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9" r:id="rId2"/>
    <p:sldId id="290" r:id="rId3"/>
    <p:sldId id="287" r:id="rId4"/>
    <p:sldId id="298" r:id="rId5"/>
    <p:sldId id="303" r:id="rId6"/>
    <p:sldId id="304" r:id="rId7"/>
    <p:sldId id="299" r:id="rId8"/>
    <p:sldId id="300" r:id="rId9"/>
    <p:sldId id="301" r:id="rId10"/>
    <p:sldId id="302" r:id="rId11"/>
    <p:sldId id="260" r:id="rId12"/>
    <p:sldId id="261" r:id="rId13"/>
    <p:sldId id="262" r:id="rId14"/>
    <p:sldId id="263" r:id="rId15"/>
    <p:sldId id="264" r:id="rId16"/>
    <p:sldId id="265" r:id="rId17"/>
    <p:sldId id="266" r:id="rId18"/>
    <p:sldId id="267" r:id="rId19"/>
    <p:sldId id="268" r:id="rId20"/>
    <p:sldId id="269" r:id="rId21"/>
    <p:sldId id="270" r:id="rId22"/>
    <p:sldId id="256" r:id="rId23"/>
    <p:sldId id="295"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96" r:id="rId37"/>
    <p:sldId id="283" r:id="rId38"/>
    <p:sldId id="289" r:id="rId39"/>
    <p:sldId id="284" r:id="rId40"/>
    <p:sldId id="285" r:id="rId41"/>
    <p:sldId id="286" r:id="rId42"/>
    <p:sldId id="291" r:id="rId43"/>
    <p:sldId id="292" r:id="rId44"/>
    <p:sldId id="297" r:id="rId45"/>
    <p:sldId id="293" r:id="rId46"/>
    <p:sldId id="294" r:id="rId47"/>
    <p:sldId id="288"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B8ABB09-4A1D-463E-8065-109CC2B7EFAA}" type="datetimeFigureOut">
              <a:rPr lang="ar-SA" smtClean="0"/>
              <a:pPr/>
              <a:t>18/04/1437</a:t>
            </a:fld>
            <a:endParaRPr lang="ar-SA" dirty="0"/>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dirty="0"/>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34F065-1154-456A-91E3-76DE8E75E17B}"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1B8ABB09-4A1D-463E-8065-109CC2B7EFAA}" type="datetimeFigureOut">
              <a:rPr lang="ar-SA" smtClean="0"/>
              <a:pPr/>
              <a:t>18/04/1437</a:t>
            </a:fld>
            <a:endParaRPr lang="ar-SA" dirty="0"/>
          </a:p>
        </p:txBody>
      </p:sp>
      <p:sp>
        <p:nvSpPr>
          <p:cNvPr id="27" name="عنصر نائب لرقم الشريحة 26"/>
          <p:cNvSpPr>
            <a:spLocks noGrp="1"/>
          </p:cNvSpPr>
          <p:nvPr>
            <p:ph type="sldNum" sz="quarter" idx="11"/>
          </p:nvPr>
        </p:nvSpPr>
        <p:spPr/>
        <p:txBody>
          <a:bodyPr rtlCol="0"/>
          <a:lstStyle/>
          <a:p>
            <a:fld id="{0B34F065-1154-456A-91E3-76DE8E75E17B}" type="slidenum">
              <a:rPr lang="ar-SA" smtClean="0"/>
              <a:pPr/>
              <a:t>‹#›</a:t>
            </a:fld>
            <a:endParaRPr lang="ar-SA" dirty="0"/>
          </a:p>
        </p:txBody>
      </p:sp>
      <p:sp>
        <p:nvSpPr>
          <p:cNvPr id="28" name="عنصر نائب للتذييل 27"/>
          <p:cNvSpPr>
            <a:spLocks noGrp="1"/>
          </p:cNvSpPr>
          <p:nvPr>
            <p:ph type="ftr" sz="quarter" idx="12"/>
          </p:nvPr>
        </p:nvSpPr>
        <p:spPr/>
        <p:txBody>
          <a:bodyPr rtlCol="0"/>
          <a:lstStyle/>
          <a:p>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B8ABB09-4A1D-463E-8065-109CC2B7EFAA}" type="datetimeFigureOut">
              <a:rPr lang="ar-SA" smtClean="0"/>
              <a:pPr/>
              <a:t>18/04/1437</a:t>
            </a:fld>
            <a:endParaRPr lang="ar-SA" dirty="0"/>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dirty="0"/>
          </a:p>
        </p:txBody>
      </p:sp>
      <p:sp>
        <p:nvSpPr>
          <p:cNvPr id="5" name="عنصر نائب لرقم الشريحة 4"/>
          <p:cNvSpPr>
            <a:spLocks noGrp="1"/>
          </p:cNvSpPr>
          <p:nvPr>
            <p:ph type="sldNum" sz="quarter" idx="12"/>
          </p:nvPr>
        </p:nvSpPr>
        <p:spPr>
          <a:xfrm>
            <a:off x="8174736" y="2272"/>
            <a:ext cx="762000" cy="365760"/>
          </a:xfrm>
        </p:spPr>
        <p:txBody>
          <a:bodyPr/>
          <a:lstStyle/>
          <a:p>
            <a:fld id="{0B34F065-1154-456A-91E3-76DE8E75E17B}"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dirty="0" smtClean="0"/>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18/04/1437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B8ABB09-4A1D-463E-8065-109CC2B7EFAA}" type="datetimeFigureOut">
              <a:rPr lang="ar-SA" smtClean="0"/>
              <a:pPr/>
              <a:t>18/04/1437</a:t>
            </a:fld>
            <a:endParaRPr lang="ar-SA" dirty="0"/>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dirty="0"/>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2476051_10153884111895799_602788967_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71612"/>
            <a:ext cx="8229600" cy="1143008"/>
          </a:xfrm>
        </p:spPr>
        <p:txBody>
          <a:bodyPr>
            <a:normAutofit/>
          </a:bodyPr>
          <a:lstStyle/>
          <a:p>
            <a:r>
              <a:rPr lang="en-US" dirty="0" smtClean="0">
                <a:solidFill>
                  <a:srgbClr val="C00000"/>
                </a:solidFill>
              </a:rPr>
              <a:t>Value-based cancer care </a:t>
            </a:r>
            <a:endParaRPr lang="ar-SY" dirty="0"/>
          </a:p>
        </p:txBody>
      </p:sp>
      <p:sp>
        <p:nvSpPr>
          <p:cNvPr id="3" name="عنصر نائب للمحتوى 2"/>
          <p:cNvSpPr>
            <a:spLocks noGrp="1"/>
          </p:cNvSpPr>
          <p:nvPr>
            <p:ph idx="1"/>
          </p:nvPr>
        </p:nvSpPr>
        <p:spPr>
          <a:xfrm>
            <a:off x="457200" y="3000372"/>
            <a:ext cx="8229600" cy="3574164"/>
          </a:xfrm>
        </p:spPr>
        <p:txBody>
          <a:bodyPr/>
          <a:lstStyle/>
          <a:p>
            <a:pPr algn="l">
              <a:buNone/>
            </a:pPr>
            <a:r>
              <a:rPr lang="en-US" dirty="0" smtClean="0"/>
              <a:t>- The cost of cancer drugs accounts only 5-20 % of the total costs of cancer care ( although some newer drugs cost as much as 100,000 $ per month  </a:t>
            </a:r>
            <a:endParaRPr lang="ar-SY"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472518" cy="928694"/>
          </a:xfrm>
        </p:spPr>
        <p:txBody>
          <a:bodyPr>
            <a:noAutofit/>
          </a:bodyPr>
          <a:lstStyle/>
          <a:p>
            <a:r>
              <a:rPr lang="en-US" sz="4800" dirty="0" smtClean="0">
                <a:solidFill>
                  <a:schemeClr val="accent6">
                    <a:lumMod val="75000"/>
                  </a:schemeClr>
                </a:solidFill>
                <a:latin typeface="Franklin Gothic Demi Cond" pitchFamily="34" charset="0"/>
              </a:rPr>
              <a:t>Superior Vena cava obstruction </a:t>
            </a:r>
            <a:endParaRPr lang="ar-SY" sz="48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57200" y="1928802"/>
            <a:ext cx="8229600" cy="4645734"/>
          </a:xfrm>
        </p:spPr>
        <p:txBody>
          <a:bodyPr/>
          <a:lstStyle/>
          <a:p>
            <a:pPr algn="l">
              <a:buNone/>
            </a:pPr>
            <a:r>
              <a:rPr lang="en-US" sz="3200" u="sng" dirty="0" smtClean="0">
                <a:solidFill>
                  <a:schemeClr val="accent4">
                    <a:lumMod val="50000"/>
                  </a:schemeClr>
                </a:solidFill>
              </a:rPr>
              <a:t>Etiology:</a:t>
            </a:r>
          </a:p>
          <a:p>
            <a:pPr algn="l">
              <a:buNone/>
            </a:pPr>
            <a:endParaRPr lang="en-US" sz="3200" u="sng" dirty="0" smtClean="0">
              <a:solidFill>
                <a:schemeClr val="accent4">
                  <a:lumMod val="50000"/>
                </a:schemeClr>
              </a:solidFill>
            </a:endParaRPr>
          </a:p>
          <a:p>
            <a:pPr algn="l">
              <a:buNone/>
            </a:pPr>
            <a:r>
              <a:rPr lang="en-US" sz="2400" dirty="0" smtClean="0"/>
              <a:t>1- Malignant causes ( 70%) : NSCLC accounts for 50% of cases and SCLC for 25% . SVC obstruction develops in about 3% of patients with lung cancer .</a:t>
            </a:r>
          </a:p>
          <a:p>
            <a:pPr algn="l">
              <a:buNone/>
            </a:pPr>
            <a:endParaRPr lang="en-US" sz="2400" dirty="0" smtClean="0"/>
          </a:p>
          <a:p>
            <a:pPr algn="l">
              <a:buNone/>
            </a:pPr>
            <a:r>
              <a:rPr lang="en-US" sz="2400" dirty="0" smtClean="0"/>
              <a:t>Other malignancies : NHL ( Intermediate- and high-grade) , thymoma , mediastinal germ cell tumors , mesothelioma , solid tumors with mediastinal LN metastases ( e.g. Breast cancer )  </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714380"/>
          </a:xfrm>
        </p:spPr>
        <p:txBody>
          <a:bodyPr>
            <a:normAutofit/>
          </a:bodyPr>
          <a:lstStyle/>
          <a:p>
            <a:pPr marL="365760" indent="-256032">
              <a:spcBef>
                <a:spcPts val="300"/>
              </a:spcBef>
              <a:buClr>
                <a:schemeClr val="accent3"/>
              </a:buClr>
            </a:pPr>
            <a:r>
              <a:rPr lang="en-US" sz="3200" u="sng" dirty="0" smtClean="0">
                <a:solidFill>
                  <a:schemeClr val="accent4">
                    <a:lumMod val="50000"/>
                  </a:schemeClr>
                </a:solidFill>
                <a:latin typeface="+mn-lt"/>
                <a:ea typeface="+mn-ea"/>
                <a:cs typeface="+mn-cs"/>
              </a:rPr>
              <a:t>Etiology: ( cont.) </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1714488"/>
            <a:ext cx="8229600" cy="4860048"/>
          </a:xfrm>
        </p:spPr>
        <p:txBody>
          <a:bodyPr/>
          <a:lstStyle/>
          <a:p>
            <a:pPr algn="l">
              <a:buNone/>
            </a:pPr>
            <a:r>
              <a:rPr lang="en-US" sz="2400" dirty="0" smtClean="0"/>
              <a:t>2- Benign causes ( 30% ) </a:t>
            </a:r>
          </a:p>
          <a:p>
            <a:pPr algn="l">
              <a:buNone/>
            </a:pPr>
            <a:r>
              <a:rPr lang="en-US" sz="2400" dirty="0" smtClean="0"/>
              <a:t>- Mediastinal fibrosis , Infections particularly Histoplasma  capsulatum .</a:t>
            </a:r>
          </a:p>
          <a:p>
            <a:pPr algn="l">
              <a:buNone/>
            </a:pPr>
            <a:r>
              <a:rPr lang="en-US" sz="2400" dirty="0" smtClean="0"/>
              <a:t>Other infections : T.B , actinomycosis, aspergillosis , balstomycosis </a:t>
            </a:r>
            <a:br>
              <a:rPr lang="en-US" sz="2400" dirty="0" smtClean="0"/>
            </a:br>
            <a:endParaRPr lang="en-US" sz="2400" dirty="0" smtClean="0"/>
          </a:p>
          <a:p>
            <a:pPr algn="l">
              <a:buNone/>
            </a:pPr>
            <a:r>
              <a:rPr lang="en-US" sz="2400" dirty="0" smtClean="0"/>
              <a:t>- After RT to the mediastinum</a:t>
            </a:r>
          </a:p>
          <a:p>
            <a:pPr algn="l">
              <a:buNone/>
            </a:pPr>
            <a:endParaRPr lang="en-US" dirty="0" smtClean="0"/>
          </a:p>
          <a:p>
            <a:pPr algn="l">
              <a:buNone/>
            </a:pPr>
            <a:r>
              <a:rPr lang="en-US" sz="2400" dirty="0" smtClean="0"/>
              <a:t>3-Thrombosis of the SVC : related to the presence of CVC ( long-term CVC ) , Polycythemia vera and Behçet syndrome.  </a:t>
            </a:r>
            <a:endParaRPr lang="ar-SY" sz="2400" dirty="0" smtClean="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28670"/>
            <a:ext cx="8229600" cy="928694"/>
          </a:xfrm>
        </p:spPr>
        <p:txBody>
          <a:bodyPr>
            <a:normAutofit/>
          </a:bodyPr>
          <a:lstStyle/>
          <a:p>
            <a:r>
              <a:rPr lang="en-US" sz="3200" u="sng" dirty="0" smtClean="0">
                <a:solidFill>
                  <a:schemeClr val="accent4">
                    <a:lumMod val="50000"/>
                  </a:schemeClr>
                </a:solidFill>
                <a:latin typeface="+mn-lt"/>
                <a:ea typeface="+mn-ea"/>
                <a:cs typeface="+mn-cs"/>
              </a:rPr>
              <a:t>Diagnosis:</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2000240"/>
            <a:ext cx="8229600" cy="4574296"/>
          </a:xfrm>
        </p:spPr>
        <p:txBody>
          <a:bodyPr>
            <a:normAutofit fontScale="92500" lnSpcReduction="10000"/>
          </a:bodyPr>
          <a:lstStyle/>
          <a:p>
            <a:pPr algn="l">
              <a:buNone/>
            </a:pPr>
            <a:r>
              <a:rPr lang="en-US" sz="2600" dirty="0" smtClean="0">
                <a:solidFill>
                  <a:srgbClr val="C00000"/>
                </a:solidFill>
              </a:rPr>
              <a:t>Symptoms: </a:t>
            </a:r>
            <a:r>
              <a:rPr lang="en-US" sz="2400" dirty="0" smtClean="0"/>
              <a:t>Shortness of breath (50%) , neck and facial swelling (40%) , swelling of trunk and upper extremities (30%) in a patient with mediastinal mass </a:t>
            </a:r>
          </a:p>
          <a:p>
            <a:pPr algn="l">
              <a:buNone/>
            </a:pPr>
            <a:endParaRPr lang="en-US" sz="2400" dirty="0" smtClean="0"/>
          </a:p>
          <a:p>
            <a:pPr algn="l">
              <a:buNone/>
            </a:pPr>
            <a:r>
              <a:rPr lang="en-US" sz="2400" dirty="0" smtClean="0"/>
              <a:t>Other symptoms: a sense of chocking , fullness in the head , headache , back pain ( if associated with spinal cord compression ) </a:t>
            </a:r>
          </a:p>
          <a:p>
            <a:pPr algn="l">
              <a:buNone/>
            </a:pPr>
            <a:endParaRPr lang="en-US" sz="2400" dirty="0" smtClean="0"/>
          </a:p>
          <a:p>
            <a:pPr algn="l">
              <a:buNone/>
            </a:pPr>
            <a:r>
              <a:rPr lang="en-US" sz="2600" dirty="0" smtClean="0">
                <a:solidFill>
                  <a:srgbClr val="C00000"/>
                </a:solidFill>
              </a:rPr>
              <a:t>Signs:</a:t>
            </a:r>
            <a:r>
              <a:rPr lang="en-US" sz="2400" dirty="0" smtClean="0"/>
              <a:t> Thoracic and neck veins distension, edema of the face , plethora of the face , Horner’s syndrome and paralysis of the vocal folds in 3% , dilated retinal veins on fundoscopic examination </a:t>
            </a:r>
            <a:r>
              <a:rPr lang="en-US" dirty="0" smtClean="0"/>
              <a:t/>
            </a:r>
            <a:br>
              <a:rPr lang="en-US" dirty="0" smtClean="0"/>
            </a:br>
            <a:endParaRPr lang="ar-SY"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785818"/>
          </a:xfrm>
        </p:spPr>
        <p:txBody>
          <a:bodyPr>
            <a:normAutofit fontScale="90000"/>
          </a:bodyPr>
          <a:lstStyle/>
          <a:p>
            <a:r>
              <a:rPr lang="en-US" sz="4800" dirty="0" smtClean="0">
                <a:solidFill>
                  <a:schemeClr val="accent6">
                    <a:lumMod val="75000"/>
                  </a:schemeClr>
                </a:solidFill>
                <a:latin typeface="Franklin Gothic Demi Cond" pitchFamily="34" charset="0"/>
              </a:rPr>
              <a:t>SVC obstruction: </a:t>
            </a:r>
            <a:br>
              <a:rPr lang="en-US" sz="4800" dirty="0" smtClean="0">
                <a:solidFill>
                  <a:schemeClr val="accent6">
                    <a:lumMod val="75000"/>
                  </a:schemeClr>
                </a:solidFill>
                <a:latin typeface="Franklin Gothic Demi Cond" pitchFamily="34" charset="0"/>
              </a:rPr>
            </a:br>
            <a:r>
              <a:rPr lang="en-US" sz="3600" u="sng" dirty="0" smtClean="0">
                <a:solidFill>
                  <a:schemeClr val="accent4">
                    <a:lumMod val="50000"/>
                  </a:schemeClr>
                </a:solidFill>
                <a:latin typeface="+mn-lt"/>
                <a:ea typeface="+mn-ea"/>
                <a:cs typeface="+mn-cs"/>
              </a:rPr>
              <a:t>Imaging studies</a:t>
            </a:r>
            <a:endParaRPr lang="ar-SY" sz="36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1928802"/>
            <a:ext cx="8229600" cy="4645734"/>
          </a:xfrm>
        </p:spPr>
        <p:txBody>
          <a:bodyPr>
            <a:normAutofit lnSpcReduction="10000"/>
          </a:bodyPr>
          <a:lstStyle/>
          <a:p>
            <a:pPr algn="l">
              <a:buNone/>
            </a:pPr>
            <a:r>
              <a:rPr lang="en-US" sz="2200" dirty="0" smtClean="0"/>
              <a:t>- CXR : mediastinal mass ( in the right superior mediastinum in 75% of cases ) + hilar lymphadenopathy + pleural effusion in 25%</a:t>
            </a:r>
          </a:p>
          <a:p>
            <a:pPr algn="l">
              <a:buNone/>
            </a:pPr>
            <a:endParaRPr lang="en-US" sz="2200" dirty="0" smtClean="0"/>
          </a:p>
          <a:p>
            <a:pPr algn="l">
              <a:buNone/>
            </a:pPr>
            <a:r>
              <a:rPr lang="en-US" sz="2200" dirty="0" smtClean="0"/>
              <a:t>- Contrast-enhanced CT scan: which shows:</a:t>
            </a:r>
          </a:p>
          <a:p>
            <a:pPr algn="l">
              <a:buNone/>
            </a:pPr>
            <a:r>
              <a:rPr lang="en-US" sz="2200" dirty="0" smtClean="0"/>
              <a:t>( area of obstruction , degree of obstruction , presence of collateral veins , absence of contrast in the central venous structure ) </a:t>
            </a:r>
          </a:p>
          <a:p>
            <a:pPr algn="l">
              <a:buNone/>
            </a:pPr>
            <a:r>
              <a:rPr lang="en-US" sz="2200" dirty="0" smtClean="0"/>
              <a:t>- Superior venogram : Contrast-enhanced CT scan with multidetector technology can be of value in planning stenting procedure. ( rarely used ) </a:t>
            </a:r>
            <a:br>
              <a:rPr lang="en-US" sz="2200" dirty="0" smtClean="0"/>
            </a:br>
            <a:r>
              <a:rPr lang="en-US" sz="2200" dirty="0" smtClean="0"/>
              <a:t/>
            </a:r>
            <a:br>
              <a:rPr lang="en-US" sz="2200" dirty="0" smtClean="0"/>
            </a:br>
            <a:r>
              <a:rPr lang="en-US" sz="2200" dirty="0" smtClean="0"/>
              <a:t>- If symptoms associated with back pain , Horner’s syndrome , ask for MRI of the thoracic and upper thoracic vertebrae</a:t>
            </a:r>
          </a:p>
          <a:p>
            <a:pPr algn="l">
              <a:buNone/>
            </a:pPr>
            <a:endParaRPr lang="ar-SY"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928694"/>
          </a:xfrm>
        </p:spPr>
        <p:txBody>
          <a:bodyPr>
            <a:normAutofit/>
          </a:bodyPr>
          <a:lstStyle/>
          <a:p>
            <a:r>
              <a:rPr lang="en-US" sz="3200" u="sng" dirty="0" smtClean="0">
                <a:solidFill>
                  <a:schemeClr val="accent4">
                    <a:lumMod val="50000"/>
                  </a:schemeClr>
                </a:solidFill>
                <a:latin typeface="+mn-lt"/>
                <a:ea typeface="+mn-ea"/>
                <a:cs typeface="+mn-cs"/>
              </a:rPr>
              <a:t>Histopathlogical diagnosis</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1857364"/>
            <a:ext cx="8229600" cy="4717172"/>
          </a:xfrm>
        </p:spPr>
        <p:txBody>
          <a:bodyPr/>
          <a:lstStyle/>
          <a:p>
            <a:pPr algn="l">
              <a:buNone/>
            </a:pPr>
            <a:r>
              <a:rPr lang="ar-SA" sz="2200" dirty="0" smtClean="0"/>
              <a:t> </a:t>
            </a:r>
            <a:r>
              <a:rPr lang="ar-SY" sz="2200" dirty="0" smtClean="0"/>
              <a:t> </a:t>
            </a:r>
            <a:r>
              <a:rPr lang="en-US" sz="2200" dirty="0" smtClean="0"/>
              <a:t> -</a:t>
            </a:r>
            <a:r>
              <a:rPr lang="en-US" dirty="0" smtClean="0"/>
              <a:t> </a:t>
            </a:r>
            <a:r>
              <a:rPr lang="en-US" sz="2200" dirty="0" smtClean="0"/>
              <a:t>Tissue diagnosis is mandatory before any intervention to identify the malignancy and to start the appropriate chemotherapeutic regimen :</a:t>
            </a:r>
          </a:p>
          <a:p>
            <a:pPr algn="l">
              <a:buNone/>
            </a:pPr>
            <a:endParaRPr lang="en-US" sz="2200" dirty="0" smtClean="0"/>
          </a:p>
          <a:p>
            <a:pPr algn="l">
              <a:buNone/>
            </a:pPr>
            <a:r>
              <a:rPr lang="en-US" sz="2200" dirty="0" smtClean="0"/>
              <a:t>- After RT , tissue diagnosis is difficult because of radiotherapy-induced necrosis </a:t>
            </a:r>
          </a:p>
          <a:p>
            <a:pPr algn="l">
              <a:buNone/>
            </a:pPr>
            <a:r>
              <a:rPr lang="en-US" sz="2200" dirty="0" smtClean="0"/>
              <a:t>- Steroid therapy can alter the diagnosis if the underlying disorder is lymphoma </a:t>
            </a:r>
          </a:p>
          <a:p>
            <a:pPr algn="l">
              <a:buNone/>
            </a:pPr>
            <a:endParaRPr lang="en-US" sz="2200" dirty="0" smtClean="0"/>
          </a:p>
          <a:p>
            <a:pPr algn="l">
              <a:buNone/>
            </a:pPr>
            <a:r>
              <a:rPr lang="en-US" sz="2200" dirty="0" smtClean="0"/>
              <a:t>( sputum cytology , Bronchoscopy , LN biopsy , Transthoracic FNA , VATS , Mediastinoscopy , BM biopsy )    </a:t>
            </a:r>
            <a:endParaRPr lang="ar-SY" sz="2200" dirty="0" smtClean="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1071570"/>
          </a:xfrm>
        </p:spPr>
        <p:txBody>
          <a:bodyPr/>
          <a:lstStyle/>
          <a:p>
            <a:r>
              <a:rPr lang="en-US" u="sng" dirty="0" smtClean="0">
                <a:solidFill>
                  <a:schemeClr val="accent4">
                    <a:lumMod val="50000"/>
                  </a:schemeClr>
                </a:solidFill>
              </a:rPr>
              <a:t>Histopathlogical diagnosis </a:t>
            </a:r>
            <a:r>
              <a:rPr lang="en-US" sz="2800" i="1" dirty="0" smtClean="0">
                <a:solidFill>
                  <a:schemeClr val="accent4">
                    <a:lumMod val="50000"/>
                  </a:schemeClr>
                </a:solidFill>
              </a:rPr>
              <a:t>( cont.)</a:t>
            </a:r>
            <a:endParaRPr lang="ar-SY" sz="2800" i="1" dirty="0"/>
          </a:p>
        </p:txBody>
      </p:sp>
      <p:sp>
        <p:nvSpPr>
          <p:cNvPr id="3" name="عنصر نائب للمحتوى 2"/>
          <p:cNvSpPr>
            <a:spLocks noGrp="1"/>
          </p:cNvSpPr>
          <p:nvPr>
            <p:ph idx="1"/>
          </p:nvPr>
        </p:nvSpPr>
        <p:spPr>
          <a:xfrm>
            <a:off x="457200" y="2000240"/>
            <a:ext cx="8229600" cy="4857760"/>
          </a:xfrm>
        </p:spPr>
        <p:txBody>
          <a:bodyPr/>
          <a:lstStyle/>
          <a:p>
            <a:pPr algn="l">
              <a:buNone/>
            </a:pPr>
            <a:r>
              <a:rPr lang="en-US" dirty="0" smtClean="0"/>
              <a:t>- </a:t>
            </a:r>
            <a:r>
              <a:rPr lang="en-US" sz="2200" dirty="0" smtClean="0"/>
              <a:t>Sputum Cytology : is +ve in 67% of cases of lung cancer cases</a:t>
            </a:r>
          </a:p>
          <a:p>
            <a:pPr algn="l">
              <a:buNone/>
            </a:pPr>
            <a:r>
              <a:rPr lang="en-US" sz="2200" dirty="0" smtClean="0"/>
              <a:t>- Bronchoscopy : is +ve in 60% of NSCLC cases , and should be done by experienced physician ( to avoid serious complications ) </a:t>
            </a:r>
          </a:p>
          <a:p>
            <a:pPr algn="l">
              <a:buNone/>
            </a:pPr>
            <a:r>
              <a:rPr lang="en-US" sz="2200" dirty="0" smtClean="0"/>
              <a:t>- LN biopsy if palpable ( +ve in 85% ) , and if non-palpable ( +ve in 30%)</a:t>
            </a:r>
          </a:p>
          <a:p>
            <a:pPr algn="l">
              <a:buNone/>
            </a:pPr>
            <a:r>
              <a:rPr lang="en-US" sz="2200" dirty="0" smtClean="0"/>
              <a:t>- VATS is preferred for biopsy and hemorrhage control</a:t>
            </a:r>
          </a:p>
          <a:p>
            <a:pPr algn="l">
              <a:buNone/>
            </a:pPr>
            <a:r>
              <a:rPr lang="en-US" sz="2200" dirty="0" smtClean="0"/>
              <a:t>- Mediastinocopy </a:t>
            </a:r>
          </a:p>
          <a:p>
            <a:pPr algn="l">
              <a:buNone/>
            </a:pPr>
            <a:r>
              <a:rPr lang="en-US" sz="2200" dirty="0" smtClean="0"/>
              <a:t>-  BM biopsy should be done if the diagnosis is lymphoma or in patients with NSCLC associated with cytopenia or leucoerythroblastic picture of peripheral blood film</a:t>
            </a:r>
            <a:endParaRPr lang="ar-SY" sz="2200" dirty="0" smtClean="0"/>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785818"/>
          </a:xfrm>
        </p:spPr>
        <p:txBody>
          <a:bodyPr>
            <a:normAutofit/>
          </a:bodyPr>
          <a:lstStyle/>
          <a:p>
            <a:pPr algn="ctr"/>
            <a:r>
              <a:rPr lang="en-US" dirty="0" smtClean="0">
                <a:solidFill>
                  <a:schemeClr val="accent2">
                    <a:lumMod val="75000"/>
                  </a:schemeClr>
                </a:solidFill>
              </a:rPr>
              <a:t>(Leucoerythroblastic film) </a:t>
            </a:r>
            <a:endParaRPr lang="ar-SY" dirty="0">
              <a:solidFill>
                <a:schemeClr val="accent2">
                  <a:lumMod val="75000"/>
                </a:schemeClr>
              </a:solidFill>
            </a:endParaRPr>
          </a:p>
        </p:txBody>
      </p:sp>
      <p:pic>
        <p:nvPicPr>
          <p:cNvPr id="4" name="عنصر نائب للمحتوى 3" descr="leucoerythroblastic picture of anemia.png"/>
          <p:cNvPicPr>
            <a:picLocks noGrp="1" noChangeAspect="1"/>
          </p:cNvPicPr>
          <p:nvPr>
            <p:ph idx="1"/>
          </p:nvPr>
        </p:nvPicPr>
        <p:blipFill>
          <a:blip r:embed="rId2"/>
          <a:stretch>
            <a:fillRect/>
          </a:stretch>
        </p:blipFill>
        <p:spPr>
          <a:xfrm>
            <a:off x="571472" y="2071678"/>
            <a:ext cx="8001056" cy="4500594"/>
          </a:xfrm>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u="sng" dirty="0" smtClean="0">
                <a:solidFill>
                  <a:schemeClr val="accent4">
                    <a:lumMod val="50000"/>
                  </a:schemeClr>
                </a:solidFill>
              </a:rPr>
              <a:t>BM biopsy (Leucoerythroblastic film) </a:t>
            </a:r>
            <a:endParaRPr lang="ar-SY" dirty="0"/>
          </a:p>
        </p:txBody>
      </p:sp>
      <p:sp>
        <p:nvSpPr>
          <p:cNvPr id="3" name="عنصر نائب للمحتوى 2"/>
          <p:cNvSpPr>
            <a:spLocks noGrp="1"/>
          </p:cNvSpPr>
          <p:nvPr>
            <p:ph idx="1"/>
          </p:nvPr>
        </p:nvSpPr>
        <p:spPr/>
        <p:txBody>
          <a:bodyPr>
            <a:normAutofit/>
          </a:bodyPr>
          <a:lstStyle/>
          <a:p>
            <a:pPr algn="l">
              <a:buNone/>
            </a:pPr>
            <a:r>
              <a:rPr lang="en-US" sz="2400" dirty="0" smtClean="0"/>
              <a:t>- Contains nucleated RBCs , tear drops , myelocytes , other primitive granulocytes </a:t>
            </a:r>
          </a:p>
          <a:p>
            <a:pPr algn="l">
              <a:buNone/>
            </a:pPr>
            <a:endParaRPr lang="en-US" sz="2400" dirty="0" smtClean="0"/>
          </a:p>
          <a:p>
            <a:pPr algn="l">
              <a:buNone/>
            </a:pPr>
            <a:r>
              <a:rPr lang="en-US" sz="2400" dirty="0" smtClean="0"/>
              <a:t>- Seen in BM invasion by tumors , fibrosis , granuloma formation , anorexia , hemolysis </a:t>
            </a:r>
          </a:p>
          <a:p>
            <a:pPr algn="l">
              <a:buNone/>
            </a:pPr>
            <a:endParaRPr lang="en-US" sz="2400" dirty="0" smtClean="0"/>
          </a:p>
          <a:p>
            <a:pPr algn="l">
              <a:buNone/>
            </a:pPr>
            <a:r>
              <a:rPr lang="en-US" sz="2400" dirty="0" smtClean="0"/>
              <a:t>- It is an indication for BM biopsy</a:t>
            </a:r>
            <a:endParaRPr lang="ar-SY" sz="2400" dirty="0" smtClean="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56"/>
            <a:ext cx="8229600" cy="1071570"/>
          </a:xfrm>
        </p:spPr>
        <p:txBody>
          <a:bodyPr>
            <a:normAutofit/>
          </a:bodyPr>
          <a:lstStyle/>
          <a:p>
            <a:r>
              <a:rPr lang="en-US" sz="3200" u="sng" dirty="0" smtClean="0">
                <a:solidFill>
                  <a:schemeClr val="accent4">
                    <a:lumMod val="50000"/>
                  </a:schemeClr>
                </a:solidFill>
                <a:latin typeface="+mn-lt"/>
                <a:ea typeface="+mn-ea"/>
                <a:cs typeface="+mn-cs"/>
              </a:rPr>
              <a:t>Treatment of SVC syndrome</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1785926"/>
            <a:ext cx="8229600" cy="4788610"/>
          </a:xfrm>
        </p:spPr>
        <p:txBody>
          <a:bodyPr/>
          <a:lstStyle/>
          <a:p>
            <a:pPr algn="l">
              <a:buNone/>
            </a:pPr>
            <a:r>
              <a:rPr lang="en-US" sz="2200" dirty="0" smtClean="0"/>
              <a:t>-</a:t>
            </a:r>
            <a:r>
              <a:rPr lang="en-US" dirty="0" smtClean="0"/>
              <a:t> </a:t>
            </a:r>
            <a:r>
              <a:rPr lang="en-US" sz="2200" dirty="0" smtClean="0"/>
              <a:t>This is not a life-threatening condition</a:t>
            </a:r>
          </a:p>
          <a:p>
            <a:pPr algn="l">
              <a:buNone/>
            </a:pPr>
            <a:endParaRPr lang="en-US" sz="2200" dirty="0" smtClean="0"/>
          </a:p>
          <a:p>
            <a:pPr algn="l">
              <a:buNone/>
            </a:pPr>
            <a:r>
              <a:rPr lang="en-US" sz="2200" dirty="0" smtClean="0"/>
              <a:t>- Accurate tissue diagnosis is essential before starting the treatment.</a:t>
            </a:r>
          </a:p>
          <a:p>
            <a:pPr algn="l">
              <a:buNone/>
            </a:pPr>
            <a:endParaRPr lang="en-US" sz="2200" dirty="0" smtClean="0"/>
          </a:p>
          <a:p>
            <a:pPr algn="l">
              <a:buNone/>
            </a:pPr>
            <a:r>
              <a:rPr lang="en-US" sz="2200" dirty="0" smtClean="0"/>
              <a:t>- </a:t>
            </a:r>
            <a:r>
              <a:rPr lang="en-US" sz="2200" i="1" dirty="0" smtClean="0">
                <a:solidFill>
                  <a:schemeClr val="accent2">
                    <a:lumMod val="75000"/>
                  </a:schemeClr>
                </a:solidFill>
              </a:rPr>
              <a:t>Emergency treatment </a:t>
            </a:r>
            <a:r>
              <a:rPr lang="en-US" sz="2200" dirty="0" smtClean="0"/>
              <a:t>is indicated only if associated with cerebral dysfunction, decreased cardiac output or the presence of airway obstruction</a:t>
            </a:r>
            <a:br>
              <a:rPr lang="en-US" sz="2200" dirty="0" smtClean="0"/>
            </a:br>
            <a:endParaRPr lang="en-US" sz="2200" dirty="0" smtClean="0"/>
          </a:p>
          <a:p>
            <a:pPr algn="l">
              <a:buNone/>
            </a:pPr>
            <a:r>
              <a:rPr lang="en-US" sz="2200" dirty="0" smtClean="0"/>
              <a:t>- Evidence-based guidelines for management of SVC obstruction are lacking.</a:t>
            </a:r>
            <a:endParaRPr lang="ar-SY" sz="2200" dirty="0" smtClean="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lephant.png"/>
          <p:cNvPicPr>
            <a:picLocks noChangeAspect="1"/>
          </p:cNvPicPr>
          <p:nvPr/>
        </p:nvPicPr>
        <p:blipFill>
          <a:blip r:embed="rId2"/>
          <a:stretch>
            <a:fillRect/>
          </a:stretch>
        </p:blipFill>
        <p:spPr>
          <a:xfrm>
            <a:off x="0" y="214290"/>
            <a:ext cx="9144000" cy="6643709"/>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785818"/>
          </a:xfrm>
        </p:spPr>
        <p:txBody>
          <a:bodyPr>
            <a:normAutofit/>
          </a:bodyPr>
          <a:lstStyle/>
          <a:p>
            <a:r>
              <a:rPr lang="en-US" sz="3200" u="sng" dirty="0" smtClean="0">
                <a:solidFill>
                  <a:schemeClr val="accent4">
                    <a:lumMod val="50000"/>
                  </a:schemeClr>
                </a:solidFill>
                <a:latin typeface="+mn-lt"/>
                <a:ea typeface="+mn-ea"/>
                <a:cs typeface="+mn-cs"/>
              </a:rPr>
              <a:t>Treatment interventions:</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1714488"/>
            <a:ext cx="8229600" cy="4860048"/>
          </a:xfrm>
        </p:spPr>
        <p:txBody>
          <a:bodyPr>
            <a:normAutofit/>
          </a:bodyPr>
          <a:lstStyle/>
          <a:p>
            <a:pPr algn="l">
              <a:buNone/>
            </a:pPr>
            <a:r>
              <a:rPr lang="en-US" sz="2200" dirty="0" smtClean="0"/>
              <a:t>1- Endovascular stent: for symptomatic SVC obstruction +short term anticoagulation ( warfarin 1 mg daily to maintain INR&lt;1.6 + Clopidogrel 75 mg daily + ASA for 3 months after </a:t>
            </a:r>
            <a:r>
              <a:rPr lang="ar-SA" sz="2200" dirty="0" smtClean="0"/>
              <a:t/>
            </a:r>
            <a:br>
              <a:rPr lang="ar-SA" sz="2200" dirty="0" smtClean="0"/>
            </a:br>
            <a:r>
              <a:rPr lang="en-US" sz="2200" dirty="0" smtClean="0"/>
              <a:t>stent placement .</a:t>
            </a:r>
            <a:br>
              <a:rPr lang="en-US" sz="2200" dirty="0" smtClean="0"/>
            </a:br>
            <a:endParaRPr lang="en-US" sz="2200" dirty="0" smtClean="0"/>
          </a:p>
          <a:p>
            <a:pPr algn="l">
              <a:buNone/>
            </a:pPr>
            <a:r>
              <a:rPr lang="en-US" sz="2200" dirty="0" smtClean="0"/>
              <a:t>2- RT is indicated in symptomatic SVC obstruction associated with NSCLC or SCLC and associated with relief of symptoms within 2 weeks in 70% of patients.</a:t>
            </a:r>
            <a:br>
              <a:rPr lang="en-US" sz="2200" dirty="0" smtClean="0"/>
            </a:br>
            <a:endParaRPr lang="en-US" sz="2200" dirty="0" smtClean="0"/>
          </a:p>
          <a:p>
            <a:pPr algn="l">
              <a:buNone/>
            </a:pPr>
            <a:r>
              <a:rPr lang="en-US" sz="2200" dirty="0" smtClean="0"/>
              <a:t>3- Chemotherapy for SCLC , NSCLC , Lymphoma , GCT , breast cancer . Many of the patients can achieve long-term remission</a:t>
            </a:r>
            <a:br>
              <a:rPr lang="en-US" sz="2200" dirty="0" smtClean="0"/>
            </a:br>
            <a:r>
              <a:rPr lang="en-US" sz="2200" dirty="0" smtClean="0"/>
              <a:t> </a:t>
            </a:r>
          </a:p>
          <a:p>
            <a:pPr algn="l">
              <a:buNone/>
            </a:pPr>
            <a:r>
              <a:rPr lang="en-US" sz="2200" dirty="0" smtClean="0"/>
              <a:t>4- Supportive care for cerebral dysfunction , airway obstruction</a:t>
            </a:r>
            <a:r>
              <a:rPr lang="en-US" sz="2400" dirty="0" smtClean="0"/>
              <a:t> </a:t>
            </a:r>
            <a:endParaRPr lang="ar-SY" sz="2400" dirty="0" smtClean="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VC syndrome.png"/>
          <p:cNvPicPr>
            <a:picLocks noChangeAspect="1"/>
          </p:cNvPicPr>
          <p:nvPr/>
        </p:nvPicPr>
        <p:blipFill>
          <a:blip r:embed="rId2"/>
          <a:stretch>
            <a:fillRect/>
          </a:stretch>
        </p:blipFill>
        <p:spPr>
          <a:xfrm>
            <a:off x="0" y="285728"/>
            <a:ext cx="9144000" cy="6572272"/>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58" y="428604"/>
            <a:ext cx="8558242" cy="2571767"/>
          </a:xfrm>
        </p:spPr>
        <p:txBody>
          <a:bodyPr>
            <a:normAutofit/>
          </a:bodyPr>
          <a:lstStyle/>
          <a:p>
            <a:r>
              <a:rPr lang="en-US" sz="5400" dirty="0" smtClean="0">
                <a:solidFill>
                  <a:schemeClr val="accent1">
                    <a:lumMod val="20000"/>
                    <a:lumOff val="80000"/>
                  </a:schemeClr>
                </a:solidFill>
                <a:latin typeface="Franklin Gothic Demi Cond" pitchFamily="34" charset="0"/>
              </a:rPr>
              <a:t>Anthracycline-induced cardiomyopathy</a:t>
            </a:r>
            <a:endParaRPr lang="ar-SY" sz="5400" dirty="0">
              <a:solidFill>
                <a:schemeClr val="accent1">
                  <a:lumMod val="20000"/>
                  <a:lumOff val="80000"/>
                </a:schemeClr>
              </a:solidFill>
              <a:latin typeface="Franklin Gothic Demi Cond" pitchFamily="34" charset="0"/>
            </a:endParaRPr>
          </a:p>
        </p:txBody>
      </p:sp>
      <p:sp>
        <p:nvSpPr>
          <p:cNvPr id="3" name="عنوان فرعي 2"/>
          <p:cNvSpPr>
            <a:spLocks noGrp="1"/>
          </p:cNvSpPr>
          <p:nvPr>
            <p:ph type="subTitle" idx="1"/>
          </p:nvPr>
        </p:nvSpPr>
        <p:spPr>
          <a:xfrm>
            <a:off x="457200" y="4214818"/>
            <a:ext cx="7043758" cy="2143140"/>
          </a:xfrm>
          <a:noFill/>
        </p:spPr>
        <p:txBody>
          <a:bodyPr>
            <a:noAutofit/>
          </a:bodyPr>
          <a:lstStyle/>
          <a:p>
            <a:r>
              <a:rPr lang="en-US" sz="2800" dirty="0" smtClean="0">
                <a:solidFill>
                  <a:schemeClr val="accent2">
                    <a:lumMod val="50000"/>
                  </a:schemeClr>
                </a:solidFill>
              </a:rPr>
              <a:t>- Anthracyclines.</a:t>
            </a:r>
          </a:p>
          <a:p>
            <a:r>
              <a:rPr lang="en-US" sz="2800" dirty="0" smtClean="0">
                <a:solidFill>
                  <a:schemeClr val="accent2">
                    <a:lumMod val="50000"/>
                  </a:schemeClr>
                </a:solidFill>
              </a:rPr>
              <a:t>- Mechanism.</a:t>
            </a:r>
          </a:p>
          <a:p>
            <a:r>
              <a:rPr lang="en-US" sz="2800" dirty="0" smtClean="0">
                <a:solidFill>
                  <a:schemeClr val="accent2">
                    <a:lumMod val="50000"/>
                  </a:schemeClr>
                </a:solidFill>
              </a:rPr>
              <a:t>- Types of Cardiac toxicity.</a:t>
            </a:r>
          </a:p>
          <a:p>
            <a:r>
              <a:rPr lang="en-US" sz="2800" dirty="0" smtClean="0">
                <a:solidFill>
                  <a:schemeClr val="accent2">
                    <a:lumMod val="50000"/>
                  </a:schemeClr>
                </a:solidFill>
              </a:rPr>
              <a:t>- Risk Factors</a:t>
            </a:r>
            <a:br>
              <a:rPr lang="en-US" sz="2800" dirty="0" smtClean="0">
                <a:solidFill>
                  <a:schemeClr val="accent2">
                    <a:lumMod val="50000"/>
                  </a:schemeClr>
                </a:solidFill>
              </a:rPr>
            </a:br>
            <a:r>
              <a:rPr lang="en-US" sz="2800" dirty="0" smtClean="0">
                <a:solidFill>
                  <a:schemeClr val="accent2">
                    <a:lumMod val="50000"/>
                  </a:schemeClr>
                </a:solidFill>
              </a:rPr>
              <a:t>- Evaluation and Management.</a:t>
            </a:r>
          </a:p>
          <a:p>
            <a:endParaRPr lang="en-US" sz="2800" dirty="0" smtClean="0">
              <a:solidFill>
                <a:schemeClr val="accent2">
                  <a:lumMod val="50000"/>
                </a:schemeClr>
              </a:solidFill>
            </a:endParaRPr>
          </a:p>
          <a:p>
            <a:endParaRPr lang="ar-SY" sz="2800" dirty="0">
              <a:solidFill>
                <a:schemeClr val="accent2">
                  <a:lumMod val="50000"/>
                </a:schemeClr>
              </a:solidFill>
            </a:endParaRPr>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4800" dirty="0" smtClean="0">
                <a:solidFill>
                  <a:schemeClr val="accent6">
                    <a:lumMod val="75000"/>
                  </a:schemeClr>
                </a:solidFill>
                <a:latin typeface="Franklin Gothic Demi Cond" pitchFamily="34" charset="0"/>
              </a:rPr>
              <a:t>Anthracyclines</a:t>
            </a:r>
            <a:r>
              <a:rPr lang="en-US" dirty="0" smtClean="0"/>
              <a:t> </a:t>
            </a:r>
            <a:endParaRPr lang="ar-SY" dirty="0"/>
          </a:p>
        </p:txBody>
      </p:sp>
      <p:pic>
        <p:nvPicPr>
          <p:cNvPr id="5" name="عنصر نائب للمحتوى 4" descr="002851 Adriamycin (Doxorubicin), 2mg per mL, SDV, Refrigerated 100mL Vial McGuffMedical.com.jpg"/>
          <p:cNvPicPr>
            <a:picLocks noGrp="1" noChangeAspect="1"/>
          </p:cNvPicPr>
          <p:nvPr>
            <p:ph sz="half" idx="1"/>
          </p:nvPr>
        </p:nvPicPr>
        <p:blipFill>
          <a:blip r:embed="rId2"/>
          <a:stretch>
            <a:fillRect/>
          </a:stretch>
        </p:blipFill>
        <p:spPr>
          <a:xfrm>
            <a:off x="357158" y="2214554"/>
            <a:ext cx="4038600" cy="4038600"/>
          </a:xfrm>
        </p:spPr>
      </p:pic>
      <p:pic>
        <p:nvPicPr>
          <p:cNvPr id="6" name="عنصر نائب للمحتوى 5" descr="doxo.png"/>
          <p:cNvPicPr>
            <a:picLocks noGrp="1" noChangeAspect="1"/>
          </p:cNvPicPr>
          <p:nvPr>
            <p:ph sz="half" idx="2"/>
          </p:nvPr>
        </p:nvPicPr>
        <p:blipFill>
          <a:blip r:embed="rId3"/>
          <a:stretch>
            <a:fillRect/>
          </a:stretch>
        </p:blipFill>
        <p:spPr>
          <a:xfrm>
            <a:off x="4572000" y="2428868"/>
            <a:ext cx="4038600" cy="316245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928694"/>
          </a:xfrm>
        </p:spPr>
        <p:txBody>
          <a:bodyPr>
            <a:normAutofit/>
          </a:bodyPr>
          <a:lstStyle/>
          <a:p>
            <a:r>
              <a:rPr lang="en-US" dirty="0" smtClean="0">
                <a:solidFill>
                  <a:schemeClr val="accent6">
                    <a:lumMod val="75000"/>
                  </a:schemeClr>
                </a:solidFill>
                <a:latin typeface="Franklin Gothic Demi Cond" pitchFamily="34" charset="0"/>
              </a:rPr>
              <a:t>Anthracycline-induced cardiomyopathy</a:t>
            </a:r>
            <a:endParaRPr lang="ar-SY" dirty="0"/>
          </a:p>
        </p:txBody>
      </p:sp>
      <p:sp>
        <p:nvSpPr>
          <p:cNvPr id="3" name="عنصر نائب للمحتوى 2"/>
          <p:cNvSpPr>
            <a:spLocks noGrp="1"/>
          </p:cNvSpPr>
          <p:nvPr>
            <p:ph idx="1"/>
          </p:nvPr>
        </p:nvSpPr>
        <p:spPr/>
        <p:txBody>
          <a:bodyPr/>
          <a:lstStyle/>
          <a:p>
            <a:pPr algn="l">
              <a:buNone/>
            </a:pPr>
            <a:r>
              <a:rPr lang="en-US" sz="2200" dirty="0" smtClean="0"/>
              <a:t>- A major dose-limiting toxicity of Anthracyclines is cardiomyopathy.</a:t>
            </a:r>
            <a:br>
              <a:rPr lang="en-US" sz="2200" dirty="0" smtClean="0"/>
            </a:br>
            <a:endParaRPr lang="en-US" sz="2200" dirty="0" smtClean="0"/>
          </a:p>
          <a:p>
            <a:pPr algn="l">
              <a:buNone/>
            </a:pPr>
            <a:r>
              <a:rPr lang="en-US" sz="2200" dirty="0" smtClean="0"/>
              <a:t>- Anthracyclines are : Doxorubicin , Liposomal doxorubicin , Idarubicin , daunorubicin and Epirubicin</a:t>
            </a:r>
            <a:br>
              <a:rPr lang="en-US" sz="2200" dirty="0" smtClean="0"/>
            </a:br>
            <a:endParaRPr lang="en-US" sz="2200" dirty="0" smtClean="0"/>
          </a:p>
          <a:p>
            <a:pPr algn="l">
              <a:buNone/>
            </a:pPr>
            <a:r>
              <a:rPr lang="en-US" sz="2200" dirty="0" smtClean="0"/>
              <a:t>- Nonanthracycline chemotherapy induced cardiomyopathy : 5-FU , Trastuzumab , Bevacizumab , Alemtuzumab , Rituximab , Mitoxantrone ( anthraquinone ) , TKIs , Alkylating agents , Taxanes   </a:t>
            </a:r>
            <a:endParaRPr lang="ar-SY" sz="2200" dirty="0"/>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1214446"/>
          </a:xfrm>
        </p:spPr>
        <p:txBody>
          <a:bodyPr>
            <a:normAutofit fontScale="90000"/>
          </a:bodyPr>
          <a:lstStyle/>
          <a:p>
            <a:r>
              <a:rPr lang="en-US" dirty="0" smtClean="0">
                <a:solidFill>
                  <a:schemeClr val="accent6">
                    <a:lumMod val="75000"/>
                  </a:schemeClr>
                </a:solidFill>
                <a:latin typeface="Franklin Gothic Demi Cond" pitchFamily="34" charset="0"/>
              </a:rPr>
              <a:t>Mechanism of Anthracycline-induced cardiomyopathy</a:t>
            </a:r>
            <a:endParaRPr lang="ar-SY" dirty="0"/>
          </a:p>
        </p:txBody>
      </p:sp>
      <p:sp>
        <p:nvSpPr>
          <p:cNvPr id="3" name="عنصر نائب للمحتوى 2"/>
          <p:cNvSpPr>
            <a:spLocks noGrp="1"/>
          </p:cNvSpPr>
          <p:nvPr>
            <p:ph idx="1"/>
          </p:nvPr>
        </p:nvSpPr>
        <p:spPr/>
        <p:txBody>
          <a:bodyPr>
            <a:normAutofit/>
          </a:bodyPr>
          <a:lstStyle/>
          <a:p>
            <a:pPr algn="l">
              <a:buNone/>
            </a:pPr>
            <a:r>
              <a:rPr lang="en-US" sz="2200" dirty="0" smtClean="0"/>
              <a:t>- Is poorly understood.</a:t>
            </a:r>
          </a:p>
          <a:p>
            <a:pPr algn="l">
              <a:buNone/>
            </a:pPr>
            <a:r>
              <a:rPr lang="en-US" sz="2200" dirty="0" smtClean="0"/>
              <a:t>- Is thought to be caused by generation of oxygen free radicals an increase in oxidative stress, which cause lipid peroxidation of membranes, leading to vacuolation, irreversible damage, and myocyte replacement by fibrous tissue</a:t>
            </a:r>
          </a:p>
          <a:p>
            <a:pPr algn="l">
              <a:buNone/>
            </a:pPr>
            <a:endParaRPr lang="en-US" dirty="0" smtClean="0"/>
          </a:p>
          <a:p>
            <a:pPr algn="l">
              <a:buNone/>
            </a:pPr>
            <a:r>
              <a:rPr lang="en-US" sz="2200" dirty="0" smtClean="0"/>
              <a:t>- more recent data implicate the topoisomerase-II (Top2) enzyme. In cancer cells, doxorubicin’s cellular target is the enzyme Top2 .Doxorubicin binds both Top2 and DNA to form the ternary Top2-doxorubicin-DNA cleavage complex, which triggers cell death.</a:t>
            </a:r>
            <a:r>
              <a:rPr lang="en-US" dirty="0" smtClean="0"/>
              <a:t> </a:t>
            </a:r>
          </a:p>
          <a:p>
            <a:pPr algn="l">
              <a:buNone/>
            </a:pPr>
            <a:endParaRPr lang="ar-SY" dirty="0"/>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1000132"/>
          </a:xfrm>
        </p:spPr>
        <p:txBody>
          <a:bodyPr>
            <a:normAutofit/>
          </a:bodyPr>
          <a:lstStyle/>
          <a:p>
            <a:r>
              <a:rPr lang="en-US" sz="3200" u="sng" dirty="0" smtClean="0">
                <a:solidFill>
                  <a:schemeClr val="accent4">
                    <a:lumMod val="50000"/>
                  </a:schemeClr>
                </a:solidFill>
                <a:latin typeface="+mn-lt"/>
                <a:ea typeface="+mn-ea"/>
                <a:cs typeface="+mn-cs"/>
              </a:rPr>
              <a:t>Types of Topoisomerase:</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1785926"/>
            <a:ext cx="8229600" cy="4788610"/>
          </a:xfrm>
        </p:spPr>
        <p:txBody>
          <a:bodyPr>
            <a:normAutofit fontScale="92500"/>
          </a:bodyPr>
          <a:lstStyle/>
          <a:p>
            <a:pPr algn="l">
              <a:buNone/>
            </a:pPr>
            <a:r>
              <a:rPr lang="en-US" sz="2200" dirty="0" smtClean="0"/>
              <a:t>- There are two Top2 enzymes, Top2-alpha and Top2-beta. Top2-alpha is a known marker of cellular proliferation and overexpressed in tumors but not in quiescent tissues; it is thought to represent the molecular basis of doxorubicin antitumor activity</a:t>
            </a:r>
          </a:p>
          <a:p>
            <a:pPr algn="l">
              <a:buNone/>
            </a:pPr>
            <a:endParaRPr lang="en-US" sz="2200" dirty="0" smtClean="0"/>
          </a:p>
          <a:p>
            <a:pPr algn="l">
              <a:buNone/>
            </a:pPr>
            <a:r>
              <a:rPr lang="en-US" sz="2200" dirty="0" smtClean="0"/>
              <a:t>- Adult mammalian cardiomyocytes express Top2-beta, but not alpha, However doxorubicin also interacts with Top2-beta, and the Top2-beta-doxorubicin-DNA complex can induce DNA double strand breaks, leading to cell death</a:t>
            </a:r>
          </a:p>
          <a:p>
            <a:pPr algn="l">
              <a:buNone/>
            </a:pPr>
            <a:r>
              <a:rPr lang="en-US" sz="2200" dirty="0" smtClean="0"/>
              <a:t/>
            </a:r>
            <a:br>
              <a:rPr lang="en-US" sz="2200" dirty="0" smtClean="0"/>
            </a:br>
            <a:r>
              <a:rPr lang="en-US" sz="2400" dirty="0" smtClean="0"/>
              <a:t>This hypothesis is supported by murine studies cardiomyocyte-specific deletion of the gene Top2b (which encodes the Top2-beta enzyme) protects cardiomyocytes from doxorubicin-induced DNA double strand breaks </a:t>
            </a:r>
            <a:endParaRPr lang="ar-SY" sz="2400" dirty="0" smtClean="0"/>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1071570"/>
          </a:xfrm>
        </p:spPr>
        <p:txBody>
          <a:bodyPr>
            <a:normAutofit/>
          </a:bodyPr>
          <a:lstStyle/>
          <a:p>
            <a:r>
              <a:rPr lang="en-US" sz="3600" dirty="0" smtClean="0">
                <a:solidFill>
                  <a:schemeClr val="accent6">
                    <a:lumMod val="75000"/>
                  </a:schemeClr>
                </a:solidFill>
                <a:latin typeface="Franklin Gothic Demi Cond" pitchFamily="34" charset="0"/>
              </a:rPr>
              <a:t>Risk factors </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57200" y="2000240"/>
            <a:ext cx="8229600" cy="4574296"/>
          </a:xfrm>
        </p:spPr>
        <p:txBody>
          <a:bodyPr>
            <a:normAutofit/>
          </a:bodyPr>
          <a:lstStyle/>
          <a:p>
            <a:pPr algn="l">
              <a:buNone/>
            </a:pPr>
            <a:r>
              <a:rPr lang="en-US" sz="2400" dirty="0" smtClean="0"/>
              <a:t>1- The strongest predictor is the cumulative dose </a:t>
            </a:r>
          </a:p>
          <a:p>
            <a:pPr algn="l">
              <a:buNone/>
            </a:pPr>
            <a:r>
              <a:rPr lang="en-US" sz="2400" dirty="0" smtClean="0"/>
              <a:t>2-age at the time of drug exposure ( Age &gt; 60 years carries high risk)</a:t>
            </a:r>
          </a:p>
          <a:p>
            <a:pPr algn="l">
              <a:buNone/>
            </a:pPr>
            <a:r>
              <a:rPr lang="en-US" sz="2400" dirty="0" smtClean="0"/>
              <a:t>3- pre-existing heart disease (including coronary artery disease, hypertension, peripheral vascular disease, diabetes)</a:t>
            </a:r>
          </a:p>
          <a:p>
            <a:pPr algn="l">
              <a:buNone/>
            </a:pPr>
            <a:r>
              <a:rPr lang="en-US" sz="2400" dirty="0" smtClean="0"/>
              <a:t>4- concomitant administration of other cardiotoxic chemotherapeutic agents particularly Paclitaxel and Trastuzumab</a:t>
            </a:r>
          </a:p>
          <a:p>
            <a:pPr algn="l">
              <a:buNone/>
            </a:pPr>
            <a:r>
              <a:rPr lang="en-US" sz="2400" dirty="0" smtClean="0"/>
              <a:t>5- concurrent or prior chest irradiation (e.g. Left-sided breast cancer) </a:t>
            </a:r>
            <a:endParaRPr lang="ar-SY" sz="2400" dirty="0" smtClean="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28670"/>
            <a:ext cx="8229600" cy="928694"/>
          </a:xfrm>
        </p:spPr>
        <p:txBody>
          <a:bodyPr>
            <a:normAutofit/>
          </a:bodyPr>
          <a:lstStyle/>
          <a:p>
            <a:r>
              <a:rPr lang="en-US" sz="3600" dirty="0" smtClean="0">
                <a:solidFill>
                  <a:schemeClr val="accent6">
                    <a:lumMod val="75000"/>
                  </a:schemeClr>
                </a:solidFill>
                <a:latin typeface="Franklin Gothic Demi Cond" pitchFamily="34" charset="0"/>
              </a:rPr>
              <a:t>Cumulative dose:</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p:txBody>
          <a:bodyPr/>
          <a:lstStyle/>
          <a:p>
            <a:pPr algn="l">
              <a:buNone/>
            </a:pPr>
            <a:r>
              <a:rPr lang="en-US" sz="2400" dirty="0" smtClean="0"/>
              <a:t>-The overall incidence of congestive HF related to doxorubicin is 3-4%</a:t>
            </a:r>
            <a:br>
              <a:rPr lang="en-US" sz="2400" dirty="0" smtClean="0"/>
            </a:br>
            <a:r>
              <a:rPr lang="en-US" sz="2400" dirty="0" smtClean="0"/>
              <a:t> - The incidence is 1-2 % for total dose of doxorubicin 300mg/m² , 3-5% for total dose of 400mg/m</a:t>
            </a:r>
            <a:r>
              <a:rPr lang="en-US" dirty="0" smtClean="0"/>
              <a:t>² </a:t>
            </a:r>
          </a:p>
          <a:p>
            <a:pPr algn="l">
              <a:buNone/>
            </a:pPr>
            <a:endParaRPr lang="en-US" dirty="0" smtClean="0"/>
          </a:p>
          <a:p>
            <a:pPr algn="l">
              <a:buNone/>
            </a:pPr>
            <a:r>
              <a:rPr lang="en-US" sz="2400" dirty="0" smtClean="0"/>
              <a:t>5%-8% when the total dose is 450mg/m²</a:t>
            </a:r>
          </a:p>
          <a:p>
            <a:pPr algn="l">
              <a:buNone/>
            </a:pPr>
            <a:r>
              <a:rPr lang="en-US" sz="2400" dirty="0" smtClean="0"/>
              <a:t>6-20% when the total dose is 500mg/m²</a:t>
            </a:r>
            <a:br>
              <a:rPr lang="en-US" sz="2400" dirty="0" smtClean="0"/>
            </a:br>
            <a:r>
              <a:rPr lang="en-US" sz="2400" dirty="0" smtClean="0"/>
              <a:t>25% for total doses &gt;550mg/m²</a:t>
            </a: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857256"/>
          </a:xfrm>
        </p:spPr>
        <p:txBody>
          <a:bodyPr>
            <a:normAutofit/>
          </a:bodyPr>
          <a:lstStyle/>
          <a:p>
            <a:r>
              <a:rPr lang="en-US" sz="3200" u="sng" dirty="0" smtClean="0">
                <a:solidFill>
                  <a:schemeClr val="accent4">
                    <a:lumMod val="50000"/>
                  </a:schemeClr>
                </a:solidFill>
                <a:latin typeface="+mn-lt"/>
                <a:ea typeface="+mn-ea"/>
                <a:cs typeface="+mn-cs"/>
              </a:rPr>
              <a:t>Evaluation of Cardiac injury:</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2000240"/>
            <a:ext cx="8229600" cy="4574296"/>
          </a:xfrm>
        </p:spPr>
        <p:txBody>
          <a:bodyPr>
            <a:normAutofit/>
          </a:bodyPr>
          <a:lstStyle/>
          <a:p>
            <a:pPr algn="l">
              <a:buNone/>
            </a:pPr>
            <a:r>
              <a:rPr lang="en-US" sz="2000" dirty="0" smtClean="0"/>
              <a:t>-Symptoms , physical findings and ECG abnormalities occur too late</a:t>
            </a:r>
          </a:p>
          <a:p>
            <a:pPr algn="l">
              <a:buNone/>
            </a:pPr>
            <a:r>
              <a:rPr lang="en-US" sz="2000" dirty="0" smtClean="0"/>
              <a:t>- ECG : Reduction of the QRS voltage by 30% </a:t>
            </a:r>
          </a:p>
          <a:p>
            <a:pPr algn="l">
              <a:buNone/>
            </a:pPr>
            <a:r>
              <a:rPr lang="en-US" sz="2000" dirty="0" smtClean="0"/>
              <a:t>- Endomyocardial biopsy is the specific method to diagnose Anthracycline-induced cardiac toxicity , but it is invasive , associated with complications and need an experts.</a:t>
            </a:r>
          </a:p>
          <a:p>
            <a:pPr algn="l">
              <a:buNone/>
            </a:pPr>
            <a:r>
              <a:rPr lang="en-US" sz="2000" dirty="0" smtClean="0"/>
              <a:t>- Echocardiography and </a:t>
            </a:r>
            <a:r>
              <a:rPr lang="en-US" sz="2000" dirty="0" err="1" smtClean="0"/>
              <a:t>Multigated</a:t>
            </a:r>
            <a:r>
              <a:rPr lang="en-US" sz="2000" dirty="0" smtClean="0"/>
              <a:t> radionuclide angiography (MUGA) are non-invasive methods. They should be obtained at baseline ( High-risk patients ) . </a:t>
            </a:r>
            <a:br>
              <a:rPr lang="en-US" sz="2000" dirty="0" smtClean="0"/>
            </a:br>
            <a:r>
              <a:rPr lang="en-US" sz="2000" dirty="0" smtClean="0"/>
              <a:t/>
            </a:r>
            <a:br>
              <a:rPr lang="en-US" sz="2000" dirty="0" smtClean="0"/>
            </a:br>
            <a:r>
              <a:rPr lang="en-US" sz="2000" dirty="0" smtClean="0"/>
              <a:t>Suggested protocol to repeat the echocardiogram : at 300mg/m² , then at 450mg/m² then at each 100mg/m² thereafter . </a:t>
            </a:r>
            <a:br>
              <a:rPr lang="en-US" sz="2000" dirty="0" smtClean="0"/>
            </a:br>
            <a:r>
              <a:rPr lang="en-US" sz="2000" dirty="0" smtClean="0"/>
              <a:t/>
            </a:r>
            <a:br>
              <a:rPr lang="en-US" sz="2000" dirty="0" smtClean="0"/>
            </a:br>
            <a:r>
              <a:rPr lang="en-US" sz="2000" dirty="0" smtClean="0"/>
              <a:t>MUGA is preferred for patients with poor echocardiographic window ( e.g. Morbid obesity )  </a:t>
            </a:r>
          </a:p>
          <a:p>
            <a:pPr algn="l">
              <a:buNone/>
            </a:pPr>
            <a:endParaRPr lang="ar-SY" sz="2000"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071546"/>
            <a:ext cx="8229600" cy="1066800"/>
          </a:xfrm>
        </p:spPr>
        <p:txBody>
          <a:bodyPr/>
          <a:lstStyle/>
          <a:p>
            <a:r>
              <a:rPr lang="en-US" sz="4800" dirty="0" smtClean="0">
                <a:solidFill>
                  <a:schemeClr val="accent6">
                    <a:lumMod val="75000"/>
                  </a:schemeClr>
                </a:solidFill>
                <a:latin typeface="Franklin Gothic Demi Cond" pitchFamily="34" charset="0"/>
              </a:rPr>
              <a:t>Topics </a:t>
            </a:r>
            <a:r>
              <a:rPr lang="en-US" dirty="0" smtClean="0"/>
              <a:t>:</a:t>
            </a:r>
            <a:endParaRPr lang="ar-SY" dirty="0"/>
          </a:p>
        </p:txBody>
      </p:sp>
      <p:sp>
        <p:nvSpPr>
          <p:cNvPr id="3" name="عنصر نائب للمحتوى 2"/>
          <p:cNvSpPr>
            <a:spLocks noGrp="1"/>
          </p:cNvSpPr>
          <p:nvPr>
            <p:ph idx="1"/>
          </p:nvPr>
        </p:nvSpPr>
        <p:spPr/>
        <p:txBody>
          <a:bodyPr>
            <a:normAutofit/>
          </a:bodyPr>
          <a:lstStyle/>
          <a:p>
            <a:pPr algn="l">
              <a:buNone/>
            </a:pPr>
            <a:r>
              <a:rPr lang="en-US" sz="3200" dirty="0" smtClean="0">
                <a:latin typeface="Bell MT" pitchFamily="18" charset="0"/>
              </a:rPr>
              <a:t>1- Pulmonary metastases </a:t>
            </a:r>
          </a:p>
          <a:p>
            <a:pPr algn="l">
              <a:buNone/>
            </a:pPr>
            <a:r>
              <a:rPr lang="en-US" sz="3200" dirty="0" smtClean="0">
                <a:latin typeface="Bell MT" pitchFamily="18" charset="0"/>
              </a:rPr>
              <a:t>2- malignant pleural effusions</a:t>
            </a:r>
          </a:p>
          <a:p>
            <a:pPr algn="l">
              <a:buNone/>
            </a:pPr>
            <a:r>
              <a:rPr lang="en-US" sz="3200" dirty="0" smtClean="0">
                <a:solidFill>
                  <a:srgbClr val="C00000"/>
                </a:solidFill>
                <a:latin typeface="Bell MT" pitchFamily="18" charset="0"/>
              </a:rPr>
              <a:t>3- Superior vena cava obstruction</a:t>
            </a:r>
            <a:r>
              <a:rPr lang="en-US" sz="3200" dirty="0" smtClean="0">
                <a:latin typeface="Bell MT" pitchFamily="18" charset="0"/>
              </a:rPr>
              <a:t> </a:t>
            </a:r>
          </a:p>
          <a:p>
            <a:pPr algn="l">
              <a:buNone/>
            </a:pPr>
            <a:r>
              <a:rPr lang="en-US" sz="3200" dirty="0" smtClean="0">
                <a:latin typeface="Bell MT" pitchFamily="18" charset="0"/>
              </a:rPr>
              <a:t>4- Chemotherapy lung</a:t>
            </a:r>
          </a:p>
          <a:p>
            <a:pPr algn="l">
              <a:buNone/>
            </a:pPr>
            <a:r>
              <a:rPr lang="en-US" sz="3200" dirty="0" smtClean="0">
                <a:solidFill>
                  <a:srgbClr val="C00000"/>
                </a:solidFill>
                <a:latin typeface="Bell MT" pitchFamily="18" charset="0"/>
              </a:rPr>
              <a:t>5- Radiation-induced lung disease (RILD) </a:t>
            </a:r>
          </a:p>
          <a:p>
            <a:pPr algn="l">
              <a:buNone/>
            </a:pPr>
            <a:r>
              <a:rPr lang="en-US" sz="3200" dirty="0" smtClean="0">
                <a:latin typeface="Bell MT" pitchFamily="18" charset="0"/>
              </a:rPr>
              <a:t>6- pericardial effusion ( +metastases ) </a:t>
            </a:r>
          </a:p>
          <a:p>
            <a:pPr algn="l">
              <a:buNone/>
            </a:pPr>
            <a:r>
              <a:rPr lang="en-US" sz="3200" dirty="0" smtClean="0">
                <a:latin typeface="Bell MT" pitchFamily="18" charset="0"/>
              </a:rPr>
              <a:t>7- Pulmonary embolism ( VTE ) </a:t>
            </a:r>
          </a:p>
          <a:p>
            <a:pPr algn="l">
              <a:buNone/>
            </a:pPr>
            <a:r>
              <a:rPr lang="en-US" sz="3200" dirty="0" smtClean="0">
                <a:solidFill>
                  <a:srgbClr val="C00000"/>
                </a:solidFill>
                <a:latin typeface="Bell MT" pitchFamily="18" charset="0"/>
              </a:rPr>
              <a:t>8- Cardiomyopathy  </a:t>
            </a:r>
            <a:endParaRPr lang="ar-SY" sz="3200" dirty="0" smtClean="0">
              <a:solidFill>
                <a:srgbClr val="C00000"/>
              </a:solidFill>
              <a:latin typeface="Bell MT" pitchFamily="18" charset="0"/>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1357322"/>
          </a:xfrm>
        </p:spPr>
        <p:txBody>
          <a:bodyPr>
            <a:normAutofit/>
          </a:bodyPr>
          <a:lstStyle/>
          <a:p>
            <a:r>
              <a:rPr lang="en-US" sz="3600" dirty="0" smtClean="0">
                <a:solidFill>
                  <a:schemeClr val="accent6">
                    <a:lumMod val="75000"/>
                  </a:schemeClr>
                </a:solidFill>
                <a:latin typeface="Franklin Gothic Demi Cond" pitchFamily="34" charset="0"/>
              </a:rPr>
              <a:t>Types of Cardiac toxicity : </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28596" y="2000240"/>
            <a:ext cx="8229600" cy="4645734"/>
          </a:xfrm>
        </p:spPr>
        <p:txBody>
          <a:bodyPr>
            <a:normAutofit/>
          </a:bodyPr>
          <a:lstStyle/>
          <a:p>
            <a:pPr algn="l">
              <a:buNone/>
            </a:pPr>
            <a:r>
              <a:rPr lang="en-US" sz="2400" u="sng" dirty="0" smtClean="0">
                <a:solidFill>
                  <a:schemeClr val="accent4">
                    <a:lumMod val="50000"/>
                  </a:schemeClr>
                </a:solidFill>
              </a:rPr>
              <a:t>Acute Cardiotoxicity: </a:t>
            </a:r>
          </a:p>
          <a:p>
            <a:pPr algn="l">
              <a:buNone/>
            </a:pPr>
            <a:r>
              <a:rPr lang="en-US" sz="2000" dirty="0" smtClean="0"/>
              <a:t> -It is uncommon and is unrelated to the total dose </a:t>
            </a:r>
          </a:p>
          <a:p>
            <a:pPr algn="l">
              <a:buNone/>
            </a:pPr>
            <a:r>
              <a:rPr lang="en-US" sz="2000" dirty="0" smtClean="0"/>
              <a:t>-Manifestations include : Arrhythmia, atrial fibrillation , heart block , nonspecific ST-T wave changes , and the echocardiogram is normal . Usually within 1-2 days</a:t>
            </a:r>
          </a:p>
          <a:p>
            <a:pPr algn="l">
              <a:buNone/>
            </a:pPr>
            <a:endParaRPr lang="en-US" sz="2000" dirty="0" smtClean="0"/>
          </a:p>
          <a:p>
            <a:pPr algn="l">
              <a:buNone/>
            </a:pPr>
            <a:r>
              <a:rPr lang="en-US" sz="2400" u="sng" dirty="0" smtClean="0">
                <a:solidFill>
                  <a:schemeClr val="accent4">
                    <a:lumMod val="50000"/>
                  </a:schemeClr>
                </a:solidFill>
              </a:rPr>
              <a:t>Chronic cardiomyopathy:</a:t>
            </a:r>
          </a:p>
          <a:p>
            <a:pPr algn="l">
              <a:buNone/>
            </a:pPr>
            <a:r>
              <a:rPr lang="en-US" sz="2000" dirty="0" smtClean="0"/>
              <a:t>Is the result of permanent damage to the cardiomyocytes , it is irreversible. It is related to the total dose and method of administration . Heart failure can develops 2 months of the last dose up to 6 months and even years  </a:t>
            </a:r>
          </a:p>
          <a:p>
            <a:pPr algn="l">
              <a:buNone/>
            </a:pPr>
            <a:endParaRPr lang="en-US" sz="2400" dirty="0" smtClean="0"/>
          </a:p>
          <a:p>
            <a:pPr algn="l">
              <a:buNone/>
            </a:pPr>
            <a:r>
              <a:rPr lang="en-US" sz="2400" dirty="0" smtClean="0"/>
              <a:t> </a:t>
            </a:r>
            <a:endParaRPr lang="en-US" sz="2000" dirty="0" smtClean="0"/>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56"/>
            <a:ext cx="8229600" cy="928694"/>
          </a:xfrm>
        </p:spPr>
        <p:txBody>
          <a:bodyPr/>
          <a:lstStyle/>
          <a:p>
            <a:r>
              <a:rPr lang="en-US" sz="3200" u="sng" dirty="0" smtClean="0">
                <a:solidFill>
                  <a:schemeClr val="accent4">
                    <a:lumMod val="50000"/>
                  </a:schemeClr>
                </a:solidFill>
                <a:latin typeface="+mn-lt"/>
                <a:ea typeface="+mn-ea"/>
                <a:cs typeface="+mn-cs"/>
              </a:rPr>
              <a:t>Prevention</a:t>
            </a:r>
            <a:endParaRPr lang="ar-SY" sz="3200" u="sng" dirty="0" smtClean="0">
              <a:solidFill>
                <a:schemeClr val="accent4">
                  <a:lumMod val="50000"/>
                </a:schemeClr>
              </a:solidFill>
              <a:latin typeface="+mn-lt"/>
              <a:ea typeface="+mn-ea"/>
              <a:cs typeface="+mn-cs"/>
            </a:endParaRPr>
          </a:p>
        </p:txBody>
      </p:sp>
      <p:sp>
        <p:nvSpPr>
          <p:cNvPr id="3" name="عنصر نائب للمحتوى 2"/>
          <p:cNvSpPr>
            <a:spLocks noGrp="1"/>
          </p:cNvSpPr>
          <p:nvPr>
            <p:ph idx="1"/>
          </p:nvPr>
        </p:nvSpPr>
        <p:spPr>
          <a:xfrm>
            <a:off x="457200" y="1571612"/>
            <a:ext cx="8229600" cy="5002924"/>
          </a:xfrm>
        </p:spPr>
        <p:txBody>
          <a:bodyPr/>
          <a:lstStyle/>
          <a:p>
            <a:pPr algn="l">
              <a:buNone/>
            </a:pPr>
            <a:r>
              <a:rPr lang="en-US" sz="2000" dirty="0" smtClean="0"/>
              <a:t>-</a:t>
            </a:r>
            <a:r>
              <a:rPr lang="en-US" dirty="0" smtClean="0"/>
              <a:t> </a:t>
            </a:r>
            <a:r>
              <a:rPr lang="en-US" sz="2000" dirty="0" smtClean="0"/>
              <a:t>The cumulative lifetime doses should be &lt;550mg/m² for doxorubicin and &lt;800-900 mg/m² for epirubicin</a:t>
            </a:r>
          </a:p>
          <a:p>
            <a:pPr algn="l">
              <a:buNone/>
            </a:pPr>
            <a:r>
              <a:rPr lang="en-US" sz="2000" dirty="0" smtClean="0"/>
              <a:t>- Active surveillance during therapy : by serial echocardiography . The Anthracyclines should be discontinued if the patient develops clinical signs of CHF or if the LVEF decreases :</a:t>
            </a:r>
            <a:br>
              <a:rPr lang="en-US" sz="2000" dirty="0" smtClean="0"/>
            </a:br>
            <a:r>
              <a:rPr lang="en-US" sz="2000" dirty="0" smtClean="0"/>
              <a:t>        to 45%</a:t>
            </a:r>
            <a:br>
              <a:rPr lang="en-US" sz="2000" dirty="0" smtClean="0"/>
            </a:br>
            <a:r>
              <a:rPr lang="en-US" sz="2000" dirty="0" smtClean="0"/>
              <a:t>        to &gt;10% to below the lower limit of the normal </a:t>
            </a:r>
          </a:p>
          <a:p>
            <a:pPr algn="l">
              <a:buNone/>
            </a:pPr>
            <a:r>
              <a:rPr lang="en-US" sz="2000" dirty="0" smtClean="0"/>
              <a:t>        by &gt; 20% from any level </a:t>
            </a:r>
          </a:p>
          <a:p>
            <a:pPr algn="l">
              <a:buNone/>
            </a:pPr>
            <a:endParaRPr lang="en-US" sz="2000" dirty="0" smtClean="0"/>
          </a:p>
          <a:p>
            <a:pPr algn="l">
              <a:buNone/>
            </a:pPr>
            <a:r>
              <a:rPr lang="en-US" sz="2000" dirty="0" smtClean="0"/>
              <a:t>- Infusion rate : continuous infusion is associated with lower risk of cardiac toxicity </a:t>
            </a:r>
            <a:br>
              <a:rPr lang="en-US" sz="2000" dirty="0" smtClean="0"/>
            </a:br>
            <a:r>
              <a:rPr lang="en-US" sz="2000" dirty="0" smtClean="0"/>
              <a:t>In a meta-analysis of four randomized trials comparing infusional versus bolus schedules of epirubicin  or  doxorubicin, bolus administration significantly increased the risk of clinical cardiotoxicity  </a:t>
            </a:r>
            <a:endParaRPr lang="ar-SY" sz="2000" dirty="0" smtClean="0"/>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642942"/>
          </a:xfrm>
        </p:spPr>
        <p:txBody>
          <a:bodyPr>
            <a:normAutofit fontScale="90000"/>
          </a:bodyPr>
          <a:lstStyle/>
          <a:p>
            <a:r>
              <a:rPr lang="en-US" u="sng" dirty="0" smtClean="0">
                <a:solidFill>
                  <a:schemeClr val="accent4">
                    <a:lumMod val="50000"/>
                  </a:schemeClr>
                </a:solidFill>
              </a:rPr>
              <a:t>Prevention </a:t>
            </a:r>
            <a:r>
              <a:rPr lang="en-US" sz="3200" i="1" dirty="0" smtClean="0">
                <a:solidFill>
                  <a:schemeClr val="accent4">
                    <a:lumMod val="50000"/>
                  </a:schemeClr>
                </a:solidFill>
              </a:rPr>
              <a:t>( cont.)</a:t>
            </a:r>
            <a:endParaRPr lang="ar-SY" sz="3200" i="1" dirty="0"/>
          </a:p>
        </p:txBody>
      </p:sp>
      <p:sp>
        <p:nvSpPr>
          <p:cNvPr id="3" name="عنصر نائب للمحتوى 2"/>
          <p:cNvSpPr>
            <a:spLocks noGrp="1"/>
          </p:cNvSpPr>
          <p:nvPr>
            <p:ph idx="1"/>
          </p:nvPr>
        </p:nvSpPr>
        <p:spPr>
          <a:xfrm>
            <a:off x="571472" y="1714488"/>
            <a:ext cx="8229600" cy="4786346"/>
          </a:xfrm>
        </p:spPr>
        <p:txBody>
          <a:bodyPr>
            <a:normAutofit/>
          </a:bodyPr>
          <a:lstStyle/>
          <a:p>
            <a:pPr algn="l">
              <a:buNone/>
            </a:pPr>
            <a:r>
              <a:rPr lang="en-US" sz="2000" dirty="0" smtClean="0"/>
              <a:t>Liposomal doxorubicin : approved for many malignancies including ovarian carcinoma , breast cancer , myeloma and Kaposi sarcoma</a:t>
            </a:r>
            <a:br>
              <a:rPr lang="en-US" sz="2000" dirty="0" smtClean="0"/>
            </a:br>
            <a:r>
              <a:rPr lang="en-US" sz="2000" dirty="0" smtClean="0"/>
              <a:t/>
            </a:r>
            <a:br>
              <a:rPr lang="en-US" sz="2000" dirty="0" smtClean="0"/>
            </a:br>
            <a:r>
              <a:rPr lang="ar-SA" sz="2000" dirty="0" smtClean="0"/>
              <a:t/>
            </a:r>
            <a:br>
              <a:rPr lang="ar-SA" sz="2000" dirty="0" smtClean="0"/>
            </a:br>
            <a:r>
              <a:rPr lang="en-US" sz="2000" dirty="0" smtClean="0"/>
              <a:t>- Beta-blockers and ACEIs</a:t>
            </a:r>
          </a:p>
          <a:p>
            <a:pPr algn="l">
              <a:buNone/>
            </a:pPr>
            <a:r>
              <a:rPr lang="en-US" sz="2000" dirty="0" smtClean="0"/>
              <a:t>Animal studies have suggested that concurrent administration of the beta blocker carvidelol may protect against the cardiotoxicity of Anthracyclines </a:t>
            </a:r>
            <a:r>
              <a:rPr lang="en-US" dirty="0" smtClean="0"/>
              <a:t> </a:t>
            </a:r>
            <a:br>
              <a:rPr lang="en-US" dirty="0" smtClean="0"/>
            </a:br>
            <a:r>
              <a:rPr lang="en-US" dirty="0" smtClean="0"/>
              <a:t/>
            </a:r>
            <a:br>
              <a:rPr lang="en-US" dirty="0" smtClean="0"/>
            </a:br>
            <a:r>
              <a:rPr lang="en-US" sz="2200" dirty="0" smtClean="0"/>
              <a:t>Angiotensin converting enzyme (ACE) inhibitors and Angiotensin II receptor blockers (ARBs) have been shown to improve outcomes and slow disease progression in patients with left ventricular systolic dysfunction</a:t>
            </a:r>
            <a:endParaRPr lang="ar-SY" sz="2200" dirty="0" smtClean="0"/>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28670"/>
            <a:ext cx="8229600" cy="642942"/>
          </a:xfrm>
        </p:spPr>
        <p:txBody>
          <a:bodyPr>
            <a:normAutofit fontScale="90000"/>
          </a:bodyPr>
          <a:lstStyle/>
          <a:p>
            <a:r>
              <a:rPr lang="en-US" u="sng" dirty="0" smtClean="0">
                <a:solidFill>
                  <a:schemeClr val="accent4">
                    <a:lumMod val="50000"/>
                  </a:schemeClr>
                </a:solidFill>
              </a:rPr>
              <a:t>Prevention </a:t>
            </a:r>
            <a:r>
              <a:rPr lang="en-US" sz="3200" i="1" dirty="0" smtClean="0">
                <a:solidFill>
                  <a:schemeClr val="accent4">
                    <a:lumMod val="50000"/>
                  </a:schemeClr>
                </a:solidFill>
              </a:rPr>
              <a:t>( cont.)</a:t>
            </a:r>
            <a:endParaRPr lang="ar-SY" dirty="0"/>
          </a:p>
        </p:txBody>
      </p:sp>
      <p:sp>
        <p:nvSpPr>
          <p:cNvPr id="3" name="عنصر نائب للمحتوى 2"/>
          <p:cNvSpPr>
            <a:spLocks noGrp="1"/>
          </p:cNvSpPr>
          <p:nvPr>
            <p:ph idx="1"/>
          </p:nvPr>
        </p:nvSpPr>
        <p:spPr/>
        <p:txBody>
          <a:bodyPr/>
          <a:lstStyle/>
          <a:p>
            <a:pPr algn="l">
              <a:buNone/>
            </a:pPr>
            <a:r>
              <a:rPr lang="en-US" dirty="0" smtClean="0">
                <a:solidFill>
                  <a:schemeClr val="accent3">
                    <a:lumMod val="50000"/>
                  </a:schemeClr>
                </a:solidFill>
              </a:rPr>
              <a:t>Dexrazoxane ( Zinecard)</a:t>
            </a:r>
            <a:br>
              <a:rPr lang="en-US" dirty="0" smtClean="0">
                <a:solidFill>
                  <a:schemeClr val="accent3">
                    <a:lumMod val="50000"/>
                  </a:schemeClr>
                </a:solidFill>
              </a:rPr>
            </a:br>
            <a:r>
              <a:rPr lang="en-US" dirty="0" smtClean="0">
                <a:solidFill>
                  <a:schemeClr val="accent3">
                    <a:lumMod val="50000"/>
                  </a:schemeClr>
                </a:solidFill>
              </a:rPr>
              <a:t/>
            </a:r>
            <a:br>
              <a:rPr lang="en-US" dirty="0" smtClean="0">
                <a:solidFill>
                  <a:schemeClr val="accent3">
                    <a:lumMod val="50000"/>
                  </a:schemeClr>
                </a:solidFill>
              </a:rPr>
            </a:br>
            <a:r>
              <a:rPr lang="en-US" sz="2000" dirty="0" smtClean="0"/>
              <a:t>-</a:t>
            </a:r>
            <a:r>
              <a:rPr lang="en-US" dirty="0" smtClean="0"/>
              <a:t> </a:t>
            </a:r>
            <a:r>
              <a:rPr lang="en-US" sz="2000" dirty="0" smtClean="0"/>
              <a:t>It is an EDTA-like chelator that may prevent anthracycline damage by binding to iron that is released from intracellular storage secondary to lipid peroxidation</a:t>
            </a:r>
            <a:br>
              <a:rPr lang="en-US" sz="2000" dirty="0" smtClean="0"/>
            </a:br>
            <a:r>
              <a:rPr lang="en-US" sz="2000" dirty="0" smtClean="0"/>
              <a:t/>
            </a:r>
            <a:br>
              <a:rPr lang="en-US" sz="2000" dirty="0" smtClean="0"/>
            </a:br>
            <a:r>
              <a:rPr lang="en-US" sz="2000" dirty="0" smtClean="0"/>
              <a:t>-the use of dexrazoxane is generally deferred until after cumulative doses of 300 mg/m </a:t>
            </a:r>
            <a:r>
              <a:rPr lang="en-US" sz="2000" baseline="30000" dirty="0" smtClean="0"/>
              <a:t>2 </a:t>
            </a:r>
            <a:r>
              <a:rPr lang="en-US" sz="2000" dirty="0" smtClean="0"/>
              <a:t>are reached.</a:t>
            </a:r>
            <a:endParaRPr lang="ar-SY" sz="2000" dirty="0" smtClean="0"/>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exrazoxan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500066"/>
          </a:xfrm>
        </p:spPr>
        <p:txBody>
          <a:bodyPr>
            <a:normAutofit fontScale="90000"/>
          </a:bodyPr>
          <a:lstStyle/>
          <a:p>
            <a:r>
              <a:rPr lang="en-US" sz="3600" dirty="0" smtClean="0">
                <a:solidFill>
                  <a:schemeClr val="accent6">
                    <a:lumMod val="75000"/>
                  </a:schemeClr>
                </a:solidFill>
                <a:latin typeface="Franklin Gothic Demi Cond" pitchFamily="34" charset="0"/>
              </a:rPr>
              <a:t>Non-anthracycline-induced cardiac toxicity</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57200" y="1571612"/>
            <a:ext cx="8229600" cy="5002924"/>
          </a:xfrm>
        </p:spPr>
        <p:txBody>
          <a:bodyPr/>
          <a:lstStyle/>
          <a:p>
            <a:pPr algn="l">
              <a:buNone/>
            </a:pPr>
            <a:r>
              <a:rPr lang="en-US" sz="2000" dirty="0" smtClean="0"/>
              <a:t>-</a:t>
            </a:r>
            <a:r>
              <a:rPr lang="en-US" dirty="0" smtClean="0"/>
              <a:t> </a:t>
            </a:r>
            <a:r>
              <a:rPr lang="en-US" sz="2000" dirty="0" smtClean="0"/>
              <a:t>5-FU : ischemic cardiac toxicity ( Coronary artery vasospasm , which is reversible when the drug is stopped . Capcitabine is also associated with ischemic cardiac events in3-9% of patients </a:t>
            </a:r>
          </a:p>
          <a:p>
            <a:pPr algn="l">
              <a:buNone/>
            </a:pPr>
            <a:endParaRPr lang="en-US" sz="2000" dirty="0" smtClean="0"/>
          </a:p>
          <a:p>
            <a:pPr algn="l">
              <a:buNone/>
            </a:pPr>
            <a:r>
              <a:rPr lang="en-US" sz="2000" dirty="0" smtClean="0"/>
              <a:t>Other medications associated with ischemia : Paclitaxel and vinblastine </a:t>
            </a:r>
            <a:br>
              <a:rPr lang="en-US" sz="2000" dirty="0" smtClean="0"/>
            </a:br>
            <a:r>
              <a:rPr lang="en-US" sz="2000" dirty="0" smtClean="0"/>
              <a:t/>
            </a:r>
            <a:br>
              <a:rPr lang="en-US" sz="2000" dirty="0" smtClean="0"/>
            </a:br>
            <a:r>
              <a:rPr lang="en-US" sz="2000" dirty="0" smtClean="0"/>
              <a:t>- Trastuzumab : decreased LVEF and less commonly HF </a:t>
            </a:r>
          </a:p>
          <a:p>
            <a:pPr algn="l">
              <a:buNone/>
            </a:pPr>
            <a:r>
              <a:rPr lang="en-US" sz="2000" dirty="0" smtClean="0"/>
              <a:t>- Bevacizumab : angina , MI , Hypertension , stroke , HF and arterial thromboembolic events</a:t>
            </a:r>
          </a:p>
          <a:p>
            <a:pPr algn="l">
              <a:buNone/>
            </a:pPr>
            <a:r>
              <a:rPr lang="en-US" sz="2000" dirty="0" smtClean="0"/>
              <a:t>- Imatinib and Lapatinib : Decreased LVEF in 2-3% </a:t>
            </a:r>
          </a:p>
          <a:p>
            <a:pPr algn="l">
              <a:buNone/>
            </a:pPr>
            <a:r>
              <a:rPr lang="en-US" sz="2000" dirty="0" smtClean="0"/>
              <a:t>- Nioltinib and dasatinib : Prolongation of QT interval</a:t>
            </a:r>
            <a:br>
              <a:rPr lang="en-US" sz="2000" dirty="0" smtClean="0"/>
            </a:br>
            <a:r>
              <a:rPr lang="en-US" sz="2000" dirty="0" smtClean="0"/>
              <a:t>- Sorafenib and sunitinib : decreased LVEF in 20% of patients and clinical CHF in 10%  </a:t>
            </a:r>
            <a:br>
              <a:rPr lang="en-US" sz="2000" dirty="0" smtClean="0"/>
            </a:br>
            <a:r>
              <a:rPr lang="en-US" sz="2000" dirty="0" smtClean="0"/>
              <a:t>- Vendatenib : Prolonged QT interval and Torsade de pointes   </a:t>
            </a:r>
            <a:endParaRPr lang="ar-SY" sz="2000" dirty="0" smtClean="0"/>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6000" dirty="0" smtClean="0">
                <a:solidFill>
                  <a:schemeClr val="accent6">
                    <a:lumMod val="75000"/>
                  </a:schemeClr>
                </a:solidFill>
                <a:latin typeface="Franklin Gothic Demi Cond" pitchFamily="34" charset="0"/>
              </a:rPr>
              <a:t>Trastuzumab</a:t>
            </a:r>
            <a:endParaRPr lang="ar-SY" sz="6000" dirty="0" smtClean="0">
              <a:solidFill>
                <a:schemeClr val="accent6">
                  <a:lumMod val="75000"/>
                </a:schemeClr>
              </a:solidFill>
              <a:latin typeface="Franklin Gothic Demi Cond" pitchFamily="34" charset="0"/>
            </a:endParaRPr>
          </a:p>
        </p:txBody>
      </p:sp>
      <p:pic>
        <p:nvPicPr>
          <p:cNvPr id="4" name="عنصر نائب للمحتوى 3" descr="trastuzumab-injections-500x500.jpg"/>
          <p:cNvPicPr>
            <a:picLocks noGrp="1" noChangeAspect="1"/>
          </p:cNvPicPr>
          <p:nvPr>
            <p:ph idx="1"/>
          </p:nvPr>
        </p:nvPicPr>
        <p:blipFill>
          <a:blip r:embed="rId2"/>
          <a:stretch>
            <a:fillRect/>
          </a:stretch>
        </p:blipFill>
        <p:spPr>
          <a:xfrm>
            <a:off x="1428728" y="2643182"/>
            <a:ext cx="6572296" cy="3929090"/>
          </a:xfrm>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chemeClr val="accent6">
                    <a:lumMod val="75000"/>
                  </a:schemeClr>
                </a:solidFill>
                <a:latin typeface="Franklin Gothic Demi Cond" pitchFamily="34" charset="0"/>
              </a:rPr>
              <a:t>Non-anthracycline-induced cardiac toxicity</a:t>
            </a:r>
            <a:endParaRPr lang="ar-SY" dirty="0"/>
          </a:p>
        </p:txBody>
      </p:sp>
      <p:sp>
        <p:nvSpPr>
          <p:cNvPr id="3" name="عنصر نائب للمحتوى 2"/>
          <p:cNvSpPr>
            <a:spLocks noGrp="1"/>
          </p:cNvSpPr>
          <p:nvPr>
            <p:ph idx="1"/>
          </p:nvPr>
        </p:nvSpPr>
        <p:spPr>
          <a:xfrm>
            <a:off x="457200" y="2500306"/>
            <a:ext cx="8229600" cy="4074230"/>
          </a:xfrm>
        </p:spPr>
        <p:txBody>
          <a:bodyPr/>
          <a:lstStyle/>
          <a:p>
            <a:pPr algn="l">
              <a:buNone/>
            </a:pPr>
            <a:r>
              <a:rPr lang="en-US" sz="2000" dirty="0" smtClean="0"/>
              <a:t>-</a:t>
            </a:r>
            <a:r>
              <a:rPr lang="en-US" dirty="0" smtClean="0"/>
              <a:t> </a:t>
            </a:r>
            <a:r>
              <a:rPr lang="en-US" sz="2000" dirty="0" smtClean="0"/>
              <a:t>Cyclophosphamide : can potentiate doxorubicin-induced cardiomyopathy and when given in high doses can cause myocardial necrosis and hemorrhagic myocarditis </a:t>
            </a:r>
          </a:p>
          <a:p>
            <a:pPr algn="l">
              <a:buNone/>
            </a:pPr>
            <a:endParaRPr lang="en-US" sz="2000" dirty="0" smtClean="0"/>
          </a:p>
          <a:p>
            <a:pPr algn="l">
              <a:buNone/>
            </a:pPr>
            <a:r>
              <a:rPr lang="en-US" sz="2000" dirty="0" smtClean="0"/>
              <a:t>- Other agents : Paclitaxel ( asymptomatic bradycardia and conductive defects , HF .</a:t>
            </a:r>
          </a:p>
          <a:p>
            <a:pPr algn="l">
              <a:buNone/>
            </a:pPr>
            <a:r>
              <a:rPr lang="en-US" sz="2000" dirty="0" smtClean="0"/>
              <a:t>- Mitoxantrone : decreased LVEF in 3-6% and HF in 1-3%    </a:t>
            </a:r>
            <a:endParaRPr lang="ar-SY" sz="2000" dirty="0" smtClean="0"/>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356"/>
            <a:ext cx="8229600" cy="857256"/>
          </a:xfrm>
        </p:spPr>
        <p:txBody>
          <a:bodyPr>
            <a:normAutofit/>
          </a:bodyPr>
          <a:lstStyle/>
          <a:p>
            <a:r>
              <a:rPr lang="en-US" sz="3600" dirty="0" smtClean="0">
                <a:solidFill>
                  <a:schemeClr val="accent6">
                    <a:lumMod val="75000"/>
                  </a:schemeClr>
                </a:solidFill>
                <a:latin typeface="Franklin Gothic Demi Cond" pitchFamily="34" charset="0"/>
              </a:rPr>
              <a:t>Radiation-induce lung disease (RILD)</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57200" y="1785926"/>
            <a:ext cx="8229600" cy="4788610"/>
          </a:xfrm>
        </p:spPr>
        <p:txBody>
          <a:bodyPr>
            <a:normAutofit lnSpcReduction="10000"/>
          </a:bodyPr>
          <a:lstStyle/>
          <a:p>
            <a:pPr algn="l">
              <a:buNone/>
            </a:pPr>
            <a:r>
              <a:rPr lang="en-US" sz="2000" dirty="0" smtClean="0"/>
              <a:t>- Patients who undergo RT to the thorax or neck for malignancy are at risk for acute ( or subacute ) pneumonitis or fibrosis especially when the patients receive radiosensitizing agents ( Gemcitabine , bleomycin )  .</a:t>
            </a:r>
            <a:br>
              <a:rPr lang="en-US" sz="2000" dirty="0" smtClean="0"/>
            </a:br>
            <a:r>
              <a:rPr lang="en-US" sz="2000" dirty="0" smtClean="0"/>
              <a:t/>
            </a:r>
            <a:br>
              <a:rPr lang="en-US" sz="2000" dirty="0" smtClean="0"/>
            </a:br>
            <a:r>
              <a:rPr lang="en-US" sz="2000" dirty="0" smtClean="0"/>
              <a:t>- The frequency of radiation-induced pneumonitis is increased by concomitant endocrine therapy for patients with breast cancer.</a:t>
            </a:r>
          </a:p>
          <a:p>
            <a:pPr algn="l">
              <a:buNone/>
            </a:pPr>
            <a:endParaRPr lang="en-US" sz="2000" dirty="0" smtClean="0"/>
          </a:p>
          <a:p>
            <a:pPr algn="l">
              <a:buNone/>
            </a:pPr>
            <a:r>
              <a:rPr lang="en-US" sz="2000" dirty="0" smtClean="0"/>
              <a:t>- Radiation-recall pneumonitis : occurs when certain antineoplastic agents are given to a patient who received prior RT ( Gemcitabine , VP-16 , doxorubicin , Paclitaxel , gefetinib )</a:t>
            </a:r>
          </a:p>
          <a:p>
            <a:pPr algn="l">
              <a:buNone/>
            </a:pPr>
            <a:endParaRPr lang="en-US" sz="2000" dirty="0" smtClean="0"/>
          </a:p>
          <a:p>
            <a:pPr algn="l">
              <a:buNone/>
            </a:pPr>
            <a:r>
              <a:rPr lang="en-US" sz="2000" dirty="0" smtClean="0"/>
              <a:t>- Acute radiation pneumonitis : 3-10weeks after completion of RT with acute alveolar infiltrates ( Corticosteroids +/- immunosuppressive agents , don’t use antibiotics )   </a:t>
            </a:r>
            <a:endParaRPr lang="ar-SY" sz="2000" dirty="0" smtClean="0"/>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sz="6600" dirty="0" smtClean="0">
                <a:solidFill>
                  <a:schemeClr val="accent6">
                    <a:lumMod val="40000"/>
                    <a:lumOff val="60000"/>
                  </a:schemeClr>
                </a:solidFill>
              </a:rPr>
              <a:t>Questions </a:t>
            </a:r>
            <a:endParaRPr lang="ar-SY" sz="6600" dirty="0">
              <a:solidFill>
                <a:schemeClr val="accent6">
                  <a:lumMod val="40000"/>
                  <a:lumOff val="60000"/>
                </a:schemeClr>
              </a:solidFill>
            </a:endParaRPr>
          </a:p>
        </p:txBody>
      </p:sp>
      <p:sp>
        <p:nvSpPr>
          <p:cNvPr id="3" name="عنوان فرعي 2"/>
          <p:cNvSpPr>
            <a:spLocks noGrp="1"/>
          </p:cNvSpPr>
          <p:nvPr>
            <p:ph type="subTitle" idx="1"/>
          </p:nvPr>
        </p:nvSpPr>
        <p:spPr/>
        <p:txBody>
          <a:bodyPr>
            <a:normAutofit/>
          </a:bodyPr>
          <a:lstStyle/>
          <a:p>
            <a:r>
              <a:rPr lang="en-US" sz="5400" dirty="0" smtClean="0">
                <a:solidFill>
                  <a:schemeClr val="accent6">
                    <a:lumMod val="50000"/>
                  </a:schemeClr>
                </a:solidFill>
              </a:rPr>
              <a:t>And Answers </a:t>
            </a:r>
            <a:endParaRPr lang="ar-SY" sz="5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28670"/>
            <a:ext cx="8229600" cy="857256"/>
          </a:xfrm>
        </p:spPr>
        <p:txBody>
          <a:bodyPr>
            <a:normAutofit/>
          </a:bodyPr>
          <a:lstStyle/>
          <a:p>
            <a:r>
              <a:rPr lang="en-US" sz="4800" dirty="0" smtClean="0">
                <a:solidFill>
                  <a:schemeClr val="accent6">
                    <a:lumMod val="75000"/>
                  </a:schemeClr>
                </a:solidFill>
                <a:latin typeface="Franklin Gothic Demi Cond" pitchFamily="34" charset="0"/>
              </a:rPr>
              <a:t>Lung cancer</a:t>
            </a:r>
            <a:endParaRPr lang="ar-SY" sz="48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57200" y="1785926"/>
            <a:ext cx="8229600" cy="4788610"/>
          </a:xfrm>
        </p:spPr>
        <p:txBody>
          <a:bodyPr>
            <a:normAutofit/>
          </a:bodyPr>
          <a:lstStyle/>
          <a:p>
            <a:pPr algn="l">
              <a:buNone/>
            </a:pPr>
            <a:r>
              <a:rPr lang="ar-SY" sz="2400" b="1" u="sng" dirty="0" smtClean="0">
                <a:solidFill>
                  <a:srgbClr val="0070C0"/>
                </a:solidFill>
              </a:rPr>
              <a:t>:</a:t>
            </a:r>
            <a:r>
              <a:rPr lang="en-US" sz="2400" b="1" u="sng" dirty="0" smtClean="0">
                <a:solidFill>
                  <a:srgbClr val="0070C0"/>
                </a:solidFill>
              </a:rPr>
              <a:t>Signs </a:t>
            </a:r>
            <a:r>
              <a:rPr lang="en-US" sz="2400" b="1" u="sng" dirty="0" smtClean="0">
                <a:solidFill>
                  <a:srgbClr val="0070C0"/>
                </a:solidFill>
              </a:rPr>
              <a:t>of Unresectable </a:t>
            </a:r>
            <a:r>
              <a:rPr lang="en-US" sz="2400" b="1" u="sng" dirty="0" smtClean="0">
                <a:solidFill>
                  <a:srgbClr val="0070C0"/>
                </a:solidFill>
              </a:rPr>
              <a:t>NSCLC</a:t>
            </a:r>
          </a:p>
          <a:p>
            <a:pPr algn="l">
              <a:buNone/>
            </a:pPr>
            <a:endParaRPr lang="ar-SY" sz="2400" b="1" u="sng" dirty="0" smtClean="0">
              <a:solidFill>
                <a:srgbClr val="0070C0"/>
              </a:solidFill>
            </a:endParaRPr>
          </a:p>
          <a:p>
            <a:pPr algn="l">
              <a:buNone/>
            </a:pPr>
            <a:r>
              <a:rPr lang="en-US" sz="2400" dirty="0" smtClean="0"/>
              <a:t>1- Distant metastases including to the opposite lung ( Exceptions : Solitary adrenal or hepatic -------</a:t>
            </a:r>
            <a:r>
              <a:rPr lang="en-US" sz="2400" dirty="0" smtClean="0">
                <a:sym typeface="Wingdings" pitchFamily="2" charset="2"/>
              </a:rPr>
              <a:t> Evaluation )</a:t>
            </a:r>
          </a:p>
          <a:p>
            <a:pPr algn="l">
              <a:buNone/>
            </a:pPr>
            <a:r>
              <a:rPr lang="en-US" sz="2400" dirty="0" smtClean="0">
                <a:sym typeface="Wingdings" pitchFamily="2" charset="2"/>
              </a:rPr>
              <a:t>2- Persistent pleural effusion with positive malignant cells </a:t>
            </a:r>
            <a:r>
              <a:rPr lang="en-US" sz="2400" dirty="0" smtClean="0">
                <a:sym typeface="Wingdings" pitchFamily="2" charset="2"/>
              </a:rPr>
              <a:t>( </a:t>
            </a:r>
            <a:r>
              <a:rPr lang="en-US" sz="2400" dirty="0" smtClean="0">
                <a:sym typeface="Wingdings" pitchFamily="2" charset="2"/>
              </a:rPr>
              <a:t>Exception: Transudative without malignant cells )</a:t>
            </a:r>
            <a:r>
              <a:rPr lang="en-US" sz="2400" dirty="0" smtClean="0">
                <a:sym typeface="Wingdings" pitchFamily="2" charset="2"/>
              </a:rPr>
              <a:t> </a:t>
            </a:r>
          </a:p>
          <a:p>
            <a:pPr algn="l">
              <a:buNone/>
            </a:pPr>
            <a:r>
              <a:rPr lang="en-US" sz="2400" dirty="0" smtClean="0">
                <a:sym typeface="Wingdings" pitchFamily="2" charset="2"/>
              </a:rPr>
              <a:t>3- SVC obstruction </a:t>
            </a:r>
          </a:p>
          <a:p>
            <a:pPr algn="l">
              <a:buNone/>
            </a:pPr>
            <a:r>
              <a:rPr lang="en-US" sz="2400" dirty="0" smtClean="0">
                <a:sym typeface="Wingdings" pitchFamily="2" charset="2"/>
              </a:rPr>
              <a:t>4- Involvement of the following : RL nerve , supraclavicular or neck LNs , contralateral mediastinal LNs ,Tracheal wall , Main-stem bronchus &lt; 2 cm from the carina   </a:t>
            </a:r>
            <a:endParaRPr lang="ar-SY" sz="2400" dirty="0" smtClean="0">
              <a:sym typeface="Wingdings" pitchFamily="2" charset="2"/>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00108"/>
            <a:ext cx="8329642" cy="1714512"/>
          </a:xfrm>
        </p:spPr>
        <p:txBody>
          <a:bodyPr>
            <a:noAutofit/>
          </a:bodyPr>
          <a:lstStyle/>
          <a:p>
            <a:r>
              <a:rPr lang="en-US" sz="3200" dirty="0" smtClean="0">
                <a:solidFill>
                  <a:srgbClr val="002060"/>
                </a:solidFill>
              </a:rPr>
              <a:t>Which of the following is </a:t>
            </a:r>
            <a:r>
              <a:rPr lang="en-US" sz="3200" i="1" u="sng" dirty="0" smtClean="0">
                <a:solidFill>
                  <a:srgbClr val="002060"/>
                </a:solidFill>
              </a:rPr>
              <a:t>not</a:t>
            </a:r>
            <a:r>
              <a:rPr lang="en-US" sz="3200" dirty="0" smtClean="0">
                <a:solidFill>
                  <a:srgbClr val="002060"/>
                </a:solidFill>
              </a:rPr>
              <a:t> a proposed mechanism for cardiotoxicity from Anthracyclines :</a:t>
            </a:r>
            <a:endParaRPr lang="ar-SY" sz="3200" dirty="0">
              <a:solidFill>
                <a:srgbClr val="002060"/>
              </a:solidFill>
            </a:endParaRPr>
          </a:p>
        </p:txBody>
      </p:sp>
      <p:sp>
        <p:nvSpPr>
          <p:cNvPr id="3" name="عنصر نائب للمحتوى 2"/>
          <p:cNvSpPr>
            <a:spLocks noGrp="1"/>
          </p:cNvSpPr>
          <p:nvPr>
            <p:ph idx="1"/>
          </p:nvPr>
        </p:nvSpPr>
        <p:spPr>
          <a:xfrm>
            <a:off x="457200" y="3000372"/>
            <a:ext cx="8229600" cy="3574164"/>
          </a:xfrm>
        </p:spPr>
        <p:txBody>
          <a:bodyPr>
            <a:normAutofit/>
          </a:bodyPr>
          <a:lstStyle/>
          <a:p>
            <a:pPr algn="l">
              <a:buNone/>
            </a:pPr>
            <a:r>
              <a:rPr lang="en-US" sz="2400" dirty="0" smtClean="0"/>
              <a:t>a) Enhanced catalysis of oxidation-reduction reactions</a:t>
            </a:r>
          </a:p>
          <a:p>
            <a:pPr algn="l">
              <a:buNone/>
            </a:pPr>
            <a:r>
              <a:rPr lang="en-US" sz="2400" dirty="0" smtClean="0"/>
              <a:t>b) Increased susceptibility to P-glycoprotein</a:t>
            </a:r>
            <a:br>
              <a:rPr lang="en-US" sz="2400" dirty="0" smtClean="0"/>
            </a:br>
            <a:r>
              <a:rPr lang="en-US" sz="2400" dirty="0" smtClean="0"/>
              <a:t>c) Generation of reactive oxygen species </a:t>
            </a:r>
          </a:p>
          <a:p>
            <a:pPr algn="l">
              <a:buNone/>
            </a:pPr>
            <a:r>
              <a:rPr lang="en-US" sz="2400" dirty="0" smtClean="0"/>
              <a:t>d) Peroxidation of myocardial lipids  </a:t>
            </a:r>
            <a:endParaRPr lang="ar-SY"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002060"/>
                </a:solidFill>
              </a:rPr>
              <a:t>Regarding early detection of cardiac dysfunction , which is </a:t>
            </a:r>
            <a:r>
              <a:rPr lang="en-US" sz="3200" i="1" u="sng" dirty="0" smtClean="0">
                <a:solidFill>
                  <a:srgbClr val="002060"/>
                </a:solidFill>
              </a:rPr>
              <a:t>not</a:t>
            </a:r>
            <a:r>
              <a:rPr lang="en-US" sz="3200" dirty="0" smtClean="0">
                <a:solidFill>
                  <a:srgbClr val="002060"/>
                </a:solidFill>
              </a:rPr>
              <a:t> used : </a:t>
            </a:r>
            <a:endParaRPr lang="ar-SY" sz="3200" dirty="0" smtClean="0">
              <a:solidFill>
                <a:srgbClr val="002060"/>
              </a:solidFill>
            </a:endParaRPr>
          </a:p>
        </p:txBody>
      </p:sp>
      <p:sp>
        <p:nvSpPr>
          <p:cNvPr id="3" name="عنصر نائب للمحتوى 2"/>
          <p:cNvSpPr>
            <a:spLocks noGrp="1"/>
          </p:cNvSpPr>
          <p:nvPr>
            <p:ph idx="1"/>
          </p:nvPr>
        </p:nvSpPr>
        <p:spPr/>
        <p:txBody>
          <a:bodyPr/>
          <a:lstStyle/>
          <a:p>
            <a:pPr algn="l">
              <a:buNone/>
            </a:pPr>
            <a:endParaRPr lang="en-US" dirty="0" smtClean="0"/>
          </a:p>
          <a:p>
            <a:pPr algn="l">
              <a:buNone/>
            </a:pPr>
            <a:r>
              <a:rPr lang="en-US" sz="2400" dirty="0" smtClean="0"/>
              <a:t>a) ECG </a:t>
            </a:r>
          </a:p>
          <a:p>
            <a:pPr algn="l">
              <a:buNone/>
            </a:pPr>
            <a:r>
              <a:rPr lang="en-US" sz="2400" dirty="0" smtClean="0"/>
              <a:t>b) Measurement of the LVEF by the echocardiography </a:t>
            </a:r>
          </a:p>
          <a:p>
            <a:pPr algn="l">
              <a:buNone/>
            </a:pPr>
            <a:r>
              <a:rPr lang="en-US" sz="2400" dirty="0" smtClean="0"/>
              <a:t>c) Serum cardiac troponin T levels </a:t>
            </a:r>
          </a:p>
          <a:p>
            <a:pPr algn="l">
              <a:buNone/>
            </a:pPr>
            <a:r>
              <a:rPr lang="en-US" sz="2400" dirty="0" smtClean="0"/>
              <a:t>d) Serum brain natriuretic peptides levels ( BNP )</a:t>
            </a:r>
            <a:endParaRPr lang="ar-SY" sz="2400" dirty="0" smtClean="0"/>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785818"/>
          </a:xfrm>
        </p:spPr>
        <p:txBody>
          <a:bodyPr>
            <a:normAutofit/>
          </a:bodyPr>
          <a:lstStyle/>
          <a:p>
            <a:r>
              <a:rPr lang="en-US" sz="3600" dirty="0" smtClean="0">
                <a:solidFill>
                  <a:schemeClr val="accent6">
                    <a:lumMod val="75000"/>
                  </a:schemeClr>
                </a:solidFill>
                <a:latin typeface="Franklin Gothic Demi Cond" pitchFamily="34" charset="0"/>
              </a:rPr>
              <a:t>Pulmonary metastases: </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57200" y="1928802"/>
            <a:ext cx="8229600" cy="4645734"/>
          </a:xfrm>
        </p:spPr>
        <p:txBody>
          <a:bodyPr/>
          <a:lstStyle/>
          <a:p>
            <a:pPr algn="l">
              <a:buNone/>
            </a:pPr>
            <a:r>
              <a:rPr lang="en-US" sz="2400" dirty="0" smtClean="0"/>
              <a:t>-</a:t>
            </a:r>
            <a:r>
              <a:rPr lang="en-US" dirty="0" smtClean="0"/>
              <a:t> </a:t>
            </a:r>
            <a:r>
              <a:rPr lang="en-US" sz="2400" dirty="0" smtClean="0"/>
              <a:t>The lungs are the most frequent site of distant metastases.</a:t>
            </a:r>
          </a:p>
          <a:p>
            <a:pPr algn="l">
              <a:buNone/>
            </a:pPr>
            <a:r>
              <a:rPr lang="en-US" sz="2400" dirty="0" smtClean="0"/>
              <a:t> </a:t>
            </a:r>
          </a:p>
          <a:p>
            <a:pPr algn="l">
              <a:buNone/>
            </a:pPr>
            <a:r>
              <a:rPr lang="en-US" sz="2400" dirty="0" smtClean="0"/>
              <a:t>- Discrete metastatic lung nodules : Malignant melanoma , soft tissue sarcoma , bone sarcoma , trophoblastic </a:t>
            </a:r>
            <a:endParaRPr lang="ar-SY" sz="2400" dirty="0" smtClean="0"/>
          </a:p>
          <a:p>
            <a:pPr algn="l">
              <a:buNone/>
            </a:pPr>
            <a:r>
              <a:rPr lang="en-US" sz="2400" dirty="0" smtClean="0"/>
              <a:t>tumors , RCC , CRC and thyroid cancers .</a:t>
            </a:r>
          </a:p>
          <a:p>
            <a:pPr algn="l">
              <a:buNone/>
            </a:pPr>
            <a:endParaRPr lang="en-US" sz="2400" dirty="0" smtClean="0"/>
          </a:p>
          <a:p>
            <a:pPr algn="l">
              <a:buNone/>
            </a:pPr>
            <a:r>
              <a:rPr lang="en-US" sz="2400" dirty="0" smtClean="0"/>
              <a:t>- Tumors of the breasts , pancreas , stomach and liver: Direct lymphatic spread ----</a:t>
            </a:r>
            <a:r>
              <a:rPr lang="en-US" sz="2400" dirty="0" smtClean="0">
                <a:sym typeface="Wingdings" pitchFamily="2" charset="2"/>
              </a:rPr>
              <a:t> mediastinal LNs , interstitial infiltration </a:t>
            </a: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28670"/>
            <a:ext cx="8229600" cy="714380"/>
          </a:xfrm>
        </p:spPr>
        <p:txBody>
          <a:bodyPr>
            <a:normAutofit/>
          </a:bodyPr>
          <a:lstStyle/>
          <a:p>
            <a:r>
              <a:rPr lang="en-US" sz="3600" dirty="0" smtClean="0">
                <a:solidFill>
                  <a:schemeClr val="accent6">
                    <a:lumMod val="75000"/>
                  </a:schemeClr>
                </a:solidFill>
                <a:latin typeface="Franklin Gothic Demi Cond" pitchFamily="34" charset="0"/>
              </a:rPr>
              <a:t>Pleural effusion </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a:xfrm>
            <a:off x="457200" y="1857364"/>
            <a:ext cx="8229600" cy="4717172"/>
          </a:xfrm>
        </p:spPr>
        <p:txBody>
          <a:bodyPr>
            <a:normAutofit/>
          </a:bodyPr>
          <a:lstStyle/>
          <a:p>
            <a:pPr algn="l">
              <a:buNone/>
            </a:pPr>
            <a:r>
              <a:rPr lang="en-US" sz="2400" dirty="0" smtClean="0"/>
              <a:t>-</a:t>
            </a:r>
            <a:r>
              <a:rPr lang="en-US" dirty="0" smtClean="0"/>
              <a:t> </a:t>
            </a:r>
            <a:r>
              <a:rPr lang="en-US" sz="2400" dirty="0" smtClean="0"/>
              <a:t>A sign of advanced disease ( mean survival 3 months from the time of diagnosis ) </a:t>
            </a:r>
          </a:p>
          <a:p>
            <a:pPr algn="l">
              <a:buNone/>
            </a:pPr>
            <a:r>
              <a:rPr lang="en-US" sz="2400" dirty="0" smtClean="0"/>
              <a:t>- Pleural fluid should be assayed for protein, LDH , pH , glucose , cell count and cytology + Culture</a:t>
            </a:r>
          </a:p>
          <a:p>
            <a:pPr algn="l">
              <a:buNone/>
            </a:pPr>
            <a:r>
              <a:rPr lang="en-US" sz="2400" dirty="0" smtClean="0"/>
              <a:t> </a:t>
            </a:r>
          </a:p>
          <a:p>
            <a:pPr algn="l">
              <a:buNone/>
            </a:pPr>
            <a:r>
              <a:rPr lang="en-US" sz="2400" u="sng" dirty="0" smtClean="0"/>
              <a:t>- Light’s Criteria for the exudative pleural effusion:</a:t>
            </a:r>
          </a:p>
          <a:p>
            <a:pPr algn="l">
              <a:buNone/>
            </a:pPr>
            <a:r>
              <a:rPr lang="en-US" sz="2400" dirty="0" smtClean="0"/>
              <a:t>a) Pleural fluid/serum ratio for protein &gt;0.5</a:t>
            </a:r>
          </a:p>
          <a:p>
            <a:pPr algn="l">
              <a:buNone/>
            </a:pPr>
            <a:r>
              <a:rPr lang="en-US" sz="2400" dirty="0" smtClean="0"/>
              <a:t>b) Pleural fluid protein &gt;2.9 gm/dL </a:t>
            </a:r>
          </a:p>
          <a:p>
            <a:pPr algn="l">
              <a:buNone/>
            </a:pPr>
            <a:r>
              <a:rPr lang="en-US" sz="2400" dirty="0" smtClean="0"/>
              <a:t>c) Pleural fluid/serum LDH ratio &gt;0.6</a:t>
            </a:r>
          </a:p>
          <a:p>
            <a:pPr algn="l">
              <a:buNone/>
            </a:pPr>
            <a:r>
              <a:rPr lang="en-US" sz="2400" dirty="0" smtClean="0"/>
              <a:t>d) Pleural fluid LDH &gt; 0.45 </a:t>
            </a:r>
          </a:p>
          <a:p>
            <a:pPr algn="l">
              <a:buNone/>
            </a:pPr>
            <a:r>
              <a:rPr lang="en-US" sz="2400" dirty="0" smtClean="0"/>
              <a:t>e) Pleural fluid cholesterol &gt;45 mg/dL </a:t>
            </a:r>
            <a:endParaRPr lang="ar-SY" sz="2400" dirty="0" smtClean="0"/>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1071570"/>
          </a:xfrm>
        </p:spPr>
        <p:txBody>
          <a:bodyPr>
            <a:normAutofit/>
          </a:bodyPr>
          <a:lstStyle/>
          <a:p>
            <a:pPr algn="ctr"/>
            <a:r>
              <a:rPr lang="en-US" sz="5400" dirty="0" smtClean="0">
                <a:solidFill>
                  <a:schemeClr val="accent6">
                    <a:lumMod val="75000"/>
                  </a:schemeClr>
                </a:solidFill>
                <a:latin typeface="Franklin Gothic Demi Cond" pitchFamily="34" charset="0"/>
              </a:rPr>
              <a:t>Bleomycin</a:t>
            </a:r>
            <a:endParaRPr lang="ar-SY" sz="5400" dirty="0" smtClean="0">
              <a:solidFill>
                <a:schemeClr val="accent6">
                  <a:lumMod val="75000"/>
                </a:schemeClr>
              </a:solidFill>
              <a:latin typeface="Franklin Gothic Demi Cond" pitchFamily="34" charset="0"/>
            </a:endParaRPr>
          </a:p>
        </p:txBody>
      </p:sp>
      <p:pic>
        <p:nvPicPr>
          <p:cNvPr id="4" name="عنصر نائب للمحتوى 3" descr="bleomycin.png"/>
          <p:cNvPicPr>
            <a:picLocks noGrp="1" noChangeAspect="1"/>
          </p:cNvPicPr>
          <p:nvPr>
            <p:ph idx="1"/>
          </p:nvPr>
        </p:nvPicPr>
        <p:blipFill>
          <a:blip r:embed="rId2"/>
          <a:stretch>
            <a:fillRect/>
          </a:stretch>
        </p:blipFill>
        <p:spPr>
          <a:xfrm>
            <a:off x="1857356" y="2214554"/>
            <a:ext cx="5572165" cy="4214842"/>
          </a:xfrm>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57232"/>
            <a:ext cx="8229600" cy="928694"/>
          </a:xfrm>
        </p:spPr>
        <p:txBody>
          <a:bodyPr>
            <a:normAutofit/>
          </a:bodyPr>
          <a:lstStyle/>
          <a:p>
            <a:r>
              <a:rPr lang="en-US" sz="3600" dirty="0" smtClean="0">
                <a:solidFill>
                  <a:schemeClr val="accent6">
                    <a:lumMod val="75000"/>
                  </a:schemeClr>
                </a:solidFill>
                <a:latin typeface="Franklin Gothic Demi Cond" pitchFamily="34" charset="0"/>
              </a:rPr>
              <a:t>Chemotherapy lung </a:t>
            </a:r>
            <a:endParaRPr lang="ar-SY" sz="3600" dirty="0" smtClean="0">
              <a:solidFill>
                <a:schemeClr val="accent6">
                  <a:lumMod val="75000"/>
                </a:schemeClr>
              </a:solidFill>
              <a:latin typeface="Franklin Gothic Demi Cond" pitchFamily="34" charset="0"/>
            </a:endParaRPr>
          </a:p>
        </p:txBody>
      </p:sp>
      <p:sp>
        <p:nvSpPr>
          <p:cNvPr id="3" name="عنصر نائب للمحتوى 2"/>
          <p:cNvSpPr>
            <a:spLocks noGrp="1"/>
          </p:cNvSpPr>
          <p:nvPr>
            <p:ph idx="1"/>
          </p:nvPr>
        </p:nvSpPr>
        <p:spPr/>
        <p:txBody>
          <a:bodyPr>
            <a:normAutofit/>
          </a:bodyPr>
          <a:lstStyle/>
          <a:p>
            <a:pPr algn="l">
              <a:buNone/>
            </a:pPr>
            <a:r>
              <a:rPr lang="en-US" dirty="0" smtClean="0"/>
              <a:t>- Direct cytotoxic effects</a:t>
            </a:r>
          </a:p>
          <a:p>
            <a:pPr algn="l">
              <a:buNone/>
            </a:pPr>
            <a:r>
              <a:rPr lang="en-US" dirty="0" smtClean="0">
                <a:solidFill>
                  <a:schemeClr val="accent6">
                    <a:lumMod val="50000"/>
                  </a:schemeClr>
                </a:solidFill>
              </a:rPr>
              <a:t>- Risk factors that promote chemotherapy-induced lung damage : </a:t>
            </a:r>
            <a:r>
              <a:rPr lang="en-US" dirty="0" smtClean="0"/>
              <a:t/>
            </a:r>
            <a:br>
              <a:rPr lang="en-US" dirty="0" smtClean="0"/>
            </a:br>
            <a:r>
              <a:rPr lang="en-US" dirty="0" smtClean="0"/>
              <a:t>________________________________</a:t>
            </a:r>
          </a:p>
          <a:p>
            <a:pPr algn="l">
              <a:buNone/>
            </a:pPr>
            <a:endParaRPr lang="en-US" dirty="0" smtClean="0"/>
          </a:p>
          <a:p>
            <a:pPr algn="l">
              <a:buNone/>
            </a:pPr>
            <a:r>
              <a:rPr lang="en-US" sz="2000" dirty="0" smtClean="0"/>
              <a:t>1- Advanced age </a:t>
            </a:r>
          </a:p>
          <a:p>
            <a:pPr algn="l">
              <a:buNone/>
            </a:pPr>
            <a:r>
              <a:rPr lang="en-US" sz="2000" dirty="0" smtClean="0"/>
              <a:t>2- History of smoking </a:t>
            </a:r>
          </a:p>
          <a:p>
            <a:pPr algn="l">
              <a:buNone/>
            </a:pPr>
            <a:r>
              <a:rPr lang="en-US" sz="2000" dirty="0" smtClean="0"/>
              <a:t>3- prior chronic lung disease ( IPF )  </a:t>
            </a:r>
          </a:p>
          <a:p>
            <a:pPr algn="l">
              <a:buNone/>
            </a:pPr>
            <a:r>
              <a:rPr lang="en-US" sz="2000" dirty="0" smtClean="0"/>
              <a:t>4- renal dysfunction</a:t>
            </a:r>
          </a:p>
          <a:p>
            <a:pPr algn="l">
              <a:buNone/>
            </a:pPr>
            <a:r>
              <a:rPr lang="en-US" sz="2000" dirty="0" smtClean="0"/>
              <a:t>5- High doses of inspired Oxygen ( Anesthesia )  </a:t>
            </a:r>
            <a:endParaRPr lang="ar-SY" sz="2000" dirty="0"/>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785818"/>
          </a:xfrm>
        </p:spPr>
        <p:txBody>
          <a:bodyPr>
            <a:normAutofit/>
          </a:bodyPr>
          <a:lstStyle/>
          <a:p>
            <a:r>
              <a:rPr lang="en-US" sz="3600" dirty="0" smtClean="0">
                <a:solidFill>
                  <a:schemeClr val="accent6">
                    <a:lumMod val="75000"/>
                  </a:schemeClr>
                </a:solidFill>
                <a:latin typeface="Franklin Gothic Demi Cond" pitchFamily="34" charset="0"/>
              </a:rPr>
              <a:t>Chemotherapy Lung </a:t>
            </a:r>
            <a:endParaRPr lang="ar-SY" sz="3600" dirty="0" smtClean="0">
              <a:solidFill>
                <a:schemeClr val="accent6">
                  <a:lumMod val="75000"/>
                </a:schemeClr>
              </a:solidFill>
              <a:latin typeface="Franklin Gothic Demi Cond" pitchFamily="34" charset="0"/>
            </a:endParaRPr>
          </a:p>
        </p:txBody>
      </p:sp>
      <p:graphicFrame>
        <p:nvGraphicFramePr>
          <p:cNvPr id="4" name="عنصر نائب للمحتوى 3"/>
          <p:cNvGraphicFramePr>
            <a:graphicFrameLocks noGrp="1"/>
          </p:cNvGraphicFramePr>
          <p:nvPr>
            <p:ph idx="1"/>
          </p:nvPr>
        </p:nvGraphicFramePr>
        <p:xfrm>
          <a:off x="457200" y="1928806"/>
          <a:ext cx="8229600" cy="4765682"/>
        </p:xfrm>
        <a:graphic>
          <a:graphicData uri="http://schemas.openxmlformats.org/drawingml/2006/table">
            <a:tbl>
              <a:tblPr rtl="1" firstRow="1" bandRow="1">
                <a:tableStyleId>{5C22544A-7EE6-4342-B048-85BDC9FD1C3A}</a:tableStyleId>
              </a:tblPr>
              <a:tblGrid>
                <a:gridCol w="2743200"/>
                <a:gridCol w="2743200"/>
                <a:gridCol w="2743200"/>
              </a:tblGrid>
              <a:tr h="397594">
                <a:tc>
                  <a:txBody>
                    <a:bodyPr/>
                    <a:lstStyle/>
                    <a:p>
                      <a:pPr algn="ctr" rtl="1"/>
                      <a:r>
                        <a:rPr kumimoji="0" lang="en-US" b="1" kern="1200" dirty="0" smtClean="0">
                          <a:solidFill>
                            <a:schemeClr val="accent6">
                              <a:lumMod val="50000"/>
                            </a:schemeClr>
                          </a:solidFill>
                          <a:latin typeface="+mn-lt"/>
                          <a:ea typeface="+mn-ea"/>
                          <a:cs typeface="+mn-cs"/>
                        </a:rPr>
                        <a:t>Onset </a:t>
                      </a:r>
                      <a:endParaRPr kumimoji="0" lang="ar-SY" b="1" kern="1200" dirty="0" smtClean="0">
                        <a:solidFill>
                          <a:schemeClr val="accent6">
                            <a:lumMod val="50000"/>
                          </a:schemeClr>
                        </a:solidFill>
                        <a:latin typeface="+mn-lt"/>
                        <a:ea typeface="+mn-ea"/>
                        <a:cs typeface="+mn-cs"/>
                      </a:endParaRPr>
                    </a:p>
                  </a:txBody>
                  <a:tcPr>
                    <a:solidFill>
                      <a:schemeClr val="accent3">
                        <a:lumMod val="20000"/>
                        <a:lumOff val="80000"/>
                      </a:schemeClr>
                    </a:solidFill>
                  </a:tcPr>
                </a:tc>
                <a:tc>
                  <a:txBody>
                    <a:bodyPr/>
                    <a:lstStyle/>
                    <a:p>
                      <a:pPr algn="ctr" rtl="1"/>
                      <a:r>
                        <a:rPr lang="en-US" dirty="0" smtClean="0">
                          <a:solidFill>
                            <a:schemeClr val="accent6">
                              <a:lumMod val="50000"/>
                            </a:schemeClr>
                          </a:solidFill>
                        </a:rPr>
                        <a:t>Dose dependant </a:t>
                      </a:r>
                      <a:endParaRPr lang="ar-SY" dirty="0">
                        <a:solidFill>
                          <a:schemeClr val="accent6">
                            <a:lumMod val="50000"/>
                          </a:schemeClr>
                        </a:solidFill>
                      </a:endParaRPr>
                    </a:p>
                  </a:txBody>
                  <a:tcPr>
                    <a:solidFill>
                      <a:schemeClr val="accent3">
                        <a:lumMod val="20000"/>
                        <a:lumOff val="80000"/>
                      </a:schemeClr>
                    </a:solidFill>
                  </a:tcPr>
                </a:tc>
                <a:tc>
                  <a:txBody>
                    <a:bodyPr/>
                    <a:lstStyle/>
                    <a:p>
                      <a:pPr algn="ctr" rtl="1"/>
                      <a:r>
                        <a:rPr lang="en-US" dirty="0" smtClean="0">
                          <a:solidFill>
                            <a:schemeClr val="accent6">
                              <a:lumMod val="50000"/>
                            </a:schemeClr>
                          </a:solidFill>
                        </a:rPr>
                        <a:t>Drug</a:t>
                      </a:r>
                      <a:endParaRPr lang="ar-SY" dirty="0">
                        <a:solidFill>
                          <a:schemeClr val="accent6">
                            <a:lumMod val="50000"/>
                          </a:schemeClr>
                        </a:solidFill>
                      </a:endParaRPr>
                    </a:p>
                  </a:txBody>
                  <a:tcPr>
                    <a:solidFill>
                      <a:schemeClr val="accent3">
                        <a:lumMod val="20000"/>
                        <a:lumOff val="80000"/>
                      </a:schemeClr>
                    </a:solidFill>
                  </a:tcPr>
                </a:tc>
              </a:tr>
              <a:tr h="392148">
                <a:tc>
                  <a:txBody>
                    <a:bodyPr/>
                    <a:lstStyle/>
                    <a:p>
                      <a:pPr algn="ctr" rtl="1"/>
                      <a:r>
                        <a:rPr lang="en-US" dirty="0" smtClean="0"/>
                        <a:t>Months </a:t>
                      </a:r>
                      <a:endParaRPr lang="ar-SY" dirty="0"/>
                    </a:p>
                  </a:txBody>
                  <a:tcPr/>
                </a:tc>
                <a:tc>
                  <a:txBody>
                    <a:bodyPr/>
                    <a:lstStyle/>
                    <a:p>
                      <a:pPr algn="ctr" rtl="1"/>
                      <a:r>
                        <a:rPr lang="en-US" dirty="0" smtClean="0"/>
                        <a:t>&gt;400 mg</a:t>
                      </a:r>
                      <a:endParaRPr lang="ar-SY" dirty="0"/>
                    </a:p>
                  </a:txBody>
                  <a:tcPr/>
                </a:tc>
                <a:tc>
                  <a:txBody>
                    <a:bodyPr/>
                    <a:lstStyle/>
                    <a:p>
                      <a:pPr algn="ctr" rtl="1"/>
                      <a:r>
                        <a:rPr lang="en-US" dirty="0" smtClean="0"/>
                        <a:t>Bleomycin </a:t>
                      </a:r>
                      <a:endParaRPr lang="ar-SY" dirty="0"/>
                    </a:p>
                  </a:txBody>
                  <a:tcPr/>
                </a:tc>
              </a:tr>
              <a:tr h="397594">
                <a:tc>
                  <a:txBody>
                    <a:bodyPr/>
                    <a:lstStyle/>
                    <a:p>
                      <a:pPr algn="ctr" rtl="1"/>
                      <a:r>
                        <a:rPr lang="en-US" dirty="0" smtClean="0"/>
                        <a:t>Usually 4 years </a:t>
                      </a:r>
                      <a:endParaRPr lang="ar-SY" dirty="0"/>
                    </a:p>
                  </a:txBody>
                  <a:tcPr/>
                </a:tc>
                <a:tc>
                  <a:txBody>
                    <a:bodyPr/>
                    <a:lstStyle/>
                    <a:p>
                      <a:pPr algn="ctr" rtl="1"/>
                      <a:r>
                        <a:rPr lang="en-US" dirty="0" smtClean="0"/>
                        <a:t>&gt;500 mg</a:t>
                      </a:r>
                      <a:endParaRPr lang="ar-SY" dirty="0"/>
                    </a:p>
                  </a:txBody>
                  <a:tcPr/>
                </a:tc>
                <a:tc>
                  <a:txBody>
                    <a:bodyPr/>
                    <a:lstStyle/>
                    <a:p>
                      <a:pPr algn="ctr" rtl="1"/>
                      <a:r>
                        <a:rPr lang="en-US" dirty="0" smtClean="0"/>
                        <a:t>Busulfan</a:t>
                      </a:r>
                      <a:endParaRPr lang="ar-SY" dirty="0"/>
                    </a:p>
                  </a:txBody>
                  <a:tcPr/>
                </a:tc>
              </a:tr>
              <a:tr h="397594">
                <a:tc>
                  <a:txBody>
                    <a:bodyPr/>
                    <a:lstStyle/>
                    <a:p>
                      <a:pPr algn="ctr" rtl="1"/>
                      <a:r>
                        <a:rPr lang="en-US" dirty="0" smtClean="0"/>
                        <a:t>3 months-3 years</a:t>
                      </a:r>
                      <a:endParaRPr lang="ar-SY" dirty="0"/>
                    </a:p>
                  </a:txBody>
                  <a:tcPr/>
                </a:tc>
                <a:tc>
                  <a:txBody>
                    <a:bodyPr/>
                    <a:lstStyle/>
                    <a:p>
                      <a:pPr algn="ctr" rtl="1"/>
                      <a:r>
                        <a:rPr lang="en-US" dirty="0" smtClean="0"/>
                        <a:t>Possible</a:t>
                      </a:r>
                      <a:r>
                        <a:rPr lang="en-US" baseline="0" dirty="0" smtClean="0"/>
                        <a:t> </a:t>
                      </a:r>
                      <a:endParaRPr lang="ar-SY" dirty="0"/>
                    </a:p>
                  </a:txBody>
                  <a:tcPr/>
                </a:tc>
                <a:tc>
                  <a:txBody>
                    <a:bodyPr/>
                    <a:lstStyle/>
                    <a:p>
                      <a:pPr algn="ctr" rtl="1"/>
                      <a:r>
                        <a:rPr lang="en-US" dirty="0" smtClean="0"/>
                        <a:t>Cyclophosphamide</a:t>
                      </a:r>
                      <a:r>
                        <a:rPr lang="en-US" baseline="0" dirty="0" smtClean="0"/>
                        <a:t> </a:t>
                      </a:r>
                      <a:endParaRPr lang="ar-SY" dirty="0"/>
                    </a:p>
                  </a:txBody>
                  <a:tcPr/>
                </a:tc>
              </a:tr>
              <a:tr h="397594">
                <a:tc>
                  <a:txBody>
                    <a:bodyPr/>
                    <a:lstStyle/>
                    <a:p>
                      <a:pPr algn="ctr" rtl="1"/>
                      <a:r>
                        <a:rPr lang="en-US" dirty="0" smtClean="0"/>
                        <a:t>2-21 days ( ARDS) </a:t>
                      </a:r>
                      <a:endParaRPr lang="ar-SY" dirty="0"/>
                    </a:p>
                  </a:txBody>
                  <a:tcPr/>
                </a:tc>
                <a:tc>
                  <a:txBody>
                    <a:bodyPr/>
                    <a:lstStyle/>
                    <a:p>
                      <a:pPr algn="ctr" rtl="1"/>
                      <a:r>
                        <a:rPr lang="en-US" dirty="0" smtClean="0"/>
                        <a:t>Yes</a:t>
                      </a:r>
                      <a:endParaRPr lang="ar-SY" dirty="0"/>
                    </a:p>
                  </a:txBody>
                  <a:tcPr/>
                </a:tc>
                <a:tc>
                  <a:txBody>
                    <a:bodyPr/>
                    <a:lstStyle/>
                    <a:p>
                      <a:pPr algn="ctr" rtl="1"/>
                      <a:r>
                        <a:rPr lang="en-US" dirty="0" smtClean="0"/>
                        <a:t>HD Ara-C</a:t>
                      </a:r>
                      <a:endParaRPr lang="ar-SY" dirty="0"/>
                    </a:p>
                  </a:txBody>
                  <a:tcPr/>
                </a:tc>
              </a:tr>
              <a:tr h="397594">
                <a:tc>
                  <a:txBody>
                    <a:bodyPr/>
                    <a:lstStyle/>
                    <a:p>
                      <a:pPr algn="ctr" rtl="1"/>
                      <a:r>
                        <a:rPr lang="en-US" dirty="0" smtClean="0"/>
                        <a:t>-----------</a:t>
                      </a:r>
                      <a:endParaRPr lang="ar-SY" dirty="0"/>
                    </a:p>
                  </a:txBody>
                  <a:tcPr/>
                </a:tc>
                <a:tc>
                  <a:txBody>
                    <a:bodyPr/>
                    <a:lstStyle/>
                    <a:p>
                      <a:pPr algn="ctr" rtl="1"/>
                      <a:r>
                        <a:rPr lang="en-US" dirty="0" smtClean="0"/>
                        <a:t>No</a:t>
                      </a:r>
                      <a:endParaRPr lang="ar-SY" dirty="0"/>
                    </a:p>
                  </a:txBody>
                  <a:tcPr/>
                </a:tc>
                <a:tc>
                  <a:txBody>
                    <a:bodyPr/>
                    <a:lstStyle/>
                    <a:p>
                      <a:pPr algn="ctr" rtl="1"/>
                      <a:r>
                        <a:rPr lang="en-US" dirty="0" smtClean="0"/>
                        <a:t>Etoposide (VP-16)</a:t>
                      </a:r>
                      <a:endParaRPr lang="ar-SY" dirty="0"/>
                    </a:p>
                  </a:txBody>
                  <a:tcPr/>
                </a:tc>
              </a:tr>
              <a:tr h="397594">
                <a:tc>
                  <a:txBody>
                    <a:bodyPr/>
                    <a:lstStyle/>
                    <a:p>
                      <a:pPr algn="ctr" rtl="1"/>
                      <a:r>
                        <a:rPr lang="en-US" dirty="0" smtClean="0"/>
                        <a:t>Few weeks </a:t>
                      </a:r>
                      <a:endParaRPr lang="ar-SY" dirty="0"/>
                    </a:p>
                  </a:txBody>
                  <a:tcPr/>
                </a:tc>
                <a:tc>
                  <a:txBody>
                    <a:bodyPr/>
                    <a:lstStyle/>
                    <a:p>
                      <a:pPr algn="ctr" rtl="1"/>
                      <a:r>
                        <a:rPr lang="en-US" dirty="0" smtClean="0"/>
                        <a:t>No</a:t>
                      </a:r>
                      <a:endParaRPr lang="ar-SY" dirty="0"/>
                    </a:p>
                  </a:txBody>
                  <a:tcPr/>
                </a:tc>
                <a:tc>
                  <a:txBody>
                    <a:bodyPr/>
                    <a:lstStyle/>
                    <a:p>
                      <a:pPr algn="ctr" rtl="1"/>
                      <a:r>
                        <a:rPr lang="en-US" dirty="0" smtClean="0"/>
                        <a:t>Fludarabine </a:t>
                      </a:r>
                      <a:endParaRPr lang="ar-SY" dirty="0"/>
                    </a:p>
                  </a:txBody>
                  <a:tcPr/>
                </a:tc>
              </a:tr>
              <a:tr h="397594">
                <a:tc>
                  <a:txBody>
                    <a:bodyPr/>
                    <a:lstStyle/>
                    <a:p>
                      <a:pPr algn="ctr" rtl="1"/>
                      <a:endParaRPr lang="ar-SY" dirty="0"/>
                    </a:p>
                  </a:txBody>
                  <a:tcPr/>
                </a:tc>
                <a:tc>
                  <a:txBody>
                    <a:bodyPr/>
                    <a:lstStyle/>
                    <a:p>
                      <a:pPr algn="ctr" rtl="1"/>
                      <a:r>
                        <a:rPr lang="en-US" dirty="0" smtClean="0"/>
                        <a:t>No</a:t>
                      </a:r>
                      <a:endParaRPr lang="ar-SY" dirty="0"/>
                    </a:p>
                  </a:txBody>
                  <a:tcPr/>
                </a:tc>
                <a:tc>
                  <a:txBody>
                    <a:bodyPr/>
                    <a:lstStyle/>
                    <a:p>
                      <a:pPr algn="ctr" rtl="1"/>
                      <a:r>
                        <a:rPr lang="en-US" dirty="0" smtClean="0"/>
                        <a:t>Gemcitabine </a:t>
                      </a:r>
                      <a:endParaRPr lang="ar-SY" dirty="0"/>
                    </a:p>
                  </a:txBody>
                  <a:tcPr/>
                </a:tc>
              </a:tr>
              <a:tr h="397594">
                <a:tc>
                  <a:txBody>
                    <a:bodyPr/>
                    <a:lstStyle/>
                    <a:p>
                      <a:pPr algn="ctr" rtl="1"/>
                      <a:r>
                        <a:rPr lang="en-US" dirty="0" smtClean="0"/>
                        <a:t>2 months -17 years </a:t>
                      </a:r>
                      <a:endParaRPr lang="ar-SY" dirty="0"/>
                    </a:p>
                  </a:txBody>
                  <a:tcPr/>
                </a:tc>
                <a:tc>
                  <a:txBody>
                    <a:bodyPr/>
                    <a:lstStyle/>
                    <a:p>
                      <a:pPr algn="ctr" rtl="1"/>
                      <a:r>
                        <a:rPr lang="en-US" dirty="0" smtClean="0"/>
                        <a:t>&gt;1500 mg/m</a:t>
                      </a:r>
                      <a:r>
                        <a:rPr lang="en-US" sz="1800" dirty="0" smtClean="0"/>
                        <a:t>²</a:t>
                      </a:r>
                      <a:endParaRPr lang="ar-SY" dirty="0"/>
                    </a:p>
                  </a:txBody>
                  <a:tcPr/>
                </a:tc>
                <a:tc>
                  <a:txBody>
                    <a:bodyPr/>
                    <a:lstStyle/>
                    <a:p>
                      <a:pPr algn="ctr" rtl="1"/>
                      <a:r>
                        <a:rPr lang="en-US" dirty="0" smtClean="0"/>
                        <a:t>Carmustine </a:t>
                      </a:r>
                      <a:endParaRPr lang="ar-SY" dirty="0"/>
                    </a:p>
                  </a:txBody>
                  <a:tcPr/>
                </a:tc>
              </a:tr>
              <a:tr h="397594">
                <a:tc>
                  <a:txBody>
                    <a:bodyPr/>
                    <a:lstStyle/>
                    <a:p>
                      <a:pPr algn="ctr" rtl="1"/>
                      <a:r>
                        <a:rPr lang="en-US" dirty="0" smtClean="0"/>
                        <a:t>Days-weeks </a:t>
                      </a:r>
                      <a:endParaRPr lang="ar-SY" dirty="0"/>
                    </a:p>
                  </a:txBody>
                  <a:tcPr/>
                </a:tc>
                <a:tc>
                  <a:txBody>
                    <a:bodyPr/>
                    <a:lstStyle/>
                    <a:p>
                      <a:pPr algn="ctr" rtl="1"/>
                      <a:r>
                        <a:rPr lang="en-US" dirty="0" smtClean="0"/>
                        <a:t>No</a:t>
                      </a:r>
                      <a:endParaRPr lang="ar-SY" dirty="0"/>
                    </a:p>
                  </a:txBody>
                  <a:tcPr/>
                </a:tc>
                <a:tc>
                  <a:txBody>
                    <a:bodyPr/>
                    <a:lstStyle/>
                    <a:p>
                      <a:pPr algn="ctr" rtl="1"/>
                      <a:r>
                        <a:rPr lang="en-US" dirty="0" smtClean="0"/>
                        <a:t>Paclitaxel,</a:t>
                      </a:r>
                      <a:r>
                        <a:rPr lang="en-US" baseline="0" dirty="0" smtClean="0"/>
                        <a:t> Docetaxel </a:t>
                      </a:r>
                      <a:endParaRPr lang="ar-SY" dirty="0"/>
                    </a:p>
                  </a:txBody>
                  <a:tcPr/>
                </a:tc>
              </a:tr>
              <a:tr h="397594">
                <a:tc>
                  <a:txBody>
                    <a:bodyPr/>
                    <a:lstStyle/>
                    <a:p>
                      <a:pPr algn="ctr" rtl="1"/>
                      <a:r>
                        <a:rPr lang="en-US" dirty="0" smtClean="0"/>
                        <a:t>2-6 weeks </a:t>
                      </a:r>
                      <a:endParaRPr lang="ar-SY" dirty="0"/>
                    </a:p>
                  </a:txBody>
                  <a:tcPr/>
                </a:tc>
                <a:tc>
                  <a:txBody>
                    <a:bodyPr/>
                    <a:lstStyle/>
                    <a:p>
                      <a:pPr algn="ctr" rtl="1"/>
                      <a:r>
                        <a:rPr lang="en-US" dirty="0" smtClean="0"/>
                        <a:t>Possible </a:t>
                      </a:r>
                      <a:endParaRPr lang="ar-SY" dirty="0"/>
                    </a:p>
                  </a:txBody>
                  <a:tcPr/>
                </a:tc>
                <a:tc>
                  <a:txBody>
                    <a:bodyPr/>
                    <a:lstStyle/>
                    <a:p>
                      <a:pPr algn="ctr" rtl="1"/>
                      <a:r>
                        <a:rPr lang="en-US" dirty="0" smtClean="0"/>
                        <a:t>Mitomycin C </a:t>
                      </a:r>
                      <a:endParaRPr lang="ar-SY" dirty="0"/>
                    </a:p>
                  </a:txBody>
                  <a:tcPr/>
                </a:tc>
              </a:tr>
              <a:tr h="397594">
                <a:tc>
                  <a:txBody>
                    <a:bodyPr/>
                    <a:lstStyle/>
                    <a:p>
                      <a:pPr algn="ctr" rtl="1"/>
                      <a:r>
                        <a:rPr lang="en-US" dirty="0" smtClean="0"/>
                        <a:t>2 weeks –</a:t>
                      </a:r>
                      <a:r>
                        <a:rPr lang="en-US" baseline="0" dirty="0" smtClean="0"/>
                        <a:t> 1 year </a:t>
                      </a:r>
                      <a:endParaRPr lang="ar-SY" dirty="0"/>
                    </a:p>
                  </a:txBody>
                  <a:tcPr/>
                </a:tc>
                <a:tc>
                  <a:txBody>
                    <a:bodyPr/>
                    <a:lstStyle/>
                    <a:p>
                      <a:pPr algn="ctr" rtl="1"/>
                      <a:r>
                        <a:rPr lang="en-US" dirty="0" smtClean="0"/>
                        <a:t>No</a:t>
                      </a:r>
                      <a:endParaRPr lang="ar-SY" dirty="0"/>
                    </a:p>
                  </a:txBody>
                  <a:tcPr/>
                </a:tc>
                <a:tc>
                  <a:txBody>
                    <a:bodyPr/>
                    <a:lstStyle/>
                    <a:p>
                      <a:pPr algn="ctr" rtl="1"/>
                      <a:r>
                        <a:rPr lang="en-US" dirty="0" smtClean="0"/>
                        <a:t>MTX</a:t>
                      </a:r>
                      <a:endParaRPr lang="ar-SY" dirty="0"/>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merci.png"/>
          <p:cNvPicPr>
            <a:picLocks noChangeAspect="1"/>
          </p:cNvPicPr>
          <p:nvPr/>
        </p:nvPicPr>
        <p:blipFill>
          <a:blip r:embed="rId2"/>
          <a:stretch>
            <a:fillRect/>
          </a:stretch>
        </p:blipFill>
        <p:spPr>
          <a:xfrm>
            <a:off x="571473" y="785794"/>
            <a:ext cx="8072494" cy="57864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u="sng" dirty="0" smtClean="0">
                <a:solidFill>
                  <a:srgbClr val="0070C0"/>
                </a:solidFill>
                <a:latin typeface="+mn-lt"/>
                <a:ea typeface="+mn-ea"/>
                <a:cs typeface="+mn-cs"/>
              </a:rPr>
              <a:t>Resectable but not operable  </a:t>
            </a:r>
            <a:endParaRPr lang="ar-SY" sz="3200" b="1" u="sng" dirty="0" smtClean="0">
              <a:solidFill>
                <a:srgbClr val="0070C0"/>
              </a:solidFill>
              <a:latin typeface="+mn-lt"/>
              <a:ea typeface="+mn-ea"/>
              <a:cs typeface="+mn-cs"/>
            </a:endParaRPr>
          </a:p>
        </p:txBody>
      </p:sp>
      <p:sp>
        <p:nvSpPr>
          <p:cNvPr id="3" name="عنصر نائب للمحتوى 2"/>
          <p:cNvSpPr>
            <a:spLocks noGrp="1"/>
          </p:cNvSpPr>
          <p:nvPr>
            <p:ph idx="1"/>
          </p:nvPr>
        </p:nvSpPr>
        <p:spPr>
          <a:xfrm>
            <a:off x="457200" y="2428868"/>
            <a:ext cx="8229600" cy="4145668"/>
          </a:xfrm>
        </p:spPr>
        <p:txBody>
          <a:bodyPr>
            <a:normAutofit/>
          </a:bodyPr>
          <a:lstStyle/>
          <a:p>
            <a:pPr algn="l">
              <a:buNone/>
            </a:pPr>
            <a:r>
              <a:rPr lang="en-US" dirty="0" smtClean="0"/>
              <a:t>Age and mental illness</a:t>
            </a:r>
          </a:p>
          <a:p>
            <a:pPr algn="l">
              <a:buNone/>
            </a:pPr>
            <a:endParaRPr lang="en-US" dirty="0" smtClean="0"/>
          </a:p>
          <a:p>
            <a:pPr algn="l">
              <a:buNone/>
            </a:pPr>
            <a:r>
              <a:rPr lang="en-US" dirty="0" smtClean="0"/>
              <a:t>Cardiac status ( Uncontrolled HF , uncontrolled arrhythmia , recent MI within the past 6 months)</a:t>
            </a:r>
          </a:p>
          <a:p>
            <a:pPr algn="l">
              <a:buNone/>
            </a:pPr>
            <a:r>
              <a:rPr lang="en-US" dirty="0" smtClean="0"/>
              <a:t> </a:t>
            </a:r>
          </a:p>
          <a:p>
            <a:pPr algn="l">
              <a:buNone/>
            </a:pPr>
            <a:r>
              <a:rPr lang="en-US" dirty="0" smtClean="0"/>
              <a:t>Pulmonary status ( including routine PFTs ) </a:t>
            </a:r>
          </a:p>
          <a:p>
            <a:pPr algn="l">
              <a:buNone/>
            </a:pPr>
            <a:endParaRPr lang="en-US" dirty="0" smtClean="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1424006"/>
          </a:xfrm>
        </p:spPr>
        <p:txBody>
          <a:bodyPr>
            <a:normAutofit/>
          </a:bodyPr>
          <a:lstStyle/>
          <a:p>
            <a:r>
              <a:rPr lang="en-US" sz="3200" b="1" u="sng" dirty="0" smtClean="0">
                <a:solidFill>
                  <a:srgbClr val="0070C0"/>
                </a:solidFill>
                <a:latin typeface="+mn-lt"/>
                <a:ea typeface="+mn-ea"/>
                <a:cs typeface="+mn-cs"/>
              </a:rPr>
              <a:t>Post-op management </a:t>
            </a:r>
            <a:endParaRPr lang="ar-SY" sz="3200" b="1" u="sng" dirty="0" smtClean="0">
              <a:solidFill>
                <a:srgbClr val="0070C0"/>
              </a:solidFill>
              <a:latin typeface="+mn-lt"/>
              <a:ea typeface="+mn-ea"/>
              <a:cs typeface="+mn-cs"/>
            </a:endParaRPr>
          </a:p>
        </p:txBody>
      </p:sp>
      <p:sp>
        <p:nvSpPr>
          <p:cNvPr id="3" name="عنصر نائب للمحتوى 2"/>
          <p:cNvSpPr>
            <a:spLocks noGrp="1"/>
          </p:cNvSpPr>
          <p:nvPr>
            <p:ph idx="1"/>
          </p:nvPr>
        </p:nvSpPr>
        <p:spPr/>
        <p:txBody>
          <a:bodyPr>
            <a:normAutofit/>
          </a:bodyPr>
          <a:lstStyle/>
          <a:p>
            <a:pPr algn="l">
              <a:buNone/>
            </a:pPr>
            <a:r>
              <a:rPr lang="en-US" sz="2400" dirty="0" smtClean="0"/>
              <a:t>- ICU admission or high dependency unit with adequate monitoring of oxygen saturation , CVP , ECG , BP and RR </a:t>
            </a:r>
          </a:p>
          <a:p>
            <a:pPr algn="l">
              <a:buNone/>
            </a:pPr>
            <a:endParaRPr lang="en-US" sz="2400" dirty="0" smtClean="0"/>
          </a:p>
          <a:p>
            <a:pPr algn="l">
              <a:buNone/>
            </a:pPr>
            <a:r>
              <a:rPr lang="en-US" sz="2400" dirty="0" smtClean="0"/>
              <a:t>- Adequate analgesia ( now , thoracic epidural analgesia is routine ) </a:t>
            </a:r>
            <a:br>
              <a:rPr lang="en-US" sz="2400" dirty="0" smtClean="0"/>
            </a:br>
            <a:r>
              <a:rPr lang="en-US" sz="2400" dirty="0" smtClean="0"/>
              <a:t/>
            </a:r>
            <a:br>
              <a:rPr lang="en-US" sz="2400" dirty="0" smtClean="0"/>
            </a:br>
            <a:r>
              <a:rPr lang="en-US" sz="2400" dirty="0" smtClean="0"/>
              <a:t>alternatives are : IV opiates ( PCA ) </a:t>
            </a:r>
            <a:br>
              <a:rPr lang="en-US" sz="2400" dirty="0" smtClean="0"/>
            </a:br>
            <a:r>
              <a:rPr lang="en-US" sz="2400" dirty="0" smtClean="0"/>
              <a:t/>
            </a:r>
            <a:br>
              <a:rPr lang="en-US" sz="2400" dirty="0" smtClean="0"/>
            </a:br>
            <a:r>
              <a:rPr lang="en-US" sz="2400" dirty="0" smtClean="0"/>
              <a:t>post op ventilation is no longer required ( Nebulizer is adequate + Bronchodilator + chest physiotherapy )  </a:t>
            </a:r>
            <a:endParaRPr lang="ar-SY" sz="2400"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lung cancer.png"/>
          <p:cNvPicPr>
            <a:picLocks noChangeAspect="1"/>
          </p:cNvPicPr>
          <p:nvPr/>
        </p:nvPicPr>
        <p:blipFill>
          <a:blip r:embed="rId2"/>
          <a:stretch>
            <a:fillRect/>
          </a:stretch>
        </p:blipFill>
        <p:spPr>
          <a:xfrm>
            <a:off x="0" y="214290"/>
            <a:ext cx="9143999" cy="664371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Untitledgg.pn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00562" y="857232"/>
            <a:ext cx="4643438" cy="1122562"/>
          </a:xfrm>
        </p:spPr>
        <p:txBody>
          <a:bodyPr>
            <a:noAutofit/>
          </a:bodyPr>
          <a:lstStyle/>
          <a:p>
            <a:r>
              <a:rPr lang="en-US" sz="3600" dirty="0" smtClean="0">
                <a:solidFill>
                  <a:srgbClr val="C00000"/>
                </a:solidFill>
              </a:rPr>
              <a:t>Value-based cancer care </a:t>
            </a:r>
            <a:endParaRPr lang="ar-SY" sz="3600" dirty="0">
              <a:solidFill>
                <a:srgbClr val="C00000"/>
              </a:solidFill>
            </a:endParaRPr>
          </a:p>
        </p:txBody>
      </p:sp>
      <p:sp>
        <p:nvSpPr>
          <p:cNvPr id="3" name="عنصر نائب للنص 2"/>
          <p:cNvSpPr>
            <a:spLocks noGrp="1"/>
          </p:cNvSpPr>
          <p:nvPr>
            <p:ph type="body" idx="2"/>
          </p:nvPr>
        </p:nvSpPr>
        <p:spPr/>
        <p:txBody>
          <a:bodyPr/>
          <a:lstStyle/>
          <a:p>
            <a:endParaRPr lang="ar-SY" dirty="0"/>
          </a:p>
        </p:txBody>
      </p:sp>
      <p:sp>
        <p:nvSpPr>
          <p:cNvPr id="4" name="عنصر نائب للمحتوى 3"/>
          <p:cNvSpPr>
            <a:spLocks noGrp="1"/>
          </p:cNvSpPr>
          <p:nvPr>
            <p:ph sz="half" idx="1"/>
          </p:nvPr>
        </p:nvSpPr>
        <p:spPr>
          <a:xfrm>
            <a:off x="152400" y="1142984"/>
            <a:ext cx="4348162" cy="5485463"/>
          </a:xfrm>
        </p:spPr>
        <p:txBody>
          <a:bodyPr>
            <a:normAutofit/>
          </a:bodyPr>
          <a:lstStyle/>
          <a:p>
            <a:pPr algn="l">
              <a:buNone/>
            </a:pPr>
            <a:r>
              <a:rPr lang="en-US" sz="2800" dirty="0" smtClean="0"/>
              <a:t>- The cost of cancer care has been growing rapidly, though it accounts for a relatively small portion of the overall US health care expenditure , it is expected to increase from 125$ billion in 2010 to 158$ billion in 2020</a:t>
            </a:r>
            <a:endParaRPr lang="ar-SY" sz="2800" dirty="0"/>
          </a:p>
        </p:txBody>
      </p:sp>
      <p:pic>
        <p:nvPicPr>
          <p:cNvPr id="5" name="صورة 4" descr="drugs.png"/>
          <p:cNvPicPr>
            <a:picLocks noChangeAspect="1"/>
          </p:cNvPicPr>
          <p:nvPr/>
        </p:nvPicPr>
        <p:blipFill>
          <a:blip r:embed="rId2"/>
          <a:stretch>
            <a:fillRect/>
          </a:stretch>
        </p:blipFill>
        <p:spPr>
          <a:xfrm>
            <a:off x="4214810" y="2000240"/>
            <a:ext cx="4572430" cy="4643470"/>
          </a:xfrm>
          <a:prstGeom prst="rect">
            <a:avLst/>
          </a:prstGeom>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685</TotalTime>
  <Words>1816</Words>
  <PresentationFormat>عرض على الشاشة (3:4)‏</PresentationFormat>
  <Paragraphs>238</Paragraphs>
  <Slides>47</Slides>
  <Notes>0</Notes>
  <HiddenSlides>0</HiddenSlides>
  <MMClips>0</MMClips>
  <ScaleCrop>false</ScaleCrop>
  <HeadingPairs>
    <vt:vector size="4" baseType="variant">
      <vt:variant>
        <vt:lpstr>سمة</vt:lpstr>
      </vt:variant>
      <vt:variant>
        <vt:i4>1</vt:i4>
      </vt:variant>
      <vt:variant>
        <vt:lpstr>عناوين الشرائح</vt:lpstr>
      </vt:variant>
      <vt:variant>
        <vt:i4>47</vt:i4>
      </vt:variant>
    </vt:vector>
  </HeadingPairs>
  <TitlesOfParts>
    <vt:vector size="48" baseType="lpstr">
      <vt:lpstr>حضري</vt:lpstr>
      <vt:lpstr>الشريحة 1</vt:lpstr>
      <vt:lpstr>الشريحة 2</vt:lpstr>
      <vt:lpstr>Topics :</vt:lpstr>
      <vt:lpstr>Lung cancer</vt:lpstr>
      <vt:lpstr>Resectable but not operable  </vt:lpstr>
      <vt:lpstr>Post-op management </vt:lpstr>
      <vt:lpstr>الشريحة 7</vt:lpstr>
      <vt:lpstr>الشريحة 8</vt:lpstr>
      <vt:lpstr>Value-based cancer care </vt:lpstr>
      <vt:lpstr>Value-based cancer care </vt:lpstr>
      <vt:lpstr>Superior Vena cava obstruction </vt:lpstr>
      <vt:lpstr>Etiology: ( cont.) </vt:lpstr>
      <vt:lpstr>Diagnosis:</vt:lpstr>
      <vt:lpstr>SVC obstruction:  Imaging studies</vt:lpstr>
      <vt:lpstr>Histopathlogical diagnosis</vt:lpstr>
      <vt:lpstr>Histopathlogical diagnosis ( cont.)</vt:lpstr>
      <vt:lpstr>(Leucoerythroblastic film) </vt:lpstr>
      <vt:lpstr>BM biopsy (Leucoerythroblastic film) </vt:lpstr>
      <vt:lpstr>Treatment of SVC syndrome</vt:lpstr>
      <vt:lpstr>Treatment interventions:</vt:lpstr>
      <vt:lpstr>الشريحة 21</vt:lpstr>
      <vt:lpstr>Anthracycline-induced cardiomyopathy</vt:lpstr>
      <vt:lpstr>Anthracyclines </vt:lpstr>
      <vt:lpstr>Anthracycline-induced cardiomyopathy</vt:lpstr>
      <vt:lpstr>Mechanism of Anthracycline-induced cardiomyopathy</vt:lpstr>
      <vt:lpstr>Types of Topoisomerase:</vt:lpstr>
      <vt:lpstr>Risk factors </vt:lpstr>
      <vt:lpstr>Cumulative dose:</vt:lpstr>
      <vt:lpstr>Evaluation of Cardiac injury:</vt:lpstr>
      <vt:lpstr>Types of Cardiac toxicity : </vt:lpstr>
      <vt:lpstr>Prevention</vt:lpstr>
      <vt:lpstr>Prevention ( cont.)</vt:lpstr>
      <vt:lpstr>Prevention ( cont.)</vt:lpstr>
      <vt:lpstr>الشريحة 34</vt:lpstr>
      <vt:lpstr>Non-anthracycline-induced cardiac toxicity</vt:lpstr>
      <vt:lpstr>Trastuzumab</vt:lpstr>
      <vt:lpstr>Non-anthracycline-induced cardiac toxicity</vt:lpstr>
      <vt:lpstr>Radiation-induce lung disease (RILD)</vt:lpstr>
      <vt:lpstr>Questions </vt:lpstr>
      <vt:lpstr>Which of the following is not a proposed mechanism for cardiotoxicity from Anthracyclines :</vt:lpstr>
      <vt:lpstr>Regarding early detection of cardiac dysfunction , which is not used : </vt:lpstr>
      <vt:lpstr>Pulmonary metastases: </vt:lpstr>
      <vt:lpstr>Pleural effusion </vt:lpstr>
      <vt:lpstr>Bleomycin</vt:lpstr>
      <vt:lpstr>Chemotherapy lung </vt:lpstr>
      <vt:lpstr>Chemotherapy Lung </vt:lpstr>
      <vt:lpstr>الشريحة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fady -g c</dc:creator>
  <cp:lastModifiedBy>fady -g c</cp:lastModifiedBy>
  <cp:revision>95</cp:revision>
  <dcterms:created xsi:type="dcterms:W3CDTF">2015-12-30T18:28:42Z</dcterms:created>
  <dcterms:modified xsi:type="dcterms:W3CDTF">2016-01-28T05:27:14Z</dcterms:modified>
</cp:coreProperties>
</file>