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2"/>
  </p:notesMasterIdLst>
  <p:sldIdLst>
    <p:sldId id="256" r:id="rId2"/>
    <p:sldId id="257" r:id="rId3"/>
    <p:sldId id="258" r:id="rId4"/>
    <p:sldId id="261" r:id="rId5"/>
    <p:sldId id="262" r:id="rId6"/>
    <p:sldId id="263" r:id="rId7"/>
    <p:sldId id="279" r:id="rId8"/>
    <p:sldId id="264" r:id="rId9"/>
    <p:sldId id="274" r:id="rId10"/>
    <p:sldId id="266" r:id="rId11"/>
    <p:sldId id="277" r:id="rId12"/>
    <p:sldId id="308" r:id="rId13"/>
    <p:sldId id="313" r:id="rId14"/>
    <p:sldId id="314" r:id="rId15"/>
    <p:sldId id="309" r:id="rId16"/>
    <p:sldId id="310" r:id="rId17"/>
    <p:sldId id="280" r:id="rId18"/>
    <p:sldId id="267" r:id="rId19"/>
    <p:sldId id="268" r:id="rId20"/>
    <p:sldId id="278" r:id="rId21"/>
    <p:sldId id="272" r:id="rId22"/>
    <p:sldId id="273" r:id="rId23"/>
    <p:sldId id="270" r:id="rId24"/>
    <p:sldId id="281" r:id="rId25"/>
    <p:sldId id="282" r:id="rId26"/>
    <p:sldId id="284" r:id="rId27"/>
    <p:sldId id="283" r:id="rId28"/>
    <p:sldId id="311" r:id="rId29"/>
    <p:sldId id="312" r:id="rId30"/>
    <p:sldId id="299" r:id="rId31"/>
  </p:sldIdLst>
  <p:sldSz cx="9144000" cy="6858000" type="screen4x3"/>
  <p:notesSz cx="6858000" cy="9144000"/>
  <p:defaultText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3" d="100"/>
          <a:sy n="43" d="100"/>
        </p:scale>
        <p:origin x="-129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Y"/>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197D953-AE4F-4CB4-9D15-3D8DC8D44180}" type="datetimeFigureOut">
              <a:rPr lang="ar-SY" smtClean="0"/>
              <a:pPr/>
              <a:t>19/07/1437</a:t>
            </a:fld>
            <a:endParaRPr lang="ar-SY"/>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Y"/>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Y"/>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A65D878-BF14-4FB6-87AF-DEE06275BBE8}" type="slidenum">
              <a:rPr lang="ar-SY" smtClean="0"/>
              <a:pPr/>
              <a:t>‹#›</a:t>
            </a:fld>
            <a:endParaRPr lang="ar-SY"/>
          </a:p>
        </p:txBody>
      </p:sp>
    </p:spTree>
    <p:extLst>
      <p:ext uri="{BB962C8B-B14F-4D97-AF65-F5344CB8AC3E}">
        <p14:creationId xmlns:p14="http://schemas.microsoft.com/office/powerpoint/2010/main" val="409212179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8" name="عنوان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ar-SA" smtClean="0"/>
              <a:t>انقر لتحرير نمط العنوان الرئيسي</a:t>
            </a:r>
            <a:endParaRPr kumimoji="0" lang="en-US"/>
          </a:p>
        </p:txBody>
      </p:sp>
      <p:sp>
        <p:nvSpPr>
          <p:cNvPr id="28" name="عنصر نائب للتاريخ 27"/>
          <p:cNvSpPr>
            <a:spLocks noGrp="1"/>
          </p:cNvSpPr>
          <p:nvPr>
            <p:ph type="dt" sz="half" idx="10"/>
          </p:nvPr>
        </p:nvSpPr>
        <p:spPr/>
        <p:txBody>
          <a:bodyPr/>
          <a:lstStyle/>
          <a:p>
            <a:fld id="{978A724D-1733-4ED6-A909-5B4F72E30609}" type="datetimeFigureOut">
              <a:rPr lang="ar-SY" smtClean="0"/>
              <a:pPr/>
              <a:t>19/07/1437</a:t>
            </a:fld>
            <a:endParaRPr lang="ar-SY"/>
          </a:p>
        </p:txBody>
      </p:sp>
      <p:sp>
        <p:nvSpPr>
          <p:cNvPr id="17" name="عنصر نائب للتذييل 16"/>
          <p:cNvSpPr>
            <a:spLocks noGrp="1"/>
          </p:cNvSpPr>
          <p:nvPr>
            <p:ph type="ftr" sz="quarter" idx="11"/>
          </p:nvPr>
        </p:nvSpPr>
        <p:spPr/>
        <p:txBody>
          <a:bodyPr/>
          <a:lstStyle/>
          <a:p>
            <a:endParaRPr lang="ar-SY"/>
          </a:p>
        </p:txBody>
      </p:sp>
      <p:sp>
        <p:nvSpPr>
          <p:cNvPr id="29" name="عنصر نائب لرقم الشريحة 28"/>
          <p:cNvSpPr>
            <a:spLocks noGrp="1"/>
          </p:cNvSpPr>
          <p:nvPr>
            <p:ph type="sldNum" sz="quarter" idx="12"/>
          </p:nvPr>
        </p:nvSpPr>
        <p:spPr/>
        <p:txBody>
          <a:bodyPr/>
          <a:lstStyle/>
          <a:p>
            <a:fld id="{E7E9DBB5-DF70-489C-82C3-CE7EE071F38A}" type="slidenum">
              <a:rPr lang="ar-SY" smtClean="0"/>
              <a:pPr/>
              <a:t>‹#›</a:t>
            </a:fld>
            <a:endParaRPr lang="ar-SY"/>
          </a:p>
        </p:txBody>
      </p:sp>
      <p:sp>
        <p:nvSpPr>
          <p:cNvPr id="9" name="عنوان فرعي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78A724D-1733-4ED6-A909-5B4F72E30609}" type="datetimeFigureOut">
              <a:rPr lang="ar-SY" smtClean="0"/>
              <a:pPr/>
              <a:t>19/07/1437</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E7E9DBB5-DF70-489C-82C3-CE7EE071F38A}" type="slidenum">
              <a:rPr lang="ar-SY" smtClean="0"/>
              <a:pPr/>
              <a:t>‹#›</a:t>
            </a:fld>
            <a:endParaRPr lang="ar-S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78A724D-1733-4ED6-A909-5B4F72E30609}" type="datetimeFigureOut">
              <a:rPr lang="ar-SY" smtClean="0"/>
              <a:pPr/>
              <a:t>19/07/1437</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E7E9DBB5-DF70-489C-82C3-CE7EE071F38A}" type="slidenum">
              <a:rPr lang="ar-SY" smtClean="0"/>
              <a:pPr/>
              <a:t>‹#›</a:t>
            </a:fld>
            <a:endParaRPr lang="ar-S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78A724D-1733-4ED6-A909-5B4F72E30609}" type="datetimeFigureOut">
              <a:rPr lang="ar-SY" smtClean="0"/>
              <a:pPr/>
              <a:t>19/07/1437</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E7E9DBB5-DF70-489C-82C3-CE7EE071F38A}" type="slidenum">
              <a:rPr lang="ar-SY" smtClean="0"/>
              <a:pPr/>
              <a:t>‹#›</a:t>
            </a:fld>
            <a:endParaRPr lang="ar-S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3">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78A724D-1733-4ED6-A909-5B4F72E30609}" type="datetimeFigureOut">
              <a:rPr lang="ar-SY" smtClean="0"/>
              <a:pPr/>
              <a:t>19/07/1437</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a:xfrm>
            <a:off x="7924800" y="6416675"/>
            <a:ext cx="762000" cy="365125"/>
          </a:xfrm>
        </p:spPr>
        <p:txBody>
          <a:bodyPr/>
          <a:lstStyle/>
          <a:p>
            <a:fld id="{E7E9DBB5-DF70-489C-82C3-CE7EE071F38A}" type="slidenum">
              <a:rPr lang="ar-SY" smtClean="0"/>
              <a:pPr/>
              <a:t>‹#›</a:t>
            </a:fld>
            <a:endParaRPr lang="ar-SY"/>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978A724D-1733-4ED6-A909-5B4F72E30609}" type="datetimeFigureOut">
              <a:rPr lang="ar-SY" smtClean="0"/>
              <a:pPr/>
              <a:t>19/07/1437</a:t>
            </a:fld>
            <a:endParaRPr lang="ar-SY"/>
          </a:p>
        </p:txBody>
      </p:sp>
      <p:sp>
        <p:nvSpPr>
          <p:cNvPr id="6" name="عنصر نائب للتذييل 5"/>
          <p:cNvSpPr>
            <a:spLocks noGrp="1"/>
          </p:cNvSpPr>
          <p:nvPr>
            <p:ph type="ftr" sz="quarter" idx="11"/>
          </p:nvPr>
        </p:nvSpPr>
        <p:spPr/>
        <p:txBody>
          <a:bodyPr/>
          <a:lstStyle/>
          <a:p>
            <a:endParaRPr lang="ar-SY"/>
          </a:p>
        </p:txBody>
      </p:sp>
      <p:sp>
        <p:nvSpPr>
          <p:cNvPr id="7" name="عنصر نائب لرقم الشريحة 6"/>
          <p:cNvSpPr>
            <a:spLocks noGrp="1"/>
          </p:cNvSpPr>
          <p:nvPr>
            <p:ph type="sldNum" sz="quarter" idx="12"/>
          </p:nvPr>
        </p:nvSpPr>
        <p:spPr/>
        <p:txBody>
          <a:bodyPr/>
          <a:lstStyle/>
          <a:p>
            <a:fld id="{E7E9DBB5-DF70-489C-82C3-CE7EE071F38A}" type="slidenum">
              <a:rPr lang="ar-SY" smtClean="0"/>
              <a:pPr/>
              <a:t>‹#›</a:t>
            </a:fld>
            <a:endParaRPr lang="ar-S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978A724D-1733-4ED6-A909-5B4F72E30609}" type="datetimeFigureOut">
              <a:rPr lang="ar-SY" smtClean="0"/>
              <a:pPr/>
              <a:t>19/07/1437</a:t>
            </a:fld>
            <a:endParaRPr lang="ar-SY"/>
          </a:p>
        </p:txBody>
      </p:sp>
      <p:sp>
        <p:nvSpPr>
          <p:cNvPr id="8" name="عنصر نائب للتذييل 7"/>
          <p:cNvSpPr>
            <a:spLocks noGrp="1"/>
          </p:cNvSpPr>
          <p:nvPr>
            <p:ph type="ftr" sz="quarter" idx="11"/>
          </p:nvPr>
        </p:nvSpPr>
        <p:spPr/>
        <p:txBody>
          <a:bodyPr/>
          <a:lstStyle/>
          <a:p>
            <a:endParaRPr lang="ar-SY"/>
          </a:p>
        </p:txBody>
      </p:sp>
      <p:sp>
        <p:nvSpPr>
          <p:cNvPr id="9" name="عنصر نائب لرقم الشريحة 8"/>
          <p:cNvSpPr>
            <a:spLocks noGrp="1"/>
          </p:cNvSpPr>
          <p:nvPr>
            <p:ph type="sldNum" sz="quarter" idx="12"/>
          </p:nvPr>
        </p:nvSpPr>
        <p:spPr/>
        <p:txBody>
          <a:bodyPr/>
          <a:lstStyle/>
          <a:p>
            <a:fld id="{E7E9DBB5-DF70-489C-82C3-CE7EE071F38A}" type="slidenum">
              <a:rPr lang="ar-SY" smtClean="0"/>
              <a:pPr/>
              <a:t>‹#›</a:t>
            </a:fld>
            <a:endParaRPr lang="ar-S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978A724D-1733-4ED6-A909-5B4F72E30609}" type="datetimeFigureOut">
              <a:rPr lang="ar-SY" smtClean="0"/>
              <a:pPr/>
              <a:t>19/07/1437</a:t>
            </a:fld>
            <a:endParaRPr lang="ar-SY"/>
          </a:p>
        </p:txBody>
      </p:sp>
      <p:sp>
        <p:nvSpPr>
          <p:cNvPr id="4" name="عنصر نائب للتذييل 3"/>
          <p:cNvSpPr>
            <a:spLocks noGrp="1"/>
          </p:cNvSpPr>
          <p:nvPr>
            <p:ph type="ftr" sz="quarter" idx="11"/>
          </p:nvPr>
        </p:nvSpPr>
        <p:spPr/>
        <p:txBody>
          <a:bodyPr/>
          <a:lstStyle/>
          <a:p>
            <a:endParaRPr lang="ar-SY"/>
          </a:p>
        </p:txBody>
      </p:sp>
      <p:sp>
        <p:nvSpPr>
          <p:cNvPr id="5" name="عنصر نائب لرقم الشريحة 4"/>
          <p:cNvSpPr>
            <a:spLocks noGrp="1"/>
          </p:cNvSpPr>
          <p:nvPr>
            <p:ph type="sldNum" sz="quarter" idx="12"/>
          </p:nvPr>
        </p:nvSpPr>
        <p:spPr/>
        <p:txBody>
          <a:bodyPr/>
          <a:lstStyle/>
          <a:p>
            <a:fld id="{E7E9DBB5-DF70-489C-82C3-CE7EE071F38A}" type="slidenum">
              <a:rPr lang="ar-SY" smtClean="0"/>
              <a:pPr/>
              <a:t>‹#›</a:t>
            </a:fld>
            <a:endParaRPr lang="ar-S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78A724D-1733-4ED6-A909-5B4F72E30609}" type="datetimeFigureOut">
              <a:rPr lang="ar-SY" smtClean="0"/>
              <a:pPr/>
              <a:t>19/07/1437</a:t>
            </a:fld>
            <a:endParaRPr lang="ar-SY"/>
          </a:p>
        </p:txBody>
      </p:sp>
      <p:sp>
        <p:nvSpPr>
          <p:cNvPr id="3" name="عنصر نائب للتذييل 2"/>
          <p:cNvSpPr>
            <a:spLocks noGrp="1"/>
          </p:cNvSpPr>
          <p:nvPr>
            <p:ph type="ftr" sz="quarter" idx="11"/>
          </p:nvPr>
        </p:nvSpPr>
        <p:spPr/>
        <p:txBody>
          <a:bodyPr/>
          <a:lstStyle/>
          <a:p>
            <a:endParaRPr lang="ar-SY"/>
          </a:p>
        </p:txBody>
      </p:sp>
      <p:sp>
        <p:nvSpPr>
          <p:cNvPr id="4" name="عنصر نائب لرقم الشريحة 3"/>
          <p:cNvSpPr>
            <a:spLocks noGrp="1"/>
          </p:cNvSpPr>
          <p:nvPr>
            <p:ph type="sldNum" sz="quarter" idx="12"/>
          </p:nvPr>
        </p:nvSpPr>
        <p:spPr/>
        <p:txBody>
          <a:bodyPr/>
          <a:lstStyle/>
          <a:p>
            <a:fld id="{E7E9DBB5-DF70-489C-82C3-CE7EE071F38A}" type="slidenum">
              <a:rPr lang="ar-SY" smtClean="0"/>
              <a:pPr/>
              <a:t>‹#›</a:t>
            </a:fld>
            <a:endParaRPr lang="ar-S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978A724D-1733-4ED6-A909-5B4F72E30609}" type="datetimeFigureOut">
              <a:rPr lang="ar-SY" smtClean="0"/>
              <a:pPr/>
              <a:t>19/07/1437</a:t>
            </a:fld>
            <a:endParaRPr lang="ar-SY"/>
          </a:p>
        </p:txBody>
      </p:sp>
      <p:sp>
        <p:nvSpPr>
          <p:cNvPr id="6" name="عنصر نائب للتذييل 5"/>
          <p:cNvSpPr>
            <a:spLocks noGrp="1"/>
          </p:cNvSpPr>
          <p:nvPr>
            <p:ph type="ftr" sz="quarter" idx="11"/>
          </p:nvPr>
        </p:nvSpPr>
        <p:spPr/>
        <p:txBody>
          <a:bodyPr/>
          <a:lstStyle/>
          <a:p>
            <a:endParaRPr lang="ar-SY"/>
          </a:p>
        </p:txBody>
      </p:sp>
      <p:sp>
        <p:nvSpPr>
          <p:cNvPr id="7" name="عنصر نائب لرقم الشريحة 6"/>
          <p:cNvSpPr>
            <a:spLocks noGrp="1"/>
          </p:cNvSpPr>
          <p:nvPr>
            <p:ph type="sldNum" sz="quarter" idx="12"/>
          </p:nvPr>
        </p:nvSpPr>
        <p:spPr/>
        <p:txBody>
          <a:bodyPr/>
          <a:lstStyle/>
          <a:p>
            <a:fld id="{E7E9DBB5-DF70-489C-82C3-CE7EE071F38A}" type="slidenum">
              <a:rPr lang="ar-SY" smtClean="0"/>
              <a:pPr/>
              <a:t>‹#›</a:t>
            </a:fld>
            <a:endParaRPr lang="ar-S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ar-SA" smtClean="0">
                <a:solidFill>
                  <a:schemeClr val="lt1"/>
                </a:solidFill>
                <a:latin typeface="+mn-lt"/>
                <a:ea typeface="+mn-ea"/>
                <a:cs typeface="+mn-cs"/>
              </a:rPr>
              <a:t>انقر فوق الرمز لإضافة صورة</a:t>
            </a:r>
            <a:endParaRPr kumimoji="0" lang="en-US" dirty="0">
              <a:solidFill>
                <a:schemeClr val="lt1"/>
              </a:solidFill>
              <a:latin typeface="+mn-lt"/>
              <a:ea typeface="+mn-ea"/>
              <a:cs typeface="+mn-cs"/>
            </a:endParaRPr>
          </a:p>
        </p:txBody>
      </p:sp>
      <p:sp>
        <p:nvSpPr>
          <p:cNvPr id="4" name="عنصر نائب للنص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78A724D-1733-4ED6-A909-5B4F72E30609}" type="datetimeFigureOut">
              <a:rPr lang="ar-SY" smtClean="0"/>
              <a:pPr/>
              <a:t>19/07/1437</a:t>
            </a:fld>
            <a:endParaRPr lang="ar-SY"/>
          </a:p>
        </p:txBody>
      </p:sp>
      <p:sp>
        <p:nvSpPr>
          <p:cNvPr id="6" name="عنصر نائب للتذييل 5"/>
          <p:cNvSpPr>
            <a:spLocks noGrp="1"/>
          </p:cNvSpPr>
          <p:nvPr>
            <p:ph type="ftr" sz="quarter" idx="11"/>
          </p:nvPr>
        </p:nvSpPr>
        <p:spPr/>
        <p:txBody>
          <a:bodyPr/>
          <a:lstStyle/>
          <a:p>
            <a:endParaRPr lang="ar-SY"/>
          </a:p>
        </p:txBody>
      </p:sp>
      <p:sp>
        <p:nvSpPr>
          <p:cNvPr id="7" name="عنصر نائب لرقم الشريحة 6"/>
          <p:cNvSpPr>
            <a:spLocks noGrp="1"/>
          </p:cNvSpPr>
          <p:nvPr>
            <p:ph type="sldNum" sz="quarter" idx="12"/>
          </p:nvPr>
        </p:nvSpPr>
        <p:spPr/>
        <p:txBody>
          <a:bodyPr/>
          <a:lstStyle/>
          <a:p>
            <a:fld id="{E7E9DBB5-DF70-489C-82C3-CE7EE071F38A}" type="slidenum">
              <a:rPr lang="ar-SY" smtClean="0"/>
              <a:pPr/>
              <a:t>‹#›</a:t>
            </a:fld>
            <a:endParaRPr lang="ar-S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78A724D-1733-4ED6-A909-5B4F72E30609}" type="datetimeFigureOut">
              <a:rPr lang="ar-SY" smtClean="0"/>
              <a:pPr/>
              <a:t>19/07/1437</a:t>
            </a:fld>
            <a:endParaRPr lang="ar-SY"/>
          </a:p>
        </p:txBody>
      </p:sp>
      <p:sp>
        <p:nvSpPr>
          <p:cNvPr id="3" name="عنصر نائب للتذييل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SY"/>
          </a:p>
        </p:txBody>
      </p:sp>
      <p:sp>
        <p:nvSpPr>
          <p:cNvPr id="23" name="عنصر نائب لرقم الشريحة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7E9DBB5-DF70-489C-82C3-CE7EE071F38A}" type="slidenum">
              <a:rPr lang="ar-SY" smtClean="0"/>
              <a:pPr/>
              <a:t>‹#›</a:t>
            </a:fld>
            <a:endParaRPr lang="ar-SY"/>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rot="20877093">
            <a:off x="100228" y="838775"/>
            <a:ext cx="8229600" cy="1828800"/>
          </a:xfrm>
        </p:spPr>
        <p:txBody>
          <a:bodyPr>
            <a:normAutofit fontScale="90000"/>
          </a:bodyPr>
          <a:lstStyle/>
          <a:p>
            <a:r>
              <a:rPr lang="en-US" sz="7200" dirty="0" smtClean="0"/>
              <a:t>PROSTAT CANCER</a:t>
            </a:r>
            <a:r>
              <a:rPr lang="ar-SY" dirty="0" smtClean="0"/>
              <a:t/>
            </a:r>
            <a:br>
              <a:rPr lang="ar-SY" dirty="0" smtClean="0"/>
            </a:br>
            <a:endParaRPr lang="ar-SY" sz="4400" dirty="0"/>
          </a:p>
        </p:txBody>
      </p:sp>
      <p:sp>
        <p:nvSpPr>
          <p:cNvPr id="3" name="عنوان فرعي 2"/>
          <p:cNvSpPr>
            <a:spLocks noGrp="1"/>
          </p:cNvSpPr>
          <p:nvPr>
            <p:ph type="subTitle" idx="1"/>
          </p:nvPr>
        </p:nvSpPr>
        <p:spPr>
          <a:xfrm>
            <a:off x="2743200" y="4357694"/>
            <a:ext cx="6400800" cy="1752600"/>
          </a:xfrm>
        </p:spPr>
        <p:txBody>
          <a:bodyPr/>
          <a:lstStyle/>
          <a:p>
            <a:r>
              <a:rPr lang="en-US" sz="3600" dirty="0" smtClean="0">
                <a:solidFill>
                  <a:schemeClr val="bg1">
                    <a:lumMod val="95000"/>
                    <a:lumOff val="5000"/>
                  </a:schemeClr>
                </a:solidFill>
              </a:rPr>
              <a:t>DR.NAWRAS  JAAFAR</a:t>
            </a:r>
          </a:p>
          <a:p>
            <a:endParaRPr lang="ar-SY"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785794"/>
            <a:ext cx="9144000" cy="6072206"/>
          </a:xfrm>
        </p:spPr>
        <p:txBody>
          <a:bodyPr>
            <a:normAutofit/>
          </a:bodyPr>
          <a:lstStyle/>
          <a:p>
            <a:r>
              <a:rPr lang="ar-SY" sz="5200" dirty="0" smtClean="0">
                <a:solidFill>
                  <a:srgbClr val="FFFF00"/>
                </a:solidFill>
              </a:rPr>
              <a:t>التشخيص:</a:t>
            </a:r>
          </a:p>
          <a:p>
            <a:r>
              <a:rPr lang="ar-SY" dirty="0" smtClean="0">
                <a:solidFill>
                  <a:srgbClr val="FFFF00"/>
                </a:solidFill>
              </a:rPr>
              <a:t>الفحص السريري </a:t>
            </a:r>
            <a:r>
              <a:rPr lang="ar-SY" dirty="0" smtClean="0"/>
              <a:t>:المس الشرجي </a:t>
            </a:r>
            <a:r>
              <a:rPr lang="en-US" dirty="0" smtClean="0"/>
              <a:t>DRE</a:t>
            </a:r>
            <a:r>
              <a:rPr lang="ar-SY" dirty="0" smtClean="0"/>
              <a:t>والبحث عن قساوة عقدية في البروستات والتي تكون قاسية كالحجر وغير مؤلمة في حال الشك بالسرطان</a:t>
            </a:r>
          </a:p>
          <a:p>
            <a:r>
              <a:rPr lang="ar-SY" dirty="0" smtClean="0"/>
              <a:t>تم تقييم عدد من المرضى بواسطة </a:t>
            </a:r>
            <a:r>
              <a:rPr lang="en-US" dirty="0" smtClean="0"/>
              <a:t>DRE</a:t>
            </a:r>
            <a:r>
              <a:rPr lang="ar-SY" dirty="0" smtClean="0"/>
              <a:t> فقط فكشف الإصابة بنسبة تتراوح بين 1.5% إلى 7% ولكن لسوء الحظ فإن معظمهم بمراحل متقدمة .</a:t>
            </a:r>
          </a:p>
          <a:p>
            <a:endParaRPr lang="ar-SY" dirty="0" smtClean="0"/>
          </a:p>
          <a:p>
            <a:endParaRPr lang="ar-SY" dirty="0"/>
          </a:p>
        </p:txBody>
      </p:sp>
      <p:pic>
        <p:nvPicPr>
          <p:cNvPr id="2050" name="Picture 2" descr="C:\Users\nawras\Desktop\صور بروستات\157435.jpg"/>
          <p:cNvPicPr>
            <a:picLocks noChangeAspect="1" noChangeArrowheads="1"/>
          </p:cNvPicPr>
          <p:nvPr/>
        </p:nvPicPr>
        <p:blipFill>
          <a:blip r:embed="rId2"/>
          <a:srcRect/>
          <a:stretch>
            <a:fillRect/>
          </a:stretch>
        </p:blipFill>
        <p:spPr bwMode="auto">
          <a:xfrm>
            <a:off x="0" y="3571876"/>
            <a:ext cx="3929058" cy="3286124"/>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idx="1"/>
          </p:nvPr>
        </p:nvSpPr>
        <p:spPr>
          <a:xfrm>
            <a:off x="214282" y="1214422"/>
            <a:ext cx="8786874" cy="5094938"/>
          </a:xfrm>
        </p:spPr>
        <p:txBody>
          <a:bodyPr/>
          <a:lstStyle/>
          <a:p>
            <a:r>
              <a:rPr lang="en-US" dirty="0" smtClean="0">
                <a:solidFill>
                  <a:srgbClr val="FFFF00"/>
                </a:solidFill>
              </a:rPr>
              <a:t>(TRUS)</a:t>
            </a:r>
            <a:r>
              <a:rPr lang="en-US" dirty="0" err="1" smtClean="0">
                <a:solidFill>
                  <a:srgbClr val="FFFF00"/>
                </a:solidFill>
              </a:rPr>
              <a:t>TransRectalUltraSound</a:t>
            </a:r>
            <a:r>
              <a:rPr lang="ar-SY" dirty="0" smtClean="0"/>
              <a:t>: ايكو بروستات عبر الشرج </a:t>
            </a:r>
          </a:p>
          <a:p>
            <a:r>
              <a:rPr lang="ar-SY" dirty="0" smtClean="0"/>
              <a:t>تستخدم لتقدير الشذوذ المكتشف بالمس الشرجي والتي تقود إلى الخزعة الموجهة </a:t>
            </a:r>
            <a:r>
              <a:rPr lang="ar-SY" dirty="0" err="1" smtClean="0"/>
              <a:t>بالإيكو</a:t>
            </a:r>
            <a:r>
              <a:rPr lang="ar-SY" dirty="0" smtClean="0"/>
              <a:t> وهي الطريقة الأدق لتقييمها</a:t>
            </a:r>
          </a:p>
          <a:p>
            <a:endParaRPr lang="ar-SY" dirty="0" smtClean="0"/>
          </a:p>
          <a:p>
            <a:endParaRPr lang="ar-SY" dirty="0"/>
          </a:p>
        </p:txBody>
      </p:sp>
      <p:pic>
        <p:nvPicPr>
          <p:cNvPr id="3075" name="Picture 3" descr="C:\Users\nawras\Desktop\صور بروستات\بروستات صور.jpg"/>
          <p:cNvPicPr>
            <a:picLocks noChangeAspect="1" noChangeArrowheads="1"/>
          </p:cNvPicPr>
          <p:nvPr/>
        </p:nvPicPr>
        <p:blipFill>
          <a:blip r:embed="rId2"/>
          <a:srcRect/>
          <a:stretch>
            <a:fillRect/>
          </a:stretch>
        </p:blipFill>
        <p:spPr bwMode="auto">
          <a:xfrm>
            <a:off x="0" y="2857496"/>
            <a:ext cx="9144000" cy="4000504"/>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142984"/>
            <a:ext cx="8686800" cy="5166376"/>
          </a:xfrm>
        </p:spPr>
        <p:txBody>
          <a:bodyPr/>
          <a:lstStyle/>
          <a:p>
            <a:r>
              <a:rPr lang="ar-SY" sz="3800" dirty="0" smtClean="0">
                <a:solidFill>
                  <a:srgbClr val="FFFF00"/>
                </a:solidFill>
              </a:rPr>
              <a:t>الفحوص المخبرية </a:t>
            </a:r>
            <a:r>
              <a:rPr lang="ar-SY" dirty="0" smtClean="0"/>
              <a:t>: تعداد عام –وظائف كلية –فوسفاتاز قلوية –كالسيوم </a:t>
            </a:r>
          </a:p>
          <a:p>
            <a:endParaRPr lang="ar-SY" dirty="0"/>
          </a:p>
        </p:txBody>
      </p:sp>
      <p:pic>
        <p:nvPicPr>
          <p:cNvPr id="1026" name="Picture 2" descr="C:\Users\nawras\Desktop\334.jpg"/>
          <p:cNvPicPr>
            <a:picLocks noChangeAspect="1" noChangeArrowheads="1"/>
          </p:cNvPicPr>
          <p:nvPr/>
        </p:nvPicPr>
        <p:blipFill>
          <a:blip r:embed="rId2"/>
          <a:srcRect/>
          <a:stretch>
            <a:fillRect/>
          </a:stretch>
        </p:blipFill>
        <p:spPr bwMode="auto">
          <a:xfrm>
            <a:off x="0" y="2357430"/>
            <a:ext cx="9144000" cy="450057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42918"/>
            <a:ext cx="8229600" cy="785818"/>
          </a:xfrm>
        </p:spPr>
        <p:txBody>
          <a:bodyPr>
            <a:normAutofit fontScale="90000"/>
          </a:bodyPr>
          <a:lstStyle/>
          <a:p>
            <a:pPr rtl="0"/>
            <a:r>
              <a:rPr lang="en-US" sz="5300" dirty="0" smtClean="0">
                <a:solidFill>
                  <a:srgbClr val="FFFF00"/>
                </a:solidFill>
              </a:rPr>
              <a:t>PSA</a:t>
            </a:r>
            <a:r>
              <a:rPr lang="ar-SY" sz="4400" dirty="0" smtClean="0"/>
              <a:t/>
            </a:r>
            <a:br>
              <a:rPr lang="ar-SY" sz="4400" dirty="0" smtClean="0"/>
            </a:br>
            <a:endParaRPr lang="ar-SY" dirty="0"/>
          </a:p>
        </p:txBody>
      </p:sp>
      <p:sp>
        <p:nvSpPr>
          <p:cNvPr id="3" name="عنصر نائب للمحتوى 2"/>
          <p:cNvSpPr>
            <a:spLocks noGrp="1"/>
          </p:cNvSpPr>
          <p:nvPr>
            <p:ph idx="1"/>
          </p:nvPr>
        </p:nvSpPr>
        <p:spPr>
          <a:xfrm>
            <a:off x="0" y="1500174"/>
            <a:ext cx="9144000" cy="5072098"/>
          </a:xfrm>
        </p:spPr>
        <p:txBody>
          <a:bodyPr>
            <a:normAutofit/>
          </a:bodyPr>
          <a:lstStyle/>
          <a:p>
            <a:r>
              <a:rPr lang="ar-SY" dirty="0" smtClean="0"/>
              <a:t>وهو بروتين سكري تنتجه خلايا البروستات وهو في الواقع أنزيم بروتيني </a:t>
            </a:r>
            <a:r>
              <a:rPr lang="ar-SY" dirty="0" err="1" smtClean="0"/>
              <a:t>قادرعلى</a:t>
            </a:r>
            <a:r>
              <a:rPr lang="ar-SY" dirty="0" smtClean="0"/>
              <a:t> تفكيك البروتينات الأخرى،</a:t>
            </a:r>
            <a:r>
              <a:rPr lang="ar-SY" dirty="0" err="1" smtClean="0"/>
              <a:t>وهوموجود</a:t>
            </a:r>
            <a:r>
              <a:rPr lang="ar-SY" dirty="0" smtClean="0"/>
              <a:t> بالسائل المنوي </a:t>
            </a:r>
            <a:r>
              <a:rPr lang="ar-SY" dirty="0" err="1" smtClean="0"/>
              <a:t>مسؤول</a:t>
            </a:r>
            <a:r>
              <a:rPr lang="ar-SY" dirty="0" smtClean="0"/>
              <a:t> عن </a:t>
            </a:r>
            <a:r>
              <a:rPr lang="ar-SY" dirty="0" err="1" smtClean="0"/>
              <a:t>ميوعة</a:t>
            </a:r>
            <a:r>
              <a:rPr lang="ar-SY" dirty="0" smtClean="0"/>
              <a:t> السائل وهو موجود بالدم حيث انه مفيد بالتشخيص والمتابعة بالنسبة لمرضى سرطان البروستات، كذلك يتواجد في الغدد التناسلية </a:t>
            </a:r>
            <a:r>
              <a:rPr lang="ar-SY" dirty="0" err="1" smtClean="0"/>
              <a:t>للمراة</a:t>
            </a:r>
            <a:r>
              <a:rPr lang="ar-SY" dirty="0" smtClean="0"/>
              <a:t> وفي نسيج الثدي لكن مستواه يرتفع في الحمل </a:t>
            </a:r>
          </a:p>
          <a:p>
            <a:r>
              <a:rPr lang="ar-SY" dirty="0" smtClean="0"/>
              <a:t>القيمة الطبيعية: حتى 4 نانو/مل</a:t>
            </a:r>
          </a:p>
          <a:p>
            <a:r>
              <a:rPr lang="ar-SY" dirty="0" smtClean="0"/>
              <a:t>نصف عمره: 2-3 يوم</a:t>
            </a:r>
          </a:p>
          <a:p>
            <a:r>
              <a:rPr lang="ar-SY" dirty="0" smtClean="0"/>
              <a:t>قسم قليل منه يكون بالشكل الحر</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000108"/>
            <a:ext cx="9144000" cy="5309252"/>
          </a:xfrm>
        </p:spPr>
        <p:txBody>
          <a:bodyPr>
            <a:normAutofit lnSpcReduction="10000"/>
          </a:bodyPr>
          <a:lstStyle/>
          <a:p>
            <a:r>
              <a:rPr lang="ar-SY" dirty="0" smtClean="0">
                <a:solidFill>
                  <a:srgbClr val="FFFF00"/>
                </a:solidFill>
              </a:rPr>
              <a:t>ارتفاع قيم الـ </a:t>
            </a:r>
            <a:r>
              <a:rPr lang="en-US" dirty="0" smtClean="0">
                <a:solidFill>
                  <a:srgbClr val="FFFF00"/>
                </a:solidFill>
              </a:rPr>
              <a:t>PSA</a:t>
            </a:r>
            <a:r>
              <a:rPr lang="ar-SY" dirty="0" smtClean="0">
                <a:solidFill>
                  <a:srgbClr val="FFFF00"/>
                </a:solidFill>
              </a:rPr>
              <a:t> </a:t>
            </a:r>
            <a:r>
              <a:rPr lang="ar-SY" dirty="0" smtClean="0"/>
              <a:t>:1) مع التقدم بالعمر بدون وجود سرطان بروستات كنتيجة لضخامة البروستات</a:t>
            </a:r>
          </a:p>
          <a:p>
            <a:pPr>
              <a:buNone/>
            </a:pPr>
            <a:r>
              <a:rPr lang="ar-SY" dirty="0" smtClean="0"/>
              <a:t>                                2) التهاب البروستات</a:t>
            </a:r>
          </a:p>
          <a:p>
            <a:pPr>
              <a:buNone/>
            </a:pPr>
            <a:r>
              <a:rPr lang="ar-SY" dirty="0" smtClean="0"/>
              <a:t>                                3) ضخامة البروستات السليمة</a:t>
            </a:r>
          </a:p>
          <a:p>
            <a:pPr>
              <a:buNone/>
            </a:pPr>
            <a:r>
              <a:rPr lang="ar-SY" dirty="0" smtClean="0"/>
              <a:t>                                4) سرطان البروستات، البنكرياس،</a:t>
            </a:r>
            <a:r>
              <a:rPr lang="ar-SY" dirty="0" err="1" smtClean="0"/>
              <a:t>النكفة</a:t>
            </a:r>
            <a:r>
              <a:rPr lang="ar-SY" dirty="0" smtClean="0"/>
              <a:t>،الثدي(نادر)</a:t>
            </a:r>
          </a:p>
          <a:p>
            <a:pPr>
              <a:buNone/>
            </a:pPr>
            <a:endParaRPr lang="ar-SY" dirty="0" smtClean="0"/>
          </a:p>
          <a:p>
            <a:r>
              <a:rPr lang="ar-SY" dirty="0" smtClean="0"/>
              <a:t>خزعة البروستات يمكن أن ترفع الـ</a:t>
            </a:r>
            <a:r>
              <a:rPr lang="en-US" dirty="0" smtClean="0"/>
              <a:t>PSA</a:t>
            </a:r>
            <a:r>
              <a:rPr lang="ar-SY" dirty="0" smtClean="0"/>
              <a:t> لغاية 8-10 أسابيع بعد أخذ الخزعة</a:t>
            </a:r>
          </a:p>
          <a:p>
            <a:r>
              <a:rPr lang="ar-SY" dirty="0" smtClean="0"/>
              <a:t>الـ</a:t>
            </a:r>
            <a:r>
              <a:rPr lang="en-US" dirty="0" smtClean="0"/>
              <a:t>PSA</a:t>
            </a:r>
            <a:r>
              <a:rPr lang="ar-SY" dirty="0" smtClean="0"/>
              <a:t> لا يتأثر بالمس الشرجي </a:t>
            </a:r>
          </a:p>
          <a:p>
            <a:r>
              <a:rPr lang="ar-SY" dirty="0" smtClean="0"/>
              <a:t>يرتفع الـ</a:t>
            </a:r>
            <a:r>
              <a:rPr lang="en-US" dirty="0" smtClean="0"/>
              <a:t>PSA</a:t>
            </a:r>
            <a:r>
              <a:rPr lang="ar-SY" dirty="0" smtClean="0"/>
              <a:t> بشكل مؤقت بعد الأشعة ويكون الارتفاع بين (0.5-2) ويمكن أن يستمر لعدة أشهر</a:t>
            </a:r>
          </a:p>
          <a:p>
            <a:endParaRPr lang="ar-SY" dirty="0"/>
          </a:p>
        </p:txBody>
      </p:sp>
    </p:spTree>
  </p:cSld>
  <p:clrMapOvr>
    <a:masterClrMapping/>
  </p:clrMapOvr>
  <p:transition spd="slow">
    <p:wheel spokes="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595004"/>
          </a:xfrm>
        </p:spPr>
        <p:txBody>
          <a:bodyPr>
            <a:normAutofit/>
          </a:bodyPr>
          <a:lstStyle/>
          <a:p>
            <a:r>
              <a:rPr lang="ar-SY" dirty="0" smtClean="0"/>
              <a:t>على الرغم من ذلك فانه غير حساس بصورة كافية ليكون طريقة المسح الوحيدة عن سرطان البروستات لكنه مفيد إذا ترافق مع المس الشرجي وكلما ازدادت قيمة الـ</a:t>
            </a:r>
            <a:r>
              <a:rPr lang="en-US" dirty="0" smtClean="0"/>
              <a:t>PSA</a:t>
            </a:r>
            <a:r>
              <a:rPr lang="ar-SY" dirty="0" smtClean="0"/>
              <a:t> زاد الشك بوجود سرطان</a:t>
            </a:r>
          </a:p>
          <a:p>
            <a:r>
              <a:rPr lang="ar-SY" dirty="0" smtClean="0"/>
              <a:t>عندما يتم إجراء الـ</a:t>
            </a:r>
            <a:r>
              <a:rPr lang="en-US" dirty="0" smtClean="0"/>
              <a:t>PSA</a:t>
            </a:r>
            <a:r>
              <a:rPr lang="ar-SY" dirty="0" smtClean="0"/>
              <a:t>مع خزعة بروستات موجهة </a:t>
            </a:r>
            <a:r>
              <a:rPr lang="ar-SY" dirty="0" err="1" smtClean="0"/>
              <a:t>بالإيكو</a:t>
            </a:r>
            <a:r>
              <a:rPr lang="ar-SY" dirty="0" smtClean="0"/>
              <a:t> يتم الكشف عن السرطان لدى 20%من المرضى الذين لديهم الـ</a:t>
            </a:r>
            <a:r>
              <a:rPr lang="en-US" dirty="0" smtClean="0"/>
              <a:t>PSA</a:t>
            </a:r>
            <a:r>
              <a:rPr lang="ar-SY" dirty="0" smtClean="0"/>
              <a:t>(4-10 نانو/مل)وعند 60%في حال الـ </a:t>
            </a:r>
            <a:r>
              <a:rPr lang="en-US" dirty="0" smtClean="0"/>
              <a:t>PSA</a:t>
            </a:r>
            <a:r>
              <a:rPr lang="ar-SY" dirty="0" smtClean="0"/>
              <a:t>(&gt;10 )</a:t>
            </a:r>
          </a:p>
          <a:p>
            <a:r>
              <a:rPr lang="ar-SY" dirty="0" smtClean="0"/>
              <a:t>حتى </a:t>
            </a:r>
            <a:r>
              <a:rPr lang="ar-SY" dirty="0" err="1" smtClean="0"/>
              <a:t>اذا</a:t>
            </a:r>
            <a:r>
              <a:rPr lang="ar-SY" dirty="0" smtClean="0"/>
              <a:t> كانت قيمة الـ</a:t>
            </a:r>
            <a:r>
              <a:rPr lang="en-US" dirty="0" smtClean="0"/>
              <a:t>PSA</a:t>
            </a:r>
            <a:r>
              <a:rPr lang="ar-SY" dirty="0" smtClean="0"/>
              <a:t> ضمن المجال الطبيعي فإن احتمال تشخيص سرطان بروستات بالخزعة تصل إلى 25% لذلك </a:t>
            </a:r>
            <a:r>
              <a:rPr lang="ar-SY" dirty="0" err="1" smtClean="0"/>
              <a:t>لايكفي</a:t>
            </a:r>
            <a:r>
              <a:rPr lang="ar-SY" dirty="0" smtClean="0"/>
              <a:t> الـ</a:t>
            </a:r>
            <a:r>
              <a:rPr lang="en-US" dirty="0" smtClean="0"/>
              <a:t>PSA</a:t>
            </a:r>
            <a:r>
              <a:rPr lang="ar-SY" dirty="0" smtClean="0"/>
              <a:t> لوحده للتشخيص.</a:t>
            </a:r>
          </a:p>
          <a:p>
            <a:r>
              <a:rPr lang="ar-SY" dirty="0" smtClean="0"/>
              <a:t>الزيادة الكبيرة في الـ</a:t>
            </a:r>
            <a:r>
              <a:rPr lang="en-US" dirty="0" smtClean="0"/>
              <a:t>PSA</a:t>
            </a:r>
            <a:r>
              <a:rPr lang="ar-SY" dirty="0" smtClean="0"/>
              <a:t> والتي تتجاوز0.75 </a:t>
            </a:r>
            <a:r>
              <a:rPr lang="ar-SY" dirty="0" err="1" smtClean="0"/>
              <a:t>نانوغرام</a:t>
            </a:r>
            <a:r>
              <a:rPr lang="ar-SY" dirty="0" smtClean="0"/>
              <a:t>/مل في غضون عام تزيد من احتمال السرطان</a:t>
            </a:r>
          </a:p>
          <a:p>
            <a:endParaRPr lang="ar-SY" dirty="0" smtClean="0"/>
          </a:p>
          <a:p>
            <a:endParaRPr lang="ar-SY"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Y" dirty="0" smtClean="0"/>
              <a:t>يفضل إجراء فحص الـ</a:t>
            </a:r>
            <a:r>
              <a:rPr lang="en-US" dirty="0" smtClean="0"/>
              <a:t>PSA</a:t>
            </a:r>
            <a:r>
              <a:rPr lang="ar-SY" dirty="0" smtClean="0"/>
              <a:t> لكل رجل فوق عمر الـ 50 عام </a:t>
            </a:r>
            <a:r>
              <a:rPr lang="ar-SY" dirty="0" err="1" smtClean="0"/>
              <a:t>اذا</a:t>
            </a:r>
            <a:r>
              <a:rPr lang="ar-SY" dirty="0" smtClean="0"/>
              <a:t> لم تكن هناك عوامل خطورة ، أو بعمر أصغر </a:t>
            </a:r>
            <a:r>
              <a:rPr lang="ar-SY" dirty="0" err="1" smtClean="0"/>
              <a:t>اذا</a:t>
            </a:r>
            <a:r>
              <a:rPr lang="ar-SY" dirty="0" smtClean="0"/>
              <a:t> كان هناك عوامل خطورة .</a:t>
            </a:r>
          </a:p>
          <a:p>
            <a:r>
              <a:rPr lang="ar-SY" dirty="0" smtClean="0"/>
              <a:t>بعد استئصال البروستات ينبغي أن ينخفض الـ</a:t>
            </a:r>
            <a:r>
              <a:rPr lang="en-US" dirty="0" smtClean="0"/>
              <a:t>PSA </a:t>
            </a:r>
            <a:r>
              <a:rPr lang="ar-SY" dirty="0" smtClean="0"/>
              <a:t> إلى الصفر خلال 2-3 أسابيع.</a:t>
            </a:r>
          </a:p>
          <a:p>
            <a:r>
              <a:rPr lang="en-US" dirty="0" smtClean="0"/>
              <a:t>PSA</a:t>
            </a:r>
            <a:r>
              <a:rPr lang="ar-SY" dirty="0" smtClean="0"/>
              <a:t> حر/</a:t>
            </a:r>
            <a:r>
              <a:rPr lang="en-US" dirty="0" smtClean="0"/>
              <a:t>PSA</a:t>
            </a:r>
            <a:r>
              <a:rPr lang="ar-SY" dirty="0" smtClean="0"/>
              <a:t> كلي أقل من </a:t>
            </a:r>
            <a:r>
              <a:rPr lang="en-US" dirty="0" smtClean="0"/>
              <a:t>0.15</a:t>
            </a:r>
            <a:r>
              <a:rPr lang="ar-SY" dirty="0" smtClean="0"/>
              <a:t> يزداد احتمال السرطان </a:t>
            </a:r>
          </a:p>
          <a:p>
            <a:r>
              <a:rPr lang="ar-SY" dirty="0" smtClean="0"/>
              <a:t>قيم الـ</a:t>
            </a:r>
            <a:r>
              <a:rPr lang="en-US" dirty="0" smtClean="0"/>
              <a:t>PSA</a:t>
            </a:r>
            <a:r>
              <a:rPr lang="ar-SY" dirty="0" smtClean="0"/>
              <a:t> ترتفع مع التقدم بالعمر </a:t>
            </a:r>
          </a:p>
          <a:p>
            <a:r>
              <a:rPr lang="ar-SY" dirty="0" smtClean="0"/>
              <a:t>قيمة تقريبية للـ</a:t>
            </a:r>
            <a:r>
              <a:rPr lang="en-US" dirty="0" smtClean="0"/>
              <a:t>PSA</a:t>
            </a:r>
            <a:r>
              <a:rPr lang="ar-SY" dirty="0" smtClean="0"/>
              <a:t> الطبيعي =عمر/</a:t>
            </a:r>
            <a:r>
              <a:rPr lang="en-US" dirty="0" smtClean="0"/>
              <a:t>10</a:t>
            </a:r>
            <a:r>
              <a:rPr lang="ar-SY" dirty="0" smtClean="0"/>
              <a:t> -</a:t>
            </a:r>
            <a:r>
              <a:rPr lang="en-US" dirty="0" smtClean="0"/>
              <a:t>1</a:t>
            </a:r>
            <a:r>
              <a:rPr lang="ar-SY" dirty="0" smtClean="0"/>
              <a:t> </a:t>
            </a:r>
            <a:endParaRPr lang="ar-SY" dirty="0"/>
          </a:p>
        </p:txBody>
      </p:sp>
    </p:spTree>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457200" y="1600200"/>
          <a:ext cx="8229600" cy="3144520"/>
        </p:xfrm>
        <a:graphic>
          <a:graphicData uri="http://schemas.openxmlformats.org/drawingml/2006/table">
            <a:tbl>
              <a:tblPr rtl="1" firstRow="1" bandRow="1">
                <a:tableStyleId>{5C22544A-7EE6-4342-B048-85BDC9FD1C3A}</a:tableStyleId>
              </a:tblPr>
              <a:tblGrid>
                <a:gridCol w="3022608"/>
                <a:gridCol w="5206992"/>
              </a:tblGrid>
              <a:tr h="370840">
                <a:tc>
                  <a:txBody>
                    <a:bodyPr/>
                    <a:lstStyle/>
                    <a:p>
                      <a:pPr algn="ctr" rtl="1"/>
                      <a:r>
                        <a:rPr lang="ar-SY" sz="4000" dirty="0" smtClean="0"/>
                        <a:t>العمر</a:t>
                      </a:r>
                      <a:endParaRPr lang="ar-SY" sz="4000" dirty="0"/>
                    </a:p>
                  </a:txBody>
                  <a:tcPr/>
                </a:tc>
                <a:tc>
                  <a:txBody>
                    <a:bodyPr/>
                    <a:lstStyle/>
                    <a:p>
                      <a:pPr algn="ctr" rtl="1"/>
                      <a:r>
                        <a:rPr lang="ar-SY" sz="3200" dirty="0" smtClean="0"/>
                        <a:t>الحدود</a:t>
                      </a:r>
                      <a:r>
                        <a:rPr lang="ar-SY" sz="3200" baseline="0" dirty="0" smtClean="0"/>
                        <a:t> العليا للقيم  الطبيعية لل </a:t>
                      </a:r>
                      <a:r>
                        <a:rPr lang="en-US" sz="3200" baseline="0" dirty="0" smtClean="0"/>
                        <a:t>PSA</a:t>
                      </a:r>
                      <a:endParaRPr lang="ar-SY" sz="3200" dirty="0"/>
                    </a:p>
                  </a:txBody>
                  <a:tcPr/>
                </a:tc>
              </a:tr>
              <a:tr h="370840">
                <a:tc>
                  <a:txBody>
                    <a:bodyPr/>
                    <a:lstStyle/>
                    <a:p>
                      <a:pPr algn="r" rtl="1"/>
                      <a:r>
                        <a:rPr lang="en-US" sz="2800" dirty="0" smtClean="0"/>
                        <a:t>40-50             </a:t>
                      </a:r>
                      <a:endParaRPr lang="ar-SY" sz="2800" dirty="0"/>
                    </a:p>
                  </a:txBody>
                  <a:tcPr/>
                </a:tc>
                <a:tc>
                  <a:txBody>
                    <a:bodyPr/>
                    <a:lstStyle/>
                    <a:p>
                      <a:pPr rtl="1"/>
                      <a:r>
                        <a:rPr lang="en-US" sz="2800" dirty="0" smtClean="0"/>
                        <a:t>2,5                            </a:t>
                      </a:r>
                      <a:endParaRPr lang="ar-SY" sz="2800" dirty="0"/>
                    </a:p>
                  </a:txBody>
                  <a:tcPr/>
                </a:tc>
              </a:tr>
              <a:tr h="370840">
                <a:tc>
                  <a:txBody>
                    <a:bodyPr/>
                    <a:lstStyle/>
                    <a:p>
                      <a:pPr algn="r" rtl="1"/>
                      <a:r>
                        <a:rPr lang="en-US" sz="2800" dirty="0" smtClean="0"/>
                        <a:t>50-60             </a:t>
                      </a:r>
                      <a:endParaRPr lang="ar-SY" sz="2800" dirty="0"/>
                    </a:p>
                  </a:txBody>
                  <a:tcPr/>
                </a:tc>
                <a:tc>
                  <a:txBody>
                    <a:bodyPr/>
                    <a:lstStyle/>
                    <a:p>
                      <a:pPr rtl="1"/>
                      <a:r>
                        <a:rPr lang="en-US" sz="2800" dirty="0" smtClean="0"/>
                        <a:t>3,5                            </a:t>
                      </a:r>
                      <a:endParaRPr lang="ar-SY" sz="2800" dirty="0"/>
                    </a:p>
                  </a:txBody>
                  <a:tcPr/>
                </a:tc>
              </a:tr>
              <a:tr h="370840">
                <a:tc>
                  <a:txBody>
                    <a:bodyPr/>
                    <a:lstStyle/>
                    <a:p>
                      <a:pPr algn="r" rtl="1"/>
                      <a:r>
                        <a:rPr lang="en-US" sz="2800" dirty="0" smtClean="0"/>
                        <a:t>60-70             </a:t>
                      </a:r>
                      <a:endParaRPr lang="ar-SY" sz="2800" dirty="0"/>
                    </a:p>
                  </a:txBody>
                  <a:tcPr/>
                </a:tc>
                <a:tc>
                  <a:txBody>
                    <a:bodyPr/>
                    <a:lstStyle/>
                    <a:p>
                      <a:pPr rtl="1"/>
                      <a:r>
                        <a:rPr lang="en-US" sz="2800" dirty="0" smtClean="0"/>
                        <a:t>4,5                            </a:t>
                      </a:r>
                      <a:endParaRPr lang="ar-SY" sz="2800" dirty="0"/>
                    </a:p>
                  </a:txBody>
                  <a:tcPr/>
                </a:tc>
              </a:tr>
              <a:tr h="370840">
                <a:tc>
                  <a:txBody>
                    <a:bodyPr/>
                    <a:lstStyle/>
                    <a:p>
                      <a:pPr algn="r" rtl="1"/>
                      <a:r>
                        <a:rPr lang="en-US" sz="2800" dirty="0" smtClean="0"/>
                        <a:t>70-80</a:t>
                      </a:r>
                      <a:r>
                        <a:rPr lang="en-US" sz="2800" baseline="0" dirty="0" smtClean="0"/>
                        <a:t>             </a:t>
                      </a:r>
                      <a:endParaRPr lang="ar-SY" sz="2800" dirty="0"/>
                    </a:p>
                  </a:txBody>
                  <a:tcPr/>
                </a:tc>
                <a:tc>
                  <a:txBody>
                    <a:bodyPr/>
                    <a:lstStyle/>
                    <a:p>
                      <a:pPr rtl="1"/>
                      <a:r>
                        <a:rPr lang="en-US" sz="2800" dirty="0" smtClean="0"/>
                        <a:t>6,5                           </a:t>
                      </a:r>
                      <a:endParaRPr lang="ar-SY" sz="2800" dirty="0"/>
                    </a:p>
                  </a:txBody>
                  <a:tcPr/>
                </a:tc>
              </a:tr>
              <a:tr h="370840">
                <a:tc>
                  <a:txBody>
                    <a:bodyPr/>
                    <a:lstStyle/>
                    <a:p>
                      <a:pPr rtl="1"/>
                      <a:endParaRPr lang="ar-SY"/>
                    </a:p>
                  </a:txBody>
                  <a:tcPr/>
                </a:tc>
                <a:tc>
                  <a:txBody>
                    <a:bodyPr/>
                    <a:lstStyle/>
                    <a:p>
                      <a:pPr rtl="1"/>
                      <a:endParaRPr lang="ar-SY"/>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57232"/>
            <a:ext cx="8229600" cy="5268931"/>
          </a:xfrm>
        </p:spPr>
        <p:txBody>
          <a:bodyPr/>
          <a:lstStyle/>
          <a:p>
            <a:r>
              <a:rPr lang="ar-SY" dirty="0" smtClean="0">
                <a:solidFill>
                  <a:srgbClr val="FFFF00"/>
                </a:solidFill>
              </a:rPr>
              <a:t>الخزعة</a:t>
            </a:r>
            <a:r>
              <a:rPr lang="ar-SY" dirty="0" smtClean="0">
                <a:solidFill>
                  <a:srgbClr val="FF0000"/>
                </a:solidFill>
              </a:rPr>
              <a:t> </a:t>
            </a:r>
            <a:r>
              <a:rPr lang="ar-SY" dirty="0" smtClean="0"/>
              <a:t>:</a:t>
            </a:r>
            <a:r>
              <a:rPr lang="en-US" dirty="0" smtClean="0"/>
              <a:t>TURS-Guided true cut biopsy</a:t>
            </a:r>
            <a:r>
              <a:rPr lang="ar-SY" dirty="0" smtClean="0"/>
              <a:t>وهي الطريقة العالمية والأكثر انتشارا لتشخيص سرطان البروستات</a:t>
            </a:r>
          </a:p>
          <a:p>
            <a:r>
              <a:rPr lang="ar-SY" dirty="0" smtClean="0"/>
              <a:t>تؤخذ12 خزعة لبيه بحيث تمثل القاعدة – القمة – الناحية المتوسطة من الجهتين. </a:t>
            </a:r>
          </a:p>
          <a:p>
            <a:endParaRPr lang="ar-SY" dirty="0"/>
          </a:p>
        </p:txBody>
      </p:sp>
      <p:pic>
        <p:nvPicPr>
          <p:cNvPr id="1026" name="Picture 2" descr="C:\Users\nawras\Desktop\صور بروستات\13.jpg"/>
          <p:cNvPicPr>
            <a:picLocks noChangeAspect="1" noChangeArrowheads="1"/>
          </p:cNvPicPr>
          <p:nvPr/>
        </p:nvPicPr>
        <p:blipFill>
          <a:blip r:embed="rId2"/>
          <a:srcRect/>
          <a:stretch>
            <a:fillRect/>
          </a:stretch>
        </p:blipFill>
        <p:spPr bwMode="auto">
          <a:xfrm>
            <a:off x="0" y="2714620"/>
            <a:ext cx="9144000" cy="4143381"/>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buNone/>
            </a:pPr>
            <a:endParaRPr lang="ar-SY" dirty="0" smtClean="0"/>
          </a:p>
          <a:p>
            <a:r>
              <a:rPr lang="ar-SY" dirty="0" smtClean="0">
                <a:solidFill>
                  <a:srgbClr val="FFFF00"/>
                </a:solidFill>
              </a:rPr>
              <a:t>ومضان العظام </a:t>
            </a:r>
            <a:r>
              <a:rPr lang="ar-SY" dirty="0" smtClean="0"/>
              <a:t>:يستخدم للكشف عن النقائل العظمية</a:t>
            </a:r>
          </a:p>
          <a:p>
            <a:r>
              <a:rPr lang="en-US" dirty="0" smtClean="0">
                <a:solidFill>
                  <a:srgbClr val="FFFF00"/>
                </a:solidFill>
              </a:rPr>
              <a:t>CT &amp; MRI</a:t>
            </a:r>
            <a:r>
              <a:rPr lang="ar-SY" dirty="0" smtClean="0">
                <a:solidFill>
                  <a:srgbClr val="FFFF00"/>
                </a:solidFill>
              </a:rPr>
              <a:t> </a:t>
            </a:r>
            <a:r>
              <a:rPr lang="ar-SY" dirty="0" smtClean="0"/>
              <a:t>:تستخدم لتقييم انتشار الورم </a:t>
            </a:r>
          </a:p>
          <a:p>
            <a:endParaRPr lang="ar-SY" dirty="0"/>
          </a:p>
        </p:txBody>
      </p:sp>
    </p:spTree>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8686800" cy="6126163"/>
          </a:xfrm>
        </p:spPr>
        <p:txBody>
          <a:bodyPr>
            <a:normAutofit/>
          </a:bodyPr>
          <a:lstStyle/>
          <a:p>
            <a:r>
              <a:rPr lang="ar-SY" dirty="0" smtClean="0">
                <a:solidFill>
                  <a:srgbClr val="FFFF00"/>
                </a:solidFill>
              </a:rPr>
              <a:t>الموثة :</a:t>
            </a:r>
          </a:p>
          <a:p>
            <a:r>
              <a:rPr lang="ar-SY" dirty="0" smtClean="0"/>
              <a:t>غدة صغيرة لا تتجاوز أبعادها 25 ملم ولا يزيد وزنها على 40 -50 غ</a:t>
            </a:r>
          </a:p>
          <a:p>
            <a:r>
              <a:rPr lang="ar-SY" dirty="0" smtClean="0"/>
              <a:t>وتتألف من </a:t>
            </a:r>
            <a:r>
              <a:rPr lang="ar-SY" dirty="0" smtClean="0">
                <a:solidFill>
                  <a:srgbClr val="FFFF00"/>
                </a:solidFill>
              </a:rPr>
              <a:t>أربع مناطق </a:t>
            </a:r>
            <a:r>
              <a:rPr lang="ar-SY" dirty="0" smtClean="0"/>
              <a:t>:</a:t>
            </a:r>
          </a:p>
          <a:p>
            <a:r>
              <a:rPr lang="ar-SY" dirty="0" smtClean="0"/>
              <a:t>المحيطية وهي الاشيع لتمركز الورم</a:t>
            </a:r>
          </a:p>
          <a:p>
            <a:r>
              <a:rPr lang="ar-SY" dirty="0" smtClean="0"/>
              <a:t>المركزية</a:t>
            </a:r>
          </a:p>
          <a:p>
            <a:r>
              <a:rPr lang="ar-SY" dirty="0" smtClean="0"/>
              <a:t>الإنتقالية</a:t>
            </a:r>
          </a:p>
          <a:p>
            <a:r>
              <a:rPr lang="ar-SY" dirty="0" smtClean="0"/>
              <a:t>العضلية الليفية الأمامية</a:t>
            </a:r>
            <a:endParaRPr lang="ar-SY" dirty="0"/>
          </a:p>
        </p:txBody>
      </p:sp>
      <p:pic>
        <p:nvPicPr>
          <p:cNvPr id="1027" name="Picture 3" descr="C:\Users\nawras\Desktop\glandula-prostat-4.jpg"/>
          <p:cNvPicPr>
            <a:picLocks noChangeAspect="1" noChangeArrowheads="1"/>
          </p:cNvPicPr>
          <p:nvPr/>
        </p:nvPicPr>
        <p:blipFill>
          <a:blip r:embed="rId2"/>
          <a:srcRect/>
          <a:stretch>
            <a:fillRect/>
          </a:stretch>
        </p:blipFill>
        <p:spPr bwMode="auto">
          <a:xfrm>
            <a:off x="0" y="2786058"/>
            <a:ext cx="5429256" cy="4071942"/>
          </a:xfrm>
          <a:prstGeom prst="rect">
            <a:avLst/>
          </a:prstGeom>
          <a:noFill/>
        </p:spPr>
      </p:pic>
    </p:spTree>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142852"/>
            <a:ext cx="8229600" cy="785818"/>
          </a:xfrm>
        </p:spPr>
        <p:txBody>
          <a:bodyPr>
            <a:normAutofit fontScale="90000"/>
          </a:bodyPr>
          <a:lstStyle/>
          <a:p>
            <a:r>
              <a:rPr lang="ar-SA" b="1" dirty="0" smtClean="0">
                <a:solidFill>
                  <a:srgbClr val="FFFF00"/>
                </a:solidFill>
              </a:rPr>
              <a:t>تصنيف سرطان البروستات </a:t>
            </a:r>
            <a:r>
              <a:rPr lang="en-US" b="1" dirty="0" smtClean="0">
                <a:solidFill>
                  <a:srgbClr val="FFFF00"/>
                </a:solidFill>
              </a:rPr>
              <a:t>TNM</a:t>
            </a:r>
            <a:r>
              <a:rPr lang="en-US" dirty="0" smtClean="0"/>
              <a:t/>
            </a:r>
            <a:br>
              <a:rPr lang="en-US" dirty="0" smtClean="0"/>
            </a:br>
            <a:endParaRPr lang="ar-SY" dirty="0"/>
          </a:p>
        </p:txBody>
      </p:sp>
      <p:sp>
        <p:nvSpPr>
          <p:cNvPr id="3" name="عنصر نائب للمحتوى 2"/>
          <p:cNvSpPr>
            <a:spLocks noGrp="1"/>
          </p:cNvSpPr>
          <p:nvPr>
            <p:ph idx="1"/>
          </p:nvPr>
        </p:nvSpPr>
        <p:spPr>
          <a:xfrm>
            <a:off x="0" y="857232"/>
            <a:ext cx="9144000" cy="6000768"/>
          </a:xfrm>
        </p:spPr>
        <p:txBody>
          <a:bodyPr>
            <a:normAutofit fontScale="77500" lnSpcReduction="20000"/>
          </a:bodyPr>
          <a:lstStyle/>
          <a:p>
            <a:r>
              <a:rPr lang="en-US" b="1" dirty="0" smtClean="0"/>
              <a:t>T</a:t>
            </a:r>
            <a:r>
              <a:rPr lang="ar-SA" b="1" dirty="0" smtClean="0"/>
              <a:t> : الورم البدئي </a:t>
            </a:r>
            <a:endParaRPr lang="en-US" dirty="0" smtClean="0"/>
          </a:p>
          <a:p>
            <a:r>
              <a:rPr lang="en-US" b="1" dirty="0" smtClean="0"/>
              <a:t>TX</a:t>
            </a:r>
            <a:r>
              <a:rPr lang="ar-SA" b="1" dirty="0" smtClean="0"/>
              <a:t> : ورم بدئي لا يمكن تحريه </a:t>
            </a:r>
            <a:endParaRPr lang="en-US" dirty="0" smtClean="0"/>
          </a:p>
          <a:p>
            <a:r>
              <a:rPr lang="en-US" b="1" dirty="0" smtClean="0">
                <a:solidFill>
                  <a:srgbClr val="FFFF00"/>
                </a:solidFill>
              </a:rPr>
              <a:t>T1</a:t>
            </a:r>
            <a:r>
              <a:rPr lang="ar-SA" b="1" dirty="0" smtClean="0"/>
              <a:t> : ورم </a:t>
            </a:r>
            <a:r>
              <a:rPr lang="ar-SA" b="1" dirty="0" smtClean="0">
                <a:solidFill>
                  <a:srgbClr val="FFFF00"/>
                </a:solidFill>
              </a:rPr>
              <a:t>غير ظاهر سريرياً غير </a:t>
            </a:r>
            <a:r>
              <a:rPr lang="ar-SA" b="1" dirty="0" err="1" smtClean="0">
                <a:solidFill>
                  <a:srgbClr val="FFFF00"/>
                </a:solidFill>
              </a:rPr>
              <a:t>م</a:t>
            </a:r>
            <a:r>
              <a:rPr lang="ar-SY" b="1" dirty="0" smtClean="0">
                <a:solidFill>
                  <a:srgbClr val="FFFF00"/>
                </a:solidFill>
              </a:rPr>
              <a:t>جس</a:t>
            </a:r>
            <a:r>
              <a:rPr lang="ar-SA" b="1" dirty="0" err="1" smtClean="0">
                <a:solidFill>
                  <a:srgbClr val="FFFF00"/>
                </a:solidFill>
              </a:rPr>
              <a:t>وس</a:t>
            </a:r>
            <a:r>
              <a:rPr lang="ar-SA" b="1" dirty="0" smtClean="0">
                <a:solidFill>
                  <a:srgbClr val="FFFF00"/>
                </a:solidFill>
              </a:rPr>
              <a:t> </a:t>
            </a:r>
            <a:r>
              <a:rPr lang="ar-SA" b="1" dirty="0" smtClean="0"/>
              <a:t>وغير مرئي بالتصوير الشعاعي </a:t>
            </a:r>
            <a:endParaRPr lang="en-US" dirty="0" smtClean="0"/>
          </a:p>
          <a:p>
            <a:r>
              <a:rPr lang="en-US" b="1" dirty="0" smtClean="0"/>
              <a:t>T1a</a:t>
            </a:r>
            <a:r>
              <a:rPr lang="ar-SA" b="1" dirty="0" smtClean="0"/>
              <a:t> : موجودات نسيجية ورمية في 5% من النسيج المجرف </a:t>
            </a:r>
            <a:endParaRPr lang="en-US" dirty="0" smtClean="0"/>
          </a:p>
          <a:p>
            <a:r>
              <a:rPr lang="en-US" b="1" dirty="0" smtClean="0"/>
              <a:t>T1b</a:t>
            </a:r>
            <a:r>
              <a:rPr lang="ar-SA" b="1" dirty="0" smtClean="0"/>
              <a:t> : موجودات نسيجية ورمية في أكثر من 5% من النسيج المجرف </a:t>
            </a:r>
            <a:endParaRPr lang="en-US" dirty="0" smtClean="0"/>
          </a:p>
          <a:p>
            <a:r>
              <a:rPr lang="en-US" b="1" dirty="0" smtClean="0"/>
              <a:t>T1c</a:t>
            </a:r>
            <a:r>
              <a:rPr lang="ar-SA" b="1" dirty="0" smtClean="0"/>
              <a:t> : ورم بروستات يتم التعرف عليه بالخزعة بالإبرة مثال ( بسبب ارتفاع مستوى </a:t>
            </a:r>
            <a:r>
              <a:rPr lang="ar-SA" b="1" dirty="0" err="1" smtClean="0"/>
              <a:t>الـ</a:t>
            </a:r>
            <a:r>
              <a:rPr lang="ar-SA" b="1" dirty="0" smtClean="0"/>
              <a:t> </a:t>
            </a:r>
            <a:r>
              <a:rPr lang="en-US" b="1" dirty="0" smtClean="0"/>
              <a:t>PSA</a:t>
            </a:r>
            <a:r>
              <a:rPr lang="ar-SA" b="1" dirty="0" smtClean="0"/>
              <a:t> في الدم ) </a:t>
            </a:r>
            <a:endParaRPr lang="en-US" dirty="0" smtClean="0"/>
          </a:p>
          <a:p>
            <a:r>
              <a:rPr lang="ar-SA" b="1" dirty="0" smtClean="0"/>
              <a:t>ورم البروستات الموجود في فص أو فصين من البروستات تم تحريه بالخزعة بالإبرة وغير </a:t>
            </a:r>
            <a:r>
              <a:rPr lang="ar-SA" b="1" dirty="0" err="1" smtClean="0"/>
              <a:t>م</a:t>
            </a:r>
            <a:r>
              <a:rPr lang="ar-SY" b="1" dirty="0" smtClean="0"/>
              <a:t>جس</a:t>
            </a:r>
            <a:r>
              <a:rPr lang="ar-SA" b="1" dirty="0" err="1" smtClean="0"/>
              <a:t>وس</a:t>
            </a:r>
            <a:r>
              <a:rPr lang="ar-SA" b="1" dirty="0" smtClean="0"/>
              <a:t> وغير مرئي بالتصوير الشعاعي نضيف </a:t>
            </a:r>
            <a:r>
              <a:rPr lang="en-US" b="1" dirty="0" smtClean="0"/>
              <a:t>T1c</a:t>
            </a:r>
            <a:endParaRPr lang="en-US" dirty="0" smtClean="0"/>
          </a:p>
          <a:p>
            <a:r>
              <a:rPr lang="en-US" b="1" dirty="0" smtClean="0">
                <a:solidFill>
                  <a:srgbClr val="FFFF00"/>
                </a:solidFill>
              </a:rPr>
              <a:t>T2</a:t>
            </a:r>
            <a:r>
              <a:rPr lang="ar-SA" b="1" dirty="0" smtClean="0"/>
              <a:t> : ورم </a:t>
            </a:r>
            <a:r>
              <a:rPr lang="ar-SA" b="1" dirty="0" smtClean="0">
                <a:solidFill>
                  <a:srgbClr val="FFFF00"/>
                </a:solidFill>
              </a:rPr>
              <a:t>يقتصر على البروستات </a:t>
            </a:r>
            <a:endParaRPr lang="en-US" dirty="0" smtClean="0"/>
          </a:p>
          <a:p>
            <a:r>
              <a:rPr lang="en-US" b="1" dirty="0" smtClean="0"/>
              <a:t>T2a</a:t>
            </a:r>
            <a:r>
              <a:rPr lang="ar-SA" b="1" dirty="0" smtClean="0"/>
              <a:t> : ورم يشمل النصف أو أقل من فص واحد في البروستات </a:t>
            </a:r>
            <a:endParaRPr lang="en-US" dirty="0" smtClean="0"/>
          </a:p>
          <a:p>
            <a:r>
              <a:rPr lang="en-US" b="1" dirty="0" smtClean="0"/>
              <a:t>T2b</a:t>
            </a:r>
            <a:r>
              <a:rPr lang="ar-SA" b="1" dirty="0" smtClean="0"/>
              <a:t> : ورم يشمل أكثر من نصف فص واحد دون إصابة الفص الآخر </a:t>
            </a:r>
            <a:endParaRPr lang="en-US" dirty="0" smtClean="0"/>
          </a:p>
          <a:p>
            <a:r>
              <a:rPr lang="en-US" b="1" dirty="0" smtClean="0">
                <a:solidFill>
                  <a:srgbClr val="FFFF00"/>
                </a:solidFill>
              </a:rPr>
              <a:t>T2c</a:t>
            </a:r>
            <a:r>
              <a:rPr lang="ar-SA" b="1" dirty="0" smtClean="0"/>
              <a:t> : ورم </a:t>
            </a:r>
            <a:r>
              <a:rPr lang="ar-SA" b="1" dirty="0" smtClean="0">
                <a:solidFill>
                  <a:srgbClr val="FFFF00"/>
                </a:solidFill>
              </a:rPr>
              <a:t>يشمل الفصين </a:t>
            </a:r>
            <a:endParaRPr lang="en-US" dirty="0" smtClean="0">
              <a:solidFill>
                <a:srgbClr val="FFFF00"/>
              </a:solidFill>
            </a:endParaRPr>
          </a:p>
          <a:p>
            <a:r>
              <a:rPr lang="en-US" b="1" dirty="0" smtClean="0">
                <a:solidFill>
                  <a:srgbClr val="FFFF00"/>
                </a:solidFill>
              </a:rPr>
              <a:t>T3</a:t>
            </a:r>
            <a:r>
              <a:rPr lang="ar-SA" b="1" dirty="0" smtClean="0"/>
              <a:t> : ورم يمتد خلال </a:t>
            </a:r>
            <a:r>
              <a:rPr lang="ar-SA" b="1" dirty="0" smtClean="0">
                <a:solidFill>
                  <a:srgbClr val="FFFF00"/>
                </a:solidFill>
              </a:rPr>
              <a:t>محفظة البروستات </a:t>
            </a:r>
            <a:endParaRPr lang="en-US" dirty="0" smtClean="0">
              <a:solidFill>
                <a:srgbClr val="FFFF00"/>
              </a:solidFill>
            </a:endParaRPr>
          </a:p>
          <a:p>
            <a:r>
              <a:rPr lang="en-US" b="1" dirty="0" smtClean="0"/>
              <a:t>T3a</a:t>
            </a:r>
            <a:r>
              <a:rPr lang="ar-SA" b="1" dirty="0" smtClean="0"/>
              <a:t> : امتداد الورم خارج المحفظة ( جهة واحدة أو جهتين )</a:t>
            </a:r>
            <a:endParaRPr lang="en-US" dirty="0" smtClean="0"/>
          </a:p>
          <a:p>
            <a:r>
              <a:rPr lang="en-US" b="1" dirty="0" smtClean="0">
                <a:solidFill>
                  <a:srgbClr val="FFFF00"/>
                </a:solidFill>
              </a:rPr>
              <a:t>T3b</a:t>
            </a:r>
            <a:r>
              <a:rPr lang="ar-SA" b="1" dirty="0" smtClean="0"/>
              <a:t> : ورم يغزو </a:t>
            </a:r>
            <a:r>
              <a:rPr lang="ar-SA" b="1" dirty="0" smtClean="0">
                <a:solidFill>
                  <a:srgbClr val="FFFF00"/>
                </a:solidFill>
              </a:rPr>
              <a:t>الحويصل المنوي </a:t>
            </a:r>
            <a:endParaRPr lang="en-US" dirty="0" smtClean="0">
              <a:solidFill>
                <a:srgbClr val="FFFF00"/>
              </a:solidFill>
            </a:endParaRPr>
          </a:p>
          <a:p>
            <a:r>
              <a:rPr lang="en-US" b="1" dirty="0" smtClean="0"/>
              <a:t>T4</a:t>
            </a:r>
            <a:r>
              <a:rPr lang="ar-SA" b="1" dirty="0" smtClean="0"/>
              <a:t> : ورم مثبت أو ورم يغزو الأنسجة المجاورة غير الحويصلين المنويين : عن</a:t>
            </a:r>
            <a:r>
              <a:rPr lang="ar-SY" b="1" dirty="0" smtClean="0"/>
              <a:t>ق</a:t>
            </a:r>
            <a:r>
              <a:rPr lang="ar-SA" b="1" dirty="0" smtClean="0"/>
              <a:t> المثانة, المستقيم , العضلة الرافقة للشرج </a:t>
            </a:r>
            <a:r>
              <a:rPr lang="ar-SA" b="1" dirty="0" err="1" smtClean="0"/>
              <a:t>و</a:t>
            </a:r>
            <a:r>
              <a:rPr lang="ar-SA" b="1" dirty="0" smtClean="0"/>
              <a:t>/أو جدار الحوض </a:t>
            </a:r>
            <a:endParaRPr lang="en-US" dirty="0" smtClean="0"/>
          </a:p>
          <a:p>
            <a:endParaRPr lang="ar-SY" dirty="0"/>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nawras\Desktop\صور بروستات\prostate-booklet-4.jpg"/>
          <p:cNvPicPr>
            <a:picLocks noGrp="1" noChangeAspect="1" noChangeArrowheads="1"/>
          </p:cNvPicPr>
          <p:nvPr>
            <p:ph idx="1"/>
          </p:nvPr>
        </p:nvPicPr>
        <p:blipFill>
          <a:blip r:embed="rId2"/>
          <a:srcRect/>
          <a:stretch>
            <a:fillRect/>
          </a:stretch>
        </p:blipFill>
        <p:spPr bwMode="auto">
          <a:xfrm>
            <a:off x="1357290" y="1071546"/>
            <a:ext cx="6286544" cy="5500726"/>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nawras\Desktop\صور بروستات\21a.gif"/>
          <p:cNvPicPr>
            <a:picLocks noGrp="1" noChangeAspect="1" noChangeArrowheads="1"/>
          </p:cNvPicPr>
          <p:nvPr>
            <p:ph idx="1"/>
          </p:nvPr>
        </p:nvPicPr>
        <p:blipFill>
          <a:blip r:embed="rId2"/>
          <a:srcRect/>
          <a:stretch>
            <a:fillRect/>
          </a:stretch>
        </p:blipFill>
        <p:spPr bwMode="auto">
          <a:xfrm>
            <a:off x="571472" y="428604"/>
            <a:ext cx="7500990" cy="607223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571480"/>
            <a:ext cx="9144000" cy="6286520"/>
          </a:xfrm>
        </p:spPr>
        <p:txBody>
          <a:bodyPr>
            <a:normAutofit/>
          </a:bodyPr>
          <a:lstStyle/>
          <a:p>
            <a:r>
              <a:rPr lang="en-US" b="1" dirty="0" smtClean="0"/>
              <a:t>N</a:t>
            </a:r>
            <a:r>
              <a:rPr lang="ar-SA" b="1" dirty="0" smtClean="0"/>
              <a:t> : العقد اللمفية الناحية : هي عقد الحوض</a:t>
            </a:r>
            <a:r>
              <a:rPr lang="ar-SY" b="1" dirty="0" smtClean="0"/>
              <a:t> </a:t>
            </a:r>
            <a:r>
              <a:rPr lang="ar-SA" b="1" dirty="0" smtClean="0"/>
              <a:t>بشكل أساسي هي العقد التي تقع تحت تفرع الشريان </a:t>
            </a:r>
            <a:r>
              <a:rPr lang="ar-SA" b="1" dirty="0" err="1" smtClean="0"/>
              <a:t>الحرقفي</a:t>
            </a:r>
            <a:r>
              <a:rPr lang="ar-SA" b="1" dirty="0" smtClean="0"/>
              <a:t> الأصلي </a:t>
            </a:r>
            <a:endParaRPr lang="en-US" dirty="0" smtClean="0"/>
          </a:p>
          <a:p>
            <a:r>
              <a:rPr lang="en-US" b="1" dirty="0" err="1" smtClean="0"/>
              <a:t>Nx</a:t>
            </a:r>
            <a:r>
              <a:rPr lang="ar-SA" b="1" dirty="0" smtClean="0"/>
              <a:t> : لا يمكن تحري العقد اللمفية الناحية </a:t>
            </a:r>
            <a:endParaRPr lang="en-US" dirty="0" smtClean="0"/>
          </a:p>
          <a:p>
            <a:r>
              <a:rPr lang="en-US" b="1" dirty="0" smtClean="0"/>
              <a:t>No</a:t>
            </a:r>
            <a:r>
              <a:rPr lang="ar-SA" b="1" dirty="0" smtClean="0"/>
              <a:t> : لا يوجد انتقالات للعقد اللمفية الناحية </a:t>
            </a:r>
            <a:endParaRPr lang="en-US" dirty="0" smtClean="0"/>
          </a:p>
          <a:p>
            <a:r>
              <a:rPr lang="en-US" b="1" dirty="0" smtClean="0"/>
              <a:t>N1</a:t>
            </a:r>
            <a:r>
              <a:rPr lang="ar-SA" b="1" dirty="0" smtClean="0"/>
              <a:t> : انتقالات للعقد اللمفية الناحية </a:t>
            </a:r>
            <a:endParaRPr lang="en-US" dirty="0" smtClean="0"/>
          </a:p>
          <a:p>
            <a:r>
              <a:rPr lang="en-US" b="1" dirty="0" smtClean="0"/>
              <a:t>M</a:t>
            </a:r>
            <a:r>
              <a:rPr lang="ar-SA" b="1" dirty="0" smtClean="0"/>
              <a:t> : </a:t>
            </a:r>
            <a:endParaRPr lang="en-US" dirty="0" smtClean="0"/>
          </a:p>
          <a:p>
            <a:r>
              <a:rPr lang="en-US" b="1" dirty="0" err="1" smtClean="0"/>
              <a:t>Mx</a:t>
            </a:r>
            <a:r>
              <a:rPr lang="ar-SA" b="1" dirty="0" smtClean="0"/>
              <a:t> : لا يمكن تحري انتقالات بعيدة </a:t>
            </a:r>
            <a:endParaRPr lang="en-US" dirty="0" smtClean="0"/>
          </a:p>
          <a:p>
            <a:r>
              <a:rPr lang="en-US" b="1" dirty="0" smtClean="0"/>
              <a:t>Mo</a:t>
            </a:r>
            <a:r>
              <a:rPr lang="ar-SA" b="1" dirty="0" smtClean="0"/>
              <a:t> : لا يوجد انتقالات بعيدة </a:t>
            </a:r>
            <a:endParaRPr lang="en-US" dirty="0" smtClean="0"/>
          </a:p>
          <a:p>
            <a:r>
              <a:rPr lang="en-US" b="1" dirty="0" smtClean="0"/>
              <a:t>M1</a:t>
            </a:r>
            <a:r>
              <a:rPr lang="ar-SA" b="1" dirty="0" smtClean="0"/>
              <a:t> : انتقالات بعيدة </a:t>
            </a:r>
            <a:endParaRPr lang="en-US" dirty="0" smtClean="0"/>
          </a:p>
          <a:p>
            <a:r>
              <a:rPr lang="en-US" b="1" dirty="0" smtClean="0"/>
              <a:t>M1a</a:t>
            </a:r>
            <a:r>
              <a:rPr lang="ar-SA" b="1" dirty="0" smtClean="0"/>
              <a:t> : انتقالات للعقد اللمفية غير الناحية </a:t>
            </a:r>
            <a:endParaRPr lang="en-US" dirty="0" smtClean="0"/>
          </a:p>
          <a:p>
            <a:r>
              <a:rPr lang="en-US" b="1" dirty="0" smtClean="0"/>
              <a:t>M1b</a:t>
            </a:r>
            <a:r>
              <a:rPr lang="ar-SA" b="1" dirty="0" smtClean="0"/>
              <a:t> : انتقالات للعظم </a:t>
            </a:r>
            <a:endParaRPr lang="en-US" dirty="0" smtClean="0"/>
          </a:p>
          <a:p>
            <a:r>
              <a:rPr lang="en-US" b="1" dirty="0" smtClean="0"/>
              <a:t>M1c </a:t>
            </a:r>
            <a:r>
              <a:rPr lang="ar-SA" b="1" dirty="0" smtClean="0"/>
              <a:t> : انتقالات لأماكن أخرى </a:t>
            </a:r>
            <a:endParaRPr lang="en-US" dirty="0" smtClean="0"/>
          </a:p>
          <a:p>
            <a:pPr>
              <a:buNone/>
            </a:pPr>
            <a:endParaRPr lang="en-US" dirty="0" smtClean="0"/>
          </a:p>
          <a:p>
            <a:endParaRPr lang="ar-SY" dirty="0"/>
          </a:p>
        </p:txBody>
      </p:sp>
    </p:spTree>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solidFill>
                  <a:srgbClr val="FFFF00"/>
                </a:solidFill>
              </a:rPr>
              <a:t>العوامل </a:t>
            </a:r>
            <a:r>
              <a:rPr lang="ar-SY" dirty="0" err="1" smtClean="0">
                <a:solidFill>
                  <a:srgbClr val="FFFF00"/>
                </a:solidFill>
              </a:rPr>
              <a:t>الانذارية</a:t>
            </a:r>
            <a:endParaRPr lang="ar-SY" dirty="0">
              <a:solidFill>
                <a:srgbClr val="FFFF00"/>
              </a:solidFill>
            </a:endParaRPr>
          </a:p>
        </p:txBody>
      </p:sp>
      <p:sp>
        <p:nvSpPr>
          <p:cNvPr id="3" name="عنصر نائب للمحتوى 2"/>
          <p:cNvSpPr>
            <a:spLocks noGrp="1"/>
          </p:cNvSpPr>
          <p:nvPr>
            <p:ph idx="1"/>
          </p:nvPr>
        </p:nvSpPr>
        <p:spPr/>
        <p:txBody>
          <a:bodyPr/>
          <a:lstStyle/>
          <a:p>
            <a:r>
              <a:rPr lang="ar-SY" dirty="0" smtClean="0">
                <a:solidFill>
                  <a:srgbClr val="FFFF00"/>
                </a:solidFill>
              </a:rPr>
              <a:t>1- درجة الورم </a:t>
            </a:r>
            <a:r>
              <a:rPr lang="ar-SY" dirty="0" smtClean="0"/>
              <a:t>: تؤثر بشدة على الإنذار</a:t>
            </a:r>
          </a:p>
          <a:p>
            <a:r>
              <a:rPr lang="ar-SY" dirty="0" smtClean="0"/>
              <a:t> الدرجة العالية من الورم تترافق بشكل أكثر مع الإصابات العقدية ووجود نقائل بعيدة</a:t>
            </a:r>
          </a:p>
          <a:p>
            <a:r>
              <a:rPr lang="ar-SY" dirty="0" smtClean="0"/>
              <a:t>ويستخدم </a:t>
            </a:r>
            <a:r>
              <a:rPr lang="ar-SY" dirty="0" smtClean="0">
                <a:solidFill>
                  <a:srgbClr val="FFFF00"/>
                </a:solidFill>
              </a:rPr>
              <a:t>معيار غليسون </a:t>
            </a:r>
            <a:r>
              <a:rPr lang="ar-SY" dirty="0" smtClean="0"/>
              <a:t>لتحديد الإنذار حيث يعتمد المعيار على المظهر الغدي والهندسي </a:t>
            </a:r>
          </a:p>
          <a:p>
            <a:endParaRPr lang="ar-SY" dirty="0"/>
          </a:p>
        </p:txBody>
      </p:sp>
    </p:spTree>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FF00"/>
                </a:solidFill>
              </a:rPr>
              <a:t>نظام تصنيف غليسون</a:t>
            </a:r>
            <a:r>
              <a:rPr lang="en-US" dirty="0" smtClean="0"/>
              <a:t/>
            </a:r>
            <a:br>
              <a:rPr lang="en-US" dirty="0" smtClean="0"/>
            </a:br>
            <a:endParaRPr lang="ar-SY" dirty="0"/>
          </a:p>
        </p:txBody>
      </p:sp>
      <p:sp>
        <p:nvSpPr>
          <p:cNvPr id="3" name="عنصر نائب للمحتوى 2"/>
          <p:cNvSpPr>
            <a:spLocks noGrp="1"/>
          </p:cNvSpPr>
          <p:nvPr>
            <p:ph idx="1"/>
          </p:nvPr>
        </p:nvSpPr>
        <p:spPr/>
        <p:txBody>
          <a:bodyPr>
            <a:normAutofit fontScale="92500"/>
          </a:bodyPr>
          <a:lstStyle/>
          <a:p>
            <a:r>
              <a:rPr lang="ar-SA" b="1" dirty="0" smtClean="0"/>
              <a:t>يعتبر نظا</a:t>
            </a:r>
            <a:r>
              <a:rPr lang="ar-SY" b="1" dirty="0" smtClean="0"/>
              <a:t>م</a:t>
            </a:r>
            <a:r>
              <a:rPr lang="ar-SA" b="1" dirty="0" smtClean="0"/>
              <a:t> غليسون </a:t>
            </a:r>
            <a:r>
              <a:rPr lang="ar-SA" b="1" dirty="0" err="1" smtClean="0"/>
              <a:t>الأ</a:t>
            </a:r>
            <a:r>
              <a:rPr lang="ar-SY" b="1" dirty="0" smtClean="0"/>
              <a:t>ش</a:t>
            </a:r>
            <a:r>
              <a:rPr lang="ar-SA" b="1" dirty="0" smtClean="0"/>
              <a:t>يع في تصنيف الأدنيوكارسنيوما في البروستات </a:t>
            </a:r>
            <a:endParaRPr lang="en-US" dirty="0" smtClean="0"/>
          </a:p>
          <a:p>
            <a:r>
              <a:rPr lang="ar-SA" b="1" dirty="0" smtClean="0"/>
              <a:t>يصنف هذه النظام نماذج نحو الخلايا الورمية ( درجة 5-1 ) </a:t>
            </a:r>
            <a:endParaRPr lang="en-US" dirty="0" smtClean="0"/>
          </a:p>
          <a:p>
            <a:r>
              <a:rPr lang="ar-SA" b="1" dirty="0" smtClean="0"/>
              <a:t>الدرجة1 : هي الخلايا الورمية الأقل غزواً ( جيدة التمايز ) </a:t>
            </a:r>
            <a:endParaRPr lang="en-US" dirty="0" smtClean="0"/>
          </a:p>
          <a:p>
            <a:r>
              <a:rPr lang="ar-SA" b="1" dirty="0" smtClean="0"/>
              <a:t>الدرجة5 : هي الخلايا الورمية الأكثر غزواً ( سيئة التمايز )</a:t>
            </a:r>
            <a:endParaRPr lang="en-US" dirty="0" smtClean="0"/>
          </a:p>
          <a:p>
            <a:r>
              <a:rPr lang="ar-SA" b="1" dirty="0" smtClean="0"/>
              <a:t>النموذجان الأكثر تواجداً من الخلايا الورمية يتم جمعها ضمن مقياس من ( 2-10 ) حتى تصنيف غليسون </a:t>
            </a:r>
            <a:endParaRPr lang="en-US" dirty="0" smtClean="0"/>
          </a:p>
          <a:p>
            <a:r>
              <a:rPr lang="ar-SA" b="1" dirty="0" smtClean="0"/>
              <a:t>مادة الخزعة ( خزعة مركزية أو عينات جراحية ) يجب أن تؤخذ بحيث يمكن تقييمها بواسطة مقياس غليسون </a:t>
            </a:r>
            <a:endParaRPr lang="ar-SY" b="1" dirty="0" smtClean="0"/>
          </a:p>
          <a:p>
            <a:r>
              <a:rPr lang="ar-SY" b="1" dirty="0" smtClean="0"/>
              <a:t>المرضى الذين لديهم معيار غليسون (&gt;او=7 ) إنذارهم أسوأ </a:t>
            </a:r>
            <a:br>
              <a:rPr lang="ar-SY" b="1" dirty="0" smtClean="0"/>
            </a:br>
            <a:endParaRPr lang="en-US" dirty="0" smtClean="0"/>
          </a:p>
          <a:p>
            <a:endParaRPr lang="ar-SY" dirty="0"/>
          </a:p>
        </p:txBody>
      </p:sp>
    </p:spTree>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nawras\Desktop\صور بروستات\420610_590857147605538_1452572330_n.jpg"/>
          <p:cNvPicPr>
            <a:picLocks noGrp="1" noChangeAspect="1" noChangeArrowheads="1"/>
          </p:cNvPicPr>
          <p:nvPr>
            <p:ph idx="1"/>
          </p:nvPr>
        </p:nvPicPr>
        <p:blipFill>
          <a:blip r:embed="rId2"/>
          <a:stretch>
            <a:fillRect/>
          </a:stretch>
        </p:blipFill>
        <p:spPr bwMode="auto">
          <a:xfrm>
            <a:off x="857224" y="500042"/>
            <a:ext cx="7715304" cy="5786478"/>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SY" dirty="0" smtClean="0">
                <a:solidFill>
                  <a:srgbClr val="FFFF00"/>
                </a:solidFill>
              </a:rPr>
              <a:t>2-</a:t>
            </a:r>
            <a:r>
              <a:rPr lang="ar-SY" dirty="0" err="1" smtClean="0">
                <a:solidFill>
                  <a:srgbClr val="FFFF00"/>
                </a:solidFill>
              </a:rPr>
              <a:t>اصابة</a:t>
            </a:r>
            <a:r>
              <a:rPr lang="ar-SY" dirty="0" smtClean="0">
                <a:solidFill>
                  <a:srgbClr val="FFFF00"/>
                </a:solidFill>
              </a:rPr>
              <a:t> الحويصلين المنويين </a:t>
            </a:r>
            <a:r>
              <a:rPr lang="ar-SY" dirty="0" smtClean="0"/>
              <a:t>:يترافق مع إنذار سيء </a:t>
            </a:r>
          </a:p>
          <a:p>
            <a:r>
              <a:rPr lang="ar-SY" dirty="0" smtClean="0">
                <a:solidFill>
                  <a:srgbClr val="FFFF00"/>
                </a:solidFill>
              </a:rPr>
              <a:t>3-انتشار المرض خارج محفظة البروستات </a:t>
            </a:r>
            <a:r>
              <a:rPr lang="ar-SY" dirty="0" smtClean="0"/>
              <a:t>: تترافق بإنذار سيء</a:t>
            </a:r>
          </a:p>
          <a:p>
            <a:r>
              <a:rPr lang="ar-SY" dirty="0" smtClean="0">
                <a:solidFill>
                  <a:srgbClr val="FFFF00"/>
                </a:solidFill>
              </a:rPr>
              <a:t>4- قيم </a:t>
            </a:r>
            <a:r>
              <a:rPr lang="en-US" dirty="0" smtClean="0">
                <a:solidFill>
                  <a:srgbClr val="FFFF00"/>
                </a:solidFill>
              </a:rPr>
              <a:t>PSA </a:t>
            </a:r>
            <a:r>
              <a:rPr lang="ar-SY" dirty="0" smtClean="0">
                <a:solidFill>
                  <a:srgbClr val="FFFF00"/>
                </a:solidFill>
              </a:rPr>
              <a:t> ما قبل المعالجة :</a:t>
            </a:r>
          </a:p>
          <a:p>
            <a:endParaRPr lang="ar-SY" dirty="0" smtClean="0">
              <a:solidFill>
                <a:srgbClr val="FFFF00"/>
              </a:solidFill>
            </a:endParaRPr>
          </a:p>
          <a:p>
            <a:endParaRPr lang="ar-SY" dirty="0" smtClean="0">
              <a:solidFill>
                <a:srgbClr val="FFFF00"/>
              </a:solidFill>
            </a:endParaRPr>
          </a:p>
          <a:p>
            <a:endParaRPr lang="ar-SY" dirty="0" smtClean="0">
              <a:solidFill>
                <a:srgbClr val="FFFF00"/>
              </a:solidFill>
            </a:endParaRPr>
          </a:p>
          <a:p>
            <a:endParaRPr lang="ar-SY" dirty="0" smtClean="0">
              <a:solidFill>
                <a:srgbClr val="FFFF00"/>
              </a:solidFill>
            </a:endParaRPr>
          </a:p>
          <a:p>
            <a:r>
              <a:rPr lang="ar-SY" dirty="0" smtClean="0">
                <a:solidFill>
                  <a:srgbClr val="FFFF00"/>
                </a:solidFill>
              </a:rPr>
              <a:t>5- زمن تضاعف </a:t>
            </a:r>
            <a:r>
              <a:rPr lang="ar-SY" dirty="0" err="1" smtClean="0">
                <a:solidFill>
                  <a:srgbClr val="FFFF00"/>
                </a:solidFill>
              </a:rPr>
              <a:t>الواسم</a:t>
            </a:r>
            <a:r>
              <a:rPr lang="ar-SY" dirty="0" smtClean="0">
                <a:solidFill>
                  <a:srgbClr val="FFFF00"/>
                </a:solidFill>
              </a:rPr>
              <a:t>: </a:t>
            </a:r>
            <a:r>
              <a:rPr lang="ar-SY" dirty="0" smtClean="0"/>
              <a:t>قصيرة فهو </a:t>
            </a:r>
            <a:r>
              <a:rPr lang="ar-SY" dirty="0" err="1" smtClean="0"/>
              <a:t>انذار</a:t>
            </a:r>
            <a:r>
              <a:rPr lang="ar-SY" dirty="0" smtClean="0"/>
              <a:t> </a:t>
            </a:r>
            <a:r>
              <a:rPr lang="ar-SY" dirty="0" err="1" smtClean="0"/>
              <a:t>سيءاذا</a:t>
            </a:r>
            <a:r>
              <a:rPr lang="ar-SY" dirty="0" smtClean="0"/>
              <a:t> تضاعف الـ</a:t>
            </a:r>
            <a:r>
              <a:rPr lang="en-US" dirty="0" smtClean="0"/>
              <a:t>PSA</a:t>
            </a:r>
            <a:r>
              <a:rPr lang="ar-SY" dirty="0" smtClean="0"/>
              <a:t> خلال فترة زمنية </a:t>
            </a:r>
            <a:endParaRPr lang="ar-SY" dirty="0"/>
          </a:p>
        </p:txBody>
      </p:sp>
      <p:graphicFrame>
        <p:nvGraphicFramePr>
          <p:cNvPr id="5" name="جدول 4"/>
          <p:cNvGraphicFramePr>
            <a:graphicFrameLocks noGrp="1"/>
          </p:cNvGraphicFramePr>
          <p:nvPr/>
        </p:nvGraphicFramePr>
        <p:xfrm>
          <a:off x="1571604" y="3143248"/>
          <a:ext cx="6096000" cy="2000264"/>
        </p:xfrm>
        <a:graphic>
          <a:graphicData uri="http://schemas.openxmlformats.org/drawingml/2006/table">
            <a:tbl>
              <a:tblPr rtl="1" firstRow="1" bandRow="1">
                <a:tableStyleId>{5C22544A-7EE6-4342-B048-85BDC9FD1C3A}</a:tableStyleId>
              </a:tblPr>
              <a:tblGrid>
                <a:gridCol w="3037546"/>
                <a:gridCol w="3058454"/>
              </a:tblGrid>
              <a:tr h="548459">
                <a:tc>
                  <a:txBody>
                    <a:bodyPr/>
                    <a:lstStyle/>
                    <a:p>
                      <a:pPr algn="ctr" rtl="1"/>
                      <a:r>
                        <a:rPr lang="ar-SY" sz="2400" dirty="0" smtClean="0">
                          <a:solidFill>
                            <a:srgbClr val="FF0000"/>
                          </a:solidFill>
                        </a:rPr>
                        <a:t>قيم ال </a:t>
                      </a:r>
                      <a:r>
                        <a:rPr lang="en-US" sz="2400" dirty="0" smtClean="0">
                          <a:solidFill>
                            <a:srgbClr val="FF0000"/>
                          </a:solidFill>
                        </a:rPr>
                        <a:t>PSA</a:t>
                      </a:r>
                      <a:endParaRPr lang="ar-SY" sz="2400" dirty="0">
                        <a:solidFill>
                          <a:srgbClr val="FF0000"/>
                        </a:solidFill>
                      </a:endParaRPr>
                    </a:p>
                  </a:txBody>
                  <a:tcPr/>
                </a:tc>
                <a:tc>
                  <a:txBody>
                    <a:bodyPr/>
                    <a:lstStyle/>
                    <a:p>
                      <a:pPr algn="ctr" rtl="1"/>
                      <a:r>
                        <a:rPr lang="ar-SY" sz="2800" dirty="0" smtClean="0">
                          <a:solidFill>
                            <a:srgbClr val="FF0000"/>
                          </a:solidFill>
                        </a:rPr>
                        <a:t>درجة الخطورة</a:t>
                      </a:r>
                      <a:endParaRPr lang="ar-SY" sz="2800" dirty="0">
                        <a:solidFill>
                          <a:srgbClr val="FF0000"/>
                        </a:solidFill>
                      </a:endParaRPr>
                    </a:p>
                  </a:txBody>
                  <a:tcPr/>
                </a:tc>
              </a:tr>
              <a:tr h="483935">
                <a:tc>
                  <a:txBody>
                    <a:bodyPr/>
                    <a:lstStyle/>
                    <a:p>
                      <a:pPr algn="ctr" rtl="1"/>
                      <a:r>
                        <a:rPr lang="ar-SY" sz="2400" dirty="0" smtClean="0"/>
                        <a:t>اقل من 10</a:t>
                      </a:r>
                      <a:endParaRPr lang="ar-SY" sz="2400" dirty="0"/>
                    </a:p>
                  </a:txBody>
                  <a:tcPr/>
                </a:tc>
                <a:tc>
                  <a:txBody>
                    <a:bodyPr/>
                    <a:lstStyle/>
                    <a:p>
                      <a:pPr algn="ctr" rtl="1"/>
                      <a:r>
                        <a:rPr lang="ar-SY" sz="2400" dirty="0" smtClean="0"/>
                        <a:t>منخفض الدرجة </a:t>
                      </a:r>
                      <a:endParaRPr lang="ar-SY" sz="2400" dirty="0"/>
                    </a:p>
                  </a:txBody>
                  <a:tcPr/>
                </a:tc>
              </a:tr>
              <a:tr h="483935">
                <a:tc>
                  <a:txBody>
                    <a:bodyPr/>
                    <a:lstStyle/>
                    <a:p>
                      <a:pPr algn="ctr" rtl="1"/>
                      <a:r>
                        <a:rPr lang="ar-SY" sz="2400" dirty="0" smtClean="0"/>
                        <a:t>10-20</a:t>
                      </a:r>
                      <a:endParaRPr lang="ar-SY" sz="2400" dirty="0"/>
                    </a:p>
                  </a:txBody>
                  <a:tcPr/>
                </a:tc>
                <a:tc>
                  <a:txBody>
                    <a:bodyPr/>
                    <a:lstStyle/>
                    <a:p>
                      <a:pPr algn="ctr" rtl="1"/>
                      <a:r>
                        <a:rPr lang="ar-SY" sz="2400" dirty="0" smtClean="0"/>
                        <a:t>متوسط الدرجة</a:t>
                      </a:r>
                      <a:endParaRPr lang="ar-SY" sz="2400" dirty="0"/>
                    </a:p>
                  </a:txBody>
                  <a:tcPr/>
                </a:tc>
              </a:tr>
              <a:tr h="483935">
                <a:tc>
                  <a:txBody>
                    <a:bodyPr/>
                    <a:lstStyle/>
                    <a:p>
                      <a:pPr algn="ctr" rtl="1"/>
                      <a:r>
                        <a:rPr lang="ar-SY" sz="2400" dirty="0" smtClean="0"/>
                        <a:t>اكتر من 20</a:t>
                      </a:r>
                      <a:endParaRPr lang="ar-SY" sz="2400" dirty="0"/>
                    </a:p>
                  </a:txBody>
                  <a:tcPr/>
                </a:tc>
                <a:tc>
                  <a:txBody>
                    <a:bodyPr/>
                    <a:lstStyle/>
                    <a:p>
                      <a:pPr algn="ctr" rtl="1"/>
                      <a:r>
                        <a:rPr lang="ar-SY" sz="2400" dirty="0" smtClean="0"/>
                        <a:t>مرتفع الدرجة</a:t>
                      </a:r>
                      <a:endParaRPr lang="ar-SY" sz="2400" dirty="0"/>
                    </a:p>
                  </a:txBody>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1071546"/>
          </a:xfrm>
        </p:spPr>
        <p:txBody>
          <a:bodyPr>
            <a:normAutofit/>
          </a:bodyPr>
          <a:lstStyle/>
          <a:p>
            <a:r>
              <a:rPr lang="ar-SY" dirty="0" smtClean="0"/>
              <a:t>الوقاية </a:t>
            </a:r>
            <a:endParaRPr lang="ar-SY" dirty="0"/>
          </a:p>
        </p:txBody>
      </p:sp>
      <p:sp>
        <p:nvSpPr>
          <p:cNvPr id="3" name="عنصر نائب للمحتوى 2"/>
          <p:cNvSpPr>
            <a:spLocks noGrp="1"/>
          </p:cNvSpPr>
          <p:nvPr>
            <p:ph idx="1"/>
          </p:nvPr>
        </p:nvSpPr>
        <p:spPr>
          <a:xfrm>
            <a:off x="0" y="1000108"/>
            <a:ext cx="9001156" cy="5643602"/>
          </a:xfrm>
        </p:spPr>
        <p:txBody>
          <a:bodyPr>
            <a:normAutofit fontScale="92500"/>
          </a:bodyPr>
          <a:lstStyle/>
          <a:p>
            <a:r>
              <a:rPr lang="ar-SY" dirty="0" smtClean="0"/>
              <a:t>حتى الآن لايوجد دراسات مؤكدة عن وجود طريقة للوقاية من سرطان البروستات ولكن يمكن ان نقلل من خطر الإصابة به</a:t>
            </a:r>
          </a:p>
          <a:p>
            <a:r>
              <a:rPr lang="ar-SY" dirty="0" smtClean="0">
                <a:solidFill>
                  <a:srgbClr val="FFFF00"/>
                </a:solidFill>
              </a:rPr>
              <a:t>النظام الغذائي:</a:t>
            </a:r>
          </a:p>
          <a:p>
            <a:pPr>
              <a:buFont typeface="Wingdings" pitchFamily="2" charset="2"/>
              <a:buChar char="Ø"/>
            </a:pPr>
            <a:r>
              <a:rPr lang="ar-SY" dirty="0" smtClean="0"/>
              <a:t>طعام قليل الحريرات والذي يحافظ على الوزن الصحي</a:t>
            </a:r>
          </a:p>
          <a:p>
            <a:pPr>
              <a:buFont typeface="Wingdings" pitchFamily="2" charset="2"/>
              <a:buChar char="Ø"/>
            </a:pPr>
            <a:r>
              <a:rPr lang="ar-SY" dirty="0" smtClean="0"/>
              <a:t>التقليل من تناول اللحم الأحمر ومنتجات الألبان مثل الحليب كامل الدسم والجبن</a:t>
            </a:r>
          </a:p>
          <a:p>
            <a:pPr>
              <a:buFont typeface="Wingdings" pitchFamily="2" charset="2"/>
              <a:buChar char="Ø"/>
            </a:pPr>
            <a:r>
              <a:rPr lang="ar-SY" dirty="0" smtClean="0"/>
              <a:t>تناول الدهون النباتية أكثر من الحيوانية</a:t>
            </a:r>
          </a:p>
          <a:p>
            <a:pPr>
              <a:buFont typeface="Wingdings" pitchFamily="2" charset="2"/>
              <a:buChar char="Ø"/>
            </a:pPr>
            <a:r>
              <a:rPr lang="ar-SY" dirty="0" smtClean="0"/>
              <a:t>الإكثار من تناول الخضار والفواكه يوميا وخاصة الطماطم لاحتوائها على مادة الليكوبين وهي من المواد المضادة للأكسدة والخضار الصليبية (البروكلي والقرنبيط) وعصير الرمان</a:t>
            </a:r>
          </a:p>
          <a:p>
            <a:pPr>
              <a:buFont typeface="Wingdings" pitchFamily="2" charset="2"/>
              <a:buChar char="Ø"/>
            </a:pPr>
            <a:r>
              <a:rPr lang="ar-SY" dirty="0" smtClean="0"/>
              <a:t>الشاي الأخضر كوب يومي لاحتوائه على مركبات البولي فينوليك والتي تقلل من تكاثر الخلايا السرطانية</a:t>
            </a:r>
          </a:p>
          <a:p>
            <a:pPr>
              <a:buFont typeface="Wingdings" pitchFamily="2" charset="2"/>
              <a:buChar char="Ø"/>
            </a:pPr>
            <a:r>
              <a:rPr lang="ar-SY" dirty="0" smtClean="0"/>
              <a:t>تناول السمك مثل السلمون والتونا لاحتوائها على أوميغا</a:t>
            </a:r>
            <a:r>
              <a:rPr lang="en-US" dirty="0" smtClean="0"/>
              <a:t>3</a:t>
            </a:r>
            <a:r>
              <a:rPr lang="ar-SY" dirty="0" smtClean="0"/>
              <a:t> </a:t>
            </a:r>
          </a:p>
          <a:p>
            <a:endParaRPr lang="ar-SY" dirty="0"/>
          </a:p>
        </p:txBody>
      </p:sp>
    </p:spTree>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buFont typeface="Wingdings" pitchFamily="2" charset="2"/>
              <a:buChar char="Ø"/>
            </a:pPr>
            <a:r>
              <a:rPr lang="ar-SY" dirty="0" smtClean="0"/>
              <a:t>الابتعاد عن استخدام الأسمدة والمبيدات في الحدائق</a:t>
            </a:r>
          </a:p>
          <a:p>
            <a:pPr>
              <a:buFont typeface="Wingdings" pitchFamily="2" charset="2"/>
              <a:buChar char="Ø"/>
            </a:pPr>
            <a:r>
              <a:rPr lang="ar-SY" dirty="0" smtClean="0">
                <a:solidFill>
                  <a:srgbClr val="FFFF00"/>
                </a:solidFill>
              </a:rPr>
              <a:t>ممارسة الرياضة </a:t>
            </a:r>
            <a:r>
              <a:rPr lang="ar-SY" dirty="0" smtClean="0"/>
              <a:t>بشكل يومي والابتعاد عن السمنة حيث تشير الدراسات إلى ازدياد خطر الإصابة بسرطان البروستات في حال كان الـ</a:t>
            </a:r>
            <a:r>
              <a:rPr lang="en-US" dirty="0" smtClean="0"/>
              <a:t>BMI</a:t>
            </a:r>
            <a:r>
              <a:rPr lang="ar-SY" dirty="0" smtClean="0"/>
              <a:t>أكثر من </a:t>
            </a:r>
            <a:r>
              <a:rPr lang="en-US" dirty="0" smtClean="0"/>
              <a:t>30</a:t>
            </a:r>
            <a:r>
              <a:rPr lang="ar-SY" dirty="0" smtClean="0"/>
              <a:t> </a:t>
            </a:r>
          </a:p>
          <a:p>
            <a:pPr>
              <a:buFont typeface="Wingdings" pitchFamily="2" charset="2"/>
              <a:buChar char="Ø"/>
            </a:pPr>
            <a:r>
              <a:rPr lang="ar-SY" dirty="0" smtClean="0">
                <a:solidFill>
                  <a:srgbClr val="FFFF00"/>
                </a:solidFill>
              </a:rPr>
              <a:t>تجنب التدخين</a:t>
            </a:r>
          </a:p>
          <a:p>
            <a:pPr>
              <a:buFont typeface="Wingdings" pitchFamily="2" charset="2"/>
              <a:buChar char="Ø"/>
            </a:pPr>
            <a:r>
              <a:rPr lang="ar-SY" dirty="0" err="1" smtClean="0"/>
              <a:t>اذا</a:t>
            </a:r>
            <a:r>
              <a:rPr lang="ar-SY" dirty="0" smtClean="0"/>
              <a:t> كنت من عمر الـ</a:t>
            </a:r>
            <a:r>
              <a:rPr lang="en-US" dirty="0" smtClean="0"/>
              <a:t>50</a:t>
            </a:r>
            <a:r>
              <a:rPr lang="ar-SY" dirty="0" smtClean="0"/>
              <a:t> </a:t>
            </a:r>
            <a:r>
              <a:rPr lang="ar-SY" dirty="0" err="1" smtClean="0"/>
              <a:t>ومافوق</a:t>
            </a:r>
            <a:r>
              <a:rPr lang="ar-SY" dirty="0" smtClean="0"/>
              <a:t> دون عوامل خطورة أو بعمر الـ</a:t>
            </a:r>
            <a:r>
              <a:rPr lang="en-US" dirty="0" smtClean="0"/>
              <a:t>40</a:t>
            </a:r>
            <a:r>
              <a:rPr lang="ar-SY" dirty="0" smtClean="0"/>
              <a:t> مع عوامل خطورة يجب إجراء الـ</a:t>
            </a:r>
            <a:r>
              <a:rPr lang="en-US" dirty="0" smtClean="0"/>
              <a:t>PSA</a:t>
            </a:r>
            <a:r>
              <a:rPr lang="ar-SY" dirty="0" smtClean="0"/>
              <a:t> و </a:t>
            </a:r>
            <a:r>
              <a:rPr lang="en-US" dirty="0" smtClean="0"/>
              <a:t>DRE</a:t>
            </a:r>
            <a:r>
              <a:rPr lang="ar-SY" dirty="0" smtClean="0"/>
              <a:t> بشكل سنوي</a:t>
            </a:r>
          </a:p>
          <a:p>
            <a:endParaRPr lang="ar-SY" dirty="0"/>
          </a:p>
        </p:txBody>
      </p:sp>
    </p:spTree>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Y" sz="5400" dirty="0" smtClean="0">
                <a:solidFill>
                  <a:srgbClr val="FFFF00"/>
                </a:solidFill>
              </a:rPr>
              <a:t>الامراضية والوبائيات</a:t>
            </a:r>
            <a:endParaRPr lang="ar-SY" sz="5400" dirty="0">
              <a:solidFill>
                <a:srgbClr val="FFFF00"/>
              </a:solidFill>
            </a:endParaRPr>
          </a:p>
        </p:txBody>
      </p:sp>
      <p:sp>
        <p:nvSpPr>
          <p:cNvPr id="3" name="عنصر نائب للمحتوى 2"/>
          <p:cNvSpPr>
            <a:spLocks noGrp="1"/>
          </p:cNvSpPr>
          <p:nvPr>
            <p:ph idx="1"/>
          </p:nvPr>
        </p:nvSpPr>
        <p:spPr>
          <a:xfrm>
            <a:off x="0" y="1357298"/>
            <a:ext cx="8929718" cy="5214974"/>
          </a:xfrm>
        </p:spPr>
        <p:txBody>
          <a:bodyPr/>
          <a:lstStyle/>
          <a:p>
            <a:r>
              <a:rPr lang="ar-SY" dirty="0" smtClean="0"/>
              <a:t>يعتبر سرطان البروستات أشيع ورم عند الرجال</a:t>
            </a:r>
          </a:p>
          <a:p>
            <a:r>
              <a:rPr lang="ar-SY" dirty="0" smtClean="0"/>
              <a:t>وهو</a:t>
            </a:r>
            <a:r>
              <a:rPr lang="ar-SA" dirty="0" smtClean="0"/>
              <a:t>السبب </a:t>
            </a:r>
            <a:r>
              <a:rPr lang="ar-SA" dirty="0"/>
              <a:t>الثاني للوفيات السرطانية عند الرجال في معظم أنحاء العالم </a:t>
            </a:r>
            <a:r>
              <a:rPr lang="ar-SY" dirty="0" smtClean="0"/>
              <a:t>بعد سرطان الرئة</a:t>
            </a:r>
            <a:r>
              <a:rPr lang="ar-SA" dirty="0" smtClean="0"/>
              <a:t>. </a:t>
            </a:r>
            <a:endParaRPr lang="ar-SY" dirty="0" smtClean="0"/>
          </a:p>
          <a:p>
            <a:r>
              <a:rPr lang="ar-SA" dirty="0" smtClean="0"/>
              <a:t> </a:t>
            </a:r>
            <a:r>
              <a:rPr lang="ar-SA" dirty="0"/>
              <a:t>سرطان </a:t>
            </a:r>
            <a:r>
              <a:rPr lang="ar-SA" dirty="0" smtClean="0"/>
              <a:t>الموثة </a:t>
            </a:r>
            <a:r>
              <a:rPr lang="ar-SA" dirty="0"/>
              <a:t>يزداد </a:t>
            </a:r>
            <a:r>
              <a:rPr lang="ar-SA" dirty="0" smtClean="0"/>
              <a:t>حدوثه </a:t>
            </a:r>
            <a:r>
              <a:rPr lang="ar-SA" dirty="0"/>
              <a:t>كلما تقدم </a:t>
            </a:r>
            <a:r>
              <a:rPr lang="ar-SA" dirty="0" smtClean="0"/>
              <a:t>العمر</a:t>
            </a:r>
            <a:r>
              <a:rPr lang="ar-SY" dirty="0" smtClean="0"/>
              <a:t>مع ذروة حدوث بعمر 68 سنة</a:t>
            </a:r>
          </a:p>
          <a:p>
            <a:r>
              <a:rPr lang="ar-SY" dirty="0" smtClean="0"/>
              <a:t>وأكثر من 40% من الرجال لديهم سرطان البروستات بعد سن الـ50 سنة</a:t>
            </a:r>
            <a:endParaRPr lang="ar-SY" dirty="0"/>
          </a:p>
          <a:p>
            <a:r>
              <a:rPr lang="ar-SY" dirty="0" smtClean="0"/>
              <a:t>وقد ازداد الكشف عن سرطان البروستات بسبب تطور وسائل التحري  باستعمال عيار </a:t>
            </a:r>
            <a:r>
              <a:rPr lang="en-US" dirty="0" smtClean="0"/>
              <a:t>PSA)</a:t>
            </a:r>
            <a:r>
              <a:rPr lang="ar-SY" dirty="0" smtClean="0"/>
              <a:t>)&amp;  ( </a:t>
            </a:r>
            <a:r>
              <a:rPr lang="en-US" dirty="0" smtClean="0"/>
              <a:t>   &amp;(DRE</a:t>
            </a:r>
            <a:r>
              <a:rPr lang="ar-SY" dirty="0" smtClean="0"/>
              <a:t>(</a:t>
            </a:r>
            <a:r>
              <a:rPr lang="en-US" dirty="0" smtClean="0"/>
              <a:t>TRUS</a:t>
            </a:r>
            <a:r>
              <a:rPr lang="ar-SY" dirty="0" smtClean="0"/>
              <a:t>)</a:t>
            </a:r>
          </a:p>
          <a:p>
            <a:r>
              <a:rPr lang="ar-SY" dirty="0" smtClean="0"/>
              <a:t>وهو أكثر انتشارا عند العرق الأسود مقارنة بالعرق الأبيض</a:t>
            </a:r>
          </a:p>
          <a:p>
            <a:endParaRPr lang="ar-SY"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C:\Users\nawras\Desktop\صورة1.jpg"/>
          <p:cNvPicPr>
            <a:picLocks noChangeAspect="1" noChangeArrowheads="1"/>
          </p:cNvPicPr>
          <p:nvPr/>
        </p:nvPicPr>
        <p:blipFill>
          <a:blip r:embed="rId2">
            <a:lum bright="20000"/>
          </a:blip>
          <a:srcRect/>
          <a:stretch>
            <a:fillRect/>
          </a:stretch>
        </p:blipFill>
        <p:spPr bwMode="auto">
          <a:xfrm>
            <a:off x="0" y="0"/>
            <a:ext cx="9144000" cy="6858000"/>
          </a:xfrm>
          <a:prstGeom prst="rect">
            <a:avLst/>
          </a:prstGeom>
          <a:noFill/>
        </p:spPr>
      </p:pic>
      <p:sp>
        <p:nvSpPr>
          <p:cNvPr id="2" name="عنوان 1"/>
          <p:cNvSpPr>
            <a:spLocks noGrp="1"/>
          </p:cNvSpPr>
          <p:nvPr>
            <p:ph type="title"/>
          </p:nvPr>
        </p:nvSpPr>
        <p:spPr>
          <a:xfrm rot="20459600">
            <a:off x="251683" y="956221"/>
            <a:ext cx="5098872" cy="1014351"/>
          </a:xfrm>
        </p:spPr>
        <p:txBody>
          <a:bodyPr>
            <a:normAutofit fontScale="90000"/>
          </a:bodyPr>
          <a:lstStyle/>
          <a:p>
            <a:r>
              <a:rPr lang="en-US" sz="7300" i="1" dirty="0" smtClean="0">
                <a:solidFill>
                  <a:schemeClr val="accent2">
                    <a:lumMod val="75000"/>
                  </a:schemeClr>
                </a:solidFill>
              </a:rPr>
              <a:t>THANK YOU</a:t>
            </a:r>
            <a:r>
              <a:rPr lang="en-US" sz="2400" dirty="0" smtClean="0">
                <a:solidFill>
                  <a:schemeClr val="accent2">
                    <a:lumMod val="75000"/>
                  </a:schemeClr>
                </a:solidFill>
              </a:rPr>
              <a:t/>
            </a:r>
            <a:br>
              <a:rPr lang="en-US" sz="2400" dirty="0" smtClean="0">
                <a:solidFill>
                  <a:schemeClr val="accent2">
                    <a:lumMod val="75000"/>
                  </a:schemeClr>
                </a:solidFill>
              </a:rPr>
            </a:br>
            <a:endParaRPr lang="ar-SY" dirty="0"/>
          </a:p>
        </p:txBody>
      </p:sp>
      <p:sp>
        <p:nvSpPr>
          <p:cNvPr id="3" name="عنصر نائب للمحتوى 2"/>
          <p:cNvSpPr>
            <a:spLocks noGrp="1"/>
          </p:cNvSpPr>
          <p:nvPr>
            <p:ph idx="1"/>
          </p:nvPr>
        </p:nvSpPr>
        <p:spPr/>
        <p:txBody>
          <a:bodyPr/>
          <a:lstStyle/>
          <a:p>
            <a:pPr>
              <a:buNone/>
            </a:pPr>
            <a:r>
              <a:rPr lang="en-US" sz="1600" dirty="0" smtClean="0">
                <a:solidFill>
                  <a:schemeClr val="accent2">
                    <a:lumMod val="75000"/>
                  </a:schemeClr>
                </a:solidFill>
              </a:rPr>
              <a:t/>
            </a:r>
            <a:br>
              <a:rPr lang="en-US" sz="1600" dirty="0" smtClean="0">
                <a:solidFill>
                  <a:schemeClr val="accent2">
                    <a:lumMod val="75000"/>
                  </a:schemeClr>
                </a:solidFill>
              </a:rPr>
            </a:br>
            <a:endParaRPr lang="ar-SY"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571480"/>
            <a:ext cx="9144000" cy="6286520"/>
          </a:xfrm>
        </p:spPr>
        <p:txBody>
          <a:bodyPr>
            <a:normAutofit fontScale="25000" lnSpcReduction="20000"/>
          </a:bodyPr>
          <a:lstStyle/>
          <a:p>
            <a:r>
              <a:rPr lang="ar-SY" sz="12800" dirty="0" smtClean="0"/>
              <a:t>لم تسهم الدراسات الوبائية العديدة في تحديد السبب في حدوث هذه الأورام </a:t>
            </a:r>
          </a:p>
          <a:p>
            <a:r>
              <a:rPr lang="ar-SY" sz="12800" dirty="0" smtClean="0"/>
              <a:t>هناك عدة عوامل تترافق مع ارتفاع خطر الإصابة :</a:t>
            </a:r>
          </a:p>
          <a:p>
            <a:r>
              <a:rPr lang="ar-SY" sz="12800" dirty="0" smtClean="0">
                <a:solidFill>
                  <a:srgbClr val="FFFF00"/>
                </a:solidFill>
              </a:rPr>
              <a:t>1-التوزع الجغرافي </a:t>
            </a:r>
            <a:r>
              <a:rPr lang="ar-SY" sz="12800" dirty="0" smtClean="0"/>
              <a:t>:خطر تطور سرطان البروستات عالي في السويد وأمريكا الشمالية وأوربا ومتوسط في أمريكا الجنوبية وأفريقيا وحتى (الآسيويين المهاجرين إلى أمريكا) واخفض في التايوان واليابان</a:t>
            </a:r>
          </a:p>
          <a:p>
            <a:r>
              <a:rPr lang="ar-SY" sz="12800" dirty="0" smtClean="0">
                <a:solidFill>
                  <a:srgbClr val="FFFF00"/>
                </a:solidFill>
              </a:rPr>
              <a:t>2-وجود قصة عائلية </a:t>
            </a:r>
            <a:r>
              <a:rPr lang="ar-SY" sz="12800" dirty="0" smtClean="0"/>
              <a:t>للإصابة بسرطان البروستات:لدى الأب أو الأخ يزيد خطر الإصابة 7 أضعاف الأشخاص العاديين</a:t>
            </a:r>
          </a:p>
          <a:p>
            <a:r>
              <a:rPr lang="ar-SY" sz="12800" dirty="0" smtClean="0">
                <a:solidFill>
                  <a:srgbClr val="FFFF00"/>
                </a:solidFill>
              </a:rPr>
              <a:t>3- عوامل أخرى:</a:t>
            </a:r>
            <a:r>
              <a:rPr lang="ar-SY" sz="12800" dirty="0" smtClean="0"/>
              <a:t>لا</a:t>
            </a:r>
            <a:r>
              <a:rPr lang="ar-SY" sz="12800" dirty="0" smtClean="0">
                <a:solidFill>
                  <a:srgbClr val="FFFF00"/>
                </a:solidFill>
              </a:rPr>
              <a:t> </a:t>
            </a:r>
            <a:r>
              <a:rPr lang="ar-SY" sz="12800" dirty="0" smtClean="0"/>
              <a:t>تزال غير مثبتة(تغير المستويات الاستقلابية للاستروجين والاندروجين –ازدياد الوارد من فيتامين </a:t>
            </a:r>
            <a:r>
              <a:rPr lang="en-US" sz="12800" dirty="0" smtClean="0"/>
              <a:t>A </a:t>
            </a:r>
            <a:r>
              <a:rPr lang="ar-SY" sz="12800" dirty="0" smtClean="0"/>
              <a:t>  -نقص الوارد من فيتامين </a:t>
            </a:r>
            <a:r>
              <a:rPr lang="en-US" sz="12800" dirty="0" smtClean="0"/>
              <a:t>D</a:t>
            </a:r>
            <a:r>
              <a:rPr lang="ar-SY" sz="12800" dirty="0" smtClean="0"/>
              <a:t>–التعرض للكادميوم أثناء العمل )</a:t>
            </a:r>
            <a:r>
              <a:rPr lang="ar-SY" sz="12800" dirty="0"/>
              <a:t> </a:t>
            </a:r>
            <a:endParaRPr lang="ar-SY" sz="12800" dirty="0" smtClean="0"/>
          </a:p>
          <a:p>
            <a:r>
              <a:rPr lang="ar-SY" sz="12800" dirty="0" smtClean="0">
                <a:solidFill>
                  <a:srgbClr val="FFFF00"/>
                </a:solidFill>
              </a:rPr>
              <a:t>4- العمر :</a:t>
            </a:r>
            <a:r>
              <a:rPr lang="ar-SY" sz="12800" dirty="0">
                <a:solidFill>
                  <a:srgbClr val="FF0000"/>
                </a:solidFill>
              </a:rPr>
              <a:t> </a:t>
            </a:r>
            <a:r>
              <a:rPr lang="ar-SY" sz="12800" dirty="0" smtClean="0">
                <a:solidFill>
                  <a:schemeClr val="tx1">
                    <a:lumMod val="95000"/>
                  </a:schemeClr>
                </a:solidFill>
              </a:rPr>
              <a:t>عامل الخطر الأهم .</a:t>
            </a:r>
            <a:endParaRPr lang="en-US" sz="12800" dirty="0">
              <a:solidFill>
                <a:srgbClr val="FF0000"/>
              </a:solidFill>
            </a:endParaRPr>
          </a:p>
          <a:p>
            <a:pPr>
              <a:buNone/>
            </a:pPr>
            <a:r>
              <a:rPr lang="ar-SA" sz="10000" dirty="0" smtClean="0"/>
              <a:t> </a:t>
            </a:r>
            <a:endParaRPr lang="en-US" sz="10000" dirty="0" smtClean="0"/>
          </a:p>
          <a:p>
            <a:pPr>
              <a:buNone/>
            </a:pPr>
            <a:endParaRPr lang="en-US" dirty="0"/>
          </a:p>
          <a:p>
            <a:endParaRPr lang="ar-SY" dirty="0" smtClean="0"/>
          </a:p>
          <a:p>
            <a:endParaRPr lang="ar-SY"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1417638"/>
          </a:xfrm>
        </p:spPr>
        <p:txBody>
          <a:bodyPr>
            <a:normAutofit fontScale="90000"/>
          </a:bodyPr>
          <a:lstStyle/>
          <a:p>
            <a:r>
              <a:rPr lang="ar-SY" sz="5300" dirty="0" smtClean="0">
                <a:solidFill>
                  <a:srgbClr val="FFFF00"/>
                </a:solidFill>
              </a:rPr>
              <a:t>الفيزيولوجيا المرضية</a:t>
            </a:r>
            <a:r>
              <a:rPr lang="ar-SY" dirty="0" smtClean="0"/>
              <a:t/>
            </a:r>
            <a:br>
              <a:rPr lang="ar-SY" dirty="0" smtClean="0"/>
            </a:br>
            <a:endParaRPr lang="ar-SY" dirty="0"/>
          </a:p>
        </p:txBody>
      </p:sp>
      <p:sp>
        <p:nvSpPr>
          <p:cNvPr id="3" name="عنصر نائب للمحتوى 2"/>
          <p:cNvSpPr>
            <a:spLocks noGrp="1"/>
          </p:cNvSpPr>
          <p:nvPr>
            <p:ph idx="1"/>
          </p:nvPr>
        </p:nvSpPr>
        <p:spPr>
          <a:xfrm>
            <a:off x="457200" y="1071546"/>
            <a:ext cx="8229600" cy="5429288"/>
          </a:xfrm>
        </p:spPr>
        <p:txBody>
          <a:bodyPr>
            <a:normAutofit/>
          </a:bodyPr>
          <a:lstStyle/>
          <a:p>
            <a:r>
              <a:rPr lang="ar-SY" dirty="0" smtClean="0"/>
              <a:t>الخلية السرطانية للبروستات تعتمد على الإندروجين لنموها وانتشارها والمسؤول الأساسي عن الإندروجين هو التستوسترون.</a:t>
            </a:r>
          </a:p>
          <a:p>
            <a:r>
              <a:rPr lang="ar-SA" dirty="0" smtClean="0"/>
              <a:t>تشكل </a:t>
            </a:r>
            <a:r>
              <a:rPr lang="ar-SA" dirty="0"/>
              <a:t>الادينوكارسينوما </a:t>
            </a:r>
            <a:r>
              <a:rPr lang="ar-SA" dirty="0" smtClean="0"/>
              <a:t>أكثر </a:t>
            </a:r>
            <a:r>
              <a:rPr lang="ar-SA" dirty="0"/>
              <a:t>من٩٥٪ من سرطانات الموثة ومن </a:t>
            </a:r>
            <a:r>
              <a:rPr lang="ar-SA" dirty="0" smtClean="0"/>
              <a:t>ال</a:t>
            </a:r>
            <a:r>
              <a:rPr lang="ar-SY" dirty="0" smtClean="0"/>
              <a:t>ـ</a:t>
            </a:r>
            <a:r>
              <a:rPr lang="ar-SA" dirty="0" smtClean="0"/>
              <a:t>٥</a:t>
            </a:r>
            <a:r>
              <a:rPr lang="ar-SA" dirty="0"/>
              <a:t>٪ الباقية٩٠٪ منها سرطان الخلية الانتقالية والبقية هي كارسينومات صماوية عصبية </a:t>
            </a:r>
            <a:r>
              <a:rPr lang="ar-SA" dirty="0" smtClean="0"/>
              <a:t>أو سار كومات </a:t>
            </a:r>
            <a:endParaRPr lang="ar-SY" dirty="0" smtClean="0"/>
          </a:p>
          <a:p>
            <a:r>
              <a:rPr lang="ar-SY" dirty="0" smtClean="0"/>
              <a:t>قد تكون البروستات موقع للانتقالات من سرطان المثانة – الكولون –الرئة – ميلانوما – لمفوما اوخباثات أخرى</a:t>
            </a:r>
          </a:p>
          <a:p>
            <a:r>
              <a:rPr lang="ar-SY" dirty="0" smtClean="0"/>
              <a:t>يغلب أن يكون سرطان البروستات متعدد البؤر</a:t>
            </a:r>
          </a:p>
          <a:p>
            <a:r>
              <a:rPr lang="ar-SY" dirty="0" smtClean="0"/>
              <a:t> وغالبا 70 %يحدث في المنطقة المحيطية في البروستات ولهذه الأسباب فان استئصال البروستات عبر الاحليل لا يمكن أن يحقق غاية علاجية شافية للمريض</a:t>
            </a:r>
            <a:r>
              <a:rPr lang="ar-SY" dirty="0"/>
              <a:t>.</a:t>
            </a:r>
            <a:endParaRPr lang="ar-SY" dirty="0" smtClean="0"/>
          </a:p>
        </p:txBody>
      </p:sp>
    </p:spTree>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428604"/>
            <a:ext cx="8229600" cy="5668971"/>
          </a:xfrm>
        </p:spPr>
        <p:txBody>
          <a:bodyPr>
            <a:normAutofit/>
          </a:bodyPr>
          <a:lstStyle/>
          <a:p>
            <a:r>
              <a:rPr lang="ar-SY" sz="3900" dirty="0" smtClean="0">
                <a:solidFill>
                  <a:srgbClr val="FFFF00"/>
                </a:solidFill>
              </a:rPr>
              <a:t>نمط الانتشار :</a:t>
            </a:r>
          </a:p>
          <a:p>
            <a:r>
              <a:rPr lang="ar-SY" dirty="0" smtClean="0"/>
              <a:t>الكارسينوما الغدية للبروستات تتأثر بقوة بدرجة الورم </a:t>
            </a:r>
          </a:p>
          <a:p>
            <a:r>
              <a:rPr lang="ar-SY" dirty="0" smtClean="0"/>
              <a:t>الأورام المنخفضة الدرجة قد تبقى موضعه لفترة طويلة من الزمن </a:t>
            </a:r>
          </a:p>
          <a:p>
            <a:r>
              <a:rPr lang="ar-SY" dirty="0" smtClean="0"/>
              <a:t>الورم يغزو موضعيا مسير أغماد الأعصاب وينتقل عبر السلسلة اللمفاوية وقد تحدث النقائل البعيدة دون وجود مايشير لإصابة عقدية </a:t>
            </a:r>
          </a:p>
          <a:p>
            <a:r>
              <a:rPr lang="ar-SY" dirty="0" smtClean="0"/>
              <a:t>مواقع النقائل :أشيع موقع للنقائل البروستاتية هو العظم </a:t>
            </a:r>
          </a:p>
          <a:p>
            <a:r>
              <a:rPr lang="ar-SY" dirty="0" smtClean="0"/>
              <a:t>ويمكن أن تكون النقائل إلى الكبد –الرئة –الدماغ  – النسج الرخوة الأخرى نادرة</a:t>
            </a:r>
            <a:r>
              <a:rPr lang="en-US" dirty="0" smtClean="0"/>
              <a:t>        </a:t>
            </a:r>
            <a:r>
              <a:rPr lang="ar-SY" dirty="0" smtClean="0"/>
              <a:t>                        </a:t>
            </a:r>
            <a:endParaRPr lang="ar-SY" dirty="0"/>
          </a:p>
        </p:txBody>
      </p:sp>
    </p:spTree>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nawras\Desktop\صور بروستات\advanced_prostate_cancer.jpg"/>
          <p:cNvPicPr>
            <a:picLocks noGrp="1" noChangeAspect="1" noChangeArrowheads="1"/>
          </p:cNvPicPr>
          <p:nvPr>
            <p:ph idx="1"/>
          </p:nvPr>
        </p:nvPicPr>
        <p:blipFill>
          <a:blip r:embed="rId2"/>
          <a:srcRect/>
          <a:stretch>
            <a:fillRect/>
          </a:stretch>
        </p:blipFill>
        <p:spPr bwMode="auto">
          <a:xfrm>
            <a:off x="857224" y="571480"/>
            <a:ext cx="7286676" cy="607223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dirty="0" smtClean="0">
                <a:solidFill>
                  <a:srgbClr val="FFFF00"/>
                </a:solidFill>
              </a:rPr>
              <a:t>ورم البروستات خلويا</a:t>
            </a:r>
            <a:r>
              <a:rPr lang="ar-SY" dirty="0" smtClean="0">
                <a:solidFill>
                  <a:srgbClr val="FF0000"/>
                </a:solidFill>
              </a:rPr>
              <a:t/>
            </a:r>
            <a:br>
              <a:rPr lang="ar-SY" dirty="0" smtClean="0">
                <a:solidFill>
                  <a:srgbClr val="FF0000"/>
                </a:solidFill>
              </a:rPr>
            </a:br>
            <a:endParaRPr lang="ar-SY" dirty="0">
              <a:solidFill>
                <a:srgbClr val="FF0000"/>
              </a:solidFill>
            </a:endParaRPr>
          </a:p>
        </p:txBody>
      </p:sp>
      <p:sp>
        <p:nvSpPr>
          <p:cNvPr id="3" name="عنصر نائب للمحتوى 2"/>
          <p:cNvSpPr>
            <a:spLocks noGrp="1"/>
          </p:cNvSpPr>
          <p:nvPr>
            <p:ph idx="1"/>
          </p:nvPr>
        </p:nvSpPr>
        <p:spPr>
          <a:xfrm>
            <a:off x="0" y="642918"/>
            <a:ext cx="8686800" cy="3714777"/>
          </a:xfrm>
        </p:spPr>
        <p:txBody>
          <a:bodyPr>
            <a:normAutofit fontScale="92500" lnSpcReduction="20000"/>
          </a:bodyPr>
          <a:lstStyle/>
          <a:p>
            <a:pPr>
              <a:buNone/>
            </a:pPr>
            <a:endParaRPr lang="ar-SY" dirty="0"/>
          </a:p>
          <a:p>
            <a:pPr>
              <a:buNone/>
            </a:pPr>
            <a:r>
              <a:rPr lang="ar-SA" dirty="0" smtClean="0"/>
              <a:t>تتضمن </a:t>
            </a:r>
            <a:r>
              <a:rPr lang="ar-SA" dirty="0"/>
              <a:t>الخصائص الخلوية لسرطان الموثة نوى كبيرة </a:t>
            </a:r>
            <a:r>
              <a:rPr lang="ar-SA" dirty="0">
                <a:solidFill>
                  <a:srgbClr val="FFFF00"/>
                </a:solidFill>
              </a:rPr>
              <a:t>مفرطة التصبغ </a:t>
            </a:r>
            <a:r>
              <a:rPr lang="ar-SA" dirty="0"/>
              <a:t>مع </a:t>
            </a:r>
            <a:r>
              <a:rPr lang="ar-SA" dirty="0" smtClean="0"/>
              <a:t>نويات واضحة </a:t>
            </a:r>
            <a:r>
              <a:rPr lang="ar-SA" dirty="0"/>
              <a:t>وغالبا ما تكون </a:t>
            </a:r>
            <a:r>
              <a:rPr lang="ar-SA" dirty="0">
                <a:solidFill>
                  <a:srgbClr val="FFFF00"/>
                </a:solidFill>
              </a:rPr>
              <a:t>السيتوبلازما غزيرة </a:t>
            </a:r>
            <a:r>
              <a:rPr lang="ar-SA" dirty="0"/>
              <a:t>وبالتالي فان نسبة النواة / السيتوبلازما غالبا </a:t>
            </a:r>
            <a:r>
              <a:rPr lang="ar-SA" dirty="0">
                <a:solidFill>
                  <a:srgbClr val="FFFF00"/>
                </a:solidFill>
              </a:rPr>
              <a:t>لا</a:t>
            </a:r>
            <a:r>
              <a:rPr lang="ar-SA" dirty="0"/>
              <a:t> تفيد في تشخيص سرطان الموثة بخلاف فائدتها في تشخيص العديد من التنشؤات </a:t>
            </a:r>
            <a:r>
              <a:rPr lang="ar-SA" dirty="0" smtClean="0"/>
              <a:t>الأخرى </a:t>
            </a:r>
            <a:r>
              <a:rPr lang="ar-SA" dirty="0"/>
              <a:t>تكون السيتوبلازما مزرقة بشكل خفيف ومحبة </a:t>
            </a:r>
            <a:r>
              <a:rPr lang="ar-SA" dirty="0" smtClean="0"/>
              <a:t>للأساس </a:t>
            </a:r>
            <a:r>
              <a:rPr lang="ar-SA" dirty="0"/>
              <a:t>وهذا قد يفيد في التشخيص . </a:t>
            </a:r>
            <a:r>
              <a:rPr lang="ar-SA" dirty="0">
                <a:solidFill>
                  <a:srgbClr val="FFFF00"/>
                </a:solidFill>
              </a:rPr>
              <a:t>تغيب طبقة الخلايا القاعدية </a:t>
            </a:r>
            <a:r>
              <a:rPr lang="ar-SA" dirty="0"/>
              <a:t>على الرغم من </a:t>
            </a:r>
            <a:r>
              <a:rPr lang="ar-SA" dirty="0" smtClean="0"/>
              <a:t>أنها </a:t>
            </a:r>
            <a:r>
              <a:rPr lang="ar-SA" dirty="0"/>
              <a:t>موجودة في </a:t>
            </a:r>
            <a:r>
              <a:rPr lang="ar-SA" dirty="0" smtClean="0"/>
              <a:t>ال</a:t>
            </a:r>
            <a:r>
              <a:rPr lang="ar-SY" dirty="0" smtClean="0"/>
              <a:t>غ</a:t>
            </a:r>
            <a:r>
              <a:rPr lang="ar-SA" dirty="0" smtClean="0"/>
              <a:t>دة </a:t>
            </a:r>
            <a:r>
              <a:rPr lang="ar-SA" dirty="0"/>
              <a:t>الطبيعية وفرط التنسج الموثي السليم </a:t>
            </a:r>
            <a:r>
              <a:rPr lang="ar-SA" dirty="0" smtClean="0"/>
              <a:t>والآفات </a:t>
            </a:r>
            <a:r>
              <a:rPr lang="ar-SA" dirty="0"/>
              <a:t>ماقبل السرطانية </a:t>
            </a:r>
            <a:r>
              <a:rPr lang="ar-SA" dirty="0">
                <a:solidFill>
                  <a:srgbClr val="FFFF00"/>
                </a:solidFill>
              </a:rPr>
              <a:t>واذا كان هناك شك في تشخيص سرطان الموثة </a:t>
            </a:r>
            <a:r>
              <a:rPr lang="ar-SA" dirty="0" smtClean="0"/>
              <a:t>فإننا </a:t>
            </a:r>
            <a:r>
              <a:rPr lang="ar-SA" dirty="0"/>
              <a:t>نستفيد من التلوين المناعي الكيماوي النسيجي </a:t>
            </a:r>
            <a:r>
              <a:rPr lang="ar-SA" dirty="0" smtClean="0"/>
              <a:t>للك</a:t>
            </a:r>
            <a:r>
              <a:rPr lang="ar-SY" dirty="0" smtClean="0"/>
              <a:t>يراتين</a:t>
            </a:r>
            <a:r>
              <a:rPr lang="ar-SA" dirty="0" smtClean="0"/>
              <a:t> </a:t>
            </a:r>
            <a:r>
              <a:rPr lang="ar-SA" dirty="0"/>
              <a:t>ذو الوزن الجزيئي المرتفع حيث تتلون الخلايا </a:t>
            </a:r>
            <a:r>
              <a:rPr lang="ar-SY" dirty="0" smtClean="0"/>
              <a:t>ال</a:t>
            </a:r>
            <a:r>
              <a:rPr lang="ar-SA" dirty="0" smtClean="0"/>
              <a:t>قاعدية </a:t>
            </a:r>
            <a:r>
              <a:rPr lang="ar-SA" dirty="0"/>
              <a:t>و</a:t>
            </a:r>
            <a:r>
              <a:rPr lang="ar-SA" dirty="0">
                <a:solidFill>
                  <a:srgbClr val="FFFF00"/>
                </a:solidFill>
              </a:rPr>
              <a:t>غياب </a:t>
            </a:r>
            <a:r>
              <a:rPr lang="ar-SA" dirty="0"/>
              <a:t>هذا التلوين يترافق </a:t>
            </a:r>
            <a:r>
              <a:rPr lang="ar-SA" dirty="0" smtClean="0"/>
              <a:t>مع</a:t>
            </a:r>
            <a:r>
              <a:rPr lang="en-US" dirty="0" smtClean="0"/>
              <a:t> </a:t>
            </a:r>
            <a:r>
              <a:rPr lang="ar-SY" dirty="0" smtClean="0"/>
              <a:t>السرطان</a:t>
            </a:r>
            <a:r>
              <a:rPr lang="ar-SA" dirty="0" smtClean="0"/>
              <a:t> </a:t>
            </a:r>
            <a:endParaRPr lang="ar-SY" dirty="0"/>
          </a:p>
        </p:txBody>
      </p:sp>
      <p:pic>
        <p:nvPicPr>
          <p:cNvPr id="1026" name="Picture 2" descr="C:\Users\nawras\Desktop\صور بروستات\MALE077.jpg"/>
          <p:cNvPicPr>
            <a:picLocks noChangeAspect="1" noChangeArrowheads="1"/>
          </p:cNvPicPr>
          <p:nvPr/>
        </p:nvPicPr>
        <p:blipFill>
          <a:blip r:embed="rId2"/>
          <a:srcRect/>
          <a:stretch>
            <a:fillRect/>
          </a:stretch>
        </p:blipFill>
        <p:spPr bwMode="auto">
          <a:xfrm>
            <a:off x="0" y="4429132"/>
            <a:ext cx="3857620" cy="2428868"/>
          </a:xfrm>
          <a:prstGeom prst="rect">
            <a:avLst/>
          </a:prstGeom>
          <a:noFill/>
        </p:spPr>
      </p:pic>
      <p:pic>
        <p:nvPicPr>
          <p:cNvPr id="1027" name="Picture 3" descr="C:\Users\nawras\Desktop\صور بروستات\MALE075.jpg"/>
          <p:cNvPicPr>
            <a:picLocks noChangeAspect="1" noChangeArrowheads="1"/>
          </p:cNvPicPr>
          <p:nvPr/>
        </p:nvPicPr>
        <p:blipFill>
          <a:blip r:embed="rId3"/>
          <a:srcRect/>
          <a:stretch>
            <a:fillRect/>
          </a:stretch>
        </p:blipFill>
        <p:spPr bwMode="auto">
          <a:xfrm>
            <a:off x="4143372" y="4429132"/>
            <a:ext cx="5000628" cy="2428868"/>
          </a:xfrm>
          <a:prstGeom prst="rect">
            <a:avLst/>
          </a:prstGeom>
          <a:noFill/>
        </p:spPr>
      </p:pic>
    </p:spTree>
  </p:cSld>
  <p:clrMapOvr>
    <a:masterClrMapping/>
  </p:clrMapOvr>
  <p:transition spd="slow">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1142984"/>
          </a:xfrm>
        </p:spPr>
        <p:txBody>
          <a:bodyPr/>
          <a:lstStyle/>
          <a:p>
            <a:r>
              <a:rPr lang="ar-SY" dirty="0" smtClean="0">
                <a:solidFill>
                  <a:srgbClr val="FFFF00"/>
                </a:solidFill>
              </a:rPr>
              <a:t>الأعراض والعلامات</a:t>
            </a:r>
            <a:endParaRPr lang="ar-SY" dirty="0">
              <a:solidFill>
                <a:srgbClr val="FFFF00"/>
              </a:solidFill>
            </a:endParaRPr>
          </a:p>
        </p:txBody>
      </p:sp>
      <p:sp>
        <p:nvSpPr>
          <p:cNvPr id="3" name="عنصر نائب للمحتوى 2"/>
          <p:cNvSpPr>
            <a:spLocks noGrp="1"/>
          </p:cNvSpPr>
          <p:nvPr>
            <p:ph idx="1"/>
          </p:nvPr>
        </p:nvSpPr>
        <p:spPr>
          <a:xfrm>
            <a:off x="0" y="1214422"/>
            <a:ext cx="8929718" cy="5643578"/>
          </a:xfrm>
        </p:spPr>
        <p:txBody>
          <a:bodyPr>
            <a:normAutofit fontScale="92500" lnSpcReduction="20000"/>
          </a:bodyPr>
          <a:lstStyle/>
          <a:p>
            <a:r>
              <a:rPr lang="ar-SA" dirty="0" smtClean="0">
                <a:solidFill>
                  <a:srgbClr val="FFFF00"/>
                </a:solidFill>
              </a:rPr>
              <a:t>الأعراض</a:t>
            </a:r>
            <a:r>
              <a:rPr lang="ar-SA" dirty="0" smtClean="0">
                <a:solidFill>
                  <a:srgbClr val="FF0000"/>
                </a:solidFill>
              </a:rPr>
              <a:t> </a:t>
            </a:r>
            <a:r>
              <a:rPr lang="ar-SA" dirty="0" smtClean="0"/>
              <a:t>: لا توجد أعراض عند غالبية المرضى في المراحل المبكرة من سرطان الموثة غالبا مايدل وجود الأعراض على إصابة متقدمة موضعيا أو انتقالات فقد تنجم الشكايات التخريشية أو الانسدادية البولية عن النمو الموضعي للورم ضمن الاحليل أو عنق المثانة أو عن امتداده المباشر ضمن المثلث المثاني</a:t>
            </a:r>
            <a:r>
              <a:rPr lang="ar-SY" dirty="0" smtClean="0"/>
              <a:t> مثل النقص في قطر التدفق البولي أو </a:t>
            </a:r>
            <a:r>
              <a:rPr lang="ar-SY" dirty="0" err="1" smtClean="0"/>
              <a:t>الحاح</a:t>
            </a:r>
            <a:r>
              <a:rPr lang="ar-SY" dirty="0" smtClean="0"/>
              <a:t> بولي أو </a:t>
            </a:r>
            <a:r>
              <a:rPr lang="ar-SY" dirty="0" err="1" smtClean="0"/>
              <a:t>بيلة</a:t>
            </a:r>
            <a:r>
              <a:rPr lang="ar-SY" dirty="0" smtClean="0"/>
              <a:t> دموية،و</a:t>
            </a:r>
            <a:r>
              <a:rPr lang="ar-SA" dirty="0" smtClean="0"/>
              <a:t>يمكن أن تؤدي</a:t>
            </a:r>
            <a:r>
              <a:rPr lang="ar-SY" dirty="0" smtClean="0"/>
              <a:t> الانتقالات العظمية </a:t>
            </a:r>
            <a:r>
              <a:rPr lang="ar-SA" dirty="0" smtClean="0"/>
              <a:t> لآلام عظيمة وقد تترافق إصابة العمود الفقري </a:t>
            </a:r>
            <a:r>
              <a:rPr lang="ar-SA" dirty="0" err="1" smtClean="0"/>
              <a:t>با</a:t>
            </a:r>
            <a:r>
              <a:rPr lang="ar-SY" dirty="0" smtClean="0"/>
              <a:t>لا</a:t>
            </a:r>
            <a:r>
              <a:rPr lang="ar-SA" dirty="0" err="1" smtClean="0"/>
              <a:t>نتقالات</a:t>
            </a:r>
            <a:r>
              <a:rPr lang="ar-SA" dirty="0" smtClean="0"/>
              <a:t> بأعراض </a:t>
            </a:r>
            <a:r>
              <a:rPr lang="ar-SA" dirty="0" err="1" smtClean="0"/>
              <a:t>انضغ</a:t>
            </a:r>
            <a:r>
              <a:rPr lang="ar-SY" dirty="0" smtClean="0"/>
              <a:t>ا</a:t>
            </a:r>
            <a:r>
              <a:rPr lang="ar-SA" dirty="0" smtClean="0"/>
              <a:t>ط الحبل الشوكي المتضمنة الشلل والضعف في الأطراف السفلية والسلس البولي أو البرازي . </a:t>
            </a:r>
            <a:endParaRPr lang="ar-SY" dirty="0" smtClean="0"/>
          </a:p>
          <a:p>
            <a:r>
              <a:rPr lang="ar-SA" dirty="0" smtClean="0">
                <a:solidFill>
                  <a:srgbClr val="FFFF00"/>
                </a:solidFill>
              </a:rPr>
              <a:t>العلامات </a:t>
            </a:r>
            <a:r>
              <a:rPr lang="ar-SA" dirty="0" smtClean="0"/>
              <a:t>: من الضروري إجراء الفحص السريري المتضمن المس الشرجي فاذا اكتشف قساوة في احد الفصوص يكون هناك شبه بالسرطان وعندها يلجا إلى تقييمات أخرى مثل (</a:t>
            </a:r>
            <a:r>
              <a:rPr lang="en-US" dirty="0" smtClean="0"/>
              <a:t>DRE</a:t>
            </a:r>
            <a:r>
              <a:rPr lang="ar-SA" dirty="0" smtClean="0"/>
              <a:t>,</a:t>
            </a:r>
            <a:r>
              <a:rPr lang="ar-SA" dirty="0" err="1" smtClean="0"/>
              <a:t>المستضد</a:t>
            </a:r>
            <a:r>
              <a:rPr lang="ar-SA" dirty="0" smtClean="0"/>
              <a:t> النوعي للموثة </a:t>
            </a:r>
            <a:r>
              <a:rPr lang="en-US" dirty="0" smtClean="0"/>
              <a:t>PSA</a:t>
            </a:r>
            <a:r>
              <a:rPr lang="ar-SA" dirty="0" smtClean="0"/>
              <a:t> والخزعة </a:t>
            </a:r>
            <a:r>
              <a:rPr lang="en-US" dirty="0" smtClean="0"/>
              <a:t>TRUS</a:t>
            </a:r>
            <a:r>
              <a:rPr lang="ar-SA" dirty="0" smtClean="0"/>
              <a:t>)</a:t>
            </a:r>
            <a:endParaRPr lang="en-US" dirty="0" smtClean="0"/>
          </a:p>
          <a:p>
            <a:pPr>
              <a:buNone/>
            </a:pPr>
            <a:r>
              <a:rPr lang="en-US" dirty="0" smtClean="0"/>
              <a:t>   </a:t>
            </a:r>
            <a:r>
              <a:rPr lang="ar-SA" dirty="0" smtClean="0"/>
              <a:t> يمكن أن يؤدي الانتشار الموضعي للورم مع إصابة العقد الناحية الضخمة إلى وذمة لمفاوية في الطرفين السفليين</a:t>
            </a:r>
            <a:endParaRPr lang="en-US" dirty="0" smtClean="0"/>
          </a:p>
          <a:p>
            <a:pPr>
              <a:buNone/>
            </a:pPr>
            <a:r>
              <a:rPr lang="en-US" dirty="0" smtClean="0"/>
              <a:t>    </a:t>
            </a:r>
            <a:r>
              <a:rPr lang="ar-SA" dirty="0" smtClean="0"/>
              <a:t> ترتبط العلامات النوعية لانضغاط الحبل الشوكي بمستوى الانضغاط ويمكن </a:t>
            </a:r>
            <a:r>
              <a:rPr lang="ar-SY" dirty="0" smtClean="0"/>
              <a:t>أن </a:t>
            </a:r>
            <a:r>
              <a:rPr lang="ar-SA" dirty="0" smtClean="0"/>
              <a:t>تتضمن ضعف أو تشنج الأطراف السفلية. </a:t>
            </a:r>
            <a:endParaRPr lang="en-US" dirty="0" smtClean="0"/>
          </a:p>
          <a:p>
            <a:endParaRPr lang="ar-SY" dirty="0"/>
          </a:p>
        </p:txBody>
      </p:sp>
    </p:spTree>
  </p:cSld>
  <p:clrMapOvr>
    <a:masterClrMapping/>
  </p:clrMapOvr>
  <p:transition spd="slow">
    <p:cover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ذروة">
  <a:themeElements>
    <a:clrScheme name="ذروة">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ذروة">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ذروة">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951</TotalTime>
  <Words>1697</Words>
  <Application>Microsoft Office PowerPoint</Application>
  <PresentationFormat>عرض على الشاشة (3:4)‏</PresentationFormat>
  <Paragraphs>157</Paragraphs>
  <Slides>30</Slides>
  <Notes>0</Notes>
  <HiddenSlides>0</HiddenSlides>
  <MMClips>0</MMClips>
  <ScaleCrop>false</ScaleCrop>
  <HeadingPairs>
    <vt:vector size="4" baseType="variant">
      <vt:variant>
        <vt:lpstr>نسق</vt:lpstr>
      </vt:variant>
      <vt:variant>
        <vt:i4>1</vt:i4>
      </vt:variant>
      <vt:variant>
        <vt:lpstr>عناوين الشرائح</vt:lpstr>
      </vt:variant>
      <vt:variant>
        <vt:i4>30</vt:i4>
      </vt:variant>
    </vt:vector>
  </HeadingPairs>
  <TitlesOfParts>
    <vt:vector size="31" baseType="lpstr">
      <vt:lpstr>ذروة</vt:lpstr>
      <vt:lpstr>PROSTAT CANCER </vt:lpstr>
      <vt:lpstr>عرض تقديمي في PowerPoint</vt:lpstr>
      <vt:lpstr>الامراضية والوبائيات</vt:lpstr>
      <vt:lpstr>عرض تقديمي في PowerPoint</vt:lpstr>
      <vt:lpstr>الفيزيولوجيا المرضية </vt:lpstr>
      <vt:lpstr>عرض تقديمي في PowerPoint</vt:lpstr>
      <vt:lpstr>عرض تقديمي في PowerPoint</vt:lpstr>
      <vt:lpstr>ورم البروستات خلويا </vt:lpstr>
      <vt:lpstr>الأعراض والعلامات</vt:lpstr>
      <vt:lpstr>عرض تقديمي في PowerPoint</vt:lpstr>
      <vt:lpstr>عرض تقديمي في PowerPoint</vt:lpstr>
      <vt:lpstr>عرض تقديمي في PowerPoint</vt:lpstr>
      <vt:lpstr>PSA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تصنيف سرطان البروستات TNM </vt:lpstr>
      <vt:lpstr>عرض تقديمي في PowerPoint</vt:lpstr>
      <vt:lpstr>عرض تقديمي في PowerPoint</vt:lpstr>
      <vt:lpstr>عرض تقديمي في PowerPoint</vt:lpstr>
      <vt:lpstr>العوامل الانذارية</vt:lpstr>
      <vt:lpstr>نظام تصنيف غليسون </vt:lpstr>
      <vt:lpstr>عرض تقديمي في PowerPoint</vt:lpstr>
      <vt:lpstr>عرض تقديمي في PowerPoint</vt:lpstr>
      <vt:lpstr>الوقاية </vt:lpstr>
      <vt:lpstr>عرض تقديمي في PowerPoint</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ورم البروستات</dc:title>
  <dc:creator>nawras</dc:creator>
  <cp:lastModifiedBy>MATRIX</cp:lastModifiedBy>
  <cp:revision>213</cp:revision>
  <dcterms:created xsi:type="dcterms:W3CDTF">2013-05-07T20:33:05Z</dcterms:created>
  <dcterms:modified xsi:type="dcterms:W3CDTF">2016-04-26T06:32:30Z</dcterms:modified>
</cp:coreProperties>
</file>