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2" r:id="rId6"/>
    <p:sldId id="264" r:id="rId7"/>
    <p:sldId id="266" r:id="rId8"/>
    <p:sldId id="267"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0134" autoAdjust="0"/>
  </p:normalViewPr>
  <p:slideViewPr>
    <p:cSldViewPr>
      <p:cViewPr>
        <p:scale>
          <a:sx n="130" d="100"/>
          <a:sy n="130" d="100"/>
        </p:scale>
        <p:origin x="408"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2">
              <a:lumMod val="20000"/>
              <a:lumOff val="80000"/>
            </a:schemeClr>
          </a:fgClr>
          <a:bgClr>
            <a:schemeClr val="accent1">
              <a:lumMod val="20000"/>
              <a:lumOff val="80000"/>
            </a:schemeClr>
          </a:bgClr>
        </a:patt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23/11/1435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400299" flipV="1">
            <a:off x="3058612" y="3695753"/>
            <a:ext cx="3473987" cy="1432175"/>
          </a:xfrm>
        </p:spPr>
        <p:txBody>
          <a:bodyPr>
            <a:normAutofit/>
          </a:bodyPr>
          <a:lstStyle/>
          <a:p>
            <a:r>
              <a:rPr lang="ar-SY" dirty="0" err="1" smtClean="0"/>
              <a:t>نن</a:t>
            </a:r>
            <a:endParaRPr lang="ar-SY" dirty="0"/>
          </a:p>
        </p:txBody>
      </p:sp>
      <p:sp>
        <p:nvSpPr>
          <p:cNvPr id="3" name="عنوان فرعي 2"/>
          <p:cNvSpPr>
            <a:spLocks noGrp="1"/>
          </p:cNvSpPr>
          <p:nvPr>
            <p:ph type="subTitle" idx="1"/>
          </p:nvPr>
        </p:nvSpPr>
        <p:spPr>
          <a:xfrm>
            <a:off x="1115616" y="1340768"/>
            <a:ext cx="6400800" cy="4007099"/>
          </a:xfrm>
          <a:ln/>
        </p:spPr>
        <p:style>
          <a:lnRef idx="1">
            <a:schemeClr val="accent1"/>
          </a:lnRef>
          <a:fillRef idx="2">
            <a:schemeClr val="accent1"/>
          </a:fillRef>
          <a:effectRef idx="1">
            <a:schemeClr val="accent1"/>
          </a:effectRef>
          <a:fontRef idx="minor">
            <a:schemeClr val="dk1"/>
          </a:fontRef>
        </p:style>
        <p:txBody>
          <a:bodyPr anchor="ctr" anchorCtr="0">
            <a:noAutofit/>
            <a:scene3d>
              <a:camera prst="orthographicFront">
                <a:rot lat="300000" lon="0" rev="0"/>
              </a:camera>
              <a:lightRig rig="chilly" dir="t"/>
            </a:scene3d>
            <a:sp3d prstMaterial="clear"/>
          </a:bodyPr>
          <a:lstStyle/>
          <a:p>
            <a:r>
              <a:rPr lang="ar-SY" b="1" cap="all" dirty="0" smtClean="0">
                <a:ln w="9000" cap="flat" cmpd="sng">
                  <a:solidFill>
                    <a:schemeClr val="accent4">
                      <a:shade val="50000"/>
                      <a:satMod val="120000"/>
                    </a:schemeClr>
                  </a:solidFill>
                  <a:prstDash val="solid"/>
                  <a:bevel/>
                </a:ln>
                <a:pattFill prst="pct80">
                  <a:fgClr>
                    <a:schemeClr val="accent1"/>
                  </a:fgClr>
                  <a:bgClr>
                    <a:schemeClr val="bg1"/>
                  </a:bgClr>
                </a:pattFill>
                <a:effectLst>
                  <a:glow rad="139700">
                    <a:schemeClr val="accent3">
                      <a:satMod val="175000"/>
                      <a:alpha val="40000"/>
                    </a:schemeClr>
                  </a:glow>
                  <a:outerShdw blurRad="60007" dist="200025" dir="15000000" sy="30000" kx="-1800000" algn="bl" rotWithShape="0">
                    <a:prstClr val="black">
                      <a:alpha val="32000"/>
                    </a:prstClr>
                  </a:outerShdw>
                  <a:reflection blurRad="12700" stA="28000" endPos="45000" dist="1000" dir="5400000" sy="-100000" algn="bl" rotWithShape="0"/>
                </a:effectLst>
              </a:rPr>
              <a:t>تدبير </a:t>
            </a:r>
            <a:r>
              <a:rPr lang="ar-SY" b="1" cap="all" dirty="0" err="1" smtClean="0">
                <a:ln w="9000" cap="flat" cmpd="sng">
                  <a:solidFill>
                    <a:schemeClr val="accent4">
                      <a:shade val="50000"/>
                      <a:satMod val="120000"/>
                    </a:schemeClr>
                  </a:solidFill>
                  <a:prstDash val="solid"/>
                  <a:bevel/>
                </a:ln>
                <a:pattFill prst="pct80">
                  <a:fgClr>
                    <a:schemeClr val="accent1"/>
                  </a:fgClr>
                  <a:bgClr>
                    <a:schemeClr val="bg1"/>
                  </a:bgClr>
                </a:pattFill>
                <a:effectLst>
                  <a:glow rad="139700">
                    <a:schemeClr val="accent3">
                      <a:satMod val="175000"/>
                      <a:alpha val="40000"/>
                    </a:schemeClr>
                  </a:glow>
                  <a:outerShdw blurRad="60007" dist="200025" dir="15000000" sy="30000" kx="-1800000" algn="bl" rotWithShape="0">
                    <a:prstClr val="black">
                      <a:alpha val="32000"/>
                    </a:prstClr>
                  </a:outerShdw>
                  <a:reflection blurRad="12700" stA="28000" endPos="45000" dist="1000" dir="5400000" sy="-100000" algn="bl" rotWithShape="0"/>
                </a:effectLst>
              </a:rPr>
              <a:t>ابلمريض</a:t>
            </a:r>
            <a:r>
              <a:rPr lang="ar-SY" b="1" cap="all" dirty="0" smtClean="0">
                <a:ln w="9000" cap="flat" cmpd="sng">
                  <a:solidFill>
                    <a:schemeClr val="accent4">
                      <a:shade val="50000"/>
                      <a:satMod val="120000"/>
                    </a:schemeClr>
                  </a:solidFill>
                  <a:prstDash val="solid"/>
                  <a:bevel/>
                </a:ln>
                <a:pattFill prst="pct80">
                  <a:fgClr>
                    <a:schemeClr val="accent1"/>
                  </a:fgClr>
                  <a:bgClr>
                    <a:schemeClr val="bg1"/>
                  </a:bgClr>
                </a:pattFill>
                <a:effectLst>
                  <a:glow rad="139700">
                    <a:schemeClr val="accent3">
                      <a:satMod val="175000"/>
                      <a:alpha val="40000"/>
                    </a:schemeClr>
                  </a:glow>
                  <a:outerShdw blurRad="60007" dist="200025" dir="15000000" sy="30000" kx="-1800000" algn="bl" rotWithShape="0">
                    <a:prstClr val="black">
                      <a:alpha val="32000"/>
                    </a:prstClr>
                  </a:outerShdw>
                  <a:reflection blurRad="12700" stA="28000" endPos="45000" dist="1000" dir="5400000" sy="-100000" algn="bl" rotWithShape="0"/>
                </a:effectLst>
              </a:rPr>
              <a:t> بمركز </a:t>
            </a:r>
            <a:r>
              <a:rPr lang="ar-SY" b="1" cap="all" dirty="0" err="1" smtClean="0">
                <a:ln w="9000" cap="flat" cmpd="sng">
                  <a:solidFill>
                    <a:schemeClr val="accent4">
                      <a:shade val="50000"/>
                      <a:satMod val="120000"/>
                    </a:schemeClr>
                  </a:solidFill>
                  <a:prstDash val="solid"/>
                  <a:bevel/>
                </a:ln>
                <a:pattFill prst="pct80">
                  <a:fgClr>
                    <a:schemeClr val="accent1"/>
                  </a:fgClr>
                  <a:bgClr>
                    <a:schemeClr val="bg1"/>
                  </a:bgClr>
                </a:pattFill>
                <a:effectLst>
                  <a:glow rad="139700">
                    <a:schemeClr val="accent3">
                      <a:satMod val="175000"/>
                      <a:alpha val="40000"/>
                    </a:schemeClr>
                  </a:glow>
                  <a:outerShdw blurRad="60007" dist="200025" dir="15000000" sy="30000" kx="-1800000" algn="bl" rotWithShape="0">
                    <a:prstClr val="black">
                      <a:alpha val="32000"/>
                    </a:prstClr>
                  </a:outerShdw>
                  <a:reflection blurRad="12700" stA="28000" endPos="45000" dist="1000" dir="5400000" sy="-100000" algn="bl" rotWithShape="0"/>
                </a:effectLst>
              </a:rPr>
              <a:t>السلاانأ</a:t>
            </a:r>
            <a:endParaRPr lang="ar-SY" b="1" cap="all" dirty="0">
              <a:ln w="9000" cap="flat" cmpd="sng">
                <a:solidFill>
                  <a:schemeClr val="accent4">
                    <a:shade val="50000"/>
                    <a:satMod val="120000"/>
                  </a:schemeClr>
                </a:solidFill>
                <a:prstDash val="solid"/>
                <a:bevel/>
              </a:ln>
              <a:pattFill prst="pct80">
                <a:fgClr>
                  <a:schemeClr val="accent1"/>
                </a:fgClr>
                <a:bgClr>
                  <a:schemeClr val="bg1"/>
                </a:bgClr>
              </a:pattFill>
              <a:effectLst>
                <a:glow rad="139700">
                  <a:schemeClr val="accent3">
                    <a:satMod val="175000"/>
                    <a:alpha val="40000"/>
                  </a:schemeClr>
                </a:glow>
                <a:outerShdw blurRad="60007" dist="200025" dir="15000000" sy="30000" kx="-1800000" algn="bl" rotWithShape="0">
                  <a:prstClr val="black">
                    <a:alpha val="32000"/>
                  </a:prstClr>
                </a:outerShdw>
                <a:reflection blurRad="12700" stA="28000" endPos="45000" dist="1000" dir="5400000" sy="-100000" algn="bl" rotWithShape="0"/>
              </a:effectLst>
            </a:endParaRPr>
          </a:p>
        </p:txBody>
      </p:sp>
      <p:sp>
        <p:nvSpPr>
          <p:cNvPr id="4" name="مخطط انسيابي: بيانات 3"/>
          <p:cNvSpPr/>
          <p:nvPr/>
        </p:nvSpPr>
        <p:spPr>
          <a:xfrm rot="21414915">
            <a:off x="1839043" y="1691257"/>
            <a:ext cx="5076564" cy="2937325"/>
          </a:xfrm>
          <a:prstGeom prst="flowChartInputOutput">
            <a:avLst/>
          </a:prstGeom>
          <a:scene3d>
            <a:camera prst="orthographicFront">
              <a:rot lat="0" lon="0" rev="0"/>
            </a:camera>
            <a:lightRig rig="contrasting" dir="t">
              <a:rot lat="0" lon="0" rev="4500000"/>
            </a:lightRig>
          </a:scene3d>
          <a:sp3d>
            <a:bevelT w="152400" h="50800" prst="softRound"/>
          </a:sp3d>
        </p:spPr>
        <p:style>
          <a:lnRef idx="2">
            <a:schemeClr val="accent3"/>
          </a:lnRef>
          <a:fillRef idx="1">
            <a:schemeClr val="lt1"/>
          </a:fillRef>
          <a:effectRef idx="0">
            <a:schemeClr val="accent3"/>
          </a:effectRef>
          <a:fontRef idx="minor">
            <a:schemeClr val="dk1"/>
          </a:fontRef>
        </p:style>
        <p:txBody>
          <a:bodyPr rtlCol="1" anchor="ctr">
            <a:sp3d contourW="6350" prstMaterial="metal">
              <a:bevelT w="127000" h="31750" prst="relaxedInset"/>
              <a:contourClr>
                <a:schemeClr val="accent1">
                  <a:shade val="75000"/>
                </a:schemeClr>
              </a:contourClr>
            </a:sp3d>
          </a:bodyPr>
          <a:lstStyle/>
          <a:p>
            <a:pPr algn="ctr"/>
            <a:r>
              <a:rPr lang="ar-SY" sz="5400" b="1" cap="all" dirty="0" smtClean="0">
                <a:ln w="0">
                  <a:solidFill>
                    <a:srgbClr val="FF0000"/>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5">
                      <a:satMod val="175000"/>
                      <a:alpha val="40000"/>
                    </a:schemeClr>
                  </a:glow>
                  <a:reflection blurRad="12700" stA="50000" endPos="50000" dist="5000" dir="5400000" sy="-100000" rotWithShape="0"/>
                </a:effectLst>
              </a:rPr>
              <a:t>تدبير المريض بمركز السل </a:t>
            </a:r>
            <a:endParaRPr lang="ar-SY" sz="5400" b="1" cap="all" dirty="0">
              <a:ln w="0">
                <a:solidFill>
                  <a:srgbClr val="FF0000"/>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5">
                    <a:satMod val="175000"/>
                    <a:alpha val="40000"/>
                  </a:schemeClr>
                </a:glow>
                <a:reflection blurRad="12700" stA="50000" endPos="50000" dist="5000" dir="5400000" sy="-100000" rotWithShape="0"/>
              </a:effectLst>
            </a:endParaRPr>
          </a:p>
        </p:txBody>
      </p:sp>
    </p:spTree>
    <p:extLst>
      <p:ext uri="{BB962C8B-B14F-4D97-AF65-F5344CB8AC3E}">
        <p14:creationId xmlns:p14="http://schemas.microsoft.com/office/powerpoint/2010/main" val="3853335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المريض</a:t>
            </a:r>
            <a:endParaRPr lang="ar-SY"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عنصر نائب للمحتوى 2"/>
          <p:cNvSpPr>
            <a:spLocks noGrp="1"/>
          </p:cNvSpPr>
          <p:nvPr>
            <p:ph idx="1"/>
          </p:nvPr>
        </p:nvSpPr>
        <p:spPr/>
        <p:txBody>
          <a:bodyPr>
            <a:normAutofit fontScale="62500" lnSpcReduction="20000"/>
          </a:bodyPr>
          <a:lstStyle/>
          <a:p>
            <a:pPr>
              <a:buNone/>
            </a:pPr>
            <a:r>
              <a:rPr lang="ar-SY" b="1" dirty="0"/>
              <a:t>انتهى المريض من الفحوص اللازمة وتحول إلى الطبيب هناك </a:t>
            </a:r>
            <a:r>
              <a:rPr lang="ar-SY" b="1" dirty="0" smtClean="0"/>
              <a:t>أكثر من </a:t>
            </a:r>
            <a:r>
              <a:rPr lang="ar-SY" b="1" dirty="0"/>
              <a:t>احتمال:</a:t>
            </a:r>
          </a:p>
          <a:p>
            <a:pPr>
              <a:buNone/>
            </a:pPr>
            <a:r>
              <a:rPr lang="ar-SA" sz="3800" b="1" dirty="0">
                <a:solidFill>
                  <a:srgbClr val="C00000"/>
                </a:solidFill>
              </a:rPr>
              <a:t>مريض المراقبة:</a:t>
            </a:r>
            <a:endParaRPr lang="en-US" sz="3800" b="1" dirty="0">
              <a:solidFill>
                <a:srgbClr val="C00000"/>
              </a:solidFill>
            </a:endParaRPr>
          </a:p>
          <a:p>
            <a:pPr>
              <a:buNone/>
            </a:pPr>
            <a:r>
              <a:rPr lang="ar-SA" b="1" dirty="0"/>
              <a:t>* هو مريض يشكو من أعراض صدرية مستمرة مع قشع سلبي ومظاهر شعاعية لا نوعية.</a:t>
            </a:r>
            <a:endParaRPr lang="en-US" b="1" dirty="0"/>
          </a:p>
          <a:p>
            <a:pPr>
              <a:buNone/>
            </a:pPr>
            <a:r>
              <a:rPr lang="ar-SA" b="1" dirty="0"/>
              <a:t>* يعطى هذا المريض علاجاً </a:t>
            </a:r>
            <a:r>
              <a:rPr lang="ar-SA" b="1" dirty="0" err="1"/>
              <a:t>لانوعياً</a:t>
            </a:r>
            <a:r>
              <a:rPr lang="ar-SA" b="1" dirty="0"/>
              <a:t> بالمضادات الحيوية أو </a:t>
            </a:r>
            <a:r>
              <a:rPr lang="ar-SA" b="1" dirty="0" smtClean="0"/>
              <a:t>علاجاً</a:t>
            </a:r>
            <a:r>
              <a:rPr lang="ar-SY" b="1" dirty="0" smtClean="0"/>
              <a:t> </a:t>
            </a:r>
            <a:r>
              <a:rPr lang="ar-SA" b="1" dirty="0" smtClean="0"/>
              <a:t>عرضياً </a:t>
            </a:r>
            <a:r>
              <a:rPr lang="ar-SA" b="1" dirty="0"/>
              <a:t>ويطلب منه المراجعة بعد شهر</a:t>
            </a:r>
            <a:r>
              <a:rPr lang="ar-SA" b="1" dirty="0" smtClean="0"/>
              <a:t>.</a:t>
            </a:r>
            <a:endParaRPr lang="ar-SY" b="1" dirty="0" smtClean="0"/>
          </a:p>
          <a:p>
            <a:pPr>
              <a:buNone/>
            </a:pPr>
            <a:endParaRPr lang="en-US" b="1" dirty="0"/>
          </a:p>
          <a:p>
            <a:pPr>
              <a:buNone/>
            </a:pPr>
            <a:r>
              <a:rPr lang="ar-SA" sz="3800" b="1" dirty="0">
                <a:solidFill>
                  <a:srgbClr val="C00000"/>
                </a:solidFill>
              </a:rPr>
              <a:t>المريض الجديد: </a:t>
            </a:r>
            <a:r>
              <a:rPr lang="ar-SA" b="1" dirty="0"/>
              <a:t>مريض لم يأخذ من قبل علاجاً للتدرن أو أخذ أدوية مضادة للتدرن لمدة تقل عن شهر</a:t>
            </a:r>
            <a:r>
              <a:rPr lang="ar-SA" b="1" dirty="0" smtClean="0"/>
              <a:t>.</a:t>
            </a:r>
            <a:endParaRPr lang="ar-SY" b="1" dirty="0" smtClean="0"/>
          </a:p>
          <a:p>
            <a:pPr>
              <a:buNone/>
            </a:pPr>
            <a:endParaRPr lang="en-US" b="1" dirty="0"/>
          </a:p>
          <a:p>
            <a:pPr>
              <a:buNone/>
            </a:pPr>
            <a:r>
              <a:rPr lang="ar-SA" sz="3800" b="1" dirty="0">
                <a:solidFill>
                  <a:srgbClr val="C00000"/>
                </a:solidFill>
              </a:rPr>
              <a:t>العلاج بعد التسرب</a:t>
            </a:r>
            <a:r>
              <a:rPr lang="ar-SA" b="1" dirty="0"/>
              <a:t>: هو المريض الذي عاد للمعالجة بقشع إيجابي </a:t>
            </a:r>
            <a:r>
              <a:rPr lang="ar-SA" b="1" dirty="0" err="1"/>
              <a:t>اللطاخة</a:t>
            </a:r>
            <a:r>
              <a:rPr lang="ar-SA" b="1" dirty="0"/>
              <a:t> بعد انقطاع عن العلاج لمدة أكثر من شهرين</a:t>
            </a:r>
            <a:r>
              <a:rPr lang="ar-SA" b="1" dirty="0" smtClean="0"/>
              <a:t>.</a:t>
            </a:r>
            <a:endParaRPr lang="ar-SY" b="1" dirty="0" smtClean="0"/>
          </a:p>
          <a:p>
            <a:pPr>
              <a:buNone/>
            </a:pPr>
            <a:endParaRPr lang="en-US" b="1" dirty="0"/>
          </a:p>
          <a:p>
            <a:pPr>
              <a:buNone/>
            </a:pPr>
            <a:r>
              <a:rPr lang="ar-SA" sz="4500" b="1" dirty="0">
                <a:solidFill>
                  <a:srgbClr val="C00000"/>
                </a:solidFill>
              </a:rPr>
              <a:t>المريض الناكس</a:t>
            </a:r>
            <a:r>
              <a:rPr lang="ar-SA" b="1" dirty="0"/>
              <a:t>: مريض إيجابي القشع معالج سابقا وأعلن شفاؤه أو إتمام علاجه وشخص مخبريا (الفحص المباشر أو الزرع) إيجابي </a:t>
            </a:r>
            <a:r>
              <a:rPr lang="ar-SA" b="1" dirty="0" err="1"/>
              <a:t>اللطاخة</a:t>
            </a:r>
            <a:r>
              <a:rPr lang="ar-SA" b="1" dirty="0"/>
              <a:t>. </a:t>
            </a:r>
            <a:endParaRPr lang="ar-SY" b="1" dirty="0" smtClean="0"/>
          </a:p>
          <a:p>
            <a:endParaRPr lang="en-US" b="1" dirty="0"/>
          </a:p>
          <a:p>
            <a:endParaRPr lang="en-US" b="1" dirty="0"/>
          </a:p>
          <a:p>
            <a:endParaRPr lang="ar-SY" dirty="0"/>
          </a:p>
        </p:txBody>
      </p:sp>
    </p:spTree>
    <p:extLst>
      <p:ext uri="{BB962C8B-B14F-4D97-AF65-F5344CB8AC3E}">
        <p14:creationId xmlns:p14="http://schemas.microsoft.com/office/powerpoint/2010/main" val="1794426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62500" lnSpcReduction="20000"/>
          </a:bodyPr>
          <a:lstStyle/>
          <a:p>
            <a:r>
              <a:rPr lang="ar-SA" sz="4500" b="1" dirty="0">
                <a:solidFill>
                  <a:srgbClr val="C00000"/>
                </a:solidFill>
              </a:rPr>
              <a:t>التحويل</a:t>
            </a:r>
            <a:r>
              <a:rPr lang="ar-SA" sz="4500" b="1" dirty="0" smtClean="0">
                <a:solidFill>
                  <a:srgbClr val="C00000"/>
                </a:solidFill>
              </a:rPr>
              <a:t>:</a:t>
            </a:r>
            <a:r>
              <a:rPr lang="ar-SA" b="1" dirty="0" smtClean="0"/>
              <a:t>* </a:t>
            </a:r>
            <a:r>
              <a:rPr lang="ar-SA" b="1" dirty="0"/>
              <a:t>هو تحويل المريض عادة إلى مركز صحي آخر أو منطقة صحية أخرى أو محافظة أو دولة أخرى لأسباب اضطرارية.</a:t>
            </a:r>
            <a:endParaRPr lang="ar-SY" b="1" dirty="0"/>
          </a:p>
          <a:p>
            <a:endParaRPr lang="en-US" b="1" dirty="0"/>
          </a:p>
          <a:p>
            <a:r>
              <a:rPr lang="ar-SA" sz="5500" b="1" dirty="0">
                <a:solidFill>
                  <a:srgbClr val="C00000"/>
                </a:solidFill>
              </a:rPr>
              <a:t>الفشل: </a:t>
            </a:r>
            <a:endParaRPr lang="en-US" sz="5500" b="1" dirty="0">
              <a:solidFill>
                <a:srgbClr val="C00000"/>
              </a:solidFill>
            </a:endParaRPr>
          </a:p>
          <a:p>
            <a:r>
              <a:rPr lang="ar-SA" b="1" dirty="0"/>
              <a:t>هو المريض إيجابي </a:t>
            </a:r>
            <a:r>
              <a:rPr lang="ar-SA" b="1" dirty="0" err="1"/>
              <a:t>اللطاخة</a:t>
            </a:r>
            <a:r>
              <a:rPr lang="ar-SA" b="1" dirty="0"/>
              <a:t> الذي أُعيد للمعالجة بعد فشل المعالجة السابقة للسل. </a:t>
            </a:r>
            <a:endParaRPr lang="en-US" b="1" dirty="0"/>
          </a:p>
          <a:p>
            <a:r>
              <a:rPr lang="ar-SA" sz="5500" b="1" dirty="0">
                <a:solidFill>
                  <a:srgbClr val="C00000"/>
                </a:solidFill>
              </a:rPr>
              <a:t>حالات أخرى</a:t>
            </a:r>
            <a:r>
              <a:rPr lang="ar-SA" sz="5500" b="1" dirty="0"/>
              <a:t>: </a:t>
            </a:r>
            <a:r>
              <a:rPr lang="ar-SA" b="1" dirty="0"/>
              <a:t>هي كل الحالات التي لم تذكر سابقاً وهي: </a:t>
            </a:r>
            <a:endParaRPr lang="en-US" b="1" dirty="0"/>
          </a:p>
          <a:p>
            <a:r>
              <a:rPr lang="ar-SA" sz="5500" b="1" dirty="0">
                <a:solidFill>
                  <a:srgbClr val="C00000"/>
                </a:solidFill>
              </a:rPr>
              <a:t>المريض المزمن: </a:t>
            </a:r>
            <a:r>
              <a:rPr lang="ar-SA" b="1" dirty="0"/>
              <a:t>هو المريض الإيجابي </a:t>
            </a:r>
            <a:r>
              <a:rPr lang="ar-SA" b="1" dirty="0" err="1"/>
              <a:t>اللطاخة</a:t>
            </a:r>
            <a:r>
              <a:rPr lang="ar-SA" b="1" dirty="0"/>
              <a:t> بعد إتمامه لنظام علاجي لإعادة المعالجة تحت الإشراف المباشر.</a:t>
            </a:r>
            <a:endParaRPr lang="en-US" b="1" dirty="0"/>
          </a:p>
          <a:p>
            <a:r>
              <a:rPr lang="ar-SA" sz="5500" b="1" dirty="0">
                <a:solidFill>
                  <a:srgbClr val="00B0F0"/>
                </a:solidFill>
              </a:rPr>
              <a:t>ملاحظة:</a:t>
            </a:r>
            <a:endParaRPr lang="en-US" sz="5500" b="1" dirty="0">
              <a:solidFill>
                <a:srgbClr val="00B0F0"/>
              </a:solidFill>
            </a:endParaRPr>
          </a:p>
          <a:p>
            <a:r>
              <a:rPr lang="ar-SA" b="1" dirty="0"/>
              <a:t>حالات السل سلبي </a:t>
            </a:r>
            <a:r>
              <a:rPr lang="ar-SA" b="1" dirty="0" err="1"/>
              <a:t>اللطاخة</a:t>
            </a:r>
            <a:r>
              <a:rPr lang="ar-SA" b="1" dirty="0"/>
              <a:t> وخارج الرئة يمكن أن تكون حالات: </a:t>
            </a:r>
            <a:endParaRPr lang="en-US" b="1" dirty="0"/>
          </a:p>
          <a:p>
            <a:r>
              <a:rPr lang="ar-SA" b="1" dirty="0"/>
              <a:t>نكس ـ فشل ـ علاج بعد تسرب أو مزمنة ولكن هي حالات نادرة ويعاد علاجها استناداً إلى وثائق تشخيصية (</a:t>
            </a:r>
            <a:r>
              <a:rPr lang="ar-SA" b="1" dirty="0" err="1"/>
              <a:t>نسجية</a:t>
            </a:r>
            <a:r>
              <a:rPr lang="ar-SA" b="1" dirty="0"/>
              <a:t> ـ </a:t>
            </a:r>
            <a:r>
              <a:rPr lang="ar-SA" b="1" dirty="0" smtClean="0"/>
              <a:t>مخبرية</a:t>
            </a:r>
            <a:r>
              <a:rPr lang="en-US" b="1" dirty="0"/>
              <a:t>(</a:t>
            </a:r>
            <a:endParaRPr lang="ar-SY" dirty="0"/>
          </a:p>
        </p:txBody>
      </p:sp>
    </p:spTree>
    <p:extLst>
      <p:ext uri="{BB962C8B-B14F-4D97-AF65-F5344CB8AC3E}">
        <p14:creationId xmlns:p14="http://schemas.microsoft.com/office/powerpoint/2010/main" val="434955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مشاكل وعقبات</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عنصر نائب للمحتوى 2"/>
          <p:cNvSpPr>
            <a:spLocks noGrp="1"/>
          </p:cNvSpPr>
          <p:nvPr>
            <p:ph idx="1"/>
          </p:nvPr>
        </p:nvSpPr>
        <p:spPr/>
        <p:txBody>
          <a:bodyPr>
            <a:normAutofit/>
          </a:bodyPr>
          <a:lstStyle/>
          <a:p>
            <a:pPr>
              <a:buNone/>
            </a:pPr>
            <a:r>
              <a:rPr lang="ar-SY" sz="2000" dirty="0" smtClean="0">
                <a:solidFill>
                  <a:srgbClr val="7030A0"/>
                </a:solidFill>
              </a:rPr>
              <a:t>ممكن أن يأتي مريض معالج في محافظة أخرى أو مخالط لمريض</a:t>
            </a:r>
          </a:p>
          <a:p>
            <a:pPr>
              <a:buNone/>
            </a:pPr>
            <a:r>
              <a:rPr lang="ar-SY" sz="2000" dirty="0" smtClean="0"/>
              <a:t>وليس معه أية ثبوتيات‘ ولم نتمكن من التواصل مع المركز المعالج فنعتمد على معلومات المريض ونكمل العلاج بعد إجراء الفحوص.....</a:t>
            </a:r>
          </a:p>
          <a:p>
            <a:pPr>
              <a:buNone/>
            </a:pPr>
            <a:r>
              <a:rPr lang="ar-SY" sz="2000" dirty="0" smtClean="0">
                <a:solidFill>
                  <a:srgbClr val="FF0000"/>
                </a:solidFill>
              </a:rPr>
              <a:t>ولكن بهذه الظروف هناك أكثر من عقبة:</a:t>
            </a:r>
          </a:p>
          <a:p>
            <a:pPr>
              <a:buNone/>
            </a:pPr>
            <a:r>
              <a:rPr lang="ar-SY" sz="2000" dirty="0" smtClean="0"/>
              <a:t>*</a:t>
            </a:r>
            <a:r>
              <a:rPr lang="ar-SY" sz="2400" dirty="0" smtClean="0"/>
              <a:t>عدم توفر مواد التشخيص</a:t>
            </a:r>
          </a:p>
          <a:p>
            <a:pPr>
              <a:buNone/>
            </a:pPr>
            <a:r>
              <a:rPr lang="ar-SY" sz="2400" dirty="0" smtClean="0"/>
              <a:t>*عدم تمكن الموظفين من العمل في المركز</a:t>
            </a:r>
          </a:p>
          <a:p>
            <a:pPr>
              <a:buNone/>
            </a:pPr>
            <a:r>
              <a:rPr lang="ar-SY" sz="2400" dirty="0" smtClean="0"/>
              <a:t>*الاعتماد على نتيجة المخابر الخاصة </a:t>
            </a:r>
          </a:p>
          <a:p>
            <a:pPr>
              <a:buNone/>
            </a:pPr>
            <a:r>
              <a:rPr lang="ar-SY" sz="2400" dirty="0" smtClean="0"/>
              <a:t>*عدم استقرار المريض في مكان واحد</a:t>
            </a:r>
          </a:p>
          <a:p>
            <a:pPr>
              <a:buNone/>
            </a:pPr>
            <a:r>
              <a:rPr lang="ar-SY" sz="2400" dirty="0" smtClean="0"/>
              <a:t>*</a:t>
            </a:r>
            <a:r>
              <a:rPr lang="ar-SY" sz="2400" dirty="0" smtClean="0">
                <a:solidFill>
                  <a:srgbClr val="7030A0"/>
                </a:solidFill>
              </a:rPr>
              <a:t>بالنهاية يجب الالتزام </a:t>
            </a:r>
            <a:r>
              <a:rPr lang="ar-SY" sz="2400" dirty="0" err="1" smtClean="0">
                <a:solidFill>
                  <a:srgbClr val="7030A0"/>
                </a:solidFill>
              </a:rPr>
              <a:t>باعطاء</a:t>
            </a:r>
            <a:r>
              <a:rPr lang="ar-SY" sz="2400" dirty="0" smtClean="0">
                <a:solidFill>
                  <a:srgbClr val="7030A0"/>
                </a:solidFill>
              </a:rPr>
              <a:t> العلاج و اتمامه بأية طريقة</a:t>
            </a:r>
            <a:endParaRPr lang="en-US" sz="2400" dirty="0">
              <a:solidFill>
                <a:srgbClr val="7030A0"/>
              </a:solidFill>
            </a:endParaRPr>
          </a:p>
        </p:txBody>
      </p:sp>
    </p:spTree>
    <p:extLst>
      <p:ext uri="{BB962C8B-B14F-4D97-AF65-F5344CB8AC3E}">
        <p14:creationId xmlns:p14="http://schemas.microsoft.com/office/powerpoint/2010/main" val="218828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تسجيل المريض</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عنصر نائب للمحتوى 2"/>
          <p:cNvSpPr>
            <a:spLocks noGrp="1"/>
          </p:cNvSpPr>
          <p:nvPr>
            <p:ph idx="1"/>
          </p:nvPr>
        </p:nvSpPr>
        <p:spPr/>
        <p:txBody>
          <a:bodyPr>
            <a:normAutofit/>
          </a:bodyPr>
          <a:lstStyle/>
          <a:p>
            <a:r>
              <a:rPr lang="ar-SY" sz="2400" dirty="0" smtClean="0"/>
              <a:t>عندما يأتي المريض نأخذ كل المعلومات عنه والعنوان بالتفصيل ويسجل بالسجل الاحصائي</a:t>
            </a:r>
          </a:p>
          <a:p>
            <a:r>
              <a:rPr lang="ar-SY" sz="2400" dirty="0" smtClean="0"/>
              <a:t>تكتب له رسالة إحالة للمركز القريب من منزله او العنوان المناسب للمريض وننتظر إرسال رسالة الإعلام بأن المريض قد وصل المركز وبدأ بالعلاج</a:t>
            </a:r>
          </a:p>
          <a:p>
            <a:r>
              <a:rPr lang="ar-SY" sz="2400" dirty="0" smtClean="0"/>
              <a:t>ولكن بهّذه الظروف للأسف بعض المراكز لا تتقيد بالتفاصيل عن المريض بسبب عدم ثبات مكان سكنه و لا يوجد رسائل إعلام وإحالة نركز فقط على أخذ المريض للعلاج بشكل كامل بالطرق المتاحة.</a:t>
            </a:r>
          </a:p>
        </p:txBody>
      </p:sp>
    </p:spTree>
    <p:extLst>
      <p:ext uri="{BB962C8B-B14F-4D97-AF65-F5344CB8AC3E}">
        <p14:creationId xmlns:p14="http://schemas.microsoft.com/office/powerpoint/2010/main" val="1240661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أنواع السل</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عنصر نائب للمحتوى 2"/>
          <p:cNvSpPr>
            <a:spLocks noGrp="1"/>
          </p:cNvSpPr>
          <p:nvPr>
            <p:ph idx="1"/>
          </p:nvPr>
        </p:nvSpPr>
        <p:spPr/>
        <p:txBody>
          <a:bodyPr/>
          <a:lstStyle/>
          <a:p>
            <a:r>
              <a:rPr lang="ar-SY"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هناك أنواع للمرض</a:t>
            </a:r>
            <a:r>
              <a:rPr lang="ar-SY" dirty="0" smtClean="0"/>
              <a:t>:</a:t>
            </a:r>
            <a:endParaRPr lang="ar-SY" sz="2400" dirty="0" smtClean="0"/>
          </a:p>
          <a:p>
            <a:pPr>
              <a:buNone/>
            </a:pPr>
            <a:r>
              <a:rPr lang="ar-SY"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r>
              <a:rPr lang="ar-SY" sz="2400" dirty="0" smtClean="0"/>
              <a:t>- سل رئوي  ( ايجابي القشع – سلبي القشع )</a:t>
            </a:r>
          </a:p>
          <a:p>
            <a:pPr>
              <a:buNone/>
            </a:pPr>
            <a:r>
              <a:rPr lang="ar-SY"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r>
              <a:rPr lang="ar-SY" sz="2400" dirty="0" smtClean="0"/>
              <a:t>- سل خارج الرئة</a:t>
            </a:r>
          </a:p>
          <a:p>
            <a:pPr>
              <a:buNone/>
            </a:pPr>
            <a:r>
              <a:rPr lang="ar-SY" sz="2400" dirty="0" smtClean="0"/>
              <a:t>حيث يسجل رقم فهرس للمريض حسب نوعه </a:t>
            </a:r>
            <a:r>
              <a:rPr lang="ar-SY" sz="2400" dirty="0" err="1" smtClean="0"/>
              <a:t>و</a:t>
            </a:r>
            <a:r>
              <a:rPr lang="ar-SY" sz="2400" dirty="0" smtClean="0"/>
              <a:t> يوضع على البرنامج العلاجي اللازم</a:t>
            </a:r>
          </a:p>
          <a:p>
            <a:pPr>
              <a:buNone/>
            </a:pPr>
            <a:r>
              <a:rPr lang="ar-SY" sz="2400" dirty="0" smtClean="0"/>
              <a:t>بعد تسجيله بالسجل الورقي هناك سجل الكتروني ذات المعلومات حيث يتابع لنهاية العلاج وإغلاق البطاقة   </a:t>
            </a:r>
          </a:p>
          <a:p>
            <a:pPr>
              <a:buNone/>
            </a:pPr>
            <a:endParaRPr lang="ar-SY" dirty="0" smtClean="0"/>
          </a:p>
        </p:txBody>
      </p:sp>
    </p:spTree>
    <p:extLst>
      <p:ext uri="{BB962C8B-B14F-4D97-AF65-F5344CB8AC3E}">
        <p14:creationId xmlns:p14="http://schemas.microsoft.com/office/powerpoint/2010/main" val="3284799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Y"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ارسال</a:t>
            </a:r>
            <a:r>
              <a:rPr lang="ar-SY"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التقارير</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صر نائب للمحتوى 2"/>
          <p:cNvSpPr>
            <a:spLocks noGrp="1"/>
          </p:cNvSpPr>
          <p:nvPr>
            <p:ph idx="1"/>
          </p:nvPr>
        </p:nvSpPr>
        <p:spPr/>
        <p:txBody>
          <a:bodyPr>
            <a:normAutofit fontScale="55000" lnSpcReduction="20000"/>
          </a:bodyPr>
          <a:lstStyle/>
          <a:p>
            <a:pPr>
              <a:buNone/>
            </a:pPr>
            <a:r>
              <a:rPr lang="ar-SY" dirty="0" smtClean="0"/>
              <a:t>تسجل كل معلومات المرضى على السجلات الورقية والالكترونية بصورة متكاملة ومتطابقة وترسل تقارير شهرية وربعية الى المستوى الأعلى (يحفظ السجلات الالكترونية على فلاش </a:t>
            </a:r>
            <a:r>
              <a:rPr lang="ar-SY" dirty="0" err="1" smtClean="0"/>
              <a:t>او..باستمرار</a:t>
            </a:r>
            <a:r>
              <a:rPr lang="ar-SY" dirty="0" smtClean="0"/>
              <a:t>)</a:t>
            </a:r>
          </a:p>
          <a:p>
            <a:pPr>
              <a:buNone/>
            </a:pPr>
            <a:r>
              <a:rPr lang="ar-SY"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ولكن بهذه الظروف تواجهنا مشاكل عدة من حيث وصول التقارير منها </a:t>
            </a:r>
            <a:r>
              <a:rPr lang="ar-SY" dirty="0" smtClean="0"/>
              <a:t>:</a:t>
            </a:r>
          </a:p>
          <a:p>
            <a:pPr algn="ctr">
              <a:buNone/>
            </a:pPr>
            <a:r>
              <a:rPr lang="ar-SY" dirty="0" smtClean="0"/>
              <a:t>*عدم وجود سجلات أصلا لأي سبب .....</a:t>
            </a:r>
          </a:p>
          <a:p>
            <a:pPr algn="ctr">
              <a:buNone/>
            </a:pPr>
            <a:r>
              <a:rPr lang="ar-SY" dirty="0" smtClean="0"/>
              <a:t>*عدم ثبات مكان سكن المرضى </a:t>
            </a:r>
          </a:p>
          <a:p>
            <a:pPr algn="ctr">
              <a:buNone/>
            </a:pPr>
            <a:r>
              <a:rPr lang="ar-SY" dirty="0" smtClean="0"/>
              <a:t>*عدم وجود اجهزة حاسوب</a:t>
            </a:r>
          </a:p>
          <a:p>
            <a:pPr algn="ctr">
              <a:buNone/>
            </a:pPr>
            <a:r>
              <a:rPr lang="ar-SY" dirty="0" smtClean="0"/>
              <a:t>*عدم توفر الكهرباء </a:t>
            </a:r>
          </a:p>
          <a:p>
            <a:pPr algn="ctr">
              <a:buNone/>
            </a:pPr>
            <a:r>
              <a:rPr lang="ar-SY" dirty="0" smtClean="0"/>
              <a:t>*عدم توفر خدمة الانترنيت</a:t>
            </a:r>
          </a:p>
          <a:p>
            <a:pPr algn="ctr">
              <a:buNone/>
            </a:pPr>
            <a:r>
              <a:rPr lang="ar-SY" dirty="0" smtClean="0"/>
              <a:t>*عدم توفر كادر الموظفين للعمل</a:t>
            </a:r>
          </a:p>
          <a:p>
            <a:pPr>
              <a:buNone/>
            </a:pPr>
            <a:r>
              <a:rPr lang="ar-SY" dirty="0" smtClean="0"/>
              <a:t>حاليا نعتمد على الاتصال الهاتفي و الادخال بشكل يدوي من بعض المحافظات ومحافظات ترسل عن طريق البريد أو الفاكس وبشكل متأخر علما ان بعض محافظات ترسل التقارير بوقتها ولكن ظروف الطرقات تحول دون وصولها بالوقت المناسب</a:t>
            </a:r>
          </a:p>
          <a:p>
            <a:pPr>
              <a:buNone/>
            </a:pPr>
            <a:r>
              <a:rPr lang="ar-SY" dirty="0" smtClean="0"/>
              <a:t>وحاليا نعتمد ايضا على خدمة البريد السريع ( </a:t>
            </a:r>
            <a:r>
              <a:rPr lang="ar-SY" dirty="0" smtClean="0">
                <a:solidFill>
                  <a:srgbClr val="C00000"/>
                </a:solidFill>
              </a:rPr>
              <a:t>آرا مكس </a:t>
            </a:r>
            <a:r>
              <a:rPr lang="ar-SY" dirty="0" smtClean="0"/>
              <a:t>)</a:t>
            </a:r>
          </a:p>
          <a:p>
            <a:pPr>
              <a:buNone/>
            </a:pPr>
            <a:r>
              <a:rPr lang="ar-SY" dirty="0" smtClean="0"/>
              <a:t>فهذا يزيد من الوقت والجهد لإصدار التقارير بسبب عدم اكتمالها من جميع المحافظات وبالتالي يؤثر على صدور التقارير بشكل كامل وناجح وبالوقت المناسب</a:t>
            </a:r>
          </a:p>
        </p:txBody>
      </p:sp>
    </p:spTree>
    <p:extLst>
      <p:ext uri="{BB962C8B-B14F-4D97-AF65-F5344CB8AC3E}">
        <p14:creationId xmlns:p14="http://schemas.microsoft.com/office/powerpoint/2010/main" val="2349485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الشكر</a:t>
            </a:r>
            <a:endParaRPr lang="ar-SY"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عنصر نائب للمحتوى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None/>
            </a:pPr>
            <a:r>
              <a:rPr lang="ar-SY"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علما أن كادر السل البعض منهم رغم الظروف الصعبة يكملون التقارير حتى ولوفي المنزل وعلى حسابهم الشخصي ليصل التقرير الينا وفي وقته ولهم جزيل التقدير فإن دل فيدل على تفاني في العمل وتحدي </a:t>
            </a:r>
            <a:r>
              <a:rPr lang="ar-SY"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الظروف</a:t>
            </a:r>
          </a:p>
          <a:p>
            <a:pPr>
              <a:buNone/>
            </a:pPr>
            <a:r>
              <a:rPr lang="ar-SY"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ar-SY" sz="4000" b="1" spc="50" dirty="0" smtClean="0">
                <a:ln w="11430"/>
                <a:solidFill>
                  <a:srgbClr val="FF0000"/>
                </a:solidFill>
                <a:effectLst>
                  <a:outerShdw blurRad="76200" dist="50800" dir="5400000" algn="tl" rotWithShape="0">
                    <a:srgbClr val="000000">
                      <a:alpha val="65000"/>
                    </a:srgbClr>
                  </a:outerShdw>
                </a:effectLst>
              </a:rPr>
              <a:t>شكرا</a:t>
            </a:r>
            <a:endParaRPr lang="ar-SY" b="1" spc="50" dirty="0">
              <a:ln w="11430"/>
              <a:solidFill>
                <a:srgbClr val="FF000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055431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607</Words>
  <Application>Microsoft Office PowerPoint</Application>
  <PresentationFormat>عرض على الشاشة (3:4)‏</PresentationFormat>
  <Paragraphs>58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نن</vt:lpstr>
      <vt:lpstr>المريض</vt:lpstr>
      <vt:lpstr>عرض تقديمي في PowerPoint</vt:lpstr>
      <vt:lpstr>مشاكل وعقبات</vt:lpstr>
      <vt:lpstr>تسجيل المريض</vt:lpstr>
      <vt:lpstr>أنواع السل</vt:lpstr>
      <vt:lpstr>ارسال التقارير</vt:lpstr>
      <vt:lpstr>الشكر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Nisreen bajjour</dc:creator>
  <cp:lastModifiedBy>Nisreen bajjour</cp:lastModifiedBy>
  <cp:revision>8</cp:revision>
  <dcterms:created xsi:type="dcterms:W3CDTF">2013-09-10T09:10:16Z</dcterms:created>
  <dcterms:modified xsi:type="dcterms:W3CDTF">2014-09-17T10:29:28Z</dcterms:modified>
</cp:coreProperties>
</file>