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1"/>
  </p:notesMasterIdLst>
  <p:sldIdLst>
    <p:sldId id="256" r:id="rId2"/>
    <p:sldId id="356" r:id="rId3"/>
    <p:sldId id="381" r:id="rId4"/>
    <p:sldId id="257" r:id="rId5"/>
    <p:sldId id="258" r:id="rId6"/>
    <p:sldId id="357" r:id="rId7"/>
    <p:sldId id="263" r:id="rId8"/>
    <p:sldId id="382" r:id="rId9"/>
    <p:sldId id="358" r:id="rId10"/>
    <p:sldId id="261" r:id="rId11"/>
    <p:sldId id="259" r:id="rId12"/>
    <p:sldId id="271" r:id="rId13"/>
    <p:sldId id="283" r:id="rId14"/>
    <p:sldId id="388" r:id="rId15"/>
    <p:sldId id="393" r:id="rId16"/>
    <p:sldId id="365" r:id="rId17"/>
    <p:sldId id="366" r:id="rId18"/>
    <p:sldId id="368" r:id="rId19"/>
    <p:sldId id="369" r:id="rId20"/>
    <p:sldId id="367" r:id="rId21"/>
    <p:sldId id="370" r:id="rId22"/>
    <p:sldId id="371" r:id="rId23"/>
    <p:sldId id="372" r:id="rId24"/>
    <p:sldId id="373" r:id="rId25"/>
    <p:sldId id="384" r:id="rId26"/>
    <p:sldId id="392" r:id="rId27"/>
    <p:sldId id="389" r:id="rId28"/>
    <p:sldId id="385" r:id="rId29"/>
    <p:sldId id="268" r:id="rId30"/>
    <p:sldId id="266" r:id="rId31"/>
    <p:sldId id="265" r:id="rId32"/>
    <p:sldId id="314" r:id="rId33"/>
    <p:sldId id="331" r:id="rId34"/>
    <p:sldId id="390" r:id="rId35"/>
    <p:sldId id="391" r:id="rId36"/>
    <p:sldId id="332" r:id="rId37"/>
    <p:sldId id="285" r:id="rId38"/>
    <p:sldId id="310" r:id="rId39"/>
    <p:sldId id="282" r:id="rId40"/>
    <p:sldId id="374" r:id="rId41"/>
    <p:sldId id="375" r:id="rId42"/>
    <p:sldId id="376" r:id="rId43"/>
    <p:sldId id="383" r:id="rId44"/>
    <p:sldId id="377" r:id="rId45"/>
    <p:sldId id="340" r:id="rId46"/>
    <p:sldId id="342" r:id="rId47"/>
    <p:sldId id="335" r:id="rId48"/>
    <p:sldId id="276" r:id="rId49"/>
    <p:sldId id="273" r:id="rId50"/>
    <p:sldId id="320" r:id="rId51"/>
    <p:sldId id="324" r:id="rId52"/>
    <p:sldId id="341" r:id="rId53"/>
    <p:sldId id="362" r:id="rId54"/>
    <p:sldId id="359" r:id="rId55"/>
    <p:sldId id="360" r:id="rId56"/>
    <p:sldId id="349" r:id="rId57"/>
    <p:sldId id="351" r:id="rId58"/>
    <p:sldId id="354" r:id="rId59"/>
    <p:sldId id="355" r:id="rId60"/>
    <p:sldId id="345" r:id="rId61"/>
    <p:sldId id="379" r:id="rId62"/>
    <p:sldId id="361" r:id="rId63"/>
    <p:sldId id="274" r:id="rId64"/>
    <p:sldId id="278" r:id="rId65"/>
    <p:sldId id="287" r:id="rId66"/>
    <p:sldId id="281" r:id="rId67"/>
    <p:sldId id="363" r:id="rId68"/>
    <p:sldId id="291" r:id="rId69"/>
    <p:sldId id="319" r:id="rId70"/>
    <p:sldId id="397" r:id="rId71"/>
    <p:sldId id="298" r:id="rId72"/>
    <p:sldId id="299" r:id="rId73"/>
    <p:sldId id="300" r:id="rId74"/>
    <p:sldId id="378" r:id="rId75"/>
    <p:sldId id="395" r:id="rId76"/>
    <p:sldId id="396" r:id="rId77"/>
    <p:sldId id="394" r:id="rId78"/>
    <p:sldId id="380" r:id="rId79"/>
    <p:sldId id="348" r:id="rId80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A539E31B-DA78-4CC2-B900-E11413C7A448}">
          <p14:sldIdLst>
            <p14:sldId id="256"/>
            <p14:sldId id="356"/>
            <p14:sldId id="381"/>
            <p14:sldId id="257"/>
            <p14:sldId id="258"/>
            <p14:sldId id="357"/>
          </p14:sldIdLst>
        </p14:section>
        <p14:section name="مقطع بدون عنوان" id="{CAEA0ED5-69DA-4E32-A780-A2FF4C57B8E7}">
          <p14:sldIdLst>
            <p14:sldId id="263"/>
            <p14:sldId id="382"/>
            <p14:sldId id="358"/>
            <p14:sldId id="261"/>
            <p14:sldId id="259"/>
            <p14:sldId id="271"/>
            <p14:sldId id="283"/>
            <p14:sldId id="388"/>
            <p14:sldId id="393"/>
            <p14:sldId id="365"/>
            <p14:sldId id="366"/>
            <p14:sldId id="368"/>
            <p14:sldId id="369"/>
            <p14:sldId id="367"/>
            <p14:sldId id="370"/>
            <p14:sldId id="371"/>
            <p14:sldId id="372"/>
            <p14:sldId id="373"/>
            <p14:sldId id="384"/>
            <p14:sldId id="392"/>
            <p14:sldId id="389"/>
            <p14:sldId id="385"/>
            <p14:sldId id="268"/>
            <p14:sldId id="266"/>
            <p14:sldId id="265"/>
            <p14:sldId id="314"/>
            <p14:sldId id="331"/>
            <p14:sldId id="390"/>
            <p14:sldId id="391"/>
            <p14:sldId id="332"/>
            <p14:sldId id="285"/>
            <p14:sldId id="310"/>
            <p14:sldId id="282"/>
            <p14:sldId id="374"/>
            <p14:sldId id="375"/>
            <p14:sldId id="376"/>
            <p14:sldId id="383"/>
            <p14:sldId id="377"/>
            <p14:sldId id="340"/>
            <p14:sldId id="342"/>
            <p14:sldId id="335"/>
            <p14:sldId id="276"/>
            <p14:sldId id="273"/>
            <p14:sldId id="320"/>
            <p14:sldId id="324"/>
            <p14:sldId id="341"/>
            <p14:sldId id="362"/>
            <p14:sldId id="359"/>
            <p14:sldId id="360"/>
            <p14:sldId id="349"/>
            <p14:sldId id="351"/>
            <p14:sldId id="354"/>
            <p14:sldId id="355"/>
            <p14:sldId id="345"/>
            <p14:sldId id="379"/>
            <p14:sldId id="361"/>
            <p14:sldId id="274"/>
            <p14:sldId id="278"/>
            <p14:sldId id="287"/>
            <p14:sldId id="281"/>
            <p14:sldId id="363"/>
            <p14:sldId id="291"/>
            <p14:sldId id="319"/>
            <p14:sldId id="397"/>
            <p14:sldId id="298"/>
            <p14:sldId id="299"/>
            <p14:sldId id="300"/>
            <p14:sldId id="378"/>
            <p14:sldId id="395"/>
            <p14:sldId id="396"/>
            <p14:sldId id="394"/>
            <p14:sldId id="380"/>
          </p14:sldIdLst>
        </p14:section>
        <p14:section name="مقطع بدون عنوان" id="{79AB9CF4-09FE-48B4-9F59-C3DB9202F0DF}">
          <p14:sldIdLst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9" autoAdjust="0"/>
    <p:restoredTop sz="94097" autoAdjust="0"/>
  </p:normalViewPr>
  <p:slideViewPr>
    <p:cSldViewPr>
      <p:cViewPr varScale="1">
        <p:scale>
          <a:sx n="67" d="100"/>
          <a:sy n="67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A007A3-927D-4DAA-9814-8FADFC402841}" type="datetimeFigureOut">
              <a:rPr lang="ar-SY" smtClean="0"/>
              <a:pPr/>
              <a:t>16/04/1437</a:t>
            </a:fld>
            <a:endParaRPr lang="ar-S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AE7CEF-6BF6-43DC-A494-5D25078F28C9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51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92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705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11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582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Y" dirty="0" smtClean="0"/>
              <a:t>محفزات الإلتهاب مثل </a:t>
            </a:r>
            <a:r>
              <a:rPr lang="en-US" dirty="0" smtClean="0"/>
              <a:t>TNF</a:t>
            </a:r>
            <a:r>
              <a:rPr lang="ar-SY" dirty="0" smtClean="0"/>
              <a:t>- </a:t>
            </a:r>
            <a:r>
              <a:rPr lang="en-US" dirty="0" smtClean="0"/>
              <a:t>IL1</a:t>
            </a:r>
            <a:r>
              <a:rPr lang="ar-SY" dirty="0" smtClean="0"/>
              <a:t> –</a:t>
            </a:r>
            <a:r>
              <a:rPr lang="ar-SY" baseline="0" dirty="0" smtClean="0"/>
              <a:t> </a:t>
            </a:r>
            <a:r>
              <a:rPr lang="en-US" baseline="0" dirty="0" smtClean="0"/>
              <a:t>1-HMGB high mobility group </a:t>
            </a:r>
            <a:r>
              <a:rPr lang="en-US" baseline="0" dirty="0" err="1" smtClean="0"/>
              <a:t>bo</a:t>
            </a:r>
            <a:r>
              <a:rPr lang="el-GR" baseline="0" dirty="0" smtClean="0"/>
              <a:t>α</a:t>
            </a:r>
            <a:r>
              <a:rPr lang="en-US" baseline="0" smtClean="0"/>
              <a:t>proteins</a:t>
            </a:r>
            <a:endParaRPr lang="ar-S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31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5989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37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0099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56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660643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62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546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CEF-6BF6-43DC-A494-5D25078F28C9}" type="slidenum">
              <a:rPr lang="ar-SY" smtClean="0"/>
              <a:pPr/>
              <a:t>68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7497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ar-SY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1623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8A38-4699-458B-8E73-24432CDE34D5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0384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6B3F-E6A8-4C6E-A53F-F016DB93695C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038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C84C1-783E-40E1-A280-C416E1CBD01D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248" y="6356350"/>
            <a:ext cx="2895600" cy="365125"/>
          </a:xfrm>
        </p:spPr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0693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0A75-A68E-4D99-B200-A302F41F1720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500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B5668-F892-4588-AC57-C078CFFB068A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17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B25C-E7AC-4EF2-B0C6-386F3ED097AD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98229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8AD7-C220-4D3B-8ACA-292EDF4912C2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325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2FB9-6117-4C3A-A584-3BCBEF8869F6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5380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DEEB-6E6E-4330-8375-EB43D3788678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6379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4D39-9781-4086-BE9C-8CFCCF9DACEC}" type="datetime8">
              <a:rPr lang="ar-SY" smtClean="0"/>
              <a:pPr/>
              <a:t>26 كانون الثاني، 16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Y" smtClean="0"/>
              <a:t>د.ياني محمد فائد حاج حسن</a:t>
            </a:r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78FE7A-1D6B-4FAE-8D73-E534980B9256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1238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AE" dirty="0" smtClean="0"/>
              <a:t> </a:t>
            </a:r>
            <a:r>
              <a:rPr lang="en-US" dirty="0" smtClean="0"/>
              <a:t>18 </a:t>
            </a:r>
            <a:r>
              <a:rPr lang="ar-AE" dirty="0" smtClean="0"/>
              <a:t>حزيران </a:t>
            </a:r>
            <a:r>
              <a:rPr lang="en-US" dirty="0" smtClean="0"/>
              <a:t>2014</a:t>
            </a:r>
            <a:endParaRPr lang="ar-S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40" y="6356350"/>
            <a:ext cx="2895600" cy="36512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vert="horz" lIns="91440" tIns="45720" rIns="91440" bIns="45720" rtlCol="1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ar-SY" dirty="0" smtClean="0"/>
              <a:t>د.ياني محمد فائد حاج حسن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231624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484784"/>
            <a:ext cx="7772400" cy="1470025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chemeClr val="bg1"/>
                </a:solidFill>
              </a:rPr>
              <a:t>مقاربة </a:t>
            </a:r>
            <a:r>
              <a:rPr lang="ar-SA" sz="4800" b="1" dirty="0" err="1" smtClean="0">
                <a:solidFill>
                  <a:schemeClr val="bg1"/>
                </a:solidFill>
              </a:rPr>
              <a:t>الإضطرابات</a:t>
            </a:r>
            <a:r>
              <a:rPr lang="ar-SA" sz="4800" b="1" dirty="0" smtClean="0">
                <a:solidFill>
                  <a:schemeClr val="bg1"/>
                </a:solidFill>
              </a:rPr>
              <a:t> النزفية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76" y="3717032"/>
            <a:ext cx="6400800" cy="17526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000" b="1" dirty="0" smtClean="0">
                <a:solidFill>
                  <a:schemeClr val="bg1"/>
                </a:solidFill>
              </a:rPr>
              <a:t>إعداد </a:t>
            </a:r>
          </a:p>
          <a:p>
            <a:r>
              <a:rPr lang="ar-SY" sz="4000" b="1" dirty="0" err="1" smtClean="0">
                <a:solidFill>
                  <a:schemeClr val="bg1"/>
                </a:solidFill>
              </a:rPr>
              <a:t>ياني</a:t>
            </a:r>
            <a:r>
              <a:rPr lang="ar-SY" sz="4000" b="1" dirty="0" smtClean="0">
                <a:solidFill>
                  <a:schemeClr val="bg1"/>
                </a:solidFill>
              </a:rPr>
              <a:t> محمد فائد حاج حسن</a:t>
            </a:r>
          </a:p>
        </p:txBody>
      </p:sp>
    </p:spTree>
    <p:extLst>
      <p:ext uri="{BB962C8B-B14F-4D97-AF65-F5344CB8AC3E}">
        <p14:creationId xmlns:p14="http://schemas.microsoft.com/office/powerpoint/2010/main" val="20041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>
                <a:solidFill>
                  <a:schemeClr val="bg1"/>
                </a:solidFill>
              </a:rPr>
              <a:t>القصة المرضية 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ar-SY" dirty="0" smtClean="0">
                <a:solidFill>
                  <a:schemeClr val="bg1"/>
                </a:solidFill>
              </a:rPr>
              <a:t>يجب أخذ القصة المرضية بعناية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في حال الشك </a:t>
            </a:r>
            <a:r>
              <a:rPr lang="ar-SY" dirty="0" err="1" smtClean="0">
                <a:solidFill>
                  <a:schemeClr val="bg1"/>
                </a:solidFill>
              </a:rPr>
              <a:t>بالإضطرابات</a:t>
            </a:r>
            <a:r>
              <a:rPr lang="ar-SY" dirty="0" smtClean="0">
                <a:solidFill>
                  <a:schemeClr val="bg1"/>
                </a:solidFill>
              </a:rPr>
              <a:t> المكتسبة فنجد أهبة كبيرة للنزف ، والتي عادة </a:t>
            </a:r>
            <a:r>
              <a:rPr lang="ar-SY" dirty="0" err="1" smtClean="0">
                <a:solidFill>
                  <a:schemeClr val="bg1"/>
                </a:solidFill>
              </a:rPr>
              <a:t>ماتفوق</a:t>
            </a:r>
            <a:r>
              <a:rPr lang="ar-SY" dirty="0" smtClean="0">
                <a:solidFill>
                  <a:schemeClr val="bg1"/>
                </a:solidFill>
              </a:rPr>
              <a:t> حالة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smtClean="0">
                <a:solidFill>
                  <a:schemeClr val="bg1"/>
                </a:solidFill>
              </a:rPr>
              <a:t> الوراثية .</a:t>
            </a:r>
            <a:endParaRPr lang="ar-SY" dirty="0" smtClean="0">
              <a:solidFill>
                <a:schemeClr val="bg1"/>
              </a:solidFill>
            </a:endParaRPr>
          </a:p>
          <a:p>
            <a:r>
              <a:rPr lang="ar-SY" dirty="0" smtClean="0">
                <a:solidFill>
                  <a:schemeClr val="bg1"/>
                </a:solidFill>
              </a:rPr>
              <a:t>نظراً لتنوع توصيف المرضى </a:t>
            </a:r>
            <a:r>
              <a:rPr lang="ar-SY" dirty="0" err="1" smtClean="0">
                <a:solidFill>
                  <a:schemeClr val="bg1"/>
                </a:solidFill>
              </a:rPr>
              <a:t>لنزوفهم</a:t>
            </a:r>
            <a:r>
              <a:rPr lang="ar-SY" dirty="0" smtClean="0">
                <a:solidFill>
                  <a:schemeClr val="bg1"/>
                </a:solidFill>
              </a:rPr>
              <a:t> مع عدم وجود قياس سريري واضح للنزف فالحوار بين الطبيب والمريض هو طريقة مهمة لتحديد شدة النزف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المحاكمة الدقيقة للشكوى التي يحضر بها المريض تعطي نقاط هامة على مكان العيب هل هو في الإرقاء البدئي أو الثانوي ، أو هل </a:t>
            </a:r>
            <a:r>
              <a:rPr lang="ar-SY" dirty="0" err="1" smtClean="0">
                <a:solidFill>
                  <a:schemeClr val="bg1"/>
                </a:solidFill>
              </a:rPr>
              <a:t>الإضطراب</a:t>
            </a:r>
            <a:r>
              <a:rPr lang="ar-SY" dirty="0" smtClean="0">
                <a:solidFill>
                  <a:schemeClr val="bg1"/>
                </a:solidFill>
              </a:rPr>
              <a:t> وراثي أم مكتسب . </a:t>
            </a: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433467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>
                <a:solidFill>
                  <a:schemeClr val="bg1"/>
                </a:solidFill>
              </a:rPr>
              <a:t>يختلف الجنس بين نمطي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 حيث أن(80-90)% من المصابين </a:t>
            </a:r>
            <a:r>
              <a:rPr lang="ar-SY" dirty="0" err="1" smtClean="0">
                <a:solidFill>
                  <a:schemeClr val="bg1"/>
                </a:solidFill>
              </a:rPr>
              <a:t>بإضطرابات</a:t>
            </a:r>
            <a:r>
              <a:rPr lang="ar-SY" dirty="0" smtClean="0">
                <a:solidFill>
                  <a:schemeClr val="bg1"/>
                </a:solidFill>
              </a:rPr>
              <a:t> عوامل التخثر من الذكور ، بينما غالبية مرضى </a:t>
            </a:r>
            <a:r>
              <a:rPr lang="ar-SY" dirty="0" err="1" smtClean="0">
                <a:solidFill>
                  <a:schemeClr val="bg1"/>
                </a:solidFill>
              </a:rPr>
              <a:t>إضطرابات</a:t>
            </a:r>
            <a:r>
              <a:rPr lang="ar-SY" dirty="0" smtClean="0">
                <a:solidFill>
                  <a:schemeClr val="bg1"/>
                </a:solidFill>
              </a:rPr>
              <a:t> الأوعية والصفيحات هن إناث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كما يظهر الفحص السريري بعض الموجودات التي تدل مباشرة على التشخيص مثل الآفات الجلدية المميزة لرنح توسع الشعريات الوراثي .</a:t>
            </a:r>
          </a:p>
        </p:txBody>
      </p:sp>
    </p:spTree>
    <p:extLst>
      <p:ext uri="{BB962C8B-B14F-4D97-AF65-F5344CB8AC3E}">
        <p14:creationId xmlns:p14="http://schemas.microsoft.com/office/powerpoint/2010/main" val="89319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القصة النزفية</a:t>
            </a:r>
            <a:endParaRPr lang="ar-SY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 يجب أن يسأل المرضى الذين نتوقع لديهم مشكلة نزفية عن: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>
                <a:solidFill>
                  <a:schemeClr val="bg1"/>
                </a:solidFill>
              </a:rPr>
              <a:t>مشاكل نزفية سابقة 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>
                <a:solidFill>
                  <a:schemeClr val="bg1"/>
                </a:solidFill>
              </a:rPr>
              <a:t>سوابق فقر دم مستجيب على الحديد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التالية لقلوع الأسنان والتداخلات الجراحية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>
                <a:solidFill>
                  <a:schemeClr val="bg1"/>
                </a:solidFill>
              </a:rPr>
              <a:t>قصة نقول دم ومشتقاته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>
                <a:solidFill>
                  <a:schemeClr val="bg1"/>
                </a:solidFill>
              </a:rPr>
              <a:t>صفات الطمث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>
                <a:solidFill>
                  <a:schemeClr val="bg1"/>
                </a:solidFill>
              </a:rPr>
              <a:t>العادات الغذائية</a:t>
            </a:r>
          </a:p>
          <a:p>
            <a:pPr marL="514350" indent="-514350">
              <a:buFont typeface="+mj-lt"/>
              <a:buAutoNum type="arabicParenR"/>
            </a:pPr>
            <a:r>
              <a:rPr lang="ar-SY" dirty="0" smtClean="0">
                <a:solidFill>
                  <a:schemeClr val="bg1"/>
                </a:solidFill>
              </a:rPr>
              <a:t>إستخدام الصادات </a:t>
            </a:r>
          </a:p>
        </p:txBody>
      </p:sp>
    </p:spTree>
    <p:extLst>
      <p:ext uri="{BB962C8B-B14F-4D97-AF65-F5344CB8AC3E}">
        <p14:creationId xmlns:p14="http://schemas.microsoft.com/office/powerpoint/2010/main" val="1630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57200" y="304801"/>
            <a:ext cx="8382000" cy="5943600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 يجب أن يسأل المرضى أيضاً عن وجود قصة لمرض غدي، كبدي ، كلوي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تعتبر </a:t>
            </a:r>
            <a:r>
              <a:rPr lang="ar-SY" dirty="0" err="1" smtClean="0">
                <a:solidFill>
                  <a:schemeClr val="bg1"/>
                </a:solidFill>
              </a:rPr>
              <a:t>الإستجابة</a:t>
            </a:r>
            <a:r>
              <a:rPr lang="ar-SY" dirty="0" smtClean="0">
                <a:solidFill>
                  <a:schemeClr val="bg1"/>
                </a:solidFill>
              </a:rPr>
              <a:t> للرض </a:t>
            </a:r>
            <a:r>
              <a:rPr lang="ar-SY" dirty="0" err="1" smtClean="0">
                <a:solidFill>
                  <a:schemeClr val="bg1"/>
                </a:solidFill>
              </a:rPr>
              <a:t>إختبار</a:t>
            </a:r>
            <a:r>
              <a:rPr lang="ar-SY" dirty="0" smtClean="0">
                <a:solidFill>
                  <a:schemeClr val="bg1"/>
                </a:solidFill>
              </a:rPr>
              <a:t> مسحي ممتاز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من فحوص المسح الممتازة أيضاً لاضطرابات النزف الوراثية: سوابق التداخلات الجراحية أو قلوع الأسنان أو </a:t>
            </a:r>
            <a:r>
              <a:rPr lang="ar-SY" dirty="0" err="1" smtClean="0">
                <a:solidFill>
                  <a:schemeClr val="bg1"/>
                </a:solidFill>
              </a:rPr>
              <a:t>الأذيات</a:t>
            </a:r>
            <a:r>
              <a:rPr lang="ar-SY" dirty="0" smtClean="0">
                <a:solidFill>
                  <a:schemeClr val="bg1"/>
                </a:solidFill>
              </a:rPr>
              <a:t> الهامة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من التحديات </a:t>
            </a:r>
            <a:r>
              <a:rPr lang="ar-SY" dirty="0" err="1" smtClean="0">
                <a:solidFill>
                  <a:schemeClr val="bg1"/>
                </a:solidFill>
              </a:rPr>
              <a:t>الإرقائية</a:t>
            </a:r>
            <a:r>
              <a:rPr lang="ar-SY" dirty="0" smtClean="0">
                <a:solidFill>
                  <a:schemeClr val="bg1"/>
                </a:solidFill>
              </a:rPr>
              <a:t> الكبيرة : </a:t>
            </a:r>
            <a:r>
              <a:rPr lang="ar-SY" dirty="0" err="1" smtClean="0">
                <a:solidFill>
                  <a:schemeClr val="bg1"/>
                </a:solidFill>
              </a:rPr>
              <a:t>إستئصال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اللوزات</a:t>
            </a:r>
            <a:r>
              <a:rPr lang="ar-SY" dirty="0" smtClean="0">
                <a:solidFill>
                  <a:schemeClr val="bg1"/>
                </a:solidFill>
              </a:rPr>
              <a:t> ، وقلوع الأضراس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عند الشخص الطبيعي يتسبب قلع الضرس غير المختلط بنزف نشط يستمر لساعة ونز خفيف يستمر ليومين .</a:t>
            </a:r>
          </a:p>
          <a:p>
            <a:pPr>
              <a:buFont typeface="Wingdings" panose="05000000000000000000" pitchFamily="2" charset="2"/>
              <a:buChar char="v"/>
            </a:pP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609600"/>
            <a:ext cx="8305800" cy="58674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نفكر </a:t>
            </a:r>
            <a:r>
              <a:rPr lang="ar-SY" dirty="0" err="1" smtClean="0">
                <a:solidFill>
                  <a:schemeClr val="bg1"/>
                </a:solidFill>
              </a:rPr>
              <a:t>بالإضطراب</a:t>
            </a:r>
            <a:r>
              <a:rPr lang="ar-SY" dirty="0" smtClean="0">
                <a:solidFill>
                  <a:schemeClr val="bg1"/>
                </a:solidFill>
              </a:rPr>
              <a:t> الوراثي عندما يبدأ النزف خلال وقت قصير بعد الولادة أو خلال فترة الطفولة مع قصة عائلية إيجابية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لاتستبعد</a:t>
            </a:r>
            <a:r>
              <a:rPr lang="ar-SY" dirty="0" smtClean="0">
                <a:solidFill>
                  <a:schemeClr val="bg1"/>
                </a:solidFill>
              </a:rPr>
              <a:t> القصة العائلية السلبية </a:t>
            </a:r>
            <a:r>
              <a:rPr lang="ar-SY" dirty="0" err="1" smtClean="0">
                <a:solidFill>
                  <a:schemeClr val="bg1"/>
                </a:solidFill>
              </a:rPr>
              <a:t>الإضطراب</a:t>
            </a:r>
            <a:r>
              <a:rPr lang="ar-SY" dirty="0" smtClean="0">
                <a:solidFill>
                  <a:schemeClr val="bg1"/>
                </a:solidFill>
              </a:rPr>
              <a:t> الوراثي فعلى سبيل المثال (30-40)% من المرضى المصابين بالناعور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ar-SA" dirty="0" smtClean="0">
                <a:solidFill>
                  <a:schemeClr val="bg1"/>
                </a:solidFill>
              </a:rPr>
              <a:t> لديهم قصة عائلية سلبية 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القصة الدوائية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ar-SY" dirty="0" smtClean="0">
                <a:solidFill>
                  <a:schemeClr val="bg1"/>
                </a:solidFill>
              </a:rPr>
              <a:t>يجب أخذ قصة دوائية دقيقة متضمنة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الأدوية الموصوفة (</a:t>
            </a:r>
            <a:r>
              <a:rPr lang="en-US" dirty="0" smtClean="0">
                <a:solidFill>
                  <a:schemeClr val="bg1"/>
                </a:solidFill>
              </a:rPr>
              <a:t>prescribed</a:t>
            </a:r>
            <a:r>
              <a:rPr lang="ar-SY" dirty="0" smtClean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الأدوية بدون وصفة (</a:t>
            </a:r>
            <a:r>
              <a:rPr lang="en-US" dirty="0" smtClean="0">
                <a:solidFill>
                  <a:schemeClr val="bg1"/>
                </a:solidFill>
              </a:rPr>
              <a:t>over-the-counter-</a:t>
            </a:r>
            <a:r>
              <a:rPr lang="en-US" dirty="0">
                <a:solidFill>
                  <a:schemeClr val="bg1"/>
                </a:solidFill>
              </a:rPr>
              <a:t>medication</a:t>
            </a:r>
            <a:r>
              <a:rPr lang="ar-SY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المنتجات العشبية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يترافق إستخدام الأدوية </a:t>
            </a:r>
            <a:r>
              <a:rPr lang="ar-SY" dirty="0" err="1" smtClean="0">
                <a:solidFill>
                  <a:schemeClr val="bg1"/>
                </a:solidFill>
              </a:rPr>
              <a:t>بإزدياد</a:t>
            </a:r>
            <a:r>
              <a:rPr lang="ar-SY" dirty="0" smtClean="0">
                <a:solidFill>
                  <a:schemeClr val="bg1"/>
                </a:solidFill>
              </a:rPr>
              <a:t> الأهبة للنزف بآليات متنوعة مثل: التسبب بنقص الصفيحات أو الإساءة لوظيفتها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إحداث فقر دم لا مصنع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 أو مفاقمة </a:t>
            </a:r>
            <a:r>
              <a:rPr lang="ar-SY" dirty="0" err="1" smtClean="0">
                <a:solidFill>
                  <a:schemeClr val="bg1"/>
                </a:solidFill>
              </a:rPr>
              <a:t>إضطراب</a:t>
            </a:r>
            <a:r>
              <a:rPr lang="ar-SY" dirty="0" smtClean="0">
                <a:solidFill>
                  <a:schemeClr val="bg1"/>
                </a:solidFill>
              </a:rPr>
              <a:t> تخثري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 التسبب </a:t>
            </a:r>
            <a:r>
              <a:rPr lang="ar-SY" dirty="0" err="1" smtClean="0">
                <a:solidFill>
                  <a:schemeClr val="bg1"/>
                </a:solidFill>
              </a:rPr>
              <a:t>بفرفريات</a:t>
            </a:r>
            <a:r>
              <a:rPr lang="ar-SY" dirty="0" smtClean="0">
                <a:solidFill>
                  <a:schemeClr val="bg1"/>
                </a:solidFill>
              </a:rPr>
              <a:t> وعائية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الأخذ المشارك للأدوية التي تفاقم تأثيرات مضادات التخثر مثل </a:t>
            </a:r>
            <a:r>
              <a:rPr lang="ar-SY" dirty="0" err="1" smtClean="0">
                <a:solidFill>
                  <a:schemeClr val="bg1"/>
                </a:solidFill>
              </a:rPr>
              <a:t>الوارفارين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3400" y="228601"/>
            <a:ext cx="8153399" cy="1143000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التظاهرات السريرية</a:t>
            </a:r>
            <a:endParaRPr lang="ar-SA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33402" y="1600200"/>
            <a:ext cx="8305798" cy="41910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dirty="0" smtClean="0">
                <a:solidFill>
                  <a:schemeClr val="bg1"/>
                </a:solidFill>
              </a:rPr>
              <a:t>تقسم التظاهرات السريرية الناجمة عن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الإرقاء إلى مجموعتين كبيرتين :</a:t>
            </a:r>
          </a:p>
          <a:p>
            <a:pPr marL="514350" indent="-514350" algn="r">
              <a:buFont typeface="+mj-lt"/>
              <a:buAutoNum type="alphaUcPeriod"/>
            </a:pPr>
            <a:r>
              <a:rPr lang="ar-SA" dirty="0" smtClean="0">
                <a:solidFill>
                  <a:schemeClr val="bg1"/>
                </a:solidFill>
              </a:rPr>
              <a:t>الناجمة عن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الأوعية الكبيرة أو </a:t>
            </a:r>
            <a:r>
              <a:rPr lang="ar-SA" dirty="0" err="1" smtClean="0">
                <a:solidFill>
                  <a:schemeClr val="bg1"/>
                </a:solidFill>
              </a:rPr>
              <a:t>الإضطرابات</a:t>
            </a:r>
            <a:r>
              <a:rPr lang="ar-SA" dirty="0" smtClean="0">
                <a:solidFill>
                  <a:schemeClr val="bg1"/>
                </a:solidFill>
              </a:rPr>
              <a:t> الوظيفية أو العددية (الكمية أو الكيفية) بالصفيحات .</a:t>
            </a:r>
          </a:p>
          <a:p>
            <a:pPr marL="514350" indent="-514350" algn="r">
              <a:buFont typeface="+mj-lt"/>
              <a:buAutoNum type="alphaUcPeriod"/>
            </a:pPr>
            <a:r>
              <a:rPr lang="ar-SA" dirty="0" smtClean="0">
                <a:solidFill>
                  <a:schemeClr val="bg1"/>
                </a:solidFill>
              </a:rPr>
              <a:t>الناجمة عن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عوامل التخثر .</a:t>
            </a:r>
          </a:p>
        </p:txBody>
      </p:sp>
    </p:spTree>
    <p:extLst>
      <p:ext uri="{BB962C8B-B14F-4D97-AF65-F5344CB8AC3E}">
        <p14:creationId xmlns:p14="http://schemas.microsoft.com/office/powerpoint/2010/main" val="15288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شذوذات الصفيحات أو الأوعية الدموية :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هي حالات </a:t>
            </a:r>
            <a:r>
              <a:rPr lang="ar-SY" dirty="0" err="1" smtClean="0">
                <a:solidFill>
                  <a:schemeClr val="bg1"/>
                </a:solidFill>
              </a:rPr>
              <a:t>إضطراب</a:t>
            </a:r>
            <a:r>
              <a:rPr lang="ar-SY" dirty="0" smtClean="0">
                <a:solidFill>
                  <a:schemeClr val="bg1"/>
                </a:solidFill>
              </a:rPr>
              <a:t> الإرقاء البدئي أو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الفرفرية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تتشارك بشكل أساسي مع نزوف جلدية مخاطية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تتظاهر بالرعاف و/أو نزوف اللثة أو نزوف فقاعية كبيرة تظهر على المخاطية </a:t>
            </a:r>
            <a:r>
              <a:rPr lang="ar-SY" dirty="0" err="1" smtClean="0">
                <a:solidFill>
                  <a:schemeClr val="bg1"/>
                </a:solidFill>
              </a:rPr>
              <a:t>الشدقية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تتظاهر </a:t>
            </a: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الجلدية بالنمشات أو الكدمات السطحية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يميل مرضى شذوذات الصفيحات للنزف مباشرة عقب الأذية الوعائية ونادراً </a:t>
            </a:r>
            <a:r>
              <a:rPr lang="ar-SY" dirty="0" err="1" smtClean="0">
                <a:solidFill>
                  <a:schemeClr val="bg1"/>
                </a:solidFill>
              </a:rPr>
              <a:t>مايعانون</a:t>
            </a:r>
            <a:r>
              <a:rPr lang="ar-SY" dirty="0" smtClean="0">
                <a:solidFill>
                  <a:schemeClr val="bg1"/>
                </a:solidFill>
              </a:rPr>
              <a:t> من </a:t>
            </a: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المتأخرة والتي تكون أشيع في </a:t>
            </a:r>
            <a:r>
              <a:rPr lang="ar-SY" dirty="0" err="1" smtClean="0">
                <a:solidFill>
                  <a:schemeClr val="bg1"/>
                </a:solidFill>
              </a:rPr>
              <a:t>إضطرابات</a:t>
            </a:r>
            <a:r>
              <a:rPr lang="ar-SY" dirty="0" smtClean="0">
                <a:solidFill>
                  <a:schemeClr val="bg1"/>
                </a:solidFill>
              </a:rPr>
              <a:t> التخثر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924800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36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ar-SY" dirty="0" smtClean="0">
                <a:solidFill>
                  <a:schemeClr val="bg1"/>
                </a:solidFill>
              </a:rPr>
              <a:t>أهم أشكال </a:t>
            </a: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في شذوذات الصفيحات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النمشات 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هي نزوف شعرية صغيرة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تتطور نموذجياً في مناطق الضغط الوريدي المتزايد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تكون أكثر في الأقدام والكعبين وبشكل أقل على الساقين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لا تتواجد النمشات على نعل الأقدام حيث أن الأوعية محمية جيداً بالأنسجة تحت الجلد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غير عرضية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ليست </a:t>
            </a:r>
            <a:r>
              <a:rPr lang="ar-SY" dirty="0" err="1" smtClean="0">
                <a:solidFill>
                  <a:schemeClr val="bg1"/>
                </a:solidFill>
              </a:rPr>
              <a:t>مجسوسة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يجب أن تميز عن </a:t>
            </a:r>
            <a:r>
              <a:rPr lang="ar-SY" dirty="0" err="1" smtClean="0">
                <a:solidFill>
                  <a:schemeClr val="bg1"/>
                </a:solidFill>
              </a:rPr>
              <a:t>الفرفرية</a:t>
            </a:r>
            <a:r>
              <a:rPr lang="ar-SY" dirty="0" smtClean="0">
                <a:solidFill>
                  <a:schemeClr val="bg1"/>
                </a:solidFill>
              </a:rPr>
              <a:t> الوعائية والأورام الوعائية والتي تزول بالضغط بينما </a:t>
            </a:r>
            <a:r>
              <a:rPr lang="ar-SY" dirty="0" err="1" smtClean="0">
                <a:solidFill>
                  <a:schemeClr val="bg1"/>
                </a:solidFill>
              </a:rPr>
              <a:t>لاتزول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الفرفريات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8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0010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09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7200"/>
            <a:ext cx="35814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0386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25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56689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arenR" startAt="2"/>
            </a:pPr>
            <a:r>
              <a:rPr lang="ar-SY" dirty="0" smtClean="0">
                <a:solidFill>
                  <a:schemeClr val="bg1"/>
                </a:solidFill>
              </a:rPr>
              <a:t>الكدمات 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الآفات </a:t>
            </a:r>
            <a:r>
              <a:rPr lang="ar-SY" dirty="0" err="1" smtClean="0">
                <a:solidFill>
                  <a:schemeClr val="bg1"/>
                </a:solidFill>
              </a:rPr>
              <a:t>الكدمية</a:t>
            </a:r>
            <a:r>
              <a:rPr lang="ar-SY" dirty="0" smtClean="0">
                <a:solidFill>
                  <a:schemeClr val="bg1"/>
                </a:solidFill>
              </a:rPr>
              <a:t> هي آفات ذات لون أرجواني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صغيرة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ذات توضع سطحي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متعددة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تتطور عادة بدون </a:t>
            </a:r>
            <a:r>
              <a:rPr lang="ar-SY" dirty="0" err="1" smtClean="0">
                <a:solidFill>
                  <a:schemeClr val="bg1"/>
                </a:solidFill>
              </a:rPr>
              <a:t>بدون</a:t>
            </a:r>
            <a:r>
              <a:rPr lang="ar-SY" dirty="0" smtClean="0">
                <a:solidFill>
                  <a:schemeClr val="bg1"/>
                </a:solidFill>
              </a:rPr>
              <a:t> رض ملحوظ .</a:t>
            </a:r>
          </a:p>
          <a:p>
            <a:pPr marL="0" indent="0">
              <a:buNone/>
            </a:pPr>
            <a:r>
              <a:rPr lang="ar-SY" dirty="0" err="1" smtClean="0">
                <a:solidFill>
                  <a:schemeClr val="bg1"/>
                </a:solidFill>
              </a:rPr>
              <a:t>لاتمتد</a:t>
            </a:r>
            <a:r>
              <a:rPr lang="ar-SY" dirty="0" smtClean="0">
                <a:solidFill>
                  <a:schemeClr val="bg1"/>
                </a:solidFill>
              </a:rPr>
              <a:t> للأنسجة الأعمق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قد تشاهد الكدمات الصغيرة المعزولة التي تكون شائعة عند نساء سليمات ظاهرياً (خاصة على الساقين) ، وعند بعض الأطفال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7338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5052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5260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الطمثية 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هي على نوعين مهمين </a:t>
            </a:r>
            <a:r>
              <a:rPr lang="en-US" dirty="0" smtClean="0">
                <a:solidFill>
                  <a:schemeClr val="bg1"/>
                </a:solidFill>
              </a:rPr>
              <a:t>Menorrhagia , Metorrhagia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Menorrhagia</a:t>
            </a:r>
            <a:r>
              <a:rPr lang="ar-SY" dirty="0" smtClean="0">
                <a:solidFill>
                  <a:schemeClr val="bg1"/>
                </a:solidFill>
              </a:rPr>
              <a:t> (تدفق دم الطمث الذي </a:t>
            </a:r>
            <a:r>
              <a:rPr lang="ar-SY" dirty="0" err="1" smtClean="0">
                <a:solidFill>
                  <a:schemeClr val="bg1"/>
                </a:solidFill>
              </a:rPr>
              <a:t>لايتناقص</a:t>
            </a:r>
            <a:r>
              <a:rPr lang="ar-SY" dirty="0" smtClean="0">
                <a:solidFill>
                  <a:schemeClr val="bg1"/>
                </a:solidFill>
              </a:rPr>
              <a:t> بعد ثلاثة أيام).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Metorrhagia</a:t>
            </a:r>
            <a:r>
              <a:rPr lang="ar-SY" dirty="0" smtClean="0">
                <a:solidFill>
                  <a:schemeClr val="bg1"/>
                </a:solidFill>
              </a:rPr>
              <a:t> (النزف في الفترات بين </a:t>
            </a:r>
            <a:r>
              <a:rPr lang="ar-SY" dirty="0" err="1" smtClean="0">
                <a:solidFill>
                  <a:schemeClr val="bg1"/>
                </a:solidFill>
              </a:rPr>
              <a:t>الطموث</a:t>
            </a:r>
            <a:r>
              <a:rPr lang="ar-SY" dirty="0" smtClean="0">
                <a:solidFill>
                  <a:schemeClr val="bg1"/>
                </a:solidFill>
              </a:rPr>
              <a:t> ).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تشيع </a:t>
            </a: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الطمثية عند النساء المصابات بهذه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أكثر من (15-20)% من النساء اللواتي يتظاهرن بنزف طمثي لديهن نمط من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 النزفية مثل </a:t>
            </a:r>
            <a:r>
              <a:rPr lang="en-US" dirty="0" smtClean="0">
                <a:solidFill>
                  <a:schemeClr val="bg1"/>
                </a:solidFill>
              </a:rPr>
              <a:t>VWD</a:t>
            </a:r>
            <a:r>
              <a:rPr lang="ar-SY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ITP</a:t>
            </a:r>
            <a:r>
              <a:rPr lang="ar-SY" dirty="0" smtClean="0">
                <a:solidFill>
                  <a:schemeClr val="bg1"/>
                </a:solidFill>
              </a:rPr>
              <a:t>- سوء وظيفة الصفيحات .</a:t>
            </a: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r-SY" b="1" u="sng" dirty="0" err="1" smtClean="0">
                <a:solidFill>
                  <a:schemeClr val="bg1"/>
                </a:solidFill>
              </a:rPr>
              <a:t>إضطرابات</a:t>
            </a:r>
            <a:r>
              <a:rPr lang="ar-SY" b="1" u="sng" dirty="0" smtClean="0">
                <a:solidFill>
                  <a:schemeClr val="bg1"/>
                </a:solidFill>
              </a:rPr>
              <a:t> عوامل التخثر: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التظاهر النموذجي :الكدمات </a:t>
            </a:r>
            <a:r>
              <a:rPr lang="ar-SY" dirty="0" err="1" smtClean="0">
                <a:solidFill>
                  <a:schemeClr val="bg1"/>
                </a:solidFill>
              </a:rPr>
              <a:t>المجسوسة</a:t>
            </a:r>
            <a:r>
              <a:rPr lang="ar-SY" dirty="0" smtClean="0">
                <a:solidFill>
                  <a:schemeClr val="bg1"/>
                </a:solidFill>
              </a:rPr>
              <a:t> والكبيرة ، والأورام الدموية في الأنسجة العميقة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تشير </a:t>
            </a: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في المفاصل </a:t>
            </a:r>
            <a:r>
              <a:rPr lang="ar-SY" dirty="0" err="1" smtClean="0">
                <a:solidFill>
                  <a:schemeClr val="bg1"/>
                </a:solidFill>
              </a:rPr>
              <a:t>الزليلية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smtClean="0">
                <a:solidFill>
                  <a:schemeClr val="bg1"/>
                </a:solidFill>
              </a:rPr>
              <a:t>(تدمي </a:t>
            </a:r>
            <a:r>
              <a:rPr lang="ar-SY" dirty="0" smtClean="0">
                <a:solidFill>
                  <a:schemeClr val="bg1"/>
                </a:solidFill>
              </a:rPr>
              <a:t>المفاصل ) عادة إلى </a:t>
            </a:r>
            <a:r>
              <a:rPr lang="ar-SY" dirty="0" err="1" smtClean="0">
                <a:solidFill>
                  <a:schemeClr val="bg1"/>
                </a:solidFill>
              </a:rPr>
              <a:t>إضطراب</a:t>
            </a:r>
            <a:r>
              <a:rPr lang="ar-SY" dirty="0" smtClean="0">
                <a:solidFill>
                  <a:schemeClr val="bg1"/>
                </a:solidFill>
              </a:rPr>
              <a:t> شديد بعوامل التخثر مثل الناعور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التالية للجراحة متزايدة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بداية النزف متأخرة عادة عقب الرضوض (على سبيل المثال قد يتوقف النزف بعد قلع الأسنان ليعود ويكرر خلال بضعة ساعات).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سبب تأخر </a:t>
            </a:r>
            <a:r>
              <a:rPr lang="ar-SY" dirty="0" err="1" smtClean="0">
                <a:solidFill>
                  <a:schemeClr val="bg1"/>
                </a:solidFill>
              </a:rPr>
              <a:t>النزوف</a:t>
            </a:r>
            <a:r>
              <a:rPr lang="ar-SY" dirty="0" smtClean="0">
                <a:solidFill>
                  <a:schemeClr val="bg1"/>
                </a:solidFill>
              </a:rPr>
              <a:t> عقب الرضوض وغياب النمشات في </a:t>
            </a:r>
            <a:r>
              <a:rPr lang="ar-SY" dirty="0" err="1" smtClean="0">
                <a:solidFill>
                  <a:schemeClr val="bg1"/>
                </a:solidFill>
              </a:rPr>
              <a:t>إضطرابات</a:t>
            </a:r>
            <a:r>
              <a:rPr lang="ar-SY" dirty="0" smtClean="0">
                <a:solidFill>
                  <a:schemeClr val="bg1"/>
                </a:solidFill>
              </a:rPr>
              <a:t> عوامل التخثر يعود إلى الوظيفة الجيدة للصفيحات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9248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63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مظاهر نزفية متنوعة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42912" y="1905000"/>
            <a:ext cx="8243888" cy="41449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ar-SA" dirty="0">
                <a:solidFill>
                  <a:schemeClr val="bg1"/>
                </a:solidFill>
              </a:rPr>
              <a:t>قد تحدث </a:t>
            </a:r>
            <a:r>
              <a:rPr lang="ar-SA" dirty="0" err="1">
                <a:solidFill>
                  <a:schemeClr val="bg1"/>
                </a:solidFill>
              </a:rPr>
              <a:t>النزوف</a:t>
            </a:r>
            <a:r>
              <a:rPr lang="ar-SA" dirty="0">
                <a:solidFill>
                  <a:schemeClr val="bg1"/>
                </a:solidFill>
              </a:rPr>
              <a:t> في الأجواف المصلية أو المسافات </a:t>
            </a:r>
            <a:r>
              <a:rPr lang="ar-SA" dirty="0" err="1">
                <a:solidFill>
                  <a:schemeClr val="bg1"/>
                </a:solidFill>
              </a:rPr>
              <a:t>اللفافية</a:t>
            </a:r>
            <a:r>
              <a:rPr lang="ar-SA" dirty="0">
                <a:solidFill>
                  <a:schemeClr val="bg1"/>
                </a:solidFill>
              </a:rPr>
              <a:t> ( </a:t>
            </a:r>
            <a:r>
              <a:rPr lang="ar-SA" dirty="0" err="1">
                <a:solidFill>
                  <a:schemeClr val="bg1"/>
                </a:solidFill>
              </a:rPr>
              <a:t>النزوف</a:t>
            </a:r>
            <a:r>
              <a:rPr lang="ar-SA" dirty="0">
                <a:solidFill>
                  <a:schemeClr val="bg1"/>
                </a:solidFill>
              </a:rPr>
              <a:t> خلف </a:t>
            </a:r>
            <a:r>
              <a:rPr lang="ar-SA" dirty="0" err="1">
                <a:solidFill>
                  <a:schemeClr val="bg1"/>
                </a:solidFill>
              </a:rPr>
              <a:t>البريتوان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أو بجدار الأمعاء أو ضمن </a:t>
            </a:r>
            <a:r>
              <a:rPr lang="ar-SA" dirty="0" err="1" smtClean="0">
                <a:solidFill>
                  <a:schemeClr val="bg1"/>
                </a:solidFill>
              </a:rPr>
              <a:t>البسواس</a:t>
            </a:r>
            <a:r>
              <a:rPr lang="ar-SA" dirty="0" smtClean="0">
                <a:solidFill>
                  <a:schemeClr val="bg1"/>
                </a:solidFill>
              </a:rPr>
              <a:t>) عند مرضى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عوامل التخثر الوراثية .</a:t>
            </a:r>
            <a:endParaRPr lang="ar-SA" dirty="0">
              <a:solidFill>
                <a:schemeClr val="bg1"/>
              </a:solidFill>
            </a:endParaRPr>
          </a:p>
          <a:p>
            <a:r>
              <a:rPr lang="ar-SA" dirty="0">
                <a:solidFill>
                  <a:schemeClr val="bg1"/>
                </a:solidFill>
              </a:rPr>
              <a:t>قد تحدث نزوف </a:t>
            </a:r>
            <a:r>
              <a:rPr lang="en-US" dirty="0">
                <a:solidFill>
                  <a:schemeClr val="bg1"/>
                </a:solidFill>
              </a:rPr>
              <a:t>CNS</a:t>
            </a:r>
            <a:r>
              <a:rPr lang="ar-SA" dirty="0">
                <a:solidFill>
                  <a:schemeClr val="bg1"/>
                </a:solidFill>
              </a:rPr>
              <a:t> في حالات نقص الصفيحات أو تالية للرضوض الصغرى عند مرضى </a:t>
            </a:r>
            <a:r>
              <a:rPr lang="ar-SA" dirty="0" err="1">
                <a:solidFill>
                  <a:schemeClr val="bg1"/>
                </a:solidFill>
              </a:rPr>
              <a:t>إضطرابات</a:t>
            </a:r>
            <a:r>
              <a:rPr lang="ar-SA" dirty="0">
                <a:solidFill>
                  <a:schemeClr val="bg1"/>
                </a:solidFill>
              </a:rPr>
              <a:t> عوامل </a:t>
            </a:r>
            <a:r>
              <a:rPr lang="ar-SA" dirty="0" smtClean="0">
                <a:solidFill>
                  <a:schemeClr val="bg1"/>
                </a:solidFill>
              </a:rPr>
              <a:t>التخثر.</a:t>
            </a:r>
            <a:endParaRPr lang="ar-SA" dirty="0">
              <a:solidFill>
                <a:schemeClr val="bg1"/>
              </a:solidFill>
            </a:endParaRPr>
          </a:p>
          <a:p>
            <a:r>
              <a:rPr lang="ar-SA" dirty="0">
                <a:solidFill>
                  <a:schemeClr val="bg1"/>
                </a:solidFill>
              </a:rPr>
              <a:t>وصف تأخر </a:t>
            </a:r>
            <a:r>
              <a:rPr lang="ar-SA" dirty="0" smtClean="0">
                <a:solidFill>
                  <a:schemeClr val="bg1"/>
                </a:solidFill>
              </a:rPr>
              <a:t>شفاء </a:t>
            </a:r>
            <a:r>
              <a:rPr lang="ar-SA" dirty="0">
                <a:solidFill>
                  <a:schemeClr val="bg1"/>
                </a:solidFill>
              </a:rPr>
              <a:t>الجروح وتفزرها(</a:t>
            </a:r>
            <a:r>
              <a:rPr lang="en-US" dirty="0" err="1">
                <a:solidFill>
                  <a:schemeClr val="bg1"/>
                </a:solidFill>
              </a:rPr>
              <a:t>adhiscence</a:t>
            </a:r>
            <a:r>
              <a:rPr lang="ar-SA" dirty="0">
                <a:solidFill>
                  <a:schemeClr val="bg1"/>
                </a:solidFill>
              </a:rPr>
              <a:t>)وتشكل الندبة المعيب في : </a:t>
            </a:r>
            <a:r>
              <a:rPr lang="ar-SA" dirty="0" err="1">
                <a:solidFill>
                  <a:schemeClr val="bg1"/>
                </a:solidFill>
              </a:rPr>
              <a:t>إنعدام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err="1">
                <a:solidFill>
                  <a:schemeClr val="bg1"/>
                </a:solidFill>
              </a:rPr>
              <a:t>الفيبرينوجين</a:t>
            </a:r>
            <a:r>
              <a:rPr lang="ar-SA" dirty="0">
                <a:solidFill>
                  <a:schemeClr val="bg1"/>
                </a:solidFill>
              </a:rPr>
              <a:t> الوراثي-عسر </a:t>
            </a:r>
            <a:r>
              <a:rPr lang="ar-SA" dirty="0" err="1">
                <a:solidFill>
                  <a:schemeClr val="bg1"/>
                </a:solidFill>
              </a:rPr>
              <a:t>الفيبرينوجين</a:t>
            </a:r>
            <a:r>
              <a:rPr lang="ar-SA" dirty="0">
                <a:solidFill>
                  <a:schemeClr val="bg1"/>
                </a:solidFill>
              </a:rPr>
              <a:t>-عوز العامل </a:t>
            </a:r>
            <a:r>
              <a:rPr lang="en-US" dirty="0">
                <a:solidFill>
                  <a:schemeClr val="bg1"/>
                </a:solidFill>
              </a:rPr>
              <a:t>XIII</a:t>
            </a:r>
            <a:r>
              <a:rPr lang="ar-SA" dirty="0">
                <a:solidFill>
                  <a:schemeClr val="bg1"/>
                </a:solidFill>
              </a:rPr>
              <a:t> 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96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ar-SA" dirty="0" smtClean="0">
                <a:solidFill>
                  <a:schemeClr val="bg1"/>
                </a:solidFill>
              </a:rPr>
              <a:t>تشيع </a:t>
            </a:r>
            <a:r>
              <a:rPr lang="ar-SA" dirty="0" err="1" smtClean="0">
                <a:solidFill>
                  <a:schemeClr val="bg1"/>
                </a:solidFill>
              </a:rPr>
              <a:t>النزوف</a:t>
            </a:r>
            <a:r>
              <a:rPr lang="ar-SA" dirty="0" smtClean="0">
                <a:solidFill>
                  <a:schemeClr val="bg1"/>
                </a:solidFill>
              </a:rPr>
              <a:t> الشبكية الصغيرة المتعددة عند مرضى نقص الصفيحات </a:t>
            </a:r>
            <a:r>
              <a:rPr lang="ar-SA" dirty="0" err="1" smtClean="0">
                <a:solidFill>
                  <a:schemeClr val="bg1"/>
                </a:solidFill>
              </a:rPr>
              <a:t>والإضطرابات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الفرفرية</a:t>
            </a:r>
            <a:r>
              <a:rPr lang="ar-SA" dirty="0" smtClean="0">
                <a:solidFill>
                  <a:schemeClr val="bg1"/>
                </a:solidFill>
              </a:rPr>
              <a:t> الأخرى لكنها غير شائعة مع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عوامل التخثر .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تشيع الأورام الدموية الكبيرة بالحجاج عند مرضى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عوامل التخثر .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تشيع </a:t>
            </a:r>
            <a:r>
              <a:rPr lang="ar-SA" dirty="0" err="1" smtClean="0">
                <a:solidFill>
                  <a:schemeClr val="bg1"/>
                </a:solidFill>
              </a:rPr>
              <a:t>النزوف</a:t>
            </a:r>
            <a:r>
              <a:rPr lang="ar-SA" dirty="0" smtClean="0">
                <a:solidFill>
                  <a:schemeClr val="bg1"/>
                </a:solidFill>
              </a:rPr>
              <a:t> من الحبل السري عند حديثي الولادة مع عوز العامل </a:t>
            </a:r>
            <a:r>
              <a:rPr lang="en-US" dirty="0" smtClean="0">
                <a:solidFill>
                  <a:schemeClr val="bg1"/>
                </a:solidFill>
              </a:rPr>
              <a:t>XIII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يندر نفث الدم في سياق </a:t>
            </a:r>
            <a:r>
              <a:rPr lang="ar-SA" dirty="0" err="1" smtClean="0">
                <a:solidFill>
                  <a:schemeClr val="bg1"/>
                </a:solidFill>
              </a:rPr>
              <a:t>الإضطرابات</a:t>
            </a:r>
            <a:r>
              <a:rPr lang="ar-SA" dirty="0" smtClean="0">
                <a:solidFill>
                  <a:schemeClr val="bg1"/>
                </a:solidFill>
              </a:rPr>
              <a:t> النزفية .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تعتبر شكايات البيلة الدموية والنزف الهضمي </a:t>
            </a:r>
            <a:r>
              <a:rPr lang="ar-SA" dirty="0" err="1" smtClean="0">
                <a:solidFill>
                  <a:schemeClr val="bg1"/>
                </a:solidFill>
              </a:rPr>
              <a:t>والنزوف</a:t>
            </a:r>
            <a:r>
              <a:rPr lang="ar-SA" dirty="0" smtClean="0">
                <a:solidFill>
                  <a:schemeClr val="bg1"/>
                </a:solidFill>
              </a:rPr>
              <a:t> النسائية بفعل أسباب بنيوية أكثر منها بفعل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بالنزف .</a:t>
            </a:r>
          </a:p>
          <a:p>
            <a:pPr marL="0" indent="0">
              <a:buNone/>
            </a:pP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dirty="0">
                <a:solidFill>
                  <a:schemeClr val="bg1"/>
                </a:solidFill>
              </a:rPr>
              <a:t> </a:t>
            </a:r>
            <a:endParaRPr lang="ar-SA" dirty="0" smtClean="0">
              <a:solidFill>
                <a:schemeClr val="bg1"/>
              </a:solidFill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مرضى الجراحات القلبية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مقاربتهم صعبة نظراً للتنافس بين أهبة النزف وقابلية الخثار.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تتضمن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 التي تحدث بين هؤلاء المرضى بعض أو كل </a:t>
            </a:r>
            <a:r>
              <a:rPr lang="ar-SY" dirty="0" err="1" smtClean="0">
                <a:solidFill>
                  <a:schemeClr val="bg1"/>
                </a:solidFill>
              </a:rPr>
              <a:t>ممايلي</a:t>
            </a:r>
            <a:r>
              <a:rPr lang="ar-SY" dirty="0" smtClean="0">
                <a:solidFill>
                  <a:schemeClr val="bg1"/>
                </a:solidFill>
              </a:rPr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أذية </a:t>
            </a:r>
            <a:r>
              <a:rPr lang="ar-SY" dirty="0" err="1" smtClean="0">
                <a:solidFill>
                  <a:schemeClr val="bg1"/>
                </a:solidFill>
              </a:rPr>
              <a:t>إندوتليالية</a:t>
            </a:r>
            <a:r>
              <a:rPr lang="ar-SY" dirty="0" smtClean="0">
                <a:solidFill>
                  <a:schemeClr val="bg1"/>
                </a:solidFill>
              </a:rPr>
              <a:t> / تتفعل مع </a:t>
            </a:r>
            <a:r>
              <a:rPr lang="en-US" dirty="0" smtClean="0">
                <a:solidFill>
                  <a:schemeClr val="bg1"/>
                </a:solidFill>
              </a:rPr>
              <a:t>DIC</a:t>
            </a:r>
            <a:r>
              <a:rPr lang="ar-SY" dirty="0" smtClean="0">
                <a:solidFill>
                  <a:schemeClr val="bg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وجود الصمامات الصنعية ، </a:t>
            </a:r>
            <a:r>
              <a:rPr lang="ar-SY" dirty="0" err="1" smtClean="0">
                <a:solidFill>
                  <a:schemeClr val="bg1"/>
                </a:solidFill>
              </a:rPr>
              <a:t>الستنتات</a:t>
            </a:r>
            <a:r>
              <a:rPr lang="ar-SY" dirty="0" smtClean="0">
                <a:solidFill>
                  <a:schemeClr val="bg1"/>
                </a:solidFill>
              </a:rPr>
              <a:t> ، الطعوم الوعائية ، الأجهزة المساعدة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إستخدام مضادات الصفيحات و/أو مضادات التخثر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الشذوذات </a:t>
            </a:r>
            <a:r>
              <a:rPr lang="ar-SY" dirty="0" err="1" smtClean="0">
                <a:solidFill>
                  <a:schemeClr val="bg1"/>
                </a:solidFill>
              </a:rPr>
              <a:t>الإستقلابية</a:t>
            </a:r>
            <a:r>
              <a:rPr lang="ar-SY" dirty="0" smtClean="0">
                <a:solidFill>
                  <a:schemeClr val="bg1"/>
                </a:solidFill>
              </a:rPr>
              <a:t> خلال العملية (مثل هبوط الحرارة-الحماض-نقص الكلس-فقر الدم).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وجود قصور كلوي و/أو كبدي مشارك .</a:t>
            </a:r>
          </a:p>
        </p:txBody>
      </p:sp>
    </p:spTree>
    <p:extLst>
      <p:ext uri="{BB962C8B-B14F-4D97-AF65-F5344CB8AC3E}">
        <p14:creationId xmlns:p14="http://schemas.microsoft.com/office/powerpoint/2010/main" val="38768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الفحوص المخبرية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032449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 تستخدم الفحوص المخبرية لدراسة آليات الإرقاء الأولية والثانوية لغرضين إثنين :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>
                <a:solidFill>
                  <a:schemeClr val="bg1"/>
                </a:solidFill>
              </a:rPr>
              <a:t>فحوص المسح العامة .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الفحوص النوعية لتحديد الشذوذات </a:t>
            </a:r>
            <a:r>
              <a:rPr lang="ar-SA" dirty="0" err="1" smtClean="0">
                <a:solidFill>
                  <a:schemeClr val="bg1"/>
                </a:solidFill>
              </a:rPr>
              <a:t>البدئية</a:t>
            </a:r>
            <a:r>
              <a:rPr lang="ar-SA" dirty="0" smtClean="0">
                <a:solidFill>
                  <a:schemeClr val="bg1"/>
                </a:solidFill>
              </a:rPr>
              <a:t> بالصفيحات أو بعوامل التخثر .</a:t>
            </a: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80010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185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48" y="152400"/>
            <a:ext cx="8530952" cy="62484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تتضمن فحوص المسح العامة :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>
                <a:solidFill>
                  <a:schemeClr val="bg1"/>
                </a:solidFill>
              </a:rPr>
              <a:t>تعداد الصفيحات .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>
                <a:solidFill>
                  <a:schemeClr val="bg1"/>
                </a:solidFill>
              </a:rPr>
              <a:t>زمن النزف (</a:t>
            </a:r>
            <a:r>
              <a:rPr lang="en-US" dirty="0" smtClean="0">
                <a:solidFill>
                  <a:schemeClr val="bg1"/>
                </a:solidFill>
              </a:rPr>
              <a:t>BT</a:t>
            </a:r>
            <a:r>
              <a:rPr lang="ar-SA" dirty="0" smtClean="0">
                <a:solidFill>
                  <a:schemeClr val="bg1"/>
                </a:solidFill>
              </a:rPr>
              <a:t>).</a:t>
            </a:r>
          </a:p>
          <a:p>
            <a:pPr marL="571500" indent="-571500">
              <a:buFont typeface="+mj-lt"/>
              <a:buAutoNum type="romanLcPeriod"/>
            </a:pPr>
            <a:r>
              <a:rPr lang="ar-SA" dirty="0" smtClean="0">
                <a:solidFill>
                  <a:schemeClr val="bg1"/>
                </a:solidFill>
              </a:rPr>
              <a:t>زمن </a:t>
            </a:r>
            <a:r>
              <a:rPr lang="ar-SA" dirty="0" err="1" smtClean="0">
                <a:solidFill>
                  <a:schemeClr val="bg1"/>
                </a:solidFill>
              </a:rPr>
              <a:t>البروترومبين</a:t>
            </a:r>
            <a:r>
              <a:rPr lang="ar-SA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).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>
                <a:solidFill>
                  <a:schemeClr val="bg1"/>
                </a:solidFill>
              </a:rPr>
              <a:t>زمن </a:t>
            </a:r>
            <a:r>
              <a:rPr lang="ar-SY" dirty="0" err="1" smtClean="0">
                <a:solidFill>
                  <a:schemeClr val="bg1"/>
                </a:solidFill>
              </a:rPr>
              <a:t>الترومبوبلاستين</a:t>
            </a:r>
            <a:r>
              <a:rPr lang="ar-SY" dirty="0" smtClean="0">
                <a:solidFill>
                  <a:schemeClr val="bg1"/>
                </a:solidFill>
              </a:rPr>
              <a:t> الجزئي المفعل (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).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>
                <a:solidFill>
                  <a:schemeClr val="bg1"/>
                </a:solidFill>
              </a:rPr>
              <a:t>زمن </a:t>
            </a:r>
            <a:r>
              <a:rPr lang="ar-SY" dirty="0" err="1" smtClean="0">
                <a:solidFill>
                  <a:schemeClr val="bg1"/>
                </a:solidFill>
              </a:rPr>
              <a:t>الترومبين</a:t>
            </a:r>
            <a:r>
              <a:rPr lang="ar-SY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TT</a:t>
            </a:r>
            <a:r>
              <a:rPr lang="ar-SY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305800" cy="5928320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تتضمن الفحوص النوعية :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>
                <a:solidFill>
                  <a:schemeClr val="bg1"/>
                </a:solidFill>
              </a:rPr>
              <a:t>فحص لطاخة محيطية 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smtClean="0">
                <a:solidFill>
                  <a:schemeClr val="bg1"/>
                </a:solidFill>
              </a:rPr>
              <a:t>تكدس الصفيحات </a:t>
            </a:r>
            <a:r>
              <a:rPr lang="ar-SY" dirty="0" err="1" smtClean="0">
                <a:solidFill>
                  <a:schemeClr val="bg1"/>
                </a:solidFill>
              </a:rPr>
              <a:t>كإستجابة</a:t>
            </a:r>
            <a:r>
              <a:rPr lang="ar-SY" dirty="0" smtClean="0">
                <a:solidFill>
                  <a:schemeClr val="bg1"/>
                </a:solidFill>
              </a:rPr>
              <a:t> للـ</a:t>
            </a:r>
            <a:r>
              <a:rPr lang="en-US" dirty="0" smtClean="0">
                <a:solidFill>
                  <a:schemeClr val="bg1"/>
                </a:solidFill>
              </a:rPr>
              <a:t>ADP, epinephrine, collagen, </a:t>
            </a:r>
            <a:r>
              <a:rPr lang="en-US" dirty="0" err="1" smtClean="0">
                <a:solidFill>
                  <a:schemeClr val="bg1"/>
                </a:solidFill>
              </a:rPr>
              <a:t>ristocetin</a:t>
            </a:r>
            <a:r>
              <a:rPr lang="ar-SY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err="1" smtClean="0">
                <a:solidFill>
                  <a:schemeClr val="bg1"/>
                </a:solidFill>
              </a:rPr>
              <a:t>مقايسات</a:t>
            </a:r>
            <a:r>
              <a:rPr lang="ar-SY" dirty="0" smtClean="0">
                <a:solidFill>
                  <a:schemeClr val="bg1"/>
                </a:solidFill>
              </a:rPr>
              <a:t> تحرر الصفيحات .</a:t>
            </a:r>
            <a:endParaRPr lang="ar-SY" dirty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ar-SY" dirty="0" err="1" smtClean="0">
                <a:solidFill>
                  <a:schemeClr val="bg1"/>
                </a:solidFill>
              </a:rPr>
              <a:t>مقايسات</a:t>
            </a:r>
            <a:r>
              <a:rPr lang="ar-SY" dirty="0" smtClean="0">
                <a:solidFill>
                  <a:schemeClr val="bg1"/>
                </a:solidFill>
              </a:rPr>
              <a:t> عوامل التخثر 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err="1" smtClean="0">
                <a:solidFill>
                  <a:schemeClr val="bg1"/>
                </a:solidFill>
              </a:rPr>
              <a:t>مقايسات</a:t>
            </a:r>
            <a:r>
              <a:rPr lang="ar-SY" dirty="0" smtClean="0">
                <a:solidFill>
                  <a:schemeClr val="bg1"/>
                </a:solidFill>
              </a:rPr>
              <a:t> فعالية العامل </a:t>
            </a:r>
            <a:r>
              <a:rPr lang="en-US" dirty="0" smtClean="0">
                <a:solidFill>
                  <a:schemeClr val="bg1"/>
                </a:solidFill>
              </a:rPr>
              <a:t>XIII</a:t>
            </a:r>
            <a:r>
              <a:rPr lang="ar-SY" dirty="0" smtClean="0">
                <a:solidFill>
                  <a:schemeClr val="bg1"/>
                </a:solidFill>
              </a:rPr>
              <a:t> بواسطة </a:t>
            </a:r>
            <a:r>
              <a:rPr lang="ar-SY" dirty="0" err="1" smtClean="0">
                <a:solidFill>
                  <a:schemeClr val="bg1"/>
                </a:solidFill>
              </a:rPr>
              <a:t>إختبار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حلولية</a:t>
            </a:r>
            <a:r>
              <a:rPr lang="ar-SY" dirty="0" smtClean="0">
                <a:solidFill>
                  <a:schemeClr val="bg1"/>
                </a:solidFill>
              </a:rPr>
              <a:t> الخثرة 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err="1" smtClean="0">
                <a:solidFill>
                  <a:schemeClr val="bg1"/>
                </a:solidFill>
              </a:rPr>
              <a:t>مقايسات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إنحلال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والمتضمنة :</a:t>
            </a:r>
            <a:r>
              <a:rPr lang="ar-SY" dirty="0" err="1" smtClean="0">
                <a:solidFill>
                  <a:schemeClr val="bg1"/>
                </a:solidFill>
              </a:rPr>
              <a:t>مقايسات</a:t>
            </a:r>
            <a:r>
              <a:rPr lang="ar-SY" dirty="0" smtClean="0">
                <a:solidFill>
                  <a:schemeClr val="bg1"/>
                </a:solidFill>
              </a:rPr>
              <a:t> نتائج تدرك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FDPs</a:t>
            </a:r>
            <a:r>
              <a:rPr lang="ar-SY" dirty="0" smtClean="0">
                <a:solidFill>
                  <a:schemeClr val="bg1"/>
                </a:solidFill>
              </a:rPr>
              <a:t> ، ومستويات </a:t>
            </a:r>
            <a:r>
              <a:rPr lang="en-US" dirty="0" smtClean="0">
                <a:solidFill>
                  <a:schemeClr val="bg1"/>
                </a:solidFill>
              </a:rPr>
              <a:t>D-dimer</a:t>
            </a:r>
            <a:r>
              <a:rPr lang="ar-SY" dirty="0" smtClean="0">
                <a:solidFill>
                  <a:schemeClr val="bg1"/>
                </a:solidFill>
              </a:rPr>
              <a:t>.</a:t>
            </a:r>
          </a:p>
          <a:p>
            <a:pPr marL="571500" indent="-571500">
              <a:buFont typeface="+mj-lt"/>
              <a:buAutoNum type="romanLcPeriod"/>
            </a:pPr>
            <a:r>
              <a:rPr lang="ar-SY" dirty="0" err="1" smtClean="0">
                <a:solidFill>
                  <a:schemeClr val="bg1"/>
                </a:solidFill>
              </a:rPr>
              <a:t>المقايسات</a:t>
            </a:r>
            <a:r>
              <a:rPr lang="ar-SY" dirty="0" smtClean="0">
                <a:solidFill>
                  <a:schemeClr val="bg1"/>
                </a:solidFill>
              </a:rPr>
              <a:t> للأسباب الأقل شيوعاً للاضطرابات النزفية مثل: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مقايسة فعالية </a:t>
            </a:r>
            <a:r>
              <a:rPr lang="en-US" dirty="0" smtClean="0">
                <a:solidFill>
                  <a:schemeClr val="bg1"/>
                </a:solidFill>
              </a:rPr>
              <a:t>alpha 2-antiplasmin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euglobulin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lysis</a:t>
            </a:r>
            <a:r>
              <a:rPr lang="en-US" dirty="0" smtClean="0">
                <a:solidFill>
                  <a:schemeClr val="bg1"/>
                </a:solidFill>
              </a:rPr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Tissue-plasminogen activator</a:t>
            </a: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Plasminogen activator inhibitor -1</a:t>
            </a: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 marL="571500" indent="-571500">
              <a:buFont typeface="+mj-lt"/>
              <a:buAutoNum type="romanLcPeriod"/>
            </a:pP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0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472608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تعداد الصفيحات </a:t>
            </a:r>
            <a:r>
              <a:rPr lang="ar-SY" b="1" u="sng" dirty="0" err="1" smtClean="0">
                <a:solidFill>
                  <a:schemeClr val="bg1"/>
                </a:solidFill>
              </a:rPr>
              <a:t>واللطاخة</a:t>
            </a:r>
            <a:r>
              <a:rPr lang="ar-SY" b="1" u="sng" dirty="0" smtClean="0">
                <a:solidFill>
                  <a:schemeClr val="bg1"/>
                </a:solidFill>
              </a:rPr>
              <a:t> المحيطية :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يجب أن تعد الصفيحات مباشرة بعد سحب العينة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هناك طريقتين للعد طريقة مباشرة وطريقة آلية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قد تشير بعض الطرق الآلية إلى وجود صفيحات صغيرة جداً أو كبيرة ، مع ذلك </a:t>
            </a:r>
            <a:r>
              <a:rPr lang="ar-SY" dirty="0" err="1" smtClean="0">
                <a:solidFill>
                  <a:schemeClr val="bg1"/>
                </a:solidFill>
              </a:rPr>
              <a:t>لاتغني</a:t>
            </a:r>
            <a:r>
              <a:rPr lang="ar-SY" dirty="0" smtClean="0">
                <a:solidFill>
                  <a:schemeClr val="bg1"/>
                </a:solidFill>
              </a:rPr>
              <a:t> عن دراسة </a:t>
            </a:r>
            <a:r>
              <a:rPr lang="ar-SY" dirty="0" err="1" smtClean="0">
                <a:solidFill>
                  <a:schemeClr val="bg1"/>
                </a:solidFill>
              </a:rPr>
              <a:t>اللطاخة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يعتبر فحص </a:t>
            </a:r>
            <a:r>
              <a:rPr lang="ar-SY" dirty="0" err="1" smtClean="0">
                <a:solidFill>
                  <a:schemeClr val="bg1"/>
                </a:solidFill>
              </a:rPr>
              <a:t>اللطاخة</a:t>
            </a:r>
            <a:r>
              <a:rPr lang="ar-SY" dirty="0" smtClean="0">
                <a:solidFill>
                  <a:schemeClr val="bg1"/>
                </a:solidFill>
              </a:rPr>
              <a:t> ضرورياً عند المرضى الذين يعانون من نقص الصفيحات </a:t>
            </a:r>
            <a:r>
              <a:rPr lang="ar-SY" dirty="0" err="1" smtClean="0">
                <a:solidFill>
                  <a:schemeClr val="bg1"/>
                </a:solidFill>
              </a:rPr>
              <a:t>لإستبعاد</a:t>
            </a:r>
            <a:r>
              <a:rPr lang="ar-SY" dirty="0" smtClean="0">
                <a:solidFill>
                  <a:schemeClr val="bg1"/>
                </a:solidFill>
              </a:rPr>
              <a:t> نقص الصفيحات الكاذب المحدث بالـ </a:t>
            </a:r>
            <a:r>
              <a:rPr lang="en-US" dirty="0" smtClean="0">
                <a:solidFill>
                  <a:schemeClr val="bg1"/>
                </a:solidFill>
              </a:rPr>
              <a:t>EDTA</a:t>
            </a:r>
            <a:r>
              <a:rPr lang="ar-SY" dirty="0" smtClean="0">
                <a:solidFill>
                  <a:schemeClr val="bg1"/>
                </a:solidFill>
              </a:rPr>
              <a:t>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يتم </a:t>
            </a:r>
            <a:r>
              <a:rPr lang="ar-SY" dirty="0" err="1" smtClean="0">
                <a:solidFill>
                  <a:schemeClr val="bg1"/>
                </a:solidFill>
              </a:rPr>
              <a:t>إستبعاد</a:t>
            </a:r>
            <a:r>
              <a:rPr lang="ar-SY" dirty="0" smtClean="0">
                <a:solidFill>
                  <a:schemeClr val="bg1"/>
                </a:solidFill>
              </a:rPr>
              <a:t> نقص الصفيحات الكاذب أيضاً بإستخدام مضاد تخثر آخر مثل </a:t>
            </a:r>
            <a:r>
              <a:rPr lang="ar-SY" dirty="0" err="1" smtClean="0">
                <a:solidFill>
                  <a:schemeClr val="bg1"/>
                </a:solidFill>
              </a:rPr>
              <a:t>الهيبارين</a:t>
            </a:r>
            <a:r>
              <a:rPr lang="ar-SY" dirty="0" smtClean="0">
                <a:solidFill>
                  <a:schemeClr val="bg1"/>
                </a:solidFill>
              </a:rPr>
              <a:t> أو </a:t>
            </a:r>
            <a:r>
              <a:rPr lang="ar-SY" dirty="0" err="1" smtClean="0">
                <a:solidFill>
                  <a:schemeClr val="bg1"/>
                </a:solidFill>
              </a:rPr>
              <a:t>السيترات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يستبعد فحص </a:t>
            </a:r>
            <a:r>
              <a:rPr lang="ar-SY" dirty="0" err="1" smtClean="0">
                <a:solidFill>
                  <a:schemeClr val="bg1"/>
                </a:solidFill>
              </a:rPr>
              <a:t>اللطاخة</a:t>
            </a:r>
            <a:r>
              <a:rPr lang="ar-SY" dirty="0" smtClean="0">
                <a:solidFill>
                  <a:schemeClr val="bg1"/>
                </a:solidFill>
              </a:rPr>
              <a:t> المحيطية جميع الأخطاء في عدد الصفيحات زيادة أو نقصاناً .</a:t>
            </a:r>
          </a:p>
          <a:p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9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09600"/>
            <a:ext cx="39624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3505200" cy="5257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6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364163"/>
          </a:xfrm>
          <a:ln w="28575">
            <a:solidFill>
              <a:schemeClr val="bg1"/>
            </a:solidFill>
          </a:ln>
        </p:spPr>
        <p:txBody>
          <a:bodyPr/>
          <a:lstStyle/>
          <a:p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MPV</a:t>
            </a:r>
            <a:r>
              <a:rPr lang="ar-SY" dirty="0" smtClean="0">
                <a:solidFill>
                  <a:schemeClr val="bg1"/>
                </a:solidFill>
              </a:rPr>
              <a:t> هو حجم الصفيحات الوسطي وهو يفيد في بعض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 مثل تناذر </a:t>
            </a:r>
            <a:r>
              <a:rPr lang="ar-SY" dirty="0" err="1" smtClean="0">
                <a:solidFill>
                  <a:schemeClr val="bg1"/>
                </a:solidFill>
              </a:rPr>
              <a:t>ويسكوت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ألدريتش</a:t>
            </a:r>
            <a:r>
              <a:rPr lang="ar-SY" dirty="0" smtClean="0">
                <a:solidFill>
                  <a:schemeClr val="bg1"/>
                </a:solidFill>
              </a:rPr>
              <a:t> حيث تكون الصفيحات صغيرة جداً وتتظاهر بنقص حجم الصفيحات الوسطي .</a:t>
            </a:r>
          </a:p>
          <a:p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في تناذر برنارد </a:t>
            </a:r>
            <a:r>
              <a:rPr lang="ar-SY" dirty="0" err="1" smtClean="0">
                <a:solidFill>
                  <a:schemeClr val="bg1"/>
                </a:solidFill>
              </a:rPr>
              <a:t>سوليير</a:t>
            </a:r>
            <a:r>
              <a:rPr lang="ar-SY" dirty="0" smtClean="0">
                <a:solidFill>
                  <a:schemeClr val="bg1"/>
                </a:solidFill>
              </a:rPr>
              <a:t> تكون الصفيحات عملاقة مع ذلك لا يعكس </a:t>
            </a:r>
            <a:r>
              <a:rPr lang="en-US" dirty="0" smtClean="0">
                <a:solidFill>
                  <a:schemeClr val="bg1"/>
                </a:solidFill>
              </a:rPr>
              <a:t>MPV</a:t>
            </a:r>
            <a:r>
              <a:rPr lang="ar-SY" dirty="0" smtClean="0">
                <a:solidFill>
                  <a:schemeClr val="bg1"/>
                </a:solidFill>
              </a:rPr>
              <a:t> ذلك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تلعب </a:t>
            </a:r>
            <a:r>
              <a:rPr lang="ar-SY" dirty="0" err="1" smtClean="0">
                <a:solidFill>
                  <a:schemeClr val="bg1"/>
                </a:solidFill>
              </a:rPr>
              <a:t>اللطاخة</a:t>
            </a:r>
            <a:r>
              <a:rPr lang="ar-SY" dirty="0" smtClean="0">
                <a:solidFill>
                  <a:schemeClr val="bg1"/>
                </a:solidFill>
              </a:rPr>
              <a:t> دوراً هاماً في دراسة وتقييم حجم الصفيحات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"/>
            <a:ext cx="73152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678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382000" cy="62484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زمن النزف (</a:t>
            </a:r>
            <a:r>
              <a:rPr lang="en-US" b="1" u="sng" dirty="0" smtClean="0">
                <a:solidFill>
                  <a:schemeClr val="bg1"/>
                </a:solidFill>
              </a:rPr>
              <a:t>BT</a:t>
            </a:r>
            <a:r>
              <a:rPr lang="ar-SY" b="1" u="sng" dirty="0" smtClean="0">
                <a:solidFill>
                  <a:schemeClr val="bg1"/>
                </a:solidFill>
              </a:rPr>
              <a:t>)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هو قياس للتفاعل بين الصفيحات وجدار الوعاء الدموي 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يتطاول في الحالات التالية :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نقص الصفيحات ( أقل من 50 ألف ).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شذوذات الصفيحات الكيفية (مثل </a:t>
            </a:r>
            <a:r>
              <a:rPr lang="ar-SY" dirty="0" err="1" smtClean="0">
                <a:solidFill>
                  <a:schemeClr val="bg1"/>
                </a:solidFill>
              </a:rPr>
              <a:t>اليوريميا</a:t>
            </a:r>
            <a:r>
              <a:rPr lang="ar-SY" dirty="0" smtClean="0">
                <a:solidFill>
                  <a:schemeClr val="bg1"/>
                </a:solidFill>
              </a:rPr>
              <a:t> ).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داء فون </a:t>
            </a:r>
            <a:r>
              <a:rPr lang="ar-SY" dirty="0" err="1" smtClean="0">
                <a:solidFill>
                  <a:schemeClr val="bg1"/>
                </a:solidFill>
              </a:rPr>
              <a:t>ويلبراند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بعض حالات </a:t>
            </a:r>
            <a:r>
              <a:rPr lang="ar-SY" dirty="0" err="1" smtClean="0">
                <a:solidFill>
                  <a:schemeClr val="bg1"/>
                </a:solidFill>
              </a:rPr>
              <a:t>الفرفرية</a:t>
            </a:r>
            <a:r>
              <a:rPr lang="ar-SY" dirty="0" smtClean="0">
                <a:solidFill>
                  <a:schemeClr val="bg1"/>
                </a:solidFill>
              </a:rPr>
              <a:t> الوعائية .</a:t>
            </a:r>
          </a:p>
          <a:p>
            <a:pPr marL="514350" indent="-514350">
              <a:buFont typeface="+mj-lt"/>
              <a:buAutoNum type="arabicPeriod"/>
            </a:pPr>
            <a:r>
              <a:rPr lang="ar-SY" dirty="0" smtClean="0">
                <a:solidFill>
                  <a:schemeClr val="bg1"/>
                </a:solidFill>
              </a:rPr>
              <a:t>عوز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الشديد والسبب هو سوء وظيفة الصفيحات.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يستخدم بدئياً لمسح المرضى المتوقع إصابتهم باضطرابات وراثية في وظيفة الصفيحات دون نقص عددها ودون وجود قصة لتناول الأسبرين . </a:t>
            </a:r>
          </a:p>
          <a:p>
            <a:pPr marL="514350" indent="-514350">
              <a:buFont typeface="+mj-lt"/>
              <a:buAutoNum type="arabicPeriod"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56388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إذا كانت نتيجة هذا </a:t>
            </a:r>
            <a:r>
              <a:rPr lang="ar-SY" dirty="0" err="1" smtClean="0">
                <a:solidFill>
                  <a:schemeClr val="bg1"/>
                </a:solidFill>
              </a:rPr>
              <a:t>الإختبار</a:t>
            </a:r>
            <a:r>
              <a:rPr lang="ar-SY" dirty="0" smtClean="0">
                <a:solidFill>
                  <a:schemeClr val="bg1"/>
                </a:solidFill>
              </a:rPr>
              <a:t> شاذة وكان المريض يعاني من نزف جلدي مخاطي فهذا يقتضي إجراء مزيد من </a:t>
            </a:r>
            <a:r>
              <a:rPr lang="ar-SY" dirty="0" err="1" smtClean="0">
                <a:solidFill>
                  <a:schemeClr val="bg1"/>
                </a:solidFill>
              </a:rPr>
              <a:t>الإستقصاءات</a:t>
            </a:r>
            <a:r>
              <a:rPr lang="ar-SY" dirty="0" smtClean="0">
                <a:solidFill>
                  <a:schemeClr val="bg1"/>
                </a:solidFill>
              </a:rPr>
              <a:t> لسوء وظيفة الصفيحات أو فحوص نوعية لداء فون </a:t>
            </a:r>
            <a:r>
              <a:rPr lang="ar-SY" dirty="0" err="1" smtClean="0">
                <a:solidFill>
                  <a:schemeClr val="bg1"/>
                </a:solidFill>
              </a:rPr>
              <a:t>ويلبراند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نتيجته الطبيعية لا تنفي داء فون </a:t>
            </a:r>
            <a:r>
              <a:rPr lang="ar-SY" dirty="0" err="1" smtClean="0">
                <a:solidFill>
                  <a:schemeClr val="bg1"/>
                </a:solidFill>
              </a:rPr>
              <a:t>ويلبراند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لا يتنبأ زمن النزف الطبيعي بسلامة الإجراءات الجراحية ، كما لا يتنبأ تطاوله بالنزف المتزايد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err="1" smtClean="0">
                <a:solidFill>
                  <a:schemeClr val="bg1"/>
                </a:solidFill>
              </a:rPr>
              <a:t>لايستطب</a:t>
            </a:r>
            <a:r>
              <a:rPr lang="ar-SY" dirty="0" smtClean="0">
                <a:solidFill>
                  <a:schemeClr val="bg1"/>
                </a:solidFill>
              </a:rPr>
              <a:t> إجراؤه </a:t>
            </a:r>
            <a:r>
              <a:rPr lang="ar-SY" dirty="0" err="1" smtClean="0">
                <a:solidFill>
                  <a:schemeClr val="bg1"/>
                </a:solidFill>
              </a:rPr>
              <a:t>كإختبار</a:t>
            </a:r>
            <a:r>
              <a:rPr lang="ar-SY" dirty="0" smtClean="0">
                <a:solidFill>
                  <a:schemeClr val="bg1"/>
                </a:solidFill>
              </a:rPr>
              <a:t> مسحي قبل الجراحة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Y" dirty="0" smtClean="0">
                <a:solidFill>
                  <a:schemeClr val="bg1"/>
                </a:solidFill>
              </a:rPr>
              <a:t>يلعب دوراً محدوداً (إن وجد ) لتقييم عيوب الإرقاء بسبب التبدلات الكبيرة بفعل العوامل التقنية أثناء إجراء </a:t>
            </a:r>
            <a:r>
              <a:rPr lang="ar-SY" dirty="0" err="1" smtClean="0">
                <a:solidFill>
                  <a:schemeClr val="bg1"/>
                </a:solidFill>
              </a:rPr>
              <a:t>الإختبار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Courier New" panose="02070309020205020404" pitchFamily="49" charset="0"/>
              <a:buChar char="o"/>
            </a:pPr>
            <a:endParaRPr lang="ar-SY" dirty="0" smtClean="0">
              <a:solidFill>
                <a:schemeClr val="bg1"/>
              </a:solidFill>
            </a:endParaRPr>
          </a:p>
          <a:p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8213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تحليل وظيفة الصفيحات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PFA-100</a:t>
            </a:r>
            <a:r>
              <a:rPr lang="ar-SY" dirty="0" smtClean="0">
                <a:solidFill>
                  <a:schemeClr val="bg1"/>
                </a:solidFill>
              </a:rPr>
              <a:t> هي تقنية بديلة لتقييم وظيفة الصفيحات مع حساسية أكبر من زمن النزف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يستخدم بدل الـ</a:t>
            </a:r>
            <a:r>
              <a:rPr lang="en-US" dirty="0" smtClean="0">
                <a:solidFill>
                  <a:schemeClr val="bg1"/>
                </a:solidFill>
              </a:rPr>
              <a:t>BT</a:t>
            </a:r>
            <a:r>
              <a:rPr lang="ar-SY" dirty="0" smtClean="0">
                <a:solidFill>
                  <a:schemeClr val="bg1"/>
                </a:solidFill>
              </a:rPr>
              <a:t> في كثير من المراكز لكون الأخير تقنية غير حساسة ، غازية ، مضيعة للوقت وتتأثر بتبدلات تعود لعوامل تقنية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يجرى </a:t>
            </a:r>
            <a:r>
              <a:rPr lang="ar-SY" dirty="0" err="1" smtClean="0">
                <a:solidFill>
                  <a:schemeClr val="bg1"/>
                </a:solidFill>
              </a:rPr>
              <a:t>الإختبار</a:t>
            </a:r>
            <a:r>
              <a:rPr lang="ar-SY" dirty="0" smtClean="0">
                <a:solidFill>
                  <a:schemeClr val="bg1"/>
                </a:solidFill>
              </a:rPr>
              <a:t> على عينات الدم الكامل المعاملة </a:t>
            </a:r>
            <a:r>
              <a:rPr lang="ar-SY" dirty="0" err="1" smtClean="0">
                <a:solidFill>
                  <a:schemeClr val="bg1"/>
                </a:solidFill>
              </a:rPr>
              <a:t>بالسيترات</a:t>
            </a:r>
            <a:r>
              <a:rPr lang="ar-SY" dirty="0" smtClean="0">
                <a:solidFill>
                  <a:schemeClr val="bg1"/>
                </a:solidFill>
              </a:rPr>
              <a:t> والتي تحفظ بحرارة الغرفة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في حال كانت نتيجة </a:t>
            </a:r>
            <a:r>
              <a:rPr lang="ar-SY" dirty="0" err="1" smtClean="0">
                <a:solidFill>
                  <a:schemeClr val="bg1"/>
                </a:solidFill>
              </a:rPr>
              <a:t>الإختبار</a:t>
            </a:r>
            <a:r>
              <a:rPr lang="ar-SY" dirty="0" smtClean="0">
                <a:solidFill>
                  <a:schemeClr val="bg1"/>
                </a:solidFill>
              </a:rPr>
              <a:t> طبيعية فإن هذا يلغي الحاجة </a:t>
            </a:r>
            <a:r>
              <a:rPr lang="ar-SY" dirty="0" err="1" smtClean="0">
                <a:solidFill>
                  <a:schemeClr val="bg1"/>
                </a:solidFill>
              </a:rPr>
              <a:t>لإختبارات</a:t>
            </a:r>
            <a:r>
              <a:rPr lang="ar-SY" dirty="0" smtClean="0">
                <a:solidFill>
                  <a:schemeClr val="bg1"/>
                </a:solidFill>
              </a:rPr>
              <a:t> وظائف الصفيحات الأخرى الأغلى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err="1" smtClean="0">
                <a:solidFill>
                  <a:schemeClr val="bg1"/>
                </a:solidFill>
              </a:rPr>
              <a:t>لايقدم</a:t>
            </a:r>
            <a:r>
              <a:rPr lang="ar-SY" dirty="0" smtClean="0">
                <a:solidFill>
                  <a:schemeClr val="bg1"/>
                </a:solidFill>
              </a:rPr>
              <a:t> معلومات عن الوظيفة الوعائية (بخلاف الـ</a:t>
            </a:r>
            <a:r>
              <a:rPr lang="en-US" dirty="0" smtClean="0">
                <a:solidFill>
                  <a:schemeClr val="bg1"/>
                </a:solidFill>
              </a:rPr>
              <a:t>BT</a:t>
            </a:r>
            <a:r>
              <a:rPr lang="ar-SY" dirty="0" smtClean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زمن </a:t>
            </a:r>
            <a:r>
              <a:rPr lang="ar-SY" b="1" u="sng" dirty="0" err="1" smtClean="0">
                <a:solidFill>
                  <a:schemeClr val="bg1"/>
                </a:solidFill>
              </a:rPr>
              <a:t>البروترومبين</a:t>
            </a:r>
            <a:r>
              <a:rPr lang="ar-SY" b="1" u="sng" dirty="0" smtClean="0">
                <a:solidFill>
                  <a:schemeClr val="bg1"/>
                </a:solidFill>
              </a:rPr>
              <a:t> (</a:t>
            </a:r>
            <a:r>
              <a:rPr lang="en-US" b="1" u="sng" dirty="0" smtClean="0">
                <a:solidFill>
                  <a:schemeClr val="bg1"/>
                </a:solidFill>
              </a:rPr>
              <a:t>PT</a:t>
            </a:r>
            <a:r>
              <a:rPr lang="ar-SY" b="1" u="sng" dirty="0" smtClean="0">
                <a:solidFill>
                  <a:schemeClr val="bg1"/>
                </a:solidFill>
              </a:rPr>
              <a:t>)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يتطلب إنتاج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عبر السبيل الخارجي والسبيل المشترك : العامل السابع والعامل </a:t>
            </a:r>
            <a:r>
              <a:rPr lang="ar-SY" dirty="0" err="1" smtClean="0">
                <a:solidFill>
                  <a:schemeClr val="bg1"/>
                </a:solidFill>
              </a:rPr>
              <a:t>النسجي</a:t>
            </a:r>
            <a:r>
              <a:rPr lang="ar-SY" dirty="0" smtClean="0">
                <a:solidFill>
                  <a:schemeClr val="bg1"/>
                </a:solidFill>
              </a:rPr>
              <a:t> والعامل العاشر </a:t>
            </a:r>
            <a:r>
              <a:rPr lang="ar-SY" dirty="0" err="1" smtClean="0">
                <a:solidFill>
                  <a:schemeClr val="bg1"/>
                </a:solidFill>
              </a:rPr>
              <a:t>والبروترومبين</a:t>
            </a:r>
            <a:r>
              <a:rPr lang="ar-SY" dirty="0" smtClean="0">
                <a:solidFill>
                  <a:schemeClr val="bg1"/>
                </a:solidFill>
              </a:rPr>
              <a:t> (العامل الثاني ) </a:t>
            </a:r>
            <a:r>
              <a:rPr lang="ar-SY" dirty="0" err="1" smtClean="0">
                <a:solidFill>
                  <a:schemeClr val="bg1"/>
                </a:solidFill>
              </a:rPr>
              <a:t>والفيبرينوجين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>
                <a:solidFill>
                  <a:schemeClr val="bg1"/>
                </a:solidFill>
              </a:rPr>
              <a:t>يقيم هذا السبيل عبر 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كما يستخدم لقياس فعالية </a:t>
            </a:r>
            <a:r>
              <a:rPr lang="ar-SY" dirty="0" err="1" smtClean="0">
                <a:solidFill>
                  <a:schemeClr val="bg1"/>
                </a:solidFill>
              </a:rPr>
              <a:t>الوارفارين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زمن </a:t>
            </a:r>
            <a:r>
              <a:rPr lang="ar-SY" b="1" u="sng" dirty="0" err="1" smtClean="0">
                <a:solidFill>
                  <a:schemeClr val="bg1"/>
                </a:solidFill>
              </a:rPr>
              <a:t>الترومبوبلاستين</a:t>
            </a:r>
            <a:r>
              <a:rPr lang="ar-SY" b="1" u="sng" dirty="0" smtClean="0">
                <a:solidFill>
                  <a:schemeClr val="bg1"/>
                </a:solidFill>
              </a:rPr>
              <a:t> الجزئي المفعل(</a:t>
            </a:r>
            <a:r>
              <a:rPr lang="en-US" b="1" u="sng" dirty="0" smtClean="0">
                <a:solidFill>
                  <a:schemeClr val="bg1"/>
                </a:solidFill>
              </a:rPr>
              <a:t>(aPTT</a:t>
            </a:r>
            <a:r>
              <a:rPr lang="ar-SY" b="1" u="sng" dirty="0" smtClean="0">
                <a:solidFill>
                  <a:schemeClr val="bg1"/>
                </a:solidFill>
              </a:rPr>
              <a:t>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 smtClean="0">
                <a:solidFill>
                  <a:schemeClr val="bg1"/>
                </a:solidFill>
              </a:rPr>
              <a:t> يقيس سبيل التخثر الداخلي والمشترك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وهو يقيس فعالية المعالجة </a:t>
            </a:r>
            <a:r>
              <a:rPr lang="ar-SY" dirty="0" err="1" smtClean="0">
                <a:solidFill>
                  <a:schemeClr val="bg1"/>
                </a:solidFill>
              </a:rPr>
              <a:t>بالهيبارين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يتطاول في </a:t>
            </a:r>
            <a:r>
              <a:rPr lang="ar-SY" dirty="0" err="1" smtClean="0">
                <a:solidFill>
                  <a:schemeClr val="bg1"/>
                </a:solidFill>
              </a:rPr>
              <a:t>أعواز</a:t>
            </a:r>
            <a:r>
              <a:rPr lang="ar-SY" dirty="0" smtClean="0">
                <a:solidFill>
                  <a:schemeClr val="bg1"/>
                </a:solidFill>
              </a:rPr>
              <a:t> جميع عوامل التخثر عدا السابع والـ </a:t>
            </a:r>
            <a:r>
              <a:rPr lang="en-US" dirty="0" smtClean="0">
                <a:solidFill>
                  <a:schemeClr val="bg1"/>
                </a:solidFill>
              </a:rPr>
              <a:t>.XIII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 smtClean="0">
                <a:solidFill>
                  <a:schemeClr val="bg1"/>
                </a:solidFill>
              </a:rPr>
              <a:t> أقل حساسية من 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A" dirty="0" smtClean="0">
                <a:solidFill>
                  <a:schemeClr val="bg1"/>
                </a:solidFill>
              </a:rPr>
              <a:t> في </a:t>
            </a:r>
            <a:r>
              <a:rPr lang="ar-SA" dirty="0" err="1" smtClean="0">
                <a:solidFill>
                  <a:schemeClr val="bg1"/>
                </a:solidFill>
              </a:rPr>
              <a:t>أعواز</a:t>
            </a:r>
            <a:r>
              <a:rPr lang="ar-SA" dirty="0" smtClean="0">
                <a:solidFill>
                  <a:schemeClr val="bg1"/>
                </a:solidFill>
              </a:rPr>
              <a:t> عوامل التخثر في السبيل المشترك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زيادة مستويات العامل الثامن يمكن أن تسبب قصره .</a:t>
            </a:r>
            <a:endParaRPr lang="ar-SY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sz="4800" b="1" dirty="0" smtClean="0">
                <a:solidFill>
                  <a:schemeClr val="bg1"/>
                </a:solidFill>
              </a:rPr>
              <a:t>مقدمة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 err="1" smtClean="0">
                <a:solidFill>
                  <a:schemeClr val="bg1"/>
                </a:solidFill>
              </a:rPr>
              <a:t>الإضطرابات</a:t>
            </a:r>
            <a:r>
              <a:rPr lang="ar-SA" dirty="0" smtClean="0">
                <a:solidFill>
                  <a:schemeClr val="bg1"/>
                </a:solidFill>
              </a:rPr>
              <a:t> النزفية هي تلك </a:t>
            </a:r>
            <a:r>
              <a:rPr lang="ar-SA" dirty="0" err="1" smtClean="0">
                <a:solidFill>
                  <a:schemeClr val="bg1"/>
                </a:solidFill>
              </a:rPr>
              <a:t>النزوف</a:t>
            </a:r>
            <a:r>
              <a:rPr lang="ar-SA" dirty="0" smtClean="0">
                <a:solidFill>
                  <a:schemeClr val="bg1"/>
                </a:solidFill>
              </a:rPr>
              <a:t> الحادثة بشكل عفوي ومتزايد ، وقد تبدأ بشكل متأخر بعد </a:t>
            </a:r>
            <a:r>
              <a:rPr lang="ar-SA" dirty="0" err="1" smtClean="0">
                <a:solidFill>
                  <a:schemeClr val="bg1"/>
                </a:solidFill>
              </a:rPr>
              <a:t>الأذيات</a:t>
            </a:r>
            <a:r>
              <a:rPr lang="ar-SA" dirty="0" smtClean="0">
                <a:solidFill>
                  <a:schemeClr val="bg1"/>
                </a:solidFill>
              </a:rPr>
              <a:t> النسيجية وتنجم عن:</a:t>
            </a:r>
          </a:p>
          <a:p>
            <a:pPr marL="514350" indent="-514350">
              <a:buFont typeface="+mj-cs"/>
              <a:buAutoNum type="arabic1Minus"/>
            </a:pPr>
            <a:r>
              <a:rPr lang="ar-SA" dirty="0" smtClean="0">
                <a:solidFill>
                  <a:schemeClr val="bg1"/>
                </a:solidFill>
              </a:rPr>
              <a:t>عملية مرضية </a:t>
            </a:r>
            <a:r>
              <a:rPr lang="ar-SA" dirty="0" err="1" smtClean="0">
                <a:solidFill>
                  <a:schemeClr val="bg1"/>
                </a:solidFill>
              </a:rPr>
              <a:t>موضعة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+mj-cs"/>
              <a:buAutoNum type="arabic1Minus"/>
            </a:pPr>
            <a:r>
              <a:rPr lang="ar-SA" dirty="0" smtClean="0">
                <a:solidFill>
                  <a:schemeClr val="bg1"/>
                </a:solidFill>
              </a:rPr>
              <a:t>اضطرابات الإرقاء التي تتداخل فيها عوامل متعددة :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السلامة الوعائية (</a:t>
            </a:r>
            <a:r>
              <a:rPr lang="en-US" dirty="0" smtClean="0">
                <a:solidFill>
                  <a:schemeClr val="bg1"/>
                </a:solidFill>
              </a:rPr>
              <a:t>vascular integrity</a:t>
            </a:r>
            <a:r>
              <a:rPr lang="ar-SA" dirty="0" smtClean="0">
                <a:solidFill>
                  <a:schemeClr val="bg1"/>
                </a:solidFill>
              </a:rPr>
              <a:t>)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عدد الصفيحات ووظيفتها</a:t>
            </a:r>
          </a:p>
          <a:p>
            <a:r>
              <a:rPr lang="ar-SA" dirty="0" smtClean="0">
                <a:solidFill>
                  <a:schemeClr val="bg1"/>
                </a:solidFill>
              </a:rPr>
              <a:t>عوامل التخثر</a:t>
            </a:r>
          </a:p>
          <a:p>
            <a:r>
              <a:rPr lang="ar-SA" dirty="0" err="1" smtClean="0">
                <a:solidFill>
                  <a:schemeClr val="bg1"/>
                </a:solidFill>
              </a:rPr>
              <a:t>إنحلال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الفيبرين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1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305800" cy="5592763"/>
          </a:xfrm>
          <a:ln w="28575"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</a:rPr>
              <a:t>زمن </a:t>
            </a:r>
            <a:r>
              <a:rPr lang="ar-SY" b="1" u="sng" dirty="0" err="1" smtClean="0">
                <a:solidFill>
                  <a:schemeClr val="bg1"/>
                </a:solidFill>
              </a:rPr>
              <a:t>الترومبين</a:t>
            </a:r>
            <a:r>
              <a:rPr lang="ar-SY" b="1" u="sng" dirty="0" smtClean="0">
                <a:solidFill>
                  <a:schemeClr val="bg1"/>
                </a:solidFill>
              </a:rPr>
              <a:t> وزمن </a:t>
            </a:r>
            <a:r>
              <a:rPr lang="ar-SY" b="1" u="sng" dirty="0" err="1" smtClean="0">
                <a:solidFill>
                  <a:schemeClr val="bg1"/>
                </a:solidFill>
              </a:rPr>
              <a:t>الريبتيلاز</a:t>
            </a:r>
            <a:r>
              <a:rPr lang="ar-SY" b="1" u="sng" dirty="0" smtClean="0">
                <a:solidFill>
                  <a:schemeClr val="bg1"/>
                </a:solidFill>
              </a:rPr>
              <a:t> :</a:t>
            </a:r>
            <a:endParaRPr lang="ar-SY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 يقيس زمن </a:t>
            </a:r>
            <a:r>
              <a:rPr lang="ar-SY" dirty="0" err="1" smtClean="0">
                <a:solidFill>
                  <a:schemeClr val="bg1"/>
                </a:solidFill>
              </a:rPr>
              <a:t>الترومبين</a:t>
            </a:r>
            <a:r>
              <a:rPr lang="ar-SY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TT</a:t>
            </a:r>
            <a:r>
              <a:rPr lang="ar-SY" dirty="0" smtClean="0">
                <a:solidFill>
                  <a:schemeClr val="bg1"/>
                </a:solidFill>
              </a:rPr>
              <a:t>)وزمن </a:t>
            </a:r>
            <a:r>
              <a:rPr lang="ar-SY" dirty="0" err="1" smtClean="0">
                <a:solidFill>
                  <a:schemeClr val="bg1"/>
                </a:solidFill>
              </a:rPr>
              <a:t>الريبتيلاز</a:t>
            </a:r>
            <a:r>
              <a:rPr lang="ar-SY" dirty="0" smtClean="0">
                <a:solidFill>
                  <a:schemeClr val="bg1"/>
                </a:solidFill>
              </a:rPr>
              <a:t>(</a:t>
            </a:r>
            <a:r>
              <a:rPr lang="en-US" dirty="0" smtClean="0">
                <a:solidFill>
                  <a:schemeClr val="bg1"/>
                </a:solidFill>
              </a:rPr>
              <a:t>RT</a:t>
            </a:r>
            <a:r>
              <a:rPr lang="ar-SY" dirty="0" smtClean="0">
                <a:solidFill>
                  <a:schemeClr val="bg1"/>
                </a:solidFill>
              </a:rPr>
              <a:t>) تحول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إلى </a:t>
            </a:r>
            <a:r>
              <a:rPr lang="ar-SY" dirty="0" err="1" smtClean="0">
                <a:solidFill>
                  <a:schemeClr val="bg1"/>
                </a:solidFill>
              </a:rPr>
              <a:t>مونوميرات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وتشكيل الخثرة الأولي باستخدام </a:t>
            </a:r>
            <a:r>
              <a:rPr lang="ar-SY" dirty="0" err="1" smtClean="0">
                <a:solidFill>
                  <a:schemeClr val="bg1"/>
                </a:solidFill>
              </a:rPr>
              <a:t>الترومبين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والريبتيلاز</a:t>
            </a:r>
            <a:r>
              <a:rPr lang="ar-SY" dirty="0" smtClean="0">
                <a:solidFill>
                  <a:schemeClr val="bg1"/>
                </a:solidFill>
              </a:rPr>
              <a:t> على التوالي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يختلف </a:t>
            </a:r>
            <a:r>
              <a:rPr lang="ar-SY" dirty="0" err="1" smtClean="0">
                <a:solidFill>
                  <a:schemeClr val="bg1"/>
                </a:solidFill>
              </a:rPr>
              <a:t>الريبتيلاز</a:t>
            </a:r>
            <a:r>
              <a:rPr lang="ar-SY" dirty="0" smtClean="0">
                <a:solidFill>
                  <a:schemeClr val="bg1"/>
                </a:solidFill>
              </a:rPr>
              <a:t> عن </a:t>
            </a:r>
            <a:r>
              <a:rPr lang="ar-SY" dirty="0" err="1" smtClean="0">
                <a:solidFill>
                  <a:schemeClr val="bg1"/>
                </a:solidFill>
              </a:rPr>
              <a:t>الترومبين</a:t>
            </a:r>
            <a:r>
              <a:rPr lang="ar-SY" dirty="0" smtClean="0">
                <a:solidFill>
                  <a:schemeClr val="bg1"/>
                </a:solidFill>
              </a:rPr>
              <a:t> من خلال توليده للـ</a:t>
            </a:r>
            <a:r>
              <a:rPr lang="en-US" dirty="0" err="1" smtClean="0">
                <a:solidFill>
                  <a:schemeClr val="bg1"/>
                </a:solidFill>
              </a:rPr>
              <a:t>fibrinopeptide</a:t>
            </a:r>
            <a:r>
              <a:rPr lang="en-US" dirty="0" smtClean="0">
                <a:solidFill>
                  <a:schemeClr val="bg1"/>
                </a:solidFill>
              </a:rPr>
              <a:t> A</a:t>
            </a:r>
            <a:r>
              <a:rPr lang="ar-SY" dirty="0" smtClean="0">
                <a:solidFill>
                  <a:schemeClr val="bg1"/>
                </a:solidFill>
              </a:rPr>
              <a:t>وليس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ar-SY" dirty="0" smtClean="0">
                <a:solidFill>
                  <a:schemeClr val="bg1"/>
                </a:solidFill>
              </a:rPr>
              <a:t> من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، وعدم تأثره </a:t>
            </a:r>
            <a:r>
              <a:rPr lang="ar-SY" dirty="0" err="1" smtClean="0">
                <a:solidFill>
                  <a:schemeClr val="bg1"/>
                </a:solidFill>
              </a:rPr>
              <a:t>بالهيبارين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لاتقاس</a:t>
            </a:r>
            <a:r>
              <a:rPr lang="ar-SY" dirty="0" smtClean="0">
                <a:solidFill>
                  <a:schemeClr val="bg1"/>
                </a:solidFill>
              </a:rPr>
              <a:t> فعالية الخثرة بعد تداخل العامل </a:t>
            </a:r>
            <a:r>
              <a:rPr lang="en-US" dirty="0" smtClean="0">
                <a:solidFill>
                  <a:schemeClr val="bg1"/>
                </a:solidFill>
              </a:rPr>
              <a:t>XIII</a:t>
            </a:r>
            <a:r>
              <a:rPr lang="ar-SY" dirty="0" smtClean="0">
                <a:solidFill>
                  <a:schemeClr val="bg1"/>
                </a:solidFill>
              </a:rPr>
              <a:t> عبر هذه </a:t>
            </a:r>
            <a:r>
              <a:rPr lang="ar-SY" dirty="0" err="1" smtClean="0">
                <a:solidFill>
                  <a:schemeClr val="bg1"/>
                </a:solidFill>
              </a:rPr>
              <a:t>المقايسات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  <a:endParaRPr lang="ar-SY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 يتطاول الـ </a:t>
            </a:r>
            <a:r>
              <a:rPr lang="en-US" dirty="0" smtClean="0">
                <a:solidFill>
                  <a:schemeClr val="bg1"/>
                </a:solidFill>
              </a:rPr>
              <a:t>TT</a:t>
            </a:r>
            <a:r>
              <a:rPr lang="ar-SY" dirty="0" smtClean="0">
                <a:solidFill>
                  <a:schemeClr val="bg1"/>
                </a:solidFill>
              </a:rPr>
              <a:t> والـ</a:t>
            </a:r>
            <a:r>
              <a:rPr lang="en-US" dirty="0" smtClean="0">
                <a:solidFill>
                  <a:schemeClr val="bg1"/>
                </a:solidFill>
              </a:rPr>
              <a:t>RT</a:t>
            </a:r>
            <a:r>
              <a:rPr lang="ar-SY" dirty="0" smtClean="0">
                <a:solidFill>
                  <a:schemeClr val="bg1"/>
                </a:solidFill>
              </a:rPr>
              <a:t> بفعل : نقص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، عسر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(</a:t>
            </a:r>
            <a:r>
              <a:rPr lang="ar-SY" dirty="0" err="1" smtClean="0">
                <a:solidFill>
                  <a:schemeClr val="bg1"/>
                </a:solidFill>
              </a:rPr>
              <a:t>فيبرينوجين</a:t>
            </a:r>
            <a:r>
              <a:rPr lang="ar-SY" dirty="0" smtClean="0">
                <a:solidFill>
                  <a:schemeClr val="bg1"/>
                </a:solidFill>
              </a:rPr>
              <a:t> شاذ بنيوياً) ،أو </a:t>
            </a:r>
            <a:r>
              <a:rPr lang="ar-SY" dirty="0" err="1" smtClean="0">
                <a:solidFill>
                  <a:schemeClr val="bg1"/>
                </a:solidFill>
              </a:rPr>
              <a:t>إزدياد</a:t>
            </a:r>
            <a:r>
              <a:rPr lang="ar-SY" dirty="0" smtClean="0">
                <a:solidFill>
                  <a:schemeClr val="bg1"/>
                </a:solidFill>
              </a:rPr>
              <a:t> نواتج تحطم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 يطاول </a:t>
            </a:r>
            <a:r>
              <a:rPr lang="ar-SY" dirty="0" err="1" smtClean="0">
                <a:solidFill>
                  <a:schemeClr val="bg1"/>
                </a:solidFill>
              </a:rPr>
              <a:t>الهيبارين</a:t>
            </a:r>
            <a:r>
              <a:rPr lang="ar-SY" dirty="0" smtClean="0">
                <a:solidFill>
                  <a:schemeClr val="bg1"/>
                </a:solidFill>
              </a:rPr>
              <a:t> الـ</a:t>
            </a:r>
            <a:r>
              <a:rPr lang="en-US" dirty="0" smtClean="0">
                <a:solidFill>
                  <a:schemeClr val="bg1"/>
                </a:solidFill>
              </a:rPr>
              <a:t>TT</a:t>
            </a:r>
            <a:r>
              <a:rPr lang="ar-SY" dirty="0" smtClean="0">
                <a:solidFill>
                  <a:schemeClr val="bg1"/>
                </a:solidFill>
              </a:rPr>
              <a:t> لكن ليس الـ </a:t>
            </a:r>
            <a:r>
              <a:rPr lang="en-US" dirty="0" smtClean="0">
                <a:solidFill>
                  <a:schemeClr val="bg1"/>
                </a:solidFill>
              </a:rPr>
              <a:t>RT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 مع ذلك يمكن قياس فعالية </a:t>
            </a:r>
            <a:r>
              <a:rPr lang="ar-SY" dirty="0" err="1" smtClean="0">
                <a:solidFill>
                  <a:schemeClr val="bg1"/>
                </a:solidFill>
              </a:rPr>
              <a:t>الهيبارين</a:t>
            </a:r>
            <a:r>
              <a:rPr lang="ar-SY" dirty="0" smtClean="0">
                <a:solidFill>
                  <a:schemeClr val="bg1"/>
                </a:solidFill>
              </a:rPr>
              <a:t> بمقايسة فعاليته المضادة للعامل العاشر المفعل أو بإستخدام </a:t>
            </a:r>
            <a:r>
              <a:rPr lang="ar-SY" dirty="0" err="1" smtClean="0">
                <a:solidFill>
                  <a:schemeClr val="bg1"/>
                </a:solidFill>
              </a:rPr>
              <a:t>الهيباريناز</a:t>
            </a:r>
            <a:r>
              <a:rPr lang="ar-SY" dirty="0" smtClean="0">
                <a:solidFill>
                  <a:schemeClr val="bg1"/>
                </a:solidFill>
              </a:rPr>
              <a:t> المصنع .</a:t>
            </a:r>
          </a:p>
        </p:txBody>
      </p:sp>
    </p:spTree>
    <p:extLst>
      <p:ext uri="{BB962C8B-B14F-4D97-AF65-F5344CB8AC3E}">
        <p14:creationId xmlns:p14="http://schemas.microsoft.com/office/powerpoint/2010/main" val="20922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ar-SY" b="1" u="sng" dirty="0" err="1" smtClean="0">
                <a:solidFill>
                  <a:schemeClr val="bg1"/>
                </a:solidFill>
              </a:rPr>
              <a:t>أعواز</a:t>
            </a:r>
            <a:r>
              <a:rPr lang="ar-SY" b="1" u="sng" dirty="0" smtClean="0">
                <a:solidFill>
                  <a:schemeClr val="bg1"/>
                </a:solidFill>
              </a:rPr>
              <a:t> عوامل التخثر ومثبطاتها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يمكن أن يشير تطاول الـ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إلى عوز (أو غياب ) عوامل التخثر أو وجود مثبطات لها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التقنية للتمييز هي </a:t>
            </a:r>
            <a:r>
              <a:rPr lang="ar-SY" dirty="0" err="1" smtClean="0">
                <a:solidFill>
                  <a:schemeClr val="bg1"/>
                </a:solidFill>
              </a:rPr>
              <a:t>إختبار</a:t>
            </a:r>
            <a:r>
              <a:rPr lang="ar-SY" dirty="0" smtClean="0">
                <a:solidFill>
                  <a:schemeClr val="bg1"/>
                </a:solidFill>
              </a:rPr>
              <a:t> المزج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ففي حال عوز عامل التخثر : يتصحح التحليل المضطرب بإضافة بلازما طبيعية إلى أنبوب </a:t>
            </a:r>
            <a:r>
              <a:rPr lang="ar-SY" dirty="0" err="1" smtClean="0">
                <a:solidFill>
                  <a:schemeClr val="bg1"/>
                </a:solidFill>
              </a:rPr>
              <a:t>الإختبار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يجرى </a:t>
            </a:r>
            <a:r>
              <a:rPr lang="ar-SY" dirty="0" err="1" smtClean="0">
                <a:solidFill>
                  <a:schemeClr val="bg1"/>
                </a:solidFill>
              </a:rPr>
              <a:t>إختبارالمزج</a:t>
            </a:r>
            <a:r>
              <a:rPr lang="ar-SY" dirty="0" smtClean="0">
                <a:solidFill>
                  <a:schemeClr val="bg1"/>
                </a:solidFill>
              </a:rPr>
              <a:t> بقياس 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 أو الـ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بالمزج بين بلازما المريض إلى بلازما طبيعية بنسبة 1:1.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يمكن قياس عوامل التخثر </a:t>
            </a:r>
            <a:r>
              <a:rPr lang="ar-SY" dirty="0" err="1" smtClean="0">
                <a:solidFill>
                  <a:schemeClr val="bg1"/>
                </a:solidFill>
              </a:rPr>
              <a:t>بمقايسات</a:t>
            </a:r>
            <a:r>
              <a:rPr lang="ar-SY" dirty="0" smtClean="0">
                <a:solidFill>
                  <a:schemeClr val="bg1"/>
                </a:solidFill>
              </a:rPr>
              <a:t> وظيفية أو مناعية .</a:t>
            </a: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Y" dirty="0" smtClean="0">
                <a:solidFill>
                  <a:schemeClr val="bg1"/>
                </a:solidFill>
              </a:rPr>
              <a:t> في حال وجود عوز عامل تخثر تعطي </a:t>
            </a:r>
            <a:r>
              <a:rPr lang="ar-SY" dirty="0" err="1" smtClean="0">
                <a:solidFill>
                  <a:schemeClr val="bg1"/>
                </a:solidFill>
              </a:rPr>
              <a:t>المقايسات</a:t>
            </a:r>
            <a:r>
              <a:rPr lang="ar-SY" dirty="0" smtClean="0">
                <a:solidFill>
                  <a:schemeClr val="bg1"/>
                </a:solidFill>
              </a:rPr>
              <a:t> الوظيفية والمناعية نتائج متساوية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على الجانب الآخر إذا أعطت </a:t>
            </a:r>
            <a:r>
              <a:rPr lang="ar-SY" dirty="0" err="1" smtClean="0">
                <a:solidFill>
                  <a:schemeClr val="bg1"/>
                </a:solidFill>
              </a:rPr>
              <a:t>المقايسات</a:t>
            </a:r>
            <a:r>
              <a:rPr lang="ar-SY" dirty="0" smtClean="0">
                <a:solidFill>
                  <a:schemeClr val="bg1"/>
                </a:solidFill>
              </a:rPr>
              <a:t> الوظيفية نتيجة شاذة ولكن كانت </a:t>
            </a:r>
            <a:r>
              <a:rPr lang="ar-SY" dirty="0" err="1" smtClean="0">
                <a:solidFill>
                  <a:schemeClr val="bg1"/>
                </a:solidFill>
              </a:rPr>
              <a:t>المقايسات</a:t>
            </a:r>
            <a:r>
              <a:rPr lang="ar-SY" dirty="0" smtClean="0">
                <a:solidFill>
                  <a:schemeClr val="bg1"/>
                </a:solidFill>
              </a:rPr>
              <a:t> المناعية طبيعية فهذا يدل على وجود عامل تخثر شاذ وظيفياً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نتوقع وجود مثبط لعامل التخثر عندما لا يتصحح </a:t>
            </a:r>
            <a:r>
              <a:rPr lang="ar-SY" dirty="0" err="1" smtClean="0">
                <a:solidFill>
                  <a:schemeClr val="bg1"/>
                </a:solidFill>
              </a:rPr>
              <a:t>الإختبار</a:t>
            </a:r>
            <a:r>
              <a:rPr lang="ar-SY" dirty="0" smtClean="0">
                <a:solidFill>
                  <a:schemeClr val="bg1"/>
                </a:solidFill>
              </a:rPr>
              <a:t> الشاذ (أو يتصحح بشكل جزئي ) تالياً للمقايسة المباشرة بعد المزج بين بلازما المريض وبلازما سوية بنسبة 1:1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في حالة الناعور المكتسب 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ar-SY" dirty="0" smtClean="0">
                <a:solidFill>
                  <a:schemeClr val="bg1"/>
                </a:solidFill>
              </a:rPr>
              <a:t> (أضداد للعامل </a:t>
            </a:r>
            <a:r>
              <a:rPr lang="en-US" dirty="0" smtClean="0">
                <a:solidFill>
                  <a:schemeClr val="bg1"/>
                </a:solidFill>
              </a:rPr>
              <a:t>VIII</a:t>
            </a:r>
            <a:r>
              <a:rPr lang="ar-SY" dirty="0" smtClean="0">
                <a:solidFill>
                  <a:schemeClr val="bg1"/>
                </a:solidFill>
              </a:rPr>
              <a:t>)يتصحح الـ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مباشرة بعد المزج لكنه يعود ويتطاول بعد (60-120) دقيقة من الحضن بدرجة حرارة 37 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° م.</a:t>
            </a:r>
          </a:p>
          <a:p>
            <a:pPr>
              <a:buFont typeface="Wingdings" panose="05000000000000000000" pitchFamily="2" charset="2"/>
              <a:buChar char="Ø"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200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6594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61261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Y" dirty="0" smtClean="0">
                <a:solidFill>
                  <a:schemeClr val="bg1"/>
                </a:solidFill>
              </a:rPr>
              <a:t> تسبب أضداد الذئبة أيضاً تطاول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ولايتصحح</a:t>
            </a:r>
            <a:r>
              <a:rPr lang="ar-SY" dirty="0" smtClean="0">
                <a:solidFill>
                  <a:schemeClr val="bg1"/>
                </a:solidFill>
              </a:rPr>
              <a:t> بإضافة بلازما طبيعية ، ويمكن التغلب على تأثير هذه الأضداد بإضافة </a:t>
            </a:r>
            <a:r>
              <a:rPr lang="ar-SY" dirty="0" err="1" smtClean="0">
                <a:solidFill>
                  <a:schemeClr val="bg1"/>
                </a:solidFill>
              </a:rPr>
              <a:t>فوسفولبيد</a:t>
            </a:r>
            <a:r>
              <a:rPr lang="ar-SY" dirty="0" smtClean="0">
                <a:solidFill>
                  <a:schemeClr val="bg1"/>
                </a:solidFill>
              </a:rPr>
              <a:t> الصفيحات أو بالمقايسة بـ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Diluted </a:t>
            </a:r>
            <a:r>
              <a:rPr lang="en-US" dirty="0" err="1" smtClean="0">
                <a:solidFill>
                  <a:schemeClr val="bg1"/>
                </a:solidFill>
              </a:rPr>
              <a:t>Russel</a:t>
            </a:r>
            <a:r>
              <a:rPr lang="en-US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`s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 viper venom time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في تناذر أضداد </a:t>
            </a:r>
            <a:r>
              <a:rPr lang="ar-SY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الفوسفولبيد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ورغم تطاول الـ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aPTT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فإنه يترافق مع ميل للخثار وليس للنزف .</a:t>
            </a:r>
          </a:p>
          <a:p>
            <a:pPr marL="0" indent="0">
              <a:buNone/>
            </a:pPr>
            <a:r>
              <a:rPr lang="ar-SY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مقايسة </a:t>
            </a:r>
            <a:r>
              <a:rPr lang="ar-SY" b="1" u="sng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الفيبرينوجين</a:t>
            </a:r>
            <a:r>
              <a:rPr lang="ar-SY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يقاس </a:t>
            </a:r>
            <a:r>
              <a:rPr lang="ar-SY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بالمقايسات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SY" smtClean="0">
                <a:solidFill>
                  <a:schemeClr val="bg1"/>
                </a:solidFill>
                <a:latin typeface="Calibri" panose="020F0502020204030204" pitchFamily="34" charset="0"/>
              </a:rPr>
              <a:t>المناعية </a:t>
            </a:r>
            <a:r>
              <a:rPr lang="ar-SY" smtClean="0">
                <a:solidFill>
                  <a:schemeClr val="bg1"/>
                </a:solidFill>
                <a:latin typeface="Calibri" panose="020F0502020204030204" pitchFamily="34" charset="0"/>
              </a:rPr>
              <a:t>والوظيفية .</a:t>
            </a:r>
            <a:endParaRPr lang="ar-SY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تكون مستوياته ناقصة في :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DIC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، نقل الدم الكتلي ، المرض الكبدي المتقدم ، تالياً للمعالجة الحالة للخثرة ، نقص </a:t>
            </a:r>
            <a:r>
              <a:rPr lang="ar-SY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الخلقي ، عسر </a:t>
            </a:r>
            <a:r>
              <a:rPr lang="ar-SY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المكتسب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ar-SY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تتخالف </a:t>
            </a:r>
            <a:r>
              <a:rPr lang="ar-SY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المقايسات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المناعية والوظيفية عند مرضى عسر </a:t>
            </a:r>
            <a:r>
              <a:rPr lang="ar-SY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  <a:latin typeface="Calibri" panose="020F0502020204030204" pitchFamily="34" charset="0"/>
              </a:rPr>
              <a:t> الوراثي .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2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543801" cy="57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68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772400" cy="57911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90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Y" b="1" dirty="0" smtClean="0">
                <a:solidFill>
                  <a:schemeClr val="bg1"/>
                </a:solidFill>
              </a:rPr>
              <a:t>تحاليل </a:t>
            </a:r>
            <a:r>
              <a:rPr lang="ar-SY" b="1" dirty="0" err="1" smtClean="0">
                <a:solidFill>
                  <a:schemeClr val="bg1"/>
                </a:solidFill>
              </a:rPr>
              <a:t>إنحلال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b="1" dirty="0" err="1" smtClean="0">
                <a:solidFill>
                  <a:schemeClr val="bg1"/>
                </a:solidFill>
              </a:rPr>
              <a:t>الفيبرين</a:t>
            </a: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Fibrinolysis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err="1" smtClean="0">
                <a:solidFill>
                  <a:schemeClr val="bg1"/>
                </a:solidFill>
              </a:rPr>
              <a:t>لاتجر</a:t>
            </a:r>
            <a:r>
              <a:rPr lang="ar-SY" dirty="0" smtClean="0">
                <a:solidFill>
                  <a:schemeClr val="bg1"/>
                </a:solidFill>
              </a:rPr>
              <a:t> هذه التحاليل بشكل روتيني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يلعب جهاز </a:t>
            </a:r>
            <a:r>
              <a:rPr lang="ar-SY" dirty="0" err="1" smtClean="0">
                <a:solidFill>
                  <a:schemeClr val="bg1"/>
                </a:solidFill>
              </a:rPr>
              <a:t>إنحلال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دوراً أساسياً في إزالة </a:t>
            </a:r>
            <a:r>
              <a:rPr lang="ar-SY" dirty="0" err="1" smtClean="0">
                <a:solidFill>
                  <a:schemeClr val="bg1"/>
                </a:solidFill>
              </a:rPr>
              <a:t>الخثرات</a:t>
            </a:r>
            <a:r>
              <a:rPr lang="ar-SY" dirty="0" smtClean="0">
                <a:solidFill>
                  <a:schemeClr val="bg1"/>
                </a:solidFill>
              </a:rPr>
              <a:t> كجزء من عملية شفاء الجرح أكثر من دور مباشر في عملية الإرقاء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smtClean="0">
                <a:solidFill>
                  <a:schemeClr val="bg1"/>
                </a:solidFill>
              </a:rPr>
              <a:t>إن نواتج تحطم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ونواتج تحطم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هي شدف بروتينية ناجمة عن تأثير </a:t>
            </a:r>
            <a:r>
              <a:rPr lang="ar-SY" dirty="0" err="1" smtClean="0">
                <a:solidFill>
                  <a:schemeClr val="bg1"/>
                </a:solidFill>
              </a:rPr>
              <a:t>البلاسمين</a:t>
            </a:r>
            <a:r>
              <a:rPr lang="ar-SY" dirty="0" smtClean="0">
                <a:solidFill>
                  <a:schemeClr val="bg1"/>
                </a:solidFill>
              </a:rPr>
              <a:t> على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أو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على التوالي 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لا تفرق </a:t>
            </a:r>
            <a:r>
              <a:rPr lang="ar-SY" dirty="0" err="1" smtClean="0">
                <a:solidFill>
                  <a:schemeClr val="bg1"/>
                </a:solidFill>
              </a:rPr>
              <a:t>مقايسات</a:t>
            </a:r>
            <a:r>
              <a:rPr lang="ar-SY" dirty="0" smtClean="0">
                <a:solidFill>
                  <a:schemeClr val="bg1"/>
                </a:solidFill>
              </a:rPr>
              <a:t> الـ </a:t>
            </a:r>
            <a:r>
              <a:rPr lang="en-US" dirty="0" smtClean="0">
                <a:solidFill>
                  <a:schemeClr val="bg1"/>
                </a:solidFill>
              </a:rPr>
              <a:t>FDP</a:t>
            </a:r>
            <a:r>
              <a:rPr lang="ar-SY" dirty="0" smtClean="0">
                <a:solidFill>
                  <a:schemeClr val="bg1"/>
                </a:solidFill>
              </a:rPr>
              <a:t> بين منتجات تحطم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والفيبرينوجين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Wingdings" panose="05000000000000000000" pitchFamily="2" charset="2"/>
              <a:buChar char="ü"/>
            </a:pPr>
            <a:endParaRPr lang="ar-S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457200"/>
            <a:ext cx="8415338" cy="5791200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>
                <a:solidFill>
                  <a:schemeClr val="bg1"/>
                </a:solidFill>
              </a:rPr>
              <a:t>يمكن أن نقيس مستويات الـ </a:t>
            </a:r>
            <a:r>
              <a:rPr lang="en-US" dirty="0" smtClean="0">
                <a:solidFill>
                  <a:schemeClr val="bg1"/>
                </a:solidFill>
              </a:rPr>
              <a:t>D-dimer</a:t>
            </a:r>
            <a:r>
              <a:rPr lang="ar-SY" dirty="0">
                <a:solidFill>
                  <a:schemeClr val="bg1"/>
                </a:solidFill>
              </a:rPr>
              <a:t> بإستخدام تقنية الـ </a:t>
            </a:r>
            <a:r>
              <a:rPr lang="en-US" dirty="0" smtClean="0">
                <a:solidFill>
                  <a:schemeClr val="bg1"/>
                </a:solidFill>
              </a:rPr>
              <a:t>ELISA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Y" dirty="0" err="1" smtClean="0">
                <a:solidFill>
                  <a:schemeClr val="bg1"/>
                </a:solidFill>
              </a:rPr>
              <a:t>تعبرالمقايسة</a:t>
            </a:r>
            <a:r>
              <a:rPr lang="ar-SY" dirty="0" smtClean="0">
                <a:solidFill>
                  <a:schemeClr val="bg1"/>
                </a:solidFill>
              </a:rPr>
              <a:t> السابقة عن منتجات تحطم</a:t>
            </a:r>
            <a:r>
              <a:rPr lang="en-US" dirty="0" smtClean="0">
                <a:solidFill>
                  <a:schemeClr val="bg1"/>
                </a:solidFill>
              </a:rPr>
              <a:t>cross-linked fibrin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ar-SA" dirty="0" smtClean="0">
                <a:solidFill>
                  <a:schemeClr val="bg1"/>
                </a:solidFill>
              </a:rPr>
              <a:t> عندما يتجاوز </a:t>
            </a:r>
            <a:r>
              <a:rPr lang="ar-SA" dirty="0" err="1" smtClean="0">
                <a:solidFill>
                  <a:schemeClr val="bg1"/>
                </a:solidFill>
              </a:rPr>
              <a:t>إنحلال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الفيبرين</a:t>
            </a:r>
            <a:r>
              <a:rPr lang="ar-SA" dirty="0" smtClean="0">
                <a:solidFill>
                  <a:schemeClr val="bg1"/>
                </a:solidFill>
              </a:rPr>
              <a:t> توليد </a:t>
            </a:r>
            <a:r>
              <a:rPr lang="ar-SA" dirty="0" err="1" smtClean="0">
                <a:solidFill>
                  <a:schemeClr val="bg1"/>
                </a:solidFill>
              </a:rPr>
              <a:t>الترومبين</a:t>
            </a:r>
            <a:r>
              <a:rPr lang="ar-SA" dirty="0" smtClean="0">
                <a:solidFill>
                  <a:schemeClr val="bg1"/>
                </a:solidFill>
              </a:rPr>
              <a:t> (</a:t>
            </a:r>
            <a:r>
              <a:rPr lang="ar-SA" dirty="0" err="1" smtClean="0">
                <a:solidFill>
                  <a:schemeClr val="bg1"/>
                </a:solidFill>
              </a:rPr>
              <a:t>إنحلال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الفيبرين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&gt; توليد </a:t>
            </a:r>
            <a:r>
              <a:rPr lang="ar-SA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الترومبين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 ) فهذا يترافق مع </a:t>
            </a:r>
            <a:r>
              <a:rPr lang="ar-SA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إزدياد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 خطورة النزف أكثر من الخثار (</a:t>
            </a:r>
            <a:r>
              <a:rPr lang="ar-SA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كمايحدث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 في حالة الـ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DIC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 المترافق مع الـ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APL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 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ar-SA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ar-SA" dirty="0" smtClean="0">
                <a:solidFill>
                  <a:schemeClr val="bg1"/>
                </a:solidFill>
                <a:latin typeface="Calibri" panose="020F0502020204030204" pitchFamily="34" charset="0"/>
              </a:rPr>
              <a:t>في الحالة السابقة تكون مستويات الـ</a:t>
            </a:r>
            <a:r>
              <a:rPr lang="en-US" dirty="0" smtClean="0">
                <a:solidFill>
                  <a:schemeClr val="bg1"/>
                </a:solidFill>
              </a:rPr>
              <a:t>FDP</a:t>
            </a:r>
            <a:r>
              <a:rPr lang="ar-SA" dirty="0" smtClean="0">
                <a:solidFill>
                  <a:schemeClr val="bg1"/>
                </a:solidFill>
              </a:rPr>
              <a:t> الكمية أكثر حساسية من مستويات الـ</a:t>
            </a:r>
            <a:r>
              <a:rPr lang="en-US" dirty="0" smtClean="0">
                <a:solidFill>
                  <a:schemeClr val="bg1"/>
                </a:solidFill>
              </a:rPr>
              <a:t>D-dimer</a:t>
            </a:r>
            <a:r>
              <a:rPr lang="ar-SA" dirty="0" smtClean="0">
                <a:solidFill>
                  <a:schemeClr val="bg1"/>
                </a:solidFill>
              </a:rPr>
              <a:t> كمؤشر للدلالة على درجة الفعالية الحالة </a:t>
            </a:r>
            <a:r>
              <a:rPr lang="ar-SA" dirty="0" err="1" smtClean="0">
                <a:solidFill>
                  <a:schemeClr val="bg1"/>
                </a:solidFill>
              </a:rPr>
              <a:t>للفيبرين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9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561931"/>
          </a:xfrm>
          <a:ln w="28575">
            <a:solidFill>
              <a:schemeClr val="bg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ar-SY" dirty="0" smtClean="0">
                <a:solidFill>
                  <a:schemeClr val="bg1"/>
                </a:solidFill>
              </a:rPr>
              <a:t>أهم </a:t>
            </a:r>
            <a:r>
              <a:rPr lang="ar-SY" dirty="0" err="1" smtClean="0">
                <a:solidFill>
                  <a:schemeClr val="bg1"/>
                </a:solidFill>
              </a:rPr>
              <a:t>الإضطرابات</a:t>
            </a:r>
            <a:r>
              <a:rPr lang="ar-SY" dirty="0" smtClean="0">
                <a:solidFill>
                  <a:schemeClr val="bg1"/>
                </a:solidFill>
              </a:rPr>
              <a:t> في </a:t>
            </a:r>
            <a:r>
              <a:rPr lang="ar-SY" dirty="0" err="1" smtClean="0">
                <a:solidFill>
                  <a:schemeClr val="bg1"/>
                </a:solidFill>
              </a:rPr>
              <a:t>إنحلال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endParaRPr lang="ar-SY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↓</a:t>
            </a:r>
            <a:r>
              <a:rPr lang="en-US" dirty="0" err="1">
                <a:solidFill>
                  <a:schemeClr val="bg1"/>
                </a:solidFill>
              </a:rPr>
              <a:t>Euglobulin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lysis</a:t>
            </a:r>
            <a:r>
              <a:rPr lang="en-US" dirty="0">
                <a:solidFill>
                  <a:schemeClr val="bg1"/>
                </a:solidFill>
              </a:rPr>
              <a:t> time </a:t>
            </a: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↓</a:t>
            </a:r>
            <a:r>
              <a:rPr lang="ar-SY" dirty="0">
                <a:solidFill>
                  <a:schemeClr val="bg1"/>
                </a:solidFill>
              </a:rPr>
              <a:t>مستويات </a:t>
            </a:r>
            <a:r>
              <a:rPr lang="ar-SY" dirty="0" err="1">
                <a:solidFill>
                  <a:schemeClr val="bg1"/>
                </a:solidFill>
              </a:rPr>
              <a:t>الفيبرينوجين</a:t>
            </a:r>
            <a:r>
              <a:rPr lang="ar-SY" dirty="0">
                <a:solidFill>
                  <a:schemeClr val="bg1"/>
                </a:solidFill>
              </a:rPr>
              <a:t> </a:t>
            </a: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Y" dirty="0">
                <a:solidFill>
                  <a:schemeClr val="bg1"/>
                </a:solidFill>
              </a:rPr>
              <a:t>↓ </a:t>
            </a:r>
            <a:r>
              <a:rPr lang="ar-SY" dirty="0" smtClean="0">
                <a:solidFill>
                  <a:schemeClr val="bg1"/>
                </a:solidFill>
              </a:rPr>
              <a:t>البلاسمينوجين 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α2-antiplasmin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 تعداد </a:t>
            </a:r>
            <a:r>
              <a:rPr lang="ar-SY" dirty="0">
                <a:solidFill>
                  <a:schemeClr val="bg1"/>
                </a:solidFill>
              </a:rPr>
              <a:t>صفيحات طبيعي </a:t>
            </a:r>
            <a:endParaRPr lang="ar-SY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>
                <a:solidFill>
                  <a:schemeClr val="bg1"/>
                </a:solidFill>
              </a:rPr>
              <a:t>↓مستويات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ar-SY" dirty="0">
                <a:solidFill>
                  <a:schemeClr val="bg1"/>
                </a:solidFill>
              </a:rPr>
              <a:t>و</a:t>
            </a:r>
            <a:r>
              <a:rPr lang="en-US" dirty="0" smtClean="0">
                <a:solidFill>
                  <a:schemeClr val="bg1"/>
                </a:solidFill>
              </a:rPr>
              <a:t>VIII</a:t>
            </a:r>
          </a:p>
        </p:txBody>
      </p:sp>
    </p:spTree>
    <p:extLst>
      <p:ext uri="{BB962C8B-B14F-4D97-AF65-F5344CB8AC3E}">
        <p14:creationId xmlns:p14="http://schemas.microsoft.com/office/powerpoint/2010/main" val="16890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chemeClr val="bg1"/>
                </a:solidFill>
              </a:rPr>
              <a:t>أهم النقاط في الإرقاء الطبيعي </a:t>
            </a:r>
            <a:endParaRPr lang="ar-SY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يتحقق الإرقاء الطبيعي عندما يتحقق التوازن بين تشكيل الخثرة </a:t>
            </a:r>
            <a:r>
              <a:rPr lang="ar-SY" dirty="0" err="1" smtClean="0">
                <a:solidFill>
                  <a:schemeClr val="bg1"/>
                </a:solidFill>
              </a:rPr>
              <a:t>وإنحلالها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ينتج النزف الشاذ من عيوب تشكيل </a:t>
            </a:r>
            <a:r>
              <a:rPr lang="ar-SY" dirty="0" err="1" smtClean="0">
                <a:solidFill>
                  <a:schemeClr val="bg1"/>
                </a:solidFill>
              </a:rPr>
              <a:t>الخثرات</a:t>
            </a:r>
            <a:r>
              <a:rPr lang="ar-SY" dirty="0" smtClean="0">
                <a:solidFill>
                  <a:schemeClr val="bg1"/>
                </a:solidFill>
              </a:rPr>
              <a:t> وزيادة </a:t>
            </a:r>
            <a:r>
              <a:rPr lang="ar-SY" dirty="0" err="1" smtClean="0">
                <a:solidFill>
                  <a:schemeClr val="bg1"/>
                </a:solidFill>
              </a:rPr>
              <a:t>إنحلالها</a:t>
            </a:r>
            <a:r>
              <a:rPr lang="ar-SY" dirty="0" smtClean="0">
                <a:solidFill>
                  <a:schemeClr val="bg1"/>
                </a:solidFill>
              </a:rPr>
              <a:t> ، أما الخثار فيحدث بالحالة العكسية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b="1" u="sng" dirty="0" smtClean="0">
                <a:solidFill>
                  <a:schemeClr val="bg1"/>
                </a:solidFill>
              </a:rPr>
              <a:t>تشكيل علقة الصفيحات 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تتفعل الصفيحات في موقع الأذية لتشكل العلقة والتي تمثل الإرقاء الأولي وتتضمن : كشف </a:t>
            </a:r>
            <a:r>
              <a:rPr lang="ar-SY" dirty="0" err="1" smtClean="0">
                <a:solidFill>
                  <a:schemeClr val="bg1"/>
                </a:solidFill>
              </a:rPr>
              <a:t>الفوسفولبيدات</a:t>
            </a:r>
            <a:r>
              <a:rPr lang="ar-SY" dirty="0" smtClean="0">
                <a:solidFill>
                  <a:schemeClr val="bg1"/>
                </a:solidFill>
              </a:rPr>
              <a:t> المحفزة للتخثر على سطح الصفيحات .</a:t>
            </a: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ar-S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8001000" cy="266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81534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7848600" cy="579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760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dirty="0" smtClean="0">
                <a:solidFill>
                  <a:schemeClr val="bg1"/>
                </a:solidFill>
              </a:rPr>
              <a:t>المقاربة التشخيصية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dirty="0" smtClean="0">
                <a:solidFill>
                  <a:schemeClr val="bg1"/>
                </a:solidFill>
              </a:rPr>
              <a:t> عندما يواجه الطبيب حالة أهبة للنزف فإنه يتوقع </a:t>
            </a:r>
            <a:r>
              <a:rPr lang="ar-SA" dirty="0" err="1" smtClean="0">
                <a:solidFill>
                  <a:schemeClr val="bg1"/>
                </a:solidFill>
              </a:rPr>
              <a:t>التتشخيص</a:t>
            </a:r>
            <a:r>
              <a:rPr lang="ar-SA" dirty="0" smtClean="0">
                <a:solidFill>
                  <a:schemeClr val="bg1"/>
                </a:solidFill>
              </a:rPr>
              <a:t> من خلال القصة والفحص السريري المناسب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يتم إثبات التشخيص عن طريق الفحوص النوعية المناسبة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تبقى الفحوص الأساسية الثلاثة وهي :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تعداد الصفيحات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الـ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يمكن إستخدام تحاليل 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 والـ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لمراقبة المعالجة بالمميعات ، أو الحالات المرضية المعروف تأثيرها على التخثر.</a:t>
            </a:r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ar-SA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1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72298"/>
              </p:ext>
            </p:extLst>
          </p:nvPr>
        </p:nvGraphicFramePr>
        <p:xfrm>
          <a:off x="304800" y="127631"/>
          <a:ext cx="8610600" cy="6652319"/>
        </p:xfrm>
        <a:graphic>
          <a:graphicData uri="http://schemas.openxmlformats.org/drawingml/2006/table">
            <a:tbl>
              <a:tblPr rtl="1" firstRow="1" bandRow="1">
                <a:tableStyleId>{073A0DAA-6AF3-43AB-8588-CEC1D06C72B9}</a:tableStyleId>
              </a:tblPr>
              <a:tblGrid>
                <a:gridCol w="2870200"/>
                <a:gridCol w="3056789"/>
                <a:gridCol w="2683611"/>
              </a:tblGrid>
              <a:tr h="473659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Bleeding disorder</a:t>
                      </a:r>
                      <a:endParaRPr lang="ar-SA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Bleeding symptoms</a:t>
                      </a:r>
                      <a:endParaRPr lang="ar-SA" sz="1600" dirty="0"/>
                    </a:p>
                  </a:txBody>
                  <a:tcPr/>
                </a:tc>
              </a:tr>
              <a:tr h="56838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Clotting factors deficiencies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Platelet</a:t>
                      </a:r>
                      <a:r>
                        <a:rPr lang="en-US" sz="1600" baseline="0" dirty="0" smtClean="0"/>
                        <a:t> disorders</a:t>
                      </a:r>
                      <a:endParaRPr lang="ar-S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037979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Deep tissue bleeding (including joints and muscles)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 smtClean="0"/>
                        <a:t>Mucocutaneous</a:t>
                      </a:r>
                      <a:r>
                        <a:rPr lang="en-US" sz="1600" dirty="0" smtClean="0"/>
                        <a:t> bleeding(oral </a:t>
                      </a:r>
                      <a:r>
                        <a:rPr lang="en-US" sz="1600" dirty="0" err="1" smtClean="0"/>
                        <a:t>cavity,nasal,gastrointestinals</a:t>
                      </a:r>
                      <a:r>
                        <a:rPr lang="en-US" sz="1600" baseline="0" dirty="0" smtClean="0"/>
                        <a:t> and genitourinary sites)</a:t>
                      </a:r>
                      <a:r>
                        <a:rPr lang="en-US" sz="1600" dirty="0" smtClean="0"/>
                        <a:t>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Overview of bleeding events</a:t>
                      </a:r>
                      <a:endParaRPr lang="ar-SA" sz="1600" dirty="0" smtClean="0"/>
                    </a:p>
                    <a:p>
                      <a:pPr algn="ctr" rtl="1"/>
                      <a:endParaRPr lang="ar-SA" sz="1600" dirty="0"/>
                    </a:p>
                  </a:txBody>
                  <a:tcPr/>
                </a:tc>
              </a:tr>
              <a:tr h="595112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Not usually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yes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Excessive bleeding after</a:t>
                      </a:r>
                      <a:r>
                        <a:rPr lang="en-US" sz="1600" baseline="0" dirty="0" smtClean="0"/>
                        <a:t> minor cuts</a:t>
                      </a:r>
                      <a:endParaRPr lang="ar-SA" sz="1600" dirty="0"/>
                    </a:p>
                  </a:txBody>
                  <a:tcPr/>
                </a:tc>
              </a:tr>
              <a:tr h="483325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uncommon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common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err="1" smtClean="0"/>
                        <a:t>Petechiae</a:t>
                      </a:r>
                      <a:endParaRPr lang="ar-SA" sz="1600" dirty="0"/>
                    </a:p>
                  </a:txBody>
                  <a:tcPr/>
                </a:tc>
              </a:tr>
              <a:tr h="1360255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May develop large subcutaneous and soft tissue hematomas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Generally small and </a:t>
                      </a:r>
                      <a:r>
                        <a:rPr lang="en-US" sz="1600" dirty="0" err="1" smtClean="0"/>
                        <a:t>superficial,may</a:t>
                      </a:r>
                      <a:r>
                        <a:rPr lang="en-US" sz="1600" baseline="0" dirty="0" smtClean="0"/>
                        <a:t> be </a:t>
                      </a:r>
                      <a:r>
                        <a:rPr lang="en-US" sz="1600" baseline="0" dirty="0" err="1" smtClean="0"/>
                        <a:t>significant,depending</a:t>
                      </a:r>
                      <a:r>
                        <a:rPr lang="en-US" sz="1600" baseline="0" dirty="0" smtClean="0"/>
                        <a:t> upon the defector degree of thrombocytopenia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err="1" smtClean="0"/>
                        <a:t>Ecchymoses</a:t>
                      </a:r>
                      <a:endParaRPr lang="ar-SA" sz="1600" dirty="0"/>
                    </a:p>
                  </a:txBody>
                  <a:tcPr/>
                </a:tc>
              </a:tr>
              <a:tr h="1042029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Common in severe deficiency states or in association with injury in those with mild to moderate deficiency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uncommon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err="1" smtClean="0"/>
                        <a:t>Hemarthroses,muscle</a:t>
                      </a:r>
                      <a:r>
                        <a:rPr lang="en-US" sz="1600" dirty="0" smtClean="0"/>
                        <a:t> hematomas</a:t>
                      </a:r>
                      <a:endParaRPr lang="ar-SA" sz="1600" dirty="0"/>
                    </a:p>
                  </a:txBody>
                  <a:tcPr/>
                </a:tc>
              </a:tr>
              <a:tr h="85016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May be associated either with procedural bleeding or delayed bleeding</a:t>
                      </a:r>
                      <a:r>
                        <a:rPr lang="en-US" sz="1600" baseline="0" dirty="0" smtClean="0"/>
                        <a:t> depending upon the type and severity of the defect</a:t>
                      </a:r>
                      <a:r>
                        <a:rPr lang="en-US" sz="1600" dirty="0" smtClean="0"/>
                        <a:t> 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Often </a:t>
                      </a:r>
                      <a:r>
                        <a:rPr lang="en-US" sz="1600" dirty="0" err="1" smtClean="0"/>
                        <a:t>immediate,with</a:t>
                      </a:r>
                      <a:r>
                        <a:rPr lang="en-US" sz="1600" baseline="0" dirty="0" smtClean="0"/>
                        <a:t> degree of bleeding dependent upon the severity of the defect ranging from none to mild to severe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Bleeding with invasive</a:t>
                      </a:r>
                      <a:r>
                        <a:rPr lang="en-US" sz="1600" baseline="0" dirty="0" smtClean="0"/>
                        <a:t> procedures, including surgery</a:t>
                      </a:r>
                      <a:endParaRPr lang="ar-SA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5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395471"/>
              </p:ext>
            </p:extLst>
          </p:nvPr>
        </p:nvGraphicFramePr>
        <p:xfrm>
          <a:off x="838200" y="762000"/>
          <a:ext cx="7620000" cy="5516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99060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الحالة السريرية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</a:t>
                      </a:r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aPTT</a:t>
                      </a:r>
                      <a:r>
                        <a:rPr lang="ar-S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 rtl="1"/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</a:t>
                      </a:r>
                      <a:r>
                        <a:rPr lang="ar-SA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</a:t>
                      </a:r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aPTT</a:t>
                      </a:r>
                      <a:endParaRPr lang="ar-SA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endParaRPr lang="ar-SA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ar-SA" b="1" i="1" dirty="0" smtClean="0"/>
                        <a:t>مراقبة المميعات</a:t>
                      </a:r>
                      <a:endParaRPr lang="ar-SA" b="1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العلاج </a:t>
                      </a:r>
                      <a:r>
                        <a:rPr lang="ar-SA" dirty="0" err="1" smtClean="0"/>
                        <a:t>بالوارفارين</a:t>
                      </a:r>
                      <a:r>
                        <a:rPr lang="ar-SA" dirty="0" smtClean="0"/>
                        <a:t> فقط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العلاج </a:t>
                      </a:r>
                      <a:r>
                        <a:rPr lang="ar-SA" dirty="0" err="1" smtClean="0"/>
                        <a:t>بالهيبارين</a:t>
                      </a:r>
                      <a:r>
                        <a:rPr lang="ar-SA" dirty="0" smtClean="0"/>
                        <a:t> غير المجزأ فقط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التحويل</a:t>
                      </a:r>
                      <a:r>
                        <a:rPr lang="ar-SA" baseline="0" dirty="0" smtClean="0"/>
                        <a:t> بين </a:t>
                      </a:r>
                      <a:r>
                        <a:rPr lang="ar-SA" baseline="0" dirty="0" err="1" smtClean="0"/>
                        <a:t>الهيبارين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err="1" smtClean="0"/>
                        <a:t>والوارفارين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2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999005"/>
              </p:ext>
            </p:extLst>
          </p:nvPr>
        </p:nvGraphicFramePr>
        <p:xfrm>
          <a:off x="228600" y="304801"/>
          <a:ext cx="8801792" cy="63691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10698"/>
                <a:gridCol w="1387940"/>
                <a:gridCol w="1454746"/>
                <a:gridCol w="2148408"/>
              </a:tblGrid>
              <a:tr h="161235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الحالة السريرية</a:t>
                      </a:r>
                      <a:endParaRPr lang="ar-SA" sz="32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</a:t>
                      </a:r>
                      <a:endParaRPr lang="ar-SA" sz="3200" b="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endParaRPr lang="ar-SA" sz="32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aPTT</a:t>
                      </a:r>
                      <a:endParaRPr lang="ar-SA" sz="3200" b="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endParaRPr lang="ar-SA" sz="32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</a:t>
                      </a:r>
                      <a:r>
                        <a:rPr lang="ar-SA" sz="32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و</a:t>
                      </a:r>
                      <a:r>
                        <a:rPr lang="en-US" sz="3200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aPTT</a:t>
                      </a:r>
                      <a:endParaRPr lang="ar-SA" sz="3200" b="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b="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endParaRPr lang="ar-SA" sz="3200" b="0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06932">
                <a:tc>
                  <a:txBody>
                    <a:bodyPr/>
                    <a:lstStyle/>
                    <a:p>
                      <a:pPr rtl="1"/>
                      <a:r>
                        <a:rPr lang="ar-SA" b="1" i="1" dirty="0" smtClean="0"/>
                        <a:t>تقييم المريض</a:t>
                      </a:r>
                      <a:endParaRPr lang="ar-SA" b="1" i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7497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تقييم مريض لديه أعراض أعلامات للنزف والخثار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</a:tr>
              <a:tr h="124996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سوابق لحالة معروف أنها تتشارك</a:t>
                      </a:r>
                      <a:r>
                        <a:rPr lang="ar-SA" baseline="0" dirty="0" smtClean="0"/>
                        <a:t> مع </a:t>
                      </a:r>
                      <a:r>
                        <a:rPr lang="ar-SA" dirty="0" smtClean="0"/>
                        <a:t>خثار </a:t>
                      </a:r>
                      <a:r>
                        <a:rPr lang="ar-SA" dirty="0" err="1" smtClean="0"/>
                        <a:t>أونزف</a:t>
                      </a:r>
                      <a:r>
                        <a:rPr lang="ar-SA" dirty="0" smtClean="0"/>
                        <a:t> بفعل</a:t>
                      </a:r>
                      <a:r>
                        <a:rPr lang="ar-SA" baseline="0" dirty="0" smtClean="0"/>
                        <a:t> </a:t>
                      </a:r>
                      <a:r>
                        <a:rPr lang="ar-SA" baseline="0" dirty="0" err="1" smtClean="0"/>
                        <a:t>إضطراب</a:t>
                      </a:r>
                      <a:r>
                        <a:rPr lang="ar-SA" baseline="0" dirty="0" smtClean="0"/>
                        <a:t> السبيل الخارجي سواء كان وراثياً او مكتسباً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</a:tr>
              <a:tr h="124996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سوابق لحالة معروف أنها تتشارك</a:t>
                      </a:r>
                      <a:r>
                        <a:rPr lang="ar-SA" baseline="0" dirty="0" smtClean="0"/>
                        <a:t> مع </a:t>
                      </a:r>
                      <a:r>
                        <a:rPr lang="ar-SA" dirty="0" smtClean="0"/>
                        <a:t>خثار </a:t>
                      </a:r>
                      <a:r>
                        <a:rPr lang="ar-SA" dirty="0" err="1" smtClean="0"/>
                        <a:t>أونزف</a:t>
                      </a:r>
                      <a:r>
                        <a:rPr lang="ar-SA" dirty="0" smtClean="0"/>
                        <a:t> بفعل </a:t>
                      </a:r>
                      <a:r>
                        <a:rPr lang="ar-SA" dirty="0" err="1" smtClean="0"/>
                        <a:t>إضطراب</a:t>
                      </a:r>
                      <a:r>
                        <a:rPr lang="ar-SA" dirty="0" smtClean="0"/>
                        <a:t> </a:t>
                      </a:r>
                      <a:r>
                        <a:rPr lang="ar-SA" baseline="0" dirty="0" smtClean="0"/>
                        <a:t>السبيل الداخلي سواء كان وراثياً او مكتسباً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</a:tr>
              <a:tr h="87497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تقييم مريض سيتعرض لتداخل طبي معروف</a:t>
                      </a:r>
                      <a:r>
                        <a:rPr lang="ar-SA" baseline="0" dirty="0" smtClean="0"/>
                        <a:t> أنه قد يسبب نزف أو خثار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-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نعم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59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851330"/>
              </p:ext>
            </p:extLst>
          </p:nvPr>
        </p:nvGraphicFramePr>
        <p:xfrm>
          <a:off x="609600" y="914400"/>
          <a:ext cx="7355840" cy="49987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291840"/>
                <a:gridCol w="2032000"/>
                <a:gridCol w="2032000"/>
              </a:tblGrid>
              <a:tr h="457200"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Causes of test result pattern</a:t>
                      </a:r>
                      <a:endParaRPr lang="ar-SA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Test result</a:t>
                      </a:r>
                      <a:endParaRPr lang="ar-SA" sz="2400" b="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aPTT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PT</a:t>
                      </a:r>
                      <a:endParaRPr lang="ar-SA" dirty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inherited</a:t>
                      </a:r>
                      <a:endParaRPr lang="ar-SA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normal</a:t>
                      </a:r>
                      <a:endParaRPr lang="ar-SA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prolonged</a:t>
                      </a:r>
                      <a:endParaRPr lang="ar-SA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Factor VII deficiency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rowSpan="8" gridSpan="2">
                  <a:txBody>
                    <a:bodyPr/>
                    <a:lstStyle/>
                    <a:p>
                      <a:pPr algn="l" rtl="1"/>
                      <a:endParaRPr lang="ar-SA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8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acquired</a:t>
                      </a:r>
                      <a:endParaRPr lang="ar-SA" sz="2400" b="1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Acquired factor VII deficiency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Mild vitamin</a:t>
                      </a:r>
                      <a:r>
                        <a:rPr lang="en-US" baseline="0" dirty="0" smtClean="0"/>
                        <a:t> K deficiency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liver disease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Warfarine</a:t>
                      </a:r>
                      <a:r>
                        <a:rPr lang="en-US" dirty="0" smtClean="0"/>
                        <a:t> administration 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Inhibitor of factor VII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Lupus anticoagulant(rare )</a:t>
                      </a:r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090110"/>
              </p:ext>
            </p:extLst>
          </p:nvPr>
        </p:nvGraphicFramePr>
        <p:xfrm>
          <a:off x="761999" y="228603"/>
          <a:ext cx="7848601" cy="63739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86075"/>
                <a:gridCol w="2849391"/>
                <a:gridCol w="2113135"/>
              </a:tblGrid>
              <a:tr h="700400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Causes of test result pattern</a:t>
                      </a:r>
                      <a:endPara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Test result</a:t>
                      </a:r>
                      <a:endParaRPr lang="ar-SA" sz="2400" b="0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442389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aPTT</a:t>
                      </a:r>
                      <a:endParaRPr lang="ar-SA" dirty="0"/>
                    </a:p>
                  </a:txBody>
                  <a:tcP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PT</a:t>
                      </a:r>
                      <a:endParaRPr lang="ar-SA" dirty="0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783789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inherited</a:t>
                      </a:r>
                      <a:endParaRPr lang="ar-SA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prolonged</a:t>
                      </a:r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normal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484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Deficiency</a:t>
                      </a:r>
                      <a:r>
                        <a:rPr lang="en-US" sz="1600" baseline="0" dirty="0" smtClean="0"/>
                        <a:t> of factors VIII, IX, or XI</a:t>
                      </a:r>
                      <a:endParaRPr lang="ar-SA" sz="1600" dirty="0"/>
                    </a:p>
                  </a:txBody>
                  <a:tcPr/>
                </a:tc>
                <a:tc rowSpan="8" grid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T w="12700" cmpd="sng">
                      <a:noFill/>
                    </a:lnT>
                  </a:tcPr>
                </a:tc>
                <a:tc rowSpan="8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8795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Deficiency</a:t>
                      </a:r>
                      <a:r>
                        <a:rPr lang="en-US" sz="1600" baseline="0" dirty="0" smtClean="0"/>
                        <a:t> of factors XII , </a:t>
                      </a:r>
                      <a:r>
                        <a:rPr lang="en-US" sz="1600" baseline="0" dirty="0" err="1" smtClean="0"/>
                        <a:t>prekallikrein</a:t>
                      </a:r>
                      <a:r>
                        <a:rPr lang="en-US" sz="1600" baseline="0" dirty="0" smtClean="0"/>
                        <a:t> , or HMW </a:t>
                      </a:r>
                      <a:r>
                        <a:rPr lang="en-US" sz="1600" baseline="0" dirty="0" err="1" smtClean="0"/>
                        <a:t>kininogen</a:t>
                      </a:r>
                      <a:r>
                        <a:rPr lang="en-US" sz="1600" baseline="0" dirty="0" smtClean="0"/>
                        <a:t>   </a:t>
                      </a:r>
                      <a:endParaRPr lang="ar-SA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84717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Von </a:t>
                      </a:r>
                      <a:r>
                        <a:rPr lang="en-US" sz="1600" dirty="0" err="1" smtClean="0"/>
                        <a:t>Willbrand</a:t>
                      </a:r>
                      <a:r>
                        <a:rPr lang="en-US" sz="1600" baseline="0" dirty="0" smtClean="0"/>
                        <a:t> disease (variable )</a:t>
                      </a:r>
                      <a:endParaRPr lang="ar-SA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9670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acquired</a:t>
                      </a:r>
                      <a:endParaRPr lang="ar-SA" sz="2400" b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84717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Heparin administration</a:t>
                      </a:r>
                      <a:endParaRPr lang="ar-SA" sz="1600" b="1" dirty="0" smtClean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1285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Inhibitor</a:t>
                      </a:r>
                      <a:r>
                        <a:rPr lang="en-US" sz="1600" baseline="0" dirty="0" smtClean="0"/>
                        <a:t> of factors VIII,IX,XI, or XII</a:t>
                      </a:r>
                      <a:endParaRPr lang="ar-SA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5020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Acquired VWD</a:t>
                      </a:r>
                      <a:endParaRPr lang="ar-SA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50200"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/>
                        <a:t>Lupus anticoagulant</a:t>
                      </a:r>
                      <a:endParaRPr lang="ar-SA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7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90420"/>
              </p:ext>
            </p:extLst>
          </p:nvPr>
        </p:nvGraphicFramePr>
        <p:xfrm>
          <a:off x="762000" y="533400"/>
          <a:ext cx="7924800" cy="52349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41600"/>
                <a:gridCol w="2641600"/>
                <a:gridCol w="2641600"/>
              </a:tblGrid>
              <a:tr h="731520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Causes of test result pattern</a:t>
                      </a:r>
                      <a:endPara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400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Test result</a:t>
                      </a:r>
                      <a:endParaRPr lang="ar-SA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3152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aPTT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PT</a:t>
                      </a:r>
                      <a:endParaRPr lang="ar-SA" dirty="0"/>
                    </a:p>
                  </a:txBody>
                  <a:tcPr/>
                </a:tc>
              </a:tr>
              <a:tr h="125730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inherited</a:t>
                      </a:r>
                      <a:endParaRPr lang="ar-SA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prolonged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prolonged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257300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/>
                        <a:t>Deficiency</a:t>
                      </a:r>
                      <a:r>
                        <a:rPr lang="en-US" sz="1800" baseline="0" dirty="0" smtClean="0"/>
                        <a:t> of prothrombin,fibrinogen or factors V </a:t>
                      </a:r>
                      <a:r>
                        <a:rPr lang="en-US" sz="1800" baseline="0" dirty="0" err="1" smtClean="0"/>
                        <a:t>orX</a:t>
                      </a:r>
                      <a:endParaRPr lang="ar-SA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25730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Combined factor deficiencies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4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038429"/>
              </p:ext>
            </p:extLst>
          </p:nvPr>
        </p:nvGraphicFramePr>
        <p:xfrm>
          <a:off x="533400" y="228601"/>
          <a:ext cx="8229600" cy="6211242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977115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Causes of test result pattern</a:t>
                      </a:r>
                      <a:endParaRPr lang="ar-SA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2400" dirty="0" smtClean="0"/>
                    </a:p>
                    <a:p>
                      <a:pPr rtl="1"/>
                      <a:endParaRPr lang="ar-SA" sz="2400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Test result</a:t>
                      </a:r>
                      <a:endParaRPr lang="ar-SA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88828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aPTT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PT</a:t>
                      </a:r>
                      <a:endParaRPr lang="ar-SA" dirty="0"/>
                    </a:p>
                  </a:txBody>
                  <a:tcPr/>
                </a:tc>
              </a:tr>
              <a:tr h="609455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acquired</a:t>
                      </a:r>
                      <a:endParaRPr lang="ar-SA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prolonged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prolonged</a:t>
                      </a:r>
                      <a:endParaRPr lang="ar-SA" dirty="0" smtClean="0"/>
                    </a:p>
                  </a:txBody>
                  <a:tcPr/>
                </a:tc>
              </a:tr>
              <a:tr h="60945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Liver</a:t>
                      </a:r>
                      <a:r>
                        <a:rPr lang="en-US" baseline="0" dirty="0" smtClean="0"/>
                        <a:t> disease</a:t>
                      </a:r>
                      <a:endParaRPr lang="ar-SA" dirty="0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09455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DIC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29763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Supratherapeutic</a:t>
                      </a:r>
                      <a:r>
                        <a:rPr lang="en-US" baseline="0" dirty="0" smtClean="0"/>
                        <a:t> doses of anticoagulants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2976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Severe vitamin</a:t>
                      </a:r>
                      <a:r>
                        <a:rPr lang="en-US" baseline="0" dirty="0" smtClean="0"/>
                        <a:t> K deficiency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21890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Combined heparin and warfarin administration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5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b="1" u="sng" dirty="0">
                <a:solidFill>
                  <a:schemeClr val="bg1"/>
                </a:solidFill>
              </a:rPr>
              <a:t> تشكيل الخثرة :</a:t>
            </a:r>
          </a:p>
          <a:p>
            <a:pPr marL="0" indent="0">
              <a:buNone/>
            </a:pPr>
            <a:r>
              <a:rPr lang="ar-SY" dirty="0">
                <a:solidFill>
                  <a:schemeClr val="bg1"/>
                </a:solidFill>
              </a:rPr>
              <a:t>ينكشف العامل النسيجي (</a:t>
            </a:r>
            <a:r>
              <a:rPr lang="en-US" dirty="0">
                <a:solidFill>
                  <a:schemeClr val="bg1"/>
                </a:solidFill>
              </a:rPr>
              <a:t>TF</a:t>
            </a:r>
            <a:r>
              <a:rPr lang="ar-SY" dirty="0">
                <a:solidFill>
                  <a:schemeClr val="bg1"/>
                </a:solidFill>
              </a:rPr>
              <a:t>) في موقع الأذية ويتفاعل مع العامل السابع ومن ثم يتفعل العامل العاشر ويمثل </a:t>
            </a:r>
            <a:r>
              <a:rPr lang="ar-SY" dirty="0" err="1">
                <a:solidFill>
                  <a:schemeClr val="bg1"/>
                </a:solidFill>
              </a:rPr>
              <a:t>ماسبق</a:t>
            </a:r>
            <a:r>
              <a:rPr lang="ar-SY" dirty="0">
                <a:solidFill>
                  <a:schemeClr val="bg1"/>
                </a:solidFill>
              </a:rPr>
              <a:t> الحوادث البادئة للتخثر .</a:t>
            </a:r>
          </a:p>
          <a:p>
            <a:pPr marL="0" indent="0">
              <a:buNone/>
            </a:pPr>
            <a:r>
              <a:rPr lang="ar-SY" dirty="0">
                <a:solidFill>
                  <a:schemeClr val="bg1"/>
                </a:solidFill>
              </a:rPr>
              <a:t>بينما تلعب مكونات السبيل الداخلي (8-9-11) دوراً في تضخيم العملية السابقة </a:t>
            </a:r>
            <a:r>
              <a:rPr lang="ar-SY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إذاً يرتبط العامل </a:t>
            </a:r>
            <a:r>
              <a:rPr lang="ar-SY" dirty="0" err="1" smtClean="0">
                <a:solidFill>
                  <a:schemeClr val="bg1"/>
                </a:solidFill>
              </a:rPr>
              <a:t>النسجي</a:t>
            </a:r>
            <a:r>
              <a:rPr lang="ar-SY" dirty="0" smtClean="0">
                <a:solidFill>
                  <a:schemeClr val="bg1"/>
                </a:solidFill>
              </a:rPr>
              <a:t> بالعامل السابع ويفعله ، وبعد هذا </a:t>
            </a:r>
            <a:r>
              <a:rPr lang="ar-SY" dirty="0" err="1" smtClean="0">
                <a:solidFill>
                  <a:schemeClr val="bg1"/>
                </a:solidFill>
              </a:rPr>
              <a:t>الإرتباط</a:t>
            </a:r>
            <a:r>
              <a:rPr lang="ar-SY" dirty="0" smtClean="0">
                <a:solidFill>
                  <a:schemeClr val="bg1"/>
                </a:solidFill>
              </a:rPr>
              <a:t> يتفعل العامل التاسع والعاشر وهذا يقود إلى توليد </a:t>
            </a:r>
            <a:r>
              <a:rPr lang="ar-SY" dirty="0" err="1" smtClean="0">
                <a:solidFill>
                  <a:schemeClr val="bg1"/>
                </a:solidFill>
              </a:rPr>
              <a:t>الترومبين</a:t>
            </a:r>
            <a:r>
              <a:rPr lang="ar-SY" dirty="0" smtClean="0">
                <a:solidFill>
                  <a:schemeClr val="bg1"/>
                </a:solidFill>
              </a:rPr>
              <a:t> وتشكيل الخثرة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يحول </a:t>
            </a:r>
            <a:r>
              <a:rPr lang="ar-SY" dirty="0" err="1" smtClean="0">
                <a:solidFill>
                  <a:schemeClr val="bg1"/>
                </a:solidFill>
              </a:rPr>
              <a:t>الترومبين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الفيبرينوجين</a:t>
            </a:r>
            <a:r>
              <a:rPr lang="ar-SY" dirty="0" smtClean="0">
                <a:solidFill>
                  <a:schemeClr val="bg1"/>
                </a:solidFill>
              </a:rPr>
              <a:t> الذواب إلى </a:t>
            </a:r>
            <a:r>
              <a:rPr lang="ar-SY" dirty="0" err="1" smtClean="0">
                <a:solidFill>
                  <a:schemeClr val="bg1"/>
                </a:solidFill>
              </a:rPr>
              <a:t>مونوميرات</a:t>
            </a:r>
            <a:r>
              <a:rPr lang="ar-SY" dirty="0" smtClean="0">
                <a:solidFill>
                  <a:schemeClr val="bg1"/>
                </a:solidFill>
              </a:rPr>
              <a:t> فيبرين غير ذوابة التي </a:t>
            </a:r>
            <a:r>
              <a:rPr lang="ar-SY" dirty="0" err="1">
                <a:solidFill>
                  <a:schemeClr val="bg1"/>
                </a:solidFill>
              </a:rPr>
              <a:t>ت</a:t>
            </a:r>
            <a:r>
              <a:rPr lang="ar-SY" dirty="0" err="1" smtClean="0">
                <a:solidFill>
                  <a:schemeClr val="bg1"/>
                </a:solidFill>
              </a:rPr>
              <a:t>تبلمر</a:t>
            </a:r>
            <a:r>
              <a:rPr lang="ar-SY" dirty="0" smtClean="0">
                <a:solidFill>
                  <a:schemeClr val="bg1"/>
                </a:solidFill>
              </a:rPr>
              <a:t> عفوياً لتشكل علقة فيبرين التي تشكل الخثرة المتصالبة بفعل العامل </a:t>
            </a:r>
            <a:r>
              <a:rPr lang="en-US" dirty="0" smtClean="0">
                <a:solidFill>
                  <a:schemeClr val="bg1"/>
                </a:solidFill>
              </a:rPr>
              <a:t>XIII</a:t>
            </a:r>
            <a:r>
              <a:rPr lang="ar-SY" dirty="0" smtClean="0">
                <a:solidFill>
                  <a:schemeClr val="bg1"/>
                </a:solidFill>
              </a:rPr>
              <a:t> .</a:t>
            </a:r>
            <a:endParaRPr lang="ar-SY" dirty="0">
              <a:solidFill>
                <a:schemeClr val="bg1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0811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72141"/>
              </p:ext>
            </p:extLst>
          </p:nvPr>
        </p:nvGraphicFramePr>
        <p:xfrm>
          <a:off x="685800" y="304801"/>
          <a:ext cx="7848600" cy="5605333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2616200"/>
                <a:gridCol w="2616200"/>
                <a:gridCol w="2616200"/>
              </a:tblGrid>
              <a:tr h="814044">
                <a:tc row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Causes of test result pattern</a:t>
                      </a:r>
                      <a:endParaRPr lang="ar-SA" sz="1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rtl="1"/>
                      <a:endParaRPr lang="ar-SA" sz="1800" dirty="0" smtClean="0"/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Test result</a:t>
                      </a:r>
                      <a:endParaRPr lang="ar-SA" sz="2400" b="1" kern="1200" dirty="0" smtClean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25617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aPTT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PT</a:t>
                      </a:r>
                      <a:endParaRPr lang="ar-SA" dirty="0"/>
                    </a:p>
                  </a:txBody>
                  <a:tcPr/>
                </a:tc>
              </a:tr>
              <a:tr h="48577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prolonged</a:t>
                      </a:r>
                      <a:endParaRPr lang="ar-S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prolonged</a:t>
                      </a:r>
                      <a:endParaRPr lang="ar-SA" dirty="0" smtClean="0"/>
                    </a:p>
                  </a:txBody>
                  <a:tcPr/>
                </a:tc>
              </a:tr>
              <a:tr h="814044"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Argatroban</a:t>
                      </a:r>
                      <a:r>
                        <a:rPr lang="en-US" dirty="0" smtClean="0"/>
                        <a:t> with or without warfarin administration</a:t>
                      </a:r>
                      <a:endParaRPr lang="ar-SA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0247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Inhibitor </a:t>
                      </a:r>
                      <a:r>
                        <a:rPr lang="en-US" dirty="0" err="1" smtClean="0"/>
                        <a:t>of</a:t>
                      </a:r>
                      <a:r>
                        <a:rPr lang="en-US" sz="1800" baseline="0" dirty="0" err="1" smtClean="0"/>
                        <a:t>prothrombin,fibrinogen</a:t>
                      </a:r>
                      <a:r>
                        <a:rPr lang="en-US" sz="1800" baseline="0" dirty="0" smtClean="0"/>
                        <a:t> or factors V </a:t>
                      </a:r>
                      <a:r>
                        <a:rPr lang="en-US" sz="1800" baseline="0" dirty="0" err="1" smtClean="0"/>
                        <a:t>orX</a:t>
                      </a:r>
                      <a:endParaRPr lang="ar-SA" dirty="0" smtClean="0"/>
                    </a:p>
                    <a:p>
                      <a:pPr algn="l" rtl="1"/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439651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Primary amyloidosis-associated</a:t>
                      </a:r>
                      <a:r>
                        <a:rPr lang="en-US" baseline="0" dirty="0" smtClean="0"/>
                        <a:t> factor X deficiency</a:t>
                      </a:r>
                      <a:endParaRPr lang="ar-SA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8001000" cy="579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28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01463"/>
              </p:ext>
            </p:extLst>
          </p:nvPr>
        </p:nvGraphicFramePr>
        <p:xfrm>
          <a:off x="308247" y="457201"/>
          <a:ext cx="8565589" cy="6021976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914400"/>
                <a:gridCol w="857596"/>
                <a:gridCol w="914400"/>
                <a:gridCol w="1141614"/>
                <a:gridCol w="1037706"/>
                <a:gridCol w="857596"/>
                <a:gridCol w="2842277"/>
              </a:tblGrid>
              <a:tr h="751114"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Fib</a:t>
                      </a:r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TT</a:t>
                      </a:r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aPTT</a:t>
                      </a:r>
                      <a:endParaRPr lang="ar-S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1"/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PT</a:t>
                      </a:r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plt</a:t>
                      </a:r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BT</a:t>
                      </a:r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Disorders</a:t>
                      </a:r>
                      <a:endParaRPr lang="ar-SA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↔/</a:t>
                      </a:r>
                      <a:r>
                        <a:rPr lang="en-US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Vasculopathies,connective</a:t>
                      </a:r>
                      <a:r>
                        <a:rPr lang="en-US" dirty="0" smtClean="0"/>
                        <a:t> tissue disese,or collagen disorders affecting skin</a:t>
                      </a:r>
                      <a:endParaRPr lang="ar-SA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↓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thrombocytopenia</a:t>
                      </a:r>
                      <a:endParaRPr lang="ar-SA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↔/↓</a:t>
                      </a:r>
                      <a:endParaRPr lang="ar-SA" dirty="0" smtClean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Qualitative platelet abnormalities</a:t>
                      </a:r>
                      <a:endParaRPr lang="ar-SA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Hemophilia A </a:t>
                      </a:r>
                      <a:endParaRPr lang="ar-SA" dirty="0" smtClean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∙↑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∞↔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VWD</a:t>
                      </a:r>
                      <a:endParaRPr lang="ar-SA" dirty="0"/>
                    </a:p>
                  </a:txBody>
                  <a:tcPr/>
                </a:tc>
              </a:tr>
              <a:tr h="751114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↓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Calibri" panose="020F0502020204030204" pitchFamily="34" charset="0"/>
                        </a:rPr>
                        <a:t>↓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 smtClean="0">
                          <a:latin typeface="Calibri" panose="020F0502020204030204" pitchFamily="34" charset="0"/>
                        </a:rPr>
                        <a:t>↑</a:t>
                      </a:r>
                      <a:endParaRPr lang="ar-SA" dirty="0" smtClean="0"/>
                    </a:p>
                    <a:p>
                      <a:pPr algn="ctr"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/>
                        <a:t>DIC</a:t>
                      </a:r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2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60960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Y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النزف مع كون الـ 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aPTT </a:t>
            </a:r>
            <a:r>
              <a:rPr lang="ar-SY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والـ</a:t>
            </a:r>
            <a:r>
              <a:rPr lang="en-US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</a:t>
            </a:r>
            <a:r>
              <a:rPr lang="ar-SY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طبيعيان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أهم سبب </a:t>
            </a:r>
            <a:r>
              <a:rPr lang="ar-SY" dirty="0" err="1" smtClean="0">
                <a:solidFill>
                  <a:schemeClr val="bg1"/>
                </a:solidFill>
              </a:rPr>
              <a:t>للإضطرابات</a:t>
            </a:r>
            <a:r>
              <a:rPr lang="ar-SY" dirty="0" smtClean="0">
                <a:solidFill>
                  <a:schemeClr val="bg1"/>
                </a:solidFill>
              </a:rPr>
              <a:t> النزفية المكتسبة مع كون 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 والـ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طبيعيان هو نقص الصفيحات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عندما يكون نقص الصفيحات هاماً يكون زمن النزف متطاولاً مع عيب بتشكل العلقة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ليس من الضروري قياس زمن النزف أو </a:t>
            </a:r>
            <a:r>
              <a:rPr lang="en-US" dirty="0" smtClean="0">
                <a:solidFill>
                  <a:schemeClr val="bg1"/>
                </a:solidFill>
              </a:rPr>
              <a:t>PFA-100</a:t>
            </a:r>
            <a:r>
              <a:rPr lang="ar-SY" dirty="0" smtClean="0">
                <a:solidFill>
                  <a:schemeClr val="bg1"/>
                </a:solidFill>
              </a:rPr>
              <a:t> عندما يكون تعداد الصفيحات أقل من 50 ألف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Y" dirty="0" smtClean="0">
                <a:solidFill>
                  <a:schemeClr val="bg1"/>
                </a:solidFill>
              </a:rPr>
              <a:t>يجب قياس </a:t>
            </a:r>
            <a:r>
              <a:rPr lang="ar-SY" dirty="0">
                <a:solidFill>
                  <a:schemeClr val="bg1"/>
                </a:solidFill>
              </a:rPr>
              <a:t>زمن النزف أو </a:t>
            </a:r>
            <a:r>
              <a:rPr lang="en-US" dirty="0">
                <a:solidFill>
                  <a:schemeClr val="bg1"/>
                </a:solidFill>
              </a:rPr>
              <a:t>PFA-100</a:t>
            </a: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عند وجود نزوف مخاطية وجلدية عند مريض مع كون </a:t>
            </a:r>
            <a:r>
              <a:rPr lang="ar-SY" dirty="0">
                <a:solidFill>
                  <a:schemeClr val="bg1"/>
                </a:solidFill>
              </a:rPr>
              <a:t>الـ </a:t>
            </a:r>
            <a:r>
              <a:rPr lang="en-US" dirty="0">
                <a:solidFill>
                  <a:schemeClr val="bg1"/>
                </a:solidFill>
              </a:rPr>
              <a:t>aPTT </a:t>
            </a:r>
            <a:r>
              <a:rPr lang="ar-SY" dirty="0">
                <a:solidFill>
                  <a:schemeClr val="bg1"/>
                </a:solidFill>
              </a:rPr>
              <a:t> والـ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 والصفيحات طبيعية .</a:t>
            </a: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382000" cy="5640288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ar-SY" dirty="0" smtClean="0">
                <a:solidFill>
                  <a:schemeClr val="bg1"/>
                </a:solidFill>
              </a:rPr>
              <a:t>يدل </a:t>
            </a:r>
            <a:r>
              <a:rPr lang="ar-SY" dirty="0">
                <a:solidFill>
                  <a:schemeClr val="bg1"/>
                </a:solidFill>
              </a:rPr>
              <a:t>تطاول زمن النزف أو </a:t>
            </a:r>
            <a:r>
              <a:rPr lang="en-US" dirty="0">
                <a:solidFill>
                  <a:schemeClr val="bg1"/>
                </a:solidFill>
              </a:rPr>
              <a:t>PFA-100</a:t>
            </a:r>
            <a:r>
              <a:rPr lang="ar-SY" dirty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على الحاجة لإجراء مزيد من الدراسات لـ </a:t>
            </a:r>
            <a:r>
              <a:rPr lang="en-US" dirty="0" smtClean="0">
                <a:solidFill>
                  <a:schemeClr val="bg1"/>
                </a:solidFill>
              </a:rPr>
              <a:t>VWD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>
                <a:solidFill>
                  <a:schemeClr val="bg1"/>
                </a:solidFill>
              </a:rPr>
              <a:t>ودراسات تكدس </a:t>
            </a:r>
            <a:r>
              <a:rPr lang="ar-SY" dirty="0" smtClean="0">
                <a:solidFill>
                  <a:schemeClr val="bg1"/>
                </a:solidFill>
              </a:rPr>
              <a:t>الصفيحات.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على أية حال يجب ألا ننسى أن زمن النزف الطبيعي لا يستبعد </a:t>
            </a:r>
            <a:r>
              <a:rPr lang="en-US" dirty="0" smtClean="0">
                <a:solidFill>
                  <a:schemeClr val="bg1"/>
                </a:solidFill>
              </a:rPr>
              <a:t>VWD</a:t>
            </a:r>
            <a:r>
              <a:rPr lang="ar-SY" dirty="0" smtClean="0">
                <a:solidFill>
                  <a:schemeClr val="bg1"/>
                </a:solidFill>
              </a:rPr>
              <a:t> ويبقى </a:t>
            </a:r>
            <a:r>
              <a:rPr lang="en-US" dirty="0" smtClean="0">
                <a:solidFill>
                  <a:schemeClr val="bg1"/>
                </a:solidFill>
              </a:rPr>
              <a:t>PFA-100</a:t>
            </a:r>
            <a:r>
              <a:rPr lang="ar-SY" dirty="0" smtClean="0">
                <a:solidFill>
                  <a:schemeClr val="bg1"/>
                </a:solidFill>
              </a:rPr>
              <a:t> هو الأكثر حساسية .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عوز العامل </a:t>
            </a:r>
            <a:r>
              <a:rPr lang="en-US" dirty="0" smtClean="0">
                <a:solidFill>
                  <a:schemeClr val="bg1"/>
                </a:solidFill>
              </a:rPr>
              <a:t>XIII</a:t>
            </a:r>
            <a:r>
              <a:rPr lang="ar-SY" dirty="0" smtClean="0">
                <a:solidFill>
                  <a:schemeClr val="bg1"/>
                </a:solidFill>
              </a:rPr>
              <a:t> هو سبب نادر </a:t>
            </a:r>
            <a:r>
              <a:rPr lang="ar-SY" dirty="0" err="1" smtClean="0">
                <a:solidFill>
                  <a:schemeClr val="bg1"/>
                </a:solidFill>
              </a:rPr>
              <a:t>للإضطرابات</a:t>
            </a:r>
            <a:r>
              <a:rPr lang="ar-SY" dirty="0" smtClean="0">
                <a:solidFill>
                  <a:schemeClr val="bg1"/>
                </a:solidFill>
              </a:rPr>
              <a:t> النزفية مع كون </a:t>
            </a:r>
            <a:endParaRPr lang="ar-SY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الـ </a:t>
            </a:r>
            <a:r>
              <a:rPr lang="en-US" dirty="0" smtClean="0">
                <a:solidFill>
                  <a:schemeClr val="bg1"/>
                </a:solidFill>
              </a:rPr>
              <a:t>PT</a:t>
            </a:r>
            <a:r>
              <a:rPr lang="ar-SY" dirty="0" smtClean="0">
                <a:solidFill>
                  <a:schemeClr val="bg1"/>
                </a:solidFill>
              </a:rPr>
              <a:t> والـ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Y" dirty="0" smtClean="0">
                <a:solidFill>
                  <a:schemeClr val="bg1"/>
                </a:solidFill>
              </a:rPr>
              <a:t>  والـ</a:t>
            </a:r>
            <a:r>
              <a:rPr lang="en-US" dirty="0" smtClean="0">
                <a:solidFill>
                  <a:schemeClr val="bg1"/>
                </a:solidFill>
              </a:rPr>
              <a:t>TT</a:t>
            </a:r>
            <a:r>
              <a:rPr lang="ar-SY" dirty="0" smtClean="0">
                <a:solidFill>
                  <a:schemeClr val="bg1"/>
                </a:solidFill>
              </a:rPr>
              <a:t> طبيعية .</a:t>
            </a:r>
          </a:p>
        </p:txBody>
      </p:sp>
    </p:spTree>
    <p:extLst>
      <p:ext uri="{BB962C8B-B14F-4D97-AF65-F5344CB8AC3E}">
        <p14:creationId xmlns:p14="http://schemas.microsoft.com/office/powerpoint/2010/main" val="41809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VWD</a:t>
            </a:r>
            <a:endParaRPr lang="ar-SY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المرض النزفي الموروث الأشيع حيث تقدر نسبة حدوثه بحوالي 1%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نسبة قليلة من الناس يشخص لديهم</a:t>
            </a:r>
            <a:r>
              <a:rPr lang="en-US" dirty="0" smtClean="0">
                <a:solidFill>
                  <a:schemeClr val="bg1"/>
                </a:solidFill>
              </a:rPr>
              <a:t> VWD</a:t>
            </a:r>
            <a:r>
              <a:rPr lang="ar-SA" dirty="0" smtClean="0">
                <a:solidFill>
                  <a:schemeClr val="bg1"/>
                </a:solidFill>
              </a:rPr>
              <a:t>مكتسب بسبب تشكل أضداد لـ</a:t>
            </a:r>
            <a:r>
              <a:rPr lang="en-US" dirty="0" smtClean="0">
                <a:solidFill>
                  <a:schemeClr val="bg1"/>
                </a:solidFill>
              </a:rPr>
              <a:t>VWF</a:t>
            </a:r>
            <a:r>
              <a:rPr lang="ar-SA" dirty="0" smtClean="0">
                <a:solidFill>
                  <a:schemeClr val="bg1"/>
                </a:solidFill>
              </a:rPr>
              <a:t> ، والتي تتشارك مع أمراض مناعية ذاتية أو </a:t>
            </a:r>
            <a:r>
              <a:rPr lang="ar-SA" dirty="0" err="1" smtClean="0">
                <a:solidFill>
                  <a:schemeClr val="bg1"/>
                </a:solidFill>
              </a:rPr>
              <a:t>إضطرابات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نسيلية</a:t>
            </a:r>
            <a:r>
              <a:rPr lang="ar-SA" dirty="0" smtClean="0">
                <a:solidFill>
                  <a:schemeClr val="bg1"/>
                </a:solidFill>
              </a:rPr>
              <a:t> تكاثرية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 smtClean="0">
                <a:solidFill>
                  <a:schemeClr val="bg1"/>
                </a:solidFill>
              </a:rPr>
              <a:t>يتظاهر أغلب المصابين </a:t>
            </a:r>
            <a:r>
              <a:rPr lang="ar-SA" dirty="0" err="1" smtClean="0">
                <a:solidFill>
                  <a:schemeClr val="bg1"/>
                </a:solidFill>
              </a:rPr>
              <a:t>بنزوف</a:t>
            </a:r>
            <a:r>
              <a:rPr lang="ar-SA" dirty="0" smtClean="0">
                <a:solidFill>
                  <a:schemeClr val="bg1"/>
                </a:solidFill>
              </a:rPr>
              <a:t> جلدية مخاطية معتدلة إلى شديدة بفعل نقص مستويات </a:t>
            </a:r>
            <a:r>
              <a:rPr lang="en-US" dirty="0" smtClean="0">
                <a:solidFill>
                  <a:schemeClr val="bg1"/>
                </a:solidFill>
              </a:rPr>
              <a:t>VWF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>
                <a:solidFill>
                  <a:schemeClr val="bg1"/>
                </a:solidFill>
              </a:rPr>
              <a:t>ي</a:t>
            </a:r>
            <a:r>
              <a:rPr lang="ar-SA" dirty="0" smtClean="0">
                <a:solidFill>
                  <a:schemeClr val="bg1"/>
                </a:solidFill>
              </a:rPr>
              <a:t>تطاول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A" dirty="0" smtClean="0">
                <a:solidFill>
                  <a:schemeClr val="bg1"/>
                </a:solidFill>
              </a:rPr>
              <a:t> عادة بشكل خفيف إلى معتدل بسبب النقص المرافق في العامل</a:t>
            </a:r>
            <a:r>
              <a:rPr lang="en-US" dirty="0" smtClean="0">
                <a:solidFill>
                  <a:schemeClr val="bg1"/>
                </a:solidFill>
              </a:rPr>
              <a:t>VIII</a:t>
            </a:r>
            <a:r>
              <a:rPr lang="ar-SA" dirty="0" smtClean="0">
                <a:solidFill>
                  <a:schemeClr val="bg1"/>
                </a:solidFill>
              </a:rPr>
              <a:t>.</a:t>
            </a:r>
            <a:endParaRPr lang="ar-SA" dirty="0">
              <a:solidFill>
                <a:schemeClr val="bg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33400"/>
            <a:ext cx="8363272" cy="5943600"/>
          </a:xfrm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r-SA" dirty="0" smtClean="0">
                <a:solidFill>
                  <a:schemeClr val="bg1"/>
                </a:solidFill>
              </a:rPr>
              <a:t>بعض المرضى تكون لديهم تظاهرات خفيفة مع </a:t>
            </a:r>
            <a:r>
              <a:rPr lang="en-US" dirty="0" smtClean="0">
                <a:solidFill>
                  <a:schemeClr val="bg1"/>
                </a:solidFill>
              </a:rPr>
              <a:t>aPTT</a:t>
            </a:r>
            <a:r>
              <a:rPr lang="ar-SA" dirty="0" smtClean="0">
                <a:solidFill>
                  <a:schemeClr val="bg1"/>
                </a:solidFill>
              </a:rPr>
              <a:t> طبيعي (خاصة عندما تكون فعالية العامل الثامن أكثر من 40%)، ويحتاجون إلى مزيد من </a:t>
            </a:r>
            <a:r>
              <a:rPr lang="ar-SA" dirty="0" err="1" smtClean="0">
                <a:solidFill>
                  <a:schemeClr val="bg1"/>
                </a:solidFill>
              </a:rPr>
              <a:t>الإستقصاءات</a:t>
            </a:r>
            <a:r>
              <a:rPr lang="ar-SA" dirty="0" smtClean="0">
                <a:solidFill>
                  <a:schemeClr val="bg1"/>
                </a:solidFill>
              </a:rPr>
              <a:t> للتشخيص ، خاصة في بعض الحالات التي ترفع مستويات </a:t>
            </a:r>
            <a:r>
              <a:rPr lang="en-US" dirty="0" smtClean="0">
                <a:solidFill>
                  <a:schemeClr val="bg1"/>
                </a:solidFill>
              </a:rPr>
              <a:t>vwf</a:t>
            </a:r>
            <a:r>
              <a:rPr lang="ar-SA" dirty="0" smtClean="0">
                <a:solidFill>
                  <a:schemeClr val="bg1"/>
                </a:solidFill>
              </a:rPr>
              <a:t> والعامل </a:t>
            </a:r>
            <a:r>
              <a:rPr lang="en-US" dirty="0" smtClean="0">
                <a:solidFill>
                  <a:schemeClr val="bg1"/>
                </a:solidFill>
              </a:rPr>
              <a:t>VIII</a:t>
            </a:r>
            <a:r>
              <a:rPr lang="ar-SA" dirty="0" smtClean="0">
                <a:solidFill>
                  <a:schemeClr val="bg1"/>
                </a:solidFill>
              </a:rPr>
              <a:t>(مثل الحمل الأمراض الكبدية وتناول مانعات الحمل الفموية 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 smtClean="0">
                <a:solidFill>
                  <a:schemeClr val="bg1"/>
                </a:solidFill>
              </a:rPr>
              <a:t>الفحوص المهمة في هذه الحالة : </a:t>
            </a:r>
            <a:r>
              <a:rPr lang="ar-SA" dirty="0" err="1" smtClean="0">
                <a:solidFill>
                  <a:schemeClr val="bg1"/>
                </a:solidFill>
              </a:rPr>
              <a:t>المقايسات</a:t>
            </a:r>
            <a:r>
              <a:rPr lang="ar-SA" dirty="0" smtClean="0">
                <a:solidFill>
                  <a:schemeClr val="bg1"/>
                </a:solidFill>
              </a:rPr>
              <a:t> الوظيفية للعامل الثامن </a:t>
            </a:r>
            <a:r>
              <a:rPr lang="ar-SA" dirty="0" err="1" smtClean="0">
                <a:solidFill>
                  <a:schemeClr val="bg1"/>
                </a:solidFill>
              </a:rPr>
              <a:t>والمقايسات</a:t>
            </a:r>
            <a:r>
              <a:rPr lang="ar-SA" dirty="0" smtClean="0">
                <a:solidFill>
                  <a:schemeClr val="bg1"/>
                </a:solidFill>
              </a:rPr>
              <a:t> المناعية لمستضد </a:t>
            </a:r>
            <a:r>
              <a:rPr lang="en-US" dirty="0" smtClean="0">
                <a:solidFill>
                  <a:schemeClr val="bg1"/>
                </a:solidFill>
              </a:rPr>
              <a:t>vwf</a:t>
            </a:r>
            <a:r>
              <a:rPr lang="ar-SA" dirty="0" smtClean="0">
                <a:solidFill>
                  <a:schemeClr val="bg1"/>
                </a:solidFill>
              </a:rPr>
              <a:t> ،ومقايسة</a:t>
            </a:r>
            <a:r>
              <a:rPr lang="ar-SA" dirty="0">
                <a:solidFill>
                  <a:schemeClr val="bg1"/>
                </a:solidFill>
              </a:rPr>
              <a:t> </a:t>
            </a:r>
            <a:r>
              <a:rPr lang="ar-SA" dirty="0" smtClean="0">
                <a:solidFill>
                  <a:schemeClr val="bg1"/>
                </a:solidFill>
              </a:rPr>
              <a:t>فعالية </a:t>
            </a:r>
            <a:r>
              <a:rPr lang="ar-SA" dirty="0" err="1" smtClean="0">
                <a:solidFill>
                  <a:schemeClr val="bg1"/>
                </a:solidFill>
              </a:rPr>
              <a:t>الريستوسيتين</a:t>
            </a:r>
            <a:r>
              <a:rPr lang="ar-SA" dirty="0" smtClean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restocetin </a:t>
            </a:r>
            <a:r>
              <a:rPr lang="en-US" dirty="0" smtClean="0">
                <a:solidFill>
                  <a:schemeClr val="bg1"/>
                </a:solidFill>
              </a:rPr>
              <a:t>cofactor activity </a:t>
            </a:r>
            <a:r>
              <a:rPr lang="ar-SA" dirty="0" smtClean="0">
                <a:solidFill>
                  <a:schemeClr val="bg1"/>
                </a:solidFill>
              </a:rPr>
              <a:t> 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ar-SA" dirty="0">
                <a:solidFill>
                  <a:schemeClr val="bg1"/>
                </a:solidFill>
              </a:rPr>
              <a:t> ي</a:t>
            </a:r>
            <a:r>
              <a:rPr lang="ar-SA" dirty="0" smtClean="0">
                <a:solidFill>
                  <a:schemeClr val="bg1"/>
                </a:solidFill>
              </a:rPr>
              <a:t>تطلب تأكيد التشخيص إعادة التحاليل لأن النتائج تتغير مع الوقت .</a:t>
            </a:r>
          </a:p>
        </p:txBody>
      </p:sp>
    </p:spTree>
    <p:extLst>
      <p:ext uri="{BB962C8B-B14F-4D97-AF65-F5344CB8AC3E}">
        <p14:creationId xmlns:p14="http://schemas.microsoft.com/office/powerpoint/2010/main" val="8175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3387" y="304800"/>
            <a:ext cx="8229600" cy="1143000"/>
          </a:xfr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سوء وظيفة الصفيحات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  <a:ln w="28575"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ar-SA" dirty="0" smtClean="0">
                <a:solidFill>
                  <a:schemeClr val="bg1"/>
                </a:solidFill>
              </a:rPr>
              <a:t>يتضمن إثبات  </a:t>
            </a:r>
            <a:r>
              <a:rPr lang="ar-SA" dirty="0" err="1" smtClean="0">
                <a:solidFill>
                  <a:schemeClr val="bg1"/>
                </a:solidFill>
              </a:rPr>
              <a:t>الإضطرابات</a:t>
            </a:r>
            <a:r>
              <a:rPr lang="ar-SA" dirty="0" smtClean="0">
                <a:solidFill>
                  <a:schemeClr val="bg1"/>
                </a:solidFill>
              </a:rPr>
              <a:t> الكيفية في وظيفة الصفيحات تقييم شكل الصفيحات </a:t>
            </a:r>
            <a:r>
              <a:rPr lang="ar-SA" dirty="0" err="1" smtClean="0">
                <a:solidFill>
                  <a:schemeClr val="bg1"/>
                </a:solidFill>
              </a:rPr>
              <a:t>وإختبارات</a:t>
            </a:r>
            <a:r>
              <a:rPr lang="ar-SA" dirty="0" smtClean="0">
                <a:solidFill>
                  <a:schemeClr val="bg1"/>
                </a:solidFill>
              </a:rPr>
              <a:t>  تكدس الصفيحات ووظيفتها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ar-SA" dirty="0" smtClean="0">
                <a:solidFill>
                  <a:schemeClr val="bg1"/>
                </a:solidFill>
              </a:rPr>
              <a:t>تتضمن </a:t>
            </a:r>
            <a:r>
              <a:rPr lang="ar-SA" dirty="0" err="1" smtClean="0">
                <a:solidFill>
                  <a:schemeClr val="bg1"/>
                </a:solidFill>
              </a:rPr>
              <a:t>الإضطرابات</a:t>
            </a:r>
            <a:r>
              <a:rPr lang="ar-SA" dirty="0" smtClean="0">
                <a:solidFill>
                  <a:schemeClr val="bg1"/>
                </a:solidFill>
              </a:rPr>
              <a:t> الوراثية في وظيفة الصفيحات والتي تكون نادرة نسبياً :</a:t>
            </a:r>
          </a:p>
          <a:p>
            <a:pPr marL="514350" indent="-514350">
              <a:buFont typeface="+mj-lt"/>
              <a:buAutoNum type="arabicParenR"/>
            </a:pPr>
            <a:r>
              <a:rPr lang="ar-SA" u="sng" dirty="0" smtClean="0">
                <a:solidFill>
                  <a:schemeClr val="bg1"/>
                </a:solidFill>
              </a:rPr>
              <a:t>تناذر برنارد </a:t>
            </a:r>
            <a:r>
              <a:rPr lang="ar-SA" u="sng" dirty="0" err="1" smtClean="0">
                <a:solidFill>
                  <a:schemeClr val="bg1"/>
                </a:solidFill>
              </a:rPr>
              <a:t>سوليير</a:t>
            </a:r>
            <a:r>
              <a:rPr lang="ar-SA" u="sng" dirty="0" smtClean="0">
                <a:solidFill>
                  <a:schemeClr val="bg1"/>
                </a:solidFill>
              </a:rPr>
              <a:t> :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يمتاز بعيوب في أي من مكونات </a:t>
            </a:r>
            <a:r>
              <a:rPr lang="ar-SA" dirty="0" err="1" smtClean="0">
                <a:solidFill>
                  <a:schemeClr val="bg1"/>
                </a:solidFill>
              </a:rPr>
              <a:t>الغليكوبروتين</a:t>
            </a:r>
            <a:r>
              <a:rPr lang="ar-SA" dirty="0" smtClean="0">
                <a:solidFill>
                  <a:schemeClr val="bg1"/>
                </a:solidFill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GP</a:t>
            </a:r>
            <a:r>
              <a:rPr lang="ar-SA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Ib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IX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V</a:t>
            </a:r>
            <a:r>
              <a:rPr lang="ar-SA" dirty="0" smtClean="0">
                <a:solidFill>
                  <a:schemeClr val="bg1"/>
                </a:solidFill>
              </a:rPr>
              <a:t> ، صفيحات عملاقة ، ونزف أكثر من المتوقع تبعاً لدرجة نقص الصفيحات .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ar-SA" u="sng" smtClean="0">
                <a:solidFill>
                  <a:schemeClr val="bg1"/>
                </a:solidFill>
              </a:rPr>
              <a:t>وهن </a:t>
            </a:r>
            <a:r>
              <a:rPr lang="ar-SA" u="sng" dirty="0">
                <a:solidFill>
                  <a:schemeClr val="bg1"/>
                </a:solidFill>
              </a:rPr>
              <a:t>الصفيحات </a:t>
            </a:r>
            <a:r>
              <a:rPr lang="ar-SA" u="sng" dirty="0" err="1">
                <a:solidFill>
                  <a:schemeClr val="bg1"/>
                </a:solidFill>
              </a:rPr>
              <a:t>لغلانزمان</a:t>
            </a:r>
            <a:r>
              <a:rPr lang="ar-SA" u="sng" dirty="0">
                <a:solidFill>
                  <a:schemeClr val="bg1"/>
                </a:solidFill>
              </a:rPr>
              <a:t> :</a:t>
            </a:r>
          </a:p>
          <a:p>
            <a:pPr marL="0" indent="0">
              <a:buNone/>
            </a:pPr>
            <a:r>
              <a:rPr lang="ar-SA" dirty="0">
                <a:solidFill>
                  <a:schemeClr val="bg1"/>
                </a:solidFill>
              </a:rPr>
              <a:t>يمتاز بعيوب في </a:t>
            </a:r>
            <a:r>
              <a:rPr lang="en-US" dirty="0">
                <a:solidFill>
                  <a:schemeClr val="bg1"/>
                </a:solidFill>
              </a:rPr>
              <a:t>GP </a:t>
            </a:r>
            <a:r>
              <a:rPr lang="en-US" dirty="0" err="1">
                <a:solidFill>
                  <a:schemeClr val="bg1"/>
                </a:solidFill>
              </a:rPr>
              <a:t>IIb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IIIIa</a:t>
            </a:r>
            <a:r>
              <a:rPr lang="ar-SA" dirty="0">
                <a:solidFill>
                  <a:schemeClr val="bg1"/>
                </a:solidFill>
              </a:rPr>
              <a:t> ، تعداد وشكل صفيحات طبيعي، وعيب في تكدس الصفيحات في الزجاج .</a:t>
            </a:r>
          </a:p>
          <a:p>
            <a:pPr marL="0" indent="0">
              <a:buNone/>
            </a:pP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943600"/>
          </a:xfrm>
          <a:ln w="28575"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3"/>
            </a:pPr>
            <a:r>
              <a:rPr lang="ar-SA" u="sng" dirty="0" smtClean="0">
                <a:solidFill>
                  <a:schemeClr val="bg1"/>
                </a:solidFill>
              </a:rPr>
              <a:t>أدواء حبيبات التخزين :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تتضمن تناذر </a:t>
            </a:r>
            <a:r>
              <a:rPr lang="en-US" dirty="0" err="1" smtClean="0">
                <a:solidFill>
                  <a:schemeClr val="bg1"/>
                </a:solidFill>
              </a:rPr>
              <a:t>Wiskott</a:t>
            </a:r>
            <a:r>
              <a:rPr lang="en-US" dirty="0" smtClean="0">
                <a:solidFill>
                  <a:schemeClr val="bg1"/>
                </a:solidFill>
              </a:rPr>
              <a:t>-Aldrich</a:t>
            </a:r>
            <a:r>
              <a:rPr lang="ar-SA" dirty="0" smtClean="0">
                <a:solidFill>
                  <a:schemeClr val="bg1"/>
                </a:solidFill>
              </a:rPr>
              <a:t>،تناذر نقص الصفيحات مع غياب الكعبرة ، تناذر </a:t>
            </a:r>
            <a:r>
              <a:rPr lang="en-US" dirty="0" err="1" smtClean="0">
                <a:solidFill>
                  <a:schemeClr val="bg1"/>
                </a:solidFill>
              </a:rPr>
              <a:t>Chediak</a:t>
            </a:r>
            <a:r>
              <a:rPr lang="en-US" dirty="0" smtClean="0">
                <a:solidFill>
                  <a:schemeClr val="bg1"/>
                </a:solidFill>
              </a:rPr>
              <a:t>-Higashi</a:t>
            </a:r>
            <a:r>
              <a:rPr lang="ar-SA" dirty="0" smtClean="0">
                <a:solidFill>
                  <a:schemeClr val="bg1"/>
                </a:solidFill>
              </a:rPr>
              <a:t> ،تناذر </a:t>
            </a:r>
            <a:r>
              <a:rPr lang="en-US" dirty="0" err="1" smtClean="0">
                <a:solidFill>
                  <a:schemeClr val="bg1"/>
                </a:solidFill>
              </a:rPr>
              <a:t>Hermannsky-Pudlak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ar-SA" u="sng" dirty="0" smtClean="0">
                <a:solidFill>
                  <a:schemeClr val="bg1"/>
                </a:solidFill>
              </a:rPr>
              <a:t>تتضمن الأسباب المكتسبة الأكثر شيوعاً :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إستخدام الأسبرين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إستخدام مضادات </a:t>
            </a:r>
            <a:r>
              <a:rPr lang="ar-SA" dirty="0" err="1" smtClean="0">
                <a:solidFill>
                  <a:schemeClr val="bg1"/>
                </a:solidFill>
              </a:rPr>
              <a:t>الإلتهاب</a:t>
            </a:r>
            <a:r>
              <a:rPr lang="ar-SA" dirty="0" smtClean="0">
                <a:solidFill>
                  <a:schemeClr val="bg1"/>
                </a:solidFill>
              </a:rPr>
              <a:t> غير </a:t>
            </a:r>
            <a:r>
              <a:rPr lang="ar-SA" dirty="0" err="1" smtClean="0">
                <a:solidFill>
                  <a:schemeClr val="bg1"/>
                </a:solidFill>
              </a:rPr>
              <a:t>الستيروئيدية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ar-SA" dirty="0" smtClean="0">
                <a:solidFill>
                  <a:schemeClr val="bg1"/>
                </a:solidFill>
              </a:rPr>
              <a:t>إستخدام صادات الـ</a:t>
            </a:r>
            <a:r>
              <a:rPr lang="en-US" dirty="0" smtClean="0">
                <a:solidFill>
                  <a:schemeClr val="bg1"/>
                </a:solidFill>
              </a:rPr>
              <a:t>B </a:t>
            </a:r>
            <a:r>
              <a:rPr lang="ar-SA" dirty="0" smtClean="0">
                <a:solidFill>
                  <a:schemeClr val="bg1"/>
                </a:solidFill>
              </a:rPr>
              <a:t>-لاكتام .</a:t>
            </a:r>
          </a:p>
          <a:p>
            <a:pPr marL="0" indent="0">
              <a:buNone/>
            </a:pPr>
            <a:r>
              <a:rPr lang="ar-SA" dirty="0" err="1" smtClean="0">
                <a:solidFill>
                  <a:schemeClr val="bg1"/>
                </a:solidFill>
              </a:rPr>
              <a:t>اليوريميا</a:t>
            </a:r>
            <a:r>
              <a:rPr lang="ar-SA" dirty="0" smtClean="0">
                <a:solidFill>
                  <a:schemeClr val="bg1"/>
                </a:solidFill>
              </a:rPr>
              <a:t> .</a:t>
            </a:r>
          </a:p>
          <a:p>
            <a:pPr marL="0" indent="0">
              <a:buNone/>
            </a:pPr>
            <a:r>
              <a:rPr lang="ar-SA" dirty="0" err="1" smtClean="0">
                <a:solidFill>
                  <a:schemeClr val="bg1"/>
                </a:solidFill>
              </a:rPr>
              <a:t>تناذرات</a:t>
            </a:r>
            <a:r>
              <a:rPr lang="ar-SA" dirty="0" smtClean="0">
                <a:solidFill>
                  <a:schemeClr val="bg1"/>
                </a:solidFill>
              </a:rPr>
              <a:t> عسر تصنع النقي .</a:t>
            </a:r>
          </a:p>
          <a:p>
            <a:pPr marL="0" indent="0">
              <a:buNone/>
            </a:pPr>
            <a:r>
              <a:rPr lang="ar-SA" dirty="0" err="1" smtClean="0">
                <a:solidFill>
                  <a:schemeClr val="bg1"/>
                </a:solidFill>
              </a:rPr>
              <a:t>الإضطرابات</a:t>
            </a:r>
            <a:r>
              <a:rPr lang="ar-SA" dirty="0" smtClean="0">
                <a:solidFill>
                  <a:schemeClr val="bg1"/>
                </a:solidFill>
              </a:rPr>
              <a:t> </a:t>
            </a:r>
            <a:r>
              <a:rPr lang="ar-SA" dirty="0" err="1" smtClean="0">
                <a:solidFill>
                  <a:schemeClr val="bg1"/>
                </a:solidFill>
              </a:rPr>
              <a:t>النقوية</a:t>
            </a:r>
            <a:r>
              <a:rPr lang="ar-SA" dirty="0" smtClean="0">
                <a:solidFill>
                  <a:schemeClr val="bg1"/>
                </a:solidFill>
              </a:rPr>
              <a:t> التكاثرية .</a:t>
            </a:r>
          </a:p>
          <a:p>
            <a:pPr marL="0" indent="0">
              <a:buNone/>
            </a:pPr>
            <a:endParaRPr lang="ar-SA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SY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9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62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3962400"/>
            <a:ext cx="7862888" cy="2305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98" y="228600"/>
            <a:ext cx="8507288" cy="5767536"/>
          </a:xfrm>
          <a:ln w="28575"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r-SY" b="1" u="sng" dirty="0" smtClean="0">
                <a:solidFill>
                  <a:schemeClr val="bg1"/>
                </a:solidFill>
              </a:rPr>
              <a:t> إيقاف التخثر 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يعتبر كل من </a:t>
            </a:r>
            <a:r>
              <a:rPr lang="ar-SY" dirty="0" err="1" smtClean="0">
                <a:solidFill>
                  <a:schemeClr val="bg1"/>
                </a:solidFill>
              </a:rPr>
              <a:t>من</a:t>
            </a:r>
            <a:r>
              <a:rPr lang="ar-SY" dirty="0" smtClean="0">
                <a:solidFill>
                  <a:schemeClr val="bg1"/>
                </a:solidFill>
              </a:rPr>
              <a:t> الـ </a:t>
            </a:r>
            <a:r>
              <a:rPr lang="en-US" dirty="0" smtClean="0">
                <a:solidFill>
                  <a:schemeClr val="bg1"/>
                </a:solidFill>
              </a:rPr>
              <a:t> anti-thrombin</a:t>
            </a:r>
            <a:r>
              <a:rPr lang="ar-SY" dirty="0" smtClean="0">
                <a:solidFill>
                  <a:schemeClr val="bg1"/>
                </a:solidFill>
              </a:rPr>
              <a:t>، مثبطات سبيل العامل </a:t>
            </a:r>
            <a:r>
              <a:rPr lang="ar-SY" dirty="0" err="1" smtClean="0">
                <a:solidFill>
                  <a:schemeClr val="bg1"/>
                </a:solidFill>
              </a:rPr>
              <a:t>النسجي</a:t>
            </a:r>
            <a:r>
              <a:rPr lang="ar-SY" dirty="0" smtClean="0">
                <a:solidFill>
                  <a:schemeClr val="bg1"/>
                </a:solidFill>
              </a:rPr>
              <a:t> ، البروتين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ar-SY" dirty="0" smtClean="0">
                <a:solidFill>
                  <a:schemeClr val="bg1"/>
                </a:solidFill>
              </a:rPr>
              <a:t> مسؤولة عن طور إيقاف التخثر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وهذا الطور مهم جداً حتى لا يستمر تشكيل </a:t>
            </a:r>
            <a:r>
              <a:rPr lang="ar-SY" dirty="0" err="1" smtClean="0">
                <a:solidFill>
                  <a:schemeClr val="bg1"/>
                </a:solidFill>
              </a:rPr>
              <a:t>الخثرات</a:t>
            </a:r>
            <a:r>
              <a:rPr lang="ar-SY" dirty="0" smtClean="0">
                <a:solidFill>
                  <a:schemeClr val="bg1"/>
                </a:solidFill>
              </a:rPr>
              <a:t> بشكل متزايد.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اضطرابات هذا الطور أو أحد مكوناته مسؤولة عن إحداث الخثار عند بعض المرضى 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r-SY" b="1" u="sng" dirty="0">
                <a:solidFill>
                  <a:schemeClr val="bg1"/>
                </a:solidFill>
              </a:rPr>
              <a:t> </a:t>
            </a:r>
            <a:r>
              <a:rPr lang="ar-SY" b="1" u="sng" dirty="0" err="1" smtClean="0">
                <a:solidFill>
                  <a:schemeClr val="bg1"/>
                </a:solidFill>
              </a:rPr>
              <a:t>إنحلال</a:t>
            </a:r>
            <a:r>
              <a:rPr lang="ar-SY" b="1" u="sng" dirty="0" smtClean="0">
                <a:solidFill>
                  <a:schemeClr val="bg1"/>
                </a:solidFill>
              </a:rPr>
              <a:t> الخثرة :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هذا الطور مهم لإعادة الوعاء الدموي سالكاً .</a:t>
            </a:r>
          </a:p>
          <a:p>
            <a:pPr marL="0" indent="0">
              <a:buNone/>
            </a:pPr>
            <a:r>
              <a:rPr lang="ar-SY" dirty="0" smtClean="0">
                <a:solidFill>
                  <a:schemeClr val="bg1"/>
                </a:solidFill>
              </a:rPr>
              <a:t>يرتبط </a:t>
            </a:r>
            <a:r>
              <a:rPr lang="ar-SY" dirty="0" err="1" smtClean="0">
                <a:solidFill>
                  <a:schemeClr val="bg1"/>
                </a:solidFill>
              </a:rPr>
              <a:t>البلاسمين</a:t>
            </a:r>
            <a:r>
              <a:rPr lang="ar-SY" dirty="0" smtClean="0">
                <a:solidFill>
                  <a:schemeClr val="bg1"/>
                </a:solidFill>
              </a:rPr>
              <a:t> إلى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smtClean="0">
                <a:solidFill>
                  <a:schemeClr val="bg1"/>
                </a:solidFill>
              </a:rPr>
              <a:t> ويحول </a:t>
            </a:r>
            <a:r>
              <a:rPr lang="ar-SY" dirty="0" smtClean="0">
                <a:solidFill>
                  <a:schemeClr val="bg1"/>
                </a:solidFill>
              </a:rPr>
              <a:t>مفعل البلاسمينوجين </a:t>
            </a:r>
            <a:r>
              <a:rPr lang="ar-SY" dirty="0" err="1" smtClean="0">
                <a:solidFill>
                  <a:schemeClr val="bg1"/>
                </a:solidFill>
              </a:rPr>
              <a:t>النسجي</a:t>
            </a:r>
            <a:r>
              <a:rPr lang="ar-SY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tpA</a:t>
            </a:r>
            <a:r>
              <a:rPr lang="ar-SY" dirty="0" smtClean="0">
                <a:solidFill>
                  <a:schemeClr val="bg1"/>
                </a:solidFill>
              </a:rPr>
              <a:t>) إلى </a:t>
            </a:r>
            <a:r>
              <a:rPr lang="en-US" dirty="0" smtClean="0">
                <a:solidFill>
                  <a:schemeClr val="bg1"/>
                </a:solidFill>
              </a:rPr>
              <a:t>active </a:t>
            </a:r>
            <a:r>
              <a:rPr lang="en-US" dirty="0" err="1" smtClean="0">
                <a:solidFill>
                  <a:schemeClr val="bg1"/>
                </a:solidFill>
              </a:rPr>
              <a:t>proteolytic</a:t>
            </a:r>
            <a:r>
              <a:rPr lang="en-US" dirty="0" smtClean="0">
                <a:solidFill>
                  <a:schemeClr val="bg1"/>
                </a:solidFill>
              </a:rPr>
              <a:t> plasmin </a:t>
            </a:r>
            <a:r>
              <a:rPr lang="ar-SY" dirty="0" smtClean="0">
                <a:solidFill>
                  <a:schemeClr val="bg1"/>
                </a:solidFill>
              </a:rPr>
              <a:t> ، والذي يحطم </a:t>
            </a:r>
            <a:r>
              <a:rPr lang="ar-SY" dirty="0" err="1" smtClean="0">
                <a:solidFill>
                  <a:schemeClr val="bg1"/>
                </a:solidFill>
              </a:rPr>
              <a:t>الفيبرين</a:t>
            </a:r>
            <a:r>
              <a:rPr lang="ar-SY" dirty="0" smtClean="0">
                <a:solidFill>
                  <a:schemeClr val="bg1"/>
                </a:solidFill>
              </a:rPr>
              <a:t> إلى </a:t>
            </a:r>
            <a:r>
              <a:rPr lang="ar-SY" dirty="0" err="1" smtClean="0">
                <a:solidFill>
                  <a:schemeClr val="bg1"/>
                </a:solidFill>
              </a:rPr>
              <a:t>فيبرينوجين</a:t>
            </a:r>
            <a:r>
              <a:rPr lang="ar-SY" dirty="0" smtClean="0">
                <a:solidFill>
                  <a:schemeClr val="bg1"/>
                </a:solidFill>
              </a:rPr>
              <a:t> والعديد من البروتينات </a:t>
            </a:r>
            <a:r>
              <a:rPr lang="ar-SY" dirty="0" err="1" smtClean="0">
                <a:solidFill>
                  <a:schemeClr val="bg1"/>
                </a:solidFill>
              </a:rPr>
              <a:t>البلاسمية</a:t>
            </a:r>
            <a:r>
              <a:rPr lang="ar-SY" dirty="0" smtClean="0">
                <a:solidFill>
                  <a:schemeClr val="bg1"/>
                </a:solidFill>
              </a:rPr>
              <a:t> وعوامل التخثر .</a:t>
            </a:r>
            <a:endParaRPr lang="ar-SA" b="1" u="sng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ar-SY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5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33400"/>
            <a:ext cx="7620001" cy="586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0928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543800" cy="57772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543800" cy="563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عنصر نائب للمحتوى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543800" cy="5562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80010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707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467600" cy="6172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038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467599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8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00999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3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8486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65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8153400" cy="5943600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609600" y="762000"/>
            <a:ext cx="2743200" cy="1371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شكراً لإصغائكم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620000" cy="5714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40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7848600" cy="594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897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3322</Words>
  <Application>Microsoft Office PowerPoint</Application>
  <PresentationFormat>عرض على الشاشة (3:4)‏</PresentationFormat>
  <Paragraphs>450</Paragraphs>
  <Slides>79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79</vt:i4>
      </vt:variant>
    </vt:vector>
  </HeadingPairs>
  <TitlesOfParts>
    <vt:vector size="85" baseType="lpstr">
      <vt:lpstr>Arial</vt:lpstr>
      <vt:lpstr>Calibri</vt:lpstr>
      <vt:lpstr>Courier New</vt:lpstr>
      <vt:lpstr>Times New Roman</vt:lpstr>
      <vt:lpstr>Wingdings</vt:lpstr>
      <vt:lpstr>Office Theme</vt:lpstr>
      <vt:lpstr>مقاربة الإضطرابات النزفية</vt:lpstr>
      <vt:lpstr>عرض تقديمي في PowerPoint</vt:lpstr>
      <vt:lpstr>عرض تقديمي في PowerPoint</vt:lpstr>
      <vt:lpstr>مقدمة</vt:lpstr>
      <vt:lpstr>أهم النقاط في الإرقاء الطبيعي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القصة المرضية </vt:lpstr>
      <vt:lpstr>عرض تقديمي في PowerPoint</vt:lpstr>
      <vt:lpstr>القصة النزفية</vt:lpstr>
      <vt:lpstr>عرض تقديمي في PowerPoint</vt:lpstr>
      <vt:lpstr>عرض تقديمي في PowerPoint</vt:lpstr>
      <vt:lpstr>القصة الدوائية</vt:lpstr>
      <vt:lpstr>التظاهرات السريرية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مظاهر نزفية متنوعة</vt:lpstr>
      <vt:lpstr>عرض تقديمي في PowerPoint</vt:lpstr>
      <vt:lpstr>عرض تقديمي في PowerPoint</vt:lpstr>
      <vt:lpstr>الفحوص المخبرية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تحاليل إنحلال الفيبرين Fibrinolysis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المقاربة التشخيصية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VWD</vt:lpstr>
      <vt:lpstr>عرض تقديمي في PowerPoint</vt:lpstr>
      <vt:lpstr>سوء وظيفة الصفيحات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2o1O ;)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التخثر المنتشر داخل الأوعية</dc:title>
  <dc:creator>USER</dc:creator>
  <cp:lastModifiedBy>Yani</cp:lastModifiedBy>
  <cp:revision>860</cp:revision>
  <dcterms:created xsi:type="dcterms:W3CDTF">2014-05-25T01:03:29Z</dcterms:created>
  <dcterms:modified xsi:type="dcterms:W3CDTF">2016-01-26T18:43:38Z</dcterms:modified>
</cp:coreProperties>
</file>