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2"/>
  </p:notesMasterIdLst>
  <p:sldIdLst>
    <p:sldId id="256" r:id="rId2"/>
    <p:sldId id="394" r:id="rId3"/>
    <p:sldId id="347" r:id="rId4"/>
    <p:sldId id="257" r:id="rId5"/>
    <p:sldId id="263" r:id="rId6"/>
    <p:sldId id="351" r:id="rId7"/>
    <p:sldId id="356" r:id="rId8"/>
    <p:sldId id="350" r:id="rId9"/>
    <p:sldId id="389" r:id="rId10"/>
    <p:sldId id="261" r:id="rId11"/>
    <p:sldId id="358" r:id="rId12"/>
    <p:sldId id="359" r:id="rId13"/>
    <p:sldId id="258" r:id="rId14"/>
    <p:sldId id="357" r:id="rId15"/>
    <p:sldId id="271" r:id="rId16"/>
    <p:sldId id="362" r:id="rId17"/>
    <p:sldId id="361" r:id="rId18"/>
    <p:sldId id="363" r:id="rId19"/>
    <p:sldId id="364" r:id="rId20"/>
    <p:sldId id="395" r:id="rId21"/>
    <p:sldId id="365" r:id="rId22"/>
    <p:sldId id="259" r:id="rId23"/>
    <p:sldId id="352" r:id="rId24"/>
    <p:sldId id="353" r:id="rId25"/>
    <p:sldId id="355" r:id="rId26"/>
    <p:sldId id="354" r:id="rId27"/>
    <p:sldId id="366" r:id="rId28"/>
    <p:sldId id="367" r:id="rId29"/>
    <p:sldId id="369" r:id="rId30"/>
    <p:sldId id="370" r:id="rId31"/>
    <p:sldId id="368" r:id="rId32"/>
    <p:sldId id="374" r:id="rId33"/>
    <p:sldId id="376" r:id="rId34"/>
    <p:sldId id="375" r:id="rId35"/>
    <p:sldId id="383" r:id="rId36"/>
    <p:sldId id="384" r:id="rId37"/>
    <p:sldId id="385" r:id="rId38"/>
    <p:sldId id="377" r:id="rId39"/>
    <p:sldId id="386" r:id="rId40"/>
    <p:sldId id="387" r:id="rId41"/>
    <p:sldId id="260" r:id="rId42"/>
    <p:sldId id="264" r:id="rId43"/>
    <p:sldId id="371" r:id="rId44"/>
    <p:sldId id="372" r:id="rId45"/>
    <p:sldId id="373" r:id="rId46"/>
    <p:sldId id="379" r:id="rId47"/>
    <p:sldId id="380" r:id="rId48"/>
    <p:sldId id="381" r:id="rId49"/>
    <p:sldId id="382" r:id="rId50"/>
    <p:sldId id="324" r:id="rId51"/>
    <p:sldId id="388" r:id="rId52"/>
    <p:sldId id="335" r:id="rId53"/>
    <p:sldId id="392" r:id="rId54"/>
    <p:sldId id="393" r:id="rId55"/>
    <p:sldId id="268" r:id="rId56"/>
    <p:sldId id="360" r:id="rId57"/>
    <p:sldId id="378" r:id="rId58"/>
    <p:sldId id="390" r:id="rId59"/>
    <p:sldId id="391" r:id="rId60"/>
    <p:sldId id="348" r:id="rId61"/>
  </p:sldIdLst>
  <p:sldSz cx="9144000" cy="6858000" type="screen4x3"/>
  <p:notesSz cx="6858000" cy="9144000"/>
  <p:defaultTextStyle>
    <a:defPPr>
      <a:defRPr lang="ar-S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A539E31B-DA78-4CC2-B900-E11413C7A448}">
          <p14:sldIdLst>
            <p14:sldId id="256"/>
            <p14:sldId id="394"/>
            <p14:sldId id="347"/>
            <p14:sldId id="257"/>
            <p14:sldId id="263"/>
            <p14:sldId id="351"/>
            <p14:sldId id="356"/>
            <p14:sldId id="350"/>
            <p14:sldId id="389"/>
            <p14:sldId id="261"/>
            <p14:sldId id="358"/>
            <p14:sldId id="359"/>
            <p14:sldId id="258"/>
            <p14:sldId id="357"/>
            <p14:sldId id="271"/>
            <p14:sldId id="362"/>
            <p14:sldId id="361"/>
            <p14:sldId id="363"/>
            <p14:sldId id="364"/>
            <p14:sldId id="395"/>
            <p14:sldId id="365"/>
            <p14:sldId id="259"/>
            <p14:sldId id="352"/>
            <p14:sldId id="353"/>
            <p14:sldId id="355"/>
            <p14:sldId id="354"/>
            <p14:sldId id="366"/>
            <p14:sldId id="367"/>
            <p14:sldId id="369"/>
            <p14:sldId id="370"/>
            <p14:sldId id="368"/>
            <p14:sldId id="374"/>
            <p14:sldId id="376"/>
            <p14:sldId id="375"/>
            <p14:sldId id="383"/>
            <p14:sldId id="384"/>
            <p14:sldId id="385"/>
            <p14:sldId id="377"/>
            <p14:sldId id="386"/>
            <p14:sldId id="387"/>
            <p14:sldId id="260"/>
            <p14:sldId id="264"/>
            <p14:sldId id="371"/>
            <p14:sldId id="372"/>
            <p14:sldId id="373"/>
            <p14:sldId id="379"/>
            <p14:sldId id="380"/>
            <p14:sldId id="381"/>
            <p14:sldId id="382"/>
            <p14:sldId id="324"/>
            <p14:sldId id="388"/>
            <p14:sldId id="335"/>
            <p14:sldId id="392"/>
            <p14:sldId id="393"/>
            <p14:sldId id="268"/>
            <p14:sldId id="360"/>
            <p14:sldId id="378"/>
            <p14:sldId id="390"/>
            <p14:sldId id="391"/>
          </p14:sldIdLst>
        </p14:section>
        <p14:section name="مقطع بدون عنوان" id="{79AB9CF4-09FE-48B4-9F59-C3DB9202F0DF}">
          <p14:sldIdLst>
            <p14:sldId id="3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7" d="100"/>
          <a:sy n="67" d="100"/>
        </p:scale>
        <p:origin x="83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AA007A3-927D-4DAA-9814-8FADFC402841}" type="datetimeFigureOut">
              <a:rPr lang="ar-SY" smtClean="0"/>
              <a:pPr/>
              <a:t>27/05/1437</a:t>
            </a:fld>
            <a:endParaRPr lang="ar-S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5AE7CEF-6BF6-43DC-A494-5D25078F28C9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516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E7CEF-6BF6-43DC-A494-5D25078F28C9}" type="slidenum">
              <a:rPr lang="ar-SY" smtClean="0"/>
              <a:pPr/>
              <a:t>5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87050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E7CEF-6BF6-43DC-A494-5D25078F28C9}" type="slidenum">
              <a:rPr lang="ar-SY" smtClean="0"/>
              <a:pPr/>
              <a:t>13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374281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E7CEF-6BF6-43DC-A494-5D25078F28C9}" type="slidenum">
              <a:rPr lang="ar-SY" smtClean="0"/>
              <a:pPr/>
              <a:t>22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215829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ar-S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r>
              <a:rPr lang="ar-AE" dirty="0" smtClean="0"/>
              <a:t>حزيران </a:t>
            </a:r>
            <a:r>
              <a:rPr lang="en-US" dirty="0" smtClean="0"/>
              <a:t>2014</a:t>
            </a:r>
            <a:endParaRPr lang="ar-S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 smtClean="0"/>
              <a:t>د.ياني محمد فائد حاج حسن</a:t>
            </a:r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916234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8A38-4699-458B-8E73-24432CDE34D5}" type="datetime8">
              <a:rPr lang="ar-SY" smtClean="0"/>
              <a:pPr/>
              <a:t>06 آذار، 16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 smtClean="0"/>
              <a:t>د.ياني محمد فائد حاج حسن</a:t>
            </a:r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78FE7A-1D6B-4FAE-8D73-E534980B9256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403841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6B3F-E6A8-4C6E-A53F-F016DB93695C}" type="datetime8">
              <a:rPr lang="ar-SY" smtClean="0"/>
              <a:pPr/>
              <a:t>06 آذار، 16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 smtClean="0"/>
              <a:t>د.ياني محمد فائد حاج حسن</a:t>
            </a:r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78FE7A-1D6B-4FAE-8D73-E534980B9256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860383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84C1-783E-40E1-A280-C416E1CBD01D}" type="datetime8">
              <a:rPr lang="ar-SY" smtClean="0"/>
              <a:pPr/>
              <a:t>06 آذار، 16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248" y="6356350"/>
            <a:ext cx="2895600" cy="365125"/>
          </a:xfrm>
        </p:spPr>
        <p:txBody>
          <a:bodyPr/>
          <a:lstStyle/>
          <a:p>
            <a:r>
              <a:rPr lang="ar-SY" smtClean="0"/>
              <a:t>د.ياني محمد فائد حاج حسن</a:t>
            </a:r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78FE7A-1D6B-4FAE-8D73-E534980B9256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06939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0A75-A68E-4D99-B200-A302F41F1720}" type="datetime8">
              <a:rPr lang="ar-SY" smtClean="0"/>
              <a:pPr/>
              <a:t>06 آذار، 16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 smtClean="0"/>
              <a:t>د.ياني محمد فائد حاج حسن</a:t>
            </a:r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78FE7A-1D6B-4FAE-8D73-E534980B9256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845007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B5668-F892-4588-AC57-C078CFFB068A}" type="datetime8">
              <a:rPr lang="ar-SY" smtClean="0"/>
              <a:pPr/>
              <a:t>06 آذار، 16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 smtClean="0"/>
              <a:t>د.ياني محمد فائد حاج حسن</a:t>
            </a:r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78FE7A-1D6B-4FAE-8D73-E534980B9256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11753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B25C-E7AC-4EF2-B0C6-386F3ED097AD}" type="datetime8">
              <a:rPr lang="ar-SY" smtClean="0"/>
              <a:pPr/>
              <a:t>06 آذار، 16</a:t>
            </a:fld>
            <a:endParaRPr lang="ar-S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 smtClean="0"/>
              <a:t>د.ياني محمد فائد حاج حسن</a:t>
            </a:r>
            <a:endParaRPr lang="ar-S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78FE7A-1D6B-4FAE-8D73-E534980B9256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982296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8AD7-C220-4D3B-8ACA-292EDF4912C2}" type="datetime8">
              <a:rPr lang="ar-SY" smtClean="0"/>
              <a:pPr/>
              <a:t>06 آذار، 16</a:t>
            </a:fld>
            <a:endParaRPr lang="ar-S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 smtClean="0"/>
              <a:t>د.ياني محمد فائد حاج حسن</a:t>
            </a:r>
            <a:endParaRPr lang="ar-S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78FE7A-1D6B-4FAE-8D73-E534980B9256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53255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D2FB9-6117-4C3A-A584-3BCBEF8869F6}" type="datetime8">
              <a:rPr lang="ar-SY" smtClean="0"/>
              <a:pPr/>
              <a:t>06 آذار، 16</a:t>
            </a:fld>
            <a:endParaRPr lang="ar-S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 smtClean="0"/>
              <a:t>د.ياني محمد فائد حاج حسن</a:t>
            </a:r>
            <a:endParaRPr lang="ar-S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78FE7A-1D6B-4FAE-8D73-E534980B9256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538017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CDEEB-6E6E-4330-8375-EB43D3788678}" type="datetime8">
              <a:rPr lang="ar-SY" smtClean="0"/>
              <a:pPr/>
              <a:t>06 آذار، 16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 smtClean="0"/>
              <a:t>د.ياني محمد فائد حاج حسن</a:t>
            </a:r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78FE7A-1D6B-4FAE-8D73-E534980B9256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63796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4D39-9781-4086-BE9C-8CFCCF9DACEC}" type="datetime8">
              <a:rPr lang="ar-SY" smtClean="0"/>
              <a:pPr/>
              <a:t>06 آذار، 16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 smtClean="0"/>
              <a:t>د.ياني محمد فائد حاج حسن</a:t>
            </a:r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78FE7A-1D6B-4FAE-8D73-E534980B9256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1238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vert="horz" lIns="91440" tIns="45720" rIns="91440" bIns="45720" rtlCol="1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ar-AE" dirty="0" smtClean="0"/>
              <a:t> </a:t>
            </a:r>
            <a:r>
              <a:rPr lang="en-US" dirty="0" smtClean="0"/>
              <a:t>18 </a:t>
            </a:r>
            <a:r>
              <a:rPr lang="ar-AE" dirty="0" smtClean="0"/>
              <a:t>حزيران </a:t>
            </a:r>
            <a:r>
              <a:rPr lang="en-US" dirty="0" smtClean="0"/>
              <a:t>2014</a:t>
            </a:r>
            <a:endParaRPr lang="ar-S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6240" y="6356350"/>
            <a:ext cx="2895600" cy="365125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vert="horz" lIns="91440" tIns="45720" rIns="91440" bIns="45720" rtlCol="1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ar-SY" dirty="0" smtClean="0"/>
              <a:t>د.ياني محمد فائد حاج حسن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2316249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040" y="1484784"/>
            <a:ext cx="7772400" cy="1470025"/>
          </a:xfrm>
          <a:ln w="5715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4800" b="1" dirty="0" smtClean="0"/>
              <a:t>MASTOCYTOSIS</a:t>
            </a:r>
            <a:endParaRPr lang="ar-SY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576" y="3717032"/>
            <a:ext cx="6400800" cy="1752600"/>
          </a:xfrm>
          <a:ln w="57150"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ar-SY" sz="4000" b="1" dirty="0" smtClean="0">
                <a:solidFill>
                  <a:schemeClr val="tx1"/>
                </a:solidFill>
              </a:rPr>
              <a:t>إعداد </a:t>
            </a:r>
          </a:p>
          <a:p>
            <a:r>
              <a:rPr lang="ar-SY" sz="4000" b="1" dirty="0" err="1" smtClean="0">
                <a:solidFill>
                  <a:schemeClr val="tx1"/>
                </a:solidFill>
              </a:rPr>
              <a:t>ياني</a:t>
            </a:r>
            <a:r>
              <a:rPr lang="ar-SY" sz="4000" b="1" dirty="0" smtClean="0">
                <a:solidFill>
                  <a:schemeClr val="tx1"/>
                </a:solidFill>
              </a:rPr>
              <a:t> محمد فائد حاج حسن</a:t>
            </a:r>
          </a:p>
          <a:p>
            <a:r>
              <a:rPr lang="ar-SY" sz="4000" b="1" dirty="0" smtClean="0">
                <a:solidFill>
                  <a:schemeClr val="tx1"/>
                </a:solidFill>
              </a:rPr>
              <a:t>شعبة أمراض الدم – مشفى دمشق</a:t>
            </a:r>
          </a:p>
        </p:txBody>
      </p:sp>
    </p:spTree>
    <p:extLst>
      <p:ext uri="{BB962C8B-B14F-4D97-AF65-F5344CB8AC3E}">
        <p14:creationId xmlns:p14="http://schemas.microsoft.com/office/powerpoint/2010/main" val="200419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ln w="5715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ar-SY" sz="4800" b="1" smtClean="0"/>
              <a:t>كثرة </a:t>
            </a:r>
            <a:r>
              <a:rPr lang="ar-SY" sz="4800" b="1" dirty="0" smtClean="0"/>
              <a:t>الخلايا البدينة </a:t>
            </a:r>
            <a:r>
              <a:rPr lang="ar-SY" sz="4800" b="1" dirty="0" err="1" smtClean="0"/>
              <a:t>الإرتكاسية</a:t>
            </a:r>
            <a:r>
              <a:rPr lang="ar-SY" sz="4800" b="1" dirty="0" smtClean="0">
                <a:solidFill>
                  <a:schemeClr val="bg1"/>
                </a:solidFill>
              </a:rPr>
              <a:t> </a:t>
            </a:r>
            <a:endParaRPr lang="ar-SY" sz="4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53955"/>
          </a:xfrm>
          <a:ln w="28575"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ar-SY" dirty="0" smtClean="0"/>
              <a:t> </a:t>
            </a:r>
            <a:r>
              <a:rPr lang="ar-SY" sz="3600" dirty="0" smtClean="0"/>
              <a:t>يمكن أن نجد زيادة الخلايا البدينة في أي نسيج مع </a:t>
            </a:r>
            <a:r>
              <a:rPr lang="ar-SY" sz="3600" dirty="0" err="1" smtClean="0"/>
              <a:t>إرتكاسات</a:t>
            </a:r>
            <a:r>
              <a:rPr lang="ar-SY" sz="3600" dirty="0" smtClean="0"/>
              <a:t> فرط التحسس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Y" sz="3600" dirty="0"/>
              <a:t> </a:t>
            </a:r>
            <a:r>
              <a:rPr lang="ar-SY" sz="3600" dirty="0" smtClean="0"/>
              <a:t>يمكن أن نجد زيادة </a:t>
            </a:r>
            <a:r>
              <a:rPr lang="ar-SY" sz="3600" dirty="0" smtClean="0"/>
              <a:t> </a:t>
            </a:r>
            <a:r>
              <a:rPr lang="ar-SY" sz="3600" dirty="0" smtClean="0"/>
              <a:t>في العقد اللمفاوية والنقي </a:t>
            </a:r>
            <a:r>
              <a:rPr lang="ar-SY" sz="3600" dirty="0" err="1" smtClean="0"/>
              <a:t>كإرتكاس</a:t>
            </a:r>
            <a:r>
              <a:rPr lang="ar-SY" sz="3600" dirty="0" smtClean="0"/>
              <a:t> للعديد من الأورام السليمة والخبيثة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Y" sz="3600" dirty="0"/>
              <a:t> </a:t>
            </a:r>
            <a:r>
              <a:rPr lang="ar-SY" sz="3600" dirty="0" smtClean="0"/>
              <a:t>من الأمراض التي يشاهد فيها : </a:t>
            </a:r>
            <a:r>
              <a:rPr lang="ar-SY" sz="3600" dirty="0" err="1" smtClean="0"/>
              <a:t>التأتب</a:t>
            </a:r>
            <a:r>
              <a:rPr lang="ar-SY" sz="3600" dirty="0" smtClean="0"/>
              <a:t> ، الأمراض الطفيلية ، داء هودجكن </a:t>
            </a:r>
            <a:r>
              <a:rPr lang="ar-SY" sz="3600" dirty="0" err="1" smtClean="0"/>
              <a:t>والإضطرابات</a:t>
            </a:r>
            <a:r>
              <a:rPr lang="ar-SY" sz="3600" dirty="0" smtClean="0"/>
              <a:t> اللمفاوية التكاثرية الأخرى وبعض </a:t>
            </a:r>
            <a:r>
              <a:rPr lang="ar-SY" sz="3600" dirty="0" err="1" smtClean="0"/>
              <a:t>التنشؤات</a:t>
            </a:r>
            <a:r>
              <a:rPr lang="ar-SY" sz="3600" dirty="0" smtClean="0"/>
              <a:t> </a:t>
            </a:r>
            <a:r>
              <a:rPr lang="ar-SY" sz="3600" dirty="0" err="1" smtClean="0"/>
              <a:t>وإلتهاب</a:t>
            </a:r>
            <a:r>
              <a:rPr lang="ar-SY" sz="3600" dirty="0" smtClean="0"/>
              <a:t> المفاصل </a:t>
            </a:r>
            <a:r>
              <a:rPr lang="ar-SY" sz="3600" dirty="0" err="1" smtClean="0"/>
              <a:t>الرثياني</a:t>
            </a:r>
            <a:r>
              <a:rPr lang="ar-SY" sz="3600" dirty="0" smtClean="0"/>
              <a:t>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Y" sz="3600" dirty="0" smtClean="0"/>
              <a:t>ذكرت حالات نادرة من كثرة خلايا بدينة جلدية تشاركت مع المعالجة الشعاعية لمرضى سرطان الثدي .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5786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095094"/>
              </p:ext>
            </p:extLst>
          </p:nvPr>
        </p:nvGraphicFramePr>
        <p:xfrm>
          <a:off x="914400" y="381006"/>
          <a:ext cx="7543800" cy="580317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543800"/>
              </a:tblGrid>
              <a:tr h="408214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الحالات التي تتشارك مع تغير بعدد الخلايا البدينة</a:t>
                      </a:r>
                      <a:endParaRPr lang="ar-SA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408214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أولاً</a:t>
                      </a:r>
                      <a:r>
                        <a:rPr lang="ar-SA" sz="2400" baseline="0" dirty="0" smtClean="0"/>
                        <a:t> : نقص عددها</a:t>
                      </a:r>
                      <a:endParaRPr lang="ar-SA" sz="2400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408214">
                <a:tc>
                  <a:txBody>
                    <a:bodyPr/>
                    <a:lstStyle/>
                    <a:p>
                      <a:pPr marL="342900" indent="-342900" rtl="1">
                        <a:buAutoNum type="arabic1Minus"/>
                      </a:pPr>
                      <a:r>
                        <a:rPr lang="ar-SA" dirty="0" smtClean="0"/>
                        <a:t>المعالجة المطولة</a:t>
                      </a:r>
                      <a:r>
                        <a:rPr lang="ar-SA" baseline="0" dirty="0" smtClean="0"/>
                        <a:t> </a:t>
                      </a:r>
                      <a:r>
                        <a:rPr lang="ar-SA" baseline="0" dirty="0" err="1" smtClean="0"/>
                        <a:t>بالغلوكوكورتيكوئيدات</a:t>
                      </a:r>
                      <a:endParaRPr lang="ar-SA" baseline="0" dirty="0" smtClean="0"/>
                    </a:p>
                    <a:p>
                      <a:pPr marL="342900" indent="-342900" rtl="1">
                        <a:buAutoNum type="arabic1Minus"/>
                      </a:pPr>
                      <a:r>
                        <a:rPr lang="ar-SA" baseline="0" dirty="0" err="1" smtClean="0"/>
                        <a:t>أعواز</a:t>
                      </a:r>
                      <a:r>
                        <a:rPr lang="ar-SA" baseline="0" dirty="0" smtClean="0"/>
                        <a:t> المناعة </a:t>
                      </a:r>
                      <a:r>
                        <a:rPr lang="ar-SA" baseline="0" dirty="0" err="1" smtClean="0"/>
                        <a:t>البدئية</a:t>
                      </a:r>
                      <a:r>
                        <a:rPr lang="ar-SA" baseline="0" dirty="0" smtClean="0"/>
                        <a:t> أو المكتسبة</a:t>
                      </a:r>
                      <a:endParaRPr lang="ar-SA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408214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ثانياً : زيادة عددها</a:t>
                      </a:r>
                      <a:endParaRPr lang="ar-SA" sz="2400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408214">
                <a:tc>
                  <a:txBody>
                    <a:bodyPr/>
                    <a:lstStyle/>
                    <a:p>
                      <a:pPr marL="342900" indent="-342900" rtl="1">
                        <a:buAutoNum type="arabic1Minus"/>
                      </a:pPr>
                      <a:r>
                        <a:rPr lang="ar-SA" dirty="0" smtClean="0"/>
                        <a:t> </a:t>
                      </a:r>
                      <a:r>
                        <a:rPr lang="ar-SA" dirty="0" err="1" smtClean="0"/>
                        <a:t>الإضطرابات</a:t>
                      </a:r>
                      <a:r>
                        <a:rPr lang="ar-SA" dirty="0" smtClean="0"/>
                        <a:t> المتشاركة مع </a:t>
                      </a:r>
                      <a:r>
                        <a:rPr lang="en-US" dirty="0" smtClean="0"/>
                        <a:t>IGE</a:t>
                      </a:r>
                    </a:p>
                    <a:p>
                      <a:pPr marL="0" indent="0" rtl="1">
                        <a:buNone/>
                      </a:pPr>
                      <a:r>
                        <a:rPr lang="en-US" dirty="0" smtClean="0"/>
                        <a:t>1</a:t>
                      </a:r>
                      <a:r>
                        <a:rPr lang="ar-SY" dirty="0" smtClean="0"/>
                        <a:t>-</a:t>
                      </a:r>
                      <a:r>
                        <a:rPr lang="ar-SY" dirty="0" err="1" smtClean="0"/>
                        <a:t>إلتهاب</a:t>
                      </a:r>
                      <a:r>
                        <a:rPr lang="ar-SY" baseline="0" dirty="0" smtClean="0"/>
                        <a:t> الأنف التحسسي</a:t>
                      </a:r>
                    </a:p>
                    <a:p>
                      <a:pPr marL="0" indent="0" rtl="1">
                        <a:buNone/>
                      </a:pPr>
                      <a:r>
                        <a:rPr lang="ar-SY" baseline="0" dirty="0" smtClean="0"/>
                        <a:t>2- الربو</a:t>
                      </a:r>
                    </a:p>
                    <a:p>
                      <a:pPr marL="0" indent="0" rtl="1">
                        <a:buNone/>
                      </a:pPr>
                      <a:r>
                        <a:rPr lang="ar-SY" baseline="0" dirty="0" smtClean="0"/>
                        <a:t>3- </a:t>
                      </a:r>
                      <a:r>
                        <a:rPr lang="ar-SY" baseline="0" dirty="0" err="1" smtClean="0"/>
                        <a:t>الشري</a:t>
                      </a:r>
                      <a:endParaRPr lang="ar-SA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408214">
                <a:tc>
                  <a:txBody>
                    <a:bodyPr/>
                    <a:lstStyle/>
                    <a:p>
                      <a:pPr rtl="1"/>
                      <a:r>
                        <a:rPr lang="ar-SY" dirty="0" smtClean="0"/>
                        <a:t>ب</a:t>
                      </a:r>
                      <a:r>
                        <a:rPr lang="ar-SA" dirty="0" smtClean="0"/>
                        <a:t> </a:t>
                      </a:r>
                      <a:r>
                        <a:rPr lang="ar-SY" dirty="0" smtClean="0"/>
                        <a:t>- </a:t>
                      </a:r>
                      <a:r>
                        <a:rPr lang="ar-SY" dirty="0" err="1" smtClean="0"/>
                        <a:t>إضطرابات</a:t>
                      </a:r>
                      <a:r>
                        <a:rPr lang="ar-SY" dirty="0" smtClean="0"/>
                        <a:t> النسج الضامة</a:t>
                      </a:r>
                    </a:p>
                    <a:p>
                      <a:pPr rtl="1"/>
                      <a:r>
                        <a:rPr lang="ar-SY" dirty="0" smtClean="0"/>
                        <a:t>1- </a:t>
                      </a:r>
                      <a:r>
                        <a:rPr lang="ar-SY" dirty="0" err="1" smtClean="0"/>
                        <a:t>إلتهاب</a:t>
                      </a:r>
                      <a:r>
                        <a:rPr lang="ar-SY" dirty="0" smtClean="0"/>
                        <a:t> المفاصل </a:t>
                      </a:r>
                      <a:r>
                        <a:rPr lang="ar-SY" dirty="0" err="1" smtClean="0"/>
                        <a:t>الرثياني</a:t>
                      </a:r>
                      <a:endParaRPr lang="ar-SY" dirty="0" smtClean="0"/>
                    </a:p>
                    <a:p>
                      <a:pPr rtl="1"/>
                      <a:r>
                        <a:rPr lang="ar-SY" dirty="0" smtClean="0"/>
                        <a:t>2- </a:t>
                      </a:r>
                      <a:r>
                        <a:rPr lang="ar-SY" dirty="0" err="1" smtClean="0"/>
                        <a:t>إلتهاب</a:t>
                      </a:r>
                      <a:r>
                        <a:rPr lang="ar-SY" dirty="0" smtClean="0"/>
                        <a:t> المفاصل </a:t>
                      </a:r>
                      <a:r>
                        <a:rPr lang="ar-SY" dirty="0" err="1" smtClean="0"/>
                        <a:t>الصدافي</a:t>
                      </a:r>
                      <a:endParaRPr lang="ar-SY" dirty="0" smtClean="0"/>
                    </a:p>
                    <a:p>
                      <a:pPr rtl="1"/>
                      <a:r>
                        <a:rPr lang="ar-SY" dirty="0" smtClean="0"/>
                        <a:t>3- صلابة الجلد</a:t>
                      </a:r>
                    </a:p>
                    <a:p>
                      <a:pPr rtl="1"/>
                      <a:r>
                        <a:rPr lang="ar-SY" dirty="0" smtClean="0"/>
                        <a:t>4- الذئبة الحمامية الجهازية </a:t>
                      </a:r>
                      <a:endParaRPr lang="ar-SA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408214">
                <a:tc>
                  <a:txBody>
                    <a:bodyPr/>
                    <a:lstStyle/>
                    <a:p>
                      <a:pPr rtl="1"/>
                      <a:r>
                        <a:rPr lang="ar-SY" dirty="0" smtClean="0"/>
                        <a:t>ج</a:t>
                      </a:r>
                      <a:r>
                        <a:rPr lang="ar-SA" dirty="0" smtClean="0"/>
                        <a:t> </a:t>
                      </a:r>
                      <a:r>
                        <a:rPr lang="ar-SY" dirty="0" smtClean="0"/>
                        <a:t>- الأمراض </a:t>
                      </a:r>
                      <a:r>
                        <a:rPr lang="ar-SY" dirty="0" err="1" smtClean="0"/>
                        <a:t>الإلتهابية</a:t>
                      </a:r>
                      <a:r>
                        <a:rPr lang="ar-SY" baseline="0" dirty="0" smtClean="0"/>
                        <a:t> </a:t>
                      </a:r>
                    </a:p>
                    <a:p>
                      <a:pPr rtl="1"/>
                      <a:r>
                        <a:rPr lang="ar-SY" baseline="0" dirty="0" smtClean="0"/>
                        <a:t>1- السل</a:t>
                      </a:r>
                    </a:p>
                    <a:p>
                      <a:pPr rtl="1"/>
                      <a:r>
                        <a:rPr lang="ar-SY" baseline="0" dirty="0" smtClean="0"/>
                        <a:t>2- السفلس</a:t>
                      </a:r>
                    </a:p>
                    <a:p>
                      <a:pPr rtl="1"/>
                      <a:r>
                        <a:rPr lang="ar-SY" baseline="0" dirty="0" smtClean="0"/>
                        <a:t>3- الأمراض الطفيلية</a:t>
                      </a:r>
                      <a:endParaRPr lang="ar-SA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525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489054"/>
              </p:ext>
            </p:extLst>
          </p:nvPr>
        </p:nvGraphicFramePr>
        <p:xfrm>
          <a:off x="1143000" y="609600"/>
          <a:ext cx="7543800" cy="487679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543800"/>
              </a:tblGrid>
              <a:tr h="2151704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د - </a:t>
                      </a:r>
                      <a:r>
                        <a:rPr lang="ar-SA" dirty="0" err="1" smtClean="0"/>
                        <a:t>الإضطرابات</a:t>
                      </a:r>
                      <a:r>
                        <a:rPr lang="ar-SA" dirty="0" smtClean="0"/>
                        <a:t> </a:t>
                      </a:r>
                      <a:r>
                        <a:rPr lang="ar-SA" dirty="0" err="1" smtClean="0"/>
                        <a:t>التنشؤية</a:t>
                      </a:r>
                      <a:r>
                        <a:rPr lang="ar-SA" baseline="0" dirty="0" smtClean="0"/>
                        <a:t> :</a:t>
                      </a:r>
                    </a:p>
                    <a:p>
                      <a:pPr rtl="1"/>
                      <a:r>
                        <a:rPr lang="ar-SA" baseline="0" dirty="0" smtClean="0"/>
                        <a:t>1- </a:t>
                      </a:r>
                      <a:r>
                        <a:rPr lang="ar-SA" baseline="0" dirty="0" err="1" smtClean="0"/>
                        <a:t>الإضطرابات</a:t>
                      </a:r>
                      <a:r>
                        <a:rPr lang="ar-SA" baseline="0" dirty="0" smtClean="0"/>
                        <a:t> اللمفاوية التكاثرية </a:t>
                      </a:r>
                      <a:r>
                        <a:rPr lang="ar-SA" baseline="0" dirty="0" smtClean="0">
                          <a:latin typeface="Calibri" panose="020F0502020204030204" pitchFamily="34" charset="0"/>
                        </a:rPr>
                        <a:t>*</a:t>
                      </a:r>
                      <a:r>
                        <a:rPr lang="ar-SA" baseline="0" dirty="0" smtClean="0"/>
                        <a:t> (</a:t>
                      </a:r>
                      <a:r>
                        <a:rPr lang="ar-SA" baseline="0" dirty="0" err="1" smtClean="0"/>
                        <a:t>لمفوما</a:t>
                      </a:r>
                      <a:r>
                        <a:rPr lang="ar-SA" baseline="0" dirty="0" smtClean="0"/>
                        <a:t> الخلايا اللمفية </a:t>
                      </a:r>
                      <a:r>
                        <a:rPr lang="ar-SA" baseline="0" dirty="0" err="1" smtClean="0"/>
                        <a:t>البلاسمية</a:t>
                      </a:r>
                      <a:r>
                        <a:rPr lang="ar-SA" baseline="0" dirty="0" smtClean="0"/>
                        <a:t> ، داء </a:t>
                      </a:r>
                      <a:r>
                        <a:rPr lang="ar-SA" baseline="0" dirty="0" err="1" smtClean="0"/>
                        <a:t>والدنستروم</a:t>
                      </a:r>
                      <a:r>
                        <a:rPr lang="ar-SA" baseline="0" dirty="0" smtClean="0"/>
                        <a:t> ، بقية </a:t>
                      </a:r>
                      <a:r>
                        <a:rPr lang="ar-SA" baseline="0" dirty="0" err="1" smtClean="0"/>
                        <a:t>اللمفومات</a:t>
                      </a:r>
                      <a:r>
                        <a:rPr lang="ar-SA" baseline="0" dirty="0" smtClean="0"/>
                        <a:t> ، </a:t>
                      </a:r>
                      <a:r>
                        <a:rPr lang="en-US" baseline="0" dirty="0" smtClean="0"/>
                        <a:t>CLL</a:t>
                      </a:r>
                      <a:r>
                        <a:rPr lang="ar-SA" baseline="0" dirty="0" smtClean="0"/>
                        <a:t> ) .</a:t>
                      </a:r>
                    </a:p>
                    <a:p>
                      <a:pPr rtl="1"/>
                      <a:r>
                        <a:rPr lang="ar-SA" baseline="0" dirty="0" smtClean="0"/>
                        <a:t>2- الأمراض الدموية التي تصيب </a:t>
                      </a:r>
                      <a:r>
                        <a:rPr lang="ar-SA" baseline="0" dirty="0" err="1" smtClean="0"/>
                        <a:t>السليفات</a:t>
                      </a:r>
                      <a:r>
                        <a:rPr lang="ar-SA" baseline="0" dirty="0" smtClean="0"/>
                        <a:t> متعددة القدرة </a:t>
                      </a:r>
                      <a:r>
                        <a:rPr lang="ar-SA" baseline="0" dirty="0" smtClean="0">
                          <a:latin typeface="Calibri" panose="020F0502020204030204" pitchFamily="34" charset="0"/>
                        </a:rPr>
                        <a:t>*</a:t>
                      </a:r>
                      <a:r>
                        <a:rPr lang="ar-SA" baseline="0" dirty="0" smtClean="0"/>
                        <a:t>( </a:t>
                      </a:r>
                      <a:r>
                        <a:rPr lang="en-US" baseline="0" dirty="0" smtClean="0"/>
                        <a:t>AM L / CML / MDS</a:t>
                      </a:r>
                      <a:r>
                        <a:rPr lang="ar-SA" baseline="0" dirty="0" smtClean="0"/>
                        <a:t> ) .</a:t>
                      </a:r>
                      <a:endParaRPr lang="ar-SA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738909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ه</a:t>
                      </a:r>
                      <a:r>
                        <a:rPr lang="ar-SA" baseline="0" dirty="0" smtClean="0"/>
                        <a:t> – </a:t>
                      </a:r>
                      <a:r>
                        <a:rPr lang="en-US" baseline="0" dirty="0" smtClean="0"/>
                        <a:t>Lymph nodes draining areas of tumor growth</a:t>
                      </a:r>
                      <a:endParaRPr lang="ar-SA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662062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و - ترقق العظام </a:t>
                      </a:r>
                      <a:r>
                        <a:rPr lang="ar-SA" dirty="0" smtClean="0">
                          <a:latin typeface="Calibri" panose="020F0502020204030204" pitchFamily="34" charset="0"/>
                        </a:rPr>
                        <a:t>*</a:t>
                      </a:r>
                      <a:endParaRPr lang="ar-SA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662062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ز – المرض الكبدي المزمن </a:t>
                      </a:r>
                      <a:r>
                        <a:rPr lang="ar-SA" dirty="0" smtClean="0">
                          <a:latin typeface="Calibri" panose="020F0502020204030204" pitchFamily="34" charset="0"/>
                        </a:rPr>
                        <a:t>*</a:t>
                      </a:r>
                      <a:endParaRPr lang="ar-SA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662062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ح – الداء الكلوي المزمن </a:t>
                      </a:r>
                      <a:r>
                        <a:rPr lang="ar-SA" dirty="0" smtClean="0">
                          <a:latin typeface="Calibri" panose="020F0502020204030204" pitchFamily="34" charset="0"/>
                        </a:rPr>
                        <a:t>*</a:t>
                      </a:r>
                      <a:endParaRPr lang="ar-SA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967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ar-SA" sz="4800" b="1" dirty="0" smtClean="0"/>
              <a:t>كثرة الخلايا البدينة</a:t>
            </a:r>
            <a:endParaRPr lang="ar-SY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  <a:ln w="28575"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ar-SY" sz="3600" dirty="0" smtClean="0"/>
              <a:t>مجموعة نادرة من </a:t>
            </a:r>
            <a:r>
              <a:rPr lang="ar-SY" sz="3600" dirty="0" err="1" smtClean="0"/>
              <a:t>الإضطرابات</a:t>
            </a:r>
            <a:r>
              <a:rPr lang="ar-SY" sz="3600" dirty="0" smtClean="0"/>
              <a:t> التي تتميز بارتفاع الخلايا البدينة بالأنسجة بما فيها نقي العظم ، الكبد ، الطحال ، العقد اللمفاوية ،السبيل الهضمي .</a:t>
            </a:r>
          </a:p>
          <a:p>
            <a:r>
              <a:rPr lang="ar-SY" sz="3600" dirty="0" smtClean="0"/>
              <a:t>يمكن أن تكون : - معزولة</a:t>
            </a:r>
          </a:p>
          <a:p>
            <a:pPr marL="0" indent="0">
              <a:buNone/>
            </a:pPr>
            <a:r>
              <a:rPr lang="ar-SY" sz="3600" dirty="0"/>
              <a:t> </a:t>
            </a:r>
            <a:r>
              <a:rPr lang="ar-SY" sz="3600" dirty="0" smtClean="0"/>
              <a:t>                    - جزء من </a:t>
            </a:r>
            <a:r>
              <a:rPr lang="ar-SY" sz="3600" dirty="0" err="1" smtClean="0"/>
              <a:t>إضطرابات</a:t>
            </a:r>
            <a:r>
              <a:rPr lang="ar-SY" sz="3600" dirty="0" smtClean="0"/>
              <a:t> دموية أخرى.</a:t>
            </a:r>
          </a:p>
          <a:p>
            <a:r>
              <a:rPr lang="ar-SY" sz="3600" dirty="0" smtClean="0"/>
              <a:t>تكون على نمطين أساسيين :</a:t>
            </a:r>
          </a:p>
          <a:p>
            <a:pPr>
              <a:buFontTx/>
              <a:buChar char="-"/>
            </a:pPr>
            <a:r>
              <a:rPr lang="ar-SY" sz="3600" dirty="0" smtClean="0"/>
              <a:t>كثرة الخلايا البدينة الجلدي حيث يصيب الجلد فقط .</a:t>
            </a:r>
          </a:p>
          <a:p>
            <a:pPr>
              <a:buFontTx/>
              <a:buChar char="-"/>
            </a:pPr>
            <a:r>
              <a:rPr lang="ar-SY" sz="3600" dirty="0" smtClean="0"/>
              <a:t>كثرة الخلايا البدينة </a:t>
            </a:r>
            <a:r>
              <a:rPr lang="ar-SY" sz="3600" dirty="0" err="1" smtClean="0"/>
              <a:t>الجهازي</a:t>
            </a:r>
            <a:r>
              <a:rPr lang="ar-SY" sz="3600" dirty="0" smtClean="0"/>
              <a:t> عندما يصيب أنسجة متعددة ويترافق مع أعراض جهازية .</a:t>
            </a:r>
          </a:p>
        </p:txBody>
      </p:sp>
    </p:spTree>
    <p:extLst>
      <p:ext uri="{BB962C8B-B14F-4D97-AF65-F5344CB8AC3E}">
        <p14:creationId xmlns:p14="http://schemas.microsoft.com/office/powerpoint/2010/main" val="309519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421565"/>
              </p:ext>
            </p:extLst>
          </p:nvPr>
        </p:nvGraphicFramePr>
        <p:xfrm>
          <a:off x="609600" y="228600"/>
          <a:ext cx="8305800" cy="6095999"/>
        </p:xfrm>
        <a:graphic>
          <a:graphicData uri="http://schemas.openxmlformats.org/drawingml/2006/table">
            <a:tbl>
              <a:tblPr rtl="1"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8305800"/>
              </a:tblGrid>
              <a:tr h="737928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WHO</a:t>
                      </a:r>
                      <a:r>
                        <a:rPr lang="en-US" sz="2400" baseline="0" dirty="0" smtClean="0"/>
                        <a:t> CLASSIFICATION OF MASTOCYTOSIS</a:t>
                      </a:r>
                      <a:endParaRPr lang="ar-SA" sz="2400" dirty="0"/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1539003">
                <a:tc>
                  <a:txBody>
                    <a:bodyPr/>
                    <a:lstStyle/>
                    <a:p>
                      <a:pPr marL="0" indent="0" algn="l" rtl="1">
                        <a:buFontTx/>
                        <a:buNone/>
                      </a:pPr>
                      <a:r>
                        <a:rPr lang="en-US" dirty="0" smtClean="0"/>
                        <a:t>I - Cutaneous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mastocytosis</a:t>
                      </a:r>
                      <a:r>
                        <a:rPr lang="en-US" baseline="0" dirty="0" smtClean="0"/>
                        <a:t> (CM)</a:t>
                      </a:r>
                    </a:p>
                    <a:p>
                      <a:pPr marL="0" indent="0" algn="l" rtl="1">
                        <a:buFontTx/>
                        <a:buNone/>
                      </a:pPr>
                      <a:r>
                        <a:rPr lang="en-US" baseline="0" dirty="0" smtClean="0"/>
                        <a:t>A – </a:t>
                      </a:r>
                      <a:r>
                        <a:rPr lang="en-US" baseline="0" dirty="0" err="1" smtClean="0"/>
                        <a:t>Urticaria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pigmentosa</a:t>
                      </a:r>
                      <a:r>
                        <a:rPr lang="en-US" baseline="0" dirty="0" smtClean="0"/>
                        <a:t>(UP) / </a:t>
                      </a:r>
                      <a:r>
                        <a:rPr lang="en-US" baseline="0" dirty="0" err="1" smtClean="0"/>
                        <a:t>Maculopapular</a:t>
                      </a:r>
                      <a:r>
                        <a:rPr lang="en-US" baseline="0" dirty="0" smtClean="0"/>
                        <a:t> cutaneous </a:t>
                      </a:r>
                      <a:r>
                        <a:rPr lang="en-US" baseline="0" dirty="0" err="1" smtClean="0"/>
                        <a:t>mastocytosis</a:t>
                      </a:r>
                      <a:r>
                        <a:rPr lang="en-US" baseline="0" dirty="0" smtClean="0"/>
                        <a:t> (MPCM)</a:t>
                      </a:r>
                    </a:p>
                    <a:p>
                      <a:pPr marL="0" indent="0" algn="l" rtl="1">
                        <a:buFontTx/>
                        <a:buNone/>
                      </a:pPr>
                      <a:r>
                        <a:rPr lang="en-US" baseline="0" dirty="0" smtClean="0"/>
                        <a:t>B – Diffuse cutaneous </a:t>
                      </a:r>
                      <a:r>
                        <a:rPr lang="en-US" baseline="0" dirty="0" err="1" smtClean="0"/>
                        <a:t>mastocytosis</a:t>
                      </a:r>
                      <a:endParaRPr lang="en-US" baseline="0" dirty="0" smtClean="0"/>
                    </a:p>
                    <a:p>
                      <a:pPr marL="0" indent="0" algn="l" rtl="1">
                        <a:buFontTx/>
                        <a:buNone/>
                      </a:pPr>
                      <a:r>
                        <a:rPr lang="en-US" baseline="0" dirty="0" smtClean="0"/>
                        <a:t>C – Solitary </a:t>
                      </a:r>
                      <a:r>
                        <a:rPr lang="en-US" baseline="0" dirty="0" err="1" smtClean="0"/>
                        <a:t>mastocytoma</a:t>
                      </a:r>
                      <a:r>
                        <a:rPr lang="en-US" baseline="0" dirty="0" smtClean="0"/>
                        <a:t> of skin</a:t>
                      </a:r>
                      <a:endParaRPr lang="ar-SA" dirty="0"/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658864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II</a:t>
                      </a:r>
                      <a:r>
                        <a:rPr lang="en-US" baseline="0" dirty="0" smtClean="0"/>
                        <a:t> – Indolent systemic </a:t>
                      </a:r>
                      <a:r>
                        <a:rPr lang="en-US" baseline="0" dirty="0" err="1" smtClean="0"/>
                        <a:t>masticytosis</a:t>
                      </a:r>
                      <a:r>
                        <a:rPr lang="en-US" baseline="0" dirty="0" smtClean="0"/>
                        <a:t> (ISM )</a:t>
                      </a:r>
                      <a:endParaRPr lang="ar-SA" dirty="0"/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798828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III – Systemic </a:t>
                      </a:r>
                      <a:r>
                        <a:rPr lang="en-US" dirty="0" err="1" smtClean="0"/>
                        <a:t>mastocytosis</a:t>
                      </a:r>
                      <a:r>
                        <a:rPr lang="en-US" baseline="0" dirty="0" smtClean="0"/>
                        <a:t> with associated clonal , hematologic non – mast – cell lineage disease ( SM – AHNMD ) </a:t>
                      </a:r>
                      <a:endParaRPr lang="ar-SA" dirty="0"/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590344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IV – Aggressive systemic </a:t>
                      </a:r>
                      <a:r>
                        <a:rPr lang="en-US" dirty="0" err="1" smtClean="0"/>
                        <a:t>mastocytosis</a:t>
                      </a:r>
                      <a:r>
                        <a:rPr lang="en-US" dirty="0" smtClean="0"/>
                        <a:t> (ASM)</a:t>
                      </a:r>
                      <a:endParaRPr lang="ar-SA" dirty="0"/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590344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V – Mast cell leukemia (MCL)</a:t>
                      </a:r>
                      <a:endParaRPr lang="ar-SA" dirty="0"/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590344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VI – Mast cell sarcoma (MCS)</a:t>
                      </a:r>
                      <a:endParaRPr lang="ar-SA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590344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VII – </a:t>
                      </a:r>
                      <a:r>
                        <a:rPr lang="en-US" dirty="0" err="1" smtClean="0"/>
                        <a:t>Extracutaneous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mastocytoma</a:t>
                      </a:r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28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bg1"/>
            </a:solidFill>
          </a:ln>
        </p:spPr>
        <p:txBody>
          <a:bodyPr/>
          <a:lstStyle/>
          <a:p>
            <a:r>
              <a:rPr lang="ar-SY" dirty="0" smtClean="0"/>
              <a:t>الآلية المرضية</a:t>
            </a:r>
            <a:endParaRPr lang="ar-S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28575"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ar-SY" dirty="0" smtClean="0"/>
              <a:t> بعد أن فشل الباحثون في </a:t>
            </a:r>
            <a:r>
              <a:rPr lang="ar-SY" dirty="0" smtClean="0"/>
              <a:t>التوصل </a:t>
            </a:r>
            <a:r>
              <a:rPr lang="ar-SY" dirty="0" smtClean="0"/>
              <a:t>إلى شذوذات في </a:t>
            </a:r>
            <a:r>
              <a:rPr lang="en-US" dirty="0" smtClean="0"/>
              <a:t>SCF</a:t>
            </a:r>
            <a:r>
              <a:rPr lang="ar-SY" dirty="0" smtClean="0"/>
              <a:t> ، </a:t>
            </a:r>
            <a:r>
              <a:rPr lang="ar-SY" dirty="0" err="1" smtClean="0"/>
              <a:t>إتجه</a:t>
            </a:r>
            <a:r>
              <a:rPr lang="ar-SY" dirty="0" smtClean="0"/>
              <a:t> التفكير للبحث عن شذوذ بالـ </a:t>
            </a:r>
            <a:r>
              <a:rPr lang="en-US" dirty="0"/>
              <a:t>c-Kit</a:t>
            </a:r>
            <a:r>
              <a:rPr lang="ar-SA" dirty="0"/>
              <a:t> </a:t>
            </a:r>
            <a:r>
              <a:rPr lang="ar-SA" dirty="0" smtClean="0"/>
              <a:t>وهو مستقبل </a:t>
            </a:r>
            <a:r>
              <a:rPr lang="ar-SA" dirty="0" err="1" smtClean="0"/>
              <a:t>التيروزين</a:t>
            </a:r>
            <a:r>
              <a:rPr lang="ar-SA" dirty="0" smtClean="0"/>
              <a:t> </a:t>
            </a:r>
            <a:r>
              <a:rPr lang="ar-SA" dirty="0" err="1" smtClean="0"/>
              <a:t>كيناز</a:t>
            </a:r>
            <a:r>
              <a:rPr lang="ar-SA" dirty="0" smtClean="0"/>
              <a:t> لـ </a:t>
            </a:r>
            <a:r>
              <a:rPr lang="en-US" dirty="0" smtClean="0"/>
              <a:t>SCF</a:t>
            </a:r>
            <a:r>
              <a:rPr lang="ar-SA" dirty="0" smtClean="0"/>
              <a:t> .</a:t>
            </a:r>
            <a:endParaRPr lang="ar-SY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ar-SY" dirty="0" smtClean="0"/>
              <a:t>تم تحديد طفرة نقطية في مورثة </a:t>
            </a:r>
            <a:r>
              <a:rPr lang="en-US" dirty="0" smtClean="0"/>
              <a:t>KIT</a:t>
            </a:r>
            <a:r>
              <a:rPr lang="ar-SY" dirty="0" smtClean="0"/>
              <a:t> تؤدي إلى تبديل حمض أميني وحيد (</a:t>
            </a:r>
            <a:r>
              <a:rPr lang="en-US" dirty="0" smtClean="0"/>
              <a:t>Asp816Val</a:t>
            </a:r>
            <a:r>
              <a:rPr lang="ar-SY" dirty="0" smtClean="0"/>
              <a:t>)في </a:t>
            </a:r>
            <a:r>
              <a:rPr lang="en-US" dirty="0" smtClean="0"/>
              <a:t>c-Kit</a:t>
            </a:r>
            <a:r>
              <a:rPr lang="ar-SY" dirty="0" smtClean="0"/>
              <a:t>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ar-SY" dirty="0"/>
              <a:t> </a:t>
            </a:r>
            <a:r>
              <a:rPr lang="ar-SY" dirty="0" smtClean="0"/>
              <a:t>تؤدي الطفرة السابقة إلى فسفرة مستقلة عن اللجين لـ </a:t>
            </a:r>
            <a:r>
              <a:rPr lang="en-US" dirty="0" smtClean="0"/>
              <a:t>c-Kit</a:t>
            </a:r>
            <a:r>
              <a:rPr lang="ar-SA" dirty="0" smtClean="0"/>
              <a:t> والتوسع </a:t>
            </a:r>
            <a:r>
              <a:rPr lang="ar-SA" dirty="0" err="1" smtClean="0"/>
              <a:t>النسيلي</a:t>
            </a:r>
            <a:r>
              <a:rPr lang="ar-SA" dirty="0" smtClean="0"/>
              <a:t> التالي للخلايا البدينة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ar-SA" dirty="0"/>
              <a:t> </a:t>
            </a:r>
            <a:r>
              <a:rPr lang="ar-SA" dirty="0" smtClean="0"/>
              <a:t>الطفرة موجودة عند أغلب البالغين المراجعين بشري تصبغي أو كثرة خلايا بدينة جهازي مخاتل .</a:t>
            </a:r>
          </a:p>
        </p:txBody>
      </p:sp>
    </p:spTree>
    <p:extLst>
      <p:ext uri="{BB962C8B-B14F-4D97-AF65-F5344CB8AC3E}">
        <p14:creationId xmlns:p14="http://schemas.microsoft.com/office/powerpoint/2010/main" val="163067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81000"/>
            <a:ext cx="8305800" cy="5410200"/>
          </a:xfrm>
          <a:ln w="28575"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ar-SA" dirty="0" smtClean="0"/>
              <a:t> </a:t>
            </a:r>
            <a:r>
              <a:rPr lang="ar-SA" dirty="0"/>
              <a:t> تم التعرف مؤخراً على طفرات مفعلة أخرى تصيب نفس </a:t>
            </a:r>
            <a:r>
              <a:rPr lang="ar-SA" dirty="0" err="1"/>
              <a:t>الكودون</a:t>
            </a:r>
            <a:r>
              <a:rPr lang="ar-SA" dirty="0"/>
              <a:t> في أقلية من حالات البالغين لكثرة الخلايا البدينة (</a:t>
            </a:r>
            <a:r>
              <a:rPr lang="en-US" dirty="0"/>
              <a:t>Asp816Tyr</a:t>
            </a:r>
            <a:r>
              <a:rPr lang="ar-SA" dirty="0"/>
              <a:t> ،</a:t>
            </a:r>
            <a:r>
              <a:rPr lang="en-US" dirty="0"/>
              <a:t> Asp816Phe</a:t>
            </a:r>
            <a:r>
              <a:rPr lang="ar-SA" dirty="0"/>
              <a:t>)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ar-SA" dirty="0" smtClean="0"/>
              <a:t> تم </a:t>
            </a:r>
            <a:r>
              <a:rPr lang="ar-SA" dirty="0"/>
              <a:t>الإبلاغ عن طفرة مختلفة في عدد صغير من حالات كثرة الخلايا البدينة عند الأطفال وهي بشكل أساسي </a:t>
            </a:r>
            <a:r>
              <a:rPr lang="en-US" dirty="0"/>
              <a:t> Lys839Glu</a:t>
            </a:r>
            <a:r>
              <a:rPr lang="ar-SA" dirty="0"/>
              <a:t>التي تعطي </a:t>
            </a:r>
            <a:r>
              <a:rPr lang="ar-SA" dirty="0" smtClean="0"/>
              <a:t>شكلاً سلبياً مسيطراً من </a:t>
            </a:r>
            <a:r>
              <a:rPr lang="en-US" dirty="0" smtClean="0"/>
              <a:t>c-Kit</a:t>
            </a:r>
            <a:r>
              <a:rPr lang="ar-SA" dirty="0" smtClean="0"/>
              <a:t> .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ar-SA" dirty="0" smtClean="0"/>
              <a:t>تقترح بعض التقارير أنه في بعض حالات كثرة الخلايا البدينة يوجد طفرة </a:t>
            </a:r>
            <a:r>
              <a:rPr lang="en-US" dirty="0" smtClean="0"/>
              <a:t>c-Kit</a:t>
            </a:r>
            <a:r>
              <a:rPr lang="ar-SA" dirty="0" smtClean="0"/>
              <a:t> في خلايا أخرى مكونة للدم مثل الخلايا </a:t>
            </a:r>
            <a:r>
              <a:rPr lang="en-US" dirty="0" smtClean="0"/>
              <a:t> B</a:t>
            </a:r>
            <a:r>
              <a:rPr lang="ar-SA" dirty="0" smtClean="0"/>
              <a:t>، والخلايا </a:t>
            </a:r>
            <a:r>
              <a:rPr lang="ar-SA" dirty="0" err="1" smtClean="0"/>
              <a:t>النقوية</a:t>
            </a:r>
            <a:r>
              <a:rPr lang="ar-SA" dirty="0" smtClean="0"/>
              <a:t> ، وخلايا </a:t>
            </a:r>
            <a:r>
              <a:rPr lang="en-US" dirty="0" smtClean="0"/>
              <a:t>T</a:t>
            </a:r>
            <a:r>
              <a:rPr lang="ar-SA" dirty="0" smtClean="0"/>
              <a:t> ، وهذا يقترح أن هذا المرض (كما باقي الـ </a:t>
            </a:r>
            <a:r>
              <a:rPr lang="en-US" dirty="0" smtClean="0"/>
              <a:t>MPNs</a:t>
            </a:r>
            <a:r>
              <a:rPr lang="ar-SA" dirty="0" smtClean="0"/>
              <a:t> ) قد يكون </a:t>
            </a:r>
            <a:r>
              <a:rPr lang="ar-SA" dirty="0" err="1" smtClean="0"/>
              <a:t>إضطراب</a:t>
            </a:r>
            <a:r>
              <a:rPr lang="ar-SA" dirty="0" smtClean="0"/>
              <a:t> نسيلي في الخلية الجذعية المكونة للدم 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586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bg1"/>
            </a:solidFill>
          </a:ln>
        </p:spPr>
        <p:txBody>
          <a:bodyPr/>
          <a:lstStyle/>
          <a:p>
            <a:r>
              <a:rPr lang="ar-SY" dirty="0" smtClean="0"/>
              <a:t>الوبائيات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ar-SY" dirty="0" smtClean="0"/>
              <a:t> كثرة الخلايا البدينة </a:t>
            </a:r>
            <a:r>
              <a:rPr lang="ar-SY" dirty="0" smtClean="0"/>
              <a:t> </a:t>
            </a:r>
            <a:r>
              <a:rPr lang="ar-SY" dirty="0" smtClean="0"/>
              <a:t>مرض نادر بجميع أشكاله .</a:t>
            </a:r>
          </a:p>
          <a:p>
            <a:r>
              <a:rPr lang="ar-SY" dirty="0" smtClean="0"/>
              <a:t>نسبة حدوثه الحقيقية غير معروفة ، لكن في الولايات المتحدة الأمريكية فإن نسبة (0,1 – 0,8) % من المراجعين للعيادات الجلدية لديهم شكل من كثرة الخلايا البدينة .</a:t>
            </a:r>
          </a:p>
          <a:p>
            <a:r>
              <a:rPr lang="ar-SY" dirty="0" smtClean="0"/>
              <a:t>عندما يصيب المرض البالغين فغالباً </a:t>
            </a:r>
            <a:r>
              <a:rPr lang="ar-SY" dirty="0" err="1" smtClean="0"/>
              <a:t>مايكون</a:t>
            </a:r>
            <a:r>
              <a:rPr lang="ar-SY" dirty="0" smtClean="0"/>
              <a:t> جهازي ويميل للبقاء </a:t>
            </a:r>
            <a:r>
              <a:rPr lang="ar-SY" dirty="0" err="1" smtClean="0"/>
              <a:t>والإستمرار</a:t>
            </a:r>
            <a:r>
              <a:rPr lang="ar-SY" dirty="0" smtClean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55713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ar-SA" dirty="0" smtClean="0"/>
              <a:t>الإصابة أشيع </a:t>
            </a:r>
            <a:r>
              <a:rPr lang="ar-SA" dirty="0" smtClean="0"/>
              <a:t> </a:t>
            </a:r>
            <a:r>
              <a:rPr lang="ar-SA" dirty="0" smtClean="0"/>
              <a:t>عند البيض .</a:t>
            </a:r>
          </a:p>
          <a:p>
            <a:r>
              <a:rPr lang="ar-SY" dirty="0"/>
              <a:t> تظهر 80% من حالات كثرة الخلايا البدينة عند الأطفال خلال السنة الأولى من الحياة ، ويكون معظمها </a:t>
            </a:r>
            <a:r>
              <a:rPr lang="ar-SY" dirty="0" smtClean="0"/>
              <a:t>محدوداً بالجلد</a:t>
            </a:r>
            <a:r>
              <a:rPr lang="ar-SY" dirty="0"/>
              <a:t>، تتحسن الغالبية أو تزول بشكل كامل خلال مرحلة المراهقة </a:t>
            </a:r>
            <a:r>
              <a:rPr lang="ar-SY" dirty="0" smtClean="0"/>
              <a:t>.</a:t>
            </a:r>
            <a:endParaRPr lang="ar-SA" dirty="0" smtClean="0"/>
          </a:p>
          <a:p>
            <a:r>
              <a:rPr lang="ar-SA" dirty="0"/>
              <a:t> </a:t>
            </a:r>
            <a:r>
              <a:rPr lang="ar-SA" dirty="0" smtClean="0"/>
              <a:t> أما الذروة العمرية الثانية فهي بعمر 30 – 49 سنة .</a:t>
            </a:r>
          </a:p>
          <a:p>
            <a:r>
              <a:rPr lang="ar-SY" dirty="0"/>
              <a:t>يصيب الذكور والإناث بشكل متساوي .</a:t>
            </a:r>
          </a:p>
          <a:p>
            <a:pPr marL="0" indent="0">
              <a:buNone/>
            </a:pPr>
            <a:endParaRPr lang="ar-SA" dirty="0" smtClean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3641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bg1"/>
            </a:solidFill>
          </a:ln>
        </p:spPr>
        <p:txBody>
          <a:bodyPr/>
          <a:lstStyle/>
          <a:p>
            <a:r>
              <a:rPr lang="ar-SA" dirty="0" smtClean="0"/>
              <a:t>المظاهر السريرية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  <a:ln w="28575">
            <a:solidFill>
              <a:schemeClr val="bg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ar-SA" b="1" u="sng" dirty="0" smtClean="0"/>
              <a:t>المظاهر الجلدية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SA" dirty="0" smtClean="0"/>
              <a:t> </a:t>
            </a:r>
            <a:r>
              <a:rPr lang="ar-SA" dirty="0" err="1" smtClean="0"/>
              <a:t>الشري</a:t>
            </a:r>
            <a:r>
              <a:rPr lang="ar-SA" dirty="0" smtClean="0"/>
              <a:t> </a:t>
            </a:r>
            <a:r>
              <a:rPr lang="ar-SA" dirty="0" err="1" smtClean="0"/>
              <a:t>التصبغي</a:t>
            </a:r>
            <a:r>
              <a:rPr lang="ar-SA" dirty="0" smtClean="0"/>
              <a:t> </a:t>
            </a:r>
            <a:r>
              <a:rPr lang="ar-SA" dirty="0" smtClean="0"/>
              <a:t>هو مظهر الحضور المعتاد عند الأطفال والبالغين المصابين بكثرة الخلايا البدينة المعزول 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SA" dirty="0" smtClean="0"/>
              <a:t> تكون </a:t>
            </a:r>
            <a:r>
              <a:rPr lang="ar-SA" dirty="0" err="1" smtClean="0"/>
              <a:t>الأذيات</a:t>
            </a:r>
            <a:r>
              <a:rPr lang="ar-SA" dirty="0" smtClean="0"/>
              <a:t> بنية مصفرة ، عادة لطخية وأحياناً </a:t>
            </a:r>
            <a:r>
              <a:rPr lang="ar-SA" dirty="0" err="1" smtClean="0"/>
              <a:t>حطاطية</a:t>
            </a:r>
            <a:r>
              <a:rPr lang="ar-SA" dirty="0" smtClean="0"/>
              <a:t> ، بتوزع بقعي 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SA" dirty="0" smtClean="0"/>
              <a:t>بشكل أقل شيوعاً يكون هناك إصابة منتشرة بالجلد والذي يصبح </a:t>
            </a:r>
            <a:r>
              <a:rPr lang="ar-SA" dirty="0" err="1" smtClean="0"/>
              <a:t>متسمكاً</a:t>
            </a:r>
            <a:r>
              <a:rPr lang="ar-SA" dirty="0" smtClean="0"/>
              <a:t> وبنياً أغمق 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SA" dirty="0" smtClean="0"/>
              <a:t>تشيع أعراض الحكة ، والبيغ (</a:t>
            </a:r>
            <a:r>
              <a:rPr lang="en-US" dirty="0" smtClean="0"/>
              <a:t>flushing</a:t>
            </a:r>
            <a:r>
              <a:rPr lang="ar-SA" dirty="0" smtClean="0"/>
              <a:t>)، وتطور بعض الحالات </a:t>
            </a:r>
            <a:r>
              <a:rPr lang="ar-SA" dirty="0" smtClean="0"/>
              <a:t>إصابة فقاعية نزفية.</a:t>
            </a:r>
            <a:endParaRPr lang="ar-SA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ar-SA" dirty="0"/>
              <a:t> علامة </a:t>
            </a:r>
            <a:r>
              <a:rPr lang="en-US" dirty="0" err="1"/>
              <a:t>Darier</a:t>
            </a:r>
            <a:r>
              <a:rPr lang="en-US" dirty="0"/>
              <a:t> </a:t>
            </a:r>
            <a:r>
              <a:rPr lang="ar-SA" dirty="0"/>
              <a:t> هي : </a:t>
            </a:r>
            <a:r>
              <a:rPr lang="ar-SA" dirty="0" err="1"/>
              <a:t>إنتبار</a:t>
            </a:r>
            <a:r>
              <a:rPr lang="ar-SA" dirty="0"/>
              <a:t> </a:t>
            </a:r>
            <a:r>
              <a:rPr lang="ar-SA" dirty="0" err="1"/>
              <a:t>الأذيات</a:t>
            </a:r>
            <a:r>
              <a:rPr lang="ar-SA" dirty="0"/>
              <a:t> عند حكها 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SA" dirty="0"/>
              <a:t> تتظاهر كثرة الخلايا البدينة الجلدية إما كآفات معزولة عند الرضع أو كعقيدات متعددة عند الأطفال الأكبر .</a:t>
            </a:r>
            <a:endParaRPr lang="ar-SA" dirty="0" smtClean="0"/>
          </a:p>
          <a:p>
            <a:pPr>
              <a:buFont typeface="Wingdings" panose="05000000000000000000" pitchFamily="2" charset="2"/>
              <a:buChar char="ü"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0442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4800"/>
            <a:ext cx="7543799" cy="61721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2296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066800"/>
            <a:ext cx="6934200" cy="44957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50229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ar-SA" dirty="0" smtClean="0"/>
              <a:t>يحدث </a:t>
            </a:r>
            <a:r>
              <a:rPr lang="ar-SA" dirty="0" err="1" smtClean="0"/>
              <a:t>الشري</a:t>
            </a:r>
            <a:r>
              <a:rPr lang="ar-SA" dirty="0" smtClean="0"/>
              <a:t> </a:t>
            </a:r>
            <a:r>
              <a:rPr lang="ar-SA" dirty="0" err="1" smtClean="0"/>
              <a:t>التصبغي</a:t>
            </a:r>
            <a:r>
              <a:rPr lang="ar-SA" dirty="0" smtClean="0"/>
              <a:t> قبل عمر السنتين في 50 % من الحالات وتمتاز بتراكمات أدمية للخلايا البدينة والتي تسبب حطاطات بنية تتوزع </a:t>
            </a:r>
            <a:r>
              <a:rPr lang="ar-SA" dirty="0" err="1" smtClean="0"/>
              <a:t>جهازياً</a:t>
            </a:r>
            <a:r>
              <a:rPr lang="ar-SA" dirty="0" smtClean="0"/>
              <a:t> خاصة على الجذع 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SA" dirty="0" smtClean="0"/>
              <a:t> تعتبر سيطرة </a:t>
            </a:r>
            <a:r>
              <a:rPr lang="ar-SA" dirty="0" err="1" smtClean="0"/>
              <a:t>الإرتشاح</a:t>
            </a:r>
            <a:r>
              <a:rPr lang="ar-SA" dirty="0" smtClean="0"/>
              <a:t> بالخلايا البدينة بخزعة الجلد مشخصة ، حيث تعتبر الزيادة بمقدار عشر أضعاف بالخلايا البدينة </a:t>
            </a:r>
            <a:r>
              <a:rPr lang="ar-SA" dirty="0" smtClean="0"/>
              <a:t>بالخزعة </a:t>
            </a:r>
            <a:r>
              <a:rPr lang="ar-SA" dirty="0" smtClean="0"/>
              <a:t>من أماكن </a:t>
            </a:r>
            <a:r>
              <a:rPr lang="ar-SA" dirty="0" err="1" smtClean="0"/>
              <a:t>الإلتهاب</a:t>
            </a:r>
            <a:r>
              <a:rPr lang="ar-SA" dirty="0" smtClean="0"/>
              <a:t> المزمن دالة على الإصابة 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SA" dirty="0"/>
              <a:t> </a:t>
            </a:r>
            <a:r>
              <a:rPr lang="ar-SA" dirty="0" smtClean="0"/>
              <a:t>تنحسر إصابة </a:t>
            </a:r>
            <a:r>
              <a:rPr lang="ar-SA" dirty="0" err="1" smtClean="0"/>
              <a:t>الشري</a:t>
            </a:r>
            <a:r>
              <a:rPr lang="ar-SA" dirty="0" smtClean="0"/>
              <a:t> </a:t>
            </a:r>
            <a:r>
              <a:rPr lang="ar-SA" dirty="0" err="1" smtClean="0"/>
              <a:t>التصبغي</a:t>
            </a:r>
            <a:r>
              <a:rPr lang="ar-SA" dirty="0" smtClean="0"/>
              <a:t> عادة عند البلوغ ولكنها قد تستمر حتى سن الرشد ، </a:t>
            </a:r>
            <a:r>
              <a:rPr lang="ar-SA" dirty="0" smtClean="0"/>
              <a:t>وقد يطور بعض </a:t>
            </a:r>
            <a:r>
              <a:rPr lang="ar-SA" dirty="0" smtClean="0"/>
              <a:t>المرضى </a:t>
            </a:r>
            <a:r>
              <a:rPr lang="ar-SA" dirty="0" smtClean="0"/>
              <a:t>الشكل </a:t>
            </a:r>
            <a:r>
              <a:rPr lang="ar-SA" dirty="0" err="1" smtClean="0"/>
              <a:t>الجهازي</a:t>
            </a:r>
            <a:r>
              <a:rPr lang="ar-SA" dirty="0" smtClean="0"/>
              <a:t> .</a:t>
            </a:r>
          </a:p>
          <a:p>
            <a:pPr>
              <a:buFont typeface="Wingdings" panose="05000000000000000000" pitchFamily="2" charset="2"/>
              <a:buChar char="ü"/>
            </a:pPr>
            <a:endParaRPr lang="ar-SA" dirty="0" smtClean="0"/>
          </a:p>
          <a:p>
            <a:pPr>
              <a:buFont typeface="Wingdings" panose="05000000000000000000" pitchFamily="2" charset="2"/>
              <a:buChar char="ü"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2161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3400"/>
            <a:ext cx="7620000" cy="556259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89319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57200"/>
            <a:ext cx="4238625" cy="609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3505200" cy="609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0779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1000"/>
            <a:ext cx="8010525" cy="5791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396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000"/>
            <a:ext cx="7696200" cy="5791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044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1000"/>
            <a:ext cx="7696200" cy="5867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3856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0"/>
            <a:ext cx="7620000" cy="55625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5596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7848600" cy="5943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4306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3400"/>
            <a:ext cx="7772400" cy="55625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2439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458200" cy="586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8375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57200"/>
            <a:ext cx="4114800" cy="5638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3581400" cy="5638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1670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  <a:ln w="28575"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ar-SY" b="1" u="sng" dirty="0" smtClean="0"/>
              <a:t>الإصابة الجهازية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SY" dirty="0"/>
              <a:t> </a:t>
            </a:r>
            <a:r>
              <a:rPr lang="ar-SY" dirty="0" smtClean="0"/>
              <a:t>تعتبر المظاهر الجهازية  متغايرة جداً ويعتقد أنها ثانوية بشكل كبير لتحرر وسائط الخلايا البدينة 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SY" dirty="0"/>
              <a:t> </a:t>
            </a:r>
            <a:r>
              <a:rPr lang="ar-SY" dirty="0" smtClean="0"/>
              <a:t>تنشأ هجمات من التورد أو الوذمة الوعائية أو </a:t>
            </a:r>
            <a:r>
              <a:rPr lang="ar-SY" dirty="0" err="1" smtClean="0"/>
              <a:t>التآق</a:t>
            </a:r>
            <a:r>
              <a:rPr lang="ar-SY" dirty="0" smtClean="0"/>
              <a:t> ( مع أو بدون محرض نوعي ) كنتيجة لتحرر </a:t>
            </a:r>
            <a:r>
              <a:rPr lang="ar-SY" dirty="0" err="1" smtClean="0"/>
              <a:t>الهيستامين</a:t>
            </a:r>
            <a:r>
              <a:rPr lang="ar-SY" dirty="0" smtClean="0"/>
              <a:t> </a:t>
            </a:r>
            <a:r>
              <a:rPr lang="ar-SY" dirty="0" err="1" smtClean="0"/>
              <a:t>الجهازي</a:t>
            </a:r>
            <a:r>
              <a:rPr lang="ar-SY" dirty="0" smtClean="0"/>
              <a:t> 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SY" dirty="0"/>
              <a:t> </a:t>
            </a:r>
            <a:r>
              <a:rPr lang="ar-SY" dirty="0" smtClean="0"/>
              <a:t>تتضمن الأعراض الهضمية ألم بطني وإسهال وغثيان </a:t>
            </a:r>
            <a:r>
              <a:rPr lang="ar-SY" dirty="0" err="1" smtClean="0"/>
              <a:t>وإقياء</a:t>
            </a:r>
            <a:r>
              <a:rPr lang="ar-SY" dirty="0" smtClean="0"/>
              <a:t> ، وقد يحصل </a:t>
            </a:r>
            <a:r>
              <a:rPr lang="ar-SY" dirty="0" err="1" smtClean="0"/>
              <a:t>إلتهاب</a:t>
            </a:r>
            <a:r>
              <a:rPr lang="ar-SY" dirty="0" smtClean="0"/>
              <a:t> المعدة والقرحة الهضمية بشكل ثانوي لفرط </a:t>
            </a:r>
            <a:r>
              <a:rPr lang="ar-SY" dirty="0" err="1" smtClean="0"/>
              <a:t>الهيستامين</a:t>
            </a:r>
            <a:r>
              <a:rPr lang="ar-SY" dirty="0" smtClean="0"/>
              <a:t> والحالات الشديدة قد يحصل فيها سوء </a:t>
            </a:r>
            <a:r>
              <a:rPr lang="ar-SY" dirty="0" err="1" smtClean="0"/>
              <a:t>إمتصاص</a:t>
            </a:r>
            <a:r>
              <a:rPr lang="ar-SY" dirty="0" smtClean="0"/>
              <a:t> 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SY" dirty="0"/>
              <a:t>يعتبر تخلخل العظام أحد التظاهرات المعروفة </a:t>
            </a:r>
            <a:r>
              <a:rPr lang="ar-SY" dirty="0" smtClean="0"/>
              <a:t>والتي نجدها عند نصف المرضى وقد </a:t>
            </a:r>
            <a:r>
              <a:rPr lang="ar-SY" dirty="0"/>
              <a:t>يؤدي لكسور مرضية .</a:t>
            </a:r>
            <a:endParaRPr lang="ar-SY" dirty="0" smtClean="0"/>
          </a:p>
        </p:txBody>
      </p:sp>
    </p:spTree>
    <p:extLst>
      <p:ext uri="{BB962C8B-B14F-4D97-AF65-F5344CB8AC3E}">
        <p14:creationId xmlns:p14="http://schemas.microsoft.com/office/powerpoint/2010/main" val="195608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  <a:ln w="28575"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ar-SY" dirty="0"/>
              <a:t>قد نجد نقص عناصر الدم بشكل ثانوي </a:t>
            </a:r>
            <a:r>
              <a:rPr lang="ar-SY" dirty="0" err="1" smtClean="0"/>
              <a:t>لإرتشاح</a:t>
            </a:r>
            <a:r>
              <a:rPr lang="ar-SY" dirty="0" smtClean="0"/>
              <a:t> </a:t>
            </a:r>
            <a:r>
              <a:rPr lang="ar-SY" dirty="0"/>
              <a:t>الخلايا البدينة بنقي العظم 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SY" dirty="0"/>
              <a:t> تحدث الضخامة الكبدية </a:t>
            </a:r>
            <a:r>
              <a:rPr lang="ar-SY" dirty="0" err="1"/>
              <a:t>الطحالية</a:t>
            </a:r>
            <a:r>
              <a:rPr lang="ar-SY" dirty="0"/>
              <a:t> بشكل أكثر شيوعاً في الحالات المرافقة </a:t>
            </a:r>
            <a:r>
              <a:rPr lang="ar-SY" dirty="0" err="1"/>
              <a:t>لإضطراب</a:t>
            </a:r>
            <a:r>
              <a:rPr lang="ar-SY" dirty="0"/>
              <a:t> دموي نسيلي 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SY" dirty="0"/>
              <a:t> قد نجد الحمى ، التعب ، وفقدان الوزن أحياناً والتي قد تنتج عن تحرر </a:t>
            </a:r>
            <a:r>
              <a:rPr lang="ar-SY" dirty="0" err="1"/>
              <a:t>سيتوكينات</a:t>
            </a:r>
            <a:r>
              <a:rPr lang="ar-SY" dirty="0"/>
              <a:t> مثل عامل تنخر الورم </a:t>
            </a:r>
            <a:r>
              <a:rPr lang="en-US" dirty="0"/>
              <a:t>TNF-</a:t>
            </a:r>
            <a:r>
              <a:rPr lang="el-GR" dirty="0">
                <a:latin typeface="Calibri" panose="020F0502020204030204" pitchFamily="34" charset="0"/>
              </a:rPr>
              <a:t>α</a:t>
            </a:r>
            <a:r>
              <a:rPr lang="ar-SY" dirty="0" smtClean="0">
                <a:latin typeface="Calibri" panose="020F0502020204030204" pitchFamily="34" charset="0"/>
              </a:rPr>
              <a:t>و</a:t>
            </a:r>
          </a:p>
          <a:p>
            <a:pPr marL="0" indent="0">
              <a:buNone/>
            </a:pPr>
            <a:r>
              <a:rPr lang="ar-SY" dirty="0" smtClean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IL-1</a:t>
            </a:r>
            <a:r>
              <a:rPr lang="ar-SY" dirty="0">
                <a:latin typeface="Calibri" panose="020F050202020403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SY" dirty="0">
                <a:latin typeface="Calibri" panose="020F0502020204030204" pitchFamily="34" charset="0"/>
              </a:rPr>
              <a:t>تعتبر أعراض قصور الأعضاء نتيجة </a:t>
            </a:r>
            <a:r>
              <a:rPr lang="ar-SY" dirty="0" err="1">
                <a:latin typeface="Calibri" panose="020F0502020204030204" pitchFamily="34" charset="0"/>
              </a:rPr>
              <a:t>إرتشاحها</a:t>
            </a:r>
            <a:r>
              <a:rPr lang="ar-SY" dirty="0">
                <a:latin typeface="Calibri" panose="020F0502020204030204" pitchFamily="34" charset="0"/>
              </a:rPr>
              <a:t> مميزة لكثرة الخلايا البدينة </a:t>
            </a:r>
            <a:r>
              <a:rPr lang="ar-SY" dirty="0" err="1">
                <a:latin typeface="Calibri" panose="020F0502020204030204" pitchFamily="34" charset="0"/>
              </a:rPr>
              <a:t>الجهازي</a:t>
            </a:r>
            <a:r>
              <a:rPr lang="ar-SY" dirty="0">
                <a:latin typeface="Calibri" panose="020F0502020204030204" pitchFamily="34" charset="0"/>
              </a:rPr>
              <a:t> العدواني 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SY" dirty="0">
                <a:latin typeface="Calibri" panose="020F0502020204030204" pitchFamily="34" charset="0"/>
              </a:rPr>
              <a:t> حسب الأعضاء المصابة قد نجد نقص كريات ، كسور مرضية ، وضعف وظيفة كبدية وحبن وسوء </a:t>
            </a:r>
            <a:r>
              <a:rPr lang="ar-SY" dirty="0" err="1">
                <a:latin typeface="Calibri" panose="020F0502020204030204" pitchFamily="34" charset="0"/>
              </a:rPr>
              <a:t>إمتصاص</a:t>
            </a:r>
            <a:r>
              <a:rPr lang="ar-SY" dirty="0">
                <a:latin typeface="Calibri" panose="020F0502020204030204" pitchFamily="34" charset="0"/>
              </a:rPr>
              <a:t> .</a:t>
            </a:r>
            <a:endParaRPr lang="ar-SA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2850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  <a:ln w="28575">
            <a:solidFill>
              <a:schemeClr val="bg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  </a:t>
            </a:r>
            <a:r>
              <a:rPr lang="ar-SA" dirty="0" smtClean="0"/>
              <a:t>قد تحدث الإصابة الجهازية بشكل متزامن مع الإصابة الجلدية أو بدونها 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SA" dirty="0"/>
              <a:t> </a:t>
            </a:r>
            <a:r>
              <a:rPr lang="ar-SA" dirty="0" smtClean="0"/>
              <a:t>قد نجد </a:t>
            </a:r>
            <a:r>
              <a:rPr lang="ar-SA" dirty="0" err="1" smtClean="0"/>
              <a:t>ضخامات</a:t>
            </a:r>
            <a:r>
              <a:rPr lang="ar-SA" dirty="0" smtClean="0"/>
              <a:t> عقد لمفاوية والضخامة الكبدية </a:t>
            </a:r>
            <a:r>
              <a:rPr lang="ar-SA" dirty="0" err="1" smtClean="0"/>
              <a:t>الطحالية</a:t>
            </a:r>
            <a:r>
              <a:rPr lang="ar-SA" dirty="0" smtClean="0"/>
              <a:t> والألم </a:t>
            </a:r>
            <a:r>
              <a:rPr lang="ar-SA" dirty="0" smtClean="0"/>
              <a:t>العظمي والتي تشيع خاصة في الحالات الهجومية 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SA" dirty="0"/>
              <a:t> </a:t>
            </a:r>
            <a:r>
              <a:rPr lang="ar-SA" dirty="0" smtClean="0"/>
              <a:t>قد نجد </a:t>
            </a:r>
            <a:r>
              <a:rPr lang="ar-SA" dirty="0" smtClean="0"/>
              <a:t>آلام </a:t>
            </a:r>
            <a:r>
              <a:rPr lang="ar-SA" dirty="0" smtClean="0"/>
              <a:t>عضلية هيكلية 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SA" dirty="0"/>
              <a:t> </a:t>
            </a:r>
            <a:r>
              <a:rPr lang="ar-SA" dirty="0" smtClean="0"/>
              <a:t>قد يحدث صداع ، دوار ، نوب خفقان ، زلة تنفسية ، هبوط ضغط ، غشي وحتى صدمة 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SA" dirty="0"/>
              <a:t> </a:t>
            </a:r>
            <a:r>
              <a:rPr lang="ar-SA" dirty="0" smtClean="0"/>
              <a:t>نصف مرضى الشكل </a:t>
            </a:r>
            <a:r>
              <a:rPr lang="ar-SA" dirty="0" err="1" smtClean="0"/>
              <a:t>الجهازي</a:t>
            </a:r>
            <a:r>
              <a:rPr lang="ar-SA" dirty="0" smtClean="0"/>
              <a:t> تكون أعمارهم أكبر من 60 سنة عند التشخيص .</a:t>
            </a:r>
          </a:p>
        </p:txBody>
      </p:sp>
    </p:spTree>
    <p:extLst>
      <p:ext uri="{BB962C8B-B14F-4D97-AF65-F5344CB8AC3E}">
        <p14:creationId xmlns:p14="http://schemas.microsoft.com/office/powerpoint/2010/main" val="216193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ln w="57150">
            <a:solidFill>
              <a:schemeClr val="bg1"/>
            </a:solidFill>
          </a:ln>
        </p:spPr>
        <p:txBody>
          <a:bodyPr/>
          <a:lstStyle/>
          <a:p>
            <a:r>
              <a:rPr lang="ar-SY" dirty="0" err="1" smtClean="0"/>
              <a:t>الإستقصاءات</a:t>
            </a:r>
            <a:endParaRPr lang="ar-SA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ln w="28575"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</a:t>
            </a:r>
            <a:r>
              <a:rPr lang="ar-SY" dirty="0" smtClean="0"/>
              <a:t>يمكن أن تكون المظاهر السريرية لكثرة الخلايا البدينة موحية بشدة المرض لكن يتطلب التشخيص تأكيداً نسيجياً وكيميائياً حيوياً 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ar-SY" dirty="0"/>
              <a:t> </a:t>
            </a:r>
            <a:r>
              <a:rPr lang="ar-SY" dirty="0" smtClean="0"/>
              <a:t>تتضمن </a:t>
            </a:r>
            <a:r>
              <a:rPr lang="ar-SY" dirty="0" err="1" smtClean="0"/>
              <a:t>الإستقصاءات</a:t>
            </a:r>
            <a:r>
              <a:rPr lang="ar-SY" dirty="0" smtClean="0"/>
              <a:t> الروتينية تعداد دم كامل ، </a:t>
            </a:r>
            <a:r>
              <a:rPr lang="ar-SY" dirty="0" err="1" smtClean="0"/>
              <a:t>إختبارات</a:t>
            </a:r>
            <a:r>
              <a:rPr lang="ar-SY" dirty="0" smtClean="0"/>
              <a:t> </a:t>
            </a:r>
            <a:r>
              <a:rPr lang="ar-SY" dirty="0" smtClean="0"/>
              <a:t>وظائف </a:t>
            </a:r>
            <a:r>
              <a:rPr lang="ar-SY" dirty="0" smtClean="0"/>
              <a:t>الكبد ، </a:t>
            </a:r>
            <a:r>
              <a:rPr lang="ar-SY" dirty="0" err="1" smtClean="0"/>
              <a:t>وتريبتاز</a:t>
            </a:r>
            <a:r>
              <a:rPr lang="ar-SY" dirty="0" smtClean="0"/>
              <a:t> مصل عشوائي 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ar-SY" dirty="0"/>
              <a:t> </a:t>
            </a:r>
            <a:r>
              <a:rPr lang="ar-SY" dirty="0" smtClean="0"/>
              <a:t>نجد فقر الدم عند نصف المرضى عند التشخيص 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ar-SY" dirty="0"/>
              <a:t> </a:t>
            </a:r>
            <a:r>
              <a:rPr lang="ar-SY" dirty="0" err="1" smtClean="0"/>
              <a:t>إختبارات</a:t>
            </a:r>
            <a:r>
              <a:rPr lang="ar-SY" dirty="0" smtClean="0"/>
              <a:t> </a:t>
            </a:r>
            <a:r>
              <a:rPr lang="ar-SY" dirty="0" err="1" smtClean="0"/>
              <a:t>مستقلبات</a:t>
            </a:r>
            <a:r>
              <a:rPr lang="ar-SY" dirty="0" smtClean="0"/>
              <a:t> </a:t>
            </a:r>
            <a:r>
              <a:rPr lang="ar-SY" dirty="0" err="1" smtClean="0"/>
              <a:t>الهيستامين</a:t>
            </a:r>
            <a:r>
              <a:rPr lang="ar-SY" dirty="0" smtClean="0"/>
              <a:t> في عينات بول 24 ليست مفيدة أكثر </a:t>
            </a:r>
            <a:r>
              <a:rPr lang="ar-SY" dirty="0" smtClean="0"/>
              <a:t> </a:t>
            </a:r>
            <a:r>
              <a:rPr lang="ar-SY" dirty="0" smtClean="0"/>
              <a:t>من قياسات </a:t>
            </a:r>
            <a:r>
              <a:rPr lang="ar-SY" dirty="0" err="1" smtClean="0"/>
              <a:t>تريبتاز</a:t>
            </a:r>
            <a:r>
              <a:rPr lang="ar-SY" dirty="0" smtClean="0"/>
              <a:t> المصل 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ar-SY" dirty="0" smtClean="0"/>
              <a:t> أثبتت المستويات </a:t>
            </a:r>
            <a:r>
              <a:rPr lang="ar-SY" dirty="0" err="1" smtClean="0"/>
              <a:t>البلاسمية</a:t>
            </a:r>
            <a:r>
              <a:rPr lang="ar-SY" dirty="0" smtClean="0"/>
              <a:t> من </a:t>
            </a:r>
            <a:r>
              <a:rPr lang="en-US" dirty="0" smtClean="0"/>
              <a:t>CD25</a:t>
            </a:r>
            <a:r>
              <a:rPr lang="ar-SY" dirty="0" smtClean="0"/>
              <a:t> ذواب و</a:t>
            </a:r>
            <a:r>
              <a:rPr lang="en-US" dirty="0" smtClean="0"/>
              <a:t>CD117</a:t>
            </a:r>
            <a:endParaRPr lang="ar-SY" dirty="0" smtClean="0"/>
          </a:p>
          <a:p>
            <a:pPr marL="0" indent="0">
              <a:buNone/>
            </a:pPr>
            <a:r>
              <a:rPr lang="ar-SY" dirty="0" smtClean="0"/>
              <a:t>(</a:t>
            </a:r>
            <a:r>
              <a:rPr lang="en-US" dirty="0" smtClean="0"/>
              <a:t>c-Kit</a:t>
            </a:r>
            <a:r>
              <a:rPr lang="ar-SY" dirty="0" smtClean="0"/>
              <a:t>) أنها واعدة </a:t>
            </a:r>
            <a:r>
              <a:rPr lang="ar-SY" dirty="0" err="1" smtClean="0"/>
              <a:t>كواسمات</a:t>
            </a:r>
            <a:r>
              <a:rPr lang="ar-SY" dirty="0" smtClean="0"/>
              <a:t> جديدة لإصابة الخلايا البدينة 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7871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  <a:ln w="28575">
            <a:solidFill>
              <a:schemeClr val="bg1"/>
            </a:solidFill>
          </a:ln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ar-SY" dirty="0" smtClean="0"/>
              <a:t> يسمح بزل النقي وخزعة العظم بتقييم إصابة نقي العظم : والذي يظهر زيادة بالخلايا البدينة في 90% من الحالات  حيث أنه يمكن إظهار تجمعات الخلايا البدينة بالمقاطع التقليدية الملونة بالهيماتوكسيلين </a:t>
            </a:r>
            <a:r>
              <a:rPr lang="ar-SY" dirty="0" err="1" smtClean="0"/>
              <a:t>إيوزين</a:t>
            </a:r>
            <a:r>
              <a:rPr lang="ar-SY" dirty="0" smtClean="0"/>
              <a:t> .</a:t>
            </a:r>
            <a:endParaRPr lang="ar-SA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2514600"/>
            <a:ext cx="7696200" cy="3505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9565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  <a:ln w="28575">
            <a:solidFill>
              <a:schemeClr val="bg1"/>
            </a:solidFill>
          </a:ln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ar-SY" dirty="0" smtClean="0"/>
              <a:t> تظهر الخلايا البدينة بخزعة العظم بشكل أوضح بكثير </a:t>
            </a:r>
            <a:r>
              <a:rPr lang="ar-SY" dirty="0" smtClean="0"/>
              <a:t>بتلوينات مثل </a:t>
            </a:r>
            <a:r>
              <a:rPr lang="ar-SY" dirty="0" smtClean="0"/>
              <a:t>تلوينات زرقة التوليدين .</a:t>
            </a:r>
            <a:endParaRPr lang="ar-SA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1600200"/>
            <a:ext cx="7734300" cy="4267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8938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  <a:ln w="28575"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ar-SY" dirty="0" smtClean="0"/>
              <a:t> يمكن أن تكون الكيمياء المناعية باستخدام أضداد ضد </a:t>
            </a:r>
            <a:r>
              <a:rPr lang="ar-SY" dirty="0" err="1" smtClean="0"/>
              <a:t>التريبتاز</a:t>
            </a:r>
            <a:r>
              <a:rPr lang="ar-SY" dirty="0" smtClean="0"/>
              <a:t> مفيدة جداً لأنها نوعية جداً للخلايا البدينة 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ar-SY" dirty="0"/>
              <a:t> </a:t>
            </a:r>
            <a:r>
              <a:rPr lang="ar-SY" dirty="0" smtClean="0"/>
              <a:t>ظهور الخلايا البدينة بالدم المحيطي </a:t>
            </a:r>
            <a:r>
              <a:rPr lang="ar-SY" dirty="0" smtClean="0"/>
              <a:t>يدل </a:t>
            </a:r>
            <a:r>
              <a:rPr lang="ar-SY" dirty="0" smtClean="0"/>
              <a:t>على التحول نحو </a:t>
            </a:r>
            <a:r>
              <a:rPr lang="ar-SY" dirty="0" err="1" smtClean="0"/>
              <a:t>إبيضاض</a:t>
            </a:r>
            <a:r>
              <a:rPr lang="ar-SY" dirty="0" smtClean="0"/>
              <a:t> 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ar-SY" dirty="0"/>
              <a:t> </a:t>
            </a:r>
            <a:r>
              <a:rPr lang="ar-SY" dirty="0" smtClean="0"/>
              <a:t>من المفيد إجراء الـ </a:t>
            </a:r>
            <a:r>
              <a:rPr lang="en-US" dirty="0" err="1" smtClean="0"/>
              <a:t>flowcytometry</a:t>
            </a:r>
            <a:r>
              <a:rPr lang="ar-SY" dirty="0" smtClean="0"/>
              <a:t> من أجل التعبير عن </a:t>
            </a:r>
            <a:r>
              <a:rPr lang="en-US" dirty="0" smtClean="0"/>
              <a:t>CD2</a:t>
            </a:r>
            <a:r>
              <a:rPr lang="ar-SY" dirty="0" smtClean="0"/>
              <a:t> و </a:t>
            </a:r>
            <a:r>
              <a:rPr lang="en-US" dirty="0" smtClean="0"/>
              <a:t>CD25</a:t>
            </a:r>
            <a:r>
              <a:rPr lang="ar-SY" dirty="0" smtClean="0"/>
              <a:t> حيث أن هذا النمط الظاهري لا يشاهد في الخلايا البدينة الطبيعية 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ar-SY" dirty="0"/>
              <a:t> </a:t>
            </a:r>
            <a:r>
              <a:rPr lang="ar-SY" dirty="0" smtClean="0"/>
              <a:t>يجب </a:t>
            </a:r>
            <a:r>
              <a:rPr lang="ar-SY" dirty="0" smtClean="0"/>
              <a:t>إجراء </a:t>
            </a:r>
            <a:r>
              <a:rPr lang="ar-SY" dirty="0" smtClean="0"/>
              <a:t>إيكو للبطن أو طبقي محوري للبحث عن ضخامة كبدية </a:t>
            </a:r>
            <a:r>
              <a:rPr lang="ar-SY" dirty="0" err="1" smtClean="0"/>
              <a:t>طحالية</a:t>
            </a:r>
            <a:r>
              <a:rPr lang="ar-SY" dirty="0" smtClean="0"/>
              <a:t> </a:t>
            </a:r>
            <a:r>
              <a:rPr lang="ar-SY" dirty="0" err="1" smtClean="0"/>
              <a:t>وضخامات</a:t>
            </a:r>
            <a:r>
              <a:rPr lang="ar-SY" dirty="0" smtClean="0"/>
              <a:t> العقد اللمفاوية 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ar-SY" dirty="0"/>
              <a:t> </a:t>
            </a:r>
            <a:r>
              <a:rPr lang="ar-SY" dirty="0" smtClean="0"/>
              <a:t>يمكن إستخدام التصوير الشعاعي البسيط ومقياس كثافة العظم للتأكد من وجود أو غياب الإصابة العظمية وتخلخل العظام 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ar-SY" dirty="0"/>
              <a:t> </a:t>
            </a:r>
            <a:r>
              <a:rPr lang="ar-SY" dirty="0" smtClean="0"/>
              <a:t>من المفيد إجراء تنظير وخزعة إذا كان هناك شك بإصابة الأمعاء 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8984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8572500" cy="5867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3298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8229600" cy="5562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5475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ar-SY" sz="4800" b="1" dirty="0" smtClean="0"/>
              <a:t> الخلية البدينة ( </a:t>
            </a:r>
            <a:r>
              <a:rPr lang="en-US" sz="4800" b="1" dirty="0" smtClean="0"/>
              <a:t>mast cell</a:t>
            </a:r>
            <a:r>
              <a:rPr lang="ar-SY" sz="4800" b="1" dirty="0" smtClean="0"/>
              <a:t> )</a:t>
            </a:r>
            <a:endParaRPr lang="ar-SY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953000"/>
          </a:xfrm>
          <a:ln w="28575">
            <a:solidFill>
              <a:schemeClr val="bg1"/>
            </a:solidFill>
          </a:ln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ar-SY" sz="3600" dirty="0" smtClean="0"/>
              <a:t>تتشابه </a:t>
            </a:r>
            <a:r>
              <a:rPr lang="ar-SY" sz="3600" dirty="0" err="1" smtClean="0"/>
              <a:t>وظيفةالخلايا</a:t>
            </a:r>
            <a:r>
              <a:rPr lang="ar-SY" sz="3600" dirty="0" smtClean="0"/>
              <a:t> البدينة </a:t>
            </a:r>
            <a:r>
              <a:rPr lang="ar-SY" sz="3600" dirty="0" err="1" smtClean="0"/>
              <a:t>والأسسات</a:t>
            </a:r>
            <a:r>
              <a:rPr lang="ar-SY" sz="3600" dirty="0" smtClean="0"/>
              <a:t> </a:t>
            </a:r>
            <a:r>
              <a:rPr lang="ar-SY" sz="3600" dirty="0" smtClean="0"/>
              <a:t>ولكنها لا تتطابق </a:t>
            </a:r>
            <a:r>
              <a:rPr lang="ar-SY" sz="3600" dirty="0" smtClean="0"/>
              <a:t>، حيث أنهما </a:t>
            </a:r>
            <a:r>
              <a:rPr lang="ar-SY" sz="3600" dirty="0" smtClean="0"/>
              <a:t>تعبران عن المستقبل الذي يرتبط بألفة عالية بالجزء </a:t>
            </a:r>
            <a:r>
              <a:rPr lang="en-US" sz="3600" dirty="0" smtClean="0"/>
              <a:t>fc</a:t>
            </a:r>
            <a:r>
              <a:rPr lang="ar-SY" sz="3600" dirty="0" smtClean="0"/>
              <a:t> من الضد </a:t>
            </a:r>
            <a:r>
              <a:rPr lang="en-US" sz="3600" dirty="0" smtClean="0"/>
              <a:t>IGE</a:t>
            </a:r>
            <a:r>
              <a:rPr lang="ar-SY" sz="3600" dirty="0" smtClean="0"/>
              <a:t>(</a:t>
            </a:r>
            <a:r>
              <a:rPr lang="en-US" sz="3600" dirty="0" smtClean="0"/>
              <a:t>Fc</a:t>
            </a:r>
            <a:r>
              <a:rPr lang="el-GR" sz="3600" dirty="0" smtClean="0">
                <a:latin typeface="Calibri" panose="020F0502020204030204" pitchFamily="34" charset="0"/>
              </a:rPr>
              <a:t>ε</a:t>
            </a:r>
            <a:r>
              <a:rPr lang="en-US" sz="3600" dirty="0" smtClean="0">
                <a:latin typeface="Calibri" panose="020F0502020204030204" pitchFamily="34" charset="0"/>
              </a:rPr>
              <a:t>IR</a:t>
            </a:r>
            <a:r>
              <a:rPr lang="ar-SY" sz="3600" dirty="0" smtClean="0">
                <a:latin typeface="Calibri" panose="020F0502020204030204" pitchFamily="34" charset="0"/>
              </a:rPr>
              <a:t>) على سطحها.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ar-SY" sz="3600" dirty="0">
                <a:latin typeface="Calibri" panose="020F0502020204030204" pitchFamily="34" charset="0"/>
              </a:rPr>
              <a:t> </a:t>
            </a:r>
            <a:r>
              <a:rPr lang="ar-SY" sz="3600" dirty="0" smtClean="0">
                <a:latin typeface="Calibri" panose="020F0502020204030204" pitchFamily="34" charset="0"/>
              </a:rPr>
              <a:t>تمتلك </a:t>
            </a:r>
            <a:r>
              <a:rPr lang="ar-SY" sz="3600" dirty="0" err="1" smtClean="0">
                <a:latin typeface="Calibri" panose="020F0502020204030204" pitchFamily="34" charset="0"/>
              </a:rPr>
              <a:t>الأسسات</a:t>
            </a:r>
            <a:r>
              <a:rPr lang="ar-SY" sz="3600" dirty="0" smtClean="0">
                <a:latin typeface="Calibri" panose="020F0502020204030204" pitchFamily="34" charset="0"/>
              </a:rPr>
              <a:t> والخلايا البدينة حبيبات كبيرة متبدلة التلون (بنفسجي أسود) وتكون غنية </a:t>
            </a:r>
            <a:r>
              <a:rPr lang="ar-SY" sz="3600" dirty="0" err="1" smtClean="0">
                <a:latin typeface="Calibri" panose="020F0502020204030204" pitchFamily="34" charset="0"/>
              </a:rPr>
              <a:t>بالهيستامين</a:t>
            </a:r>
            <a:r>
              <a:rPr lang="ar-SY" sz="3600" dirty="0" smtClean="0">
                <a:latin typeface="Calibri" panose="020F0502020204030204" pitchFamily="34" charset="0"/>
              </a:rPr>
              <a:t> </a:t>
            </a:r>
            <a:r>
              <a:rPr lang="ar-SY" sz="3600" dirty="0" err="1" smtClean="0">
                <a:latin typeface="Calibri" panose="020F0502020204030204" pitchFamily="34" charset="0"/>
              </a:rPr>
              <a:t>والسيروتونين</a:t>
            </a:r>
            <a:r>
              <a:rPr lang="ar-SY" sz="3600" dirty="0" smtClean="0">
                <a:latin typeface="Calibri" panose="020F0502020204030204" pitchFamily="34" charset="0"/>
              </a:rPr>
              <a:t> </a:t>
            </a:r>
            <a:r>
              <a:rPr lang="ar-SY" sz="3600" dirty="0" err="1" smtClean="0">
                <a:latin typeface="Calibri" panose="020F0502020204030204" pitchFamily="34" charset="0"/>
              </a:rPr>
              <a:t>واللوكوترينات</a:t>
            </a:r>
            <a:r>
              <a:rPr lang="ar-SY" sz="3600" dirty="0" smtClean="0">
                <a:latin typeface="Calibri" panose="020F0502020204030204" pitchFamily="34" charset="0"/>
              </a:rPr>
              <a:t> </a:t>
            </a:r>
            <a:r>
              <a:rPr lang="ar-SY" sz="3600" dirty="0" smtClean="0">
                <a:latin typeface="Calibri" panose="020F050202020403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ar-SY" sz="3600" dirty="0">
                <a:latin typeface="Calibri" panose="020F0502020204030204" pitchFamily="34" charset="0"/>
              </a:rPr>
              <a:t> </a:t>
            </a:r>
            <a:r>
              <a:rPr lang="ar-SY" sz="3600" dirty="0" smtClean="0">
                <a:latin typeface="Calibri" panose="020F0502020204030204" pitchFamily="34" charset="0"/>
              </a:rPr>
              <a:t>رغم التشابه الكبير فإن </a:t>
            </a:r>
            <a:r>
              <a:rPr lang="ar-SY" sz="3600" dirty="0" err="1" smtClean="0">
                <a:latin typeface="Calibri" panose="020F0502020204030204" pitchFamily="34" charset="0"/>
              </a:rPr>
              <a:t>الأسسات</a:t>
            </a:r>
            <a:r>
              <a:rPr lang="ar-SY" sz="3600" dirty="0" smtClean="0">
                <a:latin typeface="Calibri" panose="020F0502020204030204" pitchFamily="34" charset="0"/>
              </a:rPr>
              <a:t> والخلايا البدينة هما ذريتان متمايزتان نهائياً من </a:t>
            </a:r>
            <a:r>
              <a:rPr lang="ar-SY" sz="3600" dirty="0" err="1" smtClean="0">
                <a:latin typeface="Calibri" panose="020F0502020204030204" pitchFamily="34" charset="0"/>
              </a:rPr>
              <a:t>سليفات</a:t>
            </a:r>
            <a:r>
              <a:rPr lang="ar-SY" sz="3600" dirty="0" smtClean="0">
                <a:latin typeface="Calibri" panose="020F0502020204030204" pitchFamily="34" charset="0"/>
              </a:rPr>
              <a:t> منفصلة من نقي العظم.</a:t>
            </a:r>
          </a:p>
          <a:p>
            <a:pPr marL="0" indent="0">
              <a:buNone/>
            </a:pPr>
            <a:endParaRPr lang="ar-SY" sz="36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71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110000"/>
              </p:ext>
            </p:extLst>
          </p:nvPr>
        </p:nvGraphicFramePr>
        <p:xfrm>
          <a:off x="762000" y="228601"/>
          <a:ext cx="8077200" cy="6461755"/>
        </p:xfrm>
        <a:graphic>
          <a:graphicData uri="http://schemas.openxmlformats.org/drawingml/2006/table">
            <a:tbl>
              <a:tblPr rtl="1" firstRow="1" bandRow="1">
                <a:effectLst>
                  <a:innerShdw blurRad="114300">
                    <a:prstClr val="black"/>
                  </a:innerShdw>
                </a:effectLst>
                <a:tableStyleId>{00A15C55-8517-42AA-B614-E9B94910E393}</a:tableStyleId>
              </a:tblPr>
              <a:tblGrid>
                <a:gridCol w="8077200"/>
              </a:tblGrid>
              <a:tr h="666435">
                <a:tc>
                  <a:txBody>
                    <a:bodyPr/>
                    <a:lstStyle/>
                    <a:p>
                      <a:pPr algn="ctr" rtl="1"/>
                      <a:r>
                        <a:rPr lang="ar-SY" sz="3200" dirty="0" smtClean="0"/>
                        <a:t>معايير</a:t>
                      </a:r>
                      <a:r>
                        <a:rPr lang="ar-SY" sz="3200" baseline="0" dirty="0" smtClean="0"/>
                        <a:t> تشخيص إصابة الخلايا البدينة الجهازية</a:t>
                      </a:r>
                      <a:endParaRPr lang="ar-SA" sz="3200" dirty="0"/>
                    </a:p>
                  </a:txBody>
                  <a:tcPr/>
                </a:tc>
              </a:tr>
              <a:tr h="666435">
                <a:tc>
                  <a:txBody>
                    <a:bodyPr/>
                    <a:lstStyle/>
                    <a:p>
                      <a:pPr algn="ctr" rtl="1"/>
                      <a:r>
                        <a:rPr lang="ar-SY" sz="2400" dirty="0" smtClean="0"/>
                        <a:t>كبرى</a:t>
                      </a:r>
                    </a:p>
                  </a:txBody>
                  <a:tcPr/>
                </a:tc>
              </a:tr>
              <a:tr h="67176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dirty="0" smtClean="0"/>
                        <a:t>إرتشاحات</a:t>
                      </a:r>
                      <a:r>
                        <a:rPr lang="ar-SY" baseline="0" dirty="0" smtClean="0"/>
                        <a:t> كثيفة متعددة البؤر لخلايا بدينة في نقي العظم و / أو أنسجة خارج جلدية</a:t>
                      </a:r>
                      <a:endParaRPr lang="ar-SA" dirty="0" smtClean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666435">
                <a:tc>
                  <a:txBody>
                    <a:bodyPr/>
                    <a:lstStyle/>
                    <a:p>
                      <a:pPr algn="ctr" rtl="1"/>
                      <a:r>
                        <a:rPr lang="ar-SY" sz="2400" dirty="0" smtClean="0"/>
                        <a:t>صغرى</a:t>
                      </a:r>
                      <a:endParaRPr lang="ar-SA" sz="2400" dirty="0"/>
                    </a:p>
                  </a:txBody>
                  <a:tcPr/>
                </a:tc>
              </a:tr>
              <a:tr h="671767">
                <a:tc>
                  <a:txBody>
                    <a:bodyPr/>
                    <a:lstStyle/>
                    <a:p>
                      <a:pPr rtl="1"/>
                      <a:r>
                        <a:rPr lang="ar-SY" dirty="0" smtClean="0"/>
                        <a:t>أكثر من 25% من الخلايا البدينة على </a:t>
                      </a:r>
                      <a:r>
                        <a:rPr lang="ar-SY" dirty="0" err="1" smtClean="0"/>
                        <a:t>لطاخات</a:t>
                      </a:r>
                      <a:r>
                        <a:rPr lang="ar-SY" dirty="0" smtClean="0"/>
                        <a:t> نقي العظم أو خزعات النسج</a:t>
                      </a:r>
                      <a:r>
                        <a:rPr lang="ar-SY" baseline="0" dirty="0" smtClean="0"/>
                        <a:t> تكون نموذجية أو بشكل المغزل</a:t>
                      </a:r>
                      <a:endParaRPr lang="ar-SA" dirty="0"/>
                    </a:p>
                  </a:txBody>
                  <a:tcPr/>
                </a:tc>
              </a:tr>
              <a:tr h="666435">
                <a:tc>
                  <a:txBody>
                    <a:bodyPr/>
                    <a:lstStyle/>
                    <a:p>
                      <a:pPr rtl="1"/>
                      <a:r>
                        <a:rPr lang="ar-SY" dirty="0" smtClean="0"/>
                        <a:t>تحديد طفرة نقطية </a:t>
                      </a:r>
                      <a:r>
                        <a:rPr lang="ar-SY" dirty="0" err="1" smtClean="0"/>
                        <a:t>بالكودون</a:t>
                      </a:r>
                      <a:r>
                        <a:rPr lang="ar-SY" dirty="0" smtClean="0"/>
                        <a:t> </a:t>
                      </a:r>
                      <a:r>
                        <a:rPr lang="en-US" dirty="0" smtClean="0"/>
                        <a:t>KIT</a:t>
                      </a:r>
                      <a:r>
                        <a:rPr lang="ar-SA" dirty="0" smtClean="0"/>
                        <a:t>816</a:t>
                      </a:r>
                      <a:r>
                        <a:rPr lang="ar-SA" baseline="0" dirty="0" smtClean="0"/>
                        <a:t> </a:t>
                      </a:r>
                      <a:r>
                        <a:rPr lang="ar-SA" dirty="0" smtClean="0"/>
                        <a:t> في الدم أو نقي العظم أو الجلد </a:t>
                      </a:r>
                      <a:r>
                        <a:rPr lang="ar-SA" dirty="0" err="1" smtClean="0"/>
                        <a:t>المتأذي</a:t>
                      </a:r>
                      <a:endParaRPr lang="ar-SA" dirty="0"/>
                    </a:p>
                  </a:txBody>
                  <a:tcPr/>
                </a:tc>
              </a:tr>
              <a:tr h="666435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الخلايا البدينة في نقي العظم أو الدم أو نسج متأذية أخرى تعبر عن</a:t>
                      </a:r>
                      <a:r>
                        <a:rPr lang="ar-SA" baseline="0" dirty="0" smtClean="0"/>
                        <a:t> </a:t>
                      </a:r>
                      <a:r>
                        <a:rPr lang="en-US" baseline="0" dirty="0" smtClean="0"/>
                        <a:t>CD25</a:t>
                      </a:r>
                      <a:r>
                        <a:rPr lang="ar-SA" baseline="0" dirty="0" smtClean="0"/>
                        <a:t> أو </a:t>
                      </a:r>
                      <a:r>
                        <a:rPr lang="en-US" baseline="0" dirty="0" smtClean="0"/>
                        <a:t>CD2</a:t>
                      </a:r>
                      <a:endParaRPr lang="ar-SA" dirty="0"/>
                    </a:p>
                  </a:txBody>
                  <a:tcPr/>
                </a:tc>
              </a:tr>
              <a:tr h="666435">
                <a:tc>
                  <a:txBody>
                    <a:bodyPr/>
                    <a:lstStyle/>
                    <a:p>
                      <a:pPr rtl="1"/>
                      <a:r>
                        <a:rPr lang="ar-SA" dirty="0" err="1" smtClean="0"/>
                        <a:t>تريبتاز</a:t>
                      </a:r>
                      <a:r>
                        <a:rPr lang="ar-SA" baseline="0" dirty="0" smtClean="0"/>
                        <a:t> المصل الكلي القاعدي أكثر من 20 </a:t>
                      </a:r>
                      <a:r>
                        <a:rPr lang="ar-SA" baseline="0" dirty="0" err="1" smtClean="0"/>
                        <a:t>نانوغرام</a:t>
                      </a:r>
                      <a:r>
                        <a:rPr lang="ar-SA" baseline="0" dirty="0" smtClean="0"/>
                        <a:t> / مل</a:t>
                      </a:r>
                      <a:endParaRPr lang="ar-SA" dirty="0"/>
                    </a:p>
                  </a:txBody>
                  <a:tcPr/>
                </a:tc>
              </a:tr>
              <a:tr h="1119611">
                <a:tc>
                  <a:txBody>
                    <a:bodyPr/>
                    <a:lstStyle/>
                    <a:p>
                      <a:pPr rtl="1"/>
                      <a:r>
                        <a:rPr lang="ar-SA" sz="3200" dirty="0" smtClean="0"/>
                        <a:t>المعايير الأساسية و واحد صغير أو ثلاثة أو أكثر من المعايير</a:t>
                      </a:r>
                      <a:r>
                        <a:rPr lang="ar-SA" sz="3200" baseline="0" dirty="0" smtClean="0"/>
                        <a:t> الصغرى</a:t>
                      </a:r>
                      <a:endParaRPr lang="ar-SA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43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14375" y="152400"/>
            <a:ext cx="8201025" cy="1032672"/>
          </a:xfrm>
          <a:ln w="5715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ar-SY" dirty="0" smtClean="0"/>
              <a:t>المعالجة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00087" y="1676400"/>
            <a:ext cx="8229600" cy="4876800"/>
          </a:xfrm>
          <a:ln w="28575"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ar-SY" dirty="0" smtClean="0"/>
              <a:t> </a:t>
            </a:r>
            <a:r>
              <a:rPr lang="ar-SY" dirty="0" err="1" smtClean="0"/>
              <a:t>لاتوجد</a:t>
            </a:r>
            <a:r>
              <a:rPr lang="ar-SY" dirty="0" smtClean="0"/>
              <a:t> معالجة شافية لكثرة الخلايا البدينة رغم التطورات المهمة التي طرأت على فهم آليته المرضية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Y" dirty="0"/>
              <a:t> </a:t>
            </a:r>
            <a:r>
              <a:rPr lang="ar-SY" dirty="0" smtClean="0"/>
              <a:t>يبقى التدبير بشكل أساسي عرضياً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Y" dirty="0"/>
              <a:t> </a:t>
            </a:r>
            <a:r>
              <a:rPr lang="ar-SY" dirty="0" smtClean="0"/>
              <a:t>يتألف التدبير من أربع مكونات أساسية :</a:t>
            </a:r>
          </a:p>
          <a:p>
            <a:pPr marL="514350" indent="-514350">
              <a:buFont typeface="+mj-lt"/>
              <a:buAutoNum type="arabicPeriod"/>
            </a:pPr>
            <a:r>
              <a:rPr lang="ar-SY" dirty="0" smtClean="0"/>
              <a:t>تجنب </a:t>
            </a:r>
            <a:r>
              <a:rPr lang="ar-SY" dirty="0" smtClean="0"/>
              <a:t>العوامل </a:t>
            </a:r>
            <a:r>
              <a:rPr lang="ar-SY" dirty="0" smtClean="0"/>
              <a:t>التي تحرض إطلاق وسائط الخلايا البدينة .</a:t>
            </a:r>
          </a:p>
          <a:p>
            <a:pPr marL="514350" indent="-514350">
              <a:buFont typeface="+mj-lt"/>
              <a:buAutoNum type="arabicPeriod"/>
            </a:pPr>
            <a:r>
              <a:rPr lang="ar-SY" dirty="0" smtClean="0"/>
              <a:t>معالجة تحرر الوسائط الحادة .</a:t>
            </a:r>
          </a:p>
          <a:p>
            <a:pPr marL="514350" indent="-514350">
              <a:buFont typeface="+mj-lt"/>
              <a:buAutoNum type="arabicPeriod"/>
            </a:pPr>
            <a:r>
              <a:rPr lang="ar-SY" dirty="0" smtClean="0"/>
              <a:t>معالجة تحرر الوسائط المزمنة .</a:t>
            </a:r>
          </a:p>
          <a:p>
            <a:pPr marL="514350" indent="-514350">
              <a:buFont typeface="+mj-lt"/>
              <a:buAutoNum type="arabicPeriod"/>
            </a:pPr>
            <a:r>
              <a:rPr lang="ar-SY" dirty="0" smtClean="0"/>
              <a:t>تخفيض حمل الخلايا البدينة / </a:t>
            </a:r>
            <a:r>
              <a:rPr lang="ar-SY" dirty="0" err="1" smtClean="0"/>
              <a:t>إرتشاح</a:t>
            </a:r>
            <a:r>
              <a:rPr lang="ar-SY" dirty="0" smtClean="0"/>
              <a:t> الأعضاء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Y" dirty="0" smtClean="0"/>
              <a:t> يلجأ إلى </a:t>
            </a:r>
            <a:r>
              <a:rPr lang="ar-SY" dirty="0" err="1" smtClean="0"/>
              <a:t>إستئصال</a:t>
            </a:r>
            <a:r>
              <a:rPr lang="ar-SY" dirty="0" smtClean="0"/>
              <a:t> الآفات الموضعية .</a:t>
            </a:r>
          </a:p>
          <a:p>
            <a:pPr marL="0" indent="0">
              <a:buNone/>
            </a:pPr>
            <a:r>
              <a:rPr lang="ar-SY" dirty="0"/>
              <a:t> </a:t>
            </a:r>
          </a:p>
          <a:p>
            <a:pPr marL="0" indent="0">
              <a:buNone/>
            </a:pPr>
            <a:endParaRPr lang="ar-S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02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400600"/>
          </a:xfrm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b="1" u="sng" dirty="0" smtClean="0"/>
              <a:t>أولاً : تجنب محرضات إطلاق وسائط الخلايا البدينة 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A" dirty="0"/>
              <a:t> </a:t>
            </a:r>
            <a:r>
              <a:rPr lang="ar-SA" dirty="0" smtClean="0"/>
              <a:t>تعتمد بشكل أساسي على تثقيف المريض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A" dirty="0"/>
              <a:t> </a:t>
            </a:r>
            <a:r>
              <a:rPr lang="ar-SA" dirty="0" smtClean="0"/>
              <a:t>من الصعب التنبؤ بالتفاعلات الشديدة نتيجة لتحرر وسائط الخلايا البدينة الجهازية عند المصابين بكثرة الخلايا البدينة </a:t>
            </a:r>
            <a:r>
              <a:rPr lang="ar-SA" dirty="0" err="1" smtClean="0"/>
              <a:t>ولاتتوافق</a:t>
            </a:r>
            <a:r>
              <a:rPr lang="ar-SA" dirty="0" smtClean="0"/>
              <a:t> مع فئة الإصابة أو حمل الخلايا البدينة أو شدة الأعراض الأخرى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A" dirty="0"/>
              <a:t> </a:t>
            </a:r>
            <a:r>
              <a:rPr lang="ar-SA" dirty="0" smtClean="0"/>
              <a:t>ينبغي تحذير جميع المرضى وعاملي القطاع الصحي ذوي الصلة حول محرضات معينة ( بما </a:t>
            </a:r>
            <a:r>
              <a:rPr lang="ar-SA" dirty="0" smtClean="0"/>
              <a:t>فيها التخدير </a:t>
            </a:r>
            <a:r>
              <a:rPr lang="ar-SA" dirty="0" smtClean="0"/>
              <a:t>العام ) والتصوير الشعاعي الظليل ولسعات الحشرات .</a:t>
            </a:r>
          </a:p>
          <a:p>
            <a:pPr marL="0" indent="0">
              <a:buNone/>
            </a:pPr>
            <a:endParaRPr lang="ar-SY" dirty="0" smtClean="0"/>
          </a:p>
        </p:txBody>
      </p:sp>
    </p:spTree>
    <p:extLst>
      <p:ext uri="{BB962C8B-B14F-4D97-AF65-F5344CB8AC3E}">
        <p14:creationId xmlns:p14="http://schemas.microsoft.com/office/powerpoint/2010/main" val="122039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  <a:ln w="28575">
            <a:solidFill>
              <a:schemeClr val="bg1"/>
            </a:solidFill>
          </a:ln>
        </p:spPr>
        <p:txBody>
          <a:bodyPr/>
          <a:lstStyle/>
          <a:p>
            <a:pPr marL="0" indent="0">
              <a:buNone/>
            </a:pPr>
            <a:endParaRPr lang="ar-SA" dirty="0"/>
          </a:p>
          <a:p>
            <a:pPr>
              <a:buFont typeface="Wingdings" panose="05000000000000000000" pitchFamily="2" charset="2"/>
              <a:buChar char="q"/>
            </a:pPr>
            <a:r>
              <a:rPr lang="ar-SA" dirty="0" smtClean="0"/>
              <a:t>يجب أن يحمل المرضى المصابين </a:t>
            </a:r>
            <a:r>
              <a:rPr lang="ar-SA" dirty="0" err="1" smtClean="0"/>
              <a:t>بتآق</a:t>
            </a:r>
            <a:r>
              <a:rPr lang="ar-SA" dirty="0" smtClean="0"/>
              <a:t> سابق أو هبوط ضغط شديد أدرينالين قابل للحقن ويجب توجيههم (وجميع المقربين منهم ) حول إعطائه في العضل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A" dirty="0"/>
              <a:t> </a:t>
            </a:r>
            <a:r>
              <a:rPr lang="ar-SA" dirty="0" smtClean="0"/>
              <a:t>يمكن تلطيف تحرر الوسائط الموضعي في كثرة الخلايا البدينة الجلدية من خلال تجنب </a:t>
            </a:r>
            <a:r>
              <a:rPr lang="ar-SA" dirty="0" smtClean="0"/>
              <a:t>بعض</a:t>
            </a:r>
            <a:r>
              <a:rPr lang="ar-SA" dirty="0" smtClean="0"/>
              <a:t>  </a:t>
            </a:r>
            <a:r>
              <a:rPr lang="ar-SA" dirty="0" smtClean="0"/>
              <a:t>العوامل مثل </a:t>
            </a:r>
            <a:r>
              <a:rPr lang="ar-SA" dirty="0" err="1" smtClean="0"/>
              <a:t>الإحتكاك</a:t>
            </a:r>
            <a:r>
              <a:rPr lang="ar-SA" dirty="0" smtClean="0"/>
              <a:t> والحرارة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A" dirty="0"/>
              <a:t> إتخاذ الإجراءات الوقائية في بعض المواسم خاصة حيث تزداد لدغات الحشرات </a:t>
            </a:r>
            <a:r>
              <a:rPr lang="ar-SA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A" dirty="0"/>
              <a:t> </a:t>
            </a:r>
            <a:r>
              <a:rPr lang="ar-SA" dirty="0" smtClean="0"/>
              <a:t>يجب تجنب المشروبات الحاوية على </a:t>
            </a:r>
            <a:r>
              <a:rPr lang="ar-SA" dirty="0" err="1" smtClean="0"/>
              <a:t>الإيتانول</a:t>
            </a:r>
            <a:r>
              <a:rPr lang="ar-SA" dirty="0" smtClean="0"/>
              <a:t> .</a:t>
            </a:r>
          </a:p>
          <a:p>
            <a:pPr marL="0" indent="0">
              <a:buNone/>
            </a:pPr>
            <a:endParaRPr lang="ar-SA" dirty="0"/>
          </a:p>
          <a:p>
            <a:pPr>
              <a:buFont typeface="Wingdings" panose="05000000000000000000" pitchFamily="2" charset="2"/>
              <a:buChar char="q"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0843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7924800" cy="57912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2996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8248" y="533401"/>
            <a:ext cx="8378552" cy="5105399"/>
          </a:xfrm>
          <a:ln w="28575">
            <a:solidFill>
              <a:schemeClr val="bg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ar-SA" b="1" u="sng" dirty="0" smtClean="0"/>
              <a:t>ثانياً : معالجة تحرر وسائط الخلايا البدينة الجهازية الحاد 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A" dirty="0"/>
              <a:t> </a:t>
            </a:r>
            <a:r>
              <a:rPr lang="ar-SA" dirty="0" smtClean="0"/>
              <a:t>تتم المعالجة بالأدرينالين والسوائل الوريدية بأسرع </a:t>
            </a:r>
            <a:r>
              <a:rPr lang="ar-SA" dirty="0" err="1" smtClean="0"/>
              <a:t>مايمكن</a:t>
            </a:r>
            <a:r>
              <a:rPr lang="ar-SA" dirty="0" smtClean="0"/>
              <a:t>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A" dirty="0" smtClean="0"/>
              <a:t>مع التوصية بالإشراك المبكر لأخصائي وحدة العناية المشددة في الحالات الشديدة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A" dirty="0" smtClean="0"/>
              <a:t>يجب تقديم مضادات </a:t>
            </a:r>
            <a:r>
              <a:rPr lang="ar-SA" dirty="0" err="1" smtClean="0"/>
              <a:t>الهيستامين</a:t>
            </a:r>
            <a:r>
              <a:rPr lang="ar-SA" dirty="0" smtClean="0"/>
              <a:t> (حاصرات</a:t>
            </a:r>
            <a:r>
              <a:rPr lang="en-US" dirty="0" smtClean="0"/>
              <a:t>H1</a:t>
            </a:r>
            <a:r>
              <a:rPr lang="ar-SA" dirty="0" smtClean="0"/>
              <a:t> و</a:t>
            </a:r>
            <a:r>
              <a:rPr lang="en-US" dirty="0" smtClean="0"/>
              <a:t>H2</a:t>
            </a:r>
            <a:r>
              <a:rPr lang="ar-SA" dirty="0" smtClean="0"/>
              <a:t> ) ومتابعتها بشكل طويل الأمد إذا كانت الهجمة طويلة أو متكررة بشكل خاص .</a:t>
            </a:r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9738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  <a:ln w="28575">
            <a:solidFill>
              <a:schemeClr val="bg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ar-SA" b="1" u="sng" dirty="0" smtClean="0"/>
              <a:t>ثالثاً : أعراض تحرر الوسائط الموضعي 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A" dirty="0"/>
              <a:t> </a:t>
            </a:r>
            <a:r>
              <a:rPr lang="ar-SA" dirty="0" smtClean="0"/>
              <a:t>تشكل هذه الأعراض </a:t>
            </a:r>
            <a:r>
              <a:rPr lang="ar-SA" dirty="0" smtClean="0"/>
              <a:t> </a:t>
            </a:r>
            <a:r>
              <a:rPr lang="ar-SA" dirty="0" smtClean="0"/>
              <a:t>المشكلة السريرية الأشيع في كثرة الخلايا البدينة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A" dirty="0"/>
              <a:t> </a:t>
            </a:r>
            <a:r>
              <a:rPr lang="ar-SA" dirty="0" smtClean="0"/>
              <a:t>الإصابة الجلدية :</a:t>
            </a:r>
          </a:p>
          <a:p>
            <a:pPr marL="514350" indent="-514350">
              <a:buFont typeface="+mj-lt"/>
              <a:buAutoNum type="arabicParenR"/>
            </a:pPr>
            <a:r>
              <a:rPr lang="ar-SA" dirty="0" smtClean="0"/>
              <a:t>تدبر بمساعدة أخصائي الجلدية .</a:t>
            </a:r>
          </a:p>
          <a:p>
            <a:pPr marL="514350" indent="-514350">
              <a:buFont typeface="+mj-lt"/>
              <a:buAutoNum type="arabicParenR"/>
            </a:pPr>
            <a:r>
              <a:rPr lang="ar-SA" dirty="0" smtClean="0"/>
              <a:t>تتضمن المعالجات حاصرات </a:t>
            </a:r>
            <a:r>
              <a:rPr lang="en-US" dirty="0" smtClean="0"/>
              <a:t>H1</a:t>
            </a:r>
            <a:r>
              <a:rPr lang="ar-SA" dirty="0" smtClean="0"/>
              <a:t> وحاصرات </a:t>
            </a:r>
            <a:r>
              <a:rPr lang="en-US" dirty="0" smtClean="0"/>
              <a:t>H2</a:t>
            </a:r>
            <a:r>
              <a:rPr lang="ar-SA" dirty="0" smtClean="0"/>
              <a:t> ، </a:t>
            </a:r>
            <a:r>
              <a:rPr lang="ar-SA" dirty="0" err="1" smtClean="0"/>
              <a:t>والستيروئيدات</a:t>
            </a:r>
            <a:r>
              <a:rPr lang="ar-SA" dirty="0" smtClean="0"/>
              <a:t> القشرية ، و</a:t>
            </a:r>
            <a:r>
              <a:rPr lang="en-US" dirty="0" smtClean="0"/>
              <a:t>PUVA </a:t>
            </a:r>
            <a:r>
              <a:rPr lang="ar-SA" dirty="0" smtClean="0"/>
              <a:t> (</a:t>
            </a:r>
            <a:r>
              <a:rPr lang="en-US" dirty="0" err="1" smtClean="0"/>
              <a:t>psoralen</a:t>
            </a:r>
            <a:r>
              <a:rPr lang="ar-SA" dirty="0" smtClean="0"/>
              <a:t> </a:t>
            </a:r>
            <a:r>
              <a:rPr lang="ar-SA" dirty="0" err="1" smtClean="0"/>
              <a:t>وتشعيع</a:t>
            </a:r>
            <a:r>
              <a:rPr lang="ar-SA" dirty="0" smtClean="0"/>
              <a:t> </a:t>
            </a:r>
            <a:r>
              <a:rPr lang="en-US" dirty="0" smtClean="0"/>
              <a:t>UVA</a:t>
            </a:r>
            <a:r>
              <a:rPr lang="ar-SA" dirty="0" smtClean="0"/>
              <a:t> ) بالنسبة للإصابة الشديدة 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3706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  <a:ln w="28575">
            <a:solidFill>
              <a:schemeClr val="bg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ar-SA" dirty="0" smtClean="0"/>
              <a:t> معالجة الأعراض الجهازية غير المهددة للحياة(مثل التورد والألم البطني والإسهال </a:t>
            </a:r>
            <a:r>
              <a:rPr lang="ar-SA" dirty="0"/>
              <a:t>)</a:t>
            </a:r>
            <a:r>
              <a:rPr lang="ar-SA" dirty="0" smtClean="0"/>
              <a:t>:</a:t>
            </a:r>
            <a:endParaRPr lang="ar-SA" dirty="0" smtClean="0"/>
          </a:p>
          <a:p>
            <a:pPr marL="514350" indent="-514350">
              <a:buFont typeface="+mj-lt"/>
              <a:buAutoNum type="arabicParenR"/>
            </a:pPr>
            <a:r>
              <a:rPr lang="ar-SA" dirty="0" smtClean="0"/>
              <a:t>تعالج بحاصرات </a:t>
            </a:r>
            <a:r>
              <a:rPr lang="en-US" dirty="0" smtClean="0"/>
              <a:t>H1</a:t>
            </a:r>
            <a:r>
              <a:rPr lang="ar-SA" dirty="0" smtClean="0"/>
              <a:t>و</a:t>
            </a:r>
            <a:r>
              <a:rPr lang="en-US" dirty="0" smtClean="0"/>
              <a:t>H2</a:t>
            </a:r>
            <a:r>
              <a:rPr lang="ar-SA" dirty="0" smtClean="0"/>
              <a:t>، و</a:t>
            </a:r>
            <a:r>
              <a:rPr lang="en-US" dirty="0" smtClean="0"/>
              <a:t>sodium </a:t>
            </a:r>
            <a:r>
              <a:rPr lang="en-US" dirty="0" err="1" smtClean="0"/>
              <a:t>cromiglycate</a:t>
            </a:r>
            <a:r>
              <a:rPr lang="en-US" dirty="0" smtClean="0"/>
              <a:t> </a:t>
            </a:r>
            <a:r>
              <a:rPr lang="ar-SA" dirty="0" smtClean="0"/>
              <a:t>، </a:t>
            </a:r>
            <a:r>
              <a:rPr lang="ar-SA" dirty="0" err="1" smtClean="0"/>
              <a:t>والستيروئيدات</a:t>
            </a:r>
            <a:r>
              <a:rPr lang="ar-SA" dirty="0" smtClean="0"/>
              <a:t> القشرية .</a:t>
            </a:r>
          </a:p>
          <a:p>
            <a:pPr marL="514350" indent="-514350">
              <a:buFont typeface="+mj-lt"/>
              <a:buAutoNum type="arabicParenR"/>
            </a:pPr>
            <a:r>
              <a:rPr lang="ar-SA" dirty="0"/>
              <a:t> </a:t>
            </a:r>
            <a:r>
              <a:rPr lang="ar-SA" dirty="0" smtClean="0"/>
              <a:t>يمكن أن تكون مثبطات تركيب </a:t>
            </a:r>
            <a:r>
              <a:rPr lang="ar-SA" dirty="0" err="1" smtClean="0"/>
              <a:t>البروستاغلاندين</a:t>
            </a:r>
            <a:r>
              <a:rPr lang="ar-SA" dirty="0" smtClean="0"/>
              <a:t> (مثل الأسبرين والـ </a:t>
            </a:r>
            <a:r>
              <a:rPr lang="en-US" dirty="0" smtClean="0"/>
              <a:t>NSAIDs</a:t>
            </a:r>
            <a:r>
              <a:rPr lang="ar-SA" dirty="0" smtClean="0"/>
              <a:t> ) مفيدة ، لكن يجب أن نبدأ بالأسبرين بحذر حيث أنه يؤدي مبدئياً إلى تحرر وسائط حاد ، وتستخدم هذه الأدوية بشكل وقائي إذا عاودت الأعراض بشكل متكرر 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0215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72200"/>
          </a:xfrm>
          <a:ln w="28575">
            <a:solidFill>
              <a:schemeClr val="bg1"/>
            </a:solidFill>
          </a:ln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ar-SA" dirty="0" smtClean="0"/>
              <a:t> الإصابة الهضمية :</a:t>
            </a:r>
          </a:p>
          <a:p>
            <a:pPr marL="514350" indent="-514350">
              <a:buFont typeface="+mj-lt"/>
              <a:buAutoNum type="arabicParenR"/>
            </a:pPr>
            <a:r>
              <a:rPr lang="ar-SA" dirty="0" smtClean="0"/>
              <a:t>تستجيب عادة للأدوية المستخدمة في معالجة الأعراض الجهازية المزمنة .</a:t>
            </a:r>
          </a:p>
          <a:p>
            <a:pPr marL="514350" indent="-514350">
              <a:buFont typeface="+mj-lt"/>
              <a:buAutoNum type="arabicParenR"/>
            </a:pPr>
            <a:r>
              <a:rPr lang="ar-SA" dirty="0" smtClean="0"/>
              <a:t>تساعد مضادات </a:t>
            </a:r>
            <a:r>
              <a:rPr lang="ar-SA" dirty="0" err="1" smtClean="0"/>
              <a:t>اللوكوترينات</a:t>
            </a:r>
            <a:r>
              <a:rPr lang="ar-SA" dirty="0" smtClean="0"/>
              <a:t> مع التشنجات البطنية والإسهال .</a:t>
            </a:r>
          </a:p>
          <a:p>
            <a:pPr marL="514350" indent="-514350">
              <a:buFont typeface="+mj-lt"/>
              <a:buAutoNum type="arabicParenR"/>
            </a:pPr>
            <a:r>
              <a:rPr lang="ar-SA" dirty="0" smtClean="0"/>
              <a:t>تعالج القرحة المعدية والقلس بمثبطات مضخة البروتون .</a:t>
            </a:r>
          </a:p>
          <a:p>
            <a:pPr marL="514350" indent="-514350">
              <a:buFont typeface="+mj-lt"/>
              <a:buAutoNum type="arabicParenR"/>
            </a:pPr>
            <a:r>
              <a:rPr lang="ar-SA" dirty="0" smtClean="0"/>
              <a:t>يمكن إستخدام </a:t>
            </a:r>
            <a:r>
              <a:rPr lang="ar-SA" dirty="0" err="1" smtClean="0"/>
              <a:t>الستيروئيدات</a:t>
            </a:r>
            <a:r>
              <a:rPr lang="ar-SA" dirty="0" smtClean="0"/>
              <a:t> القشرية الفموية لحالات الحبن وسوء </a:t>
            </a:r>
            <a:r>
              <a:rPr lang="ar-SA" dirty="0" err="1" smtClean="0"/>
              <a:t>إمتصاص</a:t>
            </a:r>
            <a:r>
              <a:rPr lang="ar-SA" dirty="0" smtClean="0"/>
              <a:t> بجرعة 0,75 مغ / كغ لمدة 2-3 أسابيع ، ثم تسحب الجرعة تدريجياً وتعطى بالتناوب </a:t>
            </a:r>
            <a:r>
              <a:rPr lang="ar-SA" dirty="0" smtClean="0"/>
              <a:t>(يوم </a:t>
            </a:r>
            <a:r>
              <a:rPr lang="ar-SA" dirty="0" smtClean="0"/>
              <a:t>بيوم ) إذا كان هناك </a:t>
            </a:r>
            <a:r>
              <a:rPr lang="ar-SA" dirty="0" err="1" smtClean="0"/>
              <a:t>إستفادة</a:t>
            </a:r>
            <a:r>
              <a:rPr lang="ar-SA" dirty="0" smtClean="0"/>
              <a:t>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A" dirty="0" smtClean="0"/>
              <a:t> تخلخل العظام :</a:t>
            </a:r>
          </a:p>
          <a:p>
            <a:pPr marL="514350" indent="-514350">
              <a:buFont typeface="+mj-lt"/>
              <a:buAutoNum type="arabicParenR"/>
            </a:pPr>
            <a:r>
              <a:rPr lang="ar-SA" dirty="0" smtClean="0"/>
              <a:t>تعالج </a:t>
            </a:r>
            <a:r>
              <a:rPr lang="ar-SA" dirty="0" err="1" smtClean="0"/>
              <a:t>بالبيسفوسفونات</a:t>
            </a:r>
            <a:r>
              <a:rPr lang="ar-SA" dirty="0" smtClean="0"/>
              <a:t> .</a:t>
            </a:r>
          </a:p>
          <a:p>
            <a:pPr marL="514350" indent="-514350">
              <a:buFont typeface="+mj-lt"/>
              <a:buAutoNum type="arabicParenR"/>
            </a:pPr>
            <a:r>
              <a:rPr lang="ar-SA" dirty="0" smtClean="0"/>
              <a:t>مكملات الكالسيوم .</a:t>
            </a:r>
          </a:p>
          <a:p>
            <a:pPr marL="514350" indent="-514350">
              <a:buFont typeface="+mj-lt"/>
              <a:buAutoNum type="arabicParenR"/>
            </a:pPr>
            <a:r>
              <a:rPr lang="ar-SA" dirty="0" smtClean="0"/>
              <a:t>فيتامين </a:t>
            </a:r>
            <a:r>
              <a:rPr lang="en-US" dirty="0" smtClean="0"/>
              <a:t>D</a:t>
            </a:r>
            <a:r>
              <a:rPr lang="ar-SA" dirty="0" smtClean="0"/>
              <a:t> .</a:t>
            </a:r>
          </a:p>
          <a:p>
            <a:pPr marL="514350" indent="-514350">
              <a:buFont typeface="+mj-lt"/>
              <a:buAutoNum type="arabicParenR"/>
            </a:pPr>
            <a:r>
              <a:rPr lang="ar-SA" dirty="0" smtClean="0"/>
              <a:t>يجب تسجيل الكثافة العظمية ومراقبتها وفقاً لشدة تخلخل العظام.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A" dirty="0" smtClean="0"/>
              <a:t> </a:t>
            </a:r>
            <a:r>
              <a:rPr lang="ar-SY" dirty="0"/>
              <a:t>يفيد </a:t>
            </a:r>
            <a:r>
              <a:rPr lang="ar-SY" dirty="0" err="1"/>
              <a:t>الـكيتوتوفين</a:t>
            </a:r>
            <a:r>
              <a:rPr lang="ar-SY" dirty="0"/>
              <a:t> في تحسين الحكة ويقلل تخلخل العظام .</a:t>
            </a:r>
          </a:p>
          <a:p>
            <a:pPr marL="0" indent="0">
              <a:buNone/>
            </a:pPr>
            <a:endParaRPr lang="ar-SA" dirty="0" smtClean="0"/>
          </a:p>
        </p:txBody>
      </p:sp>
    </p:spTree>
    <p:extLst>
      <p:ext uri="{BB962C8B-B14F-4D97-AF65-F5344CB8AC3E}">
        <p14:creationId xmlns:p14="http://schemas.microsoft.com/office/powerpoint/2010/main" val="136384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  <a:ln w="28575">
            <a:solidFill>
              <a:schemeClr val="bg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ar-SA" b="1" u="sng" dirty="0" smtClean="0"/>
              <a:t>رابعاً : تخفيض حمل الخلايا البدينة 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A" dirty="0"/>
              <a:t> </a:t>
            </a:r>
            <a:r>
              <a:rPr lang="ar-SA" dirty="0" smtClean="0"/>
              <a:t>عندما لا نتمكن من تحقيق ضبط عرضي كافي وخاصة بوجود كثرة الخلايا البدينة العدوانية نقوم </a:t>
            </a:r>
            <a:r>
              <a:rPr lang="ar-SA" dirty="0" smtClean="0"/>
              <a:t>بإعطاء </a:t>
            </a:r>
            <a:r>
              <a:rPr lang="ar-SA" dirty="0" err="1" smtClean="0"/>
              <a:t>الإنتيرفيرون</a:t>
            </a:r>
            <a:r>
              <a:rPr lang="ar-SA" dirty="0" smtClean="0"/>
              <a:t> ألفا ، وعادة يعطى </a:t>
            </a:r>
            <a:r>
              <a:rPr lang="ar-SA" dirty="0" err="1" smtClean="0"/>
              <a:t>بالإشتراك</a:t>
            </a:r>
            <a:r>
              <a:rPr lang="ar-SA" dirty="0" smtClean="0"/>
              <a:t> مع </a:t>
            </a:r>
            <a:r>
              <a:rPr lang="ar-SA" dirty="0" err="1" smtClean="0"/>
              <a:t>ستيروئيدات</a:t>
            </a:r>
            <a:r>
              <a:rPr lang="ar-SA" dirty="0" smtClean="0"/>
              <a:t> قشرية فموية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A" dirty="0"/>
              <a:t> </a:t>
            </a:r>
            <a:r>
              <a:rPr lang="ar-SA" dirty="0" smtClean="0"/>
              <a:t>قد يساعد </a:t>
            </a:r>
            <a:r>
              <a:rPr lang="ar-SA" dirty="0" err="1" smtClean="0"/>
              <a:t>إستئصال</a:t>
            </a:r>
            <a:r>
              <a:rPr lang="ar-SA" dirty="0" smtClean="0"/>
              <a:t> الطحال في تقليل حمل الخلايا البدينة والأعراض الجهازية المرافقة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A" dirty="0"/>
              <a:t> </a:t>
            </a:r>
            <a:r>
              <a:rPr lang="ar-SA" dirty="0" smtClean="0"/>
              <a:t>وجد أن </a:t>
            </a:r>
            <a:r>
              <a:rPr lang="en-US" dirty="0" err="1" smtClean="0"/>
              <a:t>Cladribine</a:t>
            </a:r>
            <a:r>
              <a:rPr lang="ar-SA" dirty="0" smtClean="0"/>
              <a:t> فعال في حالات معزولة من كثرة الخلايا البدينة </a:t>
            </a:r>
            <a:r>
              <a:rPr lang="ar-SA" dirty="0" err="1" smtClean="0"/>
              <a:t>الجهازي</a:t>
            </a:r>
            <a:r>
              <a:rPr lang="ar-SA" dirty="0" smtClean="0"/>
              <a:t> العدواني .</a:t>
            </a:r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1684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398" y="228600"/>
            <a:ext cx="8507288" cy="5767536"/>
          </a:xfrm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ar-SY" dirty="0" smtClean="0"/>
              <a:t> </a:t>
            </a:r>
            <a:r>
              <a:rPr lang="ar-SY" dirty="0">
                <a:latin typeface="Calibri" panose="020F0502020204030204" pitchFamily="34" charset="0"/>
              </a:rPr>
              <a:t>تستمد الخلايا البدينة من </a:t>
            </a:r>
            <a:r>
              <a:rPr lang="ar-SY" dirty="0" err="1">
                <a:latin typeface="Calibri" panose="020F0502020204030204" pitchFamily="34" charset="0"/>
              </a:rPr>
              <a:t>سليفات</a:t>
            </a:r>
            <a:r>
              <a:rPr lang="ar-SY" dirty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CD34+</a:t>
            </a:r>
            <a:r>
              <a:rPr lang="ar-SY" dirty="0">
                <a:latin typeface="Calibri" panose="020F0502020204030204" pitchFamily="34" charset="0"/>
              </a:rPr>
              <a:t> إيجابية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</a:rPr>
              <a:t>c-Kit</a:t>
            </a:r>
            <a:r>
              <a:rPr lang="ar-SY" dirty="0">
                <a:latin typeface="Calibri" panose="020F0502020204030204" pitchFamily="34" charset="0"/>
              </a:rPr>
              <a:t> وتغادر نقي العظم قبل نضجها النهائي ، حيث أنها تنضج في الأنسجة المحيطية </a:t>
            </a:r>
            <a:r>
              <a:rPr lang="ar-SY" dirty="0" err="1">
                <a:latin typeface="Calibri" panose="020F0502020204030204" pitchFamily="34" charset="0"/>
              </a:rPr>
              <a:t>الموعاة</a:t>
            </a:r>
            <a:r>
              <a:rPr lang="ar-SY" dirty="0">
                <a:latin typeface="Calibri" panose="020F0502020204030204" pitchFamily="34" charset="0"/>
              </a:rPr>
              <a:t> 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ar-SY" dirty="0">
                <a:latin typeface="Calibri" panose="020F0502020204030204" pitchFamily="34" charset="0"/>
              </a:rPr>
              <a:t> يتطلب نمو وتطور الخلايا البدينة وجود </a:t>
            </a:r>
            <a:r>
              <a:rPr lang="en-US" dirty="0">
                <a:latin typeface="Calibri" panose="020F0502020204030204" pitchFamily="34" charset="0"/>
              </a:rPr>
              <a:t>SCF</a:t>
            </a:r>
            <a:r>
              <a:rPr lang="ar-SY" dirty="0">
                <a:latin typeface="Calibri" panose="020F0502020204030204" pitchFamily="34" charset="0"/>
              </a:rPr>
              <a:t> </a:t>
            </a:r>
            <a:r>
              <a:rPr lang="ar-SY" dirty="0" smtClean="0">
                <a:latin typeface="Calibri" panose="020F0502020204030204" pitchFamily="34" charset="0"/>
              </a:rPr>
              <a:t>.</a:t>
            </a:r>
            <a:endParaRPr lang="ar-SY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ar-SY" dirty="0" smtClean="0"/>
              <a:t>يتحرر </a:t>
            </a:r>
            <a:r>
              <a:rPr lang="ar-SY" dirty="0" err="1" smtClean="0"/>
              <a:t>البروتياز</a:t>
            </a:r>
            <a:r>
              <a:rPr lang="ar-SY" dirty="0" smtClean="0"/>
              <a:t> الأولي في الخلايا البدينة (</a:t>
            </a:r>
            <a:r>
              <a:rPr lang="ar-SY" dirty="0" err="1" smtClean="0"/>
              <a:t>التريبتاز</a:t>
            </a:r>
            <a:r>
              <a:rPr lang="ar-SY" dirty="0" smtClean="0"/>
              <a:t>) بشكل أساسي خلال الطور الباكر من </a:t>
            </a:r>
            <a:r>
              <a:rPr lang="ar-SY" dirty="0" err="1" smtClean="0"/>
              <a:t>الإستجابة</a:t>
            </a:r>
            <a:r>
              <a:rPr lang="ar-SY" dirty="0" smtClean="0"/>
              <a:t> التحسسية وهو واسم لتفعيل الخلية البدينة في الأمراض </a:t>
            </a:r>
            <a:r>
              <a:rPr lang="ar-SY" dirty="0" err="1" smtClean="0"/>
              <a:t>الإلتهابية</a:t>
            </a:r>
            <a:r>
              <a:rPr lang="ar-SY" dirty="0" smtClean="0"/>
              <a:t> المزمنة 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ar-SY" dirty="0"/>
              <a:t> </a:t>
            </a:r>
            <a:r>
              <a:rPr lang="ar-SY" dirty="0" err="1" smtClean="0"/>
              <a:t>لايمكن</a:t>
            </a:r>
            <a:r>
              <a:rPr lang="ar-SY" dirty="0" smtClean="0"/>
              <a:t> تمييز الخلايا البدينة عند مرورها بالدم في الحالات الطبيعية باستخدام التقنيات المعتادة .</a:t>
            </a:r>
          </a:p>
        </p:txBody>
      </p:sp>
    </p:spTree>
    <p:extLst>
      <p:ext uri="{BB962C8B-B14F-4D97-AF65-F5344CB8AC3E}">
        <p14:creationId xmlns:p14="http://schemas.microsoft.com/office/powerpoint/2010/main" val="335325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  <a:ln w="28575">
            <a:solidFill>
              <a:schemeClr val="bg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ar-SA" dirty="0" smtClean="0"/>
              <a:t> يحتفظ بالعلاج الكيمياوي لحالات  كثرة الخلايا البدينة  العدواني </a:t>
            </a:r>
            <a:r>
              <a:rPr lang="ar-SA" dirty="0" err="1" smtClean="0"/>
              <a:t>المترقي</a:t>
            </a:r>
            <a:r>
              <a:rPr lang="ar-SA" dirty="0" smtClean="0"/>
              <a:t> بسرعة </a:t>
            </a:r>
            <a:r>
              <a:rPr lang="ar-SA" dirty="0" err="1" smtClean="0"/>
              <a:t>وإبيضاض</a:t>
            </a:r>
            <a:r>
              <a:rPr lang="ar-SA" dirty="0" smtClean="0"/>
              <a:t> الخلايا البدينة </a:t>
            </a:r>
            <a:r>
              <a:rPr lang="ar-SA" dirty="0" err="1" smtClean="0"/>
              <a:t>وساركوما</a:t>
            </a:r>
            <a:r>
              <a:rPr lang="ar-SA" dirty="0" smtClean="0"/>
              <a:t> الخلايا البدينة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A" dirty="0"/>
              <a:t> </a:t>
            </a:r>
            <a:r>
              <a:rPr lang="ar-SA" dirty="0" smtClean="0"/>
              <a:t>قد تستجيب </a:t>
            </a:r>
            <a:r>
              <a:rPr lang="ar-SA" dirty="0" err="1" smtClean="0"/>
              <a:t>ساركوما</a:t>
            </a:r>
            <a:r>
              <a:rPr lang="ar-SA" dirty="0" smtClean="0"/>
              <a:t> الخلية البدينة للعلاج الشعاعي الموضعي عندما يكون مناسباً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A" dirty="0"/>
              <a:t> </a:t>
            </a:r>
            <a:r>
              <a:rPr lang="ar-SA" dirty="0" smtClean="0"/>
              <a:t>ينبغي النظر في بعض الحالات بزرع النقي </a:t>
            </a:r>
            <a:r>
              <a:rPr lang="ar-SA" dirty="0" err="1" smtClean="0"/>
              <a:t>الخيفي</a:t>
            </a:r>
            <a:r>
              <a:rPr lang="ar-SA" dirty="0" smtClean="0"/>
              <a:t> خاصة عند تشاركه مع </a:t>
            </a:r>
            <a:r>
              <a:rPr lang="ar-SA" dirty="0" err="1"/>
              <a:t>إ</a:t>
            </a:r>
            <a:r>
              <a:rPr lang="ar-SA" dirty="0" err="1" smtClean="0"/>
              <a:t>ضطرابات</a:t>
            </a:r>
            <a:r>
              <a:rPr lang="ar-SA" dirty="0" smtClean="0"/>
              <a:t> </a:t>
            </a:r>
            <a:r>
              <a:rPr lang="ar-SA" dirty="0" err="1" smtClean="0"/>
              <a:t>نقوية</a:t>
            </a:r>
            <a:r>
              <a:rPr lang="ar-SA" dirty="0" smtClean="0"/>
              <a:t> أخرى رغم أنه عادة غير نافع على مستوى مركبة الخلايا البدينة.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A" dirty="0"/>
              <a:t> </a:t>
            </a:r>
            <a:r>
              <a:rPr lang="ar-SA" dirty="0" smtClean="0"/>
              <a:t>يجب معالجة أي </a:t>
            </a:r>
            <a:r>
              <a:rPr lang="ar-SA" dirty="0" err="1" smtClean="0"/>
              <a:t>إضطراب</a:t>
            </a:r>
            <a:r>
              <a:rPr lang="ar-SA" dirty="0" smtClean="0"/>
              <a:t> دموي مرافق بالشكل المناسب له ويكون الإنذار الإجمالي عائد للمشكلة الدموية .</a:t>
            </a:r>
          </a:p>
        </p:txBody>
      </p:sp>
    </p:spTree>
    <p:extLst>
      <p:ext uri="{BB962C8B-B14F-4D97-AF65-F5344CB8AC3E}">
        <p14:creationId xmlns:p14="http://schemas.microsoft.com/office/powerpoint/2010/main" val="148760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  <a:ln w="28575"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ar-SA" b="1" u="sng" dirty="0" smtClean="0"/>
              <a:t>خامساً : العلاجات المستقبلية 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A" dirty="0"/>
              <a:t> </a:t>
            </a:r>
            <a:r>
              <a:rPr lang="ar-SA" dirty="0" smtClean="0"/>
              <a:t>توجه </a:t>
            </a:r>
            <a:r>
              <a:rPr lang="ar-SA" dirty="0" err="1" smtClean="0"/>
              <a:t>الإهتمام</a:t>
            </a:r>
            <a:r>
              <a:rPr lang="ar-SA" dirty="0" smtClean="0"/>
              <a:t> مؤخراً نحو العلاجات التي تستهدف </a:t>
            </a:r>
            <a:r>
              <a:rPr lang="ar-SA" dirty="0" err="1" smtClean="0"/>
              <a:t>التيروزين</a:t>
            </a:r>
            <a:r>
              <a:rPr lang="ar-SA" dirty="0" smtClean="0"/>
              <a:t> </a:t>
            </a:r>
            <a:r>
              <a:rPr lang="ar-SA" dirty="0" err="1" smtClean="0"/>
              <a:t>كيناز</a:t>
            </a:r>
            <a:r>
              <a:rPr lang="ar-SA" dirty="0" smtClean="0"/>
              <a:t> </a:t>
            </a:r>
            <a:r>
              <a:rPr lang="en-US" dirty="0" smtClean="0"/>
              <a:t>c-Kit</a:t>
            </a:r>
            <a:r>
              <a:rPr lang="ar-SA" dirty="0" smtClean="0"/>
              <a:t> </a:t>
            </a:r>
            <a:r>
              <a:rPr lang="ar-SA" dirty="0" err="1" smtClean="0"/>
              <a:t>الطافر</a:t>
            </a:r>
            <a:r>
              <a:rPr lang="ar-SA" dirty="0" smtClean="0"/>
              <a:t>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A" dirty="0"/>
              <a:t> </a:t>
            </a:r>
            <a:r>
              <a:rPr lang="ar-SA" dirty="0" smtClean="0"/>
              <a:t>يعرف الـ </a:t>
            </a:r>
            <a:r>
              <a:rPr lang="en-US" dirty="0" err="1" smtClean="0"/>
              <a:t>imatinib</a:t>
            </a:r>
            <a:r>
              <a:rPr lang="en-US" dirty="0" smtClean="0"/>
              <a:t> </a:t>
            </a:r>
            <a:r>
              <a:rPr lang="ar-SA" dirty="0" smtClean="0"/>
              <a:t> بتثبيطه للـ </a:t>
            </a:r>
            <a:r>
              <a:rPr lang="en-US" dirty="0" smtClean="0"/>
              <a:t>c-Kit</a:t>
            </a:r>
            <a:r>
              <a:rPr lang="ar-SA" dirty="0" smtClean="0"/>
              <a:t> الغريزي في الزجاج وبأنه فعال ضد </a:t>
            </a:r>
            <a:r>
              <a:rPr lang="en-US" dirty="0" smtClean="0"/>
              <a:t>c-Kit</a:t>
            </a:r>
            <a:r>
              <a:rPr lang="ar-SA" dirty="0" smtClean="0"/>
              <a:t> </a:t>
            </a:r>
            <a:r>
              <a:rPr lang="ar-SA" dirty="0" err="1" smtClean="0"/>
              <a:t>الطافرة</a:t>
            </a:r>
            <a:r>
              <a:rPr lang="ar-SA" dirty="0" smtClean="0"/>
              <a:t> المجاورة للغشاء الموجودة في الأورام السدوية الهضمية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A" dirty="0"/>
              <a:t> </a:t>
            </a:r>
            <a:r>
              <a:rPr lang="ar-SA" dirty="0" smtClean="0"/>
              <a:t>بالمقابل لا يملك الدواء فعالية على الخلايا البدينة الخبيثة التي تحمل طفرات </a:t>
            </a:r>
            <a:r>
              <a:rPr lang="ar-SA" dirty="0" err="1" smtClean="0"/>
              <a:t>الكودون</a:t>
            </a:r>
            <a:r>
              <a:rPr lang="ar-SA" dirty="0" smtClean="0"/>
              <a:t> 816 ( لأن الـ </a:t>
            </a:r>
            <a:r>
              <a:rPr lang="en-US" dirty="0" smtClean="0"/>
              <a:t>c-Kit</a:t>
            </a:r>
            <a:r>
              <a:rPr lang="ar-SA" dirty="0" smtClean="0"/>
              <a:t> </a:t>
            </a:r>
            <a:r>
              <a:rPr lang="ar-SA" dirty="0" err="1" smtClean="0"/>
              <a:t>الطافر</a:t>
            </a:r>
            <a:r>
              <a:rPr lang="ar-SA" dirty="0" smtClean="0"/>
              <a:t> لا يسمح بعبور </a:t>
            </a:r>
            <a:r>
              <a:rPr lang="ar-SA" dirty="0" err="1" smtClean="0"/>
              <a:t>الإيماتينيب</a:t>
            </a:r>
            <a:r>
              <a:rPr lang="ar-SA" dirty="0" smtClean="0"/>
              <a:t> إلى الموقع )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A" dirty="0"/>
              <a:t> </a:t>
            </a:r>
            <a:r>
              <a:rPr lang="ar-SA" dirty="0" smtClean="0"/>
              <a:t>حالياً تحت البحث : دراسة مثبطات </a:t>
            </a:r>
            <a:r>
              <a:rPr lang="ar-SA" dirty="0" err="1" smtClean="0"/>
              <a:t>تيروزين</a:t>
            </a:r>
            <a:r>
              <a:rPr lang="ar-SA" dirty="0" smtClean="0"/>
              <a:t> </a:t>
            </a:r>
            <a:r>
              <a:rPr lang="ar-SA" dirty="0" err="1" smtClean="0"/>
              <a:t>كيناز</a:t>
            </a:r>
            <a:r>
              <a:rPr lang="ar-SA" dirty="0" smtClean="0"/>
              <a:t> جديدة التي يمكن أن تثبط </a:t>
            </a:r>
            <a:r>
              <a:rPr lang="en-US" dirty="0" smtClean="0"/>
              <a:t>c-Kit</a:t>
            </a:r>
            <a:r>
              <a:rPr lang="ar-SA" dirty="0" smtClean="0"/>
              <a:t> </a:t>
            </a:r>
            <a:r>
              <a:rPr lang="ar-SA" dirty="0" err="1" smtClean="0"/>
              <a:t>الطافر</a:t>
            </a:r>
            <a:r>
              <a:rPr lang="ar-SA" dirty="0" smtClean="0"/>
              <a:t> بـ </a:t>
            </a:r>
            <a:r>
              <a:rPr lang="en-US" dirty="0" smtClean="0"/>
              <a:t>Asp816Val</a:t>
            </a:r>
            <a:r>
              <a:rPr lang="ar-SA" dirty="0" smtClean="0"/>
              <a:t> في الزجاج.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1584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bg1"/>
            </a:solidFill>
          </a:ln>
        </p:spPr>
        <p:txBody>
          <a:bodyPr/>
          <a:lstStyle/>
          <a:p>
            <a:r>
              <a:rPr lang="ar-SA" dirty="0" smtClean="0"/>
              <a:t>الإنذار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ar-SA" dirty="0" smtClean="0"/>
              <a:t> المحددات الأهم هي العمر وفئة المرض .</a:t>
            </a:r>
          </a:p>
          <a:p>
            <a:r>
              <a:rPr lang="ar-SA" dirty="0" smtClean="0"/>
              <a:t>المتلازمة الأسلم هي ورم الخلايا البدينة عند الأطفال والتي تختفي مع الوقت في أكثر من 50% من الحالات .</a:t>
            </a:r>
          </a:p>
          <a:p>
            <a:r>
              <a:rPr lang="ar-SA" dirty="0" smtClean="0"/>
              <a:t> يملك </a:t>
            </a:r>
            <a:r>
              <a:rPr lang="ar-SA" dirty="0" err="1" smtClean="0"/>
              <a:t>الشري</a:t>
            </a:r>
            <a:r>
              <a:rPr lang="ar-SA" dirty="0" smtClean="0"/>
              <a:t> </a:t>
            </a:r>
            <a:r>
              <a:rPr lang="ar-SA" dirty="0" err="1" smtClean="0"/>
              <a:t>التصبغي</a:t>
            </a:r>
            <a:r>
              <a:rPr lang="ar-SA" dirty="0" smtClean="0"/>
              <a:t> عند الأطفال إنذاراً </a:t>
            </a:r>
            <a:r>
              <a:rPr lang="ar-SA" dirty="0" err="1" smtClean="0"/>
              <a:t>جيداًويزول</a:t>
            </a:r>
            <a:r>
              <a:rPr lang="ar-SA" dirty="0" smtClean="0"/>
              <a:t> في حوالي نصف الحالات .</a:t>
            </a:r>
          </a:p>
          <a:p>
            <a:r>
              <a:rPr lang="ar-SA" dirty="0" smtClean="0"/>
              <a:t>يترافق </a:t>
            </a:r>
            <a:r>
              <a:rPr lang="ar-SA" dirty="0" err="1" smtClean="0"/>
              <a:t>الشري</a:t>
            </a:r>
            <a:r>
              <a:rPr lang="ar-SA" dirty="0" smtClean="0"/>
              <a:t> </a:t>
            </a:r>
            <a:r>
              <a:rPr lang="ar-SA" dirty="0" err="1" smtClean="0"/>
              <a:t>التصبغي</a:t>
            </a:r>
            <a:r>
              <a:rPr lang="ar-SA" dirty="0" smtClean="0"/>
              <a:t> عند البالغين عادة مع ترسبات من الخلايا البدينة في النقي أو النسج الأخرى مما يجعلها متلازمة جهازية .</a:t>
            </a:r>
          </a:p>
        </p:txBody>
      </p:sp>
    </p:spTree>
    <p:extLst>
      <p:ext uri="{BB962C8B-B14F-4D97-AF65-F5344CB8AC3E}">
        <p14:creationId xmlns:p14="http://schemas.microsoft.com/office/powerpoint/2010/main" val="85116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ar-SA" dirty="0" smtClean="0"/>
              <a:t>يحمل كثرة الخلايا البدينة </a:t>
            </a:r>
            <a:r>
              <a:rPr lang="ar-SA" dirty="0" err="1" smtClean="0"/>
              <a:t>الجهازي</a:t>
            </a:r>
            <a:r>
              <a:rPr lang="ar-SA" dirty="0" smtClean="0"/>
              <a:t> المخاتل إنذاراً جيداً ويستمر عادة </a:t>
            </a:r>
            <a:r>
              <a:rPr lang="ar-SA" dirty="0" err="1" smtClean="0"/>
              <a:t>كإضطراب</a:t>
            </a:r>
            <a:r>
              <a:rPr lang="ar-SA" dirty="0" smtClean="0"/>
              <a:t> مزمن ، برغم أنه نادراً </a:t>
            </a:r>
            <a:r>
              <a:rPr lang="ar-SA" dirty="0" err="1" smtClean="0"/>
              <a:t>مايترقى</a:t>
            </a:r>
            <a:r>
              <a:rPr lang="ar-SA" dirty="0" smtClean="0"/>
              <a:t> لكثرة خلايا بدينة عدواني أو كثرة خلايا بدينة مترافقة مع خباثة دموية أخرى .</a:t>
            </a:r>
          </a:p>
          <a:p>
            <a:r>
              <a:rPr lang="ar-SA" dirty="0" smtClean="0"/>
              <a:t>يمكن أن يبدي كثرة الخلايا البدينة </a:t>
            </a:r>
            <a:r>
              <a:rPr lang="ar-SA" dirty="0" err="1" smtClean="0"/>
              <a:t>الجهازي</a:t>
            </a:r>
            <a:r>
              <a:rPr lang="ar-SA" dirty="0" smtClean="0"/>
              <a:t> العدواني مساراً سريرياً </a:t>
            </a:r>
            <a:r>
              <a:rPr lang="ar-SA" dirty="0" smtClean="0"/>
              <a:t>بطيئاً </a:t>
            </a:r>
            <a:r>
              <a:rPr lang="ar-SA" dirty="0" smtClean="0"/>
              <a:t>أو سريعاً لكن لم يتحدد الإنذار بشكل جيد في الدراسات </a:t>
            </a:r>
            <a:r>
              <a:rPr lang="ar-SA" dirty="0" smtClean="0"/>
              <a:t>السريرية </a:t>
            </a:r>
            <a:r>
              <a:rPr lang="ar-SA" dirty="0" smtClean="0"/>
              <a:t>.</a:t>
            </a:r>
          </a:p>
          <a:p>
            <a:r>
              <a:rPr lang="ar-SA" dirty="0"/>
              <a:t> </a:t>
            </a:r>
            <a:r>
              <a:rPr lang="ar-SA" dirty="0" err="1" smtClean="0"/>
              <a:t>إبيضاض</a:t>
            </a:r>
            <a:r>
              <a:rPr lang="ar-SA" dirty="0" smtClean="0"/>
              <a:t> الخلايا البدينة نادر لكن إنذاره سيء والبقيا الوسطية أقل من 6 أشهر .</a:t>
            </a:r>
          </a:p>
        </p:txBody>
      </p:sp>
    </p:spTree>
    <p:extLst>
      <p:ext uri="{BB962C8B-B14F-4D97-AF65-F5344CB8AC3E}">
        <p14:creationId xmlns:p14="http://schemas.microsoft.com/office/powerpoint/2010/main" val="92326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"/>
            <a:ext cx="8001000" cy="6019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6317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bg1"/>
            </a:solidFill>
          </a:ln>
        </p:spPr>
        <p:txBody>
          <a:bodyPr/>
          <a:lstStyle/>
          <a:p>
            <a:r>
              <a:rPr lang="ar-SA" b="1" dirty="0" err="1" smtClean="0"/>
              <a:t>إبيضاض</a:t>
            </a:r>
            <a:r>
              <a:rPr lang="ar-SA" b="1" dirty="0" smtClean="0"/>
              <a:t> الخلايا البدينة </a:t>
            </a:r>
            <a:endParaRPr lang="ar-SY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5"/>
            <a:ext cx="8229600" cy="4704185"/>
          </a:xfrm>
          <a:ln w="28575"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ar-SA" dirty="0" smtClean="0"/>
              <a:t> يعاني المرضى من الحمى ،/الأعراض البنيوية وأعراض شديدة لتحرر الوسائط 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ar-SA" dirty="0"/>
              <a:t> </a:t>
            </a:r>
            <a:r>
              <a:rPr lang="ar-SA" dirty="0" smtClean="0"/>
              <a:t>من الشائع وجود ضخامة كبدية ، ضخامة </a:t>
            </a:r>
            <a:r>
              <a:rPr lang="ar-SA" dirty="0" err="1" smtClean="0"/>
              <a:t>طحالية</a:t>
            </a:r>
            <a:r>
              <a:rPr lang="ar-SA" dirty="0" smtClean="0"/>
              <a:t> ، ضخامة عقد لمفاوية 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ar-SA" dirty="0"/>
              <a:t> </a:t>
            </a:r>
            <a:r>
              <a:rPr lang="ar-SA" dirty="0" smtClean="0"/>
              <a:t>نجد دائماً تقريباً نقص صفيحات وفقر دم ، بينما يتنوع تعداد الكريات البيض (10-150)ألف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ar-SA" dirty="0" smtClean="0"/>
              <a:t>تشكل الخلايا البدينة(5-90)% من الكريات البيض في الدم المحيطي 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ar-SA" dirty="0"/>
              <a:t> </a:t>
            </a:r>
            <a:r>
              <a:rPr lang="ar-SA" dirty="0" smtClean="0"/>
              <a:t>يظهر بزل النقي زيادة واضحة بالخلايا البدينة يصل حتى 90% .</a:t>
            </a:r>
            <a:endParaRPr lang="ar-SY" dirty="0" smtClean="0"/>
          </a:p>
          <a:p>
            <a:pPr marL="0" indent="0">
              <a:buNone/>
            </a:pPr>
            <a:endParaRPr lang="ar-S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1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"/>
            <a:ext cx="7696200" cy="5257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7123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"/>
            <a:ext cx="7924800" cy="58673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3177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bg1"/>
            </a:solidFill>
          </a:ln>
        </p:spPr>
        <p:txBody>
          <a:bodyPr/>
          <a:lstStyle/>
          <a:p>
            <a:r>
              <a:rPr lang="en-US" dirty="0" smtClean="0"/>
              <a:t>MAST CELL SARCOMA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en-US" dirty="0" smtClean="0"/>
              <a:t> </a:t>
            </a:r>
            <a:r>
              <a:rPr lang="ar-SA" dirty="0" smtClean="0"/>
              <a:t>مرض نادر .</a:t>
            </a:r>
          </a:p>
          <a:p>
            <a:r>
              <a:rPr lang="ar-SA" dirty="0" smtClean="0"/>
              <a:t>يمتاز بظهور عقيدات بمواقع جلدية ومخاطية مختلفة .</a:t>
            </a:r>
          </a:p>
          <a:p>
            <a:r>
              <a:rPr lang="ar-SA" dirty="0"/>
              <a:t> </a:t>
            </a:r>
            <a:r>
              <a:rPr lang="ar-SA" dirty="0" err="1" smtClean="0"/>
              <a:t>فيمابعد</a:t>
            </a:r>
            <a:r>
              <a:rPr lang="ar-SA" dirty="0" smtClean="0"/>
              <a:t> تصبح جميع الأعضاء </a:t>
            </a:r>
            <a:r>
              <a:rPr lang="ar-SA" dirty="0" err="1" smtClean="0"/>
              <a:t>مرتشحة</a:t>
            </a:r>
            <a:r>
              <a:rPr lang="ar-SA" dirty="0" smtClean="0"/>
              <a:t> بحمل كبير من الخلايا البدينة .</a:t>
            </a:r>
          </a:p>
          <a:p>
            <a:r>
              <a:rPr lang="ar-SA" dirty="0"/>
              <a:t> </a:t>
            </a:r>
            <a:r>
              <a:rPr lang="ar-SA" dirty="0" smtClean="0"/>
              <a:t>بالنهاية تصبح جميع خلايا الدم المحيطي هي خلايا بدينة غير ناضجة مع مظهر وحيدي .</a:t>
            </a:r>
          </a:p>
        </p:txBody>
      </p:sp>
    </p:spTree>
    <p:extLst>
      <p:ext uri="{BB962C8B-B14F-4D97-AF65-F5344CB8AC3E}">
        <p14:creationId xmlns:p14="http://schemas.microsoft.com/office/powerpoint/2010/main" val="83821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09600"/>
            <a:ext cx="7543800" cy="5257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2342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ar-SY" sz="3600" dirty="0"/>
              <a:t>تحتوي الخلايا البدينة على </a:t>
            </a:r>
            <a:r>
              <a:rPr lang="ar-SY" sz="3600" dirty="0" smtClean="0"/>
              <a:t>مجموعة </a:t>
            </a:r>
            <a:r>
              <a:rPr lang="ar-SY" sz="3600" dirty="0"/>
              <a:t>من الوسائط والتي إما أن تكون مخزنة في الحبيبات ( مثل </a:t>
            </a:r>
            <a:r>
              <a:rPr lang="ar-SY" sz="3600" dirty="0" err="1"/>
              <a:t>الهيستامين</a:t>
            </a:r>
            <a:r>
              <a:rPr lang="ar-SY" sz="3600" dirty="0"/>
              <a:t> ، </a:t>
            </a:r>
            <a:r>
              <a:rPr lang="ar-SY" sz="3600" dirty="0" err="1"/>
              <a:t>الهيبارين،وعوامل</a:t>
            </a:r>
            <a:r>
              <a:rPr lang="ar-SY" sz="3600" dirty="0"/>
              <a:t> الجذب الكيميائي ) أو تتشكل بشكل حديث </a:t>
            </a:r>
            <a:r>
              <a:rPr lang="ar-SY" sz="3600" dirty="0" smtClean="0"/>
              <a:t>( </a:t>
            </a:r>
            <a:r>
              <a:rPr lang="ar-SY" sz="3600" dirty="0" err="1" smtClean="0"/>
              <a:t>كمستقلبات</a:t>
            </a:r>
            <a:r>
              <a:rPr lang="ar-SY" sz="3600" dirty="0" smtClean="0"/>
              <a:t> </a:t>
            </a:r>
            <a:r>
              <a:rPr lang="ar-SY" sz="3600" dirty="0"/>
              <a:t>حمض </a:t>
            </a:r>
            <a:r>
              <a:rPr lang="ar-SY" sz="3600" dirty="0" err="1"/>
              <a:t>الأراشيدونيك</a:t>
            </a:r>
            <a:r>
              <a:rPr lang="ar-SY" sz="3600" dirty="0"/>
              <a:t> مثل </a:t>
            </a:r>
            <a:r>
              <a:rPr lang="ar-SY" sz="3600" dirty="0" err="1"/>
              <a:t>البروستاغلاندين</a:t>
            </a:r>
            <a:r>
              <a:rPr lang="ar-SY" sz="3600" dirty="0"/>
              <a:t> </a:t>
            </a:r>
            <a:r>
              <a:rPr lang="en-US" sz="3600" dirty="0"/>
              <a:t>D2</a:t>
            </a:r>
            <a:r>
              <a:rPr lang="ar-SY" sz="3600" dirty="0"/>
              <a:t> </a:t>
            </a:r>
            <a:r>
              <a:rPr lang="ar-SY" sz="3600" dirty="0" err="1"/>
              <a:t>واللوكوترينات</a:t>
            </a:r>
            <a:r>
              <a:rPr lang="ar-SY" sz="3600" dirty="0"/>
              <a:t> ) </a:t>
            </a:r>
            <a:r>
              <a:rPr lang="ar-SY" sz="3600" dirty="0" smtClean="0"/>
              <a:t>.</a:t>
            </a:r>
            <a:endParaRPr lang="ar-SY" sz="3600" dirty="0"/>
          </a:p>
          <a:p>
            <a:pPr>
              <a:buFont typeface="Wingdings" panose="05000000000000000000" pitchFamily="2" charset="2"/>
              <a:buChar char="v"/>
            </a:pPr>
            <a:r>
              <a:rPr lang="ar-SY" sz="3600" dirty="0" smtClean="0"/>
              <a:t>تحتوي </a:t>
            </a:r>
            <a:r>
              <a:rPr lang="ar-SY" sz="3600" dirty="0"/>
              <a:t>حبيبات </a:t>
            </a:r>
            <a:r>
              <a:rPr lang="ar-SY" sz="3600" dirty="0" err="1"/>
              <a:t>الأسسات</a:t>
            </a:r>
            <a:r>
              <a:rPr lang="ar-SY" sz="3600" dirty="0"/>
              <a:t> والخلايا البدينة مركبات كبريتات </a:t>
            </a:r>
            <a:r>
              <a:rPr lang="ar-SY" sz="3600" dirty="0" err="1"/>
              <a:t>غليكوز</a:t>
            </a:r>
            <a:r>
              <a:rPr lang="ar-SY" sz="3600" dirty="0"/>
              <a:t> </a:t>
            </a:r>
            <a:r>
              <a:rPr lang="ar-SY" sz="3600" dirty="0" err="1"/>
              <a:t>أمينوغليكان</a:t>
            </a:r>
            <a:r>
              <a:rPr lang="ar-SY" sz="3600" dirty="0"/>
              <a:t> المسؤولة عن تلونها الغامق </a:t>
            </a:r>
            <a:r>
              <a:rPr lang="ar-SY" sz="3600" dirty="0" smtClean="0"/>
              <a:t>.</a:t>
            </a:r>
            <a:endParaRPr lang="ar-SA" sz="3600" dirty="0" smtClean="0"/>
          </a:p>
        </p:txBody>
      </p:sp>
    </p:spTree>
    <p:extLst>
      <p:ext uri="{BB962C8B-B14F-4D97-AF65-F5344CB8AC3E}">
        <p14:creationId xmlns:p14="http://schemas.microsoft.com/office/powerpoint/2010/main" val="391461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7772400" cy="6248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شكل بيضاوي 7"/>
          <p:cNvSpPr/>
          <p:nvPr/>
        </p:nvSpPr>
        <p:spPr>
          <a:xfrm>
            <a:off x="1143000" y="457200"/>
            <a:ext cx="2743200" cy="1371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bg1"/>
                </a:solidFill>
              </a:rPr>
              <a:t>شكراً لإصغائكم</a:t>
            </a:r>
            <a:endParaRPr lang="ar-S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08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  <a:ln w="28575">
            <a:solidFill>
              <a:schemeClr val="bg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ar-SA" dirty="0"/>
              <a:t>يؤدي تفعيل </a:t>
            </a:r>
            <a:r>
              <a:rPr lang="ar-SA" dirty="0" err="1"/>
              <a:t>الأسسات</a:t>
            </a:r>
            <a:r>
              <a:rPr lang="ar-SA" dirty="0"/>
              <a:t> والخلايا البدينة إلى إعداد </a:t>
            </a:r>
            <a:r>
              <a:rPr lang="ar-SA" dirty="0" err="1"/>
              <a:t>السيتوكينات</a:t>
            </a:r>
            <a:r>
              <a:rPr lang="ar-SA" dirty="0"/>
              <a:t> مثل </a:t>
            </a:r>
            <a:r>
              <a:rPr lang="en-US" dirty="0"/>
              <a:t>GM-CSF</a:t>
            </a:r>
            <a:r>
              <a:rPr lang="ar-SA" dirty="0"/>
              <a:t> ، </a:t>
            </a:r>
            <a:r>
              <a:rPr lang="en-US" dirty="0"/>
              <a:t>TNF-</a:t>
            </a:r>
            <a:r>
              <a:rPr lang="el-GR" dirty="0">
                <a:latin typeface="Calibri" panose="020F0502020204030204" pitchFamily="34" charset="0"/>
              </a:rPr>
              <a:t>α</a:t>
            </a:r>
            <a:r>
              <a:rPr lang="ar-SA" dirty="0">
                <a:latin typeface="Calibri" panose="020F0502020204030204" pitchFamily="34" charset="0"/>
              </a:rPr>
              <a:t> ، </a:t>
            </a:r>
            <a:r>
              <a:rPr lang="en-US" dirty="0">
                <a:latin typeface="Calibri" panose="020F0502020204030204" pitchFamily="34" charset="0"/>
              </a:rPr>
              <a:t>IFN-</a:t>
            </a:r>
            <a:r>
              <a:rPr lang="el-GR" dirty="0">
                <a:latin typeface="Calibri" panose="020F0502020204030204" pitchFamily="34" charset="0"/>
              </a:rPr>
              <a:t>γ</a:t>
            </a:r>
            <a:r>
              <a:rPr lang="ar-SA" dirty="0">
                <a:latin typeface="Calibri" panose="020F0502020204030204" pitchFamily="34" charset="0"/>
              </a:rPr>
              <a:t> ، </a:t>
            </a:r>
            <a:r>
              <a:rPr lang="en-US" dirty="0">
                <a:latin typeface="Calibri" panose="020F0502020204030204" pitchFamily="34" charset="0"/>
              </a:rPr>
              <a:t>IL-3</a:t>
            </a:r>
            <a:r>
              <a:rPr lang="ar-SA" dirty="0">
                <a:latin typeface="Calibri" panose="020F0502020204030204" pitchFamily="34" charset="0"/>
              </a:rPr>
              <a:t> ، </a:t>
            </a:r>
            <a:r>
              <a:rPr lang="en-US" dirty="0">
                <a:latin typeface="Calibri" panose="020F0502020204030204" pitchFamily="34" charset="0"/>
              </a:rPr>
              <a:t>IL-4</a:t>
            </a:r>
            <a:r>
              <a:rPr lang="ar-SA" dirty="0">
                <a:latin typeface="Calibri" panose="020F0502020204030204" pitchFamily="34" charset="0"/>
              </a:rPr>
              <a:t> ، </a:t>
            </a:r>
            <a:r>
              <a:rPr lang="en-US" dirty="0">
                <a:latin typeface="Calibri" panose="020F0502020204030204" pitchFamily="34" charset="0"/>
              </a:rPr>
              <a:t>IL-5</a:t>
            </a:r>
            <a:r>
              <a:rPr lang="ar-SA" dirty="0">
                <a:latin typeface="Calibri" panose="020F0502020204030204" pitchFamily="34" charset="0"/>
              </a:rPr>
              <a:t> والتي تعمل على تضخيم </a:t>
            </a:r>
            <a:r>
              <a:rPr lang="ar-SA" dirty="0" err="1">
                <a:latin typeface="Calibri" panose="020F0502020204030204" pitchFamily="34" charset="0"/>
              </a:rPr>
              <a:t>الإستجابة</a:t>
            </a:r>
            <a:r>
              <a:rPr lang="ar-SA" dirty="0">
                <a:latin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</a:rPr>
              <a:t>الإلتهابية</a:t>
            </a:r>
            <a:r>
              <a:rPr lang="ar-SA" dirty="0">
                <a:latin typeface="Calibri" panose="020F0502020204030204" pitchFamily="34" charset="0"/>
              </a:rPr>
              <a:t> 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ar-SA" dirty="0">
                <a:latin typeface="Calibri" panose="020F0502020204030204" pitchFamily="34" charset="0"/>
              </a:rPr>
              <a:t> يقوم </a:t>
            </a:r>
            <a:r>
              <a:rPr lang="en-US" dirty="0"/>
              <a:t>TNF-</a:t>
            </a:r>
            <a:r>
              <a:rPr lang="el-GR" dirty="0">
                <a:latin typeface="Calibri" panose="020F0502020204030204" pitchFamily="34" charset="0"/>
              </a:rPr>
              <a:t>α</a:t>
            </a:r>
            <a:r>
              <a:rPr lang="ar-SA" dirty="0">
                <a:latin typeface="Calibri" panose="020F0502020204030204" pitchFamily="34" charset="0"/>
              </a:rPr>
              <a:t> و </a:t>
            </a:r>
            <a:r>
              <a:rPr lang="en-US" dirty="0"/>
              <a:t>GM-CSF</a:t>
            </a:r>
            <a:r>
              <a:rPr lang="ar-SA" dirty="0"/>
              <a:t> بتجنيد وإعداد العدلات 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ar-SA" dirty="0"/>
              <a:t>يقوم </a:t>
            </a:r>
            <a:r>
              <a:rPr lang="en-US" dirty="0"/>
              <a:t>IL-5</a:t>
            </a:r>
            <a:r>
              <a:rPr lang="ar-SA" dirty="0"/>
              <a:t> بتفعيل </a:t>
            </a:r>
            <a:r>
              <a:rPr lang="ar-SA" dirty="0" err="1"/>
              <a:t>الحمضات</a:t>
            </a:r>
            <a:r>
              <a:rPr lang="ar-SA" dirty="0"/>
              <a:t> 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ar-SA" dirty="0"/>
              <a:t>يعزز </a:t>
            </a:r>
            <a:r>
              <a:rPr lang="en-US" dirty="0"/>
              <a:t>IL-4 </a:t>
            </a:r>
            <a:r>
              <a:rPr lang="ar-SA" dirty="0"/>
              <a:t> تعبير جزيئات </a:t>
            </a:r>
            <a:r>
              <a:rPr lang="ar-SA" dirty="0" err="1"/>
              <a:t>الإلتصاق</a:t>
            </a:r>
            <a:r>
              <a:rPr lang="ar-SA" dirty="0"/>
              <a:t> الخلوية على الخلايا البطانية ويجند </a:t>
            </a:r>
            <a:r>
              <a:rPr lang="ar-SA" dirty="0" err="1"/>
              <a:t>الحمضات</a:t>
            </a:r>
            <a:r>
              <a:rPr lang="ar-SA" dirty="0"/>
              <a:t> إلى الأنسجة ويحث الخلايا </a:t>
            </a:r>
            <a:r>
              <a:rPr lang="en-US" dirty="0"/>
              <a:t>T</a:t>
            </a:r>
            <a:r>
              <a:rPr lang="ar-SA" dirty="0"/>
              <a:t> المساعدة على تواسط إنتاج </a:t>
            </a:r>
            <a:r>
              <a:rPr lang="en-US" dirty="0"/>
              <a:t>IGE</a:t>
            </a:r>
            <a:r>
              <a:rPr lang="ar-SA" dirty="0"/>
              <a:t> من الخلايا </a:t>
            </a:r>
            <a:r>
              <a:rPr lang="en-US" dirty="0"/>
              <a:t>B</a:t>
            </a:r>
            <a:r>
              <a:rPr lang="ar-SA" dirty="0"/>
              <a:t> 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8879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0"/>
            <a:ext cx="7848600" cy="51815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3348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8077200" cy="5867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2190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3267</TotalTime>
  <Words>2633</Words>
  <Application>Microsoft Office PowerPoint</Application>
  <PresentationFormat>عرض على الشاشة (3:4)‏</PresentationFormat>
  <Paragraphs>212</Paragraphs>
  <Slides>60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60</vt:i4>
      </vt:variant>
    </vt:vector>
  </HeadingPairs>
  <TitlesOfParts>
    <vt:vector size="66" baseType="lpstr">
      <vt:lpstr>Arial</vt:lpstr>
      <vt:lpstr>Calibri</vt:lpstr>
      <vt:lpstr>Courier New</vt:lpstr>
      <vt:lpstr>Times New Roman</vt:lpstr>
      <vt:lpstr>Wingdings</vt:lpstr>
      <vt:lpstr>Office Theme</vt:lpstr>
      <vt:lpstr>MASTOCYTOSIS</vt:lpstr>
      <vt:lpstr>عرض تقديمي في PowerPoint</vt:lpstr>
      <vt:lpstr>عرض تقديمي في PowerPoint</vt:lpstr>
      <vt:lpstr> الخلية البدينة ( mast cell )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كثرة الخلايا البدينة الإرتكاسية </vt:lpstr>
      <vt:lpstr>عرض تقديمي في PowerPoint</vt:lpstr>
      <vt:lpstr>عرض تقديمي في PowerPoint</vt:lpstr>
      <vt:lpstr>كثرة الخلايا البدينة</vt:lpstr>
      <vt:lpstr>عرض تقديمي في PowerPoint</vt:lpstr>
      <vt:lpstr>الآلية المرضية</vt:lpstr>
      <vt:lpstr>عرض تقديمي في PowerPoint</vt:lpstr>
      <vt:lpstr>الوبائيات</vt:lpstr>
      <vt:lpstr>عرض تقديمي في PowerPoint</vt:lpstr>
      <vt:lpstr>المظاهر السريرية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الإستقصاءات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المعالجة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الإنذار</vt:lpstr>
      <vt:lpstr>عرض تقديمي في PowerPoint</vt:lpstr>
      <vt:lpstr>عرض تقديمي في PowerPoint</vt:lpstr>
      <vt:lpstr>إبيضاض الخلايا البدينة </vt:lpstr>
      <vt:lpstr>عرض تقديمي في PowerPoint</vt:lpstr>
      <vt:lpstr>عرض تقديمي في PowerPoint</vt:lpstr>
      <vt:lpstr>MAST CELL SARCOMA</vt:lpstr>
      <vt:lpstr>عرض تقديمي في PowerPoint</vt:lpstr>
      <vt:lpstr>عرض تقديمي في PowerPoint</vt:lpstr>
    </vt:vector>
  </TitlesOfParts>
  <Company>2o1O ;)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التخثر المنتشر داخل الأوعية</dc:title>
  <dc:creator>USER</dc:creator>
  <cp:lastModifiedBy>Yani</cp:lastModifiedBy>
  <cp:revision>789</cp:revision>
  <dcterms:created xsi:type="dcterms:W3CDTF">2014-05-25T01:03:29Z</dcterms:created>
  <dcterms:modified xsi:type="dcterms:W3CDTF">2016-03-06T20:13:16Z</dcterms:modified>
</cp:coreProperties>
</file>