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708" r:id="rId1"/>
  </p:sldMasterIdLst>
  <p:notesMasterIdLst>
    <p:notesMasterId r:id="rId23"/>
  </p:notesMasterIdLst>
  <p:sldIdLst>
    <p:sldId id="489" r:id="rId2"/>
    <p:sldId id="518" r:id="rId3"/>
    <p:sldId id="520" r:id="rId4"/>
    <p:sldId id="466" r:id="rId5"/>
    <p:sldId id="502" r:id="rId6"/>
    <p:sldId id="503" r:id="rId7"/>
    <p:sldId id="504" r:id="rId8"/>
    <p:sldId id="505" r:id="rId9"/>
    <p:sldId id="506" r:id="rId10"/>
    <p:sldId id="507" r:id="rId11"/>
    <p:sldId id="508" r:id="rId12"/>
    <p:sldId id="509" r:id="rId13"/>
    <p:sldId id="510" r:id="rId14"/>
    <p:sldId id="511" r:id="rId15"/>
    <p:sldId id="512" r:id="rId16"/>
    <p:sldId id="513" r:id="rId17"/>
    <p:sldId id="514" r:id="rId18"/>
    <p:sldId id="515" r:id="rId19"/>
    <p:sldId id="516" r:id="rId20"/>
    <p:sldId id="517" r:id="rId21"/>
    <p:sldId id="519" r:id="rId22"/>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نمط فاتح 2 - تميي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نمط فاتح 2 - تميي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نمط فاتح 2 - تميي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نمط فاتح 2 - تمييز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نمط فاتح 2 - تميي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النمط الفاتح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88" autoAdjust="0"/>
    <p:restoredTop sz="92718" autoAdjust="0"/>
  </p:normalViewPr>
  <p:slideViewPr>
    <p:cSldViewPr>
      <p:cViewPr varScale="1">
        <p:scale>
          <a:sx n="75" d="100"/>
          <a:sy n="75" d="100"/>
        </p:scale>
        <p:origin x="1182" y="60"/>
      </p:cViewPr>
      <p:guideLst>
        <p:guide orient="horz" pos="2160"/>
        <p:guide pos="2880"/>
      </p:guideLst>
    </p:cSldViewPr>
  </p:slideViewPr>
  <p:notesTextViewPr>
    <p:cViewPr>
      <p:scale>
        <a:sx n="75" d="100"/>
        <a:sy n="75" d="100"/>
      </p:scale>
      <p:origin x="0" y="0"/>
    </p:cViewPr>
  </p:notesTextViewPr>
  <p:sorterViewPr>
    <p:cViewPr>
      <p:scale>
        <a:sx n="100" d="100"/>
        <a:sy n="100" d="100"/>
      </p:scale>
      <p:origin x="0" y="-1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Y"/>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F35F964-6ABD-4394-9508-B84E74120F5B}" type="datetimeFigureOut">
              <a:rPr lang="ar-SY" smtClean="0"/>
              <a:pPr/>
              <a:t>16/07/1437</a:t>
            </a:fld>
            <a:endParaRPr lang="ar-SY"/>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Y"/>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Y"/>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D3F19F3-8C73-4B02-9A5D-05B4B1828403}" type="slidenum">
              <a:rPr lang="ar-SY" smtClean="0"/>
              <a:pPr/>
              <a:t>‹#›</a:t>
            </a:fld>
            <a:endParaRPr lang="ar-SY"/>
          </a:p>
        </p:txBody>
      </p:sp>
    </p:spTree>
    <p:extLst>
      <p:ext uri="{BB962C8B-B14F-4D97-AF65-F5344CB8AC3E}">
        <p14:creationId xmlns:p14="http://schemas.microsoft.com/office/powerpoint/2010/main" val="334399698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5D3F19F3-8C73-4B02-9A5D-05B4B1828403}" type="slidenum">
              <a:rPr lang="ar-SY" smtClean="0"/>
              <a:pPr/>
              <a:t>12</a:t>
            </a:fld>
            <a:endParaRPr lang="ar-SY"/>
          </a:p>
        </p:txBody>
      </p:sp>
    </p:spTree>
    <p:extLst>
      <p:ext uri="{BB962C8B-B14F-4D97-AF65-F5344CB8AC3E}">
        <p14:creationId xmlns:p14="http://schemas.microsoft.com/office/powerpoint/2010/main" val="157312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r>
              <a:rPr lang="ar-SY" smtClean="0"/>
              <a:t>2012/9/24</a:t>
            </a:r>
            <a:endParaRPr lang="ar-SY"/>
          </a:p>
        </p:txBody>
      </p:sp>
      <p:sp>
        <p:nvSpPr>
          <p:cNvPr id="5" name="Footer Placeholder 4"/>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6" name="Slide Number Placeholder 5"/>
          <p:cNvSpPr>
            <a:spLocks noGrp="1"/>
          </p:cNvSpPr>
          <p:nvPr>
            <p:ph type="sldNum" sz="quarter" idx="12"/>
          </p:nvPr>
        </p:nvSpPr>
        <p:spPr/>
        <p:txBody>
          <a:bodyPr/>
          <a:lstStyle/>
          <a:p>
            <a:fld id="{FEDB4B90-AB1A-4B94-9E7A-19C33C1AC710}" type="slidenum">
              <a:rPr lang="ar-SY" smtClean="0"/>
              <a:pPr/>
              <a:t>‹#›</a:t>
            </a:fld>
            <a:endParaRPr lang="ar-SY"/>
          </a:p>
        </p:txBody>
      </p:sp>
      <p:sp>
        <p:nvSpPr>
          <p:cNvPr id="2" name="Title 1"/>
          <p:cNvSpPr>
            <a:spLocks noGrp="1"/>
          </p:cNvSpPr>
          <p:nvPr>
            <p:ph type="ctrTitle"/>
          </p:nvPr>
        </p:nvSpPr>
        <p:spPr>
          <a:xfrm>
            <a:off x="817581" y="3132291"/>
            <a:ext cx="7158019" cy="1757209"/>
          </a:xfrm>
          <a:ln>
            <a:noFill/>
          </a:ln>
          <a:effectLst/>
        </p:spPr>
        <p:txBody>
          <a:bodyPr>
            <a:noAutofit/>
          </a:bodyPr>
          <a:lstStyle>
            <a:lvl1pPr marL="640080" indent="-457200" algn="l">
              <a:defRPr sz="5400"/>
            </a:lvl1pPr>
          </a:lstStyle>
          <a:p>
            <a:r>
              <a:rPr lang="ar-SA" dirty="0" smtClean="0"/>
              <a:t>انقر لتحرير نمط العنوان الرئيسي</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r>
              <a:rPr lang="ar-SY" smtClean="0"/>
              <a:t>2012/9/24</a:t>
            </a:r>
            <a:endParaRPr lang="ar-SY"/>
          </a:p>
        </p:txBody>
      </p:sp>
      <p:sp>
        <p:nvSpPr>
          <p:cNvPr id="5" name="Footer Placeholder 4"/>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6" name="Slide Number Placeholder 5"/>
          <p:cNvSpPr>
            <a:spLocks noGrp="1"/>
          </p:cNvSpPr>
          <p:nvPr>
            <p:ph type="sldNum" sz="quarter" idx="12"/>
          </p:nvPr>
        </p:nvSpPr>
        <p:spPr/>
        <p:txBody>
          <a:bodyPr/>
          <a:lstStyle/>
          <a:p>
            <a:fld id="{FEDB4B90-AB1A-4B94-9E7A-19C33C1AC710}" type="slidenum">
              <a:rPr lang="ar-SY" smtClean="0"/>
              <a:pPr/>
              <a:t>‹#›</a:t>
            </a:fld>
            <a:endParaRPr lang="ar-SY"/>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r>
              <a:rPr lang="ar-SY" smtClean="0"/>
              <a:t>2012/9/24</a:t>
            </a:r>
            <a:endParaRPr lang="ar-SY"/>
          </a:p>
        </p:txBody>
      </p:sp>
      <p:sp>
        <p:nvSpPr>
          <p:cNvPr id="5" name="Footer Placeholder 4"/>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6" name="Slide Number Placeholder 5"/>
          <p:cNvSpPr>
            <a:spLocks noGrp="1"/>
          </p:cNvSpPr>
          <p:nvPr>
            <p:ph type="sldNum" sz="quarter" idx="12"/>
          </p:nvPr>
        </p:nvSpPr>
        <p:spPr/>
        <p:txBody>
          <a:bodyPr/>
          <a:lstStyle/>
          <a:p>
            <a:fld id="{FEDB4B90-AB1A-4B94-9E7A-19C33C1AC710}" type="slidenum">
              <a:rPr lang="ar-SY" smtClean="0"/>
              <a:pPr/>
              <a:t>‹#›</a:t>
            </a:fld>
            <a:endParaRPr lang="ar-SY"/>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812360" y="6093296"/>
            <a:ext cx="1090464" cy="365125"/>
          </a:xfrm>
          <a:ln w="28575">
            <a:solidFill>
              <a:schemeClr val="tx1"/>
            </a:solidFill>
          </a:ln>
        </p:spPr>
        <p:txBody>
          <a:bodyPr/>
          <a:lstStyle/>
          <a:p>
            <a:r>
              <a:rPr lang="ar-SY" smtClean="0"/>
              <a:t>2012/9/24</a:t>
            </a:r>
            <a:endParaRPr lang="ar-SY" dirty="0"/>
          </a:p>
        </p:txBody>
      </p:sp>
      <p:sp>
        <p:nvSpPr>
          <p:cNvPr id="5" name="Footer Placeholder 4"/>
          <p:cNvSpPr>
            <a:spLocks noGrp="1"/>
          </p:cNvSpPr>
          <p:nvPr>
            <p:ph type="ftr" sz="quarter" idx="11"/>
          </p:nvPr>
        </p:nvSpPr>
        <p:spPr>
          <a:xfrm>
            <a:off x="1691680" y="6093296"/>
            <a:ext cx="5801073" cy="504056"/>
          </a:xfrm>
          <a:ln w="28575">
            <a:solidFill>
              <a:schemeClr val="tx1"/>
            </a:solidFill>
          </a:ln>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dirty="0"/>
          </a:p>
        </p:txBody>
      </p:sp>
      <p:sp>
        <p:nvSpPr>
          <p:cNvPr id="6" name="Slide Number Placeholder 5"/>
          <p:cNvSpPr>
            <a:spLocks noGrp="1"/>
          </p:cNvSpPr>
          <p:nvPr>
            <p:ph type="sldNum" sz="quarter" idx="12"/>
          </p:nvPr>
        </p:nvSpPr>
        <p:spPr>
          <a:xfrm>
            <a:off x="467544" y="6093296"/>
            <a:ext cx="1008112" cy="437133"/>
          </a:xfrm>
          <a:ln w="28575">
            <a:solidFill>
              <a:schemeClr val="tx1"/>
            </a:solidFill>
          </a:ln>
        </p:spPr>
        <p:txBody>
          <a:bodyPr/>
          <a:lstStyle/>
          <a:p>
            <a:fld id="{FEDB4B90-AB1A-4B94-9E7A-19C33C1AC710}" type="slidenum">
              <a:rPr lang="ar-SY" smtClean="0"/>
              <a:pPr/>
              <a:t>‹#›</a:t>
            </a:fld>
            <a:endParaRPr lang="ar-SY" dirty="0"/>
          </a:p>
        </p:txBody>
      </p:sp>
      <p:sp>
        <p:nvSpPr>
          <p:cNvPr id="8" name="Title 7"/>
          <p:cNvSpPr>
            <a:spLocks noGrp="1"/>
          </p:cNvSpPr>
          <p:nvPr>
            <p:ph type="title"/>
          </p:nvPr>
        </p:nvSpPr>
        <p:spPr>
          <a:xfrm>
            <a:off x="179512" y="188640"/>
            <a:ext cx="8712968" cy="1143000"/>
          </a:xfrm>
          <a:ln w="28575">
            <a:solidFill>
              <a:schemeClr val="tx1"/>
            </a:solidFill>
          </a:ln>
        </p:spPr>
        <p:txBody>
          <a:bodyPr/>
          <a:lstStyle/>
          <a:p>
            <a:r>
              <a:rPr lang="ar-SA" dirty="0" smtClean="0"/>
              <a:t>انقر لتحرير نمط العنوان الرئيسي</a:t>
            </a:r>
            <a:endParaRPr lang="en-US" dirty="0"/>
          </a:p>
        </p:txBody>
      </p:sp>
      <p:sp>
        <p:nvSpPr>
          <p:cNvPr id="10" name="Content Placeholder 9"/>
          <p:cNvSpPr>
            <a:spLocks noGrp="1"/>
          </p:cNvSpPr>
          <p:nvPr>
            <p:ph sz="quarter" idx="13"/>
          </p:nvPr>
        </p:nvSpPr>
        <p:spPr>
          <a:xfrm>
            <a:off x="251520" y="1628800"/>
            <a:ext cx="8640960" cy="4266808"/>
          </a:xfrm>
          <a:ln w="28575">
            <a:solidFill>
              <a:schemeClr val="tx1"/>
            </a:solidFill>
          </a:ln>
        </p:spPr>
        <p:txBody>
          <a:body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r>
              <a:rPr lang="ar-SY" smtClean="0"/>
              <a:t>2012/9/24</a:t>
            </a:r>
            <a:endParaRPr lang="ar-SY"/>
          </a:p>
        </p:txBody>
      </p:sp>
      <p:sp>
        <p:nvSpPr>
          <p:cNvPr id="5" name="Footer Placeholder 4"/>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6" name="Slide Number Placeholder 5"/>
          <p:cNvSpPr>
            <a:spLocks noGrp="1"/>
          </p:cNvSpPr>
          <p:nvPr>
            <p:ph type="sldNum" sz="quarter" idx="12"/>
          </p:nvPr>
        </p:nvSpPr>
        <p:spPr/>
        <p:txBody>
          <a:bodyPr/>
          <a:lstStyle/>
          <a:p>
            <a:fld id="{FEDB4B90-AB1A-4B94-9E7A-19C33C1AC710}" type="slidenum">
              <a:rPr lang="ar-SY" smtClean="0"/>
              <a:pPr/>
              <a:t>‹#›</a:t>
            </a:fld>
            <a:endParaRPr lang="ar-SY"/>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ar-SY" smtClean="0"/>
              <a:t>2012/9/24</a:t>
            </a:r>
            <a:endParaRPr lang="ar-SY"/>
          </a:p>
        </p:txBody>
      </p:sp>
      <p:sp>
        <p:nvSpPr>
          <p:cNvPr id="6" name="Footer Placeholder 5"/>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7" name="Slide Number Placeholder 6"/>
          <p:cNvSpPr>
            <a:spLocks noGrp="1"/>
          </p:cNvSpPr>
          <p:nvPr>
            <p:ph type="sldNum" sz="quarter" idx="12"/>
          </p:nvPr>
        </p:nvSpPr>
        <p:spPr/>
        <p:txBody>
          <a:bodyPr/>
          <a:lstStyle/>
          <a:p>
            <a:fld id="{FEDB4B90-AB1A-4B94-9E7A-19C33C1AC710}" type="slidenum">
              <a:rPr lang="ar-SY" smtClean="0"/>
              <a:pPr/>
              <a:t>‹#›</a:t>
            </a:fld>
            <a:endParaRPr lang="ar-SY"/>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r>
              <a:rPr lang="ar-SY" smtClean="0"/>
              <a:t>2012/9/24</a:t>
            </a:r>
            <a:endParaRPr lang="ar-SY"/>
          </a:p>
        </p:txBody>
      </p:sp>
      <p:sp>
        <p:nvSpPr>
          <p:cNvPr id="8" name="Footer Placeholder 7"/>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9" name="Slide Number Placeholder 8"/>
          <p:cNvSpPr>
            <a:spLocks noGrp="1"/>
          </p:cNvSpPr>
          <p:nvPr>
            <p:ph type="sldNum" sz="quarter" idx="12"/>
          </p:nvPr>
        </p:nvSpPr>
        <p:spPr/>
        <p:txBody>
          <a:bodyPr/>
          <a:lstStyle/>
          <a:p>
            <a:fld id="{FEDB4B90-AB1A-4B94-9E7A-19C33C1AC710}" type="slidenum">
              <a:rPr lang="ar-SY" smtClean="0"/>
              <a:pPr/>
              <a:t>‹#›</a:t>
            </a:fld>
            <a:endParaRPr lang="ar-SY"/>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r>
              <a:rPr lang="ar-SY" smtClean="0"/>
              <a:t>2012/9/24</a:t>
            </a:r>
            <a:endParaRPr lang="ar-SY"/>
          </a:p>
        </p:txBody>
      </p:sp>
      <p:sp>
        <p:nvSpPr>
          <p:cNvPr id="4" name="Footer Placeholder 3"/>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5" name="Slide Number Placeholder 4"/>
          <p:cNvSpPr>
            <a:spLocks noGrp="1"/>
          </p:cNvSpPr>
          <p:nvPr>
            <p:ph type="sldNum" sz="quarter" idx="12"/>
          </p:nvPr>
        </p:nvSpPr>
        <p:spPr/>
        <p:txBody>
          <a:bodyPr/>
          <a:lstStyle/>
          <a:p>
            <a:fld id="{FEDB4B90-AB1A-4B94-9E7A-19C33C1AC710}" type="slidenum">
              <a:rPr lang="ar-SY" smtClean="0"/>
              <a:pPr/>
              <a:t>‹#›</a:t>
            </a:fld>
            <a:endParaRPr lang="ar-SY"/>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ar-SY" smtClean="0"/>
              <a:t>2012/9/24</a:t>
            </a:r>
            <a:endParaRPr lang="ar-SY"/>
          </a:p>
        </p:txBody>
      </p:sp>
      <p:sp>
        <p:nvSpPr>
          <p:cNvPr id="3" name="Footer Placeholder 2"/>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4" name="Slide Number Placeholder 3"/>
          <p:cNvSpPr>
            <a:spLocks noGrp="1"/>
          </p:cNvSpPr>
          <p:nvPr>
            <p:ph type="sldNum" sz="quarter" idx="12"/>
          </p:nvPr>
        </p:nvSpPr>
        <p:spPr/>
        <p:txBody>
          <a:bodyPr/>
          <a:lstStyle/>
          <a:p>
            <a:fld id="{FEDB4B90-AB1A-4B94-9E7A-19C33C1AC710}" type="slidenum">
              <a:rPr lang="ar-SY" smtClean="0"/>
              <a:pPr/>
              <a:t>‹#›</a:t>
            </a:fld>
            <a:endParaRPr lang="ar-SY"/>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55576" y="620688"/>
            <a:ext cx="3636085" cy="1258493"/>
          </a:xfrm>
          <a:effectLst/>
        </p:spPr>
        <p:txBody>
          <a:bodyPr anchor="b">
            <a:noAutofit/>
          </a:bodyPr>
          <a:lstStyle>
            <a:lvl1pPr marL="228600" indent="-228600" algn="l">
              <a:defRPr sz="2800" b="1">
                <a:effectLst/>
              </a:defRPr>
            </a:lvl1pPr>
          </a:lstStyle>
          <a:p>
            <a:r>
              <a:rPr lang="ar-SA" dirty="0" smtClean="0"/>
              <a:t>انقر لتحرير نمط العنوان الرئيسي</a:t>
            </a:r>
            <a:endParaRPr lang="en-US" dirty="0"/>
          </a:p>
        </p:txBody>
      </p:sp>
      <p:sp>
        <p:nvSpPr>
          <p:cNvPr id="3" name="Content Placeholder 2"/>
          <p:cNvSpPr>
            <a:spLocks noGrp="1"/>
          </p:cNvSpPr>
          <p:nvPr>
            <p:ph idx="1"/>
          </p:nvPr>
        </p:nvSpPr>
        <p:spPr>
          <a:xfrm>
            <a:off x="4644008" y="764704"/>
            <a:ext cx="4017085" cy="4894730"/>
          </a:xfrm>
        </p:spPr>
        <p:txBody>
          <a:bodyPr anchor="ctr"/>
          <a:lstStyle>
            <a:lvl1pPr>
              <a:defRPr sz="2200">
                <a:ln w="28575">
                  <a:solidFill>
                    <a:schemeClr val="tx1"/>
                  </a:solidFill>
                </a:ln>
              </a:defRPr>
            </a:lvl1pPr>
            <a:lvl2pPr>
              <a:defRPr sz="2000">
                <a:ln w="28575">
                  <a:solidFill>
                    <a:schemeClr val="tx1"/>
                  </a:solidFill>
                </a:ln>
              </a:defRPr>
            </a:lvl2pPr>
            <a:lvl3pPr>
              <a:defRPr sz="1800">
                <a:ln w="28575">
                  <a:solidFill>
                    <a:schemeClr val="tx1"/>
                  </a:solidFill>
                </a:ln>
              </a:defRPr>
            </a:lvl3pPr>
            <a:lvl4pPr>
              <a:defRPr sz="1600">
                <a:ln w="28575">
                  <a:solidFill>
                    <a:schemeClr val="tx1"/>
                  </a:solidFill>
                </a:ln>
              </a:defRPr>
            </a:lvl4pPr>
            <a:lvl5pPr>
              <a:defRPr sz="1400">
                <a:ln w="28575">
                  <a:solidFill>
                    <a:schemeClr val="tx1"/>
                  </a:solidFill>
                </a:ln>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n w="28575">
                  <a:solidFill>
                    <a:schemeClr val="tx1"/>
                  </a:solidFill>
                </a:ln>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lvl1pPr>
              <a:defRPr>
                <a:ln w="28575">
                  <a:solidFill>
                    <a:schemeClr val="tx1"/>
                  </a:solidFill>
                </a:ln>
              </a:defRPr>
            </a:lvl1pPr>
          </a:lstStyle>
          <a:p>
            <a:r>
              <a:rPr lang="ar-SY" smtClean="0"/>
              <a:t>2012/9/24</a:t>
            </a:r>
            <a:endParaRPr lang="ar-SY"/>
          </a:p>
        </p:txBody>
      </p:sp>
      <p:sp>
        <p:nvSpPr>
          <p:cNvPr id="6" name="Footer Placeholder 5"/>
          <p:cNvSpPr>
            <a:spLocks noGrp="1"/>
          </p:cNvSpPr>
          <p:nvPr>
            <p:ph type="ftr" sz="quarter" idx="11"/>
          </p:nvPr>
        </p:nvSpPr>
        <p:spPr>
          <a:xfrm>
            <a:off x="2627784" y="6237312"/>
            <a:ext cx="3352801" cy="365125"/>
          </a:xfrm>
        </p:spPr>
        <p:txBody>
          <a:bodyPr/>
          <a:lstStyle>
            <a:lvl1pPr>
              <a:defRPr>
                <a:ln w="28575">
                  <a:solidFill>
                    <a:schemeClr val="tx1"/>
                  </a:solidFill>
                </a:ln>
              </a:defRPr>
            </a:lvl1pPr>
          </a:lstStyle>
          <a:p>
            <a:r>
              <a:rPr lang="ar-SY" smtClean="0"/>
              <a:t>أطروحة ماجستير  انفصال بعض المونوميرات (وحيدات القسيم) عن البوليمرات (المكوثرات)  المستعملة في تغليف الأغذية</a:t>
            </a:r>
            <a:endParaRPr lang="ar-SY" dirty="0"/>
          </a:p>
        </p:txBody>
      </p:sp>
      <p:sp>
        <p:nvSpPr>
          <p:cNvPr id="7" name="Slide Number Placeholder 6"/>
          <p:cNvSpPr>
            <a:spLocks noGrp="1"/>
          </p:cNvSpPr>
          <p:nvPr>
            <p:ph type="sldNum" sz="quarter" idx="12"/>
          </p:nvPr>
        </p:nvSpPr>
        <p:spPr>
          <a:xfrm>
            <a:off x="611560" y="6237312"/>
            <a:ext cx="1828800" cy="360040"/>
          </a:xfrm>
        </p:spPr>
        <p:txBody>
          <a:bodyPr/>
          <a:lstStyle>
            <a:lvl1pPr>
              <a:defRPr>
                <a:ln w="28575">
                  <a:solidFill>
                    <a:schemeClr val="tx1"/>
                  </a:solidFill>
                </a:ln>
              </a:defRPr>
            </a:lvl1pPr>
          </a:lstStyle>
          <a:p>
            <a:fld id="{FEDB4B90-AB1A-4B94-9E7A-19C33C1AC710}" type="slidenum">
              <a:rPr lang="ar-SY" smtClean="0"/>
              <a:pPr/>
              <a:t>‹#›</a:t>
            </a:fld>
            <a:endParaRPr lang="ar-SY"/>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r>
              <a:rPr lang="ar-SY" smtClean="0"/>
              <a:t>2012/9/24</a:t>
            </a:r>
            <a:endParaRPr lang="ar-SY"/>
          </a:p>
        </p:txBody>
      </p:sp>
      <p:sp>
        <p:nvSpPr>
          <p:cNvPr id="6" name="Footer Placeholder 5"/>
          <p:cNvSpPr>
            <a:spLocks noGrp="1"/>
          </p:cNvSpPr>
          <p:nvPr>
            <p:ph type="ftr" sz="quarter" idx="11"/>
          </p:nvPr>
        </p:nvSpPr>
        <p:spPr/>
        <p:txBody>
          <a:body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7" name="Slide Number Placeholder 6"/>
          <p:cNvSpPr>
            <a:spLocks noGrp="1"/>
          </p:cNvSpPr>
          <p:nvPr>
            <p:ph type="sldNum" sz="quarter" idx="12"/>
          </p:nvPr>
        </p:nvSpPr>
        <p:spPr/>
        <p:txBody>
          <a:bodyPr/>
          <a:lstStyle/>
          <a:p>
            <a:fld id="{FEDB4B90-AB1A-4B94-9E7A-19C33C1AC710}" type="slidenum">
              <a:rPr lang="ar-SY" smtClean="0"/>
              <a:pPr/>
              <a:t>‹#›</a:t>
            </a:fld>
            <a:endParaRPr lang="ar-SY"/>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r>
              <a:rPr lang="ar-SY" smtClean="0"/>
              <a:t>2012/9/24</a:t>
            </a:r>
            <a:endParaRPr lang="ar-SY"/>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ar-SY" smtClean="0"/>
              <a:t>أطروحة ماجستير  انفصال بعض المونوميرات (وحيدات القسيم) عن البوليمرات (المكوثرات)  المستعملة في تغليف الأغذية</a:t>
            </a:r>
            <a:endParaRPr lang="ar-SY"/>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EDB4B90-AB1A-4B94-9E7A-19C33C1AC710}" type="slidenum">
              <a:rPr lang="ar-SY" smtClean="0"/>
              <a:pPr/>
              <a:t>‹#›</a:t>
            </a:fld>
            <a:endParaRPr lang="ar-SY"/>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hf sldNum="0" hdr="0" ftr="0" dt="0"/>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838200"/>
            <a:ext cx="8686800" cy="5257800"/>
          </a:xfrm>
          <a:ln w="57150">
            <a:solidFill>
              <a:schemeClr val="tx1"/>
            </a:solidFill>
            <a:round/>
          </a:ln>
        </p:spPr>
        <p:txBody>
          <a:bodyPr>
            <a:normAutofit/>
          </a:bodyPr>
          <a:lstStyle/>
          <a:p>
            <a:pPr marL="45720" indent="0" algn="l">
              <a:buNone/>
            </a:pPr>
            <a:endParaRPr lang="ar-SY" sz="3200" b="1" dirty="0" smtClean="0"/>
          </a:p>
          <a:p>
            <a:pPr marL="45720" indent="0" algn="l">
              <a:buNone/>
            </a:pPr>
            <a:endParaRPr lang="ar-SY" sz="3200" b="1" dirty="0"/>
          </a:p>
          <a:p>
            <a:pPr marL="45720" indent="0" algn="ctr">
              <a:buNone/>
            </a:pPr>
            <a:r>
              <a:rPr lang="ar-SY" sz="3200" b="1" dirty="0" smtClean="0"/>
              <a:t>بسم الله الرحمن الرحيم</a:t>
            </a:r>
          </a:p>
          <a:p>
            <a:pPr marL="45720" indent="0" algn="ctr">
              <a:buNone/>
            </a:pPr>
            <a:endParaRPr lang="ar-SY" sz="3200" b="1" dirty="0" smtClean="0"/>
          </a:p>
          <a:p>
            <a:pPr marL="45720" indent="0" algn="ctr">
              <a:buNone/>
            </a:pPr>
            <a:r>
              <a:rPr lang="ar-SY" sz="3200" b="1" dirty="0" smtClean="0"/>
              <a:t>و علمك ما لم تكن تعلم و كان فضل الله عليك </a:t>
            </a:r>
          </a:p>
          <a:p>
            <a:pPr marL="45720" indent="0" algn="ctr">
              <a:buNone/>
            </a:pPr>
            <a:r>
              <a:rPr lang="ar-SY" sz="3200" b="1" dirty="0" smtClean="0"/>
              <a:t>عظيماً     </a:t>
            </a:r>
          </a:p>
          <a:p>
            <a:pPr marL="45720" indent="0" algn="ctr">
              <a:buNone/>
            </a:pPr>
            <a:endParaRPr lang="ar-SY" sz="3200" b="1" dirty="0"/>
          </a:p>
          <a:p>
            <a:pPr marL="45720" indent="0" algn="l">
              <a:buNone/>
            </a:pPr>
            <a:r>
              <a:rPr lang="ar-SY" sz="2800" b="1" dirty="0" smtClean="0"/>
              <a:t>صدق الله العظيم </a:t>
            </a:r>
            <a:endParaRPr lang="en-US" sz="2800" b="1" dirty="0"/>
          </a:p>
        </p:txBody>
      </p:sp>
    </p:spTree>
    <p:extLst>
      <p:ext uri="{BB962C8B-B14F-4D97-AF65-F5344CB8AC3E}">
        <p14:creationId xmlns:p14="http://schemas.microsoft.com/office/powerpoint/2010/main" val="8876490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838200"/>
            <a:ext cx="8640960" cy="5257800"/>
          </a:xfrm>
        </p:spPr>
        <p:txBody>
          <a:bodyPr/>
          <a:lstStyle/>
          <a:p>
            <a:pPr marL="45720" indent="0">
              <a:buClrTx/>
              <a:buNone/>
            </a:pPr>
            <a:endParaRPr lang="ar-SY" dirty="0" smtClean="0"/>
          </a:p>
          <a:p>
            <a:pPr marL="560070" indent="-514350">
              <a:buClrTx/>
              <a:buFont typeface="+mj-lt"/>
              <a:buAutoNum type="romanUcPeriod" startAt="2"/>
            </a:pPr>
            <a:r>
              <a:rPr lang="ar-SY" dirty="0"/>
              <a:t>عدم قدرة الإنسان على التكيف مع ظروف بيئية مستجدة مثلاً(الصفات و الخصائص </a:t>
            </a:r>
            <a:r>
              <a:rPr lang="ar-SY" dirty="0" err="1"/>
              <a:t>الأنتروبولوجية</a:t>
            </a:r>
            <a:r>
              <a:rPr lang="ar-SY" dirty="0"/>
              <a:t>  لساكني المناطق </a:t>
            </a:r>
            <a:r>
              <a:rPr lang="ar-SY" dirty="0" err="1"/>
              <a:t>الإستوائية</a:t>
            </a:r>
            <a:r>
              <a:rPr lang="ar-SY" dirty="0"/>
              <a:t> و المناطق القطبية و أشباهها) و الأخطار التي يتعرضون لها بتغيير أماكن سكنهم مثلاً...صعوبات رياضيي لاباز ....بسبب </a:t>
            </a:r>
            <a:r>
              <a:rPr lang="ar-SY" dirty="0" err="1"/>
              <a:t>الإرتفاع</a:t>
            </a:r>
            <a:r>
              <a:rPr lang="ar-SY" dirty="0"/>
              <a:t> عن سطح البحر</a:t>
            </a:r>
            <a:r>
              <a:rPr lang="ar-SY" dirty="0" smtClean="0"/>
              <a:t>.</a:t>
            </a:r>
            <a:endParaRPr lang="ar-SY" dirty="0"/>
          </a:p>
          <a:p>
            <a:pPr marL="560070" indent="-514350">
              <a:buClrTx/>
              <a:buFont typeface="+mj-lt"/>
              <a:buAutoNum type="romanUcPeriod" startAt="3"/>
            </a:pPr>
            <a:endParaRPr lang="ar-SY" dirty="0" smtClean="0"/>
          </a:p>
          <a:p>
            <a:pPr marL="560070" indent="-514350">
              <a:buClrTx/>
              <a:buFont typeface="+mj-lt"/>
              <a:buAutoNum type="romanUcPeriod" startAt="3"/>
            </a:pPr>
            <a:r>
              <a:rPr lang="ar-SY" dirty="0" smtClean="0"/>
              <a:t>وجود عيوب وراثية و هذا موضوع خاص يستدعي دراسات و </a:t>
            </a:r>
            <a:r>
              <a:rPr lang="ar-SY" dirty="0" err="1" smtClean="0"/>
              <a:t>استقصاءات</a:t>
            </a:r>
            <a:r>
              <a:rPr lang="ar-SY" dirty="0" smtClean="0"/>
              <a:t> نوعية , لن أسمح لنفسي بالخوض فيها لأسباب لا أخالها خافية عليكم </a:t>
            </a:r>
          </a:p>
          <a:p>
            <a:pPr marL="45720" indent="0">
              <a:buClrTx/>
              <a:buNone/>
            </a:pPr>
            <a:endParaRPr lang="ar-SY" dirty="0" smtClean="0"/>
          </a:p>
          <a:p>
            <a:pPr marL="45720" indent="0">
              <a:buClrTx/>
              <a:buNone/>
            </a:pPr>
            <a:r>
              <a:rPr lang="ar-SY" dirty="0" smtClean="0"/>
              <a:t>و رغم كل ما تقدم ,لن يفوتنا القول هنا بأن الدراسة النظرية أو المدخل النظري المعروض –بإيجاز- يفتقر إلى الدليل أو البرهان المنهجي المتمثل بدراسة واقع انتشار آفة ما جغرافياً في منطقة أو إقليم محدد بعينه </a:t>
            </a:r>
          </a:p>
          <a:p>
            <a:pPr marL="560070" indent="-514350">
              <a:buClrTx/>
              <a:buFont typeface="+mj-lt"/>
              <a:buAutoNum type="romanUcPeriod" startAt="2"/>
            </a:pPr>
            <a:endParaRPr lang="en-US" dirty="0"/>
          </a:p>
        </p:txBody>
      </p:sp>
    </p:spTree>
    <p:extLst>
      <p:ext uri="{BB962C8B-B14F-4D97-AF65-F5344CB8AC3E}">
        <p14:creationId xmlns:p14="http://schemas.microsoft.com/office/powerpoint/2010/main" val="12987856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838200"/>
            <a:ext cx="8640960" cy="5486400"/>
          </a:xfrm>
        </p:spPr>
        <p:txBody>
          <a:bodyPr/>
          <a:lstStyle/>
          <a:p>
            <a:pPr marL="45720" indent="0">
              <a:buClrTx/>
              <a:buNone/>
            </a:pPr>
            <a:endParaRPr lang="ar-SY" dirty="0"/>
          </a:p>
          <a:p>
            <a:pPr marL="45720" indent="0">
              <a:buClrTx/>
              <a:buNone/>
            </a:pPr>
            <a:r>
              <a:rPr lang="ar-SY" dirty="0" smtClean="0"/>
              <a:t>و ربطها بمسبباتها البيئية الجغرافية بدقة وموضوعية , كدراسة الآفات </a:t>
            </a:r>
            <a:r>
              <a:rPr lang="ar-SY" dirty="0" err="1" smtClean="0"/>
              <a:t>التنشؤية</a:t>
            </a:r>
            <a:r>
              <a:rPr lang="ar-SY" dirty="0" smtClean="0"/>
              <a:t> في إحدى محافظات القطر العربي السوري مثلاً ..... و هو ما شكل نقطة اهتمام شخصية منذ أكثر من عقد من الزمن , حالت بيننا و بين تنفيذها عقبات إدارية مخجلة ارتبطت :</a:t>
            </a:r>
          </a:p>
          <a:p>
            <a:pPr marL="45720" indent="0">
              <a:buClrTx/>
              <a:buNone/>
            </a:pPr>
            <a:endParaRPr lang="ar-SY" dirty="0" smtClean="0"/>
          </a:p>
        </p:txBody>
      </p:sp>
      <p:sp>
        <p:nvSpPr>
          <p:cNvPr id="2" name="سهم للأسفل 1"/>
          <p:cNvSpPr/>
          <p:nvPr/>
        </p:nvSpPr>
        <p:spPr>
          <a:xfrm>
            <a:off x="7239000" y="2819400"/>
            <a:ext cx="609600" cy="11430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سهم للأسفل 3"/>
          <p:cNvSpPr/>
          <p:nvPr/>
        </p:nvSpPr>
        <p:spPr>
          <a:xfrm>
            <a:off x="4419600" y="2819400"/>
            <a:ext cx="609600" cy="11430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سهم للأسفل 4"/>
          <p:cNvSpPr/>
          <p:nvPr/>
        </p:nvSpPr>
        <p:spPr>
          <a:xfrm>
            <a:off x="1371600" y="2819400"/>
            <a:ext cx="609600" cy="11430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ستطيل 5"/>
          <p:cNvSpPr/>
          <p:nvPr/>
        </p:nvSpPr>
        <p:spPr>
          <a:xfrm>
            <a:off x="6400800" y="4114800"/>
            <a:ext cx="2263080" cy="17508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مربع نص 7"/>
          <p:cNvSpPr txBox="1"/>
          <p:nvPr/>
        </p:nvSpPr>
        <p:spPr>
          <a:xfrm>
            <a:off x="6499920" y="4286071"/>
            <a:ext cx="2034480" cy="1200329"/>
          </a:xfrm>
          <a:prstGeom prst="rect">
            <a:avLst/>
          </a:prstGeom>
          <a:noFill/>
          <a:ln>
            <a:solidFill>
              <a:schemeClr val="tx1"/>
            </a:solidFill>
            <a:prstDash val="dash"/>
          </a:ln>
        </p:spPr>
        <p:txBody>
          <a:bodyPr wrap="square" rtlCol="0">
            <a:spAutoFit/>
          </a:bodyPr>
          <a:lstStyle/>
          <a:p>
            <a:r>
              <a:rPr lang="ar-SY" dirty="0" smtClean="0"/>
              <a:t>مرة بحجب البيانات الإحصائية بداعي السرية و الطابع الخاص </a:t>
            </a:r>
            <a:r>
              <a:rPr lang="ar-SY" dirty="0" err="1" smtClean="0"/>
              <a:t>لهكذا</a:t>
            </a:r>
            <a:r>
              <a:rPr lang="ar-SY" dirty="0" smtClean="0"/>
              <a:t> بيانات</a:t>
            </a:r>
            <a:endParaRPr lang="en-US" dirty="0"/>
          </a:p>
        </p:txBody>
      </p:sp>
      <p:sp>
        <p:nvSpPr>
          <p:cNvPr id="10" name="مستطيل 9"/>
          <p:cNvSpPr/>
          <p:nvPr/>
        </p:nvSpPr>
        <p:spPr>
          <a:xfrm>
            <a:off x="3581400" y="4114800"/>
            <a:ext cx="2438400" cy="17508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مربع نص 10"/>
          <p:cNvSpPr txBox="1"/>
          <p:nvPr/>
        </p:nvSpPr>
        <p:spPr>
          <a:xfrm>
            <a:off x="3733800" y="4362271"/>
            <a:ext cx="2133600" cy="1200329"/>
          </a:xfrm>
          <a:prstGeom prst="rect">
            <a:avLst/>
          </a:prstGeom>
          <a:noFill/>
          <a:ln>
            <a:solidFill>
              <a:schemeClr val="tx1"/>
            </a:solidFill>
            <a:prstDash val="dash"/>
          </a:ln>
        </p:spPr>
        <p:txBody>
          <a:bodyPr wrap="square" rtlCol="0">
            <a:spAutoFit/>
          </a:bodyPr>
          <a:lstStyle/>
          <a:p>
            <a:endParaRPr lang="ar-SY" dirty="0" smtClean="0"/>
          </a:p>
          <a:p>
            <a:r>
              <a:rPr lang="ar-SY" dirty="0" smtClean="0"/>
              <a:t>و تارةً أُخرى بضرورة وجود طبيب أخصائي مشارك في الدراسة</a:t>
            </a:r>
            <a:endParaRPr lang="en-US" dirty="0"/>
          </a:p>
        </p:txBody>
      </p:sp>
      <p:sp>
        <p:nvSpPr>
          <p:cNvPr id="12" name="مستطيل 11"/>
          <p:cNvSpPr/>
          <p:nvPr/>
        </p:nvSpPr>
        <p:spPr>
          <a:xfrm>
            <a:off x="533400" y="4114800"/>
            <a:ext cx="2286000" cy="17508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مربع نص 12"/>
          <p:cNvSpPr txBox="1"/>
          <p:nvPr/>
        </p:nvSpPr>
        <p:spPr>
          <a:xfrm>
            <a:off x="762000" y="4572000"/>
            <a:ext cx="1828800" cy="923330"/>
          </a:xfrm>
          <a:prstGeom prst="rect">
            <a:avLst/>
          </a:prstGeom>
          <a:noFill/>
          <a:ln>
            <a:solidFill>
              <a:schemeClr val="tx1"/>
            </a:solidFill>
            <a:prstDash val="dash"/>
          </a:ln>
        </p:spPr>
        <p:txBody>
          <a:bodyPr wrap="square" rtlCol="0">
            <a:spAutoFit/>
          </a:bodyPr>
          <a:lstStyle/>
          <a:p>
            <a:r>
              <a:rPr lang="ar-SY" dirty="0" smtClean="0"/>
              <a:t>و تارةً ثالثة بذريعة عدم توافرها أصلاً بالشكل المطلوب</a:t>
            </a:r>
            <a:endParaRPr lang="en-US" dirty="0"/>
          </a:p>
        </p:txBody>
      </p:sp>
    </p:spTree>
    <p:extLst>
      <p:ext uri="{BB962C8B-B14F-4D97-AF65-F5344CB8AC3E}">
        <p14:creationId xmlns:p14="http://schemas.microsoft.com/office/powerpoint/2010/main" val="6835156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228600"/>
            <a:ext cx="8640960" cy="6629400"/>
          </a:xfrm>
          <a:noFill/>
        </p:spPr>
        <p:txBody>
          <a:bodyPr/>
          <a:lstStyle/>
          <a:p>
            <a:pPr marL="45720" indent="0">
              <a:buClrTx/>
              <a:buNone/>
            </a:pPr>
            <a:r>
              <a:rPr lang="ar-SY" dirty="0" smtClean="0"/>
              <a:t>و بالعودة إلى جوهر الموضوع فإننا سوف نعرض رؤيتنا -التي لا ندّعي أبداً أننا ننفرد بها دون غيرنا- عن أهم العوامل الجغرافية المسؤولة عن توطن الامراض و انتشارها ممثلةً بما يلي :</a:t>
            </a:r>
          </a:p>
          <a:p>
            <a:pPr marL="560070" indent="-514350">
              <a:buClrTx/>
              <a:buFont typeface="+mj-lt"/>
              <a:buAutoNum type="romanUcPeriod"/>
            </a:pPr>
            <a:r>
              <a:rPr lang="ar-SY" b="1" i="1" dirty="0" smtClean="0"/>
              <a:t>التركيب الجيولوجي أو البنية الجيولوجية</a:t>
            </a:r>
            <a:r>
              <a:rPr lang="ar-SY" dirty="0" smtClean="0"/>
              <a:t>: و يميز هنا في بنية الكرة الأرضية بشكل عام بين: </a:t>
            </a:r>
          </a:p>
        </p:txBody>
      </p:sp>
      <p:cxnSp>
        <p:nvCxnSpPr>
          <p:cNvPr id="20" name="رابط كسهم مستقيم 19"/>
          <p:cNvCxnSpPr/>
          <p:nvPr/>
        </p:nvCxnSpPr>
        <p:spPr>
          <a:xfrm>
            <a:off x="5638800" y="2133600"/>
            <a:ext cx="990600" cy="685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p:nvPr/>
        </p:nvCxnSpPr>
        <p:spPr>
          <a:xfrm flipH="1">
            <a:off x="4724400" y="2133600"/>
            <a:ext cx="914400" cy="685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مستطيل 23"/>
          <p:cNvSpPr/>
          <p:nvPr/>
        </p:nvSpPr>
        <p:spPr>
          <a:xfrm>
            <a:off x="5943600" y="2819400"/>
            <a:ext cx="1828800" cy="723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مستطيل 24"/>
          <p:cNvSpPr/>
          <p:nvPr/>
        </p:nvSpPr>
        <p:spPr>
          <a:xfrm>
            <a:off x="838200" y="2819400"/>
            <a:ext cx="4267200" cy="723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مربع نص 25"/>
          <p:cNvSpPr txBox="1"/>
          <p:nvPr/>
        </p:nvSpPr>
        <p:spPr>
          <a:xfrm>
            <a:off x="6019800" y="2983468"/>
            <a:ext cx="1600200" cy="369332"/>
          </a:xfrm>
          <a:prstGeom prst="rect">
            <a:avLst/>
          </a:prstGeom>
          <a:noFill/>
        </p:spPr>
        <p:txBody>
          <a:bodyPr wrap="square" rtlCol="0">
            <a:spAutoFit/>
          </a:bodyPr>
          <a:lstStyle/>
          <a:p>
            <a:r>
              <a:rPr lang="ar-SY" dirty="0" smtClean="0"/>
              <a:t>صخور رسوبية</a:t>
            </a:r>
            <a:endParaRPr lang="en-US" dirty="0"/>
          </a:p>
        </p:txBody>
      </p:sp>
      <p:sp>
        <p:nvSpPr>
          <p:cNvPr id="27" name="مربع نص 26"/>
          <p:cNvSpPr txBox="1"/>
          <p:nvPr/>
        </p:nvSpPr>
        <p:spPr>
          <a:xfrm>
            <a:off x="685800" y="2971800"/>
            <a:ext cx="4419600" cy="369332"/>
          </a:xfrm>
          <a:prstGeom prst="rect">
            <a:avLst/>
          </a:prstGeom>
          <a:noFill/>
        </p:spPr>
        <p:txBody>
          <a:bodyPr wrap="square" rtlCol="0">
            <a:spAutoFit/>
          </a:bodyPr>
          <a:lstStyle/>
          <a:p>
            <a:r>
              <a:rPr lang="ar-SY" dirty="0" smtClean="0"/>
              <a:t>صخور غير رسوبية (اندفاعية و متحولة مثلاً)</a:t>
            </a:r>
            <a:endParaRPr lang="en-US" dirty="0"/>
          </a:p>
        </p:txBody>
      </p:sp>
      <p:cxnSp>
        <p:nvCxnSpPr>
          <p:cNvPr id="29" name="رابط كسهم مستقيم 28"/>
          <p:cNvCxnSpPr>
            <a:stCxn id="24" idx="2"/>
          </p:cNvCxnSpPr>
          <p:nvPr/>
        </p:nvCxnSpPr>
        <p:spPr>
          <a:xfrm>
            <a:off x="6858000" y="3543300"/>
            <a:ext cx="0" cy="685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مستطيل ذو زوايا قطرية مستديرة 29"/>
          <p:cNvSpPr/>
          <p:nvPr/>
        </p:nvSpPr>
        <p:spPr>
          <a:xfrm>
            <a:off x="5334000" y="4229100"/>
            <a:ext cx="3352800" cy="2247900"/>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مربع نص 30"/>
          <p:cNvSpPr txBox="1"/>
          <p:nvPr/>
        </p:nvSpPr>
        <p:spPr>
          <a:xfrm>
            <a:off x="5486400" y="4267200"/>
            <a:ext cx="2971800" cy="646331"/>
          </a:xfrm>
          <a:prstGeom prst="rect">
            <a:avLst/>
          </a:prstGeom>
          <a:noFill/>
          <a:ln>
            <a:solidFill>
              <a:schemeClr val="tx1"/>
            </a:solidFill>
            <a:prstDash val="dashDot"/>
          </a:ln>
        </p:spPr>
        <p:txBody>
          <a:bodyPr wrap="square" rtlCol="0">
            <a:spAutoFit/>
          </a:bodyPr>
          <a:lstStyle/>
          <a:p>
            <a:pPr marL="285750" indent="-285750">
              <a:buFont typeface="Wingdings" panose="05000000000000000000" pitchFamily="2" charset="2"/>
              <a:buChar char="v"/>
            </a:pPr>
            <a:r>
              <a:rPr lang="ar-SY" dirty="0" smtClean="0"/>
              <a:t>تحتضن مجمعات بشرية كبيرة </a:t>
            </a:r>
            <a:endParaRPr lang="en-US" dirty="0"/>
          </a:p>
        </p:txBody>
      </p:sp>
      <p:sp>
        <p:nvSpPr>
          <p:cNvPr id="32" name="مربع نص 31"/>
          <p:cNvSpPr txBox="1"/>
          <p:nvPr/>
        </p:nvSpPr>
        <p:spPr>
          <a:xfrm>
            <a:off x="5410200" y="4951631"/>
            <a:ext cx="3124200" cy="1477328"/>
          </a:xfrm>
          <a:prstGeom prst="rect">
            <a:avLst/>
          </a:prstGeom>
          <a:noFill/>
          <a:ln>
            <a:solidFill>
              <a:schemeClr val="tx1"/>
            </a:solidFill>
            <a:prstDash val="dashDot"/>
          </a:ln>
        </p:spPr>
        <p:txBody>
          <a:bodyPr wrap="square" rtlCol="0">
            <a:spAutoFit/>
          </a:bodyPr>
          <a:lstStyle/>
          <a:p>
            <a:pPr marL="285750" indent="-285750">
              <a:buFont typeface="Wingdings" panose="05000000000000000000" pitchFamily="2" charset="2"/>
              <a:buChar char="v"/>
            </a:pPr>
            <a:r>
              <a:rPr lang="ar-SY" dirty="0" smtClean="0"/>
              <a:t>أشارت الكثير جداً من الأبحاث بارتفاع نسبة الأمراض المُعدية و أمراض الجهازين التناسلي و العصبي</a:t>
            </a:r>
            <a:endParaRPr lang="en-US" dirty="0"/>
          </a:p>
        </p:txBody>
      </p:sp>
      <p:cxnSp>
        <p:nvCxnSpPr>
          <p:cNvPr id="39" name="رابط كسهم مستقيم 38"/>
          <p:cNvCxnSpPr>
            <a:stCxn id="25" idx="2"/>
          </p:cNvCxnSpPr>
          <p:nvPr/>
        </p:nvCxnSpPr>
        <p:spPr>
          <a:xfrm>
            <a:off x="2971800" y="3543300"/>
            <a:ext cx="0" cy="5715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مستطيل ذو زوايا قطرية مستديرة 39"/>
          <p:cNvSpPr/>
          <p:nvPr/>
        </p:nvSpPr>
        <p:spPr>
          <a:xfrm>
            <a:off x="381000" y="4076700"/>
            <a:ext cx="4837631" cy="2667000"/>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مربع نص 41"/>
          <p:cNvSpPr txBox="1"/>
          <p:nvPr/>
        </p:nvSpPr>
        <p:spPr>
          <a:xfrm>
            <a:off x="685800" y="4154269"/>
            <a:ext cx="4495800" cy="646331"/>
          </a:xfrm>
          <a:prstGeom prst="rect">
            <a:avLst/>
          </a:prstGeom>
          <a:noFill/>
          <a:ln>
            <a:solidFill>
              <a:schemeClr val="tx1"/>
            </a:solidFill>
            <a:prstDash val="dashDot"/>
          </a:ln>
        </p:spPr>
        <p:txBody>
          <a:bodyPr wrap="square" rtlCol="0">
            <a:spAutoFit/>
          </a:bodyPr>
          <a:lstStyle/>
          <a:p>
            <a:r>
              <a:rPr lang="ar-SY" dirty="0" smtClean="0"/>
              <a:t>تحتضن مجمعات بشرية صغيرة نسبياً مقارنة مع المجموعة الأولى </a:t>
            </a:r>
            <a:endParaRPr lang="en-US" dirty="0"/>
          </a:p>
        </p:txBody>
      </p:sp>
      <p:sp>
        <p:nvSpPr>
          <p:cNvPr id="43" name="مربع نص 42"/>
          <p:cNvSpPr txBox="1"/>
          <p:nvPr/>
        </p:nvSpPr>
        <p:spPr>
          <a:xfrm>
            <a:off x="609601" y="4916269"/>
            <a:ext cx="4495800" cy="646331"/>
          </a:xfrm>
          <a:prstGeom prst="rect">
            <a:avLst/>
          </a:prstGeom>
          <a:noFill/>
          <a:ln>
            <a:solidFill>
              <a:schemeClr val="tx1"/>
            </a:solidFill>
            <a:prstDash val="dashDot"/>
          </a:ln>
        </p:spPr>
        <p:txBody>
          <a:bodyPr wrap="square" rtlCol="0">
            <a:spAutoFit/>
          </a:bodyPr>
          <a:lstStyle/>
          <a:p>
            <a:r>
              <a:rPr lang="ar-SY" dirty="0" smtClean="0"/>
              <a:t>ترتفع فيها أمراض الجهازين الهضمي والبولي كنتيجة مباشرة للشح النسبي لموارد المياه</a:t>
            </a:r>
            <a:endParaRPr lang="en-US" dirty="0"/>
          </a:p>
        </p:txBody>
      </p:sp>
      <p:sp>
        <p:nvSpPr>
          <p:cNvPr id="44" name="مربع نص 43"/>
          <p:cNvSpPr txBox="1"/>
          <p:nvPr/>
        </p:nvSpPr>
        <p:spPr>
          <a:xfrm>
            <a:off x="762000" y="5638800"/>
            <a:ext cx="4209476" cy="923330"/>
          </a:xfrm>
          <a:prstGeom prst="rect">
            <a:avLst/>
          </a:prstGeom>
          <a:noFill/>
          <a:ln>
            <a:solidFill>
              <a:schemeClr val="tx1"/>
            </a:solidFill>
            <a:prstDash val="dashDot"/>
          </a:ln>
        </p:spPr>
        <p:txBody>
          <a:bodyPr wrap="square" rtlCol="0">
            <a:spAutoFit/>
          </a:bodyPr>
          <a:lstStyle/>
          <a:p>
            <a:r>
              <a:rPr lang="ar-SY" dirty="0" smtClean="0"/>
              <a:t>بالإضافة إلى أمراض الدم و على رأسها فقر الدم لأسباب تتعلق بالراتب الغذائي إن كان معتمداً على الموارد المحلية</a:t>
            </a:r>
            <a:endParaRPr lang="en-US" dirty="0"/>
          </a:p>
        </p:txBody>
      </p:sp>
    </p:spTree>
    <p:extLst>
      <p:ext uri="{BB962C8B-B14F-4D97-AF65-F5344CB8AC3E}">
        <p14:creationId xmlns:p14="http://schemas.microsoft.com/office/powerpoint/2010/main" val="1095294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457200"/>
            <a:ext cx="8640960" cy="5562600"/>
          </a:xfrm>
        </p:spPr>
        <p:txBody>
          <a:bodyPr/>
          <a:lstStyle/>
          <a:p>
            <a:pPr marL="560070" indent="-514350">
              <a:buClrTx/>
              <a:buFont typeface="+mj-lt"/>
              <a:buAutoNum type="romanUcPeriod" startAt="2"/>
            </a:pPr>
            <a:endParaRPr lang="ar-SY" b="1" i="1" dirty="0" smtClean="0"/>
          </a:p>
          <a:p>
            <a:pPr marL="560070" indent="-514350">
              <a:buClrTx/>
              <a:buFont typeface="+mj-lt"/>
              <a:buAutoNum type="romanUcPeriod" startAt="2"/>
            </a:pPr>
            <a:r>
              <a:rPr lang="ar-SY" b="1" i="1" dirty="0" smtClean="0"/>
              <a:t>العوامل المناخية</a:t>
            </a:r>
            <a:r>
              <a:rPr lang="ar-SY" dirty="0" smtClean="0"/>
              <a:t>: ممثلةً بالدرجة الأولى بالآثار المباشرة لعناصره المختلفة  كالمدى الحراري (</a:t>
            </a:r>
            <a:r>
              <a:rPr lang="ar-SY" dirty="0" err="1" smtClean="0"/>
              <a:t>يومي,فصلي</a:t>
            </a:r>
            <a:r>
              <a:rPr lang="ar-SY" dirty="0" smtClean="0"/>
              <a:t>) و بعدد ساعات التشمس و مدى تأثر القاعدة الصخرية بها, فالصخور ذوات الألوان الفاتحة (الكلسية و الحوارية مثلاً) تعكس أشعة الشمس بدرجات تتزايد معها معدلات الإصابة بالآفات العينية بالدرجة الأولى و بآثار غير مباشرة بحيث ينتقل ضررها عبر وسيط مثل (</a:t>
            </a:r>
            <a:r>
              <a:rPr lang="ar-SY" dirty="0" err="1" smtClean="0"/>
              <a:t>البيسفينول</a:t>
            </a:r>
            <a:r>
              <a:rPr lang="ar-SY" dirty="0" smtClean="0"/>
              <a:t>) و عامل مناخي آخر يجب </a:t>
            </a:r>
            <a:r>
              <a:rPr lang="ar-SY" dirty="0" err="1" smtClean="0"/>
              <a:t>التنببه</a:t>
            </a:r>
            <a:r>
              <a:rPr lang="ar-SY" dirty="0" smtClean="0"/>
              <a:t> </a:t>
            </a:r>
            <a:r>
              <a:rPr lang="ar-SY" dirty="0" smtClean="0"/>
              <a:t>إليه ممثلاً بحركة الرياح أو بتعبير جغرافي أدق (دورة الرياح العامة) القادرة على نقل ملوثات خطرة من مكان إلى </a:t>
            </a:r>
            <a:r>
              <a:rPr lang="ar-SY" dirty="0" smtClean="0"/>
              <a:t>آخر </a:t>
            </a:r>
            <a:r>
              <a:rPr lang="ar-SY" dirty="0" smtClean="0"/>
              <a:t>على غرار ما حدث أثناء العدوان الأمريكي و حربه الظالمة على العراق و استخدامه للأسلحة المحرمة و على رأسها </a:t>
            </a:r>
            <a:r>
              <a:rPr lang="ar-SY" u="sng" dirty="0" smtClean="0"/>
              <a:t>اليورانيوم </a:t>
            </a:r>
            <a:r>
              <a:rPr lang="ar-SY" u="sng" dirty="0" err="1" smtClean="0"/>
              <a:t>المنضب</a:t>
            </a:r>
            <a:r>
              <a:rPr lang="ar-SY" dirty="0" smtClean="0"/>
              <a:t> بما فيه من العناصر المشعة .</a:t>
            </a:r>
          </a:p>
          <a:p>
            <a:pPr marL="45720" indent="0">
              <a:buClrTx/>
              <a:buNone/>
            </a:pPr>
            <a:r>
              <a:rPr lang="ar-SY" dirty="0" smtClean="0"/>
              <a:t>و تأثير مناخي ريحي آخر يجب الإشارة إليه ممثلاً برياح الخماسين أو السموم أو القبلي او الطوز الجنوبية و الجنوبية الشرقية  المحملة بالرمال مسببة الأمراض الصدرية التنفسية و أزمات الربو الحادة .  </a:t>
            </a:r>
            <a:endParaRPr lang="en-US" dirty="0"/>
          </a:p>
        </p:txBody>
      </p:sp>
    </p:spTree>
    <p:extLst>
      <p:ext uri="{BB962C8B-B14F-4D97-AF65-F5344CB8AC3E}">
        <p14:creationId xmlns:p14="http://schemas.microsoft.com/office/powerpoint/2010/main" val="38068481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457200"/>
            <a:ext cx="8640960" cy="5562600"/>
          </a:xfrm>
        </p:spPr>
        <p:txBody>
          <a:bodyPr/>
          <a:lstStyle/>
          <a:p>
            <a:pPr marL="560070" indent="-514350">
              <a:buClrTx/>
              <a:buFont typeface="+mj-lt"/>
              <a:buAutoNum type="romanUcPeriod" startAt="3"/>
            </a:pPr>
            <a:r>
              <a:rPr lang="ar-SY" b="1" i="1" dirty="0" smtClean="0"/>
              <a:t>العوامل </a:t>
            </a:r>
            <a:r>
              <a:rPr lang="ar-SY" b="1" i="1" dirty="0" err="1" smtClean="0"/>
              <a:t>التضريسية</a:t>
            </a:r>
            <a:r>
              <a:rPr lang="ar-SY" dirty="0" smtClean="0"/>
              <a:t>: قد تكون مساعداً في تفاقم الكثير من الآفات بتأثيرها المناخي و الموضعي العام :</a:t>
            </a:r>
          </a:p>
          <a:p>
            <a:pPr marL="560070" indent="-514350">
              <a:buClrTx/>
              <a:buFont typeface="+mj-lt"/>
              <a:buAutoNum type="romanUcPeriod" startAt="3"/>
            </a:pPr>
            <a:endParaRPr lang="ar-SY" dirty="0"/>
          </a:p>
          <a:p>
            <a:pPr marL="45720" indent="0">
              <a:buClrTx/>
              <a:buNone/>
            </a:pPr>
            <a:endParaRPr lang="en-US" dirty="0"/>
          </a:p>
        </p:txBody>
      </p:sp>
      <p:cxnSp>
        <p:nvCxnSpPr>
          <p:cNvPr id="4" name="رابط كسهم مستقيم 3"/>
          <p:cNvCxnSpPr/>
          <p:nvPr/>
        </p:nvCxnSpPr>
        <p:spPr>
          <a:xfrm>
            <a:off x="5420139" y="1143000"/>
            <a:ext cx="990600" cy="685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مربع نص 6"/>
          <p:cNvSpPr txBox="1"/>
          <p:nvPr/>
        </p:nvSpPr>
        <p:spPr>
          <a:xfrm>
            <a:off x="5105400" y="1828800"/>
            <a:ext cx="3657600" cy="1200329"/>
          </a:xfrm>
          <a:prstGeom prst="rect">
            <a:avLst/>
          </a:prstGeom>
          <a:noFill/>
          <a:ln>
            <a:solidFill>
              <a:schemeClr val="tx1"/>
            </a:solidFill>
            <a:prstDash val="dashDot"/>
          </a:ln>
        </p:spPr>
        <p:txBody>
          <a:bodyPr wrap="square" rtlCol="0">
            <a:spAutoFit/>
          </a:bodyPr>
          <a:lstStyle/>
          <a:p>
            <a:r>
              <a:rPr lang="ar-SY" dirty="0" err="1" smtClean="0"/>
              <a:t>حوضة</a:t>
            </a:r>
            <a:r>
              <a:rPr lang="ar-SY" dirty="0" smtClean="0"/>
              <a:t> </a:t>
            </a:r>
            <a:r>
              <a:rPr lang="ar-SY" dirty="0"/>
              <a:t>دمشق المنخفضة تحت هيمنة قاسيون و تكدس </a:t>
            </a:r>
            <a:r>
              <a:rPr lang="ar-SY" dirty="0" err="1"/>
              <a:t>الضبخان</a:t>
            </a:r>
            <a:r>
              <a:rPr lang="ar-SY" dirty="0"/>
              <a:t> الصباحي فوق المدينة ثم </a:t>
            </a:r>
            <a:r>
              <a:rPr lang="ar-SY" dirty="0" smtClean="0"/>
              <a:t>سقوطه مغسولاً بماء المطر ملوثاً الترب و المياه الجوفية.</a:t>
            </a:r>
            <a:endParaRPr lang="ar-SY" dirty="0"/>
          </a:p>
        </p:txBody>
      </p:sp>
      <p:cxnSp>
        <p:nvCxnSpPr>
          <p:cNvPr id="9" name="رابط كسهم مستقيم 8"/>
          <p:cNvCxnSpPr/>
          <p:nvPr/>
        </p:nvCxnSpPr>
        <p:spPr>
          <a:xfrm flipH="1">
            <a:off x="3896139" y="1143000"/>
            <a:ext cx="1524000" cy="6858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مربع نص 9"/>
          <p:cNvSpPr txBox="1"/>
          <p:nvPr/>
        </p:nvSpPr>
        <p:spPr>
          <a:xfrm>
            <a:off x="609600" y="1896070"/>
            <a:ext cx="4267200" cy="923330"/>
          </a:xfrm>
          <a:prstGeom prst="rect">
            <a:avLst/>
          </a:prstGeom>
          <a:noFill/>
          <a:ln>
            <a:solidFill>
              <a:schemeClr val="tx1"/>
            </a:solidFill>
            <a:prstDash val="dashDot"/>
          </a:ln>
        </p:spPr>
        <p:txBody>
          <a:bodyPr wrap="square" rtlCol="0">
            <a:spAutoFit/>
          </a:bodyPr>
          <a:lstStyle/>
          <a:p>
            <a:r>
              <a:rPr lang="ar-SY" dirty="0" smtClean="0"/>
              <a:t>نسيم الوادي و الجبل الذي ينقل مؤثرات مقلب النفايات الحالي في قاسيون و إن كان هذا تأثير مؤقت بسبب الظروف التي نمر بها</a:t>
            </a:r>
            <a:endParaRPr lang="en-US" dirty="0"/>
          </a:p>
        </p:txBody>
      </p:sp>
      <p:sp>
        <p:nvSpPr>
          <p:cNvPr id="11" name="مربع نص 10"/>
          <p:cNvSpPr txBox="1"/>
          <p:nvPr/>
        </p:nvSpPr>
        <p:spPr>
          <a:xfrm>
            <a:off x="762000" y="3475167"/>
            <a:ext cx="8001000" cy="2308324"/>
          </a:xfrm>
          <a:prstGeom prst="rect">
            <a:avLst/>
          </a:prstGeom>
          <a:noFill/>
        </p:spPr>
        <p:txBody>
          <a:bodyPr wrap="square" rtlCol="0">
            <a:spAutoFit/>
          </a:bodyPr>
          <a:lstStyle/>
          <a:p>
            <a:pPr marL="400050" indent="-400050">
              <a:buFont typeface="+mj-lt"/>
              <a:buAutoNum type="romanUcPeriod" startAt="4"/>
            </a:pPr>
            <a:r>
              <a:rPr lang="ar-SY" b="1" i="1" dirty="0" smtClean="0"/>
              <a:t>تلوث المياه</a:t>
            </a:r>
            <a:r>
              <a:rPr lang="ar-SY" dirty="0" smtClean="0"/>
              <a:t>: مشكلة شائعة تختلف أشكالها و أنواعها (</a:t>
            </a:r>
            <a:r>
              <a:rPr lang="ar-SY" dirty="0" err="1" smtClean="0"/>
              <a:t>نووي,كيمائي,عضوي,حراري</a:t>
            </a:r>
            <a:r>
              <a:rPr lang="ar-SY" dirty="0"/>
              <a:t>)</a:t>
            </a:r>
            <a:r>
              <a:rPr lang="ar-SY" dirty="0" smtClean="0"/>
              <a:t> و تتباين أخطارها وفقاً لمصدر </a:t>
            </a:r>
            <a:r>
              <a:rPr lang="ar-SY" dirty="0" smtClean="0"/>
              <a:t>الملوث و كميته </a:t>
            </a:r>
            <a:r>
              <a:rPr lang="ar-SY" dirty="0" smtClean="0"/>
              <a:t>و لنوع القاعدة الجيولوجية و التربية التي تتأثر </a:t>
            </a:r>
            <a:r>
              <a:rPr lang="ar-SY" dirty="0" smtClean="0"/>
              <a:t>به </a:t>
            </a:r>
            <a:r>
              <a:rPr lang="ar-SY" dirty="0" smtClean="0"/>
              <a:t>لتنقله إلى المستهلك المباشر للمنتجات الزراعية و الحيوانية في المنطقة و لعل الأكثر خطورة على هذا الصعيد تلوث مياه المناطق التي تتكشف فيها الصخور الكلسية (مياه </a:t>
            </a:r>
            <a:r>
              <a:rPr lang="ar-SY" dirty="0" err="1" smtClean="0"/>
              <a:t>كارستية</a:t>
            </a:r>
            <a:r>
              <a:rPr lang="ar-SY" dirty="0" smtClean="0"/>
              <a:t>) حيث أن القاعدة العلمية هنا تقول أن </a:t>
            </a:r>
            <a:r>
              <a:rPr lang="ar-SY" u="sng" dirty="0" smtClean="0">
                <a:solidFill>
                  <a:srgbClr val="FF0000"/>
                </a:solidFill>
              </a:rPr>
              <a:t>أي شيء يلوث كل شيء</a:t>
            </a:r>
            <a:r>
              <a:rPr lang="ar-SY" dirty="0" smtClean="0">
                <a:solidFill>
                  <a:srgbClr val="FF0000"/>
                </a:solidFill>
              </a:rPr>
              <a:t> </a:t>
            </a:r>
            <a:r>
              <a:rPr lang="ar-SY" u="sng" dirty="0" smtClean="0"/>
              <a:t>و</a:t>
            </a:r>
            <a:r>
              <a:rPr lang="ar-SY" dirty="0" smtClean="0"/>
              <a:t>إلى ما تقدم يُضاف مشكلة التخلص من مياه الصرف الصحي التي يُفترض أن تُدوّر للتخلص من الملوثات التي تحويها .</a:t>
            </a:r>
            <a:endParaRPr lang="en-US" u="sng" dirty="0">
              <a:solidFill>
                <a:srgbClr val="FF0000"/>
              </a:solidFill>
            </a:endParaRPr>
          </a:p>
        </p:txBody>
      </p:sp>
    </p:spTree>
    <p:extLst>
      <p:ext uri="{BB962C8B-B14F-4D97-AF65-F5344CB8AC3E}">
        <p14:creationId xmlns:p14="http://schemas.microsoft.com/office/powerpoint/2010/main" val="3858835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838200"/>
            <a:ext cx="8640960" cy="5057408"/>
          </a:xfrm>
        </p:spPr>
        <p:txBody>
          <a:bodyPr/>
          <a:lstStyle/>
          <a:p>
            <a:pPr marL="560070" indent="-514350">
              <a:buClrTx/>
              <a:buFont typeface="+mj-lt"/>
              <a:buAutoNum type="romanUcPeriod" startAt="5"/>
            </a:pPr>
            <a:endParaRPr lang="ar-SY" b="1" i="1" dirty="0" smtClean="0"/>
          </a:p>
          <a:p>
            <a:pPr marL="560070" indent="-514350">
              <a:buClrTx/>
              <a:buFont typeface="+mj-lt"/>
              <a:buAutoNum type="romanUcPeriod" startAt="5"/>
            </a:pPr>
            <a:r>
              <a:rPr lang="ar-SY" b="1" i="1" dirty="0" smtClean="0"/>
              <a:t>تلوث الهواء</a:t>
            </a:r>
            <a:r>
              <a:rPr lang="ar-SY" dirty="0" smtClean="0"/>
              <a:t>: بكافة أشكاله</a:t>
            </a:r>
            <a:r>
              <a:rPr lang="ar-SA" dirty="0" smtClean="0"/>
              <a:t> (</a:t>
            </a:r>
            <a:r>
              <a:rPr lang="ar-SY" dirty="0" smtClean="0"/>
              <a:t>دخان</a:t>
            </a:r>
            <a:r>
              <a:rPr lang="ar-SA" dirty="0" smtClean="0"/>
              <a:t>-أتربة-غازات)</a:t>
            </a:r>
            <a:r>
              <a:rPr lang="ar-SY" dirty="0" smtClean="0"/>
              <a:t> </a:t>
            </a:r>
            <a:r>
              <a:rPr lang="ar-SA" dirty="0" smtClean="0"/>
              <a:t>و كله </a:t>
            </a:r>
            <a:r>
              <a:rPr lang="ar-SY" dirty="0" smtClean="0"/>
              <a:t>ي</a:t>
            </a:r>
            <a:r>
              <a:rPr lang="ar-SA" dirty="0" smtClean="0"/>
              <a:t>قلل الوارد الشمسي و يزيد نوى التكاثف و بالتالي يزيد احتمال تشكل الضباب سيما عند انخفاض درجات الحرارة و ركود حركة الجو العامة , وخير مثال على ما تقدم ما حدث في مدينة لندن مثلاً يوم التاسع من كانون الأول عام </a:t>
            </a:r>
            <a:r>
              <a:rPr lang="en-US" dirty="0" smtClean="0"/>
              <a:t>1952</a:t>
            </a:r>
            <a:r>
              <a:rPr lang="ar-SY" dirty="0" smtClean="0"/>
              <a:t>.</a:t>
            </a:r>
            <a:endParaRPr lang="ar-SA" dirty="0" smtClean="0"/>
          </a:p>
          <a:p>
            <a:pPr marL="560070" indent="-514350">
              <a:buClrTx/>
              <a:buFont typeface="+mj-lt"/>
              <a:buAutoNum type="romanUcPeriod" startAt="5"/>
            </a:pPr>
            <a:r>
              <a:rPr lang="ar-SY" b="1" i="1" dirty="0" smtClean="0"/>
              <a:t>نمط السكن :</a:t>
            </a:r>
            <a:r>
              <a:rPr lang="ar-SY" dirty="0" smtClean="0"/>
              <a:t> </a:t>
            </a:r>
            <a:r>
              <a:rPr lang="ar-SY" u="sng" dirty="0" smtClean="0"/>
              <a:t>البادية</a:t>
            </a:r>
            <a:r>
              <a:rPr lang="ar-SY" dirty="0" smtClean="0"/>
              <a:t>, </a:t>
            </a:r>
            <a:r>
              <a:rPr lang="ar-SY" u="sng" dirty="0" smtClean="0"/>
              <a:t>القرى</a:t>
            </a:r>
            <a:r>
              <a:rPr lang="ar-SY" dirty="0" smtClean="0"/>
              <a:t> , ا</a:t>
            </a:r>
            <a:r>
              <a:rPr lang="ar-SY" u="sng" dirty="0" smtClean="0"/>
              <a:t>لبلدات</a:t>
            </a:r>
            <a:r>
              <a:rPr lang="ar-SY" dirty="0" smtClean="0"/>
              <a:t>, </a:t>
            </a:r>
            <a:r>
              <a:rPr lang="ar-SY" u="sng" dirty="0" smtClean="0"/>
              <a:t>المدن</a:t>
            </a:r>
            <a:r>
              <a:rPr lang="ar-SY" dirty="0" smtClean="0"/>
              <a:t> </a:t>
            </a:r>
          </a:p>
          <a:p>
            <a:pPr marL="45720" indent="0">
              <a:buClrTx/>
              <a:buNone/>
            </a:pPr>
            <a:endParaRPr lang="ar-SY" b="1" i="1" dirty="0"/>
          </a:p>
          <a:p>
            <a:pPr marL="560070" indent="-514350">
              <a:buClrTx/>
              <a:buFont typeface="+mj-lt"/>
              <a:buAutoNum type="romanUcPeriod" startAt="5"/>
            </a:pPr>
            <a:r>
              <a:rPr lang="ar-SY" b="1" i="1" dirty="0" smtClean="0"/>
              <a:t>الخدمات العامة: </a:t>
            </a:r>
            <a:r>
              <a:rPr lang="ar-SY" dirty="0" smtClean="0"/>
              <a:t>(شبكات المياه و الصرف الصحي – </a:t>
            </a:r>
            <a:r>
              <a:rPr lang="ar-SY" dirty="0" err="1" smtClean="0"/>
              <a:t>كفايةالمراكز</a:t>
            </a:r>
            <a:r>
              <a:rPr lang="ar-SY" dirty="0" smtClean="0"/>
              <a:t> </a:t>
            </a:r>
            <a:r>
              <a:rPr lang="ar-SY" dirty="0" err="1" smtClean="0"/>
              <a:t>الصحيةو</a:t>
            </a:r>
            <a:r>
              <a:rPr lang="ar-SY" dirty="0" smtClean="0"/>
              <a:t> توزعها الجغرافي ......إلخ)</a:t>
            </a:r>
          </a:p>
          <a:p>
            <a:pPr marL="45720" indent="0">
              <a:buClrTx/>
              <a:buNone/>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ar-SY" dirty="0" smtClean="0"/>
          </a:p>
          <a:p>
            <a:pPr marL="560070" indent="-514350">
              <a:buClrTx/>
              <a:buFont typeface="+mj-lt"/>
              <a:buAutoNum type="romanUcPeriod" startAt="5"/>
            </a:pPr>
            <a:endParaRPr lang="ar-SY" dirty="0"/>
          </a:p>
          <a:p>
            <a:pPr marL="560070" indent="-514350">
              <a:buClrTx/>
              <a:buFont typeface="+mj-lt"/>
              <a:buAutoNum type="romanUcPeriod" startAt="5"/>
            </a:pPr>
            <a:endParaRPr lang="en-US" dirty="0"/>
          </a:p>
        </p:txBody>
      </p:sp>
    </p:spTree>
    <p:extLst>
      <p:ext uri="{BB962C8B-B14F-4D97-AF65-F5344CB8AC3E}">
        <p14:creationId xmlns:p14="http://schemas.microsoft.com/office/powerpoint/2010/main" val="15840753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28600" y="914400"/>
            <a:ext cx="8640960" cy="4933933"/>
          </a:xfrm>
        </p:spPr>
        <p:txBody>
          <a:bodyPr/>
          <a:lstStyle/>
          <a:p>
            <a:pPr marL="560070" indent="-514350" algn="ctr">
              <a:buClrTx/>
              <a:buFont typeface="+mj-lt"/>
              <a:buAutoNum type="romanUcPeriod" startAt="8"/>
            </a:pPr>
            <a:r>
              <a:rPr lang="ar-SY" dirty="0" smtClean="0"/>
              <a:t>الخصائص السكانية العامة : و تتضمن :</a:t>
            </a:r>
          </a:p>
          <a:p>
            <a:pPr marL="45720" indent="0">
              <a:buClrTx/>
              <a:buNone/>
            </a:pPr>
            <a:endParaRPr lang="en-US" dirty="0"/>
          </a:p>
        </p:txBody>
      </p:sp>
      <p:sp>
        <p:nvSpPr>
          <p:cNvPr id="9" name="مربع نص 8"/>
          <p:cNvSpPr txBox="1"/>
          <p:nvPr/>
        </p:nvSpPr>
        <p:spPr>
          <a:xfrm>
            <a:off x="6324600" y="2381071"/>
            <a:ext cx="2465292" cy="1200329"/>
          </a:xfrm>
          <a:prstGeom prst="rect">
            <a:avLst/>
          </a:prstGeom>
          <a:noFill/>
          <a:ln>
            <a:solidFill>
              <a:schemeClr val="tx1"/>
            </a:solidFill>
            <a:prstDash val="lgDash"/>
          </a:ln>
        </p:spPr>
        <p:txBody>
          <a:bodyPr wrap="square" rtlCol="0">
            <a:spAutoFit/>
          </a:bodyPr>
          <a:lstStyle/>
          <a:p>
            <a:pPr algn="ctr"/>
            <a:r>
              <a:rPr lang="ar-SY" dirty="0" smtClean="0"/>
              <a:t>الوراثية</a:t>
            </a:r>
          </a:p>
          <a:p>
            <a:r>
              <a:rPr lang="ar-SY" dirty="0" smtClean="0"/>
              <a:t>أمراض قلبية وعائية السكر</a:t>
            </a:r>
          </a:p>
          <a:p>
            <a:r>
              <a:rPr lang="ar-SY" dirty="0" smtClean="0"/>
              <a:t>أمراض الدم المعروفة</a:t>
            </a:r>
            <a:endParaRPr lang="en-US" dirty="0"/>
          </a:p>
        </p:txBody>
      </p:sp>
      <p:sp>
        <p:nvSpPr>
          <p:cNvPr id="2" name="مربع نص 1"/>
          <p:cNvSpPr txBox="1"/>
          <p:nvPr/>
        </p:nvSpPr>
        <p:spPr>
          <a:xfrm>
            <a:off x="2971800" y="2693075"/>
            <a:ext cx="3097812" cy="2031325"/>
          </a:xfrm>
          <a:prstGeom prst="rect">
            <a:avLst/>
          </a:prstGeom>
          <a:noFill/>
          <a:ln>
            <a:solidFill>
              <a:schemeClr val="tx1"/>
            </a:solidFill>
            <a:prstDash val="lgDash"/>
          </a:ln>
        </p:spPr>
        <p:txBody>
          <a:bodyPr wrap="square" rtlCol="0">
            <a:spAutoFit/>
          </a:bodyPr>
          <a:lstStyle/>
          <a:p>
            <a:pPr algn="ctr"/>
            <a:r>
              <a:rPr lang="ar-SY" dirty="0" smtClean="0"/>
              <a:t>خصائص الجنس </a:t>
            </a:r>
          </a:p>
          <a:p>
            <a:pPr marL="285750" indent="-285750">
              <a:buFont typeface="Wingdings" panose="05000000000000000000" pitchFamily="2" charset="2"/>
              <a:buChar char="v"/>
            </a:pPr>
            <a:r>
              <a:rPr lang="ar-SY" dirty="0" smtClean="0"/>
              <a:t>امراض شائعة لدى الذكور الجهازين العضلي و العظمي</a:t>
            </a:r>
          </a:p>
          <a:p>
            <a:pPr marL="285750" indent="-285750">
              <a:buFont typeface="Wingdings" panose="05000000000000000000" pitchFamily="2" charset="2"/>
              <a:buChar char="v"/>
            </a:pPr>
            <a:r>
              <a:rPr lang="ar-SY" dirty="0" smtClean="0"/>
              <a:t>أمراض شائعة لدى الإناث ترتبط بالحمل و الولادة</a:t>
            </a:r>
          </a:p>
          <a:p>
            <a:pPr marL="285750" indent="-285750">
              <a:buFont typeface="Wingdings" panose="05000000000000000000" pitchFamily="2" charset="2"/>
              <a:buChar char="v"/>
            </a:pPr>
            <a:r>
              <a:rPr lang="ar-SY" dirty="0" smtClean="0"/>
              <a:t>أمراض مشتركة بين الجنسين</a:t>
            </a:r>
            <a:endParaRPr lang="en-US" dirty="0"/>
          </a:p>
        </p:txBody>
      </p:sp>
      <p:sp>
        <p:nvSpPr>
          <p:cNvPr id="8" name="مربع نص 7"/>
          <p:cNvSpPr txBox="1"/>
          <p:nvPr/>
        </p:nvSpPr>
        <p:spPr>
          <a:xfrm>
            <a:off x="381000" y="2362200"/>
            <a:ext cx="2324100" cy="2585323"/>
          </a:xfrm>
          <a:prstGeom prst="rect">
            <a:avLst/>
          </a:prstGeom>
          <a:noFill/>
          <a:ln>
            <a:solidFill>
              <a:schemeClr val="tx1"/>
            </a:solidFill>
            <a:prstDash val="lgDash"/>
          </a:ln>
        </p:spPr>
        <p:txBody>
          <a:bodyPr wrap="square" rtlCol="0">
            <a:spAutoFit/>
          </a:bodyPr>
          <a:lstStyle/>
          <a:p>
            <a:pPr algn="ctr"/>
            <a:r>
              <a:rPr lang="ar-SY" dirty="0" smtClean="0"/>
              <a:t>وفق السن أو العمر </a:t>
            </a:r>
          </a:p>
          <a:p>
            <a:pPr marL="285750" indent="-285750">
              <a:buFont typeface="Wingdings" panose="05000000000000000000" pitchFamily="2" charset="2"/>
              <a:buChar char="v"/>
            </a:pPr>
            <a:r>
              <a:rPr lang="ar-SY" dirty="0" smtClean="0"/>
              <a:t>الرضع و الأطفال الإنتانات التنفسية بالدرجة الأولى</a:t>
            </a:r>
          </a:p>
          <a:p>
            <a:pPr marL="285750" indent="-285750">
              <a:buFont typeface="Wingdings" panose="05000000000000000000" pitchFamily="2" charset="2"/>
              <a:buChar char="v"/>
            </a:pPr>
            <a:r>
              <a:rPr lang="ar-SY" dirty="0" smtClean="0"/>
              <a:t>من </a:t>
            </a:r>
            <a:r>
              <a:rPr lang="ar-SA" dirty="0" smtClean="0"/>
              <a:t>5-</a:t>
            </a:r>
            <a:r>
              <a:rPr lang="ar-SY" dirty="0" smtClean="0"/>
              <a:t>14 سنة الطفيلية و المعوية</a:t>
            </a:r>
          </a:p>
          <a:p>
            <a:pPr marL="285750" indent="-285750">
              <a:buFont typeface="Wingdings" panose="05000000000000000000" pitchFamily="2" charset="2"/>
              <a:buChar char="v"/>
            </a:pPr>
            <a:r>
              <a:rPr lang="ar-SY" dirty="0" smtClean="0"/>
              <a:t>من </a:t>
            </a:r>
            <a:r>
              <a:rPr lang="ar-SA" dirty="0" smtClean="0"/>
              <a:t>15-44 سنة نعود للتمايز بين الرجال و النساء</a:t>
            </a:r>
            <a:endParaRPr lang="en-US" dirty="0"/>
          </a:p>
        </p:txBody>
      </p:sp>
      <p:sp>
        <p:nvSpPr>
          <p:cNvPr id="10" name="سهم للأسفل 9"/>
          <p:cNvSpPr/>
          <p:nvPr/>
        </p:nvSpPr>
        <p:spPr>
          <a:xfrm rot="19251721">
            <a:off x="6359968" y="1197068"/>
            <a:ext cx="490164" cy="129367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سهم للأسفل 10"/>
          <p:cNvSpPr/>
          <p:nvPr/>
        </p:nvSpPr>
        <p:spPr>
          <a:xfrm>
            <a:off x="4237787" y="1295400"/>
            <a:ext cx="486613" cy="130413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سهم للأسفل 11"/>
          <p:cNvSpPr/>
          <p:nvPr/>
        </p:nvSpPr>
        <p:spPr>
          <a:xfrm rot="2392507">
            <a:off x="2389400" y="1195130"/>
            <a:ext cx="498995" cy="122595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75756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990600"/>
            <a:ext cx="8640960" cy="4905008"/>
          </a:xfrm>
        </p:spPr>
        <p:txBody>
          <a:bodyPr/>
          <a:lstStyle/>
          <a:p>
            <a:pPr marL="45720" indent="0">
              <a:buNone/>
            </a:pPr>
            <a:r>
              <a:rPr lang="ar-SY" dirty="0" smtClean="0"/>
              <a:t>إن هموم الجغرافية الطبية و جوانبها  التي عرضنا بعضاً من ملامحها آنفاً , و التي يُفترض أن تقود إلى وضع تصورات علمية عملية عمّا يجب أن يكون عليه وضع الجغرافية الصحية , يُفترض أن تقود في نهاية المطاف إلى وضع مخططات لتقسيم إقليمي صحي وفق الأنماط المرضية السائدة في كنف ظروف جغرافية محددة بعينها بما يخدم التخطيط الصحي في ضوء </a:t>
            </a:r>
            <a:r>
              <a:rPr lang="ar-SY" dirty="0" err="1" smtClean="0"/>
              <a:t>الإحتياجات</a:t>
            </a:r>
            <a:r>
              <a:rPr lang="ar-SY" dirty="0" smtClean="0"/>
              <a:t> الفعلية بهدف تحقيق كل من :</a:t>
            </a:r>
            <a:endParaRPr lang="en-US" dirty="0"/>
          </a:p>
        </p:txBody>
      </p:sp>
      <p:sp>
        <p:nvSpPr>
          <p:cNvPr id="4" name="سهم إلى اليمين 3"/>
          <p:cNvSpPr/>
          <p:nvPr/>
        </p:nvSpPr>
        <p:spPr>
          <a:xfrm rot="5400000">
            <a:off x="6076426" y="3542846"/>
            <a:ext cx="1604104" cy="72104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شكل بيضاوي 4"/>
          <p:cNvSpPr/>
          <p:nvPr/>
        </p:nvSpPr>
        <p:spPr>
          <a:xfrm>
            <a:off x="5791200" y="4724400"/>
            <a:ext cx="23622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ربع نص 5"/>
          <p:cNvSpPr txBox="1"/>
          <p:nvPr/>
        </p:nvSpPr>
        <p:spPr>
          <a:xfrm>
            <a:off x="6019800" y="4953000"/>
            <a:ext cx="2008884" cy="369332"/>
          </a:xfrm>
          <a:prstGeom prst="rect">
            <a:avLst/>
          </a:prstGeom>
          <a:noFill/>
        </p:spPr>
        <p:txBody>
          <a:bodyPr wrap="none" rtlCol="0">
            <a:spAutoFit/>
          </a:bodyPr>
          <a:lstStyle/>
          <a:p>
            <a:r>
              <a:rPr lang="ar-SY" dirty="0" smtClean="0"/>
              <a:t>نشر الوعي الصحي</a:t>
            </a:r>
            <a:endParaRPr lang="en-US" dirty="0"/>
          </a:p>
        </p:txBody>
      </p:sp>
      <p:sp>
        <p:nvSpPr>
          <p:cNvPr id="7" name="سهم للأسفل 6"/>
          <p:cNvSpPr/>
          <p:nvPr/>
        </p:nvSpPr>
        <p:spPr>
          <a:xfrm>
            <a:off x="2971800" y="3101316"/>
            <a:ext cx="781022" cy="162308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شكل بيضاوي 7"/>
          <p:cNvSpPr/>
          <p:nvPr/>
        </p:nvSpPr>
        <p:spPr>
          <a:xfrm>
            <a:off x="1633374" y="4724400"/>
            <a:ext cx="3167226" cy="838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مربع نص 8"/>
          <p:cNvSpPr txBox="1"/>
          <p:nvPr/>
        </p:nvSpPr>
        <p:spPr>
          <a:xfrm>
            <a:off x="1785774" y="4964668"/>
            <a:ext cx="2938626" cy="369332"/>
          </a:xfrm>
          <a:prstGeom prst="rect">
            <a:avLst/>
          </a:prstGeom>
          <a:noFill/>
        </p:spPr>
        <p:txBody>
          <a:bodyPr wrap="none" rtlCol="0">
            <a:spAutoFit/>
          </a:bodyPr>
          <a:lstStyle/>
          <a:p>
            <a:r>
              <a:rPr lang="ar-SY" dirty="0" smtClean="0"/>
              <a:t>تقديم الخدمات الصحية الأمثل</a:t>
            </a:r>
            <a:endParaRPr lang="en-US" dirty="0"/>
          </a:p>
        </p:txBody>
      </p:sp>
    </p:spTree>
    <p:extLst>
      <p:ext uri="{BB962C8B-B14F-4D97-AF65-F5344CB8AC3E}">
        <p14:creationId xmlns:p14="http://schemas.microsoft.com/office/powerpoint/2010/main" val="28894988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609600"/>
            <a:ext cx="8640960" cy="5333608"/>
          </a:xfrm>
        </p:spPr>
        <p:txBody>
          <a:bodyPr/>
          <a:lstStyle/>
          <a:p>
            <a:pPr marL="45720" indent="0">
              <a:buClrTx/>
              <a:buSzPct val="135000"/>
              <a:buNone/>
            </a:pPr>
            <a:endParaRPr lang="ar-SY" dirty="0" smtClean="0"/>
          </a:p>
          <a:p>
            <a:pPr>
              <a:buClrTx/>
              <a:buSzPct val="135000"/>
              <a:buFont typeface="Wingdings" panose="05000000000000000000" pitchFamily="2" charset="2"/>
              <a:buChar char="Ø"/>
            </a:pPr>
            <a:r>
              <a:rPr lang="ar-SY" dirty="0"/>
              <a:t>ل</a:t>
            </a:r>
            <a:r>
              <a:rPr lang="ar-SY" dirty="0" smtClean="0"/>
              <a:t>أن العناصر المستهدفة بالدراسة و التحليل في هذا المقام أصبحت محددة و بدقة ممثلةً بما يلي : </a:t>
            </a:r>
          </a:p>
          <a:p>
            <a:pPr marL="560070" indent="-514350">
              <a:buClrTx/>
              <a:buFont typeface="+mj-lt"/>
              <a:buAutoNum type="romanUcPeriod"/>
            </a:pPr>
            <a:r>
              <a:rPr lang="ar-SY" dirty="0" smtClean="0"/>
              <a:t>بيئة حاضنة بخصائصها الجغرافية و ما يمكن أن تحويه من عناصر مرضية</a:t>
            </a:r>
          </a:p>
          <a:p>
            <a:pPr marL="560070" indent="-514350">
              <a:buClrTx/>
              <a:buFont typeface="+mj-lt"/>
              <a:buAutoNum type="romanUcPeriod"/>
            </a:pPr>
            <a:r>
              <a:rPr lang="ar-SY" dirty="0" smtClean="0"/>
              <a:t>إنسان قابل للتأثر بالخصائص و العناصر آنفة الذكر .</a:t>
            </a:r>
          </a:p>
          <a:p>
            <a:pPr marL="560070" indent="-514350">
              <a:buClrTx/>
              <a:buFont typeface="+mj-lt"/>
              <a:buAutoNum type="romanUcPeriod"/>
            </a:pPr>
            <a:r>
              <a:rPr lang="ar-SY" dirty="0" smtClean="0"/>
              <a:t>خدمات صحية يفترض أن يتم وضع خططها و برامجها و استراتيجياتها وفق العنصرين القابلين للتغيير أو التبديل  آنفي الذكر .</a:t>
            </a:r>
          </a:p>
          <a:p>
            <a:pPr>
              <a:buClrTx/>
              <a:buSzPct val="135000"/>
              <a:buFont typeface="Wingdings" panose="05000000000000000000" pitchFamily="2" charset="2"/>
              <a:buChar char="Ø"/>
            </a:pPr>
            <a:r>
              <a:rPr lang="ar-SY" dirty="0" smtClean="0"/>
              <a:t>(بيئة </a:t>
            </a:r>
            <a:r>
              <a:rPr lang="ar-SY" dirty="0" err="1" smtClean="0"/>
              <a:t>مرزغية</a:t>
            </a:r>
            <a:r>
              <a:rPr lang="ar-SY" dirty="0" smtClean="0"/>
              <a:t>    إنسان متأثر بها    الوضع الصحي و الخدمة هنا مرتبطة بمدى كفاية الخدمات المقدمة شريطة تعديل خصائص الوسط الطبيعي انطلاقاً من مبدأ </a:t>
            </a:r>
            <a:r>
              <a:rPr lang="ar-SY" dirty="0" smtClean="0">
                <a:solidFill>
                  <a:srgbClr val="FF0000"/>
                </a:solidFill>
              </a:rPr>
              <a:t>المفترض معالجة السبب أولاً ثم معالجة العَرض أو الأعراض</a:t>
            </a:r>
            <a:r>
              <a:rPr lang="ar-SY" dirty="0" smtClean="0"/>
              <a:t> رغم أن المنطق يستدعي أن يتلازم المساران </a:t>
            </a:r>
          </a:p>
          <a:p>
            <a:pPr marL="45720" indent="0" algn="ctr">
              <a:buClrTx/>
              <a:buSzPct val="135000"/>
              <a:buNone/>
            </a:pPr>
            <a:r>
              <a:rPr lang="ar-SY" dirty="0" smtClean="0"/>
              <a:t>[ علاج السبب و علاج العَرض بآنٍ معاً]</a:t>
            </a:r>
            <a:endParaRPr lang="en-US" dirty="0"/>
          </a:p>
        </p:txBody>
      </p:sp>
      <p:cxnSp>
        <p:nvCxnSpPr>
          <p:cNvPr id="7" name="رابط كسهم مستقيم 6"/>
          <p:cNvCxnSpPr/>
          <p:nvPr/>
        </p:nvCxnSpPr>
        <p:spPr>
          <a:xfrm flipH="1">
            <a:off x="6705600" y="3733800"/>
            <a:ext cx="3810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flipH="1">
            <a:off x="4648200" y="3733800"/>
            <a:ext cx="3810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2331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381000"/>
            <a:ext cx="8640960" cy="5943600"/>
          </a:xfrm>
        </p:spPr>
        <p:txBody>
          <a:bodyPr/>
          <a:lstStyle/>
          <a:p>
            <a:pPr>
              <a:buClrTx/>
              <a:buSzPct val="135000"/>
              <a:buFont typeface="Wingdings" panose="05000000000000000000" pitchFamily="2" charset="2"/>
              <a:buChar char="Ø"/>
            </a:pPr>
            <a:endParaRPr lang="ar-SY" dirty="0" smtClean="0"/>
          </a:p>
          <a:p>
            <a:pPr>
              <a:buClrTx/>
              <a:buSzPct val="135000"/>
              <a:buFont typeface="Wingdings" panose="05000000000000000000" pitchFamily="2" charset="2"/>
              <a:buChar char="Ø"/>
            </a:pPr>
            <a:r>
              <a:rPr lang="ar-SY" dirty="0" smtClean="0"/>
              <a:t>إن وضع مخططات التقسيم الإقليمي الصحي يتطلب جهوداً استثنائية متضافرة , بين المراكز الصحية و العيادات التخصصية التي يجب أن تُوحّد فيها آليات إعداد القصص المرضية (لا سيما لجهة تحديد البيئة الجغرافية الحاضنة بدقة) دون </a:t>
            </a:r>
            <a:r>
              <a:rPr lang="ar-SY" dirty="0" err="1" smtClean="0"/>
              <a:t>الإكتفاء</a:t>
            </a:r>
            <a:r>
              <a:rPr lang="ar-SY" dirty="0" smtClean="0"/>
              <a:t> بالعموميات .</a:t>
            </a:r>
          </a:p>
          <a:p>
            <a:pPr>
              <a:buClrTx/>
              <a:buSzPct val="135000"/>
              <a:buFont typeface="Wingdings" panose="05000000000000000000" pitchFamily="2" charset="2"/>
              <a:buChar char="Ø"/>
            </a:pPr>
            <a:r>
              <a:rPr lang="ar-SY" dirty="0" smtClean="0"/>
              <a:t> كما يتطلب نشر وعي صحي بين المرضى ذاتهم لدجة تحثهم على تقديم الصحيح من البيانات فحسب.</a:t>
            </a:r>
          </a:p>
          <a:p>
            <a:pPr>
              <a:buClrTx/>
              <a:buSzPct val="135000"/>
              <a:buFont typeface="Wingdings" panose="05000000000000000000" pitchFamily="2" charset="2"/>
              <a:buChar char="Ø"/>
            </a:pPr>
            <a:r>
              <a:rPr lang="ar-SY" dirty="0" smtClean="0"/>
              <a:t> يبقى العمل الأكثر صعوبة مناطاً بالأطباء الذين يُفترض بهم إجراء دراسات إحصائية أولية دورية لمرضاهم لتحديد ملامح توطن الأمراض بيئياً أو مكانياً كخطوة أولى و أساسية لفهم أسس التقسيم الإقليمي الصحي تمهيداً لإصدار خرائط بل أطالس التوزيعات الطبية بأنواعها ونماذجها المعروفة :</a:t>
            </a:r>
          </a:p>
          <a:p>
            <a:pPr marL="45720" indent="0">
              <a:buClrTx/>
              <a:buSzPct val="135000"/>
              <a:buNone/>
            </a:pPr>
            <a:r>
              <a:rPr lang="ar-SY" dirty="0" smtClean="0"/>
              <a:t>[ أطلس الأمراض العامة – الأطالس الخاصة بالأمراض الوبائية – أطالس الأسباب المرضية المباشرة للوفيات ...... إلى جانب أطالس الخدمات الصحية......إلخ ]</a:t>
            </a:r>
            <a:endParaRPr lang="en-US" dirty="0"/>
          </a:p>
        </p:txBody>
      </p:sp>
    </p:spTree>
    <p:extLst>
      <p:ext uri="{BB962C8B-B14F-4D97-AF65-F5344CB8AC3E}">
        <p14:creationId xmlns:p14="http://schemas.microsoft.com/office/powerpoint/2010/main" val="42137610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sz="quarter" idx="13"/>
          </p:nvPr>
        </p:nvPicPr>
        <p:blipFill>
          <a:blip r:embed="rId2"/>
          <a:stretch>
            <a:fillRect/>
          </a:stretch>
        </p:blipFill>
        <p:spPr>
          <a:xfrm>
            <a:off x="76200" y="76200"/>
            <a:ext cx="9067800" cy="6661011"/>
          </a:xfrm>
          <a:prstGeom prst="rect">
            <a:avLst/>
          </a:prstGeom>
        </p:spPr>
      </p:pic>
    </p:spTree>
    <p:extLst>
      <p:ext uri="{BB962C8B-B14F-4D97-AF65-F5344CB8AC3E}">
        <p14:creationId xmlns:p14="http://schemas.microsoft.com/office/powerpoint/2010/main" val="16799812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50640" y="1219200"/>
            <a:ext cx="8640960" cy="4266808"/>
          </a:xfrm>
        </p:spPr>
        <p:txBody>
          <a:bodyPr/>
          <a:lstStyle/>
          <a:p>
            <a:pPr marL="45720" indent="0">
              <a:buClrTx/>
              <a:buSzPct val="135000"/>
              <a:buNone/>
            </a:pPr>
            <a:endParaRPr lang="ar-SY" dirty="0" smtClean="0"/>
          </a:p>
          <a:p>
            <a:pPr>
              <a:buClrTx/>
              <a:buSzPct val="135000"/>
              <a:buFont typeface="Wingdings" panose="05000000000000000000" pitchFamily="2" charset="2"/>
              <a:buChar char="Ø"/>
            </a:pPr>
            <a:endParaRPr lang="ar-SY" dirty="0"/>
          </a:p>
          <a:p>
            <a:pPr>
              <a:buClrTx/>
              <a:buSzPct val="135000"/>
              <a:buFont typeface="Wingdings" panose="05000000000000000000" pitchFamily="2" charset="2"/>
              <a:buChar char="Ø"/>
            </a:pPr>
            <a:r>
              <a:rPr lang="ar-SY" dirty="0" smtClean="0"/>
              <a:t>لن يتأتَ هذا بالشكل الأمثل إلا بتضافر جهود الأجهزة الطبية و المهتمين بالجغرافية الطبية و </a:t>
            </a:r>
            <a:r>
              <a:rPr lang="ar-SY" dirty="0" smtClean="0"/>
              <a:t>موضوعاتها و الذين يُفترض بهم تقديم التفسيرات البيئية التي تُبنى عليها خرائط توزع الأمراض عامةً </a:t>
            </a:r>
            <a:r>
              <a:rPr lang="ar-SY" dirty="0" smtClean="0"/>
              <a:t>.</a:t>
            </a:r>
          </a:p>
          <a:p>
            <a:pPr marL="45720" indent="0">
              <a:buClrTx/>
              <a:buSzPct val="135000"/>
              <a:buNone/>
            </a:pPr>
            <a:r>
              <a:rPr lang="ar-SY" dirty="0"/>
              <a:t> </a:t>
            </a:r>
            <a:endParaRPr lang="ar-SY" dirty="0" smtClean="0"/>
          </a:p>
          <a:p>
            <a:pPr>
              <a:buClrTx/>
              <a:buSzPct val="135000"/>
              <a:buFont typeface="Wingdings" panose="05000000000000000000" pitchFamily="2" charset="2"/>
              <a:buChar char="Ø"/>
            </a:pPr>
            <a:r>
              <a:rPr lang="ar-SY" dirty="0" smtClean="0"/>
              <a:t>يتم </a:t>
            </a:r>
            <a:r>
              <a:rPr lang="ar-SY" dirty="0"/>
              <a:t>إخراج نتائجها المذكورة أعلاه </a:t>
            </a:r>
            <a:r>
              <a:rPr lang="ar-SY" dirty="0" smtClean="0"/>
              <a:t>اعتماداً على تقنيات أو بالأصح تطبيقات الاستشعار عن بعد و نُظم المعلومات الجغرافية لتكون عوناً بل أداةً يعتمد عليها صاحب القرار او تعتمد عليها الجهات المعنية بالتخطيط و البرمجة</a:t>
            </a:r>
          </a:p>
          <a:p>
            <a:pPr marL="45720" indent="0">
              <a:buClrTx/>
              <a:buSzPct val="135000"/>
              <a:buNone/>
            </a:pPr>
            <a:r>
              <a:rPr lang="ar-SY" dirty="0" smtClean="0"/>
              <a:t>   و وضع الاستراتيجيات الصحية بشكل عام .</a:t>
            </a:r>
            <a:endParaRPr lang="en-US" dirty="0"/>
          </a:p>
        </p:txBody>
      </p:sp>
    </p:spTree>
    <p:extLst>
      <p:ext uri="{BB962C8B-B14F-4D97-AF65-F5344CB8AC3E}">
        <p14:creationId xmlns:p14="http://schemas.microsoft.com/office/powerpoint/2010/main" val="37487039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محتوى 8"/>
          <p:cNvPicPr>
            <a:picLocks noGrp="1" noChangeAspect="1"/>
          </p:cNvPicPr>
          <p:nvPr>
            <p:ph sz="quarter" idx="13"/>
          </p:nvPr>
        </p:nvPicPr>
        <p:blipFill>
          <a:blip r:embed="rId2"/>
          <a:stretch>
            <a:fillRect/>
          </a:stretch>
        </p:blipFill>
        <p:spPr>
          <a:xfrm>
            <a:off x="609600" y="381000"/>
            <a:ext cx="8305800" cy="6172200"/>
          </a:xfrm>
          <a:prstGeom prst="rect">
            <a:avLst/>
          </a:prstGeom>
        </p:spPr>
      </p:pic>
    </p:spTree>
    <p:extLst>
      <p:ext uri="{BB962C8B-B14F-4D97-AF65-F5344CB8AC3E}">
        <p14:creationId xmlns:p14="http://schemas.microsoft.com/office/powerpoint/2010/main" val="29932460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828801" y="600670"/>
            <a:ext cx="5562600" cy="923330"/>
          </a:xfrm>
          <a:prstGeom prst="rect">
            <a:avLst/>
          </a:prstGeom>
          <a:noFill/>
          <a:ln w="76200">
            <a:noFill/>
          </a:ln>
        </p:spPr>
        <p:txBody>
          <a:bodyPr wrap="square" rtlCol="0">
            <a:spAutoFit/>
          </a:bodyPr>
          <a:lstStyle/>
          <a:p>
            <a:r>
              <a:rPr lang="ar-SY" sz="5400" dirty="0" smtClean="0">
                <a:latin typeface="Arabic Typesetting" panose="03020402040406030203" pitchFamily="66" charset="-78"/>
                <a:cs typeface="Arabic Typesetting" panose="03020402040406030203" pitchFamily="66" charset="-78"/>
              </a:rPr>
              <a:t>  طب حجري ........ و آخر بشري</a:t>
            </a:r>
            <a:endParaRPr lang="en-US" sz="5400" dirty="0">
              <a:latin typeface="Arabic Typesetting" panose="03020402040406030203" pitchFamily="66" charset="-78"/>
              <a:cs typeface="Arabic Typesetting" panose="03020402040406030203" pitchFamily="66" charset="-78"/>
            </a:endParaRPr>
          </a:p>
        </p:txBody>
      </p:sp>
      <p:pic>
        <p:nvPicPr>
          <p:cNvPr id="6" name="صورة 5"/>
          <p:cNvPicPr>
            <a:picLocks noChangeAspect="1"/>
          </p:cNvPicPr>
          <p:nvPr/>
        </p:nvPicPr>
        <p:blipFill>
          <a:blip r:embed="rId2"/>
          <a:stretch>
            <a:fillRect/>
          </a:stretch>
        </p:blipFill>
        <p:spPr>
          <a:xfrm>
            <a:off x="228600" y="1905000"/>
            <a:ext cx="4191000" cy="4343400"/>
          </a:xfrm>
          <a:prstGeom prst="rect">
            <a:avLst/>
          </a:prstGeom>
        </p:spPr>
      </p:pic>
      <p:pic>
        <p:nvPicPr>
          <p:cNvPr id="7" name="صورة 6"/>
          <p:cNvPicPr>
            <a:picLocks noChangeAspect="1"/>
          </p:cNvPicPr>
          <p:nvPr/>
        </p:nvPicPr>
        <p:blipFill>
          <a:blip r:embed="rId3"/>
          <a:stretch>
            <a:fillRect/>
          </a:stretch>
        </p:blipFill>
        <p:spPr>
          <a:xfrm>
            <a:off x="4695825" y="1905000"/>
            <a:ext cx="4219575" cy="4343400"/>
          </a:xfrm>
          <a:prstGeom prst="rect">
            <a:avLst/>
          </a:prstGeom>
        </p:spPr>
      </p:pic>
    </p:spTree>
    <p:extLst>
      <p:ext uri="{BB962C8B-B14F-4D97-AF65-F5344CB8AC3E}">
        <p14:creationId xmlns:p14="http://schemas.microsoft.com/office/powerpoint/2010/main" val="1272887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52400" y="457200"/>
            <a:ext cx="8740080" cy="5438408"/>
          </a:xfrm>
          <a:ln w="38100">
            <a:solidFill>
              <a:schemeClr val="tx1"/>
            </a:solidFill>
          </a:ln>
        </p:spPr>
        <p:txBody>
          <a:bodyPr>
            <a:normAutofit/>
          </a:bodyPr>
          <a:lstStyle/>
          <a:p>
            <a:pPr marL="45720" indent="0">
              <a:buNone/>
            </a:pPr>
            <a:endParaRPr lang="ar-SY" sz="2000" dirty="0"/>
          </a:p>
          <a:p>
            <a:pPr>
              <a:buClr>
                <a:schemeClr val="tx1"/>
              </a:buClr>
              <a:buFont typeface="Arial" panose="020B0604020202020204" pitchFamily="34" charset="0"/>
              <a:buChar char="•"/>
            </a:pPr>
            <a:endParaRPr lang="ar-SY" sz="2000" dirty="0" smtClean="0"/>
          </a:p>
          <a:p>
            <a:pPr>
              <a:buClr>
                <a:schemeClr val="tx1"/>
              </a:buClr>
              <a:buFont typeface="Arial" panose="020B0604020202020204" pitchFamily="34" charset="0"/>
              <a:buChar char="•"/>
            </a:pPr>
            <a:endParaRPr lang="ar-SY" sz="2000" dirty="0"/>
          </a:p>
          <a:p>
            <a:pPr>
              <a:buClr>
                <a:schemeClr val="tx1"/>
              </a:buClr>
              <a:buFont typeface="Arial" panose="020B0604020202020204" pitchFamily="34" charset="0"/>
              <a:buChar char="•"/>
            </a:pPr>
            <a:r>
              <a:rPr lang="ar-SY" sz="2000" dirty="0" smtClean="0"/>
              <a:t>مما لا جدال فيه وجود علاقة تكاد تكون توأمية بين البيئة الجغرافية بعناصرها و مكوناتها المعروفة و بين الأمراض كافة ( بما فيها الوراثية ) , تتكفل الجغرافية الطبية بدراستها و استشراق آفاق تطورها عبر تحديد مواطنها الأولية و البحث عن مسببات تفاقمها و انتشارها . </a:t>
            </a:r>
          </a:p>
          <a:p>
            <a:pPr>
              <a:buClr>
                <a:schemeClr val="tx1"/>
              </a:buClr>
              <a:buFont typeface="Arial" panose="020B0604020202020204" pitchFamily="34" charset="0"/>
              <a:buChar char="•"/>
            </a:pPr>
            <a:endParaRPr lang="ar-SY" sz="2000" dirty="0"/>
          </a:p>
          <a:p>
            <a:pPr>
              <a:buClr>
                <a:schemeClr val="tx1"/>
              </a:buClr>
              <a:buFont typeface="Arial" panose="020B0604020202020204" pitchFamily="34" charset="0"/>
              <a:buChar char="•"/>
            </a:pPr>
            <a:r>
              <a:rPr lang="ar-SY" sz="2000" dirty="0" smtClean="0"/>
              <a:t>و على الرغم من أن ظهور الجغرافية الطبية بهذا المسمى لا يرقى إلى أبعد من أواسط القرن العشرين , فإن البدايات الأولى لتحديد العلاقة بين البيئة الجغرافية و صحة الإنسان عرفت لدى أطباء مدرسة </a:t>
            </a:r>
            <a:r>
              <a:rPr lang="ar-SY" sz="2000" dirty="0" err="1" smtClean="0"/>
              <a:t>أبوقراط</a:t>
            </a:r>
            <a:r>
              <a:rPr lang="ar-SY" sz="2000" dirty="0" smtClean="0"/>
              <a:t> منذ أكثر من ألفي عام , كما وردت الكثير من الأفكار المماثلة في كتابات و آثار المفكرين الإسلاميين </a:t>
            </a:r>
            <a:endParaRPr lang="en-US" sz="2000" dirty="0"/>
          </a:p>
        </p:txBody>
      </p:sp>
    </p:spTree>
    <p:extLst>
      <p:ext uri="{BB962C8B-B14F-4D97-AF65-F5344CB8AC3E}">
        <p14:creationId xmlns:p14="http://schemas.microsoft.com/office/powerpoint/2010/main" val="19418145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52400" y="304800"/>
            <a:ext cx="8740080" cy="6019800"/>
          </a:xfrm>
          <a:ln w="38100">
            <a:solidFill>
              <a:schemeClr val="tx1"/>
            </a:solidFill>
          </a:ln>
        </p:spPr>
        <p:txBody>
          <a:bodyPr>
            <a:normAutofit/>
          </a:bodyPr>
          <a:lstStyle/>
          <a:p>
            <a:pPr marL="45720" indent="0">
              <a:buNone/>
            </a:pPr>
            <a:endParaRPr lang="ar-SY" sz="2000" dirty="0"/>
          </a:p>
          <a:p>
            <a:pPr>
              <a:buClr>
                <a:schemeClr val="tx1"/>
              </a:buClr>
              <a:buFont typeface="Arial" panose="020B0604020202020204" pitchFamily="34" charset="0"/>
              <a:buChar char="•"/>
            </a:pPr>
            <a:endParaRPr lang="ar-SY" sz="2000" dirty="0" smtClean="0"/>
          </a:p>
          <a:p>
            <a:pPr>
              <a:buClr>
                <a:schemeClr val="tx1"/>
              </a:buClr>
              <a:buFont typeface="Arial" panose="020B0604020202020204" pitchFamily="34" charset="0"/>
              <a:buChar char="•"/>
            </a:pPr>
            <a:r>
              <a:rPr lang="ar-SY" sz="2000" dirty="0" smtClean="0"/>
              <a:t>كابن حوقل الذي كتب عن العلاقة بين الأجناس و المناخ </a:t>
            </a:r>
          </a:p>
          <a:p>
            <a:pPr>
              <a:buClr>
                <a:schemeClr val="tx1"/>
              </a:buClr>
              <a:buFont typeface="Arial" panose="020B0604020202020204" pitchFamily="34" charset="0"/>
              <a:buChar char="•"/>
            </a:pPr>
            <a:r>
              <a:rPr lang="ar-SY" sz="2000" dirty="0" smtClean="0"/>
              <a:t>و ابن خلدون الذي كتب في مقدمته الشهيرة :</a:t>
            </a:r>
            <a:endParaRPr lang="ar-SY" sz="2000" dirty="0"/>
          </a:p>
          <a:p>
            <a:pPr marL="45720" indent="0" algn="ctr">
              <a:buClr>
                <a:schemeClr val="tx1"/>
              </a:buClr>
              <a:buNone/>
            </a:pPr>
            <a:r>
              <a:rPr lang="ar-SY" sz="2000" b="1" u="sng" dirty="0" smtClean="0"/>
              <a:t>[ بأن قوة الطبيعة هي المدبرة في حالتي الصحة و المرض ]</a:t>
            </a:r>
          </a:p>
          <a:p>
            <a:pPr marL="45720" indent="0">
              <a:buClr>
                <a:schemeClr val="tx1"/>
              </a:buClr>
              <a:buNone/>
            </a:pPr>
            <a:r>
              <a:rPr lang="ar-SY" sz="2000" dirty="0" smtClean="0"/>
              <a:t>كما كتب عن علاقة الإنسان بالمناخ و أثره في السلوك البشري , و درس العلاقة بين نظام التغذية و صحة الإنسان و بيّن بأن أصل الأمراض هي الحميّات التي عزاها إلى النظام الغذائي و آليات إعداده و مصادره و تنوعه , و هذا ما قاده إلى استنتاج مهم بل مفصلي في الجوانب الطبية حيث قال :</a:t>
            </a:r>
          </a:p>
          <a:p>
            <a:pPr marL="45720" indent="0">
              <a:buClr>
                <a:schemeClr val="tx1"/>
              </a:buClr>
              <a:buNone/>
            </a:pPr>
            <a:r>
              <a:rPr lang="ar-SY" sz="2000" dirty="0" smtClean="0"/>
              <a:t>صناعة الطب نحتاج إليها في الحواضر و الأمصار دون البادية نتيجةً لسببين اثنين :</a:t>
            </a:r>
          </a:p>
          <a:p>
            <a:pPr>
              <a:buClr>
                <a:schemeClr val="tx1"/>
              </a:buClr>
              <a:buFontTx/>
              <a:buChar char="-"/>
            </a:pPr>
            <a:r>
              <a:rPr lang="ar-SY" sz="2000" dirty="0" smtClean="0"/>
              <a:t>فقدان الرياضة بشكل عام لأهل الأمصار , و وجودها بكثرة لأهل البادية .</a:t>
            </a:r>
          </a:p>
          <a:p>
            <a:pPr>
              <a:buClr>
                <a:schemeClr val="tx1"/>
              </a:buClr>
              <a:buFontTx/>
              <a:buChar char="-"/>
            </a:pPr>
            <a:r>
              <a:rPr lang="ar-SY" sz="2000" dirty="0" smtClean="0"/>
              <a:t>و وفق تعبيره أهل البدو </a:t>
            </a:r>
            <a:r>
              <a:rPr lang="ar-SY" sz="2000" b="1" u="sng" dirty="0" smtClean="0"/>
              <a:t>مأكولهم قليل في الغالب و الجوع أغلب عليهم  </a:t>
            </a:r>
            <a:r>
              <a:rPr lang="ar-SY" sz="2000" dirty="0" smtClean="0"/>
              <a:t>لقلة الحبوب و يتناولون أغذية بسيطة و يقل اعتمادهم على التوابل كما يقل إدخال الطعام على الطعام لديهم فتكون أمزجتهم بذلك أصلح و أبعد عن الأمراض و تقل حاجتهم إلى الطب .</a:t>
            </a:r>
            <a:endParaRPr lang="ar-SY" sz="2000" b="1" u="sng" dirty="0" smtClean="0"/>
          </a:p>
          <a:p>
            <a:pPr>
              <a:buClr>
                <a:schemeClr val="tx1"/>
              </a:buClr>
              <a:buFontTx/>
              <a:buChar char="-"/>
            </a:pPr>
            <a:endParaRPr lang="ar-SY" sz="2000" dirty="0"/>
          </a:p>
          <a:p>
            <a:pPr marL="45720" indent="0" algn="ctr">
              <a:buClr>
                <a:schemeClr val="tx1"/>
              </a:buClr>
              <a:buNone/>
            </a:pPr>
            <a:endParaRPr lang="ar-SY" sz="2000" b="1" u="sng" dirty="0" smtClean="0"/>
          </a:p>
        </p:txBody>
      </p:sp>
    </p:spTree>
    <p:extLst>
      <p:ext uri="{BB962C8B-B14F-4D97-AF65-F5344CB8AC3E}">
        <p14:creationId xmlns:p14="http://schemas.microsoft.com/office/powerpoint/2010/main" val="10057335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52400" y="304800"/>
            <a:ext cx="8740080" cy="6019800"/>
          </a:xfrm>
          <a:ln w="38100">
            <a:solidFill>
              <a:schemeClr val="tx1"/>
            </a:solidFill>
          </a:ln>
        </p:spPr>
        <p:txBody>
          <a:bodyPr>
            <a:normAutofit/>
          </a:bodyPr>
          <a:lstStyle/>
          <a:p>
            <a:pPr marL="45720" indent="0">
              <a:buNone/>
            </a:pPr>
            <a:endParaRPr lang="ar-SY" sz="2000" dirty="0"/>
          </a:p>
          <a:p>
            <a:pPr marL="45720" indent="0">
              <a:buClr>
                <a:schemeClr val="tx1"/>
              </a:buClr>
              <a:buNone/>
            </a:pPr>
            <a:r>
              <a:rPr lang="ar-SY" sz="2000" dirty="0" smtClean="0"/>
              <a:t>علماً أن دراسات ابن حوقل و ابن خلدون و المسعودي والمقدسي و اخوان الصفا...إلخ ربطت المناخ بالسلوك و طبائع الشعوب مهدت السبيل لظهور نظرية </a:t>
            </a:r>
            <a:r>
              <a:rPr lang="ar-SY" sz="2000" b="1" u="sng" dirty="0" smtClean="0"/>
              <a:t>الحتمية البيئية </a:t>
            </a:r>
            <a:r>
              <a:rPr lang="ar-SY" sz="2000" dirty="0" smtClean="0"/>
              <a:t>و لعل من المفيد هنا التمييز بين مفهومي :</a:t>
            </a:r>
          </a:p>
          <a:p>
            <a:pPr marL="45720" indent="0">
              <a:buClr>
                <a:schemeClr val="tx1"/>
              </a:buClr>
              <a:buNone/>
            </a:pPr>
            <a:endParaRPr lang="ar-SY" sz="2000" dirty="0"/>
          </a:p>
          <a:p>
            <a:pPr marL="45720" indent="0">
              <a:buClr>
                <a:schemeClr val="tx1"/>
              </a:buClr>
              <a:buNone/>
            </a:pPr>
            <a:r>
              <a:rPr lang="ar-SY" sz="2000" dirty="0" smtClean="0"/>
              <a:t>   الجغرافية الطبية</a:t>
            </a:r>
          </a:p>
        </p:txBody>
      </p:sp>
      <p:sp>
        <p:nvSpPr>
          <p:cNvPr id="2" name="سهم إلى اليمين 1"/>
          <p:cNvSpPr/>
          <p:nvPr/>
        </p:nvSpPr>
        <p:spPr>
          <a:xfrm>
            <a:off x="5334000" y="2057400"/>
            <a:ext cx="1143000" cy="6858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مستطيل 4"/>
          <p:cNvSpPr/>
          <p:nvPr/>
        </p:nvSpPr>
        <p:spPr>
          <a:xfrm>
            <a:off x="6781800" y="2045240"/>
            <a:ext cx="1828800" cy="6979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صورة 8"/>
          <p:cNvPicPr>
            <a:picLocks noChangeAspect="1"/>
          </p:cNvPicPr>
          <p:nvPr/>
        </p:nvPicPr>
        <p:blipFill>
          <a:blip r:embed="rId2"/>
          <a:stretch>
            <a:fillRect/>
          </a:stretch>
        </p:blipFill>
        <p:spPr>
          <a:xfrm rot="10800000">
            <a:off x="3657600" y="2057400"/>
            <a:ext cx="1164437" cy="737680"/>
          </a:xfrm>
          <a:prstGeom prst="rect">
            <a:avLst/>
          </a:prstGeom>
        </p:spPr>
      </p:pic>
      <p:sp>
        <p:nvSpPr>
          <p:cNvPr id="11" name="مستطيل 10"/>
          <p:cNvSpPr/>
          <p:nvPr/>
        </p:nvSpPr>
        <p:spPr>
          <a:xfrm>
            <a:off x="1221338" y="2045240"/>
            <a:ext cx="2133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مربع نص 11"/>
          <p:cNvSpPr txBox="1"/>
          <p:nvPr/>
        </p:nvSpPr>
        <p:spPr>
          <a:xfrm>
            <a:off x="1371600" y="2209800"/>
            <a:ext cx="1851720" cy="369332"/>
          </a:xfrm>
          <a:prstGeom prst="rect">
            <a:avLst/>
          </a:prstGeom>
          <a:noFill/>
        </p:spPr>
        <p:txBody>
          <a:bodyPr wrap="square" rtlCol="0">
            <a:spAutoFit/>
          </a:bodyPr>
          <a:lstStyle/>
          <a:p>
            <a:r>
              <a:rPr lang="ar-SY" dirty="0" smtClean="0"/>
              <a:t>الجغرافية الصحية</a:t>
            </a:r>
            <a:endParaRPr lang="en-US" dirty="0"/>
          </a:p>
        </p:txBody>
      </p:sp>
      <p:cxnSp>
        <p:nvCxnSpPr>
          <p:cNvPr id="14" name="رابط كسهم مستقيم 13"/>
          <p:cNvCxnSpPr>
            <a:stCxn id="5" idx="2"/>
          </p:cNvCxnSpPr>
          <p:nvPr/>
        </p:nvCxnSpPr>
        <p:spPr>
          <a:xfrm>
            <a:off x="7696200" y="2743200"/>
            <a:ext cx="0" cy="9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مربع نص 14"/>
          <p:cNvSpPr txBox="1"/>
          <p:nvPr/>
        </p:nvSpPr>
        <p:spPr>
          <a:xfrm>
            <a:off x="6172201" y="3735895"/>
            <a:ext cx="2666999" cy="646331"/>
          </a:xfrm>
          <a:prstGeom prst="rect">
            <a:avLst/>
          </a:prstGeom>
          <a:noFill/>
          <a:ln w="19050">
            <a:solidFill>
              <a:schemeClr val="tx1"/>
            </a:solidFill>
          </a:ln>
        </p:spPr>
        <p:txBody>
          <a:bodyPr wrap="square" rtlCol="0">
            <a:spAutoFit/>
          </a:bodyPr>
          <a:lstStyle/>
          <a:p>
            <a:pPr algn="ctr"/>
            <a:r>
              <a:rPr lang="ar-SY" dirty="0" smtClean="0"/>
              <a:t>تعنى بدراسة الأمراض         انتشاراً و توزعاً</a:t>
            </a:r>
            <a:endParaRPr lang="en-US" dirty="0"/>
          </a:p>
        </p:txBody>
      </p:sp>
      <p:cxnSp>
        <p:nvCxnSpPr>
          <p:cNvPr id="17" name="رابط كسهم مستقيم 16"/>
          <p:cNvCxnSpPr>
            <a:stCxn id="11" idx="2"/>
          </p:cNvCxnSpPr>
          <p:nvPr/>
        </p:nvCxnSpPr>
        <p:spPr>
          <a:xfrm>
            <a:off x="2288138" y="2807240"/>
            <a:ext cx="9322" cy="9265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مربع نص 17"/>
          <p:cNvSpPr txBox="1"/>
          <p:nvPr/>
        </p:nvSpPr>
        <p:spPr>
          <a:xfrm>
            <a:off x="228600" y="3733800"/>
            <a:ext cx="4495800" cy="923330"/>
          </a:xfrm>
          <a:prstGeom prst="rect">
            <a:avLst/>
          </a:prstGeom>
          <a:noFill/>
          <a:ln w="19050">
            <a:solidFill>
              <a:schemeClr val="tx1"/>
            </a:solidFill>
          </a:ln>
        </p:spPr>
        <p:txBody>
          <a:bodyPr wrap="square" rtlCol="0">
            <a:spAutoFit/>
          </a:bodyPr>
          <a:lstStyle/>
          <a:p>
            <a:pPr algn="ctr"/>
            <a:r>
              <a:rPr lang="ar-SY" dirty="0" smtClean="0"/>
              <a:t>تعنى بدراسة الخدمات الصحية المقدمة للمرضى و الأسوياء من حيث مدى كفايتها و توافرها وتوزعها كماً و كيفاً</a:t>
            </a:r>
            <a:endParaRPr lang="en-US" dirty="0"/>
          </a:p>
        </p:txBody>
      </p:sp>
      <p:cxnSp>
        <p:nvCxnSpPr>
          <p:cNvPr id="20" name="رابط كسهم مستقيم 19"/>
          <p:cNvCxnSpPr/>
          <p:nvPr/>
        </p:nvCxnSpPr>
        <p:spPr>
          <a:xfrm>
            <a:off x="7696200" y="4431760"/>
            <a:ext cx="0" cy="5212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مربع نص 20"/>
          <p:cNvSpPr txBox="1"/>
          <p:nvPr/>
        </p:nvSpPr>
        <p:spPr>
          <a:xfrm>
            <a:off x="5911269" y="5029200"/>
            <a:ext cx="2851731" cy="923330"/>
          </a:xfrm>
          <a:prstGeom prst="rect">
            <a:avLst/>
          </a:prstGeom>
          <a:noFill/>
          <a:ln w="19050">
            <a:solidFill>
              <a:schemeClr val="tx1"/>
            </a:solidFill>
          </a:ln>
        </p:spPr>
        <p:txBody>
          <a:bodyPr wrap="square" rtlCol="0">
            <a:spAutoFit/>
          </a:bodyPr>
          <a:lstStyle/>
          <a:p>
            <a:pPr algn="ctr"/>
            <a:r>
              <a:rPr lang="ar-SY" dirty="0" smtClean="0"/>
              <a:t>بهدف حصر العوامل المتحكمة بها ومحاولة التأثير عليها لاحقاً</a:t>
            </a:r>
            <a:endParaRPr lang="en-US" dirty="0"/>
          </a:p>
        </p:txBody>
      </p:sp>
      <p:cxnSp>
        <p:nvCxnSpPr>
          <p:cNvPr id="25" name="رابط كسهم مستقيم 24"/>
          <p:cNvCxnSpPr/>
          <p:nvPr/>
        </p:nvCxnSpPr>
        <p:spPr>
          <a:xfrm>
            <a:off x="2297460" y="4657130"/>
            <a:ext cx="0" cy="5244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مربع نص 25"/>
          <p:cNvSpPr txBox="1"/>
          <p:nvPr/>
        </p:nvSpPr>
        <p:spPr>
          <a:xfrm>
            <a:off x="533400" y="5181600"/>
            <a:ext cx="3755236" cy="646331"/>
          </a:xfrm>
          <a:prstGeom prst="rect">
            <a:avLst/>
          </a:prstGeom>
          <a:noFill/>
          <a:ln w="19050">
            <a:solidFill>
              <a:schemeClr val="tx1"/>
            </a:solidFill>
          </a:ln>
        </p:spPr>
        <p:txBody>
          <a:bodyPr wrap="square" rtlCol="0">
            <a:spAutoFit/>
          </a:bodyPr>
          <a:lstStyle/>
          <a:p>
            <a:pPr algn="ctr"/>
            <a:r>
              <a:rPr lang="ar-SY" dirty="0" smtClean="0"/>
              <a:t>تفسح المجال لإدارتها و تحديد أولوياتها و رسم ملامح استراتيجيتها العامة</a:t>
            </a:r>
            <a:endParaRPr lang="en-US" dirty="0"/>
          </a:p>
        </p:txBody>
      </p:sp>
    </p:spTree>
    <p:extLst>
      <p:ext uri="{BB962C8B-B14F-4D97-AF65-F5344CB8AC3E}">
        <p14:creationId xmlns:p14="http://schemas.microsoft.com/office/powerpoint/2010/main" val="42680608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51520" y="762000"/>
            <a:ext cx="8640960" cy="5133608"/>
          </a:xfrm>
        </p:spPr>
        <p:txBody>
          <a:bodyPr/>
          <a:lstStyle/>
          <a:p>
            <a:pPr marL="45720" indent="0">
              <a:buClrTx/>
              <a:buNone/>
            </a:pPr>
            <a:endParaRPr lang="ar-SY" dirty="0" smtClean="0">
              <a:solidFill>
                <a:schemeClr val="tx1"/>
              </a:solidFill>
            </a:endParaRPr>
          </a:p>
          <a:p>
            <a:pPr marL="45720" indent="0">
              <a:buClrTx/>
              <a:buNone/>
            </a:pPr>
            <a:endParaRPr lang="ar-SY" dirty="0" smtClean="0">
              <a:solidFill>
                <a:schemeClr val="tx1"/>
              </a:solidFill>
            </a:endParaRPr>
          </a:p>
          <a:p>
            <a:pPr>
              <a:buClrTx/>
              <a:buFont typeface="Arial" panose="020B0604020202020204" pitchFamily="34" charset="0"/>
              <a:buChar char="•"/>
            </a:pPr>
            <a:r>
              <a:rPr lang="ar-SY" dirty="0" smtClean="0">
                <a:solidFill>
                  <a:schemeClr val="tx1"/>
                </a:solidFill>
              </a:rPr>
              <a:t>إن دور التحليل الجغرافي الطبي يستند و الحالة هذه على مجموعتين من المعطيات :</a:t>
            </a:r>
          </a:p>
          <a:p>
            <a:pPr marL="560070" indent="-514350">
              <a:buClrTx/>
              <a:buFont typeface="+mj-lt"/>
              <a:buAutoNum type="romanUcPeriod"/>
            </a:pPr>
            <a:r>
              <a:rPr lang="ar-SY" dirty="0" smtClean="0">
                <a:solidFill>
                  <a:schemeClr val="tx1"/>
                </a:solidFill>
              </a:rPr>
              <a:t>المتغيرات و الظروف البيئية ممثلةً بتحليل الخصائص </a:t>
            </a:r>
            <a:r>
              <a:rPr lang="ar-SY" dirty="0" err="1" smtClean="0">
                <a:solidFill>
                  <a:schemeClr val="tx1"/>
                </a:solidFill>
              </a:rPr>
              <a:t>التضريسية</a:t>
            </a:r>
            <a:r>
              <a:rPr lang="ar-SY" dirty="0" smtClean="0">
                <a:solidFill>
                  <a:schemeClr val="tx1"/>
                </a:solidFill>
              </a:rPr>
              <a:t> و الصخرية و التُّربية و المناخية و المائية من جهة و خصائص السكن و مواصفاته من جهة ثانية , ثم دراسة الخصائص السكانية : ديموغرافياً و اجتماعياً و اقتصادياً من جهة ثالثة .</a:t>
            </a:r>
          </a:p>
          <a:p>
            <a:pPr marL="560070" indent="-514350">
              <a:buClrTx/>
              <a:buFont typeface="+mj-lt"/>
              <a:buAutoNum type="romanUcPeriod"/>
            </a:pPr>
            <a:r>
              <a:rPr lang="ar-SY" dirty="0">
                <a:solidFill>
                  <a:schemeClr val="tx1"/>
                </a:solidFill>
              </a:rPr>
              <a:t>المعطيات الطبية المتعلقة بالأمراض وفق تصنيفاتها المعروفة :</a:t>
            </a:r>
          </a:p>
          <a:p>
            <a:pPr marL="45720" indent="0">
              <a:buClrTx/>
              <a:buNone/>
            </a:pPr>
            <a:r>
              <a:rPr lang="ar-SY" dirty="0">
                <a:solidFill>
                  <a:schemeClr val="tx1"/>
                </a:solidFill>
              </a:rPr>
              <a:t>(مكتسبة , وراثية , موسمية.....إلخ) و هي الأمور التي يتتبعها الطبيب عادةً و بصورة مباشرة دون إسقاطها على خصائص البيئة الجغرافية للمريض في كثير من </a:t>
            </a:r>
            <a:r>
              <a:rPr lang="ar-SY" dirty="0" smtClean="0">
                <a:solidFill>
                  <a:schemeClr val="tx1"/>
                </a:solidFill>
              </a:rPr>
              <a:t>الأحوال</a:t>
            </a:r>
          </a:p>
          <a:p>
            <a:pPr marL="560070" indent="-514350">
              <a:buClrTx/>
              <a:buFont typeface="+mj-lt"/>
              <a:buAutoNum type="romanUcPeriod"/>
            </a:pPr>
            <a:endParaRPr lang="ar-SY" dirty="0" smtClean="0">
              <a:solidFill>
                <a:schemeClr val="tx1"/>
              </a:solidFill>
            </a:endParaRPr>
          </a:p>
          <a:p>
            <a:pPr marL="560070" indent="-514350">
              <a:buClrTx/>
              <a:buFont typeface="+mj-lt"/>
              <a:buAutoNum type="romanUcPeriod"/>
            </a:pPr>
            <a:endParaRPr lang="ar-SY" dirty="0" smtClean="0">
              <a:solidFill>
                <a:schemeClr val="tx1"/>
              </a:solidFill>
            </a:endParaRPr>
          </a:p>
        </p:txBody>
      </p:sp>
    </p:spTree>
    <p:extLst>
      <p:ext uri="{BB962C8B-B14F-4D97-AF65-F5344CB8AC3E}">
        <p14:creationId xmlns:p14="http://schemas.microsoft.com/office/powerpoint/2010/main" val="35618046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228600" y="838200"/>
            <a:ext cx="8640960" cy="4981208"/>
          </a:xfrm>
        </p:spPr>
        <p:txBody>
          <a:bodyPr>
            <a:normAutofit/>
          </a:bodyPr>
          <a:lstStyle/>
          <a:p>
            <a:pPr marL="45720" indent="0">
              <a:buNone/>
            </a:pPr>
            <a:endParaRPr lang="ar-SY" dirty="0" smtClean="0"/>
          </a:p>
          <a:p>
            <a:pPr marL="45720" indent="0">
              <a:buNone/>
            </a:pPr>
            <a:endParaRPr lang="ar-SY" dirty="0"/>
          </a:p>
          <a:p>
            <a:pPr marL="45720" indent="0">
              <a:buNone/>
            </a:pPr>
            <a:r>
              <a:rPr lang="ar-SY" dirty="0" smtClean="0"/>
              <a:t> لبعدها عن </a:t>
            </a:r>
            <a:r>
              <a:rPr lang="ar-SY" dirty="0"/>
              <a:t>نطاق اهتماماته المباشرة </a:t>
            </a:r>
            <a:r>
              <a:rPr lang="ar-SY" dirty="0" smtClean="0"/>
              <a:t>كما </a:t>
            </a:r>
            <a:r>
              <a:rPr lang="ar-SY" dirty="0"/>
              <a:t>أن آليات استجواب المريض أو صياغة القصص المرضية </a:t>
            </a:r>
            <a:r>
              <a:rPr lang="ar-SY" dirty="0" err="1"/>
              <a:t>لاتتعمق</a:t>
            </a:r>
            <a:r>
              <a:rPr lang="ar-SY" dirty="0"/>
              <a:t> كثيراً للتحري عن البيئة الجغرافية </a:t>
            </a:r>
            <a:r>
              <a:rPr lang="ar-SY" dirty="0" smtClean="0"/>
              <a:t>للمريض</a:t>
            </a:r>
            <a:r>
              <a:rPr lang="ar-SY" dirty="0"/>
              <a:t> </a:t>
            </a:r>
            <a:r>
              <a:rPr lang="ar-SY" dirty="0" smtClean="0"/>
              <a:t>الذي – يجب </a:t>
            </a:r>
            <a:r>
              <a:rPr lang="ar-SY" dirty="0" err="1" smtClean="0"/>
              <a:t>الإعتراف</a:t>
            </a:r>
            <a:r>
              <a:rPr lang="ar-SY" dirty="0" smtClean="0"/>
              <a:t> – بأنه في كثير جداً من الحالات يقدم معطيات بل بيانات مضللة على هذا الصعيد كأن يشير إلى مكان سكنه الحالي عند سؤاله عن الوسط الجغرافي الذي نما و ترعرع فيه ... أو إخفائه للكثير من المعلومات عن أوضاعه الأُسرية (الدخل , عدد الأفراد , النظام الغذائي , العادات الاجتماعية......إلخ) لاعتبارات خاصة به , و هذا كله يشكل عقبات فعلية تعترض حسن سير الدراسات الجغرافية الطبية .</a:t>
            </a:r>
            <a:endParaRPr lang="en-US" dirty="0"/>
          </a:p>
        </p:txBody>
      </p:sp>
    </p:spTree>
    <p:extLst>
      <p:ext uri="{BB962C8B-B14F-4D97-AF65-F5344CB8AC3E}">
        <p14:creationId xmlns:p14="http://schemas.microsoft.com/office/powerpoint/2010/main" val="16261265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a:bodyPr>
          <a:lstStyle/>
          <a:p>
            <a:pPr marL="45720" indent="0">
              <a:buNone/>
            </a:pPr>
            <a:endParaRPr lang="ar-SY" dirty="0" smtClean="0"/>
          </a:p>
          <a:p>
            <a:pPr marL="45720" indent="0">
              <a:buNone/>
            </a:pPr>
            <a:r>
              <a:rPr lang="ar-SY" dirty="0" smtClean="0"/>
              <a:t>انطلاقاً من مسلّمة ارتباط الأمراض كافة بعناصر البيئة الجغرافية الطبيعية منها و البشرية يمكن التأكيد بأن إصابة الجسم بالمرض دليل على وجود خلل فيه سببه عدم تلاؤم جسم الإنسان مع عناصر البيئة التي يعيش في كنفها نتيجة لأحد الأسباب الثلاثة التالية أو لكلها مجتمعة :</a:t>
            </a:r>
          </a:p>
          <a:p>
            <a:pPr marL="560070" indent="-514350">
              <a:buClrTx/>
              <a:buFont typeface="+mj-lt"/>
              <a:buAutoNum type="romanUcPeriod"/>
            </a:pPr>
            <a:endParaRPr lang="ar-SY" dirty="0" smtClean="0"/>
          </a:p>
          <a:p>
            <a:pPr marL="560070" indent="-514350">
              <a:buClrTx/>
              <a:buFont typeface="+mj-lt"/>
              <a:buAutoNum type="romanUcPeriod"/>
            </a:pPr>
            <a:r>
              <a:rPr lang="ar-SY" dirty="0" smtClean="0"/>
              <a:t>وجود عيب أو خلل بيئي  دائم أو ثابت (مثال البلهارسيا في مصر) أو مؤقت طارئ (أكداس القمامة...أثر المكيفات صيفاً...التقطير اليدوي للنفط..).</a:t>
            </a:r>
            <a:endParaRPr lang="ar-SY" dirty="0"/>
          </a:p>
          <a:p>
            <a:pPr marL="560070" indent="-514350">
              <a:buClrTx/>
              <a:buFont typeface="+mj-lt"/>
              <a:buAutoNum type="romanUcPeriod"/>
            </a:pPr>
            <a:endParaRPr lang="en-US" b="1" dirty="0"/>
          </a:p>
        </p:txBody>
      </p:sp>
      <p:sp>
        <p:nvSpPr>
          <p:cNvPr id="6" name="مربع نص 5"/>
          <p:cNvSpPr txBox="1"/>
          <p:nvPr/>
        </p:nvSpPr>
        <p:spPr>
          <a:xfrm>
            <a:off x="1694865" y="762000"/>
            <a:ext cx="5772735" cy="523220"/>
          </a:xfrm>
          <a:prstGeom prst="rect">
            <a:avLst/>
          </a:prstGeom>
          <a:noFill/>
          <a:ln w="57150">
            <a:solidFill>
              <a:schemeClr val="tx1"/>
            </a:solidFill>
          </a:ln>
        </p:spPr>
        <p:txBody>
          <a:bodyPr wrap="none" rtlCol="0">
            <a:spAutoFit/>
          </a:bodyPr>
          <a:lstStyle/>
          <a:p>
            <a:r>
              <a:rPr lang="ar-SY" sz="2800" b="1" dirty="0" smtClean="0"/>
              <a:t>مفهوم الجغرافية الطبية و حدودها</a:t>
            </a:r>
            <a:endParaRPr lang="en-US" sz="2800" b="1" dirty="0"/>
          </a:p>
        </p:txBody>
      </p:sp>
    </p:spTree>
    <p:extLst>
      <p:ext uri="{BB962C8B-B14F-4D97-AF65-F5344CB8AC3E}">
        <p14:creationId xmlns:p14="http://schemas.microsoft.com/office/powerpoint/2010/main" val="29986100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4231</TotalTime>
  <Words>1763</Words>
  <Application>Microsoft Office PowerPoint</Application>
  <PresentationFormat>عرض على الشاشة (3:4)‏</PresentationFormat>
  <Paragraphs>134</Paragraphs>
  <Slides>21</Slides>
  <Notes>1</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21</vt:i4>
      </vt:variant>
    </vt:vector>
  </HeadingPairs>
  <TitlesOfParts>
    <vt:vector size="29" baseType="lpstr">
      <vt:lpstr>Arabic Typesetting</vt:lpstr>
      <vt:lpstr>Arial</vt:lpstr>
      <vt:lpstr>Calibri</vt:lpstr>
      <vt:lpstr>Georgia</vt:lpstr>
      <vt:lpstr>Tahoma</vt:lpstr>
      <vt:lpstr>Trebuchet MS</vt:lpstr>
      <vt:lpstr>Wingdings</vt:lpstr>
      <vt:lpstr>دفق الهواء</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آني</dc:creator>
  <cp:lastModifiedBy>pc</cp:lastModifiedBy>
  <cp:revision>1101</cp:revision>
  <dcterms:created xsi:type="dcterms:W3CDTF">2012-09-18T07:39:51Z</dcterms:created>
  <dcterms:modified xsi:type="dcterms:W3CDTF">2016-04-23T16:42:17Z</dcterms:modified>
</cp:coreProperties>
</file>