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79" r:id="rId9"/>
    <p:sldId id="262" r:id="rId10"/>
    <p:sldId id="263" r:id="rId11"/>
    <p:sldId id="264" r:id="rId12"/>
    <p:sldId id="265" r:id="rId13"/>
    <p:sldId id="266" r:id="rId14"/>
    <p:sldId id="278" r:id="rId15"/>
    <p:sldId id="280" r:id="rId16"/>
    <p:sldId id="267" r:id="rId17"/>
    <p:sldId id="268" r:id="rId18"/>
    <p:sldId id="269" r:id="rId19"/>
    <p:sldId id="270" r:id="rId20"/>
    <p:sldId id="271" r:id="rId21"/>
    <p:sldId id="272" r:id="rId22"/>
    <p:sldId id="277" r:id="rId23"/>
  </p:sldIdLst>
  <p:sldSz cx="9144000" cy="6858000" type="screen4x3"/>
  <p:notesSz cx="6858000" cy="9144000"/>
  <p:defaultTextStyle>
    <a:defPPr>
      <a:defRPr lang="ar-SY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0C01AD-8314-4338-9C3D-A971E26F3DF4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Y"/>
        </a:p>
      </dgm:t>
    </dgm:pt>
    <dgm:pt modelId="{F459E14D-2A95-4ADC-975C-CE421F6BB216}">
      <dgm:prSet phldrT="[نص]"/>
      <dgm:spPr/>
      <dgm:t>
        <a:bodyPr/>
        <a:lstStyle/>
        <a:p>
          <a:pPr rtl="1"/>
          <a:r>
            <a:rPr lang="ar-SA" dirty="0" smtClean="0"/>
            <a:t>من وظائفه الهامة: </a:t>
          </a:r>
          <a:endParaRPr lang="ar-SY" dirty="0"/>
        </a:p>
      </dgm:t>
    </dgm:pt>
    <dgm:pt modelId="{75CEC42B-9A3C-4BB2-82A2-5479FD6AB334}" type="parTrans" cxnId="{B9BC38B9-C2DF-4F70-B1E3-36BBD0258403}">
      <dgm:prSet/>
      <dgm:spPr/>
      <dgm:t>
        <a:bodyPr/>
        <a:lstStyle/>
        <a:p>
          <a:pPr rtl="1"/>
          <a:endParaRPr lang="ar-SY"/>
        </a:p>
      </dgm:t>
    </dgm:pt>
    <dgm:pt modelId="{0F6B813A-073F-476D-8D56-3ACC3919B787}" type="sibTrans" cxnId="{B9BC38B9-C2DF-4F70-B1E3-36BBD0258403}">
      <dgm:prSet/>
      <dgm:spPr/>
      <dgm:t>
        <a:bodyPr/>
        <a:lstStyle/>
        <a:p>
          <a:pPr rtl="1"/>
          <a:endParaRPr lang="ar-SY"/>
        </a:p>
      </dgm:t>
    </dgm:pt>
    <dgm:pt modelId="{ED614EDA-5AB5-4CD4-8B30-74FA880B8F7D}">
      <dgm:prSet phldrT="[نص]"/>
      <dgm:spPr/>
      <dgm:t>
        <a:bodyPr/>
        <a:lstStyle/>
        <a:p>
          <a:pPr rtl="1"/>
          <a:r>
            <a:rPr lang="ar-SA" dirty="0" smtClean="0"/>
            <a:t>التنقية والتصفية للدم </a:t>
          </a:r>
          <a:endParaRPr lang="ar-SY" dirty="0"/>
        </a:p>
      </dgm:t>
    </dgm:pt>
    <dgm:pt modelId="{E9AB1418-43A9-4970-8D1B-19550A893015}" type="parTrans" cxnId="{0FFD94A7-92C6-4117-BFEA-E49B8F0FD948}">
      <dgm:prSet/>
      <dgm:spPr/>
      <dgm:t>
        <a:bodyPr/>
        <a:lstStyle/>
        <a:p>
          <a:pPr rtl="1"/>
          <a:endParaRPr lang="ar-SY"/>
        </a:p>
      </dgm:t>
    </dgm:pt>
    <dgm:pt modelId="{DEBA21CB-D3DF-473B-B480-2C3D8F10C1D0}" type="sibTrans" cxnId="{0FFD94A7-92C6-4117-BFEA-E49B8F0FD948}">
      <dgm:prSet/>
      <dgm:spPr/>
      <dgm:t>
        <a:bodyPr/>
        <a:lstStyle/>
        <a:p>
          <a:pPr rtl="1"/>
          <a:endParaRPr lang="ar-SY"/>
        </a:p>
      </dgm:t>
    </dgm:pt>
    <dgm:pt modelId="{FB75790B-E964-4E02-9D37-4235BB0A6643}">
      <dgm:prSet phldrT="[نص]"/>
      <dgm:spPr/>
      <dgm:t>
        <a:bodyPr/>
        <a:lstStyle/>
        <a:p>
          <a:pPr rtl="1"/>
          <a:r>
            <a:rPr lang="ar-SA" dirty="0" smtClean="0"/>
            <a:t>التنظيم</a:t>
          </a:r>
          <a:endParaRPr lang="ar-SY" dirty="0"/>
        </a:p>
      </dgm:t>
    </dgm:pt>
    <dgm:pt modelId="{A52388CA-1A3C-437F-B774-F7B0A6CF698A}" type="parTrans" cxnId="{B32CD170-CF17-47AD-AACD-13BF2592DFD3}">
      <dgm:prSet/>
      <dgm:spPr/>
      <dgm:t>
        <a:bodyPr/>
        <a:lstStyle/>
        <a:p>
          <a:pPr rtl="1"/>
          <a:endParaRPr lang="ar-SY"/>
        </a:p>
      </dgm:t>
    </dgm:pt>
    <dgm:pt modelId="{BEFEC461-1B2E-46CC-9A76-98E09206FF08}" type="sibTrans" cxnId="{B32CD170-CF17-47AD-AACD-13BF2592DFD3}">
      <dgm:prSet/>
      <dgm:spPr/>
      <dgm:t>
        <a:bodyPr/>
        <a:lstStyle/>
        <a:p>
          <a:pPr rtl="1"/>
          <a:endParaRPr lang="ar-SY"/>
        </a:p>
      </dgm:t>
    </dgm:pt>
    <dgm:pt modelId="{74BD33C2-6F52-4201-A09B-D1027DA2A04D}">
      <dgm:prSet phldrT="[نص]"/>
      <dgm:spPr/>
      <dgm:t>
        <a:bodyPr/>
        <a:lstStyle/>
        <a:p>
          <a:pPr rtl="1"/>
          <a:r>
            <a:rPr lang="ar-SA" dirty="0" smtClean="0"/>
            <a:t>اصطناع وإفراز </a:t>
          </a:r>
          <a:endParaRPr lang="ar-SY" dirty="0"/>
        </a:p>
      </dgm:t>
    </dgm:pt>
    <dgm:pt modelId="{E2C0F820-1B73-4A85-A504-70EBBA479C64}" type="parTrans" cxnId="{63580612-7E3F-4CD3-923F-6391230A68EC}">
      <dgm:prSet/>
      <dgm:spPr/>
      <dgm:t>
        <a:bodyPr/>
        <a:lstStyle/>
        <a:p>
          <a:pPr rtl="1"/>
          <a:endParaRPr lang="ar-SY"/>
        </a:p>
      </dgm:t>
    </dgm:pt>
    <dgm:pt modelId="{72FFFC93-BA07-4C7F-860B-F7EC7AF01841}" type="sibTrans" cxnId="{63580612-7E3F-4CD3-923F-6391230A68EC}">
      <dgm:prSet/>
      <dgm:spPr/>
      <dgm:t>
        <a:bodyPr/>
        <a:lstStyle/>
        <a:p>
          <a:pPr rtl="1"/>
          <a:endParaRPr lang="ar-SY"/>
        </a:p>
      </dgm:t>
    </dgm:pt>
    <dgm:pt modelId="{690D6072-10BB-4B73-98D2-E1E2A6DC3705}">
      <dgm:prSet phldrT="[نص]"/>
      <dgm:spPr/>
      <dgm:t>
        <a:bodyPr/>
        <a:lstStyle/>
        <a:p>
          <a:pPr rtl="1"/>
          <a:r>
            <a:rPr lang="ar-SA" dirty="0" smtClean="0"/>
            <a:t>تخزين العناصر الغذائية الهامة</a:t>
          </a:r>
          <a:endParaRPr lang="ar-SY" dirty="0"/>
        </a:p>
      </dgm:t>
    </dgm:pt>
    <dgm:pt modelId="{CAEE759D-0661-493C-BC72-23437EAF3BF1}" type="parTrans" cxnId="{919FA82D-E579-419F-B68E-A25A56DA987D}">
      <dgm:prSet/>
      <dgm:spPr/>
      <dgm:t>
        <a:bodyPr/>
        <a:lstStyle/>
        <a:p>
          <a:pPr rtl="1"/>
          <a:endParaRPr lang="ar-SY"/>
        </a:p>
      </dgm:t>
    </dgm:pt>
    <dgm:pt modelId="{F6959636-F135-4D35-82E7-5C63E7326B48}" type="sibTrans" cxnId="{919FA82D-E579-419F-B68E-A25A56DA987D}">
      <dgm:prSet/>
      <dgm:spPr/>
      <dgm:t>
        <a:bodyPr/>
        <a:lstStyle/>
        <a:p>
          <a:pPr rtl="1"/>
          <a:endParaRPr lang="ar-SY"/>
        </a:p>
      </dgm:t>
    </dgm:pt>
    <dgm:pt modelId="{23BA2358-B36B-42EB-B3CA-D6E0AA2A8420}" type="pres">
      <dgm:prSet presAssocID="{2F0C01AD-8314-4338-9C3D-A971E26F3DF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pPr rtl="1"/>
          <a:endParaRPr lang="ar-SY"/>
        </a:p>
      </dgm:t>
    </dgm:pt>
    <dgm:pt modelId="{67CC6F0E-0A68-44DD-8145-3A2942AB3045}" type="pres">
      <dgm:prSet presAssocID="{2F0C01AD-8314-4338-9C3D-A971E26F3DF4}" presName="radial" presStyleCnt="0">
        <dgm:presLayoutVars>
          <dgm:animLvl val="ctr"/>
        </dgm:presLayoutVars>
      </dgm:prSet>
      <dgm:spPr/>
    </dgm:pt>
    <dgm:pt modelId="{4E12A3B1-11A0-43B7-8A66-9A8B4C6CDDB3}" type="pres">
      <dgm:prSet presAssocID="{F459E14D-2A95-4ADC-975C-CE421F6BB216}" presName="centerShape" presStyleLbl="vennNode1" presStyleIdx="0" presStyleCnt="5"/>
      <dgm:spPr/>
      <dgm:t>
        <a:bodyPr/>
        <a:lstStyle/>
        <a:p>
          <a:pPr rtl="1"/>
          <a:endParaRPr lang="ar-SY"/>
        </a:p>
      </dgm:t>
    </dgm:pt>
    <dgm:pt modelId="{08D393EF-E09C-4AAB-96F7-9630AA2555DF}" type="pres">
      <dgm:prSet presAssocID="{ED614EDA-5AB5-4CD4-8B30-74FA880B8F7D}" presName="node" presStyleLbl="vennNode1" presStyleIdx="1" presStyleCnt="5" custScaleX="158296">
        <dgm:presLayoutVars>
          <dgm:bulletEnabled val="1"/>
        </dgm:presLayoutVars>
      </dgm:prSet>
      <dgm:spPr/>
      <dgm:t>
        <a:bodyPr/>
        <a:lstStyle/>
        <a:p>
          <a:pPr rtl="1"/>
          <a:endParaRPr lang="ar-SY"/>
        </a:p>
      </dgm:t>
    </dgm:pt>
    <dgm:pt modelId="{DC80B4BF-9BA5-4E6A-B540-E949AD2BFD94}" type="pres">
      <dgm:prSet presAssocID="{FB75790B-E964-4E02-9D37-4235BB0A6643}" presName="node" presStyleLbl="vennNode1" presStyleIdx="2" presStyleCnt="5" custScaleX="148440">
        <dgm:presLayoutVars>
          <dgm:bulletEnabled val="1"/>
        </dgm:presLayoutVars>
      </dgm:prSet>
      <dgm:spPr/>
      <dgm:t>
        <a:bodyPr/>
        <a:lstStyle/>
        <a:p>
          <a:pPr rtl="1"/>
          <a:endParaRPr lang="ar-SY"/>
        </a:p>
      </dgm:t>
    </dgm:pt>
    <dgm:pt modelId="{4B1F1A38-B25B-4AA5-B340-61BAE0F5C7F0}" type="pres">
      <dgm:prSet presAssocID="{74BD33C2-6F52-4201-A09B-D1027DA2A04D}" presName="node" presStyleLbl="vennNode1" presStyleIdx="3" presStyleCnt="5" custScaleX="142942">
        <dgm:presLayoutVars>
          <dgm:bulletEnabled val="1"/>
        </dgm:presLayoutVars>
      </dgm:prSet>
      <dgm:spPr/>
      <dgm:t>
        <a:bodyPr/>
        <a:lstStyle/>
        <a:p>
          <a:pPr rtl="1"/>
          <a:endParaRPr lang="ar-SY"/>
        </a:p>
      </dgm:t>
    </dgm:pt>
    <dgm:pt modelId="{9585159D-6A98-49EA-A8C9-E0270C413D0B}" type="pres">
      <dgm:prSet presAssocID="{690D6072-10BB-4B73-98D2-E1E2A6DC3705}" presName="node" presStyleLbl="vennNode1" presStyleIdx="4" presStyleCnt="5" custScaleX="147284">
        <dgm:presLayoutVars>
          <dgm:bulletEnabled val="1"/>
        </dgm:presLayoutVars>
      </dgm:prSet>
      <dgm:spPr/>
      <dgm:t>
        <a:bodyPr/>
        <a:lstStyle/>
        <a:p>
          <a:pPr rtl="1"/>
          <a:endParaRPr lang="ar-SY"/>
        </a:p>
      </dgm:t>
    </dgm:pt>
  </dgm:ptLst>
  <dgm:cxnLst>
    <dgm:cxn modelId="{919FA82D-E579-419F-B68E-A25A56DA987D}" srcId="{F459E14D-2A95-4ADC-975C-CE421F6BB216}" destId="{690D6072-10BB-4B73-98D2-E1E2A6DC3705}" srcOrd="3" destOrd="0" parTransId="{CAEE759D-0661-493C-BC72-23437EAF3BF1}" sibTransId="{F6959636-F135-4D35-82E7-5C63E7326B48}"/>
    <dgm:cxn modelId="{990AAF20-CD6C-4008-BE6C-548B9D87240A}" type="presOf" srcId="{2F0C01AD-8314-4338-9C3D-A971E26F3DF4}" destId="{23BA2358-B36B-42EB-B3CA-D6E0AA2A8420}" srcOrd="0" destOrd="0" presId="urn:microsoft.com/office/officeart/2005/8/layout/radial3"/>
    <dgm:cxn modelId="{0B923CC2-EBC1-41CE-AE17-9AF883AB4C46}" type="presOf" srcId="{74BD33C2-6F52-4201-A09B-D1027DA2A04D}" destId="{4B1F1A38-B25B-4AA5-B340-61BAE0F5C7F0}" srcOrd="0" destOrd="0" presId="urn:microsoft.com/office/officeart/2005/8/layout/radial3"/>
    <dgm:cxn modelId="{AA853D6F-7A66-4217-A037-17DE75BF558C}" type="presOf" srcId="{F459E14D-2A95-4ADC-975C-CE421F6BB216}" destId="{4E12A3B1-11A0-43B7-8A66-9A8B4C6CDDB3}" srcOrd="0" destOrd="0" presId="urn:microsoft.com/office/officeart/2005/8/layout/radial3"/>
    <dgm:cxn modelId="{9FD357C5-D4F5-44F9-A581-DC2013F7CC9E}" type="presOf" srcId="{ED614EDA-5AB5-4CD4-8B30-74FA880B8F7D}" destId="{08D393EF-E09C-4AAB-96F7-9630AA2555DF}" srcOrd="0" destOrd="0" presId="urn:microsoft.com/office/officeart/2005/8/layout/radial3"/>
    <dgm:cxn modelId="{B32CD170-CF17-47AD-AACD-13BF2592DFD3}" srcId="{F459E14D-2A95-4ADC-975C-CE421F6BB216}" destId="{FB75790B-E964-4E02-9D37-4235BB0A6643}" srcOrd="1" destOrd="0" parTransId="{A52388CA-1A3C-437F-B774-F7B0A6CF698A}" sibTransId="{BEFEC461-1B2E-46CC-9A76-98E09206FF08}"/>
    <dgm:cxn modelId="{0FFD94A7-92C6-4117-BFEA-E49B8F0FD948}" srcId="{F459E14D-2A95-4ADC-975C-CE421F6BB216}" destId="{ED614EDA-5AB5-4CD4-8B30-74FA880B8F7D}" srcOrd="0" destOrd="0" parTransId="{E9AB1418-43A9-4970-8D1B-19550A893015}" sibTransId="{DEBA21CB-D3DF-473B-B480-2C3D8F10C1D0}"/>
    <dgm:cxn modelId="{3B2B0600-7763-4DC3-8C09-8FF2F3673DFD}" type="presOf" srcId="{FB75790B-E964-4E02-9D37-4235BB0A6643}" destId="{DC80B4BF-9BA5-4E6A-B540-E949AD2BFD94}" srcOrd="0" destOrd="0" presId="urn:microsoft.com/office/officeart/2005/8/layout/radial3"/>
    <dgm:cxn modelId="{B9BC38B9-C2DF-4F70-B1E3-36BBD0258403}" srcId="{2F0C01AD-8314-4338-9C3D-A971E26F3DF4}" destId="{F459E14D-2A95-4ADC-975C-CE421F6BB216}" srcOrd="0" destOrd="0" parTransId="{75CEC42B-9A3C-4BB2-82A2-5479FD6AB334}" sibTransId="{0F6B813A-073F-476D-8D56-3ACC3919B787}"/>
    <dgm:cxn modelId="{F7828E0B-2AF9-4365-8A64-3666064AB7A2}" type="presOf" srcId="{690D6072-10BB-4B73-98D2-E1E2A6DC3705}" destId="{9585159D-6A98-49EA-A8C9-E0270C413D0B}" srcOrd="0" destOrd="0" presId="urn:microsoft.com/office/officeart/2005/8/layout/radial3"/>
    <dgm:cxn modelId="{63580612-7E3F-4CD3-923F-6391230A68EC}" srcId="{F459E14D-2A95-4ADC-975C-CE421F6BB216}" destId="{74BD33C2-6F52-4201-A09B-D1027DA2A04D}" srcOrd="2" destOrd="0" parTransId="{E2C0F820-1B73-4A85-A504-70EBBA479C64}" sibTransId="{72FFFC93-BA07-4C7F-860B-F7EC7AF01841}"/>
    <dgm:cxn modelId="{E6347D5D-E704-4452-BBFC-F62ECC3DEB20}" type="presParOf" srcId="{23BA2358-B36B-42EB-B3CA-D6E0AA2A8420}" destId="{67CC6F0E-0A68-44DD-8145-3A2942AB3045}" srcOrd="0" destOrd="0" presId="urn:microsoft.com/office/officeart/2005/8/layout/radial3"/>
    <dgm:cxn modelId="{2F9CE8C6-99B6-471C-BD90-F7C6BF1F369D}" type="presParOf" srcId="{67CC6F0E-0A68-44DD-8145-3A2942AB3045}" destId="{4E12A3B1-11A0-43B7-8A66-9A8B4C6CDDB3}" srcOrd="0" destOrd="0" presId="urn:microsoft.com/office/officeart/2005/8/layout/radial3"/>
    <dgm:cxn modelId="{4D779666-E56E-4700-8C04-3F1BB1E8B06D}" type="presParOf" srcId="{67CC6F0E-0A68-44DD-8145-3A2942AB3045}" destId="{08D393EF-E09C-4AAB-96F7-9630AA2555DF}" srcOrd="1" destOrd="0" presId="urn:microsoft.com/office/officeart/2005/8/layout/radial3"/>
    <dgm:cxn modelId="{D3B10829-8F96-4469-A6CE-7D5C2CFB79F1}" type="presParOf" srcId="{67CC6F0E-0A68-44DD-8145-3A2942AB3045}" destId="{DC80B4BF-9BA5-4E6A-B540-E949AD2BFD94}" srcOrd="2" destOrd="0" presId="urn:microsoft.com/office/officeart/2005/8/layout/radial3"/>
    <dgm:cxn modelId="{9C9C833D-A079-4C80-A22C-7DA744D19ED3}" type="presParOf" srcId="{67CC6F0E-0A68-44DD-8145-3A2942AB3045}" destId="{4B1F1A38-B25B-4AA5-B340-61BAE0F5C7F0}" srcOrd="3" destOrd="0" presId="urn:microsoft.com/office/officeart/2005/8/layout/radial3"/>
    <dgm:cxn modelId="{60CA2651-EE76-4DA2-BB7C-DEB810DD0FA2}" type="presParOf" srcId="{67CC6F0E-0A68-44DD-8145-3A2942AB3045}" destId="{9585159D-6A98-49EA-A8C9-E0270C413D0B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12A3B1-11A0-43B7-8A66-9A8B4C6CDDB3}">
      <dsp:nvSpPr>
        <dsp:cNvPr id="0" name=""/>
        <dsp:cNvSpPr/>
      </dsp:nvSpPr>
      <dsp:spPr>
        <a:xfrm>
          <a:off x="1918879" y="995362"/>
          <a:ext cx="2479674" cy="24796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900" kern="1200" dirty="0" smtClean="0"/>
            <a:t>من وظائفه الهامة: </a:t>
          </a:r>
          <a:endParaRPr lang="ar-SY" sz="3900" kern="1200" dirty="0"/>
        </a:p>
      </dsp:txBody>
      <dsp:txXfrm>
        <a:off x="2282019" y="1358502"/>
        <a:ext cx="1753394" cy="1753394"/>
      </dsp:txXfrm>
    </dsp:sp>
    <dsp:sp modelId="{08D393EF-E09C-4AAB-96F7-9630AA2555DF}">
      <dsp:nvSpPr>
        <dsp:cNvPr id="0" name=""/>
        <dsp:cNvSpPr/>
      </dsp:nvSpPr>
      <dsp:spPr>
        <a:xfrm>
          <a:off x="2177410" y="442"/>
          <a:ext cx="1962613" cy="123983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kern="1200" dirty="0" smtClean="0"/>
            <a:t>التنقية والتصفية للدم </a:t>
          </a:r>
          <a:endParaRPr lang="ar-SY" sz="1700" kern="1200" dirty="0"/>
        </a:p>
      </dsp:txBody>
      <dsp:txXfrm>
        <a:off x="2464828" y="182012"/>
        <a:ext cx="1387777" cy="876697"/>
      </dsp:txXfrm>
    </dsp:sp>
    <dsp:sp modelId="{DC80B4BF-9BA5-4E6A-B540-E949AD2BFD94}">
      <dsp:nvSpPr>
        <dsp:cNvPr id="0" name=""/>
        <dsp:cNvSpPr/>
      </dsp:nvSpPr>
      <dsp:spPr>
        <a:xfrm>
          <a:off x="3853348" y="1615281"/>
          <a:ext cx="1840414" cy="123983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kern="1200" dirty="0" smtClean="0"/>
            <a:t>التنظيم</a:t>
          </a:r>
          <a:endParaRPr lang="ar-SY" sz="1700" kern="1200" dirty="0"/>
        </a:p>
      </dsp:txBody>
      <dsp:txXfrm>
        <a:off x="4122870" y="1796851"/>
        <a:ext cx="1301370" cy="876697"/>
      </dsp:txXfrm>
    </dsp:sp>
    <dsp:sp modelId="{4B1F1A38-B25B-4AA5-B340-61BAE0F5C7F0}">
      <dsp:nvSpPr>
        <dsp:cNvPr id="0" name=""/>
        <dsp:cNvSpPr/>
      </dsp:nvSpPr>
      <dsp:spPr>
        <a:xfrm>
          <a:off x="2272592" y="3230119"/>
          <a:ext cx="1772248" cy="123983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kern="1200" dirty="0" smtClean="0"/>
            <a:t>اصطناع وإفراز </a:t>
          </a:r>
          <a:endParaRPr lang="ar-SY" sz="1700" kern="1200" dirty="0"/>
        </a:p>
      </dsp:txBody>
      <dsp:txXfrm>
        <a:off x="2532132" y="3411689"/>
        <a:ext cx="1253168" cy="876697"/>
      </dsp:txXfrm>
    </dsp:sp>
    <dsp:sp modelId="{9585159D-6A98-49EA-A8C9-E0270C413D0B}">
      <dsp:nvSpPr>
        <dsp:cNvPr id="0" name=""/>
        <dsp:cNvSpPr/>
      </dsp:nvSpPr>
      <dsp:spPr>
        <a:xfrm>
          <a:off x="630837" y="1615281"/>
          <a:ext cx="1826082" cy="123983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kern="1200" dirty="0" smtClean="0"/>
            <a:t>تخزين العناصر الغذائية الهامة</a:t>
          </a:r>
          <a:endParaRPr lang="ar-SY" sz="1700" kern="1200" dirty="0"/>
        </a:p>
      </dsp:txBody>
      <dsp:txXfrm>
        <a:off x="898261" y="1796851"/>
        <a:ext cx="1291234" cy="8766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61EF52E-138B-4D13-A7B5-1241C13C1080}" type="datetimeFigureOut">
              <a:rPr lang="ar-SY" smtClean="0"/>
              <a:t>19/12/1436</a:t>
            </a:fld>
            <a:endParaRPr lang="ar-SY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Y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62F9D73-DAA8-41C0-B8AB-FEE4254F5D9C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481049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BA5A54E-81EE-44ED-A006-41A36FD8A9C9}" type="datetimeFigureOut">
              <a:rPr lang="ar-SY" smtClean="0"/>
              <a:t>19/12/1436</a:t>
            </a:fld>
            <a:endParaRPr lang="ar-SY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SY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DCA0846-4025-4951-B2AA-A1576FFB811C}" type="slidenum">
              <a:rPr lang="ar-SY" smtClean="0"/>
              <a:t>‹#›</a:t>
            </a:fld>
            <a:endParaRPr lang="ar-SY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5A54E-81EE-44ED-A006-41A36FD8A9C9}" type="datetimeFigureOut">
              <a:rPr lang="ar-SY" smtClean="0"/>
              <a:t>19/12/1436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0846-4025-4951-B2AA-A1576FFB811C}" type="slidenum">
              <a:rPr lang="ar-SY" smtClean="0"/>
              <a:t>‹#›</a:t>
            </a:fld>
            <a:endParaRPr lang="ar-SY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5A54E-81EE-44ED-A006-41A36FD8A9C9}" type="datetimeFigureOut">
              <a:rPr lang="ar-SY" smtClean="0"/>
              <a:t>19/12/1436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0846-4025-4951-B2AA-A1576FFB811C}" type="slidenum">
              <a:rPr lang="ar-SY" smtClean="0"/>
              <a:t>‹#›</a:t>
            </a:fld>
            <a:endParaRPr lang="ar-SY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BA5A54E-81EE-44ED-A006-41A36FD8A9C9}" type="datetimeFigureOut">
              <a:rPr lang="ar-SY" smtClean="0"/>
              <a:t>19/12/1436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0846-4025-4951-B2AA-A1576FFB811C}" type="slidenum">
              <a:rPr lang="ar-SY" smtClean="0"/>
              <a:t>‹#›</a:t>
            </a:fld>
            <a:endParaRPr lang="ar-SY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BA5A54E-81EE-44ED-A006-41A36FD8A9C9}" type="datetimeFigureOut">
              <a:rPr lang="ar-SY" smtClean="0"/>
              <a:t>19/12/1436</a:t>
            </a:fld>
            <a:endParaRPr lang="ar-SY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SY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DCA0846-4025-4951-B2AA-A1576FFB811C}" type="slidenum">
              <a:rPr lang="ar-SY" smtClean="0"/>
              <a:t>‹#›</a:t>
            </a:fld>
            <a:endParaRPr lang="ar-SY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BA5A54E-81EE-44ED-A006-41A36FD8A9C9}" type="datetimeFigureOut">
              <a:rPr lang="ar-SY" smtClean="0"/>
              <a:t>19/12/1436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DCA0846-4025-4951-B2AA-A1576FFB811C}" type="slidenum">
              <a:rPr lang="ar-SY" smtClean="0"/>
              <a:t>‹#›</a:t>
            </a:fld>
            <a:endParaRPr lang="ar-SY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BA5A54E-81EE-44ED-A006-41A36FD8A9C9}" type="datetimeFigureOut">
              <a:rPr lang="ar-SY" smtClean="0"/>
              <a:t>19/12/1436</a:t>
            </a:fld>
            <a:endParaRPr lang="ar-SY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SY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DCA0846-4025-4951-B2AA-A1576FFB811C}" type="slidenum">
              <a:rPr lang="ar-SY" smtClean="0"/>
              <a:t>‹#›</a:t>
            </a:fld>
            <a:endParaRPr lang="ar-SY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5A54E-81EE-44ED-A006-41A36FD8A9C9}" type="datetimeFigureOut">
              <a:rPr lang="ar-SY" smtClean="0"/>
              <a:t>19/12/1436</a:t>
            </a:fld>
            <a:endParaRPr lang="ar-SY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0846-4025-4951-B2AA-A1576FFB811C}" type="slidenum">
              <a:rPr lang="ar-SY" smtClean="0"/>
              <a:t>‹#›</a:t>
            </a:fld>
            <a:endParaRPr lang="ar-SY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BA5A54E-81EE-44ED-A006-41A36FD8A9C9}" type="datetimeFigureOut">
              <a:rPr lang="ar-SY" smtClean="0"/>
              <a:t>19/12/1436</a:t>
            </a:fld>
            <a:endParaRPr lang="ar-SY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SY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DCA0846-4025-4951-B2AA-A1576FFB811C}" type="slidenum">
              <a:rPr lang="ar-SY" smtClean="0"/>
              <a:t>‹#›</a:t>
            </a:fld>
            <a:endParaRPr lang="ar-SY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BA5A54E-81EE-44ED-A006-41A36FD8A9C9}" type="datetimeFigureOut">
              <a:rPr lang="ar-SY" smtClean="0"/>
              <a:t>19/12/1436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DCA0846-4025-4951-B2AA-A1576FFB811C}" type="slidenum">
              <a:rPr lang="ar-SY" smtClean="0"/>
              <a:t>‹#›</a:t>
            </a:fld>
            <a:endParaRPr lang="ar-SY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BA5A54E-81EE-44ED-A006-41A36FD8A9C9}" type="datetimeFigureOut">
              <a:rPr lang="ar-SY" smtClean="0"/>
              <a:t>19/12/1436</a:t>
            </a:fld>
            <a:endParaRPr lang="ar-S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S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DCA0846-4025-4951-B2AA-A1576FFB811C}" type="slidenum">
              <a:rPr lang="ar-SY" smtClean="0"/>
              <a:t>‹#›</a:t>
            </a:fld>
            <a:endParaRPr lang="ar-SY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BA5A54E-81EE-44ED-A006-41A36FD8A9C9}" type="datetimeFigureOut">
              <a:rPr lang="ar-SY" smtClean="0"/>
              <a:t>19/12/1436</a:t>
            </a:fld>
            <a:endParaRPr lang="ar-SY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Y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DCA0846-4025-4951-B2AA-A1576FFB811C}" type="slidenum">
              <a:rPr lang="ar-SY" smtClean="0"/>
              <a:t>‹#›</a:t>
            </a:fld>
            <a:endParaRPr lang="ar-SY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8062912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ar-SA" sz="5400" dirty="0" smtClean="0"/>
              <a:t>التهاب الكبد بالفيروس </a:t>
            </a:r>
            <a:r>
              <a:rPr lang="en-US" sz="4800" dirty="0" smtClean="0"/>
              <a:t>C</a:t>
            </a:r>
            <a:br>
              <a:rPr lang="en-US" sz="4800" dirty="0" smtClean="0"/>
            </a:br>
            <a:r>
              <a:rPr lang="en-GB" sz="4800" dirty="0">
                <a:solidFill>
                  <a:schemeClr val="tx2">
                    <a:satMod val="200000"/>
                  </a:schemeClr>
                </a:solidFill>
              </a:rPr>
              <a:t>Hepatitis C</a:t>
            </a:r>
            <a:endParaRPr lang="ar-SY" sz="48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4724400"/>
            <a:ext cx="6324600" cy="1752600"/>
          </a:xfrm>
        </p:spPr>
        <p:txBody>
          <a:bodyPr>
            <a:normAutofit/>
          </a:bodyPr>
          <a:lstStyle/>
          <a:p>
            <a:r>
              <a:rPr lang="ar-SA" sz="4000" dirty="0" err="1">
                <a:solidFill>
                  <a:schemeClr val="accent1"/>
                </a:solidFill>
              </a:rPr>
              <a:t>د.نيازية</a:t>
            </a:r>
            <a:r>
              <a:rPr lang="ar-SA" sz="4000" dirty="0">
                <a:solidFill>
                  <a:schemeClr val="accent1"/>
                </a:solidFill>
              </a:rPr>
              <a:t> حلوم</a:t>
            </a:r>
          </a:p>
          <a:p>
            <a:r>
              <a:rPr lang="ar-SA" sz="3600" dirty="0">
                <a:solidFill>
                  <a:schemeClr val="accent1"/>
                </a:solidFill>
              </a:rPr>
              <a:t>مشفى الأطفال والتوليد</a:t>
            </a:r>
            <a:endParaRPr lang="ar-SY" sz="3600" dirty="0">
              <a:solidFill>
                <a:schemeClr val="accent1"/>
              </a:solidFill>
            </a:endParaRPr>
          </a:p>
          <a:p>
            <a:endParaRPr lang="ar-SY" sz="3200" dirty="0">
              <a:solidFill>
                <a:schemeClr val="accent1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838200" y="3352800"/>
            <a:ext cx="2209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Y" dirty="0"/>
          </a:p>
        </p:txBody>
      </p:sp>
      <p:pic>
        <p:nvPicPr>
          <p:cNvPr id="4098" name="Picture 2" descr="C:\Users\SAR\Desktop\mom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33" y="2590800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84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>
                <a:effectLst/>
              </a:rPr>
              <a:t>طرق انتقال العدوى</a:t>
            </a:r>
            <a:r>
              <a:rPr lang="ar-SA" dirty="0" smtClean="0">
                <a:effectLst/>
              </a:rPr>
              <a:t>: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105400"/>
          </a:xfrm>
        </p:spPr>
        <p:txBody>
          <a:bodyPr/>
          <a:lstStyle/>
          <a:p>
            <a:pPr marL="64008" indent="0" algn="just">
              <a:buNone/>
            </a:pPr>
            <a:r>
              <a:rPr lang="ar-SA" dirty="0"/>
              <a:t>عن طريق</a:t>
            </a:r>
            <a:endParaRPr lang="en-US" dirty="0"/>
          </a:p>
          <a:p>
            <a:pPr marL="578358" indent="-514350" algn="just">
              <a:buFont typeface="+mj-lt"/>
              <a:buAutoNum type="arabicPeriod"/>
            </a:pPr>
            <a:r>
              <a:rPr lang="ar-SA" dirty="0"/>
              <a:t> الدم ومشتقاته الملوثة – نقل الأعضاء وخزعة الأعضاء-</a:t>
            </a:r>
            <a:endParaRPr lang="en-US" dirty="0"/>
          </a:p>
          <a:p>
            <a:pPr marL="578358" indent="-514350" algn="just">
              <a:buFont typeface="+mj-lt"/>
              <a:buAutoNum type="arabicPeriod"/>
            </a:pPr>
            <a:r>
              <a:rPr lang="ar-SA" dirty="0"/>
              <a:t>استخدام </a:t>
            </a:r>
            <a:r>
              <a:rPr lang="ar-SA" dirty="0" smtClean="0"/>
              <a:t>الإبر الوريدية </a:t>
            </a:r>
            <a:r>
              <a:rPr lang="ar-SA" dirty="0"/>
              <a:t>والأدوات الملوثة</a:t>
            </a:r>
            <a:endParaRPr lang="en-US" dirty="0"/>
          </a:p>
          <a:p>
            <a:pPr marL="578358" indent="-514350" algn="just">
              <a:buFont typeface="+mj-lt"/>
              <a:buAutoNum type="arabicPeriod"/>
            </a:pPr>
            <a:r>
              <a:rPr lang="ar-SA" dirty="0"/>
              <a:t>التماس الجنسي</a:t>
            </a:r>
            <a:endParaRPr lang="en-US" dirty="0"/>
          </a:p>
          <a:p>
            <a:pPr marL="578358" indent="-514350" algn="just">
              <a:buFont typeface="+mj-lt"/>
              <a:buAutoNum type="arabicPeriod"/>
            </a:pPr>
            <a:r>
              <a:rPr lang="ar-SA" dirty="0"/>
              <a:t>الانتقال العامودي من الأم المصابة </a:t>
            </a:r>
            <a:r>
              <a:rPr lang="ar-SA" dirty="0" smtClean="0"/>
              <a:t>لوليدها</a:t>
            </a:r>
          </a:p>
          <a:p>
            <a:pPr marL="578358" indent="-514350" algn="just">
              <a:buFont typeface="+mj-lt"/>
              <a:buAutoNum type="arabicPeriod"/>
            </a:pPr>
            <a:r>
              <a:rPr lang="ar-SA" dirty="0" smtClean="0"/>
              <a:t>استخدام أدوات الحلاقة وفراشي الأسنان </a:t>
            </a:r>
            <a:r>
              <a:rPr lang="ar-SA" dirty="0" smtClean="0"/>
              <a:t>الخاصة بالغير </a:t>
            </a:r>
            <a:r>
              <a:rPr lang="ar-SA" dirty="0" smtClean="0"/>
              <a:t>والإجراءات غير العقيمة(كالوشم والختان وثقب الأذن)</a:t>
            </a:r>
            <a:endParaRPr lang="en-US" dirty="0"/>
          </a:p>
          <a:p>
            <a:pPr algn="just"/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21188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52400" y="267494"/>
            <a:ext cx="8839200" cy="1399032"/>
          </a:xfrm>
        </p:spPr>
        <p:txBody>
          <a:bodyPr>
            <a:normAutofit/>
          </a:bodyPr>
          <a:lstStyle/>
          <a:p>
            <a:pPr algn="r"/>
            <a:r>
              <a:rPr lang="ar-SA" dirty="0">
                <a:effectLst/>
              </a:rPr>
              <a:t>الوبائيات ونسبة انتشار الفيروس </a:t>
            </a:r>
            <a:r>
              <a:rPr lang="en-US" dirty="0">
                <a:effectLst/>
              </a:rPr>
              <a:t>c</a:t>
            </a:r>
            <a:r>
              <a:rPr lang="ar-SA" dirty="0" smtClean="0">
                <a:effectLst/>
              </a:rPr>
              <a:t>: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4800" y="1752600"/>
            <a:ext cx="8610600" cy="4953000"/>
          </a:xfrm>
        </p:spPr>
        <p:txBody>
          <a:bodyPr/>
          <a:lstStyle/>
          <a:p>
            <a:r>
              <a:rPr lang="ar-SA" dirty="0"/>
              <a:t>تختلف نسبة انتشاره بحسب البلدان </a:t>
            </a:r>
            <a:endParaRPr lang="ar-SA" dirty="0" smtClean="0"/>
          </a:p>
          <a:p>
            <a:pPr marL="64008" indent="0">
              <a:buNone/>
            </a:pPr>
            <a:endParaRPr lang="ar-SA" dirty="0" smtClean="0"/>
          </a:p>
          <a:p>
            <a:pPr>
              <a:buFont typeface="Wingdings" pitchFamily="2" charset="2"/>
              <a:buChar char="q"/>
            </a:pPr>
            <a:r>
              <a:rPr lang="ar-SA" dirty="0" smtClean="0"/>
              <a:t>أقل </a:t>
            </a:r>
            <a:r>
              <a:rPr lang="ar-SA" dirty="0"/>
              <a:t>من 1% في شمال أمريكا وأوروبا </a:t>
            </a:r>
            <a:r>
              <a:rPr lang="ar-SA" dirty="0" smtClean="0"/>
              <a:t>الغربية.</a:t>
            </a:r>
          </a:p>
          <a:p>
            <a:pPr>
              <a:buFont typeface="Wingdings" pitchFamily="2" charset="2"/>
              <a:buChar char="q"/>
            </a:pPr>
            <a:endParaRPr lang="ar-SA" dirty="0" smtClean="0"/>
          </a:p>
          <a:p>
            <a:pPr>
              <a:buFont typeface="Wingdings" pitchFamily="2" charset="2"/>
              <a:buChar char="q"/>
            </a:pPr>
            <a:r>
              <a:rPr lang="ar-SA" dirty="0" smtClean="0"/>
              <a:t>تصل </a:t>
            </a:r>
            <a:r>
              <a:rPr lang="ar-SA" dirty="0"/>
              <a:t>إلى حوالي 15% في </a:t>
            </a:r>
            <a:r>
              <a:rPr lang="ar-SA" dirty="0" smtClean="0"/>
              <a:t>مصر.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ar-SA" dirty="0"/>
              <a:t>في سوريا تقدر ب 1</a:t>
            </a:r>
            <a:r>
              <a:rPr lang="ar-SA" dirty="0" smtClean="0"/>
              <a:t>%.</a:t>
            </a:r>
            <a:endParaRPr lang="en-US" dirty="0"/>
          </a:p>
          <a:p>
            <a:pPr marL="64008" indent="0">
              <a:buNone/>
            </a:pP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68865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04800"/>
            <a:ext cx="8382000" cy="6150008"/>
          </a:xfrm>
        </p:spPr>
        <p:txBody>
          <a:bodyPr>
            <a:normAutofit lnSpcReduction="10000"/>
          </a:bodyPr>
          <a:lstStyle/>
          <a:p>
            <a:r>
              <a:rPr lang="ar-SA" dirty="0">
                <a:solidFill>
                  <a:schemeClr val="accent1"/>
                </a:solidFill>
              </a:rPr>
              <a:t>الأنماط الوراثية ( </a:t>
            </a:r>
            <a:r>
              <a:rPr lang="en-US" dirty="0" smtClean="0">
                <a:solidFill>
                  <a:schemeClr val="accent1"/>
                </a:solidFill>
              </a:rPr>
              <a:t>Genotypes</a:t>
            </a:r>
            <a:r>
              <a:rPr lang="ar-SA" dirty="0" smtClean="0">
                <a:solidFill>
                  <a:schemeClr val="accent1"/>
                </a:solidFill>
              </a:rPr>
              <a:t>) </a:t>
            </a:r>
          </a:p>
          <a:p>
            <a:endParaRPr lang="ar-SA" dirty="0" smtClean="0">
              <a:solidFill>
                <a:schemeClr val="accent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ar-SA" dirty="0" smtClean="0"/>
              <a:t>الأكثر </a:t>
            </a:r>
            <a:r>
              <a:rPr lang="ar-SA" dirty="0"/>
              <a:t>شيوعاً في العالم هي النمط 1 ويشكل نسبة 40 إلى 80% في </a:t>
            </a:r>
            <a:r>
              <a:rPr lang="ar-SA" dirty="0" smtClean="0"/>
              <a:t>أميركا.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ar-SA" dirty="0"/>
              <a:t>يشيع النمط 2 و3 في أوروبا </a:t>
            </a:r>
            <a:r>
              <a:rPr lang="ar-SA" dirty="0" smtClean="0"/>
              <a:t>واليابان.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ar-SA" dirty="0"/>
              <a:t>النمط 4 في مصر والشرق </a:t>
            </a:r>
            <a:r>
              <a:rPr lang="ar-SA" dirty="0" smtClean="0"/>
              <a:t>الأوسط.</a:t>
            </a:r>
          </a:p>
          <a:p>
            <a:pPr marL="64008" indent="0">
              <a:buNone/>
            </a:pP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ar-SA" dirty="0"/>
              <a:t>النمط 5 في جنوب </a:t>
            </a:r>
            <a:r>
              <a:rPr lang="ar-SA" dirty="0" smtClean="0"/>
              <a:t>أفريقيا.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ar-SA" dirty="0"/>
              <a:t>النمط 6 في هونغ كونغ وجنوب شرق </a:t>
            </a:r>
            <a:r>
              <a:rPr lang="ar-SA" dirty="0" smtClean="0"/>
              <a:t>أسيا.</a:t>
            </a:r>
            <a:endParaRPr lang="en-US" dirty="0"/>
          </a:p>
          <a:p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80496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>
                <a:effectLst/>
              </a:rPr>
              <a:t>الأعراض والتشخيص</a:t>
            </a:r>
            <a:r>
              <a:rPr lang="ar-SA" dirty="0" smtClean="0">
                <a:effectLst/>
              </a:rPr>
              <a:t>: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4953000"/>
          </a:xfrm>
        </p:spPr>
        <p:txBody>
          <a:bodyPr>
            <a:normAutofit fontScale="92500"/>
          </a:bodyPr>
          <a:lstStyle/>
          <a:p>
            <a:pPr algn="just"/>
            <a:r>
              <a:rPr lang="ar-SA" dirty="0"/>
              <a:t>في المرحلة الأولى المرض لا عرضي </a:t>
            </a:r>
            <a:endParaRPr lang="en-US" dirty="0"/>
          </a:p>
          <a:p>
            <a:pPr marL="64008" indent="0" algn="just">
              <a:buNone/>
            </a:pPr>
            <a:r>
              <a:rPr lang="ar-SA" dirty="0"/>
              <a:t>وإذا حدثت أعراض غالباً </a:t>
            </a:r>
            <a:r>
              <a:rPr lang="ar-SA" dirty="0" err="1"/>
              <a:t>ماتكون</a:t>
            </a:r>
            <a:r>
              <a:rPr lang="ar-SA" dirty="0"/>
              <a:t> ضعيفة ( تعب عام- غثيان- فقدان شهية- الام في المفاصل والعضلات- ضعف عام في المنطقة المحيطة بالكبد</a:t>
            </a:r>
            <a:r>
              <a:rPr lang="ar-SA" dirty="0" smtClean="0"/>
              <a:t>).</a:t>
            </a:r>
          </a:p>
          <a:p>
            <a:pPr marL="64008" indent="0" algn="just">
              <a:buNone/>
            </a:pPr>
            <a:endParaRPr lang="ar-SA" dirty="0"/>
          </a:p>
          <a:p>
            <a:pPr algn="just"/>
            <a:r>
              <a:rPr lang="ar-SA" dirty="0"/>
              <a:t>في حال تطور الإصابة تظهر أعراض اخرى مثل </a:t>
            </a:r>
            <a:r>
              <a:rPr lang="ar-SA" dirty="0" smtClean="0"/>
              <a:t>(اصفرار </a:t>
            </a:r>
            <a:r>
              <a:rPr lang="ar-SA" dirty="0"/>
              <a:t>العينين- </a:t>
            </a:r>
            <a:r>
              <a:rPr lang="ar-SA" dirty="0" err="1"/>
              <a:t>الإقياء</a:t>
            </a:r>
            <a:r>
              <a:rPr lang="ar-SA" dirty="0"/>
              <a:t> –ارتفاع بسيط بالحرارة) ويكون المصاب معدي في هذه المرحلة دون شعوره </a:t>
            </a:r>
            <a:r>
              <a:rPr lang="ar-SA" dirty="0" smtClean="0"/>
              <a:t>بذلك</a:t>
            </a:r>
            <a:r>
              <a:rPr lang="ar-SA" dirty="0"/>
              <a:t>.</a:t>
            </a:r>
            <a:endParaRPr lang="en-US" dirty="0"/>
          </a:p>
          <a:p>
            <a:pPr algn="just"/>
            <a:r>
              <a:rPr lang="ar-SA" smtClean="0"/>
              <a:t>اذا استمر الالتهاب الحاد أكثر من 6 أشهر يصبح مزمناً</a:t>
            </a: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36139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52400" y="267494"/>
            <a:ext cx="8991600" cy="1399032"/>
          </a:xfrm>
        </p:spPr>
        <p:txBody>
          <a:bodyPr/>
          <a:lstStyle/>
          <a:p>
            <a:pPr algn="ctr"/>
            <a:r>
              <a:rPr lang="ar-SA" dirty="0" smtClean="0"/>
              <a:t>تطور التهاب الكبد بالفيروس </a:t>
            </a:r>
            <a:r>
              <a:rPr lang="en-US" dirty="0" smtClean="0"/>
              <a:t>C</a:t>
            </a:r>
            <a:endParaRPr lang="ar-SY" dirty="0"/>
          </a:p>
        </p:txBody>
      </p:sp>
      <p:pic>
        <p:nvPicPr>
          <p:cNvPr id="4" name="Content Placeholder 3" descr="13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1905000"/>
            <a:ext cx="6324600" cy="4648199"/>
          </a:xfrm>
        </p:spPr>
      </p:pic>
    </p:spTree>
    <p:extLst>
      <p:ext uri="{BB962C8B-B14F-4D97-AF65-F5344CB8AC3E}">
        <p14:creationId xmlns:p14="http://schemas.microsoft.com/office/powerpoint/2010/main" val="1402241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pic>
        <p:nvPicPr>
          <p:cNvPr id="2050" name="Picture 2" descr="C:\Users\SAR\Desktop\mom\eltehap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5438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8926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التشخيص: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5007008"/>
          </a:xfrm>
        </p:spPr>
        <p:txBody>
          <a:bodyPr>
            <a:normAutofit/>
          </a:bodyPr>
          <a:lstStyle/>
          <a:p>
            <a:r>
              <a:rPr lang="ar-SA" dirty="0" smtClean="0"/>
              <a:t>يعتمد التشخيص بشكل أساسي على التحاليل المخبرية بالإضافة للفحص السريري ومتابعة الأعراض والعلامات ونجري </a:t>
            </a:r>
          </a:p>
          <a:p>
            <a:pPr>
              <a:buFont typeface="Wingdings" pitchFamily="2" charset="2"/>
              <a:buChar char="ü"/>
            </a:pPr>
            <a:r>
              <a:rPr lang="ar-SA" dirty="0" smtClean="0"/>
              <a:t>خمائر الكبد</a:t>
            </a: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ar-SA" dirty="0" smtClean="0"/>
              <a:t>كشف </a:t>
            </a:r>
            <a:r>
              <a:rPr lang="ar-SA" dirty="0"/>
              <a:t>الأجسام المضادة للفيروس</a:t>
            </a: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ar-SA" dirty="0"/>
              <a:t>إجراء ال </a:t>
            </a:r>
            <a:r>
              <a:rPr lang="en-US" dirty="0"/>
              <a:t>PCR</a:t>
            </a:r>
            <a:r>
              <a:rPr lang="ar-SA" dirty="0"/>
              <a:t> للكشف عن </a:t>
            </a:r>
            <a:r>
              <a:rPr lang="en-US" dirty="0"/>
              <a:t>RNA</a:t>
            </a:r>
            <a:r>
              <a:rPr lang="ar-SA" dirty="0"/>
              <a:t> </a:t>
            </a:r>
            <a:r>
              <a:rPr lang="ar-SA" dirty="0" smtClean="0"/>
              <a:t>الفيروس وتحديد النمط الجيني</a:t>
            </a:r>
          </a:p>
          <a:p>
            <a:pPr>
              <a:buFont typeface="Wingdings" pitchFamily="2" charset="2"/>
              <a:buChar char="ü"/>
            </a:pPr>
            <a:r>
              <a:rPr lang="ar-SA" dirty="0" smtClean="0"/>
              <a:t>ايكو للكبد</a:t>
            </a:r>
          </a:p>
          <a:p>
            <a:pPr>
              <a:buFont typeface="Wingdings" pitchFamily="2" charset="2"/>
              <a:buChar char="ü"/>
            </a:pPr>
            <a:r>
              <a:rPr lang="ar-SA" dirty="0" smtClean="0"/>
              <a:t>خزعة كبد</a:t>
            </a:r>
            <a:endParaRPr lang="en-US" dirty="0"/>
          </a:p>
          <a:p>
            <a:pPr marL="64008" indent="0">
              <a:buNone/>
            </a:pPr>
            <a:endParaRPr lang="en-US" dirty="0"/>
          </a:p>
          <a:p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263370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>
                <a:effectLst/>
              </a:rPr>
              <a:t>العلاج</a:t>
            </a:r>
            <a:r>
              <a:rPr lang="ar-SA" dirty="0" smtClean="0">
                <a:effectLst/>
              </a:rPr>
              <a:t>: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SA" dirty="0"/>
              <a:t>هدف العلاج الأساسي هو الوصول إلى انعدام كامل للتناسخ الفيروسي والوصول إلى الشفاء التام للإصابة </a:t>
            </a:r>
            <a:r>
              <a:rPr lang="ar-SA" dirty="0" smtClean="0"/>
              <a:t>الكبدية.</a:t>
            </a:r>
          </a:p>
          <a:p>
            <a:pPr algn="just"/>
            <a:endParaRPr lang="en-US" dirty="0"/>
          </a:p>
          <a:p>
            <a:pPr algn="just"/>
            <a:r>
              <a:rPr lang="ar-SA" dirty="0"/>
              <a:t>الهدف الثاني هو الوقاية من التطور نحو التشمع وسرطانة الخلية </a:t>
            </a:r>
            <a:r>
              <a:rPr lang="ar-SA" dirty="0" smtClean="0"/>
              <a:t>الكبدية.</a:t>
            </a:r>
            <a:endParaRPr lang="en-US" dirty="0"/>
          </a:p>
          <a:p>
            <a:pPr marL="64008" indent="0" algn="just">
              <a:buNone/>
            </a:pP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56882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88008"/>
          </a:xfrm>
        </p:spPr>
        <p:txBody>
          <a:bodyPr/>
          <a:lstStyle/>
          <a:p>
            <a:pPr marL="64008" indent="0" algn="just">
              <a:buNone/>
            </a:pPr>
            <a:r>
              <a:rPr lang="ar-SA" sz="3200" dirty="0">
                <a:solidFill>
                  <a:schemeClr val="accent1"/>
                </a:solidFill>
              </a:rPr>
              <a:t>العلاج الدوائي </a:t>
            </a:r>
            <a:r>
              <a:rPr lang="ar-SA" sz="3200" dirty="0" smtClean="0">
                <a:solidFill>
                  <a:schemeClr val="accent1"/>
                </a:solidFill>
              </a:rPr>
              <a:t>هو</a:t>
            </a:r>
          </a:p>
          <a:p>
            <a:pPr algn="just">
              <a:buFont typeface="Wingdings" pitchFamily="2" charset="2"/>
              <a:buChar char="v"/>
            </a:pPr>
            <a:r>
              <a:rPr lang="ar-SA" dirty="0" smtClean="0"/>
              <a:t> </a:t>
            </a:r>
            <a:r>
              <a:rPr lang="ar-SA" dirty="0"/>
              <a:t>مشاركة دواء </a:t>
            </a:r>
            <a:r>
              <a:rPr lang="ar-SA" dirty="0" err="1"/>
              <a:t>الانترفيرون</a:t>
            </a:r>
            <a:r>
              <a:rPr lang="ar-SA" dirty="0"/>
              <a:t> </a:t>
            </a:r>
            <a:r>
              <a:rPr lang="en-US" dirty="0"/>
              <a:t>IFN</a:t>
            </a:r>
            <a:r>
              <a:rPr lang="ar-SA" dirty="0"/>
              <a:t> مع </a:t>
            </a:r>
            <a:r>
              <a:rPr lang="ar-SA" dirty="0" err="1"/>
              <a:t>الريبافيرين</a:t>
            </a:r>
            <a:r>
              <a:rPr lang="ar-SA" dirty="0"/>
              <a:t> </a:t>
            </a:r>
            <a:r>
              <a:rPr lang="en-US" dirty="0"/>
              <a:t>RIBA</a:t>
            </a:r>
            <a:r>
              <a:rPr lang="ar-SA" dirty="0"/>
              <a:t> لمدة 24 إلى 48 </a:t>
            </a:r>
            <a:r>
              <a:rPr lang="ar-SA" dirty="0" smtClean="0"/>
              <a:t>أسبوع. </a:t>
            </a:r>
          </a:p>
          <a:p>
            <a:pPr marL="64008" indent="0" algn="just">
              <a:buNone/>
            </a:pPr>
            <a:r>
              <a:rPr lang="ar-SA" dirty="0" smtClean="0"/>
              <a:t>مع </a:t>
            </a:r>
            <a:r>
              <a:rPr lang="ar-SA" dirty="0"/>
              <a:t>المتابعة أثناء العلاج ب</a:t>
            </a:r>
            <a:endParaRPr lang="en-US" dirty="0"/>
          </a:p>
          <a:p>
            <a:pPr algn="just">
              <a:buFont typeface="Wingdings" pitchFamily="2" charset="2"/>
              <a:buChar char="v"/>
            </a:pPr>
            <a:r>
              <a:rPr lang="ar-SA" dirty="0"/>
              <a:t>إجراء تعداد دم كامل مع </a:t>
            </a:r>
            <a:r>
              <a:rPr lang="en-US" dirty="0"/>
              <a:t>ALT</a:t>
            </a:r>
            <a:r>
              <a:rPr lang="ar-SA" dirty="0"/>
              <a:t> بعد أسبوعين ثم مرة كل 4 </a:t>
            </a:r>
            <a:r>
              <a:rPr lang="ar-SA" dirty="0" smtClean="0"/>
              <a:t>أسابيع.</a:t>
            </a:r>
            <a:endParaRPr lang="en-US" dirty="0"/>
          </a:p>
          <a:p>
            <a:pPr algn="just">
              <a:buFont typeface="Wingdings" pitchFamily="2" charset="2"/>
              <a:buChar char="v"/>
            </a:pPr>
            <a:r>
              <a:rPr lang="ar-SA" dirty="0"/>
              <a:t>إجراء </a:t>
            </a:r>
            <a:r>
              <a:rPr lang="en-US" dirty="0"/>
              <a:t>TSH</a:t>
            </a:r>
            <a:r>
              <a:rPr lang="ar-SA" dirty="0"/>
              <a:t> كل 3 </a:t>
            </a:r>
            <a:r>
              <a:rPr lang="ar-SA" dirty="0" smtClean="0"/>
              <a:t>أشهر.</a:t>
            </a:r>
            <a:endParaRPr lang="en-US" dirty="0"/>
          </a:p>
          <a:p>
            <a:pPr algn="just">
              <a:buFont typeface="Wingdings" pitchFamily="2" charset="2"/>
              <a:buChar char="v"/>
            </a:pPr>
            <a:r>
              <a:rPr lang="ar-SA" dirty="0"/>
              <a:t>إجراء </a:t>
            </a:r>
            <a:r>
              <a:rPr lang="en-US" dirty="0"/>
              <a:t>PCR</a:t>
            </a:r>
            <a:r>
              <a:rPr lang="ar-SA" dirty="0"/>
              <a:t> بشكل متكرر </a:t>
            </a:r>
            <a:r>
              <a:rPr lang="ar-SA" smtClean="0"/>
              <a:t>لمتابعة نتائج </a:t>
            </a:r>
            <a:r>
              <a:rPr lang="ar-SA" dirty="0" smtClean="0"/>
              <a:t>العلاج.</a:t>
            </a:r>
            <a:endParaRPr lang="en-US" dirty="0"/>
          </a:p>
          <a:p>
            <a:pPr algn="just">
              <a:buFont typeface="Wingdings" pitchFamily="2" charset="2"/>
              <a:buChar char="v"/>
            </a:pPr>
            <a:endParaRPr lang="ar-SY" dirty="0"/>
          </a:p>
        </p:txBody>
      </p:sp>
      <p:sp>
        <p:nvSpPr>
          <p:cNvPr id="5" name="مربع نص 4"/>
          <p:cNvSpPr txBox="1"/>
          <p:nvPr/>
        </p:nvSpPr>
        <p:spPr>
          <a:xfrm>
            <a:off x="304800" y="6019800"/>
            <a:ext cx="85344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>
                <a:solidFill>
                  <a:srgbClr val="FFFF00"/>
                </a:solidFill>
              </a:rPr>
              <a:t>   ويمكن استخدام ال </a:t>
            </a:r>
            <a:r>
              <a:rPr lang="en-US" sz="3200" dirty="0" smtClean="0">
                <a:solidFill>
                  <a:srgbClr val="FFFF00"/>
                </a:solidFill>
              </a:rPr>
              <a:t>PEG-IFN</a:t>
            </a:r>
            <a:r>
              <a:rPr lang="ar-SA" sz="3200" dirty="0" smtClean="0">
                <a:solidFill>
                  <a:srgbClr val="FFFF00"/>
                </a:solidFill>
              </a:rPr>
              <a:t> كعلاج أفضل.</a:t>
            </a:r>
            <a:endParaRPr lang="en-US" sz="320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92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97408"/>
          </a:xfrm>
        </p:spPr>
        <p:txBody>
          <a:bodyPr/>
          <a:lstStyle/>
          <a:p>
            <a:pPr algn="just"/>
            <a:r>
              <a:rPr lang="ar-SA" dirty="0"/>
              <a:t>هنالك علاج جديد </a:t>
            </a:r>
            <a:r>
              <a:rPr lang="ar-SA" dirty="0" smtClean="0"/>
              <a:t>فموي ( </a:t>
            </a:r>
            <a:r>
              <a:rPr lang="en-US" dirty="0" smtClean="0"/>
              <a:t> </a:t>
            </a:r>
            <a:r>
              <a:rPr lang="en-US" dirty="0" err="1" smtClean="0"/>
              <a:t>Harvoni</a:t>
            </a:r>
            <a:r>
              <a:rPr lang="ar-SA" dirty="0" smtClean="0"/>
              <a:t>) </a:t>
            </a:r>
            <a:r>
              <a:rPr lang="ar-SA" dirty="0"/>
              <a:t>قيد التجربة يمكن استخدامه مع الأدوية السابقة حيث يحسن الاستجابة الفيروسية لالتهاب الكبد </a:t>
            </a:r>
            <a:r>
              <a:rPr lang="en-US" dirty="0"/>
              <a:t>c</a:t>
            </a:r>
            <a:r>
              <a:rPr lang="ar-SA" dirty="0"/>
              <a:t> نمط 1 وأعراضه الجانبية تقتصر على (غثيان – إعياء – صداع) ويمكن معالجة مرضى تليف الكبد به.</a:t>
            </a:r>
            <a:endParaRPr lang="en-US" dirty="0"/>
          </a:p>
          <a:p>
            <a:pPr marL="64008" indent="0" algn="just">
              <a:buNone/>
            </a:pP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371757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>
                <a:effectLst/>
              </a:rPr>
              <a:t>مخطط البحث</a:t>
            </a:r>
            <a:r>
              <a:rPr lang="ar-SA" dirty="0" smtClean="0">
                <a:effectLst/>
              </a:rPr>
              <a:t>: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/>
              <a:t>مقدمة وتعريف</a:t>
            </a:r>
            <a:endParaRPr lang="en-US" dirty="0"/>
          </a:p>
          <a:p>
            <a:r>
              <a:rPr lang="ar-SA" dirty="0" smtClean="0"/>
              <a:t>وظائف </a:t>
            </a:r>
            <a:r>
              <a:rPr lang="ar-SA" dirty="0"/>
              <a:t>الكبد</a:t>
            </a:r>
            <a:endParaRPr lang="en-US" dirty="0"/>
          </a:p>
          <a:p>
            <a:r>
              <a:rPr lang="ar-SA" dirty="0" smtClean="0"/>
              <a:t>الفيروس </a:t>
            </a:r>
            <a:r>
              <a:rPr lang="en-US" dirty="0"/>
              <a:t>c</a:t>
            </a:r>
            <a:r>
              <a:rPr lang="ar-SA" dirty="0"/>
              <a:t> وبنيته</a:t>
            </a:r>
            <a:endParaRPr lang="en-US" dirty="0"/>
          </a:p>
          <a:p>
            <a:r>
              <a:rPr lang="ar-SA" dirty="0" smtClean="0"/>
              <a:t>طرق </a:t>
            </a:r>
            <a:r>
              <a:rPr lang="ar-SA" dirty="0"/>
              <a:t>انتقال العدوى</a:t>
            </a:r>
            <a:endParaRPr lang="en-US" dirty="0"/>
          </a:p>
          <a:p>
            <a:r>
              <a:rPr lang="ar-SA" dirty="0" smtClean="0"/>
              <a:t>الوبائيات </a:t>
            </a:r>
            <a:r>
              <a:rPr lang="ar-SA" dirty="0"/>
              <a:t>ونسبة انتشار الفيروس </a:t>
            </a:r>
            <a:r>
              <a:rPr lang="en-US" dirty="0"/>
              <a:t>c</a:t>
            </a:r>
          </a:p>
          <a:p>
            <a:r>
              <a:rPr lang="ar-SA" dirty="0" smtClean="0"/>
              <a:t>الأعراض </a:t>
            </a:r>
            <a:r>
              <a:rPr lang="ar-SA" dirty="0"/>
              <a:t>والتشخيص</a:t>
            </a:r>
            <a:endParaRPr lang="en-US" dirty="0"/>
          </a:p>
          <a:p>
            <a:r>
              <a:rPr lang="ar-SA" dirty="0" smtClean="0"/>
              <a:t>العلاج</a:t>
            </a:r>
            <a:endParaRPr lang="en-US" dirty="0"/>
          </a:p>
          <a:p>
            <a:r>
              <a:rPr lang="ar-SA" dirty="0" smtClean="0"/>
              <a:t>الوقاية</a:t>
            </a:r>
            <a:endParaRPr lang="en-US" dirty="0"/>
          </a:p>
          <a:p>
            <a:r>
              <a:rPr lang="ar-SA" dirty="0" smtClean="0"/>
              <a:t>التوصيات</a:t>
            </a:r>
            <a:endParaRPr lang="en-US" dirty="0"/>
          </a:p>
          <a:p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6399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>
                <a:effectLst/>
              </a:rPr>
              <a:t>الوقاية</a:t>
            </a:r>
            <a:r>
              <a:rPr lang="ar-SA" dirty="0" smtClean="0">
                <a:effectLst/>
              </a:rPr>
              <a:t>: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 algn="ctr">
              <a:buNone/>
            </a:pPr>
            <a:endParaRPr lang="ar-SA" dirty="0" smtClean="0">
              <a:solidFill>
                <a:srgbClr val="FFFF00"/>
              </a:solidFill>
            </a:endParaRPr>
          </a:p>
          <a:p>
            <a:pPr marL="64008" indent="0" algn="ctr">
              <a:buNone/>
            </a:pPr>
            <a:endParaRPr lang="ar-SA" dirty="0">
              <a:solidFill>
                <a:srgbClr val="FFFF00"/>
              </a:solidFill>
            </a:endParaRPr>
          </a:p>
          <a:p>
            <a:pPr marL="64008" indent="0" algn="ctr">
              <a:buNone/>
            </a:pPr>
            <a:endParaRPr lang="ar-SA" dirty="0" smtClean="0">
              <a:solidFill>
                <a:srgbClr val="FFFF00"/>
              </a:solidFill>
            </a:endParaRPr>
          </a:p>
          <a:p>
            <a:pPr marL="64008" indent="0" algn="ctr">
              <a:buNone/>
            </a:pPr>
            <a:r>
              <a:rPr lang="ar-SA" dirty="0" smtClean="0">
                <a:solidFill>
                  <a:srgbClr val="FFFF00"/>
                </a:solidFill>
              </a:rPr>
              <a:t>أفضل </a:t>
            </a:r>
            <a:r>
              <a:rPr lang="ar-SA" dirty="0">
                <a:solidFill>
                  <a:srgbClr val="FFFF00"/>
                </a:solidFill>
              </a:rPr>
              <a:t>وسيلة للوقاية هو تجنب الإصابة به كونه لا وجود للقاح وقائي</a:t>
            </a:r>
            <a:endParaRPr lang="ar-SY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580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>
                <a:effectLst/>
              </a:rPr>
              <a:t>التوصيات</a:t>
            </a:r>
            <a:r>
              <a:rPr lang="ar-SA" dirty="0" smtClean="0">
                <a:effectLst/>
              </a:rPr>
              <a:t>: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52400" y="1447800"/>
            <a:ext cx="8686800" cy="5257800"/>
          </a:xfrm>
        </p:spPr>
        <p:txBody>
          <a:bodyPr>
            <a:normAutofit fontScale="92500" lnSpcReduction="10000"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ar-SA" dirty="0"/>
              <a:t>الحرص على فحص دم المتبرعين </a:t>
            </a:r>
            <a:r>
              <a:rPr lang="ar-SA" dirty="0" smtClean="0"/>
              <a:t>بعناية.</a:t>
            </a:r>
          </a:p>
          <a:p>
            <a:pPr lvl="0" algn="just">
              <a:buFont typeface="Wingdings" pitchFamily="2" charset="2"/>
              <a:buChar char="ü"/>
            </a:pPr>
            <a:endParaRPr lang="en-US" dirty="0"/>
          </a:p>
          <a:p>
            <a:pPr lvl="0" algn="just">
              <a:buFont typeface="Wingdings" pitchFamily="2" charset="2"/>
              <a:buChar char="ü"/>
            </a:pPr>
            <a:r>
              <a:rPr lang="ar-SA" dirty="0"/>
              <a:t>إجراء التحاليل الخاصة بالكبد في عيادة ما قبل </a:t>
            </a:r>
            <a:r>
              <a:rPr lang="ar-SA" dirty="0" smtClean="0"/>
              <a:t>الزواج.</a:t>
            </a:r>
          </a:p>
          <a:p>
            <a:pPr lvl="0" algn="just">
              <a:buFont typeface="Wingdings" pitchFamily="2" charset="2"/>
              <a:buChar char="ü"/>
            </a:pPr>
            <a:endParaRPr lang="en-US" dirty="0"/>
          </a:p>
          <a:p>
            <a:pPr lvl="0" algn="just">
              <a:buFont typeface="Wingdings" pitchFamily="2" charset="2"/>
              <a:buChar char="ü"/>
            </a:pPr>
            <a:r>
              <a:rPr lang="ar-SA" dirty="0"/>
              <a:t>إجراء الفحوص المسحية للحامل قبل الولادة لتجنب انتقال العدوى </a:t>
            </a:r>
            <a:r>
              <a:rPr lang="ar-SA" dirty="0" smtClean="0"/>
              <a:t>للوليد.</a:t>
            </a:r>
            <a:endParaRPr lang="en-US" dirty="0"/>
          </a:p>
          <a:p>
            <a:pPr lvl="0" algn="just">
              <a:buFont typeface="Wingdings" pitchFamily="2" charset="2"/>
              <a:buChar char="ü"/>
            </a:pPr>
            <a:endParaRPr lang="ar-SA" dirty="0" smtClean="0"/>
          </a:p>
          <a:p>
            <a:pPr lvl="0" algn="just">
              <a:buFont typeface="Wingdings" pitchFamily="2" charset="2"/>
              <a:buChar char="ü"/>
            </a:pPr>
            <a:r>
              <a:rPr lang="ar-SA" dirty="0" smtClean="0"/>
              <a:t>عدم المشاركة في استخدام الأدوات </a:t>
            </a:r>
            <a:r>
              <a:rPr lang="ar-SA" smtClean="0"/>
              <a:t>الخاصة (أدوات </a:t>
            </a:r>
            <a:r>
              <a:rPr lang="ar-SA" dirty="0" smtClean="0"/>
              <a:t>الحلاقة </a:t>
            </a:r>
            <a:r>
              <a:rPr lang="ar-SA"/>
              <a:t>وفرشاة </a:t>
            </a:r>
            <a:r>
              <a:rPr lang="ar-SA" smtClean="0"/>
              <a:t>الأسنان والمحاقن).</a:t>
            </a:r>
            <a:endParaRPr lang="ar-SA" dirty="0" smtClean="0"/>
          </a:p>
          <a:p>
            <a:pPr lvl="0" algn="just">
              <a:buFont typeface="Wingdings" pitchFamily="2" charset="2"/>
              <a:buChar char="ü"/>
            </a:pPr>
            <a:endParaRPr lang="en-US" dirty="0"/>
          </a:p>
          <a:p>
            <a:pPr lvl="0" algn="just">
              <a:buFont typeface="Wingdings" pitchFamily="2" charset="2"/>
              <a:buChar char="ü"/>
            </a:pPr>
            <a:r>
              <a:rPr lang="ar-SA" dirty="0"/>
              <a:t>تجنب الإجراءات غير العقيمة كالوشم والحجامة </a:t>
            </a:r>
            <a:r>
              <a:rPr lang="ar-SA" dirty="0" smtClean="0"/>
              <a:t>والختان.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757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شكراً لإصغائكم</a:t>
            </a:r>
            <a:endParaRPr lang="ar-SY" dirty="0"/>
          </a:p>
        </p:txBody>
      </p:sp>
      <p:pic>
        <p:nvPicPr>
          <p:cNvPr id="3074" name="Picture 2" descr="C:\Users\SAR\Desktop\mom\ÙƒØ¨Ø¯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81200"/>
            <a:ext cx="7086600" cy="4876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963516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>
                <a:effectLst/>
              </a:rPr>
              <a:t>مقدمة وتعريف: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1000" y="18288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ar-SA" dirty="0"/>
              <a:t>أصبح التهاب الكبد بالفيروس </a:t>
            </a:r>
            <a:r>
              <a:rPr lang="en-US" dirty="0"/>
              <a:t>c</a:t>
            </a:r>
            <a:r>
              <a:rPr lang="ar-SA" dirty="0"/>
              <a:t> السبب الثاني لأمراض الكبد المزمنة في العالم بعد التهاب الكبد بالفيروس </a:t>
            </a:r>
            <a:r>
              <a:rPr lang="en-US" dirty="0"/>
              <a:t>B</a:t>
            </a:r>
            <a:r>
              <a:rPr lang="ar-SA" dirty="0"/>
              <a:t> ويدعى ب (الوباء الصامت).</a:t>
            </a:r>
            <a:endParaRPr lang="en-US" dirty="0"/>
          </a:p>
          <a:p>
            <a:pPr algn="just"/>
            <a:r>
              <a:rPr lang="ar-SA" dirty="0"/>
              <a:t>يعد الفيروس </a:t>
            </a:r>
            <a:r>
              <a:rPr lang="en-US" dirty="0"/>
              <a:t>c</a:t>
            </a:r>
            <a:r>
              <a:rPr lang="ar-SA" dirty="0"/>
              <a:t> من أخطر وأعنف الفيروسات فتكاً بالكبد حيث يؤدي إلى التهابات مزمنة تدوم مدى الحياة لدى أكثر من 80% من المصابين.</a:t>
            </a:r>
            <a:endParaRPr lang="en-US" dirty="0"/>
          </a:p>
          <a:p>
            <a:pPr algn="just"/>
            <a:r>
              <a:rPr lang="ar-SA" dirty="0"/>
              <a:t>تقدر منظمة الصحة العالمية أن أكثر من 170 مليون حامل للمرض وسيتحول 20 إلى 30% منهم إلى تشمع كبدي وسرطانة خلية كبدية.</a:t>
            </a:r>
            <a:endParaRPr lang="en-US" dirty="0"/>
          </a:p>
          <a:p>
            <a:pPr algn="just"/>
            <a:r>
              <a:rPr lang="ar-SA" dirty="0"/>
              <a:t>ويصبح زرع الكبد هو العلاج الناجع والأفضل لهذه الحالات المزمنة</a:t>
            </a:r>
            <a:r>
              <a:rPr lang="ar-SA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998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>
                <a:effectLst/>
              </a:rPr>
              <a:t>وظائف الكبد</a:t>
            </a:r>
            <a:r>
              <a:rPr lang="ar-SA" dirty="0" smtClean="0">
                <a:effectLst/>
              </a:rPr>
              <a:t>: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953000"/>
          </a:xfrm>
        </p:spPr>
        <p:txBody>
          <a:bodyPr>
            <a:normAutofit lnSpcReduction="10000"/>
          </a:bodyPr>
          <a:lstStyle/>
          <a:p>
            <a:pPr algn="just"/>
            <a:r>
              <a:rPr lang="ar-SA" dirty="0"/>
              <a:t>يعتبر الكبد أكثر عضو صلب في الجسم-معقد وكبير الحجم- يزن 1.5 إلى 2 </a:t>
            </a:r>
            <a:r>
              <a:rPr lang="ar-SA" dirty="0" smtClean="0"/>
              <a:t>كغ.</a:t>
            </a:r>
            <a:endParaRPr lang="ar-SA" dirty="0" smtClean="0"/>
          </a:p>
          <a:p>
            <a:pPr marL="64008" indent="0" algn="just">
              <a:buNone/>
            </a:pPr>
            <a:endParaRPr lang="en-US" dirty="0"/>
          </a:p>
          <a:p>
            <a:pPr algn="just"/>
            <a:r>
              <a:rPr lang="ar-SA" dirty="0" smtClean="0"/>
              <a:t>يعمل </a:t>
            </a:r>
            <a:r>
              <a:rPr lang="ar-SA" dirty="0"/>
              <a:t>كمرشحة (فلتر للدم) بسبب جريان الدم المستمر </a:t>
            </a:r>
            <a:r>
              <a:rPr lang="ar-SA" dirty="0" smtClean="0"/>
              <a:t>فيه.</a:t>
            </a:r>
          </a:p>
          <a:p>
            <a:pPr marL="64008" indent="0" algn="just">
              <a:buNone/>
            </a:pPr>
            <a:endParaRPr lang="en-US" dirty="0"/>
          </a:p>
          <a:p>
            <a:pPr algn="just"/>
            <a:r>
              <a:rPr lang="ar-SA" dirty="0" smtClean="0"/>
              <a:t>كل </a:t>
            </a:r>
            <a:r>
              <a:rPr lang="ar-SA" dirty="0"/>
              <a:t>دقيقة يمر حوالي 1.5 لتر من الدم عبر </a:t>
            </a:r>
            <a:r>
              <a:rPr lang="ar-SA" dirty="0" smtClean="0"/>
              <a:t>الكبد.</a:t>
            </a:r>
          </a:p>
          <a:p>
            <a:pPr marL="64008" indent="0" algn="just">
              <a:buNone/>
            </a:pPr>
            <a:endParaRPr lang="en-US" dirty="0"/>
          </a:p>
          <a:p>
            <a:pPr algn="just"/>
            <a:r>
              <a:rPr lang="ar-SA" dirty="0" smtClean="0"/>
              <a:t>له </a:t>
            </a:r>
            <a:r>
              <a:rPr lang="ar-SA" dirty="0"/>
              <a:t>خاصية فريدة قابليته للتجدد عقب العطب الذي يصيبه بعد </a:t>
            </a:r>
            <a:r>
              <a:rPr lang="ar-SA" dirty="0" err="1"/>
              <a:t>الأنتان</a:t>
            </a:r>
            <a:r>
              <a:rPr lang="ar-SA" dirty="0"/>
              <a:t> المحدث بال </a:t>
            </a:r>
            <a:r>
              <a:rPr lang="en-US" dirty="0"/>
              <a:t>HCV</a:t>
            </a:r>
            <a:r>
              <a:rPr lang="ar-SA" dirty="0"/>
              <a:t> لعدة </a:t>
            </a:r>
            <a:r>
              <a:rPr lang="ar-SA" dirty="0" smtClean="0"/>
              <a:t>سنوات.</a:t>
            </a:r>
            <a:endParaRPr lang="en-US" dirty="0"/>
          </a:p>
          <a:p>
            <a:pPr algn="just"/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536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9144000" cy="6324599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A007A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CC00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71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40408"/>
          </a:xfrm>
        </p:spPr>
        <p:txBody>
          <a:bodyPr/>
          <a:lstStyle/>
          <a:p>
            <a:pPr marL="64008" indent="0">
              <a:buNone/>
            </a:pPr>
            <a:endParaRPr lang="ar-SY" dirty="0"/>
          </a:p>
        </p:txBody>
      </p:sp>
      <p:graphicFrame>
        <p:nvGraphicFramePr>
          <p:cNvPr id="5" name="رسم تخطيطي 4"/>
          <p:cNvGraphicFramePr/>
          <p:nvPr>
            <p:extLst>
              <p:ext uri="{D42A27DB-BD31-4B8C-83A1-F6EECF244321}">
                <p14:modId xmlns:p14="http://schemas.microsoft.com/office/powerpoint/2010/main" val="2957031568"/>
              </p:ext>
            </p:extLst>
          </p:nvPr>
        </p:nvGraphicFramePr>
        <p:xfrm>
          <a:off x="1524000" y="1676400"/>
          <a:ext cx="6324600" cy="447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4243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Y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85800"/>
            <a:ext cx="9144000" cy="61722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7A007A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CC00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938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>
                <a:effectLst/>
              </a:rPr>
              <a:t>الفيروس </a:t>
            </a:r>
            <a:r>
              <a:rPr lang="en-US" dirty="0">
                <a:effectLst/>
              </a:rPr>
              <a:t>c</a:t>
            </a:r>
            <a:r>
              <a:rPr lang="ar-SA" dirty="0">
                <a:effectLst/>
              </a:rPr>
              <a:t> وبنيته:</a:t>
            </a:r>
            <a:endParaRPr lang="ar-SY" dirty="0"/>
          </a:p>
        </p:txBody>
      </p:sp>
      <p:pic>
        <p:nvPicPr>
          <p:cNvPr id="1026" name="Picture 2" descr="C:\Users\SAR\Desktop\mom\Hepatitis-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28800"/>
            <a:ext cx="4143375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AR\Desktop\mom\IMG_237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676400"/>
            <a:ext cx="38100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94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305800" cy="1666526"/>
          </a:xfrm>
        </p:spPr>
        <p:txBody>
          <a:bodyPr/>
          <a:lstStyle/>
          <a:p>
            <a:pPr algn="r"/>
            <a:r>
              <a:rPr lang="ar-SA" dirty="0">
                <a:effectLst/>
              </a:rPr>
              <a:t>الفيروس </a:t>
            </a:r>
            <a:r>
              <a:rPr lang="en-US" dirty="0">
                <a:effectLst/>
              </a:rPr>
              <a:t>c</a:t>
            </a:r>
            <a:r>
              <a:rPr lang="ar-SA" dirty="0">
                <a:effectLst/>
              </a:rPr>
              <a:t> وبنيته</a:t>
            </a:r>
            <a:r>
              <a:rPr lang="ar-SA" dirty="0" smtClean="0">
                <a:effectLst/>
              </a:rPr>
              <a:t>: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181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ar-SA" dirty="0"/>
              <a:t>اكتشف الفيروس </a:t>
            </a:r>
            <a:r>
              <a:rPr lang="en-US" dirty="0"/>
              <a:t>HCV</a:t>
            </a:r>
            <a:r>
              <a:rPr lang="ar-SA" dirty="0"/>
              <a:t> عام1989</a:t>
            </a:r>
            <a:endParaRPr lang="en-US" dirty="0"/>
          </a:p>
          <a:p>
            <a:pPr lvl="0" algn="just">
              <a:buFont typeface="Wingdings" pitchFamily="2" charset="2"/>
              <a:buChar char="Ø"/>
            </a:pPr>
            <a:r>
              <a:rPr lang="ar-SA" dirty="0" smtClean="0"/>
              <a:t>هو </a:t>
            </a:r>
            <a:r>
              <a:rPr lang="ar-SA" dirty="0"/>
              <a:t>فيروس </a:t>
            </a:r>
            <a:r>
              <a:rPr lang="en-US" dirty="0"/>
              <a:t>RNA</a:t>
            </a:r>
            <a:r>
              <a:rPr lang="ar-SA" dirty="0"/>
              <a:t> صغير من فصيلة</a:t>
            </a:r>
            <a:r>
              <a:rPr lang="en-US" dirty="0" err="1"/>
              <a:t>flaviviridae</a:t>
            </a:r>
            <a:r>
              <a:rPr lang="en-US" dirty="0"/>
              <a:t> </a:t>
            </a:r>
            <a:r>
              <a:rPr lang="ar-SA" dirty="0"/>
              <a:t> يقيس 40 إلى 60 نانو </a:t>
            </a:r>
            <a:r>
              <a:rPr lang="ar-SA" dirty="0" smtClean="0"/>
              <a:t>متر.</a:t>
            </a:r>
            <a:endParaRPr lang="en-US" dirty="0"/>
          </a:p>
          <a:p>
            <a:pPr lvl="0" algn="just">
              <a:buFont typeface="Wingdings" pitchFamily="2" charset="2"/>
              <a:buChar char="Ø"/>
            </a:pPr>
            <a:r>
              <a:rPr lang="ar-SA" dirty="0"/>
              <a:t>يتكاثر بمعدل 10 إلى 1000 مليار نسخة </a:t>
            </a:r>
            <a:r>
              <a:rPr lang="ar-SA" dirty="0" smtClean="0"/>
              <a:t>يومياً.</a:t>
            </a:r>
            <a:endParaRPr lang="en-US" dirty="0"/>
          </a:p>
          <a:p>
            <a:pPr lvl="0" algn="just">
              <a:buFont typeface="Wingdings" pitchFamily="2" charset="2"/>
              <a:buChar char="Ø"/>
            </a:pPr>
            <a:r>
              <a:rPr lang="ar-SA" dirty="0"/>
              <a:t>يحوي الجينوم الفيروسي عدداً من المناطق فائقة التغير ومنها ال </a:t>
            </a:r>
            <a:r>
              <a:rPr lang="en-US" dirty="0"/>
              <a:t>HVR1</a:t>
            </a:r>
            <a:r>
              <a:rPr lang="ar-SA" dirty="0"/>
              <a:t> التي توجد في البروتين </a:t>
            </a:r>
            <a:r>
              <a:rPr lang="en-US" dirty="0"/>
              <a:t>E2</a:t>
            </a:r>
            <a:r>
              <a:rPr lang="ar-SA" dirty="0"/>
              <a:t> للغلاف ولها دور في تشكيل المستضدات </a:t>
            </a:r>
            <a:r>
              <a:rPr lang="ar-SA" dirty="0" smtClean="0"/>
              <a:t>.</a:t>
            </a:r>
            <a:endParaRPr lang="en-US" dirty="0"/>
          </a:p>
          <a:p>
            <a:pPr lvl="0" algn="just">
              <a:buFont typeface="Wingdings" pitchFamily="2" charset="2"/>
              <a:buChar char="Ø"/>
            </a:pPr>
            <a:r>
              <a:rPr lang="ar-SA" dirty="0"/>
              <a:t>يشكل مشكلة صحية خطيرة لأنه يمكن أن يبقى بدون أعراض لعقود من </a:t>
            </a:r>
            <a:r>
              <a:rPr lang="ar-SA" dirty="0" smtClean="0"/>
              <a:t>الزمن.</a:t>
            </a:r>
            <a:endParaRPr lang="en-US" dirty="0"/>
          </a:p>
          <a:p>
            <a:pPr lvl="0" algn="just">
              <a:buFont typeface="Wingdings" pitchFamily="2" charset="2"/>
              <a:buChar char="Ø"/>
            </a:pPr>
            <a:r>
              <a:rPr lang="ar-SA" dirty="0"/>
              <a:t>ينتقل بالتماس مع الدم ومشتقاته </a:t>
            </a:r>
            <a:r>
              <a:rPr lang="ar-SA" dirty="0" smtClean="0"/>
              <a:t>الملوثة.</a:t>
            </a:r>
            <a:endParaRPr lang="en-US" dirty="0"/>
          </a:p>
          <a:p>
            <a:pPr algn="just">
              <a:buFont typeface="Wingdings" pitchFamily="2" charset="2"/>
              <a:buChar char="Ø"/>
            </a:pPr>
            <a:r>
              <a:rPr lang="ar-SA" dirty="0"/>
              <a:t>ليس له لقاح </a:t>
            </a:r>
            <a:r>
              <a:rPr lang="ar-SA" dirty="0" smtClean="0"/>
              <a:t>حالياً.</a:t>
            </a:r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632501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148</TotalTime>
  <Words>709</Words>
  <Application>Microsoft Office PowerPoint</Application>
  <PresentationFormat>عرض على الشاشة (3:4)‏</PresentationFormat>
  <Paragraphs>108</Paragraphs>
  <Slides>22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22</vt:i4>
      </vt:variant>
    </vt:vector>
  </HeadingPairs>
  <TitlesOfParts>
    <vt:vector size="23" baseType="lpstr">
      <vt:lpstr>حيوية</vt:lpstr>
      <vt:lpstr>التهاب الكبد بالفيروس C Hepatitis C</vt:lpstr>
      <vt:lpstr>مخطط البحث:</vt:lpstr>
      <vt:lpstr>مقدمة وتعريف:</vt:lpstr>
      <vt:lpstr>وظائف الكبد:</vt:lpstr>
      <vt:lpstr>عرض تقديمي في PowerPoint</vt:lpstr>
      <vt:lpstr>عرض تقديمي في PowerPoint</vt:lpstr>
      <vt:lpstr>عرض تقديمي في PowerPoint</vt:lpstr>
      <vt:lpstr>الفيروس c وبنيته:</vt:lpstr>
      <vt:lpstr>الفيروس c وبنيته:</vt:lpstr>
      <vt:lpstr>طرق انتقال العدوى:</vt:lpstr>
      <vt:lpstr>الوبائيات ونسبة انتشار الفيروس c:</vt:lpstr>
      <vt:lpstr>عرض تقديمي في PowerPoint</vt:lpstr>
      <vt:lpstr>الأعراض والتشخيص:</vt:lpstr>
      <vt:lpstr>تطور التهاب الكبد بالفيروس C</vt:lpstr>
      <vt:lpstr>عرض تقديمي في PowerPoint</vt:lpstr>
      <vt:lpstr>التشخيص:</vt:lpstr>
      <vt:lpstr>العلاج:</vt:lpstr>
      <vt:lpstr>عرض تقديمي في PowerPoint</vt:lpstr>
      <vt:lpstr>عرض تقديمي في PowerPoint</vt:lpstr>
      <vt:lpstr>الوقاية:</vt:lpstr>
      <vt:lpstr>التوصيات:</vt:lpstr>
      <vt:lpstr>شكراً لإصغائكم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الفيروس C</dc:title>
  <dc:creator>SAR</dc:creator>
  <cp:lastModifiedBy>SAR</cp:lastModifiedBy>
  <cp:revision>45</cp:revision>
  <dcterms:created xsi:type="dcterms:W3CDTF">2015-09-28T10:42:58Z</dcterms:created>
  <dcterms:modified xsi:type="dcterms:W3CDTF">2015-10-01T22:18:20Z</dcterms:modified>
</cp:coreProperties>
</file>