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7"/>
  </p:notesMasterIdLst>
  <p:sldIdLst>
    <p:sldId id="339" r:id="rId2"/>
    <p:sldId id="257" r:id="rId3"/>
    <p:sldId id="258" r:id="rId4"/>
    <p:sldId id="340" r:id="rId5"/>
    <p:sldId id="259" r:id="rId6"/>
    <p:sldId id="260" r:id="rId7"/>
    <p:sldId id="262" r:id="rId8"/>
    <p:sldId id="263" r:id="rId9"/>
    <p:sldId id="266" r:id="rId10"/>
    <p:sldId id="264" r:id="rId11"/>
    <p:sldId id="265" r:id="rId12"/>
    <p:sldId id="267" r:id="rId13"/>
    <p:sldId id="273" r:id="rId14"/>
    <p:sldId id="274" r:id="rId15"/>
    <p:sldId id="268" r:id="rId16"/>
    <p:sldId id="269" r:id="rId17"/>
    <p:sldId id="270" r:id="rId18"/>
    <p:sldId id="271" r:id="rId19"/>
    <p:sldId id="272" r:id="rId20"/>
    <p:sldId id="275" r:id="rId21"/>
    <p:sldId id="276" r:id="rId22"/>
    <p:sldId id="277" r:id="rId23"/>
    <p:sldId id="278" r:id="rId24"/>
    <p:sldId id="280" r:id="rId25"/>
    <p:sldId id="281" r:id="rId26"/>
    <p:sldId id="287" r:id="rId27"/>
    <p:sldId id="330" r:id="rId28"/>
    <p:sldId id="282" r:id="rId29"/>
    <p:sldId id="284" r:id="rId30"/>
    <p:sldId id="285" r:id="rId31"/>
    <p:sldId id="288" r:id="rId32"/>
    <p:sldId id="292" r:id="rId33"/>
    <p:sldId id="304" r:id="rId34"/>
    <p:sldId id="296" r:id="rId35"/>
    <p:sldId id="293" r:id="rId36"/>
    <p:sldId id="294" r:id="rId37"/>
    <p:sldId id="289" r:id="rId38"/>
    <p:sldId id="341" r:id="rId39"/>
    <p:sldId id="290" r:id="rId40"/>
    <p:sldId id="310" r:id="rId41"/>
    <p:sldId id="311" r:id="rId42"/>
    <p:sldId id="312" r:id="rId43"/>
    <p:sldId id="298" r:id="rId44"/>
    <p:sldId id="308" r:id="rId45"/>
    <p:sldId id="301" r:id="rId46"/>
    <p:sldId id="307" r:id="rId47"/>
    <p:sldId id="299" r:id="rId48"/>
    <p:sldId id="300" r:id="rId49"/>
    <p:sldId id="331" r:id="rId50"/>
    <p:sldId id="332" r:id="rId51"/>
    <p:sldId id="333" r:id="rId52"/>
    <p:sldId id="334" r:id="rId53"/>
    <p:sldId id="336" r:id="rId54"/>
    <p:sldId id="337" r:id="rId55"/>
    <p:sldId id="302" r:id="rId56"/>
    <p:sldId id="303" r:id="rId57"/>
    <p:sldId id="305" r:id="rId58"/>
    <p:sldId id="306" r:id="rId59"/>
    <p:sldId id="313" r:id="rId60"/>
    <p:sldId id="314" r:id="rId61"/>
    <p:sldId id="315" r:id="rId62"/>
    <p:sldId id="316" r:id="rId63"/>
    <p:sldId id="323" r:id="rId64"/>
    <p:sldId id="324" r:id="rId65"/>
    <p:sldId id="317" r:id="rId66"/>
    <p:sldId id="325" r:id="rId67"/>
    <p:sldId id="318" r:id="rId68"/>
    <p:sldId id="329" r:id="rId69"/>
    <p:sldId id="326" r:id="rId70"/>
    <p:sldId id="327" r:id="rId71"/>
    <p:sldId id="328" r:id="rId72"/>
    <p:sldId id="319" r:id="rId73"/>
    <p:sldId id="320" r:id="rId74"/>
    <p:sldId id="321" r:id="rId75"/>
    <p:sldId id="342"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Default Section" id="{00432633-9E98-49F9-A751-5A5931DE4D29}">
          <p14:sldIdLst>
            <p14:sldId id="256"/>
            <p14:sldId id="257"/>
            <p14:sldId id="258"/>
            <p14:sldId id="261"/>
            <p14:sldId id="259"/>
            <p14:sldId id="260"/>
            <p14:sldId id="262"/>
            <p14:sldId id="263"/>
            <p14:sldId id="266"/>
            <p14:sldId id="264"/>
            <p14:sldId id="265"/>
            <p14:sldId id="267"/>
            <p14:sldId id="273"/>
            <p14:sldId id="274"/>
            <p14:sldId id="268"/>
            <p14:sldId id="269"/>
            <p14:sldId id="270"/>
            <p14:sldId id="271"/>
            <p14:sldId id="272"/>
            <p14:sldId id="275"/>
            <p14:sldId id="276"/>
            <p14:sldId id="277"/>
            <p14:sldId id="278"/>
            <p14:sldId id="280"/>
            <p14:sldId id="281"/>
            <p14:sldId id="287"/>
            <p14:sldId id="330"/>
            <p14:sldId id="282"/>
            <p14:sldId id="284"/>
            <p14:sldId id="285"/>
            <p14:sldId id="288"/>
            <p14:sldId id="292"/>
            <p14:sldId id="304"/>
            <p14:sldId id="296"/>
            <p14:sldId id="293"/>
            <p14:sldId id="294"/>
            <p14:sldId id="289"/>
            <p14:sldId id="290"/>
            <p14:sldId id="310"/>
            <p14:sldId id="311"/>
            <p14:sldId id="312"/>
            <p14:sldId id="291"/>
            <p14:sldId id="298"/>
            <p14:sldId id="308"/>
            <p14:sldId id="301"/>
            <p14:sldId id="307"/>
            <p14:sldId id="309"/>
            <p14:sldId id="299"/>
            <p14:sldId id="300"/>
            <p14:sldId id="331"/>
            <p14:sldId id="332"/>
            <p14:sldId id="333"/>
            <p14:sldId id="334"/>
            <p14:sldId id="335"/>
            <p14:sldId id="336"/>
            <p14:sldId id="337"/>
            <p14:sldId id="302"/>
            <p14:sldId id="303"/>
            <p14:sldId id="305"/>
            <p14:sldId id="306"/>
            <p14:sldId id="313"/>
            <p14:sldId id="314"/>
            <p14:sldId id="315"/>
            <p14:sldId id="316"/>
            <p14:sldId id="323"/>
            <p14:sldId id="324"/>
            <p14:sldId id="317"/>
            <p14:sldId id="325"/>
            <p14:sldId id="318"/>
            <p14:sldId id="329"/>
            <p14:sldId id="326"/>
            <p14:sldId id="327"/>
            <p14:sldId id="328"/>
            <p14:sldId id="319"/>
            <p14:sldId id="320"/>
            <p14:sldId id="321"/>
            <p14:sldId id="32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104" y="-8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104D9F-8159-49E1-B572-B524D5B8AF50}" type="datetimeFigureOut">
              <a:rPr lang="en-US" smtClean="0"/>
              <a:pPr/>
              <a:t>5/17/2016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0AA515-22EA-404A-8F6C-8EF791D1C599}" type="slidenum">
              <a:rPr lang="en-US" smtClean="0"/>
              <a:pPr/>
              <a:t>‹#›</a:t>
            </a:fld>
            <a:endParaRPr lang="en-US"/>
          </a:p>
        </p:txBody>
      </p:sp>
    </p:spTree>
    <p:extLst>
      <p:ext uri="{BB962C8B-B14F-4D97-AF65-F5344CB8AC3E}">
        <p14:creationId xmlns="" xmlns:p14="http://schemas.microsoft.com/office/powerpoint/2010/main" val="4013566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AA515-22EA-404A-8F6C-8EF791D1C599}" type="slidenum">
              <a:rPr lang="en-US" smtClean="0"/>
              <a:pPr/>
              <a:t>49</a:t>
            </a:fld>
            <a:endParaRPr lang="en-US"/>
          </a:p>
        </p:txBody>
      </p:sp>
    </p:spTree>
    <p:extLst>
      <p:ext uri="{BB962C8B-B14F-4D97-AF65-F5344CB8AC3E}">
        <p14:creationId xmlns="" xmlns:p14="http://schemas.microsoft.com/office/powerpoint/2010/main" val="756325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eaLnBrk="1" hangingPunct="1"/>
            <a:endParaRPr lang="en-US" smtClean="0"/>
          </a:p>
        </p:txBody>
      </p:sp>
      <p:sp>
        <p:nvSpPr>
          <p:cNvPr id="83972" name="Slide Number Placeholder 3"/>
          <p:cNvSpPr>
            <a:spLocks noGrp="1"/>
          </p:cNvSpPr>
          <p:nvPr>
            <p:ph type="sldNum" sz="quarter" idx="5"/>
          </p:nvPr>
        </p:nvSpPr>
        <p:spPr>
          <a:noFill/>
        </p:spPr>
        <p:txBody>
          <a:bodyPr/>
          <a:lstStyle/>
          <a:p>
            <a:fld id="{5418AF97-A205-4A1D-9030-02347F71384B}" type="slidenum">
              <a:rPr lang="ar-SA" smtClean="0"/>
              <a:pPr/>
              <a:t>75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SY"/>
          </a:p>
        </p:txBody>
      </p:sp>
      <p:sp>
        <p:nvSpPr>
          <p:cNvPr id="4" name="Date Placeholder 3"/>
          <p:cNvSpPr>
            <a:spLocks noGrp="1"/>
          </p:cNvSpPr>
          <p:nvPr>
            <p:ph type="dt" sz="half" idx="10"/>
          </p:nvPr>
        </p:nvSpPr>
        <p:spPr/>
        <p:txBody>
          <a:bodyPr/>
          <a:lstStyle/>
          <a:p>
            <a:fld id="{4B8E17E1-520B-4D81-B17A-D02F6564F18A}" type="datetimeFigureOut">
              <a:rPr lang="en-US" smtClean="0"/>
              <a:pPr/>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E1BFC1-4091-4E95-86FB-1B4B0619B4C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Y"/>
          </a:p>
        </p:txBody>
      </p:sp>
      <p:sp>
        <p:nvSpPr>
          <p:cNvPr id="4" name="Date Placeholder 3"/>
          <p:cNvSpPr>
            <a:spLocks noGrp="1"/>
          </p:cNvSpPr>
          <p:nvPr>
            <p:ph type="dt" sz="half" idx="10"/>
          </p:nvPr>
        </p:nvSpPr>
        <p:spPr/>
        <p:txBody>
          <a:bodyPr/>
          <a:lstStyle/>
          <a:p>
            <a:fld id="{4B8E17E1-520B-4D81-B17A-D02F6564F18A}" type="datetimeFigureOut">
              <a:rPr lang="en-US" smtClean="0"/>
              <a:pPr/>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E1BFC1-4091-4E95-86FB-1B4B0619B4C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S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Y"/>
          </a:p>
        </p:txBody>
      </p:sp>
      <p:sp>
        <p:nvSpPr>
          <p:cNvPr id="4" name="Date Placeholder 3"/>
          <p:cNvSpPr>
            <a:spLocks noGrp="1"/>
          </p:cNvSpPr>
          <p:nvPr>
            <p:ph type="dt" sz="half" idx="10"/>
          </p:nvPr>
        </p:nvSpPr>
        <p:spPr/>
        <p:txBody>
          <a:bodyPr/>
          <a:lstStyle/>
          <a:p>
            <a:fld id="{4B8E17E1-520B-4D81-B17A-D02F6564F18A}" type="datetimeFigureOut">
              <a:rPr lang="en-US" smtClean="0"/>
              <a:pPr/>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E1BFC1-4091-4E95-86FB-1B4B0619B4C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Y"/>
          </a:p>
        </p:txBody>
      </p:sp>
      <p:sp>
        <p:nvSpPr>
          <p:cNvPr id="4" name="Date Placeholder 3"/>
          <p:cNvSpPr>
            <a:spLocks noGrp="1"/>
          </p:cNvSpPr>
          <p:nvPr>
            <p:ph type="dt" sz="half" idx="10"/>
          </p:nvPr>
        </p:nvSpPr>
        <p:spPr/>
        <p:txBody>
          <a:bodyPr/>
          <a:lstStyle/>
          <a:p>
            <a:fld id="{4B8E17E1-520B-4D81-B17A-D02F6564F18A}" type="datetimeFigureOut">
              <a:rPr lang="en-US" smtClean="0"/>
              <a:pPr/>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E1BFC1-4091-4E95-86FB-1B4B0619B4C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8E17E1-520B-4D81-B17A-D02F6564F18A}" type="datetimeFigureOut">
              <a:rPr lang="en-US" smtClean="0"/>
              <a:pPr/>
              <a:t>5/17/2016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E1BFC1-4091-4E95-86FB-1B4B0619B4C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Y"/>
          </a:p>
        </p:txBody>
      </p:sp>
      <p:sp>
        <p:nvSpPr>
          <p:cNvPr id="5" name="Date Placeholder 4"/>
          <p:cNvSpPr>
            <a:spLocks noGrp="1"/>
          </p:cNvSpPr>
          <p:nvPr>
            <p:ph type="dt" sz="half" idx="10"/>
          </p:nvPr>
        </p:nvSpPr>
        <p:spPr/>
        <p:txBody>
          <a:bodyPr/>
          <a:lstStyle/>
          <a:p>
            <a:fld id="{4B8E17E1-520B-4D81-B17A-D02F6564F18A}" type="datetimeFigureOut">
              <a:rPr lang="en-US" smtClean="0"/>
              <a:pPr/>
              <a:t>5/17/2016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E1BFC1-4091-4E95-86FB-1B4B0619B4C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S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Y"/>
          </a:p>
        </p:txBody>
      </p:sp>
      <p:sp>
        <p:nvSpPr>
          <p:cNvPr id="7" name="Date Placeholder 6"/>
          <p:cNvSpPr>
            <a:spLocks noGrp="1"/>
          </p:cNvSpPr>
          <p:nvPr>
            <p:ph type="dt" sz="half" idx="10"/>
          </p:nvPr>
        </p:nvSpPr>
        <p:spPr/>
        <p:txBody>
          <a:bodyPr/>
          <a:lstStyle/>
          <a:p>
            <a:fld id="{4B8E17E1-520B-4D81-B17A-D02F6564F18A}" type="datetimeFigureOut">
              <a:rPr lang="en-US" smtClean="0"/>
              <a:pPr/>
              <a:t>5/17/2016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E1BFC1-4091-4E95-86FB-1B4B0619B4C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Y"/>
          </a:p>
        </p:txBody>
      </p:sp>
      <p:sp>
        <p:nvSpPr>
          <p:cNvPr id="3" name="Date Placeholder 2"/>
          <p:cNvSpPr>
            <a:spLocks noGrp="1"/>
          </p:cNvSpPr>
          <p:nvPr>
            <p:ph type="dt" sz="half" idx="10"/>
          </p:nvPr>
        </p:nvSpPr>
        <p:spPr/>
        <p:txBody>
          <a:bodyPr/>
          <a:lstStyle/>
          <a:p>
            <a:fld id="{4B8E17E1-520B-4D81-B17A-D02F6564F18A}" type="datetimeFigureOut">
              <a:rPr lang="en-US" smtClean="0"/>
              <a:pPr/>
              <a:t>5/17/2016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E1BFC1-4091-4E95-86FB-1B4B0619B4C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E17E1-520B-4D81-B17A-D02F6564F18A}" type="datetimeFigureOut">
              <a:rPr lang="en-US" smtClean="0"/>
              <a:pPr/>
              <a:t>5/17/2016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E1BFC1-4091-4E95-86FB-1B4B0619B4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E17E1-520B-4D81-B17A-D02F6564F18A}" type="datetimeFigureOut">
              <a:rPr lang="en-US" smtClean="0"/>
              <a:pPr/>
              <a:t>5/17/2016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E1BFC1-4091-4E95-86FB-1B4B0619B4C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E17E1-520B-4D81-B17A-D02F6564F18A}" type="datetimeFigureOut">
              <a:rPr lang="en-US" smtClean="0"/>
              <a:pPr/>
              <a:t>5/17/2016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E1BFC1-4091-4E95-86FB-1B4B0619B4C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S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Y"/>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B8E17E1-520B-4D81-B17A-D02F6564F18A}" type="datetimeFigureOut">
              <a:rPr lang="en-US" smtClean="0"/>
              <a:pPr/>
              <a:t>5/17/2016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5E1BFC1-4091-4E95-86FB-1B4B0619B4C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Y"/>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fontAlgn="auto" hangingPunct="1">
              <a:spcAft>
                <a:spcPts val="0"/>
              </a:spcAft>
              <a:defRPr/>
            </a:pPr>
            <a:r>
              <a:rPr lang="en-AU" sz="4800" dirty="0">
                <a:ea typeface="+mj-ea"/>
              </a:rPr>
              <a:t>Dermatologic manifestations of diabetes mellitus</a:t>
            </a:r>
            <a:endParaRPr lang="en-US" sz="4800" dirty="0">
              <a:ea typeface="+mj-ea"/>
            </a:endParaRPr>
          </a:p>
        </p:txBody>
      </p:sp>
      <p:sp>
        <p:nvSpPr>
          <p:cNvPr id="2051" name="Rectangle 3"/>
          <p:cNvSpPr>
            <a:spLocks noGrp="1" noChangeArrowheads="1"/>
          </p:cNvSpPr>
          <p:nvPr>
            <p:ph type="subTitle" idx="1"/>
          </p:nvPr>
        </p:nvSpPr>
        <p:spPr>
          <a:xfrm>
            <a:off x="685800" y="4572000"/>
            <a:ext cx="6461125" cy="1066800"/>
          </a:xfrm>
        </p:spPr>
        <p:txBody>
          <a:bodyPr rtlCol="0">
            <a:normAutofit lnSpcReduction="10000"/>
          </a:bodyPr>
          <a:lstStyle/>
          <a:p>
            <a:pPr eaLnBrk="1" fontAlgn="auto" hangingPunct="1">
              <a:spcAft>
                <a:spcPts val="0"/>
              </a:spcAft>
              <a:defRPr/>
            </a:pPr>
            <a:r>
              <a:rPr lang="en-US" dirty="0">
                <a:ea typeface="+mn-ea"/>
              </a:rPr>
              <a:t>IBRAHIM ABOUZAKHEM .MD .PHD</a:t>
            </a:r>
          </a:p>
          <a:p>
            <a:pPr eaLnBrk="1" fontAlgn="auto" hangingPunct="1">
              <a:spcAft>
                <a:spcPts val="0"/>
              </a:spcAft>
              <a:defRPr/>
            </a:pPr>
            <a:r>
              <a:rPr lang="en-US" dirty="0">
                <a:ea typeface="+mn-ea"/>
              </a:rPr>
              <a:t>AL HILAL Hospital, DAMASCUS, SYRIA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ar-SY" dirty="0" smtClean="0"/>
              <a:t> معظم الحالات </a:t>
            </a:r>
            <a:r>
              <a:rPr lang="ar-SY" dirty="0" smtClean="0">
                <a:solidFill>
                  <a:srgbClr val="C00000"/>
                </a:solidFill>
              </a:rPr>
              <a:t>غير عرضية </a:t>
            </a:r>
            <a:r>
              <a:rPr lang="ar-SY" dirty="0" smtClean="0"/>
              <a:t>بالرغم من حدوث </a:t>
            </a:r>
            <a:r>
              <a:rPr lang="ar-SY" dirty="0" smtClean="0">
                <a:solidFill>
                  <a:srgbClr val="C00000"/>
                </a:solidFill>
              </a:rPr>
              <a:t>الالم والحكة </a:t>
            </a:r>
            <a:r>
              <a:rPr lang="ar-SY" dirty="0" smtClean="0"/>
              <a:t>في بعض الحالات.</a:t>
            </a:r>
          </a:p>
          <a:p>
            <a:pPr algn="r" rtl="1"/>
            <a:r>
              <a:rPr lang="ar-SY" dirty="0" smtClean="0"/>
              <a:t>العمر الوسطي للاصابة 30 سنة وتصاب </a:t>
            </a:r>
            <a:r>
              <a:rPr lang="ar-SY" dirty="0" smtClean="0">
                <a:solidFill>
                  <a:srgbClr val="C00000"/>
                </a:solidFill>
              </a:rPr>
              <a:t>الاناث اكثر من الذكور بنسبة(1:3)</a:t>
            </a:r>
          </a:p>
          <a:p>
            <a:pPr algn="r" rtl="1"/>
            <a:r>
              <a:rPr lang="ar-SY" dirty="0" smtClean="0"/>
              <a:t>ان </a:t>
            </a:r>
            <a:r>
              <a:rPr lang="ar-SY" dirty="0" smtClean="0">
                <a:solidFill>
                  <a:srgbClr val="C00000"/>
                </a:solidFill>
              </a:rPr>
              <a:t>سير البلى </a:t>
            </a:r>
            <a:r>
              <a:rPr lang="ar-SY" dirty="0" smtClean="0"/>
              <a:t>الفيزيولوجي الشحماني مختلف حيث هناك شفاء عفوي في اقل من 20%من الحالات ومع مرور الوقت تميل الافات الى الثبات وعدم ظهور افات جديدة</a:t>
            </a:r>
          </a:p>
          <a:p>
            <a:pPr algn="r" rtl="1"/>
            <a:r>
              <a:rPr lang="ar-SY" dirty="0" smtClean="0"/>
              <a:t>ذكرت حالات قليلة لحدوث </a:t>
            </a:r>
            <a:r>
              <a:rPr lang="en-US" dirty="0" smtClean="0"/>
              <a:t>SCC</a:t>
            </a:r>
            <a:r>
              <a:rPr lang="ar-SY" dirty="0"/>
              <a:t> </a:t>
            </a:r>
            <a:r>
              <a:rPr lang="ar-SY" dirty="0" smtClean="0"/>
              <a:t>للافات المتقرحة</a:t>
            </a:r>
            <a:endParaRPr lang="en-US" dirty="0"/>
          </a:p>
        </p:txBody>
      </p:sp>
    </p:spTree>
    <p:extLst>
      <p:ext uri="{BB962C8B-B14F-4D97-AF65-F5344CB8AC3E}">
        <p14:creationId xmlns="" xmlns:p14="http://schemas.microsoft.com/office/powerpoint/2010/main" val="2592178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19200" y="1600200"/>
            <a:ext cx="7467600" cy="4525963"/>
          </a:xfrm>
        </p:spPr>
        <p:txBody>
          <a:bodyPr>
            <a:normAutofit fontScale="85000" lnSpcReduction="20000"/>
          </a:bodyPr>
          <a:lstStyle/>
          <a:p>
            <a:pPr algn="r" rtl="1"/>
            <a:r>
              <a:rPr lang="ar-SY" dirty="0" smtClean="0"/>
              <a:t>الية حدوثه غير معروفة وبالتالي </a:t>
            </a:r>
            <a:r>
              <a:rPr lang="ar-SY" dirty="0" smtClean="0">
                <a:solidFill>
                  <a:srgbClr val="FF0000"/>
                </a:solidFill>
              </a:rPr>
              <a:t>فان ضبط سكر الدم لايفيد في شفاء الافة.</a:t>
            </a:r>
          </a:p>
          <a:p>
            <a:pPr algn="r" rtl="1"/>
            <a:r>
              <a:rPr lang="ar-SY" dirty="0" smtClean="0"/>
              <a:t>تتضمن معالجة الافات طرائق عديدة:</a:t>
            </a:r>
          </a:p>
          <a:p>
            <a:pPr marL="514350" indent="-514350" algn="r" rtl="1">
              <a:buFont typeface="+mj-lt"/>
              <a:buAutoNum type="arabicPeriod"/>
            </a:pPr>
            <a:r>
              <a:rPr lang="ar-SY" dirty="0" smtClean="0"/>
              <a:t>تطبيق ستيروئيدات موضعية قوية حيث انها تؤدي لابطاء سير الافة</a:t>
            </a:r>
          </a:p>
          <a:p>
            <a:pPr marL="514350" indent="-514350" algn="r" rtl="1">
              <a:buFont typeface="+mj-lt"/>
              <a:buAutoNum type="arabicPeriod"/>
            </a:pPr>
            <a:r>
              <a:rPr lang="ar-SY" dirty="0" smtClean="0"/>
              <a:t>الحقن الموضعي للتريامسينولون بمحيط الافة لمدة 6-10 اسابيع</a:t>
            </a:r>
          </a:p>
          <a:p>
            <a:pPr marL="514350" indent="-514350" algn="r" rtl="1">
              <a:buFont typeface="+mj-lt"/>
              <a:buAutoNum type="arabicPeriod"/>
            </a:pPr>
            <a:r>
              <a:rPr lang="ar-SY" dirty="0" smtClean="0"/>
              <a:t>اعطاء قصير الامد للستيروئيدات الجهازية</a:t>
            </a:r>
          </a:p>
          <a:p>
            <a:pPr marL="514350" indent="-514350" algn="r" rtl="1">
              <a:buFont typeface="+mj-lt"/>
              <a:buAutoNum type="arabicPeriod"/>
            </a:pPr>
            <a:r>
              <a:rPr lang="ar-SY" dirty="0" smtClean="0"/>
              <a:t>الاسبيرين والديبيريدامول تقدم فائدة عند بعض المرضى</a:t>
            </a:r>
          </a:p>
          <a:p>
            <a:pPr marL="514350" indent="-514350" algn="r" rtl="1">
              <a:buFont typeface="+mj-lt"/>
              <a:buAutoNum type="arabicPeriod"/>
            </a:pPr>
            <a:r>
              <a:rPr lang="ar-SY" dirty="0" smtClean="0"/>
              <a:t>ترطيب الافات لمنع حدوث التقرحات</a:t>
            </a:r>
          </a:p>
          <a:p>
            <a:pPr marL="514350" indent="-514350" algn="r" rtl="1">
              <a:buFont typeface="+mj-lt"/>
              <a:buAutoNum type="arabicPeriod"/>
            </a:pPr>
            <a:r>
              <a:rPr lang="ar-SY" dirty="0" smtClean="0"/>
              <a:t>في حال حدوث التقرحات تعامل معاملة القروح الجلدية</a:t>
            </a:r>
          </a:p>
        </p:txBody>
      </p:sp>
    </p:spTree>
    <p:extLst>
      <p:ext uri="{BB962C8B-B14F-4D97-AF65-F5344CB8AC3E}">
        <p14:creationId xmlns="" xmlns:p14="http://schemas.microsoft.com/office/powerpoint/2010/main" val="2698452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r" rtl="1">
              <a:buNone/>
            </a:pPr>
            <a:r>
              <a:rPr lang="en-US" dirty="0">
                <a:solidFill>
                  <a:schemeClr val="tx2"/>
                </a:solidFill>
              </a:rPr>
              <a:t>b</a:t>
            </a:r>
            <a:r>
              <a:rPr lang="ar-SY" dirty="0" smtClean="0">
                <a:solidFill>
                  <a:schemeClr val="tx2"/>
                </a:solidFill>
              </a:rPr>
              <a:t>)الحبيبوم الحلقي:</a:t>
            </a:r>
            <a:r>
              <a:rPr lang="en-US" dirty="0" smtClean="0">
                <a:solidFill>
                  <a:schemeClr val="tx2"/>
                </a:solidFill>
              </a:rPr>
              <a:t>Granuloma </a:t>
            </a:r>
            <a:r>
              <a:rPr lang="en-US" dirty="0" err="1" smtClean="0">
                <a:solidFill>
                  <a:schemeClr val="tx2"/>
                </a:solidFill>
              </a:rPr>
              <a:t>Annulare</a:t>
            </a:r>
            <a:r>
              <a:rPr lang="ar-SY" dirty="0" smtClean="0"/>
              <a:t> </a:t>
            </a:r>
          </a:p>
          <a:p>
            <a:pPr algn="r" rtl="1"/>
            <a:r>
              <a:rPr lang="ar-SY" dirty="0" smtClean="0"/>
              <a:t>يتظاهر الحبيبوم الحلقي سرسريا </a:t>
            </a:r>
            <a:r>
              <a:rPr lang="ar-SY" dirty="0" smtClean="0">
                <a:solidFill>
                  <a:srgbClr val="C00000"/>
                </a:solidFill>
              </a:rPr>
              <a:t>كحطاطة</a:t>
            </a:r>
            <a:r>
              <a:rPr lang="ar-SY" dirty="0" smtClean="0"/>
              <a:t> بشكل القبة </a:t>
            </a:r>
            <a:r>
              <a:rPr lang="ar-SY" dirty="0" smtClean="0">
                <a:solidFill>
                  <a:srgbClr val="C00000"/>
                </a:solidFill>
              </a:rPr>
              <a:t>حمامية الى بنفسجية </a:t>
            </a:r>
            <a:r>
              <a:rPr lang="ar-SY" dirty="0" smtClean="0"/>
              <a:t>مترتبة في شكل حلقي لتؤلف لويحات دائرية او نصف دائرية مرتشحة مع شفاء مركزي.</a:t>
            </a:r>
          </a:p>
          <a:p>
            <a:pPr algn="r" rtl="1"/>
            <a:r>
              <a:rPr lang="ar-SY" dirty="0" smtClean="0"/>
              <a:t>تحدث في معظم الحالات عند الاطفال والبالغين الشباب</a:t>
            </a:r>
          </a:p>
          <a:p>
            <a:pPr algn="r" rtl="1"/>
            <a:r>
              <a:rPr lang="ar-SY" dirty="0" smtClean="0"/>
              <a:t>85%من المرضى لديهم اقل من 10 افات</a:t>
            </a:r>
          </a:p>
          <a:p>
            <a:pPr algn="r" rtl="1"/>
            <a:r>
              <a:rPr lang="ar-SY" dirty="0" smtClean="0"/>
              <a:t>معظم الحالات موضعة والمواضع الرئيسية للاصابة هي: </a:t>
            </a:r>
            <a:r>
              <a:rPr lang="ar-SY" dirty="0" smtClean="0">
                <a:solidFill>
                  <a:srgbClr val="C00000"/>
                </a:solidFill>
              </a:rPr>
              <a:t>ظهر اليدين والقدمين</a:t>
            </a:r>
            <a:r>
              <a:rPr lang="ar-SY" dirty="0" smtClean="0"/>
              <a:t>.</a:t>
            </a:r>
            <a:endParaRPr lang="en-US" dirty="0"/>
          </a:p>
        </p:txBody>
      </p:sp>
    </p:spTree>
    <p:extLst>
      <p:ext uri="{BB962C8B-B14F-4D97-AF65-F5344CB8AC3E}">
        <p14:creationId xmlns="" xmlns:p14="http://schemas.microsoft.com/office/powerpoint/2010/main" val="2016400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486400" y="0"/>
            <a:ext cx="3657600" cy="6858000"/>
          </a:xfrm>
        </p:spPr>
        <p:txBody>
          <a:bodyPr>
            <a:normAutofit fontScale="92500"/>
          </a:bodyPr>
          <a:lstStyle/>
          <a:p>
            <a:r>
              <a:rPr lang="en-US" b="1" dirty="0"/>
              <a:t>Granuloma </a:t>
            </a:r>
            <a:r>
              <a:rPr lang="en-US" b="1" dirty="0" err="1"/>
              <a:t>annulare</a:t>
            </a:r>
            <a:r>
              <a:rPr lang="en-US" dirty="0"/>
              <a:t> Confluent, pearly white, firm papules forming two rings, 1 cm and 5 cm in diameter on the dorsum of hand that is a site of predilection. Lesions are firm and asymptomatic. Note there is no scaling.</a:t>
            </a:r>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54864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775441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953000" y="0"/>
            <a:ext cx="4114800" cy="6705600"/>
          </a:xfrm>
        </p:spPr>
        <p:txBody>
          <a:bodyPr>
            <a:normAutofit lnSpcReduction="10000"/>
          </a:bodyPr>
          <a:lstStyle/>
          <a:p>
            <a:r>
              <a:rPr lang="en-US" b="1" dirty="0"/>
              <a:t>Granuloma </a:t>
            </a:r>
            <a:r>
              <a:rPr lang="en-US" b="1" dirty="0" err="1"/>
              <a:t>annulare</a:t>
            </a:r>
            <a:r>
              <a:rPr lang="en-US" dirty="0"/>
              <a:t> Multiple annular and semicircular plaques with central regression on the arm. When located in sites other than the dorsa of the hands, granuloma </a:t>
            </a:r>
            <a:r>
              <a:rPr lang="en-US" dirty="0" err="1"/>
              <a:t>annulare</a:t>
            </a:r>
            <a:r>
              <a:rPr lang="en-US" dirty="0"/>
              <a:t> may acquire a reddish or brownish color and is then very difficult to distinguish from </a:t>
            </a:r>
            <a:r>
              <a:rPr lang="en-US" dirty="0" err="1">
                <a:solidFill>
                  <a:srgbClr val="C00000"/>
                </a:solidFill>
              </a:rPr>
              <a:t>sarcoidosis</a:t>
            </a:r>
            <a:endParaRPr lang="en-US" dirty="0">
              <a:solidFill>
                <a:srgbClr val="C00000"/>
              </a:solidFill>
            </a:endParaRP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4953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552907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ar-SY" dirty="0" smtClean="0"/>
              <a:t>اصابة النساء اكثر من الرجال </a:t>
            </a:r>
            <a:r>
              <a:rPr lang="ar-SY" dirty="0" smtClean="0">
                <a:solidFill>
                  <a:srgbClr val="C00000"/>
                </a:solidFill>
              </a:rPr>
              <a:t>بضعفين الى ثلاثة اضعاف</a:t>
            </a:r>
          </a:p>
          <a:p>
            <a:pPr algn="r" rtl="1"/>
            <a:r>
              <a:rPr lang="ar-SY" dirty="0" smtClean="0"/>
              <a:t>ترافق الحبيبوم الحلقي مع السكري </a:t>
            </a:r>
            <a:r>
              <a:rPr lang="ar-SY" dirty="0" smtClean="0">
                <a:solidFill>
                  <a:srgbClr val="C00000"/>
                </a:solidFill>
              </a:rPr>
              <a:t>اقل حدوثا من ترافق البلى الفيزيولوجي الشحماني </a:t>
            </a:r>
            <a:r>
              <a:rPr lang="ar-SY" dirty="0" smtClean="0"/>
              <a:t>مع السكري</a:t>
            </a:r>
          </a:p>
          <a:p>
            <a:pPr algn="r" rtl="1"/>
            <a:r>
              <a:rPr lang="ar-SY" dirty="0" smtClean="0"/>
              <a:t>الداء السكري اكثر شيوعا عند مرضى </a:t>
            </a:r>
            <a:r>
              <a:rPr lang="ar-SY" dirty="0" smtClean="0">
                <a:solidFill>
                  <a:srgbClr val="C00000"/>
                </a:solidFill>
              </a:rPr>
              <a:t>البدء المبكر</a:t>
            </a:r>
            <a:r>
              <a:rPr lang="ar-SY" dirty="0" smtClean="0"/>
              <a:t> للحبيبوم الحلقي وعند مرضى الحبيبوم الحلقي</a:t>
            </a:r>
            <a:r>
              <a:rPr lang="ar-SY" dirty="0" smtClean="0">
                <a:solidFill>
                  <a:srgbClr val="C00000"/>
                </a:solidFill>
              </a:rPr>
              <a:t> المنتشر </a:t>
            </a:r>
            <a:r>
              <a:rPr lang="ar-SY" dirty="0" smtClean="0"/>
              <a:t>او الحبيبوم الحلقي </a:t>
            </a:r>
            <a:r>
              <a:rPr lang="ar-SY" dirty="0" smtClean="0">
                <a:solidFill>
                  <a:srgbClr val="C00000"/>
                </a:solidFill>
              </a:rPr>
              <a:t>الثاقب</a:t>
            </a:r>
            <a:r>
              <a:rPr lang="ar-SY" dirty="0" smtClean="0"/>
              <a:t> وان هؤلاء المرضى يعانون من سير </a:t>
            </a:r>
            <a:r>
              <a:rPr lang="ar-SY" dirty="0" smtClean="0">
                <a:solidFill>
                  <a:srgbClr val="C00000"/>
                </a:solidFill>
              </a:rPr>
              <a:t>مزمن وناكس</a:t>
            </a:r>
            <a:r>
              <a:rPr lang="ar-SY" dirty="0" smtClean="0"/>
              <a:t> للحبيبوم الحلقي.</a:t>
            </a:r>
            <a:endParaRPr lang="en-US" dirty="0"/>
          </a:p>
        </p:txBody>
      </p:sp>
    </p:spTree>
    <p:extLst>
      <p:ext uri="{BB962C8B-B14F-4D97-AF65-F5344CB8AC3E}">
        <p14:creationId xmlns="" xmlns:p14="http://schemas.microsoft.com/office/powerpoint/2010/main" val="2477666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ar-SY" dirty="0" smtClean="0"/>
              <a:t>الحبيبوم الحلقي مرض محدد لذاته ويحدث </a:t>
            </a:r>
            <a:r>
              <a:rPr lang="ar-SY" dirty="0" smtClean="0">
                <a:solidFill>
                  <a:srgbClr val="C00000"/>
                </a:solidFill>
              </a:rPr>
              <a:t>الشفاء العفوي عند 40-50% من المرضى خلال سنتين</a:t>
            </a:r>
            <a:r>
              <a:rPr lang="ar-SY" dirty="0" smtClean="0"/>
              <a:t>(الخزعة قد تشفي الحبيبوم الحلقي)</a:t>
            </a:r>
          </a:p>
          <a:p>
            <a:pPr algn="r" rtl="1"/>
            <a:r>
              <a:rPr lang="ar-SY" dirty="0" smtClean="0"/>
              <a:t>تتضمن </a:t>
            </a:r>
            <a:r>
              <a:rPr lang="ar-SY" dirty="0" smtClean="0">
                <a:solidFill>
                  <a:srgbClr val="C00000"/>
                </a:solidFill>
              </a:rPr>
              <a:t>المعالجة</a:t>
            </a:r>
            <a:r>
              <a:rPr lang="ar-SY" dirty="0" smtClean="0"/>
              <a:t>:</a:t>
            </a:r>
          </a:p>
          <a:p>
            <a:pPr marL="514350" indent="-514350" algn="r" rtl="1">
              <a:buFont typeface="+mj-lt"/>
              <a:buAutoNum type="arabicPeriod"/>
            </a:pPr>
            <a:r>
              <a:rPr lang="ar-SY" dirty="0" smtClean="0"/>
              <a:t>تطبيق الستيروئيدات الموضعية القوية</a:t>
            </a:r>
          </a:p>
          <a:p>
            <a:pPr marL="514350" indent="-514350" algn="r" rtl="1">
              <a:buFont typeface="+mj-lt"/>
              <a:buAutoNum type="arabicPeriod"/>
            </a:pPr>
            <a:r>
              <a:rPr lang="ar-SY" dirty="0" smtClean="0"/>
              <a:t>حقن التريامسينولون داخل الافة</a:t>
            </a:r>
          </a:p>
          <a:p>
            <a:pPr marL="514350" indent="-514350" algn="r" rtl="1">
              <a:buFont typeface="+mj-lt"/>
              <a:buAutoNum type="arabicPeriod"/>
            </a:pPr>
            <a:r>
              <a:rPr lang="ar-SY" dirty="0" smtClean="0"/>
              <a:t>في الحالات المنتشرة: ستيروئيدات جهازية,الكلوركين,الاسبرين,يوديد البوتاسيوم</a:t>
            </a:r>
          </a:p>
          <a:p>
            <a:pPr marL="0" indent="0" algn="r" rtl="1">
              <a:buNone/>
            </a:pPr>
            <a:endParaRPr lang="en-US" dirty="0"/>
          </a:p>
        </p:txBody>
      </p:sp>
    </p:spTree>
    <p:extLst>
      <p:ext uri="{BB962C8B-B14F-4D97-AF65-F5344CB8AC3E}">
        <p14:creationId xmlns="" xmlns:p14="http://schemas.microsoft.com/office/powerpoint/2010/main" val="4059315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ar-SY" dirty="0" smtClean="0">
                <a:solidFill>
                  <a:srgbClr val="FF0000"/>
                </a:solidFill>
              </a:rPr>
              <a:t>اخيرا يجب اجراء تحليل لسكر الدم الصيامي عند ظهور:</a:t>
            </a:r>
          </a:p>
          <a:p>
            <a:pPr marL="514350" indent="-514350" algn="r" rtl="1">
              <a:buFont typeface="+mj-lt"/>
              <a:buAutoNum type="arabicPeriod"/>
            </a:pPr>
            <a:r>
              <a:rPr lang="ar-SY" dirty="0" smtClean="0">
                <a:solidFill>
                  <a:srgbClr val="FF0000"/>
                </a:solidFill>
              </a:rPr>
              <a:t>حبيبوم حلقي مزمن ناكس</a:t>
            </a:r>
          </a:p>
          <a:p>
            <a:pPr marL="514350" indent="-514350" algn="r" rtl="1">
              <a:buFont typeface="+mj-lt"/>
              <a:buAutoNum type="arabicPeriod"/>
            </a:pPr>
            <a:r>
              <a:rPr lang="ar-SY" dirty="0" smtClean="0">
                <a:solidFill>
                  <a:srgbClr val="FF0000"/>
                </a:solidFill>
              </a:rPr>
              <a:t>او ثاقب </a:t>
            </a:r>
          </a:p>
          <a:p>
            <a:pPr marL="514350" indent="-514350" algn="r" rtl="1">
              <a:buFont typeface="+mj-lt"/>
              <a:buAutoNum type="arabicPeriod"/>
            </a:pPr>
            <a:r>
              <a:rPr lang="ar-SY" dirty="0" smtClean="0">
                <a:solidFill>
                  <a:srgbClr val="FF0000"/>
                </a:solidFill>
              </a:rPr>
              <a:t>او في الحالات المنتشرة</a:t>
            </a:r>
            <a:endParaRPr lang="en-US" dirty="0">
              <a:solidFill>
                <a:srgbClr val="FF0000"/>
              </a:solidFill>
            </a:endParaRPr>
          </a:p>
        </p:txBody>
      </p:sp>
    </p:spTree>
    <p:extLst>
      <p:ext uri="{BB962C8B-B14F-4D97-AF65-F5344CB8AC3E}">
        <p14:creationId xmlns="" xmlns:p14="http://schemas.microsoft.com/office/powerpoint/2010/main" val="22657494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algn="r" rtl="1"/>
            <a:r>
              <a:rPr lang="en-US" dirty="0" smtClean="0">
                <a:solidFill>
                  <a:schemeClr val="tx2"/>
                </a:solidFill>
              </a:rPr>
              <a:t>c</a:t>
            </a:r>
            <a:r>
              <a:rPr lang="ar-SY" dirty="0" smtClean="0">
                <a:solidFill>
                  <a:schemeClr val="tx2"/>
                </a:solidFill>
              </a:rPr>
              <a:t>)الشواك الاسود: </a:t>
            </a:r>
            <a:r>
              <a:rPr lang="en-US" dirty="0" err="1" smtClean="0">
                <a:solidFill>
                  <a:schemeClr val="tx2"/>
                </a:solidFill>
              </a:rPr>
              <a:t>Acanthosis</a:t>
            </a:r>
            <a:r>
              <a:rPr lang="en-US" dirty="0" smtClean="0">
                <a:solidFill>
                  <a:schemeClr val="tx2"/>
                </a:solidFill>
              </a:rPr>
              <a:t> </a:t>
            </a:r>
            <a:r>
              <a:rPr lang="en-US" dirty="0" err="1" smtClean="0">
                <a:solidFill>
                  <a:schemeClr val="tx2"/>
                </a:solidFill>
              </a:rPr>
              <a:t>Nigricans</a:t>
            </a:r>
            <a:endParaRPr lang="ar-SY" dirty="0" smtClean="0">
              <a:solidFill>
                <a:schemeClr val="tx2"/>
              </a:solidFill>
            </a:endParaRPr>
          </a:p>
          <a:p>
            <a:pPr algn="r" rtl="1"/>
            <a:r>
              <a:rPr lang="ar-SY" dirty="0" smtClean="0"/>
              <a:t>يتظاهر الشواك الاسود سريريا </a:t>
            </a:r>
            <a:r>
              <a:rPr lang="ar-SY" dirty="0" smtClean="0">
                <a:solidFill>
                  <a:srgbClr val="C00000"/>
                </a:solidFill>
              </a:rPr>
              <a:t>كثخانات جلدية حليمومية </a:t>
            </a:r>
            <a:r>
              <a:rPr lang="ar-SY" dirty="0" smtClean="0"/>
              <a:t>بلون </a:t>
            </a:r>
            <a:r>
              <a:rPr lang="ar-SY" dirty="0" smtClean="0">
                <a:solidFill>
                  <a:srgbClr val="C00000"/>
                </a:solidFill>
              </a:rPr>
              <a:t>بني الى رمادي اسود </a:t>
            </a:r>
            <a:r>
              <a:rPr lang="ar-SY" dirty="0" smtClean="0"/>
              <a:t>في مناطق الثنيات الانعطافية مثل المنطقة </a:t>
            </a:r>
            <a:r>
              <a:rPr lang="ar-SY" dirty="0" smtClean="0">
                <a:solidFill>
                  <a:srgbClr val="C00000"/>
                </a:solidFill>
              </a:rPr>
              <a:t>الخلفية الجانبية للعن</a:t>
            </a:r>
            <a:r>
              <a:rPr lang="ar-SY" dirty="0" smtClean="0"/>
              <a:t>ق(الاكثر والاشد اصابة), </a:t>
            </a:r>
            <a:r>
              <a:rPr lang="ar-SY" dirty="0" smtClean="0">
                <a:solidFill>
                  <a:srgbClr val="C00000"/>
                </a:solidFill>
              </a:rPr>
              <a:t>الابطين ,المغبن</a:t>
            </a:r>
            <a:r>
              <a:rPr lang="ar-SY" dirty="0" smtClean="0"/>
              <a:t>.</a:t>
            </a:r>
          </a:p>
          <a:p>
            <a:pPr algn="r" rtl="1"/>
            <a:r>
              <a:rPr lang="ar-SY" dirty="0" smtClean="0"/>
              <a:t>تعتبر </a:t>
            </a:r>
            <a:r>
              <a:rPr lang="ar-SY" dirty="0" smtClean="0">
                <a:solidFill>
                  <a:srgbClr val="C00000"/>
                </a:solidFill>
              </a:rPr>
              <a:t>عوامل النمو المشابهة للانسولين</a:t>
            </a:r>
            <a:r>
              <a:rPr lang="ar-SY" dirty="0" smtClean="0"/>
              <a:t>(التي تنتج من الكبد هي المسؤولة عن الحدوث) حيث تفرز استجابة للمستويات العالية للانسولين, ترتبط عوامل النمو هذه الى مستقبلات بشروية وتؤدي لتسمك البشرة وحدوث فرط تقرن.</a:t>
            </a:r>
          </a:p>
          <a:p>
            <a:pPr marL="0" indent="0" algn="r" rtl="1">
              <a:buNone/>
            </a:pPr>
            <a:endParaRPr lang="en-US" dirty="0"/>
          </a:p>
        </p:txBody>
      </p:sp>
    </p:spTree>
    <p:extLst>
      <p:ext uri="{BB962C8B-B14F-4D97-AF65-F5344CB8AC3E}">
        <p14:creationId xmlns="" xmlns:p14="http://schemas.microsoft.com/office/powerpoint/2010/main" val="34917049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562600" y="0"/>
            <a:ext cx="3581400" cy="6858000"/>
          </a:xfrm>
        </p:spPr>
        <p:txBody>
          <a:bodyPr>
            <a:normAutofit fontScale="85000" lnSpcReduction="10000"/>
          </a:bodyPr>
          <a:lstStyle/>
          <a:p>
            <a:r>
              <a:rPr lang="en-US" b="1" dirty="0" err="1"/>
              <a:t>Acanthosis</a:t>
            </a:r>
            <a:r>
              <a:rPr lang="en-US" b="1" dirty="0"/>
              <a:t> </a:t>
            </a:r>
            <a:r>
              <a:rPr lang="en-US" b="1" dirty="0" err="1"/>
              <a:t>nigricans</a:t>
            </a:r>
            <a:r>
              <a:rPr lang="en-US" dirty="0"/>
              <a:t> Velvety, dark-brown epidermal thickening of the armpit with prominent skin fold and feathered edges in a </a:t>
            </a:r>
            <a:r>
              <a:rPr lang="en-US" dirty="0">
                <a:solidFill>
                  <a:srgbClr val="C00000"/>
                </a:solidFill>
              </a:rPr>
              <a:t>25-year-old obese woman with a family history of </a:t>
            </a:r>
            <a:r>
              <a:rPr lang="en-US" dirty="0" err="1">
                <a:solidFill>
                  <a:srgbClr val="C00000"/>
                </a:solidFill>
              </a:rPr>
              <a:t>acanthosis</a:t>
            </a:r>
            <a:r>
              <a:rPr lang="en-US" dirty="0">
                <a:solidFill>
                  <a:srgbClr val="C00000"/>
                </a:solidFill>
              </a:rPr>
              <a:t> </a:t>
            </a:r>
            <a:r>
              <a:rPr lang="en-US" dirty="0" err="1">
                <a:solidFill>
                  <a:srgbClr val="C00000"/>
                </a:solidFill>
              </a:rPr>
              <a:t>nigricans</a:t>
            </a:r>
            <a:r>
              <a:rPr lang="en-US" dirty="0"/>
              <a:t>. Changes had been stable for more than 5 years. There were similar changes on the neck, in the </a:t>
            </a:r>
            <a:r>
              <a:rPr lang="en-US" dirty="0" err="1"/>
              <a:t>antecubital</a:t>
            </a:r>
            <a:r>
              <a:rPr lang="en-US" dirty="0"/>
              <a:t> fossae, and dorsum of the knuckles.</a:t>
            </a:r>
          </a:p>
          <a:p>
            <a:endParaRPr lang="en-US"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7709" y="0"/>
            <a:ext cx="5467350" cy="6705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30044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685800"/>
            <a:ext cx="5897880" cy="1173480"/>
          </a:xfrm>
        </p:spPr>
        <p:txBody>
          <a:bodyPr/>
          <a:lstStyle/>
          <a:p>
            <a:r>
              <a:rPr lang="ar-SY" dirty="0" smtClean="0"/>
              <a:t>التظاهرات الجلدية للداء السكري       </a:t>
            </a:r>
            <a:endParaRPr lang="en-US" dirty="0"/>
          </a:p>
        </p:txBody>
      </p:sp>
      <p:sp>
        <p:nvSpPr>
          <p:cNvPr id="8" name="Content Placeholder 7"/>
          <p:cNvSpPr>
            <a:spLocks noGrp="1"/>
          </p:cNvSpPr>
          <p:nvPr>
            <p:ph idx="1"/>
          </p:nvPr>
        </p:nvSpPr>
        <p:spPr/>
        <p:txBody>
          <a:bodyPr>
            <a:normAutofit/>
          </a:bodyPr>
          <a:lstStyle/>
          <a:p>
            <a:pPr algn="r" rtl="1"/>
            <a:r>
              <a:rPr lang="ar-SY" dirty="0" smtClean="0"/>
              <a:t> الداء السكري هو خلل في استقلاب الغلوكوز ناجم عن اضطراب عمل الانسولين</a:t>
            </a:r>
          </a:p>
          <a:p>
            <a:pPr algn="r" rtl="1"/>
            <a:r>
              <a:rPr lang="ar-SY" dirty="0" smtClean="0"/>
              <a:t> وهو مرض شائع حيث يصيب 4%من سكان العالم.</a:t>
            </a:r>
          </a:p>
          <a:p>
            <a:pPr algn="r" rtl="1"/>
            <a:r>
              <a:rPr lang="ar-SY" dirty="0" smtClean="0"/>
              <a:t>حيث 7% تتجاوز اعمارهم 65سنة</a:t>
            </a:r>
          </a:p>
          <a:p>
            <a:pPr algn="r" rtl="1"/>
            <a:r>
              <a:rPr lang="ar-SY" dirty="0" smtClean="0"/>
              <a:t>30% من المرضى السكريين يراجعون العيادة الجلدية</a:t>
            </a:r>
          </a:p>
          <a:p>
            <a:pPr algn="r" rtl="1">
              <a:buNone/>
            </a:pPr>
            <a:endParaRPr lang="en-US" dirty="0"/>
          </a:p>
        </p:txBody>
      </p:sp>
    </p:spTree>
    <p:extLst>
      <p:ext uri="{BB962C8B-B14F-4D97-AF65-F5344CB8AC3E}">
        <p14:creationId xmlns="" xmlns:p14="http://schemas.microsoft.com/office/powerpoint/2010/main" val="6291654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r" rtl="1"/>
            <a:r>
              <a:rPr lang="ar-SY" dirty="0" smtClean="0"/>
              <a:t>يحدث الشواك الاسود </a:t>
            </a:r>
            <a:r>
              <a:rPr lang="ar-SY" dirty="0" smtClean="0">
                <a:solidFill>
                  <a:srgbClr val="C00000"/>
                </a:solidFill>
              </a:rPr>
              <a:t>عند 30-50% من المرضى المصابين بالداء السكري</a:t>
            </a:r>
            <a:r>
              <a:rPr lang="ar-SY" dirty="0" smtClean="0"/>
              <a:t> و</a:t>
            </a:r>
            <a:r>
              <a:rPr lang="ar-SY" dirty="0" smtClean="0">
                <a:solidFill>
                  <a:srgbClr val="C00000"/>
                </a:solidFill>
              </a:rPr>
              <a:t>هو يتعلق بالسمنة ومقاومة الانسولين.</a:t>
            </a:r>
          </a:p>
          <a:p>
            <a:pPr algn="r" rtl="1"/>
            <a:r>
              <a:rPr lang="ar-SY" dirty="0" smtClean="0"/>
              <a:t>المعالجة</a:t>
            </a:r>
          </a:p>
          <a:p>
            <a:pPr algn="r" rtl="1"/>
            <a:r>
              <a:rPr lang="ar-SY" dirty="0" smtClean="0"/>
              <a:t>بشكل عام ان معالجة الشواك الاسود غير مجدية.</a:t>
            </a:r>
          </a:p>
          <a:p>
            <a:pPr algn="r" rtl="1"/>
            <a:r>
              <a:rPr lang="ar-SY" dirty="0" smtClean="0"/>
              <a:t> ويمكن ان يحدث الشفاء مع انخفاض الوزن عند المرضى البدنين.</a:t>
            </a:r>
          </a:p>
          <a:p>
            <a:pPr algn="r" rtl="1"/>
            <a:r>
              <a:rPr lang="ar-SY" dirty="0" smtClean="0"/>
              <a:t>وضبط السكر يفيد في المعالجة.</a:t>
            </a:r>
          </a:p>
          <a:p>
            <a:pPr algn="r" rtl="1"/>
            <a:r>
              <a:rPr lang="ar-SY" dirty="0" smtClean="0">
                <a:solidFill>
                  <a:srgbClr val="FF0000"/>
                </a:solidFill>
              </a:rPr>
              <a:t>واخيرا يجب نفي الخباثات الداخلية وخصوصا الخباثات الهضمية</a:t>
            </a:r>
            <a:r>
              <a:rPr lang="ar-SY" dirty="0" smtClean="0"/>
              <a:t>.</a:t>
            </a:r>
            <a:endParaRPr lang="en-US" dirty="0"/>
          </a:p>
        </p:txBody>
      </p:sp>
    </p:spTree>
    <p:extLst>
      <p:ext uri="{BB962C8B-B14F-4D97-AF65-F5344CB8AC3E}">
        <p14:creationId xmlns="" xmlns:p14="http://schemas.microsoft.com/office/powerpoint/2010/main" val="2591729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en-US" dirty="0" smtClean="0">
                <a:solidFill>
                  <a:schemeClr val="accent1"/>
                </a:solidFill>
              </a:rPr>
              <a:t>C</a:t>
            </a:r>
            <a:r>
              <a:rPr lang="ar-SY" dirty="0" smtClean="0">
                <a:solidFill>
                  <a:schemeClr val="accent1"/>
                </a:solidFill>
              </a:rPr>
              <a:t>)البهاق:</a:t>
            </a:r>
            <a:r>
              <a:rPr lang="en-US" dirty="0" smtClean="0">
                <a:solidFill>
                  <a:schemeClr val="accent1"/>
                </a:solidFill>
              </a:rPr>
              <a:t>  Vitiligo </a:t>
            </a:r>
          </a:p>
          <a:p>
            <a:pPr algn="r" rtl="1"/>
            <a:r>
              <a:rPr lang="ar-SY" dirty="0" smtClean="0"/>
              <a:t>يصاب مرضى الداء السكري بالبهق اكثرمن غيرهم </a:t>
            </a:r>
            <a:r>
              <a:rPr lang="ar-SY" dirty="0" smtClean="0">
                <a:solidFill>
                  <a:srgbClr val="C00000"/>
                </a:solidFill>
              </a:rPr>
              <a:t>بأربع اضعاف</a:t>
            </a:r>
          </a:p>
          <a:p>
            <a:pPr algn="r" rtl="1"/>
            <a:r>
              <a:rPr lang="ar-SY" dirty="0" smtClean="0"/>
              <a:t>واشيع المناطق التي يتوضع بها البهاق المرافق للسكري هي: المنطقة </a:t>
            </a:r>
            <a:r>
              <a:rPr lang="ar-SY" dirty="0" smtClean="0">
                <a:solidFill>
                  <a:srgbClr val="C00000"/>
                </a:solidFill>
              </a:rPr>
              <a:t>حول العينين ,رؤوس الاصابع ,المناطق التناسلية</a:t>
            </a:r>
            <a:r>
              <a:rPr lang="ar-SY" dirty="0" smtClean="0"/>
              <a:t>.</a:t>
            </a:r>
          </a:p>
          <a:p>
            <a:pPr algn="r" rtl="1"/>
            <a:r>
              <a:rPr lang="ar-SY" dirty="0" smtClean="0"/>
              <a:t>لايفيد علاج الداء السكري في تراجع البهق.</a:t>
            </a:r>
          </a:p>
          <a:p>
            <a:pPr algn="r" rtl="1"/>
            <a:endParaRPr lang="en-US" dirty="0"/>
          </a:p>
        </p:txBody>
      </p:sp>
    </p:spTree>
    <p:extLst>
      <p:ext uri="{BB962C8B-B14F-4D97-AF65-F5344CB8AC3E}">
        <p14:creationId xmlns="" xmlns:p14="http://schemas.microsoft.com/office/powerpoint/2010/main" val="40803762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943600" y="76200"/>
            <a:ext cx="3200400" cy="6781800"/>
          </a:xfrm>
        </p:spPr>
        <p:txBody>
          <a:bodyPr>
            <a:normAutofit lnSpcReduction="10000"/>
          </a:bodyPr>
          <a:lstStyle/>
          <a:p>
            <a:r>
              <a:rPr lang="en-US" b="1" dirty="0"/>
              <a:t>Vitiligo: face</a:t>
            </a:r>
            <a:r>
              <a:rPr lang="en-US" dirty="0"/>
              <a:t> Extensive depigmentation of the central face. Involved </a:t>
            </a:r>
            <a:r>
              <a:rPr lang="en-US" dirty="0" err="1"/>
              <a:t>vitiliginous</a:t>
            </a:r>
            <a:r>
              <a:rPr lang="en-US" dirty="0"/>
              <a:t> skin has convex borders, extending into the normal pigmented skin. Note the </a:t>
            </a:r>
            <a:r>
              <a:rPr lang="en-US" dirty="0" err="1"/>
              <a:t>chalkwhite</a:t>
            </a:r>
            <a:r>
              <a:rPr lang="en-US" dirty="0"/>
              <a:t> color and sharp </a:t>
            </a:r>
            <a:r>
              <a:rPr lang="en-US" dirty="0" err="1"/>
              <a:t>margination</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52400"/>
            <a:ext cx="5943601" cy="6705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868400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867400" y="0"/>
            <a:ext cx="3276600" cy="6781800"/>
          </a:xfrm>
        </p:spPr>
        <p:txBody>
          <a:bodyPr>
            <a:normAutofit fontScale="92500" lnSpcReduction="20000"/>
          </a:bodyPr>
          <a:lstStyle/>
          <a:p>
            <a:r>
              <a:rPr lang="en-US" b="1" dirty="0"/>
              <a:t>Vitiligo: knees</a:t>
            </a:r>
            <a:r>
              <a:rPr lang="en-US" dirty="0"/>
              <a:t> </a:t>
            </a:r>
            <a:r>
              <a:rPr lang="en-US" dirty="0" err="1"/>
              <a:t>Depigmented</a:t>
            </a:r>
            <a:r>
              <a:rPr lang="en-US" dirty="0"/>
              <a:t>, sharply demarcated macules on the knees. Apart from the loss of pigment, </a:t>
            </a:r>
            <a:r>
              <a:rPr lang="en-US" dirty="0" err="1"/>
              <a:t>vitiliginous</a:t>
            </a:r>
            <a:r>
              <a:rPr lang="en-US" dirty="0"/>
              <a:t> skin appears normal. Note tiny follicular pigmented spots within the </a:t>
            </a:r>
            <a:r>
              <a:rPr lang="en-US" dirty="0" err="1"/>
              <a:t>vitiligo</a:t>
            </a:r>
            <a:r>
              <a:rPr lang="en-US" dirty="0"/>
              <a:t> areas that represent </a:t>
            </a:r>
            <a:r>
              <a:rPr lang="en-US" dirty="0" err="1"/>
              <a:t>repigmentation</a:t>
            </a:r>
            <a:r>
              <a:rPr lang="en-US" dirty="0"/>
              <a:t>.</a:t>
            </a:r>
          </a:p>
          <a:p>
            <a:endParaRPr lang="en-US" dirty="0"/>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782" y="0"/>
            <a:ext cx="5846618"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369710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Y" dirty="0" smtClean="0"/>
              <a:t>الجلادات التي تترافق مع الداء السكري</a:t>
            </a:r>
            <a:endParaRPr lang="en-US" dirty="0"/>
          </a:p>
        </p:txBody>
      </p:sp>
      <p:sp>
        <p:nvSpPr>
          <p:cNvPr id="3" name="Content Placeholder 2"/>
          <p:cNvSpPr>
            <a:spLocks noGrp="1"/>
          </p:cNvSpPr>
          <p:nvPr>
            <p:ph idx="1"/>
          </p:nvPr>
        </p:nvSpPr>
        <p:spPr/>
        <p:txBody>
          <a:bodyPr/>
          <a:lstStyle/>
          <a:p>
            <a:pPr marL="0" indent="0" algn="r" rtl="1">
              <a:buNone/>
            </a:pPr>
            <a:r>
              <a:rPr lang="ar-SY" dirty="0" smtClean="0"/>
              <a:t>يمكن تقسيم الجلادات التي تترافق مع الداء السكري الى اربع مجموعات:</a:t>
            </a:r>
          </a:p>
          <a:p>
            <a:pPr algn="r" rtl="1"/>
            <a:r>
              <a:rPr lang="ar-SY" dirty="0" smtClean="0">
                <a:solidFill>
                  <a:srgbClr val="FF0000"/>
                </a:solidFill>
              </a:rPr>
              <a:t>اولا: </a:t>
            </a:r>
            <a:r>
              <a:rPr lang="ar-SY" dirty="0" smtClean="0"/>
              <a:t>جلادات مجهولة السبب</a:t>
            </a:r>
          </a:p>
          <a:p>
            <a:pPr algn="r" rtl="1"/>
            <a:r>
              <a:rPr lang="ar-SY" dirty="0" smtClean="0">
                <a:solidFill>
                  <a:srgbClr val="FF0000"/>
                </a:solidFill>
              </a:rPr>
              <a:t>ثانيا:جلادات ناتجة عن الداء التنكسي المزمن</a:t>
            </a:r>
          </a:p>
          <a:p>
            <a:pPr algn="r" rtl="1"/>
            <a:r>
              <a:rPr lang="ar-SY" dirty="0" smtClean="0">
                <a:solidFill>
                  <a:srgbClr val="FF0000"/>
                </a:solidFill>
              </a:rPr>
              <a:t>ثالثا:</a:t>
            </a:r>
            <a:r>
              <a:rPr lang="ar-SY" dirty="0" smtClean="0"/>
              <a:t>جلادات ناتجة عن الشذوذات الاستقلابية</a:t>
            </a:r>
          </a:p>
          <a:p>
            <a:pPr algn="r" rtl="1"/>
            <a:r>
              <a:rPr lang="ar-SY" dirty="0" smtClean="0">
                <a:solidFill>
                  <a:srgbClr val="FF0000"/>
                </a:solidFill>
              </a:rPr>
              <a:t>رابعا</a:t>
            </a:r>
            <a:r>
              <a:rPr lang="ar-SY" dirty="0" smtClean="0"/>
              <a:t>:جلادات ناتجة عن علاج الداء السكري</a:t>
            </a:r>
          </a:p>
          <a:p>
            <a:pPr algn="r" rtl="1"/>
            <a:endParaRPr lang="ar-SY" dirty="0"/>
          </a:p>
          <a:p>
            <a:pPr algn="r" rtl="1"/>
            <a:endParaRPr lang="ar-SY" dirty="0" smtClean="0"/>
          </a:p>
          <a:p>
            <a:pPr algn="r" rtl="1"/>
            <a:endParaRPr lang="en-US" dirty="0"/>
          </a:p>
        </p:txBody>
      </p:sp>
    </p:spTree>
    <p:extLst>
      <p:ext uri="{BB962C8B-B14F-4D97-AF65-F5344CB8AC3E}">
        <p14:creationId xmlns="" xmlns:p14="http://schemas.microsoft.com/office/powerpoint/2010/main" val="1593580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Y" dirty="0" smtClean="0">
                <a:solidFill>
                  <a:srgbClr val="FF0000"/>
                </a:solidFill>
              </a:rPr>
              <a:t>ثانيا:جلادات ناتجة عن الداء التنكسي المزمن</a:t>
            </a:r>
            <a:endParaRPr lang="en-US"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pPr algn="r" rtl="1"/>
            <a:r>
              <a:rPr lang="en-US" dirty="0" smtClean="0">
                <a:solidFill>
                  <a:schemeClr val="accent1"/>
                </a:solidFill>
              </a:rPr>
              <a:t>a</a:t>
            </a:r>
            <a:r>
              <a:rPr lang="ar-SY" dirty="0" smtClean="0">
                <a:solidFill>
                  <a:schemeClr val="accent1"/>
                </a:solidFill>
              </a:rPr>
              <a:t>)اعتلال الجلد السكري: </a:t>
            </a:r>
            <a:r>
              <a:rPr lang="en-US" dirty="0" smtClean="0">
                <a:solidFill>
                  <a:schemeClr val="accent1"/>
                </a:solidFill>
              </a:rPr>
              <a:t>Diabetic </a:t>
            </a:r>
            <a:r>
              <a:rPr lang="en-US" dirty="0" err="1" smtClean="0">
                <a:solidFill>
                  <a:schemeClr val="accent1"/>
                </a:solidFill>
              </a:rPr>
              <a:t>Dermopathy</a:t>
            </a:r>
            <a:endParaRPr lang="en-US" dirty="0" smtClean="0">
              <a:solidFill>
                <a:schemeClr val="accent1"/>
              </a:solidFill>
            </a:endParaRPr>
          </a:p>
          <a:p>
            <a:pPr algn="r" rtl="1"/>
            <a:r>
              <a:rPr lang="ar-SY" dirty="0" smtClean="0"/>
              <a:t>يعتبر </a:t>
            </a:r>
            <a:r>
              <a:rPr lang="ar-SY" dirty="0" smtClean="0">
                <a:solidFill>
                  <a:srgbClr val="FF0000"/>
                </a:solidFill>
              </a:rPr>
              <a:t>اكثر التظاهرات الجلدية شيوعا </a:t>
            </a:r>
            <a:r>
              <a:rPr lang="ar-SY" dirty="0" smtClean="0"/>
              <a:t>عند مر ضى السكري </a:t>
            </a:r>
          </a:p>
          <a:p>
            <a:pPr algn="r" rtl="1"/>
            <a:r>
              <a:rPr lang="ar-SY" dirty="0" smtClean="0"/>
              <a:t>يتظاهر على شكل بقع صغيرة ضمورية ندبية بلون بني متوضعة على المنطقة امام الظنبوب</a:t>
            </a:r>
          </a:p>
          <a:p>
            <a:pPr algn="r" rtl="1"/>
            <a:r>
              <a:rPr lang="ar-SY" dirty="0" smtClean="0"/>
              <a:t>يكون 4 افات او اكتر</a:t>
            </a:r>
          </a:p>
          <a:p>
            <a:pPr algn="r" rtl="1"/>
            <a:r>
              <a:rPr lang="ar-SY" dirty="0" smtClean="0"/>
              <a:t>الافات </a:t>
            </a:r>
            <a:r>
              <a:rPr lang="ar-SY" dirty="0" smtClean="0">
                <a:solidFill>
                  <a:srgbClr val="C00000"/>
                </a:solidFill>
              </a:rPr>
              <a:t>غير عرضية </a:t>
            </a:r>
            <a:r>
              <a:rPr lang="ar-SY" dirty="0" smtClean="0"/>
              <a:t>وهي تتطور خلال سنة الى سنتين الى ندبات ضمورية ناقصة التصبغ.</a:t>
            </a:r>
            <a:endParaRPr lang="en-US" dirty="0" smtClean="0"/>
          </a:p>
          <a:p>
            <a:pPr algn="r" rtl="1"/>
            <a:r>
              <a:rPr lang="ar-SY" dirty="0" smtClean="0"/>
              <a:t>  يترافق بشكل شائع مع اعتلال الاوعية الدقيقة.</a:t>
            </a:r>
          </a:p>
          <a:p>
            <a:pPr algn="r" rtl="1"/>
            <a:r>
              <a:rPr lang="ar-SY" dirty="0"/>
              <a:t>من المحتمل علاقته برضوض </a:t>
            </a:r>
            <a:r>
              <a:rPr lang="ar-SY" dirty="0" smtClean="0"/>
              <a:t>سابقة.</a:t>
            </a:r>
          </a:p>
          <a:p>
            <a:r>
              <a:rPr lang="ar-SY" dirty="0" smtClean="0"/>
              <a:t>يحدث بشكل اكبر عند مرضى ذوي </a:t>
            </a:r>
            <a:r>
              <a:rPr lang="ar-SY" dirty="0" smtClean="0">
                <a:solidFill>
                  <a:srgbClr val="FF0000"/>
                </a:solidFill>
              </a:rPr>
              <a:t>المدة الطويلة للاصابة بالسكري </a:t>
            </a:r>
            <a:r>
              <a:rPr lang="ar-SY" dirty="0" smtClean="0"/>
              <a:t>وهو اشيع عند </a:t>
            </a:r>
            <a:r>
              <a:rPr lang="ar-SY" dirty="0" smtClean="0">
                <a:solidFill>
                  <a:srgbClr val="FF0000"/>
                </a:solidFill>
              </a:rPr>
              <a:t>الرجال</a:t>
            </a:r>
            <a:r>
              <a:rPr lang="ar-SY" dirty="0"/>
              <a:t>. </a:t>
            </a:r>
            <a:r>
              <a:rPr lang="ar-SY" dirty="0" smtClean="0"/>
              <a:t>اكثر مايحدث عند مرضى الداء السكري المعتمد على الانسولين</a:t>
            </a:r>
            <a:r>
              <a:rPr lang="ar-SY" dirty="0" smtClean="0">
                <a:solidFill>
                  <a:srgbClr val="FF0000"/>
                </a:solidFill>
              </a:rPr>
              <a:t>(النمط1 )</a:t>
            </a:r>
            <a:endParaRPr lang="ar-SY" dirty="0"/>
          </a:p>
          <a:p>
            <a:pPr algn="r" rtl="1"/>
            <a:endParaRPr lang="en-US" dirty="0">
              <a:solidFill>
                <a:srgbClr val="FF0000"/>
              </a:solidFill>
            </a:endParaRPr>
          </a:p>
        </p:txBody>
      </p:sp>
    </p:spTree>
    <p:extLst>
      <p:ext uri="{BB962C8B-B14F-4D97-AF65-F5344CB8AC3E}">
        <p14:creationId xmlns="" xmlns:p14="http://schemas.microsoft.com/office/powerpoint/2010/main" val="2356405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0" y="0"/>
            <a:ext cx="4572000" cy="6705600"/>
          </a:xfrm>
        </p:spPr>
        <p:txBody>
          <a:bodyPr/>
          <a:lstStyle/>
          <a:p>
            <a:r>
              <a:rPr lang="en-US" b="1" dirty="0"/>
              <a:t>Diabetic </a:t>
            </a:r>
            <a:r>
              <a:rPr lang="en-US" b="1" dirty="0" err="1"/>
              <a:t>dermopathy</a:t>
            </a:r>
            <a:r>
              <a:rPr lang="en-US" dirty="0"/>
              <a:t> A crusted erosion at the site of traumatic injury and many old pink depressed areas and scars are seen on the anterior leg of a 56-year-old male with diabetes mellitus. The other leg had identical findings.</a:t>
            </a:r>
          </a:p>
          <a:p>
            <a:endParaRPr lang="en-US" dirty="0"/>
          </a:p>
        </p:txBody>
      </p:sp>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4953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134644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09800" y="381000"/>
            <a:ext cx="3886200" cy="632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1456722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ar-SY" dirty="0">
                <a:solidFill>
                  <a:srgbClr val="FF0000"/>
                </a:solidFill>
              </a:rPr>
              <a:t>يعتبر اعتلال الجلد السكري مؤشرا لحدوث الاصابة العصبية ولاعتلال الكلية ولاعتلال الشبكية</a:t>
            </a:r>
            <a:endParaRPr lang="ar-SY" dirty="0" smtClean="0"/>
          </a:p>
          <a:p>
            <a:pPr algn="r" rtl="1"/>
            <a:r>
              <a:rPr lang="ar-SY" dirty="0" smtClean="0"/>
              <a:t>المعالجة غير ضرورية للافات الضمورية المتوضعة على المنطقة امام الظنبوب.</a:t>
            </a:r>
            <a:endParaRPr lang="en-US" dirty="0"/>
          </a:p>
        </p:txBody>
      </p:sp>
    </p:spTree>
    <p:extLst>
      <p:ext uri="{BB962C8B-B14F-4D97-AF65-F5344CB8AC3E}">
        <p14:creationId xmlns="" xmlns:p14="http://schemas.microsoft.com/office/powerpoint/2010/main" val="24080369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Y" dirty="0" smtClean="0"/>
              <a:t> </a:t>
            </a:r>
            <a:endParaRPr lang="en-US" dirty="0"/>
          </a:p>
        </p:txBody>
      </p:sp>
      <p:sp>
        <p:nvSpPr>
          <p:cNvPr id="3" name="Content Placeholder 2"/>
          <p:cNvSpPr>
            <a:spLocks noGrp="1"/>
          </p:cNvSpPr>
          <p:nvPr>
            <p:ph idx="1"/>
          </p:nvPr>
        </p:nvSpPr>
        <p:spPr/>
        <p:txBody>
          <a:bodyPr>
            <a:normAutofit fontScale="85000" lnSpcReduction="10000"/>
          </a:bodyPr>
          <a:lstStyle/>
          <a:p>
            <a:pPr algn="r" rtl="1"/>
            <a:r>
              <a:rPr lang="en-US" dirty="0" smtClean="0">
                <a:solidFill>
                  <a:schemeClr val="accent1"/>
                </a:solidFill>
              </a:rPr>
              <a:t>b</a:t>
            </a:r>
            <a:r>
              <a:rPr lang="ar-SY" dirty="0" smtClean="0">
                <a:solidFill>
                  <a:schemeClr val="accent1"/>
                </a:solidFill>
              </a:rPr>
              <a:t>)الافات الفقاعيةعند مرضى السكري:</a:t>
            </a:r>
            <a:r>
              <a:rPr lang="en-US" dirty="0" err="1" smtClean="0">
                <a:solidFill>
                  <a:schemeClr val="accent1"/>
                </a:solidFill>
              </a:rPr>
              <a:t>Bullosis</a:t>
            </a:r>
            <a:r>
              <a:rPr lang="en-US" dirty="0" smtClean="0">
                <a:solidFill>
                  <a:schemeClr val="accent1"/>
                </a:solidFill>
              </a:rPr>
              <a:t> </a:t>
            </a:r>
            <a:r>
              <a:rPr lang="en-US" dirty="0" err="1" smtClean="0">
                <a:solidFill>
                  <a:schemeClr val="accent1"/>
                </a:solidFill>
              </a:rPr>
              <a:t>Diabeticorum</a:t>
            </a:r>
            <a:r>
              <a:rPr lang="en-US" dirty="0" smtClean="0">
                <a:solidFill>
                  <a:schemeClr val="accent1"/>
                </a:solidFill>
              </a:rPr>
              <a:t> </a:t>
            </a:r>
          </a:p>
          <a:p>
            <a:pPr algn="r" rtl="1"/>
            <a:r>
              <a:rPr lang="ar-SY" dirty="0" smtClean="0"/>
              <a:t>تتصف بظهور فجائي لفقاعات تتوضع على </a:t>
            </a:r>
            <a:r>
              <a:rPr lang="ar-SY" dirty="0" smtClean="0">
                <a:solidFill>
                  <a:srgbClr val="FF0000"/>
                </a:solidFill>
              </a:rPr>
              <a:t>الاطراف السفلية </a:t>
            </a:r>
            <a:r>
              <a:rPr lang="ar-SY" dirty="0" smtClean="0"/>
              <a:t>وخصوصا على </a:t>
            </a:r>
            <a:r>
              <a:rPr lang="ar-SY" dirty="0" smtClean="0">
                <a:solidFill>
                  <a:srgbClr val="FF0000"/>
                </a:solidFill>
              </a:rPr>
              <a:t>ابهام القدم , القدمين ,و الساق.</a:t>
            </a:r>
          </a:p>
          <a:p>
            <a:pPr algn="r" rtl="1"/>
            <a:r>
              <a:rPr lang="ar-SY" dirty="0" smtClean="0"/>
              <a:t>احيانا يمكن ان تصاب الاجزاء القاصية </a:t>
            </a:r>
            <a:r>
              <a:rPr lang="ar-SY" dirty="0" smtClean="0">
                <a:solidFill>
                  <a:srgbClr val="FF0000"/>
                </a:solidFill>
              </a:rPr>
              <a:t>للاطراف العلوية</a:t>
            </a:r>
            <a:r>
              <a:rPr lang="ar-SY" dirty="0" smtClean="0"/>
              <a:t>.</a:t>
            </a:r>
          </a:p>
          <a:p>
            <a:pPr algn="r" rtl="1"/>
            <a:r>
              <a:rPr lang="ar-SY" dirty="0" smtClean="0"/>
              <a:t>الفقاعات غير مؤلمة وغير حاكة سقفها سميك وغير التهابية وهي تزول خلال(2-5)اسابيع وبدون ندبة.</a:t>
            </a:r>
          </a:p>
          <a:p>
            <a:pPr algn="r" rtl="1"/>
            <a:r>
              <a:rPr lang="ar-SY" dirty="0" smtClean="0"/>
              <a:t>يمكن ان يحدث النكس بظهور مجموعات جديدة من الفقاعات عبر سنوات عديدة.</a:t>
            </a:r>
          </a:p>
          <a:p>
            <a:pPr algn="r" rtl="1"/>
            <a:r>
              <a:rPr lang="ar-SY" dirty="0" smtClean="0"/>
              <a:t>الية حدوثها غير معروفة  </a:t>
            </a:r>
          </a:p>
          <a:p>
            <a:pPr algn="r" rtl="1"/>
            <a:r>
              <a:rPr lang="ar-SY" dirty="0" smtClean="0"/>
              <a:t>تلاحظ خصوصا عند </a:t>
            </a:r>
            <a:r>
              <a:rPr lang="ar-SY" dirty="0" smtClean="0">
                <a:solidFill>
                  <a:srgbClr val="FF0000"/>
                </a:solidFill>
              </a:rPr>
              <a:t>الرجال المصابين بسكري شديد وقديم</a:t>
            </a:r>
            <a:endParaRPr lang="ar-SY" dirty="0">
              <a:solidFill>
                <a:srgbClr val="FF0000"/>
              </a:solidFill>
            </a:endParaRPr>
          </a:p>
          <a:p>
            <a:pPr algn="r" rtl="1"/>
            <a:endParaRPr lang="en-US" dirty="0" smtClean="0">
              <a:solidFill>
                <a:schemeClr val="accent1"/>
              </a:solidFill>
            </a:endParaRPr>
          </a:p>
          <a:p>
            <a:pPr algn="r" rtl="1"/>
            <a:endParaRPr lang="en-US" dirty="0"/>
          </a:p>
        </p:txBody>
      </p:sp>
    </p:spTree>
    <p:extLst>
      <p:ext uri="{BB962C8B-B14F-4D97-AF65-F5344CB8AC3E}">
        <p14:creationId xmlns="" xmlns:p14="http://schemas.microsoft.com/office/powerpoint/2010/main" val="3091927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6" name="Content Placeholder 5"/>
          <p:cNvSpPr>
            <a:spLocks noGrp="1"/>
          </p:cNvSpPr>
          <p:nvPr>
            <p:ph idx="1"/>
          </p:nvPr>
        </p:nvSpPr>
        <p:spPr>
          <a:xfrm>
            <a:off x="2057400" y="381000"/>
            <a:ext cx="6019800" cy="4525963"/>
          </a:xfrm>
        </p:spPr>
        <p:txBody>
          <a:bodyPr/>
          <a:lstStyle/>
          <a:p>
            <a:pPr algn="r" rtl="1"/>
            <a:r>
              <a:rPr lang="ar-SY" dirty="0" smtClean="0"/>
              <a:t>بشكل تقريبي ان جميع مرضى الداء السكري يحدث لديهم تظاهرات جلدية </a:t>
            </a:r>
          </a:p>
          <a:p>
            <a:pPr algn="r" rtl="1"/>
            <a:r>
              <a:rPr lang="ar-SY" dirty="0" smtClean="0"/>
              <a:t>الية هذه التظاهرات تبقى مجهولة عند معظم المرضى بينما تكون هذه الالية عند البعض مرتبطة بفرط غلكوز الدم وخلل وظيفة الانسولين اما بشكل مباشر او من خلال الاذية الوعائية او العصبية او المناعية.</a:t>
            </a:r>
          </a:p>
          <a:p>
            <a:pPr algn="r" rtl="1"/>
            <a:endParaRPr lang="ar-SY" dirty="0" smtClean="0"/>
          </a:p>
          <a:p>
            <a:endParaRPr lang="ar-SY" dirty="0"/>
          </a:p>
          <a:p>
            <a:endParaRPr lang="ar-SY" dirty="0" smtClean="0"/>
          </a:p>
          <a:p>
            <a:endParaRPr lang="en-US" dirty="0"/>
          </a:p>
        </p:txBody>
      </p:sp>
    </p:spTree>
    <p:extLst>
      <p:ext uri="{BB962C8B-B14F-4D97-AF65-F5344CB8AC3E}">
        <p14:creationId xmlns="" xmlns:p14="http://schemas.microsoft.com/office/powerpoint/2010/main" val="1250291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000500" y="76200"/>
            <a:ext cx="5143500" cy="6705600"/>
          </a:xfrm>
        </p:spPr>
        <p:txBody>
          <a:bodyPr>
            <a:normAutofit lnSpcReduction="10000"/>
          </a:bodyPr>
          <a:lstStyle/>
          <a:p>
            <a:r>
              <a:rPr lang="en-US" b="1" dirty="0"/>
              <a:t>Diabetic bulla</a:t>
            </a:r>
            <a:r>
              <a:rPr lang="en-US" dirty="0"/>
              <a:t> A large, intact bulla is seen on the stump of the left amputated great toe and a large erosion on the pretibial skin on the right lower leg. The patient has many of the vascular complications of diabetes mellitus, i.e., renal failure, retinopathy, and atherosclerosis </a:t>
            </a:r>
            <a:r>
              <a:rPr lang="en-US" dirty="0" err="1"/>
              <a:t>obliterans</a:t>
            </a:r>
            <a:r>
              <a:rPr lang="en-US" dirty="0"/>
              <a:t> resulting in amputation of the right forefoot and the left big toe.</a:t>
            </a:r>
          </a:p>
          <a:p>
            <a:endParaRPr lang="en-US" dirty="0"/>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43434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703757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r" rtl="1"/>
            <a:r>
              <a:rPr lang="ar-SY" dirty="0" smtClean="0"/>
              <a:t>يظهر التشريح المرضي مستويات عدة للانفصال تتراوح من فقاعة داخل بشروية الى فقاعة تحت بشروية </a:t>
            </a:r>
            <a:r>
              <a:rPr lang="ar-SY" dirty="0" smtClean="0">
                <a:solidFill>
                  <a:srgbClr val="FF0000"/>
                </a:solidFill>
              </a:rPr>
              <a:t>ولايوجد اية تبدلات على التألق المناعي.</a:t>
            </a:r>
          </a:p>
          <a:p>
            <a:pPr algn="r" rtl="1"/>
            <a:r>
              <a:rPr lang="ar-SY" dirty="0" smtClean="0"/>
              <a:t>يجب اجراء التشخيص التفريقي عن الامراض الفقاعية الاخرى وذلك بالتشريح المرضي والتألق المناعي.</a:t>
            </a:r>
          </a:p>
          <a:p>
            <a:pPr algn="r" rtl="1"/>
            <a:r>
              <a:rPr lang="ar-SY" dirty="0" smtClean="0"/>
              <a:t>يجب تحري البورفيرين بالدم </a:t>
            </a:r>
            <a:r>
              <a:rPr lang="ar-SY" dirty="0" smtClean="0">
                <a:solidFill>
                  <a:srgbClr val="FF0000"/>
                </a:solidFill>
              </a:rPr>
              <a:t>لنفي الاصابة بالبورفيرية</a:t>
            </a:r>
            <a:r>
              <a:rPr lang="ar-SY" dirty="0" smtClean="0"/>
              <a:t>.</a:t>
            </a:r>
          </a:p>
          <a:p>
            <a:pPr algn="r" rtl="1"/>
            <a:r>
              <a:rPr lang="ar-SY" dirty="0" smtClean="0"/>
              <a:t>الاختلاط المهم هو </a:t>
            </a:r>
            <a:r>
              <a:rPr lang="ar-SY" dirty="0" smtClean="0">
                <a:solidFill>
                  <a:srgbClr val="FF0000"/>
                </a:solidFill>
              </a:rPr>
              <a:t>الخمج الثانوي </a:t>
            </a:r>
            <a:r>
              <a:rPr lang="ar-SY" dirty="0" smtClean="0"/>
              <a:t>والذي يعالج عبر زرع سائل الفقاعة واعطاء الصادات المناسبة.</a:t>
            </a:r>
          </a:p>
        </p:txBody>
      </p:sp>
    </p:spTree>
    <p:extLst>
      <p:ext uri="{BB962C8B-B14F-4D97-AF65-F5344CB8AC3E}">
        <p14:creationId xmlns="" xmlns:p14="http://schemas.microsoft.com/office/powerpoint/2010/main" val="39857140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r>
              <a:rPr lang="en-US" dirty="0" smtClean="0">
                <a:solidFill>
                  <a:schemeClr val="accent1"/>
                </a:solidFill>
              </a:rPr>
              <a:t>C</a:t>
            </a:r>
            <a:r>
              <a:rPr lang="ar-SY" dirty="0" smtClean="0">
                <a:solidFill>
                  <a:schemeClr val="accent1"/>
                </a:solidFill>
              </a:rPr>
              <a:t>)القرحات(القدم السكرية): </a:t>
            </a:r>
            <a:r>
              <a:rPr lang="en-US" dirty="0" smtClean="0">
                <a:solidFill>
                  <a:schemeClr val="accent1"/>
                </a:solidFill>
              </a:rPr>
              <a:t>Diabetic ulcers</a:t>
            </a:r>
            <a:endParaRPr lang="ar-SY" dirty="0" smtClean="0">
              <a:solidFill>
                <a:schemeClr val="accent1"/>
              </a:solidFill>
            </a:endParaRPr>
          </a:p>
          <a:p>
            <a:pPr algn="r" rtl="1"/>
            <a:r>
              <a:rPr lang="ar-SY" dirty="0" smtClean="0"/>
              <a:t>تحدث قرحات </a:t>
            </a:r>
            <a:r>
              <a:rPr lang="ar-SY" dirty="0" smtClean="0">
                <a:solidFill>
                  <a:srgbClr val="C00000"/>
                </a:solidFill>
              </a:rPr>
              <a:t>مزمنة وغير ملتئمة على اخمص القدم </a:t>
            </a:r>
            <a:r>
              <a:rPr lang="ar-SY" dirty="0" smtClean="0"/>
              <a:t>عند المرضى السكريين وهي المسؤولة عن دخولهم الى المشفى.</a:t>
            </a:r>
          </a:p>
          <a:p>
            <a:pPr algn="r" rtl="1"/>
            <a:r>
              <a:rPr lang="ar-SY" dirty="0" smtClean="0"/>
              <a:t>تبلغ نسبة حدوث القرحات </a:t>
            </a:r>
            <a:r>
              <a:rPr lang="ar-SY" dirty="0" smtClean="0">
                <a:solidFill>
                  <a:srgbClr val="C00000"/>
                </a:solidFill>
              </a:rPr>
              <a:t>15%</a:t>
            </a:r>
          </a:p>
          <a:p>
            <a:pPr algn="r" rtl="1"/>
            <a:r>
              <a:rPr lang="ar-SY" dirty="0" smtClean="0"/>
              <a:t>حوالي </a:t>
            </a:r>
            <a:r>
              <a:rPr lang="ar-SY" dirty="0" smtClean="0">
                <a:solidFill>
                  <a:srgbClr val="C00000"/>
                </a:solidFill>
              </a:rPr>
              <a:t>14-24% </a:t>
            </a:r>
            <a:r>
              <a:rPr lang="ar-SY" dirty="0" smtClean="0"/>
              <a:t>سيصلون الى مرحلة البتر.</a:t>
            </a:r>
          </a:p>
          <a:p>
            <a:pPr algn="r" rtl="1"/>
            <a:r>
              <a:rPr lang="ar-SY" dirty="0" smtClean="0">
                <a:solidFill>
                  <a:srgbClr val="C00000"/>
                </a:solidFill>
              </a:rPr>
              <a:t>يعتبر الاعتلال العصبي المحيطي سبب رئيسي لحدوث القرحات</a:t>
            </a:r>
            <a:r>
              <a:rPr lang="ar-SY" dirty="0" smtClean="0"/>
              <a:t>.</a:t>
            </a:r>
          </a:p>
        </p:txBody>
      </p:sp>
    </p:spTree>
    <p:extLst>
      <p:ext uri="{BB962C8B-B14F-4D97-AF65-F5344CB8AC3E}">
        <p14:creationId xmlns="" xmlns:p14="http://schemas.microsoft.com/office/powerpoint/2010/main" val="28499982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89072" y="0"/>
            <a:ext cx="3054928" cy="6781800"/>
          </a:xfrm>
        </p:spPr>
        <p:txBody>
          <a:bodyPr>
            <a:normAutofit fontScale="77500" lnSpcReduction="20000"/>
          </a:bodyPr>
          <a:lstStyle/>
          <a:p>
            <a:r>
              <a:rPr lang="en-US" b="1" dirty="0"/>
              <a:t>Diabetic, neuropathic ulcers on the soles</a:t>
            </a:r>
            <a:r>
              <a:rPr lang="en-US" dirty="0"/>
              <a:t> Two large ulcers overlying the first right and second left </a:t>
            </a:r>
            <a:r>
              <a:rPr lang="en-US" dirty="0" err="1"/>
              <a:t>metacarpophalangeal</a:t>
            </a:r>
            <a:r>
              <a:rPr lang="en-US" dirty="0"/>
              <a:t> joints. The patient, a 56-year-old male with </a:t>
            </a:r>
            <a:r>
              <a:rPr lang="en-US" dirty="0">
                <a:solidFill>
                  <a:srgbClr val="C00000"/>
                </a:solidFill>
              </a:rPr>
              <a:t>diabetes mellitus of 20 years' duration, </a:t>
            </a:r>
            <a:r>
              <a:rPr lang="en-US" dirty="0"/>
              <a:t>has significant sensory neuropathy of the feet and lower legs as well as peripheral vascular disease.</a:t>
            </a:r>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927" y="-6927"/>
            <a:ext cx="6096000" cy="662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288364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r" rtl="1"/>
            <a:r>
              <a:rPr lang="ar-SY" dirty="0" smtClean="0"/>
              <a:t>الاعتلال العصبي السكري هو تشارك اصابة </a:t>
            </a:r>
            <a:r>
              <a:rPr lang="ar-SY" dirty="0" smtClean="0">
                <a:solidFill>
                  <a:srgbClr val="FF0000"/>
                </a:solidFill>
              </a:rPr>
              <a:t>حسية وحركية</a:t>
            </a:r>
            <a:r>
              <a:rPr lang="ar-SY" dirty="0" smtClean="0"/>
              <a:t>.</a:t>
            </a:r>
          </a:p>
          <a:p>
            <a:pPr algn="r" rtl="1"/>
            <a:r>
              <a:rPr lang="ar-SY" dirty="0" smtClean="0"/>
              <a:t>تؤدي الاصابة الحركية العصبية الى ضعف وضمور العضلات البعيدة.</a:t>
            </a:r>
          </a:p>
          <a:p>
            <a:pPr algn="r" rtl="1"/>
            <a:r>
              <a:rPr lang="ar-SY" dirty="0" smtClean="0"/>
              <a:t>يؤهب الاعتلال العصبي الحسي للقرحات العصبية فوق النواتئ العظمية في القدمين ( على الابهام والاخمص) وتحاط القرحات بحلقة من </a:t>
            </a:r>
            <a:r>
              <a:rPr lang="ar-SY" dirty="0" smtClean="0">
                <a:solidFill>
                  <a:srgbClr val="FF0000"/>
                </a:solidFill>
              </a:rPr>
              <a:t>شسن</a:t>
            </a:r>
            <a:r>
              <a:rPr lang="ar-SY" dirty="0" smtClean="0"/>
              <a:t>(فرط تقرن) وقد تمتد الاصابة الى المفاصل والعظام التي تحت الجلد المصاب مسببة </a:t>
            </a:r>
            <a:r>
              <a:rPr lang="ar-SY" dirty="0" smtClean="0">
                <a:solidFill>
                  <a:srgbClr val="FF0000"/>
                </a:solidFill>
              </a:rPr>
              <a:t>ذات عظم ونقي</a:t>
            </a:r>
            <a:r>
              <a:rPr lang="ar-SY" dirty="0" smtClean="0"/>
              <a:t>.</a:t>
            </a:r>
          </a:p>
          <a:p>
            <a:pPr algn="r" rtl="1"/>
            <a:r>
              <a:rPr lang="ar-SY" dirty="0" smtClean="0"/>
              <a:t>ويحدث ايضا اعتلال عصبي ذاتي يسبب </a:t>
            </a:r>
            <a:r>
              <a:rPr lang="ar-SY" dirty="0" smtClean="0">
                <a:solidFill>
                  <a:srgbClr val="FF0000"/>
                </a:solidFill>
              </a:rPr>
              <a:t>انعدام تعرق</a:t>
            </a:r>
            <a:r>
              <a:rPr lang="ar-SY" dirty="0" smtClean="0"/>
              <a:t>.</a:t>
            </a:r>
            <a:endParaRPr lang="en-US" dirty="0"/>
          </a:p>
        </p:txBody>
      </p:sp>
    </p:spTree>
    <p:extLst>
      <p:ext uri="{BB962C8B-B14F-4D97-AF65-F5344CB8AC3E}">
        <p14:creationId xmlns="" xmlns:p14="http://schemas.microsoft.com/office/powerpoint/2010/main" val="28096528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r>
              <a:rPr lang="ar-SY" dirty="0" smtClean="0"/>
              <a:t>تتأثر الالية الامراضية لحدوث القرحات بعدة </a:t>
            </a:r>
            <a:r>
              <a:rPr lang="ar-SY" dirty="0" smtClean="0">
                <a:solidFill>
                  <a:srgbClr val="FF0000"/>
                </a:solidFill>
              </a:rPr>
              <a:t>عوامل اخرى</a:t>
            </a:r>
            <a:r>
              <a:rPr lang="ar-SY" dirty="0" smtClean="0"/>
              <a:t>:</a:t>
            </a:r>
          </a:p>
          <a:p>
            <a:pPr marL="514350" indent="-514350" algn="r" rtl="1">
              <a:buFont typeface="+mj-lt"/>
              <a:buAutoNum type="arabicPeriod"/>
            </a:pPr>
            <a:r>
              <a:rPr lang="ar-SY" dirty="0" smtClean="0">
                <a:solidFill>
                  <a:srgbClr val="FF0000"/>
                </a:solidFill>
              </a:rPr>
              <a:t>اضطراب شحوم الدم </a:t>
            </a:r>
            <a:r>
              <a:rPr lang="ar-SY" dirty="0" smtClean="0"/>
              <a:t>المترافق مع </a:t>
            </a:r>
            <a:r>
              <a:rPr lang="ar-SY" dirty="0" smtClean="0">
                <a:solidFill>
                  <a:srgbClr val="FF0000"/>
                </a:solidFill>
              </a:rPr>
              <a:t>اعتلال الاوعية الدموية</a:t>
            </a:r>
          </a:p>
          <a:p>
            <a:pPr marL="514350" indent="-514350" algn="r" rtl="1">
              <a:buFont typeface="+mj-lt"/>
              <a:buAutoNum type="arabicPeriod"/>
            </a:pPr>
            <a:r>
              <a:rPr lang="ar-SY" dirty="0" smtClean="0"/>
              <a:t>التصلب العصيدي</a:t>
            </a:r>
          </a:p>
          <a:p>
            <a:pPr marL="514350" indent="-514350" algn="r" rtl="1">
              <a:buFont typeface="+mj-lt"/>
              <a:buAutoNum type="arabicPeriod"/>
            </a:pPr>
            <a:r>
              <a:rPr lang="ar-SY" dirty="0"/>
              <a:t>ا</a:t>
            </a:r>
            <a:r>
              <a:rPr lang="ar-SY" dirty="0" smtClean="0"/>
              <a:t>ضطراب </a:t>
            </a:r>
            <a:r>
              <a:rPr lang="ar-SY" dirty="0"/>
              <a:t>العوامل المشاركة للاستجابة الالتهابية ضد الاخماج بسبب أذية الحاجز الجلدي</a:t>
            </a:r>
            <a:r>
              <a:rPr lang="ar-SY" dirty="0" smtClean="0"/>
              <a:t>.</a:t>
            </a:r>
          </a:p>
          <a:p>
            <a:pPr marL="514350" indent="-514350" algn="r" rtl="1">
              <a:buFont typeface="+mj-lt"/>
              <a:buAutoNum type="arabicPeriod"/>
            </a:pPr>
            <a:r>
              <a:rPr lang="ar-SY" dirty="0" smtClean="0"/>
              <a:t>تحدد حركة المفاصل</a:t>
            </a:r>
          </a:p>
          <a:p>
            <a:pPr marL="514350" indent="-514350" algn="r" rtl="1">
              <a:buFont typeface="+mj-lt"/>
              <a:buAutoNum type="arabicPeriod"/>
            </a:pPr>
            <a:r>
              <a:rPr lang="ar-SY" dirty="0" smtClean="0"/>
              <a:t>تسمك الجلد</a:t>
            </a:r>
          </a:p>
        </p:txBody>
      </p:sp>
    </p:spTree>
    <p:extLst>
      <p:ext uri="{BB962C8B-B14F-4D97-AF65-F5344CB8AC3E}">
        <p14:creationId xmlns="" xmlns:p14="http://schemas.microsoft.com/office/powerpoint/2010/main" val="36787003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ar-SY" dirty="0" smtClean="0"/>
              <a:t>تتطلب معالجة القرحات </a:t>
            </a:r>
            <a:r>
              <a:rPr lang="ar-SY" dirty="0" smtClean="0">
                <a:solidFill>
                  <a:srgbClr val="FF0000"/>
                </a:solidFill>
              </a:rPr>
              <a:t>تعديل</a:t>
            </a:r>
            <a:r>
              <a:rPr lang="ar-SY" dirty="0" smtClean="0"/>
              <a:t> عدة عوامل تسهم في تشكلها مثل التهاب الجلد الركودي, وذمة الساق ,خمج الجلد.</a:t>
            </a:r>
          </a:p>
          <a:p>
            <a:pPr algn="r" rtl="1"/>
            <a:r>
              <a:rPr lang="ar-SY" dirty="0" smtClean="0"/>
              <a:t>تتضمن </a:t>
            </a:r>
            <a:r>
              <a:rPr lang="ar-SY" dirty="0" smtClean="0">
                <a:solidFill>
                  <a:srgbClr val="FF0000"/>
                </a:solidFill>
              </a:rPr>
              <a:t>المعالجة لقرحات </a:t>
            </a:r>
            <a:r>
              <a:rPr lang="ar-SY" dirty="0" smtClean="0"/>
              <a:t>الساق عصبية المنشأ كلا من:</a:t>
            </a:r>
          </a:p>
          <a:p>
            <a:pPr marL="514350" indent="-514350" algn="r" rtl="1">
              <a:buFont typeface="+mj-lt"/>
              <a:buAutoNum type="arabicPeriod"/>
            </a:pPr>
            <a:r>
              <a:rPr lang="ar-SY" dirty="0" smtClean="0"/>
              <a:t> التنضير</a:t>
            </a:r>
          </a:p>
          <a:p>
            <a:pPr marL="514350" indent="-514350" algn="r" rtl="1">
              <a:buFont typeface="+mj-lt"/>
              <a:buAutoNum type="arabicPeriod"/>
            </a:pPr>
            <a:r>
              <a:rPr lang="ar-SY" dirty="0" smtClean="0"/>
              <a:t>رفع الضغط عن الطرف</a:t>
            </a:r>
          </a:p>
          <a:p>
            <a:pPr marL="514350" indent="-514350" algn="r" rtl="1">
              <a:buFont typeface="+mj-lt"/>
              <a:buAutoNum type="arabicPeriod"/>
            </a:pPr>
            <a:r>
              <a:rPr lang="ar-SY" dirty="0" smtClean="0"/>
              <a:t>الضمادات الرطبة</a:t>
            </a:r>
          </a:p>
        </p:txBody>
      </p:sp>
    </p:spTree>
    <p:extLst>
      <p:ext uri="{BB962C8B-B14F-4D97-AF65-F5344CB8AC3E}">
        <p14:creationId xmlns="" xmlns:p14="http://schemas.microsoft.com/office/powerpoint/2010/main" val="19831349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Y" dirty="0" smtClean="0">
                <a:solidFill>
                  <a:schemeClr val="accent1"/>
                </a:solidFill>
              </a:rPr>
              <a:t>تسمك الجلد: </a:t>
            </a:r>
            <a:r>
              <a:rPr lang="en-US" dirty="0" smtClean="0">
                <a:solidFill>
                  <a:schemeClr val="accent1"/>
                </a:solidFill>
              </a:rPr>
              <a:t>Diabetic thick skin</a:t>
            </a:r>
            <a:endParaRPr lang="en-US" dirty="0"/>
          </a:p>
        </p:txBody>
      </p:sp>
      <p:sp>
        <p:nvSpPr>
          <p:cNvPr id="3" name="Content Placeholder 2"/>
          <p:cNvSpPr>
            <a:spLocks noGrp="1"/>
          </p:cNvSpPr>
          <p:nvPr>
            <p:ph idx="1"/>
          </p:nvPr>
        </p:nvSpPr>
        <p:spPr/>
        <p:txBody>
          <a:bodyPr>
            <a:normAutofit fontScale="70000" lnSpcReduction="20000"/>
          </a:bodyPr>
          <a:lstStyle/>
          <a:p>
            <a:pPr algn="r" rtl="1"/>
            <a:r>
              <a:rPr lang="ar-SY" dirty="0" smtClean="0"/>
              <a:t>لوحظ تسمك الجلد عند مرضى السكري واثبت بالامواج فوق الصوتية</a:t>
            </a:r>
          </a:p>
          <a:p>
            <a:pPr algn="r" rtl="1">
              <a:buNone/>
            </a:pPr>
            <a:endParaRPr lang="ar-SY" dirty="0" smtClean="0"/>
          </a:p>
          <a:p>
            <a:pPr algn="r" rtl="1"/>
            <a:r>
              <a:rPr lang="ar-SY" dirty="0" smtClean="0"/>
              <a:t>هناك متلازمات نوعية عديدة تترافق مع تسمك الجلد الموضعي عند السكريين.</a:t>
            </a:r>
          </a:p>
          <a:p>
            <a:pPr algn="r" rtl="1">
              <a:buNone/>
            </a:pPr>
            <a:r>
              <a:rPr lang="ar-SY" dirty="0" smtClean="0"/>
              <a:t>الالية الامراضيةتتضمن تغيرات في الكولاجين وعديدات السكاريد المخاطية</a:t>
            </a:r>
          </a:p>
          <a:p>
            <a:pPr algn="r" rtl="1">
              <a:buNone/>
            </a:pPr>
            <a:r>
              <a:rPr lang="ar-SY" dirty="0" smtClean="0">
                <a:solidFill>
                  <a:schemeClr val="accent5">
                    <a:lumMod val="75000"/>
                  </a:schemeClr>
                </a:solidFill>
              </a:rPr>
              <a:t>سماكة جلدية قابلة للقياس</a:t>
            </a:r>
          </a:p>
          <a:p>
            <a:pPr algn="r" rtl="1">
              <a:buNone/>
            </a:pPr>
            <a:r>
              <a:rPr lang="ar-SY" dirty="0" smtClean="0">
                <a:solidFill>
                  <a:schemeClr val="accent5">
                    <a:lumMod val="75000"/>
                  </a:schemeClr>
                </a:solidFill>
              </a:rPr>
              <a:t>تصلب الاطراف مع تحدد حركة المفصل</a:t>
            </a:r>
          </a:p>
          <a:p>
            <a:r>
              <a:rPr lang="ar-SY" dirty="0" smtClean="0"/>
              <a:t>يصيب ثلث مرضى الداء السكري </a:t>
            </a:r>
            <a:r>
              <a:rPr lang="ar-SY" dirty="0" smtClean="0">
                <a:solidFill>
                  <a:srgbClr val="C00000"/>
                </a:solidFill>
              </a:rPr>
              <a:t>30-50% </a:t>
            </a:r>
            <a:r>
              <a:rPr lang="ar-SY" dirty="0" smtClean="0"/>
              <a:t>من المرضى المصابين </a:t>
            </a:r>
            <a:r>
              <a:rPr lang="ar-SY" dirty="0" smtClean="0">
                <a:solidFill>
                  <a:srgbClr val="FF0000"/>
                </a:solidFill>
              </a:rPr>
              <a:t>بالنمط الاول </a:t>
            </a:r>
            <a:r>
              <a:rPr lang="ar-SY" dirty="0" smtClean="0"/>
              <a:t>للداء السكري يكون لديهم تسمك بالجلد وايضا تسمك الجلد شائع عند مرضى </a:t>
            </a:r>
            <a:r>
              <a:rPr lang="ar-SY" dirty="0" smtClean="0">
                <a:solidFill>
                  <a:srgbClr val="FF0000"/>
                </a:solidFill>
              </a:rPr>
              <a:t>النمط الثاني.</a:t>
            </a:r>
            <a:r>
              <a:rPr lang="ar-SY" dirty="0" smtClean="0"/>
              <a:t>مرتبط</a:t>
            </a:r>
            <a:r>
              <a:rPr lang="ar-SY" dirty="0" smtClean="0">
                <a:solidFill>
                  <a:srgbClr val="FF0000"/>
                </a:solidFill>
              </a:rPr>
              <a:t> بالعمر اكثر من التوافق مع ارتفاع سكر الدم</a:t>
            </a:r>
          </a:p>
          <a:p>
            <a:pPr algn="r" rtl="1"/>
            <a:r>
              <a:rPr lang="ar-SY" dirty="0" smtClean="0">
                <a:solidFill>
                  <a:srgbClr val="FF0000"/>
                </a:solidFill>
              </a:rPr>
              <a:t> </a:t>
            </a:r>
          </a:p>
          <a:p>
            <a:pPr algn="r" rtl="1"/>
            <a:r>
              <a:rPr lang="ar-SY" dirty="0" smtClean="0"/>
              <a:t>يتظاهر بتسمك الجلد والنسيج الضام لمفاصل الاصابع مما يؤدي لتحدد حركة المفاصل الصغيرة ويرتبط تحدد حركة المفاصل بشكل مباشر بأذية الاوعية الدقيقة.</a:t>
            </a:r>
            <a:endParaRPr lang="en-US" dirty="0" smtClean="0"/>
          </a:p>
          <a:p>
            <a:pPr algn="r" rtl="1"/>
            <a:endParaRPr lang="en-US" dirty="0">
              <a:solidFill>
                <a:schemeClr val="accent1"/>
              </a:solidFill>
            </a:endParaRPr>
          </a:p>
        </p:txBody>
      </p:sp>
    </p:spTree>
    <p:extLst>
      <p:ext uri="{BB962C8B-B14F-4D97-AF65-F5344CB8AC3E}">
        <p14:creationId xmlns="" xmlns:p14="http://schemas.microsoft.com/office/powerpoint/2010/main" val="541698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Y" dirty="0" smtClean="0">
                <a:solidFill>
                  <a:schemeClr val="accent1"/>
                </a:solidFill>
              </a:rPr>
              <a:t>تسمك الجلد: </a:t>
            </a:r>
            <a:r>
              <a:rPr lang="en-US" dirty="0" smtClean="0">
                <a:solidFill>
                  <a:schemeClr val="accent1"/>
                </a:solidFill>
              </a:rPr>
              <a:t>Diabetic thick skin</a:t>
            </a:r>
            <a:endParaRPr lang="en-US" dirty="0"/>
          </a:p>
        </p:txBody>
      </p:sp>
      <p:sp>
        <p:nvSpPr>
          <p:cNvPr id="3" name="Content Placeholder 2"/>
          <p:cNvSpPr>
            <a:spLocks noGrp="1"/>
          </p:cNvSpPr>
          <p:nvPr>
            <p:ph idx="1"/>
          </p:nvPr>
        </p:nvSpPr>
        <p:spPr/>
        <p:txBody>
          <a:bodyPr>
            <a:normAutofit/>
          </a:bodyPr>
          <a:lstStyle/>
          <a:p>
            <a:pPr algn="r" rtl="1">
              <a:buNone/>
            </a:pPr>
            <a:r>
              <a:rPr lang="ar-SY" dirty="0" smtClean="0"/>
              <a:t>.</a:t>
            </a:r>
          </a:p>
          <a:p>
            <a:r>
              <a:rPr lang="ar-SY" dirty="0" smtClean="0"/>
              <a:t>تبدأ الاصابة في المفصل مابين السلامي البعيد للاصبع الصغير وتمتد لتصيب المفاصل القريبة وجميع الاصابع, لكن في بعض الحالات يمكن ان تصاب المفاصل الكبيرة: كمفصل المرفق ومفصل القدم.</a:t>
            </a:r>
          </a:p>
          <a:p>
            <a:pPr algn="r" rtl="1"/>
            <a:endParaRPr lang="ar-SY" dirty="0" smtClean="0">
              <a:solidFill>
                <a:srgbClr val="FF0000"/>
              </a:solidFill>
            </a:endParaRPr>
          </a:p>
          <a:p>
            <a:pPr algn="r" rtl="1"/>
            <a:endParaRPr lang="ar-SY" dirty="0" smtClean="0">
              <a:solidFill>
                <a:srgbClr val="FF0000"/>
              </a:solidFill>
            </a:endParaRPr>
          </a:p>
        </p:txBody>
      </p:sp>
    </p:spTree>
    <p:extLst>
      <p:ext uri="{BB962C8B-B14F-4D97-AF65-F5344CB8AC3E}">
        <p14:creationId xmlns="" xmlns:p14="http://schemas.microsoft.com/office/powerpoint/2010/main" val="33496789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r>
              <a:rPr lang="ar-SY" dirty="0" smtClean="0"/>
              <a:t>تبقى المسافة المفصلية طبيعية ولذلك فان الاصابة المفصلية ليست اعتلال مفاصل حقيقي.</a:t>
            </a:r>
          </a:p>
          <a:p>
            <a:pPr algn="r" rtl="1"/>
            <a:r>
              <a:rPr lang="ar-SY" dirty="0" smtClean="0"/>
              <a:t>يتصف هذا الاضطرب بوجود </a:t>
            </a:r>
            <a:r>
              <a:rPr lang="ar-SY" dirty="0" smtClean="0">
                <a:solidFill>
                  <a:srgbClr val="FF0000"/>
                </a:solidFill>
              </a:rPr>
              <a:t>(</a:t>
            </a:r>
            <a:r>
              <a:rPr lang="en-US" dirty="0" smtClean="0">
                <a:solidFill>
                  <a:srgbClr val="FF0000"/>
                </a:solidFill>
              </a:rPr>
              <a:t>prayer sign</a:t>
            </a:r>
            <a:r>
              <a:rPr lang="ar-SY" dirty="0" smtClean="0">
                <a:solidFill>
                  <a:srgbClr val="FF0000"/>
                </a:solidFill>
              </a:rPr>
              <a:t>)</a:t>
            </a:r>
            <a:r>
              <a:rPr lang="ar-SY" dirty="0" smtClean="0"/>
              <a:t> وهي: عدم القدرة على مقابلة كل من السطوح الراحية</a:t>
            </a:r>
          </a:p>
          <a:p>
            <a:r>
              <a:rPr lang="ar-SY" dirty="0" smtClean="0"/>
              <a:t>تشير أدلة عديدة الى أهمية </a:t>
            </a:r>
            <a:r>
              <a:rPr lang="ar-SY" dirty="0" smtClean="0">
                <a:solidFill>
                  <a:srgbClr val="FF0000"/>
                </a:solidFill>
              </a:rPr>
              <a:t>المعالجة بالانسولين والضبط الصارم لسكر الدم في وقاية ومعالجة تحدد حركة المفاصل الصغيرة</a:t>
            </a:r>
            <a:r>
              <a:rPr lang="ar-SY" dirty="0" smtClean="0"/>
              <a:t> بالاضافة الى المعالجة الفيزيائية.</a:t>
            </a:r>
          </a:p>
          <a:p>
            <a:pPr algn="r" rtl="1"/>
            <a:endParaRPr lang="ar-SY" dirty="0" smtClean="0"/>
          </a:p>
          <a:p>
            <a:pPr algn="r" rtl="1"/>
            <a:endParaRPr lang="en-US" dirty="0"/>
          </a:p>
        </p:txBody>
      </p:sp>
    </p:spTree>
    <p:extLst>
      <p:ext uri="{BB962C8B-B14F-4D97-AF65-F5344CB8AC3E}">
        <p14:creationId xmlns="" xmlns:p14="http://schemas.microsoft.com/office/powerpoint/2010/main" val="3271715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Y"/>
          </a:p>
        </p:txBody>
      </p:sp>
      <p:sp>
        <p:nvSpPr>
          <p:cNvPr id="3" name="Content Placeholder 2"/>
          <p:cNvSpPr>
            <a:spLocks noGrp="1"/>
          </p:cNvSpPr>
          <p:nvPr>
            <p:ph idx="1"/>
          </p:nvPr>
        </p:nvSpPr>
        <p:spPr/>
        <p:txBody>
          <a:bodyPr/>
          <a:lstStyle/>
          <a:p>
            <a:endParaRPr lang="ar-SY"/>
          </a:p>
        </p:txBody>
      </p:sp>
      <p:sp>
        <p:nvSpPr>
          <p:cNvPr id="4" name="Content Placeholder 2"/>
          <p:cNvSpPr txBox="1">
            <a:spLocks/>
          </p:cNvSpPr>
          <p:nvPr/>
        </p:nvSpPr>
        <p:spPr>
          <a:xfrm>
            <a:off x="609600" y="1761816"/>
            <a:ext cx="7239000" cy="4846320"/>
          </a:xfrm>
          <a:prstGeom prst="rect">
            <a:avLst/>
          </a:prstGeom>
        </p:spPr>
        <p:txBody>
          <a:bodyPr vert="horz">
            <a:normAutofit/>
          </a:bodyPr>
          <a:lstStyle/>
          <a:p>
            <a:pPr marL="274320" marR="0" lvl="0" indent="-274320" algn="r" defTabSz="914400" rtl="1" eaLnBrk="1" fontAlgn="auto" latinLnBrk="0" hangingPunct="1">
              <a:lnSpc>
                <a:spcPct val="100000"/>
              </a:lnSpc>
              <a:spcBef>
                <a:spcPts val="600"/>
              </a:spcBef>
              <a:spcAft>
                <a:spcPts val="0"/>
              </a:spcAft>
              <a:buClr>
                <a:schemeClr val="tx2"/>
              </a:buClr>
              <a:buSzPct val="73000"/>
              <a:buFont typeface="Wingdings 2"/>
              <a:buChar char=""/>
              <a:tabLst/>
              <a:defRPr/>
            </a:pPr>
            <a:r>
              <a:rPr kumimoji="0" lang="ar-SY" sz="4000" b="0" i="0" u="none" strike="noStrike" kern="1200" cap="none" spc="0" normalizeH="0" baseline="0" noProof="0" smtClean="0">
                <a:ln>
                  <a:noFill/>
                </a:ln>
                <a:solidFill>
                  <a:srgbClr val="FF0000"/>
                </a:solidFill>
                <a:effectLst/>
                <a:uLnTx/>
                <a:uFillTx/>
                <a:latin typeface="+mn-lt"/>
                <a:ea typeface="+mn-ea"/>
                <a:cs typeface="+mn-cs"/>
              </a:rPr>
              <a:t>يجب اخذ العلم بأنه لا يوجد جلاد يشخص الداء السكري(بل يوجد مايوجه للسكري)</a:t>
            </a:r>
          </a:p>
          <a:p>
            <a:pPr marL="274320" marR="0" lvl="0" indent="-274320" algn="r" defTabSz="914400" rtl="1" eaLnBrk="1" fontAlgn="auto" latinLnBrk="0" hangingPunct="1">
              <a:lnSpc>
                <a:spcPct val="100000"/>
              </a:lnSpc>
              <a:spcBef>
                <a:spcPts val="600"/>
              </a:spcBef>
              <a:spcAft>
                <a:spcPts val="0"/>
              </a:spcAft>
              <a:buClr>
                <a:schemeClr val="tx2"/>
              </a:buClr>
              <a:buSzPct val="73000"/>
              <a:buFont typeface="Wingdings 2"/>
              <a:buChar char=""/>
              <a:tabLst/>
              <a:defRPr/>
            </a:pPr>
            <a:r>
              <a:rPr kumimoji="0" lang="ar-SY" sz="4000" b="0" i="0" u="none" strike="noStrike" kern="1200" cap="none" spc="0" normalizeH="0" baseline="0" noProof="0" smtClean="0">
                <a:ln>
                  <a:noFill/>
                </a:ln>
                <a:solidFill>
                  <a:srgbClr val="FF0000"/>
                </a:solidFill>
                <a:effectLst/>
                <a:uLnTx/>
                <a:uFillTx/>
                <a:latin typeface="+mn-lt"/>
                <a:ea typeface="+mn-ea"/>
                <a:cs typeface="+mn-cs"/>
              </a:rPr>
              <a:t>لا يوجد جلادات تترافق دوما مع الداء السكري</a:t>
            </a:r>
            <a:endParaRPr kumimoji="0" lang="en-US" sz="4000" b="0"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0"/>
            <a:ext cx="3581400" cy="6858000"/>
          </a:xfrm>
        </p:spPr>
        <p:txBody>
          <a:bodyPr/>
          <a:lstStyle/>
          <a:p>
            <a:endParaRPr lang="en-US" dirty="0"/>
          </a:p>
        </p:txBody>
      </p:sp>
      <p:pic>
        <p:nvPicPr>
          <p:cNvPr id="5122" name="Picture 2" descr="C:\Users\Gerious\Desktop\jkra-17-221-g001-l.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5486400" cy="6858000"/>
          </a:xfrm>
          <a:prstGeom prst="rect">
            <a:avLst/>
          </a:prstGeom>
          <a:noFill/>
          <a:extLst>
            <a:ext uri="{909E8E84-426E-40DD-AFC4-6F175D3DCCD1}">
              <a14:hiddenFill xmlns="" xmlns:a14="http://schemas.microsoft.com/office/drawing/2010/main">
                <a:solidFill>
                  <a:srgbClr val="FFFFFF"/>
                </a:solidFill>
              </a14:hiddenFill>
            </a:ext>
          </a:extLst>
        </p:spPr>
      </p:pic>
      <p:pic>
        <p:nvPicPr>
          <p:cNvPr id="5124" name="Picture 4" descr="C:\Users\Gerious\Desktop\m_scleroderma-FH8.jpe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5400000">
            <a:off x="3886200" y="1600200"/>
            <a:ext cx="6858000" cy="3657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550973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tretch>
            <a:fillRect/>
          </a:stretch>
        </p:blipFill>
        <p:spPr bwMode="auto">
          <a:xfrm>
            <a:off x="1518525" y="1600200"/>
            <a:ext cx="610695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0620248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0"/>
            <a:ext cx="4495800" cy="6705600"/>
          </a:xfrm>
        </p:spPr>
        <p:txBody>
          <a:bodyPr/>
          <a:lstStyle/>
          <a:p>
            <a:endParaRPr lang="en-US" dirty="0"/>
          </a:p>
        </p:txBody>
      </p:sp>
      <p:pic>
        <p:nvPicPr>
          <p:cNvPr id="7170" name="Picture 2" descr="C:\Users\Gerious\Desktop\en_a10fig01.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714" y="0"/>
            <a:ext cx="4699686" cy="6858000"/>
          </a:xfrm>
          <a:prstGeom prst="rect">
            <a:avLst/>
          </a:prstGeom>
          <a:noFill/>
          <a:extLst>
            <a:ext uri="{909E8E84-426E-40DD-AFC4-6F175D3DCCD1}">
              <a14:hiddenFill xmlns="" xmlns:a14="http://schemas.microsoft.com/office/drawing/2010/main">
                <a:solidFill>
                  <a:srgbClr val="FFFFFF"/>
                </a:solidFill>
              </a14:hiddenFill>
            </a:ext>
          </a:extLst>
        </p:spPr>
      </p:pic>
      <p:pic>
        <p:nvPicPr>
          <p:cNvPr id="7171" name="Picture 3" descr="C:\Users\Gerious\Desktop\031505-4a.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0" y="914400"/>
            <a:ext cx="4572000" cy="428264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869529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r" rtl="1"/>
            <a:r>
              <a:rPr lang="en-US" dirty="0" smtClean="0">
                <a:solidFill>
                  <a:schemeClr val="accent1"/>
                </a:solidFill>
              </a:rPr>
              <a:t>e</a:t>
            </a:r>
            <a:r>
              <a:rPr lang="ar-SY" dirty="0" smtClean="0">
                <a:solidFill>
                  <a:schemeClr val="accent1"/>
                </a:solidFill>
              </a:rPr>
              <a:t>) الوذمة الصلبة :</a:t>
            </a:r>
            <a:r>
              <a:rPr lang="en-US" dirty="0" err="1" smtClean="0">
                <a:solidFill>
                  <a:schemeClr val="accent1"/>
                </a:solidFill>
              </a:rPr>
              <a:t>Scleredema</a:t>
            </a:r>
            <a:r>
              <a:rPr lang="en-US" dirty="0" smtClean="0">
                <a:solidFill>
                  <a:schemeClr val="accent1"/>
                </a:solidFill>
              </a:rPr>
              <a:t> </a:t>
            </a:r>
            <a:r>
              <a:rPr lang="en-US" dirty="0" err="1" smtClean="0">
                <a:solidFill>
                  <a:schemeClr val="accent1"/>
                </a:solidFill>
              </a:rPr>
              <a:t>Diabeticorum</a:t>
            </a:r>
            <a:endParaRPr lang="en-US" dirty="0" smtClean="0">
              <a:solidFill>
                <a:schemeClr val="accent1"/>
              </a:solidFill>
            </a:endParaRPr>
          </a:p>
          <a:p>
            <a:pPr algn="r" rtl="1"/>
            <a:r>
              <a:rPr lang="ar-SY" dirty="0" smtClean="0"/>
              <a:t>تبدأ بشكل مخاتل وبدون ألم بظهور ارتشاح وتسمك جلد الجزء العلوي للظهر والرقبة يمتد الارتشاح الى جلد الوجه والكتفين.</a:t>
            </a:r>
          </a:p>
          <a:p>
            <a:pPr algn="r" rtl="1"/>
            <a:r>
              <a:rPr lang="ar-SY" dirty="0" smtClean="0"/>
              <a:t>يبدو الجلد </a:t>
            </a:r>
            <a:r>
              <a:rPr lang="ar-SY" dirty="0" smtClean="0">
                <a:solidFill>
                  <a:srgbClr val="C00000"/>
                </a:solidFill>
              </a:rPr>
              <a:t>متوذما(وذمة غير انطباعية), وخشبيا وبمظهر قشر البرتقال.</a:t>
            </a:r>
          </a:p>
          <a:p>
            <a:pPr algn="r" rtl="1"/>
            <a:r>
              <a:rPr lang="ar-SY" dirty="0" smtClean="0"/>
              <a:t>تحدث هذه التبدلات عادة خلال او بعد اصابة خمج البلعوم بالعقديات.</a:t>
            </a:r>
          </a:p>
          <a:p>
            <a:pPr algn="r" rtl="1"/>
            <a:r>
              <a:rPr lang="ar-SY" dirty="0" smtClean="0"/>
              <a:t>تترافق مع </a:t>
            </a:r>
            <a:r>
              <a:rPr lang="ar-SY" dirty="0" smtClean="0">
                <a:solidFill>
                  <a:srgbClr val="C00000"/>
                </a:solidFill>
              </a:rPr>
              <a:t>الداء السكري طويل الامد والمترافق مع البدانة(معظم المرضى من النمط الثاني للسكري</a:t>
            </a:r>
            <a:r>
              <a:rPr lang="ar-SY" dirty="0" smtClean="0">
                <a:solidFill>
                  <a:srgbClr val="FF0000"/>
                </a:solidFill>
              </a:rPr>
              <a:t>).</a:t>
            </a:r>
            <a:endParaRPr lang="en-US" dirty="0">
              <a:solidFill>
                <a:srgbClr val="FF0000"/>
              </a:solidFill>
            </a:endParaRPr>
          </a:p>
        </p:txBody>
      </p:sp>
    </p:spTree>
    <p:extLst>
      <p:ext uri="{BB962C8B-B14F-4D97-AF65-F5344CB8AC3E}">
        <p14:creationId xmlns="" xmlns:p14="http://schemas.microsoft.com/office/powerpoint/2010/main" val="5722944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Gerious\Desktop\a12fig01.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4800" y="533400"/>
            <a:ext cx="7772400" cy="5562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095525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Gerious\Desktop\ScleredemaDiabet.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129642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Gerious\Desktop\Sommer-figure1_June2014.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9600" y="0"/>
            <a:ext cx="73152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865539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lgn="r" rtl="1"/>
            <a:r>
              <a:rPr lang="ar-SY" dirty="0" smtClean="0"/>
              <a:t>تكمن الالية في انتاج غير منتظم لجزيئات اللحمة خارج الخلوية من قبل صانعات الليف مما يقود الى ثخانة الياف الكولاجين وازدياد ترسب الغليكاتات الغلكوزية(بشكل رئيسي حمض الهيالورونيك).</a:t>
            </a:r>
          </a:p>
          <a:p>
            <a:pPr algn="r" rtl="1"/>
            <a:r>
              <a:rPr lang="ar-SY" dirty="0" smtClean="0"/>
              <a:t>يعاني المريض المصاب بالوذمة الصلبة من انخفاض في احساس الالم واللمس في المناطق المصابة ويعاني ايضا من صعوبة في حركة التبعيد للطرفين العلويين وصعوبة في حركة العنق.</a:t>
            </a:r>
          </a:p>
          <a:p>
            <a:pPr algn="r" rtl="1"/>
            <a:r>
              <a:rPr lang="ar-SY" dirty="0" smtClean="0">
                <a:solidFill>
                  <a:srgbClr val="FF0000"/>
                </a:solidFill>
              </a:rPr>
              <a:t>لا يتعلق ظهور الوذمة الصلبة باعتلال الشبكية او الكلية او الاعصاب او اعتلال الاوعية الدموية.</a:t>
            </a:r>
            <a:endParaRPr lang="en-US" dirty="0">
              <a:solidFill>
                <a:srgbClr val="FF0000"/>
              </a:solidFill>
            </a:endParaRPr>
          </a:p>
        </p:txBody>
      </p:sp>
    </p:spTree>
    <p:extLst>
      <p:ext uri="{BB962C8B-B14F-4D97-AF65-F5344CB8AC3E}">
        <p14:creationId xmlns="" xmlns:p14="http://schemas.microsoft.com/office/powerpoint/2010/main" val="25198061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ar-SY" dirty="0" smtClean="0"/>
              <a:t>معظم المرضى المصابين يصبحون مع الزمن معتمدين على الانسولين في العلاج.</a:t>
            </a:r>
          </a:p>
          <a:p>
            <a:pPr algn="r" rtl="1"/>
            <a:r>
              <a:rPr lang="ar-SY" dirty="0" smtClean="0"/>
              <a:t>ان معالجة الوذمة الصلبة غير ناجحة ولكن هناك تقارير تشير للمعالجة الشعاعية والمعالجة بجرعات منخفضة بالميتوتريكسات والمعالجة بالبروستاغلاندين </a:t>
            </a:r>
            <a:r>
              <a:rPr lang="en-US" dirty="0" smtClean="0"/>
              <a:t>E1</a:t>
            </a:r>
            <a:r>
              <a:rPr lang="ar-SY" dirty="0" smtClean="0"/>
              <a:t>.</a:t>
            </a:r>
            <a:endParaRPr lang="en-US" dirty="0"/>
          </a:p>
        </p:txBody>
      </p:sp>
    </p:spTree>
    <p:extLst>
      <p:ext uri="{BB962C8B-B14F-4D97-AF65-F5344CB8AC3E}">
        <p14:creationId xmlns="" xmlns:p14="http://schemas.microsoft.com/office/powerpoint/2010/main" val="18132621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وعائيا:</a:t>
            </a:r>
            <a:br>
              <a:rPr lang="ar-SY" dirty="0" smtClean="0"/>
            </a:br>
            <a:r>
              <a:rPr lang="en-US" dirty="0" err="1"/>
              <a:t>Rubeosis</a:t>
            </a:r>
            <a:r>
              <a:rPr lang="en-US" dirty="0"/>
              <a:t> </a:t>
            </a:r>
            <a:r>
              <a:rPr lang="en-US" dirty="0" err="1"/>
              <a:t>facei</a:t>
            </a:r>
            <a:r>
              <a:rPr lang="en-US" dirty="0"/>
              <a:t> (</a:t>
            </a:r>
            <a:r>
              <a:rPr lang="en-US" dirty="0" err="1"/>
              <a:t>diabeticorum</a:t>
            </a:r>
            <a:r>
              <a:rPr lang="en-US" dirty="0"/>
              <a:t>)</a:t>
            </a:r>
          </a:p>
        </p:txBody>
      </p:sp>
      <p:sp>
        <p:nvSpPr>
          <p:cNvPr id="3" name="Content Placeholder 2"/>
          <p:cNvSpPr>
            <a:spLocks noGrp="1"/>
          </p:cNvSpPr>
          <p:nvPr>
            <p:ph idx="1"/>
          </p:nvPr>
        </p:nvSpPr>
        <p:spPr/>
        <p:txBody>
          <a:bodyPr/>
          <a:lstStyle/>
          <a:p>
            <a:pPr algn="r" rtl="1"/>
            <a:r>
              <a:rPr lang="ar-SY" dirty="0" smtClean="0"/>
              <a:t>احمرار مائل للزهر للوجه</a:t>
            </a:r>
          </a:p>
          <a:p>
            <a:pPr algn="r" rtl="1"/>
            <a:r>
              <a:rPr lang="ar-SY" dirty="0" smtClean="0"/>
              <a:t>يعتبر  اشارة لسكر غير مضبوط</a:t>
            </a:r>
          </a:p>
          <a:p>
            <a:pPr algn="r" rtl="1"/>
            <a:r>
              <a:rPr lang="ar-SY" dirty="0" smtClean="0"/>
              <a:t>يعود للطبيعي عند الضبط الجيد للسكري</a:t>
            </a:r>
            <a:endParaRPr lang="en-US" dirty="0"/>
          </a:p>
        </p:txBody>
      </p:sp>
    </p:spTree>
    <p:extLst>
      <p:ext uri="{BB962C8B-B14F-4D97-AF65-F5344CB8AC3E}">
        <p14:creationId xmlns="" xmlns:p14="http://schemas.microsoft.com/office/powerpoint/2010/main" val="1734312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Y" dirty="0" smtClean="0"/>
              <a:t>الجلادات التي تترافق مع الداء السكري</a:t>
            </a:r>
            <a:endParaRPr lang="en-US" dirty="0"/>
          </a:p>
        </p:txBody>
      </p:sp>
      <p:sp>
        <p:nvSpPr>
          <p:cNvPr id="3" name="Content Placeholder 2"/>
          <p:cNvSpPr>
            <a:spLocks noGrp="1"/>
          </p:cNvSpPr>
          <p:nvPr>
            <p:ph idx="1"/>
          </p:nvPr>
        </p:nvSpPr>
        <p:spPr/>
        <p:txBody>
          <a:bodyPr/>
          <a:lstStyle/>
          <a:p>
            <a:pPr marL="0" indent="0" algn="r" rtl="1">
              <a:buNone/>
            </a:pPr>
            <a:r>
              <a:rPr lang="ar-SY" dirty="0" smtClean="0"/>
              <a:t>يمكن تقسيم الجلادات التي تترافق مع الداء السكري الى اربع مجموعات:</a:t>
            </a:r>
          </a:p>
          <a:p>
            <a:pPr algn="r" rtl="1"/>
            <a:r>
              <a:rPr lang="ar-SY" dirty="0" smtClean="0">
                <a:solidFill>
                  <a:srgbClr val="FF0000"/>
                </a:solidFill>
              </a:rPr>
              <a:t>اولا: </a:t>
            </a:r>
            <a:r>
              <a:rPr lang="ar-SY" dirty="0" smtClean="0"/>
              <a:t>جلادات مجهولة السبب</a:t>
            </a:r>
          </a:p>
          <a:p>
            <a:pPr algn="r" rtl="1"/>
            <a:r>
              <a:rPr lang="ar-SY" dirty="0" smtClean="0">
                <a:solidFill>
                  <a:srgbClr val="FF0000"/>
                </a:solidFill>
              </a:rPr>
              <a:t>ثانيا:</a:t>
            </a:r>
            <a:r>
              <a:rPr lang="ar-SY" dirty="0" smtClean="0"/>
              <a:t>جلادات ناتجة عن الداء التنكسي المزمن</a:t>
            </a:r>
          </a:p>
          <a:p>
            <a:pPr algn="r" rtl="1"/>
            <a:r>
              <a:rPr lang="ar-SY" dirty="0" smtClean="0">
                <a:solidFill>
                  <a:srgbClr val="FF0000"/>
                </a:solidFill>
              </a:rPr>
              <a:t>ثالثا:</a:t>
            </a:r>
            <a:r>
              <a:rPr lang="ar-SY" dirty="0" smtClean="0"/>
              <a:t>جلادات ناتجة عن الشذوذات الاستقلابية</a:t>
            </a:r>
          </a:p>
          <a:p>
            <a:pPr algn="r" rtl="1"/>
            <a:r>
              <a:rPr lang="ar-SY" dirty="0" smtClean="0">
                <a:solidFill>
                  <a:srgbClr val="FF0000"/>
                </a:solidFill>
              </a:rPr>
              <a:t>رابعا</a:t>
            </a:r>
            <a:r>
              <a:rPr lang="ar-SY" dirty="0" smtClean="0"/>
              <a:t>:جلادات ناتجة عن علاج الداء السكري</a:t>
            </a:r>
          </a:p>
          <a:p>
            <a:pPr algn="r" rtl="1"/>
            <a:endParaRPr lang="ar-SY" dirty="0"/>
          </a:p>
          <a:p>
            <a:pPr algn="r" rtl="1"/>
            <a:endParaRPr lang="ar-SY" dirty="0" smtClean="0"/>
          </a:p>
          <a:p>
            <a:pPr algn="r" rtl="1"/>
            <a:endParaRPr lang="en-US" dirty="0"/>
          </a:p>
        </p:txBody>
      </p:sp>
    </p:spTree>
    <p:extLst>
      <p:ext uri="{BB962C8B-B14F-4D97-AF65-F5344CB8AC3E}">
        <p14:creationId xmlns="" xmlns:p14="http://schemas.microsoft.com/office/powerpoint/2010/main" val="28767492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tretch>
            <a:fillRect/>
          </a:stretch>
        </p:blipFill>
        <p:spPr bwMode="auto">
          <a:xfrm>
            <a:off x="1809750" y="1791494"/>
            <a:ext cx="5524500" cy="414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4343932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t>الحمامى شبيهة الحمرة </a:t>
            </a:r>
            <a:r>
              <a:rPr lang="en-US" dirty="0"/>
              <a:t> </a:t>
            </a:r>
            <a:r>
              <a:rPr lang="en-US" dirty="0" smtClean="0"/>
              <a:t>erysipelas- like erythema</a:t>
            </a:r>
            <a:endParaRPr lang="en-US" dirty="0"/>
          </a:p>
        </p:txBody>
      </p:sp>
      <p:sp>
        <p:nvSpPr>
          <p:cNvPr id="3" name="Content Placeholder 2"/>
          <p:cNvSpPr>
            <a:spLocks noGrp="1"/>
          </p:cNvSpPr>
          <p:nvPr>
            <p:ph idx="1"/>
          </p:nvPr>
        </p:nvSpPr>
        <p:spPr/>
        <p:txBody>
          <a:bodyPr/>
          <a:lstStyle/>
          <a:p>
            <a:pPr algn="r" rtl="1"/>
            <a:r>
              <a:rPr lang="ar-SY" dirty="0" smtClean="0"/>
              <a:t>مناطق محمرة محددة على القدم والساق</a:t>
            </a:r>
          </a:p>
          <a:p>
            <a:pPr algn="r" rtl="1"/>
            <a:r>
              <a:rPr lang="ar-SY" dirty="0" smtClean="0"/>
              <a:t>غير مؤلمة ولايوجد اعراض جهازية للخمج</a:t>
            </a:r>
          </a:p>
          <a:p>
            <a:pPr algn="r" rtl="1"/>
            <a:r>
              <a:rPr lang="ar-SY" dirty="0" smtClean="0"/>
              <a:t>يوجد عند السكريين المسنين (معظمهم&gt;73, مدة السكري 5.4 سنوات)</a:t>
            </a:r>
          </a:p>
          <a:p>
            <a:pPr algn="r" rtl="1"/>
            <a:r>
              <a:rPr lang="ar-SY" dirty="0" smtClean="0"/>
              <a:t>زيادة معاوضة الدوران الوعائي المحيطي بسبب نقص التروية بسبب امراض الاوعية الدموية الكبيرة.</a:t>
            </a:r>
          </a:p>
          <a:p>
            <a:pPr algn="r" rtl="1"/>
            <a:r>
              <a:rPr lang="ar-SY" dirty="0" smtClean="0"/>
              <a:t>شفاء عفوي بعد عدة اسابيع ولكن قد يحدث نكس</a:t>
            </a:r>
            <a:endParaRPr lang="en-US" dirty="0"/>
          </a:p>
        </p:txBody>
      </p:sp>
    </p:spTree>
    <p:extLst>
      <p:ext uri="{BB962C8B-B14F-4D97-AF65-F5344CB8AC3E}">
        <p14:creationId xmlns="" xmlns:p14="http://schemas.microsoft.com/office/powerpoint/2010/main" val="34120678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19600" y="457200"/>
            <a:ext cx="3009900" cy="541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00113" y="457200"/>
            <a:ext cx="3127375" cy="5607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619465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Pigmented </a:t>
            </a:r>
            <a:r>
              <a:rPr lang="en-US" dirty="0" err="1" smtClean="0"/>
              <a:t>purpura</a:t>
            </a:r>
            <a:r>
              <a:rPr lang="en-US" dirty="0" smtClean="0"/>
              <a:t/>
            </a:r>
            <a:br>
              <a:rPr lang="en-US" dirty="0" smtClean="0"/>
            </a:br>
            <a:r>
              <a:rPr lang="ar-SY" dirty="0" smtClean="0"/>
              <a:t>الفرفريات المصطبغة:</a:t>
            </a:r>
            <a:endParaRPr lang="en-US" dirty="0"/>
          </a:p>
        </p:txBody>
      </p:sp>
      <p:sp>
        <p:nvSpPr>
          <p:cNvPr id="3" name="Content Placeholder 2"/>
          <p:cNvSpPr>
            <a:spLocks noGrp="1"/>
          </p:cNvSpPr>
          <p:nvPr>
            <p:ph idx="1"/>
          </p:nvPr>
        </p:nvSpPr>
        <p:spPr/>
        <p:txBody>
          <a:bodyPr>
            <a:normAutofit/>
          </a:bodyPr>
          <a:lstStyle/>
          <a:p>
            <a:pPr algn="r" rtl="1"/>
            <a:r>
              <a:rPr lang="ar-SY" sz="2800" dirty="0" smtClean="0"/>
              <a:t>الكريات الحمر تكون خارج الضفيرة الوعائية السطحية</a:t>
            </a:r>
          </a:p>
          <a:p>
            <a:pPr algn="r" rtl="1"/>
            <a:r>
              <a:rPr lang="ar-SY" sz="2800" dirty="0" smtClean="0"/>
              <a:t>نقط صغيرة مثل الفلفل(بقع حمراء)</a:t>
            </a:r>
            <a:r>
              <a:rPr lang="en-US" sz="2800" dirty="0" smtClean="0"/>
              <a:t>&lt;&lt;&lt;&lt;&lt;</a:t>
            </a:r>
            <a:r>
              <a:rPr lang="ar-SY" sz="2800" dirty="0" smtClean="0"/>
              <a:t>لطخ برتقالية مصطبغة</a:t>
            </a:r>
          </a:p>
          <a:p>
            <a:pPr algn="r" rtl="1"/>
            <a:r>
              <a:rPr lang="ar-SY" sz="2800" dirty="0" smtClean="0">
                <a:solidFill>
                  <a:srgbClr val="C00000"/>
                </a:solidFill>
              </a:rPr>
              <a:t>يترافق غالبا مع اعتلال الجلد السكري(50%)</a:t>
            </a:r>
          </a:p>
          <a:p>
            <a:pPr algn="r" rtl="1"/>
            <a:r>
              <a:rPr lang="ar-SY" sz="2800" dirty="0" smtClean="0"/>
              <a:t>يزداد حدوثه عند السكريين المسنين الذين يعانون من قصور قلبي</a:t>
            </a:r>
          </a:p>
          <a:p>
            <a:pPr algn="r" rtl="1"/>
            <a:r>
              <a:rPr lang="ar-SY" sz="2800" dirty="0" smtClean="0"/>
              <a:t>واسم للامراض الوعائية</a:t>
            </a:r>
            <a:endParaRPr lang="en-US" sz="2800" dirty="0"/>
          </a:p>
        </p:txBody>
      </p:sp>
    </p:spTree>
    <p:extLst>
      <p:ext uri="{BB962C8B-B14F-4D97-AF65-F5344CB8AC3E}">
        <p14:creationId xmlns="" xmlns:p14="http://schemas.microsoft.com/office/powerpoint/2010/main" val="31902191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6"/>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667391" y="1600200"/>
            <a:ext cx="3809218" cy="4525963"/>
          </a:xfr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875406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Y" dirty="0" smtClean="0"/>
              <a:t>الجلادات التي تترافق مع الداء السكري</a:t>
            </a:r>
            <a:endParaRPr lang="en-US" dirty="0"/>
          </a:p>
        </p:txBody>
      </p:sp>
      <p:sp>
        <p:nvSpPr>
          <p:cNvPr id="4" name="Content Placeholder 2"/>
          <p:cNvSpPr>
            <a:spLocks noGrp="1"/>
          </p:cNvSpPr>
          <p:nvPr>
            <p:ph idx="1"/>
          </p:nvPr>
        </p:nvSpPr>
        <p:spPr>
          <a:xfrm>
            <a:off x="381000" y="1600200"/>
            <a:ext cx="8229600" cy="4525963"/>
          </a:xfrm>
        </p:spPr>
        <p:txBody>
          <a:bodyPr/>
          <a:lstStyle/>
          <a:p>
            <a:pPr marL="0" indent="0" algn="r" rtl="1">
              <a:buNone/>
            </a:pPr>
            <a:r>
              <a:rPr lang="ar-SY" dirty="0" smtClean="0"/>
              <a:t>يمكن تقسيم الجلادات التي تترافق مع الداء السكري الى اربع مجموعات:</a:t>
            </a:r>
          </a:p>
          <a:p>
            <a:pPr algn="r" rtl="1"/>
            <a:r>
              <a:rPr lang="ar-SY" dirty="0" smtClean="0">
                <a:solidFill>
                  <a:srgbClr val="FF0000"/>
                </a:solidFill>
              </a:rPr>
              <a:t>اولا: </a:t>
            </a:r>
            <a:r>
              <a:rPr lang="ar-SY" dirty="0" smtClean="0"/>
              <a:t>جلادات مجهولة السبب</a:t>
            </a:r>
          </a:p>
          <a:p>
            <a:pPr algn="r" rtl="1"/>
            <a:r>
              <a:rPr lang="ar-SY" dirty="0" smtClean="0">
                <a:solidFill>
                  <a:srgbClr val="FF0000"/>
                </a:solidFill>
              </a:rPr>
              <a:t>ثانيا:</a:t>
            </a:r>
            <a:r>
              <a:rPr lang="ar-SY" dirty="0" smtClean="0"/>
              <a:t>جلادات ناتجة عن الداء التنكسي المزمن</a:t>
            </a:r>
          </a:p>
          <a:p>
            <a:pPr algn="r" rtl="1"/>
            <a:r>
              <a:rPr lang="ar-SY" dirty="0" smtClean="0">
                <a:solidFill>
                  <a:srgbClr val="FF0000"/>
                </a:solidFill>
              </a:rPr>
              <a:t>ثالثا:جلادات ناتجة عن الشذوذات الاستقلابية</a:t>
            </a:r>
          </a:p>
          <a:p>
            <a:pPr algn="r" rtl="1"/>
            <a:r>
              <a:rPr lang="ar-SY" dirty="0" smtClean="0">
                <a:solidFill>
                  <a:srgbClr val="FF0000"/>
                </a:solidFill>
              </a:rPr>
              <a:t>رابعا</a:t>
            </a:r>
            <a:r>
              <a:rPr lang="ar-SY" dirty="0" smtClean="0"/>
              <a:t>:جلادات ناتجة عن علاج الداء السكري</a:t>
            </a:r>
          </a:p>
          <a:p>
            <a:pPr algn="r" rtl="1"/>
            <a:endParaRPr lang="ar-SY" dirty="0"/>
          </a:p>
          <a:p>
            <a:pPr algn="r" rtl="1"/>
            <a:endParaRPr lang="ar-SY" dirty="0" smtClean="0"/>
          </a:p>
          <a:p>
            <a:pPr algn="r" rtl="1"/>
            <a:endParaRPr lang="en-US" dirty="0"/>
          </a:p>
        </p:txBody>
      </p:sp>
    </p:spTree>
    <p:extLst>
      <p:ext uri="{BB962C8B-B14F-4D97-AF65-F5344CB8AC3E}">
        <p14:creationId xmlns="" xmlns:p14="http://schemas.microsoft.com/office/powerpoint/2010/main" val="33875382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Y" dirty="0" smtClean="0">
                <a:solidFill>
                  <a:srgbClr val="FF0000"/>
                </a:solidFill>
              </a:rPr>
              <a:t>ثالثا:الجلادات الناتجة عن الشذوذات الاستقلابية </a:t>
            </a:r>
            <a:endParaRPr lang="en-US" dirty="0">
              <a:solidFill>
                <a:srgbClr val="FF0000"/>
              </a:solidFill>
            </a:endParaRPr>
          </a:p>
        </p:txBody>
      </p:sp>
      <p:sp>
        <p:nvSpPr>
          <p:cNvPr id="3" name="Content Placeholder 2"/>
          <p:cNvSpPr>
            <a:spLocks noGrp="1"/>
          </p:cNvSpPr>
          <p:nvPr>
            <p:ph idx="1"/>
          </p:nvPr>
        </p:nvSpPr>
        <p:spPr/>
        <p:txBody>
          <a:bodyPr/>
          <a:lstStyle/>
          <a:p>
            <a:pPr algn="r" rtl="1"/>
            <a:r>
              <a:rPr lang="en-US" dirty="0" smtClean="0">
                <a:solidFill>
                  <a:schemeClr val="accent1"/>
                </a:solidFill>
              </a:rPr>
              <a:t>a</a:t>
            </a:r>
            <a:r>
              <a:rPr lang="ar-SY" dirty="0" smtClean="0">
                <a:solidFill>
                  <a:schemeClr val="accent1"/>
                </a:solidFill>
              </a:rPr>
              <a:t>)الصفرومات الطفحية:</a:t>
            </a:r>
            <a:r>
              <a:rPr lang="en-US" dirty="0" smtClean="0">
                <a:solidFill>
                  <a:schemeClr val="accent1"/>
                </a:solidFill>
              </a:rPr>
              <a:t>Eruptive </a:t>
            </a:r>
            <a:r>
              <a:rPr lang="en-US" dirty="0" err="1" smtClean="0">
                <a:solidFill>
                  <a:schemeClr val="accent1"/>
                </a:solidFill>
              </a:rPr>
              <a:t>Xanthomas</a:t>
            </a:r>
            <a:endParaRPr lang="en-US" dirty="0" smtClean="0">
              <a:solidFill>
                <a:schemeClr val="accent1"/>
              </a:solidFill>
            </a:endParaRPr>
          </a:p>
          <a:p>
            <a:pPr algn="r" rtl="1"/>
            <a:r>
              <a:rPr lang="ar-SY" dirty="0" smtClean="0"/>
              <a:t>تتظاهر سريريا بشكل حطاطات صفراء محمرة وبقطر 1-4ملم متوضعة على الاليتين والجوانب الانبساطية للاطراف.</a:t>
            </a:r>
          </a:p>
          <a:p>
            <a:pPr algn="r" rtl="1"/>
            <a:r>
              <a:rPr lang="ar-SY" dirty="0" smtClean="0"/>
              <a:t>تظهر بشكل مجموعات ويمكن ان تتجمع لتشكل لويحات مع مرور الزمن.</a:t>
            </a:r>
          </a:p>
          <a:p>
            <a:pPr algn="r" rtl="1"/>
            <a:r>
              <a:rPr lang="ar-SY" dirty="0" smtClean="0"/>
              <a:t>يعتبر ظهورها مؤشرا هاما على </a:t>
            </a:r>
            <a:r>
              <a:rPr lang="ar-SY" dirty="0" smtClean="0">
                <a:solidFill>
                  <a:srgbClr val="FF0000"/>
                </a:solidFill>
              </a:rPr>
              <a:t>عدم ضبط سكر الدم وعلى الارتفاع الشديد للغليسيريدات الثلاثية في الدم.</a:t>
            </a:r>
          </a:p>
          <a:p>
            <a:pPr marL="0" indent="0" algn="r" rtl="1">
              <a:buNone/>
            </a:pPr>
            <a:endParaRPr lang="en-US" dirty="0"/>
          </a:p>
        </p:txBody>
      </p:sp>
    </p:spTree>
    <p:extLst>
      <p:ext uri="{BB962C8B-B14F-4D97-AF65-F5344CB8AC3E}">
        <p14:creationId xmlns="" xmlns:p14="http://schemas.microsoft.com/office/powerpoint/2010/main" val="121098918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19800" y="1600200"/>
            <a:ext cx="3048000" cy="4525963"/>
          </a:xfrm>
        </p:spPr>
        <p:txBody>
          <a:bodyPr>
            <a:normAutofit fontScale="85000" lnSpcReduction="20000"/>
          </a:bodyPr>
          <a:lstStyle/>
          <a:p>
            <a:r>
              <a:rPr lang="en-US" dirty="0"/>
              <a:t>Multiple, discrete, red-to-yellow papules becoming confluent on the elbow of an individual with uncontrolled diabetes mellitus; lesions were present on both elbows and buttocks</a:t>
            </a: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990600"/>
            <a:ext cx="6019800" cy="51053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29269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400800" y="1371600"/>
            <a:ext cx="2743200" cy="4525963"/>
          </a:xfrm>
        </p:spPr>
        <p:txBody>
          <a:bodyPr>
            <a:normAutofit fontScale="85000" lnSpcReduction="20000"/>
          </a:bodyPr>
          <a:lstStyle/>
          <a:p>
            <a:r>
              <a:rPr lang="en-US" dirty="0" err="1"/>
              <a:t>Papular</a:t>
            </a:r>
            <a:r>
              <a:rPr lang="en-US" dirty="0"/>
              <a:t> eruptive </a:t>
            </a:r>
            <a:r>
              <a:rPr lang="en-US" dirty="0" err="1"/>
              <a:t>xanthomas</a:t>
            </a:r>
            <a:r>
              <a:rPr lang="en-US" dirty="0"/>
              <a:t> on the elbows and lower arms in an African American. This image is shown to demonstrate the color of </a:t>
            </a:r>
            <a:r>
              <a:rPr lang="en-US" dirty="0" err="1"/>
              <a:t>xanthomas</a:t>
            </a:r>
            <a:r>
              <a:rPr lang="en-US" dirty="0"/>
              <a:t> in black skin.</a:t>
            </a:r>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838200"/>
            <a:ext cx="6477000" cy="495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1927571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r>
              <a:rPr lang="ar-SY" dirty="0" smtClean="0"/>
              <a:t>نسيجيا هناك تراكم للشحوم الثلاثية داخل النسجات في الادمة.</a:t>
            </a:r>
          </a:p>
          <a:p>
            <a:pPr algn="r" rtl="1"/>
            <a:r>
              <a:rPr lang="ar-SY" dirty="0" smtClean="0"/>
              <a:t>لدى هؤلاء المرضى خللا وراثيا خفيف الى متوسط الشدة في </a:t>
            </a:r>
            <a:r>
              <a:rPr lang="ar-SY" dirty="0" smtClean="0">
                <a:solidFill>
                  <a:srgbClr val="C00000"/>
                </a:solidFill>
              </a:rPr>
              <a:t>ليباز البروتين الشحمي </a:t>
            </a:r>
            <a:r>
              <a:rPr lang="en-US" dirty="0" smtClean="0">
                <a:solidFill>
                  <a:srgbClr val="C00000"/>
                </a:solidFill>
              </a:rPr>
              <a:t>LPL</a:t>
            </a:r>
            <a:r>
              <a:rPr lang="ar-SY" dirty="0" smtClean="0"/>
              <a:t> وهذا الخلل يقود الى خلل اضافي في استقلاب الليبدات.</a:t>
            </a:r>
          </a:p>
          <a:p>
            <a:pPr algn="r" rtl="1"/>
            <a:r>
              <a:rPr lang="ar-SY" dirty="0" smtClean="0"/>
              <a:t>تنخفض فعالية </a:t>
            </a:r>
            <a:r>
              <a:rPr lang="en-US" dirty="0" smtClean="0"/>
              <a:t>LPL</a:t>
            </a:r>
            <a:r>
              <a:rPr lang="ar-SY" dirty="0" smtClean="0"/>
              <a:t>عند المرضى السكريين غير المضبوطين ودرجة خلل وظيفة</a:t>
            </a:r>
            <a:r>
              <a:rPr lang="en-US" dirty="0" smtClean="0"/>
              <a:t>LPL</a:t>
            </a:r>
            <a:r>
              <a:rPr lang="ar-SY" dirty="0"/>
              <a:t> </a:t>
            </a:r>
            <a:r>
              <a:rPr lang="ar-SY" dirty="0" smtClean="0"/>
              <a:t>تتناسب مع درجة </a:t>
            </a:r>
            <a:r>
              <a:rPr lang="ar-SY" dirty="0" smtClean="0">
                <a:solidFill>
                  <a:srgbClr val="C00000"/>
                </a:solidFill>
              </a:rPr>
              <a:t>عوز الانسولين وفرط سكر الدم</a:t>
            </a:r>
          </a:p>
        </p:txBody>
      </p:sp>
    </p:spTree>
    <p:extLst>
      <p:ext uri="{BB962C8B-B14F-4D97-AF65-F5344CB8AC3E}">
        <p14:creationId xmlns="" xmlns:p14="http://schemas.microsoft.com/office/powerpoint/2010/main" val="3364374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Y" dirty="0" smtClean="0">
                <a:solidFill>
                  <a:srgbClr val="FF0000"/>
                </a:solidFill>
              </a:rPr>
              <a:t>اولا:الجلادات مجهولة السبب</a:t>
            </a:r>
            <a:endParaRPr lang="en-US" dirty="0">
              <a:solidFill>
                <a:srgbClr val="FF0000"/>
              </a:solidFill>
            </a:endParaRPr>
          </a:p>
        </p:txBody>
      </p:sp>
      <p:sp>
        <p:nvSpPr>
          <p:cNvPr id="3" name="Content Placeholder 2"/>
          <p:cNvSpPr>
            <a:spLocks noGrp="1"/>
          </p:cNvSpPr>
          <p:nvPr>
            <p:ph idx="1"/>
          </p:nvPr>
        </p:nvSpPr>
        <p:spPr/>
        <p:txBody>
          <a:bodyPr>
            <a:normAutofit/>
          </a:bodyPr>
          <a:lstStyle/>
          <a:p>
            <a:pPr marL="514350" indent="-514350" algn="r" rtl="1">
              <a:buFont typeface="+mj-lt"/>
              <a:buAutoNum type="alphaLcParenR"/>
            </a:pPr>
            <a:r>
              <a:rPr lang="ar-SY" dirty="0" smtClean="0">
                <a:solidFill>
                  <a:schemeClr val="tx2">
                    <a:lumMod val="75000"/>
                  </a:schemeClr>
                </a:solidFill>
              </a:rPr>
              <a:t>البلى الفيزيولوجي الشحماني: </a:t>
            </a:r>
            <a:r>
              <a:rPr lang="en-US" dirty="0" err="1" smtClean="0">
                <a:solidFill>
                  <a:schemeClr val="tx2">
                    <a:lumMod val="75000"/>
                  </a:schemeClr>
                </a:solidFill>
              </a:rPr>
              <a:t>Necrobiosis</a:t>
            </a:r>
            <a:r>
              <a:rPr lang="en-US" dirty="0" smtClean="0">
                <a:solidFill>
                  <a:schemeClr val="tx2">
                    <a:lumMod val="75000"/>
                  </a:schemeClr>
                </a:solidFill>
              </a:rPr>
              <a:t> </a:t>
            </a:r>
            <a:r>
              <a:rPr lang="en-US" dirty="0" err="1" smtClean="0">
                <a:solidFill>
                  <a:schemeClr val="tx2">
                    <a:lumMod val="75000"/>
                  </a:schemeClr>
                </a:solidFill>
              </a:rPr>
              <a:t>Lipoidica</a:t>
            </a:r>
            <a:endParaRPr lang="ar-SY" dirty="0" smtClean="0">
              <a:solidFill>
                <a:schemeClr val="tx2">
                  <a:lumMod val="75000"/>
                </a:schemeClr>
              </a:solidFill>
            </a:endParaRPr>
          </a:p>
          <a:p>
            <a:pPr marL="0" indent="0" algn="r" rtl="1">
              <a:buNone/>
            </a:pPr>
            <a:r>
              <a:rPr lang="ar-SY" sz="2400" dirty="0" smtClean="0"/>
              <a:t>0,7% من السكريين يصابون به</a:t>
            </a:r>
          </a:p>
          <a:p>
            <a:pPr marL="0" indent="0" algn="r" rtl="1">
              <a:buNone/>
            </a:pPr>
            <a:r>
              <a:rPr lang="ar-SY" sz="2400" dirty="0" smtClean="0"/>
              <a:t>60%من الذين لديهم بلى فيزيولوجي شحماني عندهم داء سكري</a:t>
            </a:r>
          </a:p>
          <a:p>
            <a:pPr marL="0" indent="0" algn="r" rtl="1">
              <a:buNone/>
            </a:pPr>
            <a:r>
              <a:rPr lang="ar-SY" sz="2400" dirty="0" smtClean="0"/>
              <a:t>40%ليس لديهم داء سكري&gt;&gt;&gt;&gt;&gt;20%لم يتطور لديهم داء سكري</a:t>
            </a:r>
          </a:p>
          <a:p>
            <a:pPr marL="0" indent="0" algn="r" rtl="1">
              <a:buNone/>
            </a:pPr>
            <a:r>
              <a:rPr lang="ar-SY" sz="2400" dirty="0"/>
              <a:t> </a:t>
            </a:r>
            <a:r>
              <a:rPr lang="ar-SY" sz="2400" dirty="0" smtClean="0"/>
              <a:t>                                         15%تطور فيما بعد لديهم داء سكري</a:t>
            </a:r>
          </a:p>
          <a:p>
            <a:pPr marL="0" indent="0" algn="r" rtl="1">
              <a:buNone/>
            </a:pPr>
            <a:r>
              <a:rPr lang="ar-SY" sz="2400" dirty="0"/>
              <a:t> </a:t>
            </a:r>
            <a:r>
              <a:rPr lang="ar-SY" sz="2400" dirty="0" smtClean="0"/>
              <a:t>                                         5%ترافقا بالظهور</a:t>
            </a:r>
          </a:p>
        </p:txBody>
      </p:sp>
    </p:spTree>
    <p:extLst>
      <p:ext uri="{BB962C8B-B14F-4D97-AF65-F5344CB8AC3E}">
        <p14:creationId xmlns="" xmlns:p14="http://schemas.microsoft.com/office/powerpoint/2010/main" val="29974545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r" rtl="1"/>
            <a:r>
              <a:rPr lang="ar-SY" dirty="0" smtClean="0"/>
              <a:t>.</a:t>
            </a:r>
          </a:p>
          <a:p>
            <a:pPr algn="r" rtl="1"/>
            <a:r>
              <a:rPr lang="ar-SY" dirty="0" smtClean="0"/>
              <a:t>تعود فعالية </a:t>
            </a:r>
            <a:r>
              <a:rPr lang="en-US" dirty="0" smtClean="0"/>
              <a:t>LPL</a:t>
            </a:r>
            <a:r>
              <a:rPr lang="ar-SY" dirty="0" smtClean="0"/>
              <a:t> الى المستوى الطبيعي بعد المعالجة بالحمية الصارمة ومعالجة السكري بالانسولين او خافضات السكر الفموية.</a:t>
            </a:r>
          </a:p>
          <a:p>
            <a:pPr algn="r" rtl="1"/>
            <a:r>
              <a:rPr lang="ar-SY" dirty="0" smtClean="0"/>
              <a:t>تستجيب الصفرومات الطفحية بشكل سريع للمعالجة وتزول تماما خلال 6-8 اسابيع.</a:t>
            </a:r>
            <a:endParaRPr lang="en-US" dirty="0"/>
          </a:p>
        </p:txBody>
      </p:sp>
    </p:spTree>
    <p:extLst>
      <p:ext uri="{BB962C8B-B14F-4D97-AF65-F5344CB8AC3E}">
        <p14:creationId xmlns="" xmlns:p14="http://schemas.microsoft.com/office/powerpoint/2010/main" val="18861774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pPr algn="r" rtl="1"/>
            <a:r>
              <a:rPr lang="en-US" dirty="0" smtClean="0">
                <a:solidFill>
                  <a:schemeClr val="accent1"/>
                </a:solidFill>
              </a:rPr>
              <a:t>b</a:t>
            </a:r>
            <a:r>
              <a:rPr lang="ar-SY" dirty="0" smtClean="0">
                <a:solidFill>
                  <a:schemeClr val="accent1"/>
                </a:solidFill>
              </a:rPr>
              <a:t>)الانتانات الجلدية: </a:t>
            </a:r>
            <a:r>
              <a:rPr lang="en-US" dirty="0" smtClean="0">
                <a:solidFill>
                  <a:schemeClr val="accent1"/>
                </a:solidFill>
              </a:rPr>
              <a:t>Cutaneous Infection</a:t>
            </a:r>
          </a:p>
          <a:p>
            <a:pPr marL="0" indent="0" algn="r" rtl="1">
              <a:buNone/>
            </a:pPr>
            <a:r>
              <a:rPr lang="ar-SY" dirty="0" smtClean="0"/>
              <a:t>بالرغم من عدم وجود علاقة وثيقة مابين الداء السكري والاخماج الجلدية الا ان هناك العديد من الاخماج التي تصيب الجلد عند السكريين والتي تتميز بشدتها اوشدة حدوث اختلاطاتها </a:t>
            </a:r>
            <a:r>
              <a:rPr lang="ar-SY" dirty="0" smtClean="0">
                <a:solidFill>
                  <a:srgbClr val="FF0000"/>
                </a:solidFill>
              </a:rPr>
              <a:t>وبالتالي يجب القول ان الجلد السكري ليس اكثر قابلية للاصابة بالانتان بل الانتان اكثر عدوانية عند مرضى السكري</a:t>
            </a:r>
            <a:r>
              <a:rPr lang="ar-SY" dirty="0" smtClean="0"/>
              <a:t> لان الداء السكري يؤدي الى اضطراب مناعي يتجلى:1_بخلل وظيفة الكريات البيض وبخلل انسلالها عبر الاوعية المتسمكة 2_ايضا يؤثر الانسولين على الانترلوكينات.</a:t>
            </a:r>
            <a:endParaRPr lang="en-US" dirty="0"/>
          </a:p>
        </p:txBody>
      </p:sp>
    </p:spTree>
    <p:extLst>
      <p:ext uri="{BB962C8B-B14F-4D97-AF65-F5344CB8AC3E}">
        <p14:creationId xmlns="" xmlns:p14="http://schemas.microsoft.com/office/powerpoint/2010/main" val="282824444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r" rtl="1"/>
            <a:r>
              <a:rPr lang="ar-SY" dirty="0" smtClean="0">
                <a:solidFill>
                  <a:srgbClr val="00B050"/>
                </a:solidFill>
              </a:rPr>
              <a:t>1-الانتانات الجرثومية:</a:t>
            </a:r>
          </a:p>
          <a:p>
            <a:pPr algn="r" rtl="1"/>
            <a:r>
              <a:rPr lang="ar-SY" dirty="0" smtClean="0"/>
              <a:t>تتضمن اخماج العقديات الزمرة (</a:t>
            </a:r>
            <a:r>
              <a:rPr lang="en-US" dirty="0" smtClean="0"/>
              <a:t>B</a:t>
            </a:r>
            <a:r>
              <a:rPr lang="ar-SY" dirty="0" smtClean="0"/>
              <a:t>) حيث يزيد الداء السكري خطر الاصابة عند البالغ لحوالي 30 ضعف ونسبة الوفيات 20% بالرغم من المعالجة المناسبة.</a:t>
            </a:r>
          </a:p>
          <a:p>
            <a:pPr algn="r" rtl="1"/>
            <a:r>
              <a:rPr lang="ar-SY" dirty="0" smtClean="0"/>
              <a:t>ايضا العقديات الزمرة(</a:t>
            </a:r>
            <a:r>
              <a:rPr lang="en-US" dirty="0" smtClean="0"/>
              <a:t>A</a:t>
            </a:r>
            <a:r>
              <a:rPr lang="ar-SY" dirty="0" smtClean="0"/>
              <a:t>) تصيب السكريين اكثر من غيرهم بثلاث اضعاف حيث تحدث اصابة الانسجة الرخوة عند جميع المرضى.</a:t>
            </a:r>
          </a:p>
          <a:p>
            <a:pPr algn="r" rtl="1"/>
            <a:r>
              <a:rPr lang="ar-SY" dirty="0" smtClean="0"/>
              <a:t>حدوث الدمامل المتكررة والناكسة بالعنقوديات المذهبة او التهاب الاجربة الشعرية المتكرر </a:t>
            </a:r>
            <a:r>
              <a:rPr lang="ar-SY" dirty="0" smtClean="0">
                <a:solidFill>
                  <a:srgbClr val="FF0000"/>
                </a:solidFill>
              </a:rPr>
              <a:t>والذي يستلزم اجراء تحليل لسكر الدم على الريق.</a:t>
            </a:r>
          </a:p>
          <a:p>
            <a:pPr marL="0" indent="0" algn="r" rtl="1">
              <a:buNone/>
            </a:pPr>
            <a:endParaRPr lang="ar-SY" dirty="0" smtClean="0"/>
          </a:p>
          <a:p>
            <a:pPr marL="0" indent="0" algn="r" rtl="1">
              <a:buNone/>
            </a:pPr>
            <a:endParaRPr lang="ar-SY" dirty="0" smtClean="0"/>
          </a:p>
          <a:p>
            <a:pPr algn="r" rtl="1"/>
            <a:endParaRPr lang="en-US" dirty="0"/>
          </a:p>
        </p:txBody>
      </p:sp>
    </p:spTree>
    <p:extLst>
      <p:ext uri="{BB962C8B-B14F-4D97-AF65-F5344CB8AC3E}">
        <p14:creationId xmlns="" xmlns:p14="http://schemas.microsoft.com/office/powerpoint/2010/main" val="257101176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257800" y="1600200"/>
            <a:ext cx="3429000" cy="4525963"/>
          </a:xfrm>
        </p:spPr>
        <p:txBody>
          <a:bodyPr>
            <a:normAutofit lnSpcReduction="10000"/>
          </a:bodyPr>
          <a:lstStyle/>
          <a:p>
            <a:r>
              <a:rPr lang="en-US" b="1" dirty="0"/>
              <a:t>Cellulitis of legs: </a:t>
            </a:r>
            <a:r>
              <a:rPr lang="en-US" b="1" i="1" dirty="0"/>
              <a:t>V. </a:t>
            </a:r>
            <a:r>
              <a:rPr lang="en-US" b="1" i="1" dirty="0" err="1"/>
              <a:t>vulnificus</a:t>
            </a:r>
            <a:r>
              <a:rPr lang="en-US" dirty="0"/>
              <a:t> Bilateral hemorrhagic plaques and bullae on the legs, ankles, and feet of an older diabetic with cirrhosis</a:t>
            </a: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752600"/>
            <a:ext cx="5334000" cy="426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5024960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Y" dirty="0" smtClean="0"/>
              <a:t>دمامل متعددة</a:t>
            </a:r>
            <a:endParaRPr lang="en-US" dirty="0"/>
          </a:p>
        </p:txBody>
      </p:sp>
      <p:pic>
        <p:nvPicPr>
          <p:cNvPr id="102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tretch>
            <a:fillRect/>
          </a:stretch>
        </p:blipFill>
        <p:spPr bwMode="auto">
          <a:xfrm>
            <a:off x="1244086" y="1600200"/>
            <a:ext cx="6655828"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696377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gn="r" rtl="1">
              <a:buFont typeface="Wingdings" pitchFamily="2" charset="2"/>
              <a:buChar char="v"/>
            </a:pPr>
            <a:r>
              <a:rPr lang="ar-SY" dirty="0" smtClean="0">
                <a:solidFill>
                  <a:srgbClr val="002060"/>
                </a:solidFill>
              </a:rPr>
              <a:t>التهاب اللفافة المنخر:</a:t>
            </a:r>
            <a:r>
              <a:rPr lang="en-US" dirty="0" smtClean="0">
                <a:solidFill>
                  <a:srgbClr val="002060"/>
                </a:solidFill>
              </a:rPr>
              <a:t>Necrotizing </a:t>
            </a:r>
            <a:r>
              <a:rPr lang="en-US" dirty="0" err="1" smtClean="0">
                <a:solidFill>
                  <a:srgbClr val="002060"/>
                </a:solidFill>
              </a:rPr>
              <a:t>Fascitis</a:t>
            </a:r>
            <a:endParaRPr lang="en-US" dirty="0" smtClean="0">
              <a:solidFill>
                <a:srgbClr val="002060"/>
              </a:solidFill>
            </a:endParaRPr>
          </a:p>
          <a:p>
            <a:pPr algn="r" rtl="1"/>
            <a:r>
              <a:rPr lang="ar-SY" dirty="0" smtClean="0">
                <a:solidFill>
                  <a:srgbClr val="C00000"/>
                </a:solidFill>
              </a:rPr>
              <a:t>10-60%</a:t>
            </a:r>
            <a:r>
              <a:rPr lang="ar-SY" dirty="0" smtClean="0"/>
              <a:t> يحدث عند مرضى السكري.</a:t>
            </a:r>
          </a:p>
          <a:p>
            <a:pPr algn="r" rtl="1"/>
            <a:r>
              <a:rPr lang="ar-SY" dirty="0" smtClean="0"/>
              <a:t>حالة مهددة للحياة عبارة عن اصابة خمجية للأنسجة الرخوة.</a:t>
            </a:r>
          </a:p>
          <a:p>
            <a:pPr algn="r" rtl="1"/>
            <a:r>
              <a:rPr lang="ar-SY" dirty="0" smtClean="0"/>
              <a:t>يصاب عادة العجان, الجذع,البطن, الاطراف العلوية.</a:t>
            </a:r>
          </a:p>
          <a:p>
            <a:pPr algn="r" rtl="1"/>
            <a:r>
              <a:rPr lang="ar-SY" dirty="0" smtClean="0"/>
              <a:t>تتضمن التظاهرات السريرية:حمامى,تورم,ارتشاح,نخر,مع احتمال تشكل فقاعات والم يتناسب مع شدة الموجودات.</a:t>
            </a:r>
          </a:p>
          <a:p>
            <a:pPr algn="r" rtl="1"/>
            <a:r>
              <a:rPr lang="ar-SY" dirty="0" smtClean="0"/>
              <a:t>معظم الحالات تنتج عن الاصابة بجراثيم عدة مثل:العصيات سلبية الغرام,</a:t>
            </a:r>
            <a:r>
              <a:rPr lang="en-US" dirty="0" smtClean="0"/>
              <a:t>E-coli</a:t>
            </a:r>
            <a:r>
              <a:rPr lang="ar-SY" dirty="0" smtClean="0"/>
              <a:t>,الجراثيم اللاهوائية(العصوانيات,العقديات البيتونية,زمرة المطثيات)</a:t>
            </a:r>
          </a:p>
          <a:p>
            <a:pPr algn="r" rtl="1"/>
            <a:r>
              <a:rPr lang="ar-SY" dirty="0" smtClean="0"/>
              <a:t>حوالي 10% من الحالات تكون ناجمة عن جراثيم وحيدة (غالبا العقديات)</a:t>
            </a:r>
          </a:p>
          <a:p>
            <a:pPr algn="r" rtl="1"/>
            <a:r>
              <a:rPr lang="ar-SY" dirty="0" smtClean="0"/>
              <a:t>تتضمن المعالجة كلا من التنضير الجراحي واعطاء الصادات المناسبة.</a:t>
            </a:r>
          </a:p>
          <a:p>
            <a:pPr algn="r" rtl="1"/>
            <a:r>
              <a:rPr lang="ar-SY" dirty="0" smtClean="0"/>
              <a:t>نسبة الوفيات قد تصل الى 40% من الحالات .</a:t>
            </a:r>
            <a:endParaRPr lang="en-US" dirty="0"/>
          </a:p>
        </p:txBody>
      </p:sp>
    </p:spTree>
    <p:extLst>
      <p:ext uri="{BB962C8B-B14F-4D97-AF65-F5344CB8AC3E}">
        <p14:creationId xmlns="" xmlns:p14="http://schemas.microsoft.com/office/powerpoint/2010/main" val="23114688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562600" y="1600200"/>
            <a:ext cx="3124200" cy="4525963"/>
          </a:xfrm>
        </p:spPr>
        <p:txBody>
          <a:bodyPr>
            <a:normAutofit fontScale="92500" lnSpcReduction="20000"/>
          </a:bodyPr>
          <a:lstStyle/>
          <a:p>
            <a:r>
              <a:rPr lang="en-US" b="1" dirty="0"/>
              <a:t>Necrotizing fasciitis of buttock</a:t>
            </a:r>
            <a:r>
              <a:rPr lang="en-US" dirty="0"/>
              <a:t> Erythematous, edematous plaque involving the entire buttock with rapidly progressive area of necrosis</a:t>
            </a:r>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838200"/>
            <a:ext cx="5715000" cy="6172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9927388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ar-SY" dirty="0" smtClean="0">
                <a:solidFill>
                  <a:srgbClr val="00B050"/>
                </a:solidFill>
              </a:rPr>
              <a:t>2-الانتانات الفطرية:</a:t>
            </a:r>
          </a:p>
          <a:p>
            <a:pPr algn="r" rtl="1">
              <a:buFont typeface="Courier New" pitchFamily="49" charset="0"/>
              <a:buChar char="o"/>
            </a:pPr>
            <a:r>
              <a:rPr lang="ar-SY" dirty="0" smtClean="0">
                <a:solidFill>
                  <a:schemeClr val="tx2"/>
                </a:solidFill>
              </a:rPr>
              <a:t>اخماج المبيضات:</a:t>
            </a:r>
          </a:p>
          <a:p>
            <a:pPr algn="r" rtl="1"/>
            <a:r>
              <a:rPr lang="ar-SY" dirty="0" smtClean="0"/>
              <a:t>ان حدوث داء المبيضات الجلدي المخاطي اكثر عند المرضى السكريين وخصوصا غير المضبوطين.</a:t>
            </a:r>
          </a:p>
          <a:p>
            <a:pPr algn="r" rtl="1"/>
            <a:r>
              <a:rPr lang="ar-SY" dirty="0" smtClean="0"/>
              <a:t>يعتبر كلا من المذح بين الافوات,التهاب الفرج والمهبل, التهاب الخشفة, الداحس الفطري,فطار الاظافر,التهاب اللسان</a:t>
            </a:r>
          </a:p>
          <a:p>
            <a:pPr marL="0" indent="0" algn="r" rtl="1">
              <a:buNone/>
            </a:pPr>
            <a:r>
              <a:rPr lang="ar-SY" dirty="0" smtClean="0"/>
              <a:t>الصماغ(التهاب زاوية الفم)  من الموجودات الشائعة.</a:t>
            </a:r>
            <a:endParaRPr lang="en-US" dirty="0"/>
          </a:p>
        </p:txBody>
      </p:sp>
    </p:spTree>
    <p:extLst>
      <p:ext uri="{BB962C8B-B14F-4D97-AF65-F5344CB8AC3E}">
        <p14:creationId xmlns="" xmlns:p14="http://schemas.microsoft.com/office/powerpoint/2010/main" val="13033853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ar-SY" dirty="0" smtClean="0"/>
              <a:t>بالاضافة الى التهاب المهبل العرضي بالمبيضات </a:t>
            </a:r>
            <a:r>
              <a:rPr lang="ar-SY" dirty="0" smtClean="0">
                <a:solidFill>
                  <a:srgbClr val="FF0000"/>
                </a:solidFill>
              </a:rPr>
              <a:t>كذلك النساء مابعد سن اليأس والمصابات بانتان فرج ومهبل متكرر بالمبيضات يجب الاستقصاء عن الداء السكري لديهن</a:t>
            </a:r>
            <a:r>
              <a:rPr lang="ar-SY" dirty="0" smtClean="0"/>
              <a:t>.</a:t>
            </a:r>
          </a:p>
          <a:p>
            <a:pPr algn="r" rtl="1"/>
            <a:r>
              <a:rPr lang="ar-SY" dirty="0" smtClean="0"/>
              <a:t>تتضمن المعالجة كلا من الادوية الموضعية والجهازية.</a:t>
            </a:r>
            <a:endParaRPr lang="en-US" dirty="0"/>
          </a:p>
        </p:txBody>
      </p:sp>
    </p:spTree>
    <p:extLst>
      <p:ext uri="{BB962C8B-B14F-4D97-AF65-F5344CB8AC3E}">
        <p14:creationId xmlns="" xmlns:p14="http://schemas.microsoft.com/office/powerpoint/2010/main" val="322336872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66800" y="1371601"/>
            <a:ext cx="6248400" cy="4724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17650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r" rtl="1"/>
            <a:r>
              <a:rPr lang="ar-SY" dirty="0" smtClean="0"/>
              <a:t>بشكل بدئي يتظاهر البلى الفيزيولوجي الشحماني على شكل </a:t>
            </a:r>
            <a:r>
              <a:rPr lang="ar-SY" dirty="0" smtClean="0">
                <a:solidFill>
                  <a:srgbClr val="C00000"/>
                </a:solidFill>
              </a:rPr>
              <a:t>حطاطات حمراء بنية وعقيدات </a:t>
            </a:r>
            <a:r>
              <a:rPr lang="ar-SY" dirty="0" smtClean="0"/>
              <a:t>ومع مرور الوقت تتسطح الافات مع ظهور </a:t>
            </a:r>
            <a:r>
              <a:rPr lang="ar-SY" dirty="0" smtClean="0">
                <a:solidFill>
                  <a:srgbClr val="C00000"/>
                </a:solidFill>
              </a:rPr>
              <a:t>مركز اصفر اللون ناتج عن ضمور الجلد </a:t>
            </a:r>
            <a:r>
              <a:rPr lang="ar-SY" dirty="0" smtClean="0"/>
              <a:t>وترسب الياف الكولاجين وغياب الالياف المرنة حيث يمكن رؤية النسيج الشحمي بالشفوف (او مايدعى مظهر البورسلين الشفاف)</a:t>
            </a:r>
          </a:p>
          <a:p>
            <a:pPr algn="r" rtl="1"/>
            <a:r>
              <a:rPr lang="ar-SY" dirty="0" smtClean="0"/>
              <a:t>المنطقة الانتقائية للاصابة </a:t>
            </a:r>
            <a:r>
              <a:rPr lang="ar-SY" dirty="0" smtClean="0">
                <a:solidFill>
                  <a:srgbClr val="C00000"/>
                </a:solidFill>
              </a:rPr>
              <a:t>امام الظنبوب </a:t>
            </a:r>
            <a:r>
              <a:rPr lang="ar-SY" dirty="0" smtClean="0"/>
              <a:t>وهناك مناطق اخرى:الكاحلين,الفخذين,القدمين,فروة الرأس وغالبا يكون ثنائي الجانب</a:t>
            </a:r>
          </a:p>
          <a:p>
            <a:pPr algn="r" rtl="1"/>
            <a:r>
              <a:rPr lang="ar-SY" dirty="0" smtClean="0"/>
              <a:t>15%يتوضع على الاطراف العلوية والجذع حيث تميل الافات عندهم لتكون حطاطية عقيدية.</a:t>
            </a:r>
            <a:endParaRPr lang="en-US" dirty="0"/>
          </a:p>
        </p:txBody>
      </p:sp>
    </p:spTree>
    <p:extLst>
      <p:ext uri="{BB962C8B-B14F-4D97-AF65-F5344CB8AC3E}">
        <p14:creationId xmlns="" xmlns:p14="http://schemas.microsoft.com/office/powerpoint/2010/main" val="425544611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800600" y="1600200"/>
            <a:ext cx="3886200" cy="4525963"/>
          </a:xfrm>
        </p:spPr>
        <p:txBody>
          <a:bodyPr>
            <a:normAutofit fontScale="92500" lnSpcReduction="20000"/>
          </a:bodyPr>
          <a:lstStyle/>
          <a:p>
            <a:r>
              <a:rPr lang="en-US" b="1" dirty="0"/>
              <a:t>Oral candidiasis: atrophic with angular </a:t>
            </a:r>
            <a:r>
              <a:rPr lang="en-US" b="1" dirty="0" err="1"/>
              <a:t>cheilitis</a:t>
            </a:r>
            <a:r>
              <a:rPr lang="en-US" dirty="0"/>
              <a:t> The surface of the tongue is atrophic and shiny; an </a:t>
            </a:r>
            <a:r>
              <a:rPr lang="en-US" dirty="0" err="1"/>
              <a:t>intertrigo</a:t>
            </a:r>
            <a:r>
              <a:rPr lang="en-US" dirty="0"/>
              <a:t> is present at the angles of the lips. The patient is diabetic; </a:t>
            </a:r>
            <a:r>
              <a:rPr lang="en-US" dirty="0" err="1"/>
              <a:t>anogenital</a:t>
            </a:r>
            <a:r>
              <a:rPr lang="en-US" dirty="0"/>
              <a:t> candidiasis is also present.</a:t>
            </a:r>
          </a:p>
          <a:p>
            <a:endParaRPr lang="en-US" dirty="0"/>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48768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5101831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867400" y="1600200"/>
            <a:ext cx="3276600" cy="4525963"/>
          </a:xfrm>
        </p:spPr>
        <p:txBody>
          <a:bodyPr/>
          <a:lstStyle/>
          <a:p>
            <a:r>
              <a:rPr lang="en-US" b="1" dirty="0" err="1"/>
              <a:t>Onychomycosis</a:t>
            </a:r>
            <a:r>
              <a:rPr lang="en-US" b="1" dirty="0"/>
              <a:t> of </a:t>
            </a:r>
            <a:r>
              <a:rPr lang="en-US" b="1" dirty="0" smtClean="0"/>
              <a:t>toenails</a:t>
            </a:r>
            <a:endParaRPr lang="en-US" dirty="0"/>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28600"/>
            <a:ext cx="5943600" cy="662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014909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buFont typeface="Courier New" pitchFamily="49" charset="0"/>
              <a:buChar char="o"/>
            </a:pPr>
            <a:r>
              <a:rPr lang="ar-SY" dirty="0" smtClean="0">
                <a:solidFill>
                  <a:schemeClr val="tx2"/>
                </a:solidFill>
              </a:rPr>
              <a:t>اخماج الفطور الجلدية:</a:t>
            </a:r>
          </a:p>
          <a:p>
            <a:pPr algn="r" rtl="1"/>
            <a:r>
              <a:rPr lang="ar-SY" dirty="0" smtClean="0"/>
              <a:t>اظهرت دراستين ازدياد نسبة حدوث الاخماج بالفطور الجلدية عند المرضى السكريين</a:t>
            </a:r>
          </a:p>
          <a:p>
            <a:pPr algn="r" rtl="1"/>
            <a:r>
              <a:rPr lang="ar-SY" dirty="0" smtClean="0"/>
              <a:t>كما ظهر ان حدوث الاصابة الظفرية اكتر ب </a:t>
            </a:r>
            <a:r>
              <a:rPr lang="ar-SY" dirty="0" smtClean="0">
                <a:solidFill>
                  <a:srgbClr val="C00000"/>
                </a:solidFill>
              </a:rPr>
              <a:t>2,7</a:t>
            </a:r>
            <a:r>
              <a:rPr lang="ar-SY" dirty="0" smtClean="0"/>
              <a:t>مرة عند السكريين مقارنة مع غيرهم.</a:t>
            </a:r>
            <a:endParaRPr lang="en-US" dirty="0"/>
          </a:p>
        </p:txBody>
      </p:sp>
    </p:spTree>
    <p:extLst>
      <p:ext uri="{BB962C8B-B14F-4D97-AF65-F5344CB8AC3E}">
        <p14:creationId xmlns="" xmlns:p14="http://schemas.microsoft.com/office/powerpoint/2010/main" val="224947962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Y" dirty="0" smtClean="0"/>
              <a:t>الجلادات التي تترافق مع الداء السكري</a:t>
            </a:r>
            <a:endParaRPr lang="en-US" dirty="0"/>
          </a:p>
        </p:txBody>
      </p:sp>
      <p:sp>
        <p:nvSpPr>
          <p:cNvPr id="3" name="Content Placeholder 2"/>
          <p:cNvSpPr>
            <a:spLocks noGrp="1"/>
          </p:cNvSpPr>
          <p:nvPr>
            <p:ph idx="1"/>
          </p:nvPr>
        </p:nvSpPr>
        <p:spPr/>
        <p:txBody>
          <a:bodyPr/>
          <a:lstStyle/>
          <a:p>
            <a:pPr marL="0" indent="0" algn="r" rtl="1">
              <a:buNone/>
            </a:pPr>
            <a:r>
              <a:rPr lang="ar-SY" dirty="0"/>
              <a:t>يمكن تقسيم الجلادات التي تترافق مع الداء السكري الى اربع مجموعات:</a:t>
            </a:r>
          </a:p>
          <a:p>
            <a:pPr algn="r" rtl="1"/>
            <a:r>
              <a:rPr lang="ar-SY" dirty="0">
                <a:solidFill>
                  <a:srgbClr val="FF0000"/>
                </a:solidFill>
              </a:rPr>
              <a:t>اولا: </a:t>
            </a:r>
            <a:r>
              <a:rPr lang="ar-SY" dirty="0"/>
              <a:t>جلادات مجهولة السبب</a:t>
            </a:r>
          </a:p>
          <a:p>
            <a:pPr algn="r" rtl="1"/>
            <a:r>
              <a:rPr lang="ar-SY" dirty="0">
                <a:solidFill>
                  <a:srgbClr val="FF0000"/>
                </a:solidFill>
              </a:rPr>
              <a:t>ثانيا:</a:t>
            </a:r>
            <a:r>
              <a:rPr lang="ar-SY" dirty="0"/>
              <a:t>جلادات ناتجة عن الداء التنكسي المزمن</a:t>
            </a:r>
          </a:p>
          <a:p>
            <a:pPr algn="r" rtl="1"/>
            <a:r>
              <a:rPr lang="ar-SY" dirty="0">
                <a:solidFill>
                  <a:srgbClr val="FF0000"/>
                </a:solidFill>
              </a:rPr>
              <a:t>ثالثا:</a:t>
            </a:r>
            <a:r>
              <a:rPr lang="ar-SY" dirty="0"/>
              <a:t>جلادات ناتجة عن الشذوذات الاستقلابية</a:t>
            </a:r>
          </a:p>
          <a:p>
            <a:pPr algn="r" rtl="1"/>
            <a:r>
              <a:rPr lang="ar-SY" dirty="0">
                <a:solidFill>
                  <a:srgbClr val="FF0000"/>
                </a:solidFill>
              </a:rPr>
              <a:t>رابعا:جلادات ناتجة عن علاج الداء السكري</a:t>
            </a:r>
          </a:p>
          <a:p>
            <a:endParaRPr lang="en-US" dirty="0"/>
          </a:p>
        </p:txBody>
      </p:sp>
    </p:spTree>
    <p:extLst>
      <p:ext uri="{BB962C8B-B14F-4D97-AF65-F5344CB8AC3E}">
        <p14:creationId xmlns="" xmlns:p14="http://schemas.microsoft.com/office/powerpoint/2010/main" val="25177266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Y" dirty="0" smtClean="0">
                <a:solidFill>
                  <a:srgbClr val="FF0000"/>
                </a:solidFill>
              </a:rPr>
              <a:t>رابعا:الجلادات الناجمة عن المعالجة السكرية</a:t>
            </a:r>
            <a:endParaRPr lang="en-US" dirty="0">
              <a:solidFill>
                <a:srgbClr val="FF0000"/>
              </a:solidFill>
            </a:endParaRPr>
          </a:p>
        </p:txBody>
      </p:sp>
      <p:sp>
        <p:nvSpPr>
          <p:cNvPr id="3" name="Content Placeholder 2"/>
          <p:cNvSpPr>
            <a:spLocks noGrp="1"/>
          </p:cNvSpPr>
          <p:nvPr>
            <p:ph idx="1"/>
          </p:nvPr>
        </p:nvSpPr>
        <p:spPr/>
        <p:txBody>
          <a:bodyPr/>
          <a:lstStyle/>
          <a:p>
            <a:pPr algn="r" rtl="1"/>
            <a:r>
              <a:rPr lang="ar-SY" dirty="0" smtClean="0"/>
              <a:t>تتضمن التغيرات الجلدية الناجمة عن:</a:t>
            </a:r>
          </a:p>
          <a:p>
            <a:pPr algn="r" rtl="1">
              <a:buFont typeface="Wingdings" pitchFamily="2" charset="2"/>
              <a:buChar char="q"/>
            </a:pPr>
            <a:r>
              <a:rPr lang="ar-SY" dirty="0" smtClean="0">
                <a:solidFill>
                  <a:srgbClr val="C00000"/>
                </a:solidFill>
              </a:rPr>
              <a:t>الانسولين</a:t>
            </a:r>
            <a:r>
              <a:rPr lang="ar-SY" dirty="0" smtClean="0"/>
              <a:t>: وخصوصا ضمور السبلة الشحمية (نقصت حاليا بسبب وجود الانسولين المنقى)</a:t>
            </a:r>
          </a:p>
          <a:p>
            <a:pPr algn="r" rtl="1">
              <a:buFont typeface="Wingdings" pitchFamily="2" charset="2"/>
              <a:buChar char="q"/>
            </a:pPr>
            <a:r>
              <a:rPr lang="ar-SY" dirty="0" smtClean="0">
                <a:solidFill>
                  <a:srgbClr val="C00000"/>
                </a:solidFill>
              </a:rPr>
              <a:t>خافضات السكر الفموية</a:t>
            </a:r>
            <a:r>
              <a:rPr lang="ar-SY" dirty="0" smtClean="0"/>
              <a:t>: حيث تحدث مركبات السلفونيل يوريا تحسسا حصبوي الشكل عند 7% من المرضى ويشاهد هذا التحسس عند 40%من السكريين المصابين بالايدز.</a:t>
            </a:r>
          </a:p>
          <a:p>
            <a:pPr algn="r" rtl="1">
              <a:buFont typeface="Wingdings" pitchFamily="2" charset="2"/>
              <a:buChar char="q"/>
            </a:pPr>
            <a:r>
              <a:rPr lang="ar-SY" dirty="0" smtClean="0"/>
              <a:t>ارتكاسات اخرى نادرة تتضمن: الشرى-الحكة-تناذر ستيفن جونسون.</a:t>
            </a:r>
            <a:endParaRPr lang="en-US" dirty="0"/>
          </a:p>
        </p:txBody>
      </p:sp>
    </p:spTree>
    <p:extLst>
      <p:ext uri="{BB962C8B-B14F-4D97-AF65-F5344CB8AC3E}">
        <p14:creationId xmlns="" xmlns:p14="http://schemas.microsoft.com/office/powerpoint/2010/main" val="330528280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3"/>
          <p:cNvSpPr>
            <a:spLocks noGrp="1" noChangeArrowheads="1"/>
          </p:cNvSpPr>
          <p:nvPr>
            <p:ph type="body" idx="4294967295"/>
          </p:nvPr>
        </p:nvSpPr>
        <p:spPr>
          <a:xfrm>
            <a:off x="838200" y="3284538"/>
            <a:ext cx="7693025" cy="2801937"/>
          </a:xfrm>
        </p:spPr>
        <p:txBody>
          <a:bodyPr/>
          <a:lstStyle/>
          <a:p>
            <a:pPr algn="ctr" rtl="0" eaLnBrk="1" hangingPunct="1">
              <a:buFont typeface="Wingdings" pitchFamily="2" charset="2"/>
              <a:buNone/>
            </a:pPr>
            <a:r>
              <a:rPr lang="en-US" sz="3600" b="1" dirty="0" smtClean="0"/>
              <a:t>Thank you for your Attention</a:t>
            </a:r>
          </a:p>
        </p:txBody>
      </p:sp>
      <p:sp>
        <p:nvSpPr>
          <p:cNvPr id="3" name="Rectangle 3"/>
          <p:cNvSpPr txBox="1">
            <a:spLocks noChangeArrowheads="1"/>
          </p:cNvSpPr>
          <p:nvPr/>
        </p:nvSpPr>
        <p:spPr bwMode="auto">
          <a:xfrm>
            <a:off x="857224" y="3286124"/>
            <a:ext cx="7693025" cy="28019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
                <a:schemeClr val="tx1"/>
              </a:buClr>
              <a:buSzPct val="75000"/>
              <a:buFont typeface="Wingdings" pitchFamily="2" charset="2"/>
              <a:buNone/>
              <a:tabLst/>
              <a:defRPr/>
            </a:pPr>
            <a:r>
              <a:rPr kumimoji="0" lang="en-US" sz="3600" b="1" i="0" u="none" strike="noStrike" kern="0" cap="none" spc="0" normalizeH="0" baseline="0" noProof="0" smtClean="0">
                <a:ln>
                  <a:noFill/>
                </a:ln>
                <a:solidFill>
                  <a:schemeClr val="tx1"/>
                </a:solidFill>
                <a:effectLst/>
                <a:uLnTx/>
                <a:uFillTx/>
                <a:latin typeface="+mn-lt"/>
                <a:ea typeface="+mn-ea"/>
                <a:cs typeface="+mn-cs"/>
              </a:rPr>
              <a:t>Thank you for your Attention</a:t>
            </a:r>
            <a:endParaRPr kumimoji="0" lang="en-US" sz="3600" b="1"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60771">
                                            <p:txEl>
                                              <p:pRg st="0" end="0"/>
                                            </p:txEl>
                                          </p:spTgt>
                                        </p:tgtEl>
                                      </p:cBhvr>
                                    </p:animEffect>
                                    <p:set>
                                      <p:cBhvr>
                                        <p:cTn id="7" dur="1" fill="hold">
                                          <p:stCondLst>
                                            <p:cond delay="499"/>
                                          </p:stCondLst>
                                        </p:cTn>
                                        <p:tgtEl>
                                          <p:spTgt spid="160771">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3">
                                            <p:txEl>
                                              <p:pRg st="0" end="0"/>
                                            </p:txEl>
                                          </p:spTgt>
                                        </p:tgtEl>
                                      </p:cBhvr>
                                    </p:animEffect>
                                    <p:set>
                                      <p:cBhvr>
                                        <p:cTn id="1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152400"/>
            <a:ext cx="8229600" cy="122238"/>
          </a:xfrm>
        </p:spPr>
        <p:txBody>
          <a:bodyPr>
            <a:normAutofit fontScale="90000"/>
          </a:bodyPr>
          <a:lstStyle/>
          <a:p>
            <a:endParaRPr lang="en-US" dirty="0"/>
          </a:p>
        </p:txBody>
      </p:sp>
      <p:sp>
        <p:nvSpPr>
          <p:cNvPr id="3" name="Content Placeholder 2"/>
          <p:cNvSpPr>
            <a:spLocks noGrp="1"/>
          </p:cNvSpPr>
          <p:nvPr>
            <p:ph idx="1"/>
          </p:nvPr>
        </p:nvSpPr>
        <p:spPr>
          <a:xfrm>
            <a:off x="5257800" y="0"/>
            <a:ext cx="3886200" cy="6781800"/>
          </a:xfrm>
        </p:spPr>
        <p:txBody>
          <a:bodyPr>
            <a:normAutofit fontScale="92500" lnSpcReduction="20000"/>
          </a:bodyPr>
          <a:lstStyle/>
          <a:p>
            <a:r>
              <a:rPr lang="en-US" b="1" dirty="0" err="1"/>
              <a:t>Necrobiosis</a:t>
            </a:r>
            <a:r>
              <a:rPr lang="en-US" b="1" dirty="0"/>
              <a:t> </a:t>
            </a:r>
            <a:r>
              <a:rPr lang="en-US" b="1" dirty="0" err="1"/>
              <a:t>lipoidica</a:t>
            </a:r>
            <a:r>
              <a:rPr lang="en-US" b="1" dirty="0"/>
              <a:t> </a:t>
            </a:r>
            <a:r>
              <a:rPr lang="en-US" b="1" dirty="0" err="1"/>
              <a:t>diabeticorum</a:t>
            </a:r>
            <a:r>
              <a:rPr lang="en-US" b="1" dirty="0"/>
              <a:t>: early</a:t>
            </a:r>
            <a:r>
              <a:rPr lang="en-US" dirty="0"/>
              <a:t> A large, symmetric plaque with active tan-pink, well-demarcated, raised, firm borders and a yellow center in the pretibial regions of a 28-year-old diabetic female. The central parts of the lesions are depressed with atrophic changes of epidermal thinning and </a:t>
            </a:r>
            <a:r>
              <a:rPr lang="en-US" dirty="0" err="1"/>
              <a:t>telangiectasis</a:t>
            </a:r>
            <a:r>
              <a:rPr lang="en-US" dirty="0"/>
              <a:t> against yellow background</a:t>
            </a: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83127"/>
            <a:ext cx="5257800" cy="6781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98648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267200" y="76200"/>
            <a:ext cx="4419600" cy="6705600"/>
          </a:xfrm>
        </p:spPr>
        <p:txBody>
          <a:bodyPr/>
          <a:lstStyle/>
          <a:p>
            <a:r>
              <a:rPr lang="en-US" b="1" dirty="0" err="1"/>
              <a:t>Necrobiosis</a:t>
            </a:r>
            <a:r>
              <a:rPr lang="en-US" b="1" dirty="0"/>
              <a:t> </a:t>
            </a:r>
            <a:r>
              <a:rPr lang="en-US" b="1" dirty="0" err="1"/>
              <a:t>lipoidica</a:t>
            </a:r>
            <a:r>
              <a:rPr lang="en-US" b="1" dirty="0"/>
              <a:t>: late with ulceration</a:t>
            </a:r>
            <a:r>
              <a:rPr lang="en-US" dirty="0"/>
              <a:t> A very extensive plaque of </a:t>
            </a:r>
            <a:r>
              <a:rPr lang="en-US" dirty="0" err="1"/>
              <a:t>necrobiosis</a:t>
            </a:r>
            <a:r>
              <a:rPr lang="en-US" dirty="0"/>
              <a:t> </a:t>
            </a:r>
            <a:r>
              <a:rPr lang="en-US" dirty="0" err="1"/>
              <a:t>lipoidica</a:t>
            </a:r>
            <a:r>
              <a:rPr lang="en-US" dirty="0"/>
              <a:t> on the lower leg of a diabetic female. The lower portion has undergone necrosis with extensive, deep ulceration. These lesions can become very painful.</a:t>
            </a:r>
          </a:p>
          <a:p>
            <a:endParaRPr lang="en-US"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76200"/>
            <a:ext cx="44958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000692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2596</TotalTime>
  <Words>2933</Words>
  <Application>Microsoft Office PowerPoint</Application>
  <PresentationFormat>On-screen Show (4:3)</PresentationFormat>
  <Paragraphs>242</Paragraphs>
  <Slides>75</Slides>
  <Notes>2</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Office Theme</vt:lpstr>
      <vt:lpstr>Dermatologic manifestations of diabetes mellitus</vt:lpstr>
      <vt:lpstr>التظاهرات الجلدية للداء السكري       </vt:lpstr>
      <vt:lpstr> </vt:lpstr>
      <vt:lpstr>Slide 4</vt:lpstr>
      <vt:lpstr>الجلادات التي تترافق مع الداء السكري</vt:lpstr>
      <vt:lpstr>اولا:الجلادات مجهولة السبب</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الجلادات التي تترافق مع الداء السكري</vt:lpstr>
      <vt:lpstr>ثانيا:جلادات ناتجة عن الداء التنكسي المزمن</vt:lpstr>
      <vt:lpstr>Slide 26</vt:lpstr>
      <vt:lpstr>Slide 27</vt:lpstr>
      <vt:lpstr>Slide 28</vt:lpstr>
      <vt:lpstr> </vt:lpstr>
      <vt:lpstr>Slide 30</vt:lpstr>
      <vt:lpstr>Slide 31</vt:lpstr>
      <vt:lpstr>Slide 32</vt:lpstr>
      <vt:lpstr>Slide 33</vt:lpstr>
      <vt:lpstr>Slide 34</vt:lpstr>
      <vt:lpstr>Slide 35</vt:lpstr>
      <vt:lpstr>Slide 36</vt:lpstr>
      <vt:lpstr>تسمك الجلد: Diabetic thick skin</vt:lpstr>
      <vt:lpstr>تسمك الجلد: Diabetic thick skin</vt:lpstr>
      <vt:lpstr>Slide 39</vt:lpstr>
      <vt:lpstr>Slide 40</vt:lpstr>
      <vt:lpstr>Slide 41</vt:lpstr>
      <vt:lpstr>Slide 42</vt:lpstr>
      <vt:lpstr>Slide 43</vt:lpstr>
      <vt:lpstr>Slide 44</vt:lpstr>
      <vt:lpstr>Slide 45</vt:lpstr>
      <vt:lpstr>Slide 46</vt:lpstr>
      <vt:lpstr>Slide 47</vt:lpstr>
      <vt:lpstr>Slide 48</vt:lpstr>
      <vt:lpstr>وعائيا: Rubeosis facei (diabeticorum)</vt:lpstr>
      <vt:lpstr>Slide 50</vt:lpstr>
      <vt:lpstr>الحمامى شبيهة الحمرة  erysipelas- like erythema</vt:lpstr>
      <vt:lpstr>Slide 52</vt:lpstr>
      <vt:lpstr>Pigmented purpura الفرفريات المصطبغة:</vt:lpstr>
      <vt:lpstr>Slide 54</vt:lpstr>
      <vt:lpstr>الجلادات التي تترافق مع الداء السكري</vt:lpstr>
      <vt:lpstr>ثالثا:الجلادات الناتجة عن الشذوذات الاستقلابية </vt:lpstr>
      <vt:lpstr>Slide 57</vt:lpstr>
      <vt:lpstr>Slide 58</vt:lpstr>
      <vt:lpstr>Slide 59</vt:lpstr>
      <vt:lpstr>Slide 60</vt:lpstr>
      <vt:lpstr>Slide 61</vt:lpstr>
      <vt:lpstr>Slide 62</vt:lpstr>
      <vt:lpstr>Slide 63</vt:lpstr>
      <vt:lpstr>دمامل متعددة</vt:lpstr>
      <vt:lpstr>Slide 65</vt:lpstr>
      <vt:lpstr>Slide 66</vt:lpstr>
      <vt:lpstr>Slide 67</vt:lpstr>
      <vt:lpstr>Slide 68</vt:lpstr>
      <vt:lpstr>Slide 69</vt:lpstr>
      <vt:lpstr>Slide 70</vt:lpstr>
      <vt:lpstr>Slide 71</vt:lpstr>
      <vt:lpstr>Slide 72</vt:lpstr>
      <vt:lpstr>الجلادات التي تترافق مع الداء السكري</vt:lpstr>
      <vt:lpstr>رابعا:الجلادات الناجمة عن المعالجة السكرية</vt:lpstr>
      <vt:lpstr>Slide 75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Gerious</dc:creator>
  <cp:lastModifiedBy>D.Ibrahem</cp:lastModifiedBy>
  <cp:revision>235</cp:revision>
  <dcterms:created xsi:type="dcterms:W3CDTF">2015-10-05T17:19:33Z</dcterms:created>
  <dcterms:modified xsi:type="dcterms:W3CDTF">2016-05-17T19:56:20Z</dcterms:modified>
</cp:coreProperties>
</file>