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0" d="100"/>
          <a:sy n="40" d="100"/>
        </p:scale>
        <p:origin x="-118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3FB2E-6DF8-4735-A982-7D13B853C169}" type="doc">
      <dgm:prSet loTypeId="urn:microsoft.com/office/officeart/2005/8/layout/list1" loCatId="list" qsTypeId="urn:microsoft.com/office/officeart/2005/8/quickstyle/3d6" qsCatId="3D" csTypeId="urn:microsoft.com/office/officeart/2005/8/colors/accent2_2" csCatId="accent2" phldr="1"/>
      <dgm:spPr>
        <a:scene3d>
          <a:camera prst="perspectiveFront" fov="3300000" zoom="92000">
            <a:rot lat="486000" lon="19530000" rev="174000"/>
          </a:camera>
          <a:lightRig rig="harsh" dir="t">
            <a:rot lat="0" lon="0" rev="3000000"/>
          </a:lightRig>
        </a:scene3d>
      </dgm:spPr>
      <dgm:t>
        <a:bodyPr/>
        <a:lstStyle/>
        <a:p>
          <a:pPr rtl="1"/>
          <a:endParaRPr lang="ar-SY"/>
        </a:p>
      </dgm:t>
    </dgm:pt>
    <dgm:pt modelId="{48EEA82E-34F5-4439-A444-24AD1839CB65}">
      <dgm:prSet phldrT="[نص]" custT="1"/>
      <dgm:spPr/>
      <dgm:t>
        <a:bodyPr/>
        <a:lstStyle/>
        <a:p>
          <a:pPr algn="l" rtl="0"/>
          <a:r>
            <a:rPr lang="en-US" sz="6600" dirty="0" smtClean="0"/>
            <a:t>001</a:t>
          </a:r>
          <a:r>
            <a:rPr lang="ar-SY" sz="6600" dirty="0" smtClean="0"/>
            <a:t>	</a:t>
          </a:r>
          <a:r>
            <a:rPr lang="en-US" sz="6600" dirty="0" smtClean="0"/>
            <a:t>ABO</a:t>
          </a:r>
          <a:endParaRPr lang="ar-SY" sz="6600" dirty="0"/>
        </a:p>
      </dgm:t>
    </dgm:pt>
    <dgm:pt modelId="{F0CF8820-5F0A-4673-A672-E1E027B3079C}" type="parTrans" cxnId="{A52BF1A3-47F2-4CD2-94E3-370A386956ED}">
      <dgm:prSet/>
      <dgm:spPr/>
      <dgm:t>
        <a:bodyPr/>
        <a:lstStyle/>
        <a:p>
          <a:pPr rtl="1"/>
          <a:endParaRPr lang="ar-SY"/>
        </a:p>
      </dgm:t>
    </dgm:pt>
    <dgm:pt modelId="{62BE09E0-ED23-4CFD-9EE0-DEEC3EDE5ACF}" type="sibTrans" cxnId="{A52BF1A3-47F2-4CD2-94E3-370A386956ED}">
      <dgm:prSet/>
      <dgm:spPr/>
      <dgm:t>
        <a:bodyPr/>
        <a:lstStyle/>
        <a:p>
          <a:pPr rtl="1"/>
          <a:endParaRPr lang="ar-SY"/>
        </a:p>
      </dgm:t>
    </dgm:pt>
    <dgm:pt modelId="{D5F1BAC7-A601-467D-B77D-637C4C9EF9A3}">
      <dgm:prSet phldrT="[نص]" custT="1"/>
      <dgm:spPr>
        <a:ln>
          <a:noFill/>
        </a:ln>
        <a:effectLst>
          <a:outerShdw blurRad="225425" dist="50800" dir="5220000" algn="ctr">
            <a:srgbClr val="000000">
              <a:alpha val="33000"/>
            </a:srgbClr>
          </a:outerShdw>
        </a:effectLst>
        <a:scene3d>
          <a:camera prst="perspectiveFront" fov="3300000" zoom="92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pPr algn="l" rtl="0"/>
          <a:r>
            <a:rPr lang="en-US" sz="6600" dirty="0" smtClean="0"/>
            <a:t>004</a:t>
          </a:r>
          <a:r>
            <a:rPr lang="ar-SY" sz="6600" dirty="0" smtClean="0"/>
            <a:t>	</a:t>
          </a:r>
          <a:r>
            <a:rPr lang="en-US" sz="6600" dirty="0" smtClean="0"/>
            <a:t>RH</a:t>
          </a:r>
          <a:endParaRPr lang="ar-SY" sz="6600" dirty="0"/>
        </a:p>
      </dgm:t>
    </dgm:pt>
    <dgm:pt modelId="{4F30C90F-D6B0-44F9-9D00-68065865364B}" type="parTrans" cxnId="{F5316E16-D2B7-4A1B-8881-FE35796B63DF}">
      <dgm:prSet/>
      <dgm:spPr/>
      <dgm:t>
        <a:bodyPr/>
        <a:lstStyle/>
        <a:p>
          <a:pPr rtl="1"/>
          <a:endParaRPr lang="ar-SY"/>
        </a:p>
      </dgm:t>
    </dgm:pt>
    <dgm:pt modelId="{DCB5D429-C155-4C4D-992A-093A73C74EA7}" type="sibTrans" cxnId="{F5316E16-D2B7-4A1B-8881-FE35796B63DF}">
      <dgm:prSet/>
      <dgm:spPr/>
      <dgm:t>
        <a:bodyPr/>
        <a:lstStyle/>
        <a:p>
          <a:pPr rtl="1"/>
          <a:endParaRPr lang="ar-SY"/>
        </a:p>
      </dgm:t>
    </dgm:pt>
    <dgm:pt modelId="{5551938E-6307-4562-98EE-8ECF9222D196}">
      <dgm:prSet phldrT="[نص]" custT="1"/>
      <dgm:spPr/>
      <dgm:t>
        <a:bodyPr/>
        <a:lstStyle/>
        <a:p>
          <a:pPr algn="l" rtl="0"/>
          <a:r>
            <a:rPr lang="en-US" sz="6600" dirty="0" smtClean="0"/>
            <a:t>006</a:t>
          </a:r>
          <a:r>
            <a:rPr lang="ar-SY" sz="6600" dirty="0" smtClean="0"/>
            <a:t>	</a:t>
          </a:r>
          <a:r>
            <a:rPr lang="en-US" sz="6600" dirty="0" err="1" smtClean="0"/>
            <a:t>Kell</a:t>
          </a:r>
          <a:endParaRPr lang="ar-SY" sz="6600" dirty="0"/>
        </a:p>
      </dgm:t>
    </dgm:pt>
    <dgm:pt modelId="{81A17B66-EF39-49D3-8619-EC4E6CA1B05D}" type="parTrans" cxnId="{2E931CAB-3C77-41FB-80C3-EDA38DABD1AE}">
      <dgm:prSet/>
      <dgm:spPr/>
      <dgm:t>
        <a:bodyPr/>
        <a:lstStyle/>
        <a:p>
          <a:pPr rtl="1"/>
          <a:endParaRPr lang="ar-SY"/>
        </a:p>
      </dgm:t>
    </dgm:pt>
    <dgm:pt modelId="{12C30749-6E52-4B3E-BA2F-9660C973A7B7}" type="sibTrans" cxnId="{2E931CAB-3C77-41FB-80C3-EDA38DABD1AE}">
      <dgm:prSet/>
      <dgm:spPr/>
      <dgm:t>
        <a:bodyPr/>
        <a:lstStyle/>
        <a:p>
          <a:pPr rtl="1"/>
          <a:endParaRPr lang="ar-SY"/>
        </a:p>
      </dgm:t>
    </dgm:pt>
    <dgm:pt modelId="{6691D6B6-7363-4A93-9132-A91E9B470998}">
      <dgm:prSet phldrT="[نص]" custT="1"/>
      <dgm:spPr/>
      <dgm:t>
        <a:bodyPr/>
        <a:lstStyle/>
        <a:p>
          <a:pPr algn="l" rtl="0"/>
          <a:r>
            <a:rPr lang="en-US" sz="6600" dirty="0" smtClean="0"/>
            <a:t>008</a:t>
          </a:r>
          <a:r>
            <a:rPr lang="ar-SY" sz="6600" dirty="0" smtClean="0"/>
            <a:t>	</a:t>
          </a:r>
          <a:r>
            <a:rPr lang="en-US" sz="6600" dirty="0" smtClean="0"/>
            <a:t>Duffy</a:t>
          </a:r>
          <a:endParaRPr lang="ar-SY" sz="6600" dirty="0"/>
        </a:p>
      </dgm:t>
    </dgm:pt>
    <dgm:pt modelId="{B18A57C0-4EB5-44E9-A93D-AC1218737502}" type="parTrans" cxnId="{EBE31AB7-8A25-4793-B693-490A1B11435E}">
      <dgm:prSet/>
      <dgm:spPr/>
      <dgm:t>
        <a:bodyPr/>
        <a:lstStyle/>
        <a:p>
          <a:pPr rtl="1"/>
          <a:endParaRPr lang="ar-SY"/>
        </a:p>
      </dgm:t>
    </dgm:pt>
    <dgm:pt modelId="{E24B3513-F93D-4843-A302-8383DF750F41}" type="sibTrans" cxnId="{EBE31AB7-8A25-4793-B693-490A1B11435E}">
      <dgm:prSet/>
      <dgm:spPr/>
      <dgm:t>
        <a:bodyPr/>
        <a:lstStyle/>
        <a:p>
          <a:pPr rtl="1"/>
          <a:endParaRPr lang="ar-SY"/>
        </a:p>
      </dgm:t>
    </dgm:pt>
    <dgm:pt modelId="{13C3932A-E3EE-43AE-8375-F0F7BAEEF49E}">
      <dgm:prSet phldrT="[نص]" custT="1"/>
      <dgm:spPr/>
      <dgm:t>
        <a:bodyPr/>
        <a:lstStyle/>
        <a:p>
          <a:pPr algn="l" rtl="0"/>
          <a:r>
            <a:rPr lang="en-US" sz="6600" dirty="0" smtClean="0"/>
            <a:t>009</a:t>
          </a:r>
          <a:r>
            <a:rPr lang="ar-SY" sz="6600" dirty="0" smtClean="0"/>
            <a:t>	</a:t>
          </a:r>
          <a:r>
            <a:rPr lang="en-US" sz="6600" dirty="0" smtClean="0"/>
            <a:t>Kidd</a:t>
          </a:r>
          <a:endParaRPr lang="ar-SY" sz="6600" dirty="0"/>
        </a:p>
      </dgm:t>
    </dgm:pt>
    <dgm:pt modelId="{DDF48F81-84DC-4F25-88EC-EAF36141DC54}" type="parTrans" cxnId="{26BD70C3-5E90-409C-A287-A02DD3CC5218}">
      <dgm:prSet/>
      <dgm:spPr/>
      <dgm:t>
        <a:bodyPr/>
        <a:lstStyle/>
        <a:p>
          <a:pPr rtl="1"/>
          <a:endParaRPr lang="ar-SY"/>
        </a:p>
      </dgm:t>
    </dgm:pt>
    <dgm:pt modelId="{25C033CB-F65C-4A80-979C-040FE942BEC1}" type="sibTrans" cxnId="{26BD70C3-5E90-409C-A287-A02DD3CC5218}">
      <dgm:prSet/>
      <dgm:spPr/>
      <dgm:t>
        <a:bodyPr/>
        <a:lstStyle/>
        <a:p>
          <a:pPr rtl="1"/>
          <a:endParaRPr lang="ar-SY"/>
        </a:p>
      </dgm:t>
    </dgm:pt>
    <dgm:pt modelId="{7E9C43DE-B836-42C0-9B7E-B9BD732FD865}" type="pres">
      <dgm:prSet presAssocID="{E143FB2E-6DF8-4735-A982-7D13B853C169}" presName="linear" presStyleCnt="0">
        <dgm:presLayoutVars>
          <dgm:dir val="rev"/>
          <dgm:animLvl val="lvl"/>
          <dgm:resizeHandles val="exact"/>
        </dgm:presLayoutVars>
      </dgm:prSet>
      <dgm:spPr/>
      <dgm:t>
        <a:bodyPr/>
        <a:lstStyle/>
        <a:p>
          <a:pPr rtl="1"/>
          <a:endParaRPr lang="ar-SY"/>
        </a:p>
      </dgm:t>
    </dgm:pt>
    <dgm:pt modelId="{56BAA07E-1886-499B-B8EA-3AAFB32A67C7}" type="pres">
      <dgm:prSet presAssocID="{48EEA82E-34F5-4439-A444-24AD1839CB65}" presName="parentLin" presStyleCnt="0"/>
      <dgm:spPr/>
      <dgm:t>
        <a:bodyPr/>
        <a:lstStyle/>
        <a:p>
          <a:pPr rtl="1"/>
          <a:endParaRPr lang="ar-SY"/>
        </a:p>
      </dgm:t>
    </dgm:pt>
    <dgm:pt modelId="{EA2914A2-D979-4FF7-801F-B3E4292CD9A2}" type="pres">
      <dgm:prSet presAssocID="{48EEA82E-34F5-4439-A444-24AD1839CB65}" presName="parentLeftMargin" presStyleLbl="node1" presStyleIdx="0" presStyleCnt="5"/>
      <dgm:spPr/>
      <dgm:t>
        <a:bodyPr/>
        <a:lstStyle/>
        <a:p>
          <a:pPr rtl="1"/>
          <a:endParaRPr lang="ar-SY"/>
        </a:p>
      </dgm:t>
    </dgm:pt>
    <dgm:pt modelId="{07E81E7F-D996-469C-B161-94D4A1E2172B}" type="pres">
      <dgm:prSet presAssocID="{48EEA82E-34F5-4439-A444-24AD1839CB65}" presName="parentText" presStyleLbl="node1" presStyleIdx="0" presStyleCnt="5" custScaleX="142347" custScaleY="227656">
        <dgm:presLayoutVars>
          <dgm:chMax val="0"/>
          <dgm:bulletEnabled val="1"/>
        </dgm:presLayoutVars>
      </dgm:prSet>
      <dgm:spPr/>
      <dgm:t>
        <a:bodyPr/>
        <a:lstStyle/>
        <a:p>
          <a:pPr rtl="1"/>
          <a:endParaRPr lang="ar-SY"/>
        </a:p>
      </dgm:t>
    </dgm:pt>
    <dgm:pt modelId="{BA9EF065-F14D-4D72-95EB-4C96259C7D47}" type="pres">
      <dgm:prSet presAssocID="{48EEA82E-34F5-4439-A444-24AD1839CB65}" presName="negativeSpace" presStyleCnt="0"/>
      <dgm:spPr/>
      <dgm:t>
        <a:bodyPr/>
        <a:lstStyle/>
        <a:p>
          <a:pPr rtl="1"/>
          <a:endParaRPr lang="ar-SY"/>
        </a:p>
      </dgm:t>
    </dgm:pt>
    <dgm:pt modelId="{57A8B280-CFE0-4F84-AFCD-F44D96185CE2}" type="pres">
      <dgm:prSet presAssocID="{48EEA82E-34F5-4439-A444-24AD1839CB65}" presName="childText" presStyleLbl="conFgAcc1" presStyleIdx="0" presStyleCnt="5">
        <dgm:presLayoutVars>
          <dgm:bulletEnabled val="1"/>
        </dgm:presLayoutVars>
      </dgm:prSet>
      <dgm:spPr/>
      <dgm:t>
        <a:bodyPr/>
        <a:lstStyle/>
        <a:p>
          <a:pPr rtl="1"/>
          <a:endParaRPr lang="ar-SY"/>
        </a:p>
      </dgm:t>
    </dgm:pt>
    <dgm:pt modelId="{70A815D0-6B09-452E-9DA1-E7697CF149E3}" type="pres">
      <dgm:prSet presAssocID="{62BE09E0-ED23-4CFD-9EE0-DEEC3EDE5ACF}" presName="spaceBetweenRectangles" presStyleCnt="0"/>
      <dgm:spPr/>
      <dgm:t>
        <a:bodyPr/>
        <a:lstStyle/>
        <a:p>
          <a:pPr rtl="1"/>
          <a:endParaRPr lang="ar-SY"/>
        </a:p>
      </dgm:t>
    </dgm:pt>
    <dgm:pt modelId="{EFB835D3-DB65-4394-AA8F-8F9AFB454B5D}" type="pres">
      <dgm:prSet presAssocID="{D5F1BAC7-A601-467D-B77D-637C4C9EF9A3}" presName="parentLin" presStyleCnt="0"/>
      <dgm:spPr/>
      <dgm:t>
        <a:bodyPr/>
        <a:lstStyle/>
        <a:p>
          <a:pPr rtl="1"/>
          <a:endParaRPr lang="ar-SY"/>
        </a:p>
      </dgm:t>
    </dgm:pt>
    <dgm:pt modelId="{AF41BC2F-A94C-4E71-8638-EB4D888DD672}" type="pres">
      <dgm:prSet presAssocID="{D5F1BAC7-A601-467D-B77D-637C4C9EF9A3}" presName="parentLeftMargin" presStyleLbl="node1" presStyleIdx="0" presStyleCnt="5"/>
      <dgm:spPr/>
      <dgm:t>
        <a:bodyPr/>
        <a:lstStyle/>
        <a:p>
          <a:pPr rtl="1"/>
          <a:endParaRPr lang="ar-SY"/>
        </a:p>
      </dgm:t>
    </dgm:pt>
    <dgm:pt modelId="{75583824-2D86-42AD-9437-A7F207443DD3}" type="pres">
      <dgm:prSet presAssocID="{D5F1BAC7-A601-467D-B77D-637C4C9EF9A3}" presName="parentText" presStyleLbl="node1" presStyleIdx="1" presStyleCnt="5" custScaleX="142347" custScaleY="227656">
        <dgm:presLayoutVars>
          <dgm:chMax val="0"/>
          <dgm:bulletEnabled val="1"/>
        </dgm:presLayoutVars>
      </dgm:prSet>
      <dgm:spPr/>
      <dgm:t>
        <a:bodyPr/>
        <a:lstStyle/>
        <a:p>
          <a:pPr rtl="1"/>
          <a:endParaRPr lang="ar-SY"/>
        </a:p>
      </dgm:t>
    </dgm:pt>
    <dgm:pt modelId="{53765E43-29B8-4725-B262-B859BC50E2BB}" type="pres">
      <dgm:prSet presAssocID="{D5F1BAC7-A601-467D-B77D-637C4C9EF9A3}" presName="negativeSpace" presStyleCnt="0"/>
      <dgm:spPr/>
      <dgm:t>
        <a:bodyPr/>
        <a:lstStyle/>
        <a:p>
          <a:pPr rtl="1"/>
          <a:endParaRPr lang="ar-SY"/>
        </a:p>
      </dgm:t>
    </dgm:pt>
    <dgm:pt modelId="{D654304D-7475-4325-AFE3-22CDCB3BC30B}" type="pres">
      <dgm:prSet presAssocID="{D5F1BAC7-A601-467D-B77D-637C4C9EF9A3}" presName="childText" presStyleLbl="conFgAcc1" presStyleIdx="1" presStyleCnt="5">
        <dgm:presLayoutVars>
          <dgm:bulletEnabled val="1"/>
        </dgm:presLayoutVars>
      </dgm:prSet>
      <dgm:spPr/>
      <dgm:t>
        <a:bodyPr/>
        <a:lstStyle/>
        <a:p>
          <a:pPr rtl="1"/>
          <a:endParaRPr lang="ar-SY"/>
        </a:p>
      </dgm:t>
    </dgm:pt>
    <dgm:pt modelId="{735B320A-9E9B-4F13-817F-040F378EE22D}" type="pres">
      <dgm:prSet presAssocID="{DCB5D429-C155-4C4D-992A-093A73C74EA7}" presName="spaceBetweenRectangles" presStyleCnt="0"/>
      <dgm:spPr/>
      <dgm:t>
        <a:bodyPr/>
        <a:lstStyle/>
        <a:p>
          <a:pPr rtl="1"/>
          <a:endParaRPr lang="ar-SY"/>
        </a:p>
      </dgm:t>
    </dgm:pt>
    <dgm:pt modelId="{615CA144-BBF1-49F1-96EC-7B2CD7DCAADA}" type="pres">
      <dgm:prSet presAssocID="{5551938E-6307-4562-98EE-8ECF9222D196}" presName="parentLin" presStyleCnt="0"/>
      <dgm:spPr/>
      <dgm:t>
        <a:bodyPr/>
        <a:lstStyle/>
        <a:p>
          <a:pPr rtl="1"/>
          <a:endParaRPr lang="ar-SY"/>
        </a:p>
      </dgm:t>
    </dgm:pt>
    <dgm:pt modelId="{BCE7307A-99BD-46E4-A5E0-955B404473B2}" type="pres">
      <dgm:prSet presAssocID="{5551938E-6307-4562-98EE-8ECF9222D196}" presName="parentLeftMargin" presStyleLbl="node1" presStyleIdx="1" presStyleCnt="5"/>
      <dgm:spPr/>
      <dgm:t>
        <a:bodyPr/>
        <a:lstStyle/>
        <a:p>
          <a:pPr rtl="1"/>
          <a:endParaRPr lang="ar-SY"/>
        </a:p>
      </dgm:t>
    </dgm:pt>
    <dgm:pt modelId="{C7783898-07AE-4A6E-BACC-971BBC8F85FC}" type="pres">
      <dgm:prSet presAssocID="{5551938E-6307-4562-98EE-8ECF9222D196}" presName="parentText" presStyleLbl="node1" presStyleIdx="2" presStyleCnt="5" custScaleX="142347" custScaleY="227656">
        <dgm:presLayoutVars>
          <dgm:chMax val="0"/>
          <dgm:bulletEnabled val="1"/>
        </dgm:presLayoutVars>
      </dgm:prSet>
      <dgm:spPr/>
      <dgm:t>
        <a:bodyPr/>
        <a:lstStyle/>
        <a:p>
          <a:pPr rtl="1"/>
          <a:endParaRPr lang="ar-SY"/>
        </a:p>
      </dgm:t>
    </dgm:pt>
    <dgm:pt modelId="{0EFB08B6-4F5C-43A6-A8E4-43A022A4CFFB}" type="pres">
      <dgm:prSet presAssocID="{5551938E-6307-4562-98EE-8ECF9222D196}" presName="negativeSpace" presStyleCnt="0"/>
      <dgm:spPr/>
      <dgm:t>
        <a:bodyPr/>
        <a:lstStyle/>
        <a:p>
          <a:pPr rtl="1"/>
          <a:endParaRPr lang="ar-SY"/>
        </a:p>
      </dgm:t>
    </dgm:pt>
    <dgm:pt modelId="{036F9E28-8048-4248-9A40-1BC550516637}" type="pres">
      <dgm:prSet presAssocID="{5551938E-6307-4562-98EE-8ECF9222D196}" presName="childText" presStyleLbl="conFgAcc1" presStyleIdx="2" presStyleCnt="5">
        <dgm:presLayoutVars>
          <dgm:bulletEnabled val="1"/>
        </dgm:presLayoutVars>
      </dgm:prSet>
      <dgm:spPr/>
      <dgm:t>
        <a:bodyPr/>
        <a:lstStyle/>
        <a:p>
          <a:pPr rtl="1"/>
          <a:endParaRPr lang="ar-SY"/>
        </a:p>
      </dgm:t>
    </dgm:pt>
    <dgm:pt modelId="{8C913AE8-D93E-4525-B526-27CF1003954B}" type="pres">
      <dgm:prSet presAssocID="{12C30749-6E52-4B3E-BA2F-9660C973A7B7}" presName="spaceBetweenRectangles" presStyleCnt="0"/>
      <dgm:spPr/>
      <dgm:t>
        <a:bodyPr/>
        <a:lstStyle/>
        <a:p>
          <a:pPr rtl="1"/>
          <a:endParaRPr lang="ar-SY"/>
        </a:p>
      </dgm:t>
    </dgm:pt>
    <dgm:pt modelId="{FA4442E0-CB9F-4E4B-B464-E47825C2BFA5}" type="pres">
      <dgm:prSet presAssocID="{6691D6B6-7363-4A93-9132-A91E9B470998}" presName="parentLin" presStyleCnt="0"/>
      <dgm:spPr/>
      <dgm:t>
        <a:bodyPr/>
        <a:lstStyle/>
        <a:p>
          <a:pPr rtl="1"/>
          <a:endParaRPr lang="ar-SY"/>
        </a:p>
      </dgm:t>
    </dgm:pt>
    <dgm:pt modelId="{9B69DDC9-3A4B-4724-98F3-660439D2E654}" type="pres">
      <dgm:prSet presAssocID="{6691D6B6-7363-4A93-9132-A91E9B470998}" presName="parentLeftMargin" presStyleLbl="node1" presStyleIdx="2" presStyleCnt="5"/>
      <dgm:spPr/>
      <dgm:t>
        <a:bodyPr/>
        <a:lstStyle/>
        <a:p>
          <a:pPr rtl="1"/>
          <a:endParaRPr lang="ar-SY"/>
        </a:p>
      </dgm:t>
    </dgm:pt>
    <dgm:pt modelId="{E7C40C50-EB3F-480A-890D-63DC6F262B7C}" type="pres">
      <dgm:prSet presAssocID="{6691D6B6-7363-4A93-9132-A91E9B470998}" presName="parentText" presStyleLbl="node1" presStyleIdx="3" presStyleCnt="5" custScaleX="142347" custScaleY="227656">
        <dgm:presLayoutVars>
          <dgm:chMax val="0"/>
          <dgm:bulletEnabled val="1"/>
        </dgm:presLayoutVars>
      </dgm:prSet>
      <dgm:spPr/>
      <dgm:t>
        <a:bodyPr/>
        <a:lstStyle/>
        <a:p>
          <a:pPr rtl="1"/>
          <a:endParaRPr lang="ar-SY"/>
        </a:p>
      </dgm:t>
    </dgm:pt>
    <dgm:pt modelId="{18C8292B-4B70-4592-9CB7-A8E5152420B1}" type="pres">
      <dgm:prSet presAssocID="{6691D6B6-7363-4A93-9132-A91E9B470998}" presName="negativeSpace" presStyleCnt="0"/>
      <dgm:spPr/>
      <dgm:t>
        <a:bodyPr/>
        <a:lstStyle/>
        <a:p>
          <a:pPr rtl="1"/>
          <a:endParaRPr lang="ar-SY"/>
        </a:p>
      </dgm:t>
    </dgm:pt>
    <dgm:pt modelId="{6687F660-FBF7-4DD7-81FB-5BF5F90C3068}" type="pres">
      <dgm:prSet presAssocID="{6691D6B6-7363-4A93-9132-A91E9B470998}" presName="childText" presStyleLbl="conFgAcc1" presStyleIdx="3" presStyleCnt="5">
        <dgm:presLayoutVars>
          <dgm:bulletEnabled val="1"/>
        </dgm:presLayoutVars>
      </dgm:prSet>
      <dgm:spPr/>
      <dgm:t>
        <a:bodyPr/>
        <a:lstStyle/>
        <a:p>
          <a:pPr rtl="1"/>
          <a:endParaRPr lang="ar-SY"/>
        </a:p>
      </dgm:t>
    </dgm:pt>
    <dgm:pt modelId="{2A00D4B2-3EF2-42B7-900F-56D6D3C63A66}" type="pres">
      <dgm:prSet presAssocID="{E24B3513-F93D-4843-A302-8383DF750F41}" presName="spaceBetweenRectangles" presStyleCnt="0"/>
      <dgm:spPr/>
      <dgm:t>
        <a:bodyPr/>
        <a:lstStyle/>
        <a:p>
          <a:pPr rtl="1"/>
          <a:endParaRPr lang="ar-SY"/>
        </a:p>
      </dgm:t>
    </dgm:pt>
    <dgm:pt modelId="{ED783A5A-5683-4F76-81B2-6B94EF8A9DC8}" type="pres">
      <dgm:prSet presAssocID="{13C3932A-E3EE-43AE-8375-F0F7BAEEF49E}" presName="parentLin" presStyleCnt="0"/>
      <dgm:spPr/>
      <dgm:t>
        <a:bodyPr/>
        <a:lstStyle/>
        <a:p>
          <a:pPr rtl="1"/>
          <a:endParaRPr lang="ar-SY"/>
        </a:p>
      </dgm:t>
    </dgm:pt>
    <dgm:pt modelId="{1CCD8C70-86BE-48FA-AA53-49530D30EE44}" type="pres">
      <dgm:prSet presAssocID="{13C3932A-E3EE-43AE-8375-F0F7BAEEF49E}" presName="parentLeftMargin" presStyleLbl="node1" presStyleIdx="3" presStyleCnt="5"/>
      <dgm:spPr/>
      <dgm:t>
        <a:bodyPr/>
        <a:lstStyle/>
        <a:p>
          <a:pPr rtl="1"/>
          <a:endParaRPr lang="ar-SY"/>
        </a:p>
      </dgm:t>
    </dgm:pt>
    <dgm:pt modelId="{57B5909D-174D-4CC1-98A9-B97ADD97BE25}" type="pres">
      <dgm:prSet presAssocID="{13C3932A-E3EE-43AE-8375-F0F7BAEEF49E}" presName="parentText" presStyleLbl="node1" presStyleIdx="4" presStyleCnt="5" custScaleX="142347" custScaleY="227656">
        <dgm:presLayoutVars>
          <dgm:chMax val="0"/>
          <dgm:bulletEnabled val="1"/>
        </dgm:presLayoutVars>
      </dgm:prSet>
      <dgm:spPr/>
      <dgm:t>
        <a:bodyPr/>
        <a:lstStyle/>
        <a:p>
          <a:pPr rtl="1"/>
          <a:endParaRPr lang="ar-SY"/>
        </a:p>
      </dgm:t>
    </dgm:pt>
    <dgm:pt modelId="{27F7EF78-4B14-4377-93C0-BE92B657BA84}" type="pres">
      <dgm:prSet presAssocID="{13C3932A-E3EE-43AE-8375-F0F7BAEEF49E}" presName="negativeSpace" presStyleCnt="0"/>
      <dgm:spPr/>
      <dgm:t>
        <a:bodyPr/>
        <a:lstStyle/>
        <a:p>
          <a:pPr rtl="1"/>
          <a:endParaRPr lang="ar-SY"/>
        </a:p>
      </dgm:t>
    </dgm:pt>
    <dgm:pt modelId="{8FBB2A0E-BEA2-4D79-A144-96255C024A73}" type="pres">
      <dgm:prSet presAssocID="{13C3932A-E3EE-43AE-8375-F0F7BAEEF49E}" presName="childText" presStyleLbl="conFgAcc1" presStyleIdx="4" presStyleCnt="5">
        <dgm:presLayoutVars>
          <dgm:bulletEnabled val="1"/>
        </dgm:presLayoutVars>
      </dgm:prSet>
      <dgm:spPr/>
      <dgm:t>
        <a:bodyPr/>
        <a:lstStyle/>
        <a:p>
          <a:pPr rtl="1"/>
          <a:endParaRPr lang="ar-SY"/>
        </a:p>
      </dgm:t>
    </dgm:pt>
  </dgm:ptLst>
  <dgm:cxnLst>
    <dgm:cxn modelId="{D47AAEB4-C3C6-4C4A-B819-CF4825FC43AA}" type="presOf" srcId="{13C3932A-E3EE-43AE-8375-F0F7BAEEF49E}" destId="{57B5909D-174D-4CC1-98A9-B97ADD97BE25}" srcOrd="1" destOrd="0" presId="urn:microsoft.com/office/officeart/2005/8/layout/list1"/>
    <dgm:cxn modelId="{FFC20BAD-1EEF-4588-A90D-6C4719BC485A}" type="presOf" srcId="{48EEA82E-34F5-4439-A444-24AD1839CB65}" destId="{07E81E7F-D996-469C-B161-94D4A1E2172B}" srcOrd="1" destOrd="0" presId="urn:microsoft.com/office/officeart/2005/8/layout/list1"/>
    <dgm:cxn modelId="{C587C1B7-D1BD-4533-BA95-049332AF0088}" type="presOf" srcId="{5551938E-6307-4562-98EE-8ECF9222D196}" destId="{C7783898-07AE-4A6E-BACC-971BBC8F85FC}" srcOrd="1" destOrd="0" presId="urn:microsoft.com/office/officeart/2005/8/layout/list1"/>
    <dgm:cxn modelId="{48492AA5-241B-48C5-B163-1D181171867F}" type="presOf" srcId="{6691D6B6-7363-4A93-9132-A91E9B470998}" destId="{9B69DDC9-3A4B-4724-98F3-660439D2E654}" srcOrd="0" destOrd="0" presId="urn:microsoft.com/office/officeart/2005/8/layout/list1"/>
    <dgm:cxn modelId="{F5316E16-D2B7-4A1B-8881-FE35796B63DF}" srcId="{E143FB2E-6DF8-4735-A982-7D13B853C169}" destId="{D5F1BAC7-A601-467D-B77D-637C4C9EF9A3}" srcOrd="1" destOrd="0" parTransId="{4F30C90F-D6B0-44F9-9D00-68065865364B}" sibTransId="{DCB5D429-C155-4C4D-992A-093A73C74EA7}"/>
    <dgm:cxn modelId="{EBE31AB7-8A25-4793-B693-490A1B11435E}" srcId="{E143FB2E-6DF8-4735-A982-7D13B853C169}" destId="{6691D6B6-7363-4A93-9132-A91E9B470998}" srcOrd="3" destOrd="0" parTransId="{B18A57C0-4EB5-44E9-A93D-AC1218737502}" sibTransId="{E24B3513-F93D-4843-A302-8383DF750F41}"/>
    <dgm:cxn modelId="{556EA5A2-5E13-4E06-8B72-584A85F66A8A}" type="presOf" srcId="{E143FB2E-6DF8-4735-A982-7D13B853C169}" destId="{7E9C43DE-B836-42C0-9B7E-B9BD732FD865}" srcOrd="0" destOrd="0" presId="urn:microsoft.com/office/officeart/2005/8/layout/list1"/>
    <dgm:cxn modelId="{08B24878-48A9-4A39-8A3A-2595FBF6606D}" type="presOf" srcId="{13C3932A-E3EE-43AE-8375-F0F7BAEEF49E}" destId="{1CCD8C70-86BE-48FA-AA53-49530D30EE44}" srcOrd="0" destOrd="0" presId="urn:microsoft.com/office/officeart/2005/8/layout/list1"/>
    <dgm:cxn modelId="{F4A9A1F6-6E18-4598-A4C0-569390DA999B}" type="presOf" srcId="{D5F1BAC7-A601-467D-B77D-637C4C9EF9A3}" destId="{75583824-2D86-42AD-9437-A7F207443DD3}" srcOrd="1" destOrd="0" presId="urn:microsoft.com/office/officeart/2005/8/layout/list1"/>
    <dgm:cxn modelId="{0F121E8C-8ADE-4D3C-8190-6BE5874CAAB8}" type="presOf" srcId="{5551938E-6307-4562-98EE-8ECF9222D196}" destId="{BCE7307A-99BD-46E4-A5E0-955B404473B2}" srcOrd="0" destOrd="0" presId="urn:microsoft.com/office/officeart/2005/8/layout/list1"/>
    <dgm:cxn modelId="{76C21470-01D5-4CF1-91D0-F2ACFC3FC724}" type="presOf" srcId="{6691D6B6-7363-4A93-9132-A91E9B470998}" destId="{E7C40C50-EB3F-480A-890D-63DC6F262B7C}" srcOrd="1" destOrd="0" presId="urn:microsoft.com/office/officeart/2005/8/layout/list1"/>
    <dgm:cxn modelId="{2E931CAB-3C77-41FB-80C3-EDA38DABD1AE}" srcId="{E143FB2E-6DF8-4735-A982-7D13B853C169}" destId="{5551938E-6307-4562-98EE-8ECF9222D196}" srcOrd="2" destOrd="0" parTransId="{81A17B66-EF39-49D3-8619-EC4E6CA1B05D}" sibTransId="{12C30749-6E52-4B3E-BA2F-9660C973A7B7}"/>
    <dgm:cxn modelId="{26BD70C3-5E90-409C-A287-A02DD3CC5218}" srcId="{E143FB2E-6DF8-4735-A982-7D13B853C169}" destId="{13C3932A-E3EE-43AE-8375-F0F7BAEEF49E}" srcOrd="4" destOrd="0" parTransId="{DDF48F81-84DC-4F25-88EC-EAF36141DC54}" sibTransId="{25C033CB-F65C-4A80-979C-040FE942BEC1}"/>
    <dgm:cxn modelId="{A52BF1A3-47F2-4CD2-94E3-370A386956ED}" srcId="{E143FB2E-6DF8-4735-A982-7D13B853C169}" destId="{48EEA82E-34F5-4439-A444-24AD1839CB65}" srcOrd="0" destOrd="0" parTransId="{F0CF8820-5F0A-4673-A672-E1E027B3079C}" sibTransId="{62BE09E0-ED23-4CFD-9EE0-DEEC3EDE5ACF}"/>
    <dgm:cxn modelId="{91C88A48-BA7F-4FFB-AABB-21B6C1147768}" type="presOf" srcId="{D5F1BAC7-A601-467D-B77D-637C4C9EF9A3}" destId="{AF41BC2F-A94C-4E71-8638-EB4D888DD672}" srcOrd="0" destOrd="0" presId="urn:microsoft.com/office/officeart/2005/8/layout/list1"/>
    <dgm:cxn modelId="{FFC52D31-EBF9-4965-98E6-2BF2E94CB739}" type="presOf" srcId="{48EEA82E-34F5-4439-A444-24AD1839CB65}" destId="{EA2914A2-D979-4FF7-801F-B3E4292CD9A2}" srcOrd="0" destOrd="0" presId="urn:microsoft.com/office/officeart/2005/8/layout/list1"/>
    <dgm:cxn modelId="{3885CFA9-25B3-4DAA-B2C4-88DF0131F154}" type="presParOf" srcId="{7E9C43DE-B836-42C0-9B7E-B9BD732FD865}" destId="{56BAA07E-1886-499B-B8EA-3AAFB32A67C7}" srcOrd="0" destOrd="0" presId="urn:microsoft.com/office/officeart/2005/8/layout/list1"/>
    <dgm:cxn modelId="{873B419F-40FD-49A0-9DFC-143D79EE5865}" type="presParOf" srcId="{56BAA07E-1886-499B-B8EA-3AAFB32A67C7}" destId="{EA2914A2-D979-4FF7-801F-B3E4292CD9A2}" srcOrd="0" destOrd="0" presId="urn:microsoft.com/office/officeart/2005/8/layout/list1"/>
    <dgm:cxn modelId="{C65A199F-CC3A-4E0C-8518-B8E9EE8AE973}" type="presParOf" srcId="{56BAA07E-1886-499B-B8EA-3AAFB32A67C7}" destId="{07E81E7F-D996-469C-B161-94D4A1E2172B}" srcOrd="1" destOrd="0" presId="urn:microsoft.com/office/officeart/2005/8/layout/list1"/>
    <dgm:cxn modelId="{1ED277B6-3AA4-4D2E-8E3F-E095451A1565}" type="presParOf" srcId="{7E9C43DE-B836-42C0-9B7E-B9BD732FD865}" destId="{BA9EF065-F14D-4D72-95EB-4C96259C7D47}" srcOrd="1" destOrd="0" presId="urn:microsoft.com/office/officeart/2005/8/layout/list1"/>
    <dgm:cxn modelId="{4B7594E5-02A7-49AE-A37A-5BB474C2B2C8}" type="presParOf" srcId="{7E9C43DE-B836-42C0-9B7E-B9BD732FD865}" destId="{57A8B280-CFE0-4F84-AFCD-F44D96185CE2}" srcOrd="2" destOrd="0" presId="urn:microsoft.com/office/officeart/2005/8/layout/list1"/>
    <dgm:cxn modelId="{BF5B6A43-C4C7-4A52-A7CA-034EED8CC687}" type="presParOf" srcId="{7E9C43DE-B836-42C0-9B7E-B9BD732FD865}" destId="{70A815D0-6B09-452E-9DA1-E7697CF149E3}" srcOrd="3" destOrd="0" presId="urn:microsoft.com/office/officeart/2005/8/layout/list1"/>
    <dgm:cxn modelId="{60F8B6A0-7E2D-49DB-B679-AC18AF307886}" type="presParOf" srcId="{7E9C43DE-B836-42C0-9B7E-B9BD732FD865}" destId="{EFB835D3-DB65-4394-AA8F-8F9AFB454B5D}" srcOrd="4" destOrd="0" presId="urn:microsoft.com/office/officeart/2005/8/layout/list1"/>
    <dgm:cxn modelId="{804C98CF-464B-4F90-BC02-62E83D0480D7}" type="presParOf" srcId="{EFB835D3-DB65-4394-AA8F-8F9AFB454B5D}" destId="{AF41BC2F-A94C-4E71-8638-EB4D888DD672}" srcOrd="0" destOrd="0" presId="urn:microsoft.com/office/officeart/2005/8/layout/list1"/>
    <dgm:cxn modelId="{DAE41124-3699-44DD-A41E-E89B88FBC054}" type="presParOf" srcId="{EFB835D3-DB65-4394-AA8F-8F9AFB454B5D}" destId="{75583824-2D86-42AD-9437-A7F207443DD3}" srcOrd="1" destOrd="0" presId="urn:microsoft.com/office/officeart/2005/8/layout/list1"/>
    <dgm:cxn modelId="{26D007BB-6341-4ED0-A0E4-49C7CB1F0BF4}" type="presParOf" srcId="{7E9C43DE-B836-42C0-9B7E-B9BD732FD865}" destId="{53765E43-29B8-4725-B262-B859BC50E2BB}" srcOrd="5" destOrd="0" presId="urn:microsoft.com/office/officeart/2005/8/layout/list1"/>
    <dgm:cxn modelId="{33217385-B6F9-419B-9610-837D454604E5}" type="presParOf" srcId="{7E9C43DE-B836-42C0-9B7E-B9BD732FD865}" destId="{D654304D-7475-4325-AFE3-22CDCB3BC30B}" srcOrd="6" destOrd="0" presId="urn:microsoft.com/office/officeart/2005/8/layout/list1"/>
    <dgm:cxn modelId="{91212D0F-2FBC-4078-9A65-E9D4A5CD5A9A}" type="presParOf" srcId="{7E9C43DE-B836-42C0-9B7E-B9BD732FD865}" destId="{735B320A-9E9B-4F13-817F-040F378EE22D}" srcOrd="7" destOrd="0" presId="urn:microsoft.com/office/officeart/2005/8/layout/list1"/>
    <dgm:cxn modelId="{2EBE64C9-6105-4C97-A26F-FAE32442AA6A}" type="presParOf" srcId="{7E9C43DE-B836-42C0-9B7E-B9BD732FD865}" destId="{615CA144-BBF1-49F1-96EC-7B2CD7DCAADA}" srcOrd="8" destOrd="0" presId="urn:microsoft.com/office/officeart/2005/8/layout/list1"/>
    <dgm:cxn modelId="{94E55AEB-B67F-4277-AD68-B8FB6B8DBD7C}" type="presParOf" srcId="{615CA144-BBF1-49F1-96EC-7B2CD7DCAADA}" destId="{BCE7307A-99BD-46E4-A5E0-955B404473B2}" srcOrd="0" destOrd="0" presId="urn:microsoft.com/office/officeart/2005/8/layout/list1"/>
    <dgm:cxn modelId="{4CC98564-0A99-4FB1-BD73-BEF5760631F8}" type="presParOf" srcId="{615CA144-BBF1-49F1-96EC-7B2CD7DCAADA}" destId="{C7783898-07AE-4A6E-BACC-971BBC8F85FC}" srcOrd="1" destOrd="0" presId="urn:microsoft.com/office/officeart/2005/8/layout/list1"/>
    <dgm:cxn modelId="{9D635CD8-B00A-425F-9E19-7E9711CC90D3}" type="presParOf" srcId="{7E9C43DE-B836-42C0-9B7E-B9BD732FD865}" destId="{0EFB08B6-4F5C-43A6-A8E4-43A022A4CFFB}" srcOrd="9" destOrd="0" presId="urn:microsoft.com/office/officeart/2005/8/layout/list1"/>
    <dgm:cxn modelId="{44BC2F3E-7A24-4105-B3B9-79A8146ABDBE}" type="presParOf" srcId="{7E9C43DE-B836-42C0-9B7E-B9BD732FD865}" destId="{036F9E28-8048-4248-9A40-1BC550516637}" srcOrd="10" destOrd="0" presId="urn:microsoft.com/office/officeart/2005/8/layout/list1"/>
    <dgm:cxn modelId="{E7B1EA9C-F317-45FE-8942-52A61AE3192F}" type="presParOf" srcId="{7E9C43DE-B836-42C0-9B7E-B9BD732FD865}" destId="{8C913AE8-D93E-4525-B526-27CF1003954B}" srcOrd="11" destOrd="0" presId="urn:microsoft.com/office/officeart/2005/8/layout/list1"/>
    <dgm:cxn modelId="{1ED9A464-5DD3-4C79-88CF-BF5DF51FEF6F}" type="presParOf" srcId="{7E9C43DE-B836-42C0-9B7E-B9BD732FD865}" destId="{FA4442E0-CB9F-4E4B-B464-E47825C2BFA5}" srcOrd="12" destOrd="0" presId="urn:microsoft.com/office/officeart/2005/8/layout/list1"/>
    <dgm:cxn modelId="{4534B3E1-7ED4-45F8-AB8C-3F8F95C90920}" type="presParOf" srcId="{FA4442E0-CB9F-4E4B-B464-E47825C2BFA5}" destId="{9B69DDC9-3A4B-4724-98F3-660439D2E654}" srcOrd="0" destOrd="0" presId="urn:microsoft.com/office/officeart/2005/8/layout/list1"/>
    <dgm:cxn modelId="{0026CA39-0167-46AB-AFDB-EED050201BAC}" type="presParOf" srcId="{FA4442E0-CB9F-4E4B-B464-E47825C2BFA5}" destId="{E7C40C50-EB3F-480A-890D-63DC6F262B7C}" srcOrd="1" destOrd="0" presId="urn:microsoft.com/office/officeart/2005/8/layout/list1"/>
    <dgm:cxn modelId="{9DED501B-33C7-48C1-9DBF-B996BD90E706}" type="presParOf" srcId="{7E9C43DE-B836-42C0-9B7E-B9BD732FD865}" destId="{18C8292B-4B70-4592-9CB7-A8E5152420B1}" srcOrd="13" destOrd="0" presId="urn:microsoft.com/office/officeart/2005/8/layout/list1"/>
    <dgm:cxn modelId="{6C16A75A-2A46-4849-B6EE-6DF5D07A5E76}" type="presParOf" srcId="{7E9C43DE-B836-42C0-9B7E-B9BD732FD865}" destId="{6687F660-FBF7-4DD7-81FB-5BF5F90C3068}" srcOrd="14" destOrd="0" presId="urn:microsoft.com/office/officeart/2005/8/layout/list1"/>
    <dgm:cxn modelId="{E479C8EB-A006-45E8-8347-B7D230B54C70}" type="presParOf" srcId="{7E9C43DE-B836-42C0-9B7E-B9BD732FD865}" destId="{2A00D4B2-3EF2-42B7-900F-56D6D3C63A66}" srcOrd="15" destOrd="0" presId="urn:microsoft.com/office/officeart/2005/8/layout/list1"/>
    <dgm:cxn modelId="{1424D327-E807-4300-946D-9FA4A9C97BB5}" type="presParOf" srcId="{7E9C43DE-B836-42C0-9B7E-B9BD732FD865}" destId="{ED783A5A-5683-4F76-81B2-6B94EF8A9DC8}" srcOrd="16" destOrd="0" presId="urn:microsoft.com/office/officeart/2005/8/layout/list1"/>
    <dgm:cxn modelId="{E5DB633B-A0B7-4E62-9650-70643B1A8898}" type="presParOf" srcId="{ED783A5A-5683-4F76-81B2-6B94EF8A9DC8}" destId="{1CCD8C70-86BE-48FA-AA53-49530D30EE44}" srcOrd="0" destOrd="0" presId="urn:microsoft.com/office/officeart/2005/8/layout/list1"/>
    <dgm:cxn modelId="{C935A579-F318-4F88-985F-F0D52117D2E7}" type="presParOf" srcId="{ED783A5A-5683-4F76-81B2-6B94EF8A9DC8}" destId="{57B5909D-174D-4CC1-98A9-B97ADD97BE25}" srcOrd="1" destOrd="0" presId="urn:microsoft.com/office/officeart/2005/8/layout/list1"/>
    <dgm:cxn modelId="{88BECC12-5342-4F26-985A-BAF88FD34085}" type="presParOf" srcId="{7E9C43DE-B836-42C0-9B7E-B9BD732FD865}" destId="{27F7EF78-4B14-4377-93C0-BE92B657BA84}" srcOrd="17" destOrd="0" presId="urn:microsoft.com/office/officeart/2005/8/layout/list1"/>
    <dgm:cxn modelId="{C868D5A7-0837-4565-A823-0B617B3D2031}" type="presParOf" srcId="{7E9C43DE-B836-42C0-9B7E-B9BD732FD865}" destId="{8FBB2A0E-BEA2-4D79-A144-96255C024A7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CC511-E6C9-473A-ACC8-BFD6B6A081D0}" type="datetimeFigureOut">
              <a:rPr lang="en-US" smtClean="0"/>
              <a:pPr/>
              <a:t>3/13/2016</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34069-F3CC-4A63-A92F-AB378B3B530B}" type="slidenum">
              <a:rPr lang="en-US" smtClean="0"/>
              <a:pPr/>
              <a:t>‹#›</a:t>
            </a:fld>
            <a:endParaRPr lang="en-US"/>
          </a:p>
        </p:txBody>
      </p:sp>
    </p:spTree>
    <p:extLst>
      <p:ext uri="{BB962C8B-B14F-4D97-AF65-F5344CB8AC3E}">
        <p14:creationId xmlns:p14="http://schemas.microsoft.com/office/powerpoint/2010/main" val="235982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5" name="Date Placeholder 4"/>
          <p:cNvSpPr>
            <a:spLocks noGrp="1"/>
          </p:cNvSpPr>
          <p:nvPr>
            <p:ph type="dt" idx="11"/>
          </p:nvPr>
        </p:nvSpPr>
        <p:spPr/>
        <p:txBody>
          <a:bodyPr/>
          <a:lstStyle/>
          <a:p>
            <a:fld id="{51361FB9-5F37-47BC-B03B-F6BB6EC7847F}"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ar-SY" dirty="0" smtClean="0"/>
              <a:t> قد يتعرض </a:t>
            </a:r>
            <a:r>
              <a:rPr lang="ar-SY" dirty="0" err="1" smtClean="0"/>
              <a:t>مرضىى</a:t>
            </a:r>
            <a:r>
              <a:rPr lang="ar-SY" dirty="0" smtClean="0"/>
              <a:t> النزوف لصدمة نزفية</a:t>
            </a:r>
          </a:p>
          <a:p>
            <a:pPr marL="0" lvl="0" indent="0" algn="r" rtl="1">
              <a:buFont typeface="+mj-lt"/>
              <a:buNone/>
            </a:pPr>
            <a:r>
              <a:rPr lang="ar-SY" baseline="0" dirty="0" smtClean="0"/>
              <a:t> ونعتمد في تقرير الحاجة إلى نقل الدم  على الحالة السريرية للمريض النازف وليس على العلامات المخبرية أي الخضاب </a:t>
            </a:r>
            <a:r>
              <a:rPr lang="ar-SY" baseline="0" dirty="0" err="1" smtClean="0"/>
              <a:t>والهيماتوكريت</a:t>
            </a:r>
            <a:r>
              <a:rPr lang="ar-SY" baseline="0" dirty="0" smtClean="0"/>
              <a:t> اللذان قد يبقيا ضمن الحدود الطبيعية لمدة ساعة أو أكثر بعد حدوث النزف الحاد وهذا خطر على حياة المريض</a:t>
            </a:r>
          </a:p>
          <a:p>
            <a:pPr marL="228600" lvl="0" indent="-228600" algn="r" rtl="1">
              <a:buFont typeface="+mj-lt"/>
              <a:buAutoNum type="arabicPeriod" startAt="2"/>
            </a:pPr>
            <a:r>
              <a:rPr lang="ar-SY" dirty="0" smtClean="0"/>
              <a:t>  </a:t>
            </a:r>
          </a:p>
          <a:p>
            <a:pPr marL="457200" lvl="1" indent="0" algn="r" rtl="1">
              <a:buFont typeface="+mj-lt"/>
              <a:buNone/>
            </a:pPr>
            <a:r>
              <a:rPr lang="ar-SY" dirty="0" smtClean="0"/>
              <a:t>لا ينبغي نقل الدم في باقي الحالات المرضية لأن الدم الكامل الذي مضى على قطفه</a:t>
            </a:r>
            <a:r>
              <a:rPr lang="ar-SY" baseline="0" dirty="0" smtClean="0"/>
              <a:t> 24 ساعة يحوي عدداً محدوداً جداً من الصفيحات والمحببات القادرة على القيام بوظيفتها</a:t>
            </a:r>
          </a:p>
          <a:p>
            <a:pPr marL="457200" lvl="1" indent="0" algn="r" rtl="1">
              <a:buFont typeface="+mj-lt"/>
              <a:buNone/>
            </a:pPr>
            <a:r>
              <a:rPr lang="ar-SY" baseline="0" dirty="0" smtClean="0"/>
              <a:t>كما أن عامل التخثر الثامن والخامس تكون متناقصة لأنهما سريعا العطب</a:t>
            </a:r>
            <a:endParaRPr lang="ar-SY" dirty="0"/>
          </a:p>
        </p:txBody>
      </p:sp>
      <p:sp>
        <p:nvSpPr>
          <p:cNvPr id="5" name="Date Placeholder 4"/>
          <p:cNvSpPr>
            <a:spLocks noGrp="1"/>
          </p:cNvSpPr>
          <p:nvPr>
            <p:ph type="dt" idx="11"/>
          </p:nvPr>
        </p:nvSpPr>
        <p:spPr/>
        <p:txBody>
          <a:bodyPr/>
          <a:lstStyle/>
          <a:p>
            <a:fld id="{AA0A8DBE-7E84-4D98-B369-BBA9870FAA43}"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5" name="Date Placeholder 4"/>
          <p:cNvSpPr>
            <a:spLocks noGrp="1"/>
          </p:cNvSpPr>
          <p:nvPr>
            <p:ph type="dt" idx="11"/>
          </p:nvPr>
        </p:nvSpPr>
        <p:spPr/>
        <p:txBody>
          <a:bodyPr/>
          <a:lstStyle/>
          <a:p>
            <a:fld id="{AA8B59CA-53D9-4E51-968C-4D33FEF341DB}"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5" name="Date Placeholder 4"/>
          <p:cNvSpPr>
            <a:spLocks noGrp="1"/>
          </p:cNvSpPr>
          <p:nvPr>
            <p:ph type="dt" idx="11"/>
          </p:nvPr>
        </p:nvSpPr>
        <p:spPr/>
        <p:txBody>
          <a:bodyPr/>
          <a:lstStyle/>
          <a:p>
            <a:fld id="{A01D2969-F82F-432B-8CD2-A8138C953831}"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Y" dirty="0" smtClean="0"/>
              <a:t>إن</a:t>
            </a:r>
            <a:r>
              <a:rPr lang="ar-SY" baseline="0" dirty="0" smtClean="0"/>
              <a:t> </a:t>
            </a:r>
            <a:r>
              <a:rPr lang="ar-SY" baseline="0" dirty="0" err="1" smtClean="0"/>
              <a:t>ركازة</a:t>
            </a:r>
            <a:r>
              <a:rPr lang="ar-SY" baseline="0" dirty="0" smtClean="0"/>
              <a:t> الكريات الحمر هي المشتق النوعي للحالات المرضية التي تستدعي تصحيح القدرة على نقل الأوكسجين إلى الأنسجة وهي </a:t>
            </a:r>
            <a:endParaRPr lang="ar-SY" dirty="0"/>
          </a:p>
        </p:txBody>
      </p:sp>
      <p:sp>
        <p:nvSpPr>
          <p:cNvPr id="5" name="Date Placeholder 4"/>
          <p:cNvSpPr>
            <a:spLocks noGrp="1"/>
          </p:cNvSpPr>
          <p:nvPr>
            <p:ph type="dt" idx="11"/>
          </p:nvPr>
        </p:nvSpPr>
        <p:spPr/>
        <p:txBody>
          <a:bodyPr/>
          <a:lstStyle/>
          <a:p>
            <a:fld id="{A01D2969-F82F-432B-8CD2-A8138C953831}"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5" name="Date Placeholder 4"/>
          <p:cNvSpPr>
            <a:spLocks noGrp="1"/>
          </p:cNvSpPr>
          <p:nvPr>
            <p:ph type="dt" idx="11"/>
          </p:nvPr>
        </p:nvSpPr>
        <p:spPr/>
        <p:txBody>
          <a:bodyPr/>
          <a:lstStyle/>
          <a:p>
            <a:fld id="{A01D2969-F82F-432B-8CD2-A8138C953831}"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5" name="Date Placeholder 4"/>
          <p:cNvSpPr>
            <a:spLocks noGrp="1"/>
          </p:cNvSpPr>
          <p:nvPr>
            <p:ph type="dt" idx="11"/>
          </p:nvPr>
        </p:nvSpPr>
        <p:spPr/>
        <p:txBody>
          <a:bodyPr/>
          <a:lstStyle/>
          <a:p>
            <a:fld id="{A01D2969-F82F-432B-8CD2-A8138C953831}"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ar-SY" dirty="0" smtClean="0"/>
              <a:t>التنميط هو تعيين المستضدات الدموية الموجودة على سطح الكريات الحمر والموزعة في نظم دموية متعددة</a:t>
            </a:r>
          </a:p>
          <a:p>
            <a:pPr marL="171450" indent="-171450">
              <a:buFont typeface="Arial" pitchFamily="34" charset="0"/>
              <a:buChar char="•"/>
            </a:pPr>
            <a:r>
              <a:rPr lang="ar-SY" dirty="0" smtClean="0"/>
              <a:t>هذه المستضدات تتوزع على ثلاثين نظام</a:t>
            </a:r>
            <a:r>
              <a:rPr lang="ar-SY" baseline="0" dirty="0" smtClean="0"/>
              <a:t> دموي</a:t>
            </a:r>
          </a:p>
          <a:p>
            <a:pPr marL="457200" lvl="1" indent="0">
              <a:buFont typeface="Arial" pitchFamily="34" charset="0"/>
              <a:buNone/>
            </a:pPr>
            <a:r>
              <a:rPr lang="ar-SY" baseline="0" dirty="0" smtClean="0"/>
              <a:t>هذا لا يعني أننا لم نهمل البعض من الزمر الدموية التي قد تلعب دوراً فاعلاً في التمنيع</a:t>
            </a:r>
          </a:p>
          <a:p>
            <a:pPr marL="171450" lvl="0" indent="-171450">
              <a:buFont typeface="Arial" pitchFamily="34" charset="0"/>
              <a:buChar char="•"/>
            </a:pPr>
            <a:endParaRPr lang="ar-SY" dirty="0"/>
          </a:p>
        </p:txBody>
      </p:sp>
      <p:sp>
        <p:nvSpPr>
          <p:cNvPr id="5" name="Date Placeholder 4"/>
          <p:cNvSpPr>
            <a:spLocks noGrp="1"/>
          </p:cNvSpPr>
          <p:nvPr>
            <p:ph type="dt" idx="11"/>
          </p:nvPr>
        </p:nvSpPr>
        <p:spPr/>
        <p:txBody>
          <a:bodyPr/>
          <a:lstStyle/>
          <a:p>
            <a:fld id="{A01D2969-F82F-432B-8CD2-A8138C953831}"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ar-SY" smtClean="0"/>
          </a:p>
        </p:txBody>
      </p:sp>
      <p:sp>
        <p:nvSpPr>
          <p:cNvPr id="27652" name="Slide Number Placeholder 3"/>
          <p:cNvSpPr>
            <a:spLocks noGrp="1"/>
          </p:cNvSpPr>
          <p:nvPr>
            <p:ph type="sldNum" sz="quarter" idx="5"/>
          </p:nvPr>
        </p:nvSpPr>
        <p:spPr>
          <a:noFill/>
        </p:spPr>
        <p:txBody>
          <a:bodyPr/>
          <a:lstStyle/>
          <a:p>
            <a:fld id="{AEEC3004-78A4-4B02-93DA-EE6CB5D521F3}" type="slidenum">
              <a:rPr lang="ar-SA" smtClean="0"/>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ar-SY" smtClean="0"/>
          </a:p>
        </p:txBody>
      </p:sp>
      <p:sp>
        <p:nvSpPr>
          <p:cNvPr id="28676" name="Slide Number Placeholder 3"/>
          <p:cNvSpPr>
            <a:spLocks noGrp="1"/>
          </p:cNvSpPr>
          <p:nvPr>
            <p:ph type="sldNum" sz="quarter" idx="5"/>
          </p:nvPr>
        </p:nvSpPr>
        <p:spPr>
          <a:noFill/>
        </p:spPr>
        <p:txBody>
          <a:bodyPr/>
          <a:lstStyle/>
          <a:p>
            <a:fld id="{9C5B2B60-4BE9-4F9A-9DE7-587D51064A68}" type="slidenum">
              <a:rPr lang="ar-SA" smtClean="0"/>
              <a:pPr/>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ar-SY" smtClean="0"/>
          </a:p>
        </p:txBody>
      </p:sp>
      <p:sp>
        <p:nvSpPr>
          <p:cNvPr id="29700" name="Slide Number Placeholder 3"/>
          <p:cNvSpPr>
            <a:spLocks noGrp="1"/>
          </p:cNvSpPr>
          <p:nvPr>
            <p:ph type="sldNum" sz="quarter" idx="5"/>
          </p:nvPr>
        </p:nvSpPr>
        <p:spPr>
          <a:noFill/>
        </p:spPr>
        <p:txBody>
          <a:bodyPr/>
          <a:lstStyle/>
          <a:p>
            <a:fld id="{8459D02F-9FDD-4365-973E-662C15863AF4}" type="slidenum">
              <a:rPr lang="ar-SA" smtClean="0"/>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5" name="Date Placeholder 4"/>
          <p:cNvSpPr>
            <a:spLocks noGrp="1"/>
          </p:cNvSpPr>
          <p:nvPr>
            <p:ph type="dt" idx="11"/>
          </p:nvPr>
        </p:nvSpPr>
        <p:spPr/>
        <p:txBody>
          <a:bodyPr/>
          <a:lstStyle/>
          <a:p>
            <a:fld id="{7683C532-15BB-4931-AD59-057881BFD82F}"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ar-SY" smtClean="0"/>
          </a:p>
        </p:txBody>
      </p:sp>
      <p:sp>
        <p:nvSpPr>
          <p:cNvPr id="29700" name="Slide Number Placeholder 3"/>
          <p:cNvSpPr>
            <a:spLocks noGrp="1"/>
          </p:cNvSpPr>
          <p:nvPr>
            <p:ph type="sldNum" sz="quarter" idx="5"/>
          </p:nvPr>
        </p:nvSpPr>
        <p:spPr>
          <a:noFill/>
        </p:spPr>
        <p:txBody>
          <a:bodyPr/>
          <a:lstStyle/>
          <a:p>
            <a:fld id="{8459D02F-9FDD-4365-973E-662C15863AF4}" type="slidenum">
              <a:rPr lang="ar-SA" smtClean="0"/>
              <a:pPr/>
              <a:t>26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ar-SY" smtClean="0"/>
          </a:p>
        </p:txBody>
      </p:sp>
      <p:sp>
        <p:nvSpPr>
          <p:cNvPr id="30724" name="Slide Number Placeholder 3"/>
          <p:cNvSpPr>
            <a:spLocks noGrp="1"/>
          </p:cNvSpPr>
          <p:nvPr>
            <p:ph type="sldNum" sz="quarter" idx="5"/>
          </p:nvPr>
        </p:nvSpPr>
        <p:spPr>
          <a:noFill/>
        </p:spPr>
        <p:txBody>
          <a:bodyPr/>
          <a:lstStyle/>
          <a:p>
            <a:fld id="{9F5951FA-4D34-45CF-A33F-D78AE7067676}" type="slidenum">
              <a:rPr lang="ar-SA"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ar-SY" smtClean="0"/>
          </a:p>
        </p:txBody>
      </p:sp>
      <p:sp>
        <p:nvSpPr>
          <p:cNvPr id="31748" name="Slide Number Placeholder 3"/>
          <p:cNvSpPr>
            <a:spLocks noGrp="1"/>
          </p:cNvSpPr>
          <p:nvPr>
            <p:ph type="sldNum" sz="quarter" idx="5"/>
          </p:nvPr>
        </p:nvSpPr>
        <p:spPr>
          <a:noFill/>
        </p:spPr>
        <p:txBody>
          <a:bodyPr/>
          <a:lstStyle/>
          <a:p>
            <a:fld id="{472599EC-F97D-4FCE-9E97-BEA0E42A2CF0}" type="slidenum">
              <a:rPr lang="ar-SA"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ar-SY" smtClean="0"/>
          </a:p>
        </p:txBody>
      </p:sp>
      <p:sp>
        <p:nvSpPr>
          <p:cNvPr id="32772" name="Slide Number Placeholder 3"/>
          <p:cNvSpPr>
            <a:spLocks noGrp="1"/>
          </p:cNvSpPr>
          <p:nvPr>
            <p:ph type="sldNum" sz="quarter" idx="5"/>
          </p:nvPr>
        </p:nvSpPr>
        <p:spPr>
          <a:noFill/>
        </p:spPr>
        <p:txBody>
          <a:bodyPr/>
          <a:lstStyle/>
          <a:p>
            <a:fld id="{9A2FC136-DC40-48D8-9128-6FFDF9C875A8}" type="slidenum">
              <a:rPr lang="ar-SA" smtClean="0"/>
              <a:pPr/>
              <a:t>29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ar-SY" smtClean="0"/>
          </a:p>
        </p:txBody>
      </p:sp>
      <p:sp>
        <p:nvSpPr>
          <p:cNvPr id="33796" name="Slide Number Placeholder 3"/>
          <p:cNvSpPr>
            <a:spLocks noGrp="1"/>
          </p:cNvSpPr>
          <p:nvPr>
            <p:ph type="sldNum" sz="quarter" idx="5"/>
          </p:nvPr>
        </p:nvSpPr>
        <p:spPr>
          <a:noFill/>
        </p:spPr>
        <p:txBody>
          <a:bodyPr/>
          <a:lstStyle/>
          <a:p>
            <a:fld id="{EABE0139-FD75-4FB8-9656-CA0BD2D76137}" type="slidenum">
              <a:rPr lang="ar-SA" smtClean="0"/>
              <a:pPr/>
              <a:t>30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ar-SY" smtClean="0"/>
          </a:p>
        </p:txBody>
      </p:sp>
      <p:sp>
        <p:nvSpPr>
          <p:cNvPr id="38916" name="Slide Number Placeholder 3"/>
          <p:cNvSpPr>
            <a:spLocks noGrp="1"/>
          </p:cNvSpPr>
          <p:nvPr>
            <p:ph type="sldNum" sz="quarter" idx="5"/>
          </p:nvPr>
        </p:nvSpPr>
        <p:spPr>
          <a:noFill/>
        </p:spPr>
        <p:txBody>
          <a:bodyPr/>
          <a:lstStyle/>
          <a:p>
            <a:fld id="{32D76384-0934-49A0-A631-C19F0C4D9B5A}" type="slidenum">
              <a:rPr lang="ar-SA" smtClean="0"/>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74E8DD31-4194-42F9-B263-50737E6C04A8}" type="datetime8">
              <a:rPr lang="ar-SY" smtClean="0"/>
              <a:pPr/>
              <a:t>13 آذار، 16</a:t>
            </a:fld>
            <a:endParaRPr lang="ar-S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5" name="Date Placeholder 4"/>
          <p:cNvSpPr>
            <a:spLocks noGrp="1"/>
          </p:cNvSpPr>
          <p:nvPr>
            <p:ph type="dt" idx="11"/>
          </p:nvPr>
        </p:nvSpPr>
        <p:spPr/>
        <p:txBody>
          <a:bodyPr/>
          <a:lstStyle/>
          <a:p>
            <a:fld id="{54A934E8-2884-408D-9830-254B0AE95F44}"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5" name="Date Placeholder 4"/>
          <p:cNvSpPr>
            <a:spLocks noGrp="1"/>
          </p:cNvSpPr>
          <p:nvPr>
            <p:ph type="dt" idx="11"/>
          </p:nvPr>
        </p:nvSpPr>
        <p:spPr/>
        <p:txBody>
          <a:bodyPr/>
          <a:lstStyle/>
          <a:p>
            <a:fld id="{944CB438-E45F-49D0-B9D0-E69E6BD6F01C}"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5" name="Date Placeholder 4"/>
          <p:cNvSpPr>
            <a:spLocks noGrp="1"/>
          </p:cNvSpPr>
          <p:nvPr>
            <p:ph type="dt" idx="11"/>
          </p:nvPr>
        </p:nvSpPr>
        <p:spPr/>
        <p:txBody>
          <a:bodyPr/>
          <a:lstStyle/>
          <a:p>
            <a:fld id="{AA8B59CA-53D9-4E51-968C-4D33FEF341DB}"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5" name="Date Placeholder 4"/>
          <p:cNvSpPr>
            <a:spLocks noGrp="1"/>
          </p:cNvSpPr>
          <p:nvPr>
            <p:ph type="dt" idx="11"/>
          </p:nvPr>
        </p:nvSpPr>
        <p:spPr/>
        <p:txBody>
          <a:bodyPr/>
          <a:lstStyle/>
          <a:p>
            <a:fld id="{AA8B59CA-53D9-4E51-968C-4D33FEF341DB}"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CPD-A</a:t>
            </a:r>
            <a:endParaRPr lang="ar-SY" dirty="0" smtClean="0"/>
          </a:p>
          <a:p>
            <a:r>
              <a:rPr lang="ar-SY" dirty="0" smtClean="0"/>
              <a:t>هي المادة المانعة</a:t>
            </a:r>
            <a:r>
              <a:rPr lang="ar-SY" baseline="0" dirty="0" smtClean="0"/>
              <a:t> للتخثر والحافظة الأكثر استخداماً في الوقت الراهن وتكون موجودة بشكل عقيم ضمن الكيس البلاستيكي المخصص لقطف الدم</a:t>
            </a:r>
            <a:endParaRPr lang="ar-SY" dirty="0"/>
          </a:p>
        </p:txBody>
      </p:sp>
      <p:sp>
        <p:nvSpPr>
          <p:cNvPr id="5" name="Date Placeholder 4"/>
          <p:cNvSpPr>
            <a:spLocks noGrp="1"/>
          </p:cNvSpPr>
          <p:nvPr>
            <p:ph type="dt" idx="11"/>
          </p:nvPr>
        </p:nvSpPr>
        <p:spPr/>
        <p:txBody>
          <a:bodyPr/>
          <a:lstStyle/>
          <a:p>
            <a:fld id="{E636E7C4-BEEC-4662-B946-8C042451E31E}"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CPD-A  </a:t>
            </a:r>
            <a:endParaRPr lang="ar-SY" dirty="0" smtClean="0"/>
          </a:p>
          <a:p>
            <a:r>
              <a:rPr lang="ar-SY" dirty="0" smtClean="0"/>
              <a:t>هي المادة المانعة</a:t>
            </a:r>
            <a:r>
              <a:rPr lang="ar-SY" baseline="0" dirty="0" smtClean="0"/>
              <a:t> للتخثر والحافظة الأكثر استخداماً في الوقت الراهن وتكون موجودة بشكل عقيم ضمن الكيس البلاستيكي المخصص لقطف الدم</a:t>
            </a:r>
            <a:endParaRPr lang="ar-SY" dirty="0"/>
          </a:p>
        </p:txBody>
      </p:sp>
      <p:sp>
        <p:nvSpPr>
          <p:cNvPr id="5" name="Date Placeholder 4"/>
          <p:cNvSpPr>
            <a:spLocks noGrp="1"/>
          </p:cNvSpPr>
          <p:nvPr>
            <p:ph type="dt" idx="11"/>
          </p:nvPr>
        </p:nvSpPr>
        <p:spPr/>
        <p:txBody>
          <a:bodyPr/>
          <a:lstStyle/>
          <a:p>
            <a:fld id="{8323773B-602B-4E58-9585-15863EC1A7D6}" type="datetime8">
              <a:rPr lang="ar-SY" smtClean="0"/>
              <a:pPr/>
              <a:t>13 آذار، 16</a:t>
            </a:fld>
            <a:endParaRPr lang="ar-SY"/>
          </a:p>
        </p:txBody>
      </p:sp>
    </p:spTree>
    <p:extLst>
      <p:ext uri="{BB962C8B-B14F-4D97-AF65-F5344CB8AC3E}">
        <p14:creationId xmlns:p14="http://schemas.microsoft.com/office/powerpoint/2010/main" val="118569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04/06/1437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04/06/1437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04/06/1437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04/06/1437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F:\&#160;\&#1605;&#1581;&#1575;&#1590;&#1585;&#1575;&#1578;%20&#1583;.&#1593;&#1604;&#1610;&#1575;%20&#1575;&#1604;&#1571;&#1587;&#1583;\12%20-5-2014-&#1578;&#1604;&#1575;&#1587;&#1610;&#1605;&#1610;&#1575;-%20&#1605;&#1606;&#1592;&#1605;&#1577;%20&#1575;&#1604;&#1589;&#1581;&#1577;%20&#1575;&#1604;&#1593;&#1575;&#1604;&#1605;&#1610;&#1577;\ppt.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enenames.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6512" y="4509120"/>
            <a:ext cx="4796606" cy="2304256"/>
          </a:xfrm>
          <a:prstGeom prst="rect">
            <a:avLst/>
          </a:prstGeom>
          <a:noFill/>
          <a:ln w="9525">
            <a:noFill/>
            <a:miter lim="800000"/>
            <a:headEnd/>
            <a:tailEnd/>
          </a:ln>
          <a:effectLst/>
        </p:spPr>
      </p:pic>
      <p:sp>
        <p:nvSpPr>
          <p:cNvPr id="2" name="Title 1"/>
          <p:cNvSpPr>
            <a:spLocks noGrp="1"/>
          </p:cNvSpPr>
          <p:nvPr>
            <p:ph type="ctr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Y"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Wingdings" pitchFamily="2" charset="2"/>
                <a:cs typeface="PT Bold Heading" pitchFamily="2" charset="-78"/>
              </a:rPr>
              <a:t>نقل الدم الآمن في سورية</a:t>
            </a:r>
            <a:endParaRPr lang="ar-SY"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Wingdings" pitchFamily="2" charset="2"/>
              <a:cs typeface="PT Bold Heading" pitchFamily="2" charset="-78"/>
            </a:endParaRPr>
          </a:p>
        </p:txBody>
      </p:sp>
      <p:sp>
        <p:nvSpPr>
          <p:cNvPr id="3" name="Subtitle 2"/>
          <p:cNvSpPr>
            <a:spLocks noGrp="1"/>
          </p:cNvSpPr>
          <p:nvPr>
            <p:ph type="subTitle" idx="1"/>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ar-SY" b="1" cap="all" dirty="0">
              <a:ln w="0"/>
              <a:solidFill>
                <a:schemeClr val="accent6">
                  <a:lumMod val="5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7450359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a:ln/>
                <a:solidFill>
                  <a:srgbClr val="FF0000"/>
                </a:solidFill>
                <a:cs typeface="Akhbar MT" pitchFamily="2" charset="-78"/>
              </a:rPr>
              <a:t>الدم الكامل</a:t>
            </a:r>
          </a:p>
        </p:txBody>
      </p:sp>
      <p:sp>
        <p:nvSpPr>
          <p:cNvPr id="3" name="Content Placeholder 2"/>
          <p:cNvSpPr>
            <a:spLocks noGrp="1"/>
          </p:cNvSpPr>
          <p:nvPr>
            <p:ph idx="1"/>
          </p:nvPr>
        </p:nvSpPr>
        <p:spPr/>
        <p:txBody>
          <a:bodyPr>
            <a:noAutofit/>
          </a:bodyPr>
          <a:lstStyle/>
          <a:p>
            <a:pPr algn="justLow">
              <a:buFont typeface="Wingdings" pitchFamily="2" charset="2"/>
              <a:buChar char="Ø"/>
            </a:pPr>
            <a:r>
              <a:rPr lang="ar-SY" sz="2800" dirty="0">
                <a:latin typeface="Tahoma" pitchFamily="34" charset="0"/>
                <a:ea typeface="Tahoma" pitchFamily="34" charset="0"/>
                <a:cs typeface="Tahoma" pitchFamily="34" charset="0"/>
              </a:rPr>
              <a:t>حجم وحدة  الدم المأخوذ من المتبرع </a:t>
            </a:r>
            <a:r>
              <a:rPr lang="en-US" sz="2800" dirty="0">
                <a:latin typeface="Tahoma" pitchFamily="34" charset="0"/>
                <a:ea typeface="Tahoma" pitchFamily="34" charset="0"/>
                <a:cs typeface="Tahoma" pitchFamily="34" charset="0"/>
              </a:rPr>
              <a:t>450</a:t>
            </a:r>
            <a:r>
              <a:rPr lang="ar-SY" sz="2800" dirty="0">
                <a:latin typeface="Tahoma" pitchFamily="34" charset="0"/>
                <a:ea typeface="Tahoma" pitchFamily="34" charset="0"/>
                <a:cs typeface="Tahoma" pitchFamily="34" charset="0"/>
              </a:rPr>
              <a:t>مل ± </a:t>
            </a:r>
            <a:r>
              <a:rPr lang="en-US" sz="2800" dirty="0">
                <a:latin typeface="Tahoma" pitchFamily="34" charset="0"/>
                <a:ea typeface="Tahoma" pitchFamily="34" charset="0"/>
                <a:cs typeface="Tahoma" pitchFamily="34" charset="0"/>
              </a:rPr>
              <a:t>10</a:t>
            </a:r>
            <a:r>
              <a:rPr lang="ar-SY" sz="2800" dirty="0">
                <a:latin typeface="Tahoma" pitchFamily="34" charset="0"/>
                <a:ea typeface="Tahoma" pitchFamily="34" charset="0"/>
                <a:cs typeface="Tahoma" pitchFamily="34" charset="0"/>
              </a:rPr>
              <a:t>%، أي </a:t>
            </a:r>
            <a:r>
              <a:rPr lang="en-US" sz="2800" dirty="0">
                <a:latin typeface="Tahoma" pitchFamily="34" charset="0"/>
                <a:ea typeface="Tahoma" pitchFamily="34" charset="0"/>
                <a:cs typeface="Tahoma" pitchFamily="34" charset="0"/>
              </a:rPr>
              <a:t>8</a:t>
            </a:r>
            <a:r>
              <a:rPr lang="ar-SY" sz="2800" dirty="0">
                <a:latin typeface="Tahoma" pitchFamily="34" charset="0"/>
                <a:ea typeface="Tahoma" pitchFamily="34" charset="0"/>
                <a:cs typeface="Tahoma" pitchFamily="34" charset="0"/>
              </a:rPr>
              <a:t>% من حجم الدم </a:t>
            </a:r>
            <a:r>
              <a:rPr lang="ar-SY" sz="2800" dirty="0" smtClean="0">
                <a:latin typeface="Tahoma" pitchFamily="34" charset="0"/>
                <a:ea typeface="Tahoma" pitchFamily="34" charset="0"/>
                <a:cs typeface="Tahoma" pitchFamily="34" charset="0"/>
              </a:rPr>
              <a:t>الجائل في الجسم.</a:t>
            </a:r>
            <a:endParaRPr lang="ar-SY" sz="2800" dirty="0">
              <a:latin typeface="Tahoma" pitchFamily="34" charset="0"/>
              <a:ea typeface="Tahoma" pitchFamily="34" charset="0"/>
              <a:cs typeface="Tahoma" pitchFamily="34" charset="0"/>
            </a:endParaRPr>
          </a:p>
          <a:p>
            <a:pPr algn="justLow">
              <a:buFont typeface="Wingdings" pitchFamily="2" charset="2"/>
              <a:buChar char="Ø"/>
            </a:pPr>
            <a:endParaRPr lang="ar-SY" sz="2800" dirty="0" smtClean="0">
              <a:latin typeface="Tahoma" pitchFamily="34" charset="0"/>
              <a:ea typeface="Tahoma" pitchFamily="34" charset="0"/>
              <a:cs typeface="Tahoma" pitchFamily="34" charset="0"/>
            </a:endParaRPr>
          </a:p>
          <a:p>
            <a:pPr algn="justLow">
              <a:buFont typeface="Wingdings" pitchFamily="2" charset="2"/>
              <a:buChar char="Ø"/>
            </a:pPr>
            <a:r>
              <a:rPr lang="ar-SY" sz="2800" dirty="0" err="1" smtClean="0">
                <a:latin typeface="Tahoma" pitchFamily="34" charset="0"/>
                <a:ea typeface="Tahoma" pitchFamily="34" charset="0"/>
                <a:cs typeface="Tahoma" pitchFamily="34" charset="0"/>
              </a:rPr>
              <a:t>الهيماتوكريت</a:t>
            </a:r>
            <a:r>
              <a:rPr lang="ar-SY" sz="2800" dirty="0" smtClean="0">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rPr>
              <a:t>40</a:t>
            </a:r>
            <a:r>
              <a:rPr lang="ar-SY" sz="2800" dirty="0">
                <a:latin typeface="Tahoma" pitchFamily="34" charset="0"/>
                <a:ea typeface="Tahoma" pitchFamily="34" charset="0"/>
                <a:cs typeface="Tahoma" pitchFamily="34" charset="0"/>
              </a:rPr>
              <a:t> </a:t>
            </a:r>
            <a:r>
              <a:rPr lang="ar-SY" sz="2800" dirty="0" smtClean="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rPr>
              <a:t> 45</a:t>
            </a:r>
            <a:r>
              <a:rPr lang="ar-SY" sz="2800" dirty="0" smtClean="0">
                <a:latin typeface="Tahoma" pitchFamily="34" charset="0"/>
                <a:ea typeface="Tahoma" pitchFamily="34" charset="0"/>
                <a:cs typeface="Tahoma" pitchFamily="34" charset="0"/>
              </a:rPr>
              <a:t>غ/الوحدة.</a:t>
            </a:r>
            <a:endParaRPr lang="ar-SY" sz="2800" dirty="0">
              <a:latin typeface="Tahoma" pitchFamily="34" charset="0"/>
              <a:ea typeface="Tahoma" pitchFamily="34" charset="0"/>
              <a:cs typeface="Tahoma" pitchFamily="34" charset="0"/>
            </a:endParaRPr>
          </a:p>
          <a:p>
            <a:pPr algn="justLow">
              <a:buFont typeface="Wingdings" pitchFamily="2" charset="2"/>
              <a:buChar char="Ø"/>
            </a:pPr>
            <a:endParaRPr lang="ar-SY" sz="2800" dirty="0" smtClean="0">
              <a:latin typeface="Tahoma" pitchFamily="34" charset="0"/>
              <a:ea typeface="Tahoma" pitchFamily="34" charset="0"/>
              <a:cs typeface="Tahoma" pitchFamily="34" charset="0"/>
            </a:endParaRPr>
          </a:p>
          <a:p>
            <a:pPr algn="justLow">
              <a:buFont typeface="Wingdings" pitchFamily="2" charset="2"/>
              <a:buChar char="Ø"/>
            </a:pPr>
            <a:r>
              <a:rPr lang="ar-SY" sz="2800" dirty="0" smtClean="0">
                <a:latin typeface="Tahoma" pitchFamily="34" charset="0"/>
                <a:ea typeface="Tahoma" pitchFamily="34" charset="0"/>
                <a:cs typeface="Tahoma" pitchFamily="34" charset="0"/>
              </a:rPr>
              <a:t>تحفظ </a:t>
            </a:r>
            <a:r>
              <a:rPr lang="ar-SY" sz="2800" dirty="0">
                <a:latin typeface="Tahoma" pitchFamily="34" charset="0"/>
                <a:ea typeface="Tahoma" pitchFamily="34" charset="0"/>
                <a:cs typeface="Tahoma" pitchFamily="34" charset="0"/>
              </a:rPr>
              <a:t>في الدرجة </a:t>
            </a:r>
            <a:r>
              <a:rPr lang="ar-SY" sz="2800" dirty="0" smtClean="0">
                <a:latin typeface="Tahoma" pitchFamily="34" charset="0"/>
                <a:ea typeface="Tahoma" pitchFamily="34" charset="0"/>
                <a:cs typeface="Tahoma" pitchFamily="34" charset="0"/>
              </a:rPr>
              <a:t>+</a:t>
            </a:r>
            <a:r>
              <a:rPr lang="en-US" sz="2800" dirty="0" smtClean="0">
                <a:latin typeface="Tahoma" pitchFamily="34" charset="0"/>
                <a:ea typeface="Tahoma" pitchFamily="34" charset="0"/>
                <a:cs typeface="Tahoma" pitchFamily="34" charset="0"/>
              </a:rPr>
              <a:t>2</a:t>
            </a:r>
            <a:r>
              <a:rPr lang="ar-SY" sz="2800" dirty="0" smtClean="0">
                <a:latin typeface="Tahoma" pitchFamily="34" charset="0"/>
                <a:ea typeface="Tahoma" pitchFamily="34" charset="0"/>
                <a:cs typeface="Tahoma" pitchFamily="34" charset="0"/>
              </a:rPr>
              <a:t>˚ </a:t>
            </a:r>
            <a:r>
              <a:rPr lang="ar-SY" sz="2800" dirty="0">
                <a:latin typeface="Tahoma" pitchFamily="34" charset="0"/>
                <a:ea typeface="Tahoma" pitchFamily="34" charset="0"/>
                <a:cs typeface="Tahoma" pitchFamily="34" charset="0"/>
              </a:rPr>
              <a:t>إلى </a:t>
            </a:r>
            <a:r>
              <a:rPr lang="ar-SY" sz="2800" dirty="0" smtClean="0">
                <a:latin typeface="Tahoma" pitchFamily="34" charset="0"/>
                <a:ea typeface="Tahoma" pitchFamily="34" charset="0"/>
                <a:cs typeface="Tahoma" pitchFamily="34" charset="0"/>
              </a:rPr>
              <a:t>+</a:t>
            </a:r>
            <a:r>
              <a:rPr lang="en-US" sz="2800" dirty="0" smtClean="0">
                <a:latin typeface="Tahoma" pitchFamily="34" charset="0"/>
                <a:ea typeface="Tahoma" pitchFamily="34" charset="0"/>
                <a:cs typeface="Tahoma" pitchFamily="34" charset="0"/>
              </a:rPr>
              <a:t>8</a:t>
            </a:r>
            <a:r>
              <a:rPr lang="ar-SY" sz="2800" dirty="0">
                <a:latin typeface="Tahoma" pitchFamily="34" charset="0"/>
                <a:ea typeface="Tahoma" pitchFamily="34" charset="0"/>
                <a:cs typeface="Tahoma" pitchFamily="34" charset="0"/>
              </a:rPr>
              <a:t>˚</a:t>
            </a:r>
            <a:r>
              <a:rPr lang="ar-SY" sz="2800" dirty="0" smtClean="0">
                <a:latin typeface="Tahoma" pitchFamily="34" charset="0"/>
                <a:ea typeface="Tahoma" pitchFamily="34" charset="0"/>
                <a:cs typeface="Tahoma" pitchFamily="34" charset="0"/>
              </a:rPr>
              <a:t>س.</a:t>
            </a:r>
            <a:endParaRPr lang="ar-SY" sz="2800" dirty="0">
              <a:latin typeface="Tahoma" pitchFamily="34" charset="0"/>
              <a:ea typeface="Tahoma" pitchFamily="34" charset="0"/>
              <a:cs typeface="Tahoma" pitchFamily="34" charset="0"/>
            </a:endParaRPr>
          </a:p>
          <a:p>
            <a:pPr algn="justLow">
              <a:buFont typeface="Wingdings" pitchFamily="2" charset="2"/>
              <a:buChar char="Ø"/>
            </a:pPr>
            <a:endParaRPr lang="ar-SY" sz="2800" dirty="0" smtClean="0">
              <a:latin typeface="Tahoma" pitchFamily="34" charset="0"/>
              <a:ea typeface="Tahoma" pitchFamily="34" charset="0"/>
              <a:cs typeface="Tahoma" pitchFamily="34" charset="0"/>
            </a:endParaRPr>
          </a:p>
          <a:p>
            <a:pPr algn="justLow">
              <a:buFont typeface="Wingdings" pitchFamily="2" charset="2"/>
              <a:buChar char="Ø"/>
            </a:pPr>
            <a:r>
              <a:rPr lang="ar-SY" sz="2800" dirty="0" smtClean="0">
                <a:latin typeface="Tahoma" pitchFamily="34" charset="0"/>
                <a:ea typeface="Tahoma" pitchFamily="34" charset="0"/>
                <a:cs typeface="Tahoma" pitchFamily="34" charset="0"/>
              </a:rPr>
              <a:t>تمتد </a:t>
            </a:r>
            <a:r>
              <a:rPr lang="ar-SY" sz="2800" dirty="0">
                <a:latin typeface="Tahoma" pitchFamily="34" charset="0"/>
                <a:ea typeface="Tahoma" pitchFamily="34" charset="0"/>
                <a:cs typeface="Tahoma" pitchFamily="34" charset="0"/>
              </a:rPr>
              <a:t>فترة صلاحية الدم إلى </a:t>
            </a:r>
            <a:r>
              <a:rPr lang="en-US" sz="2800" dirty="0">
                <a:latin typeface="Tahoma" pitchFamily="34" charset="0"/>
                <a:ea typeface="Tahoma" pitchFamily="34" charset="0"/>
                <a:cs typeface="Tahoma" pitchFamily="34" charset="0"/>
              </a:rPr>
              <a:t>35</a:t>
            </a:r>
            <a:r>
              <a:rPr lang="ar-SY" sz="2800" dirty="0">
                <a:latin typeface="Tahoma" pitchFamily="34" charset="0"/>
                <a:ea typeface="Tahoma" pitchFamily="34" charset="0"/>
                <a:cs typeface="Tahoma" pitchFamily="34" charset="0"/>
              </a:rPr>
              <a:t> يوماً (يجمع على </a:t>
            </a:r>
            <a:r>
              <a:rPr lang="en-US" sz="2800" dirty="0" smtClean="0">
                <a:latin typeface="Tahoma" pitchFamily="34" charset="0"/>
                <a:ea typeface="Tahoma" pitchFamily="34" charset="0"/>
                <a:cs typeface="Tahoma" pitchFamily="34" charset="0"/>
              </a:rPr>
              <a:t>63</a:t>
            </a:r>
            <a:r>
              <a:rPr lang="ar-SY" sz="2800" dirty="0" smtClean="0">
                <a:latin typeface="Tahoma" pitchFamily="34" charset="0"/>
                <a:ea typeface="Tahoma" pitchFamily="34" charset="0"/>
                <a:cs typeface="Tahoma" pitchFamily="34" charset="0"/>
              </a:rPr>
              <a:t>مل </a:t>
            </a:r>
            <a:r>
              <a:rPr lang="ar-SY" sz="2800" dirty="0">
                <a:latin typeface="Tahoma" pitchFamily="34" charset="0"/>
                <a:ea typeface="Tahoma" pitchFamily="34" charset="0"/>
                <a:cs typeface="Tahoma" pitchFamily="34" charset="0"/>
              </a:rPr>
              <a:t>مادة حافظة ومانعة </a:t>
            </a:r>
            <a:r>
              <a:rPr lang="ar-SY" sz="2800" dirty="0" smtClean="0">
                <a:latin typeface="Tahoma" pitchFamily="34" charset="0"/>
                <a:ea typeface="Tahoma" pitchFamily="34" charset="0"/>
                <a:cs typeface="Tahoma" pitchFamily="34" charset="0"/>
              </a:rPr>
              <a:t>للتخثر هي </a:t>
            </a:r>
            <a:r>
              <a:rPr lang="en-US" sz="2800" dirty="0" smtClean="0">
                <a:latin typeface="Tahoma" pitchFamily="34" charset="0"/>
                <a:ea typeface="Tahoma" pitchFamily="34" charset="0"/>
                <a:cs typeface="Tahoma" pitchFamily="34" charset="0"/>
              </a:rPr>
              <a:t>CPD-A</a:t>
            </a:r>
            <a:r>
              <a:rPr lang="ar-SY" sz="2800" dirty="0" smtClean="0">
                <a:latin typeface="Tahoma" pitchFamily="34" charset="0"/>
                <a:ea typeface="Tahoma" pitchFamily="34" charset="0"/>
                <a:cs typeface="Tahoma" pitchFamily="34" charset="0"/>
              </a:rPr>
              <a:t>).</a:t>
            </a:r>
            <a:endParaRPr lang="ar-SY" sz="2800" dirty="0">
              <a:latin typeface="Tahoma" pitchFamily="34" charset="0"/>
              <a:ea typeface="Tahoma" pitchFamily="34" charset="0"/>
              <a:cs typeface="Tahoma" pitchFamily="34" charset="0"/>
            </a:endParaRPr>
          </a:p>
        </p:txBody>
      </p:sp>
      <p:sp>
        <p:nvSpPr>
          <p:cNvPr id="5" name="Footer Placeholder 5"/>
          <p:cNvSpPr>
            <a:spLocks noGrp="1"/>
          </p:cNvSpPr>
          <p:nvPr>
            <p:ph type="ftr" sz="quarter" idx="11"/>
          </p:nvPr>
        </p:nvSpPr>
        <p:spPr>
          <a:xfrm>
            <a:off x="611560"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357181185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a:ln/>
                <a:solidFill>
                  <a:srgbClr val="FF0000"/>
                </a:solidFill>
                <a:cs typeface="Akhbar MT" pitchFamily="2" charset="-78"/>
              </a:rPr>
              <a:t>الدم الكامل</a:t>
            </a:r>
          </a:p>
        </p:txBody>
      </p:sp>
      <p:sp>
        <p:nvSpPr>
          <p:cNvPr id="3" name="Content Placeholder 2"/>
          <p:cNvSpPr>
            <a:spLocks noGrp="1"/>
          </p:cNvSpPr>
          <p:nvPr>
            <p:ph idx="1"/>
          </p:nvPr>
        </p:nvSpPr>
        <p:spPr/>
        <p:txBody>
          <a:bodyPr>
            <a:noAutofit/>
          </a:bodyPr>
          <a:lstStyle/>
          <a:p>
            <a:pPr marL="0" indent="0">
              <a:buNone/>
            </a:pPr>
            <a:r>
              <a:rPr lang="ar-SY"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مزايا وجود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CPD-A</a:t>
            </a:r>
            <a:endParaRPr lang="ar-SY"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endParaRPr>
          </a:p>
          <a:p>
            <a:pPr marL="514350" indent="-514350" algn="justLow">
              <a:buFont typeface="+mj-lt"/>
              <a:buAutoNum type="arabicPeriod"/>
            </a:pPr>
            <a:r>
              <a:rPr lang="ar-SY" sz="3200" dirty="0">
                <a:latin typeface="Tahoma" pitchFamily="34" charset="0"/>
                <a:ea typeface="Tahoma" pitchFamily="34" charset="0"/>
                <a:cs typeface="Tahoma" pitchFamily="34" charset="0"/>
              </a:rPr>
              <a:t>منع تخثر الدم </a:t>
            </a:r>
            <a:r>
              <a:rPr lang="ar-SY" sz="3200" dirty="0" smtClean="0">
                <a:latin typeface="Tahoma" pitchFamily="34" charset="0"/>
                <a:ea typeface="Tahoma" pitchFamily="34" charset="0"/>
                <a:cs typeface="Tahoma" pitchFamily="34" charset="0"/>
              </a:rPr>
              <a:t>المقطوف.</a:t>
            </a:r>
            <a:endParaRPr lang="ar-SY" sz="3200" dirty="0">
              <a:latin typeface="Tahoma" pitchFamily="34" charset="0"/>
              <a:ea typeface="Tahoma" pitchFamily="34" charset="0"/>
              <a:cs typeface="Tahoma" pitchFamily="34" charset="0"/>
            </a:endParaRPr>
          </a:p>
          <a:p>
            <a:pPr marL="514350" indent="-514350" algn="justLow">
              <a:buFont typeface="+mj-lt"/>
              <a:buAutoNum type="arabicPeriod"/>
            </a:pPr>
            <a:r>
              <a:rPr lang="ar-SY" sz="3200" dirty="0">
                <a:latin typeface="Tahoma" pitchFamily="34" charset="0"/>
                <a:ea typeface="Tahoma" pitchFamily="34" charset="0"/>
                <a:cs typeface="Tahoma" pitchFamily="34" charset="0"/>
              </a:rPr>
              <a:t>الاستقلاب الطبيعي لخلايا الدم خلال فترة </a:t>
            </a:r>
            <a:r>
              <a:rPr lang="ar-SY" sz="3200" dirty="0" smtClean="0">
                <a:latin typeface="Tahoma" pitchFamily="34" charset="0"/>
                <a:ea typeface="Tahoma" pitchFamily="34" charset="0"/>
                <a:cs typeface="Tahoma" pitchFamily="34" charset="0"/>
              </a:rPr>
              <a:t>التخزين.</a:t>
            </a:r>
            <a:endParaRPr lang="ar-SY" sz="3200" dirty="0">
              <a:latin typeface="Tahoma" pitchFamily="34" charset="0"/>
              <a:ea typeface="Tahoma" pitchFamily="34" charset="0"/>
              <a:cs typeface="Tahoma" pitchFamily="34" charset="0"/>
            </a:endParaRPr>
          </a:p>
          <a:p>
            <a:pPr marL="514350" indent="-514350" algn="justLow">
              <a:buFont typeface="+mj-lt"/>
              <a:buAutoNum type="arabicPeriod"/>
            </a:pPr>
            <a:r>
              <a:rPr lang="ar-SY" sz="3200" dirty="0">
                <a:latin typeface="Tahoma" pitchFamily="34" charset="0"/>
                <a:ea typeface="Tahoma" pitchFamily="34" charset="0"/>
                <a:cs typeface="Tahoma" pitchFamily="34" charset="0"/>
              </a:rPr>
              <a:t>قدرة الخضاب الدموي على نقل الأوكسجين والتخلي عنه في </a:t>
            </a:r>
            <a:r>
              <a:rPr lang="ar-SY" sz="3200" dirty="0" smtClean="0">
                <a:latin typeface="Tahoma" pitchFamily="34" charset="0"/>
                <a:ea typeface="Tahoma" pitchFamily="34" charset="0"/>
                <a:cs typeface="Tahoma" pitchFamily="34" charset="0"/>
              </a:rPr>
              <a:t>الأنسجة.</a:t>
            </a:r>
            <a:endParaRPr lang="ar-SY" sz="3200" dirty="0">
              <a:latin typeface="Tahoma" pitchFamily="34" charset="0"/>
              <a:ea typeface="Tahoma" pitchFamily="34" charset="0"/>
              <a:cs typeface="Tahoma" pitchFamily="34" charset="0"/>
            </a:endParaRPr>
          </a:p>
          <a:p>
            <a:pPr marL="514350" indent="-514350" algn="justLow">
              <a:buFont typeface="+mj-lt"/>
              <a:buAutoNum type="arabicPeriod"/>
            </a:pPr>
            <a:r>
              <a:rPr lang="ar-SY" sz="3200" dirty="0">
                <a:latin typeface="Tahoma" pitchFamily="34" charset="0"/>
                <a:ea typeface="Tahoma" pitchFamily="34" charset="0"/>
                <a:cs typeface="Tahoma" pitchFamily="34" charset="0"/>
              </a:rPr>
              <a:t>المحافظة على خصائص غشاء الكريات وقدرتها على تبديل </a:t>
            </a:r>
            <a:r>
              <a:rPr lang="ar-SY" sz="3200" dirty="0" smtClean="0">
                <a:latin typeface="Tahoma" pitchFamily="34" charset="0"/>
                <a:ea typeface="Tahoma" pitchFamily="34" charset="0"/>
                <a:cs typeface="Tahoma" pitchFamily="34" charset="0"/>
              </a:rPr>
              <a:t>شكلها.</a:t>
            </a:r>
            <a:endParaRPr lang="en-US" sz="3200" dirty="0">
              <a:latin typeface="Tahoma" pitchFamily="34" charset="0"/>
              <a:ea typeface="Tahoma" pitchFamily="34" charset="0"/>
              <a:cs typeface="Tahoma" pitchFamily="34" charset="0"/>
            </a:endParaRPr>
          </a:p>
        </p:txBody>
      </p:sp>
      <p:sp>
        <p:nvSpPr>
          <p:cNvPr id="5" name="Footer Placeholder 5"/>
          <p:cNvSpPr>
            <a:spLocks noGrp="1"/>
          </p:cNvSpPr>
          <p:nvPr>
            <p:ph type="ftr" sz="quarter" idx="11"/>
          </p:nvPr>
        </p:nvSpPr>
        <p:spPr>
          <a:xfrm>
            <a:off x="659165"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492249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دم2.jpg"/>
          <p:cNvPicPr>
            <a:picLocks noChangeAspect="1"/>
          </p:cNvPicPr>
          <p:nvPr/>
        </p:nvPicPr>
        <p:blipFill>
          <a:blip r:embed="rId3" cstate="print"/>
          <a:stretch>
            <a:fillRect/>
          </a:stretch>
        </p:blipFill>
        <p:spPr>
          <a:xfrm>
            <a:off x="-208076" y="1828348"/>
            <a:ext cx="3843972" cy="4913020"/>
          </a:xfrm>
          <a:prstGeom prst="rect">
            <a:avLst/>
          </a:prstGeom>
        </p:spPr>
      </p:pic>
      <p:sp>
        <p:nvSpPr>
          <p:cNvPr id="2" name="Title 1"/>
          <p:cNvSpPr>
            <a:spLocks noGrp="1"/>
          </p:cNvSpPr>
          <p:nvPr>
            <p:ph type="title"/>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a:ln/>
                <a:solidFill>
                  <a:srgbClr val="FF0000"/>
                </a:solidFill>
                <a:cs typeface="Akhbar MT" pitchFamily="2" charset="-78"/>
              </a:rPr>
              <a:t>الدم الكامل</a:t>
            </a:r>
          </a:p>
        </p:txBody>
      </p:sp>
      <p:sp>
        <p:nvSpPr>
          <p:cNvPr id="3" name="Content Placeholder 2"/>
          <p:cNvSpPr>
            <a:spLocks noGrp="1"/>
          </p:cNvSpPr>
          <p:nvPr>
            <p:ph idx="1"/>
          </p:nvPr>
        </p:nvSpPr>
        <p:spPr/>
        <p:txBody>
          <a:bodyPr>
            <a:noAutofit/>
          </a:bodyPr>
          <a:lstStyle/>
          <a:p>
            <a:pPr marL="0" indent="0">
              <a:buNone/>
            </a:pPr>
            <a:r>
              <a:rPr lang="ar-SY"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استطباباته</a:t>
            </a:r>
          </a:p>
          <a:p>
            <a:pPr marL="514350" indent="-514350" algn="justLow">
              <a:buNone/>
            </a:pPr>
            <a:r>
              <a:rPr lang="ar-SY" sz="3200" dirty="0" smtClean="0">
                <a:latin typeface="Tahoma" pitchFamily="34" charset="0"/>
                <a:ea typeface="Tahoma" pitchFamily="34" charset="0"/>
                <a:cs typeface="Tahoma" pitchFamily="34" charset="0"/>
              </a:rPr>
              <a:t>1- تعويض الحجم المفقود بسبب النزوف الحادة (أي فقدان أكثر من </a:t>
            </a:r>
            <a:r>
              <a:rPr lang="en-US" sz="3200" dirty="0" smtClean="0">
                <a:latin typeface="Tahoma" pitchFamily="34" charset="0"/>
                <a:ea typeface="Tahoma" pitchFamily="34" charset="0"/>
                <a:cs typeface="Tahoma" pitchFamily="34" charset="0"/>
              </a:rPr>
              <a:t>25</a:t>
            </a:r>
            <a:r>
              <a:rPr lang="ar-SY" sz="3200" dirty="0" smtClean="0">
                <a:latin typeface="Tahoma" pitchFamily="34" charset="0"/>
                <a:ea typeface="Tahoma" pitchFamily="34" charset="0"/>
                <a:cs typeface="Tahoma" pitchFamily="34" charset="0"/>
              </a:rPr>
              <a:t>-</a:t>
            </a:r>
            <a:r>
              <a:rPr lang="en-US" sz="3200" dirty="0" smtClean="0">
                <a:latin typeface="Tahoma" pitchFamily="34" charset="0"/>
                <a:ea typeface="Tahoma" pitchFamily="34" charset="0"/>
                <a:cs typeface="Tahoma" pitchFamily="34" charset="0"/>
              </a:rPr>
              <a:t>35</a:t>
            </a:r>
            <a:r>
              <a:rPr lang="ar-SY" sz="3200" dirty="0" smtClean="0">
                <a:latin typeface="Tahoma" pitchFamily="34" charset="0"/>
                <a:ea typeface="Tahoma" pitchFamily="34" charset="0"/>
                <a:cs typeface="Tahoma" pitchFamily="34" charset="0"/>
              </a:rPr>
              <a:t>% من الحجم الكلي للدم).</a:t>
            </a:r>
            <a:endParaRPr lang="ar-SY" sz="3200" dirty="0">
              <a:latin typeface="Tahoma" pitchFamily="34" charset="0"/>
              <a:ea typeface="Tahoma" pitchFamily="34" charset="0"/>
              <a:cs typeface="Tahoma" pitchFamily="34" charset="0"/>
            </a:endParaRPr>
          </a:p>
          <a:p>
            <a:pPr marL="514350" indent="-514350" algn="justLow">
              <a:buFont typeface="+mj-lt"/>
              <a:buAutoNum type="arabicPeriod"/>
            </a:pPr>
            <a:endParaRPr lang="ar-SY" sz="3200" dirty="0" smtClean="0">
              <a:latin typeface="Tahoma" pitchFamily="34" charset="0"/>
              <a:ea typeface="Tahoma" pitchFamily="34" charset="0"/>
              <a:cs typeface="Tahoma" pitchFamily="34" charset="0"/>
            </a:endParaRPr>
          </a:p>
          <a:p>
            <a:pPr marL="514350" indent="-514350" algn="justLow">
              <a:buNone/>
            </a:pPr>
            <a:r>
              <a:rPr lang="ar-SY" sz="3200" dirty="0" smtClean="0">
                <a:latin typeface="Tahoma" pitchFamily="34" charset="0"/>
                <a:ea typeface="Tahoma" pitchFamily="34" charset="0"/>
                <a:cs typeface="Tahoma" pitchFamily="34" charset="0"/>
              </a:rPr>
              <a:t>2- تبديل الدم لدى الولدان.</a:t>
            </a:r>
            <a:endParaRPr lang="ar-SY" sz="3200" dirty="0">
              <a:latin typeface="Tahoma" pitchFamily="34" charset="0"/>
              <a:ea typeface="Tahoma" pitchFamily="34" charset="0"/>
              <a:cs typeface="Tahoma" pitchFamily="34" charset="0"/>
            </a:endParaRPr>
          </a:p>
        </p:txBody>
      </p:sp>
      <p:sp>
        <p:nvSpPr>
          <p:cNvPr id="6" name="Footer Placeholder 5"/>
          <p:cNvSpPr>
            <a:spLocks noGrp="1"/>
          </p:cNvSpPr>
          <p:nvPr>
            <p:ph type="ftr" sz="quarter" idx="11"/>
          </p:nvPr>
        </p:nvSpPr>
        <p:spPr>
          <a:xfrm>
            <a:off x="659165"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2396065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8229600" cy="4876800"/>
          </a:xfrm>
        </p:spPr>
        <p:txBody>
          <a:bodyPr/>
          <a:lstStyle/>
          <a:p>
            <a:pPr>
              <a:buNone/>
            </a:pPr>
            <a:r>
              <a:rPr lang="ar-SY" dirty="0" smtClean="0"/>
              <a:t>3- لا يجب أن يعطى لمرضى التلاسيميا الكبرى لأن نقل الدم الكامل يعرضه الى خطر زيادة العبء على نظام الدورة الدموية مما يؤدي إلى مضاعفات مثل قصور القلب وتراكم السوائل في منطقة الصدر .</a:t>
            </a:r>
            <a:endParaRPr lang="ar-SY" dirty="0"/>
          </a:p>
        </p:txBody>
      </p:sp>
      <p:pic>
        <p:nvPicPr>
          <p:cNvPr id="4098" name="Picture 2" descr="H:\ \تلاسيميا\0d3e444b60f60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348880"/>
            <a:ext cx="5970240" cy="398098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5"/>
          <p:cNvSpPr>
            <a:spLocks noGrp="1"/>
          </p:cNvSpPr>
          <p:nvPr>
            <p:ph type="ftr" sz="quarter" idx="11"/>
          </p:nvPr>
        </p:nvSpPr>
        <p:spPr>
          <a:xfrm>
            <a:off x="659165"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212639996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from="(-#ppt_w/2)" to="(#ppt_x)" calcmode="lin" valueType="num">
                                      <p:cBhvr>
                                        <p:cTn id="13" dur="600" fill="hold">
                                          <p:stCondLst>
                                            <p:cond delay="0"/>
                                          </p:stCondLst>
                                        </p:cTn>
                                        <p:tgtEl>
                                          <p:spTgt spid="4098"/>
                                        </p:tgtEl>
                                        <p:attrNameLst>
                                          <p:attrName>ppt_x</p:attrName>
                                        </p:attrNameLst>
                                      </p:cBhvr>
                                    </p:anim>
                                    <p:anim from="0" to="-1.0" calcmode="lin" valueType="num">
                                      <p:cBhvr>
                                        <p:cTn id="14" dur="200" decel="50000" autoRev="1" fill="hold">
                                          <p:stCondLst>
                                            <p:cond delay="600"/>
                                          </p:stCondLst>
                                        </p:cTn>
                                        <p:tgtEl>
                                          <p:spTgt spid="4098"/>
                                        </p:tgtEl>
                                        <p:attrNameLst>
                                          <p:attrName>xshear</p:attrName>
                                        </p:attrNameLst>
                                      </p:cBhvr>
                                    </p:anim>
                                    <p:animScale>
                                      <p:cBhvr>
                                        <p:cTn id="15" dur="200" decel="100000" autoRev="1" fill="hold">
                                          <p:stCondLst>
                                            <p:cond delay="600"/>
                                          </p:stCondLst>
                                        </p:cTn>
                                        <p:tgtEl>
                                          <p:spTgt spid="4098"/>
                                        </p:tgtEl>
                                      </p:cBhvr>
                                      <p:from x="100000" y="100000"/>
                                      <p:to x="80000" y="100000"/>
                                    </p:animScale>
                                    <p:anim by="(#ppt_h/3+#ppt_w*0.1)" calcmode="lin" valueType="num">
                                      <p:cBhvr additive="sum">
                                        <p:cTn id="16" dur="200" decel="100000" autoRev="1" fill="hold">
                                          <p:stCondLst>
                                            <p:cond delay="600"/>
                                          </p:stCondLst>
                                        </p:cTn>
                                        <p:tgtEl>
                                          <p:spTgt spid="409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a:ln/>
                <a:solidFill>
                  <a:srgbClr val="FF0000"/>
                </a:solidFill>
                <a:cs typeface="Akhbar MT" pitchFamily="2" charset="-78"/>
              </a:rPr>
              <a:t>الدم ومشتقاته</a:t>
            </a:r>
          </a:p>
        </p:txBody>
      </p:sp>
      <p:sp>
        <p:nvSpPr>
          <p:cNvPr id="3" name="Content Placeholder 2"/>
          <p:cNvSpPr>
            <a:spLocks noGrp="1"/>
          </p:cNvSpPr>
          <p:nvPr>
            <p:ph idx="1"/>
          </p:nvPr>
        </p:nvSpPr>
        <p:spPr/>
        <p:txBody>
          <a:bodyPr>
            <a:noAutofit/>
          </a:bodyPr>
          <a:lstStyle/>
          <a:p>
            <a:pPr>
              <a:buFont typeface="Wingdings" pitchFamily="2" charset="2"/>
              <a:buChar char="q"/>
            </a:pPr>
            <a:r>
              <a:rPr lang="ar-SY" sz="3200" dirty="0">
                <a:latin typeface="Tahoma" pitchFamily="34" charset="0"/>
                <a:ea typeface="Tahoma" pitchFamily="34" charset="0"/>
                <a:cs typeface="Tahoma" pitchFamily="34" charset="0"/>
              </a:rPr>
              <a:t>الدم الكامل </a:t>
            </a:r>
            <a:r>
              <a:rPr lang="en-US" sz="2800" dirty="0">
                <a:latin typeface="Tahoma" pitchFamily="34" charset="0"/>
                <a:ea typeface="Tahoma" pitchFamily="34" charset="0"/>
                <a:cs typeface="Tahoma" pitchFamily="34" charset="0"/>
              </a:rPr>
              <a:t>WB</a:t>
            </a:r>
            <a:r>
              <a:rPr lang="ar-SY" sz="3200" dirty="0">
                <a:latin typeface="Tahoma" pitchFamily="34" charset="0"/>
                <a:ea typeface="Tahoma" pitchFamily="34" charset="0"/>
                <a:cs typeface="Tahoma" pitchFamily="34" charset="0"/>
              </a:rPr>
              <a:t> </a:t>
            </a:r>
          </a:p>
          <a:p>
            <a:pPr>
              <a:spcBef>
                <a:spcPts val="1800"/>
              </a:spcBef>
              <a:buFont typeface="Wingdings" pitchFamily="2" charset="2"/>
              <a:buChar char="q"/>
            </a:pPr>
            <a:r>
              <a:rPr lang="ar-SY" sz="3200" dirty="0" err="1">
                <a:latin typeface="Tahoma" pitchFamily="34" charset="0"/>
                <a:ea typeface="Tahoma" pitchFamily="34" charset="0"/>
                <a:cs typeface="Tahoma" pitchFamily="34" charset="0"/>
              </a:rPr>
              <a:t>ركازة</a:t>
            </a:r>
            <a:r>
              <a:rPr lang="ar-SY" sz="3200" dirty="0">
                <a:latin typeface="Tahoma" pitchFamily="34" charset="0"/>
                <a:ea typeface="Tahoma" pitchFamily="34" charset="0"/>
                <a:cs typeface="Tahoma" pitchFamily="34" charset="0"/>
              </a:rPr>
              <a:t> </a:t>
            </a:r>
            <a:r>
              <a:rPr lang="ar-SY" sz="3200" dirty="0" smtClean="0">
                <a:latin typeface="Tahoma" pitchFamily="34" charset="0"/>
                <a:ea typeface="Tahoma" pitchFamily="34" charset="0"/>
                <a:cs typeface="Tahoma" pitchFamily="34" charset="0"/>
              </a:rPr>
              <a:t>الكريات الحمر</a:t>
            </a:r>
            <a:r>
              <a:rPr lang="en-US" sz="2800" dirty="0">
                <a:latin typeface="Tahoma" pitchFamily="34" charset="0"/>
                <a:ea typeface="Tahoma" pitchFamily="34" charset="0"/>
                <a:cs typeface="Tahoma" pitchFamily="34" charset="0"/>
              </a:rPr>
              <a:t>RBC</a:t>
            </a:r>
            <a:r>
              <a:rPr lang="en-US" sz="3200" dirty="0">
                <a:latin typeface="Tahoma" pitchFamily="34" charset="0"/>
                <a:ea typeface="Tahoma" pitchFamily="34" charset="0"/>
                <a:cs typeface="Tahoma" pitchFamily="34" charset="0"/>
              </a:rPr>
              <a:t> </a:t>
            </a:r>
            <a:r>
              <a:rPr lang="ar-SY" sz="3200" dirty="0">
                <a:latin typeface="Tahoma" pitchFamily="34" charset="0"/>
                <a:ea typeface="Tahoma" pitchFamily="34" charset="0"/>
                <a:cs typeface="Tahoma" pitchFamily="34" charset="0"/>
              </a:rPr>
              <a:t> </a:t>
            </a:r>
          </a:p>
          <a:p>
            <a:pPr>
              <a:spcBef>
                <a:spcPts val="1800"/>
              </a:spcBef>
              <a:buFont typeface="Wingdings" pitchFamily="2" charset="2"/>
              <a:buChar char="q"/>
            </a:pPr>
            <a:r>
              <a:rPr lang="ar-SY" sz="3200" dirty="0" err="1">
                <a:latin typeface="Tahoma" pitchFamily="34" charset="0"/>
                <a:ea typeface="Tahoma" pitchFamily="34" charset="0"/>
                <a:cs typeface="Tahoma" pitchFamily="34" charset="0"/>
              </a:rPr>
              <a:t>ركازة</a:t>
            </a:r>
            <a:r>
              <a:rPr lang="ar-SY" sz="3200" dirty="0">
                <a:latin typeface="Tahoma" pitchFamily="34" charset="0"/>
                <a:ea typeface="Tahoma" pitchFamily="34" charset="0"/>
                <a:cs typeface="Tahoma" pitchFamily="34" charset="0"/>
              </a:rPr>
              <a:t> </a:t>
            </a:r>
            <a:r>
              <a:rPr lang="ar-SY" sz="3200" dirty="0" smtClean="0">
                <a:latin typeface="Tahoma" pitchFamily="34" charset="0"/>
                <a:ea typeface="Tahoma" pitchFamily="34" charset="0"/>
                <a:cs typeface="Tahoma" pitchFamily="34" charset="0"/>
              </a:rPr>
              <a:t>الصفيحات العادية </a:t>
            </a:r>
            <a:r>
              <a:rPr lang="en-US" sz="2800" dirty="0">
                <a:latin typeface="Tahoma" pitchFamily="34" charset="0"/>
                <a:ea typeface="Tahoma" pitchFamily="34" charset="0"/>
                <a:cs typeface="Tahoma" pitchFamily="34" charset="0"/>
              </a:rPr>
              <a:t>CPS</a:t>
            </a:r>
            <a:endParaRPr lang="ar-SY" sz="3200" dirty="0">
              <a:latin typeface="Tahoma" pitchFamily="34" charset="0"/>
              <a:ea typeface="Tahoma" pitchFamily="34" charset="0"/>
              <a:cs typeface="Tahoma" pitchFamily="34" charset="0"/>
            </a:endParaRPr>
          </a:p>
          <a:p>
            <a:pPr>
              <a:spcBef>
                <a:spcPts val="1800"/>
              </a:spcBef>
              <a:buFont typeface="Wingdings" pitchFamily="2" charset="2"/>
              <a:buChar char="q"/>
            </a:pPr>
            <a:r>
              <a:rPr lang="ar-SY" sz="3200" dirty="0" err="1">
                <a:latin typeface="Tahoma" pitchFamily="34" charset="0"/>
                <a:ea typeface="Tahoma" pitchFamily="34" charset="0"/>
                <a:cs typeface="Tahoma" pitchFamily="34" charset="0"/>
              </a:rPr>
              <a:t>ركازة</a:t>
            </a:r>
            <a:r>
              <a:rPr lang="ar-SY" sz="3200" dirty="0">
                <a:latin typeface="Tahoma" pitchFamily="34" charset="0"/>
                <a:ea typeface="Tahoma" pitchFamily="34" charset="0"/>
                <a:cs typeface="Tahoma" pitchFamily="34" charset="0"/>
              </a:rPr>
              <a:t> الصفيحات المكثفة </a:t>
            </a:r>
            <a:r>
              <a:rPr lang="en-US" sz="2800" dirty="0">
                <a:latin typeface="Tahoma" pitchFamily="34" charset="0"/>
                <a:ea typeface="Tahoma" pitchFamily="34" charset="0"/>
                <a:cs typeface="Tahoma" pitchFamily="34" charset="0"/>
              </a:rPr>
              <a:t>CPA</a:t>
            </a:r>
            <a:endParaRPr lang="ar-SY" sz="3200" dirty="0">
              <a:latin typeface="Tahoma" pitchFamily="34" charset="0"/>
              <a:ea typeface="Tahoma" pitchFamily="34" charset="0"/>
              <a:cs typeface="Tahoma" pitchFamily="34" charset="0"/>
            </a:endParaRPr>
          </a:p>
          <a:p>
            <a:pPr>
              <a:spcBef>
                <a:spcPts val="1800"/>
              </a:spcBef>
              <a:buFont typeface="Wingdings" pitchFamily="2" charset="2"/>
              <a:buChar char="q"/>
            </a:pPr>
            <a:r>
              <a:rPr lang="ar-SY" sz="3200" dirty="0" smtClean="0">
                <a:latin typeface="Tahoma" pitchFamily="34" charset="0"/>
                <a:ea typeface="Tahoma" pitchFamily="34" charset="0"/>
                <a:cs typeface="Tahoma" pitchFamily="34" charset="0"/>
              </a:rPr>
              <a:t>البلازما الطازجة المجمدة </a:t>
            </a:r>
            <a:r>
              <a:rPr lang="en-US" sz="2800" dirty="0">
                <a:latin typeface="Tahoma" pitchFamily="34" charset="0"/>
                <a:ea typeface="Tahoma" pitchFamily="34" charset="0"/>
                <a:cs typeface="Tahoma" pitchFamily="34" charset="0"/>
              </a:rPr>
              <a:t>FFP</a:t>
            </a:r>
            <a:endParaRPr lang="ar-SY" sz="3200" dirty="0">
              <a:latin typeface="Tahoma" pitchFamily="34" charset="0"/>
              <a:ea typeface="Tahoma" pitchFamily="34" charset="0"/>
              <a:cs typeface="Tahoma" pitchFamily="34" charset="0"/>
            </a:endParaRPr>
          </a:p>
          <a:p>
            <a:pPr>
              <a:spcBef>
                <a:spcPts val="1800"/>
              </a:spcBef>
              <a:buFont typeface="Wingdings" pitchFamily="2" charset="2"/>
              <a:buChar char="q"/>
            </a:pPr>
            <a:r>
              <a:rPr lang="ar-SY" sz="3200" dirty="0" smtClean="0">
                <a:latin typeface="Tahoma" pitchFamily="34" charset="0"/>
                <a:ea typeface="Tahoma" pitchFamily="34" charset="0"/>
                <a:cs typeface="Tahoma" pitchFamily="34" charset="0"/>
              </a:rPr>
              <a:t>الراسب القري </a:t>
            </a:r>
            <a:r>
              <a:rPr lang="en-US" sz="2800" dirty="0">
                <a:latin typeface="Tahoma" pitchFamily="34" charset="0"/>
                <a:ea typeface="Tahoma" pitchFamily="34" charset="0"/>
                <a:cs typeface="Tahoma" pitchFamily="34" charset="0"/>
              </a:rPr>
              <a:t>Cryoprecipitate</a:t>
            </a:r>
            <a:endParaRPr lang="ar-SY" sz="3200" dirty="0">
              <a:latin typeface="Tahoma" pitchFamily="34" charset="0"/>
              <a:ea typeface="Tahoma" pitchFamily="34" charset="0"/>
              <a:cs typeface="Tahoma" pitchFamily="34" charset="0"/>
            </a:endParaRPr>
          </a:p>
        </p:txBody>
      </p:sp>
      <p:cxnSp>
        <p:nvCxnSpPr>
          <p:cNvPr id="15" name="Straight Arrow Connector 14"/>
          <p:cNvCxnSpPr/>
          <p:nvPr/>
        </p:nvCxnSpPr>
        <p:spPr>
          <a:xfrm flipH="1">
            <a:off x="3779912" y="2636912"/>
            <a:ext cx="576064" cy="82809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2123728" y="2060848"/>
            <a:ext cx="1440160" cy="50405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err="1" smtClean="0">
                <a:solidFill>
                  <a:schemeClr val="tx1"/>
                </a:solidFill>
                <a:latin typeface="Tahoma" pitchFamily="34" charset="0"/>
                <a:ea typeface="Tahoma" pitchFamily="34" charset="0"/>
                <a:cs typeface="Tahoma" pitchFamily="34" charset="0"/>
              </a:rPr>
              <a:t>المشععة</a:t>
            </a:r>
            <a:endParaRPr lang="ar-SY" sz="3200" dirty="0">
              <a:solidFill>
                <a:schemeClr val="tx1"/>
              </a:solidFill>
              <a:latin typeface="Tahoma" pitchFamily="34" charset="0"/>
              <a:ea typeface="Tahoma" pitchFamily="34" charset="0"/>
              <a:cs typeface="Tahoma" pitchFamily="34" charset="0"/>
            </a:endParaRPr>
          </a:p>
        </p:txBody>
      </p:sp>
      <p:sp>
        <p:nvSpPr>
          <p:cNvPr id="8" name="Rectangle 7"/>
          <p:cNvSpPr/>
          <p:nvPr/>
        </p:nvSpPr>
        <p:spPr>
          <a:xfrm>
            <a:off x="2123728" y="1484784"/>
            <a:ext cx="1440160" cy="50405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smtClean="0">
                <a:solidFill>
                  <a:schemeClr val="tx1"/>
                </a:solidFill>
                <a:latin typeface="Tahoma" pitchFamily="34" charset="0"/>
                <a:ea typeface="Tahoma" pitchFamily="34" charset="0"/>
                <a:cs typeface="Tahoma" pitchFamily="34" charset="0"/>
              </a:rPr>
              <a:t>المفلترة</a:t>
            </a:r>
            <a:endParaRPr lang="ar-SY" sz="2800" dirty="0">
              <a:solidFill>
                <a:schemeClr val="tx1"/>
              </a:solidFill>
              <a:latin typeface="Tahoma" pitchFamily="34" charset="0"/>
              <a:ea typeface="Tahoma" pitchFamily="34" charset="0"/>
              <a:cs typeface="Tahoma" pitchFamily="34" charset="0"/>
            </a:endParaRPr>
          </a:p>
        </p:txBody>
      </p:sp>
      <p:sp>
        <p:nvSpPr>
          <p:cNvPr id="10" name="Rectangle 9"/>
          <p:cNvSpPr/>
          <p:nvPr/>
        </p:nvSpPr>
        <p:spPr>
          <a:xfrm>
            <a:off x="2123728" y="2636912"/>
            <a:ext cx="1440160" cy="50405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smtClean="0">
                <a:solidFill>
                  <a:schemeClr val="tx1"/>
                </a:solidFill>
                <a:latin typeface="Tahoma" pitchFamily="34" charset="0"/>
                <a:ea typeface="Tahoma" pitchFamily="34" charset="0"/>
                <a:cs typeface="Tahoma" pitchFamily="34" charset="0"/>
              </a:rPr>
              <a:t>المغسولة</a:t>
            </a:r>
            <a:endParaRPr lang="ar-SY" sz="2400" dirty="0">
              <a:solidFill>
                <a:schemeClr val="tx1"/>
              </a:solidFill>
              <a:latin typeface="Tahoma" pitchFamily="34" charset="0"/>
              <a:ea typeface="Tahoma" pitchFamily="34" charset="0"/>
              <a:cs typeface="Tahoma" pitchFamily="34" charset="0"/>
            </a:endParaRPr>
          </a:p>
        </p:txBody>
      </p:sp>
      <p:pic>
        <p:nvPicPr>
          <p:cNvPr id="7" name="Picture 2" descr="G:\New Folder (2)\نهائي.jpg"/>
          <p:cNvPicPr>
            <a:picLocks noChangeAspect="1" noChangeArrowheads="1"/>
          </p:cNvPicPr>
          <p:nvPr/>
        </p:nvPicPr>
        <p:blipFill>
          <a:blip r:embed="rId3" cstate="print"/>
          <a:srcRect/>
          <a:stretch>
            <a:fillRect/>
          </a:stretch>
        </p:blipFill>
        <p:spPr bwMode="auto">
          <a:xfrm>
            <a:off x="251520" y="3080548"/>
            <a:ext cx="2151746" cy="3012748"/>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perspectiveHeroicExtremeRightFacing"/>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2123728" y="3212976"/>
            <a:ext cx="1440160" cy="50405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err="1">
                <a:solidFill>
                  <a:schemeClr val="tx1"/>
                </a:solidFill>
                <a:latin typeface="Tahoma" pitchFamily="34" charset="0"/>
                <a:ea typeface="Tahoma" pitchFamily="34" charset="0"/>
                <a:cs typeface="Tahoma" pitchFamily="34" charset="0"/>
              </a:rPr>
              <a:t>المنمطة</a:t>
            </a:r>
            <a:endParaRPr lang="ar-SY" sz="3200" dirty="0">
              <a:solidFill>
                <a:schemeClr val="tx1"/>
              </a:solidFill>
              <a:latin typeface="Tahoma" pitchFamily="34" charset="0"/>
              <a:ea typeface="Tahoma" pitchFamily="34" charset="0"/>
              <a:cs typeface="Tahoma" pitchFamily="34" charset="0"/>
            </a:endParaRPr>
          </a:p>
        </p:txBody>
      </p:sp>
      <p:cxnSp>
        <p:nvCxnSpPr>
          <p:cNvPr id="12" name="Straight Arrow Connector 11"/>
          <p:cNvCxnSpPr/>
          <p:nvPr/>
        </p:nvCxnSpPr>
        <p:spPr>
          <a:xfrm flipH="1" flipV="1">
            <a:off x="3635896" y="1844824"/>
            <a:ext cx="720080" cy="7560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H="1" flipV="1">
            <a:off x="3635896" y="2384884"/>
            <a:ext cx="720080" cy="2520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flipH="1">
            <a:off x="3779912" y="2636912"/>
            <a:ext cx="576064"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Footer Placeholder 5"/>
          <p:cNvSpPr>
            <a:spLocks noGrp="1"/>
          </p:cNvSpPr>
          <p:nvPr>
            <p:ph type="ftr" sz="quarter" idx="11"/>
          </p:nvPr>
        </p:nvSpPr>
        <p:spPr>
          <a:xfrm>
            <a:off x="587157"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3463188835"/>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grpId="0" nodeType="withEffect">
                                  <p:stCondLst>
                                    <p:cond delay="0"/>
                                  </p:stCondLst>
                                  <p:childTnLst>
                                    <p:set>
                                      <p:cBhvr rctx="PPT">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grpId="0" nodeType="withEffect">
                                  <p:stCondLst>
                                    <p:cond delay="0"/>
                                  </p:stCondLst>
                                  <p:childTnLst>
                                    <p:set>
                                      <p:cBhvr rctx="PPT">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grpId="0" nodeType="withEffect">
                                  <p:stCondLst>
                                    <p:cond delay="0"/>
                                  </p:stCondLst>
                                  <p:childTnLst>
                                    <p:set>
                                      <p:cBhvr rctx="PPT">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childTnLst>
                          </p:cTn>
                        </p:par>
                        <p:par>
                          <p:cTn id="20" fill="hold">
                            <p:stCondLst>
                              <p:cond delay="0"/>
                            </p:stCondLst>
                            <p:childTnLst>
                              <p:par>
                                <p:cTn id="21" presetID="26" presetClass="emph" presetSubtype="0" fill="hold" nodeType="afterEffect">
                                  <p:stCondLst>
                                    <p:cond delay="0"/>
                                  </p:stCondLst>
                                  <p:childTnLst>
                                    <p:animEffect transition="out" filter="fade">
                                      <p:cBhvr>
                                        <p:cTn id="22" dur="500" tmFilter="0, 0; .2, .5; .8, .5; 1, 0"/>
                                        <p:tgtEl>
                                          <p:spTgt spid="3">
                                            <p:txEl>
                                              <p:pRg st="1" end="1"/>
                                            </p:txEl>
                                          </p:spTgt>
                                        </p:tgtEl>
                                      </p:cBhvr>
                                    </p:animEffect>
                                    <p:animScale>
                                      <p:cBhvr>
                                        <p:cTn id="23" dur="250" autoRev="1" fill="hold"/>
                                        <p:tgtEl>
                                          <p:spTgt spid="3">
                                            <p:txEl>
                                              <p:pRg st="1" end="1"/>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cTn>
                              </p:par>
                              <p:par>
                                <p:cTn id="27" presetID="26" presetClass="emph" presetSubtype="0" fill="hold" nodeType="withEffect">
                                  <p:stCondLst>
                                    <p:cond delay="0"/>
                                  </p:stCondLst>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par>
                                <p:cTn id="30" presetID="26" presetClass="emph" presetSubtype="0" fill="hold" nodeType="withEffect">
                                  <p:stCondLst>
                                    <p:cond delay="0"/>
                                  </p:stCondLst>
                                  <p:childTnLst>
                                    <p:animEffect transition="out" filter="fade">
                                      <p:cBhvr>
                                        <p:cTn id="31" dur="500" tmFilter="0, 0; .2, .5; .8, .5; 1, 0"/>
                                        <p:tgtEl>
                                          <p:spTgt spid="14"/>
                                        </p:tgtEl>
                                      </p:cBhvr>
                                    </p:animEffect>
                                    <p:animScale>
                                      <p:cBhvr>
                                        <p:cTn id="32" dur="250" autoRev="1" fill="hold"/>
                                        <p:tgtEl>
                                          <p:spTgt spid="14"/>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15"/>
                                        </p:tgtEl>
                                      </p:cBhvr>
                                    </p:animEffect>
                                    <p:animScale>
                                      <p:cBhvr>
                                        <p:cTn id="35" dur="250" autoRev="1" fill="hold"/>
                                        <p:tgtEl>
                                          <p:spTgt spid="15"/>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9"/>
                                        </p:tgtEl>
                                      </p:cBhvr>
                                    </p:animEffect>
                                    <p:animScale>
                                      <p:cBhvr>
                                        <p:cTn id="38" dur="250" autoRev="1" fill="hold"/>
                                        <p:tgtEl>
                                          <p:spTgt spid="9"/>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10"/>
                                        </p:tgtEl>
                                      </p:cBhvr>
                                    </p:animEffect>
                                    <p:animScale>
                                      <p:cBhvr>
                                        <p:cTn id="41" dur="250" autoRev="1" fill="hold"/>
                                        <p:tgtEl>
                                          <p:spTgt spid="10"/>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par>
                                <p:cTn id="45" presetID="26" presetClass="emph" presetSubtype="0" fill="hold" grpId="0" nodeType="withEffect">
                                  <p:stCondLst>
                                    <p:cond delay="0"/>
                                  </p:stCondLst>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8" grpId="0" animBg="1"/>
      <p:bldP spid="10"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err="1" smtClean="0">
                <a:ln/>
                <a:solidFill>
                  <a:srgbClr val="FF0000"/>
                </a:solidFill>
                <a:cs typeface="Akhbar MT" pitchFamily="2" charset="-78"/>
              </a:rPr>
              <a:t>ركازة</a:t>
            </a:r>
            <a:r>
              <a:rPr lang="ar-SY" sz="6000" b="1" dirty="0" smtClean="0">
                <a:ln/>
                <a:solidFill>
                  <a:srgbClr val="FF0000"/>
                </a:solidFill>
                <a:cs typeface="Akhbar MT" pitchFamily="2" charset="-78"/>
              </a:rPr>
              <a:t> الكريات الحمر</a:t>
            </a:r>
            <a:endParaRPr lang="ar-SY" sz="6000" b="1" dirty="0">
              <a:ln/>
              <a:solidFill>
                <a:srgbClr val="FF0000"/>
              </a:solidFill>
              <a:cs typeface="Akhbar MT" pitchFamily="2" charset="-78"/>
            </a:endParaRPr>
          </a:p>
        </p:txBody>
      </p:sp>
      <p:sp>
        <p:nvSpPr>
          <p:cNvPr id="3" name="Content Placeholder 2"/>
          <p:cNvSpPr>
            <a:spLocks noGrp="1"/>
          </p:cNvSpPr>
          <p:nvPr>
            <p:ph idx="1"/>
          </p:nvPr>
        </p:nvSpPr>
        <p:spPr/>
        <p:txBody>
          <a:bodyPr>
            <a:noAutofit/>
          </a:bodyPr>
          <a:lstStyle/>
          <a:p>
            <a:pPr algn="justLow">
              <a:buFont typeface="Wingdings" pitchFamily="2" charset="2"/>
              <a:buChar char="q"/>
            </a:pPr>
            <a:r>
              <a:rPr lang="ar-SY" sz="2900" dirty="0" smtClean="0">
                <a:latin typeface="Tahoma" pitchFamily="34" charset="0"/>
                <a:ea typeface="Tahoma" pitchFamily="34" charset="0"/>
                <a:cs typeface="Tahoma" pitchFamily="34" charset="0"/>
              </a:rPr>
              <a:t>حجم </a:t>
            </a:r>
            <a:r>
              <a:rPr lang="ar-SY" sz="2900" dirty="0" err="1" smtClean="0">
                <a:latin typeface="Tahoma" pitchFamily="34" charset="0"/>
                <a:ea typeface="Tahoma" pitchFamily="34" charset="0"/>
                <a:cs typeface="Tahoma" pitchFamily="34" charset="0"/>
              </a:rPr>
              <a:t>الركازة</a:t>
            </a:r>
            <a:r>
              <a:rPr lang="ar-SY" sz="2900" dirty="0" smtClean="0">
                <a:latin typeface="Tahoma" pitchFamily="34" charset="0"/>
                <a:ea typeface="Tahoma" pitchFamily="34" charset="0"/>
                <a:cs typeface="Tahoma" pitchFamily="34" charset="0"/>
              </a:rPr>
              <a:t> </a:t>
            </a:r>
            <a:r>
              <a:rPr lang="en-US" sz="2900" dirty="0" smtClean="0">
                <a:latin typeface="Tahoma" pitchFamily="34" charset="0"/>
                <a:ea typeface="Tahoma" pitchFamily="34" charset="0"/>
                <a:cs typeface="Tahoma" pitchFamily="34" charset="0"/>
              </a:rPr>
              <a:t>250</a:t>
            </a:r>
            <a:r>
              <a:rPr lang="ar-SY" sz="2900" dirty="0" smtClean="0">
                <a:latin typeface="Tahoma" pitchFamily="34" charset="0"/>
                <a:ea typeface="Tahoma" pitchFamily="34" charset="0"/>
                <a:cs typeface="Tahoma" pitchFamily="34" charset="0"/>
              </a:rPr>
              <a:t>-</a:t>
            </a:r>
            <a:r>
              <a:rPr lang="en-US" sz="2900" dirty="0" smtClean="0">
                <a:latin typeface="Tahoma" pitchFamily="34" charset="0"/>
                <a:ea typeface="Tahoma" pitchFamily="34" charset="0"/>
                <a:cs typeface="Tahoma" pitchFamily="34" charset="0"/>
              </a:rPr>
              <a:t>300</a:t>
            </a:r>
            <a:r>
              <a:rPr lang="ar-SY" sz="2900" dirty="0" smtClean="0">
                <a:latin typeface="Tahoma" pitchFamily="34" charset="0"/>
                <a:ea typeface="Tahoma" pitchFamily="34" charset="0"/>
                <a:cs typeface="Tahoma" pitchFamily="34" charset="0"/>
              </a:rPr>
              <a:t>مل.</a:t>
            </a:r>
          </a:p>
          <a:p>
            <a:pPr algn="justLow">
              <a:buFont typeface="Wingdings" pitchFamily="2" charset="2"/>
              <a:buChar char="q"/>
            </a:pPr>
            <a:r>
              <a:rPr lang="ar-SY" sz="2900" dirty="0" smtClean="0">
                <a:latin typeface="Tahoma" pitchFamily="34" charset="0"/>
                <a:ea typeface="Tahoma" pitchFamily="34" charset="0"/>
                <a:cs typeface="Tahoma" pitchFamily="34" charset="0"/>
              </a:rPr>
              <a:t>تثفيل وحدة الدم الكامل المقطوفة بسرعة مناسبة.</a:t>
            </a:r>
            <a:endParaRPr lang="ar-SY" sz="2900" dirty="0">
              <a:latin typeface="Tahoma" pitchFamily="34" charset="0"/>
              <a:ea typeface="Tahoma" pitchFamily="34" charset="0"/>
              <a:cs typeface="Tahoma" pitchFamily="34" charset="0"/>
            </a:endParaRPr>
          </a:p>
          <a:p>
            <a:pPr algn="justLow">
              <a:buFont typeface="Wingdings" pitchFamily="2" charset="2"/>
              <a:buChar char="q"/>
            </a:pPr>
            <a:r>
              <a:rPr lang="ar-SY" sz="2900" dirty="0" smtClean="0">
                <a:latin typeface="Tahoma" pitchFamily="34" charset="0"/>
                <a:ea typeface="Tahoma" pitchFamily="34" charset="0"/>
                <a:cs typeface="Tahoma" pitchFamily="34" charset="0"/>
              </a:rPr>
              <a:t>يضاف </a:t>
            </a:r>
            <a:r>
              <a:rPr lang="en-US" sz="2900" dirty="0" smtClean="0">
                <a:latin typeface="Tahoma" pitchFamily="34" charset="0"/>
                <a:ea typeface="Tahoma" pitchFamily="34" charset="0"/>
                <a:cs typeface="Tahoma" pitchFamily="34" charset="0"/>
              </a:rPr>
              <a:t>100</a:t>
            </a:r>
            <a:r>
              <a:rPr lang="ar-SY" sz="2900" dirty="0" smtClean="0">
                <a:latin typeface="Tahoma" pitchFamily="34" charset="0"/>
                <a:ea typeface="Tahoma" pitchFamily="34" charset="0"/>
                <a:cs typeface="Tahoma" pitchFamily="34" charset="0"/>
              </a:rPr>
              <a:t>مل من محلول </a:t>
            </a:r>
            <a:r>
              <a:rPr lang="en-US" sz="2900" dirty="0" smtClean="0">
                <a:latin typeface="Tahoma" pitchFamily="34" charset="0"/>
                <a:ea typeface="Tahoma" pitchFamily="34" charset="0"/>
                <a:cs typeface="Tahoma" pitchFamily="34" charset="0"/>
              </a:rPr>
              <a:t>SAG-M</a:t>
            </a:r>
            <a:r>
              <a:rPr lang="ar-SY" sz="2900" dirty="0" smtClean="0">
                <a:latin typeface="Tahoma" pitchFamily="34" charset="0"/>
                <a:ea typeface="Tahoma" pitchFamily="34" charset="0"/>
                <a:cs typeface="Tahoma" pitchFamily="34" charset="0"/>
              </a:rPr>
              <a:t> خلال </a:t>
            </a:r>
            <a:r>
              <a:rPr lang="ar-SY" sz="2900" dirty="0">
                <a:latin typeface="Tahoma" pitchFamily="34" charset="0"/>
                <a:ea typeface="Tahoma" pitchFamily="34" charset="0"/>
                <a:cs typeface="Tahoma" pitchFamily="34" charset="0"/>
              </a:rPr>
              <a:t>مدة أقصاها </a:t>
            </a:r>
            <a:r>
              <a:rPr lang="en-US" sz="2900" dirty="0">
                <a:latin typeface="Tahoma" pitchFamily="34" charset="0"/>
                <a:ea typeface="Tahoma" pitchFamily="34" charset="0"/>
                <a:cs typeface="Tahoma" pitchFamily="34" charset="0"/>
              </a:rPr>
              <a:t>72</a:t>
            </a:r>
            <a:r>
              <a:rPr lang="ar-SY" sz="2900" dirty="0" smtClean="0">
                <a:latin typeface="Tahoma" pitchFamily="34" charset="0"/>
                <a:ea typeface="Tahoma" pitchFamily="34" charset="0"/>
                <a:cs typeface="Tahoma" pitchFamily="34" charset="0"/>
              </a:rPr>
              <a:t>ساعة </a:t>
            </a:r>
            <a:r>
              <a:rPr lang="ar-SY" sz="2900" dirty="0">
                <a:latin typeface="Tahoma" pitchFamily="34" charset="0"/>
                <a:ea typeface="Tahoma" pitchFamily="34" charset="0"/>
                <a:cs typeface="Tahoma" pitchFamily="34" charset="0"/>
              </a:rPr>
              <a:t>بعد قطف </a:t>
            </a:r>
            <a:r>
              <a:rPr lang="ar-SY" sz="2900" dirty="0" smtClean="0">
                <a:latin typeface="Tahoma" pitchFamily="34" charset="0"/>
                <a:ea typeface="Tahoma" pitchFamily="34" charset="0"/>
                <a:cs typeface="Tahoma" pitchFamily="34" charset="0"/>
              </a:rPr>
              <a:t>الدم.</a:t>
            </a:r>
          </a:p>
          <a:p>
            <a:pPr algn="justLow">
              <a:buFont typeface="Wingdings" pitchFamily="2" charset="2"/>
              <a:buChar char="q"/>
            </a:pPr>
            <a:r>
              <a:rPr lang="en-US" sz="2900" dirty="0">
                <a:latin typeface="Tahoma" pitchFamily="34" charset="0"/>
                <a:ea typeface="Tahoma" pitchFamily="34" charset="0"/>
                <a:cs typeface="Tahoma" pitchFamily="34" charset="0"/>
              </a:rPr>
              <a:t>SAG-M</a:t>
            </a:r>
            <a:r>
              <a:rPr lang="ar-SY" sz="2900" dirty="0">
                <a:latin typeface="Tahoma" pitchFamily="34" charset="0"/>
                <a:ea typeface="Tahoma" pitchFamily="34" charset="0"/>
                <a:cs typeface="Tahoma" pitchFamily="34" charset="0"/>
              </a:rPr>
              <a:t> (</a:t>
            </a:r>
            <a:r>
              <a:rPr lang="en-US" sz="2900" dirty="0" err="1">
                <a:latin typeface="Tahoma" pitchFamily="34" charset="0"/>
                <a:ea typeface="Tahoma" pitchFamily="34" charset="0"/>
                <a:cs typeface="Tahoma" pitchFamily="34" charset="0"/>
              </a:rPr>
              <a:t>Saline-Adenine-Glucose+Mannitol</a:t>
            </a:r>
            <a:r>
              <a:rPr lang="ar-SY" sz="2900" dirty="0" smtClean="0">
                <a:latin typeface="Tahoma" pitchFamily="34" charset="0"/>
                <a:ea typeface="Tahoma" pitchFamily="34" charset="0"/>
                <a:cs typeface="Tahoma" pitchFamily="34" charset="0"/>
              </a:rPr>
              <a:t>)، تثبيت </a:t>
            </a:r>
            <a:r>
              <a:rPr lang="ar-SY" sz="2900" dirty="0">
                <a:latin typeface="Tahoma" pitchFamily="34" charset="0"/>
                <a:ea typeface="Tahoma" pitchFamily="34" charset="0"/>
                <a:cs typeface="Tahoma" pitchFamily="34" charset="0"/>
              </a:rPr>
              <a:t>غشاء الكريات </a:t>
            </a:r>
            <a:r>
              <a:rPr lang="ar-SY" sz="2900" dirty="0" smtClean="0">
                <a:latin typeface="Tahoma" pitchFamily="34" charset="0"/>
                <a:ea typeface="Tahoma" pitchFamily="34" charset="0"/>
                <a:cs typeface="Tahoma" pitchFamily="34" charset="0"/>
              </a:rPr>
              <a:t>الحمر </a:t>
            </a:r>
            <a:r>
              <a:rPr lang="ar-SY" sz="2900" dirty="0">
                <a:latin typeface="Tahoma" pitchFamily="34" charset="0"/>
                <a:ea typeface="Tahoma" pitchFamily="34" charset="0"/>
                <a:cs typeface="Tahoma" pitchFamily="34" charset="0"/>
              </a:rPr>
              <a:t>وإطالة فترة صلاحية </a:t>
            </a:r>
            <a:r>
              <a:rPr lang="ar-SY" sz="2900" dirty="0" err="1">
                <a:latin typeface="Tahoma" pitchFamily="34" charset="0"/>
                <a:ea typeface="Tahoma" pitchFamily="34" charset="0"/>
                <a:cs typeface="Tahoma" pitchFamily="34" charset="0"/>
              </a:rPr>
              <a:t>الركازة</a:t>
            </a:r>
            <a:r>
              <a:rPr lang="ar-SY" sz="2900" dirty="0">
                <a:latin typeface="Tahoma" pitchFamily="34" charset="0"/>
                <a:ea typeface="Tahoma" pitchFamily="34" charset="0"/>
                <a:cs typeface="Tahoma" pitchFamily="34" charset="0"/>
              </a:rPr>
              <a:t> إلى </a:t>
            </a:r>
            <a:r>
              <a:rPr lang="en-US" sz="2900" dirty="0">
                <a:latin typeface="Tahoma" pitchFamily="34" charset="0"/>
                <a:ea typeface="Tahoma" pitchFamily="34" charset="0"/>
                <a:cs typeface="Tahoma" pitchFamily="34" charset="0"/>
              </a:rPr>
              <a:t>42</a:t>
            </a:r>
            <a:r>
              <a:rPr lang="ar-SY" sz="2900" dirty="0" smtClean="0">
                <a:latin typeface="Tahoma" pitchFamily="34" charset="0"/>
                <a:ea typeface="Tahoma" pitchFamily="34" charset="0"/>
                <a:cs typeface="Tahoma" pitchFamily="34" charset="0"/>
              </a:rPr>
              <a:t>يوماً.</a:t>
            </a:r>
            <a:endParaRPr lang="ar-SY" sz="2900" dirty="0">
              <a:latin typeface="Tahoma" pitchFamily="34" charset="0"/>
              <a:ea typeface="Tahoma" pitchFamily="34" charset="0"/>
              <a:cs typeface="Tahoma" pitchFamily="34" charset="0"/>
            </a:endParaRPr>
          </a:p>
          <a:p>
            <a:pPr algn="justLow">
              <a:buFont typeface="Wingdings" pitchFamily="2" charset="2"/>
              <a:buChar char="q"/>
            </a:pPr>
            <a:r>
              <a:rPr lang="ar-SY" sz="2900" dirty="0" err="1" smtClean="0">
                <a:latin typeface="Tahoma" pitchFamily="34" charset="0"/>
                <a:ea typeface="Tahoma" pitchFamily="34" charset="0"/>
                <a:cs typeface="Tahoma" pitchFamily="34" charset="0"/>
              </a:rPr>
              <a:t>الهيماتوكريت</a:t>
            </a:r>
            <a:r>
              <a:rPr lang="ar-SY" sz="2900" dirty="0" smtClean="0">
                <a:latin typeface="Tahoma" pitchFamily="34" charset="0"/>
                <a:ea typeface="Tahoma" pitchFamily="34" charset="0"/>
                <a:cs typeface="Tahoma" pitchFamily="34" charset="0"/>
              </a:rPr>
              <a:t> </a:t>
            </a:r>
            <a:r>
              <a:rPr lang="en-US" sz="2900" dirty="0" smtClean="0">
                <a:latin typeface="Tahoma" pitchFamily="34" charset="0"/>
                <a:ea typeface="Tahoma" pitchFamily="34" charset="0"/>
                <a:cs typeface="Tahoma" pitchFamily="34" charset="0"/>
              </a:rPr>
              <a:t>60</a:t>
            </a:r>
            <a:r>
              <a:rPr lang="ar-SY" sz="2900" dirty="0" smtClean="0">
                <a:latin typeface="Tahoma" pitchFamily="34" charset="0"/>
                <a:ea typeface="Tahoma" pitchFamily="34" charset="0"/>
                <a:cs typeface="Tahoma" pitchFamily="34" charset="0"/>
              </a:rPr>
              <a:t>-</a:t>
            </a:r>
            <a:r>
              <a:rPr lang="en-US" sz="2900" dirty="0" smtClean="0">
                <a:latin typeface="Tahoma" pitchFamily="34" charset="0"/>
                <a:ea typeface="Tahoma" pitchFamily="34" charset="0"/>
                <a:cs typeface="Tahoma" pitchFamily="34" charset="0"/>
              </a:rPr>
              <a:t>70</a:t>
            </a:r>
            <a:r>
              <a:rPr lang="ar-SY" sz="2900" dirty="0" smtClean="0">
                <a:latin typeface="Tahoma" pitchFamily="34" charset="0"/>
                <a:ea typeface="Tahoma" pitchFamily="34" charset="0"/>
                <a:cs typeface="Tahoma" pitchFamily="34" charset="0"/>
              </a:rPr>
              <a:t>%</a:t>
            </a:r>
          </a:p>
          <a:p>
            <a:pPr algn="justLow">
              <a:buFont typeface="Wingdings" pitchFamily="2" charset="2"/>
              <a:buChar char="q"/>
            </a:pPr>
            <a:r>
              <a:rPr lang="ar-SY" sz="2900" dirty="0" smtClean="0">
                <a:latin typeface="Tahoma" pitchFamily="34" charset="0"/>
                <a:ea typeface="Tahoma" pitchFamily="34" charset="0"/>
                <a:cs typeface="Tahoma" pitchFamily="34" charset="0"/>
              </a:rPr>
              <a:t>تحفظ بالدرجة +</a:t>
            </a:r>
            <a:r>
              <a:rPr lang="ar-SY" sz="2900" dirty="0">
                <a:latin typeface="Arial"/>
                <a:ea typeface="Tahoma" pitchFamily="34" charset="0"/>
                <a:cs typeface="Arial"/>
              </a:rPr>
              <a:t> </a:t>
            </a:r>
            <a:r>
              <a:rPr lang="en-US" sz="2900" dirty="0">
                <a:latin typeface="Tahoma" pitchFamily="34" charset="0"/>
                <a:ea typeface="Tahoma" pitchFamily="34" charset="0"/>
                <a:cs typeface="Tahoma" pitchFamily="34" charset="0"/>
              </a:rPr>
              <a:t>2</a:t>
            </a:r>
            <a:r>
              <a:rPr lang="ar-SY" sz="2900" dirty="0">
                <a:latin typeface="Tahoma" pitchFamily="34" charset="0"/>
                <a:ea typeface="Tahoma" pitchFamily="34" charset="0"/>
                <a:cs typeface="Tahoma" pitchFamily="34" charset="0"/>
              </a:rPr>
              <a:t>˚إ</a:t>
            </a:r>
            <a:r>
              <a:rPr lang="ar-SY" sz="2900" dirty="0" smtClean="0">
                <a:latin typeface="Tahoma" pitchFamily="34" charset="0"/>
                <a:ea typeface="Tahoma" pitchFamily="34" charset="0"/>
                <a:cs typeface="Tahoma" pitchFamily="34" charset="0"/>
              </a:rPr>
              <a:t>لى +8˚</a:t>
            </a:r>
            <a:r>
              <a:rPr lang="ar-SY" sz="2900" dirty="0">
                <a:latin typeface="Tahoma" pitchFamily="34" charset="0"/>
                <a:ea typeface="Tahoma" pitchFamily="34" charset="0"/>
                <a:cs typeface="Tahoma" pitchFamily="34" charset="0"/>
              </a:rPr>
              <a:t>س.</a:t>
            </a:r>
          </a:p>
        </p:txBody>
      </p:sp>
      <p:pic>
        <p:nvPicPr>
          <p:cNvPr id="1026" name="Picture 2" descr="C:\Users\Reem\Pictures\Picture\presentation\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885" y="4797152"/>
            <a:ext cx="2947987" cy="157797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5"/>
          <p:cNvSpPr>
            <a:spLocks noGrp="1"/>
          </p:cNvSpPr>
          <p:nvPr>
            <p:ph type="ftr" sz="quarter" idx="11"/>
          </p:nvPr>
        </p:nvSpPr>
        <p:spPr>
          <a:xfrm>
            <a:off x="587157"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209788923"/>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ood-cells-bacteria-artery-4240243.jpg"/>
          <p:cNvPicPr>
            <a:picLocks noChangeAspect="1"/>
          </p:cNvPicPr>
          <p:nvPr/>
        </p:nvPicPr>
        <p:blipFill>
          <a:blip r:embed="rId2" cstate="print"/>
          <a:stretch>
            <a:fillRect/>
          </a:stretch>
        </p:blipFill>
        <p:spPr>
          <a:xfrm>
            <a:off x="785786" y="4286256"/>
            <a:ext cx="1978000" cy="1193798"/>
          </a:xfrm>
          <a:prstGeom prst="rect">
            <a:avLst/>
          </a:prstGeom>
        </p:spPr>
      </p:pic>
      <p:sp>
        <p:nvSpPr>
          <p:cNvPr id="2" name="Title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Y" sz="6000" b="1" dirty="0">
                <a:ln w="11430"/>
                <a:solidFill>
                  <a:srgbClr val="FF0000"/>
                </a:solidFill>
                <a:effectLst>
                  <a:outerShdw blurRad="50800" dist="39000" dir="5460000" algn="tl">
                    <a:srgbClr val="000000">
                      <a:alpha val="38000"/>
                    </a:srgbClr>
                  </a:outerShdw>
                </a:effectLst>
                <a:cs typeface="Akhbar MT" pitchFamily="2" charset="-78"/>
              </a:rPr>
              <a:t>ركازة الكريات الحمر</a:t>
            </a:r>
            <a:endParaRPr lang="ar-SY" b="1" dirty="0">
              <a:ln w="11430"/>
              <a:solidFill>
                <a:srgbClr val="FF0000"/>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lnSpcReduction="10000"/>
          </a:bodyPr>
          <a:lstStyle/>
          <a:p>
            <a:r>
              <a:rPr lang="ar-SY" sz="2900" dirty="0" smtClean="0">
                <a:latin typeface="Tahoma" pitchFamily="34" charset="0"/>
                <a:ea typeface="Tahoma" pitchFamily="34" charset="0"/>
                <a:cs typeface="Tahoma" pitchFamily="34" charset="0"/>
              </a:rPr>
              <a:t>تتمتع كريات الدم الحمراء بأطول معدل لفترة الحياة من بين أي عناصر خلوية من الدم وتتراوح فترة حياتها بين 100-120 يوم وتتمثل الوظيفة الاساسية لكريات الدم الحمراء في نقل الاوكسجين في انحاء الجسم بتشكيل الروابط بين الاوكسجين ومركب خضاب الدم الذي يقوم بعد ذلك بنقل الاوكسجين الى كل خلية في الدم .</a:t>
            </a:r>
          </a:p>
          <a:p>
            <a:r>
              <a:rPr lang="ar-SY" sz="2900" dirty="0" smtClean="0">
                <a:latin typeface="Tahoma" pitchFamily="34" charset="0"/>
                <a:ea typeface="Tahoma" pitchFamily="34" charset="0"/>
                <a:cs typeface="Tahoma" pitchFamily="34" charset="0"/>
              </a:rPr>
              <a:t>أما بالنسبة لمرضى التلاسيميا فيتم </a:t>
            </a:r>
          </a:p>
          <a:p>
            <a:pPr>
              <a:buNone/>
            </a:pPr>
            <a:r>
              <a:rPr lang="ar-SY" sz="2900" dirty="0" smtClean="0">
                <a:latin typeface="Tahoma" pitchFamily="34" charset="0"/>
                <a:ea typeface="Tahoma" pitchFamily="34" charset="0"/>
                <a:cs typeface="Tahoma" pitchFamily="34" charset="0"/>
              </a:rPr>
              <a:t>إتلاف كريات الدم الحمراء بعد انتاجها مباشرة لذلك وجب نقل ركازة الكريات الحمر لمرضى </a:t>
            </a:r>
            <a:r>
              <a:rPr lang="ar-SY" sz="2900" dirty="0" err="1" smtClean="0">
                <a:latin typeface="Tahoma" pitchFamily="34" charset="0"/>
                <a:ea typeface="Tahoma" pitchFamily="34" charset="0"/>
                <a:cs typeface="Tahoma" pitchFamily="34" charset="0"/>
              </a:rPr>
              <a:t>التلاسيميا</a:t>
            </a:r>
            <a:r>
              <a:rPr lang="ar-SY" sz="2900" dirty="0" smtClean="0">
                <a:latin typeface="Tahoma" pitchFamily="34" charset="0"/>
                <a:ea typeface="Tahoma" pitchFamily="34" charset="0"/>
                <a:cs typeface="Tahoma" pitchFamily="34" charset="0"/>
              </a:rPr>
              <a:t>.</a:t>
            </a:r>
            <a:endParaRPr lang="ar-SY" sz="2900" dirty="0">
              <a:latin typeface="Tahoma" pitchFamily="34" charset="0"/>
              <a:ea typeface="Tahoma" pitchFamily="34" charset="0"/>
              <a:cs typeface="Tahoma" pitchFamily="34" charset="0"/>
            </a:endParaRPr>
          </a:p>
        </p:txBody>
      </p:sp>
      <p:sp>
        <p:nvSpPr>
          <p:cNvPr id="8" name="Footer Placeholder 5"/>
          <p:cNvSpPr>
            <a:spLocks noGrp="1"/>
          </p:cNvSpPr>
          <p:nvPr>
            <p:ph type="ftr" sz="quarter" idx="11"/>
          </p:nvPr>
        </p:nvSpPr>
        <p:spPr>
          <a:xfrm>
            <a:off x="587157"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98915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دم2.jpg"/>
          <p:cNvPicPr>
            <a:picLocks noChangeAspect="1"/>
          </p:cNvPicPr>
          <p:nvPr/>
        </p:nvPicPr>
        <p:blipFill>
          <a:blip r:embed="rId3" cstate="print"/>
          <a:stretch>
            <a:fillRect/>
          </a:stretch>
        </p:blipFill>
        <p:spPr>
          <a:xfrm>
            <a:off x="-208076" y="1484785"/>
            <a:ext cx="4204012" cy="5373190"/>
          </a:xfrm>
          <a:prstGeom prst="rect">
            <a:avLst/>
          </a:prstGeom>
        </p:spPr>
      </p:pic>
      <p:sp>
        <p:nvSpPr>
          <p:cNvPr id="2" name="Title 1"/>
          <p:cNvSpPr>
            <a:spLocks noGrp="1"/>
          </p:cNvSpPr>
          <p:nvPr>
            <p:ph type="title"/>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err="1" smtClean="0">
                <a:ln/>
                <a:solidFill>
                  <a:srgbClr val="FF0000"/>
                </a:solidFill>
                <a:cs typeface="Akhbar MT" pitchFamily="2" charset="-78"/>
              </a:rPr>
              <a:t>ركازة</a:t>
            </a:r>
            <a:r>
              <a:rPr lang="ar-SY" sz="6000" b="1" dirty="0" smtClean="0">
                <a:ln/>
                <a:solidFill>
                  <a:srgbClr val="FF0000"/>
                </a:solidFill>
                <a:cs typeface="Akhbar MT" pitchFamily="2" charset="-78"/>
              </a:rPr>
              <a:t> الكريات الحمر</a:t>
            </a:r>
            <a:endParaRPr lang="ar-SY" sz="6000" b="1" dirty="0">
              <a:ln/>
              <a:solidFill>
                <a:srgbClr val="FF0000"/>
              </a:solidFill>
              <a:cs typeface="Akhbar MT" pitchFamily="2" charset="-78"/>
            </a:endParaRPr>
          </a:p>
        </p:txBody>
      </p:sp>
      <p:sp>
        <p:nvSpPr>
          <p:cNvPr id="3" name="Content Placeholder 2"/>
          <p:cNvSpPr>
            <a:spLocks noGrp="1"/>
          </p:cNvSpPr>
          <p:nvPr>
            <p:ph idx="1"/>
          </p:nvPr>
        </p:nvSpPr>
        <p:spPr/>
        <p:txBody>
          <a:bodyPr>
            <a:noAutofit/>
          </a:bodyPr>
          <a:lstStyle/>
          <a:p>
            <a:pPr marL="0" indent="0" algn="justLow">
              <a:buNone/>
            </a:pPr>
            <a:r>
              <a:rPr lang="ar-SY"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استطبابته</a:t>
            </a:r>
            <a:endParaRPr lang="ar-SY" sz="3000" dirty="0" smtClean="0">
              <a:latin typeface="Tahoma" pitchFamily="34" charset="0"/>
              <a:ea typeface="Tahoma" pitchFamily="34" charset="0"/>
              <a:cs typeface="Tahoma" pitchFamily="34" charset="0"/>
            </a:endParaRPr>
          </a:p>
          <a:p>
            <a:pPr marL="0" indent="0" algn="justLow">
              <a:buNone/>
            </a:pPr>
            <a:r>
              <a:rPr lang="ar-SY" sz="3000" dirty="0" smtClean="0">
                <a:latin typeface="Tahoma" pitchFamily="34" charset="0"/>
                <a:ea typeface="Tahoma" pitchFamily="34" charset="0"/>
                <a:cs typeface="Tahoma" pitchFamily="34" charset="0"/>
              </a:rPr>
              <a:t>تصحيح القدرة على نقل الأوكسجين إلى الأنسجة:</a:t>
            </a:r>
          </a:p>
          <a:p>
            <a:pPr marL="514350" indent="-514350" algn="justLow">
              <a:buFont typeface="+mj-lt"/>
              <a:buAutoNum type="arabicPeriod"/>
            </a:pPr>
            <a:r>
              <a:rPr lang="ar-SY" sz="3000" dirty="0" smtClean="0">
                <a:latin typeface="Tahoma" pitchFamily="34" charset="0"/>
                <a:ea typeface="Tahoma" pitchFamily="34" charset="0"/>
                <a:cs typeface="Tahoma" pitchFamily="34" charset="0"/>
              </a:rPr>
              <a:t> فقر </a:t>
            </a:r>
            <a:r>
              <a:rPr lang="ar-SY" sz="3000" dirty="0">
                <a:latin typeface="Tahoma" pitchFamily="34" charset="0"/>
                <a:ea typeface="Tahoma" pitchFamily="34" charset="0"/>
                <a:cs typeface="Tahoma" pitchFamily="34" charset="0"/>
              </a:rPr>
              <a:t>الدم المنجلي </a:t>
            </a:r>
            <a:r>
              <a:rPr lang="ar-SY" sz="3000" dirty="0" smtClean="0">
                <a:latin typeface="Tahoma" pitchFamily="34" charset="0"/>
                <a:ea typeface="Tahoma" pitchFamily="34" charset="0"/>
                <a:cs typeface="Tahoma" pitchFamily="34" charset="0"/>
              </a:rPr>
              <a:t>والتلاسيميا</a:t>
            </a:r>
          </a:p>
          <a:p>
            <a:pPr marL="514350" indent="-514350" algn="justLow">
              <a:buFont typeface="+mj-lt"/>
              <a:buAutoNum type="arabicPeriod"/>
            </a:pPr>
            <a:r>
              <a:rPr lang="ar-SY" sz="3000" dirty="0" smtClean="0">
                <a:latin typeface="Tahoma" pitchFamily="34" charset="0"/>
                <a:ea typeface="Tahoma" pitchFamily="34" charset="0"/>
                <a:cs typeface="Tahoma" pitchFamily="34" charset="0"/>
              </a:rPr>
              <a:t>القصور الكلوي </a:t>
            </a:r>
          </a:p>
          <a:p>
            <a:pPr marL="514350" indent="-514350" algn="justLow">
              <a:buFont typeface="+mj-lt"/>
              <a:buAutoNum type="arabicPeriod"/>
            </a:pPr>
            <a:r>
              <a:rPr lang="ar-SY" sz="3000" dirty="0" smtClean="0">
                <a:latin typeface="Tahoma" pitchFamily="34" charset="0"/>
                <a:ea typeface="Tahoma" pitchFamily="34" charset="0"/>
                <a:cs typeface="Tahoma" pitchFamily="34" charset="0"/>
              </a:rPr>
              <a:t>قصور القلب </a:t>
            </a:r>
          </a:p>
          <a:p>
            <a:pPr marL="514350" indent="-514350" algn="justLow">
              <a:buFont typeface="+mj-lt"/>
              <a:buAutoNum type="arabicPeriod"/>
            </a:pPr>
            <a:r>
              <a:rPr lang="ar-SY" sz="3000" dirty="0" smtClean="0">
                <a:latin typeface="Tahoma" pitchFamily="34" charset="0"/>
                <a:ea typeface="Tahoma" pitchFamily="34" charset="0"/>
                <a:cs typeface="Tahoma" pitchFamily="34" charset="0"/>
              </a:rPr>
              <a:t>قصور الكبد</a:t>
            </a:r>
          </a:p>
          <a:p>
            <a:pPr marL="514350" indent="-514350" algn="justLow">
              <a:buFont typeface="+mj-lt"/>
              <a:buAutoNum type="arabicPeriod"/>
            </a:pPr>
            <a:r>
              <a:rPr lang="ar-SY" sz="3000" dirty="0" smtClean="0">
                <a:latin typeface="Tahoma" pitchFamily="34" charset="0"/>
                <a:ea typeface="Tahoma" pitchFamily="34" charset="0"/>
                <a:cs typeface="Tahoma" pitchFamily="34" charset="0"/>
              </a:rPr>
              <a:t>مرضى المعالجات الكيميائية وسرطانات الدم</a:t>
            </a:r>
          </a:p>
          <a:p>
            <a:pPr marL="514350" indent="-514350" algn="justLow">
              <a:buFont typeface="+mj-lt"/>
              <a:buAutoNum type="arabicPeriod"/>
            </a:pPr>
            <a:r>
              <a:rPr lang="ar-SY" sz="3000" dirty="0" smtClean="0">
                <a:latin typeface="Tahoma" pitchFamily="34" charset="0"/>
                <a:ea typeface="Tahoma" pitchFamily="34" charset="0"/>
                <a:cs typeface="Tahoma" pitchFamily="34" charset="0"/>
              </a:rPr>
              <a:t>فقر الدم التالي للعمليات الجراحية</a:t>
            </a:r>
            <a:endParaRPr lang="ar-SY" sz="3000" dirty="0">
              <a:latin typeface="Tahoma" pitchFamily="34" charset="0"/>
              <a:ea typeface="Tahoma" pitchFamily="34" charset="0"/>
              <a:cs typeface="Tahoma" pitchFamily="34" charset="0"/>
            </a:endParaRPr>
          </a:p>
          <a:p>
            <a:pPr algn="justLow"/>
            <a:endParaRPr lang="ar-SY" sz="3000" dirty="0">
              <a:latin typeface="Tahoma" pitchFamily="34" charset="0"/>
              <a:ea typeface="Tahoma" pitchFamily="34" charset="0"/>
              <a:cs typeface="Tahoma" pitchFamily="34" charset="0"/>
            </a:endParaRPr>
          </a:p>
        </p:txBody>
      </p:sp>
      <p:sp>
        <p:nvSpPr>
          <p:cNvPr id="8" name="Footer Placeholder 5"/>
          <p:cNvSpPr>
            <a:spLocks noGrp="1"/>
          </p:cNvSpPr>
          <p:nvPr>
            <p:ph type="ftr" sz="quarter" idx="11"/>
          </p:nvPr>
        </p:nvSpPr>
        <p:spPr>
          <a:xfrm>
            <a:off x="515149"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2456339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990600"/>
          </a:xfrm>
          <a:scene3d>
            <a:camera prst="orthographicFront"/>
            <a:lightRig rig="flat" dir="t">
              <a:rot lat="0" lon="0" rev="18900000"/>
            </a:lightRig>
          </a:scene3d>
          <a:sp3d>
            <a:bevelT w="165100" prst="coolSlant"/>
          </a:sp3d>
        </p:spPr>
        <p:txBody>
          <a:bodyPr>
            <a:noAutofit/>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err="1" smtClean="0">
                <a:ln/>
                <a:solidFill>
                  <a:srgbClr val="FF0000"/>
                </a:solidFill>
                <a:cs typeface="Akhbar MT" pitchFamily="2" charset="-78"/>
              </a:rPr>
              <a:t>ركازة</a:t>
            </a:r>
            <a:r>
              <a:rPr lang="ar-SY" sz="6000" b="1" dirty="0" smtClean="0">
                <a:ln/>
                <a:solidFill>
                  <a:srgbClr val="FF0000"/>
                </a:solidFill>
                <a:cs typeface="Akhbar MT" pitchFamily="2" charset="-78"/>
              </a:rPr>
              <a:t> الكريات الحمر المفلترة</a:t>
            </a:r>
            <a:endParaRPr lang="ar-SY" sz="6000" b="1" dirty="0">
              <a:ln/>
              <a:solidFill>
                <a:srgbClr val="FF0000"/>
              </a:solidFill>
              <a:cs typeface="Akhbar MT" pitchFamily="2" charset="-78"/>
            </a:endParaRPr>
          </a:p>
        </p:txBody>
      </p:sp>
      <p:sp>
        <p:nvSpPr>
          <p:cNvPr id="3" name="Content Placeholder 2"/>
          <p:cNvSpPr>
            <a:spLocks noGrp="1"/>
          </p:cNvSpPr>
          <p:nvPr>
            <p:ph idx="1"/>
          </p:nvPr>
        </p:nvSpPr>
        <p:spPr>
          <a:xfrm>
            <a:off x="857224" y="1714488"/>
            <a:ext cx="7543824" cy="4876800"/>
          </a:xfrm>
        </p:spPr>
        <p:txBody>
          <a:bodyPr>
            <a:noAutofit/>
          </a:bodyPr>
          <a:lstStyle/>
          <a:p>
            <a:pPr algn="justLow">
              <a:buFont typeface="Wingdings" pitchFamily="2" charset="2"/>
              <a:buChar char="Ø"/>
            </a:pPr>
            <a:r>
              <a:rPr lang="ar-SY" sz="2800" dirty="0" smtClean="0">
                <a:latin typeface="Tahoma" pitchFamily="34" charset="0"/>
                <a:ea typeface="Tahoma" pitchFamily="34" charset="0"/>
                <a:cs typeface="Tahoma" pitchFamily="34" charset="0"/>
              </a:rPr>
              <a:t>توصي الارشادات الدولية بتأخير عملية الفلترة من 2-8 ساعات بعد الحصول على الدم وهذا التأخير بالفلترة قد يسمح للأنزيمات في كريات الدم البيضاء بإتلاف البكتيريا مثل </a:t>
            </a:r>
            <a:r>
              <a:rPr lang="en-US" sz="2800" dirty="0" smtClean="0">
                <a:latin typeface="Tahoma" pitchFamily="34" charset="0"/>
                <a:ea typeface="Tahoma" pitchFamily="34" charset="0"/>
                <a:cs typeface="Tahoma" pitchFamily="34" charset="0"/>
              </a:rPr>
              <a:t>CMV – EBV – B19 - HAV</a:t>
            </a:r>
            <a:r>
              <a:rPr lang="ar-SY" sz="2800" dirty="0" smtClean="0">
                <a:latin typeface="Tahoma" pitchFamily="34" charset="0"/>
                <a:ea typeface="Tahoma" pitchFamily="34" charset="0"/>
                <a:cs typeface="Tahoma" pitchFamily="34" charset="0"/>
              </a:rPr>
              <a:t> </a:t>
            </a:r>
          </a:p>
          <a:p>
            <a:pPr algn="justLow">
              <a:buFont typeface="Wingdings" pitchFamily="2" charset="2"/>
              <a:buChar char="Ø"/>
            </a:pPr>
            <a:r>
              <a:rPr lang="ar-SY" sz="2800" dirty="0" smtClean="0">
                <a:latin typeface="Tahoma" pitchFamily="34" charset="0"/>
                <a:ea typeface="Tahoma" pitchFamily="34" charset="0"/>
                <a:cs typeface="Tahoma" pitchFamily="34" charset="0"/>
              </a:rPr>
              <a:t>وقد قام مركز جامعة دمشق لنقل الدم بفلترة مايزيد عن 10 آلاف كيس دم مع العلم أن مركز دمشق يقوم بعملية الفلترة لصالح مرضى التلاسيميا أيضا</a:t>
            </a:r>
          </a:p>
          <a:p>
            <a:pPr marL="0" indent="0" algn="justLow">
              <a:buNone/>
            </a:pPr>
            <a:endParaRPr lang="ar-SY" sz="2800" dirty="0" smtClean="0">
              <a:latin typeface="Tahoma" pitchFamily="34" charset="0"/>
              <a:ea typeface="Tahoma" pitchFamily="34" charset="0"/>
              <a:cs typeface="Tahoma" pitchFamily="34" charset="0"/>
            </a:endParaRPr>
          </a:p>
        </p:txBody>
      </p:sp>
      <p:sp>
        <p:nvSpPr>
          <p:cNvPr id="5" name="Footer Placeholder 5"/>
          <p:cNvSpPr>
            <a:spLocks noGrp="1"/>
          </p:cNvSpPr>
          <p:nvPr>
            <p:ph type="ftr" sz="quarter" idx="11"/>
          </p:nvPr>
        </p:nvSpPr>
        <p:spPr>
          <a:xfrm>
            <a:off x="731173"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4239419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pt.mp4">
            <a:hlinkClick r:id="" action="ppaction://media"/>
          </p:cNvPr>
          <p:cNvPicPr>
            <a:picLocks noRot="1" noChangeAspect="1"/>
          </p:cNvPicPr>
          <p:nvPr>
            <a:videoFile r:link="rId1"/>
          </p:nvPr>
        </p:nvPicPr>
        <p:blipFill>
          <a:blip r:embed="rId3" cstate="print"/>
          <a:stretch>
            <a:fillRect/>
          </a:stretch>
        </p:blipFill>
        <p:spPr>
          <a:xfrm>
            <a:off x="1229258" y="1142984"/>
            <a:ext cx="6843204" cy="5358576"/>
          </a:xfrm>
          <a:prstGeom prst="rect">
            <a:avLst/>
          </a:prstGeom>
        </p:spPr>
      </p:pic>
      <p:sp>
        <p:nvSpPr>
          <p:cNvPr id="2" name="Title 1"/>
          <p:cNvSpPr>
            <a:spLocks noGrp="1"/>
          </p:cNvSpPr>
          <p:nvPr>
            <p:ph type="title"/>
          </p:nvPr>
        </p:nvSpPr>
        <p:spPr>
          <a:xfrm>
            <a:off x="395536" y="214290"/>
            <a:ext cx="8229600" cy="990600"/>
          </a:xfr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Y" sz="6000" b="1" dirty="0">
                <a:ln w="11430"/>
                <a:solidFill>
                  <a:srgbClr val="FF0000"/>
                </a:solidFill>
                <a:effectLst>
                  <a:outerShdw blurRad="50800" dist="39000" dir="5460000" algn="tl">
                    <a:srgbClr val="000000">
                      <a:alpha val="38000"/>
                    </a:srgbClr>
                  </a:outerShdw>
                </a:effectLst>
                <a:latin typeface="Tahoma" pitchFamily="34" charset="0"/>
                <a:ea typeface="Tahoma" pitchFamily="34" charset="0"/>
                <a:cs typeface="Akhbar MT" pitchFamily="2" charset="-78"/>
              </a:rPr>
              <a:t>عملية الفلترة</a:t>
            </a:r>
            <a:endParaRPr lang="ar-SY" sz="6000" b="1" dirty="0">
              <a:ln w="11430"/>
              <a:solidFill>
                <a:srgbClr val="FF0000"/>
              </a:solidFill>
              <a:effectLst>
                <a:outerShdw blurRad="50800" dist="39000" dir="5460000" algn="tl">
                  <a:srgbClr val="000000">
                    <a:alpha val="38000"/>
                  </a:srgbClr>
                </a:outerShdw>
              </a:effectLst>
              <a:cs typeface="Akhbar MT" pitchFamily="2" charset="-78"/>
            </a:endParaRPr>
          </a:p>
        </p:txBody>
      </p:sp>
      <p:sp>
        <p:nvSpPr>
          <p:cNvPr id="3" name="Content Placeholder 2"/>
          <p:cNvSpPr>
            <a:spLocks noGrp="1"/>
          </p:cNvSpPr>
          <p:nvPr>
            <p:ph idx="1"/>
          </p:nvPr>
        </p:nvSpPr>
        <p:spPr>
          <a:xfrm>
            <a:off x="611560" y="1196752"/>
            <a:ext cx="8229600" cy="4375388"/>
          </a:xfrm>
        </p:spPr>
        <p:txBody>
          <a:bodyPr>
            <a:normAutofit fontScale="92500" lnSpcReduction="20000"/>
          </a:bodyPr>
          <a:lstStyle/>
          <a:p>
            <a:pPr marL="0" lvl="0" indent="0" algn="justLow">
              <a:buClr>
                <a:srgbClr val="D34817"/>
              </a:buClr>
              <a:buNone/>
            </a:pPr>
            <a:endParaRPr lang="ar-SY" sz="2800" b="1" dirty="0">
              <a:solidFill>
                <a:srgbClr val="FF0000"/>
              </a:solidFill>
              <a:latin typeface="Tahoma" pitchFamily="34" charset="0"/>
              <a:ea typeface="Tahoma" pitchFamily="34" charset="0"/>
              <a:cs typeface="Tahoma" pitchFamily="34" charset="0"/>
            </a:endParaRPr>
          </a:p>
          <a:p>
            <a:pPr lvl="0" algn="justLow">
              <a:buClr>
                <a:srgbClr val="D34817"/>
              </a:buClr>
              <a:buFont typeface="Wingdings" pitchFamily="2" charset="2"/>
              <a:buChar char="Ø"/>
            </a:pPr>
            <a:r>
              <a:rPr lang="ar-SY" sz="2800" dirty="0">
                <a:solidFill>
                  <a:prstClr val="black"/>
                </a:solidFill>
                <a:latin typeface="Tahoma" pitchFamily="34" charset="0"/>
                <a:ea typeface="Tahoma" pitchFamily="34" charset="0"/>
                <a:cs typeface="Tahoma" pitchFamily="34" charset="0"/>
              </a:rPr>
              <a:t>تزال الكريات البيضاء خلال </a:t>
            </a:r>
            <a:r>
              <a:rPr lang="en-US" sz="2800" dirty="0">
                <a:solidFill>
                  <a:prstClr val="black"/>
                </a:solidFill>
                <a:latin typeface="Tahoma" pitchFamily="34" charset="0"/>
                <a:ea typeface="Tahoma" pitchFamily="34" charset="0"/>
                <a:cs typeface="Tahoma" pitchFamily="34" charset="0"/>
              </a:rPr>
              <a:t>24</a:t>
            </a:r>
            <a:r>
              <a:rPr lang="ar-SY" sz="2800" dirty="0">
                <a:solidFill>
                  <a:prstClr val="black"/>
                </a:solidFill>
                <a:latin typeface="Tahoma" pitchFamily="34" charset="0"/>
                <a:ea typeface="Tahoma" pitchFamily="34" charset="0"/>
                <a:cs typeface="Tahoma" pitchFamily="34" charset="0"/>
              </a:rPr>
              <a:t> ساعة من قطف الدم.</a:t>
            </a:r>
          </a:p>
          <a:p>
            <a:pPr lvl="0" algn="justLow">
              <a:buClr>
                <a:srgbClr val="D34817"/>
              </a:buClr>
              <a:buFont typeface="Wingdings" pitchFamily="2" charset="2"/>
              <a:buChar char="Ø"/>
            </a:pPr>
            <a:r>
              <a:rPr lang="ar-SY" sz="2800" dirty="0">
                <a:solidFill>
                  <a:prstClr val="black"/>
                </a:solidFill>
                <a:latin typeface="Tahoma" pitchFamily="34" charset="0"/>
                <a:ea typeface="Tahoma" pitchFamily="34" charset="0"/>
                <a:cs typeface="Tahoma" pitchFamily="34" charset="0"/>
              </a:rPr>
              <a:t>يؤدي وجود الكريات البيضاء إلى:</a:t>
            </a:r>
          </a:p>
          <a:p>
            <a:pPr marL="457200" lvl="0" indent="-457200" algn="justLow">
              <a:buClr>
                <a:srgbClr val="D34817"/>
              </a:buClr>
              <a:buFont typeface="+mj-lt"/>
              <a:buAutoNum type="arabicPeriod"/>
            </a:pPr>
            <a:r>
              <a:rPr lang="ar-SY" sz="2800" dirty="0">
                <a:solidFill>
                  <a:prstClr val="black"/>
                </a:solidFill>
                <a:latin typeface="Tahoma" pitchFamily="34" charset="0"/>
                <a:ea typeface="Tahoma" pitchFamily="34" charset="0"/>
                <a:cs typeface="Tahoma" pitchFamily="34" charset="0"/>
              </a:rPr>
              <a:t>حدوث تمنيع لدى الآخذ تجاه مكونات </a:t>
            </a:r>
            <a:r>
              <a:rPr lang="en-US" sz="2800" dirty="0">
                <a:solidFill>
                  <a:prstClr val="black"/>
                </a:solidFill>
                <a:latin typeface="Tahoma" pitchFamily="34" charset="0"/>
                <a:ea typeface="Tahoma" pitchFamily="34" charset="0"/>
                <a:cs typeface="Tahoma" pitchFamily="34" charset="0"/>
              </a:rPr>
              <a:t>HLA</a:t>
            </a:r>
            <a:r>
              <a:rPr lang="ar-SY" sz="2800" dirty="0">
                <a:solidFill>
                  <a:prstClr val="black"/>
                </a:solidFill>
                <a:latin typeface="Tahoma" pitchFamily="34" charset="0"/>
                <a:ea typeface="Tahoma" pitchFamily="34" charset="0"/>
                <a:cs typeface="Tahoma" pitchFamily="34" charset="0"/>
              </a:rPr>
              <a:t> الدم المنقول عند </a:t>
            </a:r>
            <a:r>
              <a:rPr lang="en-US" sz="2800" dirty="0">
                <a:solidFill>
                  <a:prstClr val="black"/>
                </a:solidFill>
                <a:latin typeface="Tahoma" pitchFamily="34" charset="0"/>
                <a:ea typeface="Tahoma" pitchFamily="34" charset="0"/>
                <a:cs typeface="Tahoma" pitchFamily="34" charset="0"/>
              </a:rPr>
              <a:t>30</a:t>
            </a:r>
            <a:r>
              <a:rPr lang="ar-SY" sz="2800" dirty="0">
                <a:solidFill>
                  <a:prstClr val="black"/>
                </a:solidFill>
                <a:latin typeface="Tahoma" pitchFamily="34" charset="0"/>
                <a:ea typeface="Tahoma" pitchFamily="34" charset="0"/>
                <a:cs typeface="Tahoma" pitchFamily="34" charset="0"/>
              </a:rPr>
              <a:t>-</a:t>
            </a:r>
            <a:r>
              <a:rPr lang="en-US" sz="2800" dirty="0">
                <a:solidFill>
                  <a:prstClr val="black"/>
                </a:solidFill>
                <a:latin typeface="Tahoma" pitchFamily="34" charset="0"/>
                <a:ea typeface="Tahoma" pitchFamily="34" charset="0"/>
                <a:cs typeface="Tahoma" pitchFamily="34" charset="0"/>
              </a:rPr>
              <a:t>70</a:t>
            </a:r>
            <a:r>
              <a:rPr lang="ar-SY" sz="2800" dirty="0">
                <a:solidFill>
                  <a:prstClr val="black"/>
                </a:solidFill>
                <a:latin typeface="Tahoma" pitchFamily="34" charset="0"/>
                <a:ea typeface="Tahoma" pitchFamily="34" charset="0"/>
                <a:cs typeface="Tahoma" pitchFamily="34" charset="0"/>
              </a:rPr>
              <a:t>% من مرضى نقل الدم المتكرر.</a:t>
            </a:r>
          </a:p>
          <a:p>
            <a:pPr marL="457200" lvl="0" indent="-457200" algn="justLow">
              <a:buClr>
                <a:srgbClr val="D34817"/>
              </a:buClr>
              <a:buFont typeface="+mj-lt"/>
              <a:buAutoNum type="arabicPeriod"/>
            </a:pPr>
            <a:r>
              <a:rPr lang="ar-SY" sz="2800" dirty="0">
                <a:solidFill>
                  <a:prstClr val="black"/>
                </a:solidFill>
                <a:latin typeface="Tahoma" pitchFamily="34" charset="0"/>
                <a:ea typeface="Tahoma" pitchFamily="34" charset="0"/>
                <a:cs typeface="Tahoma" pitchFamily="34" charset="0"/>
              </a:rPr>
              <a:t>تحرر مكونات فعالة أثناء فترة تخزين الدم (السيتوكينات) تؤدي إلى حدوث ارتكاسات غير انحلالية (تحسسية، حرارية).</a:t>
            </a:r>
          </a:p>
          <a:p>
            <a:pPr marL="457200" indent="-457200" algn="justLow">
              <a:buClr>
                <a:srgbClr val="D34817"/>
              </a:buClr>
              <a:buFont typeface="+mj-lt"/>
              <a:buAutoNum type="arabicPeriod"/>
            </a:pPr>
            <a:r>
              <a:rPr lang="ar-SY" sz="2800" dirty="0">
                <a:solidFill>
                  <a:prstClr val="black"/>
                </a:solidFill>
                <a:latin typeface="Tahoma" pitchFamily="34" charset="0"/>
                <a:ea typeface="Tahoma" pitchFamily="34" charset="0"/>
                <a:cs typeface="Tahoma" pitchFamily="34" charset="0"/>
              </a:rPr>
              <a:t>إمكانية وجود </a:t>
            </a:r>
            <a:r>
              <a:rPr lang="en-US" sz="2800" dirty="0">
                <a:solidFill>
                  <a:prstClr val="black"/>
                </a:solidFill>
                <a:latin typeface="Tahoma" pitchFamily="34" charset="0"/>
                <a:ea typeface="Tahoma" pitchFamily="34" charset="0"/>
                <a:cs typeface="Tahoma" pitchFamily="34" charset="0"/>
              </a:rPr>
              <a:t>CMV</a:t>
            </a:r>
            <a:r>
              <a:rPr lang="ar-SY" sz="2800" dirty="0">
                <a:solidFill>
                  <a:prstClr val="black"/>
                </a:solidFill>
                <a:latin typeface="Tahoma" pitchFamily="34" charset="0"/>
                <a:ea typeface="Tahoma" pitchFamily="34" charset="0"/>
                <a:cs typeface="Tahoma" pitchFamily="34" charset="0"/>
              </a:rPr>
              <a:t> بشكل كامن في سيتوبلاسما الكريات البيض والتي تؤدي إلى </a:t>
            </a:r>
            <a:r>
              <a:rPr lang="ar-SY" sz="2800" dirty="0" smtClean="0">
                <a:solidFill>
                  <a:prstClr val="black"/>
                </a:solidFill>
                <a:latin typeface="Tahoma" pitchFamily="34" charset="0"/>
                <a:ea typeface="Tahoma" pitchFamily="34" charset="0"/>
                <a:cs typeface="Tahoma" pitchFamily="34" charset="0"/>
              </a:rPr>
              <a:t>إ</a:t>
            </a:r>
            <a:r>
              <a:rPr lang="ar-SY" dirty="0">
                <a:latin typeface="Tahoma" pitchFamily="34" charset="0"/>
                <a:ea typeface="Tahoma" pitchFamily="34" charset="0"/>
                <a:cs typeface="Tahoma" pitchFamily="34" charset="0"/>
              </a:rPr>
              <a:t>صابات خطيرة (الرضع، المرضى المثبطين مناعياً).</a:t>
            </a:r>
          </a:p>
          <a:p>
            <a:pPr marL="457200" lvl="0" indent="-457200" algn="justLow">
              <a:buClr>
                <a:srgbClr val="D34817"/>
              </a:buClr>
              <a:buFont typeface="+mj-lt"/>
              <a:buAutoNum type="arabicPeriod"/>
            </a:pPr>
            <a:endParaRPr lang="ar-SY" dirty="0"/>
          </a:p>
        </p:txBody>
      </p:sp>
      <p:sp>
        <p:nvSpPr>
          <p:cNvPr id="8" name="Footer Placeholder 5"/>
          <p:cNvSpPr>
            <a:spLocks noGrp="1"/>
          </p:cNvSpPr>
          <p:nvPr>
            <p:ph type="ftr" sz="quarter" idx="11"/>
          </p:nvPr>
        </p:nvSpPr>
        <p:spPr>
          <a:xfrm>
            <a:off x="731173"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34648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gtEl>
                                        <p:attrNameLst>
                                          <p:attrName>style.opacity</p:attrName>
                                        </p:attrNameLst>
                                      </p:cBhvr>
                                      <p:to>
                                        <p:strVal val="0.25"/>
                                      </p:to>
                                    </p:set>
                                    <p:animEffect filter="image" prLst="opacity: 0.25">
                                      <p:cBhvr rctx="IE">
                                        <p:cTn id="7" dur="indefinite"/>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6"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 \تلاسيميا\17052490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96" y="1857364"/>
            <a:ext cx="8208912"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smtClean="0">
                <a:ln/>
                <a:solidFill>
                  <a:srgbClr val="FF0000"/>
                </a:solidFill>
                <a:cs typeface="Akhbar MT" pitchFamily="2" charset="-78"/>
              </a:rPr>
              <a:t>التلاسيميا</a:t>
            </a:r>
            <a:endParaRPr lang="ar-SY" sz="6000" b="1" dirty="0">
              <a:ln/>
              <a:solidFill>
                <a:srgbClr val="FF0000"/>
              </a:solidFill>
              <a:cs typeface="Akhbar MT" pitchFamily="2" charset="-78"/>
            </a:endParaRPr>
          </a:p>
        </p:txBody>
      </p:sp>
      <p:sp>
        <p:nvSpPr>
          <p:cNvPr id="3" name="Content Placeholder 2"/>
          <p:cNvSpPr>
            <a:spLocks noGrp="1"/>
          </p:cNvSpPr>
          <p:nvPr>
            <p:ph idx="1"/>
          </p:nvPr>
        </p:nvSpPr>
        <p:spPr>
          <a:xfrm>
            <a:off x="0" y="1214422"/>
            <a:ext cx="8901082" cy="5786478"/>
          </a:xfrm>
        </p:spPr>
        <p:txBody>
          <a:bodyPr>
            <a:noAutofit/>
          </a:bodyPr>
          <a:lstStyle/>
          <a:p>
            <a:pPr>
              <a:buFont typeface="Wingdings" pitchFamily="2" charset="2"/>
              <a:buChar char="Ø"/>
            </a:pPr>
            <a:endParaRPr lang="ar-SY" sz="4000" b="1" dirty="0" smtClean="0">
              <a:latin typeface="Traditional Arabic" pitchFamily="18" charset="-78"/>
              <a:cs typeface="Traditional Arabic" pitchFamily="18" charset="-78"/>
            </a:endParaRPr>
          </a:p>
          <a:p>
            <a:pPr>
              <a:buFont typeface="Wingdings" pitchFamily="2" charset="2"/>
              <a:buChar char="Ø"/>
            </a:pPr>
            <a:r>
              <a:rPr lang="ar-SY" sz="3600" b="1" dirty="0" smtClean="0">
                <a:latin typeface="Traditional Arabic" pitchFamily="18" charset="-78"/>
                <a:cs typeface="Akhbar MT" pitchFamily="2" charset="-78"/>
              </a:rPr>
              <a:t>هي مرض جيني ينتقل بالوراثة أي ينتقل من الوالدين الى الأولاد أي لا ينتقل بالدم ولا من خلال الهواء أو الماء أو الاتصال الجنسي مع المريض ولا بسبب التغذية .</a:t>
            </a:r>
          </a:p>
          <a:p>
            <a:pPr>
              <a:buFont typeface="Wingdings" pitchFamily="2" charset="2"/>
              <a:buChar char="Ø"/>
            </a:pPr>
            <a:r>
              <a:rPr lang="ar-SY" sz="3600" b="1" dirty="0" smtClean="0">
                <a:latin typeface="Traditional Arabic" pitchFamily="18" charset="-78"/>
                <a:cs typeface="Akhbar MT" pitchFamily="2" charset="-78"/>
              </a:rPr>
              <a:t>هو أحد الأمراض الأكثر شيوعا التي تصيب كريات الدم الحمراء فينخفض تعداد هذه الكريات وبالتالي ينخفض مستوى خضاب الدم .</a:t>
            </a:r>
          </a:p>
          <a:p>
            <a:pPr marL="0" indent="0">
              <a:buFont typeface="Wingdings" pitchFamily="2" charset="2"/>
              <a:buChar char="Ø"/>
            </a:pPr>
            <a:r>
              <a:rPr lang="ar-SY" sz="3600" b="1" dirty="0">
                <a:latin typeface="Traditional Arabic" pitchFamily="18" charset="-78"/>
                <a:cs typeface="Akhbar MT" pitchFamily="2" charset="-78"/>
              </a:rPr>
              <a:t> </a:t>
            </a:r>
            <a:r>
              <a:rPr lang="ar-SY" sz="3600" b="1" dirty="0" smtClean="0">
                <a:latin typeface="Traditional Arabic" pitchFamily="18" charset="-78"/>
                <a:cs typeface="Akhbar MT" pitchFamily="2" charset="-78"/>
              </a:rPr>
              <a:t>هو من الأمراض الخاصة يعاني حاملوه من الآلام ويواجهون مخاطر كثيرة جدا طوال الحياة .</a:t>
            </a:r>
          </a:p>
        </p:txBody>
      </p:sp>
      <p:sp>
        <p:nvSpPr>
          <p:cNvPr id="7" name="Footer Placeholder 5"/>
          <p:cNvSpPr>
            <a:spLocks noGrp="1"/>
          </p:cNvSpPr>
          <p:nvPr>
            <p:ph type="ftr" sz="quarter" idx="11"/>
          </p:nvPr>
        </p:nvSpPr>
        <p:spPr>
          <a:xfrm>
            <a:off x="-108520"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329581311"/>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p:cTn id="11"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14" dur="1000" fill="hold"/>
                                        <p:tgtEl>
                                          <p:spTgt spid="102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027"/>
                                        </p:tgtEl>
                                      </p:cBhvr>
                                    </p:animEffect>
                                  </p:childTnLst>
                                </p:cTn>
                              </p:par>
                              <p:par>
                                <p:cTn id="19" presetID="9" presetClass="emph" presetSubtype="0" nodeType="withEffect">
                                  <p:stCondLst>
                                    <p:cond delay="1500"/>
                                  </p:stCondLst>
                                  <p:childTnLst>
                                    <p:set>
                                      <p:cBhvr rctx="PPT">
                                        <p:cTn id="20" dur="indefinite"/>
                                        <p:tgtEl>
                                          <p:spTgt spid="1027"/>
                                        </p:tgtEl>
                                        <p:attrNameLst>
                                          <p:attrName>style.opacity</p:attrName>
                                        </p:attrNameLst>
                                      </p:cBhvr>
                                      <p:to>
                                        <p:strVal val="0.5"/>
                                      </p:to>
                                    </p:set>
                                    <p:animEffect filter="image" prLst="opacity: 0.5">
                                      <p:cBhvr rctx="IE">
                                        <p:cTn id="21" dur="indefinite"/>
                                        <p:tgtEl>
                                          <p:spTgt spid="1027"/>
                                        </p:tgtEl>
                                      </p:cBhvr>
                                    </p:animEffect>
                                  </p:childTnLst>
                                </p:cTn>
                              </p:par>
                            </p:childTnLst>
                          </p:cTn>
                        </p:par>
                        <p:par>
                          <p:cTn id="22" fill="hold">
                            <p:stCondLst>
                              <p:cond delay="2000"/>
                            </p:stCondLst>
                            <p:childTnLst>
                              <p:par>
                                <p:cTn id="23" presetID="42" presetClass="path" presetSubtype="0" accel="50000" decel="50000" fill="hold" nodeType="afterEffect">
                                  <p:stCondLst>
                                    <p:cond delay="0"/>
                                  </p:stCondLst>
                                  <p:childTnLst>
                                    <p:animMotion origin="layout" path="M 0.00434 -0.26913 L 0.00434 0.17133 " pathEditMode="relative" rAng="0" ptsTypes="AA">
                                      <p:cBhvr>
                                        <p:cTn id="24" dur="2000" fill="hold"/>
                                        <p:tgtEl>
                                          <p:spTgt spid="1027"/>
                                        </p:tgtEl>
                                        <p:attrNameLst>
                                          <p:attrName>ppt_x</p:attrName>
                                          <p:attrName>ppt_y</p:attrName>
                                        </p:attrNameLst>
                                      </p:cBhvr>
                                      <p:rCtr x="0" y="220"/>
                                    </p:animMotion>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ood-filter.jpg"/>
          <p:cNvPicPr>
            <a:picLocks noChangeAspect="1"/>
          </p:cNvPicPr>
          <p:nvPr/>
        </p:nvPicPr>
        <p:blipFill>
          <a:blip r:embed="rId3" cstate="print"/>
          <a:stretch>
            <a:fillRect/>
          </a:stretch>
        </p:blipFill>
        <p:spPr>
          <a:xfrm>
            <a:off x="428596" y="3786190"/>
            <a:ext cx="2995334" cy="2546034"/>
          </a:xfrm>
          <a:prstGeom prst="rect">
            <a:avLst/>
          </a:prstGeom>
        </p:spPr>
      </p:pic>
      <p:sp>
        <p:nvSpPr>
          <p:cNvPr id="2" name="Title 1"/>
          <p:cNvSpPr>
            <a:spLocks noGrp="1"/>
          </p:cNvSpPr>
          <p:nvPr>
            <p:ph type="title"/>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err="1" smtClean="0">
                <a:ln/>
                <a:solidFill>
                  <a:srgbClr val="FF0000"/>
                </a:solidFill>
                <a:cs typeface="Akhbar MT" pitchFamily="2" charset="-78"/>
              </a:rPr>
              <a:t>ركازة</a:t>
            </a:r>
            <a:r>
              <a:rPr lang="ar-SY" sz="6000" b="1" dirty="0" smtClean="0">
                <a:ln/>
                <a:solidFill>
                  <a:srgbClr val="FF0000"/>
                </a:solidFill>
                <a:cs typeface="Akhbar MT" pitchFamily="2" charset="-78"/>
              </a:rPr>
              <a:t> الكريات الحمر </a:t>
            </a:r>
            <a:r>
              <a:rPr lang="ar-SY" sz="6000" b="1" dirty="0" err="1" smtClean="0">
                <a:ln/>
                <a:solidFill>
                  <a:srgbClr val="FF0000"/>
                </a:solidFill>
                <a:cs typeface="Akhbar MT" pitchFamily="2" charset="-78"/>
              </a:rPr>
              <a:t>المشعّعة</a:t>
            </a:r>
            <a:endParaRPr lang="ar-SY" sz="6000" b="1" dirty="0">
              <a:ln/>
              <a:solidFill>
                <a:srgbClr val="FF0000"/>
              </a:solidFill>
              <a:cs typeface="Akhbar MT" pitchFamily="2" charset="-78"/>
            </a:endParaRPr>
          </a:p>
        </p:txBody>
      </p:sp>
      <p:sp>
        <p:nvSpPr>
          <p:cNvPr id="3" name="Content Placeholder 2"/>
          <p:cNvSpPr>
            <a:spLocks noGrp="1"/>
          </p:cNvSpPr>
          <p:nvPr>
            <p:ph idx="1"/>
          </p:nvPr>
        </p:nvSpPr>
        <p:spPr>
          <a:xfrm>
            <a:off x="457200" y="1600200"/>
            <a:ext cx="8229600" cy="4997152"/>
          </a:xfrm>
        </p:spPr>
        <p:txBody>
          <a:bodyPr>
            <a:noAutofit/>
          </a:bodyPr>
          <a:lstStyle/>
          <a:p>
            <a:pPr algn="justLow">
              <a:buFont typeface="Wingdings" pitchFamily="2" charset="2"/>
              <a:buChar char="Ø"/>
            </a:pPr>
            <a:r>
              <a:rPr lang="ar-SY" sz="3000" dirty="0" err="1" smtClean="0">
                <a:latin typeface="Tahoma" pitchFamily="34" charset="0"/>
                <a:ea typeface="Tahoma" pitchFamily="34" charset="0"/>
                <a:cs typeface="Tahoma" pitchFamily="34" charset="0"/>
              </a:rPr>
              <a:t>تشعع</a:t>
            </a:r>
            <a:r>
              <a:rPr lang="ar-SY" sz="3000" dirty="0" smtClean="0">
                <a:latin typeface="Tahoma" pitchFamily="34" charset="0"/>
                <a:ea typeface="Tahoma" pitchFamily="34" charset="0"/>
                <a:cs typeface="Tahoma" pitchFamily="34" charset="0"/>
              </a:rPr>
              <a:t> بواسطة </a:t>
            </a:r>
            <a:r>
              <a:rPr lang="en-US" sz="3000" dirty="0" smtClean="0">
                <a:latin typeface="Tahoma" pitchFamily="34" charset="0"/>
                <a:ea typeface="Tahoma" pitchFamily="34" charset="0"/>
                <a:cs typeface="Tahoma" pitchFamily="34" charset="0"/>
              </a:rPr>
              <a:t>1500</a:t>
            </a:r>
            <a:r>
              <a:rPr lang="ar-SY" sz="3000" dirty="0" smtClean="0">
                <a:latin typeface="Tahoma" pitchFamily="34" charset="0"/>
                <a:ea typeface="Tahoma" pitchFamily="34" charset="0"/>
                <a:cs typeface="Tahoma" pitchFamily="34" charset="0"/>
              </a:rPr>
              <a:t> </a:t>
            </a:r>
            <a:r>
              <a:rPr lang="en-US" sz="3000" dirty="0" smtClean="0">
                <a:latin typeface="Tahoma" pitchFamily="34" charset="0"/>
                <a:ea typeface="Tahoma" pitchFamily="34" charset="0"/>
                <a:cs typeface="Tahoma" pitchFamily="34" charset="0"/>
              </a:rPr>
              <a:t>rad</a:t>
            </a:r>
            <a:r>
              <a:rPr lang="ar-SY" sz="3000" dirty="0" smtClean="0">
                <a:latin typeface="Tahoma" pitchFamily="34" charset="0"/>
                <a:ea typeface="Tahoma" pitchFamily="34" charset="0"/>
                <a:cs typeface="Tahoma" pitchFamily="34" charset="0"/>
              </a:rPr>
              <a:t>.</a:t>
            </a:r>
            <a:endParaRPr lang="ar-SY" sz="3000" dirty="0">
              <a:latin typeface="Tahoma" pitchFamily="34" charset="0"/>
              <a:ea typeface="Tahoma" pitchFamily="34" charset="0"/>
              <a:cs typeface="Tahoma" pitchFamily="34" charset="0"/>
            </a:endParaRPr>
          </a:p>
          <a:p>
            <a:pPr marL="514350" indent="-514350" algn="justLow">
              <a:buFont typeface="Wingdings" pitchFamily="2" charset="2"/>
              <a:buChar char="Ø"/>
            </a:pPr>
            <a:r>
              <a:rPr lang="ar-SY" sz="3000" dirty="0" err="1" smtClean="0">
                <a:latin typeface="Tahoma" pitchFamily="34" charset="0"/>
                <a:ea typeface="Tahoma" pitchFamily="34" charset="0"/>
                <a:cs typeface="Tahoma" pitchFamily="34" charset="0"/>
              </a:rPr>
              <a:t>استطباباتها</a:t>
            </a:r>
            <a:r>
              <a:rPr lang="ar-SY" sz="3000" dirty="0" smtClean="0">
                <a:latin typeface="Tahoma" pitchFamily="34" charset="0"/>
                <a:ea typeface="Tahoma" pitchFamily="34" charset="0"/>
                <a:cs typeface="Tahoma" pitchFamily="34" charset="0"/>
              </a:rPr>
              <a:t>:</a:t>
            </a:r>
          </a:p>
          <a:p>
            <a:pPr marL="788670" lvl="1" indent="-514350" algn="justLow">
              <a:buNone/>
            </a:pPr>
            <a:r>
              <a:rPr lang="ar-SY" sz="3000" dirty="0" smtClean="0">
                <a:latin typeface="Tahoma" pitchFamily="34" charset="0"/>
                <a:ea typeface="Tahoma" pitchFamily="34" charset="0"/>
                <a:cs typeface="Tahoma" pitchFamily="34" charset="0"/>
              </a:rPr>
              <a:t>1- مرضى العوز المناعي.</a:t>
            </a:r>
          </a:p>
          <a:p>
            <a:pPr marL="788670" lvl="1" indent="-514350" algn="justLow">
              <a:buNone/>
            </a:pPr>
            <a:r>
              <a:rPr lang="ar-SY" sz="3000" dirty="0" smtClean="0">
                <a:latin typeface="Tahoma" pitchFamily="34" charset="0"/>
                <a:ea typeface="Tahoma" pitchFamily="34" charset="0"/>
                <a:cs typeface="Tahoma" pitchFamily="34" charset="0"/>
              </a:rPr>
              <a:t>2- المرضى المثبطين مناعياً </a:t>
            </a:r>
          </a:p>
          <a:p>
            <a:pPr marL="788670" lvl="1" indent="-514350" algn="justLow">
              <a:buNone/>
            </a:pPr>
            <a:r>
              <a:rPr lang="ar-SY" sz="3000" dirty="0" smtClean="0">
                <a:latin typeface="Tahoma" pitchFamily="34" charset="0"/>
                <a:ea typeface="Tahoma" pitchFamily="34" charset="0"/>
                <a:cs typeface="Tahoma" pitchFamily="34" charset="0"/>
              </a:rPr>
              <a:t>    (تناول مثبطات المناعة).</a:t>
            </a:r>
          </a:p>
          <a:p>
            <a:pPr marL="788670" lvl="1" indent="-514350" algn="justLow">
              <a:buNone/>
            </a:pPr>
            <a:r>
              <a:rPr lang="ar-SY" sz="3000" dirty="0" smtClean="0">
                <a:latin typeface="Tahoma" pitchFamily="34" charset="0"/>
                <a:ea typeface="Tahoma" pitchFamily="34" charset="0"/>
                <a:cs typeface="Tahoma" pitchFamily="34" charset="0"/>
              </a:rPr>
              <a:t> 3- مرضى زرع النقي.</a:t>
            </a:r>
          </a:p>
          <a:p>
            <a:pPr marL="788670" lvl="1" indent="-514350" algn="justLow">
              <a:buNone/>
            </a:pPr>
            <a:r>
              <a:rPr lang="ar-SY" sz="3000" dirty="0" smtClean="0">
                <a:latin typeface="Tahoma" pitchFamily="34" charset="0"/>
                <a:ea typeface="Tahoma" pitchFamily="34" charset="0"/>
                <a:cs typeface="Tahoma" pitchFamily="34" charset="0"/>
              </a:rPr>
              <a:t> 4- تبديل الدم عند الأجنة داخل </a:t>
            </a:r>
          </a:p>
          <a:p>
            <a:pPr marL="788670" lvl="1" indent="-514350" algn="justLow">
              <a:buNone/>
            </a:pPr>
            <a:r>
              <a:rPr lang="ar-SY" sz="3000" dirty="0" smtClean="0">
                <a:latin typeface="Tahoma" pitchFamily="34" charset="0"/>
                <a:ea typeface="Tahoma" pitchFamily="34" charset="0"/>
                <a:cs typeface="Tahoma" pitchFamily="34" charset="0"/>
              </a:rPr>
              <a:t>الرحم.</a:t>
            </a:r>
          </a:p>
          <a:p>
            <a:pPr marL="788670" lvl="1" indent="-514350" algn="justLow">
              <a:buNone/>
            </a:pPr>
            <a:r>
              <a:rPr lang="ar-SY" sz="3000" dirty="0" smtClean="0">
                <a:latin typeface="Tahoma" pitchFamily="34" charset="0"/>
                <a:ea typeface="Tahoma" pitchFamily="34" charset="0"/>
                <a:cs typeface="Tahoma" pitchFamily="34" charset="0"/>
              </a:rPr>
              <a:t>يمنع حاله </a:t>
            </a:r>
            <a:r>
              <a:rPr lang="ar-SY" sz="3000" dirty="0" err="1" smtClean="0">
                <a:latin typeface="Tahoma" pitchFamily="34" charset="0"/>
                <a:ea typeface="Tahoma" pitchFamily="34" charset="0"/>
                <a:cs typeface="Tahoma" pitchFamily="34" charset="0"/>
              </a:rPr>
              <a:t>خطيره</a:t>
            </a:r>
            <a:r>
              <a:rPr lang="ar-SY" sz="3000" dirty="0" smtClean="0">
                <a:latin typeface="Tahoma" pitchFamily="34" charset="0"/>
                <a:ea typeface="Tahoma" pitchFamily="34" charset="0"/>
                <a:cs typeface="Tahoma" pitchFamily="34" charset="0"/>
              </a:rPr>
              <a:t> تعرف باسم رفض المضيف للثوي</a:t>
            </a:r>
          </a:p>
        </p:txBody>
      </p:sp>
      <p:sp>
        <p:nvSpPr>
          <p:cNvPr id="6" name="Footer Placeholder 5"/>
          <p:cNvSpPr>
            <a:spLocks noGrp="1"/>
          </p:cNvSpPr>
          <p:nvPr>
            <p:ph type="ftr" sz="quarter" idx="11"/>
          </p:nvPr>
        </p:nvSpPr>
        <p:spPr>
          <a:xfrm>
            <a:off x="803181"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2039689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1000"/>
                                        <p:tgtEl>
                                          <p:spTgt spid="3">
                                            <p:txEl>
                                              <p:pRg st="4" end="4"/>
                                            </p:txEl>
                                          </p:spTgt>
                                        </p:tgtEl>
                                      </p:cBhvr>
                                    </p:animEffect>
                                    <p:anim calcmode="lin" valueType="num">
                                      <p:cBhvr>
                                        <p:cTn id="5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1000"/>
                                        <p:tgtEl>
                                          <p:spTgt spid="3">
                                            <p:txEl>
                                              <p:pRg st="5" end="5"/>
                                            </p:txEl>
                                          </p:spTgt>
                                        </p:tgtEl>
                                      </p:cBhvr>
                                    </p:animEffect>
                                    <p:anim calcmode="lin" valueType="num">
                                      <p:cBhvr>
                                        <p:cTn id="6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fade">
                                      <p:cBhvr>
                                        <p:cTn id="70" dur="1000"/>
                                        <p:tgtEl>
                                          <p:spTgt spid="3">
                                            <p:txEl>
                                              <p:pRg st="6" end="6"/>
                                            </p:txEl>
                                          </p:spTgt>
                                        </p:tgtEl>
                                      </p:cBhvr>
                                    </p:animEffect>
                                    <p:anim calcmode="lin" valueType="num">
                                      <p:cBhvr>
                                        <p:cTn id="7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fade">
                                      <p:cBhvr>
                                        <p:cTn id="75" dur="1000"/>
                                        <p:tgtEl>
                                          <p:spTgt spid="3">
                                            <p:txEl>
                                              <p:pRg st="7" end="7"/>
                                            </p:txEl>
                                          </p:spTgt>
                                        </p:tgtEl>
                                      </p:cBhvr>
                                    </p:animEffect>
                                    <p:anim calcmode="lin" valueType="num">
                                      <p:cBhvr>
                                        <p:cTn id="7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animEffect transition="in" filter="fade">
                                      <p:cBhvr>
                                        <p:cTn id="80" dur="1000"/>
                                        <p:tgtEl>
                                          <p:spTgt spid="3">
                                            <p:txEl>
                                              <p:pRg st="8" end="8"/>
                                            </p:txEl>
                                          </p:spTgt>
                                        </p:tgtEl>
                                      </p:cBhvr>
                                    </p:animEffect>
                                    <p:anim calcmode="lin" valueType="num">
                                      <p:cBhvr>
                                        <p:cTn id="8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err="1" smtClean="0">
                <a:ln/>
                <a:solidFill>
                  <a:srgbClr val="FF0000"/>
                </a:solidFill>
                <a:cs typeface="Akhbar MT" pitchFamily="2" charset="-78"/>
              </a:rPr>
              <a:t>ركازة</a:t>
            </a:r>
            <a:r>
              <a:rPr lang="ar-SY" sz="6000" b="1" dirty="0" smtClean="0">
                <a:ln/>
                <a:solidFill>
                  <a:srgbClr val="FF0000"/>
                </a:solidFill>
                <a:cs typeface="Akhbar MT" pitchFamily="2" charset="-78"/>
              </a:rPr>
              <a:t> الكريات الحمر </a:t>
            </a:r>
            <a:r>
              <a:rPr lang="ar-SY" sz="6000" b="1" dirty="0" err="1" smtClean="0">
                <a:ln/>
                <a:solidFill>
                  <a:srgbClr val="FF0000"/>
                </a:solidFill>
                <a:cs typeface="Akhbar MT" pitchFamily="2" charset="-78"/>
              </a:rPr>
              <a:t>المنمّطة</a:t>
            </a:r>
            <a:endParaRPr lang="ar-SY" sz="6000" b="1" dirty="0">
              <a:ln/>
              <a:solidFill>
                <a:srgbClr val="FF0000"/>
              </a:solidFill>
              <a:cs typeface="Akhbar MT" pitchFamily="2" charset="-78"/>
            </a:endParaRPr>
          </a:p>
        </p:txBody>
      </p:sp>
      <p:sp>
        <p:nvSpPr>
          <p:cNvPr id="3" name="Content Placeholder 2"/>
          <p:cNvSpPr>
            <a:spLocks noGrp="1"/>
          </p:cNvSpPr>
          <p:nvPr>
            <p:ph idx="1"/>
          </p:nvPr>
        </p:nvSpPr>
        <p:spPr>
          <a:xfrm>
            <a:off x="539552" y="1212776"/>
            <a:ext cx="8229600" cy="5645224"/>
          </a:xfrm>
        </p:spPr>
        <p:txBody>
          <a:bodyPr>
            <a:noAutofit/>
          </a:bodyPr>
          <a:lstStyle/>
          <a:p>
            <a:pPr algn="justLow">
              <a:buFont typeface="Wingdings" pitchFamily="2" charset="2"/>
              <a:buChar char="Ø"/>
            </a:pPr>
            <a:r>
              <a:rPr lang="ar-SY" sz="2400" dirty="0" err="1" smtClean="0">
                <a:latin typeface="Tahoma" pitchFamily="34" charset="0"/>
                <a:ea typeface="Tahoma" pitchFamily="34" charset="0"/>
                <a:cs typeface="Tahoma" pitchFamily="34" charset="0"/>
              </a:rPr>
              <a:t>المستضدات</a:t>
            </a:r>
            <a:r>
              <a:rPr lang="ar-SY" sz="2400" dirty="0" smtClean="0">
                <a:latin typeface="Tahoma" pitchFamily="34" charset="0"/>
                <a:ea typeface="Tahoma" pitchFamily="34" charset="0"/>
                <a:cs typeface="Tahoma" pitchFamily="34" charset="0"/>
              </a:rPr>
              <a:t> الدمويه على سطح الكريات </a:t>
            </a:r>
            <a:r>
              <a:rPr lang="ar-SY" sz="2400" dirty="0" err="1" smtClean="0">
                <a:latin typeface="Tahoma" pitchFamily="34" charset="0"/>
                <a:ea typeface="Tahoma" pitchFamily="34" charset="0"/>
                <a:cs typeface="Tahoma" pitchFamily="34" charset="0"/>
              </a:rPr>
              <a:t>الحمر:</a:t>
            </a:r>
            <a:r>
              <a:rPr lang="ar-SY" sz="2400" dirty="0" smtClean="0">
                <a:latin typeface="Tahoma" pitchFamily="34" charset="0"/>
                <a:ea typeface="Tahoma" pitchFamily="34" charset="0"/>
                <a:cs typeface="Tahoma" pitchFamily="34" charset="0"/>
              </a:rPr>
              <a:t> </a:t>
            </a:r>
            <a:r>
              <a:rPr lang="en-US" sz="2400" dirty="0" smtClean="0">
                <a:latin typeface="Tahoma" pitchFamily="34" charset="0"/>
                <a:ea typeface="Tahoma" pitchFamily="34" charset="0"/>
                <a:cs typeface="Tahoma" pitchFamily="34" charset="0"/>
              </a:rPr>
              <a:t>600</a:t>
            </a:r>
            <a:r>
              <a:rPr lang="ar-SY" sz="2400" dirty="0" smtClean="0">
                <a:latin typeface="Tahoma" pitchFamily="34" charset="0"/>
                <a:ea typeface="Tahoma" pitchFamily="34" charset="0"/>
                <a:cs typeface="Tahoma" pitchFamily="34" charset="0"/>
              </a:rPr>
              <a:t> نوعية </a:t>
            </a:r>
            <a:r>
              <a:rPr lang="ar-SY" sz="2400" dirty="0" err="1" smtClean="0">
                <a:latin typeface="Tahoma" pitchFamily="34" charset="0"/>
                <a:ea typeface="Tahoma" pitchFamily="34" charset="0"/>
                <a:cs typeface="Tahoma" pitchFamily="34" charset="0"/>
              </a:rPr>
              <a:t>مستضدية</a:t>
            </a:r>
            <a:r>
              <a:rPr lang="ar-SY" sz="2400" dirty="0" smtClean="0">
                <a:latin typeface="Tahoma" pitchFamily="34" charset="0"/>
                <a:ea typeface="Tahoma" pitchFamily="34" charset="0"/>
                <a:cs typeface="Tahoma" pitchFamily="34" charset="0"/>
              </a:rPr>
              <a:t>، تتباين </a:t>
            </a:r>
            <a:r>
              <a:rPr lang="ar-SY" sz="2400" dirty="0" err="1" smtClean="0">
                <a:latin typeface="Tahoma" pitchFamily="34" charset="0"/>
                <a:ea typeface="Tahoma" pitchFamily="34" charset="0"/>
                <a:cs typeface="Tahoma" pitchFamily="34" charset="0"/>
              </a:rPr>
              <a:t>في:</a:t>
            </a:r>
            <a:endParaRPr lang="ar-SY" sz="2400" dirty="0" smtClean="0">
              <a:latin typeface="Tahoma" pitchFamily="34" charset="0"/>
              <a:ea typeface="Tahoma" pitchFamily="34" charset="0"/>
              <a:cs typeface="Tahoma" pitchFamily="34" charset="0"/>
            </a:endParaRPr>
          </a:p>
          <a:p>
            <a:pPr lvl="1" algn="justLow"/>
            <a:r>
              <a:rPr lang="ar-SY" sz="2400" dirty="0" smtClean="0">
                <a:latin typeface="Tahoma" pitchFamily="34" charset="0"/>
                <a:ea typeface="Tahoma" pitchFamily="34" charset="0"/>
                <a:cs typeface="Tahoma" pitchFamily="34" charset="0"/>
              </a:rPr>
              <a:t>درجة فعاليتها المناعية</a:t>
            </a:r>
          </a:p>
          <a:p>
            <a:pPr lvl="1" algn="justLow"/>
            <a:r>
              <a:rPr lang="ar-SY" sz="2400" dirty="0" smtClean="0">
                <a:latin typeface="Tahoma" pitchFamily="34" charset="0"/>
                <a:ea typeface="Tahoma" pitchFamily="34" charset="0"/>
                <a:cs typeface="Tahoma" pitchFamily="34" charset="0"/>
              </a:rPr>
              <a:t>عددها </a:t>
            </a:r>
          </a:p>
          <a:p>
            <a:pPr algn="justLow">
              <a:buFont typeface="Wingdings" pitchFamily="2" charset="2"/>
              <a:buChar char="Ø"/>
            </a:pPr>
            <a:r>
              <a:rPr lang="ar-SY" sz="2400" dirty="0" err="1" smtClean="0">
                <a:latin typeface="Tahoma" pitchFamily="34" charset="0"/>
                <a:ea typeface="Tahoma" pitchFamily="34" charset="0"/>
                <a:cs typeface="Tahoma" pitchFamily="34" charset="0"/>
              </a:rPr>
              <a:t>مستضدات</a:t>
            </a:r>
            <a:r>
              <a:rPr lang="ar-SY" sz="2400" dirty="0" smtClean="0">
                <a:latin typeface="Tahoma" pitchFamily="34" charset="0"/>
                <a:ea typeface="Tahoma" pitchFamily="34" charset="0"/>
                <a:cs typeface="Tahoma" pitchFamily="34" charset="0"/>
              </a:rPr>
              <a:t> تتوزع على </a:t>
            </a:r>
            <a:r>
              <a:rPr lang="en-US" sz="2400" dirty="0" smtClean="0">
                <a:latin typeface="Tahoma" pitchFamily="34" charset="0"/>
                <a:ea typeface="Tahoma" pitchFamily="34" charset="0"/>
                <a:cs typeface="Tahoma" pitchFamily="34" charset="0"/>
              </a:rPr>
              <a:t>30</a:t>
            </a:r>
            <a:r>
              <a:rPr lang="ar-SY" sz="2400" dirty="0" smtClean="0">
                <a:latin typeface="Tahoma" pitchFamily="34" charset="0"/>
                <a:ea typeface="Tahoma" pitchFamily="34" charset="0"/>
                <a:cs typeface="Tahoma" pitchFamily="34" charset="0"/>
              </a:rPr>
              <a:t>نظام دموي بحسب الجمعيه الدوليه لنقل الدم</a:t>
            </a:r>
            <a:r>
              <a:rPr lang="ar-SY" sz="2400" dirty="0" err="1" smtClean="0">
                <a:latin typeface="Tahoma" pitchFamily="34" charset="0"/>
                <a:ea typeface="Tahoma" pitchFamily="34" charset="0"/>
                <a:cs typeface="Tahoma" pitchFamily="34" charset="0"/>
              </a:rPr>
              <a:t>(</a:t>
            </a:r>
            <a:r>
              <a:rPr lang="en-US" sz="2400" dirty="0" smtClean="0">
                <a:latin typeface="Tahoma" pitchFamily="34" charset="0"/>
                <a:ea typeface="Tahoma" pitchFamily="34" charset="0"/>
                <a:cs typeface="Tahoma" pitchFamily="34" charset="0"/>
              </a:rPr>
              <a:t>ISBT</a:t>
            </a:r>
            <a:r>
              <a:rPr lang="ar-SY" sz="2400" dirty="0" smtClean="0">
                <a:latin typeface="Tahoma" pitchFamily="34" charset="0"/>
                <a:ea typeface="Tahoma" pitchFamily="34" charset="0"/>
                <a:cs typeface="Tahoma" pitchFamily="34" charset="0"/>
              </a:rPr>
              <a:t>) أهمها:</a:t>
            </a:r>
          </a:p>
          <a:p>
            <a:pPr marL="274320" lvl="1" indent="0">
              <a:buNone/>
            </a:pPr>
            <a:r>
              <a:rPr lang="ar-SY" sz="2400" b="1" dirty="0">
                <a:solidFill>
                  <a:schemeClr val="accent1"/>
                </a:solidFill>
                <a:latin typeface="Tahoma" pitchFamily="34" charset="0"/>
                <a:ea typeface="Tahoma" pitchFamily="34" charset="0"/>
                <a:cs typeface="Tahoma" pitchFamily="34" charset="0"/>
              </a:rPr>
              <a:t>_</a:t>
            </a:r>
            <a:r>
              <a:rPr lang="ar-SY" sz="2400" b="1" dirty="0" smtClean="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ABO</a:t>
            </a:r>
            <a:r>
              <a:rPr lang="ar-SY" sz="2400" b="1" dirty="0" smtClean="0">
                <a:latin typeface="Tahoma" pitchFamily="34" charset="0"/>
                <a:ea typeface="Tahoma" pitchFamily="34" charset="0"/>
                <a:cs typeface="Tahoma" pitchFamily="34" charset="0"/>
              </a:rPr>
              <a:t>                            </a:t>
            </a:r>
            <a:r>
              <a:rPr lang="ar-SY" sz="2400" b="1" dirty="0">
                <a:solidFill>
                  <a:schemeClr val="accent1"/>
                </a:solidFill>
                <a:latin typeface="Tahoma" pitchFamily="34" charset="0"/>
                <a:ea typeface="Tahoma" pitchFamily="34" charset="0"/>
                <a:cs typeface="Tahoma" pitchFamily="34" charset="0"/>
              </a:rPr>
              <a:t>_ </a:t>
            </a:r>
            <a:r>
              <a:rPr lang="en-US" sz="2400" b="1" dirty="0" smtClean="0">
                <a:latin typeface="Tahoma" pitchFamily="34" charset="0"/>
                <a:ea typeface="Tahoma" pitchFamily="34" charset="0"/>
                <a:cs typeface="Tahoma" pitchFamily="34" charset="0"/>
              </a:rPr>
              <a:t>Duffy</a:t>
            </a:r>
            <a:endParaRPr lang="ar-SY" sz="2400" b="1" dirty="0" smtClean="0">
              <a:latin typeface="Tahoma" pitchFamily="34" charset="0"/>
              <a:ea typeface="Tahoma" pitchFamily="34" charset="0"/>
              <a:cs typeface="Tahoma" pitchFamily="34" charset="0"/>
            </a:endParaRPr>
          </a:p>
          <a:p>
            <a:pPr marL="274320" lvl="1" indent="0">
              <a:buNone/>
            </a:pPr>
            <a:r>
              <a:rPr lang="ar-SY" sz="2400" b="1" dirty="0">
                <a:solidFill>
                  <a:schemeClr val="accent1"/>
                </a:solidFill>
                <a:latin typeface="Tahoma" pitchFamily="34" charset="0"/>
                <a:ea typeface="Tahoma" pitchFamily="34" charset="0"/>
                <a:cs typeface="Tahoma" pitchFamily="34" charset="0"/>
              </a:rPr>
              <a:t>_ </a:t>
            </a:r>
            <a:r>
              <a:rPr lang="en-US" sz="2400" b="1" dirty="0" smtClean="0">
                <a:latin typeface="Tahoma" pitchFamily="34" charset="0"/>
                <a:ea typeface="Tahoma" pitchFamily="34" charset="0"/>
                <a:cs typeface="Tahoma" pitchFamily="34" charset="0"/>
              </a:rPr>
              <a:t>Rh</a:t>
            </a:r>
            <a:r>
              <a:rPr lang="ar-SY" sz="2400" b="1" dirty="0" smtClean="0">
                <a:latin typeface="Tahoma" pitchFamily="34" charset="0"/>
                <a:ea typeface="Tahoma" pitchFamily="34" charset="0"/>
                <a:cs typeface="Tahoma" pitchFamily="34" charset="0"/>
              </a:rPr>
              <a:t>                               </a:t>
            </a:r>
            <a:r>
              <a:rPr lang="ar-SY" sz="2400" b="1" dirty="0">
                <a:solidFill>
                  <a:schemeClr val="accent1"/>
                </a:solidFill>
                <a:latin typeface="Tahoma" pitchFamily="34" charset="0"/>
                <a:ea typeface="Tahoma" pitchFamily="34" charset="0"/>
                <a:cs typeface="Tahoma" pitchFamily="34" charset="0"/>
              </a:rPr>
              <a:t>_ </a:t>
            </a:r>
            <a:r>
              <a:rPr lang="en-US" sz="2400" b="1" dirty="0" smtClean="0">
                <a:latin typeface="Tahoma" pitchFamily="34" charset="0"/>
                <a:ea typeface="Tahoma" pitchFamily="34" charset="0"/>
                <a:cs typeface="Tahoma" pitchFamily="34" charset="0"/>
              </a:rPr>
              <a:t>Kidd</a:t>
            </a:r>
            <a:endParaRPr lang="ar-SY" sz="2400" b="1" dirty="0" smtClean="0">
              <a:latin typeface="Tahoma" pitchFamily="34" charset="0"/>
              <a:ea typeface="Tahoma" pitchFamily="34" charset="0"/>
              <a:cs typeface="Tahoma" pitchFamily="34" charset="0"/>
            </a:endParaRPr>
          </a:p>
          <a:p>
            <a:pPr marL="274320" lvl="1" indent="0">
              <a:buNone/>
            </a:pPr>
            <a:r>
              <a:rPr lang="ar-SY" sz="2400" b="1" dirty="0">
                <a:solidFill>
                  <a:schemeClr val="accent1"/>
                </a:solidFill>
                <a:latin typeface="Tahoma" pitchFamily="34" charset="0"/>
                <a:ea typeface="Tahoma" pitchFamily="34" charset="0"/>
                <a:cs typeface="Tahoma" pitchFamily="34" charset="0"/>
              </a:rPr>
              <a:t>_</a:t>
            </a:r>
            <a:r>
              <a:rPr lang="ar-SY" sz="2400" b="1" dirty="0" smtClean="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Kill</a:t>
            </a:r>
            <a:endParaRPr lang="ar-SY" sz="2400" b="1" dirty="0" smtClean="0">
              <a:latin typeface="Tahoma" pitchFamily="34" charset="0"/>
              <a:ea typeface="Tahoma" pitchFamily="34" charset="0"/>
              <a:cs typeface="Tahoma" pitchFamily="34" charset="0"/>
            </a:endParaRPr>
          </a:p>
          <a:p>
            <a:pPr algn="justLow">
              <a:buFont typeface="Wingdings" pitchFamily="2" charset="2"/>
              <a:buChar char="Ø"/>
            </a:pPr>
            <a:r>
              <a:rPr lang="ar-SY" sz="2400" dirty="0" smtClean="0">
                <a:latin typeface="Tahoma" pitchFamily="34" charset="0"/>
                <a:ea typeface="Tahoma" pitchFamily="34" charset="0"/>
                <a:cs typeface="Tahoma" pitchFamily="34" charset="0"/>
              </a:rPr>
              <a:t>توافق نظم وحدة الدم مع نظم المريض (مرضى نقل الدم المتكرر، مثبطي المناعة).</a:t>
            </a:r>
          </a:p>
          <a:p>
            <a:pPr algn="justLow">
              <a:buFont typeface="Wingdings" pitchFamily="2" charset="2"/>
              <a:buChar char="Ø"/>
            </a:pPr>
            <a:r>
              <a:rPr lang="ar-SY" sz="2400" dirty="0" smtClean="0">
                <a:latin typeface="Tahoma" pitchFamily="34" charset="0"/>
                <a:ea typeface="Tahoma" pitchFamily="34" charset="0"/>
                <a:cs typeface="Tahoma" pitchFamily="34" charset="0"/>
              </a:rPr>
              <a:t>عام </a:t>
            </a:r>
            <a:r>
              <a:rPr lang="en-US" sz="2400" dirty="0" smtClean="0">
                <a:latin typeface="Tahoma" pitchFamily="34" charset="0"/>
                <a:ea typeface="Tahoma" pitchFamily="34" charset="0"/>
                <a:cs typeface="Tahoma" pitchFamily="34" charset="0"/>
              </a:rPr>
              <a:t>2010</a:t>
            </a:r>
            <a:r>
              <a:rPr lang="ar-SY" sz="2400" dirty="0" smtClean="0">
                <a:latin typeface="Tahoma" pitchFamily="34" charset="0"/>
                <a:ea typeface="Tahoma" pitchFamily="34" charset="0"/>
                <a:cs typeface="Tahoma" pitchFamily="34" charset="0"/>
              </a:rPr>
              <a:t>: </a:t>
            </a:r>
            <a:r>
              <a:rPr lang="en-US" sz="2400" dirty="0" smtClean="0">
                <a:solidFill>
                  <a:srgbClr val="FF0000"/>
                </a:solidFill>
                <a:latin typeface="Tahoma" pitchFamily="34" charset="0"/>
                <a:ea typeface="Tahoma" pitchFamily="34" charset="0"/>
                <a:cs typeface="Tahoma" pitchFamily="34" charset="0"/>
              </a:rPr>
              <a:t>6183</a:t>
            </a:r>
            <a:r>
              <a:rPr lang="ar-SY" sz="2400" dirty="0" smtClean="0">
                <a:solidFill>
                  <a:srgbClr val="FF0000"/>
                </a:solidFill>
                <a:latin typeface="Tahoma" pitchFamily="34" charset="0"/>
                <a:ea typeface="Tahoma" pitchFamily="34" charset="0"/>
                <a:cs typeface="Tahoma" pitchFamily="34" charset="0"/>
              </a:rPr>
              <a:t> وحدة دم </a:t>
            </a:r>
            <a:r>
              <a:rPr lang="ar-SY" sz="2400" dirty="0" err="1" smtClean="0">
                <a:solidFill>
                  <a:srgbClr val="FF0000"/>
                </a:solidFill>
                <a:latin typeface="Tahoma" pitchFamily="34" charset="0"/>
                <a:ea typeface="Tahoma" pitchFamily="34" charset="0"/>
                <a:cs typeface="Tahoma" pitchFamily="34" charset="0"/>
              </a:rPr>
              <a:t>منمّطة</a:t>
            </a:r>
            <a:r>
              <a:rPr lang="ar-SY" sz="2400" dirty="0" smtClean="0">
                <a:solidFill>
                  <a:srgbClr val="FF0000"/>
                </a:solidFill>
                <a:latin typeface="Tahoma" pitchFamily="34" charset="0"/>
                <a:ea typeface="Tahoma" pitchFamily="34" charset="0"/>
                <a:cs typeface="Tahoma" pitchFamily="34" charset="0"/>
              </a:rPr>
              <a:t> </a:t>
            </a:r>
            <a:r>
              <a:rPr lang="ar-SY" sz="2400" dirty="0" smtClean="0">
                <a:latin typeface="Tahoma" pitchFamily="34" charset="0"/>
                <a:ea typeface="Tahoma" pitchFamily="34" charset="0"/>
                <a:cs typeface="Tahoma" pitchFamily="34" charset="0"/>
              </a:rPr>
              <a:t>(مشفى ابن </a:t>
            </a:r>
            <a:r>
              <a:rPr lang="ar-SY" sz="2400" dirty="0" err="1" smtClean="0">
                <a:latin typeface="Tahoma" pitchFamily="34" charset="0"/>
                <a:ea typeface="Tahoma" pitchFamily="34" charset="0"/>
                <a:cs typeface="Tahoma" pitchFamily="34" charset="0"/>
              </a:rPr>
              <a:t>الوليد_حمص</a:t>
            </a:r>
            <a:r>
              <a:rPr lang="ar-SY" sz="2400" dirty="0" smtClean="0">
                <a:latin typeface="Tahoma" pitchFamily="34" charset="0"/>
                <a:ea typeface="Tahoma" pitchFamily="34" charset="0"/>
                <a:cs typeface="Tahoma" pitchFamily="34" charset="0"/>
              </a:rPr>
              <a:t>، مركز </a:t>
            </a:r>
            <a:r>
              <a:rPr lang="ar-SY" sz="2400" dirty="0" err="1" smtClean="0">
                <a:latin typeface="Tahoma" pitchFamily="34" charset="0"/>
                <a:ea typeface="Tahoma" pitchFamily="34" charset="0"/>
                <a:cs typeface="Tahoma" pitchFamily="34" charset="0"/>
              </a:rPr>
              <a:t>التلاسيميا_درعا</a:t>
            </a:r>
            <a:r>
              <a:rPr lang="ar-SY" sz="2400" dirty="0" smtClean="0">
                <a:latin typeface="Tahoma" pitchFamily="34" charset="0"/>
                <a:ea typeface="Tahoma" pitchFamily="34" charset="0"/>
                <a:cs typeface="Tahoma" pitchFamily="34" charset="0"/>
              </a:rPr>
              <a:t>، المركز الوطني </a:t>
            </a:r>
            <a:r>
              <a:rPr lang="ar-SY" sz="2400" dirty="0" err="1" smtClean="0">
                <a:latin typeface="Tahoma" pitchFamily="34" charset="0"/>
                <a:ea typeface="Tahoma" pitchFamily="34" charset="0"/>
                <a:cs typeface="Tahoma" pitchFamily="34" charset="0"/>
              </a:rPr>
              <a:t>للتلاسيميا_دمشق</a:t>
            </a:r>
            <a:r>
              <a:rPr lang="ar-SY" sz="2400" dirty="0" smtClean="0">
                <a:latin typeface="Tahoma" pitchFamily="34" charset="0"/>
                <a:ea typeface="Tahoma" pitchFamily="34" charset="0"/>
                <a:cs typeface="Tahoma" pitchFamily="34" charset="0"/>
              </a:rPr>
              <a:t>).</a:t>
            </a:r>
            <a:endParaRPr lang="ar-SY" sz="2400" dirty="0">
              <a:latin typeface="Tahoma" pitchFamily="34" charset="0"/>
              <a:ea typeface="Tahoma" pitchFamily="34" charset="0"/>
              <a:cs typeface="Tahoma" pitchFamily="34" charset="0"/>
            </a:endParaRPr>
          </a:p>
        </p:txBody>
      </p:sp>
      <p:sp>
        <p:nvSpPr>
          <p:cNvPr id="7" name="Footer Placeholder 5"/>
          <p:cNvSpPr>
            <a:spLocks noGrp="1"/>
          </p:cNvSpPr>
          <p:nvPr>
            <p:ph type="ftr" sz="quarter" idx="11"/>
          </p:nvPr>
        </p:nvSpPr>
        <p:spPr>
          <a:xfrm>
            <a:off x="731173"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1594945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ar-SY" b="1" dirty="0" smtClean="0">
                <a:ln w="11430"/>
                <a:solidFill>
                  <a:srgbClr val="FF0000"/>
                </a:solidFill>
                <a:effectLst>
                  <a:outerShdw blurRad="50800" dist="39000" dir="5460000" algn="tl">
                    <a:srgbClr val="000000">
                      <a:alpha val="38000"/>
                    </a:srgbClr>
                  </a:outerShdw>
                </a:effectLst>
                <a:latin typeface="Traditional Arabic" pitchFamily="18" charset="-78"/>
                <a:cs typeface="Akhbar MT" pitchFamily="2" charset="-78"/>
              </a:rPr>
              <a:t>جدول النظم الدموية بحسب اكتشافها </a:t>
            </a:r>
            <a:endParaRPr lang="en-US" b="1" dirty="0" smtClean="0">
              <a:ln w="11430"/>
              <a:solidFill>
                <a:srgbClr val="FF0000"/>
              </a:solidFill>
              <a:effectLst>
                <a:outerShdw blurRad="50800" dist="39000" dir="5460000" algn="tl">
                  <a:srgbClr val="000000">
                    <a:alpha val="38000"/>
                  </a:srgbClr>
                </a:outerShdw>
              </a:effectLst>
              <a:latin typeface="Traditional Arabic" pitchFamily="18" charset="-78"/>
              <a:cs typeface="Akhbar MT" pitchFamily="2" charset="-78"/>
            </a:endParaRPr>
          </a:p>
        </p:txBody>
      </p:sp>
      <p:sp>
        <p:nvSpPr>
          <p:cNvPr id="5123" name="Rectangle 3"/>
          <p:cNvSpPr>
            <a:spLocks noGrp="1" noChangeArrowheads="1"/>
          </p:cNvSpPr>
          <p:nvPr>
            <p:ph idx="1"/>
          </p:nvPr>
        </p:nvSpPr>
        <p:spPr>
          <a:xfrm>
            <a:off x="214282" y="1571612"/>
            <a:ext cx="8715436" cy="3929090"/>
          </a:xfrm>
        </p:spPr>
        <p:txBody>
          <a:bodyPr>
            <a:noAutofit/>
          </a:bodyPr>
          <a:lstStyle/>
          <a:p>
            <a:pPr algn="l" rtl="0" eaLnBrk="1" hangingPunct="1">
              <a:lnSpc>
                <a:spcPct val="80000"/>
              </a:lnSpc>
              <a:buFontTx/>
              <a:buNone/>
            </a:pPr>
            <a:r>
              <a:rPr lang="en-US" sz="1600" u="sng" dirty="0" smtClean="0">
                <a:cs typeface="Arial" pitchFamily="34" charset="0"/>
              </a:rPr>
              <a:t>No.     System name  	System symbol	Gene name(s)*Chromosomal location CD numbers</a:t>
            </a:r>
          </a:p>
          <a:p>
            <a:pPr algn="l" rtl="0" eaLnBrk="1" hangingPunct="1">
              <a:lnSpc>
                <a:spcPct val="80000"/>
              </a:lnSpc>
              <a:buFontTx/>
              <a:buNone/>
            </a:pPr>
            <a:r>
              <a:rPr lang="en-US" sz="1600" b="1" dirty="0" smtClean="0">
                <a:solidFill>
                  <a:srgbClr val="C00000"/>
                </a:solidFill>
                <a:cs typeface="Arial" pitchFamily="34" charset="0"/>
              </a:rPr>
              <a:t>001</a:t>
            </a:r>
            <a:r>
              <a:rPr lang="en-US" sz="1600" b="1" dirty="0" smtClean="0">
                <a:cs typeface="Arial" pitchFamily="34" charset="0"/>
              </a:rPr>
              <a:t>	ABO     	</a:t>
            </a:r>
            <a:r>
              <a:rPr lang="en-US" sz="1600" b="1" dirty="0" err="1" smtClean="0">
                <a:cs typeface="Arial" pitchFamily="34" charset="0"/>
              </a:rPr>
              <a:t>ABO</a:t>
            </a:r>
            <a:r>
              <a:rPr lang="en-US" sz="1600" b="1" dirty="0" smtClean="0">
                <a:cs typeface="Arial" pitchFamily="34" charset="0"/>
              </a:rPr>
              <a:t>	                 </a:t>
            </a:r>
            <a:r>
              <a:rPr lang="en-US" sz="1600" b="1" dirty="0" err="1" smtClean="0">
                <a:cs typeface="Arial" pitchFamily="34" charset="0"/>
              </a:rPr>
              <a:t>ABO</a:t>
            </a:r>
            <a:r>
              <a:rPr lang="en-US" sz="1600" b="1" dirty="0" smtClean="0">
                <a:cs typeface="Arial" pitchFamily="34" charset="0"/>
              </a:rPr>
              <a:t>	                 9q34.2	 </a:t>
            </a:r>
          </a:p>
          <a:p>
            <a:pPr algn="l" rtl="0" eaLnBrk="1" hangingPunct="1">
              <a:lnSpc>
                <a:spcPct val="80000"/>
              </a:lnSpc>
              <a:buFontTx/>
              <a:buNone/>
            </a:pPr>
            <a:r>
              <a:rPr lang="en-US" sz="1600" b="1" dirty="0" smtClean="0">
                <a:solidFill>
                  <a:srgbClr val="C00000"/>
                </a:solidFill>
                <a:cs typeface="Arial" pitchFamily="34" charset="0"/>
              </a:rPr>
              <a:t>002</a:t>
            </a:r>
            <a:r>
              <a:rPr lang="en-US" sz="1600" b="1" dirty="0" smtClean="0">
                <a:cs typeface="Arial" pitchFamily="34" charset="0"/>
              </a:rPr>
              <a:t>	MNS	             	</a:t>
            </a:r>
            <a:r>
              <a:rPr lang="en-US" sz="1600" b="1" dirty="0" err="1" smtClean="0">
                <a:cs typeface="Arial" pitchFamily="34" charset="0"/>
              </a:rPr>
              <a:t>MNS</a:t>
            </a:r>
            <a:r>
              <a:rPr lang="en-US" sz="1600" b="1" dirty="0" smtClean="0">
                <a:cs typeface="Arial" pitchFamily="34" charset="0"/>
              </a:rPr>
              <a:t>	                 GYPA, GYPB, GYPE      4q31.21                CD235</a:t>
            </a:r>
          </a:p>
          <a:p>
            <a:pPr algn="l" rtl="0" eaLnBrk="1" hangingPunct="1">
              <a:lnSpc>
                <a:spcPct val="80000"/>
              </a:lnSpc>
              <a:buFontTx/>
              <a:buNone/>
            </a:pPr>
            <a:r>
              <a:rPr lang="en-US" sz="1600" b="1" dirty="0" smtClean="0">
                <a:solidFill>
                  <a:srgbClr val="C00000"/>
                </a:solidFill>
                <a:cs typeface="Arial" pitchFamily="34" charset="0"/>
              </a:rPr>
              <a:t>003</a:t>
            </a:r>
            <a:r>
              <a:rPr lang="en-US" sz="1600" b="1" dirty="0" smtClean="0">
                <a:cs typeface="Arial" pitchFamily="34" charset="0"/>
              </a:rPr>
              <a:t>	P1	             	</a:t>
            </a:r>
            <a:r>
              <a:rPr lang="en-US" sz="1600" b="1" dirty="0" err="1" smtClean="0">
                <a:cs typeface="Arial" pitchFamily="34" charset="0"/>
              </a:rPr>
              <a:t>P1</a:t>
            </a:r>
            <a:r>
              <a:rPr lang="en-US" sz="1600" b="1" dirty="0" smtClean="0">
                <a:cs typeface="Arial" pitchFamily="34" charset="0"/>
              </a:rPr>
              <a:t>	               		                 22q11.2</a:t>
            </a:r>
            <a:r>
              <a:rPr lang="en-US" sz="1600" b="1" dirty="0" smtClean="0">
                <a:latin typeface="Arial" pitchFamily="34" charset="0"/>
                <a:cs typeface="Arial" pitchFamily="34" charset="0"/>
              </a:rPr>
              <a:t>–</a:t>
            </a:r>
            <a:r>
              <a:rPr lang="en-US" sz="1600" b="1" dirty="0" smtClean="0">
                <a:cs typeface="Arial" pitchFamily="34" charset="0"/>
              </a:rPr>
              <a:t>qter	 </a:t>
            </a:r>
          </a:p>
          <a:p>
            <a:pPr algn="l" rtl="0" eaLnBrk="1" hangingPunct="1">
              <a:lnSpc>
                <a:spcPct val="80000"/>
              </a:lnSpc>
              <a:buFontTx/>
              <a:buNone/>
            </a:pPr>
            <a:r>
              <a:rPr lang="en-US" sz="1600" b="1" dirty="0" smtClean="0">
                <a:solidFill>
                  <a:srgbClr val="C00000"/>
                </a:solidFill>
                <a:cs typeface="Arial" pitchFamily="34" charset="0"/>
              </a:rPr>
              <a:t>004</a:t>
            </a:r>
            <a:r>
              <a:rPr lang="en-US" sz="1600" b="1" dirty="0" smtClean="0">
                <a:cs typeface="Arial" pitchFamily="34" charset="0"/>
              </a:rPr>
              <a:t>	</a:t>
            </a:r>
            <a:r>
              <a:rPr lang="en-US" sz="1600" b="1" dirty="0" err="1" smtClean="0">
                <a:cs typeface="Arial" pitchFamily="34" charset="0"/>
              </a:rPr>
              <a:t>Rh</a:t>
            </a:r>
            <a:r>
              <a:rPr lang="en-US" sz="1600" b="1" dirty="0" smtClean="0">
                <a:cs typeface="Arial" pitchFamily="34" charset="0"/>
              </a:rPr>
              <a:t>	            	</a:t>
            </a:r>
            <a:r>
              <a:rPr lang="en-US" sz="1600" b="1" dirty="0" err="1" smtClean="0">
                <a:cs typeface="Arial" pitchFamily="34" charset="0"/>
              </a:rPr>
              <a:t>RH</a:t>
            </a:r>
            <a:r>
              <a:rPr lang="en-US" sz="1600" b="1" dirty="0" smtClean="0">
                <a:cs typeface="Arial" pitchFamily="34" charset="0"/>
              </a:rPr>
              <a:t>	                 RHD, RHCE	                 1p36.11	        CD240</a:t>
            </a:r>
          </a:p>
          <a:p>
            <a:pPr algn="l" rtl="0" eaLnBrk="1" hangingPunct="1">
              <a:lnSpc>
                <a:spcPct val="80000"/>
              </a:lnSpc>
              <a:buFontTx/>
              <a:buNone/>
            </a:pPr>
            <a:r>
              <a:rPr lang="en-US" sz="1600" b="1" dirty="0" smtClean="0">
                <a:solidFill>
                  <a:srgbClr val="C00000"/>
                </a:solidFill>
                <a:cs typeface="Arial" pitchFamily="34" charset="0"/>
              </a:rPr>
              <a:t>005</a:t>
            </a:r>
            <a:r>
              <a:rPr lang="en-US" sz="1600" b="1" dirty="0" smtClean="0">
                <a:cs typeface="Arial" pitchFamily="34" charset="0"/>
              </a:rPr>
              <a:t>	Lutheran	LU                                </a:t>
            </a:r>
            <a:r>
              <a:rPr lang="en-US" sz="1600" b="1" dirty="0" err="1" smtClean="0">
                <a:cs typeface="Arial" pitchFamily="34" charset="0"/>
              </a:rPr>
              <a:t>LU</a:t>
            </a:r>
            <a:r>
              <a:rPr lang="en-US" sz="1600" b="1" dirty="0" smtClean="0">
                <a:cs typeface="Arial" pitchFamily="34" charset="0"/>
              </a:rPr>
              <a:t>	                 19q13.32	        CD239 </a:t>
            </a:r>
          </a:p>
          <a:p>
            <a:pPr algn="l" rtl="0" eaLnBrk="1" hangingPunct="1">
              <a:lnSpc>
                <a:spcPct val="80000"/>
              </a:lnSpc>
              <a:buFontTx/>
              <a:buNone/>
            </a:pPr>
            <a:r>
              <a:rPr lang="en-US" sz="1600" b="1" dirty="0" smtClean="0">
                <a:solidFill>
                  <a:srgbClr val="C00000"/>
                </a:solidFill>
                <a:cs typeface="Arial" pitchFamily="34" charset="0"/>
              </a:rPr>
              <a:t>006</a:t>
            </a:r>
            <a:r>
              <a:rPr lang="en-US" sz="1600" b="1" dirty="0" smtClean="0">
                <a:cs typeface="Arial" pitchFamily="34" charset="0"/>
              </a:rPr>
              <a:t>	</a:t>
            </a:r>
            <a:r>
              <a:rPr lang="en-US" sz="1600" b="1" dirty="0" err="1" smtClean="0">
                <a:cs typeface="Arial" pitchFamily="34" charset="0"/>
              </a:rPr>
              <a:t>Kell</a:t>
            </a:r>
            <a:r>
              <a:rPr lang="en-US" sz="1600" b="1" dirty="0" smtClean="0">
                <a:cs typeface="Arial" pitchFamily="34" charset="0"/>
              </a:rPr>
              <a:t>	               	KEL	                 </a:t>
            </a:r>
            <a:r>
              <a:rPr lang="en-US" sz="1600" b="1" dirty="0" err="1" smtClean="0">
                <a:cs typeface="Arial" pitchFamily="34" charset="0"/>
              </a:rPr>
              <a:t>KEL</a:t>
            </a:r>
            <a:r>
              <a:rPr lang="en-US" sz="1600" b="1" dirty="0" smtClean="0">
                <a:cs typeface="Arial" pitchFamily="34" charset="0"/>
              </a:rPr>
              <a:t>	                 7q34	        CD238</a:t>
            </a:r>
          </a:p>
          <a:p>
            <a:pPr algn="l" rtl="0" eaLnBrk="1" hangingPunct="1">
              <a:lnSpc>
                <a:spcPct val="80000"/>
              </a:lnSpc>
              <a:buFontTx/>
              <a:buNone/>
            </a:pPr>
            <a:r>
              <a:rPr lang="en-US" sz="1600" b="1" dirty="0" smtClean="0">
                <a:solidFill>
                  <a:srgbClr val="C00000"/>
                </a:solidFill>
                <a:cs typeface="Arial" pitchFamily="34" charset="0"/>
              </a:rPr>
              <a:t>007</a:t>
            </a:r>
            <a:r>
              <a:rPr lang="en-US" sz="1600" b="1" dirty="0" smtClean="0">
                <a:cs typeface="Arial" pitchFamily="34" charset="0"/>
              </a:rPr>
              <a:t>	Lewis	              	LE	                 FUT3	                 19p13.3	 </a:t>
            </a:r>
          </a:p>
          <a:p>
            <a:pPr algn="l" rtl="0" eaLnBrk="1" hangingPunct="1">
              <a:lnSpc>
                <a:spcPct val="80000"/>
              </a:lnSpc>
              <a:buFontTx/>
              <a:buNone/>
            </a:pPr>
            <a:r>
              <a:rPr lang="en-US" sz="1600" b="1" dirty="0" smtClean="0">
                <a:solidFill>
                  <a:srgbClr val="C00000"/>
                </a:solidFill>
                <a:cs typeface="Arial" pitchFamily="34" charset="0"/>
              </a:rPr>
              <a:t>008</a:t>
            </a:r>
            <a:r>
              <a:rPr lang="en-US" sz="1600" b="1" dirty="0" smtClean="0">
                <a:cs typeface="Arial" pitchFamily="34" charset="0"/>
              </a:rPr>
              <a:t>	Duffy	             	FY	                 DARC	                 1q23.2	        CD234</a:t>
            </a:r>
          </a:p>
          <a:p>
            <a:pPr algn="l" rtl="0" eaLnBrk="1" hangingPunct="1">
              <a:lnSpc>
                <a:spcPct val="80000"/>
              </a:lnSpc>
              <a:buFontTx/>
              <a:buNone/>
            </a:pPr>
            <a:r>
              <a:rPr lang="en-US" sz="1600" b="1" dirty="0" smtClean="0">
                <a:solidFill>
                  <a:srgbClr val="C00000"/>
                </a:solidFill>
                <a:cs typeface="Arial" pitchFamily="34" charset="0"/>
              </a:rPr>
              <a:t>009</a:t>
            </a:r>
            <a:r>
              <a:rPr lang="en-US" sz="1600" b="1" dirty="0" smtClean="0">
                <a:cs typeface="Arial" pitchFamily="34" charset="0"/>
              </a:rPr>
              <a:t>	Kidd	             	JK	                 SLC14A1	                 18q12.3	 </a:t>
            </a:r>
          </a:p>
          <a:p>
            <a:pPr algn="l" rtl="0" eaLnBrk="1" hangingPunct="1">
              <a:lnSpc>
                <a:spcPct val="80000"/>
              </a:lnSpc>
              <a:buFontTx/>
              <a:buNone/>
            </a:pPr>
            <a:r>
              <a:rPr lang="en-US" sz="1600" b="1" dirty="0" smtClean="0">
                <a:solidFill>
                  <a:srgbClr val="C00000"/>
                </a:solidFill>
                <a:cs typeface="Arial" pitchFamily="34" charset="0"/>
              </a:rPr>
              <a:t>010</a:t>
            </a:r>
            <a:r>
              <a:rPr lang="en-US" sz="1600" b="1" dirty="0" smtClean="0">
                <a:cs typeface="Arial" pitchFamily="34" charset="0"/>
              </a:rPr>
              <a:t>	Diego	             	DI	                 SLC4A1	                 17q21.31	        CD233</a:t>
            </a:r>
          </a:p>
          <a:p>
            <a:pPr algn="l" rtl="0" eaLnBrk="1" hangingPunct="1">
              <a:lnSpc>
                <a:spcPct val="80000"/>
              </a:lnSpc>
              <a:buFontTx/>
              <a:buNone/>
            </a:pPr>
            <a:r>
              <a:rPr lang="en-US" sz="1600" b="1" dirty="0" smtClean="0">
                <a:solidFill>
                  <a:srgbClr val="C00000"/>
                </a:solidFill>
                <a:cs typeface="Arial" pitchFamily="34" charset="0"/>
              </a:rPr>
              <a:t>011</a:t>
            </a:r>
            <a:r>
              <a:rPr lang="en-US" sz="1600" b="1" dirty="0" smtClean="0">
                <a:cs typeface="Arial" pitchFamily="34" charset="0"/>
              </a:rPr>
              <a:t>	</a:t>
            </a:r>
            <a:r>
              <a:rPr lang="en-US" sz="1600" b="1" dirty="0" err="1" smtClean="0">
                <a:cs typeface="Arial" pitchFamily="34" charset="0"/>
              </a:rPr>
              <a:t>Yt</a:t>
            </a:r>
            <a:r>
              <a:rPr lang="en-US" sz="1600" b="1" dirty="0" smtClean="0">
                <a:cs typeface="Arial" pitchFamily="34" charset="0"/>
              </a:rPr>
              <a:t>	             	</a:t>
            </a:r>
            <a:r>
              <a:rPr lang="en-US" sz="1600" b="1" dirty="0" err="1" smtClean="0">
                <a:cs typeface="Arial" pitchFamily="34" charset="0"/>
              </a:rPr>
              <a:t>YT</a:t>
            </a:r>
            <a:r>
              <a:rPr lang="en-US" sz="1600" b="1" dirty="0" smtClean="0">
                <a:cs typeface="Arial" pitchFamily="34" charset="0"/>
              </a:rPr>
              <a:t>	                 ACHE	                 7q22.1	 </a:t>
            </a:r>
          </a:p>
          <a:p>
            <a:pPr algn="l" rtl="0" eaLnBrk="1" hangingPunct="1">
              <a:lnSpc>
                <a:spcPct val="80000"/>
              </a:lnSpc>
              <a:buFontTx/>
              <a:buNone/>
            </a:pPr>
            <a:r>
              <a:rPr lang="en-US" sz="1600" b="1" dirty="0" smtClean="0">
                <a:solidFill>
                  <a:srgbClr val="C00000"/>
                </a:solidFill>
                <a:cs typeface="Arial" pitchFamily="34" charset="0"/>
              </a:rPr>
              <a:t>012</a:t>
            </a:r>
            <a:r>
              <a:rPr lang="en-US" sz="1600" b="1" dirty="0" smtClean="0">
                <a:cs typeface="Arial" pitchFamily="34" charset="0"/>
              </a:rPr>
              <a:t>	</a:t>
            </a:r>
            <a:r>
              <a:rPr lang="en-US" sz="1600" b="1" dirty="0" err="1" smtClean="0">
                <a:cs typeface="Arial" pitchFamily="34" charset="0"/>
              </a:rPr>
              <a:t>Xg</a:t>
            </a:r>
            <a:r>
              <a:rPr lang="en-US" sz="1600" b="1" dirty="0" smtClean="0">
                <a:cs typeface="Arial" pitchFamily="34" charset="0"/>
              </a:rPr>
              <a:t>	             	</a:t>
            </a:r>
            <a:r>
              <a:rPr lang="en-US" sz="1600" b="1" dirty="0" err="1" smtClean="0">
                <a:cs typeface="Arial" pitchFamily="34" charset="0"/>
              </a:rPr>
              <a:t>XG</a:t>
            </a:r>
            <a:r>
              <a:rPr lang="en-US" sz="1600" b="1" dirty="0" smtClean="0">
                <a:cs typeface="Arial" pitchFamily="34" charset="0"/>
              </a:rPr>
              <a:t>	                 </a:t>
            </a:r>
            <a:r>
              <a:rPr lang="en-US" sz="1600" b="1" dirty="0" err="1" smtClean="0">
                <a:cs typeface="Arial" pitchFamily="34" charset="0"/>
              </a:rPr>
              <a:t>XG</a:t>
            </a:r>
            <a:r>
              <a:rPr lang="en-US" sz="1600" b="1" dirty="0" smtClean="0">
                <a:cs typeface="Arial" pitchFamily="34" charset="0"/>
              </a:rPr>
              <a:t>, MIC2	                 Xp22.33	        CD99</a:t>
            </a:r>
            <a:r>
              <a:rPr lang="en-US" sz="1600" b="1" dirty="0" smtClean="0">
                <a:latin typeface="Arial" pitchFamily="34" charset="0"/>
                <a:cs typeface="Arial" pitchFamily="34" charset="0"/>
              </a:rPr>
              <a:t>†</a:t>
            </a:r>
            <a:endParaRPr lang="en-US" sz="1600" b="1" dirty="0" smtClean="0">
              <a:cs typeface="Arial" pitchFamily="34" charset="0"/>
            </a:endParaRPr>
          </a:p>
          <a:p>
            <a:pPr algn="l" rtl="0" eaLnBrk="1" hangingPunct="1">
              <a:lnSpc>
                <a:spcPct val="80000"/>
              </a:lnSpc>
              <a:buFontTx/>
              <a:buNone/>
            </a:pPr>
            <a:r>
              <a:rPr lang="en-US" sz="1600" b="1" dirty="0" smtClean="0">
                <a:solidFill>
                  <a:srgbClr val="C00000"/>
                </a:solidFill>
                <a:cs typeface="Arial" pitchFamily="34" charset="0"/>
              </a:rPr>
              <a:t>013</a:t>
            </a:r>
            <a:r>
              <a:rPr lang="en-US" sz="1600" b="1" dirty="0" smtClean="0">
                <a:cs typeface="Arial" pitchFamily="34" charset="0"/>
              </a:rPr>
              <a:t>	</a:t>
            </a:r>
            <a:r>
              <a:rPr lang="en-US" sz="1600" b="1" dirty="0" err="1" smtClean="0">
                <a:cs typeface="Arial" pitchFamily="34" charset="0"/>
              </a:rPr>
              <a:t>Scianna</a:t>
            </a:r>
            <a:r>
              <a:rPr lang="en-US" sz="1600" b="1" dirty="0" smtClean="0">
                <a:cs typeface="Arial" pitchFamily="34" charset="0"/>
              </a:rPr>
              <a:t>	SC	                 ERMAP	                 1p34.2	 </a:t>
            </a:r>
          </a:p>
          <a:p>
            <a:pPr algn="l" rtl="0" eaLnBrk="1" hangingPunct="1">
              <a:lnSpc>
                <a:spcPct val="80000"/>
              </a:lnSpc>
              <a:buFontTx/>
              <a:buNone/>
            </a:pPr>
            <a:r>
              <a:rPr lang="en-US" sz="1600" b="1" dirty="0" smtClean="0">
                <a:solidFill>
                  <a:srgbClr val="C00000"/>
                </a:solidFill>
                <a:cs typeface="Arial" pitchFamily="34" charset="0"/>
              </a:rPr>
              <a:t>014	</a:t>
            </a:r>
            <a:r>
              <a:rPr lang="en-US" sz="1600" b="1" dirty="0" err="1" smtClean="0">
                <a:cs typeface="Arial" pitchFamily="34" charset="0"/>
              </a:rPr>
              <a:t>Dombrock</a:t>
            </a:r>
            <a:r>
              <a:rPr lang="en-US" sz="1600" b="1" dirty="0" smtClean="0">
                <a:cs typeface="Arial" pitchFamily="34" charset="0"/>
              </a:rPr>
              <a:t>	DO	                 ART4	                 12p12.3	        CD297</a:t>
            </a:r>
          </a:p>
        </p:txBody>
      </p:sp>
      <p:sp>
        <p:nvSpPr>
          <p:cNvPr id="6" name="Footer Placeholder 5"/>
          <p:cNvSpPr>
            <a:spLocks noGrp="1"/>
          </p:cNvSpPr>
          <p:nvPr>
            <p:ph type="ftr" sz="quarter" idx="11"/>
          </p:nvPr>
        </p:nvSpPr>
        <p:spPr>
          <a:xfrm>
            <a:off x="515149"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3415617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fade">
                                      <p:cBhvr>
                                        <p:cTn id="11" dur="500"/>
                                        <p:tgtEl>
                                          <p:spTgt spid="5123">
                                            <p:txEl>
                                              <p:pRg st="0" end="0"/>
                                            </p:txEl>
                                          </p:spTgt>
                                        </p:tgtEl>
                                      </p:cBhvr>
                                    </p:animEffect>
                                  </p:childTnLst>
                                </p:cTn>
                              </p:par>
                              <p:par>
                                <p:cTn id="12" presetID="10" presetClass="entr" presetSubtype="0" fill="hold" nodeType="withEffect">
                                  <p:stCondLst>
                                    <p:cond delay="500"/>
                                  </p:stCondLst>
                                  <p:iterate type="lt">
                                    <p:tmPct val="0"/>
                                  </p:iterate>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500"/>
                                        <p:tgtEl>
                                          <p:spTgt spid="5123">
                                            <p:txEl>
                                              <p:pRg st="1" end="1"/>
                                            </p:txEl>
                                          </p:spTgt>
                                        </p:tgtEl>
                                      </p:cBhvr>
                                    </p:animEffect>
                                  </p:childTnLst>
                                </p:cTn>
                              </p:par>
                              <p:par>
                                <p:cTn id="15" presetID="10" presetClass="entr" presetSubtype="0" fill="hold" nodeType="withEffect">
                                  <p:stCondLst>
                                    <p:cond delay="50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par>
                                <p:cTn id="18" presetID="10" presetClass="entr" presetSubtype="0" fill="hold" nodeType="withEffect">
                                  <p:stCondLst>
                                    <p:cond delay="500"/>
                                  </p:stCondLst>
                                  <p:childTnLst>
                                    <p:set>
                                      <p:cBhvr>
                                        <p:cTn id="19" dur="1" fill="hold">
                                          <p:stCondLst>
                                            <p:cond delay="0"/>
                                          </p:stCondLst>
                                        </p:cTn>
                                        <p:tgtEl>
                                          <p:spTgt spid="5123">
                                            <p:txEl>
                                              <p:pRg st="3" end="3"/>
                                            </p:txEl>
                                          </p:spTgt>
                                        </p:tgtEl>
                                        <p:attrNameLst>
                                          <p:attrName>style.visibility</p:attrName>
                                        </p:attrNameLst>
                                      </p:cBhvr>
                                      <p:to>
                                        <p:strVal val="visible"/>
                                      </p:to>
                                    </p:set>
                                    <p:animEffect transition="in" filter="fade">
                                      <p:cBhvr>
                                        <p:cTn id="20" dur="500"/>
                                        <p:tgtEl>
                                          <p:spTgt spid="5123">
                                            <p:txEl>
                                              <p:pRg st="3" end="3"/>
                                            </p:txEl>
                                          </p:spTgt>
                                        </p:tgtEl>
                                      </p:cBhvr>
                                    </p:animEffect>
                                  </p:childTnLst>
                                </p:cTn>
                              </p:par>
                              <p:par>
                                <p:cTn id="21" presetID="10" presetClass="entr" presetSubtype="0" fill="hold" nodeType="withEffect">
                                  <p:stCondLst>
                                    <p:cond delay="500"/>
                                  </p:stCondLst>
                                  <p:childTnLst>
                                    <p:set>
                                      <p:cBhvr>
                                        <p:cTn id="22" dur="1" fill="hold">
                                          <p:stCondLst>
                                            <p:cond delay="0"/>
                                          </p:stCondLst>
                                        </p:cTn>
                                        <p:tgtEl>
                                          <p:spTgt spid="5123">
                                            <p:txEl>
                                              <p:pRg st="4" end="4"/>
                                            </p:txEl>
                                          </p:spTgt>
                                        </p:tgtEl>
                                        <p:attrNameLst>
                                          <p:attrName>style.visibility</p:attrName>
                                        </p:attrNameLst>
                                      </p:cBhvr>
                                      <p:to>
                                        <p:strVal val="visible"/>
                                      </p:to>
                                    </p:set>
                                    <p:animEffect transition="in" filter="fade">
                                      <p:cBhvr>
                                        <p:cTn id="23" dur="500"/>
                                        <p:tgtEl>
                                          <p:spTgt spid="5123">
                                            <p:txEl>
                                              <p:pRg st="4" end="4"/>
                                            </p:txEl>
                                          </p:spTgt>
                                        </p:tgtEl>
                                      </p:cBhvr>
                                    </p:animEffect>
                                  </p:childTnLst>
                                </p:cTn>
                              </p:par>
                              <p:par>
                                <p:cTn id="24" presetID="10" presetClass="entr" presetSubtype="0" fill="hold" nodeType="withEffect">
                                  <p:stCondLst>
                                    <p:cond delay="500"/>
                                  </p:stCondLst>
                                  <p:childTnLst>
                                    <p:set>
                                      <p:cBhvr>
                                        <p:cTn id="25" dur="1" fill="hold">
                                          <p:stCondLst>
                                            <p:cond delay="0"/>
                                          </p:stCondLst>
                                        </p:cTn>
                                        <p:tgtEl>
                                          <p:spTgt spid="5123">
                                            <p:txEl>
                                              <p:pRg st="5" end="5"/>
                                            </p:txEl>
                                          </p:spTgt>
                                        </p:tgtEl>
                                        <p:attrNameLst>
                                          <p:attrName>style.visibility</p:attrName>
                                        </p:attrNameLst>
                                      </p:cBhvr>
                                      <p:to>
                                        <p:strVal val="visible"/>
                                      </p:to>
                                    </p:set>
                                    <p:animEffect transition="in" filter="fade">
                                      <p:cBhvr>
                                        <p:cTn id="26" dur="500"/>
                                        <p:tgtEl>
                                          <p:spTgt spid="5123">
                                            <p:txEl>
                                              <p:pRg st="5" end="5"/>
                                            </p:txEl>
                                          </p:spTgt>
                                        </p:tgtEl>
                                      </p:cBhvr>
                                    </p:animEffect>
                                  </p:childTnLst>
                                </p:cTn>
                              </p:par>
                              <p:par>
                                <p:cTn id="27" presetID="10" presetClass="entr" presetSubtype="0" fill="hold" nodeType="withEffect">
                                  <p:stCondLst>
                                    <p:cond delay="500"/>
                                  </p:stCondLst>
                                  <p:childTnLst>
                                    <p:set>
                                      <p:cBhvr>
                                        <p:cTn id="28" dur="1" fill="hold">
                                          <p:stCondLst>
                                            <p:cond delay="0"/>
                                          </p:stCondLst>
                                        </p:cTn>
                                        <p:tgtEl>
                                          <p:spTgt spid="5123">
                                            <p:txEl>
                                              <p:pRg st="6" end="6"/>
                                            </p:txEl>
                                          </p:spTgt>
                                        </p:tgtEl>
                                        <p:attrNameLst>
                                          <p:attrName>style.visibility</p:attrName>
                                        </p:attrNameLst>
                                      </p:cBhvr>
                                      <p:to>
                                        <p:strVal val="visible"/>
                                      </p:to>
                                    </p:set>
                                    <p:animEffect transition="in" filter="fade">
                                      <p:cBhvr>
                                        <p:cTn id="29" dur="500"/>
                                        <p:tgtEl>
                                          <p:spTgt spid="5123">
                                            <p:txEl>
                                              <p:pRg st="6" end="6"/>
                                            </p:txEl>
                                          </p:spTgt>
                                        </p:tgtEl>
                                      </p:cBhvr>
                                    </p:animEffect>
                                  </p:childTnLst>
                                </p:cTn>
                              </p:par>
                              <p:par>
                                <p:cTn id="30" presetID="10" presetClass="entr" presetSubtype="0" fill="hold" nodeType="withEffect">
                                  <p:stCondLst>
                                    <p:cond delay="500"/>
                                  </p:stCondLst>
                                  <p:childTnLst>
                                    <p:set>
                                      <p:cBhvr>
                                        <p:cTn id="31" dur="1" fill="hold">
                                          <p:stCondLst>
                                            <p:cond delay="0"/>
                                          </p:stCondLst>
                                        </p:cTn>
                                        <p:tgtEl>
                                          <p:spTgt spid="5123">
                                            <p:txEl>
                                              <p:pRg st="7" end="7"/>
                                            </p:txEl>
                                          </p:spTgt>
                                        </p:tgtEl>
                                        <p:attrNameLst>
                                          <p:attrName>style.visibility</p:attrName>
                                        </p:attrNameLst>
                                      </p:cBhvr>
                                      <p:to>
                                        <p:strVal val="visible"/>
                                      </p:to>
                                    </p:set>
                                    <p:animEffect transition="in" filter="fade">
                                      <p:cBhvr>
                                        <p:cTn id="32" dur="500"/>
                                        <p:tgtEl>
                                          <p:spTgt spid="5123">
                                            <p:txEl>
                                              <p:pRg st="7" end="7"/>
                                            </p:txEl>
                                          </p:spTgt>
                                        </p:tgtEl>
                                      </p:cBhvr>
                                    </p:animEffect>
                                  </p:childTnLst>
                                </p:cTn>
                              </p:par>
                              <p:par>
                                <p:cTn id="33" presetID="10" presetClass="entr" presetSubtype="0" fill="hold" nodeType="withEffect">
                                  <p:stCondLst>
                                    <p:cond delay="500"/>
                                  </p:stCondLst>
                                  <p:childTnLst>
                                    <p:set>
                                      <p:cBhvr>
                                        <p:cTn id="34" dur="1" fill="hold">
                                          <p:stCondLst>
                                            <p:cond delay="0"/>
                                          </p:stCondLst>
                                        </p:cTn>
                                        <p:tgtEl>
                                          <p:spTgt spid="5123">
                                            <p:txEl>
                                              <p:pRg st="8" end="8"/>
                                            </p:txEl>
                                          </p:spTgt>
                                        </p:tgtEl>
                                        <p:attrNameLst>
                                          <p:attrName>style.visibility</p:attrName>
                                        </p:attrNameLst>
                                      </p:cBhvr>
                                      <p:to>
                                        <p:strVal val="visible"/>
                                      </p:to>
                                    </p:set>
                                    <p:animEffect transition="in" filter="fade">
                                      <p:cBhvr>
                                        <p:cTn id="35" dur="500"/>
                                        <p:tgtEl>
                                          <p:spTgt spid="5123">
                                            <p:txEl>
                                              <p:pRg st="8" end="8"/>
                                            </p:txEl>
                                          </p:spTgt>
                                        </p:tgtEl>
                                      </p:cBhvr>
                                    </p:animEffect>
                                  </p:childTnLst>
                                </p:cTn>
                              </p:par>
                              <p:par>
                                <p:cTn id="36" presetID="10" presetClass="entr" presetSubtype="0" fill="hold" nodeType="withEffect">
                                  <p:stCondLst>
                                    <p:cond delay="500"/>
                                  </p:stCondLst>
                                  <p:childTnLst>
                                    <p:set>
                                      <p:cBhvr>
                                        <p:cTn id="37" dur="1" fill="hold">
                                          <p:stCondLst>
                                            <p:cond delay="0"/>
                                          </p:stCondLst>
                                        </p:cTn>
                                        <p:tgtEl>
                                          <p:spTgt spid="5123">
                                            <p:txEl>
                                              <p:pRg st="9" end="9"/>
                                            </p:txEl>
                                          </p:spTgt>
                                        </p:tgtEl>
                                        <p:attrNameLst>
                                          <p:attrName>style.visibility</p:attrName>
                                        </p:attrNameLst>
                                      </p:cBhvr>
                                      <p:to>
                                        <p:strVal val="visible"/>
                                      </p:to>
                                    </p:set>
                                    <p:animEffect transition="in" filter="fade">
                                      <p:cBhvr>
                                        <p:cTn id="38" dur="500"/>
                                        <p:tgtEl>
                                          <p:spTgt spid="5123">
                                            <p:txEl>
                                              <p:pRg st="9" end="9"/>
                                            </p:txEl>
                                          </p:spTgt>
                                        </p:tgtEl>
                                      </p:cBhvr>
                                    </p:animEffect>
                                  </p:childTnLst>
                                </p:cTn>
                              </p:par>
                              <p:par>
                                <p:cTn id="39" presetID="10" presetClass="entr" presetSubtype="0" fill="hold" nodeType="withEffect">
                                  <p:stCondLst>
                                    <p:cond delay="500"/>
                                  </p:stCondLst>
                                  <p:childTnLst>
                                    <p:set>
                                      <p:cBhvr>
                                        <p:cTn id="40" dur="1" fill="hold">
                                          <p:stCondLst>
                                            <p:cond delay="0"/>
                                          </p:stCondLst>
                                        </p:cTn>
                                        <p:tgtEl>
                                          <p:spTgt spid="5123">
                                            <p:txEl>
                                              <p:pRg st="10" end="10"/>
                                            </p:txEl>
                                          </p:spTgt>
                                        </p:tgtEl>
                                        <p:attrNameLst>
                                          <p:attrName>style.visibility</p:attrName>
                                        </p:attrNameLst>
                                      </p:cBhvr>
                                      <p:to>
                                        <p:strVal val="visible"/>
                                      </p:to>
                                    </p:set>
                                    <p:animEffect transition="in" filter="fade">
                                      <p:cBhvr>
                                        <p:cTn id="41" dur="500"/>
                                        <p:tgtEl>
                                          <p:spTgt spid="5123">
                                            <p:txEl>
                                              <p:pRg st="10" end="10"/>
                                            </p:txEl>
                                          </p:spTgt>
                                        </p:tgtEl>
                                      </p:cBhvr>
                                    </p:animEffect>
                                  </p:childTnLst>
                                </p:cTn>
                              </p:par>
                              <p:par>
                                <p:cTn id="42" presetID="10" presetClass="entr" presetSubtype="0" fill="hold" nodeType="withEffect">
                                  <p:stCondLst>
                                    <p:cond delay="500"/>
                                  </p:stCondLst>
                                  <p:childTnLst>
                                    <p:set>
                                      <p:cBhvr>
                                        <p:cTn id="43" dur="1" fill="hold">
                                          <p:stCondLst>
                                            <p:cond delay="0"/>
                                          </p:stCondLst>
                                        </p:cTn>
                                        <p:tgtEl>
                                          <p:spTgt spid="5123">
                                            <p:txEl>
                                              <p:pRg st="11" end="11"/>
                                            </p:txEl>
                                          </p:spTgt>
                                        </p:tgtEl>
                                        <p:attrNameLst>
                                          <p:attrName>style.visibility</p:attrName>
                                        </p:attrNameLst>
                                      </p:cBhvr>
                                      <p:to>
                                        <p:strVal val="visible"/>
                                      </p:to>
                                    </p:set>
                                    <p:animEffect transition="in" filter="fade">
                                      <p:cBhvr>
                                        <p:cTn id="44" dur="500"/>
                                        <p:tgtEl>
                                          <p:spTgt spid="5123">
                                            <p:txEl>
                                              <p:pRg st="11" end="11"/>
                                            </p:txEl>
                                          </p:spTgt>
                                        </p:tgtEl>
                                      </p:cBhvr>
                                    </p:animEffect>
                                  </p:childTnLst>
                                </p:cTn>
                              </p:par>
                              <p:par>
                                <p:cTn id="45" presetID="10" presetClass="entr" presetSubtype="0" fill="hold" nodeType="withEffect">
                                  <p:stCondLst>
                                    <p:cond delay="500"/>
                                  </p:stCondLst>
                                  <p:childTnLst>
                                    <p:set>
                                      <p:cBhvr>
                                        <p:cTn id="46" dur="1" fill="hold">
                                          <p:stCondLst>
                                            <p:cond delay="0"/>
                                          </p:stCondLst>
                                        </p:cTn>
                                        <p:tgtEl>
                                          <p:spTgt spid="5123">
                                            <p:txEl>
                                              <p:pRg st="12" end="12"/>
                                            </p:txEl>
                                          </p:spTgt>
                                        </p:tgtEl>
                                        <p:attrNameLst>
                                          <p:attrName>style.visibility</p:attrName>
                                        </p:attrNameLst>
                                      </p:cBhvr>
                                      <p:to>
                                        <p:strVal val="visible"/>
                                      </p:to>
                                    </p:set>
                                    <p:animEffect transition="in" filter="fade">
                                      <p:cBhvr>
                                        <p:cTn id="47" dur="500"/>
                                        <p:tgtEl>
                                          <p:spTgt spid="5123">
                                            <p:txEl>
                                              <p:pRg st="12" end="12"/>
                                            </p:txEl>
                                          </p:spTgt>
                                        </p:tgtEl>
                                      </p:cBhvr>
                                    </p:animEffect>
                                  </p:childTnLst>
                                </p:cTn>
                              </p:par>
                              <p:par>
                                <p:cTn id="48" presetID="10" presetClass="entr" presetSubtype="0" fill="hold" nodeType="withEffect">
                                  <p:stCondLst>
                                    <p:cond delay="500"/>
                                  </p:stCondLst>
                                  <p:childTnLst>
                                    <p:set>
                                      <p:cBhvr>
                                        <p:cTn id="49" dur="1" fill="hold">
                                          <p:stCondLst>
                                            <p:cond delay="0"/>
                                          </p:stCondLst>
                                        </p:cTn>
                                        <p:tgtEl>
                                          <p:spTgt spid="5123">
                                            <p:txEl>
                                              <p:pRg st="13" end="13"/>
                                            </p:txEl>
                                          </p:spTgt>
                                        </p:tgtEl>
                                        <p:attrNameLst>
                                          <p:attrName>style.visibility</p:attrName>
                                        </p:attrNameLst>
                                      </p:cBhvr>
                                      <p:to>
                                        <p:strVal val="visible"/>
                                      </p:to>
                                    </p:set>
                                    <p:animEffect transition="in" filter="fade">
                                      <p:cBhvr>
                                        <p:cTn id="50" dur="500"/>
                                        <p:tgtEl>
                                          <p:spTgt spid="5123">
                                            <p:txEl>
                                              <p:pRg st="13" end="13"/>
                                            </p:txEl>
                                          </p:spTgt>
                                        </p:tgtEl>
                                      </p:cBhvr>
                                    </p:animEffect>
                                  </p:childTnLst>
                                </p:cTn>
                              </p:par>
                              <p:par>
                                <p:cTn id="51" presetID="10" presetClass="entr" presetSubtype="0" fill="hold" nodeType="withEffect">
                                  <p:stCondLst>
                                    <p:cond delay="500"/>
                                  </p:stCondLst>
                                  <p:childTnLst>
                                    <p:set>
                                      <p:cBhvr>
                                        <p:cTn id="52" dur="1" fill="hold">
                                          <p:stCondLst>
                                            <p:cond delay="0"/>
                                          </p:stCondLst>
                                        </p:cTn>
                                        <p:tgtEl>
                                          <p:spTgt spid="5123">
                                            <p:txEl>
                                              <p:pRg st="14" end="14"/>
                                            </p:txEl>
                                          </p:spTgt>
                                        </p:tgtEl>
                                        <p:attrNameLst>
                                          <p:attrName>style.visibility</p:attrName>
                                        </p:attrNameLst>
                                      </p:cBhvr>
                                      <p:to>
                                        <p:strVal val="visible"/>
                                      </p:to>
                                    </p:set>
                                    <p:animEffect transition="in" filter="fade">
                                      <p:cBhvr>
                                        <p:cTn id="53" dur="500"/>
                                        <p:tgtEl>
                                          <p:spTgt spid="5123">
                                            <p:txEl>
                                              <p:pRg st="14" end="14"/>
                                            </p:txEl>
                                          </p:spTgt>
                                        </p:tgtEl>
                                      </p:cBhvr>
                                    </p:animEffect>
                                  </p:childTnLst>
                                </p:cTn>
                              </p:par>
                            </p:childTnLst>
                          </p:cTn>
                        </p:par>
                        <p:par>
                          <p:cTn id="54" fill="hold">
                            <p:stCondLst>
                              <p:cond delay="1500"/>
                            </p:stCondLst>
                            <p:childTnLst>
                              <p:par>
                                <p:cTn id="55" presetID="23" presetClass="emph" presetSubtype="0" repeatCount="indefinite" fill="hold" nodeType="afterEffect">
                                  <p:stCondLst>
                                    <p:cond delay="0"/>
                                  </p:stCondLst>
                                  <p:iterate type="lt">
                                    <p:tmPct val="0"/>
                                  </p:iterate>
                                  <p:childTnLst>
                                    <p:animClr clrSpc="hsl" dir="cw">
                                      <p:cBhvr override="childStyle">
                                        <p:cTn id="56" dur="500" fill="hold"/>
                                        <p:tgtEl>
                                          <p:spTgt spid="5123">
                                            <p:txEl>
                                              <p:pRg st="1" end="1"/>
                                            </p:txEl>
                                          </p:spTgt>
                                        </p:tgtEl>
                                        <p:attrNameLst>
                                          <p:attrName>style.color</p:attrName>
                                        </p:attrNameLst>
                                      </p:cBhvr>
                                      <p:by>
                                        <p:hsl h="10842353" s="0" l="0"/>
                                      </p:by>
                                    </p:animClr>
                                    <p:animClr clrSpc="hsl" dir="cw">
                                      <p:cBhvr>
                                        <p:cTn id="57" dur="500" fill="hold"/>
                                        <p:tgtEl>
                                          <p:spTgt spid="5123">
                                            <p:txEl>
                                              <p:pRg st="1" end="1"/>
                                            </p:txEl>
                                          </p:spTgt>
                                        </p:tgtEl>
                                        <p:attrNameLst>
                                          <p:attrName>fillcolor</p:attrName>
                                        </p:attrNameLst>
                                      </p:cBhvr>
                                      <p:by>
                                        <p:hsl h="10842353" s="0" l="0"/>
                                      </p:by>
                                    </p:animClr>
                                    <p:animClr clrSpc="hsl" dir="cw">
                                      <p:cBhvr>
                                        <p:cTn id="58" dur="500" fill="hold"/>
                                        <p:tgtEl>
                                          <p:spTgt spid="5123">
                                            <p:txEl>
                                              <p:pRg st="1" end="1"/>
                                            </p:txEl>
                                          </p:spTgt>
                                        </p:tgtEl>
                                        <p:attrNameLst>
                                          <p:attrName>stroke.color</p:attrName>
                                        </p:attrNameLst>
                                      </p:cBhvr>
                                      <p:by>
                                        <p:hsl h="10842353" s="0" l="0"/>
                                      </p:by>
                                    </p:animClr>
                                    <p:set>
                                      <p:cBhvr>
                                        <p:cTn id="59" dur="500" fill="hold"/>
                                        <p:tgtEl>
                                          <p:spTgt spid="5123">
                                            <p:txEl>
                                              <p:pRg st="1" end="1"/>
                                            </p:txEl>
                                          </p:spTgt>
                                        </p:tgtEl>
                                        <p:attrNameLst>
                                          <p:attrName>fill.type</p:attrName>
                                        </p:attrNameLst>
                                      </p:cBhvr>
                                      <p:to>
                                        <p:strVal val="solid"/>
                                      </p:to>
                                    </p:set>
                                  </p:childTnLst>
                                </p:cTn>
                              </p:par>
                              <p:par>
                                <p:cTn id="60" presetID="23" presetClass="emph" presetSubtype="0" repeatCount="indefinite" fill="hold" nodeType="withEffect">
                                  <p:stCondLst>
                                    <p:cond delay="0"/>
                                  </p:stCondLst>
                                  <p:childTnLst>
                                    <p:animClr clrSpc="hsl" dir="cw">
                                      <p:cBhvr override="childStyle">
                                        <p:cTn id="61" dur="500" fill="hold"/>
                                        <p:tgtEl>
                                          <p:spTgt spid="5123">
                                            <p:txEl>
                                              <p:pRg st="4" end="4"/>
                                            </p:txEl>
                                          </p:spTgt>
                                        </p:tgtEl>
                                        <p:attrNameLst>
                                          <p:attrName>style.color</p:attrName>
                                        </p:attrNameLst>
                                      </p:cBhvr>
                                      <p:by>
                                        <p:hsl h="10842353" s="0" l="0"/>
                                      </p:by>
                                    </p:animClr>
                                    <p:animClr clrSpc="hsl" dir="cw">
                                      <p:cBhvr>
                                        <p:cTn id="62" dur="500" fill="hold"/>
                                        <p:tgtEl>
                                          <p:spTgt spid="5123">
                                            <p:txEl>
                                              <p:pRg st="4" end="4"/>
                                            </p:txEl>
                                          </p:spTgt>
                                        </p:tgtEl>
                                        <p:attrNameLst>
                                          <p:attrName>fillcolor</p:attrName>
                                        </p:attrNameLst>
                                      </p:cBhvr>
                                      <p:by>
                                        <p:hsl h="10842353" s="0" l="0"/>
                                      </p:by>
                                    </p:animClr>
                                    <p:animClr clrSpc="hsl" dir="cw">
                                      <p:cBhvr>
                                        <p:cTn id="63" dur="500" fill="hold"/>
                                        <p:tgtEl>
                                          <p:spTgt spid="5123">
                                            <p:txEl>
                                              <p:pRg st="4" end="4"/>
                                            </p:txEl>
                                          </p:spTgt>
                                        </p:tgtEl>
                                        <p:attrNameLst>
                                          <p:attrName>stroke.color</p:attrName>
                                        </p:attrNameLst>
                                      </p:cBhvr>
                                      <p:by>
                                        <p:hsl h="10842353" s="0" l="0"/>
                                      </p:by>
                                    </p:animClr>
                                    <p:set>
                                      <p:cBhvr>
                                        <p:cTn id="64" dur="500" fill="hold"/>
                                        <p:tgtEl>
                                          <p:spTgt spid="5123">
                                            <p:txEl>
                                              <p:pRg st="4" end="4"/>
                                            </p:txEl>
                                          </p:spTgt>
                                        </p:tgtEl>
                                        <p:attrNameLst>
                                          <p:attrName>fill.type</p:attrName>
                                        </p:attrNameLst>
                                      </p:cBhvr>
                                      <p:to>
                                        <p:strVal val="solid"/>
                                      </p:to>
                                    </p:set>
                                  </p:childTnLst>
                                </p:cTn>
                              </p:par>
                              <p:par>
                                <p:cTn id="65" presetID="23" presetClass="emph" presetSubtype="0" repeatCount="indefinite" fill="hold" nodeType="withEffect">
                                  <p:stCondLst>
                                    <p:cond delay="0"/>
                                  </p:stCondLst>
                                  <p:childTnLst>
                                    <p:animClr clrSpc="hsl" dir="cw">
                                      <p:cBhvr override="childStyle">
                                        <p:cTn id="66" dur="500" fill="hold"/>
                                        <p:tgtEl>
                                          <p:spTgt spid="5123">
                                            <p:txEl>
                                              <p:pRg st="6" end="6"/>
                                            </p:txEl>
                                          </p:spTgt>
                                        </p:tgtEl>
                                        <p:attrNameLst>
                                          <p:attrName>style.color</p:attrName>
                                        </p:attrNameLst>
                                      </p:cBhvr>
                                      <p:by>
                                        <p:hsl h="10842353" s="0" l="0"/>
                                      </p:by>
                                    </p:animClr>
                                    <p:animClr clrSpc="hsl" dir="cw">
                                      <p:cBhvr>
                                        <p:cTn id="67" dur="500" fill="hold"/>
                                        <p:tgtEl>
                                          <p:spTgt spid="5123">
                                            <p:txEl>
                                              <p:pRg st="6" end="6"/>
                                            </p:txEl>
                                          </p:spTgt>
                                        </p:tgtEl>
                                        <p:attrNameLst>
                                          <p:attrName>fillcolor</p:attrName>
                                        </p:attrNameLst>
                                      </p:cBhvr>
                                      <p:by>
                                        <p:hsl h="10842353" s="0" l="0"/>
                                      </p:by>
                                    </p:animClr>
                                    <p:animClr clrSpc="hsl" dir="cw">
                                      <p:cBhvr>
                                        <p:cTn id="68" dur="500" fill="hold"/>
                                        <p:tgtEl>
                                          <p:spTgt spid="5123">
                                            <p:txEl>
                                              <p:pRg st="6" end="6"/>
                                            </p:txEl>
                                          </p:spTgt>
                                        </p:tgtEl>
                                        <p:attrNameLst>
                                          <p:attrName>stroke.color</p:attrName>
                                        </p:attrNameLst>
                                      </p:cBhvr>
                                      <p:by>
                                        <p:hsl h="10842353" s="0" l="0"/>
                                      </p:by>
                                    </p:animClr>
                                    <p:set>
                                      <p:cBhvr>
                                        <p:cTn id="69" dur="500" fill="hold"/>
                                        <p:tgtEl>
                                          <p:spTgt spid="5123">
                                            <p:txEl>
                                              <p:pRg st="6" end="6"/>
                                            </p:txEl>
                                          </p:spTgt>
                                        </p:tgtEl>
                                        <p:attrNameLst>
                                          <p:attrName>fill.type</p:attrName>
                                        </p:attrNameLst>
                                      </p:cBhvr>
                                      <p:to>
                                        <p:strVal val="solid"/>
                                      </p:to>
                                    </p:set>
                                  </p:childTnLst>
                                </p:cTn>
                              </p:par>
                              <p:par>
                                <p:cTn id="70" presetID="23" presetClass="emph" presetSubtype="0" repeatCount="indefinite" fill="hold" nodeType="withEffect">
                                  <p:stCondLst>
                                    <p:cond delay="0"/>
                                  </p:stCondLst>
                                  <p:childTnLst>
                                    <p:animClr clrSpc="hsl" dir="cw">
                                      <p:cBhvr override="childStyle">
                                        <p:cTn id="71" dur="500" fill="hold"/>
                                        <p:tgtEl>
                                          <p:spTgt spid="5123">
                                            <p:txEl>
                                              <p:pRg st="8" end="8"/>
                                            </p:txEl>
                                          </p:spTgt>
                                        </p:tgtEl>
                                        <p:attrNameLst>
                                          <p:attrName>style.color</p:attrName>
                                        </p:attrNameLst>
                                      </p:cBhvr>
                                      <p:by>
                                        <p:hsl h="10842353" s="0" l="0"/>
                                      </p:by>
                                    </p:animClr>
                                    <p:animClr clrSpc="hsl" dir="cw">
                                      <p:cBhvr>
                                        <p:cTn id="72" dur="500" fill="hold"/>
                                        <p:tgtEl>
                                          <p:spTgt spid="5123">
                                            <p:txEl>
                                              <p:pRg st="8" end="8"/>
                                            </p:txEl>
                                          </p:spTgt>
                                        </p:tgtEl>
                                        <p:attrNameLst>
                                          <p:attrName>fillcolor</p:attrName>
                                        </p:attrNameLst>
                                      </p:cBhvr>
                                      <p:by>
                                        <p:hsl h="10842353" s="0" l="0"/>
                                      </p:by>
                                    </p:animClr>
                                    <p:animClr clrSpc="hsl" dir="cw">
                                      <p:cBhvr>
                                        <p:cTn id="73" dur="500" fill="hold"/>
                                        <p:tgtEl>
                                          <p:spTgt spid="5123">
                                            <p:txEl>
                                              <p:pRg st="8" end="8"/>
                                            </p:txEl>
                                          </p:spTgt>
                                        </p:tgtEl>
                                        <p:attrNameLst>
                                          <p:attrName>stroke.color</p:attrName>
                                        </p:attrNameLst>
                                      </p:cBhvr>
                                      <p:by>
                                        <p:hsl h="10842353" s="0" l="0"/>
                                      </p:by>
                                    </p:animClr>
                                    <p:set>
                                      <p:cBhvr>
                                        <p:cTn id="74" dur="500" fill="hold"/>
                                        <p:tgtEl>
                                          <p:spTgt spid="5123">
                                            <p:txEl>
                                              <p:pRg st="8" end="8"/>
                                            </p:txEl>
                                          </p:spTgt>
                                        </p:tgtEl>
                                        <p:attrNameLst>
                                          <p:attrName>fill.type</p:attrName>
                                        </p:attrNameLst>
                                      </p:cBhvr>
                                      <p:to>
                                        <p:strVal val="solid"/>
                                      </p:to>
                                    </p:set>
                                  </p:childTnLst>
                                </p:cTn>
                              </p:par>
                              <p:par>
                                <p:cTn id="75" presetID="23" presetClass="emph" presetSubtype="0" repeatCount="indefinite" fill="hold" nodeType="withEffect">
                                  <p:stCondLst>
                                    <p:cond delay="0"/>
                                  </p:stCondLst>
                                  <p:childTnLst>
                                    <p:animClr clrSpc="hsl" dir="cw">
                                      <p:cBhvr override="childStyle">
                                        <p:cTn id="76" dur="500" fill="hold"/>
                                        <p:tgtEl>
                                          <p:spTgt spid="5123">
                                            <p:txEl>
                                              <p:pRg st="9" end="9"/>
                                            </p:txEl>
                                          </p:spTgt>
                                        </p:tgtEl>
                                        <p:attrNameLst>
                                          <p:attrName>style.color</p:attrName>
                                        </p:attrNameLst>
                                      </p:cBhvr>
                                      <p:by>
                                        <p:hsl h="10842353" s="0" l="0"/>
                                      </p:by>
                                    </p:animClr>
                                    <p:animClr clrSpc="hsl" dir="cw">
                                      <p:cBhvr>
                                        <p:cTn id="77" dur="500" fill="hold"/>
                                        <p:tgtEl>
                                          <p:spTgt spid="5123">
                                            <p:txEl>
                                              <p:pRg st="9" end="9"/>
                                            </p:txEl>
                                          </p:spTgt>
                                        </p:tgtEl>
                                        <p:attrNameLst>
                                          <p:attrName>fillcolor</p:attrName>
                                        </p:attrNameLst>
                                      </p:cBhvr>
                                      <p:by>
                                        <p:hsl h="10842353" s="0" l="0"/>
                                      </p:by>
                                    </p:animClr>
                                    <p:animClr clrSpc="hsl" dir="cw">
                                      <p:cBhvr>
                                        <p:cTn id="78" dur="500" fill="hold"/>
                                        <p:tgtEl>
                                          <p:spTgt spid="5123">
                                            <p:txEl>
                                              <p:pRg st="9" end="9"/>
                                            </p:txEl>
                                          </p:spTgt>
                                        </p:tgtEl>
                                        <p:attrNameLst>
                                          <p:attrName>stroke.color</p:attrName>
                                        </p:attrNameLst>
                                      </p:cBhvr>
                                      <p:by>
                                        <p:hsl h="10842353" s="0" l="0"/>
                                      </p:by>
                                    </p:animClr>
                                    <p:set>
                                      <p:cBhvr>
                                        <p:cTn id="79" dur="500" fill="hold"/>
                                        <p:tgtEl>
                                          <p:spTgt spid="512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476672"/>
            <a:ext cx="8229600" cy="990600"/>
          </a:xfrm>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ar-SY"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تابع جدول النظم الدموية</a:t>
            </a:r>
            <a:endParaRPr lang="en-US"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sp>
        <p:nvSpPr>
          <p:cNvPr id="6" name="Rectangle 3"/>
          <p:cNvSpPr>
            <a:spLocks noGrp="1" noChangeArrowheads="1"/>
          </p:cNvSpPr>
          <p:nvPr>
            <p:ph idx="1"/>
          </p:nvPr>
        </p:nvSpPr>
        <p:spPr>
          <a:xfrm>
            <a:off x="71024" y="1714488"/>
            <a:ext cx="8287190" cy="4500594"/>
          </a:xfrm>
        </p:spPr>
        <p:txBody>
          <a:bodyPr>
            <a:noAutofit/>
          </a:bodyPr>
          <a:lstStyle/>
          <a:p>
            <a:pPr algn="l" rtl="0">
              <a:lnSpc>
                <a:spcPct val="80000"/>
              </a:lnSpc>
              <a:buNone/>
            </a:pPr>
            <a:r>
              <a:rPr lang="en-US" sz="1400" b="1" dirty="0" smtClean="0">
                <a:solidFill>
                  <a:srgbClr val="C00000"/>
                </a:solidFill>
                <a:cs typeface="Arial" pitchFamily="34" charset="0"/>
              </a:rPr>
              <a:t>015</a:t>
            </a:r>
            <a:r>
              <a:rPr lang="en-US" sz="1400" b="1" dirty="0" smtClean="0">
                <a:cs typeface="Arial" pitchFamily="34" charset="0"/>
              </a:rPr>
              <a:t>	Colton	CO	        	  AQP1                                                          7p14.3	 </a:t>
            </a:r>
          </a:p>
          <a:p>
            <a:pPr algn="l" rtl="0">
              <a:lnSpc>
                <a:spcPct val="80000"/>
              </a:lnSpc>
              <a:buNone/>
            </a:pPr>
            <a:r>
              <a:rPr lang="en-US" sz="1400" b="1" dirty="0" smtClean="0">
                <a:solidFill>
                  <a:srgbClr val="C00000"/>
                </a:solidFill>
                <a:cs typeface="Arial" pitchFamily="34" charset="0"/>
              </a:rPr>
              <a:t>016</a:t>
            </a:r>
            <a:r>
              <a:rPr lang="en-US" sz="1400" b="1" dirty="0" smtClean="0">
                <a:cs typeface="Arial" pitchFamily="34" charset="0"/>
              </a:rPr>
              <a:t>	Landsteiner-Wiener           	  LW	          ICAM4	                        19p13.2                   CD242</a:t>
            </a:r>
          </a:p>
          <a:p>
            <a:pPr algn="l" rtl="0" eaLnBrk="1" hangingPunct="1">
              <a:lnSpc>
                <a:spcPct val="80000"/>
              </a:lnSpc>
              <a:buFontTx/>
              <a:buNone/>
            </a:pPr>
            <a:r>
              <a:rPr lang="en-US" sz="1400" b="1" dirty="0" smtClean="0">
                <a:solidFill>
                  <a:srgbClr val="C00000"/>
                </a:solidFill>
                <a:cs typeface="Arial" pitchFamily="34" charset="0"/>
              </a:rPr>
              <a:t>017</a:t>
            </a:r>
            <a:r>
              <a:rPr lang="en-US" sz="1400" b="1" dirty="0" smtClean="0">
                <a:cs typeface="Arial" pitchFamily="34" charset="0"/>
              </a:rPr>
              <a:t>	</a:t>
            </a:r>
            <a:r>
              <a:rPr lang="en-US" sz="1400" b="1" dirty="0" err="1" smtClean="0">
                <a:cs typeface="Arial" pitchFamily="34" charset="0"/>
              </a:rPr>
              <a:t>Chido</a:t>
            </a:r>
            <a:r>
              <a:rPr lang="en-US" sz="1400" b="1" dirty="0" smtClean="0">
                <a:cs typeface="Arial" pitchFamily="34" charset="0"/>
              </a:rPr>
              <a:t>/Rodgers	     	  CH/RG	          C4A, C4B	  6p21.3	 </a:t>
            </a:r>
          </a:p>
          <a:p>
            <a:pPr algn="l" rtl="0" eaLnBrk="1" hangingPunct="1">
              <a:lnSpc>
                <a:spcPct val="80000"/>
              </a:lnSpc>
              <a:buFontTx/>
              <a:buNone/>
            </a:pPr>
            <a:r>
              <a:rPr lang="en-US" sz="1400" b="1" dirty="0" smtClean="0">
                <a:solidFill>
                  <a:srgbClr val="C00000"/>
                </a:solidFill>
                <a:cs typeface="Arial" pitchFamily="34" charset="0"/>
              </a:rPr>
              <a:t>018</a:t>
            </a:r>
            <a:r>
              <a:rPr lang="en-US" sz="1400" b="1" dirty="0" smtClean="0">
                <a:cs typeface="Arial" pitchFamily="34" charset="0"/>
              </a:rPr>
              <a:t>	H	                               	  H	          FUT1	 	 19q13.33	            CD173</a:t>
            </a:r>
          </a:p>
          <a:p>
            <a:pPr algn="l" rtl="0" eaLnBrk="1" hangingPunct="1">
              <a:lnSpc>
                <a:spcPct val="80000"/>
              </a:lnSpc>
              <a:buFontTx/>
              <a:buNone/>
            </a:pPr>
            <a:r>
              <a:rPr lang="en-US" sz="1400" b="1" dirty="0" smtClean="0">
                <a:solidFill>
                  <a:srgbClr val="C00000"/>
                </a:solidFill>
                <a:cs typeface="Arial" pitchFamily="34" charset="0"/>
              </a:rPr>
              <a:t>019</a:t>
            </a:r>
            <a:r>
              <a:rPr lang="en-US" sz="1400" b="1" dirty="0" smtClean="0">
                <a:cs typeface="Arial" pitchFamily="34" charset="0"/>
              </a:rPr>
              <a:t>	</a:t>
            </a:r>
            <a:r>
              <a:rPr lang="en-US" sz="1400" b="1" dirty="0" err="1" smtClean="0">
                <a:cs typeface="Arial" pitchFamily="34" charset="0"/>
              </a:rPr>
              <a:t>Kx</a:t>
            </a:r>
            <a:r>
              <a:rPr lang="en-US" sz="1400" b="1" dirty="0" smtClean="0">
                <a:cs typeface="Arial" pitchFamily="34" charset="0"/>
              </a:rPr>
              <a:t>	                            	  XK	          XK	                          Xp21.1	 </a:t>
            </a:r>
          </a:p>
          <a:p>
            <a:pPr algn="l" rtl="0" eaLnBrk="1" hangingPunct="1">
              <a:lnSpc>
                <a:spcPct val="80000"/>
              </a:lnSpc>
              <a:buFontTx/>
              <a:buNone/>
            </a:pPr>
            <a:r>
              <a:rPr lang="en-US" sz="1400" b="1" dirty="0" smtClean="0">
                <a:solidFill>
                  <a:srgbClr val="C00000"/>
                </a:solidFill>
                <a:cs typeface="Arial" pitchFamily="34" charset="0"/>
              </a:rPr>
              <a:t>020</a:t>
            </a:r>
            <a:r>
              <a:rPr lang="en-US" sz="1400" b="1" dirty="0" smtClean="0">
                <a:cs typeface="Arial" pitchFamily="34" charset="0"/>
              </a:rPr>
              <a:t>	</a:t>
            </a:r>
            <a:r>
              <a:rPr lang="en-US" sz="1400" b="1" dirty="0" err="1" smtClean="0">
                <a:cs typeface="Arial" pitchFamily="34" charset="0"/>
              </a:rPr>
              <a:t>Gerbich</a:t>
            </a:r>
            <a:r>
              <a:rPr lang="en-US" sz="1400" b="1" dirty="0" smtClean="0">
                <a:cs typeface="Arial" pitchFamily="34" charset="0"/>
              </a:rPr>
              <a:t>	               	  GE	          GYPC	  	 2q14.3	            CD236</a:t>
            </a:r>
          </a:p>
          <a:p>
            <a:pPr algn="l" rtl="0" eaLnBrk="1" hangingPunct="1">
              <a:lnSpc>
                <a:spcPct val="80000"/>
              </a:lnSpc>
              <a:buFontTx/>
              <a:buNone/>
            </a:pPr>
            <a:r>
              <a:rPr lang="en-US" sz="1400" b="1" dirty="0" smtClean="0">
                <a:solidFill>
                  <a:srgbClr val="C00000"/>
                </a:solidFill>
                <a:cs typeface="Arial" pitchFamily="34" charset="0"/>
              </a:rPr>
              <a:t>021</a:t>
            </a:r>
            <a:r>
              <a:rPr lang="en-US" sz="1400" b="1" dirty="0" smtClean="0">
                <a:cs typeface="Arial" pitchFamily="34" charset="0"/>
              </a:rPr>
              <a:t>	Cromer	                	    	  CROM	          CD55	 	 1q32.2	            CD55</a:t>
            </a:r>
          </a:p>
          <a:p>
            <a:pPr algn="l" rtl="0" eaLnBrk="1" hangingPunct="1">
              <a:lnSpc>
                <a:spcPct val="80000"/>
              </a:lnSpc>
              <a:buFontTx/>
              <a:buNone/>
            </a:pPr>
            <a:r>
              <a:rPr lang="en-US" sz="1400" b="1" dirty="0" smtClean="0">
                <a:solidFill>
                  <a:srgbClr val="C00000"/>
                </a:solidFill>
                <a:cs typeface="Arial" pitchFamily="34" charset="0"/>
              </a:rPr>
              <a:t>022</a:t>
            </a:r>
            <a:r>
              <a:rPr lang="en-US" sz="1400" b="1" dirty="0" smtClean="0">
                <a:cs typeface="Arial" pitchFamily="34" charset="0"/>
              </a:rPr>
              <a:t>	Knops	                            	  KN	          CR1	 	 1q32.2	            CD35</a:t>
            </a:r>
          </a:p>
          <a:p>
            <a:pPr algn="l" rtl="0" eaLnBrk="1" hangingPunct="1">
              <a:lnSpc>
                <a:spcPct val="80000"/>
              </a:lnSpc>
              <a:buFontTx/>
              <a:buNone/>
            </a:pPr>
            <a:r>
              <a:rPr lang="en-US" sz="1400" b="1" dirty="0" smtClean="0">
                <a:solidFill>
                  <a:srgbClr val="C00000"/>
                </a:solidFill>
                <a:cs typeface="Arial" pitchFamily="34" charset="0"/>
              </a:rPr>
              <a:t>023</a:t>
            </a:r>
            <a:r>
              <a:rPr lang="en-US" sz="1400" b="1" dirty="0" smtClean="0">
                <a:cs typeface="Arial" pitchFamily="34" charset="0"/>
              </a:rPr>
              <a:t>	Indian                                	  IN	          CD44	 	 11p13	            CD44</a:t>
            </a:r>
          </a:p>
          <a:p>
            <a:pPr algn="l" rtl="0" eaLnBrk="1" hangingPunct="1">
              <a:lnSpc>
                <a:spcPct val="80000"/>
              </a:lnSpc>
              <a:buFontTx/>
              <a:buNone/>
            </a:pPr>
            <a:r>
              <a:rPr lang="en-US" sz="1400" b="1" dirty="0" smtClean="0">
                <a:solidFill>
                  <a:srgbClr val="C00000"/>
                </a:solidFill>
                <a:cs typeface="Arial" pitchFamily="34" charset="0"/>
              </a:rPr>
              <a:t>024</a:t>
            </a:r>
            <a:r>
              <a:rPr lang="en-US" sz="1400" b="1" dirty="0" smtClean="0">
                <a:cs typeface="Arial" pitchFamily="34" charset="0"/>
              </a:rPr>
              <a:t>	Ok	                             	  OK	          BSG	 	 19p13.3	            CD147</a:t>
            </a:r>
          </a:p>
          <a:p>
            <a:pPr algn="l" rtl="0" eaLnBrk="1" hangingPunct="1">
              <a:lnSpc>
                <a:spcPct val="80000"/>
              </a:lnSpc>
              <a:buFontTx/>
              <a:buNone/>
            </a:pPr>
            <a:r>
              <a:rPr lang="en-US" sz="1400" b="1" dirty="0" smtClean="0">
                <a:solidFill>
                  <a:srgbClr val="C00000"/>
                </a:solidFill>
                <a:cs typeface="Arial" pitchFamily="34" charset="0"/>
              </a:rPr>
              <a:t>025</a:t>
            </a:r>
            <a:r>
              <a:rPr lang="en-US" sz="1400" b="1" dirty="0" smtClean="0">
                <a:cs typeface="Arial" pitchFamily="34" charset="0"/>
              </a:rPr>
              <a:t>	</a:t>
            </a:r>
            <a:r>
              <a:rPr lang="en-US" sz="1400" b="1" dirty="0" err="1" smtClean="0">
                <a:cs typeface="Arial" pitchFamily="34" charset="0"/>
              </a:rPr>
              <a:t>Raph</a:t>
            </a:r>
            <a:r>
              <a:rPr lang="en-US" sz="1400" b="1" dirty="0" smtClean="0">
                <a:cs typeface="Arial" pitchFamily="34" charset="0"/>
              </a:rPr>
              <a:t>	                               	  RAPH	          CD151	  	 11p15.5	            CD151</a:t>
            </a:r>
          </a:p>
          <a:p>
            <a:pPr algn="l" rtl="0" eaLnBrk="1" hangingPunct="1">
              <a:lnSpc>
                <a:spcPct val="80000"/>
              </a:lnSpc>
              <a:buFontTx/>
              <a:buNone/>
            </a:pPr>
            <a:r>
              <a:rPr lang="en-US" sz="1400" b="1" dirty="0" smtClean="0">
                <a:solidFill>
                  <a:srgbClr val="C00000"/>
                </a:solidFill>
                <a:cs typeface="Arial" pitchFamily="34" charset="0"/>
              </a:rPr>
              <a:t>026</a:t>
            </a:r>
            <a:r>
              <a:rPr lang="en-US" sz="1400" b="1" dirty="0" smtClean="0">
                <a:cs typeface="Arial" pitchFamily="34" charset="0"/>
              </a:rPr>
              <a:t>	John Milton Hagen	   	  JMH	          SEMA7A                     15q24.1	            CD108</a:t>
            </a:r>
          </a:p>
          <a:p>
            <a:pPr algn="l" rtl="0" eaLnBrk="1" hangingPunct="1">
              <a:lnSpc>
                <a:spcPct val="80000"/>
              </a:lnSpc>
              <a:buFontTx/>
              <a:buNone/>
            </a:pPr>
            <a:r>
              <a:rPr lang="en-US" sz="1400" b="1" dirty="0" smtClean="0">
                <a:solidFill>
                  <a:srgbClr val="C00000"/>
                </a:solidFill>
                <a:cs typeface="Arial" pitchFamily="34" charset="0"/>
              </a:rPr>
              <a:t>027</a:t>
            </a:r>
            <a:r>
              <a:rPr lang="en-US" sz="1400" b="1" dirty="0" smtClean="0">
                <a:cs typeface="Arial" pitchFamily="34" charset="0"/>
              </a:rPr>
              <a:t>	I	                           	  </a:t>
            </a:r>
            <a:r>
              <a:rPr lang="en-US" sz="1400" b="1" dirty="0" err="1" smtClean="0">
                <a:cs typeface="Arial" pitchFamily="34" charset="0"/>
              </a:rPr>
              <a:t>I</a:t>
            </a:r>
            <a:r>
              <a:rPr lang="en-US" sz="1400" b="1" dirty="0" smtClean="0">
                <a:cs typeface="Arial" pitchFamily="34" charset="0"/>
              </a:rPr>
              <a:t>                             GCNT2	                        6p24.2	 </a:t>
            </a:r>
          </a:p>
          <a:p>
            <a:pPr algn="l" rtl="0" eaLnBrk="1" hangingPunct="1">
              <a:lnSpc>
                <a:spcPct val="80000"/>
              </a:lnSpc>
              <a:buFontTx/>
              <a:buNone/>
            </a:pPr>
            <a:r>
              <a:rPr lang="en-US" sz="1400" b="1" dirty="0" smtClean="0">
                <a:solidFill>
                  <a:srgbClr val="C00000"/>
                </a:solidFill>
                <a:cs typeface="Arial" pitchFamily="34" charset="0"/>
              </a:rPr>
              <a:t>028</a:t>
            </a:r>
            <a:r>
              <a:rPr lang="en-US" sz="1400" b="1" dirty="0" smtClean="0">
                <a:cs typeface="Arial" pitchFamily="34" charset="0"/>
              </a:rPr>
              <a:t>	</a:t>
            </a:r>
            <a:r>
              <a:rPr lang="en-US" sz="1400" b="1" dirty="0" err="1" smtClean="0">
                <a:cs typeface="Arial" pitchFamily="34" charset="0"/>
              </a:rPr>
              <a:t>Globoside</a:t>
            </a:r>
            <a:r>
              <a:rPr lang="en-US" sz="1400" b="1" dirty="0" smtClean="0">
                <a:cs typeface="Arial" pitchFamily="34" charset="0"/>
              </a:rPr>
              <a:t>	                      	  GLOB	          B3GALT3                     3q26.1	 </a:t>
            </a:r>
          </a:p>
          <a:p>
            <a:pPr algn="l" rtl="0" eaLnBrk="1" hangingPunct="1">
              <a:lnSpc>
                <a:spcPct val="80000"/>
              </a:lnSpc>
              <a:buFontTx/>
              <a:buNone/>
            </a:pPr>
            <a:r>
              <a:rPr lang="en-US" sz="1400" b="1" dirty="0" smtClean="0">
                <a:solidFill>
                  <a:srgbClr val="C00000"/>
                </a:solidFill>
                <a:cs typeface="Arial" pitchFamily="34" charset="0"/>
              </a:rPr>
              <a:t>029</a:t>
            </a:r>
            <a:r>
              <a:rPr lang="en-US" sz="1400" b="1" dirty="0" smtClean="0">
                <a:cs typeface="Arial" pitchFamily="34" charset="0"/>
              </a:rPr>
              <a:t>	Gill	                           	  GIL	          AQP3	  	 9p13.3	 </a:t>
            </a:r>
          </a:p>
          <a:p>
            <a:pPr algn="l" rtl="0" eaLnBrk="1" hangingPunct="1">
              <a:lnSpc>
                <a:spcPct val="80000"/>
              </a:lnSpc>
              <a:buFont typeface="Arial" pitchFamily="34" charset="0"/>
              <a:buNone/>
            </a:pPr>
            <a:r>
              <a:rPr lang="en-US" sz="1400" b="1" dirty="0" smtClean="0">
                <a:solidFill>
                  <a:srgbClr val="C00000"/>
                </a:solidFill>
                <a:cs typeface="Arial" pitchFamily="34" charset="0"/>
              </a:rPr>
              <a:t>030</a:t>
            </a:r>
            <a:r>
              <a:rPr lang="en-US" sz="1400" b="1" dirty="0" smtClean="0">
                <a:cs typeface="Arial" pitchFamily="34" charset="0"/>
              </a:rPr>
              <a:t>  Rh-associated glycoprotein  </a:t>
            </a:r>
            <a:r>
              <a:rPr lang="en-US" sz="1400" b="1" dirty="0">
                <a:cs typeface="Arial" pitchFamily="34" charset="0"/>
              </a:rPr>
              <a:t> </a:t>
            </a:r>
            <a:r>
              <a:rPr lang="en-US" sz="1400" b="1" dirty="0" smtClean="0">
                <a:cs typeface="Arial" pitchFamily="34" charset="0"/>
              </a:rPr>
              <a:t>          RHAG	          RHAG		 6p21-qter                 CD241</a:t>
            </a:r>
          </a:p>
          <a:p>
            <a:pPr algn="l" rtl="0" eaLnBrk="1" hangingPunct="1">
              <a:lnSpc>
                <a:spcPct val="80000"/>
              </a:lnSpc>
              <a:buFontTx/>
              <a:buAutoNum type="arabicPlain" startAt="30"/>
            </a:pPr>
            <a:endParaRPr lang="en-US" sz="1400" dirty="0" smtClean="0">
              <a:cs typeface="Arial" pitchFamily="34" charset="0"/>
            </a:endParaRPr>
          </a:p>
          <a:p>
            <a:pPr algn="l" rtl="0" eaLnBrk="1" hangingPunct="1">
              <a:lnSpc>
                <a:spcPct val="80000"/>
              </a:lnSpc>
              <a:buFontTx/>
              <a:buNone/>
            </a:pPr>
            <a:r>
              <a:rPr lang="en-US" sz="1400" dirty="0" smtClean="0">
                <a:cs typeface="Arial" pitchFamily="34" charset="0"/>
              </a:rPr>
              <a:t>*As </a:t>
            </a:r>
            <a:r>
              <a:rPr lang="en-US" sz="1400" dirty="0" err="1" smtClean="0">
                <a:cs typeface="Arial" pitchFamily="34" charset="0"/>
              </a:rPr>
              <a:t>recognised</a:t>
            </a:r>
            <a:r>
              <a:rPr lang="en-US" sz="1400" dirty="0" smtClean="0">
                <a:cs typeface="Arial" pitchFamily="34" charset="0"/>
              </a:rPr>
              <a:t> by the HUGO Gene Nomenclature Committee </a:t>
            </a:r>
            <a:r>
              <a:rPr lang="en-US" sz="1400" dirty="0" smtClean="0">
                <a:cs typeface="Arial" pitchFamily="34" charset="0"/>
                <a:hlinkClick r:id="rId3"/>
              </a:rPr>
              <a:t>http://www.genenames.org/</a:t>
            </a:r>
            <a:endParaRPr lang="en-US" sz="1400" dirty="0" smtClean="0">
              <a:cs typeface="Arial" pitchFamily="34" charset="0"/>
            </a:endParaRPr>
          </a:p>
          <a:p>
            <a:pPr algn="l" rtl="0" eaLnBrk="1" hangingPunct="1">
              <a:lnSpc>
                <a:spcPct val="80000"/>
              </a:lnSpc>
              <a:buFontTx/>
              <a:buNone/>
            </a:pPr>
            <a:endParaRPr lang="en-US" sz="1400" dirty="0" smtClean="0">
              <a:cs typeface="Arial" pitchFamily="34" charset="0"/>
            </a:endParaRPr>
          </a:p>
        </p:txBody>
      </p:sp>
      <p:sp>
        <p:nvSpPr>
          <p:cNvPr id="7" name="Footer Placeholder 5"/>
          <p:cNvSpPr>
            <a:spLocks noGrp="1"/>
          </p:cNvSpPr>
          <p:nvPr>
            <p:ph type="ftr" sz="quarter" idx="11"/>
          </p:nvPr>
        </p:nvSpPr>
        <p:spPr>
          <a:xfrm>
            <a:off x="515149"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2978021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par>
                                <p:cTn id="16" presetID="10" presetClass="entr" presetSubtype="0" fill="hold" nodeType="withEffect">
                                  <p:stCondLst>
                                    <p:cond delay="50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childTnLst>
                                </p:cTn>
                              </p:par>
                              <p:par>
                                <p:cTn id="19" presetID="10" presetClass="entr" presetSubtype="0" fill="hold" nodeType="withEffect">
                                  <p:stCondLst>
                                    <p:cond delay="50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childTnLst>
                                </p:cTn>
                              </p:par>
                              <p:par>
                                <p:cTn id="22" presetID="10" presetClass="entr" presetSubtype="0" fill="hold" nodeType="withEffect">
                                  <p:stCondLst>
                                    <p:cond delay="50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childTnLst>
                                </p:cTn>
                              </p:par>
                              <p:par>
                                <p:cTn id="25" presetID="10" presetClass="entr" presetSubtype="0" fill="hold" nodeType="with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childTnLst>
                                </p:cTn>
                              </p:par>
                              <p:par>
                                <p:cTn id="28" presetID="10" presetClass="entr" presetSubtype="0" fill="hold" nodeType="withEffect">
                                  <p:stCondLst>
                                    <p:cond delay="50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1000"/>
                                        <p:tgtEl>
                                          <p:spTgt spid="6">
                                            <p:txEl>
                                              <p:pRg st="6" end="6"/>
                                            </p:txEl>
                                          </p:spTgt>
                                        </p:tgtEl>
                                      </p:cBhvr>
                                    </p:animEffect>
                                  </p:childTnLst>
                                </p:cTn>
                              </p:par>
                              <p:par>
                                <p:cTn id="31" presetID="10" presetClass="entr" presetSubtype="0" fill="hold" nodeType="withEffect">
                                  <p:stCondLst>
                                    <p:cond delay="50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1000"/>
                                        <p:tgtEl>
                                          <p:spTgt spid="6">
                                            <p:txEl>
                                              <p:pRg st="7" end="7"/>
                                            </p:txEl>
                                          </p:spTgt>
                                        </p:tgtEl>
                                      </p:cBhvr>
                                    </p:animEffect>
                                  </p:childTnLst>
                                </p:cTn>
                              </p:par>
                              <p:par>
                                <p:cTn id="34" presetID="10" presetClass="entr" presetSubtype="0" fill="hold" nodeType="withEffect">
                                  <p:stCondLst>
                                    <p:cond delay="50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fade">
                                      <p:cBhvr>
                                        <p:cTn id="36" dur="1000"/>
                                        <p:tgtEl>
                                          <p:spTgt spid="6">
                                            <p:txEl>
                                              <p:pRg st="8" end="8"/>
                                            </p:txEl>
                                          </p:spTgt>
                                        </p:tgtEl>
                                      </p:cBhvr>
                                    </p:animEffect>
                                  </p:childTnLst>
                                </p:cTn>
                              </p:par>
                              <p:par>
                                <p:cTn id="37" presetID="10" presetClass="entr" presetSubtype="0" fill="hold" nodeType="withEffect">
                                  <p:stCondLst>
                                    <p:cond delay="50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fade">
                                      <p:cBhvr>
                                        <p:cTn id="39" dur="1000"/>
                                        <p:tgtEl>
                                          <p:spTgt spid="6">
                                            <p:txEl>
                                              <p:pRg st="9" end="9"/>
                                            </p:txEl>
                                          </p:spTgt>
                                        </p:tgtEl>
                                      </p:cBhvr>
                                    </p:animEffect>
                                  </p:childTnLst>
                                </p:cTn>
                              </p:par>
                              <p:par>
                                <p:cTn id="40" presetID="10" presetClass="entr" presetSubtype="0" fill="hold" nodeType="withEffect">
                                  <p:stCondLst>
                                    <p:cond delay="50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1000"/>
                                        <p:tgtEl>
                                          <p:spTgt spid="6">
                                            <p:txEl>
                                              <p:pRg st="10" end="10"/>
                                            </p:txEl>
                                          </p:spTgt>
                                        </p:tgtEl>
                                      </p:cBhvr>
                                    </p:animEffect>
                                  </p:childTnLst>
                                </p:cTn>
                              </p:par>
                              <p:par>
                                <p:cTn id="43" presetID="10" presetClass="entr" presetSubtype="0" fill="hold" nodeType="withEffect">
                                  <p:stCondLst>
                                    <p:cond delay="500"/>
                                  </p:stCondLst>
                                  <p:childTnLst>
                                    <p:set>
                                      <p:cBhvr>
                                        <p:cTn id="44" dur="1" fill="hold">
                                          <p:stCondLst>
                                            <p:cond delay="0"/>
                                          </p:stCondLst>
                                        </p:cTn>
                                        <p:tgtEl>
                                          <p:spTgt spid="6">
                                            <p:txEl>
                                              <p:pRg st="11" end="11"/>
                                            </p:txEl>
                                          </p:spTgt>
                                        </p:tgtEl>
                                        <p:attrNameLst>
                                          <p:attrName>style.visibility</p:attrName>
                                        </p:attrNameLst>
                                      </p:cBhvr>
                                      <p:to>
                                        <p:strVal val="visible"/>
                                      </p:to>
                                    </p:set>
                                    <p:animEffect transition="in" filter="fade">
                                      <p:cBhvr>
                                        <p:cTn id="45" dur="1000"/>
                                        <p:tgtEl>
                                          <p:spTgt spid="6">
                                            <p:txEl>
                                              <p:pRg st="11" end="11"/>
                                            </p:txEl>
                                          </p:spTgt>
                                        </p:tgtEl>
                                      </p:cBhvr>
                                    </p:animEffect>
                                  </p:childTnLst>
                                </p:cTn>
                              </p:par>
                              <p:par>
                                <p:cTn id="46" presetID="10" presetClass="entr" presetSubtype="0" fill="hold" nodeType="withEffect">
                                  <p:stCondLst>
                                    <p:cond delay="500"/>
                                  </p:stCondLst>
                                  <p:childTnLst>
                                    <p:set>
                                      <p:cBhvr>
                                        <p:cTn id="47" dur="1" fill="hold">
                                          <p:stCondLst>
                                            <p:cond delay="0"/>
                                          </p:stCondLst>
                                        </p:cTn>
                                        <p:tgtEl>
                                          <p:spTgt spid="6">
                                            <p:txEl>
                                              <p:pRg st="12" end="12"/>
                                            </p:txEl>
                                          </p:spTgt>
                                        </p:tgtEl>
                                        <p:attrNameLst>
                                          <p:attrName>style.visibility</p:attrName>
                                        </p:attrNameLst>
                                      </p:cBhvr>
                                      <p:to>
                                        <p:strVal val="visible"/>
                                      </p:to>
                                    </p:set>
                                    <p:animEffect transition="in" filter="fade">
                                      <p:cBhvr>
                                        <p:cTn id="48" dur="1000"/>
                                        <p:tgtEl>
                                          <p:spTgt spid="6">
                                            <p:txEl>
                                              <p:pRg st="12" end="12"/>
                                            </p:txEl>
                                          </p:spTgt>
                                        </p:tgtEl>
                                      </p:cBhvr>
                                    </p:animEffect>
                                  </p:childTnLst>
                                </p:cTn>
                              </p:par>
                              <p:par>
                                <p:cTn id="49" presetID="10" presetClass="entr" presetSubtype="0" fill="hold" nodeType="withEffect">
                                  <p:stCondLst>
                                    <p:cond delay="500"/>
                                  </p:stCondLst>
                                  <p:childTnLst>
                                    <p:set>
                                      <p:cBhvr>
                                        <p:cTn id="50" dur="1" fill="hold">
                                          <p:stCondLst>
                                            <p:cond delay="0"/>
                                          </p:stCondLst>
                                        </p:cTn>
                                        <p:tgtEl>
                                          <p:spTgt spid="6">
                                            <p:txEl>
                                              <p:pRg st="13" end="13"/>
                                            </p:txEl>
                                          </p:spTgt>
                                        </p:tgtEl>
                                        <p:attrNameLst>
                                          <p:attrName>style.visibility</p:attrName>
                                        </p:attrNameLst>
                                      </p:cBhvr>
                                      <p:to>
                                        <p:strVal val="visible"/>
                                      </p:to>
                                    </p:set>
                                    <p:animEffect transition="in" filter="fade">
                                      <p:cBhvr>
                                        <p:cTn id="51" dur="1000"/>
                                        <p:tgtEl>
                                          <p:spTgt spid="6">
                                            <p:txEl>
                                              <p:pRg st="13" end="13"/>
                                            </p:txEl>
                                          </p:spTgt>
                                        </p:tgtEl>
                                      </p:cBhvr>
                                    </p:animEffect>
                                  </p:childTnLst>
                                </p:cTn>
                              </p:par>
                              <p:par>
                                <p:cTn id="52" presetID="10" presetClass="entr" presetSubtype="0" fill="hold" nodeType="withEffect">
                                  <p:stCondLst>
                                    <p:cond delay="500"/>
                                  </p:stCondLst>
                                  <p:childTnLst>
                                    <p:set>
                                      <p:cBhvr>
                                        <p:cTn id="53" dur="1" fill="hold">
                                          <p:stCondLst>
                                            <p:cond delay="0"/>
                                          </p:stCondLst>
                                        </p:cTn>
                                        <p:tgtEl>
                                          <p:spTgt spid="6">
                                            <p:txEl>
                                              <p:pRg st="14" end="14"/>
                                            </p:txEl>
                                          </p:spTgt>
                                        </p:tgtEl>
                                        <p:attrNameLst>
                                          <p:attrName>style.visibility</p:attrName>
                                        </p:attrNameLst>
                                      </p:cBhvr>
                                      <p:to>
                                        <p:strVal val="visible"/>
                                      </p:to>
                                    </p:set>
                                    <p:animEffect transition="in" filter="fade">
                                      <p:cBhvr>
                                        <p:cTn id="54" dur="1000"/>
                                        <p:tgtEl>
                                          <p:spTgt spid="6">
                                            <p:txEl>
                                              <p:pRg st="14" end="14"/>
                                            </p:txEl>
                                          </p:spTgt>
                                        </p:tgtEl>
                                      </p:cBhvr>
                                    </p:animEffect>
                                  </p:childTnLst>
                                </p:cTn>
                              </p:par>
                              <p:par>
                                <p:cTn id="55" presetID="10" presetClass="entr" presetSubtype="0" fill="hold" nodeType="withEffect">
                                  <p:stCondLst>
                                    <p:cond delay="500"/>
                                  </p:stCondLst>
                                  <p:childTnLst>
                                    <p:set>
                                      <p:cBhvr>
                                        <p:cTn id="56" dur="1" fill="hold">
                                          <p:stCondLst>
                                            <p:cond delay="0"/>
                                          </p:stCondLst>
                                        </p:cTn>
                                        <p:tgtEl>
                                          <p:spTgt spid="6">
                                            <p:txEl>
                                              <p:pRg st="15" end="15"/>
                                            </p:txEl>
                                          </p:spTgt>
                                        </p:tgtEl>
                                        <p:attrNameLst>
                                          <p:attrName>style.visibility</p:attrName>
                                        </p:attrNameLst>
                                      </p:cBhvr>
                                      <p:to>
                                        <p:strVal val="visible"/>
                                      </p:to>
                                    </p:set>
                                    <p:animEffect transition="in" filter="fade">
                                      <p:cBhvr>
                                        <p:cTn id="57" dur="1000"/>
                                        <p:tgtEl>
                                          <p:spTgt spid="6">
                                            <p:txEl>
                                              <p:pRg st="15" end="15"/>
                                            </p:txEl>
                                          </p:spTgt>
                                        </p:tgtEl>
                                      </p:cBhvr>
                                    </p:animEffect>
                                  </p:childTnLst>
                                </p:cTn>
                              </p:par>
                            </p:childTnLst>
                          </p:cTn>
                        </p:par>
                        <p:par>
                          <p:cTn id="58" fill="hold">
                            <p:stCondLst>
                              <p:cond delay="3500"/>
                            </p:stCondLst>
                            <p:childTnLst>
                              <p:par>
                                <p:cTn id="59" presetID="10" presetClass="entr" presetSubtype="0" fill="hold" nodeType="afterEffect">
                                  <p:stCondLst>
                                    <p:cond delay="0"/>
                                  </p:stCondLst>
                                  <p:childTnLst>
                                    <p:set>
                                      <p:cBhvr>
                                        <p:cTn id="60" dur="1" fill="hold">
                                          <p:stCondLst>
                                            <p:cond delay="0"/>
                                          </p:stCondLst>
                                        </p:cTn>
                                        <p:tgtEl>
                                          <p:spTgt spid="6">
                                            <p:txEl>
                                              <p:pRg st="17" end="17"/>
                                            </p:txEl>
                                          </p:spTgt>
                                        </p:tgtEl>
                                        <p:attrNameLst>
                                          <p:attrName>style.visibility</p:attrName>
                                        </p:attrNameLst>
                                      </p:cBhvr>
                                      <p:to>
                                        <p:strVal val="visible"/>
                                      </p:to>
                                    </p:set>
                                    <p:animEffect transition="in" filter="fade">
                                      <p:cBhvr>
                                        <p:cTn id="61" dur="1000"/>
                                        <p:tgtEl>
                                          <p:spTgt spid="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304800" y="1447800"/>
          <a:ext cx="8534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txBox="1">
            <a:spLocks noChangeArrowheads="1"/>
          </p:cNvSpPr>
          <p:nvPr/>
        </p:nvSpPr>
        <p:spPr>
          <a:xfrm>
            <a:off x="457200" y="274638"/>
            <a:ext cx="8229600" cy="1143000"/>
          </a:xfrm>
          <a:prstGeom prst="rect">
            <a:avLst/>
          </a:prstGeom>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Aft>
                <a:spcPts val="0"/>
              </a:spcAft>
              <a:defRPr/>
            </a:pPr>
            <a:r>
              <a:rPr lang="ar-SY" sz="4400" b="1" dirty="0">
                <a:ln w="11430"/>
                <a:solidFill>
                  <a:srgbClr val="FF0000"/>
                </a:solidFill>
                <a:effectLst>
                  <a:outerShdw blurRad="50800" dist="39000" dir="5460000" algn="tl">
                    <a:srgbClr val="000000">
                      <a:alpha val="38000"/>
                    </a:srgbClr>
                  </a:outerShdw>
                </a:effectLst>
                <a:latin typeface="Traditional Arabic" pitchFamily="18" charset="-78"/>
                <a:ea typeface="+mj-ea"/>
                <a:cs typeface="Traditional Arabic" pitchFamily="18" charset="-78"/>
              </a:rPr>
              <a:t>أهم النظم الدموية </a:t>
            </a:r>
            <a:r>
              <a:rPr lang="ar-SY" sz="4400" b="1" dirty="0" err="1">
                <a:ln w="11430"/>
                <a:solidFill>
                  <a:srgbClr val="FF0000"/>
                </a:solidFill>
                <a:effectLst>
                  <a:outerShdw blurRad="50800" dist="39000" dir="5460000" algn="tl">
                    <a:srgbClr val="000000">
                      <a:alpha val="38000"/>
                    </a:srgbClr>
                  </a:outerShdw>
                </a:effectLst>
                <a:latin typeface="Traditional Arabic" pitchFamily="18" charset="-78"/>
                <a:ea typeface="+mj-ea"/>
                <a:cs typeface="Traditional Arabic" pitchFamily="18" charset="-78"/>
              </a:rPr>
              <a:t>المستمنعة</a:t>
            </a:r>
            <a:endParaRPr lang="en-US" sz="4400" b="1" dirty="0">
              <a:ln w="11430"/>
              <a:solidFill>
                <a:srgbClr val="FF0000"/>
              </a:solidFill>
              <a:effectLst>
                <a:outerShdw blurRad="50800" dist="39000" dir="5460000" algn="tl">
                  <a:srgbClr val="000000">
                    <a:alpha val="38000"/>
                  </a:srgbClr>
                </a:outerShdw>
              </a:effectLst>
              <a:latin typeface="Traditional Arabic" pitchFamily="18" charset="-78"/>
              <a:ea typeface="+mj-ea"/>
              <a:cs typeface="Traditional Arabic" pitchFamily="18" charset="-78"/>
            </a:endParaRPr>
          </a:p>
          <a:p>
            <a:pPr algn="ctr" fontAlgn="auto">
              <a:spcAft>
                <a:spcPts val="0"/>
              </a:spcAft>
              <a:defRPr/>
            </a:pPr>
            <a:r>
              <a:rPr lang="en-US" sz="3600" b="1" dirty="0">
                <a:ln w="11430"/>
                <a:solidFill>
                  <a:srgbClr val="FF0000"/>
                </a:solidFill>
                <a:effectLst>
                  <a:outerShdw blurRad="50800" dist="39000" dir="5460000" algn="tl">
                    <a:srgbClr val="000000">
                      <a:alpha val="38000"/>
                    </a:srgbClr>
                  </a:outerShdw>
                </a:effectLst>
                <a:latin typeface="Traditional Arabic" pitchFamily="18" charset="-78"/>
                <a:ea typeface="+mj-ea"/>
                <a:cs typeface="Traditional Arabic" pitchFamily="18" charset="-78"/>
              </a:rPr>
              <a:t>Immunogenic blood systems</a:t>
            </a:r>
            <a:r>
              <a:rPr lang="ar-SY" sz="3600" b="1" dirty="0">
                <a:ln w="11430"/>
                <a:solidFill>
                  <a:srgbClr val="FF0000"/>
                </a:solidFill>
                <a:effectLst>
                  <a:outerShdw blurRad="50800" dist="39000" dir="5460000" algn="tl">
                    <a:srgbClr val="000000">
                      <a:alpha val="38000"/>
                    </a:srgbClr>
                  </a:outerShdw>
                </a:effectLst>
                <a:latin typeface="Traditional Arabic" pitchFamily="18" charset="-78"/>
                <a:ea typeface="+mj-ea"/>
                <a:cs typeface="Traditional Arabic" pitchFamily="18" charset="-78"/>
              </a:rPr>
              <a:t> </a:t>
            </a:r>
            <a:endParaRPr lang="en-US" sz="3600" b="1" dirty="0">
              <a:ln w="11430"/>
              <a:solidFill>
                <a:srgbClr val="FF0000"/>
              </a:solidFill>
              <a:effectLst>
                <a:outerShdw blurRad="50800" dist="39000" dir="5460000" algn="tl">
                  <a:srgbClr val="000000">
                    <a:alpha val="38000"/>
                  </a:srgbClr>
                </a:outerShdw>
              </a:effectLst>
              <a:latin typeface="Traditional Arabic" pitchFamily="18" charset="-78"/>
              <a:ea typeface="+mj-ea"/>
              <a:cs typeface="Traditional Arabic" pitchFamily="18" charset="-78"/>
            </a:endParaRPr>
          </a:p>
        </p:txBody>
      </p:sp>
      <p:sp>
        <p:nvSpPr>
          <p:cNvPr id="5" name="Footer Placeholder 5"/>
          <p:cNvSpPr>
            <a:spLocks noGrp="1"/>
          </p:cNvSpPr>
          <p:nvPr>
            <p:ph type="ftr" sz="quarter" idx="11"/>
          </p:nvPr>
        </p:nvSpPr>
        <p:spPr>
          <a:xfrm>
            <a:off x="899592"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265780404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07E81E7F-D996-469C-B161-94D4A1E2172B}"/>
                                            </p:graphicEl>
                                          </p:spTgt>
                                        </p:tgtEl>
                                        <p:attrNameLst>
                                          <p:attrName>style.visibility</p:attrName>
                                        </p:attrNameLst>
                                      </p:cBhvr>
                                      <p:to>
                                        <p:strVal val="visible"/>
                                      </p:to>
                                    </p:set>
                                    <p:animEffect transition="in" filter="fade">
                                      <p:cBhvr>
                                        <p:cTn id="15" dur="500"/>
                                        <p:tgtEl>
                                          <p:spTgt spid="2">
                                            <p:graphicEl>
                                              <a:dgm id="{07E81E7F-D996-469C-B161-94D4A1E2172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57A8B280-CFE0-4F84-AFCD-F44D96185CE2}"/>
                                            </p:graphicEl>
                                          </p:spTgt>
                                        </p:tgtEl>
                                        <p:attrNameLst>
                                          <p:attrName>style.visibility</p:attrName>
                                        </p:attrNameLst>
                                      </p:cBhvr>
                                      <p:to>
                                        <p:strVal val="visible"/>
                                      </p:to>
                                    </p:set>
                                    <p:animEffect transition="in" filter="fade">
                                      <p:cBhvr>
                                        <p:cTn id="18" dur="500"/>
                                        <p:tgtEl>
                                          <p:spTgt spid="2">
                                            <p:graphicEl>
                                              <a:dgm id="{57A8B280-CFE0-4F84-AFCD-F44D96185CE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75583824-2D86-42AD-9437-A7F207443DD3}"/>
                                            </p:graphicEl>
                                          </p:spTgt>
                                        </p:tgtEl>
                                        <p:attrNameLst>
                                          <p:attrName>style.visibility</p:attrName>
                                        </p:attrNameLst>
                                      </p:cBhvr>
                                      <p:to>
                                        <p:strVal val="visible"/>
                                      </p:to>
                                    </p:set>
                                    <p:animEffect transition="in" filter="fade">
                                      <p:cBhvr>
                                        <p:cTn id="23" dur="500"/>
                                        <p:tgtEl>
                                          <p:spTgt spid="2">
                                            <p:graphicEl>
                                              <a:dgm id="{75583824-2D86-42AD-9437-A7F207443DD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D654304D-7475-4325-AFE3-22CDCB3BC30B}"/>
                                            </p:graphicEl>
                                          </p:spTgt>
                                        </p:tgtEl>
                                        <p:attrNameLst>
                                          <p:attrName>style.visibility</p:attrName>
                                        </p:attrNameLst>
                                      </p:cBhvr>
                                      <p:to>
                                        <p:strVal val="visible"/>
                                      </p:to>
                                    </p:set>
                                    <p:animEffect transition="in" filter="fade">
                                      <p:cBhvr>
                                        <p:cTn id="26" dur="500"/>
                                        <p:tgtEl>
                                          <p:spTgt spid="2">
                                            <p:graphicEl>
                                              <a:dgm id="{D654304D-7475-4325-AFE3-22CDCB3BC30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C7783898-07AE-4A6E-BACC-971BBC8F85FC}"/>
                                            </p:graphicEl>
                                          </p:spTgt>
                                        </p:tgtEl>
                                        <p:attrNameLst>
                                          <p:attrName>style.visibility</p:attrName>
                                        </p:attrNameLst>
                                      </p:cBhvr>
                                      <p:to>
                                        <p:strVal val="visible"/>
                                      </p:to>
                                    </p:set>
                                    <p:animEffect transition="in" filter="fade">
                                      <p:cBhvr>
                                        <p:cTn id="31" dur="500"/>
                                        <p:tgtEl>
                                          <p:spTgt spid="2">
                                            <p:graphicEl>
                                              <a:dgm id="{C7783898-07AE-4A6E-BACC-971BBC8F85F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036F9E28-8048-4248-9A40-1BC550516637}"/>
                                            </p:graphicEl>
                                          </p:spTgt>
                                        </p:tgtEl>
                                        <p:attrNameLst>
                                          <p:attrName>style.visibility</p:attrName>
                                        </p:attrNameLst>
                                      </p:cBhvr>
                                      <p:to>
                                        <p:strVal val="visible"/>
                                      </p:to>
                                    </p:set>
                                    <p:animEffect transition="in" filter="fade">
                                      <p:cBhvr>
                                        <p:cTn id="34" dur="500"/>
                                        <p:tgtEl>
                                          <p:spTgt spid="2">
                                            <p:graphicEl>
                                              <a:dgm id="{036F9E28-8048-4248-9A40-1BC55051663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graphicEl>
                                              <a:dgm id="{E7C40C50-EB3F-480A-890D-63DC6F262B7C}"/>
                                            </p:graphicEl>
                                          </p:spTgt>
                                        </p:tgtEl>
                                        <p:attrNameLst>
                                          <p:attrName>style.visibility</p:attrName>
                                        </p:attrNameLst>
                                      </p:cBhvr>
                                      <p:to>
                                        <p:strVal val="visible"/>
                                      </p:to>
                                    </p:set>
                                    <p:animEffect transition="in" filter="fade">
                                      <p:cBhvr>
                                        <p:cTn id="39" dur="500"/>
                                        <p:tgtEl>
                                          <p:spTgt spid="2">
                                            <p:graphicEl>
                                              <a:dgm id="{E7C40C50-EB3F-480A-890D-63DC6F262B7C}"/>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graphicEl>
                                              <a:dgm id="{6687F660-FBF7-4DD7-81FB-5BF5F90C3068}"/>
                                            </p:graphicEl>
                                          </p:spTgt>
                                        </p:tgtEl>
                                        <p:attrNameLst>
                                          <p:attrName>style.visibility</p:attrName>
                                        </p:attrNameLst>
                                      </p:cBhvr>
                                      <p:to>
                                        <p:strVal val="visible"/>
                                      </p:to>
                                    </p:set>
                                    <p:animEffect transition="in" filter="fade">
                                      <p:cBhvr>
                                        <p:cTn id="42" dur="500"/>
                                        <p:tgtEl>
                                          <p:spTgt spid="2">
                                            <p:graphicEl>
                                              <a:dgm id="{6687F660-FBF7-4DD7-81FB-5BF5F90C306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57B5909D-174D-4CC1-98A9-B97ADD97BE25}"/>
                                            </p:graphicEl>
                                          </p:spTgt>
                                        </p:tgtEl>
                                        <p:attrNameLst>
                                          <p:attrName>style.visibility</p:attrName>
                                        </p:attrNameLst>
                                      </p:cBhvr>
                                      <p:to>
                                        <p:strVal val="visible"/>
                                      </p:to>
                                    </p:set>
                                    <p:animEffect transition="in" filter="fade">
                                      <p:cBhvr>
                                        <p:cTn id="47" dur="500"/>
                                        <p:tgtEl>
                                          <p:spTgt spid="2">
                                            <p:graphicEl>
                                              <a:dgm id="{57B5909D-174D-4CC1-98A9-B97ADD97BE25}"/>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graphicEl>
                                              <a:dgm id="{8FBB2A0E-BEA2-4D79-A144-96255C024A73}"/>
                                            </p:graphicEl>
                                          </p:spTgt>
                                        </p:tgtEl>
                                        <p:attrNameLst>
                                          <p:attrName>style.visibility</p:attrName>
                                        </p:attrNameLst>
                                      </p:cBhvr>
                                      <p:to>
                                        <p:strVal val="visible"/>
                                      </p:to>
                                    </p:set>
                                    <p:animEffect transition="in" filter="fade">
                                      <p:cBhvr>
                                        <p:cTn id="50" dur="500"/>
                                        <p:tgtEl>
                                          <p:spTgt spid="2">
                                            <p:graphicEl>
                                              <a:dgm id="{8FBB2A0E-BEA2-4D79-A144-96255C024A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effectLst>
            <a:reflection blurRad="6350" stA="52000" endA="300" endPos="35000" dir="5400000" sy="-100000" algn="bl" rotWithShape="0"/>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Y" sz="44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نظام </a:t>
            </a:r>
            <a:r>
              <a:rPr lang="en-US" sz="36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ABO</a:t>
            </a:r>
            <a:endParaRPr lang="en-US" sz="44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sp>
        <p:nvSpPr>
          <p:cNvPr id="141315" name="Rectangle 3"/>
          <p:cNvSpPr>
            <a:spLocks noGrp="1" noChangeArrowheads="1"/>
          </p:cNvSpPr>
          <p:nvPr>
            <p:ph idx="1"/>
          </p:nvPr>
        </p:nvSpPr>
        <p:spPr>
          <a:xfrm>
            <a:off x="457200" y="1295400"/>
            <a:ext cx="8229600" cy="5029200"/>
          </a:xfrm>
        </p:spPr>
        <p:txBody>
          <a:bodyPr rtlCol="1">
            <a:normAutofit/>
          </a:bodyPr>
          <a:lstStyle/>
          <a:p>
            <a:pPr eaLnBrk="1" fontAlgn="auto" hangingPunct="1">
              <a:spcAft>
                <a:spcPts val="0"/>
              </a:spcAft>
              <a:defRPr/>
            </a:pPr>
            <a:endParaRPr lang="ar-SY" b="1" dirty="0" smtClean="0">
              <a:latin typeface="Traditional Arabic" pitchFamily="18" charset="-78"/>
              <a:cs typeface="Traditional Arabic" pitchFamily="18" charset="-78"/>
            </a:endParaRPr>
          </a:p>
          <a:p>
            <a:pPr eaLnBrk="1" fontAlgn="auto" hangingPunct="1">
              <a:spcAft>
                <a:spcPts val="0"/>
              </a:spcAft>
              <a:defRPr/>
            </a:pPr>
            <a:r>
              <a:rPr lang="ar-SY" sz="3200" b="1" dirty="0" smtClean="0">
                <a:latin typeface="Traditional Arabic" pitchFamily="18" charset="-78"/>
                <a:cs typeface="Traditional Arabic" pitchFamily="18" charset="-78"/>
              </a:rPr>
              <a:t>الأكثر أهمية في نقل الدم. </a:t>
            </a:r>
          </a:p>
          <a:p>
            <a:pPr eaLnBrk="1" fontAlgn="auto" hangingPunct="1">
              <a:spcAft>
                <a:spcPts val="0"/>
              </a:spcAft>
              <a:defRPr/>
            </a:pPr>
            <a:r>
              <a:rPr lang="ar-SY" sz="3200" b="1" dirty="0" smtClean="0">
                <a:latin typeface="Traditional Arabic" pitchFamily="18" charset="-78"/>
                <a:cs typeface="Traditional Arabic" pitchFamily="18" charset="-78"/>
              </a:rPr>
              <a:t>مستضدات كربوهيدراتية على سطح الخلايا.</a:t>
            </a:r>
          </a:p>
          <a:p>
            <a:pPr eaLnBrk="1" fontAlgn="auto" hangingPunct="1">
              <a:spcAft>
                <a:spcPts val="0"/>
              </a:spcAft>
              <a:defRPr/>
            </a:pPr>
            <a:endParaRPr lang="ar-SY" sz="3200" b="1" dirty="0" smtClean="0">
              <a:latin typeface="Traditional Arabic" pitchFamily="18" charset="-78"/>
              <a:cs typeface="Traditional Arabic" pitchFamily="18" charset="-78"/>
            </a:endParaRPr>
          </a:p>
          <a:p>
            <a:pPr eaLnBrk="1" fontAlgn="auto" hangingPunct="1">
              <a:spcAft>
                <a:spcPts val="0"/>
              </a:spcAft>
              <a:defRPr/>
            </a:pPr>
            <a:r>
              <a:rPr lang="ar-SY" sz="3200" b="1" dirty="0" smtClean="0">
                <a:latin typeface="Traditional Arabic" pitchFamily="18" charset="-78"/>
                <a:cs typeface="Traditional Arabic" pitchFamily="18" charset="-78"/>
              </a:rPr>
              <a:t>تختلف زمر الدم حسب وجود المستضدات إلى:</a:t>
            </a:r>
          </a:p>
          <a:p>
            <a:pPr lvl="1" eaLnBrk="1" fontAlgn="auto" hangingPunct="1">
              <a:spcAft>
                <a:spcPts val="0"/>
              </a:spcAft>
              <a:defRPr/>
            </a:pPr>
            <a:r>
              <a:rPr lang="en-US" sz="2800" b="1" dirty="0" smtClean="0">
                <a:solidFill>
                  <a:srgbClr val="C00000"/>
                </a:solidFill>
                <a:latin typeface="Traditional Arabic" pitchFamily="18" charset="-78"/>
                <a:cs typeface="Traditional Arabic" pitchFamily="18" charset="-78"/>
              </a:rPr>
              <a:t>AB</a:t>
            </a:r>
            <a:r>
              <a:rPr lang="ar-SY" sz="2800" b="1" dirty="0" smtClean="0">
                <a:latin typeface="Traditional Arabic" pitchFamily="18" charset="-78"/>
                <a:cs typeface="Traditional Arabic" pitchFamily="18" charset="-78"/>
              </a:rPr>
              <a:t>: عند وجود كلا المستضدين </a:t>
            </a:r>
            <a:r>
              <a:rPr lang="en-US" sz="2800" b="1" dirty="0" smtClean="0">
                <a:latin typeface="Traditional Arabic" pitchFamily="18" charset="-78"/>
                <a:cs typeface="Traditional Arabic" pitchFamily="18" charset="-78"/>
              </a:rPr>
              <a:t>A</a:t>
            </a:r>
            <a:r>
              <a:rPr lang="ar-SY" sz="2800" b="1" dirty="0" smtClean="0">
                <a:latin typeface="Traditional Arabic" pitchFamily="18" charset="-78"/>
                <a:cs typeface="Traditional Arabic" pitchFamily="18" charset="-78"/>
              </a:rPr>
              <a:t> و </a:t>
            </a:r>
            <a:r>
              <a:rPr lang="en-US" sz="2800" b="1" dirty="0" smtClean="0">
                <a:latin typeface="Traditional Arabic" pitchFamily="18" charset="-78"/>
                <a:cs typeface="Traditional Arabic" pitchFamily="18" charset="-78"/>
              </a:rPr>
              <a:t>B</a:t>
            </a:r>
            <a:r>
              <a:rPr lang="ar-SY" sz="2800" b="1" dirty="0" smtClean="0">
                <a:latin typeface="Traditional Arabic" pitchFamily="18" charset="-78"/>
                <a:cs typeface="Traditional Arabic" pitchFamily="18" charset="-78"/>
              </a:rPr>
              <a:t> على سطح الخلية.</a:t>
            </a:r>
          </a:p>
          <a:p>
            <a:pPr lvl="1" eaLnBrk="1" fontAlgn="auto" hangingPunct="1">
              <a:spcAft>
                <a:spcPts val="0"/>
              </a:spcAft>
              <a:defRPr/>
            </a:pPr>
            <a:r>
              <a:rPr lang="en-US" sz="2800" b="1" dirty="0" smtClean="0">
                <a:solidFill>
                  <a:srgbClr val="C00000"/>
                </a:solidFill>
                <a:latin typeface="Traditional Arabic" pitchFamily="18" charset="-78"/>
                <a:cs typeface="Traditional Arabic" pitchFamily="18" charset="-78"/>
              </a:rPr>
              <a:t>   A</a:t>
            </a:r>
            <a:r>
              <a:rPr lang="ar-SY" sz="2800" b="1" dirty="0" smtClean="0">
                <a:latin typeface="Traditional Arabic" pitchFamily="18" charset="-78"/>
                <a:cs typeface="Traditional Arabic" pitchFamily="18" charset="-78"/>
              </a:rPr>
              <a:t>: عند وجود المستضد </a:t>
            </a:r>
            <a:r>
              <a:rPr lang="en-US" sz="2800" b="1" dirty="0" smtClean="0">
                <a:latin typeface="Traditional Arabic" pitchFamily="18" charset="-78"/>
                <a:cs typeface="Traditional Arabic" pitchFamily="18" charset="-78"/>
              </a:rPr>
              <a:t>A</a:t>
            </a:r>
            <a:r>
              <a:rPr lang="ar-SY" sz="2800" b="1" dirty="0" smtClean="0">
                <a:latin typeface="Traditional Arabic" pitchFamily="18" charset="-78"/>
                <a:cs typeface="Traditional Arabic" pitchFamily="18" charset="-78"/>
              </a:rPr>
              <a:t> على سطح الخلية.</a:t>
            </a:r>
          </a:p>
          <a:p>
            <a:pPr lvl="1" eaLnBrk="1" fontAlgn="auto" hangingPunct="1">
              <a:spcAft>
                <a:spcPts val="0"/>
              </a:spcAft>
              <a:defRPr/>
            </a:pPr>
            <a:r>
              <a:rPr lang="en-US" sz="2800" b="1" dirty="0" smtClean="0">
                <a:solidFill>
                  <a:srgbClr val="C00000"/>
                </a:solidFill>
                <a:latin typeface="Traditional Arabic" pitchFamily="18" charset="-78"/>
                <a:cs typeface="Traditional Arabic" pitchFamily="18" charset="-78"/>
              </a:rPr>
              <a:t>B</a:t>
            </a:r>
            <a:r>
              <a:rPr lang="ar-SY" sz="2800" b="1" dirty="0" smtClean="0">
                <a:solidFill>
                  <a:srgbClr val="C00000"/>
                </a:solidFill>
                <a:latin typeface="Traditional Arabic" pitchFamily="18" charset="-78"/>
                <a:cs typeface="Traditional Arabic" pitchFamily="18" charset="-78"/>
              </a:rPr>
              <a:t>   </a:t>
            </a:r>
            <a:r>
              <a:rPr lang="ar-SY" sz="2800" b="1" dirty="0" smtClean="0">
                <a:latin typeface="Traditional Arabic" pitchFamily="18" charset="-78"/>
                <a:cs typeface="Traditional Arabic" pitchFamily="18" charset="-78"/>
              </a:rPr>
              <a:t>: عند وجود المستضد </a:t>
            </a:r>
            <a:r>
              <a:rPr lang="en-US" sz="2800" b="1" dirty="0" smtClean="0">
                <a:latin typeface="Traditional Arabic" pitchFamily="18" charset="-78"/>
                <a:cs typeface="Traditional Arabic" pitchFamily="18" charset="-78"/>
              </a:rPr>
              <a:t>B</a:t>
            </a:r>
            <a:r>
              <a:rPr lang="ar-SY" sz="2800" b="1" dirty="0" smtClean="0">
                <a:latin typeface="Traditional Arabic" pitchFamily="18" charset="-78"/>
                <a:cs typeface="Traditional Arabic" pitchFamily="18" charset="-78"/>
              </a:rPr>
              <a:t> على سطح الخلية.</a:t>
            </a:r>
          </a:p>
          <a:p>
            <a:pPr lvl="1" eaLnBrk="1" fontAlgn="auto" hangingPunct="1">
              <a:spcAft>
                <a:spcPts val="0"/>
              </a:spcAft>
              <a:defRPr/>
            </a:pPr>
            <a:r>
              <a:rPr lang="en-US" sz="2800" b="1" dirty="0" smtClean="0">
                <a:solidFill>
                  <a:srgbClr val="C00000"/>
                </a:solidFill>
                <a:latin typeface="Traditional Arabic" pitchFamily="18" charset="-78"/>
                <a:cs typeface="Traditional Arabic" pitchFamily="18" charset="-78"/>
              </a:rPr>
              <a:t>O</a:t>
            </a:r>
            <a:r>
              <a:rPr lang="ar-SY" sz="2800" b="1" dirty="0" smtClean="0">
                <a:solidFill>
                  <a:srgbClr val="C00000"/>
                </a:solidFill>
                <a:latin typeface="Traditional Arabic" pitchFamily="18" charset="-78"/>
                <a:cs typeface="Traditional Arabic" pitchFamily="18" charset="-78"/>
              </a:rPr>
              <a:t>  </a:t>
            </a:r>
            <a:r>
              <a:rPr lang="ar-SY" sz="2800" b="1" dirty="0" smtClean="0">
                <a:latin typeface="Traditional Arabic" pitchFamily="18" charset="-78"/>
                <a:cs typeface="Traditional Arabic" pitchFamily="18" charset="-78"/>
              </a:rPr>
              <a:t>: عند غياب المستضدات السابقة من على سطح الخلية.</a:t>
            </a:r>
          </a:p>
        </p:txBody>
      </p:sp>
      <p:pic>
        <p:nvPicPr>
          <p:cNvPr id="4" name="Picture 3"/>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rot="19567415">
            <a:off x="647056" y="1712715"/>
            <a:ext cx="1066800" cy="1279525"/>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rot="2763878">
            <a:off x="821009" y="497939"/>
            <a:ext cx="1066800" cy="1279525"/>
          </a:xfrm>
          <a:prstGeom prst="rect">
            <a:avLst/>
          </a:prstGeom>
          <a:noFill/>
          <a:ln w="9525">
            <a:noFill/>
            <a:miter lim="800000"/>
            <a:headEnd/>
            <a:tailEnd/>
          </a:ln>
          <a:effectLst/>
        </p:spPr>
      </p:pic>
      <p:sp>
        <p:nvSpPr>
          <p:cNvPr id="6" name="Footer Placeholder 5"/>
          <p:cNvSpPr>
            <a:spLocks noGrp="1"/>
          </p:cNvSpPr>
          <p:nvPr>
            <p:ph type="ftr" sz="quarter" idx="11"/>
          </p:nvPr>
        </p:nvSpPr>
        <p:spPr>
          <a:xfrm>
            <a:off x="515149"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345468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41315">
                                            <p:txEl>
                                              <p:pRg st="1" end="1"/>
                                            </p:txEl>
                                          </p:spTgt>
                                        </p:tgtEl>
                                        <p:attrNameLst>
                                          <p:attrName>style.visibility</p:attrName>
                                        </p:attrNameLst>
                                      </p:cBhvr>
                                      <p:to>
                                        <p:strVal val="visible"/>
                                      </p:to>
                                    </p:set>
                                    <p:animEffect transition="in" filter="fade">
                                      <p:cBhvr>
                                        <p:cTn id="44" dur="500"/>
                                        <p:tgtEl>
                                          <p:spTgt spid="141315">
                                            <p:txEl>
                                              <p:pRg st="1" end="1"/>
                                            </p:txEl>
                                          </p:spTgt>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141315">
                                            <p:txEl>
                                              <p:pRg st="2" end="2"/>
                                            </p:txEl>
                                          </p:spTgt>
                                        </p:tgtEl>
                                        <p:attrNameLst>
                                          <p:attrName>style.visibility</p:attrName>
                                        </p:attrNameLst>
                                      </p:cBhvr>
                                      <p:to>
                                        <p:strVal val="visible"/>
                                      </p:to>
                                    </p:set>
                                    <p:animEffect transition="in" filter="fade">
                                      <p:cBhvr>
                                        <p:cTn id="48" dur="500"/>
                                        <p:tgtEl>
                                          <p:spTgt spid="141315">
                                            <p:txEl>
                                              <p:pRg st="2" end="2"/>
                                            </p:txEl>
                                          </p:spTgt>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141315">
                                            <p:txEl>
                                              <p:pRg st="4" end="4"/>
                                            </p:txEl>
                                          </p:spTgt>
                                        </p:tgtEl>
                                        <p:attrNameLst>
                                          <p:attrName>style.visibility</p:attrName>
                                        </p:attrNameLst>
                                      </p:cBhvr>
                                      <p:to>
                                        <p:strVal val="visible"/>
                                      </p:to>
                                    </p:set>
                                    <p:animEffect transition="in" filter="fade">
                                      <p:cBhvr>
                                        <p:cTn id="52" dur="500"/>
                                        <p:tgtEl>
                                          <p:spTgt spid="141315">
                                            <p:txEl>
                                              <p:pRg st="4" end="4"/>
                                            </p:txEl>
                                          </p:spTgt>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141315">
                                            <p:txEl>
                                              <p:pRg st="5" end="5"/>
                                            </p:txEl>
                                          </p:spTgt>
                                        </p:tgtEl>
                                        <p:attrNameLst>
                                          <p:attrName>style.visibility</p:attrName>
                                        </p:attrNameLst>
                                      </p:cBhvr>
                                      <p:to>
                                        <p:strVal val="visible"/>
                                      </p:to>
                                    </p:set>
                                    <p:animEffect transition="in" filter="fade">
                                      <p:cBhvr>
                                        <p:cTn id="56" dur="500"/>
                                        <p:tgtEl>
                                          <p:spTgt spid="141315">
                                            <p:txEl>
                                              <p:pRg st="5" end="5"/>
                                            </p:txEl>
                                          </p:spTgt>
                                        </p:tgtEl>
                                      </p:cBhvr>
                                    </p:animEffec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141315">
                                            <p:txEl>
                                              <p:pRg st="6" end="6"/>
                                            </p:txEl>
                                          </p:spTgt>
                                        </p:tgtEl>
                                        <p:attrNameLst>
                                          <p:attrName>style.visibility</p:attrName>
                                        </p:attrNameLst>
                                      </p:cBhvr>
                                      <p:to>
                                        <p:strVal val="visible"/>
                                      </p:to>
                                    </p:set>
                                    <p:animEffect transition="in" filter="fade">
                                      <p:cBhvr>
                                        <p:cTn id="60" dur="500"/>
                                        <p:tgtEl>
                                          <p:spTgt spid="141315">
                                            <p:txEl>
                                              <p:pRg st="6" end="6"/>
                                            </p:txEl>
                                          </p:spTgt>
                                        </p:tgtEl>
                                      </p:cBhvr>
                                    </p:animEffect>
                                  </p:childTnLst>
                                </p:cTn>
                              </p:par>
                            </p:childTnLst>
                          </p:cTn>
                        </p:par>
                        <p:par>
                          <p:cTn id="61" fill="hold">
                            <p:stCondLst>
                              <p:cond delay="5000"/>
                            </p:stCondLst>
                            <p:childTnLst>
                              <p:par>
                                <p:cTn id="62" presetID="10" presetClass="entr" presetSubtype="0" fill="hold" nodeType="afterEffect">
                                  <p:stCondLst>
                                    <p:cond delay="0"/>
                                  </p:stCondLst>
                                  <p:childTnLst>
                                    <p:set>
                                      <p:cBhvr>
                                        <p:cTn id="63" dur="1" fill="hold">
                                          <p:stCondLst>
                                            <p:cond delay="0"/>
                                          </p:stCondLst>
                                        </p:cTn>
                                        <p:tgtEl>
                                          <p:spTgt spid="141315">
                                            <p:txEl>
                                              <p:pRg st="7" end="7"/>
                                            </p:txEl>
                                          </p:spTgt>
                                        </p:tgtEl>
                                        <p:attrNameLst>
                                          <p:attrName>style.visibility</p:attrName>
                                        </p:attrNameLst>
                                      </p:cBhvr>
                                      <p:to>
                                        <p:strVal val="visible"/>
                                      </p:to>
                                    </p:set>
                                    <p:animEffect transition="in" filter="fade">
                                      <p:cBhvr>
                                        <p:cTn id="64" dur="500"/>
                                        <p:tgtEl>
                                          <p:spTgt spid="141315">
                                            <p:txEl>
                                              <p:pRg st="7" end="7"/>
                                            </p:txEl>
                                          </p:spTgt>
                                        </p:tgtEl>
                                      </p:cBhvr>
                                    </p:animEffect>
                                  </p:childTnLst>
                                </p:cTn>
                              </p:par>
                            </p:childTnLst>
                          </p:cTn>
                        </p:par>
                        <p:par>
                          <p:cTn id="65" fill="hold">
                            <p:stCondLst>
                              <p:cond delay="5500"/>
                            </p:stCondLst>
                            <p:childTnLst>
                              <p:par>
                                <p:cTn id="66" presetID="10" presetClass="entr" presetSubtype="0" fill="hold" nodeType="afterEffect">
                                  <p:stCondLst>
                                    <p:cond delay="0"/>
                                  </p:stCondLst>
                                  <p:childTnLst>
                                    <p:set>
                                      <p:cBhvr>
                                        <p:cTn id="67" dur="1" fill="hold">
                                          <p:stCondLst>
                                            <p:cond delay="0"/>
                                          </p:stCondLst>
                                        </p:cTn>
                                        <p:tgtEl>
                                          <p:spTgt spid="141315">
                                            <p:txEl>
                                              <p:pRg st="8" end="8"/>
                                            </p:txEl>
                                          </p:spTgt>
                                        </p:tgtEl>
                                        <p:attrNameLst>
                                          <p:attrName>style.visibility</p:attrName>
                                        </p:attrNameLst>
                                      </p:cBhvr>
                                      <p:to>
                                        <p:strVal val="visible"/>
                                      </p:to>
                                    </p:set>
                                    <p:animEffect transition="in" filter="fade">
                                      <p:cBhvr>
                                        <p:cTn id="68" dur="500"/>
                                        <p:tgtEl>
                                          <p:spTgt spid="141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effectLst>
            <a:reflection blurRad="6350" stA="52000" endA="300" endPos="35000" dir="5400000" sy="-100000" algn="bl" rotWithShape="0"/>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Y" sz="44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نظام </a:t>
            </a:r>
            <a:r>
              <a:rPr lang="en-US" sz="36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ABO</a:t>
            </a:r>
            <a:endParaRPr lang="en-US" sz="44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sp>
        <p:nvSpPr>
          <p:cNvPr id="141315" name="Rectangle 3"/>
          <p:cNvSpPr>
            <a:spLocks noGrp="1" noChangeArrowheads="1"/>
          </p:cNvSpPr>
          <p:nvPr>
            <p:ph idx="1"/>
          </p:nvPr>
        </p:nvSpPr>
        <p:spPr>
          <a:xfrm>
            <a:off x="457200" y="1295400"/>
            <a:ext cx="8229600" cy="5029200"/>
          </a:xfrm>
        </p:spPr>
        <p:txBody>
          <a:bodyPr rtlCol="1">
            <a:normAutofit/>
          </a:bodyPr>
          <a:lstStyle/>
          <a:p>
            <a:pPr eaLnBrk="1" fontAlgn="auto" hangingPunct="1">
              <a:spcAft>
                <a:spcPts val="0"/>
              </a:spcAft>
              <a:defRPr/>
            </a:pPr>
            <a:endParaRPr lang="ar-SY" b="1" dirty="0" smtClean="0">
              <a:latin typeface="Traditional Arabic" pitchFamily="18" charset="-78"/>
              <a:cs typeface="Traditional Arabic" pitchFamily="18" charset="-78"/>
            </a:endParaRPr>
          </a:p>
          <a:p>
            <a:pPr eaLnBrk="1" fontAlgn="auto" hangingPunct="1">
              <a:spcAft>
                <a:spcPts val="0"/>
              </a:spcAft>
              <a:defRPr/>
            </a:pPr>
            <a:r>
              <a:rPr lang="ar-SY" sz="2800" b="1" dirty="0" smtClean="0">
                <a:latin typeface="Traditional Arabic" pitchFamily="18" charset="-78"/>
                <a:cs typeface="Traditional Arabic" pitchFamily="18" charset="-78"/>
              </a:rPr>
              <a:t>وتبعا للمستضدات الموجودة لدى الفرد, تنتج لديه أضداد </a:t>
            </a:r>
            <a:r>
              <a:rPr lang="en-US" sz="2800" b="1" dirty="0" err="1" smtClean="0">
                <a:latin typeface="Traditional Arabic" pitchFamily="18" charset="-78"/>
                <a:cs typeface="Traditional Arabic" pitchFamily="18" charset="-78"/>
              </a:rPr>
              <a:t>IgM</a:t>
            </a:r>
            <a:r>
              <a:rPr lang="ar-SY" sz="2800" b="1" dirty="0" smtClean="0">
                <a:latin typeface="Traditional Arabic" pitchFamily="18" charset="-78"/>
                <a:cs typeface="Traditional Arabic" pitchFamily="18" charset="-78"/>
              </a:rPr>
              <a:t> ضد المستضدات المغايرة </a:t>
            </a:r>
          </a:p>
          <a:p>
            <a:pPr eaLnBrk="1" fontAlgn="auto" hangingPunct="1">
              <a:spcAft>
                <a:spcPts val="0"/>
              </a:spcAft>
              <a:defRPr/>
            </a:pPr>
            <a:endParaRPr lang="ar-SY" sz="2800" b="1" dirty="0" smtClean="0">
              <a:latin typeface="Traditional Arabic" pitchFamily="18" charset="-78"/>
              <a:cs typeface="Traditional Arabic" pitchFamily="18" charset="-78"/>
            </a:endParaRPr>
          </a:p>
          <a:p>
            <a:pPr eaLnBrk="1" fontAlgn="auto" hangingPunct="1">
              <a:spcAft>
                <a:spcPts val="0"/>
              </a:spcAft>
              <a:defRPr/>
            </a:pPr>
            <a:r>
              <a:rPr lang="ar-SY" sz="2800" b="1" dirty="0" smtClean="0">
                <a:latin typeface="Traditional Arabic" pitchFamily="18" charset="-78"/>
                <a:cs typeface="Traditional Arabic" pitchFamily="18" charset="-78"/>
              </a:rPr>
              <a:t>تتشكل هذه الأضداد في السنة الأولى من العمر بعد التعرض لعوامل بيئية كالطعام والجراثيم والفيروسات</a:t>
            </a:r>
          </a:p>
        </p:txBody>
      </p:sp>
      <p:pic>
        <p:nvPicPr>
          <p:cNvPr id="4" name="Picture 3"/>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rot="2763878">
            <a:off x="692942" y="889656"/>
            <a:ext cx="1066800" cy="1279525"/>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rot="19567415">
            <a:off x="647056" y="2176784"/>
            <a:ext cx="1066800" cy="1279525"/>
          </a:xfrm>
          <a:prstGeom prst="rect">
            <a:avLst/>
          </a:prstGeom>
          <a:noFill/>
          <a:ln w="9525">
            <a:noFill/>
            <a:miter lim="800000"/>
            <a:headEnd/>
            <a:tailEnd/>
          </a:ln>
          <a:effectLst/>
        </p:spPr>
      </p:pic>
      <p:sp>
        <p:nvSpPr>
          <p:cNvPr id="6" name="Footer Placeholder 5"/>
          <p:cNvSpPr>
            <a:spLocks noGrp="1"/>
          </p:cNvSpPr>
          <p:nvPr>
            <p:ph type="ftr" sz="quarter" idx="11"/>
          </p:nvPr>
        </p:nvSpPr>
        <p:spPr>
          <a:xfrm>
            <a:off x="587157"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1061397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1315">
                                            <p:txEl>
                                              <p:pRg st="1" end="1"/>
                                            </p:txEl>
                                          </p:spTgt>
                                        </p:tgtEl>
                                        <p:attrNameLst>
                                          <p:attrName>style.visibility</p:attrName>
                                        </p:attrNameLst>
                                      </p:cBhvr>
                                      <p:to>
                                        <p:strVal val="visible"/>
                                      </p:to>
                                    </p:set>
                                    <p:animEffect transition="in" filter="fade">
                                      <p:cBhvr>
                                        <p:cTn id="7" dur="500"/>
                                        <p:tgtEl>
                                          <p:spTgt spid="14131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1315">
                                            <p:txEl>
                                              <p:pRg st="3" end="3"/>
                                            </p:txEl>
                                          </p:spTgt>
                                        </p:tgtEl>
                                        <p:attrNameLst>
                                          <p:attrName>style.visibility</p:attrName>
                                        </p:attrNameLst>
                                      </p:cBhvr>
                                      <p:to>
                                        <p:strVal val="visible"/>
                                      </p:to>
                                    </p:set>
                                    <p:animEffect transition="in" filter="fade">
                                      <p:cBhvr>
                                        <p:cTn id="11" dur="500"/>
                                        <p:tgtEl>
                                          <p:spTgt spid="141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ffectLst>
            <a:reflection blurRad="6350" stA="52000" endA="300" endPos="35000" dir="5400000" sy="-100000" algn="bl" rotWithShape="0"/>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ar-SY" sz="44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نظام </a:t>
            </a:r>
            <a:r>
              <a:rPr lang="en-US" sz="3600" b="1" dirty="0" err="1"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Rh</a:t>
            </a:r>
            <a:endParaRPr lang="en-US" sz="44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sp>
        <p:nvSpPr>
          <p:cNvPr id="9219" name="Rectangle 3"/>
          <p:cNvSpPr>
            <a:spLocks noGrp="1" noChangeArrowheads="1"/>
          </p:cNvSpPr>
          <p:nvPr>
            <p:ph idx="1"/>
          </p:nvPr>
        </p:nvSpPr>
        <p:spPr>
          <a:xfrm>
            <a:off x="457200" y="1295400"/>
            <a:ext cx="8229600" cy="5029200"/>
          </a:xfrm>
        </p:spPr>
        <p:txBody>
          <a:bodyPr/>
          <a:lstStyle/>
          <a:p>
            <a:pPr eaLnBrk="1" hangingPunct="1">
              <a:buNone/>
            </a:pPr>
            <a:endParaRPr lang="ar-SY" b="1" dirty="0" smtClean="0">
              <a:latin typeface="Traditional Arabic" pitchFamily="18" charset="-78"/>
              <a:cs typeface="Traditional Arabic" pitchFamily="18" charset="-78"/>
            </a:endParaRPr>
          </a:p>
          <a:p>
            <a:pPr eaLnBrk="1" hangingPunct="1"/>
            <a:r>
              <a:rPr lang="ar-SY" sz="2800" b="1" dirty="0" smtClean="0">
                <a:latin typeface="Traditional Arabic" pitchFamily="18" charset="-78"/>
                <a:cs typeface="Traditional Arabic" pitchFamily="18" charset="-78"/>
              </a:rPr>
              <a:t>النظام الثاني من حيث الأهمية في نقل الدم.</a:t>
            </a:r>
          </a:p>
          <a:p>
            <a:pPr eaLnBrk="1" hangingPunct="1"/>
            <a:r>
              <a:rPr lang="ar-SY" sz="2800" b="1" dirty="0" smtClean="0">
                <a:latin typeface="Traditional Arabic" pitchFamily="18" charset="-78"/>
                <a:cs typeface="Traditional Arabic" pitchFamily="18" charset="-78"/>
              </a:rPr>
              <a:t>من أعقد مجموعات الزمر الدموية لضخامة عدد المستضدات الخاصة </a:t>
            </a:r>
            <a:r>
              <a:rPr lang="ar-SY" sz="2800" b="1" dirty="0" err="1" smtClean="0">
                <a:latin typeface="Traditional Arabic" pitchFamily="18" charset="-78"/>
                <a:cs typeface="Traditional Arabic" pitchFamily="18" charset="-78"/>
              </a:rPr>
              <a:t>بها</a:t>
            </a:r>
            <a:r>
              <a:rPr lang="ar-SY" sz="2800" b="1" dirty="0" smtClean="0">
                <a:latin typeface="Traditional Arabic" pitchFamily="18" charset="-78"/>
                <a:cs typeface="Traditional Arabic" pitchFamily="18" charset="-78"/>
              </a:rPr>
              <a:t>.</a:t>
            </a:r>
          </a:p>
          <a:p>
            <a:pPr eaLnBrk="1" hangingPunct="1"/>
            <a:r>
              <a:rPr lang="ar-SY" sz="2800" b="1" dirty="0" smtClean="0">
                <a:latin typeface="Traditional Arabic" pitchFamily="18" charset="-78"/>
                <a:cs typeface="Traditional Arabic" pitchFamily="18" charset="-78"/>
              </a:rPr>
              <a:t>المستضدات الرئيسة: </a:t>
            </a:r>
            <a:r>
              <a:rPr lang="en-US" sz="2800" b="1" dirty="0" smtClean="0">
                <a:latin typeface="Traditional Arabic" pitchFamily="18" charset="-78"/>
                <a:cs typeface="Traditional Arabic" pitchFamily="18" charset="-78"/>
              </a:rPr>
              <a:t>D, C, c, E, e</a:t>
            </a:r>
            <a:endParaRPr lang="ar-SY" sz="2800" b="1" dirty="0" smtClean="0">
              <a:latin typeface="Traditional Arabic" pitchFamily="18" charset="-78"/>
              <a:cs typeface="Traditional Arabic" pitchFamily="18" charset="-78"/>
            </a:endParaRPr>
          </a:p>
          <a:p>
            <a:pPr eaLnBrk="1" hangingPunct="1"/>
            <a:endParaRPr lang="ar-SY" sz="2800" b="1" dirty="0" smtClean="0">
              <a:latin typeface="Traditional Arabic" pitchFamily="18" charset="-78"/>
              <a:cs typeface="Traditional Arabic" pitchFamily="18" charset="-78"/>
            </a:endParaRPr>
          </a:p>
          <a:p>
            <a:r>
              <a:rPr lang="ar-SY" sz="2800" b="1" dirty="0" smtClean="0">
                <a:latin typeface="Traditional Arabic" pitchFamily="18" charset="-78"/>
                <a:cs typeface="Traditional Arabic" pitchFamily="18" charset="-78"/>
              </a:rPr>
              <a:t>يعتبر </a:t>
            </a:r>
            <a:r>
              <a:rPr lang="ar-SY" sz="2800" b="1" dirty="0" err="1" smtClean="0">
                <a:latin typeface="Traditional Arabic" pitchFamily="18" charset="-78"/>
                <a:cs typeface="Traditional Arabic" pitchFamily="18" charset="-78"/>
              </a:rPr>
              <a:t>المستضد</a:t>
            </a:r>
            <a:r>
              <a:rPr lang="ar-SY" sz="2800" b="1" dirty="0" smtClean="0">
                <a:latin typeface="Traditional Arabic" pitchFamily="18" charset="-78"/>
                <a:cs typeface="Traditional Arabic" pitchFamily="18" charset="-78"/>
              </a:rPr>
              <a:t> </a:t>
            </a:r>
            <a:r>
              <a:rPr lang="en-US" sz="2800" b="1" dirty="0" smtClean="0">
                <a:latin typeface="Traditional Arabic" pitchFamily="18" charset="-78"/>
                <a:cs typeface="Traditional Arabic" pitchFamily="18" charset="-78"/>
              </a:rPr>
              <a:t>D</a:t>
            </a:r>
            <a:r>
              <a:rPr lang="ar-SY" sz="2800" b="1" dirty="0" smtClean="0">
                <a:latin typeface="Traditional Arabic" pitchFamily="18" charset="-78"/>
                <a:cs typeface="Traditional Arabic" pitchFamily="18" charset="-78"/>
              </a:rPr>
              <a:t> الأكثر تميزاً في تحفيز النظام المناعي, وهو ما يضفي على الدم إيجابية أو سلبية </a:t>
            </a:r>
            <a:r>
              <a:rPr lang="en-US" sz="3200" b="1" dirty="0" err="1" smtClean="0">
                <a:latin typeface="Traditional Arabic" pitchFamily="18" charset="-78"/>
                <a:cs typeface="Traditional Arabic" pitchFamily="18" charset="-78"/>
              </a:rPr>
              <a:t>Rh</a:t>
            </a:r>
            <a:r>
              <a:rPr lang="ar-SY" sz="2800" b="1" dirty="0" smtClean="0">
                <a:latin typeface="Traditional Arabic" pitchFamily="18" charset="-78"/>
                <a:cs typeface="Traditional Arabic" pitchFamily="18" charset="-78"/>
              </a:rPr>
              <a:t>.</a:t>
            </a:r>
          </a:p>
          <a:p>
            <a:r>
              <a:rPr lang="ar-SY" sz="2800" b="1" dirty="0" smtClean="0">
                <a:latin typeface="Traditional Arabic" pitchFamily="18" charset="-78"/>
                <a:cs typeface="Traditional Arabic" pitchFamily="18" charset="-78"/>
              </a:rPr>
              <a:t>نقص التعبير عن </a:t>
            </a:r>
            <a:r>
              <a:rPr lang="ar-SY" sz="2800" b="1" dirty="0" err="1" smtClean="0">
                <a:latin typeface="Traditional Arabic" pitchFamily="18" charset="-78"/>
                <a:cs typeface="Traditional Arabic" pitchFamily="18" charset="-78"/>
              </a:rPr>
              <a:t>المستضد</a:t>
            </a:r>
            <a:r>
              <a:rPr lang="ar-SY" sz="2800" b="1" dirty="0" smtClean="0">
                <a:latin typeface="Traditional Arabic" pitchFamily="18" charset="-78"/>
                <a:cs typeface="Traditional Arabic" pitchFamily="18" charset="-78"/>
              </a:rPr>
              <a:t> </a:t>
            </a:r>
            <a:r>
              <a:rPr lang="en-US" sz="2800" b="1" dirty="0" smtClean="0">
                <a:latin typeface="Traditional Arabic" pitchFamily="18" charset="-78"/>
                <a:cs typeface="Traditional Arabic" pitchFamily="18" charset="-78"/>
              </a:rPr>
              <a:t>D</a:t>
            </a:r>
            <a:r>
              <a:rPr lang="ar-SY" sz="2800" b="1" dirty="0" smtClean="0">
                <a:latin typeface="Traditional Arabic" pitchFamily="18" charset="-78"/>
                <a:cs typeface="Traditional Arabic" pitchFamily="18" charset="-78"/>
              </a:rPr>
              <a:t> يؤدي إلى ظهور النمط </a:t>
            </a:r>
            <a:r>
              <a:rPr lang="en-US" sz="2800" b="1" dirty="0" smtClean="0">
                <a:latin typeface="Traditional Arabic" pitchFamily="18" charset="-78"/>
                <a:cs typeface="Traditional Arabic" pitchFamily="18" charset="-78"/>
              </a:rPr>
              <a:t>D</a:t>
            </a:r>
            <a:r>
              <a:rPr lang="en-US" sz="2800" b="1" baseline="30000" dirty="0" smtClean="0">
                <a:latin typeface="Traditional Arabic" pitchFamily="18" charset="-78"/>
                <a:cs typeface="Traditional Arabic" pitchFamily="18" charset="-78"/>
              </a:rPr>
              <a:t>u</a:t>
            </a:r>
            <a:r>
              <a:rPr lang="ar-SY" sz="2800" b="1" dirty="0" smtClean="0">
                <a:latin typeface="Traditional Arabic" pitchFamily="18" charset="-78"/>
                <a:cs typeface="Traditional Arabic" pitchFamily="18" charset="-78"/>
              </a:rPr>
              <a:t>.</a:t>
            </a:r>
          </a:p>
          <a:p>
            <a:pPr eaLnBrk="1" hangingPunct="1"/>
            <a:endParaRPr lang="ar-SY" sz="2800" b="1" dirty="0" smtClean="0">
              <a:latin typeface="Traditional Arabic" pitchFamily="18" charset="-78"/>
              <a:cs typeface="Traditional Arabic" pitchFamily="18" charset="-78"/>
            </a:endParaRPr>
          </a:p>
          <a:p>
            <a:pPr eaLnBrk="1" hangingPunct="1">
              <a:buNone/>
            </a:pPr>
            <a:endParaRPr lang="en-US" dirty="0" smtClean="0">
              <a:latin typeface="Traditional Arabic" pitchFamily="18" charset="-78"/>
              <a:cs typeface="Traditional Arabic" pitchFamily="18" charset="-78"/>
            </a:endParaRPr>
          </a:p>
          <a:p>
            <a:pPr eaLnBrk="1" hangingPunct="1"/>
            <a:endParaRPr lang="ar-SY" dirty="0" smtClean="0">
              <a:latin typeface="Traditional Arabic" pitchFamily="18" charset="-78"/>
              <a:cs typeface="Traditional Arabic" pitchFamily="18" charset="-78"/>
            </a:endParaRPr>
          </a:p>
        </p:txBody>
      </p:sp>
      <p:sp>
        <p:nvSpPr>
          <p:cNvPr id="5" name="Footer Placeholder 5"/>
          <p:cNvSpPr>
            <a:spLocks noGrp="1"/>
          </p:cNvSpPr>
          <p:nvPr>
            <p:ph type="ftr" sz="quarter" idx="11"/>
          </p:nvPr>
        </p:nvSpPr>
        <p:spPr>
          <a:xfrm>
            <a:off x="587157"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2657135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500"/>
                                        <p:tgtEl>
                                          <p:spTgt spid="921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fade">
                                      <p:cBhvr>
                                        <p:cTn id="15" dur="500"/>
                                        <p:tgtEl>
                                          <p:spTgt spid="921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fade">
                                      <p:cBhvr>
                                        <p:cTn id="19" dur="500"/>
                                        <p:tgtEl>
                                          <p:spTgt spid="921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animEffect transition="in" filter="fade">
                                      <p:cBhvr>
                                        <p:cTn id="23" dur="500"/>
                                        <p:tgtEl>
                                          <p:spTgt spid="9219">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fade">
                                      <p:cBhvr>
                                        <p:cTn id="2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effectLst>
            <a:reflection blurRad="6350" stA="52000" endA="300" endPos="35000" dir="5400000" sy="-100000" algn="bl" rotWithShape="0"/>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ar-SY" sz="44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نظام </a:t>
            </a:r>
            <a:r>
              <a:rPr lang="en-US" sz="3600" b="1" dirty="0" err="1"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Kell</a:t>
            </a:r>
            <a:endParaRPr lang="en-US" sz="44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sp>
        <p:nvSpPr>
          <p:cNvPr id="10243" name="Rectangle 3"/>
          <p:cNvSpPr>
            <a:spLocks noGrp="1" noChangeArrowheads="1"/>
          </p:cNvSpPr>
          <p:nvPr>
            <p:ph idx="1"/>
          </p:nvPr>
        </p:nvSpPr>
        <p:spPr>
          <a:xfrm>
            <a:off x="457200" y="1295400"/>
            <a:ext cx="8229600" cy="5029200"/>
          </a:xfrm>
        </p:spPr>
        <p:txBody>
          <a:bodyPr/>
          <a:lstStyle/>
          <a:p>
            <a:pPr eaLnBrk="1" hangingPunct="1"/>
            <a:endParaRPr lang="ar-SY" dirty="0" smtClean="0">
              <a:latin typeface="Traditional Arabic" pitchFamily="18" charset="-78"/>
              <a:cs typeface="Traditional Arabic" pitchFamily="18" charset="-78"/>
            </a:endParaRPr>
          </a:p>
          <a:p>
            <a:pPr eaLnBrk="1" hangingPunct="1"/>
            <a:endParaRPr lang="ar-SY" b="1" dirty="0" smtClean="0">
              <a:latin typeface="Traditional Arabic" pitchFamily="18" charset="-78"/>
              <a:cs typeface="Traditional Arabic" pitchFamily="18" charset="-78"/>
            </a:endParaRPr>
          </a:p>
          <a:p>
            <a:pPr eaLnBrk="1" hangingPunct="1"/>
            <a:r>
              <a:rPr lang="ar-SY" sz="2800" b="1" dirty="0" smtClean="0">
                <a:latin typeface="Traditional Arabic" pitchFamily="18" charset="-78"/>
                <a:cs typeface="Traditional Arabic" pitchFamily="18" charset="-78"/>
              </a:rPr>
              <a:t>يقتصر تواجد هذه المستضدات على الكريات الحمراء, أهمها المستضد </a:t>
            </a:r>
            <a:r>
              <a:rPr lang="en-US" sz="2800" b="1" dirty="0" smtClean="0">
                <a:latin typeface="Traditional Arabic" pitchFamily="18" charset="-78"/>
                <a:cs typeface="Traditional Arabic" pitchFamily="18" charset="-78"/>
              </a:rPr>
              <a:t>K</a:t>
            </a:r>
            <a:r>
              <a:rPr lang="ar-SY" sz="2800" b="1" dirty="0" smtClean="0">
                <a:latin typeface="Traditional Arabic" pitchFamily="18" charset="-78"/>
                <a:cs typeface="Traditional Arabic" pitchFamily="18" charset="-78"/>
              </a:rPr>
              <a:t>.</a:t>
            </a:r>
          </a:p>
          <a:p>
            <a:pPr eaLnBrk="1" hangingPunct="1"/>
            <a:r>
              <a:rPr lang="ar-SY" sz="2800" b="1" dirty="0" smtClean="0">
                <a:latin typeface="Traditional Arabic" pitchFamily="18" charset="-78"/>
                <a:cs typeface="Traditional Arabic" pitchFamily="18" charset="-78"/>
              </a:rPr>
              <a:t>المستضد </a:t>
            </a:r>
            <a:r>
              <a:rPr lang="en-US" sz="2800" b="1" dirty="0" smtClean="0">
                <a:latin typeface="Traditional Arabic" pitchFamily="18" charset="-78"/>
                <a:cs typeface="Traditional Arabic" pitchFamily="18" charset="-78"/>
              </a:rPr>
              <a:t>K</a:t>
            </a:r>
            <a:r>
              <a:rPr lang="ar-SY" sz="2800" b="1" dirty="0" smtClean="0">
                <a:latin typeface="Traditional Arabic" pitchFamily="18" charset="-78"/>
                <a:cs typeface="Traditional Arabic" pitchFamily="18" charset="-78"/>
              </a:rPr>
              <a:t> يلي المستضد </a:t>
            </a:r>
            <a:r>
              <a:rPr lang="en-US" sz="2800" b="1" dirty="0" smtClean="0">
                <a:latin typeface="Traditional Arabic" pitchFamily="18" charset="-78"/>
                <a:cs typeface="Traditional Arabic" pitchFamily="18" charset="-78"/>
              </a:rPr>
              <a:t>D</a:t>
            </a:r>
            <a:r>
              <a:rPr lang="ar-SY" sz="2800" b="1" dirty="0" smtClean="0">
                <a:latin typeface="Traditional Arabic" pitchFamily="18" charset="-78"/>
                <a:cs typeface="Traditional Arabic" pitchFamily="18" charset="-78"/>
              </a:rPr>
              <a:t> بقدرتة المستمنعة.</a:t>
            </a:r>
          </a:p>
          <a:p>
            <a:pPr eaLnBrk="1" hangingPunct="1"/>
            <a:endParaRPr lang="ar-SY" sz="2800" b="1" dirty="0" smtClean="0">
              <a:latin typeface="Traditional Arabic" pitchFamily="18" charset="-78"/>
              <a:cs typeface="Traditional Arabic" pitchFamily="18" charset="-78"/>
            </a:endParaRPr>
          </a:p>
          <a:p>
            <a:pPr eaLnBrk="1" hangingPunct="1"/>
            <a:r>
              <a:rPr lang="ar-SY" sz="2800" b="1" dirty="0" smtClean="0">
                <a:latin typeface="Traditional Arabic" pitchFamily="18" charset="-78"/>
                <a:cs typeface="Traditional Arabic" pitchFamily="18" charset="-78"/>
              </a:rPr>
              <a:t>تتشكل أضداد </a:t>
            </a:r>
            <a:r>
              <a:rPr lang="en-US" sz="2800" b="1" dirty="0" err="1" smtClean="0">
                <a:latin typeface="Traditional Arabic" pitchFamily="18" charset="-78"/>
                <a:cs typeface="Traditional Arabic" pitchFamily="18" charset="-78"/>
              </a:rPr>
              <a:t>IgG</a:t>
            </a:r>
            <a:r>
              <a:rPr lang="ar-SY" sz="2800" b="1" dirty="0" smtClean="0">
                <a:latin typeface="Traditional Arabic" pitchFamily="18" charset="-78"/>
                <a:cs typeface="Traditional Arabic" pitchFamily="18" charset="-78"/>
              </a:rPr>
              <a:t> ضد المستضد </a:t>
            </a:r>
            <a:r>
              <a:rPr lang="en-US" sz="2800" b="1" dirty="0" smtClean="0">
                <a:latin typeface="Traditional Arabic" pitchFamily="18" charset="-78"/>
                <a:cs typeface="Traditional Arabic" pitchFamily="18" charset="-78"/>
              </a:rPr>
              <a:t>K</a:t>
            </a:r>
            <a:r>
              <a:rPr lang="ar-SY" sz="2800" b="1" dirty="0" smtClean="0">
                <a:latin typeface="Traditional Arabic" pitchFamily="18" charset="-78"/>
                <a:cs typeface="Traditional Arabic" pitchFamily="18" charset="-78"/>
              </a:rPr>
              <a:t> بعد نقل دم مخالف (قادرة على اجتياز المشيمة أثناء الحمل وتسبب موت الجنين) تكشف باختبار كومبس غير المباشر.</a:t>
            </a:r>
          </a:p>
          <a:p>
            <a:pPr eaLnBrk="1" hangingPunct="1"/>
            <a:endParaRPr lang="en-US" dirty="0" smtClean="0">
              <a:latin typeface="Traditional Arabic" pitchFamily="18" charset="-78"/>
              <a:cs typeface="Traditional Arabic" pitchFamily="18" charset="-78"/>
            </a:endParaRPr>
          </a:p>
          <a:p>
            <a:pPr eaLnBrk="1" hangingPunct="1"/>
            <a:endParaRPr lang="ar-SY" dirty="0" smtClean="0">
              <a:latin typeface="Traditional Arabic" pitchFamily="18" charset="-78"/>
              <a:cs typeface="Traditional Arabic" pitchFamily="18" charset="-78"/>
            </a:endParaRPr>
          </a:p>
        </p:txBody>
      </p:sp>
      <p:sp>
        <p:nvSpPr>
          <p:cNvPr id="4" name="Footer Placeholder 5"/>
          <p:cNvSpPr>
            <a:spLocks noGrp="1"/>
          </p:cNvSpPr>
          <p:nvPr>
            <p:ph type="ftr" sz="quarter" idx="11"/>
          </p:nvPr>
        </p:nvSpPr>
        <p:spPr>
          <a:xfrm>
            <a:off x="731173"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1200715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animEffect transition="in" filter="fade">
                                      <p:cBhvr>
                                        <p:cTn id="11" dur="500"/>
                                        <p:tgtEl>
                                          <p:spTgt spid="1024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animEffect transition="in" filter="fade">
                                      <p:cBhvr>
                                        <p:cTn id="15" dur="500"/>
                                        <p:tgtEl>
                                          <p:spTgt spid="1024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animEffect transition="in" filter="fade">
                                      <p:cBhvr>
                                        <p:cTn id="19"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ffectLst>
            <a:reflection blurRad="6350" stA="52000" endA="300" endPos="35000" dir="5400000" sy="-100000" algn="bl" rotWithShape="0"/>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ar-SY" sz="44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نظام </a:t>
            </a:r>
            <a:r>
              <a:rPr lang="en-US" sz="36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Duffy</a:t>
            </a:r>
            <a:endParaRPr lang="en-US" sz="44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sp>
        <p:nvSpPr>
          <p:cNvPr id="11267" name="Rectangle 3"/>
          <p:cNvSpPr>
            <a:spLocks noGrp="1" noChangeArrowheads="1"/>
          </p:cNvSpPr>
          <p:nvPr>
            <p:ph idx="1"/>
          </p:nvPr>
        </p:nvSpPr>
        <p:spPr>
          <a:xfrm>
            <a:off x="457200" y="1295400"/>
            <a:ext cx="8229600" cy="5029200"/>
          </a:xfrm>
        </p:spPr>
        <p:txBody>
          <a:bodyPr/>
          <a:lstStyle/>
          <a:p>
            <a:pPr eaLnBrk="1" hangingPunct="1">
              <a:buNone/>
            </a:pPr>
            <a:endParaRPr lang="ar-SY" b="1" dirty="0" smtClean="0">
              <a:latin typeface="Traditional Arabic" pitchFamily="18" charset="-78"/>
              <a:cs typeface="Traditional Arabic" pitchFamily="18" charset="-78"/>
            </a:endParaRPr>
          </a:p>
          <a:p>
            <a:pPr eaLnBrk="1" hangingPunct="1"/>
            <a:r>
              <a:rPr lang="ar-SY" sz="2800" b="1" dirty="0" smtClean="0">
                <a:latin typeface="Traditional Arabic" pitchFamily="18" charset="-78"/>
                <a:cs typeface="Traditional Arabic" pitchFamily="18" charset="-78"/>
              </a:rPr>
              <a:t>يلي النظم السابقة في القدرة المستمنعة ويتواجد على الكريات الحمر منذ الولادة.</a:t>
            </a:r>
          </a:p>
          <a:p>
            <a:pPr eaLnBrk="1" hangingPunct="1"/>
            <a:r>
              <a:rPr lang="ar-SY" sz="2800" b="1" dirty="0" smtClean="0">
                <a:latin typeface="Traditional Arabic" pitchFamily="18" charset="-78"/>
                <a:cs typeface="Traditional Arabic" pitchFamily="18" charset="-78"/>
              </a:rPr>
              <a:t>أهم مستضدين </a:t>
            </a:r>
            <a:r>
              <a:rPr lang="en-US" sz="2800" b="1" dirty="0" err="1" smtClean="0">
                <a:latin typeface="Traditional Arabic" pitchFamily="18" charset="-78"/>
                <a:cs typeface="Traditional Arabic" pitchFamily="18" charset="-78"/>
              </a:rPr>
              <a:t>Fya</a:t>
            </a:r>
            <a:r>
              <a:rPr lang="ar-SY" sz="2800" b="1" dirty="0" smtClean="0">
                <a:latin typeface="Traditional Arabic" pitchFamily="18" charset="-78"/>
                <a:cs typeface="Traditional Arabic" pitchFamily="18" charset="-78"/>
              </a:rPr>
              <a:t> و </a:t>
            </a:r>
            <a:r>
              <a:rPr lang="en-US" sz="2800" b="1" dirty="0" err="1" smtClean="0">
                <a:latin typeface="Traditional Arabic" pitchFamily="18" charset="-78"/>
                <a:cs typeface="Traditional Arabic" pitchFamily="18" charset="-78"/>
              </a:rPr>
              <a:t>Fyb</a:t>
            </a:r>
            <a:r>
              <a:rPr lang="ar-SY" sz="2800" b="1" dirty="0" smtClean="0">
                <a:latin typeface="Traditional Arabic" pitchFamily="18" charset="-78"/>
                <a:cs typeface="Traditional Arabic" pitchFamily="18" charset="-78"/>
              </a:rPr>
              <a:t>.</a:t>
            </a:r>
          </a:p>
          <a:p>
            <a:pPr eaLnBrk="1" hangingPunct="1"/>
            <a:r>
              <a:rPr lang="ar-SY" sz="2800" b="1" dirty="0" smtClean="0">
                <a:latin typeface="Traditional Arabic" pitchFamily="18" charset="-78"/>
                <a:cs typeface="Traditional Arabic" pitchFamily="18" charset="-78"/>
              </a:rPr>
              <a:t>تتشكل أضداد </a:t>
            </a:r>
            <a:r>
              <a:rPr lang="en-US" sz="2800" b="1" dirty="0" err="1" smtClean="0">
                <a:latin typeface="Traditional Arabic" pitchFamily="18" charset="-78"/>
                <a:cs typeface="Traditional Arabic" pitchFamily="18" charset="-78"/>
              </a:rPr>
              <a:t>IgG</a:t>
            </a:r>
            <a:r>
              <a:rPr lang="ar-SY" sz="2800" b="1" dirty="0" smtClean="0">
                <a:latin typeface="Traditional Arabic" pitchFamily="18" charset="-78"/>
                <a:cs typeface="Traditional Arabic" pitchFamily="18" charset="-78"/>
              </a:rPr>
              <a:t> بعد نقل دم مخالف تكشف باختبار كومبس غير المباشر.</a:t>
            </a:r>
          </a:p>
          <a:p>
            <a:pPr eaLnBrk="1" hangingPunct="1"/>
            <a:endParaRPr lang="ar-SY" sz="2800" b="1" dirty="0" smtClean="0">
              <a:latin typeface="Traditional Arabic" pitchFamily="18" charset="-78"/>
              <a:cs typeface="Traditional Arabic" pitchFamily="18" charset="-78"/>
            </a:endParaRPr>
          </a:p>
          <a:p>
            <a:r>
              <a:rPr lang="ar-SY" sz="2800" b="1" dirty="0" smtClean="0">
                <a:latin typeface="Traditional Arabic" pitchFamily="18" charset="-78"/>
                <a:cs typeface="Traditional Arabic" pitchFamily="18" charset="-78"/>
              </a:rPr>
              <a:t>هذه الأضداد تؤدي إلى انحلال دم عند الوليد في حال نقل سابق لدم مخالف للأم.</a:t>
            </a:r>
          </a:p>
          <a:p>
            <a:r>
              <a:rPr lang="ar-SY" sz="2800" b="1" dirty="0" smtClean="0">
                <a:latin typeface="Traditional Arabic" pitchFamily="18" charset="-78"/>
                <a:cs typeface="Traditional Arabic" pitchFamily="18" charset="-78"/>
              </a:rPr>
              <a:t>هذه الأضداد تؤدي إلى حوادث انحلال دم إثر عمليات نقل الدم المتكررة (مثال: مرضى </a:t>
            </a:r>
            <a:r>
              <a:rPr lang="ar-SY" sz="2800" b="1" dirty="0" err="1" smtClean="0">
                <a:latin typeface="Traditional Arabic" pitchFamily="18" charset="-78"/>
                <a:cs typeface="Traditional Arabic" pitchFamily="18" charset="-78"/>
              </a:rPr>
              <a:t>التلاسيميا</a:t>
            </a:r>
            <a:r>
              <a:rPr lang="ar-SY" sz="2800" b="1" dirty="0" smtClean="0">
                <a:latin typeface="Traditional Arabic" pitchFamily="18" charset="-78"/>
                <a:cs typeface="Traditional Arabic" pitchFamily="18" charset="-78"/>
              </a:rPr>
              <a:t> وفقر الدم </a:t>
            </a:r>
            <a:r>
              <a:rPr lang="ar-SY" sz="2800" b="1" dirty="0" err="1" smtClean="0">
                <a:latin typeface="Traditional Arabic" pitchFamily="18" charset="-78"/>
                <a:cs typeface="Traditional Arabic" pitchFamily="18" charset="-78"/>
              </a:rPr>
              <a:t>المنجلي</a:t>
            </a:r>
            <a:r>
              <a:rPr lang="ar-SY" sz="2800" b="1" dirty="0" smtClean="0">
                <a:latin typeface="Traditional Arabic" pitchFamily="18" charset="-78"/>
                <a:cs typeface="Traditional Arabic" pitchFamily="18" charset="-78"/>
              </a:rPr>
              <a:t>)</a:t>
            </a:r>
          </a:p>
          <a:p>
            <a:pPr eaLnBrk="1" hangingPunct="1"/>
            <a:endParaRPr lang="ar-SY" sz="2800" b="1" dirty="0" smtClean="0">
              <a:latin typeface="Traditional Arabic" pitchFamily="18" charset="-78"/>
              <a:cs typeface="Traditional Arabic" pitchFamily="18" charset="-78"/>
            </a:endParaRPr>
          </a:p>
          <a:p>
            <a:pPr eaLnBrk="1" hangingPunct="1"/>
            <a:endParaRPr lang="ar-SY" sz="2800" b="1" dirty="0" smtClean="0">
              <a:latin typeface="Traditional Arabic" pitchFamily="18" charset="-78"/>
              <a:cs typeface="Traditional Arabic" pitchFamily="18" charset="-78"/>
            </a:endParaRPr>
          </a:p>
          <a:p>
            <a:pPr eaLnBrk="1" hangingPunct="1"/>
            <a:endParaRPr lang="en-US" dirty="0" smtClean="0">
              <a:latin typeface="Traditional Arabic" pitchFamily="18" charset="-78"/>
              <a:cs typeface="Traditional Arabic" pitchFamily="18" charset="-78"/>
            </a:endParaRPr>
          </a:p>
          <a:p>
            <a:pPr eaLnBrk="1" hangingPunct="1"/>
            <a:endParaRPr lang="ar-SY" dirty="0" smtClean="0">
              <a:latin typeface="Traditional Arabic" pitchFamily="18" charset="-78"/>
              <a:cs typeface="Traditional Arabic" pitchFamily="18" charset="-78"/>
            </a:endParaRPr>
          </a:p>
        </p:txBody>
      </p:sp>
      <p:sp>
        <p:nvSpPr>
          <p:cNvPr id="4" name="Footer Placeholder 5"/>
          <p:cNvSpPr>
            <a:spLocks noGrp="1"/>
          </p:cNvSpPr>
          <p:nvPr>
            <p:ph type="ftr" sz="quarter" idx="11"/>
          </p:nvPr>
        </p:nvSpPr>
        <p:spPr>
          <a:xfrm>
            <a:off x="587157"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2267322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fade">
                                      <p:cBhvr>
                                        <p:cTn id="11" dur="500"/>
                                        <p:tgtEl>
                                          <p:spTgt spid="1126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500"/>
                                        <p:tgtEl>
                                          <p:spTgt spid="1126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Effect transition="in" filter="fade">
                                      <p:cBhvr>
                                        <p:cTn id="19" dur="500"/>
                                        <p:tgtEl>
                                          <p:spTgt spid="11267">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animEffect transition="in" filter="fade">
                                      <p:cBhvr>
                                        <p:cTn id="23" dur="500"/>
                                        <p:tgtEl>
                                          <p:spTgt spid="11267">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animEffect transition="in" filter="fade">
                                      <p:cBhvr>
                                        <p:cTn id="27"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eslan\Desktop\ti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802" y="1142984"/>
            <a:ext cx="3420380" cy="4587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928670"/>
            <a:ext cx="8424936" cy="5509200"/>
          </a:xfrm>
          <a:prstGeom prst="rect">
            <a:avLst/>
          </a:prstGeom>
        </p:spPr>
        <p:txBody>
          <a:bodyPr wrap="square">
            <a:spAutoFit/>
          </a:bodyPr>
          <a:lstStyle/>
          <a:p>
            <a:pPr marL="457200" indent="-457200">
              <a:buFont typeface="Wingdings" pitchFamily="2" charset="2"/>
              <a:buChar char="Ø"/>
            </a:pPr>
            <a:r>
              <a:rPr lang="ar-SY" sz="3200" b="1" dirty="0" smtClean="0">
                <a:latin typeface="Traditional Arabic" pitchFamily="18" charset="-78"/>
                <a:cs typeface="Traditional Arabic" pitchFamily="18" charset="-78"/>
              </a:rPr>
              <a:t>ان </a:t>
            </a:r>
            <a:r>
              <a:rPr lang="ar-SY" sz="3200" b="1" dirty="0">
                <a:latin typeface="Traditional Arabic" pitchFamily="18" charset="-78"/>
                <a:cs typeface="Traditional Arabic" pitchFamily="18" charset="-78"/>
              </a:rPr>
              <a:t>المعطيات الوبائيه الحديثه بحسب الاتحاد </a:t>
            </a:r>
            <a:r>
              <a:rPr lang="ar-SY" sz="3200" b="1" dirty="0" smtClean="0">
                <a:latin typeface="Traditional Arabic" pitchFamily="18" charset="-78"/>
                <a:cs typeface="Traditional Arabic" pitchFamily="18" charset="-78"/>
              </a:rPr>
              <a:t>الدولي للتلاسيميا</a:t>
            </a:r>
            <a:r>
              <a:rPr lang="en-US" sz="3200" b="1" dirty="0" smtClean="0">
                <a:latin typeface="Traditional Arabic" pitchFamily="18" charset="-78"/>
                <a:cs typeface="Traditional Arabic" pitchFamily="18" charset="-78"/>
              </a:rPr>
              <a:t>TIF </a:t>
            </a:r>
            <a:r>
              <a:rPr lang="ar-SY" sz="3200" b="1" dirty="0" smtClean="0">
                <a:latin typeface="Traditional Arabic" pitchFamily="18" charset="-78"/>
                <a:cs typeface="Traditional Arabic" pitchFamily="18" charset="-78"/>
              </a:rPr>
              <a:t>تظهر بأن </a:t>
            </a:r>
            <a:r>
              <a:rPr lang="ar-SY" sz="3200" b="1" dirty="0">
                <a:latin typeface="Traditional Arabic" pitchFamily="18" charset="-78"/>
                <a:cs typeface="Traditional Arabic" pitchFamily="18" charset="-78"/>
              </a:rPr>
              <a:t>5%من  سكان العالم هم يحملون </a:t>
            </a:r>
            <a:r>
              <a:rPr lang="ar-SY" sz="3200" b="1" dirty="0" smtClean="0">
                <a:latin typeface="Traditional Arabic" pitchFamily="18" charset="-78"/>
                <a:cs typeface="Traditional Arabic" pitchFamily="18" charset="-78"/>
              </a:rPr>
              <a:t>الهيموجلوبين المضطرب والأهم </a:t>
            </a:r>
            <a:r>
              <a:rPr lang="ar-SY" sz="3200" b="1" dirty="0">
                <a:latin typeface="Traditional Arabic" pitchFamily="18" charset="-78"/>
                <a:cs typeface="Traditional Arabic" pitchFamily="18" charset="-78"/>
              </a:rPr>
              <a:t>من ذلك ان 6-7%من النساء </a:t>
            </a:r>
            <a:r>
              <a:rPr lang="ar-SY" sz="3200" b="1" dirty="0" smtClean="0">
                <a:latin typeface="Traditional Arabic" pitchFamily="18" charset="-78"/>
                <a:cs typeface="Traditional Arabic" pitchFamily="18" charset="-78"/>
              </a:rPr>
              <a:t>حوامل </a:t>
            </a:r>
            <a:r>
              <a:rPr lang="ar-SY" sz="3200" b="1" dirty="0">
                <a:latin typeface="Traditional Arabic" pitchFamily="18" charset="-78"/>
                <a:cs typeface="Traditional Arabic" pitchFamily="18" charset="-78"/>
              </a:rPr>
              <a:t>و1%من </a:t>
            </a:r>
            <a:r>
              <a:rPr lang="ar-SY" sz="3200" b="1" dirty="0" smtClean="0">
                <a:latin typeface="Traditional Arabic" pitchFamily="18" charset="-78"/>
                <a:cs typeface="Traditional Arabic" pitchFamily="18" charset="-78"/>
              </a:rPr>
              <a:t>الازواج يحملون جيناً خاصاً </a:t>
            </a:r>
            <a:r>
              <a:rPr lang="ar-SY" sz="3200" b="1" dirty="0">
                <a:latin typeface="Traditional Arabic" pitchFamily="18" charset="-78"/>
                <a:cs typeface="Traditional Arabic" pitchFamily="18" charset="-78"/>
              </a:rPr>
              <a:t>من </a:t>
            </a:r>
            <a:r>
              <a:rPr lang="ar-SY" sz="3200" b="1" dirty="0" smtClean="0">
                <a:latin typeface="Traditional Arabic" pitchFamily="18" charset="-78"/>
                <a:cs typeface="Traditional Arabic" pitchFamily="18" charset="-78"/>
              </a:rPr>
              <a:t>الهموجلوبين </a:t>
            </a:r>
            <a:r>
              <a:rPr lang="ar-SY" sz="3200" b="1" dirty="0">
                <a:latin typeface="Traditional Arabic" pitchFamily="18" charset="-78"/>
                <a:cs typeface="Traditional Arabic" pitchFamily="18" charset="-78"/>
              </a:rPr>
              <a:t>الحاد لاسيما التلاسيميا وفقر الدم </a:t>
            </a:r>
            <a:r>
              <a:rPr lang="ar-SY" sz="3200" b="1" dirty="0" smtClean="0">
                <a:latin typeface="Traditional Arabic" pitchFamily="18" charset="-78"/>
                <a:cs typeface="Traditional Arabic" pitchFamily="18" charset="-78"/>
              </a:rPr>
              <a:t>المنجلي أو </a:t>
            </a:r>
            <a:r>
              <a:rPr lang="ar-SY" sz="3200" b="1" dirty="0">
                <a:latin typeface="Traditional Arabic" pitchFamily="18" charset="-78"/>
                <a:cs typeface="Traditional Arabic" pitchFamily="18" charset="-78"/>
              </a:rPr>
              <a:t>تركيبا من هذين المرضين </a:t>
            </a:r>
            <a:r>
              <a:rPr lang="ar-SY" sz="3200" b="1" dirty="0" smtClean="0">
                <a:latin typeface="Traditional Arabic" pitchFamily="18" charset="-78"/>
                <a:cs typeface="Traditional Arabic" pitchFamily="18" charset="-78"/>
              </a:rPr>
              <a:t>.</a:t>
            </a:r>
          </a:p>
          <a:p>
            <a:pPr marL="457200" indent="-457200">
              <a:buFont typeface="Wingdings" pitchFamily="2" charset="2"/>
              <a:buChar char="Ø"/>
            </a:pPr>
            <a:r>
              <a:rPr lang="ar-SY" sz="3200" b="1" dirty="0" smtClean="0">
                <a:latin typeface="Traditional Arabic" pitchFamily="18" charset="-78"/>
                <a:cs typeface="Traditional Arabic" pitchFamily="18" charset="-78"/>
              </a:rPr>
              <a:t>تفيد التقارير أن سنويا اكثر من 300 ألف طفل مصاب بهذه الأمراض في العالم أي من 2-3 % من كل ألف ولادة سليمة والذي يعيش أكثر من 80 % من هؤلاء الأطفال في الدول النامية ويشكل المصابين بفقر الدم المنجلي  82 % من هذا العدد و 18% تلاسيميا كبرى ويسببان في موت من 2-8 % من الأطفال دون 5 سنوات .</a:t>
            </a:r>
            <a:endParaRPr lang="ar-SY" sz="3200" b="1" dirty="0">
              <a:latin typeface="Traditional Arabic" pitchFamily="18" charset="-78"/>
              <a:cs typeface="Traditional Arabic" pitchFamily="18" charset="-78"/>
            </a:endParaRPr>
          </a:p>
        </p:txBody>
      </p:sp>
      <p:sp>
        <p:nvSpPr>
          <p:cNvPr id="8" name="Footer Placeholder 5"/>
          <p:cNvSpPr>
            <a:spLocks noGrp="1"/>
          </p:cNvSpPr>
          <p:nvPr>
            <p:ph type="ftr" sz="quarter" idx="11"/>
          </p:nvPr>
        </p:nvSpPr>
        <p:spPr>
          <a:xfrm>
            <a:off x="371133"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39233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par>
                          <p:cTn id="21" fill="hold">
                            <p:stCondLst>
                              <p:cond delay="2000"/>
                            </p:stCondLst>
                            <p:childTnLst>
                              <p:par>
                                <p:cTn id="22" presetID="9" presetClass="emph" presetSubtype="0" nodeType="afterEffect">
                                  <p:stCondLst>
                                    <p:cond delay="0"/>
                                  </p:stCondLst>
                                  <p:childTnLst>
                                    <p:set>
                                      <p:cBhvr rctx="PPT">
                                        <p:cTn id="23" dur="indefinite"/>
                                        <p:tgtEl>
                                          <p:spTgt spid="1027"/>
                                        </p:tgtEl>
                                        <p:attrNameLst>
                                          <p:attrName>style.opacity</p:attrName>
                                        </p:attrNameLst>
                                      </p:cBhvr>
                                      <p:to>
                                        <p:strVal val="0.5"/>
                                      </p:to>
                                    </p:set>
                                    <p:animEffect filter="image" prLst="opacity: 0.5">
                                      <p:cBhvr rctx="IE">
                                        <p:cTn id="24" dur="indefinite"/>
                                        <p:tgtEl>
                                          <p:spTgt spid="1027"/>
                                        </p:tgtEl>
                                      </p:cBhvr>
                                    </p:animEffect>
                                  </p:childTnLst>
                                </p:cTn>
                              </p:par>
                            </p:childTnLst>
                          </p:cTn>
                        </p:par>
                        <p:par>
                          <p:cTn id="25" fill="hold">
                            <p:stCondLst>
                              <p:cond delay="2000"/>
                            </p:stCondLst>
                            <p:childTnLst>
                              <p:par>
                                <p:cTn id="26" presetID="40" presetClass="entr" presetSubtype="0" fill="hold" nodeType="afterEffect">
                                  <p:stCondLst>
                                    <p:cond delay="0"/>
                                  </p:stCondLst>
                                  <p:iterate type="wd">
                                    <p:tmPct val="10000"/>
                                  </p:iterate>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1"/>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wd">
                                    <p:tmPct val="10000"/>
                                  </p:iterate>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1000"/>
                                        <p:tgtEl>
                                          <p:spTgt spid="2">
                                            <p:txEl>
                                              <p:pRg st="1" end="1"/>
                                            </p:txEl>
                                          </p:spTgt>
                                        </p:tgtEl>
                                      </p:cBhvr>
                                    </p:animEffect>
                                    <p:anim calcmode="lin" valueType="num">
                                      <p:cBhvr>
                                        <p:cTn id="36" dur="1000" fill="hold"/>
                                        <p:tgtEl>
                                          <p:spTgt spid="2">
                                            <p:txEl>
                                              <p:pRg st="1" end="1"/>
                                            </p:txEl>
                                          </p:spTgt>
                                        </p:tgtEl>
                                        <p:attrNameLst>
                                          <p:attrName>ppt_x</p:attrName>
                                        </p:attrNameLst>
                                      </p:cBhvr>
                                      <p:tavLst>
                                        <p:tav tm="0">
                                          <p:val>
                                            <p:strVal val="#ppt_x-.1"/>
                                          </p:val>
                                        </p:tav>
                                        <p:tav tm="100000">
                                          <p:val>
                                            <p:strVal val="#ppt_x"/>
                                          </p:val>
                                        </p:tav>
                                      </p:tavLst>
                                    </p:anim>
                                    <p:anim calcmode="lin" valueType="num">
                                      <p:cBhvr>
                                        <p:cTn id="37"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effectLst>
            <a:reflection blurRad="6350" stA="52000" endA="300" endPos="35000" dir="5400000" sy="-100000" algn="bl" rotWithShape="0"/>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ar-SY" sz="40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نظام </a:t>
            </a:r>
            <a:r>
              <a:rPr lang="en-US" sz="4000" b="1" dirty="0" smtClean="0">
                <a:ln w="11430"/>
                <a:solidFill>
                  <a:srgbClr val="FF0000"/>
                </a:solidFill>
                <a:effectLst>
                  <a:outerShdw blurRad="50800" dist="39000" dir="5460000" algn="tl">
                    <a:srgbClr val="000000">
                      <a:alpha val="38000"/>
                    </a:srgbClr>
                  </a:outerShdw>
                </a:effectLst>
                <a:latin typeface="Traditional Arabic" pitchFamily="18" charset="-78"/>
                <a:cs typeface="Traditional Arabic" pitchFamily="18" charset="-78"/>
              </a:rPr>
              <a:t>Kidd</a:t>
            </a:r>
          </a:p>
        </p:txBody>
      </p:sp>
      <p:sp>
        <p:nvSpPr>
          <p:cNvPr id="12291" name="Rectangle 3"/>
          <p:cNvSpPr>
            <a:spLocks noGrp="1" noChangeArrowheads="1"/>
          </p:cNvSpPr>
          <p:nvPr>
            <p:ph idx="1"/>
          </p:nvPr>
        </p:nvSpPr>
        <p:spPr>
          <a:xfrm>
            <a:off x="457200" y="1295400"/>
            <a:ext cx="8229600" cy="5029200"/>
          </a:xfrm>
        </p:spPr>
        <p:txBody>
          <a:bodyPr/>
          <a:lstStyle/>
          <a:p>
            <a:pPr eaLnBrk="1" hangingPunct="1"/>
            <a:endParaRPr lang="ar-SY" b="1" dirty="0" smtClean="0">
              <a:latin typeface="Traditional Arabic" pitchFamily="18" charset="-78"/>
              <a:cs typeface="Traditional Arabic" pitchFamily="18" charset="-78"/>
            </a:endParaRPr>
          </a:p>
          <a:p>
            <a:pPr eaLnBrk="1" hangingPunct="1"/>
            <a:r>
              <a:rPr lang="ar-SY" sz="2800" b="1" dirty="0" smtClean="0">
                <a:latin typeface="Traditional Arabic" pitchFamily="18" charset="-78"/>
                <a:cs typeface="Traditional Arabic" pitchFamily="18" charset="-78"/>
              </a:rPr>
              <a:t>يتواجد على الكريات الحمر منذ الولادة.</a:t>
            </a:r>
          </a:p>
          <a:p>
            <a:pPr eaLnBrk="1" hangingPunct="1"/>
            <a:r>
              <a:rPr lang="ar-SY" sz="2800" b="1" dirty="0" smtClean="0">
                <a:latin typeface="Traditional Arabic" pitchFamily="18" charset="-78"/>
                <a:cs typeface="Traditional Arabic" pitchFamily="18" charset="-78"/>
              </a:rPr>
              <a:t>أهم مستضدين </a:t>
            </a:r>
            <a:r>
              <a:rPr lang="en-US" sz="2800" b="1" dirty="0" err="1" smtClean="0">
                <a:latin typeface="Traditional Arabic" pitchFamily="18" charset="-78"/>
                <a:cs typeface="Traditional Arabic" pitchFamily="18" charset="-78"/>
              </a:rPr>
              <a:t>Jka</a:t>
            </a:r>
            <a:r>
              <a:rPr lang="ar-SY" sz="2800" b="1" dirty="0" smtClean="0">
                <a:latin typeface="Traditional Arabic" pitchFamily="18" charset="-78"/>
                <a:cs typeface="Traditional Arabic" pitchFamily="18" charset="-78"/>
              </a:rPr>
              <a:t> و </a:t>
            </a:r>
            <a:r>
              <a:rPr lang="en-US" sz="2800" b="1" dirty="0" err="1" smtClean="0">
                <a:latin typeface="Traditional Arabic" pitchFamily="18" charset="-78"/>
                <a:cs typeface="Traditional Arabic" pitchFamily="18" charset="-78"/>
              </a:rPr>
              <a:t>Jkb</a:t>
            </a:r>
            <a:r>
              <a:rPr lang="ar-SY" sz="2800" b="1" dirty="0" smtClean="0">
                <a:latin typeface="Traditional Arabic" pitchFamily="18" charset="-78"/>
                <a:cs typeface="Traditional Arabic" pitchFamily="18" charset="-78"/>
              </a:rPr>
              <a:t>.</a:t>
            </a:r>
          </a:p>
          <a:p>
            <a:pPr eaLnBrk="1" hangingPunct="1"/>
            <a:r>
              <a:rPr lang="ar-SY" sz="2800" b="1" dirty="0" smtClean="0">
                <a:latin typeface="Traditional Arabic" pitchFamily="18" charset="-78"/>
                <a:cs typeface="Traditional Arabic" pitchFamily="18" charset="-78"/>
              </a:rPr>
              <a:t>تتشكل أضداد </a:t>
            </a:r>
            <a:r>
              <a:rPr lang="en-US" sz="2800" b="1" dirty="0" err="1" smtClean="0">
                <a:latin typeface="Traditional Arabic" pitchFamily="18" charset="-78"/>
                <a:cs typeface="Traditional Arabic" pitchFamily="18" charset="-78"/>
              </a:rPr>
              <a:t>IgG</a:t>
            </a:r>
            <a:r>
              <a:rPr lang="ar-SY" sz="2800" b="1" dirty="0" smtClean="0">
                <a:latin typeface="Traditional Arabic" pitchFamily="18" charset="-78"/>
                <a:cs typeface="Traditional Arabic" pitchFamily="18" charset="-78"/>
              </a:rPr>
              <a:t> بعد نقل دم مخالف تكشف باختبار كومبس غير المباشر.</a:t>
            </a:r>
          </a:p>
          <a:p>
            <a:pPr eaLnBrk="1" hangingPunct="1"/>
            <a:endParaRPr lang="ar-SY" sz="2800" b="1" dirty="0" smtClean="0">
              <a:latin typeface="Traditional Arabic" pitchFamily="18" charset="-78"/>
              <a:cs typeface="Traditional Arabic" pitchFamily="18" charset="-78"/>
            </a:endParaRPr>
          </a:p>
          <a:p>
            <a:r>
              <a:rPr lang="ar-SY" sz="2800" b="1" dirty="0" smtClean="0">
                <a:latin typeface="Traditional Arabic" pitchFamily="18" charset="-78"/>
                <a:cs typeface="Traditional Arabic" pitchFamily="18" charset="-78"/>
              </a:rPr>
              <a:t>هذه الأضداد تؤدي إلى انحلال دم عند الوليد في حال نقل سابق لدم مخالف للأم.</a:t>
            </a:r>
          </a:p>
          <a:p>
            <a:r>
              <a:rPr lang="ar-SY" sz="2800" b="1" dirty="0" smtClean="0">
                <a:latin typeface="Traditional Arabic" pitchFamily="18" charset="-78"/>
                <a:cs typeface="Traditional Arabic" pitchFamily="18" charset="-78"/>
              </a:rPr>
              <a:t>هذه الأضداد تؤدي إلى حوادث انحلال دم إثر عمليات نقل الدم المتكررة (مثال: مرضى </a:t>
            </a:r>
            <a:r>
              <a:rPr lang="ar-SY" sz="2800" b="1" dirty="0" err="1" smtClean="0">
                <a:latin typeface="Traditional Arabic" pitchFamily="18" charset="-78"/>
                <a:cs typeface="Traditional Arabic" pitchFamily="18" charset="-78"/>
              </a:rPr>
              <a:t>التلاسيميا</a:t>
            </a:r>
            <a:r>
              <a:rPr lang="ar-SY" sz="2800" b="1" dirty="0" smtClean="0">
                <a:latin typeface="Traditional Arabic" pitchFamily="18" charset="-78"/>
                <a:cs typeface="Traditional Arabic" pitchFamily="18" charset="-78"/>
              </a:rPr>
              <a:t> وفقر الدم </a:t>
            </a:r>
            <a:r>
              <a:rPr lang="ar-SY" sz="2800" b="1" dirty="0" err="1" smtClean="0">
                <a:latin typeface="Traditional Arabic" pitchFamily="18" charset="-78"/>
                <a:cs typeface="Traditional Arabic" pitchFamily="18" charset="-78"/>
              </a:rPr>
              <a:t>المنجلي</a:t>
            </a:r>
            <a:r>
              <a:rPr lang="ar-SY" sz="2800" b="1" dirty="0" smtClean="0">
                <a:latin typeface="Traditional Arabic" pitchFamily="18" charset="-78"/>
                <a:cs typeface="Traditional Arabic" pitchFamily="18" charset="-78"/>
              </a:rPr>
              <a:t>)</a:t>
            </a:r>
          </a:p>
          <a:p>
            <a:pPr eaLnBrk="1" hangingPunct="1"/>
            <a:endParaRPr lang="ar-SY" sz="2800" b="1" dirty="0" smtClean="0">
              <a:latin typeface="Traditional Arabic" pitchFamily="18" charset="-78"/>
              <a:cs typeface="Traditional Arabic" pitchFamily="18" charset="-78"/>
            </a:endParaRPr>
          </a:p>
          <a:p>
            <a:pPr eaLnBrk="1" hangingPunct="1"/>
            <a:endParaRPr lang="ar-SY" sz="2800" b="1" dirty="0" smtClean="0">
              <a:latin typeface="Traditional Arabic" pitchFamily="18" charset="-78"/>
              <a:cs typeface="Traditional Arabic" pitchFamily="18" charset="-78"/>
            </a:endParaRPr>
          </a:p>
          <a:p>
            <a:pPr eaLnBrk="1" hangingPunct="1"/>
            <a:endParaRPr lang="ar-SY" dirty="0" smtClean="0">
              <a:latin typeface="Traditional Arabic" pitchFamily="18" charset="-78"/>
              <a:cs typeface="Traditional Arabic" pitchFamily="18" charset="-78"/>
            </a:endParaRPr>
          </a:p>
          <a:p>
            <a:pPr eaLnBrk="1" hangingPunct="1"/>
            <a:endParaRPr lang="ar-SY" dirty="0" smtClean="0">
              <a:latin typeface="Traditional Arabic" pitchFamily="18" charset="-78"/>
              <a:cs typeface="Traditional Arabic" pitchFamily="18" charset="-78"/>
            </a:endParaRPr>
          </a:p>
          <a:p>
            <a:pPr eaLnBrk="1" hangingPunct="1"/>
            <a:endParaRPr lang="ar-SY" dirty="0" smtClean="0">
              <a:latin typeface="Traditional Arabic" pitchFamily="18" charset="-78"/>
              <a:cs typeface="Traditional Arabic" pitchFamily="18" charset="-78"/>
            </a:endParaRPr>
          </a:p>
        </p:txBody>
      </p:sp>
      <p:sp>
        <p:nvSpPr>
          <p:cNvPr id="4" name="Footer Placeholder 5"/>
          <p:cNvSpPr>
            <a:spLocks noGrp="1"/>
          </p:cNvSpPr>
          <p:nvPr>
            <p:ph type="ftr" sz="quarter" idx="11"/>
          </p:nvPr>
        </p:nvSpPr>
        <p:spPr>
          <a:xfrm>
            <a:off x="587157"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2562579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500"/>
                                        <p:tgtEl>
                                          <p:spTgt spid="1229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animEffect transition="in" filter="fade">
                                      <p:cBhvr>
                                        <p:cTn id="23" dur="500"/>
                                        <p:tgtEl>
                                          <p:spTgt spid="12291">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fade">
                                      <p:cBhvr>
                                        <p:cTn id="27"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0034" y="571480"/>
            <a:ext cx="8229600" cy="1249362"/>
          </a:xfrm>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ar-SY" b="1" dirty="0" smtClean="0">
                <a:ln w="11430"/>
                <a:solidFill>
                  <a:srgbClr val="FF0000"/>
                </a:solidFill>
                <a:effectLst>
                  <a:outerShdw blurRad="50800" dist="39000" dir="5460000" algn="tl">
                    <a:srgbClr val="000000">
                      <a:alpha val="38000"/>
                    </a:srgbClr>
                  </a:outerShdw>
                </a:effectLst>
                <a:latin typeface="Traditional Arabic" pitchFamily="18" charset="-78"/>
                <a:cs typeface="Akhbar MT" pitchFamily="2" charset="-78"/>
              </a:rPr>
              <a:t>الإجراءات المتبعة في مركز جامعة دمشق لنقل الدم</a:t>
            </a:r>
            <a:br>
              <a:rPr lang="ar-SY" b="1" dirty="0" smtClean="0">
                <a:ln w="11430"/>
                <a:solidFill>
                  <a:srgbClr val="FF0000"/>
                </a:solidFill>
                <a:effectLst>
                  <a:outerShdw blurRad="50800" dist="39000" dir="5460000" algn="tl">
                    <a:srgbClr val="000000">
                      <a:alpha val="38000"/>
                    </a:srgbClr>
                  </a:outerShdw>
                </a:effectLst>
                <a:latin typeface="Traditional Arabic" pitchFamily="18" charset="-78"/>
                <a:cs typeface="Akhbar MT" pitchFamily="2" charset="-78"/>
              </a:rPr>
            </a:br>
            <a:r>
              <a:rPr lang="ar-SY" b="1" dirty="0" smtClean="0">
                <a:ln w="11430"/>
                <a:solidFill>
                  <a:srgbClr val="FF0000"/>
                </a:solidFill>
                <a:effectLst>
                  <a:outerShdw blurRad="50800" dist="39000" dir="5460000" algn="tl">
                    <a:srgbClr val="000000">
                      <a:alpha val="38000"/>
                    </a:srgbClr>
                  </a:outerShdw>
                </a:effectLst>
                <a:latin typeface="Traditional Arabic" pitchFamily="18" charset="-78"/>
                <a:cs typeface="Akhbar MT" pitchFamily="2" charset="-78"/>
              </a:rPr>
              <a:t>لمتلقي الدم المتكرر</a:t>
            </a:r>
            <a:endParaRPr lang="en-US" b="1" dirty="0" smtClean="0">
              <a:ln w="11430"/>
              <a:solidFill>
                <a:srgbClr val="FF0000"/>
              </a:solidFill>
              <a:effectLst>
                <a:outerShdw blurRad="50800" dist="39000" dir="5460000" algn="tl">
                  <a:srgbClr val="000000">
                    <a:alpha val="38000"/>
                  </a:srgbClr>
                </a:outerShdw>
              </a:effectLst>
              <a:latin typeface="Traditional Arabic" pitchFamily="18" charset="-78"/>
              <a:cs typeface="Akhbar MT" pitchFamily="2" charset="-78"/>
            </a:endParaRPr>
          </a:p>
        </p:txBody>
      </p:sp>
      <p:sp>
        <p:nvSpPr>
          <p:cNvPr id="17411" name="Rectangle 3"/>
          <p:cNvSpPr>
            <a:spLocks noGrp="1" noChangeArrowheads="1"/>
          </p:cNvSpPr>
          <p:nvPr>
            <p:ph idx="1"/>
          </p:nvPr>
        </p:nvSpPr>
        <p:spPr>
          <a:xfrm>
            <a:off x="142844" y="1428736"/>
            <a:ext cx="8929718" cy="5029200"/>
          </a:xfrm>
        </p:spPr>
        <p:txBody>
          <a:bodyPr/>
          <a:lstStyle/>
          <a:p>
            <a:pPr eaLnBrk="1" hangingPunct="1"/>
            <a:endParaRPr lang="ar-SY" dirty="0" smtClean="0">
              <a:latin typeface="Traditional Arabic" pitchFamily="18" charset="-78"/>
              <a:cs typeface="Traditional Arabic" pitchFamily="18" charset="-78"/>
            </a:endParaRPr>
          </a:p>
          <a:p>
            <a:pPr eaLnBrk="1" hangingPunct="1"/>
            <a:r>
              <a:rPr lang="ar-SY" sz="3600" b="1" dirty="0" smtClean="0">
                <a:latin typeface="Traditional Arabic" pitchFamily="18" charset="-78"/>
                <a:cs typeface="Traditional Arabic" pitchFamily="18" charset="-78"/>
              </a:rPr>
              <a:t>تنميط النظم الدموية التالية في الدم</a:t>
            </a:r>
            <a:r>
              <a:rPr lang="ar-SY" sz="4000" b="1" dirty="0" smtClean="0">
                <a:latin typeface="Traditional Arabic" pitchFamily="18" charset="-78"/>
                <a:cs typeface="Traditional Arabic" pitchFamily="18" charset="-78"/>
              </a:rPr>
              <a:t>:</a:t>
            </a:r>
          </a:p>
          <a:p>
            <a:pPr lvl="1" eaLnBrk="1" hangingPunct="1"/>
            <a:r>
              <a:rPr lang="en-US" sz="2400" b="1" dirty="0" err="1" smtClean="0">
                <a:latin typeface="Traditional Arabic" pitchFamily="18" charset="-78"/>
                <a:cs typeface="Traditional Arabic" pitchFamily="18" charset="-78"/>
              </a:rPr>
              <a:t>Rh</a:t>
            </a:r>
            <a:r>
              <a:rPr lang="ar-SY" sz="2400" b="1" dirty="0" smtClean="0">
                <a:latin typeface="Traditional Arabic" pitchFamily="18" charset="-78"/>
                <a:cs typeface="Traditional Arabic" pitchFamily="18" charset="-78"/>
              </a:rPr>
              <a:t> و </a:t>
            </a:r>
            <a:r>
              <a:rPr lang="en-US" sz="2400" b="1" dirty="0" err="1" smtClean="0">
                <a:latin typeface="Traditional Arabic" pitchFamily="18" charset="-78"/>
                <a:cs typeface="Traditional Arabic" pitchFamily="18" charset="-78"/>
              </a:rPr>
              <a:t>Kell</a:t>
            </a:r>
            <a:endParaRPr lang="ar-SY" sz="2400" b="1" dirty="0" smtClean="0">
              <a:latin typeface="Traditional Arabic" pitchFamily="18" charset="-78"/>
              <a:cs typeface="Traditional Arabic" pitchFamily="18" charset="-78"/>
            </a:endParaRPr>
          </a:p>
          <a:p>
            <a:pPr lvl="1" eaLnBrk="1" hangingPunct="1"/>
            <a:r>
              <a:rPr lang="en-US" sz="2400" b="1" dirty="0" smtClean="0">
                <a:latin typeface="Traditional Arabic" pitchFamily="18" charset="-78"/>
                <a:cs typeface="Traditional Arabic" pitchFamily="18" charset="-78"/>
              </a:rPr>
              <a:t>Kidd</a:t>
            </a:r>
            <a:r>
              <a:rPr lang="ar-SY" sz="2400" b="1" dirty="0" smtClean="0">
                <a:latin typeface="Traditional Arabic" pitchFamily="18" charset="-78"/>
                <a:cs typeface="Traditional Arabic" pitchFamily="18" charset="-78"/>
              </a:rPr>
              <a:t> و </a:t>
            </a:r>
            <a:r>
              <a:rPr lang="en-US" sz="2400" b="1" dirty="0" smtClean="0">
                <a:latin typeface="Traditional Arabic" pitchFamily="18" charset="-78"/>
                <a:cs typeface="Traditional Arabic" pitchFamily="18" charset="-78"/>
              </a:rPr>
              <a:t>Duffy</a:t>
            </a:r>
          </a:p>
          <a:p>
            <a:pPr eaLnBrk="1" hangingPunct="1"/>
            <a:r>
              <a:rPr lang="ar-SY" sz="3600" b="1" dirty="0" smtClean="0">
                <a:latin typeface="Traditional Arabic" pitchFamily="18" charset="-78"/>
                <a:cs typeface="Traditional Arabic" pitchFamily="18" charset="-78"/>
              </a:rPr>
              <a:t>تحري وجود الأضداد اللانظامية في البلازما:</a:t>
            </a:r>
          </a:p>
          <a:p>
            <a:pPr lvl="1" eaLnBrk="1" hangingPunct="1"/>
            <a:r>
              <a:rPr lang="ar-SY" sz="2800" b="1" dirty="0" smtClean="0">
                <a:latin typeface="Traditional Arabic" pitchFamily="18" charset="-78"/>
                <a:cs typeface="Traditional Arabic" pitchFamily="18" charset="-78"/>
              </a:rPr>
              <a:t>كومبس غير مباشر باستخدام 3 مجموعات من الكريات الحمراء معروفة المستضدات.</a:t>
            </a:r>
          </a:p>
          <a:p>
            <a:pPr lvl="1" eaLnBrk="1" hangingPunct="1"/>
            <a:r>
              <a:rPr lang="ar-SY" sz="2800" b="1" dirty="0" smtClean="0">
                <a:latin typeface="Traditional Arabic" pitchFamily="18" charset="-78"/>
                <a:cs typeface="Traditional Arabic" pitchFamily="18" charset="-78"/>
              </a:rPr>
              <a:t>باستخدام 11 مجموعة من الكريات الحمراء معروفة المستضدات.</a:t>
            </a:r>
          </a:p>
          <a:p>
            <a:pPr eaLnBrk="1" hangingPunct="1"/>
            <a:endParaRPr lang="ar-SY" dirty="0" smtClean="0">
              <a:latin typeface="Traditional Arabic" pitchFamily="18" charset="-78"/>
              <a:cs typeface="Traditional Arabic" pitchFamily="18" charset="-78"/>
            </a:endParaRPr>
          </a:p>
          <a:p>
            <a:pPr eaLnBrk="1" hangingPunct="1"/>
            <a:endParaRPr lang="ar-SY" dirty="0" smtClean="0">
              <a:latin typeface="Traditional Arabic" pitchFamily="18" charset="-78"/>
              <a:cs typeface="Traditional Arabic" pitchFamily="18" charset="-78"/>
            </a:endParaRPr>
          </a:p>
          <a:p>
            <a:pPr eaLnBrk="1" hangingPunct="1"/>
            <a:endParaRPr lang="ar-SY" dirty="0" smtClean="0">
              <a:latin typeface="Traditional Arabic" pitchFamily="18" charset="-78"/>
              <a:cs typeface="Traditional Arabic" pitchFamily="18" charset="-78"/>
            </a:endParaRPr>
          </a:p>
        </p:txBody>
      </p:sp>
      <p:sp>
        <p:nvSpPr>
          <p:cNvPr id="5" name="Footer Placeholder 5"/>
          <p:cNvSpPr>
            <a:spLocks noGrp="1"/>
          </p:cNvSpPr>
          <p:nvPr>
            <p:ph type="ftr" sz="quarter" idx="11"/>
          </p:nvPr>
        </p:nvSpPr>
        <p:spPr>
          <a:xfrm>
            <a:off x="659165"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2375661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fade">
                                      <p:cBhvr>
                                        <p:cTn id="11" dur="500"/>
                                        <p:tgtEl>
                                          <p:spTgt spid="17411">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fade">
                                      <p:cBhvr>
                                        <p:cTn id="15" dur="500"/>
                                        <p:tgtEl>
                                          <p:spTgt spid="17411">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fade">
                                      <p:cBhvr>
                                        <p:cTn id="19" dur="500"/>
                                        <p:tgtEl>
                                          <p:spTgt spid="1741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411">
                                            <p:txEl>
                                              <p:pRg st="4" end="4"/>
                                            </p:txEl>
                                          </p:spTgt>
                                        </p:tgtEl>
                                        <p:attrNameLst>
                                          <p:attrName>style.visibility</p:attrName>
                                        </p:attrNameLst>
                                      </p:cBhvr>
                                      <p:to>
                                        <p:strVal val="visible"/>
                                      </p:to>
                                    </p:set>
                                    <p:animEffect transition="in" filter="fade">
                                      <p:cBhvr>
                                        <p:cTn id="24" dur="500"/>
                                        <p:tgtEl>
                                          <p:spTgt spid="17411">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7411">
                                            <p:txEl>
                                              <p:pRg st="5" end="5"/>
                                            </p:txEl>
                                          </p:spTgt>
                                        </p:tgtEl>
                                        <p:attrNameLst>
                                          <p:attrName>style.visibility</p:attrName>
                                        </p:attrNameLst>
                                      </p:cBhvr>
                                      <p:to>
                                        <p:strVal val="visible"/>
                                      </p:to>
                                    </p:set>
                                    <p:animEffect transition="in" filter="fade">
                                      <p:cBhvr>
                                        <p:cTn id="28" dur="500"/>
                                        <p:tgtEl>
                                          <p:spTgt spid="17411">
                                            <p:txEl>
                                              <p:pRg st="5" end="5"/>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fade">
                                      <p:cBhvr>
                                        <p:cTn id="32"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30120_132333.jpg"/>
          <p:cNvPicPr>
            <a:picLocks noChangeAspect="1"/>
          </p:cNvPicPr>
          <p:nvPr/>
        </p:nvPicPr>
        <p:blipFill>
          <a:blip r:embed="rId2" cstate="print"/>
          <a:stretch>
            <a:fillRect/>
          </a:stretch>
        </p:blipFill>
        <p:spPr>
          <a:xfrm>
            <a:off x="482955" y="1142984"/>
            <a:ext cx="8161011" cy="5232963"/>
          </a:xfrm>
          <a:prstGeom prst="rect">
            <a:avLst/>
          </a:prstGeom>
        </p:spPr>
      </p:pic>
      <p:sp>
        <p:nvSpPr>
          <p:cNvPr id="2" name="Title 1"/>
          <p:cNvSpPr>
            <a:spLocks noGrp="1"/>
          </p:cNvSpPr>
          <p:nvPr>
            <p:ph type="title"/>
          </p:nvPr>
        </p:nvSpPr>
        <p:spPr>
          <a:xfrm>
            <a:off x="428596" y="714356"/>
            <a:ext cx="8229600" cy="990600"/>
          </a:xfrm>
          <a:effectLst/>
          <a:scene3d>
            <a:camera prst="orthographicFront"/>
            <a:lightRig rig="threePt" dir="t"/>
          </a:scene3d>
          <a:sp3d>
            <a:bevelT/>
          </a:sp3d>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Y" sz="4800" b="1" dirty="0">
                <a:ln w="11430"/>
                <a:solidFill>
                  <a:srgbClr val="FF0000"/>
                </a:solidFill>
                <a:effectLst>
                  <a:outerShdw blurRad="50800" dist="39000" dir="5460000" algn="tl">
                    <a:srgbClr val="000000">
                      <a:alpha val="38000"/>
                    </a:srgbClr>
                  </a:outerShdw>
                </a:effectLst>
                <a:cs typeface="Akhbar MT" pitchFamily="2" charset="-78"/>
              </a:rPr>
              <a:t>اختبارات </a:t>
            </a:r>
            <a:r>
              <a:rPr lang="ar-SY" sz="4800" b="1" dirty="0" smtClean="0">
                <a:ln w="11430"/>
                <a:solidFill>
                  <a:srgbClr val="FF0000"/>
                </a:solidFill>
                <a:effectLst>
                  <a:outerShdw blurRad="50800" dist="39000" dir="5460000" algn="tl">
                    <a:srgbClr val="000000">
                      <a:alpha val="38000"/>
                    </a:srgbClr>
                  </a:outerShdw>
                </a:effectLst>
                <a:cs typeface="Akhbar MT" pitchFamily="2" charset="-78"/>
              </a:rPr>
              <a:t>سلامة الدم من الأمراض الجرثومية  والفيروسية </a:t>
            </a:r>
            <a:endParaRPr lang="en-US" sz="4800" b="1" dirty="0">
              <a:ln w="11430"/>
              <a:solidFill>
                <a:srgbClr val="FF0000"/>
              </a:solidFill>
              <a:effectLst>
                <a:outerShdw blurRad="50800" dist="39000" dir="5460000" algn="tl">
                  <a:srgbClr val="000000">
                    <a:alpha val="38000"/>
                  </a:srgbClr>
                </a:outerShdw>
              </a:effectLst>
              <a:cs typeface="Akhbar MT" pitchFamily="2" charset="-78"/>
            </a:endParaRPr>
          </a:p>
        </p:txBody>
      </p:sp>
      <p:sp>
        <p:nvSpPr>
          <p:cNvPr id="3" name="Content Placeholder 2"/>
          <p:cNvSpPr>
            <a:spLocks noGrp="1"/>
          </p:cNvSpPr>
          <p:nvPr>
            <p:ph idx="1"/>
          </p:nvPr>
        </p:nvSpPr>
        <p:spPr>
          <a:xfrm>
            <a:off x="539552" y="1447800"/>
            <a:ext cx="8172942" cy="4800600"/>
          </a:xfrm>
        </p:spPr>
        <p:txBody>
          <a:bodyPr>
            <a:normAutofit fontScale="25000" lnSpcReduction="20000"/>
          </a:bodyPr>
          <a:lstStyle/>
          <a:p>
            <a:pPr marL="514350" indent="-514350">
              <a:lnSpc>
                <a:spcPct val="170000"/>
              </a:lnSpc>
              <a:buFont typeface="+mj-lt"/>
              <a:buAutoNum type="arabicPeriod"/>
            </a:pPr>
            <a:endParaRPr lang="ar-SY" sz="6300" dirty="0" smtClean="0">
              <a:latin typeface="Tahoma" pitchFamily="34" charset="0"/>
              <a:ea typeface="Tahoma" pitchFamily="34" charset="0"/>
              <a:cs typeface="Tahoma" pitchFamily="34" charset="0"/>
            </a:endParaRPr>
          </a:p>
          <a:p>
            <a:pPr marL="514350" indent="-514350">
              <a:lnSpc>
                <a:spcPct val="170000"/>
              </a:lnSpc>
              <a:buFont typeface="+mj-lt"/>
              <a:buAutoNum type="arabicPeriod"/>
            </a:pPr>
            <a:r>
              <a:rPr lang="ar-SY" sz="8000" b="1" dirty="0" smtClean="0">
                <a:latin typeface="Tahoma" pitchFamily="34" charset="0"/>
                <a:ea typeface="Tahoma" pitchFamily="34" charset="0"/>
                <a:cs typeface="Tahoma" pitchFamily="34" charset="0"/>
              </a:rPr>
              <a:t>أضداد </a:t>
            </a:r>
            <a:r>
              <a:rPr lang="ar-SY" sz="8000" b="1" dirty="0">
                <a:latin typeface="Tahoma" pitchFamily="34" charset="0"/>
                <a:ea typeface="Tahoma" pitchFamily="34" charset="0"/>
                <a:cs typeface="Tahoma" pitchFamily="34" charset="0"/>
              </a:rPr>
              <a:t>فيروس التهاب الكبد الانتاني</a:t>
            </a:r>
            <a:r>
              <a:rPr lang="en-US" sz="8000" b="1" dirty="0">
                <a:latin typeface="Tahoma" pitchFamily="34" charset="0"/>
                <a:ea typeface="Tahoma" pitchFamily="34" charset="0"/>
                <a:cs typeface="Tahoma" pitchFamily="34" charset="0"/>
              </a:rPr>
              <a:t>C</a:t>
            </a:r>
            <a:r>
              <a:rPr lang="ar-SY" sz="8000" b="1" dirty="0">
                <a:latin typeface="Tahoma" pitchFamily="34" charset="0"/>
                <a:ea typeface="Tahoma" pitchFamily="34" charset="0"/>
                <a:cs typeface="Tahoma" pitchFamily="34" charset="0"/>
              </a:rPr>
              <a:t>: </a:t>
            </a:r>
            <a:r>
              <a:rPr lang="en-US" sz="8000" b="1" dirty="0">
                <a:latin typeface="Tahoma" pitchFamily="34" charset="0"/>
                <a:ea typeface="Tahoma" pitchFamily="34" charset="0"/>
                <a:cs typeface="Tahoma" pitchFamily="34" charset="0"/>
              </a:rPr>
              <a:t>Anti HCV</a:t>
            </a:r>
          </a:p>
          <a:p>
            <a:pPr marL="514350" indent="-514350">
              <a:lnSpc>
                <a:spcPct val="170000"/>
              </a:lnSpc>
              <a:buFont typeface="+mj-lt"/>
              <a:buAutoNum type="arabicPeriod"/>
            </a:pPr>
            <a:r>
              <a:rPr lang="ar-SY" sz="8000" b="1" dirty="0">
                <a:latin typeface="Tahoma" pitchFamily="34" charset="0"/>
                <a:ea typeface="Tahoma" pitchFamily="34" charset="0"/>
                <a:cs typeface="Tahoma" pitchFamily="34" charset="0"/>
              </a:rPr>
              <a:t>المستضد السطحي لفيروس التهاب الكبد الانتاني </a:t>
            </a:r>
            <a:r>
              <a:rPr lang="en-US" sz="8000" b="1" dirty="0">
                <a:latin typeface="Tahoma" pitchFamily="34" charset="0"/>
                <a:ea typeface="Tahoma" pitchFamily="34" charset="0"/>
                <a:cs typeface="Tahoma" pitchFamily="34" charset="0"/>
              </a:rPr>
              <a:t>B</a:t>
            </a:r>
            <a:r>
              <a:rPr lang="ar-SY" sz="8000" b="1" dirty="0">
                <a:latin typeface="Tahoma" pitchFamily="34" charset="0"/>
                <a:ea typeface="Tahoma" pitchFamily="34" charset="0"/>
                <a:cs typeface="Tahoma" pitchFamily="34" charset="0"/>
              </a:rPr>
              <a:t>: </a:t>
            </a:r>
            <a:r>
              <a:rPr lang="en-US" sz="8000" b="1" dirty="0" err="1">
                <a:latin typeface="Tahoma" pitchFamily="34" charset="0"/>
                <a:ea typeface="Tahoma" pitchFamily="34" charset="0"/>
                <a:cs typeface="Tahoma" pitchFamily="34" charset="0"/>
              </a:rPr>
              <a:t>HBsAg</a:t>
            </a:r>
            <a:endParaRPr lang="en-US" sz="8000" b="1" dirty="0">
              <a:latin typeface="Tahoma" pitchFamily="34" charset="0"/>
              <a:ea typeface="Tahoma" pitchFamily="34" charset="0"/>
              <a:cs typeface="Tahoma" pitchFamily="34" charset="0"/>
            </a:endParaRPr>
          </a:p>
          <a:p>
            <a:pPr marL="514350" indent="-514350">
              <a:lnSpc>
                <a:spcPct val="170000"/>
              </a:lnSpc>
              <a:buFont typeface="+mj-lt"/>
              <a:buAutoNum type="arabicPeriod"/>
            </a:pPr>
            <a:r>
              <a:rPr lang="ar-SY" sz="8000" b="1" dirty="0">
                <a:latin typeface="Tahoma" pitchFamily="34" charset="0"/>
                <a:ea typeface="Tahoma" pitchFamily="34" charset="0"/>
                <a:cs typeface="Tahoma" pitchFamily="34" charset="0"/>
              </a:rPr>
              <a:t>أضداد فيروس عوز المناعة </a:t>
            </a:r>
            <a:r>
              <a:rPr lang="ar-SY" sz="8000" b="1" dirty="0" smtClean="0">
                <a:latin typeface="Tahoma" pitchFamily="34" charset="0"/>
                <a:ea typeface="Tahoma" pitchFamily="34" charset="0"/>
                <a:cs typeface="Tahoma" pitchFamily="34" charset="0"/>
              </a:rPr>
              <a:t>البشري( </a:t>
            </a:r>
            <a:r>
              <a:rPr lang="en-US" sz="8000" b="1" dirty="0" smtClean="0">
                <a:latin typeface="Tahoma" pitchFamily="34" charset="0"/>
                <a:ea typeface="Tahoma" pitchFamily="34" charset="0"/>
                <a:cs typeface="Tahoma" pitchFamily="34" charset="0"/>
              </a:rPr>
              <a:t>Anti HIV 1,2</a:t>
            </a:r>
            <a:r>
              <a:rPr lang="ar-SY" sz="8000" b="1" dirty="0" smtClean="0">
                <a:latin typeface="Tahoma" pitchFamily="34" charset="0"/>
                <a:ea typeface="Tahoma" pitchFamily="34" charset="0"/>
                <a:cs typeface="Tahoma" pitchFamily="34" charset="0"/>
              </a:rPr>
              <a:t>، </a:t>
            </a:r>
            <a:endParaRPr lang="ar-SY" sz="8000" b="1" dirty="0">
              <a:latin typeface="Tahoma" pitchFamily="34" charset="0"/>
              <a:ea typeface="Tahoma" pitchFamily="34" charset="0"/>
              <a:cs typeface="Tahoma" pitchFamily="34" charset="0"/>
            </a:endParaRPr>
          </a:p>
          <a:p>
            <a:pPr marL="548640" lvl="2" indent="0">
              <a:lnSpc>
                <a:spcPct val="170000"/>
              </a:lnSpc>
              <a:buNone/>
            </a:pPr>
            <a:r>
              <a:rPr lang="en-US" sz="8000" b="1" dirty="0" smtClean="0">
                <a:latin typeface="Tahoma" pitchFamily="34" charset="0"/>
                <a:ea typeface="Tahoma" pitchFamily="34" charset="0"/>
                <a:cs typeface="Tahoma" pitchFamily="34" charset="0"/>
              </a:rPr>
              <a:t>Anti p24</a:t>
            </a:r>
            <a:r>
              <a:rPr lang="ar-SY" sz="8000" b="1" dirty="0" smtClean="0">
                <a:latin typeface="Tahoma" pitchFamily="34" charset="0"/>
                <a:ea typeface="Tahoma" pitchFamily="34" charset="0"/>
                <a:cs typeface="Tahoma" pitchFamily="34" charset="0"/>
              </a:rPr>
              <a:t>)، </a:t>
            </a:r>
            <a:r>
              <a:rPr lang="ar-SY" sz="8000" b="1" dirty="0">
                <a:latin typeface="Tahoma" pitchFamily="34" charset="0"/>
                <a:ea typeface="Tahoma" pitchFamily="34" charset="0"/>
                <a:cs typeface="Tahoma" pitchFamily="34" charset="0"/>
              </a:rPr>
              <a:t>والمستضد </a:t>
            </a:r>
            <a:r>
              <a:rPr lang="en-US" sz="8000" b="1" dirty="0" smtClean="0">
                <a:latin typeface="Tahoma" pitchFamily="34" charset="0"/>
                <a:ea typeface="Tahoma" pitchFamily="34" charset="0"/>
                <a:cs typeface="Tahoma" pitchFamily="34" charset="0"/>
              </a:rPr>
              <a:t>p24</a:t>
            </a:r>
            <a:endParaRPr lang="en-US" sz="8000" b="1" dirty="0">
              <a:latin typeface="Tahoma" pitchFamily="34" charset="0"/>
              <a:ea typeface="Tahoma" pitchFamily="34" charset="0"/>
              <a:cs typeface="Tahoma" pitchFamily="34" charset="0"/>
            </a:endParaRPr>
          </a:p>
          <a:p>
            <a:pPr marL="514350" indent="-514350">
              <a:lnSpc>
                <a:spcPct val="170000"/>
              </a:lnSpc>
              <a:buFont typeface="+mj-lt"/>
              <a:buAutoNum type="arabicPeriod"/>
            </a:pPr>
            <a:r>
              <a:rPr lang="ar-SY" sz="8000" b="1" dirty="0" smtClean="0">
                <a:latin typeface="Tahoma" pitchFamily="34" charset="0"/>
                <a:ea typeface="Tahoma" pitchFamily="34" charset="0"/>
                <a:cs typeface="Tahoma" pitchFamily="34" charset="0"/>
              </a:rPr>
              <a:t>أضداد</a:t>
            </a:r>
            <a:r>
              <a:rPr lang="en-US" sz="8000" b="1" dirty="0" smtClean="0">
                <a:latin typeface="Tahoma" pitchFamily="34" charset="0"/>
                <a:ea typeface="Tahoma" pitchFamily="34" charset="0"/>
                <a:cs typeface="Tahoma" pitchFamily="34" charset="0"/>
              </a:rPr>
              <a:t>Syphilis </a:t>
            </a:r>
            <a:endParaRPr lang="en-US" sz="8000" b="1" dirty="0">
              <a:latin typeface="Tahoma" pitchFamily="34" charset="0"/>
              <a:ea typeface="Tahoma" pitchFamily="34" charset="0"/>
              <a:cs typeface="Tahoma" pitchFamily="34" charset="0"/>
            </a:endParaRPr>
          </a:p>
          <a:p>
            <a:pPr marL="514350" indent="-514350">
              <a:lnSpc>
                <a:spcPct val="170000"/>
              </a:lnSpc>
              <a:buFont typeface="+mj-lt"/>
              <a:buAutoNum type="arabicPeriod"/>
            </a:pPr>
            <a:r>
              <a:rPr lang="ar-SY" sz="8000" b="1" dirty="0">
                <a:latin typeface="Tahoma" pitchFamily="34" charset="0"/>
                <a:ea typeface="Tahoma" pitchFamily="34" charset="0"/>
                <a:cs typeface="Tahoma" pitchFamily="34" charset="0"/>
              </a:rPr>
              <a:t>أضداد الفيروس المضخم للخلايا: </a:t>
            </a:r>
            <a:r>
              <a:rPr lang="en-US" sz="8000" b="1" dirty="0">
                <a:latin typeface="Tahoma" pitchFamily="34" charset="0"/>
                <a:ea typeface="Tahoma" pitchFamily="34" charset="0"/>
                <a:cs typeface="Tahoma" pitchFamily="34" charset="0"/>
              </a:rPr>
              <a:t>Anti CMV</a:t>
            </a:r>
          </a:p>
          <a:p>
            <a:endParaRPr lang="en-US" dirty="0">
              <a:latin typeface="Traditional Arabic" pitchFamily="18" charset="-78"/>
              <a:cs typeface="Traditional Arabic" pitchFamily="18" charset="-78"/>
            </a:endParaRPr>
          </a:p>
        </p:txBody>
      </p:sp>
      <p:sp>
        <p:nvSpPr>
          <p:cNvPr id="6" name="Footer Placeholder 5"/>
          <p:cNvSpPr>
            <a:spLocks noGrp="1"/>
          </p:cNvSpPr>
          <p:nvPr>
            <p:ph type="ftr" sz="quarter" idx="11"/>
          </p:nvPr>
        </p:nvSpPr>
        <p:spPr>
          <a:xfrm>
            <a:off x="515149"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1855705960"/>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100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childTnLst>
                          </p:cTn>
                        </p:par>
                        <p:par>
                          <p:cTn id="8" fill="hold">
                            <p:stCondLst>
                              <p:cond delay="1000"/>
                            </p:stCondLst>
                            <p:childTnLst>
                              <p:par>
                                <p:cTn id="9" presetID="16" presetClass="entr" presetSubtype="4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Horizontal)">
                                      <p:cBhvr>
                                        <p:cTn id="11" dur="500"/>
                                        <p:tgtEl>
                                          <p:spTgt spid="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123.jpg"/>
          <p:cNvPicPr>
            <a:picLocks noChangeAspect="1"/>
          </p:cNvPicPr>
          <p:nvPr/>
        </p:nvPicPr>
        <p:blipFill>
          <a:blip r:embed="rId2" cstate="print"/>
          <a:stretch>
            <a:fillRect/>
          </a:stretch>
        </p:blipFill>
        <p:spPr>
          <a:xfrm>
            <a:off x="0" y="0"/>
            <a:ext cx="9144000" cy="7643842"/>
          </a:xfrm>
          <a:prstGeom prst="rect">
            <a:avLst/>
          </a:prstGeom>
        </p:spPr>
      </p:pic>
      <p:sp>
        <p:nvSpPr>
          <p:cNvPr id="2" name="Title 1"/>
          <p:cNvSpPr>
            <a:spLocks noGrp="1"/>
          </p:cNvSpPr>
          <p:nvPr>
            <p:ph type="title"/>
          </p:nvPr>
        </p:nvSpPr>
        <p:spPr>
          <a:xfrm>
            <a:off x="785786" y="0"/>
            <a:ext cx="7498080" cy="1143000"/>
          </a:xfrm>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ar-SY" sz="6600" b="1" dirty="0">
                <a:ln w="11430"/>
                <a:solidFill>
                  <a:srgbClr val="FF0000"/>
                </a:solidFill>
                <a:effectLst>
                  <a:outerShdw blurRad="50800" dist="39000" dir="5460000" algn="tl">
                    <a:srgbClr val="000000">
                      <a:alpha val="38000"/>
                    </a:srgbClr>
                  </a:outerShdw>
                </a:effectLst>
                <a:cs typeface="Akhbar MT" pitchFamily="2" charset="-78"/>
              </a:rPr>
              <a:t>التحديات والآفاق</a:t>
            </a:r>
            <a:endParaRPr lang="en-US" sz="6600" b="1" dirty="0">
              <a:ln w="11430"/>
              <a:solidFill>
                <a:srgbClr val="FF0000"/>
              </a:solidFill>
              <a:effectLst>
                <a:outerShdw blurRad="50800" dist="39000" dir="5460000" algn="tl">
                  <a:srgbClr val="000000">
                    <a:alpha val="38000"/>
                  </a:srgbClr>
                </a:outerShdw>
              </a:effectLst>
              <a:cs typeface="Akhbar MT" pitchFamily="2" charset="-78"/>
            </a:endParaRPr>
          </a:p>
        </p:txBody>
      </p:sp>
      <p:sp>
        <p:nvSpPr>
          <p:cNvPr id="3" name="Content Placeholder 2"/>
          <p:cNvSpPr>
            <a:spLocks noGrp="1"/>
          </p:cNvSpPr>
          <p:nvPr>
            <p:ph idx="1"/>
          </p:nvPr>
        </p:nvSpPr>
        <p:spPr>
          <a:xfrm>
            <a:off x="0" y="1447800"/>
            <a:ext cx="9144000" cy="4800600"/>
          </a:xfrm>
        </p:spPr>
        <p:txBody>
          <a:bodyPr>
            <a:noAutofit/>
          </a:bodyPr>
          <a:lstStyle/>
          <a:p>
            <a:pPr algn="justLow">
              <a:buClr>
                <a:srgbClr val="FFC000"/>
              </a:buClr>
            </a:pPr>
            <a:r>
              <a:rPr lang="ar-SY" sz="3600" b="1" dirty="0" smtClean="0">
                <a:solidFill>
                  <a:schemeClr val="bg1"/>
                </a:solidFill>
                <a:latin typeface="Traditional Arabic" pitchFamily="18" charset="-78"/>
                <a:cs typeface="Traditional Arabic" pitchFamily="18" charset="-78"/>
              </a:rPr>
              <a:t>تبني الطرق التي تكشف عن الحمض النووي </a:t>
            </a:r>
            <a:r>
              <a:rPr lang="ar-SY" sz="3600" b="1" dirty="0" err="1" smtClean="0">
                <a:solidFill>
                  <a:schemeClr val="bg1"/>
                </a:solidFill>
                <a:latin typeface="Traditional Arabic" pitchFamily="18" charset="-78"/>
                <a:cs typeface="Traditional Arabic" pitchFamily="18" charset="-78"/>
              </a:rPr>
              <a:t>للعداوى</a:t>
            </a:r>
            <a:r>
              <a:rPr lang="ar-SY" sz="3600" b="1" dirty="0" smtClean="0">
                <a:solidFill>
                  <a:schemeClr val="bg1"/>
                </a:solidFill>
                <a:latin typeface="Traditional Arabic" pitchFamily="18" charset="-78"/>
                <a:cs typeface="Traditional Arabic" pitchFamily="18" charset="-78"/>
              </a:rPr>
              <a:t> المنقولة بالدم </a:t>
            </a:r>
            <a:r>
              <a:rPr lang="en-US" b="1" dirty="0" smtClean="0">
                <a:solidFill>
                  <a:schemeClr val="bg1"/>
                </a:solidFill>
                <a:latin typeface="Traditional Arabic" pitchFamily="18" charset="-78"/>
                <a:cs typeface="Traditional Arabic" pitchFamily="18" charset="-78"/>
              </a:rPr>
              <a:t>HIV</a:t>
            </a:r>
            <a:r>
              <a:rPr lang="en-US" sz="3600" b="1" dirty="0" smtClean="0">
                <a:solidFill>
                  <a:schemeClr val="bg1"/>
                </a:solidFill>
                <a:latin typeface="Traditional Arabic" pitchFamily="18" charset="-78"/>
                <a:cs typeface="Traditional Arabic" pitchFamily="18" charset="-78"/>
              </a:rPr>
              <a:t>, </a:t>
            </a:r>
            <a:r>
              <a:rPr lang="en-US" b="1" dirty="0" smtClean="0">
                <a:solidFill>
                  <a:schemeClr val="bg1"/>
                </a:solidFill>
                <a:latin typeface="Traditional Arabic" pitchFamily="18" charset="-78"/>
                <a:cs typeface="Traditional Arabic" pitchFamily="18" charset="-78"/>
              </a:rPr>
              <a:t>HCV </a:t>
            </a:r>
            <a:r>
              <a:rPr lang="en-US" sz="3600" b="1" dirty="0" smtClean="0">
                <a:solidFill>
                  <a:schemeClr val="bg1"/>
                </a:solidFill>
                <a:latin typeface="Traditional Arabic" pitchFamily="18" charset="-78"/>
                <a:cs typeface="Traditional Arabic" pitchFamily="18" charset="-78"/>
              </a:rPr>
              <a:t>,</a:t>
            </a:r>
            <a:r>
              <a:rPr lang="en-US" b="1" dirty="0" smtClean="0">
                <a:solidFill>
                  <a:schemeClr val="bg1"/>
                </a:solidFill>
                <a:latin typeface="Traditional Arabic" pitchFamily="18" charset="-78"/>
                <a:cs typeface="Traditional Arabic" pitchFamily="18" charset="-78"/>
              </a:rPr>
              <a:t>HBV</a:t>
            </a:r>
            <a:r>
              <a:rPr lang="ar-SY" b="1" dirty="0" smtClean="0">
                <a:solidFill>
                  <a:schemeClr val="bg1"/>
                </a:solidFill>
                <a:latin typeface="Traditional Arabic" pitchFamily="18" charset="-78"/>
                <a:cs typeface="Traditional Arabic" pitchFamily="18" charset="-78"/>
              </a:rPr>
              <a:t> </a:t>
            </a:r>
            <a:r>
              <a:rPr lang="ar-SY" sz="3600" b="1" dirty="0" smtClean="0">
                <a:solidFill>
                  <a:schemeClr val="bg1"/>
                </a:solidFill>
                <a:latin typeface="Traditional Arabic" pitchFamily="18" charset="-78"/>
                <a:cs typeface="Traditional Arabic" pitchFamily="18" charset="-78"/>
              </a:rPr>
              <a:t>لتحقيق سلامة نقل الدم عبر إنقاص فترة الصمت المخبري.</a:t>
            </a:r>
          </a:p>
          <a:p>
            <a:pPr algn="justLow">
              <a:lnSpc>
                <a:spcPct val="150000"/>
              </a:lnSpc>
              <a:buClr>
                <a:srgbClr val="FFC000"/>
              </a:buClr>
            </a:pPr>
            <a:r>
              <a:rPr lang="ar-SY" sz="3600" b="1" dirty="0" err="1" smtClean="0">
                <a:solidFill>
                  <a:schemeClr val="bg1"/>
                </a:solidFill>
                <a:latin typeface="Traditional Arabic" pitchFamily="18" charset="-78"/>
                <a:cs typeface="Traditional Arabic" pitchFamily="18" charset="-78"/>
              </a:rPr>
              <a:t>الفلترة</a:t>
            </a:r>
            <a:r>
              <a:rPr lang="ar-SY" sz="3600" b="1" dirty="0" smtClean="0">
                <a:solidFill>
                  <a:schemeClr val="bg1"/>
                </a:solidFill>
                <a:latin typeface="Traditional Arabic" pitchFamily="18" charset="-78"/>
                <a:cs typeface="Traditional Arabic" pitchFamily="18" charset="-78"/>
              </a:rPr>
              <a:t> الكاملة لجميع وحدات الدم المقطوفة.</a:t>
            </a:r>
          </a:p>
          <a:p>
            <a:pPr algn="justLow">
              <a:lnSpc>
                <a:spcPct val="150000"/>
              </a:lnSpc>
              <a:buClr>
                <a:srgbClr val="FFC000"/>
              </a:buClr>
            </a:pPr>
            <a:r>
              <a:rPr lang="ar-SY" sz="3600" b="1" dirty="0" smtClean="0">
                <a:solidFill>
                  <a:schemeClr val="bg1"/>
                </a:solidFill>
                <a:latin typeface="Traditional Arabic" pitchFamily="18" charset="-78"/>
                <a:cs typeface="Traditional Arabic" pitchFamily="18" charset="-78"/>
              </a:rPr>
              <a:t>تنميط النظم الدموية </a:t>
            </a:r>
            <a:r>
              <a:rPr lang="ar-SY" sz="3600" b="1" dirty="0" err="1" smtClean="0">
                <a:solidFill>
                  <a:schemeClr val="bg1"/>
                </a:solidFill>
                <a:latin typeface="Traditional Arabic" pitchFamily="18" charset="-78"/>
                <a:cs typeface="Traditional Arabic" pitchFamily="18" charset="-78"/>
              </a:rPr>
              <a:t>المستمنعة</a:t>
            </a:r>
            <a:r>
              <a:rPr lang="ar-SY" sz="3600" b="1" dirty="0" smtClean="0">
                <a:solidFill>
                  <a:schemeClr val="bg1"/>
                </a:solidFill>
                <a:latin typeface="Traditional Arabic" pitchFamily="18" charset="-78"/>
                <a:cs typeface="Traditional Arabic" pitchFamily="18" charset="-78"/>
              </a:rPr>
              <a:t> غير</a:t>
            </a:r>
            <a:r>
              <a:rPr lang="en-US" sz="2800" b="1" dirty="0" smtClean="0">
                <a:solidFill>
                  <a:schemeClr val="bg1"/>
                </a:solidFill>
                <a:latin typeface="Traditional Arabic" pitchFamily="18" charset="-78"/>
                <a:cs typeface="Traditional Arabic" pitchFamily="18" charset="-78"/>
              </a:rPr>
              <a:t>ABO </a:t>
            </a:r>
            <a:r>
              <a:rPr lang="ar-SY" sz="2800" b="1" dirty="0" smtClean="0">
                <a:solidFill>
                  <a:schemeClr val="bg1"/>
                </a:solidFill>
                <a:latin typeface="Traditional Arabic" pitchFamily="18" charset="-78"/>
                <a:cs typeface="Traditional Arabic" pitchFamily="18" charset="-78"/>
              </a:rPr>
              <a:t> </a:t>
            </a:r>
            <a:r>
              <a:rPr lang="ar-SY" sz="3600" b="1" dirty="0" smtClean="0">
                <a:solidFill>
                  <a:schemeClr val="bg1"/>
                </a:solidFill>
                <a:latin typeface="Traditional Arabic" pitchFamily="18" charset="-78"/>
                <a:cs typeface="Traditional Arabic" pitchFamily="18" charset="-78"/>
              </a:rPr>
              <a:t>لوحدات الدم ومتلقي الدم.</a:t>
            </a:r>
            <a:endParaRPr lang="en-US" sz="3600" b="1" dirty="0">
              <a:solidFill>
                <a:schemeClr val="bg1"/>
              </a:solidFill>
              <a:latin typeface="Traditional Arabic" pitchFamily="18" charset="-78"/>
              <a:cs typeface="Traditional Arabic" pitchFamily="18" charset="-78"/>
            </a:endParaRPr>
          </a:p>
        </p:txBody>
      </p:sp>
      <p:sp>
        <p:nvSpPr>
          <p:cNvPr id="10" name="Footer Placeholder 5"/>
          <p:cNvSpPr>
            <a:spLocks noGrp="1"/>
          </p:cNvSpPr>
          <p:nvPr>
            <p:ph type="ftr" sz="quarter" idx="11"/>
          </p:nvPr>
        </p:nvSpPr>
        <p:spPr>
          <a:xfrm>
            <a:off x="443141" y="7278717"/>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1665302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1177106" y="142875"/>
            <a:ext cx="7499350" cy="1143000"/>
          </a:xfrm>
        </p:spPr>
        <p:txBody>
          <a:bodyPr>
            <a:normAutofit/>
          </a:bodyPr>
          <a:lstStyle/>
          <a:p>
            <a:pPr algn="ctr"/>
            <a:r>
              <a:rPr lang="ar-SY"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rPr>
              <a:t>تبرعك بالدم يمنح غيرك الحياة</a:t>
            </a:r>
            <a:endParaRPr lang="ar-SY" sz="5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itchFamily="18" charset="-78"/>
              <a:cs typeface="Traditional Arabic" pitchFamily="18" charset="-78"/>
            </a:endParaRPr>
          </a:p>
        </p:txBody>
      </p:sp>
      <p:sp>
        <p:nvSpPr>
          <p:cNvPr id="8" name="مستطيل 7"/>
          <p:cNvSpPr/>
          <p:nvPr/>
        </p:nvSpPr>
        <p:spPr>
          <a:xfrm>
            <a:off x="4143372" y="2962817"/>
            <a:ext cx="2664512"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Y"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raditional Arabic" pitchFamily="18" charset="-78"/>
                <a:cs typeface="Traditional Arabic" pitchFamily="18" charset="-78"/>
              </a:rPr>
              <a:t>شـــــــــــــكـراً</a:t>
            </a:r>
            <a:endParaRPr lang="ar-SA"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raditional Arabic" pitchFamily="18" charset="-78"/>
              <a:cs typeface="Traditional Arabic" pitchFamily="18" charset="-78"/>
            </a:endParaRPr>
          </a:p>
        </p:txBody>
      </p:sp>
      <p:pic>
        <p:nvPicPr>
          <p:cNvPr id="2050" name="Picture 2" descr="C:\Users\Reem\Pictures\Picture\presentati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221088"/>
            <a:ext cx="4320481" cy="26644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 \11\don-so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916832"/>
            <a:ext cx="3891852" cy="4689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pc\Desktop\untitled.bmp"/>
          <p:cNvPicPr>
            <a:picLocks noChangeAspect="1" noChangeArrowheads="1"/>
          </p:cNvPicPr>
          <p:nvPr/>
        </p:nvPicPr>
        <p:blipFill>
          <a:blip r:embed="rId4" cstate="print"/>
          <a:srcRect/>
          <a:stretch>
            <a:fillRect/>
          </a:stretch>
        </p:blipFill>
        <p:spPr bwMode="auto">
          <a:xfrm>
            <a:off x="7000892" y="1357298"/>
            <a:ext cx="1571636" cy="2428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41832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blinds(horizontal)">
                                      <p:cBhvr>
                                        <p:cTn id="14" dur="500"/>
                                        <p:tgtEl>
                                          <p:spTgt spid="1027"/>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par>
                          <p:cTn id="24" fill="hold">
                            <p:stCondLst>
                              <p:cond delay="1000"/>
                            </p:stCondLst>
                            <p:childTnLst>
                              <p:par>
                                <p:cTn id="25" presetID="15"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2000" fill="hold"/>
                                        <p:tgtEl>
                                          <p:spTgt spid="1026"/>
                                        </p:tgtEl>
                                        <p:attrNameLst>
                                          <p:attrName>ppt_w</p:attrName>
                                        </p:attrNameLst>
                                      </p:cBhvr>
                                      <p:tavLst>
                                        <p:tav tm="0">
                                          <p:val>
                                            <p:fltVal val="0"/>
                                          </p:val>
                                        </p:tav>
                                        <p:tav tm="100000">
                                          <p:val>
                                            <p:strVal val="#ppt_w"/>
                                          </p:val>
                                        </p:tav>
                                      </p:tavLst>
                                    </p:anim>
                                    <p:anim calcmode="lin" valueType="num">
                                      <p:cBhvr>
                                        <p:cTn id="28" dur="2000" fill="hold"/>
                                        <p:tgtEl>
                                          <p:spTgt spid="1026"/>
                                        </p:tgtEl>
                                        <p:attrNameLst>
                                          <p:attrName>ppt_h</p:attrName>
                                        </p:attrNameLst>
                                      </p:cBhvr>
                                      <p:tavLst>
                                        <p:tav tm="0">
                                          <p:val>
                                            <p:fltVal val="0"/>
                                          </p:val>
                                        </p:tav>
                                        <p:tav tm="100000">
                                          <p:val>
                                            <p:strVal val="#ppt_h"/>
                                          </p:val>
                                        </p:tav>
                                      </p:tavLst>
                                    </p:anim>
                                    <p:anim calcmode="lin" valueType="num">
                                      <p:cBhvr>
                                        <p:cTn id="29" dur="2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4876800"/>
          </a:xfrm>
        </p:spPr>
        <p:txBody>
          <a:bodyPr>
            <a:normAutofit/>
          </a:bodyPr>
          <a:lstStyle/>
          <a:p>
            <a:pPr marL="457200" lvl="0" indent="-457200">
              <a:spcBef>
                <a:spcPts val="0"/>
              </a:spcBef>
              <a:buClrTx/>
              <a:buSzTx/>
              <a:buNone/>
            </a:pPr>
            <a:r>
              <a:rPr lang="ar-SY" sz="2800" dirty="0" smtClean="0">
                <a:solidFill>
                  <a:prstClr val="black"/>
                </a:solidFill>
                <a:latin typeface="Tahoma" pitchFamily="34" charset="0"/>
                <a:ea typeface="Tahoma" pitchFamily="34" charset="0"/>
                <a:cs typeface="Tahoma" pitchFamily="34" charset="0"/>
              </a:rPr>
              <a:t>يعمل </a:t>
            </a:r>
            <a:r>
              <a:rPr lang="ar-SY" sz="2800" dirty="0">
                <a:solidFill>
                  <a:prstClr val="black"/>
                </a:solidFill>
                <a:latin typeface="Tahoma" pitchFamily="34" charset="0"/>
                <a:ea typeface="Tahoma" pitchFamily="34" charset="0"/>
                <a:cs typeface="Tahoma" pitchFamily="34" charset="0"/>
              </a:rPr>
              <a:t>الاتحاد الدولي للتلاسيميا غلى مكافحة هذه الأمراض من خلال محاولة نشر الوعي في </a:t>
            </a:r>
            <a:r>
              <a:rPr lang="ar-SY" sz="2800" dirty="0" smtClean="0">
                <a:solidFill>
                  <a:prstClr val="black"/>
                </a:solidFill>
                <a:latin typeface="Tahoma" pitchFamily="34" charset="0"/>
                <a:ea typeface="Tahoma" pitchFamily="34" charset="0"/>
                <a:cs typeface="Tahoma" pitchFamily="34" charset="0"/>
              </a:rPr>
              <a:t>المجتمعات </a:t>
            </a:r>
            <a:r>
              <a:rPr lang="ar-SY" sz="2800" dirty="0">
                <a:solidFill>
                  <a:prstClr val="black"/>
                </a:solidFill>
                <a:latin typeface="Tahoma" pitchFamily="34" charset="0"/>
                <a:ea typeface="Tahoma" pitchFamily="34" charset="0"/>
                <a:cs typeface="Tahoma" pitchFamily="34" charset="0"/>
              </a:rPr>
              <a:t>المتخلفة بالتعاون مع منظمة الصحة العالمية </a:t>
            </a:r>
            <a:r>
              <a:rPr lang="en-US" sz="2800" b="1" dirty="0">
                <a:solidFill>
                  <a:prstClr val="black"/>
                </a:solidFill>
                <a:latin typeface="Tahoma" pitchFamily="34" charset="0"/>
                <a:ea typeface="Tahoma" pitchFamily="34" charset="0"/>
                <a:cs typeface="Tahoma" pitchFamily="34" charset="0"/>
              </a:rPr>
              <a:t>WHO</a:t>
            </a:r>
            <a:r>
              <a:rPr lang="ar-SY" sz="2800" dirty="0">
                <a:solidFill>
                  <a:prstClr val="black"/>
                </a:solidFill>
                <a:latin typeface="Tahoma" pitchFamily="34" charset="0"/>
                <a:ea typeface="Tahoma" pitchFamily="34" charset="0"/>
                <a:cs typeface="Tahoma" pitchFamily="34" charset="0"/>
              </a:rPr>
              <a:t> فضلاً عن الهيئات الصحية الوطنية والدولية والمنظمات المعنية بدعم المرضى مثل </a:t>
            </a:r>
            <a:r>
              <a:rPr lang="ar-SY" sz="2800" dirty="0" smtClean="0">
                <a:solidFill>
                  <a:prstClr val="black"/>
                </a:solidFill>
                <a:latin typeface="Tahoma" pitchFamily="34" charset="0"/>
                <a:ea typeface="Tahoma" pitchFamily="34" charset="0"/>
                <a:cs typeface="Tahoma" pitchFamily="34" charset="0"/>
              </a:rPr>
              <a:t>الجمعية </a:t>
            </a:r>
            <a:r>
              <a:rPr lang="ar-SY" sz="2800" dirty="0">
                <a:solidFill>
                  <a:prstClr val="black"/>
                </a:solidFill>
                <a:latin typeface="Tahoma" pitchFamily="34" charset="0"/>
                <a:ea typeface="Tahoma" pitchFamily="34" charset="0"/>
                <a:cs typeface="Tahoma" pitchFamily="34" charset="0"/>
              </a:rPr>
              <a:t>العلمية لنقل الدم </a:t>
            </a:r>
            <a:r>
              <a:rPr lang="en-US" sz="2800" b="1" dirty="0" smtClean="0">
                <a:solidFill>
                  <a:prstClr val="black"/>
                </a:solidFill>
                <a:latin typeface="Tahoma" pitchFamily="34" charset="0"/>
                <a:ea typeface="Tahoma" pitchFamily="34" charset="0"/>
                <a:cs typeface="Tahoma" pitchFamily="34" charset="0"/>
              </a:rPr>
              <a:t>ISBT</a:t>
            </a:r>
            <a:r>
              <a:rPr lang="ar-SY" sz="2800" dirty="0" smtClean="0">
                <a:solidFill>
                  <a:prstClr val="black"/>
                </a:solidFill>
                <a:latin typeface="Tahoma" pitchFamily="34" charset="0"/>
                <a:ea typeface="Tahoma" pitchFamily="34" charset="0"/>
                <a:cs typeface="Tahoma" pitchFamily="34" charset="0"/>
              </a:rPr>
              <a:t> , تعد البرامج التوعوية والتعليمية إحدى أهم نشاطات الاتحاد الدولي للتلاسيميا .</a:t>
            </a:r>
            <a:endParaRPr lang="ar-SY" sz="2800" dirty="0">
              <a:solidFill>
                <a:prstClr val="black"/>
              </a:solidFill>
              <a:latin typeface="Tahoma" pitchFamily="34" charset="0"/>
              <a:ea typeface="Tahoma" pitchFamily="34" charset="0"/>
              <a:cs typeface="Tahoma" pitchFamily="34" charset="0"/>
            </a:endParaRPr>
          </a:p>
          <a:p>
            <a:endParaRPr lang="ar-SY" dirty="0"/>
          </a:p>
        </p:txBody>
      </p:sp>
      <p:pic>
        <p:nvPicPr>
          <p:cNvPr id="2050" name="Picture 2" descr="C:\Users\Reslan\Desktop\40875272-1d9e-4092-9551-ea19c67f86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724232"/>
            <a:ext cx="2952328" cy="265709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5"/>
          <p:cNvSpPr>
            <a:spLocks noGrp="1"/>
          </p:cNvSpPr>
          <p:nvPr>
            <p:ph type="ftr" sz="quarter" idx="11"/>
          </p:nvPr>
        </p:nvSpPr>
        <p:spPr>
          <a:xfrm>
            <a:off x="587157"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31190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heel(4)">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Y" sz="6000" b="1" dirty="0" smtClean="0">
                <a:ln w="11430"/>
                <a:solidFill>
                  <a:srgbClr val="FF0000"/>
                </a:solidFill>
                <a:effectLst>
                  <a:outerShdw blurRad="50800" dist="39000" dir="5460000" algn="tl">
                    <a:srgbClr val="000000">
                      <a:alpha val="38000"/>
                    </a:srgbClr>
                  </a:outerShdw>
                </a:effectLst>
                <a:cs typeface="Akhbar MT" pitchFamily="2" charset="-78"/>
              </a:rPr>
              <a:t>الدم والتلاسيميا</a:t>
            </a:r>
            <a:endParaRPr lang="ar-SY" sz="6000" b="1" dirty="0">
              <a:ln w="11430"/>
              <a:solidFill>
                <a:srgbClr val="FF0000"/>
              </a:solidFill>
              <a:effectLst>
                <a:outerShdw blurRad="50800" dist="39000" dir="5460000" algn="tl">
                  <a:srgbClr val="000000">
                    <a:alpha val="38000"/>
                  </a:srgbClr>
                </a:outerShdw>
              </a:effectLst>
              <a:cs typeface="Akhbar MT" pitchFamily="2" charset="-78"/>
            </a:endParaRPr>
          </a:p>
        </p:txBody>
      </p:sp>
      <p:sp>
        <p:nvSpPr>
          <p:cNvPr id="3" name="Content Placeholder 2"/>
          <p:cNvSpPr>
            <a:spLocks noGrp="1"/>
          </p:cNvSpPr>
          <p:nvPr>
            <p:ph idx="1"/>
          </p:nvPr>
        </p:nvSpPr>
        <p:spPr/>
        <p:txBody>
          <a:bodyPr>
            <a:normAutofit fontScale="62500" lnSpcReduction="20000"/>
          </a:bodyPr>
          <a:lstStyle/>
          <a:p>
            <a:r>
              <a:rPr lang="ar-SY" sz="4000" dirty="0" smtClean="0">
                <a:latin typeface="Tahoma" pitchFamily="34" charset="0"/>
                <a:ea typeface="Tahoma" pitchFamily="34" charset="0"/>
                <a:cs typeface="Tahoma" pitchFamily="34" charset="0"/>
              </a:rPr>
              <a:t>ان </a:t>
            </a:r>
            <a:r>
              <a:rPr lang="ar-SY" sz="4000" dirty="0">
                <a:latin typeface="Tahoma" pitchFamily="34" charset="0"/>
                <a:ea typeface="Tahoma" pitchFamily="34" charset="0"/>
                <a:cs typeface="Tahoma" pitchFamily="34" charset="0"/>
              </a:rPr>
              <a:t>نقل الدم </a:t>
            </a:r>
            <a:r>
              <a:rPr lang="ar-SY" sz="4000" dirty="0" smtClean="0">
                <a:latin typeface="Tahoma" pitchFamily="34" charset="0"/>
                <a:ea typeface="Tahoma" pitchFamily="34" charset="0"/>
                <a:cs typeface="Tahoma" pitchFamily="34" charset="0"/>
              </a:rPr>
              <a:t>علاجاً </a:t>
            </a:r>
            <a:r>
              <a:rPr lang="ar-SY" sz="4000" dirty="0">
                <a:latin typeface="Tahoma" pitchFamily="34" charset="0"/>
                <a:ea typeface="Tahoma" pitchFamily="34" charset="0"/>
                <a:cs typeface="Tahoma" pitchFamily="34" charset="0"/>
              </a:rPr>
              <a:t>يدوم مدى الحياه </a:t>
            </a:r>
            <a:r>
              <a:rPr lang="ar-SY" sz="4000" dirty="0" smtClean="0">
                <a:latin typeface="Tahoma" pitchFamily="34" charset="0"/>
                <a:ea typeface="Tahoma" pitchFamily="34" charset="0"/>
                <a:cs typeface="Tahoma" pitchFamily="34" charset="0"/>
              </a:rPr>
              <a:t>لمرضى التلاسيميا </a:t>
            </a:r>
          </a:p>
          <a:p>
            <a:r>
              <a:rPr lang="ar-SY" sz="4000" dirty="0" smtClean="0">
                <a:latin typeface="Tahoma" pitchFamily="34" charset="0"/>
                <a:ea typeface="Tahoma" pitchFamily="34" charset="0"/>
                <a:cs typeface="Tahoma" pitchFamily="34" charset="0"/>
              </a:rPr>
              <a:t>لذا يجب على الهيئات الصحيه والمجتمع المدني تشجيع سياسات التبرع بالدم من اجل ضمان تغطيه احتياجات هؤلاء المرضى لان حياتهم متوقفه على توفر كيس الدم.</a:t>
            </a:r>
          </a:p>
          <a:p>
            <a:r>
              <a:rPr lang="ar-SY" sz="4000" dirty="0" smtClean="0">
                <a:latin typeface="Tahoma" pitchFamily="34" charset="0"/>
                <a:ea typeface="Tahoma" pitchFamily="34" charset="0"/>
                <a:cs typeface="Tahoma" pitchFamily="34" charset="0"/>
              </a:rPr>
              <a:t>وكما نعلم بان جسم الانسان السوي يعتمد على الدم في بقاء الانسان على قيد الحياه فكيف اذا كان هذا الدم يعاني من خلل في عمله تهدد حياه هذا الانسان .</a:t>
            </a:r>
          </a:p>
          <a:p>
            <a:r>
              <a:rPr lang="ar-SY" sz="4000" dirty="0" smtClean="0">
                <a:latin typeface="Tahoma" pitchFamily="34" charset="0"/>
                <a:ea typeface="Tahoma" pitchFamily="34" charset="0"/>
                <a:cs typeface="Tahoma" pitchFamily="34" charset="0"/>
              </a:rPr>
              <a:t>وحتى نحصل على دم خالي من العوامل</a:t>
            </a:r>
          </a:p>
          <a:p>
            <a:pPr marL="0" indent="0">
              <a:buNone/>
            </a:pPr>
            <a:r>
              <a:rPr lang="ar-SY" sz="4000" dirty="0" smtClean="0">
                <a:latin typeface="Tahoma" pitchFamily="34" charset="0"/>
                <a:ea typeface="Tahoma" pitchFamily="34" charset="0"/>
                <a:cs typeface="Tahoma" pitchFamily="34" charset="0"/>
              </a:rPr>
              <a:t>  المرضية المعدية خلال عمليات التبرع بالدم</a:t>
            </a:r>
          </a:p>
          <a:p>
            <a:pPr marL="0" indent="0">
              <a:buNone/>
            </a:pPr>
            <a:r>
              <a:rPr lang="ar-SY" sz="4000" dirty="0" smtClean="0">
                <a:latin typeface="Tahoma" pitchFamily="34" charset="0"/>
                <a:ea typeface="Tahoma" pitchFamily="34" charset="0"/>
                <a:cs typeface="Tahoma" pitchFamily="34" charset="0"/>
              </a:rPr>
              <a:t>  والتي قد تنتقل من المتبرع بالدم الى </a:t>
            </a:r>
          </a:p>
          <a:p>
            <a:pPr marL="0" indent="0">
              <a:buNone/>
            </a:pPr>
            <a:r>
              <a:rPr lang="ar-SY" sz="4000" dirty="0" smtClean="0">
                <a:latin typeface="Tahoma" pitchFamily="34" charset="0"/>
                <a:ea typeface="Tahoma" pitchFamily="34" charset="0"/>
                <a:cs typeface="Tahoma" pitchFamily="34" charset="0"/>
              </a:rPr>
              <a:t>  المريض يحب ان يكون هناك معايير لاختيار </a:t>
            </a:r>
          </a:p>
          <a:p>
            <a:pPr marL="0" indent="0">
              <a:buNone/>
            </a:pPr>
            <a:r>
              <a:rPr lang="ar-SY" sz="4000" dirty="0" smtClean="0">
                <a:latin typeface="Tahoma" pitchFamily="34" charset="0"/>
                <a:ea typeface="Tahoma" pitchFamily="34" charset="0"/>
                <a:cs typeface="Tahoma" pitchFamily="34" charset="0"/>
              </a:rPr>
              <a:t>  متبرعين سليمي الصحة</a:t>
            </a:r>
          </a:p>
          <a:p>
            <a:endParaRPr lang="ar-SY" sz="4000" dirty="0" smtClean="0"/>
          </a:p>
          <a:p>
            <a:endParaRPr lang="ar-SY" dirty="0"/>
          </a:p>
        </p:txBody>
      </p:sp>
      <p:pic>
        <p:nvPicPr>
          <p:cNvPr id="3074" name="Picture 2" descr="C:\Users\Reslan\Desktop\11\alrams.net-28219f9e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86" y="4000504"/>
            <a:ext cx="2252088" cy="22860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a:xfrm>
            <a:off x="731173"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382181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52"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Scale>
                                      <p:cBhvr>
                                        <p:cTn id="18"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
                                            <p:txEl>
                                              <p:pRg st="0" end="0"/>
                                            </p:txEl>
                                          </p:spTgt>
                                        </p:tgtEl>
                                        <p:attrNameLst>
                                          <p:attrName>ppt_x</p:attrName>
                                          <p:attrName>ppt_y</p:attrName>
                                        </p:attrNameLst>
                                      </p:cBhvr>
                                    </p:animMotion>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Scale>
                                      <p:cBhvr>
                                        <p:cTn id="25"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1" end="1"/>
                                            </p:txEl>
                                          </p:spTgt>
                                        </p:tgtEl>
                                        <p:attrNameLst>
                                          <p:attrName>ppt_x</p:attrName>
                                          <p:attrName>ppt_y</p:attrName>
                                        </p:attrNameLst>
                                      </p:cBhvr>
                                    </p:animMotion>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Scale>
                                      <p:cBhvr>
                                        <p:cTn id="3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2" end="2"/>
                                            </p:txEl>
                                          </p:spTgt>
                                        </p:tgtEl>
                                        <p:attrNameLst>
                                          <p:attrName>ppt_x</p:attrName>
                                          <p:attrName>ppt_y</p:attrName>
                                        </p:attrNameLst>
                                      </p:cBhvr>
                                    </p:animMotion>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Scale>
                                      <p:cBhvr>
                                        <p:cTn id="3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3" end="3"/>
                                            </p:txEl>
                                          </p:spTgt>
                                        </p:tgtEl>
                                        <p:attrNameLst>
                                          <p:attrName>ppt_x</p:attrName>
                                          <p:attrName>ppt_y</p:attrName>
                                        </p:attrNameLst>
                                      </p:cBhvr>
                                    </p:animMotion>
                                    <p:animEffect transition="in" filter="fade">
                                      <p:cBhvr>
                                        <p:cTn id="41" dur="1000"/>
                                        <p:tgtEl>
                                          <p:spTgt spid="3">
                                            <p:txEl>
                                              <p:pRg st="3" end="3"/>
                                            </p:txEl>
                                          </p:spTgt>
                                        </p:tgtEl>
                                      </p:cBhvr>
                                    </p:animEffect>
                                  </p:childTnLst>
                                </p:cTn>
                              </p:par>
                              <p:par>
                                <p:cTn id="42" presetID="52" presetClass="entr" presetSubtype="0"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Scale>
                                      <p:cBhvr>
                                        <p:cTn id="44"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
                                            <p:txEl>
                                              <p:pRg st="4" end="4"/>
                                            </p:txEl>
                                          </p:spTgt>
                                        </p:tgtEl>
                                        <p:attrNameLst>
                                          <p:attrName>ppt_x</p:attrName>
                                          <p:attrName>ppt_y</p:attrName>
                                        </p:attrNameLst>
                                      </p:cBhvr>
                                    </p:animMotion>
                                    <p:animEffect transition="in" filter="fade">
                                      <p:cBhvr>
                                        <p:cTn id="46" dur="1000"/>
                                        <p:tgtEl>
                                          <p:spTgt spid="3">
                                            <p:txEl>
                                              <p:pRg st="4" end="4"/>
                                            </p:txEl>
                                          </p:spTgt>
                                        </p:tgtEl>
                                      </p:cBhvr>
                                    </p:animEffect>
                                  </p:childTnLst>
                                </p:cTn>
                              </p:par>
                              <p:par>
                                <p:cTn id="47" presetID="52"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par>
                                <p:cTn id="52" presetID="52" presetClass="entr" presetSubtype="0" fill="hold"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Scale>
                                      <p:cBhvr>
                                        <p:cTn id="54"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3">
                                            <p:txEl>
                                              <p:pRg st="6" end="6"/>
                                            </p:txEl>
                                          </p:spTgt>
                                        </p:tgtEl>
                                        <p:attrNameLst>
                                          <p:attrName>ppt_x</p:attrName>
                                          <p:attrName>ppt_y</p:attrName>
                                        </p:attrNameLst>
                                      </p:cBhvr>
                                    </p:animMotion>
                                    <p:animEffect transition="in" filter="fade">
                                      <p:cBhvr>
                                        <p:cTn id="56" dur="1000"/>
                                        <p:tgtEl>
                                          <p:spTgt spid="3">
                                            <p:txEl>
                                              <p:pRg st="6" end="6"/>
                                            </p:txEl>
                                          </p:spTgt>
                                        </p:tgtEl>
                                      </p:cBhvr>
                                    </p:animEffect>
                                  </p:childTnLst>
                                </p:cTn>
                              </p:par>
                              <p:par>
                                <p:cTn id="57" presetID="52"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Scale>
                                      <p:cBhvr>
                                        <p:cTn id="59"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3">
                                            <p:txEl>
                                              <p:pRg st="7" end="7"/>
                                            </p:txEl>
                                          </p:spTgt>
                                        </p:tgtEl>
                                        <p:attrNameLst>
                                          <p:attrName>ppt_x</p:attrName>
                                          <p:attrName>ppt_y</p:attrName>
                                        </p:attrNameLst>
                                      </p:cBhvr>
                                    </p:animMotion>
                                    <p:animEffect transition="in" filter="fade">
                                      <p:cBhvr>
                                        <p:cTn id="61" dur="1000"/>
                                        <p:tgtEl>
                                          <p:spTgt spid="3">
                                            <p:txEl>
                                              <p:pRg st="7" end="7"/>
                                            </p:txEl>
                                          </p:spTgt>
                                        </p:tgtEl>
                                      </p:cBhvr>
                                    </p:animEffect>
                                  </p:childTnLst>
                                </p:cTn>
                              </p:par>
                              <p:par>
                                <p:cTn id="62" presetID="55" presetClass="entr" presetSubtype="0" fill="hold" nodeType="withEffect">
                                  <p:stCondLst>
                                    <p:cond delay="0"/>
                                  </p:stCondLst>
                                  <p:childTnLst>
                                    <p:set>
                                      <p:cBhvr>
                                        <p:cTn id="63" dur="1" fill="hold">
                                          <p:stCondLst>
                                            <p:cond delay="0"/>
                                          </p:stCondLst>
                                        </p:cTn>
                                        <p:tgtEl>
                                          <p:spTgt spid="3074"/>
                                        </p:tgtEl>
                                        <p:attrNameLst>
                                          <p:attrName>style.visibility</p:attrName>
                                        </p:attrNameLst>
                                      </p:cBhvr>
                                      <p:to>
                                        <p:strVal val="visible"/>
                                      </p:to>
                                    </p:set>
                                    <p:anim calcmode="lin" valueType="num">
                                      <p:cBhvr>
                                        <p:cTn id="64" dur="1000" fill="hold"/>
                                        <p:tgtEl>
                                          <p:spTgt spid="3074"/>
                                        </p:tgtEl>
                                        <p:attrNameLst>
                                          <p:attrName>ppt_w</p:attrName>
                                        </p:attrNameLst>
                                      </p:cBhvr>
                                      <p:tavLst>
                                        <p:tav tm="0">
                                          <p:val>
                                            <p:strVal val="#ppt_w*0.70"/>
                                          </p:val>
                                        </p:tav>
                                        <p:tav tm="100000">
                                          <p:val>
                                            <p:strVal val="#ppt_w"/>
                                          </p:val>
                                        </p:tav>
                                      </p:tavLst>
                                    </p:anim>
                                    <p:anim calcmode="lin" valueType="num">
                                      <p:cBhvr>
                                        <p:cTn id="65" dur="1000" fill="hold"/>
                                        <p:tgtEl>
                                          <p:spTgt spid="3074"/>
                                        </p:tgtEl>
                                        <p:attrNameLst>
                                          <p:attrName>ppt_h</p:attrName>
                                        </p:attrNameLst>
                                      </p:cBhvr>
                                      <p:tavLst>
                                        <p:tav tm="0">
                                          <p:val>
                                            <p:strVal val="#ppt_h"/>
                                          </p:val>
                                        </p:tav>
                                        <p:tav tm="100000">
                                          <p:val>
                                            <p:strVal val="#ppt_h"/>
                                          </p:val>
                                        </p:tav>
                                      </p:tavLst>
                                    </p:anim>
                                    <p:animEffect transition="in" filter="fade">
                                      <p:cBhvr>
                                        <p:cTn id="66"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a:ln/>
                <a:solidFill>
                  <a:srgbClr val="FF0000"/>
                </a:solidFill>
                <a:cs typeface="Akhbar MT" pitchFamily="2" charset="-78"/>
              </a:rPr>
              <a:t>معايير اختيار المتبرعين</a:t>
            </a:r>
          </a:p>
        </p:txBody>
      </p:sp>
      <p:sp>
        <p:nvSpPr>
          <p:cNvPr id="3" name="Content Placeholder 2"/>
          <p:cNvSpPr>
            <a:spLocks noGrp="1"/>
          </p:cNvSpPr>
          <p:nvPr>
            <p:ph idx="1"/>
          </p:nvPr>
        </p:nvSpPr>
        <p:spPr/>
        <p:txBody>
          <a:bodyPr/>
          <a:lstStyle/>
          <a:p>
            <a:endParaRPr lang="ar-SY" dirty="0"/>
          </a:p>
          <a:p>
            <a:pPr marL="514350" indent="-514350">
              <a:buFont typeface="+mj-lt"/>
              <a:buAutoNum type="arabicPeriod"/>
            </a:pPr>
            <a:r>
              <a:rPr lang="ar-SY" sz="3200" dirty="0" smtClean="0">
                <a:solidFill>
                  <a:schemeClr val="tx1"/>
                </a:solidFill>
              </a:rPr>
              <a:t>الوزن</a:t>
            </a:r>
          </a:p>
          <a:p>
            <a:pPr marL="514350" indent="-514350">
              <a:buFont typeface="+mj-lt"/>
              <a:buAutoNum type="arabicPeriod"/>
            </a:pPr>
            <a:r>
              <a:rPr lang="ar-SY" sz="3200" dirty="0">
                <a:solidFill>
                  <a:schemeClr val="tx1"/>
                </a:solidFill>
              </a:rPr>
              <a:t>الخضاب الدموي </a:t>
            </a:r>
            <a:r>
              <a:rPr lang="ar-SY" sz="3200" dirty="0" err="1">
                <a:solidFill>
                  <a:schemeClr val="tx1"/>
                </a:solidFill>
              </a:rPr>
              <a:t>والهيماتوكريت</a:t>
            </a:r>
            <a:endParaRPr lang="ar-SY" sz="3200" dirty="0"/>
          </a:p>
          <a:p>
            <a:pPr marL="514350" indent="-514350">
              <a:buFont typeface="+mj-lt"/>
              <a:buAutoNum type="arabicPeriod"/>
            </a:pPr>
            <a:r>
              <a:rPr lang="ar-SY" sz="3200" dirty="0" smtClean="0">
                <a:solidFill>
                  <a:schemeClr val="tx1"/>
                </a:solidFill>
              </a:rPr>
              <a:t>الحالة العامة </a:t>
            </a:r>
          </a:p>
          <a:p>
            <a:pPr marL="514350" indent="-514350">
              <a:buFont typeface="+mj-lt"/>
              <a:buAutoNum type="arabicPeriod"/>
            </a:pPr>
            <a:r>
              <a:rPr lang="ar-SY" sz="3200" dirty="0" smtClean="0">
                <a:solidFill>
                  <a:schemeClr val="tx1"/>
                </a:solidFill>
              </a:rPr>
              <a:t>التظاهرات الجلدية</a:t>
            </a:r>
          </a:p>
          <a:p>
            <a:pPr marL="514350" indent="-514350">
              <a:buFont typeface="+mj-lt"/>
              <a:buAutoNum type="arabicPeriod"/>
            </a:pPr>
            <a:r>
              <a:rPr lang="ar-SY" sz="3200" dirty="0" smtClean="0">
                <a:solidFill>
                  <a:schemeClr val="tx1"/>
                </a:solidFill>
              </a:rPr>
              <a:t>التوتر الشرياني</a:t>
            </a:r>
          </a:p>
          <a:p>
            <a:pPr marL="514350" indent="-514350">
              <a:buFont typeface="+mj-lt"/>
              <a:buAutoNum type="arabicPeriod"/>
            </a:pPr>
            <a:r>
              <a:rPr lang="ar-SY" sz="3200" dirty="0" smtClean="0">
                <a:solidFill>
                  <a:schemeClr val="tx1"/>
                </a:solidFill>
              </a:rPr>
              <a:t>الحرارة </a:t>
            </a:r>
          </a:p>
        </p:txBody>
      </p:sp>
      <p:pic>
        <p:nvPicPr>
          <p:cNvPr id="7" name="صورة 14" descr="ist2_2205340-toon-male-female-symbol.jpg"/>
          <p:cNvPicPr>
            <a:picLocks noChangeAspect="1"/>
          </p:cNvPicPr>
          <p:nvPr/>
        </p:nvPicPr>
        <p:blipFill>
          <a:blip r:embed="rId3" cstate="print"/>
          <a:stretch>
            <a:fillRect/>
          </a:stretch>
        </p:blipFill>
        <p:spPr>
          <a:xfrm>
            <a:off x="90659" y="3308354"/>
            <a:ext cx="3905277" cy="29289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Oval 4"/>
          <p:cNvSpPr/>
          <p:nvPr/>
        </p:nvSpPr>
        <p:spPr>
          <a:xfrm>
            <a:off x="27073" y="1412776"/>
            <a:ext cx="4688943" cy="1296144"/>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lvl="1">
              <a:buNone/>
            </a:pPr>
            <a:r>
              <a:rPr lang="ar-SY" sz="2800" b="1" dirty="0">
                <a:latin typeface="Traditional Arabic" pitchFamily="18" charset="-78"/>
                <a:cs typeface="Traditional Arabic" pitchFamily="18" charset="-78"/>
              </a:rPr>
              <a:t>الذكر:</a:t>
            </a:r>
            <a:r>
              <a:rPr lang="ar-SY" sz="2800" dirty="0">
                <a:latin typeface="Traditional Arabic" pitchFamily="18" charset="-78"/>
                <a:cs typeface="Traditional Arabic" pitchFamily="18" charset="-78"/>
              </a:rPr>
              <a:t> أكثر من 60 كغ .</a:t>
            </a:r>
          </a:p>
          <a:p>
            <a:pPr lvl="1">
              <a:buNone/>
            </a:pPr>
            <a:r>
              <a:rPr lang="ar-SY" sz="2800" b="1" dirty="0" smtClean="0">
                <a:latin typeface="Traditional Arabic" pitchFamily="18" charset="-78"/>
                <a:cs typeface="Traditional Arabic" pitchFamily="18" charset="-78"/>
              </a:rPr>
              <a:t>الانثى</a:t>
            </a:r>
            <a:r>
              <a:rPr lang="ar-SY" sz="2800" b="1" dirty="0">
                <a:latin typeface="Traditional Arabic" pitchFamily="18" charset="-78"/>
                <a:cs typeface="Traditional Arabic" pitchFamily="18" charset="-78"/>
              </a:rPr>
              <a:t>:</a:t>
            </a:r>
            <a:r>
              <a:rPr lang="ar-SY" sz="2800" dirty="0">
                <a:latin typeface="Traditional Arabic" pitchFamily="18" charset="-78"/>
                <a:cs typeface="Traditional Arabic" pitchFamily="18" charset="-78"/>
              </a:rPr>
              <a:t> أكثر من 50 كغ .</a:t>
            </a:r>
          </a:p>
        </p:txBody>
      </p:sp>
      <p:sp>
        <p:nvSpPr>
          <p:cNvPr id="8" name="Oval 7"/>
          <p:cNvSpPr/>
          <p:nvPr/>
        </p:nvSpPr>
        <p:spPr>
          <a:xfrm>
            <a:off x="-4719" y="1196752"/>
            <a:ext cx="4504711" cy="1863824"/>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lvl="1">
              <a:buNone/>
            </a:pPr>
            <a:r>
              <a:rPr lang="ar-SY" sz="2800" dirty="0">
                <a:latin typeface="Traditional Arabic" pitchFamily="18" charset="-78"/>
                <a:cs typeface="Traditional Arabic" pitchFamily="18" charset="-78"/>
              </a:rPr>
              <a:t>ا</a:t>
            </a:r>
            <a:r>
              <a:rPr lang="ar-SY" sz="2800" b="1" dirty="0">
                <a:latin typeface="Traditional Arabic" pitchFamily="18" charset="-78"/>
                <a:cs typeface="Traditional Arabic" pitchFamily="18" charset="-78"/>
              </a:rPr>
              <a:t>لذكر</a:t>
            </a:r>
            <a:r>
              <a:rPr lang="ar-SY" sz="2800" dirty="0">
                <a:latin typeface="Traditional Arabic" pitchFamily="18" charset="-78"/>
                <a:cs typeface="Traditional Arabic" pitchFamily="18" charset="-78"/>
              </a:rPr>
              <a:t>: 135غ/ليتر</a:t>
            </a:r>
          </a:p>
          <a:p>
            <a:pPr lvl="1">
              <a:buNone/>
            </a:pPr>
            <a:r>
              <a:rPr lang="ar-SY" sz="2800" dirty="0" err="1">
                <a:latin typeface="Traditional Arabic" pitchFamily="18" charset="-78"/>
                <a:cs typeface="Traditional Arabic" pitchFamily="18" charset="-78"/>
              </a:rPr>
              <a:t>الهيماتوكريت</a:t>
            </a:r>
            <a:r>
              <a:rPr lang="ar-SY" sz="2800" dirty="0">
                <a:latin typeface="Traditional Arabic" pitchFamily="18" charset="-78"/>
                <a:cs typeface="Traditional Arabic" pitchFamily="18" charset="-78"/>
              </a:rPr>
              <a:t> الأدنى 40%</a:t>
            </a:r>
          </a:p>
          <a:p>
            <a:pPr lvl="1">
              <a:buNone/>
            </a:pPr>
            <a:r>
              <a:rPr lang="ar-SY" sz="2800" b="1" dirty="0">
                <a:latin typeface="Traditional Arabic" pitchFamily="18" charset="-78"/>
                <a:cs typeface="Traditional Arabic" pitchFamily="18" charset="-78"/>
              </a:rPr>
              <a:t>الأنثى</a:t>
            </a:r>
            <a:r>
              <a:rPr lang="ar-SY" sz="2800" dirty="0">
                <a:latin typeface="Traditional Arabic" pitchFamily="18" charset="-78"/>
                <a:cs typeface="Traditional Arabic" pitchFamily="18" charset="-78"/>
              </a:rPr>
              <a:t>: 125غ/ليتر</a:t>
            </a:r>
          </a:p>
          <a:p>
            <a:pPr lvl="1">
              <a:buNone/>
            </a:pPr>
            <a:r>
              <a:rPr lang="ar-SY" sz="2800" dirty="0" err="1">
                <a:latin typeface="Traditional Arabic" pitchFamily="18" charset="-78"/>
                <a:cs typeface="Traditional Arabic" pitchFamily="18" charset="-78"/>
              </a:rPr>
              <a:t>الهيماتوكريت</a:t>
            </a:r>
            <a:r>
              <a:rPr lang="ar-SY" sz="2800" dirty="0">
                <a:latin typeface="Traditional Arabic" pitchFamily="18" charset="-78"/>
                <a:cs typeface="Traditional Arabic" pitchFamily="18" charset="-78"/>
              </a:rPr>
              <a:t> الأدنى 38%</a:t>
            </a:r>
          </a:p>
        </p:txBody>
      </p:sp>
      <p:sp>
        <p:nvSpPr>
          <p:cNvPr id="10" name="Footer Placeholder 5"/>
          <p:cNvSpPr>
            <a:spLocks noGrp="1"/>
          </p:cNvSpPr>
          <p:nvPr>
            <p:ph type="ftr" sz="quarter" idx="11"/>
          </p:nvPr>
        </p:nvSpPr>
        <p:spPr>
          <a:xfrm>
            <a:off x="587157"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110381448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5"/>
                                        </p:tgtEl>
                                      </p:cBhvr>
                                    </p:animEffect>
                                    <p:anim calcmode="lin" valueType="num">
                                      <p:cBhvr>
                                        <p:cTn id="24" dur="1000"/>
                                        <p:tgtEl>
                                          <p:spTgt spid="5"/>
                                        </p:tgtEl>
                                        <p:attrNameLst>
                                          <p:attrName>ppt_x</p:attrName>
                                        </p:attrNameLst>
                                      </p:cBhvr>
                                      <p:tavLst>
                                        <p:tav tm="0">
                                          <p:val>
                                            <p:strVal val="ppt_x"/>
                                          </p:val>
                                        </p:tav>
                                        <p:tav tm="100000">
                                          <p:val>
                                            <p:strVal val="ppt_x"/>
                                          </p:val>
                                        </p:tav>
                                      </p:tavLst>
                                    </p:anim>
                                    <p:anim calcmode="lin" valueType="num">
                                      <p:cBhvr>
                                        <p:cTn id="25" dur="1000"/>
                                        <p:tgtEl>
                                          <p:spTgt spid="5"/>
                                        </p:tgtEl>
                                        <p:attrNameLst>
                                          <p:attrName>ppt_y</p:attrName>
                                        </p:attrNameLst>
                                      </p:cBhvr>
                                      <p:tavLst>
                                        <p:tav tm="0">
                                          <p:val>
                                            <p:strVal val="ppt_y"/>
                                          </p:val>
                                        </p:tav>
                                        <p:tav tm="100000">
                                          <p:val>
                                            <p:strVal val="ppt_y+.1"/>
                                          </p:val>
                                        </p:tav>
                                      </p:tavLst>
                                    </p:anim>
                                    <p:set>
                                      <p:cBhvr>
                                        <p:cTn id="26" dur="1" fill="hold">
                                          <p:stCondLst>
                                            <p:cond delay="999"/>
                                          </p:stCondLst>
                                        </p:cTn>
                                        <p:tgtEl>
                                          <p:spTgt spid="5"/>
                                        </p:tgtEl>
                                        <p:attrNameLst>
                                          <p:attrName>style.visibility</p:attrName>
                                        </p:attrNameLst>
                                      </p:cBhvr>
                                      <p:to>
                                        <p:strVal val="hidden"/>
                                      </p:to>
                                    </p:se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3" presetID="6"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8"/>
                                        </p:tgtEl>
                                      </p:cBhvr>
                                    </p:animEffect>
                                    <p:anim calcmode="lin" valueType="num">
                                      <p:cBhvr>
                                        <p:cTn id="40" dur="1000"/>
                                        <p:tgtEl>
                                          <p:spTgt spid="8"/>
                                        </p:tgtEl>
                                        <p:attrNameLst>
                                          <p:attrName>ppt_x</p:attrName>
                                        </p:attrNameLst>
                                      </p:cBhvr>
                                      <p:tavLst>
                                        <p:tav tm="0">
                                          <p:val>
                                            <p:strVal val="ppt_x"/>
                                          </p:val>
                                        </p:tav>
                                        <p:tav tm="100000">
                                          <p:val>
                                            <p:strVal val="ppt_x"/>
                                          </p:val>
                                        </p:tav>
                                      </p:tavLst>
                                    </p:anim>
                                    <p:anim calcmode="lin" valueType="num">
                                      <p:cBhvr>
                                        <p:cTn id="41" dur="1000"/>
                                        <p:tgtEl>
                                          <p:spTgt spid="8"/>
                                        </p:tgtEl>
                                        <p:attrNameLst>
                                          <p:attrName>ppt_y</p:attrName>
                                        </p:attrNameLst>
                                      </p:cBhvr>
                                      <p:tavLst>
                                        <p:tav tm="0">
                                          <p:val>
                                            <p:strVal val="ppt_y"/>
                                          </p:val>
                                        </p:tav>
                                        <p:tav tm="100000">
                                          <p:val>
                                            <p:strVal val="ppt_y+.1"/>
                                          </p:val>
                                        </p:tav>
                                      </p:tavLst>
                                    </p:anim>
                                    <p:set>
                                      <p:cBhvr>
                                        <p:cTn id="42" dur="1" fill="hold">
                                          <p:stCondLst>
                                            <p:cond delay="999"/>
                                          </p:stCondLst>
                                        </p:cTn>
                                        <p:tgtEl>
                                          <p:spTgt spid="8"/>
                                        </p:tgtEl>
                                        <p:attrNameLst>
                                          <p:attrName>style.visibility</p:attrName>
                                        </p:attrNameLst>
                                      </p:cBhvr>
                                      <p:to>
                                        <p:strVal val="hidden"/>
                                      </p:to>
                                    </p:set>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1000"/>
                                        <p:tgtEl>
                                          <p:spTgt spid="3">
                                            <p:txEl>
                                              <p:pRg st="6" end="6"/>
                                            </p:txEl>
                                          </p:spTgt>
                                        </p:tgtEl>
                                      </p:cBhvr>
                                    </p:animEffect>
                                    <p:anim calcmode="lin" valueType="num">
                                      <p:cBhvr>
                                        <p:cTn id="6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a:ln/>
                <a:solidFill>
                  <a:srgbClr val="FF0000"/>
                </a:solidFill>
                <a:cs typeface="Akhbar MT" pitchFamily="2" charset="-78"/>
              </a:rPr>
              <a:t>معايير استبعاد المتبرعين</a:t>
            </a:r>
          </a:p>
        </p:txBody>
      </p:sp>
      <p:sp>
        <p:nvSpPr>
          <p:cNvPr id="3" name="Content Placeholder 2"/>
          <p:cNvSpPr>
            <a:spLocks noGrp="1"/>
          </p:cNvSpPr>
          <p:nvPr>
            <p:ph idx="1"/>
          </p:nvPr>
        </p:nvSpPr>
        <p:spPr>
          <a:xfrm>
            <a:off x="457200" y="1500174"/>
            <a:ext cx="8229600" cy="4876800"/>
          </a:xfrm>
        </p:spPr>
        <p:txBody>
          <a:bodyPr>
            <a:noAutofit/>
          </a:bodyPr>
          <a:lstStyle/>
          <a:p>
            <a:pPr marL="514350" indent="-514350">
              <a:buFont typeface="+mj-lt"/>
              <a:buAutoNum type="arabicPeriod"/>
            </a:pPr>
            <a:r>
              <a:rPr lang="ar-SY" sz="2800" dirty="0"/>
              <a:t>الحوامل والمرضعات</a:t>
            </a:r>
          </a:p>
          <a:p>
            <a:pPr marL="514350" indent="-514350">
              <a:spcBef>
                <a:spcPts val="2400"/>
              </a:spcBef>
              <a:buFont typeface="+mj-lt"/>
              <a:buAutoNum type="arabicPeriod"/>
            </a:pPr>
            <a:r>
              <a:rPr lang="ar-SY" sz="2800" dirty="0" smtClean="0"/>
              <a:t>الآفات القلبية</a:t>
            </a:r>
          </a:p>
          <a:p>
            <a:pPr marL="514350" indent="-514350">
              <a:spcBef>
                <a:spcPts val="2400"/>
              </a:spcBef>
              <a:buFont typeface="+mj-lt"/>
              <a:buAutoNum type="arabicPeriod"/>
            </a:pPr>
            <a:r>
              <a:rPr lang="ar-SY" sz="2800" dirty="0" smtClean="0"/>
              <a:t>الأمراض </a:t>
            </a:r>
            <a:r>
              <a:rPr lang="ar-SY" sz="2800" dirty="0"/>
              <a:t>الوراثية (السكري ,</a:t>
            </a:r>
            <a:r>
              <a:rPr lang="ar-SY" sz="2800" dirty="0" smtClean="0"/>
              <a:t>التلاسيميا، الناعور...)</a:t>
            </a:r>
            <a:endParaRPr lang="ar-SY" sz="2800" dirty="0"/>
          </a:p>
          <a:p>
            <a:pPr marL="514350" indent="-514350">
              <a:spcBef>
                <a:spcPts val="2400"/>
              </a:spcBef>
              <a:buFont typeface="+mj-lt"/>
              <a:buAutoNum type="arabicPeriod"/>
            </a:pPr>
            <a:r>
              <a:rPr lang="ar-SY" sz="2800" dirty="0"/>
              <a:t>الاختلاجات</a:t>
            </a:r>
          </a:p>
          <a:p>
            <a:pPr marL="514350" indent="-514350">
              <a:spcBef>
                <a:spcPts val="2400"/>
              </a:spcBef>
              <a:buFont typeface="+mj-lt"/>
              <a:buAutoNum type="arabicPeriod"/>
            </a:pPr>
            <a:r>
              <a:rPr lang="ar-SY" sz="2800" dirty="0" smtClean="0"/>
              <a:t>ارتفاع </a:t>
            </a:r>
            <a:r>
              <a:rPr lang="ar-SY" sz="2800" dirty="0"/>
              <a:t>ضغط الدم</a:t>
            </a:r>
          </a:p>
          <a:p>
            <a:pPr marL="514350" indent="-514350">
              <a:spcBef>
                <a:spcPts val="2400"/>
              </a:spcBef>
              <a:buFont typeface="+mj-lt"/>
              <a:buAutoNum type="arabicPeriod"/>
            </a:pPr>
            <a:r>
              <a:rPr lang="ar-SY" sz="2800" dirty="0"/>
              <a:t>تناول أدوية معينة (</a:t>
            </a:r>
            <a:r>
              <a:rPr lang="ar-SY" sz="2800" dirty="0" smtClean="0"/>
              <a:t>ريتان، الأدوية </a:t>
            </a:r>
            <a:r>
              <a:rPr lang="ar-SY" sz="2800" dirty="0" err="1" smtClean="0"/>
              <a:t>الستيروئيدية</a:t>
            </a:r>
            <a:r>
              <a:rPr lang="ar-SY" sz="2800" dirty="0" smtClean="0"/>
              <a:t>...)</a:t>
            </a:r>
            <a:endParaRPr lang="ar-SY" sz="2800" dirty="0"/>
          </a:p>
          <a:p>
            <a:pPr marL="514350" indent="-514350">
              <a:spcBef>
                <a:spcPts val="2400"/>
              </a:spcBef>
              <a:buFont typeface="+mj-lt"/>
              <a:buAutoNum type="arabicPeriod"/>
            </a:pPr>
            <a:r>
              <a:rPr lang="ar-SY" sz="2800" dirty="0"/>
              <a:t>تردّد سابق على أماكن موبوءة مثل (الملاريا,...)</a:t>
            </a:r>
          </a:p>
        </p:txBody>
      </p:sp>
      <p:sp>
        <p:nvSpPr>
          <p:cNvPr id="5" name="Footer Placeholder 5"/>
          <p:cNvSpPr>
            <a:spLocks noGrp="1"/>
          </p:cNvSpPr>
          <p:nvPr>
            <p:ph type="ftr" sz="quarter" idx="11"/>
          </p:nvPr>
        </p:nvSpPr>
        <p:spPr>
          <a:xfrm>
            <a:off x="659165"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3512821413"/>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a:xfrm flipH="1">
            <a:off x="3779912" y="2636912"/>
            <a:ext cx="576064" cy="82809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2123728" y="2132856"/>
            <a:ext cx="1440160" cy="50405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err="1" smtClean="0">
                <a:solidFill>
                  <a:schemeClr val="tx1"/>
                </a:solidFill>
                <a:latin typeface="Tahoma" pitchFamily="34" charset="0"/>
                <a:ea typeface="Tahoma" pitchFamily="34" charset="0"/>
                <a:cs typeface="Tahoma" pitchFamily="34" charset="0"/>
              </a:rPr>
              <a:t>المشععة</a:t>
            </a:r>
            <a:endParaRPr lang="ar-SY" sz="3200" dirty="0">
              <a:solidFill>
                <a:schemeClr val="tx1"/>
              </a:solidFill>
              <a:latin typeface="Tahoma" pitchFamily="34" charset="0"/>
              <a:ea typeface="Tahoma" pitchFamily="34" charset="0"/>
              <a:cs typeface="Tahoma" pitchFamily="34" charset="0"/>
            </a:endParaRPr>
          </a:p>
        </p:txBody>
      </p:sp>
      <p:sp>
        <p:nvSpPr>
          <p:cNvPr id="8" name="Rectangle 7"/>
          <p:cNvSpPr/>
          <p:nvPr/>
        </p:nvSpPr>
        <p:spPr>
          <a:xfrm>
            <a:off x="2123728" y="1556792"/>
            <a:ext cx="1440160" cy="50405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smtClean="0">
                <a:solidFill>
                  <a:schemeClr val="tx1"/>
                </a:solidFill>
                <a:latin typeface="Tahoma" pitchFamily="34" charset="0"/>
                <a:ea typeface="Tahoma" pitchFamily="34" charset="0"/>
                <a:cs typeface="Tahoma" pitchFamily="34" charset="0"/>
              </a:rPr>
              <a:t>المفلترة</a:t>
            </a:r>
            <a:endParaRPr lang="ar-SY" sz="2800" dirty="0">
              <a:solidFill>
                <a:schemeClr val="tx1"/>
              </a:solidFill>
              <a:latin typeface="Tahoma" pitchFamily="34" charset="0"/>
              <a:ea typeface="Tahoma" pitchFamily="34" charset="0"/>
              <a:cs typeface="Tahoma" pitchFamily="34" charset="0"/>
            </a:endParaRPr>
          </a:p>
        </p:txBody>
      </p:sp>
      <p:sp>
        <p:nvSpPr>
          <p:cNvPr id="10" name="Rectangle 9"/>
          <p:cNvSpPr/>
          <p:nvPr/>
        </p:nvSpPr>
        <p:spPr>
          <a:xfrm>
            <a:off x="2123728" y="2708920"/>
            <a:ext cx="1440160" cy="50405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smtClean="0">
                <a:solidFill>
                  <a:schemeClr val="tx1"/>
                </a:solidFill>
                <a:latin typeface="Tahoma" pitchFamily="34" charset="0"/>
                <a:ea typeface="Tahoma" pitchFamily="34" charset="0"/>
                <a:cs typeface="Tahoma" pitchFamily="34" charset="0"/>
              </a:rPr>
              <a:t>المغسولة</a:t>
            </a:r>
            <a:endParaRPr lang="ar-SY" sz="2400" dirty="0">
              <a:solidFill>
                <a:schemeClr val="tx1"/>
              </a:solidFill>
              <a:latin typeface="Tahoma" pitchFamily="34" charset="0"/>
              <a:ea typeface="Tahoma" pitchFamily="34" charset="0"/>
              <a:cs typeface="Tahoma" pitchFamily="34" charset="0"/>
            </a:endParaRPr>
          </a:p>
        </p:txBody>
      </p:sp>
      <p:sp>
        <p:nvSpPr>
          <p:cNvPr id="2" name="Title 1"/>
          <p:cNvSpPr>
            <a:spLocks noGrp="1"/>
          </p:cNvSpPr>
          <p:nvPr>
            <p:ph type="title"/>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a:ln/>
                <a:solidFill>
                  <a:srgbClr val="FF0000"/>
                </a:solidFill>
                <a:cs typeface="Akhbar MT" pitchFamily="2" charset="-78"/>
              </a:rPr>
              <a:t>الدم ومشتقاته</a:t>
            </a:r>
          </a:p>
        </p:txBody>
      </p:sp>
      <p:sp>
        <p:nvSpPr>
          <p:cNvPr id="3" name="Content Placeholder 2"/>
          <p:cNvSpPr>
            <a:spLocks noGrp="1"/>
          </p:cNvSpPr>
          <p:nvPr>
            <p:ph idx="1"/>
          </p:nvPr>
        </p:nvSpPr>
        <p:spPr>
          <a:xfrm>
            <a:off x="457200" y="1340768"/>
            <a:ext cx="8229600" cy="4785395"/>
          </a:xfrm>
        </p:spPr>
        <p:txBody>
          <a:bodyPr>
            <a:noAutofit/>
          </a:bodyPr>
          <a:lstStyle/>
          <a:p>
            <a:pPr>
              <a:buFont typeface="Wingdings" pitchFamily="2" charset="2"/>
              <a:buChar char="q"/>
            </a:pPr>
            <a:r>
              <a:rPr lang="ar-SY" sz="3200" dirty="0">
                <a:latin typeface="Tahoma" pitchFamily="34" charset="0"/>
                <a:ea typeface="Tahoma" pitchFamily="34" charset="0"/>
                <a:cs typeface="Tahoma" pitchFamily="34" charset="0"/>
              </a:rPr>
              <a:t>الدم الكامل </a:t>
            </a:r>
            <a:r>
              <a:rPr lang="en-US" sz="2800" dirty="0">
                <a:latin typeface="Tahoma" pitchFamily="34" charset="0"/>
                <a:ea typeface="Tahoma" pitchFamily="34" charset="0"/>
                <a:cs typeface="Tahoma" pitchFamily="34" charset="0"/>
              </a:rPr>
              <a:t>WB</a:t>
            </a:r>
            <a:r>
              <a:rPr lang="ar-SY" sz="3200" dirty="0">
                <a:latin typeface="Tahoma" pitchFamily="34" charset="0"/>
                <a:ea typeface="Tahoma" pitchFamily="34" charset="0"/>
                <a:cs typeface="Tahoma" pitchFamily="34" charset="0"/>
              </a:rPr>
              <a:t> </a:t>
            </a:r>
          </a:p>
          <a:p>
            <a:pPr>
              <a:spcBef>
                <a:spcPts val="1800"/>
              </a:spcBef>
              <a:buFont typeface="Wingdings" pitchFamily="2" charset="2"/>
              <a:buChar char="q"/>
            </a:pPr>
            <a:r>
              <a:rPr lang="ar-SY" sz="3200" dirty="0" err="1">
                <a:latin typeface="Tahoma" pitchFamily="34" charset="0"/>
                <a:ea typeface="Tahoma" pitchFamily="34" charset="0"/>
                <a:cs typeface="Tahoma" pitchFamily="34" charset="0"/>
              </a:rPr>
              <a:t>ركازة</a:t>
            </a:r>
            <a:r>
              <a:rPr lang="ar-SY" sz="3200" dirty="0">
                <a:latin typeface="Tahoma" pitchFamily="34" charset="0"/>
                <a:ea typeface="Tahoma" pitchFamily="34" charset="0"/>
                <a:cs typeface="Tahoma" pitchFamily="34" charset="0"/>
              </a:rPr>
              <a:t> </a:t>
            </a:r>
            <a:r>
              <a:rPr lang="ar-SY" sz="3200" dirty="0" smtClean="0">
                <a:latin typeface="Tahoma" pitchFamily="34" charset="0"/>
                <a:ea typeface="Tahoma" pitchFamily="34" charset="0"/>
                <a:cs typeface="Tahoma" pitchFamily="34" charset="0"/>
              </a:rPr>
              <a:t>الكريات الحمر</a:t>
            </a:r>
            <a:r>
              <a:rPr lang="en-US" sz="2800" dirty="0">
                <a:latin typeface="Tahoma" pitchFamily="34" charset="0"/>
                <a:ea typeface="Tahoma" pitchFamily="34" charset="0"/>
                <a:cs typeface="Tahoma" pitchFamily="34" charset="0"/>
              </a:rPr>
              <a:t>RBC</a:t>
            </a:r>
            <a:r>
              <a:rPr lang="en-US" sz="3200" dirty="0">
                <a:latin typeface="Tahoma" pitchFamily="34" charset="0"/>
                <a:ea typeface="Tahoma" pitchFamily="34" charset="0"/>
                <a:cs typeface="Tahoma" pitchFamily="34" charset="0"/>
              </a:rPr>
              <a:t> </a:t>
            </a:r>
            <a:r>
              <a:rPr lang="ar-SY" sz="3200" dirty="0">
                <a:latin typeface="Tahoma" pitchFamily="34" charset="0"/>
                <a:ea typeface="Tahoma" pitchFamily="34" charset="0"/>
                <a:cs typeface="Tahoma" pitchFamily="34" charset="0"/>
              </a:rPr>
              <a:t> </a:t>
            </a:r>
          </a:p>
          <a:p>
            <a:pPr>
              <a:spcBef>
                <a:spcPts val="1800"/>
              </a:spcBef>
              <a:buFont typeface="Wingdings" pitchFamily="2" charset="2"/>
              <a:buChar char="q"/>
            </a:pPr>
            <a:r>
              <a:rPr lang="ar-SY" sz="3200" dirty="0" err="1">
                <a:latin typeface="Tahoma" pitchFamily="34" charset="0"/>
                <a:ea typeface="Tahoma" pitchFamily="34" charset="0"/>
                <a:cs typeface="Tahoma" pitchFamily="34" charset="0"/>
              </a:rPr>
              <a:t>ركازة</a:t>
            </a:r>
            <a:r>
              <a:rPr lang="ar-SY" sz="3200" dirty="0">
                <a:latin typeface="Tahoma" pitchFamily="34" charset="0"/>
                <a:ea typeface="Tahoma" pitchFamily="34" charset="0"/>
                <a:cs typeface="Tahoma" pitchFamily="34" charset="0"/>
              </a:rPr>
              <a:t> </a:t>
            </a:r>
            <a:r>
              <a:rPr lang="ar-SY" sz="3200" dirty="0" smtClean="0">
                <a:latin typeface="Tahoma" pitchFamily="34" charset="0"/>
                <a:ea typeface="Tahoma" pitchFamily="34" charset="0"/>
                <a:cs typeface="Tahoma" pitchFamily="34" charset="0"/>
              </a:rPr>
              <a:t>الصفيحات العادية </a:t>
            </a:r>
            <a:r>
              <a:rPr lang="en-US" sz="2800" dirty="0">
                <a:latin typeface="Tahoma" pitchFamily="34" charset="0"/>
                <a:ea typeface="Tahoma" pitchFamily="34" charset="0"/>
                <a:cs typeface="Tahoma" pitchFamily="34" charset="0"/>
              </a:rPr>
              <a:t>CPS</a:t>
            </a:r>
            <a:endParaRPr lang="ar-SY" sz="3200" dirty="0">
              <a:latin typeface="Tahoma" pitchFamily="34" charset="0"/>
              <a:ea typeface="Tahoma" pitchFamily="34" charset="0"/>
              <a:cs typeface="Tahoma" pitchFamily="34" charset="0"/>
            </a:endParaRPr>
          </a:p>
          <a:p>
            <a:pPr>
              <a:spcBef>
                <a:spcPts val="1800"/>
              </a:spcBef>
              <a:buFont typeface="Wingdings" pitchFamily="2" charset="2"/>
              <a:buChar char="q"/>
            </a:pPr>
            <a:r>
              <a:rPr lang="ar-SY" sz="3200" dirty="0" err="1">
                <a:latin typeface="Tahoma" pitchFamily="34" charset="0"/>
                <a:ea typeface="Tahoma" pitchFamily="34" charset="0"/>
                <a:cs typeface="Tahoma" pitchFamily="34" charset="0"/>
              </a:rPr>
              <a:t>ركازة</a:t>
            </a:r>
            <a:r>
              <a:rPr lang="ar-SY" sz="3200" dirty="0">
                <a:latin typeface="Tahoma" pitchFamily="34" charset="0"/>
                <a:ea typeface="Tahoma" pitchFamily="34" charset="0"/>
                <a:cs typeface="Tahoma" pitchFamily="34" charset="0"/>
              </a:rPr>
              <a:t> الصفيحات المكثفة </a:t>
            </a:r>
            <a:r>
              <a:rPr lang="en-US" sz="2800" dirty="0">
                <a:latin typeface="Tahoma" pitchFamily="34" charset="0"/>
                <a:ea typeface="Tahoma" pitchFamily="34" charset="0"/>
                <a:cs typeface="Tahoma" pitchFamily="34" charset="0"/>
              </a:rPr>
              <a:t>CPA</a:t>
            </a:r>
            <a:endParaRPr lang="ar-SY" sz="3200" dirty="0">
              <a:latin typeface="Tahoma" pitchFamily="34" charset="0"/>
              <a:ea typeface="Tahoma" pitchFamily="34" charset="0"/>
              <a:cs typeface="Tahoma" pitchFamily="34" charset="0"/>
            </a:endParaRPr>
          </a:p>
          <a:p>
            <a:pPr>
              <a:spcBef>
                <a:spcPts val="1800"/>
              </a:spcBef>
              <a:buFont typeface="Wingdings" pitchFamily="2" charset="2"/>
              <a:buChar char="q"/>
            </a:pPr>
            <a:r>
              <a:rPr lang="ar-SY" sz="3200" dirty="0" smtClean="0">
                <a:latin typeface="Tahoma" pitchFamily="34" charset="0"/>
                <a:ea typeface="Tahoma" pitchFamily="34" charset="0"/>
                <a:cs typeface="Tahoma" pitchFamily="34" charset="0"/>
              </a:rPr>
              <a:t>البلازما الطازجة المجمدة </a:t>
            </a:r>
            <a:r>
              <a:rPr lang="en-US" sz="2800" dirty="0">
                <a:latin typeface="Tahoma" pitchFamily="34" charset="0"/>
                <a:ea typeface="Tahoma" pitchFamily="34" charset="0"/>
                <a:cs typeface="Tahoma" pitchFamily="34" charset="0"/>
              </a:rPr>
              <a:t>FFP</a:t>
            </a:r>
            <a:endParaRPr lang="ar-SY" sz="3200" dirty="0">
              <a:latin typeface="Tahoma" pitchFamily="34" charset="0"/>
              <a:ea typeface="Tahoma" pitchFamily="34" charset="0"/>
              <a:cs typeface="Tahoma" pitchFamily="34" charset="0"/>
            </a:endParaRPr>
          </a:p>
          <a:p>
            <a:pPr>
              <a:spcBef>
                <a:spcPts val="1800"/>
              </a:spcBef>
              <a:buFont typeface="Wingdings" pitchFamily="2" charset="2"/>
              <a:buChar char="q"/>
            </a:pPr>
            <a:r>
              <a:rPr lang="ar-SY" sz="3200" dirty="0" smtClean="0">
                <a:latin typeface="Tahoma" pitchFamily="34" charset="0"/>
                <a:ea typeface="Tahoma" pitchFamily="34" charset="0"/>
                <a:cs typeface="Tahoma" pitchFamily="34" charset="0"/>
              </a:rPr>
              <a:t>الراسب القري </a:t>
            </a:r>
            <a:r>
              <a:rPr lang="en-US" sz="2800" dirty="0">
                <a:latin typeface="Tahoma" pitchFamily="34" charset="0"/>
                <a:ea typeface="Tahoma" pitchFamily="34" charset="0"/>
                <a:cs typeface="Tahoma" pitchFamily="34" charset="0"/>
              </a:rPr>
              <a:t>Cryoprecipitate</a:t>
            </a:r>
            <a:endParaRPr lang="ar-SY" sz="3200" dirty="0">
              <a:latin typeface="Tahoma" pitchFamily="34" charset="0"/>
              <a:ea typeface="Tahoma" pitchFamily="34" charset="0"/>
              <a:cs typeface="Tahoma" pitchFamily="34" charset="0"/>
            </a:endParaRPr>
          </a:p>
        </p:txBody>
      </p:sp>
      <p:pic>
        <p:nvPicPr>
          <p:cNvPr id="7" name="Picture 2" descr="G:\New Folder (2)\نهائي.jpg"/>
          <p:cNvPicPr>
            <a:picLocks noChangeAspect="1" noChangeArrowheads="1"/>
          </p:cNvPicPr>
          <p:nvPr/>
        </p:nvPicPr>
        <p:blipFill>
          <a:blip r:embed="rId3" cstate="print"/>
          <a:srcRect/>
          <a:stretch>
            <a:fillRect/>
          </a:stretch>
        </p:blipFill>
        <p:spPr bwMode="auto">
          <a:xfrm>
            <a:off x="251520" y="3080548"/>
            <a:ext cx="2151746" cy="3012748"/>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perspectiveHeroicExtremeRightFacing"/>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2123728" y="3284984"/>
            <a:ext cx="1440160" cy="50405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err="1">
                <a:solidFill>
                  <a:schemeClr val="tx1"/>
                </a:solidFill>
                <a:latin typeface="Tahoma" pitchFamily="34" charset="0"/>
                <a:ea typeface="Tahoma" pitchFamily="34" charset="0"/>
                <a:cs typeface="Tahoma" pitchFamily="34" charset="0"/>
              </a:rPr>
              <a:t>المنمطة</a:t>
            </a:r>
            <a:endParaRPr lang="ar-SY" sz="3200" dirty="0">
              <a:solidFill>
                <a:schemeClr val="tx1"/>
              </a:solidFill>
              <a:latin typeface="Tahoma" pitchFamily="34" charset="0"/>
              <a:ea typeface="Tahoma" pitchFamily="34" charset="0"/>
              <a:cs typeface="Tahoma" pitchFamily="34" charset="0"/>
            </a:endParaRPr>
          </a:p>
        </p:txBody>
      </p:sp>
      <p:cxnSp>
        <p:nvCxnSpPr>
          <p:cNvPr id="12" name="Straight Arrow Connector 11"/>
          <p:cNvCxnSpPr/>
          <p:nvPr/>
        </p:nvCxnSpPr>
        <p:spPr>
          <a:xfrm flipH="1" flipV="1">
            <a:off x="3635896" y="1844824"/>
            <a:ext cx="720080" cy="7560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H="1" flipV="1">
            <a:off x="3635896" y="2384884"/>
            <a:ext cx="720080" cy="2520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flipH="1">
            <a:off x="3779912" y="2636912"/>
            <a:ext cx="576064"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Footer Placeholder 5"/>
          <p:cNvSpPr>
            <a:spLocks noGrp="1"/>
          </p:cNvSpPr>
          <p:nvPr>
            <p:ph type="ftr" sz="quarter" idx="11"/>
          </p:nvPr>
        </p:nvSpPr>
        <p:spPr>
          <a:xfrm>
            <a:off x="659165"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1812589836"/>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500"/>
                                        <p:tgtEl>
                                          <p:spTgt spid="13"/>
                                        </p:tgtEl>
                                      </p:cBhvr>
                                    </p:animEffect>
                                  </p:childTnLst>
                                </p:cTn>
                              </p:par>
                            </p:childTnLst>
                          </p:cTn>
                        </p:par>
                        <p:par>
                          <p:cTn id="33" fill="hold">
                            <p:stCondLst>
                              <p:cond delay="1500"/>
                            </p:stCondLst>
                            <p:childTnLst>
                              <p:par>
                                <p:cTn id="34" presetID="16" presetClass="entr" presetSubtype="2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par>
                          <p:cTn id="41" fill="hold">
                            <p:stCondLst>
                              <p:cond delay="2500"/>
                            </p:stCondLst>
                            <p:childTnLst>
                              <p:par>
                                <p:cTn id="42" presetID="16" presetClass="entr" presetSubtype="21"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par>
                          <p:cTn id="45" fill="hold">
                            <p:stCondLst>
                              <p:cond delay="3000"/>
                            </p:stCondLst>
                            <p:childTnLst>
                              <p:par>
                                <p:cTn id="46" presetID="22" presetClass="entr" presetSubtype="1"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par>
                          <p:cTn id="49" fill="hold">
                            <p:stCondLst>
                              <p:cond delay="3500"/>
                            </p:stCondLst>
                            <p:childTnLst>
                              <p:par>
                                <p:cTn id="50" presetID="16" presetClass="entr" presetSubtype="21"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par>
                          <p:cTn id="53" fill="hold">
                            <p:stCondLst>
                              <p:cond delay="4000"/>
                            </p:stCondLst>
                            <p:childTnLst>
                              <p:par>
                                <p:cTn id="54" presetID="16" presetClass="entr" presetSubtype="21"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1000"/>
                                        <p:tgtEl>
                                          <p:spTgt spid="3">
                                            <p:txEl>
                                              <p:pRg st="2" end="2"/>
                                            </p:txEl>
                                          </p:spTgt>
                                        </p:tgtEl>
                                      </p:cBhvr>
                                    </p:animEffect>
                                    <p:anim calcmode="lin" valueType="num">
                                      <p:cBhvr>
                                        <p:cTn id="6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fade">
                                      <p:cBhvr>
                                        <p:cTn id="68" dur="1000"/>
                                        <p:tgtEl>
                                          <p:spTgt spid="3">
                                            <p:txEl>
                                              <p:pRg st="3" end="3"/>
                                            </p:txEl>
                                          </p:spTgt>
                                        </p:tgtEl>
                                      </p:cBhvr>
                                    </p:animEffect>
                                    <p:anim calcmode="lin" valueType="num">
                                      <p:cBhvr>
                                        <p:cTn id="6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fade">
                                      <p:cBhvr>
                                        <p:cTn id="75" dur="1000"/>
                                        <p:tgtEl>
                                          <p:spTgt spid="3">
                                            <p:txEl>
                                              <p:pRg st="4" end="4"/>
                                            </p:txEl>
                                          </p:spTgt>
                                        </p:tgtEl>
                                      </p:cBhvr>
                                    </p:animEffect>
                                    <p:anim calcmode="lin" valueType="num">
                                      <p:cBhvr>
                                        <p:cTn id="7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5" end="5"/>
                                            </p:txEl>
                                          </p:spTgt>
                                        </p:tgtEl>
                                        <p:attrNameLst>
                                          <p:attrName>style.visibility</p:attrName>
                                        </p:attrNameLst>
                                      </p:cBhvr>
                                      <p:to>
                                        <p:strVal val="visible"/>
                                      </p:to>
                                    </p:set>
                                    <p:animEffect transition="in" filter="fade">
                                      <p:cBhvr>
                                        <p:cTn id="82" dur="1000"/>
                                        <p:tgtEl>
                                          <p:spTgt spid="3">
                                            <p:txEl>
                                              <p:pRg st="5" end="5"/>
                                            </p:txEl>
                                          </p:spTgt>
                                        </p:tgtEl>
                                      </p:cBhvr>
                                    </p:animEffect>
                                    <p:anim calcmode="lin" valueType="num">
                                      <p:cBhvr>
                                        <p:cTn id="8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2" grpId="0"/>
      <p:bldP spid="3"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dirty="0">
                <a:ln/>
                <a:solidFill>
                  <a:srgbClr val="FF0000"/>
                </a:solidFill>
                <a:cs typeface="Akhbar MT" pitchFamily="2" charset="-78"/>
              </a:rPr>
              <a:t>الدم ومشتقاته</a:t>
            </a:r>
          </a:p>
        </p:txBody>
      </p:sp>
      <p:sp>
        <p:nvSpPr>
          <p:cNvPr id="3" name="Content Placeholder 2"/>
          <p:cNvSpPr>
            <a:spLocks noGrp="1"/>
          </p:cNvSpPr>
          <p:nvPr>
            <p:ph idx="1"/>
          </p:nvPr>
        </p:nvSpPr>
        <p:spPr/>
        <p:txBody>
          <a:bodyPr>
            <a:noAutofit/>
          </a:bodyPr>
          <a:lstStyle/>
          <a:p>
            <a:pPr>
              <a:buFont typeface="Wingdings" pitchFamily="2" charset="2"/>
              <a:buChar char="q"/>
            </a:pPr>
            <a:r>
              <a:rPr lang="ar-SY" sz="3200" dirty="0" smtClean="0">
                <a:latin typeface="Tahoma" pitchFamily="34" charset="0"/>
                <a:ea typeface="Tahoma" pitchFamily="34" charset="0"/>
                <a:cs typeface="Tahoma" pitchFamily="34" charset="0"/>
              </a:rPr>
              <a:t>الدم الكامل </a:t>
            </a:r>
            <a:r>
              <a:rPr lang="en-US" sz="2800" dirty="0" smtClean="0">
                <a:latin typeface="Tahoma" pitchFamily="34" charset="0"/>
                <a:ea typeface="Tahoma" pitchFamily="34" charset="0"/>
                <a:cs typeface="Tahoma" pitchFamily="34" charset="0"/>
              </a:rPr>
              <a:t>WB</a:t>
            </a:r>
            <a:r>
              <a:rPr lang="ar-SY" sz="3200" dirty="0" smtClean="0">
                <a:latin typeface="Tahoma" pitchFamily="34" charset="0"/>
                <a:ea typeface="Tahoma" pitchFamily="34" charset="0"/>
                <a:cs typeface="Tahoma" pitchFamily="34" charset="0"/>
              </a:rPr>
              <a:t> </a:t>
            </a:r>
          </a:p>
          <a:p>
            <a:pPr>
              <a:spcBef>
                <a:spcPts val="1800"/>
              </a:spcBef>
              <a:buFont typeface="Wingdings" pitchFamily="2" charset="2"/>
              <a:buChar char="q"/>
            </a:pPr>
            <a:r>
              <a:rPr lang="ar-SY" sz="3200" dirty="0" err="1" smtClean="0">
                <a:latin typeface="Tahoma" pitchFamily="34" charset="0"/>
                <a:ea typeface="Tahoma" pitchFamily="34" charset="0"/>
                <a:cs typeface="Tahoma" pitchFamily="34" charset="0"/>
              </a:rPr>
              <a:t>ركازة</a:t>
            </a:r>
            <a:r>
              <a:rPr lang="ar-SY" sz="3200" dirty="0" smtClean="0">
                <a:latin typeface="Tahoma" pitchFamily="34" charset="0"/>
                <a:ea typeface="Tahoma" pitchFamily="34" charset="0"/>
                <a:cs typeface="Tahoma" pitchFamily="34" charset="0"/>
              </a:rPr>
              <a:t> الكريات الحمر</a:t>
            </a:r>
            <a:r>
              <a:rPr lang="en-US" sz="2800" dirty="0">
                <a:latin typeface="Tahoma" pitchFamily="34" charset="0"/>
                <a:ea typeface="Tahoma" pitchFamily="34" charset="0"/>
                <a:cs typeface="Tahoma" pitchFamily="34" charset="0"/>
              </a:rPr>
              <a:t>RBC</a:t>
            </a:r>
            <a:r>
              <a:rPr lang="en-US" sz="3200" dirty="0">
                <a:latin typeface="Tahoma" pitchFamily="34" charset="0"/>
                <a:ea typeface="Tahoma" pitchFamily="34" charset="0"/>
                <a:cs typeface="Tahoma" pitchFamily="34" charset="0"/>
              </a:rPr>
              <a:t> </a:t>
            </a:r>
            <a:r>
              <a:rPr lang="ar-SY" sz="3200" dirty="0">
                <a:latin typeface="Tahoma" pitchFamily="34" charset="0"/>
                <a:ea typeface="Tahoma" pitchFamily="34" charset="0"/>
                <a:cs typeface="Tahoma" pitchFamily="34" charset="0"/>
              </a:rPr>
              <a:t> </a:t>
            </a:r>
          </a:p>
          <a:p>
            <a:pPr>
              <a:spcBef>
                <a:spcPts val="1800"/>
              </a:spcBef>
              <a:buFont typeface="Wingdings" pitchFamily="2" charset="2"/>
              <a:buChar char="q"/>
            </a:pPr>
            <a:r>
              <a:rPr lang="ar-SY" sz="3200" dirty="0" err="1">
                <a:latin typeface="Tahoma" pitchFamily="34" charset="0"/>
                <a:ea typeface="Tahoma" pitchFamily="34" charset="0"/>
                <a:cs typeface="Tahoma" pitchFamily="34" charset="0"/>
              </a:rPr>
              <a:t>ركازة</a:t>
            </a:r>
            <a:r>
              <a:rPr lang="ar-SY" sz="3200" dirty="0">
                <a:latin typeface="Tahoma" pitchFamily="34" charset="0"/>
                <a:ea typeface="Tahoma" pitchFamily="34" charset="0"/>
                <a:cs typeface="Tahoma" pitchFamily="34" charset="0"/>
              </a:rPr>
              <a:t> </a:t>
            </a:r>
            <a:r>
              <a:rPr lang="ar-SY" sz="3200" dirty="0" smtClean="0">
                <a:latin typeface="Tahoma" pitchFamily="34" charset="0"/>
                <a:ea typeface="Tahoma" pitchFamily="34" charset="0"/>
                <a:cs typeface="Tahoma" pitchFamily="34" charset="0"/>
              </a:rPr>
              <a:t>الصفيحات العادية </a:t>
            </a:r>
            <a:r>
              <a:rPr lang="en-US" sz="2800" dirty="0">
                <a:latin typeface="Tahoma" pitchFamily="34" charset="0"/>
                <a:ea typeface="Tahoma" pitchFamily="34" charset="0"/>
                <a:cs typeface="Tahoma" pitchFamily="34" charset="0"/>
              </a:rPr>
              <a:t>CPS</a:t>
            </a:r>
            <a:endParaRPr lang="ar-SY" sz="3200" dirty="0">
              <a:latin typeface="Tahoma" pitchFamily="34" charset="0"/>
              <a:ea typeface="Tahoma" pitchFamily="34" charset="0"/>
              <a:cs typeface="Tahoma" pitchFamily="34" charset="0"/>
            </a:endParaRPr>
          </a:p>
          <a:p>
            <a:pPr>
              <a:spcBef>
                <a:spcPts val="1800"/>
              </a:spcBef>
              <a:buFont typeface="Wingdings" pitchFamily="2" charset="2"/>
              <a:buChar char="q"/>
            </a:pPr>
            <a:r>
              <a:rPr lang="ar-SY" sz="3200" dirty="0" err="1">
                <a:latin typeface="Tahoma" pitchFamily="34" charset="0"/>
                <a:ea typeface="Tahoma" pitchFamily="34" charset="0"/>
                <a:cs typeface="Tahoma" pitchFamily="34" charset="0"/>
              </a:rPr>
              <a:t>ركازة</a:t>
            </a:r>
            <a:r>
              <a:rPr lang="ar-SY" sz="3200" dirty="0">
                <a:latin typeface="Tahoma" pitchFamily="34" charset="0"/>
                <a:ea typeface="Tahoma" pitchFamily="34" charset="0"/>
                <a:cs typeface="Tahoma" pitchFamily="34" charset="0"/>
              </a:rPr>
              <a:t> الصفيحات المكثفة </a:t>
            </a:r>
            <a:r>
              <a:rPr lang="en-US" sz="2800" dirty="0">
                <a:latin typeface="Tahoma" pitchFamily="34" charset="0"/>
                <a:ea typeface="Tahoma" pitchFamily="34" charset="0"/>
                <a:cs typeface="Tahoma" pitchFamily="34" charset="0"/>
              </a:rPr>
              <a:t>CPA</a:t>
            </a:r>
            <a:endParaRPr lang="ar-SY" sz="3200" dirty="0">
              <a:latin typeface="Tahoma" pitchFamily="34" charset="0"/>
              <a:ea typeface="Tahoma" pitchFamily="34" charset="0"/>
              <a:cs typeface="Tahoma" pitchFamily="34" charset="0"/>
            </a:endParaRPr>
          </a:p>
          <a:p>
            <a:pPr>
              <a:spcBef>
                <a:spcPts val="1800"/>
              </a:spcBef>
              <a:buFont typeface="Wingdings" pitchFamily="2" charset="2"/>
              <a:buChar char="q"/>
            </a:pPr>
            <a:r>
              <a:rPr lang="ar-SY" sz="3200" dirty="0" smtClean="0">
                <a:latin typeface="Tahoma" pitchFamily="34" charset="0"/>
                <a:ea typeface="Tahoma" pitchFamily="34" charset="0"/>
                <a:cs typeface="Tahoma" pitchFamily="34" charset="0"/>
              </a:rPr>
              <a:t>البلازما الطازجة المجمدة </a:t>
            </a:r>
            <a:r>
              <a:rPr lang="en-US" sz="2800" dirty="0">
                <a:latin typeface="Tahoma" pitchFamily="34" charset="0"/>
                <a:ea typeface="Tahoma" pitchFamily="34" charset="0"/>
                <a:cs typeface="Tahoma" pitchFamily="34" charset="0"/>
              </a:rPr>
              <a:t>FFP</a:t>
            </a:r>
            <a:endParaRPr lang="ar-SY" sz="3200" dirty="0">
              <a:latin typeface="Tahoma" pitchFamily="34" charset="0"/>
              <a:ea typeface="Tahoma" pitchFamily="34" charset="0"/>
              <a:cs typeface="Tahoma" pitchFamily="34" charset="0"/>
            </a:endParaRPr>
          </a:p>
          <a:p>
            <a:pPr>
              <a:spcBef>
                <a:spcPts val="1800"/>
              </a:spcBef>
              <a:buFont typeface="Wingdings" pitchFamily="2" charset="2"/>
              <a:buChar char="q"/>
            </a:pPr>
            <a:r>
              <a:rPr lang="ar-SY" sz="3200" dirty="0" smtClean="0">
                <a:latin typeface="Tahoma" pitchFamily="34" charset="0"/>
                <a:ea typeface="Tahoma" pitchFamily="34" charset="0"/>
                <a:cs typeface="Tahoma" pitchFamily="34" charset="0"/>
              </a:rPr>
              <a:t>الراسب القري </a:t>
            </a:r>
            <a:r>
              <a:rPr lang="en-US" sz="2800" dirty="0">
                <a:latin typeface="Tahoma" pitchFamily="34" charset="0"/>
                <a:ea typeface="Tahoma" pitchFamily="34" charset="0"/>
                <a:cs typeface="Tahoma" pitchFamily="34" charset="0"/>
              </a:rPr>
              <a:t>Cryoprecipitate</a:t>
            </a:r>
            <a:endParaRPr lang="ar-SY" sz="3200" dirty="0">
              <a:latin typeface="Tahoma" pitchFamily="34" charset="0"/>
              <a:ea typeface="Tahoma" pitchFamily="34" charset="0"/>
              <a:cs typeface="Tahoma" pitchFamily="34" charset="0"/>
            </a:endParaRPr>
          </a:p>
        </p:txBody>
      </p:sp>
      <p:cxnSp>
        <p:nvCxnSpPr>
          <p:cNvPr id="15" name="Straight Arrow Connector 14"/>
          <p:cNvCxnSpPr/>
          <p:nvPr/>
        </p:nvCxnSpPr>
        <p:spPr>
          <a:xfrm flipH="1">
            <a:off x="3779912" y="2636912"/>
            <a:ext cx="576064" cy="82809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2123728" y="2132856"/>
            <a:ext cx="1440160" cy="50405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err="1" smtClean="0">
                <a:solidFill>
                  <a:schemeClr val="tx1"/>
                </a:solidFill>
                <a:latin typeface="Tahoma" pitchFamily="34" charset="0"/>
                <a:ea typeface="Tahoma" pitchFamily="34" charset="0"/>
                <a:cs typeface="Tahoma" pitchFamily="34" charset="0"/>
              </a:rPr>
              <a:t>المشععة</a:t>
            </a:r>
            <a:endParaRPr lang="ar-SY" sz="3200" dirty="0">
              <a:solidFill>
                <a:schemeClr val="tx1"/>
              </a:solidFill>
              <a:latin typeface="Tahoma" pitchFamily="34" charset="0"/>
              <a:ea typeface="Tahoma" pitchFamily="34" charset="0"/>
              <a:cs typeface="Tahoma" pitchFamily="34" charset="0"/>
            </a:endParaRPr>
          </a:p>
        </p:txBody>
      </p:sp>
      <p:sp>
        <p:nvSpPr>
          <p:cNvPr id="8" name="Rectangle 7"/>
          <p:cNvSpPr/>
          <p:nvPr/>
        </p:nvSpPr>
        <p:spPr>
          <a:xfrm>
            <a:off x="2123728" y="1556792"/>
            <a:ext cx="1440160" cy="50405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smtClean="0">
                <a:solidFill>
                  <a:schemeClr val="tx1"/>
                </a:solidFill>
                <a:latin typeface="Tahoma" pitchFamily="34" charset="0"/>
                <a:ea typeface="Tahoma" pitchFamily="34" charset="0"/>
                <a:cs typeface="Tahoma" pitchFamily="34" charset="0"/>
              </a:rPr>
              <a:t>المفلترة</a:t>
            </a:r>
            <a:endParaRPr lang="ar-SY" sz="2800" dirty="0">
              <a:solidFill>
                <a:schemeClr val="tx1"/>
              </a:solidFill>
              <a:latin typeface="Tahoma" pitchFamily="34" charset="0"/>
              <a:ea typeface="Tahoma" pitchFamily="34" charset="0"/>
              <a:cs typeface="Tahoma" pitchFamily="34" charset="0"/>
            </a:endParaRPr>
          </a:p>
        </p:txBody>
      </p:sp>
      <p:sp>
        <p:nvSpPr>
          <p:cNvPr id="10" name="Rectangle 9"/>
          <p:cNvSpPr/>
          <p:nvPr/>
        </p:nvSpPr>
        <p:spPr>
          <a:xfrm>
            <a:off x="2123728" y="2708920"/>
            <a:ext cx="1440160" cy="50405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smtClean="0">
                <a:solidFill>
                  <a:schemeClr val="tx1"/>
                </a:solidFill>
                <a:latin typeface="Tahoma" pitchFamily="34" charset="0"/>
                <a:ea typeface="Tahoma" pitchFamily="34" charset="0"/>
                <a:cs typeface="Tahoma" pitchFamily="34" charset="0"/>
              </a:rPr>
              <a:t>المغسولة</a:t>
            </a:r>
            <a:endParaRPr lang="ar-SY" sz="2400" dirty="0">
              <a:solidFill>
                <a:schemeClr val="tx1"/>
              </a:solidFill>
              <a:latin typeface="Tahoma" pitchFamily="34" charset="0"/>
              <a:ea typeface="Tahoma" pitchFamily="34" charset="0"/>
              <a:cs typeface="Tahoma" pitchFamily="34" charset="0"/>
            </a:endParaRPr>
          </a:p>
        </p:txBody>
      </p:sp>
      <p:pic>
        <p:nvPicPr>
          <p:cNvPr id="7" name="Picture 2" descr="G:\New Folder (2)\نهائي.jpg"/>
          <p:cNvPicPr>
            <a:picLocks noChangeAspect="1" noChangeArrowheads="1"/>
          </p:cNvPicPr>
          <p:nvPr/>
        </p:nvPicPr>
        <p:blipFill>
          <a:blip r:embed="rId3" cstate="print"/>
          <a:srcRect/>
          <a:stretch>
            <a:fillRect/>
          </a:stretch>
        </p:blipFill>
        <p:spPr bwMode="auto">
          <a:xfrm>
            <a:off x="251520" y="3080548"/>
            <a:ext cx="2151746" cy="3012748"/>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perspectiveHeroicExtremeRightFacing"/>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2123728" y="3284984"/>
            <a:ext cx="1440160" cy="50405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err="1">
                <a:solidFill>
                  <a:schemeClr val="tx1"/>
                </a:solidFill>
                <a:latin typeface="Tahoma" pitchFamily="34" charset="0"/>
                <a:ea typeface="Tahoma" pitchFamily="34" charset="0"/>
                <a:cs typeface="Tahoma" pitchFamily="34" charset="0"/>
              </a:rPr>
              <a:t>المنمطة</a:t>
            </a:r>
            <a:endParaRPr lang="ar-SY" sz="3200" dirty="0">
              <a:solidFill>
                <a:schemeClr val="tx1"/>
              </a:solidFill>
              <a:latin typeface="Tahoma" pitchFamily="34" charset="0"/>
              <a:ea typeface="Tahoma" pitchFamily="34" charset="0"/>
              <a:cs typeface="Tahoma" pitchFamily="34" charset="0"/>
            </a:endParaRPr>
          </a:p>
        </p:txBody>
      </p:sp>
      <p:cxnSp>
        <p:nvCxnSpPr>
          <p:cNvPr id="12" name="Straight Arrow Connector 11"/>
          <p:cNvCxnSpPr/>
          <p:nvPr/>
        </p:nvCxnSpPr>
        <p:spPr>
          <a:xfrm flipH="1" flipV="1">
            <a:off x="3635896" y="1844824"/>
            <a:ext cx="720080" cy="7560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H="1" flipV="1">
            <a:off x="3635896" y="2384884"/>
            <a:ext cx="720080" cy="2520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flipH="1">
            <a:off x="3779912" y="2636912"/>
            <a:ext cx="576064"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Footer Placeholder 5"/>
          <p:cNvSpPr>
            <a:spLocks noGrp="1"/>
          </p:cNvSpPr>
          <p:nvPr>
            <p:ph type="ftr" sz="quarter" idx="11"/>
          </p:nvPr>
        </p:nvSpPr>
        <p:spPr>
          <a:xfrm>
            <a:off x="659165" y="6520259"/>
            <a:ext cx="7945283" cy="365125"/>
          </a:xfrm>
        </p:spPr>
        <p:txBody>
          <a:bodyPr/>
          <a:lstStyle/>
          <a:p>
            <a:r>
              <a:rPr lang="ar-SA" sz="1000" dirty="0" smtClean="0">
                <a:solidFill>
                  <a:schemeClr val="tx1"/>
                </a:solidFill>
              </a:rPr>
              <a:t>د. عليا الأس</a:t>
            </a:r>
            <a:r>
              <a:rPr lang="ar-SY" sz="1000" dirty="0" smtClean="0">
                <a:solidFill>
                  <a:schemeClr val="tx1"/>
                </a:solidFill>
              </a:rPr>
              <a:t>د – مركز جامعة دمشق لنقل الدم –  ورشة عمل </a:t>
            </a:r>
            <a:r>
              <a:rPr lang="ar-SY" sz="1000" dirty="0" err="1" smtClean="0">
                <a:solidFill>
                  <a:schemeClr val="tx1"/>
                </a:solidFill>
              </a:rPr>
              <a:t>للتلاسيميا</a:t>
            </a:r>
            <a:r>
              <a:rPr lang="ar-SY" sz="1000" dirty="0" smtClean="0">
                <a:solidFill>
                  <a:schemeClr val="tx1"/>
                </a:solidFill>
              </a:rPr>
              <a:t> – وزارة </a:t>
            </a:r>
            <a:r>
              <a:rPr lang="ar-SY" sz="1000" dirty="0" err="1" smtClean="0">
                <a:solidFill>
                  <a:schemeClr val="tx1"/>
                </a:solidFill>
              </a:rPr>
              <a:t>الصحة </a:t>
            </a:r>
            <a:r>
              <a:rPr lang="ar-SY" sz="1000" dirty="0" smtClean="0">
                <a:solidFill>
                  <a:schemeClr val="tx1"/>
                </a:solidFill>
              </a:rPr>
              <a:t>– مديرية الأمراض السارية</a:t>
            </a:r>
            <a:endParaRPr lang="ar-SA" sz="1000" dirty="0">
              <a:solidFill>
                <a:schemeClr val="tx1"/>
              </a:solidFill>
            </a:endParaRPr>
          </a:p>
        </p:txBody>
      </p:sp>
    </p:spTree>
    <p:extLst>
      <p:ext uri="{BB962C8B-B14F-4D97-AF65-F5344CB8AC3E}">
        <p14:creationId xmlns:p14="http://schemas.microsoft.com/office/powerpoint/2010/main" val="1060291861"/>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xEl>
                                              <p:pRg st="1" end="1"/>
                                            </p:txEl>
                                          </p:spTgt>
                                        </p:tgtEl>
                                        <p:attrNameLst>
                                          <p:attrName>style.opacity</p:attrName>
                                        </p:attrNameLst>
                                      </p:cBhvr>
                                      <p:to>
                                        <p:strVal val="0.25"/>
                                      </p:to>
                                    </p:set>
                                    <p:animEffect filter="image" prLst="opacity: 0.25">
                                      <p:cBhvr rctx="IE">
                                        <p:cTn id="7" dur="indefinite"/>
                                        <p:tgtEl>
                                          <p:spTgt spid="3">
                                            <p:txEl>
                                              <p:pRg st="1" end="1"/>
                                            </p:txEl>
                                          </p:spTgt>
                                        </p:tgtEl>
                                      </p:cBhvr>
                                    </p:animEffect>
                                  </p:childTnLst>
                                </p:cTn>
                              </p:par>
                              <p:par>
                                <p:cTn id="8" presetID="9" presetClass="emph" presetSubtype="0" nodeType="withEffect">
                                  <p:stCondLst>
                                    <p:cond delay="0"/>
                                  </p:stCondLst>
                                  <p:childTnLst>
                                    <p:set>
                                      <p:cBhvr rctx="PPT">
                                        <p:cTn id="9" dur="indefinite"/>
                                        <p:tgtEl>
                                          <p:spTgt spid="12"/>
                                        </p:tgtEl>
                                        <p:attrNameLst>
                                          <p:attrName>style.opacity</p:attrName>
                                        </p:attrNameLst>
                                      </p:cBhvr>
                                      <p:to>
                                        <p:strVal val="0.25"/>
                                      </p:to>
                                    </p:set>
                                    <p:animEffect filter="image" prLst="opacity: 0.25">
                                      <p:cBhvr rctx="IE">
                                        <p:cTn id="10" dur="indefinite"/>
                                        <p:tgtEl>
                                          <p:spTgt spid="12"/>
                                        </p:tgtEl>
                                      </p:cBhvr>
                                    </p:animEffect>
                                  </p:childTnLst>
                                </p:cTn>
                              </p:par>
                              <p:par>
                                <p:cTn id="11" presetID="9" presetClass="emph" presetSubtype="0" nodeType="withEffect">
                                  <p:stCondLst>
                                    <p:cond delay="0"/>
                                  </p:stCondLst>
                                  <p:childTnLst>
                                    <p:set>
                                      <p:cBhvr rctx="PPT">
                                        <p:cTn id="12" dur="indefinite"/>
                                        <p:tgtEl>
                                          <p:spTgt spid="13"/>
                                        </p:tgtEl>
                                        <p:attrNameLst>
                                          <p:attrName>style.opacity</p:attrName>
                                        </p:attrNameLst>
                                      </p:cBhvr>
                                      <p:to>
                                        <p:strVal val="0.25"/>
                                      </p:to>
                                    </p:set>
                                    <p:animEffect filter="image" prLst="opacity: 0.25">
                                      <p:cBhvr rctx="IE">
                                        <p:cTn id="13" dur="indefinite"/>
                                        <p:tgtEl>
                                          <p:spTgt spid="13"/>
                                        </p:tgtEl>
                                      </p:cBhvr>
                                    </p:animEffect>
                                  </p:childTnLst>
                                </p:cTn>
                              </p:par>
                              <p:par>
                                <p:cTn id="14" presetID="9" presetClass="emph" presetSubtype="0" grpId="0" nodeType="withEffect">
                                  <p:stCondLst>
                                    <p:cond delay="0"/>
                                  </p:stCondLst>
                                  <p:childTnLst>
                                    <p:set>
                                      <p:cBhvr rctx="PPT">
                                        <p:cTn id="15" dur="indefinite"/>
                                        <p:tgtEl>
                                          <p:spTgt spid="8"/>
                                        </p:tgtEl>
                                        <p:attrNameLst>
                                          <p:attrName>style.opacity</p:attrName>
                                        </p:attrNameLst>
                                      </p:cBhvr>
                                      <p:to>
                                        <p:strVal val="0.25"/>
                                      </p:to>
                                    </p:set>
                                    <p:animEffect filter="image" prLst="opacity: 0.25">
                                      <p:cBhvr rctx="IE">
                                        <p:cTn id="16" dur="indefinite"/>
                                        <p:tgtEl>
                                          <p:spTgt spid="8"/>
                                        </p:tgtEl>
                                      </p:cBhvr>
                                    </p:animEffect>
                                  </p:childTnLst>
                                </p:cTn>
                              </p:par>
                              <p:par>
                                <p:cTn id="17" presetID="9" presetClass="emph" presetSubtype="0" nodeType="withEffect">
                                  <p:stCondLst>
                                    <p:cond delay="0"/>
                                  </p:stCondLst>
                                  <p:childTnLst>
                                    <p:set>
                                      <p:cBhvr rctx="PPT">
                                        <p:cTn id="18" dur="indefinite"/>
                                        <p:tgtEl>
                                          <p:spTgt spid="14"/>
                                        </p:tgtEl>
                                        <p:attrNameLst>
                                          <p:attrName>style.opacity</p:attrName>
                                        </p:attrNameLst>
                                      </p:cBhvr>
                                      <p:to>
                                        <p:strVal val="0.25"/>
                                      </p:to>
                                    </p:set>
                                    <p:animEffect filter="image" prLst="opacity: 0.25">
                                      <p:cBhvr rctx="IE">
                                        <p:cTn id="19" dur="indefinite"/>
                                        <p:tgtEl>
                                          <p:spTgt spid="14"/>
                                        </p:tgtEl>
                                      </p:cBhvr>
                                    </p:animEffect>
                                  </p:childTnLst>
                                </p:cTn>
                              </p:par>
                              <p:par>
                                <p:cTn id="20" presetID="9" presetClass="emph" presetSubtype="0" grpId="0" nodeType="withEffect">
                                  <p:stCondLst>
                                    <p:cond delay="0"/>
                                  </p:stCondLst>
                                  <p:childTnLst>
                                    <p:set>
                                      <p:cBhvr rctx="PPT">
                                        <p:cTn id="21" dur="indefinite"/>
                                        <p:tgtEl>
                                          <p:spTgt spid="9"/>
                                        </p:tgtEl>
                                        <p:attrNameLst>
                                          <p:attrName>style.opacity</p:attrName>
                                        </p:attrNameLst>
                                      </p:cBhvr>
                                      <p:to>
                                        <p:strVal val="0.25"/>
                                      </p:to>
                                    </p:set>
                                    <p:animEffect filter="image" prLst="opacity: 0.25">
                                      <p:cBhvr rctx="IE">
                                        <p:cTn id="22" dur="indefinite"/>
                                        <p:tgtEl>
                                          <p:spTgt spid="9"/>
                                        </p:tgtEl>
                                      </p:cBhvr>
                                    </p:animEffect>
                                  </p:childTnLst>
                                </p:cTn>
                              </p:par>
                              <p:par>
                                <p:cTn id="23" presetID="9" presetClass="emph" presetSubtype="0" nodeType="withEffect">
                                  <p:stCondLst>
                                    <p:cond delay="0"/>
                                  </p:stCondLst>
                                  <p:childTnLst>
                                    <p:set>
                                      <p:cBhvr rctx="PPT">
                                        <p:cTn id="24" dur="indefinite"/>
                                        <p:tgtEl>
                                          <p:spTgt spid="15"/>
                                        </p:tgtEl>
                                        <p:attrNameLst>
                                          <p:attrName>style.opacity</p:attrName>
                                        </p:attrNameLst>
                                      </p:cBhvr>
                                      <p:to>
                                        <p:strVal val="0.25"/>
                                      </p:to>
                                    </p:set>
                                    <p:animEffect filter="image" prLst="opacity: 0.25">
                                      <p:cBhvr rctx="IE">
                                        <p:cTn id="25" dur="indefinite"/>
                                        <p:tgtEl>
                                          <p:spTgt spid="15"/>
                                        </p:tgtEl>
                                      </p:cBhvr>
                                    </p:animEffect>
                                  </p:childTnLst>
                                </p:cTn>
                              </p:par>
                              <p:par>
                                <p:cTn id="26" presetID="9" presetClass="emph" presetSubtype="0" grpId="0" nodeType="withEffect">
                                  <p:stCondLst>
                                    <p:cond delay="0"/>
                                  </p:stCondLst>
                                  <p:childTnLst>
                                    <p:set>
                                      <p:cBhvr rctx="PPT">
                                        <p:cTn id="27" dur="indefinite"/>
                                        <p:tgtEl>
                                          <p:spTgt spid="10"/>
                                        </p:tgtEl>
                                        <p:attrNameLst>
                                          <p:attrName>style.opacity</p:attrName>
                                        </p:attrNameLst>
                                      </p:cBhvr>
                                      <p:to>
                                        <p:strVal val="0.25"/>
                                      </p:to>
                                    </p:set>
                                    <p:animEffect filter="image" prLst="opacity: 0.25">
                                      <p:cBhvr rctx="IE">
                                        <p:cTn id="28" dur="indefinite"/>
                                        <p:tgtEl>
                                          <p:spTgt spid="10"/>
                                        </p:tgtEl>
                                      </p:cBhvr>
                                    </p:animEffect>
                                  </p:childTnLst>
                                </p:cTn>
                              </p:par>
                              <p:par>
                                <p:cTn id="29" presetID="9" presetClass="emph" presetSubtype="0" grpId="0" nodeType="withEffect">
                                  <p:stCondLst>
                                    <p:cond delay="0"/>
                                  </p:stCondLst>
                                  <p:childTnLst>
                                    <p:set>
                                      <p:cBhvr rctx="PPT">
                                        <p:cTn id="30" dur="indefinite"/>
                                        <p:tgtEl>
                                          <p:spTgt spid="5"/>
                                        </p:tgtEl>
                                        <p:attrNameLst>
                                          <p:attrName>style.opacity</p:attrName>
                                        </p:attrNameLst>
                                      </p:cBhvr>
                                      <p:to>
                                        <p:strVal val="0.25"/>
                                      </p:to>
                                    </p:set>
                                    <p:animEffect filter="image" prLst="opacity: 0.25">
                                      <p:cBhvr rctx="IE">
                                        <p:cTn id="31" dur="indefinite"/>
                                        <p:tgtEl>
                                          <p:spTgt spid="5"/>
                                        </p:tgtEl>
                                      </p:cBhvr>
                                    </p:animEffect>
                                  </p:childTnLst>
                                </p:cTn>
                              </p:par>
                              <p:par>
                                <p:cTn id="32" presetID="9" presetClass="emph" presetSubtype="0" grpId="0" nodeType="withEffect">
                                  <p:stCondLst>
                                    <p:cond delay="0"/>
                                  </p:stCondLst>
                                  <p:childTnLst>
                                    <p:set>
                                      <p:cBhvr rctx="PPT">
                                        <p:cTn id="33" dur="indefinite"/>
                                        <p:tgtEl>
                                          <p:spTgt spid="3">
                                            <p:txEl>
                                              <p:pRg st="2" end="2"/>
                                            </p:txEl>
                                          </p:spTgt>
                                        </p:tgtEl>
                                        <p:attrNameLst>
                                          <p:attrName>style.opacity</p:attrName>
                                        </p:attrNameLst>
                                      </p:cBhvr>
                                      <p:to>
                                        <p:strVal val="0.25"/>
                                      </p:to>
                                    </p:set>
                                    <p:animEffect filter="image" prLst="opacity: 0.25">
                                      <p:cBhvr rctx="IE">
                                        <p:cTn id="34" dur="indefinite"/>
                                        <p:tgtEl>
                                          <p:spTgt spid="3">
                                            <p:txEl>
                                              <p:pRg st="2" end="2"/>
                                            </p:txEl>
                                          </p:spTgt>
                                        </p:tgtEl>
                                      </p:cBhvr>
                                    </p:animEffect>
                                  </p:childTnLst>
                                </p:cTn>
                              </p:par>
                              <p:par>
                                <p:cTn id="35" presetID="9" presetClass="emph" presetSubtype="0" grpId="0" nodeType="withEffect">
                                  <p:stCondLst>
                                    <p:cond delay="0"/>
                                  </p:stCondLst>
                                  <p:childTnLst>
                                    <p:set>
                                      <p:cBhvr rctx="PPT">
                                        <p:cTn id="36" dur="indefinite"/>
                                        <p:tgtEl>
                                          <p:spTgt spid="3">
                                            <p:txEl>
                                              <p:pRg st="3" end="3"/>
                                            </p:txEl>
                                          </p:spTgt>
                                        </p:tgtEl>
                                        <p:attrNameLst>
                                          <p:attrName>style.opacity</p:attrName>
                                        </p:attrNameLst>
                                      </p:cBhvr>
                                      <p:to>
                                        <p:strVal val="0.25"/>
                                      </p:to>
                                    </p:set>
                                    <p:animEffect filter="image" prLst="opacity: 0.25">
                                      <p:cBhvr rctx="IE">
                                        <p:cTn id="37" dur="indefinite"/>
                                        <p:tgtEl>
                                          <p:spTgt spid="3">
                                            <p:txEl>
                                              <p:pRg st="3" end="3"/>
                                            </p:txEl>
                                          </p:spTgt>
                                        </p:tgtEl>
                                      </p:cBhvr>
                                    </p:animEffect>
                                  </p:childTnLst>
                                </p:cTn>
                              </p:par>
                              <p:par>
                                <p:cTn id="38" presetID="9" presetClass="emph" presetSubtype="0" grpId="0" nodeType="withEffect">
                                  <p:stCondLst>
                                    <p:cond delay="0"/>
                                  </p:stCondLst>
                                  <p:childTnLst>
                                    <p:set>
                                      <p:cBhvr rctx="PPT">
                                        <p:cTn id="39" dur="indefinite"/>
                                        <p:tgtEl>
                                          <p:spTgt spid="3">
                                            <p:txEl>
                                              <p:pRg st="4" end="4"/>
                                            </p:txEl>
                                          </p:spTgt>
                                        </p:tgtEl>
                                        <p:attrNameLst>
                                          <p:attrName>style.opacity</p:attrName>
                                        </p:attrNameLst>
                                      </p:cBhvr>
                                      <p:to>
                                        <p:strVal val="0.25"/>
                                      </p:to>
                                    </p:set>
                                    <p:animEffect filter="image" prLst="opacity: 0.25">
                                      <p:cBhvr rctx="IE">
                                        <p:cTn id="40" dur="indefinite"/>
                                        <p:tgtEl>
                                          <p:spTgt spid="3">
                                            <p:txEl>
                                              <p:pRg st="4" end="4"/>
                                            </p:txEl>
                                          </p:spTgt>
                                        </p:tgtEl>
                                      </p:cBhvr>
                                    </p:animEffect>
                                  </p:childTnLst>
                                </p:cTn>
                              </p:par>
                              <p:par>
                                <p:cTn id="41" presetID="9" presetClass="emph" presetSubtype="0" grpId="0" nodeType="withEffect">
                                  <p:stCondLst>
                                    <p:cond delay="0"/>
                                  </p:stCondLst>
                                  <p:childTnLst>
                                    <p:set>
                                      <p:cBhvr rctx="PPT">
                                        <p:cTn id="42" dur="indefinite"/>
                                        <p:tgtEl>
                                          <p:spTgt spid="3">
                                            <p:txEl>
                                              <p:pRg st="5" end="5"/>
                                            </p:txEl>
                                          </p:spTgt>
                                        </p:tgtEl>
                                        <p:attrNameLst>
                                          <p:attrName>style.opacity</p:attrName>
                                        </p:attrNameLst>
                                      </p:cBhvr>
                                      <p:to>
                                        <p:strVal val="0.25"/>
                                      </p:to>
                                    </p:set>
                                    <p:animEffect filter="image" prLst="opacity: 0.25">
                                      <p:cBhvr rctx="IE">
                                        <p:cTn id="43" dur="indefinite"/>
                                        <p:tgtEl>
                                          <p:spTgt spid="3">
                                            <p:txEl>
                                              <p:pRg st="5" end="5"/>
                                            </p:txEl>
                                          </p:spTgt>
                                        </p:tgtEl>
                                      </p:cBhvr>
                                    </p:animEffect>
                                  </p:childTnLst>
                                </p:cTn>
                              </p:par>
                              <p:par>
                                <p:cTn id="44" presetID="26" presetClass="emph" presetSubtype="0" fill="hold" nodeType="withEffect">
                                  <p:stCondLst>
                                    <p:cond delay="0"/>
                                  </p:stCondLst>
                                  <p:childTnLst>
                                    <p:animEffect transition="out" filter="fade">
                                      <p:cBhvr>
                                        <p:cTn id="45" dur="500" tmFilter="0, 0; .2, .5; .8, .5; 1, 0"/>
                                        <p:tgtEl>
                                          <p:spTgt spid="3">
                                            <p:txEl>
                                              <p:pRg st="0" end="0"/>
                                            </p:txEl>
                                          </p:spTgt>
                                        </p:tgtEl>
                                      </p:cBhvr>
                                    </p:animEffect>
                                    <p:animScale>
                                      <p:cBhvr>
                                        <p:cTn id="46"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8" grpId="0" animBg="1"/>
      <p:bldP spid="10" grpId="0" animBg="1"/>
      <p:bldP spid="5"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2541</Words>
  <Application>Microsoft Office PowerPoint</Application>
  <PresentationFormat>عرض على الشاشة (3:4)‏</PresentationFormat>
  <Paragraphs>330</Paragraphs>
  <Slides>34</Slides>
  <Notes>25</Notes>
  <HiddenSlides>0</HiddenSlides>
  <MMClips>1</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سمة Office</vt:lpstr>
      <vt:lpstr>نقل الدم الآمن في سورية</vt:lpstr>
      <vt:lpstr>التلاسيميا</vt:lpstr>
      <vt:lpstr>عرض تقديمي في PowerPoint</vt:lpstr>
      <vt:lpstr>عرض تقديمي في PowerPoint</vt:lpstr>
      <vt:lpstr>الدم والتلاسيميا</vt:lpstr>
      <vt:lpstr>معايير اختيار المتبرعين</vt:lpstr>
      <vt:lpstr>معايير استبعاد المتبرعين</vt:lpstr>
      <vt:lpstr>الدم ومشتقاته</vt:lpstr>
      <vt:lpstr>الدم ومشتقاته</vt:lpstr>
      <vt:lpstr>الدم الكامل</vt:lpstr>
      <vt:lpstr>الدم الكامل</vt:lpstr>
      <vt:lpstr>الدم الكامل</vt:lpstr>
      <vt:lpstr>عرض تقديمي في PowerPoint</vt:lpstr>
      <vt:lpstr>الدم ومشتقاته</vt:lpstr>
      <vt:lpstr>ركازة الكريات الحمر</vt:lpstr>
      <vt:lpstr>ركازة الكريات الحمر</vt:lpstr>
      <vt:lpstr>ركازة الكريات الحمر</vt:lpstr>
      <vt:lpstr>ركازة الكريات الحمر المفلترة</vt:lpstr>
      <vt:lpstr>عملية الفلترة</vt:lpstr>
      <vt:lpstr>ركازة الكريات الحمر المشعّعة</vt:lpstr>
      <vt:lpstr>ركازة الكريات الحمر المنمّطة</vt:lpstr>
      <vt:lpstr>جدول النظم الدموية بحسب اكتشافها </vt:lpstr>
      <vt:lpstr>تابع جدول النظم الدموية</vt:lpstr>
      <vt:lpstr>عرض تقديمي في PowerPoint</vt:lpstr>
      <vt:lpstr>نظام ABO</vt:lpstr>
      <vt:lpstr>نظام ABO</vt:lpstr>
      <vt:lpstr>نظام Rh</vt:lpstr>
      <vt:lpstr>نظام Kell</vt:lpstr>
      <vt:lpstr>نظام Duffy</vt:lpstr>
      <vt:lpstr>نظام Kidd</vt:lpstr>
      <vt:lpstr>الإجراءات المتبعة في مركز جامعة دمشق لنقل الدم لمتلقي الدم المتكرر</vt:lpstr>
      <vt:lpstr>اختبارات سلامة الدم من الأمراض الجرثومية  والفيروسية </vt:lpstr>
      <vt:lpstr>التحديات والآفاق</vt:lpstr>
      <vt:lpstr>تبرعك بالدم يمنح غيرك الحياة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نقل الدم الآمن في سورية</dc:title>
  <dc:creator>D.alia</dc:creator>
  <cp:lastModifiedBy>DR.Ahmed Saker 2o1O</cp:lastModifiedBy>
  <cp:revision>5</cp:revision>
  <dcterms:created xsi:type="dcterms:W3CDTF">2016-03-11T17:25:27Z</dcterms:created>
  <dcterms:modified xsi:type="dcterms:W3CDTF">2016-03-13T20:12:06Z</dcterms:modified>
</cp:coreProperties>
</file>