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300" r:id="rId2"/>
    <p:sldId id="295" r:id="rId3"/>
    <p:sldId id="296" r:id="rId4"/>
    <p:sldId id="299" r:id="rId5"/>
    <p:sldId id="367" r:id="rId6"/>
    <p:sldId id="398" r:id="rId7"/>
    <p:sldId id="368" r:id="rId8"/>
    <p:sldId id="369" r:id="rId9"/>
    <p:sldId id="285" r:id="rId10"/>
    <p:sldId id="273" r:id="rId11"/>
    <p:sldId id="294" r:id="rId12"/>
    <p:sldId id="399" r:id="rId13"/>
    <p:sldId id="329" r:id="rId14"/>
    <p:sldId id="330" r:id="rId15"/>
    <p:sldId id="331" r:id="rId16"/>
    <p:sldId id="403" r:id="rId17"/>
    <p:sldId id="400" r:id="rId18"/>
    <p:sldId id="302" r:id="rId19"/>
    <p:sldId id="307" r:id="rId20"/>
    <p:sldId id="314" r:id="rId21"/>
    <p:sldId id="315" r:id="rId22"/>
    <p:sldId id="319" r:id="rId23"/>
    <p:sldId id="401" r:id="rId24"/>
    <p:sldId id="378" r:id="rId25"/>
    <p:sldId id="402" r:id="rId26"/>
    <p:sldId id="327" r:id="rId27"/>
    <p:sldId id="373" r:id="rId28"/>
    <p:sldId id="372" r:id="rId29"/>
    <p:sldId id="406" r:id="rId30"/>
    <p:sldId id="407" r:id="rId31"/>
    <p:sldId id="376" r:id="rId32"/>
    <p:sldId id="377" r:id="rId33"/>
    <p:sldId id="404" r:id="rId34"/>
    <p:sldId id="408" r:id="rId35"/>
    <p:sldId id="409" r:id="rId36"/>
    <p:sldId id="301" r:id="rId37"/>
    <p:sldId id="312" r:id="rId38"/>
    <p:sldId id="313" r:id="rId39"/>
    <p:sldId id="324" r:id="rId40"/>
    <p:sldId id="342" r:id="rId41"/>
    <p:sldId id="332" r:id="rId42"/>
    <p:sldId id="345" r:id="rId43"/>
    <p:sldId id="410" r:id="rId44"/>
    <p:sldId id="348" r:id="rId45"/>
    <p:sldId id="346" r:id="rId46"/>
    <p:sldId id="360" r:id="rId47"/>
    <p:sldId id="386" r:id="rId48"/>
    <p:sldId id="388" r:id="rId49"/>
    <p:sldId id="389" r:id="rId50"/>
    <p:sldId id="390" r:id="rId51"/>
    <p:sldId id="391" r:id="rId52"/>
    <p:sldId id="392" r:id="rId53"/>
    <p:sldId id="393" r:id="rId54"/>
    <p:sldId id="394" r:id="rId55"/>
    <p:sldId id="395" r:id="rId56"/>
    <p:sldId id="396" r:id="rId57"/>
    <p:sldId id="397" r:id="rId58"/>
    <p:sldId id="411"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76" autoAdjust="0"/>
    <p:restoredTop sz="86413" autoAdjust="0"/>
  </p:normalViewPr>
  <p:slideViewPr>
    <p:cSldViewPr>
      <p:cViewPr>
        <p:scale>
          <a:sx n="50" d="100"/>
          <a:sy n="50" d="100"/>
        </p:scale>
        <p:origin x="-69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A2EFCB-9E16-418B-99BC-3ED92CE0F8A3}" type="datetimeFigureOut">
              <a:rPr lang="en-US" smtClean="0"/>
              <a:pPr/>
              <a:t>4/23/2017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8885AB-A824-4EC2-8C1F-55D105BBDAA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lnSpcReduction="10000"/>
          </a:bodyPr>
          <a:lstStyle/>
          <a:p>
            <a:pPr eaLnBrk="1" hangingPunct="1">
              <a:spcBef>
                <a:spcPct val="0"/>
              </a:spcBef>
            </a:pPr>
            <a:r>
              <a:rPr lang="en-GB" sz="1200" dirty="0" smtClean="0">
                <a:latin typeface="Arial" pitchFamily="34" charset="0"/>
              </a:rPr>
              <a:t>Cigarette smoking is a major cause of COPD: it is thought that some 85% of patients with COPD have smoked or are current smokers. It has been estimated that worldwide, a total of 1.2 billion people may be exposed to the risks of smoking.</a:t>
            </a:r>
          </a:p>
          <a:p>
            <a:pPr eaLnBrk="1" hangingPunct="1">
              <a:spcBef>
                <a:spcPct val="0"/>
              </a:spcBef>
            </a:pPr>
            <a:r>
              <a:rPr lang="en-GB" sz="1200" dirty="0" smtClean="0">
                <a:latin typeface="Arial" pitchFamily="34" charset="0"/>
              </a:rPr>
              <a:t>In most cases of COPD, the patient has a history of smoking of &gt;20 pack-years (1 pack-year = 20 cigarettes daily for 1 year). The risk of developing COPD increases in proportion with the length of exposure to tobacco smoke. A recent study found that approximately a half of elderly smokers fulfilled the criteria for COPD according to both the BTS and the GOLD criteria.</a:t>
            </a:r>
            <a:r>
              <a:rPr lang="en-GB" sz="1200" baseline="30000" dirty="0" smtClean="0">
                <a:latin typeface="Arial" pitchFamily="34" charset="0"/>
              </a:rPr>
              <a:t>1</a:t>
            </a:r>
            <a:r>
              <a:rPr lang="en-GB" sz="1200" dirty="0" smtClean="0">
                <a:latin typeface="Arial" pitchFamily="34" charset="0"/>
              </a:rPr>
              <a:t> </a:t>
            </a:r>
          </a:p>
          <a:p>
            <a:pPr eaLnBrk="1" hangingPunct="1">
              <a:spcBef>
                <a:spcPct val="0"/>
              </a:spcBef>
            </a:pPr>
            <a:r>
              <a:rPr lang="en-GB" sz="1200" dirty="0" smtClean="0">
                <a:latin typeface="Arial" pitchFamily="34" charset="0"/>
              </a:rPr>
              <a:t>However not all smokers develop clinically significant COPD and there appears to be varying susceptibility to lung damage caused by cigarette smoke. </a:t>
            </a:r>
          </a:p>
          <a:p>
            <a:pPr eaLnBrk="1" hangingPunct="1">
              <a:spcBef>
                <a:spcPct val="0"/>
              </a:spcBef>
            </a:pPr>
            <a:r>
              <a:rPr lang="en-GB" sz="1200" dirty="0" smtClean="0">
                <a:latin typeface="Arial" pitchFamily="34" charset="0"/>
              </a:rPr>
              <a:t>While cigarette smoking is by far the most commonly encountered risk factor for COPD, several other risk factors have been identified. These include indoor air pollution and outdoor air pollution; exposure to occupational dusts, lung growth and development; oxidative stress; gender; age; respiratory infections; previous tuberculosis; socioeconomic status; nutrition and co-morbidities.</a:t>
            </a:r>
          </a:p>
          <a:p>
            <a:pPr eaLnBrk="1" hangingPunct="1">
              <a:spcBef>
                <a:spcPct val="0"/>
              </a:spcBef>
            </a:pPr>
            <a:r>
              <a:rPr lang="en-GB" sz="1200" dirty="0" smtClean="0">
                <a:latin typeface="Arial" pitchFamily="34" charset="0"/>
              </a:rPr>
              <a:t>There is often a complex interrelationship between risk factors; indeed, all risk for COPD results from an interaction between genes and the environment. </a:t>
            </a:r>
          </a:p>
          <a:p>
            <a:pPr eaLnBrk="1" hangingPunct="1">
              <a:spcBef>
                <a:spcPct val="0"/>
              </a:spcBef>
            </a:pPr>
            <a:endParaRPr lang="en-GB" sz="1200" dirty="0" smtClean="0">
              <a:latin typeface="Arial" pitchFamily="34" charset="0"/>
            </a:endParaRPr>
          </a:p>
          <a:p>
            <a:pPr eaLnBrk="1" hangingPunct="1">
              <a:spcBef>
                <a:spcPct val="0"/>
              </a:spcBef>
            </a:pPr>
            <a:r>
              <a:rPr lang="en-GB" sz="1200" dirty="0" smtClean="0">
                <a:latin typeface="Arial" pitchFamily="34" charset="0"/>
              </a:rPr>
              <a:t>Reference</a:t>
            </a:r>
          </a:p>
          <a:p>
            <a:pPr eaLnBrk="1" hangingPunct="1">
              <a:spcBef>
                <a:spcPct val="0"/>
              </a:spcBef>
            </a:pPr>
            <a:r>
              <a:rPr lang="en-GB" sz="1200" dirty="0" smtClean="0">
                <a:latin typeface="Arial" pitchFamily="34" charset="0"/>
              </a:rPr>
              <a:t>1. </a:t>
            </a:r>
            <a:r>
              <a:rPr lang="en-GB" sz="1200" dirty="0" err="1" smtClean="0">
                <a:latin typeface="Arial" pitchFamily="34" charset="0"/>
              </a:rPr>
              <a:t>Lundback</a:t>
            </a:r>
            <a:r>
              <a:rPr lang="en-GB" sz="1200" dirty="0" smtClean="0">
                <a:latin typeface="Arial" pitchFamily="34" charset="0"/>
              </a:rPr>
              <a:t> B et al. Not 15 but 50% of smokers develop COPD? Report from the Obstructive Lung Disease in Northern Sweden Studies. </a:t>
            </a:r>
            <a:r>
              <a:rPr lang="en-GB" sz="1200" dirty="0" err="1" smtClean="0">
                <a:latin typeface="Arial" pitchFamily="34" charset="0"/>
              </a:rPr>
              <a:t>Respir</a:t>
            </a:r>
            <a:r>
              <a:rPr lang="en-GB" sz="1200" dirty="0" smtClean="0">
                <a:latin typeface="Arial" pitchFamily="34" charset="0"/>
              </a:rPr>
              <a:t> Med 2003;97:115</a:t>
            </a:r>
            <a:r>
              <a:rPr lang="en-GB" sz="1200" dirty="0" smtClean="0">
                <a:latin typeface="Arial" pitchFamily="34" charset="0"/>
                <a:cs typeface="Arial" pitchFamily="34" charset="0"/>
              </a:rPr>
              <a:t>–</a:t>
            </a:r>
            <a:r>
              <a:rPr lang="en-GB" sz="1200" dirty="0" smtClean="0">
                <a:latin typeface="Arial" pitchFamily="34" charset="0"/>
              </a:rPr>
              <a:t>22. </a:t>
            </a:r>
          </a:p>
          <a:p>
            <a:endParaRPr lang="ar-SA" dirty="0"/>
          </a:p>
        </p:txBody>
      </p:sp>
      <p:sp>
        <p:nvSpPr>
          <p:cNvPr id="4" name="عنصر نائب لرقم الشريحة 3"/>
          <p:cNvSpPr>
            <a:spLocks noGrp="1"/>
          </p:cNvSpPr>
          <p:nvPr>
            <p:ph type="sldNum" sz="quarter" idx="10"/>
          </p:nvPr>
        </p:nvSpPr>
        <p:spPr/>
        <p:txBody>
          <a:bodyPr/>
          <a:lstStyle/>
          <a:p>
            <a:fld id="{69379BB3-0B2A-4149-8EC0-E5EECFF88061}" type="slidenum">
              <a:rPr lang="ar-SA" smtClean="0"/>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fontScale="70000" lnSpcReduction="20000"/>
          </a:bodyPr>
          <a:lstStyle/>
          <a:p>
            <a:r>
              <a:rPr lang="en-US" sz="1200" b="1" kern="1200" baseline="0" dirty="0" smtClean="0">
                <a:solidFill>
                  <a:schemeClr val="bg1"/>
                </a:solidFill>
                <a:latin typeface="Times New Roman" pitchFamily="18" charset="0"/>
                <a:ea typeface="+mn-ea"/>
                <a:cs typeface="Arial" pitchFamily="34" charset="0"/>
              </a:rPr>
              <a:t>Non-smoking risk factors associated with chronic</a:t>
            </a:r>
          </a:p>
          <a:p>
            <a:r>
              <a:rPr lang="en-US" sz="1200" b="1" kern="1200" baseline="0" dirty="0" smtClean="0">
                <a:solidFill>
                  <a:schemeClr val="bg1"/>
                </a:solidFill>
                <a:latin typeface="Times New Roman" pitchFamily="18" charset="0"/>
                <a:ea typeface="+mn-ea"/>
                <a:cs typeface="Arial" pitchFamily="34" charset="0"/>
              </a:rPr>
              <a:t>obstructive pulmonary disease</a:t>
            </a:r>
          </a:p>
          <a:p>
            <a:r>
              <a:rPr lang="en-US" sz="1200" kern="1200" baseline="0" dirty="0" smtClean="0">
                <a:solidFill>
                  <a:schemeClr val="bg1"/>
                </a:solidFill>
                <a:latin typeface="Times New Roman" pitchFamily="18" charset="0"/>
                <a:ea typeface="+mn-ea"/>
                <a:cs typeface="Arial" pitchFamily="34" charset="0"/>
              </a:rPr>
              <a:t>Indoor air pollution</a:t>
            </a:r>
          </a:p>
          <a:p>
            <a:r>
              <a:rPr lang="en-US" sz="1200" kern="1200" baseline="0" dirty="0" smtClean="0">
                <a:solidFill>
                  <a:schemeClr val="bg1"/>
                </a:solidFill>
                <a:latin typeface="Times New Roman" pitchFamily="18" charset="0"/>
                <a:ea typeface="+mn-ea"/>
                <a:cs typeface="Arial" pitchFamily="34" charset="0"/>
              </a:rPr>
              <a:t>• Smoke from biomass fuel: plant residues (wood, charcoal,</a:t>
            </a:r>
          </a:p>
          <a:p>
            <a:r>
              <a:rPr lang="en-US" sz="1200" kern="1200" baseline="0" dirty="0" smtClean="0">
                <a:solidFill>
                  <a:schemeClr val="bg1"/>
                </a:solidFill>
                <a:latin typeface="Times New Roman" pitchFamily="18" charset="0"/>
                <a:ea typeface="+mn-ea"/>
                <a:cs typeface="Arial" pitchFamily="34" charset="0"/>
              </a:rPr>
              <a:t>crops, twigs, dried grass) animal residues (dung)</a:t>
            </a:r>
          </a:p>
          <a:p>
            <a:r>
              <a:rPr lang="en-US" sz="1200" kern="1200" baseline="0" dirty="0" smtClean="0">
                <a:solidFill>
                  <a:schemeClr val="bg1"/>
                </a:solidFill>
                <a:latin typeface="Times New Roman" pitchFamily="18" charset="0"/>
                <a:ea typeface="+mn-ea"/>
                <a:cs typeface="Arial" pitchFamily="34" charset="0"/>
              </a:rPr>
              <a:t>• Smoke from coal</a:t>
            </a:r>
          </a:p>
          <a:p>
            <a:r>
              <a:rPr lang="en-US" sz="1200" kern="1200" baseline="0" dirty="0" smtClean="0">
                <a:solidFill>
                  <a:schemeClr val="bg1"/>
                </a:solidFill>
                <a:latin typeface="Times New Roman" pitchFamily="18" charset="0"/>
                <a:ea typeface="+mn-ea"/>
                <a:cs typeface="Arial" pitchFamily="34" charset="0"/>
              </a:rPr>
              <a:t>Occupational exposures</a:t>
            </a:r>
          </a:p>
          <a:p>
            <a:r>
              <a:rPr lang="en-US" sz="1200" kern="1200" baseline="0" dirty="0" smtClean="0">
                <a:solidFill>
                  <a:schemeClr val="bg1"/>
                </a:solidFill>
                <a:latin typeface="Times New Roman" pitchFamily="18" charset="0"/>
                <a:ea typeface="+mn-ea"/>
                <a:cs typeface="Arial" pitchFamily="34" charset="0"/>
              </a:rPr>
              <a:t>• Crop farming: grain dust, organic dust, inorganic dust</a:t>
            </a:r>
          </a:p>
          <a:p>
            <a:r>
              <a:rPr lang="en-US" sz="1200" kern="1200" baseline="0" dirty="0" smtClean="0">
                <a:solidFill>
                  <a:schemeClr val="bg1"/>
                </a:solidFill>
                <a:latin typeface="Times New Roman" pitchFamily="18" charset="0"/>
                <a:ea typeface="+mn-ea"/>
                <a:cs typeface="Arial" pitchFamily="34" charset="0"/>
              </a:rPr>
              <a:t>• Animal farming: organic dust, ammonia, hydrogen</a:t>
            </a:r>
          </a:p>
          <a:p>
            <a:r>
              <a:rPr lang="en-US" sz="1200" kern="1200" baseline="0" dirty="0" err="1" smtClean="0">
                <a:solidFill>
                  <a:schemeClr val="bg1"/>
                </a:solidFill>
                <a:latin typeface="Times New Roman" pitchFamily="18" charset="0"/>
                <a:ea typeface="+mn-ea"/>
                <a:cs typeface="Arial" pitchFamily="34" charset="0"/>
              </a:rPr>
              <a:t>sulphide</a:t>
            </a:r>
            <a:endParaRPr lang="en-US" sz="1200" kern="1200" baseline="0" dirty="0" smtClean="0">
              <a:solidFill>
                <a:schemeClr val="bg1"/>
              </a:solidFill>
              <a:latin typeface="Times New Roman" pitchFamily="18" charset="0"/>
              <a:ea typeface="+mn-ea"/>
              <a:cs typeface="Arial" pitchFamily="34" charset="0"/>
            </a:endParaRPr>
          </a:p>
          <a:p>
            <a:r>
              <a:rPr lang="en-US" sz="1200" kern="1200" baseline="0" dirty="0" smtClean="0">
                <a:solidFill>
                  <a:schemeClr val="bg1"/>
                </a:solidFill>
                <a:latin typeface="Times New Roman" pitchFamily="18" charset="0"/>
                <a:ea typeface="+mn-ea"/>
                <a:cs typeface="Arial" pitchFamily="34" charset="0"/>
              </a:rPr>
              <a:t>• Dust exposures: coal mining, hard-rock mining,</a:t>
            </a:r>
          </a:p>
          <a:p>
            <a:r>
              <a:rPr lang="en-US" sz="1200" kern="1200" baseline="0" dirty="0" err="1" smtClean="0">
                <a:solidFill>
                  <a:schemeClr val="bg1"/>
                </a:solidFill>
                <a:latin typeface="Times New Roman" pitchFamily="18" charset="0"/>
                <a:ea typeface="+mn-ea"/>
                <a:cs typeface="Arial" pitchFamily="34" charset="0"/>
              </a:rPr>
              <a:t>tunnelling</a:t>
            </a:r>
            <a:r>
              <a:rPr lang="en-US" sz="1200" kern="1200" baseline="0" dirty="0" smtClean="0">
                <a:solidFill>
                  <a:schemeClr val="bg1"/>
                </a:solidFill>
                <a:latin typeface="Times New Roman" pitchFamily="18" charset="0"/>
                <a:ea typeface="+mn-ea"/>
                <a:cs typeface="Arial" pitchFamily="34" charset="0"/>
              </a:rPr>
              <a:t>, concrete manufacturing, construction, brick</a:t>
            </a:r>
          </a:p>
          <a:p>
            <a:r>
              <a:rPr lang="en-US" sz="1200" kern="1200" baseline="0" dirty="0" smtClean="0">
                <a:solidFill>
                  <a:schemeClr val="bg1"/>
                </a:solidFill>
                <a:latin typeface="Times New Roman" pitchFamily="18" charset="0"/>
                <a:ea typeface="+mn-ea"/>
                <a:cs typeface="Arial" pitchFamily="34" charset="0"/>
              </a:rPr>
              <a:t>manufacturing, gold mining, iron and steel founding</a:t>
            </a:r>
          </a:p>
          <a:p>
            <a:r>
              <a:rPr lang="en-US" sz="1200" kern="1200" baseline="0" dirty="0" smtClean="0">
                <a:solidFill>
                  <a:schemeClr val="bg1"/>
                </a:solidFill>
                <a:latin typeface="Times New Roman" pitchFamily="18" charset="0"/>
                <a:ea typeface="+mn-ea"/>
                <a:cs typeface="Arial" pitchFamily="34" charset="0"/>
              </a:rPr>
              <a:t>• Chemical exposures: plastic, textile, rubber industries,</a:t>
            </a:r>
          </a:p>
          <a:p>
            <a:r>
              <a:rPr lang="en-US" sz="1200" kern="1200" baseline="0" dirty="0" smtClean="0">
                <a:solidFill>
                  <a:schemeClr val="bg1"/>
                </a:solidFill>
                <a:latin typeface="Times New Roman" pitchFamily="18" charset="0"/>
                <a:ea typeface="+mn-ea"/>
                <a:cs typeface="Arial" pitchFamily="34" charset="0"/>
              </a:rPr>
              <a:t>leather manufacturing, manufacturing of food products</a:t>
            </a:r>
          </a:p>
          <a:p>
            <a:r>
              <a:rPr lang="en-US" sz="1200" kern="1200" baseline="0" dirty="0" smtClean="0">
                <a:solidFill>
                  <a:schemeClr val="bg1"/>
                </a:solidFill>
                <a:latin typeface="Times New Roman" pitchFamily="18" charset="0"/>
                <a:ea typeface="+mn-ea"/>
                <a:cs typeface="Arial" pitchFamily="34" charset="0"/>
              </a:rPr>
              <a:t>• Pollutant exposure: transportation and trucking,</a:t>
            </a:r>
          </a:p>
          <a:p>
            <a:r>
              <a:rPr lang="en-US" sz="1200" kern="1200" baseline="0" dirty="0" smtClean="0">
                <a:solidFill>
                  <a:schemeClr val="bg1"/>
                </a:solidFill>
                <a:latin typeface="Times New Roman" pitchFamily="18" charset="0"/>
                <a:ea typeface="+mn-ea"/>
                <a:cs typeface="Arial" pitchFamily="34" charset="0"/>
              </a:rPr>
              <a:t>automotive repair</a:t>
            </a:r>
          </a:p>
          <a:p>
            <a:r>
              <a:rPr lang="en-US" sz="1200" kern="1200" baseline="0" dirty="0" smtClean="0">
                <a:solidFill>
                  <a:schemeClr val="bg1"/>
                </a:solidFill>
                <a:latin typeface="Times New Roman" pitchFamily="18" charset="0"/>
                <a:ea typeface="+mn-ea"/>
                <a:cs typeface="Arial" pitchFamily="34" charset="0"/>
              </a:rPr>
              <a:t>Treated pulmonary tuberculosis</a:t>
            </a:r>
          </a:p>
          <a:p>
            <a:r>
              <a:rPr lang="en-US" sz="1200" kern="1200" baseline="0" dirty="0" smtClean="0">
                <a:solidFill>
                  <a:schemeClr val="bg1"/>
                </a:solidFill>
                <a:latin typeface="Times New Roman" pitchFamily="18" charset="0"/>
                <a:ea typeface="+mn-ea"/>
                <a:cs typeface="Arial" pitchFamily="34" charset="0"/>
              </a:rPr>
              <a:t>Lower-respiratory-tract infections during childhood</a:t>
            </a:r>
          </a:p>
          <a:p>
            <a:r>
              <a:rPr lang="en-US" sz="1200" kern="1200" baseline="0" dirty="0" smtClean="0">
                <a:solidFill>
                  <a:schemeClr val="bg1"/>
                </a:solidFill>
                <a:latin typeface="Times New Roman" pitchFamily="18" charset="0"/>
                <a:ea typeface="+mn-ea"/>
                <a:cs typeface="Arial" pitchFamily="34" charset="0"/>
              </a:rPr>
              <a:t>Chronic asthma</a:t>
            </a:r>
          </a:p>
          <a:p>
            <a:r>
              <a:rPr lang="en-US" sz="1200" kern="1200" baseline="0" dirty="0" smtClean="0">
                <a:solidFill>
                  <a:schemeClr val="bg1"/>
                </a:solidFill>
                <a:latin typeface="Times New Roman" pitchFamily="18" charset="0"/>
                <a:ea typeface="+mn-ea"/>
                <a:cs typeface="Arial" pitchFamily="34" charset="0"/>
              </a:rPr>
              <a:t>Outdoor air pollution</a:t>
            </a:r>
          </a:p>
          <a:p>
            <a:r>
              <a:rPr lang="en-US" sz="1200" kern="1200" baseline="0" dirty="0" smtClean="0">
                <a:solidFill>
                  <a:schemeClr val="bg1"/>
                </a:solidFill>
                <a:latin typeface="Times New Roman" pitchFamily="18" charset="0"/>
                <a:ea typeface="+mn-ea"/>
                <a:cs typeface="Arial" pitchFamily="34" charset="0"/>
              </a:rPr>
              <a:t>• Particulate matter (&lt;10 </a:t>
            </a:r>
            <a:r>
              <a:rPr lang="el-GR" sz="1200" kern="1200" baseline="0" dirty="0" smtClean="0">
                <a:solidFill>
                  <a:schemeClr val="bg1"/>
                </a:solidFill>
                <a:latin typeface="Times New Roman" pitchFamily="18" charset="0"/>
                <a:ea typeface="+mn-ea"/>
                <a:cs typeface="Arial" pitchFamily="34" charset="0"/>
              </a:rPr>
              <a:t>μ</a:t>
            </a:r>
            <a:r>
              <a:rPr lang="en-US" sz="1200" kern="1200" baseline="0" dirty="0" smtClean="0">
                <a:solidFill>
                  <a:schemeClr val="bg1"/>
                </a:solidFill>
                <a:latin typeface="Times New Roman" pitchFamily="18" charset="0"/>
                <a:ea typeface="+mn-ea"/>
                <a:cs typeface="Arial" pitchFamily="34" charset="0"/>
              </a:rPr>
              <a:t>m or &lt;2・5 </a:t>
            </a:r>
            <a:r>
              <a:rPr lang="el-GR" sz="1200" kern="1200" baseline="0" dirty="0" smtClean="0">
                <a:solidFill>
                  <a:schemeClr val="bg1"/>
                </a:solidFill>
                <a:latin typeface="Times New Roman" pitchFamily="18" charset="0"/>
                <a:ea typeface="+mn-ea"/>
                <a:cs typeface="Arial" pitchFamily="34" charset="0"/>
              </a:rPr>
              <a:t>μ</a:t>
            </a:r>
            <a:r>
              <a:rPr lang="en-US" sz="1200" kern="1200" baseline="0" dirty="0" smtClean="0">
                <a:solidFill>
                  <a:schemeClr val="bg1"/>
                </a:solidFill>
                <a:latin typeface="Times New Roman" pitchFamily="18" charset="0"/>
                <a:ea typeface="+mn-ea"/>
                <a:cs typeface="Arial" pitchFamily="34" charset="0"/>
              </a:rPr>
              <a:t>m diameter)</a:t>
            </a:r>
          </a:p>
          <a:p>
            <a:r>
              <a:rPr lang="en-US" sz="1200" kern="1200" baseline="0" dirty="0" smtClean="0">
                <a:solidFill>
                  <a:schemeClr val="bg1"/>
                </a:solidFill>
                <a:latin typeface="Times New Roman" pitchFamily="18" charset="0"/>
                <a:ea typeface="+mn-ea"/>
                <a:cs typeface="Arial" pitchFamily="34" charset="0"/>
              </a:rPr>
              <a:t>• Nitrogen dioxide</a:t>
            </a:r>
          </a:p>
          <a:p>
            <a:r>
              <a:rPr lang="en-US" sz="1200" kern="1200" baseline="0" dirty="0" smtClean="0">
                <a:solidFill>
                  <a:schemeClr val="bg1"/>
                </a:solidFill>
                <a:latin typeface="Times New Roman" pitchFamily="18" charset="0"/>
                <a:ea typeface="+mn-ea"/>
                <a:cs typeface="Arial" pitchFamily="34" charset="0"/>
              </a:rPr>
              <a:t>• Carbon monoxide</a:t>
            </a:r>
          </a:p>
          <a:p>
            <a:r>
              <a:rPr lang="en-US" sz="1200" kern="1200" baseline="0" dirty="0" smtClean="0">
                <a:solidFill>
                  <a:schemeClr val="bg1"/>
                </a:solidFill>
                <a:latin typeface="Times New Roman" pitchFamily="18" charset="0"/>
                <a:ea typeface="+mn-ea"/>
                <a:cs typeface="Arial" pitchFamily="34" charset="0"/>
              </a:rPr>
              <a:t>Poor socioeconomic status</a:t>
            </a:r>
          </a:p>
          <a:p>
            <a:r>
              <a:rPr lang="en-US" sz="1200" kern="1200" baseline="0" dirty="0" smtClean="0">
                <a:solidFill>
                  <a:schemeClr val="bg1"/>
                </a:solidFill>
                <a:latin typeface="Times New Roman" pitchFamily="18" charset="0"/>
                <a:ea typeface="+mn-ea"/>
                <a:cs typeface="Arial" pitchFamily="34" charset="0"/>
              </a:rPr>
              <a:t>Low educational attainment</a:t>
            </a:r>
          </a:p>
          <a:p>
            <a:r>
              <a:rPr lang="en-US" sz="1200" kern="1200" baseline="0" dirty="0" smtClean="0">
                <a:solidFill>
                  <a:schemeClr val="bg1"/>
                </a:solidFill>
                <a:latin typeface="Times New Roman" pitchFamily="18" charset="0"/>
                <a:ea typeface="+mn-ea"/>
                <a:cs typeface="Arial" pitchFamily="34" charset="0"/>
              </a:rPr>
              <a:t>Poor nutrition</a:t>
            </a:r>
            <a:endParaRPr lang="ar-SA" dirty="0"/>
          </a:p>
        </p:txBody>
      </p:sp>
      <p:sp>
        <p:nvSpPr>
          <p:cNvPr id="4" name="عنصر نائب لرقم الشريحة 3"/>
          <p:cNvSpPr>
            <a:spLocks noGrp="1"/>
          </p:cNvSpPr>
          <p:nvPr>
            <p:ph type="sldNum" sz="quarter" idx="10"/>
          </p:nvPr>
        </p:nvSpPr>
        <p:spPr/>
        <p:txBody>
          <a:bodyPr/>
          <a:lstStyle/>
          <a:p>
            <a:fld id="{69379BB3-0B2A-4149-8EC0-E5EECFF88061}" type="slidenum">
              <a:rPr lang="ar-SA" smtClean="0"/>
              <a:pPr/>
              <a:t>15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3" name="عنصر نائب للملاحظات 2"/>
          <p:cNvSpPr>
            <a:spLocks noGrp="1"/>
          </p:cNvSpPr>
          <p:nvPr>
            <p:ph type="body" idx="1"/>
          </p:nvPr>
        </p:nvSpPr>
        <p:spPr/>
        <p:txBody>
          <a:bodyPr>
            <a:normAutofit fontScale="70000" lnSpcReduction="20000"/>
          </a:bodyPr>
          <a:lstStyle/>
          <a:p>
            <a:pPr eaLnBrk="1" hangingPunct="1">
              <a:defRPr/>
            </a:pPr>
            <a:r>
              <a:rPr lang="en-US" dirty="0" smtClean="0">
                <a:solidFill>
                  <a:schemeClr val="bg1"/>
                </a:solidFill>
                <a:latin typeface="Times New Roman" pitchFamily="18" charset="0"/>
                <a:cs typeface="Arial" pitchFamily="34" charset="0"/>
              </a:rPr>
              <a:t>Chronic obstructive pulmonary disease in non-smokers</a:t>
            </a:r>
          </a:p>
          <a:p>
            <a:pPr eaLnBrk="1" hangingPunct="1">
              <a:defRPr/>
            </a:pPr>
            <a:r>
              <a:rPr lang="en-US" dirty="0" err="1" smtClean="0">
                <a:solidFill>
                  <a:schemeClr val="bg1"/>
                </a:solidFill>
                <a:latin typeface="Times New Roman" pitchFamily="18" charset="0"/>
                <a:cs typeface="Arial" pitchFamily="34" charset="0"/>
              </a:rPr>
              <a:t>Sundeep</a:t>
            </a:r>
            <a:r>
              <a:rPr lang="en-US" dirty="0" smtClean="0">
                <a:solidFill>
                  <a:schemeClr val="bg1"/>
                </a:solidFill>
                <a:latin typeface="Times New Roman" pitchFamily="18" charset="0"/>
                <a:cs typeface="Arial" pitchFamily="34" charset="0"/>
              </a:rPr>
              <a:t> S </a:t>
            </a:r>
            <a:r>
              <a:rPr lang="en-US" dirty="0" err="1" smtClean="0">
                <a:solidFill>
                  <a:schemeClr val="bg1"/>
                </a:solidFill>
                <a:latin typeface="Times New Roman" pitchFamily="18" charset="0"/>
                <a:cs typeface="Arial" pitchFamily="34" charset="0"/>
              </a:rPr>
              <a:t>Salvi</a:t>
            </a:r>
            <a:r>
              <a:rPr lang="en-US" dirty="0" smtClean="0">
                <a:solidFill>
                  <a:schemeClr val="bg1"/>
                </a:solidFill>
                <a:latin typeface="Times New Roman" pitchFamily="18" charset="0"/>
                <a:cs typeface="Arial" pitchFamily="34" charset="0"/>
              </a:rPr>
              <a:t>, Peter J Barnes,</a:t>
            </a:r>
            <a:r>
              <a:rPr lang="en-US" b="1" i="1" dirty="0" smtClean="0">
                <a:solidFill>
                  <a:schemeClr val="bg1"/>
                </a:solidFill>
                <a:latin typeface="Times New Roman" pitchFamily="18" charset="0"/>
                <a:cs typeface="Arial" pitchFamily="34" charset="0"/>
              </a:rPr>
              <a:t> </a:t>
            </a:r>
            <a:r>
              <a:rPr lang="en-US" dirty="0" smtClean="0">
                <a:solidFill>
                  <a:schemeClr val="bg1"/>
                </a:solidFill>
                <a:latin typeface="Times New Roman" pitchFamily="18" charset="0"/>
                <a:cs typeface="Arial" pitchFamily="34" charset="0"/>
              </a:rPr>
              <a:t>Lancet 2009; 374: 733–43</a:t>
            </a:r>
          </a:p>
          <a:p>
            <a:pPr eaLnBrk="1" hangingPunct="1">
              <a:defRPr/>
            </a:pPr>
            <a:endParaRPr lang="en-US" dirty="0" smtClean="0">
              <a:solidFill>
                <a:schemeClr val="bg1"/>
              </a:solidFill>
              <a:latin typeface="Times New Roman" pitchFamily="18" charset="0"/>
              <a:cs typeface="Arial" pitchFamily="34" charset="0"/>
            </a:endParaRPr>
          </a:p>
          <a:p>
            <a:pPr eaLnBrk="1" hangingPunct="1">
              <a:defRPr/>
            </a:pPr>
            <a:r>
              <a:rPr lang="en-US" b="1" dirty="0" smtClean="0">
                <a:solidFill>
                  <a:schemeClr val="bg1"/>
                </a:solidFill>
                <a:latin typeface="Times New Roman" pitchFamily="18" charset="0"/>
                <a:cs typeface="Arial" pitchFamily="34" charset="0"/>
              </a:rPr>
              <a:t>Non-smoking risk factors associated with chronic</a:t>
            </a:r>
          </a:p>
          <a:p>
            <a:pPr eaLnBrk="1" hangingPunct="1">
              <a:defRPr/>
            </a:pPr>
            <a:r>
              <a:rPr lang="en-US" b="1" dirty="0" smtClean="0">
                <a:solidFill>
                  <a:schemeClr val="bg1"/>
                </a:solidFill>
                <a:latin typeface="Times New Roman" pitchFamily="18" charset="0"/>
                <a:cs typeface="Arial" pitchFamily="34" charset="0"/>
              </a:rPr>
              <a:t>obstructive pulmonary disease</a:t>
            </a:r>
          </a:p>
          <a:p>
            <a:pPr eaLnBrk="1" hangingPunct="1">
              <a:defRPr/>
            </a:pPr>
            <a:r>
              <a:rPr lang="en-US" dirty="0" smtClean="0">
                <a:solidFill>
                  <a:schemeClr val="bg1"/>
                </a:solidFill>
                <a:latin typeface="Times New Roman" pitchFamily="18" charset="0"/>
                <a:cs typeface="Arial" pitchFamily="34" charset="0"/>
              </a:rPr>
              <a:t>Indoor air pollution</a:t>
            </a:r>
          </a:p>
          <a:p>
            <a:pPr eaLnBrk="1" hangingPunct="1">
              <a:defRPr/>
            </a:pPr>
            <a:r>
              <a:rPr lang="en-US" dirty="0" smtClean="0">
                <a:solidFill>
                  <a:schemeClr val="bg1"/>
                </a:solidFill>
                <a:latin typeface="Times New Roman" pitchFamily="18" charset="0"/>
                <a:cs typeface="Arial" pitchFamily="34" charset="0"/>
              </a:rPr>
              <a:t>• Smoke from biomass fuel: plant residues (wood, charcoal,</a:t>
            </a:r>
          </a:p>
          <a:p>
            <a:pPr eaLnBrk="1" hangingPunct="1">
              <a:defRPr/>
            </a:pPr>
            <a:r>
              <a:rPr lang="en-US" dirty="0" smtClean="0">
                <a:solidFill>
                  <a:schemeClr val="bg1"/>
                </a:solidFill>
                <a:latin typeface="Times New Roman" pitchFamily="18" charset="0"/>
                <a:cs typeface="Arial" pitchFamily="34" charset="0"/>
              </a:rPr>
              <a:t>crops, twigs, dried grass) animal residues (dung)</a:t>
            </a:r>
          </a:p>
          <a:p>
            <a:pPr eaLnBrk="1" hangingPunct="1">
              <a:defRPr/>
            </a:pPr>
            <a:r>
              <a:rPr lang="en-US" dirty="0" smtClean="0">
                <a:solidFill>
                  <a:schemeClr val="bg1"/>
                </a:solidFill>
                <a:latin typeface="Times New Roman" pitchFamily="18" charset="0"/>
                <a:cs typeface="Arial" pitchFamily="34" charset="0"/>
              </a:rPr>
              <a:t>• Smoke from coal</a:t>
            </a:r>
          </a:p>
          <a:p>
            <a:pPr eaLnBrk="1" hangingPunct="1">
              <a:defRPr/>
            </a:pPr>
            <a:r>
              <a:rPr lang="en-US" dirty="0" smtClean="0">
                <a:solidFill>
                  <a:schemeClr val="bg1"/>
                </a:solidFill>
                <a:latin typeface="Times New Roman" pitchFamily="18" charset="0"/>
                <a:cs typeface="Arial" pitchFamily="34" charset="0"/>
              </a:rPr>
              <a:t>Occupational exposures</a:t>
            </a:r>
          </a:p>
          <a:p>
            <a:pPr eaLnBrk="1" hangingPunct="1">
              <a:defRPr/>
            </a:pPr>
            <a:r>
              <a:rPr lang="en-US" dirty="0" smtClean="0">
                <a:solidFill>
                  <a:schemeClr val="bg1"/>
                </a:solidFill>
                <a:latin typeface="Times New Roman" pitchFamily="18" charset="0"/>
                <a:cs typeface="Arial" pitchFamily="34" charset="0"/>
              </a:rPr>
              <a:t>• Crop farming: grain dust, organic dust, inorganic dust</a:t>
            </a:r>
          </a:p>
          <a:p>
            <a:pPr eaLnBrk="1" hangingPunct="1">
              <a:defRPr/>
            </a:pPr>
            <a:r>
              <a:rPr lang="en-US" dirty="0" smtClean="0">
                <a:solidFill>
                  <a:schemeClr val="bg1"/>
                </a:solidFill>
                <a:latin typeface="Times New Roman" pitchFamily="18" charset="0"/>
                <a:cs typeface="Arial" pitchFamily="34" charset="0"/>
              </a:rPr>
              <a:t>• Animal farming: organic dust, ammonia, hydrogen</a:t>
            </a:r>
          </a:p>
          <a:p>
            <a:pPr eaLnBrk="1" hangingPunct="1">
              <a:defRPr/>
            </a:pPr>
            <a:r>
              <a:rPr lang="en-US" dirty="0" err="1" smtClean="0">
                <a:solidFill>
                  <a:schemeClr val="bg1"/>
                </a:solidFill>
                <a:latin typeface="Times New Roman" pitchFamily="18" charset="0"/>
                <a:cs typeface="Arial" pitchFamily="34" charset="0"/>
              </a:rPr>
              <a:t>sulphide</a:t>
            </a:r>
            <a:endParaRPr lang="en-US" dirty="0" smtClean="0">
              <a:solidFill>
                <a:schemeClr val="bg1"/>
              </a:solidFill>
              <a:latin typeface="Times New Roman" pitchFamily="18" charset="0"/>
              <a:cs typeface="Arial" pitchFamily="34" charset="0"/>
            </a:endParaRPr>
          </a:p>
          <a:p>
            <a:pPr eaLnBrk="1" hangingPunct="1">
              <a:defRPr/>
            </a:pPr>
            <a:r>
              <a:rPr lang="en-US" dirty="0" smtClean="0">
                <a:solidFill>
                  <a:schemeClr val="bg1"/>
                </a:solidFill>
                <a:latin typeface="Times New Roman" pitchFamily="18" charset="0"/>
                <a:cs typeface="Arial" pitchFamily="34" charset="0"/>
              </a:rPr>
              <a:t>• Dust exposures: coal mining, hard-rock mining,</a:t>
            </a:r>
          </a:p>
          <a:p>
            <a:pPr eaLnBrk="1" hangingPunct="1">
              <a:defRPr/>
            </a:pPr>
            <a:r>
              <a:rPr lang="en-US" dirty="0" err="1" smtClean="0">
                <a:solidFill>
                  <a:schemeClr val="bg1"/>
                </a:solidFill>
                <a:latin typeface="Times New Roman" pitchFamily="18" charset="0"/>
                <a:cs typeface="Arial" pitchFamily="34" charset="0"/>
              </a:rPr>
              <a:t>tunnelling</a:t>
            </a:r>
            <a:r>
              <a:rPr lang="en-US" dirty="0" smtClean="0">
                <a:solidFill>
                  <a:schemeClr val="bg1"/>
                </a:solidFill>
                <a:latin typeface="Times New Roman" pitchFamily="18" charset="0"/>
                <a:cs typeface="Arial" pitchFamily="34" charset="0"/>
              </a:rPr>
              <a:t>, concrete manufacturing, construction, brick</a:t>
            </a:r>
          </a:p>
          <a:p>
            <a:pPr eaLnBrk="1" hangingPunct="1">
              <a:defRPr/>
            </a:pPr>
            <a:r>
              <a:rPr lang="en-US" dirty="0" smtClean="0">
                <a:solidFill>
                  <a:schemeClr val="bg1"/>
                </a:solidFill>
                <a:latin typeface="Times New Roman" pitchFamily="18" charset="0"/>
                <a:cs typeface="Arial" pitchFamily="34" charset="0"/>
              </a:rPr>
              <a:t>manufacturing, gold mining, iron and steel founding</a:t>
            </a:r>
          </a:p>
          <a:p>
            <a:pPr eaLnBrk="1" hangingPunct="1">
              <a:defRPr/>
            </a:pPr>
            <a:r>
              <a:rPr lang="en-US" dirty="0" smtClean="0">
                <a:solidFill>
                  <a:schemeClr val="bg1"/>
                </a:solidFill>
                <a:latin typeface="Times New Roman" pitchFamily="18" charset="0"/>
                <a:cs typeface="Arial" pitchFamily="34" charset="0"/>
              </a:rPr>
              <a:t>• Chemical exposures: plastic, textile, rubber industries,</a:t>
            </a:r>
          </a:p>
          <a:p>
            <a:pPr eaLnBrk="1" hangingPunct="1">
              <a:defRPr/>
            </a:pPr>
            <a:r>
              <a:rPr lang="en-US" dirty="0" smtClean="0">
                <a:solidFill>
                  <a:schemeClr val="bg1"/>
                </a:solidFill>
                <a:latin typeface="Times New Roman" pitchFamily="18" charset="0"/>
                <a:cs typeface="Arial" pitchFamily="34" charset="0"/>
              </a:rPr>
              <a:t>leather manufacturing, manufacturing of food products</a:t>
            </a:r>
          </a:p>
          <a:p>
            <a:pPr eaLnBrk="1" hangingPunct="1">
              <a:defRPr/>
            </a:pPr>
            <a:r>
              <a:rPr lang="en-US" dirty="0" smtClean="0">
                <a:solidFill>
                  <a:schemeClr val="bg1"/>
                </a:solidFill>
                <a:latin typeface="Times New Roman" pitchFamily="18" charset="0"/>
                <a:cs typeface="Arial" pitchFamily="34" charset="0"/>
              </a:rPr>
              <a:t>• Pollutant exposure: transportation and trucking,</a:t>
            </a:r>
          </a:p>
          <a:p>
            <a:pPr eaLnBrk="1" hangingPunct="1">
              <a:defRPr/>
            </a:pPr>
            <a:r>
              <a:rPr lang="en-US" dirty="0" smtClean="0">
                <a:solidFill>
                  <a:schemeClr val="bg1"/>
                </a:solidFill>
                <a:latin typeface="Times New Roman" pitchFamily="18" charset="0"/>
                <a:cs typeface="Arial" pitchFamily="34" charset="0"/>
              </a:rPr>
              <a:t>automotive repair</a:t>
            </a:r>
          </a:p>
          <a:p>
            <a:pPr eaLnBrk="1" hangingPunct="1">
              <a:defRPr/>
            </a:pPr>
            <a:r>
              <a:rPr lang="en-US" dirty="0" smtClean="0">
                <a:solidFill>
                  <a:schemeClr val="bg1"/>
                </a:solidFill>
                <a:latin typeface="Times New Roman" pitchFamily="18" charset="0"/>
                <a:cs typeface="Arial" pitchFamily="34" charset="0"/>
              </a:rPr>
              <a:t>Treated pulmonary tuberculosis</a:t>
            </a:r>
          </a:p>
          <a:p>
            <a:pPr eaLnBrk="1" hangingPunct="1">
              <a:defRPr/>
            </a:pPr>
            <a:r>
              <a:rPr lang="en-US" dirty="0" smtClean="0">
                <a:solidFill>
                  <a:schemeClr val="bg1"/>
                </a:solidFill>
                <a:latin typeface="Times New Roman" pitchFamily="18" charset="0"/>
                <a:cs typeface="Arial" pitchFamily="34" charset="0"/>
              </a:rPr>
              <a:t>Lower-respiratory-tract infections during childhood</a:t>
            </a:r>
          </a:p>
          <a:p>
            <a:pPr eaLnBrk="1" hangingPunct="1">
              <a:defRPr/>
            </a:pPr>
            <a:r>
              <a:rPr lang="en-US" dirty="0" smtClean="0">
                <a:solidFill>
                  <a:schemeClr val="bg1"/>
                </a:solidFill>
                <a:latin typeface="Times New Roman" pitchFamily="18" charset="0"/>
                <a:cs typeface="Arial" pitchFamily="34" charset="0"/>
              </a:rPr>
              <a:t>Chronic asthma</a:t>
            </a:r>
          </a:p>
          <a:p>
            <a:pPr eaLnBrk="1" hangingPunct="1">
              <a:defRPr/>
            </a:pPr>
            <a:r>
              <a:rPr lang="en-US" dirty="0" smtClean="0">
                <a:solidFill>
                  <a:schemeClr val="bg1"/>
                </a:solidFill>
                <a:latin typeface="Times New Roman" pitchFamily="18" charset="0"/>
                <a:cs typeface="Arial" pitchFamily="34" charset="0"/>
              </a:rPr>
              <a:t>Outdoor air pollution</a:t>
            </a:r>
          </a:p>
          <a:p>
            <a:pPr eaLnBrk="1" hangingPunct="1">
              <a:defRPr/>
            </a:pPr>
            <a:r>
              <a:rPr lang="en-US" dirty="0" smtClean="0">
                <a:solidFill>
                  <a:schemeClr val="bg1"/>
                </a:solidFill>
                <a:latin typeface="Times New Roman" pitchFamily="18" charset="0"/>
                <a:cs typeface="Arial" pitchFamily="34" charset="0"/>
              </a:rPr>
              <a:t>• Particulate matter (&lt;10 </a:t>
            </a:r>
            <a:r>
              <a:rPr lang="el-GR" dirty="0" smtClean="0">
                <a:solidFill>
                  <a:schemeClr val="bg1"/>
                </a:solidFill>
                <a:latin typeface="Times New Roman" pitchFamily="18" charset="0"/>
                <a:cs typeface="Arial" pitchFamily="34" charset="0"/>
              </a:rPr>
              <a:t>μ</a:t>
            </a:r>
            <a:r>
              <a:rPr lang="en-US" dirty="0" smtClean="0">
                <a:solidFill>
                  <a:schemeClr val="bg1"/>
                </a:solidFill>
                <a:latin typeface="Times New Roman" pitchFamily="18" charset="0"/>
                <a:cs typeface="Arial" pitchFamily="34" charset="0"/>
              </a:rPr>
              <a:t>m or &lt;2・5 </a:t>
            </a:r>
            <a:r>
              <a:rPr lang="el-GR" dirty="0" smtClean="0">
                <a:solidFill>
                  <a:schemeClr val="bg1"/>
                </a:solidFill>
                <a:latin typeface="Times New Roman" pitchFamily="18" charset="0"/>
                <a:cs typeface="Arial" pitchFamily="34" charset="0"/>
              </a:rPr>
              <a:t>μ</a:t>
            </a:r>
            <a:r>
              <a:rPr lang="en-US" dirty="0" smtClean="0">
                <a:solidFill>
                  <a:schemeClr val="bg1"/>
                </a:solidFill>
                <a:latin typeface="Times New Roman" pitchFamily="18" charset="0"/>
                <a:cs typeface="Arial" pitchFamily="34" charset="0"/>
              </a:rPr>
              <a:t>m diameter)</a:t>
            </a:r>
          </a:p>
          <a:p>
            <a:pPr eaLnBrk="1" hangingPunct="1">
              <a:defRPr/>
            </a:pPr>
            <a:r>
              <a:rPr lang="en-US" dirty="0" smtClean="0">
                <a:solidFill>
                  <a:schemeClr val="bg1"/>
                </a:solidFill>
                <a:latin typeface="Times New Roman" pitchFamily="18" charset="0"/>
                <a:cs typeface="Arial" pitchFamily="34" charset="0"/>
              </a:rPr>
              <a:t>• Nitrogen dioxide</a:t>
            </a:r>
          </a:p>
          <a:p>
            <a:pPr eaLnBrk="1" hangingPunct="1">
              <a:defRPr/>
            </a:pPr>
            <a:r>
              <a:rPr lang="en-US" dirty="0" smtClean="0">
                <a:solidFill>
                  <a:schemeClr val="bg1"/>
                </a:solidFill>
                <a:latin typeface="Times New Roman" pitchFamily="18" charset="0"/>
                <a:cs typeface="Arial" pitchFamily="34" charset="0"/>
              </a:rPr>
              <a:t>• Carbon monoxide</a:t>
            </a:r>
          </a:p>
          <a:p>
            <a:pPr eaLnBrk="1" hangingPunct="1">
              <a:defRPr/>
            </a:pPr>
            <a:r>
              <a:rPr lang="en-US" dirty="0" smtClean="0">
                <a:solidFill>
                  <a:schemeClr val="bg1"/>
                </a:solidFill>
                <a:latin typeface="Times New Roman" pitchFamily="18" charset="0"/>
                <a:cs typeface="Arial" pitchFamily="34" charset="0"/>
              </a:rPr>
              <a:t>Poor socioeconomic status</a:t>
            </a:r>
          </a:p>
          <a:p>
            <a:pPr eaLnBrk="1" hangingPunct="1">
              <a:defRPr/>
            </a:pPr>
            <a:r>
              <a:rPr lang="en-US" dirty="0" smtClean="0">
                <a:solidFill>
                  <a:schemeClr val="bg1"/>
                </a:solidFill>
                <a:latin typeface="Times New Roman" pitchFamily="18" charset="0"/>
                <a:cs typeface="Arial" pitchFamily="34" charset="0"/>
              </a:rPr>
              <a:t>Low educational attainment</a:t>
            </a:r>
          </a:p>
          <a:p>
            <a:pPr eaLnBrk="1" hangingPunct="1">
              <a:defRPr/>
            </a:pPr>
            <a:r>
              <a:rPr lang="en-US" dirty="0" smtClean="0">
                <a:solidFill>
                  <a:schemeClr val="bg1"/>
                </a:solidFill>
                <a:latin typeface="Times New Roman" pitchFamily="18" charset="0"/>
                <a:cs typeface="Arial" pitchFamily="34" charset="0"/>
              </a:rPr>
              <a:t>Poor nutrition</a:t>
            </a:r>
            <a:endParaRPr lang="ar-SA" dirty="0" smtClean="0"/>
          </a:p>
          <a:p>
            <a:pPr eaLnBrk="1" hangingPunct="1">
              <a:defRPr/>
            </a:pPr>
            <a:endParaRPr lang="ar-SA" dirty="0" smtClean="0">
              <a:solidFill>
                <a:schemeClr val="bg1"/>
              </a:solidFill>
              <a:latin typeface="Times New Roman" pitchFamily="18" charset="0"/>
            </a:endParaRPr>
          </a:p>
        </p:txBody>
      </p:sp>
      <p:sp>
        <p:nvSpPr>
          <p:cNvPr id="4" name="عنصر نائب لرقم الشريحة 3"/>
          <p:cNvSpPr>
            <a:spLocks noGrp="1"/>
          </p:cNvSpPr>
          <p:nvPr>
            <p:ph type="sldNum" sz="quarter" idx="5"/>
          </p:nvPr>
        </p:nvSpPr>
        <p:spPr/>
        <p:txBody>
          <a:bodyPr/>
          <a:lstStyle/>
          <a:p>
            <a:pPr>
              <a:defRPr/>
            </a:pPr>
            <a:fld id="{6F0CDEDA-9BF6-4BD0-BBD5-0EBFB52AD4A8}" type="slidenum">
              <a:rPr lang="ar-SA" smtClean="0"/>
              <a:pPr>
                <a:defRPr/>
              </a:pPr>
              <a:t>17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lvl="0" algn="l" rtl="0">
              <a:spcBef>
                <a:spcPts val="1800"/>
              </a:spcBef>
              <a:buClr>
                <a:srgbClr val="00FF00"/>
              </a:buClr>
              <a:buSzPct val="100000"/>
              <a:buFont typeface="Wingdings" charset="2"/>
              <a:buChar char="§"/>
            </a:pPr>
            <a:r>
              <a:rPr lang="en-US" sz="1200" dirty="0" smtClean="0">
                <a:latin typeface="Tahoma"/>
                <a:cs typeface="Tahoma"/>
              </a:rPr>
              <a:t>Assess symptoms</a:t>
            </a:r>
          </a:p>
          <a:p>
            <a:pPr lvl="0" algn="l" rtl="0">
              <a:spcBef>
                <a:spcPts val="1800"/>
              </a:spcBef>
              <a:buClr>
                <a:srgbClr val="00FF00"/>
              </a:buClr>
              <a:buSzPct val="100000"/>
              <a:buFont typeface="Wingdings" charset="2"/>
              <a:buChar char="§"/>
            </a:pPr>
            <a:r>
              <a:rPr lang="en-US" sz="1200" dirty="0" smtClean="0">
                <a:latin typeface="Tahoma"/>
                <a:cs typeface="Tahoma"/>
              </a:rPr>
              <a:t>Assess degree of airflow limitation using </a:t>
            </a:r>
            <a:r>
              <a:rPr lang="en-US" sz="1200" dirty="0" err="1" smtClean="0">
                <a:latin typeface="Tahoma"/>
                <a:cs typeface="Tahoma"/>
              </a:rPr>
              <a:t>spirometry</a:t>
            </a:r>
            <a:endParaRPr lang="en-US" sz="1200" dirty="0" smtClean="0">
              <a:latin typeface="Tahoma"/>
              <a:cs typeface="Tahoma"/>
            </a:endParaRPr>
          </a:p>
          <a:p>
            <a:pPr lvl="0" algn="l" rtl="0">
              <a:spcBef>
                <a:spcPts val="1800"/>
              </a:spcBef>
              <a:spcAft>
                <a:spcPts val="1800"/>
              </a:spcAft>
              <a:buClr>
                <a:srgbClr val="00FF00"/>
              </a:buClr>
              <a:buSzPct val="100000"/>
              <a:buFont typeface="Wingdings" charset="2"/>
              <a:buChar char="§"/>
            </a:pPr>
            <a:r>
              <a:rPr lang="en-US" sz="1200" dirty="0" smtClean="0">
                <a:latin typeface="Tahoma"/>
                <a:cs typeface="Tahoma"/>
              </a:rPr>
              <a:t>Assess risk of exacerbations</a:t>
            </a:r>
          </a:p>
          <a:p>
            <a:pPr lvl="0" algn="l" rtl="0">
              <a:spcBef>
                <a:spcPts val="1800"/>
              </a:spcBef>
              <a:spcAft>
                <a:spcPts val="1800"/>
              </a:spcAft>
              <a:buClr>
                <a:srgbClr val="00FF00"/>
              </a:buClr>
              <a:buSzPct val="100000"/>
              <a:buFont typeface="Wingdings" charset="2"/>
              <a:buChar char="§"/>
            </a:pPr>
            <a:r>
              <a:rPr lang="en-US" sz="1200" dirty="0" smtClean="0">
                <a:latin typeface="Tahoma"/>
                <a:cs typeface="Tahoma"/>
              </a:rPr>
              <a:t>Assess </a:t>
            </a:r>
            <a:r>
              <a:rPr lang="en-US" sz="1200" dirty="0" err="1" smtClean="0">
                <a:latin typeface="Tahoma"/>
                <a:cs typeface="Tahoma"/>
              </a:rPr>
              <a:t>comorbidities</a:t>
            </a:r>
            <a:endParaRPr lang="en-US" sz="1200" dirty="0" smtClean="0">
              <a:latin typeface="Tahoma"/>
              <a:cs typeface="Tahoma"/>
            </a:endParaRPr>
          </a:p>
          <a:p>
            <a:pPr algn="l" rtl="0"/>
            <a:endParaRPr lang="ar-SA" dirty="0"/>
          </a:p>
        </p:txBody>
      </p:sp>
      <p:sp>
        <p:nvSpPr>
          <p:cNvPr id="4" name="عنصر نائب لرقم الشريحة 3"/>
          <p:cNvSpPr>
            <a:spLocks noGrp="1"/>
          </p:cNvSpPr>
          <p:nvPr>
            <p:ph type="sldNum" sz="quarter" idx="10"/>
          </p:nvPr>
        </p:nvSpPr>
        <p:spPr/>
        <p:txBody>
          <a:bodyPr/>
          <a:lstStyle/>
          <a:p>
            <a:fld id="{69379BB3-0B2A-4149-8EC0-E5EECFF88061}" type="slidenum">
              <a:rPr lang="ar-SA" smtClean="0"/>
              <a:pPr/>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1800" y="346075"/>
            <a:ext cx="8353778" cy="613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ar-SY" u="sng" dirty="0" smtClean="0"/>
              <a:t>الداء الرئوي الانسدادي المزمن</a:t>
            </a:r>
            <a:endParaRPr lang="en-US" u="sng" dirty="0"/>
          </a:p>
        </p:txBody>
      </p:sp>
      <p:sp>
        <p:nvSpPr>
          <p:cNvPr id="3" name="Subtitle 2"/>
          <p:cNvSpPr>
            <a:spLocks noGrp="1"/>
          </p:cNvSpPr>
          <p:nvPr>
            <p:ph type="subTitle" idx="1"/>
          </p:nvPr>
        </p:nvSpPr>
        <p:spPr/>
        <p:txBody>
          <a:bodyPr/>
          <a:lstStyle/>
          <a:p>
            <a:r>
              <a:rPr lang="ar-EG" b="1" u="sng" dirty="0" smtClean="0"/>
              <a:t>اللجنه الوطنية للأمراض المزمنه- الهيئة </a:t>
            </a:r>
          </a:p>
          <a:p>
            <a:pPr algn="r" rtl="1"/>
            <a:r>
              <a:rPr lang="ar-EG" b="1" u="sng" dirty="0" smtClean="0"/>
              <a:t>التمريضية2017 </a:t>
            </a:r>
            <a:endParaRPr lang="ar-SY" b="1" u="sng" dirty="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ar-EG" dirty="0" smtClean="0"/>
              <a:t>نسيج رئوي  طبيعي من الأعلى وانتفاخي من الأسفل</a:t>
            </a:r>
            <a:endParaRPr lang="en-US" dirty="0"/>
          </a:p>
        </p:txBody>
      </p:sp>
      <p:pic>
        <p:nvPicPr>
          <p:cNvPr id="11266" name="Picture 2" descr="E:\Image\51.jpg"/>
          <p:cNvPicPr>
            <a:picLocks noGrp="1" noChangeAspect="1" noChangeArrowheads="1"/>
          </p:cNvPicPr>
          <p:nvPr>
            <p:ph idx="1"/>
          </p:nvPr>
        </p:nvPicPr>
        <p:blipFill>
          <a:blip r:embed="rId2" cstate="print"/>
          <a:stretch>
            <a:fillRect/>
          </a:stretch>
        </p:blipFill>
        <p:spPr bwMode="auto">
          <a:xfrm>
            <a:off x="3166905" y="1600200"/>
            <a:ext cx="2810189" cy="4525963"/>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COPD </a:t>
            </a:r>
            <a:r>
              <a:rPr lang="ar-SY" dirty="0" smtClean="0"/>
              <a:t>تشخيص ال</a:t>
            </a:r>
            <a:endParaRPr lang="en-US" dirty="0"/>
          </a:p>
        </p:txBody>
      </p:sp>
      <p:sp>
        <p:nvSpPr>
          <p:cNvPr id="4" name="Subtitle 3"/>
          <p:cNvSpPr>
            <a:spLocks noGrp="1"/>
          </p:cNvSpPr>
          <p:nvPr>
            <p:ph type="subTitle" idx="1"/>
          </p:nvPr>
        </p:nvSpPr>
        <p:spPr/>
        <p:txBody>
          <a:bodyPr>
            <a:normAutofit fontScale="85000" lnSpcReduction="20000"/>
          </a:bodyPr>
          <a:lstStyle/>
          <a:p>
            <a:pPr marL="514350" indent="-514350" algn="r" rtl="1">
              <a:buFont typeface="+mj-lt"/>
              <a:buAutoNum type="arabicPeriod"/>
            </a:pPr>
            <a:r>
              <a:rPr lang="ar-SY" dirty="0" smtClean="0"/>
              <a:t>عوامل الخطورة  </a:t>
            </a:r>
          </a:p>
          <a:p>
            <a:pPr marL="514350" indent="-514350" algn="r" rtl="1">
              <a:buFont typeface="+mj-lt"/>
              <a:buAutoNum type="arabicPeriod"/>
            </a:pPr>
            <a:r>
              <a:rPr lang="ar-SY" dirty="0" smtClean="0"/>
              <a:t>سريريا</a:t>
            </a:r>
          </a:p>
          <a:p>
            <a:pPr marL="514350" indent="-514350" algn="r" rtl="1">
              <a:buFont typeface="+mj-lt"/>
              <a:buAutoNum type="arabicPeriod"/>
            </a:pPr>
            <a:r>
              <a:rPr lang="ar-SY" dirty="0" smtClean="0"/>
              <a:t>وظيفة الرئة </a:t>
            </a:r>
          </a:p>
          <a:p>
            <a:pPr marL="514350" indent="-514350" algn="r" rtl="1">
              <a:buFont typeface="+mj-lt"/>
              <a:buAutoNum type="arabicPeriod"/>
            </a:pPr>
            <a:r>
              <a:rPr lang="ar-SY" dirty="0" smtClean="0"/>
              <a:t>استقصاءات أخرى</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r" rtl="1">
              <a:buNone/>
            </a:pPr>
            <a:r>
              <a:rPr lang="ar-EG" sz="4800" dirty="0" smtClean="0"/>
              <a:t>             </a:t>
            </a:r>
            <a:r>
              <a:rPr lang="ar-EG" sz="4800" u="sng" dirty="0" smtClean="0"/>
              <a:t> أولا : عوامل الخطورة</a:t>
            </a:r>
            <a:endParaRPr lang="en-US" sz="4800" u="sng"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71566" y="1214422"/>
            <a:ext cx="7772400" cy="1928818"/>
          </a:xfrm>
        </p:spPr>
        <p:txBody>
          <a:bodyPr>
            <a:normAutofit fontScale="90000"/>
          </a:bodyPr>
          <a:lstStyle/>
          <a:p>
            <a:r>
              <a:rPr lang="ar-EG" i="1" spc="300" dirty="0" smtClean="0">
                <a:effectLst>
                  <a:outerShdw blurRad="38100" dist="38100" dir="2700000" algn="tl">
                    <a:srgbClr val="000000">
                      <a:alpha val="43137"/>
                    </a:srgbClr>
                  </a:outerShdw>
                </a:effectLst>
                <a:latin typeface="+mj-lt"/>
              </a:rPr>
              <a:t>تدخين السكائر هو العامل الرئيس في  حدوث الداء الرئوي الانسدادي المزمن</a:t>
            </a:r>
            <a:endParaRPr lang="ar-SA" i="1" spc="300" dirty="0">
              <a:effectLst>
                <a:outerShdw blurRad="38100" dist="38100" dir="2700000" algn="tl">
                  <a:srgbClr val="000000">
                    <a:alpha val="43137"/>
                  </a:srgbClr>
                </a:outerShdw>
              </a:effectLst>
              <a:latin typeface="+mj-lt"/>
            </a:endParaRPr>
          </a:p>
        </p:txBody>
      </p:sp>
      <p:sp>
        <p:nvSpPr>
          <p:cNvPr id="3" name="عنصر نائب لرقم الشريحة 2"/>
          <p:cNvSpPr>
            <a:spLocks noGrp="1"/>
          </p:cNvSpPr>
          <p:nvPr>
            <p:ph type="sldNum" sz="quarter" idx="12"/>
          </p:nvPr>
        </p:nvSpPr>
        <p:spPr/>
        <p:txBody>
          <a:bodyPr/>
          <a:lstStyle/>
          <a:p>
            <a:fld id="{2237A67E-341B-4B38-9F9A-F852AAA7677A}" type="slidenum">
              <a:rPr lang="ar-SA" smtClean="0"/>
              <a:pPr/>
              <a:t>13</a:t>
            </a:fld>
            <a:endParaRPr lang="en-US" dirty="0"/>
          </a:p>
        </p:txBody>
      </p:sp>
      <p:grpSp>
        <p:nvGrpSpPr>
          <p:cNvPr id="4" name="مجموعة 4"/>
          <p:cNvGrpSpPr/>
          <p:nvPr/>
        </p:nvGrpSpPr>
        <p:grpSpPr>
          <a:xfrm rot="20531777">
            <a:off x="2256982" y="3680573"/>
            <a:ext cx="4317199" cy="2140059"/>
            <a:chOff x="2355850" y="704850"/>
            <a:chExt cx="3878263" cy="1562100"/>
          </a:xfrm>
        </p:grpSpPr>
        <p:sp>
          <p:nvSpPr>
            <p:cNvPr id="6" name="Rectangle 4"/>
            <p:cNvSpPr>
              <a:spLocks noChangeArrowheads="1"/>
            </p:cNvSpPr>
            <p:nvPr/>
          </p:nvSpPr>
          <p:spPr bwMode="auto">
            <a:xfrm>
              <a:off x="2355850" y="1782763"/>
              <a:ext cx="1193800" cy="471487"/>
            </a:xfrm>
            <a:prstGeom prst="rect">
              <a:avLst/>
            </a:prstGeom>
            <a:gradFill rotWithShape="0">
              <a:gsLst>
                <a:gs pos="0">
                  <a:srgbClr val="E2BF78"/>
                </a:gs>
                <a:gs pos="100000">
                  <a:srgbClr val="695838"/>
                </a:gs>
              </a:gsLst>
              <a:lin ang="5400000" scaled="1"/>
            </a:gradFill>
            <a:ln w="25400">
              <a:noFill/>
              <a:miter lim="800000"/>
              <a:headEnd/>
              <a:tailEnd/>
            </a:ln>
          </p:spPr>
          <p:txBody>
            <a:bodyPr wrap="none" anchor="ctr"/>
            <a:lstStyle/>
            <a:p>
              <a:pPr eaLnBrk="1" hangingPunct="1">
                <a:spcAft>
                  <a:spcPct val="0"/>
                </a:spcAft>
              </a:pPr>
              <a:endParaRPr lang="es-ES" sz="1800" b="0"/>
            </a:p>
          </p:txBody>
        </p:sp>
        <p:sp>
          <p:nvSpPr>
            <p:cNvPr id="7" name="Rectangle 5"/>
            <p:cNvSpPr>
              <a:spLocks noChangeArrowheads="1"/>
            </p:cNvSpPr>
            <p:nvPr/>
          </p:nvSpPr>
          <p:spPr bwMode="auto">
            <a:xfrm>
              <a:off x="3549650" y="1782763"/>
              <a:ext cx="1763713" cy="469900"/>
            </a:xfrm>
            <a:prstGeom prst="rect">
              <a:avLst/>
            </a:prstGeom>
            <a:gradFill rotWithShape="0">
              <a:gsLst>
                <a:gs pos="0">
                  <a:srgbClr val="E1EEEF"/>
                </a:gs>
                <a:gs pos="100000">
                  <a:srgbClr val="686E6F"/>
                </a:gs>
              </a:gsLst>
              <a:lin ang="5400000" scaled="1"/>
            </a:gradFill>
            <a:ln w="25400">
              <a:noFill/>
              <a:miter lim="800000"/>
              <a:headEnd/>
              <a:tailEnd/>
            </a:ln>
          </p:spPr>
          <p:txBody>
            <a:bodyPr wrap="none" anchor="ctr"/>
            <a:lstStyle/>
            <a:p>
              <a:pPr eaLnBrk="1" hangingPunct="1">
                <a:spcAft>
                  <a:spcPct val="0"/>
                </a:spcAft>
              </a:pPr>
              <a:endParaRPr lang="es-ES" sz="1800" b="0"/>
            </a:p>
          </p:txBody>
        </p:sp>
        <p:grpSp>
          <p:nvGrpSpPr>
            <p:cNvPr id="5" name="Group 8"/>
            <p:cNvGrpSpPr>
              <a:grpSpLocks/>
            </p:cNvGrpSpPr>
            <p:nvPr/>
          </p:nvGrpSpPr>
          <p:grpSpPr bwMode="auto">
            <a:xfrm>
              <a:off x="5270491" y="1779523"/>
              <a:ext cx="963612" cy="487352"/>
              <a:chOff x="3417" y="2010"/>
              <a:chExt cx="406" cy="307"/>
            </a:xfrm>
          </p:grpSpPr>
          <p:sp>
            <p:nvSpPr>
              <p:cNvPr id="13" name="Freeform 9"/>
              <p:cNvSpPr>
                <a:spLocks/>
              </p:cNvSpPr>
              <p:nvPr/>
            </p:nvSpPr>
            <p:spPr bwMode="auto">
              <a:xfrm>
                <a:off x="3456" y="2208"/>
                <a:ext cx="7" cy="15"/>
              </a:xfrm>
              <a:custGeom>
                <a:avLst/>
                <a:gdLst>
                  <a:gd name="T0" fmla="*/ 0 w 30"/>
                  <a:gd name="T1" fmla="*/ 0 h 35"/>
                  <a:gd name="T2" fmla="*/ 0 w 30"/>
                  <a:gd name="T3" fmla="*/ 0 h 35"/>
                  <a:gd name="T4" fmla="*/ 0 w 30"/>
                  <a:gd name="T5" fmla="*/ 0 h 35"/>
                  <a:gd name="T6" fmla="*/ 0 w 30"/>
                  <a:gd name="T7" fmla="*/ 0 h 35"/>
                  <a:gd name="T8" fmla="*/ 0 60000 65536"/>
                  <a:gd name="T9" fmla="*/ 0 60000 65536"/>
                  <a:gd name="T10" fmla="*/ 0 60000 65536"/>
                  <a:gd name="T11" fmla="*/ 0 60000 65536"/>
                  <a:gd name="T12" fmla="*/ 0 w 30"/>
                  <a:gd name="T13" fmla="*/ 0 h 35"/>
                  <a:gd name="T14" fmla="*/ 30 w 30"/>
                  <a:gd name="T15" fmla="*/ 35 h 35"/>
                </a:gdLst>
                <a:ahLst/>
                <a:cxnLst>
                  <a:cxn ang="T8">
                    <a:pos x="T0" y="T1"/>
                  </a:cxn>
                  <a:cxn ang="T9">
                    <a:pos x="T2" y="T3"/>
                  </a:cxn>
                  <a:cxn ang="T10">
                    <a:pos x="T4" y="T5"/>
                  </a:cxn>
                  <a:cxn ang="T11">
                    <a:pos x="T6" y="T7"/>
                  </a:cxn>
                </a:cxnLst>
                <a:rect l="T12" t="T13" r="T14" b="T15"/>
                <a:pathLst>
                  <a:path w="30" h="35">
                    <a:moveTo>
                      <a:pt x="0" y="15"/>
                    </a:moveTo>
                    <a:lnTo>
                      <a:pt x="30" y="0"/>
                    </a:lnTo>
                    <a:lnTo>
                      <a:pt x="24" y="35"/>
                    </a:lnTo>
                    <a:lnTo>
                      <a:pt x="0" y="15"/>
                    </a:lnTo>
                    <a:close/>
                  </a:path>
                </a:pathLst>
              </a:custGeom>
              <a:solidFill>
                <a:srgbClr val="FF6600"/>
              </a:solidFill>
              <a:ln w="25400" cap="flat" cmpd="sng">
                <a:noFill/>
                <a:prstDash val="solid"/>
                <a:round/>
                <a:headEnd type="none" w="med" len="med"/>
                <a:tailEnd type="none" w="med" len="med"/>
              </a:ln>
            </p:spPr>
            <p:txBody>
              <a:bodyPr anchor="ctr"/>
              <a:lstStyle/>
              <a:p>
                <a:endParaRPr lang="ar-SA"/>
              </a:p>
            </p:txBody>
          </p:sp>
          <p:sp>
            <p:nvSpPr>
              <p:cNvPr id="14" name="Freeform 10"/>
              <p:cNvSpPr>
                <a:spLocks/>
              </p:cNvSpPr>
              <p:nvPr/>
            </p:nvSpPr>
            <p:spPr bwMode="auto">
              <a:xfrm>
                <a:off x="3417" y="2010"/>
                <a:ext cx="406" cy="307"/>
              </a:xfrm>
              <a:custGeom>
                <a:avLst/>
                <a:gdLst>
                  <a:gd name="T0" fmla="*/ 3 w 406"/>
                  <a:gd name="T1" fmla="*/ 7 h 307"/>
                  <a:gd name="T2" fmla="*/ 31 w 406"/>
                  <a:gd name="T3" fmla="*/ 9 h 307"/>
                  <a:gd name="T4" fmla="*/ 56 w 406"/>
                  <a:gd name="T5" fmla="*/ 3 h 307"/>
                  <a:gd name="T6" fmla="*/ 77 w 406"/>
                  <a:gd name="T7" fmla="*/ 12 h 307"/>
                  <a:gd name="T8" fmla="*/ 97 w 406"/>
                  <a:gd name="T9" fmla="*/ 6 h 307"/>
                  <a:gd name="T10" fmla="*/ 109 w 406"/>
                  <a:gd name="T11" fmla="*/ 15 h 307"/>
                  <a:gd name="T12" fmla="*/ 118 w 406"/>
                  <a:gd name="T13" fmla="*/ 3 h 307"/>
                  <a:gd name="T14" fmla="*/ 146 w 406"/>
                  <a:gd name="T15" fmla="*/ 10 h 307"/>
                  <a:gd name="T16" fmla="*/ 153 w 406"/>
                  <a:gd name="T17" fmla="*/ 3 h 307"/>
                  <a:gd name="T18" fmla="*/ 175 w 406"/>
                  <a:gd name="T19" fmla="*/ 5 h 307"/>
                  <a:gd name="T20" fmla="*/ 186 w 406"/>
                  <a:gd name="T21" fmla="*/ 12 h 307"/>
                  <a:gd name="T22" fmla="*/ 198 w 406"/>
                  <a:gd name="T23" fmla="*/ 0 h 307"/>
                  <a:gd name="T24" fmla="*/ 211 w 406"/>
                  <a:gd name="T25" fmla="*/ 12 h 307"/>
                  <a:gd name="T26" fmla="*/ 223 w 406"/>
                  <a:gd name="T27" fmla="*/ 2 h 307"/>
                  <a:gd name="T28" fmla="*/ 240 w 406"/>
                  <a:gd name="T29" fmla="*/ 0 h 307"/>
                  <a:gd name="T30" fmla="*/ 255 w 406"/>
                  <a:gd name="T31" fmla="*/ 0 h 307"/>
                  <a:gd name="T32" fmla="*/ 266 w 406"/>
                  <a:gd name="T33" fmla="*/ 8 h 307"/>
                  <a:gd name="T34" fmla="*/ 287 w 406"/>
                  <a:gd name="T35" fmla="*/ 16 h 307"/>
                  <a:gd name="T36" fmla="*/ 300 w 406"/>
                  <a:gd name="T37" fmla="*/ 8 h 307"/>
                  <a:gd name="T38" fmla="*/ 314 w 406"/>
                  <a:gd name="T39" fmla="*/ 12 h 307"/>
                  <a:gd name="T40" fmla="*/ 335 w 406"/>
                  <a:gd name="T41" fmla="*/ 16 h 307"/>
                  <a:gd name="T42" fmla="*/ 344 w 406"/>
                  <a:gd name="T43" fmla="*/ 26 h 307"/>
                  <a:gd name="T44" fmla="*/ 359 w 406"/>
                  <a:gd name="T45" fmla="*/ 23 h 307"/>
                  <a:gd name="T46" fmla="*/ 373 w 406"/>
                  <a:gd name="T47" fmla="*/ 36 h 307"/>
                  <a:gd name="T48" fmla="*/ 383 w 406"/>
                  <a:gd name="T49" fmla="*/ 35 h 307"/>
                  <a:gd name="T50" fmla="*/ 392 w 406"/>
                  <a:gd name="T51" fmla="*/ 55 h 307"/>
                  <a:gd name="T52" fmla="*/ 403 w 406"/>
                  <a:gd name="T53" fmla="*/ 52 h 307"/>
                  <a:gd name="T54" fmla="*/ 397 w 406"/>
                  <a:gd name="T55" fmla="*/ 78 h 307"/>
                  <a:gd name="T56" fmla="*/ 406 w 406"/>
                  <a:gd name="T57" fmla="*/ 88 h 307"/>
                  <a:gd name="T58" fmla="*/ 394 w 406"/>
                  <a:gd name="T59" fmla="*/ 111 h 307"/>
                  <a:gd name="T60" fmla="*/ 401 w 406"/>
                  <a:gd name="T61" fmla="*/ 131 h 307"/>
                  <a:gd name="T62" fmla="*/ 395 w 406"/>
                  <a:gd name="T63" fmla="*/ 143 h 307"/>
                  <a:gd name="T64" fmla="*/ 395 w 406"/>
                  <a:gd name="T65" fmla="*/ 166 h 307"/>
                  <a:gd name="T66" fmla="*/ 388 w 406"/>
                  <a:gd name="T67" fmla="*/ 187 h 307"/>
                  <a:gd name="T68" fmla="*/ 397 w 406"/>
                  <a:gd name="T69" fmla="*/ 215 h 307"/>
                  <a:gd name="T70" fmla="*/ 380 w 406"/>
                  <a:gd name="T71" fmla="*/ 235 h 307"/>
                  <a:gd name="T72" fmla="*/ 385 w 406"/>
                  <a:gd name="T73" fmla="*/ 252 h 307"/>
                  <a:gd name="T74" fmla="*/ 380 w 406"/>
                  <a:gd name="T75" fmla="*/ 265 h 307"/>
                  <a:gd name="T76" fmla="*/ 376 w 406"/>
                  <a:gd name="T77" fmla="*/ 275 h 307"/>
                  <a:gd name="T78" fmla="*/ 376 w 406"/>
                  <a:gd name="T79" fmla="*/ 288 h 307"/>
                  <a:gd name="T80" fmla="*/ 373 w 406"/>
                  <a:gd name="T81" fmla="*/ 305 h 307"/>
                  <a:gd name="T82" fmla="*/ 333 w 406"/>
                  <a:gd name="T83" fmla="*/ 307 h 307"/>
                  <a:gd name="T84" fmla="*/ 320 w 406"/>
                  <a:gd name="T85" fmla="*/ 297 h 307"/>
                  <a:gd name="T86" fmla="*/ 297 w 406"/>
                  <a:gd name="T87" fmla="*/ 297 h 307"/>
                  <a:gd name="T88" fmla="*/ 284 w 406"/>
                  <a:gd name="T89" fmla="*/ 304 h 307"/>
                  <a:gd name="T90" fmla="*/ 261 w 406"/>
                  <a:gd name="T91" fmla="*/ 295 h 307"/>
                  <a:gd name="T92" fmla="*/ 216 w 406"/>
                  <a:gd name="T93" fmla="*/ 302 h 307"/>
                  <a:gd name="T94" fmla="*/ 196 w 406"/>
                  <a:gd name="T95" fmla="*/ 288 h 307"/>
                  <a:gd name="T96" fmla="*/ 177 w 406"/>
                  <a:gd name="T97" fmla="*/ 300 h 307"/>
                  <a:gd name="T98" fmla="*/ 163 w 406"/>
                  <a:gd name="T99" fmla="*/ 294 h 307"/>
                  <a:gd name="T100" fmla="*/ 130 w 406"/>
                  <a:gd name="T101" fmla="*/ 295 h 307"/>
                  <a:gd name="T102" fmla="*/ 113 w 406"/>
                  <a:gd name="T103" fmla="*/ 282 h 307"/>
                  <a:gd name="T104" fmla="*/ 92 w 406"/>
                  <a:gd name="T105" fmla="*/ 291 h 307"/>
                  <a:gd name="T106" fmla="*/ 59 w 406"/>
                  <a:gd name="T107" fmla="*/ 297 h 307"/>
                  <a:gd name="T108" fmla="*/ 38 w 406"/>
                  <a:gd name="T109" fmla="*/ 294 h 307"/>
                  <a:gd name="T110" fmla="*/ 14 w 406"/>
                  <a:gd name="T111" fmla="*/ 295 h 307"/>
                  <a:gd name="T112" fmla="*/ 0 w 406"/>
                  <a:gd name="T113" fmla="*/ 288 h 307"/>
                  <a:gd name="T114" fmla="*/ 3 w 406"/>
                  <a:gd name="T115" fmla="*/ 7 h 30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06"/>
                  <a:gd name="T175" fmla="*/ 0 h 307"/>
                  <a:gd name="T176" fmla="*/ 406 w 406"/>
                  <a:gd name="T177" fmla="*/ 307 h 30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06" h="307">
                    <a:moveTo>
                      <a:pt x="3" y="7"/>
                    </a:moveTo>
                    <a:lnTo>
                      <a:pt x="31" y="9"/>
                    </a:lnTo>
                    <a:lnTo>
                      <a:pt x="56" y="3"/>
                    </a:lnTo>
                    <a:lnTo>
                      <a:pt x="77" y="12"/>
                    </a:lnTo>
                    <a:lnTo>
                      <a:pt x="97" y="6"/>
                    </a:lnTo>
                    <a:lnTo>
                      <a:pt x="109" y="15"/>
                    </a:lnTo>
                    <a:lnTo>
                      <a:pt x="118" y="3"/>
                    </a:lnTo>
                    <a:lnTo>
                      <a:pt x="146" y="10"/>
                    </a:lnTo>
                    <a:lnTo>
                      <a:pt x="153" y="3"/>
                    </a:lnTo>
                    <a:lnTo>
                      <a:pt x="175" y="5"/>
                    </a:lnTo>
                    <a:lnTo>
                      <a:pt x="186" y="12"/>
                    </a:lnTo>
                    <a:lnTo>
                      <a:pt x="198" y="0"/>
                    </a:lnTo>
                    <a:lnTo>
                      <a:pt x="211" y="12"/>
                    </a:lnTo>
                    <a:lnTo>
                      <a:pt x="223" y="2"/>
                    </a:lnTo>
                    <a:lnTo>
                      <a:pt x="240" y="0"/>
                    </a:lnTo>
                    <a:lnTo>
                      <a:pt x="255" y="0"/>
                    </a:lnTo>
                    <a:lnTo>
                      <a:pt x="266" y="8"/>
                    </a:lnTo>
                    <a:lnTo>
                      <a:pt x="287" y="16"/>
                    </a:lnTo>
                    <a:lnTo>
                      <a:pt x="300" y="8"/>
                    </a:lnTo>
                    <a:lnTo>
                      <a:pt x="314" y="12"/>
                    </a:lnTo>
                    <a:lnTo>
                      <a:pt x="335" y="16"/>
                    </a:lnTo>
                    <a:lnTo>
                      <a:pt x="344" y="26"/>
                    </a:lnTo>
                    <a:lnTo>
                      <a:pt x="359" y="23"/>
                    </a:lnTo>
                    <a:lnTo>
                      <a:pt x="373" y="36"/>
                    </a:lnTo>
                    <a:lnTo>
                      <a:pt x="383" y="35"/>
                    </a:lnTo>
                    <a:lnTo>
                      <a:pt x="392" y="55"/>
                    </a:lnTo>
                    <a:lnTo>
                      <a:pt x="403" y="52"/>
                    </a:lnTo>
                    <a:lnTo>
                      <a:pt x="397" y="78"/>
                    </a:lnTo>
                    <a:lnTo>
                      <a:pt x="406" y="88"/>
                    </a:lnTo>
                    <a:lnTo>
                      <a:pt x="394" y="111"/>
                    </a:lnTo>
                    <a:lnTo>
                      <a:pt x="401" y="131"/>
                    </a:lnTo>
                    <a:lnTo>
                      <a:pt x="395" y="143"/>
                    </a:lnTo>
                    <a:lnTo>
                      <a:pt x="395" y="166"/>
                    </a:lnTo>
                    <a:lnTo>
                      <a:pt x="388" y="187"/>
                    </a:lnTo>
                    <a:lnTo>
                      <a:pt x="397" y="215"/>
                    </a:lnTo>
                    <a:lnTo>
                      <a:pt x="380" y="235"/>
                    </a:lnTo>
                    <a:lnTo>
                      <a:pt x="385" y="252"/>
                    </a:lnTo>
                    <a:lnTo>
                      <a:pt x="380" y="265"/>
                    </a:lnTo>
                    <a:lnTo>
                      <a:pt x="376" y="275"/>
                    </a:lnTo>
                    <a:lnTo>
                      <a:pt x="376" y="288"/>
                    </a:lnTo>
                    <a:lnTo>
                      <a:pt x="373" y="305"/>
                    </a:lnTo>
                    <a:lnTo>
                      <a:pt x="333" y="307"/>
                    </a:lnTo>
                    <a:lnTo>
                      <a:pt x="320" y="297"/>
                    </a:lnTo>
                    <a:lnTo>
                      <a:pt x="297" y="297"/>
                    </a:lnTo>
                    <a:lnTo>
                      <a:pt x="284" y="304"/>
                    </a:lnTo>
                    <a:lnTo>
                      <a:pt x="261" y="295"/>
                    </a:lnTo>
                    <a:lnTo>
                      <a:pt x="216" y="302"/>
                    </a:lnTo>
                    <a:lnTo>
                      <a:pt x="196" y="288"/>
                    </a:lnTo>
                    <a:lnTo>
                      <a:pt x="177" y="300"/>
                    </a:lnTo>
                    <a:lnTo>
                      <a:pt x="163" y="294"/>
                    </a:lnTo>
                    <a:lnTo>
                      <a:pt x="130" y="295"/>
                    </a:lnTo>
                    <a:lnTo>
                      <a:pt x="113" y="282"/>
                    </a:lnTo>
                    <a:lnTo>
                      <a:pt x="92" y="291"/>
                    </a:lnTo>
                    <a:lnTo>
                      <a:pt x="59" y="297"/>
                    </a:lnTo>
                    <a:lnTo>
                      <a:pt x="38" y="294"/>
                    </a:lnTo>
                    <a:lnTo>
                      <a:pt x="14" y="295"/>
                    </a:lnTo>
                    <a:lnTo>
                      <a:pt x="0" y="288"/>
                    </a:lnTo>
                    <a:lnTo>
                      <a:pt x="3" y="7"/>
                    </a:lnTo>
                    <a:close/>
                  </a:path>
                </a:pathLst>
              </a:custGeom>
              <a:gradFill rotWithShape="0">
                <a:gsLst>
                  <a:gs pos="0">
                    <a:srgbClr val="879092"/>
                  </a:gs>
                  <a:gs pos="100000">
                    <a:srgbClr val="3A494C"/>
                  </a:gs>
                </a:gsLst>
                <a:lin ang="5400000" scaled="1"/>
              </a:gradFill>
              <a:ln w="25400" cap="flat" cmpd="sng">
                <a:noFill/>
                <a:prstDash val="solid"/>
                <a:round/>
                <a:headEnd type="none" w="med" len="med"/>
                <a:tailEnd type="none" w="med" len="med"/>
              </a:ln>
            </p:spPr>
            <p:txBody>
              <a:bodyPr anchor="ctr"/>
              <a:lstStyle/>
              <a:p>
                <a:endParaRPr lang="ar-SA"/>
              </a:p>
            </p:txBody>
          </p:sp>
          <p:sp>
            <p:nvSpPr>
              <p:cNvPr id="15" name="Freeform 11"/>
              <p:cNvSpPr>
                <a:spLocks/>
              </p:cNvSpPr>
              <p:nvPr/>
            </p:nvSpPr>
            <p:spPr bwMode="auto">
              <a:xfrm rot="-3494431">
                <a:off x="3528" y="2129"/>
                <a:ext cx="21" cy="20"/>
              </a:xfrm>
              <a:custGeom>
                <a:avLst/>
                <a:gdLst>
                  <a:gd name="T0" fmla="*/ 0 w 30"/>
                  <a:gd name="T1" fmla="*/ 1 h 35"/>
                  <a:gd name="T2" fmla="*/ 4 w 30"/>
                  <a:gd name="T3" fmla="*/ 0 h 35"/>
                  <a:gd name="T4" fmla="*/ 3 w 30"/>
                  <a:gd name="T5" fmla="*/ 1 h 35"/>
                  <a:gd name="T6" fmla="*/ 0 w 30"/>
                  <a:gd name="T7" fmla="*/ 1 h 35"/>
                  <a:gd name="T8" fmla="*/ 0 60000 65536"/>
                  <a:gd name="T9" fmla="*/ 0 60000 65536"/>
                  <a:gd name="T10" fmla="*/ 0 60000 65536"/>
                  <a:gd name="T11" fmla="*/ 0 60000 65536"/>
                  <a:gd name="T12" fmla="*/ 0 w 30"/>
                  <a:gd name="T13" fmla="*/ 0 h 35"/>
                  <a:gd name="T14" fmla="*/ 30 w 30"/>
                  <a:gd name="T15" fmla="*/ 35 h 35"/>
                </a:gdLst>
                <a:ahLst/>
                <a:cxnLst>
                  <a:cxn ang="T8">
                    <a:pos x="T0" y="T1"/>
                  </a:cxn>
                  <a:cxn ang="T9">
                    <a:pos x="T2" y="T3"/>
                  </a:cxn>
                  <a:cxn ang="T10">
                    <a:pos x="T4" y="T5"/>
                  </a:cxn>
                  <a:cxn ang="T11">
                    <a:pos x="T6" y="T7"/>
                  </a:cxn>
                </a:cxnLst>
                <a:rect l="T12" t="T13" r="T14" b="T15"/>
                <a:pathLst>
                  <a:path w="30" h="35">
                    <a:moveTo>
                      <a:pt x="0" y="15"/>
                    </a:moveTo>
                    <a:lnTo>
                      <a:pt x="30" y="0"/>
                    </a:lnTo>
                    <a:lnTo>
                      <a:pt x="24" y="35"/>
                    </a:lnTo>
                    <a:lnTo>
                      <a:pt x="0" y="15"/>
                    </a:lnTo>
                    <a:close/>
                  </a:path>
                </a:pathLst>
              </a:custGeom>
              <a:solidFill>
                <a:srgbClr val="849EA2"/>
              </a:solidFill>
              <a:ln w="25400" cap="flat" cmpd="sng">
                <a:noFill/>
                <a:prstDash val="solid"/>
                <a:round/>
                <a:headEnd type="none" w="med" len="med"/>
                <a:tailEnd type="none" w="med" len="med"/>
              </a:ln>
            </p:spPr>
            <p:txBody>
              <a:bodyPr anchor="ctr"/>
              <a:lstStyle/>
              <a:p>
                <a:endParaRPr lang="ar-SA"/>
              </a:p>
            </p:txBody>
          </p:sp>
          <p:sp>
            <p:nvSpPr>
              <p:cNvPr id="16" name="Freeform 12"/>
              <p:cNvSpPr>
                <a:spLocks/>
              </p:cNvSpPr>
              <p:nvPr/>
            </p:nvSpPr>
            <p:spPr bwMode="auto">
              <a:xfrm rot="-3494431">
                <a:off x="3598" y="2082"/>
                <a:ext cx="21" cy="20"/>
              </a:xfrm>
              <a:custGeom>
                <a:avLst/>
                <a:gdLst>
                  <a:gd name="T0" fmla="*/ 0 w 30"/>
                  <a:gd name="T1" fmla="*/ 1 h 35"/>
                  <a:gd name="T2" fmla="*/ 4 w 30"/>
                  <a:gd name="T3" fmla="*/ 0 h 35"/>
                  <a:gd name="T4" fmla="*/ 3 w 30"/>
                  <a:gd name="T5" fmla="*/ 1 h 35"/>
                  <a:gd name="T6" fmla="*/ 0 w 30"/>
                  <a:gd name="T7" fmla="*/ 1 h 35"/>
                  <a:gd name="T8" fmla="*/ 0 60000 65536"/>
                  <a:gd name="T9" fmla="*/ 0 60000 65536"/>
                  <a:gd name="T10" fmla="*/ 0 60000 65536"/>
                  <a:gd name="T11" fmla="*/ 0 60000 65536"/>
                  <a:gd name="T12" fmla="*/ 0 w 30"/>
                  <a:gd name="T13" fmla="*/ 0 h 35"/>
                  <a:gd name="T14" fmla="*/ 30 w 30"/>
                  <a:gd name="T15" fmla="*/ 35 h 35"/>
                </a:gdLst>
                <a:ahLst/>
                <a:cxnLst>
                  <a:cxn ang="T8">
                    <a:pos x="T0" y="T1"/>
                  </a:cxn>
                  <a:cxn ang="T9">
                    <a:pos x="T2" y="T3"/>
                  </a:cxn>
                  <a:cxn ang="T10">
                    <a:pos x="T4" y="T5"/>
                  </a:cxn>
                  <a:cxn ang="T11">
                    <a:pos x="T6" y="T7"/>
                  </a:cxn>
                </a:cxnLst>
                <a:rect l="T12" t="T13" r="T14" b="T15"/>
                <a:pathLst>
                  <a:path w="30" h="35">
                    <a:moveTo>
                      <a:pt x="0" y="15"/>
                    </a:moveTo>
                    <a:lnTo>
                      <a:pt x="30" y="0"/>
                    </a:lnTo>
                    <a:lnTo>
                      <a:pt x="24" y="35"/>
                    </a:lnTo>
                    <a:lnTo>
                      <a:pt x="0" y="15"/>
                    </a:lnTo>
                    <a:close/>
                  </a:path>
                </a:pathLst>
              </a:custGeom>
              <a:solidFill>
                <a:srgbClr val="849EA2"/>
              </a:solidFill>
              <a:ln w="25400" cap="flat" cmpd="sng">
                <a:noFill/>
                <a:prstDash val="solid"/>
                <a:round/>
                <a:headEnd type="none" w="med" len="med"/>
                <a:tailEnd type="none" w="med" len="med"/>
              </a:ln>
            </p:spPr>
            <p:txBody>
              <a:bodyPr anchor="ctr"/>
              <a:lstStyle/>
              <a:p>
                <a:endParaRPr lang="ar-SA"/>
              </a:p>
            </p:txBody>
          </p:sp>
          <p:sp>
            <p:nvSpPr>
              <p:cNvPr id="17" name="Freeform 13"/>
              <p:cNvSpPr>
                <a:spLocks/>
              </p:cNvSpPr>
              <p:nvPr/>
            </p:nvSpPr>
            <p:spPr bwMode="auto">
              <a:xfrm rot="-3494431">
                <a:off x="3640" y="2148"/>
                <a:ext cx="21" cy="20"/>
              </a:xfrm>
              <a:custGeom>
                <a:avLst/>
                <a:gdLst>
                  <a:gd name="T0" fmla="*/ 0 w 30"/>
                  <a:gd name="T1" fmla="*/ 1 h 35"/>
                  <a:gd name="T2" fmla="*/ 4 w 30"/>
                  <a:gd name="T3" fmla="*/ 0 h 35"/>
                  <a:gd name="T4" fmla="*/ 3 w 30"/>
                  <a:gd name="T5" fmla="*/ 1 h 35"/>
                  <a:gd name="T6" fmla="*/ 0 w 30"/>
                  <a:gd name="T7" fmla="*/ 1 h 35"/>
                  <a:gd name="T8" fmla="*/ 0 60000 65536"/>
                  <a:gd name="T9" fmla="*/ 0 60000 65536"/>
                  <a:gd name="T10" fmla="*/ 0 60000 65536"/>
                  <a:gd name="T11" fmla="*/ 0 60000 65536"/>
                  <a:gd name="T12" fmla="*/ 0 w 30"/>
                  <a:gd name="T13" fmla="*/ 0 h 35"/>
                  <a:gd name="T14" fmla="*/ 30 w 30"/>
                  <a:gd name="T15" fmla="*/ 35 h 35"/>
                </a:gdLst>
                <a:ahLst/>
                <a:cxnLst>
                  <a:cxn ang="T8">
                    <a:pos x="T0" y="T1"/>
                  </a:cxn>
                  <a:cxn ang="T9">
                    <a:pos x="T2" y="T3"/>
                  </a:cxn>
                  <a:cxn ang="T10">
                    <a:pos x="T4" y="T5"/>
                  </a:cxn>
                  <a:cxn ang="T11">
                    <a:pos x="T6" y="T7"/>
                  </a:cxn>
                </a:cxnLst>
                <a:rect l="T12" t="T13" r="T14" b="T15"/>
                <a:pathLst>
                  <a:path w="30" h="35">
                    <a:moveTo>
                      <a:pt x="0" y="15"/>
                    </a:moveTo>
                    <a:lnTo>
                      <a:pt x="30" y="0"/>
                    </a:lnTo>
                    <a:lnTo>
                      <a:pt x="24" y="35"/>
                    </a:lnTo>
                    <a:lnTo>
                      <a:pt x="0" y="15"/>
                    </a:lnTo>
                    <a:close/>
                  </a:path>
                </a:pathLst>
              </a:custGeom>
              <a:solidFill>
                <a:srgbClr val="849EA2"/>
              </a:solidFill>
              <a:ln w="25400" cap="flat" cmpd="sng">
                <a:noFill/>
                <a:prstDash val="solid"/>
                <a:round/>
                <a:headEnd type="none" w="med" len="med"/>
                <a:tailEnd type="none" w="med" len="med"/>
              </a:ln>
            </p:spPr>
            <p:txBody>
              <a:bodyPr anchor="ctr"/>
              <a:lstStyle/>
              <a:p>
                <a:endParaRPr lang="ar-SA"/>
              </a:p>
            </p:txBody>
          </p:sp>
          <p:sp>
            <p:nvSpPr>
              <p:cNvPr id="18" name="Freeform 14"/>
              <p:cNvSpPr>
                <a:spLocks/>
              </p:cNvSpPr>
              <p:nvPr/>
            </p:nvSpPr>
            <p:spPr bwMode="auto">
              <a:xfrm rot="-3494431">
                <a:off x="3584" y="2187"/>
                <a:ext cx="21" cy="21"/>
              </a:xfrm>
              <a:custGeom>
                <a:avLst/>
                <a:gdLst>
                  <a:gd name="T0" fmla="*/ 0 w 30"/>
                  <a:gd name="T1" fmla="*/ 1 h 35"/>
                  <a:gd name="T2" fmla="*/ 4 w 30"/>
                  <a:gd name="T3" fmla="*/ 0 h 35"/>
                  <a:gd name="T4" fmla="*/ 3 w 30"/>
                  <a:gd name="T5" fmla="*/ 2 h 35"/>
                  <a:gd name="T6" fmla="*/ 0 w 30"/>
                  <a:gd name="T7" fmla="*/ 1 h 35"/>
                  <a:gd name="T8" fmla="*/ 0 60000 65536"/>
                  <a:gd name="T9" fmla="*/ 0 60000 65536"/>
                  <a:gd name="T10" fmla="*/ 0 60000 65536"/>
                  <a:gd name="T11" fmla="*/ 0 60000 65536"/>
                  <a:gd name="T12" fmla="*/ 0 w 30"/>
                  <a:gd name="T13" fmla="*/ 0 h 35"/>
                  <a:gd name="T14" fmla="*/ 30 w 30"/>
                  <a:gd name="T15" fmla="*/ 35 h 35"/>
                </a:gdLst>
                <a:ahLst/>
                <a:cxnLst>
                  <a:cxn ang="T8">
                    <a:pos x="T0" y="T1"/>
                  </a:cxn>
                  <a:cxn ang="T9">
                    <a:pos x="T2" y="T3"/>
                  </a:cxn>
                  <a:cxn ang="T10">
                    <a:pos x="T4" y="T5"/>
                  </a:cxn>
                  <a:cxn ang="T11">
                    <a:pos x="T6" y="T7"/>
                  </a:cxn>
                </a:cxnLst>
                <a:rect l="T12" t="T13" r="T14" b="T15"/>
                <a:pathLst>
                  <a:path w="30" h="35">
                    <a:moveTo>
                      <a:pt x="0" y="15"/>
                    </a:moveTo>
                    <a:lnTo>
                      <a:pt x="30" y="0"/>
                    </a:lnTo>
                    <a:lnTo>
                      <a:pt x="24" y="35"/>
                    </a:lnTo>
                    <a:lnTo>
                      <a:pt x="0" y="15"/>
                    </a:lnTo>
                    <a:close/>
                  </a:path>
                </a:pathLst>
              </a:custGeom>
              <a:solidFill>
                <a:srgbClr val="849EA2"/>
              </a:solidFill>
              <a:ln w="25400" cap="flat" cmpd="sng">
                <a:noFill/>
                <a:prstDash val="solid"/>
                <a:round/>
                <a:headEnd type="none" w="med" len="med"/>
                <a:tailEnd type="none" w="med" len="med"/>
              </a:ln>
            </p:spPr>
            <p:txBody>
              <a:bodyPr anchor="ctr"/>
              <a:lstStyle/>
              <a:p>
                <a:endParaRPr lang="ar-SA"/>
              </a:p>
            </p:txBody>
          </p:sp>
          <p:sp>
            <p:nvSpPr>
              <p:cNvPr id="19" name="Freeform 15"/>
              <p:cNvSpPr>
                <a:spLocks/>
              </p:cNvSpPr>
              <p:nvPr/>
            </p:nvSpPr>
            <p:spPr bwMode="auto">
              <a:xfrm rot="-3494431">
                <a:off x="3640" y="2241"/>
                <a:ext cx="21" cy="20"/>
              </a:xfrm>
              <a:custGeom>
                <a:avLst/>
                <a:gdLst>
                  <a:gd name="T0" fmla="*/ 0 w 30"/>
                  <a:gd name="T1" fmla="*/ 1 h 35"/>
                  <a:gd name="T2" fmla="*/ 4 w 30"/>
                  <a:gd name="T3" fmla="*/ 0 h 35"/>
                  <a:gd name="T4" fmla="*/ 3 w 30"/>
                  <a:gd name="T5" fmla="*/ 1 h 35"/>
                  <a:gd name="T6" fmla="*/ 0 w 30"/>
                  <a:gd name="T7" fmla="*/ 1 h 35"/>
                  <a:gd name="T8" fmla="*/ 0 60000 65536"/>
                  <a:gd name="T9" fmla="*/ 0 60000 65536"/>
                  <a:gd name="T10" fmla="*/ 0 60000 65536"/>
                  <a:gd name="T11" fmla="*/ 0 60000 65536"/>
                  <a:gd name="T12" fmla="*/ 0 w 30"/>
                  <a:gd name="T13" fmla="*/ 0 h 35"/>
                  <a:gd name="T14" fmla="*/ 30 w 30"/>
                  <a:gd name="T15" fmla="*/ 35 h 35"/>
                </a:gdLst>
                <a:ahLst/>
                <a:cxnLst>
                  <a:cxn ang="T8">
                    <a:pos x="T0" y="T1"/>
                  </a:cxn>
                  <a:cxn ang="T9">
                    <a:pos x="T2" y="T3"/>
                  </a:cxn>
                  <a:cxn ang="T10">
                    <a:pos x="T4" y="T5"/>
                  </a:cxn>
                  <a:cxn ang="T11">
                    <a:pos x="T6" y="T7"/>
                  </a:cxn>
                </a:cxnLst>
                <a:rect l="T12" t="T13" r="T14" b="T15"/>
                <a:pathLst>
                  <a:path w="30" h="35">
                    <a:moveTo>
                      <a:pt x="0" y="15"/>
                    </a:moveTo>
                    <a:lnTo>
                      <a:pt x="30" y="0"/>
                    </a:lnTo>
                    <a:lnTo>
                      <a:pt x="24" y="35"/>
                    </a:lnTo>
                    <a:lnTo>
                      <a:pt x="0" y="15"/>
                    </a:lnTo>
                    <a:close/>
                  </a:path>
                </a:pathLst>
              </a:custGeom>
              <a:solidFill>
                <a:srgbClr val="849EA2"/>
              </a:solidFill>
              <a:ln w="25400" cap="flat" cmpd="sng">
                <a:noFill/>
                <a:prstDash val="solid"/>
                <a:round/>
                <a:headEnd type="none" w="med" len="med"/>
                <a:tailEnd type="none" w="med" len="med"/>
              </a:ln>
            </p:spPr>
            <p:txBody>
              <a:bodyPr anchor="ctr"/>
              <a:lstStyle/>
              <a:p>
                <a:endParaRPr lang="ar-SA"/>
              </a:p>
            </p:txBody>
          </p:sp>
          <p:sp>
            <p:nvSpPr>
              <p:cNvPr id="20" name="Freeform 16"/>
              <p:cNvSpPr>
                <a:spLocks/>
              </p:cNvSpPr>
              <p:nvPr/>
            </p:nvSpPr>
            <p:spPr bwMode="auto">
              <a:xfrm rot="-3494431">
                <a:off x="3698" y="2133"/>
                <a:ext cx="22" cy="20"/>
              </a:xfrm>
              <a:custGeom>
                <a:avLst/>
                <a:gdLst>
                  <a:gd name="T0" fmla="*/ 0 w 30"/>
                  <a:gd name="T1" fmla="*/ 1 h 35"/>
                  <a:gd name="T2" fmla="*/ 5 w 30"/>
                  <a:gd name="T3" fmla="*/ 0 h 35"/>
                  <a:gd name="T4" fmla="*/ 4 w 30"/>
                  <a:gd name="T5" fmla="*/ 1 h 35"/>
                  <a:gd name="T6" fmla="*/ 0 w 30"/>
                  <a:gd name="T7" fmla="*/ 1 h 35"/>
                  <a:gd name="T8" fmla="*/ 0 60000 65536"/>
                  <a:gd name="T9" fmla="*/ 0 60000 65536"/>
                  <a:gd name="T10" fmla="*/ 0 60000 65536"/>
                  <a:gd name="T11" fmla="*/ 0 60000 65536"/>
                  <a:gd name="T12" fmla="*/ 0 w 30"/>
                  <a:gd name="T13" fmla="*/ 0 h 35"/>
                  <a:gd name="T14" fmla="*/ 30 w 30"/>
                  <a:gd name="T15" fmla="*/ 35 h 35"/>
                </a:gdLst>
                <a:ahLst/>
                <a:cxnLst>
                  <a:cxn ang="T8">
                    <a:pos x="T0" y="T1"/>
                  </a:cxn>
                  <a:cxn ang="T9">
                    <a:pos x="T2" y="T3"/>
                  </a:cxn>
                  <a:cxn ang="T10">
                    <a:pos x="T4" y="T5"/>
                  </a:cxn>
                  <a:cxn ang="T11">
                    <a:pos x="T6" y="T7"/>
                  </a:cxn>
                </a:cxnLst>
                <a:rect l="T12" t="T13" r="T14" b="T15"/>
                <a:pathLst>
                  <a:path w="30" h="35">
                    <a:moveTo>
                      <a:pt x="0" y="15"/>
                    </a:moveTo>
                    <a:lnTo>
                      <a:pt x="30" y="0"/>
                    </a:lnTo>
                    <a:lnTo>
                      <a:pt x="24" y="35"/>
                    </a:lnTo>
                    <a:lnTo>
                      <a:pt x="0" y="15"/>
                    </a:lnTo>
                    <a:close/>
                  </a:path>
                </a:pathLst>
              </a:custGeom>
              <a:solidFill>
                <a:srgbClr val="849EA2"/>
              </a:solidFill>
              <a:ln w="25400" cap="flat" cmpd="sng">
                <a:noFill/>
                <a:prstDash val="solid"/>
                <a:round/>
                <a:headEnd type="none" w="med" len="med"/>
                <a:tailEnd type="none" w="med" len="med"/>
              </a:ln>
            </p:spPr>
            <p:txBody>
              <a:bodyPr anchor="ctr"/>
              <a:lstStyle/>
              <a:p>
                <a:endParaRPr lang="ar-SA"/>
              </a:p>
            </p:txBody>
          </p:sp>
          <p:sp>
            <p:nvSpPr>
              <p:cNvPr id="21" name="Freeform 17"/>
              <p:cNvSpPr>
                <a:spLocks/>
              </p:cNvSpPr>
              <p:nvPr/>
            </p:nvSpPr>
            <p:spPr bwMode="auto">
              <a:xfrm rot="-3494431">
                <a:off x="3762" y="2112"/>
                <a:ext cx="21" cy="20"/>
              </a:xfrm>
              <a:custGeom>
                <a:avLst/>
                <a:gdLst>
                  <a:gd name="T0" fmla="*/ 0 w 30"/>
                  <a:gd name="T1" fmla="*/ 1 h 35"/>
                  <a:gd name="T2" fmla="*/ 4 w 30"/>
                  <a:gd name="T3" fmla="*/ 0 h 35"/>
                  <a:gd name="T4" fmla="*/ 3 w 30"/>
                  <a:gd name="T5" fmla="*/ 1 h 35"/>
                  <a:gd name="T6" fmla="*/ 0 w 30"/>
                  <a:gd name="T7" fmla="*/ 1 h 35"/>
                  <a:gd name="T8" fmla="*/ 0 60000 65536"/>
                  <a:gd name="T9" fmla="*/ 0 60000 65536"/>
                  <a:gd name="T10" fmla="*/ 0 60000 65536"/>
                  <a:gd name="T11" fmla="*/ 0 60000 65536"/>
                  <a:gd name="T12" fmla="*/ 0 w 30"/>
                  <a:gd name="T13" fmla="*/ 0 h 35"/>
                  <a:gd name="T14" fmla="*/ 30 w 30"/>
                  <a:gd name="T15" fmla="*/ 35 h 35"/>
                </a:gdLst>
                <a:ahLst/>
                <a:cxnLst>
                  <a:cxn ang="T8">
                    <a:pos x="T0" y="T1"/>
                  </a:cxn>
                  <a:cxn ang="T9">
                    <a:pos x="T2" y="T3"/>
                  </a:cxn>
                  <a:cxn ang="T10">
                    <a:pos x="T4" y="T5"/>
                  </a:cxn>
                  <a:cxn ang="T11">
                    <a:pos x="T6" y="T7"/>
                  </a:cxn>
                </a:cxnLst>
                <a:rect l="T12" t="T13" r="T14" b="T15"/>
                <a:pathLst>
                  <a:path w="30" h="35">
                    <a:moveTo>
                      <a:pt x="0" y="15"/>
                    </a:moveTo>
                    <a:lnTo>
                      <a:pt x="30" y="0"/>
                    </a:lnTo>
                    <a:lnTo>
                      <a:pt x="24" y="35"/>
                    </a:lnTo>
                    <a:lnTo>
                      <a:pt x="0" y="15"/>
                    </a:lnTo>
                    <a:close/>
                  </a:path>
                </a:pathLst>
              </a:custGeom>
              <a:solidFill>
                <a:srgbClr val="849EA2"/>
              </a:solidFill>
              <a:ln w="25400" cap="flat" cmpd="sng">
                <a:noFill/>
                <a:prstDash val="solid"/>
                <a:round/>
                <a:headEnd type="none" w="med" len="med"/>
                <a:tailEnd type="none" w="med" len="med"/>
              </a:ln>
            </p:spPr>
            <p:txBody>
              <a:bodyPr anchor="ctr"/>
              <a:lstStyle/>
              <a:p>
                <a:endParaRPr lang="ar-SA"/>
              </a:p>
            </p:txBody>
          </p:sp>
          <p:sp>
            <p:nvSpPr>
              <p:cNvPr id="22" name="Freeform 18"/>
              <p:cNvSpPr>
                <a:spLocks/>
              </p:cNvSpPr>
              <p:nvPr/>
            </p:nvSpPr>
            <p:spPr bwMode="auto">
              <a:xfrm rot="-3494431">
                <a:off x="3716" y="2054"/>
                <a:ext cx="21" cy="20"/>
              </a:xfrm>
              <a:custGeom>
                <a:avLst/>
                <a:gdLst>
                  <a:gd name="T0" fmla="*/ 0 w 30"/>
                  <a:gd name="T1" fmla="*/ 1 h 35"/>
                  <a:gd name="T2" fmla="*/ 4 w 30"/>
                  <a:gd name="T3" fmla="*/ 0 h 35"/>
                  <a:gd name="T4" fmla="*/ 3 w 30"/>
                  <a:gd name="T5" fmla="*/ 1 h 35"/>
                  <a:gd name="T6" fmla="*/ 0 w 30"/>
                  <a:gd name="T7" fmla="*/ 1 h 35"/>
                  <a:gd name="T8" fmla="*/ 0 60000 65536"/>
                  <a:gd name="T9" fmla="*/ 0 60000 65536"/>
                  <a:gd name="T10" fmla="*/ 0 60000 65536"/>
                  <a:gd name="T11" fmla="*/ 0 60000 65536"/>
                  <a:gd name="T12" fmla="*/ 0 w 30"/>
                  <a:gd name="T13" fmla="*/ 0 h 35"/>
                  <a:gd name="T14" fmla="*/ 30 w 30"/>
                  <a:gd name="T15" fmla="*/ 35 h 35"/>
                </a:gdLst>
                <a:ahLst/>
                <a:cxnLst>
                  <a:cxn ang="T8">
                    <a:pos x="T0" y="T1"/>
                  </a:cxn>
                  <a:cxn ang="T9">
                    <a:pos x="T2" y="T3"/>
                  </a:cxn>
                  <a:cxn ang="T10">
                    <a:pos x="T4" y="T5"/>
                  </a:cxn>
                  <a:cxn ang="T11">
                    <a:pos x="T6" y="T7"/>
                  </a:cxn>
                </a:cxnLst>
                <a:rect l="T12" t="T13" r="T14" b="T15"/>
                <a:pathLst>
                  <a:path w="30" h="35">
                    <a:moveTo>
                      <a:pt x="0" y="15"/>
                    </a:moveTo>
                    <a:lnTo>
                      <a:pt x="30" y="0"/>
                    </a:lnTo>
                    <a:lnTo>
                      <a:pt x="24" y="35"/>
                    </a:lnTo>
                    <a:lnTo>
                      <a:pt x="0" y="15"/>
                    </a:lnTo>
                    <a:close/>
                  </a:path>
                </a:pathLst>
              </a:custGeom>
              <a:solidFill>
                <a:srgbClr val="849EA2"/>
              </a:solidFill>
              <a:ln w="25400" cap="flat" cmpd="sng">
                <a:noFill/>
                <a:prstDash val="solid"/>
                <a:round/>
                <a:headEnd type="none" w="med" len="med"/>
                <a:tailEnd type="none" w="med" len="med"/>
              </a:ln>
            </p:spPr>
            <p:txBody>
              <a:bodyPr anchor="ctr"/>
              <a:lstStyle/>
              <a:p>
                <a:endParaRPr lang="ar-SA"/>
              </a:p>
            </p:txBody>
          </p:sp>
          <p:sp>
            <p:nvSpPr>
              <p:cNvPr id="23" name="Freeform 19"/>
              <p:cNvSpPr>
                <a:spLocks/>
              </p:cNvSpPr>
              <p:nvPr/>
            </p:nvSpPr>
            <p:spPr bwMode="auto">
              <a:xfrm rot="-3494431">
                <a:off x="3668" y="2073"/>
                <a:ext cx="21" cy="20"/>
              </a:xfrm>
              <a:custGeom>
                <a:avLst/>
                <a:gdLst>
                  <a:gd name="T0" fmla="*/ 0 w 30"/>
                  <a:gd name="T1" fmla="*/ 1 h 35"/>
                  <a:gd name="T2" fmla="*/ 4 w 30"/>
                  <a:gd name="T3" fmla="*/ 0 h 35"/>
                  <a:gd name="T4" fmla="*/ 3 w 30"/>
                  <a:gd name="T5" fmla="*/ 1 h 35"/>
                  <a:gd name="T6" fmla="*/ 0 w 30"/>
                  <a:gd name="T7" fmla="*/ 1 h 35"/>
                  <a:gd name="T8" fmla="*/ 0 60000 65536"/>
                  <a:gd name="T9" fmla="*/ 0 60000 65536"/>
                  <a:gd name="T10" fmla="*/ 0 60000 65536"/>
                  <a:gd name="T11" fmla="*/ 0 60000 65536"/>
                  <a:gd name="T12" fmla="*/ 0 w 30"/>
                  <a:gd name="T13" fmla="*/ 0 h 35"/>
                  <a:gd name="T14" fmla="*/ 30 w 30"/>
                  <a:gd name="T15" fmla="*/ 35 h 35"/>
                </a:gdLst>
                <a:ahLst/>
                <a:cxnLst>
                  <a:cxn ang="T8">
                    <a:pos x="T0" y="T1"/>
                  </a:cxn>
                  <a:cxn ang="T9">
                    <a:pos x="T2" y="T3"/>
                  </a:cxn>
                  <a:cxn ang="T10">
                    <a:pos x="T4" y="T5"/>
                  </a:cxn>
                  <a:cxn ang="T11">
                    <a:pos x="T6" y="T7"/>
                  </a:cxn>
                </a:cxnLst>
                <a:rect l="T12" t="T13" r="T14" b="T15"/>
                <a:pathLst>
                  <a:path w="30" h="35">
                    <a:moveTo>
                      <a:pt x="0" y="15"/>
                    </a:moveTo>
                    <a:lnTo>
                      <a:pt x="30" y="0"/>
                    </a:lnTo>
                    <a:lnTo>
                      <a:pt x="24" y="35"/>
                    </a:lnTo>
                    <a:lnTo>
                      <a:pt x="0" y="15"/>
                    </a:lnTo>
                    <a:close/>
                  </a:path>
                </a:pathLst>
              </a:custGeom>
              <a:solidFill>
                <a:srgbClr val="849EA2"/>
              </a:solidFill>
              <a:ln w="25400" cap="flat" cmpd="sng">
                <a:noFill/>
                <a:prstDash val="solid"/>
                <a:round/>
                <a:headEnd type="none" w="med" len="med"/>
                <a:tailEnd type="none" w="med" len="med"/>
              </a:ln>
            </p:spPr>
            <p:txBody>
              <a:bodyPr anchor="ctr"/>
              <a:lstStyle/>
              <a:p>
                <a:endParaRPr lang="ar-SA"/>
              </a:p>
            </p:txBody>
          </p:sp>
          <p:sp>
            <p:nvSpPr>
              <p:cNvPr id="24" name="Freeform 20"/>
              <p:cNvSpPr>
                <a:spLocks/>
              </p:cNvSpPr>
              <p:nvPr/>
            </p:nvSpPr>
            <p:spPr bwMode="auto">
              <a:xfrm rot="-3494431">
                <a:off x="3545" y="2039"/>
                <a:ext cx="22" cy="20"/>
              </a:xfrm>
              <a:custGeom>
                <a:avLst/>
                <a:gdLst>
                  <a:gd name="T0" fmla="*/ 0 w 30"/>
                  <a:gd name="T1" fmla="*/ 1 h 35"/>
                  <a:gd name="T2" fmla="*/ 5 w 30"/>
                  <a:gd name="T3" fmla="*/ 0 h 35"/>
                  <a:gd name="T4" fmla="*/ 4 w 30"/>
                  <a:gd name="T5" fmla="*/ 1 h 35"/>
                  <a:gd name="T6" fmla="*/ 0 w 30"/>
                  <a:gd name="T7" fmla="*/ 1 h 35"/>
                  <a:gd name="T8" fmla="*/ 0 60000 65536"/>
                  <a:gd name="T9" fmla="*/ 0 60000 65536"/>
                  <a:gd name="T10" fmla="*/ 0 60000 65536"/>
                  <a:gd name="T11" fmla="*/ 0 60000 65536"/>
                  <a:gd name="T12" fmla="*/ 0 w 30"/>
                  <a:gd name="T13" fmla="*/ 0 h 35"/>
                  <a:gd name="T14" fmla="*/ 30 w 30"/>
                  <a:gd name="T15" fmla="*/ 35 h 35"/>
                </a:gdLst>
                <a:ahLst/>
                <a:cxnLst>
                  <a:cxn ang="T8">
                    <a:pos x="T0" y="T1"/>
                  </a:cxn>
                  <a:cxn ang="T9">
                    <a:pos x="T2" y="T3"/>
                  </a:cxn>
                  <a:cxn ang="T10">
                    <a:pos x="T4" y="T5"/>
                  </a:cxn>
                  <a:cxn ang="T11">
                    <a:pos x="T6" y="T7"/>
                  </a:cxn>
                </a:cxnLst>
                <a:rect l="T12" t="T13" r="T14" b="T15"/>
                <a:pathLst>
                  <a:path w="30" h="35">
                    <a:moveTo>
                      <a:pt x="0" y="15"/>
                    </a:moveTo>
                    <a:lnTo>
                      <a:pt x="30" y="0"/>
                    </a:lnTo>
                    <a:lnTo>
                      <a:pt x="24" y="35"/>
                    </a:lnTo>
                    <a:lnTo>
                      <a:pt x="0" y="15"/>
                    </a:lnTo>
                    <a:close/>
                  </a:path>
                </a:pathLst>
              </a:custGeom>
              <a:solidFill>
                <a:srgbClr val="849EA2"/>
              </a:solidFill>
              <a:ln w="25400" cap="flat" cmpd="sng">
                <a:noFill/>
                <a:prstDash val="solid"/>
                <a:round/>
                <a:headEnd type="none" w="med" len="med"/>
                <a:tailEnd type="none" w="med" len="med"/>
              </a:ln>
            </p:spPr>
            <p:txBody>
              <a:bodyPr anchor="ctr"/>
              <a:lstStyle/>
              <a:p>
                <a:endParaRPr lang="ar-SA"/>
              </a:p>
            </p:txBody>
          </p:sp>
          <p:sp>
            <p:nvSpPr>
              <p:cNvPr id="25" name="Freeform 21"/>
              <p:cNvSpPr>
                <a:spLocks/>
              </p:cNvSpPr>
              <p:nvPr/>
            </p:nvSpPr>
            <p:spPr bwMode="auto">
              <a:xfrm rot="-3494431">
                <a:off x="3543" y="2088"/>
                <a:ext cx="21" cy="20"/>
              </a:xfrm>
              <a:custGeom>
                <a:avLst/>
                <a:gdLst>
                  <a:gd name="T0" fmla="*/ 0 w 30"/>
                  <a:gd name="T1" fmla="*/ 1 h 35"/>
                  <a:gd name="T2" fmla="*/ 4 w 30"/>
                  <a:gd name="T3" fmla="*/ 0 h 35"/>
                  <a:gd name="T4" fmla="*/ 3 w 30"/>
                  <a:gd name="T5" fmla="*/ 1 h 35"/>
                  <a:gd name="T6" fmla="*/ 0 w 30"/>
                  <a:gd name="T7" fmla="*/ 1 h 35"/>
                  <a:gd name="T8" fmla="*/ 0 60000 65536"/>
                  <a:gd name="T9" fmla="*/ 0 60000 65536"/>
                  <a:gd name="T10" fmla="*/ 0 60000 65536"/>
                  <a:gd name="T11" fmla="*/ 0 60000 65536"/>
                  <a:gd name="T12" fmla="*/ 0 w 30"/>
                  <a:gd name="T13" fmla="*/ 0 h 35"/>
                  <a:gd name="T14" fmla="*/ 30 w 30"/>
                  <a:gd name="T15" fmla="*/ 35 h 35"/>
                </a:gdLst>
                <a:ahLst/>
                <a:cxnLst>
                  <a:cxn ang="T8">
                    <a:pos x="T0" y="T1"/>
                  </a:cxn>
                  <a:cxn ang="T9">
                    <a:pos x="T2" y="T3"/>
                  </a:cxn>
                  <a:cxn ang="T10">
                    <a:pos x="T4" y="T5"/>
                  </a:cxn>
                  <a:cxn ang="T11">
                    <a:pos x="T6" y="T7"/>
                  </a:cxn>
                </a:cxnLst>
                <a:rect l="T12" t="T13" r="T14" b="T15"/>
                <a:pathLst>
                  <a:path w="30" h="35">
                    <a:moveTo>
                      <a:pt x="0" y="15"/>
                    </a:moveTo>
                    <a:lnTo>
                      <a:pt x="30" y="0"/>
                    </a:lnTo>
                    <a:lnTo>
                      <a:pt x="24" y="35"/>
                    </a:lnTo>
                    <a:lnTo>
                      <a:pt x="0" y="15"/>
                    </a:lnTo>
                    <a:close/>
                  </a:path>
                </a:pathLst>
              </a:custGeom>
              <a:solidFill>
                <a:srgbClr val="849EA2"/>
              </a:solidFill>
              <a:ln w="25400" cap="flat" cmpd="sng">
                <a:noFill/>
                <a:prstDash val="solid"/>
                <a:round/>
                <a:headEnd type="none" w="med" len="med"/>
                <a:tailEnd type="none" w="med" len="med"/>
              </a:ln>
            </p:spPr>
            <p:txBody>
              <a:bodyPr anchor="ctr"/>
              <a:lstStyle/>
              <a:p>
                <a:endParaRPr lang="ar-SA"/>
              </a:p>
            </p:txBody>
          </p:sp>
          <p:sp>
            <p:nvSpPr>
              <p:cNvPr id="26" name="Freeform 22"/>
              <p:cNvSpPr>
                <a:spLocks/>
              </p:cNvSpPr>
              <p:nvPr/>
            </p:nvSpPr>
            <p:spPr bwMode="auto">
              <a:xfrm rot="-3494431">
                <a:off x="3487" y="2054"/>
                <a:ext cx="21" cy="20"/>
              </a:xfrm>
              <a:custGeom>
                <a:avLst/>
                <a:gdLst>
                  <a:gd name="T0" fmla="*/ 0 w 30"/>
                  <a:gd name="T1" fmla="*/ 1 h 35"/>
                  <a:gd name="T2" fmla="*/ 4 w 30"/>
                  <a:gd name="T3" fmla="*/ 0 h 35"/>
                  <a:gd name="T4" fmla="*/ 3 w 30"/>
                  <a:gd name="T5" fmla="*/ 1 h 35"/>
                  <a:gd name="T6" fmla="*/ 0 w 30"/>
                  <a:gd name="T7" fmla="*/ 1 h 35"/>
                  <a:gd name="T8" fmla="*/ 0 60000 65536"/>
                  <a:gd name="T9" fmla="*/ 0 60000 65536"/>
                  <a:gd name="T10" fmla="*/ 0 60000 65536"/>
                  <a:gd name="T11" fmla="*/ 0 60000 65536"/>
                  <a:gd name="T12" fmla="*/ 0 w 30"/>
                  <a:gd name="T13" fmla="*/ 0 h 35"/>
                  <a:gd name="T14" fmla="*/ 30 w 30"/>
                  <a:gd name="T15" fmla="*/ 35 h 35"/>
                </a:gdLst>
                <a:ahLst/>
                <a:cxnLst>
                  <a:cxn ang="T8">
                    <a:pos x="T0" y="T1"/>
                  </a:cxn>
                  <a:cxn ang="T9">
                    <a:pos x="T2" y="T3"/>
                  </a:cxn>
                  <a:cxn ang="T10">
                    <a:pos x="T4" y="T5"/>
                  </a:cxn>
                  <a:cxn ang="T11">
                    <a:pos x="T6" y="T7"/>
                  </a:cxn>
                </a:cxnLst>
                <a:rect l="T12" t="T13" r="T14" b="T15"/>
                <a:pathLst>
                  <a:path w="30" h="35">
                    <a:moveTo>
                      <a:pt x="0" y="15"/>
                    </a:moveTo>
                    <a:lnTo>
                      <a:pt x="30" y="0"/>
                    </a:lnTo>
                    <a:lnTo>
                      <a:pt x="24" y="35"/>
                    </a:lnTo>
                    <a:lnTo>
                      <a:pt x="0" y="15"/>
                    </a:lnTo>
                    <a:close/>
                  </a:path>
                </a:pathLst>
              </a:custGeom>
              <a:solidFill>
                <a:srgbClr val="849EA2"/>
              </a:solidFill>
              <a:ln w="25400" cap="flat" cmpd="sng">
                <a:noFill/>
                <a:prstDash val="solid"/>
                <a:round/>
                <a:headEnd type="none" w="med" len="med"/>
                <a:tailEnd type="none" w="med" len="med"/>
              </a:ln>
            </p:spPr>
            <p:txBody>
              <a:bodyPr anchor="ctr"/>
              <a:lstStyle/>
              <a:p>
                <a:endParaRPr lang="ar-SA"/>
              </a:p>
            </p:txBody>
          </p:sp>
          <p:sp>
            <p:nvSpPr>
              <p:cNvPr id="27" name="Freeform 23"/>
              <p:cNvSpPr>
                <a:spLocks/>
              </p:cNvSpPr>
              <p:nvPr/>
            </p:nvSpPr>
            <p:spPr bwMode="auto">
              <a:xfrm rot="-3494431">
                <a:off x="3469" y="2131"/>
                <a:ext cx="21" cy="20"/>
              </a:xfrm>
              <a:custGeom>
                <a:avLst/>
                <a:gdLst>
                  <a:gd name="T0" fmla="*/ 0 w 30"/>
                  <a:gd name="T1" fmla="*/ 1 h 35"/>
                  <a:gd name="T2" fmla="*/ 4 w 30"/>
                  <a:gd name="T3" fmla="*/ 0 h 35"/>
                  <a:gd name="T4" fmla="*/ 3 w 30"/>
                  <a:gd name="T5" fmla="*/ 1 h 35"/>
                  <a:gd name="T6" fmla="*/ 0 w 30"/>
                  <a:gd name="T7" fmla="*/ 1 h 35"/>
                  <a:gd name="T8" fmla="*/ 0 60000 65536"/>
                  <a:gd name="T9" fmla="*/ 0 60000 65536"/>
                  <a:gd name="T10" fmla="*/ 0 60000 65536"/>
                  <a:gd name="T11" fmla="*/ 0 60000 65536"/>
                  <a:gd name="T12" fmla="*/ 0 w 30"/>
                  <a:gd name="T13" fmla="*/ 0 h 35"/>
                  <a:gd name="T14" fmla="*/ 30 w 30"/>
                  <a:gd name="T15" fmla="*/ 35 h 35"/>
                </a:gdLst>
                <a:ahLst/>
                <a:cxnLst>
                  <a:cxn ang="T8">
                    <a:pos x="T0" y="T1"/>
                  </a:cxn>
                  <a:cxn ang="T9">
                    <a:pos x="T2" y="T3"/>
                  </a:cxn>
                  <a:cxn ang="T10">
                    <a:pos x="T4" y="T5"/>
                  </a:cxn>
                  <a:cxn ang="T11">
                    <a:pos x="T6" y="T7"/>
                  </a:cxn>
                </a:cxnLst>
                <a:rect l="T12" t="T13" r="T14" b="T15"/>
                <a:pathLst>
                  <a:path w="30" h="35">
                    <a:moveTo>
                      <a:pt x="0" y="15"/>
                    </a:moveTo>
                    <a:lnTo>
                      <a:pt x="30" y="0"/>
                    </a:lnTo>
                    <a:lnTo>
                      <a:pt x="24" y="35"/>
                    </a:lnTo>
                    <a:lnTo>
                      <a:pt x="0" y="15"/>
                    </a:lnTo>
                    <a:close/>
                  </a:path>
                </a:pathLst>
              </a:custGeom>
              <a:solidFill>
                <a:srgbClr val="849EA2"/>
              </a:solidFill>
              <a:ln w="25400" cap="flat" cmpd="sng">
                <a:noFill/>
                <a:prstDash val="solid"/>
                <a:round/>
                <a:headEnd type="none" w="med" len="med"/>
                <a:tailEnd type="none" w="med" len="med"/>
              </a:ln>
            </p:spPr>
            <p:txBody>
              <a:bodyPr anchor="ctr"/>
              <a:lstStyle/>
              <a:p>
                <a:endParaRPr lang="ar-SA"/>
              </a:p>
            </p:txBody>
          </p:sp>
          <p:sp>
            <p:nvSpPr>
              <p:cNvPr id="28" name="Freeform 24"/>
              <p:cNvSpPr>
                <a:spLocks/>
              </p:cNvSpPr>
              <p:nvPr/>
            </p:nvSpPr>
            <p:spPr bwMode="auto">
              <a:xfrm rot="-3494431">
                <a:off x="3522" y="2205"/>
                <a:ext cx="21" cy="20"/>
              </a:xfrm>
              <a:custGeom>
                <a:avLst/>
                <a:gdLst>
                  <a:gd name="T0" fmla="*/ 0 w 30"/>
                  <a:gd name="T1" fmla="*/ 1 h 35"/>
                  <a:gd name="T2" fmla="*/ 4 w 30"/>
                  <a:gd name="T3" fmla="*/ 0 h 35"/>
                  <a:gd name="T4" fmla="*/ 3 w 30"/>
                  <a:gd name="T5" fmla="*/ 1 h 35"/>
                  <a:gd name="T6" fmla="*/ 0 w 30"/>
                  <a:gd name="T7" fmla="*/ 1 h 35"/>
                  <a:gd name="T8" fmla="*/ 0 60000 65536"/>
                  <a:gd name="T9" fmla="*/ 0 60000 65536"/>
                  <a:gd name="T10" fmla="*/ 0 60000 65536"/>
                  <a:gd name="T11" fmla="*/ 0 60000 65536"/>
                  <a:gd name="T12" fmla="*/ 0 w 30"/>
                  <a:gd name="T13" fmla="*/ 0 h 35"/>
                  <a:gd name="T14" fmla="*/ 30 w 30"/>
                  <a:gd name="T15" fmla="*/ 35 h 35"/>
                </a:gdLst>
                <a:ahLst/>
                <a:cxnLst>
                  <a:cxn ang="T8">
                    <a:pos x="T0" y="T1"/>
                  </a:cxn>
                  <a:cxn ang="T9">
                    <a:pos x="T2" y="T3"/>
                  </a:cxn>
                  <a:cxn ang="T10">
                    <a:pos x="T4" y="T5"/>
                  </a:cxn>
                  <a:cxn ang="T11">
                    <a:pos x="T6" y="T7"/>
                  </a:cxn>
                </a:cxnLst>
                <a:rect l="T12" t="T13" r="T14" b="T15"/>
                <a:pathLst>
                  <a:path w="30" h="35">
                    <a:moveTo>
                      <a:pt x="0" y="15"/>
                    </a:moveTo>
                    <a:lnTo>
                      <a:pt x="30" y="0"/>
                    </a:lnTo>
                    <a:lnTo>
                      <a:pt x="24" y="35"/>
                    </a:lnTo>
                    <a:lnTo>
                      <a:pt x="0" y="15"/>
                    </a:lnTo>
                    <a:close/>
                  </a:path>
                </a:pathLst>
              </a:custGeom>
              <a:solidFill>
                <a:srgbClr val="849EA2"/>
              </a:solidFill>
              <a:ln w="25400" cap="flat" cmpd="sng">
                <a:noFill/>
                <a:prstDash val="solid"/>
                <a:round/>
                <a:headEnd type="none" w="med" len="med"/>
                <a:tailEnd type="none" w="med" len="med"/>
              </a:ln>
            </p:spPr>
            <p:txBody>
              <a:bodyPr anchor="ctr"/>
              <a:lstStyle/>
              <a:p>
                <a:endParaRPr lang="ar-SA"/>
              </a:p>
            </p:txBody>
          </p:sp>
          <p:sp>
            <p:nvSpPr>
              <p:cNvPr id="29" name="Freeform 25"/>
              <p:cNvSpPr>
                <a:spLocks/>
              </p:cNvSpPr>
              <p:nvPr/>
            </p:nvSpPr>
            <p:spPr bwMode="auto">
              <a:xfrm rot="-3494431">
                <a:off x="3494" y="2236"/>
                <a:ext cx="21" cy="20"/>
              </a:xfrm>
              <a:custGeom>
                <a:avLst/>
                <a:gdLst>
                  <a:gd name="T0" fmla="*/ 0 w 30"/>
                  <a:gd name="T1" fmla="*/ 1 h 35"/>
                  <a:gd name="T2" fmla="*/ 4 w 30"/>
                  <a:gd name="T3" fmla="*/ 0 h 35"/>
                  <a:gd name="T4" fmla="*/ 3 w 30"/>
                  <a:gd name="T5" fmla="*/ 1 h 35"/>
                  <a:gd name="T6" fmla="*/ 0 w 30"/>
                  <a:gd name="T7" fmla="*/ 1 h 35"/>
                  <a:gd name="T8" fmla="*/ 0 60000 65536"/>
                  <a:gd name="T9" fmla="*/ 0 60000 65536"/>
                  <a:gd name="T10" fmla="*/ 0 60000 65536"/>
                  <a:gd name="T11" fmla="*/ 0 60000 65536"/>
                  <a:gd name="T12" fmla="*/ 0 w 30"/>
                  <a:gd name="T13" fmla="*/ 0 h 35"/>
                  <a:gd name="T14" fmla="*/ 30 w 30"/>
                  <a:gd name="T15" fmla="*/ 35 h 35"/>
                </a:gdLst>
                <a:ahLst/>
                <a:cxnLst>
                  <a:cxn ang="T8">
                    <a:pos x="T0" y="T1"/>
                  </a:cxn>
                  <a:cxn ang="T9">
                    <a:pos x="T2" y="T3"/>
                  </a:cxn>
                  <a:cxn ang="T10">
                    <a:pos x="T4" y="T5"/>
                  </a:cxn>
                  <a:cxn ang="T11">
                    <a:pos x="T6" y="T7"/>
                  </a:cxn>
                </a:cxnLst>
                <a:rect l="T12" t="T13" r="T14" b="T15"/>
                <a:pathLst>
                  <a:path w="30" h="35">
                    <a:moveTo>
                      <a:pt x="0" y="15"/>
                    </a:moveTo>
                    <a:lnTo>
                      <a:pt x="30" y="0"/>
                    </a:lnTo>
                    <a:lnTo>
                      <a:pt x="24" y="35"/>
                    </a:lnTo>
                    <a:lnTo>
                      <a:pt x="0" y="15"/>
                    </a:lnTo>
                    <a:close/>
                  </a:path>
                </a:pathLst>
              </a:custGeom>
              <a:solidFill>
                <a:srgbClr val="849EA2"/>
              </a:solidFill>
              <a:ln w="25400" cap="flat" cmpd="sng">
                <a:noFill/>
                <a:prstDash val="solid"/>
                <a:round/>
                <a:headEnd type="none" w="med" len="med"/>
                <a:tailEnd type="none" w="med" len="med"/>
              </a:ln>
            </p:spPr>
            <p:txBody>
              <a:bodyPr anchor="ctr"/>
              <a:lstStyle/>
              <a:p>
                <a:endParaRPr lang="ar-SA"/>
              </a:p>
            </p:txBody>
          </p:sp>
          <p:sp>
            <p:nvSpPr>
              <p:cNvPr id="30" name="Freeform 26"/>
              <p:cNvSpPr>
                <a:spLocks/>
              </p:cNvSpPr>
              <p:nvPr/>
            </p:nvSpPr>
            <p:spPr bwMode="auto">
              <a:xfrm rot="-3494431">
                <a:off x="3543" y="2257"/>
                <a:ext cx="21" cy="20"/>
              </a:xfrm>
              <a:custGeom>
                <a:avLst/>
                <a:gdLst>
                  <a:gd name="T0" fmla="*/ 0 w 30"/>
                  <a:gd name="T1" fmla="*/ 1 h 35"/>
                  <a:gd name="T2" fmla="*/ 4 w 30"/>
                  <a:gd name="T3" fmla="*/ 0 h 35"/>
                  <a:gd name="T4" fmla="*/ 3 w 30"/>
                  <a:gd name="T5" fmla="*/ 1 h 35"/>
                  <a:gd name="T6" fmla="*/ 0 w 30"/>
                  <a:gd name="T7" fmla="*/ 1 h 35"/>
                  <a:gd name="T8" fmla="*/ 0 60000 65536"/>
                  <a:gd name="T9" fmla="*/ 0 60000 65536"/>
                  <a:gd name="T10" fmla="*/ 0 60000 65536"/>
                  <a:gd name="T11" fmla="*/ 0 60000 65536"/>
                  <a:gd name="T12" fmla="*/ 0 w 30"/>
                  <a:gd name="T13" fmla="*/ 0 h 35"/>
                  <a:gd name="T14" fmla="*/ 30 w 30"/>
                  <a:gd name="T15" fmla="*/ 35 h 35"/>
                </a:gdLst>
                <a:ahLst/>
                <a:cxnLst>
                  <a:cxn ang="T8">
                    <a:pos x="T0" y="T1"/>
                  </a:cxn>
                  <a:cxn ang="T9">
                    <a:pos x="T2" y="T3"/>
                  </a:cxn>
                  <a:cxn ang="T10">
                    <a:pos x="T4" y="T5"/>
                  </a:cxn>
                  <a:cxn ang="T11">
                    <a:pos x="T6" y="T7"/>
                  </a:cxn>
                </a:cxnLst>
                <a:rect l="T12" t="T13" r="T14" b="T15"/>
                <a:pathLst>
                  <a:path w="30" h="35">
                    <a:moveTo>
                      <a:pt x="0" y="15"/>
                    </a:moveTo>
                    <a:lnTo>
                      <a:pt x="30" y="0"/>
                    </a:lnTo>
                    <a:lnTo>
                      <a:pt x="24" y="35"/>
                    </a:lnTo>
                    <a:lnTo>
                      <a:pt x="0" y="15"/>
                    </a:lnTo>
                    <a:close/>
                  </a:path>
                </a:pathLst>
              </a:custGeom>
              <a:solidFill>
                <a:srgbClr val="849EA2"/>
              </a:solidFill>
              <a:ln w="25400" cap="flat" cmpd="sng">
                <a:noFill/>
                <a:prstDash val="solid"/>
                <a:round/>
                <a:headEnd type="none" w="med" len="med"/>
                <a:tailEnd type="none" w="med" len="med"/>
              </a:ln>
            </p:spPr>
            <p:txBody>
              <a:bodyPr anchor="ctr"/>
              <a:lstStyle/>
              <a:p>
                <a:endParaRPr lang="ar-SA"/>
              </a:p>
            </p:txBody>
          </p:sp>
          <p:sp>
            <p:nvSpPr>
              <p:cNvPr id="31" name="Freeform 27"/>
              <p:cNvSpPr>
                <a:spLocks/>
              </p:cNvSpPr>
              <p:nvPr/>
            </p:nvSpPr>
            <p:spPr bwMode="auto">
              <a:xfrm rot="-3494431">
                <a:off x="3590" y="2270"/>
                <a:ext cx="21" cy="20"/>
              </a:xfrm>
              <a:custGeom>
                <a:avLst/>
                <a:gdLst>
                  <a:gd name="T0" fmla="*/ 0 w 30"/>
                  <a:gd name="T1" fmla="*/ 1 h 35"/>
                  <a:gd name="T2" fmla="*/ 4 w 30"/>
                  <a:gd name="T3" fmla="*/ 0 h 35"/>
                  <a:gd name="T4" fmla="*/ 3 w 30"/>
                  <a:gd name="T5" fmla="*/ 1 h 35"/>
                  <a:gd name="T6" fmla="*/ 0 w 30"/>
                  <a:gd name="T7" fmla="*/ 1 h 35"/>
                  <a:gd name="T8" fmla="*/ 0 60000 65536"/>
                  <a:gd name="T9" fmla="*/ 0 60000 65536"/>
                  <a:gd name="T10" fmla="*/ 0 60000 65536"/>
                  <a:gd name="T11" fmla="*/ 0 60000 65536"/>
                  <a:gd name="T12" fmla="*/ 0 w 30"/>
                  <a:gd name="T13" fmla="*/ 0 h 35"/>
                  <a:gd name="T14" fmla="*/ 30 w 30"/>
                  <a:gd name="T15" fmla="*/ 35 h 35"/>
                </a:gdLst>
                <a:ahLst/>
                <a:cxnLst>
                  <a:cxn ang="T8">
                    <a:pos x="T0" y="T1"/>
                  </a:cxn>
                  <a:cxn ang="T9">
                    <a:pos x="T2" y="T3"/>
                  </a:cxn>
                  <a:cxn ang="T10">
                    <a:pos x="T4" y="T5"/>
                  </a:cxn>
                  <a:cxn ang="T11">
                    <a:pos x="T6" y="T7"/>
                  </a:cxn>
                </a:cxnLst>
                <a:rect l="T12" t="T13" r="T14" b="T15"/>
                <a:pathLst>
                  <a:path w="30" h="35">
                    <a:moveTo>
                      <a:pt x="0" y="15"/>
                    </a:moveTo>
                    <a:lnTo>
                      <a:pt x="30" y="0"/>
                    </a:lnTo>
                    <a:lnTo>
                      <a:pt x="24" y="35"/>
                    </a:lnTo>
                    <a:lnTo>
                      <a:pt x="0" y="15"/>
                    </a:lnTo>
                    <a:close/>
                  </a:path>
                </a:pathLst>
              </a:custGeom>
              <a:solidFill>
                <a:srgbClr val="849EA2"/>
              </a:solidFill>
              <a:ln w="25400" cap="flat" cmpd="sng">
                <a:noFill/>
                <a:prstDash val="solid"/>
                <a:round/>
                <a:headEnd type="none" w="med" len="med"/>
                <a:tailEnd type="none" w="med" len="med"/>
              </a:ln>
            </p:spPr>
            <p:txBody>
              <a:bodyPr anchor="ctr"/>
              <a:lstStyle/>
              <a:p>
                <a:endParaRPr lang="ar-SA"/>
              </a:p>
            </p:txBody>
          </p:sp>
          <p:sp>
            <p:nvSpPr>
              <p:cNvPr id="32" name="Freeform 28"/>
              <p:cNvSpPr>
                <a:spLocks/>
              </p:cNvSpPr>
              <p:nvPr/>
            </p:nvSpPr>
            <p:spPr bwMode="auto">
              <a:xfrm rot="-3494431">
                <a:off x="3711" y="2232"/>
                <a:ext cx="21" cy="20"/>
              </a:xfrm>
              <a:custGeom>
                <a:avLst/>
                <a:gdLst>
                  <a:gd name="T0" fmla="*/ 0 w 30"/>
                  <a:gd name="T1" fmla="*/ 1 h 35"/>
                  <a:gd name="T2" fmla="*/ 4 w 30"/>
                  <a:gd name="T3" fmla="*/ 0 h 35"/>
                  <a:gd name="T4" fmla="*/ 3 w 30"/>
                  <a:gd name="T5" fmla="*/ 1 h 35"/>
                  <a:gd name="T6" fmla="*/ 0 w 30"/>
                  <a:gd name="T7" fmla="*/ 1 h 35"/>
                  <a:gd name="T8" fmla="*/ 0 60000 65536"/>
                  <a:gd name="T9" fmla="*/ 0 60000 65536"/>
                  <a:gd name="T10" fmla="*/ 0 60000 65536"/>
                  <a:gd name="T11" fmla="*/ 0 60000 65536"/>
                  <a:gd name="T12" fmla="*/ 0 w 30"/>
                  <a:gd name="T13" fmla="*/ 0 h 35"/>
                  <a:gd name="T14" fmla="*/ 30 w 30"/>
                  <a:gd name="T15" fmla="*/ 35 h 35"/>
                </a:gdLst>
                <a:ahLst/>
                <a:cxnLst>
                  <a:cxn ang="T8">
                    <a:pos x="T0" y="T1"/>
                  </a:cxn>
                  <a:cxn ang="T9">
                    <a:pos x="T2" y="T3"/>
                  </a:cxn>
                  <a:cxn ang="T10">
                    <a:pos x="T4" y="T5"/>
                  </a:cxn>
                  <a:cxn ang="T11">
                    <a:pos x="T6" y="T7"/>
                  </a:cxn>
                </a:cxnLst>
                <a:rect l="T12" t="T13" r="T14" b="T15"/>
                <a:pathLst>
                  <a:path w="30" h="35">
                    <a:moveTo>
                      <a:pt x="0" y="15"/>
                    </a:moveTo>
                    <a:lnTo>
                      <a:pt x="30" y="0"/>
                    </a:lnTo>
                    <a:lnTo>
                      <a:pt x="24" y="35"/>
                    </a:lnTo>
                    <a:lnTo>
                      <a:pt x="0" y="15"/>
                    </a:lnTo>
                    <a:close/>
                  </a:path>
                </a:pathLst>
              </a:custGeom>
              <a:solidFill>
                <a:srgbClr val="849EA2"/>
              </a:solidFill>
              <a:ln w="25400" cap="flat" cmpd="sng">
                <a:noFill/>
                <a:prstDash val="solid"/>
                <a:round/>
                <a:headEnd type="none" w="med" len="med"/>
                <a:tailEnd type="none" w="med" len="med"/>
              </a:ln>
            </p:spPr>
            <p:txBody>
              <a:bodyPr anchor="ctr"/>
              <a:lstStyle/>
              <a:p>
                <a:endParaRPr lang="ar-SA"/>
              </a:p>
            </p:txBody>
          </p:sp>
          <p:sp>
            <p:nvSpPr>
              <p:cNvPr id="33" name="Freeform 29"/>
              <p:cNvSpPr>
                <a:spLocks/>
              </p:cNvSpPr>
              <p:nvPr/>
            </p:nvSpPr>
            <p:spPr bwMode="auto">
              <a:xfrm rot="-3494431">
                <a:off x="3744" y="2270"/>
                <a:ext cx="21" cy="20"/>
              </a:xfrm>
              <a:custGeom>
                <a:avLst/>
                <a:gdLst>
                  <a:gd name="T0" fmla="*/ 0 w 30"/>
                  <a:gd name="T1" fmla="*/ 1 h 35"/>
                  <a:gd name="T2" fmla="*/ 4 w 30"/>
                  <a:gd name="T3" fmla="*/ 0 h 35"/>
                  <a:gd name="T4" fmla="*/ 3 w 30"/>
                  <a:gd name="T5" fmla="*/ 1 h 35"/>
                  <a:gd name="T6" fmla="*/ 0 w 30"/>
                  <a:gd name="T7" fmla="*/ 1 h 35"/>
                  <a:gd name="T8" fmla="*/ 0 60000 65536"/>
                  <a:gd name="T9" fmla="*/ 0 60000 65536"/>
                  <a:gd name="T10" fmla="*/ 0 60000 65536"/>
                  <a:gd name="T11" fmla="*/ 0 60000 65536"/>
                  <a:gd name="T12" fmla="*/ 0 w 30"/>
                  <a:gd name="T13" fmla="*/ 0 h 35"/>
                  <a:gd name="T14" fmla="*/ 30 w 30"/>
                  <a:gd name="T15" fmla="*/ 35 h 35"/>
                </a:gdLst>
                <a:ahLst/>
                <a:cxnLst>
                  <a:cxn ang="T8">
                    <a:pos x="T0" y="T1"/>
                  </a:cxn>
                  <a:cxn ang="T9">
                    <a:pos x="T2" y="T3"/>
                  </a:cxn>
                  <a:cxn ang="T10">
                    <a:pos x="T4" y="T5"/>
                  </a:cxn>
                  <a:cxn ang="T11">
                    <a:pos x="T6" y="T7"/>
                  </a:cxn>
                </a:cxnLst>
                <a:rect l="T12" t="T13" r="T14" b="T15"/>
                <a:pathLst>
                  <a:path w="30" h="35">
                    <a:moveTo>
                      <a:pt x="0" y="15"/>
                    </a:moveTo>
                    <a:lnTo>
                      <a:pt x="30" y="0"/>
                    </a:lnTo>
                    <a:lnTo>
                      <a:pt x="24" y="35"/>
                    </a:lnTo>
                    <a:lnTo>
                      <a:pt x="0" y="15"/>
                    </a:lnTo>
                    <a:close/>
                  </a:path>
                </a:pathLst>
              </a:custGeom>
              <a:solidFill>
                <a:srgbClr val="849EA2"/>
              </a:solidFill>
              <a:ln w="25400" cap="flat" cmpd="sng">
                <a:noFill/>
                <a:prstDash val="solid"/>
                <a:round/>
                <a:headEnd type="none" w="med" len="med"/>
                <a:tailEnd type="none" w="med" len="med"/>
              </a:ln>
            </p:spPr>
            <p:txBody>
              <a:bodyPr anchor="ctr"/>
              <a:lstStyle/>
              <a:p>
                <a:endParaRPr lang="ar-SA"/>
              </a:p>
            </p:txBody>
          </p:sp>
          <p:sp>
            <p:nvSpPr>
              <p:cNvPr id="34" name="Freeform 30"/>
              <p:cNvSpPr>
                <a:spLocks/>
              </p:cNvSpPr>
              <p:nvPr/>
            </p:nvSpPr>
            <p:spPr bwMode="auto">
              <a:xfrm rot="-3494431">
                <a:off x="3681" y="2204"/>
                <a:ext cx="21" cy="20"/>
              </a:xfrm>
              <a:custGeom>
                <a:avLst/>
                <a:gdLst>
                  <a:gd name="T0" fmla="*/ 0 w 30"/>
                  <a:gd name="T1" fmla="*/ 1 h 35"/>
                  <a:gd name="T2" fmla="*/ 4 w 30"/>
                  <a:gd name="T3" fmla="*/ 0 h 35"/>
                  <a:gd name="T4" fmla="*/ 3 w 30"/>
                  <a:gd name="T5" fmla="*/ 1 h 35"/>
                  <a:gd name="T6" fmla="*/ 0 w 30"/>
                  <a:gd name="T7" fmla="*/ 1 h 35"/>
                  <a:gd name="T8" fmla="*/ 0 60000 65536"/>
                  <a:gd name="T9" fmla="*/ 0 60000 65536"/>
                  <a:gd name="T10" fmla="*/ 0 60000 65536"/>
                  <a:gd name="T11" fmla="*/ 0 60000 65536"/>
                  <a:gd name="T12" fmla="*/ 0 w 30"/>
                  <a:gd name="T13" fmla="*/ 0 h 35"/>
                  <a:gd name="T14" fmla="*/ 30 w 30"/>
                  <a:gd name="T15" fmla="*/ 35 h 35"/>
                </a:gdLst>
                <a:ahLst/>
                <a:cxnLst>
                  <a:cxn ang="T8">
                    <a:pos x="T0" y="T1"/>
                  </a:cxn>
                  <a:cxn ang="T9">
                    <a:pos x="T2" y="T3"/>
                  </a:cxn>
                  <a:cxn ang="T10">
                    <a:pos x="T4" y="T5"/>
                  </a:cxn>
                  <a:cxn ang="T11">
                    <a:pos x="T6" y="T7"/>
                  </a:cxn>
                </a:cxnLst>
                <a:rect l="T12" t="T13" r="T14" b="T15"/>
                <a:pathLst>
                  <a:path w="30" h="35">
                    <a:moveTo>
                      <a:pt x="0" y="15"/>
                    </a:moveTo>
                    <a:lnTo>
                      <a:pt x="30" y="0"/>
                    </a:lnTo>
                    <a:lnTo>
                      <a:pt x="24" y="35"/>
                    </a:lnTo>
                    <a:lnTo>
                      <a:pt x="0" y="15"/>
                    </a:lnTo>
                    <a:close/>
                  </a:path>
                </a:pathLst>
              </a:custGeom>
              <a:solidFill>
                <a:srgbClr val="849EA2"/>
              </a:solidFill>
              <a:ln w="25400" cap="flat" cmpd="sng">
                <a:noFill/>
                <a:prstDash val="solid"/>
                <a:round/>
                <a:headEnd type="none" w="med" len="med"/>
                <a:tailEnd type="none" w="med" len="med"/>
              </a:ln>
            </p:spPr>
            <p:txBody>
              <a:bodyPr anchor="ctr"/>
              <a:lstStyle/>
              <a:p>
                <a:endParaRPr lang="ar-SA"/>
              </a:p>
            </p:txBody>
          </p:sp>
          <p:sp>
            <p:nvSpPr>
              <p:cNvPr id="35" name="Freeform 31"/>
              <p:cNvSpPr>
                <a:spLocks/>
              </p:cNvSpPr>
              <p:nvPr/>
            </p:nvSpPr>
            <p:spPr bwMode="auto">
              <a:xfrm rot="-3494431">
                <a:off x="3771" y="2172"/>
                <a:ext cx="22" cy="21"/>
              </a:xfrm>
              <a:custGeom>
                <a:avLst/>
                <a:gdLst>
                  <a:gd name="T0" fmla="*/ 0 w 30"/>
                  <a:gd name="T1" fmla="*/ 1 h 35"/>
                  <a:gd name="T2" fmla="*/ 5 w 30"/>
                  <a:gd name="T3" fmla="*/ 0 h 35"/>
                  <a:gd name="T4" fmla="*/ 4 w 30"/>
                  <a:gd name="T5" fmla="*/ 2 h 35"/>
                  <a:gd name="T6" fmla="*/ 0 w 30"/>
                  <a:gd name="T7" fmla="*/ 1 h 35"/>
                  <a:gd name="T8" fmla="*/ 0 60000 65536"/>
                  <a:gd name="T9" fmla="*/ 0 60000 65536"/>
                  <a:gd name="T10" fmla="*/ 0 60000 65536"/>
                  <a:gd name="T11" fmla="*/ 0 60000 65536"/>
                  <a:gd name="T12" fmla="*/ 0 w 30"/>
                  <a:gd name="T13" fmla="*/ 0 h 35"/>
                  <a:gd name="T14" fmla="*/ 30 w 30"/>
                  <a:gd name="T15" fmla="*/ 35 h 35"/>
                </a:gdLst>
                <a:ahLst/>
                <a:cxnLst>
                  <a:cxn ang="T8">
                    <a:pos x="T0" y="T1"/>
                  </a:cxn>
                  <a:cxn ang="T9">
                    <a:pos x="T2" y="T3"/>
                  </a:cxn>
                  <a:cxn ang="T10">
                    <a:pos x="T4" y="T5"/>
                  </a:cxn>
                  <a:cxn ang="T11">
                    <a:pos x="T6" y="T7"/>
                  </a:cxn>
                </a:cxnLst>
                <a:rect l="T12" t="T13" r="T14" b="T15"/>
                <a:pathLst>
                  <a:path w="30" h="35">
                    <a:moveTo>
                      <a:pt x="0" y="15"/>
                    </a:moveTo>
                    <a:lnTo>
                      <a:pt x="30" y="0"/>
                    </a:lnTo>
                    <a:lnTo>
                      <a:pt x="24" y="35"/>
                    </a:lnTo>
                    <a:lnTo>
                      <a:pt x="0" y="15"/>
                    </a:lnTo>
                    <a:close/>
                  </a:path>
                </a:pathLst>
              </a:custGeom>
              <a:solidFill>
                <a:srgbClr val="849EA2"/>
              </a:solidFill>
              <a:ln w="25400" cap="flat" cmpd="sng">
                <a:noFill/>
                <a:prstDash val="solid"/>
                <a:round/>
                <a:headEnd type="none" w="med" len="med"/>
                <a:tailEnd type="none" w="med" len="med"/>
              </a:ln>
            </p:spPr>
            <p:txBody>
              <a:bodyPr anchor="ctr"/>
              <a:lstStyle/>
              <a:p>
                <a:endParaRPr lang="ar-SA"/>
              </a:p>
            </p:txBody>
          </p:sp>
          <p:sp>
            <p:nvSpPr>
              <p:cNvPr id="36" name="Freeform 32"/>
              <p:cNvSpPr>
                <a:spLocks/>
              </p:cNvSpPr>
              <p:nvPr/>
            </p:nvSpPr>
            <p:spPr bwMode="auto">
              <a:xfrm rot="-3494431">
                <a:off x="3732" y="2176"/>
                <a:ext cx="21" cy="20"/>
              </a:xfrm>
              <a:custGeom>
                <a:avLst/>
                <a:gdLst>
                  <a:gd name="T0" fmla="*/ 0 w 30"/>
                  <a:gd name="T1" fmla="*/ 1 h 35"/>
                  <a:gd name="T2" fmla="*/ 4 w 30"/>
                  <a:gd name="T3" fmla="*/ 0 h 35"/>
                  <a:gd name="T4" fmla="*/ 3 w 30"/>
                  <a:gd name="T5" fmla="*/ 1 h 35"/>
                  <a:gd name="T6" fmla="*/ 0 w 30"/>
                  <a:gd name="T7" fmla="*/ 1 h 35"/>
                  <a:gd name="T8" fmla="*/ 0 60000 65536"/>
                  <a:gd name="T9" fmla="*/ 0 60000 65536"/>
                  <a:gd name="T10" fmla="*/ 0 60000 65536"/>
                  <a:gd name="T11" fmla="*/ 0 60000 65536"/>
                  <a:gd name="T12" fmla="*/ 0 w 30"/>
                  <a:gd name="T13" fmla="*/ 0 h 35"/>
                  <a:gd name="T14" fmla="*/ 30 w 30"/>
                  <a:gd name="T15" fmla="*/ 35 h 35"/>
                </a:gdLst>
                <a:ahLst/>
                <a:cxnLst>
                  <a:cxn ang="T8">
                    <a:pos x="T0" y="T1"/>
                  </a:cxn>
                  <a:cxn ang="T9">
                    <a:pos x="T2" y="T3"/>
                  </a:cxn>
                  <a:cxn ang="T10">
                    <a:pos x="T4" y="T5"/>
                  </a:cxn>
                  <a:cxn ang="T11">
                    <a:pos x="T6" y="T7"/>
                  </a:cxn>
                </a:cxnLst>
                <a:rect l="T12" t="T13" r="T14" b="T15"/>
                <a:pathLst>
                  <a:path w="30" h="35">
                    <a:moveTo>
                      <a:pt x="0" y="15"/>
                    </a:moveTo>
                    <a:lnTo>
                      <a:pt x="30" y="0"/>
                    </a:lnTo>
                    <a:lnTo>
                      <a:pt x="24" y="35"/>
                    </a:lnTo>
                    <a:lnTo>
                      <a:pt x="0" y="15"/>
                    </a:lnTo>
                    <a:close/>
                  </a:path>
                </a:pathLst>
              </a:custGeom>
              <a:solidFill>
                <a:srgbClr val="3A494C"/>
              </a:solidFill>
              <a:ln w="25400" cap="flat" cmpd="sng">
                <a:noFill/>
                <a:prstDash val="solid"/>
                <a:round/>
                <a:headEnd type="none" w="med" len="med"/>
                <a:tailEnd type="none" w="med" len="med"/>
              </a:ln>
            </p:spPr>
            <p:txBody>
              <a:bodyPr anchor="ctr"/>
              <a:lstStyle/>
              <a:p>
                <a:endParaRPr lang="ar-SA"/>
              </a:p>
            </p:txBody>
          </p:sp>
          <p:sp>
            <p:nvSpPr>
              <p:cNvPr id="37" name="Freeform 33"/>
              <p:cNvSpPr>
                <a:spLocks/>
              </p:cNvSpPr>
              <p:nvPr/>
            </p:nvSpPr>
            <p:spPr bwMode="auto">
              <a:xfrm rot="-3494431">
                <a:off x="3748" y="2224"/>
                <a:ext cx="21" cy="20"/>
              </a:xfrm>
              <a:custGeom>
                <a:avLst/>
                <a:gdLst>
                  <a:gd name="T0" fmla="*/ 0 w 30"/>
                  <a:gd name="T1" fmla="*/ 1 h 35"/>
                  <a:gd name="T2" fmla="*/ 4 w 30"/>
                  <a:gd name="T3" fmla="*/ 0 h 35"/>
                  <a:gd name="T4" fmla="*/ 3 w 30"/>
                  <a:gd name="T5" fmla="*/ 1 h 35"/>
                  <a:gd name="T6" fmla="*/ 0 w 30"/>
                  <a:gd name="T7" fmla="*/ 1 h 35"/>
                  <a:gd name="T8" fmla="*/ 0 60000 65536"/>
                  <a:gd name="T9" fmla="*/ 0 60000 65536"/>
                  <a:gd name="T10" fmla="*/ 0 60000 65536"/>
                  <a:gd name="T11" fmla="*/ 0 60000 65536"/>
                  <a:gd name="T12" fmla="*/ 0 w 30"/>
                  <a:gd name="T13" fmla="*/ 0 h 35"/>
                  <a:gd name="T14" fmla="*/ 30 w 30"/>
                  <a:gd name="T15" fmla="*/ 35 h 35"/>
                </a:gdLst>
                <a:ahLst/>
                <a:cxnLst>
                  <a:cxn ang="T8">
                    <a:pos x="T0" y="T1"/>
                  </a:cxn>
                  <a:cxn ang="T9">
                    <a:pos x="T2" y="T3"/>
                  </a:cxn>
                  <a:cxn ang="T10">
                    <a:pos x="T4" y="T5"/>
                  </a:cxn>
                  <a:cxn ang="T11">
                    <a:pos x="T6" y="T7"/>
                  </a:cxn>
                </a:cxnLst>
                <a:rect l="T12" t="T13" r="T14" b="T15"/>
                <a:pathLst>
                  <a:path w="30" h="35">
                    <a:moveTo>
                      <a:pt x="0" y="15"/>
                    </a:moveTo>
                    <a:lnTo>
                      <a:pt x="30" y="0"/>
                    </a:lnTo>
                    <a:lnTo>
                      <a:pt x="24" y="35"/>
                    </a:lnTo>
                    <a:lnTo>
                      <a:pt x="0" y="15"/>
                    </a:lnTo>
                    <a:close/>
                  </a:path>
                </a:pathLst>
              </a:custGeom>
              <a:solidFill>
                <a:srgbClr val="3A494C"/>
              </a:solidFill>
              <a:ln w="25400" cap="flat" cmpd="sng">
                <a:noFill/>
                <a:prstDash val="solid"/>
                <a:round/>
                <a:headEnd type="none" w="med" len="med"/>
                <a:tailEnd type="none" w="med" len="med"/>
              </a:ln>
            </p:spPr>
            <p:txBody>
              <a:bodyPr anchor="ctr"/>
              <a:lstStyle/>
              <a:p>
                <a:endParaRPr lang="ar-SA"/>
              </a:p>
            </p:txBody>
          </p:sp>
          <p:sp>
            <p:nvSpPr>
              <p:cNvPr id="38" name="Freeform 34"/>
              <p:cNvSpPr>
                <a:spLocks/>
              </p:cNvSpPr>
              <p:nvPr/>
            </p:nvSpPr>
            <p:spPr bwMode="auto">
              <a:xfrm rot="-3494431">
                <a:off x="3697" y="2268"/>
                <a:ext cx="21" cy="20"/>
              </a:xfrm>
              <a:custGeom>
                <a:avLst/>
                <a:gdLst>
                  <a:gd name="T0" fmla="*/ 0 w 30"/>
                  <a:gd name="T1" fmla="*/ 1 h 35"/>
                  <a:gd name="T2" fmla="*/ 4 w 30"/>
                  <a:gd name="T3" fmla="*/ 0 h 35"/>
                  <a:gd name="T4" fmla="*/ 3 w 30"/>
                  <a:gd name="T5" fmla="*/ 1 h 35"/>
                  <a:gd name="T6" fmla="*/ 0 w 30"/>
                  <a:gd name="T7" fmla="*/ 1 h 35"/>
                  <a:gd name="T8" fmla="*/ 0 60000 65536"/>
                  <a:gd name="T9" fmla="*/ 0 60000 65536"/>
                  <a:gd name="T10" fmla="*/ 0 60000 65536"/>
                  <a:gd name="T11" fmla="*/ 0 60000 65536"/>
                  <a:gd name="T12" fmla="*/ 0 w 30"/>
                  <a:gd name="T13" fmla="*/ 0 h 35"/>
                  <a:gd name="T14" fmla="*/ 30 w 30"/>
                  <a:gd name="T15" fmla="*/ 35 h 35"/>
                </a:gdLst>
                <a:ahLst/>
                <a:cxnLst>
                  <a:cxn ang="T8">
                    <a:pos x="T0" y="T1"/>
                  </a:cxn>
                  <a:cxn ang="T9">
                    <a:pos x="T2" y="T3"/>
                  </a:cxn>
                  <a:cxn ang="T10">
                    <a:pos x="T4" y="T5"/>
                  </a:cxn>
                  <a:cxn ang="T11">
                    <a:pos x="T6" y="T7"/>
                  </a:cxn>
                </a:cxnLst>
                <a:rect l="T12" t="T13" r="T14" b="T15"/>
                <a:pathLst>
                  <a:path w="30" h="35">
                    <a:moveTo>
                      <a:pt x="0" y="15"/>
                    </a:moveTo>
                    <a:lnTo>
                      <a:pt x="30" y="0"/>
                    </a:lnTo>
                    <a:lnTo>
                      <a:pt x="24" y="35"/>
                    </a:lnTo>
                    <a:lnTo>
                      <a:pt x="0" y="15"/>
                    </a:lnTo>
                    <a:close/>
                  </a:path>
                </a:pathLst>
              </a:custGeom>
              <a:solidFill>
                <a:srgbClr val="3A494C"/>
              </a:solidFill>
              <a:ln w="25400" cap="flat" cmpd="sng">
                <a:noFill/>
                <a:prstDash val="solid"/>
                <a:round/>
                <a:headEnd type="none" w="med" len="med"/>
                <a:tailEnd type="none" w="med" len="med"/>
              </a:ln>
            </p:spPr>
            <p:txBody>
              <a:bodyPr anchor="ctr"/>
              <a:lstStyle/>
              <a:p>
                <a:endParaRPr lang="ar-SA"/>
              </a:p>
            </p:txBody>
          </p:sp>
          <p:sp>
            <p:nvSpPr>
              <p:cNvPr id="39" name="Freeform 35"/>
              <p:cNvSpPr>
                <a:spLocks/>
              </p:cNvSpPr>
              <p:nvPr/>
            </p:nvSpPr>
            <p:spPr bwMode="auto">
              <a:xfrm rot="-3494431">
                <a:off x="3649" y="2213"/>
                <a:ext cx="21" cy="20"/>
              </a:xfrm>
              <a:custGeom>
                <a:avLst/>
                <a:gdLst>
                  <a:gd name="T0" fmla="*/ 0 w 30"/>
                  <a:gd name="T1" fmla="*/ 1 h 35"/>
                  <a:gd name="T2" fmla="*/ 4 w 30"/>
                  <a:gd name="T3" fmla="*/ 0 h 35"/>
                  <a:gd name="T4" fmla="*/ 3 w 30"/>
                  <a:gd name="T5" fmla="*/ 1 h 35"/>
                  <a:gd name="T6" fmla="*/ 0 w 30"/>
                  <a:gd name="T7" fmla="*/ 1 h 35"/>
                  <a:gd name="T8" fmla="*/ 0 60000 65536"/>
                  <a:gd name="T9" fmla="*/ 0 60000 65536"/>
                  <a:gd name="T10" fmla="*/ 0 60000 65536"/>
                  <a:gd name="T11" fmla="*/ 0 60000 65536"/>
                  <a:gd name="T12" fmla="*/ 0 w 30"/>
                  <a:gd name="T13" fmla="*/ 0 h 35"/>
                  <a:gd name="T14" fmla="*/ 30 w 30"/>
                  <a:gd name="T15" fmla="*/ 35 h 35"/>
                </a:gdLst>
                <a:ahLst/>
                <a:cxnLst>
                  <a:cxn ang="T8">
                    <a:pos x="T0" y="T1"/>
                  </a:cxn>
                  <a:cxn ang="T9">
                    <a:pos x="T2" y="T3"/>
                  </a:cxn>
                  <a:cxn ang="T10">
                    <a:pos x="T4" y="T5"/>
                  </a:cxn>
                  <a:cxn ang="T11">
                    <a:pos x="T6" y="T7"/>
                  </a:cxn>
                </a:cxnLst>
                <a:rect l="T12" t="T13" r="T14" b="T15"/>
                <a:pathLst>
                  <a:path w="30" h="35">
                    <a:moveTo>
                      <a:pt x="0" y="15"/>
                    </a:moveTo>
                    <a:lnTo>
                      <a:pt x="30" y="0"/>
                    </a:lnTo>
                    <a:lnTo>
                      <a:pt x="24" y="35"/>
                    </a:lnTo>
                    <a:lnTo>
                      <a:pt x="0" y="15"/>
                    </a:lnTo>
                    <a:close/>
                  </a:path>
                </a:pathLst>
              </a:custGeom>
              <a:solidFill>
                <a:srgbClr val="3A494C"/>
              </a:solidFill>
              <a:ln w="25400" cap="flat" cmpd="sng">
                <a:noFill/>
                <a:prstDash val="solid"/>
                <a:round/>
                <a:headEnd type="none" w="med" len="med"/>
                <a:tailEnd type="none" w="med" len="med"/>
              </a:ln>
            </p:spPr>
            <p:txBody>
              <a:bodyPr anchor="ctr"/>
              <a:lstStyle/>
              <a:p>
                <a:endParaRPr lang="ar-SA"/>
              </a:p>
            </p:txBody>
          </p:sp>
          <p:sp>
            <p:nvSpPr>
              <p:cNvPr id="40" name="Freeform 36"/>
              <p:cNvSpPr>
                <a:spLocks/>
              </p:cNvSpPr>
              <p:nvPr/>
            </p:nvSpPr>
            <p:spPr bwMode="auto">
              <a:xfrm rot="-3494431">
                <a:off x="3664" y="2131"/>
                <a:ext cx="21" cy="20"/>
              </a:xfrm>
              <a:custGeom>
                <a:avLst/>
                <a:gdLst>
                  <a:gd name="T0" fmla="*/ 0 w 30"/>
                  <a:gd name="T1" fmla="*/ 1 h 35"/>
                  <a:gd name="T2" fmla="*/ 4 w 30"/>
                  <a:gd name="T3" fmla="*/ 0 h 35"/>
                  <a:gd name="T4" fmla="*/ 3 w 30"/>
                  <a:gd name="T5" fmla="*/ 1 h 35"/>
                  <a:gd name="T6" fmla="*/ 0 w 30"/>
                  <a:gd name="T7" fmla="*/ 1 h 35"/>
                  <a:gd name="T8" fmla="*/ 0 60000 65536"/>
                  <a:gd name="T9" fmla="*/ 0 60000 65536"/>
                  <a:gd name="T10" fmla="*/ 0 60000 65536"/>
                  <a:gd name="T11" fmla="*/ 0 60000 65536"/>
                  <a:gd name="T12" fmla="*/ 0 w 30"/>
                  <a:gd name="T13" fmla="*/ 0 h 35"/>
                  <a:gd name="T14" fmla="*/ 30 w 30"/>
                  <a:gd name="T15" fmla="*/ 35 h 35"/>
                </a:gdLst>
                <a:ahLst/>
                <a:cxnLst>
                  <a:cxn ang="T8">
                    <a:pos x="T0" y="T1"/>
                  </a:cxn>
                  <a:cxn ang="T9">
                    <a:pos x="T2" y="T3"/>
                  </a:cxn>
                  <a:cxn ang="T10">
                    <a:pos x="T4" y="T5"/>
                  </a:cxn>
                  <a:cxn ang="T11">
                    <a:pos x="T6" y="T7"/>
                  </a:cxn>
                </a:cxnLst>
                <a:rect l="T12" t="T13" r="T14" b="T15"/>
                <a:pathLst>
                  <a:path w="30" h="35">
                    <a:moveTo>
                      <a:pt x="0" y="15"/>
                    </a:moveTo>
                    <a:lnTo>
                      <a:pt x="30" y="0"/>
                    </a:lnTo>
                    <a:lnTo>
                      <a:pt x="24" y="35"/>
                    </a:lnTo>
                    <a:lnTo>
                      <a:pt x="0" y="15"/>
                    </a:lnTo>
                    <a:close/>
                  </a:path>
                </a:pathLst>
              </a:custGeom>
              <a:solidFill>
                <a:srgbClr val="3A494C"/>
              </a:solidFill>
              <a:ln w="25400" cap="flat" cmpd="sng">
                <a:noFill/>
                <a:prstDash val="solid"/>
                <a:round/>
                <a:headEnd type="none" w="med" len="med"/>
                <a:tailEnd type="none" w="med" len="med"/>
              </a:ln>
            </p:spPr>
            <p:txBody>
              <a:bodyPr anchor="ctr"/>
              <a:lstStyle/>
              <a:p>
                <a:endParaRPr lang="ar-SA"/>
              </a:p>
            </p:txBody>
          </p:sp>
          <p:sp>
            <p:nvSpPr>
              <p:cNvPr id="41" name="Freeform 37"/>
              <p:cNvSpPr>
                <a:spLocks/>
              </p:cNvSpPr>
              <p:nvPr/>
            </p:nvSpPr>
            <p:spPr bwMode="auto">
              <a:xfrm rot="-3494431">
                <a:off x="3709" y="2087"/>
                <a:ext cx="21" cy="20"/>
              </a:xfrm>
              <a:custGeom>
                <a:avLst/>
                <a:gdLst>
                  <a:gd name="T0" fmla="*/ 0 w 30"/>
                  <a:gd name="T1" fmla="*/ 1 h 35"/>
                  <a:gd name="T2" fmla="*/ 4 w 30"/>
                  <a:gd name="T3" fmla="*/ 0 h 35"/>
                  <a:gd name="T4" fmla="*/ 3 w 30"/>
                  <a:gd name="T5" fmla="*/ 1 h 35"/>
                  <a:gd name="T6" fmla="*/ 0 w 30"/>
                  <a:gd name="T7" fmla="*/ 1 h 35"/>
                  <a:gd name="T8" fmla="*/ 0 60000 65536"/>
                  <a:gd name="T9" fmla="*/ 0 60000 65536"/>
                  <a:gd name="T10" fmla="*/ 0 60000 65536"/>
                  <a:gd name="T11" fmla="*/ 0 60000 65536"/>
                  <a:gd name="T12" fmla="*/ 0 w 30"/>
                  <a:gd name="T13" fmla="*/ 0 h 35"/>
                  <a:gd name="T14" fmla="*/ 30 w 30"/>
                  <a:gd name="T15" fmla="*/ 35 h 35"/>
                </a:gdLst>
                <a:ahLst/>
                <a:cxnLst>
                  <a:cxn ang="T8">
                    <a:pos x="T0" y="T1"/>
                  </a:cxn>
                  <a:cxn ang="T9">
                    <a:pos x="T2" y="T3"/>
                  </a:cxn>
                  <a:cxn ang="T10">
                    <a:pos x="T4" y="T5"/>
                  </a:cxn>
                  <a:cxn ang="T11">
                    <a:pos x="T6" y="T7"/>
                  </a:cxn>
                </a:cxnLst>
                <a:rect l="T12" t="T13" r="T14" b="T15"/>
                <a:pathLst>
                  <a:path w="30" h="35">
                    <a:moveTo>
                      <a:pt x="0" y="15"/>
                    </a:moveTo>
                    <a:lnTo>
                      <a:pt x="30" y="0"/>
                    </a:lnTo>
                    <a:lnTo>
                      <a:pt x="24" y="35"/>
                    </a:lnTo>
                    <a:lnTo>
                      <a:pt x="0" y="15"/>
                    </a:lnTo>
                    <a:close/>
                  </a:path>
                </a:pathLst>
              </a:custGeom>
              <a:solidFill>
                <a:srgbClr val="3A494C"/>
              </a:solidFill>
              <a:ln w="25400" cap="flat" cmpd="sng">
                <a:noFill/>
                <a:prstDash val="solid"/>
                <a:round/>
                <a:headEnd type="none" w="med" len="med"/>
                <a:tailEnd type="none" w="med" len="med"/>
              </a:ln>
            </p:spPr>
            <p:txBody>
              <a:bodyPr anchor="ctr"/>
              <a:lstStyle/>
              <a:p>
                <a:endParaRPr lang="ar-SA"/>
              </a:p>
            </p:txBody>
          </p:sp>
          <p:sp>
            <p:nvSpPr>
              <p:cNvPr id="42" name="Freeform 38"/>
              <p:cNvSpPr>
                <a:spLocks/>
              </p:cNvSpPr>
              <p:nvPr/>
            </p:nvSpPr>
            <p:spPr bwMode="auto">
              <a:xfrm rot="-3494431">
                <a:off x="3773" y="2079"/>
                <a:ext cx="21" cy="21"/>
              </a:xfrm>
              <a:custGeom>
                <a:avLst/>
                <a:gdLst>
                  <a:gd name="T0" fmla="*/ 0 w 30"/>
                  <a:gd name="T1" fmla="*/ 1 h 35"/>
                  <a:gd name="T2" fmla="*/ 4 w 30"/>
                  <a:gd name="T3" fmla="*/ 0 h 35"/>
                  <a:gd name="T4" fmla="*/ 3 w 30"/>
                  <a:gd name="T5" fmla="*/ 2 h 35"/>
                  <a:gd name="T6" fmla="*/ 0 w 30"/>
                  <a:gd name="T7" fmla="*/ 1 h 35"/>
                  <a:gd name="T8" fmla="*/ 0 60000 65536"/>
                  <a:gd name="T9" fmla="*/ 0 60000 65536"/>
                  <a:gd name="T10" fmla="*/ 0 60000 65536"/>
                  <a:gd name="T11" fmla="*/ 0 60000 65536"/>
                  <a:gd name="T12" fmla="*/ 0 w 30"/>
                  <a:gd name="T13" fmla="*/ 0 h 35"/>
                  <a:gd name="T14" fmla="*/ 30 w 30"/>
                  <a:gd name="T15" fmla="*/ 35 h 35"/>
                </a:gdLst>
                <a:ahLst/>
                <a:cxnLst>
                  <a:cxn ang="T8">
                    <a:pos x="T0" y="T1"/>
                  </a:cxn>
                  <a:cxn ang="T9">
                    <a:pos x="T2" y="T3"/>
                  </a:cxn>
                  <a:cxn ang="T10">
                    <a:pos x="T4" y="T5"/>
                  </a:cxn>
                  <a:cxn ang="T11">
                    <a:pos x="T6" y="T7"/>
                  </a:cxn>
                </a:cxnLst>
                <a:rect l="T12" t="T13" r="T14" b="T15"/>
                <a:pathLst>
                  <a:path w="30" h="35">
                    <a:moveTo>
                      <a:pt x="0" y="15"/>
                    </a:moveTo>
                    <a:lnTo>
                      <a:pt x="30" y="0"/>
                    </a:lnTo>
                    <a:lnTo>
                      <a:pt x="24" y="35"/>
                    </a:lnTo>
                    <a:lnTo>
                      <a:pt x="0" y="15"/>
                    </a:lnTo>
                    <a:close/>
                  </a:path>
                </a:pathLst>
              </a:custGeom>
              <a:solidFill>
                <a:srgbClr val="3A494C"/>
              </a:solidFill>
              <a:ln w="25400" cap="flat" cmpd="sng">
                <a:noFill/>
                <a:prstDash val="solid"/>
                <a:round/>
                <a:headEnd type="none" w="med" len="med"/>
                <a:tailEnd type="none" w="med" len="med"/>
              </a:ln>
            </p:spPr>
            <p:txBody>
              <a:bodyPr anchor="ctr"/>
              <a:lstStyle/>
              <a:p>
                <a:endParaRPr lang="ar-SA"/>
              </a:p>
            </p:txBody>
          </p:sp>
          <p:sp>
            <p:nvSpPr>
              <p:cNvPr id="43" name="Freeform 39"/>
              <p:cNvSpPr>
                <a:spLocks/>
              </p:cNvSpPr>
              <p:nvPr/>
            </p:nvSpPr>
            <p:spPr bwMode="auto">
              <a:xfrm rot="-3494431">
                <a:off x="3654" y="2047"/>
                <a:ext cx="21" cy="20"/>
              </a:xfrm>
              <a:custGeom>
                <a:avLst/>
                <a:gdLst>
                  <a:gd name="T0" fmla="*/ 0 w 30"/>
                  <a:gd name="T1" fmla="*/ 1 h 35"/>
                  <a:gd name="T2" fmla="*/ 4 w 30"/>
                  <a:gd name="T3" fmla="*/ 0 h 35"/>
                  <a:gd name="T4" fmla="*/ 3 w 30"/>
                  <a:gd name="T5" fmla="*/ 1 h 35"/>
                  <a:gd name="T6" fmla="*/ 0 w 30"/>
                  <a:gd name="T7" fmla="*/ 1 h 35"/>
                  <a:gd name="T8" fmla="*/ 0 60000 65536"/>
                  <a:gd name="T9" fmla="*/ 0 60000 65536"/>
                  <a:gd name="T10" fmla="*/ 0 60000 65536"/>
                  <a:gd name="T11" fmla="*/ 0 60000 65536"/>
                  <a:gd name="T12" fmla="*/ 0 w 30"/>
                  <a:gd name="T13" fmla="*/ 0 h 35"/>
                  <a:gd name="T14" fmla="*/ 30 w 30"/>
                  <a:gd name="T15" fmla="*/ 35 h 35"/>
                </a:gdLst>
                <a:ahLst/>
                <a:cxnLst>
                  <a:cxn ang="T8">
                    <a:pos x="T0" y="T1"/>
                  </a:cxn>
                  <a:cxn ang="T9">
                    <a:pos x="T2" y="T3"/>
                  </a:cxn>
                  <a:cxn ang="T10">
                    <a:pos x="T4" y="T5"/>
                  </a:cxn>
                  <a:cxn ang="T11">
                    <a:pos x="T6" y="T7"/>
                  </a:cxn>
                </a:cxnLst>
                <a:rect l="T12" t="T13" r="T14" b="T15"/>
                <a:pathLst>
                  <a:path w="30" h="35">
                    <a:moveTo>
                      <a:pt x="0" y="15"/>
                    </a:moveTo>
                    <a:lnTo>
                      <a:pt x="30" y="0"/>
                    </a:lnTo>
                    <a:lnTo>
                      <a:pt x="24" y="35"/>
                    </a:lnTo>
                    <a:lnTo>
                      <a:pt x="0" y="15"/>
                    </a:lnTo>
                    <a:close/>
                  </a:path>
                </a:pathLst>
              </a:custGeom>
              <a:solidFill>
                <a:srgbClr val="3A494C"/>
              </a:solidFill>
              <a:ln w="25400" cap="flat" cmpd="sng">
                <a:noFill/>
                <a:prstDash val="solid"/>
                <a:round/>
                <a:headEnd type="none" w="med" len="med"/>
                <a:tailEnd type="none" w="med" len="med"/>
              </a:ln>
            </p:spPr>
            <p:txBody>
              <a:bodyPr anchor="ctr"/>
              <a:lstStyle/>
              <a:p>
                <a:endParaRPr lang="ar-SA"/>
              </a:p>
            </p:txBody>
          </p:sp>
          <p:sp>
            <p:nvSpPr>
              <p:cNvPr id="44" name="Freeform 40"/>
              <p:cNvSpPr>
                <a:spLocks/>
              </p:cNvSpPr>
              <p:nvPr/>
            </p:nvSpPr>
            <p:spPr bwMode="auto">
              <a:xfrm rot="-3494431">
                <a:off x="3618" y="2056"/>
                <a:ext cx="21" cy="20"/>
              </a:xfrm>
              <a:custGeom>
                <a:avLst/>
                <a:gdLst>
                  <a:gd name="T0" fmla="*/ 0 w 30"/>
                  <a:gd name="T1" fmla="*/ 1 h 35"/>
                  <a:gd name="T2" fmla="*/ 4 w 30"/>
                  <a:gd name="T3" fmla="*/ 0 h 35"/>
                  <a:gd name="T4" fmla="*/ 3 w 30"/>
                  <a:gd name="T5" fmla="*/ 1 h 35"/>
                  <a:gd name="T6" fmla="*/ 0 w 30"/>
                  <a:gd name="T7" fmla="*/ 1 h 35"/>
                  <a:gd name="T8" fmla="*/ 0 60000 65536"/>
                  <a:gd name="T9" fmla="*/ 0 60000 65536"/>
                  <a:gd name="T10" fmla="*/ 0 60000 65536"/>
                  <a:gd name="T11" fmla="*/ 0 60000 65536"/>
                  <a:gd name="T12" fmla="*/ 0 w 30"/>
                  <a:gd name="T13" fmla="*/ 0 h 35"/>
                  <a:gd name="T14" fmla="*/ 30 w 30"/>
                  <a:gd name="T15" fmla="*/ 35 h 35"/>
                </a:gdLst>
                <a:ahLst/>
                <a:cxnLst>
                  <a:cxn ang="T8">
                    <a:pos x="T0" y="T1"/>
                  </a:cxn>
                  <a:cxn ang="T9">
                    <a:pos x="T2" y="T3"/>
                  </a:cxn>
                  <a:cxn ang="T10">
                    <a:pos x="T4" y="T5"/>
                  </a:cxn>
                  <a:cxn ang="T11">
                    <a:pos x="T6" y="T7"/>
                  </a:cxn>
                </a:cxnLst>
                <a:rect l="T12" t="T13" r="T14" b="T15"/>
                <a:pathLst>
                  <a:path w="30" h="35">
                    <a:moveTo>
                      <a:pt x="0" y="15"/>
                    </a:moveTo>
                    <a:lnTo>
                      <a:pt x="30" y="0"/>
                    </a:lnTo>
                    <a:lnTo>
                      <a:pt x="24" y="35"/>
                    </a:lnTo>
                    <a:lnTo>
                      <a:pt x="0" y="15"/>
                    </a:lnTo>
                    <a:close/>
                  </a:path>
                </a:pathLst>
              </a:custGeom>
              <a:solidFill>
                <a:srgbClr val="3A494C"/>
              </a:solidFill>
              <a:ln w="25400" cap="flat" cmpd="sng">
                <a:noFill/>
                <a:prstDash val="solid"/>
                <a:round/>
                <a:headEnd type="none" w="med" len="med"/>
                <a:tailEnd type="none" w="med" len="med"/>
              </a:ln>
            </p:spPr>
            <p:txBody>
              <a:bodyPr anchor="ctr"/>
              <a:lstStyle/>
              <a:p>
                <a:endParaRPr lang="ar-SA"/>
              </a:p>
            </p:txBody>
          </p:sp>
          <p:sp>
            <p:nvSpPr>
              <p:cNvPr id="45" name="Freeform 41"/>
              <p:cNvSpPr>
                <a:spLocks/>
              </p:cNvSpPr>
              <p:nvPr/>
            </p:nvSpPr>
            <p:spPr bwMode="auto">
              <a:xfrm rot="-3494431">
                <a:off x="3611" y="2101"/>
                <a:ext cx="21" cy="20"/>
              </a:xfrm>
              <a:custGeom>
                <a:avLst/>
                <a:gdLst>
                  <a:gd name="T0" fmla="*/ 0 w 30"/>
                  <a:gd name="T1" fmla="*/ 1 h 35"/>
                  <a:gd name="T2" fmla="*/ 4 w 30"/>
                  <a:gd name="T3" fmla="*/ 0 h 35"/>
                  <a:gd name="T4" fmla="*/ 3 w 30"/>
                  <a:gd name="T5" fmla="*/ 1 h 35"/>
                  <a:gd name="T6" fmla="*/ 0 w 30"/>
                  <a:gd name="T7" fmla="*/ 1 h 35"/>
                  <a:gd name="T8" fmla="*/ 0 60000 65536"/>
                  <a:gd name="T9" fmla="*/ 0 60000 65536"/>
                  <a:gd name="T10" fmla="*/ 0 60000 65536"/>
                  <a:gd name="T11" fmla="*/ 0 60000 65536"/>
                  <a:gd name="T12" fmla="*/ 0 w 30"/>
                  <a:gd name="T13" fmla="*/ 0 h 35"/>
                  <a:gd name="T14" fmla="*/ 30 w 30"/>
                  <a:gd name="T15" fmla="*/ 35 h 35"/>
                </a:gdLst>
                <a:ahLst/>
                <a:cxnLst>
                  <a:cxn ang="T8">
                    <a:pos x="T0" y="T1"/>
                  </a:cxn>
                  <a:cxn ang="T9">
                    <a:pos x="T2" y="T3"/>
                  </a:cxn>
                  <a:cxn ang="T10">
                    <a:pos x="T4" y="T5"/>
                  </a:cxn>
                  <a:cxn ang="T11">
                    <a:pos x="T6" y="T7"/>
                  </a:cxn>
                </a:cxnLst>
                <a:rect l="T12" t="T13" r="T14" b="T15"/>
                <a:pathLst>
                  <a:path w="30" h="35">
                    <a:moveTo>
                      <a:pt x="0" y="15"/>
                    </a:moveTo>
                    <a:lnTo>
                      <a:pt x="30" y="0"/>
                    </a:lnTo>
                    <a:lnTo>
                      <a:pt x="24" y="35"/>
                    </a:lnTo>
                    <a:lnTo>
                      <a:pt x="0" y="15"/>
                    </a:lnTo>
                    <a:close/>
                  </a:path>
                </a:pathLst>
              </a:custGeom>
              <a:solidFill>
                <a:srgbClr val="3A494C"/>
              </a:solidFill>
              <a:ln w="25400" cap="flat" cmpd="sng">
                <a:noFill/>
                <a:prstDash val="solid"/>
                <a:round/>
                <a:headEnd type="none" w="med" len="med"/>
                <a:tailEnd type="none" w="med" len="med"/>
              </a:ln>
            </p:spPr>
            <p:txBody>
              <a:bodyPr anchor="ctr"/>
              <a:lstStyle/>
              <a:p>
                <a:endParaRPr lang="ar-SA"/>
              </a:p>
            </p:txBody>
          </p:sp>
          <p:sp>
            <p:nvSpPr>
              <p:cNvPr id="46" name="Freeform 42"/>
              <p:cNvSpPr>
                <a:spLocks/>
              </p:cNvSpPr>
              <p:nvPr/>
            </p:nvSpPr>
            <p:spPr bwMode="auto">
              <a:xfrm rot="-3494431">
                <a:off x="3598" y="2152"/>
                <a:ext cx="21" cy="20"/>
              </a:xfrm>
              <a:custGeom>
                <a:avLst/>
                <a:gdLst>
                  <a:gd name="T0" fmla="*/ 0 w 30"/>
                  <a:gd name="T1" fmla="*/ 1 h 35"/>
                  <a:gd name="T2" fmla="*/ 4 w 30"/>
                  <a:gd name="T3" fmla="*/ 0 h 35"/>
                  <a:gd name="T4" fmla="*/ 3 w 30"/>
                  <a:gd name="T5" fmla="*/ 1 h 35"/>
                  <a:gd name="T6" fmla="*/ 0 w 30"/>
                  <a:gd name="T7" fmla="*/ 1 h 35"/>
                  <a:gd name="T8" fmla="*/ 0 60000 65536"/>
                  <a:gd name="T9" fmla="*/ 0 60000 65536"/>
                  <a:gd name="T10" fmla="*/ 0 60000 65536"/>
                  <a:gd name="T11" fmla="*/ 0 60000 65536"/>
                  <a:gd name="T12" fmla="*/ 0 w 30"/>
                  <a:gd name="T13" fmla="*/ 0 h 35"/>
                  <a:gd name="T14" fmla="*/ 30 w 30"/>
                  <a:gd name="T15" fmla="*/ 35 h 35"/>
                </a:gdLst>
                <a:ahLst/>
                <a:cxnLst>
                  <a:cxn ang="T8">
                    <a:pos x="T0" y="T1"/>
                  </a:cxn>
                  <a:cxn ang="T9">
                    <a:pos x="T2" y="T3"/>
                  </a:cxn>
                  <a:cxn ang="T10">
                    <a:pos x="T4" y="T5"/>
                  </a:cxn>
                  <a:cxn ang="T11">
                    <a:pos x="T6" y="T7"/>
                  </a:cxn>
                </a:cxnLst>
                <a:rect l="T12" t="T13" r="T14" b="T15"/>
                <a:pathLst>
                  <a:path w="30" h="35">
                    <a:moveTo>
                      <a:pt x="0" y="15"/>
                    </a:moveTo>
                    <a:lnTo>
                      <a:pt x="30" y="0"/>
                    </a:lnTo>
                    <a:lnTo>
                      <a:pt x="24" y="35"/>
                    </a:lnTo>
                    <a:lnTo>
                      <a:pt x="0" y="15"/>
                    </a:lnTo>
                    <a:close/>
                  </a:path>
                </a:pathLst>
              </a:custGeom>
              <a:solidFill>
                <a:srgbClr val="3A494C"/>
              </a:solidFill>
              <a:ln w="25400" cap="flat" cmpd="sng">
                <a:noFill/>
                <a:prstDash val="solid"/>
                <a:round/>
                <a:headEnd type="none" w="med" len="med"/>
                <a:tailEnd type="none" w="med" len="med"/>
              </a:ln>
            </p:spPr>
            <p:txBody>
              <a:bodyPr anchor="ctr"/>
              <a:lstStyle/>
              <a:p>
                <a:endParaRPr lang="ar-SA"/>
              </a:p>
            </p:txBody>
          </p:sp>
          <p:sp>
            <p:nvSpPr>
              <p:cNvPr id="47" name="Freeform 43"/>
              <p:cNvSpPr>
                <a:spLocks/>
              </p:cNvSpPr>
              <p:nvPr/>
            </p:nvSpPr>
            <p:spPr bwMode="auto">
              <a:xfrm rot="-3494431">
                <a:off x="3565" y="2115"/>
                <a:ext cx="21" cy="20"/>
              </a:xfrm>
              <a:custGeom>
                <a:avLst/>
                <a:gdLst>
                  <a:gd name="T0" fmla="*/ 0 w 30"/>
                  <a:gd name="T1" fmla="*/ 1 h 35"/>
                  <a:gd name="T2" fmla="*/ 4 w 30"/>
                  <a:gd name="T3" fmla="*/ 0 h 35"/>
                  <a:gd name="T4" fmla="*/ 3 w 30"/>
                  <a:gd name="T5" fmla="*/ 1 h 35"/>
                  <a:gd name="T6" fmla="*/ 0 w 30"/>
                  <a:gd name="T7" fmla="*/ 1 h 35"/>
                  <a:gd name="T8" fmla="*/ 0 60000 65536"/>
                  <a:gd name="T9" fmla="*/ 0 60000 65536"/>
                  <a:gd name="T10" fmla="*/ 0 60000 65536"/>
                  <a:gd name="T11" fmla="*/ 0 60000 65536"/>
                  <a:gd name="T12" fmla="*/ 0 w 30"/>
                  <a:gd name="T13" fmla="*/ 0 h 35"/>
                  <a:gd name="T14" fmla="*/ 30 w 30"/>
                  <a:gd name="T15" fmla="*/ 35 h 35"/>
                </a:gdLst>
                <a:ahLst/>
                <a:cxnLst>
                  <a:cxn ang="T8">
                    <a:pos x="T0" y="T1"/>
                  </a:cxn>
                  <a:cxn ang="T9">
                    <a:pos x="T2" y="T3"/>
                  </a:cxn>
                  <a:cxn ang="T10">
                    <a:pos x="T4" y="T5"/>
                  </a:cxn>
                  <a:cxn ang="T11">
                    <a:pos x="T6" y="T7"/>
                  </a:cxn>
                </a:cxnLst>
                <a:rect l="T12" t="T13" r="T14" b="T15"/>
                <a:pathLst>
                  <a:path w="30" h="35">
                    <a:moveTo>
                      <a:pt x="0" y="15"/>
                    </a:moveTo>
                    <a:lnTo>
                      <a:pt x="30" y="0"/>
                    </a:lnTo>
                    <a:lnTo>
                      <a:pt x="24" y="35"/>
                    </a:lnTo>
                    <a:lnTo>
                      <a:pt x="0" y="15"/>
                    </a:lnTo>
                    <a:close/>
                  </a:path>
                </a:pathLst>
              </a:custGeom>
              <a:solidFill>
                <a:srgbClr val="3A494C"/>
              </a:solidFill>
              <a:ln w="25400" cap="flat" cmpd="sng">
                <a:noFill/>
                <a:prstDash val="solid"/>
                <a:round/>
                <a:headEnd type="none" w="med" len="med"/>
                <a:tailEnd type="none" w="med" len="med"/>
              </a:ln>
            </p:spPr>
            <p:txBody>
              <a:bodyPr anchor="ctr"/>
              <a:lstStyle/>
              <a:p>
                <a:endParaRPr lang="ar-SA"/>
              </a:p>
            </p:txBody>
          </p:sp>
          <p:sp>
            <p:nvSpPr>
              <p:cNvPr id="48" name="Freeform 44"/>
              <p:cNvSpPr>
                <a:spLocks/>
              </p:cNvSpPr>
              <p:nvPr/>
            </p:nvSpPr>
            <p:spPr bwMode="auto">
              <a:xfrm rot="-3494431">
                <a:off x="3576" y="2064"/>
                <a:ext cx="21" cy="21"/>
              </a:xfrm>
              <a:custGeom>
                <a:avLst/>
                <a:gdLst>
                  <a:gd name="T0" fmla="*/ 0 w 30"/>
                  <a:gd name="T1" fmla="*/ 1 h 35"/>
                  <a:gd name="T2" fmla="*/ 4 w 30"/>
                  <a:gd name="T3" fmla="*/ 0 h 35"/>
                  <a:gd name="T4" fmla="*/ 3 w 30"/>
                  <a:gd name="T5" fmla="*/ 2 h 35"/>
                  <a:gd name="T6" fmla="*/ 0 w 30"/>
                  <a:gd name="T7" fmla="*/ 1 h 35"/>
                  <a:gd name="T8" fmla="*/ 0 60000 65536"/>
                  <a:gd name="T9" fmla="*/ 0 60000 65536"/>
                  <a:gd name="T10" fmla="*/ 0 60000 65536"/>
                  <a:gd name="T11" fmla="*/ 0 60000 65536"/>
                  <a:gd name="T12" fmla="*/ 0 w 30"/>
                  <a:gd name="T13" fmla="*/ 0 h 35"/>
                  <a:gd name="T14" fmla="*/ 30 w 30"/>
                  <a:gd name="T15" fmla="*/ 35 h 35"/>
                </a:gdLst>
                <a:ahLst/>
                <a:cxnLst>
                  <a:cxn ang="T8">
                    <a:pos x="T0" y="T1"/>
                  </a:cxn>
                  <a:cxn ang="T9">
                    <a:pos x="T2" y="T3"/>
                  </a:cxn>
                  <a:cxn ang="T10">
                    <a:pos x="T4" y="T5"/>
                  </a:cxn>
                  <a:cxn ang="T11">
                    <a:pos x="T6" y="T7"/>
                  </a:cxn>
                </a:cxnLst>
                <a:rect l="T12" t="T13" r="T14" b="T15"/>
                <a:pathLst>
                  <a:path w="30" h="35">
                    <a:moveTo>
                      <a:pt x="0" y="15"/>
                    </a:moveTo>
                    <a:lnTo>
                      <a:pt x="30" y="0"/>
                    </a:lnTo>
                    <a:lnTo>
                      <a:pt x="24" y="35"/>
                    </a:lnTo>
                    <a:lnTo>
                      <a:pt x="0" y="15"/>
                    </a:lnTo>
                    <a:close/>
                  </a:path>
                </a:pathLst>
              </a:custGeom>
              <a:solidFill>
                <a:srgbClr val="3A494C"/>
              </a:solidFill>
              <a:ln w="25400" cap="flat" cmpd="sng">
                <a:noFill/>
                <a:prstDash val="solid"/>
                <a:round/>
                <a:headEnd type="none" w="med" len="med"/>
                <a:tailEnd type="none" w="med" len="med"/>
              </a:ln>
            </p:spPr>
            <p:txBody>
              <a:bodyPr anchor="ctr"/>
              <a:lstStyle/>
              <a:p>
                <a:endParaRPr lang="ar-SA"/>
              </a:p>
            </p:txBody>
          </p:sp>
          <p:sp>
            <p:nvSpPr>
              <p:cNvPr id="49" name="Freeform 45"/>
              <p:cNvSpPr>
                <a:spLocks/>
              </p:cNvSpPr>
              <p:nvPr/>
            </p:nvSpPr>
            <p:spPr bwMode="auto">
              <a:xfrm rot="-3494431">
                <a:off x="3503" y="2081"/>
                <a:ext cx="21" cy="21"/>
              </a:xfrm>
              <a:custGeom>
                <a:avLst/>
                <a:gdLst>
                  <a:gd name="T0" fmla="*/ 0 w 30"/>
                  <a:gd name="T1" fmla="*/ 1 h 35"/>
                  <a:gd name="T2" fmla="*/ 4 w 30"/>
                  <a:gd name="T3" fmla="*/ 0 h 35"/>
                  <a:gd name="T4" fmla="*/ 3 w 30"/>
                  <a:gd name="T5" fmla="*/ 2 h 35"/>
                  <a:gd name="T6" fmla="*/ 0 w 30"/>
                  <a:gd name="T7" fmla="*/ 1 h 35"/>
                  <a:gd name="T8" fmla="*/ 0 60000 65536"/>
                  <a:gd name="T9" fmla="*/ 0 60000 65536"/>
                  <a:gd name="T10" fmla="*/ 0 60000 65536"/>
                  <a:gd name="T11" fmla="*/ 0 60000 65536"/>
                  <a:gd name="T12" fmla="*/ 0 w 30"/>
                  <a:gd name="T13" fmla="*/ 0 h 35"/>
                  <a:gd name="T14" fmla="*/ 30 w 30"/>
                  <a:gd name="T15" fmla="*/ 35 h 35"/>
                </a:gdLst>
                <a:ahLst/>
                <a:cxnLst>
                  <a:cxn ang="T8">
                    <a:pos x="T0" y="T1"/>
                  </a:cxn>
                  <a:cxn ang="T9">
                    <a:pos x="T2" y="T3"/>
                  </a:cxn>
                  <a:cxn ang="T10">
                    <a:pos x="T4" y="T5"/>
                  </a:cxn>
                  <a:cxn ang="T11">
                    <a:pos x="T6" y="T7"/>
                  </a:cxn>
                </a:cxnLst>
                <a:rect l="T12" t="T13" r="T14" b="T15"/>
                <a:pathLst>
                  <a:path w="30" h="35">
                    <a:moveTo>
                      <a:pt x="0" y="15"/>
                    </a:moveTo>
                    <a:lnTo>
                      <a:pt x="30" y="0"/>
                    </a:lnTo>
                    <a:lnTo>
                      <a:pt x="24" y="35"/>
                    </a:lnTo>
                    <a:lnTo>
                      <a:pt x="0" y="15"/>
                    </a:lnTo>
                    <a:close/>
                  </a:path>
                </a:pathLst>
              </a:custGeom>
              <a:solidFill>
                <a:srgbClr val="3A494C"/>
              </a:solidFill>
              <a:ln w="25400" cap="flat" cmpd="sng">
                <a:noFill/>
                <a:prstDash val="solid"/>
                <a:round/>
                <a:headEnd type="none" w="med" len="med"/>
                <a:tailEnd type="none" w="med" len="med"/>
              </a:ln>
            </p:spPr>
            <p:txBody>
              <a:bodyPr anchor="ctr"/>
              <a:lstStyle/>
              <a:p>
                <a:endParaRPr lang="ar-SA"/>
              </a:p>
            </p:txBody>
          </p:sp>
          <p:sp>
            <p:nvSpPr>
              <p:cNvPr id="50" name="Freeform 46"/>
              <p:cNvSpPr>
                <a:spLocks/>
              </p:cNvSpPr>
              <p:nvPr/>
            </p:nvSpPr>
            <p:spPr bwMode="auto">
              <a:xfrm rot="-3494431">
                <a:off x="3521" y="2043"/>
                <a:ext cx="21" cy="20"/>
              </a:xfrm>
              <a:custGeom>
                <a:avLst/>
                <a:gdLst>
                  <a:gd name="T0" fmla="*/ 0 w 30"/>
                  <a:gd name="T1" fmla="*/ 1 h 35"/>
                  <a:gd name="T2" fmla="*/ 4 w 30"/>
                  <a:gd name="T3" fmla="*/ 0 h 35"/>
                  <a:gd name="T4" fmla="*/ 3 w 30"/>
                  <a:gd name="T5" fmla="*/ 1 h 35"/>
                  <a:gd name="T6" fmla="*/ 0 w 30"/>
                  <a:gd name="T7" fmla="*/ 1 h 35"/>
                  <a:gd name="T8" fmla="*/ 0 60000 65536"/>
                  <a:gd name="T9" fmla="*/ 0 60000 65536"/>
                  <a:gd name="T10" fmla="*/ 0 60000 65536"/>
                  <a:gd name="T11" fmla="*/ 0 60000 65536"/>
                  <a:gd name="T12" fmla="*/ 0 w 30"/>
                  <a:gd name="T13" fmla="*/ 0 h 35"/>
                  <a:gd name="T14" fmla="*/ 30 w 30"/>
                  <a:gd name="T15" fmla="*/ 35 h 35"/>
                </a:gdLst>
                <a:ahLst/>
                <a:cxnLst>
                  <a:cxn ang="T8">
                    <a:pos x="T0" y="T1"/>
                  </a:cxn>
                  <a:cxn ang="T9">
                    <a:pos x="T2" y="T3"/>
                  </a:cxn>
                  <a:cxn ang="T10">
                    <a:pos x="T4" y="T5"/>
                  </a:cxn>
                  <a:cxn ang="T11">
                    <a:pos x="T6" y="T7"/>
                  </a:cxn>
                </a:cxnLst>
                <a:rect l="T12" t="T13" r="T14" b="T15"/>
                <a:pathLst>
                  <a:path w="30" h="35">
                    <a:moveTo>
                      <a:pt x="0" y="15"/>
                    </a:moveTo>
                    <a:lnTo>
                      <a:pt x="30" y="0"/>
                    </a:lnTo>
                    <a:lnTo>
                      <a:pt x="24" y="35"/>
                    </a:lnTo>
                    <a:lnTo>
                      <a:pt x="0" y="15"/>
                    </a:lnTo>
                    <a:close/>
                  </a:path>
                </a:pathLst>
              </a:custGeom>
              <a:solidFill>
                <a:srgbClr val="3A494C"/>
              </a:solidFill>
              <a:ln w="25400" cap="flat" cmpd="sng">
                <a:noFill/>
                <a:prstDash val="solid"/>
                <a:round/>
                <a:headEnd type="none" w="med" len="med"/>
                <a:tailEnd type="none" w="med" len="med"/>
              </a:ln>
            </p:spPr>
            <p:txBody>
              <a:bodyPr anchor="ctr"/>
              <a:lstStyle/>
              <a:p>
                <a:endParaRPr lang="ar-SA"/>
              </a:p>
            </p:txBody>
          </p:sp>
          <p:sp>
            <p:nvSpPr>
              <p:cNvPr id="51" name="Freeform 47"/>
              <p:cNvSpPr>
                <a:spLocks/>
              </p:cNvSpPr>
              <p:nvPr/>
            </p:nvSpPr>
            <p:spPr bwMode="auto">
              <a:xfrm rot="-3494431">
                <a:off x="3475" y="2169"/>
                <a:ext cx="21" cy="20"/>
              </a:xfrm>
              <a:custGeom>
                <a:avLst/>
                <a:gdLst>
                  <a:gd name="T0" fmla="*/ 0 w 30"/>
                  <a:gd name="T1" fmla="*/ 1 h 35"/>
                  <a:gd name="T2" fmla="*/ 4 w 30"/>
                  <a:gd name="T3" fmla="*/ 0 h 35"/>
                  <a:gd name="T4" fmla="*/ 3 w 30"/>
                  <a:gd name="T5" fmla="*/ 1 h 35"/>
                  <a:gd name="T6" fmla="*/ 0 w 30"/>
                  <a:gd name="T7" fmla="*/ 1 h 35"/>
                  <a:gd name="T8" fmla="*/ 0 60000 65536"/>
                  <a:gd name="T9" fmla="*/ 0 60000 65536"/>
                  <a:gd name="T10" fmla="*/ 0 60000 65536"/>
                  <a:gd name="T11" fmla="*/ 0 60000 65536"/>
                  <a:gd name="T12" fmla="*/ 0 w 30"/>
                  <a:gd name="T13" fmla="*/ 0 h 35"/>
                  <a:gd name="T14" fmla="*/ 30 w 30"/>
                  <a:gd name="T15" fmla="*/ 35 h 35"/>
                </a:gdLst>
                <a:ahLst/>
                <a:cxnLst>
                  <a:cxn ang="T8">
                    <a:pos x="T0" y="T1"/>
                  </a:cxn>
                  <a:cxn ang="T9">
                    <a:pos x="T2" y="T3"/>
                  </a:cxn>
                  <a:cxn ang="T10">
                    <a:pos x="T4" y="T5"/>
                  </a:cxn>
                  <a:cxn ang="T11">
                    <a:pos x="T6" y="T7"/>
                  </a:cxn>
                </a:cxnLst>
                <a:rect l="T12" t="T13" r="T14" b="T15"/>
                <a:pathLst>
                  <a:path w="30" h="35">
                    <a:moveTo>
                      <a:pt x="0" y="15"/>
                    </a:moveTo>
                    <a:lnTo>
                      <a:pt x="30" y="0"/>
                    </a:lnTo>
                    <a:lnTo>
                      <a:pt x="24" y="35"/>
                    </a:lnTo>
                    <a:lnTo>
                      <a:pt x="0" y="15"/>
                    </a:lnTo>
                    <a:close/>
                  </a:path>
                </a:pathLst>
              </a:custGeom>
              <a:solidFill>
                <a:srgbClr val="3A494C"/>
              </a:solidFill>
              <a:ln w="25400" cap="flat" cmpd="sng">
                <a:noFill/>
                <a:prstDash val="solid"/>
                <a:round/>
                <a:headEnd type="none" w="med" len="med"/>
                <a:tailEnd type="none" w="med" len="med"/>
              </a:ln>
            </p:spPr>
            <p:txBody>
              <a:bodyPr anchor="ctr"/>
              <a:lstStyle/>
              <a:p>
                <a:endParaRPr lang="ar-SA"/>
              </a:p>
            </p:txBody>
          </p:sp>
          <p:sp>
            <p:nvSpPr>
              <p:cNvPr id="52" name="Freeform 48"/>
              <p:cNvSpPr>
                <a:spLocks/>
              </p:cNvSpPr>
              <p:nvPr/>
            </p:nvSpPr>
            <p:spPr bwMode="auto">
              <a:xfrm rot="-3494431">
                <a:off x="3460" y="2225"/>
                <a:ext cx="21" cy="20"/>
              </a:xfrm>
              <a:custGeom>
                <a:avLst/>
                <a:gdLst>
                  <a:gd name="T0" fmla="*/ 0 w 30"/>
                  <a:gd name="T1" fmla="*/ 1 h 35"/>
                  <a:gd name="T2" fmla="*/ 4 w 30"/>
                  <a:gd name="T3" fmla="*/ 0 h 35"/>
                  <a:gd name="T4" fmla="*/ 3 w 30"/>
                  <a:gd name="T5" fmla="*/ 1 h 35"/>
                  <a:gd name="T6" fmla="*/ 0 w 30"/>
                  <a:gd name="T7" fmla="*/ 1 h 35"/>
                  <a:gd name="T8" fmla="*/ 0 60000 65536"/>
                  <a:gd name="T9" fmla="*/ 0 60000 65536"/>
                  <a:gd name="T10" fmla="*/ 0 60000 65536"/>
                  <a:gd name="T11" fmla="*/ 0 60000 65536"/>
                  <a:gd name="T12" fmla="*/ 0 w 30"/>
                  <a:gd name="T13" fmla="*/ 0 h 35"/>
                  <a:gd name="T14" fmla="*/ 30 w 30"/>
                  <a:gd name="T15" fmla="*/ 35 h 35"/>
                </a:gdLst>
                <a:ahLst/>
                <a:cxnLst>
                  <a:cxn ang="T8">
                    <a:pos x="T0" y="T1"/>
                  </a:cxn>
                  <a:cxn ang="T9">
                    <a:pos x="T2" y="T3"/>
                  </a:cxn>
                  <a:cxn ang="T10">
                    <a:pos x="T4" y="T5"/>
                  </a:cxn>
                  <a:cxn ang="T11">
                    <a:pos x="T6" y="T7"/>
                  </a:cxn>
                </a:cxnLst>
                <a:rect l="T12" t="T13" r="T14" b="T15"/>
                <a:pathLst>
                  <a:path w="30" h="35">
                    <a:moveTo>
                      <a:pt x="0" y="15"/>
                    </a:moveTo>
                    <a:lnTo>
                      <a:pt x="30" y="0"/>
                    </a:lnTo>
                    <a:lnTo>
                      <a:pt x="24" y="35"/>
                    </a:lnTo>
                    <a:lnTo>
                      <a:pt x="0" y="15"/>
                    </a:lnTo>
                    <a:close/>
                  </a:path>
                </a:pathLst>
              </a:custGeom>
              <a:solidFill>
                <a:srgbClr val="3A494C"/>
              </a:solidFill>
              <a:ln w="25400" cap="flat" cmpd="sng">
                <a:noFill/>
                <a:prstDash val="solid"/>
                <a:round/>
                <a:headEnd type="none" w="med" len="med"/>
                <a:tailEnd type="none" w="med" len="med"/>
              </a:ln>
            </p:spPr>
            <p:txBody>
              <a:bodyPr anchor="ctr"/>
              <a:lstStyle/>
              <a:p>
                <a:endParaRPr lang="ar-SA"/>
              </a:p>
            </p:txBody>
          </p:sp>
          <p:sp>
            <p:nvSpPr>
              <p:cNvPr id="53" name="Freeform 49"/>
              <p:cNvSpPr>
                <a:spLocks/>
              </p:cNvSpPr>
              <p:nvPr/>
            </p:nvSpPr>
            <p:spPr bwMode="auto">
              <a:xfrm rot="-3494431">
                <a:off x="3511" y="2257"/>
                <a:ext cx="21" cy="21"/>
              </a:xfrm>
              <a:custGeom>
                <a:avLst/>
                <a:gdLst>
                  <a:gd name="T0" fmla="*/ 0 w 30"/>
                  <a:gd name="T1" fmla="*/ 1 h 35"/>
                  <a:gd name="T2" fmla="*/ 4 w 30"/>
                  <a:gd name="T3" fmla="*/ 0 h 35"/>
                  <a:gd name="T4" fmla="*/ 3 w 30"/>
                  <a:gd name="T5" fmla="*/ 2 h 35"/>
                  <a:gd name="T6" fmla="*/ 0 w 30"/>
                  <a:gd name="T7" fmla="*/ 1 h 35"/>
                  <a:gd name="T8" fmla="*/ 0 60000 65536"/>
                  <a:gd name="T9" fmla="*/ 0 60000 65536"/>
                  <a:gd name="T10" fmla="*/ 0 60000 65536"/>
                  <a:gd name="T11" fmla="*/ 0 60000 65536"/>
                  <a:gd name="T12" fmla="*/ 0 w 30"/>
                  <a:gd name="T13" fmla="*/ 0 h 35"/>
                  <a:gd name="T14" fmla="*/ 30 w 30"/>
                  <a:gd name="T15" fmla="*/ 35 h 35"/>
                </a:gdLst>
                <a:ahLst/>
                <a:cxnLst>
                  <a:cxn ang="T8">
                    <a:pos x="T0" y="T1"/>
                  </a:cxn>
                  <a:cxn ang="T9">
                    <a:pos x="T2" y="T3"/>
                  </a:cxn>
                  <a:cxn ang="T10">
                    <a:pos x="T4" y="T5"/>
                  </a:cxn>
                  <a:cxn ang="T11">
                    <a:pos x="T6" y="T7"/>
                  </a:cxn>
                </a:cxnLst>
                <a:rect l="T12" t="T13" r="T14" b="T15"/>
                <a:pathLst>
                  <a:path w="30" h="35">
                    <a:moveTo>
                      <a:pt x="0" y="15"/>
                    </a:moveTo>
                    <a:lnTo>
                      <a:pt x="30" y="0"/>
                    </a:lnTo>
                    <a:lnTo>
                      <a:pt x="24" y="35"/>
                    </a:lnTo>
                    <a:lnTo>
                      <a:pt x="0" y="15"/>
                    </a:lnTo>
                    <a:close/>
                  </a:path>
                </a:pathLst>
              </a:custGeom>
              <a:solidFill>
                <a:srgbClr val="3A494C"/>
              </a:solidFill>
              <a:ln w="25400" cap="flat" cmpd="sng">
                <a:noFill/>
                <a:prstDash val="solid"/>
                <a:round/>
                <a:headEnd type="none" w="med" len="med"/>
                <a:tailEnd type="none" w="med" len="med"/>
              </a:ln>
            </p:spPr>
            <p:txBody>
              <a:bodyPr anchor="ctr"/>
              <a:lstStyle/>
              <a:p>
                <a:endParaRPr lang="ar-SA"/>
              </a:p>
            </p:txBody>
          </p:sp>
          <p:sp>
            <p:nvSpPr>
              <p:cNvPr id="54" name="Freeform 50"/>
              <p:cNvSpPr>
                <a:spLocks/>
              </p:cNvSpPr>
              <p:nvPr/>
            </p:nvSpPr>
            <p:spPr bwMode="auto">
              <a:xfrm rot="-3494431">
                <a:off x="3553" y="2216"/>
                <a:ext cx="21" cy="20"/>
              </a:xfrm>
              <a:custGeom>
                <a:avLst/>
                <a:gdLst>
                  <a:gd name="T0" fmla="*/ 0 w 30"/>
                  <a:gd name="T1" fmla="*/ 1 h 35"/>
                  <a:gd name="T2" fmla="*/ 4 w 30"/>
                  <a:gd name="T3" fmla="*/ 0 h 35"/>
                  <a:gd name="T4" fmla="*/ 3 w 30"/>
                  <a:gd name="T5" fmla="*/ 1 h 35"/>
                  <a:gd name="T6" fmla="*/ 0 w 30"/>
                  <a:gd name="T7" fmla="*/ 1 h 35"/>
                  <a:gd name="T8" fmla="*/ 0 60000 65536"/>
                  <a:gd name="T9" fmla="*/ 0 60000 65536"/>
                  <a:gd name="T10" fmla="*/ 0 60000 65536"/>
                  <a:gd name="T11" fmla="*/ 0 60000 65536"/>
                  <a:gd name="T12" fmla="*/ 0 w 30"/>
                  <a:gd name="T13" fmla="*/ 0 h 35"/>
                  <a:gd name="T14" fmla="*/ 30 w 30"/>
                  <a:gd name="T15" fmla="*/ 35 h 35"/>
                </a:gdLst>
                <a:ahLst/>
                <a:cxnLst>
                  <a:cxn ang="T8">
                    <a:pos x="T0" y="T1"/>
                  </a:cxn>
                  <a:cxn ang="T9">
                    <a:pos x="T2" y="T3"/>
                  </a:cxn>
                  <a:cxn ang="T10">
                    <a:pos x="T4" y="T5"/>
                  </a:cxn>
                  <a:cxn ang="T11">
                    <a:pos x="T6" y="T7"/>
                  </a:cxn>
                </a:cxnLst>
                <a:rect l="T12" t="T13" r="T14" b="T15"/>
                <a:pathLst>
                  <a:path w="30" h="35">
                    <a:moveTo>
                      <a:pt x="0" y="15"/>
                    </a:moveTo>
                    <a:lnTo>
                      <a:pt x="30" y="0"/>
                    </a:lnTo>
                    <a:lnTo>
                      <a:pt x="24" y="35"/>
                    </a:lnTo>
                    <a:lnTo>
                      <a:pt x="0" y="15"/>
                    </a:lnTo>
                    <a:close/>
                  </a:path>
                </a:pathLst>
              </a:custGeom>
              <a:solidFill>
                <a:srgbClr val="3A494C"/>
              </a:solidFill>
              <a:ln w="25400" cap="flat" cmpd="sng">
                <a:noFill/>
                <a:prstDash val="solid"/>
                <a:round/>
                <a:headEnd type="none" w="med" len="med"/>
                <a:tailEnd type="none" w="med" len="med"/>
              </a:ln>
            </p:spPr>
            <p:txBody>
              <a:bodyPr anchor="ctr"/>
              <a:lstStyle/>
              <a:p>
                <a:endParaRPr lang="ar-SA"/>
              </a:p>
            </p:txBody>
          </p:sp>
          <p:sp>
            <p:nvSpPr>
              <p:cNvPr id="55" name="Freeform 51"/>
              <p:cNvSpPr>
                <a:spLocks/>
              </p:cNvSpPr>
              <p:nvPr/>
            </p:nvSpPr>
            <p:spPr bwMode="auto">
              <a:xfrm rot="-3494431">
                <a:off x="3604" y="2248"/>
                <a:ext cx="21" cy="20"/>
              </a:xfrm>
              <a:custGeom>
                <a:avLst/>
                <a:gdLst>
                  <a:gd name="T0" fmla="*/ 0 w 30"/>
                  <a:gd name="T1" fmla="*/ 1 h 35"/>
                  <a:gd name="T2" fmla="*/ 4 w 30"/>
                  <a:gd name="T3" fmla="*/ 0 h 35"/>
                  <a:gd name="T4" fmla="*/ 3 w 30"/>
                  <a:gd name="T5" fmla="*/ 1 h 35"/>
                  <a:gd name="T6" fmla="*/ 0 w 30"/>
                  <a:gd name="T7" fmla="*/ 1 h 35"/>
                  <a:gd name="T8" fmla="*/ 0 60000 65536"/>
                  <a:gd name="T9" fmla="*/ 0 60000 65536"/>
                  <a:gd name="T10" fmla="*/ 0 60000 65536"/>
                  <a:gd name="T11" fmla="*/ 0 60000 65536"/>
                  <a:gd name="T12" fmla="*/ 0 w 30"/>
                  <a:gd name="T13" fmla="*/ 0 h 35"/>
                  <a:gd name="T14" fmla="*/ 30 w 30"/>
                  <a:gd name="T15" fmla="*/ 35 h 35"/>
                </a:gdLst>
                <a:ahLst/>
                <a:cxnLst>
                  <a:cxn ang="T8">
                    <a:pos x="T0" y="T1"/>
                  </a:cxn>
                  <a:cxn ang="T9">
                    <a:pos x="T2" y="T3"/>
                  </a:cxn>
                  <a:cxn ang="T10">
                    <a:pos x="T4" y="T5"/>
                  </a:cxn>
                  <a:cxn ang="T11">
                    <a:pos x="T6" y="T7"/>
                  </a:cxn>
                </a:cxnLst>
                <a:rect l="T12" t="T13" r="T14" b="T15"/>
                <a:pathLst>
                  <a:path w="30" h="35">
                    <a:moveTo>
                      <a:pt x="0" y="15"/>
                    </a:moveTo>
                    <a:lnTo>
                      <a:pt x="30" y="0"/>
                    </a:lnTo>
                    <a:lnTo>
                      <a:pt x="24" y="35"/>
                    </a:lnTo>
                    <a:lnTo>
                      <a:pt x="0" y="15"/>
                    </a:lnTo>
                    <a:close/>
                  </a:path>
                </a:pathLst>
              </a:custGeom>
              <a:solidFill>
                <a:srgbClr val="3A494C"/>
              </a:solidFill>
              <a:ln w="25400" cap="flat" cmpd="sng">
                <a:noFill/>
                <a:prstDash val="solid"/>
                <a:round/>
                <a:headEnd type="none" w="med" len="med"/>
                <a:tailEnd type="none" w="med" len="med"/>
              </a:ln>
            </p:spPr>
            <p:txBody>
              <a:bodyPr anchor="ctr"/>
              <a:lstStyle/>
              <a:p>
                <a:endParaRPr lang="ar-SA"/>
              </a:p>
            </p:txBody>
          </p:sp>
          <p:sp>
            <p:nvSpPr>
              <p:cNvPr id="56" name="Freeform 52"/>
              <p:cNvSpPr>
                <a:spLocks/>
              </p:cNvSpPr>
              <p:nvPr/>
            </p:nvSpPr>
            <p:spPr bwMode="auto">
              <a:xfrm rot="-3494431">
                <a:off x="3638" y="2279"/>
                <a:ext cx="21" cy="20"/>
              </a:xfrm>
              <a:custGeom>
                <a:avLst/>
                <a:gdLst>
                  <a:gd name="T0" fmla="*/ 0 w 30"/>
                  <a:gd name="T1" fmla="*/ 1 h 35"/>
                  <a:gd name="T2" fmla="*/ 4 w 30"/>
                  <a:gd name="T3" fmla="*/ 0 h 35"/>
                  <a:gd name="T4" fmla="*/ 3 w 30"/>
                  <a:gd name="T5" fmla="*/ 1 h 35"/>
                  <a:gd name="T6" fmla="*/ 0 w 30"/>
                  <a:gd name="T7" fmla="*/ 1 h 35"/>
                  <a:gd name="T8" fmla="*/ 0 60000 65536"/>
                  <a:gd name="T9" fmla="*/ 0 60000 65536"/>
                  <a:gd name="T10" fmla="*/ 0 60000 65536"/>
                  <a:gd name="T11" fmla="*/ 0 60000 65536"/>
                  <a:gd name="T12" fmla="*/ 0 w 30"/>
                  <a:gd name="T13" fmla="*/ 0 h 35"/>
                  <a:gd name="T14" fmla="*/ 30 w 30"/>
                  <a:gd name="T15" fmla="*/ 35 h 35"/>
                </a:gdLst>
                <a:ahLst/>
                <a:cxnLst>
                  <a:cxn ang="T8">
                    <a:pos x="T0" y="T1"/>
                  </a:cxn>
                  <a:cxn ang="T9">
                    <a:pos x="T2" y="T3"/>
                  </a:cxn>
                  <a:cxn ang="T10">
                    <a:pos x="T4" y="T5"/>
                  </a:cxn>
                  <a:cxn ang="T11">
                    <a:pos x="T6" y="T7"/>
                  </a:cxn>
                </a:cxnLst>
                <a:rect l="T12" t="T13" r="T14" b="T15"/>
                <a:pathLst>
                  <a:path w="30" h="35">
                    <a:moveTo>
                      <a:pt x="0" y="15"/>
                    </a:moveTo>
                    <a:lnTo>
                      <a:pt x="30" y="0"/>
                    </a:lnTo>
                    <a:lnTo>
                      <a:pt x="24" y="35"/>
                    </a:lnTo>
                    <a:lnTo>
                      <a:pt x="0" y="15"/>
                    </a:lnTo>
                    <a:close/>
                  </a:path>
                </a:pathLst>
              </a:custGeom>
              <a:solidFill>
                <a:srgbClr val="3A494C"/>
              </a:solidFill>
              <a:ln w="25400" cap="flat" cmpd="sng">
                <a:noFill/>
                <a:prstDash val="solid"/>
                <a:round/>
                <a:headEnd type="none" w="med" len="med"/>
                <a:tailEnd type="none" w="med" len="med"/>
              </a:ln>
            </p:spPr>
            <p:txBody>
              <a:bodyPr anchor="ctr"/>
              <a:lstStyle/>
              <a:p>
                <a:endParaRPr lang="ar-SA"/>
              </a:p>
            </p:txBody>
          </p:sp>
          <p:sp>
            <p:nvSpPr>
              <p:cNvPr id="57" name="Freeform 53"/>
              <p:cNvSpPr>
                <a:spLocks/>
              </p:cNvSpPr>
              <p:nvPr/>
            </p:nvSpPr>
            <p:spPr bwMode="auto">
              <a:xfrm rot="-3494431">
                <a:off x="3676" y="2290"/>
                <a:ext cx="21" cy="20"/>
              </a:xfrm>
              <a:custGeom>
                <a:avLst/>
                <a:gdLst>
                  <a:gd name="T0" fmla="*/ 0 w 30"/>
                  <a:gd name="T1" fmla="*/ 1 h 35"/>
                  <a:gd name="T2" fmla="*/ 4 w 30"/>
                  <a:gd name="T3" fmla="*/ 0 h 35"/>
                  <a:gd name="T4" fmla="*/ 3 w 30"/>
                  <a:gd name="T5" fmla="*/ 1 h 35"/>
                  <a:gd name="T6" fmla="*/ 0 w 30"/>
                  <a:gd name="T7" fmla="*/ 1 h 35"/>
                  <a:gd name="T8" fmla="*/ 0 60000 65536"/>
                  <a:gd name="T9" fmla="*/ 0 60000 65536"/>
                  <a:gd name="T10" fmla="*/ 0 60000 65536"/>
                  <a:gd name="T11" fmla="*/ 0 60000 65536"/>
                  <a:gd name="T12" fmla="*/ 0 w 30"/>
                  <a:gd name="T13" fmla="*/ 0 h 35"/>
                  <a:gd name="T14" fmla="*/ 30 w 30"/>
                  <a:gd name="T15" fmla="*/ 35 h 35"/>
                </a:gdLst>
                <a:ahLst/>
                <a:cxnLst>
                  <a:cxn ang="T8">
                    <a:pos x="T0" y="T1"/>
                  </a:cxn>
                  <a:cxn ang="T9">
                    <a:pos x="T2" y="T3"/>
                  </a:cxn>
                  <a:cxn ang="T10">
                    <a:pos x="T4" y="T5"/>
                  </a:cxn>
                  <a:cxn ang="T11">
                    <a:pos x="T6" y="T7"/>
                  </a:cxn>
                </a:cxnLst>
                <a:rect l="T12" t="T13" r="T14" b="T15"/>
                <a:pathLst>
                  <a:path w="30" h="35">
                    <a:moveTo>
                      <a:pt x="0" y="15"/>
                    </a:moveTo>
                    <a:lnTo>
                      <a:pt x="30" y="0"/>
                    </a:lnTo>
                    <a:lnTo>
                      <a:pt x="24" y="35"/>
                    </a:lnTo>
                    <a:lnTo>
                      <a:pt x="0" y="15"/>
                    </a:lnTo>
                    <a:close/>
                  </a:path>
                </a:pathLst>
              </a:custGeom>
              <a:solidFill>
                <a:srgbClr val="3A494C"/>
              </a:solidFill>
              <a:ln w="25400" cap="flat" cmpd="sng">
                <a:noFill/>
                <a:prstDash val="solid"/>
                <a:round/>
                <a:headEnd type="none" w="med" len="med"/>
                <a:tailEnd type="none" w="med" len="med"/>
              </a:ln>
            </p:spPr>
            <p:txBody>
              <a:bodyPr anchor="ctr"/>
              <a:lstStyle/>
              <a:p>
                <a:endParaRPr lang="ar-SA"/>
              </a:p>
            </p:txBody>
          </p:sp>
          <p:sp>
            <p:nvSpPr>
              <p:cNvPr id="58" name="Freeform 54"/>
              <p:cNvSpPr>
                <a:spLocks/>
              </p:cNvSpPr>
              <p:nvPr/>
            </p:nvSpPr>
            <p:spPr bwMode="auto">
              <a:xfrm rot="-3494431">
                <a:off x="3770" y="2296"/>
                <a:ext cx="21" cy="20"/>
              </a:xfrm>
              <a:custGeom>
                <a:avLst/>
                <a:gdLst>
                  <a:gd name="T0" fmla="*/ 0 w 30"/>
                  <a:gd name="T1" fmla="*/ 1 h 35"/>
                  <a:gd name="T2" fmla="*/ 4 w 30"/>
                  <a:gd name="T3" fmla="*/ 0 h 35"/>
                  <a:gd name="T4" fmla="*/ 3 w 30"/>
                  <a:gd name="T5" fmla="*/ 1 h 35"/>
                  <a:gd name="T6" fmla="*/ 0 w 30"/>
                  <a:gd name="T7" fmla="*/ 1 h 35"/>
                  <a:gd name="T8" fmla="*/ 0 60000 65536"/>
                  <a:gd name="T9" fmla="*/ 0 60000 65536"/>
                  <a:gd name="T10" fmla="*/ 0 60000 65536"/>
                  <a:gd name="T11" fmla="*/ 0 60000 65536"/>
                  <a:gd name="T12" fmla="*/ 0 w 30"/>
                  <a:gd name="T13" fmla="*/ 0 h 35"/>
                  <a:gd name="T14" fmla="*/ 30 w 30"/>
                  <a:gd name="T15" fmla="*/ 35 h 35"/>
                </a:gdLst>
                <a:ahLst/>
                <a:cxnLst>
                  <a:cxn ang="T8">
                    <a:pos x="T0" y="T1"/>
                  </a:cxn>
                  <a:cxn ang="T9">
                    <a:pos x="T2" y="T3"/>
                  </a:cxn>
                  <a:cxn ang="T10">
                    <a:pos x="T4" y="T5"/>
                  </a:cxn>
                  <a:cxn ang="T11">
                    <a:pos x="T6" y="T7"/>
                  </a:cxn>
                </a:cxnLst>
                <a:rect l="T12" t="T13" r="T14" b="T15"/>
                <a:pathLst>
                  <a:path w="30" h="35">
                    <a:moveTo>
                      <a:pt x="0" y="15"/>
                    </a:moveTo>
                    <a:lnTo>
                      <a:pt x="30" y="0"/>
                    </a:lnTo>
                    <a:lnTo>
                      <a:pt x="24" y="35"/>
                    </a:lnTo>
                    <a:lnTo>
                      <a:pt x="0" y="15"/>
                    </a:lnTo>
                    <a:close/>
                  </a:path>
                </a:pathLst>
              </a:custGeom>
              <a:solidFill>
                <a:srgbClr val="3A494C"/>
              </a:solidFill>
              <a:ln w="25400" cap="flat" cmpd="sng">
                <a:noFill/>
                <a:prstDash val="solid"/>
                <a:round/>
                <a:headEnd type="none" w="med" len="med"/>
                <a:tailEnd type="none" w="med" len="med"/>
              </a:ln>
            </p:spPr>
            <p:txBody>
              <a:bodyPr anchor="ctr"/>
              <a:lstStyle/>
              <a:p>
                <a:endParaRPr lang="ar-SA"/>
              </a:p>
            </p:txBody>
          </p:sp>
          <p:sp>
            <p:nvSpPr>
              <p:cNvPr id="59" name="Freeform 55"/>
              <p:cNvSpPr>
                <a:spLocks/>
              </p:cNvSpPr>
              <p:nvPr/>
            </p:nvSpPr>
            <p:spPr bwMode="auto">
              <a:xfrm rot="-3494431">
                <a:off x="3782" y="2239"/>
                <a:ext cx="21" cy="20"/>
              </a:xfrm>
              <a:custGeom>
                <a:avLst/>
                <a:gdLst>
                  <a:gd name="T0" fmla="*/ 0 w 30"/>
                  <a:gd name="T1" fmla="*/ 1 h 35"/>
                  <a:gd name="T2" fmla="*/ 4 w 30"/>
                  <a:gd name="T3" fmla="*/ 0 h 35"/>
                  <a:gd name="T4" fmla="*/ 3 w 30"/>
                  <a:gd name="T5" fmla="*/ 1 h 35"/>
                  <a:gd name="T6" fmla="*/ 0 w 30"/>
                  <a:gd name="T7" fmla="*/ 1 h 35"/>
                  <a:gd name="T8" fmla="*/ 0 60000 65536"/>
                  <a:gd name="T9" fmla="*/ 0 60000 65536"/>
                  <a:gd name="T10" fmla="*/ 0 60000 65536"/>
                  <a:gd name="T11" fmla="*/ 0 60000 65536"/>
                  <a:gd name="T12" fmla="*/ 0 w 30"/>
                  <a:gd name="T13" fmla="*/ 0 h 35"/>
                  <a:gd name="T14" fmla="*/ 30 w 30"/>
                  <a:gd name="T15" fmla="*/ 35 h 35"/>
                </a:gdLst>
                <a:ahLst/>
                <a:cxnLst>
                  <a:cxn ang="T8">
                    <a:pos x="T0" y="T1"/>
                  </a:cxn>
                  <a:cxn ang="T9">
                    <a:pos x="T2" y="T3"/>
                  </a:cxn>
                  <a:cxn ang="T10">
                    <a:pos x="T4" y="T5"/>
                  </a:cxn>
                  <a:cxn ang="T11">
                    <a:pos x="T6" y="T7"/>
                  </a:cxn>
                </a:cxnLst>
                <a:rect l="T12" t="T13" r="T14" b="T15"/>
                <a:pathLst>
                  <a:path w="30" h="35">
                    <a:moveTo>
                      <a:pt x="0" y="15"/>
                    </a:moveTo>
                    <a:lnTo>
                      <a:pt x="30" y="0"/>
                    </a:lnTo>
                    <a:lnTo>
                      <a:pt x="24" y="35"/>
                    </a:lnTo>
                    <a:lnTo>
                      <a:pt x="0" y="15"/>
                    </a:lnTo>
                    <a:close/>
                  </a:path>
                </a:pathLst>
              </a:custGeom>
              <a:solidFill>
                <a:srgbClr val="3A494C"/>
              </a:solidFill>
              <a:ln w="25400" cap="flat" cmpd="sng">
                <a:noFill/>
                <a:prstDash val="solid"/>
                <a:round/>
                <a:headEnd type="none" w="med" len="med"/>
                <a:tailEnd type="none" w="med" len="med"/>
              </a:ln>
            </p:spPr>
            <p:txBody>
              <a:bodyPr anchor="ctr"/>
              <a:lstStyle/>
              <a:p>
                <a:endParaRPr lang="ar-SA"/>
              </a:p>
            </p:txBody>
          </p:sp>
          <p:sp>
            <p:nvSpPr>
              <p:cNvPr id="60" name="Freeform 56"/>
              <p:cNvSpPr>
                <a:spLocks/>
              </p:cNvSpPr>
              <p:nvPr/>
            </p:nvSpPr>
            <p:spPr bwMode="auto">
              <a:xfrm rot="-3494431">
                <a:off x="3624" y="2189"/>
                <a:ext cx="21" cy="20"/>
              </a:xfrm>
              <a:custGeom>
                <a:avLst/>
                <a:gdLst>
                  <a:gd name="T0" fmla="*/ 0 w 30"/>
                  <a:gd name="T1" fmla="*/ 1 h 35"/>
                  <a:gd name="T2" fmla="*/ 4 w 30"/>
                  <a:gd name="T3" fmla="*/ 0 h 35"/>
                  <a:gd name="T4" fmla="*/ 3 w 30"/>
                  <a:gd name="T5" fmla="*/ 1 h 35"/>
                  <a:gd name="T6" fmla="*/ 0 w 30"/>
                  <a:gd name="T7" fmla="*/ 1 h 35"/>
                  <a:gd name="T8" fmla="*/ 0 60000 65536"/>
                  <a:gd name="T9" fmla="*/ 0 60000 65536"/>
                  <a:gd name="T10" fmla="*/ 0 60000 65536"/>
                  <a:gd name="T11" fmla="*/ 0 60000 65536"/>
                  <a:gd name="T12" fmla="*/ 0 w 30"/>
                  <a:gd name="T13" fmla="*/ 0 h 35"/>
                  <a:gd name="T14" fmla="*/ 30 w 30"/>
                  <a:gd name="T15" fmla="*/ 35 h 35"/>
                </a:gdLst>
                <a:ahLst/>
                <a:cxnLst>
                  <a:cxn ang="T8">
                    <a:pos x="T0" y="T1"/>
                  </a:cxn>
                  <a:cxn ang="T9">
                    <a:pos x="T2" y="T3"/>
                  </a:cxn>
                  <a:cxn ang="T10">
                    <a:pos x="T4" y="T5"/>
                  </a:cxn>
                  <a:cxn ang="T11">
                    <a:pos x="T6" y="T7"/>
                  </a:cxn>
                </a:cxnLst>
                <a:rect l="T12" t="T13" r="T14" b="T15"/>
                <a:pathLst>
                  <a:path w="30" h="35">
                    <a:moveTo>
                      <a:pt x="0" y="15"/>
                    </a:moveTo>
                    <a:lnTo>
                      <a:pt x="30" y="0"/>
                    </a:lnTo>
                    <a:lnTo>
                      <a:pt x="24" y="35"/>
                    </a:lnTo>
                    <a:lnTo>
                      <a:pt x="0" y="15"/>
                    </a:lnTo>
                    <a:close/>
                  </a:path>
                </a:pathLst>
              </a:custGeom>
              <a:solidFill>
                <a:srgbClr val="3A494C"/>
              </a:solidFill>
              <a:ln w="25400" cap="flat" cmpd="sng">
                <a:noFill/>
                <a:prstDash val="solid"/>
                <a:round/>
                <a:headEnd type="none" w="med" len="med"/>
                <a:tailEnd type="none" w="med" len="med"/>
              </a:ln>
            </p:spPr>
            <p:txBody>
              <a:bodyPr anchor="ctr"/>
              <a:lstStyle/>
              <a:p>
                <a:endParaRPr lang="ar-SA"/>
              </a:p>
            </p:txBody>
          </p:sp>
          <p:sp>
            <p:nvSpPr>
              <p:cNvPr id="61" name="Freeform 57"/>
              <p:cNvSpPr>
                <a:spLocks/>
              </p:cNvSpPr>
              <p:nvPr/>
            </p:nvSpPr>
            <p:spPr bwMode="auto">
              <a:xfrm rot="-3494431">
                <a:off x="3704" y="2163"/>
                <a:ext cx="21" cy="21"/>
              </a:xfrm>
              <a:custGeom>
                <a:avLst/>
                <a:gdLst>
                  <a:gd name="T0" fmla="*/ 0 w 30"/>
                  <a:gd name="T1" fmla="*/ 1 h 35"/>
                  <a:gd name="T2" fmla="*/ 4 w 30"/>
                  <a:gd name="T3" fmla="*/ 0 h 35"/>
                  <a:gd name="T4" fmla="*/ 3 w 30"/>
                  <a:gd name="T5" fmla="*/ 2 h 35"/>
                  <a:gd name="T6" fmla="*/ 0 w 30"/>
                  <a:gd name="T7" fmla="*/ 1 h 35"/>
                  <a:gd name="T8" fmla="*/ 0 60000 65536"/>
                  <a:gd name="T9" fmla="*/ 0 60000 65536"/>
                  <a:gd name="T10" fmla="*/ 0 60000 65536"/>
                  <a:gd name="T11" fmla="*/ 0 60000 65536"/>
                  <a:gd name="T12" fmla="*/ 0 w 30"/>
                  <a:gd name="T13" fmla="*/ 0 h 35"/>
                  <a:gd name="T14" fmla="*/ 30 w 30"/>
                  <a:gd name="T15" fmla="*/ 35 h 35"/>
                </a:gdLst>
                <a:ahLst/>
                <a:cxnLst>
                  <a:cxn ang="T8">
                    <a:pos x="T0" y="T1"/>
                  </a:cxn>
                  <a:cxn ang="T9">
                    <a:pos x="T2" y="T3"/>
                  </a:cxn>
                  <a:cxn ang="T10">
                    <a:pos x="T4" y="T5"/>
                  </a:cxn>
                  <a:cxn ang="T11">
                    <a:pos x="T6" y="T7"/>
                  </a:cxn>
                </a:cxnLst>
                <a:rect l="T12" t="T13" r="T14" b="T15"/>
                <a:pathLst>
                  <a:path w="30" h="35">
                    <a:moveTo>
                      <a:pt x="0" y="15"/>
                    </a:moveTo>
                    <a:lnTo>
                      <a:pt x="30" y="0"/>
                    </a:lnTo>
                    <a:lnTo>
                      <a:pt x="24" y="35"/>
                    </a:lnTo>
                    <a:lnTo>
                      <a:pt x="0" y="15"/>
                    </a:lnTo>
                    <a:close/>
                  </a:path>
                </a:pathLst>
              </a:custGeom>
              <a:solidFill>
                <a:srgbClr val="3A494C"/>
              </a:solidFill>
              <a:ln w="25400" cap="flat" cmpd="sng">
                <a:noFill/>
                <a:prstDash val="solid"/>
                <a:round/>
                <a:headEnd type="none" w="med" len="med"/>
                <a:tailEnd type="none" w="med" len="med"/>
              </a:ln>
            </p:spPr>
            <p:txBody>
              <a:bodyPr anchor="ctr"/>
              <a:lstStyle/>
              <a:p>
                <a:endParaRPr lang="ar-SA"/>
              </a:p>
            </p:txBody>
          </p:sp>
          <p:sp>
            <p:nvSpPr>
              <p:cNvPr id="62" name="Freeform 58"/>
              <p:cNvSpPr>
                <a:spLocks/>
              </p:cNvSpPr>
              <p:nvPr/>
            </p:nvSpPr>
            <p:spPr bwMode="auto">
              <a:xfrm rot="-3494431">
                <a:off x="3543" y="2160"/>
                <a:ext cx="21" cy="20"/>
              </a:xfrm>
              <a:custGeom>
                <a:avLst/>
                <a:gdLst>
                  <a:gd name="T0" fmla="*/ 0 w 30"/>
                  <a:gd name="T1" fmla="*/ 1 h 35"/>
                  <a:gd name="T2" fmla="*/ 4 w 30"/>
                  <a:gd name="T3" fmla="*/ 0 h 35"/>
                  <a:gd name="T4" fmla="*/ 3 w 30"/>
                  <a:gd name="T5" fmla="*/ 1 h 35"/>
                  <a:gd name="T6" fmla="*/ 0 w 30"/>
                  <a:gd name="T7" fmla="*/ 1 h 35"/>
                  <a:gd name="T8" fmla="*/ 0 60000 65536"/>
                  <a:gd name="T9" fmla="*/ 0 60000 65536"/>
                  <a:gd name="T10" fmla="*/ 0 60000 65536"/>
                  <a:gd name="T11" fmla="*/ 0 60000 65536"/>
                  <a:gd name="T12" fmla="*/ 0 w 30"/>
                  <a:gd name="T13" fmla="*/ 0 h 35"/>
                  <a:gd name="T14" fmla="*/ 30 w 30"/>
                  <a:gd name="T15" fmla="*/ 35 h 35"/>
                </a:gdLst>
                <a:ahLst/>
                <a:cxnLst>
                  <a:cxn ang="T8">
                    <a:pos x="T0" y="T1"/>
                  </a:cxn>
                  <a:cxn ang="T9">
                    <a:pos x="T2" y="T3"/>
                  </a:cxn>
                  <a:cxn ang="T10">
                    <a:pos x="T4" y="T5"/>
                  </a:cxn>
                  <a:cxn ang="T11">
                    <a:pos x="T6" y="T7"/>
                  </a:cxn>
                </a:cxnLst>
                <a:rect l="T12" t="T13" r="T14" b="T15"/>
                <a:pathLst>
                  <a:path w="30" h="35">
                    <a:moveTo>
                      <a:pt x="0" y="15"/>
                    </a:moveTo>
                    <a:lnTo>
                      <a:pt x="30" y="0"/>
                    </a:lnTo>
                    <a:lnTo>
                      <a:pt x="24" y="35"/>
                    </a:lnTo>
                    <a:lnTo>
                      <a:pt x="0" y="15"/>
                    </a:lnTo>
                    <a:close/>
                  </a:path>
                </a:pathLst>
              </a:custGeom>
              <a:solidFill>
                <a:srgbClr val="3A494C"/>
              </a:solidFill>
              <a:ln w="25400" cap="flat" cmpd="sng">
                <a:noFill/>
                <a:prstDash val="solid"/>
                <a:round/>
                <a:headEnd type="none" w="med" len="med"/>
                <a:tailEnd type="none" w="med" len="med"/>
              </a:ln>
            </p:spPr>
            <p:txBody>
              <a:bodyPr anchor="ctr"/>
              <a:lstStyle/>
              <a:p>
                <a:endParaRPr lang="ar-SA"/>
              </a:p>
            </p:txBody>
          </p:sp>
          <p:sp>
            <p:nvSpPr>
              <p:cNvPr id="63" name="Freeform 59"/>
              <p:cNvSpPr>
                <a:spLocks/>
              </p:cNvSpPr>
              <p:nvPr/>
            </p:nvSpPr>
            <p:spPr bwMode="auto">
              <a:xfrm rot="-3494431">
                <a:off x="3468" y="2099"/>
                <a:ext cx="21" cy="20"/>
              </a:xfrm>
              <a:custGeom>
                <a:avLst/>
                <a:gdLst>
                  <a:gd name="T0" fmla="*/ 0 w 30"/>
                  <a:gd name="T1" fmla="*/ 1 h 35"/>
                  <a:gd name="T2" fmla="*/ 4 w 30"/>
                  <a:gd name="T3" fmla="*/ 0 h 35"/>
                  <a:gd name="T4" fmla="*/ 3 w 30"/>
                  <a:gd name="T5" fmla="*/ 1 h 35"/>
                  <a:gd name="T6" fmla="*/ 0 w 30"/>
                  <a:gd name="T7" fmla="*/ 1 h 35"/>
                  <a:gd name="T8" fmla="*/ 0 60000 65536"/>
                  <a:gd name="T9" fmla="*/ 0 60000 65536"/>
                  <a:gd name="T10" fmla="*/ 0 60000 65536"/>
                  <a:gd name="T11" fmla="*/ 0 60000 65536"/>
                  <a:gd name="T12" fmla="*/ 0 w 30"/>
                  <a:gd name="T13" fmla="*/ 0 h 35"/>
                  <a:gd name="T14" fmla="*/ 30 w 30"/>
                  <a:gd name="T15" fmla="*/ 35 h 35"/>
                </a:gdLst>
                <a:ahLst/>
                <a:cxnLst>
                  <a:cxn ang="T8">
                    <a:pos x="T0" y="T1"/>
                  </a:cxn>
                  <a:cxn ang="T9">
                    <a:pos x="T2" y="T3"/>
                  </a:cxn>
                  <a:cxn ang="T10">
                    <a:pos x="T4" y="T5"/>
                  </a:cxn>
                  <a:cxn ang="T11">
                    <a:pos x="T6" y="T7"/>
                  </a:cxn>
                </a:cxnLst>
                <a:rect l="T12" t="T13" r="T14" b="T15"/>
                <a:pathLst>
                  <a:path w="30" h="35">
                    <a:moveTo>
                      <a:pt x="0" y="15"/>
                    </a:moveTo>
                    <a:lnTo>
                      <a:pt x="30" y="0"/>
                    </a:lnTo>
                    <a:lnTo>
                      <a:pt x="24" y="35"/>
                    </a:lnTo>
                    <a:lnTo>
                      <a:pt x="0" y="15"/>
                    </a:lnTo>
                    <a:close/>
                  </a:path>
                </a:pathLst>
              </a:custGeom>
              <a:solidFill>
                <a:srgbClr val="3A494C"/>
              </a:solidFill>
              <a:ln w="25400" cap="flat" cmpd="sng">
                <a:noFill/>
                <a:prstDash val="solid"/>
                <a:round/>
                <a:headEnd type="none" w="med" len="med"/>
                <a:tailEnd type="none" w="med" len="med"/>
              </a:ln>
            </p:spPr>
            <p:txBody>
              <a:bodyPr anchor="ctr"/>
              <a:lstStyle/>
              <a:p>
                <a:endParaRPr lang="ar-SA"/>
              </a:p>
            </p:txBody>
          </p:sp>
          <p:sp>
            <p:nvSpPr>
              <p:cNvPr id="64" name="Freeform 60"/>
              <p:cNvSpPr>
                <a:spLocks/>
              </p:cNvSpPr>
              <p:nvPr/>
            </p:nvSpPr>
            <p:spPr bwMode="auto">
              <a:xfrm rot="-3494431">
                <a:off x="3458" y="2058"/>
                <a:ext cx="21" cy="20"/>
              </a:xfrm>
              <a:custGeom>
                <a:avLst/>
                <a:gdLst>
                  <a:gd name="T0" fmla="*/ 0 w 30"/>
                  <a:gd name="T1" fmla="*/ 1 h 35"/>
                  <a:gd name="T2" fmla="*/ 4 w 30"/>
                  <a:gd name="T3" fmla="*/ 0 h 35"/>
                  <a:gd name="T4" fmla="*/ 3 w 30"/>
                  <a:gd name="T5" fmla="*/ 1 h 35"/>
                  <a:gd name="T6" fmla="*/ 0 w 30"/>
                  <a:gd name="T7" fmla="*/ 1 h 35"/>
                  <a:gd name="T8" fmla="*/ 0 60000 65536"/>
                  <a:gd name="T9" fmla="*/ 0 60000 65536"/>
                  <a:gd name="T10" fmla="*/ 0 60000 65536"/>
                  <a:gd name="T11" fmla="*/ 0 60000 65536"/>
                  <a:gd name="T12" fmla="*/ 0 w 30"/>
                  <a:gd name="T13" fmla="*/ 0 h 35"/>
                  <a:gd name="T14" fmla="*/ 30 w 30"/>
                  <a:gd name="T15" fmla="*/ 35 h 35"/>
                </a:gdLst>
                <a:ahLst/>
                <a:cxnLst>
                  <a:cxn ang="T8">
                    <a:pos x="T0" y="T1"/>
                  </a:cxn>
                  <a:cxn ang="T9">
                    <a:pos x="T2" y="T3"/>
                  </a:cxn>
                  <a:cxn ang="T10">
                    <a:pos x="T4" y="T5"/>
                  </a:cxn>
                  <a:cxn ang="T11">
                    <a:pos x="T6" y="T7"/>
                  </a:cxn>
                </a:cxnLst>
                <a:rect l="T12" t="T13" r="T14" b="T15"/>
                <a:pathLst>
                  <a:path w="30" h="35">
                    <a:moveTo>
                      <a:pt x="0" y="15"/>
                    </a:moveTo>
                    <a:lnTo>
                      <a:pt x="30" y="0"/>
                    </a:lnTo>
                    <a:lnTo>
                      <a:pt x="24" y="35"/>
                    </a:lnTo>
                    <a:lnTo>
                      <a:pt x="0" y="15"/>
                    </a:lnTo>
                    <a:close/>
                  </a:path>
                </a:pathLst>
              </a:custGeom>
              <a:solidFill>
                <a:srgbClr val="3A494C"/>
              </a:solidFill>
              <a:ln w="25400" cap="flat" cmpd="sng">
                <a:noFill/>
                <a:prstDash val="solid"/>
                <a:round/>
                <a:headEnd type="none" w="med" len="med"/>
                <a:tailEnd type="none" w="med" len="med"/>
              </a:ln>
            </p:spPr>
            <p:txBody>
              <a:bodyPr anchor="ctr"/>
              <a:lstStyle/>
              <a:p>
                <a:endParaRPr lang="ar-SA"/>
              </a:p>
            </p:txBody>
          </p:sp>
          <p:sp>
            <p:nvSpPr>
              <p:cNvPr id="65" name="Freeform 61"/>
              <p:cNvSpPr>
                <a:spLocks/>
              </p:cNvSpPr>
              <p:nvPr/>
            </p:nvSpPr>
            <p:spPr bwMode="auto">
              <a:xfrm rot="-3494431">
                <a:off x="3499" y="2151"/>
                <a:ext cx="21" cy="21"/>
              </a:xfrm>
              <a:custGeom>
                <a:avLst/>
                <a:gdLst>
                  <a:gd name="T0" fmla="*/ 0 w 30"/>
                  <a:gd name="T1" fmla="*/ 1 h 35"/>
                  <a:gd name="T2" fmla="*/ 4 w 30"/>
                  <a:gd name="T3" fmla="*/ 0 h 35"/>
                  <a:gd name="T4" fmla="*/ 3 w 30"/>
                  <a:gd name="T5" fmla="*/ 2 h 35"/>
                  <a:gd name="T6" fmla="*/ 0 w 30"/>
                  <a:gd name="T7" fmla="*/ 1 h 35"/>
                  <a:gd name="T8" fmla="*/ 0 60000 65536"/>
                  <a:gd name="T9" fmla="*/ 0 60000 65536"/>
                  <a:gd name="T10" fmla="*/ 0 60000 65536"/>
                  <a:gd name="T11" fmla="*/ 0 60000 65536"/>
                  <a:gd name="T12" fmla="*/ 0 w 30"/>
                  <a:gd name="T13" fmla="*/ 0 h 35"/>
                  <a:gd name="T14" fmla="*/ 30 w 30"/>
                  <a:gd name="T15" fmla="*/ 35 h 35"/>
                </a:gdLst>
                <a:ahLst/>
                <a:cxnLst>
                  <a:cxn ang="T8">
                    <a:pos x="T0" y="T1"/>
                  </a:cxn>
                  <a:cxn ang="T9">
                    <a:pos x="T2" y="T3"/>
                  </a:cxn>
                  <a:cxn ang="T10">
                    <a:pos x="T4" y="T5"/>
                  </a:cxn>
                  <a:cxn ang="T11">
                    <a:pos x="T6" y="T7"/>
                  </a:cxn>
                </a:cxnLst>
                <a:rect l="T12" t="T13" r="T14" b="T15"/>
                <a:pathLst>
                  <a:path w="30" h="35">
                    <a:moveTo>
                      <a:pt x="0" y="15"/>
                    </a:moveTo>
                    <a:lnTo>
                      <a:pt x="30" y="0"/>
                    </a:lnTo>
                    <a:lnTo>
                      <a:pt x="24" y="35"/>
                    </a:lnTo>
                    <a:lnTo>
                      <a:pt x="0" y="15"/>
                    </a:lnTo>
                    <a:close/>
                  </a:path>
                </a:pathLst>
              </a:custGeom>
              <a:solidFill>
                <a:srgbClr val="3A494C"/>
              </a:solidFill>
              <a:ln w="25400" cap="flat" cmpd="sng">
                <a:noFill/>
                <a:prstDash val="solid"/>
                <a:round/>
                <a:headEnd type="none" w="med" len="med"/>
                <a:tailEnd type="none" w="med" len="med"/>
              </a:ln>
            </p:spPr>
            <p:txBody>
              <a:bodyPr anchor="ctr"/>
              <a:lstStyle/>
              <a:p>
                <a:endParaRPr lang="ar-SA"/>
              </a:p>
            </p:txBody>
          </p:sp>
          <p:sp>
            <p:nvSpPr>
              <p:cNvPr id="66" name="Freeform 62"/>
              <p:cNvSpPr>
                <a:spLocks/>
              </p:cNvSpPr>
              <p:nvPr/>
            </p:nvSpPr>
            <p:spPr bwMode="auto">
              <a:xfrm>
                <a:off x="3421" y="2023"/>
                <a:ext cx="45" cy="272"/>
              </a:xfrm>
              <a:custGeom>
                <a:avLst/>
                <a:gdLst>
                  <a:gd name="T0" fmla="*/ 0 w 149"/>
                  <a:gd name="T1" fmla="*/ 0 h 279"/>
                  <a:gd name="T2" fmla="*/ 0 w 149"/>
                  <a:gd name="T3" fmla="*/ 19 h 279"/>
                  <a:gd name="T4" fmla="*/ 0 w 149"/>
                  <a:gd name="T5" fmla="*/ 36 h 279"/>
                  <a:gd name="T6" fmla="*/ 0 w 149"/>
                  <a:gd name="T7" fmla="*/ 45 h 279"/>
                  <a:gd name="T8" fmla="*/ 0 w 149"/>
                  <a:gd name="T9" fmla="*/ 87 h 279"/>
                  <a:gd name="T10" fmla="*/ 0 w 149"/>
                  <a:gd name="T11" fmla="*/ 127 h 279"/>
                  <a:gd name="T12" fmla="*/ 0 w 149"/>
                  <a:gd name="T13" fmla="*/ 169 h 279"/>
                  <a:gd name="T14" fmla="*/ 0 w 149"/>
                  <a:gd name="T15" fmla="*/ 216 h 279"/>
                  <a:gd name="T16" fmla="*/ 0 w 149"/>
                  <a:gd name="T17" fmla="*/ 229 h 279"/>
                  <a:gd name="T18" fmla="*/ 0 w 149"/>
                  <a:gd name="T19" fmla="*/ 237 h 279"/>
                  <a:gd name="T20" fmla="*/ 0 w 149"/>
                  <a:gd name="T21" fmla="*/ 240 h 279"/>
                  <a:gd name="T22" fmla="*/ 0 w 149"/>
                  <a:gd name="T23" fmla="*/ 0 h 2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9"/>
                  <a:gd name="T37" fmla="*/ 0 h 279"/>
                  <a:gd name="T38" fmla="*/ 149 w 149"/>
                  <a:gd name="T39" fmla="*/ 279 h 27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9" h="279">
                    <a:moveTo>
                      <a:pt x="3" y="0"/>
                    </a:moveTo>
                    <a:lnTo>
                      <a:pt x="87" y="21"/>
                    </a:lnTo>
                    <a:lnTo>
                      <a:pt x="99" y="42"/>
                    </a:lnTo>
                    <a:lnTo>
                      <a:pt x="128" y="51"/>
                    </a:lnTo>
                    <a:lnTo>
                      <a:pt x="128" y="100"/>
                    </a:lnTo>
                    <a:lnTo>
                      <a:pt x="149" y="148"/>
                    </a:lnTo>
                    <a:lnTo>
                      <a:pt x="128" y="197"/>
                    </a:lnTo>
                    <a:lnTo>
                      <a:pt x="135" y="252"/>
                    </a:lnTo>
                    <a:lnTo>
                      <a:pt x="90" y="267"/>
                    </a:lnTo>
                    <a:lnTo>
                      <a:pt x="45" y="276"/>
                    </a:lnTo>
                    <a:lnTo>
                      <a:pt x="0" y="279"/>
                    </a:lnTo>
                    <a:lnTo>
                      <a:pt x="3" y="0"/>
                    </a:lnTo>
                    <a:close/>
                  </a:path>
                </a:pathLst>
              </a:custGeom>
              <a:gradFill rotWithShape="0">
                <a:gsLst>
                  <a:gs pos="0">
                    <a:srgbClr val="4D0808"/>
                  </a:gs>
                  <a:gs pos="30000">
                    <a:srgbClr val="FF0300"/>
                  </a:gs>
                  <a:gs pos="55000">
                    <a:srgbClr val="FF7A00"/>
                  </a:gs>
                  <a:gs pos="100000">
                    <a:srgbClr val="FFF200"/>
                  </a:gs>
                </a:gsLst>
                <a:lin ang="0" scaled="1"/>
              </a:gradFill>
              <a:ln w="25400" cap="flat" cmpd="sng">
                <a:noFill/>
                <a:prstDash val="solid"/>
                <a:round/>
                <a:headEnd type="none" w="med" len="med"/>
                <a:tailEnd type="none" w="med" len="med"/>
              </a:ln>
            </p:spPr>
            <p:txBody>
              <a:bodyPr anchor="ctr"/>
              <a:lstStyle/>
              <a:p>
                <a:endParaRPr lang="ar-SA"/>
              </a:p>
            </p:txBody>
          </p:sp>
          <p:sp>
            <p:nvSpPr>
              <p:cNvPr id="67" name="Freeform 63"/>
              <p:cNvSpPr>
                <a:spLocks/>
              </p:cNvSpPr>
              <p:nvPr/>
            </p:nvSpPr>
            <p:spPr bwMode="auto">
              <a:xfrm rot="-2308812">
                <a:off x="3456" y="2085"/>
                <a:ext cx="13" cy="26"/>
              </a:xfrm>
              <a:custGeom>
                <a:avLst/>
                <a:gdLst>
                  <a:gd name="T0" fmla="*/ 0 w 30"/>
                  <a:gd name="T1" fmla="*/ 2 h 35"/>
                  <a:gd name="T2" fmla="*/ 0 w 30"/>
                  <a:gd name="T3" fmla="*/ 0 h 35"/>
                  <a:gd name="T4" fmla="*/ 0 w 30"/>
                  <a:gd name="T5" fmla="*/ 5 h 35"/>
                  <a:gd name="T6" fmla="*/ 0 w 30"/>
                  <a:gd name="T7" fmla="*/ 2 h 35"/>
                  <a:gd name="T8" fmla="*/ 0 60000 65536"/>
                  <a:gd name="T9" fmla="*/ 0 60000 65536"/>
                  <a:gd name="T10" fmla="*/ 0 60000 65536"/>
                  <a:gd name="T11" fmla="*/ 0 60000 65536"/>
                  <a:gd name="T12" fmla="*/ 0 w 30"/>
                  <a:gd name="T13" fmla="*/ 0 h 35"/>
                  <a:gd name="T14" fmla="*/ 30 w 30"/>
                  <a:gd name="T15" fmla="*/ 35 h 35"/>
                </a:gdLst>
                <a:ahLst/>
                <a:cxnLst>
                  <a:cxn ang="T8">
                    <a:pos x="T0" y="T1"/>
                  </a:cxn>
                  <a:cxn ang="T9">
                    <a:pos x="T2" y="T3"/>
                  </a:cxn>
                  <a:cxn ang="T10">
                    <a:pos x="T4" y="T5"/>
                  </a:cxn>
                  <a:cxn ang="T11">
                    <a:pos x="T6" y="T7"/>
                  </a:cxn>
                </a:cxnLst>
                <a:rect l="T12" t="T13" r="T14" b="T15"/>
                <a:pathLst>
                  <a:path w="30" h="35">
                    <a:moveTo>
                      <a:pt x="0" y="15"/>
                    </a:moveTo>
                    <a:lnTo>
                      <a:pt x="30" y="0"/>
                    </a:lnTo>
                    <a:lnTo>
                      <a:pt x="24" y="35"/>
                    </a:lnTo>
                    <a:lnTo>
                      <a:pt x="0" y="15"/>
                    </a:lnTo>
                    <a:close/>
                  </a:path>
                </a:pathLst>
              </a:custGeom>
              <a:solidFill>
                <a:srgbClr val="FFFF00"/>
              </a:solidFill>
              <a:ln w="25400" cap="flat" cmpd="sng">
                <a:noFill/>
                <a:prstDash val="solid"/>
                <a:round/>
                <a:headEnd type="none" w="med" len="med"/>
                <a:tailEnd type="none" w="med" len="med"/>
              </a:ln>
            </p:spPr>
            <p:txBody>
              <a:bodyPr anchor="ctr"/>
              <a:lstStyle/>
              <a:p>
                <a:endParaRPr lang="ar-SA"/>
              </a:p>
            </p:txBody>
          </p:sp>
          <p:sp>
            <p:nvSpPr>
              <p:cNvPr id="68" name="Freeform 64"/>
              <p:cNvSpPr>
                <a:spLocks/>
              </p:cNvSpPr>
              <p:nvPr/>
            </p:nvSpPr>
            <p:spPr bwMode="auto">
              <a:xfrm>
                <a:off x="3433" y="2123"/>
                <a:ext cx="11" cy="21"/>
              </a:xfrm>
              <a:custGeom>
                <a:avLst/>
                <a:gdLst>
                  <a:gd name="T0" fmla="*/ 0 w 30"/>
                  <a:gd name="T1" fmla="*/ 1 h 35"/>
                  <a:gd name="T2" fmla="*/ 0 w 30"/>
                  <a:gd name="T3" fmla="*/ 0 h 35"/>
                  <a:gd name="T4" fmla="*/ 0 w 30"/>
                  <a:gd name="T5" fmla="*/ 2 h 35"/>
                  <a:gd name="T6" fmla="*/ 0 w 30"/>
                  <a:gd name="T7" fmla="*/ 1 h 35"/>
                  <a:gd name="T8" fmla="*/ 0 60000 65536"/>
                  <a:gd name="T9" fmla="*/ 0 60000 65536"/>
                  <a:gd name="T10" fmla="*/ 0 60000 65536"/>
                  <a:gd name="T11" fmla="*/ 0 60000 65536"/>
                  <a:gd name="T12" fmla="*/ 0 w 30"/>
                  <a:gd name="T13" fmla="*/ 0 h 35"/>
                  <a:gd name="T14" fmla="*/ 30 w 30"/>
                  <a:gd name="T15" fmla="*/ 35 h 35"/>
                </a:gdLst>
                <a:ahLst/>
                <a:cxnLst>
                  <a:cxn ang="T8">
                    <a:pos x="T0" y="T1"/>
                  </a:cxn>
                  <a:cxn ang="T9">
                    <a:pos x="T2" y="T3"/>
                  </a:cxn>
                  <a:cxn ang="T10">
                    <a:pos x="T4" y="T5"/>
                  </a:cxn>
                  <a:cxn ang="T11">
                    <a:pos x="T6" y="T7"/>
                  </a:cxn>
                </a:cxnLst>
                <a:rect l="T12" t="T13" r="T14" b="T15"/>
                <a:pathLst>
                  <a:path w="30" h="35">
                    <a:moveTo>
                      <a:pt x="0" y="15"/>
                    </a:moveTo>
                    <a:lnTo>
                      <a:pt x="30" y="0"/>
                    </a:lnTo>
                    <a:lnTo>
                      <a:pt x="24" y="35"/>
                    </a:lnTo>
                    <a:lnTo>
                      <a:pt x="0" y="15"/>
                    </a:lnTo>
                    <a:close/>
                  </a:path>
                </a:pathLst>
              </a:custGeom>
              <a:solidFill>
                <a:srgbClr val="FFFF00"/>
              </a:solidFill>
              <a:ln w="25400" cap="flat" cmpd="sng">
                <a:noFill/>
                <a:prstDash val="solid"/>
                <a:round/>
                <a:headEnd type="none" w="med" len="med"/>
                <a:tailEnd type="none" w="med" len="med"/>
              </a:ln>
            </p:spPr>
            <p:txBody>
              <a:bodyPr anchor="ctr"/>
              <a:lstStyle/>
              <a:p>
                <a:endParaRPr lang="ar-SA"/>
              </a:p>
            </p:txBody>
          </p:sp>
          <p:sp>
            <p:nvSpPr>
              <p:cNvPr id="69" name="Freeform 65"/>
              <p:cNvSpPr>
                <a:spLocks/>
              </p:cNvSpPr>
              <p:nvPr/>
            </p:nvSpPr>
            <p:spPr bwMode="auto">
              <a:xfrm rot="-3494431">
                <a:off x="3450" y="2187"/>
                <a:ext cx="18" cy="12"/>
              </a:xfrm>
              <a:custGeom>
                <a:avLst/>
                <a:gdLst>
                  <a:gd name="T0" fmla="*/ 0 w 30"/>
                  <a:gd name="T1" fmla="*/ 0 h 35"/>
                  <a:gd name="T2" fmla="*/ 1 w 30"/>
                  <a:gd name="T3" fmla="*/ 0 h 35"/>
                  <a:gd name="T4" fmla="*/ 1 w 30"/>
                  <a:gd name="T5" fmla="*/ 0 h 35"/>
                  <a:gd name="T6" fmla="*/ 0 w 30"/>
                  <a:gd name="T7" fmla="*/ 0 h 35"/>
                  <a:gd name="T8" fmla="*/ 0 60000 65536"/>
                  <a:gd name="T9" fmla="*/ 0 60000 65536"/>
                  <a:gd name="T10" fmla="*/ 0 60000 65536"/>
                  <a:gd name="T11" fmla="*/ 0 60000 65536"/>
                  <a:gd name="T12" fmla="*/ 0 w 30"/>
                  <a:gd name="T13" fmla="*/ 0 h 35"/>
                  <a:gd name="T14" fmla="*/ 30 w 30"/>
                  <a:gd name="T15" fmla="*/ 35 h 35"/>
                </a:gdLst>
                <a:ahLst/>
                <a:cxnLst>
                  <a:cxn ang="T8">
                    <a:pos x="T0" y="T1"/>
                  </a:cxn>
                  <a:cxn ang="T9">
                    <a:pos x="T2" y="T3"/>
                  </a:cxn>
                  <a:cxn ang="T10">
                    <a:pos x="T4" y="T5"/>
                  </a:cxn>
                  <a:cxn ang="T11">
                    <a:pos x="T6" y="T7"/>
                  </a:cxn>
                </a:cxnLst>
                <a:rect l="T12" t="T13" r="T14" b="T15"/>
                <a:pathLst>
                  <a:path w="30" h="35">
                    <a:moveTo>
                      <a:pt x="0" y="15"/>
                    </a:moveTo>
                    <a:lnTo>
                      <a:pt x="30" y="0"/>
                    </a:lnTo>
                    <a:lnTo>
                      <a:pt x="24" y="35"/>
                    </a:lnTo>
                    <a:lnTo>
                      <a:pt x="0" y="15"/>
                    </a:lnTo>
                    <a:close/>
                  </a:path>
                </a:pathLst>
              </a:custGeom>
              <a:solidFill>
                <a:srgbClr val="FFFF00"/>
              </a:solidFill>
              <a:ln w="25400" cap="flat" cmpd="sng">
                <a:noFill/>
                <a:prstDash val="solid"/>
                <a:round/>
                <a:headEnd type="none" w="med" len="med"/>
                <a:tailEnd type="none" w="med" len="med"/>
              </a:ln>
            </p:spPr>
            <p:txBody>
              <a:bodyPr anchor="ctr"/>
              <a:lstStyle/>
              <a:p>
                <a:endParaRPr lang="ar-SA"/>
              </a:p>
            </p:txBody>
          </p:sp>
          <p:sp>
            <p:nvSpPr>
              <p:cNvPr id="70" name="Freeform 66"/>
              <p:cNvSpPr>
                <a:spLocks/>
              </p:cNvSpPr>
              <p:nvPr/>
            </p:nvSpPr>
            <p:spPr bwMode="auto">
              <a:xfrm rot="7150057">
                <a:off x="3430" y="2216"/>
                <a:ext cx="18" cy="12"/>
              </a:xfrm>
              <a:custGeom>
                <a:avLst/>
                <a:gdLst>
                  <a:gd name="T0" fmla="*/ 0 w 30"/>
                  <a:gd name="T1" fmla="*/ 0 h 35"/>
                  <a:gd name="T2" fmla="*/ 1 w 30"/>
                  <a:gd name="T3" fmla="*/ 0 h 35"/>
                  <a:gd name="T4" fmla="*/ 1 w 30"/>
                  <a:gd name="T5" fmla="*/ 0 h 35"/>
                  <a:gd name="T6" fmla="*/ 0 w 30"/>
                  <a:gd name="T7" fmla="*/ 0 h 35"/>
                  <a:gd name="T8" fmla="*/ 0 60000 65536"/>
                  <a:gd name="T9" fmla="*/ 0 60000 65536"/>
                  <a:gd name="T10" fmla="*/ 0 60000 65536"/>
                  <a:gd name="T11" fmla="*/ 0 60000 65536"/>
                  <a:gd name="T12" fmla="*/ 0 w 30"/>
                  <a:gd name="T13" fmla="*/ 0 h 35"/>
                  <a:gd name="T14" fmla="*/ 30 w 30"/>
                  <a:gd name="T15" fmla="*/ 35 h 35"/>
                </a:gdLst>
                <a:ahLst/>
                <a:cxnLst>
                  <a:cxn ang="T8">
                    <a:pos x="T0" y="T1"/>
                  </a:cxn>
                  <a:cxn ang="T9">
                    <a:pos x="T2" y="T3"/>
                  </a:cxn>
                  <a:cxn ang="T10">
                    <a:pos x="T4" y="T5"/>
                  </a:cxn>
                  <a:cxn ang="T11">
                    <a:pos x="T6" y="T7"/>
                  </a:cxn>
                </a:cxnLst>
                <a:rect l="T12" t="T13" r="T14" b="T15"/>
                <a:pathLst>
                  <a:path w="30" h="35">
                    <a:moveTo>
                      <a:pt x="0" y="15"/>
                    </a:moveTo>
                    <a:lnTo>
                      <a:pt x="30" y="0"/>
                    </a:lnTo>
                    <a:lnTo>
                      <a:pt x="24" y="35"/>
                    </a:lnTo>
                    <a:lnTo>
                      <a:pt x="0" y="15"/>
                    </a:lnTo>
                    <a:close/>
                  </a:path>
                </a:pathLst>
              </a:custGeom>
              <a:solidFill>
                <a:srgbClr val="FFFF00"/>
              </a:solidFill>
              <a:ln w="25400" cap="flat" cmpd="sng">
                <a:noFill/>
                <a:prstDash val="solid"/>
                <a:round/>
                <a:headEnd type="none" w="med" len="med"/>
                <a:tailEnd type="none" w="med" len="med"/>
              </a:ln>
            </p:spPr>
            <p:txBody>
              <a:bodyPr anchor="ctr"/>
              <a:lstStyle/>
              <a:p>
                <a:endParaRPr lang="ar-SA"/>
              </a:p>
            </p:txBody>
          </p:sp>
          <p:sp>
            <p:nvSpPr>
              <p:cNvPr id="71" name="Freeform 67"/>
              <p:cNvSpPr>
                <a:spLocks/>
              </p:cNvSpPr>
              <p:nvPr/>
            </p:nvSpPr>
            <p:spPr bwMode="auto">
              <a:xfrm rot="-4912194">
                <a:off x="3467" y="2239"/>
                <a:ext cx="16" cy="10"/>
              </a:xfrm>
              <a:custGeom>
                <a:avLst/>
                <a:gdLst>
                  <a:gd name="T0" fmla="*/ 0 w 30"/>
                  <a:gd name="T1" fmla="*/ 0 h 35"/>
                  <a:gd name="T2" fmla="*/ 1 w 30"/>
                  <a:gd name="T3" fmla="*/ 0 h 35"/>
                  <a:gd name="T4" fmla="*/ 1 w 30"/>
                  <a:gd name="T5" fmla="*/ 0 h 35"/>
                  <a:gd name="T6" fmla="*/ 0 w 30"/>
                  <a:gd name="T7" fmla="*/ 0 h 35"/>
                  <a:gd name="T8" fmla="*/ 0 60000 65536"/>
                  <a:gd name="T9" fmla="*/ 0 60000 65536"/>
                  <a:gd name="T10" fmla="*/ 0 60000 65536"/>
                  <a:gd name="T11" fmla="*/ 0 60000 65536"/>
                  <a:gd name="T12" fmla="*/ 0 w 30"/>
                  <a:gd name="T13" fmla="*/ 0 h 35"/>
                  <a:gd name="T14" fmla="*/ 30 w 30"/>
                  <a:gd name="T15" fmla="*/ 35 h 35"/>
                </a:gdLst>
                <a:ahLst/>
                <a:cxnLst>
                  <a:cxn ang="T8">
                    <a:pos x="T0" y="T1"/>
                  </a:cxn>
                  <a:cxn ang="T9">
                    <a:pos x="T2" y="T3"/>
                  </a:cxn>
                  <a:cxn ang="T10">
                    <a:pos x="T4" y="T5"/>
                  </a:cxn>
                  <a:cxn ang="T11">
                    <a:pos x="T6" y="T7"/>
                  </a:cxn>
                </a:cxnLst>
                <a:rect l="T12" t="T13" r="T14" b="T15"/>
                <a:pathLst>
                  <a:path w="30" h="35">
                    <a:moveTo>
                      <a:pt x="0" y="15"/>
                    </a:moveTo>
                    <a:lnTo>
                      <a:pt x="30" y="0"/>
                    </a:lnTo>
                    <a:lnTo>
                      <a:pt x="24" y="35"/>
                    </a:lnTo>
                    <a:lnTo>
                      <a:pt x="0" y="15"/>
                    </a:lnTo>
                    <a:close/>
                  </a:path>
                </a:pathLst>
              </a:custGeom>
              <a:solidFill>
                <a:srgbClr val="FFFF00"/>
              </a:solidFill>
              <a:ln w="25400" cap="flat" cmpd="sng">
                <a:noFill/>
                <a:prstDash val="solid"/>
                <a:round/>
                <a:headEnd type="none" w="med" len="med"/>
                <a:tailEnd type="none" w="med" len="med"/>
              </a:ln>
            </p:spPr>
            <p:txBody>
              <a:bodyPr anchor="ctr"/>
              <a:lstStyle/>
              <a:p>
                <a:endParaRPr lang="ar-SA"/>
              </a:p>
            </p:txBody>
          </p:sp>
          <p:sp>
            <p:nvSpPr>
              <p:cNvPr id="72" name="Freeform 68"/>
              <p:cNvSpPr>
                <a:spLocks/>
              </p:cNvSpPr>
              <p:nvPr/>
            </p:nvSpPr>
            <p:spPr bwMode="auto">
              <a:xfrm>
                <a:off x="3433" y="2261"/>
                <a:ext cx="11" cy="22"/>
              </a:xfrm>
              <a:custGeom>
                <a:avLst/>
                <a:gdLst>
                  <a:gd name="T0" fmla="*/ 0 w 30"/>
                  <a:gd name="T1" fmla="*/ 1 h 35"/>
                  <a:gd name="T2" fmla="*/ 0 w 30"/>
                  <a:gd name="T3" fmla="*/ 0 h 35"/>
                  <a:gd name="T4" fmla="*/ 0 w 30"/>
                  <a:gd name="T5" fmla="*/ 3 h 35"/>
                  <a:gd name="T6" fmla="*/ 0 w 30"/>
                  <a:gd name="T7" fmla="*/ 1 h 35"/>
                  <a:gd name="T8" fmla="*/ 0 60000 65536"/>
                  <a:gd name="T9" fmla="*/ 0 60000 65536"/>
                  <a:gd name="T10" fmla="*/ 0 60000 65536"/>
                  <a:gd name="T11" fmla="*/ 0 60000 65536"/>
                  <a:gd name="T12" fmla="*/ 0 w 30"/>
                  <a:gd name="T13" fmla="*/ 0 h 35"/>
                  <a:gd name="T14" fmla="*/ 30 w 30"/>
                  <a:gd name="T15" fmla="*/ 35 h 35"/>
                </a:gdLst>
                <a:ahLst/>
                <a:cxnLst>
                  <a:cxn ang="T8">
                    <a:pos x="T0" y="T1"/>
                  </a:cxn>
                  <a:cxn ang="T9">
                    <a:pos x="T2" y="T3"/>
                  </a:cxn>
                  <a:cxn ang="T10">
                    <a:pos x="T4" y="T5"/>
                  </a:cxn>
                  <a:cxn ang="T11">
                    <a:pos x="T6" y="T7"/>
                  </a:cxn>
                </a:cxnLst>
                <a:rect l="T12" t="T13" r="T14" b="T15"/>
                <a:pathLst>
                  <a:path w="30" h="35">
                    <a:moveTo>
                      <a:pt x="0" y="15"/>
                    </a:moveTo>
                    <a:lnTo>
                      <a:pt x="30" y="0"/>
                    </a:lnTo>
                    <a:lnTo>
                      <a:pt x="24" y="35"/>
                    </a:lnTo>
                    <a:lnTo>
                      <a:pt x="0" y="15"/>
                    </a:lnTo>
                    <a:close/>
                  </a:path>
                </a:pathLst>
              </a:custGeom>
              <a:solidFill>
                <a:srgbClr val="FFFF00"/>
              </a:solidFill>
              <a:ln w="25400" cap="flat" cmpd="sng">
                <a:noFill/>
                <a:prstDash val="solid"/>
                <a:round/>
                <a:headEnd type="none" w="med" len="med"/>
                <a:tailEnd type="none" w="med" len="med"/>
              </a:ln>
            </p:spPr>
            <p:txBody>
              <a:bodyPr anchor="ctr"/>
              <a:lstStyle/>
              <a:p>
                <a:endParaRPr lang="ar-SA"/>
              </a:p>
            </p:txBody>
          </p:sp>
          <p:sp>
            <p:nvSpPr>
              <p:cNvPr id="73" name="Freeform 69"/>
              <p:cNvSpPr>
                <a:spLocks/>
              </p:cNvSpPr>
              <p:nvPr/>
            </p:nvSpPr>
            <p:spPr bwMode="auto">
              <a:xfrm>
                <a:off x="3433" y="2058"/>
                <a:ext cx="11" cy="22"/>
              </a:xfrm>
              <a:custGeom>
                <a:avLst/>
                <a:gdLst>
                  <a:gd name="T0" fmla="*/ 0 w 30"/>
                  <a:gd name="T1" fmla="*/ 1 h 35"/>
                  <a:gd name="T2" fmla="*/ 0 w 30"/>
                  <a:gd name="T3" fmla="*/ 0 h 35"/>
                  <a:gd name="T4" fmla="*/ 0 w 30"/>
                  <a:gd name="T5" fmla="*/ 3 h 35"/>
                  <a:gd name="T6" fmla="*/ 0 w 30"/>
                  <a:gd name="T7" fmla="*/ 1 h 35"/>
                  <a:gd name="T8" fmla="*/ 0 60000 65536"/>
                  <a:gd name="T9" fmla="*/ 0 60000 65536"/>
                  <a:gd name="T10" fmla="*/ 0 60000 65536"/>
                  <a:gd name="T11" fmla="*/ 0 60000 65536"/>
                  <a:gd name="T12" fmla="*/ 0 w 30"/>
                  <a:gd name="T13" fmla="*/ 0 h 35"/>
                  <a:gd name="T14" fmla="*/ 30 w 30"/>
                  <a:gd name="T15" fmla="*/ 35 h 35"/>
                </a:gdLst>
                <a:ahLst/>
                <a:cxnLst>
                  <a:cxn ang="T8">
                    <a:pos x="T0" y="T1"/>
                  </a:cxn>
                  <a:cxn ang="T9">
                    <a:pos x="T2" y="T3"/>
                  </a:cxn>
                  <a:cxn ang="T10">
                    <a:pos x="T4" y="T5"/>
                  </a:cxn>
                  <a:cxn ang="T11">
                    <a:pos x="T6" y="T7"/>
                  </a:cxn>
                </a:cxnLst>
                <a:rect l="T12" t="T13" r="T14" b="T15"/>
                <a:pathLst>
                  <a:path w="30" h="35">
                    <a:moveTo>
                      <a:pt x="0" y="15"/>
                    </a:moveTo>
                    <a:lnTo>
                      <a:pt x="30" y="0"/>
                    </a:lnTo>
                    <a:lnTo>
                      <a:pt x="24" y="35"/>
                    </a:lnTo>
                    <a:lnTo>
                      <a:pt x="0" y="15"/>
                    </a:lnTo>
                    <a:close/>
                  </a:path>
                </a:pathLst>
              </a:custGeom>
              <a:solidFill>
                <a:srgbClr val="FFFF00"/>
              </a:solidFill>
              <a:ln w="25400" cap="flat" cmpd="sng">
                <a:noFill/>
                <a:prstDash val="solid"/>
                <a:round/>
                <a:headEnd type="none" w="med" len="med"/>
                <a:tailEnd type="none" w="med" len="med"/>
              </a:ln>
            </p:spPr>
            <p:txBody>
              <a:bodyPr anchor="ctr"/>
              <a:lstStyle/>
              <a:p>
                <a:endParaRPr lang="ar-SA"/>
              </a:p>
            </p:txBody>
          </p:sp>
          <p:sp>
            <p:nvSpPr>
              <p:cNvPr id="74" name="Freeform 70"/>
              <p:cNvSpPr>
                <a:spLocks/>
              </p:cNvSpPr>
              <p:nvPr/>
            </p:nvSpPr>
            <p:spPr bwMode="auto">
              <a:xfrm>
                <a:off x="3469" y="2126"/>
                <a:ext cx="11" cy="21"/>
              </a:xfrm>
              <a:custGeom>
                <a:avLst/>
                <a:gdLst>
                  <a:gd name="T0" fmla="*/ 0 w 30"/>
                  <a:gd name="T1" fmla="*/ 1 h 35"/>
                  <a:gd name="T2" fmla="*/ 0 w 30"/>
                  <a:gd name="T3" fmla="*/ 0 h 35"/>
                  <a:gd name="T4" fmla="*/ 0 w 30"/>
                  <a:gd name="T5" fmla="*/ 2 h 35"/>
                  <a:gd name="T6" fmla="*/ 0 w 30"/>
                  <a:gd name="T7" fmla="*/ 1 h 35"/>
                  <a:gd name="T8" fmla="*/ 0 60000 65536"/>
                  <a:gd name="T9" fmla="*/ 0 60000 65536"/>
                  <a:gd name="T10" fmla="*/ 0 60000 65536"/>
                  <a:gd name="T11" fmla="*/ 0 60000 65536"/>
                  <a:gd name="T12" fmla="*/ 0 w 30"/>
                  <a:gd name="T13" fmla="*/ 0 h 35"/>
                  <a:gd name="T14" fmla="*/ 30 w 30"/>
                  <a:gd name="T15" fmla="*/ 35 h 35"/>
                </a:gdLst>
                <a:ahLst/>
                <a:cxnLst>
                  <a:cxn ang="T8">
                    <a:pos x="T0" y="T1"/>
                  </a:cxn>
                  <a:cxn ang="T9">
                    <a:pos x="T2" y="T3"/>
                  </a:cxn>
                  <a:cxn ang="T10">
                    <a:pos x="T4" y="T5"/>
                  </a:cxn>
                  <a:cxn ang="T11">
                    <a:pos x="T6" y="T7"/>
                  </a:cxn>
                </a:cxnLst>
                <a:rect l="T12" t="T13" r="T14" b="T15"/>
                <a:pathLst>
                  <a:path w="30" h="35">
                    <a:moveTo>
                      <a:pt x="0" y="15"/>
                    </a:moveTo>
                    <a:lnTo>
                      <a:pt x="30" y="0"/>
                    </a:lnTo>
                    <a:lnTo>
                      <a:pt x="24" y="35"/>
                    </a:lnTo>
                    <a:lnTo>
                      <a:pt x="0" y="15"/>
                    </a:lnTo>
                    <a:close/>
                  </a:path>
                </a:pathLst>
              </a:custGeom>
              <a:solidFill>
                <a:srgbClr val="FFFF00"/>
              </a:solidFill>
              <a:ln w="25400" cap="flat" cmpd="sng">
                <a:noFill/>
                <a:prstDash val="solid"/>
                <a:round/>
                <a:headEnd type="none" w="med" len="med"/>
                <a:tailEnd type="none" w="med" len="med"/>
              </a:ln>
            </p:spPr>
            <p:txBody>
              <a:bodyPr anchor="ctr"/>
              <a:lstStyle/>
              <a:p>
                <a:endParaRPr lang="ar-SA"/>
              </a:p>
            </p:txBody>
          </p:sp>
          <p:sp>
            <p:nvSpPr>
              <p:cNvPr id="75" name="Freeform 71"/>
              <p:cNvSpPr>
                <a:spLocks/>
              </p:cNvSpPr>
              <p:nvPr/>
            </p:nvSpPr>
            <p:spPr bwMode="auto">
              <a:xfrm>
                <a:off x="3438" y="2092"/>
                <a:ext cx="11" cy="21"/>
              </a:xfrm>
              <a:custGeom>
                <a:avLst/>
                <a:gdLst>
                  <a:gd name="T0" fmla="*/ 0 w 30"/>
                  <a:gd name="T1" fmla="*/ 1 h 35"/>
                  <a:gd name="T2" fmla="*/ 0 w 30"/>
                  <a:gd name="T3" fmla="*/ 0 h 35"/>
                  <a:gd name="T4" fmla="*/ 0 w 30"/>
                  <a:gd name="T5" fmla="*/ 2 h 35"/>
                  <a:gd name="T6" fmla="*/ 0 w 30"/>
                  <a:gd name="T7" fmla="*/ 1 h 35"/>
                  <a:gd name="T8" fmla="*/ 0 60000 65536"/>
                  <a:gd name="T9" fmla="*/ 0 60000 65536"/>
                  <a:gd name="T10" fmla="*/ 0 60000 65536"/>
                  <a:gd name="T11" fmla="*/ 0 60000 65536"/>
                  <a:gd name="T12" fmla="*/ 0 w 30"/>
                  <a:gd name="T13" fmla="*/ 0 h 35"/>
                  <a:gd name="T14" fmla="*/ 30 w 30"/>
                  <a:gd name="T15" fmla="*/ 35 h 35"/>
                </a:gdLst>
                <a:ahLst/>
                <a:cxnLst>
                  <a:cxn ang="T8">
                    <a:pos x="T0" y="T1"/>
                  </a:cxn>
                  <a:cxn ang="T9">
                    <a:pos x="T2" y="T3"/>
                  </a:cxn>
                  <a:cxn ang="T10">
                    <a:pos x="T4" y="T5"/>
                  </a:cxn>
                  <a:cxn ang="T11">
                    <a:pos x="T6" y="T7"/>
                  </a:cxn>
                </a:cxnLst>
                <a:rect l="T12" t="T13" r="T14" b="T15"/>
                <a:pathLst>
                  <a:path w="30" h="35">
                    <a:moveTo>
                      <a:pt x="0" y="15"/>
                    </a:moveTo>
                    <a:lnTo>
                      <a:pt x="30" y="0"/>
                    </a:lnTo>
                    <a:lnTo>
                      <a:pt x="24" y="35"/>
                    </a:lnTo>
                    <a:lnTo>
                      <a:pt x="0" y="15"/>
                    </a:lnTo>
                    <a:close/>
                  </a:path>
                </a:pathLst>
              </a:custGeom>
              <a:solidFill>
                <a:srgbClr val="000000"/>
              </a:solidFill>
              <a:ln w="25400" cap="flat" cmpd="sng">
                <a:noFill/>
                <a:prstDash val="solid"/>
                <a:round/>
                <a:headEnd type="none" w="med" len="med"/>
                <a:tailEnd type="none" w="med" len="med"/>
              </a:ln>
            </p:spPr>
            <p:txBody>
              <a:bodyPr anchor="ctr"/>
              <a:lstStyle/>
              <a:p>
                <a:endParaRPr lang="ar-SA"/>
              </a:p>
            </p:txBody>
          </p:sp>
          <p:sp>
            <p:nvSpPr>
              <p:cNvPr id="76" name="Freeform 72"/>
              <p:cNvSpPr>
                <a:spLocks/>
              </p:cNvSpPr>
              <p:nvPr/>
            </p:nvSpPr>
            <p:spPr bwMode="auto">
              <a:xfrm>
                <a:off x="3456" y="2155"/>
                <a:ext cx="11" cy="21"/>
              </a:xfrm>
              <a:custGeom>
                <a:avLst/>
                <a:gdLst>
                  <a:gd name="T0" fmla="*/ 0 w 30"/>
                  <a:gd name="T1" fmla="*/ 1 h 35"/>
                  <a:gd name="T2" fmla="*/ 0 w 30"/>
                  <a:gd name="T3" fmla="*/ 0 h 35"/>
                  <a:gd name="T4" fmla="*/ 0 w 30"/>
                  <a:gd name="T5" fmla="*/ 2 h 35"/>
                  <a:gd name="T6" fmla="*/ 0 w 30"/>
                  <a:gd name="T7" fmla="*/ 1 h 35"/>
                  <a:gd name="T8" fmla="*/ 0 60000 65536"/>
                  <a:gd name="T9" fmla="*/ 0 60000 65536"/>
                  <a:gd name="T10" fmla="*/ 0 60000 65536"/>
                  <a:gd name="T11" fmla="*/ 0 60000 65536"/>
                  <a:gd name="T12" fmla="*/ 0 w 30"/>
                  <a:gd name="T13" fmla="*/ 0 h 35"/>
                  <a:gd name="T14" fmla="*/ 30 w 30"/>
                  <a:gd name="T15" fmla="*/ 35 h 35"/>
                </a:gdLst>
                <a:ahLst/>
                <a:cxnLst>
                  <a:cxn ang="T8">
                    <a:pos x="T0" y="T1"/>
                  </a:cxn>
                  <a:cxn ang="T9">
                    <a:pos x="T2" y="T3"/>
                  </a:cxn>
                  <a:cxn ang="T10">
                    <a:pos x="T4" y="T5"/>
                  </a:cxn>
                  <a:cxn ang="T11">
                    <a:pos x="T6" y="T7"/>
                  </a:cxn>
                </a:cxnLst>
                <a:rect l="T12" t="T13" r="T14" b="T15"/>
                <a:pathLst>
                  <a:path w="30" h="35">
                    <a:moveTo>
                      <a:pt x="0" y="15"/>
                    </a:moveTo>
                    <a:lnTo>
                      <a:pt x="30" y="0"/>
                    </a:lnTo>
                    <a:lnTo>
                      <a:pt x="24" y="35"/>
                    </a:lnTo>
                    <a:lnTo>
                      <a:pt x="0" y="15"/>
                    </a:lnTo>
                    <a:close/>
                  </a:path>
                </a:pathLst>
              </a:custGeom>
              <a:solidFill>
                <a:srgbClr val="000000"/>
              </a:solidFill>
              <a:ln w="25400" cap="flat" cmpd="sng">
                <a:noFill/>
                <a:prstDash val="solid"/>
                <a:round/>
                <a:headEnd type="none" w="med" len="med"/>
                <a:tailEnd type="none" w="med" len="med"/>
              </a:ln>
            </p:spPr>
            <p:txBody>
              <a:bodyPr anchor="ctr"/>
              <a:lstStyle/>
              <a:p>
                <a:endParaRPr lang="ar-SA"/>
              </a:p>
            </p:txBody>
          </p:sp>
          <p:sp>
            <p:nvSpPr>
              <p:cNvPr id="77" name="Freeform 73"/>
              <p:cNvSpPr>
                <a:spLocks/>
              </p:cNvSpPr>
              <p:nvPr/>
            </p:nvSpPr>
            <p:spPr bwMode="auto">
              <a:xfrm>
                <a:off x="3433" y="2171"/>
                <a:ext cx="10" cy="21"/>
              </a:xfrm>
              <a:custGeom>
                <a:avLst/>
                <a:gdLst>
                  <a:gd name="T0" fmla="*/ 0 w 30"/>
                  <a:gd name="T1" fmla="*/ 1 h 35"/>
                  <a:gd name="T2" fmla="*/ 0 w 30"/>
                  <a:gd name="T3" fmla="*/ 0 h 35"/>
                  <a:gd name="T4" fmla="*/ 0 w 30"/>
                  <a:gd name="T5" fmla="*/ 2 h 35"/>
                  <a:gd name="T6" fmla="*/ 0 w 30"/>
                  <a:gd name="T7" fmla="*/ 1 h 35"/>
                  <a:gd name="T8" fmla="*/ 0 60000 65536"/>
                  <a:gd name="T9" fmla="*/ 0 60000 65536"/>
                  <a:gd name="T10" fmla="*/ 0 60000 65536"/>
                  <a:gd name="T11" fmla="*/ 0 60000 65536"/>
                  <a:gd name="T12" fmla="*/ 0 w 30"/>
                  <a:gd name="T13" fmla="*/ 0 h 35"/>
                  <a:gd name="T14" fmla="*/ 30 w 30"/>
                  <a:gd name="T15" fmla="*/ 35 h 35"/>
                </a:gdLst>
                <a:ahLst/>
                <a:cxnLst>
                  <a:cxn ang="T8">
                    <a:pos x="T0" y="T1"/>
                  </a:cxn>
                  <a:cxn ang="T9">
                    <a:pos x="T2" y="T3"/>
                  </a:cxn>
                  <a:cxn ang="T10">
                    <a:pos x="T4" y="T5"/>
                  </a:cxn>
                  <a:cxn ang="T11">
                    <a:pos x="T6" y="T7"/>
                  </a:cxn>
                </a:cxnLst>
                <a:rect l="T12" t="T13" r="T14" b="T15"/>
                <a:pathLst>
                  <a:path w="30" h="35">
                    <a:moveTo>
                      <a:pt x="0" y="15"/>
                    </a:moveTo>
                    <a:lnTo>
                      <a:pt x="30" y="0"/>
                    </a:lnTo>
                    <a:lnTo>
                      <a:pt x="24" y="35"/>
                    </a:lnTo>
                    <a:lnTo>
                      <a:pt x="0" y="15"/>
                    </a:lnTo>
                    <a:close/>
                  </a:path>
                </a:pathLst>
              </a:custGeom>
              <a:solidFill>
                <a:srgbClr val="000000"/>
              </a:solidFill>
              <a:ln w="25400" cap="flat" cmpd="sng">
                <a:noFill/>
                <a:prstDash val="solid"/>
                <a:round/>
                <a:headEnd type="none" w="med" len="med"/>
                <a:tailEnd type="none" w="med" len="med"/>
              </a:ln>
            </p:spPr>
            <p:txBody>
              <a:bodyPr anchor="ctr"/>
              <a:lstStyle/>
              <a:p>
                <a:endParaRPr lang="ar-SA"/>
              </a:p>
            </p:txBody>
          </p:sp>
          <p:sp>
            <p:nvSpPr>
              <p:cNvPr id="78" name="Freeform 74"/>
              <p:cNvSpPr>
                <a:spLocks/>
              </p:cNvSpPr>
              <p:nvPr/>
            </p:nvSpPr>
            <p:spPr bwMode="auto">
              <a:xfrm rot="-3494431">
                <a:off x="3445" y="2223"/>
                <a:ext cx="19" cy="13"/>
              </a:xfrm>
              <a:custGeom>
                <a:avLst/>
                <a:gdLst>
                  <a:gd name="T0" fmla="*/ 0 w 30"/>
                  <a:gd name="T1" fmla="*/ 0 h 35"/>
                  <a:gd name="T2" fmla="*/ 2 w 30"/>
                  <a:gd name="T3" fmla="*/ 0 h 35"/>
                  <a:gd name="T4" fmla="*/ 2 w 30"/>
                  <a:gd name="T5" fmla="*/ 0 h 35"/>
                  <a:gd name="T6" fmla="*/ 0 w 30"/>
                  <a:gd name="T7" fmla="*/ 0 h 35"/>
                  <a:gd name="T8" fmla="*/ 0 60000 65536"/>
                  <a:gd name="T9" fmla="*/ 0 60000 65536"/>
                  <a:gd name="T10" fmla="*/ 0 60000 65536"/>
                  <a:gd name="T11" fmla="*/ 0 60000 65536"/>
                  <a:gd name="T12" fmla="*/ 0 w 30"/>
                  <a:gd name="T13" fmla="*/ 0 h 35"/>
                  <a:gd name="T14" fmla="*/ 30 w 30"/>
                  <a:gd name="T15" fmla="*/ 35 h 35"/>
                </a:gdLst>
                <a:ahLst/>
                <a:cxnLst>
                  <a:cxn ang="T8">
                    <a:pos x="T0" y="T1"/>
                  </a:cxn>
                  <a:cxn ang="T9">
                    <a:pos x="T2" y="T3"/>
                  </a:cxn>
                  <a:cxn ang="T10">
                    <a:pos x="T4" y="T5"/>
                  </a:cxn>
                  <a:cxn ang="T11">
                    <a:pos x="T6" y="T7"/>
                  </a:cxn>
                </a:cxnLst>
                <a:rect l="T12" t="T13" r="T14" b="T15"/>
                <a:pathLst>
                  <a:path w="30" h="35">
                    <a:moveTo>
                      <a:pt x="0" y="15"/>
                    </a:moveTo>
                    <a:lnTo>
                      <a:pt x="30" y="0"/>
                    </a:lnTo>
                    <a:lnTo>
                      <a:pt x="24" y="35"/>
                    </a:lnTo>
                    <a:lnTo>
                      <a:pt x="0" y="15"/>
                    </a:lnTo>
                    <a:close/>
                  </a:path>
                </a:pathLst>
              </a:custGeom>
              <a:solidFill>
                <a:srgbClr val="000000"/>
              </a:solidFill>
              <a:ln w="25400" cap="flat" cmpd="sng">
                <a:noFill/>
                <a:prstDash val="solid"/>
                <a:round/>
                <a:headEnd type="none" w="med" len="med"/>
                <a:tailEnd type="none" w="med" len="med"/>
              </a:ln>
            </p:spPr>
            <p:txBody>
              <a:bodyPr anchor="ctr"/>
              <a:lstStyle/>
              <a:p>
                <a:endParaRPr lang="ar-SA"/>
              </a:p>
            </p:txBody>
          </p:sp>
          <p:sp>
            <p:nvSpPr>
              <p:cNvPr id="79" name="Freeform 75"/>
              <p:cNvSpPr>
                <a:spLocks/>
              </p:cNvSpPr>
              <p:nvPr/>
            </p:nvSpPr>
            <p:spPr bwMode="auto">
              <a:xfrm rot="-3494431">
                <a:off x="3446" y="2256"/>
                <a:ext cx="19" cy="12"/>
              </a:xfrm>
              <a:custGeom>
                <a:avLst/>
                <a:gdLst>
                  <a:gd name="T0" fmla="*/ 0 w 30"/>
                  <a:gd name="T1" fmla="*/ 0 h 35"/>
                  <a:gd name="T2" fmla="*/ 2 w 30"/>
                  <a:gd name="T3" fmla="*/ 0 h 35"/>
                  <a:gd name="T4" fmla="*/ 2 w 30"/>
                  <a:gd name="T5" fmla="*/ 0 h 35"/>
                  <a:gd name="T6" fmla="*/ 0 w 30"/>
                  <a:gd name="T7" fmla="*/ 0 h 35"/>
                  <a:gd name="T8" fmla="*/ 0 60000 65536"/>
                  <a:gd name="T9" fmla="*/ 0 60000 65536"/>
                  <a:gd name="T10" fmla="*/ 0 60000 65536"/>
                  <a:gd name="T11" fmla="*/ 0 60000 65536"/>
                  <a:gd name="T12" fmla="*/ 0 w 30"/>
                  <a:gd name="T13" fmla="*/ 0 h 35"/>
                  <a:gd name="T14" fmla="*/ 30 w 30"/>
                  <a:gd name="T15" fmla="*/ 35 h 35"/>
                </a:gdLst>
                <a:ahLst/>
                <a:cxnLst>
                  <a:cxn ang="T8">
                    <a:pos x="T0" y="T1"/>
                  </a:cxn>
                  <a:cxn ang="T9">
                    <a:pos x="T2" y="T3"/>
                  </a:cxn>
                  <a:cxn ang="T10">
                    <a:pos x="T4" y="T5"/>
                  </a:cxn>
                  <a:cxn ang="T11">
                    <a:pos x="T6" y="T7"/>
                  </a:cxn>
                </a:cxnLst>
                <a:rect l="T12" t="T13" r="T14" b="T15"/>
                <a:pathLst>
                  <a:path w="30" h="35">
                    <a:moveTo>
                      <a:pt x="0" y="15"/>
                    </a:moveTo>
                    <a:lnTo>
                      <a:pt x="30" y="0"/>
                    </a:lnTo>
                    <a:lnTo>
                      <a:pt x="24" y="35"/>
                    </a:lnTo>
                    <a:lnTo>
                      <a:pt x="0" y="15"/>
                    </a:lnTo>
                    <a:close/>
                  </a:path>
                </a:pathLst>
              </a:custGeom>
              <a:solidFill>
                <a:srgbClr val="000000"/>
              </a:solidFill>
              <a:ln w="25400" cap="flat" cmpd="sng">
                <a:noFill/>
                <a:prstDash val="solid"/>
                <a:round/>
                <a:headEnd type="none" w="med" len="med"/>
                <a:tailEnd type="none" w="med" len="med"/>
              </a:ln>
            </p:spPr>
            <p:txBody>
              <a:bodyPr anchor="ctr"/>
              <a:lstStyle/>
              <a:p>
                <a:endParaRPr lang="ar-SA"/>
              </a:p>
            </p:txBody>
          </p:sp>
          <p:sp>
            <p:nvSpPr>
              <p:cNvPr id="80" name="Freeform 76"/>
              <p:cNvSpPr>
                <a:spLocks/>
              </p:cNvSpPr>
              <p:nvPr/>
            </p:nvSpPr>
            <p:spPr bwMode="auto">
              <a:xfrm rot="-3494431">
                <a:off x="3423" y="2245"/>
                <a:ext cx="19" cy="13"/>
              </a:xfrm>
              <a:custGeom>
                <a:avLst/>
                <a:gdLst>
                  <a:gd name="T0" fmla="*/ 0 w 30"/>
                  <a:gd name="T1" fmla="*/ 0 h 35"/>
                  <a:gd name="T2" fmla="*/ 2 w 30"/>
                  <a:gd name="T3" fmla="*/ 0 h 35"/>
                  <a:gd name="T4" fmla="*/ 2 w 30"/>
                  <a:gd name="T5" fmla="*/ 0 h 35"/>
                  <a:gd name="T6" fmla="*/ 0 w 30"/>
                  <a:gd name="T7" fmla="*/ 0 h 35"/>
                  <a:gd name="T8" fmla="*/ 0 60000 65536"/>
                  <a:gd name="T9" fmla="*/ 0 60000 65536"/>
                  <a:gd name="T10" fmla="*/ 0 60000 65536"/>
                  <a:gd name="T11" fmla="*/ 0 60000 65536"/>
                  <a:gd name="T12" fmla="*/ 0 w 30"/>
                  <a:gd name="T13" fmla="*/ 0 h 35"/>
                  <a:gd name="T14" fmla="*/ 30 w 30"/>
                  <a:gd name="T15" fmla="*/ 35 h 35"/>
                </a:gdLst>
                <a:ahLst/>
                <a:cxnLst>
                  <a:cxn ang="T8">
                    <a:pos x="T0" y="T1"/>
                  </a:cxn>
                  <a:cxn ang="T9">
                    <a:pos x="T2" y="T3"/>
                  </a:cxn>
                  <a:cxn ang="T10">
                    <a:pos x="T4" y="T5"/>
                  </a:cxn>
                  <a:cxn ang="T11">
                    <a:pos x="T6" y="T7"/>
                  </a:cxn>
                </a:cxnLst>
                <a:rect l="T12" t="T13" r="T14" b="T15"/>
                <a:pathLst>
                  <a:path w="30" h="35">
                    <a:moveTo>
                      <a:pt x="0" y="15"/>
                    </a:moveTo>
                    <a:lnTo>
                      <a:pt x="30" y="0"/>
                    </a:lnTo>
                    <a:lnTo>
                      <a:pt x="24" y="35"/>
                    </a:lnTo>
                    <a:lnTo>
                      <a:pt x="0" y="15"/>
                    </a:lnTo>
                    <a:close/>
                  </a:path>
                </a:pathLst>
              </a:custGeom>
              <a:solidFill>
                <a:srgbClr val="000000"/>
              </a:solidFill>
              <a:ln w="25400" cap="flat" cmpd="sng">
                <a:noFill/>
                <a:prstDash val="solid"/>
                <a:round/>
                <a:headEnd type="none" w="med" len="med"/>
                <a:tailEnd type="none" w="med" len="med"/>
              </a:ln>
            </p:spPr>
            <p:txBody>
              <a:bodyPr anchor="ctr"/>
              <a:lstStyle/>
              <a:p>
                <a:endParaRPr lang="ar-SA"/>
              </a:p>
            </p:txBody>
          </p:sp>
          <p:sp>
            <p:nvSpPr>
              <p:cNvPr id="81" name="Freeform 77"/>
              <p:cNvSpPr>
                <a:spLocks/>
              </p:cNvSpPr>
              <p:nvPr/>
            </p:nvSpPr>
            <p:spPr bwMode="auto">
              <a:xfrm rot="-3494431">
                <a:off x="3465" y="2084"/>
                <a:ext cx="19" cy="12"/>
              </a:xfrm>
              <a:custGeom>
                <a:avLst/>
                <a:gdLst>
                  <a:gd name="T0" fmla="*/ 0 w 30"/>
                  <a:gd name="T1" fmla="*/ 0 h 35"/>
                  <a:gd name="T2" fmla="*/ 2 w 30"/>
                  <a:gd name="T3" fmla="*/ 0 h 35"/>
                  <a:gd name="T4" fmla="*/ 2 w 30"/>
                  <a:gd name="T5" fmla="*/ 0 h 35"/>
                  <a:gd name="T6" fmla="*/ 0 w 30"/>
                  <a:gd name="T7" fmla="*/ 0 h 35"/>
                  <a:gd name="T8" fmla="*/ 0 60000 65536"/>
                  <a:gd name="T9" fmla="*/ 0 60000 65536"/>
                  <a:gd name="T10" fmla="*/ 0 60000 65536"/>
                  <a:gd name="T11" fmla="*/ 0 60000 65536"/>
                  <a:gd name="T12" fmla="*/ 0 w 30"/>
                  <a:gd name="T13" fmla="*/ 0 h 35"/>
                  <a:gd name="T14" fmla="*/ 30 w 30"/>
                  <a:gd name="T15" fmla="*/ 35 h 35"/>
                </a:gdLst>
                <a:ahLst/>
                <a:cxnLst>
                  <a:cxn ang="T8">
                    <a:pos x="T0" y="T1"/>
                  </a:cxn>
                  <a:cxn ang="T9">
                    <a:pos x="T2" y="T3"/>
                  </a:cxn>
                  <a:cxn ang="T10">
                    <a:pos x="T4" y="T5"/>
                  </a:cxn>
                  <a:cxn ang="T11">
                    <a:pos x="T6" y="T7"/>
                  </a:cxn>
                </a:cxnLst>
                <a:rect l="T12" t="T13" r="T14" b="T15"/>
                <a:pathLst>
                  <a:path w="30" h="35">
                    <a:moveTo>
                      <a:pt x="0" y="15"/>
                    </a:moveTo>
                    <a:lnTo>
                      <a:pt x="30" y="0"/>
                    </a:lnTo>
                    <a:lnTo>
                      <a:pt x="24" y="35"/>
                    </a:lnTo>
                    <a:lnTo>
                      <a:pt x="0" y="15"/>
                    </a:lnTo>
                    <a:close/>
                  </a:path>
                </a:pathLst>
              </a:custGeom>
              <a:solidFill>
                <a:srgbClr val="000000"/>
              </a:solidFill>
              <a:ln w="25400" cap="flat" cmpd="sng">
                <a:noFill/>
                <a:prstDash val="solid"/>
                <a:round/>
                <a:headEnd type="none" w="med" len="med"/>
                <a:tailEnd type="none" w="med" len="med"/>
              </a:ln>
            </p:spPr>
            <p:txBody>
              <a:bodyPr anchor="ctr"/>
              <a:lstStyle/>
              <a:p>
                <a:endParaRPr lang="ar-SA"/>
              </a:p>
            </p:txBody>
          </p:sp>
          <p:sp>
            <p:nvSpPr>
              <p:cNvPr id="82" name="Freeform 78"/>
              <p:cNvSpPr>
                <a:spLocks/>
              </p:cNvSpPr>
              <p:nvPr/>
            </p:nvSpPr>
            <p:spPr bwMode="auto">
              <a:xfrm rot="-3494431">
                <a:off x="3425" y="2041"/>
                <a:ext cx="19" cy="12"/>
              </a:xfrm>
              <a:custGeom>
                <a:avLst/>
                <a:gdLst>
                  <a:gd name="T0" fmla="*/ 0 w 30"/>
                  <a:gd name="T1" fmla="*/ 0 h 35"/>
                  <a:gd name="T2" fmla="*/ 2 w 30"/>
                  <a:gd name="T3" fmla="*/ 0 h 35"/>
                  <a:gd name="T4" fmla="*/ 2 w 30"/>
                  <a:gd name="T5" fmla="*/ 0 h 35"/>
                  <a:gd name="T6" fmla="*/ 0 w 30"/>
                  <a:gd name="T7" fmla="*/ 0 h 35"/>
                  <a:gd name="T8" fmla="*/ 0 60000 65536"/>
                  <a:gd name="T9" fmla="*/ 0 60000 65536"/>
                  <a:gd name="T10" fmla="*/ 0 60000 65536"/>
                  <a:gd name="T11" fmla="*/ 0 60000 65536"/>
                  <a:gd name="T12" fmla="*/ 0 w 30"/>
                  <a:gd name="T13" fmla="*/ 0 h 35"/>
                  <a:gd name="T14" fmla="*/ 30 w 30"/>
                  <a:gd name="T15" fmla="*/ 35 h 35"/>
                </a:gdLst>
                <a:ahLst/>
                <a:cxnLst>
                  <a:cxn ang="T8">
                    <a:pos x="T0" y="T1"/>
                  </a:cxn>
                  <a:cxn ang="T9">
                    <a:pos x="T2" y="T3"/>
                  </a:cxn>
                  <a:cxn ang="T10">
                    <a:pos x="T4" y="T5"/>
                  </a:cxn>
                  <a:cxn ang="T11">
                    <a:pos x="T6" y="T7"/>
                  </a:cxn>
                </a:cxnLst>
                <a:rect l="T12" t="T13" r="T14" b="T15"/>
                <a:pathLst>
                  <a:path w="30" h="35">
                    <a:moveTo>
                      <a:pt x="0" y="15"/>
                    </a:moveTo>
                    <a:lnTo>
                      <a:pt x="30" y="0"/>
                    </a:lnTo>
                    <a:lnTo>
                      <a:pt x="24" y="35"/>
                    </a:lnTo>
                    <a:lnTo>
                      <a:pt x="0" y="15"/>
                    </a:lnTo>
                    <a:close/>
                  </a:path>
                </a:pathLst>
              </a:custGeom>
              <a:solidFill>
                <a:srgbClr val="000000"/>
              </a:solidFill>
              <a:ln w="25400" cap="flat" cmpd="sng">
                <a:noFill/>
                <a:prstDash val="solid"/>
                <a:round/>
                <a:headEnd type="none" w="med" len="med"/>
                <a:tailEnd type="none" w="med" len="med"/>
              </a:ln>
            </p:spPr>
            <p:txBody>
              <a:bodyPr anchor="ctr"/>
              <a:lstStyle/>
              <a:p>
                <a:endParaRPr lang="ar-SA"/>
              </a:p>
            </p:txBody>
          </p:sp>
          <p:sp>
            <p:nvSpPr>
              <p:cNvPr id="83" name="Freeform 79"/>
              <p:cNvSpPr>
                <a:spLocks/>
              </p:cNvSpPr>
              <p:nvPr/>
            </p:nvSpPr>
            <p:spPr bwMode="auto">
              <a:xfrm>
                <a:off x="3452" y="2117"/>
                <a:ext cx="11" cy="22"/>
              </a:xfrm>
              <a:custGeom>
                <a:avLst/>
                <a:gdLst>
                  <a:gd name="T0" fmla="*/ 0 w 30"/>
                  <a:gd name="T1" fmla="*/ 1 h 35"/>
                  <a:gd name="T2" fmla="*/ 0 w 30"/>
                  <a:gd name="T3" fmla="*/ 0 h 35"/>
                  <a:gd name="T4" fmla="*/ 0 w 30"/>
                  <a:gd name="T5" fmla="*/ 3 h 35"/>
                  <a:gd name="T6" fmla="*/ 0 w 30"/>
                  <a:gd name="T7" fmla="*/ 1 h 35"/>
                  <a:gd name="T8" fmla="*/ 0 60000 65536"/>
                  <a:gd name="T9" fmla="*/ 0 60000 65536"/>
                  <a:gd name="T10" fmla="*/ 0 60000 65536"/>
                  <a:gd name="T11" fmla="*/ 0 60000 65536"/>
                  <a:gd name="T12" fmla="*/ 0 w 30"/>
                  <a:gd name="T13" fmla="*/ 0 h 35"/>
                  <a:gd name="T14" fmla="*/ 30 w 30"/>
                  <a:gd name="T15" fmla="*/ 35 h 35"/>
                </a:gdLst>
                <a:ahLst/>
                <a:cxnLst>
                  <a:cxn ang="T8">
                    <a:pos x="T0" y="T1"/>
                  </a:cxn>
                  <a:cxn ang="T9">
                    <a:pos x="T2" y="T3"/>
                  </a:cxn>
                  <a:cxn ang="T10">
                    <a:pos x="T4" y="T5"/>
                  </a:cxn>
                  <a:cxn ang="T11">
                    <a:pos x="T6" y="T7"/>
                  </a:cxn>
                </a:cxnLst>
                <a:rect l="T12" t="T13" r="T14" b="T15"/>
                <a:pathLst>
                  <a:path w="30" h="35">
                    <a:moveTo>
                      <a:pt x="0" y="15"/>
                    </a:moveTo>
                    <a:lnTo>
                      <a:pt x="30" y="0"/>
                    </a:lnTo>
                    <a:lnTo>
                      <a:pt x="24" y="35"/>
                    </a:lnTo>
                    <a:lnTo>
                      <a:pt x="0" y="15"/>
                    </a:lnTo>
                    <a:close/>
                  </a:path>
                </a:pathLst>
              </a:custGeom>
              <a:solidFill>
                <a:srgbClr val="FF6600"/>
              </a:solidFill>
              <a:ln w="25400" cap="flat" cmpd="sng">
                <a:noFill/>
                <a:prstDash val="solid"/>
                <a:round/>
                <a:headEnd type="none" w="med" len="med"/>
                <a:tailEnd type="none" w="med" len="med"/>
              </a:ln>
            </p:spPr>
            <p:txBody>
              <a:bodyPr anchor="ctr"/>
              <a:lstStyle/>
              <a:p>
                <a:endParaRPr lang="ar-SA"/>
              </a:p>
            </p:txBody>
          </p:sp>
          <p:sp>
            <p:nvSpPr>
              <p:cNvPr id="84" name="Freeform 80"/>
              <p:cNvSpPr>
                <a:spLocks/>
              </p:cNvSpPr>
              <p:nvPr/>
            </p:nvSpPr>
            <p:spPr bwMode="auto">
              <a:xfrm>
                <a:off x="3441" y="2146"/>
                <a:ext cx="10" cy="21"/>
              </a:xfrm>
              <a:custGeom>
                <a:avLst/>
                <a:gdLst>
                  <a:gd name="T0" fmla="*/ 0 w 30"/>
                  <a:gd name="T1" fmla="*/ 1 h 35"/>
                  <a:gd name="T2" fmla="*/ 0 w 30"/>
                  <a:gd name="T3" fmla="*/ 0 h 35"/>
                  <a:gd name="T4" fmla="*/ 0 w 30"/>
                  <a:gd name="T5" fmla="*/ 2 h 35"/>
                  <a:gd name="T6" fmla="*/ 0 w 30"/>
                  <a:gd name="T7" fmla="*/ 1 h 35"/>
                  <a:gd name="T8" fmla="*/ 0 60000 65536"/>
                  <a:gd name="T9" fmla="*/ 0 60000 65536"/>
                  <a:gd name="T10" fmla="*/ 0 60000 65536"/>
                  <a:gd name="T11" fmla="*/ 0 60000 65536"/>
                  <a:gd name="T12" fmla="*/ 0 w 30"/>
                  <a:gd name="T13" fmla="*/ 0 h 35"/>
                  <a:gd name="T14" fmla="*/ 30 w 30"/>
                  <a:gd name="T15" fmla="*/ 35 h 35"/>
                </a:gdLst>
                <a:ahLst/>
                <a:cxnLst>
                  <a:cxn ang="T8">
                    <a:pos x="T0" y="T1"/>
                  </a:cxn>
                  <a:cxn ang="T9">
                    <a:pos x="T2" y="T3"/>
                  </a:cxn>
                  <a:cxn ang="T10">
                    <a:pos x="T4" y="T5"/>
                  </a:cxn>
                  <a:cxn ang="T11">
                    <a:pos x="T6" y="T7"/>
                  </a:cxn>
                </a:cxnLst>
                <a:rect l="T12" t="T13" r="T14" b="T15"/>
                <a:pathLst>
                  <a:path w="30" h="35">
                    <a:moveTo>
                      <a:pt x="0" y="15"/>
                    </a:moveTo>
                    <a:lnTo>
                      <a:pt x="30" y="0"/>
                    </a:lnTo>
                    <a:lnTo>
                      <a:pt x="24" y="35"/>
                    </a:lnTo>
                    <a:lnTo>
                      <a:pt x="0" y="15"/>
                    </a:lnTo>
                    <a:close/>
                  </a:path>
                </a:pathLst>
              </a:custGeom>
              <a:solidFill>
                <a:srgbClr val="FF6600"/>
              </a:solidFill>
              <a:ln w="25400" cap="flat" cmpd="sng">
                <a:noFill/>
                <a:prstDash val="solid"/>
                <a:round/>
                <a:headEnd type="none" w="med" len="med"/>
                <a:tailEnd type="none" w="med" len="med"/>
              </a:ln>
            </p:spPr>
            <p:txBody>
              <a:bodyPr anchor="ctr"/>
              <a:lstStyle/>
              <a:p>
                <a:endParaRPr lang="ar-SA"/>
              </a:p>
            </p:txBody>
          </p:sp>
          <p:sp>
            <p:nvSpPr>
              <p:cNvPr id="85" name="Freeform 81"/>
              <p:cNvSpPr>
                <a:spLocks/>
              </p:cNvSpPr>
              <p:nvPr/>
            </p:nvSpPr>
            <p:spPr bwMode="auto">
              <a:xfrm>
                <a:off x="3472" y="2201"/>
                <a:ext cx="11" cy="21"/>
              </a:xfrm>
              <a:custGeom>
                <a:avLst/>
                <a:gdLst>
                  <a:gd name="T0" fmla="*/ 0 w 30"/>
                  <a:gd name="T1" fmla="*/ 1 h 35"/>
                  <a:gd name="T2" fmla="*/ 0 w 30"/>
                  <a:gd name="T3" fmla="*/ 0 h 35"/>
                  <a:gd name="T4" fmla="*/ 0 w 30"/>
                  <a:gd name="T5" fmla="*/ 2 h 35"/>
                  <a:gd name="T6" fmla="*/ 0 w 30"/>
                  <a:gd name="T7" fmla="*/ 1 h 35"/>
                  <a:gd name="T8" fmla="*/ 0 60000 65536"/>
                  <a:gd name="T9" fmla="*/ 0 60000 65536"/>
                  <a:gd name="T10" fmla="*/ 0 60000 65536"/>
                  <a:gd name="T11" fmla="*/ 0 60000 65536"/>
                  <a:gd name="T12" fmla="*/ 0 w 30"/>
                  <a:gd name="T13" fmla="*/ 0 h 35"/>
                  <a:gd name="T14" fmla="*/ 30 w 30"/>
                  <a:gd name="T15" fmla="*/ 35 h 35"/>
                </a:gdLst>
                <a:ahLst/>
                <a:cxnLst>
                  <a:cxn ang="T8">
                    <a:pos x="T0" y="T1"/>
                  </a:cxn>
                  <a:cxn ang="T9">
                    <a:pos x="T2" y="T3"/>
                  </a:cxn>
                  <a:cxn ang="T10">
                    <a:pos x="T4" y="T5"/>
                  </a:cxn>
                  <a:cxn ang="T11">
                    <a:pos x="T6" y="T7"/>
                  </a:cxn>
                </a:cxnLst>
                <a:rect l="T12" t="T13" r="T14" b="T15"/>
                <a:pathLst>
                  <a:path w="30" h="35">
                    <a:moveTo>
                      <a:pt x="0" y="15"/>
                    </a:moveTo>
                    <a:lnTo>
                      <a:pt x="30" y="0"/>
                    </a:lnTo>
                    <a:lnTo>
                      <a:pt x="24" y="35"/>
                    </a:lnTo>
                    <a:lnTo>
                      <a:pt x="0" y="15"/>
                    </a:lnTo>
                    <a:close/>
                  </a:path>
                </a:pathLst>
              </a:custGeom>
              <a:solidFill>
                <a:srgbClr val="FF6600"/>
              </a:solidFill>
              <a:ln w="25400" cap="flat" cmpd="sng">
                <a:noFill/>
                <a:prstDash val="solid"/>
                <a:round/>
                <a:headEnd type="none" w="med" len="med"/>
                <a:tailEnd type="none" w="med" len="med"/>
              </a:ln>
            </p:spPr>
            <p:txBody>
              <a:bodyPr anchor="ctr"/>
              <a:lstStyle/>
              <a:p>
                <a:endParaRPr lang="ar-SA"/>
              </a:p>
            </p:txBody>
          </p:sp>
          <p:sp>
            <p:nvSpPr>
              <p:cNvPr id="86" name="Freeform 82"/>
              <p:cNvSpPr>
                <a:spLocks/>
              </p:cNvSpPr>
              <p:nvPr/>
            </p:nvSpPr>
            <p:spPr bwMode="auto">
              <a:xfrm>
                <a:off x="3428" y="2194"/>
                <a:ext cx="11" cy="22"/>
              </a:xfrm>
              <a:custGeom>
                <a:avLst/>
                <a:gdLst>
                  <a:gd name="T0" fmla="*/ 0 w 30"/>
                  <a:gd name="T1" fmla="*/ 1 h 35"/>
                  <a:gd name="T2" fmla="*/ 0 w 30"/>
                  <a:gd name="T3" fmla="*/ 0 h 35"/>
                  <a:gd name="T4" fmla="*/ 0 w 30"/>
                  <a:gd name="T5" fmla="*/ 3 h 35"/>
                  <a:gd name="T6" fmla="*/ 0 w 30"/>
                  <a:gd name="T7" fmla="*/ 1 h 35"/>
                  <a:gd name="T8" fmla="*/ 0 60000 65536"/>
                  <a:gd name="T9" fmla="*/ 0 60000 65536"/>
                  <a:gd name="T10" fmla="*/ 0 60000 65536"/>
                  <a:gd name="T11" fmla="*/ 0 60000 65536"/>
                  <a:gd name="T12" fmla="*/ 0 w 30"/>
                  <a:gd name="T13" fmla="*/ 0 h 35"/>
                  <a:gd name="T14" fmla="*/ 30 w 30"/>
                  <a:gd name="T15" fmla="*/ 35 h 35"/>
                </a:gdLst>
                <a:ahLst/>
                <a:cxnLst>
                  <a:cxn ang="T8">
                    <a:pos x="T0" y="T1"/>
                  </a:cxn>
                  <a:cxn ang="T9">
                    <a:pos x="T2" y="T3"/>
                  </a:cxn>
                  <a:cxn ang="T10">
                    <a:pos x="T4" y="T5"/>
                  </a:cxn>
                  <a:cxn ang="T11">
                    <a:pos x="T6" y="T7"/>
                  </a:cxn>
                </a:cxnLst>
                <a:rect l="T12" t="T13" r="T14" b="T15"/>
                <a:pathLst>
                  <a:path w="30" h="35">
                    <a:moveTo>
                      <a:pt x="0" y="15"/>
                    </a:moveTo>
                    <a:lnTo>
                      <a:pt x="30" y="0"/>
                    </a:lnTo>
                    <a:lnTo>
                      <a:pt x="24" y="35"/>
                    </a:lnTo>
                    <a:lnTo>
                      <a:pt x="0" y="15"/>
                    </a:lnTo>
                    <a:close/>
                  </a:path>
                </a:pathLst>
              </a:custGeom>
              <a:solidFill>
                <a:srgbClr val="FF6600"/>
              </a:solidFill>
              <a:ln w="25400" cap="flat" cmpd="sng">
                <a:noFill/>
                <a:prstDash val="solid"/>
                <a:round/>
                <a:headEnd type="none" w="med" len="med"/>
                <a:tailEnd type="none" w="med" len="med"/>
              </a:ln>
            </p:spPr>
            <p:txBody>
              <a:bodyPr anchor="ctr"/>
              <a:lstStyle/>
              <a:p>
                <a:endParaRPr lang="ar-SA"/>
              </a:p>
            </p:txBody>
          </p:sp>
          <p:sp>
            <p:nvSpPr>
              <p:cNvPr id="87" name="Freeform 83"/>
              <p:cNvSpPr>
                <a:spLocks/>
              </p:cNvSpPr>
              <p:nvPr/>
            </p:nvSpPr>
            <p:spPr bwMode="auto">
              <a:xfrm>
                <a:off x="3468" y="2256"/>
                <a:ext cx="11" cy="21"/>
              </a:xfrm>
              <a:custGeom>
                <a:avLst/>
                <a:gdLst>
                  <a:gd name="T0" fmla="*/ 0 w 30"/>
                  <a:gd name="T1" fmla="*/ 1 h 35"/>
                  <a:gd name="T2" fmla="*/ 0 w 30"/>
                  <a:gd name="T3" fmla="*/ 0 h 35"/>
                  <a:gd name="T4" fmla="*/ 0 w 30"/>
                  <a:gd name="T5" fmla="*/ 2 h 35"/>
                  <a:gd name="T6" fmla="*/ 0 w 30"/>
                  <a:gd name="T7" fmla="*/ 1 h 35"/>
                  <a:gd name="T8" fmla="*/ 0 60000 65536"/>
                  <a:gd name="T9" fmla="*/ 0 60000 65536"/>
                  <a:gd name="T10" fmla="*/ 0 60000 65536"/>
                  <a:gd name="T11" fmla="*/ 0 60000 65536"/>
                  <a:gd name="T12" fmla="*/ 0 w 30"/>
                  <a:gd name="T13" fmla="*/ 0 h 35"/>
                  <a:gd name="T14" fmla="*/ 30 w 30"/>
                  <a:gd name="T15" fmla="*/ 35 h 35"/>
                </a:gdLst>
                <a:ahLst/>
                <a:cxnLst>
                  <a:cxn ang="T8">
                    <a:pos x="T0" y="T1"/>
                  </a:cxn>
                  <a:cxn ang="T9">
                    <a:pos x="T2" y="T3"/>
                  </a:cxn>
                  <a:cxn ang="T10">
                    <a:pos x="T4" y="T5"/>
                  </a:cxn>
                  <a:cxn ang="T11">
                    <a:pos x="T6" y="T7"/>
                  </a:cxn>
                </a:cxnLst>
                <a:rect l="T12" t="T13" r="T14" b="T15"/>
                <a:pathLst>
                  <a:path w="30" h="35">
                    <a:moveTo>
                      <a:pt x="0" y="15"/>
                    </a:moveTo>
                    <a:lnTo>
                      <a:pt x="30" y="0"/>
                    </a:lnTo>
                    <a:lnTo>
                      <a:pt x="24" y="35"/>
                    </a:lnTo>
                    <a:lnTo>
                      <a:pt x="0" y="15"/>
                    </a:lnTo>
                    <a:close/>
                  </a:path>
                </a:pathLst>
              </a:custGeom>
              <a:solidFill>
                <a:srgbClr val="FF6600"/>
              </a:solidFill>
              <a:ln w="25400" cap="flat" cmpd="sng">
                <a:noFill/>
                <a:prstDash val="solid"/>
                <a:round/>
                <a:headEnd type="none" w="med" len="med"/>
                <a:tailEnd type="none" w="med" len="med"/>
              </a:ln>
            </p:spPr>
            <p:txBody>
              <a:bodyPr anchor="ctr"/>
              <a:lstStyle/>
              <a:p>
                <a:endParaRPr lang="ar-SA"/>
              </a:p>
            </p:txBody>
          </p:sp>
          <p:sp>
            <p:nvSpPr>
              <p:cNvPr id="88" name="Freeform 84"/>
              <p:cNvSpPr>
                <a:spLocks/>
              </p:cNvSpPr>
              <p:nvPr/>
            </p:nvSpPr>
            <p:spPr bwMode="auto">
              <a:xfrm>
                <a:off x="3448" y="2057"/>
                <a:ext cx="11" cy="22"/>
              </a:xfrm>
              <a:custGeom>
                <a:avLst/>
                <a:gdLst>
                  <a:gd name="T0" fmla="*/ 0 w 30"/>
                  <a:gd name="T1" fmla="*/ 1 h 35"/>
                  <a:gd name="T2" fmla="*/ 0 w 30"/>
                  <a:gd name="T3" fmla="*/ 0 h 35"/>
                  <a:gd name="T4" fmla="*/ 0 w 30"/>
                  <a:gd name="T5" fmla="*/ 3 h 35"/>
                  <a:gd name="T6" fmla="*/ 0 w 30"/>
                  <a:gd name="T7" fmla="*/ 1 h 35"/>
                  <a:gd name="T8" fmla="*/ 0 60000 65536"/>
                  <a:gd name="T9" fmla="*/ 0 60000 65536"/>
                  <a:gd name="T10" fmla="*/ 0 60000 65536"/>
                  <a:gd name="T11" fmla="*/ 0 60000 65536"/>
                  <a:gd name="T12" fmla="*/ 0 w 30"/>
                  <a:gd name="T13" fmla="*/ 0 h 35"/>
                  <a:gd name="T14" fmla="*/ 30 w 30"/>
                  <a:gd name="T15" fmla="*/ 35 h 35"/>
                </a:gdLst>
                <a:ahLst/>
                <a:cxnLst>
                  <a:cxn ang="T8">
                    <a:pos x="T0" y="T1"/>
                  </a:cxn>
                  <a:cxn ang="T9">
                    <a:pos x="T2" y="T3"/>
                  </a:cxn>
                  <a:cxn ang="T10">
                    <a:pos x="T4" y="T5"/>
                  </a:cxn>
                  <a:cxn ang="T11">
                    <a:pos x="T6" y="T7"/>
                  </a:cxn>
                </a:cxnLst>
                <a:rect l="T12" t="T13" r="T14" b="T15"/>
                <a:pathLst>
                  <a:path w="30" h="35">
                    <a:moveTo>
                      <a:pt x="0" y="15"/>
                    </a:moveTo>
                    <a:lnTo>
                      <a:pt x="30" y="0"/>
                    </a:lnTo>
                    <a:lnTo>
                      <a:pt x="24" y="35"/>
                    </a:lnTo>
                    <a:lnTo>
                      <a:pt x="0" y="15"/>
                    </a:lnTo>
                    <a:close/>
                  </a:path>
                </a:pathLst>
              </a:custGeom>
              <a:solidFill>
                <a:srgbClr val="FF6600"/>
              </a:solidFill>
              <a:ln w="25400" cap="flat" cmpd="sng">
                <a:noFill/>
                <a:prstDash val="solid"/>
                <a:round/>
                <a:headEnd type="none" w="med" len="med"/>
                <a:tailEnd type="none" w="med" len="med"/>
              </a:ln>
            </p:spPr>
            <p:txBody>
              <a:bodyPr anchor="ctr"/>
              <a:lstStyle/>
              <a:p>
                <a:endParaRPr lang="ar-SA"/>
              </a:p>
            </p:txBody>
          </p:sp>
        </p:grpSp>
        <p:sp>
          <p:nvSpPr>
            <p:cNvPr id="9" name="Freeform 85"/>
            <p:cNvSpPr>
              <a:spLocks/>
            </p:cNvSpPr>
            <p:nvPr/>
          </p:nvSpPr>
          <p:spPr bwMode="auto">
            <a:xfrm>
              <a:off x="5124450" y="1782763"/>
              <a:ext cx="157163" cy="469900"/>
            </a:xfrm>
            <a:custGeom>
              <a:avLst/>
              <a:gdLst>
                <a:gd name="T0" fmla="*/ 2147483647 w 99"/>
                <a:gd name="T1" fmla="*/ 0 h 297"/>
                <a:gd name="T2" fmla="*/ 2147483647 w 99"/>
                <a:gd name="T3" fmla="*/ 0 h 297"/>
                <a:gd name="T4" fmla="*/ 2147483647 w 99"/>
                <a:gd name="T5" fmla="*/ 2147483647 h 297"/>
                <a:gd name="T6" fmla="*/ 2147483647 w 99"/>
                <a:gd name="T7" fmla="*/ 2147483647 h 297"/>
                <a:gd name="T8" fmla="*/ 2147483647 w 99"/>
                <a:gd name="T9" fmla="*/ 2147483647 h 297"/>
                <a:gd name="T10" fmla="*/ 2147483647 w 99"/>
                <a:gd name="T11" fmla="*/ 2147483647 h 297"/>
                <a:gd name="T12" fmla="*/ 0 w 99"/>
                <a:gd name="T13" fmla="*/ 2147483647 h 297"/>
                <a:gd name="T14" fmla="*/ 2147483647 w 99"/>
                <a:gd name="T15" fmla="*/ 2147483647 h 297"/>
                <a:gd name="T16" fmla="*/ 2147483647 w 99"/>
                <a:gd name="T17" fmla="*/ 2147483647 h 297"/>
                <a:gd name="T18" fmla="*/ 2147483647 w 99"/>
                <a:gd name="T19" fmla="*/ 2147483647 h 297"/>
                <a:gd name="T20" fmla="*/ 2147483647 w 99"/>
                <a:gd name="T21" fmla="*/ 2147483647 h 297"/>
                <a:gd name="T22" fmla="*/ 2147483647 w 99"/>
                <a:gd name="T23" fmla="*/ 2147483647 h 297"/>
                <a:gd name="T24" fmla="*/ 2147483647 w 99"/>
                <a:gd name="T25" fmla="*/ 0 h 29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9"/>
                <a:gd name="T40" fmla="*/ 0 h 297"/>
                <a:gd name="T41" fmla="*/ 99 w 99"/>
                <a:gd name="T42" fmla="*/ 297 h 29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9" h="297">
                  <a:moveTo>
                    <a:pt x="99" y="0"/>
                  </a:moveTo>
                  <a:lnTo>
                    <a:pt x="33" y="0"/>
                  </a:lnTo>
                  <a:lnTo>
                    <a:pt x="18" y="30"/>
                  </a:lnTo>
                  <a:lnTo>
                    <a:pt x="30" y="69"/>
                  </a:lnTo>
                  <a:lnTo>
                    <a:pt x="15" y="84"/>
                  </a:lnTo>
                  <a:lnTo>
                    <a:pt x="21" y="141"/>
                  </a:lnTo>
                  <a:lnTo>
                    <a:pt x="0" y="171"/>
                  </a:lnTo>
                  <a:lnTo>
                    <a:pt x="18" y="210"/>
                  </a:lnTo>
                  <a:lnTo>
                    <a:pt x="6" y="246"/>
                  </a:lnTo>
                  <a:lnTo>
                    <a:pt x="18" y="279"/>
                  </a:lnTo>
                  <a:lnTo>
                    <a:pt x="12" y="297"/>
                  </a:lnTo>
                  <a:lnTo>
                    <a:pt x="99" y="297"/>
                  </a:lnTo>
                  <a:lnTo>
                    <a:pt x="99" y="0"/>
                  </a:lnTo>
                  <a:close/>
                </a:path>
              </a:pathLst>
            </a:custGeom>
            <a:gradFill rotWithShape="0">
              <a:gsLst>
                <a:gs pos="0">
                  <a:srgbClr val="BCCACC"/>
                </a:gs>
                <a:gs pos="100000">
                  <a:srgbClr val="575D5E"/>
                </a:gs>
              </a:gsLst>
              <a:lin ang="5400000" scaled="1"/>
            </a:gradFill>
            <a:ln w="25400" cap="flat" cmpd="sng">
              <a:noFill/>
              <a:prstDash val="solid"/>
              <a:round/>
              <a:headEnd type="none" w="med" len="med"/>
              <a:tailEnd type="none" w="med" len="med"/>
            </a:ln>
          </p:spPr>
          <p:txBody>
            <a:bodyPr wrap="none" anchor="ctr"/>
            <a:lstStyle/>
            <a:p>
              <a:endParaRPr lang="ar-SA"/>
            </a:p>
          </p:txBody>
        </p:sp>
        <p:grpSp>
          <p:nvGrpSpPr>
            <p:cNvPr id="8" name="Group 85"/>
            <p:cNvGrpSpPr>
              <a:grpSpLocks/>
            </p:cNvGrpSpPr>
            <p:nvPr/>
          </p:nvGrpSpPr>
          <p:grpSpPr bwMode="auto">
            <a:xfrm>
              <a:off x="4656141" y="704850"/>
              <a:ext cx="1376363" cy="1546225"/>
              <a:chOff x="3055" y="-252"/>
              <a:chExt cx="903" cy="893"/>
            </a:xfrm>
          </p:grpSpPr>
          <p:sp>
            <p:nvSpPr>
              <p:cNvPr id="11" name="Freeform 7"/>
              <p:cNvSpPr>
                <a:spLocks/>
              </p:cNvSpPr>
              <p:nvPr/>
            </p:nvSpPr>
            <p:spPr bwMode="auto">
              <a:xfrm flipH="1">
                <a:off x="3199" y="-252"/>
                <a:ext cx="398" cy="884"/>
              </a:xfrm>
              <a:custGeom>
                <a:avLst/>
                <a:gdLst>
                  <a:gd name="T0" fmla="*/ 7842937 w 867"/>
                  <a:gd name="T1" fmla="*/ 1512271167 h 965"/>
                  <a:gd name="T2" fmla="*/ 9189925 w 867"/>
                  <a:gd name="T3" fmla="*/ 1206803109 h 965"/>
                  <a:gd name="T4" fmla="*/ 2867790 w 867"/>
                  <a:gd name="T5" fmla="*/ 530638879 h 965"/>
                  <a:gd name="T6" fmla="*/ 304148 w 867"/>
                  <a:gd name="T7" fmla="*/ 0 h 965"/>
                  <a:gd name="T8" fmla="*/ 18836103 w 867"/>
                  <a:gd name="T9" fmla="*/ 62115414 h 965"/>
                  <a:gd name="T10" fmla="*/ 12513936 w 867"/>
                  <a:gd name="T11" fmla="*/ 653093424 h 965"/>
                  <a:gd name="T12" fmla="*/ 14469250 w 867"/>
                  <a:gd name="T13" fmla="*/ 1219226635 h 965"/>
                  <a:gd name="T14" fmla="*/ 7842937 w 867"/>
                  <a:gd name="T15" fmla="*/ 1512271167 h 965"/>
                  <a:gd name="T16" fmla="*/ 0 60000 65536"/>
                  <a:gd name="T17" fmla="*/ 0 60000 65536"/>
                  <a:gd name="T18" fmla="*/ 0 60000 65536"/>
                  <a:gd name="T19" fmla="*/ 0 60000 65536"/>
                  <a:gd name="T20" fmla="*/ 0 60000 65536"/>
                  <a:gd name="T21" fmla="*/ 0 60000 65536"/>
                  <a:gd name="T22" fmla="*/ 0 60000 65536"/>
                  <a:gd name="T23" fmla="*/ 0 60000 65536"/>
                  <a:gd name="T24" fmla="*/ 0 w 867"/>
                  <a:gd name="T25" fmla="*/ 0 h 965"/>
                  <a:gd name="T26" fmla="*/ 867 w 867"/>
                  <a:gd name="T27" fmla="*/ 965 h 9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7" h="965">
                    <a:moveTo>
                      <a:pt x="361" y="965"/>
                    </a:moveTo>
                    <a:cubicBezTo>
                      <a:pt x="321" y="964"/>
                      <a:pt x="461" y="791"/>
                      <a:pt x="423" y="680"/>
                    </a:cubicBezTo>
                    <a:cubicBezTo>
                      <a:pt x="379" y="547"/>
                      <a:pt x="199" y="423"/>
                      <a:pt x="132" y="299"/>
                    </a:cubicBezTo>
                    <a:cubicBezTo>
                      <a:pt x="65" y="175"/>
                      <a:pt x="0" y="76"/>
                      <a:pt x="14" y="0"/>
                    </a:cubicBezTo>
                    <a:lnTo>
                      <a:pt x="867" y="35"/>
                    </a:lnTo>
                    <a:cubicBezTo>
                      <a:pt x="819" y="278"/>
                      <a:pt x="608" y="254"/>
                      <a:pt x="576" y="368"/>
                    </a:cubicBezTo>
                    <a:cubicBezTo>
                      <a:pt x="544" y="482"/>
                      <a:pt x="702" y="588"/>
                      <a:pt x="666" y="687"/>
                    </a:cubicBezTo>
                    <a:cubicBezTo>
                      <a:pt x="630" y="786"/>
                      <a:pt x="425" y="907"/>
                      <a:pt x="361" y="965"/>
                    </a:cubicBezTo>
                    <a:close/>
                  </a:path>
                </a:pathLst>
              </a:custGeom>
              <a:gradFill rotWithShape="0">
                <a:gsLst>
                  <a:gs pos="0">
                    <a:srgbClr val="4C5556">
                      <a:alpha val="0"/>
                    </a:srgbClr>
                  </a:gs>
                  <a:gs pos="100000">
                    <a:srgbClr val="A4B7BA"/>
                  </a:gs>
                </a:gsLst>
                <a:lin ang="5400000" scaled="1"/>
              </a:gradFill>
              <a:ln w="25400" cap="flat" cmpd="sng">
                <a:noFill/>
                <a:prstDash val="solid"/>
                <a:round/>
                <a:headEnd type="none" w="med" len="med"/>
                <a:tailEnd type="none" w="med" len="med"/>
              </a:ln>
            </p:spPr>
            <p:txBody>
              <a:bodyPr anchor="ctr"/>
              <a:lstStyle/>
              <a:p>
                <a:endParaRPr lang="ar-SA"/>
              </a:p>
            </p:txBody>
          </p:sp>
          <p:sp>
            <p:nvSpPr>
              <p:cNvPr id="12" name="Freeform 6"/>
              <p:cNvSpPr>
                <a:spLocks/>
              </p:cNvSpPr>
              <p:nvPr/>
            </p:nvSpPr>
            <p:spPr bwMode="auto">
              <a:xfrm>
                <a:off x="3055" y="-243"/>
                <a:ext cx="903" cy="884"/>
              </a:xfrm>
              <a:custGeom>
                <a:avLst/>
                <a:gdLst>
                  <a:gd name="T0" fmla="*/ 1070554576 w 867"/>
                  <a:gd name="T1" fmla="*/ 1512271167 h 965"/>
                  <a:gd name="T2" fmla="*/ 1254417213 w 867"/>
                  <a:gd name="T3" fmla="*/ 1206803109 h 965"/>
                  <a:gd name="T4" fmla="*/ 391449606 w 867"/>
                  <a:gd name="T5" fmla="*/ 530638879 h 965"/>
                  <a:gd name="T6" fmla="*/ 41517385 w 867"/>
                  <a:gd name="T7" fmla="*/ 0 h 965"/>
                  <a:gd name="T8" fmla="*/ 2147483647 w 867"/>
                  <a:gd name="T9" fmla="*/ 62115414 h 965"/>
                  <a:gd name="T10" fmla="*/ 1708143691 w 867"/>
                  <a:gd name="T11" fmla="*/ 653093424 h 965"/>
                  <a:gd name="T12" fmla="*/ 1975041538 w 867"/>
                  <a:gd name="T13" fmla="*/ 1219226635 h 965"/>
                  <a:gd name="T14" fmla="*/ 1070554576 w 867"/>
                  <a:gd name="T15" fmla="*/ 1512271167 h 965"/>
                  <a:gd name="T16" fmla="*/ 0 60000 65536"/>
                  <a:gd name="T17" fmla="*/ 0 60000 65536"/>
                  <a:gd name="T18" fmla="*/ 0 60000 65536"/>
                  <a:gd name="T19" fmla="*/ 0 60000 65536"/>
                  <a:gd name="T20" fmla="*/ 0 60000 65536"/>
                  <a:gd name="T21" fmla="*/ 0 60000 65536"/>
                  <a:gd name="T22" fmla="*/ 0 60000 65536"/>
                  <a:gd name="T23" fmla="*/ 0 60000 65536"/>
                  <a:gd name="T24" fmla="*/ 0 w 867"/>
                  <a:gd name="T25" fmla="*/ 0 h 965"/>
                  <a:gd name="T26" fmla="*/ 867 w 867"/>
                  <a:gd name="T27" fmla="*/ 965 h 9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7" h="965">
                    <a:moveTo>
                      <a:pt x="361" y="965"/>
                    </a:moveTo>
                    <a:cubicBezTo>
                      <a:pt x="321" y="964"/>
                      <a:pt x="461" y="791"/>
                      <a:pt x="423" y="680"/>
                    </a:cubicBezTo>
                    <a:cubicBezTo>
                      <a:pt x="379" y="547"/>
                      <a:pt x="199" y="423"/>
                      <a:pt x="132" y="299"/>
                    </a:cubicBezTo>
                    <a:cubicBezTo>
                      <a:pt x="65" y="175"/>
                      <a:pt x="0" y="76"/>
                      <a:pt x="14" y="0"/>
                    </a:cubicBezTo>
                    <a:lnTo>
                      <a:pt x="867" y="35"/>
                    </a:lnTo>
                    <a:cubicBezTo>
                      <a:pt x="819" y="278"/>
                      <a:pt x="608" y="254"/>
                      <a:pt x="576" y="368"/>
                    </a:cubicBezTo>
                    <a:cubicBezTo>
                      <a:pt x="544" y="482"/>
                      <a:pt x="702" y="588"/>
                      <a:pt x="666" y="687"/>
                    </a:cubicBezTo>
                    <a:cubicBezTo>
                      <a:pt x="630" y="786"/>
                      <a:pt x="425" y="907"/>
                      <a:pt x="361" y="965"/>
                    </a:cubicBezTo>
                    <a:close/>
                  </a:path>
                </a:pathLst>
              </a:custGeom>
              <a:gradFill rotWithShape="0">
                <a:gsLst>
                  <a:gs pos="0">
                    <a:srgbClr val="4C5556">
                      <a:alpha val="0"/>
                    </a:srgbClr>
                  </a:gs>
                  <a:gs pos="100000">
                    <a:srgbClr val="A4B7BA"/>
                  </a:gs>
                </a:gsLst>
                <a:lin ang="5400000" scaled="1"/>
              </a:gradFill>
              <a:ln w="25400" cap="flat" cmpd="sng">
                <a:noFill/>
                <a:prstDash val="solid"/>
                <a:round/>
                <a:headEnd type="none" w="med" len="med"/>
                <a:tailEnd type="none" w="med" len="med"/>
              </a:ln>
            </p:spPr>
            <p:txBody>
              <a:bodyPr anchor="ctr"/>
              <a:lstStyle/>
              <a:p>
                <a:endParaRPr lang="ar-SA"/>
              </a:p>
            </p:txBody>
          </p:sp>
        </p:grpSp>
      </p:grpSp>
      <p:sp>
        <p:nvSpPr>
          <p:cNvPr id="89" name="Text Box 88"/>
          <p:cNvSpPr txBox="1">
            <a:spLocks noChangeArrowheads="1"/>
          </p:cNvSpPr>
          <p:nvPr/>
        </p:nvSpPr>
        <p:spPr bwMode="auto">
          <a:xfrm>
            <a:off x="5198531" y="6488692"/>
            <a:ext cx="3659720" cy="338554"/>
          </a:xfrm>
          <a:prstGeom prst="rect">
            <a:avLst/>
          </a:prstGeom>
          <a:noFill/>
          <a:ln w="9525" algn="ctr">
            <a:noFill/>
            <a:miter lim="800000"/>
            <a:headEnd/>
            <a:tailEnd/>
          </a:ln>
          <a:effectLst/>
        </p:spPr>
        <p:txBody>
          <a:bodyPr wrap="none">
            <a:spAutoFit/>
          </a:bodyPr>
          <a:lstStyle/>
          <a:p>
            <a:pPr>
              <a:spcAft>
                <a:spcPct val="0"/>
              </a:spcAft>
            </a:pPr>
            <a:r>
              <a:rPr lang="es-ES_tradnl" sz="1600" b="1" i="1" dirty="0">
                <a:solidFill>
                  <a:schemeClr val="bg1"/>
                </a:solidFill>
                <a:effectLst>
                  <a:outerShdw blurRad="38100" dist="38100" dir="2700000" algn="tl">
                    <a:srgbClr val="000000">
                      <a:alpha val="43137"/>
                    </a:srgbClr>
                  </a:outerShdw>
                </a:effectLst>
                <a:ea typeface="Arial Unicode MS" pitchFamily="34" charset="-128"/>
                <a:cs typeface="Arial Unicode MS" pitchFamily="34" charset="-128"/>
              </a:rPr>
              <a:t>GOLD Update </a:t>
            </a:r>
            <a:r>
              <a:rPr lang="es-ES_tradnl" sz="1600" b="1" i="1" dirty="0" smtClean="0">
                <a:solidFill>
                  <a:schemeClr val="bg1"/>
                </a:solidFill>
                <a:effectLst>
                  <a:outerShdw blurRad="38100" dist="38100" dir="2700000" algn="tl">
                    <a:srgbClr val="000000">
                      <a:alpha val="43137"/>
                    </a:srgbClr>
                  </a:outerShdw>
                </a:effectLst>
                <a:ea typeface="Arial Unicode MS" pitchFamily="34" charset="-128"/>
                <a:cs typeface="Arial Unicode MS" pitchFamily="34" charset="-128"/>
              </a:rPr>
              <a:t>2011. </a:t>
            </a:r>
            <a:r>
              <a:rPr lang="es-ES_tradnl" sz="1600" b="1" i="1" dirty="0">
                <a:solidFill>
                  <a:schemeClr val="bg1"/>
                </a:solidFill>
                <a:effectLst>
                  <a:outerShdw blurRad="38100" dist="38100" dir="2700000" algn="tl">
                    <a:srgbClr val="000000">
                      <a:alpha val="43137"/>
                    </a:srgbClr>
                  </a:outerShdw>
                </a:effectLst>
                <a:ea typeface="Arial Unicode MS" pitchFamily="34" charset="-128"/>
                <a:cs typeface="Arial Unicode MS" pitchFamily="34" charset="-128"/>
              </a:rPr>
              <a:t>www.goldcopd.org</a:t>
            </a:r>
            <a:endParaRPr lang="es-ES" sz="1600" b="1" i="1" dirty="0">
              <a:solidFill>
                <a:schemeClr val="bg1"/>
              </a:solidFill>
              <a:effectLst>
                <a:outerShdw blurRad="38100" dist="38100" dir="2700000" algn="tl">
                  <a:srgbClr val="000000">
                    <a:alpha val="43137"/>
                  </a:srgbClr>
                </a:outerShdw>
              </a:effectLst>
              <a:ea typeface="Arial Unicode MS" pitchFamily="34" charset="-128"/>
              <a:cs typeface="Arial Unicode MS"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par>
                                <p:cTn id="10" presetID="17" presetClass="entr" presetSubtype="1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strVal val="#ppt_h"/>
                                          </p:val>
                                        </p:tav>
                                        <p:tav tm="100000">
                                          <p:val>
                                            <p:strVal val="#ppt_h"/>
                                          </p:val>
                                        </p:tav>
                                      </p:tavLst>
                                    </p:anim>
                                  </p:childTnLst>
                                </p:cTn>
                              </p:par>
                              <p:par>
                                <p:cTn id="14" presetID="32" presetClass="emph" presetSubtype="0" repeatCount="indefinite" fill="hold" nodeType="withEffect">
                                  <p:stCondLst>
                                    <p:cond delay="0"/>
                                  </p:stCondLst>
                                  <p:childTnLst>
                                    <p:animClr clrSpc="rgb">
                                      <p:cBhvr override="childStyle">
                                        <p:cTn id="15" dur="100" fill="hold"/>
                                        <p:tgtEl>
                                          <p:spTgt spid="4"/>
                                        </p:tgtEl>
                                        <p:attrNameLst>
                                          <p:attrName>style.color</p:attrName>
                                        </p:attrNameLst>
                                      </p:cBhvr>
                                      <p:to>
                                        <a:schemeClr val="accent2"/>
                                      </p:to>
                                    </p:animClr>
                                    <p:animClr clrSpc="rgb">
                                      <p:cBhvr>
                                        <p:cTn id="16" dur="100" fill="hold"/>
                                        <p:tgtEl>
                                          <p:spTgt spid="4"/>
                                        </p:tgtEl>
                                        <p:attrNameLst>
                                          <p:attrName>fillcolor</p:attrName>
                                        </p:attrNameLst>
                                      </p:cBhvr>
                                      <p:to>
                                        <a:schemeClr val="accent2"/>
                                      </p:to>
                                    </p:animClr>
                                    <p:set>
                                      <p:cBhvr>
                                        <p:cTn id="17" dur="100" fill="hold"/>
                                        <p:tgtEl>
                                          <p:spTgt spid="4"/>
                                        </p:tgtEl>
                                        <p:attrNameLst>
                                          <p:attrName>fill.type</p:attrName>
                                        </p:attrNameLst>
                                      </p:cBhvr>
                                      <p:to>
                                        <p:strVal val="solid"/>
                                      </p:to>
                                    </p:set>
                                    <p:set>
                                      <p:cBhvr>
                                        <p:cTn id="18" dur="100" fill="hold"/>
                                        <p:tgtEl>
                                          <p:spTgt spid="4"/>
                                        </p:tgtEl>
                                        <p:attrNameLst>
                                          <p:attrName>fill.on</p:attrName>
                                        </p:attrNameLst>
                                      </p:cBhvr>
                                      <p:to>
                                        <p:strVal val="true"/>
                                      </p:to>
                                    </p:set>
                                    <p:animRot by="120000">
                                      <p:cBhvr>
                                        <p:cTn id="19" dur="100" fill="hold">
                                          <p:stCondLst>
                                            <p:cond delay="0"/>
                                          </p:stCondLst>
                                        </p:cTn>
                                        <p:tgtEl>
                                          <p:spTgt spid="4"/>
                                        </p:tgtEl>
                                        <p:attrNameLst>
                                          <p:attrName>r</p:attrName>
                                        </p:attrNameLst>
                                      </p:cBhvr>
                                    </p:animRot>
                                    <p:animRot by="-240000">
                                      <p:cBhvr>
                                        <p:cTn id="20" dur="200" fill="hold">
                                          <p:stCondLst>
                                            <p:cond delay="200"/>
                                          </p:stCondLst>
                                        </p:cTn>
                                        <p:tgtEl>
                                          <p:spTgt spid="4"/>
                                        </p:tgtEl>
                                        <p:attrNameLst>
                                          <p:attrName>r</p:attrName>
                                        </p:attrNameLst>
                                      </p:cBhvr>
                                    </p:animRot>
                                    <p:animRot by="240000">
                                      <p:cBhvr>
                                        <p:cTn id="21" dur="200" fill="hold">
                                          <p:stCondLst>
                                            <p:cond delay="400"/>
                                          </p:stCondLst>
                                        </p:cTn>
                                        <p:tgtEl>
                                          <p:spTgt spid="4"/>
                                        </p:tgtEl>
                                        <p:attrNameLst>
                                          <p:attrName>r</p:attrName>
                                        </p:attrNameLst>
                                      </p:cBhvr>
                                    </p:animRot>
                                    <p:animRot by="-240000">
                                      <p:cBhvr>
                                        <p:cTn id="22" dur="200" fill="hold">
                                          <p:stCondLst>
                                            <p:cond delay="600"/>
                                          </p:stCondLst>
                                        </p:cTn>
                                        <p:tgtEl>
                                          <p:spTgt spid="4"/>
                                        </p:tgtEl>
                                        <p:attrNameLst>
                                          <p:attrName>r</p:attrName>
                                        </p:attrNameLst>
                                      </p:cBhvr>
                                    </p:animRot>
                                    <p:animRot by="120000">
                                      <p:cBhvr>
                                        <p:cTn id="23"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0514" name="Picture 2" descr="C:\Users\Dr. Mazen.Q\Pictures\passive-smoking-1.jpg"/>
          <p:cNvPicPr>
            <a:picLocks noChangeAspect="1" noChangeArrowheads="1"/>
          </p:cNvPicPr>
          <p:nvPr/>
        </p:nvPicPr>
        <p:blipFill>
          <a:blip r:embed="rId2" cstate="print"/>
          <a:srcRect/>
          <a:stretch>
            <a:fillRect/>
          </a:stretch>
        </p:blipFill>
        <p:spPr bwMode="auto">
          <a:xfrm>
            <a:off x="0" y="2126517"/>
            <a:ext cx="9144000" cy="2588367"/>
          </a:xfrm>
          <a:prstGeom prst="rect">
            <a:avLst/>
          </a:prstGeom>
          <a:noFill/>
        </p:spPr>
      </p:pic>
      <p:sp>
        <p:nvSpPr>
          <p:cNvPr id="5" name="عنوان 4"/>
          <p:cNvSpPr>
            <a:spLocks noGrp="1"/>
          </p:cNvSpPr>
          <p:nvPr>
            <p:ph type="title"/>
          </p:nvPr>
        </p:nvSpPr>
        <p:spPr>
          <a:xfrm>
            <a:off x="1928794" y="2857500"/>
            <a:ext cx="7072330" cy="1143000"/>
          </a:xfrm>
          <a:solidFill>
            <a:schemeClr val="bg1">
              <a:alpha val="76000"/>
            </a:schemeClr>
          </a:solidFill>
          <a:effectLst>
            <a:outerShdw blurRad="40000" dist="20000" dir="5400000" rotWithShape="0">
              <a:srgbClr val="000000">
                <a:alpha val="38000"/>
              </a:srgbClr>
            </a:outerShdw>
            <a:softEdge rad="127000"/>
          </a:effectLst>
          <a:scene3d>
            <a:camera prst="perspectiveLeft"/>
            <a:lightRig rig="threePt" dir="t"/>
          </a:scene3d>
        </p:spPr>
        <p:txBody>
          <a:bodyPr/>
          <a:lstStyle/>
          <a:p>
            <a:r>
              <a:rPr lang="ar-EG" dirty="0" smtClean="0">
                <a:solidFill>
                  <a:schemeClr val="tx1"/>
                </a:solidFill>
                <a:effectLst>
                  <a:outerShdw blurRad="38100" dist="38100" dir="2700000" algn="tl">
                    <a:srgbClr val="000000">
                      <a:alpha val="43137"/>
                    </a:srgbClr>
                  </a:outerShdw>
                </a:effectLst>
                <a:cs typeface="Arial" pitchFamily="34" charset="0"/>
                <a:sym typeface="Arial" pitchFamily="34" charset="0"/>
              </a:rPr>
              <a:t>التدخين السلبي</a:t>
            </a:r>
            <a:r>
              <a:rPr lang="en-US" dirty="0" smtClean="0">
                <a:solidFill>
                  <a:schemeClr val="tx1"/>
                </a:solidFill>
                <a:effectLst>
                  <a:outerShdw blurRad="38100" dist="38100" dir="2700000" algn="tl">
                    <a:srgbClr val="000000">
                      <a:alpha val="43137"/>
                    </a:srgbClr>
                  </a:outerShdw>
                </a:effectLst>
                <a:cs typeface="Arial" pitchFamily="34" charset="0"/>
                <a:sym typeface="Arial" pitchFamily="34" charset="0"/>
              </a:rPr>
              <a:t>?</a:t>
            </a:r>
            <a:endParaRPr lang="ar-SA" dirty="0">
              <a:solidFill>
                <a:schemeClr val="tx1"/>
              </a:solidFill>
              <a:effectLst>
                <a:outerShdw blurRad="38100" dist="38100" dir="2700000" algn="tl">
                  <a:srgbClr val="000000">
                    <a:alpha val="43137"/>
                  </a:srgbClr>
                </a:outerShdw>
              </a:effectLst>
            </a:endParaRPr>
          </a:p>
        </p:txBody>
      </p:sp>
      <p:sp>
        <p:nvSpPr>
          <p:cNvPr id="4" name="عنصر نائب لرقم الشريحة 3"/>
          <p:cNvSpPr>
            <a:spLocks noGrp="1"/>
          </p:cNvSpPr>
          <p:nvPr>
            <p:ph type="sldNum" sz="quarter" idx="12"/>
          </p:nvPr>
        </p:nvSpPr>
        <p:spPr/>
        <p:txBody>
          <a:bodyPr/>
          <a:lstStyle/>
          <a:p>
            <a:fld id="{560BFE48-D44D-458D-B22C-FF5608C15697}" type="slidenum">
              <a:rPr lang="ar-SA" smtClean="0"/>
              <a:pPr/>
              <a:t>14</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3474" name="Picture 2"/>
          <p:cNvPicPr>
            <a:picLocks noChangeAspect="1" noChangeArrowheads="1"/>
          </p:cNvPicPr>
          <p:nvPr/>
        </p:nvPicPr>
        <p:blipFill>
          <a:blip r:embed="rId3" cstate="print"/>
          <a:srcRect/>
          <a:stretch>
            <a:fillRect/>
          </a:stretch>
        </p:blipFill>
        <p:spPr bwMode="auto">
          <a:xfrm>
            <a:off x="-32" y="0"/>
            <a:ext cx="9119447" cy="6000768"/>
          </a:xfrm>
          <a:prstGeom prst="rect">
            <a:avLst/>
          </a:prstGeom>
          <a:noFill/>
          <a:ln w="9525">
            <a:noFill/>
            <a:miter lim="800000"/>
            <a:headEnd/>
            <a:tailEnd/>
          </a:ln>
          <a:effectLst/>
        </p:spPr>
      </p:pic>
      <p:sp>
        <p:nvSpPr>
          <p:cNvPr id="9" name="مستطيل 8"/>
          <p:cNvSpPr/>
          <p:nvPr/>
        </p:nvSpPr>
        <p:spPr>
          <a:xfrm>
            <a:off x="500034" y="6072206"/>
            <a:ext cx="8072494" cy="523220"/>
          </a:xfrm>
          <a:prstGeom prst="rect">
            <a:avLst/>
          </a:prstGeom>
        </p:spPr>
        <p:txBody>
          <a:bodyPr wrap="square">
            <a:spAutoFit/>
          </a:bodyPr>
          <a:lstStyle/>
          <a:p>
            <a:pPr algn="ctr" rtl="0"/>
            <a:r>
              <a:rPr lang="ar-EG" sz="2800" b="1" dirty="0" smtClean="0"/>
              <a:t>الطهي في مكان مغلق باستعمال الوقود الاحفوري</a:t>
            </a:r>
            <a:endParaRPr lang="ar-SA" sz="2800"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77826" name="Picture 2"/>
          <p:cNvPicPr>
            <a:picLocks noGrp="1" noChangeAspect="1" noChangeArrowheads="1"/>
          </p:cNvPicPr>
          <p:nvPr>
            <p:ph idx="1"/>
          </p:nvPr>
        </p:nvPicPr>
        <p:blipFill>
          <a:blip r:embed="rId2" cstate="print"/>
          <a:srcRect/>
          <a:stretch>
            <a:fillRect/>
          </a:stretch>
        </p:blipFill>
        <p:spPr bwMode="auto">
          <a:xfrm>
            <a:off x="2286000" y="457200"/>
            <a:ext cx="4572000" cy="5120481"/>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رقم الشريحة 2"/>
          <p:cNvSpPr>
            <a:spLocks noGrp="1"/>
          </p:cNvSpPr>
          <p:nvPr>
            <p:ph type="sldNum" sz="quarter" idx="12"/>
          </p:nvPr>
        </p:nvSpPr>
        <p:spPr/>
        <p:txBody>
          <a:bodyPr/>
          <a:lstStyle/>
          <a:p>
            <a:pPr>
              <a:defRPr/>
            </a:pPr>
            <a:fld id="{83C0F3E0-6184-43F6-B917-269506095BF5}" type="slidenum">
              <a:rPr lang="ar-SA" smtClean="0"/>
              <a:pPr>
                <a:defRPr/>
              </a:pPr>
              <a:t>17</a:t>
            </a:fld>
            <a:endParaRPr lang="en-US" dirty="0"/>
          </a:p>
        </p:txBody>
      </p:sp>
      <p:graphicFrame>
        <p:nvGraphicFramePr>
          <p:cNvPr id="4" name="جدول 3"/>
          <p:cNvGraphicFramePr>
            <a:graphicFrameLocks noGrp="1"/>
          </p:cNvGraphicFramePr>
          <p:nvPr/>
        </p:nvGraphicFramePr>
        <p:xfrm>
          <a:off x="357129" y="730250"/>
          <a:ext cx="8429684" cy="7373298"/>
        </p:xfrm>
        <a:graphic>
          <a:graphicData uri="http://schemas.openxmlformats.org/drawingml/2006/table">
            <a:tbl>
              <a:tblPr rtl="1" firstRow="1" bandRow="1">
                <a:tableStyleId>{5940675A-B579-460E-94D1-54222C63F5DA}</a:tableStyleId>
              </a:tblPr>
              <a:tblGrid>
                <a:gridCol w="8429684"/>
              </a:tblGrid>
              <a:tr h="508002">
                <a:tc>
                  <a:txBody>
                    <a:bodyPr/>
                    <a:lstStyle/>
                    <a:p>
                      <a:pPr algn="l" rtl="0"/>
                      <a:r>
                        <a:rPr lang="en-US" sz="3200" b="1" kern="1200" baseline="0" dirty="0" smtClean="0">
                          <a:solidFill>
                            <a:schemeClr val="bg1"/>
                          </a:solidFill>
                        </a:rPr>
                        <a:t>Indoor air pollution</a:t>
                      </a:r>
                      <a:r>
                        <a:rPr lang="ar-SY" sz="3200" b="1" kern="1200" baseline="0" dirty="0" smtClean="0">
                          <a:solidFill>
                            <a:schemeClr val="bg1"/>
                          </a:solidFill>
                        </a:rPr>
                        <a:t>الال</a:t>
                      </a:r>
                      <a:endParaRPr lang="ar-SA" sz="32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508002">
                <a:tc>
                  <a:txBody>
                    <a:bodyPr/>
                    <a:lstStyle/>
                    <a:p>
                      <a:pPr algn="r" rtl="1"/>
                      <a:r>
                        <a:rPr lang="ar-EG" sz="3200" b="1" kern="1200" baseline="0" dirty="0" smtClean="0">
                          <a:solidFill>
                            <a:schemeClr val="tx1"/>
                          </a:solidFill>
                        </a:rPr>
                        <a:t>-التعرض المهني</a:t>
                      </a:r>
                    </a:p>
                    <a:p>
                      <a:pPr algn="r" rtl="1">
                        <a:buFontTx/>
                        <a:buChar char="-"/>
                      </a:pPr>
                      <a:r>
                        <a:rPr lang="ar-EG" sz="3200" b="1" kern="1200" baseline="0" dirty="0" smtClean="0">
                          <a:solidFill>
                            <a:schemeClr val="tx1"/>
                          </a:solidFill>
                        </a:rPr>
                        <a:t>ندب التدرن</a:t>
                      </a:r>
                    </a:p>
                    <a:p>
                      <a:pPr algn="r" rtl="1">
                        <a:buFontTx/>
                        <a:buNone/>
                      </a:pPr>
                      <a:r>
                        <a:rPr lang="ar-EG" sz="3200" b="1" kern="1200" baseline="0" dirty="0" smtClean="0">
                          <a:solidFill>
                            <a:schemeClr val="tx1"/>
                          </a:solidFill>
                        </a:rPr>
                        <a:t>-الانتانات التنفسية السفلى في الطفولة الأولى</a:t>
                      </a:r>
                    </a:p>
                    <a:p>
                      <a:pPr algn="r" rtl="1">
                        <a:buFontTx/>
                        <a:buChar char="-"/>
                      </a:pPr>
                      <a:r>
                        <a:rPr lang="ar-EG" sz="3200" b="1" kern="1200" baseline="0" dirty="0" smtClean="0">
                          <a:solidFill>
                            <a:schemeClr val="tx1"/>
                          </a:solidFill>
                        </a:rPr>
                        <a:t>الربو الشديد المزمن</a:t>
                      </a:r>
                    </a:p>
                    <a:p>
                      <a:pPr algn="r" rtl="1">
                        <a:buFontTx/>
                        <a:buChar char="-"/>
                      </a:pPr>
                      <a:r>
                        <a:rPr lang="ar-EG" sz="3200" b="1" kern="1200" baseline="0" dirty="0" smtClean="0">
                          <a:solidFill>
                            <a:schemeClr val="tx1"/>
                          </a:solidFill>
                        </a:rPr>
                        <a:t>- تلوث الهواء الخارجي</a:t>
                      </a:r>
                    </a:p>
                    <a:p>
                      <a:pPr algn="r" rtl="1">
                        <a:buFontTx/>
                        <a:buChar char="-"/>
                      </a:pPr>
                      <a:r>
                        <a:rPr lang="ar-EG" sz="3200" b="1" kern="1200" baseline="0" dirty="0" smtClean="0">
                          <a:solidFill>
                            <a:schemeClr val="tx1"/>
                          </a:solidFill>
                        </a:rPr>
                        <a:t>- الفقر وضعف الحالة الاجتماعية</a:t>
                      </a:r>
                    </a:p>
                    <a:p>
                      <a:pPr algn="r" rtl="1">
                        <a:buFontTx/>
                        <a:buChar char="-"/>
                      </a:pPr>
                      <a:r>
                        <a:rPr lang="ar-EG" sz="3200" b="1" kern="1200" baseline="0" dirty="0" smtClean="0">
                          <a:solidFill>
                            <a:schemeClr val="tx1"/>
                          </a:solidFill>
                        </a:rPr>
                        <a:t>- التغذية الفقيرة</a:t>
                      </a:r>
                      <a:endParaRPr lang="ar-SA" sz="3200" b="1"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972498">
                <a:tc>
                  <a:txBody>
                    <a:bodyPr/>
                    <a:lstStyle/>
                    <a:p>
                      <a:pPr algn="r" rtl="1"/>
                      <a:endParaRPr lang="ar-SA" sz="3200" b="1"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508002">
                <a:tc>
                  <a:txBody>
                    <a:bodyPr/>
                    <a:lstStyle/>
                    <a:p>
                      <a:pPr algn="l" rtl="0"/>
                      <a:endParaRPr lang="ar-SA" sz="3200" b="1"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508002">
                <a:tc>
                  <a:txBody>
                    <a:bodyPr/>
                    <a:lstStyle/>
                    <a:p>
                      <a:pPr algn="l" rtl="0"/>
                      <a:endParaRPr lang="ar-SA" sz="3200" b="1"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508002">
                <a:tc>
                  <a:txBody>
                    <a:bodyPr/>
                    <a:lstStyle/>
                    <a:p>
                      <a:pPr algn="l" rtl="0"/>
                      <a:r>
                        <a:rPr lang="en-US" sz="3200" b="1" kern="1200" baseline="0" dirty="0" smtClean="0">
                          <a:solidFill>
                            <a:schemeClr val="tx1"/>
                          </a:solidFill>
                        </a:rPr>
                        <a:t>Low educational attainment</a:t>
                      </a:r>
                      <a:endParaRPr lang="ar-SA" sz="3200" b="1"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508002">
                <a:tc>
                  <a:txBody>
                    <a:bodyPr/>
                    <a:lstStyle/>
                    <a:p>
                      <a:pPr algn="l" rtl="0"/>
                      <a:endParaRPr lang="ar-SA" sz="32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sp>
        <p:nvSpPr>
          <p:cNvPr id="47125" name="مستطيل 4"/>
          <p:cNvSpPr>
            <a:spLocks noChangeArrowheads="1"/>
          </p:cNvSpPr>
          <p:nvPr/>
        </p:nvSpPr>
        <p:spPr bwMode="auto">
          <a:xfrm>
            <a:off x="214313" y="3132138"/>
            <a:ext cx="8786812" cy="522287"/>
          </a:xfrm>
          <a:prstGeom prst="rect">
            <a:avLst/>
          </a:prstGeom>
          <a:noFill/>
          <a:ln w="9525">
            <a:noFill/>
            <a:miter lim="800000"/>
            <a:headEnd/>
            <a:tailEnd/>
          </a:ln>
        </p:spPr>
        <p:txBody>
          <a:bodyPr anchor="ctr">
            <a:spAutoFit/>
          </a:bodyPr>
          <a:lstStyle/>
          <a:p>
            <a:r>
              <a:rPr lang="en-US" sz="1400">
                <a:solidFill>
                  <a:schemeClr val="bg1"/>
                </a:solidFill>
              </a:rPr>
              <a:t>Chronic obstructive pulmonary disease in non-smokers, Sundeep S Salvi, Peter J Barnes,</a:t>
            </a:r>
            <a:r>
              <a:rPr lang="en-US" sz="1400" b="1" i="1">
                <a:solidFill>
                  <a:schemeClr val="bg1"/>
                </a:solidFill>
              </a:rPr>
              <a:t> </a:t>
            </a:r>
            <a:r>
              <a:rPr lang="en-US" sz="1400">
                <a:solidFill>
                  <a:schemeClr val="bg1"/>
                </a:solidFill>
              </a:rPr>
              <a:t>Lancet 2009; 374: 733–43</a:t>
            </a:r>
            <a:endParaRPr lang="en-US">
              <a:solidFill>
                <a:schemeClr val="bg1"/>
              </a:solidFill>
            </a:endParaRPr>
          </a:p>
        </p:txBody>
      </p:sp>
      <p:sp>
        <p:nvSpPr>
          <p:cNvPr id="6" name="مستطيل 5"/>
          <p:cNvSpPr/>
          <p:nvPr/>
        </p:nvSpPr>
        <p:spPr>
          <a:xfrm>
            <a:off x="357188" y="214313"/>
            <a:ext cx="4117975" cy="523875"/>
          </a:xfrm>
          <a:prstGeom prst="rect">
            <a:avLst/>
          </a:prstGeom>
          <a:ln>
            <a:solidFill>
              <a:srgbClr val="FFFF00"/>
            </a:solidFill>
          </a:ln>
        </p:spPr>
        <p:txBody>
          <a:bodyPr wrap="none">
            <a:spAutoFit/>
          </a:bodyPr>
          <a:lstStyle/>
          <a:p>
            <a:pPr algn="ctr">
              <a:defRPr/>
            </a:pPr>
            <a:r>
              <a:rPr lang="ar-EG" sz="2800" b="1" u="sng" dirty="0">
                <a:solidFill>
                  <a:srgbClr val="FF0000"/>
                </a:solidFill>
                <a:effectLst>
                  <a:outerShdw blurRad="38100" dist="38100" dir="2700000" algn="tl">
                    <a:srgbClr val="000000">
                      <a:alpha val="43137"/>
                    </a:srgbClr>
                  </a:outerShdw>
                </a:effectLst>
                <a:latin typeface="+mj-lt"/>
              </a:rPr>
              <a:t>عوامل خطورة عند غير المدخنين </a:t>
            </a:r>
            <a:endParaRPr lang="ar-SA" sz="2800" b="1" u="sng" dirty="0">
              <a:solidFill>
                <a:srgbClr val="FF0000"/>
              </a:solidFill>
              <a:effectLst>
                <a:outerShdw blurRad="38100" dist="38100" dir="2700000" algn="tl">
                  <a:srgbClr val="000000">
                    <a:alpha val="43137"/>
                  </a:srgbClr>
                </a:outerShdw>
              </a:effectLst>
              <a:latin typeface="+mj-lt"/>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EG" dirty="0" smtClean="0"/>
              <a:t>ثانيا:سريريا</a:t>
            </a:r>
            <a:endParaRPr lang="en-US" dirty="0"/>
          </a:p>
        </p:txBody>
      </p:sp>
      <p:sp>
        <p:nvSpPr>
          <p:cNvPr id="3" name="Content Placeholder 2"/>
          <p:cNvSpPr>
            <a:spLocks noGrp="1"/>
          </p:cNvSpPr>
          <p:nvPr>
            <p:ph idx="1"/>
          </p:nvPr>
        </p:nvSpPr>
        <p:spPr/>
        <p:txBody>
          <a:bodyPr>
            <a:normAutofit fontScale="92500" lnSpcReduction="10000"/>
          </a:bodyPr>
          <a:lstStyle/>
          <a:p>
            <a:pPr algn="r" rtl="1"/>
            <a:r>
              <a:rPr lang="ar-SY" sz="4400" dirty="0" smtClean="0"/>
              <a:t>يات المريض بسعال وقشع متكرر فنساله عن التدخين</a:t>
            </a:r>
          </a:p>
          <a:p>
            <a:pPr algn="r" rtl="1"/>
            <a:r>
              <a:rPr lang="ar-SY" sz="4400" dirty="0" smtClean="0"/>
              <a:t>نساله عن ضي</a:t>
            </a:r>
            <a:r>
              <a:rPr lang="ar-EG" sz="4400" dirty="0" smtClean="0"/>
              <a:t>ق</a:t>
            </a:r>
            <a:r>
              <a:rPr lang="ar-SY" sz="4400" dirty="0" smtClean="0"/>
              <a:t> النفس  </a:t>
            </a:r>
            <a:r>
              <a:rPr lang="ar-EG" sz="4400" dirty="0" smtClean="0"/>
              <a:t>وهو جهدي متزايد مع الاشهر والسنين وغير نوبي وغير متراجع : حسب السلم البريطاني</a:t>
            </a:r>
            <a:endParaRPr lang="ar-SY" sz="4400" dirty="0" smtClean="0"/>
          </a:p>
          <a:p>
            <a:pPr algn="r" rtl="1"/>
            <a:r>
              <a:rPr lang="ar-SY" sz="4400" dirty="0" smtClean="0"/>
              <a:t>نساله عن الامراضيات المرافقة</a:t>
            </a:r>
            <a:r>
              <a:rPr lang="ar-EG" sz="4400" dirty="0" smtClean="0"/>
              <a:t>: قلب،عضلات مخططه وترقق عظام</a:t>
            </a:r>
            <a:endParaRPr lang="en-US" sz="4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pPr algn="r" rtl="1">
              <a:defRPr/>
            </a:pPr>
            <a:r>
              <a:rPr lang="ar-SY" sz="2800" u="sng" dirty="0" smtClean="0">
                <a:solidFill>
                  <a:srgbClr val="FF0000"/>
                </a:solidFill>
              </a:rPr>
              <a:t>درجة ضيق النفس الجهدي حسب السلم البريطاني : </a:t>
            </a:r>
            <a:r>
              <a:rPr lang="en-US" sz="2800" u="sng" dirty="0" err="1" smtClean="0">
                <a:solidFill>
                  <a:srgbClr val="FF0000"/>
                </a:solidFill>
              </a:rPr>
              <a:t>mMRC</a:t>
            </a:r>
            <a:r>
              <a:rPr lang="en-US" sz="2800" u="sng" dirty="0" smtClean="0">
                <a:solidFill>
                  <a:srgbClr val="FF0000"/>
                </a:solidFill>
              </a:rPr>
              <a:t> scale </a:t>
            </a:r>
            <a:r>
              <a:rPr lang="en-US" sz="2800" b="1" dirty="0" smtClean="0">
                <a:solidFill>
                  <a:srgbClr val="FF0000"/>
                </a:solidFill>
              </a:rPr>
              <a:t>–</a:t>
            </a:r>
            <a:r>
              <a:rPr lang="ar-SY" sz="2800" b="1" dirty="0" smtClean="0">
                <a:solidFill>
                  <a:srgbClr val="FF0000"/>
                </a:solidFill>
              </a:rPr>
              <a:t>0 لا يضيق نفسه الا في التمارين الشديدة كصعود أكثر من طابقين</a:t>
            </a:r>
          </a:p>
          <a:p>
            <a:pPr algn="r" rtl="1">
              <a:buFontTx/>
              <a:buChar char="-"/>
              <a:defRPr/>
            </a:pPr>
            <a:r>
              <a:rPr lang="ar-SY" sz="2800" b="1" dirty="0" smtClean="0">
                <a:solidFill>
                  <a:srgbClr val="FF0000"/>
                </a:solidFill>
              </a:rPr>
              <a:t>الدرجة 1: يضيق نفسه عندما يسرع أو يتسلق منحدر بسيط</a:t>
            </a:r>
          </a:p>
          <a:p>
            <a:pPr algn="r" rtl="1">
              <a:buFontTx/>
              <a:buChar char="-"/>
              <a:defRPr/>
            </a:pPr>
            <a:r>
              <a:rPr lang="ar-SY" sz="2800" b="1" dirty="0" smtClean="0">
                <a:solidFill>
                  <a:srgbClr val="FF0000"/>
                </a:solidFill>
              </a:rPr>
              <a:t>الدرجة 2: يمشي أبطأ من أقرانه بسبب ضيق النفس، او يقف وهو يمشي بخطواته لياخذ نفس</a:t>
            </a:r>
          </a:p>
          <a:p>
            <a:pPr algn="r" rtl="1">
              <a:buFontTx/>
              <a:buChar char="-"/>
              <a:defRPr/>
            </a:pPr>
            <a:r>
              <a:rPr lang="ar-SY" sz="2800" b="1" dirty="0" smtClean="0">
                <a:solidFill>
                  <a:srgbClr val="FF0000"/>
                </a:solidFill>
              </a:rPr>
              <a:t>- الدرجة 3 : يقف ليتنفس بعد مشي 100 متر أو بضعة دقائق على أرض منبسطة</a:t>
            </a:r>
          </a:p>
          <a:p>
            <a:pPr algn="r" rtl="1">
              <a:buFontTx/>
              <a:buChar char="-"/>
              <a:defRPr/>
            </a:pPr>
            <a:r>
              <a:rPr lang="ar-SY" sz="2800" b="1" dirty="0" smtClean="0">
                <a:solidFill>
                  <a:srgbClr val="FF0000"/>
                </a:solidFill>
              </a:rPr>
              <a:t>الدرجة 4: يمنعه ضيق نفسه من مغادرة المنزل . كما يضيق نفسه عندما يرتدي ملابسه أو يخلعها</a:t>
            </a:r>
            <a:endParaRPr lang="en-US" sz="2800" b="1" dirty="0" smtClean="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ar-SY" u="sng" dirty="0" smtClean="0"/>
              <a:t>حقائق وبائية</a:t>
            </a:r>
            <a:endParaRPr lang="en-US" u="sng" dirty="0"/>
          </a:p>
        </p:txBody>
      </p:sp>
      <p:sp>
        <p:nvSpPr>
          <p:cNvPr id="3" name="Content Placeholder 2"/>
          <p:cNvSpPr>
            <a:spLocks noGrp="1"/>
          </p:cNvSpPr>
          <p:nvPr>
            <p:ph idx="1"/>
          </p:nvPr>
        </p:nvSpPr>
        <p:spPr/>
        <p:txBody>
          <a:bodyPr>
            <a:normAutofit fontScale="92500"/>
          </a:bodyPr>
          <a:lstStyle/>
          <a:p>
            <a:pPr algn="r" rtl="1">
              <a:defRPr/>
            </a:pPr>
            <a:r>
              <a:rPr lang="ar-SY" dirty="0" smtClean="0"/>
              <a:t>الداء الرئوي الساد المزمن كثير الانتشار:</a:t>
            </a:r>
            <a:r>
              <a:rPr lang="ar-EG" dirty="0" smtClean="0"/>
              <a:t>84</a:t>
            </a:r>
            <a:r>
              <a:rPr lang="ar-SY" dirty="0" smtClean="0"/>
              <a:t> 3 ملايين في العالم،</a:t>
            </a:r>
            <a:r>
              <a:rPr lang="ar-EG" dirty="0" smtClean="0"/>
              <a:t>عام 2010و3 ملايين وفاة سنويا في العالم</a:t>
            </a:r>
            <a:endParaRPr lang="ar-SY" dirty="0" smtClean="0"/>
          </a:p>
          <a:p>
            <a:pPr algn="r" rtl="1">
              <a:defRPr/>
            </a:pPr>
            <a:r>
              <a:rPr lang="ar-SY" dirty="0" smtClean="0"/>
              <a:t> حسب منظمة الصحة هو رابع سبب للوفيات </a:t>
            </a:r>
            <a:r>
              <a:rPr lang="ar-SY" dirty="0" smtClean="0">
                <a:solidFill>
                  <a:srgbClr val="00B050"/>
                </a:solidFill>
              </a:rPr>
              <a:t>وسيصبح ثالث في 2020 </a:t>
            </a:r>
            <a:r>
              <a:rPr lang="ar-SY" dirty="0" smtClean="0"/>
              <a:t>اذا لم تؤخذ التدابير على مستوى الصحة العامة والتعليم</a:t>
            </a:r>
          </a:p>
          <a:p>
            <a:pPr algn="r" rtl="1">
              <a:defRPr/>
            </a:pPr>
            <a:r>
              <a:rPr lang="ar-SY" dirty="0" smtClean="0"/>
              <a:t>درجته 12 في العجز الناجم عن الأمراض : </a:t>
            </a:r>
            <a:r>
              <a:rPr lang="en-US" dirty="0" smtClean="0"/>
              <a:t>Disability life year</a:t>
            </a:r>
            <a:r>
              <a:rPr lang="ar-SY" dirty="0" smtClean="0"/>
              <a:t> وسيصبح الخامس في 2020 اذا لم .........</a:t>
            </a:r>
          </a:p>
          <a:p>
            <a:pPr algn="r" rtl="1">
              <a:defRPr/>
            </a:pPr>
            <a:r>
              <a:rPr lang="ar-SY" dirty="0" smtClean="0">
                <a:solidFill>
                  <a:srgbClr val="00B050"/>
                </a:solidFill>
              </a:rPr>
              <a:t>رجال أكثر من نساء بسبب التدخين ، 14% عند الرجال و8% عند النساء عالميا ولكن هذا بدأ يتقارب</a:t>
            </a:r>
            <a:r>
              <a:rPr lang="ar-EG" dirty="0" smtClean="0">
                <a:solidFill>
                  <a:srgbClr val="00B050"/>
                </a:solidFill>
              </a:rPr>
              <a:t>(11,7% عالميا)</a:t>
            </a:r>
            <a:endParaRPr lang="en-US" dirty="0">
              <a:solidFill>
                <a:srgbClr val="00B05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Y" dirty="0" smtClean="0"/>
              <a:t>فحص الصدر</a:t>
            </a:r>
            <a:endParaRPr lang="en-US" dirty="0"/>
          </a:p>
        </p:txBody>
      </p:sp>
      <p:sp>
        <p:nvSpPr>
          <p:cNvPr id="3" name="Content Placeholder 2"/>
          <p:cNvSpPr>
            <a:spLocks noGrp="1"/>
          </p:cNvSpPr>
          <p:nvPr>
            <p:ph idx="1"/>
          </p:nvPr>
        </p:nvSpPr>
        <p:spPr/>
        <p:txBody>
          <a:bodyPr>
            <a:normAutofit/>
          </a:bodyPr>
          <a:lstStyle/>
          <a:p>
            <a:pPr algn="r" rtl="1"/>
            <a:r>
              <a:rPr lang="ar-SY" sz="2800" dirty="0" smtClean="0"/>
              <a:t>في وضع الاستقرار طبيعي أو خراخر غاططة  وقد يكون صدر برميلي في حال انتفاخ</a:t>
            </a:r>
            <a:r>
              <a:rPr lang="en-US" sz="2800" dirty="0" smtClean="0"/>
              <a:t> </a:t>
            </a:r>
            <a:r>
              <a:rPr lang="ar-SY" sz="2800" dirty="0" smtClean="0"/>
              <a:t> الرئة  ، لا </a:t>
            </a:r>
            <a:r>
              <a:rPr lang="ar-EG" sz="2800" dirty="0" smtClean="0"/>
              <a:t>اصابع أبو قراطية</a:t>
            </a:r>
            <a:r>
              <a:rPr lang="ar-SY" sz="2800" dirty="0" smtClean="0"/>
              <a:t>، تسرع بسيط في النفس. وفي الختام علامات القلب الرئوي الناجم عن ارتفاع توتر الشريان الرئوي بسبب نقص الأوكسجين </a:t>
            </a:r>
          </a:p>
          <a:p>
            <a:pPr algn="r" rtl="1"/>
            <a:r>
              <a:rPr lang="ar-SY" sz="2800" dirty="0" smtClean="0"/>
              <a:t>في الهجمات الحادة يظهر قشع غزير قيحي، وفي الاصغاء قد نسمع أزيز </a:t>
            </a:r>
            <a:r>
              <a:rPr lang="ar-EG" sz="2800" dirty="0" smtClean="0"/>
              <a:t>اضافة للخراخر الخشنه الغاططه </a:t>
            </a:r>
            <a:r>
              <a:rPr lang="ar-SY" sz="2800" dirty="0" smtClean="0"/>
              <a:t>. وحسب الشدة قد </a:t>
            </a:r>
            <a:r>
              <a:rPr lang="ar-EG" sz="2800" dirty="0" smtClean="0"/>
              <a:t>نسجل </a:t>
            </a:r>
            <a:r>
              <a:rPr lang="ar-SY" sz="2800" dirty="0" smtClean="0"/>
              <a:t>تسرع نفس أكثر من تلاتين و</a:t>
            </a:r>
            <a:r>
              <a:rPr lang="ar-EG" sz="2800" dirty="0" smtClean="0"/>
              <a:t>تسرع </a:t>
            </a:r>
            <a:r>
              <a:rPr lang="ar-SY" sz="2800" dirty="0" smtClean="0"/>
              <a:t>نبض وسحب ضلعي ورقبي </a:t>
            </a:r>
            <a:r>
              <a:rPr lang="ar-EG" sz="2800" dirty="0" smtClean="0"/>
              <a:t>،</a:t>
            </a:r>
            <a:endParaRPr lang="ar-SY" sz="2800" dirty="0" smtClean="0"/>
          </a:p>
          <a:p>
            <a:pPr algn="r" rtl="1">
              <a:buNone/>
            </a:pPr>
            <a:r>
              <a:rPr lang="ar-EG" sz="2800" dirty="0" smtClean="0"/>
              <a:t>و</a:t>
            </a:r>
            <a:r>
              <a:rPr lang="ar-SY" sz="2800" dirty="0" smtClean="0"/>
              <a:t> تظهر الزرقة بمراحل متقدمة حيث اشباع الاوكسجين يقارب %8</a:t>
            </a:r>
            <a:r>
              <a:rPr lang="ar-EG" sz="2800" dirty="0" smtClean="0"/>
              <a:t>5</a:t>
            </a:r>
          </a:p>
          <a:p>
            <a:pPr algn="r" rtl="1">
              <a:buNone/>
            </a:pPr>
            <a:r>
              <a:rPr lang="ar-EG" sz="2800" dirty="0" smtClean="0"/>
              <a:t>وكلها علامات خطورة.</a:t>
            </a:r>
            <a:r>
              <a:rPr lang="ar-SY" sz="2800" dirty="0" smtClean="0"/>
              <a:t>                  </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Y" u="sng" dirty="0" smtClean="0"/>
              <a:t>الاسقصاءات الأخرى </a:t>
            </a:r>
            <a:endParaRPr lang="en-US" u="sng" dirty="0"/>
          </a:p>
        </p:txBody>
      </p:sp>
      <p:sp>
        <p:nvSpPr>
          <p:cNvPr id="3" name="Content Placeholder 2"/>
          <p:cNvSpPr>
            <a:spLocks noGrp="1"/>
          </p:cNvSpPr>
          <p:nvPr>
            <p:ph idx="1"/>
          </p:nvPr>
        </p:nvSpPr>
        <p:spPr/>
        <p:txBody>
          <a:bodyPr/>
          <a:lstStyle/>
          <a:p>
            <a:pPr algn="r" rtl="1"/>
            <a:r>
              <a:rPr lang="ar-SY" dirty="0" smtClean="0"/>
              <a:t>صورة صدر</a:t>
            </a:r>
          </a:p>
          <a:p>
            <a:pPr algn="r" rtl="1"/>
            <a:r>
              <a:rPr lang="ar-SY" dirty="0" smtClean="0"/>
              <a:t>تعداد وصيغة</a:t>
            </a:r>
          </a:p>
          <a:p>
            <a:pPr algn="r" rtl="1"/>
            <a:r>
              <a:rPr lang="ar-SY" dirty="0" smtClean="0"/>
              <a:t>وظيفة رئة</a:t>
            </a:r>
            <a:r>
              <a:rPr lang="en-US" dirty="0" smtClean="0"/>
              <a:t>Spirometry  </a:t>
            </a:r>
            <a:endParaRPr lang="ar-SY" dirty="0" smtClean="0"/>
          </a:p>
          <a:p>
            <a:pPr algn="r" rtl="1"/>
            <a:r>
              <a:rPr lang="ar-SY" dirty="0" smtClean="0"/>
              <a:t>غازات دم عندما يكون</a:t>
            </a:r>
            <a:r>
              <a:rPr lang="ar-EG" dirty="0" smtClean="0"/>
              <a:t> هناك نقص في اشباع الأوكسجين</a:t>
            </a:r>
            <a:r>
              <a:rPr lang="en-US" dirty="0" smtClean="0"/>
              <a:t>92%&gt;</a:t>
            </a:r>
            <a:r>
              <a:rPr lang="ar-EG" dirty="0" smtClean="0"/>
              <a:t>وفي القصور التنفسي الحاد لنتحرى وجود احتباس ثاني أوكسيد الكاربون: </a:t>
            </a:r>
            <a:r>
              <a:rPr lang="en-US" dirty="0" smtClean="0"/>
              <a:t>CO2&gt;45-50mmhg</a:t>
            </a:r>
            <a:endParaRPr lang="en-US" dirty="0">
              <a:solidFill>
                <a:srgbClr val="FF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Y" u="sng" dirty="0" smtClean="0"/>
              <a:t>صورة الصدر</a:t>
            </a:r>
            <a:endParaRPr lang="en-US" u="sng" dirty="0"/>
          </a:p>
        </p:txBody>
      </p:sp>
      <p:sp>
        <p:nvSpPr>
          <p:cNvPr id="3" name="Content Placeholder 2"/>
          <p:cNvSpPr>
            <a:spLocks noGrp="1"/>
          </p:cNvSpPr>
          <p:nvPr>
            <p:ph idx="1"/>
          </p:nvPr>
        </p:nvSpPr>
        <p:spPr/>
        <p:txBody>
          <a:bodyPr/>
          <a:lstStyle/>
          <a:p>
            <a:pPr algn="r" rtl="1"/>
            <a:r>
              <a:rPr lang="ar-SY" dirty="0" smtClean="0"/>
              <a:t>غير مهمة الا لنف تشخيص تفريقي فهي طبيعية أو زيادة ارتسام قصبات وفي المراحل الاخيرة نفاخية مع أو بدون ارتفاع توتتر شريان رئوي</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025" name="Picture 1" descr="C:\Users\Dr. Mazen.Q\Desktop\صورة1.jpg"/>
          <p:cNvPicPr>
            <a:picLocks noChangeAspect="1" noChangeArrowheads="1"/>
          </p:cNvPicPr>
          <p:nvPr/>
        </p:nvPicPr>
        <p:blipFill>
          <a:blip r:embed="rId3" cstate="print"/>
          <a:srcRect/>
          <a:stretch>
            <a:fillRect/>
          </a:stretch>
        </p:blipFill>
        <p:spPr bwMode="auto">
          <a:xfrm>
            <a:off x="16923" y="-24"/>
            <a:ext cx="9055671" cy="6858024"/>
          </a:xfrm>
          <a:prstGeom prst="rect">
            <a:avLst/>
          </a:prstGeom>
          <a:noFill/>
        </p:spPr>
      </p:pic>
      <p:sp>
        <p:nvSpPr>
          <p:cNvPr id="6" name="مستطيل 5"/>
          <p:cNvSpPr/>
          <p:nvPr/>
        </p:nvSpPr>
        <p:spPr>
          <a:xfrm>
            <a:off x="8143900" y="1357298"/>
            <a:ext cx="677108" cy="4643259"/>
          </a:xfrm>
          <a:prstGeom prst="rect">
            <a:avLst/>
          </a:prstGeom>
        </p:spPr>
        <p:txBody>
          <a:bodyPr vert="vert270" wrap="none">
            <a:spAutoFit/>
          </a:bodyPr>
          <a:lstStyle/>
          <a:p>
            <a:pPr lvl="0" algn="ctr" rtl="0"/>
            <a:r>
              <a:rPr lang="en-US" sz="3200" b="1" spc="300" dirty="0" smtClean="0">
                <a:solidFill>
                  <a:schemeClr val="bg1"/>
                </a:solidFill>
                <a:effectLst>
                  <a:outerShdw blurRad="38100" dist="38100" dir="2700000" algn="tl">
                    <a:srgbClr val="000000">
                      <a:alpha val="43137"/>
                    </a:srgbClr>
                  </a:outerShdw>
                </a:effectLst>
                <a:latin typeface="Tahoma"/>
                <a:cs typeface="Tahoma"/>
              </a:rPr>
              <a:t>Airflow Limitation </a:t>
            </a:r>
            <a:endParaRPr lang="ar-SA" sz="2800" b="1" spc="300" dirty="0" smtClean="0">
              <a:solidFill>
                <a:schemeClr val="bg1"/>
              </a:solidFill>
              <a:effectLst>
                <a:outerShdw blurRad="38100" dist="38100" dir="2700000" algn="tl">
                  <a:srgbClr val="000000">
                    <a:alpha val="43137"/>
                  </a:srgbClr>
                </a:outerShdw>
              </a:effectLst>
              <a:latin typeface="Tahoma"/>
              <a:cs typeface="Tahoma"/>
            </a:endParaRPr>
          </a:p>
        </p:txBody>
      </p:sp>
      <p:sp>
        <p:nvSpPr>
          <p:cNvPr id="7" name="مستطيل 6"/>
          <p:cNvSpPr/>
          <p:nvPr/>
        </p:nvSpPr>
        <p:spPr>
          <a:xfrm>
            <a:off x="5143504" y="1415465"/>
            <a:ext cx="2928957" cy="584775"/>
          </a:xfrm>
          <a:prstGeom prst="rect">
            <a:avLst/>
          </a:prstGeom>
        </p:spPr>
        <p:txBody>
          <a:bodyPr vert="horz" wrap="square" anchor="ctr">
            <a:spAutoFit/>
          </a:bodyPr>
          <a:lstStyle/>
          <a:p>
            <a:pPr lvl="0" algn="ctr" rtl="0"/>
            <a:r>
              <a:rPr lang="en-US" sz="3200" b="1" spc="300" dirty="0" smtClean="0">
                <a:solidFill>
                  <a:schemeClr val="bg1"/>
                </a:solidFill>
                <a:effectLst>
                  <a:outerShdw blurRad="38100" dist="38100" dir="2700000" algn="tl">
                    <a:srgbClr val="000000">
                      <a:alpha val="43137"/>
                    </a:srgbClr>
                  </a:outerShdw>
                </a:effectLst>
                <a:latin typeface="Tahoma"/>
                <a:cs typeface="Tahoma"/>
              </a:rPr>
              <a:t>Spirometry </a:t>
            </a:r>
            <a:endParaRPr lang="ar-SA" sz="3200" spc="300" dirty="0">
              <a:solidFill>
                <a:schemeClr val="bg1"/>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90"/>
                                          </p:val>
                                        </p:tav>
                                        <p:tav tm="100000">
                                          <p:val>
                                            <p:fltVal val="0"/>
                                          </p:val>
                                        </p:tav>
                                      </p:tavLst>
                                    </p:anim>
                                    <p:animEffect transition="in" filter="fade">
                                      <p:cBhvr>
                                        <p:cTn id="10" dur="500"/>
                                        <p:tgtEl>
                                          <p:spTgt spid="6"/>
                                        </p:tgtEl>
                                      </p:cBhvr>
                                    </p:animEffect>
                                  </p:childTnLst>
                                </p:cTn>
                              </p:par>
                            </p:childTnLst>
                          </p:cTn>
                        </p:par>
                        <p:par>
                          <p:cTn id="11" fill="hold">
                            <p:stCondLst>
                              <p:cond delay="900"/>
                            </p:stCondLst>
                            <p:childTnLst>
                              <p:par>
                                <p:cTn id="12" presetID="20" presetClass="entr" presetSubtype="0" fill="hold" nodeType="after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wedge">
                                      <p:cBhvr>
                                        <p:cTn id="14"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1"/>
          <p:cNvSpPr txBox="1">
            <a:spLocks noChangeArrowheads="1"/>
          </p:cNvSpPr>
          <p:nvPr/>
        </p:nvSpPr>
        <p:spPr bwMode="auto">
          <a:xfrm>
            <a:off x="1331640" y="395082"/>
            <a:ext cx="7056784" cy="523220"/>
          </a:xfrm>
          <a:prstGeom prst="rect">
            <a:avLst/>
          </a:prstGeom>
          <a:noFill/>
          <a:ln w="9525">
            <a:noFill/>
            <a:miter lim="800000"/>
            <a:headEnd/>
            <a:tailEnd/>
          </a:ln>
        </p:spPr>
        <p:txBody>
          <a:bodyPr wrap="square">
            <a:spAutoFit/>
          </a:bodyPr>
          <a:lstStyle/>
          <a:p>
            <a:pPr algn="ctr"/>
            <a:r>
              <a:rPr lang="en-US" sz="2800" dirty="0" smtClean="0">
                <a:solidFill>
                  <a:srgbClr val="FFCC66"/>
                </a:solidFill>
                <a:latin typeface="Tahoma" pitchFamily="34" charset="0"/>
                <a:cs typeface="Tahoma" pitchFamily="34" charset="0"/>
              </a:rPr>
              <a:t>Spirometry/</a:t>
            </a:r>
            <a:r>
              <a:rPr lang="ar-EG" sz="2800" dirty="0" smtClean="0">
                <a:solidFill>
                  <a:srgbClr val="FFCC66"/>
                </a:solidFill>
                <a:latin typeface="Tahoma" pitchFamily="34" charset="0"/>
                <a:cs typeface="Tahoma" pitchFamily="34" charset="0"/>
              </a:rPr>
              <a:t>تخطيط وظائف الرئة</a:t>
            </a:r>
            <a:endParaRPr lang="en-US" sz="2800" dirty="0">
              <a:solidFill>
                <a:srgbClr val="FFCC66"/>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pic>
        <p:nvPicPr>
          <p:cNvPr id="6146" name="Picture 2" descr="figure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7122" y="1700808"/>
            <a:ext cx="8465078" cy="3527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6885378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EG" dirty="0" smtClean="0"/>
              <a:t>في الداء الانسدادي</a:t>
            </a:r>
            <a:endParaRPr lang="en-US" dirty="0"/>
          </a:p>
        </p:txBody>
      </p:sp>
      <p:sp>
        <p:nvSpPr>
          <p:cNvPr id="3" name="Content Placeholder 2"/>
          <p:cNvSpPr>
            <a:spLocks noGrp="1"/>
          </p:cNvSpPr>
          <p:nvPr>
            <p:ph idx="1"/>
          </p:nvPr>
        </p:nvSpPr>
        <p:spPr/>
        <p:txBody>
          <a:bodyPr/>
          <a:lstStyle/>
          <a:p>
            <a:pPr algn="r" rtl="1"/>
            <a:r>
              <a:rPr lang="ar-EG" dirty="0" smtClean="0"/>
              <a:t>هناك نقص في العلاقة :  </a:t>
            </a:r>
          </a:p>
          <a:p>
            <a:pPr algn="r" rtl="1">
              <a:buNone/>
            </a:pPr>
            <a:r>
              <a:rPr lang="ar-EG" dirty="0" smtClean="0"/>
              <a:t>حجم الزفير الأقصى في الثانية</a:t>
            </a:r>
            <a:r>
              <a:rPr lang="en-US" dirty="0" smtClean="0"/>
              <a:t>/</a:t>
            </a:r>
            <a:r>
              <a:rPr lang="ar-EG" dirty="0" smtClean="0"/>
              <a:t>السعة الحيوية القسرية</a:t>
            </a:r>
            <a:r>
              <a:rPr lang="en-US" dirty="0" smtClean="0"/>
              <a:t>&gt;</a:t>
            </a:r>
            <a:r>
              <a:rPr lang="ar-EG" dirty="0" smtClean="0"/>
              <a:t>70%</a:t>
            </a:r>
          </a:p>
          <a:p>
            <a:pPr algn="r" rtl="1"/>
            <a:r>
              <a:rPr lang="en-US" dirty="0" smtClean="0"/>
              <a:t>Forced Expiratory Volume in one second/ Forced vital capacity(FEV1/FVC)&lt;70%</a:t>
            </a:r>
          </a:p>
          <a:p>
            <a:pPr algn="r" rtl="1"/>
            <a:r>
              <a:rPr lang="ar-EG" dirty="0" smtClean="0"/>
              <a:t>وذلك حين ينفخ المريض بعد املاء رئتيه باسرع وأقوى ,وأطول ما يمكن</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EG" u="sng" dirty="0" smtClean="0"/>
              <a:t>دور الاوكسيمتر</a:t>
            </a:r>
            <a:endParaRPr lang="en-US" u="sng" dirty="0"/>
          </a:p>
        </p:txBody>
      </p:sp>
      <p:sp>
        <p:nvSpPr>
          <p:cNvPr id="3" name="Content Placeholder 2"/>
          <p:cNvSpPr>
            <a:spLocks noGrp="1"/>
          </p:cNvSpPr>
          <p:nvPr>
            <p:ph idx="1"/>
          </p:nvPr>
        </p:nvSpPr>
        <p:spPr/>
        <p:txBody>
          <a:bodyPr>
            <a:normAutofit fontScale="92500" lnSpcReduction="10000"/>
          </a:bodyPr>
          <a:lstStyle/>
          <a:p>
            <a:pPr algn="r" rtl="1"/>
            <a:r>
              <a:rPr lang="ar-EG" dirty="0" smtClean="0"/>
              <a:t>ويسمى اشباع الأوكسجين النبضي ، </a:t>
            </a:r>
            <a:r>
              <a:rPr lang="ar-SY" dirty="0" smtClean="0"/>
              <a:t>طبيعي</a:t>
            </a:r>
            <a:r>
              <a:rPr lang="ar-EG" dirty="0" smtClean="0"/>
              <a:t> </a:t>
            </a:r>
            <a:r>
              <a:rPr lang="ar-SY" dirty="0" smtClean="0"/>
              <a:t>في البداية </a:t>
            </a:r>
            <a:endParaRPr lang="ar-EG" dirty="0" smtClean="0"/>
          </a:p>
          <a:p>
            <a:pPr algn="r" rtl="1"/>
            <a:r>
              <a:rPr lang="ar-EG" dirty="0" smtClean="0"/>
              <a:t>تقيس اشباع الخضاب بالأوكسجين داخل الكريات الحمر. ومهم لأن الكريات الحمر ستنقل الأوكسجين الى النسج بما فيه القلب</a:t>
            </a:r>
            <a:endParaRPr lang="ar-SY" dirty="0" smtClean="0"/>
          </a:p>
          <a:p>
            <a:pPr algn="r" rtl="1"/>
            <a:r>
              <a:rPr lang="ar-SY" dirty="0" smtClean="0"/>
              <a:t>اشباع الاوكسجين النبضي يتدهور فيم</a:t>
            </a:r>
            <a:r>
              <a:rPr lang="ar-EG" dirty="0" smtClean="0"/>
              <a:t>ا</a:t>
            </a:r>
            <a:r>
              <a:rPr lang="ar-SY" dirty="0" smtClean="0"/>
              <a:t> بعد ويكون مقلق عندما يكون أقل من 90-92%</a:t>
            </a:r>
          </a:p>
          <a:p>
            <a:pPr algn="r" rtl="1"/>
            <a:r>
              <a:rPr lang="ar-SY" dirty="0" smtClean="0"/>
              <a:t>لا تظهر الزرقة الا والاشباع أقل من 8</a:t>
            </a:r>
            <a:r>
              <a:rPr lang="ar-EG" dirty="0" smtClean="0"/>
              <a:t>5</a:t>
            </a:r>
            <a:r>
              <a:rPr lang="ar-SY" dirty="0" smtClean="0"/>
              <a:t>%</a:t>
            </a:r>
          </a:p>
          <a:p>
            <a:pPr algn="r" rtl="1"/>
            <a:r>
              <a:rPr lang="ar-SY" dirty="0" smtClean="0">
                <a:solidFill>
                  <a:srgbClr val="FF0000"/>
                </a:solidFill>
              </a:rPr>
              <a:t>نطلب غازات الدم عند من حجم الزفير الاقصى في التانية عنده أقل من 50% أو عند من اشباع الاوكسجين النبضي أقل منن 90%</a:t>
            </a:r>
            <a:endParaRPr lang="en-US" dirty="0">
              <a:solidFill>
                <a:srgbClr val="FF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PEAK FLOW METTER</a:t>
            </a:r>
            <a:r>
              <a:rPr lang="ar-EG" dirty="0" smtClean="0"/>
              <a:t>دور البيك فلو :</a:t>
            </a:r>
            <a:endParaRPr lang="en-US" dirty="0"/>
          </a:p>
        </p:txBody>
      </p:sp>
      <p:sp>
        <p:nvSpPr>
          <p:cNvPr id="3" name="Content Placeholder 2"/>
          <p:cNvSpPr>
            <a:spLocks noGrp="1"/>
          </p:cNvSpPr>
          <p:nvPr>
            <p:ph idx="1"/>
          </p:nvPr>
        </p:nvSpPr>
        <p:spPr/>
        <p:txBody>
          <a:bodyPr/>
          <a:lstStyle/>
          <a:p>
            <a:pPr algn="r" rtl="1">
              <a:buFontTx/>
              <a:buChar char="-"/>
            </a:pPr>
            <a:r>
              <a:rPr lang="ar-EG" dirty="0" smtClean="0"/>
              <a:t>في حال نقصه أقل من 80% من الطبيعي يعكس انسدادا قصبيا في وظائف الرئة </a:t>
            </a:r>
            <a:r>
              <a:rPr lang="en-US" dirty="0" smtClean="0"/>
              <a:t>.</a:t>
            </a:r>
            <a:endParaRPr lang="ar-EG" dirty="0" smtClean="0"/>
          </a:p>
          <a:p>
            <a:pPr algn="r" rtl="1">
              <a:buFontTx/>
              <a:buChar char="-"/>
            </a:pPr>
            <a:r>
              <a:rPr lang="ar-EG" dirty="0" smtClean="0"/>
              <a:t>تعاون مع الطبيب .</a:t>
            </a:r>
          </a:p>
          <a:p>
            <a:pPr algn="r" rtl="1"/>
            <a:r>
              <a:rPr lang="ar-EG" dirty="0" smtClean="0"/>
              <a:t>الجريان الزفيري الأعظمي</a:t>
            </a:r>
            <a:r>
              <a:rPr lang="en-US" dirty="0" smtClean="0"/>
              <a:t> </a:t>
            </a:r>
            <a:r>
              <a:rPr lang="ar-EG" dirty="0" smtClean="0"/>
              <a:t> يتناقص في الداء الانسدادي بشكل غير عكوس.</a:t>
            </a:r>
          </a:p>
          <a:p>
            <a:pPr algn="r" rtl="1"/>
            <a:r>
              <a:rPr lang="ar-EG" dirty="0" smtClean="0"/>
              <a:t>. ولكن قد تكون طبيعية حتى في حال وجود داء انسدادي خفيف . ولذا القصة السريرية وعوامل الخطورة مهمة جدا.</a:t>
            </a:r>
          </a:p>
          <a:p>
            <a:pPr algn="r" rtl="1"/>
            <a:r>
              <a:rPr lang="ar-EG" dirty="0" smtClean="0"/>
              <a:t>ولا بد من السبيرومتري</a:t>
            </a:r>
            <a:endParaRPr lang="en-US" dirty="0" smtClean="0"/>
          </a:p>
          <a:p>
            <a:pPr algn="r" rtl="1">
              <a:buNone/>
            </a:pP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EG" dirty="0" smtClean="0"/>
              <a:t>نؤكد التشخيص حصرا في وظائف الرئة </a:t>
            </a:r>
            <a:endParaRPr lang="en-US" dirty="0"/>
          </a:p>
        </p:txBody>
      </p:sp>
      <p:sp>
        <p:nvSpPr>
          <p:cNvPr id="3" name="Content Placeholder 2"/>
          <p:cNvSpPr>
            <a:spLocks noGrp="1"/>
          </p:cNvSpPr>
          <p:nvPr>
            <p:ph idx="1"/>
          </p:nvPr>
        </p:nvSpPr>
        <p:spPr/>
        <p:txBody>
          <a:bodyPr/>
          <a:lstStyle/>
          <a:p>
            <a:pPr algn="r" rtl="1"/>
            <a:r>
              <a:rPr lang="ar-EG" dirty="0" smtClean="0"/>
              <a:t>يكون </a:t>
            </a:r>
            <a:r>
              <a:rPr lang="en-US" dirty="0" smtClean="0"/>
              <a:t>FEV1/FVC&lt;70%</a:t>
            </a:r>
            <a:r>
              <a:rPr lang="ar-EG" dirty="0" smtClean="0"/>
              <a:t>  بعد استنشاق الموسع القصبي</a:t>
            </a:r>
          </a:p>
          <a:p>
            <a:pPr algn="r" rtl="1"/>
            <a:r>
              <a:rPr lang="ar-EG" dirty="0" smtClean="0"/>
              <a:t>بعد الهجمات الحادة بشهرين </a:t>
            </a:r>
          </a:p>
          <a:p>
            <a:pPr algn="r" rtl="1"/>
            <a:r>
              <a:rPr lang="ar-EG" dirty="0" smtClean="0"/>
              <a:t>هذا يشخص الداء الانسدادي المزمن</a:t>
            </a:r>
          </a:p>
          <a:p>
            <a:pPr algn="r" rtl="1"/>
            <a:r>
              <a:rPr lang="ar-EG" dirty="0" smtClean="0"/>
              <a:t> </a:t>
            </a:r>
          </a:p>
          <a:p>
            <a:pPr>
              <a:buNone/>
            </a:pP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rtlCol="0">
            <a:normAutofit fontScale="90000"/>
          </a:bodyPr>
          <a:lstStyle/>
          <a:p>
            <a:pPr eaLnBrk="1" fontAlgn="auto" hangingPunct="1">
              <a:spcAft>
                <a:spcPts val="0"/>
              </a:spcAft>
              <a:defRPr/>
            </a:pPr>
            <a:r>
              <a:rPr lang="ar-SY" dirty="0">
                <a:cs typeface="+mj-cs"/>
              </a:rPr>
              <a:t>في حال كونك مصاب بالداء الرئوي </a:t>
            </a:r>
            <a:r>
              <a:rPr lang="ar-SY" dirty="0" err="1">
                <a:cs typeface="+mj-cs"/>
              </a:rPr>
              <a:t>الانسدادي</a:t>
            </a:r>
            <a:r>
              <a:rPr lang="ar-SY" dirty="0">
                <a:cs typeface="+mj-cs"/>
              </a:rPr>
              <a:t> المزمن</a:t>
            </a:r>
            <a:endParaRPr lang="en-US" dirty="0">
              <a:cs typeface="+mj-cs"/>
            </a:endParaRPr>
          </a:p>
        </p:txBody>
      </p:sp>
      <p:pic>
        <p:nvPicPr>
          <p:cNvPr id="33795" name="Picture 2"/>
          <p:cNvPicPr>
            <a:picLocks noGrp="1" noChangeAspect="1" noChangeArrowheads="1"/>
          </p:cNvPicPr>
          <p:nvPr>
            <p:ph idx="1"/>
          </p:nvPr>
        </p:nvPicPr>
        <p:blipFill>
          <a:blip r:embed="rId2" cstate="print"/>
          <a:srcRect/>
          <a:stretch>
            <a:fillRect/>
          </a:stretch>
        </p:blipFill>
        <p:spPr>
          <a:xfrm>
            <a:off x="357188" y="1571625"/>
            <a:ext cx="8429625" cy="4786313"/>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ar-SY" u="sng" dirty="0" smtClean="0"/>
              <a:t>تعريف</a:t>
            </a:r>
            <a:endParaRPr lang="en-US" u="sng" dirty="0"/>
          </a:p>
        </p:txBody>
      </p:sp>
      <p:sp>
        <p:nvSpPr>
          <p:cNvPr id="3" name="Content Placeholder 2"/>
          <p:cNvSpPr>
            <a:spLocks noGrp="1"/>
          </p:cNvSpPr>
          <p:nvPr>
            <p:ph idx="1"/>
          </p:nvPr>
        </p:nvSpPr>
        <p:spPr/>
        <p:txBody>
          <a:bodyPr>
            <a:normAutofit lnSpcReduction="10000"/>
          </a:bodyPr>
          <a:lstStyle/>
          <a:p>
            <a:pPr algn="r" rtl="1">
              <a:defRPr/>
            </a:pPr>
            <a:endParaRPr lang="ar-SY" dirty="0" smtClean="0"/>
          </a:p>
          <a:p>
            <a:pPr algn="r" rtl="1">
              <a:defRPr/>
            </a:pPr>
            <a:r>
              <a:rPr lang="ar-SY" dirty="0" smtClean="0"/>
              <a:t>الداء الرئوي الساد المزمن هو مرض </a:t>
            </a:r>
            <a:r>
              <a:rPr lang="ar-SY" dirty="0" smtClean="0">
                <a:solidFill>
                  <a:srgbClr val="FF0000"/>
                </a:solidFill>
              </a:rPr>
              <a:t>رئوي مزمن ، يمكن الوقاية منه وكما يمكن علاجه. يترافق مع تظاهرات جهازية خارج رئوية ، لها دور في الخطورة في حالات فردية . </a:t>
            </a:r>
          </a:p>
          <a:p>
            <a:pPr algn="r" rtl="1">
              <a:defRPr/>
            </a:pPr>
            <a:r>
              <a:rPr lang="ar-SY" dirty="0" smtClean="0"/>
              <a:t>الاصابة الرئوية :الداء الرئوي الساد المزمن هو تحدد في جريان الهواء </a:t>
            </a:r>
            <a:r>
              <a:rPr lang="en-US" dirty="0" smtClean="0">
                <a:solidFill>
                  <a:srgbClr val="FF0000"/>
                </a:solidFill>
              </a:rPr>
              <a:t>airflow limitation </a:t>
            </a:r>
            <a:r>
              <a:rPr lang="ar-SY" dirty="0" smtClean="0">
                <a:solidFill>
                  <a:srgbClr val="FF0000"/>
                </a:solidFill>
              </a:rPr>
              <a:t> </a:t>
            </a:r>
            <a:r>
              <a:rPr lang="ar-SY" dirty="0" smtClean="0"/>
              <a:t>، هذا التحدد </a:t>
            </a:r>
            <a:r>
              <a:rPr lang="ar-SY" dirty="0" smtClean="0">
                <a:solidFill>
                  <a:srgbClr val="FF0000"/>
                </a:solidFill>
              </a:rPr>
              <a:t>غير عكوس </a:t>
            </a:r>
            <a:r>
              <a:rPr lang="ar-SY" dirty="0" smtClean="0"/>
              <a:t>بشكل كامل . وهو مستمر ويزداد تدريجيا. مرفقا بوجود حالة </a:t>
            </a:r>
            <a:r>
              <a:rPr lang="ar-SY" dirty="0" smtClean="0">
                <a:solidFill>
                  <a:srgbClr val="FF0000"/>
                </a:solidFill>
              </a:rPr>
              <a:t>التهابية مزمنة ناجمة عن استجابة مبالغة للطرق الهوائية على الملوثات </a:t>
            </a:r>
            <a:r>
              <a:rPr lang="ar-SY" dirty="0" smtClean="0"/>
              <a:t>الغازية والجزيئية.</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endParaRPr lang="en-US" smtClean="0"/>
          </a:p>
        </p:txBody>
      </p:sp>
      <p:pic>
        <p:nvPicPr>
          <p:cNvPr id="35843" name="Picture 4" descr="صورة4"/>
          <p:cNvPicPr>
            <a:picLocks noChangeAspect="1" noChangeArrowheads="1"/>
          </p:cNvPicPr>
          <p:nvPr/>
        </p:nvPicPr>
        <p:blipFill>
          <a:blip r:embed="rId2" cstate="print"/>
          <a:srcRect/>
          <a:stretch>
            <a:fillRect/>
          </a:stretch>
        </p:blipFill>
        <p:spPr bwMode="auto">
          <a:xfrm>
            <a:off x="684213" y="73025"/>
            <a:ext cx="7580312" cy="6784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EG" dirty="0" smtClean="0"/>
              <a:t>تصنبف شدة الانسداد القصبي عند مرضى الداء الانسدادي المزمن </a:t>
            </a:r>
            <a:r>
              <a:rPr lang="en-US" dirty="0" smtClean="0"/>
              <a:t>COPD</a:t>
            </a:r>
            <a:endParaRPr lang="en-US" dirty="0"/>
          </a:p>
        </p:txBody>
      </p:sp>
      <p:sp>
        <p:nvSpPr>
          <p:cNvPr id="3" name="Content Placeholder 2"/>
          <p:cNvSpPr>
            <a:spLocks noGrp="1"/>
          </p:cNvSpPr>
          <p:nvPr>
            <p:ph idx="1"/>
          </p:nvPr>
        </p:nvSpPr>
        <p:spPr/>
        <p:txBody>
          <a:bodyPr>
            <a:normAutofit lnSpcReduction="10000"/>
          </a:bodyPr>
          <a:lstStyle/>
          <a:p>
            <a:r>
              <a:rPr lang="en-US" dirty="0" smtClean="0"/>
              <a:t>FEV1/FVC&lt;70% after bronchodilators</a:t>
            </a:r>
          </a:p>
          <a:p>
            <a:r>
              <a:rPr lang="en-US" dirty="0" smtClean="0"/>
              <a:t>Degree of severity according to FEV1</a:t>
            </a:r>
          </a:p>
          <a:p>
            <a:pPr>
              <a:buNone/>
            </a:pPr>
            <a:r>
              <a:rPr lang="en-US" dirty="0" smtClean="0"/>
              <a:t>( </a:t>
            </a:r>
            <a:r>
              <a:rPr lang="ar-EG" dirty="0" smtClean="0"/>
              <a:t>(حجم الزفير الأقصى في الثانية </a:t>
            </a:r>
            <a:endParaRPr lang="en-US" dirty="0" smtClean="0"/>
          </a:p>
          <a:p>
            <a:pPr algn="r" rtl="1">
              <a:buNone/>
            </a:pPr>
            <a:r>
              <a:rPr lang="ar-EG" dirty="0" smtClean="0"/>
              <a:t>الدرجة       حجم الزفير الأقصى في الثانية       </a:t>
            </a:r>
            <a:r>
              <a:rPr lang="en-US" dirty="0" smtClean="0"/>
              <a:t> </a:t>
            </a:r>
            <a:r>
              <a:rPr lang="ar-EG" dirty="0" smtClean="0"/>
              <a:t>الشدة </a:t>
            </a:r>
          </a:p>
          <a:p>
            <a:pPr algn="r" rtl="1">
              <a:buNone/>
            </a:pPr>
            <a:r>
              <a:rPr lang="ar-EG" dirty="0" smtClean="0"/>
              <a:t>درجة 4       </a:t>
            </a:r>
            <a:r>
              <a:rPr lang="en-US" dirty="0" smtClean="0"/>
              <a:t>&gt;</a:t>
            </a:r>
            <a:r>
              <a:rPr lang="ar-EG" dirty="0" smtClean="0"/>
              <a:t>من 30%                       شديد جدا</a:t>
            </a:r>
          </a:p>
          <a:p>
            <a:pPr algn="r" rtl="1">
              <a:buNone/>
            </a:pPr>
            <a:r>
              <a:rPr lang="ar-EG" dirty="0" smtClean="0"/>
              <a:t>درجة 3       30-50%                         شديد</a:t>
            </a:r>
          </a:p>
          <a:p>
            <a:pPr algn="r" rtl="1">
              <a:buNone/>
            </a:pPr>
            <a:r>
              <a:rPr lang="ar-EG" dirty="0" smtClean="0"/>
              <a:t>درجة 2        50-80%                       متوسط</a:t>
            </a:r>
          </a:p>
          <a:p>
            <a:pPr algn="r" rtl="1">
              <a:buNone/>
            </a:pPr>
            <a:r>
              <a:rPr lang="ar-EG" dirty="0" smtClean="0"/>
              <a:t>درجة 1         أكثر من 80%                 خفيف                     </a:t>
            </a:r>
          </a:p>
          <a:p>
            <a:pPr algn="r" rtl="1">
              <a:buNone/>
            </a:pP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EG" dirty="0" smtClean="0"/>
              <a:t>التصنيف </a:t>
            </a:r>
            <a:endParaRPr lang="en-US" dirty="0"/>
          </a:p>
        </p:txBody>
      </p:sp>
      <p:sp>
        <p:nvSpPr>
          <p:cNvPr id="3" name="Content Placeholder 2"/>
          <p:cNvSpPr>
            <a:spLocks noGrp="1"/>
          </p:cNvSpPr>
          <p:nvPr>
            <p:ph idx="1"/>
          </p:nvPr>
        </p:nvSpPr>
        <p:spPr/>
        <p:txBody>
          <a:bodyPr>
            <a:normAutofit fontScale="92500" lnSpcReduction="20000"/>
          </a:bodyPr>
          <a:lstStyle/>
          <a:p>
            <a:pPr algn="r" rtl="1">
              <a:buFontTx/>
              <a:buChar char="-"/>
            </a:pPr>
            <a:r>
              <a:rPr lang="ar-EG" dirty="0" smtClean="0"/>
              <a:t>حسب شدة الأعراض وبالأخص شدة ضيق النفس</a:t>
            </a:r>
          </a:p>
          <a:p>
            <a:pPr algn="r" rtl="1">
              <a:buFontTx/>
              <a:buChar char="-"/>
            </a:pPr>
            <a:r>
              <a:rPr lang="ar-EG" dirty="0" smtClean="0"/>
              <a:t>- كما وحسب :</a:t>
            </a:r>
            <a:endParaRPr lang="en-US" dirty="0" smtClean="0"/>
          </a:p>
          <a:p>
            <a:pPr algn="r">
              <a:buNone/>
            </a:pPr>
            <a:r>
              <a:rPr lang="en-US" dirty="0" smtClean="0"/>
              <a:t>Forced Expiratory volume in one second</a:t>
            </a:r>
          </a:p>
          <a:p>
            <a:pPr algn="r">
              <a:buNone/>
            </a:pPr>
            <a:r>
              <a:rPr lang="ar-EG" dirty="0" smtClean="0"/>
              <a:t>درجة النقص في حجم الزفير الأقصى في الثانية</a:t>
            </a:r>
            <a:r>
              <a:rPr lang="en-US" dirty="0" smtClean="0"/>
              <a:t> </a:t>
            </a:r>
          </a:p>
          <a:p>
            <a:pPr algn="r">
              <a:buNone/>
            </a:pPr>
            <a:r>
              <a:rPr lang="ar-EG" dirty="0" smtClean="0"/>
              <a:t> </a:t>
            </a:r>
            <a:endParaRPr lang="en-US" dirty="0" smtClean="0"/>
          </a:p>
          <a:p>
            <a:pPr algn="r" rtl="1">
              <a:buNone/>
            </a:pPr>
            <a:r>
              <a:rPr lang="ar-EG" dirty="0" smtClean="0"/>
              <a:t>- وحسب وجود سورات أدخلته المشفى</a:t>
            </a:r>
          </a:p>
          <a:p>
            <a:pPr algn="r">
              <a:buNone/>
            </a:pPr>
            <a:r>
              <a:rPr lang="ar-EG" dirty="0" smtClean="0"/>
              <a:t>نصف المريض الى مجموعات متزايدة الشدة : </a:t>
            </a:r>
            <a:endParaRPr lang="en-US" dirty="0" smtClean="0"/>
          </a:p>
          <a:p>
            <a:pPr algn="r">
              <a:buNone/>
            </a:pPr>
            <a:endParaRPr lang="en-US" dirty="0" smtClean="0"/>
          </a:p>
          <a:p>
            <a:pPr algn="r">
              <a:buNone/>
            </a:pPr>
            <a:r>
              <a:rPr lang="ar-EG" dirty="0" smtClean="0"/>
              <a:t>يوميا بالموسعات المديدة التأثير </a:t>
            </a:r>
            <a:r>
              <a:rPr lang="en-US" dirty="0" smtClean="0"/>
              <a:t>B,C,D </a:t>
            </a:r>
            <a:r>
              <a:rPr lang="ar-EG" dirty="0" smtClean="0"/>
              <a:t>حيث نعالج </a:t>
            </a:r>
            <a:r>
              <a:rPr lang="en-US" dirty="0" smtClean="0"/>
              <a:t> A,B,C,D</a:t>
            </a:r>
          </a:p>
          <a:p>
            <a:pPr algn="r">
              <a:buNone/>
            </a:pP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EG" dirty="0" smtClean="0"/>
              <a:t>نعالج </a:t>
            </a:r>
            <a:endParaRPr lang="en-US" dirty="0"/>
          </a:p>
        </p:txBody>
      </p:sp>
      <p:sp>
        <p:nvSpPr>
          <p:cNvPr id="3" name="Content Placeholder 2"/>
          <p:cNvSpPr>
            <a:spLocks noGrp="1"/>
          </p:cNvSpPr>
          <p:nvPr>
            <p:ph idx="1"/>
          </p:nvPr>
        </p:nvSpPr>
        <p:spPr/>
        <p:txBody>
          <a:bodyPr/>
          <a:lstStyle/>
          <a:p>
            <a:pPr algn="r" rtl="1"/>
            <a:r>
              <a:rPr lang="ar-EG" dirty="0" smtClean="0"/>
              <a:t>شدة ضيق النفس،واعتبارا من درجة 2 حسب السلم البريطاني نعط علاجا وقائيا دائم بموسع قصبي مديد</a:t>
            </a:r>
          </a:p>
          <a:p>
            <a:pPr algn="r" rtl="1"/>
            <a:r>
              <a:rPr lang="ar-EG" dirty="0" smtClean="0"/>
              <a:t>، أيه هجمة تدخلة المشفى تجعله بحاجه لعلاج دائم بموسع قصبي مديد أو أكثر</a:t>
            </a:r>
          </a:p>
          <a:p>
            <a:pPr algn="r" rtl="1"/>
            <a:r>
              <a:rPr lang="ar-EG" dirty="0" smtClean="0"/>
              <a:t>أي نقص أقل من 50% في حجم الزفير الأقصى في الثانية يجعله بحاجة لعلاج دائم بالموسع القصبي المديد.</a:t>
            </a:r>
          </a:p>
          <a:p>
            <a:pPr algn="r" rtl="1"/>
            <a:r>
              <a:rPr lang="ar-EG" dirty="0" smtClean="0"/>
              <a:t>لا للكورتيزون الاستنشاقي اذ يسبب التهاب رئة ، بعكس الربو</a:t>
            </a:r>
          </a:p>
          <a:p>
            <a:pPr algn="r" rtl="1"/>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Y" dirty="0" smtClean="0">
                <a:solidFill>
                  <a:srgbClr val="FF0000"/>
                </a:solidFill>
              </a:rPr>
              <a:t>التدبير بعد التشخيص </a:t>
            </a:r>
            <a:endParaRPr lang="en-US" dirty="0">
              <a:solidFill>
                <a:srgbClr val="FF0000"/>
              </a:solidFill>
            </a:endParaRPr>
          </a:p>
        </p:txBody>
      </p:sp>
      <p:sp>
        <p:nvSpPr>
          <p:cNvPr id="3" name="Content Placeholder 2"/>
          <p:cNvSpPr>
            <a:spLocks noGrp="1"/>
          </p:cNvSpPr>
          <p:nvPr>
            <p:ph idx="1"/>
          </p:nvPr>
        </p:nvSpPr>
        <p:spPr/>
        <p:txBody>
          <a:bodyPr/>
          <a:lstStyle/>
          <a:p>
            <a:pPr algn="r" rtl="1"/>
            <a:r>
              <a:rPr lang="ar-EG" dirty="0" smtClean="0"/>
              <a:t>العلاج بالموسعات القصبية المديدة بشكل يومي الا في المرحلة </a:t>
            </a:r>
            <a:r>
              <a:rPr lang="en-US" dirty="0" smtClean="0"/>
              <a:t>A</a:t>
            </a:r>
            <a:r>
              <a:rPr lang="ar-EG" dirty="0" smtClean="0"/>
              <a:t>حيث يكون حجم الزفير الأقصى في الثانية </a:t>
            </a:r>
            <a:r>
              <a:rPr lang="en-US" dirty="0" smtClean="0"/>
              <a:t>FEV1 </a:t>
            </a:r>
            <a:endParaRPr lang="ar-EG" dirty="0" smtClean="0"/>
          </a:p>
          <a:p>
            <a:pPr algn="r" rtl="1">
              <a:buNone/>
            </a:pPr>
            <a:r>
              <a:rPr lang="ar-EG" dirty="0" smtClean="0"/>
              <a:t>طبيعي أو أكثر من النصف ولكن ولا زلة تنفسية ولا تفاقمات فنعالج بالموسع سريع المفعول وكله استنشاقي</a:t>
            </a:r>
          </a:p>
          <a:p>
            <a:pPr algn="r" rtl="1"/>
            <a:r>
              <a:rPr lang="ar-EG" dirty="0" smtClean="0"/>
              <a:t>تعلم الممرضة المريض طريقة أخذ البخاخ</a:t>
            </a:r>
          </a:p>
          <a:p>
            <a:pPr algn="r" rtl="1"/>
            <a:r>
              <a:rPr lang="ar-EG" dirty="0" smtClean="0"/>
              <a:t>الموسعات المديدة هي مقلدات بيتا 2 المديدة </a:t>
            </a:r>
          </a:p>
          <a:p>
            <a:pPr algn="r" rtl="1"/>
            <a:r>
              <a:rPr lang="ar-EG" dirty="0" smtClean="0"/>
              <a:t>مضادات الاستيل كولين المديدية </a:t>
            </a:r>
          </a:p>
          <a:p>
            <a:pPr algn="r" rtl="1"/>
            <a:r>
              <a:rPr lang="ar-EG" dirty="0" smtClean="0"/>
              <a:t>والجميع يحتاج لموسع قصبي سريع عند ضيق النفس</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عنوان 1"/>
          <p:cNvSpPr>
            <a:spLocks noGrp="1"/>
          </p:cNvSpPr>
          <p:nvPr>
            <p:ph type="title"/>
          </p:nvPr>
        </p:nvSpPr>
        <p:spPr/>
        <p:txBody>
          <a:bodyPr/>
          <a:lstStyle/>
          <a:p>
            <a:pPr eaLnBrk="1" hangingPunct="1"/>
            <a:r>
              <a:rPr lang="ar-EG" b="1" smtClean="0">
                <a:cs typeface="Times New Roman" pitchFamily="18" charset="0"/>
              </a:rPr>
              <a:t>العلاج الدوائي</a:t>
            </a:r>
            <a:endParaRPr lang="en-US" smtClean="0"/>
          </a:p>
        </p:txBody>
      </p:sp>
      <p:sp>
        <p:nvSpPr>
          <p:cNvPr id="3" name="عنصر نائب للمحتوى 2"/>
          <p:cNvSpPr>
            <a:spLocks noGrp="1"/>
          </p:cNvSpPr>
          <p:nvPr>
            <p:ph idx="1"/>
          </p:nvPr>
        </p:nvSpPr>
        <p:spPr/>
        <p:txBody>
          <a:bodyPr rtlCol="0">
            <a:normAutofit fontScale="77500" lnSpcReduction="20000"/>
          </a:bodyPr>
          <a:lstStyle/>
          <a:p>
            <a:pPr algn="r" rtl="1" eaLnBrk="1" fontAlgn="auto" hangingPunct="1">
              <a:spcAft>
                <a:spcPts val="0"/>
              </a:spcAft>
              <a:buFont typeface="Arial" pitchFamily="34" charset="0"/>
              <a:buChar char="•"/>
              <a:defRPr/>
            </a:pPr>
            <a:r>
              <a:rPr lang="en-US" b="1" dirty="0" smtClean="0">
                <a:cs typeface="+mn-cs"/>
              </a:rPr>
              <a:t>A</a:t>
            </a:r>
            <a:r>
              <a:rPr lang="ar-EG" b="1" dirty="0" smtClean="0">
                <a:cs typeface="+mn-cs"/>
              </a:rPr>
              <a:t>موسع قصبي سريع المفعول عند الحاجة : مثل مقلدات بيتا2الفنتولين أو السالبوتامول بخاخ(</a:t>
            </a:r>
            <a:r>
              <a:rPr lang="da-DK" b="1" dirty="0" smtClean="0">
                <a:cs typeface="+mn-cs"/>
              </a:rPr>
              <a:t>SABA</a:t>
            </a:r>
            <a:r>
              <a:rPr lang="ar-EG" b="1" dirty="0" smtClean="0">
                <a:cs typeface="+mn-cs"/>
              </a:rPr>
              <a:t> ) </a:t>
            </a:r>
            <a:r>
              <a:rPr lang="en-US" b="1" dirty="0" smtClean="0">
                <a:cs typeface="+mn-cs"/>
              </a:rPr>
              <a:t>Short acting beta2 agonist </a:t>
            </a:r>
            <a:r>
              <a:rPr lang="ar-EG" b="1" dirty="0" smtClean="0">
                <a:cs typeface="+mn-cs"/>
              </a:rPr>
              <a:t>أو </a:t>
            </a:r>
            <a:r>
              <a:rPr lang="en-US" b="1" dirty="0" smtClean="0">
                <a:cs typeface="+mn-cs"/>
              </a:rPr>
              <a:t>(SAMA) short acting </a:t>
            </a:r>
            <a:r>
              <a:rPr lang="en-US" b="1" dirty="0" err="1" smtClean="0">
                <a:cs typeface="+mn-cs"/>
              </a:rPr>
              <a:t>Muscarinic</a:t>
            </a:r>
            <a:r>
              <a:rPr lang="en-US" b="1" dirty="0" smtClean="0">
                <a:cs typeface="+mn-cs"/>
              </a:rPr>
              <a:t> agonists </a:t>
            </a:r>
            <a:endParaRPr lang="en-US" dirty="0" smtClean="0">
              <a:cs typeface="+mn-cs"/>
            </a:endParaRPr>
          </a:p>
          <a:p>
            <a:pPr algn="r" rtl="1" eaLnBrk="1" fontAlgn="auto" hangingPunct="1">
              <a:spcAft>
                <a:spcPts val="0"/>
              </a:spcAft>
              <a:buFont typeface="Arial" pitchFamily="34" charset="0"/>
              <a:buChar char="•"/>
              <a:defRPr/>
            </a:pPr>
            <a:r>
              <a:rPr lang="en-US" b="1" dirty="0" smtClean="0">
                <a:cs typeface="+mn-cs"/>
              </a:rPr>
              <a:t>B</a:t>
            </a:r>
            <a:r>
              <a:rPr lang="ar-EG" b="1" dirty="0" smtClean="0">
                <a:cs typeface="+mn-cs"/>
              </a:rPr>
              <a:t>. موسع قصبي مديد الأمد يوميا : </a:t>
            </a:r>
            <a:r>
              <a:rPr lang="en-US" b="1" dirty="0" smtClean="0">
                <a:cs typeface="+mn-cs"/>
              </a:rPr>
              <a:t>(LABA ) long acting beta 2 agonists </a:t>
            </a:r>
            <a:r>
              <a:rPr lang="ar-EG" b="1" dirty="0" smtClean="0">
                <a:cs typeface="+mn-cs"/>
              </a:rPr>
              <a:t>أو </a:t>
            </a:r>
            <a:r>
              <a:rPr lang="en-US" b="1" dirty="0" smtClean="0">
                <a:cs typeface="+mn-cs"/>
              </a:rPr>
              <a:t>(LAMA) long acting </a:t>
            </a:r>
            <a:r>
              <a:rPr lang="en-US" b="1" dirty="0" err="1" smtClean="0">
                <a:cs typeface="+mn-cs"/>
              </a:rPr>
              <a:t>muscarinic</a:t>
            </a:r>
            <a:r>
              <a:rPr lang="en-US" b="1" dirty="0" smtClean="0">
                <a:cs typeface="+mn-cs"/>
              </a:rPr>
              <a:t> agonists </a:t>
            </a:r>
            <a:endParaRPr lang="en-US" dirty="0" smtClean="0">
              <a:cs typeface="+mn-cs"/>
            </a:endParaRPr>
          </a:p>
          <a:p>
            <a:pPr algn="r" rtl="1" eaLnBrk="1" fontAlgn="auto" hangingPunct="1">
              <a:spcAft>
                <a:spcPts val="0"/>
              </a:spcAft>
              <a:buFont typeface="Arial" pitchFamily="34" charset="0"/>
              <a:buChar char="•"/>
              <a:defRPr/>
            </a:pPr>
            <a:r>
              <a:rPr lang="en-US" b="1" dirty="0" smtClean="0">
                <a:cs typeface="+mn-cs"/>
              </a:rPr>
              <a:t>C or D</a:t>
            </a:r>
            <a:r>
              <a:rPr lang="ar-EG" b="1" dirty="0" smtClean="0">
                <a:cs typeface="+mn-cs"/>
              </a:rPr>
              <a:t>. </a:t>
            </a:r>
            <a:r>
              <a:rPr lang="en-US" b="1" dirty="0" smtClean="0">
                <a:cs typeface="+mn-cs"/>
              </a:rPr>
              <a:t>							(LABA ) </a:t>
            </a:r>
            <a:r>
              <a:rPr lang="ar-EG" b="1" dirty="0" smtClean="0">
                <a:cs typeface="+mn-cs"/>
              </a:rPr>
              <a:t>أو </a:t>
            </a:r>
            <a:r>
              <a:rPr lang="en-US" b="1" dirty="0" smtClean="0">
                <a:cs typeface="+mn-cs"/>
              </a:rPr>
              <a:t>(LAMA) </a:t>
            </a:r>
            <a:r>
              <a:rPr lang="ar-EG" b="1" dirty="0" smtClean="0">
                <a:cs typeface="+mn-cs"/>
              </a:rPr>
              <a:t>ويفضل اعطاؤها معا . ويمكن </a:t>
            </a:r>
            <a:r>
              <a:rPr lang="ar-EG" b="1" dirty="0" err="1" smtClean="0">
                <a:cs typeface="+mn-cs"/>
              </a:rPr>
              <a:t>اضافة</a:t>
            </a:r>
            <a:r>
              <a:rPr lang="ar-EG" b="1" dirty="0" smtClean="0">
                <a:cs typeface="+mn-cs"/>
              </a:rPr>
              <a:t> </a:t>
            </a:r>
            <a:r>
              <a:rPr lang="ar-EG" b="1" dirty="0" err="1" smtClean="0">
                <a:cs typeface="+mn-cs"/>
              </a:rPr>
              <a:t>الكورتيزون</a:t>
            </a:r>
            <a:r>
              <a:rPr lang="ar-EG" b="1" dirty="0" smtClean="0">
                <a:cs typeface="+mn-cs"/>
              </a:rPr>
              <a:t> الاستنشاقي في نفس </a:t>
            </a:r>
            <a:r>
              <a:rPr lang="ar-EG" b="1" dirty="0" err="1" smtClean="0">
                <a:cs typeface="+mn-cs"/>
              </a:rPr>
              <a:t>البخاخة</a:t>
            </a:r>
            <a:r>
              <a:rPr lang="ar-EG" b="1" dirty="0" smtClean="0">
                <a:cs typeface="+mn-cs"/>
              </a:rPr>
              <a:t>  وبالأخص </a:t>
            </a:r>
            <a:r>
              <a:rPr lang="ar-EG" b="1" dirty="0" err="1" smtClean="0">
                <a:cs typeface="+mn-cs"/>
              </a:rPr>
              <a:t>اذا</a:t>
            </a:r>
            <a:r>
              <a:rPr lang="ar-EG" b="1" dirty="0" smtClean="0">
                <a:cs typeface="+mn-cs"/>
              </a:rPr>
              <a:t> لم يتوفر غيره في الأسواق هذا ونفضل تجنب </a:t>
            </a:r>
            <a:r>
              <a:rPr lang="ar-EG" b="1" dirty="0" err="1" smtClean="0">
                <a:cs typeface="+mn-cs"/>
              </a:rPr>
              <a:t>الكورتيزون</a:t>
            </a:r>
            <a:r>
              <a:rPr lang="ar-EG" b="1" dirty="0" smtClean="0">
                <a:cs typeface="+mn-cs"/>
              </a:rPr>
              <a:t> الاستنشاقي </a:t>
            </a:r>
            <a:r>
              <a:rPr lang="ar-EG" b="1" dirty="0" err="1" smtClean="0">
                <a:cs typeface="+mn-cs"/>
              </a:rPr>
              <a:t>الا</a:t>
            </a:r>
            <a:r>
              <a:rPr lang="ar-EG" b="1" dirty="0" smtClean="0">
                <a:cs typeface="+mn-cs"/>
              </a:rPr>
              <a:t> </a:t>
            </a:r>
            <a:r>
              <a:rPr lang="ar-EG" b="1" dirty="0" err="1" smtClean="0">
                <a:cs typeface="+mn-cs"/>
              </a:rPr>
              <a:t>اذا</a:t>
            </a:r>
            <a:r>
              <a:rPr lang="ar-EG" b="1" dirty="0" smtClean="0">
                <a:cs typeface="+mn-cs"/>
              </a:rPr>
              <a:t> تكررت </a:t>
            </a:r>
            <a:r>
              <a:rPr lang="ar-EG" b="1" dirty="0" err="1" smtClean="0">
                <a:cs typeface="+mn-cs"/>
              </a:rPr>
              <a:t>السورات</a:t>
            </a:r>
            <a:r>
              <a:rPr lang="ar-EG" b="1" dirty="0" smtClean="0">
                <a:cs typeface="+mn-cs"/>
              </a:rPr>
              <a:t> وكانت خطيرة أو كان هناك </a:t>
            </a:r>
            <a:r>
              <a:rPr lang="ar-EG" b="1" dirty="0" err="1" smtClean="0">
                <a:cs typeface="+mn-cs"/>
              </a:rPr>
              <a:t>عكوسية</a:t>
            </a:r>
            <a:r>
              <a:rPr lang="en-US" b="1" dirty="0" smtClean="0">
                <a:cs typeface="+mn-cs"/>
              </a:rPr>
              <a:t>.</a:t>
            </a:r>
            <a:r>
              <a:rPr lang="ar-SA" b="1" dirty="0" smtClean="0">
                <a:cs typeface="+mn-cs"/>
              </a:rPr>
              <a:t>						</a:t>
            </a:r>
            <a:endParaRPr lang="en-US" dirty="0" smtClean="0">
              <a:cs typeface="+mn-cs"/>
            </a:endParaRPr>
          </a:p>
          <a:p>
            <a:pPr algn="r" rtl="1" eaLnBrk="1" fontAlgn="auto" hangingPunct="1">
              <a:spcAft>
                <a:spcPts val="0"/>
              </a:spcAft>
              <a:buFont typeface="Arial" pitchFamily="34" charset="0"/>
              <a:buChar char="•"/>
              <a:defRPr/>
            </a:pPr>
            <a:r>
              <a:rPr lang="ar-EG" b="1" u="sng" dirty="0" smtClean="0">
                <a:solidFill>
                  <a:srgbClr val="00B050"/>
                </a:solidFill>
                <a:cs typeface="+mn-cs"/>
              </a:rPr>
              <a:t>يضاف </a:t>
            </a:r>
            <a:r>
              <a:rPr lang="ar-EG" b="1" u="sng" dirty="0" err="1" smtClean="0">
                <a:solidFill>
                  <a:srgbClr val="00B050"/>
                </a:solidFill>
                <a:cs typeface="+mn-cs"/>
              </a:rPr>
              <a:t>اليه</a:t>
            </a:r>
            <a:r>
              <a:rPr lang="ar-EG" b="1" u="sng" dirty="0" smtClean="0">
                <a:solidFill>
                  <a:srgbClr val="00B050"/>
                </a:solidFill>
                <a:cs typeface="+mn-cs"/>
              </a:rPr>
              <a:t> لقاح الأنفلونزا كل عام ، والعلاج الفيزيائي أو النشاط الفيزيائي</a:t>
            </a:r>
            <a:endParaRPr lang="en-US" b="1" u="sng" dirty="0" smtClean="0">
              <a:solidFill>
                <a:srgbClr val="00B050"/>
              </a:solidFill>
              <a:cs typeface="+mn-cs"/>
            </a:endParaRPr>
          </a:p>
          <a:p>
            <a:pPr algn="r" rtl="1" eaLnBrk="1" fontAlgn="auto" hangingPunct="1">
              <a:spcAft>
                <a:spcPts val="0"/>
              </a:spcAft>
              <a:buFont typeface="Arial" pitchFamily="34" charset="0"/>
              <a:buChar char="•"/>
              <a:defRPr/>
            </a:pPr>
            <a:endParaRPr lang="en-US" dirty="0">
              <a:cs typeface="+mn-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Y" dirty="0" smtClean="0">
                <a:solidFill>
                  <a:srgbClr val="FF0000"/>
                </a:solidFill>
              </a:rPr>
              <a:t>مضاعفات الداء الرئوي الانسدادي المزمن في حال عدم ترك التدخين </a:t>
            </a:r>
            <a:endParaRPr lang="en-US" dirty="0">
              <a:solidFill>
                <a:srgbClr val="FF0000"/>
              </a:solidFill>
            </a:endParaRPr>
          </a:p>
        </p:txBody>
      </p:sp>
      <p:sp>
        <p:nvSpPr>
          <p:cNvPr id="3" name="Content Placeholder 2"/>
          <p:cNvSpPr>
            <a:spLocks noGrp="1"/>
          </p:cNvSpPr>
          <p:nvPr>
            <p:ph idx="1"/>
          </p:nvPr>
        </p:nvSpPr>
        <p:spPr/>
        <p:txBody>
          <a:bodyPr>
            <a:normAutofit/>
          </a:bodyPr>
          <a:lstStyle/>
          <a:p>
            <a:pPr marL="514350" indent="-514350" algn="r" rtl="1">
              <a:buFont typeface="+mj-lt"/>
              <a:buAutoNum type="arabicParenR"/>
            </a:pPr>
            <a:r>
              <a:rPr lang="ar-SY" sz="4400" dirty="0" smtClean="0"/>
              <a:t>هجمات حادة أي سورات </a:t>
            </a:r>
            <a:r>
              <a:rPr lang="ar-EG" sz="4400" dirty="0" smtClean="0"/>
              <a:t>، قد تدخل المريض المشفى، عادة قشع أخضر وغزير وتزايد في ضيق النفس </a:t>
            </a:r>
            <a:endParaRPr lang="ar-SY" sz="4400" dirty="0" smtClean="0"/>
          </a:p>
          <a:p>
            <a:pPr marL="514350" indent="-514350" algn="r" rtl="1">
              <a:buFont typeface="+mj-lt"/>
              <a:buAutoNum type="arabicParenR"/>
            </a:pPr>
            <a:r>
              <a:rPr lang="ar-SY" sz="4400" dirty="0" smtClean="0"/>
              <a:t>قصور تنفسي مزمن </a:t>
            </a:r>
            <a:r>
              <a:rPr lang="ar-EG" sz="4400" dirty="0" smtClean="0"/>
              <a:t>كمرحلة نهائية للداء الانسدادي،حيث يصبح ضيق النفس عند أقل مجهود </a:t>
            </a:r>
            <a:endParaRPr lang="en-US" sz="44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Y" dirty="0" smtClean="0"/>
              <a:t>القصور التنفسي المزمن </a:t>
            </a:r>
            <a:endParaRPr lang="en-US" dirty="0"/>
          </a:p>
        </p:txBody>
      </p:sp>
      <p:sp>
        <p:nvSpPr>
          <p:cNvPr id="3" name="Content Placeholder 2"/>
          <p:cNvSpPr>
            <a:spLocks noGrp="1"/>
          </p:cNvSpPr>
          <p:nvPr>
            <p:ph idx="1"/>
          </p:nvPr>
        </p:nvSpPr>
        <p:spPr/>
        <p:txBody>
          <a:bodyPr>
            <a:normAutofit/>
          </a:bodyPr>
          <a:lstStyle/>
          <a:p>
            <a:pPr algn="r" rtl="1"/>
            <a:r>
              <a:rPr lang="ar-SY" dirty="0" smtClean="0"/>
              <a:t>حيث يكون </a:t>
            </a:r>
            <a:r>
              <a:rPr lang="en-US" dirty="0" smtClean="0"/>
              <a:t>PO2 &lt; 60 </a:t>
            </a:r>
            <a:r>
              <a:rPr lang="en-US" dirty="0" err="1" smtClean="0"/>
              <a:t>mmhg</a:t>
            </a:r>
            <a:r>
              <a:rPr lang="en-US" dirty="0" smtClean="0"/>
              <a:t> </a:t>
            </a:r>
            <a:r>
              <a:rPr lang="ar-SY" dirty="0" smtClean="0"/>
              <a:t>ويجب أن يقاس خارج السورات الحادة على بعد شهر وثم يعاد قياسه بعد اسبوعين الى 3 أسابيع لنقول قصور تنفسي مزمن . </a:t>
            </a:r>
          </a:p>
          <a:p>
            <a:pPr algn="r" rtl="1">
              <a:buNone/>
            </a:pPr>
            <a:r>
              <a:rPr lang="ar-SY" dirty="0" smtClean="0"/>
              <a:t>   </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Y" dirty="0" smtClean="0"/>
              <a:t>السورات الحادة</a:t>
            </a:r>
            <a:endParaRPr lang="en-US" dirty="0"/>
          </a:p>
        </p:txBody>
      </p:sp>
      <p:sp>
        <p:nvSpPr>
          <p:cNvPr id="3" name="Content Placeholder 2"/>
          <p:cNvSpPr>
            <a:spLocks noGrp="1"/>
          </p:cNvSpPr>
          <p:nvPr>
            <p:ph idx="1"/>
          </p:nvPr>
        </p:nvSpPr>
        <p:spPr/>
        <p:txBody>
          <a:bodyPr>
            <a:normAutofit lnSpcReduction="10000"/>
          </a:bodyPr>
          <a:lstStyle/>
          <a:p>
            <a:pPr algn="r" rtl="1"/>
            <a:r>
              <a:rPr lang="ar-SY" dirty="0" smtClean="0"/>
              <a:t>السورات : </a:t>
            </a:r>
            <a:r>
              <a:rPr lang="en-US" dirty="0" smtClean="0"/>
              <a:t>Exacerbation </a:t>
            </a:r>
            <a:r>
              <a:rPr lang="ar-SY" dirty="0" smtClean="0"/>
              <a:t>وتعرف  بازدياد الأعراض المعتادة عن حدها المعهود. يزداد السعال والقشع ويصبح لون القشع قيحي بسبب الانتان الجرثومي.و يزداد ضيق النفس . لا بد من قياس الاوكسيمتري . وثم يحول المريض الى المشفى في حال الخطورة ومنه اذا كان اشباع الاوكسجين عنده أقل من 90-92%.</a:t>
            </a:r>
            <a:r>
              <a:rPr lang="ar-EG" dirty="0" smtClean="0"/>
              <a:t>أو عدد مرات التنفس في الدقيقة أكثر من 30 الخ كما أعلاه</a:t>
            </a:r>
            <a:r>
              <a:rPr lang="ar-SY" dirty="0" smtClean="0"/>
              <a:t> </a:t>
            </a:r>
          </a:p>
          <a:p>
            <a:pPr algn="r" rtl="1"/>
            <a:r>
              <a:rPr lang="ar-SY" dirty="0" smtClean="0"/>
              <a:t>ليث الانتان هو السبب الوحيد للسورة وانما صمة رئوية وتعاطي مهدئات مركزية وجرعات عالية من </a:t>
            </a:r>
            <a:r>
              <a:rPr lang="en-US" dirty="0" err="1" smtClean="0"/>
              <a:t>oxygene</a:t>
            </a:r>
            <a:endParaRPr lang="ar-SY" dirty="0" smtClean="0"/>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a:bodyPr>
          <a:lstStyle/>
          <a:p>
            <a:pPr algn="r" rtl="1"/>
            <a:r>
              <a:rPr lang="ar-EG" dirty="0" smtClean="0">
                <a:solidFill>
                  <a:srgbClr val="FF0000"/>
                </a:solidFill>
              </a:rPr>
              <a:t>الامراضيات المرافقة</a:t>
            </a:r>
            <a:endParaRPr lang="en-US" dirty="0" smtClean="0">
              <a:solidFill>
                <a:srgbClr val="FF0000"/>
              </a:solidFill>
            </a:endParaRPr>
          </a:p>
        </p:txBody>
      </p:sp>
      <p:sp>
        <p:nvSpPr>
          <p:cNvPr id="14339" name="Content Placeholder 2"/>
          <p:cNvSpPr>
            <a:spLocks noGrp="1"/>
          </p:cNvSpPr>
          <p:nvPr>
            <p:ph idx="1"/>
          </p:nvPr>
        </p:nvSpPr>
        <p:spPr/>
        <p:txBody>
          <a:bodyPr/>
          <a:lstStyle/>
          <a:p>
            <a:pPr algn="r" rtl="1"/>
            <a:r>
              <a:rPr lang="ar-EG" dirty="0" smtClean="0"/>
              <a:t>ارتفاع توتر شرياني</a:t>
            </a:r>
            <a:endParaRPr lang="en-US" dirty="0" smtClean="0"/>
          </a:p>
          <a:p>
            <a:pPr algn="r" rtl="1"/>
            <a:r>
              <a:rPr lang="ar-EG" dirty="0" smtClean="0"/>
              <a:t>ترقق عظام</a:t>
            </a:r>
            <a:endParaRPr lang="en-US" dirty="0" smtClean="0"/>
          </a:p>
          <a:p>
            <a:pPr algn="r" rtl="1"/>
            <a:r>
              <a:rPr lang="ar-EG" dirty="0" smtClean="0"/>
              <a:t>اكتآب</a:t>
            </a:r>
            <a:endParaRPr lang="en-US" dirty="0" smtClean="0"/>
          </a:p>
          <a:p>
            <a:pPr algn="r" rtl="1"/>
            <a:r>
              <a:rPr lang="ar-EG" dirty="0" smtClean="0"/>
              <a:t>قصور قلب مزمن</a:t>
            </a:r>
            <a:endParaRPr lang="en-US" dirty="0" smtClean="0"/>
          </a:p>
          <a:p>
            <a:pPr algn="r" rtl="1"/>
            <a:r>
              <a:rPr lang="ar-EG" dirty="0" smtClean="0"/>
              <a:t>سكري</a:t>
            </a:r>
            <a:endParaRPr lang="en-US" dirty="0" smtClean="0"/>
          </a:p>
          <a:p>
            <a:pPr>
              <a:buFontTx/>
              <a:buNone/>
            </a:pPr>
            <a:endParaRPr lang="en-US"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u="sng" dirty="0" smtClean="0"/>
              <a:t>Pathophysiology of COPD</a:t>
            </a:r>
            <a:endParaRPr lang="en-US" u="sng" dirty="0"/>
          </a:p>
        </p:txBody>
      </p:sp>
      <p:sp>
        <p:nvSpPr>
          <p:cNvPr id="3" name="Subtitle 2"/>
          <p:cNvSpPr>
            <a:spLocks noGrp="1"/>
          </p:cNvSpPr>
          <p:nvPr>
            <p:ph type="subTitle" idx="1"/>
          </p:nvPr>
        </p:nvSpPr>
        <p:spPr/>
        <p:txBody>
          <a:bodyPr>
            <a:normAutofit/>
          </a:bodyPr>
          <a:lstStyle/>
          <a:p>
            <a:r>
              <a:rPr lang="ar-SY" b="1" u="sng" dirty="0" smtClean="0"/>
              <a:t>الفيزيولوجيا المرضية في الداء الرئوي</a:t>
            </a:r>
            <a:r>
              <a:rPr lang="ar-SY" b="1" dirty="0" smtClean="0"/>
              <a:t> </a:t>
            </a:r>
            <a:r>
              <a:rPr lang="ar-SY" b="1" u="sng" dirty="0" smtClean="0"/>
              <a:t>الانسدادي المزمن</a:t>
            </a:r>
            <a:endParaRPr lang="en-US" b="1" u="sng"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Y" u="sng" dirty="0" smtClean="0"/>
              <a:t>العلاج بالأوكسجين </a:t>
            </a:r>
            <a:endParaRPr lang="en-US" u="sng" dirty="0"/>
          </a:p>
        </p:txBody>
      </p:sp>
      <p:sp>
        <p:nvSpPr>
          <p:cNvPr id="3" name="Content Placeholder 2"/>
          <p:cNvSpPr>
            <a:spLocks noGrp="1"/>
          </p:cNvSpPr>
          <p:nvPr>
            <p:ph idx="1"/>
          </p:nvPr>
        </p:nvSpPr>
        <p:spPr/>
        <p:txBody>
          <a:bodyPr>
            <a:normAutofit fontScale="85000" lnSpcReduction="20000"/>
          </a:bodyPr>
          <a:lstStyle/>
          <a:p>
            <a:pPr algn="r" rtl="1"/>
            <a:r>
              <a:rPr lang="ar-SY" dirty="0" smtClean="0"/>
              <a:t>في السورات الحادة , قنية انفية : اذا كان اشباع الاوكسجين </a:t>
            </a:r>
            <a:r>
              <a:rPr lang="en-US" dirty="0" smtClean="0"/>
              <a:t>SpO2</a:t>
            </a:r>
            <a:r>
              <a:rPr lang="ar-SY" dirty="0" smtClean="0"/>
              <a:t>أقل من 92%</a:t>
            </a:r>
            <a:r>
              <a:rPr lang="en-US" dirty="0" smtClean="0"/>
              <a:t>. </a:t>
            </a:r>
            <a:r>
              <a:rPr lang="ar-SY" dirty="0" smtClean="0"/>
              <a:t> ويعطى بمعدل ليتر أو ليترين مع مراقبة احتباس  </a:t>
            </a:r>
            <a:r>
              <a:rPr lang="en-US" dirty="0" smtClean="0"/>
              <a:t>CO2</a:t>
            </a:r>
            <a:endParaRPr lang="ar-SY" dirty="0" smtClean="0"/>
          </a:p>
          <a:p>
            <a:pPr algn="r" rtl="1"/>
            <a:r>
              <a:rPr lang="ar-SY" dirty="0" smtClean="0"/>
              <a:t>قد يعطى عن طريق المنفسة غير الباضعة في حال نقص </a:t>
            </a:r>
            <a:r>
              <a:rPr lang="en-US" dirty="0" smtClean="0"/>
              <a:t>PaO2&lt;60mmhg, CO2&gt;50 </a:t>
            </a:r>
            <a:r>
              <a:rPr lang="en-US" dirty="0" err="1" smtClean="0"/>
              <a:t>mmhg</a:t>
            </a:r>
            <a:r>
              <a:rPr lang="en-US" dirty="0" smtClean="0"/>
              <a:t>, PH&lt;7.30</a:t>
            </a:r>
          </a:p>
          <a:p>
            <a:pPr algn="r" rtl="1">
              <a:buNone/>
            </a:pPr>
            <a:r>
              <a:rPr lang="en-US" dirty="0" smtClean="0"/>
              <a:t>Non Invasive Ventilation)</a:t>
            </a:r>
          </a:p>
          <a:p>
            <a:pPr algn="r" rtl="1"/>
            <a:r>
              <a:rPr lang="ar-SY" dirty="0" smtClean="0"/>
              <a:t>ينبب في العناية المشددة في حال </a:t>
            </a:r>
            <a:r>
              <a:rPr lang="en-US" dirty="0" smtClean="0"/>
              <a:t>PH&lt;7.20</a:t>
            </a:r>
          </a:p>
          <a:p>
            <a:pPr algn="r" rtl="1"/>
            <a:r>
              <a:rPr lang="ar-SY" dirty="0" smtClean="0"/>
              <a:t>علاج مديد بالأوكسجين في المنزل :</a:t>
            </a:r>
            <a:endParaRPr lang="en-US" dirty="0" smtClean="0"/>
          </a:p>
          <a:p>
            <a:pPr algn="r" rtl="1">
              <a:buFontTx/>
              <a:buChar char="-"/>
            </a:pPr>
            <a:r>
              <a:rPr lang="ar-SY" dirty="0" smtClean="0"/>
              <a:t>اذا بقي بعد السورات بشهر </a:t>
            </a:r>
            <a:r>
              <a:rPr lang="en-US" dirty="0" smtClean="0"/>
              <a:t>PaO2:60 -55mmhg + Pulmonary hypertension,  or Core </a:t>
            </a:r>
            <a:r>
              <a:rPr lang="en-US" dirty="0" err="1" smtClean="0"/>
              <a:t>pumonale</a:t>
            </a:r>
            <a:r>
              <a:rPr lang="en-US" dirty="0" smtClean="0"/>
              <a:t> or </a:t>
            </a:r>
            <a:r>
              <a:rPr lang="en-US" dirty="0" err="1" smtClean="0"/>
              <a:t>Hematocrite</a:t>
            </a:r>
            <a:r>
              <a:rPr lang="en-US" dirty="0" smtClean="0"/>
              <a:t>&gt;55</a:t>
            </a:r>
          </a:p>
          <a:p>
            <a:pPr algn="r" rtl="1">
              <a:buNone/>
            </a:pPr>
            <a:r>
              <a:rPr lang="en-US" dirty="0" smtClean="0"/>
              <a:t>-</a:t>
            </a:r>
            <a:r>
              <a:rPr lang="ar-SY" dirty="0" smtClean="0"/>
              <a:t>اذا كان اقل من 55</a:t>
            </a:r>
            <a:r>
              <a:rPr lang="en-US" dirty="0" err="1" smtClean="0"/>
              <a:t>mmhg</a:t>
            </a:r>
            <a:r>
              <a:rPr lang="en-US" dirty="0" smtClean="0"/>
              <a:t> </a:t>
            </a:r>
            <a:r>
              <a:rPr lang="ar-SY" dirty="0" smtClean="0"/>
              <a:t>الشباع 88% </a:t>
            </a:r>
            <a:endParaRPr lang="en-US" dirty="0" smtClean="0"/>
          </a:p>
          <a:p>
            <a:pPr algn="r" rtl="1">
              <a:buFontTx/>
              <a:buChar char="-"/>
            </a:pPr>
            <a:r>
              <a:rPr lang="ar-SY" dirty="0" smtClean="0"/>
              <a:t>وهنا يجب استعماله 15 ساعة وعدم التدخين بقربه</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Y" dirty="0" smtClean="0"/>
              <a:t> تدبير السورات الحادة : </a:t>
            </a:r>
            <a:r>
              <a:rPr lang="en-US" dirty="0" smtClean="0"/>
              <a:t>Manage COPD Exacerbation</a:t>
            </a:r>
            <a:endParaRPr lang="en-US" dirty="0"/>
          </a:p>
        </p:txBody>
      </p:sp>
      <p:sp>
        <p:nvSpPr>
          <p:cNvPr id="3" name="Content Placeholder 2"/>
          <p:cNvSpPr>
            <a:spLocks noGrp="1"/>
          </p:cNvSpPr>
          <p:nvPr>
            <p:ph idx="1"/>
          </p:nvPr>
        </p:nvSpPr>
        <p:spPr/>
        <p:txBody>
          <a:bodyPr>
            <a:normAutofit fontScale="92500" lnSpcReduction="20000"/>
          </a:bodyPr>
          <a:lstStyle/>
          <a:p>
            <a:pPr algn="r" rtl="1"/>
            <a:r>
              <a:rPr lang="ar-SY" dirty="0" smtClean="0"/>
              <a:t>السبب الرئيس هو الانتان حيث يصبح لون القشع أخضر ويصبح غزيروقد يزداد ضيق النفس دون أن يصل للقصور التنفسي: </a:t>
            </a:r>
            <a:r>
              <a:rPr lang="en-US" dirty="0" smtClean="0"/>
              <a:t>SPO2&gt; 92mmhg </a:t>
            </a:r>
            <a:r>
              <a:rPr lang="ar-SY" dirty="0" smtClean="0"/>
              <a:t>وهنا يكفي صاد حيوي فعال ضد الهيوفيلوس والبنوموكوك لمدة اسبوع مع مراقبة التحسن بعد 48 ساعة . والمتابعة اسبوع الى عشرة ايام في حال التحسن . نصف </a:t>
            </a:r>
            <a:endParaRPr lang="en-US" dirty="0" smtClean="0"/>
          </a:p>
          <a:p>
            <a:pPr algn="r" rtl="1">
              <a:buNone/>
            </a:pPr>
            <a:r>
              <a:rPr lang="en-US" dirty="0" err="1" smtClean="0"/>
              <a:t>Maxicillin</a:t>
            </a:r>
            <a:r>
              <a:rPr lang="en-US" dirty="0" smtClean="0"/>
              <a:t>, </a:t>
            </a:r>
            <a:r>
              <a:rPr lang="en-US" dirty="0" err="1" smtClean="0"/>
              <a:t>Macrolides</a:t>
            </a:r>
            <a:r>
              <a:rPr lang="en-US" dirty="0" smtClean="0"/>
              <a:t> </a:t>
            </a:r>
            <a:r>
              <a:rPr lang="en-US" dirty="0" err="1" smtClean="0"/>
              <a:t>ou</a:t>
            </a:r>
            <a:r>
              <a:rPr lang="en-US" dirty="0" smtClean="0"/>
              <a:t> </a:t>
            </a:r>
            <a:r>
              <a:rPr lang="en-US" dirty="0" err="1" smtClean="0"/>
              <a:t>augmentine</a:t>
            </a:r>
            <a:endParaRPr lang="en-US" dirty="0" smtClean="0"/>
          </a:p>
          <a:p>
            <a:pPr algn="r" rtl="1"/>
            <a:r>
              <a:rPr lang="ar-SY" dirty="0" smtClean="0"/>
              <a:t>اذا ترافق هذا بضيق نفس شديد ، مع تسرع نفس </a:t>
            </a:r>
            <a:r>
              <a:rPr lang="en-US" dirty="0" smtClean="0"/>
              <a:t>RR&gt;30per minute</a:t>
            </a:r>
            <a:r>
              <a:rPr lang="ar-SY" dirty="0" smtClean="0"/>
              <a:t>وسحب ضلعي ورقبي وبالاخص زرقة نضيف الكورتيزون الفموي او الوريدي 60  مغ بريدنيزولون في اليوم لمدة ثمانية أيام . والاستنشاق كل بضعة ساعات للموسع القصبي السريع المفعول والاوكسجين وتفضل المشفى  </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Y" dirty="0" smtClean="0"/>
              <a:t>أدوية لامكان لها</a:t>
            </a:r>
            <a:endParaRPr lang="en-US" dirty="0"/>
          </a:p>
        </p:txBody>
      </p:sp>
      <p:sp>
        <p:nvSpPr>
          <p:cNvPr id="3" name="Content Placeholder 2"/>
          <p:cNvSpPr>
            <a:spLocks noGrp="1"/>
          </p:cNvSpPr>
          <p:nvPr>
            <p:ph idx="1"/>
          </p:nvPr>
        </p:nvSpPr>
        <p:spPr/>
        <p:txBody>
          <a:bodyPr/>
          <a:lstStyle/>
          <a:p>
            <a:pPr algn="r" rtl="1"/>
            <a:r>
              <a:rPr lang="ar-SY" sz="5400" dirty="0" smtClean="0">
                <a:solidFill>
                  <a:srgbClr val="FF0000"/>
                </a:solidFill>
              </a:rPr>
              <a:t>المقشعات </a:t>
            </a:r>
          </a:p>
          <a:p>
            <a:pPr algn="r" rtl="1"/>
            <a:r>
              <a:rPr lang="ar-SY" sz="5400" dirty="0" smtClean="0">
                <a:solidFill>
                  <a:srgbClr val="FF0000"/>
                </a:solidFill>
              </a:rPr>
              <a:t>المهدئات المركزية </a:t>
            </a:r>
          </a:p>
          <a:p>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p:txBody>
          <a:bodyPr/>
          <a:lstStyle/>
          <a:p>
            <a:pPr eaLnBrk="1" hangingPunct="1">
              <a:defRPr/>
            </a:pPr>
            <a:r>
              <a:rPr lang="ar-SA" b="0" u="sng" smtClean="0">
                <a:cs typeface="Arial" charset="0"/>
              </a:rPr>
              <a:t>المتابعة الدورية والتأهيل</a:t>
            </a:r>
            <a:endParaRPr lang="en-US" b="0" u="sng" smtClean="0">
              <a:cs typeface="Arial" charset="0"/>
            </a:endParaRPr>
          </a:p>
        </p:txBody>
      </p:sp>
      <p:sp>
        <p:nvSpPr>
          <p:cNvPr id="248835" name="Rectangle 3"/>
          <p:cNvSpPr>
            <a:spLocks noGrp="1" noChangeArrowheads="1"/>
          </p:cNvSpPr>
          <p:nvPr>
            <p:ph type="body" idx="1"/>
          </p:nvPr>
        </p:nvSpPr>
        <p:spPr/>
        <p:txBody>
          <a:bodyPr>
            <a:normAutofit fontScale="92500" lnSpcReduction="20000"/>
          </a:bodyPr>
          <a:lstStyle/>
          <a:p>
            <a:pPr eaLnBrk="1" hangingPunct="1">
              <a:defRPr/>
            </a:pPr>
            <a:endParaRPr lang="ar-SA" sz="3000" b="1" dirty="0" smtClean="0">
              <a:cs typeface="Arial" charset="0"/>
            </a:endParaRPr>
          </a:p>
          <a:p>
            <a:pPr algn="r" rtl="1" eaLnBrk="1" hangingPunct="1">
              <a:defRPr/>
            </a:pPr>
            <a:r>
              <a:rPr lang="ar-SA" sz="3000" b="1" dirty="0" smtClean="0">
                <a:cs typeface="Arial" charset="0"/>
              </a:rPr>
              <a:t>بعد علاج الهجمة التفاقمية أو بعد الوصفة الأولى لمريض في وضع الاستقرار حسب ما قلنا أعلاه: </a:t>
            </a:r>
          </a:p>
          <a:p>
            <a:pPr algn="r" rtl="1" eaLnBrk="1" hangingPunct="1">
              <a:defRPr/>
            </a:pPr>
            <a:r>
              <a:rPr lang="ar-SA" sz="3000" b="1" dirty="0" smtClean="0">
                <a:cs typeface="Arial" charset="0"/>
              </a:rPr>
              <a:t>         يراجع المريض كل ثلاثة أشهر للمراقبة والتقييم التثقيف : --</a:t>
            </a:r>
            <a:r>
              <a:rPr lang="ar-EG" sz="3000" b="1" dirty="0" smtClean="0">
                <a:cs typeface="Arial" charset="0"/>
              </a:rPr>
              <a:t> تراقب الممرضة </a:t>
            </a:r>
            <a:r>
              <a:rPr lang="ar-SA" sz="3000" b="1" dirty="0" smtClean="0">
                <a:cs typeface="Arial" charset="0"/>
              </a:rPr>
              <a:t>كيف يأخذ البخاخ</a:t>
            </a:r>
          </a:p>
          <a:p>
            <a:pPr algn="r" rtl="1" eaLnBrk="1" hangingPunct="1">
              <a:defRPr/>
            </a:pPr>
            <a:r>
              <a:rPr lang="ar-SA" sz="3000" b="1" dirty="0" smtClean="0">
                <a:cs typeface="Arial" charset="0"/>
              </a:rPr>
              <a:t> ماهي علامات انكسار المعاوضة التي يجب أن ت</a:t>
            </a:r>
            <a:r>
              <a:rPr lang="ar-EG" sz="3000" b="1" dirty="0" smtClean="0">
                <a:cs typeface="Arial" charset="0"/>
              </a:rPr>
              <a:t>ح</a:t>
            </a:r>
            <a:r>
              <a:rPr lang="ar-SA" sz="3000" b="1" dirty="0" smtClean="0">
                <a:cs typeface="Arial" charset="0"/>
              </a:rPr>
              <a:t>مله على مراجعة الطبيب</a:t>
            </a:r>
          </a:p>
          <a:p>
            <a:pPr algn="r" rtl="1" eaLnBrk="1" hangingPunct="1">
              <a:defRPr/>
            </a:pPr>
            <a:r>
              <a:rPr lang="ar-SA" sz="3000" b="1" dirty="0" smtClean="0">
                <a:cs typeface="Arial" charset="0"/>
              </a:rPr>
              <a:t>كما يجب أن يتغذى لتعويض الكتلة العضلية المستهلكة بسبب نقص الأكسجة.</a:t>
            </a:r>
          </a:p>
          <a:p>
            <a:pPr algn="r" rtl="1" eaLnBrk="1" hangingPunct="1">
              <a:defRPr/>
            </a:pPr>
            <a:r>
              <a:rPr lang="ar-EG" sz="3000" b="1" dirty="0" smtClean="0">
                <a:cs typeface="Arial" charset="0"/>
              </a:rPr>
              <a:t>تسأله الممرضة </a:t>
            </a:r>
            <a:r>
              <a:rPr lang="ar-SA" sz="3000" b="1" dirty="0" smtClean="0">
                <a:cs typeface="Arial" charset="0"/>
              </a:rPr>
              <a:t>هل يتبع العلاج الفيزيائي لتقوية عضلاته</a:t>
            </a:r>
            <a:r>
              <a:rPr lang="ar-EG" sz="3000" b="1" dirty="0" smtClean="0">
                <a:cs typeface="Arial" charset="0"/>
              </a:rPr>
              <a:t> أو يمارس المشي والرياضة</a:t>
            </a:r>
            <a:endParaRPr lang="en-US" sz="3000" b="1" dirty="0" smtClean="0">
              <a:cs typeface="Arial"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HelpDesk\Desktop\Dr YESSER\8.jpg"/>
          <p:cNvPicPr>
            <a:picLocks noChangeAspect="1" noChangeArrowheads="1"/>
          </p:cNvPicPr>
          <p:nvPr/>
        </p:nvPicPr>
        <p:blipFill>
          <a:blip r:embed="rId2" cstate="print"/>
          <a:srcRect l="5983" t="3413" r="5984"/>
          <a:stretch>
            <a:fillRect/>
          </a:stretch>
        </p:blipFill>
        <p:spPr bwMode="auto">
          <a:xfrm rot="5400000">
            <a:off x="1775409" y="-815390"/>
            <a:ext cx="5410201" cy="8412581"/>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4514" name="Picture 2"/>
          <p:cNvPicPr>
            <a:picLocks noChangeAspect="1" noChangeArrowheads="1"/>
          </p:cNvPicPr>
          <p:nvPr/>
        </p:nvPicPr>
        <p:blipFill>
          <a:blip r:embed="rId2" cstate="print"/>
          <a:srcRect/>
          <a:stretch>
            <a:fillRect/>
          </a:stretch>
        </p:blipFill>
        <p:spPr bwMode="auto">
          <a:xfrm>
            <a:off x="2286000" y="1717675"/>
            <a:ext cx="4572000" cy="3429000"/>
          </a:xfrm>
          <a:prstGeom prst="rect">
            <a:avLst/>
          </a:prstGeom>
          <a:noFill/>
          <a:ln w="9525">
            <a:noFill/>
            <a:miter lim="800000"/>
            <a:headEnd/>
            <a:tailEnd/>
          </a:ln>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pPr eaLnBrk="1" hangingPunct="1">
              <a:defRPr/>
            </a:pPr>
            <a:r>
              <a:rPr lang="en-US" smtClean="0"/>
              <a:t>The annual Decline of FEV1</a:t>
            </a:r>
          </a:p>
        </p:txBody>
      </p:sp>
      <p:pic>
        <p:nvPicPr>
          <p:cNvPr id="43011" name="Picture 4"/>
          <p:cNvPicPr>
            <a:picLocks noGrp="1" noChangeAspect="1" noChangeArrowheads="1"/>
          </p:cNvPicPr>
          <p:nvPr>
            <p:ph type="body" idx="1"/>
          </p:nvPr>
        </p:nvPicPr>
        <p:blipFill>
          <a:blip r:embed="rId2" cstate="print"/>
          <a:srcRect/>
          <a:stretch>
            <a:fillRect/>
          </a:stretch>
        </p:blipFill>
        <p:spPr>
          <a:xfrm>
            <a:off x="801511" y="1539875"/>
            <a:ext cx="7584723" cy="4940300"/>
          </a:xfr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ar-EG" u="sng" smtClean="0">
                <a:solidFill>
                  <a:srgbClr val="FF0000"/>
                </a:solidFill>
              </a:rPr>
              <a:t>التشخيص التفريقي</a:t>
            </a:r>
            <a:endParaRPr lang="en-US" u="sng" smtClean="0">
              <a:solidFill>
                <a:srgbClr val="FF0000"/>
              </a:solidFill>
            </a:endParaRPr>
          </a:p>
        </p:txBody>
      </p:sp>
      <p:sp>
        <p:nvSpPr>
          <p:cNvPr id="48131" name="Content Placeholder 2"/>
          <p:cNvSpPr>
            <a:spLocks noGrp="1"/>
          </p:cNvSpPr>
          <p:nvPr>
            <p:ph idx="1"/>
          </p:nvPr>
        </p:nvSpPr>
        <p:spPr/>
        <p:txBody>
          <a:bodyPr/>
          <a:lstStyle/>
          <a:p>
            <a:pPr algn="r" rtl="1"/>
            <a:r>
              <a:rPr lang="ar-EG" smtClean="0"/>
              <a:t>الربو المزمن الشديد  ولكن هنا نوب وعكوسية في وظائف الرئة</a:t>
            </a:r>
          </a:p>
          <a:p>
            <a:pPr algn="r" rtl="1"/>
            <a:r>
              <a:rPr lang="ar-EG" smtClean="0"/>
              <a:t>السل الرئوي ولكن لا حرارة ولا تراجع وزن ولا نفث دموي</a:t>
            </a:r>
          </a:p>
          <a:p>
            <a:pPr algn="r" rtl="1"/>
            <a:r>
              <a:rPr lang="ar-EG" smtClean="0"/>
              <a:t>السرطان الرئوي: ولكن هنا سعال معند وتراجع وزن ونفث دموي وتبقرط أصابع وكله غير موجود في الداء الانسدادي المزمن</a:t>
            </a:r>
          </a:p>
          <a:p>
            <a:pPr algn="r" rtl="1"/>
            <a:r>
              <a:rPr lang="ar-EG" smtClean="0"/>
              <a:t>التوسع القصبي: قشع غزير, منذ الطفولة ، تبقرط </a:t>
            </a:r>
          </a:p>
          <a:p>
            <a:pPr algn="r" rtl="1"/>
            <a:r>
              <a:rPr lang="ar-EG" smtClean="0"/>
              <a:t>غيره </a:t>
            </a:r>
            <a:endParaRPr lang="en-US" smtClean="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ar-EG" smtClean="0"/>
              <a:t>الأوكسجين في المنزل 15 ساعة في اليوم</a:t>
            </a:r>
            <a:endParaRPr lang="en-US" smtClean="0"/>
          </a:p>
        </p:txBody>
      </p:sp>
      <p:sp>
        <p:nvSpPr>
          <p:cNvPr id="57347" name="Content Placeholder 2"/>
          <p:cNvSpPr>
            <a:spLocks noGrp="1"/>
          </p:cNvSpPr>
          <p:nvPr>
            <p:ph idx="1"/>
          </p:nvPr>
        </p:nvSpPr>
        <p:spPr/>
        <p:txBody>
          <a:bodyPr>
            <a:normAutofit lnSpcReduction="10000"/>
          </a:bodyPr>
          <a:lstStyle/>
          <a:p>
            <a:pPr algn="r" rtl="1"/>
            <a:endParaRPr lang="ar-EG" smtClean="0"/>
          </a:p>
          <a:p>
            <a:pPr algn="r" rtl="1"/>
            <a:r>
              <a:rPr lang="ar-EG" smtClean="0"/>
              <a:t>القصور التفسي المزمن هو نقص </a:t>
            </a:r>
            <a:r>
              <a:rPr lang="en-US" smtClean="0"/>
              <a:t>PaO2</a:t>
            </a:r>
            <a:r>
              <a:rPr lang="ar-EG" smtClean="0"/>
              <a:t>الشرياني أقل من 60 ميليميتر زئبق. مقاسا على شهرين متتاليين . </a:t>
            </a:r>
          </a:p>
          <a:p>
            <a:pPr algn="r" rtl="1">
              <a:buFont typeface="Arial" charset="0"/>
              <a:buNone/>
            </a:pPr>
            <a:r>
              <a:rPr lang="en-US" smtClean="0"/>
              <a:t>  </a:t>
            </a:r>
            <a:r>
              <a:rPr lang="ar-EG" smtClean="0"/>
              <a:t>نصف الأوكسجين المنزلي خمسة عشره ساعة يوميا وبجرعات خفيفية : ليتر في الدقيقة</a:t>
            </a:r>
            <a:r>
              <a:rPr lang="en-US" smtClean="0"/>
              <a:t> </a:t>
            </a:r>
            <a:r>
              <a:rPr lang="ar-EG" smtClean="0"/>
              <a:t> في حال ترافق مع قلب رئوي ، أو مع احمرار </a:t>
            </a:r>
            <a:r>
              <a:rPr lang="en-US" smtClean="0"/>
              <a:t>Hematocrit&gt;55</a:t>
            </a:r>
          </a:p>
          <a:p>
            <a:pPr algn="r" rtl="1"/>
            <a:r>
              <a:rPr lang="ar-EG" smtClean="0"/>
              <a:t>كما ونعطي الأوكسجين في المنزل فورا، في حال كان </a:t>
            </a:r>
            <a:r>
              <a:rPr lang="en-US" smtClean="0"/>
              <a:t>PaO2&lt;55mmhg</a:t>
            </a:r>
            <a:endParaRPr lang="ar-EG" smtClean="0"/>
          </a:p>
          <a:p>
            <a:pPr algn="r" rtl="1"/>
            <a:r>
              <a:rPr lang="ar-EG" smtClean="0"/>
              <a:t>شرط ألا يتابع التدخين</a:t>
            </a:r>
            <a:endParaRPr lang="en-US" smtClean="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ar-EG" smtClean="0"/>
              <a:t>نفضل النظارة عن القناع</a:t>
            </a:r>
            <a:endParaRPr lang="en-US" smtClean="0"/>
          </a:p>
        </p:txBody>
      </p:sp>
      <p:sp>
        <p:nvSpPr>
          <p:cNvPr id="61443" name="Text Placeholder 4"/>
          <p:cNvSpPr>
            <a:spLocks noGrp="1"/>
          </p:cNvSpPr>
          <p:nvPr>
            <p:ph type="body" idx="1"/>
          </p:nvPr>
        </p:nvSpPr>
        <p:spPr/>
        <p:txBody>
          <a:bodyPr/>
          <a:lstStyle/>
          <a:p>
            <a:endParaRPr lang="en-US" smtClean="0"/>
          </a:p>
        </p:txBody>
      </p:sp>
      <p:pic>
        <p:nvPicPr>
          <p:cNvPr id="61444" name="Picture 4"/>
          <p:cNvPicPr>
            <a:picLocks noGrp="1" noChangeAspect="1" noChangeArrowheads="1"/>
          </p:cNvPicPr>
          <p:nvPr>
            <p:ph sz="half" idx="2"/>
          </p:nvPr>
        </p:nvPicPr>
        <p:blipFill>
          <a:blip r:embed="rId2" cstate="print"/>
          <a:srcRect/>
          <a:stretch>
            <a:fillRect/>
          </a:stretch>
        </p:blipFill>
        <p:spPr>
          <a:xfrm>
            <a:off x="830263" y="3040063"/>
            <a:ext cx="3295650" cy="2219325"/>
          </a:xfrm>
          <a:noFill/>
        </p:spPr>
      </p:pic>
      <p:sp>
        <p:nvSpPr>
          <p:cNvPr id="61445" name="Text Placeholder 5"/>
          <p:cNvSpPr>
            <a:spLocks noGrp="1"/>
          </p:cNvSpPr>
          <p:nvPr>
            <p:ph type="body" sz="quarter" idx="3"/>
          </p:nvPr>
        </p:nvSpPr>
        <p:spPr/>
        <p:txBody>
          <a:bodyPr/>
          <a:lstStyle/>
          <a:p>
            <a:endParaRPr lang="en-US" smtClean="0"/>
          </a:p>
        </p:txBody>
      </p:sp>
      <p:sp>
        <p:nvSpPr>
          <p:cNvPr id="61446" name="Content Placeholder 6"/>
          <p:cNvSpPr>
            <a:spLocks noGrp="1"/>
          </p:cNvSpPr>
          <p:nvPr>
            <p:ph sz="quarter" idx="4"/>
          </p:nvPr>
        </p:nvSpPr>
        <p:spPr/>
        <p:txBody>
          <a:bodyPr/>
          <a:lstStyle/>
          <a:p>
            <a:pPr>
              <a:buFont typeface="Arial" charset="0"/>
              <a:buNone/>
            </a:pPr>
            <a:r>
              <a:rPr lang="ar-EG" sz="3200" smtClean="0"/>
              <a:t>اذ نستطيع تحديد   </a:t>
            </a:r>
            <a:br>
              <a:rPr lang="ar-EG" sz="3200" smtClean="0"/>
            </a:br>
            <a:r>
              <a:rPr lang="ar-EG" sz="3200" smtClean="0"/>
              <a:t> جرعه صغيرة من الاوكسجين</a:t>
            </a:r>
          </a:p>
          <a:p>
            <a:pPr>
              <a:buFont typeface="Arial" charset="0"/>
              <a:buNone/>
            </a:pPr>
            <a:r>
              <a:rPr lang="ar-EG" sz="3200" smtClean="0"/>
              <a:t>ليتر أو ليتر ونصف حتى لا </a:t>
            </a:r>
            <a:r>
              <a:rPr lang="en-US" sz="3200" smtClean="0"/>
              <a:t>CO2</a:t>
            </a:r>
            <a:r>
              <a:rPr lang="ar-EG" sz="3200" smtClean="0"/>
              <a:t>يحدث احتباس </a:t>
            </a:r>
            <a:endParaRPr lang="en-US" sz="320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normAutofit fontScale="90000"/>
          </a:bodyPr>
          <a:lstStyle/>
          <a:p>
            <a:pPr eaLnBrk="1" hangingPunct="1">
              <a:defRPr/>
            </a:pPr>
            <a:r>
              <a:rPr lang="ar-EG" u="sng" dirty="0" smtClean="0"/>
              <a:t/>
            </a:r>
            <a:br>
              <a:rPr lang="ar-EG" u="sng" dirty="0" smtClean="0"/>
            </a:br>
            <a:r>
              <a:rPr lang="ar-EG" u="sng" dirty="0" smtClean="0"/>
              <a:t>التبادل الغازي بين الاسناخ والأوعية الشعرية</a:t>
            </a:r>
            <a:endParaRPr lang="en-US" u="sng" dirty="0" smtClean="0"/>
          </a:p>
        </p:txBody>
      </p:sp>
      <p:pic>
        <p:nvPicPr>
          <p:cNvPr id="187396" name="Picture 4" descr="4 cut in normal acini"/>
          <p:cNvPicPr>
            <a:picLocks noGrp="1" noChangeAspect="1" noChangeArrowheads="1"/>
          </p:cNvPicPr>
          <p:nvPr>
            <p:ph type="body" idx="1"/>
          </p:nvPr>
        </p:nvPicPr>
        <p:blipFill>
          <a:blip r:embed="rId2" cstate="print"/>
          <a:srcRect/>
          <a:stretch>
            <a:fillRect/>
          </a:stretch>
        </p:blipFill>
        <p:spPr>
          <a:xfrm>
            <a:off x="1516945" y="2178050"/>
            <a:ext cx="4840111" cy="432435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87396"/>
                                        </p:tgtEl>
                                        <p:attrNameLst>
                                          <p:attrName>style.visibility</p:attrName>
                                        </p:attrNameLst>
                                      </p:cBhvr>
                                      <p:to>
                                        <p:strVal val="visible"/>
                                      </p:to>
                                    </p:set>
                                    <p:animEffect transition="in" filter="blinds(horizontal)">
                                      <p:cBhvr>
                                        <p:cTn id="7" dur="1000"/>
                                        <p:tgtEl>
                                          <p:spTgt spid="187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rtlCol="0">
            <a:normAutofit fontScale="90000"/>
          </a:bodyPr>
          <a:lstStyle/>
          <a:p>
            <a:pPr eaLnBrk="1" fontAlgn="auto" hangingPunct="1">
              <a:spcAft>
                <a:spcPts val="0"/>
              </a:spcAft>
              <a:defRPr/>
            </a:pPr>
            <a:r>
              <a:rPr lang="ar-EG" u="sng" dirty="0" smtClean="0">
                <a:cs typeface="+mj-cs"/>
              </a:rPr>
              <a:t>التهوية غير </a:t>
            </a:r>
            <a:r>
              <a:rPr lang="ar-EG" u="sng" dirty="0" err="1" smtClean="0">
                <a:cs typeface="+mj-cs"/>
              </a:rPr>
              <a:t>الباضعة</a:t>
            </a:r>
            <a:r>
              <a:rPr lang="ar-EG" u="sng" dirty="0" smtClean="0">
                <a:cs typeface="+mj-cs"/>
              </a:rPr>
              <a:t>:</a:t>
            </a:r>
            <a:r>
              <a:rPr lang="ar-SA" u="sng" dirty="0" smtClean="0">
                <a:cs typeface="+mj-cs"/>
              </a:rPr>
              <a:t/>
            </a:r>
            <a:br>
              <a:rPr lang="ar-SA" u="sng" dirty="0" smtClean="0">
                <a:cs typeface="+mj-cs"/>
              </a:rPr>
            </a:br>
            <a:r>
              <a:rPr lang="en-US" dirty="0" smtClean="0">
                <a:cs typeface="+mj-cs"/>
              </a:rPr>
              <a:t>Non Invasive Ventilation</a:t>
            </a:r>
            <a:endParaRPr lang="en-US" dirty="0">
              <a:cs typeface="+mj-cs"/>
            </a:endParaRPr>
          </a:p>
        </p:txBody>
      </p:sp>
      <p:sp>
        <p:nvSpPr>
          <p:cNvPr id="62467" name="عنصر نائب للمحتوى 2"/>
          <p:cNvSpPr>
            <a:spLocks noGrp="1"/>
          </p:cNvSpPr>
          <p:nvPr>
            <p:ph idx="1"/>
          </p:nvPr>
        </p:nvSpPr>
        <p:spPr/>
        <p:txBody>
          <a:bodyPr/>
          <a:lstStyle/>
          <a:p>
            <a:pPr algn="r" rtl="1" eaLnBrk="1" hangingPunct="1">
              <a:buFont typeface="Arial" charset="0"/>
              <a:buNone/>
            </a:pPr>
            <a:r>
              <a:rPr lang="ar-SA" smtClean="0"/>
              <a:t>		* </a:t>
            </a:r>
            <a:r>
              <a:rPr lang="ar-EG" smtClean="0"/>
              <a:t>تستطب وتنقذ الحياة في</a:t>
            </a:r>
            <a:r>
              <a:rPr lang="ar-SA" smtClean="0"/>
              <a:t> :</a:t>
            </a:r>
          </a:p>
          <a:p>
            <a:pPr algn="r" rtl="1" eaLnBrk="1" hangingPunct="1"/>
            <a:r>
              <a:rPr lang="ar-EG" smtClean="0"/>
              <a:t> حال حماض وزيادة </a:t>
            </a:r>
            <a:r>
              <a:rPr lang="en-US" smtClean="0"/>
              <a:t>CO2 </a:t>
            </a:r>
            <a:r>
              <a:rPr lang="ar-EG" smtClean="0"/>
              <a:t>رغم الأوكسجين الأنفي والعلاج لمدة ساعة</a:t>
            </a:r>
            <a:endParaRPr lang="ar-SA" smtClean="0"/>
          </a:p>
          <a:p>
            <a:pPr algn="r" rtl="1" eaLnBrk="1" hangingPunct="1"/>
            <a:r>
              <a:rPr lang="ar-EG" smtClean="0"/>
              <a:t>وفورا</a:t>
            </a:r>
            <a:r>
              <a:rPr lang="ar-SY" smtClean="0"/>
              <a:t>ً</a:t>
            </a:r>
            <a:r>
              <a:rPr lang="ar-EG" smtClean="0"/>
              <a:t> اذا كان</a:t>
            </a:r>
            <a:r>
              <a:rPr lang="en-US" smtClean="0"/>
              <a:t>PH&lt; 7.3</a:t>
            </a:r>
            <a:r>
              <a:rPr lang="ar-EG" smtClean="0"/>
              <a:t>0</a:t>
            </a:r>
            <a:endParaRPr lang="en-US" smtClean="0"/>
          </a:p>
          <a:p>
            <a:pPr algn="r" eaLnBrk="1" hangingPunct="1"/>
            <a:endParaRPr lang="ar-SA" smtClean="0"/>
          </a:p>
          <a:p>
            <a:pPr algn="r" rtl="1" eaLnBrk="1" hangingPunct="1"/>
            <a:r>
              <a:rPr lang="ar-EG" smtClean="0"/>
              <a:t>التهوية الميكانيكية مع تنبيب في حال تغيم وعي أو هبوط ضغط. أو حماض 7.25</a:t>
            </a:r>
            <a:endParaRPr lang="en-US"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2" cstate="print"/>
          <a:srcRect/>
          <a:stretch>
            <a:fillRect/>
          </a:stretch>
        </p:blipFill>
        <p:spPr bwMode="auto">
          <a:xfrm>
            <a:off x="1247775" y="1347788"/>
            <a:ext cx="6648450" cy="4162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rtlCol="0">
            <a:normAutofit fontScale="90000"/>
          </a:bodyPr>
          <a:lstStyle/>
          <a:p>
            <a:pPr eaLnBrk="1" fontAlgn="auto" hangingPunct="1">
              <a:spcAft>
                <a:spcPts val="0"/>
              </a:spcAft>
              <a:defRPr/>
            </a:pPr>
            <a:r>
              <a:rPr lang="ar-SY" b="1" u="sng" dirty="0" smtClean="0">
                <a:cs typeface="+mj-cs"/>
              </a:rPr>
              <a:t>ملخص التدبير المتكامل للداء الرئوي </a:t>
            </a:r>
            <a:r>
              <a:rPr lang="ar-SY" b="1" u="sng" dirty="0" err="1" smtClean="0">
                <a:cs typeface="+mj-cs"/>
              </a:rPr>
              <a:t>الانسدادي</a:t>
            </a:r>
            <a:r>
              <a:rPr lang="ar-SY" b="1" u="sng" dirty="0" smtClean="0">
                <a:cs typeface="+mj-cs"/>
              </a:rPr>
              <a:t> المزمن</a:t>
            </a:r>
            <a:endParaRPr lang="en-US" dirty="0">
              <a:cs typeface="+mj-cs"/>
            </a:endParaRPr>
          </a:p>
        </p:txBody>
      </p:sp>
      <p:pic>
        <p:nvPicPr>
          <p:cNvPr id="65539" name="Picture 2"/>
          <p:cNvPicPr>
            <a:picLocks noGrp="1" noChangeAspect="1" noChangeArrowheads="1"/>
          </p:cNvPicPr>
          <p:nvPr>
            <p:ph idx="1"/>
          </p:nvPr>
        </p:nvPicPr>
        <p:blipFill>
          <a:blip r:embed="rId2" cstate="print"/>
          <a:srcRect/>
          <a:stretch>
            <a:fillRect/>
          </a:stretch>
        </p:blipFill>
        <p:spPr>
          <a:xfrm>
            <a:off x="642938" y="1643063"/>
            <a:ext cx="8072437" cy="4857750"/>
          </a:xfr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rtlCol="0">
            <a:normAutofit fontScale="90000"/>
          </a:bodyPr>
          <a:lstStyle/>
          <a:p>
            <a:pPr eaLnBrk="1" fontAlgn="auto" hangingPunct="1">
              <a:spcAft>
                <a:spcPts val="0"/>
              </a:spcAft>
              <a:defRPr/>
            </a:pPr>
            <a:r>
              <a:rPr lang="ar-SY" b="1" dirty="0">
                <a:cs typeface="+mj-cs"/>
              </a:rPr>
              <a:t>ماذا سيحصل إذا تابعت التدخين</a:t>
            </a:r>
            <a:r>
              <a:rPr lang="en-US" dirty="0">
                <a:cs typeface="+mj-cs"/>
              </a:rPr>
              <a:t/>
            </a:r>
            <a:br>
              <a:rPr lang="en-US" dirty="0">
                <a:cs typeface="+mj-cs"/>
              </a:rPr>
            </a:br>
            <a:endParaRPr lang="en-US" dirty="0">
              <a:cs typeface="+mj-cs"/>
            </a:endParaRPr>
          </a:p>
        </p:txBody>
      </p:sp>
      <p:sp>
        <p:nvSpPr>
          <p:cNvPr id="67587" name="عنصر نائب للمحتوى 2"/>
          <p:cNvSpPr>
            <a:spLocks noGrp="1"/>
          </p:cNvSpPr>
          <p:nvPr>
            <p:ph idx="1"/>
          </p:nvPr>
        </p:nvSpPr>
        <p:spPr>
          <a:xfrm>
            <a:off x="571500" y="1285875"/>
            <a:ext cx="8229600" cy="4525963"/>
          </a:xfrm>
        </p:spPr>
        <p:txBody>
          <a:bodyPr/>
          <a:lstStyle/>
          <a:p>
            <a:pPr algn="r" rtl="1" eaLnBrk="1" hangingPunct="1"/>
            <a:r>
              <a:rPr lang="ar-SY" smtClean="0"/>
              <a:t>ستتزايد درجة شعورك بضيق النفس عاما بعد عام من شعور بضيق أثناء صعود الدرج إلى ضيق نفس وأنت جالس يمنعك من الحركة ومن الذهاب إلى الحمام وغسل وجهك كما وستصبح حياتك الزوجية صعبة(العجز). 			</a:t>
            </a:r>
          </a:p>
          <a:p>
            <a:pPr algn="r" rtl="1" eaLnBrk="1" hangingPunct="1"/>
            <a:r>
              <a:rPr lang="ar-SY" smtClean="0"/>
              <a:t> ثم وفاة مبكرة حيث أن هجمات قصور التنفس تتزايد وقد ينجم عنها نقص شديد في الأوكسجين والوفاة.</a:t>
            </a:r>
            <a:endParaRPr lang="en-US"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عنوان 1"/>
          <p:cNvSpPr>
            <a:spLocks noGrp="1"/>
          </p:cNvSpPr>
          <p:nvPr>
            <p:ph type="title"/>
          </p:nvPr>
        </p:nvSpPr>
        <p:spPr/>
        <p:txBody>
          <a:bodyPr/>
          <a:lstStyle/>
          <a:p>
            <a:pPr eaLnBrk="1" hangingPunct="1"/>
            <a:r>
              <a:rPr lang="ar-SY" b="1" smtClean="0">
                <a:cs typeface="Times New Roman" pitchFamily="18" charset="0"/>
              </a:rPr>
              <a:t>أما إذا تركت التدخين في سن مبكرة</a:t>
            </a:r>
            <a:endParaRPr lang="en-US" smtClean="0"/>
          </a:p>
        </p:txBody>
      </p:sp>
      <p:sp>
        <p:nvSpPr>
          <p:cNvPr id="68611" name="عنصر نائب للمحتوى 2"/>
          <p:cNvSpPr>
            <a:spLocks noGrp="1"/>
          </p:cNvSpPr>
          <p:nvPr>
            <p:ph idx="1"/>
          </p:nvPr>
        </p:nvSpPr>
        <p:spPr/>
        <p:txBody>
          <a:bodyPr/>
          <a:lstStyle/>
          <a:p>
            <a:pPr algn="r" rtl="1" eaLnBrk="1" hangingPunct="1"/>
            <a:r>
              <a:rPr lang="ar-SY" smtClean="0"/>
              <a:t>فما حصل من تخرب نسيجي في قصباتك ورئتك  بسبب التدخين سيبقى ولكن لن يتزايد وبالتالي لن يحصل العجز وسيبقى المريض قادراً على الحياة المهنية المنتجة وعلى حياة أسرية طبيعية.</a:t>
            </a:r>
            <a:endParaRPr lang="en-US"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p:cNvPicPr>
            <a:picLocks noChangeAspect="1" noChangeArrowheads="1"/>
          </p:cNvPicPr>
          <p:nvPr/>
        </p:nvPicPr>
        <p:blipFill>
          <a:blip r:embed="rId2" cstate="print"/>
          <a:srcRect/>
          <a:stretch>
            <a:fillRect/>
          </a:stretch>
        </p:blipFill>
        <p:spPr bwMode="auto">
          <a:xfrm>
            <a:off x="428625" y="214313"/>
            <a:ext cx="8143875" cy="6286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rtlCol="0">
            <a:normAutofit fontScale="90000"/>
          </a:bodyPr>
          <a:lstStyle/>
          <a:p>
            <a:pPr eaLnBrk="1" fontAlgn="auto" hangingPunct="1">
              <a:spcAft>
                <a:spcPts val="0"/>
              </a:spcAft>
              <a:defRPr/>
            </a:pPr>
            <a:r>
              <a:rPr lang="ar-EG" dirty="0" err="1" smtClean="0">
                <a:cs typeface="+mj-cs"/>
              </a:rPr>
              <a:t>رئ</a:t>
            </a:r>
            <a:r>
              <a:rPr lang="ar-SY" dirty="0" smtClean="0">
                <a:cs typeface="+mj-cs"/>
              </a:rPr>
              <a:t>ة </a:t>
            </a:r>
            <a:r>
              <a:rPr lang="ar-EG" dirty="0" smtClean="0">
                <a:cs typeface="+mj-cs"/>
              </a:rPr>
              <a:t>المدخن</a:t>
            </a:r>
            <a:r>
              <a:rPr lang="ar-EG" dirty="0">
                <a:cs typeface="+mj-cs"/>
              </a:rPr>
              <a:t>: </a:t>
            </a:r>
            <a:r>
              <a:rPr lang="ar-SY" dirty="0">
                <a:cs typeface="+mj-cs"/>
              </a:rPr>
              <a:t>فاترك التدخين فوراً</a:t>
            </a:r>
            <a:r>
              <a:rPr lang="en-US" dirty="0">
                <a:cs typeface="+mj-cs"/>
              </a:rPr>
              <a:t/>
            </a:r>
            <a:br>
              <a:rPr lang="en-US" dirty="0">
                <a:cs typeface="+mj-cs"/>
              </a:rPr>
            </a:br>
            <a:endParaRPr lang="en-US" dirty="0">
              <a:cs typeface="+mj-cs"/>
            </a:endParaRPr>
          </a:p>
        </p:txBody>
      </p:sp>
      <p:pic>
        <p:nvPicPr>
          <p:cNvPr id="70659" name="Picture 2"/>
          <p:cNvPicPr>
            <a:picLocks noGrp="1" noChangeAspect="1" noChangeArrowheads="1"/>
          </p:cNvPicPr>
          <p:nvPr>
            <p:ph idx="1"/>
          </p:nvPr>
        </p:nvPicPr>
        <p:blipFill>
          <a:blip r:embed="rId2" cstate="print"/>
          <a:srcRect/>
          <a:stretch>
            <a:fillRect/>
          </a:stretch>
        </p:blipFill>
        <p:spPr>
          <a:xfrm>
            <a:off x="1000125" y="1714500"/>
            <a:ext cx="7429500" cy="4786313"/>
          </a:xfr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p:cNvPicPr>
            <a:picLocks noChangeAspect="1" noChangeArrowheads="1"/>
          </p:cNvPicPr>
          <p:nvPr/>
        </p:nvPicPr>
        <p:blipFill>
          <a:blip r:embed="rId2" cstate="print"/>
          <a:srcRect/>
          <a:stretch>
            <a:fillRect/>
          </a:stretch>
        </p:blipFill>
        <p:spPr bwMode="auto">
          <a:xfrm>
            <a:off x="3181350" y="2114550"/>
            <a:ext cx="2781300" cy="2628900"/>
          </a:xfrm>
          <a:prstGeom prst="rect">
            <a:avLst/>
          </a:prstGeom>
          <a:noFill/>
          <a:ln w="9525">
            <a:noFill/>
            <a:miter lim="800000"/>
            <a:headEnd/>
            <a:tailEnd/>
          </a:ln>
        </p:spPr>
      </p:pic>
      <p:sp>
        <p:nvSpPr>
          <p:cNvPr id="71683" name="Title 2"/>
          <p:cNvSpPr>
            <a:spLocks noGrp="1"/>
          </p:cNvSpPr>
          <p:nvPr>
            <p:ph type="title"/>
          </p:nvPr>
        </p:nvSpPr>
        <p:spPr/>
        <p:txBody>
          <a:bodyPr/>
          <a:lstStyle/>
          <a:p>
            <a:r>
              <a:rPr lang="ar-EG" smtClean="0"/>
              <a:t>انت بحاجة الى دوائين وقائي وعرضي</a:t>
            </a:r>
            <a:endParaRPr lang="en-US" smtClean="0"/>
          </a:p>
        </p:txBody>
      </p:sp>
      <p:sp>
        <p:nvSpPr>
          <p:cNvPr id="71684" name="Content Placeholder 3"/>
          <p:cNvSpPr>
            <a:spLocks noGrp="1"/>
          </p:cNvSpPr>
          <p:nvPr>
            <p:ph idx="1"/>
          </p:nvPr>
        </p:nvSpPr>
        <p:spPr/>
        <p:txBody>
          <a:bodyPr/>
          <a:lstStyle/>
          <a:p>
            <a:endParaRPr lang="en-US"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lstStyle/>
          <a:p>
            <a:pPr eaLnBrk="1" hangingPunct="1">
              <a:defRPr/>
            </a:pPr>
            <a:r>
              <a:rPr lang="ar-EG" dirty="0" smtClean="0"/>
              <a:t>مريض انسدادي في مراحلة الأخيره</a:t>
            </a:r>
            <a:endParaRPr lang="en-US" dirty="0" smtClean="0"/>
          </a:p>
        </p:txBody>
      </p:sp>
      <p:pic>
        <p:nvPicPr>
          <p:cNvPr id="59395" name="Picture 4" descr="mso66155"/>
          <p:cNvPicPr>
            <a:picLocks noGrp="1" noChangeAspect="1" noChangeArrowheads="1"/>
          </p:cNvPicPr>
          <p:nvPr>
            <p:ph type="body" idx="1"/>
          </p:nvPr>
        </p:nvPicPr>
        <p:blipFill>
          <a:blip r:embed="rId2" cstate="print">
            <a:lum contrast="12000"/>
          </a:blip>
          <a:srcRect l="8861" r="6871" b="9497"/>
          <a:stretch>
            <a:fillRect/>
          </a:stretch>
        </p:blipFill>
        <p:spPr>
          <a:xfrm>
            <a:off x="1220612" y="1555751"/>
            <a:ext cx="6746522" cy="4906963"/>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ar-EG" sz="3200" b="1" u="sng" dirty="0" smtClean="0">
                <a:solidFill>
                  <a:srgbClr val="FF0000"/>
                </a:solidFill>
              </a:rPr>
              <a:t>في الداء الرئوي الانسدادي المزمن تتضيق هذه القصيبات الانتهائية والتنفسية الصغيرة بشكل غير عكوس</a:t>
            </a:r>
            <a:endParaRPr lang="en-US" sz="3200" b="1" u="sng" dirty="0">
              <a:solidFill>
                <a:srgbClr val="FF0000"/>
              </a:solidFill>
            </a:endParaRPr>
          </a:p>
        </p:txBody>
      </p:sp>
      <p:sp>
        <p:nvSpPr>
          <p:cNvPr id="5" name="Text Placeholder 4"/>
          <p:cNvSpPr>
            <a:spLocks noGrp="1"/>
          </p:cNvSpPr>
          <p:nvPr>
            <p:ph type="body" idx="1"/>
          </p:nvPr>
        </p:nvSpPr>
        <p:spPr/>
        <p:txBody>
          <a:bodyPr/>
          <a:lstStyle/>
          <a:p>
            <a:endParaRPr lang="en-US" dirty="0"/>
          </a:p>
        </p:txBody>
      </p:sp>
      <p:pic>
        <p:nvPicPr>
          <p:cNvPr id="1026" name="Picture 2" descr="E:\Image\1.jpg"/>
          <p:cNvPicPr>
            <a:picLocks noGrp="1" noChangeAspect="1" noChangeArrowheads="1"/>
          </p:cNvPicPr>
          <p:nvPr>
            <p:ph sz="half" idx="2"/>
          </p:nvPr>
        </p:nvPicPr>
        <p:blipFill>
          <a:blip r:embed="rId2" cstate="print"/>
          <a:stretch>
            <a:fillRect/>
          </a:stretch>
        </p:blipFill>
        <p:spPr bwMode="auto">
          <a:xfrm>
            <a:off x="602774" y="2552397"/>
            <a:ext cx="3749040" cy="3196244"/>
          </a:xfrm>
          <a:prstGeom prst="rect">
            <a:avLst/>
          </a:prstGeom>
          <a:noFill/>
        </p:spPr>
      </p:pic>
      <p:sp>
        <p:nvSpPr>
          <p:cNvPr id="6" name="Text Placeholder 5"/>
          <p:cNvSpPr>
            <a:spLocks noGrp="1"/>
          </p:cNvSpPr>
          <p:nvPr>
            <p:ph type="body" sz="quarter" idx="3"/>
          </p:nvPr>
        </p:nvSpPr>
        <p:spPr/>
        <p:txBody>
          <a:bodyPr/>
          <a:lstStyle/>
          <a:p>
            <a:endParaRPr lang="en-US" dirty="0"/>
          </a:p>
        </p:txBody>
      </p:sp>
      <p:sp>
        <p:nvSpPr>
          <p:cNvPr id="7" name="Content Placeholder 6"/>
          <p:cNvSpPr>
            <a:spLocks noGrp="1"/>
          </p:cNvSpPr>
          <p:nvPr>
            <p:ph sz="quarter" idx="4"/>
          </p:nvPr>
        </p:nvSpPr>
        <p:spPr/>
        <p:txBody>
          <a:bodyPr/>
          <a:lstStyle/>
          <a:p>
            <a:pPr algn="r" rtl="1"/>
            <a:r>
              <a:rPr lang="ar-EG" dirty="0" smtClean="0"/>
              <a:t>ينجم عن هذا احتباس الهواء في الزفير شيئا فشيئا مسببا لضيق النفس عند المجهود</a:t>
            </a:r>
          </a:p>
          <a:p>
            <a:pPr algn="r" rtl="1"/>
            <a:r>
              <a:rPr lang="ar-EG" dirty="0" smtClean="0"/>
              <a:t>ثم يحصل كنتيجة نقص في اعطاء الأوكسجين من الأسناخ للأوعية الشعرية ثم الكريات الحمر ثم النسج</a:t>
            </a:r>
          </a:p>
          <a:p>
            <a:pPr algn="r" rtl="1"/>
            <a:r>
              <a:rPr lang="ar-EG" dirty="0" smtClean="0"/>
              <a:t>ذلك بفعل المؤكسدات الناجمه عن التدخين سواء سكائر او أراكيل</a:t>
            </a:r>
          </a:p>
          <a:p>
            <a:pPr algn="r" rtl="1"/>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normAutofit fontScale="90000"/>
          </a:bodyPr>
          <a:lstStyle/>
          <a:p>
            <a:pPr eaLnBrk="1" hangingPunct="1">
              <a:defRPr/>
            </a:pPr>
            <a:r>
              <a:rPr lang="ar-EG" dirty="0" smtClean="0"/>
              <a:t>في الأعلى تبادل غازي طبيعي وفي الأسفل عند مريض الداء الانسدادي </a:t>
            </a:r>
            <a:endParaRPr lang="en-US" dirty="0" smtClean="0"/>
          </a:p>
        </p:txBody>
      </p:sp>
      <p:pic>
        <p:nvPicPr>
          <p:cNvPr id="188420" name="Picture 4" descr="5 normal and ill acini"/>
          <p:cNvPicPr>
            <a:picLocks noGrp="1" noChangeAspect="1" noChangeArrowheads="1"/>
          </p:cNvPicPr>
          <p:nvPr>
            <p:ph type="body" idx="1"/>
          </p:nvPr>
        </p:nvPicPr>
        <p:blipFill>
          <a:blip r:embed="rId2" cstate="print"/>
          <a:stretch>
            <a:fillRect/>
          </a:stretch>
        </p:blipFill>
        <p:spPr>
          <a:xfrm>
            <a:off x="2104429" y="3048000"/>
            <a:ext cx="1705571" cy="2514599"/>
          </a:xfrm>
        </p:spPr>
      </p:pic>
      <p:sp>
        <p:nvSpPr>
          <p:cNvPr id="4" name="Content Placeholder 3"/>
          <p:cNvSpPr>
            <a:spLocks noGrp="1"/>
          </p:cNvSpPr>
          <p:nvPr>
            <p:ph sz="half" idx="2"/>
          </p:nvPr>
        </p:nvSpPr>
        <p:spPr/>
        <p:txBody>
          <a:bodyPr/>
          <a:lstStyle/>
          <a:p>
            <a:endParaRPr lang="en-US" dirty="0"/>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pPr algn="r" rtl="1"/>
            <a:r>
              <a:rPr lang="ar-EG" dirty="0" smtClean="0"/>
              <a:t>لاحظ أن هناك احتباس هواء في الأسفل بسبب الانسداد على مدخل الفصيص وتخرب البارنشيم</a:t>
            </a:r>
          </a:p>
          <a:p>
            <a:pPr algn="r" rtl="1"/>
            <a:r>
              <a:rPr lang="ar-EG" dirty="0" smtClean="0"/>
              <a:t>لاحظ أن دخول الأوكسجين أقل وخروج تاني أوكسيد الكاربون أقل في الاسفل</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188420"/>
                                        </p:tgtEl>
                                        <p:attrNameLst>
                                          <p:attrName>style.visibility</p:attrName>
                                        </p:attrNameLst>
                                      </p:cBhvr>
                                      <p:to>
                                        <p:strVal val="visible"/>
                                      </p:to>
                                    </p:set>
                                    <p:anim calcmode="lin" valueType="num">
                                      <p:cBhvr>
                                        <p:cTn id="7" dur="1000" fill="hold"/>
                                        <p:tgtEl>
                                          <p:spTgt spid="188420"/>
                                        </p:tgtEl>
                                        <p:attrNameLst>
                                          <p:attrName>ppt_w</p:attrName>
                                        </p:attrNameLst>
                                      </p:cBhvr>
                                      <p:tavLst>
                                        <p:tav tm="0">
                                          <p:val>
                                            <p:fltVal val="0"/>
                                          </p:val>
                                        </p:tav>
                                        <p:tav tm="100000">
                                          <p:val>
                                            <p:strVal val="#ppt_w"/>
                                          </p:val>
                                        </p:tav>
                                      </p:tavLst>
                                    </p:anim>
                                    <p:anim calcmode="lin" valueType="num">
                                      <p:cBhvr>
                                        <p:cTn id="8" dur="1000" fill="hold"/>
                                        <p:tgtEl>
                                          <p:spTgt spid="188420"/>
                                        </p:tgtEl>
                                        <p:attrNameLst>
                                          <p:attrName>ppt_h</p:attrName>
                                        </p:attrNameLst>
                                      </p:cBhvr>
                                      <p:tavLst>
                                        <p:tav tm="0">
                                          <p:val>
                                            <p:fltVal val="0"/>
                                          </p:val>
                                        </p:tav>
                                        <p:tav tm="100000">
                                          <p:val>
                                            <p:strVal val="#ppt_h"/>
                                          </p:val>
                                        </p:tav>
                                      </p:tavLst>
                                    </p:anim>
                                    <p:anim calcmode="lin" valueType="num">
                                      <p:cBhvr>
                                        <p:cTn id="9" dur="1000" fill="hold"/>
                                        <p:tgtEl>
                                          <p:spTgt spid="188420"/>
                                        </p:tgtEl>
                                        <p:attrNameLst>
                                          <p:attrName>style.rotation</p:attrName>
                                        </p:attrNameLst>
                                      </p:cBhvr>
                                      <p:tavLst>
                                        <p:tav tm="0">
                                          <p:val>
                                            <p:fltVal val="90"/>
                                          </p:val>
                                        </p:tav>
                                        <p:tav tm="100000">
                                          <p:val>
                                            <p:fltVal val="0"/>
                                          </p:val>
                                        </p:tav>
                                      </p:tavLst>
                                    </p:anim>
                                    <p:animEffect transition="in" filter="fade">
                                      <p:cBhvr>
                                        <p:cTn id="10" dur="1000"/>
                                        <p:tgtEl>
                                          <p:spTgt spid="188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965200" y="346075"/>
            <a:ext cx="7820378" cy="914400"/>
          </a:xfrm>
        </p:spPr>
        <p:txBody>
          <a:bodyPr>
            <a:normAutofit fontScale="90000"/>
          </a:bodyPr>
          <a:lstStyle/>
          <a:p>
            <a:pPr eaLnBrk="1" hangingPunct="1">
              <a:defRPr/>
            </a:pPr>
            <a:r>
              <a:rPr lang="ar-EG" sz="3100" u="sng" dirty="0" smtClean="0"/>
              <a:t>افراط مفرزات مخاطية ، وشلل وتخرب أهداب </a:t>
            </a:r>
            <a:r>
              <a:rPr lang="ar-EG" sz="3100" dirty="0" smtClean="0"/>
              <a:t>متحركة</a:t>
            </a:r>
            <a:r>
              <a:rPr lang="ar-EG" sz="4000" u="sng" dirty="0" smtClean="0"/>
              <a:t> مما يفسر السعال والقشع</a:t>
            </a:r>
            <a:endParaRPr lang="en-US" sz="4000" u="sng" dirty="0" smtClean="0"/>
          </a:p>
        </p:txBody>
      </p:sp>
      <p:pic>
        <p:nvPicPr>
          <p:cNvPr id="56323" name="Picture 4"/>
          <p:cNvPicPr>
            <a:picLocks noGrp="1" noChangeAspect="1" noChangeArrowheads="1"/>
          </p:cNvPicPr>
          <p:nvPr>
            <p:ph type="body" idx="1"/>
          </p:nvPr>
        </p:nvPicPr>
        <p:blipFill>
          <a:blip r:embed="rId2" cstate="print"/>
          <a:srcRect/>
          <a:stretch>
            <a:fillRect/>
          </a:stretch>
        </p:blipFill>
        <p:spPr>
          <a:xfrm>
            <a:off x="2291644" y="2147888"/>
            <a:ext cx="4470400" cy="4410075"/>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ar-EG" dirty="0" smtClean="0"/>
              <a:t>الانسداد القصبي ينجم عن ثلاثة مكونات تشريحية</a:t>
            </a:r>
            <a:endParaRPr lang="en-US" dirty="0"/>
          </a:p>
        </p:txBody>
      </p:sp>
      <p:pic>
        <p:nvPicPr>
          <p:cNvPr id="10242" name="Picture 2" descr="E:\Image\50.jpg"/>
          <p:cNvPicPr>
            <a:picLocks noGrp="1" noChangeAspect="1" noChangeArrowheads="1"/>
          </p:cNvPicPr>
          <p:nvPr>
            <p:ph idx="1"/>
          </p:nvPr>
        </p:nvPicPr>
        <p:blipFill>
          <a:blip r:embed="rId2" cstate="print"/>
          <a:stretch>
            <a:fillRect/>
          </a:stretch>
        </p:blipFill>
        <p:spPr bwMode="auto">
          <a:xfrm>
            <a:off x="2353056" y="2581497"/>
            <a:ext cx="4437888" cy="2563368"/>
          </a:xfrm>
          <a:prstGeom prst="rect">
            <a:avLst/>
          </a:prstGeom>
          <a:noFill/>
        </p:spPr>
      </p:pic>
      <p:sp>
        <p:nvSpPr>
          <p:cNvPr id="3" name="TextBox 2"/>
          <p:cNvSpPr txBox="1"/>
          <p:nvPr/>
        </p:nvSpPr>
        <p:spPr>
          <a:xfrm>
            <a:off x="6553200" y="1219200"/>
            <a:ext cx="2057400" cy="2862322"/>
          </a:xfrm>
          <a:prstGeom prst="rect">
            <a:avLst/>
          </a:prstGeom>
          <a:noFill/>
        </p:spPr>
        <p:txBody>
          <a:bodyPr wrap="square" rtlCol="0">
            <a:spAutoFit/>
          </a:bodyPr>
          <a:lstStyle/>
          <a:p>
            <a:pPr marL="342900" indent="-342900">
              <a:buAutoNum type="alphaUcPeriod"/>
            </a:pPr>
            <a:r>
              <a:rPr lang="ar-SY" dirty="0" smtClean="0"/>
              <a:t>انسداد الطرق التنفسية بسبب المفرزات ز</a:t>
            </a:r>
          </a:p>
          <a:p>
            <a:pPr marL="342900" indent="-342900">
              <a:buAutoNum type="alphaUcPeriod"/>
            </a:pPr>
            <a:r>
              <a:rPr lang="ar-SY" dirty="0" smtClean="0"/>
              <a:t>أنسداد بسبب تسمك جدار</a:t>
            </a:r>
          </a:p>
          <a:p>
            <a:pPr marL="342900" indent="-342900">
              <a:buAutoNum type="alphaUcPeriod"/>
            </a:pPr>
            <a:r>
              <a:rPr lang="ar-SY" dirty="0" smtClean="0"/>
              <a:t>أنسداد بسبب تخرب النسيج الرئوي وتراجع الدعم والجذب القطري؟؟</a:t>
            </a:r>
          </a:p>
          <a:p>
            <a:pPr marL="342900" indent="-342900">
              <a:buAutoNum type="alphaUcPeriod"/>
            </a:pP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816</TotalTime>
  <Words>2522</Words>
  <Application>Microsoft Office PowerPoint</Application>
  <PresentationFormat>On-screen Show (4:3)</PresentationFormat>
  <Paragraphs>278</Paragraphs>
  <Slides>58</Slides>
  <Notes>4</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Office Theme</vt:lpstr>
      <vt:lpstr>الداء الرئوي الانسدادي المزمن</vt:lpstr>
      <vt:lpstr>حقائق وبائية</vt:lpstr>
      <vt:lpstr>تعريف</vt:lpstr>
      <vt:lpstr>Pathophysiology of COPD</vt:lpstr>
      <vt:lpstr> التبادل الغازي بين الاسناخ والأوعية الشعرية</vt:lpstr>
      <vt:lpstr>في الداء الرئوي الانسدادي المزمن تتضيق هذه القصيبات الانتهائية والتنفسية الصغيرة بشكل غير عكوس</vt:lpstr>
      <vt:lpstr>في الأعلى تبادل غازي طبيعي وفي الأسفل عند مريض الداء الانسدادي </vt:lpstr>
      <vt:lpstr>افراط مفرزات مخاطية ، وشلل وتخرب أهداب متحركة مما يفسر السعال والقشع</vt:lpstr>
      <vt:lpstr>الانسداد القصبي ينجم عن ثلاثة مكونات تشريحية</vt:lpstr>
      <vt:lpstr>نسيج رئوي  طبيعي من الأعلى وانتفاخي من الأسفل</vt:lpstr>
      <vt:lpstr>COPD تشخيص ال</vt:lpstr>
      <vt:lpstr>Slide 12</vt:lpstr>
      <vt:lpstr>تدخين السكائر هو العامل الرئيس في  حدوث الداء الرئوي الانسدادي المزمن</vt:lpstr>
      <vt:lpstr>التدخين السلبي?</vt:lpstr>
      <vt:lpstr>Slide 15</vt:lpstr>
      <vt:lpstr>Slide 16</vt:lpstr>
      <vt:lpstr>Slide 17</vt:lpstr>
      <vt:lpstr>ثانيا:سريريا</vt:lpstr>
      <vt:lpstr>Slide 19</vt:lpstr>
      <vt:lpstr>فحص الصدر</vt:lpstr>
      <vt:lpstr>الاسقصاءات الأخرى </vt:lpstr>
      <vt:lpstr>صورة الصدر</vt:lpstr>
      <vt:lpstr>Slide 23</vt:lpstr>
      <vt:lpstr>Slide 24</vt:lpstr>
      <vt:lpstr>في الداء الانسدادي</vt:lpstr>
      <vt:lpstr>دور الاوكسيمتر</vt:lpstr>
      <vt:lpstr>PEAK FLOW METTERدور البيك فلو :</vt:lpstr>
      <vt:lpstr>نؤكد التشخيص حصرا في وظائف الرئة </vt:lpstr>
      <vt:lpstr>في حال كونك مصاب بالداء الرئوي الانسدادي المزمن</vt:lpstr>
      <vt:lpstr>Slide 30</vt:lpstr>
      <vt:lpstr>تصنبف شدة الانسداد القصبي عند مرضى الداء الانسدادي المزمن COPD</vt:lpstr>
      <vt:lpstr>التصنيف </vt:lpstr>
      <vt:lpstr>نعالج </vt:lpstr>
      <vt:lpstr>التدبير بعد التشخيص </vt:lpstr>
      <vt:lpstr>العلاج الدوائي</vt:lpstr>
      <vt:lpstr>مضاعفات الداء الرئوي الانسدادي المزمن في حال عدم ترك التدخين </vt:lpstr>
      <vt:lpstr>القصور التنفسي المزمن </vt:lpstr>
      <vt:lpstr>السورات الحادة</vt:lpstr>
      <vt:lpstr>الامراضيات المرافقة</vt:lpstr>
      <vt:lpstr>العلاج بالأوكسجين </vt:lpstr>
      <vt:lpstr> تدبير السورات الحادة : Manage COPD Exacerbation</vt:lpstr>
      <vt:lpstr>أدوية لامكان لها</vt:lpstr>
      <vt:lpstr>المتابعة الدورية والتأهيل</vt:lpstr>
      <vt:lpstr>Slide 44</vt:lpstr>
      <vt:lpstr>Slide 45</vt:lpstr>
      <vt:lpstr>The annual Decline of FEV1</vt:lpstr>
      <vt:lpstr>التشخيص التفريقي</vt:lpstr>
      <vt:lpstr>الأوكسجين في المنزل 15 ساعة في اليوم</vt:lpstr>
      <vt:lpstr>نفضل النظارة عن القناع</vt:lpstr>
      <vt:lpstr>التهوية غير الباضعة: Non Invasive Ventilation</vt:lpstr>
      <vt:lpstr>Slide 51</vt:lpstr>
      <vt:lpstr>ملخص التدبير المتكامل للداء الرئوي الانسدادي المزمن</vt:lpstr>
      <vt:lpstr>ماذا سيحصل إذا تابعت التدخين </vt:lpstr>
      <vt:lpstr>أما إذا تركت التدخين في سن مبكرة</vt:lpstr>
      <vt:lpstr>Slide 55</vt:lpstr>
      <vt:lpstr>رئة المدخن: فاترك التدخين فوراً </vt:lpstr>
      <vt:lpstr>انت بحاجة الى دوائين وقائي وعرضي</vt:lpstr>
      <vt:lpstr>مريض انسدادي في مراحلة الأخيره</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Pathophysiology of COPD</dc:title>
  <dc:creator>DR-Yesser</dc:creator>
  <cp:lastModifiedBy>Shamfuture</cp:lastModifiedBy>
  <cp:revision>74</cp:revision>
  <dcterms:created xsi:type="dcterms:W3CDTF">2006-08-16T00:00:00Z</dcterms:created>
  <dcterms:modified xsi:type="dcterms:W3CDTF">2017-04-23T14:46:21Z</dcterms:modified>
</cp:coreProperties>
</file>