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3" r:id="rId6"/>
    <p:sldId id="280" r:id="rId7"/>
    <p:sldId id="281" r:id="rId8"/>
    <p:sldId id="272" r:id="rId9"/>
    <p:sldId id="259" r:id="rId10"/>
    <p:sldId id="288" r:id="rId11"/>
    <p:sldId id="260" r:id="rId12"/>
    <p:sldId id="261" r:id="rId13"/>
    <p:sldId id="262" r:id="rId14"/>
    <p:sldId id="265" r:id="rId15"/>
    <p:sldId id="270" r:id="rId16"/>
    <p:sldId id="289" r:id="rId17"/>
    <p:sldId id="268" r:id="rId18"/>
    <p:sldId id="273" r:id="rId19"/>
    <p:sldId id="271" r:id="rId20"/>
    <p:sldId id="263" r:id="rId21"/>
    <p:sldId id="264" r:id="rId22"/>
    <p:sldId id="267" r:id="rId23"/>
    <p:sldId id="269" r:id="rId24"/>
    <p:sldId id="275" r:id="rId25"/>
    <p:sldId id="276" r:id="rId26"/>
    <p:sldId id="277" r:id="rId27"/>
    <p:sldId id="278" r:id="rId28"/>
    <p:sldId id="290" r:id="rId29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664" autoAdjust="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89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4954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664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2570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3033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3254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9002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637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6033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046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8029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3535-02F0-4034-B61D-B6B14FD3D453}" type="datetimeFigureOut">
              <a:rPr lang="ar-SY" smtClean="0"/>
              <a:t>10/08/1437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4044-347F-43F1-B9FC-F6FC3CA8DD1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581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/>
              <a:t>الداء السكري و القلب</a:t>
            </a:r>
            <a:endParaRPr lang="ar-S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الدكتور : حسن الإبراهيم</a:t>
            </a:r>
          </a:p>
          <a:p>
            <a:r>
              <a:rPr lang="ar-SA" sz="3600" dirty="0" smtClean="0"/>
              <a:t>اختصاصي قلبية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38864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049" y="2372844"/>
            <a:ext cx="9144000" cy="1655762"/>
          </a:xfrm>
        </p:spPr>
        <p:txBody>
          <a:bodyPr>
            <a:noAutofit/>
          </a:bodyPr>
          <a:lstStyle/>
          <a:p>
            <a:r>
              <a:rPr lang="ar-SA" sz="5400" b="1" dirty="0" smtClean="0"/>
              <a:t>كيف يمكن خفض الاختلاطات القلبية للداء السكري ؟</a:t>
            </a:r>
            <a:endParaRPr lang="ar-SY" sz="5400" b="1" dirty="0"/>
          </a:p>
        </p:txBody>
      </p:sp>
    </p:spTree>
    <p:extLst>
      <p:ext uri="{BB962C8B-B14F-4D97-AF65-F5344CB8AC3E}">
        <p14:creationId xmlns:p14="http://schemas.microsoft.com/office/powerpoint/2010/main" val="13940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58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4" y="100013"/>
            <a:ext cx="7443786" cy="6935287"/>
          </a:xfrm>
        </p:spPr>
      </p:pic>
    </p:spTree>
    <p:extLst>
      <p:ext uri="{BB962C8B-B14F-4D97-AF65-F5344CB8AC3E}">
        <p14:creationId xmlns:p14="http://schemas.microsoft.com/office/powerpoint/2010/main" val="1879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7" y="128588"/>
            <a:ext cx="10835617" cy="6297857"/>
          </a:xfrm>
        </p:spPr>
      </p:pic>
    </p:spTree>
    <p:extLst>
      <p:ext uri="{BB962C8B-B14F-4D97-AF65-F5344CB8AC3E}">
        <p14:creationId xmlns:p14="http://schemas.microsoft.com/office/powerpoint/2010/main" val="29309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49" y="0"/>
            <a:ext cx="7177087" cy="6858000"/>
          </a:xfrm>
        </p:spPr>
      </p:pic>
    </p:spTree>
    <p:extLst>
      <p:ext uri="{BB962C8B-B14F-4D97-AF65-F5344CB8AC3E}">
        <p14:creationId xmlns:p14="http://schemas.microsoft.com/office/powerpoint/2010/main" val="29492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85"/>
            <a:ext cx="12166276" cy="6020580"/>
          </a:xfrm>
        </p:spPr>
      </p:pic>
    </p:spTree>
    <p:extLst>
      <p:ext uri="{BB962C8B-B14F-4D97-AF65-F5344CB8AC3E}">
        <p14:creationId xmlns:p14="http://schemas.microsoft.com/office/powerpoint/2010/main" val="41140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" y="299876"/>
            <a:ext cx="10942820" cy="6538018"/>
          </a:xfrm>
        </p:spPr>
      </p:pic>
    </p:spTree>
    <p:extLst>
      <p:ext uri="{BB962C8B-B14F-4D97-AF65-F5344CB8AC3E}">
        <p14:creationId xmlns:p14="http://schemas.microsoft.com/office/powerpoint/2010/main" val="27189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50" y="0"/>
            <a:ext cx="12230249" cy="6869478"/>
          </a:xfrm>
        </p:spPr>
      </p:pic>
    </p:spTree>
    <p:extLst>
      <p:ext uri="{BB962C8B-B14F-4D97-AF65-F5344CB8AC3E}">
        <p14:creationId xmlns:p14="http://schemas.microsoft.com/office/powerpoint/2010/main" val="32888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57785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التدخين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787" y="1243013"/>
            <a:ext cx="11158537" cy="5100637"/>
          </a:xfrm>
        </p:spPr>
        <p:txBody>
          <a:bodyPr>
            <a:norm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600" dirty="0" smtClean="0"/>
              <a:t>يزيد التدخين بشكل واضح خطر احتشاء العضلة القلبية عند مرضى الداء السكري و خاصة النساء و هو يؤدي الى انقاص مستوى </a:t>
            </a:r>
            <a:r>
              <a:rPr lang="en-US" sz="3600" dirty="0" smtClean="0"/>
              <a:t>HDL</a:t>
            </a:r>
            <a:r>
              <a:rPr lang="ar-SY" sz="3600" dirty="0" smtClean="0"/>
              <a:t>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Y" sz="3600" dirty="0" smtClean="0"/>
              <a:t>و معروف ان التدخين يفعل الصفيحات و يزيد الفيبرينوجين و يسرع القلب و يرفع ضغط الدم و قد ظهر أن التدخين يعزز تمزق اللويحة العصيدية و يرتبط الداء الاكليلي بشكل واضح بمدة التدخين و الكمية , و انه يحدث تراجع ب 50% من الحوادث القلبية الوعائية ضمن السنوات 2-4 الاولى من ايقاف التدخين و يبقى الخطر القلبي الوعائي موجودا لمدة 10 سنوات بعد ايقافه .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2208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6459" y="192974"/>
            <a:ext cx="2573311" cy="1036221"/>
          </a:xfrm>
        </p:spPr>
        <p:txBody>
          <a:bodyPr/>
          <a:lstStyle/>
          <a:p>
            <a:r>
              <a:rPr lang="ar-SA" b="1" dirty="0" smtClean="0"/>
              <a:t>الفيبرات</a:t>
            </a:r>
            <a:endParaRPr lang="ar-SY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95" y="1109272"/>
            <a:ext cx="5006975" cy="5748728"/>
          </a:xfrm>
        </p:spPr>
      </p:pic>
    </p:spTree>
    <p:extLst>
      <p:ext uri="{BB962C8B-B14F-4D97-AF65-F5344CB8AC3E}">
        <p14:creationId xmlns:p14="http://schemas.microsoft.com/office/powerpoint/2010/main" val="17755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275" y="1808163"/>
            <a:ext cx="9144000" cy="2387600"/>
          </a:xfrm>
        </p:spPr>
        <p:txBody>
          <a:bodyPr/>
          <a:lstStyle/>
          <a:p>
            <a:r>
              <a:rPr lang="ar-SA" b="1" dirty="0" smtClean="0"/>
              <a:t>هل هناك علاقة بين الداء السكري و الداء الاكليلي  ؟</a:t>
            </a:r>
            <a:endParaRPr lang="ar-SY" b="1" dirty="0"/>
          </a:p>
        </p:txBody>
      </p:sp>
    </p:spTree>
    <p:extLst>
      <p:ext uri="{BB962C8B-B14F-4D97-AF65-F5344CB8AC3E}">
        <p14:creationId xmlns:p14="http://schemas.microsoft.com/office/powerpoint/2010/main" val="567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10644188" cy="6858000"/>
          </a:xfrm>
        </p:spPr>
      </p:pic>
    </p:spTree>
    <p:extLst>
      <p:ext uri="{BB962C8B-B14F-4D97-AF65-F5344CB8AC3E}">
        <p14:creationId xmlns:p14="http://schemas.microsoft.com/office/powerpoint/2010/main" val="6353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2" y="0"/>
            <a:ext cx="10773946" cy="6858000"/>
          </a:xfrm>
        </p:spPr>
      </p:pic>
    </p:spTree>
    <p:extLst>
      <p:ext uri="{BB962C8B-B14F-4D97-AF65-F5344CB8AC3E}">
        <p14:creationId xmlns:p14="http://schemas.microsoft.com/office/powerpoint/2010/main" val="2043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4" y="434715"/>
            <a:ext cx="11484016" cy="6145967"/>
          </a:xfrm>
        </p:spPr>
      </p:pic>
    </p:spTree>
    <p:extLst>
      <p:ext uri="{BB962C8B-B14F-4D97-AF65-F5344CB8AC3E}">
        <p14:creationId xmlns:p14="http://schemas.microsoft.com/office/powerpoint/2010/main" val="5908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1" cy="12192003"/>
          </a:xfrm>
        </p:spPr>
      </p:pic>
    </p:spTree>
    <p:extLst>
      <p:ext uri="{BB962C8B-B14F-4D97-AF65-F5344CB8AC3E}">
        <p14:creationId xmlns:p14="http://schemas.microsoft.com/office/powerpoint/2010/main" val="8672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0851"/>
            <a:ext cx="9144000" cy="1035050"/>
          </a:xfrm>
        </p:spPr>
        <p:txBody>
          <a:bodyPr/>
          <a:lstStyle/>
          <a:p>
            <a:r>
              <a:rPr lang="ar-SY" dirty="0" smtClean="0"/>
              <a:t>الروزيغليتازون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1600199"/>
            <a:ext cx="10901362" cy="4957764"/>
          </a:xfrm>
        </p:spPr>
        <p:txBody>
          <a:bodyPr>
            <a:no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Y" sz="2800" dirty="0" smtClean="0"/>
              <a:t>ان استعمال الروزيغليتازون في دراستين :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en-US" sz="2800" dirty="0" smtClean="0"/>
              <a:t>Dream – ADOPT</a:t>
            </a:r>
            <a:endParaRPr lang="ar-SY" sz="2800" dirty="0" smtClean="0"/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Y" sz="2800" dirty="0" smtClean="0"/>
              <a:t>اظهرت تفوقه في الوقاية من تطور الداء السكري لدى مجموعات عالية الخطورة و قدرته على ضبط سكر الدم لأطول فترة ممكنة كعلاج وحيد مقارنة بالسلفونيل يوريا و الميتفورمين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Y" sz="2800" dirty="0" smtClean="0"/>
              <a:t>إلا أن دراسة ستيفن نيسين فاجئتنا بنسبة الوفيات العالية مع استعمال هذا الدواء ف احتشاء العضلة القلبية تضاعف 43 % و الوفيات القلبية ازدادت بنسب 64 % و عزيت هذه النتائج الى الارتفاع الملحوظ في نسبة </a:t>
            </a:r>
            <a:r>
              <a:rPr lang="en-US" sz="2800" dirty="0" smtClean="0"/>
              <a:t>LDL </a:t>
            </a:r>
            <a:r>
              <a:rPr lang="ar-SY" sz="2800" dirty="0" smtClean="0"/>
              <a:t> 18 % و زيادة قصور القلب الاحتقاني بسبب حبس الشوارد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Y" sz="2800" dirty="0" smtClean="0"/>
              <a:t>و هذا عكس البيوغليتازون الذي أظهرا دراسة </a:t>
            </a:r>
            <a:r>
              <a:rPr lang="en-US" sz="2800" dirty="0" smtClean="0"/>
              <a:t>pro active </a:t>
            </a:r>
            <a:r>
              <a:rPr lang="ar-SY" sz="2800" dirty="0" smtClean="0"/>
              <a:t> فائدته في انقاص الحوادث القلبية .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22956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5138"/>
            <a:ext cx="9144000" cy="1049337"/>
          </a:xfrm>
        </p:spPr>
        <p:txBody>
          <a:bodyPr/>
          <a:lstStyle/>
          <a:p>
            <a:r>
              <a:rPr lang="ar-SY" dirty="0" smtClean="0"/>
              <a:t>السلفونيل يوريا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1828800"/>
            <a:ext cx="10729913" cy="3957638"/>
          </a:xfrm>
        </p:spPr>
        <p:txBody>
          <a:bodyPr>
            <a:normAutofit/>
          </a:bodyPr>
          <a:lstStyle/>
          <a:p>
            <a:pPr marL="571500" indent="-571500" algn="r">
              <a:buFont typeface="Wingdings" panose="05000000000000000000" pitchFamily="2" charset="2"/>
              <a:buChar char="q"/>
            </a:pPr>
            <a:r>
              <a:rPr lang="ar-SY" sz="4400" dirty="0" smtClean="0"/>
              <a:t>لم يترافق اعطاء مركبات </a:t>
            </a:r>
            <a:r>
              <a:rPr lang="ar-SY" sz="4400" dirty="0"/>
              <a:t>السلفونيل </a:t>
            </a:r>
            <a:r>
              <a:rPr lang="ar-SY" sz="4400" dirty="0" smtClean="0"/>
              <a:t>يوريا في الدراسات المجراة بأي وقاية من الاحتشاءات القلبية او الحوادث الوعائية القلبية كما أنه يجب ايقافها قطعا في الحوادث القلبية و المتلازمة الاكليلية الحادة و لا يوجد دراسات مهمة تؤكد عدم استخدامها بعد ذلك .</a:t>
            </a:r>
            <a:endParaRPr lang="ar-SY" sz="4400" dirty="0"/>
          </a:p>
        </p:txBody>
      </p:sp>
    </p:spTree>
    <p:extLst>
      <p:ext uri="{BB962C8B-B14F-4D97-AF65-F5344CB8AC3E}">
        <p14:creationId xmlns:p14="http://schemas.microsoft.com/office/powerpoint/2010/main" val="33412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ar-SY" dirty="0" smtClean="0"/>
              <a:t>التوسيع بالشبكات او المجازات الاكليلية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1643063"/>
            <a:ext cx="11301412" cy="4786311"/>
          </a:xfrm>
        </p:spPr>
        <p:txBody>
          <a:bodyPr>
            <a:norm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Y" sz="4000" dirty="0" smtClean="0"/>
              <a:t>أظهرت دراسة </a:t>
            </a:r>
            <a:r>
              <a:rPr lang="en-US" sz="4000" dirty="0" smtClean="0"/>
              <a:t>BARI</a:t>
            </a:r>
            <a:r>
              <a:rPr lang="ar-SY" sz="4000" dirty="0" smtClean="0"/>
              <a:t> ان هناك نسبة بقية بعد 5 سنوات عند اجراء المجازات الاكليلية لدى المرضى السكريين أفضل من ال </a:t>
            </a:r>
            <a:r>
              <a:rPr lang="en-US" sz="4000" dirty="0" smtClean="0"/>
              <a:t>PTCA</a:t>
            </a:r>
            <a:r>
              <a:rPr lang="ar-SY" sz="4000" dirty="0" smtClean="0"/>
              <a:t> بنسبة 80-65 % و ذلك في مرضى السكري ذوي الاصابات المتعددة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579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663" y="1042988"/>
            <a:ext cx="10801350" cy="4214812"/>
          </a:xfrm>
        </p:spPr>
        <p:txBody>
          <a:bodyPr>
            <a:normAutofit/>
          </a:bodyPr>
          <a:lstStyle/>
          <a:p>
            <a:pPr marL="571500" indent="-571500" algn="r">
              <a:buFont typeface="Wingdings" panose="05000000000000000000" pitchFamily="2" charset="2"/>
              <a:buChar char="q"/>
            </a:pPr>
            <a:r>
              <a:rPr lang="ar-SY" sz="4000" dirty="0" smtClean="0"/>
              <a:t>أخيرا ان الضبط الجيد لسكر الدم و خاصة بعد الطعام اضافة الى انقاص </a:t>
            </a:r>
            <a:r>
              <a:rPr lang="en-US" sz="4000" dirty="0" smtClean="0"/>
              <a:t>LDL </a:t>
            </a:r>
            <a:r>
              <a:rPr lang="ar-SY" sz="4000" dirty="0" smtClean="0"/>
              <a:t>كوليسترول بالستاتينات و ضبط ضغط الدم بمركبات </a:t>
            </a:r>
            <a:r>
              <a:rPr lang="en-US" sz="4000" dirty="0" smtClean="0"/>
              <a:t>ACE </a:t>
            </a:r>
            <a:r>
              <a:rPr lang="ar-SY" sz="4000" dirty="0" smtClean="0"/>
              <a:t>و </a:t>
            </a:r>
            <a:r>
              <a:rPr lang="en-US" sz="4000" dirty="0" smtClean="0"/>
              <a:t>ARB </a:t>
            </a:r>
            <a:r>
              <a:rPr lang="ar-SY" sz="4000" dirty="0" smtClean="0"/>
              <a:t> و تجنب التدخين قد أنقص كثيرا من التصلب العصيدي و حدوث الداء الاكليلي و الحوادث القلبية الوعائية </a:t>
            </a:r>
          </a:p>
        </p:txBody>
      </p:sp>
    </p:spTree>
    <p:extLst>
      <p:ext uri="{BB962C8B-B14F-4D97-AF65-F5344CB8AC3E}">
        <p14:creationId xmlns:p14="http://schemas.microsoft.com/office/powerpoint/2010/main" val="19770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9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38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Y" sz="9600" b="1" i="1" dirty="0" smtClean="0">
                <a:solidFill>
                  <a:srgbClr val="FF0000"/>
                </a:solidFill>
              </a:rPr>
              <a:t>شكرا لإصغائكم</a:t>
            </a:r>
            <a:endParaRPr lang="ar-SY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957263"/>
            <a:ext cx="11244261" cy="5357811"/>
          </a:xfrm>
        </p:spPr>
        <p:txBody>
          <a:bodyPr>
            <a:no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الداء السكري يؤدي الى حدوث التصلب العصيدي 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و من الملاحظ في دراسة شملت 7000 حالة أظهرت وجود آفات عصيدية في معظم الشرايين لمرضى سكريين تم فحصهم بعد الوفاة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الاصابات الوعائية شملت السكريين من النمط الاول و الثاني و الشباب و الكهول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ان تصوير الشرايين الاكليلية في مرضى </a:t>
            </a:r>
            <a:r>
              <a:rPr lang="en-US" sz="3200" dirty="0" smtClean="0"/>
              <a:t>MI</a:t>
            </a:r>
            <a:r>
              <a:rPr lang="ar-SA" sz="3200" dirty="0" smtClean="0"/>
              <a:t> او </a:t>
            </a:r>
            <a:r>
              <a:rPr lang="en-US" sz="3200" dirty="0" smtClean="0"/>
              <a:t>PCI</a:t>
            </a:r>
            <a:r>
              <a:rPr lang="ar-SA" sz="3200" dirty="0" smtClean="0"/>
              <a:t> او المرضى المحولين لإجراء </a:t>
            </a:r>
            <a:r>
              <a:rPr lang="ar-SY" sz="3200" dirty="0" smtClean="0"/>
              <a:t>مجازات اكليلية </a:t>
            </a:r>
            <a:r>
              <a:rPr lang="en-US" sz="3200" dirty="0" smtClean="0"/>
              <a:t>( CABG )</a:t>
            </a:r>
            <a:r>
              <a:rPr lang="ar-SA" sz="3200" dirty="0" smtClean="0"/>
              <a:t> أظهرت لديهم داء عصيدي وعائي شديد و ان الشرايين تكون ذات مظهر مميز بسبب كثرة التضيقات و العصائد المتقرحة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ان 80% من كل الوفيات و قبول المشافي بين مرضى السكري هم بسبب </a:t>
            </a:r>
            <a:r>
              <a:rPr lang="en-US" sz="3200" dirty="0" smtClean="0"/>
              <a:t>CAD</a:t>
            </a:r>
            <a:r>
              <a:rPr lang="ar-SA" sz="3200" dirty="0" smtClean="0"/>
              <a:t> و ان الضبط الجيد للداء السكري يقي من اصابات الأوعية الدقيقة و بدرجة اقل الاوعية الكبيرة ( دراسة </a:t>
            </a:r>
            <a:r>
              <a:rPr lang="en-US" sz="3200" dirty="0" smtClean="0"/>
              <a:t>UKBDS </a:t>
            </a:r>
            <a:r>
              <a:rPr lang="ar-SA" sz="3200" dirty="0" smtClean="0"/>
              <a:t>) .</a:t>
            </a:r>
          </a:p>
        </p:txBody>
      </p:sp>
    </p:spTree>
    <p:extLst>
      <p:ext uri="{BB962C8B-B14F-4D97-AF65-F5344CB8AC3E}">
        <p14:creationId xmlns:p14="http://schemas.microsoft.com/office/powerpoint/2010/main" val="18586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494343"/>
            <a:ext cx="6972299" cy="5824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69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348531"/>
            <a:ext cx="7100886" cy="601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2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714375"/>
            <a:ext cx="11658600" cy="6019050"/>
          </a:xfrm>
        </p:spPr>
      </p:pic>
    </p:spTree>
    <p:extLst>
      <p:ext uri="{BB962C8B-B14F-4D97-AF65-F5344CB8AC3E}">
        <p14:creationId xmlns:p14="http://schemas.microsoft.com/office/powerpoint/2010/main" val="38443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870426"/>
            <a:ext cx="11158538" cy="5244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7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538" y="814387"/>
            <a:ext cx="10687050" cy="5443537"/>
          </a:xfrm>
        </p:spPr>
        <p:txBody>
          <a:bodyPr>
            <a:norm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العلاج </a:t>
            </a:r>
            <a:r>
              <a:rPr lang="ar-SA" sz="3200" dirty="0"/>
              <a:t>المكثف بالأنسولين لمرضى السكري أنقص الاصابات القلبية الى النصف ( دراسة </a:t>
            </a:r>
            <a:r>
              <a:rPr lang="en-US" sz="3200" dirty="0"/>
              <a:t>DCCT </a:t>
            </a:r>
            <a:r>
              <a:rPr lang="ar-SA" sz="3200" dirty="0"/>
              <a:t>)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ان </a:t>
            </a:r>
            <a:r>
              <a:rPr lang="ar-SA" sz="3200" dirty="0"/>
              <a:t>الخطر القلبي يتضاعف 4 مرات في المرضي السكريين عن الناس المرضى بدون داء سكري ( دراسة </a:t>
            </a:r>
            <a:r>
              <a:rPr lang="en-US" sz="3200" dirty="0"/>
              <a:t>Framingham </a:t>
            </a:r>
            <a:r>
              <a:rPr lang="ar-SA" sz="3200" dirty="0"/>
              <a:t>)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ان </a:t>
            </a:r>
            <a:r>
              <a:rPr lang="ar-SA" sz="3200" dirty="0"/>
              <a:t>المتلازمة الاكليلية الحادة </a:t>
            </a:r>
            <a:r>
              <a:rPr lang="en-US" sz="3200" dirty="0"/>
              <a:t>ACS </a:t>
            </a:r>
            <a:r>
              <a:rPr lang="ar-SA" sz="3200" dirty="0"/>
              <a:t> هي سبب الوفاة بين القسم الاعظم من مرضى السكري و ان 30% من مرضى المتلازمة الاكليلية هم سكريون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ان </a:t>
            </a:r>
            <a:r>
              <a:rPr lang="ar-SA" sz="3200" dirty="0"/>
              <a:t>نسبة الوفيات هي الضعف في المرضى السكريين من بين المرضى المعالجين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3200" dirty="0" smtClean="0"/>
              <a:t> ان </a:t>
            </a:r>
            <a:r>
              <a:rPr lang="ar-SA" sz="3200" dirty="0"/>
              <a:t>نسبة قصور القلب الاحتقاني و الصدمة القلبية هي اكثر شيوعا و اكثر حدة في المرضى السكريين .</a:t>
            </a:r>
          </a:p>
          <a:p>
            <a:pPr algn="r"/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41883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1071562"/>
            <a:ext cx="11044238" cy="5157787"/>
          </a:xfrm>
        </p:spPr>
        <p:txBody>
          <a:bodyPr>
            <a:norm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400" dirty="0" smtClean="0"/>
              <a:t> من هنا نجد ان الداء السكري و الداء الكليلي هما وجهان لعملة واحدة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400" dirty="0" smtClean="0"/>
              <a:t> حيث أن مريض السكري هو مريض اكليلي و أن الداء السكري يظهر عند معظم المرضى الاكليلين مع تقدم الزمن و هذا ما يوجب التعاون بين اطباء القلب و السكري لتدبير هؤلا المرضى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ar-SY" sz="4400" dirty="0"/>
          </a:p>
        </p:txBody>
      </p:sp>
    </p:spTree>
    <p:extLst>
      <p:ext uri="{BB962C8B-B14F-4D97-AF65-F5344CB8AC3E}">
        <p14:creationId xmlns:p14="http://schemas.microsoft.com/office/powerpoint/2010/main" val="13834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612</Words>
  <Application>Microsoft Office PowerPoint</Application>
  <PresentationFormat>Widescreen</PresentationFormat>
  <Paragraphs>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الداء السكري و القلب</vt:lpstr>
      <vt:lpstr>هل هناك علاقة بين الداء السكري و الداء الاكليلي 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التدخين</vt:lpstr>
      <vt:lpstr>الفيبرات</vt:lpstr>
      <vt:lpstr>PowerPoint Presentation</vt:lpstr>
      <vt:lpstr>PowerPoint Presentation</vt:lpstr>
      <vt:lpstr>PowerPoint Presentation</vt:lpstr>
      <vt:lpstr>PowerPoint Presentation</vt:lpstr>
      <vt:lpstr>الروزيغليتازون</vt:lpstr>
      <vt:lpstr>السلفونيل يوريا</vt:lpstr>
      <vt:lpstr>التوسيع بالشبكات او المجازات الاكليلية</vt:lpstr>
      <vt:lpstr>PowerPoint Presentation</vt:lpstr>
      <vt:lpstr>شكرا لإصغائكم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الداء السكري و القلب</dc:title>
  <dc:creator>Mohammad Ibrahim</dc:creator>
  <cp:lastModifiedBy>Mohammad Ibrahim</cp:lastModifiedBy>
  <cp:revision>28</cp:revision>
  <dcterms:created xsi:type="dcterms:W3CDTF">2016-05-07T18:55:34Z</dcterms:created>
  <dcterms:modified xsi:type="dcterms:W3CDTF">2016-05-17T18:06:25Z</dcterms:modified>
</cp:coreProperties>
</file>