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notesMasterIdLst>
    <p:notesMasterId r:id="rId88"/>
  </p:notesMasterIdLst>
  <p:sldIdLst>
    <p:sldId id="256" r:id="rId2"/>
    <p:sldId id="260" r:id="rId3"/>
    <p:sldId id="411" r:id="rId4"/>
    <p:sldId id="412" r:id="rId5"/>
    <p:sldId id="413" r:id="rId6"/>
    <p:sldId id="414" r:id="rId7"/>
    <p:sldId id="415" r:id="rId8"/>
    <p:sldId id="416" r:id="rId9"/>
    <p:sldId id="284" r:id="rId10"/>
    <p:sldId id="285" r:id="rId11"/>
    <p:sldId id="286" r:id="rId12"/>
    <p:sldId id="287" r:id="rId13"/>
    <p:sldId id="288" r:id="rId14"/>
    <p:sldId id="289" r:id="rId15"/>
    <p:sldId id="290" r:id="rId16"/>
    <p:sldId id="291" r:id="rId17"/>
    <p:sldId id="294" r:id="rId18"/>
    <p:sldId id="400" r:id="rId19"/>
    <p:sldId id="292" r:id="rId20"/>
    <p:sldId id="293" r:id="rId21"/>
    <p:sldId id="297" r:id="rId22"/>
    <p:sldId id="401" r:id="rId23"/>
    <p:sldId id="402" r:id="rId24"/>
    <p:sldId id="295" r:id="rId25"/>
    <p:sldId id="382" r:id="rId26"/>
    <p:sldId id="296" r:id="rId27"/>
    <p:sldId id="298" r:id="rId28"/>
    <p:sldId id="299" r:id="rId29"/>
    <p:sldId id="383" r:id="rId30"/>
    <p:sldId id="300" r:id="rId31"/>
    <p:sldId id="301" r:id="rId32"/>
    <p:sldId id="384" r:id="rId33"/>
    <p:sldId id="385" r:id="rId34"/>
    <p:sldId id="304" r:id="rId35"/>
    <p:sldId id="386" r:id="rId36"/>
    <p:sldId id="404" r:id="rId37"/>
    <p:sldId id="302" r:id="rId38"/>
    <p:sldId id="387" r:id="rId39"/>
    <p:sldId id="388" r:id="rId40"/>
    <p:sldId id="403" r:id="rId41"/>
    <p:sldId id="417" r:id="rId42"/>
    <p:sldId id="303" r:id="rId43"/>
    <p:sldId id="305" r:id="rId44"/>
    <p:sldId id="306" r:id="rId45"/>
    <p:sldId id="307" r:id="rId46"/>
    <p:sldId id="399" r:id="rId47"/>
    <p:sldId id="308" r:id="rId48"/>
    <p:sldId id="309" r:id="rId49"/>
    <p:sldId id="310" r:id="rId50"/>
    <p:sldId id="311" r:id="rId51"/>
    <p:sldId id="312" r:id="rId52"/>
    <p:sldId id="313" r:id="rId53"/>
    <p:sldId id="314" r:id="rId54"/>
    <p:sldId id="389" r:id="rId55"/>
    <p:sldId id="315" r:id="rId56"/>
    <p:sldId id="316" r:id="rId57"/>
    <p:sldId id="392" r:id="rId58"/>
    <p:sldId id="390" r:id="rId59"/>
    <p:sldId id="317" r:id="rId60"/>
    <p:sldId id="391" r:id="rId61"/>
    <p:sldId id="318" r:id="rId62"/>
    <p:sldId id="405" r:id="rId63"/>
    <p:sldId id="410" r:id="rId64"/>
    <p:sldId id="407" r:id="rId65"/>
    <p:sldId id="408" r:id="rId66"/>
    <p:sldId id="409" r:id="rId67"/>
    <p:sldId id="406" r:id="rId68"/>
    <p:sldId id="319" r:id="rId69"/>
    <p:sldId id="320" r:id="rId70"/>
    <p:sldId id="393" r:id="rId71"/>
    <p:sldId id="321" r:id="rId72"/>
    <p:sldId id="322" r:id="rId73"/>
    <p:sldId id="323" r:id="rId74"/>
    <p:sldId id="394" r:id="rId75"/>
    <p:sldId id="324" r:id="rId76"/>
    <p:sldId id="395" r:id="rId77"/>
    <p:sldId id="325" r:id="rId78"/>
    <p:sldId id="396" r:id="rId79"/>
    <p:sldId id="326" r:id="rId80"/>
    <p:sldId id="327" r:id="rId81"/>
    <p:sldId id="328" r:id="rId82"/>
    <p:sldId id="397" r:id="rId83"/>
    <p:sldId id="329" r:id="rId84"/>
    <p:sldId id="398" r:id="rId85"/>
    <p:sldId id="330" r:id="rId86"/>
    <p:sldId id="331" r:id="rId8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0" d="100"/>
          <a:sy n="70" d="100"/>
        </p:scale>
        <p:origin x="138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Y"/>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5B36805-0B19-49D0-969E-54154B880F2B}" type="datetimeFigureOut">
              <a:rPr lang="ar-SY" smtClean="0"/>
              <a:pPr/>
              <a:t>27/09/1437</a:t>
            </a:fld>
            <a:endParaRPr lang="ar-SY"/>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Y"/>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Y"/>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5973CC2-BE23-4B93-A88D-31DE77222847}" type="slidenum">
              <a:rPr lang="ar-SY" smtClean="0"/>
              <a:pPr/>
              <a:t>‹#›</a:t>
            </a:fld>
            <a:endParaRPr lang="ar-SY"/>
          </a:p>
        </p:txBody>
      </p:sp>
    </p:spTree>
    <p:extLst>
      <p:ext uri="{BB962C8B-B14F-4D97-AF65-F5344CB8AC3E}">
        <p14:creationId xmlns:p14="http://schemas.microsoft.com/office/powerpoint/2010/main" val="140398797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1573327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3861347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مثلث متساوي الساقين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540544" y="776288"/>
            <a:ext cx="8062912" cy="1470025"/>
          </a:xfrm>
        </p:spPr>
        <p:txBody>
          <a:bodyPr anchor="b">
            <a:normAutofit/>
          </a:bodyPr>
          <a:lstStyle>
            <a:lvl1pPr algn="r">
              <a:defRPr sz="440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1371600" y="6012656"/>
            <a:ext cx="5791200" cy="365125"/>
          </a:xfrm>
        </p:spPr>
        <p:txBody>
          <a:bodyPr tIns="0" bIns="0" anchor="t"/>
          <a:lstStyle>
            <a:lvl1pPr algn="r">
              <a:defRPr sz="1000"/>
            </a:lvl1pPr>
          </a:lstStyle>
          <a:p>
            <a:fld id="{1B8ABB09-4A1D-463E-8065-109CC2B7EFAA}" type="datetimeFigureOut">
              <a:rPr lang="ar-SA" smtClean="0"/>
              <a:pPr/>
              <a:t>27/09/1437</a:t>
            </a:fld>
            <a:endParaRPr lang="ar-SA"/>
          </a:p>
        </p:txBody>
      </p:sp>
      <p:sp>
        <p:nvSpPr>
          <p:cNvPr id="17" name="عنصر نائب للتذييل 16"/>
          <p:cNvSpPr>
            <a:spLocks noGrp="1"/>
          </p:cNvSpPr>
          <p:nvPr>
            <p:ph type="ftr" sz="quarter" idx="11"/>
          </p:nvPr>
        </p:nvSpPr>
        <p:spPr>
          <a:xfrm>
            <a:off x="1371600" y="5650704"/>
            <a:ext cx="5791200" cy="365125"/>
          </a:xfrm>
        </p:spPr>
        <p:txBody>
          <a:bodyPr tIns="0" bIns="0" anchor="b"/>
          <a:lstStyle>
            <a:lvl1pPr algn="r">
              <a:defRPr sz="1100"/>
            </a:lvl1pPr>
          </a:lstStyle>
          <a:p>
            <a:endParaRPr lang="ar-SA"/>
          </a:p>
        </p:txBody>
      </p:sp>
      <p:sp>
        <p:nvSpPr>
          <p:cNvPr id="29" name="عنصر نائب لرقم الشريحة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27/09/1437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381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381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27/09/1437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1399032"/>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457200" y="1882808"/>
            <a:ext cx="8229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791456" y="6480048"/>
            <a:ext cx="2133600" cy="301752"/>
          </a:xfrm>
        </p:spPr>
        <p:txBody>
          <a:bodyPr/>
          <a:lstStyle/>
          <a:p>
            <a:fld id="{1B8ABB09-4A1D-463E-8065-109CC2B7EFAA}" type="datetimeFigureOut">
              <a:rPr lang="ar-SA" smtClean="0"/>
              <a:pPr/>
              <a:t>27/09/1437</a:t>
            </a:fld>
            <a:endParaRPr lang="ar-SA"/>
          </a:p>
        </p:txBody>
      </p:sp>
      <p:sp>
        <p:nvSpPr>
          <p:cNvPr id="5" name="عنصر نائب للتذييل 4"/>
          <p:cNvSpPr>
            <a:spLocks noGrp="1"/>
          </p:cNvSpPr>
          <p:nvPr>
            <p:ph type="ftr" sz="quarter" idx="11"/>
          </p:nvPr>
        </p:nvSpPr>
        <p:spPr>
          <a:xfrm>
            <a:off x="457200" y="6480969"/>
            <a:ext cx="4260056" cy="300831"/>
          </a:xfrm>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1"/>
      </p:bgRef>
    </p:bg>
    <p:spTree>
      <p:nvGrpSpPr>
        <p:cNvPr id="1" name=""/>
        <p:cNvGrpSpPr/>
        <p:nvPr/>
      </p:nvGrpSpPr>
      <p:grpSpPr>
        <a:xfrm>
          <a:off x="0" y="0"/>
          <a:ext cx="0" cy="0"/>
          <a:chOff x="0" y="0"/>
          <a:chExt cx="0" cy="0"/>
        </a:xfrm>
      </p:grpSpPr>
      <p:sp>
        <p:nvSpPr>
          <p:cNvPr id="9" name="مثلث قائم الزاوية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مثلث متساوي الساقين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عنصر نائب للتاريخ 3"/>
          <p:cNvSpPr>
            <a:spLocks noGrp="1"/>
          </p:cNvSpPr>
          <p:nvPr>
            <p:ph type="dt" sz="half" idx="10"/>
          </p:nvPr>
        </p:nvSpPr>
        <p:spPr>
          <a:xfrm>
            <a:off x="6955632" y="6477000"/>
            <a:ext cx="2133600" cy="304800"/>
          </a:xfrm>
        </p:spPr>
        <p:txBody>
          <a:bodyPr/>
          <a:lstStyle/>
          <a:p>
            <a:fld id="{1B8ABB09-4A1D-463E-8065-109CC2B7EFAA}" type="datetimeFigureOut">
              <a:rPr lang="ar-SA" smtClean="0"/>
              <a:pPr/>
              <a:t>27/09/1437</a:t>
            </a:fld>
            <a:endParaRPr lang="ar-SA"/>
          </a:p>
        </p:txBody>
      </p:sp>
      <p:sp>
        <p:nvSpPr>
          <p:cNvPr id="5" name="عنصر نائب للتذييل 4"/>
          <p:cNvSpPr>
            <a:spLocks noGrp="1"/>
          </p:cNvSpPr>
          <p:nvPr>
            <p:ph type="ftr" sz="quarter" idx="11"/>
          </p:nvPr>
        </p:nvSpPr>
        <p:spPr>
          <a:xfrm>
            <a:off x="2619376" y="6480969"/>
            <a:ext cx="4260056" cy="300831"/>
          </a:xfrm>
        </p:spPr>
        <p:txBody>
          <a:bodyPr/>
          <a:lstStyle/>
          <a:p>
            <a:endParaRPr lang="ar-SA"/>
          </a:p>
        </p:txBody>
      </p:sp>
      <p:sp>
        <p:nvSpPr>
          <p:cNvPr id="6" name="عنصر نائب لرقم الشريحة 5"/>
          <p:cNvSpPr>
            <a:spLocks noGrp="1"/>
          </p:cNvSpPr>
          <p:nvPr>
            <p:ph type="sldNum" sz="quarter" idx="12"/>
          </p:nvPr>
        </p:nvSpPr>
        <p:spPr>
          <a:xfrm>
            <a:off x="8451056" y="809624"/>
            <a:ext cx="502920" cy="300831"/>
          </a:xfrm>
        </p:spPr>
        <p:txBody>
          <a:bodyPr/>
          <a:lstStyle/>
          <a:p>
            <a:fld id="{0B34F065-1154-456A-91E3-76DE8E75E17B}" type="slidenum">
              <a:rPr lang="ar-SA" smtClean="0"/>
              <a:pPr/>
              <a:t>‹#›</a:t>
            </a:fld>
            <a:endParaRPr lang="ar-SA"/>
          </a:p>
        </p:txBody>
      </p:sp>
      <p:cxnSp>
        <p:nvCxnSpPr>
          <p:cNvPr id="11" name="رابط مستقيم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رابط مستقيم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عنوان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marL="0"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4791456" y="6480969"/>
            <a:ext cx="2133600" cy="301752"/>
          </a:xfrm>
        </p:spPr>
        <p:txBody>
          <a:bodyPr/>
          <a:lstStyle/>
          <a:p>
            <a:fld id="{1B8ABB09-4A1D-463E-8065-109CC2B7EFAA}" type="datetimeFigureOut">
              <a:rPr lang="ar-SA" smtClean="0"/>
              <a:pPr/>
              <a:t>27/09/1437</a:t>
            </a:fld>
            <a:endParaRPr lang="ar-SA"/>
          </a:p>
        </p:txBody>
      </p:sp>
      <p:sp>
        <p:nvSpPr>
          <p:cNvPr id="6" name="عنصر نائب للتذييل 5"/>
          <p:cNvSpPr>
            <a:spLocks noGrp="1"/>
          </p:cNvSpPr>
          <p:nvPr>
            <p:ph type="ftr" sz="quarter" idx="11"/>
          </p:nvPr>
        </p:nvSpPr>
        <p:spPr>
          <a:xfrm>
            <a:off x="457200" y="6480969"/>
            <a:ext cx="4260056" cy="301752"/>
          </a:xfrm>
        </p:spPr>
        <p:txBody>
          <a:bodyPr/>
          <a:lstStyle/>
          <a:p>
            <a:endParaRPr lang="ar-SA"/>
          </a:p>
        </p:txBody>
      </p:sp>
      <p:sp>
        <p:nvSpPr>
          <p:cNvPr id="7" name="عنصر نائب لرقم الشريحة 6"/>
          <p:cNvSpPr>
            <a:spLocks noGrp="1"/>
          </p:cNvSpPr>
          <p:nvPr>
            <p:ph type="sldNum" sz="quarter" idx="12"/>
          </p:nvPr>
        </p:nvSpPr>
        <p:spPr>
          <a:xfrm>
            <a:off x="7589520" y="6480969"/>
            <a:ext cx="502920" cy="301752"/>
          </a:xfrm>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a:xfrm>
            <a:off x="4791456" y="6480969"/>
            <a:ext cx="2130552" cy="301752"/>
          </a:xfrm>
        </p:spPr>
        <p:txBody>
          <a:bodyPr/>
          <a:lstStyle/>
          <a:p>
            <a:fld id="{1B8ABB09-4A1D-463E-8065-109CC2B7EFAA}" type="datetimeFigureOut">
              <a:rPr lang="ar-SA" smtClean="0"/>
              <a:pPr/>
              <a:t>27/09/1437</a:t>
            </a:fld>
            <a:endParaRPr lang="ar-SA"/>
          </a:p>
        </p:txBody>
      </p:sp>
      <p:sp>
        <p:nvSpPr>
          <p:cNvPr id="8" name="عنصر نائب للتذييل 7"/>
          <p:cNvSpPr>
            <a:spLocks noGrp="1"/>
          </p:cNvSpPr>
          <p:nvPr>
            <p:ph type="ftr" sz="quarter" idx="11"/>
          </p:nvPr>
        </p:nvSpPr>
        <p:spPr>
          <a:xfrm>
            <a:off x="457200" y="6480969"/>
            <a:ext cx="4261104" cy="301752"/>
          </a:xfrm>
        </p:spPr>
        <p:txBody>
          <a:bodyPr/>
          <a:lstStyle/>
          <a:p>
            <a:endParaRPr lang="ar-SA"/>
          </a:p>
        </p:txBody>
      </p:sp>
      <p:sp>
        <p:nvSpPr>
          <p:cNvPr id="9" name="عنصر نائب لرقم الشريحة 8"/>
          <p:cNvSpPr>
            <a:spLocks noGrp="1"/>
          </p:cNvSpPr>
          <p:nvPr>
            <p:ph type="sldNum" sz="quarter" idx="12"/>
          </p:nvPr>
        </p:nvSpPr>
        <p:spPr>
          <a:xfrm>
            <a:off x="7589520" y="6483096"/>
            <a:ext cx="502920" cy="301752"/>
          </a:xfrm>
        </p:spPr>
        <p:txBody>
          <a:bodyPr/>
          <a:lstStyle>
            <a:lvl1pPr algn="ctr">
              <a:defRPr/>
            </a:lvl1p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b="0"/>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27/09/1437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4791456" y="6480969"/>
            <a:ext cx="2133600" cy="301752"/>
          </a:xfrm>
        </p:spPr>
        <p:txBody>
          <a:bodyPr/>
          <a:lstStyle/>
          <a:p>
            <a:fld id="{1B8ABB09-4A1D-463E-8065-109CC2B7EFAA}" type="datetimeFigureOut">
              <a:rPr lang="ar-SA" smtClean="0"/>
              <a:pPr/>
              <a:t>27/09/1437</a:t>
            </a:fld>
            <a:endParaRPr lang="ar-SA"/>
          </a:p>
        </p:txBody>
      </p:sp>
      <p:sp>
        <p:nvSpPr>
          <p:cNvPr id="3" name="عنصر نائب للتذييل 2"/>
          <p:cNvSpPr>
            <a:spLocks noGrp="1"/>
          </p:cNvSpPr>
          <p:nvPr>
            <p:ph type="ftr" sz="quarter" idx="11"/>
          </p:nvPr>
        </p:nvSpPr>
        <p:spPr>
          <a:xfrm>
            <a:off x="457200" y="6481890"/>
            <a:ext cx="4260056" cy="300831"/>
          </a:xfrm>
        </p:spPr>
        <p:txBody>
          <a:bodyPr/>
          <a:lstStyle/>
          <a:p>
            <a:endParaRPr lang="ar-SA"/>
          </a:p>
        </p:txBody>
      </p:sp>
      <p:sp>
        <p:nvSpPr>
          <p:cNvPr id="4" name="عنصر نائب لرقم الشريحة 3"/>
          <p:cNvSpPr>
            <a:spLocks noGrp="1"/>
          </p:cNvSpPr>
          <p:nvPr>
            <p:ph type="sldNum" sz="quarter" idx="12"/>
          </p:nvPr>
        </p:nvSpPr>
        <p:spPr>
          <a:xfrm>
            <a:off x="7589520" y="6480969"/>
            <a:ext cx="502920" cy="301752"/>
          </a:xfrm>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278976" y="6556248"/>
            <a:ext cx="2133600" cy="301752"/>
          </a:xfrm>
        </p:spPr>
        <p:txBody>
          <a:bodyPr/>
          <a:lstStyle>
            <a:lvl1pPr>
              <a:defRPr sz="900"/>
            </a:lvl1pPr>
          </a:lstStyle>
          <a:p>
            <a:fld id="{1B8ABB09-4A1D-463E-8065-109CC2B7EFAA}" type="datetimeFigureOut">
              <a:rPr lang="ar-SA" smtClean="0"/>
              <a:pPr/>
              <a:t>27/09/1437</a:t>
            </a:fld>
            <a:endParaRPr lang="ar-SA"/>
          </a:p>
        </p:txBody>
      </p:sp>
      <p:sp>
        <p:nvSpPr>
          <p:cNvPr id="6" name="عنصر نائب للتذييل 5"/>
          <p:cNvSpPr>
            <a:spLocks noGrp="1"/>
          </p:cNvSpPr>
          <p:nvPr>
            <p:ph type="ftr" sz="quarter" idx="11"/>
          </p:nvPr>
        </p:nvSpPr>
        <p:spPr>
          <a:xfrm>
            <a:off x="1135856" y="6556248"/>
            <a:ext cx="5143120" cy="301752"/>
          </a:xfrm>
        </p:spPr>
        <p:txBody>
          <a:bodyPr/>
          <a:lstStyle>
            <a:lvl1pPr>
              <a:defRPr sz="900"/>
            </a:lvl1pPr>
          </a:lstStyle>
          <a:p>
            <a:endParaRPr lang="ar-SA"/>
          </a:p>
        </p:txBody>
      </p:sp>
      <p:sp>
        <p:nvSpPr>
          <p:cNvPr id="7" name="عنصر نائب لرقم الشريحة 6"/>
          <p:cNvSpPr>
            <a:spLocks noGrp="1"/>
          </p:cNvSpPr>
          <p:nvPr>
            <p:ph type="sldNum" sz="quarter" idx="12"/>
          </p:nvPr>
        </p:nvSpPr>
        <p:spPr>
          <a:xfrm>
            <a:off x="8410576" y="6556248"/>
            <a:ext cx="502920" cy="301752"/>
          </a:xfrm>
        </p:spPr>
        <p:txBody>
          <a:bodyPr/>
          <a:lstStyle>
            <a:lvl1pPr>
              <a:defRPr sz="900"/>
            </a:lvl1p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6108192" y="6556248"/>
            <a:ext cx="2103120" cy="301752"/>
          </a:xfrm>
        </p:spPr>
        <p:txBody>
          <a:bodyPr/>
          <a:lstStyle>
            <a:lvl1pPr>
              <a:defRPr sz="900"/>
            </a:lvl1pPr>
          </a:lstStyle>
          <a:p>
            <a:fld id="{1B8ABB09-4A1D-463E-8065-109CC2B7EFAA}" type="datetimeFigureOut">
              <a:rPr lang="ar-SA" smtClean="0"/>
              <a:pPr/>
              <a:t>27/09/1437</a:t>
            </a:fld>
            <a:endParaRPr lang="ar-SA"/>
          </a:p>
        </p:txBody>
      </p:sp>
      <p:sp>
        <p:nvSpPr>
          <p:cNvPr id="6" name="عنصر نائب للتذييل 5"/>
          <p:cNvSpPr>
            <a:spLocks noGrp="1"/>
          </p:cNvSpPr>
          <p:nvPr>
            <p:ph type="ftr" sz="quarter" idx="11"/>
          </p:nvPr>
        </p:nvSpPr>
        <p:spPr>
          <a:xfrm>
            <a:off x="1170432" y="6557169"/>
            <a:ext cx="4948072" cy="301752"/>
          </a:xfrm>
        </p:spPr>
        <p:txBody>
          <a:bodyPr/>
          <a:lstStyle>
            <a:lvl1pPr>
              <a:defRPr sz="900"/>
            </a:lvl1pPr>
          </a:lstStyle>
          <a:p>
            <a:endParaRPr lang="ar-SA"/>
          </a:p>
        </p:txBody>
      </p:sp>
      <p:sp>
        <p:nvSpPr>
          <p:cNvPr id="7" name="عنصر نائب لرقم الشريحة 6"/>
          <p:cNvSpPr>
            <a:spLocks noGrp="1"/>
          </p:cNvSpPr>
          <p:nvPr>
            <p:ph type="sldNum" sz="quarter" idx="12"/>
          </p:nvPr>
        </p:nvSpPr>
        <p:spPr>
          <a:xfrm>
            <a:off x="8217192" y="6556248"/>
            <a:ext cx="365760" cy="301752"/>
          </a:xfrm>
        </p:spPr>
        <p:txBody>
          <a:bodyPr/>
          <a:lstStyle>
            <a:lvl1pPr algn="ctr">
              <a:defRPr sz="900"/>
            </a:lvl1p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مثلث قائم الزاوية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رابط مستقيم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رابط مستقيم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عنصر نائب للعنوان 21"/>
          <p:cNvSpPr>
            <a:spLocks noGrp="1"/>
          </p:cNvSpPr>
          <p:nvPr>
            <p:ph type="title"/>
          </p:nvPr>
        </p:nvSpPr>
        <p:spPr>
          <a:xfrm>
            <a:off x="457200" y="267494"/>
            <a:ext cx="8229600" cy="1399032"/>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B8ABB09-4A1D-463E-8065-109CC2B7EFAA}" type="datetimeFigureOut">
              <a:rPr lang="ar-SA" smtClean="0"/>
              <a:pPr/>
              <a:t>27/09/1437</a:t>
            </a:fld>
            <a:endParaRPr lang="ar-SA"/>
          </a:p>
        </p:txBody>
      </p:sp>
      <p:sp>
        <p:nvSpPr>
          <p:cNvPr id="3" name="عنصر نائب للتذييل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ar-SA"/>
          </a:p>
        </p:txBody>
      </p:sp>
      <p:sp>
        <p:nvSpPr>
          <p:cNvPr id="23" name="عنصر نائب لرقم الشريحة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B34F065-1154-456A-91E3-76DE8E75E17B}" type="slidenum">
              <a:rPr lang="ar-SA" smtClean="0"/>
              <a:pPr/>
              <a:t>‹#›</a:t>
            </a:fld>
            <a:endParaRPr lang="ar-SA"/>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762000"/>
            <a:ext cx="9144000" cy="1600200"/>
          </a:xfrm>
          <a:solidFill>
            <a:schemeClr val="tx2">
              <a:lumMod val="20000"/>
              <a:lumOff val="80000"/>
            </a:schemeClr>
          </a:solidFill>
        </p:spPr>
        <p:txBody>
          <a:bodyPr>
            <a:noAutofit/>
          </a:bodyPr>
          <a:lstStyle/>
          <a:p>
            <a:r>
              <a:rPr lang="ar-SY" b="1" dirty="0" smtClean="0">
                <a:solidFill>
                  <a:schemeClr val="accent1">
                    <a:lumMod val="75000"/>
                  </a:schemeClr>
                </a:solidFill>
                <a:effectLst>
                  <a:outerShdw blurRad="38100" dist="38100" dir="2700000" algn="tl">
                    <a:srgbClr val="000000">
                      <a:alpha val="43137"/>
                    </a:srgbClr>
                  </a:outerShdw>
                </a:effectLst>
                <a:latin typeface="+mn-lt"/>
                <a:ea typeface="+mn-ea"/>
                <a:cs typeface="+mn-cs"/>
              </a:rPr>
              <a:t>المحاضرة:                </a:t>
            </a:r>
            <a:r>
              <a:rPr lang="ar-SY" b="1" dirty="0">
                <a:solidFill>
                  <a:schemeClr val="accent1">
                    <a:lumMod val="75000"/>
                  </a:schemeClr>
                </a:solidFill>
                <a:effectLst>
                  <a:outerShdw blurRad="38100" dist="38100" dir="2700000" algn="tl">
                    <a:srgbClr val="000000">
                      <a:alpha val="43137"/>
                    </a:srgbClr>
                  </a:outerShdw>
                </a:effectLst>
                <a:latin typeface="+mn-lt"/>
                <a:ea typeface="+mn-ea"/>
                <a:cs typeface="+mn-cs"/>
              </a:rPr>
              <a:t/>
            </a:r>
            <a:br>
              <a:rPr lang="ar-SY" b="1" dirty="0">
                <a:solidFill>
                  <a:schemeClr val="accent1">
                    <a:lumMod val="75000"/>
                  </a:schemeClr>
                </a:solidFill>
                <a:effectLst>
                  <a:outerShdw blurRad="38100" dist="38100" dir="2700000" algn="tl">
                    <a:srgbClr val="000000">
                      <a:alpha val="43137"/>
                    </a:srgbClr>
                  </a:outerShdw>
                </a:effectLst>
                <a:latin typeface="+mn-lt"/>
                <a:ea typeface="+mn-ea"/>
                <a:cs typeface="+mn-cs"/>
              </a:rPr>
            </a:br>
            <a:r>
              <a:rPr lang="ar-SY" b="1" dirty="0" smtClean="0">
                <a:solidFill>
                  <a:schemeClr val="accent1">
                    <a:lumMod val="75000"/>
                  </a:schemeClr>
                </a:solidFill>
                <a:effectLst>
                  <a:outerShdw blurRad="38100" dist="38100" dir="2700000" algn="tl">
                    <a:srgbClr val="000000">
                      <a:alpha val="43137"/>
                    </a:srgbClr>
                  </a:outerShdw>
                </a:effectLst>
                <a:latin typeface="+mn-lt"/>
                <a:ea typeface="+mn-ea"/>
                <a:cs typeface="+mn-cs"/>
              </a:rPr>
              <a:t>          الجذام</a:t>
            </a:r>
            <a:r>
              <a:rPr lang="en-US" b="1" dirty="0">
                <a:effectLst/>
              </a:rPr>
              <a:t>Leprosy </a:t>
            </a:r>
            <a:endParaRPr lang="en-GB" b="1" dirty="0">
              <a:solidFill>
                <a:schemeClr val="accent1">
                  <a:lumMod val="75000"/>
                </a:schemeClr>
              </a:solidFill>
              <a:effectLst>
                <a:outerShdw blurRad="38100" dist="38100" dir="2700000" algn="tl">
                  <a:srgbClr val="000000">
                    <a:alpha val="43137"/>
                  </a:srgbClr>
                </a:outerShdw>
              </a:effectLst>
              <a:latin typeface="+mn-lt"/>
              <a:ea typeface="+mn-ea"/>
              <a:cs typeface="+mn-cs"/>
            </a:endParaRPr>
          </a:p>
        </p:txBody>
      </p:sp>
      <p:sp>
        <p:nvSpPr>
          <p:cNvPr id="8" name="Rectangle 3"/>
          <p:cNvSpPr>
            <a:spLocks noGrp="1" noChangeArrowheads="1"/>
          </p:cNvSpPr>
          <p:nvPr>
            <p:ph type="subTitle" idx="1"/>
          </p:nvPr>
        </p:nvSpPr>
        <p:spPr>
          <a:xfrm>
            <a:off x="142844" y="2357430"/>
            <a:ext cx="8715436" cy="1524000"/>
          </a:xfrm>
        </p:spPr>
        <p:txBody>
          <a:bodyPr>
            <a:noAutofit/>
          </a:bodyPr>
          <a:lstStyle/>
          <a:p>
            <a:pPr lvl="0"/>
            <a:endParaRPr lang="ar-SY" b="1" dirty="0" smtClean="0">
              <a:solidFill>
                <a:srgbClr val="FF0000"/>
              </a:solidFill>
            </a:endParaRPr>
          </a:p>
          <a:p>
            <a:pPr lvl="0"/>
            <a:r>
              <a:rPr lang="ar-SY" b="1" dirty="0" smtClean="0">
                <a:solidFill>
                  <a:srgbClr val="FF0000"/>
                </a:solidFill>
              </a:rPr>
              <a:t>المحاضر : ا . </a:t>
            </a:r>
            <a:r>
              <a:rPr lang="ar-SY" b="1" dirty="0" err="1" smtClean="0">
                <a:solidFill>
                  <a:srgbClr val="FF0000"/>
                </a:solidFill>
              </a:rPr>
              <a:t>د .</a:t>
            </a:r>
            <a:r>
              <a:rPr lang="ar-SY" b="1" dirty="0" smtClean="0">
                <a:solidFill>
                  <a:srgbClr val="FF0000"/>
                </a:solidFill>
              </a:rPr>
              <a:t> </a:t>
            </a:r>
            <a:r>
              <a:rPr lang="ar-SY" b="1" dirty="0" err="1" smtClean="0">
                <a:solidFill>
                  <a:srgbClr val="FF0000"/>
                </a:solidFill>
              </a:rPr>
              <a:t>عبدالكريم</a:t>
            </a:r>
            <a:r>
              <a:rPr lang="ar-SY" b="1" dirty="0" smtClean="0">
                <a:solidFill>
                  <a:srgbClr val="FF0000"/>
                </a:solidFill>
              </a:rPr>
              <a:t> المكي</a:t>
            </a:r>
          </a:p>
          <a:p>
            <a:pPr lvl="0"/>
            <a:r>
              <a:rPr lang="ar-SY" b="1" dirty="0" smtClean="0">
                <a:solidFill>
                  <a:srgbClr val="FF0000"/>
                </a:solidFill>
              </a:rPr>
              <a:t>عضو </a:t>
            </a:r>
            <a:r>
              <a:rPr lang="ar-SY" b="1" dirty="0" err="1" smtClean="0">
                <a:solidFill>
                  <a:srgbClr val="FF0000"/>
                </a:solidFill>
              </a:rPr>
              <a:t>البورد</a:t>
            </a:r>
            <a:r>
              <a:rPr lang="ar-SY" b="1" dirty="0" smtClean="0">
                <a:solidFill>
                  <a:srgbClr val="FF0000"/>
                </a:solidFill>
              </a:rPr>
              <a:t> العربي للأمراض الجلدية والزهرية</a:t>
            </a:r>
          </a:p>
          <a:p>
            <a:pPr lvl="0"/>
            <a:r>
              <a:rPr lang="ar-SY" b="1" dirty="0" smtClean="0">
                <a:solidFill>
                  <a:srgbClr val="FF0000"/>
                </a:solidFill>
              </a:rPr>
              <a:t>مقرر </a:t>
            </a:r>
            <a:r>
              <a:rPr lang="ar-SY" b="1" dirty="0" err="1" smtClean="0">
                <a:solidFill>
                  <a:srgbClr val="FF0000"/>
                </a:solidFill>
              </a:rPr>
              <a:t>البورد</a:t>
            </a:r>
            <a:r>
              <a:rPr lang="ar-SY" b="1" dirty="0" smtClean="0">
                <a:solidFill>
                  <a:srgbClr val="FF0000"/>
                </a:solidFill>
              </a:rPr>
              <a:t> السوري للأمراض الجلدية والزهرية </a:t>
            </a:r>
          </a:p>
          <a:p>
            <a:pPr lvl="0"/>
            <a:endParaRPr lang="ar-SY" b="1" dirty="0" smtClean="0">
              <a:solidFill>
                <a:srgbClr val="FF0000"/>
              </a:solidFill>
            </a:endParaRPr>
          </a:p>
          <a:p>
            <a:pPr lvl="0"/>
            <a:endParaRPr lang="ar-SY" b="1" dirty="0" smtClean="0">
              <a:solidFill>
                <a:schemeClr val="accent1">
                  <a:lumMod val="50000"/>
                </a:schemeClr>
              </a:solidFill>
            </a:endParaRPr>
          </a:p>
          <a:p>
            <a:pPr lvl="0"/>
            <a:r>
              <a:rPr lang="ar-SY" sz="2400" b="1" dirty="0" smtClean="0">
                <a:solidFill>
                  <a:schemeClr val="accent1">
                    <a:lumMod val="50000"/>
                  </a:schemeClr>
                </a:solidFill>
              </a:rPr>
              <a:t>الدورة التدريبية في تشخيص وعلاج الجذام </a:t>
            </a:r>
          </a:p>
          <a:p>
            <a:pPr lvl="0"/>
            <a:r>
              <a:rPr lang="ar-SY" sz="2400" b="1" dirty="0" smtClean="0">
                <a:solidFill>
                  <a:schemeClr val="accent1">
                    <a:lumMod val="50000"/>
                  </a:schemeClr>
                </a:solidFill>
              </a:rPr>
              <a:t>مشفى دمشق </a:t>
            </a:r>
            <a:r>
              <a:rPr lang="ar-SY" sz="2400" b="1" dirty="0">
                <a:solidFill>
                  <a:schemeClr val="accent1">
                    <a:lumMod val="50000"/>
                  </a:schemeClr>
                </a:solidFill>
              </a:rPr>
              <a:t>2</a:t>
            </a:r>
            <a:r>
              <a:rPr lang="ar-SY" sz="2400" b="1" dirty="0" smtClean="0">
                <a:solidFill>
                  <a:schemeClr val="accent1">
                    <a:lumMod val="50000"/>
                  </a:schemeClr>
                </a:solidFill>
              </a:rPr>
              <a:t>-4 تموز 2016</a:t>
            </a:r>
            <a:endParaRPr lang="en-US" sz="2400" b="1" dirty="0" smtClean="0">
              <a:solidFill>
                <a:schemeClr val="accent1">
                  <a:lumMod val="50000"/>
                </a:schemeClr>
              </a:solidFill>
            </a:endParaRPr>
          </a:p>
        </p:txBody>
      </p:sp>
      <p:sp>
        <p:nvSpPr>
          <p:cNvPr id="12" name="عنصر نائب للتذييل 3"/>
          <p:cNvSpPr>
            <a:spLocks noGrp="1"/>
          </p:cNvSpPr>
          <p:nvPr>
            <p:ph type="ftr" sz="quarter" idx="11"/>
          </p:nvPr>
        </p:nvSpPr>
        <p:spPr>
          <a:xfrm>
            <a:off x="1172344" y="6324600"/>
            <a:ext cx="2895600" cy="365125"/>
          </a:xfrm>
        </p:spPr>
        <p:txBody>
          <a:bodyPr/>
          <a:lstStyle/>
          <a:p>
            <a:r>
              <a:rPr lang="en-US" b="1" dirty="0" smtClean="0">
                <a:solidFill>
                  <a:schemeClr val="bg1"/>
                </a:solidFill>
                <a:effectLst>
                  <a:outerShdw blurRad="38100" dist="38100" dir="2700000" algn="tl">
                    <a:srgbClr val="000000">
                      <a:alpha val="43137"/>
                    </a:srgbClr>
                  </a:outerShdw>
                </a:effectLst>
              </a:rPr>
              <a:t> </a:t>
            </a:r>
            <a:r>
              <a:rPr lang="en-US" b="1" dirty="0" smtClean="0">
                <a:solidFill>
                  <a:schemeClr val="bg1"/>
                </a:solidFill>
                <a:effectLst>
                  <a:outerShdw blurRad="38100" dist="38100" dir="2700000" algn="tl">
                    <a:srgbClr val="000000">
                      <a:alpha val="43137"/>
                    </a:srgbClr>
                  </a:outerShdw>
                </a:effectLst>
                <a:cs typeface="+mj-cs"/>
              </a:rPr>
              <a:t>Treatments of LEISHMANIASIS</a:t>
            </a:r>
          </a:p>
        </p:txBody>
      </p:sp>
      <p:sp>
        <p:nvSpPr>
          <p:cNvPr id="12290" name="AutoShape 2" descr="http://www.who.int/sysmedia/media/resources/who-logo-a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 name="Rectangle 2"/>
          <p:cNvSpPr>
            <a:spLocks noChangeArrowheads="1"/>
          </p:cNvSpPr>
          <p:nvPr/>
        </p:nvSpPr>
        <p:spPr bwMode="auto">
          <a:xfrm>
            <a:off x="0" y="6096000"/>
            <a:ext cx="9169400" cy="762000"/>
          </a:xfrm>
          <a:prstGeom prst="rect">
            <a:avLst/>
          </a:prstGeom>
          <a:solidFill>
            <a:srgbClr val="1E7FB8"/>
          </a:solidFill>
          <a:ln w="9525">
            <a:noFill/>
            <a:miter lim="800000"/>
            <a:headEnd/>
            <a:tailEnd/>
          </a:ln>
          <a:effectLst/>
        </p:spPr>
        <p:txBody>
          <a:bodyPr wrap="none" anchor="ctr"/>
          <a:lstStyle/>
          <a:p>
            <a:pPr algn="l" rtl="0">
              <a:defRPr/>
            </a:pPr>
            <a:endParaRPr lang="en-US" dirty="0">
              <a:solidFill>
                <a:schemeClr val="bg1"/>
              </a:solidFill>
            </a:endParaRPr>
          </a:p>
        </p:txBody>
      </p:sp>
      <p:pic>
        <p:nvPicPr>
          <p:cNvPr id="13" name="Picture 2" descr="H:\ورشة لايشمانيا الصليب الأحمر\شعار الصليب الاحمر 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064" y="6099628"/>
            <a:ext cx="755576" cy="762000"/>
          </a:xfrm>
          <a:prstGeom prst="rect">
            <a:avLst/>
          </a:prstGeom>
          <a:noFill/>
          <a:extLst>
            <a:ext uri="{909E8E84-426E-40DD-AFC4-6F175D3DCCD1}">
              <a14:hiddenFill xmlns:a14="http://schemas.microsoft.com/office/drawing/2010/main">
                <a:solidFill>
                  <a:srgbClr val="FFFFFF"/>
                </a:solidFill>
              </a14:hiddenFill>
            </a:ext>
          </a:extLst>
        </p:spPr>
      </p:pic>
      <p:sp>
        <p:nvSpPr>
          <p:cNvPr id="14" name="عنصر نائب للتذييل 3"/>
          <p:cNvSpPr txBox="1">
            <a:spLocks/>
          </p:cNvSpPr>
          <p:nvPr/>
        </p:nvSpPr>
        <p:spPr>
          <a:xfrm>
            <a:off x="4628728" y="6298066"/>
            <a:ext cx="2895600" cy="365125"/>
          </a:xfrm>
          <a:prstGeom prst="rect">
            <a:avLst/>
          </a:prstGeom>
        </p:spPr>
        <p:txBody>
          <a:bodyPr vert="horz" lIns="91440" tIns="45720" rIns="91440" bIns="45720" rtlCol="1" anchor="ctr"/>
          <a:lstStyle>
            <a:defPPr>
              <a:defRPr lang="ar-SA"/>
            </a:defPPr>
            <a:lvl1pPr marL="0" algn="ctr"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b="1" dirty="0" err="1" smtClean="0">
                <a:solidFill>
                  <a:schemeClr val="bg1"/>
                </a:solidFill>
                <a:effectLst>
                  <a:outerShdw blurRad="38100" dist="38100" dir="2700000" algn="tl">
                    <a:srgbClr val="000000">
                      <a:alpha val="43137"/>
                    </a:srgbClr>
                  </a:outerShdw>
                </a:effectLst>
                <a:cs typeface="+mj-cs"/>
              </a:rPr>
              <a:t>MoH</a:t>
            </a:r>
            <a:r>
              <a:rPr lang="en-US" b="1" dirty="0" smtClean="0">
                <a:solidFill>
                  <a:schemeClr val="bg1"/>
                </a:solidFill>
                <a:effectLst>
                  <a:outerShdw blurRad="38100" dist="38100" dir="2700000" algn="tl">
                    <a:srgbClr val="000000">
                      <a:alpha val="43137"/>
                    </a:srgbClr>
                  </a:outerShdw>
                </a:effectLst>
                <a:cs typeface="+mj-cs"/>
              </a:rPr>
              <a:t> , ICRC &amp; SARC</a:t>
            </a:r>
            <a:endParaRPr lang="en-GB" b="1" dirty="0">
              <a:solidFill>
                <a:schemeClr val="bg1"/>
              </a:solidFill>
              <a:effectLst>
                <a:outerShdw blurRad="38100" dist="38100" dir="2700000" algn="tl">
                  <a:srgbClr val="000000">
                    <a:alpha val="43137"/>
                  </a:srgbClr>
                </a:outerShdw>
              </a:effectLst>
              <a:cs typeface="+mj-cs"/>
            </a:endParaRPr>
          </a:p>
        </p:txBody>
      </p:sp>
      <p:pic>
        <p:nvPicPr>
          <p:cNvPr id="15" name="Picture 3" descr="H:\ورشة لايشمانيا الصليب الأحمر\untitled.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1" y="6099628"/>
            <a:ext cx="864097" cy="7424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ورشة لايشمانيا الصليب الأحمر\وزارة الصحة.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9952" y="6067448"/>
            <a:ext cx="864096" cy="8068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64008" indent="0">
              <a:buNone/>
            </a:pPr>
            <a:r>
              <a:rPr lang="ar-SY" dirty="0"/>
              <a:t>ويجب التحري عن الأعراض المشكوك بها </a:t>
            </a:r>
            <a:r>
              <a:rPr lang="ar-SY" dirty="0" smtClean="0"/>
              <a:t>مثل:      </a:t>
            </a:r>
          </a:p>
          <a:p>
            <a:pPr marL="64008" indent="0">
              <a:buNone/>
            </a:pPr>
            <a:endParaRPr lang="ar-SY" dirty="0"/>
          </a:p>
          <a:p>
            <a:pPr marL="64008" indent="0">
              <a:buNone/>
            </a:pPr>
            <a:r>
              <a:rPr lang="ar-SY" dirty="0" smtClean="0"/>
              <a:t>    التهاب </a:t>
            </a:r>
            <a:r>
              <a:rPr lang="ar-SY" dirty="0"/>
              <a:t>الأعصاب المحيطية،</a:t>
            </a:r>
          </a:p>
          <a:p>
            <a:pPr marL="64008" indent="0">
              <a:buNone/>
            </a:pPr>
            <a:r>
              <a:rPr lang="ar-SY" dirty="0" smtClean="0"/>
              <a:t>    انسداد </a:t>
            </a:r>
            <a:r>
              <a:rPr lang="ar-SY" dirty="0"/>
              <a:t>الأنف المستمر</a:t>
            </a:r>
            <a:r>
              <a:rPr lang="ar-SY" dirty="0" smtClean="0"/>
              <a:t>،</a:t>
            </a:r>
          </a:p>
          <a:p>
            <a:pPr marL="64008" indent="0">
              <a:buNone/>
            </a:pPr>
            <a:r>
              <a:rPr lang="ar-SY" dirty="0"/>
              <a:t> </a:t>
            </a:r>
            <a:r>
              <a:rPr lang="ar-SY" dirty="0" smtClean="0"/>
              <a:t>   أعراض </a:t>
            </a:r>
            <a:r>
              <a:rPr lang="ar-SY" dirty="0"/>
              <a:t>عينية</a:t>
            </a:r>
            <a:r>
              <a:rPr lang="ar-SY" dirty="0" smtClean="0"/>
              <a:t>،</a:t>
            </a:r>
          </a:p>
          <a:p>
            <a:pPr marL="64008" indent="0">
              <a:buNone/>
            </a:pPr>
            <a:r>
              <a:rPr lang="ar-SY" dirty="0"/>
              <a:t> </a:t>
            </a:r>
            <a:r>
              <a:rPr lang="ar-SY" dirty="0" smtClean="0"/>
              <a:t>   فقد </a:t>
            </a:r>
            <a:r>
              <a:rPr lang="ar-SY" dirty="0"/>
              <a:t>الوظيفة الجنسية أو العقم عند الذكور </a:t>
            </a:r>
            <a:r>
              <a:rPr lang="ar-SY" dirty="0" smtClean="0"/>
              <a:t>  </a:t>
            </a:r>
          </a:p>
          <a:p>
            <a:pPr marL="64008" indent="0">
              <a:buNone/>
            </a:pPr>
            <a:r>
              <a:rPr lang="ar-SY" dirty="0"/>
              <a:t> </a:t>
            </a:r>
            <a:r>
              <a:rPr lang="ar-SY" dirty="0" smtClean="0"/>
              <a:t>   الشباب</a:t>
            </a:r>
            <a:r>
              <a:rPr lang="ar-SY" dirty="0"/>
              <a:t>.</a:t>
            </a:r>
            <a:endParaRPr lang="en-US" dirty="0"/>
          </a:p>
        </p:txBody>
      </p:sp>
    </p:spTree>
    <p:extLst>
      <p:ext uri="{BB962C8B-B14F-4D97-AF65-F5344CB8AC3E}">
        <p14:creationId xmlns:p14="http://schemas.microsoft.com/office/powerpoint/2010/main" val="1528430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smtClean="0"/>
              <a:t>الطيف </a:t>
            </a:r>
            <a:r>
              <a:rPr lang="ar-SY" b="1" dirty="0" err="1" smtClean="0"/>
              <a:t>الحبيبومي</a:t>
            </a:r>
            <a:r>
              <a:rPr lang="ar-SY" b="1" dirty="0"/>
              <a:t>: </a:t>
            </a:r>
            <a:endParaRPr lang="en-US" dirty="0"/>
          </a:p>
        </p:txBody>
      </p:sp>
      <p:sp>
        <p:nvSpPr>
          <p:cNvPr id="3" name="عنصر نائب للمحتوى 2"/>
          <p:cNvSpPr>
            <a:spLocks noGrp="1"/>
          </p:cNvSpPr>
          <p:nvPr>
            <p:ph idx="1"/>
          </p:nvPr>
        </p:nvSpPr>
        <p:spPr/>
        <p:txBody>
          <a:bodyPr>
            <a:normAutofit/>
          </a:bodyPr>
          <a:lstStyle/>
          <a:p>
            <a:r>
              <a:rPr lang="ar-SA" dirty="0" smtClean="0"/>
              <a:t>يمكن </a:t>
            </a:r>
            <a:r>
              <a:rPr lang="ar-SA" dirty="0"/>
              <a:t>أن يتظاهر بطيف واسع من التظاهرات السريرية. </a:t>
            </a:r>
            <a:endParaRPr lang="ar-SY" dirty="0" smtClean="0"/>
          </a:p>
          <a:p>
            <a:pPr marL="64008" indent="0">
              <a:buNone/>
            </a:pPr>
            <a:r>
              <a:rPr lang="ar-SA" dirty="0" smtClean="0"/>
              <a:t>يعتمد </a:t>
            </a:r>
            <a:r>
              <a:rPr lang="ar-SA" dirty="0"/>
              <a:t>تصنيف </a:t>
            </a:r>
            <a:r>
              <a:rPr lang="ar-SA" dirty="0" err="1"/>
              <a:t>ريدلي</a:t>
            </a:r>
            <a:r>
              <a:rPr lang="ar-SA" dirty="0"/>
              <a:t> </a:t>
            </a:r>
            <a:r>
              <a:rPr lang="en-US" dirty="0"/>
              <a:t>Ridley</a:t>
            </a:r>
            <a:r>
              <a:rPr lang="ar-SA" dirty="0"/>
              <a:t> على </a:t>
            </a:r>
            <a:r>
              <a:rPr lang="ar-SA" dirty="0" err="1"/>
              <a:t>السريريات</a:t>
            </a:r>
            <a:r>
              <a:rPr lang="ar-SA" dirty="0"/>
              <a:t> </a:t>
            </a:r>
            <a:r>
              <a:rPr lang="ar-SA" dirty="0" err="1"/>
              <a:t>والمناعيات</a:t>
            </a:r>
            <a:r>
              <a:rPr lang="ar-SA" dirty="0"/>
              <a:t> والمظاهر النسيجية. ويُقسم الأشخاص الذين يبدون تظاهرات سريرية الى مجموعتين: </a:t>
            </a:r>
            <a:endParaRPr lang="en-US" dirty="0"/>
          </a:p>
          <a:p>
            <a:r>
              <a:rPr lang="ar-SA" dirty="0"/>
              <a:t>1ً - مجموعة المرضى الذين تكون العصيات قليلة العدد في أنسجتهم:  </a:t>
            </a:r>
            <a:r>
              <a:rPr lang="en-US" dirty="0" err="1"/>
              <a:t>paucibacillary</a:t>
            </a:r>
            <a:endParaRPr lang="en-US" dirty="0"/>
          </a:p>
          <a:p>
            <a:r>
              <a:rPr lang="ar-SA" dirty="0"/>
              <a:t>2ً - مجموعة المرضى الذين تكون العصيات كثيرة العدد في أنسجتهم:</a:t>
            </a:r>
            <a:r>
              <a:rPr lang="en-US" dirty="0" err="1"/>
              <a:t>multibacillary</a:t>
            </a:r>
            <a:r>
              <a:rPr lang="en-US" dirty="0"/>
              <a:t>  </a:t>
            </a:r>
            <a:r>
              <a:rPr lang="ar-SA" dirty="0"/>
              <a:t>  </a:t>
            </a:r>
            <a:endParaRPr lang="en-US" dirty="0"/>
          </a:p>
        </p:txBody>
      </p:sp>
    </p:spTree>
    <p:extLst>
      <p:ext uri="{BB962C8B-B14F-4D97-AF65-F5344CB8AC3E}">
        <p14:creationId xmlns:p14="http://schemas.microsoft.com/office/powerpoint/2010/main" val="1207679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lnSpcReduction="20000"/>
          </a:bodyPr>
          <a:lstStyle/>
          <a:p>
            <a:r>
              <a:rPr lang="ar-SA" dirty="0"/>
              <a:t>وإن الاستجابة المناعية </a:t>
            </a:r>
            <a:r>
              <a:rPr lang="ar-SA" dirty="0" err="1"/>
              <a:t>المتواسطة</a:t>
            </a:r>
            <a:r>
              <a:rPr lang="ar-SA" dirty="0"/>
              <a:t> بالخلايا (النمط </a:t>
            </a:r>
            <a:r>
              <a:rPr lang="en-US" dirty="0"/>
              <a:t>IV</a:t>
            </a:r>
            <a:r>
              <a:rPr lang="ar-SA" dirty="0"/>
              <a:t> من التفاعل المناعي) تحدد أي شكل من أشكال الجذام سيصيب المريض، فإذا كانت هذه الاستجابة قوية فإن عدد العصيات يكون قليلاً، واذا كانت ضعيفة يكون عدد العصيات كثيراً. </a:t>
            </a:r>
            <a:endParaRPr lang="ar-SY" dirty="0" smtClean="0"/>
          </a:p>
          <a:p>
            <a:r>
              <a:rPr lang="ar-SA" dirty="0" smtClean="0"/>
              <a:t>إن </a:t>
            </a:r>
            <a:r>
              <a:rPr lang="ar-SA" dirty="0"/>
              <a:t>الاحتمال الأكثر شيوعاً بعد تعرض شخص ما للعدوى هو الشفاء العفوي. والآفة </a:t>
            </a:r>
            <a:r>
              <a:rPr lang="ar-SA" dirty="0" err="1"/>
              <a:t>البدئية</a:t>
            </a:r>
            <a:r>
              <a:rPr lang="ar-SA" dirty="0"/>
              <a:t> الجلدية تكون عبارة عن بقعة مفردة ناقصة </a:t>
            </a:r>
            <a:r>
              <a:rPr lang="ar-SA" dirty="0" err="1"/>
              <a:t>التصبغ</a:t>
            </a:r>
            <a:r>
              <a:rPr lang="ar-SA" dirty="0"/>
              <a:t> مع حس خدر خفيف، وفي هذه المرحلة نقول أن المرض غير محدد، وذلك بسبب عدم القدرة على التنبؤ بسيره. تشفى الآفات عفوياً أو تسير نحو أحد أشكال الاصابة بالجذام. </a:t>
            </a:r>
            <a:endParaRPr lang="en-US" dirty="0"/>
          </a:p>
          <a:p>
            <a:endParaRPr lang="en-US" dirty="0"/>
          </a:p>
        </p:txBody>
      </p:sp>
    </p:spTree>
    <p:extLst>
      <p:ext uri="{BB962C8B-B14F-4D97-AF65-F5344CB8AC3E}">
        <p14:creationId xmlns:p14="http://schemas.microsoft.com/office/powerpoint/2010/main" val="2145154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للجذام قطبان ثابتان هما:</a:t>
            </a:r>
            <a:r>
              <a:rPr lang="en-US" dirty="0"/>
              <a:t/>
            </a:r>
            <a:br>
              <a:rPr lang="en-US" dirty="0"/>
            </a:br>
            <a:endParaRPr lang="en-US" dirty="0"/>
          </a:p>
        </p:txBody>
      </p:sp>
      <p:sp>
        <p:nvSpPr>
          <p:cNvPr id="3" name="عنصر نائب للمحتوى 2"/>
          <p:cNvSpPr>
            <a:spLocks noGrp="1"/>
          </p:cNvSpPr>
          <p:nvPr>
            <p:ph idx="1"/>
          </p:nvPr>
        </p:nvSpPr>
        <p:spPr/>
        <p:txBody>
          <a:bodyPr/>
          <a:lstStyle/>
          <a:p>
            <a:r>
              <a:rPr lang="ar-SA" b="1" dirty="0" smtClean="0"/>
              <a:t>1</a:t>
            </a:r>
            <a:r>
              <a:rPr lang="ar-SA" b="1" dirty="0"/>
              <a:t>. الجذام </a:t>
            </a:r>
            <a:r>
              <a:rPr lang="ar-SY" b="1" dirty="0" smtClean="0"/>
              <a:t>شبيه </a:t>
            </a:r>
            <a:r>
              <a:rPr lang="ar-SA" b="1" dirty="0" smtClean="0"/>
              <a:t>الدرني </a:t>
            </a:r>
            <a:r>
              <a:rPr lang="en-US" b="1" dirty="0"/>
              <a:t>(TT)</a:t>
            </a:r>
            <a:r>
              <a:rPr lang="ar-SA" b="1" dirty="0" smtClean="0"/>
              <a:t>:</a:t>
            </a:r>
            <a:endParaRPr lang="ar-SY" b="1" dirty="0" smtClean="0"/>
          </a:p>
          <a:p>
            <a:pPr marL="64008" indent="0">
              <a:buNone/>
            </a:pPr>
            <a:r>
              <a:rPr lang="ar-SY" dirty="0"/>
              <a:t> </a:t>
            </a:r>
            <a:r>
              <a:rPr lang="ar-SY" dirty="0" smtClean="0"/>
              <a:t>   </a:t>
            </a:r>
            <a:r>
              <a:rPr lang="ar-SA" dirty="0" smtClean="0"/>
              <a:t>تكون </a:t>
            </a:r>
            <a:r>
              <a:rPr lang="ar-SA" dirty="0"/>
              <a:t>الاستجابة المناعية </a:t>
            </a:r>
            <a:r>
              <a:rPr lang="ar-SA" dirty="0" smtClean="0"/>
              <a:t>قوية</a:t>
            </a:r>
            <a:r>
              <a:rPr lang="ar-SY" dirty="0" smtClean="0"/>
              <a:t>،</a:t>
            </a:r>
            <a:r>
              <a:rPr lang="ar-SA" dirty="0" smtClean="0"/>
              <a:t> </a:t>
            </a:r>
            <a:r>
              <a:rPr lang="ar-SA" dirty="0"/>
              <a:t>ويكون عدد </a:t>
            </a:r>
            <a:r>
              <a:rPr lang="ar-SY" dirty="0" smtClean="0"/>
              <a:t> </a:t>
            </a:r>
          </a:p>
          <a:p>
            <a:pPr marL="64008" indent="0">
              <a:buNone/>
            </a:pPr>
            <a:r>
              <a:rPr lang="ar-SY" dirty="0"/>
              <a:t> </a:t>
            </a:r>
            <a:r>
              <a:rPr lang="ar-SY" dirty="0" smtClean="0"/>
              <a:t>   </a:t>
            </a:r>
            <a:r>
              <a:rPr lang="ar-SA" dirty="0" smtClean="0"/>
              <a:t>العصيات قليل</a:t>
            </a:r>
            <a:r>
              <a:rPr lang="ar-SY" dirty="0" smtClean="0"/>
              <a:t>،</a:t>
            </a:r>
            <a:r>
              <a:rPr lang="ar-SA" dirty="0" smtClean="0"/>
              <a:t> </a:t>
            </a:r>
            <a:r>
              <a:rPr lang="ar-SA" dirty="0"/>
              <a:t>ويكون السير الطبيعي  باتجاه </a:t>
            </a:r>
            <a:r>
              <a:rPr lang="ar-SY" dirty="0" smtClean="0"/>
              <a:t> </a:t>
            </a:r>
          </a:p>
          <a:p>
            <a:pPr marL="64008" indent="0">
              <a:buNone/>
            </a:pPr>
            <a:r>
              <a:rPr lang="ar-SY" dirty="0"/>
              <a:t> </a:t>
            </a:r>
            <a:r>
              <a:rPr lang="ar-SY" dirty="0" smtClean="0"/>
              <a:t>   </a:t>
            </a:r>
            <a:r>
              <a:rPr lang="ar-SA" dirty="0" smtClean="0"/>
              <a:t>الشفاء </a:t>
            </a:r>
            <a:r>
              <a:rPr lang="ar-SA" dirty="0"/>
              <a:t>العفوي خلال عدة سنوات. </a:t>
            </a:r>
            <a:endParaRPr lang="en-US" dirty="0"/>
          </a:p>
          <a:p>
            <a:r>
              <a:rPr lang="ar-SA" b="1" dirty="0"/>
              <a:t>2. الجذام </a:t>
            </a:r>
            <a:r>
              <a:rPr lang="ar-SA" b="1" dirty="0" err="1" smtClean="0"/>
              <a:t>الجذ</a:t>
            </a:r>
            <a:r>
              <a:rPr lang="ar-SY" b="1" dirty="0" err="1" smtClean="0"/>
              <a:t>مو</a:t>
            </a:r>
            <a:r>
              <a:rPr lang="ar-SA" b="1" dirty="0" smtClean="0"/>
              <a:t>مي </a:t>
            </a:r>
            <a:r>
              <a:rPr lang="en-US" b="1" dirty="0"/>
              <a:t>(LL)</a:t>
            </a:r>
            <a:r>
              <a:rPr lang="ar-SA" b="1" dirty="0"/>
              <a:t>:</a:t>
            </a:r>
            <a:r>
              <a:rPr lang="ar-SA" dirty="0"/>
              <a:t> </a:t>
            </a:r>
            <a:endParaRPr lang="ar-SY" dirty="0" smtClean="0"/>
          </a:p>
          <a:p>
            <a:pPr marL="64008" indent="0">
              <a:buNone/>
            </a:pPr>
            <a:r>
              <a:rPr lang="ar-SY" dirty="0" smtClean="0"/>
              <a:t>     </a:t>
            </a:r>
            <a:r>
              <a:rPr lang="ar-SA" dirty="0" smtClean="0"/>
              <a:t>تكون </a:t>
            </a:r>
            <a:r>
              <a:rPr lang="ar-SA" dirty="0"/>
              <a:t>الاستجابة المناعية ضعيفة ويكون عدد </a:t>
            </a:r>
            <a:endParaRPr lang="ar-SY" dirty="0" smtClean="0"/>
          </a:p>
          <a:p>
            <a:pPr marL="64008" indent="0">
              <a:buNone/>
            </a:pPr>
            <a:r>
              <a:rPr lang="ar-SY" dirty="0"/>
              <a:t> </a:t>
            </a:r>
            <a:r>
              <a:rPr lang="ar-SY" dirty="0" smtClean="0"/>
              <a:t>    </a:t>
            </a:r>
            <a:r>
              <a:rPr lang="ar-SA" dirty="0" smtClean="0"/>
              <a:t>العصيات </a:t>
            </a:r>
            <a:r>
              <a:rPr lang="ar-SA" dirty="0"/>
              <a:t>كثيراً.</a:t>
            </a:r>
            <a:endParaRPr lang="en-US" dirty="0"/>
          </a:p>
          <a:p>
            <a:endParaRPr lang="en-US" dirty="0"/>
          </a:p>
        </p:txBody>
      </p:sp>
    </p:spTree>
    <p:extLst>
      <p:ext uri="{BB962C8B-B14F-4D97-AF65-F5344CB8AC3E}">
        <p14:creationId xmlns:p14="http://schemas.microsoft.com/office/powerpoint/2010/main" val="1507696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411092" y="267494"/>
            <a:ext cx="8321829" cy="1399032"/>
          </a:xfrm>
          <a:prstGeom prst="rect">
            <a:avLst/>
          </a:prstGeom>
        </p:spPr>
      </p:pic>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normAutofit lnSpcReduction="10000"/>
          </a:bodyPr>
          <a:lstStyle/>
          <a:p>
            <a:r>
              <a:rPr lang="ar-SA" dirty="0"/>
              <a:t>وبين القطبين السابقين يوجد درجة محتملة للخمج  تشكل الشكل الحدي، فالأجزاء القريبة من الجذام الدرني تدعى الشكل الدرني الحدي </a:t>
            </a:r>
            <a:r>
              <a:rPr lang="en-US" dirty="0"/>
              <a:t>(BT)</a:t>
            </a:r>
            <a:r>
              <a:rPr lang="ar-SA" dirty="0"/>
              <a:t>، والأجزاء القريبة من الجذام </a:t>
            </a:r>
            <a:r>
              <a:rPr lang="ar-SA" dirty="0" smtClean="0"/>
              <a:t>الجذم</a:t>
            </a:r>
            <a:r>
              <a:rPr lang="ar-SY" dirty="0" smtClean="0"/>
              <a:t>و</a:t>
            </a:r>
            <a:r>
              <a:rPr lang="ar-SA" dirty="0" smtClean="0"/>
              <a:t>مي </a:t>
            </a:r>
            <a:r>
              <a:rPr lang="ar-SA" dirty="0"/>
              <a:t>تدعى الشكل </a:t>
            </a:r>
            <a:r>
              <a:rPr lang="ar-SA" dirty="0" err="1" smtClean="0"/>
              <a:t>الجذمومي</a:t>
            </a:r>
            <a:r>
              <a:rPr lang="ar-SA" dirty="0" smtClean="0"/>
              <a:t> </a:t>
            </a:r>
            <a:r>
              <a:rPr lang="ar-SA" dirty="0"/>
              <a:t>الحدي </a:t>
            </a:r>
            <a:r>
              <a:rPr lang="en-US" dirty="0"/>
              <a:t>(BL)</a:t>
            </a:r>
            <a:r>
              <a:rPr lang="ar-SA" dirty="0"/>
              <a:t>، وتلك التي توجد في الوسط تدعى الجذام الحدي </a:t>
            </a:r>
            <a:r>
              <a:rPr lang="en-US" dirty="0"/>
              <a:t>(BB)</a:t>
            </a:r>
            <a:r>
              <a:rPr lang="ar-SA" dirty="0"/>
              <a:t>، وهي حالة غير ثابتة، ومع مرور الوقت يتجه من الجذام الدرني </a:t>
            </a:r>
            <a:r>
              <a:rPr lang="en-US" dirty="0"/>
              <a:t>(TT)</a:t>
            </a:r>
            <a:r>
              <a:rPr lang="ar-SA" dirty="0"/>
              <a:t> إلى الجذام </a:t>
            </a:r>
            <a:r>
              <a:rPr lang="ar-SA" dirty="0" err="1" smtClean="0"/>
              <a:t>الجذمومي</a:t>
            </a:r>
            <a:r>
              <a:rPr lang="ar-SA" dirty="0" smtClean="0"/>
              <a:t> </a:t>
            </a:r>
            <a:r>
              <a:rPr lang="en-US" dirty="0"/>
              <a:t>(LL)</a:t>
            </a:r>
            <a:r>
              <a:rPr lang="ar-SA" dirty="0"/>
              <a:t> و تدعى هذه العملية انخفاض الدرجة </a:t>
            </a:r>
            <a:r>
              <a:rPr lang="en-US" dirty="0"/>
              <a:t>Downgrading</a:t>
            </a:r>
            <a:r>
              <a:rPr lang="ar-SA" dirty="0"/>
              <a:t>. </a:t>
            </a:r>
            <a:endParaRPr lang="en-US" dirty="0"/>
          </a:p>
        </p:txBody>
      </p:sp>
    </p:spTree>
    <p:extLst>
      <p:ext uri="{BB962C8B-B14F-4D97-AF65-F5344CB8AC3E}">
        <p14:creationId xmlns:p14="http://schemas.microsoft.com/office/powerpoint/2010/main" val="434953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r>
              <a:rPr lang="ar-SA" dirty="0" smtClean="0"/>
              <a:t>يمكن </a:t>
            </a:r>
            <a:r>
              <a:rPr lang="ar-SA" dirty="0"/>
              <a:t>أن يصيب الجذام الأعصاب فقط، و يمكن أن يكون هذا الشكل العصبي غير محدد أو درني أو </a:t>
            </a:r>
            <a:r>
              <a:rPr lang="ar-SA" dirty="0" err="1" smtClean="0"/>
              <a:t>جذمومي</a:t>
            </a:r>
            <a:r>
              <a:rPr lang="ar-SA" dirty="0"/>
              <a:t>.</a:t>
            </a:r>
            <a:endParaRPr lang="en-US" dirty="0"/>
          </a:p>
          <a:p>
            <a:endParaRPr lang="en-US" dirty="0"/>
          </a:p>
        </p:txBody>
      </p:sp>
    </p:spTree>
    <p:extLst>
      <p:ext uri="{BB962C8B-B14F-4D97-AF65-F5344CB8AC3E}">
        <p14:creationId xmlns:p14="http://schemas.microsoft.com/office/powerpoint/2010/main" val="40413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تبدلات الأعصاب المحيطية</a:t>
            </a:r>
            <a:r>
              <a:rPr lang="en-US" b="1" dirty="0"/>
              <a:t> Peripheral Nerve Changes  </a:t>
            </a:r>
            <a:r>
              <a:rPr lang="ar-SA" b="1" dirty="0" smtClean="0"/>
              <a:t> </a:t>
            </a:r>
            <a:endParaRPr lang="en-US" dirty="0"/>
          </a:p>
        </p:txBody>
      </p:sp>
      <p:sp>
        <p:nvSpPr>
          <p:cNvPr id="3" name="عنصر نائب للمحتوى 2"/>
          <p:cNvSpPr>
            <a:spLocks noGrp="1"/>
          </p:cNvSpPr>
          <p:nvPr>
            <p:ph idx="1"/>
          </p:nvPr>
        </p:nvSpPr>
        <p:spPr/>
        <p:txBody>
          <a:bodyPr>
            <a:normAutofit fontScale="92500" lnSpcReduction="10000"/>
          </a:bodyPr>
          <a:lstStyle/>
          <a:p>
            <a:r>
              <a:rPr lang="ar-SA" dirty="0" smtClean="0"/>
              <a:t>إصابة </a:t>
            </a:r>
            <a:r>
              <a:rPr lang="ar-SA" dirty="0"/>
              <a:t>الأعصاب مميزة، وهي علامة </a:t>
            </a:r>
            <a:r>
              <a:rPr lang="ar-SA" dirty="0" err="1"/>
              <a:t>نسجية</a:t>
            </a:r>
            <a:r>
              <a:rPr lang="ar-SA" dirty="0"/>
              <a:t> للجذام، وهي المسؤولة عن ظهور الخدر ضمن الآفات، وعن اعتلال الأعصاب المحيطية التي تأخذ شكل قفاز اليدين. </a:t>
            </a:r>
            <a:r>
              <a:rPr lang="ar-SY" dirty="0"/>
              <a:t>تقود الأذية العصبية الى التشوهات، وهي السبب الرئيس لتحدد فعاليات المريض في المناطق  الموبوءة. تحدث الأذية العصبية بنسبة 1.3  -  3.5 % في الحالات قليلة العصيات، وبنسبة 7.5 - 24 % في الحالات كثيرة العصيات. يمكن أن يسوء الاعتلال العصبي حتى بعد المعالجة، ويمكن أن تستمر الاضطرابات الثانوية عدة سنوات كنتيجة للاعتلال العصبي. </a:t>
            </a:r>
            <a:endParaRPr lang="en-US" dirty="0"/>
          </a:p>
        </p:txBody>
      </p:sp>
    </p:spTree>
    <p:extLst>
      <p:ext uri="{BB962C8B-B14F-4D97-AF65-F5344CB8AC3E}">
        <p14:creationId xmlns:p14="http://schemas.microsoft.com/office/powerpoint/2010/main" val="303494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ar-SY" dirty="0"/>
              <a:t>وإن وجود </a:t>
            </a:r>
            <a:r>
              <a:rPr lang="ar-SY" dirty="0" smtClean="0"/>
              <a:t>1.تضخم </a:t>
            </a:r>
            <a:r>
              <a:rPr lang="ar-SY" dirty="0"/>
              <a:t>في الأعصاب يجب أن يوجه للبحث عن امكانية الإصابة بالجذام. يتصف الجذام الدرني </a:t>
            </a:r>
            <a:r>
              <a:rPr lang="ar-SY" dirty="0" err="1"/>
              <a:t>باصابة</a:t>
            </a:r>
            <a:r>
              <a:rPr lang="ar-SY" dirty="0"/>
              <a:t> أعصاب غير متناظرة، </a:t>
            </a:r>
            <a:r>
              <a:rPr lang="ar-SY" dirty="0" err="1"/>
              <a:t>وموضعة</a:t>
            </a:r>
            <a:r>
              <a:rPr lang="ar-SY" dirty="0"/>
              <a:t> بمكان الآفات الجلدية، بينما تكون اصابة الأعصاب متناظرة في الجذام </a:t>
            </a:r>
            <a:r>
              <a:rPr lang="ar-SY" dirty="0" err="1" smtClean="0"/>
              <a:t>الجذمومي</a:t>
            </a:r>
            <a:r>
              <a:rPr lang="ar-SY" dirty="0"/>
              <a:t>، وغير متعلقة بمكان الآفات الجلدية. ويمكن أن تكون إصابة العصب عرضية أو غير عرضية. تصل عصيات الجذام الى الأعصاب عبر الأوعية الدموية . </a:t>
            </a:r>
            <a:endParaRPr lang="en-US" dirty="0"/>
          </a:p>
        </p:txBody>
      </p:sp>
    </p:spTree>
    <p:extLst>
      <p:ext uri="{BB962C8B-B14F-4D97-AF65-F5344CB8AC3E}">
        <p14:creationId xmlns:p14="http://schemas.microsoft.com/office/powerpoint/2010/main" val="2225684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stretch>
            <a:fillRect/>
          </a:stretch>
        </p:blipFill>
        <p:spPr>
          <a:xfrm>
            <a:off x="2555776" y="727200"/>
            <a:ext cx="3355461" cy="5727575"/>
          </a:xfrm>
          <a:prstGeom prst="rect">
            <a:avLst/>
          </a:prstGeom>
        </p:spPr>
      </p:pic>
    </p:spTree>
    <p:extLst>
      <p:ext uri="{BB962C8B-B14F-4D97-AF65-F5344CB8AC3E}">
        <p14:creationId xmlns:p14="http://schemas.microsoft.com/office/powerpoint/2010/main" val="3908726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a:bodyPr>
          <a:lstStyle/>
          <a:p>
            <a:r>
              <a:rPr lang="ar-SY" dirty="0"/>
              <a:t>تحدث أذية الأعصاب عبر عدة طرق: انسداد أوعية العصب أو التهاب أوعيته أو التداخل باستقلاب خلايا شوان أو مهاجمة مناعية للبطانة الوعائية أو للعصب أو ارتشاح وتكاثر العصيات </a:t>
            </a:r>
            <a:r>
              <a:rPr lang="ar-SY" dirty="0" err="1"/>
              <a:t>الجذامية</a:t>
            </a:r>
            <a:r>
              <a:rPr lang="ar-SY" dirty="0"/>
              <a:t> في الأفضية حول الأعصاب وداخلها. تصبح الأعصاب أماكن مستهدفة مناعياً عندما تظهر مستضدات العصيات </a:t>
            </a:r>
            <a:r>
              <a:rPr lang="ar-SY" dirty="0" err="1"/>
              <a:t>الجذامية</a:t>
            </a:r>
            <a:r>
              <a:rPr lang="ar-SY" dirty="0"/>
              <a:t> على سطحها بالتشارك مع مستضد التوافق النسيجي من النمط الثاني. وإن تعبير خلايا شوان لهذه الجزيئات المناعية يجعلها أهدافاً محتملة للخلايا </a:t>
            </a:r>
            <a:r>
              <a:rPr lang="ar-SY" dirty="0" err="1"/>
              <a:t>التائية</a:t>
            </a:r>
            <a:r>
              <a:rPr lang="en-US" dirty="0"/>
              <a:t>CD4+ </a:t>
            </a:r>
            <a:r>
              <a:rPr lang="ar-SY" dirty="0"/>
              <a:t> السامة للخلايا.</a:t>
            </a:r>
            <a:endParaRPr lang="en-US" dirty="0"/>
          </a:p>
        </p:txBody>
      </p:sp>
    </p:spTree>
    <p:extLst>
      <p:ext uri="{BB962C8B-B14F-4D97-AF65-F5344CB8AC3E}">
        <p14:creationId xmlns:p14="http://schemas.microsoft.com/office/powerpoint/2010/main" val="2362066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0" y="6096000"/>
            <a:ext cx="9169400" cy="762000"/>
          </a:xfrm>
          <a:prstGeom prst="rect">
            <a:avLst/>
          </a:prstGeom>
          <a:solidFill>
            <a:srgbClr val="1E7FB8"/>
          </a:solidFill>
          <a:ln w="9525">
            <a:noFill/>
            <a:miter lim="800000"/>
            <a:headEnd/>
            <a:tailEnd/>
          </a:ln>
          <a:effectLst/>
        </p:spPr>
        <p:txBody>
          <a:bodyPr wrap="none" anchor="ctr"/>
          <a:lstStyle/>
          <a:p>
            <a:pPr algn="l" rtl="0">
              <a:defRPr/>
            </a:pPr>
            <a:endParaRPr lang="en-US" dirty="0">
              <a:solidFill>
                <a:schemeClr val="bg1"/>
              </a:solidFill>
            </a:endParaRPr>
          </a:p>
        </p:txBody>
      </p:sp>
      <p:sp>
        <p:nvSpPr>
          <p:cNvPr id="11" name="Content Placeholder 10"/>
          <p:cNvSpPr>
            <a:spLocks noGrp="1"/>
          </p:cNvSpPr>
          <p:nvPr>
            <p:ph idx="1"/>
          </p:nvPr>
        </p:nvSpPr>
        <p:spPr>
          <a:xfrm>
            <a:off x="457200" y="714356"/>
            <a:ext cx="8229600" cy="5411807"/>
          </a:xfrm>
        </p:spPr>
        <p:txBody>
          <a:bodyPr>
            <a:normAutofit/>
          </a:bodyPr>
          <a:lstStyle/>
          <a:p>
            <a:pPr algn="l" rtl="0">
              <a:buNone/>
            </a:pPr>
            <a:r>
              <a:rPr lang="en-US" dirty="0" smtClean="0"/>
              <a:t> Specialist Center of Dermatology</a:t>
            </a:r>
            <a:br>
              <a:rPr lang="en-US" dirty="0" smtClean="0"/>
            </a:br>
            <a:r>
              <a:rPr lang="en-US" dirty="0" smtClean="0"/>
              <a:t>                      Damascus – SYRIA </a:t>
            </a:r>
          </a:p>
          <a:p>
            <a:pPr algn="l" rtl="0">
              <a:buNone/>
            </a:pPr>
            <a:endParaRPr lang="en-US" dirty="0" smtClean="0"/>
          </a:p>
          <a:p>
            <a:pPr algn="l" rtl="0">
              <a:buNone/>
            </a:pPr>
            <a:r>
              <a:rPr lang="en-US" dirty="0" smtClean="0"/>
              <a:t>                    Dr. ALMAKKY </a:t>
            </a:r>
            <a:r>
              <a:rPr lang="en-US" dirty="0" err="1" smtClean="0"/>
              <a:t>Abdelkarim</a:t>
            </a:r>
            <a:r>
              <a:rPr lang="en-US" dirty="0" smtClean="0"/>
              <a:t> </a:t>
            </a:r>
          </a:p>
          <a:p>
            <a:pPr algn="l" rtl="0"/>
            <a:r>
              <a:rPr lang="en-US" dirty="0" smtClean="0"/>
              <a:t>Member of Arab Board of Dermatology</a:t>
            </a:r>
          </a:p>
          <a:p>
            <a:pPr algn="l" rtl="0"/>
            <a:r>
              <a:rPr lang="en-US" dirty="0" smtClean="0"/>
              <a:t>General Secretary of Syrian Board of Dermatology</a:t>
            </a:r>
            <a:endParaRPr lang="en-US" dirty="0"/>
          </a:p>
        </p:txBody>
      </p:sp>
      <p:sp>
        <p:nvSpPr>
          <p:cNvPr id="16" name="عنصر نائب للتذييل 3"/>
          <p:cNvSpPr>
            <a:spLocks noGrp="1"/>
          </p:cNvSpPr>
          <p:nvPr>
            <p:ph type="ftr" sz="quarter" idx="11"/>
          </p:nvPr>
        </p:nvSpPr>
        <p:spPr>
          <a:xfrm>
            <a:off x="1172344" y="6324600"/>
            <a:ext cx="2895600" cy="365125"/>
          </a:xfrm>
        </p:spPr>
        <p:txBody>
          <a:bodyPr/>
          <a:lstStyle/>
          <a:p>
            <a:r>
              <a:rPr lang="en-US" b="1" dirty="0" smtClean="0">
                <a:solidFill>
                  <a:schemeClr val="bg1"/>
                </a:solidFill>
                <a:effectLst>
                  <a:outerShdw blurRad="38100" dist="38100" dir="2700000" algn="tl">
                    <a:srgbClr val="000000">
                      <a:alpha val="43137"/>
                    </a:srgbClr>
                  </a:outerShdw>
                </a:effectLst>
              </a:rPr>
              <a:t> </a:t>
            </a:r>
            <a:r>
              <a:rPr lang="en-US" b="1" dirty="0" smtClean="0">
                <a:solidFill>
                  <a:schemeClr val="bg1"/>
                </a:solidFill>
                <a:effectLst>
                  <a:outerShdw blurRad="38100" dist="38100" dir="2700000" algn="tl">
                    <a:srgbClr val="000000">
                      <a:alpha val="43137"/>
                    </a:srgbClr>
                  </a:outerShdw>
                </a:effectLst>
                <a:cs typeface="+mj-cs"/>
              </a:rPr>
              <a:t>Treatments of LEISHMANIASIS</a:t>
            </a:r>
          </a:p>
        </p:txBody>
      </p:sp>
      <p:sp>
        <p:nvSpPr>
          <p:cNvPr id="5" name="عنصر نائب لرقم الشريحة 4"/>
          <p:cNvSpPr>
            <a:spLocks noGrp="1"/>
          </p:cNvSpPr>
          <p:nvPr>
            <p:ph type="sldNum" sz="quarter" idx="12"/>
          </p:nvPr>
        </p:nvSpPr>
        <p:spPr>
          <a:xfrm>
            <a:off x="8305800" y="6280151"/>
            <a:ext cx="533400" cy="501649"/>
          </a:xfrm>
        </p:spPr>
        <p:txBody>
          <a:bodyPr/>
          <a:lstStyle/>
          <a:p>
            <a:fld id="{70B5522E-D2EE-4368-B79A-B5F8279B63DD}" type="slidenum">
              <a:rPr lang="en-GB" smtClean="0">
                <a:solidFill>
                  <a:schemeClr val="bg1"/>
                </a:solidFill>
              </a:rPr>
              <a:pPr/>
              <a:t>2</a:t>
            </a:fld>
            <a:endParaRPr lang="en-GB" dirty="0">
              <a:solidFill>
                <a:schemeClr val="bg1"/>
              </a:solidFill>
            </a:endParaRPr>
          </a:p>
        </p:txBody>
      </p:sp>
      <p:sp>
        <p:nvSpPr>
          <p:cNvPr id="9" name="عنوان 1"/>
          <p:cNvSpPr txBox="1">
            <a:spLocks/>
          </p:cNvSpPr>
          <p:nvPr/>
        </p:nvSpPr>
        <p:spPr>
          <a:xfrm>
            <a:off x="0" y="0"/>
            <a:ext cx="9144000" cy="762000"/>
          </a:xfrm>
          <a:prstGeom prst="rect">
            <a:avLst/>
          </a:prstGeom>
          <a:solidFill>
            <a:schemeClr val="tx2">
              <a:lumMod val="20000"/>
              <a:lumOff val="80000"/>
            </a:schemeClr>
          </a:solidFill>
        </p:spPr>
        <p:txBody>
          <a:bodyPr vert="horz" lIns="91440" tIns="45720" rIns="91440" bIns="45720" rtlCol="0" anchor="ctr">
            <a:normAutofit/>
          </a:bodyPr>
          <a:lstStyle/>
          <a:p>
            <a:pPr lvl="0" indent="463550" algn="r" rtl="1">
              <a:spcBef>
                <a:spcPct val="0"/>
              </a:spcBef>
            </a:pPr>
            <a:endParaRPr kumimoji="0" lang="en-GB" sz="40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endParaRPr>
          </a:p>
        </p:txBody>
      </p:sp>
      <p:pic>
        <p:nvPicPr>
          <p:cNvPr id="4098" name="Picture 2" descr="H:\ورشة لايشمانيا الصليب الأحمر\شعار الصليب الاحمر 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064" y="6099628"/>
            <a:ext cx="755576" cy="762000"/>
          </a:xfrm>
          <a:prstGeom prst="rect">
            <a:avLst/>
          </a:prstGeom>
          <a:noFill/>
          <a:extLst>
            <a:ext uri="{909E8E84-426E-40DD-AFC4-6F175D3DCCD1}">
              <a14:hiddenFill xmlns:a14="http://schemas.microsoft.com/office/drawing/2010/main">
                <a:solidFill>
                  <a:srgbClr val="FFFFFF"/>
                </a:solidFill>
              </a14:hiddenFill>
            </a:ext>
          </a:extLst>
        </p:spPr>
      </p:pic>
      <p:sp>
        <p:nvSpPr>
          <p:cNvPr id="10" name="عنصر نائب للتذييل 3"/>
          <p:cNvSpPr txBox="1">
            <a:spLocks/>
          </p:cNvSpPr>
          <p:nvPr/>
        </p:nvSpPr>
        <p:spPr>
          <a:xfrm>
            <a:off x="4628728" y="6298066"/>
            <a:ext cx="2895600" cy="365125"/>
          </a:xfrm>
          <a:prstGeom prst="rect">
            <a:avLst/>
          </a:prstGeom>
        </p:spPr>
        <p:txBody>
          <a:bodyPr vert="horz" lIns="91440" tIns="45720" rIns="91440" bIns="45720" rtlCol="1" anchor="ctr"/>
          <a:lstStyle>
            <a:defPPr>
              <a:defRPr lang="ar-SA"/>
            </a:defPPr>
            <a:lvl1pPr marL="0" algn="ctr"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b="1" dirty="0" err="1" smtClean="0">
                <a:solidFill>
                  <a:schemeClr val="bg1"/>
                </a:solidFill>
                <a:effectLst>
                  <a:outerShdw blurRad="38100" dist="38100" dir="2700000" algn="tl">
                    <a:srgbClr val="000000">
                      <a:alpha val="43137"/>
                    </a:srgbClr>
                  </a:outerShdw>
                </a:effectLst>
                <a:cs typeface="+mj-cs"/>
              </a:rPr>
              <a:t>MoH</a:t>
            </a:r>
            <a:r>
              <a:rPr lang="en-US" b="1" dirty="0" smtClean="0">
                <a:solidFill>
                  <a:schemeClr val="bg1"/>
                </a:solidFill>
                <a:effectLst>
                  <a:outerShdw blurRad="38100" dist="38100" dir="2700000" algn="tl">
                    <a:srgbClr val="000000">
                      <a:alpha val="43137"/>
                    </a:srgbClr>
                  </a:outerShdw>
                </a:effectLst>
                <a:cs typeface="+mj-cs"/>
              </a:rPr>
              <a:t> , ICRC &amp; SARC</a:t>
            </a:r>
            <a:endParaRPr lang="en-GB" b="1" dirty="0">
              <a:solidFill>
                <a:schemeClr val="bg1"/>
              </a:solidFill>
              <a:effectLst>
                <a:outerShdw blurRad="38100" dist="38100" dir="2700000" algn="tl">
                  <a:srgbClr val="000000">
                    <a:alpha val="43137"/>
                  </a:srgbClr>
                </a:outerShdw>
              </a:effectLst>
              <a:cs typeface="+mj-cs"/>
            </a:endParaRPr>
          </a:p>
        </p:txBody>
      </p:sp>
      <p:pic>
        <p:nvPicPr>
          <p:cNvPr id="4099" name="Picture 3" descr="H:\ورشة لايشمانيا الصليب الأحمر\untitled.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1" y="6099628"/>
            <a:ext cx="864097" cy="74249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ورشة لايشمانيا الصليب الأحمر\وزارة الصحة.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9952" y="6067448"/>
            <a:ext cx="864096" cy="806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377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a:t>العلامات العصبية للجذام </a:t>
            </a:r>
            <a:endParaRPr lang="en-US" dirty="0"/>
          </a:p>
        </p:txBody>
      </p:sp>
      <p:sp>
        <p:nvSpPr>
          <p:cNvPr id="3" name="عنصر نائب للمحتوى 2"/>
          <p:cNvSpPr>
            <a:spLocks noGrp="1"/>
          </p:cNvSpPr>
          <p:nvPr>
            <p:ph idx="1"/>
          </p:nvPr>
        </p:nvSpPr>
        <p:spPr/>
        <p:txBody>
          <a:bodyPr>
            <a:normAutofit fontScale="92500" lnSpcReduction="20000"/>
          </a:bodyPr>
          <a:lstStyle/>
          <a:p>
            <a:r>
              <a:rPr lang="ar-SY" dirty="0"/>
              <a:t>تتضمن </a:t>
            </a:r>
            <a:r>
              <a:rPr lang="ar-SY" dirty="0" smtClean="0"/>
              <a:t>1.خلل </a:t>
            </a:r>
            <a:r>
              <a:rPr lang="ar-SY" dirty="0"/>
              <a:t>الحس، </a:t>
            </a:r>
            <a:r>
              <a:rPr lang="ar-SY" dirty="0" smtClean="0"/>
              <a:t>2.تضخم </a:t>
            </a:r>
            <a:r>
              <a:rPr lang="ar-SY" dirty="0"/>
              <a:t>العصب، </a:t>
            </a:r>
            <a:r>
              <a:rPr lang="ar-SY" dirty="0" smtClean="0"/>
              <a:t>3.الضعف </a:t>
            </a:r>
            <a:r>
              <a:rPr lang="ar-SY" dirty="0"/>
              <a:t>العضلي والضمور </a:t>
            </a:r>
            <a:r>
              <a:rPr lang="ar-SY" dirty="0" smtClean="0"/>
              <a:t>4.وتغيرات </a:t>
            </a:r>
            <a:r>
              <a:rPr lang="ar-SY" dirty="0" err="1"/>
              <a:t>اغتذائية</a:t>
            </a:r>
            <a:r>
              <a:rPr lang="ar-SY" dirty="0"/>
              <a:t>. تترافق آفات الأعصاب المحركة الوعائية مع الاضطرابات الحسية. يتطور خلل الحس بشكل مترق، يتجلى العرض الأول عادةً بعدم القدرة على التمييز </a:t>
            </a:r>
            <a:r>
              <a:rPr lang="ar-SY" dirty="0" err="1"/>
              <a:t>مابين</a:t>
            </a:r>
            <a:r>
              <a:rPr lang="ar-SY" dirty="0"/>
              <a:t> الأشياء الساخنة والباردة، وبعدها يفقد المريض إدراك حس اللمس السطحي ثم حس الألم، وأخيراً يفقد الحس العميق. الأعصاب التي تصاب وبشكل رئيس هي الأعصاب الجذعية السطحية مثل: الزندي، الناصف، الكعبري، المأبضي، </a:t>
            </a:r>
            <a:r>
              <a:rPr lang="ar-SY" dirty="0" err="1"/>
              <a:t>الظنبوبي</a:t>
            </a:r>
            <a:r>
              <a:rPr lang="ar-SY" dirty="0"/>
              <a:t> الخلفي، القحفي الخامس والسابع وخصوصاً العصب الأذني الكبير. قد يُشاهد </a:t>
            </a:r>
            <a:r>
              <a:rPr lang="ar-SY" dirty="0" err="1"/>
              <a:t>ضخامات</a:t>
            </a:r>
            <a:r>
              <a:rPr lang="ar-SY" dirty="0"/>
              <a:t> </a:t>
            </a:r>
            <a:r>
              <a:rPr lang="ar-SY" dirty="0" err="1"/>
              <a:t>سبحية</a:t>
            </a:r>
            <a:r>
              <a:rPr lang="ar-SY" dirty="0"/>
              <a:t>، عقدية، أو تورمات بشكل المغزل. يمكن أن يحدث تشكل لخراجات عصبية. </a:t>
            </a:r>
            <a:endParaRPr lang="en-US" dirty="0"/>
          </a:p>
        </p:txBody>
      </p:sp>
    </p:spTree>
    <p:extLst>
      <p:ext uri="{BB962C8B-B14F-4D97-AF65-F5344CB8AC3E}">
        <p14:creationId xmlns:p14="http://schemas.microsoft.com/office/powerpoint/2010/main" val="3354766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lnSpcReduction="20000"/>
          </a:bodyPr>
          <a:lstStyle/>
          <a:p>
            <a:r>
              <a:rPr lang="ar-SY" dirty="0"/>
              <a:t>يمكن أن يُجس العصب الزندي بالقرب من اللقمة الأنسية للعضد، ويجس لعدة سنتيمترات فوق المرفق. يصيب الضمور العضلي عادة ً العضلات الصغيرة لليدين والقدمين، وبعضاً من العضلات الوجهية مما يسبب ضعفاً وضموراً </a:t>
            </a:r>
            <a:r>
              <a:rPr lang="ar-SY" dirty="0" err="1"/>
              <a:t>مترقياً</a:t>
            </a:r>
            <a:r>
              <a:rPr lang="ar-SY" dirty="0"/>
              <a:t>. تحدث </a:t>
            </a:r>
            <a:r>
              <a:rPr lang="ar-SY" dirty="0" err="1"/>
              <a:t>تقفعات</a:t>
            </a:r>
            <a:r>
              <a:rPr lang="ar-SY" dirty="0"/>
              <a:t> في الأصابع مع تشكل اليد </a:t>
            </a:r>
            <a:r>
              <a:rPr lang="ar-SY" dirty="0" err="1"/>
              <a:t>المخلبية</a:t>
            </a:r>
            <a:r>
              <a:rPr lang="ar-SY" dirty="0"/>
              <a:t>، وبنتيجة ارتشاف العظام السلامية يحدث قصر لأصابع اليدين والقدمين. يحدث </a:t>
            </a:r>
            <a:r>
              <a:rPr lang="ar-SY" dirty="0" err="1"/>
              <a:t>الانسدال</a:t>
            </a:r>
            <a:r>
              <a:rPr lang="ar-SY" dirty="0"/>
              <a:t> </a:t>
            </a:r>
            <a:r>
              <a:rPr lang="ar-SY" dirty="0" err="1"/>
              <a:t>الجفني</a:t>
            </a:r>
            <a:r>
              <a:rPr lang="ar-SY" dirty="0"/>
              <a:t>، الشتر، والمظهر المشابه للقناع عند إصابة العصبين القحفيين الخامس والسابع. ونتيجة للإصابة العصبية يحدث تقرح جلدي وفرط تقرن وفقاعات </a:t>
            </a:r>
            <a:r>
              <a:rPr lang="ar-SY" dirty="0" err="1"/>
              <a:t>وحاصات</a:t>
            </a:r>
            <a:r>
              <a:rPr lang="ar-SY" dirty="0"/>
              <a:t> وفقد للتعرق، ويمكن أن يحدث داء ثاقب للقدم. تتظاهر القرحات الثاقبة عادةً على ضرة القدم أو على العقب.</a:t>
            </a:r>
            <a:endParaRPr lang="en-US" dirty="0"/>
          </a:p>
        </p:txBody>
      </p:sp>
    </p:spTree>
    <p:extLst>
      <p:ext uri="{BB962C8B-B14F-4D97-AF65-F5344CB8AC3E}">
        <p14:creationId xmlns:p14="http://schemas.microsoft.com/office/powerpoint/2010/main" val="10735221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stretch>
            <a:fillRect/>
          </a:stretch>
        </p:blipFill>
        <p:spPr>
          <a:xfrm>
            <a:off x="1685925" y="2011362"/>
            <a:ext cx="5772150" cy="4314825"/>
          </a:xfrm>
          <a:prstGeom prst="rect">
            <a:avLst/>
          </a:prstGeom>
        </p:spPr>
      </p:pic>
    </p:spTree>
    <p:extLst>
      <p:ext uri="{BB962C8B-B14F-4D97-AF65-F5344CB8AC3E}">
        <p14:creationId xmlns:p14="http://schemas.microsoft.com/office/powerpoint/2010/main" val="652442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stretch>
            <a:fillRect/>
          </a:stretch>
        </p:blipFill>
        <p:spPr>
          <a:xfrm>
            <a:off x="1352550" y="1887537"/>
            <a:ext cx="6438900" cy="4562475"/>
          </a:xfrm>
          <a:prstGeom prst="rect">
            <a:avLst/>
          </a:prstGeom>
        </p:spPr>
      </p:pic>
    </p:spTree>
    <p:extLst>
      <p:ext uri="{BB962C8B-B14F-4D97-AF65-F5344CB8AC3E}">
        <p14:creationId xmlns:p14="http://schemas.microsoft.com/office/powerpoint/2010/main" val="31871250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الجذام شبيه الدرنة  </a:t>
            </a:r>
            <a:r>
              <a:rPr lang="en-US" b="1" dirty="0" err="1"/>
              <a:t>Tuberculoid</a:t>
            </a:r>
            <a:r>
              <a:rPr lang="en-US" b="1" dirty="0"/>
              <a:t> Leprosy</a:t>
            </a:r>
            <a:endParaRPr lang="en-US" dirty="0"/>
          </a:p>
        </p:txBody>
      </p:sp>
      <p:sp>
        <p:nvSpPr>
          <p:cNvPr id="3" name="عنصر نائب للمحتوى 2"/>
          <p:cNvSpPr>
            <a:spLocks noGrp="1"/>
          </p:cNvSpPr>
          <p:nvPr>
            <p:ph idx="1"/>
          </p:nvPr>
        </p:nvSpPr>
        <p:spPr/>
        <p:txBody>
          <a:bodyPr>
            <a:normAutofit fontScale="92500" lnSpcReduction="20000"/>
          </a:bodyPr>
          <a:lstStyle/>
          <a:p>
            <a:r>
              <a:rPr lang="ar-SA" dirty="0" smtClean="0"/>
              <a:t>تكون </a:t>
            </a:r>
            <a:r>
              <a:rPr lang="ar-SA" dirty="0"/>
              <a:t>الآفات عادةً مفردة أو قليلة العدد (</a:t>
            </a:r>
            <a:r>
              <a:rPr lang="ar-SA" dirty="0" err="1"/>
              <a:t>لاتزيد</a:t>
            </a:r>
            <a:r>
              <a:rPr lang="ar-SA" dirty="0"/>
              <a:t> عن 3)، </a:t>
            </a:r>
            <a:r>
              <a:rPr lang="ar-SA" dirty="0" smtClean="0"/>
              <a:t>غير </a:t>
            </a:r>
            <a:r>
              <a:rPr lang="ar-SA" dirty="0"/>
              <a:t>متناظرة، وتكون عادة جافة </a:t>
            </a:r>
            <a:r>
              <a:rPr lang="ar-SA" dirty="0" err="1" smtClean="0"/>
              <a:t>وسفية</a:t>
            </a:r>
            <a:r>
              <a:rPr lang="ar-SA" dirty="0" smtClean="0"/>
              <a:t> بدون </a:t>
            </a:r>
            <a:r>
              <a:rPr lang="ar-SA" dirty="0"/>
              <a:t>أشعار</a:t>
            </a:r>
            <a:r>
              <a:rPr lang="ar-SA" dirty="0" smtClean="0"/>
              <a:t>.</a:t>
            </a:r>
            <a:endParaRPr lang="ar-SY" dirty="0" smtClean="0"/>
          </a:p>
          <a:p>
            <a:r>
              <a:rPr lang="ar-SA" dirty="0" smtClean="0"/>
              <a:t> </a:t>
            </a:r>
            <a:r>
              <a:rPr lang="ar-SA" dirty="0"/>
              <a:t>والآفة النموذجية: لويحة حمامية كبيرة، واضحة الحدود </a:t>
            </a:r>
            <a:r>
              <a:rPr lang="ar-SA" dirty="0" smtClean="0"/>
              <a:t>مرتفعة  </a:t>
            </a:r>
            <a:r>
              <a:rPr lang="ar-SA" dirty="0"/>
              <a:t>الحواف </a:t>
            </a:r>
            <a:r>
              <a:rPr lang="ar-SY" dirty="0" smtClean="0"/>
              <a:t>ذات</a:t>
            </a:r>
            <a:r>
              <a:rPr lang="ar-SA" dirty="0" smtClean="0"/>
              <a:t> </a:t>
            </a:r>
            <a:r>
              <a:rPr lang="ar-SA" dirty="0"/>
              <a:t>مركز مسطح ضامر</a:t>
            </a:r>
            <a:r>
              <a:rPr lang="ar-SY" dirty="0"/>
              <a:t>. قطرها الأعظمي 10 سم</a:t>
            </a:r>
            <a:r>
              <a:rPr lang="ar-SY" dirty="0" smtClean="0"/>
              <a:t>.</a:t>
            </a:r>
          </a:p>
          <a:p>
            <a:r>
              <a:rPr lang="ar-SY" dirty="0" smtClean="0"/>
              <a:t> </a:t>
            </a:r>
            <a:r>
              <a:rPr lang="ar-SY" dirty="0"/>
              <a:t>يمكن أن تكون الآفات أيضاً بقعية </a:t>
            </a:r>
            <a:r>
              <a:rPr lang="ar-SY" dirty="0" smtClean="0"/>
              <a:t>ناقصة </a:t>
            </a:r>
            <a:r>
              <a:rPr lang="ar-SY" dirty="0" err="1"/>
              <a:t>التصبغ</a:t>
            </a:r>
            <a:r>
              <a:rPr lang="ar-SY" dirty="0"/>
              <a:t> أو </a:t>
            </a:r>
            <a:r>
              <a:rPr lang="ar-SY" dirty="0" smtClean="0"/>
              <a:t>حمامية، تشبه </a:t>
            </a:r>
            <a:r>
              <a:rPr lang="ar-SY" dirty="0"/>
              <a:t>سريرياً الآفات</a:t>
            </a:r>
            <a:r>
              <a:rPr lang="ar-SA" dirty="0"/>
              <a:t> غير المحددة. تتضمن أماكن الإصابة الوجه والأطراف والجذع. عندما تتوضح الآفات فإنها تميل لتصبح حلقية أو قوسية الشكل مع حواف متغيرة السماكة. الآفات مخدرة أو قليلة الخدر وعديمة التعرق، وتكون الأعصاب السطحية القريبة من الآفة، متضخمة ومتوترة. </a:t>
            </a:r>
            <a:endParaRPr lang="en-US" dirty="0"/>
          </a:p>
        </p:txBody>
      </p:sp>
    </p:spTree>
    <p:extLst>
      <p:ext uri="{BB962C8B-B14F-4D97-AF65-F5344CB8AC3E}">
        <p14:creationId xmlns:p14="http://schemas.microsoft.com/office/powerpoint/2010/main" val="31701352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stretch>
            <a:fillRect/>
          </a:stretch>
        </p:blipFill>
        <p:spPr>
          <a:xfrm>
            <a:off x="529250" y="519856"/>
            <a:ext cx="8157550" cy="5049094"/>
          </a:xfrm>
          <a:prstGeom prst="rect">
            <a:avLst/>
          </a:prstGeom>
        </p:spPr>
      </p:pic>
    </p:spTree>
    <p:extLst>
      <p:ext uri="{BB962C8B-B14F-4D97-AF65-F5344CB8AC3E}">
        <p14:creationId xmlns:p14="http://schemas.microsoft.com/office/powerpoint/2010/main" val="1843236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lnSpcReduction="10000"/>
          </a:bodyPr>
          <a:lstStyle/>
          <a:p>
            <a:r>
              <a:rPr lang="ar-SA" dirty="0"/>
              <a:t>يكون العصب الأذني الكبير المتضخم  مرئياً، وكذلك العصب </a:t>
            </a:r>
            <a:r>
              <a:rPr lang="ar-SA" dirty="0" err="1"/>
              <a:t>الشظوي</a:t>
            </a:r>
            <a:r>
              <a:rPr lang="ar-SA" dirty="0"/>
              <a:t> السطحي. تكون الإصابة العصبية باكرة وواضحة، وتقود إلى إصابة عضلية مميزة. يمكن أن يحدث في سياق الإصابة ضمور العضلات </a:t>
            </a:r>
            <a:r>
              <a:rPr lang="ar-SA" dirty="0" err="1"/>
              <a:t>الخراطينية</a:t>
            </a:r>
            <a:r>
              <a:rPr lang="ar-SA" dirty="0"/>
              <a:t> لليد وفقدان القدرة على تحريك ألية اليد وفقدان القدرة على قبض الأصابع وحدوث شلل العصب الوجهي وسقوط القدم. يكون تطور الآفات عادةً بطيئاً، وهناك شفاء عفوي للآفات خلال 3 سنوات أو بعد المعالجة. يترك الشفاء العفوي اضطرابات </a:t>
            </a:r>
            <a:r>
              <a:rPr lang="ar-SA" dirty="0" err="1"/>
              <a:t>تصبغية</a:t>
            </a:r>
            <a:r>
              <a:rPr lang="ar-SA" dirty="0"/>
              <a:t>. </a:t>
            </a:r>
            <a:endParaRPr lang="en-US" dirty="0"/>
          </a:p>
        </p:txBody>
      </p:sp>
    </p:spTree>
    <p:extLst>
      <p:ext uri="{BB962C8B-B14F-4D97-AF65-F5344CB8AC3E}">
        <p14:creationId xmlns:p14="http://schemas.microsoft.com/office/powerpoint/2010/main" val="26954482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err="1"/>
              <a:t>نسجياً</a:t>
            </a:r>
            <a:r>
              <a:rPr lang="ar-SA" dirty="0"/>
              <a:t> </a:t>
            </a:r>
            <a:endParaRPr lang="en-US" dirty="0"/>
          </a:p>
        </p:txBody>
      </p:sp>
      <p:sp>
        <p:nvSpPr>
          <p:cNvPr id="3" name="عنصر نائب للمحتوى 2"/>
          <p:cNvSpPr>
            <a:spLocks noGrp="1"/>
          </p:cNvSpPr>
          <p:nvPr>
            <p:ph idx="1"/>
          </p:nvPr>
        </p:nvSpPr>
        <p:spPr/>
        <p:txBody>
          <a:bodyPr/>
          <a:lstStyle/>
          <a:p>
            <a:r>
              <a:rPr lang="ar-SA" dirty="0" smtClean="0"/>
              <a:t>تتألف </a:t>
            </a:r>
            <a:r>
              <a:rPr lang="ar-SA" dirty="0"/>
              <a:t>الدرنات من مجموعة من الخلايا </a:t>
            </a:r>
            <a:r>
              <a:rPr lang="ar-SA" dirty="0" err="1"/>
              <a:t>الظهارانية</a:t>
            </a:r>
            <a:r>
              <a:rPr lang="ar-SA" dirty="0"/>
              <a:t> وخلايا </a:t>
            </a:r>
            <a:r>
              <a:rPr lang="ar-SA" dirty="0" err="1"/>
              <a:t>لانغانس</a:t>
            </a:r>
            <a:r>
              <a:rPr lang="ar-SA" dirty="0"/>
              <a:t> العملاقة، </a:t>
            </a:r>
            <a:r>
              <a:rPr lang="ar-SA" dirty="0" err="1"/>
              <a:t>تتوضع</a:t>
            </a:r>
            <a:r>
              <a:rPr lang="ar-SA" dirty="0"/>
              <a:t> اللمفاويات في محيط الآفات. </a:t>
            </a:r>
            <a:r>
              <a:rPr lang="ar-SA" dirty="0" err="1"/>
              <a:t>المظهرالتشخيصي</a:t>
            </a:r>
            <a:r>
              <a:rPr lang="ar-SA" dirty="0"/>
              <a:t> الأكثر أهمية، هو التخريب الانتقائي لجذوع الأعصاب والتليف المتركز حول العصب. و</a:t>
            </a:r>
            <a:r>
              <a:rPr lang="ar-SY" dirty="0"/>
              <a:t>يمكن</a:t>
            </a:r>
            <a:r>
              <a:rPr lang="ar-SA" dirty="0"/>
              <a:t> </a:t>
            </a:r>
            <a:r>
              <a:rPr lang="ar-SA" dirty="0" smtClean="0"/>
              <a:t>ل</a:t>
            </a:r>
            <a:r>
              <a:rPr lang="ar-SY" dirty="0" smtClean="0"/>
              <a:t>ملون</a:t>
            </a:r>
            <a:r>
              <a:rPr lang="ar-SA" dirty="0" smtClean="0"/>
              <a:t> </a:t>
            </a:r>
            <a:r>
              <a:rPr lang="ar-SA" dirty="0"/>
              <a:t>(100- </a:t>
            </a:r>
            <a:r>
              <a:rPr lang="en-US" dirty="0"/>
              <a:t>S</a:t>
            </a:r>
            <a:r>
              <a:rPr lang="ar-SY" dirty="0"/>
              <a:t>) أن يظهر هذا التخريب الانتقائي العصبي عبر اظهار البقايا العصبية في البؤر </a:t>
            </a:r>
            <a:r>
              <a:rPr lang="ar-SY" dirty="0" err="1"/>
              <a:t>الإلتهابية</a:t>
            </a:r>
            <a:r>
              <a:rPr lang="ar-SY" dirty="0"/>
              <a:t>. </a:t>
            </a:r>
            <a:endParaRPr lang="en-US" dirty="0"/>
          </a:p>
          <a:p>
            <a:endParaRPr lang="en-US" dirty="0"/>
          </a:p>
        </p:txBody>
      </p:sp>
    </p:spTree>
    <p:extLst>
      <p:ext uri="{BB962C8B-B14F-4D97-AF65-F5344CB8AC3E}">
        <p14:creationId xmlns:p14="http://schemas.microsoft.com/office/powerpoint/2010/main" val="2171480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الجذام شبيه الدرنة </a:t>
            </a:r>
            <a:r>
              <a:rPr lang="ar-SA" b="1" dirty="0" smtClean="0"/>
              <a:t>الحدي</a:t>
            </a:r>
            <a:r>
              <a:rPr lang="ar-SY" b="1" dirty="0" smtClean="0"/>
              <a:t/>
            </a:r>
            <a:br>
              <a:rPr lang="ar-SY" b="1" dirty="0" smtClean="0"/>
            </a:br>
            <a:r>
              <a:rPr lang="en-US" b="1" dirty="0" smtClean="0"/>
              <a:t>Borderline  </a:t>
            </a:r>
            <a:r>
              <a:rPr lang="en-US" b="1" dirty="0" err="1" smtClean="0"/>
              <a:t>Tuberculoid</a:t>
            </a:r>
            <a:r>
              <a:rPr lang="en-US" b="1" dirty="0" smtClean="0"/>
              <a:t> </a:t>
            </a:r>
            <a:r>
              <a:rPr lang="en-US" b="1" dirty="0"/>
              <a:t>Leprosy </a:t>
            </a:r>
            <a:endParaRPr lang="en-US" dirty="0"/>
          </a:p>
        </p:txBody>
      </p:sp>
      <p:sp>
        <p:nvSpPr>
          <p:cNvPr id="3" name="عنصر نائب للمحتوى 2"/>
          <p:cNvSpPr>
            <a:spLocks noGrp="1"/>
          </p:cNvSpPr>
          <p:nvPr>
            <p:ph idx="1"/>
          </p:nvPr>
        </p:nvSpPr>
        <p:spPr/>
        <p:txBody>
          <a:bodyPr>
            <a:normAutofit lnSpcReduction="10000"/>
          </a:bodyPr>
          <a:lstStyle/>
          <a:p>
            <a:r>
              <a:rPr lang="ar-SA" dirty="0" smtClean="0"/>
              <a:t>آفاته </a:t>
            </a:r>
            <a:r>
              <a:rPr lang="ar-SA" dirty="0"/>
              <a:t>مشابهة لآفات الجذام الدرني، باستثناء أنها أكبر قياساً (تزيد عن 10 سم) وأكثر عدداً والوسوف أقل وكذلك الحمامى والجسأة والارتفاع. وهناك </a:t>
            </a:r>
            <a:r>
              <a:rPr lang="ar-SA" dirty="0" err="1"/>
              <a:t>سواتل</a:t>
            </a:r>
            <a:r>
              <a:rPr lang="ar-SA" dirty="0"/>
              <a:t> حول البقع أو اللويحات الكبيرة، وهي علامة مميزة. ومن الشائع فقد الحس وإصابة جذوع الأعصاب والشلل (</a:t>
            </a:r>
            <a:r>
              <a:rPr lang="ar-SA" dirty="0" err="1"/>
              <a:t>لايصيب</a:t>
            </a:r>
            <a:r>
              <a:rPr lang="ar-SA" dirty="0"/>
              <a:t> أكثر من عصبين). وعندما تحدث خراجات العصب فإنها تصيب الذكور. </a:t>
            </a:r>
            <a:r>
              <a:rPr lang="ar-SY" dirty="0"/>
              <a:t>المظهر النسيجي مشابه للجذام الدرني، لكن اللمفاويات أقل غزارة وكذلك خلايا </a:t>
            </a:r>
            <a:r>
              <a:rPr lang="ar-SY" dirty="0" err="1"/>
              <a:t>لانغانس</a:t>
            </a:r>
            <a:r>
              <a:rPr lang="ar-SY" dirty="0"/>
              <a:t>.</a:t>
            </a:r>
            <a:endParaRPr lang="en-US" dirty="0"/>
          </a:p>
          <a:p>
            <a:endParaRPr lang="en-US" dirty="0"/>
          </a:p>
        </p:txBody>
      </p:sp>
    </p:spTree>
    <p:extLst>
      <p:ext uri="{BB962C8B-B14F-4D97-AF65-F5344CB8AC3E}">
        <p14:creationId xmlns:p14="http://schemas.microsoft.com/office/powerpoint/2010/main" val="1695420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stretch>
            <a:fillRect/>
          </a:stretch>
        </p:blipFill>
        <p:spPr>
          <a:xfrm>
            <a:off x="728911" y="554384"/>
            <a:ext cx="7659513" cy="6066941"/>
          </a:xfrm>
          <a:prstGeom prst="rect">
            <a:avLst/>
          </a:prstGeom>
        </p:spPr>
      </p:pic>
    </p:spTree>
    <p:extLst>
      <p:ext uri="{BB962C8B-B14F-4D97-AF65-F5344CB8AC3E}">
        <p14:creationId xmlns:p14="http://schemas.microsoft.com/office/powerpoint/2010/main" val="2404611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b="1" dirty="0" smtClean="0"/>
              <a:t>الجذام  </a:t>
            </a:r>
            <a:r>
              <a:rPr lang="en-US" dirty="0"/>
              <a:t/>
            </a:r>
            <a:br>
              <a:rPr lang="en-US" dirty="0"/>
            </a:br>
            <a:r>
              <a:rPr lang="en-US" b="1" dirty="0"/>
              <a:t>Leprosy </a:t>
            </a:r>
            <a:endParaRPr lang="en-US" dirty="0"/>
          </a:p>
        </p:txBody>
      </p:sp>
      <p:sp>
        <p:nvSpPr>
          <p:cNvPr id="3" name="عنصر نائب للمحتوى 2"/>
          <p:cNvSpPr>
            <a:spLocks noGrp="1"/>
          </p:cNvSpPr>
          <p:nvPr>
            <p:ph idx="1"/>
          </p:nvPr>
        </p:nvSpPr>
        <p:spPr/>
        <p:txBody>
          <a:bodyPr>
            <a:normAutofit fontScale="77500" lnSpcReduction="20000"/>
          </a:bodyPr>
          <a:lstStyle/>
          <a:p>
            <a:endParaRPr lang="en-US" dirty="0"/>
          </a:p>
          <a:p>
            <a:r>
              <a:rPr lang="ar-SA" b="1" dirty="0"/>
              <a:t>الوبائيات</a:t>
            </a:r>
            <a:r>
              <a:rPr lang="en-US" b="1" dirty="0"/>
              <a:t>Epidemiology </a:t>
            </a:r>
            <a:r>
              <a:rPr lang="ar-SA" b="1" dirty="0"/>
              <a:t>:</a:t>
            </a:r>
            <a:endParaRPr lang="en-US" dirty="0"/>
          </a:p>
          <a:p>
            <a:r>
              <a:rPr lang="ar-SY" dirty="0"/>
              <a:t> يعرف مصطلح التخلص من المرض (وليس استئصاله)  بأنه نسبة انتشاره بأقل من حالة واحدة  لكل 10,000 شخص في أي مدينة. ولقد تراجعت نسبة انتشار هذا المرض بحدود 86 %. النسبة الكلية للانتشار هي بحدود 1.25 حالة لكل (10.000) شخص. وتشكل إصابات 11 مدينة في العالم حوالي 92 % من كامل الحالات. وتعد الهند مسؤولة عن 80% من الحالات المنتشرة  في العالم، بالإضافة للبرازيل واندونيسيا </a:t>
            </a:r>
            <a:r>
              <a:rPr lang="ar-SY" dirty="0" err="1"/>
              <a:t>ومينمار</a:t>
            </a:r>
            <a:r>
              <a:rPr lang="ar-SY" dirty="0"/>
              <a:t> ومدغشقر والنيبال. وهو متوطن</a:t>
            </a:r>
            <a:r>
              <a:rPr lang="ar-SA" dirty="0"/>
              <a:t> في كل القارات عدا القارة القطبية</a:t>
            </a:r>
            <a:r>
              <a:rPr lang="ar-SY" dirty="0"/>
              <a:t>. والحالات الموجودة على </a:t>
            </a:r>
            <a:r>
              <a:rPr lang="ar-SY" dirty="0" err="1"/>
              <a:t>الشواطىء</a:t>
            </a:r>
            <a:r>
              <a:rPr lang="ar-SY" dirty="0"/>
              <a:t> الشرقية والجنوبية للولايات المتحدة مرتبطة بالتعرض لحيوان المدرع، وهو المضيف الطبيعي للعامل الخامج. </a:t>
            </a:r>
            <a:endParaRPr lang="en-US" dirty="0"/>
          </a:p>
        </p:txBody>
      </p:sp>
    </p:spTree>
    <p:extLst>
      <p:ext uri="{BB962C8B-B14F-4D97-AF65-F5344CB8AC3E}">
        <p14:creationId xmlns:p14="http://schemas.microsoft.com/office/powerpoint/2010/main" val="373880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b="1" dirty="0"/>
              <a:t>الجذام </a:t>
            </a:r>
            <a:r>
              <a:rPr lang="ar-SA" b="1" dirty="0" smtClean="0"/>
              <a:t>الحدي</a:t>
            </a:r>
            <a:r>
              <a:rPr lang="ar-SY" b="1" dirty="0" smtClean="0"/>
              <a:t/>
            </a:r>
            <a:br>
              <a:rPr lang="ar-SY" b="1" dirty="0" smtClean="0"/>
            </a:br>
            <a:r>
              <a:rPr lang="en-US" b="1" dirty="0" smtClean="0"/>
              <a:t>Borderline  Leprosy </a:t>
            </a:r>
            <a:endParaRPr lang="en-US" dirty="0"/>
          </a:p>
        </p:txBody>
      </p:sp>
      <p:sp>
        <p:nvSpPr>
          <p:cNvPr id="3" name="عنصر نائب للمحتوى 2"/>
          <p:cNvSpPr>
            <a:spLocks noGrp="1"/>
          </p:cNvSpPr>
          <p:nvPr>
            <p:ph idx="1"/>
          </p:nvPr>
        </p:nvSpPr>
        <p:spPr/>
        <p:txBody>
          <a:bodyPr>
            <a:normAutofit fontScale="92500" lnSpcReduction="20000"/>
          </a:bodyPr>
          <a:lstStyle/>
          <a:p>
            <a:r>
              <a:rPr lang="ar-SA" dirty="0" smtClean="0"/>
              <a:t>يمثل </a:t>
            </a:r>
            <a:r>
              <a:rPr lang="ar-SA" dirty="0"/>
              <a:t>النقطة المتوسطة من </a:t>
            </a:r>
            <a:r>
              <a:rPr lang="ar-SA" dirty="0" smtClean="0"/>
              <a:t>الطيف الحبيب</a:t>
            </a:r>
            <a:r>
              <a:rPr lang="ar-SY" dirty="0" err="1" smtClean="0"/>
              <a:t>وم</a:t>
            </a:r>
            <a:r>
              <a:rPr lang="ar-SA" dirty="0" smtClean="0"/>
              <a:t>ي</a:t>
            </a:r>
            <a:r>
              <a:rPr lang="ar-SA" dirty="0"/>
              <a:t>، وهي حالة غير مستقرة، وسريعاً ما ينتقل المريض للحالة الأعلى أو </a:t>
            </a:r>
            <a:r>
              <a:rPr lang="ar-SA" dirty="0" err="1"/>
              <a:t>الأخفض</a:t>
            </a:r>
            <a:r>
              <a:rPr lang="ar-SA" dirty="0"/>
              <a:t>، لذلك نادراً ما تشاهد هذه الحالة. الآفات هنا كثيرة العدد (لكنها قابلة للعد)، وهي تتألف من لويحات حلقية حمراء اللون غير منتظمة، منتشرة وغير متناظرة وحوافها غير واضحة، وتعطي منظر " الجبن السويسري ". ويمكن أن تكون الأعصاب متضخمة ومتوترة، لكن الخدر في الآفات متوسط الشدة عادةً. </a:t>
            </a:r>
            <a:endParaRPr lang="ar-SY" dirty="0" smtClean="0"/>
          </a:p>
          <a:p>
            <a:r>
              <a:rPr lang="ar-SY" dirty="0" err="1" smtClean="0"/>
              <a:t>نسجياً</a:t>
            </a:r>
            <a:r>
              <a:rPr lang="ar-SY" dirty="0"/>
              <a:t>: الأورام الحبيبية هنا أقل انتظاماً، ولا تُرى الخلايا العملاقة، وتبدي البلاعم بعض </a:t>
            </a:r>
            <a:r>
              <a:rPr lang="ar-SY" dirty="0" err="1"/>
              <a:t>الهيولى</a:t>
            </a:r>
            <a:r>
              <a:rPr lang="ar-SY" dirty="0"/>
              <a:t> الرغوية، وتكون العصيات غزيرة.</a:t>
            </a:r>
            <a:endParaRPr lang="en-US" dirty="0"/>
          </a:p>
          <a:p>
            <a:endParaRPr lang="en-US" dirty="0"/>
          </a:p>
        </p:txBody>
      </p:sp>
    </p:spTree>
    <p:extLst>
      <p:ext uri="{BB962C8B-B14F-4D97-AF65-F5344CB8AC3E}">
        <p14:creationId xmlns:p14="http://schemas.microsoft.com/office/powerpoint/2010/main" val="395897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الجذام </a:t>
            </a:r>
            <a:r>
              <a:rPr lang="ar-SA" b="1" dirty="0" err="1" smtClean="0"/>
              <a:t>الجذمومي</a:t>
            </a:r>
            <a:r>
              <a:rPr lang="ar-SA" b="1" dirty="0" smtClean="0"/>
              <a:t> </a:t>
            </a:r>
            <a:r>
              <a:rPr lang="ar-SA" b="1" dirty="0" smtClean="0"/>
              <a:t>الحدي</a:t>
            </a:r>
            <a:r>
              <a:rPr lang="ar-SY" b="1" dirty="0" smtClean="0"/>
              <a:t/>
            </a:r>
            <a:br>
              <a:rPr lang="ar-SY" b="1" dirty="0" smtClean="0"/>
            </a:br>
            <a:r>
              <a:rPr lang="en-US" b="1" dirty="0" smtClean="0"/>
              <a:t>Borderline </a:t>
            </a:r>
            <a:r>
              <a:rPr lang="en-US" b="1" dirty="0" err="1" smtClean="0"/>
              <a:t>LepromatousLeprosy</a:t>
            </a:r>
            <a:r>
              <a:rPr lang="en-US" b="1" dirty="0" smtClean="0"/>
              <a:t> </a:t>
            </a:r>
            <a:endParaRPr lang="en-US" dirty="0"/>
          </a:p>
        </p:txBody>
      </p:sp>
      <p:sp>
        <p:nvSpPr>
          <p:cNvPr id="3" name="عنصر نائب للمحتوى 2"/>
          <p:cNvSpPr>
            <a:spLocks noGrp="1"/>
          </p:cNvSpPr>
          <p:nvPr>
            <p:ph idx="1"/>
          </p:nvPr>
        </p:nvSpPr>
        <p:spPr/>
        <p:txBody>
          <a:bodyPr>
            <a:normAutofit fontScale="92500" lnSpcReduction="10000"/>
          </a:bodyPr>
          <a:lstStyle/>
          <a:p>
            <a:r>
              <a:rPr lang="ar-SA" dirty="0" smtClean="0"/>
              <a:t>الآفات </a:t>
            </a:r>
            <a:r>
              <a:rPr lang="ar-SA" dirty="0"/>
              <a:t>هنا متناظرة كثيرة العدد (غير قابلة للعد) وتتضمن بقعاً، حطاطات، لويحات، عقيدات. تظهر إصابة الأعصاب متأخرة، وتكون متضخمة ومتوترة، ومن المهم ملاحظة تناظر الإصابة. </a:t>
            </a:r>
            <a:endParaRPr lang="ar-SY" dirty="0" smtClean="0"/>
          </a:p>
          <a:p>
            <a:r>
              <a:rPr lang="ar-SA" dirty="0" smtClean="0"/>
              <a:t>يبقى </a:t>
            </a:r>
            <a:r>
              <a:rPr lang="ar-SA" dirty="0"/>
              <a:t>الحس والتعرق طبيعيين في الآفات</a:t>
            </a:r>
            <a:r>
              <a:rPr lang="ar-SA" dirty="0" smtClean="0"/>
              <a:t>.</a:t>
            </a:r>
            <a:endParaRPr lang="ar-SY" dirty="0" smtClean="0"/>
          </a:p>
          <a:p>
            <a:r>
              <a:rPr lang="ar-SA" dirty="0" smtClean="0"/>
              <a:t> </a:t>
            </a:r>
            <a:r>
              <a:rPr lang="ar-SA" dirty="0" err="1"/>
              <a:t>نسجياً</a:t>
            </a:r>
            <a:r>
              <a:rPr lang="ar-SA" dirty="0"/>
              <a:t>: تكون </a:t>
            </a:r>
            <a:r>
              <a:rPr lang="ar-SA" dirty="0" err="1"/>
              <a:t>المنسجات</a:t>
            </a:r>
            <a:r>
              <a:rPr lang="ar-SA" dirty="0"/>
              <a:t> الرغوية أكثر من الخلايا شبه الظهارية، وهي تؤلف معظم بنية الورم الحبيبي. اللمفاويات موجودة، ويمكن أن تكون وافرة العدد، وتكون منتشرة ضمن الورم وليست </a:t>
            </a:r>
            <a:r>
              <a:rPr lang="ar-SA" dirty="0" err="1"/>
              <a:t>متوضعة</a:t>
            </a:r>
            <a:r>
              <a:rPr lang="ar-SA" dirty="0"/>
              <a:t> في محيطه. الإصابة حول العصب مع </a:t>
            </a:r>
            <a:r>
              <a:rPr lang="ar-SA" dirty="0" err="1"/>
              <a:t>رشيحة</a:t>
            </a:r>
            <a:r>
              <a:rPr lang="ar-SA" dirty="0"/>
              <a:t> لمفاوية، والعصيات غزيرة.</a:t>
            </a:r>
            <a:endParaRPr lang="en-US" dirty="0"/>
          </a:p>
          <a:p>
            <a:endParaRPr lang="en-US" dirty="0"/>
          </a:p>
        </p:txBody>
      </p:sp>
    </p:spTree>
    <p:extLst>
      <p:ext uri="{BB962C8B-B14F-4D97-AF65-F5344CB8AC3E}">
        <p14:creationId xmlns:p14="http://schemas.microsoft.com/office/powerpoint/2010/main" val="19771078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stretch>
            <a:fillRect/>
          </a:stretch>
        </p:blipFill>
        <p:spPr>
          <a:xfrm>
            <a:off x="1146514" y="836712"/>
            <a:ext cx="6161789" cy="5993740"/>
          </a:xfrm>
          <a:prstGeom prst="rect">
            <a:avLst/>
          </a:prstGeom>
        </p:spPr>
      </p:pic>
    </p:spTree>
    <p:extLst>
      <p:ext uri="{BB962C8B-B14F-4D97-AF65-F5344CB8AC3E}">
        <p14:creationId xmlns:p14="http://schemas.microsoft.com/office/powerpoint/2010/main" val="247734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stretch>
            <a:fillRect/>
          </a:stretch>
        </p:blipFill>
        <p:spPr>
          <a:xfrm>
            <a:off x="601866" y="1052736"/>
            <a:ext cx="7354510" cy="5772334"/>
          </a:xfrm>
          <a:prstGeom prst="rect">
            <a:avLst/>
          </a:prstGeom>
        </p:spPr>
      </p:pic>
    </p:spTree>
    <p:extLst>
      <p:ext uri="{BB962C8B-B14F-4D97-AF65-F5344CB8AC3E}">
        <p14:creationId xmlns:p14="http://schemas.microsoft.com/office/powerpoint/2010/main" val="15820990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الجذام </a:t>
            </a:r>
            <a:r>
              <a:rPr lang="ar-SA" b="1" dirty="0" err="1" smtClean="0"/>
              <a:t>الجذمومي</a:t>
            </a:r>
            <a:r>
              <a:rPr lang="ar-SA" b="1" dirty="0" smtClean="0"/>
              <a:t>  </a:t>
            </a:r>
            <a:r>
              <a:rPr lang="en-US" b="1" dirty="0" err="1"/>
              <a:t>Lepromatous</a:t>
            </a:r>
            <a:r>
              <a:rPr lang="en-US" b="1" dirty="0"/>
              <a:t> Leprosy</a:t>
            </a:r>
            <a:endParaRPr lang="en-US" dirty="0"/>
          </a:p>
        </p:txBody>
      </p:sp>
      <p:sp>
        <p:nvSpPr>
          <p:cNvPr id="3" name="عنصر نائب للمحتوى 2"/>
          <p:cNvSpPr>
            <a:spLocks noGrp="1"/>
          </p:cNvSpPr>
          <p:nvPr>
            <p:ph idx="1"/>
          </p:nvPr>
        </p:nvSpPr>
        <p:spPr/>
        <p:txBody>
          <a:bodyPr>
            <a:normAutofit fontScale="92500" lnSpcReduction="20000"/>
          </a:bodyPr>
          <a:lstStyle/>
          <a:p>
            <a:r>
              <a:rPr lang="ar-SA" dirty="0" smtClean="0"/>
              <a:t>يبدأ </a:t>
            </a:r>
            <a:r>
              <a:rPr lang="ar-SA" dirty="0"/>
              <a:t>كما يبدأ الجذام غير المحدد. تتألف الاندفاعات بشكل رئيس من بقع شاحبة، أو </a:t>
            </a:r>
            <a:r>
              <a:rPr lang="ar-SA" dirty="0" err="1"/>
              <a:t>ارتشاحات</a:t>
            </a:r>
            <a:r>
              <a:rPr lang="ar-SA" dirty="0"/>
              <a:t> </a:t>
            </a:r>
            <a:r>
              <a:rPr lang="ar-SA" dirty="0" err="1" smtClean="0"/>
              <a:t>جذمومية</a:t>
            </a:r>
            <a:r>
              <a:rPr lang="ar-SA" dirty="0" smtClean="0"/>
              <a:t> </a:t>
            </a:r>
            <a:r>
              <a:rPr lang="ar-SA" dirty="0"/>
              <a:t>مع وجود أعداد كبيرة من العصيات في الآفات. هناك ميل لدى هذا النمط  ليزداد سوءاً إذا لم يعالج. ويمكن تقسيمه إلى: </a:t>
            </a:r>
            <a:endParaRPr lang="ar-SY" dirty="0" smtClean="0"/>
          </a:p>
          <a:p>
            <a:r>
              <a:rPr lang="ar-SA" dirty="0" smtClean="0"/>
              <a:t>شكل </a:t>
            </a:r>
            <a:r>
              <a:rPr lang="ar-SA" dirty="0"/>
              <a:t>قطبي(</a:t>
            </a:r>
            <a:r>
              <a:rPr lang="en-US" dirty="0"/>
              <a:t>LLP  </a:t>
            </a:r>
            <a:r>
              <a:rPr lang="ar-SY" dirty="0"/>
              <a:t>)</a:t>
            </a:r>
            <a:r>
              <a:rPr lang="ar-SA" dirty="0"/>
              <a:t> و شكل تحت قطبي(</a:t>
            </a:r>
            <a:r>
              <a:rPr lang="en-US" dirty="0"/>
              <a:t>LLS  </a:t>
            </a:r>
            <a:r>
              <a:rPr lang="ar-SY" dirty="0"/>
              <a:t>)،</a:t>
            </a:r>
            <a:r>
              <a:rPr lang="ar-SA" dirty="0"/>
              <a:t> وهذان الشكلان يمكن أن يكونا مختلفين</a:t>
            </a:r>
            <a:r>
              <a:rPr lang="ar-SA" dirty="0" smtClean="0"/>
              <a:t>.</a:t>
            </a:r>
            <a:endParaRPr lang="ar-SY" dirty="0" smtClean="0"/>
          </a:p>
          <a:p>
            <a:r>
              <a:rPr lang="ar-SA" dirty="0" smtClean="0"/>
              <a:t> </a:t>
            </a:r>
            <a:r>
              <a:rPr lang="ar-SA" dirty="0"/>
              <a:t>الآفات البقعية منتشرة ومتوزعة بشكل متناظر على أنحاء الجسم. البقع الدرنية أكبر وأقل عدداً بينما البقع </a:t>
            </a:r>
            <a:r>
              <a:rPr lang="ar-SA" dirty="0" err="1" smtClean="0"/>
              <a:t>الجذمومية</a:t>
            </a:r>
            <a:r>
              <a:rPr lang="ar-SA" dirty="0" smtClean="0"/>
              <a:t> </a:t>
            </a:r>
            <a:r>
              <a:rPr lang="ar-SA" dirty="0"/>
              <a:t>صغيرة، وأكثر عدداً، وغير محددة بشكل واضح، </a:t>
            </a:r>
            <a:r>
              <a:rPr lang="ar-SA" dirty="0" err="1"/>
              <a:t>ولاتظهر</a:t>
            </a:r>
            <a:r>
              <a:rPr lang="ar-SA" dirty="0"/>
              <a:t> تغيرات في بنية الجلد، وتندمج بشكل ضئيل في الجلد المحيط. </a:t>
            </a:r>
            <a:endParaRPr lang="en-US" dirty="0"/>
          </a:p>
        </p:txBody>
      </p:sp>
    </p:spTree>
    <p:extLst>
      <p:ext uri="{BB962C8B-B14F-4D97-AF65-F5344CB8AC3E}">
        <p14:creationId xmlns:p14="http://schemas.microsoft.com/office/powerpoint/2010/main" val="1668791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 name="صورة 3"/>
          <p:cNvPicPr>
            <a:picLocks noChangeAspect="1"/>
          </p:cNvPicPr>
          <p:nvPr/>
        </p:nvPicPr>
        <p:blipFill>
          <a:blip r:embed="rId2"/>
          <a:stretch>
            <a:fillRect/>
          </a:stretch>
        </p:blipFill>
        <p:spPr>
          <a:xfrm>
            <a:off x="755576" y="743733"/>
            <a:ext cx="7910066" cy="5565588"/>
          </a:xfrm>
          <a:prstGeom prst="rect">
            <a:avLst/>
          </a:prstGeom>
        </p:spPr>
      </p:pic>
    </p:spTree>
    <p:extLst>
      <p:ext uri="{BB962C8B-B14F-4D97-AF65-F5344CB8AC3E}">
        <p14:creationId xmlns:p14="http://schemas.microsoft.com/office/powerpoint/2010/main" val="8792439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stretch>
            <a:fillRect/>
          </a:stretch>
        </p:blipFill>
        <p:spPr>
          <a:xfrm>
            <a:off x="1147762" y="2135187"/>
            <a:ext cx="6848475" cy="4067175"/>
          </a:xfrm>
          <a:prstGeom prst="rect">
            <a:avLst/>
          </a:prstGeom>
        </p:spPr>
      </p:pic>
    </p:spTree>
    <p:extLst>
      <p:ext uri="{BB962C8B-B14F-4D97-AF65-F5344CB8AC3E}">
        <p14:creationId xmlns:p14="http://schemas.microsoft.com/office/powerpoint/2010/main" val="11363157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a:bodyPr>
          <a:lstStyle/>
          <a:p>
            <a:r>
              <a:rPr lang="ar-SA" dirty="0"/>
              <a:t>هناك نقص ضئيل (أولا يوجد) في الحس في الآفات، </a:t>
            </a:r>
            <a:r>
              <a:rPr lang="ar-SA" dirty="0" err="1"/>
              <a:t>ولايوجد</a:t>
            </a:r>
            <a:r>
              <a:rPr lang="ar-SA" dirty="0"/>
              <a:t> ثخانة بالأعصاب، </a:t>
            </a:r>
            <a:r>
              <a:rPr lang="ar-SA" dirty="0" err="1"/>
              <a:t>ولايوجد</a:t>
            </a:r>
            <a:r>
              <a:rPr lang="ar-SA" dirty="0"/>
              <a:t> تغيرات في التعرق. تبدأ خسارة تدريجية في أشعار الثلث الوحشي للأجفان ثم خسارة الأهداب وأخيراً في أشعار الجسم، ومع ذلك تبقى أشعار الفروة غير متأثرة. ويمكن أن تقسم </a:t>
            </a:r>
            <a:r>
              <a:rPr lang="ar-SA" dirty="0" err="1"/>
              <a:t>الارتشاحات</a:t>
            </a:r>
            <a:r>
              <a:rPr lang="ar-SA" dirty="0"/>
              <a:t> </a:t>
            </a:r>
            <a:r>
              <a:rPr lang="ar-SA" dirty="0" err="1" smtClean="0"/>
              <a:t>الجذمومية</a:t>
            </a:r>
            <a:r>
              <a:rPr lang="ar-SA" dirty="0" smtClean="0"/>
              <a:t> </a:t>
            </a:r>
            <a:r>
              <a:rPr lang="ar-SA" dirty="0"/>
              <a:t>إلى لويحات منتشرة وإلى عقيدات. تتميز اللويحات المنتشرة بتطور </a:t>
            </a:r>
            <a:r>
              <a:rPr lang="ar-SA" dirty="0" err="1"/>
              <a:t>ارتشاحات</a:t>
            </a:r>
            <a:r>
              <a:rPr lang="ar-SA" dirty="0"/>
              <a:t> منتشرة على الوجه  وخصوصاً الجبهة، وخسارة أشعار الحاجبين </a:t>
            </a:r>
            <a:r>
              <a:rPr lang="ar-SY" dirty="0"/>
              <a:t>مع مظهر شمعي لامع للجلد (مظهر الورنيش).</a:t>
            </a:r>
            <a:endParaRPr lang="en-US" dirty="0"/>
          </a:p>
        </p:txBody>
      </p:sp>
    </p:spTree>
    <p:extLst>
      <p:ext uri="{BB962C8B-B14F-4D97-AF65-F5344CB8AC3E}">
        <p14:creationId xmlns:p14="http://schemas.microsoft.com/office/powerpoint/2010/main" val="33401284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stretch>
            <a:fillRect/>
          </a:stretch>
        </p:blipFill>
        <p:spPr>
          <a:xfrm>
            <a:off x="432149" y="1556793"/>
            <a:ext cx="8546143" cy="4648822"/>
          </a:xfrm>
          <a:prstGeom prst="rect">
            <a:avLst/>
          </a:prstGeom>
        </p:spPr>
      </p:pic>
    </p:spTree>
    <p:extLst>
      <p:ext uri="{BB962C8B-B14F-4D97-AF65-F5344CB8AC3E}">
        <p14:creationId xmlns:p14="http://schemas.microsoft.com/office/powerpoint/2010/main" val="125148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stretch>
            <a:fillRect/>
          </a:stretch>
        </p:blipFill>
        <p:spPr>
          <a:xfrm>
            <a:off x="745885" y="1484784"/>
            <a:ext cx="7498523" cy="5260158"/>
          </a:xfrm>
          <a:prstGeom prst="rect">
            <a:avLst/>
          </a:prstGeom>
        </p:spPr>
      </p:pic>
    </p:spTree>
    <p:extLst>
      <p:ext uri="{BB962C8B-B14F-4D97-AF65-F5344CB8AC3E}">
        <p14:creationId xmlns:p14="http://schemas.microsoft.com/office/powerpoint/2010/main" val="1560863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lnSpcReduction="10000"/>
          </a:bodyPr>
          <a:lstStyle/>
          <a:p>
            <a:r>
              <a:rPr lang="ar-SY" dirty="0"/>
              <a:t>يكون 1.7 % - 31% من الناس إيجابيي المصل للمستضدات النوعية للجذام، في المناطق الموبوءة، مما يقترح التعرض واسع الانتشار لعصياته. يظهر مما سبق أن الكثير من الأشخاص يتعرضون للخمج بشكل عابر، ويقاومون ظهوره.  يصيب الرجال أكثر من النساء بنسبة 2: 1. يصيب جميع المجموعات العمرية، إلا أن معظم الحالات التي تكتسب في المناطق المتوطنة تكون تحت عمر 35 سنة، والمرضى المعرضون للمدرع يكون متوسط عمر الإصابة لديهم 50 سنة. تكون فترة الحضانة حوالي 5 سنوات للحالات قليلة العصيات، وأكثر من 20  سنة للحالات كثيرة العصيات. </a:t>
            </a:r>
            <a:endParaRPr lang="en-US" dirty="0"/>
          </a:p>
        </p:txBody>
      </p:sp>
    </p:spTree>
    <p:extLst>
      <p:ext uri="{BB962C8B-B14F-4D97-AF65-F5344CB8AC3E}">
        <p14:creationId xmlns:p14="http://schemas.microsoft.com/office/powerpoint/2010/main" val="30875271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stretch>
            <a:fillRect/>
          </a:stretch>
        </p:blipFill>
        <p:spPr>
          <a:xfrm>
            <a:off x="1833562" y="1982787"/>
            <a:ext cx="5476875" cy="4371975"/>
          </a:xfrm>
          <a:prstGeom prst="rect">
            <a:avLst/>
          </a:prstGeom>
        </p:spPr>
      </p:pic>
    </p:spTree>
    <p:extLst>
      <p:ext uri="{BB962C8B-B14F-4D97-AF65-F5344CB8AC3E}">
        <p14:creationId xmlns:p14="http://schemas.microsoft.com/office/powerpoint/2010/main" val="9929976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stretch>
            <a:fillRect/>
          </a:stretch>
        </p:blipFill>
        <p:spPr>
          <a:xfrm>
            <a:off x="431492" y="201398"/>
            <a:ext cx="8255308" cy="6499869"/>
          </a:xfrm>
          <a:prstGeom prst="rect">
            <a:avLst/>
          </a:prstGeom>
        </p:spPr>
      </p:pic>
    </p:spTree>
    <p:extLst>
      <p:ext uri="{BB962C8B-B14F-4D97-AF65-F5344CB8AC3E}">
        <p14:creationId xmlns:p14="http://schemas.microsoft.com/office/powerpoint/2010/main" val="3984771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err="1"/>
              <a:t>نسجياً</a:t>
            </a:r>
            <a:r>
              <a:rPr lang="ar-SA" dirty="0"/>
              <a:t> </a:t>
            </a:r>
            <a:endParaRPr lang="en-US" dirty="0"/>
          </a:p>
        </p:txBody>
      </p:sp>
      <p:sp>
        <p:nvSpPr>
          <p:cNvPr id="3" name="عنصر نائب للمحتوى 2"/>
          <p:cNvSpPr>
            <a:spLocks noGrp="1"/>
          </p:cNvSpPr>
          <p:nvPr>
            <p:ph idx="1"/>
          </p:nvPr>
        </p:nvSpPr>
        <p:spPr/>
        <p:txBody>
          <a:bodyPr/>
          <a:lstStyle/>
          <a:p>
            <a:r>
              <a:rPr lang="ar-SA" dirty="0" smtClean="0"/>
              <a:t>يتألف </a:t>
            </a:r>
            <a:r>
              <a:rPr lang="ar-SA" dirty="0"/>
              <a:t>الورم بشكل رئيس من </a:t>
            </a:r>
            <a:r>
              <a:rPr lang="ar-SA" dirty="0" err="1"/>
              <a:t>منسجات</a:t>
            </a:r>
            <a:r>
              <a:rPr lang="ar-SA" dirty="0"/>
              <a:t> محملة بالعصيات والشحم، وتوجد الخلايا </a:t>
            </a:r>
            <a:r>
              <a:rPr lang="ar-SA" dirty="0" err="1"/>
              <a:t>الجذامية</a:t>
            </a:r>
            <a:r>
              <a:rPr lang="ar-SA" dirty="0"/>
              <a:t> أو الخلايا الرغوية </a:t>
            </a:r>
            <a:r>
              <a:rPr lang="ar-SA" dirty="0" err="1"/>
              <a:t>لفيرشوف</a:t>
            </a:r>
            <a:r>
              <a:rPr lang="ar-SA" dirty="0"/>
              <a:t>. تكون </a:t>
            </a:r>
            <a:r>
              <a:rPr lang="ar-SA" dirty="0" err="1"/>
              <a:t>الرشيحة</a:t>
            </a:r>
            <a:r>
              <a:rPr lang="ar-SA" dirty="0"/>
              <a:t> </a:t>
            </a:r>
            <a:r>
              <a:rPr lang="ar-SA" dirty="0" err="1"/>
              <a:t>موضعة</a:t>
            </a:r>
            <a:r>
              <a:rPr lang="ar-SA" dirty="0"/>
              <a:t> في الأدمة، ويمكن أن </a:t>
            </a:r>
            <a:r>
              <a:rPr lang="ar-SA" dirty="0" err="1"/>
              <a:t>تتوضع</a:t>
            </a:r>
            <a:r>
              <a:rPr lang="ar-SA" dirty="0"/>
              <a:t> حول الأوعية أو تأخذ شكل الصفائح، وتكون مفصولة عن البشرة بمنطقة </a:t>
            </a:r>
            <a:r>
              <a:rPr lang="ar-SA" dirty="0" err="1"/>
              <a:t>غرينز</a:t>
            </a:r>
            <a:r>
              <a:rPr lang="ar-SA" dirty="0"/>
              <a:t>. والعصيات موجودة بغزارة، وتظهر بشكل كريات. يتميز الجذام </a:t>
            </a:r>
            <a:r>
              <a:rPr lang="ar-SA" dirty="0" err="1" smtClean="0"/>
              <a:t>الجذمومي</a:t>
            </a:r>
            <a:r>
              <a:rPr lang="ar-SA" dirty="0" smtClean="0"/>
              <a:t> </a:t>
            </a:r>
            <a:r>
              <a:rPr lang="ar-SA" dirty="0"/>
              <a:t>القطبي عن الشكل تحت القطبي بقلة اللمفاويات. </a:t>
            </a:r>
            <a:endParaRPr lang="en-US" dirty="0"/>
          </a:p>
          <a:p>
            <a:endParaRPr lang="en-US" dirty="0"/>
          </a:p>
        </p:txBody>
      </p:sp>
    </p:spTree>
    <p:extLst>
      <p:ext uri="{BB962C8B-B14F-4D97-AF65-F5344CB8AC3E}">
        <p14:creationId xmlns:p14="http://schemas.microsoft.com/office/powerpoint/2010/main" val="16397574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الجذام غير المحدد </a:t>
            </a:r>
            <a:r>
              <a:rPr lang="en-US" b="1" dirty="0"/>
              <a:t> Indeterminate </a:t>
            </a:r>
            <a:r>
              <a:rPr lang="en-US" b="1" dirty="0" smtClean="0"/>
              <a:t>Leprosy</a:t>
            </a:r>
            <a:r>
              <a:rPr lang="ar-SA" b="1" dirty="0" smtClean="0"/>
              <a:t> </a:t>
            </a:r>
            <a:endParaRPr lang="en-US" dirty="0"/>
          </a:p>
        </p:txBody>
      </p:sp>
      <p:sp>
        <p:nvSpPr>
          <p:cNvPr id="3" name="عنصر نائب للمحتوى 2"/>
          <p:cNvSpPr>
            <a:spLocks noGrp="1"/>
          </p:cNvSpPr>
          <p:nvPr>
            <p:ph idx="1"/>
          </p:nvPr>
        </p:nvSpPr>
        <p:spPr/>
        <p:txBody>
          <a:bodyPr>
            <a:normAutofit fontScale="92500" lnSpcReduction="20000"/>
          </a:bodyPr>
          <a:lstStyle/>
          <a:p>
            <a:r>
              <a:rPr lang="ar-SA" dirty="0" smtClean="0"/>
              <a:t>تكون </a:t>
            </a:r>
            <a:r>
              <a:rPr lang="ar-SA" dirty="0"/>
              <a:t>بداية الجذام مخاتلة، والأعراض </a:t>
            </a:r>
            <a:r>
              <a:rPr lang="ar-SA" dirty="0" err="1"/>
              <a:t>البادرية</a:t>
            </a:r>
            <a:r>
              <a:rPr lang="ar-SA" dirty="0"/>
              <a:t> عادةً خفيفة. التظاهرة السريرية الأولى عند 90 % من المرضى هو النمل، ويمكن أن تمر سنوات قبل ظهور الآفات الجلدية أو العلامات الأخرى. وتتضمن أبكر التغيرات الحسية خسارة حسي البرد واللمس، وأماكن الإصابة اليدين أو القدمين، يزول حس البرد قبل حس الوخز. عادةً </a:t>
            </a:r>
            <a:r>
              <a:rPr lang="ar-SA" dirty="0" err="1"/>
              <a:t>ماتكون</a:t>
            </a:r>
            <a:r>
              <a:rPr lang="ar-SA" dirty="0"/>
              <a:t> الآفة الجلدية الأولى على شكل بقعة أو لطخة ناقصة الصباغ مفردة ومبهمة الحدود. وبشكل أقل شيوعاً، يمكن أن تتواجد بقع حمامية على الخدين، الذراعين، الفخذين، الخاصرتين. وفحصها يظهر وظائف حسية طبيعية أو مضطربة بشكل خفيف. </a:t>
            </a:r>
            <a:endParaRPr lang="en-US" dirty="0"/>
          </a:p>
        </p:txBody>
      </p:sp>
    </p:spTree>
    <p:extLst>
      <p:ext uri="{BB962C8B-B14F-4D97-AF65-F5344CB8AC3E}">
        <p14:creationId xmlns:p14="http://schemas.microsoft.com/office/powerpoint/2010/main" val="16209413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ar-SA" dirty="0" err="1"/>
              <a:t>نسجياً</a:t>
            </a:r>
            <a:r>
              <a:rPr lang="ar-SA" dirty="0"/>
              <a:t>: هناك </a:t>
            </a:r>
            <a:r>
              <a:rPr lang="ar-SA" dirty="0" err="1"/>
              <a:t>رشيحة</a:t>
            </a:r>
            <a:r>
              <a:rPr lang="ar-SA" dirty="0"/>
              <a:t> لمفاويات متغايرة، وأحياناً هناك إصابة للأعصاب الجلدية. </a:t>
            </a:r>
            <a:r>
              <a:rPr lang="ar-SA" dirty="0" err="1"/>
              <a:t>لايوجد</a:t>
            </a:r>
            <a:r>
              <a:rPr lang="ar-SA" dirty="0"/>
              <a:t> عادةً عصيات أو تكون قليلة العدد</a:t>
            </a:r>
            <a:r>
              <a:rPr lang="ar-SA" dirty="0" smtClean="0"/>
              <a:t>.</a:t>
            </a:r>
            <a:endParaRPr lang="ar-SY" dirty="0" smtClean="0"/>
          </a:p>
          <a:p>
            <a:r>
              <a:rPr lang="ar-SA" dirty="0" smtClean="0"/>
              <a:t> </a:t>
            </a:r>
            <a:r>
              <a:rPr lang="ar-SA" dirty="0"/>
              <a:t>تتطور الحالات عادة ً نحو الشفاء العفوي، وقليل منها يبقى على وضعه أو تتطور نحو الجذام </a:t>
            </a:r>
            <a:r>
              <a:rPr lang="ar-SA" dirty="0" err="1" smtClean="0"/>
              <a:t>الجذمومي</a:t>
            </a:r>
            <a:r>
              <a:rPr lang="ar-SA" dirty="0" smtClean="0"/>
              <a:t> </a:t>
            </a:r>
            <a:r>
              <a:rPr lang="ar-SA" dirty="0"/>
              <a:t>أو نحو الجذام الدرني.</a:t>
            </a:r>
            <a:endParaRPr lang="en-US" dirty="0"/>
          </a:p>
          <a:p>
            <a:endParaRPr lang="en-US" dirty="0"/>
          </a:p>
        </p:txBody>
      </p:sp>
    </p:spTree>
    <p:extLst>
      <p:ext uri="{BB962C8B-B14F-4D97-AF65-F5344CB8AC3E}">
        <p14:creationId xmlns:p14="http://schemas.microsoft.com/office/powerpoint/2010/main" val="42164784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الإصابة </a:t>
            </a:r>
            <a:r>
              <a:rPr lang="ar-SA" b="1" dirty="0" smtClean="0"/>
              <a:t>العينية</a:t>
            </a:r>
            <a:r>
              <a:rPr lang="ar-SY" b="1" dirty="0" smtClean="0"/>
              <a:t/>
            </a:r>
            <a:br>
              <a:rPr lang="ar-SY" b="1" dirty="0" smtClean="0"/>
            </a:br>
            <a:r>
              <a:rPr lang="ar-SA" b="1" dirty="0" smtClean="0"/>
              <a:t> </a:t>
            </a:r>
            <a:r>
              <a:rPr lang="en-US" b="1" dirty="0" smtClean="0"/>
              <a:t>  </a:t>
            </a:r>
            <a:r>
              <a:rPr lang="en-US" b="1" dirty="0"/>
              <a:t>Ocular   involvement</a:t>
            </a:r>
            <a:endParaRPr lang="en-US" dirty="0"/>
          </a:p>
        </p:txBody>
      </p:sp>
      <p:sp>
        <p:nvSpPr>
          <p:cNvPr id="3" name="عنصر نائب للمحتوى 2"/>
          <p:cNvSpPr>
            <a:spLocks noGrp="1"/>
          </p:cNvSpPr>
          <p:nvPr>
            <p:ph idx="1"/>
          </p:nvPr>
        </p:nvSpPr>
        <p:spPr/>
        <p:txBody>
          <a:bodyPr>
            <a:normAutofit fontScale="92500" lnSpcReduction="10000"/>
          </a:bodyPr>
          <a:lstStyle/>
          <a:p>
            <a:r>
              <a:rPr lang="ar-SY" dirty="0" smtClean="0"/>
              <a:t>يمكن </a:t>
            </a:r>
            <a:r>
              <a:rPr lang="ar-SY" dirty="0"/>
              <a:t>أن </a:t>
            </a:r>
            <a:r>
              <a:rPr lang="ar-SY" dirty="0" smtClean="0"/>
              <a:t>تحدث </a:t>
            </a:r>
            <a:r>
              <a:rPr lang="ar-SY" dirty="0" err="1"/>
              <a:t>تسحجات</a:t>
            </a:r>
            <a:r>
              <a:rPr lang="ar-SY" dirty="0"/>
              <a:t> القرنية، التهاب القرنية، تقرحات. يمكن أن تُشاهد تغيرات نوعية تتضمن كثافة القرنية، التهاب القرنية </a:t>
            </a:r>
            <a:r>
              <a:rPr lang="ar-SY" dirty="0" err="1"/>
              <a:t>اللاوعائي</a:t>
            </a:r>
            <a:r>
              <a:rPr lang="ar-SY" dirty="0"/>
              <a:t> وتشكل السبل، التهاب القرنية الخلالي. تمتد الكثافات القرنية وتشكل أخيراً نقاطاً بيضاء مرئية تدعى </a:t>
            </a:r>
            <a:r>
              <a:rPr lang="ar-SY" dirty="0" err="1"/>
              <a:t>اللآلىء</a:t>
            </a:r>
            <a:r>
              <a:rPr lang="ar-SY" dirty="0"/>
              <a:t>. عندما تصاب القزحية والجسم الهدبي فإنه يلاحظ تشكل </a:t>
            </a:r>
            <a:r>
              <a:rPr lang="ar-SY" dirty="0" err="1"/>
              <a:t>دخنيات</a:t>
            </a:r>
            <a:r>
              <a:rPr lang="ar-SY" dirty="0"/>
              <a:t> </a:t>
            </a:r>
            <a:r>
              <a:rPr lang="ar-SY" dirty="0" err="1"/>
              <a:t>جذامية</a:t>
            </a:r>
            <a:r>
              <a:rPr lang="ar-SY" dirty="0"/>
              <a:t> (</a:t>
            </a:r>
            <a:r>
              <a:rPr lang="ar-SY" dirty="0" err="1"/>
              <a:t>لآلىء</a:t>
            </a:r>
            <a:r>
              <a:rPr lang="ar-SY" dirty="0"/>
              <a:t> قزحية)، عقيدات </a:t>
            </a:r>
            <a:r>
              <a:rPr lang="ar-SY" dirty="0" err="1"/>
              <a:t>جذامية</a:t>
            </a:r>
            <a:r>
              <a:rPr lang="ar-SY" dirty="0"/>
              <a:t>، التهاب القزحية المزمن، ويمكن أن يحدث التهاب القزحية والجسم الهدبي الحاد المنتشر. إن 2.8 - 4.6 % من المرضى عديدي العصيات يكونون مصابين بالعمى عند التشخيص، و 11% يصابون به خلال سير المرض. </a:t>
            </a:r>
            <a:endParaRPr lang="en-US" dirty="0"/>
          </a:p>
          <a:p>
            <a:endParaRPr lang="en-US" dirty="0"/>
          </a:p>
        </p:txBody>
      </p:sp>
    </p:spTree>
    <p:extLst>
      <p:ext uri="{BB962C8B-B14F-4D97-AF65-F5344CB8AC3E}">
        <p14:creationId xmlns:p14="http://schemas.microsoft.com/office/powerpoint/2010/main" val="11216097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stretch>
            <a:fillRect/>
          </a:stretch>
        </p:blipFill>
        <p:spPr>
          <a:xfrm>
            <a:off x="1367928" y="1882775"/>
            <a:ext cx="6408144" cy="4572000"/>
          </a:xfrm>
          <a:prstGeom prst="rect">
            <a:avLst/>
          </a:prstGeom>
        </p:spPr>
      </p:pic>
    </p:spTree>
    <p:extLst>
      <p:ext uri="{BB962C8B-B14F-4D97-AF65-F5344CB8AC3E}">
        <p14:creationId xmlns:p14="http://schemas.microsoft.com/office/powerpoint/2010/main" val="29446395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إصابة الأغشية المخاطية </a:t>
            </a:r>
            <a:r>
              <a:rPr lang="en-US" b="1" dirty="0" smtClean="0"/>
              <a:t>Mucous </a:t>
            </a:r>
            <a:r>
              <a:rPr lang="en-US" b="1" dirty="0" err="1" smtClean="0"/>
              <a:t>MembraneInvolvement</a:t>
            </a:r>
            <a:r>
              <a:rPr lang="ar-SY" b="1" dirty="0" smtClean="0"/>
              <a:t> </a:t>
            </a:r>
            <a:r>
              <a:rPr lang="ar-SA" b="1" dirty="0" smtClean="0"/>
              <a:t> </a:t>
            </a:r>
            <a:endParaRPr lang="en-US" dirty="0"/>
          </a:p>
        </p:txBody>
      </p:sp>
      <p:sp>
        <p:nvSpPr>
          <p:cNvPr id="3" name="عنصر نائب للمحتوى 2"/>
          <p:cNvSpPr>
            <a:spLocks noGrp="1"/>
          </p:cNvSpPr>
          <p:nvPr>
            <p:ph idx="1"/>
          </p:nvPr>
        </p:nvSpPr>
        <p:spPr/>
        <p:txBody>
          <a:bodyPr/>
          <a:lstStyle/>
          <a:p>
            <a:r>
              <a:rPr lang="ar-SA" dirty="0" smtClean="0"/>
              <a:t>إصابة </a:t>
            </a:r>
            <a:r>
              <a:rPr lang="ar-SA" dirty="0"/>
              <a:t>مخاطية الأنف هي الأكثر شيوعاً، وتتظاهر على شكل احتقان أنفي مزمن، يحدث أيضاً </a:t>
            </a:r>
            <a:r>
              <a:rPr lang="ar-SA" dirty="0" err="1"/>
              <a:t>ارتشاحات</a:t>
            </a:r>
            <a:r>
              <a:rPr lang="ar-SA" dirty="0"/>
              <a:t> وعقيدات، وفي الحالات المتقدمة ينثقب الحاجز الأنفي  مع هبوط جسر الأنف، وحدوث أنف بشكل السرج، وفقدان الأسنان العلوية القاطعة. عندما </a:t>
            </a:r>
            <a:r>
              <a:rPr lang="ar-SA" dirty="0" err="1"/>
              <a:t>تتوضع</a:t>
            </a:r>
            <a:r>
              <a:rPr lang="ar-SA" dirty="0"/>
              <a:t> العقيدات على الحبال الصوتية تسبب بحة في الصوت.</a:t>
            </a:r>
            <a:endParaRPr lang="en-US" dirty="0"/>
          </a:p>
        </p:txBody>
      </p:sp>
    </p:spTree>
    <p:extLst>
      <p:ext uri="{BB962C8B-B14F-4D97-AF65-F5344CB8AC3E}">
        <p14:creationId xmlns:p14="http://schemas.microsoft.com/office/powerpoint/2010/main" val="11296997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الإصابة </a:t>
            </a:r>
            <a:r>
              <a:rPr lang="ar-SA" b="1" dirty="0" err="1" smtClean="0"/>
              <a:t>الحشوية</a:t>
            </a:r>
            <a:r>
              <a:rPr lang="ar-SY" b="1" dirty="0" smtClean="0"/>
              <a:t/>
            </a:r>
            <a:br>
              <a:rPr lang="ar-SY" b="1" dirty="0" smtClean="0"/>
            </a:br>
            <a:r>
              <a:rPr lang="ar-SA" b="1" dirty="0" smtClean="0"/>
              <a:t> </a:t>
            </a:r>
            <a:r>
              <a:rPr lang="ar-SY" b="1" dirty="0" smtClean="0"/>
              <a:t>  </a:t>
            </a:r>
            <a:r>
              <a:rPr lang="en-US" b="1" dirty="0"/>
              <a:t>Visceral   involvement</a:t>
            </a:r>
            <a:r>
              <a:rPr lang="ar-SA" b="1" dirty="0"/>
              <a:t> </a:t>
            </a:r>
            <a:endParaRPr lang="en-US" dirty="0"/>
          </a:p>
        </p:txBody>
      </p:sp>
      <p:sp>
        <p:nvSpPr>
          <p:cNvPr id="3" name="عنصر نائب للمحتوى 2"/>
          <p:cNvSpPr>
            <a:spLocks noGrp="1"/>
          </p:cNvSpPr>
          <p:nvPr>
            <p:ph idx="1"/>
          </p:nvPr>
        </p:nvSpPr>
        <p:spPr/>
        <p:txBody>
          <a:bodyPr>
            <a:normAutofit fontScale="92500" lnSpcReduction="20000"/>
          </a:bodyPr>
          <a:lstStyle/>
          <a:p>
            <a:r>
              <a:rPr lang="ar-SA" dirty="0" smtClean="0"/>
              <a:t>يحدث </a:t>
            </a:r>
            <a:r>
              <a:rPr lang="ar-SA" dirty="0"/>
              <a:t>في الجذام </a:t>
            </a:r>
            <a:r>
              <a:rPr lang="ar-SA" dirty="0" err="1" smtClean="0"/>
              <a:t>الجذمومي</a:t>
            </a:r>
            <a:r>
              <a:rPr lang="ar-SA" dirty="0"/>
              <a:t>، انتشار للإصابة عبر الجسم، مع حدوث تجرثم في الدم، وباستثناء الجهاز الهضمي والرئة والدماغ، فإن أي عضو يمكن أن يحوي عصيات الجذام. تكون كلاً من العقد اللمفية، نقي العظم، الكبد، الطحال والخصيتين </a:t>
            </a:r>
            <a:r>
              <a:rPr lang="ar-SA" dirty="0" err="1"/>
              <a:t>مخموجة</a:t>
            </a:r>
            <a:r>
              <a:rPr lang="ar-SA" dirty="0"/>
              <a:t> وبكثافة بالعصيات. تنحصر الإصابة </a:t>
            </a:r>
            <a:r>
              <a:rPr lang="ar-SA" dirty="0" err="1"/>
              <a:t>الحشوية</a:t>
            </a:r>
            <a:r>
              <a:rPr lang="ar-SA" dirty="0"/>
              <a:t> غالباً في الجهاز </a:t>
            </a:r>
            <a:r>
              <a:rPr lang="ar-SA" dirty="0" err="1"/>
              <a:t>البطاني</a:t>
            </a:r>
            <a:r>
              <a:rPr lang="ar-SA" dirty="0"/>
              <a:t> الشبكي، حيث يندر اًن تحدث الإصابات الكثيفة أعراضاً. يحدث ضمور خصوي مع تثدي. يمكن أن يتضاعف الجذام عديد العصيات بالداء </a:t>
            </a:r>
            <a:r>
              <a:rPr lang="ar-SA" dirty="0" err="1"/>
              <a:t>النشواني</a:t>
            </a:r>
            <a:r>
              <a:rPr lang="ar-SA" dirty="0"/>
              <a:t> الثانوي مع إصابة كلوية. يحدث التهاب الكبب والكلية في أكثر من 5% من الحالات، </a:t>
            </a:r>
            <a:r>
              <a:rPr lang="ar-SA" dirty="0" err="1"/>
              <a:t>ولاتتعلق</a:t>
            </a:r>
            <a:r>
              <a:rPr lang="ar-SA" dirty="0"/>
              <a:t> الإصابة بمجمل العصيات أو عددها، أو بوجود الحمامى العقدة </a:t>
            </a:r>
            <a:r>
              <a:rPr lang="ar-SA" dirty="0" err="1"/>
              <a:t>الجذامية</a:t>
            </a:r>
            <a:r>
              <a:rPr lang="ar-SA" dirty="0"/>
              <a:t>.</a:t>
            </a:r>
            <a:endParaRPr lang="en-US" dirty="0"/>
          </a:p>
          <a:p>
            <a:endParaRPr lang="en-US" dirty="0"/>
          </a:p>
        </p:txBody>
      </p:sp>
    </p:spTree>
    <p:extLst>
      <p:ext uri="{BB962C8B-B14F-4D97-AF65-F5344CB8AC3E}">
        <p14:creationId xmlns:p14="http://schemas.microsoft.com/office/powerpoint/2010/main" val="27900077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الحمل </a:t>
            </a:r>
            <a:r>
              <a:rPr lang="ar-SA" b="1" dirty="0" smtClean="0"/>
              <a:t>والجذام</a:t>
            </a:r>
            <a:r>
              <a:rPr lang="ar-SY" b="1" dirty="0" smtClean="0"/>
              <a:t/>
            </a:r>
            <a:br>
              <a:rPr lang="ar-SY" b="1" dirty="0" smtClean="0"/>
            </a:br>
            <a:r>
              <a:rPr lang="en-US" b="1" dirty="0" smtClean="0"/>
              <a:t>Pregnancy </a:t>
            </a:r>
            <a:r>
              <a:rPr lang="en-US" b="1" dirty="0"/>
              <a:t>and Leprosy </a:t>
            </a:r>
            <a:endParaRPr lang="en-US" dirty="0"/>
          </a:p>
        </p:txBody>
      </p:sp>
      <p:sp>
        <p:nvSpPr>
          <p:cNvPr id="3" name="عنصر نائب للمحتوى 2"/>
          <p:cNvSpPr>
            <a:spLocks noGrp="1"/>
          </p:cNvSpPr>
          <p:nvPr>
            <p:ph idx="1"/>
          </p:nvPr>
        </p:nvSpPr>
        <p:spPr/>
        <p:txBody>
          <a:bodyPr>
            <a:normAutofit fontScale="92500"/>
          </a:bodyPr>
          <a:lstStyle/>
          <a:p>
            <a:r>
              <a:rPr lang="ar-SA" dirty="0" smtClean="0"/>
              <a:t>كما </a:t>
            </a:r>
            <a:r>
              <a:rPr lang="ar-SA" dirty="0"/>
              <a:t>في حالة العوز المناعي النسبي فإن الحمل يؤدي إلى اشتداد أو إعادة تفعيل الجذام بعد الشفاء الواضح، لدى 10 - 25 % من </a:t>
            </a:r>
            <a:r>
              <a:rPr lang="ar-SA" dirty="0" smtClean="0"/>
              <a:t>المر</a:t>
            </a:r>
            <a:r>
              <a:rPr lang="ar-SY" dirty="0" smtClean="0"/>
              <a:t>ي</a:t>
            </a:r>
            <a:r>
              <a:rPr lang="ar-SA" dirty="0" smtClean="0"/>
              <a:t>ض</a:t>
            </a:r>
            <a:r>
              <a:rPr lang="ar-SY" dirty="0" smtClean="0"/>
              <a:t>ات</a:t>
            </a:r>
            <a:r>
              <a:rPr lang="ar-SA" dirty="0" smtClean="0"/>
              <a:t>. </a:t>
            </a:r>
            <a:r>
              <a:rPr lang="ar-SA" dirty="0"/>
              <a:t>ويمكن أن يحرض الحمل تفاعلات عند مرضى الجذام. والحامل المصابة </a:t>
            </a:r>
            <a:r>
              <a:rPr lang="ar-SA" dirty="0" err="1"/>
              <a:t>لايمكن</a:t>
            </a:r>
            <a:r>
              <a:rPr lang="ar-SA" dirty="0"/>
              <a:t> إعطاؤها أدوية معينة لمعالجة الجذام مثل </a:t>
            </a:r>
            <a:r>
              <a:rPr lang="ar-SA" dirty="0" err="1"/>
              <a:t>الثاليدومايد</a:t>
            </a:r>
            <a:r>
              <a:rPr lang="ar-SA" dirty="0"/>
              <a:t> </a:t>
            </a:r>
            <a:r>
              <a:rPr lang="ar-SA" dirty="0" err="1"/>
              <a:t>والأفلوكساسين</a:t>
            </a:r>
            <a:r>
              <a:rPr lang="ar-SA" dirty="0"/>
              <a:t> </a:t>
            </a:r>
            <a:r>
              <a:rPr lang="ar-SA" dirty="0" err="1"/>
              <a:t>والمينوسيكلين</a:t>
            </a:r>
            <a:r>
              <a:rPr lang="ar-SA" dirty="0"/>
              <a:t>. والمعالجة عديدة الأدوية يمكن أن تكون محتملة عند المرأة الحامل، فيما اذا تم تجنب الأدوية سالفة الذكر. وإذا </a:t>
            </a:r>
            <a:r>
              <a:rPr lang="ar-SA" dirty="0" err="1"/>
              <a:t>إعطي</a:t>
            </a:r>
            <a:r>
              <a:rPr lang="ar-SA" dirty="0"/>
              <a:t> </a:t>
            </a:r>
            <a:r>
              <a:rPr lang="ar-SA" dirty="0" err="1"/>
              <a:t>الدابسون</a:t>
            </a:r>
            <a:r>
              <a:rPr lang="ar-SA" dirty="0"/>
              <a:t> للمرضع فإنه قد يسبب انحلال الدم لدى الرضيع.</a:t>
            </a:r>
            <a:endParaRPr lang="en-US" dirty="0"/>
          </a:p>
          <a:p>
            <a:endParaRPr lang="en-US" dirty="0"/>
          </a:p>
        </p:txBody>
      </p:sp>
    </p:spTree>
    <p:extLst>
      <p:ext uri="{BB962C8B-B14F-4D97-AF65-F5344CB8AC3E}">
        <p14:creationId xmlns:p14="http://schemas.microsoft.com/office/powerpoint/2010/main" val="1959830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85000" lnSpcReduction="20000"/>
          </a:bodyPr>
          <a:lstStyle/>
          <a:p>
            <a:r>
              <a:rPr lang="ar-SY" dirty="0"/>
              <a:t>تبقى طريقة انتقال المرض مثار جدل، فباستثناء الحالات المعرضة للمدرع، فإن الحالات الأخرى قد يكون لها مصدر محتمل للخمج. الحالات كثيرة العصيات أكثر خمجاً من الحالات قليلة العصيات. يبدو أن القطيرات </a:t>
            </a:r>
            <a:r>
              <a:rPr lang="ar-SY" dirty="0" err="1"/>
              <a:t>المخموجة</a:t>
            </a:r>
            <a:r>
              <a:rPr lang="ar-SY" dirty="0"/>
              <a:t> الناتجة عن الإفرازات الأنفية للحالات كثيرة العصيات الفعالة هي المصدر الوحيد لانتشار المرض عبر الطريق التنفسي. أظهرت عينات، أخذت من المفرزات الأنفية لحالات موجودة في مناطق توطن المرض وأجري لها (</a:t>
            </a:r>
            <a:r>
              <a:rPr lang="en-US" dirty="0"/>
              <a:t>PCR</a:t>
            </a:r>
            <a:r>
              <a:rPr lang="ar-SY" dirty="0"/>
              <a:t>)، أن حالات الحمل الأنفي لعصيات الجذام تحدث حتى لدى أشخاص غير مصابين سريرياً، لذلك فإنه في مناطق التوطن </a:t>
            </a:r>
            <a:r>
              <a:rPr lang="ar-SY" dirty="0" err="1"/>
              <a:t>لاتكون</a:t>
            </a:r>
            <a:r>
              <a:rPr lang="ar-SY" dirty="0"/>
              <a:t> كل حالات الانتقال بشكل مباشر من حالات فعالة وكثيرة العصيات. وبشكل تقريبي  فإن التماس </a:t>
            </a:r>
            <a:r>
              <a:rPr lang="ar-SY" dirty="0" err="1"/>
              <a:t>الصميمي</a:t>
            </a:r>
            <a:r>
              <a:rPr lang="ar-SY" dirty="0"/>
              <a:t> يتوافق مع حدوث خمج مكتسب. </a:t>
            </a:r>
            <a:endParaRPr lang="en-US" dirty="0"/>
          </a:p>
        </p:txBody>
      </p:sp>
    </p:spTree>
    <p:extLst>
      <p:ext uri="{BB962C8B-B14F-4D97-AF65-F5344CB8AC3E}">
        <p14:creationId xmlns:p14="http://schemas.microsoft.com/office/powerpoint/2010/main" val="20609910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الإيدز </a:t>
            </a:r>
            <a:r>
              <a:rPr lang="ar-SA" b="1" dirty="0" smtClean="0"/>
              <a:t>والجذام</a:t>
            </a:r>
            <a:r>
              <a:rPr lang="ar-SY" b="1" dirty="0" smtClean="0"/>
              <a:t/>
            </a:r>
            <a:br>
              <a:rPr lang="ar-SY" b="1" dirty="0" smtClean="0"/>
            </a:br>
            <a:r>
              <a:rPr lang="en-US" dirty="0" smtClean="0"/>
              <a:t>Human  </a:t>
            </a:r>
            <a:r>
              <a:rPr lang="en-US" dirty="0"/>
              <a:t>Immunodeficiency  Virus  and  Leprosy </a:t>
            </a:r>
          </a:p>
        </p:txBody>
      </p:sp>
      <p:sp>
        <p:nvSpPr>
          <p:cNvPr id="3" name="عنصر نائب للمحتوى 2"/>
          <p:cNvSpPr>
            <a:spLocks noGrp="1"/>
          </p:cNvSpPr>
          <p:nvPr>
            <p:ph idx="1"/>
          </p:nvPr>
        </p:nvSpPr>
        <p:spPr/>
        <p:txBody>
          <a:bodyPr/>
          <a:lstStyle/>
          <a:p>
            <a:r>
              <a:rPr lang="ar-SA" dirty="0" err="1" smtClean="0"/>
              <a:t>لايبدو</a:t>
            </a:r>
            <a:r>
              <a:rPr lang="ar-SA" dirty="0" smtClean="0"/>
              <a:t> </a:t>
            </a:r>
            <a:r>
              <a:rPr lang="ar-SA" dirty="0"/>
              <a:t>أن الإصابة بفيروس الإيدز تؤثر على سير الجذام لكنها تترافق مع تفاعلات </a:t>
            </a:r>
            <a:r>
              <a:rPr lang="en-US" dirty="0"/>
              <a:t>DTH</a:t>
            </a:r>
            <a:r>
              <a:rPr lang="ar-SA" dirty="0"/>
              <a:t> </a:t>
            </a:r>
            <a:r>
              <a:rPr lang="ar-SA" dirty="0" err="1"/>
              <a:t>ناكسة</a:t>
            </a:r>
            <a:r>
              <a:rPr lang="ar-SA" dirty="0"/>
              <a:t>، وهذا الأمر يحتاج للمزيد من الدراسة. يعالج الجذام هنا وبنفس الأدوية، لكن مدة المعالجة بالأدوية العديدة أطول</a:t>
            </a:r>
            <a:r>
              <a:rPr lang="ar-SY" dirty="0"/>
              <a:t>. والمعالجة عالية الفعالية المضادة لفيروس الإيدز يمكن أن تترافق مع ظهور تفاعلات ناجمة عن عودة ترمم المناعة. </a:t>
            </a:r>
            <a:endParaRPr lang="en-US" dirty="0"/>
          </a:p>
          <a:p>
            <a:endParaRPr lang="en-US" dirty="0"/>
          </a:p>
        </p:txBody>
      </p:sp>
    </p:spTree>
    <p:extLst>
      <p:ext uri="{BB962C8B-B14F-4D97-AF65-F5344CB8AC3E}">
        <p14:creationId xmlns:p14="http://schemas.microsoft.com/office/powerpoint/2010/main" val="5238569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a:t>الجذام الناكس </a:t>
            </a:r>
            <a:endParaRPr lang="en-US" dirty="0"/>
          </a:p>
        </p:txBody>
      </p:sp>
      <p:sp>
        <p:nvSpPr>
          <p:cNvPr id="3" name="عنصر نائب للمحتوى 2"/>
          <p:cNvSpPr>
            <a:spLocks noGrp="1"/>
          </p:cNvSpPr>
          <p:nvPr>
            <p:ph idx="1"/>
          </p:nvPr>
        </p:nvSpPr>
        <p:spPr/>
        <p:txBody>
          <a:bodyPr/>
          <a:lstStyle/>
          <a:p>
            <a:pPr marL="64008" indent="0">
              <a:buNone/>
            </a:pPr>
            <a:r>
              <a:rPr lang="ar-SY" dirty="0" smtClean="0"/>
              <a:t>يميل </a:t>
            </a:r>
            <a:r>
              <a:rPr lang="ar-SY" dirty="0"/>
              <a:t>المرضى</a:t>
            </a:r>
            <a:r>
              <a:rPr lang="ar-SY" b="1" dirty="0"/>
              <a:t> </a:t>
            </a:r>
            <a:r>
              <a:rPr lang="ar-SY" dirty="0"/>
              <a:t>عديدو العصيات الذين </a:t>
            </a:r>
            <a:r>
              <a:rPr lang="ar-SY" dirty="0" err="1"/>
              <a:t>لايلتزمون</a:t>
            </a:r>
            <a:r>
              <a:rPr lang="ar-SY" dirty="0"/>
              <a:t> بالعلاج أو الذين تحدث لديهم مقاومة للأدوية إلى النكس. ويتظاهر هذا بأربع طرق</a:t>
            </a:r>
            <a:r>
              <a:rPr lang="ar-SY" dirty="0" smtClean="0"/>
              <a:t>:</a:t>
            </a:r>
          </a:p>
          <a:p>
            <a:r>
              <a:rPr lang="ar-SY" dirty="0" smtClean="0"/>
              <a:t> </a:t>
            </a:r>
            <a:r>
              <a:rPr lang="ar-SY" dirty="0"/>
              <a:t>عودة حدوث التظاهرة الأولى </a:t>
            </a:r>
            <a:r>
              <a:rPr lang="ar-SY" dirty="0" smtClean="0"/>
              <a:t>أو</a:t>
            </a:r>
          </a:p>
          <a:p>
            <a:r>
              <a:rPr lang="ar-SY" dirty="0" smtClean="0"/>
              <a:t> </a:t>
            </a:r>
            <a:r>
              <a:rPr lang="ar-SY" dirty="0"/>
              <a:t>آفات تشبه الورم الليفي الجلدي </a:t>
            </a:r>
            <a:r>
              <a:rPr lang="ar-SY" dirty="0" smtClean="0"/>
              <a:t>المزهر (</a:t>
            </a:r>
            <a:r>
              <a:rPr lang="ar-SY" dirty="0"/>
              <a:t>آفات شبه </a:t>
            </a:r>
            <a:r>
              <a:rPr lang="ar-SY" dirty="0" err="1"/>
              <a:t>نسجية</a:t>
            </a:r>
            <a:r>
              <a:rPr lang="ar-SY" dirty="0"/>
              <a:t>) </a:t>
            </a:r>
            <a:r>
              <a:rPr lang="ar-SY" dirty="0" smtClean="0"/>
              <a:t>أو</a:t>
            </a:r>
          </a:p>
          <a:p>
            <a:r>
              <a:rPr lang="ar-SY" dirty="0" smtClean="0"/>
              <a:t> </a:t>
            </a:r>
            <a:r>
              <a:rPr lang="ar-SY" dirty="0"/>
              <a:t>حالة </a:t>
            </a:r>
            <a:r>
              <a:rPr lang="ar-SY" dirty="0" smtClean="0"/>
              <a:t>تفاعلية</a:t>
            </a:r>
          </a:p>
          <a:p>
            <a:r>
              <a:rPr lang="ar-SY" dirty="0" smtClean="0"/>
              <a:t> </a:t>
            </a:r>
            <a:r>
              <a:rPr lang="ar-SY" dirty="0"/>
              <a:t>أو وضع مقاومة أعلى من وضعهم البدئي، مثلاً: الوضع البدئي </a:t>
            </a:r>
            <a:r>
              <a:rPr lang="en-US" dirty="0"/>
              <a:t>LLs</a:t>
            </a:r>
            <a:r>
              <a:rPr lang="ar-SA" dirty="0"/>
              <a:t> يصبح </a:t>
            </a:r>
            <a:r>
              <a:rPr lang="en-US" dirty="0"/>
              <a:t>BL</a:t>
            </a:r>
            <a:r>
              <a:rPr lang="ar-SA" dirty="0"/>
              <a:t> أو حتى </a:t>
            </a:r>
            <a:r>
              <a:rPr lang="en-US" dirty="0"/>
              <a:t>BT</a:t>
            </a:r>
            <a:r>
              <a:rPr lang="ar-SA" dirty="0"/>
              <a:t>. </a:t>
            </a:r>
            <a:endParaRPr lang="en-US" dirty="0"/>
          </a:p>
          <a:p>
            <a:endParaRPr lang="en-US" dirty="0"/>
          </a:p>
        </p:txBody>
      </p:sp>
    </p:spTree>
    <p:extLst>
      <p:ext uri="{BB962C8B-B14F-4D97-AF65-F5344CB8AC3E}">
        <p14:creationId xmlns:p14="http://schemas.microsoft.com/office/powerpoint/2010/main" val="7722580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t>حالات التفاعل  </a:t>
            </a:r>
            <a:r>
              <a:rPr lang="en-US" b="1" dirty="0"/>
              <a:t>Reactions States </a:t>
            </a:r>
            <a:endParaRPr lang="en-US" dirty="0"/>
          </a:p>
        </p:txBody>
      </p:sp>
      <p:sp>
        <p:nvSpPr>
          <p:cNvPr id="3" name="عنصر نائب للمحتوى 2"/>
          <p:cNvSpPr>
            <a:spLocks noGrp="1"/>
          </p:cNvSpPr>
          <p:nvPr>
            <p:ph idx="1"/>
          </p:nvPr>
        </p:nvSpPr>
        <p:spPr/>
        <p:txBody>
          <a:bodyPr>
            <a:normAutofit fontScale="85000" lnSpcReduction="20000"/>
          </a:bodyPr>
          <a:lstStyle/>
          <a:p>
            <a:r>
              <a:rPr lang="ar-SA" dirty="0" smtClean="0"/>
              <a:t>هي </a:t>
            </a:r>
            <a:r>
              <a:rPr lang="ar-SA" dirty="0"/>
              <a:t>عمليات التهابية، </a:t>
            </a:r>
            <a:r>
              <a:rPr lang="ar-SA" dirty="0" smtClean="0"/>
              <a:t>مناعية</a:t>
            </a:r>
            <a:r>
              <a:rPr lang="ar-SY" dirty="0" smtClean="0"/>
              <a:t>، </a:t>
            </a:r>
            <a:r>
              <a:rPr lang="ar-SA" dirty="0" smtClean="0"/>
              <a:t>مخربة </a:t>
            </a:r>
            <a:r>
              <a:rPr lang="ar-SA" dirty="0"/>
              <a:t>للنسج</a:t>
            </a:r>
            <a:r>
              <a:rPr lang="ar-SA" dirty="0" smtClean="0"/>
              <a:t>، </a:t>
            </a:r>
            <a:r>
              <a:rPr lang="ar-SA" dirty="0"/>
              <a:t>مميزة للجذام وتزيد إمراضه. ويعاني حوالي 50% من المرضى من تفاعل بعد البدء بالمعالجة عديدة الأدوية</a:t>
            </a:r>
            <a:r>
              <a:rPr lang="ar-SY" dirty="0"/>
              <a:t>. يمكن أن تكون شديدة وتسبب أذية عصبية مستمرة في مرض الجذام الحدي. تظهر بشكل </a:t>
            </a:r>
            <a:r>
              <a:rPr lang="ar-SY" dirty="0" err="1"/>
              <a:t>مفاجىء</a:t>
            </a:r>
            <a:r>
              <a:rPr lang="ar-SY" dirty="0"/>
              <a:t> عادةً، بعكس مرض الجذام (الذي يسير ببطء)، ويشعر المريض أن المعالجة الكيميائية هي السبب في تحريض التفاعل لديه، </a:t>
            </a:r>
            <a:r>
              <a:rPr lang="ar-SY" dirty="0" err="1"/>
              <a:t>ممايضطره</a:t>
            </a:r>
            <a:r>
              <a:rPr lang="ar-SY" dirty="0"/>
              <a:t> لإيقافها، وبالتالي فشلها. تُقسم هذه التفاعلات إلى شكلين: النمط الأول: ينجم عن الالتهاب المناعي </a:t>
            </a:r>
            <a:r>
              <a:rPr lang="ar-SY" dirty="0" err="1"/>
              <a:t>المتواسط</a:t>
            </a:r>
            <a:r>
              <a:rPr lang="ar-SY" dirty="0"/>
              <a:t> بالخلايا، وذلك في الآفات الموجودة سابقاً، يحدث عادةً لدى مرضى الأنماط الحدية للجذام </a:t>
            </a:r>
            <a:r>
              <a:rPr lang="ar-SY" dirty="0"/>
              <a:t>.</a:t>
            </a:r>
            <a:r>
              <a:rPr lang="ar-SY" dirty="0" smtClean="0"/>
              <a:t> </a:t>
            </a:r>
            <a:r>
              <a:rPr lang="ar-SY" dirty="0"/>
              <a:t>النمط الثاني: ينجم عن المعقدات المناعية، لدى مرضى الجذام </a:t>
            </a:r>
            <a:r>
              <a:rPr lang="ar-SY" dirty="0" err="1" smtClean="0"/>
              <a:t>الجذمومي</a:t>
            </a:r>
            <a:r>
              <a:rPr lang="ar-SY" dirty="0" smtClean="0"/>
              <a:t> </a:t>
            </a:r>
            <a:r>
              <a:rPr lang="ar-SY" dirty="0"/>
              <a:t>(</a:t>
            </a:r>
            <a:r>
              <a:rPr lang="en-US" dirty="0"/>
              <a:t>BL,LL </a:t>
            </a:r>
            <a:r>
              <a:rPr lang="ar-SY" dirty="0"/>
              <a:t>).</a:t>
            </a:r>
            <a:endParaRPr lang="en-US" dirty="0"/>
          </a:p>
          <a:p>
            <a:endParaRPr lang="en-US" dirty="0"/>
          </a:p>
        </p:txBody>
      </p:sp>
    </p:spTree>
    <p:extLst>
      <p:ext uri="{BB962C8B-B14F-4D97-AF65-F5344CB8AC3E}">
        <p14:creationId xmlns:p14="http://schemas.microsoft.com/office/powerpoint/2010/main" val="21966810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1. تفاعلات النمط </a:t>
            </a:r>
            <a:r>
              <a:rPr lang="ar-SA" b="1" dirty="0" smtClean="0"/>
              <a:t>الأول</a:t>
            </a:r>
            <a:r>
              <a:rPr lang="ar-SY" b="1" dirty="0" smtClean="0"/>
              <a:t> </a:t>
            </a:r>
            <a:r>
              <a:rPr lang="ar-SY" b="1" dirty="0"/>
              <a:t/>
            </a:r>
            <a:br>
              <a:rPr lang="ar-SY" b="1" dirty="0"/>
            </a:br>
            <a:r>
              <a:rPr lang="en-US" b="1" dirty="0" smtClean="0"/>
              <a:t>Reversal </a:t>
            </a:r>
            <a:r>
              <a:rPr lang="en-US" b="1" dirty="0"/>
              <a:t>Downgrading Reactions </a:t>
            </a:r>
            <a:endParaRPr lang="en-US" dirty="0"/>
          </a:p>
        </p:txBody>
      </p:sp>
      <p:sp>
        <p:nvSpPr>
          <p:cNvPr id="3" name="عنصر نائب للمحتوى 2"/>
          <p:cNvSpPr>
            <a:spLocks noGrp="1"/>
          </p:cNvSpPr>
          <p:nvPr>
            <p:ph idx="1"/>
          </p:nvPr>
        </p:nvSpPr>
        <p:spPr/>
        <p:txBody>
          <a:bodyPr>
            <a:normAutofit fontScale="92500" lnSpcReduction="10000"/>
          </a:bodyPr>
          <a:lstStyle/>
          <a:p>
            <a:r>
              <a:rPr lang="ar-SY" dirty="0" smtClean="0"/>
              <a:t>تفاعلات </a:t>
            </a:r>
            <a:r>
              <a:rPr lang="ar-SY" dirty="0"/>
              <a:t>فرط الحساسية من النمط المتأخر. تظهر كاستجابة مناعية تجاه </a:t>
            </a:r>
            <a:r>
              <a:rPr lang="ar-SY" dirty="0" err="1"/>
              <a:t>المتفطرات</a:t>
            </a:r>
            <a:r>
              <a:rPr lang="ar-SY" dirty="0"/>
              <a:t> </a:t>
            </a:r>
            <a:r>
              <a:rPr lang="ar-SY" dirty="0" err="1" smtClean="0"/>
              <a:t>الجذامية</a:t>
            </a:r>
            <a:r>
              <a:rPr lang="ar-SY" dirty="0" smtClean="0"/>
              <a:t>، تحدث </a:t>
            </a:r>
            <a:r>
              <a:rPr lang="ar-SY" dirty="0"/>
              <a:t>عادةً خلال سنة من بدء المعالجة، لكنها قد تتأخر 7سنوات. وهذه التفاعلات شائعة لدى مرضى الأشكال الحدية، وتكون شديدة عند مرضى الجذام </a:t>
            </a:r>
            <a:r>
              <a:rPr lang="ar-SY" dirty="0" err="1" smtClean="0"/>
              <a:t>الجذمومي</a:t>
            </a:r>
            <a:r>
              <a:rPr lang="ar-SY" dirty="0" smtClean="0"/>
              <a:t> </a:t>
            </a:r>
            <a:r>
              <a:rPr lang="ar-SY" dirty="0"/>
              <a:t>الحدي، الذين لديهم كمية كبيرة من مستضدات </a:t>
            </a:r>
            <a:r>
              <a:rPr lang="ar-SY" dirty="0" err="1"/>
              <a:t>المتفطرات</a:t>
            </a:r>
            <a:r>
              <a:rPr lang="ar-SY" dirty="0"/>
              <a:t> </a:t>
            </a:r>
            <a:r>
              <a:rPr lang="ar-SY" dirty="0" err="1"/>
              <a:t>الجذامية</a:t>
            </a:r>
            <a:r>
              <a:rPr lang="ar-SY" dirty="0"/>
              <a:t>، وبالتالي يحدث لديهم تفاعلات متكررة ومطولة خلال المعالجة.  تتظاهر سريرياً بالتهاب الآفة الموجودة سابقاً، إذ تتورم الآفات وتصبح حمامية، وفي الحالات الشديدة يمكن أن يحدث تقرح فيها.</a:t>
            </a:r>
            <a:endParaRPr lang="en-US" dirty="0"/>
          </a:p>
        </p:txBody>
      </p:sp>
    </p:spTree>
    <p:extLst>
      <p:ext uri="{BB962C8B-B14F-4D97-AF65-F5344CB8AC3E}">
        <p14:creationId xmlns:p14="http://schemas.microsoft.com/office/powerpoint/2010/main" val="16426421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stretch>
            <a:fillRect/>
          </a:stretch>
        </p:blipFill>
        <p:spPr>
          <a:xfrm>
            <a:off x="1220255" y="548680"/>
            <a:ext cx="6458215" cy="6281546"/>
          </a:xfrm>
          <a:prstGeom prst="rect">
            <a:avLst/>
          </a:prstGeom>
        </p:spPr>
      </p:pic>
    </p:spTree>
    <p:extLst>
      <p:ext uri="{BB962C8B-B14F-4D97-AF65-F5344CB8AC3E}">
        <p14:creationId xmlns:p14="http://schemas.microsoft.com/office/powerpoint/2010/main" val="33778528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85000" lnSpcReduction="10000"/>
          </a:bodyPr>
          <a:lstStyle/>
          <a:p>
            <a:r>
              <a:rPr lang="ar-SY" dirty="0"/>
              <a:t>يمكن أن يذكر المرضى ظهور آفات جديدة خلال التفاعل، لكن من المحتمل أنها تمثل آفات تحت سريرية، تكبر </a:t>
            </a:r>
            <a:r>
              <a:rPr lang="ar-SY" dirty="0" err="1"/>
              <a:t>وتتحرض</a:t>
            </a:r>
            <a:r>
              <a:rPr lang="ar-SY" dirty="0"/>
              <a:t> بالتفاعل. المضاعفة الهامة الناجمة عن تفاعلات  النمط الأول هي الأذية العصبية. تحدث التفاعلات </a:t>
            </a:r>
            <a:r>
              <a:rPr lang="ar-SY" dirty="0" err="1"/>
              <a:t>العكوسة</a:t>
            </a:r>
            <a:r>
              <a:rPr lang="ar-SY" dirty="0"/>
              <a:t> في العصب، ويمكن أن تقود  لخسارة  وظيفة العصب وحدوث أذية دائمة فيه. بناءً على </a:t>
            </a:r>
            <a:r>
              <a:rPr lang="ar-SY" dirty="0" err="1"/>
              <a:t>ماسبق</a:t>
            </a:r>
            <a:r>
              <a:rPr lang="ar-SY" dirty="0"/>
              <a:t> فإن تفاعلات النمط الأول تشكل حالة </a:t>
            </a:r>
            <a:r>
              <a:rPr lang="ar-SY" dirty="0" err="1"/>
              <a:t>إسعافية</a:t>
            </a:r>
            <a:r>
              <a:rPr lang="ar-SY" dirty="0"/>
              <a:t>، وتكون الأعصاب المصابة متضخمة ومتوترة. </a:t>
            </a:r>
            <a:endParaRPr lang="en-US" dirty="0"/>
          </a:p>
          <a:p>
            <a:r>
              <a:rPr lang="ar-SY" b="1" dirty="0" err="1"/>
              <a:t>نسجياً</a:t>
            </a:r>
            <a:r>
              <a:rPr lang="ar-SY" dirty="0"/>
              <a:t>: وذمة حول الأوعية والأعصاب، بلاعم ذات تمايز شبه ظهاري، خلايا عملاقة. التفاعلات الشديدة يمكن أن تظهر نخراً نسيجياً، وتكون العصيات قليلة العدد.</a:t>
            </a:r>
            <a:endParaRPr lang="en-US" dirty="0"/>
          </a:p>
          <a:p>
            <a:endParaRPr lang="en-US" dirty="0"/>
          </a:p>
        </p:txBody>
      </p:sp>
    </p:spTree>
    <p:extLst>
      <p:ext uri="{BB962C8B-B14F-4D97-AF65-F5344CB8AC3E}">
        <p14:creationId xmlns:p14="http://schemas.microsoft.com/office/powerpoint/2010/main" val="4888668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2. تفاعلات النمط الثاني (الحمامى العقدة </a:t>
            </a:r>
            <a:r>
              <a:rPr lang="ar-SA" b="1" dirty="0" err="1"/>
              <a:t>الجذامية</a:t>
            </a:r>
            <a:r>
              <a:rPr lang="ar-SA" b="1" dirty="0" smtClean="0"/>
              <a:t>)</a:t>
            </a:r>
            <a:r>
              <a:rPr lang="ar-SY" b="1" dirty="0" smtClean="0"/>
              <a:t/>
            </a:r>
            <a:br>
              <a:rPr lang="ar-SY" b="1" dirty="0" smtClean="0"/>
            </a:br>
            <a:r>
              <a:rPr lang="ar-SA" i="1" dirty="0" smtClean="0"/>
              <a:t> </a:t>
            </a:r>
            <a:r>
              <a:rPr lang="en-US" b="1" i="1" dirty="0"/>
              <a:t>Erythema </a:t>
            </a:r>
            <a:r>
              <a:rPr lang="en-US" b="1" i="1" dirty="0" err="1"/>
              <a:t>Nodosum</a:t>
            </a:r>
            <a:r>
              <a:rPr lang="en-US" b="1" i="1" dirty="0"/>
              <a:t> </a:t>
            </a:r>
            <a:r>
              <a:rPr lang="en-US" b="1" i="1" dirty="0" err="1"/>
              <a:t>Leprosum</a:t>
            </a:r>
            <a:r>
              <a:rPr lang="en-US" i="1" dirty="0"/>
              <a:t> </a:t>
            </a:r>
            <a:endParaRPr lang="en-US" dirty="0"/>
          </a:p>
        </p:txBody>
      </p:sp>
      <p:sp>
        <p:nvSpPr>
          <p:cNvPr id="3" name="عنصر نائب للمحتوى 2"/>
          <p:cNvSpPr>
            <a:spLocks noGrp="1"/>
          </p:cNvSpPr>
          <p:nvPr>
            <p:ph idx="1"/>
          </p:nvPr>
        </p:nvSpPr>
        <p:spPr/>
        <p:txBody>
          <a:bodyPr>
            <a:normAutofit fontScale="85000" lnSpcReduction="20000"/>
          </a:bodyPr>
          <a:lstStyle/>
          <a:p>
            <a:r>
              <a:rPr lang="ar-SY" dirty="0" smtClean="0"/>
              <a:t>تحدث </a:t>
            </a:r>
            <a:r>
              <a:rPr lang="ar-SY" dirty="0"/>
              <a:t>غالباً لدى مرضى الجذام </a:t>
            </a:r>
            <a:r>
              <a:rPr lang="ar-SY" dirty="0" err="1" smtClean="0"/>
              <a:t>الجذمومي</a:t>
            </a:r>
            <a:r>
              <a:rPr lang="ar-SY" dirty="0" smtClean="0"/>
              <a:t> </a:t>
            </a:r>
            <a:r>
              <a:rPr lang="ar-SY" dirty="0"/>
              <a:t>بنسبة 75%، وليست نادرة في الجذام الحدي. وهي ليست حمامى عقدة تحدث لدى مرضى الجذام بل هي جواب نوعي للجذام يشترك ببعض الصفات مع الحمامى العقدة. تحدث بعد سنة وسطياً من بدء المعالجة أو خلالها أو بعدها. وتعد مرضاً </a:t>
            </a:r>
            <a:r>
              <a:rPr lang="ar-SY" dirty="0" err="1"/>
              <a:t>متواسطاً</a:t>
            </a:r>
            <a:r>
              <a:rPr lang="ar-SY" dirty="0"/>
              <a:t> بالمعقدات المناعية. وبعكس تفاعلات النمط الأول </a:t>
            </a:r>
            <a:r>
              <a:rPr lang="ar-SY" dirty="0" smtClean="0"/>
              <a:t>فإنها تسبب </a:t>
            </a:r>
            <a:r>
              <a:rPr lang="ar-SY" dirty="0"/>
              <a:t>أذية في العديد من الأجهزة، وتترافق عادةً مع أعراض جهازية (حمى، آلام عضلية، آلام مفصلية، قهم). تتصف الآفات الجلدية بأنها عقيدات حمامية أدمية وتحت الجلد، </a:t>
            </a:r>
            <a:r>
              <a:rPr lang="ar-SY" dirty="0" err="1"/>
              <a:t>ولاتحدث</a:t>
            </a:r>
            <a:r>
              <a:rPr lang="ar-SY" dirty="0"/>
              <a:t> في مكان آفات جلدية موجودة سابقاً. الآفات الشديدة يمكن أن تتقرح، وبشكل غير مشابه للحمامى العقدة الكلاسيكية، فإن هذه الآفات تكون معممة، وتفضل السطوح الباسطة للذراعين والسطوح الأنسية للفخذين. </a:t>
            </a:r>
            <a:endParaRPr lang="en-US" dirty="0"/>
          </a:p>
        </p:txBody>
      </p:sp>
    </p:spTree>
    <p:extLst>
      <p:ext uri="{BB962C8B-B14F-4D97-AF65-F5344CB8AC3E}">
        <p14:creationId xmlns:p14="http://schemas.microsoft.com/office/powerpoint/2010/main" val="27178107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lnSpcReduction="20000"/>
          </a:bodyPr>
          <a:lstStyle/>
          <a:p>
            <a:r>
              <a:rPr lang="ar-SY" dirty="0"/>
              <a:t> ويمكن أن تسبب التهاب الملتحمة، التهاب أعصاب، التهاب القرنية، التهاب القزحية، التهاب مصليات، التهاب </a:t>
            </a:r>
            <a:r>
              <a:rPr lang="ar-SY" dirty="0" err="1"/>
              <a:t>نفرونات</a:t>
            </a:r>
            <a:r>
              <a:rPr lang="ar-SY" dirty="0"/>
              <a:t> الكلية،  ضخامة كبدية </a:t>
            </a:r>
            <a:r>
              <a:rPr lang="ar-SY" dirty="0" err="1"/>
              <a:t>طحالية</a:t>
            </a:r>
            <a:r>
              <a:rPr lang="ar-SY" dirty="0"/>
              <a:t>، التهاب خصية، واعتلال عقد لمفية. تتراوح شدة التفاعل من خفيفة إلى شديدة، ويمكن أن تستمر أسابيع أو أشهر أو حتى سنوات. مخبرياً: قد ينخفض الخضاب حتى 5 غ /100 مل، وقد يشتبه هذا مع انحلال الدم بسبب </a:t>
            </a:r>
            <a:r>
              <a:rPr lang="ar-SY" dirty="0" err="1"/>
              <a:t>الدابسون</a:t>
            </a:r>
            <a:r>
              <a:rPr lang="ar-SY" dirty="0"/>
              <a:t>. </a:t>
            </a:r>
            <a:endParaRPr lang="ar-SY" dirty="0" smtClean="0"/>
          </a:p>
          <a:p>
            <a:r>
              <a:rPr lang="ar-SY" dirty="0" err="1" smtClean="0"/>
              <a:t>نسجياً</a:t>
            </a:r>
            <a:r>
              <a:rPr lang="ar-SY" dirty="0"/>
              <a:t>: عدلات غزيرة ولمفاويات، البشرة ثخينة، التهاب سبلة فصيصي</a:t>
            </a:r>
            <a:r>
              <a:rPr lang="ar-SY" dirty="0" smtClean="0"/>
              <a:t>.</a:t>
            </a:r>
          </a:p>
          <a:p>
            <a:r>
              <a:rPr lang="ar-SY" dirty="0" smtClean="0"/>
              <a:t> </a:t>
            </a:r>
            <a:r>
              <a:rPr lang="ar-SY" dirty="0"/>
              <a:t>التشخيص: سهل سريرياً </a:t>
            </a:r>
            <a:r>
              <a:rPr lang="ar-SY" dirty="0" err="1"/>
              <a:t>ونسجياً</a:t>
            </a:r>
            <a:r>
              <a:rPr lang="ar-SY" dirty="0"/>
              <a:t>، وخاصة عند الاستجابة السريعة على </a:t>
            </a:r>
            <a:r>
              <a:rPr lang="ar-SY" dirty="0" err="1"/>
              <a:t>الثاليدومايد</a:t>
            </a:r>
            <a:r>
              <a:rPr lang="ar-SY" dirty="0"/>
              <a:t>.</a:t>
            </a:r>
            <a:endParaRPr lang="en-US" dirty="0"/>
          </a:p>
          <a:p>
            <a:endParaRPr lang="en-US" dirty="0"/>
          </a:p>
        </p:txBody>
      </p:sp>
    </p:spTree>
    <p:extLst>
      <p:ext uri="{BB962C8B-B14F-4D97-AF65-F5344CB8AC3E}">
        <p14:creationId xmlns:p14="http://schemas.microsoft.com/office/powerpoint/2010/main" val="6644074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stretch>
            <a:fillRect/>
          </a:stretch>
        </p:blipFill>
        <p:spPr>
          <a:xfrm>
            <a:off x="590366" y="836712"/>
            <a:ext cx="7005970" cy="5863002"/>
          </a:xfrm>
          <a:prstGeom prst="rect">
            <a:avLst/>
          </a:prstGeom>
        </p:spPr>
      </p:pic>
    </p:spTree>
    <p:extLst>
      <p:ext uri="{BB962C8B-B14F-4D97-AF65-F5344CB8AC3E}">
        <p14:creationId xmlns:p14="http://schemas.microsoft.com/office/powerpoint/2010/main" val="12252050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ظاهرة </a:t>
            </a:r>
            <a:r>
              <a:rPr lang="ar-SA" b="1" dirty="0" err="1" smtClean="0"/>
              <a:t>لوسيو</a:t>
            </a:r>
            <a:r>
              <a:rPr lang="ar-SY" b="1" dirty="0" smtClean="0"/>
              <a:t/>
            </a:r>
            <a:br>
              <a:rPr lang="ar-SY" b="1" dirty="0" smtClean="0"/>
            </a:br>
            <a:r>
              <a:rPr lang="ar-SA" b="1" dirty="0" smtClean="0"/>
              <a:t> </a:t>
            </a:r>
            <a:r>
              <a:rPr lang="en-US" b="1" dirty="0" err="1"/>
              <a:t>Lucio</a:t>
            </a:r>
            <a:r>
              <a:rPr lang="en-US" b="1" dirty="0"/>
              <a:t> Phenomenon </a:t>
            </a:r>
            <a:endParaRPr lang="en-US" dirty="0"/>
          </a:p>
        </p:txBody>
      </p:sp>
      <p:sp>
        <p:nvSpPr>
          <p:cNvPr id="3" name="عنصر نائب للمحتوى 2"/>
          <p:cNvSpPr>
            <a:spLocks noGrp="1"/>
          </p:cNvSpPr>
          <p:nvPr>
            <p:ph idx="1"/>
          </p:nvPr>
        </p:nvSpPr>
        <p:spPr/>
        <p:txBody>
          <a:bodyPr>
            <a:normAutofit fontScale="85000" lnSpcReduction="20000"/>
          </a:bodyPr>
          <a:lstStyle/>
          <a:p>
            <a:r>
              <a:rPr lang="ar-SA" dirty="0" smtClean="0"/>
              <a:t>ظاهرة </a:t>
            </a:r>
            <a:r>
              <a:rPr lang="ar-SA" dirty="0"/>
              <a:t>غير شائعة، تحدث عند مرضى الجذام </a:t>
            </a:r>
            <a:r>
              <a:rPr lang="ar-SA" dirty="0" err="1" smtClean="0"/>
              <a:t>الجذمومي</a:t>
            </a:r>
            <a:r>
              <a:rPr lang="ar-SA" dirty="0" smtClean="0"/>
              <a:t> </a:t>
            </a:r>
            <a:r>
              <a:rPr lang="ar-SA" dirty="0"/>
              <a:t>المنتشر (نمط </a:t>
            </a:r>
            <a:r>
              <a:rPr lang="en-US" dirty="0" err="1"/>
              <a:t>Latapi</a:t>
            </a:r>
            <a:r>
              <a:rPr lang="ar-SY" dirty="0"/>
              <a:t>)، </a:t>
            </a:r>
            <a:r>
              <a:rPr lang="ar-SY" dirty="0" smtClean="0"/>
              <a:t>غرب </a:t>
            </a:r>
            <a:r>
              <a:rPr lang="ar-SY" dirty="0"/>
              <a:t>المكسيك. ومن الشائع أن تكون التظاهرة </a:t>
            </a:r>
            <a:r>
              <a:rPr lang="ar-SY" dirty="0" err="1"/>
              <a:t>البدئية</a:t>
            </a:r>
            <a:r>
              <a:rPr lang="ar-SY" dirty="0"/>
              <a:t> للمرض. تبدو كلطخات </a:t>
            </a:r>
            <a:r>
              <a:rPr lang="ar-SY" dirty="0" err="1"/>
              <a:t>فرفرية</a:t>
            </a:r>
            <a:r>
              <a:rPr lang="ar-SY" dirty="0"/>
              <a:t> تتطور الى آفات فقاعية  تتقرح سريعاً، وخصوصاً آفات تحت الركبتين. يمكن أن تكون الآفات مؤلمة، ويمكن أن تكون </a:t>
            </a:r>
            <a:r>
              <a:rPr lang="ar-SY" dirty="0" err="1"/>
              <a:t>لاعرضية</a:t>
            </a:r>
            <a:r>
              <a:rPr lang="ar-SY" dirty="0"/>
              <a:t>، ويمكن أن تترافق بحمى، فقر دم، نقص </a:t>
            </a:r>
            <a:r>
              <a:rPr lang="ar-SY" dirty="0" err="1"/>
              <a:t>غاماغلوبين</a:t>
            </a:r>
            <a:r>
              <a:rPr lang="ar-SY" dirty="0"/>
              <a:t> الدم، التهاب كبب وكلية، ونقص كالسيوم المصل. إذا شخصت الحالة لدى المريض باكراً قبل حدوث </a:t>
            </a:r>
            <a:r>
              <a:rPr lang="ar-SA" dirty="0"/>
              <a:t>المضاعفات </a:t>
            </a:r>
            <a:r>
              <a:rPr lang="ar-SA" dirty="0" err="1"/>
              <a:t>الخمجية</a:t>
            </a:r>
            <a:r>
              <a:rPr lang="ar-SA" dirty="0"/>
              <a:t> والاستقلابية يكون الإنذار جيداً، وفي الحالات المتقدمة يمكن أن يحدث الموت. </a:t>
            </a:r>
            <a:endParaRPr lang="ar-SY" dirty="0" smtClean="0"/>
          </a:p>
          <a:p>
            <a:r>
              <a:rPr lang="ar-SY" dirty="0" err="1" smtClean="0"/>
              <a:t>نسجياً</a:t>
            </a:r>
            <a:r>
              <a:rPr lang="ar-SY" dirty="0"/>
              <a:t>: عدد العصيات كثير في الأدمة وداخل جدر الأوعية الدموية مع حدوث خثار للأوعية الأدمية الصغيرة مما يؤدي لاحتشاء جلدي.</a:t>
            </a:r>
            <a:endParaRPr lang="en-US" dirty="0"/>
          </a:p>
          <a:p>
            <a:endParaRPr lang="en-US" dirty="0"/>
          </a:p>
        </p:txBody>
      </p:sp>
    </p:spTree>
    <p:extLst>
      <p:ext uri="{BB962C8B-B14F-4D97-AF65-F5344CB8AC3E}">
        <p14:creationId xmlns:p14="http://schemas.microsoft.com/office/powerpoint/2010/main" val="4134096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ar-SY" dirty="0"/>
              <a:t>تشكل الحالات الناتجة عن تماس أفراد العائلة مع بعضهم 28% فقط من الحالات الجديدة المشخصة، لكن 80% من المرضى يحصلون على الخمج من خلال الجيران والتواصل الاجتماعي. وعندما يكون المرض شائعاً يكون الشكل </a:t>
            </a:r>
            <a:r>
              <a:rPr lang="ar-SY" dirty="0" smtClean="0"/>
              <a:t>"الدرني" </a:t>
            </a:r>
            <a:r>
              <a:rPr lang="ar-SY" dirty="0"/>
              <a:t>هو السائد، وعندما يكون المرض غير شائع يكون الشكل " </a:t>
            </a:r>
            <a:r>
              <a:rPr lang="ar-SY" dirty="0" err="1"/>
              <a:t>الجذمومي</a:t>
            </a:r>
            <a:r>
              <a:rPr lang="ar-SY" dirty="0"/>
              <a:t> " هو السائد. والجذام يحدث في الريف لكنه ينتشر في المدن.</a:t>
            </a:r>
            <a:endParaRPr lang="en-US" dirty="0"/>
          </a:p>
        </p:txBody>
      </p:sp>
    </p:spTree>
    <p:extLst>
      <p:ext uri="{BB962C8B-B14F-4D97-AF65-F5344CB8AC3E}">
        <p14:creationId xmlns:p14="http://schemas.microsoft.com/office/powerpoint/2010/main" val="36466009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stretch>
            <a:fillRect/>
          </a:stretch>
        </p:blipFill>
        <p:spPr>
          <a:xfrm>
            <a:off x="671435" y="1666525"/>
            <a:ext cx="7716989" cy="4950521"/>
          </a:xfrm>
          <a:prstGeom prst="rect">
            <a:avLst/>
          </a:prstGeom>
        </p:spPr>
      </p:pic>
    </p:spTree>
    <p:extLst>
      <p:ext uri="{BB962C8B-B14F-4D97-AF65-F5344CB8AC3E}">
        <p14:creationId xmlns:p14="http://schemas.microsoft.com/office/powerpoint/2010/main" val="23104312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التشريح المرضي </a:t>
            </a:r>
            <a:r>
              <a:rPr lang="en-US" b="1" dirty="0"/>
              <a:t>Histopathology</a:t>
            </a:r>
            <a:endParaRPr lang="en-US" dirty="0"/>
          </a:p>
        </p:txBody>
      </p:sp>
      <p:sp>
        <p:nvSpPr>
          <p:cNvPr id="3" name="عنصر نائب للمحتوى 2"/>
          <p:cNvSpPr>
            <a:spLocks noGrp="1"/>
          </p:cNvSpPr>
          <p:nvPr>
            <p:ph idx="1"/>
          </p:nvPr>
        </p:nvSpPr>
        <p:spPr/>
        <p:txBody>
          <a:bodyPr>
            <a:normAutofit fontScale="85000" lnSpcReduction="20000"/>
          </a:bodyPr>
          <a:lstStyle/>
          <a:p>
            <a:r>
              <a:rPr lang="ar-SY" dirty="0" smtClean="0"/>
              <a:t>يجب </a:t>
            </a:r>
            <a:r>
              <a:rPr lang="ar-SY" dirty="0"/>
              <a:t>إجراء الخزعة من الحواف الفعالة للآفات النموذجية، ويجب أن تمتد حتى النسيج تحت الجلد، والخزعات التي تجرى بالمخرم كافية عادة ً. يعد ملون فايت -  </a:t>
            </a:r>
            <a:r>
              <a:rPr lang="ar-SY" dirty="0" err="1"/>
              <a:t>فاراكو</a:t>
            </a:r>
            <a:r>
              <a:rPr lang="ar-SY" dirty="0"/>
              <a:t> الملون المثالي للعصيات </a:t>
            </a:r>
            <a:r>
              <a:rPr lang="ar-SY" dirty="0" err="1"/>
              <a:t>الجذامية</a:t>
            </a:r>
            <a:r>
              <a:rPr lang="ar-SY" dirty="0"/>
              <a:t>. وبسبب أن تشخيص الجذام يترافق مع معوقات اجتماعية هامة، فإن التقويم يجب أن يكون كاملاً، يشمل مقاطع متعددة للحالات قليلة العصيات مع استشارة مشرح مرضي ذي خبرة في تشخيص الجذام، فيكون ذلك مساعداً في تشخيص الحالات المشكوك بها، وخصوصاً الحالات قليلة العصيات وحالات التفاعلات. يحمل اختبار</a:t>
            </a:r>
            <a:r>
              <a:rPr lang="en-US" dirty="0"/>
              <a:t>PCR </a:t>
            </a:r>
            <a:r>
              <a:rPr lang="ar-SY" dirty="0"/>
              <a:t>  قيمة فيما إذا حُفظت الأنسجة في الكحول، أو إذا أرسلت العينات الموضوعة </a:t>
            </a:r>
            <a:r>
              <a:rPr lang="ar-SY" dirty="0" err="1"/>
              <a:t>بالفورمالين</a:t>
            </a:r>
            <a:r>
              <a:rPr lang="ar-SY" dirty="0"/>
              <a:t> خلال ساعات إلى المخبر. تتوافق المظاهر </a:t>
            </a:r>
            <a:r>
              <a:rPr lang="ar-SY" dirty="0" err="1"/>
              <a:t>النسجية</a:t>
            </a:r>
            <a:r>
              <a:rPr lang="ar-SY" dirty="0"/>
              <a:t> للجذام مع النموذج السريري للمرض. إصابة العصب مميزة للجذام. </a:t>
            </a:r>
            <a:endParaRPr lang="en-US" dirty="0"/>
          </a:p>
        </p:txBody>
      </p:sp>
    </p:spTree>
    <p:extLst>
      <p:ext uri="{BB962C8B-B14F-4D97-AF65-F5344CB8AC3E}">
        <p14:creationId xmlns:p14="http://schemas.microsoft.com/office/powerpoint/2010/main" val="36445034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stretch>
            <a:fillRect/>
          </a:stretch>
        </p:blipFill>
        <p:spPr>
          <a:xfrm>
            <a:off x="1180785" y="1882775"/>
            <a:ext cx="6782429" cy="4572000"/>
          </a:xfrm>
          <a:prstGeom prst="rect">
            <a:avLst/>
          </a:prstGeom>
        </p:spPr>
      </p:pic>
    </p:spTree>
    <p:extLst>
      <p:ext uri="{BB962C8B-B14F-4D97-AF65-F5344CB8AC3E}">
        <p14:creationId xmlns:p14="http://schemas.microsoft.com/office/powerpoint/2010/main" val="5424151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pic>
        <p:nvPicPr>
          <p:cNvPr id="4" name="عنصر نائب للمحتوى 3"/>
          <p:cNvPicPr>
            <a:picLocks noGrp="1" noChangeAspect="1"/>
          </p:cNvPicPr>
          <p:nvPr>
            <p:ph idx="1"/>
          </p:nvPr>
        </p:nvPicPr>
        <p:blipFill>
          <a:blip r:embed="rId2"/>
          <a:stretch>
            <a:fillRect/>
          </a:stretch>
        </p:blipFill>
        <p:spPr>
          <a:xfrm>
            <a:off x="416088" y="1196752"/>
            <a:ext cx="8353795" cy="4870981"/>
          </a:xfrm>
          <a:prstGeom prst="rect">
            <a:avLst/>
          </a:prstGeom>
        </p:spPr>
      </p:pic>
    </p:spTree>
    <p:extLst>
      <p:ext uri="{BB962C8B-B14F-4D97-AF65-F5344CB8AC3E}">
        <p14:creationId xmlns:p14="http://schemas.microsoft.com/office/powerpoint/2010/main" val="41948192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stretch>
            <a:fillRect/>
          </a:stretch>
        </p:blipFill>
        <p:spPr>
          <a:xfrm>
            <a:off x="1547812" y="2006600"/>
            <a:ext cx="6048375" cy="4324350"/>
          </a:xfrm>
          <a:prstGeom prst="rect">
            <a:avLst/>
          </a:prstGeom>
        </p:spPr>
      </p:pic>
    </p:spTree>
    <p:extLst>
      <p:ext uri="{BB962C8B-B14F-4D97-AF65-F5344CB8AC3E}">
        <p14:creationId xmlns:p14="http://schemas.microsoft.com/office/powerpoint/2010/main" val="42674561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stretch>
            <a:fillRect/>
          </a:stretch>
        </p:blipFill>
        <p:spPr>
          <a:xfrm>
            <a:off x="1562100" y="1949450"/>
            <a:ext cx="6019800" cy="4438650"/>
          </a:xfrm>
          <a:prstGeom prst="rect">
            <a:avLst/>
          </a:prstGeom>
        </p:spPr>
      </p:pic>
    </p:spTree>
    <p:extLst>
      <p:ext uri="{BB962C8B-B14F-4D97-AF65-F5344CB8AC3E}">
        <p14:creationId xmlns:p14="http://schemas.microsoft.com/office/powerpoint/2010/main" val="9401616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stretch>
            <a:fillRect/>
          </a:stretch>
        </p:blipFill>
        <p:spPr>
          <a:xfrm>
            <a:off x="1547812" y="1906587"/>
            <a:ext cx="6048375" cy="4524375"/>
          </a:xfrm>
          <a:prstGeom prst="rect">
            <a:avLst/>
          </a:prstGeom>
        </p:spPr>
      </p:pic>
    </p:spTree>
    <p:extLst>
      <p:ext uri="{BB962C8B-B14F-4D97-AF65-F5344CB8AC3E}">
        <p14:creationId xmlns:p14="http://schemas.microsoft.com/office/powerpoint/2010/main" val="15640192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stretch>
            <a:fillRect/>
          </a:stretch>
        </p:blipFill>
        <p:spPr>
          <a:xfrm>
            <a:off x="1581150" y="1968500"/>
            <a:ext cx="5981700" cy="4400550"/>
          </a:xfrm>
          <a:prstGeom prst="rect">
            <a:avLst/>
          </a:prstGeom>
        </p:spPr>
      </p:pic>
    </p:spTree>
    <p:extLst>
      <p:ext uri="{BB962C8B-B14F-4D97-AF65-F5344CB8AC3E}">
        <p14:creationId xmlns:p14="http://schemas.microsoft.com/office/powerpoint/2010/main" val="8467923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a:t>المناعة الخلوية </a:t>
            </a:r>
            <a:endParaRPr lang="en-US" dirty="0"/>
          </a:p>
        </p:txBody>
      </p:sp>
      <p:sp>
        <p:nvSpPr>
          <p:cNvPr id="3" name="عنصر نائب للمحتوى 2"/>
          <p:cNvSpPr>
            <a:spLocks noGrp="1"/>
          </p:cNvSpPr>
          <p:nvPr>
            <p:ph idx="1"/>
          </p:nvPr>
        </p:nvSpPr>
        <p:spPr/>
        <p:txBody>
          <a:bodyPr>
            <a:normAutofit fontScale="92500" lnSpcReduction="20000"/>
          </a:bodyPr>
          <a:lstStyle/>
          <a:p>
            <a:r>
              <a:rPr lang="ar-SY" dirty="0" smtClean="0"/>
              <a:t>عند </a:t>
            </a:r>
            <a:r>
              <a:rPr lang="ar-SY" dirty="0"/>
              <a:t>دراسة اللمفاويات في الآفات </a:t>
            </a:r>
            <a:r>
              <a:rPr lang="ar-SY" dirty="0" err="1"/>
              <a:t>المرتشحة</a:t>
            </a:r>
            <a:r>
              <a:rPr lang="ar-SY" dirty="0"/>
              <a:t> وجد سيادة </a:t>
            </a:r>
            <a:r>
              <a:rPr lang="en-US" dirty="0"/>
              <a:t>CD4</a:t>
            </a:r>
            <a:r>
              <a:rPr lang="ar-SA" dirty="0"/>
              <a:t> في النمط شبه الدرني على حساب </a:t>
            </a:r>
            <a:r>
              <a:rPr lang="en-US" dirty="0"/>
              <a:t>CD8</a:t>
            </a:r>
            <a:r>
              <a:rPr lang="ar-SA" dirty="0"/>
              <a:t> بنسبة 2: 1، بينما كانت النسبة معكوسة في النمط </a:t>
            </a:r>
            <a:r>
              <a:rPr lang="ar-SA" dirty="0" err="1" smtClean="0"/>
              <a:t>الجذمومي</a:t>
            </a:r>
            <a:r>
              <a:rPr lang="ar-SA" dirty="0"/>
              <a:t>، بينما كانت النسبة المصلية طبيعية لدى كل المرضى </a:t>
            </a:r>
            <a:r>
              <a:rPr lang="en-US" dirty="0"/>
              <a:t>CD4 / CD8 = 2: 1</a:t>
            </a:r>
            <a:r>
              <a:rPr lang="ar-SA" dirty="0"/>
              <a:t>)). وتملك آفات الجذام شبه الدرني النمط الالتهابي </a:t>
            </a:r>
            <a:r>
              <a:rPr lang="en-US" dirty="0"/>
              <a:t>Th1</a:t>
            </a:r>
            <a:r>
              <a:rPr lang="ar-SA" dirty="0"/>
              <a:t> الذي يفرز </a:t>
            </a:r>
            <a:r>
              <a:rPr lang="ar-SA" dirty="0" err="1"/>
              <a:t>الانترلوكين</a:t>
            </a:r>
            <a:r>
              <a:rPr lang="ar-SA" dirty="0"/>
              <a:t> 2 </a:t>
            </a:r>
            <a:r>
              <a:rPr lang="ar-SA" dirty="0" err="1"/>
              <a:t>والانترفرون</a:t>
            </a:r>
            <a:r>
              <a:rPr lang="ar-SA" dirty="0"/>
              <a:t> غاما </a:t>
            </a:r>
            <a:r>
              <a:rPr lang="ar-SA" dirty="0" err="1"/>
              <a:t>والانترلوكين</a:t>
            </a:r>
            <a:r>
              <a:rPr lang="ar-SA" dirty="0"/>
              <a:t> 12، وهذا يؤدي لتفعيل </a:t>
            </a:r>
            <a:r>
              <a:rPr lang="ar-SA" dirty="0" err="1"/>
              <a:t>التائيات</a:t>
            </a:r>
            <a:r>
              <a:rPr lang="ar-SA" dirty="0"/>
              <a:t> والبلاعم وتحديد الخمج، بينما تملك آفات الجذام الورمي النمط </a:t>
            </a:r>
            <a:r>
              <a:rPr lang="en-US" dirty="0"/>
              <a:t>Th2</a:t>
            </a:r>
            <a:r>
              <a:rPr lang="ar-SA" dirty="0"/>
              <a:t> الذي يفرز </a:t>
            </a:r>
            <a:r>
              <a:rPr lang="ar-SA" dirty="0" err="1"/>
              <a:t>الانترلوكين</a:t>
            </a:r>
            <a:r>
              <a:rPr lang="ar-SA" dirty="0"/>
              <a:t> 4 و 10، وبالتالي يؤدي لإفراز الأضداد بكثرة لكنها تثبط </a:t>
            </a:r>
            <a:r>
              <a:rPr lang="ar-SA" dirty="0" err="1"/>
              <a:t>التائيات</a:t>
            </a:r>
            <a:r>
              <a:rPr lang="ar-SA" dirty="0"/>
              <a:t> والبلاعم مما يؤدي لتقدم الخمج.</a:t>
            </a:r>
            <a:endParaRPr lang="en-US" dirty="0"/>
          </a:p>
          <a:p>
            <a:endParaRPr lang="en-US" dirty="0"/>
          </a:p>
        </p:txBody>
      </p:sp>
    </p:spTree>
    <p:extLst>
      <p:ext uri="{BB962C8B-B14F-4D97-AF65-F5344CB8AC3E}">
        <p14:creationId xmlns:p14="http://schemas.microsoft.com/office/powerpoint/2010/main" val="33479914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التشخيص </a:t>
            </a:r>
            <a:r>
              <a:rPr lang="en-US" b="1" dirty="0"/>
              <a:t>Diagnosis </a:t>
            </a:r>
            <a:endParaRPr lang="en-US" dirty="0"/>
          </a:p>
        </p:txBody>
      </p:sp>
      <p:sp>
        <p:nvSpPr>
          <p:cNvPr id="3" name="عنصر نائب للمحتوى 2"/>
          <p:cNvSpPr>
            <a:spLocks noGrp="1"/>
          </p:cNvSpPr>
          <p:nvPr>
            <p:ph idx="1"/>
          </p:nvPr>
        </p:nvSpPr>
        <p:spPr/>
        <p:txBody>
          <a:bodyPr>
            <a:normAutofit fontScale="92500" lnSpcReduction="20000"/>
          </a:bodyPr>
          <a:lstStyle/>
          <a:p>
            <a:r>
              <a:rPr lang="ar-SY" dirty="0" smtClean="0"/>
              <a:t>يجب </a:t>
            </a:r>
            <a:r>
              <a:rPr lang="ar-SY" dirty="0"/>
              <a:t>أن يؤخذ تشخيص الجذام بعين الاعتبار عند أي مريض لديه آفات جلدية وعصبية. يتأخر التشخيص عادة ً في العالم المتقدم، إذ </a:t>
            </a:r>
            <a:r>
              <a:rPr lang="ar-SY" dirty="0" err="1"/>
              <a:t>لايضع</a:t>
            </a:r>
            <a:r>
              <a:rPr lang="ar-SY" dirty="0"/>
              <a:t> الأطباء تشخيص الجذام بشكل مبدئي.  يشخص الجذام كبقية الأمراض </a:t>
            </a:r>
            <a:r>
              <a:rPr lang="ar-SY" dirty="0" err="1"/>
              <a:t>الخمجية</a:t>
            </a:r>
            <a:r>
              <a:rPr lang="ar-SY" dirty="0"/>
              <a:t> الأخرى عن طريق تحديد العامل الممرض في الأنسجة المصابة لكن هذا صعب، بسبب صعوبة زرع العامل الممرض في الزجاج. يُجرى في العالم المتقدم خزعات من الجلد أو الأعصاب، وتلون بملون </a:t>
            </a:r>
            <a:r>
              <a:rPr lang="ar-SY" dirty="0" smtClean="0"/>
              <a:t>فايت–</a:t>
            </a:r>
            <a:r>
              <a:rPr lang="ar-SY" dirty="0" err="1" smtClean="0"/>
              <a:t>فاراكو</a:t>
            </a:r>
            <a:r>
              <a:rPr lang="ar-SY" dirty="0" smtClean="0"/>
              <a:t> </a:t>
            </a:r>
            <a:r>
              <a:rPr lang="en-US" dirty="0" err="1" smtClean="0"/>
              <a:t>Fite</a:t>
            </a:r>
            <a:r>
              <a:rPr lang="en-US" dirty="0" smtClean="0"/>
              <a:t> </a:t>
            </a:r>
            <a:r>
              <a:rPr lang="en-US" dirty="0"/>
              <a:t>– </a:t>
            </a:r>
            <a:r>
              <a:rPr lang="en-US" dirty="0" err="1"/>
              <a:t>Faraco</a:t>
            </a:r>
            <a:r>
              <a:rPr lang="ar-SY" dirty="0"/>
              <a:t>. لا تقدم الاختبارات المصلية التي تجرى لكشف مستضدات </a:t>
            </a:r>
            <a:r>
              <a:rPr lang="ar-SY" dirty="0" err="1"/>
              <a:t>المتفطرة</a:t>
            </a:r>
            <a:r>
              <a:rPr lang="ar-SY" dirty="0"/>
              <a:t> </a:t>
            </a:r>
            <a:r>
              <a:rPr lang="ar-SY" dirty="0" err="1"/>
              <a:t>الجذامية</a:t>
            </a:r>
            <a:r>
              <a:rPr lang="ar-SY" dirty="0"/>
              <a:t> (</a:t>
            </a:r>
            <a:r>
              <a:rPr lang="en-US" dirty="0"/>
              <a:t>PGL-1</a:t>
            </a:r>
            <a:r>
              <a:rPr lang="ar-SY" dirty="0"/>
              <a:t>)، واختبار</a:t>
            </a:r>
            <a:r>
              <a:rPr lang="en-US" dirty="0"/>
              <a:t>PCR </a:t>
            </a:r>
            <a:r>
              <a:rPr lang="ar-SY" dirty="0"/>
              <a:t> لكشف أعداد قليلة من العصيات في الأنسجة المصابة، أية فائدة في وضع التشخيص. </a:t>
            </a:r>
            <a:endParaRPr lang="en-US" dirty="0"/>
          </a:p>
        </p:txBody>
      </p:sp>
    </p:spTree>
    <p:extLst>
      <p:ext uri="{BB962C8B-B14F-4D97-AF65-F5344CB8AC3E}">
        <p14:creationId xmlns:p14="http://schemas.microsoft.com/office/powerpoint/2010/main" val="1303707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السببيات والإمراض  </a:t>
            </a:r>
            <a:r>
              <a:rPr lang="en-US" b="1" dirty="0" smtClean="0"/>
              <a:t>Pathogenesis</a:t>
            </a:r>
            <a:r>
              <a:rPr lang="ar-SA" b="1" dirty="0" smtClean="0"/>
              <a:t> </a:t>
            </a:r>
            <a:endParaRPr lang="en-US" dirty="0"/>
          </a:p>
        </p:txBody>
      </p:sp>
      <p:sp>
        <p:nvSpPr>
          <p:cNvPr id="3" name="عنصر نائب للمحتوى 2"/>
          <p:cNvSpPr>
            <a:spLocks noGrp="1"/>
          </p:cNvSpPr>
          <p:nvPr>
            <p:ph idx="1"/>
          </p:nvPr>
        </p:nvSpPr>
        <p:spPr/>
        <p:txBody>
          <a:bodyPr>
            <a:normAutofit fontScale="70000" lnSpcReduction="20000"/>
          </a:bodyPr>
          <a:lstStyle/>
          <a:p>
            <a:r>
              <a:rPr lang="ar-SA" dirty="0" smtClean="0"/>
              <a:t>العامل </a:t>
            </a:r>
            <a:r>
              <a:rPr lang="ar-SA" dirty="0"/>
              <a:t>الممرض هو (</a:t>
            </a:r>
            <a:r>
              <a:rPr lang="ar-SA" dirty="0" err="1"/>
              <a:t>المتفطرة</a:t>
            </a:r>
            <a:r>
              <a:rPr lang="ar-SA" dirty="0"/>
              <a:t> </a:t>
            </a:r>
            <a:r>
              <a:rPr lang="ar-SA" dirty="0" err="1"/>
              <a:t>الجذامية</a:t>
            </a:r>
            <a:r>
              <a:rPr lang="ar-SA" dirty="0"/>
              <a:t>) ، وهي عصية صامدة للحمض، غير قابلة للزرع، إيجابية غرام، خلوية مجبرة. تنمو بدرجة حرارة (30 درجة مئوية)، وهذا يفسر توضع آفات الجذام في المناطق الباردة من الجسم، وعدم إصابة الخط الناصف وفروة الرأس. وتنمو في وسادة قدم الفأر، وبشكل أكثر في حيوان المدرع، الذي تمثل درجة حرارته المنخفضة (وسطاً مثالياً) لنمو </a:t>
            </a:r>
            <a:r>
              <a:rPr lang="ar-SA" dirty="0" err="1"/>
              <a:t>المتفطرة</a:t>
            </a:r>
            <a:r>
              <a:rPr lang="ar-SA" dirty="0"/>
              <a:t> </a:t>
            </a:r>
            <a:r>
              <a:rPr lang="ar-SA" dirty="0" err="1"/>
              <a:t>الجذامية</a:t>
            </a:r>
            <a:r>
              <a:rPr lang="ar-SA" dirty="0"/>
              <a:t>. في الأنسجة المصابة بالخمج، تفضل عصيات الجذام </a:t>
            </a:r>
            <a:r>
              <a:rPr lang="ar-SA" dirty="0" err="1"/>
              <a:t>التوضع</a:t>
            </a:r>
            <a:r>
              <a:rPr lang="ar-SA" dirty="0"/>
              <a:t> داخل الخلوي، فتتواجد داخل البلاعم وداخل الأعصاب. إن </a:t>
            </a:r>
            <a:r>
              <a:rPr lang="ar-SA" dirty="0" err="1"/>
              <a:t>مجين</a:t>
            </a:r>
            <a:r>
              <a:rPr lang="ar-SA" dirty="0"/>
              <a:t> العصيات </a:t>
            </a:r>
            <a:r>
              <a:rPr lang="ar-SA" dirty="0" err="1"/>
              <a:t>الجذامية</a:t>
            </a:r>
            <a:r>
              <a:rPr lang="ar-SA" dirty="0"/>
              <a:t> مرتب بشكل دقيق مقارنة مع </a:t>
            </a:r>
            <a:r>
              <a:rPr lang="ar-SA" dirty="0" err="1"/>
              <a:t>مجين</a:t>
            </a:r>
            <a:r>
              <a:rPr lang="ar-SA" dirty="0"/>
              <a:t> العصيات </a:t>
            </a:r>
            <a:r>
              <a:rPr lang="ar-SA" dirty="0" err="1"/>
              <a:t>السلية</a:t>
            </a:r>
            <a:r>
              <a:rPr lang="ar-SA" dirty="0"/>
              <a:t> </a:t>
            </a:r>
            <a:r>
              <a:rPr lang="ar-SA" dirty="0" err="1"/>
              <a:t>وهوأقصر</a:t>
            </a:r>
            <a:r>
              <a:rPr lang="ar-SA" dirty="0"/>
              <a:t> منه، ويرمز 1600 جين بينما السلي يرمز 4000 جين، وهناك 1439 جين مشتركة بينهما. وتكون 50 % فقط  من الجينات وظيفية، وهذا يدل على تأخر تطورها. وبشكل مشابه للطفيليات داخل الخلوية، وبغياب القدرة على مشاركة الـ </a:t>
            </a:r>
            <a:r>
              <a:rPr lang="en-US" dirty="0"/>
              <a:t>DNA </a:t>
            </a:r>
            <a:r>
              <a:rPr lang="ar-SY" dirty="0"/>
              <a:t>  لجراثيم أخرى فإن </a:t>
            </a:r>
            <a:r>
              <a:rPr lang="ar-SY" dirty="0" err="1"/>
              <a:t>المتفطرة</a:t>
            </a:r>
            <a:r>
              <a:rPr lang="ar-SY" dirty="0"/>
              <a:t> </a:t>
            </a:r>
            <a:r>
              <a:rPr lang="ar-SY" dirty="0" err="1"/>
              <a:t>الجذامية</a:t>
            </a:r>
            <a:r>
              <a:rPr lang="ar-SY" dirty="0"/>
              <a:t> فقدت الكثير من الجينات غير الأساسية، وهذا يفسر الوقت الطويل اللازم للتوالد والمقدر بحوالي 12 – 14 يوماً، ويفسر عدم القدرة على زرعها في الزجاج. </a:t>
            </a:r>
            <a:endParaRPr lang="en-US" dirty="0"/>
          </a:p>
        </p:txBody>
      </p:sp>
    </p:spTree>
    <p:extLst>
      <p:ext uri="{BB962C8B-B14F-4D97-AF65-F5344CB8AC3E}">
        <p14:creationId xmlns:p14="http://schemas.microsoft.com/office/powerpoint/2010/main" val="22478492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lnSpcReduction="20000"/>
          </a:bodyPr>
          <a:lstStyle/>
          <a:p>
            <a:r>
              <a:rPr lang="ar-SY" dirty="0"/>
              <a:t>وتكون هذه الاختبارات إيجابية لدى المرضى عديدي العصيات، حيث يكون وضع التشخيص ليس صعباً، لكنها تكون سلبية في المرضى قليلي العصيات، وتكون إيجابية بشكل كبير في مناطق التوطن، وبالتالي فإن هذه الاختبارات </a:t>
            </a:r>
            <a:r>
              <a:rPr lang="ar-SY" dirty="0" err="1"/>
              <a:t>لاتملك</a:t>
            </a:r>
            <a:r>
              <a:rPr lang="ar-SY" dirty="0"/>
              <a:t> قيمة حقيقية في وضع التشخيص .</a:t>
            </a:r>
          </a:p>
          <a:p>
            <a:r>
              <a:rPr lang="ar-SY" dirty="0"/>
              <a:t> في حالات الجذام ذات الإصابة العصبية الصرفة، تكون الاختبارات المصلية إيجابية في 50% من الحالات ويمكن أن تفيد بالتشخيص في هذه الحالات. يمكن أن تستعمل الإيجابية المصلية لتحديد الأشخاص المعرضين لخطر الإصابة في مناطق التوطن، وبالتالي تقديم المعالجة الوقائية لهم. </a:t>
            </a:r>
            <a:endParaRPr lang="en-US" dirty="0"/>
          </a:p>
          <a:p>
            <a:endParaRPr lang="en-US" dirty="0"/>
          </a:p>
        </p:txBody>
      </p:sp>
    </p:spTree>
    <p:extLst>
      <p:ext uri="{BB962C8B-B14F-4D97-AF65-F5344CB8AC3E}">
        <p14:creationId xmlns:p14="http://schemas.microsoft.com/office/powerpoint/2010/main" val="31567526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a:t>المضاعفات</a:t>
            </a:r>
            <a:r>
              <a:rPr lang="ar-SY" dirty="0"/>
              <a:t> </a:t>
            </a:r>
            <a:endParaRPr lang="en-US" dirty="0"/>
          </a:p>
        </p:txBody>
      </p:sp>
      <p:sp>
        <p:nvSpPr>
          <p:cNvPr id="3" name="عنصر نائب للمحتوى 2"/>
          <p:cNvSpPr>
            <a:spLocks noGrp="1"/>
          </p:cNvSpPr>
          <p:nvPr>
            <p:ph idx="1"/>
          </p:nvPr>
        </p:nvSpPr>
        <p:spPr/>
        <p:txBody>
          <a:bodyPr>
            <a:normAutofit fontScale="85000" lnSpcReduction="20000"/>
          </a:bodyPr>
          <a:lstStyle/>
          <a:p>
            <a:r>
              <a:rPr lang="ar-SY" dirty="0" smtClean="0"/>
              <a:t>تنجم </a:t>
            </a:r>
            <a:r>
              <a:rPr lang="ar-SY" dirty="0"/>
              <a:t>عن أذية الأعصاب المحيطية أو عن القصور الوريدي. وتشاهد الأذية العصبية لدى ثلث المرضى تقريباً، </a:t>
            </a:r>
            <a:r>
              <a:rPr lang="ar-SY" dirty="0" err="1"/>
              <a:t>وتتوضع</a:t>
            </a:r>
            <a:r>
              <a:rPr lang="ar-SY" dirty="0"/>
              <a:t> في اليد أو القدم أو العين</a:t>
            </a:r>
            <a:r>
              <a:rPr lang="ar-SY" dirty="0" smtClean="0"/>
              <a:t>.</a:t>
            </a:r>
          </a:p>
          <a:p>
            <a:r>
              <a:rPr lang="ar-SY" dirty="0" smtClean="0"/>
              <a:t> </a:t>
            </a:r>
            <a:r>
              <a:rPr lang="ar-SY" dirty="0"/>
              <a:t>ويحدث انهدام الأنف بسبب تقفع النسيج الندبي الذي يحل محل العظم والغضروف. </a:t>
            </a:r>
            <a:endParaRPr lang="ar-SY" dirty="0" smtClean="0"/>
          </a:p>
          <a:p>
            <a:r>
              <a:rPr lang="ar-SY" dirty="0" smtClean="0"/>
              <a:t>وقد </a:t>
            </a:r>
            <a:r>
              <a:rPr lang="ar-SY" dirty="0"/>
              <a:t>يحدث العمى بعد التهاب القرنية أو التهاب القزحية</a:t>
            </a:r>
            <a:r>
              <a:rPr lang="ar-SY" dirty="0" smtClean="0"/>
              <a:t>.</a:t>
            </a:r>
          </a:p>
          <a:p>
            <a:r>
              <a:rPr lang="ar-SY" dirty="0" smtClean="0"/>
              <a:t> </a:t>
            </a:r>
            <a:r>
              <a:rPr lang="ar-SY" dirty="0"/>
              <a:t>ويؤدي الخمج والأذية المتكرران الناجمان عن فقد حس الألم، الذي يقي عادة، إلى تحطم النسج الشديد. ويؤدي مفصل </a:t>
            </a:r>
            <a:r>
              <a:rPr lang="ar-SY" dirty="0" err="1"/>
              <a:t>شاركو</a:t>
            </a:r>
            <a:r>
              <a:rPr lang="ar-SY" dirty="0"/>
              <a:t> للمزيد من التشوه. </a:t>
            </a:r>
            <a:endParaRPr lang="ar-SY" dirty="0" smtClean="0"/>
          </a:p>
          <a:p>
            <a:r>
              <a:rPr lang="ar-SY" dirty="0" smtClean="0"/>
              <a:t>ويؤدي </a:t>
            </a:r>
            <a:r>
              <a:rPr lang="ar-SY" dirty="0"/>
              <a:t>القصور الوريدي الناجم عن إصابة بطانة صمامات الأوردة العميقة إلى التهاب الجلد </a:t>
            </a:r>
            <a:r>
              <a:rPr lang="ar-SY" dirty="0" err="1"/>
              <a:t>الركودي</a:t>
            </a:r>
            <a:r>
              <a:rPr lang="ar-SY" dirty="0"/>
              <a:t> وقرحات الساق.</a:t>
            </a:r>
            <a:endParaRPr lang="en-US" dirty="0"/>
          </a:p>
          <a:p>
            <a:endParaRPr lang="en-US" dirty="0"/>
          </a:p>
        </p:txBody>
      </p:sp>
    </p:spTree>
    <p:extLst>
      <p:ext uri="{BB962C8B-B14F-4D97-AF65-F5344CB8AC3E}">
        <p14:creationId xmlns:p14="http://schemas.microsoft.com/office/powerpoint/2010/main" val="26053259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a:t>الإنذار والسير</a:t>
            </a:r>
            <a:r>
              <a:rPr lang="ar-SY" dirty="0"/>
              <a:t> </a:t>
            </a:r>
            <a:endParaRPr lang="en-US" dirty="0"/>
          </a:p>
        </p:txBody>
      </p:sp>
      <p:sp>
        <p:nvSpPr>
          <p:cNvPr id="3" name="عنصر نائب للمحتوى 2"/>
          <p:cNvSpPr>
            <a:spLocks noGrp="1"/>
          </p:cNvSpPr>
          <p:nvPr>
            <p:ph idx="1"/>
          </p:nvPr>
        </p:nvSpPr>
        <p:spPr/>
        <p:txBody>
          <a:bodyPr/>
          <a:lstStyle/>
          <a:p>
            <a:r>
              <a:rPr lang="ar-SY" dirty="0" smtClean="0"/>
              <a:t>في </a:t>
            </a:r>
            <a:r>
              <a:rPr lang="ar-SY" dirty="0"/>
              <a:t>حال عدم المعالجة، </a:t>
            </a:r>
            <a:r>
              <a:rPr lang="ar-SY" dirty="0" err="1"/>
              <a:t>لايشفى</a:t>
            </a:r>
            <a:r>
              <a:rPr lang="ar-SY" dirty="0"/>
              <a:t> إلا المرضى المصابون بالأنماط </a:t>
            </a:r>
            <a:r>
              <a:rPr lang="en-US" dirty="0"/>
              <a:t>TT</a:t>
            </a:r>
            <a:r>
              <a:rPr lang="ar-SA" dirty="0"/>
              <a:t> أو </a:t>
            </a:r>
            <a:r>
              <a:rPr lang="en-US" dirty="0"/>
              <a:t>BT</a:t>
            </a:r>
            <a:r>
              <a:rPr lang="ar-SA" dirty="0"/>
              <a:t> الذين يرتقون إلى </a:t>
            </a:r>
            <a:r>
              <a:rPr lang="en-US" dirty="0"/>
              <a:t>TT</a:t>
            </a:r>
            <a:r>
              <a:rPr lang="ar-SA" dirty="0"/>
              <a:t>. أما البقية فيترقى مرضهم باستمرار.</a:t>
            </a:r>
            <a:endParaRPr lang="en-US" dirty="0"/>
          </a:p>
          <a:p>
            <a:endParaRPr lang="en-US" dirty="0"/>
          </a:p>
        </p:txBody>
      </p:sp>
    </p:spTree>
    <p:extLst>
      <p:ext uri="{BB962C8B-B14F-4D97-AF65-F5344CB8AC3E}">
        <p14:creationId xmlns:p14="http://schemas.microsoft.com/office/powerpoint/2010/main" val="14513789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المعالجة</a:t>
            </a:r>
            <a:r>
              <a:rPr lang="en-US" b="1" dirty="0"/>
              <a:t>Treatment </a:t>
            </a:r>
            <a:endParaRPr lang="en-US" dirty="0"/>
          </a:p>
        </p:txBody>
      </p:sp>
      <p:sp>
        <p:nvSpPr>
          <p:cNvPr id="3" name="عنصر نائب للمحتوى 2"/>
          <p:cNvSpPr>
            <a:spLocks noGrp="1"/>
          </p:cNvSpPr>
          <p:nvPr>
            <p:ph idx="1"/>
          </p:nvPr>
        </p:nvSpPr>
        <p:spPr/>
        <p:txBody>
          <a:bodyPr>
            <a:normAutofit fontScale="92500"/>
          </a:bodyPr>
          <a:lstStyle/>
          <a:p>
            <a:r>
              <a:rPr lang="ar-SA" dirty="0" smtClean="0"/>
              <a:t>كان </a:t>
            </a:r>
            <a:r>
              <a:rPr lang="ar-SA" dirty="0" err="1"/>
              <a:t>الدابسون</a:t>
            </a:r>
            <a:r>
              <a:rPr lang="ar-SA" dirty="0"/>
              <a:t> الخيار المثالي لمعالجة الجذام، ثم بدأت تظهر حالات مقاومة أولية وثانوية عليه. بالإضافة لذلك فإن المرضى عديدو العصيات يحتاجون للعلاج مدى الحياة، ولحل هذه المشاكل ولتقصير مدة المعالجة، اقترحت منظمة الصحة العالمية المعالجة عديدة الأدوية. إن هذه الطريقة فعالة جداً في معالجة الحالات الفعالة للجذام، ونسبة النكس فيها ضئيلة (وسطياً 0.1% بالسنة)، والسبب الشائع للفشل هو سوء التشخيص البدئي، ويحدث هذا لثلاث أسباب</a:t>
            </a:r>
            <a:r>
              <a:rPr lang="ar-SA" dirty="0" smtClean="0"/>
              <a:t>:</a:t>
            </a:r>
            <a:endParaRPr lang="ar-SY" dirty="0" smtClean="0"/>
          </a:p>
          <a:p>
            <a:r>
              <a:rPr lang="ar-SA" dirty="0" smtClean="0"/>
              <a:t> </a:t>
            </a:r>
            <a:endParaRPr lang="en-US" dirty="0"/>
          </a:p>
        </p:txBody>
      </p:sp>
    </p:spTree>
    <p:extLst>
      <p:ext uri="{BB962C8B-B14F-4D97-AF65-F5344CB8AC3E}">
        <p14:creationId xmlns:p14="http://schemas.microsoft.com/office/powerpoint/2010/main" val="130187535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a:bodyPr>
          <a:lstStyle/>
          <a:p>
            <a:r>
              <a:rPr lang="ar-SA" dirty="0"/>
              <a:t>الفشل في أخذ خزعة من الجلد،</a:t>
            </a:r>
            <a:endParaRPr lang="ar-SY" dirty="0"/>
          </a:p>
          <a:p>
            <a:r>
              <a:rPr lang="ar-SA" dirty="0"/>
              <a:t> تصنيف المرضى الذين لديهم أكثر من 5 آفات كجذام درني،</a:t>
            </a:r>
            <a:endParaRPr lang="ar-SY" dirty="0"/>
          </a:p>
          <a:p>
            <a:r>
              <a:rPr lang="ar-SA" dirty="0"/>
              <a:t> الفشل في فهم أنه بالرغم من أن المريض لديه تظاهرات سريرية </a:t>
            </a:r>
            <a:r>
              <a:rPr lang="ar-SA" dirty="0" err="1"/>
              <a:t>ونسجية</a:t>
            </a:r>
            <a:r>
              <a:rPr lang="ar-SA" dirty="0"/>
              <a:t> للجذام الدرني فإن العصيات تشاهد في خزعة الجلد. ويجب أن يخضع جميع المرضى الذين لديهم أكثر من 5 آفات ولديهم عصيات في خزعة الجلد للمعالجة عديدة الأدوية. يمكن أن يحدث فشل المعالجة بسبب عدم المطاوعة أو المقاومة على الدواء أو حدوث النكس.</a:t>
            </a:r>
            <a:endParaRPr lang="en-US" dirty="0"/>
          </a:p>
        </p:txBody>
      </p:sp>
    </p:spTree>
    <p:extLst>
      <p:ext uri="{BB962C8B-B14F-4D97-AF65-F5344CB8AC3E}">
        <p14:creationId xmlns:p14="http://schemas.microsoft.com/office/powerpoint/2010/main" val="22872627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lnSpcReduction="10000"/>
          </a:bodyPr>
          <a:lstStyle/>
          <a:p>
            <a:r>
              <a:rPr lang="ar-SA" dirty="0"/>
              <a:t>و</a:t>
            </a:r>
            <a:r>
              <a:rPr lang="ar-SY" dirty="0"/>
              <a:t>العصيات</a:t>
            </a:r>
            <a:r>
              <a:rPr lang="ar-SA" dirty="0"/>
              <a:t> </a:t>
            </a:r>
            <a:r>
              <a:rPr lang="ar-SA" dirty="0" err="1"/>
              <a:t>الصوامد</a:t>
            </a:r>
            <a:r>
              <a:rPr lang="ar-SA" dirty="0"/>
              <a:t> </a:t>
            </a:r>
            <a:r>
              <a:rPr lang="en-US" dirty="0" err="1"/>
              <a:t>Persisters</a:t>
            </a:r>
            <a:r>
              <a:rPr lang="ar-SY" dirty="0"/>
              <a:t>: هي عصيات حساسة للمعالجة لكنها تبقى في الأنسجة رغم المستويات القاتلة للصادات، وتتواجد عادةً في البلاعم والأعصاب، وهي تترافق مع نكس يحدث بعد 6 - 9 سنوات من المعالجة عديدة الأدوية. وبما أن النكس يحدث بعد سنوات عديدة للمعالجة عديدة الأدوية، فإن المرضى عديدو العصيات يجب أن يُجرى لهم متابعة نصف سنوية، لمدة 10 سنوات، واخضاعهم للفحص الطبي لكشف أي نكس أو اعتلال عصب مترق أو حالات </a:t>
            </a:r>
            <a:r>
              <a:rPr lang="ar-SY" dirty="0" smtClean="0"/>
              <a:t>تفاعل. </a:t>
            </a:r>
            <a:endParaRPr lang="en-US" dirty="0"/>
          </a:p>
        </p:txBody>
      </p:sp>
    </p:spTree>
    <p:extLst>
      <p:ext uri="{BB962C8B-B14F-4D97-AF65-F5344CB8AC3E}">
        <p14:creationId xmlns:p14="http://schemas.microsoft.com/office/powerpoint/2010/main" val="24907964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ar-SY" dirty="0"/>
              <a:t>إن بروتوكول منظمة الصحة العالمية قصير الأمد، وأقل كلفة من البروتوكول المطبق في الولايات المتحدة. وهناك رأي يقول أن تخفيض مدة المعالجة يمكن أن يؤدي لازدياد عدد حالات النكس، خصوصاً لدى المرضى ذوي الحمل الجرثومي العالي (مشعر العصيات </a:t>
            </a:r>
            <a:r>
              <a:rPr lang="en-US" dirty="0"/>
              <a:t>&lt;</a:t>
            </a:r>
            <a:r>
              <a:rPr lang="ar-SY" dirty="0"/>
              <a:t> أربعة في </a:t>
            </a:r>
            <a:r>
              <a:rPr lang="ar-SY" dirty="0" err="1"/>
              <a:t>لطاخة</a:t>
            </a:r>
            <a:r>
              <a:rPr lang="ar-SY" dirty="0"/>
              <a:t> الجلد). هذه المجموعة من المرضى تملك نسبة نكس سنوية تتراوح </a:t>
            </a:r>
            <a:r>
              <a:rPr lang="ar-SY" dirty="0" err="1"/>
              <a:t>مابين</a:t>
            </a:r>
            <a:r>
              <a:rPr lang="ar-SY" dirty="0"/>
              <a:t> 4 - 7%، خلال 5 سنوات بعد المعالجة.</a:t>
            </a:r>
            <a:endParaRPr lang="en-US" dirty="0"/>
          </a:p>
          <a:p>
            <a:endParaRPr lang="en-US" dirty="0"/>
          </a:p>
        </p:txBody>
      </p:sp>
    </p:spTree>
    <p:extLst>
      <p:ext uri="{BB962C8B-B14F-4D97-AF65-F5344CB8AC3E}">
        <p14:creationId xmlns:p14="http://schemas.microsoft.com/office/powerpoint/2010/main" val="33142005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70000" lnSpcReduction="20000"/>
          </a:bodyPr>
          <a:lstStyle/>
          <a:p>
            <a:r>
              <a:rPr lang="ar-SY" b="1" dirty="0"/>
              <a:t>الحالات قليلة العصيات</a:t>
            </a:r>
            <a:r>
              <a:rPr lang="ar-SY" dirty="0" smtClean="0"/>
              <a:t>:</a:t>
            </a:r>
          </a:p>
          <a:p>
            <a:pPr marL="64008" indent="0">
              <a:buNone/>
            </a:pPr>
            <a:r>
              <a:rPr lang="ar-SY" dirty="0"/>
              <a:t> </a:t>
            </a:r>
            <a:r>
              <a:rPr lang="ar-SY" dirty="0" smtClean="0"/>
              <a:t>  </a:t>
            </a:r>
            <a:r>
              <a:rPr lang="ar-SY" dirty="0" smtClean="0"/>
              <a:t> </a:t>
            </a:r>
            <a:r>
              <a:rPr lang="ar-SY" dirty="0"/>
              <a:t>600 ملغ </a:t>
            </a:r>
            <a:r>
              <a:rPr lang="ar-SY" dirty="0" err="1"/>
              <a:t>ريفامبين</a:t>
            </a:r>
            <a:r>
              <a:rPr lang="ar-SY" dirty="0"/>
              <a:t> مرة واحدة شهرياً ولمدة 6 أشهر + 100 ملغ </a:t>
            </a:r>
            <a:r>
              <a:rPr lang="ar-SY" dirty="0" smtClean="0"/>
              <a:t> </a:t>
            </a:r>
          </a:p>
          <a:p>
            <a:pPr marL="64008" indent="0">
              <a:buNone/>
            </a:pPr>
            <a:r>
              <a:rPr lang="ar-SY" dirty="0"/>
              <a:t> </a:t>
            </a:r>
            <a:r>
              <a:rPr lang="ar-SY" dirty="0" smtClean="0"/>
              <a:t>   </a:t>
            </a:r>
            <a:r>
              <a:rPr lang="ar-SY" dirty="0" err="1" smtClean="0"/>
              <a:t>دابسون</a:t>
            </a:r>
            <a:r>
              <a:rPr lang="ar-SY" dirty="0" smtClean="0"/>
              <a:t> </a:t>
            </a:r>
            <a:r>
              <a:rPr lang="ar-SY" dirty="0"/>
              <a:t>مرة يومياً ولمدة 6 أشهر.</a:t>
            </a:r>
            <a:endParaRPr lang="en-US" dirty="0"/>
          </a:p>
          <a:p>
            <a:r>
              <a:rPr lang="ar-SY" b="1" dirty="0"/>
              <a:t>المرضى عديدو العصيات (الأنماط </a:t>
            </a:r>
            <a:r>
              <a:rPr lang="en-US" b="1" dirty="0"/>
              <a:t>BT ,BB , BL, LL </a:t>
            </a:r>
            <a:r>
              <a:rPr lang="ar-SY" b="1" dirty="0"/>
              <a:t>، وجود أكثر من خمس آفات، أي عصيات تشاهد على خزعة أو </a:t>
            </a:r>
            <a:r>
              <a:rPr lang="ar-SY" b="1" dirty="0" err="1"/>
              <a:t>لطاخات</a:t>
            </a:r>
            <a:r>
              <a:rPr lang="ar-SY" b="1" dirty="0"/>
              <a:t> الجلد):</a:t>
            </a:r>
            <a:r>
              <a:rPr lang="ar-SY" dirty="0"/>
              <a:t> </a:t>
            </a:r>
            <a:endParaRPr lang="ar-SY" dirty="0" smtClean="0"/>
          </a:p>
          <a:p>
            <a:pPr marL="64008" indent="0">
              <a:buNone/>
            </a:pPr>
            <a:r>
              <a:rPr lang="ar-SY" dirty="0"/>
              <a:t> </a:t>
            </a:r>
            <a:r>
              <a:rPr lang="ar-SY" dirty="0" smtClean="0"/>
              <a:t>   </a:t>
            </a:r>
            <a:r>
              <a:rPr lang="ar-SY" dirty="0" smtClean="0"/>
              <a:t>(</a:t>
            </a:r>
            <a:r>
              <a:rPr lang="ar-SY" dirty="0" err="1"/>
              <a:t>ريفامبين</a:t>
            </a:r>
            <a:r>
              <a:rPr lang="ar-SY" dirty="0"/>
              <a:t> 600 ملغ + 300 ملغ </a:t>
            </a:r>
            <a:r>
              <a:rPr lang="ar-SY" dirty="0" err="1"/>
              <a:t>كلوفازيمين</a:t>
            </a:r>
            <a:r>
              <a:rPr lang="ar-SY" dirty="0"/>
              <a:t> / مرة </a:t>
            </a:r>
            <a:r>
              <a:rPr lang="ar-SY" dirty="0" smtClean="0"/>
              <a:t>  </a:t>
            </a:r>
          </a:p>
          <a:p>
            <a:pPr marL="64008" indent="0">
              <a:buNone/>
            </a:pPr>
            <a:r>
              <a:rPr lang="ar-SY" dirty="0"/>
              <a:t> </a:t>
            </a:r>
            <a:r>
              <a:rPr lang="ar-SY" dirty="0" smtClean="0"/>
              <a:t>   </a:t>
            </a:r>
            <a:r>
              <a:rPr lang="ar-SY" dirty="0" smtClean="0"/>
              <a:t>شهرياً</a:t>
            </a:r>
            <a:r>
              <a:rPr lang="ar-SY" dirty="0"/>
              <a:t>) + (100ملغ </a:t>
            </a:r>
            <a:r>
              <a:rPr lang="ar-SY" dirty="0" err="1"/>
              <a:t>دابسون</a:t>
            </a:r>
            <a:r>
              <a:rPr lang="ar-SY" dirty="0"/>
              <a:t> + 50 ملغ </a:t>
            </a:r>
            <a:r>
              <a:rPr lang="ar-SY" dirty="0" err="1"/>
              <a:t>كلوفازيمين</a:t>
            </a:r>
            <a:r>
              <a:rPr lang="ar-SY" dirty="0"/>
              <a:t> / </a:t>
            </a:r>
            <a:endParaRPr lang="ar-SY" dirty="0" smtClean="0"/>
          </a:p>
          <a:p>
            <a:pPr marL="64008" indent="0">
              <a:buNone/>
            </a:pPr>
            <a:r>
              <a:rPr lang="ar-SY" dirty="0"/>
              <a:t> </a:t>
            </a:r>
            <a:r>
              <a:rPr lang="ar-SY" dirty="0" smtClean="0"/>
              <a:t>   </a:t>
            </a:r>
            <a:r>
              <a:rPr lang="ar-SY" dirty="0" smtClean="0"/>
              <a:t>مرة </a:t>
            </a:r>
            <a:r>
              <a:rPr lang="ar-SY" dirty="0"/>
              <a:t>يومياً) ولمدة سنة واحدة. </a:t>
            </a:r>
            <a:endParaRPr lang="ar-SY" dirty="0" smtClean="0"/>
          </a:p>
          <a:p>
            <a:pPr marL="64008" indent="0">
              <a:buNone/>
            </a:pPr>
            <a:endParaRPr lang="ar-SY" dirty="0"/>
          </a:p>
          <a:p>
            <a:pPr marL="64008" indent="0">
              <a:buNone/>
            </a:pPr>
            <a:r>
              <a:rPr lang="ar-SY" dirty="0" smtClean="0"/>
              <a:t>     </a:t>
            </a:r>
            <a:r>
              <a:rPr lang="ar-SY" dirty="0"/>
              <a:t>عند المرضى غير </a:t>
            </a:r>
            <a:r>
              <a:rPr lang="ar-SY" dirty="0" smtClean="0"/>
              <a:t>المحتملين </a:t>
            </a:r>
            <a:r>
              <a:rPr lang="ar-SY" dirty="0" err="1"/>
              <a:t>للكلوفازيمين</a:t>
            </a:r>
            <a:r>
              <a:rPr lang="ar-SY" dirty="0"/>
              <a:t> يُعطى: </a:t>
            </a:r>
            <a:r>
              <a:rPr lang="ar-SY" dirty="0" err="1"/>
              <a:t>ريفامبين</a:t>
            </a:r>
            <a:r>
              <a:rPr lang="ar-SY" dirty="0"/>
              <a:t> 600 ملغ </a:t>
            </a:r>
            <a:endParaRPr lang="ar-SY" dirty="0" smtClean="0"/>
          </a:p>
          <a:p>
            <a:pPr marL="64008" indent="0">
              <a:buNone/>
            </a:pPr>
            <a:r>
              <a:rPr lang="ar-SY" dirty="0"/>
              <a:t> </a:t>
            </a:r>
            <a:r>
              <a:rPr lang="ar-SY" dirty="0" smtClean="0"/>
              <a:t>   </a:t>
            </a:r>
            <a:r>
              <a:rPr lang="ar-SY" dirty="0" smtClean="0"/>
              <a:t>+ 400 ملغ </a:t>
            </a:r>
            <a:r>
              <a:rPr lang="ar-SY" dirty="0" err="1"/>
              <a:t>أوفلوكساسين</a:t>
            </a:r>
            <a:r>
              <a:rPr lang="ar-SY" dirty="0"/>
              <a:t> + 100ملغ </a:t>
            </a:r>
            <a:r>
              <a:rPr lang="ar-SY" dirty="0" err="1"/>
              <a:t>مينوسيكلين</a:t>
            </a:r>
            <a:r>
              <a:rPr lang="ar-SY" dirty="0"/>
              <a:t>/ مرة واحدة شهرياً </a:t>
            </a:r>
            <a:r>
              <a:rPr lang="ar-SY" dirty="0" smtClean="0"/>
              <a:t>  </a:t>
            </a:r>
          </a:p>
          <a:p>
            <a:pPr marL="64008" indent="0">
              <a:buNone/>
            </a:pPr>
            <a:r>
              <a:rPr lang="ar-SY" dirty="0"/>
              <a:t> </a:t>
            </a:r>
            <a:r>
              <a:rPr lang="ar-SY" dirty="0" smtClean="0"/>
              <a:t>   </a:t>
            </a:r>
            <a:r>
              <a:rPr lang="ar-SY" dirty="0" smtClean="0"/>
              <a:t>و لمدة </a:t>
            </a:r>
            <a:r>
              <a:rPr lang="ar-SY" dirty="0"/>
              <a:t>24 جرعة. </a:t>
            </a:r>
            <a:endParaRPr lang="en-US" dirty="0"/>
          </a:p>
        </p:txBody>
      </p:sp>
    </p:spTree>
    <p:extLst>
      <p:ext uri="{BB962C8B-B14F-4D97-AF65-F5344CB8AC3E}">
        <p14:creationId xmlns:p14="http://schemas.microsoft.com/office/powerpoint/2010/main" val="11570436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92500"/>
          </a:bodyPr>
          <a:lstStyle/>
          <a:p>
            <a:r>
              <a:rPr lang="ar-SY" dirty="0"/>
              <a:t>وفي نهاية المعالجة، قد تبقى الآفات الجلدية مرئية حتى مع أنظمة المعالجة التابعة لمنظمة الصحة العالمية. تزول آفات الحالات قليلة العصيات بعد (1- </a:t>
            </a:r>
            <a:r>
              <a:rPr lang="ar-SY" dirty="0" smtClean="0"/>
              <a:t>2) </a:t>
            </a:r>
            <a:r>
              <a:rPr lang="ar-SY" dirty="0"/>
              <a:t>سنوات من انتهاء شوط علاجي مدته 6 أشهر. في الولايات المتحدة يجب أن تستمر المعالجة حتى زوال الآفات الجلدية، حتى لو انقضت مدة الشوط العلاجي المقترح. في المعالجة عديدة الأدوية قصيرة الأمد، من الصعب جداً التمييز بين النكس السريري (فشل المعالجة) وتفاعلات النمط الأول المتأخرة </a:t>
            </a:r>
            <a:r>
              <a:rPr lang="ar-SY" dirty="0" smtClean="0"/>
              <a:t>التي </a:t>
            </a:r>
            <a:r>
              <a:rPr lang="ar-SY" dirty="0"/>
              <a:t>تسبب عودة ظهور الآفات الجلدية. </a:t>
            </a:r>
            <a:endParaRPr lang="en-US" dirty="0"/>
          </a:p>
          <a:p>
            <a:endParaRPr lang="en-US" dirty="0"/>
          </a:p>
        </p:txBody>
      </p:sp>
    </p:spTree>
    <p:extLst>
      <p:ext uri="{BB962C8B-B14F-4D97-AF65-F5344CB8AC3E}">
        <p14:creationId xmlns:p14="http://schemas.microsoft.com/office/powerpoint/2010/main" val="8321189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5" name="عنصر نائب للمحتوى 4"/>
          <p:cNvPicPr>
            <a:picLocks noGrp="1" noChangeAspect="1"/>
          </p:cNvPicPr>
          <p:nvPr>
            <p:ph idx="1"/>
          </p:nvPr>
        </p:nvPicPr>
        <p:blipFill>
          <a:blip r:embed="rId2"/>
          <a:stretch>
            <a:fillRect/>
          </a:stretch>
        </p:blipFill>
        <p:spPr>
          <a:xfrm>
            <a:off x="10357" y="2492896"/>
            <a:ext cx="9105300" cy="3057686"/>
          </a:xfrm>
          <a:prstGeom prst="rect">
            <a:avLst/>
          </a:prstGeom>
        </p:spPr>
      </p:pic>
    </p:spTree>
    <p:extLst>
      <p:ext uri="{BB962C8B-B14F-4D97-AF65-F5344CB8AC3E}">
        <p14:creationId xmlns:p14="http://schemas.microsoft.com/office/powerpoint/2010/main" val="2185682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62500" lnSpcReduction="20000"/>
          </a:bodyPr>
          <a:lstStyle/>
          <a:p>
            <a:r>
              <a:rPr lang="ar-SY" dirty="0"/>
              <a:t>وفي الأنسجة أو </a:t>
            </a:r>
            <a:r>
              <a:rPr lang="ar-SY" dirty="0" err="1"/>
              <a:t>اللطاخات</a:t>
            </a:r>
            <a:r>
              <a:rPr lang="ar-SY" dirty="0"/>
              <a:t>، تقدر كمية </a:t>
            </a:r>
            <a:r>
              <a:rPr lang="ar-SY" dirty="0" err="1"/>
              <a:t>المتفطرات</a:t>
            </a:r>
            <a:r>
              <a:rPr lang="ar-SY" dirty="0"/>
              <a:t> بمشعر الخزعة (</a:t>
            </a:r>
            <a:r>
              <a:rPr lang="en-US" dirty="0"/>
              <a:t>BI</a:t>
            </a:r>
            <a:r>
              <a:rPr lang="ar-SY" dirty="0"/>
              <a:t>)</a:t>
            </a:r>
            <a:r>
              <a:rPr lang="ar-SA" dirty="0"/>
              <a:t>: وهو مقياس </a:t>
            </a:r>
            <a:r>
              <a:rPr lang="ar-SA" dirty="0" err="1"/>
              <a:t>لوغارتمي</a:t>
            </a:r>
            <a:r>
              <a:rPr lang="ar-SA" dirty="0"/>
              <a:t> يحسب عدد العصيات في كل ساحة غطس زيتي: يعني </a:t>
            </a:r>
            <a:r>
              <a:rPr lang="en-US" dirty="0"/>
              <a:t>BI-6</a:t>
            </a:r>
            <a:r>
              <a:rPr lang="ar-SA" dirty="0"/>
              <a:t> وجود 1000 عصية أو أكثر/ الساحة، </a:t>
            </a:r>
            <a:r>
              <a:rPr lang="en-US" dirty="0"/>
              <a:t>BI-5 </a:t>
            </a:r>
            <a:r>
              <a:rPr lang="ar-SY" dirty="0"/>
              <a:t>: 100-1000، </a:t>
            </a:r>
            <a:r>
              <a:rPr lang="en-US" dirty="0"/>
              <a:t>BI-4</a:t>
            </a:r>
            <a:r>
              <a:rPr lang="ar-SY" dirty="0"/>
              <a:t>: 10-100، </a:t>
            </a:r>
            <a:r>
              <a:rPr lang="en-US" dirty="0"/>
              <a:t>BI-3</a:t>
            </a:r>
            <a:r>
              <a:rPr lang="ar-SY" dirty="0"/>
              <a:t>: 1-10، </a:t>
            </a:r>
            <a:r>
              <a:rPr lang="en-US" dirty="0"/>
              <a:t>BI-2</a:t>
            </a:r>
            <a:r>
              <a:rPr lang="ar-SY" dirty="0"/>
              <a:t>:</a:t>
            </a:r>
            <a:r>
              <a:rPr lang="ar-SA" dirty="0"/>
              <a:t> عصية واحدة / 1-10 ساحة، </a:t>
            </a:r>
            <a:r>
              <a:rPr lang="en-US" dirty="0"/>
              <a:t>BI-1</a:t>
            </a:r>
            <a:r>
              <a:rPr lang="ar-SA" dirty="0"/>
              <a:t> عصية واحدة / 10-100 ساحة، </a:t>
            </a:r>
            <a:r>
              <a:rPr lang="en-US" dirty="0"/>
              <a:t>BI-0</a:t>
            </a:r>
            <a:r>
              <a:rPr lang="ar-SA" dirty="0"/>
              <a:t> عدم وجود عصيات / 100 ساحة. ويعد المريض قليل العصيات إذا لم يعثر على العصيات في </a:t>
            </a:r>
            <a:r>
              <a:rPr lang="ar-SA" dirty="0" err="1"/>
              <a:t>اللطاخة</a:t>
            </a:r>
            <a:r>
              <a:rPr lang="ar-SA" dirty="0"/>
              <a:t>، وعديد العصيات إذا </a:t>
            </a:r>
            <a:r>
              <a:rPr lang="ar-SY" dirty="0"/>
              <a:t>وجدت عصية واحدة أو أكثر. وهذه العصية ليست سامة، مثل اللولبية الشاحبة، والتظاهرات السريرية تنجم عن أجوبة الثوي، أو عن تراكم أعداد كبيرة من الجراثيم. </a:t>
            </a:r>
            <a:r>
              <a:rPr lang="ar-SA" dirty="0"/>
              <a:t> تمثل مادة </a:t>
            </a:r>
            <a:r>
              <a:rPr lang="ar-SA" dirty="0" err="1"/>
              <a:t>الفينوليك</a:t>
            </a:r>
            <a:r>
              <a:rPr lang="ar-SA" dirty="0"/>
              <a:t> </a:t>
            </a:r>
            <a:r>
              <a:rPr lang="ar-SA" dirty="0" err="1"/>
              <a:t>غليكوليبيد</a:t>
            </a:r>
            <a:r>
              <a:rPr lang="ar-SA" dirty="0"/>
              <a:t>–1 أحد مكونات سطح العصية، وهي مادة رئيسة نوعية مولدة للمناعة، وبواسطتها تدخل العصية إلى العصب بعد اتحاد هذه المادة مع </a:t>
            </a:r>
            <a:r>
              <a:rPr lang="ar-SA" dirty="0" err="1"/>
              <a:t>اللامنين</a:t>
            </a:r>
            <a:r>
              <a:rPr lang="ar-SA" dirty="0"/>
              <a:t> – 2 في خلية شوان، وهذا يفسر كون هذه العصية هي الوحيدة التي تغزو الأعصاب المحيطية. </a:t>
            </a:r>
            <a:r>
              <a:rPr lang="ar-SY" dirty="0"/>
              <a:t>تصاب التوائم وحيدة البيضة بنسبة 60–85 % بينما ثنائية البيضة تصاب بنسبة   15 -25 %، مما يقترح دور التأهب الوراثي في ظهور المرض سريرياً. وتم تحديد الكثير من الجينات </a:t>
            </a:r>
            <a:r>
              <a:rPr lang="ar-SY" dirty="0" err="1"/>
              <a:t>المؤهبة</a:t>
            </a:r>
            <a:r>
              <a:rPr lang="ar-SY" dirty="0"/>
              <a:t> للخمج </a:t>
            </a:r>
            <a:r>
              <a:rPr lang="ar-SY" dirty="0" err="1"/>
              <a:t>بالمتفطرات</a:t>
            </a:r>
            <a:r>
              <a:rPr lang="ar-SY" dirty="0"/>
              <a:t> </a:t>
            </a:r>
            <a:r>
              <a:rPr lang="ar-SY" dirty="0" err="1"/>
              <a:t>الجذامية</a:t>
            </a:r>
            <a:r>
              <a:rPr lang="ar-SY" dirty="0"/>
              <a:t>، وهذه الجينات عبارة عن جزء من مكونات الاستجابة المناعية. ويؤثر معقد التوافق النسيجي الرئيس </a:t>
            </a:r>
            <a:r>
              <a:rPr lang="en-US" dirty="0"/>
              <a:t>II</a:t>
            </a:r>
            <a:r>
              <a:rPr lang="ar-SA" dirty="0"/>
              <a:t> على تعبير الشكل الدرني مقابل الشكل </a:t>
            </a:r>
            <a:r>
              <a:rPr lang="ar-SA" dirty="0" err="1"/>
              <a:t>الجذمومي</a:t>
            </a:r>
            <a:r>
              <a:rPr lang="ar-SA" dirty="0"/>
              <a:t>.</a:t>
            </a:r>
            <a:endParaRPr lang="en-US" dirty="0"/>
          </a:p>
        </p:txBody>
      </p:sp>
    </p:spTree>
    <p:extLst>
      <p:ext uri="{BB962C8B-B14F-4D97-AF65-F5344CB8AC3E}">
        <p14:creationId xmlns:p14="http://schemas.microsoft.com/office/powerpoint/2010/main" val="236656277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b="1" dirty="0"/>
              <a:t>المعالجات </a:t>
            </a:r>
            <a:r>
              <a:rPr lang="ar-SA" b="1" dirty="0" smtClean="0"/>
              <a:t>الإضافية</a:t>
            </a:r>
            <a:r>
              <a:rPr lang="ar-SY" b="1" dirty="0" smtClean="0"/>
              <a:t/>
            </a:r>
            <a:br>
              <a:rPr lang="ar-SY" b="1" dirty="0" smtClean="0"/>
            </a:br>
            <a:r>
              <a:rPr lang="en-US" b="1" dirty="0" smtClean="0"/>
              <a:t>Adjunctive  </a:t>
            </a:r>
            <a:r>
              <a:rPr lang="en-US" b="1" dirty="0"/>
              <a:t>treatments </a:t>
            </a:r>
            <a:endParaRPr lang="en-US" dirty="0"/>
          </a:p>
        </p:txBody>
      </p:sp>
      <p:sp>
        <p:nvSpPr>
          <p:cNvPr id="3" name="عنصر نائب للمحتوى 2"/>
          <p:cNvSpPr>
            <a:spLocks noGrp="1"/>
          </p:cNvSpPr>
          <p:nvPr>
            <p:ph idx="1"/>
          </p:nvPr>
        </p:nvSpPr>
        <p:spPr/>
        <p:txBody>
          <a:bodyPr/>
          <a:lstStyle/>
          <a:p>
            <a:r>
              <a:rPr lang="ar-SA" dirty="0" smtClean="0"/>
              <a:t>يجب </a:t>
            </a:r>
            <a:r>
              <a:rPr lang="ar-SA" dirty="0"/>
              <a:t>تقديم الدعم المهني للمرضى عندما تحدث المضاعفات العصبية، وهذا يتضمن تدريب المرضى على طرق تجنب </a:t>
            </a:r>
            <a:r>
              <a:rPr lang="ar-SA" dirty="0" err="1"/>
              <a:t>الرضوح</a:t>
            </a:r>
            <a:r>
              <a:rPr lang="ar-SA" dirty="0"/>
              <a:t>، وخصوصاً أن الجلد فاقد الاحساس في اليدين والقدمين. ويمكن أن تخصص أحذية خاصة للمرضى. </a:t>
            </a:r>
            <a:endParaRPr lang="ar-SY" dirty="0" smtClean="0"/>
          </a:p>
          <a:p>
            <a:r>
              <a:rPr lang="ar-SA" dirty="0" smtClean="0"/>
              <a:t>المضاعفات </a:t>
            </a:r>
            <a:r>
              <a:rPr lang="ar-SA" dirty="0"/>
              <a:t>العينية شائعة الحدوث والاستشارة العينية واجبة.</a:t>
            </a:r>
            <a:endParaRPr lang="en-US" dirty="0"/>
          </a:p>
          <a:p>
            <a:endParaRPr lang="en-US" dirty="0"/>
          </a:p>
        </p:txBody>
      </p:sp>
    </p:spTree>
    <p:extLst>
      <p:ext uri="{BB962C8B-B14F-4D97-AF65-F5344CB8AC3E}">
        <p14:creationId xmlns:p14="http://schemas.microsoft.com/office/powerpoint/2010/main" val="200516038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b="1" dirty="0" smtClean="0"/>
              <a:t>تدبير </a:t>
            </a:r>
            <a:r>
              <a:rPr lang="ar-SA" b="1" dirty="0" smtClean="0"/>
              <a:t>التفاعلات</a:t>
            </a:r>
            <a:r>
              <a:rPr lang="ar-SY" b="1" dirty="0" smtClean="0"/>
              <a:t/>
            </a:r>
            <a:br>
              <a:rPr lang="ar-SY" b="1" dirty="0" smtClean="0"/>
            </a:br>
            <a:r>
              <a:rPr lang="en-US" b="1" dirty="0" smtClean="0"/>
              <a:t>Management  </a:t>
            </a:r>
            <a:r>
              <a:rPr lang="en-US" b="1" dirty="0"/>
              <a:t>of  reactions </a:t>
            </a:r>
            <a:endParaRPr lang="en-US" dirty="0"/>
          </a:p>
        </p:txBody>
      </p:sp>
      <p:sp>
        <p:nvSpPr>
          <p:cNvPr id="3" name="عنصر نائب للمحتوى 2"/>
          <p:cNvSpPr>
            <a:spLocks noGrp="1"/>
          </p:cNvSpPr>
          <p:nvPr>
            <p:ph idx="1"/>
          </p:nvPr>
        </p:nvSpPr>
        <p:spPr/>
        <p:txBody>
          <a:bodyPr>
            <a:normAutofit fontScale="92500" lnSpcReduction="10000"/>
          </a:bodyPr>
          <a:lstStyle/>
          <a:p>
            <a:r>
              <a:rPr lang="ar-SY" dirty="0" smtClean="0"/>
              <a:t>في </a:t>
            </a:r>
            <a:r>
              <a:rPr lang="ar-SY" dirty="0"/>
              <a:t>حالة التفاعلات الخفيفة، التي تترافق مع مضاعفات عصبية أو أعراض </a:t>
            </a:r>
            <a:r>
              <a:rPr lang="ar-SY" dirty="0" err="1"/>
              <a:t>مجموعية</a:t>
            </a:r>
            <a:r>
              <a:rPr lang="ar-SY" dirty="0"/>
              <a:t> شديدة، فإن المعالجة تكون </a:t>
            </a:r>
            <a:r>
              <a:rPr lang="ar-SY" dirty="0" smtClean="0"/>
              <a:t>داعمة: الراحة </a:t>
            </a:r>
            <a:r>
              <a:rPr lang="ar-SY" dirty="0"/>
              <a:t>بالسرير وإعطاء الأسبرين أو مضادات الالتهاب غير </a:t>
            </a:r>
            <a:r>
              <a:rPr lang="ar-SY" dirty="0" err="1" smtClean="0"/>
              <a:t>الستيروئيدية</a:t>
            </a:r>
            <a:r>
              <a:rPr lang="ar-SY" dirty="0" smtClean="0"/>
              <a:t>.</a:t>
            </a:r>
          </a:p>
          <a:p>
            <a:r>
              <a:rPr lang="ar-SY" dirty="0" smtClean="0"/>
              <a:t>وتعالج </a:t>
            </a:r>
            <a:r>
              <a:rPr lang="ar-SY" dirty="0"/>
              <a:t>التفاعلات من النمط الأول عادةً </a:t>
            </a:r>
            <a:r>
              <a:rPr lang="ar-SY" dirty="0" err="1"/>
              <a:t>بالستيروئيدات</a:t>
            </a:r>
            <a:r>
              <a:rPr lang="ar-SY" dirty="0"/>
              <a:t> الجهازية، يعطى </a:t>
            </a:r>
            <a:r>
              <a:rPr lang="ar-SY" dirty="0" err="1"/>
              <a:t>البردنيزون</a:t>
            </a:r>
            <a:r>
              <a:rPr lang="ar-SY" dirty="0"/>
              <a:t> فموياً وبجرعة </a:t>
            </a:r>
            <a:r>
              <a:rPr lang="ar-SY" dirty="0" err="1"/>
              <a:t>بدئية</a:t>
            </a:r>
            <a:r>
              <a:rPr lang="ar-SY" dirty="0"/>
              <a:t> 0.5 - 1 ملغ / كغ / اليوم. </a:t>
            </a:r>
            <a:endParaRPr lang="ar-SY" dirty="0" smtClean="0"/>
          </a:p>
          <a:p>
            <a:r>
              <a:rPr lang="ar-SY" dirty="0" smtClean="0"/>
              <a:t>يعد </a:t>
            </a:r>
            <a:r>
              <a:rPr lang="ar-SY" dirty="0"/>
              <a:t>التهاب الأعصاب والآفات العينية </a:t>
            </a:r>
            <a:r>
              <a:rPr lang="ar-SY" dirty="0" err="1"/>
              <a:t>استطبابات</a:t>
            </a:r>
            <a:r>
              <a:rPr lang="ar-SY" dirty="0"/>
              <a:t> ملحة للمعالجة الجهازية </a:t>
            </a:r>
            <a:r>
              <a:rPr lang="ar-SY" dirty="0" err="1"/>
              <a:t>بالستيروئيدات</a:t>
            </a:r>
            <a:r>
              <a:rPr lang="ar-SY" dirty="0"/>
              <a:t>. </a:t>
            </a:r>
            <a:endParaRPr lang="ar-SY" dirty="0" smtClean="0"/>
          </a:p>
          <a:p>
            <a:r>
              <a:rPr lang="ar-SY" dirty="0" smtClean="0"/>
              <a:t>ويمكن </a:t>
            </a:r>
            <a:r>
              <a:rPr lang="ar-SY" dirty="0"/>
              <a:t>أن تحتاج خراجات الأعصاب إلى نزح جراحي فوري، وذلك للحفاظ على وظيفة العصب</a:t>
            </a:r>
            <a:r>
              <a:rPr lang="ar-SY" dirty="0" smtClean="0"/>
              <a:t>.</a:t>
            </a:r>
            <a:endParaRPr lang="en-US" dirty="0"/>
          </a:p>
        </p:txBody>
      </p:sp>
    </p:spTree>
    <p:extLst>
      <p:ext uri="{BB962C8B-B14F-4D97-AF65-F5344CB8AC3E}">
        <p14:creationId xmlns:p14="http://schemas.microsoft.com/office/powerpoint/2010/main" val="394422869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85000" lnSpcReduction="10000"/>
          </a:bodyPr>
          <a:lstStyle/>
          <a:p>
            <a:r>
              <a:rPr lang="ar-SY" dirty="0"/>
              <a:t> وعندما تتم السيطرة على التفاعل يتم تخفيض جرعة </a:t>
            </a:r>
            <a:r>
              <a:rPr lang="ar-SY" dirty="0" err="1"/>
              <a:t>الستيروئيدات</a:t>
            </a:r>
            <a:r>
              <a:rPr lang="ar-SY" dirty="0"/>
              <a:t> وببطء، خلال أشهر الى سنوات. يجب أن تستعمل الجرعة الصغرى </a:t>
            </a:r>
            <a:r>
              <a:rPr lang="ar-SY" dirty="0" err="1"/>
              <a:t>للستيروئيدات</a:t>
            </a:r>
            <a:r>
              <a:rPr lang="ar-SY" dirty="0"/>
              <a:t> والجرعة التي تؤخذ بشكل متناوب كل يومين لمدة أكثر من شهر. يبدو أن </a:t>
            </a:r>
            <a:r>
              <a:rPr lang="ar-SY" dirty="0" err="1"/>
              <a:t>الكلوفازيمين</a:t>
            </a:r>
            <a:r>
              <a:rPr lang="ar-SY" dirty="0"/>
              <a:t> يظهر بعض الفعالية هنا، ويمكن أن يُضاف للمعالجة بجرعات أكثر من300 ملغ / اليوم فيما إذا تم تحمله. </a:t>
            </a:r>
            <a:endParaRPr lang="ar-SY" dirty="0" smtClean="0"/>
          </a:p>
          <a:p>
            <a:r>
              <a:rPr lang="ar-SY" dirty="0" smtClean="0"/>
              <a:t>أثناء </a:t>
            </a:r>
            <a:r>
              <a:rPr lang="ar-SY" dirty="0"/>
              <a:t>المعالجة، إذا لم تتحسن وظيفة بعض الأعصاب، فإن إمكانية انضغاط العصب يجب أن تؤخذ بعين الاعتبار، مع إمكانية التداخل الجراحي. </a:t>
            </a:r>
            <a:r>
              <a:rPr lang="ar-SY" dirty="0" err="1"/>
              <a:t>لايبدو</a:t>
            </a:r>
            <a:r>
              <a:rPr lang="ar-SY" dirty="0"/>
              <a:t> أن القيام بنقل العصب الزندي من موضعه أكثر فعالية من المعالجة بمثبطات المناعة عند حدوث خلل في وظيفة العصب.</a:t>
            </a:r>
            <a:endParaRPr lang="en-US" dirty="0"/>
          </a:p>
        </p:txBody>
      </p:sp>
    </p:spTree>
    <p:extLst>
      <p:ext uri="{BB962C8B-B14F-4D97-AF65-F5344CB8AC3E}">
        <p14:creationId xmlns:p14="http://schemas.microsoft.com/office/powerpoint/2010/main" val="7545326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r>
              <a:rPr lang="ar-SY" dirty="0"/>
              <a:t>يظهر </a:t>
            </a:r>
            <a:r>
              <a:rPr lang="ar-SY" dirty="0" err="1"/>
              <a:t>الثاليدومايد</a:t>
            </a:r>
            <a:r>
              <a:rPr lang="ar-SY" dirty="0"/>
              <a:t> فعالية تجاه الحمامى العقدة </a:t>
            </a:r>
            <a:r>
              <a:rPr lang="ar-SY" dirty="0" err="1"/>
              <a:t>الجذامية</a:t>
            </a:r>
            <a:r>
              <a:rPr lang="ar-SY" dirty="0"/>
              <a:t>، لكنه مشوه للأجنة، وجرعة البدء 100 ملغ قبل النوم ويمكن أن تصل حتى 600 ملغ. ويمكن مشاركته مع </a:t>
            </a:r>
            <a:r>
              <a:rPr lang="ar-SY" dirty="0" err="1"/>
              <a:t>البردنيزولون</a:t>
            </a:r>
            <a:r>
              <a:rPr lang="ar-SY" dirty="0"/>
              <a:t>. ويشكو بعض المرضى من تأثيرات جانبية عصبية مركزية. ولهذا السبب يجب استعمال الجرعات العالية لفترات قصيرة جداً. يجب إيقاف </a:t>
            </a:r>
            <a:r>
              <a:rPr lang="ar-SY" dirty="0" err="1"/>
              <a:t>الثاليدومايد</a:t>
            </a:r>
            <a:r>
              <a:rPr lang="ar-SY" dirty="0"/>
              <a:t> بعد بضعة أسابيع إلى أشهر. </a:t>
            </a:r>
            <a:endParaRPr lang="en-US" dirty="0"/>
          </a:p>
        </p:txBody>
      </p:sp>
    </p:spTree>
    <p:extLst>
      <p:ext uri="{BB962C8B-B14F-4D97-AF65-F5344CB8AC3E}">
        <p14:creationId xmlns:p14="http://schemas.microsoft.com/office/powerpoint/2010/main" val="230768367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85000" lnSpcReduction="20000"/>
          </a:bodyPr>
          <a:lstStyle/>
          <a:p>
            <a:r>
              <a:rPr lang="ar-SY" dirty="0"/>
              <a:t>في تفاعلات النمط الثاني المزمنة، يجب محاولة إيقاف الدواء كل 6 أشهر. </a:t>
            </a:r>
            <a:r>
              <a:rPr lang="ar-SY" dirty="0" err="1"/>
              <a:t>الستيروئيدات</a:t>
            </a:r>
            <a:r>
              <a:rPr lang="ar-SY" dirty="0"/>
              <a:t> الجهازية فعالة في معالجة تفاعلات النمط الثاني، لكن المعالجة المطولة يمكن أن تقود الى مضاعفات. </a:t>
            </a:r>
            <a:r>
              <a:rPr lang="ar-SY" dirty="0" err="1"/>
              <a:t>والكلوفازيمين</a:t>
            </a:r>
            <a:r>
              <a:rPr lang="ar-SY" dirty="0"/>
              <a:t>، بجرعات عالية (أكثر من 300 ملغ / اليوم)، فعال في معالجة الحمامى العقدة </a:t>
            </a:r>
            <a:r>
              <a:rPr lang="ar-SY" dirty="0" err="1"/>
              <a:t>الجذامية</a:t>
            </a:r>
            <a:r>
              <a:rPr lang="ar-SY" dirty="0"/>
              <a:t> ويمكن أن يُستعمل لتخفيف جرعات </a:t>
            </a:r>
            <a:r>
              <a:rPr lang="ar-SY" dirty="0" err="1"/>
              <a:t>الستيروئيد</a:t>
            </a:r>
            <a:r>
              <a:rPr lang="ar-SY" dirty="0"/>
              <a:t> أو </a:t>
            </a:r>
            <a:r>
              <a:rPr lang="ar-SY" dirty="0" err="1"/>
              <a:t>الثاليدومايد</a:t>
            </a:r>
            <a:r>
              <a:rPr lang="ar-SY" dirty="0"/>
              <a:t>. ويمكن مشاركة </a:t>
            </a:r>
            <a:r>
              <a:rPr lang="ar-SY" dirty="0" err="1"/>
              <a:t>البنتوكسيفيللين</a:t>
            </a:r>
            <a:r>
              <a:rPr lang="ar-SY" dirty="0"/>
              <a:t> 400 - 800 ملغ مرتين يومياً مع </a:t>
            </a:r>
            <a:r>
              <a:rPr lang="ar-SY" dirty="0" err="1"/>
              <a:t>الكلوفازيمين</a:t>
            </a:r>
            <a:r>
              <a:rPr lang="ar-SY" dirty="0"/>
              <a:t> 300 ملغ / اليوم في معالجة الحمامى العقدة </a:t>
            </a:r>
            <a:r>
              <a:rPr lang="ar-SY" dirty="0" err="1"/>
              <a:t>الجذامية</a:t>
            </a:r>
            <a:r>
              <a:rPr lang="ar-SY" dirty="0"/>
              <a:t> وذلك عند عدم المقدرة على استعمال </a:t>
            </a:r>
            <a:r>
              <a:rPr lang="ar-SY" dirty="0" err="1"/>
              <a:t>الثاليدومايد</a:t>
            </a:r>
            <a:r>
              <a:rPr lang="ar-SY" dirty="0"/>
              <a:t> أو لتجنب استعمال </a:t>
            </a:r>
            <a:r>
              <a:rPr lang="ar-SY" dirty="0" err="1"/>
              <a:t>الستيروئيدات</a:t>
            </a:r>
            <a:r>
              <a:rPr lang="ar-SY" dirty="0"/>
              <a:t> الجهازية في معالجة الحمامى العقدة </a:t>
            </a:r>
            <a:r>
              <a:rPr lang="ar-SY" dirty="0" err="1"/>
              <a:t>الجذامية</a:t>
            </a:r>
            <a:r>
              <a:rPr lang="ar-SY" dirty="0"/>
              <a:t>. </a:t>
            </a:r>
            <a:r>
              <a:rPr lang="ar-SY" dirty="0" err="1"/>
              <a:t>البنتوكسيفيللين</a:t>
            </a:r>
            <a:r>
              <a:rPr lang="ar-SY" dirty="0"/>
              <a:t> لوحده أقل فعالية من </a:t>
            </a:r>
            <a:r>
              <a:rPr lang="ar-SY" dirty="0" err="1"/>
              <a:t>الستيروئيدات</a:t>
            </a:r>
            <a:r>
              <a:rPr lang="ar-SY" dirty="0"/>
              <a:t> </a:t>
            </a:r>
            <a:r>
              <a:rPr lang="ar-SY" dirty="0" err="1"/>
              <a:t>والتاليدوميد</a:t>
            </a:r>
            <a:r>
              <a:rPr lang="ar-SY" dirty="0"/>
              <a:t>. </a:t>
            </a:r>
            <a:endParaRPr lang="en-US" dirty="0"/>
          </a:p>
          <a:p>
            <a:endParaRPr lang="en-US" dirty="0"/>
          </a:p>
        </p:txBody>
      </p:sp>
    </p:spTree>
    <p:extLst>
      <p:ext uri="{BB962C8B-B14F-4D97-AF65-F5344CB8AC3E}">
        <p14:creationId xmlns:p14="http://schemas.microsoft.com/office/powerpoint/2010/main" val="40853353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5" name="عنصر نائب للمحتوى 4"/>
          <p:cNvPicPr>
            <a:picLocks noGrp="1" noChangeAspect="1"/>
          </p:cNvPicPr>
          <p:nvPr>
            <p:ph idx="1"/>
          </p:nvPr>
        </p:nvPicPr>
        <p:blipFill>
          <a:blip r:embed="rId2"/>
          <a:stretch>
            <a:fillRect/>
          </a:stretch>
        </p:blipFill>
        <p:spPr>
          <a:xfrm>
            <a:off x="93782" y="2004360"/>
            <a:ext cx="9050218" cy="3968950"/>
          </a:xfrm>
          <a:prstGeom prst="rect">
            <a:avLst/>
          </a:prstGeom>
        </p:spPr>
      </p:pic>
    </p:spTree>
    <p:extLst>
      <p:ext uri="{BB962C8B-B14F-4D97-AF65-F5344CB8AC3E}">
        <p14:creationId xmlns:p14="http://schemas.microsoft.com/office/powerpoint/2010/main" val="425833175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الوقاية</a:t>
            </a:r>
            <a:r>
              <a:rPr lang="en-US" b="1" dirty="0"/>
              <a:t>Prevention </a:t>
            </a:r>
            <a:endParaRPr lang="en-US" dirty="0"/>
          </a:p>
        </p:txBody>
      </p:sp>
      <p:sp>
        <p:nvSpPr>
          <p:cNvPr id="3" name="عنصر نائب للمحتوى 2"/>
          <p:cNvSpPr>
            <a:spLocks noGrp="1"/>
          </p:cNvSpPr>
          <p:nvPr>
            <p:ph idx="1"/>
          </p:nvPr>
        </p:nvSpPr>
        <p:spPr/>
        <p:txBody>
          <a:bodyPr>
            <a:normAutofit fontScale="85000" lnSpcReduction="10000"/>
          </a:bodyPr>
          <a:lstStyle/>
          <a:p>
            <a:r>
              <a:rPr lang="ar-SA" dirty="0" smtClean="0"/>
              <a:t>بما </a:t>
            </a:r>
            <a:r>
              <a:rPr lang="ar-SA" dirty="0"/>
              <a:t>أن الخلل في المناعة </a:t>
            </a:r>
            <a:r>
              <a:rPr lang="ar-SA" dirty="0" err="1"/>
              <a:t>المتواسطة</a:t>
            </a:r>
            <a:r>
              <a:rPr lang="ar-SA" dirty="0"/>
              <a:t> بالخلايا موروث في تطور الجذام، فإن المعالجة باللقاح قيد الاختبار. اللقاح بعصيات كالميت - غيران لوحده يقدم 34 % حماية ضد الخمج، ومشاركته مع عصيات الجذام المقتولة بالحرارة يزيد الحماية الى 64 %. لقاح (</a:t>
            </a:r>
            <a:r>
              <a:rPr lang="en-US" dirty="0"/>
              <a:t>ICRC </a:t>
            </a:r>
            <a:r>
              <a:rPr lang="ar-SY" dirty="0"/>
              <a:t>) فعال في 65%.</a:t>
            </a:r>
            <a:endParaRPr lang="en-US" dirty="0"/>
          </a:p>
          <a:p>
            <a:r>
              <a:rPr lang="ar-SY" dirty="0"/>
              <a:t>إذا استمرت نسبة انتشار الجذام بالانخفاض فإن استعمال اللقاح يجب أن يقتصر على المناطق (مثل جنوب الهند) حيث المعالجة عديدة الأدوية تبدو غير فعالة في تخفيض انتشار الخمج. </a:t>
            </a:r>
            <a:endParaRPr lang="en-US" dirty="0"/>
          </a:p>
          <a:p>
            <a:r>
              <a:rPr lang="ar-SY" dirty="0"/>
              <a:t>وتعتمد الوقاية على معالجة المرضى عديدي العصيات الفعالين مع فحص الأشخاص المعرضين وبتواتر سنوي لكشف أي دليل على الخمج في المراحل المبكرة.</a:t>
            </a:r>
            <a:endParaRPr lang="en-US" dirty="0"/>
          </a:p>
        </p:txBody>
      </p:sp>
    </p:spTree>
    <p:extLst>
      <p:ext uri="{BB962C8B-B14F-4D97-AF65-F5344CB8AC3E}">
        <p14:creationId xmlns:p14="http://schemas.microsoft.com/office/powerpoint/2010/main" val="323752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a:t>الموجودات السريرية:</a:t>
            </a:r>
            <a:r>
              <a:rPr lang="en-US" dirty="0"/>
              <a:t/>
            </a:r>
            <a:br>
              <a:rPr lang="en-US" dirty="0"/>
            </a:br>
            <a:endParaRPr lang="en-US" dirty="0"/>
          </a:p>
        </p:txBody>
      </p:sp>
      <p:sp>
        <p:nvSpPr>
          <p:cNvPr id="3" name="عنصر نائب للمحتوى 2"/>
          <p:cNvSpPr>
            <a:spLocks noGrp="1"/>
          </p:cNvSpPr>
          <p:nvPr>
            <p:ph idx="1"/>
          </p:nvPr>
        </p:nvSpPr>
        <p:spPr/>
        <p:txBody>
          <a:bodyPr/>
          <a:lstStyle/>
          <a:p>
            <a:r>
              <a:rPr lang="ar-SY" b="1" dirty="0" smtClean="0"/>
              <a:t>القصة</a:t>
            </a:r>
            <a:r>
              <a:rPr lang="ar-SY" dirty="0" smtClean="0"/>
              <a:t>:</a:t>
            </a:r>
          </a:p>
          <a:p>
            <a:endParaRPr lang="ar-SY" dirty="0"/>
          </a:p>
          <a:p>
            <a:pPr marL="64008" indent="0">
              <a:buNone/>
            </a:pPr>
            <a:r>
              <a:rPr lang="ar-SY" dirty="0" smtClean="0"/>
              <a:t> </a:t>
            </a:r>
            <a:r>
              <a:rPr lang="ar-SY" dirty="0"/>
              <a:t>يجب معرفة عوامل الخطورة مثل</a:t>
            </a:r>
            <a:r>
              <a:rPr lang="ar-SY" dirty="0" smtClean="0"/>
              <a:t>:</a:t>
            </a:r>
          </a:p>
          <a:p>
            <a:pPr marL="64008" indent="0">
              <a:buNone/>
            </a:pPr>
            <a:endParaRPr lang="ar-SY" dirty="0" smtClean="0"/>
          </a:p>
          <a:p>
            <a:r>
              <a:rPr lang="ar-SY" dirty="0" smtClean="0"/>
              <a:t> </a:t>
            </a:r>
            <a:r>
              <a:rPr lang="ar-SY" dirty="0"/>
              <a:t>الولادة أو الإقامة في منطقة التوطن</a:t>
            </a:r>
            <a:r>
              <a:rPr lang="ar-SY" dirty="0" smtClean="0"/>
              <a:t>،</a:t>
            </a:r>
          </a:p>
          <a:p>
            <a:r>
              <a:rPr lang="ar-SY" dirty="0" smtClean="0"/>
              <a:t> </a:t>
            </a:r>
            <a:r>
              <a:rPr lang="ar-SY" dirty="0"/>
              <a:t>صلة قرابة مع مريض مجذوم</a:t>
            </a:r>
            <a:r>
              <a:rPr lang="ar-SY" dirty="0" smtClean="0"/>
              <a:t>.</a:t>
            </a:r>
          </a:p>
          <a:p>
            <a:endParaRPr lang="en-US" dirty="0"/>
          </a:p>
        </p:txBody>
      </p:sp>
    </p:spTree>
    <p:extLst>
      <p:ext uri="{BB962C8B-B14F-4D97-AF65-F5344CB8AC3E}">
        <p14:creationId xmlns:p14="http://schemas.microsoft.com/office/powerpoint/2010/main" val="38814773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يوية">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حيوية">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حيوية">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1696</TotalTime>
  <Words>5232</Words>
  <Application>Microsoft Office PowerPoint</Application>
  <PresentationFormat>عرض على الشاشة (3:4)‏</PresentationFormat>
  <Paragraphs>176</Paragraphs>
  <Slides>86</Slides>
  <Notes>2</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86</vt:i4>
      </vt:variant>
    </vt:vector>
  </HeadingPairs>
  <TitlesOfParts>
    <vt:vector size="93" baseType="lpstr">
      <vt:lpstr>Arial</vt:lpstr>
      <vt:lpstr>Calibri</vt:lpstr>
      <vt:lpstr>Century Gothic</vt:lpstr>
      <vt:lpstr>Tahoma</vt:lpstr>
      <vt:lpstr>Verdana</vt:lpstr>
      <vt:lpstr>Wingdings 2</vt:lpstr>
      <vt:lpstr>حيوية</vt:lpstr>
      <vt:lpstr>المحاضرة:                           الجذامLeprosy </vt:lpstr>
      <vt:lpstr>عرض تقديمي في PowerPoint</vt:lpstr>
      <vt:lpstr>الجذام   Leprosy </vt:lpstr>
      <vt:lpstr>عرض تقديمي في PowerPoint</vt:lpstr>
      <vt:lpstr>عرض تقديمي في PowerPoint</vt:lpstr>
      <vt:lpstr>عرض تقديمي في PowerPoint</vt:lpstr>
      <vt:lpstr>السببيات والإمراض  Pathogenesis </vt:lpstr>
      <vt:lpstr>عرض تقديمي في PowerPoint</vt:lpstr>
      <vt:lpstr>الموجودات السريرية: </vt:lpstr>
      <vt:lpstr>عرض تقديمي في PowerPoint</vt:lpstr>
      <vt:lpstr>الطيف الحبيبومي: </vt:lpstr>
      <vt:lpstr>عرض تقديمي في PowerPoint</vt:lpstr>
      <vt:lpstr>للجذام قطبان ثابتان هما: </vt:lpstr>
      <vt:lpstr>عرض تقديمي في PowerPoint</vt:lpstr>
      <vt:lpstr>عرض تقديمي في PowerPoint</vt:lpstr>
      <vt:lpstr>تبدلات الأعصاب المحيطية Peripheral Nerve Changes   </vt:lpstr>
      <vt:lpstr>عرض تقديمي في PowerPoint</vt:lpstr>
      <vt:lpstr>عرض تقديمي في PowerPoint</vt:lpstr>
      <vt:lpstr>عرض تقديمي في PowerPoint</vt:lpstr>
      <vt:lpstr>العلامات العصبية للجذام </vt:lpstr>
      <vt:lpstr>عرض تقديمي في PowerPoint</vt:lpstr>
      <vt:lpstr>عرض تقديمي في PowerPoint</vt:lpstr>
      <vt:lpstr>عرض تقديمي في PowerPoint</vt:lpstr>
      <vt:lpstr>الجذام شبيه الدرنة  Tuberculoid Leprosy</vt:lpstr>
      <vt:lpstr>عرض تقديمي في PowerPoint</vt:lpstr>
      <vt:lpstr>عرض تقديمي في PowerPoint</vt:lpstr>
      <vt:lpstr>نسجياً </vt:lpstr>
      <vt:lpstr>الجذام شبيه الدرنة الحدي Borderline  Tuberculoid Leprosy </vt:lpstr>
      <vt:lpstr>عرض تقديمي في PowerPoint</vt:lpstr>
      <vt:lpstr>الجذام الحدي Borderline  Leprosy </vt:lpstr>
      <vt:lpstr>الجذام الجذمومي الحدي Borderline LepromatousLeprosy </vt:lpstr>
      <vt:lpstr>عرض تقديمي في PowerPoint</vt:lpstr>
      <vt:lpstr>عرض تقديمي في PowerPoint</vt:lpstr>
      <vt:lpstr>الجذام الجذمومي  Lepromatous Leprosy</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نسجياً </vt:lpstr>
      <vt:lpstr>الجذام غير المحدد  Indeterminate Leprosy </vt:lpstr>
      <vt:lpstr>عرض تقديمي في PowerPoint</vt:lpstr>
      <vt:lpstr>الإصابة العينية    Ocular   involvement</vt:lpstr>
      <vt:lpstr>عرض تقديمي في PowerPoint</vt:lpstr>
      <vt:lpstr>إصابة الأغشية المخاطية Mucous MembraneInvolvement  </vt:lpstr>
      <vt:lpstr>الإصابة الحشوية    Visceral   involvement </vt:lpstr>
      <vt:lpstr>الحمل والجذام Pregnancy and Leprosy </vt:lpstr>
      <vt:lpstr>الإيدز والجذام Human  Immunodeficiency  Virus  and  Leprosy </vt:lpstr>
      <vt:lpstr>الجذام الناكس </vt:lpstr>
      <vt:lpstr>حالات التفاعل  Reactions States </vt:lpstr>
      <vt:lpstr>1. تفاعلات النمط الأول  Reversal Downgrading Reactions </vt:lpstr>
      <vt:lpstr>عرض تقديمي في PowerPoint</vt:lpstr>
      <vt:lpstr>عرض تقديمي في PowerPoint</vt:lpstr>
      <vt:lpstr>2. تفاعلات النمط الثاني (الحمامى العقدة الجذامية)  Erythema Nodosum Leprosum </vt:lpstr>
      <vt:lpstr>عرض تقديمي في PowerPoint</vt:lpstr>
      <vt:lpstr>عرض تقديمي في PowerPoint</vt:lpstr>
      <vt:lpstr>ظاهرة لوسيو  Lucio Phenomenon </vt:lpstr>
      <vt:lpstr>عرض تقديمي في PowerPoint</vt:lpstr>
      <vt:lpstr>التشريح المرضي Histopathology</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المناعة الخلوية </vt:lpstr>
      <vt:lpstr>التشخيص Diagnosis </vt:lpstr>
      <vt:lpstr>عرض تقديمي في PowerPoint</vt:lpstr>
      <vt:lpstr>المضاعفات </vt:lpstr>
      <vt:lpstr>الإنذار والسير </vt:lpstr>
      <vt:lpstr>المعالجةTreatment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المعالجات الإضافية Adjunctive  treatments </vt:lpstr>
      <vt:lpstr>تدبير التفاعلات Management  of  reactions </vt:lpstr>
      <vt:lpstr>عرض تقديمي في PowerPoint</vt:lpstr>
      <vt:lpstr>عرض تقديمي في PowerPoint</vt:lpstr>
      <vt:lpstr>عرض تقديمي في PowerPoint</vt:lpstr>
      <vt:lpstr>عرض تقديمي في PowerPoint</vt:lpstr>
      <vt:lpstr>الوقايةPrevention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الوضع الوبائي للايشمانيا في القطر</dc:title>
  <cp:lastModifiedBy>USER</cp:lastModifiedBy>
  <cp:revision>94</cp:revision>
  <dcterms:modified xsi:type="dcterms:W3CDTF">2016-07-02T22:16:28Z</dcterms:modified>
</cp:coreProperties>
</file>