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56" r:id="rId2"/>
    <p:sldId id="257" r:id="rId3"/>
    <p:sldId id="284" r:id="rId4"/>
    <p:sldId id="280" r:id="rId5"/>
    <p:sldId id="281"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2" r:id="rId2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C1A94B2-B0F2-437A-A335-644129B561F7}" type="doc">
      <dgm:prSet loTypeId="urn:microsoft.com/office/officeart/2005/8/layout/cycle2" loCatId="cycle" qsTypeId="urn:microsoft.com/office/officeart/2005/8/quickstyle/simple1" qsCatId="simple" csTypeId="urn:microsoft.com/office/officeart/2005/8/colors/accent1_2" csCatId="accent1"/>
      <dgm:spPr/>
      <dgm:t>
        <a:bodyPr/>
        <a:lstStyle/>
        <a:p>
          <a:endParaRPr lang="en-US"/>
        </a:p>
      </dgm:t>
    </dgm:pt>
    <dgm:pt modelId="{9AA50698-2D27-4D1D-A45E-E4F0EF1CAE90}">
      <dgm:prSet/>
      <dgm:spPr/>
      <dgm:t>
        <a:bodyPr/>
        <a:lstStyle/>
        <a:p>
          <a:pPr rtl="0"/>
          <a:r>
            <a:rPr lang="en-US" b="1" dirty="0" smtClean="0"/>
            <a:t>Thank You</a:t>
          </a:r>
          <a:endParaRPr lang="en-US" b="1" dirty="0"/>
        </a:p>
      </dgm:t>
    </dgm:pt>
    <dgm:pt modelId="{2CA44F1D-39FD-4D2D-83C9-505649332A4D}" type="parTrans" cxnId="{3396443A-5A2D-4FA4-A261-D44676EFE3BE}">
      <dgm:prSet/>
      <dgm:spPr/>
      <dgm:t>
        <a:bodyPr/>
        <a:lstStyle/>
        <a:p>
          <a:endParaRPr lang="en-US"/>
        </a:p>
      </dgm:t>
    </dgm:pt>
    <dgm:pt modelId="{7ACD52FD-2749-4AA7-B97B-062260209E62}" type="sibTrans" cxnId="{3396443A-5A2D-4FA4-A261-D44676EFE3BE}">
      <dgm:prSet/>
      <dgm:spPr/>
      <dgm:t>
        <a:bodyPr/>
        <a:lstStyle/>
        <a:p>
          <a:endParaRPr lang="en-US"/>
        </a:p>
      </dgm:t>
    </dgm:pt>
    <dgm:pt modelId="{DAFB762A-927A-4610-9AA7-F35D9C3B5C9E}" type="pres">
      <dgm:prSet presAssocID="{4C1A94B2-B0F2-437A-A335-644129B561F7}" presName="cycle" presStyleCnt="0">
        <dgm:presLayoutVars>
          <dgm:dir/>
          <dgm:resizeHandles val="exact"/>
        </dgm:presLayoutVars>
      </dgm:prSet>
      <dgm:spPr/>
      <dgm:t>
        <a:bodyPr/>
        <a:lstStyle/>
        <a:p>
          <a:endParaRPr lang="en-US"/>
        </a:p>
      </dgm:t>
    </dgm:pt>
    <dgm:pt modelId="{1E7EF1A6-1462-46B2-AC1A-81E688F28AE5}" type="pres">
      <dgm:prSet presAssocID="{9AA50698-2D27-4D1D-A45E-E4F0EF1CAE90}" presName="node" presStyleLbl="node1" presStyleIdx="0" presStyleCnt="1">
        <dgm:presLayoutVars>
          <dgm:bulletEnabled val="1"/>
        </dgm:presLayoutVars>
      </dgm:prSet>
      <dgm:spPr/>
      <dgm:t>
        <a:bodyPr/>
        <a:lstStyle/>
        <a:p>
          <a:endParaRPr lang="en-US"/>
        </a:p>
      </dgm:t>
    </dgm:pt>
  </dgm:ptLst>
  <dgm:cxnLst>
    <dgm:cxn modelId="{5B3144D4-4E7A-42FE-9EFE-CEC3CBFE1439}" type="presOf" srcId="{4C1A94B2-B0F2-437A-A335-644129B561F7}" destId="{DAFB762A-927A-4610-9AA7-F35D9C3B5C9E}" srcOrd="0" destOrd="0" presId="urn:microsoft.com/office/officeart/2005/8/layout/cycle2"/>
    <dgm:cxn modelId="{3396443A-5A2D-4FA4-A261-D44676EFE3BE}" srcId="{4C1A94B2-B0F2-437A-A335-644129B561F7}" destId="{9AA50698-2D27-4D1D-A45E-E4F0EF1CAE90}" srcOrd="0" destOrd="0" parTransId="{2CA44F1D-39FD-4D2D-83C9-505649332A4D}" sibTransId="{7ACD52FD-2749-4AA7-B97B-062260209E62}"/>
    <dgm:cxn modelId="{A271A074-1F85-4068-8B4D-8BD159E4074F}" type="presOf" srcId="{9AA50698-2D27-4D1D-A45E-E4F0EF1CAE90}" destId="{1E7EF1A6-1462-46B2-AC1A-81E688F28AE5}" srcOrd="0" destOrd="0" presId="urn:microsoft.com/office/officeart/2005/8/layout/cycle2"/>
    <dgm:cxn modelId="{E4C502E3-2502-4B75-8DAC-7554ED724994}" type="presParOf" srcId="{DAFB762A-927A-4610-9AA7-F35D9C3B5C9E}" destId="{1E7EF1A6-1462-46B2-AC1A-81E688F28AE5}" srcOrd="0" destOrd="0" presId="urn:microsoft.com/office/officeart/2005/8/layout/cycle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30B968-BD84-4142-9B11-7E56CD57C263}" type="datetimeFigureOut">
              <a:rPr lang="en-US" smtClean="0"/>
              <a:t>7/13/2016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1AB2E9-3D0F-4563-9FBB-CFB78D088F5A}"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339C056-0009-41CB-BCC6-22B3F88E83CA}" type="datetimeFigureOut">
              <a:rPr lang="en-US" smtClean="0"/>
              <a:pPr/>
              <a:t>7/13/2016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9C056-0009-41CB-BCC6-22B3F88E83CA}" type="datetimeFigureOut">
              <a:rPr lang="en-US" smtClean="0"/>
              <a:pPr/>
              <a:t>7/13/2016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9C056-0009-41CB-BCC6-22B3F88E83CA}" type="datetimeFigureOut">
              <a:rPr lang="en-US" smtClean="0"/>
              <a:pPr/>
              <a:t>7/13/2016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39C056-0009-41CB-BCC6-22B3F88E83CA}" type="datetimeFigureOut">
              <a:rPr lang="en-US" smtClean="0"/>
              <a:pPr/>
              <a:t>7/13/2016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39C056-0009-41CB-BCC6-22B3F88E83CA}" type="datetimeFigureOut">
              <a:rPr lang="en-US" smtClean="0"/>
              <a:pPr/>
              <a:t>7/13/2016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339C056-0009-41CB-BCC6-22B3F88E83CA}" type="datetimeFigureOut">
              <a:rPr lang="en-US" smtClean="0"/>
              <a:pPr/>
              <a:t>7/13/2016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339C056-0009-41CB-BCC6-22B3F88E83CA}" type="datetimeFigureOut">
              <a:rPr lang="en-US" smtClean="0"/>
              <a:pPr/>
              <a:t>7/13/2016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339C056-0009-41CB-BCC6-22B3F88E83CA}" type="datetimeFigureOut">
              <a:rPr lang="en-US" smtClean="0"/>
              <a:pPr/>
              <a:t>7/13/2016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39C056-0009-41CB-BCC6-22B3F88E83CA}" type="datetimeFigureOut">
              <a:rPr lang="en-US" smtClean="0"/>
              <a:pPr/>
              <a:t>7/13/2016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9C056-0009-41CB-BCC6-22B3F88E83CA}" type="datetimeFigureOut">
              <a:rPr lang="en-US" smtClean="0"/>
              <a:pPr/>
              <a:t>7/13/2016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39C056-0009-41CB-BCC6-22B3F88E83CA}" type="datetimeFigureOut">
              <a:rPr lang="en-US" smtClean="0"/>
              <a:pPr/>
              <a:t>7/13/2016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4884FF2-52D7-4F02-AAAA-7CE91D69EB6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39C056-0009-41CB-BCC6-22B3F88E83CA}" type="datetimeFigureOut">
              <a:rPr lang="en-US" smtClean="0"/>
              <a:pPr/>
              <a:t>7/13/2016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884FF2-52D7-4F02-AAAA-7CE91D69EB6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cancer.org/cancer/lymphoma/inde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cancer.org/ssLINK/castleman-disease-treating-general-info"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ancer.org/ssLINK/hiv-infection-and-aids-toc"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www.cancer.org/ssLINK/castleman-disease-treating-radiation" TargetMode="External"/><Relationship Id="rId7" Type="http://schemas.openxmlformats.org/officeDocument/2006/relationships/hyperlink" Target="http://www.cancer.org/ssLINK/castleman-disease-treating-antiviral-drugs" TargetMode="External"/><Relationship Id="rId2" Type="http://schemas.openxmlformats.org/officeDocument/2006/relationships/hyperlink" Target="http://www.cancer.org/ssLINK/castleman-disease-treating-surgery" TargetMode="External"/><Relationship Id="rId1" Type="http://schemas.openxmlformats.org/officeDocument/2006/relationships/slideLayout" Target="../slideLayouts/slideLayout2.xml"/><Relationship Id="rId6" Type="http://schemas.openxmlformats.org/officeDocument/2006/relationships/hyperlink" Target="http://www.cancer.org/ssLINK/castleman-disease-treating-immunotherapy" TargetMode="External"/><Relationship Id="rId5" Type="http://schemas.openxmlformats.org/officeDocument/2006/relationships/hyperlink" Target="http://www.cancer.org/ssLINK/castleman-disease-treating-chemotherapy" TargetMode="External"/><Relationship Id="rId4" Type="http://schemas.openxmlformats.org/officeDocument/2006/relationships/hyperlink" Target="http://www.cancer.org/ssLINK/castleman-disease-treating-corticosteriods"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www.cancer.org/ssLINK/castleman-disease-treating-treating-localized" TargetMode="External"/><Relationship Id="rId2" Type="http://schemas.openxmlformats.org/officeDocument/2006/relationships/hyperlink" Target="http://www.cancer.org/ssLINK/castleman-disease-talking-with-your-doctor" TargetMode="External"/><Relationship Id="rId1" Type="http://schemas.openxmlformats.org/officeDocument/2006/relationships/slideLayout" Target="../slideLayouts/slideLayout2.xml"/><Relationship Id="rId4" Type="http://schemas.openxmlformats.org/officeDocument/2006/relationships/hyperlink" Target="http://www.cancer.org/ssLINK/castleman-disease-treating-treating-multicentric"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www.cancer.org/ssLINK/castleman-disease-treating-chemotherapy" TargetMode="External"/><Relationship Id="rId2" Type="http://schemas.openxmlformats.org/officeDocument/2006/relationships/hyperlink" Target="http://www.cancer.org/cancer/lymphoma/index" TargetMode="External"/><Relationship Id="rId1" Type="http://schemas.openxmlformats.org/officeDocument/2006/relationships/slideLayout" Target="../slideLayouts/slideLayout2.xml"/><Relationship Id="rId4" Type="http://schemas.openxmlformats.org/officeDocument/2006/relationships/hyperlink" Target="http://www.cancer.org/ssLINK/prednison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www.cancer.org/ssLINK/castleman-disease-treating-surgery"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www.cancer.org/ssLINK/etoposide" TargetMode="External"/><Relationship Id="rId3" Type="http://schemas.openxmlformats.org/officeDocument/2006/relationships/hyperlink" Target="http://www.cancer.org/ssLINK/carmustine" TargetMode="External"/><Relationship Id="rId7" Type="http://schemas.openxmlformats.org/officeDocument/2006/relationships/hyperlink" Target="http://www.cancer.org/ssLINK/doxorubicin" TargetMode="External"/><Relationship Id="rId2" Type="http://schemas.openxmlformats.org/officeDocument/2006/relationships/hyperlink" Target="http://www.cancer.org/ssLINK/castleman-disease-treating-radiation" TargetMode="External"/><Relationship Id="rId1" Type="http://schemas.openxmlformats.org/officeDocument/2006/relationships/slideLayout" Target="../slideLayouts/slideLayout2.xml"/><Relationship Id="rId6" Type="http://schemas.openxmlformats.org/officeDocument/2006/relationships/hyperlink" Target="http://www.cancer.org/ssLINK/cyclophosphamide" TargetMode="External"/><Relationship Id="rId11" Type="http://schemas.openxmlformats.org/officeDocument/2006/relationships/hyperlink" Target="http://www.cancer.org/ssLINK/vincristine" TargetMode="External"/><Relationship Id="rId5" Type="http://schemas.openxmlformats.org/officeDocument/2006/relationships/hyperlink" Target="http://www.cancer.org/ssLINK/chlorambucil" TargetMode="External"/><Relationship Id="rId10" Type="http://schemas.openxmlformats.org/officeDocument/2006/relationships/hyperlink" Target="http://www.cancer.org/ssLINK/vnblastine" TargetMode="External"/><Relationship Id="rId4" Type="http://schemas.openxmlformats.org/officeDocument/2006/relationships/hyperlink" Target="http://www.cancer.org/ssLINK/cladribine" TargetMode="External"/><Relationship Id="rId9" Type="http://schemas.openxmlformats.org/officeDocument/2006/relationships/hyperlink" Target="http://www.cancer.org/ssLINK/melphalan" TargetMode="External"/></Relationships>
</file>

<file path=ppt/slides/_rels/slide19.xml.rels><?xml version="1.0" encoding="UTF-8" standalone="yes"?>
<Relationships xmlns="http://schemas.openxmlformats.org/package/2006/relationships"><Relationship Id="rId2" Type="http://schemas.openxmlformats.org/officeDocument/2006/relationships/hyperlink" Target="http://www.cancer.org/cancer/lymphoma/inde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cancer.org/cancer/lymphoma/inde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cancer.org/ssLINK/infections-in-people-with-cancer-landing" TargetMode="External"/><Relationship Id="rId2" Type="http://schemas.openxmlformats.org/officeDocument/2006/relationships/hyperlink" Target="http://www.cancer.org/ssLINK/nausea-and-vomiting-landing" TargetMode="External"/><Relationship Id="rId1" Type="http://schemas.openxmlformats.org/officeDocument/2006/relationships/slideLayout" Target="../slideLayouts/slideLayout2.xml"/><Relationship Id="rId5" Type="http://schemas.openxmlformats.org/officeDocument/2006/relationships/hyperlink" Target="http://www.cancer.org/ssLINK/peripheral-neuropathy-caused-by-chemotherapy-toc" TargetMode="External"/><Relationship Id="rId4" Type="http://schemas.openxmlformats.org/officeDocument/2006/relationships/hyperlink" Target="http://www.cancer.org/ssLINK/fatigue-landing"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www.cancer.org/ssLINK/siltuximab"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ancer.org/cancer/lymphoma/index" TargetMode="External"/><Relationship Id="rId2" Type="http://schemas.openxmlformats.org/officeDocument/2006/relationships/hyperlink" Target="http://www.cancer.org/ssLINK/rituximab" TargetMode="External"/><Relationship Id="rId1" Type="http://schemas.openxmlformats.org/officeDocument/2006/relationships/slideLayout" Target="../slideLayouts/slideLayout2.xml"/><Relationship Id="rId4" Type="http://schemas.openxmlformats.org/officeDocument/2006/relationships/hyperlink" Target="http://www.cancer.org/ssLINK/castleman-disease-treating-chemotherapy"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www.cancer.org/ssLINK/lenalidomide" TargetMode="External"/><Relationship Id="rId2" Type="http://schemas.openxmlformats.org/officeDocument/2006/relationships/hyperlink" Target="http://www.cancer.org/ssLINK/thalidomide" TargetMode="External"/><Relationship Id="rId1" Type="http://schemas.openxmlformats.org/officeDocument/2006/relationships/slideLayout" Target="../slideLayouts/slideLayout2.xml"/><Relationship Id="rId4" Type="http://schemas.openxmlformats.org/officeDocument/2006/relationships/hyperlink" Target="http://www.cancer.org/cancer/multiplemyeloma/index"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www.cancer.org/ssLINK/interferons-alfa"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ancer.org/ssLINK/castleman-disease-treating-surgery"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err="1" smtClean="0"/>
              <a:t>Castleman</a:t>
            </a:r>
            <a:r>
              <a:rPr lang="en-US" b="1" dirty="0" smtClean="0"/>
              <a:t> disease</a:t>
            </a:r>
            <a:endParaRPr lang="en-US" dirty="0"/>
          </a:p>
        </p:txBody>
      </p:sp>
      <p:sp>
        <p:nvSpPr>
          <p:cNvPr id="3" name="Subtitle 2"/>
          <p:cNvSpPr>
            <a:spLocks noGrp="1"/>
          </p:cNvSpPr>
          <p:nvPr>
            <p:ph type="subTitle" idx="1"/>
          </p:nvPr>
        </p:nvSpPr>
        <p:spPr/>
        <p:txBody>
          <a:bodyPr>
            <a:normAutofit fontScale="77500" lnSpcReduction="20000"/>
          </a:bodyPr>
          <a:lstStyle/>
          <a:p>
            <a:r>
              <a:rPr lang="en-US" sz="5200" b="1" dirty="0" smtClean="0">
                <a:solidFill>
                  <a:schemeClr val="bg2">
                    <a:lumMod val="10000"/>
                  </a:schemeClr>
                </a:solidFill>
              </a:rPr>
              <a:t>Leila </a:t>
            </a:r>
            <a:r>
              <a:rPr lang="en-US" sz="5200" b="1" dirty="0" err="1" smtClean="0">
                <a:solidFill>
                  <a:schemeClr val="bg2">
                    <a:lumMod val="10000"/>
                  </a:schemeClr>
                </a:solidFill>
              </a:rPr>
              <a:t>Salloum,MD</a:t>
            </a:r>
            <a:endParaRPr lang="en-US" sz="5200" b="1" dirty="0" smtClean="0">
              <a:solidFill>
                <a:schemeClr val="bg2">
                  <a:lumMod val="10000"/>
                </a:schemeClr>
              </a:solidFill>
            </a:endParaRPr>
          </a:p>
          <a:p>
            <a:r>
              <a:rPr lang="en-US" b="1" dirty="0" smtClean="0">
                <a:solidFill>
                  <a:srgbClr val="FF0000"/>
                </a:solidFill>
              </a:rPr>
              <a:t>The head of department of hematology &amp;oncology</a:t>
            </a:r>
          </a:p>
          <a:p>
            <a:r>
              <a:rPr lang="en-US" b="1" dirty="0" smtClean="0">
                <a:solidFill>
                  <a:srgbClr val="FF0000"/>
                </a:solidFill>
              </a:rPr>
              <a:t>Damascus hospital</a:t>
            </a:r>
            <a:endParaRPr lang="en-US" b="1" dirty="0">
              <a:solidFill>
                <a:srgbClr val="FF0000"/>
              </a:solidFill>
            </a:endParaRPr>
          </a:p>
        </p:txBody>
      </p:sp>
      <p:sp>
        <p:nvSpPr>
          <p:cNvPr id="4" name="Date Placeholder 3"/>
          <p:cNvSpPr>
            <a:spLocks noGrp="1"/>
          </p:cNvSpPr>
          <p:nvPr>
            <p:ph type="dt" sz="half" idx="10"/>
          </p:nvPr>
        </p:nvSpPr>
        <p:spPr>
          <a:xfrm>
            <a:off x="685800" y="6356350"/>
            <a:ext cx="1905000" cy="365125"/>
          </a:xfrm>
        </p:spPr>
        <p:txBody>
          <a:bodyPr/>
          <a:lstStyle/>
          <a:p>
            <a:r>
              <a:rPr lang="en-US" b="1" dirty="0" smtClean="0"/>
              <a:t>7/13/2016</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lnSpcReduction="20000"/>
          </a:bodyPr>
          <a:lstStyle/>
          <a:p>
            <a:pPr fontAlgn="base"/>
            <a:r>
              <a:rPr lang="en-US" dirty="0" smtClean="0"/>
              <a:t>People </a:t>
            </a:r>
            <a:r>
              <a:rPr lang="en-US" dirty="0"/>
              <a:t>with MCD often have problems such as </a:t>
            </a:r>
            <a:r>
              <a:rPr lang="en-US" dirty="0">
                <a:solidFill>
                  <a:srgbClr val="0070C0"/>
                </a:solidFill>
              </a:rPr>
              <a:t>serious infections, fevers, weight loss, fatigue, night sweats, and nerve damage that can cause weakness and numbness.</a:t>
            </a:r>
            <a:r>
              <a:rPr lang="en-US" dirty="0"/>
              <a:t> </a:t>
            </a:r>
            <a:endParaRPr lang="en-US" dirty="0" smtClean="0"/>
          </a:p>
          <a:p>
            <a:pPr fontAlgn="base"/>
            <a:r>
              <a:rPr lang="en-US" dirty="0" smtClean="0"/>
              <a:t>Blood </a:t>
            </a:r>
            <a:r>
              <a:rPr lang="en-US" dirty="0"/>
              <a:t>tests often show </a:t>
            </a:r>
            <a:r>
              <a:rPr lang="en-US" dirty="0" smtClean="0">
                <a:solidFill>
                  <a:srgbClr val="FF0000"/>
                </a:solidFill>
              </a:rPr>
              <a:t>anemia</a:t>
            </a:r>
            <a:r>
              <a:rPr lang="en-US" dirty="0" smtClean="0"/>
              <a:t> </a:t>
            </a:r>
            <a:r>
              <a:rPr lang="en-US" dirty="0"/>
              <a:t>and </a:t>
            </a:r>
            <a:r>
              <a:rPr lang="en-US" dirty="0" err="1" smtClean="0">
                <a:solidFill>
                  <a:srgbClr val="FF0000"/>
                </a:solidFill>
              </a:rPr>
              <a:t>hypergammaglobulinemia</a:t>
            </a:r>
            <a:r>
              <a:rPr lang="en-US" dirty="0" smtClean="0">
                <a:solidFill>
                  <a:srgbClr val="FF0000"/>
                </a:solidFill>
              </a:rPr>
              <a:t>.</a:t>
            </a:r>
            <a:endParaRPr lang="en-US" dirty="0">
              <a:solidFill>
                <a:srgbClr val="FF0000"/>
              </a:solidFill>
            </a:endParaRPr>
          </a:p>
          <a:p>
            <a:r>
              <a:rPr lang="en-US" dirty="0"/>
              <a:t>MCD can </a:t>
            </a:r>
            <a:r>
              <a:rPr lang="en-US" dirty="0">
                <a:solidFill>
                  <a:srgbClr val="FF0000"/>
                </a:solidFill>
              </a:rPr>
              <a:t>weaken the body’s immune system</a:t>
            </a:r>
            <a:r>
              <a:rPr lang="en-US" dirty="0"/>
              <a:t>, making it hard to fight infection. </a:t>
            </a:r>
            <a:endParaRPr lang="en-US" dirty="0" smtClean="0"/>
          </a:p>
          <a:p>
            <a:r>
              <a:rPr lang="en-US" dirty="0" smtClean="0"/>
              <a:t>Infections </a:t>
            </a:r>
            <a:r>
              <a:rPr lang="en-US" dirty="0"/>
              <a:t>in people with MCD can be very serious, even life threatening</a:t>
            </a:r>
            <a:r>
              <a:rPr lang="en-US" dirty="0" smtClean="0"/>
              <a:t>.</a:t>
            </a:r>
          </a:p>
          <a:p>
            <a:r>
              <a:rPr lang="en-US" dirty="0" smtClean="0"/>
              <a:t> </a:t>
            </a:r>
            <a:r>
              <a:rPr lang="en-US" dirty="0"/>
              <a:t>MCD also increases the risk of developing </a:t>
            </a:r>
            <a:r>
              <a:rPr lang="en-US" dirty="0" smtClean="0">
                <a:hlinkClick r:id="rId2"/>
              </a:rPr>
              <a:t>lymphoma</a:t>
            </a:r>
            <a:r>
              <a:rPr lang="en-US" dirty="0" smtClean="0"/>
              <a:t>.</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Microscopic subtypes of CD</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066800"/>
            <a:ext cx="8229600" cy="5486400"/>
          </a:xfrm>
        </p:spPr>
        <p:txBody>
          <a:bodyPr>
            <a:normAutofit fontScale="70000" lnSpcReduction="20000"/>
          </a:bodyPr>
          <a:lstStyle/>
          <a:p>
            <a:pPr fontAlgn="base"/>
            <a:r>
              <a:rPr lang="en-US" dirty="0" err="1"/>
              <a:t>Castleman</a:t>
            </a:r>
            <a:r>
              <a:rPr lang="en-US" dirty="0"/>
              <a:t> disease can also be classified based on how the lymph node tissue looks under a microscope. These are called </a:t>
            </a:r>
            <a:r>
              <a:rPr lang="en-US" i="1" dirty="0"/>
              <a:t>microscopic subtypes</a:t>
            </a:r>
            <a:r>
              <a:rPr lang="en-US" dirty="0"/>
              <a:t>.</a:t>
            </a:r>
          </a:p>
          <a:p>
            <a:pPr lvl="0" fontAlgn="base"/>
            <a:r>
              <a:rPr lang="en-US" dirty="0"/>
              <a:t>The </a:t>
            </a:r>
            <a:r>
              <a:rPr lang="en-US" b="1" dirty="0">
                <a:solidFill>
                  <a:srgbClr val="FF0000"/>
                </a:solidFill>
              </a:rPr>
              <a:t>hyaline vascular</a:t>
            </a:r>
            <a:r>
              <a:rPr lang="en-US" dirty="0"/>
              <a:t> type is most common. It tends to be localized, in which case people often have few symptoms and usually have a good outlook, but in rare cases it can be </a:t>
            </a:r>
            <a:r>
              <a:rPr lang="en-US" dirty="0" err="1"/>
              <a:t>multicentric</a:t>
            </a:r>
            <a:r>
              <a:rPr lang="en-US" dirty="0"/>
              <a:t>.</a:t>
            </a:r>
          </a:p>
          <a:p>
            <a:pPr lvl="0" fontAlgn="base"/>
            <a:r>
              <a:rPr lang="en-US" dirty="0"/>
              <a:t>The </a:t>
            </a:r>
            <a:r>
              <a:rPr lang="en-US" b="1" dirty="0">
                <a:solidFill>
                  <a:srgbClr val="FF0000"/>
                </a:solidFill>
              </a:rPr>
              <a:t>plasma cell</a:t>
            </a:r>
            <a:r>
              <a:rPr lang="en-US" dirty="0">
                <a:solidFill>
                  <a:srgbClr val="FF0000"/>
                </a:solidFill>
              </a:rPr>
              <a:t> type </a:t>
            </a:r>
            <a:r>
              <a:rPr lang="en-US" dirty="0"/>
              <a:t>is more likely to cause symptoms and to be </a:t>
            </a:r>
            <a:r>
              <a:rPr lang="en-US" dirty="0" err="1"/>
              <a:t>multicentric</a:t>
            </a:r>
            <a:r>
              <a:rPr lang="en-US" dirty="0"/>
              <a:t>, but it is sometimes localized.</a:t>
            </a:r>
          </a:p>
          <a:p>
            <a:pPr lvl="0" fontAlgn="base"/>
            <a:r>
              <a:rPr lang="en-US" dirty="0"/>
              <a:t>The </a:t>
            </a:r>
            <a:r>
              <a:rPr lang="en-US" b="1" dirty="0">
                <a:solidFill>
                  <a:srgbClr val="FF0000"/>
                </a:solidFill>
              </a:rPr>
              <a:t>mixed </a:t>
            </a:r>
            <a:r>
              <a:rPr lang="en-US" dirty="0">
                <a:solidFill>
                  <a:srgbClr val="FF0000"/>
                </a:solidFill>
              </a:rPr>
              <a:t>subtype </a:t>
            </a:r>
            <a:r>
              <a:rPr lang="en-US" dirty="0"/>
              <a:t>shows areas of both hyaline vascular and plasma cell types. It occurs less often.</a:t>
            </a:r>
          </a:p>
          <a:p>
            <a:pPr lvl="0" fontAlgn="base"/>
            <a:r>
              <a:rPr lang="en-US" dirty="0"/>
              <a:t>The </a:t>
            </a:r>
            <a:r>
              <a:rPr lang="en-US" b="1" dirty="0" err="1">
                <a:solidFill>
                  <a:srgbClr val="FF0000"/>
                </a:solidFill>
              </a:rPr>
              <a:t>plasmablastic</a:t>
            </a:r>
            <a:r>
              <a:rPr lang="en-US" b="1" dirty="0">
                <a:solidFill>
                  <a:srgbClr val="FF0000"/>
                </a:solidFill>
              </a:rPr>
              <a:t> </a:t>
            </a:r>
            <a:r>
              <a:rPr lang="en-US" dirty="0">
                <a:solidFill>
                  <a:srgbClr val="FF0000"/>
                </a:solidFill>
              </a:rPr>
              <a:t>type </a:t>
            </a:r>
            <a:r>
              <a:rPr lang="en-US" dirty="0"/>
              <a:t>was recognized more recently. Like the plasma cell type, it is usually </a:t>
            </a:r>
            <a:r>
              <a:rPr lang="en-US" dirty="0" err="1"/>
              <a:t>multicentric</a:t>
            </a:r>
            <a:r>
              <a:rPr lang="en-US" dirty="0"/>
              <a:t>, usually causes symptoms, and has </a:t>
            </a:r>
            <a:r>
              <a:rPr lang="en-US" dirty="0" smtClean="0"/>
              <a:t>Unfavorable </a:t>
            </a:r>
            <a:r>
              <a:rPr lang="en-US" dirty="0"/>
              <a:t>outlook.</a:t>
            </a:r>
          </a:p>
          <a:p>
            <a:r>
              <a:rPr lang="en-US" dirty="0"/>
              <a:t>In choosing </a:t>
            </a:r>
            <a:r>
              <a:rPr lang="en-US" dirty="0">
                <a:hlinkClick r:id="rId2"/>
              </a:rPr>
              <a:t>treatments</a:t>
            </a:r>
            <a:r>
              <a:rPr lang="en-US" dirty="0"/>
              <a:t>, doctors believe that the microscopic type is less important than whether the disease is localized or </a:t>
            </a:r>
            <a:r>
              <a:rPr lang="en-US" dirty="0" err="1"/>
              <a:t>multicentric</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a:solidFill>
                  <a:srgbClr val="FF0000"/>
                </a:solidFill>
              </a:rPr>
              <a:t>Subtypes of CD based on viral infections</a:t>
            </a:r>
            <a:r>
              <a:rPr lang="en-US" dirty="0"/>
              <a:t/>
            </a:r>
            <a:br>
              <a:rPr lang="en-US" dirty="0"/>
            </a:br>
            <a:endParaRPr lang="en-US" dirty="0"/>
          </a:p>
        </p:txBody>
      </p:sp>
      <p:sp>
        <p:nvSpPr>
          <p:cNvPr id="3" name="Content Placeholder 2"/>
          <p:cNvSpPr>
            <a:spLocks noGrp="1"/>
          </p:cNvSpPr>
          <p:nvPr>
            <p:ph idx="1"/>
          </p:nvPr>
        </p:nvSpPr>
        <p:spPr>
          <a:xfrm>
            <a:off x="457200" y="914400"/>
            <a:ext cx="8229600" cy="5211763"/>
          </a:xfrm>
        </p:spPr>
        <p:txBody>
          <a:bodyPr>
            <a:normAutofit fontScale="77500" lnSpcReduction="20000"/>
          </a:bodyPr>
          <a:lstStyle/>
          <a:p>
            <a:pPr fontAlgn="base"/>
            <a:r>
              <a:rPr lang="en-US" dirty="0" err="1">
                <a:solidFill>
                  <a:srgbClr val="FF0000"/>
                </a:solidFill>
              </a:rPr>
              <a:t>Multicentric</a:t>
            </a:r>
            <a:r>
              <a:rPr lang="en-US" dirty="0">
                <a:solidFill>
                  <a:srgbClr val="FF0000"/>
                </a:solidFill>
              </a:rPr>
              <a:t> CD </a:t>
            </a:r>
            <a:r>
              <a:rPr lang="en-US" dirty="0"/>
              <a:t>is more common in people infected with </a:t>
            </a:r>
            <a:r>
              <a:rPr lang="en-US" dirty="0" smtClean="0">
                <a:hlinkClick r:id="rId2"/>
              </a:rPr>
              <a:t>HIV</a:t>
            </a:r>
            <a:r>
              <a:rPr lang="en-US" dirty="0" smtClean="0"/>
              <a:t>. </a:t>
            </a:r>
          </a:p>
          <a:p>
            <a:pPr fontAlgn="base"/>
            <a:r>
              <a:rPr lang="en-US" dirty="0" smtClean="0"/>
              <a:t>Doctors </a:t>
            </a:r>
            <a:r>
              <a:rPr lang="en-US" dirty="0"/>
              <a:t>sometimes group patients with </a:t>
            </a:r>
            <a:r>
              <a:rPr lang="en-US" dirty="0" err="1"/>
              <a:t>multicentric</a:t>
            </a:r>
            <a:r>
              <a:rPr lang="en-US" dirty="0"/>
              <a:t> CD into those who are infected with HIV (HIV positive) and those who are not infected (HIV negative).</a:t>
            </a:r>
          </a:p>
          <a:p>
            <a:pPr fontAlgn="base"/>
            <a:r>
              <a:rPr lang="en-US" dirty="0"/>
              <a:t>In recent years, it’s become clear that another virus, known as </a:t>
            </a:r>
            <a:r>
              <a:rPr lang="en-US" i="1" dirty="0"/>
              <a:t>human herpesvirus-8</a:t>
            </a:r>
            <a:r>
              <a:rPr lang="en-US" dirty="0"/>
              <a:t> (HHV-8) or </a:t>
            </a:r>
            <a:r>
              <a:rPr lang="en-US" i="1" dirty="0"/>
              <a:t>Kaposi sarcoma </a:t>
            </a:r>
            <a:r>
              <a:rPr lang="en-US" i="1" dirty="0" err="1"/>
              <a:t>herpesvirus</a:t>
            </a:r>
            <a:r>
              <a:rPr lang="en-US" dirty="0"/>
              <a:t> (KSHV), is often found in the lymph node cells of people with </a:t>
            </a:r>
            <a:r>
              <a:rPr lang="en-US" dirty="0" err="1"/>
              <a:t>multicentric</a:t>
            </a:r>
            <a:r>
              <a:rPr lang="en-US" dirty="0"/>
              <a:t> CD. </a:t>
            </a:r>
            <a:endParaRPr lang="en-US" dirty="0" smtClean="0"/>
          </a:p>
          <a:p>
            <a:pPr fontAlgn="base"/>
            <a:r>
              <a:rPr lang="en-US" dirty="0" smtClean="0"/>
              <a:t>In </a:t>
            </a:r>
            <a:r>
              <a:rPr lang="en-US" dirty="0"/>
              <a:t>fact, </a:t>
            </a:r>
            <a:r>
              <a:rPr lang="en-US" dirty="0">
                <a:solidFill>
                  <a:srgbClr val="0070C0"/>
                </a:solidFill>
              </a:rPr>
              <a:t>HHV-8 </a:t>
            </a:r>
            <a:r>
              <a:rPr lang="en-US" dirty="0"/>
              <a:t>is found in the lymph nodes of nearly all CD patients who are HIV positive. </a:t>
            </a:r>
            <a:endParaRPr lang="en-US" dirty="0" smtClean="0"/>
          </a:p>
          <a:p>
            <a:pPr fontAlgn="base"/>
            <a:r>
              <a:rPr lang="en-US" dirty="0" smtClean="0"/>
              <a:t>Some </a:t>
            </a:r>
            <a:r>
              <a:rPr lang="en-US" dirty="0"/>
              <a:t>doctors have suggested classifying CD based on whether the cells contain HHV-8.</a:t>
            </a:r>
          </a:p>
          <a:p>
            <a:r>
              <a:rPr lang="en-US" dirty="0"/>
              <a:t/>
            </a:r>
            <a:br>
              <a:rPr lang="en-US" dirty="0"/>
            </a:b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3600" b="1" dirty="0">
                <a:solidFill>
                  <a:srgbClr val="FF0000"/>
                </a:solidFill>
              </a:rPr>
              <a:t>How is </a:t>
            </a:r>
            <a:r>
              <a:rPr lang="en-US" sz="3600" b="1" dirty="0" err="1">
                <a:solidFill>
                  <a:srgbClr val="FF0000"/>
                </a:solidFill>
              </a:rPr>
              <a:t>Castleman</a:t>
            </a:r>
            <a:r>
              <a:rPr lang="en-US" sz="3600" b="1" dirty="0">
                <a:solidFill>
                  <a:srgbClr val="FF0000"/>
                </a:solidFill>
              </a:rPr>
              <a:t> disease treated?</a:t>
            </a:r>
            <a:br>
              <a:rPr lang="en-US" sz="3600" b="1" dirty="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a:bodyPr>
          <a:lstStyle/>
          <a:p>
            <a:pPr fontAlgn="base"/>
            <a:r>
              <a:rPr lang="en-US" dirty="0"/>
              <a:t>Several different types of treatment can be used for CD:</a:t>
            </a:r>
          </a:p>
          <a:p>
            <a:pPr lvl="0" fontAlgn="base"/>
            <a:r>
              <a:rPr lang="en-US" dirty="0">
                <a:hlinkClick r:id="rId2"/>
              </a:rPr>
              <a:t>Surgery</a:t>
            </a:r>
            <a:endParaRPr lang="en-US" dirty="0"/>
          </a:p>
          <a:p>
            <a:pPr lvl="0" fontAlgn="base"/>
            <a:r>
              <a:rPr lang="en-US" dirty="0">
                <a:hlinkClick r:id="rId3"/>
              </a:rPr>
              <a:t>Radiation therapy</a:t>
            </a:r>
            <a:endParaRPr lang="en-US" dirty="0"/>
          </a:p>
          <a:p>
            <a:pPr lvl="0" fontAlgn="base"/>
            <a:r>
              <a:rPr lang="en-US" dirty="0">
                <a:hlinkClick r:id="rId4"/>
              </a:rPr>
              <a:t>Corticosteroid drugs</a:t>
            </a:r>
            <a:endParaRPr lang="en-US" dirty="0"/>
          </a:p>
          <a:p>
            <a:pPr lvl="0" fontAlgn="base"/>
            <a:r>
              <a:rPr lang="en-US" dirty="0">
                <a:hlinkClick r:id="rId5"/>
              </a:rPr>
              <a:t>Chemotherapy</a:t>
            </a:r>
            <a:endParaRPr lang="en-US" dirty="0"/>
          </a:p>
          <a:p>
            <a:pPr lvl="0" fontAlgn="base"/>
            <a:r>
              <a:rPr lang="en-US" dirty="0">
                <a:hlinkClick r:id="rId6"/>
              </a:rPr>
              <a:t>Immunotherapy</a:t>
            </a:r>
            <a:endParaRPr lang="en-US" dirty="0"/>
          </a:p>
          <a:p>
            <a:pPr lvl="0" fontAlgn="base"/>
            <a:r>
              <a:rPr lang="en-US" dirty="0">
                <a:hlinkClick r:id="rId7"/>
              </a:rPr>
              <a:t>Anti-viral drugs</a:t>
            </a:r>
            <a:endParaRPr lang="en-US"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791200"/>
          </a:xfrm>
        </p:spPr>
        <p:txBody>
          <a:bodyPr>
            <a:normAutofit fontScale="92500" lnSpcReduction="20000"/>
          </a:bodyPr>
          <a:lstStyle/>
          <a:p>
            <a:pPr fontAlgn="base"/>
            <a:r>
              <a:rPr lang="en-US" dirty="0"/>
              <a:t>Of course, no two patients are exactly alike, so treatment is tailored to each person’s situation.</a:t>
            </a:r>
          </a:p>
          <a:p>
            <a:pPr fontAlgn="base"/>
            <a:r>
              <a:rPr lang="en-US" dirty="0" smtClean="0"/>
              <a:t>treatment </a:t>
            </a:r>
            <a:r>
              <a:rPr lang="en-US" dirty="0"/>
              <a:t>options, </a:t>
            </a:r>
            <a:r>
              <a:rPr lang="en-US" dirty="0" smtClean="0"/>
              <a:t>can </a:t>
            </a:r>
            <a:r>
              <a:rPr lang="en-US" dirty="0"/>
              <a:t>have different types of doctors on </a:t>
            </a:r>
            <a:r>
              <a:rPr lang="en-US" dirty="0" smtClean="0"/>
              <a:t>treatment </a:t>
            </a:r>
            <a:r>
              <a:rPr lang="en-US" dirty="0"/>
              <a:t>team. These doctors might include:</a:t>
            </a:r>
          </a:p>
          <a:p>
            <a:pPr lvl="0" fontAlgn="base"/>
            <a:r>
              <a:rPr lang="en-US" dirty="0">
                <a:solidFill>
                  <a:srgbClr val="0070C0"/>
                </a:solidFill>
              </a:rPr>
              <a:t>A surgeon</a:t>
            </a:r>
          </a:p>
          <a:p>
            <a:pPr lvl="0" fontAlgn="base"/>
            <a:r>
              <a:rPr lang="en-US" dirty="0">
                <a:solidFill>
                  <a:srgbClr val="FF0000"/>
                </a:solidFill>
              </a:rPr>
              <a:t>A hematologist</a:t>
            </a:r>
            <a:r>
              <a:rPr lang="en-US" dirty="0"/>
              <a:t>: a doctor who treats disorders of the blood and lymph system, including CD</a:t>
            </a:r>
          </a:p>
          <a:p>
            <a:pPr lvl="0" fontAlgn="base"/>
            <a:r>
              <a:rPr lang="en-US" b="1" dirty="0">
                <a:solidFill>
                  <a:schemeClr val="accent4">
                    <a:lumMod val="60000"/>
                    <a:lumOff val="40000"/>
                  </a:schemeClr>
                </a:solidFill>
              </a:rPr>
              <a:t>A medical oncologist</a:t>
            </a:r>
            <a:r>
              <a:rPr lang="en-US" dirty="0"/>
              <a:t>: a doctor who treats cancer and similar diseases with medicines</a:t>
            </a:r>
          </a:p>
          <a:p>
            <a:pPr lvl="0" fontAlgn="base"/>
            <a:r>
              <a:rPr lang="en-US" b="1" dirty="0">
                <a:solidFill>
                  <a:srgbClr val="00B050"/>
                </a:solidFill>
              </a:rPr>
              <a:t>A radiation oncologist</a:t>
            </a:r>
            <a:r>
              <a:rPr lang="en-US" dirty="0"/>
              <a:t>: a doctor who treats cancer and similar diseases with radiation therapy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fontAlgn="base"/>
            <a:r>
              <a:rPr lang="en-US" dirty="0" smtClean="0"/>
              <a:t>“</a:t>
            </a:r>
            <a:r>
              <a:rPr lang="en-US" dirty="0">
                <a:hlinkClick r:id="rId2"/>
              </a:rPr>
              <a:t>What should you ask your doctor about </a:t>
            </a:r>
            <a:r>
              <a:rPr lang="en-US" dirty="0" err="1">
                <a:hlinkClick r:id="rId2"/>
              </a:rPr>
              <a:t>Castleman</a:t>
            </a:r>
            <a:r>
              <a:rPr lang="en-US" dirty="0">
                <a:hlinkClick r:id="rId2"/>
              </a:rPr>
              <a:t> disease?</a:t>
            </a:r>
            <a:r>
              <a:rPr lang="en-US" dirty="0"/>
              <a:t>”</a:t>
            </a:r>
          </a:p>
          <a:p>
            <a:pPr fontAlgn="base"/>
            <a:r>
              <a:rPr lang="en-US" dirty="0"/>
              <a:t>CD is a rare disease, so not many doctors have much experience treating it. If time allows, it’s often a good idea to </a:t>
            </a:r>
            <a:r>
              <a:rPr lang="en-US" dirty="0" smtClean="0">
                <a:solidFill>
                  <a:srgbClr val="FF0000"/>
                </a:solidFill>
              </a:rPr>
              <a:t>get </a:t>
            </a:r>
            <a:r>
              <a:rPr lang="en-US" dirty="0">
                <a:solidFill>
                  <a:srgbClr val="FF0000"/>
                </a:solidFill>
              </a:rPr>
              <a:t>a second opinion</a:t>
            </a:r>
            <a:r>
              <a:rPr lang="en-US" dirty="0"/>
              <a:t>. </a:t>
            </a:r>
            <a:endParaRPr lang="en-US" dirty="0" smtClean="0"/>
          </a:p>
          <a:p>
            <a:pPr fontAlgn="base"/>
            <a:r>
              <a:rPr lang="en-US" dirty="0" smtClean="0"/>
              <a:t>Getting </a:t>
            </a:r>
            <a:r>
              <a:rPr lang="en-US" dirty="0"/>
              <a:t>a second opinion can give you more information and help you feel confident about the treatment plan that you choose. Your doctor should be willing to help you find another doctor who can give you a second opinion.</a:t>
            </a:r>
          </a:p>
          <a:p>
            <a:pPr fontAlgn="base"/>
            <a:r>
              <a:rPr lang="en-US" dirty="0"/>
              <a:t>The next few sections describe the types of treatment used for </a:t>
            </a:r>
            <a:r>
              <a:rPr lang="en-US" dirty="0" err="1"/>
              <a:t>Castleman</a:t>
            </a:r>
            <a:r>
              <a:rPr lang="en-US" dirty="0"/>
              <a:t> disease. This is followed by a discussion of the typical treatment options based on whether the CD is </a:t>
            </a:r>
            <a:r>
              <a:rPr lang="en-US" dirty="0">
                <a:hlinkClick r:id="rId3"/>
              </a:rPr>
              <a:t>localized (unicentric)</a:t>
            </a:r>
            <a:r>
              <a:rPr lang="en-US" dirty="0"/>
              <a:t> or </a:t>
            </a:r>
            <a:r>
              <a:rPr lang="en-US" dirty="0" err="1">
                <a:hlinkClick r:id="rId4"/>
              </a:rPr>
              <a:t>multicentric</a:t>
            </a:r>
            <a:r>
              <a:rPr lang="en-US" dirty="0"/>
              <a:t>, as well as other factors when these are important.</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Corticosteroids for </a:t>
            </a:r>
            <a:r>
              <a:rPr lang="en-US" b="1" dirty="0" err="1">
                <a:solidFill>
                  <a:srgbClr val="FF0000"/>
                </a:solidFill>
              </a:rPr>
              <a:t>Castleman</a:t>
            </a:r>
            <a:r>
              <a:rPr lang="en-US" b="1" dirty="0">
                <a:solidFill>
                  <a:srgbClr val="FF0000"/>
                </a:solidFill>
              </a:rPr>
              <a:t> disease</a:t>
            </a:r>
            <a:r>
              <a:rPr lang="en-US" b="1" dirty="0"/>
              <a:t/>
            </a:r>
            <a:br>
              <a:rPr lang="en-US" b="1" dirty="0"/>
            </a:br>
            <a:endParaRPr lang="en-US" dirty="0"/>
          </a:p>
        </p:txBody>
      </p:sp>
      <p:sp>
        <p:nvSpPr>
          <p:cNvPr id="3" name="Content Placeholder 2"/>
          <p:cNvSpPr>
            <a:spLocks noGrp="1"/>
          </p:cNvSpPr>
          <p:nvPr>
            <p:ph idx="1"/>
          </p:nvPr>
        </p:nvSpPr>
        <p:spPr/>
        <p:txBody>
          <a:bodyPr>
            <a:normAutofit fontScale="47500" lnSpcReduction="20000"/>
          </a:bodyPr>
          <a:lstStyle/>
          <a:p>
            <a:pPr fontAlgn="base"/>
            <a:r>
              <a:rPr lang="en-US" sz="4400" b="1" dirty="0"/>
              <a:t>Corticosteroids are a group of drugs related to hormones made in the body by the adrenal glands. </a:t>
            </a:r>
            <a:endParaRPr lang="en-US" sz="4400" b="1" dirty="0" smtClean="0"/>
          </a:p>
          <a:p>
            <a:pPr fontAlgn="base"/>
            <a:endParaRPr lang="en-US" sz="4400" b="1" dirty="0" smtClean="0"/>
          </a:p>
          <a:p>
            <a:pPr fontAlgn="base"/>
            <a:r>
              <a:rPr lang="en-US" sz="4400" b="1" dirty="0" smtClean="0"/>
              <a:t>These </a:t>
            </a:r>
            <a:r>
              <a:rPr lang="en-US" sz="4400" b="1" dirty="0"/>
              <a:t>drugs weaken the immune system, so they are useful in treating people with certain immune system diseases and cancers that develop from immune system cells, such as </a:t>
            </a:r>
            <a:r>
              <a:rPr lang="en-US" sz="4400" b="1" u="sng" dirty="0">
                <a:hlinkClick r:id="rId2"/>
              </a:rPr>
              <a:t>lymphomas</a:t>
            </a:r>
            <a:r>
              <a:rPr lang="en-US" sz="4400" b="1" dirty="0" smtClean="0"/>
              <a:t>.</a:t>
            </a:r>
          </a:p>
          <a:p>
            <a:pPr fontAlgn="base"/>
            <a:endParaRPr lang="en-US" sz="4400" b="1" dirty="0"/>
          </a:p>
          <a:p>
            <a:pPr fontAlgn="base"/>
            <a:r>
              <a:rPr lang="en-US" sz="4400" b="1" dirty="0"/>
              <a:t>In some patients with </a:t>
            </a:r>
            <a:r>
              <a:rPr lang="en-US" sz="4400" b="1" dirty="0" err="1"/>
              <a:t>multicentric</a:t>
            </a:r>
            <a:r>
              <a:rPr lang="en-US" sz="4400" b="1" dirty="0"/>
              <a:t> </a:t>
            </a:r>
            <a:r>
              <a:rPr lang="en-US" sz="4400" b="1" dirty="0" err="1"/>
              <a:t>Castleman</a:t>
            </a:r>
            <a:r>
              <a:rPr lang="en-US" sz="4400" b="1" dirty="0"/>
              <a:t> disease (CD), these drugs can helpful, either alone or along </a:t>
            </a:r>
            <a:r>
              <a:rPr lang="en-US" sz="4400" b="1" dirty="0" err="1"/>
              <a:t>with</a:t>
            </a:r>
            <a:r>
              <a:rPr lang="en-US" sz="4400" b="1" u="sng" dirty="0" err="1">
                <a:hlinkClick r:id="rId3"/>
              </a:rPr>
              <a:t>chemotherapy</a:t>
            </a:r>
            <a:r>
              <a:rPr lang="en-US" sz="4400" b="1" dirty="0" smtClean="0"/>
              <a:t>.</a:t>
            </a:r>
          </a:p>
          <a:p>
            <a:pPr fontAlgn="base"/>
            <a:endParaRPr lang="en-US" sz="4400" b="1" dirty="0"/>
          </a:p>
          <a:p>
            <a:pPr fontAlgn="base"/>
            <a:r>
              <a:rPr lang="en-US" sz="4400" b="1" dirty="0"/>
              <a:t>Corticosteroids are often taken as pills, but they can also be given as an injection into a vein. </a:t>
            </a:r>
            <a:endParaRPr lang="en-US" sz="4400" b="1" dirty="0" smtClean="0"/>
          </a:p>
          <a:p>
            <a:pPr fontAlgn="base"/>
            <a:r>
              <a:rPr lang="en-US" sz="4400" b="1" u="sng" dirty="0" smtClean="0">
                <a:hlinkClick r:id="rId4"/>
              </a:rPr>
              <a:t>Prednisone</a:t>
            </a:r>
            <a:r>
              <a:rPr lang="en-US" sz="4400" b="1" dirty="0"/>
              <a:t> is the corticosteroid pill most often used to treat CD.</a:t>
            </a:r>
          </a:p>
          <a:p>
            <a:pPr fontAlgn="base"/>
            <a:r>
              <a:rPr lang="en-US" sz="4400" b="1" dirty="0"/>
              <a:t>.</a:t>
            </a:r>
          </a:p>
          <a:p>
            <a:r>
              <a:rPr lang="en-US" dirty="0"/>
              <a:t> </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a:solidFill>
                  <a:srgbClr val="FF0000"/>
                </a:solidFill>
              </a:rPr>
              <a:t>Radiation therapy for </a:t>
            </a:r>
            <a:r>
              <a:rPr lang="en-US" sz="3200" b="1" dirty="0" err="1">
                <a:solidFill>
                  <a:srgbClr val="FF0000"/>
                </a:solidFill>
              </a:rPr>
              <a:t>Castleman</a:t>
            </a:r>
            <a:r>
              <a:rPr lang="en-US" sz="3200" b="1" dirty="0">
                <a:solidFill>
                  <a:srgbClr val="FF0000"/>
                </a:solidFill>
              </a:rPr>
              <a:t> disease</a:t>
            </a:r>
            <a:br>
              <a:rPr lang="en-US" sz="3200" b="1" dirty="0">
                <a:solidFill>
                  <a:srgbClr val="FF0000"/>
                </a:solidFill>
              </a:rPr>
            </a:br>
            <a:endParaRPr lang="en-US" sz="3200" dirty="0">
              <a:solidFill>
                <a:srgbClr val="FF0000"/>
              </a:solidFill>
            </a:endParaRPr>
          </a:p>
        </p:txBody>
      </p:sp>
      <p:sp>
        <p:nvSpPr>
          <p:cNvPr id="3" name="Content Placeholder 2"/>
          <p:cNvSpPr>
            <a:spLocks noGrp="1"/>
          </p:cNvSpPr>
          <p:nvPr>
            <p:ph idx="1"/>
          </p:nvPr>
        </p:nvSpPr>
        <p:spPr>
          <a:xfrm>
            <a:off x="457200" y="990600"/>
            <a:ext cx="8229600" cy="5135563"/>
          </a:xfrm>
        </p:spPr>
        <p:txBody>
          <a:bodyPr>
            <a:normAutofit lnSpcReduction="10000"/>
          </a:bodyPr>
          <a:lstStyle/>
          <a:p>
            <a:r>
              <a:rPr lang="en-US" dirty="0" smtClean="0"/>
              <a:t>It </a:t>
            </a:r>
            <a:r>
              <a:rPr lang="en-US" dirty="0"/>
              <a:t>is sometimes used to treat localized </a:t>
            </a:r>
            <a:r>
              <a:rPr lang="en-US" dirty="0" err="1"/>
              <a:t>Castleman</a:t>
            </a:r>
            <a:r>
              <a:rPr lang="en-US" dirty="0"/>
              <a:t> disease (CD), especially if the affected lymph nodes can’t be removed completely with </a:t>
            </a:r>
            <a:r>
              <a:rPr lang="en-US" u="sng" dirty="0">
                <a:hlinkClick r:id="rId2"/>
              </a:rPr>
              <a:t>surgery</a:t>
            </a:r>
            <a:r>
              <a:rPr lang="en-US" dirty="0"/>
              <a:t>. </a:t>
            </a:r>
            <a:endParaRPr lang="en-US" dirty="0" smtClean="0"/>
          </a:p>
          <a:p>
            <a:r>
              <a:rPr lang="en-US" dirty="0" smtClean="0"/>
              <a:t>Radiation </a:t>
            </a:r>
            <a:r>
              <a:rPr lang="en-US" dirty="0"/>
              <a:t>can also be used as part of the treatment for </a:t>
            </a:r>
            <a:r>
              <a:rPr lang="en-US" dirty="0" err="1"/>
              <a:t>multicentric</a:t>
            </a:r>
            <a:r>
              <a:rPr lang="en-US" dirty="0"/>
              <a:t> CD.</a:t>
            </a:r>
          </a:p>
          <a:p>
            <a:pPr fontAlgn="base"/>
            <a:r>
              <a:rPr lang="en-US" dirty="0"/>
              <a:t>Even though </a:t>
            </a:r>
            <a:r>
              <a:rPr lang="en-US" dirty="0" err="1"/>
              <a:t>Castleman</a:t>
            </a:r>
            <a:r>
              <a:rPr lang="en-US" dirty="0"/>
              <a:t> disease is not a cancer, radiation is often used in the same way as it is when people have cancer. </a:t>
            </a:r>
          </a:p>
          <a:p>
            <a:r>
              <a:rPr lang="en-US" dirty="0"/>
              <a:t> </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a:solidFill>
                  <a:srgbClr val="FF0000"/>
                </a:solidFill>
              </a:rPr>
              <a:t>Chemotherapy for </a:t>
            </a:r>
            <a:r>
              <a:rPr lang="en-US" sz="4000" b="1" dirty="0" err="1">
                <a:solidFill>
                  <a:srgbClr val="FF0000"/>
                </a:solidFill>
              </a:rPr>
              <a:t>Castleman</a:t>
            </a:r>
            <a:r>
              <a:rPr lang="en-US" sz="4000" b="1" dirty="0">
                <a:solidFill>
                  <a:srgbClr val="FF0000"/>
                </a:solidFill>
              </a:rPr>
              <a:t> disease</a:t>
            </a:r>
            <a:r>
              <a:rPr lang="en-US" dirty="0"/>
              <a:t/>
            </a:r>
            <a:br>
              <a:rPr lang="en-US" dirty="0"/>
            </a:br>
            <a:endParaRPr lang="en-US" dirty="0"/>
          </a:p>
        </p:txBody>
      </p:sp>
      <p:sp>
        <p:nvSpPr>
          <p:cNvPr id="3" name="Content Placeholder 2"/>
          <p:cNvSpPr>
            <a:spLocks noGrp="1"/>
          </p:cNvSpPr>
          <p:nvPr>
            <p:ph idx="1"/>
          </p:nvPr>
        </p:nvSpPr>
        <p:spPr>
          <a:xfrm>
            <a:off x="457200" y="1066800"/>
            <a:ext cx="8229600" cy="5059363"/>
          </a:xfrm>
        </p:spPr>
        <p:txBody>
          <a:bodyPr>
            <a:normAutofit fontScale="62500" lnSpcReduction="20000"/>
          </a:bodyPr>
          <a:lstStyle/>
          <a:p>
            <a:pPr fontAlgn="base"/>
            <a:r>
              <a:rPr lang="en-US" dirty="0"/>
              <a:t>Chemotherapy (chemo) is the use of anti-cancer drugs that are injected into a vein or a muscle or are taken by mouth. These drugs enter the bloodstream and reach all areas of the body, making this treatment very useful for </a:t>
            </a:r>
            <a:r>
              <a:rPr lang="en-US" dirty="0" err="1"/>
              <a:t>multicentric</a:t>
            </a:r>
            <a:r>
              <a:rPr lang="en-US" dirty="0"/>
              <a:t> </a:t>
            </a:r>
            <a:r>
              <a:rPr lang="en-US" dirty="0" err="1"/>
              <a:t>Castleman</a:t>
            </a:r>
            <a:r>
              <a:rPr lang="en-US" dirty="0"/>
              <a:t> disease (CD). Chemo may be used alone, in combination with corticosteroids or other drugs, or combined with </a:t>
            </a:r>
            <a:r>
              <a:rPr lang="en-US" dirty="0">
                <a:hlinkClick r:id="rId2"/>
              </a:rPr>
              <a:t>radiation therapy</a:t>
            </a:r>
            <a:r>
              <a:rPr lang="en-US" dirty="0"/>
              <a:t> (called </a:t>
            </a:r>
            <a:r>
              <a:rPr lang="en-US" i="1" dirty="0" err="1"/>
              <a:t>chemoradiation</a:t>
            </a:r>
            <a:r>
              <a:rPr lang="en-US" dirty="0"/>
              <a:t>).</a:t>
            </a:r>
          </a:p>
          <a:p>
            <a:pPr fontAlgn="base"/>
            <a:r>
              <a:rPr lang="en-US" dirty="0"/>
              <a:t>Many chemo drugs can be used to treat patients with </a:t>
            </a:r>
            <a:r>
              <a:rPr lang="en-US" dirty="0" err="1"/>
              <a:t>multicentric</a:t>
            </a:r>
            <a:r>
              <a:rPr lang="en-US" dirty="0"/>
              <a:t> CD. The drugs used most often include:</a:t>
            </a:r>
          </a:p>
          <a:p>
            <a:pPr lvl="0" fontAlgn="base"/>
            <a:r>
              <a:rPr lang="en-US" dirty="0" err="1">
                <a:hlinkClick r:id="rId3"/>
              </a:rPr>
              <a:t>Carmustine</a:t>
            </a:r>
            <a:endParaRPr lang="en-US" dirty="0"/>
          </a:p>
          <a:p>
            <a:pPr lvl="0" fontAlgn="base"/>
            <a:r>
              <a:rPr lang="en-US" dirty="0" err="1">
                <a:hlinkClick r:id="rId4"/>
              </a:rPr>
              <a:t>Cladribine</a:t>
            </a:r>
            <a:endParaRPr lang="en-US" dirty="0"/>
          </a:p>
          <a:p>
            <a:pPr lvl="0" fontAlgn="base"/>
            <a:r>
              <a:rPr lang="en-US" dirty="0" err="1">
                <a:hlinkClick r:id="rId5"/>
              </a:rPr>
              <a:t>Chlorambucil</a:t>
            </a:r>
            <a:endParaRPr lang="en-US" dirty="0"/>
          </a:p>
          <a:p>
            <a:pPr lvl="0" fontAlgn="base"/>
            <a:r>
              <a:rPr lang="en-US" dirty="0" err="1">
                <a:hlinkClick r:id="rId6"/>
              </a:rPr>
              <a:t>Cyclophosphamide</a:t>
            </a:r>
            <a:endParaRPr lang="en-US" dirty="0"/>
          </a:p>
          <a:p>
            <a:pPr lvl="0" fontAlgn="base"/>
            <a:r>
              <a:rPr lang="en-US" dirty="0">
                <a:hlinkClick r:id="rId7"/>
              </a:rPr>
              <a:t>Doxorubicin</a:t>
            </a:r>
            <a:endParaRPr lang="en-US" dirty="0"/>
          </a:p>
          <a:p>
            <a:pPr lvl="0" fontAlgn="base"/>
            <a:r>
              <a:rPr lang="en-US" dirty="0" err="1">
                <a:hlinkClick r:id="rId8"/>
              </a:rPr>
              <a:t>Etoposide</a:t>
            </a:r>
            <a:endParaRPr lang="en-US" dirty="0"/>
          </a:p>
          <a:p>
            <a:pPr lvl="0" fontAlgn="base"/>
            <a:r>
              <a:rPr lang="en-US" dirty="0" err="1">
                <a:hlinkClick r:id="rId9"/>
              </a:rPr>
              <a:t>Melphalan</a:t>
            </a:r>
            <a:endParaRPr lang="en-US" dirty="0"/>
          </a:p>
          <a:p>
            <a:pPr lvl="0" fontAlgn="base"/>
            <a:r>
              <a:rPr lang="en-US" dirty="0" err="1">
                <a:hlinkClick r:id="rId10"/>
              </a:rPr>
              <a:t>Vinblastine</a:t>
            </a:r>
            <a:endParaRPr lang="en-US" dirty="0"/>
          </a:p>
          <a:p>
            <a:pPr lvl="0" fontAlgn="base"/>
            <a:r>
              <a:rPr lang="en-US" dirty="0" err="1">
                <a:hlinkClick r:id="rId11"/>
              </a:rPr>
              <a:t>Vincristine</a:t>
            </a:r>
            <a:endParaRPr lang="en-US" dirty="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fontAlgn="base"/>
            <a:r>
              <a:rPr lang="en-US" dirty="0"/>
              <a:t>Often several drugs are combined. </a:t>
            </a:r>
            <a:endParaRPr lang="en-US" dirty="0" smtClean="0"/>
          </a:p>
          <a:p>
            <a:pPr fontAlgn="base"/>
            <a:r>
              <a:rPr lang="en-US" dirty="0" smtClean="0"/>
              <a:t>Because </a:t>
            </a:r>
            <a:r>
              <a:rPr lang="en-US" dirty="0"/>
              <a:t>CD is similar to </a:t>
            </a:r>
            <a:r>
              <a:rPr lang="en-US" dirty="0">
                <a:hlinkClick r:id="rId2"/>
              </a:rPr>
              <a:t>lymphomas</a:t>
            </a:r>
            <a:r>
              <a:rPr lang="en-US" dirty="0"/>
              <a:t> in many ways, doctors often use chemo combinations like those used for lymphoma. </a:t>
            </a:r>
            <a:endParaRPr lang="en-US" dirty="0" smtClean="0"/>
          </a:p>
          <a:p>
            <a:pPr fontAlgn="base"/>
            <a:r>
              <a:rPr lang="en-US" dirty="0" smtClean="0"/>
              <a:t>But </a:t>
            </a:r>
            <a:r>
              <a:rPr lang="en-US" dirty="0"/>
              <a:t>because CD is so rare, there is not a lot of information on which chemo treatment is best or even how well it works.</a:t>
            </a:r>
          </a:p>
          <a:p>
            <a:pPr fontAlgn="base"/>
            <a:r>
              <a:rPr lang="en-US" dirty="0"/>
              <a:t>Doctors give chemo in cycles, in which a period of treatment is followed by a rest period to give the body time to recover. </a:t>
            </a:r>
            <a:endParaRPr lang="en-US" dirty="0" smtClean="0"/>
          </a:p>
          <a:p>
            <a:pPr fontAlgn="base"/>
            <a:r>
              <a:rPr lang="en-US" dirty="0" smtClean="0"/>
              <a:t>Each </a:t>
            </a:r>
            <a:r>
              <a:rPr lang="en-US" dirty="0"/>
              <a:t>chemo cycle generally lasts for several weeks. </a:t>
            </a:r>
            <a:r>
              <a:rPr lang="en-US" dirty="0" smtClean="0"/>
              <a:t> </a:t>
            </a:r>
          </a:p>
          <a:p>
            <a:pPr fontAlgn="base"/>
            <a:r>
              <a:rPr lang="en-US" dirty="0" smtClean="0"/>
              <a:t>Most </a:t>
            </a:r>
            <a:r>
              <a:rPr lang="en-US" dirty="0"/>
              <a:t>chemo treatments are given on an outpatient </a:t>
            </a:r>
            <a:r>
              <a:rPr lang="en-US" dirty="0" smtClean="0"/>
              <a:t>basis.</a:t>
            </a:r>
          </a:p>
          <a:p>
            <a:pPr fontAlgn="base"/>
            <a:endParaRPr lang="en-US" dirty="0" smtClean="0"/>
          </a:p>
          <a:p>
            <a:pPr fontAlgn="base"/>
            <a:r>
              <a:rPr lang="en-US" dirty="0" smtClean="0"/>
              <a:t>Sometimes </a:t>
            </a:r>
            <a:r>
              <a:rPr lang="en-US" dirty="0"/>
              <a:t>a patient takes one drug combination for several cycles and then later is switched to a different one.</a:t>
            </a:r>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What is </a:t>
            </a:r>
            <a:r>
              <a:rPr lang="en-US" b="1" dirty="0" err="1"/>
              <a:t>Castleman</a:t>
            </a:r>
            <a:r>
              <a:rPr lang="en-US" b="1" dirty="0"/>
              <a:t> disease?</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20000"/>
          </a:bodyPr>
          <a:lstStyle/>
          <a:p>
            <a:pPr fontAlgn="base"/>
            <a:r>
              <a:rPr lang="en-US" dirty="0" err="1"/>
              <a:t>Castleman</a:t>
            </a:r>
            <a:r>
              <a:rPr lang="en-US" dirty="0"/>
              <a:t> disease (CD) is a rare disease of lymph nodes and related tissues. It is also known as </a:t>
            </a:r>
            <a:r>
              <a:rPr lang="en-US" i="1" dirty="0" err="1"/>
              <a:t>Castleman’s</a:t>
            </a:r>
            <a:r>
              <a:rPr lang="en-US" i="1" dirty="0"/>
              <a:t> disease</a:t>
            </a:r>
            <a:r>
              <a:rPr lang="en-US" dirty="0"/>
              <a:t>, </a:t>
            </a:r>
            <a:r>
              <a:rPr lang="en-US" i="1" dirty="0"/>
              <a:t>giant lymph node hyperplasia, </a:t>
            </a:r>
            <a:r>
              <a:rPr lang="en-US" dirty="0"/>
              <a:t>and </a:t>
            </a:r>
            <a:r>
              <a:rPr lang="en-US" i="1" dirty="0" err="1"/>
              <a:t>angiofollicular</a:t>
            </a:r>
            <a:r>
              <a:rPr lang="en-US" i="1" dirty="0"/>
              <a:t> lymph node hyperplasia</a:t>
            </a:r>
            <a:r>
              <a:rPr lang="en-US" dirty="0"/>
              <a:t> (AFH). It was first described by Dr. Benjamin </a:t>
            </a:r>
            <a:r>
              <a:rPr lang="en-US" dirty="0" err="1"/>
              <a:t>Castleman</a:t>
            </a:r>
            <a:r>
              <a:rPr lang="en-US" dirty="0"/>
              <a:t> in the 1950s.</a:t>
            </a:r>
          </a:p>
          <a:p>
            <a:pPr fontAlgn="base"/>
            <a:r>
              <a:rPr lang="en-US" dirty="0"/>
              <a:t>CD is not cancer. Instead, it is called a </a:t>
            </a:r>
            <a:r>
              <a:rPr lang="en-US" i="1" dirty="0" err="1"/>
              <a:t>lymphoproliferative</a:t>
            </a:r>
            <a:r>
              <a:rPr lang="en-US" i="1" dirty="0"/>
              <a:t> disorder. </a:t>
            </a:r>
            <a:r>
              <a:rPr lang="en-US" dirty="0"/>
              <a:t>This means</a:t>
            </a:r>
            <a:r>
              <a:rPr lang="en-US" i="1" dirty="0"/>
              <a:t> </a:t>
            </a:r>
            <a:r>
              <a:rPr lang="en-US" dirty="0"/>
              <a:t>there is an abnormal overgrowth of cells of the lymph system that is similar in many ways to </a:t>
            </a:r>
            <a:r>
              <a:rPr lang="en-US" dirty="0">
                <a:hlinkClick r:id="rId2"/>
              </a:rPr>
              <a:t>lymphomas</a:t>
            </a:r>
            <a:r>
              <a:rPr lang="en-US" dirty="0"/>
              <a:t> (cancers of lymph nodes).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Possible side effects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838200"/>
            <a:ext cx="8229600" cy="5715000"/>
          </a:xfrm>
        </p:spPr>
        <p:txBody>
          <a:bodyPr>
            <a:normAutofit fontScale="55000" lnSpcReduction="20000"/>
          </a:bodyPr>
          <a:lstStyle/>
          <a:p>
            <a:pPr fontAlgn="base"/>
            <a:r>
              <a:rPr lang="en-US" sz="3500" b="1" dirty="0" smtClean="0"/>
              <a:t>The </a:t>
            </a:r>
            <a:r>
              <a:rPr lang="en-US" sz="3500" b="1" dirty="0"/>
              <a:t>side effects of chemo depend on the type and dose of drugs given and the length of time they are taken. These side effects can include:</a:t>
            </a:r>
          </a:p>
          <a:p>
            <a:pPr lvl="0" fontAlgn="base"/>
            <a:r>
              <a:rPr lang="en-US" sz="3500" b="1" dirty="0"/>
              <a:t>Hair loss</a:t>
            </a:r>
          </a:p>
          <a:p>
            <a:pPr lvl="0" fontAlgn="base"/>
            <a:r>
              <a:rPr lang="en-US" sz="3500" b="1" dirty="0"/>
              <a:t>Mouth sores</a:t>
            </a:r>
          </a:p>
          <a:p>
            <a:pPr lvl="0" fontAlgn="base"/>
            <a:r>
              <a:rPr lang="en-US" sz="3500" b="1" dirty="0"/>
              <a:t>Loss of appetite</a:t>
            </a:r>
          </a:p>
          <a:p>
            <a:pPr lvl="0" fontAlgn="base"/>
            <a:r>
              <a:rPr lang="en-US" sz="3500" b="1" dirty="0">
                <a:hlinkClick r:id="rId2"/>
              </a:rPr>
              <a:t>Nausea and vomiting</a:t>
            </a:r>
            <a:endParaRPr lang="en-US" sz="3500" b="1" dirty="0"/>
          </a:p>
          <a:p>
            <a:pPr lvl="0" fontAlgn="base"/>
            <a:r>
              <a:rPr lang="en-US" sz="3500" b="1" dirty="0"/>
              <a:t>Diarrhea</a:t>
            </a:r>
          </a:p>
          <a:p>
            <a:pPr lvl="0" fontAlgn="base"/>
            <a:r>
              <a:rPr lang="en-US" sz="3500" b="1" dirty="0"/>
              <a:t>Increased risk of </a:t>
            </a:r>
            <a:r>
              <a:rPr lang="en-US" sz="3500" b="1" dirty="0">
                <a:hlinkClick r:id="rId3"/>
              </a:rPr>
              <a:t>infections</a:t>
            </a:r>
            <a:r>
              <a:rPr lang="en-US" sz="3500" b="1" dirty="0"/>
              <a:t> (due to a shortage of white blood cells)</a:t>
            </a:r>
          </a:p>
          <a:p>
            <a:pPr lvl="0" fontAlgn="base"/>
            <a:r>
              <a:rPr lang="en-US" sz="3500" b="1" dirty="0"/>
              <a:t>Easy bruising and bleeding (due to a shortage of blood platelets)</a:t>
            </a:r>
          </a:p>
          <a:p>
            <a:pPr lvl="0" fontAlgn="base"/>
            <a:r>
              <a:rPr lang="en-US" sz="3500" b="1" dirty="0">
                <a:hlinkClick r:id="rId4"/>
              </a:rPr>
              <a:t>Fatigue</a:t>
            </a:r>
            <a:r>
              <a:rPr lang="en-US" sz="3500" b="1" dirty="0"/>
              <a:t> and weakness (due to a shortage of red blood cells)</a:t>
            </a:r>
          </a:p>
          <a:p>
            <a:pPr fontAlgn="base"/>
            <a:r>
              <a:rPr lang="en-US" sz="3500" b="1" dirty="0"/>
              <a:t>Most side effects improve once treatment is stopped, but some can last a long time or even be permanent</a:t>
            </a:r>
            <a:r>
              <a:rPr lang="en-US" sz="3500" b="1" dirty="0" smtClean="0"/>
              <a:t>..</a:t>
            </a:r>
            <a:endParaRPr lang="en-US" sz="3500" b="1" dirty="0"/>
          </a:p>
          <a:p>
            <a:pPr fontAlgn="base"/>
            <a:endParaRPr lang="en-US" sz="3500" b="1" dirty="0"/>
          </a:p>
          <a:p>
            <a:pPr fontAlgn="base"/>
            <a:r>
              <a:rPr lang="en-US" sz="3500" b="1" dirty="0"/>
              <a:t>Certain chemo drugs </a:t>
            </a:r>
            <a:r>
              <a:rPr lang="en-US" sz="3500" b="1" dirty="0" smtClean="0"/>
              <a:t>can </a:t>
            </a:r>
            <a:r>
              <a:rPr lang="en-US" sz="3500" b="1" dirty="0"/>
              <a:t>damage organs such as the </a:t>
            </a:r>
            <a:r>
              <a:rPr lang="en-US" sz="3500" b="1" dirty="0">
                <a:solidFill>
                  <a:srgbClr val="0070C0"/>
                </a:solidFill>
              </a:rPr>
              <a:t>kidneys or heart. </a:t>
            </a:r>
            <a:endParaRPr lang="en-US" sz="3500" b="1" dirty="0" smtClean="0">
              <a:solidFill>
                <a:srgbClr val="0070C0"/>
              </a:solidFill>
            </a:endParaRPr>
          </a:p>
          <a:p>
            <a:pPr fontAlgn="base"/>
            <a:r>
              <a:rPr lang="en-US" sz="3500" b="1" dirty="0" smtClean="0"/>
              <a:t>Some </a:t>
            </a:r>
            <a:r>
              <a:rPr lang="en-US" sz="3500" b="1" dirty="0"/>
              <a:t>of the drugs used to treat CD can cause nerve damage (known as </a:t>
            </a:r>
            <a:r>
              <a:rPr lang="en-US" sz="3500" b="1" i="1" dirty="0">
                <a:hlinkClick r:id="rId5"/>
              </a:rPr>
              <a:t>peripheral neuropathy</a:t>
            </a:r>
            <a:r>
              <a:rPr lang="en-US" sz="3500" b="1" dirty="0"/>
              <a:t>), leading to problems such as numbness and tingling in the hands and feet.</a:t>
            </a:r>
          </a:p>
          <a:p>
            <a:pPr fontAlgn="base"/>
            <a:r>
              <a:rPr lang="en-US" sz="3500" b="1" dirty="0" smtClean="0"/>
              <a:t>. </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a:solidFill>
                  <a:srgbClr val="FF0000"/>
                </a:solidFill>
              </a:rPr>
              <a:t>Immunotherapy for </a:t>
            </a:r>
            <a:r>
              <a:rPr lang="en-US" sz="4000" b="1" dirty="0" err="1">
                <a:solidFill>
                  <a:srgbClr val="FF0000"/>
                </a:solidFill>
              </a:rPr>
              <a:t>Castleman</a:t>
            </a:r>
            <a:r>
              <a:rPr lang="en-US" sz="4000" b="1" dirty="0">
                <a:solidFill>
                  <a:srgbClr val="FF0000"/>
                </a:solidFill>
              </a:rPr>
              <a:t> disease</a:t>
            </a:r>
            <a:r>
              <a:rPr lang="en-US" b="1" dirty="0"/>
              <a:t/>
            </a:r>
            <a:br>
              <a:rPr lang="en-US" b="1" dirty="0"/>
            </a:br>
            <a:endParaRPr lang="en-US" dirty="0"/>
          </a:p>
        </p:txBody>
      </p:sp>
      <p:sp>
        <p:nvSpPr>
          <p:cNvPr id="3" name="Content Placeholder 2"/>
          <p:cNvSpPr>
            <a:spLocks noGrp="1"/>
          </p:cNvSpPr>
          <p:nvPr>
            <p:ph idx="1"/>
          </p:nvPr>
        </p:nvSpPr>
        <p:spPr>
          <a:xfrm>
            <a:off x="457200" y="838200"/>
            <a:ext cx="8229600" cy="5287963"/>
          </a:xfrm>
        </p:spPr>
        <p:txBody>
          <a:bodyPr>
            <a:normAutofit fontScale="47500" lnSpcReduction="20000"/>
          </a:bodyPr>
          <a:lstStyle/>
          <a:p>
            <a:pPr fontAlgn="base"/>
            <a:r>
              <a:rPr lang="en-US" sz="3600" b="1" dirty="0">
                <a:solidFill>
                  <a:srgbClr val="0070C0"/>
                </a:solidFill>
              </a:rPr>
              <a:t>Monoclonal antibodies</a:t>
            </a:r>
          </a:p>
          <a:p>
            <a:pPr fontAlgn="base"/>
            <a:r>
              <a:rPr lang="en-US" sz="3600" b="1" i="1" dirty="0" smtClean="0"/>
              <a:t>Monoclonal </a:t>
            </a:r>
            <a:r>
              <a:rPr lang="en-US" sz="3600" b="1" i="1" dirty="0"/>
              <a:t>antibodies</a:t>
            </a:r>
            <a:r>
              <a:rPr lang="en-US" sz="3600" b="1" dirty="0"/>
              <a:t>, can be designed to attack a specific target, such as a substance on the surface of lymphocytes, the cells in which </a:t>
            </a:r>
            <a:r>
              <a:rPr lang="en-US" sz="3600" b="1" dirty="0" err="1"/>
              <a:t>Castleman</a:t>
            </a:r>
            <a:r>
              <a:rPr lang="en-US" sz="3600" b="1" dirty="0"/>
              <a:t> disease (CD) starts</a:t>
            </a:r>
            <a:r>
              <a:rPr lang="en-US" sz="3600" b="1" dirty="0" smtClean="0"/>
              <a:t>.</a:t>
            </a:r>
          </a:p>
          <a:p>
            <a:pPr fontAlgn="base"/>
            <a:endParaRPr lang="en-US" sz="3600" b="1" dirty="0"/>
          </a:p>
          <a:p>
            <a:pPr fontAlgn="base"/>
            <a:r>
              <a:rPr lang="en-US" sz="3600" b="1" u="sng" dirty="0" err="1">
                <a:hlinkClick r:id="rId2"/>
              </a:rPr>
              <a:t>Siltuximab</a:t>
            </a:r>
            <a:r>
              <a:rPr lang="en-US" sz="3600" b="1" dirty="0"/>
              <a:t> (</a:t>
            </a:r>
            <a:r>
              <a:rPr lang="en-US" sz="3600" b="1" dirty="0" err="1"/>
              <a:t>Sylvant</a:t>
            </a:r>
            <a:r>
              <a:rPr lang="en-US" sz="3600" b="1" baseline="30000" dirty="0"/>
              <a:t>™</a:t>
            </a:r>
            <a:r>
              <a:rPr lang="en-US" sz="3600" b="1" dirty="0"/>
              <a:t>): This monoclonal antibody is used to treat some patients with </a:t>
            </a:r>
            <a:r>
              <a:rPr lang="en-US" sz="3600" b="1" dirty="0" err="1"/>
              <a:t>multicentric</a:t>
            </a:r>
            <a:r>
              <a:rPr lang="en-US" sz="3600" b="1" dirty="0"/>
              <a:t> CD. </a:t>
            </a:r>
            <a:endParaRPr lang="en-US" sz="3600" b="1" dirty="0" smtClean="0"/>
          </a:p>
          <a:p>
            <a:pPr fontAlgn="base"/>
            <a:endParaRPr lang="en-US" sz="3600" b="1" dirty="0" smtClean="0"/>
          </a:p>
          <a:p>
            <a:pPr fontAlgn="base"/>
            <a:r>
              <a:rPr lang="en-US" sz="3600" b="1" dirty="0" smtClean="0"/>
              <a:t>These </a:t>
            </a:r>
            <a:r>
              <a:rPr lang="en-US" sz="3600" b="1" dirty="0"/>
              <a:t>patients often have high levels of a protein called </a:t>
            </a:r>
            <a:r>
              <a:rPr lang="en-US" sz="3600" b="1" dirty="0">
                <a:solidFill>
                  <a:srgbClr val="FF0000"/>
                </a:solidFill>
              </a:rPr>
              <a:t>IL-6</a:t>
            </a:r>
            <a:r>
              <a:rPr lang="en-US" sz="3600" b="1" dirty="0"/>
              <a:t>. </a:t>
            </a:r>
            <a:endParaRPr lang="en-US" sz="3600" b="1" dirty="0" smtClean="0"/>
          </a:p>
          <a:p>
            <a:pPr fontAlgn="base"/>
            <a:endParaRPr lang="en-US" sz="3600" b="1" dirty="0" smtClean="0"/>
          </a:p>
          <a:p>
            <a:pPr fontAlgn="base"/>
            <a:r>
              <a:rPr lang="en-US" sz="3600" b="1" dirty="0" err="1" smtClean="0">
                <a:solidFill>
                  <a:srgbClr val="0070C0"/>
                </a:solidFill>
              </a:rPr>
              <a:t>Siltuximab</a:t>
            </a:r>
            <a:r>
              <a:rPr lang="en-US" sz="3600" b="1" dirty="0" smtClean="0">
                <a:solidFill>
                  <a:srgbClr val="0070C0"/>
                </a:solidFill>
              </a:rPr>
              <a:t> </a:t>
            </a:r>
            <a:r>
              <a:rPr lang="en-US" sz="3600" b="1" dirty="0">
                <a:solidFill>
                  <a:srgbClr val="0070C0"/>
                </a:solidFill>
              </a:rPr>
              <a:t>binds to IL-6</a:t>
            </a:r>
            <a:r>
              <a:rPr lang="en-US" sz="3600" b="1" dirty="0"/>
              <a:t>, which keeps the protein from acting on lymphocytes. </a:t>
            </a:r>
            <a:endParaRPr lang="en-US" sz="3600" b="1" dirty="0" smtClean="0"/>
          </a:p>
          <a:p>
            <a:pPr fontAlgn="base"/>
            <a:endParaRPr lang="en-US" sz="3600" b="1" dirty="0" smtClean="0"/>
          </a:p>
          <a:p>
            <a:pPr fontAlgn="base"/>
            <a:r>
              <a:rPr lang="en-US" sz="3600" b="1" dirty="0" smtClean="0"/>
              <a:t>This </a:t>
            </a:r>
            <a:r>
              <a:rPr lang="en-US" sz="3600" b="1" dirty="0"/>
              <a:t>drug doesn’t seem to bind to IL-6 that is made from viruses, so it isn’t meant for patients who are infected with either HIV or HHV-8. </a:t>
            </a:r>
            <a:endParaRPr lang="en-US" sz="3600" b="1" dirty="0" smtClean="0"/>
          </a:p>
          <a:p>
            <a:pPr fontAlgn="base"/>
            <a:endParaRPr lang="en-US" sz="3600" b="1" dirty="0"/>
          </a:p>
          <a:p>
            <a:pPr fontAlgn="base"/>
            <a:r>
              <a:rPr lang="en-US" sz="3600" b="1" dirty="0"/>
              <a:t>This drug is given as an infusion </a:t>
            </a:r>
            <a:r>
              <a:rPr lang="en-US" sz="3600" b="1" dirty="0" smtClean="0"/>
              <a:t>(</a:t>
            </a:r>
            <a:r>
              <a:rPr lang="en-US" sz="3600" b="1" dirty="0"/>
              <a:t>IV), usually every 3 weeks</a:t>
            </a:r>
            <a:r>
              <a:rPr lang="en-US" sz="3600" b="1" dirty="0" smtClean="0"/>
              <a:t>.</a:t>
            </a:r>
          </a:p>
          <a:p>
            <a:pPr fontAlgn="base"/>
            <a:endParaRPr lang="en-US" sz="3600" b="1" dirty="0"/>
          </a:p>
          <a:p>
            <a:r>
              <a:rPr lang="en-US" sz="3600" b="1" dirty="0">
                <a:solidFill>
                  <a:srgbClr val="0070C0"/>
                </a:solidFill>
              </a:rPr>
              <a:t>Side effects </a:t>
            </a:r>
            <a:r>
              <a:rPr lang="en-US" sz="3600" b="1" dirty="0"/>
              <a:t>tend to be mild and can include rash, itching, swelling, and weight gain. </a:t>
            </a:r>
            <a:endParaRPr lang="en-US" sz="3600" b="1" dirty="0" smtClean="0"/>
          </a:p>
          <a:p>
            <a:r>
              <a:rPr lang="en-US" sz="3600" b="1" dirty="0" smtClean="0"/>
              <a:t>Some </a:t>
            </a:r>
            <a:r>
              <a:rPr lang="en-US" sz="3600" b="1" dirty="0"/>
              <a:t>patients can also have side effects during the infusion, such as flushing </a:t>
            </a:r>
            <a:r>
              <a:rPr lang="en-US" sz="3600" b="1" dirty="0" smtClean="0"/>
              <a:t>,chest </a:t>
            </a:r>
            <a:r>
              <a:rPr lang="en-US" sz="3600" b="1" dirty="0"/>
              <a:t>pain, back pain, nausea, and rapid heartbeat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715000"/>
          </a:xfrm>
        </p:spPr>
        <p:txBody>
          <a:bodyPr>
            <a:normAutofit fontScale="70000" lnSpcReduction="20000"/>
          </a:bodyPr>
          <a:lstStyle/>
          <a:p>
            <a:pPr fontAlgn="base"/>
            <a:r>
              <a:rPr lang="en-US" b="1" u="sng" dirty="0" err="1">
                <a:hlinkClick r:id="rId2"/>
              </a:rPr>
              <a:t>Rituximab</a:t>
            </a:r>
            <a:r>
              <a:rPr lang="en-US" b="1" dirty="0"/>
              <a:t> (</a:t>
            </a:r>
            <a:r>
              <a:rPr lang="en-US" b="1" dirty="0" err="1"/>
              <a:t>Rituxan</a:t>
            </a:r>
            <a:r>
              <a:rPr lang="en-US" b="1" baseline="30000" dirty="0"/>
              <a:t>®</a:t>
            </a:r>
            <a:r>
              <a:rPr lang="en-US" b="1" dirty="0"/>
              <a:t>):</a:t>
            </a:r>
            <a:r>
              <a:rPr lang="en-US" dirty="0"/>
              <a:t> This monoclonal antibody is widely used for </a:t>
            </a:r>
            <a:r>
              <a:rPr lang="en-US" u="sng" dirty="0">
                <a:hlinkClick r:id="rId3"/>
              </a:rPr>
              <a:t>lymphoma</a:t>
            </a:r>
            <a:r>
              <a:rPr lang="en-US" dirty="0"/>
              <a:t>. </a:t>
            </a:r>
            <a:endParaRPr lang="en-US" dirty="0" smtClean="0"/>
          </a:p>
          <a:p>
            <a:pPr fontAlgn="base"/>
            <a:r>
              <a:rPr lang="en-US" dirty="0" smtClean="0"/>
              <a:t>It </a:t>
            </a:r>
            <a:r>
              <a:rPr lang="en-US" dirty="0"/>
              <a:t>can also be helpful in treating CD. </a:t>
            </a:r>
            <a:r>
              <a:rPr lang="en-US" dirty="0" err="1"/>
              <a:t>Rituximab</a:t>
            </a:r>
            <a:r>
              <a:rPr lang="en-US" dirty="0"/>
              <a:t> attaches to a protein called CD20 that is found on the surface of some lymphocytes. This attachment causes the cell to die.</a:t>
            </a:r>
          </a:p>
          <a:p>
            <a:pPr fontAlgn="base"/>
            <a:r>
              <a:rPr lang="en-US" dirty="0"/>
              <a:t>Patients get </a:t>
            </a:r>
            <a:r>
              <a:rPr lang="en-US" dirty="0" err="1"/>
              <a:t>rituximab</a:t>
            </a:r>
            <a:r>
              <a:rPr lang="en-US" dirty="0"/>
              <a:t> through infusion </a:t>
            </a:r>
            <a:r>
              <a:rPr lang="en-US" dirty="0" smtClean="0"/>
              <a:t>(</a:t>
            </a:r>
            <a:r>
              <a:rPr lang="en-US" dirty="0"/>
              <a:t>IV) at the doctor’s office or clinic. It is often given along </a:t>
            </a:r>
            <a:r>
              <a:rPr lang="en-US" dirty="0" err="1"/>
              <a:t>with</a:t>
            </a:r>
            <a:r>
              <a:rPr lang="en-US" u="sng" dirty="0" err="1">
                <a:hlinkClick r:id="rId4"/>
              </a:rPr>
              <a:t>chemotherapy</a:t>
            </a:r>
            <a:r>
              <a:rPr lang="en-US" dirty="0"/>
              <a:t>.</a:t>
            </a:r>
          </a:p>
          <a:p>
            <a:pPr fontAlgn="base"/>
            <a:r>
              <a:rPr lang="en-US" dirty="0"/>
              <a:t>Side effects of </a:t>
            </a:r>
            <a:r>
              <a:rPr lang="en-US" dirty="0" err="1"/>
              <a:t>rituximab</a:t>
            </a:r>
            <a:r>
              <a:rPr lang="en-US" dirty="0"/>
              <a:t> are most common during the infusion, and can include chills, fever, nausea, rashes, fatigue, and headaches. </a:t>
            </a:r>
            <a:endParaRPr lang="en-US" dirty="0" smtClean="0"/>
          </a:p>
          <a:p>
            <a:pPr fontAlgn="base"/>
            <a:r>
              <a:rPr lang="en-US" dirty="0" smtClean="0"/>
              <a:t>Rarely</a:t>
            </a:r>
            <a:r>
              <a:rPr lang="en-US" dirty="0"/>
              <a:t>, more severe side effects occur during the infusion, such as trouble breathing and low blood pressure. </a:t>
            </a:r>
            <a:endParaRPr lang="en-US" dirty="0" smtClean="0"/>
          </a:p>
          <a:p>
            <a:pPr fontAlgn="base"/>
            <a:endParaRPr lang="en-US" dirty="0" smtClean="0"/>
          </a:p>
          <a:p>
            <a:pPr fontAlgn="base"/>
            <a:r>
              <a:rPr lang="en-US" dirty="0" smtClean="0"/>
              <a:t>Unlike </a:t>
            </a:r>
            <a:r>
              <a:rPr lang="en-US" dirty="0"/>
              <a:t>regular chemotherapy, </a:t>
            </a:r>
            <a:r>
              <a:rPr lang="en-US" dirty="0" err="1"/>
              <a:t>rituximab</a:t>
            </a:r>
            <a:r>
              <a:rPr lang="en-US" dirty="0"/>
              <a:t> does not cause low blood counts or hair loss.</a:t>
            </a:r>
          </a:p>
          <a:p>
            <a:pPr fontAlgn="base"/>
            <a:r>
              <a:rPr lang="en-US" dirty="0"/>
              <a:t>This drug can also increase a person’s risk of certain infections. In people who have ever been infected with the hepatitis B virus, this drug can sometimes cause the infection to become active again.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fontAlgn="base"/>
            <a:r>
              <a:rPr lang="en-US" sz="4500" b="1" dirty="0" err="1">
                <a:solidFill>
                  <a:srgbClr val="FF0000"/>
                </a:solidFill>
              </a:rPr>
              <a:t>Immunomodulating</a:t>
            </a:r>
            <a:r>
              <a:rPr lang="en-US" sz="4500" b="1" dirty="0">
                <a:solidFill>
                  <a:srgbClr val="FF0000"/>
                </a:solidFill>
              </a:rPr>
              <a:t> drugs (</a:t>
            </a:r>
            <a:r>
              <a:rPr lang="en-US" sz="4500" b="1" dirty="0" err="1">
                <a:solidFill>
                  <a:srgbClr val="FF0000"/>
                </a:solidFill>
              </a:rPr>
              <a:t>IMiDs</a:t>
            </a:r>
            <a:r>
              <a:rPr lang="en-US" sz="4500" b="1" dirty="0">
                <a:solidFill>
                  <a:srgbClr val="FF0000"/>
                </a:solidFill>
              </a:rPr>
              <a:t>)</a:t>
            </a:r>
          </a:p>
          <a:p>
            <a:pPr fontAlgn="base"/>
            <a:r>
              <a:rPr lang="en-US" dirty="0"/>
              <a:t>Drugs such as </a:t>
            </a:r>
            <a:r>
              <a:rPr lang="en-US" u="sng" dirty="0">
                <a:hlinkClick r:id="rId2"/>
              </a:rPr>
              <a:t>thalidomide</a:t>
            </a:r>
            <a:r>
              <a:rPr lang="en-US" dirty="0"/>
              <a:t> (</a:t>
            </a:r>
            <a:r>
              <a:rPr lang="en-US" dirty="0" err="1"/>
              <a:t>Thalomid</a:t>
            </a:r>
            <a:r>
              <a:rPr lang="en-US" baseline="30000" dirty="0"/>
              <a:t>®</a:t>
            </a:r>
            <a:r>
              <a:rPr lang="en-US" dirty="0"/>
              <a:t>) and </a:t>
            </a:r>
            <a:r>
              <a:rPr lang="en-US" u="sng" dirty="0" err="1">
                <a:hlinkClick r:id="rId3"/>
              </a:rPr>
              <a:t>lenalidomide</a:t>
            </a:r>
            <a:r>
              <a:rPr lang="en-US" dirty="0"/>
              <a:t> (</a:t>
            </a:r>
            <a:r>
              <a:rPr lang="en-US" dirty="0" err="1"/>
              <a:t>Revlimid</a:t>
            </a:r>
            <a:r>
              <a:rPr lang="en-US" baseline="30000" dirty="0"/>
              <a:t>®</a:t>
            </a:r>
            <a:r>
              <a:rPr lang="en-US" dirty="0"/>
              <a:t>) are used to treat certain cancers of immune cells such as </a:t>
            </a:r>
            <a:r>
              <a:rPr lang="en-US" u="sng" dirty="0">
                <a:hlinkClick r:id="rId4"/>
              </a:rPr>
              <a:t>multiple myeloma</a:t>
            </a:r>
            <a:r>
              <a:rPr lang="en-US" dirty="0"/>
              <a:t> and some types of lymphoma, but they have also helped some patients with CD.</a:t>
            </a:r>
          </a:p>
          <a:p>
            <a:pPr fontAlgn="base"/>
            <a:r>
              <a:rPr lang="en-US" dirty="0"/>
              <a:t>These drugs are thought to work by affecting parts of a person’s immune system. It’s not exactly clear how they do this, but it seems to be at least in part by working against interleukin-6 (IL-6).</a:t>
            </a:r>
          </a:p>
          <a:p>
            <a:pPr fontAlgn="base"/>
            <a:r>
              <a:rPr lang="en-US" dirty="0"/>
              <a:t>The drugs can cause side effects such as drowsiness, fatigue, constipation, low blood cell counts, and neuropathy (painful nerve damage). </a:t>
            </a:r>
            <a:endParaRPr lang="en-US" dirty="0" smtClean="0"/>
          </a:p>
          <a:p>
            <a:pPr fontAlgn="base"/>
            <a:r>
              <a:rPr lang="en-US" dirty="0" smtClean="0"/>
              <a:t>There </a:t>
            </a:r>
            <a:r>
              <a:rPr lang="en-US" dirty="0"/>
              <a:t>is also an increased risk of </a:t>
            </a:r>
            <a:r>
              <a:rPr lang="en-US" dirty="0">
                <a:solidFill>
                  <a:srgbClr val="00B0F0"/>
                </a:solidFill>
              </a:rPr>
              <a:t>serious blood clots </a:t>
            </a:r>
            <a:r>
              <a:rPr lang="en-US" dirty="0"/>
              <a:t>(that start in the leg and can travel to the lungs). </a:t>
            </a:r>
            <a:endParaRPr lang="en-US" dirty="0" smtClean="0"/>
          </a:p>
          <a:p>
            <a:pPr fontAlgn="base"/>
            <a:r>
              <a:rPr lang="en-US" dirty="0" smtClean="0"/>
              <a:t>These </a:t>
            </a:r>
            <a:r>
              <a:rPr lang="en-US" dirty="0"/>
              <a:t>tend to be more likely with thalidomide.</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smtClean="0">
                <a:solidFill>
                  <a:srgbClr val="FF0000"/>
                </a:solidFill>
              </a:rPr>
              <a:t>Interferon-</a:t>
            </a:r>
            <a:r>
              <a:rPr lang="en-US" b="1" dirty="0" err="1" smtClean="0">
                <a:solidFill>
                  <a:srgbClr val="FF0000"/>
                </a:solidFill>
              </a:rPr>
              <a:t>alfa</a:t>
            </a:r>
            <a:r>
              <a:rPr lang="en-US" b="1" dirty="0" smtClean="0"/>
              <a:t/>
            </a:r>
            <a:br>
              <a:rPr lang="en-US" b="1" dirty="0" smtClean="0"/>
            </a:br>
            <a:endParaRPr lang="en-US" dirty="0"/>
          </a:p>
        </p:txBody>
      </p:sp>
      <p:sp>
        <p:nvSpPr>
          <p:cNvPr id="3" name="Content Placeholder 2"/>
          <p:cNvSpPr>
            <a:spLocks noGrp="1"/>
          </p:cNvSpPr>
          <p:nvPr>
            <p:ph idx="1"/>
          </p:nvPr>
        </p:nvSpPr>
        <p:spPr>
          <a:xfrm>
            <a:off x="457200" y="990600"/>
            <a:ext cx="8229600" cy="5638800"/>
          </a:xfrm>
        </p:spPr>
        <p:txBody>
          <a:bodyPr>
            <a:noAutofit/>
          </a:bodyPr>
          <a:lstStyle/>
          <a:p>
            <a:pPr fontAlgn="base"/>
            <a:r>
              <a:rPr lang="en-US" sz="2400" u="sng" dirty="0" smtClean="0">
                <a:hlinkClick r:id="rId2"/>
              </a:rPr>
              <a:t>Interferon-</a:t>
            </a:r>
            <a:r>
              <a:rPr lang="en-US" sz="2400" u="sng" dirty="0" err="1" smtClean="0">
                <a:hlinkClick r:id="rId2"/>
              </a:rPr>
              <a:t>alfa</a:t>
            </a:r>
            <a:r>
              <a:rPr lang="en-US" sz="2400" dirty="0"/>
              <a:t> is a hormone-like protein made by white blood cells in the body to help the immune system fight infections. </a:t>
            </a:r>
            <a:endParaRPr lang="en-US" sz="2400" dirty="0" smtClean="0"/>
          </a:p>
          <a:p>
            <a:pPr fontAlgn="base"/>
            <a:r>
              <a:rPr lang="en-US" sz="2400" dirty="0" smtClean="0"/>
              <a:t>Some </a:t>
            </a:r>
            <a:r>
              <a:rPr lang="en-US" sz="2400" dirty="0"/>
              <a:t>patients with CD have improved with </a:t>
            </a:r>
            <a:r>
              <a:rPr lang="en-US" sz="2400" dirty="0" smtClean="0"/>
              <a:t>interferon </a:t>
            </a:r>
            <a:r>
              <a:rPr lang="en-US" sz="2400" dirty="0"/>
              <a:t>treatment.</a:t>
            </a:r>
          </a:p>
          <a:p>
            <a:pPr fontAlgn="base"/>
            <a:r>
              <a:rPr lang="en-US" sz="2400" dirty="0"/>
              <a:t>Interferon is given by an injection, either daily or several times a week. This may be </a:t>
            </a:r>
            <a:r>
              <a:rPr lang="en-US" sz="2400" dirty="0" smtClean="0"/>
              <a:t>(</a:t>
            </a:r>
            <a:r>
              <a:rPr lang="en-US" sz="2400" dirty="0"/>
              <a:t>IV), </a:t>
            </a:r>
            <a:r>
              <a:rPr lang="en-US" sz="2400" dirty="0" smtClean="0"/>
              <a:t>(</a:t>
            </a:r>
            <a:r>
              <a:rPr lang="en-US" sz="2400" dirty="0" err="1"/>
              <a:t>SubQ</a:t>
            </a:r>
            <a:r>
              <a:rPr lang="en-US" sz="2400" dirty="0"/>
              <a:t>), or </a:t>
            </a:r>
            <a:r>
              <a:rPr lang="en-US" sz="2400" dirty="0" smtClean="0"/>
              <a:t>(</a:t>
            </a:r>
            <a:r>
              <a:rPr lang="en-US" sz="2400" dirty="0"/>
              <a:t>IM). </a:t>
            </a:r>
            <a:r>
              <a:rPr lang="en-US" sz="2400" dirty="0" smtClean="0"/>
              <a:t>.</a:t>
            </a:r>
            <a:endParaRPr lang="en-US" sz="2400" dirty="0"/>
          </a:p>
          <a:p>
            <a:pPr fontAlgn="base"/>
            <a:r>
              <a:rPr lang="en-US" sz="2400" dirty="0"/>
              <a:t>Side effects of this treatment can include fatigue, fever, chills, headaches, muscle and joint aches, and mood changes. </a:t>
            </a:r>
            <a:endParaRPr lang="en-US" sz="2400" dirty="0" smtClean="0"/>
          </a:p>
          <a:p>
            <a:pPr fontAlgn="base"/>
            <a:r>
              <a:rPr lang="en-US" sz="2400" dirty="0" smtClean="0"/>
              <a:t>Because </a:t>
            </a:r>
            <a:r>
              <a:rPr lang="en-US" sz="2400" dirty="0"/>
              <a:t>of these side effects, interferon is not used very often</a:t>
            </a:r>
            <a:r>
              <a:rPr lang="en-US" sz="2400" dirty="0" smtClean="0"/>
              <a:t>.</a:t>
            </a:r>
          </a:p>
          <a:p>
            <a:pPr fontAlgn="base"/>
            <a:r>
              <a:rPr lang="en-US" sz="2400" dirty="0" smtClean="0"/>
              <a:t> </a:t>
            </a:r>
            <a:r>
              <a:rPr lang="en-US" sz="2400" dirty="0"/>
              <a:t>It may be given to some patients in addition to chemotherapy.</a:t>
            </a:r>
          </a:p>
          <a:p>
            <a:endParaRPr lang="en-US" sz="2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sz="4000" b="1" dirty="0" smtClean="0">
                <a:solidFill>
                  <a:srgbClr val="FF0000"/>
                </a:solidFill>
              </a:rPr>
              <a:t>Anti-viral drugs for </a:t>
            </a:r>
            <a:r>
              <a:rPr lang="en-US" sz="4000" b="1" dirty="0" err="1" smtClean="0">
                <a:solidFill>
                  <a:srgbClr val="FF0000"/>
                </a:solidFill>
              </a:rPr>
              <a:t>Castleman</a:t>
            </a:r>
            <a:r>
              <a:rPr lang="en-US" sz="4000" b="1" dirty="0" smtClean="0">
                <a:solidFill>
                  <a:srgbClr val="FF0000"/>
                </a:solidFill>
              </a:rPr>
              <a:t> disease</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fontScale="92500" lnSpcReduction="10000"/>
          </a:bodyPr>
          <a:lstStyle/>
          <a:p>
            <a:pPr fontAlgn="base"/>
            <a:r>
              <a:rPr lang="en-US" dirty="0" err="1" smtClean="0"/>
              <a:t>Multicentric</a:t>
            </a:r>
            <a:r>
              <a:rPr lang="en-US" dirty="0" smtClean="0"/>
              <a:t> </a:t>
            </a:r>
            <a:r>
              <a:rPr lang="en-US" dirty="0" err="1"/>
              <a:t>Castleman</a:t>
            </a:r>
            <a:r>
              <a:rPr lang="en-US" dirty="0"/>
              <a:t> disease (CD) is sometimes associated with the virus HHV-8. </a:t>
            </a:r>
            <a:endParaRPr lang="en-US" dirty="0" smtClean="0"/>
          </a:p>
          <a:p>
            <a:pPr fontAlgn="base"/>
            <a:r>
              <a:rPr lang="en-US" dirty="0" smtClean="0"/>
              <a:t>Doctors </a:t>
            </a:r>
            <a:r>
              <a:rPr lang="en-US" dirty="0"/>
              <a:t>have had success in treating some patients with </a:t>
            </a:r>
            <a:r>
              <a:rPr lang="en-US" dirty="0" err="1"/>
              <a:t>multicentric</a:t>
            </a:r>
            <a:r>
              <a:rPr lang="en-US" dirty="0"/>
              <a:t> CD with drugs that kill this virus, such as </a:t>
            </a:r>
            <a:r>
              <a:rPr lang="en-US" dirty="0" err="1">
                <a:solidFill>
                  <a:srgbClr val="0070C0"/>
                </a:solidFill>
              </a:rPr>
              <a:t>ganciclovir</a:t>
            </a:r>
            <a:r>
              <a:rPr lang="en-US" dirty="0">
                <a:solidFill>
                  <a:srgbClr val="0070C0"/>
                </a:solidFill>
              </a:rPr>
              <a:t>, </a:t>
            </a:r>
            <a:r>
              <a:rPr lang="en-US" dirty="0" err="1">
                <a:solidFill>
                  <a:srgbClr val="0070C0"/>
                </a:solidFill>
              </a:rPr>
              <a:t>valganciclovir</a:t>
            </a:r>
            <a:r>
              <a:rPr lang="en-US" dirty="0">
                <a:solidFill>
                  <a:srgbClr val="0070C0"/>
                </a:solidFill>
              </a:rPr>
              <a:t>, and </a:t>
            </a:r>
            <a:r>
              <a:rPr lang="en-US" dirty="0" err="1">
                <a:solidFill>
                  <a:srgbClr val="0070C0"/>
                </a:solidFill>
              </a:rPr>
              <a:t>foscarnet</a:t>
            </a:r>
            <a:r>
              <a:rPr lang="en-US" dirty="0">
                <a:solidFill>
                  <a:srgbClr val="0070C0"/>
                </a:solidFill>
              </a:rPr>
              <a:t>.</a:t>
            </a:r>
          </a:p>
          <a:p>
            <a:r>
              <a:rPr lang="en-US" dirty="0"/>
              <a:t>Many patients with HIV infection are treated with anti-retroviral therapy to keep the HIV in check. But the effect of therapy for HIV on CD is not clear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Complications</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066800"/>
            <a:ext cx="8229600" cy="5059363"/>
          </a:xfrm>
        </p:spPr>
        <p:txBody>
          <a:bodyPr>
            <a:normAutofit fontScale="85000" lnSpcReduction="20000"/>
          </a:bodyPr>
          <a:lstStyle/>
          <a:p>
            <a:r>
              <a:rPr lang="en-US" dirty="0"/>
              <a:t>People with unicentric </a:t>
            </a:r>
            <a:r>
              <a:rPr lang="en-US" dirty="0" err="1"/>
              <a:t>Castleman</a:t>
            </a:r>
            <a:r>
              <a:rPr lang="en-US" dirty="0"/>
              <a:t> disease usually do well once the affected lymph node is removed. </a:t>
            </a:r>
            <a:endParaRPr lang="en-US" dirty="0" smtClean="0"/>
          </a:p>
          <a:p>
            <a:r>
              <a:rPr lang="en-US" dirty="0" smtClean="0"/>
              <a:t>However</a:t>
            </a:r>
            <a:r>
              <a:rPr lang="en-US" dirty="0"/>
              <a:t>, having </a:t>
            </a:r>
            <a:r>
              <a:rPr lang="en-US" dirty="0" err="1"/>
              <a:t>Castleman</a:t>
            </a:r>
            <a:r>
              <a:rPr lang="en-US" dirty="0"/>
              <a:t> disease may increase </a:t>
            </a:r>
            <a:r>
              <a:rPr lang="en-US" dirty="0" smtClean="0"/>
              <a:t>the </a:t>
            </a:r>
            <a:r>
              <a:rPr lang="en-US" dirty="0"/>
              <a:t>risk of </a:t>
            </a:r>
            <a:r>
              <a:rPr lang="en-US" dirty="0">
                <a:solidFill>
                  <a:srgbClr val="00B0F0"/>
                </a:solidFill>
              </a:rPr>
              <a:t>lymphoma.</a:t>
            </a:r>
          </a:p>
          <a:p>
            <a:r>
              <a:rPr lang="en-US" dirty="0"/>
              <a:t>Complications of </a:t>
            </a:r>
            <a:r>
              <a:rPr lang="en-US" dirty="0" err="1"/>
              <a:t>multicentric</a:t>
            </a:r>
            <a:r>
              <a:rPr lang="en-US" dirty="0"/>
              <a:t> </a:t>
            </a:r>
            <a:r>
              <a:rPr lang="en-US" dirty="0" err="1"/>
              <a:t>Castleman</a:t>
            </a:r>
            <a:r>
              <a:rPr lang="en-US" dirty="0"/>
              <a:t> disease can be life-threatening and may include:</a:t>
            </a:r>
          </a:p>
          <a:p>
            <a:pPr lvl="0"/>
            <a:r>
              <a:rPr lang="en-US" dirty="0">
                <a:solidFill>
                  <a:srgbClr val="0070C0"/>
                </a:solidFill>
              </a:rPr>
              <a:t>Infection </a:t>
            </a:r>
            <a:r>
              <a:rPr lang="en-US" dirty="0"/>
              <a:t>leading to the failure of multiple organs</a:t>
            </a:r>
          </a:p>
          <a:p>
            <a:pPr lvl="0"/>
            <a:r>
              <a:rPr lang="en-US" dirty="0">
                <a:solidFill>
                  <a:srgbClr val="FFC000"/>
                </a:solidFill>
              </a:rPr>
              <a:t>Cancer,</a:t>
            </a:r>
            <a:r>
              <a:rPr lang="en-US" dirty="0"/>
              <a:t> such as lymphoma or Kaposi's sarcoma</a:t>
            </a:r>
          </a:p>
          <a:p>
            <a:r>
              <a:rPr lang="en-US" dirty="0"/>
              <a:t>The outlook for people with </a:t>
            </a:r>
            <a:r>
              <a:rPr lang="en-US" dirty="0" err="1"/>
              <a:t>multicentric</a:t>
            </a:r>
            <a:r>
              <a:rPr lang="en-US" dirty="0"/>
              <a:t> </a:t>
            </a:r>
            <a:r>
              <a:rPr lang="en-US" dirty="0" err="1"/>
              <a:t>Castleman</a:t>
            </a:r>
            <a:r>
              <a:rPr lang="en-US" dirty="0"/>
              <a:t> disease varies, depending on the nature of their disease. </a:t>
            </a:r>
            <a:endParaRPr lang="en-US" dirty="0" smtClean="0"/>
          </a:p>
          <a:p>
            <a:r>
              <a:rPr lang="en-US" dirty="0" smtClean="0"/>
              <a:t>The </a:t>
            </a:r>
            <a:r>
              <a:rPr lang="en-US" dirty="0"/>
              <a:t>presence of HIV/AIDS tends to worsen the outcome.</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990600" y="1066800"/>
          <a:ext cx="70866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fontAlgn="base"/>
            <a:r>
              <a:rPr lang="en-US" b="1" dirty="0">
                <a:solidFill>
                  <a:srgbClr val="FF0000"/>
                </a:solidFill>
              </a:rPr>
              <a:t>Types of </a:t>
            </a:r>
            <a:r>
              <a:rPr lang="en-US" b="1" dirty="0" err="1">
                <a:solidFill>
                  <a:srgbClr val="FF0000"/>
                </a:solidFill>
              </a:rPr>
              <a:t>Castleman</a:t>
            </a:r>
            <a:r>
              <a:rPr lang="en-US" b="1" dirty="0">
                <a:solidFill>
                  <a:srgbClr val="FF0000"/>
                </a:solidFill>
              </a:rPr>
              <a:t> disease</a:t>
            </a:r>
            <a:endParaRPr lang="en-US" dirty="0">
              <a:solidFill>
                <a:srgbClr val="FF0000"/>
              </a:solidFill>
            </a:endParaRPr>
          </a:p>
        </p:txBody>
      </p:sp>
      <p:sp>
        <p:nvSpPr>
          <p:cNvPr id="3" name="Content Placeholder 2"/>
          <p:cNvSpPr>
            <a:spLocks noGrp="1"/>
          </p:cNvSpPr>
          <p:nvPr>
            <p:ph idx="1"/>
          </p:nvPr>
        </p:nvSpPr>
        <p:spPr/>
        <p:txBody>
          <a:bodyPr/>
          <a:lstStyle/>
          <a:p>
            <a:r>
              <a:rPr lang="en-US" b="1" dirty="0"/>
              <a:t>Localized versus </a:t>
            </a:r>
            <a:r>
              <a:rPr lang="en-US" b="1" dirty="0" err="1"/>
              <a:t>multicentric</a:t>
            </a:r>
            <a:r>
              <a:rPr lang="en-US" b="1" dirty="0"/>
              <a:t> CD</a:t>
            </a:r>
            <a:endParaRPr lang="en-US" dirty="0"/>
          </a:p>
          <a:p>
            <a:r>
              <a:rPr lang="en-US" dirty="0"/>
              <a:t>The main way to classify CD is based on how much of the body it affects. </a:t>
            </a:r>
            <a:endParaRPr lang="en-US" dirty="0" smtClean="0"/>
          </a:p>
          <a:p>
            <a:r>
              <a:rPr lang="en-US" dirty="0" smtClean="0"/>
              <a:t>The </a:t>
            </a:r>
            <a:r>
              <a:rPr lang="en-US" dirty="0"/>
              <a:t>2 main forms of CD are called </a:t>
            </a:r>
            <a:r>
              <a:rPr lang="en-US" i="1" dirty="0" err="1"/>
              <a:t>localized</a:t>
            </a:r>
            <a:r>
              <a:rPr lang="en-US" dirty="0" err="1"/>
              <a:t>and</a:t>
            </a:r>
            <a:r>
              <a:rPr lang="en-US" dirty="0"/>
              <a:t> </a:t>
            </a:r>
            <a:r>
              <a:rPr lang="en-US" i="1" dirty="0" err="1"/>
              <a:t>multicentric</a:t>
            </a:r>
            <a:r>
              <a:rPr lang="en-US" dirty="0"/>
              <a:t>. </a:t>
            </a:r>
            <a:endParaRPr lang="en-US" dirty="0" smtClean="0"/>
          </a:p>
          <a:p>
            <a:r>
              <a:rPr lang="en-US" dirty="0" smtClean="0"/>
              <a:t>They </a:t>
            </a:r>
            <a:r>
              <a:rPr lang="en-US" dirty="0"/>
              <a:t>affect people very differently.</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Symptoms</a:t>
            </a:r>
            <a:r>
              <a:rPr lang="en-US" dirty="0"/>
              <a:t/>
            </a:r>
            <a:br>
              <a:rPr lang="en-US" dirty="0"/>
            </a:br>
            <a:endParaRPr lang="en-US" dirty="0"/>
          </a:p>
        </p:txBody>
      </p:sp>
      <p:sp>
        <p:nvSpPr>
          <p:cNvPr id="3" name="Content Placeholder 2"/>
          <p:cNvSpPr>
            <a:spLocks noGrp="1"/>
          </p:cNvSpPr>
          <p:nvPr>
            <p:ph idx="1"/>
          </p:nvPr>
        </p:nvSpPr>
        <p:spPr>
          <a:xfrm>
            <a:off x="457200" y="762000"/>
            <a:ext cx="8229600" cy="5867400"/>
          </a:xfrm>
        </p:spPr>
        <p:txBody>
          <a:bodyPr>
            <a:normAutofit fontScale="47500" lnSpcReduction="20000"/>
          </a:bodyPr>
          <a:lstStyle/>
          <a:p>
            <a:r>
              <a:rPr lang="en-US" sz="3400" b="1" dirty="0" smtClean="0">
                <a:solidFill>
                  <a:srgbClr val="FF0000"/>
                </a:solidFill>
              </a:rPr>
              <a:t>Unicentric </a:t>
            </a:r>
            <a:r>
              <a:rPr lang="en-US" sz="3400" b="1" dirty="0" err="1">
                <a:solidFill>
                  <a:srgbClr val="FF0000"/>
                </a:solidFill>
              </a:rPr>
              <a:t>Castleman</a:t>
            </a:r>
            <a:r>
              <a:rPr lang="en-US" sz="3400" b="1" dirty="0">
                <a:solidFill>
                  <a:srgbClr val="FF0000"/>
                </a:solidFill>
              </a:rPr>
              <a:t> </a:t>
            </a:r>
            <a:r>
              <a:rPr lang="en-US" sz="3400" b="1" dirty="0"/>
              <a:t>disease don't notice any signs or symptoms. The diseased lymph </a:t>
            </a:r>
            <a:r>
              <a:rPr lang="en-US" sz="3800" b="1" dirty="0"/>
              <a:t>node is usually located in the chest, neck or </a:t>
            </a:r>
            <a:r>
              <a:rPr lang="en-US" sz="3800" b="1" dirty="0" smtClean="0"/>
              <a:t>abdomen.</a:t>
            </a:r>
          </a:p>
          <a:p>
            <a:r>
              <a:rPr lang="en-US" sz="3800" b="1" dirty="0" smtClean="0"/>
              <a:t>signs </a:t>
            </a:r>
            <a:r>
              <a:rPr lang="en-US" sz="3800" b="1" dirty="0"/>
              <a:t>and symptoms </a:t>
            </a:r>
            <a:r>
              <a:rPr lang="en-US" sz="3800" b="1" dirty="0" smtClean="0"/>
              <a:t>may </a:t>
            </a:r>
            <a:r>
              <a:rPr lang="en-US" sz="3800" b="1" dirty="0"/>
              <a:t>include:</a:t>
            </a:r>
          </a:p>
          <a:p>
            <a:pPr lvl="0"/>
            <a:r>
              <a:rPr lang="en-US" sz="3800" b="1" dirty="0"/>
              <a:t>A feeling of fullness or pressure in the chest or abdomen that can cause difficulty breathing or eating</a:t>
            </a:r>
          </a:p>
          <a:p>
            <a:pPr lvl="0"/>
            <a:r>
              <a:rPr lang="en-US" sz="3800" b="1" dirty="0"/>
              <a:t>An enlarged lump under the skin in the neck, groin or armpit</a:t>
            </a:r>
          </a:p>
          <a:p>
            <a:pPr lvl="0"/>
            <a:r>
              <a:rPr lang="en-US" sz="3800" b="1" dirty="0"/>
              <a:t>Unintended weight loss</a:t>
            </a:r>
          </a:p>
          <a:p>
            <a:pPr lvl="0"/>
            <a:r>
              <a:rPr lang="en-US" sz="3800" b="1" dirty="0"/>
              <a:t>Less commonly, fever, night sweats and </a:t>
            </a:r>
            <a:r>
              <a:rPr lang="en-US" sz="3800" b="1" dirty="0" smtClean="0"/>
              <a:t>weakness</a:t>
            </a:r>
          </a:p>
          <a:p>
            <a:pPr lvl="0"/>
            <a:endParaRPr lang="en-US" sz="3400" b="1" dirty="0"/>
          </a:p>
          <a:p>
            <a:r>
              <a:rPr lang="en-US" sz="3400" b="1" dirty="0" err="1">
                <a:solidFill>
                  <a:srgbClr val="FF0000"/>
                </a:solidFill>
              </a:rPr>
              <a:t>Multicentric</a:t>
            </a:r>
            <a:r>
              <a:rPr lang="en-US" sz="3400" b="1" dirty="0">
                <a:solidFill>
                  <a:srgbClr val="FF0000"/>
                </a:solidFill>
              </a:rPr>
              <a:t> </a:t>
            </a:r>
            <a:r>
              <a:rPr lang="en-US" sz="3400" b="1" dirty="0" err="1">
                <a:solidFill>
                  <a:srgbClr val="FF0000"/>
                </a:solidFill>
              </a:rPr>
              <a:t>Castleman</a:t>
            </a:r>
            <a:r>
              <a:rPr lang="en-US" sz="3400" b="1" dirty="0">
                <a:solidFill>
                  <a:srgbClr val="FF0000"/>
                </a:solidFill>
              </a:rPr>
              <a:t> disease</a:t>
            </a:r>
          </a:p>
          <a:p>
            <a:r>
              <a:rPr lang="en-US" sz="3800" b="1" dirty="0"/>
              <a:t>Most people </a:t>
            </a:r>
            <a:r>
              <a:rPr lang="en-US" sz="3800" b="1" dirty="0" smtClean="0"/>
              <a:t>experience</a:t>
            </a:r>
            <a:r>
              <a:rPr lang="en-US" sz="3800" b="1" dirty="0"/>
              <a:t>:</a:t>
            </a:r>
          </a:p>
          <a:p>
            <a:pPr lvl="0"/>
            <a:r>
              <a:rPr lang="en-US" sz="3800" b="1" dirty="0" err="1" smtClean="0"/>
              <a:t>Fever,Night</a:t>
            </a:r>
            <a:r>
              <a:rPr lang="en-US" sz="3800" b="1" dirty="0" smtClean="0"/>
              <a:t> sweats,</a:t>
            </a:r>
            <a:endParaRPr lang="en-US" sz="3800" b="1" dirty="0"/>
          </a:p>
          <a:p>
            <a:pPr lvl="0"/>
            <a:r>
              <a:rPr lang="en-US" sz="3800" b="1" dirty="0" smtClean="0"/>
              <a:t>Fatigue </a:t>
            </a:r>
            <a:r>
              <a:rPr lang="en-US" sz="3800" b="1" dirty="0"/>
              <a:t>and weakness</a:t>
            </a:r>
          </a:p>
          <a:p>
            <a:pPr lvl="0"/>
            <a:r>
              <a:rPr lang="en-US" sz="3800" b="1" dirty="0"/>
              <a:t>Loss of appetite</a:t>
            </a:r>
          </a:p>
          <a:p>
            <a:pPr lvl="0"/>
            <a:r>
              <a:rPr lang="en-US" sz="3800" b="1" dirty="0"/>
              <a:t>Unintended weight loss</a:t>
            </a:r>
          </a:p>
          <a:p>
            <a:pPr lvl="0"/>
            <a:r>
              <a:rPr lang="en-US" sz="3800" b="1" dirty="0"/>
              <a:t>Enlarged lymph nodes, usually around the neck, collarbone, underarm and groin areas</a:t>
            </a:r>
          </a:p>
          <a:p>
            <a:pPr lvl="0"/>
            <a:r>
              <a:rPr lang="en-US" sz="3800" b="1" dirty="0"/>
              <a:t>Enlarged liver or spleen</a:t>
            </a:r>
          </a:p>
          <a:p>
            <a:r>
              <a:rPr lang="en-US" sz="3800" b="1" dirty="0"/>
              <a:t>Other, less common symptoms include:</a:t>
            </a:r>
          </a:p>
          <a:p>
            <a:pPr lvl="0"/>
            <a:r>
              <a:rPr lang="en-US" sz="3800" b="1" dirty="0"/>
              <a:t>Nerve damage in the hands and feet that leads to numbness (peripheral neuropathy)</a:t>
            </a:r>
          </a:p>
          <a:p>
            <a:pPr lvl="0"/>
            <a:r>
              <a:rPr lang="en-US" sz="3800" b="1" dirty="0"/>
              <a:t>Skin rash</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Tests and diagnosis</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85000" lnSpcReduction="20000"/>
          </a:bodyPr>
          <a:lstStyle/>
          <a:p>
            <a:pPr lvl="0"/>
            <a:r>
              <a:rPr lang="en-US" b="1" dirty="0">
                <a:solidFill>
                  <a:srgbClr val="FF0000"/>
                </a:solidFill>
              </a:rPr>
              <a:t>Blood and urine tests</a:t>
            </a:r>
            <a:r>
              <a:rPr lang="en-US" b="1" dirty="0"/>
              <a:t>,</a:t>
            </a:r>
            <a:r>
              <a:rPr lang="en-US" dirty="0"/>
              <a:t> to help rule out other infections or diseases. These tests can also reveal anemia and abnormalities in blood proteins that are sometimes characteristic of </a:t>
            </a:r>
            <a:r>
              <a:rPr lang="en-US" dirty="0" err="1"/>
              <a:t>Castleman</a:t>
            </a:r>
            <a:r>
              <a:rPr lang="en-US" dirty="0"/>
              <a:t> disease.</a:t>
            </a:r>
          </a:p>
          <a:p>
            <a:pPr lvl="0"/>
            <a:r>
              <a:rPr lang="en-US" b="1" dirty="0">
                <a:solidFill>
                  <a:srgbClr val="FF0000"/>
                </a:solidFill>
              </a:rPr>
              <a:t>Imaging tests,</a:t>
            </a:r>
            <a:r>
              <a:rPr lang="en-US" dirty="0"/>
              <a:t> to detect enlarged lymph nodes, liver or spleen. CT scan or MRI of </a:t>
            </a:r>
            <a:r>
              <a:rPr lang="en-US" dirty="0" smtClean="0"/>
              <a:t>neck</a:t>
            </a:r>
            <a:r>
              <a:rPr lang="en-US" dirty="0"/>
              <a:t>, chest, abdomen and pelvis may be used. </a:t>
            </a:r>
            <a:endParaRPr lang="en-US" dirty="0" smtClean="0"/>
          </a:p>
          <a:p>
            <a:pPr lvl="0"/>
            <a:r>
              <a:rPr lang="en-US" dirty="0" smtClean="0"/>
              <a:t>Positron </a:t>
            </a:r>
            <a:r>
              <a:rPr lang="en-US" dirty="0"/>
              <a:t>emission tomography (PET) scans also may be used to diagnose </a:t>
            </a:r>
            <a:r>
              <a:rPr lang="en-US" dirty="0" err="1"/>
              <a:t>Castleman</a:t>
            </a:r>
            <a:r>
              <a:rPr lang="en-US" dirty="0"/>
              <a:t> disease and to assess whether a treatment is effective.</a:t>
            </a:r>
          </a:p>
          <a:p>
            <a:r>
              <a:rPr lang="en-US" b="1" dirty="0">
                <a:solidFill>
                  <a:srgbClr val="FF0000"/>
                </a:solidFill>
              </a:rPr>
              <a:t>Lymph node biopsy</a:t>
            </a:r>
            <a:r>
              <a:rPr lang="en-US" b="1" dirty="0"/>
              <a:t>,</a:t>
            </a:r>
            <a:r>
              <a:rPr lang="en-US" dirty="0"/>
              <a:t> to differentiate </a:t>
            </a:r>
            <a:r>
              <a:rPr lang="en-US" dirty="0" err="1"/>
              <a:t>Castleman</a:t>
            </a:r>
            <a:r>
              <a:rPr lang="en-US" dirty="0"/>
              <a:t> disease from other types of lymphatic tissue disorders, such as lymphoma.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676400"/>
          </a:xfrm>
        </p:spPr>
        <p:txBody>
          <a:bodyPr>
            <a:normAutofit/>
          </a:bodyPr>
          <a:lstStyle/>
          <a:p>
            <a:pPr algn="l"/>
            <a:r>
              <a:rPr lang="en-US" sz="3200" b="1" dirty="0">
                <a:solidFill>
                  <a:srgbClr val="FF0000"/>
                </a:solidFill>
              </a:rPr>
              <a:t>About lymph nodes and lymphoid tissue</a:t>
            </a:r>
            <a:r>
              <a:rPr lang="en-US" dirty="0"/>
              <a:t/>
            </a:r>
            <a:br>
              <a:rPr lang="en-US" dirty="0"/>
            </a:br>
            <a:endParaRPr lang="en-US" dirty="0"/>
          </a:p>
        </p:txBody>
      </p:sp>
      <p:sp>
        <p:nvSpPr>
          <p:cNvPr id="3" name="Content Placeholder 2"/>
          <p:cNvSpPr>
            <a:spLocks noGrp="1"/>
          </p:cNvSpPr>
          <p:nvPr>
            <p:ph idx="1"/>
          </p:nvPr>
        </p:nvSpPr>
        <p:spPr>
          <a:xfrm>
            <a:off x="457200" y="990600"/>
            <a:ext cx="8229600" cy="5135563"/>
          </a:xfrm>
        </p:spPr>
        <p:txBody>
          <a:bodyPr>
            <a:normAutofit fontScale="92500"/>
          </a:bodyPr>
          <a:lstStyle/>
          <a:p>
            <a:pPr fontAlgn="base"/>
            <a:r>
              <a:rPr lang="en-US" dirty="0"/>
              <a:t>To understand </a:t>
            </a:r>
            <a:r>
              <a:rPr lang="en-US" dirty="0" err="1"/>
              <a:t>Castleman</a:t>
            </a:r>
            <a:r>
              <a:rPr lang="en-US" dirty="0"/>
              <a:t> disease, it helps to know about the body’s lymph system.</a:t>
            </a:r>
          </a:p>
          <a:p>
            <a:pPr fontAlgn="base"/>
            <a:r>
              <a:rPr lang="en-US" dirty="0"/>
              <a:t>Lymphoid tissue, also known as </a:t>
            </a:r>
            <a:r>
              <a:rPr lang="en-US" i="1" dirty="0"/>
              <a:t>lymphatic tissue</a:t>
            </a:r>
            <a:r>
              <a:rPr lang="en-US" dirty="0"/>
              <a:t>, is the main part of the immune system. </a:t>
            </a:r>
            <a:endParaRPr lang="en-US" dirty="0" smtClean="0"/>
          </a:p>
          <a:p>
            <a:pPr fontAlgn="base"/>
            <a:r>
              <a:rPr lang="en-US" dirty="0" smtClean="0"/>
              <a:t>It </a:t>
            </a:r>
            <a:r>
              <a:rPr lang="en-US" dirty="0"/>
              <a:t>is formed by different types of cells that work together to help the body fight infections. </a:t>
            </a:r>
            <a:endParaRPr lang="en-US" dirty="0" smtClean="0"/>
          </a:p>
          <a:p>
            <a:pPr fontAlgn="base"/>
            <a:r>
              <a:rPr lang="en-US" dirty="0" smtClean="0"/>
              <a:t>The </a:t>
            </a:r>
            <a:r>
              <a:rPr lang="en-US" dirty="0"/>
              <a:t>main cells in lymphoid tissue are </a:t>
            </a:r>
            <a:r>
              <a:rPr lang="en-US" dirty="0" smtClean="0"/>
              <a:t>lymphocytes: B </a:t>
            </a:r>
            <a:r>
              <a:rPr lang="en-US" dirty="0"/>
              <a:t>cells and T cells.</a:t>
            </a:r>
          </a:p>
          <a:p>
            <a:pPr fontAlgn="base"/>
            <a:r>
              <a:rPr lang="en-US" dirty="0"/>
              <a:t>Lymphoid tissue is found in many places </a:t>
            </a:r>
            <a:r>
              <a:rPr lang="en-US" dirty="0" smtClean="0"/>
              <a:t>the </a:t>
            </a:r>
            <a:r>
              <a:rPr lang="en-US" dirty="0"/>
              <a:t>body, including:</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638800"/>
          </a:xfrm>
        </p:spPr>
        <p:txBody>
          <a:bodyPr>
            <a:normAutofit fontScale="70000" lnSpcReduction="20000"/>
          </a:bodyPr>
          <a:lstStyle/>
          <a:p>
            <a:pPr lvl="0" fontAlgn="base"/>
            <a:r>
              <a:rPr lang="en-US" b="1" dirty="0">
                <a:solidFill>
                  <a:srgbClr val="FF0000"/>
                </a:solidFill>
              </a:rPr>
              <a:t>Lymph nodes</a:t>
            </a:r>
            <a:r>
              <a:rPr lang="en-US" b="1" dirty="0"/>
              <a:t>:</a:t>
            </a:r>
            <a:r>
              <a:rPr lang="en-US" dirty="0"/>
              <a:t> bean-sized collections of lymphocytes found in small groups throughout the body, including inside the chest, abdomen, and pelvis. They can sometimes be felt under the skin in the neck, under the arms, and in the groin.</a:t>
            </a:r>
          </a:p>
          <a:p>
            <a:pPr lvl="0" fontAlgn="base"/>
            <a:r>
              <a:rPr lang="en-US" b="1" dirty="0">
                <a:solidFill>
                  <a:srgbClr val="FF0000"/>
                </a:solidFill>
              </a:rPr>
              <a:t>Thymus:</a:t>
            </a:r>
            <a:r>
              <a:rPr lang="en-US" dirty="0"/>
              <a:t> </a:t>
            </a:r>
            <a:r>
              <a:rPr lang="en-US" dirty="0" smtClean="0"/>
              <a:t> </a:t>
            </a:r>
            <a:r>
              <a:rPr lang="en-US" dirty="0"/>
              <a:t>The thymus plays a vital role in development of T cells.</a:t>
            </a:r>
          </a:p>
          <a:p>
            <a:pPr lvl="0" fontAlgn="base"/>
            <a:r>
              <a:rPr lang="en-US" b="1" dirty="0">
                <a:solidFill>
                  <a:srgbClr val="FF0000"/>
                </a:solidFill>
              </a:rPr>
              <a:t>Spleen:</a:t>
            </a:r>
            <a:r>
              <a:rPr lang="en-US" dirty="0"/>
              <a:t> </a:t>
            </a:r>
            <a:r>
              <a:rPr lang="en-US" dirty="0" smtClean="0"/>
              <a:t> </a:t>
            </a:r>
            <a:r>
              <a:rPr lang="en-US" dirty="0"/>
              <a:t>The spleen makes lymphocytes and other immune system cells to help fight infection. It also stores healthy blood cells and helps filter the blood.</a:t>
            </a:r>
          </a:p>
          <a:p>
            <a:pPr lvl="0" fontAlgn="base"/>
            <a:r>
              <a:rPr lang="en-US" b="1" dirty="0">
                <a:solidFill>
                  <a:srgbClr val="FF0000"/>
                </a:solidFill>
              </a:rPr>
              <a:t>Tonsils and adenoids</a:t>
            </a:r>
            <a:r>
              <a:rPr lang="en-US" b="1" dirty="0"/>
              <a:t>:</a:t>
            </a:r>
            <a:r>
              <a:rPr lang="en-US" dirty="0"/>
              <a:t> </a:t>
            </a:r>
            <a:r>
              <a:rPr lang="en-US" dirty="0" smtClean="0"/>
              <a:t>They </a:t>
            </a:r>
            <a:r>
              <a:rPr lang="en-US" dirty="0"/>
              <a:t>help protect the body against germs that are breathed in or swallowed.</a:t>
            </a:r>
          </a:p>
          <a:p>
            <a:pPr lvl="0" fontAlgn="base"/>
            <a:r>
              <a:rPr lang="en-US" b="1" dirty="0">
                <a:solidFill>
                  <a:srgbClr val="FF0000"/>
                </a:solidFill>
              </a:rPr>
              <a:t>Bone marrow</a:t>
            </a:r>
            <a:r>
              <a:rPr lang="en-US" b="1" dirty="0"/>
              <a:t>:</a:t>
            </a:r>
            <a:r>
              <a:rPr lang="en-US" dirty="0"/>
              <a:t> the soft inner part of certain bones that makes red blood cells, blood platelets, and white blood cells (including lymphocytes).</a:t>
            </a:r>
          </a:p>
          <a:p>
            <a:pPr lvl="0" fontAlgn="base"/>
            <a:r>
              <a:rPr lang="en-US" b="1" dirty="0">
                <a:solidFill>
                  <a:srgbClr val="FF0000"/>
                </a:solidFill>
              </a:rPr>
              <a:t>Digestive tract</a:t>
            </a:r>
            <a:r>
              <a:rPr lang="en-US" b="1" dirty="0"/>
              <a:t>:</a:t>
            </a:r>
            <a:r>
              <a:rPr lang="en-US" dirty="0"/>
              <a:t> the stomach, intestines, and other organs, which also have lymphoid tissue.</a:t>
            </a: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solidFill>
                  <a:srgbClr val="FF0000"/>
                </a:solidFill>
              </a:rPr>
              <a:t>Localized (unicentric) </a:t>
            </a:r>
            <a:r>
              <a:rPr lang="en-US" b="1" dirty="0" err="1">
                <a:solidFill>
                  <a:srgbClr val="FF0000"/>
                </a:solidFill>
              </a:rPr>
              <a:t>Castleman</a:t>
            </a:r>
            <a:r>
              <a:rPr lang="en-US" b="1" dirty="0">
                <a:solidFill>
                  <a:srgbClr val="FF0000"/>
                </a:solidFill>
              </a:rPr>
              <a:t> disease</a:t>
            </a:r>
            <a:endParaRPr lang="en-US" dirty="0">
              <a:solidFill>
                <a:srgbClr val="FF0000"/>
              </a:solidFill>
            </a:endParaRPr>
          </a:p>
        </p:txBody>
      </p:sp>
      <p:sp>
        <p:nvSpPr>
          <p:cNvPr id="3" name="Content Placeholder 2"/>
          <p:cNvSpPr>
            <a:spLocks noGrp="1"/>
          </p:cNvSpPr>
          <p:nvPr>
            <p:ph idx="1"/>
          </p:nvPr>
        </p:nvSpPr>
        <p:spPr/>
        <p:txBody>
          <a:bodyPr>
            <a:normAutofit fontScale="70000" lnSpcReduction="20000"/>
          </a:bodyPr>
          <a:lstStyle/>
          <a:p>
            <a:pPr fontAlgn="base"/>
            <a:r>
              <a:rPr lang="en-US" dirty="0"/>
              <a:t>This is the more common type of CD. Localized CD only affects a single group of lymph nodes. It is not widespread. Lymph nodes in the chest or abdomen are affected most often. CD causes these lymph nodes to grow.</a:t>
            </a:r>
          </a:p>
          <a:p>
            <a:pPr fontAlgn="base"/>
            <a:r>
              <a:rPr lang="en-US" dirty="0"/>
              <a:t>Enlarged lymph nodes in the chest can press on </a:t>
            </a:r>
            <a:r>
              <a:rPr lang="en-US" dirty="0" smtClean="0"/>
              <a:t>the windpipe (trachea) </a:t>
            </a:r>
            <a:r>
              <a:rPr lang="en-US" dirty="0"/>
              <a:t>or smaller breathing tubes going into the lungs (bronchi), causing breathing problems. </a:t>
            </a:r>
            <a:endParaRPr lang="en-US" dirty="0" smtClean="0"/>
          </a:p>
          <a:p>
            <a:pPr fontAlgn="base"/>
            <a:r>
              <a:rPr lang="en-US" dirty="0" smtClean="0"/>
              <a:t>If </a:t>
            </a:r>
            <a:r>
              <a:rPr lang="en-US" dirty="0"/>
              <a:t>the enlarged nodes are in the abdomen, the person might have pain, a feeling of fullness, or trouble eating. </a:t>
            </a:r>
            <a:endParaRPr lang="en-US" dirty="0" smtClean="0"/>
          </a:p>
          <a:p>
            <a:pPr fontAlgn="base"/>
            <a:r>
              <a:rPr lang="en-US" dirty="0" smtClean="0"/>
              <a:t>Sometimes </a:t>
            </a:r>
            <a:r>
              <a:rPr lang="en-US" dirty="0"/>
              <a:t>the enlarged nodes are in places such as the neck, groin, or underarm area and are first noticed as a lump under the skin.</a:t>
            </a:r>
          </a:p>
          <a:p>
            <a:pPr fontAlgn="base"/>
            <a:r>
              <a:rPr lang="en-US" dirty="0"/>
              <a:t>People with localized CD are usually cured when the affected lymph nodes are removed with </a:t>
            </a:r>
            <a:r>
              <a:rPr lang="en-US" dirty="0">
                <a:hlinkClick r:id="rId2"/>
              </a:rPr>
              <a:t>surgery</a:t>
            </a:r>
            <a:r>
              <a:rPr lang="en-US" dirty="0"/>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err="1">
                <a:solidFill>
                  <a:srgbClr val="FF0000"/>
                </a:solidFill>
              </a:rPr>
              <a:t>Multicentric</a:t>
            </a:r>
            <a:r>
              <a:rPr lang="en-US" b="1" dirty="0">
                <a:solidFill>
                  <a:srgbClr val="FF0000"/>
                </a:solidFill>
              </a:rPr>
              <a:t> </a:t>
            </a:r>
            <a:r>
              <a:rPr lang="en-US" b="1" dirty="0" err="1">
                <a:solidFill>
                  <a:srgbClr val="FF0000"/>
                </a:solidFill>
              </a:rPr>
              <a:t>Castleman</a:t>
            </a:r>
            <a:r>
              <a:rPr lang="en-US" b="1" dirty="0">
                <a:solidFill>
                  <a:srgbClr val="FF0000"/>
                </a:solidFill>
              </a:rPr>
              <a:t> disease</a:t>
            </a:r>
            <a:r>
              <a:rPr lang="en-US" dirty="0">
                <a:solidFill>
                  <a:srgbClr val="FF0000"/>
                </a:solidFill>
              </a:rPr>
              <a:t/>
            </a:r>
            <a:br>
              <a:rPr lang="en-US" dirty="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lnSpcReduction="10000"/>
          </a:bodyPr>
          <a:lstStyle/>
          <a:p>
            <a:r>
              <a:rPr lang="en-US" dirty="0" err="1"/>
              <a:t>Multicentric</a:t>
            </a:r>
            <a:r>
              <a:rPr lang="en-US" dirty="0"/>
              <a:t> </a:t>
            </a:r>
            <a:r>
              <a:rPr lang="en-US" dirty="0" err="1"/>
              <a:t>Castleman</a:t>
            </a:r>
            <a:r>
              <a:rPr lang="en-US" dirty="0"/>
              <a:t> disease (MCD) affects more than one group of lymph nodes. </a:t>
            </a:r>
            <a:endParaRPr lang="en-US" dirty="0" smtClean="0"/>
          </a:p>
          <a:p>
            <a:r>
              <a:rPr lang="en-US" dirty="0" smtClean="0"/>
              <a:t>It </a:t>
            </a:r>
            <a:r>
              <a:rPr lang="en-US" dirty="0"/>
              <a:t>can also affect other organs containing lymphoid tissue. </a:t>
            </a:r>
            <a:endParaRPr lang="en-US" dirty="0" smtClean="0"/>
          </a:p>
          <a:p>
            <a:r>
              <a:rPr lang="en-US" dirty="0" smtClean="0"/>
              <a:t>This </a:t>
            </a:r>
            <a:r>
              <a:rPr lang="en-US" dirty="0"/>
              <a:t>form sometimes occurs in people infected with human immunodeficiency virus (</a:t>
            </a:r>
            <a:r>
              <a:rPr lang="en-US" dirty="0" smtClean="0"/>
              <a:t>HIV). </a:t>
            </a:r>
            <a:r>
              <a:rPr lang="en-US" dirty="0" err="1" smtClean="0"/>
              <a:t>Multicentric</a:t>
            </a:r>
            <a:r>
              <a:rPr lang="en-US" dirty="0" smtClean="0"/>
              <a:t> CD is more serious than the localized type, particularly in people with HIV infection..</a:t>
            </a:r>
          </a:p>
          <a:p>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227</TotalTime>
  <Words>1218</Words>
  <Application>Microsoft Office PowerPoint</Application>
  <PresentationFormat>On-screen Show (4:3)</PresentationFormat>
  <Paragraphs>197</Paragraphs>
  <Slides>27</Slides>
  <Notes>0</Notes>
  <HiddenSlides>0</HiddenSlides>
  <MMClips>0</MMClips>
  <ScaleCrop>false</ScaleCrop>
  <HeadingPairs>
    <vt:vector size="4" baseType="variant">
      <vt:variant>
        <vt:lpstr>Theme</vt:lpstr>
      </vt:variant>
      <vt:variant>
        <vt:i4>1</vt:i4>
      </vt:variant>
      <vt:variant>
        <vt:lpstr>Slide Titles</vt:lpstr>
      </vt:variant>
      <vt:variant>
        <vt:i4>27</vt:i4>
      </vt:variant>
    </vt:vector>
  </HeadingPairs>
  <TitlesOfParts>
    <vt:vector size="28" baseType="lpstr">
      <vt:lpstr>Office Theme</vt:lpstr>
      <vt:lpstr>Castleman disease</vt:lpstr>
      <vt:lpstr>What is Castleman disease? </vt:lpstr>
      <vt:lpstr>Types of Castleman disease</vt:lpstr>
      <vt:lpstr>Symptoms </vt:lpstr>
      <vt:lpstr>Tests and diagnosis </vt:lpstr>
      <vt:lpstr>About lymph nodes and lymphoid tissue </vt:lpstr>
      <vt:lpstr>Slide 7</vt:lpstr>
      <vt:lpstr>Localized (unicentric) Castleman disease</vt:lpstr>
      <vt:lpstr>Multicentric Castleman disease </vt:lpstr>
      <vt:lpstr>Slide 10</vt:lpstr>
      <vt:lpstr>Microscopic subtypes of CD </vt:lpstr>
      <vt:lpstr>Subtypes of CD based on viral infections </vt:lpstr>
      <vt:lpstr>How is Castleman disease treated? </vt:lpstr>
      <vt:lpstr>Slide 14</vt:lpstr>
      <vt:lpstr>Slide 15</vt:lpstr>
      <vt:lpstr>Corticosteroids for Castleman disease </vt:lpstr>
      <vt:lpstr>Radiation therapy for Castleman disease </vt:lpstr>
      <vt:lpstr>Chemotherapy for Castleman disease </vt:lpstr>
      <vt:lpstr>Slide 19</vt:lpstr>
      <vt:lpstr>Possible side effects </vt:lpstr>
      <vt:lpstr>Immunotherapy for Castleman disease </vt:lpstr>
      <vt:lpstr>Slide 22</vt:lpstr>
      <vt:lpstr>Slide 23</vt:lpstr>
      <vt:lpstr>Interferon-alfa </vt:lpstr>
      <vt:lpstr>Anti-viral drugs for Castleman disease </vt:lpstr>
      <vt:lpstr>Complications </vt:lpstr>
      <vt:lpstr>Slide 27</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Dr.lelia</dc:creator>
  <cp:lastModifiedBy>Dr.lelia</cp:lastModifiedBy>
  <cp:revision>22</cp:revision>
  <dcterms:created xsi:type="dcterms:W3CDTF">2016-07-11T17:30:44Z</dcterms:created>
  <dcterms:modified xsi:type="dcterms:W3CDTF">2016-07-13T17:51:14Z</dcterms:modified>
</cp:coreProperties>
</file>