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317" r:id="rId2"/>
    <p:sldId id="270" r:id="rId3"/>
    <p:sldId id="356" r:id="rId4"/>
    <p:sldId id="273" r:id="rId5"/>
    <p:sldId id="274" r:id="rId6"/>
    <p:sldId id="353" r:id="rId7"/>
    <p:sldId id="271" r:id="rId8"/>
    <p:sldId id="257" r:id="rId9"/>
    <p:sldId id="352" r:id="rId10"/>
    <p:sldId id="357" r:id="rId11"/>
    <p:sldId id="258" r:id="rId12"/>
    <p:sldId id="260" r:id="rId13"/>
    <p:sldId id="261" r:id="rId14"/>
    <p:sldId id="262" r:id="rId15"/>
    <p:sldId id="287" r:id="rId16"/>
    <p:sldId id="267" r:id="rId17"/>
    <p:sldId id="336" r:id="rId18"/>
    <p:sldId id="338" r:id="rId19"/>
    <p:sldId id="339" r:id="rId20"/>
    <p:sldId id="340" r:id="rId21"/>
    <p:sldId id="363" r:id="rId22"/>
    <p:sldId id="341" r:id="rId23"/>
    <p:sldId id="343" r:id="rId24"/>
    <p:sldId id="344" r:id="rId25"/>
    <p:sldId id="358" r:id="rId26"/>
    <p:sldId id="345" r:id="rId27"/>
    <p:sldId id="347" r:id="rId28"/>
    <p:sldId id="272" r:id="rId29"/>
    <p:sldId id="334" r:id="rId30"/>
    <p:sldId id="335" r:id="rId31"/>
    <p:sldId id="290" r:id="rId32"/>
    <p:sldId id="278" r:id="rId33"/>
    <p:sldId id="332" r:id="rId34"/>
    <p:sldId id="318" r:id="rId35"/>
    <p:sldId id="310" r:id="rId36"/>
    <p:sldId id="311" r:id="rId37"/>
    <p:sldId id="355" r:id="rId38"/>
    <p:sldId id="312" r:id="rId39"/>
    <p:sldId id="314" r:id="rId40"/>
    <p:sldId id="315" r:id="rId41"/>
    <p:sldId id="359" r:id="rId42"/>
    <p:sldId id="361" r:id="rId43"/>
    <p:sldId id="360" r:id="rId44"/>
    <p:sldId id="328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29" r:id="rId55"/>
    <p:sldId id="330" r:id="rId56"/>
    <p:sldId id="362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E15C9-8E29-4C06-B210-3729B915447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1115E-9AE5-4964-9297-894C6164A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31B9E-92D8-4950-9859-C15F7B671FC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5713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b="1" u="sng" dirty="0" smtClean="0">
                <a:solidFill>
                  <a:srgbClr val="FF0000"/>
                </a:solidFill>
              </a:rPr>
              <a:t>الداء الرئوي الانسدادي المزمن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EG" b="1" u="sng" dirty="0" smtClean="0">
                <a:solidFill>
                  <a:srgbClr val="00B050"/>
                </a:solidFill>
              </a:rPr>
              <a:t>القصور التنفسي المزمن</a:t>
            </a:r>
          </a:p>
          <a:p>
            <a:r>
              <a:rPr lang="ar-EG" b="1" u="sng" dirty="0" smtClean="0">
                <a:solidFill>
                  <a:srgbClr val="00B050"/>
                </a:solidFill>
              </a:rPr>
              <a:t>اللاذقية- جامعة تشرين- المركز الوطني للأبحاث حول أمراض الرئة المزمنه .</a:t>
            </a:r>
          </a:p>
          <a:p>
            <a:r>
              <a:rPr lang="ar-EG" b="1" u="sng" dirty="0" smtClean="0">
                <a:solidFill>
                  <a:srgbClr val="00B050"/>
                </a:solidFill>
              </a:rPr>
              <a:t>د.يسر محمد 6-4-2017</a:t>
            </a:r>
            <a:endParaRPr lang="en-US" b="1" u="sng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EG" dirty="0" smtClean="0"/>
              <a:t/>
            </a:r>
            <a:br>
              <a:rPr lang="ar-EG" dirty="0" smtClean="0"/>
            </a:br>
            <a:r>
              <a:rPr lang="ar-EG" dirty="0" smtClean="0"/>
              <a:t> </a:t>
            </a:r>
            <a:r>
              <a:rPr lang="ar-EG" b="1" u="sng" dirty="0" smtClean="0">
                <a:solidFill>
                  <a:srgbClr val="FF0000"/>
                </a:solidFill>
              </a:rPr>
              <a:t>قصور التنفس المزمن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EG" dirty="0" smtClean="0"/>
              <a:t>قصور التنفس نمط </a:t>
            </a:r>
            <a:r>
              <a:rPr lang="en-US" dirty="0" smtClean="0"/>
              <a:t>I </a:t>
            </a:r>
            <a:r>
              <a:rPr lang="ar-EG" dirty="0" smtClean="0"/>
              <a:t> حيث يكون </a:t>
            </a:r>
            <a:r>
              <a:rPr lang="en-US" dirty="0" smtClean="0"/>
              <a:t>CO2  </a:t>
            </a:r>
            <a:r>
              <a:rPr lang="ar-EG" dirty="0" smtClean="0"/>
              <a:t>طبيعي و</a:t>
            </a:r>
            <a:r>
              <a:rPr lang="en-US" dirty="0" smtClean="0"/>
              <a:t>Po2&lt;60mmHG</a:t>
            </a:r>
            <a:endParaRPr lang="ar-EG" dirty="0" smtClean="0"/>
          </a:p>
          <a:p>
            <a:pPr algn="r" rtl="1"/>
            <a:r>
              <a:rPr lang="ar-EG" dirty="0" smtClean="0"/>
              <a:t>قصور التنفس رقم </a:t>
            </a:r>
            <a:r>
              <a:rPr lang="en-US" dirty="0" smtClean="0"/>
              <a:t> II</a:t>
            </a:r>
            <a:r>
              <a:rPr lang="ar-EG" dirty="0" smtClean="0"/>
              <a:t>حيث يكون </a:t>
            </a:r>
            <a:r>
              <a:rPr lang="en-US" dirty="0" smtClean="0"/>
              <a:t>CO2&gt;45-50 mm Hg</a:t>
            </a:r>
          </a:p>
          <a:p>
            <a:pPr algn="r" rtl="1">
              <a:buNone/>
            </a:pPr>
            <a:r>
              <a:rPr lang="ar-EG" dirty="0" smtClean="0"/>
              <a:t>مع حماض معاوض وثم غير معاوض </a:t>
            </a:r>
            <a:r>
              <a:rPr lang="en-US" dirty="0" smtClean="0"/>
              <a:t>PH7.35-PCO2=50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381000" y="1214438"/>
            <a:ext cx="1976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respiratory failure </a:t>
            </a:r>
          </a:p>
        </p:txBody>
      </p:sp>
      <p:sp>
        <p:nvSpPr>
          <p:cNvPr id="20483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r>
              <a:rPr lang="ar-EG" u="sng" smtClean="0">
                <a:solidFill>
                  <a:srgbClr val="00B050"/>
                </a:solidFill>
              </a:rPr>
              <a:t>منحنى اشباع الهيموغلوبين بالأوكسجين </a:t>
            </a:r>
            <a:endParaRPr lang="en-US" u="sng" smtClean="0">
              <a:solidFill>
                <a:srgbClr val="00B050"/>
              </a:solidFill>
            </a:endParaRPr>
          </a:p>
        </p:txBody>
      </p:sp>
      <p:pic>
        <p:nvPicPr>
          <p:cNvPr id="2048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93950"/>
            <a:ext cx="4038600" cy="2938463"/>
          </a:xfrm>
        </p:spPr>
      </p:pic>
      <p:sp>
        <p:nvSpPr>
          <p:cNvPr id="20485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r>
              <a:rPr lang="en-US" smtClean="0"/>
              <a:t>Pao2 ≤ 60 mmhg</a:t>
            </a:r>
            <a:r>
              <a:rPr lang="ar-EG" smtClean="0"/>
              <a:t> مهمه اذ يكون اشباع الاوكسجين </a:t>
            </a:r>
            <a:r>
              <a:rPr lang="en-US" smtClean="0"/>
              <a:t>SaO2&lt;90-92%</a:t>
            </a:r>
          </a:p>
          <a:p>
            <a:pPr algn="r" rtl="1"/>
            <a:r>
              <a:rPr lang="ar-EG" smtClean="0"/>
              <a:t>تعبر عن القصور التنفسي المزمن . وبعدها أي نقص يودي الى نزول سريع في الاشباع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EG" u="sng" dirty="0" smtClean="0">
                <a:solidFill>
                  <a:srgbClr val="FF0000"/>
                </a:solidFill>
              </a:rPr>
              <a:t>سريريا</a:t>
            </a:r>
            <a:endParaRPr lang="en-US" u="sng" dirty="0" smtClean="0">
              <a:solidFill>
                <a:srgbClr val="FF0000"/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 eaLnBrk="1" hangingPunct="1">
              <a:buFont typeface="Arial" charset="0"/>
              <a:buNone/>
            </a:pPr>
            <a:r>
              <a:rPr lang="ar-EG" sz="2800" dirty="0" smtClean="0"/>
              <a:t>- ضيق نفس، تعب، صداع، تهيج، اضطراب معرفي ...تسرع نفس واستعمال عضلات مساعدة</a:t>
            </a:r>
          </a:p>
          <a:p>
            <a:pPr algn="r" rtl="1" eaLnBrk="1" hangingPunct="1">
              <a:buFont typeface="Arial" charset="0"/>
              <a:buNone/>
            </a:pPr>
            <a:r>
              <a:rPr lang="ar-EG" sz="2800" dirty="0" smtClean="0"/>
              <a:t> - </a:t>
            </a:r>
            <a:r>
              <a:rPr lang="ar-SY" sz="2800" dirty="0" smtClean="0"/>
              <a:t>خراخر غاططة</a:t>
            </a:r>
            <a:r>
              <a:rPr lang="ar-EG" sz="2800" dirty="0" smtClean="0"/>
              <a:t>، أزيز أحيانا </a:t>
            </a:r>
            <a:r>
              <a:rPr lang="ar-SY" sz="2800" dirty="0" smtClean="0"/>
              <a:t>، </a:t>
            </a:r>
            <a:r>
              <a:rPr lang="ar-SY" sz="2800" b="1" u="sng" dirty="0" smtClean="0">
                <a:solidFill>
                  <a:srgbClr val="00B050"/>
                </a:solidFill>
              </a:rPr>
              <a:t>لا تبقرط </a:t>
            </a:r>
            <a:r>
              <a:rPr lang="ar-SY" sz="2800" dirty="0" smtClean="0"/>
              <a:t>، تسرع بسيط في النفس.  علامات القلب الرئوي الناجم عن ارتفاع توتر الشريان الرئوي بسبب نقص الأوكسجين </a:t>
            </a:r>
          </a:p>
          <a:p>
            <a:pPr algn="r" rtl="1" eaLnBrk="1" hangingPunct="1">
              <a:buFont typeface="Arial" charset="0"/>
              <a:buNone/>
            </a:pPr>
            <a:r>
              <a:rPr lang="ar-EG" sz="2800" dirty="0" smtClean="0"/>
              <a:t>- </a:t>
            </a:r>
            <a:r>
              <a:rPr lang="ar-SY" sz="2800" dirty="0" smtClean="0"/>
              <a:t>في الهجمات الحادة </a:t>
            </a:r>
            <a:r>
              <a:rPr lang="ar-EG" sz="2800" dirty="0" smtClean="0"/>
              <a:t>على أرضية قصور تنفسي مزمن ، </a:t>
            </a:r>
            <a:r>
              <a:rPr lang="ar-SY" sz="2800" dirty="0" smtClean="0"/>
              <a:t>قد يظهر قشع غزير قيحي، وفي الاصغاء قد نسمع أزيز . تسرع نفس أكثر من ثلاتين ونبض </a:t>
            </a:r>
            <a:r>
              <a:rPr lang="ar-EG" sz="2800" dirty="0" smtClean="0"/>
              <a:t>متسرع ، </a:t>
            </a:r>
            <a:r>
              <a:rPr lang="ar-SY" sz="2800" dirty="0" smtClean="0"/>
              <a:t>وسحب ضلعي ورقبي </a:t>
            </a:r>
            <a:r>
              <a:rPr lang="ar-EG" sz="2800" dirty="0" smtClean="0"/>
              <a:t>وهي علامات خطورة </a:t>
            </a:r>
            <a:endParaRPr lang="ar-SY" sz="2800" dirty="0" smtClean="0"/>
          </a:p>
          <a:p>
            <a:pPr algn="r" rtl="1" eaLnBrk="1" hangingPunct="1">
              <a:buFont typeface="Arial" charset="0"/>
              <a:buNone/>
            </a:pPr>
            <a:r>
              <a:rPr lang="ar-SY" sz="2800" dirty="0" smtClean="0"/>
              <a:t>ملاحظة: تظهر الزرقة بمراحل متقدمة حيث اشباع الاوكسجين يقارب %8</a:t>
            </a:r>
            <a:r>
              <a:rPr lang="ar-EG" sz="2800" dirty="0" smtClean="0"/>
              <a:t>5</a:t>
            </a:r>
            <a:r>
              <a:rPr lang="ar-SY" sz="2800" dirty="0" smtClean="0"/>
              <a:t>                 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u="sng" dirty="0" smtClean="0">
                <a:solidFill>
                  <a:srgbClr val="FF0000"/>
                </a:solidFill>
              </a:rPr>
              <a:t>صورة الصدر</a:t>
            </a:r>
            <a:endParaRPr lang="en-US" u="sng" dirty="0" smtClean="0">
              <a:solidFill>
                <a:srgbClr val="FF0000"/>
              </a:solidFill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/>
            <a:r>
              <a:rPr lang="ar-SY" dirty="0" smtClean="0"/>
              <a:t>غير مهمة الا لنف تشخيص تفريقي فهي طبيعية أو زيادة ارتسام قصبات وفي المراحل الاخيرة </a:t>
            </a:r>
            <a:r>
              <a:rPr lang="ar-EG" dirty="0" smtClean="0"/>
              <a:t>وعند البعض المهيئين وراثيا ، </a:t>
            </a:r>
            <a:r>
              <a:rPr lang="ar-SY" dirty="0" smtClean="0"/>
              <a:t>نفاخية مع أو بدون ارتفاع توتتر شريان رئوي</a:t>
            </a:r>
          </a:p>
          <a:p>
            <a:pPr algn="r" rt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u="sng" dirty="0" smtClean="0">
                <a:solidFill>
                  <a:srgbClr val="FF0000"/>
                </a:solidFill>
              </a:rPr>
              <a:t>العلاج</a:t>
            </a:r>
            <a:r>
              <a:rPr lang="ar-EG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EG" dirty="0" smtClean="0"/>
              <a:t>الأوكسجين</a:t>
            </a:r>
            <a:r>
              <a:rPr lang="en-US" dirty="0" smtClean="0"/>
              <a:t> </a:t>
            </a:r>
            <a:r>
              <a:rPr lang="ar-EG" dirty="0" smtClean="0"/>
              <a:t> 15 ساعة في اليوم</a:t>
            </a:r>
          </a:p>
          <a:p>
            <a:pPr algn="r" rtl="1"/>
            <a:r>
              <a:rPr lang="ar-EG" dirty="0" smtClean="0"/>
              <a:t>التهوية غير الباضعه ± لمن عنده زياده </a:t>
            </a:r>
            <a:r>
              <a:rPr lang="en-US" dirty="0" smtClean="0"/>
              <a:t>CO2</a:t>
            </a:r>
            <a:endParaRPr lang="ar-EG" dirty="0" smtClean="0"/>
          </a:p>
          <a:p>
            <a:pPr algn="r" rtl="1"/>
            <a:r>
              <a:rPr lang="ar-EG" dirty="0" smtClean="0"/>
              <a:t>غيره: لقاح ضد الأنفلونزا، لقاح ضد الرئويات . علاج فيزيائي، في القلب الرئوي وقاية من التخثر</a:t>
            </a:r>
          </a:p>
          <a:p>
            <a:pPr algn="r" rtl="1"/>
            <a:r>
              <a:rPr lang="ar-EG" dirty="0" smtClean="0"/>
              <a:t>التثقيف</a:t>
            </a:r>
          </a:p>
          <a:p>
            <a:pPr algn="r" rt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smtClean="0"/>
              <a:t>نفضل النظارة عن القناع</a:t>
            </a:r>
            <a:endParaRPr lang="en-US" smtClean="0"/>
          </a:p>
        </p:txBody>
      </p:sp>
      <p:sp>
        <p:nvSpPr>
          <p:cNvPr id="62467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24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0263" y="3040063"/>
            <a:ext cx="3295650" cy="2219325"/>
          </a:xfrm>
          <a:noFill/>
        </p:spPr>
      </p:pic>
      <p:sp>
        <p:nvSpPr>
          <p:cNvPr id="62469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2470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ar-EG" sz="3200" smtClean="0"/>
              <a:t>اذ نستطيع تحديد   </a:t>
            </a:r>
            <a:br>
              <a:rPr lang="ar-EG" sz="3200" smtClean="0"/>
            </a:br>
            <a:r>
              <a:rPr lang="ar-EG" sz="3200" smtClean="0"/>
              <a:t> جرعه صغيرة من الاوكسجين</a:t>
            </a:r>
          </a:p>
          <a:p>
            <a:pPr>
              <a:buFont typeface="Arial" charset="0"/>
              <a:buNone/>
            </a:pPr>
            <a:r>
              <a:rPr lang="ar-EG" sz="3200" smtClean="0"/>
              <a:t>ليتر أو ليتر ونصف حتى لا </a:t>
            </a:r>
            <a:r>
              <a:rPr lang="en-US" sz="3200" smtClean="0"/>
              <a:t>CO2</a:t>
            </a:r>
            <a:r>
              <a:rPr lang="ar-EG" sz="3200" smtClean="0"/>
              <a:t>يحدث احتباس </a:t>
            </a:r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u="sng" dirty="0" smtClean="0"/>
              <a:t>العلاج بالأوكسجين</a:t>
            </a:r>
            <a:r>
              <a:rPr lang="ar-EG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u="sng" dirty="0" smtClean="0">
                <a:solidFill>
                  <a:srgbClr val="FF0000"/>
                </a:solidFill>
              </a:rPr>
              <a:t>الهدف من العلاج بالاوكسجين 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dirty="0" smtClean="0"/>
              <a:t>المحافظة على ضغط أوكسجين شرياني يعادل </a:t>
            </a:r>
            <a:r>
              <a:rPr lang="en-US" dirty="0" smtClean="0"/>
              <a:t> 60 </a:t>
            </a:r>
            <a:r>
              <a:rPr lang="en-US" dirty="0" err="1" smtClean="0"/>
              <a:t>mmhg</a:t>
            </a:r>
            <a:r>
              <a:rPr lang="ar-EG" dirty="0" smtClean="0"/>
              <a:t>:    </a:t>
            </a:r>
            <a:r>
              <a:rPr lang="en-US" dirty="0" smtClean="0"/>
              <a:t>SaO2&gt; 90-92%</a:t>
            </a:r>
          </a:p>
          <a:p>
            <a:pPr algn="r" rtl="1"/>
            <a:r>
              <a:rPr lang="en-US" dirty="0" smtClean="0"/>
              <a:t>PCO2&lt; 45-50 </a:t>
            </a:r>
            <a:r>
              <a:rPr lang="en-US" dirty="0" err="1" smtClean="0"/>
              <a:t>mmhg</a:t>
            </a:r>
            <a:endParaRPr lang="en-US" dirty="0" smtClean="0"/>
          </a:p>
          <a:p>
            <a:pPr algn="r" rtl="1"/>
            <a:r>
              <a:rPr lang="en-US" dirty="0" smtClean="0"/>
              <a:t>PH&gt; 7.35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EG" dirty="0" smtClean="0"/>
              <a:t>دور جهاز </a:t>
            </a:r>
            <a:r>
              <a:rPr lang="en-US" sz="2200" dirty="0" smtClean="0"/>
              <a:t>Oxymetry</a:t>
            </a:r>
            <a:br>
              <a:rPr lang="en-US" sz="2200" dirty="0" smtClean="0"/>
            </a:br>
            <a:r>
              <a:rPr lang="ar-EG" sz="2200" dirty="0" smtClean="0"/>
              <a:t>اشباع الأوكسجين النبضي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dirty="0" smtClean="0"/>
              <a:t>Pulse oxymetry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EG" dirty="0" smtClean="0"/>
              <a:t>يعطينا فكرة سريعة عن درجة الخطورة </a:t>
            </a:r>
          </a:p>
          <a:p>
            <a:pPr algn="r" rtl="1"/>
            <a:r>
              <a:rPr lang="ar-EG" dirty="0" smtClean="0"/>
              <a:t>علامة حيوية</a:t>
            </a:r>
          </a:p>
          <a:p>
            <a:pPr algn="r" rtl="1"/>
            <a:r>
              <a:rPr lang="ar-EG" dirty="0" smtClean="0"/>
              <a:t>يجب أن يكون </a:t>
            </a:r>
            <a:r>
              <a:rPr lang="en-US" dirty="0" smtClean="0"/>
              <a:t>SPO2 &gt; 90-92% </a:t>
            </a:r>
            <a:r>
              <a:rPr lang="ar-EG" dirty="0" smtClean="0"/>
              <a:t> ولا فالمريض بحاجة لأوكسجين سواء في الحالات الحادة أو المزمنة .</a:t>
            </a:r>
            <a:endParaRPr lang="en-US" dirty="0" smtClean="0"/>
          </a:p>
          <a:p>
            <a:pPr algn="r" rtl="1"/>
            <a:r>
              <a:rPr lang="ar-EG" dirty="0" smtClean="0"/>
              <a:t>فكرة تقريبية عن ضغط الأوكسجين الشرياني ـ لا يغن عن غازات الدم في حال شككنا</a:t>
            </a:r>
            <a:r>
              <a:rPr lang="en-US" dirty="0" smtClean="0"/>
              <a:t>  </a:t>
            </a:r>
            <a:r>
              <a:rPr lang="ar-EG" dirty="0" smtClean="0"/>
              <a:t> بزيادة </a:t>
            </a:r>
            <a:r>
              <a:rPr lang="en-US" dirty="0" smtClean="0"/>
              <a:t>CO2</a:t>
            </a:r>
            <a:r>
              <a:rPr lang="ar-EG" dirty="0" smtClean="0"/>
              <a:t> </a:t>
            </a:r>
          </a:p>
          <a:p>
            <a:pPr algn="r" rtl="1"/>
            <a:r>
              <a:rPr lang="ar-EG" dirty="0" smtClean="0"/>
              <a:t>مهم في الرعاية الأولية وغرف الاسعاف وعندما نرى المريض في المنزل للكشف السريع عن الخطورة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b="1" u="sng" dirty="0" smtClean="0">
                <a:solidFill>
                  <a:srgbClr val="FF0000"/>
                </a:solidFill>
              </a:rPr>
              <a:t>القصور التنفسي المزمن </a:t>
            </a:r>
            <a:r>
              <a:rPr lang="ar-EG" b="1" u="sng" dirty="0" smtClean="0">
                <a:solidFill>
                  <a:srgbClr val="FF0000"/>
                </a:solidFill>
              </a:rPr>
              <a:t>عند مريض الداء الرئوي الانسدادي المزمن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r>
              <a:rPr lang="ar-EG" dirty="0" smtClean="0"/>
              <a:t>   </a:t>
            </a:r>
            <a:r>
              <a:rPr lang="ar-SY" dirty="0" smtClean="0"/>
              <a:t>حيث يكون </a:t>
            </a:r>
            <a:r>
              <a:rPr lang="en-US" dirty="0" smtClean="0"/>
              <a:t>PaO2 &lt; 60 </a:t>
            </a:r>
            <a:r>
              <a:rPr lang="en-US" dirty="0" err="1" smtClean="0"/>
              <a:t>mmhg</a:t>
            </a:r>
            <a:r>
              <a:rPr lang="en-US" dirty="0" smtClean="0"/>
              <a:t> </a:t>
            </a:r>
            <a:r>
              <a:rPr lang="ar-SY" dirty="0" smtClean="0"/>
              <a:t>ويجب أن يقاس خارج السورات الحادة </a:t>
            </a:r>
            <a:r>
              <a:rPr lang="ar-EG" dirty="0" smtClean="0"/>
              <a:t>للداء الانسدادي ، </a:t>
            </a:r>
            <a:r>
              <a:rPr lang="ar-SY" dirty="0" smtClean="0"/>
              <a:t>على بعد شهر وثم يعاد قياسه بعد اسبوعين الى 3 أسابيع لنقول قصور تنفسي مزمن </a:t>
            </a:r>
          </a:p>
          <a:p>
            <a:pPr algn="r" rtl="1">
              <a:buNone/>
            </a:pPr>
            <a:r>
              <a:rPr lang="ar-SY" dirty="0" smtClean="0"/>
              <a:t>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2057401"/>
            <a:ext cx="6019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نطلب غازات الدم عند من حجم الزفير الاقصى في التانية عنده أقل من 50% أو عند من اشباع الاوكسجين النبضي أقل منن 90%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آلية عمله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25" y="2691606"/>
            <a:ext cx="72961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الاستعمال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EG" dirty="0" smtClean="0"/>
              <a:t>نتركه على الاصبع حتى يستقر الرقم بدون اسراع</a:t>
            </a:r>
          </a:p>
          <a:p>
            <a:pPr algn="r" rtl="1"/>
            <a:r>
              <a:rPr lang="ar-EG" dirty="0" smtClean="0"/>
              <a:t>اذا وضعنا المريض على أوكسجين بنسبة مئوية معيبة، ننتظر ربع الى نصف ساعة قبل اعادة قراءة الرقم كي يتوازن</a:t>
            </a:r>
          </a:p>
          <a:p>
            <a:pPr algn="r" rtl="1"/>
            <a:r>
              <a:rPr lang="ar-EG" dirty="0" smtClean="0"/>
              <a:t>الرقم المقروء هو أوكسيهيموغلوبين</a:t>
            </a:r>
            <a:r>
              <a:rPr lang="en-US" dirty="0" smtClean="0"/>
              <a:t>/</a:t>
            </a:r>
            <a:r>
              <a:rPr lang="ar-EG" dirty="0" smtClean="0"/>
              <a:t>كاربوكسيهيموغلوبين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 of pulse oxymetry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EG" dirty="0" smtClean="0"/>
              <a:t>طلاء الأظافر </a:t>
            </a:r>
          </a:p>
          <a:p>
            <a:pPr algn="r" rtl="1"/>
            <a:r>
              <a:rPr lang="ar-EG" dirty="0" smtClean="0"/>
              <a:t>اللون الأسود للبشرة</a:t>
            </a:r>
          </a:p>
          <a:p>
            <a:pPr algn="r" rtl="1"/>
            <a:r>
              <a:rPr lang="ar-EG" dirty="0" smtClean="0"/>
              <a:t>التسمم بال </a:t>
            </a:r>
            <a:r>
              <a:rPr lang="en-US" dirty="0" smtClean="0"/>
              <a:t>Co</a:t>
            </a:r>
            <a:r>
              <a:rPr lang="ar-EG" dirty="0" smtClean="0"/>
              <a:t>حيث يبفى الاشباع طبيعي</a:t>
            </a:r>
          </a:p>
          <a:p>
            <a:pPr algn="r" rtl="1"/>
            <a:r>
              <a:rPr lang="ar-EG" dirty="0" smtClean="0"/>
              <a:t>فقر الدم حيث يبقى الاشباع طبيعي</a:t>
            </a:r>
          </a:p>
          <a:p>
            <a:pPr algn="r" rt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EG" u="sng" dirty="0" smtClean="0">
                <a:solidFill>
                  <a:srgbClr val="FF0000"/>
                </a:solidFill>
              </a:rPr>
              <a:t>متى نصف الأوكسجين الدائم في المنزل</a:t>
            </a:r>
            <a:br>
              <a:rPr lang="ar-EG" u="sng" dirty="0" smtClean="0">
                <a:solidFill>
                  <a:srgbClr val="FF0000"/>
                </a:solidFill>
              </a:rPr>
            </a:br>
            <a:r>
              <a:rPr lang="ar-EG" u="sng" dirty="0" smtClean="0">
                <a:solidFill>
                  <a:srgbClr val="FF0000"/>
                </a:solidFill>
              </a:rPr>
              <a:t>عند مرضى القصور التنفسي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EG" dirty="0" smtClean="0"/>
              <a:t>1- عند مريض الداء الانسدادي المزمن وعندما يكون ال </a:t>
            </a:r>
            <a:r>
              <a:rPr lang="en-US" dirty="0" smtClean="0"/>
              <a:t>PaO2</a:t>
            </a:r>
            <a:r>
              <a:rPr lang="ar-EG" dirty="0" smtClean="0"/>
              <a:t>خارج الهجمات </a:t>
            </a:r>
            <a:r>
              <a:rPr lang="en-US" dirty="0" smtClean="0"/>
              <a:t>mmhg55&gt; </a:t>
            </a:r>
            <a:r>
              <a:rPr lang="ar-EG" dirty="0" smtClean="0"/>
              <a:t>واشباع 88%أوبين </a:t>
            </a:r>
            <a:r>
              <a:rPr lang="en-US" dirty="0" smtClean="0"/>
              <a:t>55-60</a:t>
            </a:r>
            <a:r>
              <a:rPr lang="ar-EG" dirty="0" smtClean="0"/>
              <a:t>مع احمرار دم أي </a:t>
            </a:r>
            <a:r>
              <a:rPr lang="en-US" dirty="0" smtClean="0"/>
              <a:t>&lt;HT  </a:t>
            </a:r>
            <a:r>
              <a:rPr lang="ar-EG" dirty="0" smtClean="0"/>
              <a:t>55، أو قلب رئوي أو ارتفاع توتر شرياني رئوي</a:t>
            </a:r>
          </a:p>
          <a:p>
            <a:pPr algn="r" rtl="1"/>
            <a:r>
              <a:rPr lang="ar-EG" dirty="0" smtClean="0"/>
              <a:t>2- على أن تعاد غازات الدم بعد 3 أسابيع ويبقى نفس الرقم</a:t>
            </a:r>
          </a:p>
          <a:p>
            <a:pPr algn="r" rtl="1"/>
            <a:r>
              <a:rPr lang="ar-EG" dirty="0" smtClean="0"/>
              <a:t>3- يجب الا يلعب المريض بعيار الجهاز والا قد يحصل عنده زيادة </a:t>
            </a:r>
            <a:r>
              <a:rPr lang="en-US" dirty="0" smtClean="0"/>
              <a:t>CO2 </a:t>
            </a:r>
            <a:r>
              <a:rPr lang="ar-EG" dirty="0" smtClean="0"/>
              <a:t>وانكسار معاوضة</a:t>
            </a:r>
          </a:p>
          <a:p>
            <a:pPr algn="r" rtl="1"/>
            <a:r>
              <a:rPr lang="ar-EG" dirty="0" smtClean="0"/>
              <a:t>4- يجب وضعه 15 ساعة يوميا وخاصة ليلا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u="sng" dirty="0" smtClean="0">
                <a:solidFill>
                  <a:srgbClr val="FF0000"/>
                </a:solidFill>
              </a:rPr>
              <a:t> معايرة استعمال الأوكسجين الأنفي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dirty="0" smtClean="0"/>
              <a:t>اذا كان مريض داء انسدادي نعطيه 1 ليتر أوكسجين في الدقيقة كبداية ونراقب تغير الاشباع بعد </a:t>
            </a:r>
            <a:r>
              <a:rPr lang="ar-EG" dirty="0" smtClean="0">
                <a:solidFill>
                  <a:srgbClr val="FF0000"/>
                </a:solidFill>
              </a:rPr>
              <a:t>نصف  ساعة</a:t>
            </a:r>
          </a:p>
          <a:p>
            <a:pPr algn="r" rt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???</a:t>
            </a:r>
            <a:r>
              <a:rPr lang="ar-EG" u="sng" dirty="0" smtClean="0">
                <a:solidFill>
                  <a:srgbClr val="FF0000"/>
                </a:solidFill>
              </a:rPr>
              <a:t>ملاحظات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FontTx/>
              <a:buChar char="-"/>
            </a:pPr>
            <a:endParaRPr lang="ar-EG" dirty="0" smtClean="0"/>
          </a:p>
          <a:p>
            <a:pPr algn="r">
              <a:buFontTx/>
              <a:buChar char="-"/>
            </a:pPr>
            <a:endParaRPr lang="ar-EG" dirty="0" smtClean="0"/>
          </a:p>
          <a:p>
            <a:pPr algn="r">
              <a:buFontTx/>
              <a:buChar char="-"/>
            </a:pPr>
            <a:r>
              <a:rPr lang="ar-EG" dirty="0" smtClean="0"/>
              <a:t>-لا تدخين مع الأوكسجين</a:t>
            </a:r>
          </a:p>
          <a:p>
            <a:pPr algn="r" rtl="1">
              <a:buFontTx/>
              <a:buChar char="-"/>
            </a:pPr>
            <a:r>
              <a:rPr lang="ar-EG" dirty="0" smtClean="0"/>
              <a:t>- قد يؤدي الايقاف المفاجئ للاوكسجين المديد الى الوفاة بظهور نقص اكسجة حاد شديد</a:t>
            </a:r>
          </a:p>
          <a:p>
            <a:pPr algn="r" rtl="1">
              <a:buFontTx/>
              <a:buChar char="-"/>
            </a:pPr>
            <a:r>
              <a:rPr lang="ar-EG" dirty="0" smtClean="0"/>
              <a:t>نوص المريض بعدم تغيير عيار الاوكسجين، قد تظهر زيادة في </a:t>
            </a:r>
            <a:r>
              <a:rPr lang="en-US" dirty="0" smtClean="0"/>
              <a:t>CO2</a:t>
            </a:r>
            <a:r>
              <a:rPr lang="ar-EG" dirty="0" smtClean="0"/>
              <a:t>واعراضها من نعاس وخبل واختلاط وعي وتزداد نقص الأكسجة . راعي العيارات وابدأ ب1 ليتر </a:t>
            </a:r>
          </a:p>
          <a:p>
            <a:pPr algn="r" rtl="1"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Non Invasive Ventilation at home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EG" sz="2800" u="sng" dirty="0" smtClean="0">
                <a:solidFill>
                  <a:srgbClr val="FF0000"/>
                </a:solidFill>
                <a:cs typeface="+mj-cs"/>
              </a:rPr>
              <a:t>التهوية غير الباضعة في القصور التنفسي الحاد علي أرضية قصور تنفسي مزمن :</a:t>
            </a:r>
            <a:r>
              <a:rPr lang="ar-SA" sz="2800" u="sng" dirty="0" smtClean="0">
                <a:solidFill>
                  <a:srgbClr val="FF0000"/>
                </a:solidFill>
                <a:cs typeface="+mj-cs"/>
              </a:rPr>
              <a:t/>
            </a:r>
            <a:br>
              <a:rPr lang="ar-SA" sz="2800" u="sng" dirty="0" smtClean="0">
                <a:solidFill>
                  <a:srgbClr val="FF0000"/>
                </a:solidFill>
                <a:cs typeface="+mj-cs"/>
              </a:rPr>
            </a:br>
            <a:r>
              <a:rPr lang="en-US" sz="2800" u="sng" dirty="0" smtClean="0">
                <a:solidFill>
                  <a:srgbClr val="FF0000"/>
                </a:solidFill>
                <a:cs typeface="+mj-cs"/>
              </a:rPr>
              <a:t>Non Invasive Ventilation</a:t>
            </a:r>
            <a:endParaRPr lang="en-US" sz="2800" u="sng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63491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>
              <a:buFont typeface="Arial" charset="0"/>
              <a:buNone/>
            </a:pPr>
            <a:r>
              <a:rPr lang="ar-SA" dirty="0" smtClean="0"/>
              <a:t>		* </a:t>
            </a:r>
            <a:r>
              <a:rPr lang="ar-EG" dirty="0" smtClean="0"/>
              <a:t>تستطب وتنقذ الحياة في</a:t>
            </a:r>
            <a:r>
              <a:rPr lang="ar-SA" dirty="0" smtClean="0"/>
              <a:t> </a:t>
            </a:r>
            <a:r>
              <a:rPr lang="ar-EG" dirty="0" smtClean="0"/>
              <a:t>القصور التنفسي الحاد</a:t>
            </a:r>
            <a:r>
              <a:rPr lang="ar-SA" dirty="0" smtClean="0"/>
              <a:t>:</a:t>
            </a:r>
          </a:p>
          <a:p>
            <a:pPr algn="r" rtl="1" eaLnBrk="1" hangingPunct="1"/>
            <a:r>
              <a:rPr lang="ar-EG" dirty="0" smtClean="0"/>
              <a:t> حال حماض  </a:t>
            </a:r>
            <a:r>
              <a:rPr lang="en-US" dirty="0" smtClean="0"/>
              <a:t>&lt;</a:t>
            </a:r>
            <a:r>
              <a:rPr lang="ar-EG" dirty="0" smtClean="0"/>
              <a:t>7.35وزيادة </a:t>
            </a:r>
            <a:r>
              <a:rPr lang="en-US" dirty="0" smtClean="0"/>
              <a:t>CO2 </a:t>
            </a:r>
            <a:r>
              <a:rPr lang="ar-EG" dirty="0" smtClean="0"/>
              <a:t>رغم الأوكسجين الأنفي والعلاج لمدة ساعة</a:t>
            </a:r>
            <a:endParaRPr lang="ar-SA" dirty="0" smtClean="0"/>
          </a:p>
          <a:p>
            <a:pPr algn="r" rtl="1" eaLnBrk="1" hangingPunct="1"/>
            <a:r>
              <a:rPr lang="ar-EG" dirty="0" smtClean="0"/>
              <a:t>وفورا</a:t>
            </a:r>
            <a:r>
              <a:rPr lang="ar-SY" dirty="0" smtClean="0"/>
              <a:t>ً</a:t>
            </a:r>
            <a:r>
              <a:rPr lang="ar-EG" dirty="0" smtClean="0"/>
              <a:t> تهوية غير بااضغه اذا كان</a:t>
            </a:r>
            <a:r>
              <a:rPr lang="en-US" dirty="0" smtClean="0"/>
              <a:t>PH&lt; 7.3</a:t>
            </a:r>
            <a:r>
              <a:rPr lang="ar-EG" dirty="0" smtClean="0"/>
              <a:t>0</a:t>
            </a:r>
            <a:endParaRPr lang="en-US" dirty="0" smtClean="0"/>
          </a:p>
          <a:p>
            <a:pPr algn="r" eaLnBrk="1" hangingPunct="1"/>
            <a:endParaRPr lang="ar-SA" dirty="0" smtClean="0"/>
          </a:p>
          <a:p>
            <a:pPr algn="r" rtl="1" eaLnBrk="1" hangingPunct="1"/>
            <a:r>
              <a:rPr lang="ar-EG" dirty="0" smtClean="0"/>
              <a:t>التهوية الميكانيكية مع تنبيب في حال تغيم وعي أو هبوط ضغط. أو حماض 7.25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u="sng" dirty="0" smtClean="0">
                <a:solidFill>
                  <a:srgbClr val="FF0000"/>
                </a:solidFill>
              </a:rPr>
              <a:t>لمحه عن الآليه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48681"/>
            <a:ext cx="723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EG" u="sng" dirty="0" smtClean="0">
                <a:cs typeface="+mj-cs"/>
              </a:rPr>
              <a:t>التهوية غير </a:t>
            </a:r>
            <a:r>
              <a:rPr lang="ar-EG" u="sng" dirty="0" err="1" smtClean="0">
                <a:cs typeface="+mj-cs"/>
              </a:rPr>
              <a:t>الباضعة</a:t>
            </a:r>
            <a:r>
              <a:rPr lang="ar-EG" u="sng" dirty="0" smtClean="0">
                <a:cs typeface="+mj-cs"/>
              </a:rPr>
              <a:t>:</a:t>
            </a:r>
            <a:r>
              <a:rPr lang="ar-SA" u="sng" dirty="0" smtClean="0">
                <a:cs typeface="+mj-cs"/>
              </a:rPr>
              <a:t/>
            </a:r>
            <a:br>
              <a:rPr lang="ar-SA" u="sng" dirty="0" smtClean="0">
                <a:cs typeface="+mj-cs"/>
              </a:rPr>
            </a:br>
            <a:r>
              <a:rPr lang="en-US" dirty="0" smtClean="0">
                <a:cs typeface="+mj-cs"/>
              </a:rPr>
              <a:t>Non Invasive Ventilation</a:t>
            </a:r>
            <a:endParaRPr lang="en-US" dirty="0">
              <a:cs typeface="+mj-cs"/>
            </a:endParaRPr>
          </a:p>
        </p:txBody>
      </p:sp>
      <p:sp>
        <p:nvSpPr>
          <p:cNvPr id="63491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>
              <a:buFont typeface="Arial" charset="0"/>
              <a:buNone/>
            </a:pPr>
            <a:r>
              <a:rPr lang="ar-SA" dirty="0" smtClean="0"/>
              <a:t>		* </a:t>
            </a:r>
            <a:r>
              <a:rPr lang="ar-EG" dirty="0" smtClean="0"/>
              <a:t>تستطب في</a:t>
            </a:r>
            <a:r>
              <a:rPr lang="ar-SA" dirty="0" smtClean="0"/>
              <a:t> </a:t>
            </a:r>
            <a:r>
              <a:rPr lang="ar-EG" dirty="0" smtClean="0"/>
              <a:t>المنزل في حال </a:t>
            </a:r>
            <a:r>
              <a:rPr lang="ar-SA" dirty="0" smtClean="0"/>
              <a:t>:</a:t>
            </a:r>
          </a:p>
          <a:p>
            <a:pPr algn="r" rtl="1" eaLnBrk="1" hangingPunct="1"/>
            <a:r>
              <a:rPr lang="ar-EG" dirty="0" smtClean="0"/>
              <a:t> في حال زيادة </a:t>
            </a:r>
            <a:r>
              <a:rPr lang="en-US" dirty="0" smtClean="0"/>
              <a:t>CO2 </a:t>
            </a:r>
            <a:r>
              <a:rPr lang="ar-EG" dirty="0" smtClean="0"/>
              <a:t> وحماض رغم الأوكسجين الأنفي</a:t>
            </a:r>
            <a:endParaRPr lang="en-US" dirty="0" smtClean="0"/>
          </a:p>
          <a:p>
            <a:pPr algn="r" eaLnBrk="1" hangingPunct="1">
              <a:buNone/>
            </a:pPr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7775" y="1347788"/>
            <a:ext cx="66484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u="sng" dirty="0" smtClean="0">
                <a:solidFill>
                  <a:srgbClr val="FF0000"/>
                </a:solidFill>
              </a:rPr>
              <a:t>ادوية أخرى 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Flue vaccine</a:t>
            </a:r>
          </a:p>
          <a:p>
            <a:r>
              <a:rPr lang="en-US" dirty="0" smtClean="0"/>
              <a:t>Pneumococcal vaccine.</a:t>
            </a:r>
          </a:p>
          <a:p>
            <a:r>
              <a:rPr lang="en-US" dirty="0" smtClean="0"/>
              <a:t>rehabilitation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EG" u="sng" dirty="0" smtClean="0">
                <a:solidFill>
                  <a:srgbClr val="FF0000"/>
                </a:solidFill>
              </a:rPr>
              <a:t>المتابعه</a:t>
            </a:r>
            <a:endParaRPr lang="en-US" u="sng" dirty="0" smtClean="0">
              <a:solidFill>
                <a:srgbClr val="FF0000"/>
              </a:solidFill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/>
            <a:r>
              <a:rPr lang="ar-EG" dirty="0" smtClean="0"/>
              <a:t>يعود المريض كل فترة لاجراء وظائف رئة</a:t>
            </a:r>
          </a:p>
          <a:p>
            <a:pPr algn="r" rtl="1" eaLnBrk="1" hangingPunct="1"/>
            <a:r>
              <a:rPr lang="ar-EG" dirty="0" smtClean="0"/>
              <a:t>نساعده في ترك التدخين سواء سكائر أو أراكيل</a:t>
            </a:r>
          </a:p>
          <a:p>
            <a:pPr algn="r" rtl="1" eaLnBrk="1" hangingPunct="1"/>
            <a:r>
              <a:rPr lang="ar-EG" dirty="0" smtClean="0"/>
              <a:t>نقيم استجابته الدوائية </a:t>
            </a:r>
            <a:r>
              <a:rPr lang="ar-EG" dirty="0" smtClean="0"/>
              <a:t>أي أخذ الموسعات القصبية المديدة بشكل منتظم</a:t>
            </a:r>
            <a:endParaRPr lang="ar-EG" dirty="0" smtClean="0"/>
          </a:p>
          <a:p>
            <a:pPr algn="r" rtl="1" eaLnBrk="1" hangingPunct="1"/>
            <a:r>
              <a:rPr lang="ar-EG" dirty="0" smtClean="0"/>
              <a:t>يجرب أمامنا المنشقة</a:t>
            </a:r>
          </a:p>
          <a:p>
            <a:pPr algn="r" rtl="1" eaLnBrk="1" hangingPunct="1"/>
            <a:r>
              <a:rPr lang="ar-EG" dirty="0" smtClean="0"/>
              <a:t>ننصح بالابتعاد عن التدخين السلبي للسكائرر أو الأراكيل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الادوات هي اسطوانه </a:t>
            </a:r>
            <a:r>
              <a:rPr lang="en-US" dirty="0" smtClean="0"/>
              <a:t>Liquid oxygen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76400"/>
            <a:ext cx="5029200" cy="331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concentrator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057400"/>
            <a:ext cx="6324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09800"/>
            <a:ext cx="6324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362200"/>
            <a:ext cx="6324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Portable oxygen</a:t>
            </a:r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99992"/>
            <a:ext cx="8229600" cy="352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081" y="1600200"/>
            <a:ext cx="52398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u="sng" dirty="0" smtClean="0">
                <a:solidFill>
                  <a:srgbClr val="FF0000"/>
                </a:solidFill>
              </a:rPr>
              <a:t>ماذا يحدث في الطيارة أو المرتفع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ar-EG" dirty="0" smtClean="0"/>
              <a:t>- ينقص الاوكسجين ويجب اعلام شركة الطيران اذا سافر مريض قصور التنفس المزمن ، نعطيه 3 ليتر أوكسجين في الدقيقة لنحافظ على 50 ملمتر زئبق أوكسجين . لا مشكل عند من عنده </a:t>
            </a:r>
            <a:r>
              <a:rPr lang="en-US" dirty="0" smtClean="0"/>
              <a:t>PaO2&gt;70 </a:t>
            </a:r>
            <a:r>
              <a:rPr lang="en-US" dirty="0" err="1" smtClean="0"/>
              <a:t>mmhg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 eaLnBrk="1" hangingPunct="1"/>
            <a:r>
              <a:rPr lang="ar-SY" sz="3200" b="1" u="sng" smtClean="0">
                <a:solidFill>
                  <a:srgbClr val="00B050"/>
                </a:solidFill>
              </a:rPr>
              <a:t>مسرح الحدث</a:t>
            </a:r>
            <a:r>
              <a:rPr lang="ar-EG" sz="3200" b="1" u="sng" smtClean="0">
                <a:solidFill>
                  <a:srgbClr val="00B050"/>
                </a:solidFill>
              </a:rPr>
              <a:t> المؤدي للانسداد:الدخان المستنشق يؤذ القصيبات الانتهائية وحتى البارنشيم</a:t>
            </a:r>
            <a:r>
              <a:rPr lang="ar-SY" sz="3200" b="1" u="sng" smtClean="0">
                <a:solidFill>
                  <a:srgbClr val="00B050"/>
                </a:solidFill>
              </a:rPr>
              <a:t> </a:t>
            </a:r>
            <a:r>
              <a:rPr lang="ar-EG" sz="3200" b="1" u="sng" smtClean="0">
                <a:solidFill>
                  <a:srgbClr val="00B050"/>
                </a:solidFill>
              </a:rPr>
              <a:t>:الفصيص والعنبات</a:t>
            </a:r>
            <a:r>
              <a:rPr lang="en-US" sz="3200" b="1" u="sng" smtClean="0">
                <a:solidFill>
                  <a:srgbClr val="00B050"/>
                </a:solidFill>
              </a:rPr>
              <a:t>( Lobula, and acici</a:t>
            </a:r>
            <a:r>
              <a:rPr lang="en-US" sz="3200" u="sng" smtClean="0"/>
              <a:t>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 eaLnBrk="1" hangingPunct="1"/>
            <a:r>
              <a:rPr lang="ar-SY" sz="2400" dirty="0" smtClean="0"/>
              <a:t>الطرق التنفسية الصغرى &lt; 2مم</a:t>
            </a:r>
            <a:r>
              <a:rPr lang="en-US" sz="2400" dirty="0" smtClean="0"/>
              <a:t> </a:t>
            </a:r>
            <a:r>
              <a:rPr lang="ar-SY" sz="2400" dirty="0" smtClean="0"/>
              <a:t>: القصيبات الانتهائية في مدخل الفصيص</a:t>
            </a:r>
            <a:r>
              <a:rPr lang="ar-EG" sz="2400" dirty="0" smtClean="0"/>
              <a:t>، ثم </a:t>
            </a:r>
            <a:r>
              <a:rPr lang="ar-SY" sz="2400" dirty="0" smtClean="0"/>
              <a:t> </a:t>
            </a:r>
            <a:r>
              <a:rPr lang="ar-EG" sz="2400" dirty="0" smtClean="0"/>
              <a:t>تفرعها الى</a:t>
            </a:r>
            <a:r>
              <a:rPr lang="ar-SY" sz="2400" dirty="0" smtClean="0"/>
              <a:t> قصيبات تنفسية وقنوات حويصلية </a:t>
            </a:r>
            <a:r>
              <a:rPr lang="ar-EG" sz="2400" dirty="0" smtClean="0"/>
              <a:t>وأكياس حويصلية</a:t>
            </a:r>
            <a:r>
              <a:rPr lang="ar-SY" sz="2400" dirty="0" smtClean="0"/>
              <a:t>وحويصلات وما يجاورها من أوعية شعرية </a:t>
            </a:r>
            <a:r>
              <a:rPr lang="ar-EG" sz="2400" dirty="0" smtClean="0"/>
              <a:t>،</a:t>
            </a:r>
            <a:r>
              <a:rPr lang="ar-SY" sz="2400" dirty="0" smtClean="0"/>
              <a:t>والنسيج الخلالي الداعم </a:t>
            </a:r>
            <a:endParaRPr lang="en-US" sz="2400" dirty="0" smtClean="0"/>
          </a:p>
          <a:p>
            <a:pPr algn="ctr" eaLnBrk="1" hangingPunct="1">
              <a:buFont typeface="Arial" charset="0"/>
              <a:buNone/>
            </a:pPr>
            <a:r>
              <a:rPr lang="en-US" sz="2400" dirty="0" smtClean="0"/>
              <a:t>                       Anti – Oxidant capacity is Lower in COPD smokers/Genetic &amp; exposure</a:t>
            </a:r>
            <a:r>
              <a:rPr lang="ar-EG" sz="2400" dirty="0" smtClean="0"/>
              <a:t>(مؤكسدات )</a:t>
            </a:r>
            <a:r>
              <a:rPr lang="en-US" sz="2400" dirty="0" smtClean="0"/>
              <a:t> , leading to high level of   ORS : </a:t>
            </a:r>
            <a:r>
              <a:rPr lang="en-US" sz="2400" dirty="0" err="1" smtClean="0"/>
              <a:t>Oxydant</a:t>
            </a:r>
            <a:r>
              <a:rPr lang="en-US" sz="2400" dirty="0" smtClean="0"/>
              <a:t> radical substances</a:t>
            </a:r>
          </a:p>
          <a:p>
            <a:pPr algn="ctr" rtl="1" eaLnBrk="1" hangingPunct="1">
              <a:buFont typeface="Arial" charset="0"/>
              <a:buNone/>
            </a:pPr>
            <a:r>
              <a:rPr lang="en-US" sz="2400" dirty="0" smtClean="0"/>
              <a:t> </a:t>
            </a:r>
          </a:p>
        </p:txBody>
      </p:sp>
      <p:sp>
        <p:nvSpPr>
          <p:cNvPr id="5" name="Down Arrow 4"/>
          <p:cNvSpPr/>
          <p:nvPr/>
        </p:nvSpPr>
        <p:spPr>
          <a:xfrm>
            <a:off x="4857750" y="3714750"/>
            <a:ext cx="428625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838200" y="4357688"/>
            <a:ext cx="7620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buFont typeface="Arial" charset="0"/>
              <a:buChar char="•"/>
            </a:pPr>
            <a:r>
              <a:rPr lang="ar-SY" dirty="0"/>
              <a:t>انسداد قصبي </a:t>
            </a:r>
            <a:r>
              <a:rPr lang="ar-EG" dirty="0"/>
              <a:t>: </a:t>
            </a:r>
            <a:r>
              <a:rPr lang="ar-SY" dirty="0"/>
              <a:t>وسببه </a:t>
            </a:r>
            <a:r>
              <a:rPr lang="ar-EG" dirty="0" smtClean="0"/>
              <a:t>أولا </a:t>
            </a:r>
            <a:r>
              <a:rPr lang="ar-SY" dirty="0" smtClean="0"/>
              <a:t>التليف </a:t>
            </a:r>
            <a:r>
              <a:rPr lang="ar-SY" dirty="0"/>
              <a:t>والتسمك العضلي والالتهاب في القصيبات الانتهائية ناجم عن المؤكسدات . </a:t>
            </a:r>
            <a:r>
              <a:rPr lang="en-US" dirty="0"/>
              <a:t>FEV1/FVC&lt;70% </a:t>
            </a:r>
            <a:r>
              <a:rPr lang="ar-SY" dirty="0"/>
              <a:t>ويشخص </a:t>
            </a:r>
            <a:r>
              <a:rPr lang="ar-SY" sz="2800" dirty="0">
                <a:solidFill>
                  <a:srgbClr val="FF0000"/>
                </a:solidFill>
              </a:rPr>
              <a:t>بالسبيرومتري</a:t>
            </a:r>
            <a:r>
              <a:rPr lang="ar-EG" sz="2800" dirty="0">
                <a:solidFill>
                  <a:srgbClr val="FF0000"/>
                </a:solidFill>
              </a:rPr>
              <a:t>. والى نقص في التهوية</a:t>
            </a:r>
            <a:r>
              <a:rPr lang="en-US" sz="2800" dirty="0">
                <a:solidFill>
                  <a:srgbClr val="FF0000"/>
                </a:solidFill>
              </a:rPr>
              <a:t>/</a:t>
            </a:r>
            <a:r>
              <a:rPr lang="ar-EG" sz="2800" dirty="0" smtClean="0">
                <a:solidFill>
                  <a:srgbClr val="FF0000"/>
                </a:solidFill>
              </a:rPr>
              <a:t>التروية ينتهي بمراحل متقدمه بنقص متزايد في </a:t>
            </a:r>
            <a:r>
              <a:rPr lang="en-US" sz="2800" dirty="0" smtClean="0">
                <a:solidFill>
                  <a:srgbClr val="FF0000"/>
                </a:solidFill>
              </a:rPr>
              <a:t>PaO2</a:t>
            </a:r>
            <a:r>
              <a:rPr lang="ar-EG" sz="2800" dirty="0" smtClean="0">
                <a:solidFill>
                  <a:srgbClr val="FF0000"/>
                </a:solidFill>
              </a:rPr>
              <a:t>. </a:t>
            </a:r>
            <a:endParaRPr lang="en-US" sz="2800" dirty="0">
              <a:solidFill>
                <a:srgbClr val="FF0000"/>
              </a:solidFill>
            </a:endParaRPr>
          </a:p>
          <a:p>
            <a:pPr algn="r" rtl="1">
              <a:buFont typeface="Arial" charset="0"/>
              <a:buChar char="•"/>
            </a:pPr>
            <a:r>
              <a:rPr lang="ar-EG" dirty="0" smtClean="0"/>
              <a:t>وثانيا </a:t>
            </a:r>
            <a:r>
              <a:rPr lang="ar-SY" dirty="0" smtClean="0"/>
              <a:t>: تخريب </a:t>
            </a:r>
            <a:r>
              <a:rPr lang="ar-SY" dirty="0"/>
              <a:t>النسيج الخلالي الداعم تحت مفعول </a:t>
            </a:r>
            <a:r>
              <a:rPr lang="en-US" dirty="0" err="1"/>
              <a:t>elastase</a:t>
            </a:r>
            <a:r>
              <a:rPr lang="en-US" dirty="0"/>
              <a:t> &amp;</a:t>
            </a:r>
            <a:r>
              <a:rPr lang="en-US" dirty="0" smtClean="0"/>
              <a:t>protease</a:t>
            </a:r>
            <a:r>
              <a:rPr lang="ar-SY" dirty="0" smtClean="0"/>
              <a:t>. </a:t>
            </a:r>
            <a:endParaRPr lang="en-US" dirty="0"/>
          </a:p>
          <a:p>
            <a:pPr algn="r" rtl="1"/>
            <a:endParaRPr lang="ar-SY" dirty="0"/>
          </a:p>
          <a:p>
            <a:pPr algn="r" rtl="1">
              <a:buFont typeface="Arial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في المرتفعات فوق 1200-1500 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  </a:t>
            </a:r>
            <a:r>
              <a:rPr lang="ar-EG" b="1" u="sng" dirty="0" smtClean="0"/>
              <a:t> ينقص اشباع الأوكسجين لان ضغط الاوكسجين الجزيي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u="sng" dirty="0" smtClean="0">
                <a:solidFill>
                  <a:srgbClr val="FF0000"/>
                </a:solidFill>
              </a:rPr>
              <a:t>الوقاية من القصور التنفسي المزمن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ar-EG" dirty="0" smtClean="0"/>
              <a:t>1- الكشف المبكر</a:t>
            </a:r>
          </a:p>
          <a:p>
            <a:pPr algn="r" rtl="1">
              <a:buNone/>
            </a:pPr>
            <a:r>
              <a:rPr lang="ar-EG" dirty="0" smtClean="0"/>
              <a:t>2- المساعدة في ترك التدخين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u="sng" dirty="0" smtClean="0">
                <a:solidFill>
                  <a:srgbClr val="00B050"/>
                </a:solidFill>
              </a:rPr>
              <a:t>الكشف المبكر</a:t>
            </a: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 eaLnBrk="1" hangingPunct="1"/>
            <a:r>
              <a:rPr lang="ar-SY" sz="2400" b="1" smtClean="0">
                <a:cs typeface="Times New Roman" pitchFamily="18" charset="0"/>
              </a:rPr>
              <a:t>كثير من المرضى مصابون بالداء الرئوي الانسدادي المزمن ولا يعرفون.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ar-SY" sz="2400" smtClean="0">
                <a:cs typeface="Times New Roman" pitchFamily="18" charset="0"/>
              </a:rPr>
              <a:t>كل شخص مدعو للإجابة على الأسئلة التالية، فالإجابة بنعم تساعدك على معرفة إصابتك بالداء الرئوي الانسدادي المزمن</a:t>
            </a:r>
            <a:endParaRPr lang="en-US" sz="2400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algn="r" rt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A" dirty="0">
                <a:cs typeface="+mn-cs"/>
              </a:rPr>
              <a:t>1</a:t>
            </a:r>
            <a:r>
              <a:rPr lang="ar-SY" dirty="0" smtClean="0">
                <a:cs typeface="+mn-cs"/>
              </a:rPr>
              <a:t>- </a:t>
            </a:r>
            <a:r>
              <a:rPr lang="ar-SY" dirty="0">
                <a:cs typeface="+mn-cs"/>
              </a:rPr>
              <a:t>السؤال الأول: هل تسعل مرات عديدة ومعظم الأيام   :   </a:t>
            </a:r>
            <a:r>
              <a:rPr lang="ar-SY" dirty="0" smtClean="0">
                <a:cs typeface="+mn-cs"/>
              </a:rPr>
              <a:t>  </a:t>
            </a:r>
            <a:r>
              <a:rPr lang="ar-SY" dirty="0">
                <a:cs typeface="+mn-cs"/>
              </a:rPr>
              <a:t>نعم                   لا</a:t>
            </a:r>
            <a:endParaRPr lang="en-US" dirty="0">
              <a:cs typeface="+mn-cs"/>
            </a:endParaRPr>
          </a:p>
          <a:p>
            <a:pPr algn="r" rt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Y" dirty="0">
                <a:cs typeface="+mn-cs"/>
              </a:rPr>
              <a:t>2- السؤال الثاني: هل تنقشع معظم الأيام:                   </a:t>
            </a:r>
            <a:r>
              <a:rPr lang="ar-SY" dirty="0" smtClean="0">
                <a:cs typeface="+mn-cs"/>
              </a:rPr>
              <a:t>   </a:t>
            </a:r>
            <a:r>
              <a:rPr lang="ar-SY" dirty="0">
                <a:cs typeface="+mn-cs"/>
              </a:rPr>
              <a:t>نعم                   لا</a:t>
            </a:r>
            <a:endParaRPr lang="en-US" dirty="0">
              <a:cs typeface="+mn-cs"/>
            </a:endParaRPr>
          </a:p>
          <a:p>
            <a:pPr algn="r" rt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Y" dirty="0">
                <a:cs typeface="+mn-cs"/>
              </a:rPr>
              <a:t>3- السؤال الثالث: هل تحس بأن نفسك يضيق أكثر من الآخرين</a:t>
            </a:r>
            <a:r>
              <a:rPr lang="ar-SY" dirty="0" smtClean="0">
                <a:cs typeface="+mn-cs"/>
              </a:rPr>
              <a:t>: نعم                    </a:t>
            </a:r>
            <a:r>
              <a:rPr lang="ar-SY" dirty="0">
                <a:cs typeface="+mn-cs"/>
              </a:rPr>
              <a:t>لا </a:t>
            </a:r>
            <a:endParaRPr lang="en-US" dirty="0">
              <a:cs typeface="+mn-cs"/>
            </a:endParaRPr>
          </a:p>
          <a:p>
            <a:pPr algn="r" rt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Y" dirty="0">
                <a:cs typeface="+mn-cs"/>
              </a:rPr>
              <a:t>4-السؤال الرابع: هل عمرك 40 عاما وما فوق:            </a:t>
            </a:r>
            <a:r>
              <a:rPr lang="ar-SY" dirty="0" smtClean="0">
                <a:cs typeface="+mn-cs"/>
              </a:rPr>
              <a:t>  </a:t>
            </a:r>
            <a:r>
              <a:rPr lang="ar-SY" dirty="0">
                <a:cs typeface="+mn-cs"/>
              </a:rPr>
              <a:t>نعم                    لا</a:t>
            </a:r>
            <a:endParaRPr lang="en-US" dirty="0">
              <a:cs typeface="+mn-cs"/>
            </a:endParaRPr>
          </a:p>
          <a:p>
            <a:pPr algn="r" rt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Y" dirty="0">
                <a:cs typeface="+mn-cs"/>
              </a:rPr>
              <a:t>5-هل أنت تدخن أو هل كنت تدخن  </a:t>
            </a:r>
            <a:r>
              <a:rPr lang="ar-EG" dirty="0" smtClean="0">
                <a:cs typeface="+mn-cs"/>
              </a:rPr>
              <a:t>                          نعم                     لا</a:t>
            </a:r>
          </a:p>
          <a:p>
            <a:pPr algn="r" rt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EG" dirty="0" smtClean="0">
                <a:cs typeface="+mn-cs"/>
              </a:rPr>
              <a:t>أو هل هناك عوامل خطورة أخرى</a:t>
            </a:r>
            <a:r>
              <a:rPr lang="ar-SY" dirty="0" smtClean="0">
                <a:cs typeface="+mn-cs"/>
              </a:rPr>
              <a:t>                          نعم                    لا</a:t>
            </a:r>
            <a:r>
              <a:rPr lang="ar-SA" dirty="0" smtClean="0">
                <a:cs typeface="+mn-cs"/>
              </a:rPr>
              <a:t>		</a:t>
            </a:r>
            <a:endParaRPr lang="en-US" dirty="0">
              <a:cs typeface="+mn-cs"/>
            </a:endParaRPr>
          </a:p>
          <a:p>
            <a:pPr algn="r" rt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Y" dirty="0" err="1">
                <a:cs typeface="+mn-cs"/>
              </a:rPr>
              <a:t>اذا</a:t>
            </a:r>
            <a:r>
              <a:rPr lang="ar-SY" dirty="0">
                <a:cs typeface="+mn-cs"/>
              </a:rPr>
              <a:t> أجبت </a:t>
            </a:r>
            <a:r>
              <a:rPr lang="ar-SY" dirty="0" err="1">
                <a:cs typeface="+mn-cs"/>
              </a:rPr>
              <a:t>بــ</a:t>
            </a:r>
            <a:r>
              <a:rPr lang="ar-SY" dirty="0">
                <a:cs typeface="+mn-cs"/>
              </a:rPr>
              <a:t> نعم اذهب لإجراء تخطيط  وظائف الرئة </a:t>
            </a:r>
            <a:r>
              <a:rPr lang="en-US" dirty="0">
                <a:cs typeface="+mn-cs"/>
              </a:rPr>
              <a:t>Spirometry</a:t>
            </a:r>
            <a:r>
              <a:rPr lang="ar-SY" dirty="0">
                <a:cs typeface="+mn-cs"/>
              </a:rPr>
              <a:t>لتأكيد </a:t>
            </a:r>
            <a:r>
              <a:rPr lang="ar-SY" dirty="0" err="1">
                <a:cs typeface="+mn-cs"/>
              </a:rPr>
              <a:t>اصابتك</a:t>
            </a:r>
            <a:r>
              <a:rPr lang="ar-SY" dirty="0">
                <a:cs typeface="+mn-cs"/>
              </a:rPr>
              <a:t> بالداء الرئوي </a:t>
            </a:r>
            <a:r>
              <a:rPr lang="ar-SY" dirty="0" err="1">
                <a:cs typeface="+mn-cs"/>
              </a:rPr>
              <a:t>الانسدادي</a:t>
            </a:r>
            <a:r>
              <a:rPr lang="ar-SY" dirty="0">
                <a:cs typeface="+mn-cs"/>
              </a:rPr>
              <a:t> </a:t>
            </a:r>
            <a:r>
              <a:rPr lang="ar-SY" dirty="0" smtClean="0">
                <a:cs typeface="+mn-cs"/>
              </a:rPr>
              <a:t>المزمن</a:t>
            </a:r>
            <a:endParaRPr lang="ar-SA" dirty="0" smtClean="0">
              <a:cs typeface="+mn-cs"/>
            </a:endParaRPr>
          </a:p>
          <a:p>
            <a:pPr algn="r" rt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cs typeface="+mn-cs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Y" dirty="0">
                <a:cs typeface="+mn-cs"/>
              </a:rPr>
              <a:t>تخطيط وظائف الرئة عن طريق جهاز </a:t>
            </a:r>
            <a:r>
              <a:rPr lang="ar-SY" dirty="0" err="1">
                <a:cs typeface="+mn-cs"/>
              </a:rPr>
              <a:t>السبيروميتر</a:t>
            </a:r>
            <a:r>
              <a:rPr lang="ar-SY" dirty="0">
                <a:cs typeface="+mn-cs"/>
              </a:rPr>
              <a:t> في عيادة طبيب أو </a:t>
            </a:r>
            <a:r>
              <a:rPr lang="ar-SY" dirty="0" err="1">
                <a:cs typeface="+mn-cs"/>
              </a:rPr>
              <a:t>مشفى</a:t>
            </a:r>
            <a:r>
              <a:rPr lang="ar-SY" dirty="0">
                <a:cs typeface="+mn-cs"/>
              </a:rPr>
              <a:t> أو مركز صحي  سيؤكد لك </a:t>
            </a:r>
            <a:r>
              <a:rPr lang="ar-SY" dirty="0" err="1">
                <a:cs typeface="+mn-cs"/>
              </a:rPr>
              <a:t>اصابتك</a:t>
            </a:r>
            <a:r>
              <a:rPr lang="ar-SY" dirty="0">
                <a:cs typeface="+mn-cs"/>
              </a:rPr>
              <a:t> بالداء الرئوي </a:t>
            </a:r>
            <a:r>
              <a:rPr lang="ar-SY" dirty="0" err="1">
                <a:cs typeface="+mn-cs"/>
              </a:rPr>
              <a:t>الانسدادي</a:t>
            </a:r>
            <a:r>
              <a:rPr lang="ar-SY" dirty="0">
                <a:cs typeface="+mn-cs"/>
              </a:rPr>
              <a:t> المزمن .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/>
            </a:r>
            <a:br>
              <a:rPr lang="en-US" u="sng" dirty="0" smtClean="0"/>
            </a:br>
            <a:r>
              <a:rPr lang="ar-EG" u="sng" dirty="0" smtClean="0">
                <a:solidFill>
                  <a:srgbClr val="00B050"/>
                </a:solidFill>
              </a:rPr>
              <a:t>المساعدة في ترك التدخين</a:t>
            </a: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endParaRPr lang="ar-E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annual Decline of FEV1</a:t>
            </a:r>
          </a:p>
        </p:txBody>
      </p:sp>
      <p:pic>
        <p:nvPicPr>
          <p:cNvPr id="4301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01511" y="1539875"/>
            <a:ext cx="7584723" cy="4940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5837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6168" y="338138"/>
            <a:ext cx="7299677" cy="6102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EG" u="sng" dirty="0" smtClean="0">
                <a:solidFill>
                  <a:srgbClr val="FF0000"/>
                </a:solidFill>
              </a:rPr>
              <a:t>ليتني تركت التدخين</a:t>
            </a:r>
            <a:endParaRPr lang="en-US" u="sng" dirty="0" smtClean="0">
              <a:solidFill>
                <a:srgbClr val="FF0000"/>
              </a:solidFill>
            </a:endParaRPr>
          </a:p>
        </p:txBody>
      </p:sp>
      <p:pic>
        <p:nvPicPr>
          <p:cNvPr id="59395" name="Picture 4" descr="mso6615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lum contrast="12000"/>
          </a:blip>
          <a:srcRect l="8861" r="6871" b="9497"/>
          <a:stretch>
            <a:fillRect/>
          </a:stretch>
        </p:blipFill>
        <p:spPr>
          <a:xfrm>
            <a:off x="1220612" y="1555751"/>
            <a:ext cx="6746522" cy="4906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HelpDesk\Desktop\Dr YESSER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57200"/>
            <a:ext cx="4800600" cy="6212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HelpDesk\Desktop\Dr YESSER\6.jpg"/>
          <p:cNvPicPr>
            <a:picLocks noChangeAspect="1" noChangeArrowheads="1"/>
          </p:cNvPicPr>
          <p:nvPr/>
        </p:nvPicPr>
        <p:blipFill>
          <a:blip r:embed="rId2" cstate="print"/>
          <a:srcRect r="3045" b="4706"/>
          <a:stretch>
            <a:fillRect/>
          </a:stretch>
        </p:blipFill>
        <p:spPr bwMode="auto">
          <a:xfrm>
            <a:off x="1828800" y="0"/>
            <a:ext cx="5152094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ar-EG" sz="3200" smtClean="0">
                <a:cs typeface="Times New Roman" pitchFamily="18" charset="0"/>
              </a:rPr>
              <a:t>الفصيص وينقسم الى عنبات</a:t>
            </a:r>
            <a:r>
              <a:rPr lang="en-US" sz="3200" smtClean="0">
                <a:cs typeface="Times New Roman" pitchFamily="18" charset="0"/>
              </a:rPr>
              <a:t> </a:t>
            </a:r>
            <a:br>
              <a:rPr lang="en-US" sz="3200" smtClean="0">
                <a:cs typeface="Times New Roman" pitchFamily="18" charset="0"/>
              </a:rPr>
            </a:br>
            <a:r>
              <a:rPr lang="ar-EG" sz="3200" smtClean="0">
                <a:cs typeface="Times New Roman" pitchFamily="18" charset="0"/>
              </a:rPr>
              <a:t>في مدخل كل منها قصيبه تنفسيه ثم الى الاسناخ والوعاء الشعري</a:t>
            </a:r>
            <a:endParaRPr lang="en-US" sz="3200" smtClean="0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89100" y="2011363"/>
            <a:ext cx="5765800" cy="37036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HelpDesk\Desktop\Dr YESSER\7.jpg"/>
          <p:cNvPicPr>
            <a:picLocks noChangeAspect="1" noChangeArrowheads="1"/>
          </p:cNvPicPr>
          <p:nvPr/>
        </p:nvPicPr>
        <p:blipFill>
          <a:blip r:embed="rId2" cstate="print"/>
          <a:srcRect l="213"/>
          <a:stretch>
            <a:fillRect/>
          </a:stretch>
        </p:blipFill>
        <p:spPr bwMode="auto">
          <a:xfrm>
            <a:off x="1981200" y="152400"/>
            <a:ext cx="48768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HelpDesk\Desktop\Dr YESSER\1.jpg"/>
          <p:cNvPicPr>
            <a:picLocks noChangeAspect="1" noChangeArrowheads="1"/>
          </p:cNvPicPr>
          <p:nvPr/>
        </p:nvPicPr>
        <p:blipFill>
          <a:blip r:embed="rId2" cstate="print"/>
          <a:srcRect l="1903" r="6768" b="4056"/>
          <a:stretch>
            <a:fillRect/>
          </a:stretch>
        </p:blipFill>
        <p:spPr bwMode="auto">
          <a:xfrm>
            <a:off x="914400" y="0"/>
            <a:ext cx="7772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HelpDesk\Desktop\Dr YESSER\4.jpg"/>
          <p:cNvPicPr>
            <a:picLocks noChangeAspect="1" noChangeArrowheads="1"/>
          </p:cNvPicPr>
          <p:nvPr/>
        </p:nvPicPr>
        <p:blipFill>
          <a:blip r:embed="rId2" cstate="print"/>
          <a:srcRect l="4045" t="3387" r="4045" b="7141"/>
          <a:stretch>
            <a:fillRect/>
          </a:stretch>
        </p:blipFill>
        <p:spPr bwMode="auto">
          <a:xfrm>
            <a:off x="1066800" y="203835"/>
            <a:ext cx="7162800" cy="6356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HelpDesk\Desktop\Dr YESSER\8.jpg"/>
          <p:cNvPicPr>
            <a:picLocks noChangeAspect="1" noChangeArrowheads="1"/>
          </p:cNvPicPr>
          <p:nvPr/>
        </p:nvPicPr>
        <p:blipFill>
          <a:blip r:embed="rId2" cstate="print"/>
          <a:srcRect l="5983" t="3413" r="5984"/>
          <a:stretch>
            <a:fillRect/>
          </a:stretch>
        </p:blipFill>
        <p:spPr bwMode="auto">
          <a:xfrm rot="5400000">
            <a:off x="1775409" y="-815390"/>
            <a:ext cx="5410201" cy="8412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EG" dirty="0" err="1" smtClean="0">
                <a:cs typeface="+mj-cs"/>
              </a:rPr>
              <a:t>رئ</a:t>
            </a:r>
            <a:r>
              <a:rPr lang="ar-SY" dirty="0" smtClean="0">
                <a:cs typeface="+mj-cs"/>
              </a:rPr>
              <a:t>ة </a:t>
            </a:r>
            <a:r>
              <a:rPr lang="ar-EG" dirty="0" smtClean="0">
                <a:cs typeface="+mj-cs"/>
              </a:rPr>
              <a:t>المدخن</a:t>
            </a:r>
            <a:r>
              <a:rPr lang="ar-EG" dirty="0">
                <a:cs typeface="+mj-cs"/>
              </a:rPr>
              <a:t>: </a:t>
            </a:r>
            <a:r>
              <a:rPr lang="ar-SY" dirty="0">
                <a:cs typeface="+mj-cs"/>
              </a:rPr>
              <a:t>فاترك التدخين فوراً</a:t>
            </a:r>
            <a:r>
              <a:rPr lang="en-US" dirty="0">
                <a:cs typeface="+mj-cs"/>
              </a:rPr>
              <a:t/>
            </a:r>
            <a:br>
              <a:rPr lang="en-US" dirty="0">
                <a:cs typeface="+mj-cs"/>
              </a:rPr>
            </a:br>
            <a:endParaRPr lang="en-US" dirty="0">
              <a:cs typeface="+mj-cs"/>
            </a:endParaRPr>
          </a:p>
        </p:txBody>
      </p:sp>
      <p:pic>
        <p:nvPicPr>
          <p:cNvPr id="706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1714500"/>
            <a:ext cx="7429500" cy="4786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1350" y="2114550"/>
            <a:ext cx="27813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smtClean="0"/>
              <a:t>انت بحاجة الى دوائين وقائي وعرضي</a:t>
            </a:r>
            <a:endParaRPr lang="en-US" smtClean="0"/>
          </a:p>
        </p:txBody>
      </p:sp>
      <p:sp>
        <p:nvSpPr>
          <p:cNvPr id="7168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ثلاثة  دقائق من معاينتك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EG" dirty="0" smtClean="0"/>
              <a:t>اسأل هل يدخن</a:t>
            </a:r>
            <a:r>
              <a:rPr lang="en-US" dirty="0" smtClean="0"/>
              <a:t>(ASK)</a:t>
            </a:r>
            <a:endParaRPr lang="ar-EG" dirty="0" smtClean="0"/>
          </a:p>
          <a:p>
            <a:pPr algn="r" rtl="1"/>
            <a:r>
              <a:rPr lang="ar-EG" dirty="0" smtClean="0"/>
              <a:t>هل يعرف مضار التدخين</a:t>
            </a:r>
            <a:r>
              <a:rPr lang="en-US" dirty="0" smtClean="0"/>
              <a:t>(A</a:t>
            </a:r>
            <a:r>
              <a:rPr lang="en-US" dirty="0" smtClean="0"/>
              <a:t>DVISE</a:t>
            </a:r>
            <a:r>
              <a:rPr lang="en-US" dirty="0" smtClean="0"/>
              <a:t>)</a:t>
            </a:r>
            <a:endParaRPr lang="ar-EG" dirty="0" smtClean="0"/>
          </a:p>
          <a:p>
            <a:pPr algn="r" rtl="1"/>
            <a:r>
              <a:rPr lang="ar-EG" dirty="0" smtClean="0"/>
              <a:t>هل يريد ترك التدخين</a:t>
            </a:r>
            <a:r>
              <a:rPr lang="en-US" dirty="0" smtClean="0"/>
              <a:t>(ASSESS)</a:t>
            </a:r>
            <a:endParaRPr lang="ar-EG" dirty="0" smtClean="0"/>
          </a:p>
          <a:p>
            <a:pPr algn="r" rtl="1"/>
            <a:r>
              <a:rPr lang="ar-EG" dirty="0" smtClean="0"/>
              <a:t>ساعده</a:t>
            </a:r>
            <a:r>
              <a:rPr lang="en-US" dirty="0" smtClean="0"/>
              <a:t>(ASSIST)</a:t>
            </a:r>
            <a:endParaRPr lang="ar-EG" dirty="0" smtClean="0"/>
          </a:p>
          <a:p>
            <a:pPr algn="r" rtl="1"/>
            <a:r>
              <a:rPr lang="ar-EG" dirty="0" smtClean="0"/>
              <a:t>تابعه</a:t>
            </a:r>
            <a:r>
              <a:rPr lang="en-US" smtClean="0"/>
              <a:t>(ARRANGE  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ar-EG" sz="2800" dirty="0" smtClean="0"/>
              <a:t>تبادل غازي)</a:t>
            </a:r>
            <a:r>
              <a:rPr lang="en-US" sz="2800" dirty="0" smtClean="0"/>
              <a:t>)</a:t>
            </a:r>
            <a:r>
              <a:rPr lang="ar-SY" sz="2800" dirty="0" smtClean="0"/>
              <a:t>الجهاز </a:t>
            </a:r>
            <a:r>
              <a:rPr lang="ar-SY" sz="2800" dirty="0"/>
              <a:t>التنفسي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 </a:t>
            </a:r>
            <a:r>
              <a:rPr lang="ar-SY" sz="2800" dirty="0" smtClean="0"/>
              <a:t> </a:t>
            </a:r>
            <a:r>
              <a:rPr lang="en-US" sz="2800" dirty="0" smtClean="0"/>
              <a:t>Respiratory </a:t>
            </a:r>
            <a:r>
              <a:rPr lang="en-US" sz="2800" dirty="0"/>
              <a:t>System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81" b="10978"/>
          <a:stretch/>
        </p:blipFill>
        <p:spPr bwMode="auto">
          <a:xfrm>
            <a:off x="-13855" y="1905000"/>
            <a:ext cx="5753100" cy="333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205" b="9819"/>
          <a:stretch/>
        </p:blipFill>
        <p:spPr bwMode="auto">
          <a:xfrm>
            <a:off x="5871135" y="1752600"/>
            <a:ext cx="327286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5799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dirty="0" smtClean="0"/>
              <a:t>ينجم عن هذا من الناحية الفيزيولوجية 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 eaLnBrk="1" hangingPunct="1">
              <a:buFont typeface="Arial" charset="0"/>
              <a:buNone/>
              <a:defRPr/>
            </a:pPr>
            <a:r>
              <a:rPr lang="ar-SY" dirty="0" smtClean="0"/>
              <a:t>1- </a:t>
            </a:r>
            <a:r>
              <a:rPr lang="ar-EG" dirty="0" smtClean="0">
                <a:solidFill>
                  <a:srgbClr val="00B050"/>
                </a:solidFill>
              </a:rPr>
              <a:t>التهاب مزمن </a:t>
            </a:r>
            <a:r>
              <a:rPr lang="ar-EG" dirty="0" smtClean="0"/>
              <a:t>، و</a:t>
            </a:r>
            <a:r>
              <a:rPr lang="ar-SY" dirty="0" smtClean="0">
                <a:solidFill>
                  <a:srgbClr val="00B050"/>
                </a:solidFill>
              </a:rPr>
              <a:t>انسداد قصبي تتزايد شدته مع استمرار التدخين والمؤشر هو حجم الزفير الأقصى في الثانية: </a:t>
            </a:r>
            <a:r>
              <a:rPr lang="en-US" dirty="0" smtClean="0"/>
              <a:t>Forced Expiratory Volume in one second FEV1     </a:t>
            </a:r>
            <a:r>
              <a:rPr lang="ar-SY" dirty="0" smtClean="0"/>
              <a:t>والذي يزداد تناقصه بازدياد التدخين بينما يقف تناقصه دون أن يتراجع عند ترك التدخين . يقدر هذا عن طريق السبيرومتري </a:t>
            </a:r>
          </a:p>
          <a:p>
            <a:pPr algn="r" rtl="1" eaLnBrk="1" hangingPunct="1">
              <a:buFont typeface="Arial" charset="0"/>
              <a:buNone/>
              <a:defRPr/>
            </a:pPr>
            <a:r>
              <a:rPr lang="ar-SY" dirty="0" smtClean="0"/>
              <a:t>2- أما بالنسبة لغازات الدم: وبسبب وجود عدم تجانس في التهوية∕التروية  ففي البداية تبقى معاوضة ثم ينقص </a:t>
            </a:r>
            <a:r>
              <a:rPr lang="en-US" dirty="0" smtClean="0"/>
              <a:t>PaO</a:t>
            </a:r>
            <a:r>
              <a:rPr lang="en-US" sz="2000" dirty="0" smtClean="0"/>
              <a:t>2 </a:t>
            </a:r>
            <a:r>
              <a:rPr lang="ar-EG" sz="2000" dirty="0" smtClean="0"/>
              <a:t>حين ينقص </a:t>
            </a:r>
            <a:r>
              <a:rPr lang="en-US" sz="2000" dirty="0" smtClean="0"/>
              <a:t>FEV1</a:t>
            </a:r>
            <a:r>
              <a:rPr lang="ar-EG" sz="2000" dirty="0" smtClean="0"/>
              <a:t>أكثر من 50%</a:t>
            </a:r>
            <a:endParaRPr lang="ar-SY" sz="2000" dirty="0" smtClean="0"/>
          </a:p>
          <a:p>
            <a:pPr algn="r" rtl="1" eaLnBrk="1" hangingPunct="1">
              <a:buFont typeface="Arial" charset="0"/>
              <a:buNone/>
              <a:defRPr/>
            </a:pPr>
            <a:r>
              <a:rPr lang="ar-SY" sz="2000" dirty="0" smtClean="0">
                <a:solidFill>
                  <a:srgbClr val="00B050"/>
                </a:solidFill>
              </a:rPr>
              <a:t>ويتزايد تناقصه </a:t>
            </a:r>
            <a:r>
              <a:rPr lang="ar-EG" sz="3000" b="1" dirty="0" smtClean="0">
                <a:solidFill>
                  <a:srgbClr val="00B050"/>
                </a:solidFill>
                <a:latin typeface="Algerian" pitchFamily="82" charset="0"/>
              </a:rPr>
              <a:t>عند متابعة التدخين </a:t>
            </a:r>
            <a:r>
              <a:rPr lang="ar-EG" sz="2000" dirty="0" smtClean="0">
                <a:solidFill>
                  <a:srgbClr val="00B050"/>
                </a:solidFill>
              </a:rPr>
              <a:t>، أو التعرض </a:t>
            </a:r>
            <a:r>
              <a:rPr lang="ar-SY" sz="2000" dirty="0" smtClean="0">
                <a:solidFill>
                  <a:srgbClr val="00B050"/>
                </a:solidFill>
              </a:rPr>
              <a:t>حتى نصل الى </a:t>
            </a:r>
            <a:r>
              <a:rPr lang="en-US" sz="2000" dirty="0" smtClean="0">
                <a:solidFill>
                  <a:srgbClr val="00B050"/>
                </a:solidFill>
              </a:rPr>
              <a:t>Respiratory failure </a:t>
            </a:r>
            <a:r>
              <a:rPr lang="ar-SY" sz="2000" dirty="0" smtClean="0">
                <a:solidFill>
                  <a:srgbClr val="00B050"/>
                </a:solidFill>
              </a:rPr>
              <a:t>قصور التنفس </a:t>
            </a:r>
            <a:r>
              <a:rPr lang="en-US" sz="2000" dirty="0" smtClean="0">
                <a:solidFill>
                  <a:srgbClr val="00B050"/>
                </a:solidFill>
              </a:rPr>
              <a:t>PaO2&lt;60m</a:t>
            </a:r>
            <a:r>
              <a:rPr lang="en-US" sz="2000" dirty="0" smtClean="0"/>
              <a:t>mHg </a:t>
            </a:r>
            <a:r>
              <a:rPr lang="ar-SY" dirty="0" smtClean="0"/>
              <a:t>. ثم </a:t>
            </a:r>
            <a:r>
              <a:rPr lang="ar-SY" dirty="0" smtClean="0">
                <a:solidFill>
                  <a:srgbClr val="00B050"/>
                </a:solidFill>
              </a:rPr>
              <a:t>يظهر زيادة </a:t>
            </a:r>
            <a:r>
              <a:rPr lang="en-US" dirty="0" smtClean="0">
                <a:solidFill>
                  <a:srgbClr val="00B050"/>
                </a:solidFill>
              </a:rPr>
              <a:t>CO2</a:t>
            </a:r>
            <a:r>
              <a:rPr lang="ar-SY" dirty="0" smtClean="0">
                <a:solidFill>
                  <a:srgbClr val="00B050"/>
                </a:solidFill>
              </a:rPr>
              <a:t>ونتحدث عن نقص التهوية </a:t>
            </a:r>
            <a:r>
              <a:rPr lang="en-US" dirty="0" smtClean="0"/>
              <a:t>Hypoventilation</a:t>
            </a:r>
            <a:r>
              <a:rPr lang="ar-EG" dirty="0" smtClean="0"/>
              <a:t>،مع حماض معاوض </a:t>
            </a:r>
            <a:r>
              <a:rPr lang="ar-EG" dirty="0" smtClean="0"/>
              <a:t>عادة</a:t>
            </a:r>
            <a:r>
              <a:rPr lang="en-US" dirty="0" smtClean="0"/>
              <a:t> </a:t>
            </a:r>
            <a:r>
              <a:rPr lang="ar-EG" dirty="0" smtClean="0"/>
              <a:t> ثم غير معاوض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ar-EG" smtClean="0">
                <a:cs typeface="Times New Roman" pitchFamily="18" charset="0"/>
              </a:rPr>
              <a:t/>
            </a:r>
            <a:br>
              <a:rPr lang="ar-EG" smtClean="0">
                <a:cs typeface="Times New Roman" pitchFamily="18" charset="0"/>
              </a:rPr>
            </a:br>
            <a:r>
              <a:rPr lang="ar-EG" smtClean="0">
                <a:cs typeface="Times New Roman" pitchFamily="18" charset="0"/>
              </a:rPr>
              <a:t> التروية</a:t>
            </a:r>
            <a:r>
              <a:rPr lang="en-US" smtClean="0"/>
              <a:t>/</a:t>
            </a:r>
            <a:r>
              <a:rPr lang="ar-EG" smtClean="0">
                <a:cs typeface="Times New Roman" pitchFamily="18" charset="0"/>
              </a:rPr>
              <a:t>اضطراب التهوية</a:t>
            </a:r>
            <a:endParaRPr lang="en-US" smtClean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47925" y="2297113"/>
            <a:ext cx="4248150" cy="31321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القيم الطبيعية لغازات الدم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ar-EG" u="sng" dirty="0" smtClean="0"/>
              <a:t>الشرياني</a:t>
            </a:r>
            <a:r>
              <a:rPr lang="ar-EG" u="sng" dirty="0" smtClean="0">
                <a:solidFill>
                  <a:srgbClr val="FF0000"/>
                </a:solidFill>
              </a:rPr>
              <a:t>:</a:t>
            </a:r>
          </a:p>
          <a:p>
            <a:pPr algn="r" rtl="1"/>
            <a:r>
              <a:rPr lang="ar-EG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PaO2: 95 </a:t>
            </a:r>
            <a:r>
              <a:rPr lang="en-US" dirty="0" err="1" smtClean="0">
                <a:solidFill>
                  <a:srgbClr val="FF0000"/>
                </a:solidFill>
              </a:rPr>
              <a:t>mmhg</a:t>
            </a:r>
            <a:r>
              <a:rPr lang="en-US" dirty="0" smtClean="0">
                <a:solidFill>
                  <a:srgbClr val="FF0000"/>
                </a:solidFill>
              </a:rPr>
              <a:t> , range 85-98</a:t>
            </a:r>
          </a:p>
          <a:p>
            <a:pPr algn="r" rtl="1"/>
            <a:r>
              <a:rPr lang="en-US" dirty="0" smtClean="0">
                <a:solidFill>
                  <a:srgbClr val="FF0000"/>
                </a:solidFill>
              </a:rPr>
              <a:t>PaCO2, 37-42</a:t>
            </a:r>
          </a:p>
          <a:p>
            <a:pPr algn="r" rtl="1"/>
            <a:r>
              <a:rPr lang="en-US" dirty="0" smtClean="0">
                <a:solidFill>
                  <a:srgbClr val="FF0000"/>
                </a:solidFill>
              </a:rPr>
              <a:t>PH7.38,7.42</a:t>
            </a:r>
            <a:endParaRPr lang="ar-EG" dirty="0" smtClean="0">
              <a:solidFill>
                <a:srgbClr val="FF0000"/>
              </a:solidFill>
            </a:endParaRPr>
          </a:p>
          <a:p>
            <a:pPr algn="r" rtl="1"/>
            <a:r>
              <a:rPr lang="ar-EG" dirty="0" smtClean="0">
                <a:solidFill>
                  <a:srgbClr val="FF0000"/>
                </a:solidFill>
              </a:rPr>
              <a:t>اشباع الأوكسجين</a:t>
            </a:r>
            <a:r>
              <a:rPr lang="en-US" dirty="0" smtClean="0">
                <a:solidFill>
                  <a:srgbClr val="FF0000"/>
                </a:solidFill>
              </a:rPr>
              <a:t>  &lt;</a:t>
            </a:r>
            <a:r>
              <a:rPr lang="ar-EG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95%- 97%</a:t>
            </a:r>
          </a:p>
          <a:p>
            <a:pPr algn="r" rtl="1">
              <a:buNone/>
            </a:pPr>
            <a:r>
              <a:rPr lang="ar-EG" u="sng" dirty="0" smtClean="0">
                <a:solidFill>
                  <a:srgbClr val="FF0000"/>
                </a:solidFill>
              </a:rPr>
              <a:t>الوريدي:</a:t>
            </a:r>
          </a:p>
          <a:p>
            <a:pPr algn="r" rtl="1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Saturation 75% , PvO2= 40mmhg</a:t>
            </a:r>
            <a:endParaRPr lang="ar-EG" u="sng" dirty="0" smtClean="0">
              <a:solidFill>
                <a:srgbClr val="FF0000"/>
              </a:solidFill>
            </a:endParaRPr>
          </a:p>
          <a:p>
            <a:pPr algn="r" rtl="1">
              <a:buNone/>
            </a:pPr>
            <a:endParaRPr lang="en-US" u="sng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1153</Words>
  <Application>Microsoft Office PowerPoint</Application>
  <PresentationFormat>On-screen Show (4:3)</PresentationFormat>
  <Paragraphs>140</Paragraphs>
  <Slides>56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الداء الرئوي الانسدادي المزمن</vt:lpstr>
      <vt:lpstr>القصور التنفسي المزمن عند مريض الداء الرئوي الانسدادي المزمن</vt:lpstr>
      <vt:lpstr>لمحه عن الآليه</vt:lpstr>
      <vt:lpstr>مسرح الحدث المؤدي للانسداد:الدخان المستنشق يؤذ القصيبات الانتهائية وحتى البارنشيم :الفصيص والعنبات( Lobula, and acici)</vt:lpstr>
      <vt:lpstr>الفصيص وينقسم الى عنبات  في مدخل كل منها قصيبه تنفسيه ثم الى الاسناخ والوعاء الشعري</vt:lpstr>
      <vt:lpstr> تبادل غازي))الجهاز التنفسي   Respiratory System</vt:lpstr>
      <vt:lpstr>ينجم عن هذا من الناحية الفيزيولوجية </vt:lpstr>
      <vt:lpstr>  التروية/اضطراب التهوية</vt:lpstr>
      <vt:lpstr>القيم الطبيعية لغازات الدم</vt:lpstr>
      <vt:lpstr>  قصور التنفس المزمن</vt:lpstr>
      <vt:lpstr>منحنى اشباع الهيموغلوبين بالأوكسجين </vt:lpstr>
      <vt:lpstr>Slide 12</vt:lpstr>
      <vt:lpstr>سريريا</vt:lpstr>
      <vt:lpstr>صورة الصدر</vt:lpstr>
      <vt:lpstr>العلاج </vt:lpstr>
      <vt:lpstr>نفضل النظارة عن القناع</vt:lpstr>
      <vt:lpstr>العلاج بالأوكسجين </vt:lpstr>
      <vt:lpstr>الهدف من العلاج بالاوكسجين </vt:lpstr>
      <vt:lpstr>دور جهاز Oxymetry اشباع الأوكسجين النبضي Pulse oxymetry</vt:lpstr>
      <vt:lpstr>Slide 20</vt:lpstr>
      <vt:lpstr>Slide 21</vt:lpstr>
      <vt:lpstr>آلية عمله</vt:lpstr>
      <vt:lpstr>الاستعمال</vt:lpstr>
      <vt:lpstr>Limitation of pulse oxymetry</vt:lpstr>
      <vt:lpstr>متى نصف الأوكسجين الدائم في المنزل عند مرضى القصور التنفسي</vt:lpstr>
      <vt:lpstr> معايرة استعمال الأوكسجين الأنفي</vt:lpstr>
      <vt:lpstr>???ملاحظات</vt:lpstr>
      <vt:lpstr>Non Invasive Ventilation at home</vt:lpstr>
      <vt:lpstr>التهوية غير الباضعة في القصور التنفسي الحاد علي أرضية قصور تنفسي مزمن : Non Invasive Ventilation</vt:lpstr>
      <vt:lpstr>Slide 30</vt:lpstr>
      <vt:lpstr>التهوية غير الباضعة: Non Invasive Ventilation</vt:lpstr>
      <vt:lpstr>Slide 32</vt:lpstr>
      <vt:lpstr>ادوية أخرى </vt:lpstr>
      <vt:lpstr>المتابعه</vt:lpstr>
      <vt:lpstr>الادوات هي اسطوانه Liquid oxygen</vt:lpstr>
      <vt:lpstr>concentrator</vt:lpstr>
      <vt:lpstr>Portable oxygen</vt:lpstr>
      <vt:lpstr>Slide 38</vt:lpstr>
      <vt:lpstr>ماذا يحدث في الطيارة أو المرتفع</vt:lpstr>
      <vt:lpstr>في المرتفعات فوق 1200-1500 م</vt:lpstr>
      <vt:lpstr>الوقاية من القصور التنفسي المزمن</vt:lpstr>
      <vt:lpstr>الكشف المبكر</vt:lpstr>
      <vt:lpstr>كثير من المرضى مصابون بالداء الرئوي الانسدادي المزمن ولا يعرفون. كل شخص مدعو للإجابة على الأسئلة التالية، فالإجابة بنعم تساعدك على معرفة إصابتك بالداء الرئوي الانسدادي المزمن</vt:lpstr>
      <vt:lpstr> المساعدة في ترك التدخين</vt:lpstr>
      <vt:lpstr>The annual Decline of FEV1</vt:lpstr>
      <vt:lpstr>Slide 46</vt:lpstr>
      <vt:lpstr>ليتني تركت التدخين</vt:lpstr>
      <vt:lpstr>Slide 48</vt:lpstr>
      <vt:lpstr>Slide 49</vt:lpstr>
      <vt:lpstr>Slide 50</vt:lpstr>
      <vt:lpstr>Slide 51</vt:lpstr>
      <vt:lpstr>Slide 52</vt:lpstr>
      <vt:lpstr>Slide 53</vt:lpstr>
      <vt:lpstr>رئة المدخن: فاترك التدخين فوراً </vt:lpstr>
      <vt:lpstr>انت بحاجة الى دوائين وقائي وعرضي</vt:lpstr>
      <vt:lpstr>ثلاثة  دقائق من معاينتك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ينجم عن هذا من الناحية الفيزيولوجية</dc:title>
  <dc:creator>SAMSUNG</dc:creator>
  <cp:lastModifiedBy>Shamfuture</cp:lastModifiedBy>
  <cp:revision>16</cp:revision>
  <dcterms:created xsi:type="dcterms:W3CDTF">2006-08-16T00:00:00Z</dcterms:created>
  <dcterms:modified xsi:type="dcterms:W3CDTF">2017-04-06T12:42:45Z</dcterms:modified>
</cp:coreProperties>
</file>