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70" r:id="rId6"/>
    <p:sldId id="278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68" r:id="rId15"/>
    <p:sldId id="271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5" d="100"/>
          <a:sy n="25" d="100"/>
        </p:scale>
        <p:origin x="-124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 smtClean="0"/>
              <a:t>تثقيف مريض الربو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EG" dirty="0" smtClean="0"/>
              <a:t>اللجنه الوطنية للأمراض الرئويه المزمنه</a:t>
            </a:r>
          </a:p>
          <a:p>
            <a:r>
              <a:rPr lang="ar-EG" dirty="0" smtClean="0"/>
              <a:t>2017-2018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/>
              <a:t>الابتعاد عن المحرضات: في الربو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500174"/>
            <a:ext cx="5286412" cy="507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b="1" dirty="0" smtClean="0"/>
              <a:t>الابتعاد عن المحرضات: في الربو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/>
            <a:r>
              <a:rPr lang="ar-SY" dirty="0"/>
              <a:t>يجب أن تكون غرفة النوم مشمسة والفرش  وأغطية الفراش قماش أملس غير </a:t>
            </a:r>
            <a:r>
              <a:rPr lang="ar-SY" dirty="0" err="1"/>
              <a:t>مصوف</a:t>
            </a:r>
            <a:r>
              <a:rPr lang="ar-SY" dirty="0"/>
              <a:t> </a:t>
            </a:r>
            <a:r>
              <a:rPr lang="ar-SA" dirty="0" smtClean="0"/>
              <a:t>								</a:t>
            </a:r>
            <a:endParaRPr lang="en-US" dirty="0"/>
          </a:p>
          <a:p>
            <a:pPr algn="r" rtl="1"/>
            <a:r>
              <a:rPr lang="ar-SY" dirty="0"/>
              <a:t> حيث تغسل بدرجة حرارة 60 مئوية كل أسبوع </a:t>
            </a:r>
            <a:r>
              <a:rPr lang="ar-SA" dirty="0" smtClean="0"/>
              <a:t>				</a:t>
            </a:r>
          </a:p>
          <a:p>
            <a:pPr algn="r" rtl="1"/>
            <a:r>
              <a:rPr lang="ar-SY" dirty="0" smtClean="0"/>
              <a:t> </a:t>
            </a:r>
            <a:r>
              <a:rPr lang="ar-SY" dirty="0"/>
              <a:t>عدم وضع سجاد أو موكيت في غرفة النوم </a:t>
            </a:r>
            <a:r>
              <a:rPr lang="ar-SA" dirty="0" smtClean="0"/>
              <a:t>						</a:t>
            </a:r>
          </a:p>
          <a:p>
            <a:pPr algn="r" rtl="1"/>
            <a:r>
              <a:rPr lang="ar-SY" dirty="0" smtClean="0"/>
              <a:t>تستعمل </a:t>
            </a:r>
            <a:r>
              <a:rPr lang="ar-SY" dirty="0"/>
              <a:t>مكنسة الكهرباء وان لم توجد فالمسح بالماء </a:t>
            </a:r>
            <a:r>
              <a:rPr lang="ar-SA" dirty="0" smtClean="0"/>
              <a:t>				</a:t>
            </a:r>
            <a:endParaRPr lang="ar-SA" dirty="0"/>
          </a:p>
          <a:p>
            <a:pPr algn="r" rtl="1"/>
            <a:r>
              <a:rPr lang="ar-SY" dirty="0" smtClean="0"/>
              <a:t>عدم </a:t>
            </a:r>
            <a:r>
              <a:rPr lang="ar-SY" dirty="0"/>
              <a:t>وضع ألعاب ذات فراء</a:t>
            </a:r>
            <a:r>
              <a:rPr lang="ar-SY" dirty="0" smtClean="0"/>
              <a:t>.</a:t>
            </a:r>
            <a:r>
              <a:rPr lang="ar-SA" dirty="0" smtClean="0"/>
              <a:t>						</a:t>
            </a:r>
            <a:endParaRPr lang="en-US" dirty="0"/>
          </a:p>
          <a:p>
            <a:pPr algn="r" rtl="1"/>
            <a:r>
              <a:rPr lang="ar-SY" dirty="0"/>
              <a:t> </a:t>
            </a:r>
            <a:r>
              <a:rPr lang="ar-SY" b="1" u="sng" dirty="0">
                <a:solidFill>
                  <a:srgbClr val="FF0000"/>
                </a:solidFill>
              </a:rPr>
              <a:t>وبالتأكيد عدم التدخين في المنزل ,واعلم أن الفلاتر لتنقية الهواء لا تفيد </a:t>
            </a:r>
            <a:r>
              <a:rPr lang="ar-SA" dirty="0" smtClean="0"/>
              <a:t>		</a:t>
            </a:r>
          </a:p>
          <a:p>
            <a:pPr algn="r"/>
            <a:r>
              <a:rPr lang="ar-SY" dirty="0" smtClean="0"/>
              <a:t>بالنسبة </a:t>
            </a:r>
            <a:r>
              <a:rPr lang="ar-SY" dirty="0"/>
              <a:t>للمنظفات فيمكن استعمال الخل لمسح الأرض والبيكربونات للتنظيف  والتبييض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00042"/>
            <a:ext cx="750099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838200"/>
            <a:ext cx="45720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6926" y="914400"/>
            <a:ext cx="5000624" cy="5334000"/>
          </a:xfrm>
          <a:prstGeom prst="rect">
            <a:avLst/>
          </a:prstGeom>
        </p:spPr>
      </p:pic>
      <p:pic>
        <p:nvPicPr>
          <p:cNvPr id="3" name="صورة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8229600" cy="5105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3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8" y="3214688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EG" smtClean="0"/>
              <a:t>البخاخ وبالاخص بخاخ الكورتيزون الاستنشاقي لا يضر : اذ يبقى في القصبات</a:t>
            </a:r>
            <a:endParaRPr lang="en-US" smtClean="0"/>
          </a:p>
        </p:txBody>
      </p:sp>
      <p:sp>
        <p:nvSpPr>
          <p:cNvPr id="1741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EG" smtClean="0"/>
              <a:t>حجرة الاستنشاق ضروريه عند</a:t>
            </a:r>
            <a:endParaRPr lang="en-US" smtClean="0"/>
          </a:p>
        </p:txBody>
      </p:sp>
      <p:sp>
        <p:nvSpPr>
          <p:cNvPr id="28675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 rtl="1" eaLnBrk="1" hangingPunct="1"/>
            <a:r>
              <a:rPr lang="ar-EG" smtClean="0"/>
              <a:t>الأطفال دون خمسة سنوات، لانهم لا يستطيعوا التنسيق الحركي اليدوي التنفسي</a:t>
            </a:r>
          </a:p>
          <a:p>
            <a:pPr algn="r" rtl="1" eaLnBrk="1" hangingPunct="1"/>
            <a:r>
              <a:rPr lang="ar-EG" smtClean="0"/>
              <a:t>عند المسن الذي يرجف يده</a:t>
            </a:r>
          </a:p>
          <a:p>
            <a:pPr algn="r" rtl="1" eaLnBrk="1" hangingPunct="1"/>
            <a:r>
              <a:rPr lang="ar-EG" smtClean="0"/>
              <a:t>عند من لا يجيد التنسيق</a:t>
            </a:r>
          </a:p>
          <a:p>
            <a:pPr algn="r" rtl="1" eaLnBrk="1" hangingPunct="1"/>
            <a:r>
              <a:rPr lang="ar-EG" smtClean="0"/>
              <a:t>في غرف الاسعاف</a:t>
            </a:r>
            <a:endParaRPr lang="en-US" smtClean="0"/>
          </a:p>
        </p:txBody>
      </p:sp>
      <p:pic>
        <p:nvPicPr>
          <p:cNvPr id="2867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295400"/>
            <a:ext cx="4038600" cy="40338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ar-EG" sz="2400" smtClean="0"/>
              <a:t>أنواع عديدة من المنشقات : علم مريضك في الصيدلية أو في العيادة أو غرف الاسعاف أو المركز الصحي طريقة استعمال المنشقة الموصوفه</a:t>
            </a:r>
            <a:endParaRPr lang="en-US" sz="2400" smtClean="0"/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147888"/>
            <a:ext cx="7620000" cy="44053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EG" u="sng" dirty="0" smtClean="0">
                <a:solidFill>
                  <a:srgbClr val="FF0000"/>
                </a:solidFill>
              </a:rPr>
              <a:t>أنت بحاجة الى دوائين للسيطرة </a:t>
            </a:r>
            <a:r>
              <a:rPr lang="ar-EG" u="sng" smtClean="0">
                <a:solidFill>
                  <a:srgbClr val="FF0000"/>
                </a:solidFill>
              </a:rPr>
              <a:t>على الربو</a:t>
            </a:r>
            <a:br>
              <a:rPr lang="ar-EG" u="sng" smtClean="0">
                <a:solidFill>
                  <a:srgbClr val="FF0000"/>
                </a:solidFill>
              </a:rPr>
            </a:br>
            <a:r>
              <a:rPr lang="ar-EG" u="sng" smtClean="0">
                <a:solidFill>
                  <a:srgbClr val="FF0000"/>
                </a:solidFill>
              </a:rPr>
              <a:t>دور الطبيب والممرض والصيدلاني توضيح هذا للمريض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ar-EG" sz="2800" dirty="0" smtClean="0">
                <a:solidFill>
                  <a:schemeClr val="accent3"/>
                </a:solidFill>
              </a:rPr>
              <a:t>وقائي للالتهاب المزمن (كورتيزون استنشاقي) كل يوم ومضاد تشنج العضلات القصبية فنتولين استنشاقي عند الحاجة</a:t>
            </a:r>
            <a:endParaRPr lang="en-US" sz="2800" dirty="0">
              <a:solidFill>
                <a:schemeClr val="accent3"/>
              </a:solidFill>
            </a:endParaRP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763" y="2971800"/>
            <a:ext cx="6086475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2147888"/>
            <a:ext cx="4572000" cy="3429000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/>
              <a:t>الربو مرض مزمن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EG" dirty="0" smtClean="0"/>
              <a:t>تكون القصبات متضيقة كما الصورة يمينا، بسبب التهاب مزمن وتشنج عضلات القصبات والقصيبات وتجمع المفرزات</a:t>
            </a:r>
          </a:p>
          <a:p>
            <a:pPr algn="r" rtl="1"/>
            <a:r>
              <a:rPr lang="ar-EG" dirty="0" smtClean="0"/>
              <a:t>لذا يجب أخذ العلاج الوقائي اليومي لأشهر بالدرجة الأولى الكورتيزون الاستنشاقي.</a:t>
            </a:r>
          </a:p>
          <a:p>
            <a:pPr algn="r" rtl="1"/>
            <a:r>
              <a:rPr lang="ar-EG" dirty="0" smtClean="0"/>
              <a:t>واظب على العلاج الوقائي تعود قصبتك طبيعية بعد أشهر  كما يسارا . </a:t>
            </a:r>
          </a:p>
          <a:p>
            <a:pPr algn="r" rtl="1"/>
            <a:r>
              <a:rPr lang="ar-EG" dirty="0" smtClean="0"/>
              <a:t>لا تترك العلاج الوقائي الدائم </a:t>
            </a:r>
          </a:p>
          <a:p>
            <a:pPr algn="r" rtl="1"/>
            <a:r>
              <a:rPr lang="ar-EG" dirty="0" smtClean="0"/>
              <a:t>خذ علاج عرضي عند الحاجة : مثلا بخاخ فنتولين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 smtClean="0"/>
              <a:t>القصبة</a:t>
            </a:r>
            <a:r>
              <a:rPr lang="ar-EG" dirty="0" smtClean="0"/>
              <a:t> تنفتح </a:t>
            </a:r>
            <a:r>
              <a:rPr lang="ar-SY" dirty="0" smtClean="0"/>
              <a:t>بعدأخذالكورتيزون</a:t>
            </a:r>
            <a:r>
              <a:rPr lang="ar-SA" dirty="0" smtClean="0"/>
              <a:t> </a:t>
            </a:r>
            <a:r>
              <a:rPr lang="ar-SY" dirty="0" smtClean="0"/>
              <a:t>الاستنشاقي لأشهر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650085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b="1" dirty="0" smtClean="0"/>
              <a:t>يقضي العامل الصحي وقتا مع المريض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r" rtl="1"/>
            <a:r>
              <a:rPr lang="ar-EG" dirty="0"/>
              <a:t>اقرأ </a:t>
            </a:r>
            <a:r>
              <a:rPr lang="ar-SY" dirty="0"/>
              <a:t>أنت ومريضك بطاقة المريض للعلاج </a:t>
            </a:r>
            <a:r>
              <a:rPr lang="ar-SY" dirty="0" smtClean="0"/>
              <a:t>الذاتي</a:t>
            </a:r>
            <a:r>
              <a:rPr lang="ar-SA" dirty="0" smtClean="0"/>
              <a:t>		</a:t>
            </a:r>
            <a:endParaRPr lang="en-US" dirty="0"/>
          </a:p>
          <a:p>
            <a:pPr algn="r" rtl="1"/>
            <a:r>
              <a:rPr lang="ar-SY" dirty="0"/>
              <a:t>وأجعله يستعمل المنشقة أمامك ، وركز على أهمية المواظبة على العلاج ، واشرح له أهمية وجود كورتيزون فموي في حوزته للاستعمال عند الشدة</a:t>
            </a:r>
            <a:r>
              <a:rPr lang="ar-SY" dirty="0" smtClean="0"/>
              <a:t>.</a:t>
            </a:r>
            <a:r>
              <a:rPr lang="ar-SA" dirty="0" smtClean="0"/>
              <a:t>					</a:t>
            </a:r>
            <a:endParaRPr lang="en-US" dirty="0"/>
          </a:p>
          <a:p>
            <a:pPr algn="r" rtl="1"/>
            <a:r>
              <a:rPr lang="en-US" dirty="0"/>
              <a:t> </a:t>
            </a:r>
            <a:r>
              <a:rPr lang="ar-SY" dirty="0" smtClean="0"/>
              <a:t>أكد </a:t>
            </a:r>
            <a:r>
              <a:rPr lang="ar-SY" dirty="0"/>
              <a:t>لمريضك أنه بحاجة الى دوائين </a:t>
            </a:r>
            <a:r>
              <a:rPr lang="ar-EG" dirty="0" smtClean="0"/>
              <a:t>استنشاقيين </a:t>
            </a:r>
            <a:r>
              <a:rPr lang="ar-SY" dirty="0" smtClean="0"/>
              <a:t>لعلاج </a:t>
            </a:r>
            <a:r>
              <a:rPr lang="ar-SY" dirty="0"/>
              <a:t>الربو : وقائي يومي دائم </a:t>
            </a:r>
            <a:r>
              <a:rPr lang="ar-EG" dirty="0" smtClean="0"/>
              <a:t>يحوي بالتأكيد الكورتيزون الاستنشاقي </a:t>
            </a:r>
            <a:r>
              <a:rPr lang="ar-SY" dirty="0" smtClean="0"/>
              <a:t>وعرضي </a:t>
            </a:r>
            <a:r>
              <a:rPr lang="ar-SY" dirty="0"/>
              <a:t>عند الحاجة </a:t>
            </a:r>
            <a:r>
              <a:rPr lang="ar-EG" dirty="0" smtClean="0"/>
              <a:t> هو الموسع القصبي</a:t>
            </a:r>
            <a:r>
              <a:rPr lang="ar-SY" dirty="0" smtClean="0"/>
              <a:t>.</a:t>
            </a:r>
            <a:endParaRPr lang="en-US" dirty="0"/>
          </a:p>
          <a:p>
            <a:pPr algn="r" rt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EG" dirty="0" smtClean="0"/>
              <a:t>يعلمه طريقة استخدام المنشقة ويدعيه لتجريبها أمامه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YOU NEED TWO MEDICATIO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-2057400"/>
            <a:ext cx="7126287" cy="91440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ar-EG" sz="3200" dirty="0" smtClean="0"/>
              <a:t>- بحاجة الى دوائين- طريقة الاستعمال </a:t>
            </a:r>
            <a:endParaRPr lang="en-US" sz="3200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50913" y="762000"/>
            <a:ext cx="5867400" cy="6107113"/>
            <a:chOff x="1797" y="1118"/>
            <a:chExt cx="9240" cy="75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797" y="1118"/>
              <a:ext cx="9240" cy="7572"/>
              <a:chOff x="1797" y="1293"/>
              <a:chExt cx="9240" cy="7572"/>
            </a:xfrm>
          </p:grpSpPr>
          <p:grpSp>
            <p:nvGrpSpPr>
              <p:cNvPr id="6" name="Group 4"/>
              <p:cNvGrpSpPr>
                <a:grpSpLocks/>
              </p:cNvGrpSpPr>
              <p:nvPr/>
            </p:nvGrpSpPr>
            <p:grpSpPr bwMode="auto">
              <a:xfrm>
                <a:off x="1797" y="1293"/>
                <a:ext cx="9240" cy="7572"/>
                <a:chOff x="1797" y="1293"/>
                <a:chExt cx="9240" cy="7572"/>
              </a:xfrm>
            </p:grpSpPr>
            <p:grpSp>
              <p:nvGrpSpPr>
                <p:cNvPr id="7" name="Group 5"/>
                <p:cNvGrpSpPr>
                  <a:grpSpLocks/>
                </p:cNvGrpSpPr>
                <p:nvPr/>
              </p:nvGrpSpPr>
              <p:grpSpPr bwMode="auto">
                <a:xfrm>
                  <a:off x="1797" y="1293"/>
                  <a:ext cx="9240" cy="7572"/>
                  <a:chOff x="1797" y="1293"/>
                  <a:chExt cx="9240" cy="7572"/>
                </a:xfrm>
              </p:grpSpPr>
              <p:grpSp>
                <p:nvGrpSpPr>
                  <p:cNvPr id="8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1797" y="1293"/>
                    <a:ext cx="9240" cy="7572"/>
                    <a:chOff x="1797" y="1293"/>
                    <a:chExt cx="9240" cy="7572"/>
                  </a:xfrm>
                </p:grpSpPr>
                <p:grpSp>
                  <p:nvGrpSpPr>
                    <p:cNvPr id="9" name="Group 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797" y="1293"/>
                      <a:ext cx="9240" cy="7572"/>
                      <a:chOff x="1797" y="1293"/>
                      <a:chExt cx="9240" cy="7572"/>
                    </a:xfrm>
                  </p:grpSpPr>
                  <p:grpSp>
                    <p:nvGrpSpPr>
                      <p:cNvPr id="10" name="Group 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97" y="1293"/>
                        <a:ext cx="9240" cy="7572"/>
                        <a:chOff x="1797" y="1293"/>
                        <a:chExt cx="9240" cy="7572"/>
                      </a:xfrm>
                    </p:grpSpPr>
                    <p:pic>
                      <p:nvPicPr>
                        <p:cNvPr id="21521" name="Picture 9" descr="Image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 cstate="print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7" y="1293"/>
                          <a:ext cx="9240" cy="7572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</p:pic>
                    <p:sp>
                      <p:nvSpPr>
                        <p:cNvPr id="21522" name="Text Box 10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700" y="1399"/>
                          <a:ext cx="7338" cy="75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FFFFFF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pPr algn="ctr" rtl="1">
                            <a:spcAft>
                              <a:spcPts val="1000"/>
                            </a:spcAft>
                          </a:pPr>
                          <a:r>
                            <a:rPr lang="ar-SY" sz="1600" b="1">
                              <a:latin typeface="Simplified Arabic" pitchFamily="18" charset="-78"/>
                              <a:ea typeface="Arial" charset="0"/>
                              <a:cs typeface="Simplified Arabic" pitchFamily="18" charset="-78"/>
                            </a:rPr>
                            <a:t>3</a:t>
                          </a:r>
                          <a:r>
                            <a:rPr lang="ar-SY" sz="1600">
                              <a:latin typeface="Calibri" pitchFamily="34" charset="0"/>
                              <a:ea typeface="Arial" charset="0"/>
                              <a:cs typeface="PT Bold Heading" pitchFamily="2" charset="-78"/>
                            </a:rPr>
                            <a:t>- طريقة استخدام البخاخ</a:t>
                          </a:r>
                          <a:endParaRPr lang="en-US"/>
                        </a:p>
                      </p:txBody>
                    </p:sp>
                  </p:grpSp>
                  <p:sp>
                    <p:nvSpPr>
                      <p:cNvPr id="21520" name="Text Box 1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5237" y="4738"/>
                        <a:ext cx="2195" cy="67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 algn="ctr" rtl="1">
                          <a:spcAft>
                            <a:spcPts val="1000"/>
                          </a:spcAft>
                        </a:pPr>
                        <a:r>
                          <a:rPr lang="ar-SY" sz="1100">
                            <a:latin typeface="Simplified Arabic" pitchFamily="18" charset="-78"/>
                            <a:ea typeface="Arial" charset="0"/>
                            <a:cs typeface="Simplified Arabic" pitchFamily="18" charset="-78"/>
                          </a:rPr>
                          <a:t>2- رج البخاخ</a:t>
                        </a:r>
                        <a:endParaRPr lang="en-US">
                          <a:ea typeface="Arial" charset="0"/>
                          <a:cs typeface="Simplified Arabic" pitchFamily="18" charset="-78"/>
                        </a:endParaRPr>
                      </a:p>
                    </p:txBody>
                  </p:sp>
                </p:grpSp>
                <p:sp>
                  <p:nvSpPr>
                    <p:cNvPr id="21518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490" y="4813"/>
                      <a:ext cx="2195" cy="50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 rtl="1">
                        <a:spcAft>
                          <a:spcPts val="1000"/>
                        </a:spcAft>
                      </a:pPr>
                      <a:r>
                        <a:rPr lang="ar-SY" sz="1100"/>
                        <a:t>1</a:t>
                      </a:r>
                      <a:r>
                        <a:rPr lang="ar-SY" sz="1100">
                          <a:latin typeface="Simplified Arabic" pitchFamily="18" charset="-78"/>
                          <a:ea typeface="Arial" charset="0"/>
                          <a:cs typeface="Simplified Arabic" pitchFamily="18" charset="-78"/>
                        </a:rPr>
                        <a:t>- انزع السدادة</a:t>
                      </a:r>
                      <a:endParaRPr lang="en-US"/>
                    </a:p>
                  </p:txBody>
                </p:sp>
              </p:grpSp>
              <p:sp>
                <p:nvSpPr>
                  <p:cNvPr id="21516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572" y="7542"/>
                    <a:ext cx="2888" cy="1009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just" rtl="1">
                      <a:spcAft>
                        <a:spcPts val="1000"/>
                      </a:spcAft>
                    </a:pPr>
                    <a:r>
                      <a:rPr lang="ar-SY" sz="1100">
                        <a:latin typeface="Simplified Arabic" pitchFamily="18" charset="-78"/>
                        <a:ea typeface="Arial" charset="0"/>
                        <a:cs typeface="Simplified Arabic" pitchFamily="18" charset="-78"/>
                      </a:rPr>
                      <a:t>6- احبس نفسك 10 ثوان ثم ازفر خارجاً</a:t>
                    </a:r>
                    <a:endParaRPr lang="en-US">
                      <a:ea typeface="Arial" charset="0"/>
                      <a:cs typeface="Simplified Arabic" pitchFamily="18" charset="-78"/>
                    </a:endParaRPr>
                  </a:p>
                </p:txBody>
              </p:sp>
            </p:grpSp>
            <p:sp>
              <p:nvSpPr>
                <p:cNvPr id="21514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916" y="7517"/>
                  <a:ext cx="2425" cy="134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 rtl="1">
                    <a:spcAft>
                      <a:spcPts val="1000"/>
                    </a:spcAft>
                  </a:pPr>
                  <a:r>
                    <a:rPr lang="ar-SY" sz="1100">
                      <a:latin typeface="Simplified Arabic" pitchFamily="18" charset="-78"/>
                      <a:ea typeface="Arial" charset="0"/>
                      <a:cs typeface="Simplified Arabic" pitchFamily="18" charset="-78"/>
                    </a:rPr>
                    <a:t>5- عندما تبدأ بالاستنشاق اضغط على اعلى البخاخ واستمر بالتنفس ببطء</a:t>
                  </a:r>
                  <a:endParaRPr lang="en-US">
                    <a:ea typeface="Arial" charset="0"/>
                    <a:cs typeface="Simplified Arabic" pitchFamily="18" charset="-78"/>
                  </a:endParaRPr>
                </a:p>
              </p:txBody>
            </p:sp>
          </p:grpSp>
          <p:sp>
            <p:nvSpPr>
              <p:cNvPr id="21512" name="Text Box 15"/>
              <p:cNvSpPr txBox="1">
                <a:spLocks noChangeArrowheads="1"/>
              </p:cNvSpPr>
              <p:nvPr/>
            </p:nvSpPr>
            <p:spPr bwMode="auto">
              <a:xfrm>
                <a:off x="2025" y="7557"/>
                <a:ext cx="2508" cy="85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r" rtl="1">
                  <a:spcAft>
                    <a:spcPts val="1000"/>
                  </a:spcAft>
                </a:pPr>
                <a:r>
                  <a:rPr lang="ar-SY" sz="1100">
                    <a:latin typeface="Simplified Arabic" pitchFamily="18" charset="-78"/>
                    <a:ea typeface="Arial" charset="0"/>
                    <a:cs typeface="Simplified Arabic" pitchFamily="18" charset="-78"/>
                  </a:rPr>
                  <a:t>4- أخرج الهواء من رئتيك</a:t>
                </a:r>
                <a:endParaRPr lang="en-US">
                  <a:ea typeface="Arial" charset="0"/>
                  <a:cs typeface="Simplified Arabic" pitchFamily="18" charset="-78"/>
                </a:endParaRPr>
              </a:p>
            </p:txBody>
          </p:sp>
        </p:grpSp>
        <p:sp>
          <p:nvSpPr>
            <p:cNvPr id="21510" name="Text Box 16"/>
            <p:cNvSpPr txBox="1">
              <a:spLocks noChangeArrowheads="1"/>
            </p:cNvSpPr>
            <p:nvPr/>
          </p:nvSpPr>
          <p:spPr bwMode="auto">
            <a:xfrm>
              <a:off x="7896" y="4596"/>
              <a:ext cx="2310" cy="84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rtl="1">
                <a:spcAft>
                  <a:spcPts val="1000"/>
                </a:spcAft>
              </a:pPr>
              <a:r>
                <a:rPr lang="ar-SY" sz="1100">
                  <a:latin typeface="Simplified Arabic" pitchFamily="18" charset="-78"/>
                  <a:ea typeface="Arial" charset="0"/>
                  <a:cs typeface="Simplified Arabic" pitchFamily="18" charset="-78"/>
                </a:rPr>
                <a:t>3- ضعه في فمك أو أمامه</a:t>
              </a:r>
              <a:endParaRPr lang="en-US">
                <a:ea typeface="Arial" charset="0"/>
                <a:cs typeface="Simplified Arabic" pitchFamily="18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الفطر.jpg"/>
          <p:cNvPicPr>
            <a:picLocks noChangeAspect="1" noChangeArrowheads="1"/>
          </p:cNvPicPr>
          <p:nvPr/>
        </p:nvPicPr>
        <p:blipFill>
          <a:blip r:embed="rId2" cstate="print"/>
          <a:srcRect t="6154"/>
          <a:stretch>
            <a:fillRect/>
          </a:stretch>
        </p:blipFill>
        <p:spPr bwMode="auto">
          <a:xfrm>
            <a:off x="500034" y="214291"/>
            <a:ext cx="8286808" cy="665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5206"/>
            <a:ext cx="9144000" cy="6842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b="1" dirty="0"/>
              <a:t>استعاضة عن غرفة الاستنشاق بزجاجة بلاستك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 algn="r" rtl="1"/>
            <a:r>
              <a:rPr lang="ar-SY" dirty="0"/>
              <a:t>أحضر زجاجة بلاستيك قياس </a:t>
            </a:r>
            <a:r>
              <a:rPr lang="ar-SY" dirty="0" err="1"/>
              <a:t>ا</a:t>
            </a:r>
            <a:r>
              <a:rPr lang="ar-SY" dirty="0"/>
              <a:t> </a:t>
            </a:r>
            <a:r>
              <a:rPr lang="ar-SY" dirty="0" err="1"/>
              <a:t>ليتر</a:t>
            </a:r>
            <a:r>
              <a:rPr lang="ar-SY" dirty="0"/>
              <a:t> </a:t>
            </a:r>
            <a:r>
              <a:rPr lang="ar-SY" dirty="0" err="1"/>
              <a:t>عتى</a:t>
            </a:r>
            <a:r>
              <a:rPr lang="ar-SY" dirty="0"/>
              <a:t> الأقل وأحضر </a:t>
            </a:r>
            <a:r>
              <a:rPr lang="ar-SY" dirty="0" err="1"/>
              <a:t>بخّاخة</a:t>
            </a:r>
            <a:r>
              <a:rPr lang="ar-SY" dirty="0" smtClean="0"/>
              <a:t>.</a:t>
            </a:r>
            <a:r>
              <a:rPr lang="ar-SA" dirty="0" smtClean="0"/>
              <a:t>			</a:t>
            </a:r>
            <a:endParaRPr lang="en-US" dirty="0"/>
          </a:p>
          <a:p>
            <a:pPr lvl="0" algn="r" rtl="1"/>
            <a:r>
              <a:rPr lang="ar-SY" dirty="0"/>
              <a:t>انزع غطاء فوهة </a:t>
            </a:r>
            <a:r>
              <a:rPr lang="ar-SY" dirty="0" err="1"/>
              <a:t>البخاخةوثم</a:t>
            </a:r>
            <a:r>
              <a:rPr lang="ar-SY" dirty="0"/>
              <a:t> ضعها على قاعدة الزجاجة وارسم شكل الفوهة عليه وقص مكانه، ثم ثبت </a:t>
            </a:r>
            <a:r>
              <a:rPr lang="ar-SY" dirty="0" err="1"/>
              <a:t>البخاخة</a:t>
            </a:r>
            <a:r>
              <a:rPr lang="ar-SY" dirty="0"/>
              <a:t> بعد خضها على الزجاجة قبل كل استعمال. </a:t>
            </a:r>
            <a:r>
              <a:rPr lang="ar-SA" dirty="0" smtClean="0"/>
              <a:t>			</a:t>
            </a:r>
            <a:endParaRPr lang="en-US" dirty="0"/>
          </a:p>
          <a:p>
            <a:pPr lvl="0" algn="r" rtl="1"/>
            <a:r>
              <a:rPr lang="ar-SY" dirty="0"/>
              <a:t>فرغ رئتيك ثم عض على فم الزجاجة.</a:t>
            </a:r>
            <a:endParaRPr lang="en-US" dirty="0"/>
          </a:p>
          <a:p>
            <a:pPr algn="r"/>
            <a:endParaRPr lang="ar-SA" dirty="0" smtClean="0"/>
          </a:p>
          <a:p>
            <a:pPr algn="r"/>
            <a:r>
              <a:rPr lang="ar-SY" dirty="0" smtClean="0"/>
              <a:t>أثناء </a:t>
            </a:r>
            <a:r>
              <a:rPr lang="ar-SY" dirty="0" err="1"/>
              <a:t>النوب</a:t>
            </a:r>
            <a:r>
              <a:rPr lang="ar-SY" dirty="0"/>
              <a:t> اضغط 2-15 </a:t>
            </a:r>
            <a:r>
              <a:rPr lang="ar-SY" dirty="0" err="1"/>
              <a:t>بخة</a:t>
            </a:r>
            <a:r>
              <a:rPr lang="ar-SY" dirty="0"/>
              <a:t> حسب شدة النوبة، ثم  تنفس عشرة ثوان بهدوء وعمق ثم ازفر. يعوض ذلك عن جهاز </a:t>
            </a:r>
            <a:r>
              <a:rPr lang="ar-SY" dirty="0" err="1"/>
              <a:t>الارذاذ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714488"/>
            <a:ext cx="350046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270</Words>
  <Application>Microsoft Office PowerPoint</Application>
  <PresentationFormat>On-screen Show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تثقيف مريض الربو</vt:lpstr>
      <vt:lpstr>الربو مرض مزمن</vt:lpstr>
      <vt:lpstr>القصبة تنفتح بعدأخذالكورتيزون الاستنشاقي لأشهر </vt:lpstr>
      <vt:lpstr>يقضي العامل الصحي وقتا مع المريض</vt:lpstr>
      <vt:lpstr>يعلمه طريقة استخدام المنشقة ويدعيه لتجريبها أمامه </vt:lpstr>
      <vt:lpstr>YOU NEED TWO MEDICATIO</vt:lpstr>
      <vt:lpstr>Slide 7</vt:lpstr>
      <vt:lpstr>Slide 8</vt:lpstr>
      <vt:lpstr>استعاضة عن غرفة الاستنشاق بزجاجة بلاستك</vt:lpstr>
      <vt:lpstr>الابتعاد عن المحرضات: في الربو </vt:lpstr>
      <vt:lpstr>الابتعاد عن المحرضات: في الربو </vt:lpstr>
      <vt:lpstr>Slide 12</vt:lpstr>
      <vt:lpstr>Slide 13</vt:lpstr>
      <vt:lpstr>Slide 14</vt:lpstr>
      <vt:lpstr>البخاخ وبالاخص بخاخ الكورتيزون الاستنشاقي لا يضر : اذ يبقى في القصبات</vt:lpstr>
      <vt:lpstr>حجرة الاستنشاق ضروريه عند</vt:lpstr>
      <vt:lpstr>أنواع عديدة من المنشقات : علم مريضك في الصيدلية أو في العيادة أو غرف الاسعاف أو المركز الصحي طريقة استعمال المنشقة الموصوفه</vt:lpstr>
      <vt:lpstr>أنت بحاجة الى دوائين للسيطرة على الربو دور الطبيب والممرض والصيدلاني توضيح هذا للمريض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تثقيف مريض الربو</dc:title>
  <dc:creator>SAMSUNG</dc:creator>
  <cp:lastModifiedBy>Shamfuture</cp:lastModifiedBy>
  <cp:revision>5</cp:revision>
  <dcterms:created xsi:type="dcterms:W3CDTF">2006-08-16T00:00:00Z</dcterms:created>
  <dcterms:modified xsi:type="dcterms:W3CDTF">2017-09-16T09:46:57Z</dcterms:modified>
</cp:coreProperties>
</file>