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8"/>
  </p:notesMasterIdLst>
  <p:sldIdLst>
    <p:sldId id="257" r:id="rId2"/>
    <p:sldId id="276" r:id="rId3"/>
    <p:sldId id="277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6" r:id="rId12"/>
    <p:sldId id="267" r:id="rId13"/>
    <p:sldId id="268" r:id="rId14"/>
    <p:sldId id="26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996117-59F7-4003-ACC9-37F88B47E901}" type="datetimeFigureOut">
              <a:rPr lang="ar-SY" smtClean="0"/>
              <a:pPr/>
              <a:t>29/05/1437</a:t>
            </a:fld>
            <a:endParaRPr lang="ar-SY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4CC747-3C13-4EB0-B1DB-1DDC9657FD02}" type="slidenum">
              <a:rPr lang="ar-SY" smtClean="0"/>
              <a:pPr/>
              <a:t>‹#›</a:t>
            </a:fld>
            <a:endParaRPr lang="ar-S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747-3C13-4EB0-B1DB-1DDC9657FD02}" type="slidenum">
              <a:rPr lang="ar-SY" smtClean="0"/>
              <a:pPr/>
              <a:t>18</a:t>
            </a:fld>
            <a:endParaRPr lang="ar-SY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29/05/1437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Urinary Bladdder cance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 </a:t>
            </a:r>
            <a:r>
              <a:rPr lang="en-US" i="1" dirty="0" smtClean="0"/>
              <a:t>( cont.)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- Proto-oncogene associated with bladder cancer : </a:t>
            </a:r>
          </a:p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RAS and p21 proteins.</a:t>
            </a:r>
          </a:p>
          <a:p>
            <a:pPr algn="l">
              <a:buNone/>
            </a:pPr>
            <a:endParaRPr lang="en-US" sz="26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- Genetic abnormalities associated with CIS are Rb gene , p53 and phosphate and tensin homolog </a:t>
            </a:r>
            <a:r>
              <a:rPr lang="ar-SA" sz="2600" dirty="0" smtClean="0">
                <a:latin typeface="Bodoni MT" pitchFamily="18" charset="0"/>
              </a:rPr>
              <a:t/>
            </a:r>
            <a:br>
              <a:rPr lang="ar-SA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>(PTEN).</a:t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/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- Abnormalities associated with MIBC : </a:t>
            </a:r>
            <a:r>
              <a:rPr lang="en-US" sz="2600" dirty="0" smtClean="0">
                <a:latin typeface="Bodoni MT" pitchFamily="18" charset="0"/>
              </a:rPr>
              <a:t/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>p53 genes , Rb gene ( Tumor suppressor genes ) </a:t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>EGF , Ki-67 , Cyclin D-1 , Metalloproteinase ( MMP ) and Tissue inhibition of metalloproteinase ( TIMP )  </a:t>
            </a:r>
          </a:p>
          <a:p>
            <a:pPr algn="l">
              <a:buNone/>
            </a:pPr>
            <a:r>
              <a:rPr lang="en-US" dirty="0" smtClean="0"/>
              <a:t> </a:t>
            </a:r>
            <a:endParaRPr lang="ar-S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Pathology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857364"/>
            <a:ext cx="8503920" cy="424168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>
                <a:latin typeface="Bodoni MT" pitchFamily="18" charset="0"/>
              </a:rPr>
              <a:t>- Transitional cell carcinoma ( 90% ) </a:t>
            </a:r>
          </a:p>
          <a:p>
            <a:pPr algn="l">
              <a:buNone/>
            </a:pPr>
            <a:endParaRPr lang="en-US" sz="32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3200" dirty="0" smtClean="0">
                <a:latin typeface="Bodoni MT" pitchFamily="18" charset="0"/>
              </a:rPr>
              <a:t>- Squamous cell carcinoma 8% </a:t>
            </a:r>
            <a:br>
              <a:rPr lang="en-US" sz="3200" dirty="0" smtClean="0">
                <a:latin typeface="Bodoni MT" pitchFamily="18" charset="0"/>
              </a:rPr>
            </a:br>
            <a:r>
              <a:rPr lang="en-US" sz="3200" dirty="0" smtClean="0">
                <a:latin typeface="Bodoni MT" pitchFamily="18" charset="0"/>
              </a:rPr>
              <a:t/>
            </a:r>
            <a:br>
              <a:rPr lang="en-US" sz="3200" dirty="0" smtClean="0">
                <a:latin typeface="Bodoni MT" pitchFamily="18" charset="0"/>
              </a:rPr>
            </a:br>
            <a:r>
              <a:rPr lang="en-US" sz="3200" dirty="0" smtClean="0">
                <a:latin typeface="Bodoni MT" pitchFamily="18" charset="0"/>
              </a:rPr>
              <a:t>- Rare types : Adenocarcinoma , sarcoma , Lymphoma , carcinoid tumors</a:t>
            </a:r>
            <a:r>
              <a:rPr lang="en-US" sz="3200" dirty="0" smtClean="0"/>
              <a:t> </a:t>
            </a:r>
            <a:endParaRPr lang="ar-SY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Diagnosis ( Symptoms , signs and investigations 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503920" cy="4313122"/>
          </a:xfrm>
        </p:spPr>
        <p:txBody>
          <a:bodyPr/>
          <a:lstStyle/>
          <a:p>
            <a:pPr algn="l">
              <a:buNone/>
            </a:pPr>
            <a:r>
              <a:rPr lang="en-US" sz="2400" u="sng" dirty="0" smtClean="0">
                <a:solidFill>
                  <a:srgbClr val="C00000"/>
                </a:solidFill>
                <a:latin typeface="Bodoni MT" pitchFamily="18" charset="0"/>
              </a:rPr>
              <a:t>- Hematuria </a:t>
            </a:r>
            <a:r>
              <a:rPr lang="en-US" sz="2400" dirty="0" smtClean="0">
                <a:latin typeface="Bodoni MT" pitchFamily="18" charset="0"/>
              </a:rPr>
              <a:t>is the presenting feature in 90% of patients.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Bladder irritability in 25% of patients ( hesitancy , urgency ,dysuria, frequency and post voiding pelvic discomfort.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Flank pain , pelvic pain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Edema of lower limbs or genitalia because of lymphatic obstruction.</a:t>
            </a:r>
          </a:p>
          <a:p>
            <a:pPr algn="l">
              <a:buNone/>
            </a:pPr>
            <a:r>
              <a:rPr lang="en-US" sz="2400" u="sng" dirty="0" smtClean="0">
                <a:solidFill>
                  <a:srgbClr val="C00000"/>
                </a:solidFill>
                <a:latin typeface="Bodoni MT" pitchFamily="18" charset="0"/>
              </a:rPr>
              <a:t>- Bimanual examination </a:t>
            </a:r>
            <a:r>
              <a:rPr lang="en-US" sz="2400" dirty="0" smtClean="0">
                <a:latin typeface="Bodoni MT" pitchFamily="18" charset="0"/>
              </a:rPr>
              <a:t>is mandatory each time the patient is put under GA or having cystoscopy ( to obtain information about local extension of the disease).   </a:t>
            </a:r>
            <a:endParaRPr lang="ar-SY" sz="24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ootlight MT Light" pitchFamily="18" charset="0"/>
              </a:rPr>
              <a:t>Guidelines for evaluation of Hematuria*</a:t>
            </a:r>
            <a:endParaRPr lang="ar-SY" sz="4000" dirty="0">
              <a:latin typeface="Footlight MT Light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- Clinicians should refer all adult patients with gross hematuria, even if it is self-limited, for further urologic evaluation</a:t>
            </a:r>
          </a:p>
          <a:p>
            <a:pPr algn="l">
              <a:buNone/>
            </a:pPr>
            <a:endParaRPr lang="en-US" sz="20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- Clinicians should confirm heme-positive results of dipstick testing with microscopic urinalysis that demonstrates 3 or more erythrocytes per high-powered field before initiating further evaluation in all asymptomatic adults</a:t>
            </a:r>
          </a:p>
          <a:p>
            <a:pPr algn="l">
              <a:buNone/>
            </a:pPr>
            <a:endParaRPr lang="en-US" sz="20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- Clinicians should consider urology referral for cystoscopy and imaging in adults with microscopically confirmed hematuria in the absence of some </a:t>
            </a:r>
            <a:endParaRPr lang="ar-SY" sz="20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demonstrable benign cause</a:t>
            </a:r>
          </a:p>
          <a:p>
            <a:pPr algn="l">
              <a:buNone/>
            </a:pPr>
            <a:endParaRPr lang="en-US" sz="20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- Clinicians should pursue evaluation of hematuria even if the patient is </a:t>
            </a:r>
            <a:r>
              <a:rPr lang="ar-SY" sz="2000" dirty="0" smtClean="0">
                <a:latin typeface="Bodoni MT" pitchFamily="18" charset="0"/>
              </a:rPr>
              <a:t/>
            </a:r>
            <a:br>
              <a:rPr lang="ar-SY" sz="2000" dirty="0" smtClean="0">
                <a:latin typeface="Bodoni MT" pitchFamily="18" charset="0"/>
              </a:rPr>
            </a:br>
            <a:r>
              <a:rPr lang="en-US" sz="2000" dirty="0" smtClean="0">
                <a:latin typeface="Bodoni MT" pitchFamily="18" charset="0"/>
              </a:rPr>
              <a:t>receiving antiplatelet or anticoagulant therapy.</a:t>
            </a:r>
            <a:br>
              <a:rPr lang="en-US" sz="2000" dirty="0" smtClean="0">
                <a:latin typeface="Bodoni MT" pitchFamily="18" charset="0"/>
              </a:rPr>
            </a:br>
            <a:r>
              <a:rPr lang="en-US" sz="2000" dirty="0" smtClean="0">
                <a:latin typeface="Bodoni MT" pitchFamily="18" charset="0"/>
              </a:rPr>
              <a:t>__________________________________________________________________</a:t>
            </a:r>
            <a:br>
              <a:rPr lang="en-US" sz="2000" dirty="0" smtClean="0">
                <a:latin typeface="Bodoni MT" pitchFamily="18" charset="0"/>
              </a:rPr>
            </a:br>
            <a:r>
              <a:rPr lang="en-US" sz="2000" dirty="0" smtClean="0">
                <a:latin typeface="Bodoni MT" pitchFamily="18" charset="0"/>
              </a:rPr>
              <a:t>*</a:t>
            </a:r>
            <a:r>
              <a:rPr lang="en-US" sz="1700" i="1" dirty="0" smtClean="0">
                <a:latin typeface="Bodoni MT" pitchFamily="18" charset="0"/>
              </a:rPr>
              <a:t>Clinical guideline on hematuria released by ACP , annals of internal medicine, 2015</a:t>
            </a:r>
            <a:endParaRPr lang="ar-SY" sz="1700" i="1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Natural history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715436" cy="4759472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dirty="0" smtClean="0">
                <a:latin typeface="Bodoni MT" pitchFamily="18" charset="0"/>
              </a:rPr>
              <a:t>Bladder cancer is grouped into 3 main categories :</a:t>
            </a:r>
          </a:p>
          <a:p>
            <a:pPr algn="l">
              <a:buNone/>
            </a:pPr>
            <a:endParaRPr lang="en-US" sz="28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800" dirty="0" smtClean="0">
                <a:latin typeface="Bodoni MT" pitchFamily="18" charset="0"/>
              </a:rPr>
              <a:t>a)Non-muscularis propria invasive bladder cancer ( NMIBC ) </a:t>
            </a:r>
            <a:br>
              <a:rPr lang="en-US" sz="2800" dirty="0" smtClean="0">
                <a:latin typeface="Bodoni MT" pitchFamily="18" charset="0"/>
              </a:rPr>
            </a:br>
            <a:r>
              <a:rPr lang="en-US" sz="2800" dirty="0" smtClean="0">
                <a:latin typeface="Bodoni MT" pitchFamily="18" charset="0"/>
              </a:rPr>
              <a:t/>
            </a:r>
            <a:br>
              <a:rPr lang="en-US" sz="2800" dirty="0" smtClean="0">
                <a:latin typeface="Bodoni MT" pitchFamily="18" charset="0"/>
              </a:rPr>
            </a:br>
            <a:r>
              <a:rPr lang="en-US" sz="2800" dirty="0" smtClean="0">
                <a:latin typeface="Bodoni MT" pitchFamily="18" charset="0"/>
              </a:rPr>
              <a:t>b) Muscularis propria invasive bladder cancer ( MIBC ) </a:t>
            </a:r>
            <a:br>
              <a:rPr lang="en-US" sz="2800" dirty="0" smtClean="0">
                <a:latin typeface="Bodoni MT" pitchFamily="18" charset="0"/>
              </a:rPr>
            </a:br>
            <a:r>
              <a:rPr lang="en-US" sz="2800" dirty="0" smtClean="0">
                <a:latin typeface="Bodoni MT" pitchFamily="18" charset="0"/>
              </a:rPr>
              <a:t/>
            </a:r>
            <a:br>
              <a:rPr lang="en-US" sz="2800" dirty="0" smtClean="0">
                <a:latin typeface="Bodoni MT" pitchFamily="18" charset="0"/>
              </a:rPr>
            </a:br>
            <a:r>
              <a:rPr lang="en-US" sz="2800" dirty="0" smtClean="0">
                <a:latin typeface="Bodoni MT" pitchFamily="18" charset="0"/>
              </a:rPr>
              <a:t>c) Metastatic bladder cancer  </a:t>
            </a:r>
            <a:endParaRPr lang="ar-SY" sz="28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Cystoscopy </a:t>
            </a:r>
            <a:endParaRPr lang="ar-SY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Is the cornerstone procedure for diagnosing bladder cancer .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- Biopsy is performed at abnormal areas and randomly ( </a:t>
            </a:r>
            <a:r>
              <a:rPr lang="en-US" sz="2400" dirty="0" smtClean="0">
                <a:latin typeface="Bodoni MT" pitchFamily="18" charset="0"/>
              </a:rPr>
              <a:t>to </a:t>
            </a:r>
            <a:r>
              <a:rPr lang="en-US" sz="2400" dirty="0" smtClean="0">
                <a:latin typeface="Bodoni MT" pitchFamily="18" charset="0"/>
              </a:rPr>
              <a:t>look for CIS ) + Bimanual examination 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- Cystoscopy is indicated for patients with the following features: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====================================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000" dirty="0" smtClean="0"/>
              <a:t>a) Any gross or microscopic hematuria and a normal upper urinary            tract imaging </a:t>
            </a:r>
            <a:br>
              <a:rPr lang="en-US" sz="2000" dirty="0" smtClean="0"/>
            </a:br>
            <a:r>
              <a:rPr lang="en-US" sz="2000" dirty="0" smtClean="0"/>
              <a:t>    b) Unexplained or chronic lower urinary tract symptoms </a:t>
            </a:r>
          </a:p>
          <a:p>
            <a:pPr algn="l">
              <a:buNone/>
            </a:pPr>
            <a:r>
              <a:rPr lang="en-US" sz="2000" dirty="0" smtClean="0"/>
              <a:t>    c) Urine cytology that is suspicious for cancer </a:t>
            </a:r>
          </a:p>
          <a:p>
            <a:pPr algn="l">
              <a:buNone/>
            </a:pPr>
            <a:r>
              <a:rPr lang="en-US" sz="2000" dirty="0" smtClean="0"/>
              <a:t>    d) A history of bladder cancer   </a:t>
            </a:r>
            <a:endParaRPr lang="ar-SY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ladder-Cancer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59293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TURBT</a:t>
            </a:r>
            <a:endParaRPr lang="ar-SY" sz="4000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TURB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27174"/>
            <a:ext cx="9144000" cy="5116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4" name="عنصر نائب للمحتوى 3" descr="bladder cancer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2844" y="142852"/>
            <a:ext cx="8858312" cy="621510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78581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Stage categories </a:t>
            </a:r>
            <a:endParaRPr lang="ar-SY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Advanced-bladder-stagin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8858312" cy="500066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Introduction </a:t>
            </a:r>
            <a:endParaRPr lang="ar-SY" sz="4000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A 59-year-old male presents to the physician with a chief complaint of bloody urine of 2 months duration. He admits an intermittent right flank pain , the last one was of more than 1 year. Urine analysis shows 10-12 red blood cells in the urine. He denies taking any anticoagulants. Which of the following is the best initial step in his management ?</a:t>
            </a:r>
          </a:p>
          <a:p>
            <a:pPr algn="l">
              <a:buNone/>
            </a:pPr>
            <a:endParaRPr lang="en-US" sz="20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A) Cystoscopy 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b) Observation with next follow-up within 1 month 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c) Urinary tract US.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d) Urine culture and sensitivity 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e) PSA</a:t>
            </a:r>
            <a:br>
              <a:rPr lang="en-US" sz="2000" dirty="0" smtClean="0">
                <a:latin typeface="Bodoni MT" pitchFamily="18" charset="0"/>
              </a:rPr>
            </a:br>
            <a:r>
              <a:rPr lang="en-US" sz="2000" dirty="0" smtClean="0">
                <a:latin typeface="Bodoni MT" pitchFamily="18" charset="0"/>
              </a:rPr>
              <a:t>f) Coagulation studies ( PT and aPTT ) </a:t>
            </a:r>
            <a:endParaRPr lang="ar-SY" sz="20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CT urography </a:t>
            </a:r>
            <a:endParaRPr lang="ar-SY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The work-up for suspected bladder cancer includes urine cytology , cystoscopy and upper tract study 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- The preferred upper tract study is CT urography 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- CT scanning of the abdomen and pelvis that includes three phases : a non-contrast phase , an early postcontrast phase and pyelographic phase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a) Non-contrast phase : Abnormal calcifications ( e.g. stones ) 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b) Early postcontrast phase : serve to discern renal lesions and to differentiate between lymph nodes and normal structures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c) Pyelographic phase : to identify abnormal filling defects within the collecting system    </a:t>
            </a:r>
            <a:endParaRPr lang="ar-SY" sz="24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Indications for CTU </a:t>
            </a:r>
            <a:endParaRPr lang="ar-SY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2071678"/>
            <a:ext cx="8503920" cy="428628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>
                <a:latin typeface="Bodoni MT" pitchFamily="18" charset="0"/>
              </a:rPr>
              <a:t>1- Any patient with hematuria.</a:t>
            </a:r>
          </a:p>
          <a:p>
            <a:pPr algn="l">
              <a:buNone/>
            </a:pPr>
            <a:r>
              <a:rPr lang="en-US" sz="2800" dirty="0" smtClean="0">
                <a:latin typeface="Bodoni MT" pitchFamily="18" charset="0"/>
              </a:rPr>
              <a:t>2- A part of bladder cancer work-up ( For staging ).</a:t>
            </a:r>
          </a:p>
          <a:p>
            <a:pPr algn="l">
              <a:buNone/>
            </a:pPr>
            <a:r>
              <a:rPr lang="en-US" sz="2800" dirty="0" smtClean="0">
                <a:latin typeface="Bodoni MT" pitchFamily="18" charset="0"/>
              </a:rPr>
              <a:t>3- A history of bladder cancer </a:t>
            </a:r>
          </a:p>
          <a:p>
            <a:pPr algn="l">
              <a:buNone/>
            </a:pPr>
            <a:r>
              <a:rPr lang="en-US" sz="2800" dirty="0" smtClean="0">
                <a:latin typeface="Bodoni MT" pitchFamily="18" charset="0"/>
              </a:rPr>
              <a:t>4- A positive urine cytology.</a:t>
            </a:r>
            <a:br>
              <a:rPr lang="en-US" sz="2800" dirty="0" smtClean="0">
                <a:latin typeface="Bodoni MT" pitchFamily="18" charset="0"/>
              </a:rPr>
            </a:br>
            <a:r>
              <a:rPr lang="en-US" sz="2800" dirty="0" smtClean="0">
                <a:latin typeface="Bodoni MT" pitchFamily="18" charset="0"/>
              </a:rPr>
              <a:t>_____________________________________________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ar-SY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Urine Cytology</a:t>
            </a:r>
            <a:endParaRPr lang="ar-SY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- Detects 70% of bladder cancer that are subsequently diagnosed by cystoscopy.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- Should not be the primary method of diagnosis for patients suspected to have bladder cancer </a:t>
            </a:r>
            <a:br>
              <a:rPr lang="en-US" sz="2000" dirty="0" smtClean="0">
                <a:latin typeface="Bodoni MT" pitchFamily="18" charset="0"/>
              </a:rPr>
            </a:br>
            <a:r>
              <a:rPr lang="en-US" sz="2000" dirty="0" smtClean="0">
                <a:latin typeface="Bodoni MT" pitchFamily="18" charset="0"/>
              </a:rPr>
              <a:t/>
            </a:r>
            <a:br>
              <a:rPr lang="en-US" sz="2000" dirty="0" smtClean="0">
                <a:latin typeface="Bodoni MT" pitchFamily="18" charset="0"/>
              </a:rPr>
            </a:br>
            <a:r>
              <a:rPr lang="ar-SA" sz="2000" dirty="0" smtClean="0">
                <a:latin typeface="Bodoni MT" pitchFamily="18" charset="0"/>
              </a:rPr>
              <a:t/>
            </a:r>
            <a:br>
              <a:rPr lang="ar-SA" sz="2000" dirty="0" smtClean="0">
                <a:latin typeface="Bodoni MT" pitchFamily="18" charset="0"/>
              </a:rPr>
            </a:br>
            <a:r>
              <a:rPr lang="en-US" sz="2000" dirty="0" smtClean="0">
                <a:latin typeface="Bodoni MT" pitchFamily="18" charset="0"/>
              </a:rPr>
              <a:t>- It is useful for the following purposes :</a:t>
            </a:r>
            <a:br>
              <a:rPr lang="en-US" sz="2000" dirty="0" smtClean="0">
                <a:latin typeface="Bodoni MT" pitchFamily="18" charset="0"/>
              </a:rPr>
            </a:br>
            <a:r>
              <a:rPr lang="en-US" sz="2000" dirty="0" smtClean="0">
                <a:latin typeface="Bodoni MT" pitchFamily="18" charset="0"/>
              </a:rPr>
              <a:t>========================== 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a) Following patients with bladder cancer 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b) Screening symptom-free individuals who are exposed to environmental carcinogens.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c) Evaluating patient with chronic irritative bladder symptoms before cystoscopy   </a:t>
            </a:r>
            <a:endParaRPr lang="ar-SY" sz="20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CIS of the urinary bladder</a:t>
            </a:r>
            <a:endParaRPr lang="ar-SY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ar-SA" dirty="0" smtClean="0"/>
              <a:t/>
            </a:r>
            <a:br>
              <a:rPr lang="ar-SA" dirty="0" smtClean="0"/>
            </a:br>
            <a:r>
              <a:rPr lang="en-US" dirty="0" smtClean="0"/>
              <a:t>- Flat intraepithelial tumor.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- A high-grade malignancy.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- Up to 80% of patients with CIS develop invasive bladder cancer within 10 years after diagnosis</a:t>
            </a:r>
          </a:p>
          <a:p>
            <a:pPr algn="l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- A lethal disease for most of patients </a:t>
            </a:r>
            <a:endParaRPr lang="ar-S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Prognostic factors </a:t>
            </a:r>
            <a:endParaRPr lang="ar-SY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14488"/>
            <a:ext cx="8503920" cy="4384560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- Tumor stage</a:t>
            </a:r>
          </a:p>
          <a:p>
            <a:pPr algn="l">
              <a:buNone/>
            </a:pPr>
            <a:r>
              <a:rPr lang="en-US" dirty="0" smtClean="0"/>
              <a:t>- Tumor grade</a:t>
            </a:r>
            <a:br>
              <a:rPr lang="en-US" dirty="0" smtClean="0"/>
            </a:br>
            <a:r>
              <a:rPr lang="en-US" dirty="0" smtClean="0"/>
              <a:t>- Presence of CIS </a:t>
            </a:r>
          </a:p>
          <a:p>
            <a:pPr algn="l">
              <a:buNone/>
            </a:pPr>
            <a:r>
              <a:rPr lang="en-US" dirty="0" smtClean="0"/>
              <a:t>- SCC and Adenocarcinoma: Poor prognosis</a:t>
            </a:r>
          </a:p>
          <a:p>
            <a:pPr algn="l">
              <a:buNone/>
            </a:pPr>
            <a:r>
              <a:rPr lang="en-US" dirty="0" smtClean="0"/>
              <a:t>- Invasion : Invasive cancer is associated with 50% MR in the 1</a:t>
            </a:r>
            <a:r>
              <a:rPr lang="en-US" baseline="30000" dirty="0" smtClean="0"/>
              <a:t>st</a:t>
            </a:r>
            <a:r>
              <a:rPr lang="en-US" dirty="0" smtClean="0"/>
              <a:t> 18 months after diagnosis.</a:t>
            </a:r>
          </a:p>
          <a:p>
            <a:pPr algn="l">
              <a:buNone/>
            </a:pPr>
            <a:r>
              <a:rPr lang="en-US" dirty="0" smtClean="0"/>
              <a:t>- Delaying cystectomy more than 12 weeks following the diagnosis of MIBC : poor survival   </a:t>
            </a:r>
            <a:endParaRPr lang="ar-S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EORTC risk stratification in NMIBC</a:t>
            </a:r>
            <a:endParaRPr lang="ar-SY" sz="4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To detect recurrence and progression in Ta and T1 patients.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The EORTC scoring system is based on the six most significant clinical and pathological factors :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Number of tumors</a:t>
            </a:r>
          </a:p>
          <a:p>
            <a:pPr algn="l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Tumor size</a:t>
            </a:r>
          </a:p>
          <a:p>
            <a:pPr algn="l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Prior recurrence rate </a:t>
            </a:r>
          </a:p>
          <a:p>
            <a:pPr algn="l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T category</a:t>
            </a:r>
          </a:p>
          <a:p>
            <a:pPr algn="l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Presence of concurrent CIS</a:t>
            </a:r>
          </a:p>
          <a:p>
            <a:pPr algn="l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Tumor Grade ( WHO 1973 )</a:t>
            </a:r>
            <a:r>
              <a:rPr lang="en-US" dirty="0" smtClean="0"/>
              <a:t>  </a:t>
            </a: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ORT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14290"/>
            <a:ext cx="8715437" cy="60722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Low-risk patients </a:t>
            </a:r>
            <a:endParaRPr lang="ar-SY" sz="36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Should be treated with a single postoperative chemoinstillation within 24 hours after TURBT and have follow up cystoscopies.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Chemotherapeutic agents: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Thiotepa , Mitomycin C , Valrubicin and Doxorubicin  </a:t>
            </a:r>
            <a:endParaRPr lang="ar-SY" sz="2400" dirty="0" smtClean="0">
              <a:latin typeface="Bodoni MT" pitchFamily="18" charset="0"/>
            </a:endParaRPr>
          </a:p>
        </p:txBody>
      </p:sp>
      <p:pic>
        <p:nvPicPr>
          <p:cNvPr id="4" name="صورة 3" descr="Untitl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876"/>
            <a:ext cx="885831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Intermediate-risk patients </a:t>
            </a:r>
            <a:endParaRPr lang="ar-SY" sz="3600" dirty="0" smtClean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800" dirty="0" smtClean="0">
                <a:latin typeface="Bodoni MT" pitchFamily="18" charset="0"/>
              </a:rPr>
              <a:t>- Should be offered intravesical adjuvant chemoinstillation with either Mitomycin C or BCG for a maximum of 12 months  </a:t>
            </a:r>
          </a:p>
          <a:p>
            <a:pPr algn="l">
              <a:buNone/>
            </a:pPr>
            <a:endParaRPr lang="ar-SY" dirty="0"/>
          </a:p>
        </p:txBody>
      </p:sp>
      <p:pic>
        <p:nvPicPr>
          <p:cNvPr id="4" name="صورة 3" descr="Untitle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8715436" cy="35004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High-risk patients </a:t>
            </a:r>
            <a:endParaRPr lang="ar-SY" sz="3600" dirty="0" smtClean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Intravesical BCG immunotherapy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In those with extensive T1 , GIII with associated CIS or BCG non-responders : Radical Cystectomy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u="sng" dirty="0" smtClean="0">
                <a:solidFill>
                  <a:srgbClr val="002060"/>
                </a:solidFill>
                <a:latin typeface="Bodoni MT" pitchFamily="18" charset="0"/>
              </a:rPr>
              <a:t>Absolute contraindication to BCG instillation : </a:t>
            </a: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1- during the first 2 weeks after TUR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2- gross hematuria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3- after traumatic catheterization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4- Symptomatic UTIs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Bodoni MT" pitchFamily="18" charset="0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Bodoni MT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Bodoni MT" pitchFamily="18" charset="0"/>
              </a:rPr>
              <a:t>systemic infection with BCG instillation affects 5% of patients and may lead to significant morbidity. </a:t>
            </a:r>
            <a:endParaRPr lang="ar-SY" sz="2400" b="1" dirty="0" smtClean="0">
              <a:solidFill>
                <a:srgbClr val="002060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Introduction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A 59-year-old male presents to the physician with a chief complaint of bloody urine of 2 months duration. He admits an intermittent right flank pain , the last one was of more than 1 year. Urine analysis shows 10-12 red blood cells in the urine. He denies taking any anticoagulants. Which of the </a:t>
            </a:r>
            <a:r>
              <a:rPr lang="ar-SY" sz="2000" dirty="0" smtClean="0">
                <a:latin typeface="Bodoni MT" pitchFamily="18" charset="0"/>
              </a:rPr>
              <a:t/>
            </a:r>
            <a:br>
              <a:rPr lang="ar-SY" sz="2000" dirty="0" smtClean="0">
                <a:latin typeface="Bodoni MT" pitchFamily="18" charset="0"/>
              </a:rPr>
            </a:br>
            <a:r>
              <a:rPr lang="en-US" sz="2000" dirty="0" smtClean="0">
                <a:latin typeface="Bodoni MT" pitchFamily="18" charset="0"/>
              </a:rPr>
              <a:t>following is the best initial step in his management ?</a:t>
            </a:r>
            <a:br>
              <a:rPr lang="en-US" sz="2000" dirty="0" smtClean="0">
                <a:latin typeface="Bodoni MT" pitchFamily="18" charset="0"/>
              </a:rPr>
            </a:br>
            <a:endParaRPr lang="en-US" sz="20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  <a:latin typeface="Bodoni MT" pitchFamily="18" charset="0"/>
              </a:rPr>
              <a:t>A) Cystoscopy 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b) Observation with next follow-up within 1 month 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c) Urinary tract US.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d) Urine culture and sensitivity </a:t>
            </a: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>e) PSA</a:t>
            </a:r>
            <a:br>
              <a:rPr lang="en-US" sz="2000" dirty="0" smtClean="0">
                <a:latin typeface="Bodoni MT" pitchFamily="18" charset="0"/>
              </a:rPr>
            </a:br>
            <a:r>
              <a:rPr lang="en-US" sz="2000" dirty="0" smtClean="0">
                <a:latin typeface="Bodoni MT" pitchFamily="18" charset="0"/>
              </a:rPr>
              <a:t> f) Coagulation studies ( PT and aPTT ) </a:t>
            </a:r>
            <a:endParaRPr lang="ar-SY" sz="20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000" dirty="0" smtClean="0">
                <a:latin typeface="Bodoni MT" pitchFamily="18" charset="0"/>
              </a:rPr>
              <a:t/>
            </a:r>
            <a:br>
              <a:rPr lang="en-US" sz="2000" dirty="0" smtClean="0">
                <a:latin typeface="Bodoni MT" pitchFamily="18" charset="0"/>
              </a:rPr>
            </a:br>
            <a:endParaRPr lang="en-US" sz="2000" dirty="0" smtClean="0">
              <a:latin typeface="Bodoni MT" pitchFamily="18" charset="0"/>
            </a:endParaRP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Untitled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50085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C00000"/>
                </a:solidFill>
              </a:rPr>
              <a:t>Management of MIBC</a:t>
            </a:r>
            <a:endParaRPr lang="ar-SY" sz="3600" dirty="0" smtClean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US" sz="3200" dirty="0" smtClean="0">
                <a:latin typeface="Bodoni MT" pitchFamily="18" charset="0"/>
              </a:rPr>
              <a:t>Radical Cystectomy</a:t>
            </a:r>
          </a:p>
          <a:p>
            <a:pPr algn="l">
              <a:buNone/>
            </a:pPr>
            <a:endParaRPr lang="en-US" sz="32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3200" dirty="0" smtClean="0">
                <a:latin typeface="Bodoni MT" pitchFamily="18" charset="0"/>
              </a:rPr>
              <a:t>In men : removal of the bladder , prostate and seminal vesicles </a:t>
            </a:r>
          </a:p>
          <a:p>
            <a:pPr algn="l">
              <a:buNone/>
            </a:pPr>
            <a:r>
              <a:rPr lang="en-US" sz="3200" dirty="0" smtClean="0">
                <a:latin typeface="Bodoni MT" pitchFamily="18" charset="0"/>
              </a:rPr>
              <a:t>In women : removal of the bladder , distal ureters , uterus , adnexa and cuff of the vagina ( en bloc )</a:t>
            </a:r>
            <a:br>
              <a:rPr lang="en-US" sz="3200" dirty="0" smtClean="0">
                <a:latin typeface="Bodoni MT" pitchFamily="18" charset="0"/>
              </a:rPr>
            </a:br>
            <a:r>
              <a:rPr lang="en-US" sz="3200" dirty="0" smtClean="0">
                <a:latin typeface="Bodoni MT" pitchFamily="18" charset="0"/>
              </a:rPr>
              <a:t/>
            </a:r>
            <a:br>
              <a:rPr lang="en-US" sz="3200" dirty="0" smtClean="0">
                <a:latin typeface="Bodoni MT" pitchFamily="18" charset="0"/>
              </a:rPr>
            </a:br>
            <a:r>
              <a:rPr lang="en-US" sz="3200" dirty="0" smtClean="0">
                <a:latin typeface="Bodoni MT" pitchFamily="18" charset="0"/>
              </a:rPr>
              <a:t>+ urinary diversion  </a:t>
            </a:r>
            <a:endParaRPr lang="ar-SY" sz="32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Indications of radical cystectomy </a:t>
            </a:r>
            <a:endParaRPr lang="ar-SY" b="1" dirty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1- T2-4a , Nx-No , Mo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2- CIS not responsive to intravesical therapy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3-High grade tumors not responsive to intravesical therapy ( BCG non-responders ) 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4- High risk NMIBC ( other than CIS )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2400" b="1" u="sng" dirty="0" smtClean="0">
                <a:solidFill>
                  <a:srgbClr val="002060"/>
                </a:solidFill>
                <a:latin typeface="Bodoni MT" pitchFamily="18" charset="0"/>
              </a:rPr>
              <a:t>Indications for urethrectomy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1- +ve urethral margin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2- Bladder neck tumor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3- extensive stage T IVa tumor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PLND</a:t>
            </a:r>
            <a:endParaRPr lang="ar-SY" dirty="0">
              <a:solidFill>
                <a:schemeClr val="tx1"/>
              </a:solidFill>
            </a:endParaRPr>
          </a:p>
        </p:txBody>
      </p:sp>
      <p:pic>
        <p:nvPicPr>
          <p:cNvPr id="4" name="عنصر نائب للمحتوى 3" descr="Untitled3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15370" cy="471490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Complications of RC</a:t>
            </a:r>
            <a:endParaRPr lang="ar-SY" b="1" dirty="0" smtClean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503920" cy="4313122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MR 1-3%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Blood loss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Rectal injury, ureterocutaneous fistula , small bowel fistula ( high mortality rate )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Infection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VTE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Impotence ( avoided by sparing the corporal nerves ) </a:t>
            </a:r>
            <a:endParaRPr lang="ar-SY" sz="2400" dirty="0" smtClean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Complications of urinary diversion </a:t>
            </a:r>
            <a:endParaRPr lang="ar-SY" b="1" dirty="0" smtClean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ar-SY" sz="2400" dirty="0" smtClean="0">
                <a:latin typeface="Bodoni MT" pitchFamily="18" charset="0"/>
              </a:rPr>
              <a:t/>
            </a:r>
            <a:br>
              <a:rPr lang="ar-SY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UTI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Stenosis and fibrosis : obstructive nephropathy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Urinary calculi : Calcium stones are the most common</a:t>
            </a:r>
          </a:p>
          <a:p>
            <a:pPr algn="l">
              <a:buNone/>
            </a:pPr>
            <a:r>
              <a:rPr lang="en-US" sz="2400" u="sng" dirty="0" smtClean="0">
                <a:latin typeface="Bodoni MT" pitchFamily="18" charset="0"/>
              </a:rPr>
              <a:t>Acid base imbalance :</a:t>
            </a: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Hyperchloremic metabolic acidosis is the most common </a:t>
            </a:r>
            <a:r>
              <a:rPr lang="en-US" dirty="0" smtClean="0"/>
              <a:t>  </a:t>
            </a:r>
          </a:p>
          <a:p>
            <a:pPr algn="l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Untitled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0112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Neoadjuvant Chemotherapy  </a:t>
            </a:r>
            <a:endParaRPr lang="ar-SY" b="1" dirty="0" smtClean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Neoadjuvant Cisplatin-based therapy is recommended in patients with T2-4a , N0 , M0 bladder cancer ( It improves the 5-year survival by 5-8% )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u="sng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Regimens 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ar-SA" dirty="0" smtClean="0"/>
              <a:t> </a:t>
            </a:r>
            <a:r>
              <a:rPr lang="ar-SY" dirty="0" smtClean="0"/>
              <a:t> </a:t>
            </a:r>
            <a:r>
              <a:rPr lang="en-US" dirty="0" smtClean="0"/>
              <a:t>DDMVAC for 3-4 cycles ( + G-CSF ) </a:t>
            </a:r>
          </a:p>
          <a:p>
            <a:pPr algn="l">
              <a:buNone/>
            </a:pPr>
            <a:r>
              <a:rPr lang="en-US" dirty="0" smtClean="0"/>
              <a:t>Cisplatin and Gemcitabine for 4 cycles </a:t>
            </a:r>
          </a:p>
          <a:p>
            <a:pPr algn="l">
              <a:buNone/>
            </a:pPr>
            <a:r>
              <a:rPr lang="en-US" dirty="0" smtClean="0"/>
              <a:t>CMV for 3 cycles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Y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Untitled3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429684" cy="30718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Metastatic bladder cancer</a:t>
            </a:r>
            <a:endParaRPr lang="ar-SY" b="1" dirty="0" smtClean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sz="2600" dirty="0" smtClean="0">
                <a:latin typeface="Bodoni MT" pitchFamily="18" charset="0"/>
              </a:rPr>
              <a:t>Approximately 50% of patients with MIBC relapse after radical treatment : </a:t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>a) Distant metastases ( 70% ) </a:t>
            </a:r>
          </a:p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B) Local recurrence ( 30% ) </a:t>
            </a:r>
          </a:p>
          <a:p>
            <a:pPr algn="l">
              <a:buNone/>
            </a:pPr>
            <a:endParaRPr lang="en-US" sz="26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The most common site of metastases are LNs , lungs , liver , bone and the peritoneum.</a:t>
            </a:r>
          </a:p>
          <a:p>
            <a:pPr algn="l">
              <a:buNone/>
            </a:pPr>
            <a:endParaRPr lang="en-US" sz="26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In cases of progressive symptomatic metastatic bladder cancer , oncologic palliative therapy should be considered</a:t>
            </a:r>
            <a:r>
              <a:rPr lang="en-US" dirty="0" smtClean="0"/>
              <a:t>  </a:t>
            </a:r>
            <a:endParaRPr lang="ar-SY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Epidemiology</a:t>
            </a:r>
            <a:endParaRPr lang="ar-SY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2071678"/>
            <a:ext cx="8503920" cy="3429024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2400" dirty="0" smtClean="0"/>
              <a:t>-Urinary bladder cancers constitute 4.5% of all cancers in the US.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- 2.5 times more frequent in men than in women.</a:t>
            </a:r>
            <a:br>
              <a:rPr lang="en-US" sz="2400" dirty="0" smtClean="0"/>
            </a:b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-Most frequent in the industrial northeastern cities.</a:t>
            </a:r>
            <a:br>
              <a:rPr lang="en-US" sz="2400" dirty="0" smtClean="0"/>
            </a:b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-The average age of onset is 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decade.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The incidence doubles in men in &gt;75 years of age  </a:t>
            </a:r>
            <a:endParaRPr lang="ar-SY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Metastatic bladder cancer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GC and M-VAC are equal in efficacy , but there is less toxicity from GC therapy </a:t>
            </a:r>
          </a:p>
          <a:p>
            <a:pPr algn="l">
              <a:buNone/>
            </a:pPr>
            <a:endParaRPr lang="en-US" sz="26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Survival outcome depends on patient-related factors </a:t>
            </a:r>
            <a:r>
              <a:rPr lang="ar-SY" sz="2600" dirty="0" smtClean="0">
                <a:latin typeface="Bodoni MT" pitchFamily="18" charset="0"/>
              </a:rPr>
              <a:t> </a:t>
            </a:r>
            <a:r>
              <a:rPr lang="en-US" sz="2600" dirty="0" smtClean="0">
                <a:latin typeface="Bodoni MT" pitchFamily="18" charset="0"/>
              </a:rPr>
              <a:t>and comorbidities. The absence of visceral metastases improves the outcome .</a:t>
            </a:r>
          </a:p>
          <a:p>
            <a:pPr algn="l">
              <a:buNone/>
            </a:pPr>
            <a:endParaRPr lang="en-US" sz="26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Palliative one dose RT or fractionated RT are equally effective for pain relief or for decreasing pathological fractures.</a:t>
            </a:r>
            <a:endParaRPr lang="ar-SY" sz="2600" dirty="0" smtClean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Metastatic bladder cancer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dirty="0" smtClean="0"/>
              <a:t>Cisplatin combination therapy is the 1</a:t>
            </a:r>
            <a:r>
              <a:rPr lang="en-US" baseline="30000" dirty="0" smtClean="0"/>
              <a:t>st</a:t>
            </a:r>
            <a:r>
              <a:rPr lang="en-US" dirty="0" smtClean="0"/>
              <a:t> line ( superior to monotherapy in terms of response and survival 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Fit patients : GFR more than 60 </a:t>
            </a:r>
            <a:r>
              <a:rPr lang="en-US" dirty="0" err="1" smtClean="0"/>
              <a:t>mL</a:t>
            </a:r>
            <a:r>
              <a:rPr lang="en-US" dirty="0" smtClean="0"/>
              <a:t>/min and PS 0-1 , Unfit patients : GFR less than 60 </a:t>
            </a:r>
            <a:r>
              <a:rPr lang="en-US" dirty="0" err="1" smtClean="0"/>
              <a:t>mL</a:t>
            </a:r>
            <a:r>
              <a:rPr lang="en-US" dirty="0" smtClean="0"/>
              <a:t>/min and PS 2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than 50% of patients with metastatic bladder cancer are unfit for Cisplatin ..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Cisplatin Day 1 and Day 8 </a:t>
            </a:r>
          </a:p>
          <a:p>
            <a:pPr algn="l">
              <a:buNone/>
            </a:pPr>
            <a:r>
              <a:rPr lang="en-US" dirty="0" smtClean="0"/>
              <a:t>Or Cisplatin D1 and D2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err="1" smtClean="0"/>
              <a:t>carboplatin</a:t>
            </a:r>
            <a:r>
              <a:rPr lang="en-US" dirty="0" smtClean="0"/>
              <a:t> ..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 </a:t>
            </a:r>
            <a:endParaRPr lang="ar-S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Second-line</a:t>
            </a:r>
            <a:r>
              <a:rPr lang="en-US" dirty="0" smtClean="0"/>
              <a:t>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Vinfluinine is the only approved 2</a:t>
            </a:r>
            <a:r>
              <a:rPr lang="en-US" baseline="30000" dirty="0" smtClean="0"/>
              <a:t>nd</a:t>
            </a:r>
            <a:r>
              <a:rPr lang="en-US" dirty="0" smtClean="0"/>
              <a:t> line treatment .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Y" dirty="0"/>
          </a:p>
        </p:txBody>
      </p:sp>
      <p:pic>
        <p:nvPicPr>
          <p:cNvPr id="4" name="صورة 3" descr="Untitled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8358246" cy="2963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Vinflunine</a:t>
            </a:r>
            <a:r>
              <a:rPr lang="en-US" dirty="0" smtClean="0"/>
              <a:t>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Side effects : GI side effects , BM suppression ( grade 3 </a:t>
            </a:r>
            <a:r>
              <a:rPr lang="ar-SY" sz="2400" dirty="0" smtClean="0">
                <a:latin typeface="Bodoni MT" pitchFamily="18" charset="0"/>
              </a:rPr>
              <a:t/>
            </a:r>
            <a:br>
              <a:rPr lang="ar-SY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or 4 neutropenia in 50% of patients  )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Dose 320 mg/m² ( 20 minute infusion ) every 21 days</a:t>
            </a:r>
            <a:r>
              <a:rPr lang="en-US" dirty="0" smtClean="0"/>
              <a:t> </a:t>
            </a:r>
          </a:p>
          <a:p>
            <a:pPr algn="l">
              <a:buNone/>
            </a:pPr>
            <a:endParaRPr lang="ar-SY" dirty="0"/>
          </a:p>
        </p:txBody>
      </p:sp>
      <p:pic>
        <p:nvPicPr>
          <p:cNvPr id="5" name="عنصر نائب للمحتوى 4" descr="lavlor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806566"/>
            <a:ext cx="4143404" cy="412276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What’s next ??</a:t>
            </a:r>
            <a:endParaRPr lang="ar-SY" b="1" dirty="0" smtClean="0">
              <a:solidFill>
                <a:schemeClr val="accent6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Immunotherapy through PD-1/PD-L1 checkpoint inhibition may prove a novel treatment for mUBC </a:t>
            </a:r>
          </a:p>
          <a:p>
            <a:pPr algn="l">
              <a:buNone/>
            </a:pPr>
            <a:endParaRPr lang="en-US" sz="2600" dirty="0" smtClean="0">
              <a:latin typeface="Bodoni MT" pitchFamily="18" charset="0"/>
            </a:endParaRPr>
          </a:p>
          <a:p>
            <a:pPr algn="l">
              <a:buNone/>
            </a:pPr>
            <a:endParaRPr lang="en-US" sz="26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600" dirty="0" smtClean="0">
                <a:solidFill>
                  <a:srgbClr val="FF0000"/>
                </a:solidFill>
                <a:latin typeface="Bodoni MT" pitchFamily="18" charset="0"/>
              </a:rPr>
              <a:t>Nivolumab</a:t>
            </a:r>
            <a:r>
              <a:rPr lang="en-US" sz="2600" dirty="0" smtClean="0">
                <a:latin typeface="Bodoni MT" pitchFamily="18" charset="0"/>
              </a:rPr>
              <a:t> : fully human monoclonal IgG4 antibody</a:t>
            </a:r>
          </a:p>
          <a:p>
            <a:pPr algn="l">
              <a:buNone/>
            </a:pPr>
            <a:r>
              <a:rPr lang="en-US" sz="2600" dirty="0" smtClean="0">
                <a:solidFill>
                  <a:srgbClr val="FF0000"/>
                </a:solidFill>
                <a:latin typeface="Bodoni MT" pitchFamily="18" charset="0"/>
              </a:rPr>
              <a:t>pembrolizumab </a:t>
            </a:r>
            <a:r>
              <a:rPr lang="en-US" sz="2600" dirty="0" smtClean="0">
                <a:latin typeface="Bodoni MT" pitchFamily="18" charset="0"/>
              </a:rPr>
              <a:t>is a humanized monoclonal IgG4 antibody</a:t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>--------------------------------------------------------------------------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SY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Hematuria </a:t>
            </a:r>
          </a:p>
          <a:p>
            <a:pPr algn="ctr">
              <a:buNone/>
            </a:pPr>
            <a:endParaRPr lang="ar-SY" sz="4000" b="1" dirty="0">
              <a:solidFill>
                <a:srgbClr val="FF0000"/>
              </a:solidFill>
            </a:endParaRPr>
          </a:p>
        </p:txBody>
      </p:sp>
      <p:pic>
        <p:nvPicPr>
          <p:cNvPr id="4" name="صورة 3" descr="hematur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428868"/>
            <a:ext cx="5214974" cy="38576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Untitledb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8358246" cy="54292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Risk Factors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03920" cy="4786346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C00000"/>
                </a:solidFill>
                <a:latin typeface="Bodoni MT" pitchFamily="18" charset="0"/>
              </a:rPr>
              <a:t>1- Smoking :</a:t>
            </a:r>
            <a:r>
              <a:rPr lang="en-US" sz="2400" dirty="0" smtClean="0">
                <a:latin typeface="Bodoni MT" pitchFamily="18" charset="0"/>
              </a:rPr>
              <a:t>is the most important risk factor for bladder cancer. Smokers are at least 3 times as likely to get bladder cancer as nonsmokers. 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Smoking causes about half of all bladder cancers in both men and women.</a:t>
            </a:r>
          </a:p>
          <a:p>
            <a:pPr algn="l">
              <a:buNone/>
            </a:pPr>
            <a:r>
              <a:rPr lang="ar-SA" sz="2400" dirty="0" smtClean="0">
                <a:latin typeface="Bodoni MT" pitchFamily="18" charset="0"/>
              </a:rPr>
              <a:t> </a:t>
            </a:r>
            <a:r>
              <a:rPr lang="ar-SY" sz="2400" dirty="0" smtClean="0">
                <a:latin typeface="Bodoni MT" pitchFamily="18" charset="0"/>
              </a:rPr>
              <a:t> </a:t>
            </a: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ar-SA" sz="2400" dirty="0" smtClean="0">
                <a:latin typeface="Bodoni MT" pitchFamily="18" charset="0"/>
              </a:rPr>
              <a:t> </a:t>
            </a:r>
            <a:r>
              <a:rPr lang="en-US" sz="2400" dirty="0" smtClean="0">
                <a:latin typeface="Bodoni MT" pitchFamily="18" charset="0"/>
              </a:rPr>
              <a:t> ( 20% cases of bladder cancer ) </a:t>
            </a:r>
            <a:r>
              <a:rPr lang="ar-SA" sz="2800" dirty="0" smtClean="0">
                <a:solidFill>
                  <a:srgbClr val="C00000"/>
                </a:solidFill>
                <a:latin typeface="Bodoni MT" pitchFamily="18" charset="0"/>
              </a:rPr>
              <a:t>:</a:t>
            </a:r>
            <a:r>
              <a:rPr lang="en-US" sz="2800" dirty="0" smtClean="0">
                <a:solidFill>
                  <a:srgbClr val="C00000"/>
                </a:solidFill>
                <a:latin typeface="Bodoni MT" pitchFamily="18" charset="0"/>
              </a:rPr>
              <a:t>2- Workplace exposures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Chemicals called aromatic amines, such as benzidine and beta-naphthylamine, </a:t>
            </a:r>
            <a:r>
              <a:rPr lang="ar-SY" sz="2400" dirty="0" smtClean="0">
                <a:latin typeface="Bodoni MT" pitchFamily="18" charset="0"/>
              </a:rPr>
              <a:t/>
            </a:r>
            <a:br>
              <a:rPr lang="ar-SY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which are sometimes used in the dye industry, can cause bladder cancer.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Workers in other industries that use certain organic chemicals also may have a higher risk of bladder cancer.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Industries carrying higher risks include makers of rubber, leather, textiles, and paint products as well as printing companies. </a:t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/>
            </a:r>
            <a:br>
              <a:rPr lang="en-US" sz="2400" dirty="0" smtClean="0">
                <a:latin typeface="Bodoni MT" pitchFamily="18" charset="0"/>
              </a:rPr>
            </a:br>
            <a:r>
              <a:rPr lang="en-US" sz="2400" dirty="0" smtClean="0">
                <a:latin typeface="Bodoni MT" pitchFamily="18" charset="0"/>
              </a:rPr>
              <a:t>Other workers with an increased risk of developing bladder cancer include painters, machinists, printers, hairdressers and truck drivers</a:t>
            </a:r>
            <a:r>
              <a:rPr lang="en-US" sz="1800" dirty="0" smtClean="0"/>
              <a:t>  </a:t>
            </a:r>
            <a:endParaRPr lang="ar-SY" sz="1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 </a:t>
            </a:r>
            <a:r>
              <a:rPr lang="en-US" i="1" dirty="0" smtClean="0"/>
              <a:t>( cont.) </a:t>
            </a:r>
            <a:endParaRPr lang="ar-SY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503920" cy="4759472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3100" dirty="0" smtClean="0">
                <a:solidFill>
                  <a:srgbClr val="C00000"/>
                </a:solidFill>
                <a:latin typeface="Bodoni MT" pitchFamily="18" charset="0"/>
              </a:rPr>
              <a:t>3- Certain medicines or herbal supplements</a:t>
            </a:r>
          </a:p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Pioglitazone (Actos) for more than one year may be linked with an increased risk of bladder cancer.( according to US FDA )</a:t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>Dietary supplements containing aristolochic acid (mainly in herbs from the Aristolochia family) have been linked with an increased risk of urothelial cancers, including bladder cancer. </a:t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/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3100" dirty="0" smtClean="0">
                <a:solidFill>
                  <a:srgbClr val="C00000"/>
                </a:solidFill>
                <a:latin typeface="Bodoni MT" pitchFamily="18" charset="0"/>
              </a:rPr>
              <a:t>4- Arsenic in drinking water</a:t>
            </a:r>
            <a:br>
              <a:rPr lang="en-US" sz="3100" dirty="0" smtClean="0">
                <a:solidFill>
                  <a:srgbClr val="C00000"/>
                </a:solidFill>
                <a:latin typeface="Bodoni MT" pitchFamily="18" charset="0"/>
              </a:rPr>
            </a:br>
            <a:r>
              <a:rPr lang="en-US" sz="3100" dirty="0" smtClean="0">
                <a:solidFill>
                  <a:srgbClr val="C00000"/>
                </a:solidFill>
                <a:latin typeface="Bodoni MT" pitchFamily="18" charset="0"/>
              </a:rPr>
              <a:t>5- Age , Gender and race </a:t>
            </a:r>
            <a:r>
              <a:rPr lang="en-US" sz="2600" dirty="0" smtClean="0">
                <a:latin typeface="Bodoni MT" pitchFamily="18" charset="0"/>
              </a:rPr>
              <a:t/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/>
            </a:r>
            <a:br>
              <a:rPr lang="en-US" sz="2600" dirty="0" smtClean="0">
                <a:latin typeface="Bodoni MT" pitchFamily="18" charset="0"/>
              </a:rPr>
            </a:br>
            <a:r>
              <a:rPr lang="ar-SY" sz="2600" dirty="0" smtClean="0">
                <a:latin typeface="Bodoni MT" pitchFamily="18" charset="0"/>
              </a:rPr>
              <a:t>  </a:t>
            </a:r>
            <a:r>
              <a:rPr lang="en-US" sz="3100" dirty="0" smtClean="0">
                <a:solidFill>
                  <a:srgbClr val="C00000"/>
                </a:solidFill>
                <a:latin typeface="Bodoni MT" pitchFamily="18" charset="0"/>
              </a:rPr>
              <a:t>6- Chronic bladder irritation and infections </a:t>
            </a:r>
            <a:r>
              <a:rPr lang="en-US" sz="2600" dirty="0" smtClean="0">
                <a:latin typeface="Bodoni MT" pitchFamily="18" charset="0"/>
              </a:rPr>
              <a:t>( Schistosoma haematobium ) : Squamous cell carcinoma</a:t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latin typeface="Bodoni MT" pitchFamily="18" charset="0"/>
              </a:rPr>
              <a:t/>
            </a:r>
            <a:br>
              <a:rPr lang="en-US" sz="2600" dirty="0" smtClean="0">
                <a:latin typeface="Bodoni MT" pitchFamily="18" charset="0"/>
              </a:rPr>
            </a:br>
            <a:r>
              <a:rPr lang="en-US" sz="2600" dirty="0" smtClean="0">
                <a:solidFill>
                  <a:srgbClr val="C00000"/>
                </a:solidFill>
                <a:latin typeface="Bodoni MT" pitchFamily="18" charset="0"/>
              </a:rPr>
              <a:t>7- Birth defects : </a:t>
            </a:r>
            <a:r>
              <a:rPr lang="en-US" sz="2600" dirty="0" smtClean="0">
                <a:latin typeface="Bodoni MT" pitchFamily="18" charset="0"/>
              </a:rPr>
              <a:t>Persistent urachus ( Adenocarcinoma ) and exstrophy  </a:t>
            </a:r>
          </a:p>
          <a:p>
            <a:pPr algn="l">
              <a:buNone/>
            </a:pPr>
            <a:r>
              <a:rPr lang="en-US" sz="2600" dirty="0" smtClean="0">
                <a:latin typeface="Bodoni MT" pitchFamily="18" charset="0"/>
              </a:rPr>
              <a:t> increases the risk by fourfold</a:t>
            </a:r>
            <a:r>
              <a:rPr lang="ar-SY" sz="2600" dirty="0" smtClean="0">
                <a:latin typeface="Bodoni MT" pitchFamily="18" charset="0"/>
              </a:rPr>
              <a:t>:</a:t>
            </a:r>
            <a:r>
              <a:rPr lang="en-US" sz="2600" dirty="0" smtClean="0">
                <a:solidFill>
                  <a:srgbClr val="C00000"/>
                </a:solidFill>
                <a:latin typeface="Bodoni MT" pitchFamily="18" charset="0"/>
              </a:rPr>
              <a:t>8- Pelvic irradiation </a:t>
            </a:r>
          </a:p>
          <a:p>
            <a:pPr algn="l">
              <a:buNone/>
            </a:pPr>
            <a:r>
              <a:rPr lang="en-US" sz="2600" dirty="0" smtClean="0">
                <a:solidFill>
                  <a:srgbClr val="C00000"/>
                </a:solidFill>
                <a:latin typeface="Bodoni MT" pitchFamily="18" charset="0"/>
              </a:rPr>
              <a:t>9- Drugs : </a:t>
            </a:r>
            <a:r>
              <a:rPr lang="en-US" sz="2600" dirty="0" smtClean="0">
                <a:latin typeface="Bodoni MT" pitchFamily="18" charset="0"/>
              </a:rPr>
              <a:t>Cyclophosphamide  </a:t>
            </a:r>
            <a:endParaRPr lang="ar-SY" sz="2600" dirty="0" smtClean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70182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Patent Urachus </a:t>
            </a:r>
            <a:endParaRPr lang="ar-SY" sz="4000" b="1" dirty="0">
              <a:solidFill>
                <a:srgbClr val="002060"/>
              </a:solidFill>
            </a:endParaRPr>
          </a:p>
        </p:txBody>
      </p:sp>
      <p:pic>
        <p:nvPicPr>
          <p:cNvPr id="4" name="عنصر نائب للمحتوى 3" descr="patent urachu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1" y="1500174"/>
            <a:ext cx="6429421" cy="478634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Bladder Exstrophy</a:t>
            </a:r>
            <a:endParaRPr lang="ar-SY" sz="4000" b="1" dirty="0" smtClean="0">
              <a:solidFill>
                <a:srgbClr val="002060"/>
              </a:solidFill>
            </a:endParaRPr>
          </a:p>
        </p:txBody>
      </p:sp>
      <p:pic>
        <p:nvPicPr>
          <p:cNvPr id="4" name="عنصر نائب للمحتوى 3" descr="bladder exstroph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8001056" cy="428628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Factors </a:t>
            </a:r>
            <a:r>
              <a:rPr lang="en-US" i="1" dirty="0" smtClean="0"/>
              <a:t>( cont.)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10-Genetic factors : gene abnormalities that result in perturbations in cell cycle regulatory process </a:t>
            </a:r>
          </a:p>
          <a:p>
            <a:pPr algn="l">
              <a:buNone/>
            </a:pPr>
            <a:endParaRPr lang="en-US" sz="2400" dirty="0" smtClean="0">
              <a:latin typeface="Bodoni MT" pitchFamily="18" charset="0"/>
            </a:endParaRP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Chromosome deletions or duplications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Proto-oncogene expression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Tumor suppressor gene mutation </a:t>
            </a:r>
          </a:p>
          <a:p>
            <a:pPr algn="l">
              <a:buNone/>
            </a:pPr>
            <a:r>
              <a:rPr lang="ar-SY" sz="2400" dirty="0" smtClean="0">
                <a:latin typeface="Bodoni MT" pitchFamily="18" charset="0"/>
              </a:rPr>
              <a:t> </a:t>
            </a:r>
            <a:r>
              <a:rPr lang="en-US" sz="2400" dirty="0" smtClean="0">
                <a:latin typeface="Bodoni MT" pitchFamily="18" charset="0"/>
              </a:rPr>
              <a:t>- Abnormalities of the specific cell cycle regulatory proteins </a:t>
            </a:r>
          </a:p>
          <a:p>
            <a:pPr algn="l">
              <a:buNone/>
            </a:pPr>
            <a:r>
              <a:rPr lang="en-US" sz="2400" dirty="0" smtClean="0">
                <a:latin typeface="Bodoni MT" pitchFamily="18" charset="0"/>
              </a:rPr>
              <a:t>- In invasive-bladder cancers : deletion of part or all of the chromosome 9 and alterations in the gene coding for FGFR3 </a:t>
            </a:r>
          </a:p>
          <a:p>
            <a:pPr algn="l">
              <a:buNone/>
            </a:pPr>
            <a:endParaRPr lang="ar-SY" sz="2400" dirty="0">
              <a:latin typeface="Bodoni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588</TotalTime>
  <Words>1079</Words>
  <PresentationFormat>عرض على الشاشة (3:4)‏</PresentationFormat>
  <Paragraphs>189</Paragraphs>
  <Slides>46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مدني</vt:lpstr>
      <vt:lpstr>الشريحة 1</vt:lpstr>
      <vt:lpstr>Introduction </vt:lpstr>
      <vt:lpstr>Introduction</vt:lpstr>
      <vt:lpstr>Epidemiology</vt:lpstr>
      <vt:lpstr>Risk Factors</vt:lpstr>
      <vt:lpstr>Risk Factors ( cont.) </vt:lpstr>
      <vt:lpstr>Patent Urachus </vt:lpstr>
      <vt:lpstr>Bladder Exstrophy</vt:lpstr>
      <vt:lpstr>Risk Factors ( cont.) </vt:lpstr>
      <vt:lpstr>Risk Factors ( cont.) </vt:lpstr>
      <vt:lpstr>Pathology </vt:lpstr>
      <vt:lpstr>Diagnosis ( Symptoms , signs and investigations )</vt:lpstr>
      <vt:lpstr>Guidelines for evaluation of Hematuria*</vt:lpstr>
      <vt:lpstr>Natural history </vt:lpstr>
      <vt:lpstr>Cystoscopy </vt:lpstr>
      <vt:lpstr>الشريحة 16</vt:lpstr>
      <vt:lpstr>TURBT</vt:lpstr>
      <vt:lpstr>الشريحة 18</vt:lpstr>
      <vt:lpstr>Stage categories </vt:lpstr>
      <vt:lpstr>CT urography </vt:lpstr>
      <vt:lpstr>Indications for CTU </vt:lpstr>
      <vt:lpstr>Urine Cytology</vt:lpstr>
      <vt:lpstr>CIS of the urinary bladder</vt:lpstr>
      <vt:lpstr>Prognostic factors </vt:lpstr>
      <vt:lpstr>EORTC risk stratification in NMIBC</vt:lpstr>
      <vt:lpstr>الشريحة 26</vt:lpstr>
      <vt:lpstr>Low-risk patients </vt:lpstr>
      <vt:lpstr>Intermediate-risk patients </vt:lpstr>
      <vt:lpstr>High-risk patients </vt:lpstr>
      <vt:lpstr>الشريحة 30</vt:lpstr>
      <vt:lpstr>Management of MIBC</vt:lpstr>
      <vt:lpstr>Indications of radical cystectomy </vt:lpstr>
      <vt:lpstr>PLND</vt:lpstr>
      <vt:lpstr>Complications of RC</vt:lpstr>
      <vt:lpstr>Complications of urinary diversion </vt:lpstr>
      <vt:lpstr>الشريحة 36</vt:lpstr>
      <vt:lpstr>Neoadjuvant Chemotherapy  </vt:lpstr>
      <vt:lpstr>الشريحة 38</vt:lpstr>
      <vt:lpstr>Metastatic bladder cancer</vt:lpstr>
      <vt:lpstr>Metastatic bladder cancer</vt:lpstr>
      <vt:lpstr>Metastatic bladder cancer</vt:lpstr>
      <vt:lpstr>Second-line </vt:lpstr>
      <vt:lpstr>Vinflunine </vt:lpstr>
      <vt:lpstr>What’s next ??</vt:lpstr>
      <vt:lpstr>Take home message</vt:lpstr>
      <vt:lpstr>الشريحة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fady -g c</dc:creator>
  <cp:lastModifiedBy>fady -g c</cp:lastModifiedBy>
  <cp:revision>79</cp:revision>
  <dcterms:created xsi:type="dcterms:W3CDTF">2016-02-04T19:39:10Z</dcterms:created>
  <dcterms:modified xsi:type="dcterms:W3CDTF">2016-03-08T03:00:53Z</dcterms:modified>
</cp:coreProperties>
</file>