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36" r:id="rId1"/>
  </p:sldMasterIdLst>
  <p:sldIdLst>
    <p:sldId id="268" r:id="rId2"/>
    <p:sldId id="289" r:id="rId3"/>
    <p:sldId id="342" r:id="rId4"/>
    <p:sldId id="280" r:id="rId5"/>
    <p:sldId id="282" r:id="rId6"/>
    <p:sldId id="343" r:id="rId7"/>
    <p:sldId id="290" r:id="rId8"/>
    <p:sldId id="294" r:id="rId9"/>
    <p:sldId id="292" r:id="rId10"/>
    <p:sldId id="291" r:id="rId11"/>
    <p:sldId id="344" r:id="rId12"/>
    <p:sldId id="295" r:id="rId13"/>
    <p:sldId id="283" r:id="rId14"/>
    <p:sldId id="284" r:id="rId15"/>
    <p:sldId id="285" r:id="rId16"/>
    <p:sldId id="296" r:id="rId17"/>
    <p:sldId id="288" r:id="rId18"/>
    <p:sldId id="345" r:id="rId19"/>
    <p:sldId id="346" r:id="rId20"/>
    <p:sldId id="279" r:id="rId21"/>
    <p:sldId id="347" r:id="rId22"/>
    <p:sldId id="287" r:id="rId23"/>
    <p:sldId id="348" r:id="rId24"/>
    <p:sldId id="273" r:id="rId25"/>
    <p:sldId id="297" r:id="rId26"/>
    <p:sldId id="269" r:id="rId27"/>
    <p:sldId id="270" r:id="rId28"/>
    <p:sldId id="272" r:id="rId29"/>
    <p:sldId id="264" r:id="rId30"/>
    <p:sldId id="271" r:id="rId31"/>
    <p:sldId id="349" r:id="rId32"/>
    <p:sldId id="350" r:id="rId33"/>
    <p:sldId id="298" r:id="rId34"/>
    <p:sldId id="306" r:id="rId35"/>
    <p:sldId id="307" r:id="rId36"/>
    <p:sldId id="266" r:id="rId37"/>
    <p:sldId id="308" r:id="rId38"/>
    <p:sldId id="309" r:id="rId39"/>
    <p:sldId id="310" r:id="rId40"/>
    <p:sldId id="351" r:id="rId41"/>
    <p:sldId id="311" r:id="rId42"/>
    <p:sldId id="312" r:id="rId43"/>
    <p:sldId id="321" r:id="rId44"/>
    <p:sldId id="322" r:id="rId45"/>
    <p:sldId id="331" r:id="rId46"/>
    <p:sldId id="333" r:id="rId47"/>
    <p:sldId id="334" r:id="rId48"/>
    <p:sldId id="335" r:id="rId49"/>
    <p:sldId id="336" r:id="rId50"/>
    <p:sldId id="337" r:id="rId51"/>
    <p:sldId id="338" r:id="rId52"/>
    <p:sldId id="332" r:id="rId53"/>
    <p:sldId id="323" r:id="rId54"/>
    <p:sldId id="325" r:id="rId55"/>
    <p:sldId id="326" r:id="rId56"/>
    <p:sldId id="327" r:id="rId57"/>
    <p:sldId id="328" r:id="rId58"/>
    <p:sldId id="340" r:id="rId59"/>
    <p:sldId id="341" r:id="rId60"/>
    <p:sldId id="329" r:id="rId61"/>
    <p:sldId id="330" r:id="rId62"/>
    <p:sldId id="352" r:id="rId63"/>
    <p:sldId id="267" r:id="rId64"/>
    <p:sldId id="339" r:id="rId65"/>
  </p:sldIdLst>
  <p:sldSz cx="12192000" cy="6858000"/>
  <p:notesSz cx="6858000" cy="9144000"/>
  <p:defaultTextStyle>
    <a:defPPr>
      <a:defRPr lang="ar-TN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-84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A723C0A-A93B-4E57-BD99-DFCC935635BD}" type="datetimeFigureOut">
              <a:rPr lang="ar-TN" smtClean="0"/>
              <a:t>08-08-1437</a:t>
            </a:fld>
            <a:endParaRPr lang="ar-T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ar-T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B1A8A70-4A96-4158-AA04-5F03B4CDB0E9}" type="slidenum">
              <a:rPr lang="ar-TN" smtClean="0"/>
              <a:t>‹#›</a:t>
            </a:fld>
            <a:endParaRPr lang="ar-TN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73062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3C0A-A93B-4E57-BD99-DFCC935635BD}" type="datetimeFigureOut">
              <a:rPr lang="ar-TN" smtClean="0"/>
              <a:t>08-08-1437</a:t>
            </a:fld>
            <a:endParaRPr lang="ar-T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8A70-4A96-4158-AA04-5F03B4CDB0E9}" type="slidenum">
              <a:rPr lang="ar-TN" smtClean="0"/>
              <a:t>‹#›</a:t>
            </a:fld>
            <a:endParaRPr lang="ar-TN"/>
          </a:p>
        </p:txBody>
      </p:sp>
    </p:spTree>
    <p:extLst>
      <p:ext uri="{BB962C8B-B14F-4D97-AF65-F5344CB8AC3E}">
        <p14:creationId xmlns:p14="http://schemas.microsoft.com/office/powerpoint/2010/main" val="293996945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3C0A-A93B-4E57-BD99-DFCC935635BD}" type="datetimeFigureOut">
              <a:rPr lang="ar-TN" smtClean="0"/>
              <a:t>08-08-1437</a:t>
            </a:fld>
            <a:endParaRPr lang="ar-T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8A70-4A96-4158-AA04-5F03B4CDB0E9}" type="slidenum">
              <a:rPr lang="ar-TN" smtClean="0"/>
              <a:t>‹#›</a:t>
            </a:fld>
            <a:endParaRPr lang="ar-T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19073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3C0A-A93B-4E57-BD99-DFCC935635BD}" type="datetimeFigureOut">
              <a:rPr lang="ar-TN" smtClean="0"/>
              <a:t>08-08-1437</a:t>
            </a:fld>
            <a:endParaRPr lang="ar-T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8A70-4A96-4158-AA04-5F03B4CDB0E9}" type="slidenum">
              <a:rPr lang="ar-TN" smtClean="0"/>
              <a:t>‹#›</a:t>
            </a:fld>
            <a:endParaRPr lang="ar-TN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54468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3C0A-A93B-4E57-BD99-DFCC935635BD}" type="datetimeFigureOut">
              <a:rPr lang="ar-TN" smtClean="0"/>
              <a:t>08-08-1437</a:t>
            </a:fld>
            <a:endParaRPr lang="ar-T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8A70-4A96-4158-AA04-5F03B4CDB0E9}" type="slidenum">
              <a:rPr lang="ar-TN" smtClean="0"/>
              <a:t>‹#›</a:t>
            </a:fld>
            <a:endParaRPr lang="ar-TN"/>
          </a:p>
        </p:txBody>
      </p:sp>
    </p:spTree>
    <p:extLst>
      <p:ext uri="{BB962C8B-B14F-4D97-AF65-F5344CB8AC3E}">
        <p14:creationId xmlns:p14="http://schemas.microsoft.com/office/powerpoint/2010/main" val="400889886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3C0A-A93B-4E57-BD99-DFCC935635BD}" type="datetimeFigureOut">
              <a:rPr lang="ar-TN" smtClean="0"/>
              <a:t>08-08-1437</a:t>
            </a:fld>
            <a:endParaRPr lang="ar-T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8A70-4A96-4158-AA04-5F03B4CDB0E9}" type="slidenum">
              <a:rPr lang="ar-TN" smtClean="0"/>
              <a:t>‹#›</a:t>
            </a:fld>
            <a:endParaRPr lang="ar-TN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12960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3C0A-A93B-4E57-BD99-DFCC935635BD}" type="datetimeFigureOut">
              <a:rPr lang="ar-TN" smtClean="0"/>
              <a:t>08-08-1437</a:t>
            </a:fld>
            <a:endParaRPr lang="ar-T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8A70-4A96-4158-AA04-5F03B4CDB0E9}" type="slidenum">
              <a:rPr lang="ar-TN" smtClean="0"/>
              <a:t>‹#›</a:t>
            </a:fld>
            <a:endParaRPr lang="ar-T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16629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3C0A-A93B-4E57-BD99-DFCC935635BD}" type="datetimeFigureOut">
              <a:rPr lang="ar-TN" smtClean="0"/>
              <a:t>08-08-1437</a:t>
            </a:fld>
            <a:endParaRPr lang="ar-T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8A70-4A96-4158-AA04-5F03B4CDB0E9}" type="slidenum">
              <a:rPr lang="ar-TN" smtClean="0"/>
              <a:t>‹#›</a:t>
            </a:fld>
            <a:endParaRPr lang="ar-T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90462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3C0A-A93B-4E57-BD99-DFCC935635BD}" type="datetimeFigureOut">
              <a:rPr lang="ar-TN" smtClean="0"/>
              <a:t>08-08-1437</a:t>
            </a:fld>
            <a:endParaRPr lang="ar-T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8A70-4A96-4158-AA04-5F03B4CDB0E9}" type="slidenum">
              <a:rPr lang="ar-TN" smtClean="0"/>
              <a:t>‹#›</a:t>
            </a:fld>
            <a:endParaRPr lang="ar-TN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64774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3C0A-A93B-4E57-BD99-DFCC935635BD}" type="datetimeFigureOut">
              <a:rPr lang="ar-TN" smtClean="0"/>
              <a:t>08-08-1437</a:t>
            </a:fld>
            <a:endParaRPr lang="ar-T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8A70-4A96-4158-AA04-5F03B4CDB0E9}" type="slidenum">
              <a:rPr lang="ar-TN" smtClean="0"/>
              <a:t>‹#›</a:t>
            </a:fld>
            <a:endParaRPr lang="ar-TN"/>
          </a:p>
        </p:txBody>
      </p:sp>
    </p:spTree>
    <p:extLst>
      <p:ext uri="{BB962C8B-B14F-4D97-AF65-F5344CB8AC3E}">
        <p14:creationId xmlns:p14="http://schemas.microsoft.com/office/powerpoint/2010/main" val="8492819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3C0A-A93B-4E57-BD99-DFCC935635BD}" type="datetimeFigureOut">
              <a:rPr lang="ar-TN" smtClean="0"/>
              <a:t>08-08-1437</a:t>
            </a:fld>
            <a:endParaRPr lang="ar-T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8A70-4A96-4158-AA04-5F03B4CDB0E9}" type="slidenum">
              <a:rPr lang="ar-TN" smtClean="0"/>
              <a:t>‹#›</a:t>
            </a:fld>
            <a:endParaRPr lang="ar-TN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90220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3C0A-A93B-4E57-BD99-DFCC935635BD}" type="datetimeFigureOut">
              <a:rPr lang="ar-TN" smtClean="0"/>
              <a:t>08-08-1437</a:t>
            </a:fld>
            <a:endParaRPr lang="ar-T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8A70-4A96-4158-AA04-5F03B4CDB0E9}" type="slidenum">
              <a:rPr lang="ar-TN" smtClean="0"/>
              <a:t>‹#›</a:t>
            </a:fld>
            <a:endParaRPr lang="ar-TN"/>
          </a:p>
        </p:txBody>
      </p:sp>
    </p:spTree>
    <p:extLst>
      <p:ext uri="{BB962C8B-B14F-4D97-AF65-F5344CB8AC3E}">
        <p14:creationId xmlns:p14="http://schemas.microsoft.com/office/powerpoint/2010/main" val="351683149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3C0A-A93B-4E57-BD99-DFCC935635BD}" type="datetimeFigureOut">
              <a:rPr lang="ar-TN" smtClean="0"/>
              <a:t>08-08-1437</a:t>
            </a:fld>
            <a:endParaRPr lang="ar-T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8A70-4A96-4158-AA04-5F03B4CDB0E9}" type="slidenum">
              <a:rPr lang="ar-TN" smtClean="0"/>
              <a:t>‹#›</a:t>
            </a:fld>
            <a:endParaRPr lang="ar-TN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86716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3C0A-A93B-4E57-BD99-DFCC935635BD}" type="datetimeFigureOut">
              <a:rPr lang="ar-TN" smtClean="0"/>
              <a:t>08-08-1437</a:t>
            </a:fld>
            <a:endParaRPr lang="ar-T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8A70-4A96-4158-AA04-5F03B4CDB0E9}" type="slidenum">
              <a:rPr lang="ar-TN" smtClean="0"/>
              <a:t>‹#›</a:t>
            </a:fld>
            <a:endParaRPr lang="ar-T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87231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3C0A-A93B-4E57-BD99-DFCC935635BD}" type="datetimeFigureOut">
              <a:rPr lang="ar-TN" smtClean="0"/>
              <a:t>08-08-1437</a:t>
            </a:fld>
            <a:endParaRPr lang="ar-T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8A70-4A96-4158-AA04-5F03B4CDB0E9}" type="slidenum">
              <a:rPr lang="ar-TN" smtClean="0"/>
              <a:t>‹#›</a:t>
            </a:fld>
            <a:endParaRPr lang="ar-TN"/>
          </a:p>
        </p:txBody>
      </p:sp>
    </p:spTree>
    <p:extLst>
      <p:ext uri="{BB962C8B-B14F-4D97-AF65-F5344CB8AC3E}">
        <p14:creationId xmlns:p14="http://schemas.microsoft.com/office/powerpoint/2010/main" val="5054008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3C0A-A93B-4E57-BD99-DFCC935635BD}" type="datetimeFigureOut">
              <a:rPr lang="ar-TN" smtClean="0"/>
              <a:t>08-08-1437</a:t>
            </a:fld>
            <a:endParaRPr lang="ar-T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8A70-4A96-4158-AA04-5F03B4CDB0E9}" type="slidenum">
              <a:rPr lang="ar-TN" smtClean="0"/>
              <a:t>‹#›</a:t>
            </a:fld>
            <a:endParaRPr lang="ar-TN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64955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3C0A-A93B-4E57-BD99-DFCC935635BD}" type="datetimeFigureOut">
              <a:rPr lang="ar-TN" smtClean="0"/>
              <a:t>08-08-1437</a:t>
            </a:fld>
            <a:endParaRPr lang="ar-T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8A70-4A96-4158-AA04-5F03B4CDB0E9}" type="slidenum">
              <a:rPr lang="ar-TN" smtClean="0"/>
              <a:t>‹#›</a:t>
            </a:fld>
            <a:endParaRPr lang="ar-TN"/>
          </a:p>
        </p:txBody>
      </p:sp>
    </p:spTree>
    <p:extLst>
      <p:ext uri="{BB962C8B-B14F-4D97-AF65-F5344CB8AC3E}">
        <p14:creationId xmlns:p14="http://schemas.microsoft.com/office/powerpoint/2010/main" val="185981052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A723C0A-A93B-4E57-BD99-DFCC935635BD}" type="datetimeFigureOut">
              <a:rPr lang="ar-TN" smtClean="0"/>
              <a:t>08-08-1437</a:t>
            </a:fld>
            <a:endParaRPr lang="ar-T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ar-T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B1A8A70-4A96-4158-AA04-5F03B4CDB0E9}" type="slidenum">
              <a:rPr lang="ar-TN" smtClean="0"/>
              <a:t>‹#›</a:t>
            </a:fld>
            <a:endParaRPr lang="ar-TN"/>
          </a:p>
        </p:txBody>
      </p:sp>
    </p:spTree>
    <p:extLst>
      <p:ext uri="{BB962C8B-B14F-4D97-AF65-F5344CB8AC3E}">
        <p14:creationId xmlns:p14="http://schemas.microsoft.com/office/powerpoint/2010/main" val="220786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</p:sldLayoutIdLst>
  <p:transition spd="slow">
    <p:fade/>
  </p:transition>
  <p:txStyles>
    <p:titleStyle>
      <a:lvl1pPr algn="ctr" defTabSz="457200" rtl="1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12" y="577516"/>
            <a:ext cx="10587788" cy="581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23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931" y="3409965"/>
            <a:ext cx="38138" cy="3807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3414712"/>
            <a:ext cx="19050" cy="2857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47" y="517359"/>
            <a:ext cx="10551695" cy="584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41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73" y="623888"/>
            <a:ext cx="10238704" cy="561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18977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05" y="565484"/>
            <a:ext cx="10455442" cy="575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51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74" y="529389"/>
            <a:ext cx="10443410" cy="578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95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95" y="505326"/>
            <a:ext cx="10311063" cy="58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8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2" y="505326"/>
            <a:ext cx="10395284" cy="58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90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ct val="20000"/>
              </a:spcBef>
            </a:pPr>
            <a:r>
              <a:rPr lang="en-US" sz="3200" dirty="0">
                <a:solidFill>
                  <a:prstClr val="black"/>
                </a:solidFill>
              </a:rPr>
              <a:t>heart failure</a:t>
            </a:r>
          </a:p>
          <a:p>
            <a:pPr marL="342900" lvl="0" indent="-342900" algn="l" rtl="0">
              <a:lnSpc>
                <a:spcPct val="100000"/>
              </a:lnSpc>
              <a:spcBef>
                <a:spcPct val="20000"/>
              </a:spcBef>
            </a:pPr>
            <a:r>
              <a:rPr lang="en-US" sz="3200" dirty="0">
                <a:solidFill>
                  <a:prstClr val="black"/>
                </a:solidFill>
              </a:rPr>
              <a:t>Myocardial infarction is 3- 5 times more common in DM.</a:t>
            </a:r>
          </a:p>
          <a:p>
            <a:pPr marL="342900" lvl="0" indent="-342900" algn="l" rtl="0">
              <a:lnSpc>
                <a:spcPct val="100000"/>
              </a:lnSpc>
              <a:spcBef>
                <a:spcPct val="20000"/>
              </a:spcBef>
            </a:pPr>
            <a:r>
              <a:rPr lang="en-US" sz="3200" dirty="0">
                <a:solidFill>
                  <a:prstClr val="black"/>
                </a:solidFill>
              </a:rPr>
              <a:t>leading cause of death in patients with type 2 diabetes.</a:t>
            </a:r>
          </a:p>
          <a:p>
            <a:pPr marL="342900" lvl="0" indent="-342900" algn="l" rtl="0">
              <a:lnSpc>
                <a:spcPct val="100000"/>
              </a:lnSpc>
              <a:spcBef>
                <a:spcPct val="20000"/>
              </a:spcBef>
            </a:pPr>
            <a:r>
              <a:rPr lang="en-US" sz="3200" dirty="0">
                <a:solidFill>
                  <a:prstClr val="black"/>
                </a:solidFill>
              </a:rPr>
              <a:t>Silent MI as result of autonomic neuropathy. </a:t>
            </a:r>
            <a:endParaRPr lang="ar-SA" sz="3200" dirty="0">
              <a:solidFill>
                <a:prstClr val="black"/>
              </a:solidFill>
            </a:endParaRPr>
          </a:p>
          <a:p>
            <a:pPr marL="274320" lvl="0" indent="-274320" algn="l" rtl="0">
              <a:lnSpc>
                <a:spcPct val="100000"/>
              </a:lnSpc>
              <a:spcBef>
                <a:spcPct val="20000"/>
              </a:spcBef>
              <a:buClr>
                <a:srgbClr val="AA2B1E"/>
              </a:buClr>
              <a:buSzPct val="85000"/>
              <a:buFont typeface="Brush Script MT" pitchFamily="66" charset="0"/>
              <a:buChar char="O"/>
            </a:pPr>
            <a:endParaRPr lang="ar-SA" sz="24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85" y="1046747"/>
            <a:ext cx="9601196" cy="1203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916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5300" y="2490537"/>
            <a:ext cx="9602032" cy="377791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300" y="1132039"/>
            <a:ext cx="960203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998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91" y="463639"/>
            <a:ext cx="10547796" cy="580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52174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48" y="502277"/>
            <a:ext cx="10522039" cy="585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35693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GB" dirty="0" smtClean="0"/>
              <a:t>Complications </a:t>
            </a:r>
            <a:endParaRPr lang="ar-TN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789" y="2430378"/>
            <a:ext cx="9336506" cy="389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93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242" y="1468394"/>
            <a:ext cx="10479505" cy="484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5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620688"/>
            <a:ext cx="10474801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29588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84969"/>
            <a:ext cx="10347158" cy="573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30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620688"/>
            <a:ext cx="10428551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83865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80" y="505326"/>
            <a:ext cx="10527632" cy="583531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8221" y="1323474"/>
            <a:ext cx="2129591" cy="501716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275" y="4462522"/>
            <a:ext cx="2161125" cy="187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53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588" y="505326"/>
            <a:ext cx="10226843" cy="58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47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algn="ctr" rtl="0">
              <a:buFont typeface="Arial" panose="020B0604020202020204" pitchFamily="34" charset="0"/>
              <a:buChar char="•"/>
            </a:pPr>
            <a:r>
              <a:rPr lang="en-GB" dirty="0" smtClean="0"/>
              <a:t>Diabetic Retinopathy</a:t>
            </a:r>
            <a:endParaRPr lang="ar-TN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71500" indent="-571500" algn="l" rtl="0">
              <a:buFont typeface="+mj-lt"/>
              <a:buAutoNum type="romanUcPeriod"/>
            </a:pPr>
            <a:r>
              <a:rPr lang="en-GB" dirty="0" smtClean="0"/>
              <a:t>Complication of Diabetes for both </a:t>
            </a:r>
          </a:p>
          <a:p>
            <a:pPr marL="0" indent="0" algn="l" rtl="0">
              <a:buNone/>
            </a:pPr>
            <a:r>
              <a:rPr lang="en-GB" dirty="0"/>
              <a:t> </a:t>
            </a:r>
            <a:r>
              <a:rPr lang="en-GB" dirty="0" smtClean="0"/>
              <a:t>         Type 1</a:t>
            </a:r>
          </a:p>
          <a:p>
            <a:pPr marL="0" indent="0" algn="l" rtl="0">
              <a:buNone/>
            </a:pPr>
            <a:r>
              <a:rPr lang="en-GB" dirty="0"/>
              <a:t> </a:t>
            </a:r>
            <a:r>
              <a:rPr lang="en-GB" dirty="0" smtClean="0"/>
              <a:t>         Type 2 </a:t>
            </a:r>
          </a:p>
          <a:p>
            <a:pPr marL="571500" indent="-571500" algn="l" rtl="0">
              <a:buFont typeface="+mj-lt"/>
              <a:buAutoNum type="romanUcPeriod"/>
            </a:pPr>
            <a:r>
              <a:rPr lang="en-GB" dirty="0" smtClean="0"/>
              <a:t>Blood Glucose level increases for a long , changes occur  in tiny blood vessels that supply blood to retina </a:t>
            </a:r>
          </a:p>
          <a:p>
            <a:pPr marL="571500" indent="-571500" algn="l" rtl="0">
              <a:buFont typeface="+mj-lt"/>
              <a:buAutoNum type="romanUcPeriod"/>
            </a:pPr>
            <a:r>
              <a:rPr lang="en-GB" dirty="0" smtClean="0"/>
              <a:t>Person notices :</a:t>
            </a:r>
          </a:p>
          <a:p>
            <a:pPr marL="0" indent="0" algn="l" rtl="0">
              <a:buNone/>
            </a:pPr>
            <a:r>
              <a:rPr lang="en-GB" dirty="0"/>
              <a:t> </a:t>
            </a:r>
            <a:r>
              <a:rPr lang="en-GB" dirty="0" smtClean="0"/>
              <a:t>          Blotch</a:t>
            </a:r>
          </a:p>
          <a:p>
            <a:pPr marL="0" indent="0" algn="l" rtl="0">
              <a:buNone/>
            </a:pPr>
            <a:r>
              <a:rPr lang="en-GB" dirty="0"/>
              <a:t> </a:t>
            </a:r>
            <a:r>
              <a:rPr lang="en-GB" dirty="0" smtClean="0"/>
              <a:t>          Blurriness</a:t>
            </a:r>
          </a:p>
          <a:p>
            <a:pPr marL="0" indent="0" algn="l" rtl="0">
              <a:buNone/>
            </a:pPr>
            <a:r>
              <a:rPr lang="en-GB" dirty="0"/>
              <a:t> </a:t>
            </a:r>
            <a:r>
              <a:rPr lang="en-GB" dirty="0" smtClean="0"/>
              <a:t>          Dark spots </a:t>
            </a:r>
          </a:p>
          <a:p>
            <a:pPr marL="571500" indent="-571500" algn="l" rtl="0">
              <a:buFont typeface="+mj-lt"/>
              <a:buAutoNum type="romanUcPeriod"/>
            </a:pPr>
            <a:endParaRPr lang="en-GB" dirty="0" smtClean="0"/>
          </a:p>
          <a:p>
            <a:pPr marL="0" indent="0" algn="l" rtl="0">
              <a:buNone/>
            </a:pPr>
            <a:endParaRPr lang="en-GB" dirty="0" smtClean="0"/>
          </a:p>
          <a:p>
            <a:pPr marL="0" indent="0" algn="l" rtl="0">
              <a:buNone/>
            </a:pPr>
            <a:endParaRPr lang="en-GB" dirty="0" smtClean="0"/>
          </a:p>
          <a:p>
            <a:pPr marL="0" indent="0" algn="l" rtl="0">
              <a:buNone/>
            </a:pPr>
            <a:endParaRPr lang="ar-TN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685" y="613611"/>
            <a:ext cx="2213810" cy="176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2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GB" dirty="0" smtClean="0"/>
              <a:t>What causes Diabetic Retinopathy ?</a:t>
            </a:r>
            <a:endParaRPr lang="ar-TN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295401" y="2454441"/>
            <a:ext cx="9601196" cy="3874169"/>
          </a:xfrm>
        </p:spPr>
        <p:txBody>
          <a:bodyPr>
            <a:normAutofit fontScale="85000" lnSpcReduction="20000"/>
          </a:bodyPr>
          <a:lstStyle/>
          <a:p>
            <a:pPr algn="l" rtl="0"/>
            <a:r>
              <a:rPr lang="en-GB" dirty="0" smtClean="0"/>
              <a:t>Hyperglycemia (Diabetes )</a:t>
            </a:r>
          </a:p>
          <a:p>
            <a:pPr marL="0" indent="0" algn="ctr" rtl="0">
              <a:buNone/>
            </a:pPr>
            <a:r>
              <a:rPr lang="en-GB" dirty="0" smtClean="0">
                <a:solidFill>
                  <a:srgbClr val="FF0000"/>
                </a:solidFill>
              </a:rPr>
              <a:t>High Blood Suger</a:t>
            </a:r>
          </a:p>
          <a:p>
            <a:pPr marL="0" indent="0" algn="ctr" rtl="0">
              <a:buNone/>
            </a:pPr>
            <a:endParaRPr lang="en-GB" dirty="0" smtClean="0">
              <a:solidFill>
                <a:srgbClr val="FF0000"/>
              </a:solidFill>
            </a:endParaRPr>
          </a:p>
          <a:p>
            <a:pPr marL="0" indent="0" algn="ctr" rtl="0">
              <a:buNone/>
            </a:pPr>
            <a:r>
              <a:rPr lang="en-GB" dirty="0" smtClean="0">
                <a:solidFill>
                  <a:srgbClr val="FF0000"/>
                </a:solidFill>
              </a:rPr>
              <a:t>Changes Blood Vessels of Retina</a:t>
            </a:r>
          </a:p>
          <a:p>
            <a:pPr marL="0" indent="0" algn="ctr" rtl="0">
              <a:buNone/>
            </a:pPr>
            <a:endParaRPr lang="en-GB" dirty="0" smtClean="0">
              <a:solidFill>
                <a:srgbClr val="FF0000"/>
              </a:solidFill>
            </a:endParaRPr>
          </a:p>
          <a:p>
            <a:pPr marL="0" indent="0" algn="ctr" rtl="0">
              <a:buNone/>
            </a:pPr>
            <a:r>
              <a:rPr lang="en-GB" dirty="0" smtClean="0">
                <a:solidFill>
                  <a:srgbClr val="FF0000"/>
                </a:solidFill>
              </a:rPr>
              <a:t>Blood Vessels (Retina ) swell and leak fluid</a:t>
            </a:r>
          </a:p>
          <a:p>
            <a:pPr marL="0" indent="0" algn="ctr" rtl="0">
              <a:buNone/>
            </a:pPr>
            <a:r>
              <a:rPr lang="en-GB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 rtl="0">
              <a:buNone/>
            </a:pPr>
            <a:r>
              <a:rPr lang="en-GB" dirty="0" smtClean="0">
                <a:solidFill>
                  <a:srgbClr val="FF0000"/>
                </a:solidFill>
              </a:rPr>
              <a:t>Fluid leaks into ‘Macula </a:t>
            </a:r>
          </a:p>
          <a:p>
            <a:pPr marL="0" indent="0" algn="ctr" rtl="0">
              <a:buNone/>
            </a:pPr>
            <a:endParaRPr lang="en-GB" dirty="0" smtClean="0">
              <a:solidFill>
                <a:srgbClr val="FF0000"/>
              </a:solidFill>
            </a:endParaRPr>
          </a:p>
          <a:p>
            <a:pPr marL="0" indent="0" algn="ctr" rtl="0">
              <a:buNone/>
            </a:pPr>
            <a:r>
              <a:rPr lang="en-GB" dirty="0" smtClean="0">
                <a:solidFill>
                  <a:srgbClr val="FF0000"/>
                </a:solidFill>
              </a:rPr>
              <a:t>Blurred Vision </a:t>
            </a:r>
            <a:endParaRPr lang="ar-TN" dirty="0">
              <a:solidFill>
                <a:srgbClr val="FF0000"/>
              </a:solidFill>
            </a:endParaRPr>
          </a:p>
        </p:txBody>
      </p:sp>
      <p:sp>
        <p:nvSpPr>
          <p:cNvPr id="4" name="سهم للأسفل 3"/>
          <p:cNvSpPr/>
          <p:nvPr/>
        </p:nvSpPr>
        <p:spPr>
          <a:xfrm>
            <a:off x="5981699" y="5394116"/>
            <a:ext cx="228600" cy="36094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TN"/>
          </a:p>
        </p:txBody>
      </p:sp>
      <p:sp>
        <p:nvSpPr>
          <p:cNvPr id="5" name="سهم للأسفل 4"/>
          <p:cNvSpPr/>
          <p:nvPr/>
        </p:nvSpPr>
        <p:spPr>
          <a:xfrm flipH="1">
            <a:off x="6003756" y="3219574"/>
            <a:ext cx="228599" cy="36094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TN"/>
          </a:p>
        </p:txBody>
      </p:sp>
      <p:sp>
        <p:nvSpPr>
          <p:cNvPr id="6" name="سهم للأسفل 5"/>
          <p:cNvSpPr/>
          <p:nvPr/>
        </p:nvSpPr>
        <p:spPr>
          <a:xfrm flipH="1">
            <a:off x="6009769" y="4041690"/>
            <a:ext cx="228599" cy="348916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TN"/>
          </a:p>
        </p:txBody>
      </p:sp>
      <p:sp>
        <p:nvSpPr>
          <p:cNvPr id="8" name="سهم للأسفل 7"/>
          <p:cNvSpPr/>
          <p:nvPr/>
        </p:nvSpPr>
        <p:spPr>
          <a:xfrm flipH="1">
            <a:off x="6003755" y="4764505"/>
            <a:ext cx="228599" cy="34964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TN"/>
          </a:p>
        </p:txBody>
      </p:sp>
    </p:spTree>
    <p:extLst>
      <p:ext uri="{BB962C8B-B14F-4D97-AF65-F5344CB8AC3E}">
        <p14:creationId xmlns:p14="http://schemas.microsoft.com/office/powerpoint/2010/main" val="2691788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GB" dirty="0" smtClean="0"/>
              <a:t>Stages</a:t>
            </a:r>
            <a:endParaRPr lang="ar-TN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l" rtl="0"/>
            <a:r>
              <a:rPr lang="en-GB" sz="3200" dirty="0" smtClean="0"/>
              <a:t>Mild non – proliferative </a:t>
            </a:r>
          </a:p>
          <a:p>
            <a:pPr algn="l" rtl="0"/>
            <a:endParaRPr lang="en-GB" sz="3200" dirty="0"/>
          </a:p>
          <a:p>
            <a:pPr algn="l" rtl="0"/>
            <a:r>
              <a:rPr lang="en-GB" sz="3200" dirty="0" smtClean="0"/>
              <a:t>Moderate non – proliferative </a:t>
            </a:r>
          </a:p>
          <a:p>
            <a:pPr algn="l" rtl="0"/>
            <a:endParaRPr lang="en-GB" sz="3200" dirty="0"/>
          </a:p>
          <a:p>
            <a:pPr algn="l" rtl="0"/>
            <a:r>
              <a:rPr lang="en-GB" sz="3200" dirty="0" smtClean="0"/>
              <a:t>Severe non – proliferative </a:t>
            </a:r>
          </a:p>
          <a:p>
            <a:pPr algn="l" rtl="0"/>
            <a:endParaRPr lang="en-GB" sz="3200" dirty="0"/>
          </a:p>
          <a:p>
            <a:pPr algn="l" rtl="0"/>
            <a:r>
              <a:rPr lang="en-GB" sz="3200" dirty="0" smtClean="0"/>
              <a:t>Proliferative </a:t>
            </a:r>
            <a:endParaRPr lang="ar-TN" sz="3200" dirty="0"/>
          </a:p>
        </p:txBody>
      </p:sp>
    </p:spTree>
    <p:extLst>
      <p:ext uri="{BB962C8B-B14F-4D97-AF65-F5344CB8AC3E}">
        <p14:creationId xmlns:p14="http://schemas.microsoft.com/office/powerpoint/2010/main" val="2669279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211" y="493295"/>
            <a:ext cx="10431378" cy="59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62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48" y="566671"/>
            <a:ext cx="10534918" cy="530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948035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2" y="1219198"/>
            <a:ext cx="9446292" cy="1114927"/>
          </a:xfrm>
          <a:prstGeom prst="rect">
            <a:avLst/>
          </a:prstGeom>
        </p:spPr>
      </p:pic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05326" y="2454442"/>
            <a:ext cx="11297653" cy="3886200"/>
          </a:xfrm>
        </p:spPr>
        <p:txBody>
          <a:bodyPr>
            <a:normAutofit fontScale="25000" lnSpcReduction="20000"/>
          </a:bodyPr>
          <a:lstStyle/>
          <a:p>
            <a:pPr marL="0" indent="0" algn="l" rtl="0">
              <a:buNone/>
            </a:pPr>
            <a:r>
              <a:rPr lang="en-GB" sz="12800" b="1" dirty="0" smtClean="0"/>
              <a:t>Symptoms :</a:t>
            </a:r>
            <a:endParaRPr lang="en-GB" sz="12800" dirty="0" smtClean="0"/>
          </a:p>
          <a:p>
            <a:pPr algn="l" rtl="0"/>
            <a:r>
              <a:rPr lang="en-GB" sz="9600" dirty="0" smtClean="0"/>
              <a:t>Patients complain of spots or floaters in end out of focus </a:t>
            </a:r>
          </a:p>
          <a:p>
            <a:pPr algn="l" rtl="0"/>
            <a:r>
              <a:rPr lang="en-GB" sz="9600" dirty="0" smtClean="0"/>
              <a:t>Patients may complain of blockage of vision </a:t>
            </a:r>
          </a:p>
          <a:p>
            <a:pPr algn="l" rtl="0"/>
            <a:r>
              <a:rPr lang="en-GB" sz="9600" dirty="0" smtClean="0"/>
              <a:t>Others may notice difficulty seeing at night </a:t>
            </a:r>
          </a:p>
          <a:p>
            <a:pPr marL="0" indent="0" algn="l" rtl="0">
              <a:buNone/>
            </a:pPr>
            <a:r>
              <a:rPr lang="en-GB" sz="11200" b="1" dirty="0" smtClean="0"/>
              <a:t>Risk Factors : </a:t>
            </a:r>
          </a:p>
          <a:p>
            <a:pPr algn="l" rtl="0"/>
            <a:r>
              <a:rPr lang="en-GB" sz="9600" dirty="0" smtClean="0"/>
              <a:t>Diabetes </a:t>
            </a:r>
          </a:p>
          <a:p>
            <a:pPr algn="l" rtl="0"/>
            <a:r>
              <a:rPr lang="en-GB" sz="9600" dirty="0" smtClean="0"/>
              <a:t>Pregnancy </a:t>
            </a:r>
          </a:p>
          <a:p>
            <a:pPr algn="l" rtl="0"/>
            <a:r>
              <a:rPr lang="en-GB" sz="9600" dirty="0" smtClean="0"/>
              <a:t>High Blood Pressure </a:t>
            </a:r>
          </a:p>
          <a:p>
            <a:pPr algn="l" rtl="0"/>
            <a:r>
              <a:rPr lang="en-GB" sz="9600" dirty="0" smtClean="0"/>
              <a:t>High Cholesterol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673" y="2556933"/>
            <a:ext cx="3080085" cy="378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65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06" y="528035"/>
            <a:ext cx="10470524" cy="58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69314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1" y="489397"/>
            <a:ext cx="10419009" cy="57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885460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37" y="517358"/>
            <a:ext cx="10467474" cy="571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11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242" y="529390"/>
            <a:ext cx="10455442" cy="444144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869" y="4970836"/>
            <a:ext cx="1843313" cy="139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95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11" y="529390"/>
            <a:ext cx="10431378" cy="5823284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876" y="5070984"/>
            <a:ext cx="2046713" cy="128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6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212" y="505327"/>
            <a:ext cx="10527630" cy="585937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499" y="5149515"/>
            <a:ext cx="12763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81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68" y="493295"/>
            <a:ext cx="10443411" cy="5911121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1249" y="3733800"/>
            <a:ext cx="2807351" cy="233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57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33400"/>
            <a:ext cx="10477500" cy="584834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425" y="4871263"/>
            <a:ext cx="2110275" cy="151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491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476251"/>
            <a:ext cx="10458450" cy="580674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5587" y="5026687"/>
            <a:ext cx="2250113" cy="125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99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05" y="493296"/>
            <a:ext cx="10455442" cy="584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51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15155"/>
            <a:ext cx="10564954" cy="579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652682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3400"/>
            <a:ext cx="10401300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55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495300"/>
            <a:ext cx="10458450" cy="58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04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621548"/>
            <a:ext cx="10039350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28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GB" dirty="0" smtClean="0"/>
              <a:t>Introduction</a:t>
            </a:r>
            <a:endParaRPr lang="ar-TN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174" y="2495550"/>
            <a:ext cx="102298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45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GB" dirty="0" smtClean="0"/>
              <a:t>Diabetic Neuropathy </a:t>
            </a:r>
            <a:endParaRPr lang="ar-TN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895350" y="2556932"/>
            <a:ext cx="10458450" cy="3786718"/>
          </a:xfrm>
        </p:spPr>
        <p:txBody>
          <a:bodyPr>
            <a:normAutofit fontScale="85000" lnSpcReduction="20000"/>
          </a:bodyPr>
          <a:lstStyle/>
          <a:p>
            <a:pPr marL="0" indent="0" algn="l" rtl="0">
              <a:buNone/>
            </a:pPr>
            <a:r>
              <a:rPr lang="en-GB" sz="3200" dirty="0" smtClean="0"/>
              <a:t>  Affect nerves throughout the body (most commonly affects nerves in feet and legs ) </a:t>
            </a:r>
          </a:p>
          <a:p>
            <a:pPr marL="0" indent="0" algn="l" rtl="0">
              <a:buNone/>
            </a:pPr>
            <a:endParaRPr lang="en-GB" sz="3200" dirty="0"/>
          </a:p>
          <a:p>
            <a:pPr marL="0" indent="0" algn="l" rtl="0">
              <a:buNone/>
            </a:pPr>
            <a:r>
              <a:rPr lang="en-GB" sz="3200" dirty="0" smtClean="0"/>
              <a:t>  </a:t>
            </a:r>
            <a:r>
              <a:rPr lang="en-GB" sz="3800" dirty="0" smtClean="0"/>
              <a:t>Types</a:t>
            </a:r>
            <a:r>
              <a:rPr lang="en-GB" sz="3200" dirty="0" smtClean="0"/>
              <a:t> of Diabetic Neuropathy </a:t>
            </a:r>
          </a:p>
          <a:p>
            <a:pPr marL="0" indent="0" algn="l" rtl="0">
              <a:buNone/>
            </a:pPr>
            <a:r>
              <a:rPr lang="en-GB" sz="3200" dirty="0"/>
              <a:t> </a:t>
            </a:r>
            <a:r>
              <a:rPr lang="en-GB" sz="3200" dirty="0" smtClean="0"/>
              <a:t>          ..Peripheral neuropathy </a:t>
            </a:r>
          </a:p>
          <a:p>
            <a:pPr marL="0" indent="0" algn="l" rtl="0">
              <a:buNone/>
            </a:pPr>
            <a:r>
              <a:rPr lang="en-GB" sz="3200" dirty="0"/>
              <a:t> </a:t>
            </a:r>
            <a:r>
              <a:rPr lang="en-GB" sz="3200" dirty="0" smtClean="0"/>
              <a:t>          ..Autonomic neuropathy </a:t>
            </a:r>
          </a:p>
          <a:p>
            <a:pPr marL="0" indent="0" algn="l" rtl="0">
              <a:buNone/>
            </a:pPr>
            <a:r>
              <a:rPr lang="en-GB" sz="3200" dirty="0"/>
              <a:t> </a:t>
            </a:r>
            <a:r>
              <a:rPr lang="en-GB" sz="3200" dirty="0" smtClean="0"/>
              <a:t>          ..Focal neuropathy </a:t>
            </a:r>
          </a:p>
          <a:p>
            <a:pPr marL="0" indent="0" algn="l" rtl="0">
              <a:buNone/>
            </a:pPr>
            <a:r>
              <a:rPr lang="en-GB" sz="3200" dirty="0"/>
              <a:t> </a:t>
            </a:r>
            <a:r>
              <a:rPr lang="en-GB" sz="3200" dirty="0" smtClean="0"/>
              <a:t>          ..Proximal Neuropathy </a:t>
            </a:r>
            <a:endParaRPr lang="ar-TN" sz="3200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0" y="4095750"/>
            <a:ext cx="3162300" cy="182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80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33400"/>
            <a:ext cx="1019175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7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590550"/>
            <a:ext cx="1007745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522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1147762"/>
            <a:ext cx="918210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24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514350"/>
            <a:ext cx="102489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21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241" y="541421"/>
            <a:ext cx="10479505" cy="578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845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781050"/>
            <a:ext cx="99060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76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38200"/>
            <a:ext cx="93535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17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GB" dirty="0" smtClean="0"/>
              <a:t>What Causes Neuropathy ?</a:t>
            </a:r>
            <a:endParaRPr lang="ar-TN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95300" y="2556932"/>
            <a:ext cx="11182350" cy="3786718"/>
          </a:xfrm>
        </p:spPr>
        <p:txBody>
          <a:bodyPr>
            <a:normAutofit lnSpcReduction="10000"/>
          </a:bodyPr>
          <a:lstStyle/>
          <a:p>
            <a:pPr marL="0" indent="0" algn="l" rtl="0">
              <a:buNone/>
            </a:pPr>
            <a:r>
              <a:rPr lang="en-GB" dirty="0"/>
              <a:t> </a:t>
            </a:r>
            <a:r>
              <a:rPr lang="en-GB" dirty="0" smtClean="0"/>
              <a:t>        …</a:t>
            </a:r>
            <a:r>
              <a:rPr lang="en-GB" sz="2800" dirty="0" smtClean="0"/>
              <a:t>Lifestyle factors - -smoking  --alcohol consumption </a:t>
            </a:r>
          </a:p>
          <a:p>
            <a:pPr marL="0" indent="0" algn="l" rtl="0">
              <a:buNone/>
            </a:pPr>
            <a:endParaRPr lang="en-GB" sz="2800" dirty="0"/>
          </a:p>
          <a:p>
            <a:pPr marL="0" indent="0" algn="l" rtl="0">
              <a:buNone/>
            </a:pPr>
            <a:r>
              <a:rPr lang="en-GB" sz="2800" dirty="0" smtClean="0"/>
              <a:t>        …Metabolic factors (duration of diabetes )</a:t>
            </a:r>
          </a:p>
          <a:p>
            <a:pPr marL="0" indent="0" algn="l" rtl="0">
              <a:buNone/>
            </a:pPr>
            <a:endParaRPr lang="en-GB" sz="2800" dirty="0"/>
          </a:p>
          <a:p>
            <a:pPr marL="0" indent="0" algn="l" rtl="0">
              <a:buNone/>
            </a:pPr>
            <a:r>
              <a:rPr lang="en-GB" sz="2800" dirty="0" smtClean="0"/>
              <a:t>       …Nerve and blood vessel factors ( damage to blood vessel )</a:t>
            </a:r>
          </a:p>
          <a:p>
            <a:pPr marL="0" indent="0" algn="l" rtl="0">
              <a:buNone/>
            </a:pPr>
            <a:endParaRPr lang="en-GB" sz="2800" dirty="0"/>
          </a:p>
          <a:p>
            <a:pPr marL="0" indent="0" algn="l" rtl="0">
              <a:buNone/>
            </a:pPr>
            <a:r>
              <a:rPr lang="en-GB" sz="2800" dirty="0" smtClean="0"/>
              <a:t>      …Nerve injury such as Carpal tunnel syndrome </a:t>
            </a:r>
          </a:p>
        </p:txBody>
      </p:sp>
    </p:spTree>
    <p:extLst>
      <p:ext uri="{BB962C8B-B14F-4D97-AF65-F5344CB8AC3E}">
        <p14:creationId xmlns:p14="http://schemas.microsoft.com/office/powerpoint/2010/main" val="3984249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GB" dirty="0" smtClean="0"/>
              <a:t>Introduction</a:t>
            </a:r>
            <a:endParaRPr lang="ar-TN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450" y="2438400"/>
            <a:ext cx="100965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84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GB" dirty="0" smtClean="0"/>
              <a:t>Major Causes of Diabetic Neuropathy </a:t>
            </a:r>
            <a:endParaRPr lang="ar-TN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2438400"/>
            <a:ext cx="996314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14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Major Causes of Diabetic Neuropathy </a:t>
            </a:r>
            <a:endParaRPr lang="ar-TN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5850" y="2514600"/>
            <a:ext cx="102489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444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rtl="0"/>
            <a:r>
              <a:rPr lang="en-GB" dirty="0" smtClean="0"/>
              <a:t>Effective Symptoms of Diabetic Neuropathy</a:t>
            </a:r>
            <a:endParaRPr lang="ar-TN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2457450"/>
            <a:ext cx="10058397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92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rtl="0"/>
            <a:r>
              <a:rPr lang="en-US" dirty="0"/>
              <a:t>Effective Symptoms of Diabetic Neuropathy</a:t>
            </a:r>
            <a:endParaRPr lang="ar-TN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4900" y="2438400"/>
            <a:ext cx="102489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23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550" y="552450"/>
            <a:ext cx="10325100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5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450" y="590550"/>
            <a:ext cx="10439400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86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587375"/>
            <a:ext cx="10380372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727309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GB" dirty="0" smtClean="0"/>
              <a:t>Complications of Diabetic Neuropathy</a:t>
            </a:r>
            <a:endParaRPr lang="ar-TN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450" y="2476500"/>
            <a:ext cx="10363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964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GB" dirty="0"/>
              <a:t>Complications of Diabetic Neuropathy</a:t>
            </a:r>
            <a:endParaRPr lang="ar-TN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050" y="2457450"/>
            <a:ext cx="1011555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72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>
                <a:ln>
                  <a:noFill/>
                </a:ln>
                <a:solidFill>
                  <a:srgbClr val="FF0000"/>
                </a:solidFill>
                <a:latin typeface="Constantia"/>
              </a:rPr>
              <a:t>Key messages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18186" y="2556931"/>
            <a:ext cx="10998557" cy="3792353"/>
          </a:xfrm>
        </p:spPr>
        <p:txBody>
          <a:bodyPr>
            <a:normAutofit fontScale="92500" lnSpcReduction="10000"/>
          </a:bodyPr>
          <a:lstStyle/>
          <a:p>
            <a:pPr marL="274320" lvl="0" indent="-274320" algn="l" defTabSz="914400" rtl="0">
              <a:spcAft>
                <a:spcPts val="0"/>
              </a:spcAft>
              <a:buClr>
                <a:srgbClr val="AA2B1E"/>
              </a:buClr>
              <a:buSzPct val="85000"/>
              <a:buFont typeface="Brush Script MT" pitchFamily="66" charset="0"/>
              <a:buChar char="O"/>
            </a:pPr>
            <a:r>
              <a:rPr lang="en-US" dirty="0">
                <a:solidFill>
                  <a:prstClr val="black"/>
                </a:solidFill>
                <a:latin typeface="Franklin Gothic Book"/>
              </a:rPr>
              <a:t>Diabetic microvascular complication are preventable</a:t>
            </a:r>
          </a:p>
          <a:p>
            <a:pPr marL="274320" lvl="0" indent="-274320" algn="l" defTabSz="914400" rtl="0">
              <a:spcAft>
                <a:spcPts val="0"/>
              </a:spcAft>
              <a:buClr>
                <a:srgbClr val="AA2B1E"/>
              </a:buClr>
              <a:buSzPct val="85000"/>
              <a:buFont typeface="Brush Script MT" pitchFamily="66" charset="0"/>
              <a:buChar char="O"/>
            </a:pPr>
            <a:endParaRPr lang="en-US" dirty="0">
              <a:solidFill>
                <a:prstClr val="black"/>
              </a:solidFill>
              <a:latin typeface="Franklin Gothic Book"/>
            </a:endParaRPr>
          </a:p>
          <a:p>
            <a:pPr marL="274320" lvl="0" indent="-274320" algn="l" defTabSz="914400" rtl="0">
              <a:spcAft>
                <a:spcPts val="0"/>
              </a:spcAft>
              <a:buClr>
                <a:srgbClr val="AA2B1E"/>
              </a:buClr>
              <a:buSzPct val="85000"/>
              <a:buFont typeface="Brush Script MT" pitchFamily="66" charset="0"/>
              <a:buChar char="O"/>
            </a:pPr>
            <a:r>
              <a:rPr lang="en-US" dirty="0">
                <a:solidFill>
                  <a:prstClr val="black"/>
                </a:solidFill>
                <a:latin typeface="Franklin Gothic Book"/>
              </a:rPr>
              <a:t>Screen 1- Microalbumin to detect nephropathy</a:t>
            </a:r>
          </a:p>
          <a:p>
            <a:pPr marL="0" lvl="0" indent="0" algn="l" defTabSz="914400" rtl="0">
              <a:spcAft>
                <a:spcPts val="0"/>
              </a:spcAft>
              <a:buClr>
                <a:srgbClr val="AA2B1E"/>
              </a:buClr>
              <a:buSzPct val="85000"/>
              <a:buNone/>
            </a:pPr>
            <a:r>
              <a:rPr lang="en-US" dirty="0">
                <a:solidFill>
                  <a:prstClr val="black"/>
                </a:solidFill>
                <a:latin typeface="Franklin Gothic Book"/>
              </a:rPr>
              <a:t>                 2-Neurological exam for neuropathy </a:t>
            </a:r>
          </a:p>
          <a:p>
            <a:pPr marL="0" lvl="0" indent="0" algn="l" defTabSz="914400" rtl="0">
              <a:spcAft>
                <a:spcPts val="0"/>
              </a:spcAft>
              <a:buClr>
                <a:srgbClr val="AA2B1E"/>
              </a:buClr>
              <a:buSzPct val="85000"/>
              <a:buNone/>
            </a:pPr>
            <a:r>
              <a:rPr lang="en-US" dirty="0">
                <a:solidFill>
                  <a:prstClr val="black"/>
                </a:solidFill>
                <a:latin typeface="Franklin Gothic Book"/>
              </a:rPr>
              <a:t>                 3-Retins evaluation for retinopathy</a:t>
            </a:r>
          </a:p>
          <a:p>
            <a:pPr marL="0" lvl="0" indent="0" algn="l" defTabSz="914400" rtl="0">
              <a:spcAft>
                <a:spcPts val="0"/>
              </a:spcAft>
              <a:buClr>
                <a:srgbClr val="AA2B1E"/>
              </a:buClr>
              <a:buSzPct val="85000"/>
              <a:buNone/>
            </a:pPr>
            <a:endParaRPr lang="en-US" dirty="0">
              <a:solidFill>
                <a:prstClr val="black"/>
              </a:solidFill>
              <a:latin typeface="Franklin Gothic Book"/>
            </a:endParaRPr>
          </a:p>
          <a:p>
            <a:pPr marL="274320" lvl="0" indent="-274320" algn="l" defTabSz="914400" rtl="0">
              <a:spcAft>
                <a:spcPts val="0"/>
              </a:spcAft>
              <a:buClr>
                <a:srgbClr val="AA2B1E"/>
              </a:buClr>
              <a:buSzPct val="8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prstClr val="black"/>
                </a:solidFill>
                <a:latin typeface="Franklin Gothic Book"/>
              </a:rPr>
              <a:t>Treat    1-ACEI/ARB for nephropathy</a:t>
            </a:r>
          </a:p>
          <a:p>
            <a:pPr marL="274320" lvl="0" indent="-274320" algn="l" defTabSz="914400" rtl="0">
              <a:spcAft>
                <a:spcPts val="0"/>
              </a:spcAft>
              <a:buClr>
                <a:srgbClr val="AA2B1E"/>
              </a:buClr>
              <a:buSzPct val="85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prstClr val="black"/>
                </a:solidFill>
                <a:latin typeface="Franklin Gothic Book"/>
              </a:rPr>
              <a:t>             2-Foot care education for neuropathy</a:t>
            </a:r>
          </a:p>
          <a:p>
            <a:pPr marL="0" lvl="0" indent="0" algn="l" defTabSz="914400" rtl="0">
              <a:spcAft>
                <a:spcPts val="0"/>
              </a:spcAft>
              <a:buClr>
                <a:srgbClr val="AA2B1E"/>
              </a:buClr>
              <a:buSzPct val="85000"/>
              <a:buNone/>
            </a:pPr>
            <a:r>
              <a:rPr lang="en-US" dirty="0">
                <a:solidFill>
                  <a:prstClr val="black"/>
                </a:solidFill>
                <a:latin typeface="Franklin Gothic Book"/>
              </a:rPr>
              <a:t>                 3-Good metabolic control for all            </a:t>
            </a:r>
          </a:p>
          <a:p>
            <a:pPr marL="0" lvl="0" indent="0" algn="l" defTabSz="914400" rtl="0">
              <a:spcAft>
                <a:spcPts val="0"/>
              </a:spcAft>
              <a:buClr>
                <a:srgbClr val="AA2B1E"/>
              </a:buClr>
              <a:buSzPct val="85000"/>
              <a:buNone/>
            </a:pPr>
            <a:r>
              <a:rPr lang="en-US" dirty="0">
                <a:solidFill>
                  <a:prstClr val="black"/>
                </a:solidFill>
                <a:latin typeface="Franklin Gothic Book"/>
              </a:rPr>
              <a:t>                    microvascular complications </a:t>
            </a:r>
            <a:endParaRPr lang="ar-SA" dirty="0">
              <a:solidFill>
                <a:prstClr val="black"/>
              </a:solidFill>
              <a:latin typeface="Franklin Gothic Book"/>
              <a:cs typeface="Arial"/>
            </a:endParaRPr>
          </a:p>
          <a:p>
            <a:pPr algn="l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23516819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751" y="514350"/>
            <a:ext cx="10115550" cy="581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88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628650"/>
            <a:ext cx="104203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79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79" y="493295"/>
            <a:ext cx="10515600" cy="58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91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79" y="517359"/>
            <a:ext cx="10539663" cy="581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24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79" y="517358"/>
            <a:ext cx="10551695" cy="582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7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عضوي">
  <a:themeElements>
    <a:clrScheme name="عضوي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عضوي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عضوي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444</TotalTime>
  <Words>316</Words>
  <Application>Microsoft Office PowerPoint</Application>
  <PresentationFormat>مخصص</PresentationFormat>
  <Paragraphs>79</Paragraphs>
  <Slides>64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64</vt:i4>
      </vt:variant>
    </vt:vector>
  </HeadingPairs>
  <TitlesOfParts>
    <vt:vector size="65" baseType="lpstr">
      <vt:lpstr>عضوي</vt:lpstr>
      <vt:lpstr>عرض تقديمي في PowerPoint</vt:lpstr>
      <vt:lpstr>Complications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Diabetic Retinopathy</vt:lpstr>
      <vt:lpstr>What causes Diabetic Retinopathy ?</vt:lpstr>
      <vt:lpstr>Stages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Introduction</vt:lpstr>
      <vt:lpstr>Diabetic Neuropathy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What Causes Neuropathy ?</vt:lpstr>
      <vt:lpstr>Introduction</vt:lpstr>
      <vt:lpstr>Major Causes of Diabetic Neuropathy </vt:lpstr>
      <vt:lpstr>Major Causes of Diabetic Neuropathy </vt:lpstr>
      <vt:lpstr>Effective Symptoms of Diabetic Neuropathy</vt:lpstr>
      <vt:lpstr>Effective Symptoms of Diabetic Neuropathy</vt:lpstr>
      <vt:lpstr>عرض تقديمي في PowerPoint</vt:lpstr>
      <vt:lpstr>عرض تقديمي في PowerPoint</vt:lpstr>
      <vt:lpstr>Complications of Diabetic Neuropathy</vt:lpstr>
      <vt:lpstr>Complications of Diabetic Neuropathy</vt:lpstr>
      <vt:lpstr>Key messages</vt:lpstr>
      <vt:lpstr>عرض تقديمي في PowerPoint</vt:lpstr>
      <vt:lpstr>عرض تقديمي في PowerPoint</vt:lpstr>
    </vt:vector>
  </TitlesOfParts>
  <Company>alhelo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nour alhelo</dc:creator>
  <cp:lastModifiedBy>Ahmad</cp:lastModifiedBy>
  <cp:revision>78</cp:revision>
  <dcterms:created xsi:type="dcterms:W3CDTF">2015-08-19T19:30:21Z</dcterms:created>
  <dcterms:modified xsi:type="dcterms:W3CDTF">2016-05-15T18:33:03Z</dcterms:modified>
</cp:coreProperties>
</file>