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Layouts/slideLayout68.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charts/chart7.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 id="2147483708" r:id="rId2"/>
    <p:sldMasterId id="2147483720" r:id="rId3"/>
    <p:sldMasterId id="2147483732" r:id="rId4"/>
    <p:sldMasterId id="2147483744" r:id="rId5"/>
    <p:sldMasterId id="2147483780" r:id="rId6"/>
    <p:sldMasterId id="2147484164" r:id="rId7"/>
  </p:sldMasterIdLst>
  <p:notesMasterIdLst>
    <p:notesMasterId r:id="rId179"/>
  </p:notesMasterIdLst>
  <p:sldIdLst>
    <p:sldId id="256" r:id="rId8"/>
    <p:sldId id="656" r:id="rId9"/>
    <p:sldId id="657" r:id="rId10"/>
    <p:sldId id="658" r:id="rId11"/>
    <p:sldId id="659" r:id="rId12"/>
    <p:sldId id="660" r:id="rId13"/>
    <p:sldId id="562" r:id="rId14"/>
    <p:sldId id="563" r:id="rId15"/>
    <p:sldId id="565" r:id="rId16"/>
    <p:sldId id="566" r:id="rId17"/>
    <p:sldId id="568" r:id="rId18"/>
    <p:sldId id="569" r:id="rId19"/>
    <p:sldId id="570" r:id="rId20"/>
    <p:sldId id="571" r:id="rId21"/>
    <p:sldId id="572" r:id="rId22"/>
    <p:sldId id="574" r:id="rId23"/>
    <p:sldId id="575" r:id="rId24"/>
    <p:sldId id="577" r:id="rId25"/>
    <p:sldId id="265" r:id="rId26"/>
    <p:sldId id="446" r:id="rId27"/>
    <p:sldId id="447" r:id="rId28"/>
    <p:sldId id="448" r:id="rId29"/>
    <p:sldId id="450" r:id="rId30"/>
    <p:sldId id="451" r:id="rId31"/>
    <p:sldId id="457" r:id="rId32"/>
    <p:sldId id="458" r:id="rId33"/>
    <p:sldId id="459" r:id="rId34"/>
    <p:sldId id="460" r:id="rId35"/>
    <p:sldId id="461" r:id="rId36"/>
    <p:sldId id="462" r:id="rId37"/>
    <p:sldId id="464" r:id="rId38"/>
    <p:sldId id="465" r:id="rId39"/>
    <p:sldId id="473" r:id="rId40"/>
    <p:sldId id="466" r:id="rId41"/>
    <p:sldId id="495" r:id="rId42"/>
    <p:sldId id="467" r:id="rId43"/>
    <p:sldId id="468" r:id="rId44"/>
    <p:sldId id="480" r:id="rId45"/>
    <p:sldId id="474" r:id="rId46"/>
    <p:sldId id="476" r:id="rId47"/>
    <p:sldId id="477" r:id="rId48"/>
    <p:sldId id="478" r:id="rId49"/>
    <p:sldId id="481" r:id="rId50"/>
    <p:sldId id="482" r:id="rId51"/>
    <p:sldId id="488" r:id="rId52"/>
    <p:sldId id="483" r:id="rId53"/>
    <p:sldId id="484" r:id="rId54"/>
    <p:sldId id="485" r:id="rId55"/>
    <p:sldId id="487" r:id="rId56"/>
    <p:sldId id="437" r:id="rId57"/>
    <p:sldId id="438" r:id="rId58"/>
    <p:sldId id="445" r:id="rId59"/>
    <p:sldId id="439" r:id="rId60"/>
    <p:sldId id="440" r:id="rId61"/>
    <p:sldId id="442" r:id="rId62"/>
    <p:sldId id="443" r:id="rId63"/>
    <p:sldId id="444" r:id="rId64"/>
    <p:sldId id="489" r:id="rId65"/>
    <p:sldId id="490" r:id="rId66"/>
    <p:sldId id="496" r:id="rId67"/>
    <p:sldId id="497" r:id="rId68"/>
    <p:sldId id="492" r:id="rId69"/>
    <p:sldId id="493" r:id="rId70"/>
    <p:sldId id="494" r:id="rId71"/>
    <p:sldId id="283" r:id="rId72"/>
    <p:sldId id="355" r:id="rId73"/>
    <p:sldId id="387" r:id="rId74"/>
    <p:sldId id="356" r:id="rId75"/>
    <p:sldId id="361" r:id="rId76"/>
    <p:sldId id="358" r:id="rId77"/>
    <p:sldId id="359" r:id="rId78"/>
    <p:sldId id="366" r:id="rId79"/>
    <p:sldId id="367" r:id="rId80"/>
    <p:sldId id="365" r:id="rId81"/>
    <p:sldId id="364" r:id="rId82"/>
    <p:sldId id="363" r:id="rId83"/>
    <p:sldId id="268" r:id="rId84"/>
    <p:sldId id="269" r:id="rId85"/>
    <p:sldId id="270" r:id="rId86"/>
    <p:sldId id="271" r:id="rId87"/>
    <p:sldId id="272" r:id="rId88"/>
    <p:sldId id="273" r:id="rId89"/>
    <p:sldId id="274" r:id="rId90"/>
    <p:sldId id="275" r:id="rId91"/>
    <p:sldId id="276" r:id="rId92"/>
    <p:sldId id="277" r:id="rId93"/>
    <p:sldId id="368" r:id="rId94"/>
    <p:sldId id="382" r:id="rId95"/>
    <p:sldId id="383" r:id="rId96"/>
    <p:sldId id="384" r:id="rId97"/>
    <p:sldId id="379" r:id="rId98"/>
    <p:sldId id="380" r:id="rId99"/>
    <p:sldId id="381" r:id="rId100"/>
    <p:sldId id="376" r:id="rId101"/>
    <p:sldId id="377" r:id="rId102"/>
    <p:sldId id="621" r:id="rId103"/>
    <p:sldId id="622" r:id="rId104"/>
    <p:sldId id="623" r:id="rId105"/>
    <p:sldId id="624" r:id="rId106"/>
    <p:sldId id="625" r:id="rId107"/>
    <p:sldId id="626" r:id="rId108"/>
    <p:sldId id="627" r:id="rId109"/>
    <p:sldId id="628" r:id="rId110"/>
    <p:sldId id="416" r:id="rId111"/>
    <p:sldId id="560" r:id="rId112"/>
    <p:sldId id="503" r:id="rId113"/>
    <p:sldId id="532" r:id="rId114"/>
    <p:sldId id="417" r:id="rId115"/>
    <p:sldId id="498" r:id="rId116"/>
    <p:sldId id="500" r:id="rId117"/>
    <p:sldId id="499" r:id="rId118"/>
    <p:sldId id="526" r:id="rId119"/>
    <p:sldId id="527" r:id="rId120"/>
    <p:sldId id="530" r:id="rId121"/>
    <p:sldId id="531" r:id="rId122"/>
    <p:sldId id="585" r:id="rId123"/>
    <p:sldId id="388" r:id="rId124"/>
    <p:sldId id="561" r:id="rId125"/>
    <p:sldId id="587" r:id="rId126"/>
    <p:sldId id="418" r:id="rId127"/>
    <p:sldId id="506" r:id="rId128"/>
    <p:sldId id="588" r:id="rId129"/>
    <p:sldId id="629" r:id="rId130"/>
    <p:sldId id="630" r:id="rId131"/>
    <p:sldId id="631" r:id="rId132"/>
    <p:sldId id="632" r:id="rId133"/>
    <p:sldId id="633" r:id="rId134"/>
    <p:sldId id="634" r:id="rId135"/>
    <p:sldId id="635" r:id="rId136"/>
    <p:sldId id="636" r:id="rId137"/>
    <p:sldId id="619" r:id="rId138"/>
    <p:sldId id="427" r:id="rId139"/>
    <p:sldId id="613" r:id="rId140"/>
    <p:sldId id="612" r:id="rId141"/>
    <p:sldId id="611" r:id="rId142"/>
    <p:sldId id="614" r:id="rId143"/>
    <p:sldId id="654" r:id="rId144"/>
    <p:sldId id="655" r:id="rId145"/>
    <p:sldId id="610" r:id="rId146"/>
    <p:sldId id="637" r:id="rId147"/>
    <p:sldId id="638" r:id="rId148"/>
    <p:sldId id="639" r:id="rId149"/>
    <p:sldId id="640" r:id="rId150"/>
    <p:sldId id="641" r:id="rId151"/>
    <p:sldId id="642" r:id="rId152"/>
    <p:sldId id="643" r:id="rId153"/>
    <p:sldId id="644" r:id="rId154"/>
    <p:sldId id="645" r:id="rId155"/>
    <p:sldId id="646" r:id="rId156"/>
    <p:sldId id="647" r:id="rId157"/>
    <p:sldId id="648" r:id="rId158"/>
    <p:sldId id="649" r:id="rId159"/>
    <p:sldId id="650" r:id="rId160"/>
    <p:sldId id="651" r:id="rId161"/>
    <p:sldId id="652" r:id="rId162"/>
    <p:sldId id="653" r:id="rId163"/>
    <p:sldId id="540" r:id="rId164"/>
    <p:sldId id="541" r:id="rId165"/>
    <p:sldId id="542" r:id="rId166"/>
    <p:sldId id="543" r:id="rId167"/>
    <p:sldId id="550" r:id="rId168"/>
    <p:sldId id="551" r:id="rId169"/>
    <p:sldId id="552" r:id="rId170"/>
    <p:sldId id="544" r:id="rId171"/>
    <p:sldId id="545" r:id="rId172"/>
    <p:sldId id="372" r:id="rId173"/>
    <p:sldId id="390" r:id="rId174"/>
    <p:sldId id="394" r:id="rId175"/>
    <p:sldId id="393" r:id="rId176"/>
    <p:sldId id="661" r:id="rId177"/>
    <p:sldId id="278" r:id="rId17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9428" autoAdjust="0"/>
    <p:restoredTop sz="94627" autoAdjust="0"/>
  </p:normalViewPr>
  <p:slideViewPr>
    <p:cSldViewPr>
      <p:cViewPr>
        <p:scale>
          <a:sx n="80" d="100"/>
          <a:sy n="80" d="100"/>
        </p:scale>
        <p:origin x="-1014"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7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slide" Target="slides/slide168.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181"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4" Type="http://schemas.openxmlformats.org/officeDocument/2006/relationships/slideMaster" Target="slideMasters/slideMaster4.xml"/><Relationship Id="rId9" Type="http://schemas.openxmlformats.org/officeDocument/2006/relationships/slide" Target="slides/slide2.xml"/><Relationship Id="rId172" Type="http://schemas.openxmlformats.org/officeDocument/2006/relationships/slide" Target="slides/slide165.xml"/><Relationship Id="rId180" Type="http://schemas.openxmlformats.org/officeDocument/2006/relationships/presProps" Target="pres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notesMaster" Target="notesMasters/notes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lgn="l">
              <a:defRPr/>
            </a:pPr>
            <a:r>
              <a:rPr lang="ar-SY" sz="1600" dirty="0" smtClean="0">
                <a:solidFill>
                  <a:schemeClr val="tx1"/>
                </a:solidFill>
              </a:rPr>
              <a:t>تقديرات عدد وتوزع </a:t>
            </a:r>
            <a:r>
              <a:rPr lang="ar-SY" sz="1600" dirty="0">
                <a:solidFill>
                  <a:schemeClr val="tx1"/>
                </a:solidFill>
              </a:rPr>
              <a:t>حالات </a:t>
            </a:r>
            <a:r>
              <a:rPr lang="ar-SY" sz="1600" dirty="0" smtClean="0">
                <a:solidFill>
                  <a:schemeClr val="tx1"/>
                </a:solidFill>
              </a:rPr>
              <a:t>السرطان بكافة الأعمار لدى الذكور والإناث-2012</a:t>
            </a:r>
            <a:endParaRPr lang="ar-SY" sz="1600" dirty="0">
              <a:solidFill>
                <a:schemeClr val="tx1"/>
              </a:solidFill>
            </a:endParaRPr>
          </a:p>
        </c:rich>
      </c:tx>
      <c:layout>
        <c:manualLayout>
          <c:xMode val="edge"/>
          <c:yMode val="edge"/>
          <c:x val="0.18087139770277599"/>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2"/>
            <c:spPr>
              <a:solidFill>
                <a:srgbClr val="7030A0"/>
              </a:solidFill>
              <a:ln>
                <a:solidFill>
                  <a:srgbClr val="7030A0"/>
                </a:solidFill>
              </a:ln>
            </c:spPr>
          </c:dPt>
          <c:dPt>
            <c:idx val="3"/>
            <c:spPr>
              <a:solidFill>
                <a:srgbClr val="C00000"/>
              </a:solidFill>
            </c:spPr>
          </c:dPt>
          <c:dLbls>
            <c:dLbl>
              <c:idx val="0"/>
              <c:layout/>
              <c:tx>
                <c:rich>
                  <a:bodyPr/>
                  <a:lstStyle/>
                  <a:p>
                    <a:r>
                      <a:rPr lang="ar-SY" sz="1100" b="1" dirty="0" smtClean="0">
                        <a:solidFill>
                          <a:srgbClr val="7030A0"/>
                        </a:solidFill>
                      </a:rPr>
                      <a:t>الرئة 13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a:solidFill>
                          <a:srgbClr val="7030A0"/>
                        </a:solidFill>
                      </a:rPr>
                      <a:t>الثدي
</a:t>
                    </a:r>
                    <a:r>
                      <a:rPr lang="ar-SY" sz="1100" b="1" dirty="0" smtClean="0">
                        <a:solidFill>
                          <a:srgbClr val="7030A0"/>
                        </a:solidFill>
                      </a:rPr>
                      <a:t>11,9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a:solidFill>
                          <a:srgbClr val="7030A0"/>
                        </a:solidFill>
                      </a:rPr>
                      <a:t>القولون-المستقيم
</a:t>
                    </a:r>
                    <a:r>
                      <a:rPr lang="ar-SY" sz="1100" b="1" dirty="0" smtClean="0">
                        <a:solidFill>
                          <a:srgbClr val="7030A0"/>
                        </a:solidFill>
                      </a:rPr>
                      <a:t>9,7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a:solidFill>
                          <a:srgbClr val="C00000"/>
                        </a:solidFill>
                      </a:rPr>
                      <a:t>البروستاتة
</a:t>
                    </a:r>
                    <a:r>
                      <a:rPr lang="ar-SY" sz="1100" b="1" dirty="0" smtClean="0">
                        <a:solidFill>
                          <a:srgbClr val="C00000"/>
                        </a:solidFill>
                      </a:rPr>
                      <a:t>7,9</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4"/>
              <c:layout/>
              <c:tx>
                <c:rich>
                  <a:bodyPr/>
                  <a:lstStyle/>
                  <a:p>
                    <a:r>
                      <a:rPr lang="ar-SY" sz="1100" b="1" dirty="0">
                        <a:solidFill>
                          <a:srgbClr val="7030A0"/>
                        </a:solidFill>
                      </a:rPr>
                      <a:t>المعدة
</a:t>
                    </a:r>
                    <a:r>
                      <a:rPr lang="ar-SY" sz="1100" b="1" dirty="0" smtClean="0">
                        <a:solidFill>
                          <a:srgbClr val="7030A0"/>
                        </a:solidFill>
                      </a:rPr>
                      <a:t>6,8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a:solidFill>
                          <a:srgbClr val="7030A0"/>
                        </a:solidFill>
                      </a:rPr>
                      <a:t>الكبد
</a:t>
                    </a:r>
                    <a:r>
                      <a:rPr lang="ar-SY" sz="1100" b="1" dirty="0" smtClean="0">
                        <a:solidFill>
                          <a:srgbClr val="7030A0"/>
                        </a:solidFill>
                      </a:rPr>
                      <a:t>5,6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a:solidFill>
                          <a:srgbClr val="7030A0"/>
                        </a:solidFill>
                      </a:rPr>
                      <a:t>عنق الرحم
</a:t>
                    </a:r>
                    <a:r>
                      <a:rPr lang="ar-SY" sz="1100" b="1" dirty="0" smtClean="0">
                        <a:solidFill>
                          <a:srgbClr val="7030A0"/>
                        </a:solidFill>
                      </a:rPr>
                      <a:t>3,7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a:solidFill>
                          <a:srgbClr val="7030A0"/>
                        </a:solidFill>
                      </a:rPr>
                      <a:t>المريء
</a:t>
                    </a:r>
                    <a:r>
                      <a:rPr lang="ar-SY" sz="1100" b="1" dirty="0" smtClean="0">
                        <a:solidFill>
                          <a:srgbClr val="7030A0"/>
                        </a:solidFill>
                      </a:rPr>
                      <a:t>3,2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a:solidFill>
                          <a:srgbClr val="7030A0"/>
                        </a:solidFill>
                      </a:rPr>
                      <a:t>المثانة
</a:t>
                    </a:r>
                    <a:r>
                      <a:rPr lang="ar-SY" sz="1100" b="1" dirty="0" smtClean="0">
                        <a:solidFill>
                          <a:srgbClr val="7030A0"/>
                        </a:solidFill>
                      </a:rPr>
                      <a:t>3,1</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35,3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sz="1100" b="1">
                    <a:solidFill>
                      <a:srgbClr val="7030A0"/>
                    </a:solidFill>
                  </a:defRPr>
                </a:pPr>
                <a:endParaRPr lang="ar-SY"/>
              </a:p>
            </c:txPr>
            <c:showVal val="1"/>
            <c:showCatName val="1"/>
          </c:dLbls>
          <c:cat>
            <c:strRef>
              <c:f>ورقة1!$A$2:$A$11</c:f>
              <c:strCache>
                <c:ptCount val="10"/>
                <c:pt idx="0">
                  <c:v>الرئة</c:v>
                </c:pt>
                <c:pt idx="1">
                  <c:v>الثدي</c:v>
                </c:pt>
                <c:pt idx="2">
                  <c:v>القولون-المستقيم</c:v>
                </c:pt>
                <c:pt idx="3">
                  <c:v>البروستاتة</c:v>
                </c:pt>
                <c:pt idx="4">
                  <c:v>المعدة</c:v>
                </c:pt>
                <c:pt idx="5">
                  <c:v>الكبد</c:v>
                </c:pt>
                <c:pt idx="6">
                  <c:v>عنق الرحم</c:v>
                </c:pt>
                <c:pt idx="7">
                  <c:v>المريء</c:v>
                </c:pt>
                <c:pt idx="8">
                  <c:v>المثانة</c:v>
                </c:pt>
                <c:pt idx="9">
                  <c:v>أعضاء أخرى</c:v>
                </c:pt>
              </c:strCache>
            </c:strRef>
          </c:cat>
          <c:val>
            <c:numRef>
              <c:f>ورقة1!$B$2:$B$11</c:f>
              <c:numCache>
                <c:formatCode>General</c:formatCode>
                <c:ptCount val="10"/>
                <c:pt idx="0">
                  <c:v>1824701</c:v>
                </c:pt>
                <c:pt idx="1">
                  <c:v>1676633</c:v>
                </c:pt>
                <c:pt idx="2">
                  <c:v>1360602</c:v>
                </c:pt>
                <c:pt idx="3">
                  <c:v>1111689</c:v>
                </c:pt>
                <c:pt idx="4">
                  <c:v>951594</c:v>
                </c:pt>
                <c:pt idx="5">
                  <c:v>782451</c:v>
                </c:pt>
                <c:pt idx="6">
                  <c:v>527624</c:v>
                </c:pt>
                <c:pt idx="7">
                  <c:v>455784</c:v>
                </c:pt>
                <c:pt idx="8">
                  <c:v>429793</c:v>
                </c:pt>
                <c:pt idx="9">
                  <c:v>4969278</c:v>
                </c:pt>
              </c:numCache>
            </c:numRef>
          </c:val>
        </c:ser>
        <c:dLbls>
          <c:showVal val="1"/>
        </c:dLbls>
        <c:gapWidth val="100"/>
        <c:axId val="91590656"/>
        <c:axId val="91420544"/>
      </c:barChart>
      <c:valAx>
        <c:axId val="91420544"/>
        <c:scaling>
          <c:orientation val="minMax"/>
        </c:scaling>
        <c:axPos val="l"/>
        <c:majorGridlines/>
        <c:title>
          <c:tx>
            <c:rich>
              <a:bodyPr rot="-5400000" vert="horz"/>
              <a:lstStyle/>
              <a:p>
                <a:pPr>
                  <a:defRPr/>
                </a:pPr>
                <a:r>
                  <a:rPr lang="ar-SY" sz="1400" dirty="0" smtClean="0">
                    <a:solidFill>
                      <a:srgbClr val="C00000"/>
                    </a:solidFill>
                  </a:rPr>
                  <a:t>عدد</a:t>
                </a:r>
                <a:r>
                  <a:rPr lang="ar-SY" sz="1400" baseline="0" dirty="0" smtClean="0">
                    <a:solidFill>
                      <a:srgbClr val="C00000"/>
                    </a:solidFill>
                  </a:rPr>
                  <a:t> حالات السرطان-ذكور وإناث</a:t>
                </a:r>
                <a:endParaRPr lang="ar-SY" sz="1400" dirty="0">
                  <a:solidFill>
                    <a:srgbClr val="C00000"/>
                  </a:solidFill>
                </a:endParaRPr>
              </a:p>
            </c:rich>
          </c:tx>
          <c:layout/>
        </c:title>
        <c:numFmt formatCode="General" sourceLinked="1"/>
        <c:tickLblPos val="nextTo"/>
        <c:txPr>
          <a:bodyPr/>
          <a:lstStyle/>
          <a:p>
            <a:pPr>
              <a:defRPr sz="1100" b="1">
                <a:solidFill>
                  <a:srgbClr val="C00000"/>
                </a:solidFill>
              </a:defRPr>
            </a:pPr>
            <a:endParaRPr lang="ar-SY"/>
          </a:p>
        </c:txPr>
        <c:crossAx val="91590656"/>
        <c:crosses val="autoZero"/>
        <c:crossBetween val="between"/>
      </c:valAx>
      <c:catAx>
        <c:axId val="91590656"/>
        <c:scaling>
          <c:orientation val="minMax"/>
        </c:scaling>
        <c:axPos val="b"/>
        <c:title>
          <c:tx>
            <c:rich>
              <a:bodyPr/>
              <a:lstStyle/>
              <a:p>
                <a:pPr>
                  <a:defRPr/>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sz="1100" b="1">
                <a:solidFill>
                  <a:srgbClr val="002060"/>
                </a:solidFill>
              </a:defRPr>
            </a:pPr>
            <a:endParaRPr lang="ar-SY"/>
          </a:p>
        </c:txPr>
        <c:crossAx val="91420544"/>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lgn="l">
              <a:defRPr/>
            </a:pPr>
            <a:r>
              <a:rPr lang="ar-SY" dirty="0" smtClean="0">
                <a:solidFill>
                  <a:schemeClr val="tx1"/>
                </a:solidFill>
              </a:rPr>
              <a:t>تقديرات عدد وتوزع </a:t>
            </a:r>
            <a:r>
              <a:rPr lang="ar-SY" dirty="0">
                <a:solidFill>
                  <a:schemeClr val="tx1"/>
                </a:solidFill>
              </a:rPr>
              <a:t>حالات </a:t>
            </a:r>
            <a:r>
              <a:rPr lang="ar-SY" dirty="0" smtClean="0">
                <a:solidFill>
                  <a:schemeClr val="tx1"/>
                </a:solidFill>
              </a:rPr>
              <a:t>السرطان بكافة الأعمار لدى الذكور-2012</a:t>
            </a:r>
            <a:endParaRPr lang="ar-SY" dirty="0">
              <a:solidFill>
                <a:schemeClr val="tx1"/>
              </a:solidFill>
            </a:endParaRPr>
          </a:p>
        </c:rich>
      </c:tx>
      <c:layout>
        <c:manualLayout>
          <c:xMode val="edge"/>
          <c:yMode val="edge"/>
          <c:x val="0.20242006842975513"/>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1"/>
            <c:spPr>
              <a:solidFill>
                <a:srgbClr val="C00000"/>
              </a:solidFill>
            </c:spPr>
          </c:dPt>
          <c:dLbls>
            <c:dLbl>
              <c:idx val="0"/>
              <c:layout/>
              <c:tx>
                <c:rich>
                  <a:bodyPr/>
                  <a:lstStyle/>
                  <a:p>
                    <a:r>
                      <a:rPr lang="ar-SY" sz="1100" b="1" dirty="0" smtClean="0">
                        <a:solidFill>
                          <a:srgbClr val="7030A0"/>
                        </a:solidFill>
                      </a:rPr>
                      <a:t>الرئة 16,7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C00000"/>
                        </a:solidFill>
                      </a:rPr>
                      <a:t>البروستاتة</a:t>
                    </a:r>
                    <a:r>
                      <a:rPr lang="ar-SY" sz="1100" b="1" dirty="0">
                        <a:solidFill>
                          <a:srgbClr val="C00000"/>
                        </a:solidFill>
                      </a:rPr>
                      <a:t>
</a:t>
                    </a:r>
                    <a:r>
                      <a:rPr lang="ar-SY" sz="1100" b="1" dirty="0" smtClean="0">
                        <a:solidFill>
                          <a:srgbClr val="C00000"/>
                        </a:solidFill>
                      </a:rPr>
                      <a:t>15</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2"/>
              <c:layout/>
              <c:tx>
                <c:rich>
                  <a:bodyPr/>
                  <a:lstStyle/>
                  <a:p>
                    <a:r>
                      <a:rPr lang="ar-SY" sz="1100" b="1" dirty="0">
                        <a:solidFill>
                          <a:srgbClr val="7030A0"/>
                        </a:solidFill>
                      </a:rPr>
                      <a:t>القولون-المستقيم
</a:t>
                    </a:r>
                    <a:r>
                      <a:rPr lang="ar-SY" sz="1100" b="1" dirty="0" smtClean="0">
                        <a:solidFill>
                          <a:srgbClr val="7030A0"/>
                        </a:solidFill>
                      </a:rPr>
                      <a:t>10</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smtClean="0">
                        <a:solidFill>
                          <a:srgbClr val="7030A0"/>
                        </a:solidFill>
                      </a:rPr>
                      <a:t>المعدة</a:t>
                    </a:r>
                    <a:r>
                      <a:rPr lang="ar-SY" sz="1100" b="1" dirty="0">
                        <a:solidFill>
                          <a:srgbClr val="7030A0"/>
                        </a:solidFill>
                      </a:rPr>
                      <a:t>
</a:t>
                    </a:r>
                    <a:r>
                      <a:rPr lang="ar-SY" sz="1100" b="1" dirty="0" smtClean="0">
                        <a:solidFill>
                          <a:srgbClr val="7030A0"/>
                        </a:solidFill>
                      </a:rPr>
                      <a:t>8,5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7,5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smtClean="0">
                        <a:solidFill>
                          <a:srgbClr val="7030A0"/>
                        </a:solidFill>
                      </a:rPr>
                      <a:t>المثانة</a:t>
                    </a:r>
                    <a:r>
                      <a:rPr lang="ar-SY" sz="1100" b="1" dirty="0">
                        <a:solidFill>
                          <a:srgbClr val="7030A0"/>
                        </a:solidFill>
                      </a:rPr>
                      <a:t>
</a:t>
                    </a:r>
                    <a:r>
                      <a:rPr lang="ar-SY" sz="1100" b="1" dirty="0" smtClean="0">
                        <a:solidFill>
                          <a:srgbClr val="7030A0"/>
                        </a:solidFill>
                      </a:rPr>
                      <a:t>4,4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4,3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err="1" smtClean="0">
                        <a:solidFill>
                          <a:srgbClr val="7030A0"/>
                        </a:solidFill>
                      </a:rPr>
                      <a:t>لمفومة</a:t>
                    </a:r>
                    <a:r>
                      <a:rPr lang="ar-SY" sz="1100" b="1" dirty="0" smtClean="0">
                        <a:solidFill>
                          <a:srgbClr val="7030A0"/>
                        </a:solidFill>
                      </a:rPr>
                      <a:t> </a:t>
                    </a:r>
                    <a:r>
                      <a:rPr lang="ar-SY" sz="1100" b="1" dirty="0" err="1" smtClean="0">
                        <a:solidFill>
                          <a:srgbClr val="7030A0"/>
                        </a:solidFill>
                      </a:rPr>
                      <a:t>لاهودجكينية</a:t>
                    </a:r>
                    <a:r>
                      <a:rPr lang="ar-SY" sz="1100" b="1" dirty="0">
                        <a:solidFill>
                          <a:srgbClr val="7030A0"/>
                        </a:solidFill>
                      </a:rPr>
                      <a:t>
</a:t>
                    </a:r>
                    <a:r>
                      <a:rPr lang="ar-SY" sz="1100" b="1" dirty="0" smtClean="0">
                        <a:solidFill>
                          <a:srgbClr val="7030A0"/>
                        </a:solidFill>
                      </a:rPr>
                      <a:t>2,9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smtClean="0">
                        <a:solidFill>
                          <a:srgbClr val="7030A0"/>
                        </a:solidFill>
                      </a:rPr>
                      <a:t>الكلية</a:t>
                    </a:r>
                    <a:r>
                      <a:rPr lang="ar-SY" sz="1100" b="1" dirty="0">
                        <a:solidFill>
                          <a:srgbClr val="7030A0"/>
                        </a:solidFill>
                      </a:rPr>
                      <a:t>
</a:t>
                    </a:r>
                    <a:r>
                      <a:rPr lang="ar-SY" sz="1100" b="1" dirty="0" smtClean="0">
                        <a:solidFill>
                          <a:srgbClr val="7030A0"/>
                        </a:solidFill>
                      </a:rPr>
                      <a:t>2,9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27,7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sz="1100" b="1">
                    <a:solidFill>
                      <a:srgbClr val="7030A0"/>
                    </a:solidFill>
                  </a:defRPr>
                </a:pPr>
                <a:endParaRPr lang="ar-SY"/>
              </a:p>
            </c:txPr>
            <c:showVal val="1"/>
            <c:showCatName val="1"/>
          </c:dLbls>
          <c:cat>
            <c:strRef>
              <c:f>ورقة1!$A$2:$A$11</c:f>
              <c:strCache>
                <c:ptCount val="10"/>
                <c:pt idx="0">
                  <c:v>الرئة</c:v>
                </c:pt>
                <c:pt idx="1">
                  <c:v>البروستاتة</c:v>
                </c:pt>
                <c:pt idx="2">
                  <c:v>القولون-المستقيم</c:v>
                </c:pt>
                <c:pt idx="3">
                  <c:v>المعدة</c:v>
                </c:pt>
                <c:pt idx="4">
                  <c:v>الكبد</c:v>
                </c:pt>
                <c:pt idx="5">
                  <c:v>المثانة</c:v>
                </c:pt>
                <c:pt idx="6">
                  <c:v>المريء</c:v>
                </c:pt>
                <c:pt idx="7">
                  <c:v>لمفومة لاهودجكينية</c:v>
                </c:pt>
                <c:pt idx="8">
                  <c:v>الكلية</c:v>
                </c:pt>
                <c:pt idx="9">
                  <c:v>أعضاء أخرى</c:v>
                </c:pt>
              </c:strCache>
            </c:strRef>
          </c:cat>
          <c:val>
            <c:numRef>
              <c:f>ورقة1!$B$2:$B$11</c:f>
              <c:numCache>
                <c:formatCode>General</c:formatCode>
                <c:ptCount val="10"/>
                <c:pt idx="0">
                  <c:v>1241601</c:v>
                </c:pt>
                <c:pt idx="1">
                  <c:v>1111689</c:v>
                </c:pt>
                <c:pt idx="2">
                  <c:v>746289</c:v>
                </c:pt>
                <c:pt idx="3">
                  <c:v>631293</c:v>
                </c:pt>
                <c:pt idx="4">
                  <c:v>554369</c:v>
                </c:pt>
                <c:pt idx="5">
                  <c:v>330380</c:v>
                </c:pt>
                <c:pt idx="6">
                  <c:v>323008</c:v>
                </c:pt>
                <c:pt idx="7">
                  <c:v>217643</c:v>
                </c:pt>
                <c:pt idx="8">
                  <c:v>213924</c:v>
                </c:pt>
                <c:pt idx="9">
                  <c:v>2056943</c:v>
                </c:pt>
              </c:numCache>
            </c:numRef>
          </c:val>
        </c:ser>
        <c:dLbls>
          <c:showVal val="1"/>
        </c:dLbls>
        <c:gapWidth val="100"/>
        <c:axId val="91638784"/>
        <c:axId val="91636864"/>
      </c:barChart>
      <c:valAx>
        <c:axId val="91636864"/>
        <c:scaling>
          <c:orientation val="minMax"/>
        </c:scaling>
        <c:axPos val="l"/>
        <c:majorGridlines/>
        <c:title>
          <c:tx>
            <c:rich>
              <a:bodyPr rot="-5400000" vert="horz"/>
              <a:lstStyle/>
              <a:p>
                <a:pPr>
                  <a:defRPr/>
                </a:pPr>
                <a:r>
                  <a:rPr lang="ar-SY" sz="1400" dirty="0" smtClean="0">
                    <a:solidFill>
                      <a:srgbClr val="C00000"/>
                    </a:solidFill>
                  </a:rPr>
                  <a:t>عدد</a:t>
                </a:r>
                <a:r>
                  <a:rPr lang="ar-SY" sz="1400" baseline="0" dirty="0" smtClean="0">
                    <a:solidFill>
                      <a:srgbClr val="C00000"/>
                    </a:solidFill>
                  </a:rPr>
                  <a:t> حالات السرطان-ذكور</a:t>
                </a:r>
                <a:endParaRPr lang="ar-SY" sz="1400" dirty="0">
                  <a:solidFill>
                    <a:srgbClr val="C00000"/>
                  </a:solidFill>
                </a:endParaRPr>
              </a:p>
            </c:rich>
          </c:tx>
          <c:layout/>
        </c:title>
        <c:numFmt formatCode="General" sourceLinked="1"/>
        <c:tickLblPos val="nextTo"/>
        <c:txPr>
          <a:bodyPr/>
          <a:lstStyle/>
          <a:p>
            <a:pPr>
              <a:defRPr sz="1100" b="1">
                <a:solidFill>
                  <a:srgbClr val="C00000"/>
                </a:solidFill>
              </a:defRPr>
            </a:pPr>
            <a:endParaRPr lang="ar-SY"/>
          </a:p>
        </c:txPr>
        <c:crossAx val="91638784"/>
        <c:crosses val="autoZero"/>
        <c:crossBetween val="between"/>
      </c:valAx>
      <c:catAx>
        <c:axId val="91638784"/>
        <c:scaling>
          <c:orientation val="minMax"/>
        </c:scaling>
        <c:axPos val="b"/>
        <c:title>
          <c:tx>
            <c:rich>
              <a:bodyPr/>
              <a:lstStyle/>
              <a:p>
                <a:pPr>
                  <a:defRPr/>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sz="1100" b="1">
                <a:solidFill>
                  <a:srgbClr val="002060"/>
                </a:solidFill>
              </a:defRPr>
            </a:pPr>
            <a:endParaRPr lang="ar-SY"/>
          </a:p>
        </c:txPr>
        <c:crossAx val="91636864"/>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defRPr/>
            </a:pPr>
            <a:r>
              <a:rPr lang="ar-SY" sz="1200" dirty="0" smtClean="0"/>
              <a:t>مقارنة بين الذكور والإناث لتقديرات </a:t>
            </a:r>
            <a:r>
              <a:rPr lang="ar-SY" sz="1200" dirty="0"/>
              <a:t>معدلات </a:t>
            </a:r>
            <a:r>
              <a:rPr lang="ar-SY" sz="1200" dirty="0" smtClean="0"/>
              <a:t>حدوث السرطان </a:t>
            </a:r>
            <a:r>
              <a:rPr lang="ar-SY" sz="1200" dirty="0"/>
              <a:t>المعدلة تبعاً للسن </a:t>
            </a:r>
            <a:r>
              <a:rPr lang="ar-SY" sz="1200" dirty="0" smtClean="0"/>
              <a:t>لكل 100 ألف-2012</a:t>
            </a:r>
            <a:r>
              <a:rPr lang="ar-SY" dirty="0" smtClean="0"/>
              <a:t> </a:t>
            </a:r>
            <a:endParaRPr lang="ar-SY" dirty="0"/>
          </a:p>
        </c:rich>
      </c:tx>
      <c:layout>
        <c:manualLayout>
          <c:xMode val="edge"/>
          <c:yMode val="edge"/>
          <c:x val="0.21657289513646369"/>
          <c:y val="1.4035051528162933E-2"/>
        </c:manualLayout>
      </c:layout>
    </c:title>
    <c:plotArea>
      <c:layout/>
      <c:barChart>
        <c:barDir val="col"/>
        <c:grouping val="clustered"/>
        <c:ser>
          <c:idx val="0"/>
          <c:order val="0"/>
          <c:tx>
            <c:strRef>
              <c:f>ورقة1!$B$1</c:f>
              <c:strCache>
                <c:ptCount val="1"/>
                <c:pt idx="0">
                  <c:v>معدل الحدوث-ذكور</c:v>
                </c:pt>
              </c:strCache>
            </c:strRef>
          </c:tx>
          <c:spPr>
            <a:solidFill>
              <a:srgbClr val="7030A0"/>
            </a:solidFill>
          </c:spPr>
          <c:dPt>
            <c:idx val="2"/>
            <c:spPr>
              <a:solidFill>
                <a:srgbClr val="C00000"/>
              </a:solidFill>
            </c:spPr>
          </c:dPt>
          <c:dLbls>
            <c:dLbl>
              <c:idx val="2"/>
              <c:layout/>
              <c:tx>
                <c:rich>
                  <a:bodyPr rot="-5400000" vert="horz"/>
                  <a:lstStyle/>
                  <a:p>
                    <a:pPr>
                      <a:defRPr sz="800" b="1">
                        <a:solidFill>
                          <a:srgbClr val="C00000"/>
                        </a:solidFill>
                      </a:defRPr>
                    </a:pPr>
                    <a:r>
                      <a:rPr lang="en-US" dirty="0">
                        <a:solidFill>
                          <a:srgbClr val="C00000"/>
                        </a:solidFill>
                      </a:rPr>
                      <a:t>31.1</a:t>
                    </a:r>
                  </a:p>
                </c:rich>
              </c:tx>
              <c:spPr/>
              <c:dLblPos val="outEnd"/>
              <c:showVal val="1"/>
            </c:dLbl>
            <c:dLbl>
              <c:idx val="3"/>
              <c:layout/>
              <c:tx>
                <c:rich>
                  <a:bodyPr/>
                  <a:lstStyle/>
                  <a:p>
                    <a:r>
                      <a:rPr lang="en-US" dirty="0">
                        <a:solidFill>
                          <a:srgbClr val="7030A0"/>
                        </a:solidFill>
                      </a:rPr>
                      <a:t>20.6</a:t>
                    </a:r>
                  </a:p>
                </c:rich>
              </c:tx>
              <c:dLblPos val="outEnd"/>
              <c:showVal val="1"/>
            </c:dLbl>
            <c:txPr>
              <a:bodyPr rot="-5400000" vert="horz"/>
              <a:lstStyle/>
              <a:p>
                <a:pPr>
                  <a:defRPr sz="800" b="1">
                    <a:solidFill>
                      <a:srgbClr val="7030A0"/>
                    </a:solidFill>
                  </a:defRPr>
                </a:pPr>
                <a:endParaRPr lang="ar-SY"/>
              </a:p>
            </c:txPr>
            <c:dLblPos val="outEnd"/>
            <c:showVal val="1"/>
          </c:dLbls>
          <c:cat>
            <c:strRef>
              <c:f>ورقة1!$A$2:$A$16</c:f>
              <c:strCache>
                <c:ptCount val="15"/>
                <c:pt idx="0">
                  <c:v>الثدي</c:v>
                </c:pt>
                <c:pt idx="1">
                  <c:v>الرئة</c:v>
                </c:pt>
                <c:pt idx="2">
                  <c:v>البروستاتة</c:v>
                </c:pt>
                <c:pt idx="3">
                  <c:v>القولون-المستقيم</c:v>
                </c:pt>
                <c:pt idx="4">
                  <c:v>المعدة</c:v>
                </c:pt>
                <c:pt idx="5">
                  <c:v>الكبد</c:v>
                </c:pt>
                <c:pt idx="6">
                  <c:v>عنق الرحم</c:v>
                </c:pt>
                <c:pt idx="7">
                  <c:v>المريء</c:v>
                </c:pt>
                <c:pt idx="8">
                  <c:v>المثانة</c:v>
                </c:pt>
                <c:pt idx="9">
                  <c:v>جسم الرحم</c:v>
                </c:pt>
                <c:pt idx="10">
                  <c:v>لمفومة لاهودجكينية</c:v>
                </c:pt>
                <c:pt idx="11">
                  <c:v>الكلية</c:v>
                </c:pt>
                <c:pt idx="12">
                  <c:v>الابيضاض</c:v>
                </c:pt>
                <c:pt idx="13">
                  <c:v>الشفة وجوف الفم</c:v>
                </c:pt>
                <c:pt idx="14">
                  <c:v>البنكرياس</c:v>
                </c:pt>
              </c:strCache>
            </c:strRef>
          </c:cat>
          <c:val>
            <c:numRef>
              <c:f>ورقة1!$B$2:$B$16</c:f>
              <c:numCache>
                <c:formatCode>General</c:formatCode>
                <c:ptCount val="15"/>
                <c:pt idx="1">
                  <c:v>34.200000000000003</c:v>
                </c:pt>
                <c:pt idx="2">
                  <c:v>31.1</c:v>
                </c:pt>
                <c:pt idx="3">
                  <c:v>20.6</c:v>
                </c:pt>
                <c:pt idx="4">
                  <c:v>17.399999999999999</c:v>
                </c:pt>
                <c:pt idx="5">
                  <c:v>15.3</c:v>
                </c:pt>
                <c:pt idx="7">
                  <c:v>9</c:v>
                </c:pt>
                <c:pt idx="8">
                  <c:v>9</c:v>
                </c:pt>
                <c:pt idx="10">
                  <c:v>6</c:v>
                </c:pt>
                <c:pt idx="11">
                  <c:v>6</c:v>
                </c:pt>
                <c:pt idx="12">
                  <c:v>5.6</c:v>
                </c:pt>
                <c:pt idx="13">
                  <c:v>5.5</c:v>
                </c:pt>
                <c:pt idx="14">
                  <c:v>4.9000000000000004</c:v>
                </c:pt>
              </c:numCache>
            </c:numRef>
          </c:val>
        </c:ser>
        <c:ser>
          <c:idx val="1"/>
          <c:order val="1"/>
          <c:tx>
            <c:strRef>
              <c:f>ورقة1!$C$1</c:f>
              <c:strCache>
                <c:ptCount val="1"/>
                <c:pt idx="0">
                  <c:v>معدل الحدوث-إناث</c:v>
                </c:pt>
              </c:strCache>
            </c:strRef>
          </c:tx>
          <c:spPr>
            <a:solidFill>
              <a:schemeClr val="accent6">
                <a:lumMod val="75000"/>
              </a:schemeClr>
            </a:solidFill>
          </c:spPr>
          <c:dPt>
            <c:idx val="2"/>
            <c:spPr>
              <a:solidFill>
                <a:schemeClr val="accent3">
                  <a:lumMod val="50000"/>
                </a:schemeClr>
              </a:solidFill>
            </c:spPr>
          </c:dPt>
          <c:dLbls>
            <c:dLbl>
              <c:idx val="2"/>
              <c:tx>
                <c:rich>
                  <a:bodyPr/>
                  <a:lstStyle/>
                  <a:p>
                    <a:r>
                      <a:rPr lang="en-US" dirty="0" smtClean="0">
                        <a:solidFill>
                          <a:schemeClr val="accent3">
                            <a:lumMod val="50000"/>
                          </a:schemeClr>
                        </a:solidFill>
                      </a:rPr>
                      <a:t>14.3</a:t>
                    </a:r>
                    <a:endParaRPr lang="en-US" dirty="0">
                      <a:solidFill>
                        <a:schemeClr val="accent3">
                          <a:lumMod val="50000"/>
                        </a:schemeClr>
                      </a:solidFill>
                    </a:endParaRPr>
                  </a:p>
                </c:rich>
              </c:tx>
              <c:dLblPos val="outEnd"/>
              <c:showVal val="1"/>
            </c:dLbl>
            <c:dLbl>
              <c:idx val="3"/>
              <c:layout/>
              <c:tx>
                <c:rich>
                  <a:bodyPr/>
                  <a:lstStyle/>
                  <a:p>
                    <a:r>
                      <a:rPr lang="en-US" dirty="0">
                        <a:solidFill>
                          <a:schemeClr val="accent6">
                            <a:lumMod val="75000"/>
                          </a:schemeClr>
                        </a:solidFill>
                      </a:rPr>
                      <a:t>14.3</a:t>
                    </a:r>
                  </a:p>
                </c:rich>
              </c:tx>
              <c:dLblPos val="outEnd"/>
              <c:showVal val="1"/>
            </c:dLbl>
            <c:txPr>
              <a:bodyPr rot="-5400000" vert="horz"/>
              <a:lstStyle/>
              <a:p>
                <a:pPr>
                  <a:defRPr sz="800" b="1">
                    <a:solidFill>
                      <a:schemeClr val="accent6">
                        <a:lumMod val="75000"/>
                      </a:schemeClr>
                    </a:solidFill>
                  </a:defRPr>
                </a:pPr>
                <a:endParaRPr lang="ar-SY"/>
              </a:p>
            </c:txPr>
            <c:dLblPos val="outEnd"/>
            <c:showVal val="1"/>
          </c:dLbls>
          <c:cat>
            <c:strRef>
              <c:f>ورقة1!$A$2:$A$16</c:f>
              <c:strCache>
                <c:ptCount val="15"/>
                <c:pt idx="0">
                  <c:v>الثدي</c:v>
                </c:pt>
                <c:pt idx="1">
                  <c:v>الرئة</c:v>
                </c:pt>
                <c:pt idx="2">
                  <c:v>البروستاتة</c:v>
                </c:pt>
                <c:pt idx="3">
                  <c:v>القولون-المستقيم</c:v>
                </c:pt>
                <c:pt idx="4">
                  <c:v>المعدة</c:v>
                </c:pt>
                <c:pt idx="5">
                  <c:v>الكبد</c:v>
                </c:pt>
                <c:pt idx="6">
                  <c:v>عنق الرحم</c:v>
                </c:pt>
                <c:pt idx="7">
                  <c:v>المريء</c:v>
                </c:pt>
                <c:pt idx="8">
                  <c:v>المثانة</c:v>
                </c:pt>
                <c:pt idx="9">
                  <c:v>جسم الرحم</c:v>
                </c:pt>
                <c:pt idx="10">
                  <c:v>لمفومة لاهودجكينية</c:v>
                </c:pt>
                <c:pt idx="11">
                  <c:v>الكلية</c:v>
                </c:pt>
                <c:pt idx="12">
                  <c:v>الابيضاض</c:v>
                </c:pt>
                <c:pt idx="13">
                  <c:v>الشفة وجوف الفم</c:v>
                </c:pt>
                <c:pt idx="14">
                  <c:v>البنكرياس</c:v>
                </c:pt>
              </c:strCache>
            </c:strRef>
          </c:cat>
          <c:val>
            <c:numRef>
              <c:f>ورقة1!$C$2:$C$16</c:f>
              <c:numCache>
                <c:formatCode>General</c:formatCode>
                <c:ptCount val="15"/>
                <c:pt idx="0">
                  <c:v>43.3</c:v>
                </c:pt>
                <c:pt idx="1">
                  <c:v>13.6</c:v>
                </c:pt>
                <c:pt idx="3">
                  <c:v>14.3</c:v>
                </c:pt>
                <c:pt idx="4">
                  <c:v>7.5</c:v>
                </c:pt>
                <c:pt idx="5">
                  <c:v>5.4</c:v>
                </c:pt>
                <c:pt idx="6">
                  <c:v>14</c:v>
                </c:pt>
                <c:pt idx="7">
                  <c:v>3.1</c:v>
                </c:pt>
                <c:pt idx="8">
                  <c:v>2.2000000000000002</c:v>
                </c:pt>
                <c:pt idx="9">
                  <c:v>8.2000000000000011</c:v>
                </c:pt>
                <c:pt idx="10">
                  <c:v>4.0999999999999996</c:v>
                </c:pt>
                <c:pt idx="11">
                  <c:v>3</c:v>
                </c:pt>
                <c:pt idx="12">
                  <c:v>3.9</c:v>
                </c:pt>
                <c:pt idx="13">
                  <c:v>2.5</c:v>
                </c:pt>
                <c:pt idx="14">
                  <c:v>3.6</c:v>
                </c:pt>
              </c:numCache>
            </c:numRef>
          </c:val>
        </c:ser>
        <c:dLbls>
          <c:showVal val="1"/>
        </c:dLbls>
        <c:axId val="91756416"/>
        <c:axId val="91770880"/>
      </c:barChart>
      <c:catAx>
        <c:axId val="91756416"/>
        <c:scaling>
          <c:orientation val="minMax"/>
        </c:scaling>
        <c:axPos val="b"/>
        <c:title>
          <c:tx>
            <c:rich>
              <a:bodyPr/>
              <a:lstStyle/>
              <a:p>
                <a:pPr>
                  <a:defRPr/>
                </a:pPr>
                <a:r>
                  <a:rPr lang="ar-SY" sz="1100">
                    <a:solidFill>
                      <a:srgbClr val="002060"/>
                    </a:solidFill>
                  </a:rPr>
                  <a:t>العضو المصاب بالسرطان</a:t>
                </a:r>
              </a:p>
            </c:rich>
          </c:tx>
          <c:layout/>
        </c:title>
        <c:tickLblPos val="nextTo"/>
        <c:txPr>
          <a:bodyPr/>
          <a:lstStyle/>
          <a:p>
            <a:pPr>
              <a:defRPr b="1">
                <a:solidFill>
                  <a:srgbClr val="002060"/>
                </a:solidFill>
              </a:defRPr>
            </a:pPr>
            <a:endParaRPr lang="ar-SY"/>
          </a:p>
        </c:txPr>
        <c:crossAx val="91770880"/>
        <c:crosses val="autoZero"/>
        <c:auto val="1"/>
        <c:lblAlgn val="ctr"/>
        <c:lblOffset val="100"/>
      </c:catAx>
      <c:valAx>
        <c:axId val="91770880"/>
        <c:scaling>
          <c:orientation val="minMax"/>
        </c:scaling>
        <c:axPos val="l"/>
        <c:majorGridlines/>
        <c:title>
          <c:tx>
            <c:rich>
              <a:bodyPr rot="-5400000" vert="horz"/>
              <a:lstStyle/>
              <a:p>
                <a:pPr>
                  <a:defRPr/>
                </a:pPr>
                <a:r>
                  <a:rPr lang="ar-SY" sz="1100" dirty="0">
                    <a:solidFill>
                      <a:srgbClr val="C00000"/>
                    </a:solidFill>
                  </a:rPr>
                  <a:t>معدل </a:t>
                </a:r>
                <a:r>
                  <a:rPr lang="ar-SY" sz="1100" dirty="0" smtClean="0">
                    <a:solidFill>
                      <a:srgbClr val="C00000"/>
                    </a:solidFill>
                  </a:rPr>
                  <a:t>حدوث السرطان </a:t>
                </a:r>
                <a:r>
                  <a:rPr lang="ar-SY" sz="1100" dirty="0">
                    <a:solidFill>
                      <a:srgbClr val="C00000"/>
                    </a:solidFill>
                  </a:rPr>
                  <a:t>لكل مئة ألف</a:t>
                </a:r>
              </a:p>
            </c:rich>
          </c:tx>
          <c:layout/>
        </c:title>
        <c:numFmt formatCode="General" sourceLinked="1"/>
        <c:tickLblPos val="nextTo"/>
        <c:txPr>
          <a:bodyPr/>
          <a:lstStyle/>
          <a:p>
            <a:pPr>
              <a:defRPr b="1">
                <a:solidFill>
                  <a:srgbClr val="C00000"/>
                </a:solidFill>
              </a:defRPr>
            </a:pPr>
            <a:endParaRPr lang="ar-SY"/>
          </a:p>
        </c:txPr>
        <c:crossAx val="91756416"/>
        <c:crosses val="autoZero"/>
        <c:crossBetween val="between"/>
      </c:valAx>
      <c:spPr>
        <a:solidFill>
          <a:schemeClr val="bg1">
            <a:lumMod val="75000"/>
          </a:schemeClr>
        </a:solidFill>
      </c:spPr>
    </c:plotArea>
    <c:legend>
      <c:legendPos val="r"/>
      <c:legendEntry>
        <c:idx val="0"/>
        <c:txPr>
          <a:bodyPr/>
          <a:lstStyle/>
          <a:p>
            <a:pPr>
              <a:defRPr sz="1000" b="1"/>
            </a:pPr>
            <a:endParaRPr lang="ar-SY"/>
          </a:p>
        </c:txPr>
      </c:legendEntry>
      <c:legendEntry>
        <c:idx val="1"/>
        <c:txPr>
          <a:bodyPr/>
          <a:lstStyle/>
          <a:p>
            <a:pPr>
              <a:defRPr sz="1000" b="1"/>
            </a:pPr>
            <a:endParaRPr lang="ar-SY"/>
          </a:p>
        </c:txPr>
      </c:legendEntry>
      <c:layout/>
      <c:spPr>
        <a:solidFill>
          <a:schemeClr val="bg1">
            <a:lumMod val="85000"/>
          </a:schemeClr>
        </a:solidFill>
      </c:spPr>
      <c:txPr>
        <a:bodyPr/>
        <a:lstStyle/>
        <a:p>
          <a:pPr>
            <a:defRPr b="1"/>
          </a:pPr>
          <a:endParaRPr lang="ar-SY"/>
        </a:p>
      </c:txPr>
    </c:legend>
    <c:plotVisOnly val="1"/>
  </c:chart>
  <c:spPr>
    <a:solidFill>
      <a:srgbClr val="FFFF00"/>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lgn="l">
              <a:defRPr/>
            </a:pPr>
            <a:r>
              <a:rPr lang="ar-SY" sz="1600" dirty="0" smtClean="0">
                <a:solidFill>
                  <a:schemeClr val="tx1"/>
                </a:solidFill>
              </a:rPr>
              <a:t>تقديرات عدد وتوزع الوفيات بالسرطان بكافة الأعمار لدى الذكور والإناث-2012</a:t>
            </a:r>
            <a:endParaRPr lang="ar-SY" sz="1600" dirty="0">
              <a:solidFill>
                <a:schemeClr val="tx1"/>
              </a:solidFill>
            </a:endParaRPr>
          </a:p>
        </c:rich>
      </c:tx>
      <c:layout>
        <c:manualLayout>
          <c:xMode val="edge"/>
          <c:yMode val="edge"/>
          <c:x val="0.18087139770277599"/>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7"/>
            <c:spPr>
              <a:solidFill>
                <a:srgbClr val="C00000"/>
              </a:solidFill>
            </c:spPr>
          </c:dPt>
          <c:dLbls>
            <c:dLbl>
              <c:idx val="0"/>
              <c:layout/>
              <c:tx>
                <c:rich>
                  <a:bodyPr/>
                  <a:lstStyle/>
                  <a:p>
                    <a:r>
                      <a:rPr lang="ar-SY" sz="1100" b="1" dirty="0" smtClean="0">
                        <a:solidFill>
                          <a:srgbClr val="7030A0"/>
                        </a:solidFill>
                      </a:rPr>
                      <a:t>الرئة 19,4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9,1</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smtClean="0">
                        <a:solidFill>
                          <a:srgbClr val="7030A0"/>
                        </a:solidFill>
                      </a:rPr>
                      <a:t>المعدة</a:t>
                    </a:r>
                    <a:r>
                      <a:rPr lang="ar-SY" sz="1100" b="1" dirty="0">
                        <a:solidFill>
                          <a:srgbClr val="7030A0"/>
                        </a:solidFill>
                      </a:rPr>
                      <a:t>
</a:t>
                    </a:r>
                    <a:r>
                      <a:rPr lang="ar-SY" sz="1100" b="1" dirty="0" smtClean="0">
                        <a:solidFill>
                          <a:srgbClr val="7030A0"/>
                        </a:solidFill>
                      </a:rPr>
                      <a:t>8,8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smtClean="0">
                        <a:solidFill>
                          <a:srgbClr val="7030A0"/>
                        </a:solidFill>
                      </a:rPr>
                      <a:t>القولون-المستقيم</a:t>
                    </a:r>
                    <a:r>
                      <a:rPr lang="ar-SY" sz="1100" b="1" dirty="0">
                        <a:solidFill>
                          <a:srgbClr val="7030A0"/>
                        </a:solidFill>
                      </a:rPr>
                      <a:t>
</a:t>
                    </a:r>
                    <a:r>
                      <a:rPr lang="ar-SY" sz="1100" b="1" dirty="0" smtClean="0">
                        <a:solidFill>
                          <a:srgbClr val="7030A0"/>
                        </a:solidFill>
                      </a:rPr>
                      <a:t>8,5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smtClean="0">
                        <a:solidFill>
                          <a:srgbClr val="7030A0"/>
                        </a:solidFill>
                      </a:rPr>
                      <a:t>الثدي</a:t>
                    </a:r>
                    <a:r>
                      <a:rPr lang="ar-SY" sz="1100" b="1" dirty="0">
                        <a:solidFill>
                          <a:srgbClr val="7030A0"/>
                        </a:solidFill>
                      </a:rPr>
                      <a:t>
</a:t>
                    </a:r>
                    <a:r>
                      <a:rPr lang="ar-SY" sz="1100" b="1" dirty="0" smtClean="0">
                        <a:solidFill>
                          <a:srgbClr val="7030A0"/>
                        </a:solidFill>
                      </a:rPr>
                      <a:t>6,4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4,9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البنكرياس</a:t>
                    </a:r>
                    <a:r>
                      <a:rPr lang="ar-SY" sz="1100" b="1" dirty="0">
                        <a:solidFill>
                          <a:srgbClr val="7030A0"/>
                        </a:solidFill>
                      </a:rPr>
                      <a:t>
</a:t>
                    </a:r>
                    <a:r>
                      <a:rPr lang="ar-SY" sz="1100" b="1" dirty="0" smtClean="0">
                        <a:solidFill>
                          <a:srgbClr val="7030A0"/>
                        </a:solidFill>
                      </a:rPr>
                      <a:t>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smtClean="0">
                        <a:solidFill>
                          <a:srgbClr val="C00000"/>
                        </a:solidFill>
                      </a:rPr>
                      <a:t>البروستاتة</a:t>
                    </a:r>
                    <a:r>
                      <a:rPr lang="ar-SY" sz="1100" b="1" dirty="0">
                        <a:solidFill>
                          <a:srgbClr val="C00000"/>
                        </a:solidFill>
                      </a:rPr>
                      <a:t>
</a:t>
                    </a:r>
                    <a:r>
                      <a:rPr lang="ar-SY" sz="1100" b="1" dirty="0" smtClean="0">
                        <a:solidFill>
                          <a:srgbClr val="C00000"/>
                        </a:solidFill>
                      </a:rPr>
                      <a:t>3,7</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8"/>
              <c:layout/>
              <c:tx>
                <c:rich>
                  <a:bodyPr/>
                  <a:lstStyle/>
                  <a:p>
                    <a:r>
                      <a:rPr lang="ar-SY" sz="1100" b="1" dirty="0" smtClean="0">
                        <a:solidFill>
                          <a:srgbClr val="7030A0"/>
                        </a:solidFill>
                      </a:rPr>
                      <a:t>عنق الرحم</a:t>
                    </a:r>
                    <a:r>
                      <a:rPr lang="ar-SY" sz="1100" b="1" dirty="0">
                        <a:solidFill>
                          <a:srgbClr val="7030A0"/>
                        </a:solidFill>
                      </a:rPr>
                      <a:t>
</a:t>
                    </a:r>
                    <a:r>
                      <a:rPr lang="ar-SY" sz="1100" b="1" dirty="0" smtClean="0">
                        <a:solidFill>
                          <a:srgbClr val="7030A0"/>
                        </a:solidFill>
                      </a:rPr>
                      <a:t>3,2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32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sz="1100" b="1">
                    <a:solidFill>
                      <a:srgbClr val="7030A0"/>
                    </a:solidFill>
                  </a:defRPr>
                </a:pPr>
                <a:endParaRPr lang="ar-SY"/>
              </a:p>
            </c:txPr>
            <c:showVal val="1"/>
            <c:showCatName val="1"/>
          </c:dLbls>
          <c:cat>
            <c:strRef>
              <c:f>ورقة1!$A$2:$A$11</c:f>
              <c:strCache>
                <c:ptCount val="10"/>
                <c:pt idx="0">
                  <c:v>الرئة</c:v>
                </c:pt>
                <c:pt idx="1">
                  <c:v>الكبد</c:v>
                </c:pt>
                <c:pt idx="2">
                  <c:v>المعدة</c:v>
                </c:pt>
                <c:pt idx="3">
                  <c:v>القولون-المستقيم</c:v>
                </c:pt>
                <c:pt idx="4">
                  <c:v>الثدي</c:v>
                </c:pt>
                <c:pt idx="5">
                  <c:v>المريء</c:v>
                </c:pt>
                <c:pt idx="6">
                  <c:v>البنكرياس</c:v>
                </c:pt>
                <c:pt idx="7">
                  <c:v>البروستاتة</c:v>
                </c:pt>
                <c:pt idx="8">
                  <c:v>عنق الرحم</c:v>
                </c:pt>
                <c:pt idx="9">
                  <c:v>أعضاء أخرى</c:v>
                </c:pt>
              </c:strCache>
            </c:strRef>
          </c:cat>
          <c:val>
            <c:numRef>
              <c:f>ورقة1!$B$2:$B$11</c:f>
              <c:numCache>
                <c:formatCode>General</c:formatCode>
                <c:ptCount val="10"/>
                <c:pt idx="0">
                  <c:v>1589800</c:v>
                </c:pt>
                <c:pt idx="1">
                  <c:v>745517</c:v>
                </c:pt>
                <c:pt idx="2">
                  <c:v>723027</c:v>
                </c:pt>
                <c:pt idx="3">
                  <c:v>693881</c:v>
                </c:pt>
                <c:pt idx="4">
                  <c:v>521817</c:v>
                </c:pt>
                <c:pt idx="5">
                  <c:v>400156</c:v>
                </c:pt>
                <c:pt idx="6">
                  <c:v>330372</c:v>
                </c:pt>
                <c:pt idx="7">
                  <c:v>307471</c:v>
                </c:pt>
                <c:pt idx="8">
                  <c:v>265653</c:v>
                </c:pt>
                <c:pt idx="9">
                  <c:v>2623336</c:v>
                </c:pt>
              </c:numCache>
            </c:numRef>
          </c:val>
        </c:ser>
        <c:dLbls>
          <c:showVal val="1"/>
        </c:dLbls>
        <c:gapWidth val="100"/>
        <c:axId val="91964928"/>
        <c:axId val="91848064"/>
      </c:barChart>
      <c:valAx>
        <c:axId val="91848064"/>
        <c:scaling>
          <c:orientation val="minMax"/>
        </c:scaling>
        <c:axPos val="l"/>
        <c:majorGridlines/>
        <c:title>
          <c:tx>
            <c:rich>
              <a:bodyPr rot="-5400000" vert="horz"/>
              <a:lstStyle/>
              <a:p>
                <a:pPr>
                  <a:defRPr/>
                </a:pPr>
                <a:r>
                  <a:rPr lang="ar-SY" sz="1400" dirty="0" smtClean="0">
                    <a:solidFill>
                      <a:srgbClr val="C00000"/>
                    </a:solidFill>
                  </a:rPr>
                  <a:t>عدد</a:t>
                </a:r>
                <a:r>
                  <a:rPr lang="ar-SY" sz="1400" baseline="0" dirty="0" smtClean="0">
                    <a:solidFill>
                      <a:srgbClr val="C00000"/>
                    </a:solidFill>
                  </a:rPr>
                  <a:t> الوفيات بالسرطان-ذكور وإناث</a:t>
                </a:r>
                <a:endParaRPr lang="ar-SY" sz="1400" dirty="0">
                  <a:solidFill>
                    <a:srgbClr val="C00000"/>
                  </a:solidFill>
                </a:endParaRPr>
              </a:p>
            </c:rich>
          </c:tx>
          <c:layout/>
        </c:title>
        <c:numFmt formatCode="General" sourceLinked="1"/>
        <c:tickLblPos val="nextTo"/>
        <c:txPr>
          <a:bodyPr/>
          <a:lstStyle/>
          <a:p>
            <a:pPr>
              <a:defRPr sz="1100" b="1">
                <a:solidFill>
                  <a:srgbClr val="C00000"/>
                </a:solidFill>
              </a:defRPr>
            </a:pPr>
            <a:endParaRPr lang="ar-SY"/>
          </a:p>
        </c:txPr>
        <c:crossAx val="91964928"/>
        <c:crosses val="autoZero"/>
        <c:crossBetween val="between"/>
      </c:valAx>
      <c:catAx>
        <c:axId val="91964928"/>
        <c:scaling>
          <c:orientation val="minMax"/>
        </c:scaling>
        <c:axPos val="b"/>
        <c:title>
          <c:tx>
            <c:rich>
              <a:bodyPr/>
              <a:lstStyle/>
              <a:p>
                <a:pPr>
                  <a:defRPr/>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sz="1100" b="1">
                <a:solidFill>
                  <a:srgbClr val="002060"/>
                </a:solidFill>
              </a:defRPr>
            </a:pPr>
            <a:endParaRPr lang="ar-SY"/>
          </a:p>
        </c:txPr>
        <c:crossAx val="91848064"/>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lgn="l">
              <a:defRPr/>
            </a:pPr>
            <a:r>
              <a:rPr lang="ar-SY" sz="1600" dirty="0" smtClean="0">
                <a:solidFill>
                  <a:schemeClr val="tx1"/>
                </a:solidFill>
              </a:rPr>
              <a:t>تقديرات عدد وتوزع الوفيات بالسرطان بكافة الأعمار لدى الذكور-2012</a:t>
            </a:r>
            <a:endParaRPr lang="ar-SY" sz="1600" dirty="0">
              <a:solidFill>
                <a:schemeClr val="tx1"/>
              </a:solidFill>
            </a:endParaRPr>
          </a:p>
        </c:rich>
      </c:tx>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4"/>
            <c:spPr>
              <a:solidFill>
                <a:srgbClr val="C00000"/>
              </a:solidFill>
            </c:spPr>
          </c:dPt>
          <c:dLbls>
            <c:dLbl>
              <c:idx val="0"/>
              <c:layout/>
              <c:tx>
                <c:rich>
                  <a:bodyPr/>
                  <a:lstStyle/>
                  <a:p>
                    <a:r>
                      <a:rPr lang="ar-SY" sz="1100" b="1" dirty="0" smtClean="0">
                        <a:solidFill>
                          <a:srgbClr val="7030A0"/>
                        </a:solidFill>
                      </a:rPr>
                      <a:t>الرئة 23,6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11,2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smtClean="0">
                        <a:solidFill>
                          <a:srgbClr val="7030A0"/>
                        </a:solidFill>
                      </a:rPr>
                      <a:t>المعدة</a:t>
                    </a:r>
                    <a:r>
                      <a:rPr lang="ar-SY" sz="1100" b="1" dirty="0">
                        <a:solidFill>
                          <a:srgbClr val="7030A0"/>
                        </a:solidFill>
                      </a:rPr>
                      <a:t>
</a:t>
                    </a:r>
                    <a:r>
                      <a:rPr lang="ar-SY" sz="1100" b="1" dirty="0" smtClean="0">
                        <a:solidFill>
                          <a:srgbClr val="7030A0"/>
                        </a:solidFill>
                      </a:rPr>
                      <a:t>10,1</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smtClean="0">
                        <a:solidFill>
                          <a:srgbClr val="7030A0"/>
                        </a:solidFill>
                      </a:rPr>
                      <a:t>القولون-المستقيم</a:t>
                    </a:r>
                    <a:r>
                      <a:rPr lang="ar-SY" sz="1100" b="1" dirty="0">
                        <a:solidFill>
                          <a:srgbClr val="7030A0"/>
                        </a:solidFill>
                      </a:rPr>
                      <a:t>
</a:t>
                    </a:r>
                    <a:r>
                      <a:rPr lang="ar-SY" sz="1100" b="1" dirty="0" smtClean="0">
                        <a:solidFill>
                          <a:srgbClr val="7030A0"/>
                        </a:solidFill>
                      </a:rPr>
                      <a:t>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smtClean="0">
                        <a:solidFill>
                          <a:srgbClr val="C00000"/>
                        </a:solidFill>
                      </a:rPr>
                      <a:t>البروستاتة</a:t>
                    </a:r>
                    <a:r>
                      <a:rPr lang="ar-SY" sz="1100" b="1" dirty="0">
                        <a:solidFill>
                          <a:srgbClr val="C00000"/>
                        </a:solidFill>
                      </a:rPr>
                      <a:t>
</a:t>
                    </a:r>
                    <a:r>
                      <a:rPr lang="ar-SY" sz="1100" b="1" dirty="0" smtClean="0">
                        <a:solidFill>
                          <a:srgbClr val="C00000"/>
                        </a:solidFill>
                      </a:rPr>
                      <a:t>6,6</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5"/>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البنكرياس</a:t>
                    </a:r>
                    <a:r>
                      <a:rPr lang="ar-SY" sz="1100" b="1" dirty="0">
                        <a:solidFill>
                          <a:srgbClr val="7030A0"/>
                        </a:solidFill>
                      </a:rPr>
                      <a:t>
</a:t>
                    </a:r>
                    <a:r>
                      <a:rPr lang="ar-SY" sz="1100" b="1" dirty="0" smtClean="0">
                        <a:solidFill>
                          <a:srgbClr val="7030A0"/>
                        </a:solidFill>
                      </a:rPr>
                      <a:t>3,7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smtClean="0">
                        <a:solidFill>
                          <a:srgbClr val="7030A0"/>
                        </a:solidFill>
                      </a:rPr>
                      <a:t>الابيضاض</a:t>
                    </a:r>
                    <a:r>
                      <a:rPr lang="ar-SY" sz="1100" b="1" dirty="0">
                        <a:solidFill>
                          <a:srgbClr val="7030A0"/>
                        </a:solidFill>
                      </a:rPr>
                      <a:t>
</a:t>
                    </a:r>
                    <a:r>
                      <a:rPr lang="ar-SY" sz="1100" b="1" dirty="0" smtClean="0">
                        <a:solidFill>
                          <a:srgbClr val="7030A0"/>
                        </a:solidFill>
                      </a:rPr>
                      <a:t>3,3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a:solidFill>
                          <a:srgbClr val="7030A0"/>
                        </a:solidFill>
                      </a:rPr>
                      <a:t>المثانة
</a:t>
                    </a:r>
                    <a:r>
                      <a:rPr lang="ar-SY" sz="1100" b="1" dirty="0" smtClean="0">
                        <a:solidFill>
                          <a:srgbClr val="7030A0"/>
                        </a:solidFill>
                      </a:rPr>
                      <a:t>2,6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24,8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sz="1100" b="1">
                    <a:solidFill>
                      <a:srgbClr val="7030A0"/>
                    </a:solidFill>
                  </a:defRPr>
                </a:pPr>
                <a:endParaRPr lang="ar-SY"/>
              </a:p>
            </c:txPr>
            <c:showVal val="1"/>
            <c:showCatName val="1"/>
          </c:dLbls>
          <c:cat>
            <c:strRef>
              <c:f>ورقة1!$A$2:$A$11</c:f>
              <c:strCache>
                <c:ptCount val="10"/>
                <c:pt idx="0">
                  <c:v>الرئة</c:v>
                </c:pt>
                <c:pt idx="1">
                  <c:v>الكبد</c:v>
                </c:pt>
                <c:pt idx="2">
                  <c:v>المعدة</c:v>
                </c:pt>
                <c:pt idx="3">
                  <c:v>القولون-المستقيم</c:v>
                </c:pt>
                <c:pt idx="4">
                  <c:v>البروستاتة</c:v>
                </c:pt>
                <c:pt idx="5">
                  <c:v>المريء</c:v>
                </c:pt>
                <c:pt idx="6">
                  <c:v>البنكرياس</c:v>
                </c:pt>
                <c:pt idx="7">
                  <c:v>الابيضاض</c:v>
                </c:pt>
                <c:pt idx="8">
                  <c:v>المثانة</c:v>
                </c:pt>
                <c:pt idx="9">
                  <c:v>أعضاء أخرى</c:v>
                </c:pt>
              </c:strCache>
            </c:strRef>
          </c:cat>
          <c:val>
            <c:numRef>
              <c:f>ورقة1!$B$2:$B$11</c:f>
              <c:numCache>
                <c:formatCode>General</c:formatCode>
                <c:ptCount val="10"/>
                <c:pt idx="0">
                  <c:v>1098606</c:v>
                </c:pt>
                <c:pt idx="1">
                  <c:v>521031</c:v>
                </c:pt>
                <c:pt idx="2">
                  <c:v>468931</c:v>
                </c:pt>
                <c:pt idx="3">
                  <c:v>373631</c:v>
                </c:pt>
                <c:pt idx="4">
                  <c:v>307471</c:v>
                </c:pt>
                <c:pt idx="5">
                  <c:v>281212</c:v>
                </c:pt>
                <c:pt idx="6">
                  <c:v>173812</c:v>
                </c:pt>
                <c:pt idx="7">
                  <c:v>151317</c:v>
                </c:pt>
                <c:pt idx="8">
                  <c:v>123043</c:v>
                </c:pt>
                <c:pt idx="9">
                  <c:v>1154078</c:v>
                </c:pt>
              </c:numCache>
            </c:numRef>
          </c:val>
        </c:ser>
        <c:dLbls>
          <c:showVal val="1"/>
        </c:dLbls>
        <c:gapWidth val="100"/>
        <c:axId val="92103040"/>
        <c:axId val="92072192"/>
      </c:barChart>
      <c:valAx>
        <c:axId val="92072192"/>
        <c:scaling>
          <c:orientation val="minMax"/>
        </c:scaling>
        <c:axPos val="l"/>
        <c:majorGridlines/>
        <c:title>
          <c:tx>
            <c:rich>
              <a:bodyPr rot="-5400000" vert="horz"/>
              <a:lstStyle/>
              <a:p>
                <a:pPr>
                  <a:defRPr/>
                </a:pPr>
                <a:r>
                  <a:rPr lang="ar-SY" sz="1400" dirty="0" smtClean="0">
                    <a:solidFill>
                      <a:srgbClr val="C00000"/>
                    </a:solidFill>
                  </a:rPr>
                  <a:t>عدد</a:t>
                </a:r>
                <a:r>
                  <a:rPr lang="ar-SY" sz="1400" baseline="0" dirty="0" smtClean="0">
                    <a:solidFill>
                      <a:srgbClr val="C00000"/>
                    </a:solidFill>
                  </a:rPr>
                  <a:t> الوفيات بالسرطان-ذكور</a:t>
                </a:r>
                <a:endParaRPr lang="ar-SY" sz="1400" dirty="0">
                  <a:solidFill>
                    <a:srgbClr val="C00000"/>
                  </a:solidFill>
                </a:endParaRPr>
              </a:p>
            </c:rich>
          </c:tx>
          <c:layout/>
        </c:title>
        <c:numFmt formatCode="General" sourceLinked="1"/>
        <c:tickLblPos val="nextTo"/>
        <c:txPr>
          <a:bodyPr/>
          <a:lstStyle/>
          <a:p>
            <a:pPr>
              <a:defRPr sz="1100" b="1">
                <a:solidFill>
                  <a:srgbClr val="C00000"/>
                </a:solidFill>
              </a:defRPr>
            </a:pPr>
            <a:endParaRPr lang="ar-SY"/>
          </a:p>
        </c:txPr>
        <c:crossAx val="92103040"/>
        <c:crosses val="autoZero"/>
        <c:crossBetween val="between"/>
      </c:valAx>
      <c:catAx>
        <c:axId val="92103040"/>
        <c:scaling>
          <c:orientation val="minMax"/>
        </c:scaling>
        <c:axPos val="b"/>
        <c:title>
          <c:tx>
            <c:rich>
              <a:bodyPr/>
              <a:lstStyle/>
              <a:p>
                <a:pPr>
                  <a:defRPr/>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sz="1100" b="1">
                <a:solidFill>
                  <a:srgbClr val="002060"/>
                </a:solidFill>
              </a:defRPr>
            </a:pPr>
            <a:endParaRPr lang="ar-SY"/>
          </a:p>
        </c:txPr>
        <c:crossAx val="92072192"/>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defRPr/>
            </a:pPr>
            <a:r>
              <a:rPr lang="ar-SY" sz="1200" dirty="0" smtClean="0"/>
              <a:t>مقارنة بين الذكور والإناث لتقديرات معدلات </a:t>
            </a:r>
            <a:r>
              <a:rPr lang="ar-SY" sz="1200" baseline="0" dirty="0" smtClean="0"/>
              <a:t>ال</a:t>
            </a:r>
            <a:r>
              <a:rPr lang="ar-SY" sz="1200" dirty="0" smtClean="0"/>
              <a:t>وفاة </a:t>
            </a:r>
            <a:r>
              <a:rPr lang="ar-SY" sz="1200" dirty="0"/>
              <a:t>بالسرطان المعدلة تبعاً للسن </a:t>
            </a:r>
            <a:r>
              <a:rPr lang="ar-SY" sz="1200" dirty="0" smtClean="0"/>
              <a:t>لكل 100 ألف-2012</a:t>
            </a:r>
            <a:r>
              <a:rPr lang="ar-SY" dirty="0" smtClean="0"/>
              <a:t> </a:t>
            </a:r>
            <a:endParaRPr lang="ar-SY" dirty="0"/>
          </a:p>
        </c:rich>
      </c:tx>
      <c:layout/>
    </c:title>
    <c:plotArea>
      <c:layout/>
      <c:barChart>
        <c:barDir val="col"/>
        <c:grouping val="clustered"/>
        <c:ser>
          <c:idx val="0"/>
          <c:order val="0"/>
          <c:tx>
            <c:strRef>
              <c:f>ورقة1!$B$1</c:f>
              <c:strCache>
                <c:ptCount val="1"/>
                <c:pt idx="0">
                  <c:v>معدل الوفاة-ذكور</c:v>
                </c:pt>
              </c:strCache>
            </c:strRef>
          </c:tx>
          <c:spPr>
            <a:solidFill>
              <a:srgbClr val="7030A0"/>
            </a:solidFill>
          </c:spPr>
          <c:dPt>
            <c:idx val="5"/>
            <c:spPr>
              <a:solidFill>
                <a:srgbClr val="C00000"/>
              </a:solidFill>
            </c:spPr>
          </c:dPt>
          <c:dLbls>
            <c:dLbl>
              <c:idx val="1"/>
              <c:layout/>
              <c:tx>
                <c:rich>
                  <a:bodyPr/>
                  <a:lstStyle/>
                  <a:p>
                    <a:r>
                      <a:rPr lang="en-US" dirty="0">
                        <a:solidFill>
                          <a:srgbClr val="7030A0"/>
                        </a:solidFill>
                      </a:rPr>
                      <a:t>14.3</a:t>
                    </a:r>
                  </a:p>
                </c:rich>
              </c:tx>
              <c:dLblPos val="outEnd"/>
              <c:showVal val="1"/>
            </c:dLbl>
            <c:dLbl>
              <c:idx val="3"/>
              <c:layout/>
              <c:tx>
                <c:rich>
                  <a:bodyPr/>
                  <a:lstStyle/>
                  <a:p>
                    <a:r>
                      <a:rPr lang="en-US" dirty="0">
                        <a:solidFill>
                          <a:srgbClr val="7030A0"/>
                        </a:solidFill>
                      </a:rPr>
                      <a:t>10</a:t>
                    </a:r>
                  </a:p>
                </c:rich>
              </c:tx>
              <c:dLblPos val="outEnd"/>
              <c:showVal val="1"/>
            </c:dLbl>
            <c:dLbl>
              <c:idx val="4"/>
              <c:layout/>
              <c:tx>
                <c:rich>
                  <a:bodyPr/>
                  <a:lstStyle/>
                  <a:p>
                    <a:r>
                      <a:rPr lang="en-US" dirty="0">
                        <a:solidFill>
                          <a:srgbClr val="7030A0"/>
                        </a:solidFill>
                      </a:rPr>
                      <a:t>10</a:t>
                    </a:r>
                  </a:p>
                </c:rich>
              </c:tx>
              <c:dLblPos val="outEnd"/>
              <c:showVal val="1"/>
            </c:dLbl>
            <c:dLbl>
              <c:idx val="5"/>
              <c:layout/>
              <c:tx>
                <c:rich>
                  <a:bodyPr/>
                  <a:lstStyle/>
                  <a:p>
                    <a:r>
                      <a:rPr lang="en-US" dirty="0">
                        <a:solidFill>
                          <a:srgbClr val="C00000"/>
                        </a:solidFill>
                      </a:rPr>
                      <a:t>7.8</a:t>
                    </a:r>
                  </a:p>
                </c:rich>
              </c:tx>
              <c:dLblPos val="outEnd"/>
              <c:showVal val="1"/>
            </c:dLbl>
            <c:txPr>
              <a:bodyPr rot="-5400000" vert="horz"/>
              <a:lstStyle/>
              <a:p>
                <a:pPr>
                  <a:defRPr sz="800" b="1">
                    <a:solidFill>
                      <a:srgbClr val="7030A0"/>
                    </a:solidFill>
                  </a:defRPr>
                </a:pPr>
                <a:endParaRPr lang="ar-SY"/>
              </a:p>
            </c:txPr>
            <c:dLblPos val="outEnd"/>
            <c:showVal val="1"/>
          </c:dLbls>
          <c:cat>
            <c:strRef>
              <c:f>ورقة1!$A$2:$A$16</c:f>
              <c:strCache>
                <c:ptCount val="15"/>
                <c:pt idx="0">
                  <c:v>الرئة</c:v>
                </c:pt>
                <c:pt idx="1">
                  <c:v>الكبد</c:v>
                </c:pt>
                <c:pt idx="2">
                  <c:v>الثدي</c:v>
                </c:pt>
                <c:pt idx="3">
                  <c:v>المعدة</c:v>
                </c:pt>
                <c:pt idx="4">
                  <c:v>القولون-المستقيم</c:v>
                </c:pt>
                <c:pt idx="5">
                  <c:v>البروستاتة</c:v>
                </c:pt>
                <c:pt idx="6">
                  <c:v>المريء</c:v>
                </c:pt>
                <c:pt idx="7">
                  <c:v>عنق الرحم</c:v>
                </c:pt>
                <c:pt idx="8">
                  <c:v>البنكرياس</c:v>
                </c:pt>
                <c:pt idx="9">
                  <c:v>الابيضاض</c:v>
                </c:pt>
                <c:pt idx="10">
                  <c:v>لمفومة لاهودجكينية</c:v>
                </c:pt>
                <c:pt idx="11">
                  <c:v>المثانة</c:v>
                </c:pt>
                <c:pt idx="12">
                  <c:v>الشفة وجوف الفم</c:v>
                </c:pt>
                <c:pt idx="13">
                  <c:v>الكلية</c:v>
                </c:pt>
                <c:pt idx="14">
                  <c:v>جسم الرحم</c:v>
                </c:pt>
              </c:strCache>
            </c:strRef>
          </c:cat>
          <c:val>
            <c:numRef>
              <c:f>ورقة1!$B$2:$B$16</c:f>
              <c:numCache>
                <c:formatCode>General</c:formatCode>
                <c:ptCount val="15"/>
                <c:pt idx="0">
                  <c:v>30</c:v>
                </c:pt>
                <c:pt idx="1">
                  <c:v>14.3</c:v>
                </c:pt>
                <c:pt idx="3">
                  <c:v>12.7</c:v>
                </c:pt>
                <c:pt idx="4">
                  <c:v>10</c:v>
                </c:pt>
                <c:pt idx="5">
                  <c:v>7.8</c:v>
                </c:pt>
                <c:pt idx="6">
                  <c:v>7.7</c:v>
                </c:pt>
                <c:pt idx="8">
                  <c:v>4.7</c:v>
                </c:pt>
                <c:pt idx="9">
                  <c:v>4.0999999999999996</c:v>
                </c:pt>
                <c:pt idx="10">
                  <c:v>3.2</c:v>
                </c:pt>
                <c:pt idx="11">
                  <c:v>3.2</c:v>
                </c:pt>
                <c:pt idx="12">
                  <c:v>2.7</c:v>
                </c:pt>
                <c:pt idx="13">
                  <c:v>2.5</c:v>
                </c:pt>
              </c:numCache>
            </c:numRef>
          </c:val>
        </c:ser>
        <c:ser>
          <c:idx val="1"/>
          <c:order val="1"/>
          <c:tx>
            <c:strRef>
              <c:f>ورقة1!$C$1</c:f>
              <c:strCache>
                <c:ptCount val="1"/>
                <c:pt idx="0">
                  <c:v>معدل الوفاة-إناث</c:v>
                </c:pt>
              </c:strCache>
            </c:strRef>
          </c:tx>
          <c:spPr>
            <a:solidFill>
              <a:schemeClr val="accent6">
                <a:lumMod val="75000"/>
              </a:schemeClr>
            </a:solidFill>
          </c:spPr>
          <c:dLbls>
            <c:dLbl>
              <c:idx val="1"/>
              <c:layout/>
              <c:tx>
                <c:rich>
                  <a:bodyPr/>
                  <a:lstStyle/>
                  <a:p>
                    <a:r>
                      <a:rPr lang="en-US" dirty="0">
                        <a:solidFill>
                          <a:schemeClr val="accent6">
                            <a:lumMod val="75000"/>
                          </a:schemeClr>
                        </a:solidFill>
                      </a:rPr>
                      <a:t>6.9</a:t>
                    </a:r>
                  </a:p>
                </c:rich>
              </c:tx>
              <c:dLblPos val="outEnd"/>
              <c:showVal val="1"/>
            </c:dLbl>
            <c:dLbl>
              <c:idx val="3"/>
              <c:layout/>
              <c:tx>
                <c:rich>
                  <a:bodyPr/>
                  <a:lstStyle/>
                  <a:p>
                    <a:r>
                      <a:rPr lang="en-US" dirty="0">
                        <a:solidFill>
                          <a:schemeClr val="accent6">
                            <a:lumMod val="75000"/>
                          </a:schemeClr>
                        </a:solidFill>
                      </a:rPr>
                      <a:t>6.9</a:t>
                    </a:r>
                  </a:p>
                </c:rich>
              </c:tx>
              <c:dLblPos val="outEnd"/>
              <c:showVal val="1"/>
            </c:dLbl>
            <c:dLbl>
              <c:idx val="4"/>
              <c:layout/>
              <c:tx>
                <c:rich>
                  <a:bodyPr/>
                  <a:lstStyle/>
                  <a:p>
                    <a:r>
                      <a:rPr lang="en-US" dirty="0">
                        <a:solidFill>
                          <a:schemeClr val="accent6">
                            <a:lumMod val="75000"/>
                          </a:schemeClr>
                        </a:solidFill>
                      </a:rPr>
                      <a:t>6.9</a:t>
                    </a:r>
                  </a:p>
                </c:rich>
              </c:tx>
              <c:dLblPos val="outEnd"/>
              <c:showVal val="1"/>
            </c:dLbl>
            <c:txPr>
              <a:bodyPr rot="-5400000" vert="horz"/>
              <a:lstStyle/>
              <a:p>
                <a:pPr>
                  <a:defRPr sz="800" b="1">
                    <a:solidFill>
                      <a:schemeClr val="accent6">
                        <a:lumMod val="75000"/>
                      </a:schemeClr>
                    </a:solidFill>
                  </a:defRPr>
                </a:pPr>
                <a:endParaRPr lang="ar-SY"/>
              </a:p>
            </c:txPr>
            <c:dLblPos val="outEnd"/>
            <c:showVal val="1"/>
          </c:dLbls>
          <c:cat>
            <c:strRef>
              <c:f>ورقة1!$A$2:$A$16</c:f>
              <c:strCache>
                <c:ptCount val="15"/>
                <c:pt idx="0">
                  <c:v>الرئة</c:v>
                </c:pt>
                <c:pt idx="1">
                  <c:v>الكبد</c:v>
                </c:pt>
                <c:pt idx="2">
                  <c:v>الثدي</c:v>
                </c:pt>
                <c:pt idx="3">
                  <c:v>المعدة</c:v>
                </c:pt>
                <c:pt idx="4">
                  <c:v>القولون-المستقيم</c:v>
                </c:pt>
                <c:pt idx="5">
                  <c:v>البروستاتة</c:v>
                </c:pt>
                <c:pt idx="6">
                  <c:v>المريء</c:v>
                </c:pt>
                <c:pt idx="7">
                  <c:v>عنق الرحم</c:v>
                </c:pt>
                <c:pt idx="8">
                  <c:v>البنكرياس</c:v>
                </c:pt>
                <c:pt idx="9">
                  <c:v>الابيضاض</c:v>
                </c:pt>
                <c:pt idx="10">
                  <c:v>لمفومة لاهودجكينية</c:v>
                </c:pt>
                <c:pt idx="11">
                  <c:v>المثانة</c:v>
                </c:pt>
                <c:pt idx="12">
                  <c:v>الشفة وجوف الفم</c:v>
                </c:pt>
                <c:pt idx="13">
                  <c:v>الكلية</c:v>
                </c:pt>
                <c:pt idx="14">
                  <c:v>جسم الرحم</c:v>
                </c:pt>
              </c:strCache>
            </c:strRef>
          </c:cat>
          <c:val>
            <c:numRef>
              <c:f>ورقة1!$C$2:$C$16</c:f>
              <c:numCache>
                <c:formatCode>General</c:formatCode>
                <c:ptCount val="15"/>
                <c:pt idx="0">
                  <c:v>11.1</c:v>
                </c:pt>
                <c:pt idx="1">
                  <c:v>5.0999999999999996</c:v>
                </c:pt>
                <c:pt idx="2">
                  <c:v>12.9</c:v>
                </c:pt>
                <c:pt idx="3">
                  <c:v>5.7</c:v>
                </c:pt>
                <c:pt idx="4">
                  <c:v>6.9</c:v>
                </c:pt>
                <c:pt idx="6">
                  <c:v>2.7</c:v>
                </c:pt>
                <c:pt idx="7">
                  <c:v>6.8</c:v>
                </c:pt>
                <c:pt idx="8">
                  <c:v>3.4</c:v>
                </c:pt>
                <c:pt idx="9">
                  <c:v>2.8</c:v>
                </c:pt>
                <c:pt idx="10">
                  <c:v>2</c:v>
                </c:pt>
                <c:pt idx="11">
                  <c:v>0.9</c:v>
                </c:pt>
                <c:pt idx="12">
                  <c:v>1.2</c:v>
                </c:pt>
                <c:pt idx="13">
                  <c:v>1.2</c:v>
                </c:pt>
                <c:pt idx="14">
                  <c:v>1.8</c:v>
                </c:pt>
              </c:numCache>
            </c:numRef>
          </c:val>
        </c:ser>
        <c:dLbls>
          <c:showVal val="1"/>
        </c:dLbls>
        <c:axId val="92154112"/>
        <c:axId val="92197248"/>
      </c:barChart>
      <c:catAx>
        <c:axId val="92154112"/>
        <c:scaling>
          <c:orientation val="minMax"/>
        </c:scaling>
        <c:axPos val="b"/>
        <c:title>
          <c:tx>
            <c:rich>
              <a:bodyPr/>
              <a:lstStyle/>
              <a:p>
                <a:pPr>
                  <a:defRPr/>
                </a:pPr>
                <a:r>
                  <a:rPr lang="ar-SY" sz="1100">
                    <a:solidFill>
                      <a:srgbClr val="002060"/>
                    </a:solidFill>
                  </a:rPr>
                  <a:t>العضو المصاب بالسرطان</a:t>
                </a:r>
              </a:p>
            </c:rich>
          </c:tx>
          <c:layout/>
        </c:title>
        <c:numFmt formatCode="General" sourceLinked="1"/>
        <c:tickLblPos val="nextTo"/>
        <c:txPr>
          <a:bodyPr/>
          <a:lstStyle/>
          <a:p>
            <a:pPr>
              <a:defRPr b="1">
                <a:solidFill>
                  <a:srgbClr val="002060"/>
                </a:solidFill>
              </a:defRPr>
            </a:pPr>
            <a:endParaRPr lang="ar-SY"/>
          </a:p>
        </c:txPr>
        <c:crossAx val="92197248"/>
        <c:crosses val="autoZero"/>
        <c:auto val="1"/>
        <c:lblAlgn val="ctr"/>
        <c:lblOffset val="100"/>
      </c:catAx>
      <c:valAx>
        <c:axId val="92197248"/>
        <c:scaling>
          <c:orientation val="minMax"/>
        </c:scaling>
        <c:axPos val="l"/>
        <c:majorGridlines/>
        <c:title>
          <c:tx>
            <c:rich>
              <a:bodyPr rot="-5400000" vert="horz"/>
              <a:lstStyle/>
              <a:p>
                <a:pPr>
                  <a:defRPr/>
                </a:pPr>
                <a:r>
                  <a:rPr lang="ar-SY" sz="1100" dirty="0">
                    <a:solidFill>
                      <a:srgbClr val="C00000"/>
                    </a:solidFill>
                  </a:rPr>
                  <a:t>معدل </a:t>
                </a:r>
                <a:r>
                  <a:rPr lang="ar-SY" sz="1100" dirty="0" smtClean="0">
                    <a:solidFill>
                      <a:srgbClr val="C00000"/>
                    </a:solidFill>
                  </a:rPr>
                  <a:t>الوفاة </a:t>
                </a:r>
                <a:r>
                  <a:rPr lang="ar-SY" sz="1100" dirty="0">
                    <a:solidFill>
                      <a:srgbClr val="C00000"/>
                    </a:solidFill>
                  </a:rPr>
                  <a:t>بالسرطان لكل مئة ألف</a:t>
                </a:r>
              </a:p>
            </c:rich>
          </c:tx>
          <c:layout/>
        </c:title>
        <c:numFmt formatCode="General" sourceLinked="1"/>
        <c:tickLblPos val="nextTo"/>
        <c:txPr>
          <a:bodyPr/>
          <a:lstStyle/>
          <a:p>
            <a:pPr>
              <a:defRPr b="1">
                <a:solidFill>
                  <a:srgbClr val="C00000"/>
                </a:solidFill>
              </a:defRPr>
            </a:pPr>
            <a:endParaRPr lang="ar-SY"/>
          </a:p>
        </c:txPr>
        <c:crossAx val="92154112"/>
        <c:crosses val="autoZero"/>
        <c:crossBetween val="between"/>
      </c:valAx>
      <c:spPr>
        <a:solidFill>
          <a:schemeClr val="bg1">
            <a:lumMod val="75000"/>
          </a:schemeClr>
        </a:solidFill>
      </c:spPr>
    </c:plotArea>
    <c:legend>
      <c:legendPos val="r"/>
      <c:legendEntry>
        <c:idx val="0"/>
        <c:txPr>
          <a:bodyPr/>
          <a:lstStyle/>
          <a:p>
            <a:pPr>
              <a:defRPr sz="1000" b="1"/>
            </a:pPr>
            <a:endParaRPr lang="ar-SY"/>
          </a:p>
        </c:txPr>
      </c:legendEntry>
      <c:legendEntry>
        <c:idx val="1"/>
        <c:txPr>
          <a:bodyPr/>
          <a:lstStyle/>
          <a:p>
            <a:pPr>
              <a:defRPr sz="1000" b="1"/>
            </a:pPr>
            <a:endParaRPr lang="ar-SY"/>
          </a:p>
        </c:txPr>
      </c:legendEntry>
      <c:layout/>
      <c:spPr>
        <a:solidFill>
          <a:schemeClr val="bg1">
            <a:lumMod val="85000"/>
          </a:schemeClr>
        </a:solidFill>
      </c:spPr>
      <c:txPr>
        <a:bodyPr/>
        <a:lstStyle/>
        <a:p>
          <a:pPr>
            <a:defRPr b="1"/>
          </a:pPr>
          <a:endParaRPr lang="ar-SY"/>
        </a:p>
      </c:txPr>
    </c:legend>
    <c:plotVisOnly val="1"/>
  </c:chart>
  <c:spPr>
    <a:solidFill>
      <a:srgbClr val="FFFF00"/>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ar-SY"/>
  <c:chart>
    <c:title>
      <c:tx>
        <c:rich>
          <a:bodyPr/>
          <a:lstStyle/>
          <a:p>
            <a:pPr>
              <a:defRPr/>
            </a:pPr>
            <a:r>
              <a:rPr lang="ar-SY" sz="1200" dirty="0"/>
              <a:t>تقديرات معدلات الحدوث</a:t>
            </a:r>
            <a:r>
              <a:rPr lang="ar-SY" sz="1200" baseline="0" dirty="0"/>
              <a:t> وال</a:t>
            </a:r>
            <a:r>
              <a:rPr lang="ar-SY" sz="1200" dirty="0"/>
              <a:t>وفاة بالسرطان المعدلة تبعاً للسن </a:t>
            </a:r>
            <a:r>
              <a:rPr lang="ar-SY" sz="1200" dirty="0" smtClean="0"/>
              <a:t>لكل 100 ألف من الذكور-2012</a:t>
            </a:r>
            <a:r>
              <a:rPr lang="ar-SY" dirty="0" smtClean="0"/>
              <a:t> </a:t>
            </a:r>
            <a:endParaRPr lang="ar-SY" dirty="0"/>
          </a:p>
        </c:rich>
      </c:tx>
      <c:layout/>
    </c:title>
    <c:plotArea>
      <c:layout/>
      <c:barChart>
        <c:barDir val="col"/>
        <c:grouping val="clustered"/>
        <c:ser>
          <c:idx val="0"/>
          <c:order val="0"/>
          <c:tx>
            <c:strRef>
              <c:f>ورقة1!$B$1</c:f>
              <c:strCache>
                <c:ptCount val="1"/>
                <c:pt idx="0">
                  <c:v>معدل الحدوث</c:v>
                </c:pt>
              </c:strCache>
            </c:strRef>
          </c:tx>
          <c:spPr>
            <a:solidFill>
              <a:srgbClr val="7030A0"/>
            </a:solidFill>
          </c:spPr>
          <c:dPt>
            <c:idx val="1"/>
            <c:spPr>
              <a:solidFill>
                <a:srgbClr val="C00000"/>
              </a:solidFill>
            </c:spPr>
          </c:dPt>
          <c:dLbls>
            <c:dLbl>
              <c:idx val="1"/>
              <c:layout/>
              <c:tx>
                <c:rich>
                  <a:bodyPr/>
                  <a:lstStyle/>
                  <a:p>
                    <a:r>
                      <a:rPr lang="en-US" dirty="0">
                        <a:solidFill>
                          <a:srgbClr val="C00000"/>
                        </a:solidFill>
                      </a:rPr>
                      <a:t>31.1</a:t>
                    </a:r>
                  </a:p>
                </c:rich>
              </c:tx>
              <c:dLblPos val="outEnd"/>
              <c:showVal val="1"/>
            </c:dLbl>
            <c:dLbl>
              <c:idx val="2"/>
              <c:layout/>
              <c:tx>
                <c:rich>
                  <a:bodyPr rot="-5400000" vert="horz"/>
                  <a:lstStyle/>
                  <a:p>
                    <a:pPr>
                      <a:defRPr sz="800" b="1">
                        <a:solidFill>
                          <a:srgbClr val="C00000"/>
                        </a:solidFill>
                      </a:defRPr>
                    </a:pPr>
                    <a:r>
                      <a:rPr lang="en-US" dirty="0">
                        <a:solidFill>
                          <a:srgbClr val="7030A0"/>
                        </a:solidFill>
                      </a:rPr>
                      <a:t>20.6</a:t>
                    </a:r>
                  </a:p>
                </c:rich>
              </c:tx>
              <c:spPr/>
              <c:dLblPos val="outEnd"/>
              <c:showVal val="1"/>
            </c:dLbl>
            <c:txPr>
              <a:bodyPr rot="-5400000" vert="horz"/>
              <a:lstStyle/>
              <a:p>
                <a:pPr>
                  <a:defRPr sz="800" b="1">
                    <a:solidFill>
                      <a:srgbClr val="7030A0"/>
                    </a:solidFill>
                  </a:defRPr>
                </a:pPr>
                <a:endParaRPr lang="ar-SY"/>
              </a:p>
            </c:txPr>
            <c:dLblPos val="outEnd"/>
            <c:showVal val="1"/>
          </c:dLbls>
          <c:cat>
            <c:strRef>
              <c:f>ورقة1!$A$2:$A$13</c:f>
              <c:strCache>
                <c:ptCount val="12"/>
                <c:pt idx="0">
                  <c:v>الرئة</c:v>
                </c:pt>
                <c:pt idx="1">
                  <c:v>البروستاتة</c:v>
                </c:pt>
                <c:pt idx="2">
                  <c:v>القولون-المستقيم</c:v>
                </c:pt>
                <c:pt idx="3">
                  <c:v>المعدة</c:v>
                </c:pt>
                <c:pt idx="4">
                  <c:v>الكبد</c:v>
                </c:pt>
                <c:pt idx="5">
                  <c:v>المريء</c:v>
                </c:pt>
                <c:pt idx="6">
                  <c:v>المثانة</c:v>
                </c:pt>
                <c:pt idx="7">
                  <c:v>لمفومة لاهودجكينية</c:v>
                </c:pt>
                <c:pt idx="8">
                  <c:v>الكلية</c:v>
                </c:pt>
                <c:pt idx="9">
                  <c:v>الابيضاض</c:v>
                </c:pt>
                <c:pt idx="10">
                  <c:v>الشفة وجوف الفم</c:v>
                </c:pt>
                <c:pt idx="11">
                  <c:v>البنكرياس</c:v>
                </c:pt>
              </c:strCache>
            </c:strRef>
          </c:cat>
          <c:val>
            <c:numRef>
              <c:f>ورقة1!$B$2:$B$13</c:f>
              <c:numCache>
                <c:formatCode>General</c:formatCode>
                <c:ptCount val="12"/>
                <c:pt idx="0">
                  <c:v>34.200000000000003</c:v>
                </c:pt>
                <c:pt idx="1">
                  <c:v>31.1</c:v>
                </c:pt>
                <c:pt idx="2">
                  <c:v>20.6</c:v>
                </c:pt>
                <c:pt idx="3">
                  <c:v>17.399999999999999</c:v>
                </c:pt>
                <c:pt idx="4">
                  <c:v>15.3</c:v>
                </c:pt>
                <c:pt idx="5">
                  <c:v>9</c:v>
                </c:pt>
                <c:pt idx="6">
                  <c:v>9</c:v>
                </c:pt>
                <c:pt idx="7">
                  <c:v>6</c:v>
                </c:pt>
                <c:pt idx="8">
                  <c:v>6</c:v>
                </c:pt>
                <c:pt idx="9">
                  <c:v>5.6</c:v>
                </c:pt>
                <c:pt idx="10">
                  <c:v>5.5</c:v>
                </c:pt>
                <c:pt idx="11">
                  <c:v>4.9000000000000004</c:v>
                </c:pt>
              </c:numCache>
            </c:numRef>
          </c:val>
        </c:ser>
        <c:ser>
          <c:idx val="1"/>
          <c:order val="1"/>
          <c:tx>
            <c:strRef>
              <c:f>ورقة1!$C$1</c:f>
              <c:strCache>
                <c:ptCount val="1"/>
                <c:pt idx="0">
                  <c:v>معدل الوفاة</c:v>
                </c:pt>
              </c:strCache>
            </c:strRef>
          </c:tx>
          <c:spPr>
            <a:solidFill>
              <a:schemeClr val="tx1"/>
            </a:solidFill>
          </c:spPr>
          <c:dPt>
            <c:idx val="1"/>
            <c:spPr>
              <a:solidFill>
                <a:schemeClr val="accent3">
                  <a:lumMod val="50000"/>
                </a:schemeClr>
              </a:solidFill>
            </c:spPr>
          </c:dPt>
          <c:dLbls>
            <c:dLbl>
              <c:idx val="1"/>
              <c:layout/>
              <c:tx>
                <c:rich>
                  <a:bodyPr/>
                  <a:lstStyle/>
                  <a:p>
                    <a:r>
                      <a:rPr lang="en-US" dirty="0">
                        <a:solidFill>
                          <a:schemeClr val="accent3">
                            <a:lumMod val="50000"/>
                          </a:schemeClr>
                        </a:solidFill>
                      </a:rPr>
                      <a:t>7.8</a:t>
                    </a:r>
                  </a:p>
                </c:rich>
              </c:tx>
              <c:dLblPos val="outEnd"/>
              <c:showVal val="1"/>
            </c:dLbl>
            <c:dLbl>
              <c:idx val="2"/>
              <c:layout/>
              <c:tx>
                <c:rich>
                  <a:bodyPr/>
                  <a:lstStyle/>
                  <a:p>
                    <a:r>
                      <a:rPr lang="en-US" dirty="0">
                        <a:solidFill>
                          <a:schemeClr val="tx1"/>
                        </a:solidFill>
                      </a:rPr>
                      <a:t>10</a:t>
                    </a:r>
                  </a:p>
                </c:rich>
              </c:tx>
              <c:dLblPos val="outEnd"/>
              <c:showVal val="1"/>
            </c:dLbl>
            <c:txPr>
              <a:bodyPr rot="-5400000" vert="horz"/>
              <a:lstStyle/>
              <a:p>
                <a:pPr>
                  <a:defRPr sz="800" b="1">
                    <a:solidFill>
                      <a:schemeClr val="tx1"/>
                    </a:solidFill>
                  </a:defRPr>
                </a:pPr>
                <a:endParaRPr lang="ar-SY"/>
              </a:p>
            </c:txPr>
            <c:dLblPos val="outEnd"/>
            <c:showVal val="1"/>
          </c:dLbls>
          <c:cat>
            <c:strRef>
              <c:f>ورقة1!$A$2:$A$13</c:f>
              <c:strCache>
                <c:ptCount val="12"/>
                <c:pt idx="0">
                  <c:v>الرئة</c:v>
                </c:pt>
                <c:pt idx="1">
                  <c:v>البروستاتة</c:v>
                </c:pt>
                <c:pt idx="2">
                  <c:v>القولون-المستقيم</c:v>
                </c:pt>
                <c:pt idx="3">
                  <c:v>المعدة</c:v>
                </c:pt>
                <c:pt idx="4">
                  <c:v>الكبد</c:v>
                </c:pt>
                <c:pt idx="5">
                  <c:v>المريء</c:v>
                </c:pt>
                <c:pt idx="6">
                  <c:v>المثانة</c:v>
                </c:pt>
                <c:pt idx="7">
                  <c:v>لمفومة لاهودجكينية</c:v>
                </c:pt>
                <c:pt idx="8">
                  <c:v>الكلية</c:v>
                </c:pt>
                <c:pt idx="9">
                  <c:v>الابيضاض</c:v>
                </c:pt>
                <c:pt idx="10">
                  <c:v>الشفة وجوف الفم</c:v>
                </c:pt>
                <c:pt idx="11">
                  <c:v>البنكرياس</c:v>
                </c:pt>
              </c:strCache>
            </c:strRef>
          </c:cat>
          <c:val>
            <c:numRef>
              <c:f>ورقة1!$C$2:$C$13</c:f>
              <c:numCache>
                <c:formatCode>General</c:formatCode>
                <c:ptCount val="12"/>
                <c:pt idx="0">
                  <c:v>30</c:v>
                </c:pt>
                <c:pt idx="1">
                  <c:v>7.8</c:v>
                </c:pt>
                <c:pt idx="2">
                  <c:v>10</c:v>
                </c:pt>
                <c:pt idx="3">
                  <c:v>12.7</c:v>
                </c:pt>
                <c:pt idx="4">
                  <c:v>14.3</c:v>
                </c:pt>
                <c:pt idx="5">
                  <c:v>7.7</c:v>
                </c:pt>
                <c:pt idx="6">
                  <c:v>3.2</c:v>
                </c:pt>
                <c:pt idx="7">
                  <c:v>3.2</c:v>
                </c:pt>
                <c:pt idx="8">
                  <c:v>2.5</c:v>
                </c:pt>
                <c:pt idx="9">
                  <c:v>4.0999999999999996</c:v>
                </c:pt>
                <c:pt idx="10">
                  <c:v>2.7</c:v>
                </c:pt>
                <c:pt idx="11">
                  <c:v>4.7</c:v>
                </c:pt>
              </c:numCache>
            </c:numRef>
          </c:val>
        </c:ser>
        <c:dLbls>
          <c:showVal val="1"/>
        </c:dLbls>
        <c:axId val="92352896"/>
        <c:axId val="92354816"/>
      </c:barChart>
      <c:catAx>
        <c:axId val="92352896"/>
        <c:scaling>
          <c:orientation val="minMax"/>
        </c:scaling>
        <c:axPos val="b"/>
        <c:title>
          <c:tx>
            <c:rich>
              <a:bodyPr/>
              <a:lstStyle/>
              <a:p>
                <a:pPr>
                  <a:defRPr/>
                </a:pPr>
                <a:r>
                  <a:rPr lang="ar-SY" sz="1100">
                    <a:solidFill>
                      <a:srgbClr val="002060"/>
                    </a:solidFill>
                  </a:rPr>
                  <a:t>العضو المصاب بالسرطان</a:t>
                </a:r>
              </a:p>
            </c:rich>
          </c:tx>
          <c:layout/>
        </c:title>
        <c:tickLblPos val="nextTo"/>
        <c:txPr>
          <a:bodyPr/>
          <a:lstStyle/>
          <a:p>
            <a:pPr>
              <a:defRPr b="1">
                <a:solidFill>
                  <a:srgbClr val="002060"/>
                </a:solidFill>
              </a:defRPr>
            </a:pPr>
            <a:endParaRPr lang="ar-SY"/>
          </a:p>
        </c:txPr>
        <c:crossAx val="92354816"/>
        <c:crosses val="autoZero"/>
        <c:auto val="1"/>
        <c:lblAlgn val="ctr"/>
        <c:lblOffset val="100"/>
      </c:catAx>
      <c:valAx>
        <c:axId val="92354816"/>
        <c:scaling>
          <c:orientation val="minMax"/>
        </c:scaling>
        <c:axPos val="l"/>
        <c:majorGridlines/>
        <c:title>
          <c:tx>
            <c:rich>
              <a:bodyPr rot="-5400000" vert="horz"/>
              <a:lstStyle/>
              <a:p>
                <a:pPr>
                  <a:defRPr/>
                </a:pPr>
                <a:r>
                  <a:rPr lang="ar-SY" sz="1100" dirty="0">
                    <a:solidFill>
                      <a:srgbClr val="C00000"/>
                    </a:solidFill>
                  </a:rPr>
                  <a:t>معدل الحدوث والوفاة بالسرطان لكل مئة </a:t>
                </a:r>
                <a:r>
                  <a:rPr lang="ar-SY" sz="1100" dirty="0" smtClean="0">
                    <a:solidFill>
                      <a:srgbClr val="C00000"/>
                    </a:solidFill>
                  </a:rPr>
                  <a:t>ألف من الذكور</a:t>
                </a:r>
                <a:endParaRPr lang="ar-SY" sz="1100" dirty="0">
                  <a:solidFill>
                    <a:srgbClr val="C00000"/>
                  </a:solidFill>
                </a:endParaRPr>
              </a:p>
            </c:rich>
          </c:tx>
          <c:layout/>
        </c:title>
        <c:numFmt formatCode="General" sourceLinked="1"/>
        <c:tickLblPos val="nextTo"/>
        <c:txPr>
          <a:bodyPr/>
          <a:lstStyle/>
          <a:p>
            <a:pPr>
              <a:defRPr b="1">
                <a:solidFill>
                  <a:srgbClr val="C00000"/>
                </a:solidFill>
              </a:defRPr>
            </a:pPr>
            <a:endParaRPr lang="ar-SY"/>
          </a:p>
        </c:txPr>
        <c:crossAx val="92352896"/>
        <c:crosses val="autoZero"/>
        <c:crossBetween val="between"/>
      </c:valAx>
      <c:spPr>
        <a:solidFill>
          <a:schemeClr val="bg1">
            <a:lumMod val="75000"/>
          </a:schemeClr>
        </a:solidFill>
      </c:spPr>
    </c:plotArea>
    <c:legend>
      <c:legendPos val="r"/>
      <c:legendEntry>
        <c:idx val="0"/>
        <c:txPr>
          <a:bodyPr/>
          <a:lstStyle/>
          <a:p>
            <a:pPr>
              <a:defRPr sz="1000" b="1"/>
            </a:pPr>
            <a:endParaRPr lang="ar-SY"/>
          </a:p>
        </c:txPr>
      </c:legendEntry>
      <c:legendEntry>
        <c:idx val="1"/>
        <c:txPr>
          <a:bodyPr/>
          <a:lstStyle/>
          <a:p>
            <a:pPr>
              <a:defRPr sz="1000" b="1"/>
            </a:pPr>
            <a:endParaRPr lang="ar-SY"/>
          </a:p>
        </c:txPr>
      </c:legendEntry>
      <c:layout/>
      <c:spPr>
        <a:solidFill>
          <a:srgbClr val="FFC000"/>
        </a:solidFill>
      </c:spPr>
      <c:txPr>
        <a:bodyPr/>
        <a:lstStyle/>
        <a:p>
          <a:pPr>
            <a:defRPr b="1"/>
          </a:pPr>
          <a:endParaRPr lang="ar-SY"/>
        </a:p>
      </c:txPr>
    </c:legend>
    <c:plotVisOnly val="1"/>
  </c:chart>
  <c:spPr>
    <a:solidFill>
      <a:srgbClr val="FFFF00"/>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E6B63C-E077-4ECE-B8E3-9DDFC08E9A50}" type="datetimeFigureOut">
              <a:rPr lang="ar-SY" smtClean="0"/>
              <a:pPr/>
              <a:t>10/07/1437</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D82108-619D-4CCA-AD16-360CF83AA91D}" type="slidenum">
              <a:rPr lang="ar-SY" smtClean="0"/>
              <a:pPr/>
              <a:t>‹#›</a:t>
            </a:fld>
            <a:endParaRPr lang="ar-SY"/>
          </a:p>
        </p:txBody>
      </p:sp>
    </p:spTree>
    <p:extLst>
      <p:ext uri="{BB962C8B-B14F-4D97-AF65-F5344CB8AC3E}">
        <p14:creationId xmlns="" xmlns:p14="http://schemas.microsoft.com/office/powerpoint/2010/main" val="2768641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ancerresearchuk.org/about-cancer/type/prostate-cancer/treatment/ssLINK/the-stages-of-prostate-cancer"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96</a:t>
            </a:fld>
            <a:endParaRPr lang="ar-S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162</a:t>
            </a:fld>
            <a:endParaRPr lang="ar-S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163</a:t>
            </a:fld>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97</a:t>
            </a:fld>
            <a:endParaRPr lang="ar-S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98</a:t>
            </a:fld>
            <a:endParaRPr lang="ar-S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99</a:t>
            </a:fld>
            <a:endParaRPr lang="ar-S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100</a:t>
            </a:fld>
            <a:endParaRPr lang="ar-S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101</a:t>
            </a:fld>
            <a:endParaRPr lang="ar-S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102</a:t>
            </a:fld>
            <a:endParaRPr lang="ar-S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Prostate cancer that has spread</a:t>
            </a:r>
          </a:p>
          <a:p>
            <a:r>
              <a:rPr lang="en-US" dirty="0" smtClean="0"/>
              <a:t>In some men the cancer has spread to another part of their body when they are diagnosed with prostate cancer. This is not common. Cancer that has spread is called </a:t>
            </a:r>
            <a:r>
              <a:rPr lang="en-US" dirty="0" smtClean="0">
                <a:hlinkClick r:id="rId3"/>
              </a:rPr>
              <a:t>metastatic prostate cancer</a:t>
            </a:r>
            <a:r>
              <a:rPr lang="en-US" dirty="0" smtClean="0"/>
              <a:t>. About 1 in 3 men with advanced prostate cancer (30%) will live for at least 5 years after they are diagnosed. Again, this is a relative statistic. So it is only related to prostate cancer, and not the risk of dying from other causes. Many men with prostate cancer are older and the disease can be very slow to develop, so it may not end up affecting their life span.</a:t>
            </a:r>
          </a:p>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103</a:t>
            </a:fld>
            <a:endParaRPr lang="ar-S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3DD82108-619D-4CCA-AD16-360CF83AA91D}" type="slidenum">
              <a:rPr lang="ar-SY" smtClean="0"/>
              <a:pPr/>
              <a:t>124</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pPr/>
              <a:t>الأحد، 17 نيسان،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pPr/>
              <a:t>الأحد، 17 نيسان،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pPr/>
              <a:t>الأحد، 17 نيسان،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593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5242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3392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6499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92599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0220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5030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8519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pPr/>
              <a:t>الأحد، 17 نيسان،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8709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724487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65495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628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33659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3302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04110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83999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94575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582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pPr/>
              <a:t>الأحد، 17 نيسان،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44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9889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6370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4561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6286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3365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33028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04110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83999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9457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pPr/>
              <a:t>الأحد، 17 نيسان،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58204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445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9889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63704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45614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6286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33659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33028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04110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8399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pPr/>
              <a:t>الأحد، 17 نيسان، 2016</a:t>
            </a:fld>
            <a:endParaRPr lang="ar-SA"/>
          </a:p>
        </p:txBody>
      </p:sp>
      <p:sp>
        <p:nvSpPr>
          <p:cNvPr id="8" name="عنصر نائب للتذييل 7"/>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94575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58204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445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9889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63704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45614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46929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3709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73578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4830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pPr/>
              <a:t>الأحد، 17 نيسان، 2016</a:t>
            </a:fld>
            <a:endParaRPr lang="ar-SA"/>
          </a:p>
        </p:txBody>
      </p:sp>
      <p:sp>
        <p:nvSpPr>
          <p:cNvPr id="4" name="عنصر نائب للتذييل 3"/>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30585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861973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14012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94825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76601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52199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11600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80488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919748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2001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pPr/>
              <a:t>الأحد، 17 نيسان، 2016</a:t>
            </a:fld>
            <a:endParaRPr lang="ar-SA"/>
          </a:p>
        </p:txBody>
      </p:sp>
      <p:sp>
        <p:nvSpPr>
          <p:cNvPr id="3" name="عنصر نائب للتذييل 2"/>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44420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47004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370544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462771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2612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06925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9105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581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pPr/>
              <a:t>الأحد، 17 نيسان،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pPr/>
              <a:t>الأحد، 17 نيسان،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pPr/>
              <a:t>الأحد، 17 نيسان، 2016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409245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25831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25831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2583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93582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17 نيسان،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4777581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gif"/><Relationship Id="rId4" Type="http://schemas.openxmlformats.org/officeDocument/2006/relationships/image" Target="../media/image60.jpeg"/></Relationships>
</file>

<file path=ppt/slides/_rels/slide1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png"/></Relationships>
</file>

<file path=ppt/slides/_rels/slide1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209941"/>
            <a:ext cx="7772400" cy="1470025"/>
          </a:xfrm>
          <a:solidFill>
            <a:srgbClr val="C00000"/>
          </a:solidFill>
        </p:spPr>
        <p:txBody>
          <a:bodyPr>
            <a:noAutofit/>
          </a:bodyPr>
          <a:lstStyle/>
          <a:p>
            <a:r>
              <a:rPr lang="ar-SY" sz="2900" b="1" dirty="0" smtClean="0">
                <a:solidFill>
                  <a:srgbClr val="00B0F0"/>
                </a:solidFill>
                <a:latin typeface="Monotype Koufi" pitchFamily="2" charset="-78"/>
                <a:ea typeface="Monotype Koufi" pitchFamily="2" charset="-78"/>
                <a:cs typeface="Monotype Koufi" pitchFamily="2" charset="-78"/>
              </a:rPr>
              <a:t>العَوامِل المُسَرْطِنَة المُؤَكَّدَة والظَّنِّيَّة (المُحْتَمَلَة والمُمْكِنَة</a:t>
            </a:r>
            <a:r>
              <a:rPr lang="ar-SY" sz="2900" b="1" dirty="0">
                <a:solidFill>
                  <a:srgbClr val="00B0F0"/>
                </a:solidFill>
                <a:latin typeface="Monotype Koufi" pitchFamily="2" charset="-78"/>
                <a:ea typeface="Monotype Koufi" pitchFamily="2" charset="-78"/>
                <a:cs typeface="Monotype Koufi" pitchFamily="2" charset="-78"/>
              </a:rPr>
              <a:t>) </a:t>
            </a:r>
            <a:r>
              <a:rPr lang="ar-SY" sz="2900" b="1" dirty="0" smtClean="0">
                <a:solidFill>
                  <a:srgbClr val="00B0F0"/>
                </a:solidFill>
                <a:latin typeface="Monotype Koufi" pitchFamily="2" charset="-78"/>
                <a:ea typeface="Monotype Koufi" pitchFamily="2" charset="-78"/>
                <a:cs typeface="Monotype Koufi" pitchFamily="2" charset="-78"/>
              </a:rPr>
              <a:t>للبرُوسْتاتَة (</a:t>
            </a:r>
            <a:r>
              <a:rPr lang="ar-SY" sz="2900" b="1" dirty="0" err="1" smtClean="0">
                <a:solidFill>
                  <a:srgbClr val="00B0F0"/>
                </a:solidFill>
                <a:latin typeface="Monotype Koufi" pitchFamily="2" charset="-78"/>
                <a:ea typeface="Monotype Koufi" pitchFamily="2" charset="-78"/>
                <a:cs typeface="Monotype Koufi" pitchFamily="2" charset="-78"/>
              </a:rPr>
              <a:t>المُوثَة</a:t>
            </a:r>
            <a:r>
              <a:rPr lang="ar-SY" sz="2900" b="1" dirty="0" smtClean="0">
                <a:solidFill>
                  <a:srgbClr val="00B0F0"/>
                </a:solidFill>
                <a:latin typeface="Monotype Koufi" pitchFamily="2" charset="-78"/>
                <a:ea typeface="Monotype Koufi" pitchFamily="2" charset="-78"/>
                <a:cs typeface="Monotype Koufi" pitchFamily="2" charset="-78"/>
              </a:rPr>
              <a:t>) </a:t>
            </a:r>
            <a:endParaRPr lang="ar-SY" sz="2900" b="1" dirty="0">
              <a:solidFill>
                <a:srgbClr val="00B0F0"/>
              </a:solidFill>
              <a:latin typeface="Monotype Koufi" pitchFamily="2" charset="-78"/>
              <a:ea typeface="Monotype Koufi" pitchFamily="2" charset="-78"/>
              <a:cs typeface="Monotype Koufi" pitchFamily="2" charset="-78"/>
            </a:endParaRPr>
          </a:p>
        </p:txBody>
      </p:sp>
      <p:sp>
        <p:nvSpPr>
          <p:cNvPr id="3" name="عنوان فرعي 2"/>
          <p:cNvSpPr>
            <a:spLocks noGrp="1"/>
          </p:cNvSpPr>
          <p:nvPr>
            <p:ph type="subTitle" idx="1"/>
          </p:nvPr>
        </p:nvSpPr>
        <p:spPr>
          <a:xfrm>
            <a:off x="714348" y="4929198"/>
            <a:ext cx="6400800" cy="1752600"/>
          </a:xfrm>
          <a:solidFill>
            <a:srgbClr val="002060"/>
          </a:solidFill>
        </p:spPr>
        <p:txBody>
          <a:bodyPr>
            <a:normAutofit fontScale="55000" lnSpcReduction="20000"/>
          </a:bodyPr>
          <a:lstStyle/>
          <a:p>
            <a:r>
              <a:rPr lang="ar-SY" b="1" dirty="0" smtClean="0">
                <a:solidFill>
                  <a:srgbClr val="00B050"/>
                </a:solidFill>
                <a:latin typeface="Arial Unicode MS" pitchFamily="34" charset="-128"/>
                <a:ea typeface="Arial Unicode MS" pitchFamily="34" charset="-128"/>
                <a:cs typeface="Arial Unicode MS" pitchFamily="34" charset="-128"/>
              </a:rPr>
              <a:t>إعداد</a:t>
            </a:r>
          </a:p>
          <a:p>
            <a:r>
              <a:rPr lang="ar-SY" b="1" dirty="0" smtClean="0">
                <a:solidFill>
                  <a:srgbClr val="00B050"/>
                </a:solidFill>
                <a:latin typeface="Arial Unicode MS" pitchFamily="34" charset="-128"/>
                <a:ea typeface="Arial Unicode MS" pitchFamily="34" charset="-128"/>
                <a:cs typeface="Arial Unicode MS" pitchFamily="34" charset="-128"/>
              </a:rPr>
              <a:t>الدكتور بسام أبو الذهب</a:t>
            </a:r>
          </a:p>
          <a:p>
            <a:r>
              <a:rPr lang="ar-SY" b="1" dirty="0" smtClean="0">
                <a:solidFill>
                  <a:srgbClr val="00B050"/>
                </a:solidFill>
                <a:latin typeface="Arial Unicode MS" pitchFamily="34" charset="-128"/>
                <a:ea typeface="Arial Unicode MS" pitchFamily="34" charset="-128"/>
                <a:cs typeface="Arial Unicode MS" pitchFamily="34" charset="-128"/>
              </a:rPr>
              <a:t>رئيس دائرة السلامة والصحة المِهَنية</a:t>
            </a:r>
          </a:p>
          <a:p>
            <a:r>
              <a:rPr lang="ar-SY" b="1" dirty="0" smtClean="0">
                <a:solidFill>
                  <a:srgbClr val="00B050"/>
                </a:solidFill>
                <a:latin typeface="Arial Unicode MS" pitchFamily="34" charset="-128"/>
                <a:ea typeface="Arial Unicode MS" pitchFamily="34" charset="-128"/>
                <a:cs typeface="Arial Unicode MS" pitchFamily="34" charset="-128"/>
              </a:rPr>
              <a:t>مديرية الأمراض السارية والمزمنة</a:t>
            </a:r>
          </a:p>
          <a:p>
            <a:r>
              <a:rPr lang="ar-SY" b="1" dirty="0" smtClean="0">
                <a:solidFill>
                  <a:srgbClr val="00B050"/>
                </a:solidFill>
                <a:latin typeface="Arial Unicode MS" pitchFamily="34" charset="-128"/>
                <a:ea typeface="Arial Unicode MS" pitchFamily="34" charset="-128"/>
                <a:cs typeface="Arial Unicode MS" pitchFamily="34" charset="-128"/>
              </a:rPr>
              <a:t>وزارة الصحة</a:t>
            </a:r>
          </a:p>
          <a:p>
            <a:r>
              <a:rPr lang="ar-SY" b="1" dirty="0" smtClean="0">
                <a:solidFill>
                  <a:srgbClr val="00B050"/>
                </a:solidFill>
                <a:latin typeface="Arial Unicode MS" pitchFamily="34" charset="-128"/>
                <a:ea typeface="Arial Unicode MS" pitchFamily="34" charset="-128"/>
                <a:cs typeface="Arial Unicode MS" pitchFamily="34" charset="-128"/>
              </a:rPr>
              <a:t>دمشق-الجمهورية العربية السورية</a:t>
            </a:r>
            <a:endParaRPr lang="ar-SY" b="1" dirty="0">
              <a:solidFill>
                <a:srgbClr val="00B050"/>
              </a:solidFill>
              <a:latin typeface="Arial Unicode MS" pitchFamily="34" charset="-128"/>
              <a:ea typeface="Arial Unicode MS" pitchFamily="34" charset="-128"/>
              <a:cs typeface="Arial Unicode MS" pitchFamily="34" charset="-128"/>
            </a:endParaRPr>
          </a:p>
        </p:txBody>
      </p:sp>
      <p:pic>
        <p:nvPicPr>
          <p:cNvPr id="6" name="Picture 2" descr="C:\Users\TOSHIBA\Documents\محاضرات السرطان\البروستاتة (الموثة)\الرمز\رمز سرطان البروستاتة.jpg"/>
          <p:cNvPicPr>
            <a:picLocks noChangeAspect="1" noChangeArrowheads="1"/>
          </p:cNvPicPr>
          <p:nvPr/>
        </p:nvPicPr>
        <p:blipFill>
          <a:blip r:embed="rId2"/>
          <a:srcRect/>
          <a:stretch>
            <a:fillRect/>
          </a:stretch>
        </p:blipFill>
        <p:spPr bwMode="auto">
          <a:xfrm>
            <a:off x="7500958" y="4572008"/>
            <a:ext cx="1214446" cy="2188190"/>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7" name="Picture 3" descr="C:\Users\TOSHIBA\Documents\محاضرات السرطان\البروستاتة (الموثة)\المرحلة T\المرحلة1 t.jpg"/>
          <p:cNvPicPr>
            <a:picLocks noChangeAspect="1" noChangeArrowheads="1"/>
          </p:cNvPicPr>
          <p:nvPr/>
        </p:nvPicPr>
        <p:blipFill>
          <a:blip r:embed="rId3"/>
          <a:srcRect/>
          <a:stretch>
            <a:fillRect/>
          </a:stretch>
        </p:blipFill>
        <p:spPr bwMode="auto">
          <a:xfrm>
            <a:off x="2571736" y="2786058"/>
            <a:ext cx="1744132" cy="158909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28" name="Picture 4" descr="C:\Users\TOSHIBA\Documents\محاضرات السرطان\البروستاتة (الموثة)\التشريح\تشريح البروستاتة.jpg"/>
          <p:cNvPicPr>
            <a:picLocks noChangeAspect="1" noChangeArrowheads="1"/>
          </p:cNvPicPr>
          <p:nvPr/>
        </p:nvPicPr>
        <p:blipFill>
          <a:blip r:embed="rId4"/>
          <a:srcRect/>
          <a:stretch>
            <a:fillRect/>
          </a:stretch>
        </p:blipFill>
        <p:spPr bwMode="auto">
          <a:xfrm>
            <a:off x="4500563" y="2677239"/>
            <a:ext cx="1714512" cy="173893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029" name="Picture 5" descr="C:\Users\TOSHIBA\Documents\محاضرات السرطان\البروستاتة (الموثة)\التشريح\البروستاتة والحويصل المنوي2.jpeg"/>
          <p:cNvPicPr>
            <a:picLocks noChangeAspect="1" noChangeArrowheads="1"/>
          </p:cNvPicPr>
          <p:nvPr/>
        </p:nvPicPr>
        <p:blipFill>
          <a:blip r:embed="rId5"/>
          <a:srcRect/>
          <a:stretch>
            <a:fillRect/>
          </a:stretch>
        </p:blipFill>
        <p:spPr bwMode="auto">
          <a:xfrm>
            <a:off x="6357950" y="2571744"/>
            <a:ext cx="2643206" cy="185496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026" name="Picture 2" descr="C:\Users\TOSHIBA\Documents\محاضرات السرطان\البروستاتة (الموثة)\تصنيع المطاط.jpg"/>
          <p:cNvPicPr>
            <a:picLocks noChangeAspect="1" noChangeArrowheads="1"/>
          </p:cNvPicPr>
          <p:nvPr/>
        </p:nvPicPr>
        <p:blipFill>
          <a:blip r:embed="rId6" cstate="print"/>
          <a:srcRect l="12776" r="946"/>
          <a:stretch>
            <a:fillRect/>
          </a:stretch>
        </p:blipFill>
        <p:spPr bwMode="auto">
          <a:xfrm flipH="1">
            <a:off x="214282" y="2714620"/>
            <a:ext cx="2172470" cy="1678680"/>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83418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a:t>
            </a:fld>
            <a:endParaRPr lang="ar-SA" dirty="0">
              <a:solidFill>
                <a:srgbClr val="002060"/>
              </a:solidFill>
            </a:endParaRPr>
          </a:p>
        </p:txBody>
      </p:sp>
      <p:graphicFrame>
        <p:nvGraphicFramePr>
          <p:cNvPr id="7" name="مخطط 6"/>
          <p:cNvGraphicFramePr/>
          <p:nvPr/>
        </p:nvGraphicFramePr>
        <p:xfrm>
          <a:off x="285720" y="1428736"/>
          <a:ext cx="864399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a:t>
            </a:r>
            <a:r>
              <a:rPr lang="ar-SY" b="1" dirty="0" smtClean="0">
                <a:solidFill>
                  <a:srgbClr val="0070C0"/>
                </a:solidFill>
                <a:cs typeface="PT Bold Heading" pitchFamily="2" charset="-78"/>
              </a:rPr>
              <a:t>البروستاتة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100</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البنية-المناطق</a:t>
            </a:r>
          </a:p>
        </p:txBody>
      </p:sp>
      <p:pic>
        <p:nvPicPr>
          <p:cNvPr id="8" name="صورة 7" descr="C:\Users\TOSHIBA\Documents\محاضرات السرطان\البروستاتة (الموثة)\التشريح\تشريح وبنية ووظيفة البروستاتة2_files.gif"/>
          <p:cNvPicPr/>
          <p:nvPr/>
        </p:nvPicPr>
        <p:blipFill>
          <a:blip r:embed="rId3"/>
          <a:srcRect b="11981"/>
          <a:stretch>
            <a:fillRect/>
          </a:stretch>
        </p:blipFill>
        <p:spPr bwMode="auto">
          <a:xfrm>
            <a:off x="2643174" y="2357430"/>
            <a:ext cx="4214842" cy="335758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البروستاتة</a:t>
            </a:r>
            <a:r>
              <a:rPr lang="ar-SY" b="1" baseline="30000" dirty="0" smtClean="0">
                <a:solidFill>
                  <a:srgbClr val="00B050"/>
                </a:solidFill>
                <a:cs typeface="PT Bold Heading" pitchFamily="2" charset="-78"/>
              </a:rPr>
              <a:t>15</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101</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10000"/>
          </a:bodyPr>
          <a:lstStyle/>
          <a:p>
            <a:pPr algn="ctr">
              <a:buNone/>
            </a:pPr>
            <a:r>
              <a:rPr lang="ar-SY" b="1" dirty="0" smtClean="0">
                <a:solidFill>
                  <a:schemeClr val="accent4">
                    <a:lumMod val="40000"/>
                    <a:lumOff val="60000"/>
                  </a:schemeClr>
                </a:solidFill>
              </a:rPr>
              <a:t>البنية</a:t>
            </a:r>
          </a:p>
          <a:p>
            <a:pPr algn="r">
              <a:buFont typeface="Wingdings" pitchFamily="2" charset="2"/>
              <a:buChar char="Ø"/>
            </a:pPr>
            <a:r>
              <a:rPr lang="ar-SY" b="1" dirty="0" smtClean="0">
                <a:solidFill>
                  <a:schemeClr val="bg1"/>
                </a:solidFill>
              </a:rPr>
              <a:t>تتكون البروستاتة من 3 أنماط من الخلايا:</a:t>
            </a:r>
          </a:p>
          <a:p>
            <a:pPr>
              <a:buClr>
                <a:srgbClr val="FFFF00"/>
              </a:buClr>
              <a:buFont typeface="Wingdings" pitchFamily="2" charset="2"/>
              <a:buChar char="Ø"/>
            </a:pPr>
            <a:r>
              <a:rPr lang="ar-SY" b="1" dirty="0" smtClean="0">
                <a:solidFill>
                  <a:srgbClr val="FFFF00"/>
                </a:solidFill>
              </a:rPr>
              <a:t>خلايا </a:t>
            </a:r>
            <a:r>
              <a:rPr lang="ar-SY" b="1" dirty="0" err="1" smtClean="0">
                <a:solidFill>
                  <a:srgbClr val="FFFF00"/>
                </a:solidFill>
              </a:rPr>
              <a:t>غدية</a:t>
            </a:r>
            <a:r>
              <a:rPr lang="ar-SY" b="1" dirty="0" smtClean="0">
                <a:solidFill>
                  <a:srgbClr val="FFFF00"/>
                </a:solidFill>
              </a:rPr>
              <a:t>: </a:t>
            </a:r>
            <a:r>
              <a:rPr lang="ar-SY" b="1" dirty="0" smtClean="0">
                <a:solidFill>
                  <a:schemeClr val="bg1"/>
                </a:solidFill>
              </a:rPr>
              <a:t>تنتج سائلاً رائقاً قلوياً قليلاً يؤلف الجزء السائل من المني، وهو غني بالبروتينات والمعادن لتغذية </a:t>
            </a:r>
            <a:r>
              <a:rPr lang="ar-SY" b="1" dirty="0" err="1" smtClean="0">
                <a:solidFill>
                  <a:schemeClr val="bg1"/>
                </a:solidFill>
              </a:rPr>
              <a:t>النطاف</a:t>
            </a:r>
            <a:r>
              <a:rPr lang="ar-SY" b="1" dirty="0" smtClean="0">
                <a:solidFill>
                  <a:schemeClr val="bg1"/>
                </a:solidFill>
              </a:rPr>
              <a:t>؛ ثمة </a:t>
            </a:r>
            <a:r>
              <a:rPr lang="ar-SY" b="1" dirty="0" err="1" smtClean="0">
                <a:solidFill>
                  <a:schemeClr val="bg1"/>
                </a:solidFill>
              </a:rPr>
              <a:t>أقنية</a:t>
            </a:r>
            <a:r>
              <a:rPr lang="ar-SY" b="1" dirty="0" smtClean="0">
                <a:solidFill>
                  <a:schemeClr val="bg1"/>
                </a:solidFill>
              </a:rPr>
              <a:t> تنفتح داخل الجزء </a:t>
            </a:r>
            <a:r>
              <a:rPr lang="ar-SY" b="1" dirty="0" err="1" smtClean="0">
                <a:solidFill>
                  <a:schemeClr val="bg1"/>
                </a:solidFill>
              </a:rPr>
              <a:t>البروستاتي</a:t>
            </a:r>
            <a:r>
              <a:rPr lang="ar-SY" b="1" dirty="0" smtClean="0">
                <a:solidFill>
                  <a:schemeClr val="bg1"/>
                </a:solidFill>
              </a:rPr>
              <a:t> من </a:t>
            </a:r>
            <a:r>
              <a:rPr lang="ar-SY" b="1" dirty="0" err="1" smtClean="0">
                <a:solidFill>
                  <a:schemeClr val="bg1"/>
                </a:solidFill>
              </a:rPr>
              <a:t>الإحليل</a:t>
            </a:r>
            <a:r>
              <a:rPr lang="ar-SY" b="1" dirty="0" smtClean="0">
                <a:solidFill>
                  <a:schemeClr val="bg1"/>
                </a:solidFill>
              </a:rPr>
              <a:t>. يتألف النسيج </a:t>
            </a:r>
            <a:r>
              <a:rPr lang="ar-SY" b="1" dirty="0" err="1" smtClean="0">
                <a:solidFill>
                  <a:schemeClr val="bg1"/>
                </a:solidFill>
              </a:rPr>
              <a:t>الغدي</a:t>
            </a:r>
            <a:r>
              <a:rPr lang="ar-SY" b="1" dirty="0" smtClean="0">
                <a:solidFill>
                  <a:schemeClr val="bg1"/>
                </a:solidFill>
              </a:rPr>
              <a:t> من 30-40 غدة </a:t>
            </a:r>
            <a:r>
              <a:rPr lang="ar-SY" b="1" dirty="0" err="1" smtClean="0">
                <a:solidFill>
                  <a:schemeClr val="bg1"/>
                </a:solidFill>
              </a:rPr>
              <a:t>نُبيبية</a:t>
            </a:r>
            <a:r>
              <a:rPr lang="ar-SY" b="1" dirty="0" smtClean="0">
                <a:solidFill>
                  <a:schemeClr val="bg1"/>
                </a:solidFill>
              </a:rPr>
              <a:t>-</a:t>
            </a:r>
            <a:r>
              <a:rPr lang="ar-SY" b="1" dirty="0" err="1" smtClean="0">
                <a:solidFill>
                  <a:schemeClr val="bg1"/>
                </a:solidFill>
              </a:rPr>
              <a:t>سنخية</a:t>
            </a:r>
            <a:r>
              <a:rPr lang="ar-SY" b="1" dirty="0" smtClean="0">
                <a:solidFill>
                  <a:schemeClr val="bg1"/>
                </a:solidFill>
              </a:rPr>
              <a:t> تنفتح </a:t>
            </a:r>
            <a:r>
              <a:rPr lang="ar-SY" b="1" dirty="0" err="1" smtClean="0">
                <a:solidFill>
                  <a:schemeClr val="bg1"/>
                </a:solidFill>
              </a:rPr>
              <a:t>أقنيتها</a:t>
            </a:r>
            <a:r>
              <a:rPr lang="ar-SY" b="1" dirty="0" smtClean="0">
                <a:solidFill>
                  <a:schemeClr val="bg1"/>
                </a:solidFill>
              </a:rPr>
              <a:t> على </a:t>
            </a:r>
            <a:r>
              <a:rPr lang="ar-SY" b="1" dirty="0" err="1" smtClean="0">
                <a:solidFill>
                  <a:schemeClr val="bg1"/>
                </a:solidFill>
              </a:rPr>
              <a:t>الأحليل</a:t>
            </a:r>
            <a:r>
              <a:rPr lang="ar-SY" b="1" dirty="0" smtClean="0">
                <a:solidFill>
                  <a:schemeClr val="bg1"/>
                </a:solidFill>
              </a:rPr>
              <a:t>. يحيط بهذه الغدد سَدَى (</a:t>
            </a:r>
            <a:r>
              <a:rPr lang="en-US" b="1" dirty="0" err="1" smtClean="0">
                <a:solidFill>
                  <a:schemeClr val="bg1"/>
                </a:solidFill>
              </a:rPr>
              <a:t>stroma</a:t>
            </a:r>
            <a:r>
              <a:rPr lang="ar-SY" b="1" dirty="0" smtClean="0">
                <a:solidFill>
                  <a:schemeClr val="bg1"/>
                </a:solidFill>
              </a:rPr>
              <a:t>) ليفي عضلي واسع الامتداد. </a:t>
            </a:r>
            <a:r>
              <a:rPr lang="ar-SY" b="1" dirty="0" err="1" smtClean="0">
                <a:solidFill>
                  <a:schemeClr val="bg1"/>
                </a:solidFill>
              </a:rPr>
              <a:t>ظهارة</a:t>
            </a:r>
            <a:r>
              <a:rPr lang="ar-SY" b="1" dirty="0" smtClean="0">
                <a:solidFill>
                  <a:schemeClr val="bg1"/>
                </a:solidFill>
              </a:rPr>
              <a:t> هذه الغدد عادة خلايا شبه مكعبة أو عمودية. ثمة سدى غير غدي يتألف من نسيج ضام ليفي-مرن وعضلات ملساء</a:t>
            </a:r>
          </a:p>
          <a:p>
            <a:pPr algn="r">
              <a:buClr>
                <a:srgbClr val="FFFF00"/>
              </a:buClr>
              <a:buFont typeface="Wingdings" pitchFamily="2" charset="2"/>
              <a:buChar char="Ø"/>
            </a:pPr>
            <a:r>
              <a:rPr lang="ar-SY" b="1" dirty="0" smtClean="0">
                <a:solidFill>
                  <a:srgbClr val="FFFF00"/>
                </a:solidFill>
              </a:rPr>
              <a:t>خلايا عضلية: </a:t>
            </a:r>
            <a:r>
              <a:rPr lang="ar-SY" b="1" dirty="0" smtClean="0">
                <a:solidFill>
                  <a:schemeClr val="bg1"/>
                </a:solidFill>
              </a:rPr>
              <a:t>تضبط تدفق البول والقذف</a:t>
            </a:r>
          </a:p>
          <a:p>
            <a:pPr algn="r">
              <a:buClr>
                <a:srgbClr val="FFFF00"/>
              </a:buClr>
              <a:buFont typeface="Wingdings" pitchFamily="2" charset="2"/>
              <a:buChar char="Ø"/>
            </a:pPr>
            <a:r>
              <a:rPr lang="ar-SY" b="1" dirty="0" smtClean="0">
                <a:solidFill>
                  <a:srgbClr val="FFFF00"/>
                </a:solidFill>
              </a:rPr>
              <a:t>خلايا ليفية: </a:t>
            </a:r>
            <a:r>
              <a:rPr lang="ar-SY" b="1" dirty="0" smtClean="0">
                <a:solidFill>
                  <a:schemeClr val="bg1"/>
                </a:solidFill>
              </a:rPr>
              <a:t>توفر بنية داعمة للغدة</a:t>
            </a:r>
          </a:p>
        </p:txBody>
      </p:sp>
    </p:spTree>
    <p:extLst>
      <p:ext uri="{BB962C8B-B14F-4D97-AF65-F5344CB8AC3E}">
        <p14:creationId xmlns="" xmlns:p14="http://schemas.microsoft.com/office/powerpoint/2010/main" val="160035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a:t>
            </a:r>
            <a:r>
              <a:rPr lang="ar-SY" b="1" dirty="0" smtClean="0">
                <a:solidFill>
                  <a:srgbClr val="0070C0"/>
                </a:solidFill>
                <a:cs typeface="PT Bold Heading" pitchFamily="2" charset="-78"/>
              </a:rPr>
              <a:t>البروستاتة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102</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البنية-أنماط الخلايا</a:t>
            </a:r>
          </a:p>
        </p:txBody>
      </p:sp>
      <p:pic>
        <p:nvPicPr>
          <p:cNvPr id="9" name="صورة 8" descr="بروستات قلاند رسم"/>
          <p:cNvPicPr/>
          <p:nvPr/>
        </p:nvPicPr>
        <p:blipFill>
          <a:blip r:embed="rId3"/>
          <a:srcRect t="1871" r="945" b="1871"/>
          <a:stretch>
            <a:fillRect/>
          </a:stretch>
        </p:blipFill>
        <p:spPr bwMode="auto">
          <a:xfrm>
            <a:off x="1857356" y="2571744"/>
            <a:ext cx="5929385" cy="302200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البروستاتة</a:t>
            </a:r>
            <a:r>
              <a:rPr lang="ar-SY" b="1" baseline="30000" dirty="0" smtClean="0">
                <a:solidFill>
                  <a:srgbClr val="00B050"/>
                </a:solidFill>
                <a:cs typeface="PT Bold Heading" pitchFamily="2" charset="-78"/>
              </a:rPr>
              <a:t>15</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103</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10000"/>
          </a:bodyPr>
          <a:lstStyle/>
          <a:p>
            <a:pPr algn="ctr">
              <a:buNone/>
            </a:pPr>
            <a:r>
              <a:rPr lang="ar-SY" b="1" dirty="0" smtClean="0">
                <a:solidFill>
                  <a:schemeClr val="accent4">
                    <a:lumMod val="40000"/>
                    <a:lumOff val="60000"/>
                  </a:schemeClr>
                </a:solidFill>
              </a:rPr>
              <a:t>الوظيفة</a:t>
            </a:r>
          </a:p>
          <a:p>
            <a:pPr algn="r">
              <a:buFont typeface="Wingdings" pitchFamily="2" charset="2"/>
              <a:buChar char="Ø"/>
            </a:pPr>
            <a:r>
              <a:rPr lang="ar-SY" b="1" dirty="0" smtClean="0">
                <a:solidFill>
                  <a:schemeClr val="bg1"/>
                </a:solidFill>
              </a:rPr>
              <a:t>تنتج سائلاً رائقاً قلوي قليلاً، وهو جزء هام من المني (الذي يحمل </a:t>
            </a:r>
            <a:r>
              <a:rPr lang="ar-SY" b="1" dirty="0" err="1" smtClean="0">
                <a:solidFill>
                  <a:schemeClr val="bg1"/>
                </a:solidFill>
              </a:rPr>
              <a:t>النطاف</a:t>
            </a:r>
            <a:r>
              <a:rPr lang="ar-SY" b="1" dirty="0" smtClean="0">
                <a:solidFill>
                  <a:schemeClr val="bg1"/>
                </a:solidFill>
              </a:rPr>
              <a:t>)، ويساعد في المحافظة على </a:t>
            </a:r>
            <a:r>
              <a:rPr lang="ar-SY" b="1" dirty="0" err="1" smtClean="0">
                <a:solidFill>
                  <a:schemeClr val="bg1"/>
                </a:solidFill>
              </a:rPr>
              <a:t>النطاف</a:t>
            </a:r>
            <a:r>
              <a:rPr lang="ar-SY" b="1" dirty="0" smtClean="0">
                <a:solidFill>
                  <a:schemeClr val="bg1"/>
                </a:solidFill>
              </a:rPr>
              <a:t> حية وصحية</a:t>
            </a:r>
          </a:p>
          <a:p>
            <a:pPr algn="r">
              <a:buFont typeface="Wingdings" pitchFamily="2" charset="2"/>
              <a:buChar char="Ø"/>
            </a:pPr>
            <a:r>
              <a:rPr lang="ar-SY" b="1" dirty="0" smtClean="0">
                <a:solidFill>
                  <a:schemeClr val="bg1"/>
                </a:solidFill>
              </a:rPr>
              <a:t>أثناء </a:t>
            </a:r>
            <a:r>
              <a:rPr lang="ar-SY" b="1" dirty="0" err="1" smtClean="0">
                <a:solidFill>
                  <a:schemeClr val="bg1"/>
                </a:solidFill>
              </a:rPr>
              <a:t>الإرْجاز</a:t>
            </a:r>
            <a:r>
              <a:rPr lang="ar-SY" b="1" dirty="0" smtClean="0">
                <a:solidFill>
                  <a:schemeClr val="bg1"/>
                </a:solidFill>
              </a:rPr>
              <a:t> (هَزَّة الجِماع)، يساعد الجزء العضلي على دفع سائل البروستاتة، بالإضافة إلى </a:t>
            </a:r>
            <a:r>
              <a:rPr lang="ar-SY" b="1" dirty="0" err="1" smtClean="0">
                <a:solidFill>
                  <a:schemeClr val="bg1"/>
                </a:solidFill>
              </a:rPr>
              <a:t>النطاف</a:t>
            </a:r>
            <a:r>
              <a:rPr lang="ar-SY" b="1" dirty="0" smtClean="0">
                <a:solidFill>
                  <a:schemeClr val="bg1"/>
                </a:solidFill>
              </a:rPr>
              <a:t> التي أنتجتها الخصيتان، إلى </a:t>
            </a:r>
            <a:r>
              <a:rPr lang="ar-SY" b="1" dirty="0" err="1" smtClean="0">
                <a:solidFill>
                  <a:schemeClr val="bg1"/>
                </a:solidFill>
              </a:rPr>
              <a:t>الإحليل</a:t>
            </a:r>
            <a:r>
              <a:rPr lang="ar-SY" b="1" dirty="0" smtClean="0">
                <a:solidFill>
                  <a:schemeClr val="bg1"/>
                </a:solidFill>
              </a:rPr>
              <a:t>، ثم يغادر المني الجسم عبر قمة القضيب أثناء القذف</a:t>
            </a:r>
          </a:p>
          <a:p>
            <a:pPr algn="r">
              <a:buFont typeface="Wingdings" pitchFamily="2" charset="2"/>
              <a:buChar char="Ø"/>
            </a:pPr>
            <a:r>
              <a:rPr lang="ar-SY" b="1" dirty="0" smtClean="0">
                <a:solidFill>
                  <a:schemeClr val="bg1"/>
                </a:solidFill>
              </a:rPr>
              <a:t>إبطاء وإيقاف التبول: ثمة ألياف عضلية تحيط </a:t>
            </a:r>
            <a:r>
              <a:rPr lang="ar-SY" b="1" dirty="0" err="1" smtClean="0">
                <a:solidFill>
                  <a:schemeClr val="bg1"/>
                </a:solidFill>
              </a:rPr>
              <a:t>بالإحليل</a:t>
            </a:r>
            <a:r>
              <a:rPr lang="ar-SY" b="1" dirty="0" smtClean="0">
                <a:solidFill>
                  <a:schemeClr val="bg1"/>
                </a:solidFill>
              </a:rPr>
              <a:t> بتحكم من الجهاز العصبي اللاإرادي، تتقلص هذه الألياف لتبطئ وتوقف تدفق البول</a:t>
            </a:r>
          </a:p>
          <a:p>
            <a:pPr>
              <a:buFont typeface="Wingdings" pitchFamily="2" charset="2"/>
              <a:buChar char="Ø"/>
            </a:pPr>
            <a:r>
              <a:rPr lang="ar-SY" b="1" dirty="0" smtClean="0">
                <a:solidFill>
                  <a:schemeClr val="bg1"/>
                </a:solidFill>
              </a:rPr>
              <a:t>نمو ووظيفة البروستاتة يعتمدان على الهرمون الجنسي الذكري (</a:t>
            </a:r>
            <a:r>
              <a:rPr lang="ar-SY" b="1" dirty="0" err="1" smtClean="0">
                <a:solidFill>
                  <a:schemeClr val="bg1"/>
                </a:solidFill>
              </a:rPr>
              <a:t>التستسترون</a:t>
            </a:r>
            <a:r>
              <a:rPr lang="ar-SY" b="1" dirty="0" smtClean="0">
                <a:solidFill>
                  <a:schemeClr val="bg1"/>
                </a:solidFill>
              </a:rPr>
              <a:t>) الذي تنتجه الخصيتان</a:t>
            </a:r>
          </a:p>
          <a:p>
            <a:pPr algn="r">
              <a:buNone/>
            </a:pP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a:t>
            </a:r>
            <a:r>
              <a:rPr lang="ar-SY" b="1" dirty="0" smtClean="0">
                <a:solidFill>
                  <a:srgbClr val="0070C0"/>
                </a:solidFill>
                <a:cs typeface="PT Bold Heading" pitchFamily="2" charset="-78"/>
              </a:rPr>
              <a:t>الخطر</a:t>
            </a:r>
            <a:r>
              <a:rPr lang="ar-SY" b="1" baseline="30000" dirty="0" smtClean="0">
                <a:solidFill>
                  <a:srgbClr val="00B050"/>
                </a:solidFill>
                <a:cs typeface="PT Bold Heading" pitchFamily="2" charset="-78"/>
              </a:rPr>
              <a:t>13</a:t>
            </a:r>
            <a:endParaRPr lang="ar-SY" b="1" baseline="30000"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104</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lnSpcReduction="10000"/>
          </a:bodyPr>
          <a:lstStyle/>
          <a:p>
            <a:pPr>
              <a:buClr>
                <a:schemeClr val="bg1"/>
              </a:buClr>
              <a:buFont typeface="Wingdings" pitchFamily="2" charset="2"/>
              <a:buChar char="Ø"/>
            </a:pPr>
            <a:r>
              <a:rPr lang="ar-SY" b="1" dirty="0" smtClean="0">
                <a:solidFill>
                  <a:schemeClr val="bg1"/>
                </a:solidFill>
              </a:rPr>
              <a:t>السن</a:t>
            </a:r>
            <a:endParaRPr lang="ar-SY" b="1" dirty="0" smtClean="0">
              <a:solidFill>
                <a:schemeClr val="bg1"/>
              </a:solidFill>
              <a:latin typeface="Simplified Arabic"/>
            </a:endParaRPr>
          </a:p>
          <a:p>
            <a:pPr>
              <a:buClr>
                <a:schemeClr val="bg1"/>
              </a:buClr>
              <a:buFont typeface="Wingdings" pitchFamily="2" charset="2"/>
              <a:buChar char="Ø"/>
            </a:pPr>
            <a:r>
              <a:rPr lang="ar-SY" b="1" dirty="0" smtClean="0">
                <a:solidFill>
                  <a:schemeClr val="bg1"/>
                </a:solidFill>
                <a:latin typeface="Simplified Arabic"/>
              </a:rPr>
              <a:t>القصة العائلية</a:t>
            </a:r>
          </a:p>
          <a:p>
            <a:pPr>
              <a:buClr>
                <a:schemeClr val="bg1"/>
              </a:buClr>
              <a:buFont typeface="Wingdings" pitchFamily="2" charset="2"/>
              <a:buChar char="Ø"/>
            </a:pPr>
            <a:r>
              <a:rPr lang="ar-SY" b="1" dirty="0" smtClean="0">
                <a:solidFill>
                  <a:schemeClr val="bg1"/>
                </a:solidFill>
              </a:rPr>
              <a:t>العِرْق </a:t>
            </a:r>
            <a:r>
              <a:rPr lang="ar-SY" b="1" dirty="0" err="1" smtClean="0">
                <a:solidFill>
                  <a:schemeClr val="bg1"/>
                </a:solidFill>
              </a:rPr>
              <a:t>والإثنية</a:t>
            </a:r>
            <a:endParaRPr lang="ar-SY" b="1" dirty="0" smtClean="0">
              <a:solidFill>
                <a:schemeClr val="bg1"/>
              </a:solidFill>
              <a:latin typeface="Simplified Arabic"/>
            </a:endParaRPr>
          </a:p>
          <a:p>
            <a:pPr>
              <a:buClr>
                <a:schemeClr val="bg1"/>
              </a:buClr>
              <a:buFont typeface="Wingdings" pitchFamily="2" charset="2"/>
              <a:buChar char="Ø"/>
            </a:pPr>
            <a:r>
              <a:rPr lang="ar-SY" b="1" dirty="0" smtClean="0">
                <a:solidFill>
                  <a:schemeClr val="bg1"/>
                </a:solidFill>
                <a:latin typeface="Simplified Arabic"/>
              </a:rPr>
              <a:t>العوامل الجينية</a:t>
            </a:r>
          </a:p>
          <a:p>
            <a:pPr>
              <a:buClr>
                <a:schemeClr val="bg1"/>
              </a:buClr>
              <a:buFont typeface="Wingdings" pitchFamily="2" charset="2"/>
              <a:buChar char="Ø"/>
            </a:pPr>
            <a:r>
              <a:rPr lang="ar-SY" b="1" dirty="0" smtClean="0">
                <a:solidFill>
                  <a:schemeClr val="bg1"/>
                </a:solidFill>
              </a:rPr>
              <a:t>النظام الغذائي</a:t>
            </a:r>
          </a:p>
          <a:p>
            <a:pPr>
              <a:buClr>
                <a:schemeClr val="bg1"/>
              </a:buClr>
              <a:buFont typeface="Wingdings" pitchFamily="2" charset="2"/>
              <a:buChar char="Ø"/>
            </a:pPr>
            <a:r>
              <a:rPr lang="ar-SY" b="1" dirty="0" smtClean="0">
                <a:solidFill>
                  <a:schemeClr val="bg1"/>
                </a:solidFill>
              </a:rPr>
              <a:t>العوامل الهرمونية</a:t>
            </a:r>
          </a:p>
          <a:p>
            <a:pPr>
              <a:buClr>
                <a:schemeClr val="bg1"/>
              </a:buClr>
              <a:buFont typeface="Wingdings" pitchFamily="2" charset="2"/>
              <a:buChar char="Ø"/>
            </a:pPr>
            <a:r>
              <a:rPr lang="ar-SY" b="1" dirty="0" smtClean="0">
                <a:solidFill>
                  <a:schemeClr val="bg1"/>
                </a:solidFill>
                <a:latin typeface="Simplified Arabic" pitchFamily="18" charset="-78"/>
              </a:rPr>
              <a:t>العوامل الدوائية</a:t>
            </a:r>
            <a:endParaRPr lang="ar-SY" b="1" dirty="0" smtClean="0">
              <a:solidFill>
                <a:schemeClr val="bg1"/>
              </a:solidFill>
            </a:endParaRPr>
          </a:p>
          <a:p>
            <a:pPr>
              <a:buClr>
                <a:schemeClr val="bg1"/>
              </a:buClr>
              <a:buFont typeface="Wingdings" pitchFamily="2" charset="2"/>
              <a:buChar char="Ø"/>
            </a:pPr>
            <a:r>
              <a:rPr lang="ar-SY" b="1" dirty="0" smtClean="0">
                <a:solidFill>
                  <a:schemeClr val="bg1"/>
                </a:solidFill>
              </a:rPr>
              <a:t>أنماط الحياة</a:t>
            </a:r>
          </a:p>
        </p:txBody>
      </p:sp>
    </p:spTree>
    <p:extLst>
      <p:ext uri="{BB962C8B-B14F-4D97-AF65-F5344CB8AC3E}">
        <p14:creationId xmlns="" xmlns:p14="http://schemas.microsoft.com/office/powerpoint/2010/main" val="160035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105</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Clr>
                <a:schemeClr val="bg1"/>
              </a:buClr>
              <a:buFont typeface="Wingdings" pitchFamily="2" charset="2"/>
              <a:buChar char="Ø"/>
            </a:pPr>
            <a:r>
              <a:rPr lang="ar-SY" b="1" dirty="0" err="1" smtClean="0">
                <a:solidFill>
                  <a:schemeClr val="bg1"/>
                </a:solidFill>
              </a:rPr>
              <a:t>التعرضات</a:t>
            </a:r>
            <a:r>
              <a:rPr lang="ar-SY" b="1" dirty="0" smtClean="0">
                <a:solidFill>
                  <a:schemeClr val="bg1"/>
                </a:solidFill>
              </a:rPr>
              <a:t> المهنية</a:t>
            </a:r>
          </a:p>
          <a:p>
            <a:pPr>
              <a:buClr>
                <a:schemeClr val="bg1"/>
              </a:buClr>
              <a:buFont typeface="Wingdings" pitchFamily="2" charset="2"/>
              <a:buChar char="Ø"/>
            </a:pPr>
            <a:r>
              <a:rPr lang="ar-SY" b="1" dirty="0" smtClean="0">
                <a:solidFill>
                  <a:schemeClr val="bg1"/>
                </a:solidFill>
              </a:rPr>
              <a:t>الإصابة بسرطانات أخرى</a:t>
            </a:r>
          </a:p>
          <a:p>
            <a:pPr>
              <a:buClr>
                <a:schemeClr val="bg1"/>
              </a:buClr>
              <a:buFont typeface="Wingdings" pitchFamily="2" charset="2"/>
              <a:buChar char="Ø"/>
            </a:pPr>
            <a:r>
              <a:rPr lang="ar-SY" b="1" dirty="0" smtClean="0">
                <a:solidFill>
                  <a:schemeClr val="bg1"/>
                </a:solidFill>
              </a:rPr>
              <a:t>إجراء بعض العمليات الجراحية</a:t>
            </a:r>
          </a:p>
          <a:p>
            <a:pPr>
              <a:buClr>
                <a:schemeClr val="bg1"/>
              </a:buClr>
              <a:buFont typeface="Wingdings" pitchFamily="2" charset="2"/>
              <a:buChar char="Ø"/>
            </a:pPr>
            <a:r>
              <a:rPr lang="ar-SY" b="1" dirty="0" err="1" smtClean="0">
                <a:solidFill>
                  <a:schemeClr val="bg1"/>
                </a:solidFill>
              </a:rPr>
              <a:t>الأخماج</a:t>
            </a:r>
            <a:endParaRPr lang="ar-SY" b="1" dirty="0" smtClean="0">
              <a:solidFill>
                <a:schemeClr val="bg1"/>
              </a:solidFill>
            </a:endParaRPr>
          </a:p>
          <a:p>
            <a:pPr>
              <a:buClr>
                <a:schemeClr val="bg1"/>
              </a:buClr>
              <a:buFont typeface="Wingdings" pitchFamily="2" charset="2"/>
              <a:buChar char="Ø"/>
            </a:pPr>
            <a:r>
              <a:rPr lang="ar-SY" b="1" dirty="0" smtClean="0">
                <a:solidFill>
                  <a:schemeClr val="bg1"/>
                </a:solidFill>
              </a:rPr>
              <a:t>مستويات الكولسترول</a:t>
            </a:r>
          </a:p>
          <a:p>
            <a:pPr>
              <a:buClr>
                <a:schemeClr val="bg1"/>
              </a:buClr>
              <a:buFont typeface="Wingdings" pitchFamily="2" charset="2"/>
              <a:buChar char="Ø"/>
            </a:pPr>
            <a:r>
              <a:rPr lang="ar-SY" b="1" dirty="0" smtClean="0">
                <a:solidFill>
                  <a:schemeClr val="bg1"/>
                </a:solidFill>
              </a:rPr>
              <a:t>تناول </a:t>
            </a:r>
            <a:r>
              <a:rPr lang="ar-SY" b="1" dirty="0" err="1" smtClean="0">
                <a:solidFill>
                  <a:schemeClr val="bg1"/>
                </a:solidFill>
              </a:rPr>
              <a:t>الأسبيرين</a:t>
            </a:r>
            <a:endParaRPr lang="ar-SY" b="1" dirty="0" smtClean="0">
              <a:solidFill>
                <a:schemeClr val="bg1"/>
              </a:solidFill>
            </a:endParaRPr>
          </a:p>
          <a:p>
            <a:pPr>
              <a:buClr>
                <a:schemeClr val="bg1"/>
              </a:buClr>
              <a:buFont typeface="Wingdings" pitchFamily="2" charset="2"/>
              <a:buChar char="Ø"/>
            </a:pPr>
            <a:r>
              <a:rPr lang="ar-SY" b="1" dirty="0" smtClean="0">
                <a:solidFill>
                  <a:schemeClr val="bg1"/>
                </a:solidFill>
              </a:rPr>
              <a:t>السكري</a:t>
            </a:r>
          </a:p>
        </p:txBody>
      </p:sp>
    </p:spTree>
    <p:extLst>
      <p:ext uri="{BB962C8B-B14F-4D97-AF65-F5344CB8AC3E}">
        <p14:creationId xmlns="" xmlns:p14="http://schemas.microsoft.com/office/powerpoint/2010/main" val="160035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106</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20000"/>
          </a:bodyPr>
          <a:lstStyle/>
          <a:p>
            <a:pPr>
              <a:buFont typeface="Wingdings" pitchFamily="2" charset="2"/>
              <a:buChar char="Ø"/>
            </a:pPr>
            <a:r>
              <a:rPr lang="ar-SY" b="1" dirty="0" smtClean="0">
                <a:solidFill>
                  <a:srgbClr val="FFFF00"/>
                </a:solidFill>
              </a:rPr>
              <a:t>السن</a:t>
            </a:r>
          </a:p>
          <a:p>
            <a:pPr>
              <a:buFont typeface="Wingdings" pitchFamily="2" charset="2"/>
              <a:buChar char="§"/>
            </a:pPr>
            <a:r>
              <a:rPr lang="ar-SY" b="1" dirty="0" smtClean="0">
                <a:solidFill>
                  <a:schemeClr val="bg1"/>
                </a:solidFill>
              </a:rPr>
              <a:t>تحدث 99</a:t>
            </a:r>
            <a:r>
              <a:rPr lang="ar-SY" b="1" dirty="0" smtClean="0">
                <a:solidFill>
                  <a:schemeClr val="bg1"/>
                </a:solidFill>
                <a:latin typeface="Simplified Arabic"/>
                <a:cs typeface="Simplified Arabic"/>
              </a:rPr>
              <a:t>٪ من الحالات بعمر 50 عاماً فأكثر، و75٪ من الحالات بعمر 70سنة فأكثر</a:t>
            </a:r>
          </a:p>
          <a:p>
            <a:pPr>
              <a:buNone/>
            </a:pPr>
            <a:r>
              <a:rPr lang="ar-SY" b="1" dirty="0" smtClean="0">
                <a:solidFill>
                  <a:schemeClr val="bg1"/>
                </a:solidFill>
                <a:latin typeface="Simplified Arabic"/>
                <a:cs typeface="Simplified Arabic"/>
              </a:rPr>
              <a:t> </a:t>
            </a:r>
          </a:p>
          <a:p>
            <a:pPr>
              <a:buFont typeface="Wingdings" pitchFamily="2" charset="2"/>
              <a:buChar char="Ø"/>
            </a:pPr>
            <a:r>
              <a:rPr lang="ar-SY" b="1" dirty="0" smtClean="0">
                <a:solidFill>
                  <a:srgbClr val="FFFF00"/>
                </a:solidFill>
                <a:latin typeface="Simplified Arabic"/>
                <a:cs typeface="Simplified Arabic"/>
              </a:rPr>
              <a:t>القصة العائلية</a:t>
            </a:r>
          </a:p>
          <a:p>
            <a:pPr>
              <a:buFont typeface="Wingdings" pitchFamily="2" charset="2"/>
              <a:buChar char="§"/>
            </a:pPr>
            <a:r>
              <a:rPr lang="ar-SY" b="1" dirty="0" smtClean="0">
                <a:solidFill>
                  <a:schemeClr val="bg1"/>
                </a:solidFill>
                <a:latin typeface="Simplified Arabic"/>
                <a:cs typeface="Simplified Arabic"/>
              </a:rPr>
              <a:t>لــِ 25٪ من المصابين </a:t>
            </a:r>
            <a:r>
              <a:rPr lang="ar-SY" b="1" dirty="0" err="1" smtClean="0">
                <a:solidFill>
                  <a:schemeClr val="bg1"/>
                </a:solidFill>
                <a:latin typeface="Simplified Arabic"/>
                <a:cs typeface="Simplified Arabic"/>
              </a:rPr>
              <a:t>بالسرطانة</a:t>
            </a:r>
            <a:r>
              <a:rPr lang="ar-SY" b="1" dirty="0" smtClean="0">
                <a:solidFill>
                  <a:schemeClr val="bg1"/>
                </a:solidFill>
                <a:latin typeface="Simplified Arabic"/>
                <a:cs typeface="Simplified Arabic"/>
              </a:rPr>
              <a:t> (</a:t>
            </a:r>
            <a:r>
              <a:rPr lang="ar-SY" b="1" dirty="0" err="1" smtClean="0">
                <a:solidFill>
                  <a:schemeClr val="bg1"/>
                </a:solidFill>
                <a:latin typeface="Simplified Arabic"/>
                <a:cs typeface="Simplified Arabic"/>
              </a:rPr>
              <a:t>الكارسينوما</a:t>
            </a:r>
            <a:r>
              <a:rPr lang="ar-SY" b="1" dirty="0" smtClean="0">
                <a:solidFill>
                  <a:schemeClr val="bg1"/>
                </a:solidFill>
                <a:latin typeface="Simplified Arabic"/>
                <a:cs typeface="Simplified Arabic"/>
              </a:rPr>
              <a:t>) قصة عائلية معروفة، وتتعلق شدة الخطر بعمر الأقرباء المصابين عند التشخيص وعددهم</a:t>
            </a:r>
          </a:p>
          <a:p>
            <a:pPr>
              <a:buFont typeface="Wingdings" pitchFamily="2" charset="2"/>
              <a:buChar char="§"/>
            </a:pPr>
            <a:r>
              <a:rPr lang="ar-SY" b="1" dirty="0" smtClean="0">
                <a:solidFill>
                  <a:schemeClr val="bg1"/>
                </a:solidFill>
                <a:latin typeface="Simplified Arabic"/>
                <a:cs typeface="Simplified Arabic"/>
              </a:rPr>
              <a:t>إن الرجل الذي إما أبيه أو أخيه مصاب لديه خطر أكبر </a:t>
            </a:r>
            <a:r>
              <a:rPr lang="ar-SY" b="1" dirty="0" err="1" smtClean="0">
                <a:solidFill>
                  <a:schemeClr val="bg1"/>
                </a:solidFill>
                <a:latin typeface="Simplified Arabic"/>
                <a:cs typeface="Simplified Arabic"/>
              </a:rPr>
              <a:t>بــِ</a:t>
            </a:r>
            <a:r>
              <a:rPr lang="ar-SY" b="1" dirty="0" smtClean="0">
                <a:solidFill>
                  <a:schemeClr val="bg1"/>
                </a:solidFill>
                <a:latin typeface="Simplified Arabic"/>
                <a:cs typeface="Simplified Arabic"/>
              </a:rPr>
              <a:t> 2-3 مرات بالمقارنة مع الرجل بدون قصة عائلية</a:t>
            </a:r>
          </a:p>
          <a:p>
            <a:pPr>
              <a:buFont typeface="Wingdings" pitchFamily="2" charset="2"/>
              <a:buChar char="§"/>
            </a:pPr>
            <a:r>
              <a:rPr lang="ar-SY" b="1" dirty="0" smtClean="0">
                <a:solidFill>
                  <a:schemeClr val="bg1"/>
                </a:solidFill>
                <a:latin typeface="Simplified Arabic"/>
                <a:cs typeface="Simplified Arabic"/>
              </a:rPr>
              <a:t>الخطر الأكبر يزداد 11 ضعفاً إذا ما شخص المرض لدى الأب أو الأخ بعمر حوالي 40 سنة، وإذا شخص لدى القرابة من الدرجة الأولى</a:t>
            </a:r>
          </a:p>
        </p:txBody>
      </p:sp>
    </p:spTree>
    <p:extLst>
      <p:ext uri="{BB962C8B-B14F-4D97-AF65-F5344CB8AC3E}">
        <p14:creationId xmlns="" xmlns:p14="http://schemas.microsoft.com/office/powerpoint/2010/main" val="16003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107</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buClr>
                <a:srgbClr val="FFFF00"/>
              </a:buClr>
              <a:buFont typeface="Wingdings" pitchFamily="2" charset="2"/>
              <a:buChar char="Ø"/>
            </a:pPr>
            <a:r>
              <a:rPr lang="ar-SY" b="1" dirty="0" smtClean="0">
                <a:solidFill>
                  <a:srgbClr val="FFFF00"/>
                </a:solidFill>
              </a:rPr>
              <a:t>العِرْق </a:t>
            </a:r>
            <a:r>
              <a:rPr lang="ar-SY" b="1" dirty="0" err="1" smtClean="0">
                <a:solidFill>
                  <a:srgbClr val="FFFF00"/>
                </a:solidFill>
              </a:rPr>
              <a:t>والإثنية</a:t>
            </a:r>
            <a:endParaRPr lang="ar-SY" b="1" dirty="0" smtClean="0">
              <a:solidFill>
                <a:srgbClr val="FFFF00"/>
              </a:solidFill>
            </a:endParaRPr>
          </a:p>
          <a:p>
            <a:pPr>
              <a:buClr>
                <a:schemeClr val="bg1"/>
              </a:buClr>
              <a:buFont typeface="Wingdings" pitchFamily="2" charset="2"/>
              <a:buChar char="§"/>
            </a:pPr>
            <a:r>
              <a:rPr lang="ar-SY" b="1" dirty="0" smtClean="0">
                <a:solidFill>
                  <a:schemeClr val="bg1"/>
                </a:solidFill>
              </a:rPr>
              <a:t>في الولايات المتحدة، أن الأمريكان الأفارقة أكثر احتمالاً للإصابة </a:t>
            </a:r>
            <a:r>
              <a:rPr lang="ar-SY" b="1" dirty="0" err="1" smtClean="0">
                <a:solidFill>
                  <a:schemeClr val="bg1"/>
                </a:solidFill>
              </a:rPr>
              <a:t>بــِ</a:t>
            </a:r>
            <a:r>
              <a:rPr lang="ar-SY" b="1" dirty="0" smtClean="0">
                <a:solidFill>
                  <a:schemeClr val="bg1"/>
                </a:solidFill>
              </a:rPr>
              <a:t> 1,6 مرة بالمقارنة مع </a:t>
            </a:r>
            <a:r>
              <a:rPr lang="ar-SY" b="1" dirty="0" err="1" smtClean="0">
                <a:solidFill>
                  <a:schemeClr val="bg1"/>
                </a:solidFill>
              </a:rPr>
              <a:t>القوقازيينأن</a:t>
            </a:r>
            <a:r>
              <a:rPr lang="ar-SY" b="1" dirty="0" smtClean="0">
                <a:solidFill>
                  <a:schemeClr val="bg1"/>
                </a:solidFill>
              </a:rPr>
              <a:t>؛ كما أن الأمريكان الآسيويين أقل احتمالاً للإصابة، والبيض الإسبانيين/ اللاتينيين أقل احتمالاً للإصابة من البيض غير الإسبانيين  </a:t>
            </a:r>
          </a:p>
          <a:p>
            <a:pPr>
              <a:buClr>
                <a:srgbClr val="FFFF00"/>
              </a:buClr>
              <a:buNone/>
            </a:pPr>
            <a:r>
              <a:rPr lang="ar-SY" b="1" dirty="0" smtClean="0">
                <a:solidFill>
                  <a:schemeClr val="bg1"/>
                </a:solidFill>
                <a:latin typeface="Simplified Arabic"/>
                <a:cs typeface="Simplified Arabic"/>
              </a:rPr>
              <a:t> </a:t>
            </a:r>
          </a:p>
          <a:p>
            <a:pPr>
              <a:buClr>
                <a:srgbClr val="FFFF00"/>
              </a:buClr>
              <a:buFont typeface="Wingdings" pitchFamily="2" charset="2"/>
              <a:buChar char="Ø"/>
            </a:pPr>
            <a:r>
              <a:rPr lang="ar-SY" b="1" dirty="0" smtClean="0">
                <a:solidFill>
                  <a:srgbClr val="FFFF00"/>
                </a:solidFill>
                <a:latin typeface="Simplified Arabic"/>
                <a:cs typeface="Simplified Arabic"/>
              </a:rPr>
              <a:t>العوامل الجينية</a:t>
            </a:r>
          </a:p>
          <a:p>
            <a:pPr>
              <a:buClr>
                <a:schemeClr val="bg1"/>
              </a:buClr>
              <a:buFont typeface="Wingdings" pitchFamily="2" charset="2"/>
              <a:buChar char="§"/>
            </a:pPr>
            <a:r>
              <a:rPr lang="ar-SY" b="1" dirty="0" smtClean="0">
                <a:solidFill>
                  <a:schemeClr val="bg1"/>
                </a:solidFill>
                <a:latin typeface="Simplified Arabic"/>
                <a:cs typeface="Simplified Arabic"/>
              </a:rPr>
              <a:t>لها دور كبير؛ إن 42٪ من الحالات مرتبطة بخطر موروث</a:t>
            </a:r>
          </a:p>
          <a:p>
            <a:pPr>
              <a:buClr>
                <a:schemeClr val="bg1"/>
              </a:buClr>
              <a:buFont typeface="Wingdings" pitchFamily="2" charset="2"/>
              <a:buChar char="§"/>
            </a:pPr>
            <a:r>
              <a:rPr lang="ar-SY" b="1" dirty="0" smtClean="0">
                <a:solidFill>
                  <a:schemeClr val="bg1"/>
                </a:solidFill>
                <a:latin typeface="Simplified Arabic"/>
                <a:cs typeface="Simplified Arabic"/>
              </a:rPr>
              <a:t>طفرات في الجينات الكابحة للورم، وجينات إصلاح التزاوج الخاطئ للحمض </a:t>
            </a:r>
            <a:r>
              <a:rPr lang="ar-SY" b="1" dirty="0" err="1" smtClean="0">
                <a:solidFill>
                  <a:schemeClr val="bg1"/>
                </a:solidFill>
                <a:latin typeface="Simplified Arabic"/>
                <a:cs typeface="Simplified Arabic"/>
              </a:rPr>
              <a:t>الريبي</a:t>
            </a:r>
            <a:r>
              <a:rPr lang="ar-SY" b="1" dirty="0" smtClean="0">
                <a:solidFill>
                  <a:schemeClr val="bg1"/>
                </a:solidFill>
                <a:latin typeface="Simplified Arabic"/>
                <a:cs typeface="Simplified Arabic"/>
              </a:rPr>
              <a:t> النووي منزوع الأكسجين (</a:t>
            </a:r>
            <a:r>
              <a:rPr lang="en-US" b="1" dirty="0" smtClean="0">
                <a:solidFill>
                  <a:schemeClr val="bg1"/>
                </a:solidFill>
                <a:latin typeface="Simplified Arabic"/>
                <a:cs typeface="Simplified Arabic"/>
              </a:rPr>
              <a:t>DNA</a:t>
            </a:r>
            <a:r>
              <a:rPr lang="ar-SY" b="1" dirty="0" smtClean="0">
                <a:solidFill>
                  <a:schemeClr val="bg1"/>
                </a:solidFill>
                <a:latin typeface="Simplified Arabic"/>
                <a:cs typeface="Simplified Arabic"/>
              </a:rPr>
              <a:t>) </a:t>
            </a: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108</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sz="2500" b="1" dirty="0" smtClean="0">
                <a:solidFill>
                  <a:srgbClr val="FFFF00"/>
                </a:solidFill>
              </a:rPr>
              <a:t>النظام الغذائي</a:t>
            </a:r>
          </a:p>
          <a:p>
            <a:pPr>
              <a:buFont typeface="Wingdings" pitchFamily="2" charset="2"/>
              <a:buChar char="§"/>
            </a:pPr>
            <a:r>
              <a:rPr lang="ar-SY" sz="2500" b="1" dirty="0" smtClean="0">
                <a:solidFill>
                  <a:schemeClr val="bg1"/>
                </a:solidFill>
              </a:rPr>
              <a:t>الدسم المشبعة، واللحم الأحمر أو المشوي أو المصنع بالمعالجة المتعاقبة، أو الحليب ومشتقاته: تزيد من الخطر</a:t>
            </a:r>
          </a:p>
          <a:p>
            <a:pPr>
              <a:buFont typeface="Wingdings" pitchFamily="2" charset="2"/>
              <a:buChar char="§"/>
            </a:pPr>
            <a:r>
              <a:rPr lang="ar-SY" sz="2500" b="1" dirty="0" err="1" smtClean="0">
                <a:solidFill>
                  <a:schemeClr val="bg1"/>
                </a:solidFill>
              </a:rPr>
              <a:t>البندورة</a:t>
            </a:r>
            <a:r>
              <a:rPr lang="ar-SY" sz="2500" b="1" dirty="0" smtClean="0">
                <a:solidFill>
                  <a:schemeClr val="bg1"/>
                </a:solidFill>
              </a:rPr>
              <a:t>/ </a:t>
            </a:r>
            <a:r>
              <a:rPr lang="ar-SY" sz="2500" b="1" dirty="0" err="1" smtClean="0">
                <a:solidFill>
                  <a:schemeClr val="bg1"/>
                </a:solidFill>
              </a:rPr>
              <a:t>الليكوبين</a:t>
            </a:r>
            <a:r>
              <a:rPr lang="ar-SY" sz="2500" b="1" dirty="0" smtClean="0">
                <a:solidFill>
                  <a:schemeClr val="bg1"/>
                </a:solidFill>
              </a:rPr>
              <a:t> (صبغة حمراء موجودة في </a:t>
            </a:r>
            <a:r>
              <a:rPr lang="ar-SY" sz="2500" b="1" dirty="0" err="1" smtClean="0">
                <a:solidFill>
                  <a:schemeClr val="bg1"/>
                </a:solidFill>
              </a:rPr>
              <a:t>البندورة</a:t>
            </a:r>
            <a:r>
              <a:rPr lang="ar-SY" sz="2500" b="1" dirty="0" smtClean="0">
                <a:solidFill>
                  <a:schemeClr val="bg1"/>
                </a:solidFill>
              </a:rPr>
              <a:t>)،  السمك/</a:t>
            </a:r>
            <a:r>
              <a:rPr lang="ar-SY" sz="2500" b="1" dirty="0" err="1" smtClean="0">
                <a:solidFill>
                  <a:schemeClr val="bg1"/>
                </a:solidFill>
              </a:rPr>
              <a:t>الحموض</a:t>
            </a:r>
            <a:r>
              <a:rPr lang="ar-SY" sz="2500" b="1" dirty="0" smtClean="0">
                <a:solidFill>
                  <a:schemeClr val="bg1"/>
                </a:solidFill>
              </a:rPr>
              <a:t> الدسمة </a:t>
            </a:r>
            <a:r>
              <a:rPr lang="ar-SY" sz="2500" b="1" dirty="0" err="1" smtClean="0">
                <a:solidFill>
                  <a:schemeClr val="bg1"/>
                </a:solidFill>
              </a:rPr>
              <a:t>أوميغا</a:t>
            </a:r>
            <a:r>
              <a:rPr lang="ar-SY" sz="2500" b="1" dirty="0" smtClean="0">
                <a:solidFill>
                  <a:schemeClr val="bg1"/>
                </a:solidFill>
              </a:rPr>
              <a:t> 3 البحرية ، </a:t>
            </a:r>
            <a:r>
              <a:rPr lang="ar-SY" sz="2500" b="1" dirty="0" err="1" smtClean="0">
                <a:solidFill>
                  <a:schemeClr val="bg1"/>
                </a:solidFill>
              </a:rPr>
              <a:t>والصويا</a:t>
            </a:r>
            <a:r>
              <a:rPr lang="ar-SY" sz="2500" b="1" dirty="0" smtClean="0">
                <a:solidFill>
                  <a:schemeClr val="bg1"/>
                </a:solidFill>
              </a:rPr>
              <a:t>، والخضار من العائلة الصليبية [ </a:t>
            </a:r>
            <a:r>
              <a:rPr lang="ar-SY" sz="2500" b="1" dirty="0" err="1" smtClean="0">
                <a:solidFill>
                  <a:schemeClr val="bg1"/>
                </a:solidFill>
              </a:rPr>
              <a:t>البروكلي</a:t>
            </a:r>
            <a:r>
              <a:rPr lang="ar-SY" sz="2500" b="1" dirty="0" smtClean="0">
                <a:solidFill>
                  <a:schemeClr val="bg1"/>
                </a:solidFill>
              </a:rPr>
              <a:t> (القرنبيط </a:t>
            </a:r>
            <a:r>
              <a:rPr lang="ar-SY" sz="2500" b="1" dirty="0" err="1" smtClean="0">
                <a:solidFill>
                  <a:schemeClr val="bg1"/>
                </a:solidFill>
              </a:rPr>
              <a:t>اللارؤيسي</a:t>
            </a:r>
            <a:r>
              <a:rPr lang="ar-SY" sz="2500" b="1" dirty="0" smtClean="0">
                <a:solidFill>
                  <a:schemeClr val="bg1"/>
                </a:solidFill>
              </a:rPr>
              <a:t>)، والقرنبيط، وملفوف بروكسل: تنقص الخطر</a:t>
            </a:r>
          </a:p>
          <a:p>
            <a:pPr>
              <a:buFont typeface="Wingdings" pitchFamily="2" charset="2"/>
              <a:buChar char="§"/>
            </a:pPr>
            <a:r>
              <a:rPr lang="ar-SY" sz="2500" b="1" dirty="0" smtClean="0">
                <a:solidFill>
                  <a:schemeClr val="bg1"/>
                </a:solidFill>
              </a:rPr>
              <a:t>الفيتامين </a:t>
            </a:r>
            <a:r>
              <a:rPr lang="en-US" sz="2500" b="1" dirty="0" smtClean="0">
                <a:solidFill>
                  <a:schemeClr val="bg1"/>
                </a:solidFill>
              </a:rPr>
              <a:t>E</a:t>
            </a:r>
            <a:r>
              <a:rPr lang="ar-SA" sz="2500" b="1" dirty="0" smtClean="0">
                <a:solidFill>
                  <a:schemeClr val="bg1"/>
                </a:solidFill>
              </a:rPr>
              <a:t> (</a:t>
            </a:r>
            <a:r>
              <a:rPr lang="ar-SA" sz="2500" b="1" dirty="0" err="1" smtClean="0">
                <a:solidFill>
                  <a:schemeClr val="bg1"/>
                </a:solidFill>
              </a:rPr>
              <a:t>توكوفيرول</a:t>
            </a:r>
            <a:r>
              <a:rPr lang="ar-SA" sz="2500" b="1" dirty="0" smtClean="0">
                <a:solidFill>
                  <a:schemeClr val="bg1"/>
                </a:solidFill>
              </a:rPr>
              <a:t>)</a:t>
            </a:r>
            <a:r>
              <a:rPr lang="ar-SY" sz="2500" b="1" dirty="0" smtClean="0">
                <a:solidFill>
                  <a:schemeClr val="bg1"/>
                </a:solidFill>
              </a:rPr>
              <a:t>، </a:t>
            </a:r>
            <a:r>
              <a:rPr lang="ar-SY" sz="2500" b="1" dirty="0" err="1" smtClean="0">
                <a:solidFill>
                  <a:schemeClr val="bg1"/>
                </a:solidFill>
              </a:rPr>
              <a:t>والسيلينيوم</a:t>
            </a:r>
            <a:r>
              <a:rPr lang="ar-SY" sz="2500" b="1" dirty="0" smtClean="0">
                <a:solidFill>
                  <a:schemeClr val="bg1"/>
                </a:solidFill>
              </a:rPr>
              <a:t>: لم تظهر الدراسات تراجع الخطر</a:t>
            </a:r>
          </a:p>
          <a:p>
            <a:pPr>
              <a:buFont typeface="Wingdings" pitchFamily="2" charset="2"/>
              <a:buChar char="§"/>
            </a:pPr>
            <a:r>
              <a:rPr lang="ar-SY" sz="2500" b="1" dirty="0" smtClean="0">
                <a:solidFill>
                  <a:schemeClr val="bg1"/>
                </a:solidFill>
              </a:rPr>
              <a:t>الكالسيوم، والزنك: النتائج موضع جدل</a:t>
            </a:r>
          </a:p>
          <a:p>
            <a:pPr>
              <a:buFont typeface="Wingdings" pitchFamily="2" charset="2"/>
              <a:buChar char="§"/>
            </a:pPr>
            <a:r>
              <a:rPr lang="ar-SY" sz="2500" b="1" dirty="0" smtClean="0">
                <a:solidFill>
                  <a:schemeClr val="bg1"/>
                </a:solidFill>
              </a:rPr>
              <a:t>الفيتامين </a:t>
            </a:r>
            <a:r>
              <a:rPr lang="en-US" sz="2500" b="1" dirty="0" smtClean="0">
                <a:solidFill>
                  <a:schemeClr val="bg1"/>
                </a:solidFill>
              </a:rPr>
              <a:t>D</a:t>
            </a:r>
            <a:r>
              <a:rPr lang="ar-SA" sz="2500" b="1" dirty="0" smtClean="0">
                <a:solidFill>
                  <a:schemeClr val="bg1"/>
                </a:solidFill>
              </a:rPr>
              <a:t> (</a:t>
            </a:r>
            <a:r>
              <a:rPr lang="ar-SA" sz="2500" b="1" dirty="0" err="1" smtClean="0">
                <a:solidFill>
                  <a:schemeClr val="bg1"/>
                </a:solidFill>
              </a:rPr>
              <a:t>كالسيفيرول</a:t>
            </a:r>
            <a:r>
              <a:rPr lang="ar-SA" sz="2500" b="1" dirty="0" smtClean="0">
                <a:solidFill>
                  <a:schemeClr val="bg1"/>
                </a:solidFill>
              </a:rPr>
              <a:t>)</a:t>
            </a:r>
            <a:r>
              <a:rPr lang="ar-SY" sz="2500" b="1" dirty="0" smtClean="0">
                <a:solidFill>
                  <a:schemeClr val="bg1"/>
                </a:solidFill>
              </a:rPr>
              <a:t>: لا يبدو أنه متعلق بالخطر</a:t>
            </a:r>
          </a:p>
          <a:p>
            <a:pPr>
              <a:buFont typeface="Wingdings" pitchFamily="2" charset="2"/>
              <a:buChar char="§"/>
            </a:pPr>
            <a:r>
              <a:rPr lang="ar-SY" sz="2500" b="1" dirty="0" smtClean="0">
                <a:solidFill>
                  <a:schemeClr val="bg1"/>
                </a:solidFill>
              </a:rPr>
              <a:t>الفيتامين </a:t>
            </a:r>
            <a:r>
              <a:rPr lang="en-US" sz="2500" b="1" dirty="0" smtClean="0">
                <a:solidFill>
                  <a:schemeClr val="bg1"/>
                </a:solidFill>
              </a:rPr>
              <a:t>A</a:t>
            </a:r>
            <a:r>
              <a:rPr lang="ar-SA" sz="2500" b="1" dirty="0" smtClean="0">
                <a:solidFill>
                  <a:schemeClr val="bg1"/>
                </a:solidFill>
              </a:rPr>
              <a:t>: لا يرتبط بالخطر</a:t>
            </a:r>
            <a:r>
              <a:rPr lang="ar-SY" sz="2500" b="1" dirty="0" smtClean="0">
                <a:solidFill>
                  <a:schemeClr val="bg1"/>
                </a:solidFill>
              </a:rPr>
              <a:t> </a:t>
            </a:r>
          </a:p>
        </p:txBody>
      </p:sp>
    </p:spTree>
    <p:extLst>
      <p:ext uri="{BB962C8B-B14F-4D97-AF65-F5344CB8AC3E}">
        <p14:creationId xmlns="" xmlns:p14="http://schemas.microsoft.com/office/powerpoint/2010/main" val="160035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109</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sz="3000" b="1" dirty="0" smtClean="0">
                <a:solidFill>
                  <a:srgbClr val="FFFF00"/>
                </a:solidFill>
              </a:rPr>
              <a:t>العوامل الهرمونية [</a:t>
            </a:r>
            <a:r>
              <a:rPr lang="ar-SY" sz="3000" b="1" dirty="0" err="1" smtClean="0">
                <a:solidFill>
                  <a:srgbClr val="FFFF00"/>
                </a:solidFill>
              </a:rPr>
              <a:t>الأندروجينات</a:t>
            </a:r>
            <a:r>
              <a:rPr lang="ar-SY" sz="3000" b="1" dirty="0" smtClean="0">
                <a:solidFill>
                  <a:srgbClr val="FFFF00"/>
                </a:solidFill>
              </a:rPr>
              <a:t>، واضطراب جين مستقبل </a:t>
            </a:r>
            <a:r>
              <a:rPr lang="ar-SY" sz="3000" b="1" dirty="0" err="1" smtClean="0">
                <a:solidFill>
                  <a:srgbClr val="FFFF00"/>
                </a:solidFill>
              </a:rPr>
              <a:t>الأندروجين</a:t>
            </a:r>
            <a:r>
              <a:rPr lang="ar-SY" sz="3000" b="1" dirty="0" smtClean="0">
                <a:solidFill>
                  <a:srgbClr val="FFFF00"/>
                </a:solidFill>
              </a:rPr>
              <a:t> (الذي يزيد النشاط)، ومحور عامل النمو الشبيه بالأنسولين (</a:t>
            </a:r>
            <a:r>
              <a:rPr lang="en-US" sz="3000" b="1" dirty="0" smtClean="0">
                <a:solidFill>
                  <a:srgbClr val="FFFF00"/>
                </a:solidFill>
              </a:rPr>
              <a:t>IGF1</a:t>
            </a:r>
            <a:r>
              <a:rPr lang="ar-SY" sz="3000" b="1" dirty="0" smtClean="0">
                <a:solidFill>
                  <a:srgbClr val="FFFF00"/>
                </a:solidFill>
              </a:rPr>
              <a:t>)]</a:t>
            </a:r>
          </a:p>
          <a:p>
            <a:pPr>
              <a:buFont typeface="Wingdings" pitchFamily="2" charset="2"/>
              <a:buChar char="§"/>
            </a:pPr>
            <a:r>
              <a:rPr lang="ar-SY" sz="3000" b="1" dirty="0" smtClean="0">
                <a:solidFill>
                  <a:schemeClr val="bg1"/>
                </a:solidFill>
              </a:rPr>
              <a:t>أُثبتت أهمية </a:t>
            </a:r>
            <a:r>
              <a:rPr lang="ar-SY" sz="3000" b="1" dirty="0" err="1" smtClean="0">
                <a:solidFill>
                  <a:schemeClr val="bg1"/>
                </a:solidFill>
              </a:rPr>
              <a:t>الأنروجينات</a:t>
            </a:r>
            <a:r>
              <a:rPr lang="ar-SY" sz="3000" b="1" dirty="0" smtClean="0">
                <a:solidFill>
                  <a:schemeClr val="bg1"/>
                </a:solidFill>
              </a:rPr>
              <a:t> بالدراسات </a:t>
            </a:r>
            <a:r>
              <a:rPr lang="ar-SY" sz="3000" b="1" dirty="0" err="1" smtClean="0">
                <a:solidFill>
                  <a:schemeClr val="bg1"/>
                </a:solidFill>
              </a:rPr>
              <a:t>السريرية</a:t>
            </a:r>
            <a:r>
              <a:rPr lang="ar-SY" sz="3000" b="1" dirty="0" smtClean="0">
                <a:solidFill>
                  <a:schemeClr val="bg1"/>
                </a:solidFill>
              </a:rPr>
              <a:t> عبر استخدام مثبطات 5ألفا </a:t>
            </a:r>
            <a:r>
              <a:rPr lang="ar-SY" sz="3000" b="1" dirty="0" err="1" smtClean="0">
                <a:solidFill>
                  <a:schemeClr val="bg1"/>
                </a:solidFill>
              </a:rPr>
              <a:t>ريداكتاز</a:t>
            </a:r>
            <a:r>
              <a:rPr lang="ar-SY" sz="3000" b="1" dirty="0" smtClean="0">
                <a:solidFill>
                  <a:schemeClr val="bg1"/>
                </a:solidFill>
              </a:rPr>
              <a:t> (مثلاً؛ </a:t>
            </a:r>
            <a:r>
              <a:rPr lang="ar-SY" sz="3000" b="1" dirty="0" err="1" smtClean="0">
                <a:solidFill>
                  <a:schemeClr val="bg1"/>
                </a:solidFill>
              </a:rPr>
              <a:t>فيناستيريد</a:t>
            </a:r>
            <a:r>
              <a:rPr lang="ar-SY" sz="3000" b="1" dirty="0" smtClean="0">
                <a:solidFill>
                  <a:schemeClr val="bg1"/>
                </a:solidFill>
              </a:rPr>
              <a:t>، </a:t>
            </a:r>
            <a:r>
              <a:rPr lang="ar-SY" sz="3000" b="1" dirty="0" err="1" smtClean="0">
                <a:solidFill>
                  <a:schemeClr val="bg1"/>
                </a:solidFill>
              </a:rPr>
              <a:t>دوتاستيريد</a:t>
            </a:r>
            <a:r>
              <a:rPr lang="ar-SY" sz="3000" b="1" dirty="0" smtClean="0">
                <a:solidFill>
                  <a:schemeClr val="bg1"/>
                </a:solidFill>
              </a:rPr>
              <a:t>) هذا الإنزيم الذي يحصر تحول </a:t>
            </a:r>
            <a:r>
              <a:rPr lang="ar-SY" sz="3000" b="1" dirty="0" err="1" smtClean="0">
                <a:solidFill>
                  <a:schemeClr val="bg1"/>
                </a:solidFill>
              </a:rPr>
              <a:t>التستسترون</a:t>
            </a:r>
            <a:r>
              <a:rPr lang="ar-SY" sz="3000" b="1" dirty="0" smtClean="0">
                <a:solidFill>
                  <a:schemeClr val="bg1"/>
                </a:solidFill>
              </a:rPr>
              <a:t> إلى ثنائي </a:t>
            </a:r>
            <a:r>
              <a:rPr lang="ar-SY" sz="3000" b="1" dirty="0" err="1" smtClean="0">
                <a:solidFill>
                  <a:schemeClr val="bg1"/>
                </a:solidFill>
              </a:rPr>
              <a:t>هيدروتستسترون</a:t>
            </a:r>
            <a:r>
              <a:rPr lang="ar-SY" sz="3000" b="1" dirty="0" smtClean="0">
                <a:solidFill>
                  <a:schemeClr val="bg1"/>
                </a:solidFill>
              </a:rPr>
              <a:t> الجزيء الأكثر نشاطاً في </a:t>
            </a:r>
            <a:r>
              <a:rPr lang="ar-SY" sz="3000" b="1" dirty="0" err="1" smtClean="0">
                <a:solidFill>
                  <a:schemeClr val="bg1"/>
                </a:solidFill>
              </a:rPr>
              <a:t>البروستات</a:t>
            </a:r>
            <a:r>
              <a:rPr lang="ar-SY" sz="3000" b="1" dirty="0" smtClean="0">
                <a:solidFill>
                  <a:schemeClr val="bg1"/>
                </a:solidFill>
              </a:rPr>
              <a:t>، حيث تناقص حدوث سرطان </a:t>
            </a:r>
            <a:r>
              <a:rPr lang="ar-SY" sz="3000" b="1" dirty="0" err="1" smtClean="0">
                <a:solidFill>
                  <a:schemeClr val="bg1"/>
                </a:solidFill>
              </a:rPr>
              <a:t>البروستات</a:t>
            </a:r>
            <a:r>
              <a:rPr lang="ar-SY" sz="3000" b="1" dirty="0" smtClean="0">
                <a:solidFill>
                  <a:schemeClr val="bg1"/>
                </a:solidFill>
              </a:rPr>
              <a:t> خفيف الدرجة؛ مع ذلك، مستوى </a:t>
            </a:r>
            <a:r>
              <a:rPr lang="ar-SY" sz="3000" b="1" dirty="0" err="1" smtClean="0">
                <a:solidFill>
                  <a:schemeClr val="bg1"/>
                </a:solidFill>
              </a:rPr>
              <a:t>التستسترون</a:t>
            </a:r>
            <a:r>
              <a:rPr lang="ar-SY" sz="3000" b="1" dirty="0" smtClean="0">
                <a:solidFill>
                  <a:schemeClr val="bg1"/>
                </a:solidFill>
              </a:rPr>
              <a:t> الجائل بالدوران لم يتعلق بسرطان </a:t>
            </a:r>
            <a:r>
              <a:rPr lang="ar-SY" sz="3000" b="1" dirty="0" err="1" smtClean="0">
                <a:solidFill>
                  <a:schemeClr val="bg1"/>
                </a:solidFill>
              </a:rPr>
              <a:t>البروستات</a:t>
            </a:r>
            <a:endParaRPr lang="ar-SY" sz="3000"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110</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sz="3000" b="1" dirty="0" smtClean="0">
                <a:solidFill>
                  <a:srgbClr val="FFFF00"/>
                </a:solidFill>
              </a:rPr>
              <a:t>العوامل الهرمونية [</a:t>
            </a:r>
            <a:r>
              <a:rPr lang="ar-SY" sz="3000" b="1" dirty="0" err="1" smtClean="0">
                <a:solidFill>
                  <a:srgbClr val="FFFF00"/>
                </a:solidFill>
              </a:rPr>
              <a:t>الأندروجينات</a:t>
            </a:r>
            <a:r>
              <a:rPr lang="ar-SY" sz="3000" b="1" dirty="0" smtClean="0">
                <a:solidFill>
                  <a:srgbClr val="FFFF00"/>
                </a:solidFill>
              </a:rPr>
              <a:t>، واضطراب جين مستقبل </a:t>
            </a:r>
            <a:r>
              <a:rPr lang="ar-SY" sz="3000" b="1" dirty="0" err="1" smtClean="0">
                <a:solidFill>
                  <a:srgbClr val="FFFF00"/>
                </a:solidFill>
              </a:rPr>
              <a:t>الأندروجين</a:t>
            </a:r>
            <a:r>
              <a:rPr lang="ar-SY" sz="3000" b="1" dirty="0" smtClean="0">
                <a:solidFill>
                  <a:srgbClr val="FFFF00"/>
                </a:solidFill>
              </a:rPr>
              <a:t> (الذي يزيد النشاط)، ومحور عامل النمو الشبيه بالأنسولين (</a:t>
            </a:r>
            <a:r>
              <a:rPr lang="en-US" sz="3000" b="1" dirty="0" smtClean="0">
                <a:solidFill>
                  <a:srgbClr val="FFFF00"/>
                </a:solidFill>
              </a:rPr>
              <a:t>IGF1</a:t>
            </a:r>
            <a:r>
              <a:rPr lang="ar-SY" sz="3000" b="1" dirty="0" smtClean="0">
                <a:solidFill>
                  <a:srgbClr val="FFFF00"/>
                </a:solidFill>
              </a:rPr>
              <a:t>)] ( تتمة ....)</a:t>
            </a:r>
            <a:endParaRPr lang="ar-SY" sz="3000" b="1" dirty="0" smtClean="0">
              <a:solidFill>
                <a:schemeClr val="bg1"/>
              </a:solidFill>
            </a:endParaRPr>
          </a:p>
          <a:p>
            <a:pPr>
              <a:buFont typeface="Wingdings" pitchFamily="2" charset="2"/>
              <a:buChar char="§"/>
            </a:pPr>
            <a:r>
              <a:rPr lang="ar-SY" sz="3000" b="1" dirty="0" smtClean="0">
                <a:solidFill>
                  <a:schemeClr val="bg1"/>
                </a:solidFill>
              </a:rPr>
              <a:t>إن التضاعف الترادفي لـِ </a:t>
            </a:r>
            <a:r>
              <a:rPr lang="en-US" sz="3000" b="1" dirty="0" smtClean="0">
                <a:solidFill>
                  <a:schemeClr val="bg1"/>
                </a:solidFill>
              </a:rPr>
              <a:t>CAG</a:t>
            </a:r>
            <a:r>
              <a:rPr lang="ar-SY" sz="3000" b="1" dirty="0" smtClean="0">
                <a:solidFill>
                  <a:schemeClr val="bg1"/>
                </a:solidFill>
              </a:rPr>
              <a:t> في جين مستقبل </a:t>
            </a:r>
            <a:r>
              <a:rPr lang="ar-SY" sz="3000" b="1" dirty="0" err="1" smtClean="0">
                <a:solidFill>
                  <a:schemeClr val="bg1"/>
                </a:solidFill>
              </a:rPr>
              <a:t>الأندروجين</a:t>
            </a:r>
            <a:r>
              <a:rPr lang="ar-SY" sz="3000" b="1" dirty="0" smtClean="0">
                <a:solidFill>
                  <a:schemeClr val="bg1"/>
                </a:solidFill>
              </a:rPr>
              <a:t> (تبدل بنيوي يزيد نشاطه) رُبِط في بعض الدراسات (لكن ليس جميعها) بخطر أعلى للسرطان</a:t>
            </a:r>
          </a:p>
          <a:p>
            <a:pPr>
              <a:buFont typeface="Wingdings" pitchFamily="2" charset="2"/>
              <a:buChar char="§"/>
            </a:pPr>
            <a:r>
              <a:rPr lang="ar-SY" sz="3000" b="1" dirty="0" smtClean="0">
                <a:solidFill>
                  <a:schemeClr val="bg1"/>
                </a:solidFill>
              </a:rPr>
              <a:t>إن مستويات عامل النمو الشبيه بالأنسولين </a:t>
            </a:r>
            <a:r>
              <a:rPr lang="en-US" sz="3000" b="1" dirty="0" smtClean="0">
                <a:solidFill>
                  <a:schemeClr val="bg1"/>
                </a:solidFill>
              </a:rPr>
              <a:t> (IGF1)</a:t>
            </a:r>
            <a:r>
              <a:rPr lang="ar-SY" sz="3000" b="1" dirty="0" smtClean="0">
                <a:solidFill>
                  <a:schemeClr val="bg1"/>
                </a:solidFill>
              </a:rPr>
              <a:t>  [هرمون متعدد </a:t>
            </a:r>
            <a:r>
              <a:rPr lang="ar-SY" sz="3000" b="1" dirty="0" err="1" smtClean="0">
                <a:solidFill>
                  <a:schemeClr val="bg1"/>
                </a:solidFill>
              </a:rPr>
              <a:t>الببتيد</a:t>
            </a:r>
            <a:r>
              <a:rPr lang="ar-SY" sz="3000" b="1" dirty="0" smtClean="0">
                <a:solidFill>
                  <a:schemeClr val="bg1"/>
                </a:solidFill>
              </a:rPr>
              <a:t> يزيد التكاثر الخلوي وينقص استماتة (موت الخلية المبرمج) خلايا البروستاتة] زادت خطر السرطان</a:t>
            </a:r>
          </a:p>
        </p:txBody>
      </p:sp>
    </p:spTree>
    <p:extLst>
      <p:ext uri="{BB962C8B-B14F-4D97-AF65-F5344CB8AC3E}">
        <p14:creationId xmlns="" xmlns:p14="http://schemas.microsoft.com/office/powerpoint/2010/main" val="160035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111</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sz="2800" b="1" dirty="0" smtClean="0">
                <a:solidFill>
                  <a:srgbClr val="FFFF00"/>
                </a:solidFill>
              </a:rPr>
              <a:t>العوامل الدوائية</a:t>
            </a:r>
          </a:p>
          <a:p>
            <a:pPr>
              <a:buFont typeface="Wingdings" pitchFamily="2" charset="2"/>
              <a:buChar char="§"/>
            </a:pPr>
            <a:r>
              <a:rPr lang="ar-SY" sz="2800" b="1" dirty="0" smtClean="0">
                <a:solidFill>
                  <a:schemeClr val="bg1"/>
                </a:solidFill>
              </a:rPr>
              <a:t>كاستخدام </a:t>
            </a:r>
            <a:r>
              <a:rPr lang="ar-SY" sz="2800" b="1" dirty="0" err="1" smtClean="0">
                <a:solidFill>
                  <a:schemeClr val="bg1"/>
                </a:solidFill>
                <a:latin typeface="Simplified Arabic" pitchFamily="18" charset="-78"/>
              </a:rPr>
              <a:t>االستيرويدات</a:t>
            </a:r>
            <a:r>
              <a:rPr lang="ar-SY" sz="2800" b="1" dirty="0" smtClean="0">
                <a:solidFill>
                  <a:schemeClr val="bg1"/>
                </a:solidFill>
                <a:latin typeface="Simplified Arabic" pitchFamily="18" charset="-78"/>
              </a:rPr>
              <a:t> المُذَكَّرَة (</a:t>
            </a:r>
            <a:r>
              <a:rPr lang="ar-SY" sz="2800" b="1" dirty="0" err="1" smtClean="0">
                <a:solidFill>
                  <a:schemeClr val="bg1"/>
                </a:solidFill>
                <a:latin typeface="Simplified Arabic" pitchFamily="18" charset="-78"/>
              </a:rPr>
              <a:t>الأَنْدرُوجينيية</a:t>
            </a:r>
            <a:r>
              <a:rPr lang="ar-SY" sz="2800" b="1" dirty="0" smtClean="0">
                <a:solidFill>
                  <a:schemeClr val="bg1"/>
                </a:solidFill>
                <a:latin typeface="Simplified Arabic" pitchFamily="18" charset="-78"/>
              </a:rPr>
              <a:t>) </a:t>
            </a:r>
            <a:r>
              <a:rPr lang="ar-SY" sz="2800" b="1" dirty="0" err="1" smtClean="0">
                <a:solidFill>
                  <a:schemeClr val="bg1"/>
                </a:solidFill>
                <a:latin typeface="Simplified Arabic" pitchFamily="18" charset="-78"/>
              </a:rPr>
              <a:t>الاِبْتِنائيَّة</a:t>
            </a:r>
            <a:endParaRPr lang="ar-SY" sz="2800" b="1" dirty="0" smtClean="0">
              <a:solidFill>
                <a:schemeClr val="bg1"/>
              </a:solidFill>
              <a:latin typeface="Simplified Arabic" pitchFamily="18" charset="-78"/>
            </a:endParaRPr>
          </a:p>
          <a:p>
            <a:pPr>
              <a:buNone/>
            </a:pPr>
            <a:endParaRPr lang="ar-SY" sz="2800" b="1" dirty="0" smtClean="0">
              <a:solidFill>
                <a:schemeClr val="bg1"/>
              </a:solidFill>
            </a:endParaRPr>
          </a:p>
          <a:p>
            <a:pPr>
              <a:buFont typeface="Wingdings" pitchFamily="2" charset="2"/>
              <a:buChar char="Ø"/>
            </a:pPr>
            <a:r>
              <a:rPr lang="ar-SY" sz="2800" b="1" dirty="0" smtClean="0">
                <a:solidFill>
                  <a:srgbClr val="FFFF00"/>
                </a:solidFill>
              </a:rPr>
              <a:t>أنماط الحياة</a:t>
            </a:r>
          </a:p>
          <a:p>
            <a:pPr>
              <a:buFont typeface="Wingdings" pitchFamily="2" charset="2"/>
              <a:buChar char="§"/>
            </a:pPr>
            <a:r>
              <a:rPr lang="ar-SY" sz="2800" b="1" dirty="0" smtClean="0">
                <a:solidFill>
                  <a:schemeClr val="bg1"/>
                </a:solidFill>
              </a:rPr>
              <a:t>الخمول، وتدخين التبغ، واستهلاك المسكرات (المشروبات الكحولية): لم ترتبط بشكل حاسم بخطر السرطان. ممارسة النشاط البدني قد تقلل من الخطر</a:t>
            </a:r>
          </a:p>
          <a:p>
            <a:pPr>
              <a:buFont typeface="Wingdings" pitchFamily="2" charset="2"/>
              <a:buChar char="§"/>
            </a:pPr>
            <a:r>
              <a:rPr lang="ar-SY" sz="2800" b="1" dirty="0" smtClean="0">
                <a:solidFill>
                  <a:schemeClr val="bg1"/>
                </a:solidFill>
              </a:rPr>
              <a:t>البدانة: لا يبدو أنها مرتبطة بالحدوث الإجمالي، لكنها قد تكون مرتبطة بتطور المرحلة المتقدمة من السرطان أو السرطان المميت </a:t>
            </a:r>
          </a:p>
        </p:txBody>
      </p:sp>
    </p:spTree>
    <p:extLst>
      <p:ext uri="{BB962C8B-B14F-4D97-AF65-F5344CB8AC3E}">
        <p14:creationId xmlns="" xmlns:p14="http://schemas.microsoft.com/office/powerpoint/2010/main" val="16003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112</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b="1" dirty="0" err="1" smtClean="0">
                <a:solidFill>
                  <a:srgbClr val="FFFF00"/>
                </a:solidFill>
              </a:rPr>
              <a:t>التعرضات</a:t>
            </a:r>
            <a:r>
              <a:rPr lang="ar-SY" b="1" dirty="0" smtClean="0">
                <a:solidFill>
                  <a:srgbClr val="FFFF00"/>
                </a:solidFill>
              </a:rPr>
              <a:t> المهنية</a:t>
            </a:r>
          </a:p>
          <a:p>
            <a:pPr>
              <a:buFont typeface="Wingdings" pitchFamily="2" charset="2"/>
              <a:buChar char="§"/>
            </a:pPr>
            <a:r>
              <a:rPr lang="ar-SY" b="1" dirty="0" smtClean="0">
                <a:solidFill>
                  <a:schemeClr val="bg1"/>
                </a:solidFill>
                <a:latin typeface="Simplified Arabic" pitchFamily="18" charset="-78"/>
              </a:rPr>
              <a:t>الزَّرْنيخ (</a:t>
            </a:r>
            <a:r>
              <a:rPr lang="ar-SY" b="1" dirty="0" err="1" smtClean="0">
                <a:solidFill>
                  <a:schemeClr val="bg1"/>
                </a:solidFill>
                <a:latin typeface="Simplified Arabic" pitchFamily="18" charset="-78"/>
              </a:rPr>
              <a:t>الأَرْسَنيك</a:t>
            </a:r>
            <a:r>
              <a:rPr lang="ar-SY" b="1" dirty="0" smtClean="0">
                <a:solidFill>
                  <a:schemeClr val="bg1"/>
                </a:solidFill>
                <a:latin typeface="Simplified Arabic" pitchFamily="18" charset="-78"/>
              </a:rPr>
              <a:t>) ومُرَكَّباتِه </a:t>
            </a:r>
            <a:r>
              <a:rPr lang="ar-SY" b="1" dirty="0" err="1" smtClean="0">
                <a:solidFill>
                  <a:schemeClr val="bg1"/>
                </a:solidFill>
                <a:latin typeface="Simplified Arabic" pitchFamily="18" charset="-78"/>
              </a:rPr>
              <a:t>اللاعضوية</a:t>
            </a:r>
            <a:r>
              <a:rPr lang="ar-SY" b="1" dirty="0" smtClean="0">
                <a:solidFill>
                  <a:schemeClr val="bg1"/>
                </a:solidFill>
                <a:latin typeface="Simplified Arabic" pitchFamily="18" charset="-78"/>
              </a:rPr>
              <a:t> (مادة كيميائية فلزية)، </a:t>
            </a:r>
            <a:r>
              <a:rPr lang="ar-SY" b="1" dirty="0" err="1" smtClean="0">
                <a:solidFill>
                  <a:schemeClr val="bg1"/>
                </a:solidFill>
                <a:latin typeface="Simplified Arabic" pitchFamily="18" charset="-78"/>
              </a:rPr>
              <a:t>والكَادْمْيُوم</a:t>
            </a:r>
            <a:r>
              <a:rPr lang="ar-SY" b="1" dirty="0" smtClean="0">
                <a:solidFill>
                  <a:schemeClr val="bg1"/>
                </a:solidFill>
                <a:latin typeface="Simplified Arabic" pitchFamily="18" charset="-78"/>
              </a:rPr>
              <a:t> ومُرَكَّباتِه (مادة كيميائية فلزية)، </a:t>
            </a:r>
            <a:r>
              <a:rPr lang="ar-SY" b="1" dirty="0" err="1" smtClean="0">
                <a:solidFill>
                  <a:schemeClr val="bg1"/>
                </a:solidFill>
                <a:latin typeface="Simplified Arabic" pitchFamily="18" charset="-78"/>
              </a:rPr>
              <a:t>والمَالاثْيُون</a:t>
            </a:r>
            <a:r>
              <a:rPr lang="ar-SY" b="1" dirty="0" smtClean="0">
                <a:solidFill>
                  <a:schemeClr val="bg1"/>
                </a:solidFill>
                <a:latin typeface="Simplified Arabic" pitchFamily="18" charset="-78"/>
              </a:rPr>
              <a:t> (مبيد حشرات) تَصْنيع المَطَّاط (عملية </a:t>
            </a:r>
            <a:r>
              <a:rPr lang="ar-SY" b="1" dirty="0" err="1" smtClean="0">
                <a:solidFill>
                  <a:schemeClr val="bg1"/>
                </a:solidFill>
                <a:latin typeface="Simplified Arabic" pitchFamily="18" charset="-78"/>
              </a:rPr>
              <a:t>انتاجية</a:t>
            </a:r>
            <a:r>
              <a:rPr lang="ar-SY" b="1" dirty="0" smtClean="0">
                <a:solidFill>
                  <a:schemeClr val="bg1"/>
                </a:solidFill>
                <a:latin typeface="Simplified Arabic" pitchFamily="18" charset="-78"/>
              </a:rPr>
              <a:t>)، </a:t>
            </a:r>
            <a:r>
              <a:rPr lang="ar-SY" b="1" dirty="0" err="1" smtClean="0">
                <a:solidFill>
                  <a:schemeClr val="bg1"/>
                </a:solidFill>
                <a:latin typeface="Simplified Arabic" pitchFamily="18" charset="-78"/>
              </a:rPr>
              <a:t>والثُّورْيوم</a:t>
            </a:r>
            <a:r>
              <a:rPr lang="ar-SY" b="1" dirty="0" smtClean="0">
                <a:solidFill>
                  <a:schemeClr val="bg1"/>
                </a:solidFill>
                <a:latin typeface="Simplified Arabic" pitchFamily="18" charset="-78"/>
              </a:rPr>
              <a:t>-232 ونَواتِج اضْمِحْلاله (عامل فيزيائي مشع </a:t>
            </a:r>
            <a:r>
              <a:rPr lang="ar-SY" b="1" dirty="0" err="1" smtClean="0">
                <a:solidFill>
                  <a:schemeClr val="bg1"/>
                </a:solidFill>
                <a:latin typeface="Simplified Arabic" pitchFamily="18" charset="-78"/>
              </a:rPr>
              <a:t>مؤين</a:t>
            </a:r>
            <a:r>
              <a:rPr lang="ar-SY" b="1" dirty="0" smtClean="0">
                <a:solidFill>
                  <a:schemeClr val="bg1"/>
                </a:solidFill>
                <a:latin typeface="Simplified Arabic" pitchFamily="18" charset="-78"/>
              </a:rPr>
              <a:t>)، والإِشْعاع السيني وإِشْعاع </a:t>
            </a:r>
            <a:r>
              <a:rPr lang="ar-SY" b="1" dirty="0" err="1" smtClean="0">
                <a:solidFill>
                  <a:schemeClr val="bg1"/>
                </a:solidFill>
                <a:latin typeface="Simplified Arabic" pitchFamily="18" charset="-78"/>
              </a:rPr>
              <a:t>غاما</a:t>
            </a:r>
            <a:r>
              <a:rPr lang="ar-SY" b="1" dirty="0" smtClean="0">
                <a:solidFill>
                  <a:schemeClr val="bg1"/>
                </a:solidFill>
                <a:latin typeface="Simplified Arabic" pitchFamily="18" charset="-78"/>
              </a:rPr>
              <a:t> (عامل فيزيائي مشع </a:t>
            </a:r>
            <a:r>
              <a:rPr lang="ar-SY" b="1" dirty="0" err="1" smtClean="0">
                <a:solidFill>
                  <a:schemeClr val="bg1"/>
                </a:solidFill>
                <a:latin typeface="Simplified Arabic" pitchFamily="18" charset="-78"/>
              </a:rPr>
              <a:t>مؤين</a:t>
            </a:r>
            <a:r>
              <a:rPr lang="ar-SY" b="1" dirty="0" smtClean="0">
                <a:solidFill>
                  <a:schemeClr val="bg1"/>
                </a:solidFill>
                <a:latin typeface="Simplified Arabic" pitchFamily="18" charset="-78"/>
              </a:rPr>
              <a:t>) </a:t>
            </a:r>
          </a:p>
          <a:p>
            <a:pPr>
              <a:buNone/>
            </a:pPr>
            <a:endParaRPr lang="ar-SY" b="1" dirty="0" smtClean="0">
              <a:solidFill>
                <a:srgbClr val="FFFF00"/>
              </a:solidFill>
              <a:latin typeface="Simplified Arabic" pitchFamily="18" charset="-78"/>
              <a:cs typeface="Simplified Arabic" pitchFamily="18" charset="-78"/>
            </a:endParaRPr>
          </a:p>
        </p:txBody>
      </p:sp>
    </p:spTree>
    <p:extLst>
      <p:ext uri="{BB962C8B-B14F-4D97-AF65-F5344CB8AC3E}">
        <p14:creationId xmlns="" xmlns:p14="http://schemas.microsoft.com/office/powerpoint/2010/main" val="16003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113</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Clr>
                <a:srgbClr val="FFFF00"/>
              </a:buClr>
              <a:buFont typeface="Wingdings" pitchFamily="2" charset="2"/>
              <a:buChar char="Ø"/>
            </a:pPr>
            <a:r>
              <a:rPr lang="ar-SY" b="1" dirty="0" smtClean="0">
                <a:solidFill>
                  <a:srgbClr val="FFFF00"/>
                </a:solidFill>
              </a:rPr>
              <a:t>الإصابة بسرطانات أخرى</a:t>
            </a:r>
          </a:p>
          <a:p>
            <a:pPr>
              <a:buClr>
                <a:schemeClr val="bg1"/>
              </a:buClr>
              <a:buFont typeface="Wingdings" pitchFamily="2" charset="2"/>
              <a:buChar char="§"/>
            </a:pPr>
            <a:r>
              <a:rPr lang="ar-SY" b="1" dirty="0" smtClean="0">
                <a:solidFill>
                  <a:schemeClr val="bg1"/>
                </a:solidFill>
              </a:rPr>
              <a:t>يزداد خطر حدوث سرطان البروستاتة قليلاً في حال وجود إصابات سابقة ببعض السرطانات كالكلية والمثانة والرئة والدرقية والجلد (الورم </a:t>
            </a:r>
            <a:r>
              <a:rPr lang="ar-SY" b="1" dirty="0" err="1" smtClean="0">
                <a:solidFill>
                  <a:schemeClr val="bg1"/>
                </a:solidFill>
              </a:rPr>
              <a:t>الميلانيني</a:t>
            </a:r>
            <a:r>
              <a:rPr lang="ar-SY" b="1" dirty="0" smtClean="0">
                <a:solidFill>
                  <a:schemeClr val="bg1"/>
                </a:solidFill>
              </a:rPr>
              <a:t>) </a:t>
            </a:r>
          </a:p>
          <a:p>
            <a:pPr>
              <a:buNone/>
            </a:pPr>
            <a:endParaRPr lang="ar-SY" b="1" dirty="0" smtClean="0">
              <a:solidFill>
                <a:schemeClr val="bg1"/>
              </a:solidFill>
            </a:endParaRPr>
          </a:p>
          <a:p>
            <a:pPr>
              <a:buClr>
                <a:srgbClr val="FFFF00"/>
              </a:buClr>
              <a:buFont typeface="Wingdings" pitchFamily="2" charset="2"/>
              <a:buChar char="Ø"/>
            </a:pPr>
            <a:r>
              <a:rPr lang="ar-SY" b="1" dirty="0" smtClean="0">
                <a:solidFill>
                  <a:srgbClr val="FFFF00"/>
                </a:solidFill>
              </a:rPr>
              <a:t>إجراء بعض العمليات الجراحية</a:t>
            </a:r>
          </a:p>
          <a:p>
            <a:pPr>
              <a:buClr>
                <a:schemeClr val="bg1"/>
              </a:buClr>
              <a:buFont typeface="Wingdings" pitchFamily="2" charset="2"/>
              <a:buChar char="§"/>
            </a:pPr>
            <a:r>
              <a:rPr lang="ar-SY" b="1" dirty="0" smtClean="0">
                <a:solidFill>
                  <a:schemeClr val="bg1"/>
                </a:solidFill>
              </a:rPr>
              <a:t>يزداد خطر حدوث سرطان البروستاتة قليلاً كاستئصال </a:t>
            </a:r>
            <a:r>
              <a:rPr lang="ar-SY" b="1" dirty="0" err="1" smtClean="0">
                <a:solidFill>
                  <a:schemeClr val="bg1"/>
                </a:solidFill>
              </a:rPr>
              <a:t>الأسهر</a:t>
            </a:r>
            <a:r>
              <a:rPr lang="ar-SY" b="1" dirty="0" smtClean="0">
                <a:solidFill>
                  <a:srgbClr val="FFFF00"/>
                </a:solidFill>
              </a:rPr>
              <a:t> </a:t>
            </a:r>
          </a:p>
          <a:p>
            <a:pPr>
              <a:buFont typeface="Wingdings" pitchFamily="2" charset="2"/>
              <a:buChar char="Ø"/>
            </a:pP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114</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b="1" dirty="0" err="1" smtClean="0">
                <a:solidFill>
                  <a:srgbClr val="FFFF00"/>
                </a:solidFill>
              </a:rPr>
              <a:t>الأخماج</a:t>
            </a:r>
            <a:endParaRPr lang="ar-SY" b="1" dirty="0" smtClean="0">
              <a:solidFill>
                <a:srgbClr val="FFFF00"/>
              </a:solidFill>
            </a:endParaRPr>
          </a:p>
          <a:p>
            <a:pPr>
              <a:buClr>
                <a:srgbClr val="002060"/>
              </a:buClr>
              <a:buFont typeface="Wingdings" pitchFamily="2" charset="2"/>
              <a:buChar char="§"/>
            </a:pPr>
            <a:r>
              <a:rPr lang="ar-SY" b="1" dirty="0" smtClean="0">
                <a:solidFill>
                  <a:srgbClr val="002060"/>
                </a:solidFill>
              </a:rPr>
              <a:t>المشعرة المهبلية: </a:t>
            </a:r>
            <a:r>
              <a:rPr lang="ar-SY" b="1" dirty="0" smtClean="0">
                <a:solidFill>
                  <a:schemeClr val="bg1"/>
                </a:solidFill>
              </a:rPr>
              <a:t>ثمة اقتراح بأن </a:t>
            </a:r>
            <a:r>
              <a:rPr lang="ar-SY" b="1" dirty="0" err="1" smtClean="0">
                <a:solidFill>
                  <a:schemeClr val="bg1"/>
                </a:solidFill>
              </a:rPr>
              <a:t>الخمج</a:t>
            </a:r>
            <a:r>
              <a:rPr lang="ar-SY" b="1" dirty="0" smtClean="0">
                <a:solidFill>
                  <a:schemeClr val="bg1"/>
                </a:solidFill>
              </a:rPr>
              <a:t> </a:t>
            </a:r>
            <a:r>
              <a:rPr lang="ar-SY" b="1" dirty="0" err="1" smtClean="0">
                <a:solidFill>
                  <a:schemeClr val="bg1"/>
                </a:solidFill>
              </a:rPr>
              <a:t>بها</a:t>
            </a:r>
            <a:r>
              <a:rPr lang="ar-SY" b="1" dirty="0" smtClean="0">
                <a:solidFill>
                  <a:schemeClr val="bg1"/>
                </a:solidFill>
              </a:rPr>
              <a:t> قد يكون مرتبطاً بازدياد خطر السرطان</a:t>
            </a:r>
          </a:p>
          <a:p>
            <a:pPr>
              <a:buFont typeface="Wingdings" pitchFamily="2" charset="2"/>
              <a:buChar char="§"/>
            </a:pPr>
            <a:r>
              <a:rPr lang="ar-SY" b="1" dirty="0" smtClean="0">
                <a:solidFill>
                  <a:srgbClr val="002060"/>
                </a:solidFill>
              </a:rPr>
              <a:t>الفيروس </a:t>
            </a:r>
            <a:r>
              <a:rPr lang="ar-SY" b="1" dirty="0" err="1" smtClean="0">
                <a:solidFill>
                  <a:srgbClr val="002060"/>
                </a:solidFill>
              </a:rPr>
              <a:t>القهقري</a:t>
            </a:r>
            <a:r>
              <a:rPr lang="ar-SY" b="1" dirty="0" smtClean="0">
                <a:solidFill>
                  <a:srgbClr val="002060"/>
                </a:solidFill>
              </a:rPr>
              <a:t> </a:t>
            </a:r>
            <a:r>
              <a:rPr lang="en-US" b="1" dirty="0" smtClean="0">
                <a:solidFill>
                  <a:srgbClr val="002060"/>
                </a:solidFill>
              </a:rPr>
              <a:t>XMRV</a:t>
            </a:r>
            <a:r>
              <a:rPr lang="ar-SY" b="1" dirty="0" smtClean="0">
                <a:solidFill>
                  <a:srgbClr val="002060"/>
                </a:solidFill>
              </a:rPr>
              <a:t>: </a:t>
            </a:r>
            <a:r>
              <a:rPr lang="ar-SY" b="1" dirty="0" smtClean="0">
                <a:solidFill>
                  <a:schemeClr val="bg1"/>
                </a:solidFill>
              </a:rPr>
              <a:t>الموجودات لا تدعم دور </a:t>
            </a:r>
            <a:r>
              <a:rPr lang="ar-SY" b="1" dirty="0" err="1" smtClean="0">
                <a:solidFill>
                  <a:schemeClr val="bg1"/>
                </a:solidFill>
              </a:rPr>
              <a:t>الخمج</a:t>
            </a:r>
            <a:r>
              <a:rPr lang="ar-SY" b="1" dirty="0" smtClean="0">
                <a:solidFill>
                  <a:schemeClr val="bg1"/>
                </a:solidFill>
              </a:rPr>
              <a:t> </a:t>
            </a:r>
            <a:r>
              <a:rPr lang="ar-SY" b="1" dirty="0" err="1" smtClean="0">
                <a:solidFill>
                  <a:schemeClr val="bg1"/>
                </a:solidFill>
              </a:rPr>
              <a:t>به</a:t>
            </a:r>
            <a:r>
              <a:rPr lang="ar-SY" b="1" dirty="0" smtClean="0">
                <a:solidFill>
                  <a:schemeClr val="bg1"/>
                </a:solidFill>
              </a:rPr>
              <a:t> بالسرطان رغم الإثارة </a:t>
            </a:r>
            <a:r>
              <a:rPr lang="ar-SY" b="1" dirty="0" err="1" smtClean="0">
                <a:solidFill>
                  <a:schemeClr val="bg1"/>
                </a:solidFill>
              </a:rPr>
              <a:t>البدئية</a:t>
            </a:r>
            <a:endParaRPr lang="ar-SY" b="1" dirty="0" smtClean="0">
              <a:solidFill>
                <a:schemeClr val="bg1"/>
              </a:solidFill>
            </a:endParaRPr>
          </a:p>
          <a:p>
            <a:pPr>
              <a:buClr>
                <a:srgbClr val="002060"/>
              </a:buClr>
              <a:buFont typeface="Wingdings" pitchFamily="2" charset="2"/>
              <a:buChar char="§"/>
            </a:pPr>
            <a:r>
              <a:rPr lang="ar-SY" b="1" dirty="0" smtClean="0">
                <a:solidFill>
                  <a:srgbClr val="002060"/>
                </a:solidFill>
              </a:rPr>
              <a:t>التهاب البروستاتة: </a:t>
            </a:r>
            <a:r>
              <a:rPr lang="ar-SY" b="1" dirty="0" smtClean="0">
                <a:solidFill>
                  <a:schemeClr val="bg1"/>
                </a:solidFill>
              </a:rPr>
              <a:t>شائع جداً؛ أشارت دراسات متنوعة إلى إلى وجود دور كامن للالتهاب في </a:t>
            </a:r>
            <a:r>
              <a:rPr lang="ar-SY" b="1" dirty="0" err="1" smtClean="0">
                <a:solidFill>
                  <a:schemeClr val="bg1"/>
                </a:solidFill>
              </a:rPr>
              <a:t>التسرطن</a:t>
            </a:r>
            <a:endParaRPr lang="ar-SY" b="1" dirty="0" smtClean="0">
              <a:solidFill>
                <a:schemeClr val="bg1"/>
              </a:solidFill>
            </a:endParaRPr>
          </a:p>
          <a:p>
            <a:pPr>
              <a:buNone/>
            </a:pP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115</a:t>
            </a:fld>
            <a:endParaRPr lang="ar-SA" dirty="0">
              <a:solidFill>
                <a:srgbClr val="002060"/>
              </a:solidFill>
            </a:endParaRPr>
          </a:p>
        </p:txBody>
      </p:sp>
      <p:sp>
        <p:nvSpPr>
          <p:cNvPr id="7" name="عنصر نائب للمحتوى 6"/>
          <p:cNvSpPr>
            <a:spLocks noGrp="1"/>
          </p:cNvSpPr>
          <p:nvPr>
            <p:ph idx="1"/>
          </p:nvPr>
        </p:nvSpPr>
        <p:spPr>
          <a:xfrm>
            <a:off x="457200" y="1600200"/>
            <a:ext cx="8229600" cy="4686320"/>
          </a:xfrm>
          <a:solidFill>
            <a:srgbClr val="C00000"/>
          </a:solidFill>
        </p:spPr>
        <p:txBody>
          <a:bodyPr>
            <a:noAutofit/>
          </a:bodyPr>
          <a:lstStyle/>
          <a:p>
            <a:pPr>
              <a:buFont typeface="Wingdings" pitchFamily="2" charset="2"/>
              <a:buChar char="Ø"/>
            </a:pPr>
            <a:r>
              <a:rPr lang="ar-SY" sz="2900" b="1" dirty="0" smtClean="0">
                <a:solidFill>
                  <a:srgbClr val="FFFF00"/>
                </a:solidFill>
              </a:rPr>
              <a:t>مستويات الكولسترول</a:t>
            </a:r>
          </a:p>
          <a:p>
            <a:pPr>
              <a:buFont typeface="Wingdings" pitchFamily="2" charset="2"/>
              <a:buChar char="§"/>
            </a:pPr>
            <a:r>
              <a:rPr lang="ar-SY" sz="2900" b="1" dirty="0" smtClean="0">
                <a:solidFill>
                  <a:schemeClr val="bg1"/>
                </a:solidFill>
              </a:rPr>
              <a:t>مستويات الكولسترول الإجمالي المنخفضة مرتبطة بخطر أقل لسرطان البروستاتة عالي الدرجة؛ وإن استعمال </a:t>
            </a:r>
            <a:r>
              <a:rPr lang="ar-SY" sz="2900" b="1" dirty="0" err="1" smtClean="0">
                <a:solidFill>
                  <a:schemeClr val="bg1"/>
                </a:solidFill>
              </a:rPr>
              <a:t>الستاتينات</a:t>
            </a:r>
            <a:r>
              <a:rPr lang="ar-SY" sz="2900" b="1" dirty="0" smtClean="0">
                <a:solidFill>
                  <a:schemeClr val="bg1"/>
                </a:solidFill>
              </a:rPr>
              <a:t> (تخفض مستويات الكولسترول في المصل) قد يكون مرتبطاً بخطر أقل لكافة سرطانات البروستاتة والسرطان المتقدم أو عالي الدرجة</a:t>
            </a:r>
          </a:p>
          <a:p>
            <a:pPr>
              <a:buFont typeface="Wingdings" pitchFamily="2" charset="2"/>
              <a:buChar char="Ø"/>
            </a:pPr>
            <a:r>
              <a:rPr lang="ar-SY" sz="2900" b="1" dirty="0" smtClean="0">
                <a:solidFill>
                  <a:srgbClr val="FFFF00"/>
                </a:solidFill>
              </a:rPr>
              <a:t>تناول الأسبرين المنتظم</a:t>
            </a:r>
          </a:p>
          <a:p>
            <a:pPr>
              <a:buFont typeface="Wingdings" pitchFamily="2" charset="2"/>
              <a:buChar char="§"/>
            </a:pPr>
            <a:r>
              <a:rPr lang="ar-SY" sz="2900" b="1" dirty="0" smtClean="0">
                <a:solidFill>
                  <a:schemeClr val="bg1"/>
                </a:solidFill>
              </a:rPr>
              <a:t>قد ينقص الخطر</a:t>
            </a:r>
            <a:endParaRPr lang="ar-SY" sz="2900" b="1" dirty="0" smtClean="0">
              <a:solidFill>
                <a:srgbClr val="FFFF00"/>
              </a:solidFill>
            </a:endParaRPr>
          </a:p>
          <a:p>
            <a:pPr>
              <a:buFont typeface="Wingdings" pitchFamily="2" charset="2"/>
              <a:buChar char="Ø"/>
            </a:pPr>
            <a:r>
              <a:rPr lang="ar-SY" sz="2900" b="1" dirty="0" smtClean="0">
                <a:solidFill>
                  <a:srgbClr val="FFFF00"/>
                </a:solidFill>
              </a:rPr>
              <a:t>السكري</a:t>
            </a:r>
          </a:p>
          <a:p>
            <a:pPr>
              <a:buFont typeface="Wingdings" pitchFamily="2" charset="2"/>
              <a:buChar char="§"/>
            </a:pPr>
            <a:r>
              <a:rPr lang="ar-SY" sz="2900" b="1" dirty="0" smtClean="0">
                <a:solidFill>
                  <a:schemeClr val="bg1"/>
                </a:solidFill>
              </a:rPr>
              <a:t>قد ينقص الخطر</a:t>
            </a:r>
          </a:p>
        </p:txBody>
      </p:sp>
    </p:spTree>
    <p:extLst>
      <p:ext uri="{BB962C8B-B14F-4D97-AF65-F5344CB8AC3E}">
        <p14:creationId xmlns="" xmlns:p14="http://schemas.microsoft.com/office/powerpoint/2010/main" val="160035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116</a:t>
            </a:fld>
            <a:endParaRPr lang="ar-SA" dirty="0">
              <a:solidFill>
                <a:srgbClr val="002060"/>
              </a:solidFill>
            </a:endParaRPr>
          </a:p>
        </p:txBody>
      </p:sp>
      <p:pic>
        <p:nvPicPr>
          <p:cNvPr id="1026" name="Picture 2" descr="C:\Users\TOSHIBA\Documents\محاضرات السرطان\البروستاتة (الموثة)\عوامل الخطر\عوامل الخطر.jpg"/>
          <p:cNvPicPr>
            <a:picLocks noGrp="1" noChangeAspect="1" noChangeArrowheads="1"/>
          </p:cNvPicPr>
          <p:nvPr>
            <p:ph idx="1"/>
          </p:nvPr>
        </p:nvPicPr>
        <p:blipFill>
          <a:blip r:embed="rId2"/>
          <a:srcRect l="842"/>
          <a:stretch>
            <a:fillRect/>
          </a:stretch>
        </p:blipFill>
        <p:spPr bwMode="auto">
          <a:xfrm>
            <a:off x="1053755" y="1600200"/>
            <a:ext cx="7096729" cy="46863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الوقاية</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a:bodyPr>
          <a:lstStyle/>
          <a:p>
            <a:pPr>
              <a:buFont typeface="Wingdings" pitchFamily="2" charset="2"/>
              <a:buChar char="Ø"/>
            </a:pPr>
            <a:r>
              <a:rPr lang="ar-SY" b="1" dirty="0" smtClean="0">
                <a:solidFill>
                  <a:schemeClr val="bg1"/>
                </a:solidFill>
              </a:rPr>
              <a:t>التحري</a:t>
            </a:r>
          </a:p>
          <a:p>
            <a:pPr>
              <a:buFont typeface="Wingdings" pitchFamily="2" charset="2"/>
              <a:buChar char="Ø"/>
            </a:pPr>
            <a:r>
              <a:rPr lang="ar-SY" b="1" dirty="0" smtClean="0">
                <a:solidFill>
                  <a:schemeClr val="bg1"/>
                </a:solidFill>
              </a:rPr>
              <a:t>النظام الغذائي: زيادة المأخوذ من </a:t>
            </a:r>
            <a:r>
              <a:rPr lang="ar-SY" b="1" dirty="0" err="1" smtClean="0">
                <a:solidFill>
                  <a:schemeClr val="bg1"/>
                </a:solidFill>
              </a:rPr>
              <a:t>البندورة</a:t>
            </a:r>
            <a:r>
              <a:rPr lang="ar-SY" b="1" dirty="0" smtClean="0">
                <a:solidFill>
                  <a:schemeClr val="bg1"/>
                </a:solidFill>
              </a:rPr>
              <a:t> والأغذية المحتوية على </a:t>
            </a:r>
            <a:r>
              <a:rPr lang="ar-SY" b="1" dirty="0" err="1" smtClean="0">
                <a:solidFill>
                  <a:schemeClr val="bg1"/>
                </a:solidFill>
              </a:rPr>
              <a:t>الليكوبين</a:t>
            </a:r>
            <a:r>
              <a:rPr lang="ar-SY" b="1" dirty="0" smtClean="0">
                <a:solidFill>
                  <a:schemeClr val="bg1"/>
                </a:solidFill>
              </a:rPr>
              <a:t>، والأغذية النباتية، </a:t>
            </a:r>
            <a:r>
              <a:rPr lang="ar-SY" b="1" dirty="0" err="1" smtClean="0">
                <a:solidFill>
                  <a:schemeClr val="bg1"/>
                </a:solidFill>
              </a:rPr>
              <a:t>والسيلينيوم</a:t>
            </a:r>
            <a:r>
              <a:rPr lang="ar-SY" b="1" dirty="0" smtClean="0">
                <a:solidFill>
                  <a:schemeClr val="bg1"/>
                </a:solidFill>
              </a:rPr>
              <a:t>، والسمك، والقليل من تناول الدسم المشبعة، واللحم الأحمر أو المشوي أو المصنع بالمعالجة المتعاقبة، أو الحليب ومشتقاته</a:t>
            </a:r>
          </a:p>
          <a:p>
            <a:pPr>
              <a:buFont typeface="Wingdings" pitchFamily="2" charset="2"/>
              <a:buChar char="Ø"/>
            </a:pPr>
            <a:r>
              <a:rPr lang="ar-SY" b="1" dirty="0" smtClean="0">
                <a:solidFill>
                  <a:schemeClr val="bg1"/>
                </a:solidFill>
              </a:rPr>
              <a:t>العوامل الدوائية:  الابتعاد عن استخدام </a:t>
            </a:r>
            <a:r>
              <a:rPr lang="ar-SY" b="1" dirty="0" err="1" smtClean="0">
                <a:solidFill>
                  <a:schemeClr val="bg1"/>
                </a:solidFill>
              </a:rPr>
              <a:t>الستيرويدات</a:t>
            </a:r>
            <a:r>
              <a:rPr lang="ar-SY" b="1" dirty="0" smtClean="0">
                <a:solidFill>
                  <a:schemeClr val="bg1"/>
                </a:solidFill>
              </a:rPr>
              <a:t> المذَكِّرَة </a:t>
            </a:r>
            <a:r>
              <a:rPr lang="ar-SY" b="1" dirty="0" err="1" smtClean="0">
                <a:solidFill>
                  <a:schemeClr val="bg1"/>
                </a:solidFill>
              </a:rPr>
              <a:t>الابتنائية</a:t>
            </a:r>
            <a:endParaRPr lang="ar-SY" b="1" dirty="0" smtClean="0">
              <a:solidFill>
                <a:schemeClr val="bg1"/>
              </a:solidFill>
            </a:endParaRPr>
          </a:p>
          <a:p>
            <a:pPr>
              <a:buFont typeface="Wingdings" pitchFamily="2" charset="2"/>
              <a:buChar char="Ø"/>
            </a:pPr>
            <a:r>
              <a:rPr lang="ar-SY" b="1" dirty="0" smtClean="0">
                <a:solidFill>
                  <a:schemeClr val="bg1"/>
                </a:solidFill>
              </a:rPr>
              <a:t>الوقاية الكيميائية: لا يوصى حالياً بالوقاية الكيميائية [مثبطات 5ألفا </a:t>
            </a:r>
            <a:r>
              <a:rPr lang="ar-SY" b="1" dirty="0" err="1" smtClean="0">
                <a:solidFill>
                  <a:schemeClr val="bg1"/>
                </a:solidFill>
              </a:rPr>
              <a:t>ريداكتاز</a:t>
            </a:r>
            <a:r>
              <a:rPr lang="ar-SY" b="1" dirty="0" smtClean="0">
                <a:solidFill>
                  <a:schemeClr val="bg1"/>
                </a:solidFill>
              </a:rPr>
              <a:t> (مثلاً؛ </a:t>
            </a:r>
            <a:r>
              <a:rPr lang="ar-SY" b="1" dirty="0" err="1" smtClean="0">
                <a:solidFill>
                  <a:schemeClr val="bg1"/>
                </a:solidFill>
              </a:rPr>
              <a:t>فيناستيريد</a:t>
            </a:r>
            <a:r>
              <a:rPr lang="ar-SY" b="1" dirty="0" smtClean="0">
                <a:solidFill>
                  <a:schemeClr val="bg1"/>
                </a:solidFill>
              </a:rPr>
              <a:t>، </a:t>
            </a:r>
            <a:r>
              <a:rPr lang="ar-SY" b="1" dirty="0" err="1" smtClean="0">
                <a:solidFill>
                  <a:schemeClr val="bg1"/>
                </a:solidFill>
              </a:rPr>
              <a:t>دوتاستيريد</a:t>
            </a:r>
            <a:r>
              <a:rPr lang="ar-SY" b="1" dirty="0" smtClean="0">
                <a:solidFill>
                  <a:schemeClr val="bg1"/>
                </a:solidFill>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117</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الوقاية</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85000" lnSpcReduction="10000"/>
          </a:bodyPr>
          <a:lstStyle/>
          <a:p>
            <a:pPr>
              <a:buFont typeface="Wingdings" pitchFamily="2" charset="2"/>
              <a:buChar char="Ø"/>
            </a:pPr>
            <a:r>
              <a:rPr lang="ar-SY" b="1" dirty="0" smtClean="0">
                <a:solidFill>
                  <a:schemeClr val="bg1"/>
                </a:solidFill>
              </a:rPr>
              <a:t>زيادة النشاط البدني والابتعاد عن الخمول، والتخلص من البدانة</a:t>
            </a:r>
          </a:p>
          <a:p>
            <a:pPr>
              <a:buFont typeface="Wingdings" pitchFamily="2" charset="2"/>
              <a:buChar char="Ø"/>
            </a:pPr>
            <a:r>
              <a:rPr lang="ar-SY" b="1" dirty="0" smtClean="0">
                <a:solidFill>
                  <a:schemeClr val="bg1"/>
                </a:solidFill>
              </a:rPr>
              <a:t>مكافحة التهاب البروستاتة </a:t>
            </a:r>
          </a:p>
          <a:p>
            <a:pPr>
              <a:buFont typeface="Wingdings" pitchFamily="2" charset="2"/>
              <a:buChar char="Ø"/>
            </a:pPr>
            <a:r>
              <a:rPr lang="ar-SY" b="1" dirty="0" smtClean="0">
                <a:solidFill>
                  <a:schemeClr val="bg1"/>
                </a:solidFill>
              </a:rPr>
              <a:t>تخفيض مستويات الكولسترول</a:t>
            </a:r>
          </a:p>
          <a:p>
            <a:pPr>
              <a:buFont typeface="Wingdings" pitchFamily="2" charset="2"/>
              <a:buChar char="Ø"/>
            </a:pPr>
            <a:r>
              <a:rPr lang="ar-SY" b="1" dirty="0" smtClean="0">
                <a:solidFill>
                  <a:schemeClr val="bg1"/>
                </a:solidFill>
              </a:rPr>
              <a:t>تناول الأسبرين بانتظام</a:t>
            </a:r>
          </a:p>
          <a:p>
            <a:pPr>
              <a:buFont typeface="Wingdings" pitchFamily="2" charset="2"/>
              <a:buChar char="Ø"/>
            </a:pPr>
            <a:r>
              <a:rPr lang="ar-SY" b="1" dirty="0" smtClean="0">
                <a:solidFill>
                  <a:schemeClr val="bg1"/>
                </a:solidFill>
                <a:latin typeface="Simplified Arabic"/>
                <a:cs typeface="Simplified Arabic"/>
              </a:rPr>
              <a:t>الصحة المهنية: </a:t>
            </a:r>
            <a:r>
              <a:rPr lang="ar-SY" b="1" dirty="0" smtClean="0">
                <a:solidFill>
                  <a:schemeClr val="bg1"/>
                </a:solidFill>
              </a:rPr>
              <a:t>التقيد بإجراءات التحكم الهندسية والبيئية والفردية والتنظيمية والإدارية للوقاية من الأمراض المهنية في حال التعرض أثناء العمل</a:t>
            </a:r>
            <a:r>
              <a:rPr lang="ar-SY" b="1" dirty="0" smtClean="0">
                <a:solidFill>
                  <a:schemeClr val="bg1"/>
                </a:solidFill>
                <a:latin typeface="Simplified Arabic"/>
                <a:cs typeface="Simplified Arabic"/>
              </a:rPr>
              <a:t> </a:t>
            </a:r>
            <a:r>
              <a:rPr lang="ar-SY" b="1" dirty="0" smtClean="0">
                <a:solidFill>
                  <a:schemeClr val="bg1"/>
                </a:solidFill>
                <a:latin typeface="Simplified Arabic" pitchFamily="18" charset="-78"/>
              </a:rPr>
              <a:t>الزَّرْنيخ (</a:t>
            </a:r>
            <a:r>
              <a:rPr lang="ar-SY" b="1" dirty="0" err="1" smtClean="0">
                <a:solidFill>
                  <a:schemeClr val="bg1"/>
                </a:solidFill>
                <a:latin typeface="Simplified Arabic" pitchFamily="18" charset="-78"/>
              </a:rPr>
              <a:t>الأَرْسَنيك</a:t>
            </a:r>
            <a:r>
              <a:rPr lang="ar-SY" b="1" dirty="0" smtClean="0">
                <a:solidFill>
                  <a:schemeClr val="bg1"/>
                </a:solidFill>
                <a:latin typeface="Simplified Arabic" pitchFamily="18" charset="-78"/>
              </a:rPr>
              <a:t>) ومُرَكَّباتِه </a:t>
            </a:r>
            <a:r>
              <a:rPr lang="ar-SY" b="1" dirty="0" err="1" smtClean="0">
                <a:solidFill>
                  <a:schemeClr val="bg1"/>
                </a:solidFill>
                <a:latin typeface="Simplified Arabic" pitchFamily="18" charset="-78"/>
              </a:rPr>
              <a:t>اللاعضوية</a:t>
            </a:r>
            <a:r>
              <a:rPr lang="ar-SY" b="1" dirty="0" smtClean="0">
                <a:solidFill>
                  <a:schemeClr val="bg1"/>
                </a:solidFill>
                <a:latin typeface="Simplified Arabic" pitchFamily="18" charset="-78"/>
              </a:rPr>
              <a:t> (مادة كيميائية فلزية)، </a:t>
            </a:r>
            <a:r>
              <a:rPr lang="ar-SY" b="1" dirty="0" err="1" smtClean="0">
                <a:solidFill>
                  <a:schemeClr val="bg1"/>
                </a:solidFill>
                <a:latin typeface="Simplified Arabic" pitchFamily="18" charset="-78"/>
              </a:rPr>
              <a:t>والكَادْمْيُوم</a:t>
            </a:r>
            <a:r>
              <a:rPr lang="ar-SY" b="1" dirty="0" smtClean="0">
                <a:solidFill>
                  <a:schemeClr val="bg1"/>
                </a:solidFill>
                <a:latin typeface="Simplified Arabic" pitchFamily="18" charset="-78"/>
              </a:rPr>
              <a:t> ومُرَكَّباتِه (مادة كيميائية فلزية)، </a:t>
            </a:r>
            <a:r>
              <a:rPr lang="ar-SY" b="1" dirty="0" err="1" smtClean="0">
                <a:solidFill>
                  <a:schemeClr val="bg1"/>
                </a:solidFill>
                <a:latin typeface="Simplified Arabic" pitchFamily="18" charset="-78"/>
              </a:rPr>
              <a:t>والمَالاثْيُون</a:t>
            </a:r>
            <a:r>
              <a:rPr lang="ar-SY" b="1" dirty="0" smtClean="0">
                <a:solidFill>
                  <a:schemeClr val="bg1"/>
                </a:solidFill>
                <a:latin typeface="Simplified Arabic" pitchFamily="18" charset="-78"/>
              </a:rPr>
              <a:t> (مبيد حشرات) تَصْنيع المَطَّاط (عملية </a:t>
            </a:r>
            <a:r>
              <a:rPr lang="ar-SY" b="1" dirty="0" err="1" smtClean="0">
                <a:solidFill>
                  <a:schemeClr val="bg1"/>
                </a:solidFill>
                <a:latin typeface="Simplified Arabic" pitchFamily="18" charset="-78"/>
              </a:rPr>
              <a:t>انتاجية</a:t>
            </a:r>
            <a:r>
              <a:rPr lang="ar-SY" b="1" dirty="0" smtClean="0">
                <a:solidFill>
                  <a:schemeClr val="bg1"/>
                </a:solidFill>
                <a:latin typeface="Simplified Arabic" pitchFamily="18" charset="-78"/>
              </a:rPr>
              <a:t>)، </a:t>
            </a:r>
            <a:r>
              <a:rPr lang="ar-SY" b="1" dirty="0" err="1" smtClean="0">
                <a:solidFill>
                  <a:schemeClr val="bg1"/>
                </a:solidFill>
                <a:latin typeface="Simplified Arabic" pitchFamily="18" charset="-78"/>
              </a:rPr>
              <a:t>والثُّورْيوم</a:t>
            </a:r>
            <a:r>
              <a:rPr lang="ar-SY" b="1" dirty="0" smtClean="0">
                <a:solidFill>
                  <a:schemeClr val="bg1"/>
                </a:solidFill>
                <a:latin typeface="Simplified Arabic" pitchFamily="18" charset="-78"/>
              </a:rPr>
              <a:t>-232 ونَواتِج اضْمِحْلاله (عامل فيزيائي مشع </a:t>
            </a:r>
            <a:r>
              <a:rPr lang="ar-SY" b="1" dirty="0" err="1" smtClean="0">
                <a:solidFill>
                  <a:schemeClr val="bg1"/>
                </a:solidFill>
                <a:latin typeface="Simplified Arabic" pitchFamily="18" charset="-78"/>
              </a:rPr>
              <a:t>مؤين</a:t>
            </a:r>
            <a:r>
              <a:rPr lang="ar-SY" b="1" dirty="0" smtClean="0">
                <a:solidFill>
                  <a:schemeClr val="bg1"/>
                </a:solidFill>
                <a:latin typeface="Simplified Arabic" pitchFamily="18" charset="-78"/>
              </a:rPr>
              <a:t>)، والإِشْعاع السيني وإِشْعاع </a:t>
            </a:r>
            <a:r>
              <a:rPr lang="ar-SY" b="1" dirty="0" err="1" smtClean="0">
                <a:solidFill>
                  <a:schemeClr val="bg1"/>
                </a:solidFill>
                <a:latin typeface="Simplified Arabic" pitchFamily="18" charset="-78"/>
              </a:rPr>
              <a:t>غاما</a:t>
            </a:r>
            <a:r>
              <a:rPr lang="ar-SY" b="1" dirty="0" smtClean="0">
                <a:solidFill>
                  <a:schemeClr val="bg1"/>
                </a:solidFill>
                <a:latin typeface="Simplified Arabic" pitchFamily="18" charset="-78"/>
              </a:rPr>
              <a:t> (عامل فيزيائي مشع </a:t>
            </a:r>
            <a:r>
              <a:rPr lang="ar-SY" b="1" dirty="0" err="1" smtClean="0">
                <a:solidFill>
                  <a:schemeClr val="bg1"/>
                </a:solidFill>
                <a:latin typeface="Simplified Arabic" pitchFamily="18" charset="-78"/>
              </a:rPr>
              <a:t>مؤين</a:t>
            </a:r>
            <a:r>
              <a:rPr lang="ar-SY" b="1" dirty="0" smtClean="0">
                <a:solidFill>
                  <a:schemeClr val="bg1"/>
                </a:solidFill>
                <a:latin typeface="Simplified Arabic" pitchFamily="18" charset="-78"/>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118</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الوقاية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chemeClr val="bg1">
              <a:lumMod val="65000"/>
            </a:schemeClr>
          </a:solidFill>
        </p:spPr>
        <p:txBody>
          <a:bodyPr>
            <a:normAutofit/>
          </a:bodyPr>
          <a:lstStyle/>
          <a:p>
            <a:pPr>
              <a:buNone/>
            </a:pPr>
            <a:r>
              <a:rPr lang="ar-SY" b="1" dirty="0" smtClean="0">
                <a:solidFill>
                  <a:schemeClr val="bg1"/>
                </a:solidFill>
                <a:latin typeface="Simplified Arabic" pitchFamily="18" charset="-78"/>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119</a:t>
            </a:fld>
            <a:endParaRPr lang="ar-SA" dirty="0">
              <a:solidFill>
                <a:srgbClr val="002060"/>
              </a:solidFill>
            </a:endParaRPr>
          </a:p>
        </p:txBody>
      </p:sp>
      <p:pic>
        <p:nvPicPr>
          <p:cNvPr id="2053" name="Picture 5" descr="C:\Users\TOSHIBA\Documents\محاضرات السرطان\البروستاتة (الموثة)\الوقاية\لا للبدانة.jpeg"/>
          <p:cNvPicPr>
            <a:picLocks noChangeAspect="1" noChangeArrowheads="1"/>
          </p:cNvPicPr>
          <p:nvPr/>
        </p:nvPicPr>
        <p:blipFill>
          <a:blip r:embed="rId2"/>
          <a:srcRect/>
          <a:stretch>
            <a:fillRect/>
          </a:stretch>
        </p:blipFill>
        <p:spPr bwMode="auto">
          <a:xfrm>
            <a:off x="785786" y="1714488"/>
            <a:ext cx="1813889" cy="190499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2054" name="Picture 6" descr="C:\Users\TOSHIBA\Documents\محاضرات السرطان\البروستاتة (الموثة)\الوقاية\الجري.png"/>
          <p:cNvPicPr>
            <a:picLocks noChangeAspect="1" noChangeArrowheads="1"/>
          </p:cNvPicPr>
          <p:nvPr/>
        </p:nvPicPr>
        <p:blipFill>
          <a:blip r:embed="rId3"/>
          <a:srcRect l="12598" t="7559" b="12598"/>
          <a:stretch>
            <a:fillRect/>
          </a:stretch>
        </p:blipFill>
        <p:spPr bwMode="auto">
          <a:xfrm>
            <a:off x="571472" y="3777440"/>
            <a:ext cx="2428892" cy="2218825"/>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2055" name="Picture 7" descr="C:\Users\TOSHIBA\Documents\محاضرات السرطان\البروستاتة (الموثة)\الوقاية\وسائل الوقاية الفردية.png"/>
          <p:cNvPicPr>
            <a:picLocks noChangeAspect="1" noChangeArrowheads="1"/>
          </p:cNvPicPr>
          <p:nvPr/>
        </p:nvPicPr>
        <p:blipFill>
          <a:blip r:embed="rId4"/>
          <a:srcRect/>
          <a:stretch>
            <a:fillRect/>
          </a:stretch>
        </p:blipFill>
        <p:spPr bwMode="auto">
          <a:xfrm>
            <a:off x="4857752" y="4143380"/>
            <a:ext cx="2770501" cy="190297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0" name="Picture 2" descr="C:\Users\TOSHIBA\Documents\محاضرات السرطان\البروستاتة (الموثة)\الوقاية\مصادر الوكوبين.jpg"/>
          <p:cNvPicPr>
            <a:picLocks noChangeAspect="1" noChangeArrowheads="1"/>
          </p:cNvPicPr>
          <p:nvPr/>
        </p:nvPicPr>
        <p:blipFill>
          <a:blip r:embed="rId5" cstate="print"/>
          <a:srcRect/>
          <a:stretch>
            <a:fillRect/>
          </a:stretch>
        </p:blipFill>
        <p:spPr bwMode="auto">
          <a:xfrm>
            <a:off x="3214678" y="1714488"/>
            <a:ext cx="3471858" cy="23145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Picture 3" descr="C:\Users\TOSHIBA\Documents\محاضرات السرطان\البروستاتة (الموثة)\الوقاية\لا للحوم المعالجة.jpg"/>
          <p:cNvPicPr>
            <a:picLocks noChangeAspect="1" noChangeArrowheads="1"/>
          </p:cNvPicPr>
          <p:nvPr/>
        </p:nvPicPr>
        <p:blipFill>
          <a:blip r:embed="rId6"/>
          <a:srcRect/>
          <a:stretch>
            <a:fillRect/>
          </a:stretch>
        </p:blipFill>
        <p:spPr bwMode="auto">
          <a:xfrm>
            <a:off x="6929454" y="1714488"/>
            <a:ext cx="1716027" cy="2004781"/>
          </a:xfrm>
          <a:prstGeom prst="rect">
            <a:avLst/>
          </a:prstGeom>
          <a:noFill/>
        </p:spPr>
      </p:pic>
    </p:spTree>
    <p:extLst>
      <p:ext uri="{BB962C8B-B14F-4D97-AF65-F5344CB8AC3E}">
        <p14:creationId xmlns="" xmlns:p14="http://schemas.microsoft.com/office/powerpoint/2010/main" val="1600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sz="3000" b="1" dirty="0" smtClean="0">
                <a:solidFill>
                  <a:schemeClr val="accent4">
                    <a:lumMod val="40000"/>
                    <a:lumOff val="60000"/>
                  </a:schemeClr>
                </a:solidFill>
              </a:rPr>
              <a:t>عدد حالات الوفيات بالسرطان </a:t>
            </a:r>
            <a:r>
              <a:rPr lang="ar-SY" sz="3000" b="1" dirty="0" err="1" smtClean="0">
                <a:solidFill>
                  <a:schemeClr val="accent4">
                    <a:lumMod val="40000"/>
                    <a:lumOff val="60000"/>
                  </a:schemeClr>
                </a:solidFill>
              </a:rPr>
              <a:t>والتوزع</a:t>
            </a:r>
            <a:r>
              <a:rPr lang="ar-SY" sz="3000" b="1" dirty="0" smtClean="0">
                <a:solidFill>
                  <a:schemeClr val="accent4">
                    <a:lumMod val="40000"/>
                    <a:lumOff val="60000"/>
                  </a:schemeClr>
                </a:solidFill>
              </a:rPr>
              <a:t> النسبي لها</a:t>
            </a:r>
            <a:endParaRPr lang="ar-SY" sz="3000" b="1" dirty="0" smtClean="0">
              <a:solidFill>
                <a:schemeClr val="bg1"/>
              </a:solidFill>
            </a:endParaRPr>
          </a:p>
          <a:p>
            <a:pPr>
              <a:buFont typeface="Wingdings" pitchFamily="2" charset="2"/>
              <a:buChar char="Ø"/>
            </a:pPr>
            <a:r>
              <a:rPr lang="ar-SY" sz="3000" b="1" dirty="0" smtClean="0">
                <a:solidFill>
                  <a:schemeClr val="bg1"/>
                </a:solidFill>
              </a:rPr>
              <a:t>تشكل الوفاة بسرطان البروستاتة 3,7</a:t>
            </a:r>
            <a:r>
              <a:rPr lang="ar-SY" sz="3000" b="1" dirty="0" smtClean="0">
                <a:solidFill>
                  <a:schemeClr val="bg1"/>
                </a:solidFill>
                <a:latin typeface="Simplified Arabic"/>
              </a:rPr>
              <a:t>٪ من وفيات السرطان عالمياً (307471 حالة سنوياً في عام 2012)، وهو ثامن سرطان من حيث الوفاة بغض النظر عن الجنس [بعد سرطانات الرئة (19,4</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والكبد (9,1</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والمعدة (8,8</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والقولون-المستقيم (8,5</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والثدي (6,4</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والمريء (4,9</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والبنكرياس (4</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وهو خامس سرطان من حيث الوفاة لدى الرجال (6,6</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[بعد سرطانات الرئة (23،6</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والكبد (11,2</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والمعدة (10,1</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 والقولون-المستقيم (8</a:t>
            </a:r>
            <a:r>
              <a:rPr lang="ar-SY" sz="3000" b="1" dirty="0" smtClean="0">
                <a:solidFill>
                  <a:schemeClr val="bg1"/>
                </a:solidFill>
                <a:latin typeface="Simplified Arabic"/>
                <a:cs typeface="Simplified Arabic"/>
              </a:rPr>
              <a:t>٪</a:t>
            </a:r>
            <a:r>
              <a:rPr lang="ar-SY" sz="3000" b="1" dirty="0" smtClean="0">
                <a:solidFill>
                  <a:schemeClr val="bg1"/>
                </a:solidFill>
                <a:latin typeface="Simplified Arabic"/>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علامات الإنذار </a:t>
            </a:r>
            <a:r>
              <a:rPr lang="ar-SY" b="1" dirty="0" smtClean="0">
                <a:solidFill>
                  <a:srgbClr val="0070C0"/>
                </a:solidFill>
                <a:cs typeface="PT Bold Heading" pitchFamily="2" charset="-78"/>
              </a:rPr>
              <a:t>والأعراض</a:t>
            </a:r>
            <a:r>
              <a:rPr lang="ar-SY" b="1" baseline="30000" dirty="0" smtClean="0">
                <a:solidFill>
                  <a:srgbClr val="00B050"/>
                </a:solidFill>
                <a:cs typeface="PT Bold Heading" pitchFamily="2" charset="-78"/>
              </a:rPr>
              <a:t>15</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120</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77500" lnSpcReduction="20000"/>
          </a:bodyPr>
          <a:lstStyle/>
          <a:p>
            <a:pPr>
              <a:buFont typeface="Wingdings" pitchFamily="2" charset="2"/>
              <a:buChar char="Ø"/>
            </a:pPr>
            <a:r>
              <a:rPr lang="ar-SY" b="1" dirty="0" smtClean="0">
                <a:solidFill>
                  <a:schemeClr val="bg1"/>
                </a:solidFill>
              </a:rPr>
              <a:t>الرغبة الملحة بالتبول</a:t>
            </a:r>
          </a:p>
          <a:p>
            <a:pPr>
              <a:buFont typeface="Wingdings" pitchFamily="2" charset="2"/>
              <a:buChar char="Ø"/>
            </a:pPr>
            <a:r>
              <a:rPr lang="ar-SY" b="1" dirty="0" smtClean="0">
                <a:solidFill>
                  <a:schemeClr val="bg1"/>
                </a:solidFill>
              </a:rPr>
              <a:t>ازدياد تواتر </a:t>
            </a:r>
            <a:r>
              <a:rPr lang="ar-SY" b="1" dirty="0" err="1" smtClean="0">
                <a:solidFill>
                  <a:schemeClr val="bg1"/>
                </a:solidFill>
              </a:rPr>
              <a:t>التبويل</a:t>
            </a:r>
            <a:r>
              <a:rPr lang="ar-SY" b="1" dirty="0" smtClean="0">
                <a:solidFill>
                  <a:schemeClr val="bg1"/>
                </a:solidFill>
              </a:rPr>
              <a:t> (تعدد </a:t>
            </a:r>
            <a:r>
              <a:rPr lang="ar-SY" b="1" dirty="0" err="1" smtClean="0">
                <a:solidFill>
                  <a:schemeClr val="bg1"/>
                </a:solidFill>
              </a:rPr>
              <a:t>البيلات</a:t>
            </a:r>
            <a:r>
              <a:rPr lang="ar-SY" b="1" dirty="0" smtClean="0">
                <a:solidFill>
                  <a:schemeClr val="bg1"/>
                </a:solidFill>
              </a:rPr>
              <a:t>)، لاسيما ليلاً</a:t>
            </a:r>
          </a:p>
          <a:p>
            <a:pPr>
              <a:buFont typeface="Wingdings" pitchFamily="2" charset="2"/>
              <a:buChar char="Ø"/>
            </a:pPr>
            <a:r>
              <a:rPr lang="ar-SY" b="1" dirty="0" smtClean="0">
                <a:solidFill>
                  <a:schemeClr val="bg1"/>
                </a:solidFill>
              </a:rPr>
              <a:t>صعوبة أثناء التبول، بما في ذلك بذل جهد لتمرير البول، أو إيقاف التبول ثم البدء بالتبول؛ أو التدفق البطيء أو الضعيف أو المتقطع</a:t>
            </a:r>
          </a:p>
          <a:p>
            <a:pPr>
              <a:buFont typeface="Wingdings" pitchFamily="2" charset="2"/>
              <a:buChar char="Ø"/>
            </a:pPr>
            <a:r>
              <a:rPr lang="ar-SY" b="1" dirty="0" smtClean="0">
                <a:solidFill>
                  <a:schemeClr val="bg1"/>
                </a:solidFill>
              </a:rPr>
              <a:t>الشعور بعدم القدرة على إفراغ كامل المثانة</a:t>
            </a:r>
          </a:p>
          <a:p>
            <a:pPr>
              <a:buFont typeface="Wingdings" pitchFamily="2" charset="2"/>
              <a:buChar char="Ø"/>
            </a:pPr>
            <a:r>
              <a:rPr lang="ar-SY" b="1" dirty="0" smtClean="0">
                <a:solidFill>
                  <a:schemeClr val="bg1"/>
                </a:solidFill>
              </a:rPr>
              <a:t> ألم أو حس حرق أثناء مرور البول</a:t>
            </a:r>
          </a:p>
          <a:p>
            <a:pPr>
              <a:buFont typeface="Wingdings" pitchFamily="2" charset="2"/>
              <a:buChar char="Ø"/>
            </a:pPr>
            <a:r>
              <a:rPr lang="ar-SY" b="1" dirty="0" smtClean="0">
                <a:solidFill>
                  <a:schemeClr val="bg1"/>
                </a:solidFill>
              </a:rPr>
              <a:t>قذف مني مؤلم</a:t>
            </a:r>
          </a:p>
          <a:p>
            <a:pPr>
              <a:buFont typeface="Wingdings" pitchFamily="2" charset="2"/>
              <a:buChar char="Ø"/>
            </a:pPr>
            <a:r>
              <a:rPr lang="ar-SY" b="1" dirty="0" smtClean="0">
                <a:solidFill>
                  <a:schemeClr val="bg1"/>
                </a:solidFill>
              </a:rPr>
              <a:t>اضطرابات </a:t>
            </a:r>
            <a:r>
              <a:rPr lang="ar-SY" b="1" dirty="0" err="1" smtClean="0">
                <a:solidFill>
                  <a:schemeClr val="bg1"/>
                </a:solidFill>
              </a:rPr>
              <a:t>النعوظ</a:t>
            </a:r>
            <a:endParaRPr lang="ar-SY" b="1" dirty="0" smtClean="0">
              <a:solidFill>
                <a:schemeClr val="bg1"/>
              </a:solidFill>
            </a:endParaRPr>
          </a:p>
          <a:p>
            <a:pPr>
              <a:buFont typeface="Wingdings" pitchFamily="2" charset="2"/>
              <a:buChar char="Ø"/>
            </a:pPr>
            <a:r>
              <a:rPr lang="ar-SY" b="1" dirty="0" smtClean="0">
                <a:solidFill>
                  <a:schemeClr val="bg1"/>
                </a:solidFill>
              </a:rPr>
              <a:t>دم في البول أو المني</a:t>
            </a:r>
          </a:p>
          <a:p>
            <a:pPr>
              <a:buFont typeface="Wingdings" pitchFamily="2" charset="2"/>
              <a:buChar char="Ø"/>
            </a:pPr>
            <a:r>
              <a:rPr lang="ar-SY" b="1" dirty="0" smtClean="0">
                <a:solidFill>
                  <a:schemeClr val="bg1"/>
                </a:solidFill>
              </a:rPr>
              <a:t>قد تكون الأعراض الأولى أعراض الانتقال للعظم (غير شائعة كثيراً)، حيث يظهر ألم في الظهر أو الفخذين أو الحوض أو مناطق أخرى انتقل إليها الورم </a:t>
            </a:r>
          </a:p>
        </p:txBody>
      </p:sp>
    </p:spTree>
    <p:extLst>
      <p:ext uri="{BB962C8B-B14F-4D97-AF65-F5344CB8AC3E}">
        <p14:creationId xmlns="" xmlns:p14="http://schemas.microsoft.com/office/powerpoint/2010/main" val="160035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علامات الإنذار </a:t>
            </a:r>
            <a:r>
              <a:rPr lang="ar-SY" b="1" dirty="0" smtClean="0">
                <a:solidFill>
                  <a:srgbClr val="0070C0"/>
                </a:solidFill>
                <a:cs typeface="PT Bold Heading" pitchFamily="2" charset="-78"/>
              </a:rPr>
              <a:t>والأعراض</a:t>
            </a:r>
            <a:r>
              <a:rPr lang="ar-SY" b="1" baseline="30000" dirty="0" smtClean="0">
                <a:solidFill>
                  <a:srgbClr val="00B050"/>
                </a:solidFill>
                <a:cs typeface="PT Bold Heading" pitchFamily="2" charset="-78"/>
              </a:rPr>
              <a:t>16،15</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121</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Font typeface="Wingdings" pitchFamily="2" charset="2"/>
              <a:buChar char="Ø"/>
            </a:pPr>
            <a:r>
              <a:rPr lang="ar-SY" b="1" dirty="0" smtClean="0">
                <a:solidFill>
                  <a:srgbClr val="FFFF00"/>
                </a:solidFill>
              </a:rPr>
              <a:t>سبب الأعراض: </a:t>
            </a:r>
            <a:r>
              <a:rPr lang="ar-SY" b="1" dirty="0" smtClean="0">
                <a:solidFill>
                  <a:schemeClr val="bg1"/>
                </a:solidFill>
              </a:rPr>
              <a:t>ضغط الورم على </a:t>
            </a:r>
            <a:r>
              <a:rPr lang="ar-SY" b="1" dirty="0" err="1" smtClean="0">
                <a:solidFill>
                  <a:schemeClr val="bg1"/>
                </a:solidFill>
              </a:rPr>
              <a:t>الإحليل</a:t>
            </a:r>
            <a:r>
              <a:rPr lang="ar-SY" b="1" dirty="0" smtClean="0">
                <a:solidFill>
                  <a:schemeClr val="bg1"/>
                </a:solidFill>
              </a:rPr>
              <a:t> (المجرى الذي يمر </a:t>
            </a:r>
            <a:r>
              <a:rPr lang="ar-SY" b="1" dirty="0" err="1" smtClean="0">
                <a:solidFill>
                  <a:schemeClr val="bg1"/>
                </a:solidFill>
              </a:rPr>
              <a:t>به</a:t>
            </a:r>
            <a:r>
              <a:rPr lang="ar-SY" b="1" dirty="0" smtClean="0">
                <a:solidFill>
                  <a:schemeClr val="bg1"/>
                </a:solidFill>
              </a:rPr>
              <a:t> البول لنقله خارج الجسم)؛ هذا الضغط يعيق تدفق البول. قد تكون الأعراض خفيفة، ويمكن أن تحدث على مدى سنوات لأن نمو الورم بطيء، لاسيما لدى المسنين</a:t>
            </a:r>
          </a:p>
          <a:p>
            <a:pPr>
              <a:buFont typeface="Wingdings" pitchFamily="2" charset="2"/>
              <a:buChar char="Ø"/>
            </a:pPr>
            <a:endParaRPr lang="ar-SY" b="1" dirty="0" smtClean="0">
              <a:solidFill>
                <a:schemeClr val="bg1"/>
              </a:solidFill>
            </a:endParaRPr>
          </a:p>
        </p:txBody>
      </p:sp>
      <p:pic>
        <p:nvPicPr>
          <p:cNvPr id="7170" name="Picture 2" descr="C:\Users\TOSHIBA\Documents\محاضرات السرطان\البروستاتة (الموثة)\الأعراض\2016-johns hopkyns- Benign Prostatic Hyperplasia (BPH) -Anatomy of the Prostate Gland.jpg"/>
          <p:cNvPicPr>
            <a:picLocks noChangeAspect="1" noChangeArrowheads="1"/>
          </p:cNvPicPr>
          <p:nvPr/>
        </p:nvPicPr>
        <p:blipFill>
          <a:blip r:embed="rId2"/>
          <a:srcRect l="3999" r="2000"/>
          <a:stretch>
            <a:fillRect/>
          </a:stretch>
        </p:blipFill>
        <p:spPr bwMode="auto">
          <a:xfrm>
            <a:off x="6215075" y="3816414"/>
            <a:ext cx="2357454" cy="225576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7171" name="Picture 3" descr="C:\Users\TOSHIBA\Documents\محاضرات السرطان\البروستاتة (الموثة)\الأعراض\2016-johns hopkyns- Benign Prostatic Hyperplasia (BPH) -Anatomy of the Prostate Gland-enlargement.jpg"/>
          <p:cNvPicPr>
            <a:picLocks noChangeAspect="1" noChangeArrowheads="1"/>
          </p:cNvPicPr>
          <p:nvPr/>
        </p:nvPicPr>
        <p:blipFill>
          <a:blip r:embed="rId3"/>
          <a:srcRect l="2166" t="3335" r="8664" b="3335"/>
          <a:stretch>
            <a:fillRect/>
          </a:stretch>
        </p:blipFill>
        <p:spPr bwMode="auto">
          <a:xfrm>
            <a:off x="3714744" y="3786190"/>
            <a:ext cx="2244993" cy="228909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3074" name="Picture 2" descr="C:\Users\TOSHIBA\Documents\محاضرات السرطان\البروستاتة (الموثة)\الأعراض\الأعراض1.jpg"/>
          <p:cNvPicPr>
            <a:picLocks noChangeAspect="1" noChangeArrowheads="1"/>
          </p:cNvPicPr>
          <p:nvPr/>
        </p:nvPicPr>
        <p:blipFill>
          <a:blip r:embed="rId4"/>
          <a:srcRect l="3150" t="4645" r="3150" b="6968"/>
          <a:stretch>
            <a:fillRect/>
          </a:stretch>
        </p:blipFill>
        <p:spPr bwMode="auto">
          <a:xfrm>
            <a:off x="500034" y="3786190"/>
            <a:ext cx="2688052" cy="2292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علامات الإنذار </a:t>
            </a:r>
            <a:r>
              <a:rPr lang="ar-SY" b="1" dirty="0" smtClean="0">
                <a:solidFill>
                  <a:srgbClr val="0070C0"/>
                </a:solidFill>
                <a:cs typeface="PT Bold Heading" pitchFamily="2" charset="-78"/>
              </a:rPr>
              <a:t>والأعراض</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122</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buNone/>
            </a:pPr>
            <a:r>
              <a:rPr lang="ar-SY" b="1" dirty="0" smtClean="0">
                <a:solidFill>
                  <a:schemeClr val="bg1"/>
                </a:solidFill>
              </a:rPr>
              <a:t> </a:t>
            </a:r>
          </a:p>
        </p:txBody>
      </p:sp>
      <p:pic>
        <p:nvPicPr>
          <p:cNvPr id="3074" name="Picture 2" descr="C:\Users\TOSHIBA\Documents\محاضرات السرطان\البروستاتة (الموثة)\الأعراض\الأعراض.jpg"/>
          <p:cNvPicPr>
            <a:picLocks noChangeAspect="1" noChangeArrowheads="1"/>
          </p:cNvPicPr>
          <p:nvPr/>
        </p:nvPicPr>
        <p:blipFill>
          <a:blip r:embed="rId2"/>
          <a:srcRect l="2449" t="4029" r="2449" b="806"/>
          <a:stretch>
            <a:fillRect/>
          </a:stretch>
        </p:blipFill>
        <p:spPr bwMode="auto">
          <a:xfrm>
            <a:off x="5137740" y="2143116"/>
            <a:ext cx="3771195" cy="382259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3075" name="Picture 3" descr="C:\Users\TOSHIBA\Documents\محاضرات السرطان\البروستاتة (الموثة)\الأعراض\الأعراض.png"/>
          <p:cNvPicPr>
            <a:picLocks noChangeAspect="1" noChangeArrowheads="1"/>
          </p:cNvPicPr>
          <p:nvPr/>
        </p:nvPicPr>
        <p:blipFill>
          <a:blip r:embed="rId3"/>
          <a:srcRect l="1374" t="8504" r="2291" b="1890"/>
          <a:stretch>
            <a:fillRect/>
          </a:stretch>
        </p:blipFill>
        <p:spPr bwMode="auto">
          <a:xfrm>
            <a:off x="142844" y="3143248"/>
            <a:ext cx="4778466" cy="215508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أنواع </a:t>
            </a:r>
            <a:r>
              <a:rPr lang="ar-SY" b="1" dirty="0" smtClean="0">
                <a:solidFill>
                  <a:srgbClr val="0070C0"/>
                </a:solidFill>
                <a:cs typeface="PT Bold Heading" pitchFamily="2" charset="-78"/>
              </a:rPr>
              <a:t>السرطان</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123</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buFont typeface="Wingdings" pitchFamily="2" charset="2"/>
              <a:buChar char="Ø"/>
            </a:pPr>
            <a:r>
              <a:rPr lang="ar-SY" b="1" dirty="0" err="1" smtClean="0">
                <a:solidFill>
                  <a:schemeClr val="bg1"/>
                </a:solidFill>
              </a:rPr>
              <a:t>السرطانة</a:t>
            </a:r>
            <a:r>
              <a:rPr lang="ar-SY" b="1" dirty="0" smtClean="0">
                <a:solidFill>
                  <a:schemeClr val="bg1"/>
                </a:solidFill>
              </a:rPr>
              <a:t> </a:t>
            </a:r>
            <a:r>
              <a:rPr lang="ar-SY" b="1" dirty="0" err="1" smtClean="0">
                <a:solidFill>
                  <a:schemeClr val="bg1"/>
                </a:solidFill>
              </a:rPr>
              <a:t>الغدية</a:t>
            </a:r>
            <a:r>
              <a:rPr lang="ar-SY" b="1" dirty="0" smtClean="0">
                <a:solidFill>
                  <a:schemeClr val="bg1"/>
                </a:solidFill>
              </a:rPr>
              <a:t> (</a:t>
            </a:r>
            <a:r>
              <a:rPr lang="ar-SY" b="1" dirty="0" err="1" smtClean="0">
                <a:solidFill>
                  <a:schemeClr val="bg1"/>
                </a:solidFill>
              </a:rPr>
              <a:t>أدينوكارسينوما</a:t>
            </a:r>
            <a:r>
              <a:rPr lang="ar-SY" b="1" dirty="0" smtClean="0">
                <a:solidFill>
                  <a:schemeClr val="bg1"/>
                </a:solidFill>
              </a:rPr>
              <a:t>) (تشكل معظم </a:t>
            </a:r>
            <a:r>
              <a:rPr lang="ar-SY" b="1" dirty="0" smtClean="0">
                <a:solidFill>
                  <a:schemeClr val="bg1"/>
                </a:solidFill>
                <a:latin typeface="Simplified Arabic"/>
              </a:rPr>
              <a:t>الحالات</a:t>
            </a:r>
            <a:r>
              <a:rPr lang="ar-SY" b="1" dirty="0" smtClean="0">
                <a:solidFill>
                  <a:schemeClr val="bg1"/>
                </a:solidFill>
              </a:rPr>
              <a:t>)</a:t>
            </a:r>
          </a:p>
          <a:p>
            <a:pPr>
              <a:buFont typeface="Wingdings" pitchFamily="2" charset="2"/>
              <a:buChar char="Ø"/>
            </a:pPr>
            <a:r>
              <a:rPr lang="ar-SY" b="1" dirty="0" err="1" smtClean="0">
                <a:solidFill>
                  <a:schemeClr val="bg1"/>
                </a:solidFill>
              </a:rPr>
              <a:t>السرطانة</a:t>
            </a:r>
            <a:r>
              <a:rPr lang="ar-SY" b="1" dirty="0" smtClean="0">
                <a:solidFill>
                  <a:schemeClr val="bg1"/>
                </a:solidFill>
              </a:rPr>
              <a:t> </a:t>
            </a:r>
            <a:r>
              <a:rPr lang="ar-SY" b="1" dirty="0" err="1" smtClean="0">
                <a:solidFill>
                  <a:schemeClr val="bg1"/>
                </a:solidFill>
              </a:rPr>
              <a:t>الغدية</a:t>
            </a:r>
            <a:r>
              <a:rPr lang="ar-SY" b="1" dirty="0" smtClean="0">
                <a:solidFill>
                  <a:schemeClr val="bg1"/>
                </a:solidFill>
              </a:rPr>
              <a:t> (</a:t>
            </a:r>
            <a:r>
              <a:rPr lang="ar-SY" b="1" dirty="0" err="1" smtClean="0">
                <a:solidFill>
                  <a:schemeClr val="bg1"/>
                </a:solidFill>
              </a:rPr>
              <a:t>أدينوكارسينوما</a:t>
            </a:r>
            <a:r>
              <a:rPr lang="ar-SY" b="1" dirty="0" smtClean="0">
                <a:solidFill>
                  <a:schemeClr val="bg1"/>
                </a:solidFill>
              </a:rPr>
              <a:t>) </a:t>
            </a:r>
            <a:r>
              <a:rPr lang="ar-SY" b="1" dirty="0" err="1" smtClean="0">
                <a:solidFill>
                  <a:schemeClr val="bg1"/>
                </a:solidFill>
              </a:rPr>
              <a:t>القَّنَوِيَّة</a:t>
            </a:r>
            <a:endParaRPr lang="ar-SY" b="1" dirty="0" smtClean="0">
              <a:solidFill>
                <a:schemeClr val="bg1"/>
              </a:solidFill>
            </a:endParaRPr>
          </a:p>
          <a:p>
            <a:pPr>
              <a:buFont typeface="Wingdings" pitchFamily="2" charset="2"/>
              <a:buChar char="Ø"/>
            </a:pPr>
            <a:r>
              <a:rPr lang="ar-SY" b="1" dirty="0" smtClean="0">
                <a:solidFill>
                  <a:schemeClr val="bg1"/>
                </a:solidFill>
              </a:rPr>
              <a:t>سرطان الخلية الانتقالية (متعلق </a:t>
            </a:r>
            <a:r>
              <a:rPr lang="ar-SY" b="1" dirty="0" err="1" smtClean="0">
                <a:solidFill>
                  <a:schemeClr val="bg1"/>
                </a:solidFill>
              </a:rPr>
              <a:t>بالظهارة</a:t>
            </a:r>
            <a:r>
              <a:rPr lang="ar-SY" b="1" dirty="0" smtClean="0">
                <a:solidFill>
                  <a:schemeClr val="bg1"/>
                </a:solidFill>
              </a:rPr>
              <a:t> البولية)</a:t>
            </a:r>
          </a:p>
          <a:p>
            <a:pPr>
              <a:buFont typeface="Wingdings" pitchFamily="2" charset="2"/>
              <a:buChar char="Ø"/>
            </a:pPr>
            <a:r>
              <a:rPr lang="ar-SY" b="1" dirty="0" smtClean="0">
                <a:solidFill>
                  <a:schemeClr val="bg1"/>
                </a:solidFill>
              </a:rPr>
              <a:t>السرطان حرشفي الخلايا</a:t>
            </a:r>
          </a:p>
          <a:p>
            <a:pPr>
              <a:buFont typeface="Wingdings" pitchFamily="2" charset="2"/>
              <a:buChar char="Ø"/>
            </a:pPr>
            <a:r>
              <a:rPr lang="ar-SY" b="1" dirty="0" err="1" smtClean="0">
                <a:solidFill>
                  <a:schemeClr val="bg1"/>
                </a:solidFill>
              </a:rPr>
              <a:t>السرطاويات</a:t>
            </a:r>
            <a:r>
              <a:rPr lang="ar-SY" b="1" dirty="0" smtClean="0">
                <a:solidFill>
                  <a:schemeClr val="bg1"/>
                </a:solidFill>
              </a:rPr>
              <a:t> (</a:t>
            </a:r>
            <a:r>
              <a:rPr lang="ar-SY" b="1" dirty="0" err="1" smtClean="0">
                <a:solidFill>
                  <a:schemeClr val="bg1"/>
                </a:solidFill>
              </a:rPr>
              <a:t>الكارسينوئيدات</a:t>
            </a:r>
            <a:r>
              <a:rPr lang="ar-SY" b="1" dirty="0" smtClean="0">
                <a:solidFill>
                  <a:schemeClr val="bg1"/>
                </a:solidFill>
              </a:rPr>
              <a:t>)</a:t>
            </a:r>
          </a:p>
          <a:p>
            <a:pPr>
              <a:buFont typeface="Wingdings" pitchFamily="2" charset="2"/>
              <a:buChar char="Ø"/>
            </a:pPr>
            <a:r>
              <a:rPr lang="ar-SY" b="1" dirty="0" smtClean="0">
                <a:solidFill>
                  <a:schemeClr val="bg1"/>
                </a:solidFill>
              </a:rPr>
              <a:t>السرطان صغير الخلايا (</a:t>
            </a:r>
            <a:r>
              <a:rPr lang="ar-SY" b="1" dirty="0" err="1" smtClean="0">
                <a:solidFill>
                  <a:schemeClr val="bg1"/>
                </a:solidFill>
              </a:rPr>
              <a:t>كارسينوما</a:t>
            </a:r>
            <a:r>
              <a:rPr lang="ar-SY" b="1" dirty="0" smtClean="0">
                <a:solidFill>
                  <a:schemeClr val="bg1"/>
                </a:solidFill>
              </a:rPr>
              <a:t>)</a:t>
            </a:r>
          </a:p>
          <a:p>
            <a:pPr>
              <a:buFont typeface="Wingdings" pitchFamily="2" charset="2"/>
              <a:buChar char="Ø"/>
            </a:pPr>
            <a:r>
              <a:rPr lang="ar-SY" b="1" dirty="0" err="1" smtClean="0">
                <a:solidFill>
                  <a:schemeClr val="bg1"/>
                </a:solidFill>
              </a:rPr>
              <a:t>الساركومات</a:t>
            </a:r>
            <a:r>
              <a:rPr lang="ar-SY" b="1" dirty="0" smtClean="0">
                <a:solidFill>
                  <a:schemeClr val="bg1"/>
                </a:solidFill>
              </a:rPr>
              <a:t> وأشباه </a:t>
            </a:r>
            <a:r>
              <a:rPr lang="ar-SY" b="1" dirty="0" err="1" smtClean="0">
                <a:solidFill>
                  <a:schemeClr val="bg1"/>
                </a:solidFill>
              </a:rPr>
              <a:t>الساركومات</a:t>
            </a:r>
            <a:endParaRPr lang="ar-SY" b="1" dirty="0" smtClean="0">
              <a:solidFill>
                <a:schemeClr val="bg1"/>
              </a:solidFill>
            </a:endParaRPr>
          </a:p>
          <a:p>
            <a:pPr>
              <a:buFont typeface="Wingdings" pitchFamily="2" charset="2"/>
              <a:buChar char="Ø"/>
            </a:pPr>
            <a:r>
              <a:rPr lang="ar-SY" b="1" dirty="0" smtClean="0">
                <a:solidFill>
                  <a:schemeClr val="bg1"/>
                </a:solidFill>
              </a:rPr>
              <a:t>أورام عصبية </a:t>
            </a:r>
            <a:r>
              <a:rPr lang="ar-SY" b="1" dirty="0" err="1" smtClean="0">
                <a:solidFill>
                  <a:schemeClr val="bg1"/>
                </a:solidFill>
              </a:rPr>
              <a:t>غدية</a:t>
            </a:r>
            <a:r>
              <a:rPr lang="ar-SY" b="1" dirty="0" smtClean="0">
                <a:solidFill>
                  <a:schemeClr val="bg1"/>
                </a:solidFill>
              </a:rPr>
              <a:t> (أخرى غير صغيرة الخلايا)</a:t>
            </a:r>
          </a:p>
          <a:p>
            <a:pPr>
              <a:buFont typeface="Wingdings" pitchFamily="2" charset="2"/>
              <a:buChar char="Ø"/>
            </a:pPr>
            <a:r>
              <a:rPr lang="ar-SY" b="1" dirty="0" smtClean="0">
                <a:solidFill>
                  <a:srgbClr val="002060"/>
                </a:solidFill>
              </a:rPr>
              <a:t>يبدأ السرطان من خلايا غدة البروستاتة</a:t>
            </a:r>
            <a:endParaRPr lang="ar-SY" b="1"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أنواع </a:t>
            </a:r>
            <a:r>
              <a:rPr lang="ar-SY" b="1" dirty="0" smtClean="0">
                <a:solidFill>
                  <a:srgbClr val="0070C0"/>
                </a:solidFill>
                <a:cs typeface="PT Bold Heading" pitchFamily="2" charset="-78"/>
              </a:rPr>
              <a:t>السرطان</a:t>
            </a:r>
            <a:r>
              <a:rPr lang="ar-SY" b="1" baseline="30000" dirty="0" smtClean="0">
                <a:solidFill>
                  <a:srgbClr val="00B050"/>
                </a:solidFill>
                <a:cs typeface="PT Bold Heading" pitchFamily="2" charset="-78"/>
              </a:rPr>
              <a:t>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124</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77500" lnSpcReduction="20000"/>
          </a:bodyPr>
          <a:lstStyle/>
          <a:p>
            <a:pPr>
              <a:buFont typeface="Wingdings" pitchFamily="2" charset="2"/>
              <a:buChar char="Ø"/>
            </a:pPr>
            <a:r>
              <a:rPr lang="ar-SY" b="1" dirty="0" smtClean="0">
                <a:solidFill>
                  <a:schemeClr val="bg1"/>
                </a:solidFill>
              </a:rPr>
              <a:t>الحالات قبل السرطانية</a:t>
            </a:r>
          </a:p>
          <a:p>
            <a:pPr>
              <a:buFont typeface="Wingdings" pitchFamily="2" charset="2"/>
              <a:buChar char="§"/>
            </a:pPr>
            <a:r>
              <a:rPr lang="ar-SY" b="1" dirty="0" smtClean="0">
                <a:solidFill>
                  <a:srgbClr val="FFFF00"/>
                </a:solidFill>
              </a:rPr>
              <a:t>تكون الورم داخل </a:t>
            </a:r>
            <a:r>
              <a:rPr lang="ar-SY" b="1" dirty="0" err="1" smtClean="0">
                <a:solidFill>
                  <a:srgbClr val="FFFF00"/>
                </a:solidFill>
              </a:rPr>
              <a:t>الظهارة</a:t>
            </a:r>
            <a:r>
              <a:rPr lang="ar-SY" b="1" dirty="0" smtClean="0">
                <a:solidFill>
                  <a:srgbClr val="FFFF00"/>
                </a:solidFill>
              </a:rPr>
              <a:t> </a:t>
            </a:r>
            <a:r>
              <a:rPr lang="ar-SY" b="1" dirty="0" err="1" smtClean="0">
                <a:solidFill>
                  <a:srgbClr val="FFFF00"/>
                </a:solidFill>
              </a:rPr>
              <a:t>البروستاتية</a:t>
            </a:r>
            <a:endParaRPr lang="ar-SY" b="1" dirty="0" smtClean="0">
              <a:solidFill>
                <a:srgbClr val="FFFF00"/>
              </a:solidFill>
            </a:endParaRPr>
          </a:p>
          <a:p>
            <a:pPr>
              <a:buNone/>
            </a:pPr>
            <a:r>
              <a:rPr lang="en-US" b="1" dirty="0" smtClean="0">
                <a:solidFill>
                  <a:srgbClr val="FFFF00"/>
                </a:solidFill>
              </a:rPr>
              <a:t>Prostatic intraepithelial </a:t>
            </a:r>
            <a:r>
              <a:rPr lang="en-US" b="1" dirty="0" err="1" smtClean="0">
                <a:solidFill>
                  <a:srgbClr val="FFFF00"/>
                </a:solidFill>
              </a:rPr>
              <a:t>neoplasia</a:t>
            </a:r>
            <a:r>
              <a:rPr lang="en-US" b="1" dirty="0" smtClean="0">
                <a:solidFill>
                  <a:srgbClr val="FFFF00"/>
                </a:solidFill>
              </a:rPr>
              <a:t> (PIN)   </a:t>
            </a:r>
            <a:r>
              <a:rPr lang="ar-SY" b="1" dirty="0" smtClean="0">
                <a:solidFill>
                  <a:srgbClr val="FFFF00"/>
                </a:solidFill>
              </a:rPr>
              <a:t> </a:t>
            </a:r>
          </a:p>
          <a:p>
            <a:pPr>
              <a:buNone/>
            </a:pPr>
            <a:r>
              <a:rPr lang="ar-SA" b="1" dirty="0" smtClean="0">
                <a:solidFill>
                  <a:srgbClr val="FFFF00"/>
                </a:solidFill>
              </a:rPr>
              <a:t>  يظهر لدى الرجال في العشرينات ، لا يتطور إلى سرطان بالضرورة، وهو نوعان:</a:t>
            </a:r>
          </a:p>
          <a:p>
            <a:pPr>
              <a:buClr>
                <a:srgbClr val="002060"/>
              </a:buClr>
              <a:buFont typeface="Courier New" pitchFamily="49" charset="0"/>
              <a:buChar char="o"/>
            </a:pPr>
            <a:r>
              <a:rPr lang="ar-SA" b="1" dirty="0" smtClean="0">
                <a:solidFill>
                  <a:srgbClr val="FFFF00"/>
                </a:solidFill>
              </a:rPr>
              <a:t>   </a:t>
            </a:r>
            <a:r>
              <a:rPr lang="ar-SA" b="1" dirty="0" smtClean="0">
                <a:solidFill>
                  <a:srgbClr val="002060"/>
                </a:solidFill>
              </a:rPr>
              <a:t>منخفض الدرجة: الخلايا طبيعية تقريباً. ارتباطها بالسرطان غير واضح</a:t>
            </a:r>
          </a:p>
          <a:p>
            <a:pPr>
              <a:buClr>
                <a:srgbClr val="002060"/>
              </a:buClr>
              <a:buFont typeface="Courier New" pitchFamily="49" charset="0"/>
              <a:buChar char="o"/>
            </a:pPr>
            <a:r>
              <a:rPr lang="ar-SA" b="1" dirty="0" smtClean="0">
                <a:solidFill>
                  <a:srgbClr val="002060"/>
                </a:solidFill>
              </a:rPr>
              <a:t>   عالي الدرجة: الخلايا تبدو غير سوية بنسبة أكبر. ثمة احتمال مقداره 20</a:t>
            </a:r>
            <a:r>
              <a:rPr lang="ar-SA" b="1" dirty="0" smtClean="0">
                <a:solidFill>
                  <a:srgbClr val="002060"/>
                </a:solidFill>
                <a:latin typeface="Simplified Arabic"/>
                <a:cs typeface="Simplified Arabic"/>
              </a:rPr>
              <a:t>٪ بوجود سرطان في مكان آخر في البروستاتة</a:t>
            </a:r>
          </a:p>
          <a:p>
            <a:pPr>
              <a:buFont typeface="Wingdings" pitchFamily="2" charset="2"/>
              <a:buChar char="§"/>
            </a:pPr>
            <a:r>
              <a:rPr lang="ar-SA" b="1" dirty="0" smtClean="0">
                <a:solidFill>
                  <a:srgbClr val="FFFF00"/>
                </a:solidFill>
                <a:latin typeface="Simplified Arabic"/>
                <a:cs typeface="Simplified Arabic"/>
              </a:rPr>
              <a:t>الضمور الالتهابي التكاثري</a:t>
            </a:r>
          </a:p>
          <a:p>
            <a:pPr>
              <a:buNone/>
            </a:pPr>
            <a:r>
              <a:rPr lang="en-US" b="1" dirty="0" smtClean="0">
                <a:solidFill>
                  <a:srgbClr val="FFFF00"/>
                </a:solidFill>
              </a:rPr>
              <a:t>Proliferative inflammatory atrophy (PIA)    </a:t>
            </a:r>
            <a:endParaRPr lang="ar-SA" b="1" dirty="0" smtClean="0">
              <a:solidFill>
                <a:srgbClr val="FFFF00"/>
              </a:solidFill>
            </a:endParaRPr>
          </a:p>
          <a:p>
            <a:pPr>
              <a:buNone/>
            </a:pPr>
            <a:r>
              <a:rPr lang="ar-SA" b="1" dirty="0" smtClean="0">
                <a:solidFill>
                  <a:srgbClr val="FFFF00"/>
                </a:solidFill>
              </a:rPr>
              <a:t>   الخلايا أصغر من الطبيعية، وثمة علامات التهاب في المنطقة. يمكن أحياناً أن يؤدي إلى (</a:t>
            </a:r>
            <a:r>
              <a:rPr lang="en-US" b="1" dirty="0" smtClean="0">
                <a:solidFill>
                  <a:srgbClr val="FFFF00"/>
                </a:solidFill>
              </a:rPr>
              <a:t>PIN</a:t>
            </a:r>
            <a:r>
              <a:rPr lang="ar-SA" b="1" dirty="0" smtClean="0">
                <a:solidFill>
                  <a:srgbClr val="FFFF00"/>
                </a:solidFill>
              </a:rPr>
              <a:t>) عالي الدرجة، أو إلى سرطان مباشرة</a:t>
            </a:r>
            <a:endParaRPr lang="ar-SY" b="1" dirty="0">
              <a:solidFill>
                <a:srgbClr val="FFFF00"/>
              </a:solidFill>
            </a:endParaRPr>
          </a:p>
        </p:txBody>
      </p:sp>
    </p:spTree>
    <p:extLst>
      <p:ext uri="{BB962C8B-B14F-4D97-AF65-F5344CB8AC3E}">
        <p14:creationId xmlns="" xmlns:p14="http://schemas.microsoft.com/office/powerpoint/2010/main" val="16003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fontScale="90000"/>
          </a:bodyPr>
          <a:lstStyle/>
          <a:p>
            <a:pPr rtl="0"/>
            <a:r>
              <a:rPr lang="ar-SY" b="1" dirty="0" smtClean="0">
                <a:solidFill>
                  <a:srgbClr val="0070C0"/>
                </a:solidFill>
                <a:cs typeface="PT Bold Heading" pitchFamily="2" charset="-78"/>
              </a:rPr>
              <a:t>مراحل السرطان</a:t>
            </a:r>
            <a:br>
              <a:rPr lang="ar-SY" b="1" dirty="0" smtClean="0">
                <a:solidFill>
                  <a:srgbClr val="0070C0"/>
                </a:solidFill>
                <a:cs typeface="PT Bold Heading" pitchFamily="2" charset="-78"/>
              </a:rPr>
            </a:br>
            <a:r>
              <a:rPr lang="en-US" b="1" dirty="0" smtClean="0">
                <a:solidFill>
                  <a:srgbClr val="0070C0"/>
                </a:solidFill>
                <a:cs typeface="PT Bold Heading" pitchFamily="2" charset="-78"/>
              </a:rPr>
              <a:t>  </a:t>
            </a:r>
            <a:r>
              <a:rPr lang="ar-SA" b="1" dirty="0" smtClean="0">
                <a:solidFill>
                  <a:srgbClr val="0070C0"/>
                </a:solidFill>
                <a:cs typeface="PT Bold Heading" pitchFamily="2" charset="-78"/>
              </a:rPr>
              <a:t>(الورم، العقد، </a:t>
            </a:r>
            <a:r>
              <a:rPr lang="ar-SA" b="1" dirty="0" err="1" smtClean="0">
                <a:solidFill>
                  <a:srgbClr val="0070C0"/>
                </a:solidFill>
                <a:cs typeface="PT Bold Heading" pitchFamily="2" charset="-78"/>
              </a:rPr>
              <a:t>النقائل</a:t>
            </a:r>
            <a:r>
              <a:rPr lang="ar-SA" b="1" dirty="0" smtClean="0">
                <a:solidFill>
                  <a:srgbClr val="0070C0"/>
                </a:solidFill>
                <a:cs typeface="PT Bold Heading" pitchFamily="2" charset="-78"/>
              </a:rPr>
              <a:t>)</a:t>
            </a:r>
            <a:r>
              <a:rPr lang="ar-SA" b="1" baseline="30000" dirty="0" smtClean="0">
                <a:solidFill>
                  <a:srgbClr val="00B050"/>
                </a:solidFill>
                <a:cs typeface="PT Bold Heading" pitchFamily="2" charset="-78"/>
              </a:rPr>
              <a:t>13</a:t>
            </a:r>
            <a:r>
              <a:rPr lang="en-US" b="1" dirty="0" smtClean="0">
                <a:solidFill>
                  <a:srgbClr val="0070C0"/>
                </a:solidFill>
                <a:cs typeface="PT Bold Heading" pitchFamily="2" charset="-78"/>
              </a:rPr>
              <a:t> </a:t>
            </a:r>
            <a:r>
              <a:rPr lang="en-US" b="1" dirty="0" smtClean="0">
                <a:solidFill>
                  <a:srgbClr val="0070C0"/>
                </a:solidFill>
                <a:cs typeface="PT Bold Heading" pitchFamily="2" charset="-78"/>
              </a:rPr>
              <a:t>TNM</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125</a:t>
            </a:fld>
            <a:endParaRPr lang="ar-SA" dirty="0">
              <a:solidFill>
                <a:srgbClr val="002060"/>
              </a:solidFill>
            </a:endParaRPr>
          </a:p>
        </p:txBody>
      </p:sp>
      <p:graphicFrame>
        <p:nvGraphicFramePr>
          <p:cNvPr id="8" name="عنصر نائب للمحتوى 7"/>
          <p:cNvGraphicFramePr>
            <a:graphicFrameLocks noGrp="1"/>
          </p:cNvGraphicFramePr>
          <p:nvPr>
            <p:ph idx="1"/>
          </p:nvPr>
        </p:nvGraphicFramePr>
        <p:xfrm>
          <a:off x="428596" y="1785926"/>
          <a:ext cx="8229600" cy="4419600"/>
        </p:xfrm>
        <a:graphic>
          <a:graphicData uri="http://schemas.openxmlformats.org/drawingml/2006/table">
            <a:tbl>
              <a:tblPr rtl="1" firstRow="1" bandRow="1">
                <a:tableStyleId>{5C22544A-7EE6-4342-B048-85BDC9FD1C3A}</a:tableStyleId>
              </a:tblPr>
              <a:tblGrid>
                <a:gridCol w="1828816"/>
                <a:gridCol w="6400784"/>
              </a:tblGrid>
              <a:tr h="370840">
                <a:tc>
                  <a:txBody>
                    <a:bodyPr/>
                    <a:lstStyle/>
                    <a:p>
                      <a:pPr algn="ctr" rtl="1"/>
                      <a:r>
                        <a:rPr lang="ar-SA" sz="2000" b="1" dirty="0" smtClean="0">
                          <a:solidFill>
                            <a:schemeClr val="bg1"/>
                          </a:solidFill>
                        </a:rPr>
                        <a:t>التصنيف </a:t>
                      </a:r>
                      <a:r>
                        <a:rPr lang="en-US" sz="2000" b="1" dirty="0" smtClean="0">
                          <a:solidFill>
                            <a:schemeClr val="bg1"/>
                          </a:solidFill>
                        </a:rPr>
                        <a:t>T</a:t>
                      </a:r>
                      <a:r>
                        <a:rPr lang="ar-SA" sz="2000" b="1" dirty="0" smtClean="0">
                          <a:solidFill>
                            <a:schemeClr val="bg1"/>
                          </a:solidFill>
                        </a:rPr>
                        <a:t> (الورم)</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r>
                        <a:rPr lang="ar-SY" sz="2000" b="1" dirty="0" smtClean="0">
                          <a:solidFill>
                            <a:schemeClr val="bg1"/>
                          </a:solidFill>
                        </a:rPr>
                        <a:t>الوصف</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pPr algn="ctr" rtl="1"/>
                      <a:r>
                        <a:rPr lang="en-US" sz="2000" b="1" dirty="0" smtClean="0">
                          <a:solidFill>
                            <a:srgbClr val="FFFF00"/>
                          </a:solidFill>
                          <a:latin typeface="Simplified Arabic" pitchFamily="18" charset="-78"/>
                          <a:cs typeface="Simplified Arabic" pitchFamily="18" charset="-78"/>
                        </a:rPr>
                        <a:t>T1</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الورم</a:t>
                      </a:r>
                      <a:r>
                        <a:rPr lang="ar-SA" sz="2000" b="1" baseline="0" dirty="0" smtClean="0">
                          <a:solidFill>
                            <a:srgbClr val="FFFF00"/>
                          </a:solidFill>
                          <a:latin typeface="Simplified Arabic" pitchFamily="18" charset="-78"/>
                          <a:cs typeface="Simplified Arabic" pitchFamily="18" charset="-78"/>
                        </a:rPr>
                        <a:t> صغير لا يرى بالتصوير ولا يمكن الشعور </a:t>
                      </a:r>
                      <a:r>
                        <a:rPr lang="ar-SA" sz="2000" b="1" baseline="0" dirty="0" err="1" smtClean="0">
                          <a:solidFill>
                            <a:srgbClr val="FFFF00"/>
                          </a:solidFill>
                          <a:latin typeface="Simplified Arabic" pitchFamily="18" charset="-78"/>
                          <a:cs typeface="Simplified Arabic" pitchFamily="18" charset="-78"/>
                        </a:rPr>
                        <a:t>به</a:t>
                      </a:r>
                      <a:r>
                        <a:rPr lang="ar-SA" sz="2000" b="1" baseline="0" dirty="0" smtClean="0">
                          <a:solidFill>
                            <a:srgbClr val="FFFF00"/>
                          </a:solidFill>
                          <a:latin typeface="Simplified Arabic" pitchFamily="18" charset="-78"/>
                          <a:cs typeface="Simplified Arabic" pitchFamily="18" charset="-78"/>
                        </a:rPr>
                        <a:t> أثناء الفحص. يمكن اكتشافه </a:t>
                      </a:r>
                      <a:r>
                        <a:rPr lang="ar-SA" sz="2000" b="1" baseline="0" dirty="0" err="1" smtClean="0">
                          <a:solidFill>
                            <a:srgbClr val="FFFF00"/>
                          </a:solidFill>
                          <a:latin typeface="Simplified Arabic" pitchFamily="18" charset="-78"/>
                          <a:cs typeface="Simplified Arabic" pitchFamily="18" charset="-78"/>
                        </a:rPr>
                        <a:t>بخزعة</a:t>
                      </a:r>
                      <a:r>
                        <a:rPr lang="ar-SA" sz="2000" b="1" baseline="0" dirty="0" smtClean="0">
                          <a:solidFill>
                            <a:srgbClr val="FFFF00"/>
                          </a:solidFill>
                          <a:latin typeface="Simplified Arabic" pitchFamily="18" charset="-78"/>
                          <a:cs typeface="Simplified Arabic" pitchFamily="18" charset="-78"/>
                        </a:rPr>
                        <a:t> الإبرة بعد وجود ارتفاع في مستويات </a:t>
                      </a:r>
                      <a:r>
                        <a:rPr lang="ar-SA" sz="2000" b="1" baseline="0" dirty="0" err="1" smtClean="0">
                          <a:solidFill>
                            <a:srgbClr val="FFFF00"/>
                          </a:solidFill>
                          <a:latin typeface="Simplified Arabic" pitchFamily="18" charset="-78"/>
                          <a:cs typeface="Simplified Arabic" pitchFamily="18" charset="-78"/>
                        </a:rPr>
                        <a:t>المستضد</a:t>
                      </a:r>
                      <a:r>
                        <a:rPr lang="ar-SA" sz="2000" b="1" baseline="0" dirty="0" smtClean="0">
                          <a:solidFill>
                            <a:srgbClr val="FFFF00"/>
                          </a:solidFill>
                          <a:latin typeface="Simplified Arabic" pitchFamily="18" charset="-78"/>
                          <a:cs typeface="Simplified Arabic" pitchFamily="18" charset="-78"/>
                        </a:rPr>
                        <a:t> النوعي </a:t>
                      </a:r>
                      <a:r>
                        <a:rPr lang="ar-SA" sz="2000" b="1" baseline="0" dirty="0" err="1" smtClean="0">
                          <a:solidFill>
                            <a:srgbClr val="FFFF00"/>
                          </a:solidFill>
                          <a:latin typeface="Simplified Arabic" pitchFamily="18" charset="-78"/>
                          <a:cs typeface="Simplified Arabic" pitchFamily="18" charset="-78"/>
                        </a:rPr>
                        <a:t>البروستاتي</a:t>
                      </a:r>
                      <a:r>
                        <a:rPr lang="ar-SA" sz="2000" b="1" baseline="0" dirty="0" smtClean="0">
                          <a:solidFill>
                            <a:srgbClr val="FFFF00"/>
                          </a:solidFill>
                          <a:latin typeface="Simplified Arabic" pitchFamily="18" charset="-78"/>
                          <a:cs typeface="Simplified Arabic" pitchFamily="18" charset="-78"/>
                        </a:rPr>
                        <a:t> (</a:t>
                      </a:r>
                      <a:r>
                        <a:rPr lang="en-US" sz="2000" b="1" baseline="0" dirty="0" smtClean="0">
                          <a:solidFill>
                            <a:srgbClr val="FFFF00"/>
                          </a:solidFill>
                          <a:latin typeface="Simplified Arabic" pitchFamily="18" charset="-78"/>
                          <a:cs typeface="Simplified Arabic" pitchFamily="18" charset="-78"/>
                        </a:rPr>
                        <a:t>PSA</a:t>
                      </a:r>
                      <a:r>
                        <a:rPr lang="ar-SA" sz="2000" b="1" baseline="0" dirty="0" smtClean="0">
                          <a:solidFill>
                            <a:srgbClr val="FFFF00"/>
                          </a:solidFill>
                          <a:latin typeface="Simplified Arabic" pitchFamily="18" charset="-78"/>
                          <a:cs typeface="Simplified Arabic" pitchFamily="18" charset="-78"/>
                        </a:rPr>
                        <a:t>)</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rtl="1"/>
                      <a:r>
                        <a:rPr lang="en-US" sz="2000" b="1" dirty="0" smtClean="0">
                          <a:solidFill>
                            <a:srgbClr val="FFFF00"/>
                          </a:solidFill>
                          <a:latin typeface="Simplified Arabic" pitchFamily="18" charset="-78"/>
                          <a:cs typeface="Simplified Arabic" pitchFamily="18" charset="-78"/>
                        </a:rPr>
                        <a:t>T2</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الورم</a:t>
                      </a:r>
                      <a:r>
                        <a:rPr lang="ar-SA" sz="2000" b="1" baseline="0" dirty="0" smtClean="0">
                          <a:solidFill>
                            <a:srgbClr val="FFFF00"/>
                          </a:solidFill>
                          <a:latin typeface="Simplified Arabic" pitchFamily="18" charset="-78"/>
                          <a:cs typeface="Simplified Arabic" pitchFamily="18" charset="-78"/>
                        </a:rPr>
                        <a:t> بالكامل داخل غدة البروستاتة</a:t>
                      </a:r>
                    </a:p>
                    <a:p>
                      <a:pPr rtl="1"/>
                      <a:r>
                        <a:rPr lang="en-US" sz="2000" b="1" dirty="0" smtClean="0">
                          <a:solidFill>
                            <a:srgbClr val="002060"/>
                          </a:solidFill>
                          <a:latin typeface="Simplified Arabic" pitchFamily="18" charset="-78"/>
                          <a:cs typeface="Simplified Arabic" pitchFamily="18" charset="-78"/>
                        </a:rPr>
                        <a:t>T2a</a:t>
                      </a:r>
                      <a:r>
                        <a:rPr lang="ar-SA" sz="2000" b="1" dirty="0" smtClean="0">
                          <a:solidFill>
                            <a:srgbClr val="002060"/>
                          </a:solidFill>
                          <a:latin typeface="Simplified Arabic" pitchFamily="18" charset="-78"/>
                          <a:cs typeface="Simplified Arabic" pitchFamily="18" charset="-78"/>
                        </a:rPr>
                        <a:t>: </a:t>
                      </a:r>
                      <a:r>
                        <a:rPr lang="ar-SA" sz="2000" b="1" dirty="0" smtClean="0">
                          <a:solidFill>
                            <a:srgbClr val="FFFF00"/>
                          </a:solidFill>
                          <a:latin typeface="Simplified Arabic" pitchFamily="18" charset="-78"/>
                          <a:cs typeface="Simplified Arabic" pitchFamily="18" charset="-78"/>
                        </a:rPr>
                        <a:t>الورم في نصف فص واحد فقط من الغدة</a:t>
                      </a:r>
                    </a:p>
                    <a:p>
                      <a:pPr rtl="1"/>
                      <a:r>
                        <a:rPr lang="en-US" sz="2000" b="1" dirty="0" smtClean="0">
                          <a:solidFill>
                            <a:srgbClr val="002060"/>
                          </a:solidFill>
                          <a:latin typeface="Simplified Arabic" pitchFamily="18" charset="-78"/>
                          <a:cs typeface="Simplified Arabic" pitchFamily="18" charset="-78"/>
                        </a:rPr>
                        <a:t>T2b</a:t>
                      </a:r>
                      <a:r>
                        <a:rPr lang="ar-SA" sz="2000" b="1" dirty="0" smtClean="0">
                          <a:solidFill>
                            <a:srgbClr val="002060"/>
                          </a:solidFill>
                          <a:latin typeface="Simplified Arabic" pitchFamily="18" charset="-78"/>
                          <a:cs typeface="Simplified Arabic" pitchFamily="18" charset="-78"/>
                        </a:rPr>
                        <a:t>: </a:t>
                      </a:r>
                      <a:r>
                        <a:rPr lang="ar-SA" sz="2000" b="1" dirty="0" smtClean="0">
                          <a:solidFill>
                            <a:srgbClr val="FFFF00"/>
                          </a:solidFill>
                          <a:latin typeface="Simplified Arabic" pitchFamily="18" charset="-78"/>
                          <a:cs typeface="Simplified Arabic" pitchFamily="18" charset="-78"/>
                        </a:rPr>
                        <a:t>الورم في أكثر من نصف فص واحد فقط من الغدة</a:t>
                      </a:r>
                    </a:p>
                    <a:p>
                      <a:pPr rtl="1"/>
                      <a:r>
                        <a:rPr lang="en-US" sz="2000" b="1" dirty="0" smtClean="0">
                          <a:solidFill>
                            <a:srgbClr val="002060"/>
                          </a:solidFill>
                          <a:latin typeface="Simplified Arabic" pitchFamily="18" charset="-78"/>
                          <a:cs typeface="Simplified Arabic" pitchFamily="18" charset="-78"/>
                        </a:rPr>
                        <a:t>T2c</a:t>
                      </a:r>
                      <a:r>
                        <a:rPr lang="ar-SA" sz="2000" b="1" dirty="0" smtClean="0">
                          <a:solidFill>
                            <a:srgbClr val="002060"/>
                          </a:solidFill>
                          <a:latin typeface="Simplified Arabic" pitchFamily="18" charset="-78"/>
                          <a:cs typeface="Simplified Arabic" pitchFamily="18" charset="-78"/>
                        </a:rPr>
                        <a:t>:</a:t>
                      </a:r>
                      <a:r>
                        <a:rPr lang="ar-SY" sz="2000" b="1" dirty="0" smtClean="0">
                          <a:solidFill>
                            <a:srgbClr val="002060"/>
                          </a:solidFill>
                          <a:latin typeface="Simplified Arabic" pitchFamily="18" charset="-78"/>
                          <a:cs typeface="Simplified Arabic" pitchFamily="18" charset="-78"/>
                        </a:rPr>
                        <a:t> </a:t>
                      </a:r>
                      <a:r>
                        <a:rPr lang="ar-SA" sz="2000" b="1" dirty="0" smtClean="0">
                          <a:solidFill>
                            <a:srgbClr val="FFFF00"/>
                          </a:solidFill>
                          <a:latin typeface="Simplified Arabic" pitchFamily="18" charset="-78"/>
                          <a:cs typeface="Simplified Arabic" pitchFamily="18" charset="-78"/>
                        </a:rPr>
                        <a:t>الورم في فصين</a:t>
                      </a:r>
                      <a:r>
                        <a:rPr lang="ar-SY" sz="2000" b="1" dirty="0" smtClean="0">
                          <a:solidFill>
                            <a:srgbClr val="FFFF00"/>
                          </a:solidFill>
                          <a:latin typeface="Simplified Arabic" pitchFamily="18" charset="-78"/>
                          <a:cs typeface="Simplified Arabic" pitchFamily="18" charset="-78"/>
                        </a:rPr>
                        <a:t>،</a:t>
                      </a:r>
                      <a:r>
                        <a:rPr lang="ar-SA" sz="2000" b="1" dirty="0" smtClean="0">
                          <a:solidFill>
                            <a:srgbClr val="FFFF00"/>
                          </a:solidFill>
                          <a:latin typeface="Simplified Arabic" pitchFamily="18" charset="-78"/>
                          <a:cs typeface="Simplified Arabic" pitchFamily="18" charset="-78"/>
                        </a:rPr>
                        <a:t> لكن لا يزال داخل الغدة </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FFFF00"/>
                          </a:solidFill>
                          <a:latin typeface="Simplified Arabic" pitchFamily="18" charset="-78"/>
                          <a:cs typeface="Simplified Arabic" pitchFamily="18" charset="-78"/>
                        </a:rPr>
                        <a:t>T3</a:t>
                      </a:r>
                      <a:endParaRPr lang="ar-SY" sz="2000" b="1" dirty="0" smtClean="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الورم خرج خارج المحفظة، لكن لم ينتشر إلى الأعضاء الأخرى</a:t>
                      </a:r>
                      <a:endParaRPr lang="ar-SA" sz="2000" b="1" dirty="0" smtClean="0">
                        <a:solidFill>
                          <a:srgbClr val="FFFF00"/>
                        </a:solidFill>
                        <a:latin typeface="Simplified Arabic" pitchFamily="18" charset="-78"/>
                        <a:cs typeface="Simplified Arabic" pitchFamily="18" charset="-78"/>
                      </a:endParaRPr>
                    </a:p>
                    <a:p>
                      <a:pPr rtl="1"/>
                      <a:r>
                        <a:rPr lang="en-US" sz="2000" b="1" dirty="0" smtClean="0">
                          <a:solidFill>
                            <a:srgbClr val="002060"/>
                          </a:solidFill>
                          <a:latin typeface="Simplified Arabic" pitchFamily="18" charset="-78"/>
                          <a:cs typeface="Simplified Arabic" pitchFamily="18" charset="-78"/>
                        </a:rPr>
                        <a:t>T3a</a:t>
                      </a:r>
                      <a:r>
                        <a:rPr lang="ar-SA" sz="2000" b="1" dirty="0" smtClean="0">
                          <a:solidFill>
                            <a:srgbClr val="002060"/>
                          </a:solidFill>
                          <a:latin typeface="Simplified Arabic" pitchFamily="18" charset="-78"/>
                          <a:cs typeface="Simplified Arabic" pitchFamily="18" charset="-78"/>
                        </a:rPr>
                        <a:t>: </a:t>
                      </a:r>
                      <a:r>
                        <a:rPr lang="ar-SY" sz="2000" b="1" dirty="0" smtClean="0">
                          <a:solidFill>
                            <a:srgbClr val="FFFF00"/>
                          </a:solidFill>
                          <a:latin typeface="Simplified Arabic" pitchFamily="18" charset="-78"/>
                          <a:cs typeface="Simplified Arabic" pitchFamily="18" charset="-78"/>
                        </a:rPr>
                        <a:t>الورم خرج خارج المحفظة</a:t>
                      </a:r>
                      <a:endParaRPr lang="ar-SA" sz="2000" b="1" dirty="0" smtClean="0">
                        <a:solidFill>
                          <a:srgbClr val="FFFF00"/>
                        </a:solidFill>
                        <a:latin typeface="Simplified Arabic" pitchFamily="18" charset="-78"/>
                        <a:cs typeface="Simplified Arabic" pitchFamily="18" charset="-78"/>
                      </a:endParaRPr>
                    </a:p>
                    <a:p>
                      <a:pPr rtl="1"/>
                      <a:r>
                        <a:rPr lang="en-US" sz="2000" b="1" dirty="0" smtClean="0">
                          <a:solidFill>
                            <a:srgbClr val="002060"/>
                          </a:solidFill>
                          <a:latin typeface="Simplified Arabic" pitchFamily="18" charset="-78"/>
                          <a:cs typeface="Simplified Arabic" pitchFamily="18" charset="-78"/>
                        </a:rPr>
                        <a:t>T3b</a:t>
                      </a:r>
                      <a:r>
                        <a:rPr lang="ar-SA" sz="2000" b="1" dirty="0" smtClean="0">
                          <a:solidFill>
                            <a:srgbClr val="002060"/>
                          </a:solidFill>
                          <a:latin typeface="Simplified Arabic" pitchFamily="18" charset="-78"/>
                          <a:cs typeface="Simplified Arabic" pitchFamily="18" charset="-78"/>
                        </a:rPr>
                        <a:t>:</a:t>
                      </a:r>
                      <a:r>
                        <a:rPr lang="ar-SA" sz="2000" b="1" dirty="0" smtClean="0">
                          <a:solidFill>
                            <a:srgbClr val="FFFF00"/>
                          </a:solidFill>
                          <a:latin typeface="Simplified Arabic" pitchFamily="18" charset="-78"/>
                          <a:cs typeface="Simplified Arabic" pitchFamily="18" charset="-78"/>
                        </a:rPr>
                        <a:t> الورم انتشر</a:t>
                      </a:r>
                      <a:r>
                        <a:rPr lang="ar-SA" sz="2000" b="1" baseline="0" dirty="0" smtClean="0">
                          <a:solidFill>
                            <a:srgbClr val="FFFF00"/>
                          </a:solidFill>
                          <a:latin typeface="Simplified Arabic" pitchFamily="18" charset="-78"/>
                          <a:cs typeface="Simplified Arabic" pitchFamily="18" charset="-78"/>
                        </a:rPr>
                        <a:t> إلى </a:t>
                      </a:r>
                      <a:r>
                        <a:rPr lang="ar-SA" sz="2000" b="1" baseline="0" dirty="0" err="1" smtClean="0">
                          <a:solidFill>
                            <a:srgbClr val="FFFF00"/>
                          </a:solidFill>
                          <a:latin typeface="Simplified Arabic" pitchFamily="18" charset="-78"/>
                          <a:cs typeface="Simplified Arabic" pitchFamily="18" charset="-78"/>
                        </a:rPr>
                        <a:t>الحويصلين</a:t>
                      </a:r>
                      <a:r>
                        <a:rPr lang="ar-SA" sz="2000" b="1" baseline="0" dirty="0" smtClean="0">
                          <a:solidFill>
                            <a:srgbClr val="FFFF00"/>
                          </a:solidFill>
                          <a:latin typeface="Simplified Arabic" pitchFamily="18" charset="-78"/>
                          <a:cs typeface="Simplified Arabic" pitchFamily="18" charset="-78"/>
                        </a:rPr>
                        <a:t> المنويين</a:t>
                      </a:r>
                      <a:endParaRPr lang="ar-SY" sz="2000" b="1" dirty="0" smtClean="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FFFF00"/>
                          </a:solidFill>
                          <a:latin typeface="Simplified Arabic" pitchFamily="18" charset="-78"/>
                          <a:cs typeface="Simplified Arabic" pitchFamily="18" charset="-78"/>
                        </a:rPr>
                        <a:t>T4</a:t>
                      </a:r>
                      <a:endParaRPr lang="ar-SY" sz="2000" b="1" dirty="0" smtClean="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الورم انتشر إلى أعضاء الجسم الأخرى المجاورة، كالمستقيم أو المثانة</a:t>
                      </a:r>
                      <a:r>
                        <a:rPr lang="ar-SY" sz="2000" b="1" baseline="0" dirty="0" smtClean="0">
                          <a:solidFill>
                            <a:srgbClr val="FFFF00"/>
                          </a:solidFill>
                          <a:latin typeface="Simplified Arabic" pitchFamily="18" charset="-78"/>
                          <a:cs typeface="Simplified Arabic" pitchFamily="18" charset="-78"/>
                        </a:rPr>
                        <a:t> أو العضلات أو جوانب جوف الحوض</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 xmlns:p14="http://schemas.microsoft.com/office/powerpoint/2010/main" val="16003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fontScale="90000"/>
          </a:bodyPr>
          <a:lstStyle/>
          <a:p>
            <a:pPr rtl="0"/>
            <a:r>
              <a:rPr lang="ar-SY" b="1" dirty="0" smtClean="0">
                <a:solidFill>
                  <a:srgbClr val="0070C0"/>
                </a:solidFill>
                <a:cs typeface="PT Bold Heading" pitchFamily="2" charset="-78"/>
              </a:rPr>
              <a:t>مراحل السرطان</a:t>
            </a:r>
            <a:br>
              <a:rPr lang="ar-SY" b="1" dirty="0" smtClean="0">
                <a:solidFill>
                  <a:srgbClr val="0070C0"/>
                </a:solidFill>
                <a:cs typeface="PT Bold Heading" pitchFamily="2" charset="-78"/>
              </a:rPr>
            </a:br>
            <a:r>
              <a:rPr lang="en-US" b="1" dirty="0" smtClean="0">
                <a:solidFill>
                  <a:srgbClr val="0070C0"/>
                </a:solidFill>
                <a:cs typeface="PT Bold Heading" pitchFamily="2" charset="-78"/>
              </a:rPr>
              <a:t>  </a:t>
            </a:r>
            <a:r>
              <a:rPr lang="ar-SA" b="1" dirty="0" smtClean="0">
                <a:solidFill>
                  <a:srgbClr val="0070C0"/>
                </a:solidFill>
                <a:cs typeface="PT Bold Heading" pitchFamily="2" charset="-78"/>
              </a:rPr>
              <a:t>(الورم، العقد، </a:t>
            </a:r>
            <a:r>
              <a:rPr lang="ar-SA" b="1" dirty="0" err="1" smtClean="0">
                <a:solidFill>
                  <a:srgbClr val="0070C0"/>
                </a:solidFill>
                <a:cs typeface="PT Bold Heading" pitchFamily="2" charset="-78"/>
              </a:rPr>
              <a:t>النقائل</a:t>
            </a:r>
            <a:r>
              <a:rPr lang="ar-SA" b="1" dirty="0" smtClean="0">
                <a:solidFill>
                  <a:srgbClr val="0070C0"/>
                </a:solidFill>
                <a:cs typeface="PT Bold Heading" pitchFamily="2" charset="-78"/>
              </a:rPr>
              <a:t>)</a:t>
            </a:r>
            <a:r>
              <a:rPr lang="ar-SA" b="1" baseline="30000" dirty="0" smtClean="0">
                <a:solidFill>
                  <a:srgbClr val="00B050"/>
                </a:solidFill>
                <a:cs typeface="PT Bold Heading" pitchFamily="2" charset="-78"/>
              </a:rPr>
              <a:t>13</a:t>
            </a:r>
            <a:r>
              <a:rPr lang="en-US" b="1" dirty="0" smtClean="0">
                <a:solidFill>
                  <a:srgbClr val="0070C0"/>
                </a:solidFill>
                <a:cs typeface="PT Bold Heading" pitchFamily="2" charset="-78"/>
              </a:rPr>
              <a:t> TNM</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126</a:t>
            </a:fld>
            <a:endParaRPr lang="ar-SA" dirty="0">
              <a:solidFill>
                <a:srgbClr val="002060"/>
              </a:solidFill>
            </a:endParaRPr>
          </a:p>
        </p:txBody>
      </p:sp>
      <p:graphicFrame>
        <p:nvGraphicFramePr>
          <p:cNvPr id="8" name="عنصر نائب للمحتوى 7"/>
          <p:cNvGraphicFramePr>
            <a:graphicFrameLocks noGrp="1"/>
          </p:cNvGraphicFramePr>
          <p:nvPr>
            <p:ph idx="1"/>
          </p:nvPr>
        </p:nvGraphicFramePr>
        <p:xfrm>
          <a:off x="428596" y="2000240"/>
          <a:ext cx="8229600" cy="1584960"/>
        </p:xfrm>
        <a:graphic>
          <a:graphicData uri="http://schemas.openxmlformats.org/drawingml/2006/table">
            <a:tbl>
              <a:tblPr rtl="1" firstRow="1" bandRow="1">
                <a:tableStyleId>{5C22544A-7EE6-4342-B048-85BDC9FD1C3A}</a:tableStyleId>
              </a:tblPr>
              <a:tblGrid>
                <a:gridCol w="2461780"/>
                <a:gridCol w="5767820"/>
              </a:tblGrid>
              <a:tr h="370840">
                <a:tc>
                  <a:txBody>
                    <a:bodyPr/>
                    <a:lstStyle/>
                    <a:p>
                      <a:pPr algn="ctr" rtl="1"/>
                      <a:r>
                        <a:rPr lang="ar-SA" sz="2000" b="1" dirty="0" smtClean="0">
                          <a:solidFill>
                            <a:schemeClr val="bg1"/>
                          </a:solidFill>
                        </a:rPr>
                        <a:t>التصنيف </a:t>
                      </a:r>
                      <a:r>
                        <a:rPr lang="en-US" sz="2000" b="1" dirty="0" smtClean="0">
                          <a:solidFill>
                            <a:schemeClr val="bg1"/>
                          </a:solidFill>
                        </a:rPr>
                        <a:t>N</a:t>
                      </a:r>
                      <a:r>
                        <a:rPr lang="ar-SA" sz="2000" b="1" dirty="0" smtClean="0">
                          <a:solidFill>
                            <a:schemeClr val="bg1"/>
                          </a:solidFill>
                        </a:rPr>
                        <a:t> (العقد </a:t>
                      </a:r>
                      <a:r>
                        <a:rPr lang="ar-SA" sz="2000" b="1" dirty="0" err="1" smtClean="0">
                          <a:solidFill>
                            <a:schemeClr val="bg1"/>
                          </a:solidFill>
                        </a:rPr>
                        <a:t>اللمفية</a:t>
                      </a:r>
                      <a:r>
                        <a:rPr lang="ar-SA" sz="2000" b="1" dirty="0" smtClean="0">
                          <a:solidFill>
                            <a:schemeClr val="bg1"/>
                          </a:solidFill>
                        </a:rPr>
                        <a:t>)</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r>
                        <a:rPr lang="ar-SY" sz="2000" b="1" dirty="0" smtClean="0">
                          <a:solidFill>
                            <a:schemeClr val="bg1"/>
                          </a:solidFill>
                        </a:rPr>
                        <a:t>الوصف</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pPr algn="ctr" rtl="1"/>
                      <a:r>
                        <a:rPr lang="en-US" sz="2000" b="1" dirty="0" smtClean="0">
                          <a:solidFill>
                            <a:srgbClr val="FFFF00"/>
                          </a:solidFill>
                          <a:latin typeface="Simplified Arabic" pitchFamily="18" charset="-78"/>
                          <a:cs typeface="Simplified Arabic" pitchFamily="18" charset="-78"/>
                        </a:rPr>
                        <a:t>NX</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لا يمكن التحقق من العقد </a:t>
                      </a:r>
                      <a:r>
                        <a:rPr lang="ar-SA" sz="2000" b="1" dirty="0" err="1" smtClean="0">
                          <a:solidFill>
                            <a:srgbClr val="FFFF00"/>
                          </a:solidFill>
                          <a:latin typeface="Simplified Arabic" pitchFamily="18" charset="-78"/>
                          <a:cs typeface="Simplified Arabic" pitchFamily="18" charset="-78"/>
                        </a:rPr>
                        <a:t>اللمفية</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rtl="1"/>
                      <a:r>
                        <a:rPr lang="en-US" sz="2000" b="1" dirty="0" smtClean="0">
                          <a:solidFill>
                            <a:srgbClr val="FFFF00"/>
                          </a:solidFill>
                          <a:latin typeface="Simplified Arabic" pitchFamily="18" charset="-78"/>
                          <a:cs typeface="Simplified Arabic" pitchFamily="18" charset="-78"/>
                        </a:rPr>
                        <a:t>N0</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لا يوجد خلايا سرطانية في العقد </a:t>
                      </a:r>
                      <a:r>
                        <a:rPr lang="ar-SA" sz="2000" b="1" dirty="0" err="1" smtClean="0">
                          <a:solidFill>
                            <a:srgbClr val="FFFF00"/>
                          </a:solidFill>
                          <a:latin typeface="Simplified Arabic" pitchFamily="18" charset="-78"/>
                          <a:cs typeface="Simplified Arabic" pitchFamily="18" charset="-78"/>
                        </a:rPr>
                        <a:t>اللمفية</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FFFF00"/>
                          </a:solidFill>
                          <a:latin typeface="Simplified Arabic" pitchFamily="18" charset="-78"/>
                          <a:cs typeface="Simplified Arabic" pitchFamily="18" charset="-78"/>
                        </a:rPr>
                        <a:t>N1</a:t>
                      </a:r>
                      <a:endParaRPr lang="ar-SY" sz="2000" b="1" dirty="0" smtClean="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يوجد خلايا سرطانية في العقد </a:t>
                      </a:r>
                      <a:r>
                        <a:rPr lang="ar-SA" sz="2000" b="1" dirty="0" err="1" smtClean="0">
                          <a:solidFill>
                            <a:srgbClr val="FFFF00"/>
                          </a:solidFill>
                          <a:latin typeface="Simplified Arabic" pitchFamily="18" charset="-78"/>
                          <a:cs typeface="Simplified Arabic" pitchFamily="18" charset="-78"/>
                        </a:rPr>
                        <a:t>اللمفية</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graphicFrame>
        <p:nvGraphicFramePr>
          <p:cNvPr id="7" name="جدول 6"/>
          <p:cNvGraphicFramePr>
            <a:graphicFrameLocks noGrp="1"/>
          </p:cNvGraphicFramePr>
          <p:nvPr/>
        </p:nvGraphicFramePr>
        <p:xfrm>
          <a:off x="428596" y="3929066"/>
          <a:ext cx="8229600" cy="2103120"/>
        </p:xfrm>
        <a:graphic>
          <a:graphicData uri="http://schemas.openxmlformats.org/drawingml/2006/table">
            <a:tbl>
              <a:tblPr rtl="1" firstRow="1" bandRow="1">
                <a:tableStyleId>{5C22544A-7EE6-4342-B048-85BDC9FD1C3A}</a:tableStyleId>
              </a:tblPr>
              <a:tblGrid>
                <a:gridCol w="2419554"/>
                <a:gridCol w="5810046"/>
              </a:tblGrid>
              <a:tr h="370840">
                <a:tc>
                  <a:txBody>
                    <a:bodyPr/>
                    <a:lstStyle/>
                    <a:p>
                      <a:pPr algn="ctr" rtl="1"/>
                      <a:r>
                        <a:rPr lang="ar-SA" sz="2000" b="1" dirty="0" smtClean="0">
                          <a:solidFill>
                            <a:schemeClr val="bg1"/>
                          </a:solidFill>
                        </a:rPr>
                        <a:t>التصنيف </a:t>
                      </a:r>
                      <a:r>
                        <a:rPr lang="en-US" sz="2000" b="1" dirty="0" smtClean="0">
                          <a:solidFill>
                            <a:schemeClr val="bg1"/>
                          </a:solidFill>
                        </a:rPr>
                        <a:t>M</a:t>
                      </a:r>
                      <a:r>
                        <a:rPr lang="ar-SA" sz="2000" b="1" dirty="0" smtClean="0">
                          <a:solidFill>
                            <a:schemeClr val="bg1"/>
                          </a:solidFill>
                        </a:rPr>
                        <a:t> (</a:t>
                      </a:r>
                      <a:r>
                        <a:rPr lang="ar-SA" sz="2000" b="1" dirty="0" err="1" smtClean="0">
                          <a:solidFill>
                            <a:schemeClr val="bg1"/>
                          </a:solidFill>
                        </a:rPr>
                        <a:t>النقائل</a:t>
                      </a:r>
                      <a:r>
                        <a:rPr lang="ar-SA" sz="2000" b="1" dirty="0" smtClean="0">
                          <a:solidFill>
                            <a:schemeClr val="bg1"/>
                          </a:solidFill>
                        </a:rPr>
                        <a:t>)</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r>
                        <a:rPr lang="ar-SY" sz="2000" b="1" dirty="0" smtClean="0">
                          <a:solidFill>
                            <a:schemeClr val="bg1"/>
                          </a:solidFill>
                        </a:rPr>
                        <a:t>الوصف</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pPr algn="ctr" rtl="1"/>
                      <a:r>
                        <a:rPr lang="en-US" sz="2000" b="1" dirty="0" smtClean="0">
                          <a:solidFill>
                            <a:srgbClr val="FFFF00"/>
                          </a:solidFill>
                          <a:latin typeface="Simplified Arabic" pitchFamily="18" charset="-78"/>
                          <a:cs typeface="Simplified Arabic" pitchFamily="18" charset="-78"/>
                        </a:rPr>
                        <a:t>M0</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لم ينتشر السرطان خارج الحوض</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rtl="1"/>
                      <a:r>
                        <a:rPr lang="en-US" sz="2000" b="1" dirty="0" smtClean="0">
                          <a:solidFill>
                            <a:srgbClr val="FFFF00"/>
                          </a:solidFill>
                          <a:latin typeface="Simplified Arabic" pitchFamily="18" charset="-78"/>
                          <a:cs typeface="Simplified Arabic" pitchFamily="18" charset="-78"/>
                        </a:rPr>
                        <a:t>M1</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انتشر السرطان خارج الحوض</a:t>
                      </a:r>
                      <a:endParaRPr lang="ar-SA" sz="2000" b="1" baseline="0" dirty="0" smtClean="0">
                        <a:solidFill>
                          <a:srgbClr val="FFFF00"/>
                        </a:solidFill>
                        <a:latin typeface="Simplified Arabic" pitchFamily="18" charset="-78"/>
                        <a:cs typeface="Simplified Arabic" pitchFamily="18" charset="-78"/>
                      </a:endParaRPr>
                    </a:p>
                    <a:p>
                      <a:pPr rtl="1"/>
                      <a:r>
                        <a:rPr lang="en-US" sz="2000" b="1" dirty="0" smtClean="0">
                          <a:solidFill>
                            <a:srgbClr val="002060"/>
                          </a:solidFill>
                          <a:latin typeface="Simplified Arabic" pitchFamily="18" charset="-78"/>
                          <a:cs typeface="Simplified Arabic" pitchFamily="18" charset="-78"/>
                        </a:rPr>
                        <a:t>M1a</a:t>
                      </a:r>
                      <a:r>
                        <a:rPr lang="ar-SA" sz="2000" b="1" dirty="0" smtClean="0">
                          <a:solidFill>
                            <a:srgbClr val="002060"/>
                          </a:solidFill>
                          <a:latin typeface="Simplified Arabic" pitchFamily="18" charset="-78"/>
                          <a:cs typeface="Simplified Arabic" pitchFamily="18" charset="-78"/>
                        </a:rPr>
                        <a:t>: </a:t>
                      </a:r>
                      <a:r>
                        <a:rPr lang="ar-SA" sz="2000" b="1" dirty="0" smtClean="0">
                          <a:solidFill>
                            <a:srgbClr val="FFFF00"/>
                          </a:solidFill>
                          <a:latin typeface="Simplified Arabic" pitchFamily="18" charset="-78"/>
                          <a:cs typeface="Simplified Arabic" pitchFamily="18" charset="-78"/>
                        </a:rPr>
                        <a:t>هناك خلايا سرطانية في العقد </a:t>
                      </a:r>
                      <a:r>
                        <a:rPr lang="ar-SA" sz="2000" b="1" dirty="0" err="1" smtClean="0">
                          <a:solidFill>
                            <a:srgbClr val="FFFF00"/>
                          </a:solidFill>
                          <a:latin typeface="Simplified Arabic" pitchFamily="18" charset="-78"/>
                          <a:cs typeface="Simplified Arabic" pitchFamily="18" charset="-78"/>
                        </a:rPr>
                        <a:t>اللمفية</a:t>
                      </a:r>
                      <a:r>
                        <a:rPr lang="ar-SA" sz="2000" b="1" dirty="0" smtClean="0">
                          <a:solidFill>
                            <a:srgbClr val="FFFF00"/>
                          </a:solidFill>
                          <a:latin typeface="Simplified Arabic" pitchFamily="18" charset="-78"/>
                          <a:cs typeface="Simplified Arabic" pitchFamily="18" charset="-78"/>
                        </a:rPr>
                        <a:t> خارج الحوض</a:t>
                      </a:r>
                    </a:p>
                    <a:p>
                      <a:pPr rtl="1"/>
                      <a:r>
                        <a:rPr lang="en-US" sz="2000" b="1" dirty="0" smtClean="0">
                          <a:solidFill>
                            <a:srgbClr val="002060"/>
                          </a:solidFill>
                          <a:latin typeface="Simplified Arabic" pitchFamily="18" charset="-78"/>
                          <a:cs typeface="Simplified Arabic" pitchFamily="18" charset="-78"/>
                        </a:rPr>
                        <a:t>M1b</a:t>
                      </a:r>
                      <a:r>
                        <a:rPr lang="ar-SA" sz="2000" b="1" dirty="0" smtClean="0">
                          <a:solidFill>
                            <a:srgbClr val="002060"/>
                          </a:solidFill>
                          <a:latin typeface="Simplified Arabic" pitchFamily="18" charset="-78"/>
                          <a:cs typeface="Simplified Arabic" pitchFamily="18" charset="-78"/>
                        </a:rPr>
                        <a:t>: </a:t>
                      </a:r>
                      <a:r>
                        <a:rPr lang="ar-SA" sz="2000" b="1" dirty="0" smtClean="0">
                          <a:solidFill>
                            <a:srgbClr val="FFFF00"/>
                          </a:solidFill>
                          <a:latin typeface="Simplified Arabic" pitchFamily="18" charset="-78"/>
                          <a:cs typeface="Simplified Arabic" pitchFamily="18" charset="-78"/>
                        </a:rPr>
                        <a:t>هناك خلايا سرطانية في العظم</a:t>
                      </a:r>
                    </a:p>
                    <a:p>
                      <a:pPr rtl="1"/>
                      <a:r>
                        <a:rPr lang="en-US" sz="2000" b="1" dirty="0" smtClean="0">
                          <a:solidFill>
                            <a:srgbClr val="002060"/>
                          </a:solidFill>
                          <a:latin typeface="Simplified Arabic" pitchFamily="18" charset="-78"/>
                          <a:cs typeface="Simplified Arabic" pitchFamily="18" charset="-78"/>
                        </a:rPr>
                        <a:t>M1c</a:t>
                      </a:r>
                      <a:r>
                        <a:rPr lang="ar-SA" sz="2000" b="1" dirty="0" smtClean="0">
                          <a:solidFill>
                            <a:srgbClr val="002060"/>
                          </a:solidFill>
                          <a:latin typeface="Simplified Arabic" pitchFamily="18" charset="-78"/>
                          <a:cs typeface="Simplified Arabic" pitchFamily="18" charset="-78"/>
                        </a:rPr>
                        <a:t>:</a:t>
                      </a:r>
                      <a:r>
                        <a:rPr lang="ar-SY" sz="2000" b="1" dirty="0" smtClean="0">
                          <a:solidFill>
                            <a:srgbClr val="002060"/>
                          </a:solidFill>
                          <a:latin typeface="Simplified Arabic" pitchFamily="18" charset="-78"/>
                          <a:cs typeface="Simplified Arabic" pitchFamily="18" charset="-78"/>
                        </a:rPr>
                        <a:t> </a:t>
                      </a:r>
                      <a:r>
                        <a:rPr lang="ar-SA" sz="2000" b="1" dirty="0" smtClean="0">
                          <a:solidFill>
                            <a:srgbClr val="FFFF00"/>
                          </a:solidFill>
                          <a:latin typeface="Simplified Arabic" pitchFamily="18" charset="-78"/>
                          <a:cs typeface="Simplified Arabic" pitchFamily="18" charset="-78"/>
                        </a:rPr>
                        <a:t>هناك خلايا سرطانية في أماكن أخرى</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fontScale="90000"/>
          </a:bodyPr>
          <a:lstStyle/>
          <a:p>
            <a:pPr rtl="0"/>
            <a:r>
              <a:rPr lang="ar-SY" b="1" dirty="0" smtClean="0">
                <a:solidFill>
                  <a:srgbClr val="0070C0"/>
                </a:solidFill>
                <a:cs typeface="PT Bold Heading" pitchFamily="2" charset="-78"/>
              </a:rPr>
              <a:t>مراحل السرطان</a:t>
            </a:r>
            <a:br>
              <a:rPr lang="ar-SY" b="1" dirty="0" smtClean="0">
                <a:solidFill>
                  <a:srgbClr val="0070C0"/>
                </a:solidFill>
                <a:cs typeface="PT Bold Heading" pitchFamily="2" charset="-78"/>
              </a:rPr>
            </a:br>
            <a:r>
              <a:rPr lang="en-US" b="1" dirty="0" smtClean="0">
                <a:solidFill>
                  <a:srgbClr val="0070C0"/>
                </a:solidFill>
                <a:cs typeface="PT Bold Heading" pitchFamily="2" charset="-78"/>
              </a:rPr>
              <a:t>  </a:t>
            </a:r>
            <a:r>
              <a:rPr lang="ar-SA" b="1" dirty="0" smtClean="0">
                <a:solidFill>
                  <a:srgbClr val="0070C0"/>
                </a:solidFill>
                <a:cs typeface="PT Bold Heading" pitchFamily="2" charset="-78"/>
              </a:rPr>
              <a:t>(</a:t>
            </a:r>
            <a:r>
              <a:rPr lang="ar-SA" b="1" dirty="0" smtClean="0">
                <a:solidFill>
                  <a:srgbClr val="0070C0"/>
                </a:solidFill>
                <a:cs typeface="PT Bold Heading" pitchFamily="2" charset="-78"/>
              </a:rPr>
              <a:t>الدرجة)</a:t>
            </a:r>
            <a:r>
              <a:rPr lang="ar-SA" b="1" baseline="30000" dirty="0" smtClean="0">
                <a:solidFill>
                  <a:srgbClr val="00B050"/>
                </a:solidFill>
                <a:cs typeface="PT Bold Heading" pitchFamily="2" charset="-78"/>
              </a:rPr>
              <a:t>13</a:t>
            </a:r>
            <a:r>
              <a:rPr lang="en-US" b="1" dirty="0" smtClean="0">
                <a:solidFill>
                  <a:srgbClr val="0070C0"/>
                </a:solidFill>
                <a:cs typeface="PT Bold Heading" pitchFamily="2" charset="-78"/>
              </a:rPr>
              <a:t> </a:t>
            </a:r>
            <a:r>
              <a:rPr lang="en-US" b="1" dirty="0" smtClean="0">
                <a:solidFill>
                  <a:srgbClr val="0070C0"/>
                </a:solidFill>
                <a:cs typeface="PT Bold Heading" pitchFamily="2" charset="-78"/>
              </a:rPr>
              <a:t>Grade-Gleason</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127</a:t>
            </a:fld>
            <a:endParaRPr lang="ar-SA" dirty="0">
              <a:solidFill>
                <a:srgbClr val="002060"/>
              </a:solidFill>
            </a:endParaRPr>
          </a:p>
        </p:txBody>
      </p:sp>
      <p:graphicFrame>
        <p:nvGraphicFramePr>
          <p:cNvPr id="8" name="عنصر نائب للمحتوى 7"/>
          <p:cNvGraphicFramePr>
            <a:graphicFrameLocks noGrp="1"/>
          </p:cNvGraphicFramePr>
          <p:nvPr>
            <p:ph idx="1"/>
          </p:nvPr>
        </p:nvGraphicFramePr>
        <p:xfrm>
          <a:off x="428596" y="1785926"/>
          <a:ext cx="8229600" cy="2194560"/>
        </p:xfrm>
        <a:graphic>
          <a:graphicData uri="http://schemas.openxmlformats.org/drawingml/2006/table">
            <a:tbl>
              <a:tblPr rtl="1" firstRow="1" bandRow="1">
                <a:tableStyleId>{5C22544A-7EE6-4342-B048-85BDC9FD1C3A}</a:tableStyleId>
              </a:tblPr>
              <a:tblGrid>
                <a:gridCol w="2686696"/>
                <a:gridCol w="5542904"/>
              </a:tblGrid>
              <a:tr h="370840">
                <a:tc>
                  <a:txBody>
                    <a:bodyPr/>
                    <a:lstStyle/>
                    <a:p>
                      <a:pPr algn="ctr" rtl="1"/>
                      <a:r>
                        <a:rPr lang="ar-SA" sz="2000" b="1" dirty="0" smtClean="0">
                          <a:solidFill>
                            <a:schemeClr val="bg1"/>
                          </a:solidFill>
                        </a:rPr>
                        <a:t>(الدرجة) </a:t>
                      </a:r>
                      <a:r>
                        <a:rPr lang="en-US" sz="2000" b="1" dirty="0" smtClean="0">
                          <a:solidFill>
                            <a:schemeClr val="bg1"/>
                          </a:solidFill>
                        </a:rPr>
                        <a:t>Grade-Gleason</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r>
                        <a:rPr lang="ar-SY" sz="2000" b="1" dirty="0" smtClean="0">
                          <a:solidFill>
                            <a:schemeClr val="bg1"/>
                          </a:solidFill>
                        </a:rPr>
                        <a:t>الوصف</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pPr algn="ctr" rtl="1"/>
                      <a:r>
                        <a:rPr lang="ar-SA" sz="2000" b="1" dirty="0" smtClean="0">
                          <a:solidFill>
                            <a:srgbClr val="FFFF00"/>
                          </a:solidFill>
                          <a:latin typeface="Simplified Arabic" pitchFamily="18" charset="-78"/>
                          <a:cs typeface="Simplified Arabic" pitchFamily="18" charset="-78"/>
                        </a:rPr>
                        <a:t>2-6</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درجة خفيفة: السرطان</a:t>
                      </a:r>
                      <a:r>
                        <a:rPr lang="ar-SY" sz="2000" b="1" dirty="0" smtClean="0">
                          <a:solidFill>
                            <a:srgbClr val="FFFF00"/>
                          </a:solidFill>
                          <a:latin typeface="Simplified Arabic" pitchFamily="18" charset="-78"/>
                          <a:cs typeface="Simplified Arabic" pitchFamily="18" charset="-78"/>
                        </a:rPr>
                        <a:t> جيد التمايز،</a:t>
                      </a:r>
                      <a:r>
                        <a:rPr lang="ar-SA" sz="2000" b="1" dirty="0" smtClean="0">
                          <a:solidFill>
                            <a:srgbClr val="FFFF00"/>
                          </a:solidFill>
                          <a:latin typeface="Simplified Arabic" pitchFamily="18" charset="-78"/>
                          <a:cs typeface="Simplified Arabic" pitchFamily="18" charset="-78"/>
                        </a:rPr>
                        <a:t> ومن المحتمل أن ينمو على نحو بطيء جداً</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rtl="1"/>
                      <a:r>
                        <a:rPr lang="ar-SA" sz="2000" b="1" dirty="0" smtClean="0">
                          <a:solidFill>
                            <a:srgbClr val="FFFF00"/>
                          </a:solidFill>
                          <a:latin typeface="Simplified Arabic" pitchFamily="18" charset="-78"/>
                          <a:cs typeface="Simplified Arabic" pitchFamily="18" charset="-78"/>
                        </a:rPr>
                        <a:t>7</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درجة معتدلة: السرطان</a:t>
                      </a:r>
                      <a:r>
                        <a:rPr lang="ar-SY" sz="2000" b="1" dirty="0" smtClean="0">
                          <a:solidFill>
                            <a:srgbClr val="FFFF00"/>
                          </a:solidFill>
                          <a:latin typeface="Simplified Arabic" pitchFamily="18" charset="-78"/>
                          <a:cs typeface="Simplified Arabic" pitchFamily="18" charset="-78"/>
                        </a:rPr>
                        <a:t> معتدل التمايز،</a:t>
                      </a:r>
                      <a:r>
                        <a:rPr lang="ar-SA" sz="2000" b="1" dirty="0" smtClean="0">
                          <a:solidFill>
                            <a:srgbClr val="FFFF00"/>
                          </a:solidFill>
                          <a:latin typeface="Simplified Arabic" pitchFamily="18" charset="-78"/>
                          <a:cs typeface="Simplified Arabic" pitchFamily="18" charset="-78"/>
                        </a:rPr>
                        <a:t> </a:t>
                      </a:r>
                      <a:r>
                        <a:rPr lang="ar-SY" sz="2000" b="1" dirty="0" smtClean="0">
                          <a:solidFill>
                            <a:srgbClr val="FFFF00"/>
                          </a:solidFill>
                          <a:latin typeface="Simplified Arabic" pitchFamily="18" charset="-78"/>
                          <a:cs typeface="Simplified Arabic" pitchFamily="18" charset="-78"/>
                        </a:rPr>
                        <a:t>و</a:t>
                      </a:r>
                      <a:r>
                        <a:rPr lang="ar-SA" sz="2000" b="1" dirty="0" smtClean="0">
                          <a:solidFill>
                            <a:srgbClr val="FFFF00"/>
                          </a:solidFill>
                          <a:latin typeface="Simplified Arabic" pitchFamily="18" charset="-78"/>
                          <a:cs typeface="Simplified Arabic" pitchFamily="18" charset="-78"/>
                        </a:rPr>
                        <a:t>سينمو بسرعة معتدلة</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solidFill>
                            <a:srgbClr val="FFFF00"/>
                          </a:solidFill>
                          <a:latin typeface="Simplified Arabic" pitchFamily="18" charset="-78"/>
                          <a:cs typeface="Simplified Arabic" pitchFamily="18" charset="-78"/>
                        </a:rPr>
                        <a:t>8-10</a:t>
                      </a:r>
                      <a:endParaRPr lang="ar-SY" sz="2000" b="1" dirty="0" smtClean="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A" sz="2000" b="1" dirty="0" smtClean="0">
                          <a:solidFill>
                            <a:srgbClr val="FFFF00"/>
                          </a:solidFill>
                          <a:latin typeface="Simplified Arabic" pitchFamily="18" charset="-78"/>
                          <a:cs typeface="Simplified Arabic" pitchFamily="18" charset="-78"/>
                        </a:rPr>
                        <a:t>درجة عالية: السرطان</a:t>
                      </a:r>
                      <a:r>
                        <a:rPr lang="ar-SY" sz="2000" b="1" dirty="0" smtClean="0">
                          <a:solidFill>
                            <a:srgbClr val="FFFF00"/>
                          </a:solidFill>
                          <a:latin typeface="Simplified Arabic" pitchFamily="18" charset="-78"/>
                          <a:cs typeface="Simplified Arabic" pitchFamily="18" charset="-78"/>
                        </a:rPr>
                        <a:t> سيء التمايز،</a:t>
                      </a:r>
                      <a:r>
                        <a:rPr lang="ar-SA" sz="2000" b="1" dirty="0" smtClean="0">
                          <a:solidFill>
                            <a:srgbClr val="FFFF00"/>
                          </a:solidFill>
                          <a:latin typeface="Simplified Arabic" pitchFamily="18" charset="-78"/>
                          <a:cs typeface="Simplified Arabic" pitchFamily="18" charset="-78"/>
                        </a:rPr>
                        <a:t> </a:t>
                      </a:r>
                      <a:r>
                        <a:rPr lang="ar-SY" sz="2000" b="1" dirty="0" smtClean="0">
                          <a:solidFill>
                            <a:srgbClr val="FFFF00"/>
                          </a:solidFill>
                          <a:latin typeface="Simplified Arabic" pitchFamily="18" charset="-78"/>
                          <a:cs typeface="Simplified Arabic" pitchFamily="18" charset="-78"/>
                        </a:rPr>
                        <a:t>و</a:t>
                      </a:r>
                      <a:r>
                        <a:rPr lang="ar-SA" sz="2000" b="1" dirty="0" smtClean="0">
                          <a:solidFill>
                            <a:srgbClr val="FFFF00"/>
                          </a:solidFill>
                          <a:latin typeface="Simplified Arabic" pitchFamily="18" charset="-78"/>
                          <a:cs typeface="Simplified Arabic" pitchFamily="18" charset="-78"/>
                        </a:rPr>
                        <a:t>من المحتمل أن ينمو</a:t>
                      </a:r>
                      <a:r>
                        <a:rPr lang="ar-SA" sz="2000" b="1" baseline="0" dirty="0" smtClean="0">
                          <a:solidFill>
                            <a:srgbClr val="FFFF00"/>
                          </a:solidFill>
                          <a:latin typeface="Simplified Arabic" pitchFamily="18" charset="-78"/>
                          <a:cs typeface="Simplified Arabic" pitchFamily="18" charset="-78"/>
                        </a:rPr>
                        <a:t> بسرعة أكبر</a:t>
                      </a:r>
                      <a:endParaRPr lang="ar-SY" sz="2000" b="1" dirty="0" smtClean="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 xmlns:p14="http://schemas.microsoft.com/office/powerpoint/2010/main" val="160035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 مراحل السرطان</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128</a:t>
            </a:fld>
            <a:endParaRPr lang="ar-SA" dirty="0">
              <a:solidFill>
                <a:srgbClr val="002060"/>
              </a:solidFill>
            </a:endParaRPr>
          </a:p>
        </p:txBody>
      </p:sp>
      <p:pic>
        <p:nvPicPr>
          <p:cNvPr id="5122" name="Picture 2" descr="C:\Users\TOSHIBA\Documents\محاضرات السرطان\البروستاتة (الموثة)\المراحل\المراحل2.jpg"/>
          <p:cNvPicPr>
            <a:picLocks noGrp="1" noChangeAspect="1" noChangeArrowheads="1"/>
          </p:cNvPicPr>
          <p:nvPr>
            <p:ph idx="1"/>
          </p:nvPr>
        </p:nvPicPr>
        <p:blipFill>
          <a:blip r:embed="rId2"/>
          <a:srcRect/>
          <a:stretch>
            <a:fillRect/>
          </a:stretch>
        </p:blipFill>
        <p:spPr bwMode="auto">
          <a:xfrm>
            <a:off x="2714612" y="1928802"/>
            <a:ext cx="3661998" cy="3507989"/>
          </a:xfrm>
          <a:prstGeom prst="rect">
            <a:avLst/>
          </a:prstGeom>
          <a:noFill/>
        </p:spPr>
      </p:pic>
    </p:spTree>
    <p:extLst>
      <p:ext uri="{BB962C8B-B14F-4D97-AF65-F5344CB8AC3E}">
        <p14:creationId xmlns="" xmlns:p14="http://schemas.microsoft.com/office/powerpoint/2010/main" val="160035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النقائل</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129</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Font typeface="Wingdings" pitchFamily="2" charset="2"/>
              <a:buChar char="Ø"/>
            </a:pPr>
            <a:r>
              <a:rPr lang="ar-SY" b="1" dirty="0" smtClean="0">
                <a:solidFill>
                  <a:schemeClr val="bg1"/>
                </a:solidFill>
              </a:rPr>
              <a:t>النسيج </a:t>
            </a:r>
            <a:r>
              <a:rPr lang="ar-SY" b="1" dirty="0" err="1" smtClean="0">
                <a:solidFill>
                  <a:schemeClr val="bg1"/>
                </a:solidFill>
              </a:rPr>
              <a:t>الشحمي</a:t>
            </a:r>
            <a:r>
              <a:rPr lang="ar-SY" b="1" dirty="0" smtClean="0">
                <a:solidFill>
                  <a:schemeClr val="bg1"/>
                </a:solidFill>
              </a:rPr>
              <a:t> حول البروستاتة</a:t>
            </a:r>
          </a:p>
          <a:p>
            <a:pPr>
              <a:buFont typeface="Wingdings" pitchFamily="2" charset="2"/>
              <a:buChar char="Ø"/>
            </a:pPr>
            <a:r>
              <a:rPr lang="ar-SY" b="1" dirty="0" smtClean="0">
                <a:solidFill>
                  <a:schemeClr val="bg1"/>
                </a:solidFill>
              </a:rPr>
              <a:t>عنق المثانة</a:t>
            </a:r>
          </a:p>
          <a:p>
            <a:pPr>
              <a:buFont typeface="Wingdings" pitchFamily="2" charset="2"/>
              <a:buChar char="Ø"/>
            </a:pPr>
            <a:r>
              <a:rPr lang="ar-SY" b="1" dirty="0" err="1" smtClean="0">
                <a:solidFill>
                  <a:schemeClr val="bg1"/>
                </a:solidFill>
              </a:rPr>
              <a:t>الحويصلان</a:t>
            </a:r>
            <a:r>
              <a:rPr lang="ar-SY" b="1" dirty="0" smtClean="0">
                <a:solidFill>
                  <a:schemeClr val="bg1"/>
                </a:solidFill>
              </a:rPr>
              <a:t> المنويان</a:t>
            </a:r>
          </a:p>
          <a:p>
            <a:pPr>
              <a:buFont typeface="Wingdings" pitchFamily="2" charset="2"/>
              <a:buChar char="Ø"/>
            </a:pPr>
            <a:r>
              <a:rPr lang="ar-SY" b="1" dirty="0" smtClean="0">
                <a:solidFill>
                  <a:schemeClr val="bg1"/>
                </a:solidFill>
              </a:rPr>
              <a:t>العقد </a:t>
            </a:r>
            <a:r>
              <a:rPr lang="ar-SY" b="1" dirty="0" err="1" smtClean="0">
                <a:solidFill>
                  <a:schemeClr val="bg1"/>
                </a:solidFill>
              </a:rPr>
              <a:t>اللمفية</a:t>
            </a:r>
            <a:r>
              <a:rPr lang="ar-SY" b="1" dirty="0" smtClean="0">
                <a:solidFill>
                  <a:schemeClr val="bg1"/>
                </a:solidFill>
              </a:rPr>
              <a:t> الحوضية</a:t>
            </a:r>
          </a:p>
          <a:p>
            <a:pPr>
              <a:buFont typeface="Wingdings" pitchFamily="2" charset="2"/>
              <a:buChar char="Ø"/>
            </a:pPr>
            <a:r>
              <a:rPr lang="ar-SY" b="1" dirty="0" smtClean="0">
                <a:solidFill>
                  <a:schemeClr val="bg1"/>
                </a:solidFill>
              </a:rPr>
              <a:t>العظم</a:t>
            </a: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baseline="30000" dirty="0">
              <a:solidFill>
                <a:srgbClr val="00B05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C00000"/>
          </a:solidFill>
        </p:spPr>
        <p:txBody>
          <a:bodyPr>
            <a:normAutofit/>
          </a:bodyPr>
          <a:lstStyle/>
          <a:p>
            <a:pPr algn="ctr">
              <a:buNone/>
            </a:pPr>
            <a:r>
              <a:rPr lang="ar-SY" sz="3600" b="1" dirty="0" smtClean="0">
                <a:solidFill>
                  <a:schemeClr val="accent4">
                    <a:lumMod val="40000"/>
                    <a:lumOff val="60000"/>
                  </a:schemeClr>
                </a:solidFill>
              </a:rPr>
              <a:t>معدل حدوث الوفيات بالسرطان</a:t>
            </a:r>
            <a:endParaRPr lang="ar-SY" sz="3600" b="1" dirty="0" smtClean="0">
              <a:solidFill>
                <a:schemeClr val="bg1"/>
              </a:solidFill>
            </a:endParaRPr>
          </a:p>
          <a:p>
            <a:pPr>
              <a:buFont typeface="Wingdings" pitchFamily="2" charset="2"/>
              <a:buChar char="Ø"/>
            </a:pPr>
            <a:r>
              <a:rPr lang="ar-SA" sz="3400" b="1" dirty="0" smtClean="0">
                <a:solidFill>
                  <a:schemeClr val="bg1"/>
                </a:solidFill>
                <a:latin typeface="Arial Unicode MS" pitchFamily="34" charset="-128"/>
                <a:ea typeface="Arial Unicode MS" pitchFamily="34" charset="-128"/>
              </a:rPr>
              <a:t>قدر معدل الوفيات بسبب سرطان البروستاتة لكل مئة ألف لدى الذكور </a:t>
            </a:r>
            <a:r>
              <a:rPr lang="ar-SA" sz="3400" b="1" dirty="0" err="1" smtClean="0">
                <a:solidFill>
                  <a:schemeClr val="bg1"/>
                </a:solidFill>
                <a:latin typeface="Arial Unicode MS" pitchFamily="34" charset="-128"/>
                <a:ea typeface="Arial Unicode MS" pitchFamily="34" charset="-128"/>
              </a:rPr>
              <a:t>بــِ</a:t>
            </a:r>
            <a:r>
              <a:rPr lang="ar-SA" sz="3400" b="1" dirty="0" smtClean="0">
                <a:solidFill>
                  <a:schemeClr val="bg1"/>
                </a:solidFill>
                <a:latin typeface="Arial Unicode MS" pitchFamily="34" charset="-128"/>
                <a:ea typeface="Arial Unicode MS" pitchFamily="34" charset="-128"/>
              </a:rPr>
              <a:t> (7,8)، وهو خامس معدل بعد الرئة (30) والكبد (14,3) والمعدة (12,7) والقولون-المستقيم (10)</a:t>
            </a:r>
          </a:p>
          <a:p>
            <a:pPr>
              <a:buNone/>
            </a:pPr>
            <a:endParaRPr lang="ar-SA" b="1" dirty="0" smtClean="0">
              <a:solidFill>
                <a:schemeClr val="bg1"/>
              </a:solidFill>
              <a:latin typeface="Arial Unicode MS" pitchFamily="34" charset="-128"/>
              <a:ea typeface="Arial Unicode MS" pitchFamily="34" charset="-128"/>
              <a:cs typeface="+mj-cs"/>
            </a:endParaRPr>
          </a:p>
          <a:p>
            <a:pPr>
              <a:buFont typeface="Wingdings" pitchFamily="2" charset="2"/>
              <a:buChar char="Ø"/>
            </a:pPr>
            <a:endParaRPr lang="ar-SY" b="1" dirty="0" smtClean="0">
              <a:solidFill>
                <a:schemeClr val="bg1"/>
              </a:solidFill>
              <a:latin typeface="Arial Unicode MS" pitchFamily="34" charset="-128"/>
              <a:ea typeface="Arial Unicode MS" pitchFamily="34" charset="-128"/>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err="1" smtClean="0">
                <a:solidFill>
                  <a:srgbClr val="0070C0"/>
                </a:solidFill>
                <a:cs typeface="PT Bold Heading" pitchFamily="2" charset="-78"/>
              </a:rPr>
              <a:t>النقائل</a:t>
            </a:r>
            <a:r>
              <a:rPr lang="ar-SY" b="1" dirty="0" smtClean="0">
                <a:solidFill>
                  <a:srgbClr val="0070C0"/>
                </a:solidFill>
                <a:cs typeface="PT Bold Heading" pitchFamily="2" charset="-78"/>
              </a:rPr>
              <a:t> </a:t>
            </a:r>
            <a:r>
              <a:rPr lang="ar-SY" b="1" baseline="30000" dirty="0" smtClean="0">
                <a:solidFill>
                  <a:srgbClr val="00B050"/>
                </a:solidFill>
                <a:cs typeface="PT Bold Heading" pitchFamily="2" charset="-78"/>
              </a:rPr>
              <a:t>16</a:t>
            </a:r>
            <a:endParaRPr lang="ar-SY"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130</a:t>
            </a:fld>
            <a:endParaRPr lang="ar-SA" dirty="0">
              <a:solidFill>
                <a:srgbClr val="002060"/>
              </a:solidFill>
            </a:endParaRPr>
          </a:p>
        </p:txBody>
      </p:sp>
      <p:pic>
        <p:nvPicPr>
          <p:cNvPr id="2050" name="Picture 2" descr="C:\Users\TOSHIBA\Documents\محاضرات السرطان\البروستاتة (الموثة)\المراحل\نقائل إلى العقد اللمفية المجاورة.jpg"/>
          <p:cNvPicPr>
            <a:picLocks noGrp="1" noChangeAspect="1" noChangeArrowheads="1"/>
          </p:cNvPicPr>
          <p:nvPr>
            <p:ph idx="1"/>
          </p:nvPr>
        </p:nvPicPr>
        <p:blipFill>
          <a:blip r:embed="rId2"/>
          <a:srcRect/>
          <a:stretch>
            <a:fillRect/>
          </a:stretch>
        </p:blipFill>
        <p:spPr bwMode="auto">
          <a:xfrm>
            <a:off x="2071670" y="1500174"/>
            <a:ext cx="2500330" cy="210027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051" name="Picture 3" descr="C:\Users\TOSHIBA\Documents\محاضرات السرطان\البروستاتة (الموثة)\المراحل\نقائل إلى الحويصل المنوي.jpg"/>
          <p:cNvPicPr>
            <a:picLocks noChangeAspect="1" noChangeArrowheads="1"/>
          </p:cNvPicPr>
          <p:nvPr/>
        </p:nvPicPr>
        <p:blipFill>
          <a:blip r:embed="rId3"/>
          <a:srcRect/>
          <a:stretch>
            <a:fillRect/>
          </a:stretch>
        </p:blipFill>
        <p:spPr bwMode="auto">
          <a:xfrm>
            <a:off x="6138808" y="1500174"/>
            <a:ext cx="2483273" cy="23574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052" name="Picture 4" descr="C:\Users\TOSHIBA\Documents\محاضرات السرطان\البروستاتة (الموثة)\المراحل\نقائل إلى العظم.jpg"/>
          <p:cNvPicPr>
            <a:picLocks noChangeAspect="1" noChangeArrowheads="1"/>
          </p:cNvPicPr>
          <p:nvPr/>
        </p:nvPicPr>
        <p:blipFill>
          <a:blip r:embed="rId4"/>
          <a:srcRect/>
          <a:stretch>
            <a:fillRect/>
          </a:stretch>
        </p:blipFill>
        <p:spPr bwMode="auto">
          <a:xfrm>
            <a:off x="4071934" y="4071942"/>
            <a:ext cx="2589966" cy="2113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Users\TOSHIBA\Documents\محاضرات السرطان\البروستاتة (الموثة)\المراحل\نقائل إلى عدة أعضاء.jpg"/>
          <p:cNvPicPr>
            <a:picLocks noChangeAspect="1" noChangeArrowheads="1"/>
          </p:cNvPicPr>
          <p:nvPr/>
        </p:nvPicPr>
        <p:blipFill>
          <a:blip r:embed="rId5"/>
          <a:srcRect/>
          <a:stretch>
            <a:fillRect/>
          </a:stretch>
        </p:blipFill>
        <p:spPr bwMode="auto">
          <a:xfrm>
            <a:off x="571472" y="3763778"/>
            <a:ext cx="2643206" cy="234087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طرائق </a:t>
            </a:r>
            <a:r>
              <a:rPr lang="ar-SY" b="1" dirty="0" smtClean="0">
                <a:solidFill>
                  <a:srgbClr val="0070C0"/>
                </a:solidFill>
                <a:cs typeface="PT Bold Heading" pitchFamily="2" charset="-78"/>
              </a:rPr>
              <a:t>التحري</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131</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Font typeface="Wingdings" pitchFamily="2" charset="2"/>
              <a:buChar char="Ø"/>
            </a:pPr>
            <a:r>
              <a:rPr lang="ar-SY" b="1" dirty="0" smtClean="0">
                <a:solidFill>
                  <a:schemeClr val="bg1"/>
                </a:solidFill>
              </a:rPr>
              <a:t>لا يوجد حتى الآن برنامج معتمد على البينة</a:t>
            </a:r>
          </a:p>
          <a:p>
            <a:pPr>
              <a:buFont typeface="Wingdings" pitchFamily="2" charset="2"/>
              <a:buChar char="Ø"/>
            </a:pPr>
            <a:r>
              <a:rPr lang="ar-SY" b="1" dirty="0" smtClean="0">
                <a:solidFill>
                  <a:schemeClr val="bg1"/>
                </a:solidFill>
              </a:rPr>
              <a:t>الفحص </a:t>
            </a:r>
            <a:r>
              <a:rPr lang="ar-SY" b="1" dirty="0" err="1" smtClean="0">
                <a:solidFill>
                  <a:schemeClr val="bg1"/>
                </a:solidFill>
              </a:rPr>
              <a:t>المستقيمي</a:t>
            </a:r>
            <a:r>
              <a:rPr lang="ar-SY" b="1" dirty="0" smtClean="0">
                <a:solidFill>
                  <a:schemeClr val="bg1"/>
                </a:solidFill>
              </a:rPr>
              <a:t> </a:t>
            </a:r>
            <a:r>
              <a:rPr lang="ar-SY" b="1" dirty="0" err="1" smtClean="0">
                <a:solidFill>
                  <a:schemeClr val="bg1"/>
                </a:solidFill>
              </a:rPr>
              <a:t>الأصبعي</a:t>
            </a:r>
            <a:endParaRPr lang="ar-SY" b="1" dirty="0" smtClean="0">
              <a:solidFill>
                <a:schemeClr val="bg1"/>
              </a:solidFill>
            </a:endParaRPr>
          </a:p>
          <a:p>
            <a:pPr>
              <a:buFont typeface="Wingdings" pitchFamily="2" charset="2"/>
              <a:buChar char="Ø"/>
            </a:pPr>
            <a:r>
              <a:rPr lang="ar-SY" b="1" dirty="0" smtClean="0">
                <a:solidFill>
                  <a:schemeClr val="bg1"/>
                </a:solidFill>
              </a:rPr>
              <a:t>معايرة مستويات </a:t>
            </a:r>
            <a:r>
              <a:rPr lang="ar-SY" b="1" dirty="0" err="1" smtClean="0">
                <a:solidFill>
                  <a:schemeClr val="bg1"/>
                </a:solidFill>
              </a:rPr>
              <a:t>المستضد</a:t>
            </a:r>
            <a:r>
              <a:rPr lang="ar-SY" b="1" dirty="0" smtClean="0">
                <a:solidFill>
                  <a:schemeClr val="bg1"/>
                </a:solidFill>
              </a:rPr>
              <a:t> النوعي </a:t>
            </a:r>
            <a:r>
              <a:rPr lang="ar-SY" b="1" dirty="0" err="1" smtClean="0">
                <a:solidFill>
                  <a:schemeClr val="bg1"/>
                </a:solidFill>
              </a:rPr>
              <a:t>البروستاتي</a:t>
            </a:r>
            <a:r>
              <a:rPr lang="ar-SY" b="1" dirty="0" smtClean="0">
                <a:solidFill>
                  <a:schemeClr val="bg1"/>
                </a:solidFill>
              </a:rPr>
              <a:t> (</a:t>
            </a:r>
            <a:r>
              <a:rPr lang="en-US" b="1" dirty="0" smtClean="0">
                <a:solidFill>
                  <a:schemeClr val="bg1"/>
                </a:solidFill>
              </a:rPr>
              <a:t>PSA</a:t>
            </a:r>
            <a:r>
              <a:rPr lang="ar-SY" b="1" dirty="0" smtClean="0">
                <a:solidFill>
                  <a:schemeClr val="bg1"/>
                </a:solidFill>
              </a:rPr>
              <a:t>) في المصل</a:t>
            </a:r>
          </a:p>
          <a:p>
            <a:pPr>
              <a:buFont typeface="Wingdings" pitchFamily="2" charset="2"/>
              <a:buChar char="Ø"/>
            </a:pP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a:t>
            </a:r>
            <a:r>
              <a:rPr lang="ar-SY" b="1" dirty="0" smtClean="0">
                <a:solidFill>
                  <a:srgbClr val="0070C0"/>
                </a:solidFill>
                <a:cs typeface="PT Bold Heading" pitchFamily="2" charset="-78"/>
              </a:rPr>
              <a:t>التشخيص</a:t>
            </a:r>
            <a:r>
              <a:rPr lang="ar-SY" b="1" baseline="30000" dirty="0" smtClean="0">
                <a:solidFill>
                  <a:srgbClr val="00B050"/>
                </a:solidFill>
                <a:cs typeface="PT Bold Heading" pitchFamily="2" charset="-78"/>
              </a:rPr>
              <a:t>13،11</a:t>
            </a:r>
            <a:endParaRPr lang="ar-SY" b="1" baseline="30000"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132</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rgbClr val="C00000"/>
          </a:solidFill>
        </p:spPr>
        <p:txBody>
          <a:bodyPr>
            <a:normAutofit fontScale="92500" lnSpcReduction="20000"/>
          </a:bodyPr>
          <a:lstStyle/>
          <a:p>
            <a:pPr>
              <a:buFont typeface="Wingdings" pitchFamily="2" charset="2"/>
              <a:buChar char="Ø"/>
            </a:pPr>
            <a:r>
              <a:rPr lang="ar-SY" b="1" dirty="0" smtClean="0">
                <a:solidFill>
                  <a:schemeClr val="bg1"/>
                </a:solidFill>
              </a:rPr>
              <a:t>الفحص </a:t>
            </a:r>
            <a:r>
              <a:rPr lang="ar-SY" b="1" dirty="0" err="1" smtClean="0">
                <a:solidFill>
                  <a:schemeClr val="bg1"/>
                </a:solidFill>
              </a:rPr>
              <a:t>المستقيمي</a:t>
            </a:r>
            <a:r>
              <a:rPr lang="ar-SY" b="1" dirty="0" smtClean="0">
                <a:solidFill>
                  <a:schemeClr val="bg1"/>
                </a:solidFill>
              </a:rPr>
              <a:t> </a:t>
            </a:r>
            <a:r>
              <a:rPr lang="ar-SY" b="1" dirty="0" err="1" smtClean="0">
                <a:solidFill>
                  <a:schemeClr val="bg1"/>
                </a:solidFill>
              </a:rPr>
              <a:t>الأصبعي</a:t>
            </a:r>
            <a:endParaRPr lang="ar-SY" b="1" dirty="0" smtClean="0">
              <a:solidFill>
                <a:schemeClr val="bg1"/>
              </a:solidFill>
            </a:endParaRPr>
          </a:p>
          <a:p>
            <a:pPr>
              <a:buFont typeface="Wingdings" pitchFamily="2" charset="2"/>
              <a:buChar char="Ø"/>
            </a:pPr>
            <a:r>
              <a:rPr lang="ar-SY" b="1" dirty="0" smtClean="0">
                <a:solidFill>
                  <a:schemeClr val="bg1"/>
                </a:solidFill>
              </a:rPr>
              <a:t>معايرة مستويات </a:t>
            </a:r>
            <a:r>
              <a:rPr lang="ar-SY" b="1" dirty="0" err="1" smtClean="0">
                <a:solidFill>
                  <a:schemeClr val="bg1"/>
                </a:solidFill>
              </a:rPr>
              <a:t>المستضد</a:t>
            </a:r>
            <a:r>
              <a:rPr lang="ar-SY" b="1" dirty="0" smtClean="0">
                <a:solidFill>
                  <a:schemeClr val="bg1"/>
                </a:solidFill>
              </a:rPr>
              <a:t> النوعي </a:t>
            </a:r>
            <a:r>
              <a:rPr lang="ar-SY" b="1" dirty="0" err="1" smtClean="0">
                <a:solidFill>
                  <a:schemeClr val="bg1"/>
                </a:solidFill>
              </a:rPr>
              <a:t>البروستاتي</a:t>
            </a:r>
            <a:r>
              <a:rPr lang="ar-SY" b="1" dirty="0" smtClean="0">
                <a:solidFill>
                  <a:schemeClr val="bg1"/>
                </a:solidFill>
              </a:rPr>
              <a:t> (</a:t>
            </a:r>
            <a:r>
              <a:rPr lang="en-US" b="1" dirty="0" smtClean="0">
                <a:solidFill>
                  <a:schemeClr val="bg1"/>
                </a:solidFill>
              </a:rPr>
              <a:t>PSA</a:t>
            </a:r>
            <a:r>
              <a:rPr lang="ar-SY" b="1" dirty="0" smtClean="0">
                <a:solidFill>
                  <a:schemeClr val="bg1"/>
                </a:solidFill>
              </a:rPr>
              <a:t>) في المصل</a:t>
            </a:r>
          </a:p>
          <a:p>
            <a:pPr>
              <a:buFont typeface="Wingdings" pitchFamily="2" charset="2"/>
              <a:buChar char="Ø"/>
            </a:pPr>
            <a:r>
              <a:rPr lang="ar-SY" b="1" dirty="0" smtClean="0">
                <a:solidFill>
                  <a:schemeClr val="bg1"/>
                </a:solidFill>
              </a:rPr>
              <a:t>الفحص </a:t>
            </a:r>
            <a:r>
              <a:rPr lang="ar-SY" b="1" dirty="0" err="1" smtClean="0">
                <a:solidFill>
                  <a:schemeClr val="bg1"/>
                </a:solidFill>
              </a:rPr>
              <a:t>المجهري</a:t>
            </a:r>
            <a:r>
              <a:rPr lang="ar-SY" b="1" dirty="0" smtClean="0">
                <a:solidFill>
                  <a:schemeClr val="bg1"/>
                </a:solidFill>
              </a:rPr>
              <a:t>: الفحص </a:t>
            </a:r>
            <a:r>
              <a:rPr lang="ar-SY" b="1" dirty="0" err="1" smtClean="0">
                <a:solidFill>
                  <a:schemeClr val="bg1"/>
                </a:solidFill>
              </a:rPr>
              <a:t>المجهري</a:t>
            </a:r>
            <a:r>
              <a:rPr lang="ar-SY" b="1" dirty="0" smtClean="0">
                <a:solidFill>
                  <a:schemeClr val="bg1"/>
                </a:solidFill>
              </a:rPr>
              <a:t> الضوئي </a:t>
            </a:r>
            <a:r>
              <a:rPr lang="ar-SY" b="1" dirty="0" err="1" smtClean="0">
                <a:solidFill>
                  <a:schemeClr val="bg1"/>
                </a:solidFill>
              </a:rPr>
              <a:t>لرُشافات</a:t>
            </a:r>
            <a:r>
              <a:rPr lang="ar-SY" b="1" dirty="0" smtClean="0">
                <a:solidFill>
                  <a:schemeClr val="bg1"/>
                </a:solidFill>
              </a:rPr>
              <a:t> المأخوذة بالإبرة الدقيقة، أو لمقاطع نسيج </a:t>
            </a:r>
            <a:r>
              <a:rPr lang="ar-SY" b="1" dirty="0" err="1" smtClean="0">
                <a:solidFill>
                  <a:schemeClr val="bg1"/>
                </a:solidFill>
              </a:rPr>
              <a:t>الخزعة</a:t>
            </a:r>
            <a:r>
              <a:rPr lang="ar-SY" b="1" dirty="0" smtClean="0">
                <a:solidFill>
                  <a:schemeClr val="bg1"/>
                </a:solidFill>
              </a:rPr>
              <a:t> المأخوذة بالإبرة، أو لمقاطع الرُّقاقات </a:t>
            </a:r>
            <a:r>
              <a:rPr lang="ar-SY" b="1" dirty="0" err="1" smtClean="0">
                <a:solidFill>
                  <a:schemeClr val="bg1"/>
                </a:solidFill>
              </a:rPr>
              <a:t>البروستاتية</a:t>
            </a:r>
            <a:r>
              <a:rPr lang="ar-SY" b="1" dirty="0" smtClean="0">
                <a:solidFill>
                  <a:schemeClr val="bg1"/>
                </a:solidFill>
              </a:rPr>
              <a:t> من القَطْع بطريق </a:t>
            </a:r>
            <a:r>
              <a:rPr lang="ar-SY" b="1" dirty="0" err="1" smtClean="0">
                <a:solidFill>
                  <a:schemeClr val="bg1"/>
                </a:solidFill>
              </a:rPr>
              <a:t>الإحليل</a:t>
            </a:r>
            <a:r>
              <a:rPr lang="ar-SY" b="1" dirty="0" smtClean="0">
                <a:solidFill>
                  <a:schemeClr val="bg1"/>
                </a:solidFill>
              </a:rPr>
              <a:t>، أو </a:t>
            </a:r>
            <a:r>
              <a:rPr lang="ar-SY" b="1" dirty="0" err="1" smtClean="0">
                <a:solidFill>
                  <a:schemeClr val="bg1"/>
                </a:solidFill>
              </a:rPr>
              <a:t>لخزعة</a:t>
            </a:r>
            <a:r>
              <a:rPr lang="ar-SY" b="1" dirty="0" smtClean="0">
                <a:solidFill>
                  <a:schemeClr val="bg1"/>
                </a:solidFill>
              </a:rPr>
              <a:t> القالب</a:t>
            </a:r>
          </a:p>
          <a:p>
            <a:pPr>
              <a:buFont typeface="Wingdings" pitchFamily="2" charset="2"/>
              <a:buChar char="Ø"/>
            </a:pPr>
            <a:r>
              <a:rPr lang="ar-SY" b="1" dirty="0" smtClean="0">
                <a:solidFill>
                  <a:schemeClr val="bg1"/>
                </a:solidFill>
              </a:rPr>
              <a:t>اختبارات التصوير: الأمواج الصوتية الفائقة للبطن والحوض وعبر المستقيم، التفرس الطبقي </a:t>
            </a:r>
            <a:r>
              <a:rPr lang="ar-SY" b="1" dirty="0" err="1" smtClean="0">
                <a:solidFill>
                  <a:schemeClr val="bg1"/>
                </a:solidFill>
              </a:rPr>
              <a:t>المحوسب</a:t>
            </a:r>
            <a:r>
              <a:rPr lang="ar-SY" b="1" dirty="0" smtClean="0">
                <a:solidFill>
                  <a:schemeClr val="bg1"/>
                </a:solidFill>
              </a:rPr>
              <a:t>، التصوير بالرنين المغناطيسي للبطن ولما حول </a:t>
            </a:r>
            <a:r>
              <a:rPr lang="ar-SY" b="1" dirty="0" err="1" smtClean="0">
                <a:solidFill>
                  <a:schemeClr val="bg1"/>
                </a:solidFill>
              </a:rPr>
              <a:t>البروستات</a:t>
            </a:r>
            <a:r>
              <a:rPr lang="ar-SY" b="1" dirty="0" smtClean="0">
                <a:solidFill>
                  <a:schemeClr val="bg1"/>
                </a:solidFill>
              </a:rPr>
              <a:t> والعقد </a:t>
            </a:r>
            <a:r>
              <a:rPr lang="ar-SY" b="1" dirty="0" err="1" smtClean="0">
                <a:solidFill>
                  <a:schemeClr val="bg1"/>
                </a:solidFill>
              </a:rPr>
              <a:t>اللمفية</a:t>
            </a:r>
            <a:r>
              <a:rPr lang="ar-SY" b="1" dirty="0" smtClean="0">
                <a:solidFill>
                  <a:schemeClr val="bg1"/>
                </a:solidFill>
              </a:rPr>
              <a:t> ولأعضاء أخرى (كالعظم والصدر ... من أجل </a:t>
            </a:r>
            <a:r>
              <a:rPr lang="ar-SY" b="1" dirty="0" err="1" smtClean="0">
                <a:solidFill>
                  <a:schemeClr val="bg1"/>
                </a:solidFill>
              </a:rPr>
              <a:t>النقائل</a:t>
            </a:r>
            <a:r>
              <a:rPr lang="ar-SY" b="1" dirty="0" smtClean="0">
                <a:solidFill>
                  <a:schemeClr val="bg1"/>
                </a:solidFill>
              </a:rPr>
              <a:t>)</a:t>
            </a:r>
          </a:p>
          <a:p>
            <a:pPr>
              <a:buFont typeface="Wingdings" pitchFamily="2" charset="2"/>
              <a:buChar char="Ø"/>
            </a:pP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a:t>
            </a:r>
            <a:r>
              <a:rPr lang="ar-SY" b="1" dirty="0" smtClean="0">
                <a:solidFill>
                  <a:srgbClr val="0070C0"/>
                </a:solidFill>
                <a:cs typeface="PT Bold Heading" pitchFamily="2" charset="-78"/>
              </a:rPr>
              <a:t>التشخيص</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133</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chemeClr val="bg1">
              <a:lumMod val="65000"/>
            </a:schemeClr>
          </a:solidFill>
        </p:spPr>
        <p:txBody>
          <a:bodyPr>
            <a:normAutofit/>
          </a:bodyPr>
          <a:lstStyle/>
          <a:p>
            <a:pPr algn="ctr">
              <a:buNone/>
            </a:pPr>
            <a:r>
              <a:rPr lang="ar-SY" b="1" dirty="0" smtClean="0">
                <a:solidFill>
                  <a:srgbClr val="FFFF00"/>
                </a:solidFill>
              </a:rPr>
              <a:t>الفحص </a:t>
            </a:r>
            <a:r>
              <a:rPr lang="ar-SY" b="1" dirty="0" err="1" smtClean="0">
                <a:solidFill>
                  <a:srgbClr val="FFFF00"/>
                </a:solidFill>
              </a:rPr>
              <a:t>المستقيمي</a:t>
            </a:r>
            <a:r>
              <a:rPr lang="ar-SY" b="1" dirty="0" smtClean="0">
                <a:solidFill>
                  <a:srgbClr val="FFFF00"/>
                </a:solidFill>
              </a:rPr>
              <a:t> </a:t>
            </a:r>
            <a:r>
              <a:rPr lang="ar-SY" b="1" dirty="0" err="1" smtClean="0">
                <a:solidFill>
                  <a:srgbClr val="FFFF00"/>
                </a:solidFill>
              </a:rPr>
              <a:t>الأصبعي</a:t>
            </a:r>
            <a:endParaRPr lang="ar-SY" b="1" dirty="0" smtClean="0">
              <a:solidFill>
                <a:srgbClr val="FFFF00"/>
              </a:solidFill>
            </a:endParaRPr>
          </a:p>
          <a:p>
            <a:pPr>
              <a:buFont typeface="Wingdings" pitchFamily="2" charset="2"/>
              <a:buChar char="Ø"/>
            </a:pPr>
            <a:endParaRPr lang="ar-SY" b="1" dirty="0">
              <a:solidFill>
                <a:schemeClr val="bg1"/>
              </a:solidFill>
            </a:endParaRPr>
          </a:p>
        </p:txBody>
      </p:sp>
      <p:pic>
        <p:nvPicPr>
          <p:cNvPr id="275458" name="Picture 2" descr="C:\Users\TOSHIBA\Documents\محاضرات السرطان\البروستاتة (الموثة)\التشخيض\المس الشرجي.jpg"/>
          <p:cNvPicPr>
            <a:picLocks noChangeAspect="1" noChangeArrowheads="1"/>
          </p:cNvPicPr>
          <p:nvPr/>
        </p:nvPicPr>
        <p:blipFill>
          <a:blip r:embed="rId2"/>
          <a:srcRect l="3360" t="5062" r="3360" b="3375"/>
          <a:stretch>
            <a:fillRect/>
          </a:stretch>
        </p:blipFill>
        <p:spPr bwMode="auto">
          <a:xfrm>
            <a:off x="5670911" y="3077117"/>
            <a:ext cx="2742895" cy="268042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275459" name="Picture 3" descr="C:\Users\TOSHIBA\Documents\محاضرات السرطان\البروستاتة (الموثة)\التشخيض\المس الشرجي1.jpg"/>
          <p:cNvPicPr>
            <a:picLocks noChangeAspect="1" noChangeArrowheads="1"/>
          </p:cNvPicPr>
          <p:nvPr/>
        </p:nvPicPr>
        <p:blipFill>
          <a:blip r:embed="rId3"/>
          <a:srcRect l="3543" t="1772" r="2835" b="4429"/>
          <a:stretch>
            <a:fillRect/>
          </a:stretch>
        </p:blipFill>
        <p:spPr bwMode="auto">
          <a:xfrm>
            <a:off x="1291682" y="2631222"/>
            <a:ext cx="3929298" cy="3149364"/>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13،11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134</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rgbClr val="C00000"/>
          </a:solidFill>
        </p:spPr>
        <p:txBody>
          <a:bodyPr>
            <a:normAutofit fontScale="47500" lnSpcReduction="20000"/>
          </a:bodyPr>
          <a:lstStyle/>
          <a:p>
            <a:pPr algn="ctr">
              <a:buNone/>
            </a:pPr>
            <a:r>
              <a:rPr lang="ar-SY" sz="5100" b="1" dirty="0" smtClean="0">
                <a:solidFill>
                  <a:schemeClr val="accent4">
                    <a:lumMod val="40000"/>
                    <a:lumOff val="60000"/>
                  </a:schemeClr>
                </a:solidFill>
              </a:rPr>
              <a:t>معايرة مستويات </a:t>
            </a:r>
            <a:r>
              <a:rPr lang="ar-SY" sz="5100" b="1" dirty="0" err="1" smtClean="0">
                <a:solidFill>
                  <a:schemeClr val="accent4">
                    <a:lumMod val="40000"/>
                    <a:lumOff val="60000"/>
                  </a:schemeClr>
                </a:solidFill>
              </a:rPr>
              <a:t>المستضد</a:t>
            </a:r>
            <a:r>
              <a:rPr lang="ar-SY" sz="5100" b="1" dirty="0" smtClean="0">
                <a:solidFill>
                  <a:schemeClr val="accent4">
                    <a:lumMod val="40000"/>
                    <a:lumOff val="60000"/>
                  </a:schemeClr>
                </a:solidFill>
              </a:rPr>
              <a:t> النوعي </a:t>
            </a:r>
            <a:r>
              <a:rPr lang="ar-SY" sz="5100" b="1" dirty="0" err="1" smtClean="0">
                <a:solidFill>
                  <a:schemeClr val="accent4">
                    <a:lumMod val="40000"/>
                    <a:lumOff val="60000"/>
                  </a:schemeClr>
                </a:solidFill>
              </a:rPr>
              <a:t>البروستاتي</a:t>
            </a:r>
            <a:r>
              <a:rPr lang="ar-SY" sz="5100" b="1" dirty="0" smtClean="0">
                <a:solidFill>
                  <a:schemeClr val="accent4">
                    <a:lumMod val="40000"/>
                    <a:lumOff val="60000"/>
                  </a:schemeClr>
                </a:solidFill>
              </a:rPr>
              <a:t> (</a:t>
            </a:r>
            <a:r>
              <a:rPr lang="en-US" sz="5100" b="1" dirty="0" smtClean="0">
                <a:solidFill>
                  <a:schemeClr val="accent4">
                    <a:lumMod val="40000"/>
                    <a:lumOff val="60000"/>
                  </a:schemeClr>
                </a:solidFill>
              </a:rPr>
              <a:t>PSA</a:t>
            </a:r>
            <a:r>
              <a:rPr lang="ar-SY" sz="5100" b="1" dirty="0" smtClean="0">
                <a:solidFill>
                  <a:schemeClr val="accent4">
                    <a:lumMod val="40000"/>
                    <a:lumOff val="60000"/>
                  </a:schemeClr>
                </a:solidFill>
              </a:rPr>
              <a:t>) في المصل</a:t>
            </a:r>
          </a:p>
          <a:p>
            <a:pPr>
              <a:buFont typeface="Wingdings" pitchFamily="2" charset="2"/>
              <a:buChar char="Ø"/>
            </a:pPr>
            <a:r>
              <a:rPr lang="ar-SY" sz="5100" b="1" dirty="0" smtClean="0">
                <a:solidFill>
                  <a:schemeClr val="bg1"/>
                </a:solidFill>
              </a:rPr>
              <a:t>موضع جدل؛ إن التحري زاد من كشف كافة سرطانات البروستاتة، بما في ذلك السرطانات قليلة الإيلام أو بطيئة التنامي. بعض الدراسات أظهرت تناقصاً في الخطر النسبي للوفيات المرتبطة بالسرطان بمقدار 20</a:t>
            </a:r>
            <a:r>
              <a:rPr lang="ar-SY" sz="5100" b="1" dirty="0" smtClean="0">
                <a:solidFill>
                  <a:schemeClr val="bg1"/>
                </a:solidFill>
                <a:latin typeface="Simplified Arabic"/>
                <a:cs typeface="Simplified Arabic"/>
              </a:rPr>
              <a:t>٪ ويترجم ذلك على أنه تناقص مطلق للوفيات المرتبطة بسرطان البروستاتة بمعدل 0,71 لكل ألف. إن البينة التي تقف إلى جانب هذا الاختبار أو ضده لا تزال غير كاملة</a:t>
            </a:r>
            <a:endParaRPr lang="ar-SY" sz="5100" b="1" dirty="0" smtClean="0">
              <a:solidFill>
                <a:schemeClr val="bg1"/>
              </a:solidFill>
            </a:endParaRPr>
          </a:p>
          <a:p>
            <a:pPr>
              <a:buFont typeface="Wingdings" pitchFamily="2" charset="2"/>
              <a:buChar char="Ø"/>
            </a:pPr>
            <a:r>
              <a:rPr lang="ar-SY" sz="5100" b="1" dirty="0" smtClean="0">
                <a:solidFill>
                  <a:schemeClr val="bg1"/>
                </a:solidFill>
              </a:rPr>
              <a:t>لا يوجد بينة واضحة بالأبحاث بأنه يقلل الوفيات أو يقدم للمصابين حياة أطول</a:t>
            </a:r>
          </a:p>
          <a:p>
            <a:pPr>
              <a:buFont typeface="Wingdings" pitchFamily="2" charset="2"/>
              <a:buChar char="Ø"/>
            </a:pPr>
            <a:r>
              <a:rPr lang="ar-SY" sz="5100" b="1" dirty="0" smtClean="0">
                <a:solidFill>
                  <a:schemeClr val="bg1"/>
                </a:solidFill>
              </a:rPr>
              <a:t>عموماً؛ إذا كان المستوى عالياً، فإن احتمال وجود السرطان أكبر، لكن المستويات قد ترتفع بأسباب أخرى </a:t>
            </a:r>
            <a:r>
              <a:rPr lang="ar-SY" sz="5100" b="1" dirty="0" err="1" smtClean="0">
                <a:solidFill>
                  <a:schemeClr val="bg1"/>
                </a:solidFill>
              </a:rPr>
              <a:t>كالخمج</a:t>
            </a:r>
            <a:r>
              <a:rPr lang="ar-SY" sz="5100" b="1" dirty="0" smtClean="0">
                <a:solidFill>
                  <a:schemeClr val="bg1"/>
                </a:solidFill>
              </a:rPr>
              <a:t> أو بضخامة غير سرطانية في البروستاتة، وقد لا يرتفع والسرطان موجود</a:t>
            </a:r>
          </a:p>
          <a:p>
            <a:pPr>
              <a:buFont typeface="Wingdings" pitchFamily="2" charset="2"/>
              <a:buChar char="Ø"/>
            </a:pPr>
            <a:r>
              <a:rPr lang="ar-SY" sz="5100" b="1" dirty="0" smtClean="0">
                <a:solidFill>
                  <a:schemeClr val="bg1"/>
                </a:solidFill>
              </a:rPr>
              <a:t>يوصى </a:t>
            </a:r>
            <a:r>
              <a:rPr lang="ar-SY" sz="5100" b="1" dirty="0" err="1" smtClean="0">
                <a:solidFill>
                  <a:schemeClr val="bg1"/>
                </a:solidFill>
              </a:rPr>
              <a:t>به</a:t>
            </a:r>
            <a:r>
              <a:rPr lang="ar-SY" sz="5100" b="1" dirty="0" smtClean="0">
                <a:solidFill>
                  <a:schemeClr val="bg1"/>
                </a:solidFill>
              </a:rPr>
              <a:t> إذا كان أهل الشخص مصابين بسرطان البروستاتة بعمر 40-45 سنة    </a:t>
            </a:r>
          </a:p>
          <a:p>
            <a:pPr>
              <a:buFont typeface="Wingdings" pitchFamily="2" charset="2"/>
              <a:buChar char="Ø"/>
            </a:pP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13،11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135</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rgbClr val="C00000"/>
          </a:solidFill>
        </p:spPr>
        <p:txBody>
          <a:bodyPr>
            <a:normAutofit/>
          </a:bodyPr>
          <a:lstStyle/>
          <a:p>
            <a:pPr algn="ctr">
              <a:buNone/>
            </a:pPr>
            <a:r>
              <a:rPr lang="ar-SY" b="1" dirty="0" smtClean="0">
                <a:solidFill>
                  <a:schemeClr val="accent4">
                    <a:lumMod val="40000"/>
                    <a:lumOff val="60000"/>
                  </a:schemeClr>
                </a:solidFill>
              </a:rPr>
              <a:t>الفحص </a:t>
            </a:r>
            <a:r>
              <a:rPr lang="ar-SY" b="1" dirty="0" err="1" smtClean="0">
                <a:solidFill>
                  <a:schemeClr val="accent4">
                    <a:lumMod val="40000"/>
                    <a:lumOff val="60000"/>
                  </a:schemeClr>
                </a:solidFill>
              </a:rPr>
              <a:t>المجهري</a:t>
            </a: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الفحص </a:t>
            </a:r>
            <a:r>
              <a:rPr lang="ar-SY" b="1" dirty="0" err="1" smtClean="0">
                <a:solidFill>
                  <a:schemeClr val="bg1"/>
                </a:solidFill>
              </a:rPr>
              <a:t>المجهري</a:t>
            </a:r>
            <a:r>
              <a:rPr lang="ar-SY" b="1" dirty="0" smtClean="0">
                <a:solidFill>
                  <a:schemeClr val="bg1"/>
                </a:solidFill>
              </a:rPr>
              <a:t> الضوئي </a:t>
            </a:r>
            <a:r>
              <a:rPr lang="ar-SY" b="1" dirty="0" err="1" smtClean="0">
                <a:solidFill>
                  <a:schemeClr val="bg1"/>
                </a:solidFill>
              </a:rPr>
              <a:t>للرُشافات</a:t>
            </a:r>
            <a:r>
              <a:rPr lang="ar-SY" b="1" dirty="0" smtClean="0">
                <a:solidFill>
                  <a:schemeClr val="bg1"/>
                </a:solidFill>
              </a:rPr>
              <a:t> المأخوذة بالإبرة الدقيقة</a:t>
            </a:r>
          </a:p>
          <a:p>
            <a:pPr>
              <a:buFont typeface="Wingdings" pitchFamily="2" charset="2"/>
              <a:buChar char="Ø"/>
            </a:pPr>
            <a:r>
              <a:rPr lang="ar-SY" b="1" dirty="0" smtClean="0">
                <a:solidFill>
                  <a:schemeClr val="bg1"/>
                </a:solidFill>
              </a:rPr>
              <a:t>الفحص </a:t>
            </a:r>
            <a:r>
              <a:rPr lang="ar-SY" b="1" dirty="0" err="1" smtClean="0">
                <a:solidFill>
                  <a:schemeClr val="bg1"/>
                </a:solidFill>
              </a:rPr>
              <a:t>المجهري</a:t>
            </a:r>
            <a:r>
              <a:rPr lang="ar-SY" b="1" dirty="0" smtClean="0">
                <a:solidFill>
                  <a:schemeClr val="bg1"/>
                </a:solidFill>
              </a:rPr>
              <a:t> الضوئي لمقاطع نسيج </a:t>
            </a:r>
            <a:r>
              <a:rPr lang="ar-SY" b="1" dirty="0" err="1" smtClean="0">
                <a:solidFill>
                  <a:schemeClr val="bg1"/>
                </a:solidFill>
              </a:rPr>
              <a:t>الخزعة</a:t>
            </a:r>
            <a:r>
              <a:rPr lang="ar-SY" b="1" dirty="0" smtClean="0">
                <a:solidFill>
                  <a:schemeClr val="bg1"/>
                </a:solidFill>
              </a:rPr>
              <a:t> المأخوذة بالإبرة</a:t>
            </a:r>
          </a:p>
          <a:p>
            <a:pPr>
              <a:buFont typeface="Wingdings" pitchFamily="2" charset="2"/>
              <a:buChar char="Ø"/>
            </a:pPr>
            <a:r>
              <a:rPr lang="ar-SY" b="1" dirty="0" smtClean="0">
                <a:solidFill>
                  <a:schemeClr val="bg1"/>
                </a:solidFill>
              </a:rPr>
              <a:t>الفحص </a:t>
            </a:r>
            <a:r>
              <a:rPr lang="ar-SY" b="1" dirty="0" err="1" smtClean="0">
                <a:solidFill>
                  <a:schemeClr val="bg1"/>
                </a:solidFill>
              </a:rPr>
              <a:t>المجهري</a:t>
            </a:r>
            <a:r>
              <a:rPr lang="ar-SY" b="1" dirty="0" smtClean="0">
                <a:solidFill>
                  <a:schemeClr val="bg1"/>
                </a:solidFill>
              </a:rPr>
              <a:t> الضوئي لمقاطع الرُّقاقات </a:t>
            </a:r>
            <a:r>
              <a:rPr lang="ar-SY" b="1" dirty="0" err="1" smtClean="0">
                <a:solidFill>
                  <a:schemeClr val="bg1"/>
                </a:solidFill>
              </a:rPr>
              <a:t>البروستاتية</a:t>
            </a:r>
            <a:r>
              <a:rPr lang="ar-SY" b="1" dirty="0" smtClean="0">
                <a:solidFill>
                  <a:schemeClr val="bg1"/>
                </a:solidFill>
              </a:rPr>
              <a:t> من القَطْع بطريق </a:t>
            </a:r>
            <a:r>
              <a:rPr lang="ar-SY" b="1" dirty="0" err="1" smtClean="0">
                <a:solidFill>
                  <a:schemeClr val="bg1"/>
                </a:solidFill>
              </a:rPr>
              <a:t>الإحليل</a:t>
            </a:r>
            <a:r>
              <a:rPr lang="ar-SY" b="1" dirty="0" smtClean="0">
                <a:solidFill>
                  <a:schemeClr val="bg1"/>
                </a:solidFill>
              </a:rPr>
              <a:t>، أو </a:t>
            </a:r>
            <a:r>
              <a:rPr lang="ar-SY" b="1" dirty="0" err="1" smtClean="0">
                <a:solidFill>
                  <a:schemeClr val="bg1"/>
                </a:solidFill>
              </a:rPr>
              <a:t>لخزعة</a:t>
            </a:r>
            <a:r>
              <a:rPr lang="ar-SY" b="1" dirty="0" smtClean="0">
                <a:solidFill>
                  <a:schemeClr val="bg1"/>
                </a:solidFill>
              </a:rPr>
              <a:t> القالب</a:t>
            </a:r>
          </a:p>
          <a:p>
            <a:pPr>
              <a:buFont typeface="Wingdings" pitchFamily="2" charset="2"/>
              <a:buChar char="Ø"/>
            </a:pPr>
            <a:r>
              <a:rPr lang="ar-SY" b="1" dirty="0" smtClean="0">
                <a:solidFill>
                  <a:schemeClr val="bg1"/>
                </a:solidFill>
              </a:rPr>
              <a:t>الفحص </a:t>
            </a:r>
            <a:r>
              <a:rPr lang="ar-SY" b="1" dirty="0" err="1" smtClean="0">
                <a:solidFill>
                  <a:schemeClr val="bg1"/>
                </a:solidFill>
              </a:rPr>
              <a:t>المجهري</a:t>
            </a:r>
            <a:r>
              <a:rPr lang="ar-SY" b="1" dirty="0" smtClean="0">
                <a:solidFill>
                  <a:schemeClr val="bg1"/>
                </a:solidFill>
              </a:rPr>
              <a:t> الضوئي </a:t>
            </a:r>
            <a:r>
              <a:rPr lang="ar-SY" b="1" dirty="0" err="1" smtClean="0">
                <a:solidFill>
                  <a:schemeClr val="bg1"/>
                </a:solidFill>
              </a:rPr>
              <a:t>لخزعة</a:t>
            </a:r>
            <a:r>
              <a:rPr lang="ar-SY" b="1" dirty="0" smtClean="0">
                <a:solidFill>
                  <a:schemeClr val="bg1"/>
                </a:solidFill>
              </a:rPr>
              <a:t> القالب</a:t>
            </a:r>
          </a:p>
          <a:p>
            <a:pPr>
              <a:buFont typeface="Wingdings" pitchFamily="2" charset="2"/>
              <a:buChar char="Ø"/>
            </a:pPr>
            <a:endParaRPr lang="ar-SY" b="1" dirty="0" smtClean="0">
              <a:solidFill>
                <a:schemeClr val="bg1"/>
              </a:solidFill>
            </a:endParaRPr>
          </a:p>
          <a:p>
            <a:pPr>
              <a:buFont typeface="Wingdings" pitchFamily="2" charset="2"/>
              <a:buChar char="Ø"/>
            </a:pP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a:t>
            </a:r>
            <a:r>
              <a:rPr lang="ar-SY" b="1" dirty="0" smtClean="0">
                <a:solidFill>
                  <a:srgbClr val="0070C0"/>
                </a:solidFill>
                <a:cs typeface="PT Bold Heading" pitchFamily="2" charset="-78"/>
              </a:rPr>
              <a:t>التشخيص</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136</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rgbClr val="C00000"/>
          </a:solidFill>
        </p:spPr>
        <p:txBody>
          <a:bodyPr>
            <a:normAutofit/>
          </a:bodyPr>
          <a:lstStyle/>
          <a:p>
            <a:pPr lvl="0" algn="ctr">
              <a:buNone/>
            </a:pPr>
            <a:r>
              <a:rPr lang="ar-SY" b="1" dirty="0" smtClean="0">
                <a:solidFill>
                  <a:srgbClr val="8064A2">
                    <a:lumMod val="40000"/>
                    <a:lumOff val="60000"/>
                  </a:srgbClr>
                </a:solidFill>
              </a:rPr>
              <a:t>الفحص </a:t>
            </a:r>
            <a:r>
              <a:rPr lang="ar-SY" b="1" dirty="0" err="1" smtClean="0">
                <a:solidFill>
                  <a:srgbClr val="8064A2">
                    <a:lumMod val="40000"/>
                    <a:lumOff val="60000"/>
                  </a:srgbClr>
                </a:solidFill>
              </a:rPr>
              <a:t>المجهري</a:t>
            </a:r>
            <a:r>
              <a:rPr lang="ar-SY" b="1" dirty="0" smtClean="0">
                <a:solidFill>
                  <a:srgbClr val="8064A2">
                    <a:lumMod val="40000"/>
                    <a:lumOff val="60000"/>
                  </a:srgbClr>
                </a:solidFill>
              </a:rPr>
              <a:t>-أخذ </a:t>
            </a:r>
            <a:r>
              <a:rPr lang="ar-SY" b="1" dirty="0" err="1" smtClean="0">
                <a:solidFill>
                  <a:srgbClr val="8064A2">
                    <a:lumMod val="40000"/>
                    <a:lumOff val="60000"/>
                  </a:srgbClr>
                </a:solidFill>
              </a:rPr>
              <a:t>الخزعة</a:t>
            </a:r>
            <a:endParaRPr lang="ar-SY" b="1" dirty="0" smtClean="0">
              <a:solidFill>
                <a:srgbClr val="8064A2">
                  <a:lumMod val="40000"/>
                  <a:lumOff val="60000"/>
                </a:srgbClr>
              </a:solidFill>
            </a:endParaRPr>
          </a:p>
          <a:p>
            <a:pPr>
              <a:buNone/>
            </a:pPr>
            <a:endParaRPr lang="ar-SY" b="1" dirty="0" smtClean="0">
              <a:solidFill>
                <a:schemeClr val="bg1"/>
              </a:solidFill>
            </a:endParaRPr>
          </a:p>
        </p:txBody>
      </p:sp>
      <p:pic>
        <p:nvPicPr>
          <p:cNvPr id="276482" name="Picture 2" descr="C:\Users\TOSHIBA\Documents\محاضرات السرطان\البروستاتة (الموثة)\التشخيض\اخذ الخزعة.png"/>
          <p:cNvPicPr>
            <a:picLocks noChangeAspect="1" noChangeArrowheads="1"/>
          </p:cNvPicPr>
          <p:nvPr/>
        </p:nvPicPr>
        <p:blipFill>
          <a:blip r:embed="rId2" cstate="print"/>
          <a:srcRect l="2453" t="1195" r="2103" b="796"/>
          <a:stretch>
            <a:fillRect/>
          </a:stretch>
        </p:blipFill>
        <p:spPr bwMode="auto">
          <a:xfrm>
            <a:off x="3500430" y="3500438"/>
            <a:ext cx="2500330" cy="225968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276484" name="Picture 4" descr="C:\Users\TOSHIBA\Documents\محاضرات السرطان\البروستاتة (الموثة)\التشخيض\أخذ الخزعة3.jpg"/>
          <p:cNvPicPr>
            <a:picLocks noChangeAspect="1" noChangeArrowheads="1"/>
          </p:cNvPicPr>
          <p:nvPr/>
        </p:nvPicPr>
        <p:blipFill>
          <a:blip r:embed="rId3"/>
          <a:srcRect l="5669" t="1648" r="3780" b="5768"/>
          <a:stretch>
            <a:fillRect/>
          </a:stretch>
        </p:blipFill>
        <p:spPr bwMode="auto">
          <a:xfrm>
            <a:off x="571472" y="3643314"/>
            <a:ext cx="2714644" cy="212172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276485" name="Picture 5" descr="C:\Users\TOSHIBA\Documents\محاضرات السرطان\البروستاتة (الموثة)\التشخيض\أخذ الخزعة4.jpg"/>
          <p:cNvPicPr>
            <a:picLocks noChangeAspect="1" noChangeArrowheads="1"/>
          </p:cNvPicPr>
          <p:nvPr/>
        </p:nvPicPr>
        <p:blipFill>
          <a:blip r:embed="rId4"/>
          <a:srcRect l="5249" t="2128" r="2100" b="3192"/>
          <a:stretch>
            <a:fillRect/>
          </a:stretch>
        </p:blipFill>
        <p:spPr bwMode="auto">
          <a:xfrm>
            <a:off x="6215074" y="3357562"/>
            <a:ext cx="2393522" cy="2413279"/>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85728"/>
            <a:ext cx="8229600" cy="1143000"/>
          </a:xfrm>
          <a:solidFill>
            <a:srgbClr val="FFC000"/>
          </a:solidFill>
        </p:spPr>
        <p:txBody>
          <a:bodyPr>
            <a:normAutofit/>
          </a:bodyPr>
          <a:lstStyle/>
          <a:p>
            <a:r>
              <a:rPr lang="ar-SY" b="1" dirty="0" smtClean="0">
                <a:solidFill>
                  <a:srgbClr val="0070C0"/>
                </a:solidFill>
                <a:cs typeface="PT Bold Heading" pitchFamily="2" charset="-78"/>
              </a:rPr>
              <a:t>إجراءات </a:t>
            </a:r>
            <a:r>
              <a:rPr lang="ar-SY" b="1" dirty="0" smtClean="0">
                <a:solidFill>
                  <a:srgbClr val="0070C0"/>
                </a:solidFill>
                <a:cs typeface="PT Bold Heading" pitchFamily="2" charset="-78"/>
              </a:rPr>
              <a:t>التشخيص</a:t>
            </a:r>
            <a:r>
              <a:rPr lang="ar-SY" b="1" baseline="30000" dirty="0" smtClean="0">
                <a:solidFill>
                  <a:srgbClr val="00B050"/>
                </a:solidFill>
                <a:cs typeface="PT Bold Heading" pitchFamily="2" charset="-78"/>
              </a:rPr>
              <a:t>16</a:t>
            </a:r>
            <a:endParaRPr lang="ar-SY" sz="3000"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137</a:t>
            </a:fld>
            <a:endParaRPr lang="ar-SA" dirty="0">
              <a:solidFill>
                <a:srgbClr val="002060"/>
              </a:solidFill>
            </a:endParaRPr>
          </a:p>
        </p:txBody>
      </p:sp>
      <p:sp>
        <p:nvSpPr>
          <p:cNvPr id="7" name="عنصر نائب للمحتوى 6"/>
          <p:cNvSpPr>
            <a:spLocks noGrp="1"/>
          </p:cNvSpPr>
          <p:nvPr>
            <p:ph idx="1"/>
          </p:nvPr>
        </p:nvSpPr>
        <p:spPr/>
        <p:txBody>
          <a:bodyPr/>
          <a:lstStyle/>
          <a:p>
            <a:pPr algn="ctr">
              <a:buNone/>
            </a:pPr>
            <a:r>
              <a:rPr lang="ar-SY" b="1" dirty="0" smtClean="0">
                <a:solidFill>
                  <a:srgbClr val="FFFF00"/>
                </a:solidFill>
              </a:rPr>
              <a:t>الفحص </a:t>
            </a:r>
            <a:r>
              <a:rPr lang="ar-SY" b="1" dirty="0" err="1" smtClean="0">
                <a:solidFill>
                  <a:srgbClr val="FFFF00"/>
                </a:solidFill>
              </a:rPr>
              <a:t>المجهري</a:t>
            </a:r>
            <a:r>
              <a:rPr lang="ar-SY" b="1" dirty="0" smtClean="0">
                <a:solidFill>
                  <a:srgbClr val="FFFF00"/>
                </a:solidFill>
              </a:rPr>
              <a:t>-</a:t>
            </a:r>
            <a:r>
              <a:rPr lang="ar-SY" b="1" dirty="0" err="1" smtClean="0">
                <a:solidFill>
                  <a:srgbClr val="FFFF00"/>
                </a:solidFill>
              </a:rPr>
              <a:t>الخزعة</a:t>
            </a:r>
            <a:endParaRPr lang="ar-SY" b="1" dirty="0" smtClean="0">
              <a:solidFill>
                <a:srgbClr val="FFFF00"/>
              </a:solidFill>
            </a:endParaRPr>
          </a:p>
          <a:p>
            <a:pPr algn="ctr">
              <a:buNone/>
            </a:pPr>
            <a:r>
              <a:rPr lang="ar-SY" b="1" dirty="0" smtClean="0">
                <a:solidFill>
                  <a:srgbClr val="002060"/>
                </a:solidFill>
              </a:rPr>
              <a:t>التشريح المرضي </a:t>
            </a:r>
            <a:r>
              <a:rPr lang="ar-SY" b="1" dirty="0" err="1" smtClean="0">
                <a:solidFill>
                  <a:srgbClr val="002060"/>
                </a:solidFill>
              </a:rPr>
              <a:t>للسرطانة</a:t>
            </a:r>
            <a:r>
              <a:rPr lang="ar-SY" b="1" dirty="0" smtClean="0">
                <a:solidFill>
                  <a:srgbClr val="002060"/>
                </a:solidFill>
              </a:rPr>
              <a:t> </a:t>
            </a:r>
            <a:r>
              <a:rPr lang="ar-SY" b="1" dirty="0" err="1" smtClean="0">
                <a:solidFill>
                  <a:srgbClr val="002060"/>
                </a:solidFill>
              </a:rPr>
              <a:t>الغدية</a:t>
            </a:r>
            <a:r>
              <a:rPr lang="ar-SY" b="1" dirty="0" smtClean="0">
                <a:solidFill>
                  <a:srgbClr val="002060"/>
                </a:solidFill>
              </a:rPr>
              <a:t> (</a:t>
            </a:r>
            <a:r>
              <a:rPr lang="ar-SY" b="1" dirty="0" err="1" smtClean="0">
                <a:solidFill>
                  <a:srgbClr val="002060"/>
                </a:solidFill>
              </a:rPr>
              <a:t>أدينوكارسينوما</a:t>
            </a:r>
            <a:r>
              <a:rPr lang="ar-SY" b="1" dirty="0" smtClean="0">
                <a:solidFill>
                  <a:srgbClr val="002060"/>
                </a:solidFill>
              </a:rPr>
              <a:t>)</a:t>
            </a:r>
            <a:endParaRPr lang="ar-SY" dirty="0">
              <a:solidFill>
                <a:srgbClr val="002060"/>
              </a:solidFill>
            </a:endParaRPr>
          </a:p>
        </p:txBody>
      </p:sp>
      <p:pic>
        <p:nvPicPr>
          <p:cNvPr id="6146" name="Picture 2" descr="C:\Users\TOSHIBA\Documents\محاضرات السرطان\البروستاتة (الموثة)\الأنواع\ادينوكارسينوما.jpg"/>
          <p:cNvPicPr>
            <a:picLocks noChangeAspect="1" noChangeArrowheads="1"/>
          </p:cNvPicPr>
          <p:nvPr/>
        </p:nvPicPr>
        <p:blipFill>
          <a:blip r:embed="rId2"/>
          <a:srcRect l="2077" t="692" r="1038" b="1384"/>
          <a:stretch>
            <a:fillRect/>
          </a:stretch>
        </p:blipFill>
        <p:spPr bwMode="auto">
          <a:xfrm>
            <a:off x="357158" y="3071810"/>
            <a:ext cx="3635907" cy="275617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6147" name="Picture 3" descr="C:\Users\TOSHIBA\Documents\محاضرات السرطان\البروستاتة (الموثة)\الأنواع\ادينوكارسينوما1.jpg"/>
          <p:cNvPicPr>
            <a:picLocks noChangeAspect="1" noChangeArrowheads="1"/>
          </p:cNvPicPr>
          <p:nvPr/>
        </p:nvPicPr>
        <p:blipFill>
          <a:blip r:embed="rId3"/>
          <a:srcRect/>
          <a:stretch>
            <a:fillRect/>
          </a:stretch>
        </p:blipFill>
        <p:spPr bwMode="auto">
          <a:xfrm>
            <a:off x="4500562" y="2928934"/>
            <a:ext cx="4075596" cy="296703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a:t>
            </a:r>
            <a:r>
              <a:rPr lang="ar-SY" b="1" dirty="0" smtClean="0">
                <a:solidFill>
                  <a:srgbClr val="0070C0"/>
                </a:solidFill>
                <a:cs typeface="PT Bold Heading" pitchFamily="2" charset="-78"/>
              </a:rPr>
              <a:t>التشخيص</a:t>
            </a:r>
            <a:r>
              <a:rPr lang="ar-SY" b="1" baseline="30000" dirty="0" smtClean="0">
                <a:solidFill>
                  <a:srgbClr val="00B050"/>
                </a:solidFill>
                <a:cs typeface="PT Bold Heading" pitchFamily="2" charset="-78"/>
              </a:rPr>
              <a:t>16</a:t>
            </a:r>
            <a:endParaRPr lang="ar-SY" sz="3000"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138</a:t>
            </a:fld>
            <a:endParaRPr lang="ar-SA" dirty="0">
              <a:solidFill>
                <a:srgbClr val="002060"/>
              </a:solidFill>
            </a:endParaRPr>
          </a:p>
        </p:txBody>
      </p:sp>
      <p:sp>
        <p:nvSpPr>
          <p:cNvPr id="7" name="عنصر نائب للمحتوى 6"/>
          <p:cNvSpPr>
            <a:spLocks noGrp="1"/>
          </p:cNvSpPr>
          <p:nvPr>
            <p:ph idx="1"/>
          </p:nvPr>
        </p:nvSpPr>
        <p:spPr/>
        <p:txBody>
          <a:bodyPr/>
          <a:lstStyle/>
          <a:p>
            <a:pPr algn="ctr">
              <a:buNone/>
            </a:pPr>
            <a:r>
              <a:rPr lang="ar-SY" sz="2400" b="1" dirty="0" smtClean="0">
                <a:solidFill>
                  <a:srgbClr val="FFFF00"/>
                </a:solidFill>
              </a:rPr>
              <a:t>الفحص </a:t>
            </a:r>
            <a:r>
              <a:rPr lang="ar-SY" sz="2400" b="1" dirty="0" err="1" smtClean="0">
                <a:solidFill>
                  <a:srgbClr val="FFFF00"/>
                </a:solidFill>
              </a:rPr>
              <a:t>المجهري</a:t>
            </a:r>
            <a:r>
              <a:rPr lang="ar-SY" sz="2400" b="1" dirty="0" smtClean="0">
                <a:solidFill>
                  <a:srgbClr val="FFFF00"/>
                </a:solidFill>
              </a:rPr>
              <a:t>-</a:t>
            </a:r>
            <a:r>
              <a:rPr lang="ar-SY" sz="2400" b="1" dirty="0" err="1" smtClean="0">
                <a:solidFill>
                  <a:srgbClr val="FFFF00"/>
                </a:solidFill>
              </a:rPr>
              <a:t>الخزعة</a:t>
            </a:r>
            <a:endParaRPr lang="ar-SY" sz="2400" b="1" dirty="0" smtClean="0">
              <a:solidFill>
                <a:srgbClr val="FFFF00"/>
              </a:solidFill>
            </a:endParaRPr>
          </a:p>
          <a:p>
            <a:pPr algn="ctr">
              <a:buNone/>
            </a:pPr>
            <a:r>
              <a:rPr lang="ar-SY" sz="2400" b="1" dirty="0" smtClean="0">
                <a:solidFill>
                  <a:srgbClr val="002060"/>
                </a:solidFill>
              </a:rPr>
              <a:t>التشريح المرضي للنسيج السوي، والحالات قبل السرطانية، والسرطانات</a:t>
            </a:r>
          </a:p>
          <a:p>
            <a:pPr algn="ctr">
              <a:buNone/>
            </a:pPr>
            <a:endParaRPr lang="ar-SY" dirty="0" smtClean="0">
              <a:solidFill>
                <a:srgbClr val="002060"/>
              </a:solidFill>
            </a:endParaRPr>
          </a:p>
          <a:p>
            <a:pPr algn="ctr">
              <a:buNone/>
            </a:pPr>
            <a:endParaRPr lang="ar-SY" b="1" dirty="0" smtClean="0">
              <a:solidFill>
                <a:srgbClr val="FFFF00"/>
              </a:solidFill>
            </a:endParaRPr>
          </a:p>
        </p:txBody>
      </p:sp>
      <p:pic>
        <p:nvPicPr>
          <p:cNvPr id="9" name="Picture 2" descr="C:\Users\TOSHIBA\Documents\محاضرات السرطان\البروستاتة (الموثة)\الأنواع\كافة الأنواع.jpg"/>
          <p:cNvPicPr>
            <a:picLocks noChangeAspect="1" noChangeArrowheads="1"/>
          </p:cNvPicPr>
          <p:nvPr/>
        </p:nvPicPr>
        <p:blipFill>
          <a:blip r:embed="rId2"/>
          <a:srcRect b="63222"/>
          <a:stretch>
            <a:fillRect/>
          </a:stretch>
        </p:blipFill>
        <p:spPr bwMode="auto">
          <a:xfrm>
            <a:off x="3929059" y="4857760"/>
            <a:ext cx="5111332" cy="120719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0" name="Picture 4" descr="C:\Users\TOSHIBA\Documents\محاضرات السرطان\البروستاتة (الموثة)\الأنواع\كافة الأنواع2.jpg"/>
          <p:cNvPicPr>
            <a:picLocks noChangeAspect="1" noChangeArrowheads="1"/>
          </p:cNvPicPr>
          <p:nvPr/>
        </p:nvPicPr>
        <p:blipFill>
          <a:blip r:embed="rId3"/>
          <a:srcRect/>
          <a:stretch>
            <a:fillRect/>
          </a:stretch>
        </p:blipFill>
        <p:spPr bwMode="auto">
          <a:xfrm>
            <a:off x="214282" y="2643183"/>
            <a:ext cx="3429024" cy="258743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1" name="Picture 3" descr="C:\Users\TOSHIBA\Documents\محاضرات السرطان\البروستاتة (الموثة)\الأنواع\كافة الأنواع1.jpg"/>
          <p:cNvPicPr>
            <a:picLocks noChangeAspect="1" noChangeArrowheads="1"/>
          </p:cNvPicPr>
          <p:nvPr/>
        </p:nvPicPr>
        <p:blipFill>
          <a:blip r:embed="rId4"/>
          <a:srcRect l="4160" t="19924" r="8320" b="11773"/>
          <a:stretch>
            <a:fillRect/>
          </a:stretch>
        </p:blipFill>
        <p:spPr bwMode="auto">
          <a:xfrm>
            <a:off x="4786314" y="2571744"/>
            <a:ext cx="3926973" cy="201096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13،11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139</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rgbClr val="C00000"/>
          </a:solidFill>
        </p:spPr>
        <p:txBody>
          <a:bodyPr>
            <a:normAutofit/>
          </a:bodyPr>
          <a:lstStyle/>
          <a:p>
            <a:pPr algn="ctr">
              <a:buNone/>
            </a:pPr>
            <a:r>
              <a:rPr lang="ar-SY" b="1" dirty="0" smtClean="0">
                <a:solidFill>
                  <a:schemeClr val="accent4">
                    <a:lumMod val="40000"/>
                    <a:lumOff val="60000"/>
                  </a:schemeClr>
                </a:solidFill>
              </a:rPr>
              <a:t>اختبارات التصوير</a:t>
            </a:r>
          </a:p>
          <a:p>
            <a:pPr>
              <a:buFont typeface="Wingdings" pitchFamily="2" charset="2"/>
              <a:buChar char="Ø"/>
            </a:pPr>
            <a:r>
              <a:rPr lang="ar-SY" b="1" dirty="0" smtClean="0">
                <a:solidFill>
                  <a:schemeClr val="bg1"/>
                </a:solidFill>
              </a:rPr>
              <a:t>الأمواج الصوتية الفائقة للبطن والحوض وعبر المستقيم</a:t>
            </a:r>
          </a:p>
          <a:p>
            <a:pPr>
              <a:buFont typeface="Wingdings" pitchFamily="2" charset="2"/>
              <a:buChar char="Ø"/>
            </a:pPr>
            <a:r>
              <a:rPr lang="ar-SY" b="1" dirty="0" smtClean="0">
                <a:solidFill>
                  <a:schemeClr val="bg1"/>
                </a:solidFill>
              </a:rPr>
              <a:t>التفرس الطبقي </a:t>
            </a:r>
            <a:r>
              <a:rPr lang="ar-SY" b="1" dirty="0" err="1" smtClean="0">
                <a:solidFill>
                  <a:schemeClr val="bg1"/>
                </a:solidFill>
              </a:rPr>
              <a:t>المحوسب</a:t>
            </a:r>
            <a:endParaRPr lang="ar-SY" b="1" dirty="0" smtClean="0">
              <a:solidFill>
                <a:schemeClr val="bg1"/>
              </a:solidFill>
            </a:endParaRPr>
          </a:p>
          <a:p>
            <a:pPr>
              <a:buFont typeface="Wingdings" pitchFamily="2" charset="2"/>
              <a:buChar char="Ø"/>
            </a:pPr>
            <a:r>
              <a:rPr lang="ar-SY" b="1" dirty="0" smtClean="0">
                <a:solidFill>
                  <a:schemeClr val="bg1"/>
                </a:solidFill>
              </a:rPr>
              <a:t>التصوير بالرنين المغناطيسي للبطن ولما حول </a:t>
            </a:r>
            <a:r>
              <a:rPr lang="ar-SY" b="1" dirty="0" err="1" smtClean="0">
                <a:solidFill>
                  <a:schemeClr val="bg1"/>
                </a:solidFill>
              </a:rPr>
              <a:t>البروستات</a:t>
            </a:r>
            <a:r>
              <a:rPr lang="ar-SY" b="1" dirty="0" smtClean="0">
                <a:solidFill>
                  <a:schemeClr val="bg1"/>
                </a:solidFill>
              </a:rPr>
              <a:t> والعقد </a:t>
            </a:r>
            <a:r>
              <a:rPr lang="ar-SY" b="1" dirty="0" err="1" smtClean="0">
                <a:solidFill>
                  <a:schemeClr val="bg1"/>
                </a:solidFill>
              </a:rPr>
              <a:t>اللمفية</a:t>
            </a:r>
            <a:r>
              <a:rPr lang="ar-SY" b="1" dirty="0" smtClean="0">
                <a:solidFill>
                  <a:schemeClr val="bg1"/>
                </a:solidFill>
              </a:rPr>
              <a:t> ولأعضاء أخرى (كالعظم والصدر ... من أجل </a:t>
            </a:r>
            <a:r>
              <a:rPr lang="ar-SY" b="1" dirty="0" err="1" smtClean="0">
                <a:solidFill>
                  <a:schemeClr val="bg1"/>
                </a:solidFill>
              </a:rPr>
              <a:t>النقائل</a:t>
            </a:r>
            <a:r>
              <a:rPr lang="ar-SY" b="1" dirty="0" smtClean="0">
                <a:solidFill>
                  <a:schemeClr val="bg1"/>
                </a:solidFill>
              </a:rPr>
              <a:t>)</a:t>
            </a:r>
          </a:p>
          <a:p>
            <a:pPr>
              <a:buFont typeface="Wingdings" pitchFamily="2" charset="2"/>
              <a:buChar char="Ø"/>
            </a:pP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a:t>
            </a:fld>
            <a:endParaRPr lang="ar-SA" dirty="0">
              <a:solidFill>
                <a:srgbClr val="002060"/>
              </a:solidFill>
            </a:endParaRPr>
          </a:p>
        </p:txBody>
      </p:sp>
      <p:graphicFrame>
        <p:nvGraphicFramePr>
          <p:cNvPr id="7" name="مخطط 6"/>
          <p:cNvGraphicFramePr/>
          <p:nvPr/>
        </p:nvGraphicFramePr>
        <p:xfrm>
          <a:off x="285720" y="1428736"/>
          <a:ext cx="864399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140</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Font typeface="Wingdings" pitchFamily="2" charset="2"/>
              <a:buChar char="Ø"/>
            </a:pPr>
            <a:r>
              <a:rPr lang="ar-SY" b="1" dirty="0" smtClean="0">
                <a:solidFill>
                  <a:schemeClr val="bg1"/>
                </a:solidFill>
              </a:rPr>
              <a:t>الجراحة</a:t>
            </a:r>
          </a:p>
          <a:p>
            <a:pPr>
              <a:buFont typeface="Wingdings" pitchFamily="2" charset="2"/>
              <a:buChar char="Ø"/>
            </a:pPr>
            <a:r>
              <a:rPr lang="ar-SY" b="1" dirty="0" smtClean="0">
                <a:solidFill>
                  <a:schemeClr val="bg1"/>
                </a:solidFill>
              </a:rPr>
              <a:t>المعالجة الإشعاعية</a:t>
            </a:r>
          </a:p>
          <a:p>
            <a:pPr>
              <a:buFont typeface="Wingdings" pitchFamily="2" charset="2"/>
              <a:buChar char="Ø"/>
            </a:pPr>
            <a:r>
              <a:rPr lang="ar-SY" b="1" dirty="0" smtClean="0">
                <a:solidFill>
                  <a:schemeClr val="bg1"/>
                </a:solidFill>
              </a:rPr>
              <a:t>المعالجة الهرمونية</a:t>
            </a:r>
          </a:p>
          <a:p>
            <a:pPr>
              <a:buFont typeface="Wingdings" pitchFamily="2" charset="2"/>
              <a:buChar char="Ø"/>
            </a:pPr>
            <a:r>
              <a:rPr lang="ar-SY" b="1" dirty="0" smtClean="0">
                <a:solidFill>
                  <a:schemeClr val="bg1"/>
                </a:solidFill>
              </a:rPr>
              <a:t>المعالجة الكيميائية</a:t>
            </a:r>
          </a:p>
          <a:p>
            <a:pPr>
              <a:buFont typeface="Wingdings" pitchFamily="2" charset="2"/>
              <a:buChar char="Ø"/>
            </a:pPr>
            <a:r>
              <a:rPr lang="ar-SY" b="1" dirty="0" err="1" smtClean="0">
                <a:solidFill>
                  <a:schemeClr val="bg1"/>
                </a:solidFill>
              </a:rPr>
              <a:t>الستيرويدات</a:t>
            </a:r>
            <a:endParaRPr lang="ar-SY" b="1" dirty="0" smtClean="0">
              <a:solidFill>
                <a:schemeClr val="bg1"/>
              </a:solidFill>
            </a:endParaRPr>
          </a:p>
          <a:p>
            <a:pPr>
              <a:buFont typeface="Wingdings" pitchFamily="2" charset="2"/>
              <a:buChar char="Ø"/>
            </a:pPr>
            <a:r>
              <a:rPr lang="ar-SY" b="1" dirty="0" smtClean="0">
                <a:solidFill>
                  <a:schemeClr val="bg1"/>
                </a:solidFill>
              </a:rPr>
              <a:t>المعالجة البَرْدِيَّة</a:t>
            </a:r>
          </a:p>
          <a:p>
            <a:pPr>
              <a:buFont typeface="Wingdings" pitchFamily="2" charset="2"/>
              <a:buChar char="Ø"/>
            </a:pPr>
            <a:r>
              <a:rPr lang="ar-SY" b="1" dirty="0" smtClean="0">
                <a:solidFill>
                  <a:schemeClr val="bg1"/>
                </a:solidFill>
              </a:rPr>
              <a:t>الصوت الفائق البؤري عالي الشدة</a:t>
            </a: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141</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Y" b="1" dirty="0" smtClean="0">
                <a:solidFill>
                  <a:schemeClr val="accent4">
                    <a:lumMod val="40000"/>
                    <a:lumOff val="60000"/>
                  </a:schemeClr>
                </a:solidFill>
              </a:rPr>
              <a:t>الجراحة</a:t>
            </a:r>
          </a:p>
          <a:p>
            <a:pPr>
              <a:buFont typeface="Wingdings" pitchFamily="2" charset="2"/>
              <a:buChar char="Ø"/>
            </a:pPr>
            <a:r>
              <a:rPr lang="ar-SY" b="1" dirty="0" smtClean="0">
                <a:solidFill>
                  <a:schemeClr val="bg1"/>
                </a:solidFill>
              </a:rPr>
              <a:t>الأساليب المفتوحة للاستئصال الجذري (حول العجان أو خلف العانة)</a:t>
            </a:r>
          </a:p>
          <a:p>
            <a:pPr>
              <a:buFont typeface="Wingdings" pitchFamily="2" charset="2"/>
              <a:buChar char="Ø"/>
            </a:pPr>
            <a:r>
              <a:rPr lang="ar-SY" b="1" dirty="0" smtClean="0">
                <a:solidFill>
                  <a:schemeClr val="bg1"/>
                </a:solidFill>
              </a:rPr>
              <a:t>الاستئصال بواسطة تنظير البطن (جذري أو فصي) والاستئصال </a:t>
            </a:r>
            <a:r>
              <a:rPr lang="ar-SY" b="1" dirty="0" err="1" smtClean="0">
                <a:solidFill>
                  <a:schemeClr val="bg1"/>
                </a:solidFill>
              </a:rPr>
              <a:t>الروبوتي</a:t>
            </a:r>
            <a:endParaRPr lang="ar-SY" b="1" dirty="0" smtClean="0">
              <a:solidFill>
                <a:schemeClr val="bg1"/>
              </a:solidFill>
            </a:endParaRPr>
          </a:p>
          <a:p>
            <a:pPr>
              <a:buFont typeface="Wingdings" pitchFamily="2" charset="2"/>
              <a:buChar char="Ø"/>
            </a:pPr>
            <a:r>
              <a:rPr lang="ar-SY" b="1" dirty="0" smtClean="0">
                <a:solidFill>
                  <a:schemeClr val="bg1"/>
                </a:solidFill>
              </a:rPr>
              <a:t>الاستئصال عبر </a:t>
            </a:r>
            <a:r>
              <a:rPr lang="ar-SY" b="1" dirty="0" err="1" smtClean="0">
                <a:solidFill>
                  <a:schemeClr val="bg1"/>
                </a:solidFill>
              </a:rPr>
              <a:t>الإحليل</a:t>
            </a:r>
            <a:r>
              <a:rPr lang="ar-SY" b="1" dirty="0" smtClean="0">
                <a:solidFill>
                  <a:schemeClr val="bg1"/>
                </a:solidFill>
              </a:rPr>
              <a:t> </a:t>
            </a:r>
          </a:p>
        </p:txBody>
      </p:sp>
    </p:spTree>
    <p:extLst>
      <p:ext uri="{BB962C8B-B14F-4D97-AF65-F5344CB8AC3E}">
        <p14:creationId xmlns="" xmlns:p14="http://schemas.microsoft.com/office/powerpoint/2010/main" val="160035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142</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sz="2800" b="1" dirty="0" smtClean="0">
                <a:solidFill>
                  <a:srgbClr val="FFFF00"/>
                </a:solidFill>
              </a:rPr>
              <a:t>الجراحة</a:t>
            </a:r>
          </a:p>
          <a:p>
            <a:pPr algn="ctr">
              <a:buNone/>
            </a:pPr>
            <a:r>
              <a:rPr lang="ar-SY" sz="2800" b="1" dirty="0" smtClean="0">
                <a:solidFill>
                  <a:srgbClr val="002060"/>
                </a:solidFill>
              </a:rPr>
              <a:t>الأساليب المفتوحة للاستئصال الجذري (حول العجان أو خلف العانة)</a:t>
            </a:r>
          </a:p>
        </p:txBody>
      </p:sp>
      <p:pic>
        <p:nvPicPr>
          <p:cNvPr id="4098" name="Picture 2" descr="C:\Users\TOSHIBA\Documents\محاضرات السرطان\البروستاتة (الموثة)\المعالجة الجراحية\الاستئصال الجذري حول العجان1.jpg"/>
          <p:cNvPicPr>
            <a:picLocks noChangeAspect="1" noChangeArrowheads="1"/>
          </p:cNvPicPr>
          <p:nvPr/>
        </p:nvPicPr>
        <p:blipFill>
          <a:blip r:embed="rId2"/>
          <a:srcRect/>
          <a:stretch>
            <a:fillRect/>
          </a:stretch>
        </p:blipFill>
        <p:spPr bwMode="auto">
          <a:xfrm>
            <a:off x="571472" y="4071942"/>
            <a:ext cx="2414925" cy="1995491"/>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4099" name="Picture 3" descr="C:\Users\TOSHIBA\Documents\محاضرات السرطان\البروستاتة (الموثة)\المعالجة الجراحية\الاستئصال الجذري حول العجان.jpg"/>
          <p:cNvPicPr>
            <a:picLocks noChangeAspect="1" noChangeArrowheads="1"/>
          </p:cNvPicPr>
          <p:nvPr/>
        </p:nvPicPr>
        <p:blipFill>
          <a:blip r:embed="rId3"/>
          <a:srcRect l="3611" t="4724" r="3611" b="7087"/>
          <a:stretch>
            <a:fillRect/>
          </a:stretch>
        </p:blipFill>
        <p:spPr bwMode="auto">
          <a:xfrm>
            <a:off x="3857620" y="4643446"/>
            <a:ext cx="2774834" cy="1343983"/>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4100" name="Picture 4" descr="C:\Users\TOSHIBA\Documents\محاضرات السرطان\البروستاتة (الموثة)\المعالجة الجراحية\الاستئصال الجذري خلف العانة.jpg"/>
          <p:cNvPicPr>
            <a:picLocks noChangeAspect="1" noChangeArrowheads="1"/>
          </p:cNvPicPr>
          <p:nvPr/>
        </p:nvPicPr>
        <p:blipFill>
          <a:blip r:embed="rId4"/>
          <a:srcRect l="1701" t="705" r="15874" b="1410"/>
          <a:stretch>
            <a:fillRect/>
          </a:stretch>
        </p:blipFill>
        <p:spPr bwMode="auto">
          <a:xfrm>
            <a:off x="3071802" y="2571744"/>
            <a:ext cx="1868791" cy="178431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3" name="صورة 12" descr="C:\Users\TOSHIBA\Documents\محاضرات السرطان\البروستاتة (الموثة)\المعالجة الجراحية\الاستئصال الجذري حول العجان وخلف العانة.gif"/>
          <p:cNvPicPr/>
          <p:nvPr/>
        </p:nvPicPr>
        <p:blipFill>
          <a:blip r:embed="rId5"/>
          <a:srcRect l="3937" t="1174" r="2625" b="3521"/>
          <a:stretch>
            <a:fillRect/>
          </a:stretch>
        </p:blipFill>
        <p:spPr bwMode="auto">
          <a:xfrm>
            <a:off x="5218331" y="2659343"/>
            <a:ext cx="3471001" cy="1312217"/>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143</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lvl="0" algn="ctr">
              <a:buNone/>
            </a:pPr>
            <a:r>
              <a:rPr lang="ar-SY" sz="2800" b="1" dirty="0" smtClean="0">
                <a:solidFill>
                  <a:srgbClr val="FFFF00"/>
                </a:solidFill>
              </a:rPr>
              <a:t>الجراحة</a:t>
            </a:r>
          </a:p>
          <a:p>
            <a:pPr lvl="0" algn="ctr">
              <a:buNone/>
            </a:pPr>
            <a:r>
              <a:rPr lang="ar-SY" sz="2800" b="1" dirty="0" smtClean="0">
                <a:solidFill>
                  <a:srgbClr val="002060"/>
                </a:solidFill>
              </a:rPr>
              <a:t>الأساليب المفتوحة للاستئصال الجذري (حول العجان أو خلف العانة)</a:t>
            </a:r>
          </a:p>
        </p:txBody>
      </p:sp>
      <p:pic>
        <p:nvPicPr>
          <p:cNvPr id="4103" name="Picture 7" descr="C:\Users\TOSHIBA\Documents\محاضرات السرطان\البروستاتة (الموثة)\المعالجة الجراحية\الاستئصال الجذري حول العجان وخلف العانة1.jpg"/>
          <p:cNvPicPr>
            <a:picLocks noChangeAspect="1" noChangeArrowheads="1"/>
          </p:cNvPicPr>
          <p:nvPr/>
        </p:nvPicPr>
        <p:blipFill>
          <a:blip r:embed="rId2"/>
          <a:srcRect l="2700" t="8893" r="2700" b="5558"/>
          <a:stretch>
            <a:fillRect/>
          </a:stretch>
        </p:blipFill>
        <p:spPr bwMode="auto">
          <a:xfrm>
            <a:off x="5501251" y="2788312"/>
            <a:ext cx="2523010" cy="2770522"/>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4104" name="Picture 8" descr="C:\Users\TOSHIBA\Documents\محاضرات السرطان\البروستاتة (الموثة)\المعالجة الجراحية\قبل وبعد الجراحة2.jpg"/>
          <p:cNvPicPr>
            <a:picLocks noChangeAspect="1" noChangeArrowheads="1"/>
          </p:cNvPicPr>
          <p:nvPr/>
        </p:nvPicPr>
        <p:blipFill>
          <a:blip r:embed="rId3"/>
          <a:srcRect l="2100" t="3188" r="3150" b="6376"/>
          <a:stretch>
            <a:fillRect/>
          </a:stretch>
        </p:blipFill>
        <p:spPr bwMode="auto">
          <a:xfrm>
            <a:off x="857744" y="2643182"/>
            <a:ext cx="2681777" cy="3371924"/>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144</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sz="2400" b="1" dirty="0" smtClean="0">
                <a:solidFill>
                  <a:srgbClr val="FFFF00"/>
                </a:solidFill>
              </a:rPr>
              <a:t>الجراحة</a:t>
            </a:r>
          </a:p>
          <a:p>
            <a:pPr algn="ctr">
              <a:buNone/>
            </a:pPr>
            <a:r>
              <a:rPr lang="ar-SY" sz="2400" b="1" dirty="0" smtClean="0">
                <a:solidFill>
                  <a:srgbClr val="002060"/>
                </a:solidFill>
              </a:rPr>
              <a:t>الاستئصال بواسطة تنظير البطن (جذري أو فصي) والاستئصال </a:t>
            </a:r>
            <a:r>
              <a:rPr lang="ar-SY" sz="2400" b="1" dirty="0" err="1" smtClean="0">
                <a:solidFill>
                  <a:srgbClr val="002060"/>
                </a:solidFill>
              </a:rPr>
              <a:t>الروبوتي</a:t>
            </a:r>
            <a:endParaRPr lang="ar-SY" sz="2400" b="1" dirty="0" smtClean="0">
              <a:solidFill>
                <a:srgbClr val="002060"/>
              </a:solidFill>
            </a:endParaRPr>
          </a:p>
        </p:txBody>
      </p:sp>
      <p:pic>
        <p:nvPicPr>
          <p:cNvPr id="6146" name="Picture 2" descr="C:\Users\TOSHIBA\Documents\محاضرات السرطان\البروستاتة (الموثة)\المعالجة الجراحية\الاستئصال الجذري الروبوتي.jpg"/>
          <p:cNvPicPr>
            <a:picLocks noChangeAspect="1" noChangeArrowheads="1"/>
          </p:cNvPicPr>
          <p:nvPr/>
        </p:nvPicPr>
        <p:blipFill>
          <a:blip r:embed="rId2"/>
          <a:srcRect/>
          <a:stretch>
            <a:fillRect/>
          </a:stretch>
        </p:blipFill>
        <p:spPr bwMode="auto">
          <a:xfrm>
            <a:off x="6572264" y="3786190"/>
            <a:ext cx="1905000" cy="26289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6147" name="Picture 3" descr="C:\Users\TOSHIBA\Documents\محاضرات السرطان\البروستاتة (الموثة)\المعالجة الجراحية\الاستئصال الجذري الروبوتي1.jpg"/>
          <p:cNvPicPr>
            <a:picLocks noChangeAspect="1" noChangeArrowheads="1"/>
          </p:cNvPicPr>
          <p:nvPr/>
        </p:nvPicPr>
        <p:blipFill>
          <a:blip r:embed="rId3"/>
          <a:srcRect/>
          <a:stretch>
            <a:fillRect/>
          </a:stretch>
        </p:blipFill>
        <p:spPr bwMode="auto">
          <a:xfrm>
            <a:off x="500034" y="4214818"/>
            <a:ext cx="3219454" cy="181239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6148" name="Picture 4" descr="C:\Users\TOSHIBA\Documents\محاضرات السرطان\البروستاتة (الموثة)\المعالجة الجراحية\الاستئصال الجذري الروبوتي8.jpg"/>
          <p:cNvPicPr>
            <a:picLocks noChangeAspect="1" noChangeArrowheads="1"/>
          </p:cNvPicPr>
          <p:nvPr/>
        </p:nvPicPr>
        <p:blipFill>
          <a:blip r:embed="rId4"/>
          <a:srcRect/>
          <a:stretch>
            <a:fillRect/>
          </a:stretch>
        </p:blipFill>
        <p:spPr bwMode="auto">
          <a:xfrm>
            <a:off x="3714744" y="2571744"/>
            <a:ext cx="2219325" cy="16764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6149" name="Picture 5" descr="C:\Users\TOSHIBA\Documents\محاضرات السرطان\البروستاتة (الموثة)\المعالجة الجراحية\الاستئصال الجذري الروبوتي10.jpg"/>
          <p:cNvPicPr>
            <a:picLocks noChangeAspect="1" noChangeArrowheads="1"/>
          </p:cNvPicPr>
          <p:nvPr/>
        </p:nvPicPr>
        <p:blipFill>
          <a:blip r:embed="rId5" cstate="print"/>
          <a:srcRect/>
          <a:stretch>
            <a:fillRect/>
          </a:stretch>
        </p:blipFill>
        <p:spPr bwMode="auto">
          <a:xfrm>
            <a:off x="6357950" y="2571744"/>
            <a:ext cx="2133600" cy="90830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145</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الجراحة</a:t>
            </a:r>
          </a:p>
          <a:p>
            <a:pPr algn="ctr">
              <a:buNone/>
            </a:pPr>
            <a:r>
              <a:rPr lang="ar-SY" b="1" dirty="0" smtClean="0">
                <a:solidFill>
                  <a:srgbClr val="002060"/>
                </a:solidFill>
              </a:rPr>
              <a:t>الاستئصال عبر </a:t>
            </a:r>
            <a:r>
              <a:rPr lang="ar-SY" b="1" dirty="0" err="1" smtClean="0">
                <a:solidFill>
                  <a:srgbClr val="002060"/>
                </a:solidFill>
              </a:rPr>
              <a:t>الإحليل</a:t>
            </a:r>
            <a:r>
              <a:rPr lang="ar-SY" b="1" dirty="0" smtClean="0">
                <a:solidFill>
                  <a:srgbClr val="002060"/>
                </a:solidFill>
              </a:rPr>
              <a:t> </a:t>
            </a:r>
          </a:p>
        </p:txBody>
      </p:sp>
      <p:pic>
        <p:nvPicPr>
          <p:cNvPr id="5121" name="Picture 1" descr="C:\Users\TOSHIBA\Documents\محاضرات السرطان\البروستاتة (الموثة)\المعالجة الجراحية\الاستئصال عبر الاحليل.jpg"/>
          <p:cNvPicPr>
            <a:picLocks noChangeAspect="1" noChangeArrowheads="1"/>
          </p:cNvPicPr>
          <p:nvPr/>
        </p:nvPicPr>
        <p:blipFill>
          <a:blip r:embed="rId2"/>
          <a:srcRect/>
          <a:stretch>
            <a:fillRect/>
          </a:stretch>
        </p:blipFill>
        <p:spPr bwMode="auto">
          <a:xfrm>
            <a:off x="1714480" y="2786058"/>
            <a:ext cx="5715000" cy="321945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146</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lvl="0" algn="ctr">
              <a:buNone/>
            </a:pPr>
            <a:r>
              <a:rPr lang="ar-SY" b="1" dirty="0" smtClean="0">
                <a:solidFill>
                  <a:schemeClr val="accent4">
                    <a:lumMod val="40000"/>
                    <a:lumOff val="60000"/>
                  </a:schemeClr>
                </a:solidFill>
                <a:cs typeface="+mj-cs"/>
              </a:rPr>
              <a:t>المعالجة الإشعاعية</a:t>
            </a:r>
          </a:p>
          <a:p>
            <a:pPr>
              <a:buFont typeface="Wingdings" pitchFamily="2" charset="2"/>
              <a:buChar char="Ø"/>
            </a:pPr>
            <a:r>
              <a:rPr lang="ar-SY" b="1" dirty="0" smtClean="0">
                <a:solidFill>
                  <a:schemeClr val="bg1"/>
                </a:solidFill>
              </a:rPr>
              <a:t>المعالجة الإشعاعية الخارجية</a:t>
            </a:r>
          </a:p>
          <a:p>
            <a:pPr>
              <a:buFont typeface="Wingdings" pitchFamily="2" charset="2"/>
              <a:buChar char="Ø"/>
            </a:pPr>
            <a:r>
              <a:rPr lang="ar-SY" b="1" dirty="0" smtClean="0">
                <a:solidFill>
                  <a:schemeClr val="bg1"/>
                </a:solidFill>
              </a:rPr>
              <a:t>المعالجة الإشعاعية الداخلية</a:t>
            </a:r>
          </a:p>
          <a:p>
            <a:pPr>
              <a:buNone/>
            </a:pPr>
            <a:r>
              <a:rPr lang="ar-SY" b="1" dirty="0" smtClean="0">
                <a:solidFill>
                  <a:schemeClr val="bg1"/>
                </a:solidFill>
              </a:rPr>
              <a:t> </a:t>
            </a:r>
            <a:endParaRPr lang="ar-SY" b="1" dirty="0" smtClean="0">
              <a:solidFill>
                <a:schemeClr val="bg1"/>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147</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lvl="0" algn="ctr">
              <a:buNone/>
            </a:pPr>
            <a:r>
              <a:rPr lang="ar-SY" b="1" dirty="0" smtClean="0">
                <a:solidFill>
                  <a:srgbClr val="FFFF00"/>
                </a:solidFill>
                <a:cs typeface="+mj-cs"/>
              </a:rPr>
              <a:t>المعالجة الإشعاعية</a:t>
            </a:r>
          </a:p>
          <a:p>
            <a:pPr algn="ctr">
              <a:buNone/>
            </a:pPr>
            <a:r>
              <a:rPr lang="ar-SY" b="1" dirty="0" smtClean="0">
                <a:solidFill>
                  <a:srgbClr val="002060"/>
                </a:solidFill>
              </a:rPr>
              <a:t>المعالجة الإشعاعية الخارجية</a:t>
            </a:r>
          </a:p>
          <a:p>
            <a:pPr>
              <a:buNone/>
            </a:pPr>
            <a:r>
              <a:rPr lang="ar-SY" b="1" dirty="0" smtClean="0">
                <a:solidFill>
                  <a:schemeClr val="bg1"/>
                </a:solidFill>
              </a:rPr>
              <a:t> </a:t>
            </a:r>
            <a:endParaRPr lang="ar-SY" b="1" dirty="0" smtClean="0">
              <a:solidFill>
                <a:schemeClr val="bg1"/>
              </a:solidFill>
              <a:cs typeface="+mj-cs"/>
            </a:endParaRPr>
          </a:p>
        </p:txBody>
      </p:sp>
      <p:pic>
        <p:nvPicPr>
          <p:cNvPr id="21505" name="Picture 1" descr="C:\Users\TOSHIBA\Documents\محاضرات السرطان\البروستاتة (الموثة)\المعالجة الإشعاعية\المعالجة الإشعاعية الخارجية.jpg"/>
          <p:cNvPicPr>
            <a:picLocks noChangeAspect="1" noChangeArrowheads="1"/>
          </p:cNvPicPr>
          <p:nvPr/>
        </p:nvPicPr>
        <p:blipFill>
          <a:blip r:embed="rId2"/>
          <a:srcRect b="4994"/>
          <a:stretch>
            <a:fillRect/>
          </a:stretch>
        </p:blipFill>
        <p:spPr bwMode="auto">
          <a:xfrm>
            <a:off x="3143240" y="2744597"/>
            <a:ext cx="2571768" cy="330196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148</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lvl="0" algn="ctr">
              <a:buNone/>
            </a:pPr>
            <a:r>
              <a:rPr lang="ar-SY" b="1" dirty="0" smtClean="0">
                <a:solidFill>
                  <a:srgbClr val="FFFF00"/>
                </a:solidFill>
                <a:cs typeface="+mj-cs"/>
              </a:rPr>
              <a:t>المعالجة الإشعاعية</a:t>
            </a:r>
          </a:p>
          <a:p>
            <a:pPr algn="ctr">
              <a:buNone/>
            </a:pPr>
            <a:r>
              <a:rPr lang="ar-SY" b="1" dirty="0" smtClean="0">
                <a:solidFill>
                  <a:srgbClr val="002060"/>
                </a:solidFill>
              </a:rPr>
              <a:t>المعالجة الإشعاعية الداخلية</a:t>
            </a:r>
          </a:p>
          <a:p>
            <a:pPr>
              <a:buNone/>
            </a:pPr>
            <a:r>
              <a:rPr lang="ar-SY" b="1" dirty="0" smtClean="0">
                <a:solidFill>
                  <a:schemeClr val="bg1"/>
                </a:solidFill>
              </a:rPr>
              <a:t> </a:t>
            </a:r>
            <a:endParaRPr lang="ar-SY" b="1" dirty="0" smtClean="0">
              <a:solidFill>
                <a:schemeClr val="bg1"/>
              </a:solidFill>
              <a:cs typeface="+mj-cs"/>
            </a:endParaRPr>
          </a:p>
        </p:txBody>
      </p:sp>
      <p:pic>
        <p:nvPicPr>
          <p:cNvPr id="21506" name="Picture 2" descr="C:\Users\TOSHIBA\Documents\محاضرات السرطان\البروستاتة (الموثة)\المعالجة الإشعاعية\المعالجة الإشعاعية الداخلية1.jpg"/>
          <p:cNvPicPr>
            <a:picLocks noChangeAspect="1" noChangeArrowheads="1"/>
          </p:cNvPicPr>
          <p:nvPr/>
        </p:nvPicPr>
        <p:blipFill>
          <a:blip r:embed="rId2"/>
          <a:srcRect b="6738"/>
          <a:stretch>
            <a:fillRect/>
          </a:stretch>
        </p:blipFill>
        <p:spPr bwMode="auto">
          <a:xfrm>
            <a:off x="4786314" y="2718277"/>
            <a:ext cx="3214710" cy="326992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21507" name="Picture 3" descr="C:\Users\TOSHIBA\Documents\محاضرات السرطان\البروستاتة (الموثة)\المعالجة الإشعاعية\المعالجة الإشعاعية الداخلية2.jpg"/>
          <p:cNvPicPr>
            <a:picLocks noChangeAspect="1" noChangeArrowheads="1"/>
          </p:cNvPicPr>
          <p:nvPr/>
        </p:nvPicPr>
        <p:blipFill>
          <a:blip r:embed="rId3"/>
          <a:srcRect b="5192"/>
          <a:stretch>
            <a:fillRect/>
          </a:stretch>
        </p:blipFill>
        <p:spPr bwMode="auto">
          <a:xfrm>
            <a:off x="714348" y="2786058"/>
            <a:ext cx="2807978" cy="3230107"/>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149</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Y" b="1" dirty="0" smtClean="0">
                <a:solidFill>
                  <a:schemeClr val="accent4">
                    <a:lumMod val="40000"/>
                    <a:lumOff val="60000"/>
                  </a:schemeClr>
                </a:solidFill>
                <a:cs typeface="+mj-cs"/>
              </a:rPr>
              <a:t>المعالجة الهرمونية</a:t>
            </a:r>
          </a:p>
          <a:p>
            <a:pPr>
              <a:buFont typeface="Wingdings" pitchFamily="2" charset="2"/>
              <a:buChar char="Ø"/>
            </a:pPr>
            <a:r>
              <a:rPr lang="ar-SY" b="1" dirty="0" smtClean="0">
                <a:solidFill>
                  <a:schemeClr val="bg1"/>
                </a:solidFill>
              </a:rPr>
              <a:t>أقراص مضادات </a:t>
            </a:r>
            <a:r>
              <a:rPr lang="ar-SY" b="1" dirty="0" err="1" smtClean="0">
                <a:solidFill>
                  <a:schemeClr val="bg1"/>
                </a:solidFill>
              </a:rPr>
              <a:t>الأندروجين</a:t>
            </a:r>
            <a:endParaRPr lang="ar-SY" b="1" dirty="0" smtClean="0">
              <a:solidFill>
                <a:schemeClr val="bg1"/>
              </a:solidFill>
            </a:endParaRPr>
          </a:p>
          <a:p>
            <a:pPr>
              <a:buFont typeface="Wingdings" pitchFamily="2" charset="2"/>
              <a:buChar char="Ø"/>
            </a:pPr>
            <a:r>
              <a:rPr lang="ar-SY" b="1" dirty="0" smtClean="0">
                <a:solidFill>
                  <a:schemeClr val="bg1"/>
                </a:solidFill>
                <a:cs typeface="+mj-cs"/>
              </a:rPr>
              <a:t>حقن أو غِرْسات </a:t>
            </a:r>
            <a:r>
              <a:rPr lang="ar-SY" b="1" dirty="0" err="1" smtClean="0">
                <a:solidFill>
                  <a:schemeClr val="bg1"/>
                </a:solidFill>
                <a:cs typeface="+mj-cs"/>
              </a:rPr>
              <a:t>محصرات</a:t>
            </a:r>
            <a:r>
              <a:rPr lang="ar-SY" b="1" dirty="0" smtClean="0">
                <a:solidFill>
                  <a:schemeClr val="bg1"/>
                </a:solidFill>
                <a:cs typeface="+mj-cs"/>
              </a:rPr>
              <a:t> الهرمون </a:t>
            </a:r>
            <a:r>
              <a:rPr lang="ar-SY" b="1" dirty="0" err="1" smtClean="0">
                <a:solidFill>
                  <a:schemeClr val="bg1"/>
                </a:solidFill>
                <a:cs typeface="+mj-cs"/>
              </a:rPr>
              <a:t>المُلِوْتِن</a:t>
            </a:r>
            <a:endParaRPr lang="ar-SY" b="1" dirty="0" smtClean="0">
              <a:solidFill>
                <a:schemeClr val="bg1"/>
              </a:solidFill>
              <a:cs typeface="+mj-cs"/>
            </a:endParaRPr>
          </a:p>
          <a:p>
            <a:pPr>
              <a:buFont typeface="Wingdings" pitchFamily="2" charset="2"/>
              <a:buChar char="Ø"/>
            </a:pPr>
            <a:r>
              <a:rPr lang="ar-SY" b="1" dirty="0" err="1" smtClean="0">
                <a:solidFill>
                  <a:schemeClr val="bg1"/>
                </a:solidFill>
                <a:cs typeface="+mj-cs"/>
              </a:rPr>
              <a:t>محصرات</a:t>
            </a:r>
            <a:r>
              <a:rPr lang="ar-SY" b="1" dirty="0" smtClean="0">
                <a:solidFill>
                  <a:schemeClr val="bg1"/>
                </a:solidFill>
                <a:cs typeface="+mj-cs"/>
              </a:rPr>
              <a:t> الهرمون المطلق </a:t>
            </a:r>
            <a:r>
              <a:rPr lang="ar-SY" b="1" dirty="0" err="1" smtClean="0">
                <a:solidFill>
                  <a:schemeClr val="bg1"/>
                </a:solidFill>
                <a:cs typeface="+mj-cs"/>
              </a:rPr>
              <a:t>للغونادوتروبين</a:t>
            </a:r>
            <a:endParaRPr lang="ar-SY" b="1" dirty="0" smtClean="0">
              <a:solidFill>
                <a:schemeClr val="bg1"/>
              </a:solidFill>
              <a:cs typeface="+mj-cs"/>
            </a:endParaRPr>
          </a:p>
          <a:p>
            <a:pPr>
              <a:buFont typeface="Wingdings" pitchFamily="2" charset="2"/>
              <a:buChar char="Ø"/>
            </a:pPr>
            <a:r>
              <a:rPr lang="ar-SY" b="1" dirty="0" err="1" smtClean="0">
                <a:solidFill>
                  <a:schemeClr val="bg1"/>
                </a:solidFill>
                <a:cs typeface="+mj-cs"/>
              </a:rPr>
              <a:t>محصرات</a:t>
            </a:r>
            <a:r>
              <a:rPr lang="ar-SY" b="1" dirty="0" smtClean="0">
                <a:solidFill>
                  <a:schemeClr val="bg1"/>
                </a:solidFill>
                <a:cs typeface="+mj-cs"/>
              </a:rPr>
              <a:t> </a:t>
            </a:r>
            <a:r>
              <a:rPr lang="ar-SY" b="1" dirty="0" err="1" smtClean="0">
                <a:solidFill>
                  <a:schemeClr val="bg1"/>
                </a:solidFill>
                <a:cs typeface="+mj-cs"/>
              </a:rPr>
              <a:t>السيتوكروم</a:t>
            </a:r>
            <a:r>
              <a:rPr lang="ar-SY" b="1" dirty="0" smtClean="0">
                <a:solidFill>
                  <a:schemeClr val="bg1"/>
                </a:solidFill>
                <a:cs typeface="+mj-cs"/>
              </a:rPr>
              <a:t> </a:t>
            </a:r>
            <a:r>
              <a:rPr lang="en-US" b="1" dirty="0" smtClean="0">
                <a:solidFill>
                  <a:schemeClr val="bg1"/>
                </a:solidFill>
                <a:cs typeface="+mj-cs"/>
              </a:rPr>
              <a:t>P17</a:t>
            </a:r>
            <a:r>
              <a:rPr lang="ar-SY" b="1" dirty="0" smtClean="0">
                <a:solidFill>
                  <a:schemeClr val="bg1"/>
                </a:solidFill>
                <a:cs typeface="+mj-cs"/>
              </a:rPr>
              <a:t> </a:t>
            </a:r>
          </a:p>
        </p:txBody>
      </p:sp>
    </p:spTree>
    <p:extLst>
      <p:ext uri="{BB962C8B-B14F-4D97-AF65-F5344CB8AC3E}">
        <p14:creationId xmlns="" xmlns:p14="http://schemas.microsoft.com/office/powerpoint/2010/main" val="1600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a:t>
            </a:fld>
            <a:endParaRPr lang="ar-SA" dirty="0">
              <a:solidFill>
                <a:srgbClr val="002060"/>
              </a:solidFill>
            </a:endParaRPr>
          </a:p>
        </p:txBody>
      </p:sp>
      <p:graphicFrame>
        <p:nvGraphicFramePr>
          <p:cNvPr id="7" name="مخطط 6"/>
          <p:cNvGraphicFramePr/>
          <p:nvPr/>
        </p:nvGraphicFramePr>
        <p:xfrm>
          <a:off x="142844" y="1428736"/>
          <a:ext cx="8858312"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150</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Y" b="1" dirty="0" smtClean="0">
                <a:solidFill>
                  <a:schemeClr val="accent4">
                    <a:lumMod val="40000"/>
                    <a:lumOff val="60000"/>
                  </a:schemeClr>
                </a:solidFill>
                <a:cs typeface="+mj-cs"/>
              </a:rPr>
              <a:t>المعالجة الكيميائية</a:t>
            </a:r>
          </a:p>
          <a:p>
            <a:pPr algn="l" rtl="0">
              <a:buFont typeface="Wingdings" pitchFamily="2" charset="2"/>
              <a:buChar char="Ø"/>
            </a:pPr>
            <a:r>
              <a:rPr lang="en-US" b="1" dirty="0" err="1" smtClean="0">
                <a:solidFill>
                  <a:schemeClr val="bg1"/>
                </a:solidFill>
              </a:rPr>
              <a:t>Docetaxel</a:t>
            </a:r>
            <a:endParaRPr lang="en-US" b="1" dirty="0" smtClean="0">
              <a:solidFill>
                <a:schemeClr val="bg1"/>
              </a:solidFill>
            </a:endParaRPr>
          </a:p>
          <a:p>
            <a:pPr algn="l" rtl="0">
              <a:buFont typeface="Wingdings" pitchFamily="2" charset="2"/>
              <a:buChar char="Ø"/>
            </a:pPr>
            <a:r>
              <a:rPr lang="en-US" b="1" dirty="0" err="1" smtClean="0">
                <a:solidFill>
                  <a:schemeClr val="bg1"/>
                </a:solidFill>
                <a:cs typeface="+mj-cs"/>
              </a:rPr>
              <a:t>Mitozantrone</a:t>
            </a:r>
            <a:endParaRPr lang="en-US" b="1" dirty="0" smtClean="0">
              <a:solidFill>
                <a:schemeClr val="bg1"/>
              </a:solidFill>
              <a:cs typeface="+mj-cs"/>
            </a:endParaRPr>
          </a:p>
          <a:p>
            <a:pPr algn="l" rtl="0">
              <a:buFont typeface="Wingdings" pitchFamily="2" charset="2"/>
              <a:buChar char="Ø"/>
            </a:pPr>
            <a:r>
              <a:rPr lang="en-US" b="1" dirty="0" err="1" smtClean="0">
                <a:solidFill>
                  <a:schemeClr val="bg1"/>
                </a:solidFill>
                <a:cs typeface="+mj-cs"/>
              </a:rPr>
              <a:t>Epirubicin</a:t>
            </a:r>
            <a:endParaRPr lang="en-US" b="1" dirty="0" smtClean="0">
              <a:solidFill>
                <a:schemeClr val="bg1"/>
              </a:solidFill>
              <a:cs typeface="+mj-cs"/>
            </a:endParaRPr>
          </a:p>
          <a:p>
            <a:pPr algn="l" rtl="0">
              <a:buFont typeface="Wingdings" pitchFamily="2" charset="2"/>
              <a:buChar char="Ø"/>
            </a:pPr>
            <a:r>
              <a:rPr lang="en-US" b="1" dirty="0" err="1" smtClean="0">
                <a:solidFill>
                  <a:schemeClr val="bg1"/>
                </a:solidFill>
                <a:cs typeface="+mj-cs"/>
              </a:rPr>
              <a:t>Paclitataxel</a:t>
            </a:r>
            <a:endParaRPr lang="en-US" b="1" dirty="0" smtClean="0">
              <a:solidFill>
                <a:schemeClr val="bg1"/>
              </a:solidFill>
              <a:cs typeface="+mj-cs"/>
            </a:endParaRPr>
          </a:p>
          <a:p>
            <a:pPr algn="l" rtl="0">
              <a:buFont typeface="Wingdings" pitchFamily="2" charset="2"/>
              <a:buChar char="Ø"/>
            </a:pPr>
            <a:r>
              <a:rPr lang="en-US" b="1" dirty="0" err="1" smtClean="0">
                <a:solidFill>
                  <a:schemeClr val="bg1"/>
                </a:solidFill>
                <a:cs typeface="+mj-cs"/>
              </a:rPr>
              <a:t>Estramustine</a:t>
            </a:r>
            <a:r>
              <a:rPr lang="en-US" b="1" dirty="0" smtClean="0">
                <a:solidFill>
                  <a:schemeClr val="bg1"/>
                </a:solidFill>
                <a:cs typeface="+mj-cs"/>
              </a:rPr>
              <a:t> </a:t>
            </a:r>
            <a:endParaRPr lang="ar-SY" b="1" dirty="0" smtClean="0">
              <a:solidFill>
                <a:schemeClr val="bg1"/>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151</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Y" b="1" dirty="0" err="1" smtClean="0">
                <a:solidFill>
                  <a:schemeClr val="accent4">
                    <a:lumMod val="40000"/>
                    <a:lumOff val="60000"/>
                  </a:schemeClr>
                </a:solidFill>
                <a:cs typeface="+mj-cs"/>
              </a:rPr>
              <a:t>الستيرويدات</a:t>
            </a:r>
            <a:endParaRPr lang="ar-SY" b="1" dirty="0" smtClean="0">
              <a:solidFill>
                <a:schemeClr val="accent4">
                  <a:lumMod val="40000"/>
                  <a:lumOff val="60000"/>
                </a:schemeClr>
              </a:solidFill>
              <a:cs typeface="+mj-cs"/>
            </a:endParaRPr>
          </a:p>
          <a:p>
            <a:pPr algn="r">
              <a:buFont typeface="Wingdings" pitchFamily="2" charset="2"/>
              <a:buChar char="Ø"/>
            </a:pPr>
            <a:r>
              <a:rPr lang="ar-SA" b="1" dirty="0" smtClean="0">
                <a:solidFill>
                  <a:schemeClr val="bg1"/>
                </a:solidFill>
              </a:rPr>
              <a:t>تعطى في حال عدم الاستجابة للمعالجة الهرمونية</a:t>
            </a:r>
            <a:endParaRPr lang="ar-SY" b="1" dirty="0" smtClean="0">
              <a:solidFill>
                <a:schemeClr val="bg1"/>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152</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cs typeface="+mj-cs"/>
              </a:rPr>
              <a:t>المعالجة البَرْدِيَّة</a:t>
            </a:r>
          </a:p>
          <a:p>
            <a:pPr>
              <a:buFont typeface="Wingdings" pitchFamily="2" charset="2"/>
              <a:buChar char="Ø"/>
            </a:pPr>
            <a:r>
              <a:rPr lang="ar-SA" b="1" dirty="0" smtClean="0">
                <a:solidFill>
                  <a:schemeClr val="bg1"/>
                </a:solidFill>
              </a:rPr>
              <a:t>تقتل الخلايا السرطانية عبر تجميدها بغاز الأرغون</a:t>
            </a:r>
            <a:endParaRPr lang="ar-SY" b="1" dirty="0" smtClean="0">
              <a:solidFill>
                <a:schemeClr val="bg1"/>
              </a:solidFill>
              <a:cs typeface="+mj-cs"/>
            </a:endParaRPr>
          </a:p>
        </p:txBody>
      </p:sp>
      <p:pic>
        <p:nvPicPr>
          <p:cNvPr id="17409" name="Picture 1" descr="C:\Users\TOSHIBA\Documents\محاضرات السرطان\البروستاتة (الموثة)\المعالجة البردية\المعالجة البردية.jpg"/>
          <p:cNvPicPr>
            <a:picLocks noChangeAspect="1" noChangeArrowheads="1"/>
          </p:cNvPicPr>
          <p:nvPr/>
        </p:nvPicPr>
        <p:blipFill>
          <a:blip r:embed="rId2"/>
          <a:srcRect/>
          <a:stretch>
            <a:fillRect/>
          </a:stretch>
        </p:blipFill>
        <p:spPr bwMode="auto">
          <a:xfrm>
            <a:off x="927038" y="2928934"/>
            <a:ext cx="7296418" cy="300039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153</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10000"/>
          </a:bodyPr>
          <a:lstStyle/>
          <a:p>
            <a:pPr algn="ctr">
              <a:buNone/>
            </a:pPr>
            <a:r>
              <a:rPr lang="ar-SY" b="1" dirty="0" smtClean="0">
                <a:solidFill>
                  <a:schemeClr val="accent4">
                    <a:lumMod val="40000"/>
                    <a:lumOff val="60000"/>
                  </a:schemeClr>
                </a:solidFill>
                <a:cs typeface="+mj-cs"/>
              </a:rPr>
              <a:t>مختصر المعالجة بحسب مرحلة السرطان </a:t>
            </a:r>
          </a:p>
          <a:p>
            <a:pPr algn="r">
              <a:buFont typeface="Wingdings" pitchFamily="2" charset="2"/>
              <a:buChar char="Ø"/>
            </a:pPr>
            <a:r>
              <a:rPr lang="ar-SA" b="1" dirty="0" smtClean="0">
                <a:solidFill>
                  <a:schemeClr val="bg1"/>
                </a:solidFill>
                <a:cs typeface="+mj-cs"/>
              </a:rPr>
              <a:t>السرطان الموضع قليل الخطر</a:t>
            </a:r>
          </a:p>
          <a:p>
            <a:pPr algn="r">
              <a:buFont typeface="Wingdings" pitchFamily="2" charset="2"/>
              <a:buChar char="§"/>
            </a:pPr>
            <a:r>
              <a:rPr lang="ar-SA" b="1" dirty="0" smtClean="0">
                <a:solidFill>
                  <a:srgbClr val="FFFF00"/>
                </a:solidFill>
                <a:cs typeface="+mj-cs"/>
              </a:rPr>
              <a:t>المراقبة النشطة</a:t>
            </a:r>
          </a:p>
          <a:p>
            <a:pPr algn="r">
              <a:buFont typeface="Wingdings" pitchFamily="2" charset="2"/>
              <a:buChar char="§"/>
            </a:pPr>
            <a:r>
              <a:rPr lang="ar-SA" b="1" dirty="0" smtClean="0">
                <a:solidFill>
                  <a:srgbClr val="FFFF00"/>
                </a:solidFill>
                <a:cs typeface="+mj-cs"/>
              </a:rPr>
              <a:t>إذا تطور السرطان: الجراحة باستئصال الغدة، أو معالجة هرمونية مع أو بدون المعالجة الإشعاعية</a:t>
            </a:r>
          </a:p>
          <a:p>
            <a:pPr>
              <a:buFont typeface="Wingdings" pitchFamily="2" charset="2"/>
              <a:buChar char="Ø"/>
            </a:pPr>
            <a:r>
              <a:rPr lang="ar-SA" b="1" dirty="0" smtClean="0">
                <a:solidFill>
                  <a:schemeClr val="bg1"/>
                </a:solidFill>
              </a:rPr>
              <a:t>السرطان الموضع متوسط (معتدل) الخطر</a:t>
            </a:r>
          </a:p>
          <a:p>
            <a:pPr>
              <a:buFont typeface="Wingdings" pitchFamily="2" charset="2"/>
              <a:buChar char="§"/>
            </a:pPr>
            <a:r>
              <a:rPr lang="ar-SA" b="1" dirty="0" smtClean="0">
                <a:solidFill>
                  <a:srgbClr val="FFFF00"/>
                </a:solidFill>
              </a:rPr>
              <a:t>الجراحة، أو المعالجة الإشعاعية مع المعالجة الهرمونية</a:t>
            </a:r>
          </a:p>
          <a:p>
            <a:pPr>
              <a:buFont typeface="Wingdings" pitchFamily="2" charset="2"/>
              <a:buChar char="§"/>
            </a:pPr>
            <a:r>
              <a:rPr lang="ar-SA" b="1" dirty="0" smtClean="0">
                <a:solidFill>
                  <a:srgbClr val="FFFF00"/>
                </a:solidFill>
              </a:rPr>
              <a:t>عدم الرغبة بالجراحة: المراقبة النشطة الشديدة</a:t>
            </a:r>
          </a:p>
          <a:p>
            <a:pPr>
              <a:buFont typeface="Wingdings" pitchFamily="2" charset="2"/>
              <a:buChar char="Ø"/>
            </a:pPr>
            <a:r>
              <a:rPr lang="ar-SA" b="1" dirty="0" smtClean="0">
                <a:solidFill>
                  <a:schemeClr val="bg1"/>
                </a:solidFill>
              </a:rPr>
              <a:t>السرطان الموضع عالي الخطر</a:t>
            </a:r>
          </a:p>
          <a:p>
            <a:pPr>
              <a:buFont typeface="Wingdings" pitchFamily="2" charset="2"/>
              <a:buChar char="§"/>
            </a:pPr>
            <a:r>
              <a:rPr lang="ar-SA" b="1" dirty="0" smtClean="0">
                <a:solidFill>
                  <a:srgbClr val="FFFF00"/>
                </a:solidFill>
              </a:rPr>
              <a:t>الجراحة أو المعالجة الإشعاعية الخارجية مع المعالجة الهرمونية</a:t>
            </a:r>
          </a:p>
          <a:p>
            <a:pPr algn="r">
              <a:buFont typeface="Wingdings" pitchFamily="2" charset="2"/>
              <a:buChar char="Ø"/>
            </a:pPr>
            <a:endParaRPr lang="ar-SY" b="1" dirty="0" smtClean="0">
              <a:solidFill>
                <a:schemeClr val="bg1"/>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154</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10000"/>
          </a:bodyPr>
          <a:lstStyle/>
          <a:p>
            <a:pPr algn="ctr">
              <a:buNone/>
            </a:pPr>
            <a:r>
              <a:rPr lang="ar-SY" b="1" dirty="0" smtClean="0">
                <a:solidFill>
                  <a:schemeClr val="accent4">
                    <a:lumMod val="40000"/>
                    <a:lumOff val="60000"/>
                  </a:schemeClr>
                </a:solidFill>
                <a:cs typeface="+mj-cs"/>
              </a:rPr>
              <a:t>مختصر المعالجة بحسب مرحلة السرطان </a:t>
            </a:r>
          </a:p>
          <a:p>
            <a:pPr algn="r">
              <a:buFont typeface="Wingdings" pitchFamily="2" charset="2"/>
              <a:buChar char="Ø"/>
            </a:pPr>
            <a:r>
              <a:rPr lang="ar-SA" b="1" dirty="0" smtClean="0">
                <a:solidFill>
                  <a:schemeClr val="bg1"/>
                </a:solidFill>
                <a:cs typeface="+mj-cs"/>
              </a:rPr>
              <a:t>السرطان المتقدم موضعياً</a:t>
            </a:r>
          </a:p>
          <a:p>
            <a:pPr>
              <a:buFont typeface="Wingdings" pitchFamily="2" charset="2"/>
              <a:buChar char="§"/>
            </a:pPr>
            <a:r>
              <a:rPr lang="ar-SA" b="1" dirty="0" smtClean="0">
                <a:solidFill>
                  <a:srgbClr val="FFFF00"/>
                </a:solidFill>
              </a:rPr>
              <a:t>الجراحة، أو المعالجة الإشعاعية مع المعالجة الهرمونية </a:t>
            </a:r>
          </a:p>
          <a:p>
            <a:pPr>
              <a:buFont typeface="Wingdings" pitchFamily="2" charset="2"/>
              <a:buChar char="Ø"/>
            </a:pPr>
            <a:r>
              <a:rPr lang="ar-SA" b="1" dirty="0" smtClean="0">
                <a:solidFill>
                  <a:schemeClr val="bg1"/>
                </a:solidFill>
              </a:rPr>
              <a:t>السرطان المنتشر</a:t>
            </a:r>
          </a:p>
          <a:p>
            <a:pPr>
              <a:buFont typeface="Wingdings" pitchFamily="2" charset="2"/>
              <a:buChar char="§"/>
            </a:pPr>
            <a:r>
              <a:rPr lang="ar-SA" b="1" dirty="0" smtClean="0">
                <a:solidFill>
                  <a:srgbClr val="FFFF00"/>
                </a:solidFill>
              </a:rPr>
              <a:t>لا يشفى</a:t>
            </a:r>
          </a:p>
          <a:p>
            <a:pPr>
              <a:buFont typeface="Wingdings" pitchFamily="2" charset="2"/>
              <a:buChar char="§"/>
            </a:pPr>
            <a:r>
              <a:rPr lang="ar-SA" b="1" dirty="0" smtClean="0">
                <a:solidFill>
                  <a:srgbClr val="FFFF00"/>
                </a:solidFill>
              </a:rPr>
              <a:t>التحكم بتخفيض </a:t>
            </a:r>
            <a:r>
              <a:rPr lang="ar-SA" b="1" dirty="0" err="1" smtClean="0">
                <a:solidFill>
                  <a:srgbClr val="FFFF00"/>
                </a:solidFill>
              </a:rPr>
              <a:t>التستسترون</a:t>
            </a:r>
            <a:r>
              <a:rPr lang="ar-SA" b="1" dirty="0" smtClean="0">
                <a:solidFill>
                  <a:srgbClr val="FFFF00"/>
                </a:solidFill>
              </a:rPr>
              <a:t> بالمعالجة الهرمونية</a:t>
            </a:r>
          </a:p>
          <a:p>
            <a:pPr>
              <a:buFont typeface="Wingdings" pitchFamily="2" charset="2"/>
              <a:buChar char="§"/>
            </a:pPr>
            <a:r>
              <a:rPr lang="ar-SA" b="1" dirty="0" smtClean="0">
                <a:solidFill>
                  <a:srgbClr val="FFFF00"/>
                </a:solidFill>
              </a:rPr>
              <a:t>أن </a:t>
            </a:r>
            <a:r>
              <a:rPr lang="ar-SA" b="1" dirty="0" err="1" smtClean="0">
                <a:solidFill>
                  <a:srgbClr val="FFFF00"/>
                </a:solidFill>
              </a:rPr>
              <a:t>بيسفوسفونات</a:t>
            </a:r>
            <a:r>
              <a:rPr lang="ar-SA" b="1" dirty="0" smtClean="0">
                <a:solidFill>
                  <a:srgbClr val="FFFF00"/>
                </a:solidFill>
              </a:rPr>
              <a:t> أو المعالجة الإشعاعية يمكن أن تساعد في تقليل الألم والكسور في حال الانتقال إلى العظم، ويمكن اللجوء للمعالجة الكيميائية في حال فشل المعالجة الهرمونية</a:t>
            </a:r>
          </a:p>
          <a:p>
            <a:pPr algn="r">
              <a:buFont typeface="Wingdings" pitchFamily="2" charset="2"/>
              <a:buChar char="Ø"/>
            </a:pPr>
            <a:endParaRPr lang="ar-SY" b="1" dirty="0" smtClean="0">
              <a:solidFill>
                <a:schemeClr val="bg1"/>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13، 14</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155</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lgn="ctr">
              <a:buNone/>
            </a:pPr>
            <a:r>
              <a:rPr lang="ar-SY" b="1" dirty="0" smtClean="0">
                <a:solidFill>
                  <a:schemeClr val="accent4">
                    <a:lumMod val="40000"/>
                    <a:lumOff val="60000"/>
                  </a:schemeClr>
                </a:solidFill>
                <a:cs typeface="+mj-cs"/>
              </a:rPr>
              <a:t>مختصر المعالجة بحسب مرحلة السرطان </a:t>
            </a:r>
          </a:p>
          <a:p>
            <a:pPr algn="r">
              <a:buFont typeface="Wingdings" pitchFamily="2" charset="2"/>
              <a:buChar char="Ø"/>
            </a:pPr>
            <a:r>
              <a:rPr lang="ar-SA" b="1" dirty="0" smtClean="0">
                <a:solidFill>
                  <a:schemeClr val="bg1"/>
                </a:solidFill>
                <a:cs typeface="+mj-cs"/>
              </a:rPr>
              <a:t>السرطان </a:t>
            </a:r>
            <a:r>
              <a:rPr lang="ar-SA" b="1" dirty="0" err="1" smtClean="0">
                <a:solidFill>
                  <a:schemeClr val="bg1"/>
                </a:solidFill>
                <a:cs typeface="+mj-cs"/>
              </a:rPr>
              <a:t>الناكس</a:t>
            </a:r>
            <a:endParaRPr lang="ar-SA" b="1" dirty="0" smtClean="0">
              <a:solidFill>
                <a:schemeClr val="bg1"/>
              </a:solidFill>
              <a:cs typeface="+mj-cs"/>
            </a:endParaRPr>
          </a:p>
          <a:p>
            <a:pPr>
              <a:buFont typeface="Wingdings" pitchFamily="2" charset="2"/>
              <a:buChar char="§"/>
            </a:pPr>
            <a:r>
              <a:rPr lang="ar-SA" b="1" dirty="0" smtClean="0">
                <a:solidFill>
                  <a:srgbClr val="FFFF00"/>
                </a:solidFill>
              </a:rPr>
              <a:t>إن مريضاً واحداً من ثلاثة مرضى ينكس بعد المعالجة</a:t>
            </a:r>
          </a:p>
          <a:p>
            <a:pPr>
              <a:buFont typeface="Wingdings" pitchFamily="2" charset="2"/>
              <a:buChar char="§"/>
            </a:pPr>
            <a:r>
              <a:rPr lang="ar-SA" b="1" dirty="0" smtClean="0">
                <a:solidFill>
                  <a:srgbClr val="FFFF00"/>
                </a:solidFill>
                <a:cs typeface="+mj-cs"/>
              </a:rPr>
              <a:t>المراقبة بمعايرة مستويات </a:t>
            </a:r>
            <a:r>
              <a:rPr lang="ar-SA" b="1" dirty="0" err="1" smtClean="0">
                <a:solidFill>
                  <a:srgbClr val="FFFF00"/>
                </a:solidFill>
                <a:cs typeface="+mj-cs"/>
              </a:rPr>
              <a:t>المستضد</a:t>
            </a:r>
            <a:r>
              <a:rPr lang="ar-SA" b="1" dirty="0" smtClean="0">
                <a:solidFill>
                  <a:srgbClr val="FFFF00"/>
                </a:solidFill>
                <a:cs typeface="+mj-cs"/>
              </a:rPr>
              <a:t> النوعي </a:t>
            </a:r>
            <a:r>
              <a:rPr lang="ar-SA" b="1" dirty="0" err="1" smtClean="0">
                <a:solidFill>
                  <a:srgbClr val="FFFF00"/>
                </a:solidFill>
                <a:cs typeface="+mj-cs"/>
              </a:rPr>
              <a:t>البروستاتي</a:t>
            </a:r>
            <a:r>
              <a:rPr lang="ar-SA" b="1" dirty="0" smtClean="0">
                <a:solidFill>
                  <a:srgbClr val="FFFF00"/>
                </a:solidFill>
                <a:cs typeface="+mj-cs"/>
              </a:rPr>
              <a:t> (</a:t>
            </a:r>
            <a:r>
              <a:rPr lang="en-US" b="1" dirty="0" smtClean="0">
                <a:solidFill>
                  <a:srgbClr val="FFFF00"/>
                </a:solidFill>
                <a:cs typeface="+mj-cs"/>
              </a:rPr>
              <a:t>PSA</a:t>
            </a:r>
            <a:r>
              <a:rPr lang="ar-SA" b="1" dirty="0" smtClean="0">
                <a:solidFill>
                  <a:srgbClr val="FFFF00"/>
                </a:solidFill>
                <a:cs typeface="+mj-cs"/>
              </a:rPr>
              <a:t>). في حال الازدياد البطيء، استمرار المراقبة؛ أما في حال الازدياد السريع (التضاعف خلال أشهر</a:t>
            </a:r>
            <a:r>
              <a:rPr lang="ar-SA" b="1" dirty="0" smtClean="0">
                <a:solidFill>
                  <a:srgbClr val="FFFF00"/>
                </a:solidFill>
              </a:rPr>
              <a:t> قليلة</a:t>
            </a:r>
            <a:r>
              <a:rPr lang="ar-SA" b="1" dirty="0" smtClean="0">
                <a:solidFill>
                  <a:srgbClr val="FFFF00"/>
                </a:solidFill>
                <a:cs typeface="+mj-cs"/>
              </a:rPr>
              <a:t>)، إجراء التصوير بالصوت الفائق أو بالمرنان المغناطيسي</a:t>
            </a:r>
          </a:p>
          <a:p>
            <a:pPr>
              <a:buFont typeface="Wingdings" pitchFamily="2" charset="2"/>
              <a:buChar char="§"/>
            </a:pPr>
            <a:r>
              <a:rPr lang="ar-SA" b="1" dirty="0" smtClean="0">
                <a:solidFill>
                  <a:srgbClr val="FFFF00"/>
                </a:solidFill>
                <a:cs typeface="+mj-cs"/>
              </a:rPr>
              <a:t>تطبيق الأشعة مكان البروستاتة المستأصلة، ويمكن اللجوء للمعالجة الهرمونية أيضاً. يمكن اللجوء للمعالجة البردية (التجميد) أو للصوت الفائق عالي الشدة   </a:t>
            </a:r>
            <a:endParaRPr lang="ar-SY" b="1" dirty="0" smtClean="0">
              <a:solidFill>
                <a:srgbClr val="FFFF00"/>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أهم الاضطرابات بعد المعالجة</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156</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r">
              <a:buFont typeface="Wingdings" pitchFamily="2" charset="2"/>
              <a:buChar char="Ø"/>
            </a:pPr>
            <a:r>
              <a:rPr lang="ar-SY" b="1" dirty="0" smtClean="0">
                <a:solidFill>
                  <a:schemeClr val="bg1"/>
                </a:solidFill>
                <a:cs typeface="+mj-cs"/>
              </a:rPr>
              <a:t>الاضطرابات الجنسية</a:t>
            </a:r>
          </a:p>
          <a:p>
            <a:pPr algn="r">
              <a:buFont typeface="Wingdings" pitchFamily="2" charset="2"/>
              <a:buChar char="§"/>
            </a:pPr>
            <a:r>
              <a:rPr lang="ar-SY" b="1" dirty="0" smtClean="0">
                <a:solidFill>
                  <a:srgbClr val="FFFF00"/>
                </a:solidFill>
                <a:cs typeface="+mj-cs"/>
              </a:rPr>
              <a:t>عدم الرغبة بالجنس (بسبب الأعراض الجانبية، </a:t>
            </a:r>
            <a:r>
              <a:rPr lang="ar-SY" b="1" dirty="0" err="1" smtClean="0">
                <a:solidFill>
                  <a:srgbClr val="FFFF00"/>
                </a:solidFill>
                <a:cs typeface="+mj-cs"/>
              </a:rPr>
              <a:t>كالإسهالات</a:t>
            </a:r>
            <a:r>
              <a:rPr lang="ar-SY" b="1" dirty="0" smtClean="0">
                <a:solidFill>
                  <a:srgbClr val="FFFF00"/>
                </a:solidFill>
                <a:cs typeface="+mj-cs"/>
              </a:rPr>
              <a:t>، والتعب، .....)، وحصول القذف الجاف</a:t>
            </a:r>
          </a:p>
          <a:p>
            <a:pPr algn="r">
              <a:buFont typeface="Wingdings" pitchFamily="2" charset="2"/>
              <a:buChar char="§"/>
            </a:pPr>
            <a:r>
              <a:rPr lang="ar-SY" b="1" dirty="0" err="1" smtClean="0">
                <a:solidFill>
                  <a:srgbClr val="FFFF00"/>
                </a:solidFill>
                <a:cs typeface="+mj-cs"/>
              </a:rPr>
              <a:t>العنانة</a:t>
            </a:r>
            <a:r>
              <a:rPr lang="ar-SY" b="1" dirty="0" smtClean="0">
                <a:solidFill>
                  <a:srgbClr val="FFFF00"/>
                </a:solidFill>
                <a:cs typeface="+mj-cs"/>
              </a:rPr>
              <a:t> (صعوبات في الانتصاب): بسبب المعالجات المختلفة</a:t>
            </a:r>
          </a:p>
          <a:p>
            <a:pPr algn="r">
              <a:buClr>
                <a:schemeClr val="bg1"/>
              </a:buClr>
              <a:buFont typeface="Wingdings" pitchFamily="2" charset="2"/>
              <a:buChar char="Ø"/>
            </a:pPr>
            <a:r>
              <a:rPr lang="ar-SY" b="1" dirty="0" smtClean="0">
                <a:solidFill>
                  <a:schemeClr val="bg1"/>
                </a:solidFill>
                <a:cs typeface="+mj-cs"/>
              </a:rPr>
              <a:t>الاضطرابات البولية: بدء من تسرب البول إلى عدم تحكم المثانة بالبول، وصعوبة التبول، ....</a:t>
            </a:r>
          </a:p>
          <a:p>
            <a:pPr algn="r">
              <a:buClr>
                <a:schemeClr val="bg1"/>
              </a:buClr>
              <a:buFont typeface="Wingdings" pitchFamily="2" charset="2"/>
              <a:buChar char="Ø"/>
            </a:pPr>
            <a:r>
              <a:rPr lang="ar-SY" b="1" dirty="0" smtClean="0">
                <a:solidFill>
                  <a:schemeClr val="bg1"/>
                </a:solidFill>
                <a:cs typeface="+mj-cs"/>
              </a:rPr>
              <a:t>الاضطرابات المعوية: </a:t>
            </a:r>
            <a:r>
              <a:rPr lang="ar-SY" b="1" dirty="0" err="1" smtClean="0">
                <a:solidFill>
                  <a:schemeClr val="bg1"/>
                </a:solidFill>
                <a:cs typeface="+mj-cs"/>
              </a:rPr>
              <a:t>كالإسهالات</a:t>
            </a:r>
            <a:r>
              <a:rPr lang="ar-SY" b="1" dirty="0" smtClean="0">
                <a:solidFill>
                  <a:schemeClr val="bg1"/>
                </a:solidFill>
                <a:cs typeface="+mj-cs"/>
              </a:rPr>
              <a:t>، ووجود الدم في البراز</a:t>
            </a:r>
          </a:p>
          <a:p>
            <a:pPr algn="r">
              <a:buClr>
                <a:schemeClr val="bg1"/>
              </a:buClr>
              <a:buFont typeface="Wingdings" pitchFamily="2" charset="2"/>
              <a:buChar char="Ø"/>
            </a:pPr>
            <a:r>
              <a:rPr lang="ar-SY" b="1" dirty="0" err="1" smtClean="0">
                <a:solidFill>
                  <a:schemeClr val="bg1"/>
                </a:solidFill>
                <a:cs typeface="+mj-cs"/>
              </a:rPr>
              <a:t>الوذمة</a:t>
            </a:r>
            <a:r>
              <a:rPr lang="ar-SY" b="1" dirty="0" smtClean="0">
                <a:solidFill>
                  <a:schemeClr val="bg1"/>
                </a:solidFill>
                <a:cs typeface="+mj-cs"/>
              </a:rPr>
              <a:t> </a:t>
            </a:r>
            <a:r>
              <a:rPr lang="ar-SY" b="1" dirty="0" err="1" smtClean="0">
                <a:solidFill>
                  <a:schemeClr val="bg1"/>
                </a:solidFill>
                <a:cs typeface="+mj-cs"/>
              </a:rPr>
              <a:t>اللمفية</a:t>
            </a:r>
            <a:endParaRPr lang="ar-SY" b="1" dirty="0" smtClean="0">
              <a:solidFill>
                <a:schemeClr val="bg1"/>
              </a:solidFill>
              <a:cs typeface="+mj-cs"/>
            </a:endParaRPr>
          </a:p>
        </p:txBody>
      </p:sp>
    </p:spTree>
    <p:extLst>
      <p:ext uri="{BB962C8B-B14F-4D97-AF65-F5344CB8AC3E}">
        <p14:creationId xmlns="" xmlns:p14="http://schemas.microsoft.com/office/powerpoint/2010/main" val="160035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157</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A" b="1" dirty="0" smtClean="0">
                <a:solidFill>
                  <a:schemeClr val="accent4">
                    <a:lumMod val="40000"/>
                    <a:lumOff val="60000"/>
                  </a:schemeClr>
                </a:solidFill>
              </a:rPr>
              <a:t>بشكل عام (في إنكلترا وويلز)</a:t>
            </a:r>
          </a:p>
          <a:p>
            <a:pPr>
              <a:buFont typeface="Wingdings" pitchFamily="2" charset="2"/>
              <a:buChar char="Ø"/>
            </a:pPr>
            <a:r>
              <a:rPr lang="ar-SA" b="1" dirty="0" smtClean="0">
                <a:solidFill>
                  <a:schemeClr val="bg1"/>
                </a:solidFill>
              </a:rPr>
              <a:t>حوالي 95</a:t>
            </a:r>
            <a:r>
              <a:rPr lang="ar-SA" b="1" dirty="0" smtClean="0">
                <a:solidFill>
                  <a:schemeClr val="bg1"/>
                </a:solidFill>
                <a:latin typeface="Simplified Arabic"/>
                <a:cs typeface="Simplified Arabic"/>
              </a:rPr>
              <a:t>٪ من المصابين يبقون سنة أو أكثر بعد التشخيص</a:t>
            </a:r>
          </a:p>
          <a:p>
            <a:pPr>
              <a:buFont typeface="Wingdings" pitchFamily="2" charset="2"/>
              <a:buChar char="Ø"/>
            </a:pPr>
            <a:r>
              <a:rPr lang="ar-SA" b="1" dirty="0" smtClean="0">
                <a:solidFill>
                  <a:schemeClr val="bg1"/>
                </a:solidFill>
              </a:rPr>
              <a:t>حوالي 90</a:t>
            </a:r>
            <a:r>
              <a:rPr lang="ar-SA" b="1" dirty="0" smtClean="0">
                <a:solidFill>
                  <a:schemeClr val="bg1"/>
                </a:solidFill>
                <a:latin typeface="Simplified Arabic"/>
                <a:cs typeface="Simplified Arabic"/>
              </a:rPr>
              <a:t>٪ من المصابين يبقون 5 سنوات أو أكثر بعد التشخيص</a:t>
            </a:r>
            <a:endParaRPr lang="en-US" b="1" dirty="0" smtClean="0">
              <a:solidFill>
                <a:schemeClr val="bg1"/>
              </a:solidFill>
            </a:endParaRPr>
          </a:p>
          <a:p>
            <a:pPr>
              <a:buFont typeface="Wingdings" pitchFamily="2" charset="2"/>
              <a:buChar char="Ø"/>
            </a:pPr>
            <a:r>
              <a:rPr lang="ar-SA" b="1" dirty="0" smtClean="0">
                <a:solidFill>
                  <a:schemeClr val="bg1"/>
                </a:solidFill>
              </a:rPr>
              <a:t>حوالي 80</a:t>
            </a:r>
            <a:r>
              <a:rPr lang="ar-SA" b="1" dirty="0" smtClean="0">
                <a:solidFill>
                  <a:schemeClr val="bg1"/>
                </a:solidFill>
                <a:latin typeface="Simplified Arabic"/>
                <a:cs typeface="Simplified Arabic"/>
              </a:rPr>
              <a:t>٪ من المصابين يبقون 10 سنوات أو أكثر بعد التشخيص</a:t>
            </a:r>
            <a:endParaRPr lang="en-US" b="1" dirty="0" smtClean="0">
              <a:solidFill>
                <a:schemeClr val="bg1"/>
              </a:solidFill>
            </a:endParaRPr>
          </a:p>
          <a:p>
            <a:pPr>
              <a:buNone/>
            </a:pP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158</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77500" lnSpcReduction="20000"/>
          </a:bodyPr>
          <a:lstStyle/>
          <a:p>
            <a:pPr algn="ctr">
              <a:buNone/>
            </a:pPr>
            <a:r>
              <a:rPr lang="ar-SA" b="1" dirty="0" smtClean="0">
                <a:solidFill>
                  <a:schemeClr val="accent4">
                    <a:lumMod val="40000"/>
                    <a:lumOff val="60000"/>
                  </a:schemeClr>
                </a:solidFill>
              </a:rPr>
              <a:t>بحسب المرحلة والدرجة</a:t>
            </a:r>
          </a:p>
          <a:p>
            <a:pPr>
              <a:buFont typeface="Wingdings" pitchFamily="2" charset="2"/>
              <a:buChar char="Ø"/>
            </a:pPr>
            <a:r>
              <a:rPr lang="ar-SA" b="1" dirty="0" smtClean="0">
                <a:solidFill>
                  <a:srgbClr val="FFFF00"/>
                </a:solidFill>
              </a:rPr>
              <a:t>السرطان الموضع</a:t>
            </a:r>
          </a:p>
          <a:p>
            <a:pPr>
              <a:buFont typeface="Wingdings" pitchFamily="2" charset="2"/>
              <a:buChar char="§"/>
            </a:pPr>
            <a:r>
              <a:rPr lang="ar-SA" b="1" dirty="0" smtClean="0">
                <a:solidFill>
                  <a:schemeClr val="bg1"/>
                </a:solidFill>
              </a:rPr>
              <a:t>حوالي 90</a:t>
            </a:r>
            <a:r>
              <a:rPr lang="ar-SA" b="1" dirty="0" smtClean="0">
                <a:solidFill>
                  <a:schemeClr val="bg1"/>
                </a:solidFill>
                <a:latin typeface="Simplified Arabic"/>
                <a:cs typeface="Simplified Arabic"/>
              </a:rPr>
              <a:t>٪يبقون أكثر من 5 سنوات بعد التشخيص</a:t>
            </a:r>
          </a:p>
          <a:p>
            <a:pPr>
              <a:buFont typeface="Wingdings" pitchFamily="2" charset="2"/>
              <a:buChar char="§"/>
            </a:pPr>
            <a:r>
              <a:rPr lang="ar-SA" b="1" dirty="0" smtClean="0">
                <a:solidFill>
                  <a:schemeClr val="bg1"/>
                </a:solidFill>
              </a:rPr>
              <a:t>حوالي 65-90</a:t>
            </a:r>
            <a:r>
              <a:rPr lang="ar-SA" b="1" dirty="0" smtClean="0">
                <a:solidFill>
                  <a:schemeClr val="bg1"/>
                </a:solidFill>
                <a:latin typeface="Simplified Arabic"/>
                <a:cs typeface="Simplified Arabic"/>
              </a:rPr>
              <a:t>٪ يبقون أكثر من 10 سنوات بعد التشخيص</a:t>
            </a:r>
            <a:endParaRPr lang="ar-SA" b="1" dirty="0" smtClean="0">
              <a:solidFill>
                <a:schemeClr val="bg1"/>
              </a:solidFill>
            </a:endParaRPr>
          </a:p>
          <a:p>
            <a:pPr>
              <a:buFont typeface="Wingdings" pitchFamily="2" charset="2"/>
              <a:buChar char="§"/>
            </a:pPr>
            <a:r>
              <a:rPr lang="ar-SA" b="1" dirty="0" smtClean="0">
                <a:solidFill>
                  <a:schemeClr val="bg1"/>
                </a:solidFill>
              </a:rPr>
              <a:t>حوالي 98</a:t>
            </a:r>
            <a:r>
              <a:rPr lang="ar-SA" b="1" dirty="0" smtClean="0">
                <a:solidFill>
                  <a:schemeClr val="bg1"/>
                </a:solidFill>
                <a:latin typeface="Simplified Arabic"/>
                <a:cs typeface="Simplified Arabic"/>
              </a:rPr>
              <a:t>٪ يبقون أكثر من 5 سنوات بعد التشخيص، إذا </a:t>
            </a:r>
            <a:r>
              <a:rPr lang="ar-SA" b="1" dirty="0" err="1" smtClean="0">
                <a:solidFill>
                  <a:schemeClr val="bg1"/>
                </a:solidFill>
                <a:latin typeface="Simplified Arabic"/>
                <a:cs typeface="Simplified Arabic"/>
              </a:rPr>
              <a:t>الدرحة</a:t>
            </a:r>
            <a:r>
              <a:rPr lang="ar-SA" b="1" dirty="0" smtClean="0">
                <a:solidFill>
                  <a:schemeClr val="bg1"/>
                </a:solidFill>
                <a:latin typeface="Simplified Arabic"/>
                <a:cs typeface="Simplified Arabic"/>
              </a:rPr>
              <a:t> خفيفة أو متوسطة                                     </a:t>
            </a:r>
            <a:endParaRPr lang="ar-SA" b="1" dirty="0" smtClean="0">
              <a:solidFill>
                <a:schemeClr val="bg1"/>
              </a:solidFill>
            </a:endParaRPr>
          </a:p>
          <a:p>
            <a:pPr>
              <a:buFont typeface="Wingdings" pitchFamily="2" charset="2"/>
              <a:buChar char="§"/>
            </a:pPr>
            <a:r>
              <a:rPr lang="ar-SA" b="1" dirty="0" smtClean="0">
                <a:solidFill>
                  <a:schemeClr val="bg1"/>
                </a:solidFill>
              </a:rPr>
              <a:t>حوالي 67</a:t>
            </a:r>
            <a:r>
              <a:rPr lang="ar-SA" b="1" dirty="0" smtClean="0">
                <a:solidFill>
                  <a:schemeClr val="bg1"/>
                </a:solidFill>
                <a:latin typeface="Simplified Arabic"/>
                <a:cs typeface="Simplified Arabic"/>
              </a:rPr>
              <a:t>٪ يبقون أكثر من 5 سنوات بعد التشخيص إذا الدرجة شديد، </a:t>
            </a:r>
            <a:endParaRPr lang="ar-SA" b="1" dirty="0" smtClean="0">
              <a:solidFill>
                <a:schemeClr val="bg1"/>
              </a:solidFill>
            </a:endParaRPr>
          </a:p>
          <a:p>
            <a:pPr>
              <a:buFont typeface="Wingdings" pitchFamily="2" charset="2"/>
              <a:buChar char="Ø"/>
            </a:pPr>
            <a:r>
              <a:rPr lang="ar-SA" b="1" dirty="0" smtClean="0">
                <a:solidFill>
                  <a:srgbClr val="FFFF00"/>
                </a:solidFill>
              </a:rPr>
              <a:t>السرطان المتقدم موضعياً (تجاوز المحفظة)</a:t>
            </a:r>
          </a:p>
          <a:p>
            <a:pPr>
              <a:buFont typeface="Wingdings" pitchFamily="2" charset="2"/>
              <a:buChar char="§"/>
            </a:pPr>
            <a:r>
              <a:rPr lang="ar-SA" b="1" dirty="0" smtClean="0">
                <a:solidFill>
                  <a:schemeClr val="bg1"/>
                </a:solidFill>
              </a:rPr>
              <a:t>حوالي 70-8-</a:t>
            </a:r>
            <a:r>
              <a:rPr lang="ar-SA" b="1" dirty="0" smtClean="0">
                <a:solidFill>
                  <a:schemeClr val="bg1"/>
                </a:solidFill>
                <a:latin typeface="Simplified Arabic"/>
                <a:cs typeface="Simplified Arabic"/>
              </a:rPr>
              <a:t>٪ يبقون أكثر من 5 سنوات بعد التشخيص</a:t>
            </a:r>
            <a:endParaRPr lang="ar-SA" b="1" dirty="0" smtClean="0">
              <a:solidFill>
                <a:schemeClr val="bg1"/>
              </a:solidFill>
            </a:endParaRPr>
          </a:p>
          <a:p>
            <a:pPr>
              <a:buFont typeface="Wingdings" pitchFamily="2" charset="2"/>
              <a:buChar char="Ø"/>
            </a:pPr>
            <a:r>
              <a:rPr lang="ar-SA" b="1" dirty="0" smtClean="0">
                <a:solidFill>
                  <a:srgbClr val="FFFF00"/>
                </a:solidFill>
              </a:rPr>
              <a:t>السرطان المنتشر</a:t>
            </a:r>
          </a:p>
          <a:p>
            <a:pPr>
              <a:buFont typeface="Wingdings" pitchFamily="2" charset="2"/>
              <a:buChar char="§"/>
            </a:pPr>
            <a:r>
              <a:rPr lang="ar-SA" b="1" dirty="0" smtClean="0">
                <a:solidFill>
                  <a:schemeClr val="bg1"/>
                </a:solidFill>
              </a:rPr>
              <a:t>حوالي 30</a:t>
            </a:r>
            <a:r>
              <a:rPr lang="ar-SA" b="1" dirty="0" smtClean="0">
                <a:solidFill>
                  <a:schemeClr val="bg1"/>
                </a:solidFill>
                <a:latin typeface="Simplified Arabic"/>
                <a:cs typeface="Simplified Arabic"/>
              </a:rPr>
              <a:t>٪ يبقون أكثر من 10 سنوات بعد التشخيص</a:t>
            </a:r>
            <a:endParaRPr lang="ar-SA" b="1" dirty="0" smtClean="0">
              <a:solidFill>
                <a:schemeClr val="bg1"/>
              </a:solidFill>
            </a:endParaRPr>
          </a:p>
          <a:p>
            <a:pPr>
              <a:buFont typeface="Wingdings" pitchFamily="2" charset="2"/>
              <a:buChar char="Ø"/>
            </a:pPr>
            <a:endParaRPr lang="en-US" b="1" dirty="0" smtClean="0">
              <a:solidFill>
                <a:schemeClr val="bg1"/>
              </a:solidFill>
            </a:endParaRPr>
          </a:p>
          <a:p>
            <a:pPr>
              <a:buNone/>
            </a:pP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159</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A" b="1" dirty="0" smtClean="0">
                <a:solidFill>
                  <a:schemeClr val="accent4">
                    <a:lumMod val="40000"/>
                    <a:lumOff val="60000"/>
                  </a:schemeClr>
                </a:solidFill>
              </a:rPr>
              <a:t>العوامل المؤثرة على ناتج السرطان</a:t>
            </a:r>
          </a:p>
          <a:p>
            <a:pPr>
              <a:buFont typeface="Wingdings" pitchFamily="2" charset="2"/>
              <a:buChar char="Ø"/>
            </a:pPr>
            <a:r>
              <a:rPr lang="ar-SA" b="1" dirty="0" smtClean="0">
                <a:solidFill>
                  <a:schemeClr val="bg1"/>
                </a:solidFill>
              </a:rPr>
              <a:t>المرحلة</a:t>
            </a:r>
          </a:p>
          <a:p>
            <a:pPr>
              <a:buFont typeface="Wingdings" pitchFamily="2" charset="2"/>
              <a:buChar char="Ø"/>
            </a:pPr>
            <a:r>
              <a:rPr lang="ar-SA" b="1" dirty="0" smtClean="0">
                <a:solidFill>
                  <a:schemeClr val="bg1"/>
                </a:solidFill>
              </a:rPr>
              <a:t>التصنيف بحسب </a:t>
            </a:r>
            <a:r>
              <a:rPr lang="ar-SA" b="1" dirty="0" err="1" smtClean="0">
                <a:solidFill>
                  <a:schemeClr val="bg1"/>
                </a:solidFill>
              </a:rPr>
              <a:t>غليزون</a:t>
            </a:r>
            <a:endParaRPr lang="ar-SA" b="1" dirty="0" smtClean="0">
              <a:solidFill>
                <a:schemeClr val="bg1"/>
              </a:solidFill>
            </a:endParaRPr>
          </a:p>
          <a:p>
            <a:pPr>
              <a:buFont typeface="Wingdings" pitchFamily="2" charset="2"/>
              <a:buChar char="Ø"/>
            </a:pPr>
            <a:r>
              <a:rPr lang="ar-SA" b="1" dirty="0" smtClean="0">
                <a:solidFill>
                  <a:schemeClr val="bg1"/>
                </a:solidFill>
              </a:rPr>
              <a:t>مستويات </a:t>
            </a:r>
            <a:r>
              <a:rPr lang="ar-SA" b="1" dirty="0" err="1" smtClean="0">
                <a:solidFill>
                  <a:schemeClr val="bg1"/>
                </a:solidFill>
              </a:rPr>
              <a:t>المستضد</a:t>
            </a:r>
            <a:r>
              <a:rPr lang="ar-SA" b="1" dirty="0" smtClean="0">
                <a:solidFill>
                  <a:schemeClr val="bg1"/>
                </a:solidFill>
              </a:rPr>
              <a:t> النوعي </a:t>
            </a:r>
            <a:r>
              <a:rPr lang="ar-SA" b="1" dirty="0" err="1" smtClean="0">
                <a:solidFill>
                  <a:schemeClr val="bg1"/>
                </a:solidFill>
              </a:rPr>
              <a:t>البروستاتي</a:t>
            </a:r>
            <a:r>
              <a:rPr lang="ar-SA" b="1" dirty="0" smtClean="0">
                <a:solidFill>
                  <a:schemeClr val="bg1"/>
                </a:solidFill>
              </a:rPr>
              <a:t> (</a:t>
            </a:r>
            <a:r>
              <a:rPr lang="en-US" b="1" dirty="0" smtClean="0">
                <a:solidFill>
                  <a:schemeClr val="bg1"/>
                </a:solidFill>
              </a:rPr>
              <a:t>PSA</a:t>
            </a:r>
            <a:r>
              <a:rPr lang="ar-SA" b="1" dirty="0" smtClean="0">
                <a:solidFill>
                  <a:schemeClr val="bg1"/>
                </a:solidFill>
              </a:rPr>
              <a:t>)</a:t>
            </a: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160</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lgn="ctr">
              <a:buNone/>
            </a:pPr>
            <a:r>
              <a:rPr lang="ar-SA" b="1" dirty="0" smtClean="0">
                <a:solidFill>
                  <a:schemeClr val="accent4">
                    <a:lumMod val="40000"/>
                    <a:lumOff val="60000"/>
                  </a:schemeClr>
                </a:solidFill>
              </a:rPr>
              <a:t>المرحلة</a:t>
            </a:r>
            <a:endParaRPr lang="ar-SA" b="1" dirty="0" smtClean="0">
              <a:solidFill>
                <a:schemeClr val="bg1"/>
              </a:solidFill>
            </a:endParaRPr>
          </a:p>
          <a:p>
            <a:pPr>
              <a:buClr>
                <a:srgbClr val="FFFF00"/>
              </a:buClr>
              <a:buFont typeface="Wingdings" pitchFamily="2" charset="2"/>
              <a:buChar char="Ø"/>
            </a:pPr>
            <a:r>
              <a:rPr lang="ar-SA" b="1" dirty="0" smtClean="0">
                <a:solidFill>
                  <a:srgbClr val="FFFF00"/>
                </a:solidFill>
              </a:rPr>
              <a:t>السرطان الموضع: </a:t>
            </a:r>
            <a:r>
              <a:rPr lang="ar-SA" b="1" dirty="0" smtClean="0">
                <a:solidFill>
                  <a:schemeClr val="bg1"/>
                </a:solidFill>
              </a:rPr>
              <a:t>السرطان لا زال ضمن الغدة فقط، ويقسم لغايات علاجية إلى:</a:t>
            </a:r>
          </a:p>
          <a:p>
            <a:pPr>
              <a:buClr>
                <a:srgbClr val="002060"/>
              </a:buClr>
              <a:buFont typeface="Wingdings" pitchFamily="2" charset="2"/>
              <a:buChar char="§"/>
            </a:pPr>
            <a:r>
              <a:rPr lang="ar-SA" b="1" dirty="0" smtClean="0">
                <a:solidFill>
                  <a:srgbClr val="002060"/>
                </a:solidFill>
              </a:rPr>
              <a:t>قليل الخطر: </a:t>
            </a:r>
            <a:r>
              <a:rPr lang="ar-SA" b="1" dirty="0" smtClean="0">
                <a:solidFill>
                  <a:schemeClr val="bg1"/>
                </a:solidFill>
              </a:rPr>
              <a:t>من غير المحتمل أن ينمو أو ينتشر خلال سنوات عديدة</a:t>
            </a:r>
          </a:p>
          <a:p>
            <a:pPr>
              <a:buClr>
                <a:srgbClr val="002060"/>
              </a:buClr>
              <a:buFont typeface="Wingdings" pitchFamily="2" charset="2"/>
              <a:buChar char="§"/>
            </a:pPr>
            <a:r>
              <a:rPr lang="ar-SA" b="1" dirty="0" smtClean="0">
                <a:solidFill>
                  <a:srgbClr val="002060"/>
                </a:solidFill>
              </a:rPr>
              <a:t>متوسط (معتدل) الخطر: </a:t>
            </a:r>
            <a:r>
              <a:rPr lang="ar-SA" b="1" dirty="0" smtClean="0">
                <a:solidFill>
                  <a:schemeClr val="bg1"/>
                </a:solidFill>
              </a:rPr>
              <a:t>من غير المحتمل أن ينمو أو ينتشر خلال سنوات قليلة</a:t>
            </a:r>
          </a:p>
          <a:p>
            <a:pPr>
              <a:buClr>
                <a:srgbClr val="002060"/>
              </a:buClr>
              <a:buFont typeface="Wingdings" pitchFamily="2" charset="2"/>
              <a:buChar char="§"/>
            </a:pPr>
            <a:r>
              <a:rPr lang="ar-SA" b="1" dirty="0" smtClean="0">
                <a:solidFill>
                  <a:srgbClr val="002060"/>
                </a:solidFill>
              </a:rPr>
              <a:t>عالي الخطر: </a:t>
            </a:r>
            <a:r>
              <a:rPr lang="ar-SA" b="1" dirty="0" smtClean="0">
                <a:solidFill>
                  <a:schemeClr val="bg1"/>
                </a:solidFill>
              </a:rPr>
              <a:t>يمكن أن ينمو أو ينتشر خلال سنوات قليلة</a:t>
            </a:r>
          </a:p>
          <a:p>
            <a:pPr>
              <a:buClr>
                <a:srgbClr val="FFFF00"/>
              </a:buClr>
              <a:buFont typeface="Wingdings" pitchFamily="2" charset="2"/>
              <a:buChar char="Ø"/>
            </a:pPr>
            <a:r>
              <a:rPr lang="ar-SA" b="1" dirty="0" smtClean="0">
                <a:solidFill>
                  <a:srgbClr val="FFFF00"/>
                </a:solidFill>
              </a:rPr>
              <a:t>السرطان المتقدم موضعياً: </a:t>
            </a:r>
            <a:r>
              <a:rPr lang="ar-SA" b="1" dirty="0" smtClean="0">
                <a:solidFill>
                  <a:schemeClr val="bg1"/>
                </a:solidFill>
              </a:rPr>
              <a:t>السرطان خرج من المحفظة</a:t>
            </a:r>
          </a:p>
          <a:p>
            <a:pPr>
              <a:buClr>
                <a:srgbClr val="FFFF00"/>
              </a:buClr>
              <a:buFont typeface="Wingdings" pitchFamily="2" charset="2"/>
              <a:buChar char="Ø"/>
            </a:pPr>
            <a:r>
              <a:rPr lang="ar-SA" b="1" dirty="0" smtClean="0">
                <a:solidFill>
                  <a:srgbClr val="FFFF00"/>
                </a:solidFill>
              </a:rPr>
              <a:t>السرطان المنتشر: </a:t>
            </a:r>
            <a:r>
              <a:rPr lang="ar-SA" b="1" dirty="0" smtClean="0">
                <a:solidFill>
                  <a:schemeClr val="bg1"/>
                </a:solidFill>
              </a:rPr>
              <a:t>السرطان انتشر خارج البروستاتة، كالعظم</a:t>
            </a: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161</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A" b="1" dirty="0" smtClean="0">
                <a:solidFill>
                  <a:schemeClr val="accent4">
                    <a:lumMod val="40000"/>
                    <a:lumOff val="60000"/>
                  </a:schemeClr>
                </a:solidFill>
              </a:rPr>
              <a:t>المرحلة-</a:t>
            </a:r>
            <a:r>
              <a:rPr lang="ar-SA" b="1" dirty="0" smtClean="0"/>
              <a:t>السرطان الموضع قليل الخطر</a:t>
            </a:r>
          </a:p>
          <a:p>
            <a:pPr>
              <a:buFont typeface="Wingdings" pitchFamily="2" charset="2"/>
              <a:buChar char="Ø"/>
            </a:pPr>
            <a:r>
              <a:rPr lang="ar-SA" b="1" dirty="0" smtClean="0">
                <a:solidFill>
                  <a:schemeClr val="bg1"/>
                </a:solidFill>
              </a:rPr>
              <a:t>يعتبر السرطان الموضعي قليل الخطر إذا:</a:t>
            </a:r>
          </a:p>
          <a:p>
            <a:pPr>
              <a:buFont typeface="Wingdings" pitchFamily="2" charset="2"/>
              <a:buChar char="§"/>
            </a:pPr>
            <a:r>
              <a:rPr lang="ar-SA" b="1" dirty="0" smtClean="0">
                <a:solidFill>
                  <a:srgbClr val="FFFF00"/>
                </a:solidFill>
              </a:rPr>
              <a:t>مستويات </a:t>
            </a:r>
            <a:r>
              <a:rPr lang="ar-SA" b="1" dirty="0" err="1" smtClean="0">
                <a:solidFill>
                  <a:srgbClr val="FFFF00"/>
                </a:solidFill>
              </a:rPr>
              <a:t>المستضد</a:t>
            </a:r>
            <a:r>
              <a:rPr lang="ar-SA" b="1" dirty="0" smtClean="0">
                <a:solidFill>
                  <a:srgbClr val="FFFF00"/>
                </a:solidFill>
              </a:rPr>
              <a:t> النوعي </a:t>
            </a:r>
            <a:r>
              <a:rPr lang="ar-SA" b="1" dirty="0" err="1" smtClean="0">
                <a:solidFill>
                  <a:srgbClr val="FFFF00"/>
                </a:solidFill>
              </a:rPr>
              <a:t>البروستاتي</a:t>
            </a:r>
            <a:r>
              <a:rPr lang="ar-SA" b="1" dirty="0" smtClean="0">
                <a:solidFill>
                  <a:srgbClr val="FFFF00"/>
                </a:solidFill>
              </a:rPr>
              <a:t> (</a:t>
            </a:r>
            <a:r>
              <a:rPr lang="en-US" b="1" dirty="0" smtClean="0">
                <a:solidFill>
                  <a:srgbClr val="FFFF00"/>
                </a:solidFill>
              </a:rPr>
              <a:t>PSA</a:t>
            </a:r>
            <a:r>
              <a:rPr lang="ar-SA" b="1" dirty="0" smtClean="0">
                <a:solidFill>
                  <a:srgbClr val="FFFF00"/>
                </a:solidFill>
              </a:rPr>
              <a:t>) أقل من 10 </a:t>
            </a:r>
            <a:r>
              <a:rPr lang="ar-SA" b="1" dirty="0" err="1" smtClean="0">
                <a:solidFill>
                  <a:srgbClr val="FFFF00"/>
                </a:solidFill>
              </a:rPr>
              <a:t>نانوغرام</a:t>
            </a:r>
            <a:r>
              <a:rPr lang="ar-SA" b="1" dirty="0" smtClean="0">
                <a:solidFill>
                  <a:srgbClr val="FFFF00"/>
                </a:solidFill>
              </a:rPr>
              <a:t>/مل، </a:t>
            </a:r>
            <a:r>
              <a:rPr lang="ar-SA" b="1" dirty="0" err="1" smtClean="0">
                <a:solidFill>
                  <a:srgbClr val="FFFF00"/>
                </a:solidFill>
              </a:rPr>
              <a:t>و</a:t>
            </a:r>
            <a:endParaRPr lang="ar-SA" b="1" dirty="0" smtClean="0">
              <a:solidFill>
                <a:srgbClr val="FFFF00"/>
              </a:solidFill>
            </a:endParaRPr>
          </a:p>
          <a:p>
            <a:pPr>
              <a:buFont typeface="Wingdings" pitchFamily="2" charset="2"/>
              <a:buChar char="§"/>
            </a:pPr>
            <a:r>
              <a:rPr lang="ar-SA" b="1" dirty="0" smtClean="0">
                <a:solidFill>
                  <a:srgbClr val="FFFF00"/>
                </a:solidFill>
              </a:rPr>
              <a:t>تصنيف </a:t>
            </a:r>
            <a:r>
              <a:rPr lang="ar-SA" b="1" dirty="0" err="1" smtClean="0">
                <a:solidFill>
                  <a:srgbClr val="FFFF00"/>
                </a:solidFill>
              </a:rPr>
              <a:t>غليزون</a:t>
            </a:r>
            <a:r>
              <a:rPr lang="ar-SA" b="1" dirty="0" smtClean="0">
                <a:solidFill>
                  <a:srgbClr val="FFFF00"/>
                </a:solidFill>
              </a:rPr>
              <a:t> لا يتجاوز 6، </a:t>
            </a:r>
            <a:r>
              <a:rPr lang="ar-SA" b="1" dirty="0" err="1" smtClean="0">
                <a:solidFill>
                  <a:srgbClr val="FFFF00"/>
                </a:solidFill>
              </a:rPr>
              <a:t>و</a:t>
            </a:r>
            <a:endParaRPr lang="ar-SA" b="1" dirty="0" smtClean="0">
              <a:solidFill>
                <a:srgbClr val="FFFF00"/>
              </a:solidFill>
            </a:endParaRPr>
          </a:p>
          <a:p>
            <a:pPr>
              <a:buFont typeface="Wingdings" pitchFamily="2" charset="2"/>
              <a:buChar char="§"/>
            </a:pPr>
            <a:r>
              <a:rPr lang="ar-SA" b="1" dirty="0" smtClean="0">
                <a:solidFill>
                  <a:srgbClr val="FFFF00"/>
                </a:solidFill>
              </a:rPr>
              <a:t>المرحلة </a:t>
            </a:r>
            <a:r>
              <a:rPr lang="en-US" b="1" dirty="0" smtClean="0">
                <a:solidFill>
                  <a:srgbClr val="FFFF00"/>
                </a:solidFill>
              </a:rPr>
              <a:t>T</a:t>
            </a:r>
            <a:r>
              <a:rPr lang="ar-SA" b="1" dirty="0" smtClean="0">
                <a:solidFill>
                  <a:srgbClr val="FFFF00"/>
                </a:solidFill>
              </a:rPr>
              <a:t> بين </a:t>
            </a:r>
            <a:r>
              <a:rPr lang="en-US" b="1" dirty="0" smtClean="0">
                <a:solidFill>
                  <a:srgbClr val="FFFF00"/>
                </a:solidFill>
              </a:rPr>
              <a:t>T1</a:t>
            </a:r>
            <a:r>
              <a:rPr lang="ar-SA" b="1" dirty="0" smtClean="0">
                <a:solidFill>
                  <a:srgbClr val="FFFF00"/>
                </a:solidFill>
              </a:rPr>
              <a:t> و</a:t>
            </a:r>
            <a:r>
              <a:rPr lang="en-US" b="1" dirty="0" smtClean="0">
                <a:solidFill>
                  <a:srgbClr val="FFFF00"/>
                </a:solidFill>
              </a:rPr>
              <a:t>T2a</a:t>
            </a:r>
            <a:r>
              <a:rPr lang="ar-SA" b="1" dirty="0" smtClean="0">
                <a:solidFill>
                  <a:srgbClr val="FFFF00"/>
                </a:solidFill>
              </a:rPr>
              <a:t> </a:t>
            </a:r>
            <a:endParaRPr lang="en-US" b="1" dirty="0" smtClean="0">
              <a:solidFill>
                <a:srgbClr val="FFFF00"/>
              </a:solidFill>
            </a:endParaRPr>
          </a:p>
        </p:txBody>
      </p:sp>
    </p:spTree>
    <p:extLst>
      <p:ext uri="{BB962C8B-B14F-4D97-AF65-F5344CB8AC3E}">
        <p14:creationId xmlns="" xmlns:p14="http://schemas.microsoft.com/office/powerpoint/2010/main" val="1600353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162</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A" b="1" dirty="0" smtClean="0">
                <a:solidFill>
                  <a:schemeClr val="accent4">
                    <a:lumMod val="40000"/>
                    <a:lumOff val="60000"/>
                  </a:schemeClr>
                </a:solidFill>
              </a:rPr>
              <a:t>المرحلة-</a:t>
            </a:r>
            <a:r>
              <a:rPr lang="ar-SA" b="1" dirty="0" smtClean="0"/>
              <a:t>السرطان الموضع متوسط (معتدل) الخطر</a:t>
            </a:r>
          </a:p>
          <a:p>
            <a:pPr>
              <a:buFont typeface="Wingdings" pitchFamily="2" charset="2"/>
              <a:buChar char="Ø"/>
            </a:pPr>
            <a:r>
              <a:rPr lang="ar-SA" b="1" dirty="0" smtClean="0">
                <a:solidFill>
                  <a:schemeClr val="bg1"/>
                </a:solidFill>
              </a:rPr>
              <a:t>يعتبر السرطان الموضعي متوسط (معتدل) الخطر إذا وجد على الأقل واحد مما يلي:</a:t>
            </a:r>
          </a:p>
          <a:p>
            <a:pPr>
              <a:buFont typeface="Wingdings" pitchFamily="2" charset="2"/>
              <a:buChar char="§"/>
            </a:pPr>
            <a:r>
              <a:rPr lang="ar-SA" b="1" dirty="0" smtClean="0">
                <a:solidFill>
                  <a:srgbClr val="FFFF00"/>
                </a:solidFill>
              </a:rPr>
              <a:t>مستويات </a:t>
            </a:r>
            <a:r>
              <a:rPr lang="ar-SA" b="1" dirty="0" err="1" smtClean="0">
                <a:solidFill>
                  <a:srgbClr val="FFFF00"/>
                </a:solidFill>
              </a:rPr>
              <a:t>المستضد</a:t>
            </a:r>
            <a:r>
              <a:rPr lang="ar-SA" b="1" dirty="0" smtClean="0">
                <a:solidFill>
                  <a:srgbClr val="FFFF00"/>
                </a:solidFill>
              </a:rPr>
              <a:t> النوعي </a:t>
            </a:r>
            <a:r>
              <a:rPr lang="ar-SA" b="1" dirty="0" err="1" smtClean="0">
                <a:solidFill>
                  <a:srgbClr val="FFFF00"/>
                </a:solidFill>
              </a:rPr>
              <a:t>البروستاتي</a:t>
            </a:r>
            <a:r>
              <a:rPr lang="ar-SA" b="1" dirty="0" smtClean="0">
                <a:solidFill>
                  <a:srgbClr val="FFFF00"/>
                </a:solidFill>
              </a:rPr>
              <a:t> (</a:t>
            </a:r>
            <a:r>
              <a:rPr lang="en-US" b="1" dirty="0" smtClean="0">
                <a:solidFill>
                  <a:srgbClr val="FFFF00"/>
                </a:solidFill>
              </a:rPr>
              <a:t>PSA</a:t>
            </a:r>
            <a:r>
              <a:rPr lang="ar-SA" b="1" dirty="0" smtClean="0">
                <a:solidFill>
                  <a:srgbClr val="FFFF00"/>
                </a:solidFill>
              </a:rPr>
              <a:t>) بين 10 و20 </a:t>
            </a:r>
            <a:r>
              <a:rPr lang="ar-SA" b="1" dirty="0" err="1" smtClean="0">
                <a:solidFill>
                  <a:srgbClr val="FFFF00"/>
                </a:solidFill>
              </a:rPr>
              <a:t>نانوغرام</a:t>
            </a:r>
            <a:r>
              <a:rPr lang="ar-SA" b="1" dirty="0" smtClean="0">
                <a:solidFill>
                  <a:srgbClr val="FFFF00"/>
                </a:solidFill>
              </a:rPr>
              <a:t>/مل</a:t>
            </a:r>
          </a:p>
          <a:p>
            <a:pPr>
              <a:buFont typeface="Wingdings" pitchFamily="2" charset="2"/>
              <a:buChar char="§"/>
            </a:pPr>
            <a:r>
              <a:rPr lang="ar-SA" b="1" dirty="0" smtClean="0">
                <a:solidFill>
                  <a:srgbClr val="FFFF00"/>
                </a:solidFill>
              </a:rPr>
              <a:t>تصنيف </a:t>
            </a:r>
            <a:r>
              <a:rPr lang="ar-SA" b="1" dirty="0" err="1" smtClean="0">
                <a:solidFill>
                  <a:srgbClr val="FFFF00"/>
                </a:solidFill>
              </a:rPr>
              <a:t>غليزون</a:t>
            </a:r>
            <a:r>
              <a:rPr lang="ar-SA" b="1" dirty="0" smtClean="0">
                <a:solidFill>
                  <a:srgbClr val="FFFF00"/>
                </a:solidFill>
              </a:rPr>
              <a:t> 7</a:t>
            </a:r>
          </a:p>
          <a:p>
            <a:pPr>
              <a:buFont typeface="Wingdings" pitchFamily="2" charset="2"/>
              <a:buChar char="§"/>
            </a:pPr>
            <a:r>
              <a:rPr lang="ar-SA" b="1" dirty="0" smtClean="0">
                <a:solidFill>
                  <a:srgbClr val="FFFF00"/>
                </a:solidFill>
              </a:rPr>
              <a:t>المرحلة </a:t>
            </a:r>
            <a:r>
              <a:rPr lang="en-US" b="1" dirty="0" smtClean="0">
                <a:solidFill>
                  <a:srgbClr val="FFFF00"/>
                </a:solidFill>
              </a:rPr>
              <a:t>T</a:t>
            </a:r>
            <a:r>
              <a:rPr lang="ar-SA" b="1" dirty="0" smtClean="0">
                <a:solidFill>
                  <a:srgbClr val="FFFF00"/>
                </a:solidFill>
              </a:rPr>
              <a:t> هي </a:t>
            </a:r>
            <a:r>
              <a:rPr lang="en-US" b="1" dirty="0" smtClean="0">
                <a:solidFill>
                  <a:srgbClr val="FFFF00"/>
                </a:solidFill>
              </a:rPr>
              <a:t>T2b</a:t>
            </a:r>
            <a:r>
              <a:rPr lang="ar-SA" b="1" dirty="0" smtClean="0">
                <a:solidFill>
                  <a:srgbClr val="FFFF00"/>
                </a:solidFill>
              </a:rPr>
              <a:t> </a:t>
            </a:r>
            <a:endParaRPr lang="en-US" b="1" dirty="0" smtClean="0">
              <a:solidFill>
                <a:srgbClr val="FFFF00"/>
              </a:solidFill>
            </a:endParaRPr>
          </a:p>
        </p:txBody>
      </p:sp>
    </p:spTree>
    <p:extLst>
      <p:ext uri="{BB962C8B-B14F-4D97-AF65-F5344CB8AC3E}">
        <p14:creationId xmlns="" xmlns:p14="http://schemas.microsoft.com/office/powerpoint/2010/main" val="16003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163</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lgn="ctr">
              <a:buNone/>
            </a:pPr>
            <a:r>
              <a:rPr lang="ar-SA" b="1" dirty="0" smtClean="0">
                <a:solidFill>
                  <a:schemeClr val="accent4">
                    <a:lumMod val="40000"/>
                    <a:lumOff val="60000"/>
                  </a:schemeClr>
                </a:solidFill>
              </a:rPr>
              <a:t>المرحلة-</a:t>
            </a:r>
            <a:r>
              <a:rPr lang="ar-SA" b="1" dirty="0" smtClean="0"/>
              <a:t>السرطان الموضع عالي الخطر</a:t>
            </a:r>
          </a:p>
          <a:p>
            <a:pPr>
              <a:buFont typeface="Wingdings" pitchFamily="2" charset="2"/>
              <a:buChar char="Ø"/>
            </a:pPr>
            <a:r>
              <a:rPr lang="ar-SA" b="1" dirty="0" smtClean="0">
                <a:solidFill>
                  <a:schemeClr val="bg1"/>
                </a:solidFill>
              </a:rPr>
              <a:t>يعتبر السرطان الموضعي عالي الخطر إذا وجد على الأقل واحد مما يلي:</a:t>
            </a:r>
          </a:p>
          <a:p>
            <a:pPr>
              <a:buFont typeface="Wingdings" pitchFamily="2" charset="2"/>
              <a:buChar char="§"/>
            </a:pPr>
            <a:r>
              <a:rPr lang="ar-SA" b="1" dirty="0" smtClean="0">
                <a:solidFill>
                  <a:srgbClr val="FFFF00"/>
                </a:solidFill>
              </a:rPr>
              <a:t>مستويات </a:t>
            </a:r>
            <a:r>
              <a:rPr lang="ar-SA" b="1" dirty="0" err="1" smtClean="0">
                <a:solidFill>
                  <a:srgbClr val="FFFF00"/>
                </a:solidFill>
              </a:rPr>
              <a:t>المستضد</a:t>
            </a:r>
            <a:r>
              <a:rPr lang="ar-SA" b="1" dirty="0" smtClean="0">
                <a:solidFill>
                  <a:srgbClr val="FFFF00"/>
                </a:solidFill>
              </a:rPr>
              <a:t> النوعي </a:t>
            </a:r>
            <a:r>
              <a:rPr lang="ar-SA" b="1" dirty="0" err="1" smtClean="0">
                <a:solidFill>
                  <a:srgbClr val="FFFF00"/>
                </a:solidFill>
              </a:rPr>
              <a:t>البروستاتي</a:t>
            </a:r>
            <a:r>
              <a:rPr lang="ar-SA" b="1" dirty="0" smtClean="0">
                <a:solidFill>
                  <a:srgbClr val="FFFF00"/>
                </a:solidFill>
              </a:rPr>
              <a:t> (</a:t>
            </a:r>
            <a:r>
              <a:rPr lang="en-US" b="1" dirty="0" smtClean="0">
                <a:solidFill>
                  <a:srgbClr val="FFFF00"/>
                </a:solidFill>
              </a:rPr>
              <a:t>PSA</a:t>
            </a:r>
            <a:r>
              <a:rPr lang="ar-SA" b="1" dirty="0" smtClean="0">
                <a:solidFill>
                  <a:srgbClr val="FFFF00"/>
                </a:solidFill>
              </a:rPr>
              <a:t>) تتجاوز 20 </a:t>
            </a:r>
            <a:r>
              <a:rPr lang="ar-SA" b="1" dirty="0" err="1" smtClean="0">
                <a:solidFill>
                  <a:srgbClr val="FFFF00"/>
                </a:solidFill>
              </a:rPr>
              <a:t>نانوغرام</a:t>
            </a:r>
            <a:r>
              <a:rPr lang="ar-SA" b="1" dirty="0" smtClean="0">
                <a:solidFill>
                  <a:srgbClr val="FFFF00"/>
                </a:solidFill>
              </a:rPr>
              <a:t>/مل</a:t>
            </a:r>
          </a:p>
          <a:p>
            <a:pPr>
              <a:buFont typeface="Wingdings" pitchFamily="2" charset="2"/>
              <a:buChar char="§"/>
            </a:pPr>
            <a:r>
              <a:rPr lang="ar-SA" b="1" dirty="0" smtClean="0">
                <a:solidFill>
                  <a:srgbClr val="FFFF00"/>
                </a:solidFill>
              </a:rPr>
              <a:t>تصنيف </a:t>
            </a:r>
            <a:r>
              <a:rPr lang="ar-SA" b="1" dirty="0" err="1" smtClean="0">
                <a:solidFill>
                  <a:srgbClr val="FFFF00"/>
                </a:solidFill>
              </a:rPr>
              <a:t>غليزون</a:t>
            </a:r>
            <a:r>
              <a:rPr lang="ar-SA" b="1" dirty="0" smtClean="0">
                <a:solidFill>
                  <a:srgbClr val="FFFF00"/>
                </a:solidFill>
              </a:rPr>
              <a:t> بين 8 و10</a:t>
            </a:r>
          </a:p>
          <a:p>
            <a:pPr>
              <a:buFont typeface="Wingdings" pitchFamily="2" charset="2"/>
              <a:buChar char="§"/>
            </a:pPr>
            <a:r>
              <a:rPr lang="ar-SA" b="1" dirty="0" smtClean="0">
                <a:solidFill>
                  <a:srgbClr val="FFFF00"/>
                </a:solidFill>
              </a:rPr>
              <a:t>المرحلة </a:t>
            </a:r>
            <a:r>
              <a:rPr lang="en-US" b="1" dirty="0" smtClean="0">
                <a:solidFill>
                  <a:srgbClr val="FFFF00"/>
                </a:solidFill>
              </a:rPr>
              <a:t>T</a:t>
            </a:r>
            <a:r>
              <a:rPr lang="ar-SA" b="1" dirty="0" smtClean="0">
                <a:solidFill>
                  <a:srgbClr val="FFFF00"/>
                </a:solidFill>
              </a:rPr>
              <a:t> هي </a:t>
            </a:r>
            <a:r>
              <a:rPr lang="en-US" b="1" dirty="0" smtClean="0">
                <a:solidFill>
                  <a:srgbClr val="FFFF00"/>
                </a:solidFill>
              </a:rPr>
              <a:t>T2c</a:t>
            </a:r>
            <a:r>
              <a:rPr lang="ar-SA" b="1" dirty="0" smtClean="0">
                <a:solidFill>
                  <a:srgbClr val="FFFF00"/>
                </a:solidFill>
              </a:rPr>
              <a:t> أو </a:t>
            </a:r>
            <a:r>
              <a:rPr lang="en-US" b="1" dirty="0" smtClean="0">
                <a:solidFill>
                  <a:srgbClr val="FFFF00"/>
                </a:solidFill>
              </a:rPr>
              <a:t>T3</a:t>
            </a:r>
            <a:r>
              <a:rPr lang="ar-SA" b="1" dirty="0" smtClean="0">
                <a:solidFill>
                  <a:srgbClr val="FFFF00"/>
                </a:solidFill>
              </a:rPr>
              <a:t> أو </a:t>
            </a:r>
            <a:r>
              <a:rPr lang="en-US" b="1" dirty="0" smtClean="0">
                <a:solidFill>
                  <a:srgbClr val="FFFF00"/>
                </a:solidFill>
              </a:rPr>
              <a:t>T4</a:t>
            </a:r>
          </a:p>
          <a:p>
            <a:pPr>
              <a:buFont typeface="Wingdings" pitchFamily="2" charset="2"/>
              <a:buChar char="Ø"/>
            </a:pPr>
            <a:endParaRPr lang="ar-SA" b="1" dirty="0" smtClean="0">
              <a:solidFill>
                <a:schemeClr val="bg1"/>
              </a:solidFill>
            </a:endParaRPr>
          </a:p>
          <a:p>
            <a:pPr>
              <a:buFont typeface="Wingdings" pitchFamily="2" charset="2"/>
              <a:buChar char="Ø"/>
            </a:pPr>
            <a:r>
              <a:rPr lang="ar-SA" b="1" dirty="0" smtClean="0">
                <a:solidFill>
                  <a:schemeClr val="bg1"/>
                </a:solidFill>
              </a:rPr>
              <a:t>إذا كانت المرحلة </a:t>
            </a:r>
            <a:r>
              <a:rPr lang="en-US" b="1" dirty="0" smtClean="0">
                <a:solidFill>
                  <a:schemeClr val="bg1"/>
                </a:solidFill>
              </a:rPr>
              <a:t>T</a:t>
            </a:r>
            <a:r>
              <a:rPr lang="ar-SA" b="1" dirty="0" smtClean="0">
                <a:solidFill>
                  <a:schemeClr val="bg1"/>
                </a:solidFill>
              </a:rPr>
              <a:t> هي </a:t>
            </a:r>
            <a:r>
              <a:rPr lang="en-US" b="1" dirty="0" smtClean="0">
                <a:solidFill>
                  <a:schemeClr val="bg1"/>
                </a:solidFill>
              </a:rPr>
              <a:t>T3</a:t>
            </a:r>
            <a:r>
              <a:rPr lang="ar-SA" b="1" dirty="0" smtClean="0">
                <a:solidFill>
                  <a:schemeClr val="bg1"/>
                </a:solidFill>
              </a:rPr>
              <a:t> أو </a:t>
            </a:r>
            <a:r>
              <a:rPr lang="en-US" b="1" dirty="0" smtClean="0">
                <a:solidFill>
                  <a:schemeClr val="bg1"/>
                </a:solidFill>
              </a:rPr>
              <a:t>T4</a:t>
            </a:r>
            <a:r>
              <a:rPr lang="ar-SA" b="1" dirty="0" smtClean="0">
                <a:solidFill>
                  <a:schemeClr val="bg1"/>
                </a:solidFill>
              </a:rPr>
              <a:t>، فإن ذلك يعني أن السرطان تجاوز المحفظة، ولذلك يعتبر متقدم موضعياً </a:t>
            </a: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164</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A" b="1" dirty="0" smtClean="0">
                <a:solidFill>
                  <a:schemeClr val="accent4">
                    <a:lumMod val="40000"/>
                    <a:lumOff val="60000"/>
                  </a:schemeClr>
                </a:solidFill>
              </a:rPr>
              <a:t>التصنيف بحسب </a:t>
            </a:r>
            <a:r>
              <a:rPr lang="ar-SA" b="1" dirty="0" err="1" smtClean="0">
                <a:solidFill>
                  <a:schemeClr val="accent4">
                    <a:lumMod val="40000"/>
                    <a:lumOff val="60000"/>
                  </a:schemeClr>
                </a:solidFill>
              </a:rPr>
              <a:t>غليزون</a:t>
            </a:r>
            <a:endParaRPr lang="ar-SA" b="1" dirty="0" smtClean="0">
              <a:solidFill>
                <a:schemeClr val="accent4">
                  <a:lumMod val="40000"/>
                  <a:lumOff val="60000"/>
                </a:schemeClr>
              </a:solidFill>
            </a:endParaRPr>
          </a:p>
          <a:p>
            <a:pPr>
              <a:buFont typeface="Wingdings" pitchFamily="2" charset="2"/>
              <a:buChar char="Ø"/>
            </a:pPr>
            <a:r>
              <a:rPr lang="ar-SA" b="1" dirty="0" smtClean="0">
                <a:solidFill>
                  <a:srgbClr val="FFFF00"/>
                </a:solidFill>
              </a:rPr>
              <a:t>التصنيف متدني أو المريض كبير السن أو المرحلة متدنية: </a:t>
            </a:r>
            <a:r>
              <a:rPr lang="ar-SA" b="1" dirty="0" smtClean="0">
                <a:solidFill>
                  <a:schemeClr val="bg1"/>
                </a:solidFill>
              </a:rPr>
              <a:t>المراقبة والانتظار (المراقبة النشطة)</a:t>
            </a:r>
          </a:p>
          <a:p>
            <a:pPr>
              <a:buFont typeface="Wingdings" pitchFamily="2" charset="2"/>
              <a:buChar char="Ø"/>
            </a:pPr>
            <a:r>
              <a:rPr lang="ar-SA" b="1" dirty="0" smtClean="0">
                <a:solidFill>
                  <a:srgbClr val="FFFF00"/>
                </a:solidFill>
              </a:rPr>
              <a:t>التصنيف عالي أو المريض أصغر سناً أو المرحلة عالية: </a:t>
            </a:r>
            <a:r>
              <a:rPr lang="ar-SA" b="1" dirty="0" smtClean="0">
                <a:solidFill>
                  <a:schemeClr val="bg1"/>
                </a:solidFill>
              </a:rPr>
              <a:t>المعالجة الفعالة بالجراحة أو الأشعة .....</a:t>
            </a:r>
          </a:p>
          <a:p>
            <a:pPr>
              <a:buFont typeface="Wingdings" pitchFamily="2" charset="2"/>
              <a:buChar char="Ø"/>
            </a:pP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البقيا</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165</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lgn="ctr">
              <a:buNone/>
            </a:pPr>
            <a:r>
              <a:rPr lang="ar-SA" b="1" dirty="0" smtClean="0">
                <a:solidFill>
                  <a:schemeClr val="accent4">
                    <a:lumMod val="40000"/>
                    <a:lumOff val="60000"/>
                  </a:schemeClr>
                </a:solidFill>
              </a:rPr>
              <a:t>مستويات </a:t>
            </a:r>
            <a:r>
              <a:rPr lang="ar-SA" b="1" dirty="0" err="1" smtClean="0">
                <a:solidFill>
                  <a:schemeClr val="accent4">
                    <a:lumMod val="40000"/>
                    <a:lumOff val="60000"/>
                  </a:schemeClr>
                </a:solidFill>
              </a:rPr>
              <a:t>المستضد</a:t>
            </a:r>
            <a:r>
              <a:rPr lang="ar-SA" b="1" dirty="0" smtClean="0">
                <a:solidFill>
                  <a:schemeClr val="accent4">
                    <a:lumMod val="40000"/>
                    <a:lumOff val="60000"/>
                  </a:schemeClr>
                </a:solidFill>
              </a:rPr>
              <a:t> النوعي </a:t>
            </a:r>
            <a:r>
              <a:rPr lang="ar-SA" b="1" dirty="0" err="1" smtClean="0">
                <a:solidFill>
                  <a:schemeClr val="accent4">
                    <a:lumMod val="40000"/>
                    <a:lumOff val="60000"/>
                  </a:schemeClr>
                </a:solidFill>
              </a:rPr>
              <a:t>البروستاتي</a:t>
            </a:r>
            <a:r>
              <a:rPr lang="ar-SA" b="1" dirty="0" smtClean="0">
                <a:solidFill>
                  <a:schemeClr val="accent4">
                    <a:lumMod val="40000"/>
                    <a:lumOff val="60000"/>
                  </a:schemeClr>
                </a:solidFill>
              </a:rPr>
              <a:t> </a:t>
            </a:r>
            <a:r>
              <a:rPr lang="en-US" b="1" dirty="0" smtClean="0">
                <a:solidFill>
                  <a:schemeClr val="accent4">
                    <a:lumMod val="40000"/>
                    <a:lumOff val="60000"/>
                  </a:schemeClr>
                </a:solidFill>
              </a:rPr>
              <a:t> (PSA)</a:t>
            </a:r>
            <a:r>
              <a:rPr lang="ar-SA" b="1" dirty="0" smtClean="0">
                <a:solidFill>
                  <a:schemeClr val="accent4">
                    <a:lumMod val="40000"/>
                    <a:lumOff val="60000"/>
                  </a:schemeClr>
                </a:solidFill>
              </a:rPr>
              <a:t> </a:t>
            </a:r>
          </a:p>
          <a:p>
            <a:pPr>
              <a:buFont typeface="Wingdings" pitchFamily="2" charset="2"/>
              <a:buChar char="Ø"/>
            </a:pPr>
            <a:r>
              <a:rPr lang="ar-SA" b="1" dirty="0" smtClean="0">
                <a:solidFill>
                  <a:schemeClr val="bg1"/>
                </a:solidFill>
              </a:rPr>
              <a:t>إذا المرحلة متدنية مع مستويات مرتفعة من </a:t>
            </a:r>
            <a:r>
              <a:rPr lang="ar-SA" b="1" dirty="0" err="1" smtClean="0">
                <a:solidFill>
                  <a:schemeClr val="bg1"/>
                </a:solidFill>
              </a:rPr>
              <a:t>المستضد</a:t>
            </a:r>
            <a:r>
              <a:rPr lang="ar-SA" b="1" dirty="0" smtClean="0">
                <a:solidFill>
                  <a:schemeClr val="bg1"/>
                </a:solidFill>
              </a:rPr>
              <a:t> النوعي </a:t>
            </a:r>
            <a:r>
              <a:rPr lang="ar-SA" b="1" dirty="0" err="1" smtClean="0">
                <a:solidFill>
                  <a:schemeClr val="bg1"/>
                </a:solidFill>
              </a:rPr>
              <a:t>البروستاتي</a:t>
            </a:r>
            <a:r>
              <a:rPr lang="ar-SA" b="1" dirty="0" smtClean="0">
                <a:solidFill>
                  <a:schemeClr val="bg1"/>
                </a:solidFill>
              </a:rPr>
              <a:t> (</a:t>
            </a:r>
            <a:r>
              <a:rPr lang="en-US" b="1" dirty="0" smtClean="0">
                <a:solidFill>
                  <a:schemeClr val="bg1"/>
                </a:solidFill>
              </a:rPr>
              <a:t>PSA</a:t>
            </a:r>
            <a:r>
              <a:rPr lang="ar-SA" b="1" dirty="0" smtClean="0">
                <a:solidFill>
                  <a:schemeClr val="bg1"/>
                </a:solidFill>
              </a:rPr>
              <a:t>)، فإن السرطان يمكن أن ينمو أحياناً بسرعة أكبر من السرطان ذي المرحلة العالية مع مستويات أقل من </a:t>
            </a:r>
            <a:r>
              <a:rPr lang="ar-SA" b="1" dirty="0" err="1" smtClean="0">
                <a:solidFill>
                  <a:schemeClr val="bg1"/>
                </a:solidFill>
              </a:rPr>
              <a:t>المستضد</a:t>
            </a:r>
            <a:r>
              <a:rPr lang="ar-SA" b="1" dirty="0" smtClean="0">
                <a:solidFill>
                  <a:schemeClr val="bg1"/>
                </a:solidFill>
              </a:rPr>
              <a:t> النوعي </a:t>
            </a:r>
            <a:r>
              <a:rPr lang="ar-SA" b="1" dirty="0" err="1" smtClean="0">
                <a:solidFill>
                  <a:schemeClr val="bg1"/>
                </a:solidFill>
              </a:rPr>
              <a:t>البروستاتي</a:t>
            </a:r>
            <a:r>
              <a:rPr lang="ar-SA" b="1" dirty="0" smtClean="0">
                <a:solidFill>
                  <a:schemeClr val="bg1"/>
                </a:solidFill>
              </a:rPr>
              <a:t> (</a:t>
            </a:r>
            <a:r>
              <a:rPr lang="en-US" b="1" dirty="0" smtClean="0">
                <a:solidFill>
                  <a:schemeClr val="bg1"/>
                </a:solidFill>
              </a:rPr>
              <a:t>PSA</a:t>
            </a:r>
            <a:r>
              <a:rPr lang="ar-SA" b="1" dirty="0" smtClean="0">
                <a:solidFill>
                  <a:schemeClr val="bg1"/>
                </a:solidFill>
              </a:rPr>
              <a:t>) </a:t>
            </a:r>
            <a:endParaRPr lang="en-US"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xfrm>
            <a:off x="500034" y="1500174"/>
            <a:ext cx="8229600" cy="4740277"/>
          </a:xfrm>
          <a:solidFill>
            <a:srgbClr val="C00000"/>
          </a:solidFill>
        </p:spPr>
        <p:txBody>
          <a:bodyPr>
            <a:normAutofit fontScale="92500" lnSpcReduction="20000"/>
          </a:bodyPr>
          <a:lstStyle/>
          <a:p>
            <a:pPr marL="514350" indent="-514350">
              <a:buFont typeface="+mj-lt"/>
              <a:buAutoNum type="arabicPeriod"/>
            </a:pPr>
            <a:r>
              <a:rPr lang="ar-SY" b="1" dirty="0" smtClean="0">
                <a:solidFill>
                  <a:srgbClr val="002060"/>
                </a:solidFill>
              </a:rPr>
              <a:t>د. بسام أبو الذهب، </a:t>
            </a:r>
            <a:r>
              <a:rPr lang="ar-SY" b="1" dirty="0" err="1" smtClean="0">
                <a:solidFill>
                  <a:srgbClr val="002060"/>
                </a:solidFill>
              </a:rPr>
              <a:t>د</a:t>
            </a:r>
            <a:r>
              <a:rPr lang="ar-SY" b="1" dirty="0" smtClean="0">
                <a:solidFill>
                  <a:srgbClr val="002060"/>
                </a:solidFill>
              </a:rPr>
              <a:t>. فراس الجرف، </a:t>
            </a:r>
            <a:r>
              <a:rPr lang="ar-SY" b="1" dirty="0" err="1" smtClean="0">
                <a:solidFill>
                  <a:srgbClr val="002060"/>
                </a:solidFill>
              </a:rPr>
              <a:t>د</a:t>
            </a:r>
            <a:r>
              <a:rPr lang="ar-SY" b="1" dirty="0" smtClean="0">
                <a:solidFill>
                  <a:srgbClr val="002060"/>
                </a:solidFill>
              </a:rPr>
              <a:t>. أحمد ضميرية؛ 2015؛ </a:t>
            </a:r>
            <a:r>
              <a:rPr lang="ar-SY" b="1" dirty="0" smtClean="0">
                <a:solidFill>
                  <a:srgbClr val="FFFF00"/>
                </a:solidFill>
              </a:rPr>
              <a:t>المهنة والسرطان</a:t>
            </a:r>
            <a:r>
              <a:rPr lang="ar-SY" b="1" dirty="0" smtClean="0">
                <a:solidFill>
                  <a:srgbClr val="002060"/>
                </a:solidFill>
              </a:rPr>
              <a:t>؛ وزارة الصحة دمشق.</a:t>
            </a:r>
          </a:p>
          <a:p>
            <a:pPr marL="514350" lvl="0" indent="-514350" algn="l" rtl="0">
              <a:buFont typeface="+mj-lt"/>
              <a:buAutoNum type="arabicPeriod"/>
            </a:pPr>
            <a:r>
              <a:rPr lang="en-US" b="1" dirty="0" smtClean="0">
                <a:solidFill>
                  <a:srgbClr val="002060"/>
                </a:solidFill>
              </a:rPr>
              <a:t>WHO-IARC; 2012; </a:t>
            </a:r>
            <a:r>
              <a:rPr lang="en-US" b="1" dirty="0" smtClean="0">
                <a:solidFill>
                  <a:srgbClr val="FFFF00"/>
                </a:solidFill>
              </a:rPr>
              <a:t>A review of human carcinogens, part c: arsenic, metals, fibers and dusts</a:t>
            </a:r>
            <a:r>
              <a:rPr lang="en-US" b="1" dirty="0" smtClean="0">
                <a:solidFill>
                  <a:srgbClr val="002060"/>
                </a:solidFill>
              </a:rPr>
              <a:t>, IARC Monographs on the Evaluation of Carcinogenic Risks to Humans, Volume 100; Lyon.</a:t>
            </a:r>
          </a:p>
          <a:p>
            <a:pPr marL="514350" lvl="0" indent="-514350" algn="l" rtl="0">
              <a:buFont typeface="+mj-lt"/>
              <a:buAutoNum type="arabicPeriod"/>
            </a:pPr>
            <a:r>
              <a:rPr lang="en-US" b="1" dirty="0" smtClean="0">
                <a:solidFill>
                  <a:srgbClr val="002060"/>
                </a:solidFill>
              </a:rPr>
              <a:t>WHO-IARC; 2012; </a:t>
            </a:r>
            <a:r>
              <a:rPr lang="en-US" b="1" dirty="0" smtClean="0">
                <a:solidFill>
                  <a:srgbClr val="FFFF00"/>
                </a:solidFill>
              </a:rPr>
              <a:t>A review of human carcinogens, part d: radiation</a:t>
            </a:r>
            <a:r>
              <a:rPr lang="en-US" b="1" dirty="0" smtClean="0">
                <a:solidFill>
                  <a:srgbClr val="002060"/>
                </a:solidFill>
              </a:rPr>
              <a:t>, IARC Monographs on the Evaluation of Carcinogenic Risks to Humans, Volume 100; Lyon.</a:t>
            </a:r>
          </a:p>
          <a:p>
            <a:pPr marL="514350" indent="-514350" algn="l" rtl="0">
              <a:buFont typeface="+mj-lt"/>
              <a:buAutoNum type="arabicPeriod"/>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166</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lnSpcReduction="20000"/>
          </a:bodyPr>
          <a:lstStyle/>
          <a:p>
            <a:pPr marL="514350" lvl="0" indent="-514350" algn="l" rtl="0">
              <a:buFont typeface="+mj-lt"/>
              <a:buAutoNum type="arabicPeriod" startAt="4"/>
            </a:pPr>
            <a:r>
              <a:rPr lang="en-US" b="1" dirty="0" smtClean="0">
                <a:solidFill>
                  <a:srgbClr val="002060"/>
                </a:solidFill>
              </a:rPr>
              <a:t>WHO-IARC; 2012; </a:t>
            </a:r>
            <a:r>
              <a:rPr lang="en-US" b="1" dirty="0" smtClean="0">
                <a:solidFill>
                  <a:srgbClr val="FFFF00"/>
                </a:solidFill>
              </a:rPr>
              <a:t>A review of human carcinogens, part f: Chemical Agents and Related Occupations</a:t>
            </a:r>
            <a:r>
              <a:rPr lang="en-US" b="1" dirty="0" smtClean="0">
                <a:solidFill>
                  <a:srgbClr val="002060"/>
                </a:solidFill>
              </a:rPr>
              <a:t>, IARC Monographs on the Evaluation of Carcinogenic Risks to Humans, Volume 100; Lyon.</a:t>
            </a:r>
          </a:p>
          <a:p>
            <a:pPr marL="514350" indent="-514350" algn="l" rtl="0">
              <a:buFont typeface="+mj-lt"/>
              <a:buAutoNum type="arabicPeriod" startAt="4"/>
            </a:pPr>
            <a:r>
              <a:rPr lang="en-US" b="1" dirty="0" smtClean="0">
                <a:solidFill>
                  <a:srgbClr val="002060"/>
                </a:solidFill>
              </a:rPr>
              <a:t>WHO-IARC; 2015; </a:t>
            </a:r>
            <a:r>
              <a:rPr lang="en-US" b="1" dirty="0" smtClean="0">
                <a:solidFill>
                  <a:srgbClr val="FFFF00"/>
                </a:solidFill>
              </a:rPr>
              <a:t>Some Organophosphate Insecticides and Herbicides: </a:t>
            </a:r>
            <a:r>
              <a:rPr lang="en-US" b="1" dirty="0" err="1" smtClean="0">
                <a:solidFill>
                  <a:srgbClr val="FFFF00"/>
                </a:solidFill>
              </a:rPr>
              <a:t>Diazinon</a:t>
            </a:r>
            <a:r>
              <a:rPr lang="en-US" b="1" dirty="0" smtClean="0">
                <a:solidFill>
                  <a:srgbClr val="FFFF00"/>
                </a:solidFill>
              </a:rPr>
              <a:t>, </a:t>
            </a:r>
            <a:r>
              <a:rPr lang="en-US" b="1" dirty="0" err="1" smtClean="0">
                <a:solidFill>
                  <a:srgbClr val="FFFF00"/>
                </a:solidFill>
              </a:rPr>
              <a:t>Glyphosate</a:t>
            </a:r>
            <a:r>
              <a:rPr lang="en-US" b="1" dirty="0" smtClean="0">
                <a:solidFill>
                  <a:srgbClr val="FFFF00"/>
                </a:solidFill>
              </a:rPr>
              <a:t>, </a:t>
            </a:r>
            <a:r>
              <a:rPr lang="en-US" b="1" dirty="0" err="1" smtClean="0">
                <a:solidFill>
                  <a:srgbClr val="FFFF00"/>
                </a:solidFill>
              </a:rPr>
              <a:t>Malathion</a:t>
            </a:r>
            <a:r>
              <a:rPr lang="en-US" b="1" dirty="0" smtClean="0">
                <a:solidFill>
                  <a:srgbClr val="FFFF00"/>
                </a:solidFill>
              </a:rPr>
              <a:t>, Parathion, </a:t>
            </a:r>
          </a:p>
          <a:p>
            <a:pPr marL="514350" indent="-514350" algn="l" rtl="0">
              <a:buNone/>
            </a:pPr>
            <a:r>
              <a:rPr lang="en-US" b="1" dirty="0" smtClean="0">
                <a:solidFill>
                  <a:srgbClr val="FFFF00"/>
                </a:solidFill>
              </a:rPr>
              <a:t>       and </a:t>
            </a:r>
            <a:r>
              <a:rPr lang="en-US" b="1" dirty="0" err="1" smtClean="0">
                <a:solidFill>
                  <a:srgbClr val="FFFF00"/>
                </a:solidFill>
              </a:rPr>
              <a:t>Tetrachlorvinphos</a:t>
            </a:r>
            <a:r>
              <a:rPr lang="en-US" b="1" dirty="0" smtClean="0">
                <a:solidFill>
                  <a:srgbClr val="002060"/>
                </a:solidFill>
              </a:rPr>
              <a:t>, IARC Monographs on the Evaluation of Carcinogenic Risks to Humans, Volume 112; Lyon.</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167</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a:bodyPr>
          <a:lstStyle/>
          <a:p>
            <a:pPr marL="514350" lvl="0" indent="-514350" algn="l" rtl="0">
              <a:buFont typeface="+mj-lt"/>
              <a:buAutoNum type="arabicPeriod" startAt="6"/>
            </a:pPr>
            <a:r>
              <a:rPr lang="en-US" b="1" dirty="0" smtClean="0">
                <a:solidFill>
                  <a:srgbClr val="002060"/>
                </a:solidFill>
              </a:rPr>
              <a:t>WHO-IARC; 2015; </a:t>
            </a:r>
            <a:r>
              <a:rPr lang="en-US" b="1" dirty="0" smtClean="0">
                <a:solidFill>
                  <a:srgbClr val="FFFF00"/>
                </a:solidFill>
              </a:rPr>
              <a:t>IARC Monographs evaluate consumption of red meat and processed meat</a:t>
            </a:r>
            <a:r>
              <a:rPr lang="en-US" b="1" dirty="0" smtClean="0">
                <a:solidFill>
                  <a:srgbClr val="002060"/>
                </a:solidFill>
              </a:rPr>
              <a:t>, Press Release No. 240; Lyon.</a:t>
            </a:r>
          </a:p>
          <a:p>
            <a:pPr marL="514350" indent="-514350" algn="l" rtl="0">
              <a:buFont typeface="+mj-lt"/>
              <a:buAutoNum type="arabicPeriod" startAt="6"/>
            </a:pPr>
            <a:r>
              <a:rPr lang="en-US" b="1" dirty="0" smtClean="0">
                <a:solidFill>
                  <a:srgbClr val="002060"/>
                </a:solidFill>
              </a:rPr>
              <a:t>WHO-IARC, 2015, </a:t>
            </a:r>
            <a:r>
              <a:rPr lang="en-US" b="1" dirty="0" smtClean="0">
                <a:solidFill>
                  <a:srgbClr val="FFFF00"/>
                </a:solidFill>
              </a:rPr>
              <a:t>Q &amp; A on the carcinogenicity of the consumption of red meat and processed meat</a:t>
            </a:r>
            <a:r>
              <a:rPr lang="en-US" b="1" dirty="0" smtClean="0">
                <a:solidFill>
                  <a:srgbClr val="002060"/>
                </a:solidFill>
              </a:rPr>
              <a:t>, Lyon.</a:t>
            </a:r>
          </a:p>
          <a:p>
            <a:pPr marL="514350" lvl="0" indent="-514350" algn="l" rtl="0">
              <a:buFont typeface="+mj-lt"/>
              <a:buAutoNum type="arabicPeriod" startAt="6"/>
            </a:pPr>
            <a:r>
              <a:rPr lang="en-US" b="1" dirty="0" smtClean="0">
                <a:solidFill>
                  <a:srgbClr val="002060"/>
                </a:solidFill>
              </a:rPr>
              <a:t>WHO-IARC, 2015, </a:t>
            </a:r>
            <a:r>
              <a:rPr lang="en-US" b="1" dirty="0" smtClean="0">
                <a:solidFill>
                  <a:srgbClr val="FFFF00"/>
                </a:solidFill>
              </a:rPr>
              <a:t>List of classifications by cancer site with sufficient evidence in humans, volumes 1-114</a:t>
            </a:r>
            <a:r>
              <a:rPr lang="en-US" b="1" dirty="0" smtClean="0">
                <a:solidFill>
                  <a:srgbClr val="002060"/>
                </a:solidFill>
              </a:rPr>
              <a:t>, Lyon.</a:t>
            </a:r>
          </a:p>
          <a:p>
            <a:pPr marL="514350" lvl="0" indent="-514350" algn="l" rtl="0">
              <a:buFont typeface="+mj-lt"/>
              <a:buAutoNum type="arabicPeriod" startAt="6"/>
            </a:pPr>
            <a:endParaRPr lang="en-US" b="1" dirty="0" smtClean="0">
              <a:solidFill>
                <a:srgbClr val="002060"/>
              </a:solidFill>
            </a:endParaRPr>
          </a:p>
          <a:p>
            <a:pPr marL="514350" indent="-514350" algn="l" rtl="0">
              <a:buFont typeface="+mj-lt"/>
              <a:buAutoNum type="arabicPeriod" startAt="6"/>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168</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lnSpcReduction="20000"/>
          </a:bodyPr>
          <a:lstStyle/>
          <a:p>
            <a:pPr marL="514350" indent="-514350" algn="l" rtl="0">
              <a:buFont typeface="+mj-lt"/>
              <a:buAutoNum type="arabicPeriod" startAt="9"/>
            </a:pPr>
            <a:r>
              <a:rPr lang="en-US" b="1" dirty="0" smtClean="0">
                <a:solidFill>
                  <a:srgbClr val="002060"/>
                </a:solidFill>
              </a:rPr>
              <a:t>WHO-IARC; 2015; </a:t>
            </a:r>
            <a:r>
              <a:rPr lang="en-US" b="1" dirty="0" smtClean="0">
                <a:solidFill>
                  <a:srgbClr val="FFFF00"/>
                </a:solidFill>
              </a:rPr>
              <a:t>List of classifications, Volumes 1–114 (e-copy)</a:t>
            </a:r>
            <a:r>
              <a:rPr lang="en-US" b="1" dirty="0" smtClean="0">
                <a:solidFill>
                  <a:srgbClr val="002060"/>
                </a:solidFill>
              </a:rPr>
              <a:t>; Lyon.</a:t>
            </a:r>
          </a:p>
          <a:p>
            <a:pPr marL="514350" lvl="0" indent="-514350" algn="l" rtl="0">
              <a:buFont typeface="+mj-lt"/>
              <a:buAutoNum type="arabicPeriod" startAt="9"/>
            </a:pPr>
            <a:r>
              <a:rPr lang="en-US" b="1" dirty="0" smtClean="0">
                <a:solidFill>
                  <a:srgbClr val="002060"/>
                </a:solidFill>
              </a:rPr>
              <a:t> WHO-IARC; 2008, 2014; </a:t>
            </a:r>
            <a:r>
              <a:rPr lang="en-US" b="1" dirty="0" smtClean="0">
                <a:solidFill>
                  <a:srgbClr val="FFFF00"/>
                </a:solidFill>
              </a:rPr>
              <a:t>World cancer reports</a:t>
            </a:r>
            <a:r>
              <a:rPr lang="en-US" b="1" dirty="0" smtClean="0">
                <a:solidFill>
                  <a:srgbClr val="002060"/>
                </a:solidFill>
              </a:rPr>
              <a:t>, Lyon.</a:t>
            </a:r>
          </a:p>
          <a:p>
            <a:pPr marL="514350" lvl="0" indent="-514350" algn="l" rtl="0">
              <a:buFont typeface="+mj-lt"/>
              <a:buAutoNum type="arabicPeriod" startAt="9"/>
            </a:pPr>
            <a:r>
              <a:rPr lang="en-US" b="1" dirty="0" smtClean="0">
                <a:solidFill>
                  <a:srgbClr val="002060"/>
                </a:solidFill>
              </a:rPr>
              <a:t> Johns Hopkins Medicine, 2016, </a:t>
            </a:r>
            <a:r>
              <a:rPr lang="en-US" b="1" dirty="0" smtClean="0">
                <a:solidFill>
                  <a:srgbClr val="FFFF00"/>
                </a:solidFill>
              </a:rPr>
              <a:t>Prostate  cancer</a:t>
            </a:r>
            <a:r>
              <a:rPr lang="en-US" b="1" dirty="0" smtClean="0">
                <a:solidFill>
                  <a:srgbClr val="002060"/>
                </a:solidFill>
              </a:rPr>
              <a:t>, USA.</a:t>
            </a:r>
          </a:p>
          <a:p>
            <a:pPr marL="514350" indent="-514350" algn="l" rtl="0">
              <a:buFont typeface="+mj-lt"/>
              <a:buAutoNum type="arabicPeriod" startAt="9"/>
            </a:pPr>
            <a:r>
              <a:rPr lang="en-US" b="1" dirty="0" smtClean="0">
                <a:solidFill>
                  <a:srgbClr val="002060"/>
                </a:solidFill>
              </a:rPr>
              <a:t> National Institute on Drug Abuse (NIDA), 2015, </a:t>
            </a:r>
            <a:r>
              <a:rPr lang="en-US" b="1" dirty="0" smtClean="0">
                <a:solidFill>
                  <a:srgbClr val="FFFF00"/>
                </a:solidFill>
              </a:rPr>
              <a:t>What are anabolic steroids</a:t>
            </a:r>
            <a:r>
              <a:rPr lang="en-US" b="1" smtClean="0">
                <a:solidFill>
                  <a:srgbClr val="002060"/>
                </a:solidFill>
              </a:rPr>
              <a:t>, Maryland.</a:t>
            </a:r>
            <a:endParaRPr lang="en-US" b="1" dirty="0" smtClean="0">
              <a:solidFill>
                <a:srgbClr val="002060"/>
              </a:solidFill>
            </a:endParaRPr>
          </a:p>
          <a:p>
            <a:pPr marL="514350" lvl="0" indent="-514350" algn="l" rtl="0">
              <a:buFont typeface="+mj-lt"/>
              <a:buAutoNum type="arabicPeriod" startAt="9"/>
            </a:pPr>
            <a:r>
              <a:rPr lang="en-US" b="1" dirty="0" smtClean="0">
                <a:solidFill>
                  <a:srgbClr val="002060"/>
                </a:solidFill>
              </a:rPr>
              <a:t>Cancer Research UK, 2015, </a:t>
            </a:r>
            <a:r>
              <a:rPr lang="en-US" b="1" dirty="0" smtClean="0">
                <a:solidFill>
                  <a:srgbClr val="FFFF00"/>
                </a:solidFill>
              </a:rPr>
              <a:t>Prostate cancer</a:t>
            </a:r>
            <a:r>
              <a:rPr lang="en-US" b="1" dirty="0" smtClean="0">
                <a:solidFill>
                  <a:srgbClr val="002060"/>
                </a:solidFill>
              </a:rPr>
              <a:t>, UK.</a:t>
            </a:r>
          </a:p>
          <a:p>
            <a:pPr marL="514350" indent="-514350" algn="l" rtl="0">
              <a:buFont typeface="+mj-lt"/>
              <a:buAutoNum type="arabicPeriod" startAt="9"/>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169</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17</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a:bodyPr>
          <a:lstStyle/>
          <a:p>
            <a:pPr marL="514350" lvl="0" indent="-514350" algn="l" rtl="0">
              <a:buFont typeface="+mj-lt"/>
              <a:buAutoNum type="arabicPeriod" startAt="14"/>
            </a:pPr>
            <a:r>
              <a:rPr lang="en-US" b="1" dirty="0" smtClean="0">
                <a:solidFill>
                  <a:srgbClr val="002060"/>
                </a:solidFill>
              </a:rPr>
              <a:t>American Cancer Society, 2015, </a:t>
            </a:r>
            <a:r>
              <a:rPr lang="en-US" b="1" dirty="0" smtClean="0">
                <a:solidFill>
                  <a:srgbClr val="FFFF00"/>
                </a:solidFill>
              </a:rPr>
              <a:t>Prostate cancer</a:t>
            </a:r>
            <a:r>
              <a:rPr lang="en-US" b="1" dirty="0" smtClean="0">
                <a:solidFill>
                  <a:srgbClr val="002060"/>
                </a:solidFill>
              </a:rPr>
              <a:t>, USA.</a:t>
            </a:r>
          </a:p>
          <a:p>
            <a:pPr marL="514350" lvl="0" indent="-514350" algn="l" rtl="0">
              <a:buFont typeface="+mj-lt"/>
              <a:buAutoNum type="arabicPeriod" startAt="14"/>
            </a:pPr>
            <a:r>
              <a:rPr lang="en-US" b="1" dirty="0" smtClean="0">
                <a:solidFill>
                  <a:srgbClr val="002060"/>
                </a:solidFill>
              </a:rPr>
              <a:t> Canadian Cancer Society, 2015, </a:t>
            </a:r>
            <a:r>
              <a:rPr lang="en-US" b="1" dirty="0" smtClean="0">
                <a:solidFill>
                  <a:srgbClr val="FFFF00"/>
                </a:solidFill>
              </a:rPr>
              <a:t>Prostate cancer</a:t>
            </a:r>
            <a:r>
              <a:rPr lang="en-US" b="1" dirty="0" smtClean="0">
                <a:solidFill>
                  <a:srgbClr val="002060"/>
                </a:solidFill>
              </a:rPr>
              <a:t>, Canada. </a:t>
            </a:r>
          </a:p>
          <a:p>
            <a:pPr marL="514350" indent="-514350" algn="l" rtl="0">
              <a:buFont typeface="+mj-lt"/>
              <a:buAutoNum type="arabicPeriod" startAt="14"/>
            </a:pPr>
            <a:r>
              <a:rPr lang="en-US" b="1" dirty="0" smtClean="0">
                <a:solidFill>
                  <a:srgbClr val="002060"/>
                </a:solidFill>
              </a:rPr>
              <a:t> Many WEBs related to medicine, occupational heath, occupational cancers and economic activities.</a:t>
            </a:r>
          </a:p>
          <a:p>
            <a:pPr marL="514350" indent="-514350" algn="l" rtl="0">
              <a:buFont typeface="+mj-lt"/>
              <a:buAutoNum type="arabicPeriod" startAt="14"/>
            </a:pPr>
            <a:endParaRPr lang="en-US" dirty="0" smtClean="0">
              <a:solidFill>
                <a:srgbClr val="002060"/>
              </a:solidFill>
            </a:endParaRPr>
          </a:p>
          <a:p>
            <a:pPr marL="514350" lvl="0" indent="-514350" algn="l" rtl="0">
              <a:buFont typeface="+mj-lt"/>
              <a:buAutoNum type="arabicPeriod" startAt="14"/>
            </a:pPr>
            <a:endParaRPr lang="en-US" b="1" dirty="0" smtClean="0">
              <a:solidFill>
                <a:srgbClr val="002060"/>
              </a:solidFill>
            </a:endParaRPr>
          </a:p>
          <a:p>
            <a:pPr marL="514350" indent="-514350" algn="l" rtl="0">
              <a:buFont typeface="+mj-lt"/>
              <a:buAutoNum type="arabicPeriod" startAt="14"/>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170</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1930226"/>
          </a:xfrm>
          <a:solidFill>
            <a:schemeClr val="accent2">
              <a:lumMod val="60000"/>
              <a:lumOff val="40000"/>
            </a:schemeClr>
          </a:solidFill>
        </p:spPr>
        <p:txBody>
          <a:bodyPr>
            <a:normAutofit/>
          </a:bodyPr>
          <a:lstStyle/>
          <a:p>
            <a:r>
              <a:rPr lang="ar-SY" sz="8800" b="1" dirty="0" smtClean="0">
                <a:solidFill>
                  <a:srgbClr val="FFFF00"/>
                </a:solidFill>
                <a:latin typeface="Tahoma" pitchFamily="34" charset="0"/>
                <a:ea typeface="Tahoma" pitchFamily="34" charset="0"/>
                <a:cs typeface="Tahoma" pitchFamily="34" charset="0"/>
              </a:rPr>
              <a:t>شكراً لإصغائكم</a:t>
            </a:r>
            <a:endParaRPr lang="ar-SY" sz="8800" b="1" dirty="0">
              <a:solidFill>
                <a:srgbClr val="FFFF00"/>
              </a:solidFill>
              <a:latin typeface="Tahoma" pitchFamily="34" charset="0"/>
              <a:ea typeface="Tahoma" pitchFamily="34" charset="0"/>
              <a:cs typeface="Tahoma" pitchFamily="34" charset="0"/>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171</a:t>
            </a:fld>
            <a:endParaRPr lang="ar-SA" dirty="0">
              <a:solidFill>
                <a:srgbClr val="002060"/>
              </a:solidFill>
            </a:endParaRPr>
          </a:p>
        </p:txBody>
      </p:sp>
      <p:sp>
        <p:nvSpPr>
          <p:cNvPr id="8" name="عنصر نائب للمحتوى 7"/>
          <p:cNvSpPr>
            <a:spLocks noGrp="1"/>
          </p:cNvSpPr>
          <p:nvPr>
            <p:ph idx="1"/>
          </p:nvPr>
        </p:nvSpPr>
        <p:spPr/>
        <p:txBody>
          <a:bodyPr/>
          <a:lstStyle/>
          <a:p>
            <a:pPr>
              <a:buNone/>
            </a:pPr>
            <a:r>
              <a:rPr lang="ar-SY" dirty="0" smtClean="0"/>
              <a:t>  </a:t>
            </a:r>
            <a:endParaRPr lang="ar-SY" dirty="0"/>
          </a:p>
        </p:txBody>
      </p:sp>
      <p:pic>
        <p:nvPicPr>
          <p:cNvPr id="1026" name="Picture 2" descr="D:\الصور\NOME\زهور\jasminum sambac arabic flower-الفل\الفل6.jpg"/>
          <p:cNvPicPr>
            <a:picLocks noChangeAspect="1" noChangeArrowheads="1"/>
          </p:cNvPicPr>
          <p:nvPr/>
        </p:nvPicPr>
        <p:blipFill>
          <a:blip r:embed="rId2"/>
          <a:srcRect/>
          <a:stretch>
            <a:fillRect/>
          </a:stretch>
        </p:blipFill>
        <p:spPr bwMode="auto">
          <a:xfrm>
            <a:off x="2571736" y="2285972"/>
            <a:ext cx="3929090" cy="3929090"/>
          </a:xfrm>
          <a:prstGeom prst="roundRect">
            <a:avLst>
              <a:gd name="adj" fmla="val 4167"/>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62422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0"/>
            <a:ext cx="8501122" cy="1571612"/>
          </a:xfrm>
          <a:solidFill>
            <a:srgbClr val="FFC000"/>
          </a:solidFill>
        </p:spPr>
        <p:txBody>
          <a:bodyPr>
            <a:normAutofit/>
          </a:bodyPr>
          <a:lstStyle/>
          <a:p>
            <a:r>
              <a:rPr lang="ar-SY" sz="3600" b="1" dirty="0" smtClean="0">
                <a:solidFill>
                  <a:srgbClr val="0070C0"/>
                </a:solidFill>
                <a:latin typeface="Monotype Koufi" pitchFamily="2" charset="-78"/>
                <a:ea typeface="Monotype Koufi" pitchFamily="2" charset="-78"/>
                <a:cs typeface="PT Bold Heading" pitchFamily="2" charset="-78"/>
              </a:rPr>
              <a:t>تَصْنيف الوَكالَة الدولية لبُحوث السَّرَطان (</a:t>
            </a:r>
            <a:r>
              <a:rPr lang="en-US" sz="3600" b="1" dirty="0" smtClean="0">
                <a:solidFill>
                  <a:srgbClr val="0070C0"/>
                </a:solidFill>
                <a:latin typeface="Monotype Koufi" pitchFamily="2" charset="-78"/>
                <a:ea typeface="Monotype Koufi" pitchFamily="2" charset="-78"/>
                <a:cs typeface="PT Bold Heading" pitchFamily="2" charset="-78"/>
              </a:rPr>
              <a:t>IARC</a:t>
            </a:r>
            <a:r>
              <a:rPr lang="ar-SY" sz="3600" b="1" dirty="0" smtClean="0">
                <a:solidFill>
                  <a:srgbClr val="0070C0"/>
                </a:solidFill>
                <a:latin typeface="Monotype Koufi" pitchFamily="2" charset="-78"/>
                <a:ea typeface="Monotype Koufi" pitchFamily="2" charset="-78"/>
                <a:cs typeface="PT Bold Heading" pitchFamily="2" charset="-78"/>
              </a:rPr>
              <a:t>) للمَواد والعَوامِل تبعاً </a:t>
            </a:r>
            <a:r>
              <a:rPr lang="ar-SY" sz="3600" b="1" dirty="0" err="1" smtClean="0">
                <a:solidFill>
                  <a:srgbClr val="0070C0"/>
                </a:solidFill>
                <a:latin typeface="Monotype Koufi" pitchFamily="2" charset="-78"/>
                <a:ea typeface="Monotype Koufi" pitchFamily="2" charset="-78"/>
                <a:cs typeface="PT Bold Heading" pitchFamily="2" charset="-78"/>
              </a:rPr>
              <a:t>للسَّرْطَنَة</a:t>
            </a:r>
            <a:r>
              <a:rPr lang="ar-SY" sz="3600" b="1" dirty="0" smtClean="0">
                <a:solidFill>
                  <a:srgbClr val="0070C0"/>
                </a:solidFill>
                <a:latin typeface="Monotype Koufi" pitchFamily="2" charset="-78"/>
                <a:ea typeface="Monotype Koufi" pitchFamily="2" charset="-78"/>
                <a:cs typeface="PT Bold Heading" pitchFamily="2" charset="-78"/>
              </a:rPr>
              <a:t>-باختصار</a:t>
            </a:r>
            <a:r>
              <a:rPr lang="ar-SY" sz="3600" b="1" baseline="30000" dirty="0" smtClean="0">
                <a:solidFill>
                  <a:srgbClr val="00B050"/>
                </a:solidFill>
                <a:latin typeface="Monotype Koufi" pitchFamily="2" charset="-78"/>
                <a:ea typeface="Monotype Koufi" pitchFamily="2" charset="-78"/>
                <a:cs typeface="PT Bold Heading" pitchFamily="2" charset="-78"/>
              </a:rPr>
              <a:t> 1، 9</a:t>
            </a:r>
            <a:endParaRPr lang="ar-SY" sz="3600" b="1" dirty="0">
              <a:solidFill>
                <a:srgbClr val="0070C0"/>
              </a:solidFill>
              <a:latin typeface="Monotype Koufi" pitchFamily="2" charset="-78"/>
              <a:ea typeface="Monotype Koufi" pitchFamily="2" charset="-78"/>
              <a:cs typeface="PT Bold Heading" pitchFamily="2" charset="-78"/>
            </a:endParaRPr>
          </a:p>
        </p:txBody>
      </p:sp>
      <p:sp>
        <p:nvSpPr>
          <p:cNvPr id="3" name="عنصر نائب للمحتوى 2"/>
          <p:cNvSpPr>
            <a:spLocks noGrp="1"/>
          </p:cNvSpPr>
          <p:nvPr>
            <p:ph idx="1"/>
          </p:nvPr>
        </p:nvSpPr>
        <p:spPr>
          <a:solidFill>
            <a:schemeClr val="bg1">
              <a:lumMod val="65000"/>
            </a:schemeClr>
          </a:solidFill>
        </p:spPr>
        <p:txBody>
          <a:bodyPr>
            <a:normAutofit/>
          </a:bodyPr>
          <a:lstStyle/>
          <a:p>
            <a:pPr>
              <a:buNone/>
            </a:pPr>
            <a:r>
              <a:rPr lang="ar-SY" b="1" dirty="0" smtClean="0">
                <a:solidFill>
                  <a:schemeClr val="bg1"/>
                </a:solidFill>
                <a:latin typeface="Arial Unicode MS" pitchFamily="34" charset="-128"/>
                <a:ea typeface="Arial Unicode MS" pitchFamily="34" charset="-128"/>
                <a:cs typeface="Arial Unicode MS" pitchFamily="34" charset="-128"/>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18</a:t>
            </a:fld>
            <a:endParaRPr lang="ar-SA" dirty="0">
              <a:solidFill>
                <a:srgbClr val="002060"/>
              </a:solidFill>
            </a:endParaRPr>
          </a:p>
        </p:txBody>
      </p:sp>
      <p:graphicFrame>
        <p:nvGraphicFramePr>
          <p:cNvPr id="7" name="جدول 6"/>
          <p:cNvGraphicFramePr>
            <a:graphicFrameLocks noGrp="1"/>
          </p:cNvGraphicFramePr>
          <p:nvPr/>
        </p:nvGraphicFramePr>
        <p:xfrm>
          <a:off x="142844" y="1857364"/>
          <a:ext cx="8858313" cy="4937760"/>
        </p:xfrm>
        <a:graphic>
          <a:graphicData uri="http://schemas.openxmlformats.org/drawingml/2006/table">
            <a:tbl>
              <a:tblPr rtl="1"/>
              <a:tblGrid>
                <a:gridCol w="2249155"/>
                <a:gridCol w="2375120"/>
                <a:gridCol w="4234038"/>
              </a:tblGrid>
              <a:tr h="0">
                <a:tc>
                  <a:txBody>
                    <a:bodyPr/>
                    <a:lstStyle/>
                    <a:p>
                      <a:pPr algn="ctr" rtl="1">
                        <a:lnSpc>
                          <a:spcPct val="115000"/>
                        </a:lnSpc>
                        <a:spcAft>
                          <a:spcPts val="600"/>
                        </a:spcAft>
                      </a:pPr>
                      <a:r>
                        <a:rPr lang="ar-SA" sz="2000" b="1" dirty="0">
                          <a:solidFill>
                            <a:schemeClr val="bg1"/>
                          </a:solidFill>
                          <a:latin typeface="Calibri"/>
                          <a:ea typeface="Times New Roman"/>
                          <a:cs typeface="+mn-cs"/>
                        </a:rPr>
                        <a:t>المجموعة</a:t>
                      </a:r>
                      <a:endParaRPr lang="en-US" sz="2000" b="1" dirty="0">
                        <a:solidFill>
                          <a:schemeClr val="bg1"/>
                        </a:solidFill>
                        <a:latin typeface="Calibri"/>
                        <a:ea typeface="Times New Roman"/>
                        <a:cs typeface="+mn-cs"/>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lnSpc>
                          <a:spcPct val="115000"/>
                        </a:lnSpc>
                        <a:spcAft>
                          <a:spcPts val="600"/>
                        </a:spcAft>
                      </a:pPr>
                      <a:r>
                        <a:rPr lang="ar-SA" sz="2000" b="1" dirty="0">
                          <a:solidFill>
                            <a:schemeClr val="bg1"/>
                          </a:solidFill>
                          <a:latin typeface="Calibri"/>
                          <a:ea typeface="Times New Roman"/>
                          <a:cs typeface="+mn-cs"/>
                        </a:rPr>
                        <a:t>الوصف</a:t>
                      </a:r>
                      <a:endParaRPr lang="en-US" sz="2000" b="1" dirty="0">
                        <a:solidFill>
                          <a:schemeClr val="bg1"/>
                        </a:solidFill>
                        <a:latin typeface="Calibri"/>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lnSpc>
                          <a:spcPct val="115000"/>
                        </a:lnSpc>
                        <a:spcAft>
                          <a:spcPts val="600"/>
                        </a:spcAft>
                      </a:pPr>
                      <a:r>
                        <a:rPr lang="ar-SA" sz="2000" b="1" dirty="0">
                          <a:solidFill>
                            <a:schemeClr val="bg1"/>
                          </a:solidFill>
                          <a:latin typeface="Calibri"/>
                          <a:ea typeface="Times New Roman"/>
                          <a:cs typeface="+mn-cs"/>
                        </a:rPr>
                        <a:t>التَّعْريف</a:t>
                      </a:r>
                      <a:endParaRPr lang="en-US" sz="2000" b="1" dirty="0">
                        <a:solidFill>
                          <a:schemeClr val="bg1"/>
                        </a:solidFill>
                        <a:latin typeface="Calibri"/>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0">
                <a:tc>
                  <a:txBody>
                    <a:bodyPr/>
                    <a:lstStyle/>
                    <a:p>
                      <a:pPr algn="ctr" rtl="1">
                        <a:lnSpc>
                          <a:spcPct val="115000"/>
                        </a:lnSpc>
                        <a:spcAft>
                          <a:spcPts val="600"/>
                        </a:spcAft>
                      </a:pPr>
                      <a:r>
                        <a:rPr lang="ar-SY" sz="2000" b="1" dirty="0" smtClean="0">
                          <a:solidFill>
                            <a:srgbClr val="FFFF00"/>
                          </a:solidFill>
                          <a:latin typeface="Simplified Arabic" pitchFamily="18" charset="-78"/>
                          <a:ea typeface="Times New Roman"/>
                          <a:cs typeface="Simplified Arabic" pitchFamily="18" charset="-78"/>
                        </a:rPr>
                        <a:t>1</a:t>
                      </a:r>
                    </a:p>
                    <a:p>
                      <a:pPr algn="ctr" rtl="1">
                        <a:lnSpc>
                          <a:spcPct val="115000"/>
                        </a:lnSpc>
                        <a:spcAft>
                          <a:spcPts val="600"/>
                        </a:spcAft>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1</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rtl="1">
                        <a:lnSpc>
                          <a:spcPct val="115000"/>
                        </a:lnSpc>
                        <a:spcAft>
                          <a:spcPts val="600"/>
                        </a:spcAft>
                      </a:pPr>
                      <a:r>
                        <a:rPr lang="ar-SA" sz="2000" b="1" dirty="0" err="1">
                          <a:solidFill>
                            <a:srgbClr val="FFFF00"/>
                          </a:solidFill>
                          <a:latin typeface="Simplified Arabic" pitchFamily="18" charset="-78"/>
                          <a:ea typeface="Times New Roman"/>
                          <a:cs typeface="Simplified Arabic" pitchFamily="18" charset="-78"/>
                        </a:rPr>
                        <a:t>مُسَرْطِنَة</a:t>
                      </a:r>
                      <a:r>
                        <a:rPr lang="ar-SA" sz="2000" b="1" dirty="0">
                          <a:solidFill>
                            <a:srgbClr val="FFFF00"/>
                          </a:solidFill>
                          <a:latin typeface="Simplified Arabic" pitchFamily="18" charset="-78"/>
                          <a:ea typeface="Times New Roman"/>
                          <a:cs typeface="Simplified Arabic" pitchFamily="18" charset="-78"/>
                        </a:rPr>
                        <a:t> للإنسان بشكل مُؤَكَّد</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lvl="0" indent="-342900" algn="just" rtl="1">
                        <a:lnSpc>
                          <a:spcPct val="115000"/>
                        </a:lnSpc>
                        <a:spcAft>
                          <a:spcPts val="600"/>
                        </a:spcAft>
                        <a:buFontTx/>
                        <a:buNone/>
                      </a:pPr>
                      <a:r>
                        <a:rPr lang="ar-SA" sz="2000" b="1" dirty="0">
                          <a:solidFill>
                            <a:srgbClr val="FFFF00"/>
                          </a:solidFill>
                          <a:latin typeface="Simplified Arabic" pitchFamily="18" charset="-78"/>
                          <a:ea typeface="Calibri"/>
                          <a:cs typeface="Simplified Arabic" pitchFamily="18" charset="-78"/>
                        </a:rPr>
                        <a:t>بَيِّنَة كافية </a:t>
                      </a:r>
                      <a:r>
                        <a:rPr lang="ar-SA" sz="2000" b="1" dirty="0" smtClean="0">
                          <a:solidFill>
                            <a:srgbClr val="FFFF00"/>
                          </a:solidFill>
                          <a:latin typeface="Simplified Arabic" pitchFamily="18" charset="-78"/>
                          <a:ea typeface="Calibri"/>
                          <a:cs typeface="Simplified Arabic" pitchFamily="18" charset="-78"/>
                        </a:rPr>
                        <a:t>لدى</a:t>
                      </a:r>
                      <a:r>
                        <a:rPr lang="ar-SA" sz="2000" b="1" baseline="0" dirty="0" smtClean="0">
                          <a:solidFill>
                            <a:srgbClr val="FFFF00"/>
                          </a:solidFill>
                          <a:latin typeface="Simplified Arabic" pitchFamily="18" charset="-78"/>
                          <a:ea typeface="Calibri"/>
                          <a:cs typeface="Simplified Arabic" pitchFamily="18" charset="-78"/>
                        </a:rPr>
                        <a:t> الإنسان؛ العلاقة السببية مثبتة</a:t>
                      </a: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0">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2-أ</a:t>
                      </a:r>
                      <a:endParaRPr lang="en-US"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2A</a:t>
                      </a:r>
                      <a:r>
                        <a:rPr lang="ar-SY" sz="2000" b="1" dirty="0" smtClean="0">
                          <a:solidFill>
                            <a:srgbClr val="FFFF00"/>
                          </a:solidFill>
                          <a:latin typeface="Simplified Arabic" pitchFamily="18" charset="-78"/>
                          <a:ea typeface="Times New Roman"/>
                          <a:cs typeface="Simplified Arabic" pitchFamily="18" charset="-78"/>
                        </a:rPr>
                        <a:t>)</a:t>
                      </a:r>
                      <a:endParaRPr lang="ar-SA"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r" rtl="1">
                        <a:lnSpc>
                          <a:spcPct val="115000"/>
                        </a:lnSpc>
                        <a:spcAft>
                          <a:spcPts val="600"/>
                        </a:spcAft>
                      </a:pPr>
                      <a:r>
                        <a:rPr lang="ar-SA" sz="2000" b="1" dirty="0" err="1" smtClean="0">
                          <a:solidFill>
                            <a:srgbClr val="FFFF00"/>
                          </a:solidFill>
                          <a:latin typeface="Simplified Arabic" pitchFamily="18" charset="-78"/>
                          <a:ea typeface="Times New Roman"/>
                          <a:cs typeface="Simplified Arabic" pitchFamily="18" charset="-78"/>
                        </a:rPr>
                        <a:t>مسرطنة</a:t>
                      </a:r>
                      <a:r>
                        <a:rPr lang="ar-SA" sz="2000" b="1" dirty="0" smtClean="0">
                          <a:solidFill>
                            <a:srgbClr val="FFFF00"/>
                          </a:solidFill>
                          <a:latin typeface="Simplified Arabic" pitchFamily="18" charset="-78"/>
                          <a:ea typeface="Times New Roman"/>
                          <a:cs typeface="Simplified Arabic" pitchFamily="18" charset="-78"/>
                        </a:rPr>
                        <a:t> على نحو محتمل للإنسان (</a:t>
                      </a:r>
                      <a:r>
                        <a:rPr lang="en-US" sz="2000" b="1" dirty="0" smtClean="0">
                          <a:solidFill>
                            <a:srgbClr val="FFFF00"/>
                          </a:solidFill>
                          <a:latin typeface="Simplified Arabic" pitchFamily="18" charset="-78"/>
                          <a:ea typeface="Times New Roman"/>
                          <a:cs typeface="Simplified Arabic" pitchFamily="18" charset="-78"/>
                        </a:rPr>
                        <a:t>probably</a:t>
                      </a:r>
                      <a:r>
                        <a:rPr lang="ar-SA" sz="2000" b="1" dirty="0" smtClean="0">
                          <a:solidFill>
                            <a:srgbClr val="FFFF00"/>
                          </a:solidFill>
                          <a:latin typeface="Simplified Arabic" pitchFamily="18" charset="-78"/>
                          <a:ea typeface="Times New Roman"/>
                          <a:cs typeface="Simplified Arabic" pitchFamily="18" charset="-78"/>
                        </a:rPr>
                        <a:t>)</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342900" lvl="0" indent="-342900" algn="just" rtl="1">
                        <a:lnSpc>
                          <a:spcPct val="115000"/>
                        </a:lnSpc>
                        <a:spcAft>
                          <a:spcPts val="600"/>
                        </a:spcAft>
                        <a:buFontTx/>
                        <a:buNone/>
                      </a:pPr>
                      <a:r>
                        <a:rPr lang="ar-SA" sz="2000" b="1" dirty="0" smtClean="0">
                          <a:solidFill>
                            <a:srgbClr val="FFFF00"/>
                          </a:solidFill>
                          <a:latin typeface="Simplified Arabic" pitchFamily="18" charset="-78"/>
                          <a:ea typeface="Calibri"/>
                          <a:cs typeface="Simplified Arabic" pitchFamily="18" charset="-78"/>
                        </a:rPr>
                        <a:t>بينة محدودة لدى الإنسان، وبينة كافية لدى الحيوانات</a:t>
                      </a: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1063012">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2-ب</a:t>
                      </a:r>
                      <a:endParaRPr lang="ar-SY"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2B</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r" defTabSz="914400" rtl="1" eaLnBrk="1" fontAlgn="auto" latinLnBrk="0" hangingPunct="1">
                        <a:lnSpc>
                          <a:spcPct val="115000"/>
                        </a:lnSpc>
                        <a:spcBef>
                          <a:spcPts val="0"/>
                        </a:spcBef>
                        <a:spcAft>
                          <a:spcPts val="600"/>
                        </a:spcAft>
                        <a:buClrTx/>
                        <a:buSzTx/>
                        <a:buFontTx/>
                        <a:buNone/>
                        <a:tabLst/>
                        <a:defRPr/>
                      </a:pPr>
                      <a:r>
                        <a:rPr lang="ar-SA" sz="2000" b="1" dirty="0" err="1" smtClean="0">
                          <a:solidFill>
                            <a:srgbClr val="FFFF00"/>
                          </a:solidFill>
                          <a:latin typeface="Simplified Arabic" pitchFamily="18" charset="-78"/>
                          <a:ea typeface="Times New Roman"/>
                          <a:cs typeface="Simplified Arabic" pitchFamily="18" charset="-78"/>
                        </a:rPr>
                        <a:t>مسرطنة</a:t>
                      </a:r>
                      <a:r>
                        <a:rPr lang="ar-SA" sz="2000" b="1" dirty="0" smtClean="0">
                          <a:solidFill>
                            <a:srgbClr val="FFFF00"/>
                          </a:solidFill>
                          <a:latin typeface="Simplified Arabic" pitchFamily="18" charset="-78"/>
                          <a:ea typeface="Times New Roman"/>
                          <a:cs typeface="Simplified Arabic" pitchFamily="18" charset="-78"/>
                        </a:rPr>
                        <a:t> على نحو ممكن للإنسان (</a:t>
                      </a:r>
                      <a:r>
                        <a:rPr lang="en-US" sz="2000" b="1" dirty="0" smtClean="0">
                          <a:solidFill>
                            <a:srgbClr val="FFFF00"/>
                          </a:solidFill>
                          <a:latin typeface="Simplified Arabic" pitchFamily="18" charset="-78"/>
                          <a:ea typeface="Times New Roman"/>
                          <a:cs typeface="Simplified Arabic" pitchFamily="18" charset="-78"/>
                        </a:rPr>
                        <a:t>possibly</a:t>
                      </a:r>
                      <a:r>
                        <a:rPr lang="ar-SA"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marR="0" lvl="0" indent="-342900" algn="r" defTabSz="914400" rtl="1" eaLnBrk="1" fontAlgn="auto" latinLnBrk="0" hangingPunct="1">
                        <a:lnSpc>
                          <a:spcPct val="115000"/>
                        </a:lnSpc>
                        <a:spcBef>
                          <a:spcPts val="0"/>
                        </a:spcBef>
                        <a:spcAft>
                          <a:spcPts val="600"/>
                        </a:spcAft>
                        <a:buClrTx/>
                        <a:buSzTx/>
                        <a:buFont typeface="Wingdings"/>
                        <a:buNone/>
                        <a:tabLst/>
                        <a:defRPr/>
                      </a:pPr>
                      <a:r>
                        <a:rPr lang="ar-SA" sz="2000" b="1" dirty="0" smtClean="0">
                          <a:solidFill>
                            <a:srgbClr val="FFFF00"/>
                          </a:solidFill>
                          <a:latin typeface="Simplified Arabic" pitchFamily="18" charset="-78"/>
                          <a:ea typeface="Calibri"/>
                          <a:cs typeface="Simplified Arabic" pitchFamily="18" charset="-78"/>
                        </a:rPr>
                        <a:t>بينة محدودة لدى الإنسان، وبينة غير كافية لدى الحيوانات</a:t>
                      </a:r>
                      <a:endParaRPr lang="en-US" sz="2000" b="1" dirty="0" smtClean="0">
                        <a:solidFill>
                          <a:srgbClr val="FFFF00"/>
                        </a:solidFill>
                        <a:latin typeface="Simplified Arabic" pitchFamily="18" charset="-78"/>
                        <a:ea typeface="Calibri"/>
                        <a:cs typeface="Simplified Arabic" pitchFamily="18" charset="-78"/>
                      </a:endParaRPr>
                    </a:p>
                    <a:p>
                      <a:pPr marL="342900" lvl="0" indent="-342900" algn="just" rtl="1">
                        <a:lnSpc>
                          <a:spcPct val="115000"/>
                        </a:lnSpc>
                        <a:spcAft>
                          <a:spcPts val="600"/>
                        </a:spcAft>
                        <a:buFont typeface="Wingdings"/>
                        <a:buNone/>
                      </a:pP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011398">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3</a:t>
                      </a:r>
                      <a:endParaRPr lang="ar-SY"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3</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r" rtl="1">
                        <a:lnSpc>
                          <a:spcPct val="115000"/>
                        </a:lnSpc>
                        <a:spcAft>
                          <a:spcPts val="600"/>
                        </a:spcAft>
                      </a:pPr>
                      <a:r>
                        <a:rPr lang="ar-SA" sz="2000" b="1" dirty="0" err="1" smtClean="0">
                          <a:solidFill>
                            <a:srgbClr val="FFFF00"/>
                          </a:solidFill>
                          <a:latin typeface="Simplified Arabic" pitchFamily="18" charset="-78"/>
                          <a:ea typeface="Times New Roman"/>
                          <a:cs typeface="Simplified Arabic" pitchFamily="18" charset="-78"/>
                        </a:rPr>
                        <a:t>السرطنة</a:t>
                      </a:r>
                      <a:r>
                        <a:rPr lang="ar-SA" sz="2000" b="1" dirty="0" smtClean="0">
                          <a:solidFill>
                            <a:srgbClr val="FFFF00"/>
                          </a:solidFill>
                          <a:latin typeface="Simplified Arabic" pitchFamily="18" charset="-78"/>
                          <a:ea typeface="Times New Roman"/>
                          <a:cs typeface="Simplified Arabic" pitchFamily="18" charset="-78"/>
                        </a:rPr>
                        <a:t> غير</a:t>
                      </a:r>
                      <a:r>
                        <a:rPr lang="ar-SA" sz="2000" b="1" baseline="0" dirty="0" smtClean="0">
                          <a:solidFill>
                            <a:srgbClr val="FFFF00"/>
                          </a:solidFill>
                          <a:latin typeface="Simplified Arabic" pitchFamily="18" charset="-78"/>
                          <a:ea typeface="Times New Roman"/>
                          <a:cs typeface="Simplified Arabic" pitchFamily="18" charset="-78"/>
                        </a:rPr>
                        <a:t> قابلة للتصنيف</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342900" marR="0" lvl="0" indent="-342900" algn="just" defTabSz="914400" rtl="1" eaLnBrk="1" fontAlgn="auto" latinLnBrk="0" hangingPunct="1">
                        <a:lnSpc>
                          <a:spcPct val="115000"/>
                        </a:lnSpc>
                        <a:spcBef>
                          <a:spcPts val="0"/>
                        </a:spcBef>
                        <a:spcAft>
                          <a:spcPts val="600"/>
                        </a:spcAft>
                        <a:buClrTx/>
                        <a:buSzTx/>
                        <a:buFont typeface="Wingdings"/>
                        <a:buNone/>
                        <a:tabLst/>
                        <a:defRPr/>
                      </a:pPr>
                      <a:r>
                        <a:rPr lang="ar-SA" sz="2000" b="1" dirty="0" smtClean="0">
                          <a:solidFill>
                            <a:srgbClr val="FFFF00"/>
                          </a:solidFill>
                          <a:latin typeface="Simplified Arabic" pitchFamily="18" charset="-78"/>
                          <a:ea typeface="Calibri"/>
                          <a:cs typeface="Simplified Arabic" pitchFamily="18" charset="-78"/>
                        </a:rPr>
                        <a:t>بينة غير كافية لدى الإنسان، وبينة غير كافية لدى الحيوانات</a:t>
                      </a:r>
                      <a:endParaRPr lang="en-US" sz="2000" b="1" dirty="0" smtClean="0">
                        <a:solidFill>
                          <a:srgbClr val="FFFF00"/>
                        </a:solidFill>
                        <a:latin typeface="Simplified Arabic" pitchFamily="18" charset="-78"/>
                        <a:ea typeface="Calibri"/>
                        <a:cs typeface="Simplified Arabic" pitchFamily="18" charset="-78"/>
                      </a:endParaRPr>
                    </a:p>
                    <a:p>
                      <a:pPr marL="342900" lvl="0" indent="-342900" algn="just" rtl="1">
                        <a:lnSpc>
                          <a:spcPct val="115000"/>
                        </a:lnSpc>
                        <a:spcAft>
                          <a:spcPts val="600"/>
                        </a:spcAft>
                        <a:buFont typeface="Wingdings"/>
                        <a:buNone/>
                      </a:pP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0">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4</a:t>
                      </a:r>
                      <a:endParaRPr lang="ar-SY"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4</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غير </a:t>
                      </a:r>
                      <a:r>
                        <a:rPr lang="ar-SA" sz="2000" b="1" dirty="0" err="1" smtClean="0">
                          <a:solidFill>
                            <a:srgbClr val="FFFF00"/>
                          </a:solidFill>
                          <a:latin typeface="Simplified Arabic" pitchFamily="18" charset="-78"/>
                          <a:ea typeface="Times New Roman"/>
                          <a:cs typeface="Simplified Arabic" pitchFamily="18" charset="-78"/>
                        </a:rPr>
                        <a:t>مسرطنة</a:t>
                      </a:r>
                      <a:r>
                        <a:rPr lang="ar-SA" sz="2000" b="1" dirty="0" smtClean="0">
                          <a:solidFill>
                            <a:srgbClr val="FFFF00"/>
                          </a:solidFill>
                          <a:latin typeface="Simplified Arabic" pitchFamily="18" charset="-78"/>
                          <a:ea typeface="Times New Roman"/>
                          <a:cs typeface="Simplified Arabic" pitchFamily="18" charset="-78"/>
                        </a:rPr>
                        <a:t> على نحو محتمل</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lvl="0" indent="-342900" algn="just" rtl="1">
                        <a:lnSpc>
                          <a:spcPct val="115000"/>
                        </a:lnSpc>
                        <a:spcAft>
                          <a:spcPts val="600"/>
                        </a:spcAft>
                        <a:buFont typeface="Wingdings"/>
                        <a:buNone/>
                      </a:pPr>
                      <a:r>
                        <a:rPr lang="ar-SA" sz="2000" b="1" dirty="0" smtClean="0">
                          <a:solidFill>
                            <a:srgbClr val="FFFF00"/>
                          </a:solidFill>
                          <a:latin typeface="Simplified Arabic" pitchFamily="18" charset="-78"/>
                          <a:ea typeface="Calibri"/>
                          <a:cs typeface="Simplified Arabic" pitchFamily="18" charset="-78"/>
                        </a:rPr>
                        <a:t>بينة تقترح عدم وجود </a:t>
                      </a:r>
                      <a:r>
                        <a:rPr lang="ar-SA" sz="2000" b="1" dirty="0" err="1" smtClean="0">
                          <a:solidFill>
                            <a:srgbClr val="FFFF00"/>
                          </a:solidFill>
                          <a:latin typeface="Simplified Arabic" pitchFamily="18" charset="-78"/>
                          <a:ea typeface="Calibri"/>
                          <a:cs typeface="Simplified Arabic" pitchFamily="18" charset="-78"/>
                        </a:rPr>
                        <a:t>سرطنة</a:t>
                      </a:r>
                      <a:r>
                        <a:rPr lang="ar-SA" sz="2000" b="1" dirty="0" smtClean="0">
                          <a:solidFill>
                            <a:srgbClr val="FFFF00"/>
                          </a:solidFill>
                          <a:latin typeface="Simplified Arabic" pitchFamily="18" charset="-78"/>
                          <a:ea typeface="Calibri"/>
                          <a:cs typeface="Simplified Arabic" pitchFamily="18" charset="-78"/>
                        </a:rPr>
                        <a:t> للإنسان والحيوانات</a:t>
                      </a: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xmlns="" val="30542455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1008112"/>
          </a:xfrm>
          <a:solidFill>
            <a:srgbClr val="FFC000"/>
          </a:solidFill>
        </p:spPr>
        <p:txBody>
          <a:bodyPr>
            <a:noAutofit/>
          </a:bodyPr>
          <a:lstStyle/>
          <a:p>
            <a:r>
              <a:rPr lang="ar-SY" sz="2500" b="1" dirty="0" smtClean="0">
                <a:solidFill>
                  <a:srgbClr val="0070C0"/>
                </a:solidFill>
                <a:cs typeface="PT Bold Heading" pitchFamily="2" charset="-78"/>
              </a:rPr>
              <a:t>العَوامِل المُسَرْطِنَة </a:t>
            </a:r>
            <a:r>
              <a:rPr lang="ar-SY" sz="2500" b="1" dirty="0">
                <a:solidFill>
                  <a:srgbClr val="0070C0"/>
                </a:solidFill>
                <a:cs typeface="PT Bold Heading" pitchFamily="2" charset="-78"/>
              </a:rPr>
              <a:t>المُؤَكَّدَة والظَّنِّيَّة (</a:t>
            </a:r>
            <a:r>
              <a:rPr lang="ar-SY" sz="2500" b="1" dirty="0" smtClean="0">
                <a:solidFill>
                  <a:srgbClr val="0070C0"/>
                </a:solidFill>
                <a:cs typeface="PT Bold Heading" pitchFamily="2" charset="-78"/>
              </a:rPr>
              <a:t>المُحْتَمَلَة والمُمْكِنَة</a:t>
            </a:r>
            <a:r>
              <a:rPr lang="ar-SY" sz="2500" b="1" dirty="0">
                <a:solidFill>
                  <a:srgbClr val="0070C0"/>
                </a:solidFill>
                <a:cs typeface="PT Bold Heading" pitchFamily="2" charset="-78"/>
              </a:rPr>
              <a:t>) </a:t>
            </a:r>
            <a:r>
              <a:rPr lang="ar-SY" sz="2500" b="1" dirty="0" smtClean="0">
                <a:solidFill>
                  <a:srgbClr val="0070C0"/>
                </a:solidFill>
                <a:cs typeface="PT Bold Heading" pitchFamily="2" charset="-78"/>
              </a:rPr>
              <a:t>للبروستاتة</a:t>
            </a:r>
            <a:r>
              <a:rPr lang="ar-SY" sz="2500" b="1" baseline="30000" dirty="0" smtClean="0">
                <a:solidFill>
                  <a:srgbClr val="00B050"/>
                </a:solidFill>
                <a:cs typeface="PT Bold Heading" pitchFamily="2" charset="-78"/>
              </a:rPr>
              <a:t>1، 8</a:t>
            </a:r>
            <a:endParaRPr lang="ar-SY" sz="2500" b="1" baseline="30000" dirty="0">
              <a:solidFill>
                <a:srgbClr val="00B050"/>
              </a:solidFill>
              <a:cs typeface="PT Bold Heading" pitchFamily="2" charset="-78"/>
            </a:endParaRPr>
          </a:p>
        </p:txBody>
      </p:sp>
      <p:graphicFrame>
        <p:nvGraphicFramePr>
          <p:cNvPr id="7" name="عنصر نائب للمحتوى 6"/>
          <p:cNvGraphicFramePr>
            <a:graphicFrameLocks noGrp="1"/>
          </p:cNvGraphicFramePr>
          <p:nvPr>
            <p:ph idx="1"/>
            <p:extLst>
              <p:ext uri="{D42A27DB-BD31-4B8C-83A1-F6EECF244321}">
                <p14:modId xmlns="" xmlns:p14="http://schemas.microsoft.com/office/powerpoint/2010/main" val="55365747"/>
              </p:ext>
            </p:extLst>
          </p:nvPr>
        </p:nvGraphicFramePr>
        <p:xfrm>
          <a:off x="285720" y="1071546"/>
          <a:ext cx="8572593" cy="5877560"/>
        </p:xfrm>
        <a:graphic>
          <a:graphicData uri="http://schemas.openxmlformats.org/drawingml/2006/table">
            <a:tbl>
              <a:tblPr rtl="1" firstRow="1" bandRow="1">
                <a:tableStyleId>{5940675A-B579-460E-94D1-54222C63F5DA}</a:tableStyleId>
              </a:tblPr>
              <a:tblGrid>
                <a:gridCol w="2248049"/>
                <a:gridCol w="1482154"/>
                <a:gridCol w="2618699"/>
                <a:gridCol w="2223691"/>
              </a:tblGrid>
              <a:tr h="370840">
                <a:tc>
                  <a:txBody>
                    <a:bodyPr/>
                    <a:lstStyle/>
                    <a:p>
                      <a:pPr algn="ctr" rtl="1"/>
                      <a:r>
                        <a:rPr lang="ar-SY" sz="1700" b="1" dirty="0" smtClean="0">
                          <a:solidFill>
                            <a:schemeClr val="bg1"/>
                          </a:solidFill>
                        </a:rPr>
                        <a:t>تصنيف العامِل المُسَرْطِن</a:t>
                      </a:r>
                      <a:endParaRPr lang="ar-SY" sz="1700" b="1" dirty="0">
                        <a:solidFill>
                          <a:schemeClr val="bg1"/>
                        </a:solidFill>
                      </a:endParaRPr>
                    </a:p>
                  </a:txBody>
                  <a:tcPr>
                    <a:solidFill>
                      <a:srgbClr val="C00000"/>
                    </a:solidFill>
                  </a:tcPr>
                </a:tc>
                <a:tc>
                  <a:txBody>
                    <a:bodyPr/>
                    <a:lstStyle/>
                    <a:p>
                      <a:pPr algn="ctr" rtl="1"/>
                      <a:r>
                        <a:rPr lang="ar-SY" sz="1700" b="1" dirty="0" smtClean="0">
                          <a:solidFill>
                            <a:schemeClr val="bg1"/>
                          </a:solidFill>
                        </a:rPr>
                        <a:t>نوع التَّعَرُّض للعامِل المُسَرْطِن</a:t>
                      </a:r>
                      <a:endParaRPr lang="ar-SY" sz="1700" b="1" dirty="0">
                        <a:solidFill>
                          <a:schemeClr val="bg1"/>
                        </a:solidFill>
                      </a:endParaRPr>
                    </a:p>
                  </a:txBody>
                  <a:tcPr>
                    <a:solidFill>
                      <a:srgbClr val="C00000"/>
                    </a:solidFill>
                  </a:tcPr>
                </a:tc>
                <a:tc>
                  <a:txBody>
                    <a:bodyPr/>
                    <a:lstStyle/>
                    <a:p>
                      <a:pPr algn="ctr" rtl="1"/>
                      <a:r>
                        <a:rPr lang="ar-SY" sz="1700" b="1" dirty="0" smtClean="0">
                          <a:solidFill>
                            <a:schemeClr val="bg1"/>
                          </a:solidFill>
                        </a:rPr>
                        <a:t>طبيعة العامِل</a:t>
                      </a:r>
                      <a:r>
                        <a:rPr lang="ar-SY" sz="1700" b="1" baseline="0" dirty="0" smtClean="0">
                          <a:solidFill>
                            <a:schemeClr val="bg1"/>
                          </a:solidFill>
                        </a:rPr>
                        <a:t> المُسَرْطِن</a:t>
                      </a:r>
                      <a:endParaRPr lang="ar-SY" sz="1700" b="1" dirty="0">
                        <a:solidFill>
                          <a:schemeClr val="bg1"/>
                        </a:solidFill>
                      </a:endParaRPr>
                    </a:p>
                  </a:txBody>
                  <a:tcPr>
                    <a:solidFill>
                      <a:srgbClr val="C00000"/>
                    </a:solidFill>
                  </a:tcPr>
                </a:tc>
                <a:tc>
                  <a:txBody>
                    <a:bodyPr/>
                    <a:lstStyle/>
                    <a:p>
                      <a:pPr algn="ctr" rtl="1"/>
                      <a:r>
                        <a:rPr lang="ar-SY" sz="1700" b="1" dirty="0" smtClean="0">
                          <a:solidFill>
                            <a:schemeClr val="bg1"/>
                          </a:solidFill>
                        </a:rPr>
                        <a:t>العامِل المُسَرْطِن</a:t>
                      </a:r>
                      <a:endParaRPr lang="ar-SY" sz="1700" b="1" dirty="0">
                        <a:solidFill>
                          <a:schemeClr val="bg1"/>
                        </a:solidFill>
                      </a:endParaRPr>
                    </a:p>
                  </a:txBody>
                  <a:tcPr>
                    <a:solidFill>
                      <a:srgbClr val="C00000"/>
                    </a:solid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العامِل </a:t>
                      </a:r>
                      <a:r>
                        <a:rPr kumimoji="0" lang="ar-SY" sz="1700" b="1" i="0" u="none" strike="noStrike" kern="1200" cap="none" spc="0" normalizeH="0" baseline="0" noProof="0" dirty="0" err="1" smtClean="0">
                          <a:ln>
                            <a:noFill/>
                          </a:ln>
                          <a:solidFill>
                            <a:srgbClr val="FFFF00"/>
                          </a:solidFill>
                          <a:effectLst/>
                          <a:uLnTx/>
                          <a:uFillTx/>
                          <a:latin typeface="Simplified Arabic" pitchFamily="18" charset="-78"/>
                          <a:ea typeface="+mn-ea"/>
                          <a:cs typeface="Simplified Arabic" pitchFamily="18" charset="-78"/>
                        </a:rPr>
                        <a:t>المُسَرْطِن</a:t>
                      </a: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 مُؤَكَّد (المجموعة 1)</a:t>
                      </a:r>
                    </a:p>
                  </a:txBody>
                  <a:tcPr>
                    <a:solidFill>
                      <a:srgbClr val="FF0000"/>
                    </a:solidFill>
                  </a:tcPr>
                </a:tc>
                <a:tc gridSpan="3">
                  <a:txBody>
                    <a:bodyPr/>
                    <a:lstStyle/>
                    <a:p>
                      <a:pPr algn="ctr" rtl="1"/>
                      <a:endParaRPr lang="ar-SY" sz="1700" b="1" dirty="0">
                        <a:solidFill>
                          <a:schemeClr val="bg1"/>
                        </a:solidFill>
                      </a:endParaRPr>
                    </a:p>
                  </a:txBody>
                  <a:tcPr>
                    <a:solidFill>
                      <a:srgbClr val="FF0000"/>
                    </a:solidFill>
                  </a:tcPr>
                </a:tc>
                <a:tc hMerge="1">
                  <a:txBody>
                    <a:bodyPr/>
                    <a:lstStyle/>
                    <a:p>
                      <a:pPr algn="ctr" rtl="1"/>
                      <a:endParaRPr lang="ar-SY" b="1" dirty="0">
                        <a:solidFill>
                          <a:schemeClr val="bg1"/>
                        </a:solidFill>
                      </a:endParaRPr>
                    </a:p>
                  </a:txBody>
                  <a:tcPr>
                    <a:solidFill>
                      <a:srgbClr val="C00000"/>
                    </a:solidFill>
                  </a:tcPr>
                </a:tc>
                <a:tc hMerge="1">
                  <a:txBody>
                    <a:bodyPr/>
                    <a:lstStyle/>
                    <a:p>
                      <a:pPr algn="ctr" rtl="1"/>
                      <a:endParaRPr lang="ar-SY" b="1" dirty="0">
                        <a:solidFill>
                          <a:schemeClr val="bg1"/>
                        </a:solidFill>
                      </a:endParaRPr>
                    </a:p>
                  </a:txBody>
                  <a:tcPr>
                    <a:solidFill>
                      <a:srgbClr val="C00000"/>
                    </a:solidFill>
                  </a:tcPr>
                </a:tc>
              </a:tr>
              <a:tr h="370840">
                <a:tc rowSpan="8">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العامِل </a:t>
                      </a:r>
                      <a:r>
                        <a:rPr kumimoji="0" lang="ar-SY" sz="1700" b="1" i="0" u="none" strike="noStrike" kern="1200" cap="none" spc="0" normalizeH="0" baseline="0" noProof="0" dirty="0" err="1" smtClean="0">
                          <a:ln>
                            <a:noFill/>
                          </a:ln>
                          <a:solidFill>
                            <a:srgbClr val="FFFF00"/>
                          </a:solidFill>
                          <a:effectLst/>
                          <a:uLnTx/>
                          <a:uFillTx/>
                          <a:latin typeface="Simplified Arabic" pitchFamily="18" charset="-78"/>
                          <a:ea typeface="+mn-ea"/>
                          <a:cs typeface="Simplified Arabic" pitchFamily="18" charset="-78"/>
                        </a:rPr>
                        <a:t>المُسَرْطِن</a:t>
                      </a: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 ظَنِّي </a:t>
                      </a:r>
                      <a:r>
                        <a:rPr kumimoji="0" lang="ar-SA"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a:t>
                      </a: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مُحْتَمَل (المجموعة 2-أ)  ومُمْكِن(المجموعة 2-ب)]</a:t>
                      </a:r>
                    </a:p>
                    <a:p>
                      <a:pPr algn="ctr" rtl="1"/>
                      <a:endParaRPr lang="ar-SY" sz="1700" b="1" dirty="0">
                        <a:solidFill>
                          <a:schemeClr val="bg1"/>
                        </a:solidFill>
                        <a:latin typeface="Simplified Arabic" pitchFamily="18" charset="-78"/>
                        <a:cs typeface="Simplified Arabic" pitchFamily="18" charset="-78"/>
                      </a:endParaRPr>
                    </a:p>
                  </a:txBody>
                  <a:tcPr>
                    <a:solidFill>
                      <a:srgbClr val="7030A0"/>
                    </a:solidFill>
                  </a:tcPr>
                </a:tc>
                <a:tc rowSpan="6">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التَّعَرُّض مِهَني</a:t>
                      </a:r>
                    </a:p>
                    <a:p>
                      <a:pPr algn="ctr" rtl="1"/>
                      <a:endParaRPr lang="ar-SY" sz="1700" b="1" dirty="0">
                        <a:solidFill>
                          <a:schemeClr val="bg1"/>
                        </a:solidFill>
                      </a:endParaRPr>
                    </a:p>
                  </a:txBody>
                  <a:tcPr>
                    <a:solidFill>
                      <a:srgbClr val="7030A0"/>
                    </a:solidFill>
                  </a:tcPr>
                </a:tc>
                <a:tc rowSpan="2">
                  <a:txBody>
                    <a:bodyPr/>
                    <a:lstStyle/>
                    <a:p>
                      <a:pPr algn="r" rtl="1"/>
                      <a:r>
                        <a:rPr lang="ar-SY" sz="1700" b="1" kern="1200" dirty="0" smtClean="0">
                          <a:solidFill>
                            <a:srgbClr val="FFFF00"/>
                          </a:solidFill>
                          <a:effectLst/>
                          <a:latin typeface="Simplified Arabic" pitchFamily="18" charset="-78"/>
                          <a:ea typeface="+mn-ea"/>
                          <a:cs typeface="Simplified Arabic" pitchFamily="18" charset="-78"/>
                        </a:rPr>
                        <a:t>العامِل </a:t>
                      </a:r>
                      <a:r>
                        <a:rPr lang="ar-SY" sz="1700" b="1" kern="1200" dirty="0" err="1" smtClean="0">
                          <a:solidFill>
                            <a:srgbClr val="FFFF00"/>
                          </a:solidFill>
                          <a:effectLst/>
                          <a:latin typeface="Simplified Arabic" pitchFamily="18" charset="-78"/>
                          <a:ea typeface="+mn-ea"/>
                          <a:cs typeface="Simplified Arabic" pitchFamily="18" charset="-78"/>
                        </a:rPr>
                        <a:t>المُسَرْطِن</a:t>
                      </a:r>
                      <a:r>
                        <a:rPr lang="ar-SY" sz="1700" b="1" kern="1200" dirty="0" smtClean="0">
                          <a:solidFill>
                            <a:srgbClr val="FFFF00"/>
                          </a:solidFill>
                          <a:effectLst/>
                          <a:latin typeface="Simplified Arabic" pitchFamily="18" charset="-78"/>
                          <a:ea typeface="+mn-ea"/>
                          <a:cs typeface="Simplified Arabic" pitchFamily="18" charset="-78"/>
                        </a:rPr>
                        <a:t> كيميائي (فِلِزِّي)</a:t>
                      </a:r>
                      <a:endParaRPr lang="ar-SY" sz="1700" b="1" dirty="0">
                        <a:solidFill>
                          <a:schemeClr val="bg1"/>
                        </a:solidFill>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dirty="0" smtClean="0">
                          <a:solidFill>
                            <a:srgbClr val="FFFF00"/>
                          </a:solidFill>
                          <a:latin typeface="Simplified Arabic" pitchFamily="18" charset="-78"/>
                          <a:cs typeface="Simplified Arabic" pitchFamily="18" charset="-78"/>
                        </a:rPr>
                        <a:t>الزَّرْنيخ (</a:t>
                      </a:r>
                      <a:r>
                        <a:rPr lang="ar-SY" sz="1700" b="1" dirty="0" err="1" smtClean="0">
                          <a:solidFill>
                            <a:srgbClr val="FFFF00"/>
                          </a:solidFill>
                          <a:latin typeface="Simplified Arabic" pitchFamily="18" charset="-78"/>
                          <a:cs typeface="Simplified Arabic" pitchFamily="18" charset="-78"/>
                        </a:rPr>
                        <a:t>الأَرْسَنيك</a:t>
                      </a:r>
                      <a:r>
                        <a:rPr lang="ar-SY" sz="1700" b="1" dirty="0" smtClean="0">
                          <a:solidFill>
                            <a:srgbClr val="FFFF00"/>
                          </a:solidFill>
                          <a:latin typeface="Simplified Arabic" pitchFamily="18" charset="-78"/>
                          <a:cs typeface="Simplified Arabic" pitchFamily="18" charset="-78"/>
                        </a:rPr>
                        <a:t>) ومُرَكَّباتِه </a:t>
                      </a:r>
                      <a:r>
                        <a:rPr lang="ar-SY" sz="1700" b="1" dirty="0" err="1" smtClean="0">
                          <a:solidFill>
                            <a:srgbClr val="FFFF00"/>
                          </a:solidFill>
                          <a:latin typeface="Simplified Arabic" pitchFamily="18" charset="-78"/>
                          <a:cs typeface="Simplified Arabic" pitchFamily="18" charset="-78"/>
                        </a:rPr>
                        <a:t>اللاعضوية</a:t>
                      </a:r>
                      <a:r>
                        <a:rPr lang="ar-SY" sz="1700" b="1" dirty="0" smtClean="0">
                          <a:solidFill>
                            <a:srgbClr val="FFFF00"/>
                          </a:solidFill>
                          <a:latin typeface="Simplified Arabic" pitchFamily="18" charset="-78"/>
                          <a:cs typeface="Simplified Arabic" pitchFamily="18" charset="-78"/>
                        </a:rPr>
                        <a:t> </a:t>
                      </a:r>
                      <a:endParaRPr lang="ar-SY" sz="1700" b="1" dirty="0">
                        <a:solidFill>
                          <a:srgbClr val="FFFF00"/>
                        </a:solidFill>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dirty="0" err="1" smtClean="0">
                          <a:solidFill>
                            <a:srgbClr val="FFFF00"/>
                          </a:solidFill>
                          <a:latin typeface="Simplified Arabic" pitchFamily="18" charset="-78"/>
                          <a:cs typeface="Simplified Arabic" pitchFamily="18" charset="-78"/>
                        </a:rPr>
                        <a:t>الكَادْمْيُوم</a:t>
                      </a:r>
                      <a:r>
                        <a:rPr lang="ar-SY" sz="1700" b="1" dirty="0" smtClean="0">
                          <a:solidFill>
                            <a:srgbClr val="FFFF00"/>
                          </a:solidFill>
                          <a:latin typeface="Simplified Arabic" pitchFamily="18" charset="-78"/>
                          <a:cs typeface="Simplified Arabic" pitchFamily="18" charset="-78"/>
                        </a:rPr>
                        <a:t> ومُرَكَّباتِه</a:t>
                      </a:r>
                      <a:endParaRPr lang="ar-SY" sz="1700" b="1" dirty="0">
                        <a:solidFill>
                          <a:srgbClr val="FFFF00"/>
                        </a:solidFill>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العامِل </a:t>
                      </a:r>
                      <a:r>
                        <a:rPr lang="ar-SY" sz="1700" b="1" kern="1200" dirty="0" err="1" smtClean="0">
                          <a:solidFill>
                            <a:srgbClr val="FFFF00"/>
                          </a:solidFill>
                          <a:effectLst/>
                          <a:latin typeface="Simplified Arabic" pitchFamily="18" charset="-78"/>
                          <a:ea typeface="+mn-ea"/>
                          <a:cs typeface="Simplified Arabic" pitchFamily="18" charset="-78"/>
                        </a:rPr>
                        <a:t>المُسَرْطِن</a:t>
                      </a:r>
                      <a:r>
                        <a:rPr lang="ar-SY" sz="1700" b="1" kern="1200" dirty="0" smtClean="0">
                          <a:solidFill>
                            <a:srgbClr val="FFFF00"/>
                          </a:solidFill>
                          <a:effectLst/>
                          <a:latin typeface="Simplified Arabic" pitchFamily="18" charset="-78"/>
                          <a:ea typeface="+mn-ea"/>
                          <a:cs typeface="Simplified Arabic" pitchFamily="18" charset="-78"/>
                        </a:rPr>
                        <a:t> كيميائي (مُبيدات الهَوام)</a:t>
                      </a:r>
                      <a:endParaRPr lang="ar-SY" sz="1700" b="1" dirty="0" smtClean="0">
                        <a:solidFill>
                          <a:schemeClr val="bg1"/>
                        </a:solidFill>
                      </a:endParaRPr>
                    </a:p>
                  </a:txBody>
                  <a:tcPr>
                    <a:solidFill>
                      <a:srgbClr val="7030A0"/>
                    </a:solidFill>
                  </a:tcPr>
                </a:tc>
                <a:tc>
                  <a:txBody>
                    <a:bodyPr/>
                    <a:lstStyle/>
                    <a:p>
                      <a:pPr algn="r" rtl="1"/>
                      <a:r>
                        <a:rPr lang="ar-SY" sz="1700" b="1" dirty="0" err="1" smtClean="0">
                          <a:solidFill>
                            <a:srgbClr val="FFFF00"/>
                          </a:solidFill>
                          <a:latin typeface="Simplified Arabic" pitchFamily="18" charset="-78"/>
                          <a:cs typeface="Simplified Arabic" pitchFamily="18" charset="-78"/>
                        </a:rPr>
                        <a:t>المَالاثْيُون</a:t>
                      </a:r>
                      <a:endParaRPr lang="ar-SY" sz="1700" b="1" dirty="0" smtClean="0">
                        <a:solidFill>
                          <a:srgbClr val="FFFF00"/>
                        </a:solidFill>
                        <a:latin typeface="Simplified Arabic" pitchFamily="18" charset="-78"/>
                        <a:cs typeface="Simplified Arabic" pitchFamily="18" charset="-78"/>
                      </a:endParaRPr>
                    </a:p>
                    <a:p>
                      <a:pPr algn="r" rtl="1"/>
                      <a:r>
                        <a:rPr lang="ar-SY" sz="1700" b="1" dirty="0" err="1" smtClean="0">
                          <a:solidFill>
                            <a:srgbClr val="FFFF00"/>
                          </a:solidFill>
                          <a:latin typeface="Simplified Arabic" pitchFamily="18" charset="-78"/>
                          <a:cs typeface="Simplified Arabic" pitchFamily="18" charset="-78"/>
                        </a:rPr>
                        <a:t>مسرطن</a:t>
                      </a:r>
                      <a:r>
                        <a:rPr lang="ar-SY" sz="1700" b="1" dirty="0" smtClean="0">
                          <a:solidFill>
                            <a:srgbClr val="FFFF00"/>
                          </a:solidFill>
                          <a:latin typeface="Simplified Arabic" pitchFamily="18" charset="-78"/>
                          <a:cs typeface="Simplified Arabic" pitchFamily="18" charset="-78"/>
                        </a:rPr>
                        <a:t> محتمل: 2-أ)</a:t>
                      </a:r>
                      <a:endParaRPr lang="ar-SY" sz="1700" b="1" dirty="0">
                        <a:solidFill>
                          <a:srgbClr val="FFFF00"/>
                        </a:solidFill>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العامِل </a:t>
                      </a:r>
                      <a:r>
                        <a:rPr lang="ar-SY" sz="1700" b="1" kern="1200" dirty="0" err="1" smtClean="0">
                          <a:solidFill>
                            <a:srgbClr val="FFFF00"/>
                          </a:solidFill>
                          <a:effectLst/>
                          <a:latin typeface="Simplified Arabic" pitchFamily="18" charset="-78"/>
                          <a:ea typeface="+mn-ea"/>
                          <a:cs typeface="Simplified Arabic" pitchFamily="18" charset="-78"/>
                        </a:rPr>
                        <a:t>المُسَرْطِن</a:t>
                      </a:r>
                      <a:r>
                        <a:rPr lang="ar-SY" sz="1700" b="1" kern="1200" dirty="0" smtClean="0">
                          <a:solidFill>
                            <a:srgbClr val="FFFF00"/>
                          </a:solidFill>
                          <a:effectLst/>
                          <a:latin typeface="Simplified Arabic" pitchFamily="18" charset="-78"/>
                          <a:ea typeface="+mn-ea"/>
                          <a:cs typeface="Simplified Arabic" pitchFamily="18" charset="-78"/>
                        </a:rPr>
                        <a:t> كيميائي (عَمَلِيِّة</a:t>
                      </a:r>
                      <a:r>
                        <a:rPr lang="ar-SY" sz="1700" b="1" kern="1200" baseline="0" dirty="0" smtClean="0">
                          <a:solidFill>
                            <a:srgbClr val="FFFF00"/>
                          </a:solidFill>
                          <a:effectLst/>
                          <a:latin typeface="Simplified Arabic" pitchFamily="18" charset="-78"/>
                          <a:ea typeface="+mn-ea"/>
                          <a:cs typeface="Simplified Arabic" pitchFamily="18" charset="-78"/>
                        </a:rPr>
                        <a:t> </a:t>
                      </a:r>
                      <a:r>
                        <a:rPr lang="ar-SY" sz="1700" b="1" kern="1200" baseline="0" dirty="0" err="1" smtClean="0">
                          <a:solidFill>
                            <a:srgbClr val="FFFF00"/>
                          </a:solidFill>
                          <a:effectLst/>
                          <a:latin typeface="Simplified Arabic" pitchFamily="18" charset="-78"/>
                          <a:ea typeface="+mn-ea"/>
                          <a:cs typeface="Simplified Arabic" pitchFamily="18" charset="-78"/>
                        </a:rPr>
                        <a:t>اِنْتاجِيَّة</a:t>
                      </a:r>
                      <a:r>
                        <a:rPr lang="ar-SY" sz="1700" b="1" kern="1200" dirty="0" smtClean="0">
                          <a:solidFill>
                            <a:srgbClr val="FFFF00"/>
                          </a:solidFill>
                          <a:effectLst/>
                          <a:latin typeface="Simplified Arabic" pitchFamily="18" charset="-78"/>
                          <a:ea typeface="+mn-ea"/>
                          <a:cs typeface="Simplified Arabic" pitchFamily="18" charset="-78"/>
                        </a:rPr>
                        <a:t>)</a:t>
                      </a:r>
                      <a:endParaRPr lang="ar-SY" sz="1700" b="1" dirty="0" smtClean="0">
                        <a:solidFill>
                          <a:schemeClr val="bg1"/>
                        </a:solidFill>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dirty="0" smtClean="0">
                          <a:solidFill>
                            <a:srgbClr val="FFFF00"/>
                          </a:solidFill>
                          <a:latin typeface="Simplified Arabic" pitchFamily="18" charset="-78"/>
                          <a:cs typeface="Simplified Arabic" pitchFamily="18" charset="-78"/>
                        </a:rPr>
                        <a:t>تَصْنيع المَطَّاط </a:t>
                      </a:r>
                      <a:endParaRPr lang="ar-SY" sz="1700" b="1" dirty="0">
                        <a:solidFill>
                          <a:srgbClr val="FFFF00"/>
                        </a:solidFill>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row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العامِل </a:t>
                      </a:r>
                      <a:r>
                        <a:rPr lang="ar-SY" sz="1700" b="1" kern="1200" dirty="0" err="1" smtClean="0">
                          <a:solidFill>
                            <a:srgbClr val="FFFF00"/>
                          </a:solidFill>
                          <a:effectLst/>
                          <a:latin typeface="Simplified Arabic" pitchFamily="18" charset="-78"/>
                          <a:ea typeface="+mn-ea"/>
                          <a:cs typeface="Simplified Arabic" pitchFamily="18" charset="-78"/>
                        </a:rPr>
                        <a:t>المُسَرْطِن</a:t>
                      </a:r>
                      <a:r>
                        <a:rPr lang="ar-SY" sz="1700" b="1" kern="1200" dirty="0" smtClean="0">
                          <a:solidFill>
                            <a:srgbClr val="FFFF00"/>
                          </a:solidFill>
                          <a:effectLst/>
                          <a:latin typeface="Simplified Arabic" pitchFamily="18" charset="-78"/>
                          <a:ea typeface="+mn-ea"/>
                          <a:cs typeface="Simplified Arabic" pitchFamily="18" charset="-78"/>
                        </a:rPr>
                        <a:t> فيزيائي (إِشْعاع </a:t>
                      </a:r>
                      <a:r>
                        <a:rPr lang="ar-SY" sz="1700" b="1" kern="1200" dirty="0" err="1" smtClean="0">
                          <a:solidFill>
                            <a:srgbClr val="FFFF00"/>
                          </a:solidFill>
                          <a:effectLst/>
                          <a:latin typeface="Simplified Arabic" pitchFamily="18" charset="-78"/>
                          <a:ea typeface="+mn-ea"/>
                          <a:cs typeface="Simplified Arabic" pitchFamily="18" charset="-78"/>
                        </a:rPr>
                        <a:t>مُؤَيِّن</a:t>
                      </a:r>
                      <a:r>
                        <a:rPr lang="ar-SY" sz="1700" b="1" kern="1200" dirty="0" smtClean="0">
                          <a:solidFill>
                            <a:srgbClr val="FFFF00"/>
                          </a:solidFill>
                          <a:effectLst/>
                          <a:latin typeface="Simplified Arabic" pitchFamily="18" charset="-78"/>
                          <a:ea typeface="+mn-ea"/>
                          <a:cs typeface="Simplified Arabic" pitchFamily="18" charset="-78"/>
                        </a:rPr>
                        <a:t>)</a:t>
                      </a:r>
                      <a:endParaRPr lang="ar-SY" sz="1700"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dirty="0" err="1" smtClean="0">
                          <a:solidFill>
                            <a:srgbClr val="FFFF00"/>
                          </a:solidFill>
                          <a:latin typeface="Simplified Arabic" pitchFamily="18" charset="-78"/>
                          <a:cs typeface="Simplified Arabic" pitchFamily="18" charset="-78"/>
                        </a:rPr>
                        <a:t>الثُّورْيوم</a:t>
                      </a:r>
                      <a:r>
                        <a:rPr lang="ar-SY" sz="1700" b="1" dirty="0" smtClean="0">
                          <a:solidFill>
                            <a:srgbClr val="FFFF00"/>
                          </a:solidFill>
                          <a:latin typeface="Simplified Arabic" pitchFamily="18" charset="-78"/>
                          <a:cs typeface="Simplified Arabic" pitchFamily="18" charset="-78"/>
                        </a:rPr>
                        <a:t>-232 ونَواتِج اضْمِحْلاله </a:t>
                      </a:r>
                      <a:endParaRPr lang="ar-SY" sz="1700" b="1" dirty="0">
                        <a:solidFill>
                          <a:srgbClr val="FFFF00"/>
                        </a:solidFill>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الإِشْعاع السيني وإِشْعاع </a:t>
                      </a:r>
                      <a:r>
                        <a:rPr lang="ar-SY" sz="1700" b="1" kern="1200" dirty="0" err="1" smtClean="0">
                          <a:solidFill>
                            <a:srgbClr val="FFFF00"/>
                          </a:solidFill>
                          <a:effectLst/>
                          <a:latin typeface="Simplified Arabic" pitchFamily="18" charset="-78"/>
                          <a:ea typeface="+mn-ea"/>
                          <a:cs typeface="Simplified Arabic" pitchFamily="18" charset="-78"/>
                        </a:rPr>
                        <a:t>غاما</a:t>
                      </a:r>
                      <a:endParaRPr lang="ar-SY" sz="1700" dirty="0" smtClean="0">
                        <a:solidFill>
                          <a:srgbClr val="FFFF00"/>
                        </a:solidFill>
                        <a:effectLst/>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Y" sz="1700" b="1" i="0" u="none" strike="noStrike" kern="1200" cap="none" spc="0" normalizeH="0" baseline="0" noProof="0" dirty="0" smtClean="0">
                          <a:ln>
                            <a:noFill/>
                          </a:ln>
                          <a:solidFill>
                            <a:srgbClr val="FFFF00"/>
                          </a:solidFill>
                          <a:effectLst/>
                          <a:uLnTx/>
                          <a:uFillTx/>
                          <a:latin typeface="Simplified Arabic" pitchFamily="18" charset="-78"/>
                          <a:ea typeface="+mn-ea"/>
                          <a:cs typeface="Simplified Arabic" pitchFamily="18" charset="-78"/>
                        </a:rPr>
                        <a:t>التَّعَرُّض غير مِهَني (عادات المستهلك)</a:t>
                      </a: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العامِل</a:t>
                      </a:r>
                      <a:r>
                        <a:rPr lang="ar-SY" sz="1700" b="1" kern="1200" baseline="0" dirty="0" smtClean="0">
                          <a:solidFill>
                            <a:srgbClr val="FFFF00"/>
                          </a:solidFill>
                          <a:effectLst/>
                          <a:latin typeface="Simplified Arabic" pitchFamily="18" charset="-78"/>
                          <a:ea typeface="+mn-ea"/>
                          <a:cs typeface="Simplified Arabic" pitchFamily="18" charset="-78"/>
                        </a:rPr>
                        <a:t> </a:t>
                      </a:r>
                      <a:r>
                        <a:rPr lang="ar-SY" sz="1700" b="1" kern="1200" baseline="0" dirty="0" err="1" smtClean="0">
                          <a:solidFill>
                            <a:srgbClr val="FFFF00"/>
                          </a:solidFill>
                          <a:effectLst/>
                          <a:latin typeface="Simplified Arabic" pitchFamily="18" charset="-78"/>
                          <a:ea typeface="+mn-ea"/>
                          <a:cs typeface="Simplified Arabic" pitchFamily="18" charset="-78"/>
                        </a:rPr>
                        <a:t>المُسَرْطِن</a:t>
                      </a:r>
                      <a:r>
                        <a:rPr lang="ar-SY" sz="1700" b="1" kern="1200" baseline="0" dirty="0" smtClean="0">
                          <a:solidFill>
                            <a:srgbClr val="FFFF00"/>
                          </a:solidFill>
                          <a:effectLst/>
                          <a:latin typeface="Simplified Arabic" pitchFamily="18" charset="-78"/>
                          <a:ea typeface="+mn-ea"/>
                          <a:cs typeface="Simplified Arabic" pitchFamily="18" charset="-78"/>
                        </a:rPr>
                        <a:t> دوائي (</a:t>
                      </a:r>
                      <a:r>
                        <a:rPr lang="ar-SY" sz="1700" b="1" kern="1200" baseline="0" dirty="0" err="1" smtClean="0">
                          <a:solidFill>
                            <a:srgbClr val="FFFF00"/>
                          </a:solidFill>
                          <a:effectLst/>
                          <a:latin typeface="Simplified Arabic" pitchFamily="18" charset="-78"/>
                          <a:ea typeface="+mn-ea"/>
                          <a:cs typeface="Simplified Arabic" pitchFamily="18" charset="-78"/>
                        </a:rPr>
                        <a:t>ستيرويدي</a:t>
                      </a:r>
                      <a:r>
                        <a:rPr lang="ar-SY" sz="1700" b="1" kern="1200" baseline="0" dirty="0" smtClean="0">
                          <a:solidFill>
                            <a:srgbClr val="FFFF00"/>
                          </a:solidFill>
                          <a:effectLst/>
                          <a:latin typeface="Simplified Arabic" pitchFamily="18" charset="-78"/>
                          <a:ea typeface="+mn-ea"/>
                          <a:cs typeface="Simplified Arabic" pitchFamily="18" charset="-78"/>
                        </a:rPr>
                        <a:t>)</a:t>
                      </a:r>
                      <a:endParaRPr lang="ar-SY" sz="1700"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algn="r" rtl="1"/>
                      <a:r>
                        <a:rPr lang="ar-SY" sz="1700" b="1" kern="1200" baseline="0" dirty="0" err="1" smtClean="0">
                          <a:solidFill>
                            <a:srgbClr val="FFFF00"/>
                          </a:solidFill>
                          <a:effectLst/>
                          <a:latin typeface="Simplified Arabic" pitchFamily="18" charset="-78"/>
                          <a:ea typeface="+mn-ea"/>
                          <a:cs typeface="Simplified Arabic" pitchFamily="18" charset="-78"/>
                        </a:rPr>
                        <a:t>االستيرويدات</a:t>
                      </a:r>
                      <a:r>
                        <a:rPr lang="ar-SY" sz="1700" b="1" kern="1200" baseline="0" dirty="0" smtClean="0">
                          <a:solidFill>
                            <a:srgbClr val="FFFF00"/>
                          </a:solidFill>
                          <a:effectLst/>
                          <a:latin typeface="Simplified Arabic" pitchFamily="18" charset="-78"/>
                          <a:ea typeface="+mn-ea"/>
                          <a:cs typeface="Simplified Arabic" pitchFamily="18" charset="-78"/>
                        </a:rPr>
                        <a:t> المُذَكَّرَة (</a:t>
                      </a:r>
                      <a:r>
                        <a:rPr lang="ar-SY" sz="1700" b="1" kern="1200" baseline="0" dirty="0" err="1" smtClean="0">
                          <a:solidFill>
                            <a:srgbClr val="FFFF00"/>
                          </a:solidFill>
                          <a:effectLst/>
                          <a:latin typeface="Simplified Arabic" pitchFamily="18" charset="-78"/>
                          <a:ea typeface="+mn-ea"/>
                          <a:cs typeface="Simplified Arabic" pitchFamily="18" charset="-78"/>
                        </a:rPr>
                        <a:t>الأَنْدرُوجينيية</a:t>
                      </a:r>
                      <a:r>
                        <a:rPr lang="ar-SY" sz="1700" b="1" kern="1200" baseline="0" dirty="0" smtClean="0">
                          <a:solidFill>
                            <a:srgbClr val="FFFF00"/>
                          </a:solidFill>
                          <a:effectLst/>
                          <a:latin typeface="Simplified Arabic" pitchFamily="18" charset="-78"/>
                          <a:ea typeface="+mn-ea"/>
                          <a:cs typeface="Simplified Arabic" pitchFamily="18" charset="-78"/>
                        </a:rPr>
                        <a:t>) </a:t>
                      </a:r>
                      <a:r>
                        <a:rPr lang="ar-SY" sz="1700" b="1" kern="1200" baseline="0" dirty="0" err="1" smtClean="0">
                          <a:solidFill>
                            <a:srgbClr val="FFFF00"/>
                          </a:solidFill>
                          <a:effectLst/>
                          <a:latin typeface="Simplified Arabic" pitchFamily="18" charset="-78"/>
                          <a:ea typeface="+mn-ea"/>
                          <a:cs typeface="Simplified Arabic" pitchFamily="18" charset="-78"/>
                        </a:rPr>
                        <a:t>الاِبْتِنائيَّة</a:t>
                      </a:r>
                      <a:endParaRPr lang="ar-SY" sz="1700" b="1" kern="1200" baseline="0" dirty="0" smtClean="0">
                        <a:solidFill>
                          <a:srgbClr val="FFFF00"/>
                        </a:solidFill>
                        <a:effectLst/>
                        <a:latin typeface="Simplified Arabic" pitchFamily="18" charset="-78"/>
                        <a:ea typeface="+mn-ea"/>
                        <a:cs typeface="Simplified Arabic" pitchFamily="18" charset="-78"/>
                      </a:endParaRPr>
                    </a:p>
                    <a:p>
                      <a:pPr algn="r" rtl="1"/>
                      <a:r>
                        <a:rPr lang="ar-SY" sz="1700" b="1" dirty="0" err="1" smtClean="0">
                          <a:solidFill>
                            <a:srgbClr val="FFFF00"/>
                          </a:solidFill>
                          <a:latin typeface="Simplified Arabic" pitchFamily="18" charset="-78"/>
                          <a:cs typeface="Simplified Arabic" pitchFamily="18" charset="-78"/>
                        </a:rPr>
                        <a:t>مسرطن</a:t>
                      </a:r>
                      <a:r>
                        <a:rPr lang="ar-SY" sz="1700" b="1" dirty="0" smtClean="0">
                          <a:solidFill>
                            <a:srgbClr val="FFFF00"/>
                          </a:solidFill>
                          <a:latin typeface="Simplified Arabic" pitchFamily="18" charset="-78"/>
                          <a:cs typeface="Simplified Arabic" pitchFamily="18" charset="-78"/>
                        </a:rPr>
                        <a:t> محتمل: 2-أ)</a:t>
                      </a:r>
                      <a:endParaRPr lang="ar-SY" sz="1700" b="1" dirty="0">
                        <a:solidFill>
                          <a:srgbClr val="FFFF00"/>
                        </a:solidFill>
                        <a:latin typeface="Simplified Arabic" pitchFamily="18" charset="-78"/>
                        <a:cs typeface="Simplified Arabic" pitchFamily="18" charset="-78"/>
                      </a:endParaRPr>
                    </a:p>
                  </a:txBody>
                  <a:tcPr>
                    <a:solidFill>
                      <a:srgbClr val="7030A0"/>
                    </a:solidFill>
                  </a:tcPr>
                </a:tc>
              </a:tr>
              <a:tr h="370840">
                <a:tc vMerge="1">
                  <a:txBody>
                    <a:bodyPr/>
                    <a:lstStyle/>
                    <a:p>
                      <a:pPr algn="ctr" rtl="1"/>
                      <a:endParaRPr lang="ar-SY" b="1" dirty="0">
                        <a:solidFill>
                          <a:schemeClr val="bg1"/>
                        </a:solidFill>
                      </a:endParaRPr>
                    </a:p>
                  </a:txBody>
                  <a:tcPr>
                    <a:solidFill>
                      <a:srgbClr val="C00000"/>
                    </a:solidFill>
                  </a:tcPr>
                </a:tc>
                <a:tc vMerge="1">
                  <a:txBody>
                    <a:bodyPr/>
                    <a:lstStyle/>
                    <a:p>
                      <a:pPr algn="ctr" rtl="1"/>
                      <a:endParaRPr lang="ar-SY" b="1" dirty="0">
                        <a:solidFill>
                          <a:schemeClr val="bg1"/>
                        </a:solidFill>
                      </a:endParaRPr>
                    </a:p>
                  </a:txBody>
                  <a:tcPr>
                    <a:solidFill>
                      <a:srgbClr val="C0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العامِل</a:t>
                      </a:r>
                      <a:r>
                        <a:rPr lang="ar-SY" sz="1700" b="1" kern="1200" baseline="0" dirty="0" smtClean="0">
                          <a:solidFill>
                            <a:srgbClr val="FFFF00"/>
                          </a:solidFill>
                          <a:effectLst/>
                          <a:latin typeface="Simplified Arabic" pitchFamily="18" charset="-78"/>
                          <a:ea typeface="+mn-ea"/>
                          <a:cs typeface="Simplified Arabic" pitchFamily="18" charset="-78"/>
                        </a:rPr>
                        <a:t> </a:t>
                      </a:r>
                      <a:r>
                        <a:rPr lang="ar-SY" sz="1700" b="1" kern="1200" baseline="0" dirty="0" err="1" smtClean="0">
                          <a:solidFill>
                            <a:srgbClr val="FFFF00"/>
                          </a:solidFill>
                          <a:effectLst/>
                          <a:latin typeface="Simplified Arabic" pitchFamily="18" charset="-78"/>
                          <a:ea typeface="+mn-ea"/>
                          <a:cs typeface="Simplified Arabic" pitchFamily="18" charset="-78"/>
                        </a:rPr>
                        <a:t>المُسَرْطِن</a:t>
                      </a:r>
                      <a:r>
                        <a:rPr lang="ar-SY" sz="1700" b="1" kern="1200" baseline="0" dirty="0" smtClean="0">
                          <a:solidFill>
                            <a:srgbClr val="FFFF00"/>
                          </a:solidFill>
                          <a:effectLst/>
                          <a:latin typeface="Simplified Arabic" pitchFamily="18" charset="-78"/>
                          <a:ea typeface="+mn-ea"/>
                          <a:cs typeface="Simplified Arabic" pitchFamily="18" charset="-78"/>
                        </a:rPr>
                        <a:t> متعلق بالطعام والمشروبات</a:t>
                      </a:r>
                      <a:endParaRPr lang="ar-SY" sz="1700"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700" b="1" kern="1200" dirty="0" smtClean="0">
                          <a:solidFill>
                            <a:srgbClr val="FFFF00"/>
                          </a:solidFill>
                          <a:effectLst/>
                          <a:latin typeface="Simplified Arabic" pitchFamily="18" charset="-78"/>
                          <a:ea typeface="+mn-ea"/>
                          <a:cs typeface="Simplified Arabic" pitchFamily="18" charset="-78"/>
                        </a:rPr>
                        <a:t>استهلاك اللحم الأحمر</a:t>
                      </a:r>
                    </a:p>
                    <a:p>
                      <a:pPr marL="0" marR="0" indent="0" algn="r" defTabSz="914400" rtl="1" eaLnBrk="1" fontAlgn="auto" latinLnBrk="0" hangingPunct="1">
                        <a:lnSpc>
                          <a:spcPct val="100000"/>
                        </a:lnSpc>
                        <a:spcBef>
                          <a:spcPts val="0"/>
                        </a:spcBef>
                        <a:spcAft>
                          <a:spcPts val="0"/>
                        </a:spcAft>
                        <a:buClrTx/>
                        <a:buSzTx/>
                        <a:buFontTx/>
                        <a:buNone/>
                        <a:tabLst/>
                        <a:defRPr/>
                      </a:pPr>
                      <a:r>
                        <a:rPr lang="ar-SY" sz="1700" b="1" dirty="0" smtClean="0">
                          <a:solidFill>
                            <a:srgbClr val="FFFF00"/>
                          </a:solidFill>
                          <a:latin typeface="Simplified Arabic" pitchFamily="18" charset="-78"/>
                          <a:cs typeface="Simplified Arabic" pitchFamily="18" charset="-78"/>
                        </a:rPr>
                        <a:t>(</a:t>
                      </a:r>
                      <a:r>
                        <a:rPr lang="ar-SY" sz="1700" b="1" dirty="0" err="1" smtClean="0">
                          <a:solidFill>
                            <a:srgbClr val="FFFF00"/>
                          </a:solidFill>
                          <a:latin typeface="Simplified Arabic" pitchFamily="18" charset="-78"/>
                          <a:cs typeface="Simplified Arabic" pitchFamily="18" charset="-78"/>
                        </a:rPr>
                        <a:t>مسرطن</a:t>
                      </a:r>
                      <a:r>
                        <a:rPr lang="ar-SY" sz="1700" b="1" dirty="0" smtClean="0">
                          <a:solidFill>
                            <a:srgbClr val="FFFF00"/>
                          </a:solidFill>
                          <a:latin typeface="Simplified Arabic" pitchFamily="18" charset="-78"/>
                          <a:cs typeface="Simplified Arabic" pitchFamily="18" charset="-78"/>
                        </a:rPr>
                        <a:t> محتمل: 2-أ)</a:t>
                      </a:r>
                      <a:endParaRPr lang="ar-SY" sz="1700" dirty="0" smtClean="0">
                        <a:solidFill>
                          <a:srgbClr val="FFFF00"/>
                        </a:solidFill>
                        <a:effectLst/>
                        <a:latin typeface="Simplified Arabic" pitchFamily="18" charset="-78"/>
                        <a:cs typeface="Simplified Arabic" pitchFamily="18" charset="-78"/>
                      </a:endParaRPr>
                    </a:p>
                  </a:txBody>
                  <a:tcPr>
                    <a:solidFill>
                      <a:srgbClr val="7030A0"/>
                    </a:solidFill>
                  </a:tcPr>
                </a:tc>
              </a:tr>
            </a:tbl>
          </a:graphicData>
        </a:graphic>
      </p:graphicFrame>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19</a:t>
            </a:fld>
            <a:endParaRPr lang="ar-SA" dirty="0">
              <a:solidFill>
                <a:srgbClr val="002060"/>
              </a:solidFill>
            </a:endParaRPr>
          </a:p>
        </p:txBody>
      </p:sp>
    </p:spTree>
    <p:extLst>
      <p:ext uri="{BB962C8B-B14F-4D97-AF65-F5344CB8AC3E}">
        <p14:creationId xmlns="" xmlns:p14="http://schemas.microsoft.com/office/powerpoint/2010/main" val="134048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fontScale="85000" lnSpcReduction="20000"/>
          </a:bodyPr>
          <a:lstStyle/>
          <a:p>
            <a:pPr>
              <a:buClr>
                <a:schemeClr val="accent6">
                  <a:lumMod val="60000"/>
                  <a:lumOff val="40000"/>
                </a:schemeClr>
              </a:buCl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حقائق عامة</a:t>
            </a:r>
          </a:p>
          <a:p>
            <a:pPr>
              <a:buClr>
                <a:schemeClr val="accent6">
                  <a:lumMod val="60000"/>
                  <a:lumOff val="40000"/>
                </a:schemeClr>
              </a:buCl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تَصْنيف الوَكالَة الدولية لبُحوث السَّرَطان</a:t>
            </a:r>
            <a:r>
              <a:rPr lang="en-US"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IARC) </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للمَواد والعَوامِل تبعاً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للسَّرْطَنَة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-باختصار</a:t>
            </a:r>
          </a:p>
          <a:p>
            <a:pPr>
              <a:buClr>
                <a:schemeClr val="accent6">
                  <a:lumMod val="60000"/>
                  <a:lumOff val="40000"/>
                </a:schemeClr>
              </a:buCl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المُؤَكَّدَة والظَّنِّيَّة (المُحْتَمَلَة والمُمْكِنَة) للبروستاتة</a:t>
            </a:r>
          </a:p>
          <a:p>
            <a:pPr>
              <a:buClr>
                <a:schemeClr val="accent6">
                  <a:lumMod val="60000"/>
                  <a:lumOff val="40000"/>
                </a:schemeClr>
              </a:buCl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الظَّنِّيَّة [المُحْتَمَلة والممكنة (المجموعة 2)] المِهَنية الكيميائية الفلزية</a:t>
            </a:r>
            <a:r>
              <a:rPr lang="ar-SY" sz="3500" b="1" dirty="0" smtClean="0">
                <a:solidFill>
                  <a:srgbClr val="FFFF00"/>
                </a:solidFill>
                <a:latin typeface="Times New Roman" pitchFamily="18" charset="0"/>
                <a:ea typeface="Arial Unicode MS" pitchFamily="34" charset="-128"/>
                <a:cs typeface="Times New Roman" pitchFamily="18" charset="0"/>
              </a:rPr>
              <a:t>-الزَّرْنيخ (</a:t>
            </a:r>
            <a:r>
              <a:rPr lang="ar-SY" sz="3500" b="1" dirty="0" err="1" smtClean="0">
                <a:solidFill>
                  <a:srgbClr val="FFFF00"/>
                </a:solidFill>
                <a:latin typeface="Times New Roman" pitchFamily="18" charset="0"/>
                <a:ea typeface="Arial Unicode MS" pitchFamily="34" charset="-128"/>
                <a:cs typeface="Times New Roman" pitchFamily="18" charset="0"/>
              </a:rPr>
              <a:t>الأَرْسَنيك</a:t>
            </a:r>
            <a:r>
              <a:rPr lang="ar-SY" sz="3500" b="1" dirty="0" smtClean="0">
                <a:solidFill>
                  <a:srgbClr val="FFFF00"/>
                </a:solidFill>
                <a:latin typeface="Times New Roman" pitchFamily="18" charset="0"/>
                <a:ea typeface="Arial Unicode MS" pitchFamily="34" charset="-128"/>
                <a:cs typeface="Times New Roman" pitchFamily="18" charset="0"/>
              </a:rPr>
              <a:t>) ومُرَكَّباتِه </a:t>
            </a:r>
            <a:r>
              <a:rPr lang="ar-SY" sz="3500" b="1" dirty="0" err="1" smtClean="0">
                <a:solidFill>
                  <a:srgbClr val="FFFF00"/>
                </a:solidFill>
                <a:latin typeface="Times New Roman" pitchFamily="18" charset="0"/>
                <a:ea typeface="Arial Unicode MS" pitchFamily="34" charset="-128"/>
                <a:cs typeface="Times New Roman" pitchFamily="18" charset="0"/>
              </a:rPr>
              <a:t>اللاعضوية</a:t>
            </a:r>
            <a:endParaRPr lang="ar-SY" sz="3500" b="1" dirty="0" smtClean="0">
              <a:solidFill>
                <a:srgbClr val="FFFF00"/>
              </a:solidFill>
              <a:latin typeface="Times New Roman" pitchFamily="18" charset="0"/>
              <a:ea typeface="Arial Unicode MS" pitchFamily="34" charset="-128"/>
              <a:cs typeface="Times New Roman" pitchFamily="18" charset="0"/>
            </a:endParaRPr>
          </a:p>
          <a:p>
            <a:pPr>
              <a:buClr>
                <a:schemeClr val="accent6">
                  <a:lumMod val="60000"/>
                  <a:lumOff val="40000"/>
                </a:schemeClr>
              </a:buCl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الظَّنِّيَّة [المُحْتَمَلة والممكنة (المجموعة 2)] المِهَنية الكيميائية الفلزية-</a:t>
            </a:r>
            <a:r>
              <a:rPr lang="ar-SY" sz="3500" b="1" dirty="0" err="1" smtClean="0">
                <a:solidFill>
                  <a:srgbClr val="FFFF00"/>
                </a:solidFill>
                <a:latin typeface="Times New Roman" pitchFamily="18" charset="0"/>
                <a:ea typeface="Arial Unicode MS" pitchFamily="34" charset="-128"/>
                <a:cs typeface="Times New Roman" pitchFamily="18" charset="0"/>
              </a:rPr>
              <a:t>الكَادِمْيُوم</a:t>
            </a:r>
            <a:r>
              <a:rPr lang="ar-SY" sz="3500" b="1" dirty="0" smtClean="0">
                <a:solidFill>
                  <a:srgbClr val="FFFF00"/>
                </a:solidFill>
                <a:latin typeface="Times New Roman" pitchFamily="18" charset="0"/>
                <a:ea typeface="Arial Unicode MS" pitchFamily="34" charset="-128"/>
                <a:cs typeface="Times New Roman" pitchFamily="18" charset="0"/>
              </a:rPr>
              <a:t> ومُرَكَّباتِه</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pPr lvl="0"/>
            <a:r>
              <a:rPr lang="ar-SY" sz="2600" b="1" dirty="0" smtClean="0">
                <a:solidFill>
                  <a:srgbClr val="0070C0"/>
                </a:solidFill>
                <a:cs typeface="PT Bold Heading" pitchFamily="2" charset="-78"/>
              </a:rPr>
              <a:t>العَوامِل المُسَرْطِنَة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الزَّرْنيخ (</a:t>
            </a:r>
            <a:r>
              <a:rPr lang="ar-SY" sz="2600" b="1" dirty="0" err="1" smtClean="0">
                <a:solidFill>
                  <a:srgbClr val="C00000"/>
                </a:solidFill>
                <a:cs typeface="PT Bold Heading" pitchFamily="2" charset="-78"/>
              </a:rPr>
              <a:t>الأَرْسَنيك</a:t>
            </a:r>
            <a:r>
              <a:rPr lang="ar-SY" sz="2600" b="1" dirty="0" smtClean="0">
                <a:solidFill>
                  <a:srgbClr val="C00000"/>
                </a:solidFill>
                <a:cs typeface="PT Bold Heading" pitchFamily="2" charset="-78"/>
              </a:rPr>
              <a:t>) ومُرَكَّباتِه </a:t>
            </a:r>
            <a:r>
              <a:rPr lang="ar-SY" sz="2600" b="1" dirty="0" err="1" smtClean="0">
                <a:solidFill>
                  <a:srgbClr val="C00000"/>
                </a:solidFill>
                <a:cs typeface="PT Bold Heading" pitchFamily="2" charset="-78"/>
              </a:rPr>
              <a:t>اللاعضوية</a:t>
            </a:r>
            <a:r>
              <a:rPr lang="ar-SY" sz="2600" b="1" baseline="30000" dirty="0" smtClean="0">
                <a:solidFill>
                  <a:srgbClr val="00B050"/>
                </a:solidFill>
                <a:cs typeface="PT Bold Heading" pitchFamily="2" charset="-78"/>
              </a:rPr>
              <a:t> 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اسم العامِل المُسَرْطِن باللغة الإنجليزية</a:t>
            </a:r>
          </a:p>
          <a:p>
            <a:pPr algn="l" rtl="0">
              <a:buNone/>
            </a:pPr>
            <a:endParaRPr lang="ar-SY" b="1" dirty="0" smtClean="0">
              <a:solidFill>
                <a:schemeClr val="bg1"/>
              </a:solidFill>
              <a:cs typeface="+mj-cs"/>
            </a:endParaRPr>
          </a:p>
          <a:p>
            <a:pPr algn="l" rtl="0">
              <a:buFont typeface="Wingdings" pitchFamily="2" charset="2"/>
              <a:buChar char="Ø"/>
            </a:pPr>
            <a:r>
              <a:rPr lang="en-US" b="1" dirty="0" smtClean="0">
                <a:solidFill>
                  <a:schemeClr val="bg1"/>
                </a:solidFill>
                <a:cs typeface="+mj-cs"/>
              </a:rPr>
              <a:t>Arsenic and its inorganic compounds</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20</a:t>
            </a:fld>
            <a:endParaRPr lang="ar-SA" dirty="0">
              <a:solidFill>
                <a:srgbClr val="002060"/>
              </a:solidFill>
            </a:endParaRPr>
          </a:p>
        </p:txBody>
      </p:sp>
    </p:spTree>
    <p:extLst>
      <p:ext uri="{BB962C8B-B14F-4D97-AF65-F5344CB8AC3E}">
        <p14:creationId xmlns="" xmlns:p14="http://schemas.microsoft.com/office/powerpoint/2010/main" val="3357311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الزَّرْنيخ (</a:t>
            </a:r>
            <a:r>
              <a:rPr lang="ar-SY" sz="2600" b="1" dirty="0" err="1" smtClean="0">
                <a:solidFill>
                  <a:srgbClr val="C00000"/>
                </a:solidFill>
                <a:cs typeface="PT Bold Heading" pitchFamily="2" charset="-78"/>
              </a:rPr>
              <a:t>الأَرْسَنيك</a:t>
            </a:r>
            <a:r>
              <a:rPr lang="ar-SY" sz="2600" b="1" dirty="0" smtClean="0">
                <a:solidFill>
                  <a:srgbClr val="C00000"/>
                </a:solidFill>
                <a:cs typeface="PT Bold Heading" pitchFamily="2" charset="-78"/>
              </a:rPr>
              <a:t>) ومُرَكَّباتِه </a:t>
            </a:r>
            <a:r>
              <a:rPr lang="ar-SY" sz="2600" b="1" dirty="0" err="1" smtClean="0">
                <a:solidFill>
                  <a:srgbClr val="C00000"/>
                </a:solidFill>
                <a:cs typeface="PT Bold Heading" pitchFamily="2" charset="-78"/>
              </a:rPr>
              <a:t>اللاعضوية</a:t>
            </a:r>
            <a:r>
              <a:rPr lang="ar-SY" sz="2600" b="1" baseline="30000" dirty="0" smtClean="0">
                <a:solidFill>
                  <a:srgbClr val="00B050"/>
                </a:solidFill>
                <a:cs typeface="PT Bold Heading" pitchFamily="2" charset="-78"/>
              </a:rPr>
              <a:t> 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الرَّقَم في </a:t>
            </a:r>
            <a:r>
              <a:rPr lang="ar-SY" b="1" dirty="0" smtClean="0">
                <a:solidFill>
                  <a:schemeClr val="accent4">
                    <a:lumMod val="40000"/>
                    <a:lumOff val="60000"/>
                  </a:schemeClr>
                </a:solidFill>
                <a:cs typeface="+mj-cs"/>
              </a:rPr>
              <a:t>نظام المستخلصات الكِيمْيائِيَّة </a:t>
            </a:r>
            <a:r>
              <a:rPr lang="en-US" b="1" dirty="0" smtClean="0">
                <a:solidFill>
                  <a:schemeClr val="accent4">
                    <a:lumMod val="40000"/>
                    <a:lumOff val="60000"/>
                  </a:schemeClr>
                </a:solidFill>
                <a:cs typeface="+mj-cs"/>
              </a:rPr>
              <a:t>(CAS)</a:t>
            </a:r>
          </a:p>
          <a:p>
            <a:pPr marL="0" indent="0" algn="ctr" rtl="0">
              <a:buNone/>
            </a:pPr>
            <a:endParaRPr lang="en-US" b="1" dirty="0">
              <a:solidFill>
                <a:schemeClr val="accent4">
                  <a:lumMod val="40000"/>
                  <a:lumOff val="60000"/>
                </a:schemeClr>
              </a:solidFill>
              <a:cs typeface="+mj-cs"/>
            </a:endParaRPr>
          </a:p>
          <a:p>
            <a:pPr>
              <a:buFont typeface="Wingdings" pitchFamily="2" charset="2"/>
              <a:buChar char="Ø"/>
            </a:pPr>
            <a:r>
              <a:rPr lang="en-US" b="1" dirty="0" smtClean="0">
                <a:solidFill>
                  <a:schemeClr val="bg1"/>
                </a:solidFill>
                <a:cs typeface="+mj-cs"/>
              </a:rPr>
              <a:t>7440-38-2</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21</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الزَّرْنيخ (</a:t>
            </a:r>
            <a:r>
              <a:rPr lang="ar-SY" sz="2600" b="1" dirty="0" err="1" smtClean="0">
                <a:solidFill>
                  <a:srgbClr val="C00000"/>
                </a:solidFill>
                <a:cs typeface="PT Bold Heading" pitchFamily="2" charset="-78"/>
              </a:rPr>
              <a:t>الأَرْسَنيك</a:t>
            </a:r>
            <a:r>
              <a:rPr lang="ar-SY" sz="2600" b="1" dirty="0" smtClean="0">
                <a:solidFill>
                  <a:srgbClr val="C00000"/>
                </a:solidFill>
                <a:cs typeface="PT Bold Heading" pitchFamily="2" charset="-78"/>
              </a:rPr>
              <a:t>) ومُرَكَّباتِه </a:t>
            </a:r>
            <a:r>
              <a:rPr lang="ar-SY" sz="2600" b="1" dirty="0" err="1" smtClean="0">
                <a:solidFill>
                  <a:srgbClr val="C00000"/>
                </a:solidFill>
                <a:cs typeface="PT Bold Heading" pitchFamily="2" charset="-78"/>
              </a:rPr>
              <a:t>اللاعضوية</a:t>
            </a:r>
            <a:r>
              <a:rPr lang="ar-SY" sz="2600" b="1" baseline="30000" dirty="0" smtClean="0">
                <a:solidFill>
                  <a:srgbClr val="00B050"/>
                </a:solidFill>
                <a:cs typeface="PT Bold Heading" pitchFamily="2" charset="-78"/>
              </a:rPr>
              <a:t> 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85000" lnSpcReduction="10000"/>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صَهْر الفِلِز غير الحَدِيْدي الذي كثيراً ما تُستخدَم فيه خامات الزَّرْنيخ (</a:t>
            </a:r>
            <a:r>
              <a:rPr lang="ar-SY" b="1" dirty="0" err="1" smtClean="0">
                <a:solidFill>
                  <a:schemeClr val="bg1"/>
                </a:solidFill>
              </a:rPr>
              <a:t>الأَرْسَنيك</a:t>
            </a:r>
            <a:r>
              <a:rPr lang="ar-SY" b="1" dirty="0" smtClean="0">
                <a:solidFill>
                  <a:schemeClr val="bg1"/>
                </a:solidFill>
              </a:rPr>
              <a:t>) الحَدِيْدي، والمُنْشَآت التي تعتمد على طاقة حَرْق الفَحْم، وتجميع البَطَّارِيَّات (المُدَّخِرات)، وتَهْيِئَة أو التَّعامُل مع الأَخْشاب المُعالَجَة بالضَّغْط، </a:t>
            </a:r>
            <a:r>
              <a:rPr lang="ar-SY" b="1" dirty="0" err="1" smtClean="0">
                <a:solidFill>
                  <a:schemeClr val="bg1"/>
                </a:solidFill>
              </a:rPr>
              <a:t>والمَناشِر</a:t>
            </a:r>
            <a:r>
              <a:rPr lang="ar-SY" b="1" dirty="0" smtClean="0">
                <a:solidFill>
                  <a:schemeClr val="bg1"/>
                </a:solidFill>
              </a:rPr>
              <a:t>، وحِفْظ الأَخْشاب، وتَهْيِئَة الأَخْشاب المُعالَجَة </a:t>
            </a:r>
            <a:r>
              <a:rPr lang="ar-SY" b="1" dirty="0" err="1" smtClean="0">
                <a:solidFill>
                  <a:schemeClr val="bg1"/>
                </a:solidFill>
              </a:rPr>
              <a:t>بأَرْسينات</a:t>
            </a:r>
            <a:r>
              <a:rPr lang="ar-SY" b="1" dirty="0" smtClean="0">
                <a:solidFill>
                  <a:schemeClr val="bg1"/>
                </a:solidFill>
              </a:rPr>
              <a:t> (</a:t>
            </a:r>
            <a:r>
              <a:rPr lang="ar-SY" b="1" dirty="0" err="1" smtClean="0">
                <a:solidFill>
                  <a:schemeClr val="bg1"/>
                </a:solidFill>
              </a:rPr>
              <a:t>زَرْنيخات</a:t>
            </a:r>
            <a:r>
              <a:rPr lang="ar-SY" b="1" dirty="0" smtClean="0">
                <a:solidFill>
                  <a:schemeClr val="bg1"/>
                </a:solidFill>
              </a:rPr>
              <a:t>) النُّحَاس </a:t>
            </a:r>
            <a:r>
              <a:rPr lang="ar-SY" b="1" dirty="0" err="1" smtClean="0">
                <a:solidFill>
                  <a:schemeClr val="bg1"/>
                </a:solidFill>
              </a:rPr>
              <a:t>الكروماتِيَّة</a:t>
            </a:r>
            <a:r>
              <a:rPr lang="ar-SY" b="1" dirty="0" smtClean="0">
                <a:solidFill>
                  <a:schemeClr val="bg1"/>
                </a:solidFill>
              </a:rPr>
              <a:t>، والبِناء، والمَزارِع، وإِنْتاج وعَمَلِيَّات الفِلِزَّات غير الحَدِيْدِيَّة، ومَصانِع الحَدِيْد والفُولَاذ، وتَصْنيع السَّبائِك الحَدِيْدِيَّة، واِسْتِخْراج </a:t>
            </a:r>
            <a:r>
              <a:rPr lang="ar-SY" b="1" dirty="0" err="1" smtClean="0">
                <a:solidFill>
                  <a:schemeClr val="bg1"/>
                </a:solidFill>
              </a:rPr>
              <a:t>النَّفْظ</a:t>
            </a:r>
            <a:r>
              <a:rPr lang="ar-SY" b="1" dirty="0" smtClean="0">
                <a:solidFill>
                  <a:schemeClr val="bg1"/>
                </a:solidFill>
              </a:rPr>
              <a:t> والغاز، والتَّنْقيب عن الخامات الفِلِزَّيَّة، وتَصْنيع الزُّجاج ومُنْتَجاته، وتَصْنيع أَنْصاف </a:t>
            </a:r>
            <a:r>
              <a:rPr lang="ar-SY" b="1" dirty="0" err="1" smtClean="0">
                <a:solidFill>
                  <a:schemeClr val="bg1"/>
                </a:solidFill>
              </a:rPr>
              <a:t>النَّواقِل</a:t>
            </a:r>
            <a:r>
              <a:rPr lang="ar-SY" b="1" dirty="0" smtClean="0">
                <a:solidFill>
                  <a:schemeClr val="bg1"/>
                </a:solidFill>
              </a:rPr>
              <a:t>، وتَصْنيع المَواد </a:t>
            </a:r>
            <a:r>
              <a:rPr lang="ar-SY" b="1" smtClean="0">
                <a:solidFill>
                  <a:schemeClr val="bg1"/>
                </a:solidFill>
              </a:rPr>
              <a:t>الكِيمْيائِيَّة .....</a:t>
            </a:r>
            <a:endParaRPr lang="ar-SY" b="1" dirty="0" smtClean="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22</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الزَّرْنيخ (</a:t>
            </a:r>
            <a:r>
              <a:rPr lang="ar-SY" sz="2600" b="1" dirty="0" err="1" smtClean="0">
                <a:solidFill>
                  <a:srgbClr val="C00000"/>
                </a:solidFill>
                <a:cs typeface="PT Bold Heading" pitchFamily="2" charset="-78"/>
              </a:rPr>
              <a:t>الأَرْسَنيك</a:t>
            </a:r>
            <a:r>
              <a:rPr lang="ar-SY" sz="2600" b="1" dirty="0" smtClean="0">
                <a:solidFill>
                  <a:srgbClr val="C00000"/>
                </a:solidFill>
                <a:cs typeface="PT Bold Heading" pitchFamily="2" charset="-78"/>
              </a:rPr>
              <a:t>) ومُرَكَّباتِه </a:t>
            </a:r>
            <a:r>
              <a:rPr lang="ar-SY" sz="2600" b="1" dirty="0" err="1" smtClean="0">
                <a:solidFill>
                  <a:srgbClr val="C00000"/>
                </a:solidFill>
                <a:cs typeface="PT Bold Heading" pitchFamily="2" charset="-78"/>
              </a:rPr>
              <a:t>اللاعضوية</a:t>
            </a:r>
            <a:r>
              <a:rPr lang="ar-SY" sz="2600" b="1" baseline="30000" dirty="0" smtClean="0">
                <a:solidFill>
                  <a:srgbClr val="00B050"/>
                </a:solidFill>
                <a:cs typeface="PT Bold Heading" pitchFamily="2" charset="-78"/>
              </a:rPr>
              <a:t> 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البروستاتة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الكلية</a:t>
            </a:r>
          </a:p>
          <a:p>
            <a:pPr>
              <a:buFont typeface="Wingdings" pitchFamily="2" charset="2"/>
              <a:buChar char="Ø"/>
            </a:pPr>
            <a:r>
              <a:rPr lang="ar-SY" b="1" dirty="0" smtClean="0">
                <a:solidFill>
                  <a:schemeClr val="bg1"/>
                </a:solidFill>
              </a:rPr>
              <a:t>الكبد</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23</a:t>
            </a:fld>
            <a:endParaRPr lang="ar-SA" dirty="0">
              <a:solidFill>
                <a:srgbClr val="002060"/>
              </a:solidFill>
            </a:endParaRPr>
          </a:p>
        </p:txBody>
      </p:sp>
    </p:spTree>
    <p:extLst>
      <p:ext uri="{BB962C8B-B14F-4D97-AF65-F5344CB8AC3E}">
        <p14:creationId xmlns="" xmlns:p14="http://schemas.microsoft.com/office/powerpoint/2010/main" val="1386960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الزَّرْنيخ (</a:t>
            </a:r>
            <a:r>
              <a:rPr lang="ar-SY" sz="2600" b="1" dirty="0" err="1" smtClean="0">
                <a:solidFill>
                  <a:srgbClr val="C00000"/>
                </a:solidFill>
                <a:cs typeface="PT Bold Heading" pitchFamily="2" charset="-78"/>
              </a:rPr>
              <a:t>الأَرْسَنيك</a:t>
            </a:r>
            <a:r>
              <a:rPr lang="ar-SY" sz="2600" b="1" dirty="0" smtClean="0">
                <a:solidFill>
                  <a:srgbClr val="C00000"/>
                </a:solidFill>
                <a:cs typeface="PT Bold Heading" pitchFamily="2" charset="-78"/>
              </a:rPr>
              <a:t>) ومُرَكَّباتِه </a:t>
            </a:r>
            <a:r>
              <a:rPr lang="ar-SY" sz="2600" b="1" dirty="0" err="1" smtClean="0">
                <a:solidFill>
                  <a:srgbClr val="C00000"/>
                </a:solidFill>
                <a:cs typeface="PT Bold Heading" pitchFamily="2" charset="-78"/>
              </a:rPr>
              <a:t>اللاعضوية</a:t>
            </a:r>
            <a:r>
              <a:rPr lang="ar-SY" sz="2600" b="1" baseline="30000" dirty="0" smtClean="0">
                <a:solidFill>
                  <a:srgbClr val="00B050"/>
                </a:solidFill>
                <a:cs typeface="PT Bold Heading" pitchFamily="2" charset="-78"/>
              </a:rPr>
              <a:t> 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الرِّئَة</a:t>
            </a:r>
          </a:p>
          <a:p>
            <a:pPr>
              <a:buFont typeface="Wingdings" pitchFamily="2" charset="2"/>
              <a:buChar char="Ø"/>
            </a:pPr>
            <a:r>
              <a:rPr lang="ar-SY" b="1" dirty="0" smtClean="0">
                <a:solidFill>
                  <a:schemeClr val="bg1"/>
                </a:solidFill>
              </a:rPr>
              <a:t>المَثانَة</a:t>
            </a:r>
          </a:p>
          <a:p>
            <a:pPr>
              <a:buFont typeface="Wingdings" pitchFamily="2" charset="2"/>
              <a:buChar char="Ø"/>
            </a:pPr>
            <a:r>
              <a:rPr lang="ar-SY" b="1" dirty="0" smtClean="0">
                <a:solidFill>
                  <a:schemeClr val="bg1"/>
                </a:solidFill>
              </a:rPr>
              <a:t>الجِلْد (</a:t>
            </a:r>
            <a:r>
              <a:rPr lang="ar-SY" b="1" dirty="0" err="1" smtClean="0">
                <a:solidFill>
                  <a:schemeClr val="bg1"/>
                </a:solidFill>
              </a:rPr>
              <a:t>التنشؤات</a:t>
            </a:r>
            <a:r>
              <a:rPr lang="ar-SY" b="1" dirty="0" smtClean="0">
                <a:solidFill>
                  <a:schemeClr val="bg1"/>
                </a:solidFill>
              </a:rPr>
              <a:t> الخبيثة الأخرى غير الورم </a:t>
            </a:r>
            <a:r>
              <a:rPr lang="ar-SY" b="1" dirty="0" err="1" smtClean="0">
                <a:solidFill>
                  <a:schemeClr val="bg1"/>
                </a:solidFill>
              </a:rPr>
              <a:t>الميلانيني</a:t>
            </a:r>
            <a:r>
              <a:rPr lang="ar-SY" b="1" dirty="0" smtClean="0">
                <a:solidFill>
                  <a:schemeClr val="bg1"/>
                </a:solidFill>
              </a:rPr>
              <a:t>)</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24</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الزَّرْنيخ (</a:t>
            </a:r>
            <a:r>
              <a:rPr lang="ar-SY" sz="2600" b="1" dirty="0" err="1" smtClean="0">
                <a:solidFill>
                  <a:srgbClr val="C00000"/>
                </a:solidFill>
                <a:cs typeface="PT Bold Heading" pitchFamily="2" charset="-78"/>
              </a:rPr>
              <a:t>الأَرْسَنيك</a:t>
            </a:r>
            <a:r>
              <a:rPr lang="ar-SY" sz="2600" b="1" dirty="0" smtClean="0">
                <a:solidFill>
                  <a:srgbClr val="C00000"/>
                </a:solidFill>
                <a:cs typeface="PT Bold Heading" pitchFamily="2" charset="-78"/>
              </a:rPr>
              <a:t>) ومُرَكَّباتِه </a:t>
            </a:r>
            <a:r>
              <a:rPr lang="ar-SY" sz="2600" b="1" dirty="0" err="1" smtClean="0">
                <a:solidFill>
                  <a:srgbClr val="C00000"/>
                </a:solidFill>
                <a:cs typeface="PT Bold Heading" pitchFamily="2" charset="-78"/>
              </a:rPr>
              <a:t>اللاعضوية</a:t>
            </a:r>
            <a:r>
              <a:rPr lang="ar-SY" sz="2600" b="1" baseline="30000" dirty="0" smtClean="0">
                <a:solidFill>
                  <a:srgbClr val="00B050"/>
                </a:solidFill>
                <a:cs typeface="PT Bold Heading" pitchFamily="2" charset="-78"/>
              </a:rPr>
              <a:t> </a:t>
            </a:r>
            <a:r>
              <a:rPr lang="ar-SY" sz="2600" b="1" baseline="30000" dirty="0" smtClean="0">
                <a:solidFill>
                  <a:srgbClr val="00B050"/>
                </a:solidFill>
                <a:cs typeface="PT Bold Heading" pitchFamily="2" charset="-78"/>
              </a:rPr>
              <a:t>16</a:t>
            </a:r>
            <a:endParaRPr lang="ar-SY" b="1" dirty="0">
              <a:solidFill>
                <a:srgbClr val="0070C0"/>
              </a:solidFill>
              <a:latin typeface="Monotype Koufi" pitchFamily="2" charset="-78"/>
              <a:ea typeface="Monotype Koufi" pitchFamily="2" charset="-78"/>
              <a:cs typeface="Monotype Koufi"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25</a:t>
            </a:fld>
            <a:endParaRPr lang="ar-SA" dirty="0">
              <a:solidFill>
                <a:srgbClr val="002060"/>
              </a:solidFill>
            </a:endParaRPr>
          </a:p>
        </p:txBody>
      </p:sp>
      <p:sp>
        <p:nvSpPr>
          <p:cNvPr id="7" name="عنصر نائب للمحتوى 6"/>
          <p:cNvSpPr>
            <a:spLocks noGrp="1"/>
          </p:cNvSpPr>
          <p:nvPr>
            <p:ph idx="1"/>
          </p:nvPr>
        </p:nvSpPr>
        <p:spPr/>
        <p:txBody>
          <a:bodyPr>
            <a:normAutofit/>
          </a:bodyPr>
          <a:lstStyle/>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lgn="ctr">
              <a:buNone/>
            </a:pPr>
            <a:r>
              <a:rPr lang="ar-SA" sz="2200" dirty="0" smtClean="0"/>
              <a:t> </a:t>
            </a:r>
          </a:p>
          <a:p>
            <a:pPr algn="ctr">
              <a:buNone/>
            </a:pPr>
            <a:r>
              <a:rPr lang="ar-SA" sz="2200" dirty="0" smtClean="0">
                <a:solidFill>
                  <a:srgbClr val="002060"/>
                </a:solidFill>
                <a:latin typeface="Monotype Koufi" pitchFamily="2" charset="-78"/>
                <a:ea typeface="Monotype Koufi" pitchFamily="2" charset="-78"/>
                <a:cs typeface="Monotype Koufi" pitchFamily="2" charset="-78"/>
              </a:rPr>
              <a:t>التَّعَرُّض للزَّرْنيخ أثناء حِفْظ الأَخْشاب</a:t>
            </a:r>
            <a:endParaRPr lang="ar-SY" sz="2200" dirty="0" smtClean="0">
              <a:solidFill>
                <a:srgbClr val="002060"/>
              </a:solidFill>
              <a:latin typeface="Monotype Koufi" pitchFamily="2" charset="-78"/>
              <a:ea typeface="Monotype Koufi" pitchFamily="2" charset="-78"/>
              <a:cs typeface="Monotype Koufi" pitchFamily="2" charset="-78"/>
            </a:endParaRPr>
          </a:p>
          <a:p>
            <a:pPr>
              <a:buNone/>
            </a:pPr>
            <a:endParaRPr lang="ar-SY" dirty="0"/>
          </a:p>
        </p:txBody>
      </p:sp>
      <p:pic>
        <p:nvPicPr>
          <p:cNvPr id="8" name="صورة 7" descr="C:\Users\TOSHIBA\Documents\المهنة والسرطان\الصور\2-2-1-1-التعرض للزرنيخ-حفظ الأخشاب.jpg"/>
          <p:cNvPicPr/>
          <p:nvPr/>
        </p:nvPicPr>
        <p:blipFill>
          <a:blip r:embed="rId2" cstate="print"/>
          <a:srcRect/>
          <a:stretch>
            <a:fillRect/>
          </a:stretch>
        </p:blipFill>
        <p:spPr bwMode="auto">
          <a:xfrm>
            <a:off x="2145601" y="1808416"/>
            <a:ext cx="4852797" cy="324116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pPr lvl="0"/>
            <a:r>
              <a:rPr lang="ar-SY" sz="2600" b="1" dirty="0" smtClean="0">
                <a:solidFill>
                  <a:srgbClr val="0070C0"/>
                </a:solidFill>
                <a:cs typeface="PT Bold Heading" pitchFamily="2" charset="-78"/>
              </a:rPr>
              <a:t>العَوامِل المُسَرْطِنَة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الكَادِمْيُوم</a:t>
            </a:r>
            <a:r>
              <a:rPr lang="ar-SY" sz="2600" b="1" dirty="0" smtClean="0">
                <a:solidFill>
                  <a:srgbClr val="C00000"/>
                </a:solidFill>
                <a:cs typeface="PT Bold Heading" pitchFamily="2" charset="-78"/>
              </a:rPr>
              <a:t> ومُرَكَّباتِه</a:t>
            </a:r>
            <a:r>
              <a:rPr lang="ar-SY" sz="2600" b="1" baseline="30000" dirty="0" smtClean="0">
                <a:solidFill>
                  <a:srgbClr val="00B050"/>
                </a:solidFill>
                <a:cs typeface="PT Bold Heading" pitchFamily="2" charset="-78"/>
              </a:rPr>
              <a:t>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اسم العامِل المُسَرْطِن باللغة الإنجليزية</a:t>
            </a:r>
          </a:p>
          <a:p>
            <a:pPr algn="l" rtl="0">
              <a:buNone/>
            </a:pPr>
            <a:endParaRPr lang="ar-SY" b="1" dirty="0" smtClean="0">
              <a:solidFill>
                <a:schemeClr val="bg1"/>
              </a:solidFill>
              <a:cs typeface="+mj-cs"/>
            </a:endParaRPr>
          </a:p>
          <a:p>
            <a:pPr algn="l" rtl="0">
              <a:buFont typeface="Wingdings" pitchFamily="2" charset="2"/>
              <a:buChar char="Ø"/>
            </a:pPr>
            <a:r>
              <a:rPr lang="en-US" b="1" dirty="0" smtClean="0">
                <a:solidFill>
                  <a:schemeClr val="bg1"/>
                </a:solidFill>
                <a:cs typeface="+mj-cs"/>
              </a:rPr>
              <a:t>Cadmium and its compounds</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26</a:t>
            </a:fld>
            <a:endParaRPr lang="ar-SA" dirty="0">
              <a:solidFill>
                <a:srgbClr val="002060"/>
              </a:solidFill>
            </a:endParaRPr>
          </a:p>
        </p:txBody>
      </p:sp>
    </p:spTree>
    <p:extLst>
      <p:ext uri="{BB962C8B-B14F-4D97-AF65-F5344CB8AC3E}">
        <p14:creationId xmlns="" xmlns:p14="http://schemas.microsoft.com/office/powerpoint/2010/main" val="3357311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الكَادِمْيُوم</a:t>
            </a:r>
            <a:r>
              <a:rPr lang="ar-SY" sz="2600" b="1" dirty="0" smtClean="0">
                <a:solidFill>
                  <a:srgbClr val="C00000"/>
                </a:solidFill>
                <a:cs typeface="PT Bold Heading" pitchFamily="2" charset="-78"/>
              </a:rPr>
              <a:t> ومُرَكَّباتِه</a:t>
            </a:r>
            <a:r>
              <a:rPr lang="ar-SY" sz="2600" b="1" baseline="30000" dirty="0" smtClean="0">
                <a:solidFill>
                  <a:srgbClr val="00B050"/>
                </a:solidFill>
                <a:cs typeface="PT Bold Heading" pitchFamily="2" charset="-78"/>
              </a:rPr>
              <a:t>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الرَّقَم في </a:t>
            </a:r>
            <a:r>
              <a:rPr lang="ar-SY" b="1" dirty="0" smtClean="0">
                <a:solidFill>
                  <a:schemeClr val="accent4">
                    <a:lumMod val="40000"/>
                    <a:lumOff val="60000"/>
                  </a:schemeClr>
                </a:solidFill>
                <a:cs typeface="+mj-cs"/>
              </a:rPr>
              <a:t>نظام المستخلصات الكِيمْيائِيَّة </a:t>
            </a:r>
            <a:r>
              <a:rPr lang="en-US" b="1" dirty="0" smtClean="0">
                <a:solidFill>
                  <a:schemeClr val="accent4">
                    <a:lumMod val="40000"/>
                    <a:lumOff val="60000"/>
                  </a:schemeClr>
                </a:solidFill>
                <a:cs typeface="+mj-cs"/>
              </a:rPr>
              <a:t>(CAS)</a:t>
            </a:r>
          </a:p>
          <a:p>
            <a:pPr marL="0" indent="0" algn="ctr" rtl="0">
              <a:buNone/>
            </a:pPr>
            <a:endParaRPr lang="en-US" b="1" dirty="0">
              <a:solidFill>
                <a:schemeClr val="accent4">
                  <a:lumMod val="40000"/>
                  <a:lumOff val="60000"/>
                </a:schemeClr>
              </a:solidFill>
              <a:cs typeface="+mj-cs"/>
            </a:endParaRPr>
          </a:p>
          <a:p>
            <a:pPr>
              <a:buFont typeface="Wingdings" pitchFamily="2" charset="2"/>
              <a:buChar char="Ø"/>
            </a:pPr>
            <a:r>
              <a:rPr lang="en-US" b="1" dirty="0" smtClean="0">
                <a:solidFill>
                  <a:schemeClr val="bg1"/>
                </a:solidFill>
                <a:cs typeface="+mj-cs"/>
              </a:rPr>
              <a:t>7440-43-9</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27</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الكَادِمْيُوم</a:t>
            </a:r>
            <a:r>
              <a:rPr lang="ar-SY" sz="2600" b="1" dirty="0" smtClean="0">
                <a:solidFill>
                  <a:srgbClr val="C00000"/>
                </a:solidFill>
                <a:cs typeface="PT Bold Heading" pitchFamily="2" charset="-78"/>
              </a:rPr>
              <a:t> ومُرَكَّباتِه</a:t>
            </a:r>
            <a:r>
              <a:rPr lang="ar-SY" sz="2600" b="1" baseline="30000" dirty="0" smtClean="0">
                <a:solidFill>
                  <a:srgbClr val="00B050"/>
                </a:solidFill>
                <a:cs typeface="PT Bold Heading" pitchFamily="2" charset="-78"/>
              </a:rPr>
              <a:t>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تَكْرير وإِنْتاج </a:t>
            </a:r>
            <a:r>
              <a:rPr lang="ar-SY" b="1" dirty="0" err="1" smtClean="0">
                <a:solidFill>
                  <a:schemeClr val="bg1"/>
                </a:solidFill>
              </a:rPr>
              <a:t>الكَادْمْيُوم</a:t>
            </a:r>
            <a:r>
              <a:rPr lang="ar-SY" b="1" dirty="0" smtClean="0">
                <a:solidFill>
                  <a:schemeClr val="bg1"/>
                </a:solidFill>
              </a:rPr>
              <a:t>، وتَصْنيع بَطَّارِيات (مُدَّخِرات) النِّيكْل–</a:t>
            </a:r>
            <a:r>
              <a:rPr lang="ar-SY" b="1" dirty="0" err="1" smtClean="0">
                <a:solidFill>
                  <a:schemeClr val="bg1"/>
                </a:solidFill>
              </a:rPr>
              <a:t>الكَادْمْيُوم</a:t>
            </a:r>
            <a:r>
              <a:rPr lang="ar-SY" b="1" dirty="0" smtClean="0">
                <a:solidFill>
                  <a:schemeClr val="bg1"/>
                </a:solidFill>
              </a:rPr>
              <a:t>، وتَشْكيل وتَصْنيع أَصْبِغَة </a:t>
            </a:r>
            <a:r>
              <a:rPr lang="ar-SY" b="1" dirty="0" err="1" smtClean="0">
                <a:solidFill>
                  <a:schemeClr val="bg1"/>
                </a:solidFill>
              </a:rPr>
              <a:t>الكَادْمْيُوم</a:t>
            </a:r>
            <a:r>
              <a:rPr lang="ar-SY" b="1" dirty="0" smtClean="0">
                <a:solidFill>
                  <a:schemeClr val="bg1"/>
                </a:solidFill>
              </a:rPr>
              <a:t>، وإِنْتاج سَبائِك </a:t>
            </a:r>
            <a:r>
              <a:rPr lang="ar-SY" b="1" dirty="0" err="1" smtClean="0">
                <a:solidFill>
                  <a:schemeClr val="bg1"/>
                </a:solidFill>
              </a:rPr>
              <a:t>الكَادْمْيُوم</a:t>
            </a:r>
            <a:r>
              <a:rPr lang="ar-SY" b="1" dirty="0" smtClean="0">
                <a:solidFill>
                  <a:schemeClr val="bg1"/>
                </a:solidFill>
              </a:rPr>
              <a:t>، والتَّلْبيس الميكانيكي، وصَهْر الزَّنْك، واللِّحام النُّحَاسي بلِحام السَّبيكَة الخاص بسَبيكَة الفِضَّة–</a:t>
            </a:r>
            <a:r>
              <a:rPr lang="ar-SY" b="1" dirty="0" err="1" smtClean="0">
                <a:solidFill>
                  <a:schemeClr val="bg1"/>
                </a:solidFill>
              </a:rPr>
              <a:t>الكَادْمْيُوم</a:t>
            </a:r>
            <a:r>
              <a:rPr lang="ar-SY" b="1" dirty="0" smtClean="0">
                <a:solidFill>
                  <a:schemeClr val="bg1"/>
                </a:solidFill>
              </a:rPr>
              <a:t>–الفِضَّة، وتَصْنيع </a:t>
            </a:r>
            <a:r>
              <a:rPr lang="ar-SY" b="1" dirty="0" err="1" smtClean="0">
                <a:solidFill>
                  <a:schemeClr val="bg1"/>
                </a:solidFill>
              </a:rPr>
              <a:t>كلُوريد</a:t>
            </a:r>
            <a:r>
              <a:rPr lang="ar-SY" b="1" dirty="0" smtClean="0">
                <a:solidFill>
                  <a:schemeClr val="bg1"/>
                </a:solidFill>
              </a:rPr>
              <a:t> </a:t>
            </a:r>
            <a:r>
              <a:rPr lang="ar-SY" b="1" dirty="0" err="1" smtClean="0">
                <a:solidFill>
                  <a:schemeClr val="bg1"/>
                </a:solidFill>
              </a:rPr>
              <a:t>الفاينيل</a:t>
            </a:r>
            <a:r>
              <a:rPr lang="ar-SY" b="1" dirty="0" smtClean="0">
                <a:solidFill>
                  <a:schemeClr val="bg1"/>
                </a:solidFill>
              </a:rPr>
              <a:t>، واِسْتِخْلاص </a:t>
            </a:r>
            <a:r>
              <a:rPr lang="ar-SY" b="1" dirty="0" err="1" smtClean="0">
                <a:solidFill>
                  <a:schemeClr val="bg1"/>
                </a:solidFill>
              </a:rPr>
              <a:t>الكَادْمْيُوم</a:t>
            </a:r>
            <a:r>
              <a:rPr lang="ar-SY" b="1" dirty="0" smtClean="0">
                <a:solidFill>
                  <a:schemeClr val="bg1"/>
                </a:solidFill>
              </a:rPr>
              <a:t>، وتَصْنيع المَرْكَبات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28</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الكَادِمْيُوم</a:t>
            </a:r>
            <a:r>
              <a:rPr lang="ar-SY" sz="2600" b="1" dirty="0" smtClean="0">
                <a:solidFill>
                  <a:srgbClr val="C00000"/>
                </a:solidFill>
                <a:cs typeface="PT Bold Heading" pitchFamily="2" charset="-78"/>
              </a:rPr>
              <a:t> ومُرَكَّباتِه</a:t>
            </a:r>
            <a:r>
              <a:rPr lang="ar-SY" sz="2600" b="1" baseline="30000" dirty="0" smtClean="0">
                <a:solidFill>
                  <a:srgbClr val="00B050"/>
                </a:solidFill>
                <a:cs typeface="PT Bold Heading" pitchFamily="2" charset="-78"/>
              </a:rPr>
              <a:t>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البروستاتة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الكلية</a:t>
            </a:r>
          </a:p>
          <a:p>
            <a:pPr>
              <a:buNone/>
            </a:pPr>
            <a:endParaRPr lang="ar-SY" b="1" dirty="0" smtClean="0">
              <a:solidFill>
                <a:schemeClr val="bg1"/>
              </a:solidFill>
            </a:endParaRP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29</a:t>
            </a:fld>
            <a:endParaRPr lang="ar-SA" dirty="0">
              <a:solidFill>
                <a:srgbClr val="002060"/>
              </a:solidFill>
            </a:endParaRPr>
          </a:p>
        </p:txBody>
      </p:sp>
    </p:spTree>
    <p:extLst>
      <p:ext uri="{BB962C8B-B14F-4D97-AF65-F5344CB8AC3E}">
        <p14:creationId xmlns="" xmlns:p14="http://schemas.microsoft.com/office/powerpoint/2010/main" val="138696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Clr>
                <a:schemeClr val="accent6">
                  <a:lumMod val="60000"/>
                  <a:lumOff val="40000"/>
                </a:schemeClr>
              </a:buClr>
              <a:buFont typeface="Wingdings" pitchFamily="2" charset="2"/>
              <a:buChar char="Ø"/>
            </a:pP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الظَّنِّيَّة المُحْتَمَلة (المجموعة 2-أ)] المِهَنية الكيميائية (مبيدات)</a:t>
            </a:r>
            <a:r>
              <a:rPr lang="ar-SY" b="1" dirty="0" smtClean="0">
                <a:solidFill>
                  <a:srgbClr val="FFFF00"/>
                </a:solidFill>
                <a:latin typeface="Times New Roman" pitchFamily="18" charset="0"/>
                <a:ea typeface="Arial Unicode MS" pitchFamily="34" charset="-128"/>
                <a:cs typeface="Times New Roman" pitchFamily="18" charset="0"/>
              </a:rPr>
              <a:t>-</a:t>
            </a:r>
            <a:r>
              <a:rPr lang="ar-SY" b="1" dirty="0" err="1" smtClean="0">
                <a:solidFill>
                  <a:srgbClr val="FFFF00"/>
                </a:solidFill>
                <a:latin typeface="Times New Roman" pitchFamily="18" charset="0"/>
                <a:ea typeface="Arial Unicode MS" pitchFamily="34" charset="-128"/>
                <a:cs typeface="Times New Roman" pitchFamily="18" charset="0"/>
              </a:rPr>
              <a:t>المالاثيون</a:t>
            </a:r>
            <a:endParaRPr lang="ar-SY" b="1" dirty="0" smtClean="0">
              <a:solidFill>
                <a:srgbClr val="FFFF00"/>
              </a:solidFill>
              <a:latin typeface="Times New Roman" pitchFamily="18" charset="0"/>
              <a:ea typeface="Arial Unicode MS" pitchFamily="34" charset="-128"/>
              <a:cs typeface="Times New Roman" pitchFamily="18" charset="0"/>
            </a:endParaRPr>
          </a:p>
          <a:p>
            <a:pPr>
              <a:buClr>
                <a:schemeClr val="accent6">
                  <a:lumMod val="60000"/>
                  <a:lumOff val="40000"/>
                </a:schemeClr>
              </a:buClr>
              <a:buFont typeface="Wingdings" pitchFamily="2" charset="2"/>
              <a:buChar char="Ø"/>
            </a:pP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الظَّنِّيَّة [المُحْتَمَلة والممكنة (المجموعة 2)] المِهَنية الكيميائية (عمليات إنتاجية)</a:t>
            </a:r>
            <a:r>
              <a:rPr lang="ar-SY" b="1" dirty="0" smtClean="0">
                <a:solidFill>
                  <a:srgbClr val="FFFF00"/>
                </a:solidFill>
                <a:latin typeface="Times New Roman" pitchFamily="18" charset="0"/>
                <a:ea typeface="Arial Unicode MS" pitchFamily="34" charset="-128"/>
                <a:cs typeface="Times New Roman" pitchFamily="18" charset="0"/>
              </a:rPr>
              <a:t>-</a:t>
            </a:r>
            <a:br>
              <a:rPr lang="ar-SY" b="1" dirty="0" smtClean="0">
                <a:solidFill>
                  <a:srgbClr val="FFFF00"/>
                </a:solidFill>
                <a:latin typeface="Times New Roman" pitchFamily="18" charset="0"/>
                <a:ea typeface="Arial Unicode MS" pitchFamily="34" charset="-128"/>
                <a:cs typeface="Times New Roman" pitchFamily="18" charset="0"/>
              </a:rPr>
            </a:br>
            <a:r>
              <a:rPr lang="ar-SY" b="1" dirty="0" smtClean="0">
                <a:solidFill>
                  <a:srgbClr val="FFFF00"/>
                </a:solidFill>
                <a:latin typeface="Times New Roman" pitchFamily="18" charset="0"/>
                <a:ea typeface="Arial Unicode MS" pitchFamily="34" charset="-128"/>
                <a:cs typeface="Times New Roman" pitchFamily="18" charset="0"/>
              </a:rPr>
              <a:t> تصنيع المطاط</a:t>
            </a:r>
          </a:p>
          <a:p>
            <a:pPr>
              <a:buClr>
                <a:schemeClr val="accent6">
                  <a:lumMod val="60000"/>
                  <a:lumOff val="40000"/>
                </a:schemeClr>
              </a:buClr>
              <a:buFont typeface="Wingdings" pitchFamily="2" charset="2"/>
              <a:buChar char="Ø"/>
            </a:pP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الظَّنِّيَّة [المُحْتَمَلة والممكنة (المجموعة 2)] المِهَنية الفيزيائية (إِشْعاع </a:t>
            </a:r>
            <a:r>
              <a:rPr lang="ar-SY"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مُؤَيِّن</a:t>
            </a:r>
            <a:r>
              <a:rPr lang="ar-SY" b="1" dirty="0" smtClean="0">
                <a:solidFill>
                  <a:schemeClr val="accent6">
                    <a:lumMod val="60000"/>
                    <a:lumOff val="40000"/>
                  </a:schemeClr>
                </a:solidFill>
                <a:latin typeface="Times New Roman" pitchFamily="18" charset="0"/>
                <a:ea typeface="Arial Unicode MS" pitchFamily="34" charset="-128"/>
                <a:cs typeface="Times New Roman" pitchFamily="18" charset="0"/>
              </a:rPr>
              <a:t>)</a:t>
            </a:r>
            <a:r>
              <a:rPr lang="ar-SY" b="1" dirty="0" smtClean="0">
                <a:solidFill>
                  <a:srgbClr val="FFFF00"/>
                </a:solidFill>
                <a:latin typeface="Times New Roman" pitchFamily="18" charset="0"/>
                <a:ea typeface="Arial Unicode MS" pitchFamily="34" charset="-128"/>
                <a:cs typeface="Times New Roman" pitchFamily="18" charset="0"/>
              </a:rPr>
              <a:t>-</a:t>
            </a:r>
            <a:br>
              <a:rPr lang="ar-SY" b="1" dirty="0" smtClean="0">
                <a:solidFill>
                  <a:srgbClr val="FFFF00"/>
                </a:solidFill>
                <a:latin typeface="Times New Roman" pitchFamily="18" charset="0"/>
                <a:ea typeface="Arial Unicode MS" pitchFamily="34" charset="-128"/>
                <a:cs typeface="Times New Roman" pitchFamily="18" charset="0"/>
              </a:rPr>
            </a:br>
            <a:r>
              <a:rPr lang="ar-SY" b="1" dirty="0" err="1" smtClean="0">
                <a:solidFill>
                  <a:srgbClr val="FFFF00"/>
                </a:solidFill>
                <a:latin typeface="Times New Roman" pitchFamily="18" charset="0"/>
                <a:ea typeface="Arial Unicode MS" pitchFamily="34" charset="-128"/>
                <a:cs typeface="Times New Roman" pitchFamily="18" charset="0"/>
              </a:rPr>
              <a:t>الثوريوم</a:t>
            </a:r>
            <a:r>
              <a:rPr lang="ar-SY" b="1" dirty="0" smtClean="0">
                <a:solidFill>
                  <a:srgbClr val="FFFF00"/>
                </a:solidFill>
                <a:latin typeface="Times New Roman" pitchFamily="18" charset="0"/>
                <a:ea typeface="Arial Unicode MS" pitchFamily="34" charset="-128"/>
                <a:cs typeface="Times New Roman" pitchFamily="18" charset="0"/>
              </a:rPr>
              <a:t>-232 ونواتج اضمحلاله</a:t>
            </a:r>
            <a:endParaRPr lang="ar-SY" b="1" dirty="0" smtClean="0">
              <a:solidFill>
                <a:schemeClr val="accent6">
                  <a:lumMod val="60000"/>
                  <a:lumOff val="40000"/>
                </a:schemeClr>
              </a:solidFill>
              <a:latin typeface="Times New Roman" pitchFamily="18" charset="0"/>
              <a:ea typeface="Arial Unicode MS" pitchFamily="34" charset="-128"/>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الكَادِمْيُوم</a:t>
            </a:r>
            <a:r>
              <a:rPr lang="ar-SY" sz="2600" b="1" dirty="0" smtClean="0">
                <a:solidFill>
                  <a:srgbClr val="C00000"/>
                </a:solidFill>
                <a:cs typeface="PT Bold Heading" pitchFamily="2" charset="-78"/>
              </a:rPr>
              <a:t> ومُرَكَّباتِه</a:t>
            </a:r>
            <a:r>
              <a:rPr lang="ar-SY" sz="2600" b="1" baseline="30000" dirty="0" smtClean="0">
                <a:solidFill>
                  <a:srgbClr val="00B050"/>
                </a:solidFill>
                <a:cs typeface="PT Bold Heading" pitchFamily="2" charset="-78"/>
              </a:rPr>
              <a:t>1، 2</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الرِّئَة</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30</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الفلزية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الكَادِمْيُوم</a:t>
            </a:r>
            <a:r>
              <a:rPr lang="ar-SY" sz="2600" b="1" dirty="0" smtClean="0">
                <a:solidFill>
                  <a:srgbClr val="C00000"/>
                </a:solidFill>
                <a:cs typeface="PT Bold Heading" pitchFamily="2" charset="-78"/>
              </a:rPr>
              <a:t> </a:t>
            </a:r>
            <a:r>
              <a:rPr lang="ar-SY" sz="2600" b="1" dirty="0" smtClean="0">
                <a:solidFill>
                  <a:srgbClr val="C00000"/>
                </a:solidFill>
                <a:cs typeface="PT Bold Heading" pitchFamily="2" charset="-78"/>
              </a:rPr>
              <a:t>ومُرَكَّباتِه</a:t>
            </a:r>
            <a:r>
              <a:rPr lang="ar-SY" sz="2600" b="1" baseline="30000" dirty="0" smtClean="0">
                <a:solidFill>
                  <a:srgbClr val="00B050"/>
                </a:solidFill>
                <a:cs typeface="PT Bold Heading" pitchFamily="2" charset="-78"/>
              </a:rPr>
              <a:t>16</a:t>
            </a:r>
            <a:endParaRPr lang="ar-SY" b="1" dirty="0">
              <a:solidFill>
                <a:srgbClr val="0070C0"/>
              </a:solidFill>
              <a:latin typeface="Monotype Koufi" pitchFamily="2" charset="-78"/>
              <a:ea typeface="Monotype Koufi" pitchFamily="2" charset="-78"/>
              <a:cs typeface="Monotype Koufi"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31</a:t>
            </a:fld>
            <a:endParaRPr lang="ar-SA" dirty="0">
              <a:solidFill>
                <a:srgbClr val="002060"/>
              </a:solidFill>
            </a:endParaRPr>
          </a:p>
        </p:txBody>
      </p:sp>
      <p:sp>
        <p:nvSpPr>
          <p:cNvPr id="7" name="عنصر نائب للمحتوى 6"/>
          <p:cNvSpPr>
            <a:spLocks noGrp="1"/>
          </p:cNvSpPr>
          <p:nvPr>
            <p:ph idx="1"/>
          </p:nvPr>
        </p:nvSpPr>
        <p:spPr/>
        <p:txBody>
          <a:bodyPr>
            <a:normAutofit/>
          </a:bodyPr>
          <a:lstStyle/>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r>
              <a:rPr lang="ar-SY" sz="2200" dirty="0" smtClean="0">
                <a:latin typeface="Monotype Koufi" pitchFamily="2" charset="-78"/>
                <a:ea typeface="Monotype Koufi" pitchFamily="2" charset="-78"/>
                <a:cs typeface="Monotype Koufi" pitchFamily="2" charset="-78"/>
              </a:rPr>
              <a:t> </a:t>
            </a:r>
            <a:endParaRPr lang="ar-SA" sz="2200" dirty="0" smtClean="0">
              <a:latin typeface="Monotype Koufi" pitchFamily="2" charset="-78"/>
              <a:ea typeface="Monotype Koufi" pitchFamily="2" charset="-78"/>
              <a:cs typeface="Monotype Koufi" pitchFamily="2" charset="-78"/>
            </a:endParaRPr>
          </a:p>
          <a:p>
            <a:pPr>
              <a:buNone/>
            </a:pPr>
            <a:r>
              <a:rPr lang="ar-SA" sz="2200" b="1" dirty="0" smtClean="0">
                <a:solidFill>
                  <a:srgbClr val="002060"/>
                </a:solidFill>
                <a:latin typeface="Monotype Koufi" pitchFamily="2" charset="-78"/>
                <a:ea typeface="Monotype Koufi" pitchFamily="2" charset="-78"/>
                <a:cs typeface="Monotype Koufi" pitchFamily="2" charset="-78"/>
              </a:rPr>
              <a:t>                                           بَطَّارِيات (مُدَّخِرات) النِّيكْل–</a:t>
            </a:r>
            <a:r>
              <a:rPr lang="ar-SA" sz="2200" b="1" dirty="0" err="1" smtClean="0">
                <a:solidFill>
                  <a:srgbClr val="002060"/>
                </a:solidFill>
                <a:latin typeface="Monotype Koufi" pitchFamily="2" charset="-78"/>
                <a:ea typeface="Monotype Koufi" pitchFamily="2" charset="-78"/>
                <a:cs typeface="Monotype Koufi" pitchFamily="2" charset="-78"/>
              </a:rPr>
              <a:t>الكَادْمْيُوم</a:t>
            </a:r>
            <a:endParaRPr lang="ar-SY" sz="2200" dirty="0" smtClean="0">
              <a:solidFill>
                <a:srgbClr val="002060"/>
              </a:solidFill>
              <a:latin typeface="Monotype Koufi" pitchFamily="2" charset="-78"/>
              <a:ea typeface="Monotype Koufi" pitchFamily="2" charset="-78"/>
              <a:cs typeface="Monotype Koufi" pitchFamily="2" charset="-78"/>
            </a:endParaRPr>
          </a:p>
          <a:p>
            <a:pPr>
              <a:buNone/>
            </a:pPr>
            <a:endParaRPr lang="ar-SY" dirty="0"/>
          </a:p>
        </p:txBody>
      </p:sp>
      <p:pic>
        <p:nvPicPr>
          <p:cNvPr id="9" name="صورة 8" descr="C:\Users\TOSHIBA\Documents\المهنة والسرطان\الصور\2-2-1-3-التعرض للكادميوم-مدخرات (بطاريات) النيكل-الكادميوم.jpg"/>
          <p:cNvPicPr/>
          <p:nvPr/>
        </p:nvPicPr>
        <p:blipFill>
          <a:blip r:embed="rId2" cstate="print"/>
          <a:srcRect/>
          <a:stretch>
            <a:fillRect/>
          </a:stretch>
        </p:blipFill>
        <p:spPr bwMode="auto">
          <a:xfrm>
            <a:off x="1934845" y="1811691"/>
            <a:ext cx="5274310" cy="323461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5716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المالاثيون</a:t>
            </a:r>
            <a:r>
              <a:rPr lang="ar-SY" sz="2600" b="1" baseline="30000" dirty="0" smtClean="0">
                <a:solidFill>
                  <a:srgbClr val="00B050"/>
                </a:solidFill>
                <a:cs typeface="PT Bold Heading" pitchFamily="2" charset="-78"/>
              </a:rPr>
              <a:t>1، 5</a:t>
            </a:r>
            <a:endParaRPr lang="ar-SY" b="1" dirty="0">
              <a:solidFill>
                <a:srgbClr val="00B05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smtClean="0">
              <a:solidFill>
                <a:schemeClr val="accent4">
                  <a:lumMod val="40000"/>
                  <a:lumOff val="60000"/>
                </a:schemeClr>
              </a:solidFill>
              <a:cs typeface="+mj-cs"/>
            </a:endParaRPr>
          </a:p>
          <a:p>
            <a:pPr algn="l" rtl="0">
              <a:buFont typeface="Wingdings" pitchFamily="2" charset="2"/>
              <a:buChar char="Ø"/>
            </a:pPr>
            <a:r>
              <a:rPr lang="en-US" b="1" dirty="0" err="1" smtClean="0">
                <a:solidFill>
                  <a:schemeClr val="bg1"/>
                </a:solidFill>
              </a:rPr>
              <a:t>Malathion</a:t>
            </a:r>
            <a:r>
              <a:rPr lang="en-US" b="1" dirty="0" smtClean="0">
                <a:solidFill>
                  <a:schemeClr val="bg1"/>
                </a:solidFill>
              </a:rPr>
              <a:t> </a:t>
            </a:r>
            <a:endParaRPr lang="ar-SY" b="1" dirty="0">
              <a:solidFill>
                <a:schemeClr val="accent4">
                  <a:lumMod val="40000"/>
                  <a:lumOff val="6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32</a:t>
            </a:fld>
            <a:endParaRPr lang="ar-SA" dirty="0">
              <a:solidFill>
                <a:srgbClr val="002060"/>
              </a:solidFill>
            </a:endParaRPr>
          </a:p>
        </p:txBody>
      </p:sp>
    </p:spTree>
    <p:extLst>
      <p:ext uri="{BB962C8B-B14F-4D97-AF65-F5344CB8AC3E}">
        <p14:creationId xmlns="" xmlns:p14="http://schemas.microsoft.com/office/powerpoint/2010/main" val="63105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 المالاثيون</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الرَّقَم في </a:t>
            </a:r>
            <a:r>
              <a:rPr lang="ar-SY" b="1" dirty="0" smtClean="0">
                <a:solidFill>
                  <a:schemeClr val="accent4">
                    <a:lumMod val="40000"/>
                    <a:lumOff val="60000"/>
                  </a:schemeClr>
                </a:solidFill>
                <a:cs typeface="+mj-cs"/>
              </a:rPr>
              <a:t>نظام المستخلصات الكِيمْيائِيَّة </a:t>
            </a:r>
            <a:r>
              <a:rPr lang="en-US" b="1" dirty="0" smtClean="0">
                <a:solidFill>
                  <a:schemeClr val="accent4">
                    <a:lumMod val="40000"/>
                    <a:lumOff val="60000"/>
                  </a:schemeClr>
                </a:solidFill>
                <a:cs typeface="+mj-cs"/>
              </a:rPr>
              <a:t>(CAS)</a:t>
            </a:r>
          </a:p>
          <a:p>
            <a:pPr marL="0" indent="0" algn="ctr" rtl="0">
              <a:buNone/>
            </a:pPr>
            <a:endParaRPr lang="en-US" b="1" dirty="0">
              <a:solidFill>
                <a:schemeClr val="accent4">
                  <a:lumMod val="40000"/>
                  <a:lumOff val="60000"/>
                </a:schemeClr>
              </a:solidFill>
              <a:cs typeface="+mj-cs"/>
            </a:endParaRPr>
          </a:p>
          <a:p>
            <a:pPr>
              <a:buFont typeface="Wingdings" pitchFamily="2" charset="2"/>
              <a:buChar char="Ø"/>
            </a:pPr>
            <a:r>
              <a:rPr lang="en-US" b="1" dirty="0" smtClean="0">
                <a:solidFill>
                  <a:schemeClr val="bg1"/>
                </a:solidFill>
                <a:cs typeface="+mj-cs"/>
              </a:rPr>
              <a:t>121-75-5</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33</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 المالاثيون</a:t>
            </a:r>
            <a:r>
              <a:rPr lang="ar-SY" sz="2600" b="1" baseline="30000" dirty="0" smtClean="0">
                <a:solidFill>
                  <a:srgbClr val="00B050"/>
                </a:solidFill>
                <a:cs typeface="PT Bold Heading" pitchFamily="2" charset="-78"/>
              </a:rPr>
              <a:t>1، 5</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92500" lnSpcReduction="20000"/>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buFont typeface="Wingdings" pitchFamily="2" charset="2"/>
              <a:buChar char="Ø"/>
            </a:pPr>
            <a:r>
              <a:rPr lang="ar-SY" b="1" dirty="0" smtClean="0">
                <a:solidFill>
                  <a:schemeClr val="bg1"/>
                </a:solidFill>
              </a:rPr>
              <a:t>مبيد حشرات واسع الطيف غير جهازي من المجموعة </a:t>
            </a:r>
            <a:r>
              <a:rPr lang="ar-SY" b="1" dirty="0" err="1" smtClean="0">
                <a:solidFill>
                  <a:schemeClr val="bg1"/>
                </a:solidFill>
              </a:rPr>
              <a:t>الفسفاتية</a:t>
            </a:r>
            <a:r>
              <a:rPr lang="ar-SY" b="1" dirty="0" smtClean="0">
                <a:solidFill>
                  <a:schemeClr val="bg1"/>
                </a:solidFill>
              </a:rPr>
              <a:t> العضوية</a:t>
            </a:r>
            <a:endParaRPr lang="ar-SY" b="1" dirty="0">
              <a:solidFill>
                <a:schemeClr val="bg1"/>
              </a:solidFill>
            </a:endParaRPr>
          </a:p>
          <a:p>
            <a:pPr>
              <a:buFont typeface="Wingdings" pitchFamily="2" charset="2"/>
              <a:buChar char="Ø"/>
            </a:pPr>
            <a:r>
              <a:rPr lang="ar-SY" b="1" dirty="0" smtClean="0">
                <a:solidFill>
                  <a:schemeClr val="bg1"/>
                </a:solidFill>
              </a:rPr>
              <a:t>استخدم في المحاصيل الزراعية ومرافق تخزين الحبوب والحدائق والمراعي</a:t>
            </a:r>
          </a:p>
          <a:p>
            <a:pPr>
              <a:buFont typeface="Wingdings" pitchFamily="2" charset="2"/>
              <a:buChar char="Ø"/>
            </a:pPr>
            <a:r>
              <a:rPr lang="ar-SY" b="1" dirty="0" smtClean="0">
                <a:solidFill>
                  <a:schemeClr val="bg1"/>
                </a:solidFill>
              </a:rPr>
              <a:t>استخدم لأغراض الصحة العامة لمكافحة </a:t>
            </a:r>
            <a:r>
              <a:rPr lang="ar-SY" b="1" dirty="0" err="1" smtClean="0">
                <a:solidFill>
                  <a:schemeClr val="bg1"/>
                </a:solidFill>
              </a:rPr>
              <a:t>نواقل</a:t>
            </a:r>
            <a:r>
              <a:rPr lang="ar-SY" b="1" dirty="0" smtClean="0">
                <a:solidFill>
                  <a:schemeClr val="bg1"/>
                </a:solidFill>
              </a:rPr>
              <a:t> </a:t>
            </a:r>
            <a:r>
              <a:rPr lang="ar-SY" b="1" dirty="0" err="1" smtClean="0">
                <a:solidFill>
                  <a:schemeClr val="bg1"/>
                </a:solidFill>
              </a:rPr>
              <a:t>البرداء</a:t>
            </a:r>
            <a:r>
              <a:rPr lang="ar-SY" b="1" dirty="0" smtClean="0">
                <a:solidFill>
                  <a:schemeClr val="bg1"/>
                </a:solidFill>
              </a:rPr>
              <a:t> (</a:t>
            </a:r>
            <a:r>
              <a:rPr lang="ar-SY" b="1" dirty="0" err="1" smtClean="0">
                <a:solidFill>
                  <a:schemeClr val="bg1"/>
                </a:solidFill>
              </a:rPr>
              <a:t>الملاريا</a:t>
            </a:r>
            <a:r>
              <a:rPr lang="ar-SY" b="1" dirty="0" smtClean="0">
                <a:solidFill>
                  <a:schemeClr val="bg1"/>
                </a:solidFill>
              </a:rPr>
              <a:t>) وداء </a:t>
            </a:r>
            <a:r>
              <a:rPr lang="ar-SY" b="1" dirty="0" err="1" smtClean="0">
                <a:solidFill>
                  <a:schemeClr val="bg1"/>
                </a:solidFill>
              </a:rPr>
              <a:t>الليشمانيات</a:t>
            </a:r>
            <a:endParaRPr lang="ar-SY" b="1" dirty="0" smtClean="0">
              <a:solidFill>
                <a:schemeClr val="bg1"/>
              </a:solidFill>
            </a:endParaRPr>
          </a:p>
          <a:p>
            <a:pPr>
              <a:buFont typeface="Wingdings" pitchFamily="2" charset="2"/>
              <a:buChar char="Ø"/>
            </a:pPr>
            <a:r>
              <a:rPr lang="ar-SY" b="1" dirty="0" smtClean="0">
                <a:solidFill>
                  <a:schemeClr val="bg1"/>
                </a:solidFill>
              </a:rPr>
              <a:t>أهم الحشرات التي يكافحها: البعوض والذباب والنمل والمن والسوس والزنابير والعقارب والعناكب .... والطفيليات الخارجية للماشية والدواجن</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34</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 المالاثيون</a:t>
            </a:r>
            <a:r>
              <a:rPr lang="ar-SY" sz="2600" b="1" baseline="30000" dirty="0" smtClean="0">
                <a:solidFill>
                  <a:srgbClr val="00B050"/>
                </a:solidFill>
                <a:cs typeface="PT Bold Heading" pitchFamily="2" charset="-78"/>
              </a:rPr>
              <a:t>1، 5</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a:buFont typeface="Wingdings" pitchFamily="2" charset="2"/>
              <a:buChar char="Ø"/>
            </a:pPr>
            <a:r>
              <a:rPr lang="ar-SY" b="1" dirty="0" smtClean="0">
                <a:solidFill>
                  <a:schemeClr val="bg1"/>
                </a:solidFill>
              </a:rPr>
              <a:t>يطبق بالذر الأرضي والجوي </a:t>
            </a:r>
            <a:r>
              <a:rPr lang="ar-SY" b="1" dirty="0" err="1" smtClean="0">
                <a:solidFill>
                  <a:schemeClr val="bg1"/>
                </a:solidFill>
              </a:rPr>
              <a:t>والضبوبيات</a:t>
            </a:r>
            <a:endParaRPr lang="ar-SY" b="1" dirty="0" smtClean="0">
              <a:solidFill>
                <a:schemeClr val="bg1"/>
              </a:solidFill>
            </a:endParaRPr>
          </a:p>
          <a:p>
            <a:pPr>
              <a:buFont typeface="Wingdings" pitchFamily="2" charset="2"/>
              <a:buChar char="Ø"/>
            </a:pPr>
            <a:r>
              <a:rPr lang="ar-SY" b="1" dirty="0" smtClean="0">
                <a:solidFill>
                  <a:schemeClr val="bg1"/>
                </a:solidFill>
              </a:rPr>
              <a:t>يتعرض العمال أثناء تصنيعه واستخدامه</a:t>
            </a:r>
          </a:p>
          <a:p>
            <a:pPr>
              <a:buFont typeface="Wingdings" pitchFamily="2" charset="2"/>
              <a:buChar char="Ø"/>
            </a:pPr>
            <a:r>
              <a:rPr lang="ar-SY" b="1" dirty="0" smtClean="0">
                <a:solidFill>
                  <a:schemeClr val="bg1"/>
                </a:solidFill>
              </a:rPr>
              <a:t>تعرض عموم السكان قليل نسبياً، ويتم التعرض في المناطق </a:t>
            </a:r>
            <a:r>
              <a:rPr lang="ar-SY" b="1" dirty="0" err="1" smtClean="0">
                <a:solidFill>
                  <a:schemeClr val="bg1"/>
                </a:solidFill>
              </a:rPr>
              <a:t>القربية</a:t>
            </a:r>
            <a:r>
              <a:rPr lang="ar-SY" b="1" dirty="0" smtClean="0">
                <a:solidFill>
                  <a:schemeClr val="bg1"/>
                </a:solidFill>
              </a:rPr>
              <a:t> من الأماكن التي استخدم فيها، وعبر استخدامه في المنازل، وعبر الغذاء الملوث </a:t>
            </a:r>
            <a:r>
              <a:rPr lang="ar-SY" b="1" dirty="0" err="1" smtClean="0">
                <a:solidFill>
                  <a:schemeClr val="bg1"/>
                </a:solidFill>
              </a:rPr>
              <a:t>به</a:t>
            </a:r>
            <a:r>
              <a:rPr lang="ar-SY" b="1" dirty="0" smtClean="0">
                <a:solidFill>
                  <a:schemeClr val="bg1"/>
                </a:solidFill>
              </a:rPr>
              <a:t> أو عبر سلسلة الغذاء</a:t>
            </a:r>
          </a:p>
          <a:p>
            <a:pPr>
              <a:buFont typeface="Wingdings" pitchFamily="2" charset="2"/>
              <a:buChar char="Ø"/>
            </a:pPr>
            <a:r>
              <a:rPr lang="ar-SY" b="1" dirty="0" smtClean="0">
                <a:solidFill>
                  <a:schemeClr val="bg1"/>
                </a:solidFill>
              </a:rPr>
              <a:t>تصنيف هذا هذا المبيد بحسب منظمة الصحة العالمية تبعاً للخطورة (</a:t>
            </a:r>
            <a:r>
              <a:rPr lang="en-US" b="1" dirty="0" smtClean="0">
                <a:solidFill>
                  <a:schemeClr val="bg1"/>
                </a:solidFill>
              </a:rPr>
              <a:t>iii</a:t>
            </a:r>
            <a:r>
              <a:rPr lang="ar-SY" b="1" dirty="0" smtClean="0">
                <a:solidFill>
                  <a:schemeClr val="bg1"/>
                </a:solidFill>
              </a:rPr>
              <a:t>) أي خفيف الخطورة </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35</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 المالاثيون</a:t>
            </a:r>
            <a:r>
              <a:rPr lang="ar-SY" sz="2600" b="1" baseline="30000" dirty="0" smtClean="0">
                <a:solidFill>
                  <a:srgbClr val="00B050"/>
                </a:solidFill>
                <a:cs typeface="PT Bold Heading" pitchFamily="2" charset="-78"/>
              </a:rPr>
              <a:t>1، 5</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14488"/>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marL="0" indent="0" algn="ctr">
              <a:buNone/>
            </a:pPr>
            <a:r>
              <a:rPr lang="ar-SY" b="1" dirty="0" smtClean="0">
                <a:solidFill>
                  <a:schemeClr val="accent4">
                    <a:lumMod val="40000"/>
                    <a:lumOff val="60000"/>
                  </a:schemeClr>
                </a:solidFill>
              </a:rPr>
              <a:t>بالإضافة إلى البروستاتة</a:t>
            </a:r>
            <a:endParaRPr lang="ar-SY" b="1" dirty="0" smtClean="0">
              <a:solidFill>
                <a:schemeClr val="accent4">
                  <a:lumMod val="40000"/>
                  <a:lumOff val="60000"/>
                </a:schemeClr>
              </a:solidFill>
              <a:cs typeface="+mj-cs"/>
            </a:endParaRPr>
          </a:p>
          <a:p>
            <a:pPr>
              <a:buFont typeface="Wingdings" pitchFamily="2" charset="2"/>
              <a:buChar char="Ø"/>
            </a:pPr>
            <a:endParaRPr lang="ar-SY" b="1" dirty="0" smtClean="0">
              <a:solidFill>
                <a:schemeClr val="bg1"/>
              </a:solidFill>
            </a:endParaRPr>
          </a:p>
          <a:p>
            <a:pPr>
              <a:buFont typeface="Wingdings" pitchFamily="2" charset="2"/>
              <a:buChar char="Ø"/>
            </a:pPr>
            <a:r>
              <a:rPr lang="ar-SY" b="1" dirty="0" err="1" smtClean="0">
                <a:solidFill>
                  <a:schemeClr val="bg1"/>
                </a:solidFill>
              </a:rPr>
              <a:t>لمفومة</a:t>
            </a:r>
            <a:r>
              <a:rPr lang="ar-SY" b="1" dirty="0" smtClean="0">
                <a:solidFill>
                  <a:schemeClr val="bg1"/>
                </a:solidFill>
              </a:rPr>
              <a:t> </a:t>
            </a:r>
            <a:r>
              <a:rPr lang="ar-SY" b="1" dirty="0" err="1" smtClean="0">
                <a:solidFill>
                  <a:schemeClr val="bg1"/>
                </a:solidFill>
              </a:rPr>
              <a:t>لاهودجكينية</a:t>
            </a:r>
            <a:endParaRPr lang="ar-SY" b="1" dirty="0" smtClean="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36</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 المالاثيون</a:t>
            </a:r>
            <a:r>
              <a:rPr lang="ar-SY" sz="2600" b="1" baseline="30000" dirty="0" smtClean="0">
                <a:solidFill>
                  <a:srgbClr val="00B050"/>
                </a:solidFill>
                <a:cs typeface="PT Bold Heading" pitchFamily="2" charset="-78"/>
              </a:rPr>
              <a:t>1، 5</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67544" y="1628800"/>
            <a:ext cx="8229600" cy="4641379"/>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العُضْو المُسْتَهْدَف بالسَّرَطان  على نحو </a:t>
            </a:r>
            <a:r>
              <a:rPr lang="ar-SY" b="1" dirty="0" smtClean="0">
                <a:solidFill>
                  <a:schemeClr val="accent4">
                    <a:lumMod val="40000"/>
                    <a:lumOff val="60000"/>
                  </a:schemeClr>
                </a:solidFill>
                <a:cs typeface="+mj-cs"/>
              </a:rPr>
              <a:t>مُؤَكَّد</a:t>
            </a:r>
          </a:p>
          <a:p>
            <a:pPr marL="0" indent="0" algn="ctr">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لا يوجد عضو مستهدف على نحو مؤكد</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37</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(مبيدات)</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 </a:t>
            </a:r>
            <a:r>
              <a:rPr lang="ar-SY" sz="2800" b="1" dirty="0" smtClean="0">
                <a:solidFill>
                  <a:srgbClr val="C00000"/>
                </a:solidFill>
                <a:latin typeface="Simplified Arabic" pitchFamily="18" charset="-78"/>
                <a:cs typeface="PT Bold Heading" pitchFamily="2" charset="-78"/>
              </a:rPr>
              <a:t>المالاثيون</a:t>
            </a:r>
            <a:r>
              <a:rPr lang="ar-SY" sz="2600" b="1" baseline="30000" dirty="0" smtClean="0">
                <a:solidFill>
                  <a:srgbClr val="00B050"/>
                </a:solidFill>
                <a:cs typeface="PT Bold Heading" pitchFamily="2" charset="-78"/>
              </a:rPr>
              <a:t>16</a:t>
            </a:r>
            <a:endParaRPr lang="ar-SY" b="1" dirty="0">
              <a:solidFill>
                <a:srgbClr val="0070C0"/>
              </a:solidFill>
              <a:latin typeface="Monotype Koufi" pitchFamily="2" charset="-78"/>
              <a:ea typeface="Monotype Koufi" pitchFamily="2" charset="-78"/>
              <a:cs typeface="Monotype Koufi"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38</a:t>
            </a:fld>
            <a:endParaRPr lang="ar-SA" dirty="0">
              <a:solidFill>
                <a:srgbClr val="002060"/>
              </a:solidFill>
            </a:endParaRPr>
          </a:p>
        </p:txBody>
      </p:sp>
      <p:sp>
        <p:nvSpPr>
          <p:cNvPr id="7" name="عنصر نائب للمحتوى 6"/>
          <p:cNvSpPr>
            <a:spLocks noGrp="1"/>
          </p:cNvSpPr>
          <p:nvPr>
            <p:ph idx="1"/>
          </p:nvPr>
        </p:nvSpPr>
        <p:spPr/>
        <p:txBody>
          <a:bodyPr>
            <a:normAutofit fontScale="70000" lnSpcReduction="20000"/>
          </a:bodyPr>
          <a:lstStyle/>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r>
              <a:rPr lang="ar-SY" sz="2200" dirty="0" smtClean="0">
                <a:solidFill>
                  <a:srgbClr val="002060"/>
                </a:solidFill>
                <a:latin typeface="Monotype Koufi" pitchFamily="2" charset="-78"/>
                <a:ea typeface="Monotype Koufi" pitchFamily="2" charset="-78"/>
                <a:cs typeface="Monotype Koufi" pitchFamily="2" charset="-78"/>
              </a:rPr>
              <a:t> </a:t>
            </a:r>
            <a:endParaRPr lang="ar-SA" sz="2200" dirty="0" smtClean="0">
              <a:solidFill>
                <a:srgbClr val="002060"/>
              </a:solidFill>
              <a:latin typeface="Monotype Koufi" pitchFamily="2" charset="-78"/>
              <a:ea typeface="Monotype Koufi" pitchFamily="2" charset="-78"/>
              <a:cs typeface="Monotype Koufi" pitchFamily="2" charset="-78"/>
            </a:endParaRPr>
          </a:p>
          <a:p>
            <a:pPr>
              <a:buNone/>
            </a:pPr>
            <a:r>
              <a:rPr lang="ar-SA" sz="2200" b="1" dirty="0" smtClean="0">
                <a:solidFill>
                  <a:srgbClr val="002060"/>
                </a:solidFill>
                <a:latin typeface="Monotype Koufi" pitchFamily="2" charset="-78"/>
                <a:ea typeface="Monotype Koufi" pitchFamily="2" charset="-78"/>
                <a:cs typeface="Monotype Koufi" pitchFamily="2" charset="-78"/>
              </a:rPr>
              <a:t> </a:t>
            </a: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800" b="1" dirty="0" smtClean="0">
              <a:solidFill>
                <a:srgbClr val="002060"/>
              </a:solidFill>
              <a:latin typeface="Monotype Koufi" pitchFamily="2" charset="-78"/>
              <a:ea typeface="Monotype Koufi" pitchFamily="2" charset="-78"/>
              <a:cs typeface="Monotype Koufi" pitchFamily="2" charset="-78"/>
            </a:endParaRPr>
          </a:p>
          <a:p>
            <a:pPr>
              <a:buNone/>
            </a:pPr>
            <a:endParaRPr lang="ar-SA" sz="3100" b="1" dirty="0" smtClean="0">
              <a:solidFill>
                <a:srgbClr val="002060"/>
              </a:solidFill>
              <a:latin typeface="Monotype Koufi" pitchFamily="2" charset="-78"/>
              <a:ea typeface="Monotype Koufi" pitchFamily="2" charset="-78"/>
              <a:cs typeface="Monotype Koufi" pitchFamily="2" charset="-78"/>
            </a:endParaRPr>
          </a:p>
          <a:p>
            <a:pPr algn="ctr">
              <a:buNone/>
            </a:pPr>
            <a:r>
              <a:rPr lang="ar-SA" sz="3100" b="1" dirty="0" smtClean="0">
                <a:solidFill>
                  <a:srgbClr val="002060"/>
                </a:solidFill>
                <a:latin typeface="Monotype Koufi" pitchFamily="2" charset="-78"/>
                <a:ea typeface="Monotype Koufi" pitchFamily="2" charset="-78"/>
                <a:cs typeface="Monotype Koufi" pitchFamily="2" charset="-78"/>
              </a:rPr>
              <a:t>استخدام </a:t>
            </a:r>
            <a:r>
              <a:rPr lang="ar-SA" sz="3100" b="1" dirty="0" err="1" smtClean="0">
                <a:solidFill>
                  <a:srgbClr val="002060"/>
                </a:solidFill>
                <a:latin typeface="Monotype Koufi" pitchFamily="2" charset="-78"/>
                <a:ea typeface="Monotype Koufi" pitchFamily="2" charset="-78"/>
                <a:cs typeface="Monotype Koufi" pitchFamily="2" charset="-78"/>
              </a:rPr>
              <a:t>المالاثيون</a:t>
            </a:r>
            <a:endParaRPr lang="ar-SY" sz="3100" dirty="0">
              <a:solidFill>
                <a:srgbClr val="002060"/>
              </a:solidFill>
              <a:latin typeface="Monotype Koufi" pitchFamily="2" charset="-78"/>
              <a:ea typeface="Monotype Koufi" pitchFamily="2" charset="-78"/>
              <a:cs typeface="Monotype Koufi" pitchFamily="2" charset="-78"/>
            </a:endParaRPr>
          </a:p>
        </p:txBody>
      </p:sp>
      <p:pic>
        <p:nvPicPr>
          <p:cNvPr id="1026" name="Picture 2" descr="C:\Users\TOSHIBA\Documents\محاضرات السرطان\البروستاتة (الموثة)\رذ المالاثيون4.jpg"/>
          <p:cNvPicPr>
            <a:picLocks noChangeAspect="1" noChangeArrowheads="1"/>
          </p:cNvPicPr>
          <p:nvPr/>
        </p:nvPicPr>
        <p:blipFill>
          <a:blip r:embed="rId2"/>
          <a:srcRect/>
          <a:stretch>
            <a:fillRect/>
          </a:stretch>
        </p:blipFill>
        <p:spPr bwMode="auto">
          <a:xfrm>
            <a:off x="2786050" y="1785926"/>
            <a:ext cx="3786214" cy="181107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027" name="Picture 3" descr="C:\Users\TOSHIBA\Documents\محاضرات السرطان\البروستاتة (الموثة)\رذ المالاثيون2.jpg"/>
          <p:cNvPicPr>
            <a:picLocks noChangeAspect="1" noChangeArrowheads="1"/>
          </p:cNvPicPr>
          <p:nvPr/>
        </p:nvPicPr>
        <p:blipFill>
          <a:blip r:embed="rId3" cstate="print"/>
          <a:srcRect/>
          <a:stretch>
            <a:fillRect/>
          </a:stretch>
        </p:blipFill>
        <p:spPr bwMode="auto">
          <a:xfrm>
            <a:off x="126999" y="4714884"/>
            <a:ext cx="2878845" cy="192882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028" name="Picture 4" descr="C:\Users\TOSHIBA\Documents\محاضرات السرطان\البروستاتة (الموثة)\رذ المالاثيون1.jpg"/>
          <p:cNvPicPr>
            <a:picLocks noChangeAspect="1" noChangeArrowheads="1"/>
          </p:cNvPicPr>
          <p:nvPr/>
        </p:nvPicPr>
        <p:blipFill>
          <a:blip r:embed="rId4"/>
          <a:srcRect/>
          <a:stretch>
            <a:fillRect/>
          </a:stretch>
        </p:blipFill>
        <p:spPr bwMode="auto">
          <a:xfrm>
            <a:off x="5715008" y="3857628"/>
            <a:ext cx="3214710" cy="213979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029" name="Picture 5" descr="C:\Users\TOSHIBA\Documents\محاضرات السرطان\البروستاتة (الموثة)\رذ المالاثيون.jpg"/>
          <p:cNvPicPr>
            <a:picLocks noChangeAspect="1" noChangeArrowheads="1"/>
          </p:cNvPicPr>
          <p:nvPr/>
        </p:nvPicPr>
        <p:blipFill>
          <a:blip r:embed="rId5"/>
          <a:srcRect/>
          <a:stretch>
            <a:fillRect/>
          </a:stretch>
        </p:blipFill>
        <p:spPr bwMode="auto">
          <a:xfrm>
            <a:off x="285720" y="1643050"/>
            <a:ext cx="1873591" cy="285752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pPr lvl="0"/>
            <a:r>
              <a:rPr lang="ar-SY" sz="2600" b="1" dirty="0" smtClean="0">
                <a:solidFill>
                  <a:srgbClr val="0070C0"/>
                </a:solidFill>
                <a:cs typeface="PT Bold Heading" pitchFamily="2" charset="-78"/>
              </a:rPr>
              <a:t>العَوامِل المُسَرْطِنَة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العمليات </a:t>
            </a:r>
            <a:r>
              <a:rPr lang="ar-SY" sz="2600" b="1" dirty="0" err="1" smtClean="0">
                <a:solidFill>
                  <a:srgbClr val="0070C0"/>
                </a:solidFill>
                <a:cs typeface="PT Bold Heading" pitchFamily="2" charset="-78"/>
              </a:rPr>
              <a:t>الانتاجية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تصنيع المطاط</a:t>
            </a:r>
            <a:r>
              <a:rPr lang="ar-SY" sz="2600" b="1" baseline="30000" dirty="0" smtClean="0">
                <a:solidFill>
                  <a:srgbClr val="00B050"/>
                </a:solidFill>
                <a:cs typeface="PT Bold Heading" pitchFamily="2" charset="-78"/>
              </a:rPr>
              <a:t>1، 4</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اسم العامِل المُسَرْطِن باللغة الإنجليزية</a:t>
            </a:r>
          </a:p>
          <a:p>
            <a:pPr algn="l" rtl="0">
              <a:buNone/>
            </a:pPr>
            <a:endParaRPr lang="ar-SY" b="1" dirty="0" smtClean="0">
              <a:solidFill>
                <a:schemeClr val="bg1"/>
              </a:solidFill>
              <a:cs typeface="+mj-cs"/>
            </a:endParaRPr>
          </a:p>
          <a:p>
            <a:pPr algn="l" rtl="0">
              <a:buFont typeface="Wingdings" pitchFamily="2" charset="2"/>
              <a:buChar char="Ø"/>
            </a:pPr>
            <a:r>
              <a:rPr lang="en-US" b="1" dirty="0" smtClean="0">
                <a:solidFill>
                  <a:schemeClr val="bg1"/>
                </a:solidFill>
                <a:cs typeface="+mj-cs"/>
              </a:rPr>
              <a:t>Rubber manufacture</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39</a:t>
            </a:fld>
            <a:endParaRPr lang="ar-SA" dirty="0">
              <a:solidFill>
                <a:srgbClr val="002060"/>
              </a:solidFill>
            </a:endParaRPr>
          </a:p>
        </p:txBody>
      </p:sp>
    </p:spTree>
    <p:extLst>
      <p:ext uri="{BB962C8B-B14F-4D97-AF65-F5344CB8AC3E}">
        <p14:creationId xmlns="" xmlns:p14="http://schemas.microsoft.com/office/powerpoint/2010/main" val="3357311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fontScale="92500"/>
          </a:bodyPr>
          <a:lstStyle/>
          <a:p>
            <a:pPr>
              <a:buFont typeface="Wingdings" pitchFamily="2" charset="2"/>
              <a:buChar char="Ø"/>
            </a:pPr>
            <a:r>
              <a:rPr lang="ar-SY" b="1" dirty="0" smtClean="0">
                <a:solidFill>
                  <a:schemeClr val="accent6">
                    <a:lumMod val="60000"/>
                    <a:lumOff val="40000"/>
                  </a:schemeClr>
                </a:solidFill>
                <a:latin typeface="Times New Roman" pitchFamily="18" charset="0"/>
                <a:ea typeface="Arial Unicode MS" pitchFamily="34" charset="-128"/>
              </a:rPr>
              <a:t>العَوامِل </a:t>
            </a:r>
            <a:r>
              <a:rPr lang="ar-SY" b="1" dirty="0" err="1" smtClean="0">
                <a:solidFill>
                  <a:schemeClr val="accent6">
                    <a:lumMod val="60000"/>
                    <a:lumOff val="40000"/>
                  </a:schemeClr>
                </a:solidFill>
                <a:latin typeface="Times New Roman" pitchFamily="18" charset="0"/>
                <a:ea typeface="Arial Unicode MS" pitchFamily="34" charset="-128"/>
              </a:rPr>
              <a:t>المُسَرْطِنَة</a:t>
            </a:r>
            <a:r>
              <a:rPr lang="ar-SY" b="1" dirty="0" smtClean="0">
                <a:solidFill>
                  <a:schemeClr val="accent6">
                    <a:lumMod val="60000"/>
                    <a:lumOff val="40000"/>
                  </a:schemeClr>
                </a:solidFill>
                <a:latin typeface="Times New Roman" pitchFamily="18" charset="0"/>
                <a:ea typeface="Arial Unicode MS" pitchFamily="34" charset="-128"/>
              </a:rPr>
              <a:t> الظَّنِّيَّة [المُحْتَمَلة والممكنة (المجموعة 2)] المِهَنية الفيزيائية (إِشْعاع </a:t>
            </a:r>
            <a:r>
              <a:rPr lang="ar-SY" b="1" dirty="0" err="1" smtClean="0">
                <a:solidFill>
                  <a:schemeClr val="accent6">
                    <a:lumMod val="60000"/>
                    <a:lumOff val="40000"/>
                  </a:schemeClr>
                </a:solidFill>
                <a:latin typeface="Times New Roman" pitchFamily="18" charset="0"/>
                <a:ea typeface="Arial Unicode MS" pitchFamily="34" charset="-128"/>
              </a:rPr>
              <a:t>مُؤَيِّن</a:t>
            </a:r>
            <a:r>
              <a:rPr lang="ar-SY" b="1" dirty="0" smtClean="0">
                <a:solidFill>
                  <a:schemeClr val="accent6">
                    <a:lumMod val="60000"/>
                    <a:lumOff val="40000"/>
                  </a:schemeClr>
                </a:solidFill>
                <a:latin typeface="Times New Roman" pitchFamily="18" charset="0"/>
                <a:ea typeface="Arial Unicode MS" pitchFamily="34" charset="-128"/>
              </a:rPr>
              <a:t>)</a:t>
            </a:r>
            <a:r>
              <a:rPr lang="ar-SY" b="1" dirty="0" smtClean="0">
                <a:solidFill>
                  <a:srgbClr val="FFFF00"/>
                </a:solidFill>
                <a:latin typeface="Times New Roman" pitchFamily="18" charset="0"/>
                <a:ea typeface="Arial Unicode MS" pitchFamily="34" charset="-128"/>
              </a:rPr>
              <a:t>-الإِشْعاع السيني وإِشْعاع </a:t>
            </a:r>
            <a:r>
              <a:rPr lang="ar-SY" b="1" dirty="0" err="1" smtClean="0">
                <a:solidFill>
                  <a:srgbClr val="FFFF00"/>
                </a:solidFill>
                <a:latin typeface="Times New Roman" pitchFamily="18" charset="0"/>
                <a:ea typeface="Arial Unicode MS" pitchFamily="34" charset="-128"/>
              </a:rPr>
              <a:t>غاما</a:t>
            </a:r>
            <a:endParaRPr lang="ar-SY" b="1" dirty="0" smtClean="0">
              <a:solidFill>
                <a:srgbClr val="FFFF00"/>
              </a:solidFill>
              <a:latin typeface="Times New Roman" pitchFamily="18" charset="0"/>
              <a:ea typeface="Arial Unicode MS" pitchFamily="34" charset="-128"/>
            </a:endParaRPr>
          </a:p>
          <a:p>
            <a:pPr>
              <a:buFont typeface="Wingdings" pitchFamily="2" charset="2"/>
              <a:buChar char="Ø"/>
            </a:pPr>
            <a:r>
              <a:rPr lang="ar-SY" b="1" dirty="0" smtClean="0">
                <a:solidFill>
                  <a:schemeClr val="accent6">
                    <a:lumMod val="60000"/>
                    <a:lumOff val="40000"/>
                  </a:schemeClr>
                </a:solidFill>
                <a:latin typeface="Simplified Arabic"/>
              </a:rPr>
              <a:t>العَوامِل </a:t>
            </a:r>
            <a:r>
              <a:rPr lang="ar-SY" b="1" dirty="0" err="1" smtClean="0">
                <a:solidFill>
                  <a:schemeClr val="accent6">
                    <a:lumMod val="60000"/>
                    <a:lumOff val="40000"/>
                  </a:schemeClr>
                </a:solidFill>
                <a:latin typeface="Simplified Arabic"/>
              </a:rPr>
              <a:t>المُسَرْطِنَة</a:t>
            </a:r>
            <a:r>
              <a:rPr lang="ar-SY" b="1" dirty="0" smtClean="0">
                <a:solidFill>
                  <a:schemeClr val="accent6">
                    <a:lumMod val="60000"/>
                    <a:lumOff val="40000"/>
                  </a:schemeClr>
                </a:solidFill>
                <a:latin typeface="Simplified Arabic"/>
              </a:rPr>
              <a:t> الظَّنِّيَّة المُحْتَمَلة (المجموعة 2-أ) غير المِهَنية الكيميائية الدوائية</a:t>
            </a:r>
            <a:r>
              <a:rPr lang="ar-SY" b="1" dirty="0" smtClean="0">
                <a:solidFill>
                  <a:srgbClr val="FFFF00"/>
                </a:solidFill>
                <a:latin typeface="Simplified Arabic"/>
              </a:rPr>
              <a:t>-</a:t>
            </a:r>
            <a:r>
              <a:rPr lang="ar-SY" b="1" dirty="0" err="1" smtClean="0">
                <a:solidFill>
                  <a:srgbClr val="FFFF00"/>
                </a:solidFill>
                <a:latin typeface="Simplified Arabic"/>
              </a:rPr>
              <a:t>الستيرويدات</a:t>
            </a:r>
            <a:r>
              <a:rPr lang="ar-SY" b="1" dirty="0" smtClean="0">
                <a:solidFill>
                  <a:srgbClr val="FFFF00"/>
                </a:solidFill>
                <a:latin typeface="Simplified Arabic"/>
              </a:rPr>
              <a:t> المُذَكِّرَة (</a:t>
            </a:r>
            <a:r>
              <a:rPr lang="ar-SY" b="1" dirty="0" err="1" smtClean="0">
                <a:solidFill>
                  <a:srgbClr val="FFFF00"/>
                </a:solidFill>
                <a:latin typeface="Simplified Arabic"/>
              </a:rPr>
              <a:t>الأَنْدرُوجينية</a:t>
            </a:r>
            <a:r>
              <a:rPr lang="ar-SY" b="1" dirty="0" smtClean="0">
                <a:solidFill>
                  <a:srgbClr val="FFFF00"/>
                </a:solidFill>
                <a:latin typeface="Simplified Arabic"/>
              </a:rPr>
              <a:t>) </a:t>
            </a:r>
            <a:r>
              <a:rPr lang="ar-SY" b="1" dirty="0" err="1" smtClean="0">
                <a:solidFill>
                  <a:srgbClr val="FFFF00"/>
                </a:solidFill>
                <a:latin typeface="Simplified Arabic"/>
              </a:rPr>
              <a:t>الاِبْتِنائيَّة</a:t>
            </a:r>
            <a:endParaRPr lang="ar-SY" b="1" dirty="0" smtClean="0">
              <a:solidFill>
                <a:schemeClr val="accent6">
                  <a:lumMod val="60000"/>
                  <a:lumOff val="40000"/>
                </a:schemeClr>
              </a:solidFill>
              <a:cs typeface="+mj-cs"/>
            </a:endParaRPr>
          </a:p>
          <a:p>
            <a:pPr>
              <a:buFont typeface="Wingdings" pitchFamily="2" charset="2"/>
              <a:buChar char="Ø"/>
            </a:pPr>
            <a:r>
              <a:rPr lang="ar-SY" b="1" dirty="0" smtClean="0">
                <a:solidFill>
                  <a:schemeClr val="accent6">
                    <a:lumMod val="60000"/>
                    <a:lumOff val="40000"/>
                  </a:schemeClr>
                </a:solidFill>
                <a:cs typeface="+mj-cs"/>
              </a:rPr>
              <a:t>العَوامِل </a:t>
            </a:r>
            <a:r>
              <a:rPr lang="ar-SY" b="1" dirty="0" err="1" smtClean="0">
                <a:solidFill>
                  <a:schemeClr val="accent6">
                    <a:lumMod val="60000"/>
                    <a:lumOff val="40000"/>
                  </a:schemeClr>
                </a:solidFill>
                <a:cs typeface="+mj-cs"/>
              </a:rPr>
              <a:t>المُسَرْطِنَة</a:t>
            </a:r>
            <a:r>
              <a:rPr lang="ar-SY" b="1" dirty="0" smtClean="0">
                <a:solidFill>
                  <a:schemeClr val="accent6">
                    <a:lumMod val="60000"/>
                    <a:lumOff val="40000"/>
                  </a:schemeClr>
                </a:solidFill>
                <a:cs typeface="+mj-cs"/>
              </a:rPr>
              <a:t> الظَّنِّيَّة المُحْتَمَلة (المجموعة 2-أ) غير المِهَنية المتعلقة بالطعام والمشروبات</a:t>
            </a:r>
            <a:r>
              <a:rPr lang="ar-SY" b="1" dirty="0" smtClean="0">
                <a:solidFill>
                  <a:srgbClr val="FFFF00"/>
                </a:solidFill>
                <a:cs typeface="+mj-cs"/>
              </a:rPr>
              <a:t>-استهلاك اللحم الأحمر</a:t>
            </a:r>
            <a:endParaRPr lang="ar-SY" b="1" baseline="30000" dirty="0" smtClean="0">
              <a:solidFill>
                <a:srgbClr val="FFFF00"/>
              </a:solidFill>
              <a:cs typeface="+mj-cs"/>
            </a:endParaRPr>
          </a:p>
          <a:p>
            <a:pPr>
              <a:buFont typeface="Wingdings" pitchFamily="2" charset="2"/>
              <a:buChar char="Ø"/>
            </a:pPr>
            <a:r>
              <a:rPr lang="ar-SY" b="1" dirty="0" smtClean="0">
                <a:solidFill>
                  <a:schemeClr val="accent6">
                    <a:lumMod val="60000"/>
                    <a:lumOff val="40000"/>
                  </a:schemeClr>
                </a:solidFill>
                <a:latin typeface="Times New Roman" pitchFamily="18" charset="0"/>
                <a:cs typeface="Times New Roman" pitchFamily="18" charset="0"/>
              </a:rPr>
              <a:t>أسئلة هامة وأجوبتها بشأن خطر السرطان المتعلق باللحم المصنع بالمعالجة المتعاقبة وباللحم الأحمر</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العمليات </a:t>
            </a:r>
            <a:r>
              <a:rPr lang="ar-SY" sz="2600" b="1" dirty="0" err="1" smtClean="0">
                <a:solidFill>
                  <a:srgbClr val="0070C0"/>
                </a:solidFill>
                <a:cs typeface="PT Bold Heading" pitchFamily="2" charset="-78"/>
              </a:rPr>
              <a:t>الانتاجية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تصنيع المطاط</a:t>
            </a:r>
            <a:r>
              <a:rPr lang="ar-SY" sz="2600" b="1" baseline="30000" dirty="0" smtClean="0">
                <a:solidFill>
                  <a:srgbClr val="00B050"/>
                </a:solidFill>
                <a:cs typeface="PT Bold Heading" pitchFamily="2" charset="-78"/>
              </a:rPr>
              <a:t>1، 4</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يَحْدُث التَّعَرُّض للدُّخان والغُبار الناجم عن صُنْع المَطَّاط وعَمَلِيَّات </a:t>
            </a:r>
            <a:r>
              <a:rPr lang="ar-SY" b="1" dirty="0" err="1" smtClean="0">
                <a:solidFill>
                  <a:schemeClr val="bg1"/>
                </a:solidFill>
              </a:rPr>
              <a:t>التَّصْليد</a:t>
            </a:r>
            <a:r>
              <a:rPr lang="ar-SY" b="1" dirty="0" smtClean="0">
                <a:solidFill>
                  <a:schemeClr val="bg1"/>
                </a:solidFill>
              </a:rPr>
              <a:t> (</a:t>
            </a:r>
            <a:r>
              <a:rPr lang="ar-SY" b="1" dirty="0" err="1" smtClean="0">
                <a:solidFill>
                  <a:schemeClr val="bg1"/>
                </a:solidFill>
              </a:rPr>
              <a:t>البَرْكَنَة</a:t>
            </a:r>
            <a:r>
              <a:rPr lang="ar-SY" b="1" dirty="0" smtClean="0">
                <a:solidFill>
                  <a:schemeClr val="bg1"/>
                </a:solidFill>
              </a:rPr>
              <a:t>)؛ وأهم المَواد التي يتَعَرُّض لها العامِلون </a:t>
            </a:r>
            <a:r>
              <a:rPr lang="ar-SY" b="1" dirty="0" err="1" smtClean="0">
                <a:solidFill>
                  <a:schemeClr val="bg1"/>
                </a:solidFill>
              </a:rPr>
              <a:t>ن</a:t>
            </a:r>
            <a:r>
              <a:rPr lang="ar-SY" b="1" dirty="0" smtClean="0">
                <a:solidFill>
                  <a:schemeClr val="bg1"/>
                </a:solidFill>
              </a:rPr>
              <a:t>-</a:t>
            </a:r>
            <a:r>
              <a:rPr lang="ar-SY" b="1" dirty="0" err="1" smtClean="0">
                <a:solidFill>
                  <a:schemeClr val="bg1"/>
                </a:solidFill>
              </a:rPr>
              <a:t>نتروز</a:t>
            </a:r>
            <a:r>
              <a:rPr lang="ar-SY" b="1" dirty="0" smtClean="0">
                <a:solidFill>
                  <a:schemeClr val="bg1"/>
                </a:solidFill>
              </a:rPr>
              <a:t> أَمينات، </a:t>
            </a:r>
            <a:r>
              <a:rPr lang="ar-SY" b="1" dirty="0" err="1" smtClean="0">
                <a:solidFill>
                  <a:schemeClr val="bg1"/>
                </a:solidFill>
              </a:rPr>
              <a:t>والهيدْروكَرْبونِيَّات</a:t>
            </a:r>
            <a:r>
              <a:rPr lang="ar-SY" b="1" dirty="0" smtClean="0">
                <a:solidFill>
                  <a:schemeClr val="bg1"/>
                </a:solidFill>
              </a:rPr>
              <a:t> </a:t>
            </a:r>
            <a:r>
              <a:rPr lang="ar-SY" b="1" dirty="0" err="1" smtClean="0">
                <a:solidFill>
                  <a:schemeClr val="bg1"/>
                </a:solidFill>
              </a:rPr>
              <a:t>الأَروماتِيَّة</a:t>
            </a:r>
            <a:r>
              <a:rPr lang="ar-SY" b="1" dirty="0" smtClean="0">
                <a:solidFill>
                  <a:schemeClr val="bg1"/>
                </a:solidFill>
              </a:rPr>
              <a:t> (العِطْرِيَّة) مُتَعَدِّدَة الحَلَقات، والمُذيبات، ومُرَكَّبات </a:t>
            </a:r>
            <a:r>
              <a:rPr lang="ar-SY" b="1" dirty="0" err="1" smtClean="0">
                <a:solidFill>
                  <a:schemeClr val="bg1"/>
                </a:solidFill>
              </a:rPr>
              <a:t>الفْثالات</a:t>
            </a:r>
            <a:r>
              <a:rPr lang="ar-SY" b="1" dirty="0" smtClean="0">
                <a:solidFill>
                  <a:schemeClr val="bg1"/>
                </a:solidFill>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40</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العمليات </a:t>
            </a:r>
            <a:r>
              <a:rPr lang="ar-SY" sz="2600" b="1" dirty="0" err="1" smtClean="0">
                <a:solidFill>
                  <a:srgbClr val="0070C0"/>
                </a:solidFill>
                <a:cs typeface="PT Bold Heading" pitchFamily="2" charset="-78"/>
              </a:rPr>
              <a:t>الانتاجية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تصنيع المطاط</a:t>
            </a:r>
            <a:r>
              <a:rPr lang="ar-SY" sz="2600" b="1" baseline="30000" dirty="0" smtClean="0">
                <a:solidFill>
                  <a:srgbClr val="00B050"/>
                </a:solidFill>
                <a:cs typeface="PT Bold Heading" pitchFamily="2" charset="-78"/>
              </a:rPr>
              <a:t>1، 4</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البروستاتة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المريء</a:t>
            </a:r>
          </a:p>
          <a:p>
            <a:pPr>
              <a:buFont typeface="Wingdings" pitchFamily="2" charset="2"/>
              <a:buChar char="Ø"/>
            </a:pPr>
            <a:r>
              <a:rPr lang="ar-SY" b="1" dirty="0" smtClean="0">
                <a:solidFill>
                  <a:schemeClr val="bg1"/>
                </a:solidFill>
              </a:rPr>
              <a:t>الحنجرة</a:t>
            </a:r>
          </a:p>
          <a:p>
            <a:pPr>
              <a:buNone/>
            </a:pPr>
            <a:endParaRPr lang="ar-SY" b="1" dirty="0" smtClean="0">
              <a:solidFill>
                <a:schemeClr val="bg1"/>
              </a:solidFill>
            </a:endParaRP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41</a:t>
            </a:fld>
            <a:endParaRPr lang="ar-SA" dirty="0">
              <a:solidFill>
                <a:srgbClr val="002060"/>
              </a:solidFill>
            </a:endParaRPr>
          </a:p>
        </p:txBody>
      </p:sp>
    </p:spTree>
    <p:extLst>
      <p:ext uri="{BB962C8B-B14F-4D97-AF65-F5344CB8AC3E}">
        <p14:creationId xmlns="" xmlns:p14="http://schemas.microsoft.com/office/powerpoint/2010/main" val="1386960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العمليات </a:t>
            </a:r>
            <a:r>
              <a:rPr lang="ar-SY" sz="2600" b="1" dirty="0" err="1" smtClean="0">
                <a:solidFill>
                  <a:srgbClr val="0070C0"/>
                </a:solidFill>
                <a:cs typeface="PT Bold Heading" pitchFamily="2" charset="-78"/>
              </a:rPr>
              <a:t>الانتاجية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تصنيع المطاط</a:t>
            </a:r>
            <a:r>
              <a:rPr lang="ar-SY" sz="2600" b="1" baseline="30000" dirty="0" smtClean="0">
                <a:solidFill>
                  <a:srgbClr val="00B050"/>
                </a:solidFill>
                <a:cs typeface="PT Bold Heading" pitchFamily="2" charset="-78"/>
              </a:rPr>
              <a:t>1، 4</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المَثانَة</a:t>
            </a:r>
          </a:p>
          <a:p>
            <a:pPr>
              <a:buFont typeface="Wingdings" pitchFamily="2" charset="2"/>
              <a:buChar char="Ø"/>
            </a:pPr>
            <a:r>
              <a:rPr lang="ar-SY" b="1" dirty="0" smtClean="0">
                <a:solidFill>
                  <a:schemeClr val="bg1"/>
                </a:solidFill>
              </a:rPr>
              <a:t>الرِّئَة</a:t>
            </a:r>
          </a:p>
          <a:p>
            <a:pPr>
              <a:buFont typeface="Wingdings" pitchFamily="2" charset="2"/>
              <a:buChar char="Ø"/>
            </a:pPr>
            <a:r>
              <a:rPr lang="ar-SY" b="1" dirty="0" smtClean="0">
                <a:solidFill>
                  <a:schemeClr val="bg1"/>
                </a:solidFill>
              </a:rPr>
              <a:t>المَعِدَة</a:t>
            </a:r>
          </a:p>
          <a:p>
            <a:pPr>
              <a:buFont typeface="Wingdings" pitchFamily="2" charset="2"/>
              <a:buChar char="Ø"/>
            </a:pPr>
            <a:r>
              <a:rPr lang="ar-SY" b="1" dirty="0" smtClean="0">
                <a:solidFill>
                  <a:schemeClr val="bg1"/>
                </a:solidFill>
              </a:rPr>
              <a:t>كما يَحْدُث الابْيِضاض–</a:t>
            </a:r>
            <a:r>
              <a:rPr lang="ar-SY" b="1" dirty="0" err="1" smtClean="0">
                <a:solidFill>
                  <a:schemeClr val="bg1"/>
                </a:solidFill>
              </a:rPr>
              <a:t>اللِّمْفومَة</a:t>
            </a:r>
            <a:endParaRPr lang="ar-SY" b="1" dirty="0" smtClean="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42</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العمليات </a:t>
            </a:r>
            <a:r>
              <a:rPr lang="ar-SY" sz="2600" b="1" dirty="0" err="1" smtClean="0">
                <a:solidFill>
                  <a:srgbClr val="0070C0"/>
                </a:solidFill>
                <a:cs typeface="PT Bold Heading" pitchFamily="2" charset="-78"/>
              </a:rPr>
              <a:t>الانتاجية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تصنيع </a:t>
            </a:r>
            <a:r>
              <a:rPr lang="ar-SY" sz="2600" b="1" dirty="0" smtClean="0">
                <a:solidFill>
                  <a:srgbClr val="C00000"/>
                </a:solidFill>
                <a:cs typeface="PT Bold Heading" pitchFamily="2" charset="-78"/>
              </a:rPr>
              <a:t>المطاط</a:t>
            </a:r>
            <a:r>
              <a:rPr lang="ar-SY" sz="2600" b="1" baseline="30000" dirty="0" smtClean="0">
                <a:solidFill>
                  <a:srgbClr val="00B050"/>
                </a:solidFill>
                <a:cs typeface="PT Bold Heading" pitchFamily="2" charset="-78"/>
              </a:rPr>
              <a:t>16</a:t>
            </a:r>
            <a:r>
              <a:rPr lang="ar-SY" sz="2600" b="1" dirty="0" smtClean="0">
                <a:solidFill>
                  <a:srgbClr val="C00000"/>
                </a:solidFill>
                <a:cs typeface="PT Bold Heading" pitchFamily="2" charset="-78"/>
              </a:rPr>
              <a:t> </a:t>
            </a:r>
            <a:endParaRPr lang="ar-SY" b="1" dirty="0">
              <a:solidFill>
                <a:srgbClr val="0070C0"/>
              </a:solidFill>
              <a:latin typeface="Monotype Koufi" pitchFamily="2" charset="-78"/>
              <a:ea typeface="Monotype Koufi" pitchFamily="2" charset="-78"/>
              <a:cs typeface="Monotype Koufi"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43</a:t>
            </a:fld>
            <a:endParaRPr lang="ar-SA" dirty="0">
              <a:solidFill>
                <a:srgbClr val="002060"/>
              </a:solidFill>
            </a:endParaRPr>
          </a:p>
        </p:txBody>
      </p:sp>
      <p:sp>
        <p:nvSpPr>
          <p:cNvPr id="7" name="عنصر نائب للمحتوى 6"/>
          <p:cNvSpPr>
            <a:spLocks noGrp="1"/>
          </p:cNvSpPr>
          <p:nvPr>
            <p:ph idx="1"/>
          </p:nvPr>
        </p:nvSpPr>
        <p:spPr/>
        <p:txBody>
          <a:bodyPr>
            <a:normAutofit fontScale="70000" lnSpcReduction="20000"/>
          </a:bodyPr>
          <a:lstStyle/>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r>
              <a:rPr lang="ar-SY" sz="2200" dirty="0" smtClean="0">
                <a:solidFill>
                  <a:srgbClr val="002060"/>
                </a:solidFill>
                <a:latin typeface="Monotype Koufi" pitchFamily="2" charset="-78"/>
                <a:ea typeface="Monotype Koufi" pitchFamily="2" charset="-78"/>
                <a:cs typeface="Monotype Koufi" pitchFamily="2" charset="-78"/>
              </a:rPr>
              <a:t> </a:t>
            </a:r>
            <a:endParaRPr lang="ar-SA" sz="2200" dirty="0" smtClean="0">
              <a:solidFill>
                <a:srgbClr val="002060"/>
              </a:solidFill>
              <a:latin typeface="Monotype Koufi" pitchFamily="2" charset="-78"/>
              <a:ea typeface="Monotype Koufi" pitchFamily="2" charset="-78"/>
              <a:cs typeface="Monotype Koufi" pitchFamily="2" charset="-78"/>
            </a:endParaRPr>
          </a:p>
          <a:p>
            <a:pPr>
              <a:buNone/>
            </a:pPr>
            <a:r>
              <a:rPr lang="ar-SA" sz="2200" b="1" dirty="0" smtClean="0">
                <a:solidFill>
                  <a:srgbClr val="002060"/>
                </a:solidFill>
                <a:latin typeface="Monotype Koufi" pitchFamily="2" charset="-78"/>
                <a:ea typeface="Monotype Koufi" pitchFamily="2" charset="-78"/>
                <a:cs typeface="Monotype Koufi" pitchFamily="2" charset="-78"/>
              </a:rPr>
              <a:t> </a:t>
            </a: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200" b="1" dirty="0" smtClean="0">
              <a:solidFill>
                <a:srgbClr val="002060"/>
              </a:solidFill>
              <a:latin typeface="Monotype Koufi" pitchFamily="2" charset="-78"/>
              <a:ea typeface="Monotype Koufi" pitchFamily="2" charset="-78"/>
              <a:cs typeface="Monotype Koufi" pitchFamily="2" charset="-78"/>
            </a:endParaRPr>
          </a:p>
          <a:p>
            <a:pPr>
              <a:buNone/>
            </a:pPr>
            <a:endParaRPr lang="ar-SA" sz="2800" b="1" dirty="0" smtClean="0">
              <a:solidFill>
                <a:srgbClr val="002060"/>
              </a:solidFill>
              <a:latin typeface="Monotype Koufi" pitchFamily="2" charset="-78"/>
              <a:ea typeface="Monotype Koufi" pitchFamily="2" charset="-78"/>
              <a:cs typeface="Monotype Koufi" pitchFamily="2" charset="-78"/>
            </a:endParaRPr>
          </a:p>
          <a:p>
            <a:pPr>
              <a:buNone/>
            </a:pPr>
            <a:endParaRPr lang="ar-SA" sz="3100" b="1" dirty="0" smtClean="0">
              <a:solidFill>
                <a:srgbClr val="002060"/>
              </a:solidFill>
              <a:latin typeface="Monotype Koufi" pitchFamily="2" charset="-78"/>
              <a:ea typeface="Monotype Koufi" pitchFamily="2" charset="-78"/>
              <a:cs typeface="Monotype Koufi" pitchFamily="2" charset="-78"/>
            </a:endParaRPr>
          </a:p>
          <a:p>
            <a:pPr algn="ctr">
              <a:buNone/>
            </a:pPr>
            <a:r>
              <a:rPr lang="ar-SA" sz="3100" b="1" dirty="0" smtClean="0">
                <a:solidFill>
                  <a:srgbClr val="002060"/>
                </a:solidFill>
                <a:latin typeface="Monotype Koufi" pitchFamily="2" charset="-78"/>
                <a:ea typeface="Monotype Koufi" pitchFamily="2" charset="-78"/>
                <a:cs typeface="Monotype Koufi" pitchFamily="2" charset="-78"/>
              </a:rPr>
              <a:t>مَصْنَع لتَصْنيع المُنْتَجات المَطَّاطِيَّة</a:t>
            </a:r>
            <a:endParaRPr lang="ar-SY" sz="3100" dirty="0">
              <a:solidFill>
                <a:srgbClr val="002060"/>
              </a:solidFill>
              <a:latin typeface="Monotype Koufi" pitchFamily="2" charset="-78"/>
              <a:ea typeface="Monotype Koufi" pitchFamily="2" charset="-78"/>
              <a:cs typeface="Monotype Koufi" pitchFamily="2" charset="-78"/>
            </a:endParaRPr>
          </a:p>
        </p:txBody>
      </p:sp>
      <p:pic>
        <p:nvPicPr>
          <p:cNvPr id="9" name="صورة 8" descr="C:\Users\TOSHIBA\Documents\المهنة والسرطان\الصور\2-2-3-14-تصنيع المطاط.jpg"/>
          <p:cNvPicPr/>
          <p:nvPr/>
        </p:nvPicPr>
        <p:blipFill>
          <a:blip r:embed="rId2" cstate="print"/>
          <a:srcRect/>
          <a:stretch>
            <a:fillRect/>
          </a:stretch>
        </p:blipFill>
        <p:spPr bwMode="auto">
          <a:xfrm>
            <a:off x="2064543" y="1735074"/>
            <a:ext cx="5014913" cy="338785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5716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الثوريوم</a:t>
            </a:r>
            <a:r>
              <a:rPr lang="ar-SY" sz="2600" b="1" dirty="0" smtClean="0">
                <a:solidFill>
                  <a:srgbClr val="C00000"/>
                </a:solidFill>
                <a:cs typeface="PT Bold Heading" pitchFamily="2" charset="-78"/>
              </a:rPr>
              <a:t>-232 ونواتج اضمحلاله</a:t>
            </a:r>
            <a:r>
              <a:rPr lang="ar-SY" sz="2600" b="1" baseline="30000" dirty="0" smtClean="0">
                <a:solidFill>
                  <a:srgbClr val="00B050"/>
                </a:solidFill>
                <a:cs typeface="PT Bold Heading" pitchFamily="2" charset="-78"/>
              </a:rPr>
              <a:t>1، 3</a:t>
            </a:r>
            <a:r>
              <a:rPr lang="ar-SY" sz="2600" b="1" dirty="0" smtClean="0">
                <a:solidFill>
                  <a:srgbClr val="C00000"/>
                </a:solidFill>
                <a:cs typeface="PT Bold Heading" pitchFamily="2" charset="-78"/>
              </a:rPr>
              <a:t> </a:t>
            </a:r>
            <a:endParaRPr lang="ar-SY" b="1" dirty="0">
              <a:solidFill>
                <a:srgbClr val="00B05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smtClean="0">
              <a:solidFill>
                <a:schemeClr val="accent4">
                  <a:lumMod val="40000"/>
                  <a:lumOff val="60000"/>
                </a:schemeClr>
              </a:solidFill>
              <a:cs typeface="+mj-cs"/>
            </a:endParaRPr>
          </a:p>
          <a:p>
            <a:pPr algn="l" rtl="0">
              <a:buFont typeface="Wingdings" pitchFamily="2" charset="2"/>
              <a:buChar char="Ø"/>
            </a:pPr>
            <a:r>
              <a:rPr lang="en-US" b="1" dirty="0" smtClean="0">
                <a:solidFill>
                  <a:schemeClr val="bg1"/>
                </a:solidFill>
              </a:rPr>
              <a:t>Thorium-232 and its decay products </a:t>
            </a:r>
            <a:endParaRPr lang="ar-SY" b="1" dirty="0">
              <a:solidFill>
                <a:schemeClr val="accent4">
                  <a:lumMod val="40000"/>
                  <a:lumOff val="6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44</a:t>
            </a:fld>
            <a:endParaRPr lang="ar-SA" dirty="0">
              <a:solidFill>
                <a:srgbClr val="002060"/>
              </a:solidFill>
            </a:endParaRPr>
          </a:p>
        </p:txBody>
      </p:sp>
    </p:spTree>
    <p:extLst>
      <p:ext uri="{BB962C8B-B14F-4D97-AF65-F5344CB8AC3E}">
        <p14:creationId xmlns="" xmlns:p14="http://schemas.microsoft.com/office/powerpoint/2010/main" val="63105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الثوريوم</a:t>
            </a:r>
            <a:r>
              <a:rPr lang="ar-SY" sz="2600" b="1" dirty="0" smtClean="0">
                <a:solidFill>
                  <a:srgbClr val="C00000"/>
                </a:solidFill>
                <a:cs typeface="PT Bold Heading" pitchFamily="2" charset="-78"/>
              </a:rPr>
              <a:t>-232 ونواتج اضمحلاله</a:t>
            </a:r>
            <a:r>
              <a:rPr lang="ar-SY" sz="2600" b="1" baseline="30000" dirty="0" smtClean="0">
                <a:solidFill>
                  <a:srgbClr val="00B050"/>
                </a:solidFill>
                <a:cs typeface="PT Bold Heading" pitchFamily="2" charset="-78"/>
              </a:rPr>
              <a:t>1، 3</a:t>
            </a:r>
            <a:r>
              <a:rPr lang="ar-SY" sz="2600" b="1" dirty="0" smtClean="0">
                <a:solidFill>
                  <a:srgbClr val="C00000"/>
                </a:solidFill>
                <a:cs typeface="PT Bold Heading" pitchFamily="2" charset="-78"/>
              </a:rPr>
              <a:t> </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الرَّقَم في </a:t>
            </a:r>
            <a:r>
              <a:rPr lang="ar-SY" b="1" dirty="0" smtClean="0">
                <a:solidFill>
                  <a:schemeClr val="accent4">
                    <a:lumMod val="40000"/>
                    <a:lumOff val="60000"/>
                  </a:schemeClr>
                </a:solidFill>
                <a:cs typeface="+mj-cs"/>
              </a:rPr>
              <a:t>نظام المستخلصات الكِيمْيائِيَّة </a:t>
            </a:r>
            <a:r>
              <a:rPr lang="en-US" b="1" dirty="0" smtClean="0">
                <a:solidFill>
                  <a:schemeClr val="accent4">
                    <a:lumMod val="40000"/>
                    <a:lumOff val="60000"/>
                  </a:schemeClr>
                </a:solidFill>
                <a:cs typeface="+mj-cs"/>
              </a:rPr>
              <a:t>(CAS)</a:t>
            </a:r>
          </a:p>
          <a:p>
            <a:pPr marL="0" indent="0" algn="ctr" rtl="0">
              <a:buNone/>
            </a:pPr>
            <a:endParaRPr lang="en-US" b="1" dirty="0">
              <a:solidFill>
                <a:schemeClr val="accent4">
                  <a:lumMod val="40000"/>
                  <a:lumOff val="60000"/>
                </a:schemeClr>
              </a:solidFill>
              <a:cs typeface="+mj-cs"/>
            </a:endParaRPr>
          </a:p>
          <a:p>
            <a:pPr>
              <a:buFont typeface="Wingdings" pitchFamily="2" charset="2"/>
              <a:buChar char="Ø"/>
            </a:pPr>
            <a:r>
              <a:rPr lang="en-US" b="1" dirty="0" smtClean="0">
                <a:solidFill>
                  <a:schemeClr val="bg1"/>
                </a:solidFill>
              </a:rPr>
              <a:t>7440-29-1</a:t>
            </a:r>
            <a:endParaRPr lang="en-US" b="1" dirty="0" smtClean="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45</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الثوريوم</a:t>
            </a:r>
            <a:r>
              <a:rPr lang="ar-SY" sz="2600" b="1" dirty="0" smtClean="0">
                <a:solidFill>
                  <a:srgbClr val="C00000"/>
                </a:solidFill>
                <a:cs typeface="PT Bold Heading" pitchFamily="2" charset="-78"/>
              </a:rPr>
              <a:t>-232 ونواتج اضمحلاله</a:t>
            </a:r>
            <a:r>
              <a:rPr lang="ar-SY" sz="2600" b="1" baseline="30000" dirty="0" smtClean="0">
                <a:solidFill>
                  <a:srgbClr val="00B050"/>
                </a:solidFill>
                <a:cs typeface="PT Bold Heading" pitchFamily="2" charset="-78"/>
              </a:rPr>
              <a:t>1، 3</a:t>
            </a:r>
            <a:r>
              <a:rPr lang="ar-SY" sz="2600" b="1" dirty="0" smtClean="0">
                <a:solidFill>
                  <a:srgbClr val="C00000"/>
                </a:solidFill>
                <a:cs typeface="PT Bold Heading" pitchFamily="2" charset="-78"/>
              </a:rPr>
              <a:t> </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92500" lnSpcReduction="20000"/>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err="1" smtClean="0">
                <a:solidFill>
                  <a:schemeClr val="bg1"/>
                </a:solidFill>
              </a:rPr>
              <a:t>الثوريوم</a:t>
            </a:r>
            <a:r>
              <a:rPr lang="ar-SY" b="1" dirty="0" smtClean="0">
                <a:solidFill>
                  <a:schemeClr val="bg1"/>
                </a:solidFill>
              </a:rPr>
              <a:t> عنصر كيميائي ذو نشاط إشعاعي طفيف، ويوجد بصورة طبيعية في الفلزات في الصخور والتربة في مناطق عديدة من العالم</a:t>
            </a:r>
          </a:p>
          <a:p>
            <a:pPr>
              <a:buFont typeface="Wingdings" pitchFamily="2" charset="2"/>
              <a:buChar char="Ø"/>
            </a:pPr>
            <a:r>
              <a:rPr lang="ar-SY" b="1" dirty="0" smtClean="0">
                <a:solidFill>
                  <a:schemeClr val="bg1"/>
                </a:solidFill>
              </a:rPr>
              <a:t>يستخدم أكسيده (</a:t>
            </a:r>
            <a:r>
              <a:rPr lang="ar-SY" b="1" dirty="0" err="1" smtClean="0">
                <a:solidFill>
                  <a:schemeClr val="bg1"/>
                </a:solidFill>
              </a:rPr>
              <a:t>المسرطن</a:t>
            </a:r>
            <a:r>
              <a:rPr lang="ar-SY" b="1" dirty="0" smtClean="0">
                <a:solidFill>
                  <a:schemeClr val="bg1"/>
                </a:solidFill>
              </a:rPr>
              <a:t>) في دورة الوقود النووي في المفاعلات النووية، وصنع </a:t>
            </a:r>
            <a:r>
              <a:rPr lang="ar-SY" b="1" dirty="0" err="1" smtClean="0">
                <a:solidFill>
                  <a:schemeClr val="bg1"/>
                </a:solidFill>
              </a:rPr>
              <a:t>الخلائط</a:t>
            </a:r>
            <a:r>
              <a:rPr lang="ar-SY" b="1" dirty="0" smtClean="0">
                <a:solidFill>
                  <a:schemeClr val="bg1"/>
                </a:solidFill>
              </a:rPr>
              <a:t> المعدنية بسبب متانته الميكانيكية العالية، وصنع أنابيب </a:t>
            </a:r>
            <a:r>
              <a:rPr lang="ar-SY" b="1" dirty="0" err="1" smtClean="0">
                <a:solidFill>
                  <a:schemeClr val="bg1"/>
                </a:solidFill>
              </a:rPr>
              <a:t>الانفراغ</a:t>
            </a:r>
            <a:r>
              <a:rPr lang="ar-SY" b="1" dirty="0" smtClean="0">
                <a:solidFill>
                  <a:schemeClr val="bg1"/>
                </a:solidFill>
              </a:rPr>
              <a:t> الغازية والمصابيح </a:t>
            </a:r>
            <a:r>
              <a:rPr lang="ar-SY" b="1" dirty="0" err="1" smtClean="0">
                <a:solidFill>
                  <a:schemeClr val="bg1"/>
                </a:solidFill>
              </a:rPr>
              <a:t>الكهرضوئية</a:t>
            </a:r>
            <a:r>
              <a:rPr lang="ar-SY" b="1" dirty="0" smtClean="0">
                <a:solidFill>
                  <a:schemeClr val="bg1"/>
                </a:solidFill>
              </a:rPr>
              <a:t>، وله تطبيقات عملية في مركبات الفضاء والصواريخ، كما يستخدم </a:t>
            </a:r>
            <a:r>
              <a:rPr lang="ar-SY" b="1" dirty="0" err="1" smtClean="0">
                <a:solidFill>
                  <a:schemeClr val="bg1"/>
                </a:solidFill>
              </a:rPr>
              <a:t>كحفاز</a:t>
            </a:r>
            <a:r>
              <a:rPr lang="ar-SY" b="1" dirty="0" smtClean="0">
                <a:solidFill>
                  <a:schemeClr val="bg1"/>
                </a:solidFill>
              </a:rPr>
              <a:t> في العديد من العمليات الكيميائية، .........</a:t>
            </a:r>
            <a:endParaRPr lang="ar-SY" b="1" dirty="0">
              <a:solidFill>
                <a:schemeClr val="bg1"/>
              </a:solidFill>
            </a:endParaRP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46</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الثوريوم</a:t>
            </a:r>
            <a:r>
              <a:rPr lang="ar-SY" sz="2600" b="1" dirty="0" smtClean="0">
                <a:solidFill>
                  <a:srgbClr val="C00000"/>
                </a:solidFill>
                <a:cs typeface="PT Bold Heading" pitchFamily="2" charset="-78"/>
              </a:rPr>
              <a:t>-232 ونواتج اضمحلاله</a:t>
            </a:r>
            <a:r>
              <a:rPr lang="ar-SY" sz="2600" b="1" baseline="30000" dirty="0" smtClean="0">
                <a:solidFill>
                  <a:srgbClr val="00B050"/>
                </a:solidFill>
                <a:cs typeface="PT Bold Heading" pitchFamily="2" charset="-78"/>
              </a:rPr>
              <a:t>1، 3</a:t>
            </a:r>
            <a:r>
              <a:rPr lang="ar-SY" sz="2600" b="1" dirty="0" smtClean="0">
                <a:solidFill>
                  <a:srgbClr val="C00000"/>
                </a:solidFill>
                <a:cs typeface="PT Bold Heading" pitchFamily="2" charset="-78"/>
              </a:rPr>
              <a:t> </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14488"/>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marL="0" indent="0" algn="ctr">
              <a:buNone/>
            </a:pPr>
            <a:r>
              <a:rPr lang="ar-SY" b="1" dirty="0" smtClean="0">
                <a:solidFill>
                  <a:schemeClr val="accent4">
                    <a:lumMod val="40000"/>
                    <a:lumOff val="60000"/>
                  </a:schemeClr>
                </a:solidFill>
              </a:rPr>
              <a:t>بالإضافة إلى البروستاتة</a:t>
            </a:r>
            <a:endParaRPr lang="ar-SY" b="1" dirty="0" smtClean="0">
              <a:solidFill>
                <a:schemeClr val="bg1"/>
              </a:solidFill>
            </a:endParaRPr>
          </a:p>
          <a:p>
            <a:pPr>
              <a:buFont typeface="Wingdings" pitchFamily="2" charset="2"/>
              <a:buChar char="Ø"/>
            </a:pPr>
            <a:endParaRPr lang="ar-SY" b="1" dirty="0" smtClean="0">
              <a:solidFill>
                <a:schemeClr val="bg1"/>
              </a:solidFill>
            </a:endParaRPr>
          </a:p>
          <a:p>
            <a:pPr>
              <a:buFont typeface="Wingdings" pitchFamily="2" charset="2"/>
              <a:buChar char="Ø"/>
            </a:pPr>
            <a:r>
              <a:rPr lang="ar-SY" b="1" dirty="0" smtClean="0">
                <a:solidFill>
                  <a:schemeClr val="bg1"/>
                </a:solidFill>
              </a:rPr>
              <a:t>البنكرياس</a:t>
            </a:r>
          </a:p>
          <a:p>
            <a:pPr>
              <a:buNone/>
            </a:pPr>
            <a:endParaRPr lang="ar-SY" b="1" dirty="0" smtClean="0">
              <a:solidFill>
                <a:schemeClr val="bg1"/>
              </a:solidFill>
            </a:endParaRPr>
          </a:p>
          <a:p>
            <a:pPr>
              <a:buNone/>
            </a:pP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47</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الثوريوم</a:t>
            </a:r>
            <a:r>
              <a:rPr lang="ar-SY" sz="2600" b="1" dirty="0" smtClean="0">
                <a:solidFill>
                  <a:srgbClr val="C00000"/>
                </a:solidFill>
                <a:cs typeface="PT Bold Heading" pitchFamily="2" charset="-78"/>
              </a:rPr>
              <a:t>-232 ونواتج اضمحلاله</a:t>
            </a:r>
            <a:r>
              <a:rPr lang="ar-SY" sz="2600" b="1" baseline="30000" dirty="0" smtClean="0">
                <a:solidFill>
                  <a:srgbClr val="00B050"/>
                </a:solidFill>
                <a:cs typeface="PT Bold Heading" pitchFamily="2" charset="-78"/>
              </a:rPr>
              <a:t>1، 3</a:t>
            </a:r>
            <a:r>
              <a:rPr lang="ar-SY" sz="2600" b="1" dirty="0" smtClean="0">
                <a:solidFill>
                  <a:srgbClr val="C00000"/>
                </a:solidFill>
                <a:cs typeface="PT Bold Heading" pitchFamily="2" charset="-78"/>
              </a:rPr>
              <a:t> </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67544" y="1628800"/>
            <a:ext cx="8229600" cy="4641379"/>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العُضْو المُسْتَهْدَف بالسَّرَطان  على نحو </a:t>
            </a:r>
            <a:r>
              <a:rPr lang="ar-SY" b="1" dirty="0" smtClean="0">
                <a:solidFill>
                  <a:schemeClr val="accent4">
                    <a:lumMod val="40000"/>
                    <a:lumOff val="60000"/>
                  </a:schemeClr>
                </a:solidFill>
                <a:cs typeface="+mj-cs"/>
              </a:rPr>
              <a:t>مُؤَكَّد</a:t>
            </a:r>
          </a:p>
          <a:p>
            <a:pPr marL="0" indent="0">
              <a:buNone/>
            </a:pPr>
            <a:r>
              <a:rPr lang="ar-SY" b="1" dirty="0" smtClean="0">
                <a:solidFill>
                  <a:schemeClr val="bg1"/>
                </a:solidFill>
              </a:rPr>
              <a:t>[تنجم السَّرَطانات عن </a:t>
            </a:r>
            <a:r>
              <a:rPr lang="ar-SY" b="1" dirty="0" err="1" smtClean="0">
                <a:solidFill>
                  <a:schemeClr val="bg1"/>
                </a:solidFill>
              </a:rPr>
              <a:t>الثُّورْيوم</a:t>
            </a:r>
            <a:r>
              <a:rPr lang="ar-SY" b="1" dirty="0" smtClean="0">
                <a:solidFill>
                  <a:schemeClr val="bg1"/>
                </a:solidFill>
              </a:rPr>
              <a:t>-232 بشكل ثُنائِي أُكْسيد </a:t>
            </a:r>
            <a:r>
              <a:rPr lang="ar-SY" b="1" dirty="0" err="1" smtClean="0">
                <a:solidFill>
                  <a:schemeClr val="bg1"/>
                </a:solidFill>
              </a:rPr>
              <a:t>الثُّورْيوم</a:t>
            </a:r>
            <a:r>
              <a:rPr lang="ar-SY" b="1" dirty="0" smtClean="0">
                <a:solidFill>
                  <a:schemeClr val="bg1"/>
                </a:solidFill>
              </a:rPr>
              <a:t>–232 المُسْتَقِر بشكل </a:t>
            </a:r>
            <a:r>
              <a:rPr lang="ar-SY" b="1" dirty="0" err="1" smtClean="0">
                <a:solidFill>
                  <a:schemeClr val="bg1"/>
                </a:solidFill>
              </a:rPr>
              <a:t>غَرَوانِي</a:t>
            </a:r>
            <a:r>
              <a:rPr lang="ar-SY" b="1" dirty="0" smtClean="0">
                <a:solidFill>
                  <a:schemeClr val="bg1"/>
                </a:solidFill>
              </a:rPr>
              <a:t> (</a:t>
            </a:r>
            <a:r>
              <a:rPr lang="ar-SY" b="1" dirty="0" err="1" smtClean="0">
                <a:solidFill>
                  <a:schemeClr val="bg1"/>
                </a:solidFill>
              </a:rPr>
              <a:t>ثوروتْراست</a:t>
            </a:r>
            <a:r>
              <a:rPr lang="ar-SY" b="1" dirty="0" smtClean="0">
                <a:solidFill>
                  <a:schemeClr val="bg1"/>
                </a:solidFill>
              </a:rPr>
              <a:t>)]:</a:t>
            </a: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الكَبِد (سَرَطان بدئي)</a:t>
            </a:r>
          </a:p>
          <a:p>
            <a:pPr>
              <a:buFont typeface="Wingdings" pitchFamily="2" charset="2"/>
              <a:buChar char="Ø"/>
            </a:pPr>
            <a:r>
              <a:rPr lang="ar-SY" b="1" dirty="0" err="1" smtClean="0">
                <a:solidFill>
                  <a:schemeClr val="bg1"/>
                </a:solidFill>
              </a:rPr>
              <a:t>الأَقْنِيَّة</a:t>
            </a:r>
            <a:r>
              <a:rPr lang="ar-SY" b="1" dirty="0" smtClean="0">
                <a:solidFill>
                  <a:schemeClr val="bg1"/>
                </a:solidFill>
              </a:rPr>
              <a:t> الصَّفْراوِيَّة خارج الكَبِد</a:t>
            </a:r>
          </a:p>
          <a:p>
            <a:pPr>
              <a:buFont typeface="Wingdings" pitchFamily="2" charset="2"/>
              <a:buChar char="Ø"/>
            </a:pPr>
            <a:r>
              <a:rPr lang="ar-SY" b="1" dirty="0" smtClean="0">
                <a:solidFill>
                  <a:schemeClr val="bg1"/>
                </a:solidFill>
              </a:rPr>
              <a:t>المَرارَة</a:t>
            </a:r>
          </a:p>
          <a:p>
            <a:pPr>
              <a:buFont typeface="Wingdings" pitchFamily="2" charset="2"/>
              <a:buChar char="Ø"/>
            </a:pPr>
            <a:r>
              <a:rPr lang="ar-SY" b="1" dirty="0" smtClean="0">
                <a:solidFill>
                  <a:schemeClr val="bg1"/>
                </a:solidFill>
              </a:rPr>
              <a:t>يَحدُث الابْيِضاض (باستثناء الابْيِضاض اللِّمْفاوِي المُزْمِن)</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48</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الثوريوم</a:t>
            </a:r>
            <a:r>
              <a:rPr lang="ar-SY" sz="2600" b="1" dirty="0" smtClean="0">
                <a:solidFill>
                  <a:srgbClr val="C00000"/>
                </a:solidFill>
                <a:cs typeface="PT Bold Heading" pitchFamily="2" charset="-78"/>
              </a:rPr>
              <a:t>-232 ونواتج </a:t>
            </a:r>
            <a:r>
              <a:rPr lang="ar-SY" sz="2600" b="1" dirty="0" smtClean="0">
                <a:solidFill>
                  <a:srgbClr val="C00000"/>
                </a:solidFill>
                <a:cs typeface="PT Bold Heading" pitchFamily="2" charset="-78"/>
              </a:rPr>
              <a:t>اضمحلاله</a:t>
            </a:r>
            <a:r>
              <a:rPr lang="ar-SY" sz="2600" b="1" baseline="30000" dirty="0" smtClean="0">
                <a:solidFill>
                  <a:srgbClr val="00B050"/>
                </a:solidFill>
                <a:cs typeface="PT Bold Heading" pitchFamily="2" charset="-78"/>
              </a:rPr>
              <a:t>16</a:t>
            </a:r>
            <a:r>
              <a:rPr lang="ar-SY" sz="2600" b="1" dirty="0" smtClean="0">
                <a:solidFill>
                  <a:srgbClr val="C00000"/>
                </a:solidFill>
                <a:cs typeface="PT Bold Heading" pitchFamily="2" charset="-78"/>
              </a:rPr>
              <a:t> </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49</a:t>
            </a:fld>
            <a:endParaRPr lang="ar-SA" dirty="0">
              <a:solidFill>
                <a:srgbClr val="002060"/>
              </a:solidFill>
            </a:endParaRPr>
          </a:p>
        </p:txBody>
      </p:sp>
      <p:sp>
        <p:nvSpPr>
          <p:cNvPr id="8" name="مستطيل 7"/>
          <p:cNvSpPr/>
          <p:nvPr/>
        </p:nvSpPr>
        <p:spPr>
          <a:xfrm>
            <a:off x="1691680" y="5445224"/>
            <a:ext cx="6120680"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منشأة نووية</a:t>
            </a:r>
            <a:endParaRPr lang="en-US" sz="2400" dirty="0">
              <a:solidFill>
                <a:srgbClr val="002060"/>
              </a:solidFill>
              <a:ea typeface="Monotype Koufi" pitchFamily="2" charset="-78"/>
              <a:cs typeface="Monotype Koufi" pitchFamily="2" charset="-78"/>
            </a:endParaRPr>
          </a:p>
        </p:txBody>
      </p:sp>
      <p:pic>
        <p:nvPicPr>
          <p:cNvPr id="49155" name="Picture 3" descr="C:\Users\TOSHIBA\Documents\محاضرات السرطان\البروستاتة (الموثة)\منشأة نووية.jpg"/>
          <p:cNvPicPr>
            <a:picLocks noGrp="1" noChangeAspect="1" noChangeArrowheads="1"/>
          </p:cNvPicPr>
          <p:nvPr>
            <p:ph idx="1"/>
          </p:nvPr>
        </p:nvPicPr>
        <p:blipFill>
          <a:blip r:embed="rId2"/>
          <a:srcRect/>
          <a:stretch>
            <a:fillRect/>
          </a:stretch>
        </p:blipFill>
        <p:spPr bwMode="auto">
          <a:xfrm>
            <a:off x="2214546" y="2071678"/>
            <a:ext cx="5043366" cy="3363925"/>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Font typeface="Wingdings" pitchFamily="2" charset="2"/>
              <a:buChar char="Ø"/>
            </a:pPr>
            <a:r>
              <a:rPr lang="ar-SY" b="1" dirty="0" smtClean="0">
                <a:solidFill>
                  <a:srgbClr val="00B050"/>
                </a:solidFill>
                <a:latin typeface="Times New Roman" pitchFamily="18" charset="0"/>
                <a:cs typeface="+mj-cs"/>
              </a:rPr>
              <a:t>تشريح وبنية ووظيفة البروستاتة</a:t>
            </a:r>
          </a:p>
          <a:p>
            <a:pPr>
              <a:buFont typeface="Wingdings" pitchFamily="2" charset="2"/>
              <a:buChar char="Ø"/>
            </a:pPr>
            <a:r>
              <a:rPr lang="ar-SY" b="1" dirty="0" smtClean="0">
                <a:solidFill>
                  <a:schemeClr val="accent6">
                    <a:lumMod val="60000"/>
                    <a:lumOff val="40000"/>
                  </a:schemeClr>
                </a:solidFill>
                <a:latin typeface="Times New Roman" pitchFamily="18" charset="0"/>
                <a:cs typeface="+mj-cs"/>
              </a:rPr>
              <a:t>عوامل الخطر</a:t>
            </a:r>
          </a:p>
          <a:p>
            <a:pPr>
              <a:buFont typeface="Wingdings" pitchFamily="2" charset="2"/>
              <a:buChar char="Ø"/>
            </a:pPr>
            <a:r>
              <a:rPr lang="ar-SY" b="1" dirty="0" smtClean="0">
                <a:solidFill>
                  <a:srgbClr val="00B050"/>
                </a:solidFill>
                <a:latin typeface="Times New Roman" pitchFamily="18" charset="0"/>
                <a:cs typeface="+mj-cs"/>
              </a:rPr>
              <a:t>الوقاية</a:t>
            </a:r>
          </a:p>
          <a:p>
            <a:pPr>
              <a:buFont typeface="Wingdings" pitchFamily="2" charset="2"/>
              <a:buChar char="Ø"/>
            </a:pPr>
            <a:r>
              <a:rPr lang="ar-SY" b="1" dirty="0" smtClean="0">
                <a:solidFill>
                  <a:schemeClr val="accent6">
                    <a:lumMod val="60000"/>
                    <a:lumOff val="40000"/>
                  </a:schemeClr>
                </a:solidFill>
                <a:latin typeface="Times New Roman" pitchFamily="18" charset="0"/>
                <a:cs typeface="+mj-cs"/>
              </a:rPr>
              <a:t>علامات الإنذار والأعراض</a:t>
            </a:r>
          </a:p>
          <a:p>
            <a:pPr>
              <a:buFont typeface="Wingdings" pitchFamily="2" charset="2"/>
              <a:buChar char="Ø"/>
            </a:pPr>
            <a:r>
              <a:rPr lang="ar-SY" b="1" dirty="0" smtClean="0">
                <a:solidFill>
                  <a:schemeClr val="accent6">
                    <a:lumMod val="60000"/>
                    <a:lumOff val="40000"/>
                  </a:schemeClr>
                </a:solidFill>
              </a:rPr>
              <a:t>أنواع السرطان</a:t>
            </a:r>
          </a:p>
          <a:p>
            <a:pPr>
              <a:buFont typeface="Wingdings" pitchFamily="2" charset="2"/>
              <a:buChar char="Ø"/>
            </a:pPr>
            <a:r>
              <a:rPr lang="ar-SY" b="1" dirty="0" smtClean="0">
                <a:solidFill>
                  <a:schemeClr val="accent6">
                    <a:lumMod val="60000"/>
                    <a:lumOff val="40000"/>
                  </a:schemeClr>
                </a:solidFill>
              </a:rPr>
              <a:t>مراحل السرطان</a:t>
            </a:r>
          </a:p>
          <a:p>
            <a:pPr>
              <a:buFont typeface="Wingdings" pitchFamily="2" charset="2"/>
              <a:buChar char="Ø"/>
            </a:pPr>
            <a:r>
              <a:rPr lang="ar-SY" b="1" dirty="0" err="1" smtClean="0">
                <a:solidFill>
                  <a:schemeClr val="accent6">
                    <a:lumMod val="60000"/>
                    <a:lumOff val="40000"/>
                  </a:schemeClr>
                </a:solidFill>
              </a:rPr>
              <a:t>النقائل</a:t>
            </a:r>
            <a:endParaRPr lang="ar-SY" b="1" dirty="0" smtClean="0">
              <a:solidFill>
                <a:schemeClr val="accent6">
                  <a:lumMod val="60000"/>
                  <a:lumOff val="4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5716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00B05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smtClean="0">
              <a:solidFill>
                <a:schemeClr val="accent4">
                  <a:lumMod val="40000"/>
                  <a:lumOff val="60000"/>
                </a:schemeClr>
              </a:solidFill>
              <a:cs typeface="+mj-cs"/>
            </a:endParaRPr>
          </a:p>
          <a:p>
            <a:pPr>
              <a:buFont typeface="Wingdings" pitchFamily="2" charset="2"/>
              <a:buChar char="Ø"/>
            </a:pPr>
            <a:r>
              <a:rPr lang="en-US" b="1" dirty="0">
                <a:solidFill>
                  <a:schemeClr val="bg1"/>
                </a:solidFill>
              </a:rPr>
              <a:t>X and gamma </a:t>
            </a:r>
            <a:r>
              <a:rPr lang="en-US" b="1" dirty="0" smtClean="0">
                <a:solidFill>
                  <a:schemeClr val="bg1"/>
                </a:solidFill>
              </a:rPr>
              <a:t>radiation</a:t>
            </a:r>
          </a:p>
          <a:p>
            <a:pPr>
              <a:buNone/>
            </a:pPr>
            <a:r>
              <a:rPr lang="en-US" b="1" dirty="0" smtClean="0">
                <a:solidFill>
                  <a:schemeClr val="bg1"/>
                </a:solidFill>
              </a:rPr>
              <a:t> </a:t>
            </a:r>
            <a:endParaRPr lang="ar-SY" b="1" dirty="0">
              <a:solidFill>
                <a:schemeClr val="accent4">
                  <a:lumMod val="40000"/>
                  <a:lumOff val="6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50</a:t>
            </a:fld>
            <a:endParaRPr lang="ar-SA" dirty="0">
              <a:solidFill>
                <a:srgbClr val="002060"/>
              </a:solidFill>
            </a:endParaRPr>
          </a:p>
        </p:txBody>
      </p:sp>
    </p:spTree>
    <p:extLst>
      <p:ext uri="{BB962C8B-B14F-4D97-AF65-F5344CB8AC3E}">
        <p14:creationId xmlns="" xmlns:p14="http://schemas.microsoft.com/office/powerpoint/2010/main" val="63105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lnSpcReduction="10000"/>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a:solidFill>
                  <a:schemeClr val="bg1"/>
                </a:solidFill>
              </a:rPr>
              <a:t>اِسْتِخْدام </a:t>
            </a:r>
            <a:r>
              <a:rPr lang="ar-SY" b="1" dirty="0" smtClean="0">
                <a:solidFill>
                  <a:schemeClr val="bg1"/>
                </a:solidFill>
              </a:rPr>
              <a:t>الإِشْعاع </a:t>
            </a:r>
            <a:r>
              <a:rPr lang="ar-SY" b="1" dirty="0">
                <a:solidFill>
                  <a:schemeClr val="bg1"/>
                </a:solidFill>
              </a:rPr>
              <a:t>السِّينِي في التَّصْوير الطِّبِّي </a:t>
            </a:r>
            <a:r>
              <a:rPr lang="ar-SY" b="1" dirty="0" smtClean="0">
                <a:solidFill>
                  <a:schemeClr val="bg1"/>
                </a:solidFill>
              </a:rPr>
              <a:t>الشُّعاعِي</a:t>
            </a:r>
          </a:p>
          <a:p>
            <a:pPr>
              <a:buFont typeface="Wingdings" pitchFamily="2" charset="2"/>
              <a:buChar char="Ø"/>
            </a:pPr>
            <a:r>
              <a:rPr lang="ar-SY" b="1" dirty="0" smtClean="0">
                <a:solidFill>
                  <a:schemeClr val="bg1"/>
                </a:solidFill>
              </a:rPr>
              <a:t>اِسْتِخْدام الإِشْعاع </a:t>
            </a:r>
            <a:r>
              <a:rPr lang="ar-SY" b="1" dirty="0">
                <a:solidFill>
                  <a:schemeClr val="bg1"/>
                </a:solidFill>
              </a:rPr>
              <a:t>السِّينِي في الكَشْف على </a:t>
            </a:r>
            <a:r>
              <a:rPr lang="ar-SY" b="1" dirty="0" smtClean="0">
                <a:solidFill>
                  <a:schemeClr val="bg1"/>
                </a:solidFill>
              </a:rPr>
              <a:t>الحقائب</a:t>
            </a:r>
          </a:p>
          <a:p>
            <a:pPr>
              <a:buFont typeface="Wingdings" pitchFamily="2" charset="2"/>
              <a:buChar char="Ø"/>
            </a:pPr>
            <a:r>
              <a:rPr lang="ar-SY" b="1" dirty="0">
                <a:solidFill>
                  <a:schemeClr val="bg1"/>
                </a:solidFill>
              </a:rPr>
              <a:t>اِسْتِخْدام </a:t>
            </a:r>
            <a:r>
              <a:rPr lang="ar-SY" b="1" dirty="0" smtClean="0">
                <a:solidFill>
                  <a:schemeClr val="bg1"/>
                </a:solidFill>
              </a:rPr>
              <a:t>الإِشْعاع </a:t>
            </a:r>
            <a:r>
              <a:rPr lang="ar-SY" b="1" dirty="0">
                <a:solidFill>
                  <a:schemeClr val="bg1"/>
                </a:solidFill>
              </a:rPr>
              <a:t>السِّينِي في </a:t>
            </a:r>
            <a:r>
              <a:rPr lang="ar-SY" b="1" dirty="0" smtClean="0">
                <a:solidFill>
                  <a:schemeClr val="bg1"/>
                </a:solidFill>
              </a:rPr>
              <a:t>الاختبارات </a:t>
            </a:r>
            <a:r>
              <a:rPr lang="ar-SY" b="1" dirty="0" err="1" smtClean="0">
                <a:solidFill>
                  <a:schemeClr val="bg1"/>
                </a:solidFill>
              </a:rPr>
              <a:t>اللاإتلافية</a:t>
            </a:r>
            <a:endParaRPr lang="ar-SY" b="1" dirty="0" smtClean="0">
              <a:solidFill>
                <a:schemeClr val="bg1"/>
              </a:solidFill>
            </a:endParaRPr>
          </a:p>
          <a:p>
            <a:pPr>
              <a:buFont typeface="Wingdings" pitchFamily="2" charset="2"/>
              <a:buChar char="Ø"/>
            </a:pPr>
            <a:r>
              <a:rPr lang="ar-SY" b="1" dirty="0" smtClean="0">
                <a:solidFill>
                  <a:schemeClr val="bg1"/>
                </a:solidFill>
              </a:rPr>
              <a:t>اِسْتِخْدام</a:t>
            </a:r>
            <a:r>
              <a:rPr lang="ar-SY" b="1" dirty="0">
                <a:solidFill>
                  <a:schemeClr val="bg1"/>
                </a:solidFill>
              </a:rPr>
              <a:t> </a:t>
            </a:r>
            <a:r>
              <a:rPr lang="ar-SY" b="1" dirty="0" smtClean="0">
                <a:solidFill>
                  <a:schemeClr val="bg1"/>
                </a:solidFill>
              </a:rPr>
              <a:t>الإِشْعاع </a:t>
            </a:r>
            <a:r>
              <a:rPr lang="ar-SY" b="1" dirty="0">
                <a:solidFill>
                  <a:schemeClr val="bg1"/>
                </a:solidFill>
              </a:rPr>
              <a:t>السِّينِي</a:t>
            </a:r>
            <a:r>
              <a:rPr lang="ar-SY" b="1" dirty="0" smtClean="0">
                <a:solidFill>
                  <a:schemeClr val="bg1"/>
                </a:solidFill>
              </a:rPr>
              <a:t> وإِشْعاع </a:t>
            </a:r>
            <a:r>
              <a:rPr lang="ar-SY" b="1" dirty="0">
                <a:solidFill>
                  <a:schemeClr val="bg1"/>
                </a:solidFill>
              </a:rPr>
              <a:t>غامَّا في عِلاج </a:t>
            </a:r>
            <a:r>
              <a:rPr lang="ar-SY" b="1" dirty="0" smtClean="0">
                <a:solidFill>
                  <a:schemeClr val="bg1"/>
                </a:solidFill>
              </a:rPr>
              <a:t>الأَوْرام</a:t>
            </a:r>
          </a:p>
          <a:p>
            <a:pPr>
              <a:buFont typeface="Wingdings" pitchFamily="2" charset="2"/>
              <a:buChar char="Ø"/>
            </a:pPr>
            <a:r>
              <a:rPr lang="ar-SY" b="1" dirty="0">
                <a:solidFill>
                  <a:schemeClr val="bg1"/>
                </a:solidFill>
              </a:rPr>
              <a:t>اِسْتِخْدام </a:t>
            </a:r>
            <a:r>
              <a:rPr lang="ar-SY" b="1" dirty="0" smtClean="0">
                <a:solidFill>
                  <a:schemeClr val="bg1"/>
                </a:solidFill>
              </a:rPr>
              <a:t>إِشْعاع </a:t>
            </a:r>
            <a:r>
              <a:rPr lang="ar-SY" b="1" dirty="0">
                <a:solidFill>
                  <a:schemeClr val="bg1"/>
                </a:solidFill>
              </a:rPr>
              <a:t>غامَّا </a:t>
            </a:r>
            <a:r>
              <a:rPr lang="ar-SY" b="1" dirty="0" smtClean="0">
                <a:solidFill>
                  <a:schemeClr val="bg1"/>
                </a:solidFill>
              </a:rPr>
              <a:t>في تعقيم </a:t>
            </a:r>
            <a:r>
              <a:rPr lang="ar-SY" b="1" dirty="0" err="1" smtClean="0">
                <a:solidFill>
                  <a:schemeClr val="bg1"/>
                </a:solidFill>
              </a:rPr>
              <a:t>المحاقن</a:t>
            </a:r>
            <a:r>
              <a:rPr lang="ar-SY" b="1" dirty="0" smtClean="0">
                <a:solidFill>
                  <a:schemeClr val="bg1"/>
                </a:solidFill>
              </a:rPr>
              <a:t> والأغذية</a:t>
            </a:r>
          </a:p>
          <a:p>
            <a:pPr>
              <a:buFont typeface="Wingdings" pitchFamily="2" charset="2"/>
              <a:buChar char="Ø"/>
            </a:pPr>
            <a:r>
              <a:rPr lang="ar-SY" b="1" dirty="0" smtClean="0">
                <a:solidFill>
                  <a:schemeClr val="bg1"/>
                </a:solidFill>
              </a:rPr>
              <a:t>..............................................</a:t>
            </a:r>
            <a:endParaRPr lang="ar-SY" b="1" dirty="0">
              <a:solidFill>
                <a:schemeClr val="bg1"/>
              </a:solidFill>
            </a:endParaRP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51</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14488"/>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marL="0" indent="0" algn="ctr">
              <a:buNone/>
            </a:pPr>
            <a:r>
              <a:rPr lang="ar-SY" b="1" dirty="0" smtClean="0">
                <a:solidFill>
                  <a:schemeClr val="accent4">
                    <a:lumMod val="40000"/>
                    <a:lumOff val="60000"/>
                  </a:schemeClr>
                </a:solidFill>
              </a:rPr>
              <a:t>بالإضافة إلى البروستاتة</a:t>
            </a:r>
            <a:endParaRPr lang="ar-SY" b="1" dirty="0" smtClean="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الكبد</a:t>
            </a:r>
          </a:p>
          <a:p>
            <a:pPr>
              <a:buFont typeface="Wingdings" pitchFamily="2" charset="2"/>
              <a:buChar char="Ø"/>
            </a:pPr>
            <a:r>
              <a:rPr lang="ar-SY" b="1" dirty="0" smtClean="0">
                <a:solidFill>
                  <a:schemeClr val="bg1"/>
                </a:solidFill>
              </a:rPr>
              <a:t>البنكرياس</a:t>
            </a:r>
          </a:p>
          <a:p>
            <a:pPr>
              <a:buFont typeface="Wingdings" pitchFamily="2" charset="2"/>
              <a:buChar char="Ø"/>
            </a:pPr>
            <a:r>
              <a:rPr lang="ar-SY" b="1" dirty="0" smtClean="0">
                <a:solidFill>
                  <a:schemeClr val="bg1"/>
                </a:solidFill>
              </a:rPr>
              <a:t>المبيض</a:t>
            </a:r>
          </a:p>
          <a:p>
            <a:pPr>
              <a:buNone/>
            </a:pP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52</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67544" y="1628800"/>
            <a:ext cx="8229600" cy="4641379"/>
          </a:xfrm>
          <a:solidFill>
            <a:srgbClr val="C00000"/>
          </a:solidFill>
        </p:spPr>
        <p:txBody>
          <a:bodyPr>
            <a:normAutofit fontScale="92500" lnSpcReduction="20000"/>
          </a:bodyPr>
          <a:lstStyle/>
          <a:p>
            <a:pPr marL="0" indent="0" algn="ctr">
              <a:buNone/>
            </a:pPr>
            <a:r>
              <a:rPr lang="ar-SY" b="1" dirty="0">
                <a:solidFill>
                  <a:schemeClr val="accent4">
                    <a:lumMod val="40000"/>
                    <a:lumOff val="60000"/>
                  </a:schemeClr>
                </a:solidFill>
                <a:cs typeface="+mj-cs"/>
              </a:rPr>
              <a:t>العُضْو المُسْتَهْدَف بالسَّرَطان  على نحو </a:t>
            </a:r>
            <a:r>
              <a:rPr lang="ar-SY" b="1" dirty="0" smtClean="0">
                <a:solidFill>
                  <a:schemeClr val="accent4">
                    <a:lumMod val="40000"/>
                    <a:lumOff val="60000"/>
                  </a:schemeClr>
                </a:solidFill>
                <a:cs typeface="+mj-cs"/>
              </a:rPr>
              <a:t>مُؤَكَّد</a:t>
            </a:r>
          </a:p>
          <a:p>
            <a:pPr marL="0" indent="0" algn="ctr">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الغُدَد اللُّعابِيَّة</a:t>
            </a:r>
          </a:p>
          <a:p>
            <a:pPr>
              <a:buFont typeface="Wingdings" pitchFamily="2" charset="2"/>
              <a:buChar char="Ø"/>
            </a:pPr>
            <a:r>
              <a:rPr lang="ar-SY" b="1" dirty="0" smtClean="0">
                <a:solidFill>
                  <a:schemeClr val="bg1"/>
                </a:solidFill>
              </a:rPr>
              <a:t>المَريء</a:t>
            </a:r>
          </a:p>
          <a:p>
            <a:pPr>
              <a:buFont typeface="Wingdings" pitchFamily="2" charset="2"/>
              <a:buChar char="Ø"/>
            </a:pPr>
            <a:r>
              <a:rPr lang="ar-SY" b="1" dirty="0" smtClean="0">
                <a:solidFill>
                  <a:schemeClr val="bg1"/>
                </a:solidFill>
              </a:rPr>
              <a:t>المَعِدَة</a:t>
            </a:r>
          </a:p>
          <a:p>
            <a:pPr>
              <a:buFont typeface="Wingdings" pitchFamily="2" charset="2"/>
              <a:buChar char="Ø"/>
            </a:pPr>
            <a:r>
              <a:rPr lang="ar-SY" b="1" dirty="0" smtClean="0">
                <a:solidFill>
                  <a:schemeClr val="bg1"/>
                </a:solidFill>
              </a:rPr>
              <a:t>القولون-المستقيم</a:t>
            </a:r>
          </a:p>
          <a:p>
            <a:pPr>
              <a:buFont typeface="Wingdings" pitchFamily="2" charset="2"/>
              <a:buChar char="Ø"/>
            </a:pPr>
            <a:r>
              <a:rPr lang="ar-SY" b="1" dirty="0" smtClean="0">
                <a:solidFill>
                  <a:schemeClr val="bg1"/>
                </a:solidFill>
              </a:rPr>
              <a:t>الرِّئَة</a:t>
            </a:r>
          </a:p>
          <a:p>
            <a:pPr>
              <a:buFont typeface="Wingdings" pitchFamily="2" charset="2"/>
              <a:buChar char="Ø"/>
            </a:pPr>
            <a:r>
              <a:rPr lang="ar-SY" b="1" dirty="0" smtClean="0">
                <a:solidFill>
                  <a:schemeClr val="bg1"/>
                </a:solidFill>
              </a:rPr>
              <a:t>العَظْم</a:t>
            </a:r>
          </a:p>
          <a:p>
            <a:pPr>
              <a:buFont typeface="Wingdings" pitchFamily="2" charset="2"/>
              <a:buChar char="Ø"/>
            </a:pPr>
            <a:r>
              <a:rPr lang="ar-SY" b="1" dirty="0" smtClean="0">
                <a:solidFill>
                  <a:schemeClr val="bg1"/>
                </a:solidFill>
              </a:rPr>
              <a:t>الخَلِيَّة </a:t>
            </a:r>
            <a:r>
              <a:rPr lang="ar-SY" b="1" dirty="0">
                <a:solidFill>
                  <a:schemeClr val="bg1"/>
                </a:solidFill>
              </a:rPr>
              <a:t>القاعِدِيَّة في </a:t>
            </a:r>
            <a:r>
              <a:rPr lang="ar-SY" b="1" dirty="0" smtClean="0">
                <a:solidFill>
                  <a:schemeClr val="bg1"/>
                </a:solidFill>
              </a:rPr>
              <a:t>الجِلْد</a:t>
            </a:r>
          </a:p>
          <a:p>
            <a:pPr>
              <a:buFont typeface="Wingdings" pitchFamily="2" charset="2"/>
              <a:buChar char="Ø"/>
            </a:pPr>
            <a:r>
              <a:rPr lang="ar-SY" b="1" dirty="0" smtClean="0">
                <a:solidFill>
                  <a:schemeClr val="bg1"/>
                </a:solidFill>
              </a:rPr>
              <a:t>ثَدْي النِّساء</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53</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643050"/>
            <a:ext cx="8229600" cy="4668839"/>
          </a:xfrm>
          <a:solidFill>
            <a:srgbClr val="C00000"/>
          </a:solidFill>
        </p:spPr>
        <p:txBody>
          <a:bodyPr>
            <a:normAutofit lnSpcReduction="10000"/>
          </a:bodyPr>
          <a:lstStyle/>
          <a:p>
            <a:pPr marL="0" indent="0" algn="ctr">
              <a:buNone/>
            </a:pPr>
            <a:r>
              <a:rPr lang="ar-SY" b="1" dirty="0">
                <a:solidFill>
                  <a:schemeClr val="accent4">
                    <a:lumMod val="40000"/>
                    <a:lumOff val="60000"/>
                  </a:schemeClr>
                </a:solidFill>
                <a:cs typeface="+mj-cs"/>
              </a:rPr>
              <a:t>العُضْو المُسْتَهْدَف بالسَّرَطان  على نحو </a:t>
            </a:r>
            <a:r>
              <a:rPr lang="ar-SY" b="1" dirty="0" smtClean="0">
                <a:solidFill>
                  <a:schemeClr val="accent4">
                    <a:lumMod val="40000"/>
                    <a:lumOff val="60000"/>
                  </a:schemeClr>
                </a:solidFill>
                <a:cs typeface="+mj-cs"/>
              </a:rPr>
              <a:t>مُؤَكَّد ..... تتمة</a:t>
            </a:r>
          </a:p>
          <a:p>
            <a:pPr marL="0" indent="0" algn="ctr">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المَثانَة</a:t>
            </a:r>
          </a:p>
          <a:p>
            <a:pPr>
              <a:buFont typeface="Wingdings" pitchFamily="2" charset="2"/>
              <a:buChar char="Ø"/>
            </a:pPr>
            <a:r>
              <a:rPr lang="ar-SY" b="1" dirty="0" smtClean="0">
                <a:solidFill>
                  <a:schemeClr val="bg1"/>
                </a:solidFill>
              </a:rPr>
              <a:t>الدِّماغ </a:t>
            </a:r>
            <a:r>
              <a:rPr lang="ar-SY" b="1" dirty="0">
                <a:solidFill>
                  <a:schemeClr val="bg1"/>
                </a:solidFill>
              </a:rPr>
              <a:t>والجِهاز العَصَبِي </a:t>
            </a:r>
            <a:r>
              <a:rPr lang="ar-SY" b="1" dirty="0" smtClean="0">
                <a:solidFill>
                  <a:schemeClr val="bg1"/>
                </a:solidFill>
              </a:rPr>
              <a:t>المَرْكَزي</a:t>
            </a:r>
          </a:p>
          <a:p>
            <a:pPr>
              <a:buFont typeface="Wingdings" pitchFamily="2" charset="2"/>
              <a:buChar char="Ø"/>
            </a:pPr>
            <a:r>
              <a:rPr lang="ar-SY" b="1" dirty="0" smtClean="0">
                <a:solidFill>
                  <a:schemeClr val="bg1"/>
                </a:solidFill>
              </a:rPr>
              <a:t>الدَّرَقِيَّة</a:t>
            </a:r>
          </a:p>
          <a:p>
            <a:pPr>
              <a:buFont typeface="Wingdings" pitchFamily="2" charset="2"/>
              <a:buChar char="Ø"/>
            </a:pPr>
            <a:r>
              <a:rPr lang="ar-SY" b="1" dirty="0" smtClean="0">
                <a:solidFill>
                  <a:schemeClr val="bg1"/>
                </a:solidFill>
              </a:rPr>
              <a:t>الكُلْيَة</a:t>
            </a:r>
          </a:p>
          <a:p>
            <a:pPr>
              <a:buFont typeface="Wingdings" pitchFamily="2" charset="2"/>
              <a:buChar char="Ø"/>
            </a:pPr>
            <a:r>
              <a:rPr lang="ar-SY" b="1" dirty="0" smtClean="0">
                <a:solidFill>
                  <a:schemeClr val="bg1"/>
                </a:solidFill>
              </a:rPr>
              <a:t>كما </a:t>
            </a:r>
            <a:r>
              <a:rPr lang="ar-SY" b="1" dirty="0">
                <a:solidFill>
                  <a:schemeClr val="bg1"/>
                </a:solidFill>
              </a:rPr>
              <a:t>يَحدُث الابْيِضاض باستثناء </a:t>
            </a:r>
            <a:r>
              <a:rPr lang="ar-SY" b="1" dirty="0" smtClean="0">
                <a:solidFill>
                  <a:schemeClr val="bg1"/>
                </a:solidFill>
              </a:rPr>
              <a:t>الابْيِضاض اللِّمْفاوِي المُزْمِن</a:t>
            </a:r>
          </a:p>
          <a:p>
            <a:pPr>
              <a:buFont typeface="Wingdings" pitchFamily="2" charset="2"/>
              <a:buChar char="Ø"/>
            </a:pPr>
            <a:r>
              <a:rPr lang="ar-SY" b="1" dirty="0" smtClean="0">
                <a:solidFill>
                  <a:schemeClr val="bg1"/>
                </a:solidFill>
              </a:rPr>
              <a:t>إن التَّعَرُّض </a:t>
            </a:r>
            <a:r>
              <a:rPr lang="ar-SY" b="1" dirty="0">
                <a:solidFill>
                  <a:schemeClr val="bg1"/>
                </a:solidFill>
              </a:rPr>
              <a:t>أثناء الحَياة الرَّحِمِيَّة يسبب سَرَطاناً</a:t>
            </a:r>
            <a:endParaRPr lang="ar-SY" b="1" dirty="0">
              <a:solidFill>
                <a:schemeClr val="accent4">
                  <a:lumMod val="40000"/>
                  <a:lumOff val="6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54</a:t>
            </a:fld>
            <a:endParaRPr lang="ar-SA" dirty="0">
              <a:solidFill>
                <a:srgbClr val="002060"/>
              </a:solidFill>
            </a:endParaRPr>
          </a:p>
        </p:txBody>
      </p:sp>
    </p:spTree>
    <p:extLst>
      <p:ext uri="{BB962C8B-B14F-4D97-AF65-F5344CB8AC3E}">
        <p14:creationId xmlns="" xmlns:p14="http://schemas.microsoft.com/office/powerpoint/2010/main" val="3156905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a:t>
            </a:r>
            <a:r>
              <a:rPr lang="ar-SY" sz="2800" b="1" dirty="0" smtClean="0">
                <a:solidFill>
                  <a:srgbClr val="C00000"/>
                </a:solidFill>
                <a:latin typeface="Simplified Arabic" pitchFamily="18" charset="-78"/>
                <a:cs typeface="PT Bold Heading" pitchFamily="2" charset="-78"/>
              </a:rPr>
              <a:t>غاما</a:t>
            </a:r>
            <a:r>
              <a:rPr lang="ar-SY" sz="2600" b="1" baseline="30000" dirty="0" smtClean="0">
                <a:solidFill>
                  <a:srgbClr val="00B050"/>
                </a:solidFill>
                <a:cs typeface="PT Bold Heading" pitchFamily="2" charset="-78"/>
              </a:rPr>
              <a:t>16</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55</a:t>
            </a:fld>
            <a:endParaRPr lang="ar-SA" dirty="0">
              <a:solidFill>
                <a:srgbClr val="002060"/>
              </a:solidFill>
            </a:endParaRPr>
          </a:p>
        </p:txBody>
      </p:sp>
      <p:sp>
        <p:nvSpPr>
          <p:cNvPr id="8" name="مستطيل 7"/>
          <p:cNvSpPr/>
          <p:nvPr/>
        </p:nvSpPr>
        <p:spPr>
          <a:xfrm>
            <a:off x="1691680" y="5445224"/>
            <a:ext cx="6120680"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اِسْتِخْدام الإِشْعاع السِّينِي في التَّصْوير الطِّبِّي الشُّعاعِي</a:t>
            </a:r>
            <a:endParaRPr lang="en-US" sz="2400" dirty="0">
              <a:solidFill>
                <a:srgbClr val="002060"/>
              </a:solidFill>
              <a:ea typeface="Monotype Koufi" pitchFamily="2" charset="-78"/>
              <a:cs typeface="Monotype Koufi" pitchFamily="2" charset="-78"/>
            </a:endParaRPr>
          </a:p>
        </p:txBody>
      </p:sp>
      <p:pic>
        <p:nvPicPr>
          <p:cNvPr id="10" name="عنصر نائب للمحتوى 9" descr="C:\Users\TOSHIBA\Documents\‫المهنة والسرطان-نسخة د. بسام 1\الصور\2-4-2-1-الإشعاع السيني-التصوير الشعاعي الطبي.jpg"/>
          <p:cNvPicPr>
            <a:picLocks noGrp="1"/>
          </p:cNvPicPr>
          <p:nvPr>
            <p:ph idx="1"/>
          </p:nvPr>
        </p:nvPicPr>
        <p:blipFill>
          <a:blip r:embed="rId2" cstate="print"/>
          <a:srcRect/>
          <a:stretch>
            <a:fillRect/>
          </a:stretch>
        </p:blipFill>
        <p:spPr bwMode="auto">
          <a:xfrm>
            <a:off x="2673350" y="1988840"/>
            <a:ext cx="4274914" cy="314434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غاما</a:t>
            </a:r>
            <a:r>
              <a:rPr lang="ar-SY" sz="2600" b="1" baseline="30000" dirty="0" smtClean="0">
                <a:solidFill>
                  <a:srgbClr val="00B050"/>
                </a:solidFill>
                <a:cs typeface="PT Bold Heading" pitchFamily="2" charset="-78"/>
              </a:rPr>
              <a:t>16</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56</a:t>
            </a:fld>
            <a:endParaRPr lang="ar-SA" dirty="0">
              <a:solidFill>
                <a:srgbClr val="002060"/>
              </a:solidFill>
            </a:endParaRPr>
          </a:p>
        </p:txBody>
      </p:sp>
      <p:sp>
        <p:nvSpPr>
          <p:cNvPr id="8" name="مستطيل 7"/>
          <p:cNvSpPr/>
          <p:nvPr/>
        </p:nvSpPr>
        <p:spPr>
          <a:xfrm>
            <a:off x="1500166" y="5643578"/>
            <a:ext cx="640871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اِسْتِخْدام الإِشْعاع </a:t>
            </a:r>
            <a:r>
              <a:rPr lang="ar-SA" sz="2400" b="1" dirty="0">
                <a:solidFill>
                  <a:srgbClr val="002060"/>
                </a:solidFill>
                <a:latin typeface="Monotype Koufi" pitchFamily="2" charset="-78"/>
                <a:ea typeface="Monotype Koufi" pitchFamily="2" charset="-78"/>
                <a:cs typeface="Monotype Koufi" pitchFamily="2" charset="-78"/>
              </a:rPr>
              <a:t>السِّينِي في الكَشْف على </a:t>
            </a:r>
            <a:r>
              <a:rPr lang="ar-SA" sz="2400" b="1" dirty="0" smtClean="0">
                <a:solidFill>
                  <a:srgbClr val="002060"/>
                </a:solidFill>
                <a:latin typeface="Monotype Koufi" pitchFamily="2" charset="-78"/>
                <a:ea typeface="Monotype Koufi" pitchFamily="2" charset="-78"/>
                <a:cs typeface="Monotype Koufi" pitchFamily="2" charset="-78"/>
              </a:rPr>
              <a:t>الحقائب</a:t>
            </a:r>
            <a:endParaRPr lang="en-US" sz="2400" dirty="0">
              <a:solidFill>
                <a:srgbClr val="002060"/>
              </a:solidFill>
              <a:ea typeface="Monotype Koufi" pitchFamily="2" charset="-78"/>
              <a:cs typeface="Monotype Koufi" pitchFamily="2" charset="-78"/>
            </a:endParaRPr>
          </a:p>
        </p:txBody>
      </p:sp>
      <p:pic>
        <p:nvPicPr>
          <p:cNvPr id="11" name="عنصر نائب للمحتوى 10" descr="airport-x-ray.jpg"/>
          <p:cNvPicPr>
            <a:picLocks noGrp="1"/>
          </p:cNvPicPr>
          <p:nvPr>
            <p:ph idx="1"/>
          </p:nvPr>
        </p:nvPicPr>
        <p:blipFill>
          <a:blip r:embed="rId2" cstate="print"/>
          <a:stretch>
            <a:fillRect/>
          </a:stretch>
        </p:blipFill>
        <p:spPr>
          <a:xfrm>
            <a:off x="1928794" y="1714488"/>
            <a:ext cx="5616624" cy="3810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130162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والممكنة (المجموعة 2)]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a:t>
            </a:r>
            <a:r>
              <a:rPr lang="ar-SY" sz="2600" b="1" dirty="0" err="1" smtClean="0">
                <a:solidFill>
                  <a:srgbClr val="0070C0"/>
                </a:solidFill>
                <a:cs typeface="PT Bold Heading" pitchFamily="2" charset="-78"/>
              </a:rPr>
              <a:t>مُؤَيِّن</a:t>
            </a:r>
            <a:r>
              <a:rPr lang="ar-SY" sz="2600" b="1" dirty="0" smtClean="0">
                <a:solidFill>
                  <a:srgbClr val="0070C0"/>
                </a:solidFill>
                <a:cs typeface="PT Bold Heading" pitchFamily="2" charset="-78"/>
              </a:rPr>
              <a:t>)</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السيني وإِشْعاع غاما</a:t>
            </a:r>
            <a:r>
              <a:rPr lang="ar-SY" sz="2600" b="1" baseline="30000" dirty="0" smtClean="0">
                <a:solidFill>
                  <a:srgbClr val="00B050"/>
                </a:solidFill>
                <a:cs typeface="PT Bold Heading" pitchFamily="2" charset="-78"/>
              </a:rPr>
              <a:t>16</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57</a:t>
            </a:fld>
            <a:endParaRPr lang="ar-SA" dirty="0">
              <a:solidFill>
                <a:srgbClr val="002060"/>
              </a:solidFill>
            </a:endParaRPr>
          </a:p>
        </p:txBody>
      </p:sp>
      <p:sp>
        <p:nvSpPr>
          <p:cNvPr id="8" name="مستطيل 7"/>
          <p:cNvSpPr/>
          <p:nvPr/>
        </p:nvSpPr>
        <p:spPr>
          <a:xfrm>
            <a:off x="2285984" y="5500702"/>
            <a:ext cx="518457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اِسْتِخْدام إِشْعاع </a:t>
            </a:r>
            <a:r>
              <a:rPr lang="ar-SA" sz="2400" b="1" dirty="0">
                <a:solidFill>
                  <a:srgbClr val="002060"/>
                </a:solidFill>
                <a:latin typeface="Monotype Koufi" pitchFamily="2" charset="-78"/>
                <a:ea typeface="Monotype Koufi" pitchFamily="2" charset="-78"/>
                <a:cs typeface="Monotype Koufi" pitchFamily="2" charset="-78"/>
              </a:rPr>
              <a:t>غامَّا في عِلاج </a:t>
            </a:r>
            <a:r>
              <a:rPr lang="ar-SA" sz="2400" b="1" dirty="0" smtClean="0">
                <a:solidFill>
                  <a:srgbClr val="002060"/>
                </a:solidFill>
                <a:latin typeface="Monotype Koufi" pitchFamily="2" charset="-78"/>
                <a:ea typeface="Monotype Koufi" pitchFamily="2" charset="-78"/>
                <a:cs typeface="Monotype Koufi" pitchFamily="2" charset="-78"/>
              </a:rPr>
              <a:t>الأَوْرام</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2-4-2-1-1الإشعاع السيني-الإشعاع المؤين-علاج الأورام بالإشعاع.jpg"/>
          <p:cNvPicPr>
            <a:picLocks noGrp="1"/>
          </p:cNvPicPr>
          <p:nvPr>
            <p:ph idx="1"/>
          </p:nvPr>
        </p:nvPicPr>
        <p:blipFill>
          <a:blip r:embed="rId2" cstate="print"/>
          <a:srcRect/>
          <a:stretch>
            <a:fillRect/>
          </a:stretch>
        </p:blipFill>
        <p:spPr bwMode="auto">
          <a:xfrm>
            <a:off x="1714480" y="1785926"/>
            <a:ext cx="5715000" cy="34766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130162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r>
              <a:rPr lang="ar-SY" sz="2600" b="1" dirty="0">
                <a:solidFill>
                  <a:srgbClr val="0070C0"/>
                </a:solidFill>
                <a:cs typeface="PT Bold Heading" pitchFamily="2" charset="-78"/>
              </a:rPr>
              <a:t/>
            </a:r>
            <a:br>
              <a:rPr lang="ar-SY" sz="2600" b="1" dirty="0">
                <a:solidFill>
                  <a:srgbClr val="0070C0"/>
                </a:solidFill>
                <a:cs typeface="PT Bold Heading" pitchFamily="2" charset="-78"/>
              </a:rPr>
            </a:b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الاِبْتِنائيَّة</a:t>
            </a:r>
            <a:r>
              <a:rPr lang="ar-SY" sz="2600" b="1" baseline="30000" dirty="0" smtClean="0">
                <a:solidFill>
                  <a:srgbClr val="00B050"/>
                </a:solidFill>
                <a:cs typeface="PT Bold Heading" pitchFamily="2" charset="-78"/>
              </a:rPr>
              <a:t> 8، 9، 12</a:t>
            </a:r>
            <a:endParaRPr lang="ar-SY" sz="2600" b="1" baseline="30000" dirty="0">
              <a:solidFill>
                <a:srgbClr val="00B05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lstStyle/>
          <a:p>
            <a:pPr marL="0" indent="0" algn="ctr">
              <a:buNone/>
            </a:pPr>
            <a:r>
              <a:rPr lang="ar-SY" b="1" dirty="0" smtClean="0">
                <a:solidFill>
                  <a:schemeClr val="accent4">
                    <a:lumMod val="40000"/>
                    <a:lumOff val="60000"/>
                  </a:schemeClr>
                </a:solidFill>
                <a:cs typeface="+mj-cs"/>
              </a:rPr>
              <a:t>اسم العامِل </a:t>
            </a:r>
            <a:r>
              <a:rPr lang="ar-SY" b="1" dirty="0" err="1" smtClean="0">
                <a:solidFill>
                  <a:schemeClr val="accent4">
                    <a:lumMod val="40000"/>
                    <a:lumOff val="60000"/>
                  </a:schemeClr>
                </a:solidFill>
                <a:cs typeface="+mj-cs"/>
              </a:rPr>
              <a:t>المُسَرْطِن</a:t>
            </a:r>
            <a:r>
              <a:rPr lang="ar-SY" b="1" dirty="0" smtClean="0">
                <a:solidFill>
                  <a:schemeClr val="accent4">
                    <a:lumMod val="40000"/>
                    <a:lumOff val="60000"/>
                  </a:schemeClr>
                </a:solidFill>
                <a:cs typeface="+mj-cs"/>
              </a:rPr>
              <a:t> باللغة الإنجليزية</a:t>
            </a:r>
          </a:p>
          <a:p>
            <a:pPr marL="0" indent="0" algn="l" rtl="0">
              <a:buNone/>
            </a:pPr>
            <a:endParaRPr lang="en-US" b="1" dirty="0" smtClean="0">
              <a:solidFill>
                <a:schemeClr val="bg1"/>
              </a:solidFill>
            </a:endParaRPr>
          </a:p>
          <a:p>
            <a:pPr algn="l" rtl="0">
              <a:buFont typeface="Wingdings" pitchFamily="2" charset="2"/>
              <a:buChar char="Ø"/>
            </a:pPr>
            <a:r>
              <a:rPr lang="en-US" b="1" dirty="0" smtClean="0">
                <a:solidFill>
                  <a:schemeClr val="bg1"/>
                </a:solidFill>
              </a:rPr>
              <a:t>Androgenic (anabolic) steroids</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58</a:t>
            </a:fld>
            <a:endParaRPr lang="ar-SA" dirty="0">
              <a:solidFill>
                <a:srgbClr val="002060"/>
              </a:solidFill>
            </a:endParaRPr>
          </a:p>
        </p:txBody>
      </p:sp>
    </p:spTree>
    <p:extLst>
      <p:ext uri="{BB962C8B-B14F-4D97-AF65-F5344CB8AC3E}">
        <p14:creationId xmlns="" xmlns:p14="http://schemas.microsoft.com/office/powerpoint/2010/main" val="2730623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الاِبْتِنائيَّة</a:t>
            </a:r>
            <a:r>
              <a:rPr lang="ar-SY" sz="2600" b="1" baseline="30000" dirty="0" smtClean="0">
                <a:solidFill>
                  <a:srgbClr val="00B050"/>
                </a:solidFill>
                <a:cs typeface="PT Bold Heading" pitchFamily="2" charset="-78"/>
              </a:rPr>
              <a:t>8، 9، 12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85000" lnSpcReduction="20000"/>
          </a:bodyPr>
          <a:lstStyle/>
          <a:p>
            <a:pPr marL="0" indent="0" algn="ctr">
              <a:buNone/>
            </a:pPr>
            <a:r>
              <a:rPr lang="ar-SY" b="1" dirty="0" smtClean="0">
                <a:solidFill>
                  <a:schemeClr val="accent4">
                    <a:lumMod val="40000"/>
                    <a:lumOff val="60000"/>
                  </a:schemeClr>
                </a:solidFill>
                <a:cs typeface="+mj-cs"/>
              </a:rPr>
              <a:t>التَّعَرُّض غير المِهَني (عادات المُسْتَهْلِك)</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هي مواد تركيبية ذات صلة </a:t>
            </a:r>
            <a:r>
              <a:rPr lang="ar-SY" b="1" dirty="0" err="1" smtClean="0">
                <a:solidFill>
                  <a:schemeClr val="bg1"/>
                </a:solidFill>
              </a:rPr>
              <a:t>بالهرمونات</a:t>
            </a:r>
            <a:r>
              <a:rPr lang="ar-SY" b="1" dirty="0" smtClean="0">
                <a:solidFill>
                  <a:schemeClr val="bg1"/>
                </a:solidFill>
              </a:rPr>
              <a:t> الجنسية الذكرية </a:t>
            </a:r>
            <a:r>
              <a:rPr lang="ar-SY" b="1" dirty="0" err="1" smtClean="0">
                <a:solidFill>
                  <a:schemeClr val="bg1"/>
                </a:solidFill>
              </a:rPr>
              <a:t>كالتستستيرون</a:t>
            </a:r>
            <a:endParaRPr lang="ar-SY" b="1" dirty="0" smtClean="0">
              <a:solidFill>
                <a:schemeClr val="bg1"/>
              </a:solidFill>
            </a:endParaRPr>
          </a:p>
          <a:p>
            <a:pPr>
              <a:buFont typeface="Wingdings" pitchFamily="2" charset="2"/>
              <a:buChar char="Ø"/>
            </a:pPr>
            <a:r>
              <a:rPr lang="ar-SY" b="1" dirty="0" smtClean="0">
                <a:solidFill>
                  <a:schemeClr val="bg1"/>
                </a:solidFill>
              </a:rPr>
              <a:t>تحرض نمو العضلات الهيكلية (تأثير </a:t>
            </a:r>
            <a:r>
              <a:rPr lang="ar-SY" b="1" dirty="0" err="1" smtClean="0">
                <a:solidFill>
                  <a:schemeClr val="bg1"/>
                </a:solidFill>
              </a:rPr>
              <a:t>ابتنائي</a:t>
            </a:r>
            <a:r>
              <a:rPr lang="ar-SY" b="1" dirty="0" smtClean="0">
                <a:solidFill>
                  <a:schemeClr val="bg1"/>
                </a:solidFill>
              </a:rPr>
              <a:t>)، وتطور الخصائص الجنسية الذكرية (تأثيرات مُذَكِّرَة) في الجنسين</a:t>
            </a:r>
          </a:p>
          <a:p>
            <a:pPr>
              <a:buFont typeface="Wingdings" pitchFamily="2" charset="2"/>
              <a:buChar char="Ø"/>
            </a:pPr>
            <a:r>
              <a:rPr lang="ar-SY" b="1" dirty="0" smtClean="0">
                <a:solidFill>
                  <a:schemeClr val="bg1"/>
                </a:solidFill>
              </a:rPr>
              <a:t>استخدمت لعلاج قصور الغدد التناسلية حيث لا تنتج الخصيتان </a:t>
            </a:r>
            <a:r>
              <a:rPr lang="ar-SY" b="1" dirty="0" err="1" smtClean="0">
                <a:solidFill>
                  <a:schemeClr val="bg1"/>
                </a:solidFill>
              </a:rPr>
              <a:t>التستستيرون</a:t>
            </a:r>
            <a:r>
              <a:rPr lang="ar-SY" b="1" dirty="0" smtClean="0">
                <a:solidFill>
                  <a:schemeClr val="bg1"/>
                </a:solidFill>
              </a:rPr>
              <a:t> الكافي للنمو والتطور والوظائف الجنسية السوية؛ ولعلاج تأخر البلوغ، وبعض أنواع </a:t>
            </a:r>
            <a:r>
              <a:rPr lang="ar-SY" b="1" dirty="0" err="1" smtClean="0">
                <a:solidFill>
                  <a:schemeClr val="bg1"/>
                </a:solidFill>
              </a:rPr>
              <a:t>العنانة</a:t>
            </a:r>
            <a:r>
              <a:rPr lang="ar-SY" b="1" dirty="0" smtClean="0">
                <a:solidFill>
                  <a:schemeClr val="bg1"/>
                </a:solidFill>
              </a:rPr>
              <a:t>، وتدهور الحالة الصحية الناجم عن الإيدز والأمراض الأخرى</a:t>
            </a:r>
          </a:p>
          <a:p>
            <a:pPr>
              <a:buFont typeface="Wingdings" pitchFamily="2" charset="2"/>
              <a:buChar char="Ø"/>
            </a:pPr>
            <a:r>
              <a:rPr lang="ar-SY" b="1" dirty="0" smtClean="0">
                <a:solidFill>
                  <a:schemeClr val="bg1"/>
                </a:solidFill>
              </a:rPr>
              <a:t>ساء استخدامها كثيراً، لاسيما من قبل رياضيي كمال الأجسام، والراغبين بزيادة الوزن، ومن </a:t>
            </a:r>
            <a:r>
              <a:rPr lang="ar-SY" b="1" smtClean="0">
                <a:solidFill>
                  <a:schemeClr val="bg1"/>
                </a:solidFill>
              </a:rPr>
              <a:t>ثم ممارسي كافة </a:t>
            </a:r>
            <a:r>
              <a:rPr lang="ar-SY" b="1" dirty="0" smtClean="0">
                <a:solidFill>
                  <a:schemeClr val="bg1"/>
                </a:solidFill>
              </a:rPr>
              <a:t>أنواع الرياضة</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59</a:t>
            </a:fld>
            <a:endParaRPr lang="ar-SA" dirty="0">
              <a:solidFill>
                <a:srgbClr val="002060"/>
              </a:solidFill>
            </a:endParaRPr>
          </a:p>
        </p:txBody>
      </p:sp>
    </p:spTree>
    <p:extLst>
      <p:ext uri="{BB962C8B-B14F-4D97-AF65-F5344CB8AC3E}">
        <p14:creationId xmlns="" xmlns:p14="http://schemas.microsoft.com/office/powerpoint/2010/main" val="373424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Font typeface="Wingdings" pitchFamily="2" charset="2"/>
              <a:buChar char="Ø"/>
            </a:pPr>
            <a:r>
              <a:rPr lang="ar-SY" b="1" dirty="0" smtClean="0">
                <a:solidFill>
                  <a:schemeClr val="accent6">
                    <a:lumMod val="60000"/>
                    <a:lumOff val="40000"/>
                  </a:schemeClr>
                </a:solidFill>
                <a:latin typeface="Times New Roman" pitchFamily="18" charset="0"/>
              </a:rPr>
              <a:t>طرائق التحري </a:t>
            </a:r>
          </a:p>
          <a:p>
            <a:pPr>
              <a:buFont typeface="Wingdings" pitchFamily="2" charset="2"/>
              <a:buChar char="Ø"/>
            </a:pPr>
            <a:r>
              <a:rPr lang="ar-SY" b="1" dirty="0" smtClean="0">
                <a:solidFill>
                  <a:schemeClr val="accent6">
                    <a:lumMod val="60000"/>
                    <a:lumOff val="40000"/>
                  </a:schemeClr>
                </a:solidFill>
                <a:latin typeface="Times New Roman" pitchFamily="18" charset="0"/>
              </a:rPr>
              <a:t>إجراءات التشخيص</a:t>
            </a:r>
          </a:p>
          <a:p>
            <a:pPr>
              <a:buFont typeface="Wingdings" pitchFamily="2" charset="2"/>
              <a:buChar char="Ø"/>
            </a:pPr>
            <a:r>
              <a:rPr lang="ar-SY" b="1" dirty="0" smtClean="0">
                <a:solidFill>
                  <a:schemeClr val="accent6">
                    <a:lumMod val="60000"/>
                    <a:lumOff val="40000"/>
                  </a:schemeClr>
                </a:solidFill>
                <a:cs typeface="+mj-cs"/>
              </a:rPr>
              <a:t>المعالجة</a:t>
            </a:r>
          </a:p>
          <a:p>
            <a:pPr>
              <a:buFont typeface="Wingdings" pitchFamily="2" charset="2"/>
              <a:buChar char="Ø"/>
            </a:pPr>
            <a:r>
              <a:rPr lang="ar-SY" b="1" dirty="0" smtClean="0">
                <a:solidFill>
                  <a:schemeClr val="accent6">
                    <a:lumMod val="60000"/>
                    <a:lumOff val="40000"/>
                  </a:schemeClr>
                </a:solidFill>
                <a:cs typeface="+mj-cs"/>
              </a:rPr>
              <a:t>أهم الاضطرابات بعد المعالجة</a:t>
            </a:r>
          </a:p>
          <a:p>
            <a:pPr>
              <a:buFont typeface="Wingdings" pitchFamily="2" charset="2"/>
              <a:buChar char="Ø"/>
            </a:pPr>
            <a:r>
              <a:rPr lang="ar-SY" b="1" dirty="0" err="1" smtClean="0">
                <a:solidFill>
                  <a:schemeClr val="accent6">
                    <a:lumMod val="60000"/>
                    <a:lumOff val="40000"/>
                  </a:schemeClr>
                </a:solidFill>
                <a:cs typeface="+mj-cs"/>
              </a:rPr>
              <a:t>البقيا</a:t>
            </a:r>
            <a:endParaRPr lang="ar-SY" b="1" dirty="0" smtClean="0">
              <a:solidFill>
                <a:schemeClr val="accent6">
                  <a:lumMod val="60000"/>
                  <a:lumOff val="40000"/>
                </a:schemeClr>
              </a:solidFill>
              <a:cs typeface="+mj-cs"/>
            </a:endParaRPr>
          </a:p>
          <a:p>
            <a:pPr>
              <a:buFont typeface="Wingdings" pitchFamily="2" charset="2"/>
              <a:buChar char="Ø"/>
            </a:pPr>
            <a:r>
              <a:rPr lang="ar-SY" b="1" dirty="0" smtClean="0">
                <a:solidFill>
                  <a:srgbClr val="00B050"/>
                </a:solidFill>
                <a:latin typeface="Times New Roman" pitchFamily="18" charset="0"/>
                <a:cs typeface="+mj-cs"/>
              </a:rPr>
              <a:t>المراجع</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الاِبْتِنائيَّة</a:t>
            </a:r>
            <a:r>
              <a:rPr lang="ar-SY" sz="2600" b="1" baseline="30000" dirty="0" smtClean="0">
                <a:solidFill>
                  <a:srgbClr val="00B050"/>
                </a:solidFill>
                <a:cs typeface="PT Bold Heading" pitchFamily="2" charset="-78"/>
              </a:rPr>
              <a:t>8، 9، 12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85000" lnSpcReduction="10000"/>
          </a:bodyPr>
          <a:lstStyle/>
          <a:p>
            <a:pPr marL="0" indent="0" algn="ctr">
              <a:buNone/>
            </a:pPr>
            <a:r>
              <a:rPr lang="ar-SY" b="1" dirty="0" smtClean="0">
                <a:solidFill>
                  <a:schemeClr val="accent4">
                    <a:lumMod val="40000"/>
                    <a:lumOff val="60000"/>
                  </a:schemeClr>
                </a:solidFill>
                <a:cs typeface="+mj-cs"/>
              </a:rPr>
              <a:t>التَّعَرُّض غير المِهَني (عادات المُسْتَهْلِك)</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لسوء استخدامها عواقب وخيمة على الأجهزة والأعضاء التالية:</a:t>
            </a:r>
          </a:p>
          <a:p>
            <a:pPr>
              <a:buClr>
                <a:srgbClr val="FFFF00"/>
              </a:buClr>
              <a:buFont typeface="Wingdings" pitchFamily="2" charset="2"/>
              <a:buChar char="§"/>
            </a:pPr>
            <a:r>
              <a:rPr lang="ar-SY" b="1" dirty="0" smtClean="0">
                <a:solidFill>
                  <a:srgbClr val="FFFF00"/>
                </a:solidFill>
              </a:rPr>
              <a:t>النظام الهرموني للذكور: </a:t>
            </a:r>
            <a:r>
              <a:rPr lang="ar-SY" b="1" dirty="0" smtClean="0">
                <a:solidFill>
                  <a:schemeClr val="bg1"/>
                </a:solidFill>
              </a:rPr>
              <a:t>عقم، نمو الثدي، انكماش الخصيتين، صلع ذكري الطراز</a:t>
            </a:r>
          </a:p>
          <a:p>
            <a:pPr>
              <a:buClr>
                <a:srgbClr val="FFFF00"/>
              </a:buClr>
              <a:buFont typeface="Wingdings" pitchFamily="2" charset="2"/>
              <a:buChar char="§"/>
            </a:pPr>
            <a:r>
              <a:rPr lang="ar-SY" b="1" dirty="0" smtClean="0">
                <a:solidFill>
                  <a:srgbClr val="FFFF00"/>
                </a:solidFill>
              </a:rPr>
              <a:t>النظام الهرموني للإناث: </a:t>
            </a:r>
            <a:r>
              <a:rPr lang="ar-SY" b="1" dirty="0" smtClean="0">
                <a:solidFill>
                  <a:schemeClr val="bg1"/>
                </a:solidFill>
              </a:rPr>
              <a:t>ضخامة </a:t>
            </a:r>
            <a:r>
              <a:rPr lang="ar-SY" b="1" dirty="0" err="1" smtClean="0">
                <a:solidFill>
                  <a:schemeClr val="bg1"/>
                </a:solidFill>
              </a:rPr>
              <a:t>البظر</a:t>
            </a:r>
            <a:r>
              <a:rPr lang="ar-SY" b="1" dirty="0" smtClean="0">
                <a:solidFill>
                  <a:schemeClr val="bg1"/>
                </a:solidFill>
              </a:rPr>
              <a:t>، نمو مفرط لشعر الجسم، صلع ذكري الطراز</a:t>
            </a:r>
          </a:p>
          <a:p>
            <a:pPr>
              <a:buClr>
                <a:srgbClr val="FFFF00"/>
              </a:buClr>
              <a:buFont typeface="Wingdings" pitchFamily="2" charset="2"/>
              <a:buChar char="§"/>
            </a:pPr>
            <a:r>
              <a:rPr lang="ar-SY" b="1" dirty="0" smtClean="0">
                <a:solidFill>
                  <a:srgbClr val="FFFF00"/>
                </a:solidFill>
              </a:rPr>
              <a:t>الجهاز العضلي الهيكلي: </a:t>
            </a:r>
            <a:r>
              <a:rPr lang="ar-SY" b="1" dirty="0" err="1" smtClean="0">
                <a:solidFill>
                  <a:schemeClr val="bg1"/>
                </a:solidFill>
              </a:rPr>
              <a:t>خذت</a:t>
            </a:r>
            <a:r>
              <a:rPr lang="ar-SY" b="1" dirty="0" smtClean="0">
                <a:solidFill>
                  <a:schemeClr val="bg1"/>
                </a:solidFill>
              </a:rPr>
              <a:t> من قبل المراهقين)، تمزق الوتر</a:t>
            </a:r>
          </a:p>
          <a:p>
            <a:pPr>
              <a:buFont typeface="Wingdings" pitchFamily="2" charset="2"/>
              <a:buChar char="§"/>
            </a:pPr>
            <a:r>
              <a:rPr lang="ar-SY" b="1" dirty="0" smtClean="0">
                <a:solidFill>
                  <a:srgbClr val="FFFF00"/>
                </a:solidFill>
              </a:rPr>
              <a:t>الجهاز القلبي الوعائي: </a:t>
            </a:r>
            <a:r>
              <a:rPr lang="ar-SY" b="1" dirty="0" smtClean="0">
                <a:solidFill>
                  <a:schemeClr val="bg1"/>
                </a:solidFill>
              </a:rPr>
              <a:t>ازدياد مستويات </a:t>
            </a:r>
            <a:r>
              <a:rPr lang="en-US" b="1" dirty="0" smtClean="0">
                <a:solidFill>
                  <a:schemeClr val="bg1"/>
                </a:solidFill>
              </a:rPr>
              <a:t>LDL</a:t>
            </a:r>
            <a:r>
              <a:rPr lang="ar-SA" b="1" dirty="0" smtClean="0">
                <a:solidFill>
                  <a:schemeClr val="bg1"/>
                </a:solidFill>
              </a:rPr>
              <a:t> وتناقص مستويات </a:t>
            </a:r>
            <a:r>
              <a:rPr lang="en-US" b="1" dirty="0" smtClean="0">
                <a:solidFill>
                  <a:schemeClr val="bg1"/>
                </a:solidFill>
              </a:rPr>
              <a:t>HDL</a:t>
            </a:r>
            <a:r>
              <a:rPr lang="ar-SA" b="1" dirty="0" smtClean="0">
                <a:solidFill>
                  <a:schemeClr val="bg1"/>
                </a:solidFill>
              </a:rPr>
              <a:t>، ارتفاع الضغط، نوبات قلبية، ضخامة البطين الأيسر</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60</a:t>
            </a:fld>
            <a:endParaRPr lang="ar-SA" dirty="0">
              <a:solidFill>
                <a:srgbClr val="002060"/>
              </a:solidFill>
            </a:endParaRPr>
          </a:p>
        </p:txBody>
      </p:sp>
    </p:spTree>
    <p:extLst>
      <p:ext uri="{BB962C8B-B14F-4D97-AF65-F5344CB8AC3E}">
        <p14:creationId xmlns="" xmlns:p14="http://schemas.microsoft.com/office/powerpoint/2010/main" val="37342484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الاِبْتِنائيَّة</a:t>
            </a:r>
            <a:r>
              <a:rPr lang="ar-SY" sz="2600" b="1" baseline="30000" dirty="0" smtClean="0">
                <a:solidFill>
                  <a:srgbClr val="00B050"/>
                </a:solidFill>
                <a:cs typeface="PT Bold Heading" pitchFamily="2" charset="-78"/>
              </a:rPr>
              <a:t>8، 9، 12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92500" lnSpcReduction="10000"/>
          </a:bodyPr>
          <a:lstStyle/>
          <a:p>
            <a:pPr marL="0" indent="0" algn="ctr">
              <a:buNone/>
            </a:pPr>
            <a:r>
              <a:rPr lang="ar-SY" b="1" dirty="0" smtClean="0">
                <a:solidFill>
                  <a:schemeClr val="accent4">
                    <a:lumMod val="40000"/>
                    <a:lumOff val="60000"/>
                  </a:schemeClr>
                </a:solidFill>
                <a:cs typeface="+mj-cs"/>
              </a:rPr>
              <a:t>التَّعَرُّض غير المِهَني (عادات المُسْتَهْلِك)</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لسوء استخدامها عواقب وخيمة على الأجهزة والأعضاء التالية (تتمة ):</a:t>
            </a:r>
            <a:endParaRPr lang="ar-SA" b="1" dirty="0" smtClean="0">
              <a:solidFill>
                <a:schemeClr val="bg1"/>
              </a:solidFill>
            </a:endParaRPr>
          </a:p>
          <a:p>
            <a:pPr>
              <a:buClr>
                <a:srgbClr val="FFFF00"/>
              </a:buClr>
              <a:buFont typeface="Wingdings" pitchFamily="2" charset="2"/>
              <a:buChar char="§"/>
            </a:pPr>
            <a:r>
              <a:rPr lang="ar-SA" b="1" dirty="0" smtClean="0">
                <a:solidFill>
                  <a:srgbClr val="FFFF00"/>
                </a:solidFill>
              </a:rPr>
              <a:t>الكبد: </a:t>
            </a:r>
            <a:r>
              <a:rPr lang="ar-SA" b="1" dirty="0" smtClean="0">
                <a:solidFill>
                  <a:schemeClr val="bg1"/>
                </a:solidFill>
              </a:rPr>
              <a:t>السرطان، </a:t>
            </a:r>
            <a:r>
              <a:rPr lang="ar-SA" b="1" dirty="0" err="1" smtClean="0">
                <a:solidFill>
                  <a:schemeClr val="bg1"/>
                </a:solidFill>
              </a:rPr>
              <a:t>فُرْفُرِيَّة</a:t>
            </a:r>
            <a:r>
              <a:rPr lang="ar-SA" b="1" dirty="0" smtClean="0">
                <a:solidFill>
                  <a:schemeClr val="bg1"/>
                </a:solidFill>
              </a:rPr>
              <a:t> كبدية، أورام</a:t>
            </a:r>
          </a:p>
          <a:p>
            <a:pPr>
              <a:buClr>
                <a:srgbClr val="FFFF00"/>
              </a:buClr>
              <a:buFont typeface="Wingdings" pitchFamily="2" charset="2"/>
              <a:buChar char="§"/>
            </a:pPr>
            <a:r>
              <a:rPr lang="ar-SA" b="1" dirty="0" smtClean="0">
                <a:solidFill>
                  <a:srgbClr val="FFFF00"/>
                </a:solidFill>
              </a:rPr>
              <a:t>الجلد: </a:t>
            </a:r>
            <a:r>
              <a:rPr lang="ar-SA" b="1" dirty="0" smtClean="0">
                <a:solidFill>
                  <a:schemeClr val="bg1"/>
                </a:solidFill>
              </a:rPr>
              <a:t>عُدّ شديد وكيسات، </a:t>
            </a:r>
            <a:r>
              <a:rPr lang="ar-SA" b="1" dirty="0" err="1" smtClean="0">
                <a:solidFill>
                  <a:schemeClr val="bg1"/>
                </a:solidFill>
              </a:rPr>
              <a:t>فروة</a:t>
            </a:r>
            <a:r>
              <a:rPr lang="ar-SA" b="1" dirty="0" smtClean="0">
                <a:solidFill>
                  <a:schemeClr val="bg1"/>
                </a:solidFill>
              </a:rPr>
              <a:t> </a:t>
            </a:r>
            <a:r>
              <a:rPr lang="ar-SA" b="1" dirty="0" err="1" smtClean="0">
                <a:solidFill>
                  <a:schemeClr val="bg1"/>
                </a:solidFill>
              </a:rPr>
              <a:t>دهنية</a:t>
            </a:r>
            <a:r>
              <a:rPr lang="ar-SA" b="1" dirty="0" smtClean="0">
                <a:solidFill>
                  <a:schemeClr val="bg1"/>
                </a:solidFill>
              </a:rPr>
              <a:t>، يرقان، احتباس السوائل</a:t>
            </a:r>
          </a:p>
          <a:p>
            <a:pPr>
              <a:buClr>
                <a:srgbClr val="FFFF00"/>
              </a:buClr>
              <a:buFont typeface="Wingdings" pitchFamily="2" charset="2"/>
              <a:buChar char="§"/>
            </a:pPr>
            <a:r>
              <a:rPr lang="ar-SA" b="1" dirty="0" err="1" smtClean="0">
                <a:solidFill>
                  <a:srgbClr val="FFFF00"/>
                </a:solidFill>
              </a:rPr>
              <a:t>الأخماج</a:t>
            </a:r>
            <a:r>
              <a:rPr lang="ar-SA" b="1" dirty="0" smtClean="0">
                <a:solidFill>
                  <a:srgbClr val="FFFF00"/>
                </a:solidFill>
              </a:rPr>
              <a:t>:</a:t>
            </a:r>
            <a:r>
              <a:rPr lang="ar-SA" b="1" dirty="0">
                <a:solidFill>
                  <a:srgbClr val="FFFF00"/>
                </a:solidFill>
              </a:rPr>
              <a:t> </a:t>
            </a:r>
            <a:r>
              <a:rPr lang="ar-SA" b="1" dirty="0" smtClean="0">
                <a:solidFill>
                  <a:schemeClr val="bg1"/>
                </a:solidFill>
              </a:rPr>
              <a:t>الإيدز، التهاب الكبد</a:t>
            </a:r>
          </a:p>
          <a:p>
            <a:pPr>
              <a:buClr>
                <a:srgbClr val="FFFF00"/>
              </a:buClr>
              <a:buFont typeface="Wingdings" pitchFamily="2" charset="2"/>
              <a:buChar char="§"/>
            </a:pPr>
            <a:r>
              <a:rPr lang="ar-SA" b="1" dirty="0" smtClean="0">
                <a:solidFill>
                  <a:srgbClr val="FFFF00"/>
                </a:solidFill>
              </a:rPr>
              <a:t>العواقب المرتبطة بالطب النفسي: </a:t>
            </a:r>
            <a:r>
              <a:rPr lang="ar-SA" b="1" dirty="0" smtClean="0">
                <a:solidFill>
                  <a:schemeClr val="bg1"/>
                </a:solidFill>
              </a:rPr>
              <a:t>استشاطة (غيظ)، عدوان، هوس، وُهام (ضلال)</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61</a:t>
            </a:fld>
            <a:endParaRPr lang="ar-SA" dirty="0">
              <a:solidFill>
                <a:srgbClr val="002060"/>
              </a:solidFill>
            </a:endParaRPr>
          </a:p>
        </p:txBody>
      </p:sp>
    </p:spTree>
    <p:extLst>
      <p:ext uri="{BB962C8B-B14F-4D97-AF65-F5344CB8AC3E}">
        <p14:creationId xmlns="" xmlns:p14="http://schemas.microsoft.com/office/powerpoint/2010/main" val="37342484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الاِبْتِنائيَّة</a:t>
            </a:r>
            <a:r>
              <a:rPr lang="ar-SY" sz="2600" b="1" baseline="30000" dirty="0" smtClean="0">
                <a:solidFill>
                  <a:srgbClr val="00B050"/>
                </a:solidFill>
                <a:cs typeface="PT Bold Heading" pitchFamily="2" charset="-78"/>
              </a:rPr>
              <a:t>8، 9، 12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57200" y="1600200"/>
            <a:ext cx="8229600" cy="4686320"/>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البروستاتة</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الكبد</a:t>
            </a:r>
          </a:p>
          <a:p>
            <a:pPr>
              <a:buNone/>
            </a:pP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62</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الاِبْتِنائيَّة</a:t>
            </a:r>
            <a:r>
              <a:rPr lang="ar-SY" sz="2600" b="1" baseline="30000" dirty="0" smtClean="0">
                <a:solidFill>
                  <a:srgbClr val="00B050"/>
                </a:solidFill>
                <a:cs typeface="PT Bold Heading" pitchFamily="2" charset="-78"/>
              </a:rPr>
              <a:t>8، 9، 12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لا يوجد عضو مستهدف على نحو مؤكد</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63</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82726"/>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الكيميائية الدوائية</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الستيرويدات</a:t>
            </a:r>
            <a:r>
              <a:rPr lang="ar-SY" sz="2600" b="1" dirty="0" smtClean="0">
                <a:solidFill>
                  <a:srgbClr val="C00000"/>
                </a:solidFill>
                <a:cs typeface="PT Bold Heading" pitchFamily="2" charset="-78"/>
              </a:rPr>
              <a:t> المُذَكِّرَة (</a:t>
            </a:r>
            <a:r>
              <a:rPr lang="ar-SY" sz="2600" b="1" dirty="0" err="1" smtClean="0">
                <a:solidFill>
                  <a:srgbClr val="C00000"/>
                </a:solidFill>
                <a:cs typeface="PT Bold Heading" pitchFamily="2" charset="-78"/>
              </a:rPr>
              <a:t>الأَنْدرُوجينية</a:t>
            </a:r>
            <a:r>
              <a:rPr lang="ar-SY" sz="2600" b="1" dirty="0" smtClean="0">
                <a:solidFill>
                  <a:srgbClr val="C00000"/>
                </a:solidFill>
                <a:cs typeface="PT Bold Heading" pitchFamily="2" charset="-78"/>
              </a:rPr>
              <a:t>) </a:t>
            </a:r>
            <a:r>
              <a:rPr lang="ar-SY" sz="2600" b="1" dirty="0" smtClean="0">
                <a:solidFill>
                  <a:srgbClr val="C00000"/>
                </a:solidFill>
                <a:cs typeface="PT Bold Heading" pitchFamily="2" charset="-78"/>
              </a:rPr>
              <a:t>الاِبْتِنائيَّة</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64</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التأثيرات الجانبية </a:t>
            </a:r>
            <a:r>
              <a:rPr lang="ar-SA" sz="2400" b="1" dirty="0" err="1" smtClean="0">
                <a:solidFill>
                  <a:srgbClr val="002060"/>
                </a:solidFill>
                <a:latin typeface="Monotype Koufi" pitchFamily="2" charset="-78"/>
                <a:ea typeface="Monotype Koufi" pitchFamily="2" charset="-78"/>
                <a:cs typeface="Monotype Koufi" pitchFamily="2" charset="-78"/>
              </a:rPr>
              <a:t>للستيرويدات</a:t>
            </a:r>
            <a:r>
              <a:rPr lang="ar-SA" sz="2400" b="1" dirty="0" smtClean="0">
                <a:solidFill>
                  <a:srgbClr val="002060"/>
                </a:solidFill>
                <a:latin typeface="Monotype Koufi" pitchFamily="2" charset="-78"/>
                <a:ea typeface="Monotype Koufi" pitchFamily="2" charset="-78"/>
                <a:cs typeface="Monotype Koufi" pitchFamily="2" charset="-78"/>
              </a:rPr>
              <a:t> المُذَكِّرَة (</a:t>
            </a:r>
            <a:r>
              <a:rPr lang="ar-SA" sz="2400" b="1" dirty="0" err="1" smtClean="0">
                <a:solidFill>
                  <a:srgbClr val="002060"/>
                </a:solidFill>
                <a:latin typeface="Monotype Koufi" pitchFamily="2" charset="-78"/>
                <a:ea typeface="Monotype Koufi" pitchFamily="2" charset="-78"/>
                <a:cs typeface="Monotype Koufi" pitchFamily="2" charset="-78"/>
              </a:rPr>
              <a:t>الأَنْدرُوجينية</a:t>
            </a:r>
            <a:r>
              <a:rPr lang="ar-SA" sz="2400" b="1" dirty="0" smtClean="0">
                <a:solidFill>
                  <a:srgbClr val="002060"/>
                </a:solidFill>
                <a:latin typeface="Monotype Koufi" pitchFamily="2" charset="-78"/>
                <a:ea typeface="Monotype Koufi" pitchFamily="2" charset="-78"/>
                <a:cs typeface="Monotype Koufi" pitchFamily="2" charset="-78"/>
              </a:rPr>
              <a:t>) </a:t>
            </a:r>
            <a:r>
              <a:rPr lang="ar-SA" sz="2400" b="1" dirty="0" err="1" smtClean="0">
                <a:solidFill>
                  <a:srgbClr val="002060"/>
                </a:solidFill>
                <a:latin typeface="Monotype Koufi" pitchFamily="2" charset="-78"/>
                <a:ea typeface="Monotype Koufi" pitchFamily="2" charset="-78"/>
                <a:cs typeface="Monotype Koufi" pitchFamily="2" charset="-78"/>
              </a:rPr>
              <a:t>الاِبْتِنائيَّة</a:t>
            </a:r>
            <a:r>
              <a:rPr lang="ar-SA" sz="2400" b="1" dirty="0" smtClean="0">
                <a:solidFill>
                  <a:srgbClr val="002060"/>
                </a:solidFill>
                <a:latin typeface="Monotype Koufi" pitchFamily="2" charset="-78"/>
                <a:ea typeface="Monotype Koufi" pitchFamily="2" charset="-78"/>
                <a:cs typeface="Monotype Koufi" pitchFamily="2" charset="-78"/>
              </a:rPr>
              <a:t> </a:t>
            </a:r>
            <a:endParaRPr lang="en-US" sz="2400" dirty="0">
              <a:solidFill>
                <a:srgbClr val="002060"/>
              </a:solidFill>
              <a:ea typeface="Monotype Koufi" pitchFamily="2" charset="-78"/>
              <a:cs typeface="Monotype Koufi" pitchFamily="2" charset="-78"/>
            </a:endParaRPr>
          </a:p>
        </p:txBody>
      </p:sp>
      <p:pic>
        <p:nvPicPr>
          <p:cNvPr id="2050" name="Picture 2" descr="C:\Users\TOSHIBA\Documents\محاضرات السرطان\البروستاتة (الموثة)\ستوب على الستيرويدات.jpg"/>
          <p:cNvPicPr>
            <a:picLocks noGrp="1" noChangeAspect="1" noChangeArrowheads="1"/>
          </p:cNvPicPr>
          <p:nvPr>
            <p:ph idx="1"/>
          </p:nvPr>
        </p:nvPicPr>
        <p:blipFill>
          <a:blip r:embed="rId2"/>
          <a:srcRect/>
          <a:stretch>
            <a:fillRect/>
          </a:stretch>
        </p:blipFill>
        <p:spPr bwMode="auto">
          <a:xfrm>
            <a:off x="4214810" y="2000240"/>
            <a:ext cx="3280596" cy="3280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TOSHIBA\Documents\محاضرات السرطان\البروستاتة (الموثة)\التأثيرات الجانبية للستيرويدات المذكرة الابتنائية.jpg"/>
          <p:cNvPicPr>
            <a:picLocks noChangeAspect="1" noChangeArrowheads="1"/>
          </p:cNvPicPr>
          <p:nvPr/>
        </p:nvPicPr>
        <p:blipFill>
          <a:blip r:embed="rId3"/>
          <a:srcRect/>
          <a:stretch>
            <a:fillRect/>
          </a:stretch>
        </p:blipFill>
        <p:spPr bwMode="auto">
          <a:xfrm>
            <a:off x="785786" y="2000240"/>
            <a:ext cx="2747616"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الظَّنِّيَّة المُحْتَمَلة (المجموعة 2-أ) غير المِهَنية</a:t>
            </a:r>
            <a:br>
              <a:rPr lang="ar-SY" sz="2600" b="1" dirty="0" smtClean="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lstStyle/>
          <a:p>
            <a:pPr marL="0" indent="0" algn="ctr">
              <a:buNone/>
            </a:pPr>
            <a:r>
              <a:rPr lang="ar-SY" b="1" dirty="0" smtClean="0">
                <a:solidFill>
                  <a:schemeClr val="accent4">
                    <a:lumMod val="40000"/>
                    <a:lumOff val="60000"/>
                  </a:schemeClr>
                </a:solidFill>
                <a:cs typeface="+mj-cs"/>
              </a:rPr>
              <a:t>اسم العامِل </a:t>
            </a:r>
            <a:r>
              <a:rPr lang="ar-SY" b="1" dirty="0" err="1" smtClean="0">
                <a:solidFill>
                  <a:schemeClr val="accent4">
                    <a:lumMod val="40000"/>
                    <a:lumOff val="60000"/>
                  </a:schemeClr>
                </a:solidFill>
                <a:cs typeface="+mj-cs"/>
              </a:rPr>
              <a:t>المُسَرْطِن</a:t>
            </a:r>
            <a:r>
              <a:rPr lang="ar-SY" b="1" dirty="0" smtClean="0">
                <a:solidFill>
                  <a:schemeClr val="accent4">
                    <a:lumMod val="40000"/>
                    <a:lumOff val="60000"/>
                  </a:schemeClr>
                </a:solidFill>
                <a:cs typeface="+mj-cs"/>
              </a:rPr>
              <a:t> باللغة الإنجليزية</a:t>
            </a:r>
          </a:p>
          <a:p>
            <a:pPr marL="0" indent="0" algn="l" rtl="0">
              <a:buNone/>
            </a:pPr>
            <a:endParaRPr lang="en-US" b="1" dirty="0" smtClean="0">
              <a:solidFill>
                <a:schemeClr val="bg1"/>
              </a:solidFill>
            </a:endParaRPr>
          </a:p>
          <a:p>
            <a:pPr algn="l" rtl="0">
              <a:buFont typeface="Wingdings" pitchFamily="2" charset="2"/>
              <a:buChar char="Ø"/>
            </a:pPr>
            <a:r>
              <a:rPr lang="en-US" b="1" dirty="0" smtClean="0">
                <a:solidFill>
                  <a:schemeClr val="bg1"/>
                </a:solidFill>
              </a:rPr>
              <a:t>Red meat consumption</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65</a:t>
            </a:fld>
            <a:endParaRPr lang="ar-SA" dirty="0">
              <a:solidFill>
                <a:srgbClr val="002060"/>
              </a:solidFill>
            </a:endParaRPr>
          </a:p>
        </p:txBody>
      </p:sp>
    </p:spTree>
    <p:extLst>
      <p:ext uri="{BB962C8B-B14F-4D97-AF65-F5344CB8AC3E}">
        <p14:creationId xmlns="" xmlns:p14="http://schemas.microsoft.com/office/powerpoint/2010/main" val="2730623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التَّعَرُّض غير المِهَني (عادات المُسْتَهْلِك)</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يُقْصَد باللَّحْم الأَحْمَر لَحْم عَضَلات الحَيَوانات الثَّدْيِيَّة (جِنْس من الفَقارِيَّات)، بما في ذلك لَحْم البَقَر والعِجْل الرَّضيع (</a:t>
            </a:r>
            <a:r>
              <a:rPr lang="ar-SY" b="1" dirty="0" err="1" smtClean="0">
                <a:solidFill>
                  <a:schemeClr val="bg1"/>
                </a:solidFill>
              </a:rPr>
              <a:t>البيتيلو</a:t>
            </a:r>
            <a:r>
              <a:rPr lang="ar-SY" b="1" dirty="0" smtClean="0">
                <a:solidFill>
                  <a:schemeClr val="bg1"/>
                </a:solidFill>
              </a:rPr>
              <a:t>) والخِنْزير والحَمَل والضَّأْن (الخَروف أو الغَنَم) والحِصان والماعِز؛ وهنا لا يخضع اللحم لعمليات متعاقبة المذكورة سابقاً والتي تجعل من استهلاك اللحم المعالج </a:t>
            </a:r>
            <a:r>
              <a:rPr lang="ar-SY" b="1" dirty="0" err="1" smtClean="0">
                <a:solidFill>
                  <a:schemeClr val="bg1"/>
                </a:solidFill>
              </a:rPr>
              <a:t>مسرطناً</a:t>
            </a:r>
            <a:r>
              <a:rPr lang="ar-SY" b="1" dirty="0" smtClean="0">
                <a:solidFill>
                  <a:schemeClr val="bg1"/>
                </a:solidFill>
              </a:rPr>
              <a:t> للقولون على نحو مؤكد</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66</a:t>
            </a:fld>
            <a:endParaRPr lang="ar-SA" dirty="0">
              <a:solidFill>
                <a:srgbClr val="002060"/>
              </a:solidFill>
            </a:endParaRPr>
          </a:p>
        </p:txBody>
      </p:sp>
    </p:spTree>
    <p:extLst>
      <p:ext uri="{BB962C8B-B14F-4D97-AF65-F5344CB8AC3E}">
        <p14:creationId xmlns="" xmlns:p14="http://schemas.microsoft.com/office/powerpoint/2010/main" val="37342484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a:t>
            </a:r>
            <a:r>
              <a:rPr lang="ar-SY" sz="2600" b="1" dirty="0" smtClean="0">
                <a:solidFill>
                  <a:srgbClr val="C00000"/>
                </a:solidFill>
                <a:cs typeface="PT Bold Heading" pitchFamily="2" charset="-78"/>
              </a:rPr>
              <a:t>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67</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الأجزاء التشريحية للبقر حيث يتواجد اللحم الأحمر</a:t>
            </a:r>
            <a:endParaRPr lang="en-US" sz="2400" dirty="0">
              <a:solidFill>
                <a:srgbClr val="002060"/>
              </a:solidFill>
              <a:ea typeface="Monotype Koufi" pitchFamily="2" charset="-78"/>
              <a:cs typeface="Monotype Koufi" pitchFamily="2" charset="-78"/>
            </a:endParaRPr>
          </a:p>
        </p:txBody>
      </p:sp>
      <p:pic>
        <p:nvPicPr>
          <p:cNvPr id="14" name="عنصر نائب للمحتوى 13" descr="لحم البقر -تقطيع.png"/>
          <p:cNvPicPr>
            <a:picLocks noGrp="1" noChangeAspect="1"/>
          </p:cNvPicPr>
          <p:nvPr>
            <p:ph idx="1"/>
          </p:nvPr>
        </p:nvPicPr>
        <p:blipFill>
          <a:blip r:embed="rId2"/>
          <a:stretch>
            <a:fillRect/>
          </a:stretch>
        </p:blipFill>
        <p:spPr>
          <a:xfrm>
            <a:off x="2667000" y="2500306"/>
            <a:ext cx="4214958" cy="24868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8" name="مستطيل 7"/>
          <p:cNvSpPr/>
          <p:nvPr/>
        </p:nvSpPr>
        <p:spPr>
          <a:xfrm>
            <a:off x="2071670" y="1785926"/>
            <a:ext cx="5415265" cy="584775"/>
          </a:xfrm>
          <a:prstGeom prst="rect">
            <a:avLst/>
          </a:prstGeom>
        </p:spPr>
        <p:txBody>
          <a:bodyPr wrap="none">
            <a:spAutoFit/>
          </a:bodyPr>
          <a:lstStyle/>
          <a:p>
            <a:pPr algn="ctr"/>
            <a:r>
              <a:rPr lang="ar-SY" sz="3200" b="1" dirty="0" smtClean="0">
                <a:solidFill>
                  <a:srgbClr val="FFFF00"/>
                </a:solidFill>
                <a:cs typeface="+mj-cs"/>
              </a:rPr>
              <a:t>التَّعَرُّض غير المِهَني (عادات المُسْتَهْلِك)</a:t>
            </a:r>
          </a:p>
        </p:txBody>
      </p:sp>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a:t>
            </a:r>
            <a:r>
              <a:rPr lang="ar-SY" sz="2600" b="1" dirty="0" smtClean="0">
                <a:solidFill>
                  <a:srgbClr val="C00000"/>
                </a:solidFill>
                <a:cs typeface="PT Bold Heading" pitchFamily="2" charset="-78"/>
              </a:rPr>
              <a:t>الأحمر</a:t>
            </a:r>
            <a:r>
              <a:rPr lang="ar-SY" sz="2600" b="1" baseline="30000" dirty="0" smtClean="0">
                <a:solidFill>
                  <a:srgbClr val="00B050"/>
                </a:solidFill>
                <a:cs typeface="PT Bold Heading" pitchFamily="2" charset="-78"/>
              </a:rPr>
              <a:t>7،6،1</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57200" y="1600200"/>
            <a:ext cx="8229600" cy="4686320"/>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البروستاتة</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القولون-المستقيم</a:t>
            </a:r>
          </a:p>
          <a:p>
            <a:pPr>
              <a:buFont typeface="Wingdings" pitchFamily="2" charset="2"/>
              <a:buChar char="Ø"/>
            </a:pPr>
            <a:r>
              <a:rPr lang="ar-SY" b="1" dirty="0" smtClean="0">
                <a:solidFill>
                  <a:schemeClr val="bg1"/>
                </a:solidFill>
              </a:rPr>
              <a:t>البنكرياس</a:t>
            </a:r>
          </a:p>
          <a:p>
            <a:pPr>
              <a:buNone/>
            </a:pP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68</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7،6،1</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لا يوجد عضو مستهدف على نحو مؤكد</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69</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accent4">
                    <a:lumMod val="40000"/>
                    <a:lumOff val="60000"/>
                  </a:schemeClr>
                </a:solidFill>
              </a:rPr>
              <a:t>عدد حالات السرطان </a:t>
            </a:r>
            <a:r>
              <a:rPr lang="ar-SY" b="1" dirty="0" err="1" smtClean="0">
                <a:solidFill>
                  <a:schemeClr val="accent4">
                    <a:lumMod val="40000"/>
                    <a:lumOff val="60000"/>
                  </a:schemeClr>
                </a:solidFill>
              </a:rPr>
              <a:t>والتوزع</a:t>
            </a:r>
            <a:r>
              <a:rPr lang="ar-SY" b="1" dirty="0" smtClean="0">
                <a:solidFill>
                  <a:schemeClr val="accent4">
                    <a:lumMod val="40000"/>
                    <a:lumOff val="60000"/>
                  </a:schemeClr>
                </a:solidFill>
              </a:rPr>
              <a:t> النسبي لها</a:t>
            </a:r>
          </a:p>
          <a:p>
            <a:pPr>
              <a:buFont typeface="Wingdings" pitchFamily="2" charset="2"/>
              <a:buChar char="Ø"/>
            </a:pPr>
            <a:r>
              <a:rPr lang="ar-SY" b="1" dirty="0" smtClean="0">
                <a:solidFill>
                  <a:schemeClr val="bg1"/>
                </a:solidFill>
              </a:rPr>
              <a:t>يشكل سرطان البروستاتة 7,9</a:t>
            </a:r>
            <a:r>
              <a:rPr lang="ar-SY" b="1" dirty="0" smtClean="0">
                <a:solidFill>
                  <a:schemeClr val="bg1"/>
                </a:solidFill>
                <a:latin typeface="Simplified Arabic"/>
              </a:rPr>
              <a:t>٪ من حالات السرطان عالمياً (1111689حالة سنوياً في عام 2012)، وهو رابع سرطان بغض النظر عن الجنس [بعد سرطانات الرئة (13</a:t>
            </a:r>
            <a:r>
              <a:rPr lang="ar-SY" b="1" dirty="0" smtClean="0">
                <a:solidFill>
                  <a:schemeClr val="bg1"/>
                </a:solidFill>
                <a:latin typeface="Simplified Arabic"/>
                <a:cs typeface="Simplified Arabic"/>
              </a:rPr>
              <a:t>٪</a:t>
            </a:r>
            <a:r>
              <a:rPr lang="ar-SY" b="1" dirty="0" smtClean="0">
                <a:solidFill>
                  <a:schemeClr val="bg1"/>
                </a:solidFill>
                <a:latin typeface="Simplified Arabic"/>
              </a:rPr>
              <a:t>) والثدي (11,9</a:t>
            </a:r>
            <a:r>
              <a:rPr lang="ar-SY" b="1" dirty="0" smtClean="0">
                <a:solidFill>
                  <a:schemeClr val="bg1"/>
                </a:solidFill>
                <a:latin typeface="Simplified Arabic"/>
                <a:cs typeface="Simplified Arabic"/>
              </a:rPr>
              <a:t>٪</a:t>
            </a:r>
            <a:r>
              <a:rPr lang="ar-SY" b="1" dirty="0" smtClean="0">
                <a:solidFill>
                  <a:schemeClr val="bg1"/>
                </a:solidFill>
                <a:latin typeface="Simplified Arabic"/>
              </a:rPr>
              <a:t>) والقولون-المستقيم (9,7</a:t>
            </a:r>
            <a:r>
              <a:rPr lang="ar-SY" b="1" dirty="0" smtClean="0">
                <a:solidFill>
                  <a:schemeClr val="bg1"/>
                </a:solidFill>
                <a:latin typeface="Simplified Arabic"/>
                <a:cs typeface="Simplified Arabic"/>
              </a:rPr>
              <a:t>٪</a:t>
            </a:r>
            <a:r>
              <a:rPr lang="ar-SY" b="1" dirty="0" smtClean="0">
                <a:solidFill>
                  <a:schemeClr val="bg1"/>
                </a:solidFill>
                <a:latin typeface="Simplified Arabic"/>
              </a:rPr>
              <a:t>)]، وهو ثاني سرطان لدى الرجال (15</a:t>
            </a:r>
            <a:r>
              <a:rPr lang="ar-SY" b="1" dirty="0" smtClean="0">
                <a:solidFill>
                  <a:schemeClr val="bg1"/>
                </a:solidFill>
                <a:latin typeface="Simplified Arabic"/>
                <a:cs typeface="Simplified Arabic"/>
              </a:rPr>
              <a:t>٪</a:t>
            </a:r>
            <a:r>
              <a:rPr lang="ar-SY" b="1" dirty="0" smtClean="0">
                <a:solidFill>
                  <a:schemeClr val="bg1"/>
                </a:solidFill>
                <a:latin typeface="Simplified Arabic"/>
              </a:rPr>
              <a:t>) [بعد سرطان الرئة (16,7</a:t>
            </a:r>
            <a:r>
              <a:rPr lang="ar-SY" b="1" dirty="0" smtClean="0">
                <a:solidFill>
                  <a:schemeClr val="bg1"/>
                </a:solidFill>
                <a:latin typeface="Simplified Arabic"/>
                <a:cs typeface="Simplified Arabic"/>
              </a:rPr>
              <a:t>٪</a:t>
            </a:r>
            <a:r>
              <a:rPr lang="ar-SY" b="1" dirty="0" smtClean="0">
                <a:solidFill>
                  <a:schemeClr val="bg1"/>
                </a:solidFill>
                <a:latin typeface="Simplified Arabic"/>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82726"/>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70</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للبقر</a:t>
            </a:r>
            <a:endParaRPr lang="en-US" sz="2400" dirty="0">
              <a:solidFill>
                <a:srgbClr val="002060"/>
              </a:solidFill>
              <a:ea typeface="Monotype Koufi" pitchFamily="2" charset="-78"/>
              <a:cs typeface="Monotype Koufi" pitchFamily="2" charset="-78"/>
            </a:endParaRPr>
          </a:p>
        </p:txBody>
      </p:sp>
      <p:pic>
        <p:nvPicPr>
          <p:cNvPr id="8" name="عنصر نائب للمحتوى 7" descr="لحم البقر -نيء.jpg"/>
          <p:cNvPicPr>
            <a:picLocks noGrp="1" noChangeAspect="1"/>
          </p:cNvPicPr>
          <p:nvPr>
            <p:ph idx="1"/>
          </p:nvPr>
        </p:nvPicPr>
        <p:blipFill>
          <a:blip r:embed="rId2"/>
          <a:stretch>
            <a:fillRect/>
          </a:stretch>
        </p:blipFill>
        <p:spPr>
          <a:xfrm>
            <a:off x="2571736" y="2214554"/>
            <a:ext cx="3663862" cy="26646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71</a:t>
            </a:fld>
            <a:endParaRPr lang="ar-SA" dirty="0">
              <a:solidFill>
                <a:srgbClr val="002060"/>
              </a:solidFill>
            </a:endParaRPr>
          </a:p>
        </p:txBody>
      </p:sp>
      <p:sp>
        <p:nvSpPr>
          <p:cNvPr id="7" name="مستطيل 6"/>
          <p:cNvSpPr/>
          <p:nvPr/>
        </p:nvSpPr>
        <p:spPr>
          <a:xfrm>
            <a:off x="1403648" y="5680566"/>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للعجل الرضيع (</a:t>
            </a:r>
            <a:r>
              <a:rPr lang="ar-SA" sz="2400" b="1" dirty="0" err="1" smtClean="0">
                <a:solidFill>
                  <a:srgbClr val="002060"/>
                </a:solidFill>
                <a:latin typeface="Monotype Koufi" pitchFamily="2" charset="-78"/>
                <a:ea typeface="Monotype Koufi" pitchFamily="2" charset="-78"/>
                <a:cs typeface="Monotype Koufi" pitchFamily="2" charset="-78"/>
              </a:rPr>
              <a:t>البيتيلو</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8" name="عنصر نائب للمحتوى 7" descr="لحم العجل الرضيع (بيتيلو).jpg"/>
          <p:cNvPicPr>
            <a:picLocks noGrp="1" noChangeAspect="1"/>
          </p:cNvPicPr>
          <p:nvPr>
            <p:ph idx="1"/>
          </p:nvPr>
        </p:nvPicPr>
        <p:blipFill>
          <a:blip r:embed="rId2" cstate="print"/>
          <a:stretch>
            <a:fillRect/>
          </a:stretch>
        </p:blipFill>
        <p:spPr>
          <a:xfrm>
            <a:off x="2470805" y="2428868"/>
            <a:ext cx="4290775" cy="292895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72</a:t>
            </a:fld>
            <a:endParaRPr lang="ar-SA" dirty="0">
              <a:solidFill>
                <a:srgbClr val="002060"/>
              </a:solidFill>
            </a:endParaRPr>
          </a:p>
        </p:txBody>
      </p:sp>
      <p:sp>
        <p:nvSpPr>
          <p:cNvPr id="7" name="مستطيل 6"/>
          <p:cNvSpPr/>
          <p:nvPr/>
        </p:nvSpPr>
        <p:spPr>
          <a:xfrm>
            <a:off x="1357290" y="5786454"/>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للخنزير</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خنزير.jpg"/>
          <p:cNvPicPr>
            <a:picLocks noGrp="1" noChangeAspect="1"/>
          </p:cNvPicPr>
          <p:nvPr>
            <p:ph idx="1"/>
          </p:nvPr>
        </p:nvPicPr>
        <p:blipFill>
          <a:blip r:embed="rId2"/>
          <a:stretch>
            <a:fillRect/>
          </a:stretch>
        </p:blipFill>
        <p:spPr>
          <a:xfrm>
            <a:off x="2000232" y="1857364"/>
            <a:ext cx="5684874" cy="378621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73</a:t>
            </a:fld>
            <a:endParaRPr lang="ar-SA" dirty="0">
              <a:solidFill>
                <a:srgbClr val="002060"/>
              </a:solidFill>
            </a:endParaRPr>
          </a:p>
        </p:txBody>
      </p:sp>
      <p:sp>
        <p:nvSpPr>
          <p:cNvPr id="7" name="مستطيل 6"/>
          <p:cNvSpPr/>
          <p:nvPr/>
        </p:nvSpPr>
        <p:spPr>
          <a:xfrm>
            <a:off x="1357290" y="5786454"/>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للحَمَل</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حَمَل.jpg"/>
          <p:cNvPicPr>
            <a:picLocks noGrp="1" noChangeAspect="1"/>
          </p:cNvPicPr>
          <p:nvPr>
            <p:ph idx="1"/>
          </p:nvPr>
        </p:nvPicPr>
        <p:blipFill>
          <a:blip r:embed="rId2"/>
          <a:stretch>
            <a:fillRect/>
          </a:stretch>
        </p:blipFill>
        <p:spPr>
          <a:xfrm>
            <a:off x="357158" y="1928802"/>
            <a:ext cx="4064000" cy="3784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026" name="Picture 2" descr="C:\Users\TOSHIBA\Documents\محاضرات السرطان\لحم الحَمَل-تقطيع.png"/>
          <p:cNvPicPr>
            <a:picLocks noChangeAspect="1" noChangeArrowheads="1"/>
          </p:cNvPicPr>
          <p:nvPr/>
        </p:nvPicPr>
        <p:blipFill>
          <a:blip r:embed="rId3"/>
          <a:srcRect/>
          <a:stretch>
            <a:fillRect/>
          </a:stretch>
        </p:blipFill>
        <p:spPr bwMode="auto">
          <a:xfrm>
            <a:off x="4643438" y="2227124"/>
            <a:ext cx="4071966" cy="308306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74</a:t>
            </a:fld>
            <a:endParaRPr lang="ar-SA" dirty="0">
              <a:solidFill>
                <a:srgbClr val="002060"/>
              </a:solidFill>
            </a:endParaRPr>
          </a:p>
        </p:txBody>
      </p:sp>
      <p:sp>
        <p:nvSpPr>
          <p:cNvPr id="7" name="مستطيل 6"/>
          <p:cNvSpPr/>
          <p:nvPr/>
        </p:nvSpPr>
        <p:spPr>
          <a:xfrm>
            <a:off x="1428728" y="5857892"/>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للضأن (الخروف أو الغنم)</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ضأن (الخروف أو الغنم).jpg"/>
          <p:cNvPicPr>
            <a:picLocks noGrp="1" noChangeAspect="1"/>
          </p:cNvPicPr>
          <p:nvPr>
            <p:ph idx="1"/>
          </p:nvPr>
        </p:nvPicPr>
        <p:blipFill>
          <a:blip r:embed="rId2"/>
          <a:stretch>
            <a:fillRect/>
          </a:stretch>
        </p:blipFill>
        <p:spPr>
          <a:xfrm>
            <a:off x="2071670" y="1857364"/>
            <a:ext cx="5105417" cy="382906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75</a:t>
            </a:fld>
            <a:endParaRPr lang="ar-SA" dirty="0">
              <a:solidFill>
                <a:srgbClr val="002060"/>
              </a:solidFill>
            </a:endParaRPr>
          </a:p>
        </p:txBody>
      </p:sp>
      <p:sp>
        <p:nvSpPr>
          <p:cNvPr id="7" name="مستطيل 6"/>
          <p:cNvSpPr/>
          <p:nvPr/>
        </p:nvSpPr>
        <p:spPr>
          <a:xfrm>
            <a:off x="1403648" y="5680566"/>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للحصان</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حصان.jpg"/>
          <p:cNvPicPr>
            <a:picLocks noGrp="1" noChangeAspect="1"/>
          </p:cNvPicPr>
          <p:nvPr>
            <p:ph idx="1"/>
          </p:nvPr>
        </p:nvPicPr>
        <p:blipFill>
          <a:blip r:embed="rId2"/>
          <a:stretch>
            <a:fillRect/>
          </a:stretch>
        </p:blipFill>
        <p:spPr>
          <a:xfrm>
            <a:off x="1603410" y="1857364"/>
            <a:ext cx="5254606" cy="372995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16</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76</a:t>
            </a:fld>
            <a:endParaRPr lang="ar-SA" dirty="0">
              <a:solidFill>
                <a:srgbClr val="002060"/>
              </a:solidFill>
            </a:endParaRPr>
          </a:p>
        </p:txBody>
      </p:sp>
      <p:sp>
        <p:nvSpPr>
          <p:cNvPr id="7" name="مستطيل 6"/>
          <p:cNvSpPr/>
          <p:nvPr/>
        </p:nvSpPr>
        <p:spPr>
          <a:xfrm>
            <a:off x="1428728" y="5786454"/>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للماعز</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ماعز.jpg"/>
          <p:cNvPicPr>
            <a:picLocks noGrp="1" noChangeAspect="1"/>
          </p:cNvPicPr>
          <p:nvPr>
            <p:ph idx="1"/>
          </p:nvPr>
        </p:nvPicPr>
        <p:blipFill>
          <a:blip r:embed="rId2"/>
          <a:stretch>
            <a:fillRect/>
          </a:stretch>
        </p:blipFill>
        <p:spPr>
          <a:xfrm>
            <a:off x="1928794" y="1857364"/>
            <a:ext cx="5041386" cy="378103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sz="3200"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طرق الطهي تغير الخطر؟</a:t>
            </a:r>
          </a:p>
          <a:p>
            <a:pPr>
              <a:buFont typeface="Wingdings" pitchFamily="2" charset="2"/>
              <a:buChar char="Ø"/>
            </a:pPr>
            <a:r>
              <a:rPr lang="ar-SY" b="1" dirty="0" smtClean="0">
                <a:solidFill>
                  <a:srgbClr val="FFFF00"/>
                </a:solidFill>
              </a:rPr>
              <a:t>جواب: إن طرق الطهي بدرجات حرارة مرتفعة تولد مركبات يمكن أن تساهم بالخطر </a:t>
            </a:r>
            <a:r>
              <a:rPr lang="ar-SY" b="1" dirty="0" err="1" smtClean="0">
                <a:solidFill>
                  <a:srgbClr val="FFFF00"/>
                </a:solidFill>
              </a:rPr>
              <a:t>المسرطن</a:t>
            </a:r>
            <a:r>
              <a:rPr lang="ar-SY" b="1" dirty="0" smtClean="0">
                <a:solidFill>
                  <a:srgbClr val="FFFF00"/>
                </a:solidFill>
              </a:rPr>
              <a:t>، لكن دورها غير مفهوم بشكل كامل</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77</a:t>
            </a:fld>
            <a:endParaRPr lang="ar-SA" dirty="0">
              <a:solidFill>
                <a:srgbClr val="002060"/>
              </a:solidFill>
            </a:endParaRPr>
          </a:p>
        </p:txBody>
      </p:sp>
    </p:spTree>
    <p:extLst>
      <p:ext uri="{BB962C8B-B14F-4D97-AF65-F5344CB8AC3E}">
        <p14:creationId xmlns="" xmlns:p14="http://schemas.microsoft.com/office/powerpoint/2010/main" val="5749755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a:bodyPr>
          <a:lstStyle/>
          <a:p>
            <a:pPr>
              <a:buFont typeface="Wingdings" pitchFamily="2" charset="2"/>
              <a:buChar char="Ø"/>
            </a:pPr>
            <a:r>
              <a:rPr lang="ar-SY" b="1" dirty="0" smtClean="0">
                <a:solidFill>
                  <a:schemeClr val="bg1"/>
                </a:solidFill>
                <a:cs typeface="+mj-cs"/>
              </a:rPr>
              <a:t>سؤال: ما هي أسلم الطرق لطهي اللحم (التحمير السريع بقليل من الدهن أم السلق أم </a:t>
            </a:r>
            <a:r>
              <a:rPr lang="ar-SY" b="1" dirty="0" err="1" smtClean="0">
                <a:solidFill>
                  <a:schemeClr val="bg1"/>
                </a:solidFill>
                <a:cs typeface="+mj-cs"/>
              </a:rPr>
              <a:t>الشي</a:t>
            </a:r>
            <a:r>
              <a:rPr lang="ar-SY" b="1" dirty="0" smtClean="0">
                <a:solidFill>
                  <a:schemeClr val="bg1"/>
                </a:solidFill>
                <a:cs typeface="+mj-cs"/>
              </a:rPr>
              <a:t>)؟</a:t>
            </a:r>
          </a:p>
          <a:p>
            <a:pPr>
              <a:buFont typeface="Wingdings" pitchFamily="2" charset="2"/>
              <a:buChar char="Ø"/>
            </a:pPr>
            <a:r>
              <a:rPr lang="ar-SY" b="1" dirty="0" smtClean="0">
                <a:solidFill>
                  <a:srgbClr val="FFFF00"/>
                </a:solidFill>
              </a:rPr>
              <a:t>جواب: إن الطهي بدرجات حرارة مرتفعة أو بتماس الغذاء مباشرة مع اللهب أو السطح الحار، كما هو الحال في </a:t>
            </a:r>
            <a:r>
              <a:rPr lang="ar-SY" b="1" dirty="0" err="1" smtClean="0">
                <a:solidFill>
                  <a:srgbClr val="FFFF00"/>
                </a:solidFill>
              </a:rPr>
              <a:t>الشي</a:t>
            </a:r>
            <a:r>
              <a:rPr lang="ar-SY" b="1" dirty="0" smtClean="0">
                <a:solidFill>
                  <a:srgbClr val="FFFF00"/>
                </a:solidFill>
              </a:rPr>
              <a:t> أو القلي بالمقلاة، ينتج كثيراً من بعض أنواع المواد الكيميائية </a:t>
            </a:r>
            <a:r>
              <a:rPr lang="ar-SY" b="1" dirty="0" err="1" smtClean="0">
                <a:solidFill>
                  <a:srgbClr val="FFFF00"/>
                </a:solidFill>
              </a:rPr>
              <a:t>المسرطنة</a:t>
            </a:r>
            <a:r>
              <a:rPr lang="ar-SY" b="1" dirty="0" smtClean="0">
                <a:solidFill>
                  <a:srgbClr val="FFFF00"/>
                </a:solidFill>
              </a:rPr>
              <a:t> (</a:t>
            </a:r>
            <a:r>
              <a:rPr lang="ar-SY" b="1" dirty="0" err="1" smtClean="0">
                <a:solidFill>
                  <a:srgbClr val="FFFF00"/>
                </a:solidFill>
              </a:rPr>
              <a:t>كالهيدروكربونيات</a:t>
            </a:r>
            <a:r>
              <a:rPr lang="ar-SY" b="1" dirty="0" smtClean="0">
                <a:solidFill>
                  <a:srgbClr val="FFFF00"/>
                </a:solidFill>
              </a:rPr>
              <a:t> العطرية متعددة الحلقات، والأمينات العطرية متغايرة الحلقات). مع ذلك، لا توجد بيانات كافية لمجموعة العمل  للوصول إلى نتيجة بشأن فيما إذا كانت طرق طهي اللحم تؤثر على خطر السرطان</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78</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تناول اللحم </a:t>
            </a:r>
            <a:r>
              <a:rPr lang="ar-SY" b="1" dirty="0" err="1" smtClean="0">
                <a:solidFill>
                  <a:schemeClr val="bg1"/>
                </a:solidFill>
                <a:cs typeface="+mj-cs"/>
              </a:rPr>
              <a:t>النيء</a:t>
            </a:r>
            <a:r>
              <a:rPr lang="ar-SY" b="1" dirty="0" smtClean="0">
                <a:solidFill>
                  <a:schemeClr val="bg1"/>
                </a:solidFill>
                <a:cs typeface="+mj-cs"/>
              </a:rPr>
              <a:t> أسلم؟</a:t>
            </a:r>
          </a:p>
          <a:p>
            <a:pPr>
              <a:buFont typeface="Wingdings" pitchFamily="2" charset="2"/>
              <a:buChar char="Ø"/>
            </a:pPr>
            <a:r>
              <a:rPr lang="ar-SY" b="1" dirty="0" smtClean="0">
                <a:solidFill>
                  <a:srgbClr val="FFFF00"/>
                </a:solidFill>
              </a:rPr>
              <a:t>جواب: لا توجد بيانات للإجابة على هذا السؤال بما يتعلق بخطر السرطان؛ إن خطر </a:t>
            </a:r>
            <a:r>
              <a:rPr lang="ar-SY" b="1" dirty="0" err="1" smtClean="0">
                <a:solidFill>
                  <a:srgbClr val="FFFF00"/>
                </a:solidFill>
              </a:rPr>
              <a:t>الخمج</a:t>
            </a:r>
            <a:r>
              <a:rPr lang="ar-SY" b="1" dirty="0" smtClean="0">
                <a:solidFill>
                  <a:srgbClr val="FFFF00"/>
                </a:solidFill>
              </a:rPr>
              <a:t> من استهلاك اللحم </a:t>
            </a:r>
            <a:r>
              <a:rPr lang="ar-SY" b="1" dirty="0" err="1" smtClean="0">
                <a:solidFill>
                  <a:srgbClr val="FFFF00"/>
                </a:solidFill>
              </a:rPr>
              <a:t>النيء</a:t>
            </a:r>
            <a:r>
              <a:rPr lang="ar-SY" b="1" dirty="0" smtClean="0">
                <a:solidFill>
                  <a:srgbClr val="FFFF00"/>
                </a:solidFill>
              </a:rPr>
              <a:t> ينبغي أن يبقى ماثلاً في الأذهان</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79</a:t>
            </a:fld>
            <a:endParaRPr lang="ar-SA" dirty="0">
              <a:solidFill>
                <a:srgbClr val="002060"/>
              </a:solidFill>
            </a:endParaRPr>
          </a:p>
        </p:txBody>
      </p:sp>
    </p:spTree>
    <p:extLst>
      <p:ext uri="{BB962C8B-B14F-4D97-AF65-F5344CB8AC3E}">
        <p14:creationId xmlns="" xmlns:p14="http://schemas.microsoft.com/office/powerpoint/2010/main" val="262422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baseline="30000" dirty="0">
              <a:solidFill>
                <a:srgbClr val="00B05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A" b="1" dirty="0" smtClean="0">
                <a:solidFill>
                  <a:schemeClr val="accent4">
                    <a:lumMod val="40000"/>
                    <a:lumOff val="60000"/>
                  </a:schemeClr>
                </a:solidFill>
                <a:latin typeface="Arial Unicode MS" pitchFamily="34" charset="-128"/>
                <a:ea typeface="Arial Unicode MS" pitchFamily="34" charset="-128"/>
              </a:rPr>
              <a:t>معدل حدوث السرطان</a:t>
            </a:r>
          </a:p>
          <a:p>
            <a:pPr algn="just">
              <a:buFont typeface="Wingdings" pitchFamily="2" charset="2"/>
              <a:buChar char="Ø"/>
            </a:pPr>
            <a:r>
              <a:rPr lang="ar-SA" b="1" dirty="0" smtClean="0">
                <a:solidFill>
                  <a:schemeClr val="bg1"/>
                </a:solidFill>
                <a:latin typeface="Arial Unicode MS" pitchFamily="34" charset="-128"/>
                <a:ea typeface="Arial Unicode MS" pitchFamily="34" charset="-128"/>
              </a:rPr>
              <a:t>قدر معدل حدوث سرطان البروستاتة لكل مئة ألف من الذكور </a:t>
            </a:r>
            <a:r>
              <a:rPr lang="ar-SA" b="1" dirty="0" err="1" smtClean="0">
                <a:solidFill>
                  <a:schemeClr val="bg1"/>
                </a:solidFill>
                <a:latin typeface="Arial Unicode MS" pitchFamily="34" charset="-128"/>
                <a:ea typeface="Arial Unicode MS" pitchFamily="34" charset="-128"/>
              </a:rPr>
              <a:t>بــِ</a:t>
            </a:r>
            <a:r>
              <a:rPr lang="ar-SA" b="1" dirty="0" smtClean="0">
                <a:solidFill>
                  <a:schemeClr val="bg1"/>
                </a:solidFill>
                <a:latin typeface="Arial Unicode MS" pitchFamily="34" charset="-128"/>
                <a:ea typeface="Arial Unicode MS" pitchFamily="34" charset="-128"/>
              </a:rPr>
              <a:t> (31,1)، وهو ثاني معدل بعد الرئة (34,2)</a:t>
            </a:r>
          </a:p>
          <a:p>
            <a:pPr>
              <a:buFont typeface="Wingdings" pitchFamily="2" charset="2"/>
              <a:buChar char="Ø"/>
            </a:pPr>
            <a:r>
              <a:rPr lang="ar-SY" b="1" dirty="0" smtClean="0">
                <a:solidFill>
                  <a:schemeClr val="bg1"/>
                </a:solidFill>
                <a:latin typeface="Simplified Arabic"/>
              </a:rPr>
              <a:t>إن </a:t>
            </a:r>
            <a:r>
              <a:rPr lang="ar-SY" b="1" dirty="0" smtClean="0">
                <a:solidFill>
                  <a:schemeClr val="bg1"/>
                </a:solidFill>
                <a:latin typeface="Simplified Arabic"/>
                <a:cs typeface="Simplified Arabic"/>
              </a:rPr>
              <a:t>41٪ من الوفيات حدثت في البلدان ذات مؤشر التنمية البشرية (</a:t>
            </a:r>
            <a:r>
              <a:rPr lang="en-US" b="1" dirty="0" smtClean="0">
                <a:solidFill>
                  <a:schemeClr val="bg1"/>
                </a:solidFill>
                <a:latin typeface="Simplified Arabic"/>
                <a:cs typeface="Simplified Arabic"/>
              </a:rPr>
              <a:t>HDI</a:t>
            </a:r>
            <a:r>
              <a:rPr lang="ar-SY" b="1" dirty="0" smtClean="0">
                <a:solidFill>
                  <a:schemeClr val="bg1"/>
                </a:solidFill>
                <a:latin typeface="Simplified Arabic"/>
                <a:cs typeface="Simplified Arabic"/>
              </a:rPr>
              <a:t>) المرتفع</a:t>
            </a:r>
            <a:endParaRPr lang="ar-SY" b="1" dirty="0" smtClean="0">
              <a:solidFill>
                <a:schemeClr val="bg1"/>
              </a:solidFill>
              <a:latin typeface="Simplified Arabic"/>
            </a:endParaRPr>
          </a:p>
          <a:p>
            <a:pPr>
              <a:buFont typeface="Wingdings" pitchFamily="2" charset="2"/>
              <a:buChar char="Ø"/>
            </a:pPr>
            <a:r>
              <a:rPr lang="ar-SY" b="1" dirty="0" smtClean="0">
                <a:solidFill>
                  <a:schemeClr val="bg1"/>
                </a:solidFill>
                <a:latin typeface="Simplified Arabic"/>
              </a:rPr>
              <a:t>إن معظم سرطانات البروستاتة من نوع </a:t>
            </a:r>
            <a:r>
              <a:rPr lang="ar-SY" b="1" dirty="0" err="1" smtClean="0">
                <a:solidFill>
                  <a:schemeClr val="bg1"/>
                </a:solidFill>
                <a:latin typeface="Simplified Arabic"/>
              </a:rPr>
              <a:t>السرطانة</a:t>
            </a:r>
            <a:r>
              <a:rPr lang="ar-SY" b="1" dirty="0" smtClean="0">
                <a:solidFill>
                  <a:schemeClr val="bg1"/>
                </a:solidFill>
                <a:latin typeface="Simplified Arabic"/>
              </a:rPr>
              <a:t> </a:t>
            </a:r>
            <a:r>
              <a:rPr lang="ar-SY" b="1" dirty="0" err="1" smtClean="0">
                <a:solidFill>
                  <a:schemeClr val="bg1"/>
                </a:solidFill>
                <a:latin typeface="Simplified Arabic"/>
              </a:rPr>
              <a:t>الغدية</a:t>
            </a:r>
            <a:r>
              <a:rPr lang="ar-SY" b="1" dirty="0" smtClean="0">
                <a:solidFill>
                  <a:schemeClr val="bg1"/>
                </a:solidFill>
                <a:latin typeface="Simplified Arabic"/>
              </a:rPr>
              <a:t> (</a:t>
            </a:r>
            <a:r>
              <a:rPr lang="ar-SY" b="1" dirty="0" err="1" smtClean="0">
                <a:solidFill>
                  <a:schemeClr val="bg1"/>
                </a:solidFill>
                <a:latin typeface="Simplified Arabic"/>
              </a:rPr>
              <a:t>أدينوكارسينوما</a:t>
            </a:r>
            <a:r>
              <a:rPr lang="ar-SY" b="1" dirty="0" smtClean="0">
                <a:solidFill>
                  <a:schemeClr val="bg1"/>
                </a:solidFill>
                <a:latin typeface="Simplified Arabic"/>
              </a:rPr>
              <a:t>)، لاسيما </a:t>
            </a:r>
            <a:r>
              <a:rPr lang="ar-SY" b="1" dirty="0" err="1" smtClean="0">
                <a:solidFill>
                  <a:schemeClr val="bg1"/>
                </a:solidFill>
                <a:latin typeface="Simplified Arabic"/>
              </a:rPr>
              <a:t>العُنَيِّبِيَّة</a:t>
            </a:r>
            <a:endParaRPr lang="ar-SY" b="1" dirty="0" smtClean="0">
              <a:solidFill>
                <a:schemeClr val="bg1"/>
              </a:solidFill>
              <a:latin typeface="Simplified Arabic"/>
            </a:endParaRPr>
          </a:p>
          <a:p>
            <a:pPr algn="just">
              <a:buNone/>
            </a:pPr>
            <a:endParaRPr lang="ar-SA" b="1" dirty="0" smtClean="0">
              <a:solidFill>
                <a:schemeClr val="bg1"/>
              </a:solidFill>
              <a:latin typeface="Arial Unicode MS" pitchFamily="34" charset="-128"/>
              <a:ea typeface="Arial Unicode MS" pitchFamily="34" charset="-12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a:t>
            </a:fld>
            <a:endParaRPr lang="ar-SA" dirty="0">
              <a:solidFill>
                <a:srgbClr val="002060"/>
              </a:solidFill>
            </a:endParaRPr>
          </a:p>
        </p:txBody>
      </p:sp>
    </p:spTree>
    <p:extLst>
      <p:ext uri="{BB962C8B-B14F-4D97-AF65-F5344CB8AC3E}">
        <p14:creationId xmlns:p14="http://schemas.microsoft.com/office/powerpoint/2010/main" xmlns="" val="30542455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lnSpcReduction="10000"/>
          </a:bodyPr>
          <a:lstStyle/>
          <a:p>
            <a:pPr>
              <a:buFont typeface="Wingdings" pitchFamily="2" charset="2"/>
              <a:buChar char="Ø"/>
            </a:pPr>
            <a:r>
              <a:rPr lang="ar-SY" b="1" dirty="0" smtClean="0">
                <a:solidFill>
                  <a:schemeClr val="bg1"/>
                </a:solidFill>
                <a:cs typeface="+mj-cs"/>
              </a:rPr>
              <a:t>سؤال: ما عدد الحالات السنوي من السرطان التي تُعزى لاستهلاك اللحم المصنع بالمعالجة المتعاقبة ولاستهلاك اللحم الأحمر؟</a:t>
            </a:r>
          </a:p>
          <a:p>
            <a:pPr>
              <a:buFont typeface="Wingdings" pitchFamily="2" charset="2"/>
              <a:buChar char="Ø"/>
            </a:pPr>
            <a:r>
              <a:rPr lang="ar-SY" b="1" dirty="0" smtClean="0">
                <a:solidFill>
                  <a:srgbClr val="FFFF00"/>
                </a:solidFill>
              </a:rPr>
              <a:t>جواب: اعتماداً على أحدث تقديرات لمشروع العبء العالمي للمرض، فإن 34000 حالة وفاة بالسرطان/سنة عالمياً تُعزى للنظام الغذائي الغني باللحم المصنع بالمعالجة المتعاقبة. إن تناول اللحم الأحمر لم يعتبر حتى الآن كسبب للسرطان؛ إذا أثبت الارتباط المبلغ عنه أن يكون سبباً فإن مشروع العبء العالمي للمرض يقدر أن النظام الغذائي الغني باللحم الأحمر يمكن أن يكون </a:t>
            </a:r>
            <a:r>
              <a:rPr lang="ar-SY" b="1" dirty="0" err="1" smtClean="0">
                <a:solidFill>
                  <a:srgbClr val="FFFF00"/>
                </a:solidFill>
              </a:rPr>
              <a:t>مسؤولاً</a:t>
            </a:r>
            <a:r>
              <a:rPr lang="ar-SY" b="1" dirty="0" smtClean="0">
                <a:solidFill>
                  <a:srgbClr val="FFFF00"/>
                </a:solidFill>
              </a:rPr>
              <a:t> عن 50000 حالة وفاة عالمياً</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80</a:t>
            </a:fld>
            <a:endParaRPr lang="ar-SA" dirty="0">
              <a:solidFill>
                <a:srgbClr val="002060"/>
              </a:solidFill>
            </a:endParaRPr>
          </a:p>
        </p:txBody>
      </p:sp>
    </p:spTree>
    <p:extLst>
      <p:ext uri="{BB962C8B-B14F-4D97-AF65-F5344CB8AC3E}">
        <p14:creationId xmlns="" xmlns:p14="http://schemas.microsoft.com/office/powerpoint/2010/main" val="3226643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بالإمكان التحديد الكمي  لخطر تناول اللحم المصنع بالمعالجة المتعاقبة أو تناول اللحم الأحمر؟</a:t>
            </a:r>
          </a:p>
          <a:p>
            <a:pPr>
              <a:buFont typeface="Wingdings" pitchFamily="2" charset="2"/>
              <a:buChar char="Ø"/>
            </a:pPr>
            <a:r>
              <a:rPr lang="ar-SY" b="1" dirty="0" smtClean="0">
                <a:solidFill>
                  <a:srgbClr val="FFFF00"/>
                </a:solidFill>
              </a:rPr>
              <a:t>جواب: قدرت الدراسات أن استهلاك كل 50غ يومياً من اللحم المصنع بالمعالجة المتعاقبة يزيد خطر سرطان البروستاتة حوالي  18٪؛ إن خطر سرطان البروستاتة يمكن أن يزداد حوالي   17٪ لكل 100غ من اللحم الأحمر المستهلكة يومياً</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81</a:t>
            </a:fld>
            <a:endParaRPr lang="ar-SA" dirty="0">
              <a:solidFill>
                <a:srgbClr val="002060"/>
              </a:solidFill>
            </a:endParaRPr>
          </a:p>
        </p:txBody>
      </p:sp>
    </p:spTree>
    <p:extLst>
      <p:ext uri="{BB962C8B-B14F-4D97-AF65-F5344CB8AC3E}">
        <p14:creationId xmlns="" xmlns:p14="http://schemas.microsoft.com/office/powerpoint/2010/main" val="574975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الخطر أعلى في الأطفال أم المسنين أم النساء أم الرجال؟ هل بعض الأشخاص في خطر أكبر؟</a:t>
            </a:r>
          </a:p>
          <a:p>
            <a:pPr>
              <a:buFont typeface="Wingdings" pitchFamily="2" charset="2"/>
              <a:buChar char="Ø"/>
            </a:pPr>
            <a:r>
              <a:rPr lang="ar-SY" b="1" dirty="0" smtClean="0">
                <a:solidFill>
                  <a:srgbClr val="FFFF00"/>
                </a:solidFill>
              </a:rPr>
              <a:t>جواب: الدراسات المتوفرة لا تسمح باستنتاج بشأن فيما إذا كان الأطفال مختلفون عن المجموعات الأخرى من الناس</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82</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ماذا عن الأفراد الذين عانوا من سرطان القولون، هل ينبغي أن يتوقفوا عن تناول اللحم الأحمر؟</a:t>
            </a:r>
          </a:p>
          <a:p>
            <a:pPr>
              <a:buFont typeface="Wingdings" pitchFamily="2" charset="2"/>
              <a:buChar char="Ø"/>
            </a:pPr>
            <a:r>
              <a:rPr lang="ar-SY" b="1" dirty="0" smtClean="0">
                <a:solidFill>
                  <a:srgbClr val="FFFF00"/>
                </a:solidFill>
              </a:rPr>
              <a:t>جواب: البيانات المتوفرة لا تسمح باستنتاج بشأن الأخطار على الأفراد الذين أصيبوا بالسرطان</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83</a:t>
            </a:fld>
            <a:endParaRPr lang="ar-SA" dirty="0">
              <a:solidFill>
                <a:srgbClr val="002060"/>
              </a:solidFill>
            </a:endParaRPr>
          </a:p>
        </p:txBody>
      </p:sp>
    </p:spTree>
    <p:extLst>
      <p:ext uri="{BB962C8B-B14F-4D97-AF65-F5344CB8AC3E}">
        <p14:creationId xmlns="" xmlns:p14="http://schemas.microsoft.com/office/powerpoint/2010/main" val="26242217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ينبغي أن أتوقف عن تناول اللحم؟</a:t>
            </a:r>
          </a:p>
          <a:p>
            <a:pPr>
              <a:buFont typeface="Wingdings" pitchFamily="2" charset="2"/>
              <a:buChar char="Ø"/>
            </a:pPr>
            <a:r>
              <a:rPr lang="ar-SY" b="1" dirty="0" smtClean="0">
                <a:solidFill>
                  <a:srgbClr val="FFFF00"/>
                </a:solidFill>
              </a:rPr>
              <a:t>جواب: لتناول اللحم فوائد صحية معروفة؛ تنصح الكثير من التوصيات الصحية الوطنية الناس بالحد من تناول اللحم المصنع بالمعالجة المتعاقبة أو اللحم الأحمر اللذين يرتبطان بازدياد خطر الوفاة من المرض القلبي والسكري والأمراض الأخرى</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84</a:t>
            </a:fld>
            <a:endParaRPr lang="ar-SA" dirty="0">
              <a:solidFill>
                <a:srgbClr val="002060"/>
              </a:solidFill>
            </a:endParaRPr>
          </a:p>
        </p:txBody>
      </p:sp>
    </p:spTree>
    <p:extLst>
      <p:ext uri="{BB962C8B-B14F-4D97-AF65-F5344CB8AC3E}">
        <p14:creationId xmlns="" xmlns:p14="http://schemas.microsoft.com/office/powerpoint/2010/main" val="32266439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 الكمية المأمونة من اللحم التي يمكن تناولها؟</a:t>
            </a:r>
          </a:p>
          <a:p>
            <a:pPr>
              <a:buFont typeface="Wingdings" pitchFamily="2" charset="2"/>
              <a:buChar char="Ø"/>
            </a:pPr>
            <a:r>
              <a:rPr lang="ar-SY" b="1" dirty="0" smtClean="0">
                <a:solidFill>
                  <a:srgbClr val="FFFF00"/>
                </a:solidFill>
              </a:rPr>
              <a:t>جواب: يزداد الخطر بازدياد مقدار اللحم المستهلك؛ لكن البيانات المتوفرة للتقييم لا تسمح بالحصول على استنتاجات بشأن مدى وجود المستوى المأمون</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85</a:t>
            </a:fld>
            <a:endParaRPr lang="ar-SA" dirty="0">
              <a:solidFill>
                <a:srgbClr val="002060"/>
              </a:solidFill>
            </a:endParaRPr>
          </a:p>
        </p:txBody>
      </p:sp>
    </p:spTree>
    <p:extLst>
      <p:ext uri="{BB962C8B-B14F-4D97-AF65-F5344CB8AC3E}">
        <p14:creationId xmlns="" xmlns:p14="http://schemas.microsoft.com/office/powerpoint/2010/main" val="574975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85000" lnSpcReduction="20000"/>
          </a:bodyPr>
          <a:lstStyle/>
          <a:p>
            <a:pPr>
              <a:buFont typeface="Wingdings" pitchFamily="2" charset="2"/>
              <a:buChar char="Ø"/>
            </a:pPr>
            <a:r>
              <a:rPr lang="ar-SY" b="1" dirty="0" smtClean="0">
                <a:solidFill>
                  <a:schemeClr val="bg1"/>
                </a:solidFill>
                <a:cs typeface="+mj-cs"/>
              </a:rPr>
              <a:t>سؤال: ما الذي يجعل اللحم المصنع بالمعالجة المتعاقبة واللحم الأحمر يزيدان من خطر السرطان؟</a:t>
            </a:r>
          </a:p>
          <a:p>
            <a:pPr>
              <a:buFont typeface="Wingdings" pitchFamily="2" charset="2"/>
              <a:buChar char="Ø"/>
            </a:pPr>
            <a:r>
              <a:rPr lang="ar-SY" b="1" dirty="0" smtClean="0">
                <a:solidFill>
                  <a:srgbClr val="FFFF00"/>
                </a:solidFill>
              </a:rPr>
              <a:t>جواب: يتكون اللحم من مكونات عديدة، كحديد </a:t>
            </a:r>
            <a:r>
              <a:rPr lang="ar-SY" b="1" dirty="0" err="1" smtClean="0">
                <a:solidFill>
                  <a:srgbClr val="FFFF00"/>
                </a:solidFill>
              </a:rPr>
              <a:t>الهيم</a:t>
            </a:r>
            <a:r>
              <a:rPr lang="ar-SY" b="1" dirty="0" smtClean="0">
                <a:solidFill>
                  <a:srgbClr val="FFFF00"/>
                </a:solidFill>
              </a:rPr>
              <a:t>؛ يمكن أن يحتوي اللحم أيضاً على مواد كيميائية تتشكل أثناء معالجة اللحم أو الطهي. على سبيل المثال، تشمل المواد الكيميائية </a:t>
            </a:r>
            <a:r>
              <a:rPr lang="ar-SY" b="1" dirty="0" err="1" smtClean="0">
                <a:solidFill>
                  <a:srgbClr val="FFFF00"/>
                </a:solidFill>
              </a:rPr>
              <a:t>المسرطنة</a:t>
            </a:r>
            <a:r>
              <a:rPr lang="ar-SY" b="1" dirty="0" smtClean="0">
                <a:solidFill>
                  <a:srgbClr val="FFFF00"/>
                </a:solidFill>
              </a:rPr>
              <a:t> التي تتشكل أثناء معالجة اللحم على مركبات </a:t>
            </a:r>
            <a:r>
              <a:rPr lang="ar-SY" b="1" dirty="0" err="1" smtClean="0">
                <a:solidFill>
                  <a:srgbClr val="FFFF00"/>
                </a:solidFill>
              </a:rPr>
              <a:t>ن</a:t>
            </a:r>
            <a:r>
              <a:rPr lang="ar-SY" b="1" dirty="0" smtClean="0">
                <a:solidFill>
                  <a:srgbClr val="FFFF00"/>
                </a:solidFill>
              </a:rPr>
              <a:t>-</a:t>
            </a:r>
            <a:r>
              <a:rPr lang="ar-SY" b="1" dirty="0" err="1" smtClean="0">
                <a:solidFill>
                  <a:srgbClr val="FFFF00"/>
                </a:solidFill>
              </a:rPr>
              <a:t>نيتروزو</a:t>
            </a:r>
            <a:r>
              <a:rPr lang="ar-SY" b="1" dirty="0" smtClean="0">
                <a:solidFill>
                  <a:srgbClr val="FFFF00"/>
                </a:solidFill>
              </a:rPr>
              <a:t> </a:t>
            </a:r>
            <a:r>
              <a:rPr lang="ar-SY" b="1" dirty="0" err="1" smtClean="0">
                <a:solidFill>
                  <a:srgbClr val="FFFF00"/>
                </a:solidFill>
              </a:rPr>
              <a:t>والهيدروكربونيات</a:t>
            </a:r>
            <a:r>
              <a:rPr lang="ar-SY" b="1" dirty="0" smtClean="0">
                <a:solidFill>
                  <a:srgbClr val="FFFF00"/>
                </a:solidFill>
              </a:rPr>
              <a:t> العطرية متعددة الحلقات.  إن طهي اللحم المصنع بالمعالجة المتعاقبة </a:t>
            </a:r>
            <a:r>
              <a:rPr lang="ar-SY" b="1" dirty="0" err="1" smtClean="0">
                <a:solidFill>
                  <a:srgbClr val="FFFF00"/>
                </a:solidFill>
              </a:rPr>
              <a:t>أواللحم</a:t>
            </a:r>
            <a:r>
              <a:rPr lang="ar-SY" b="1" dirty="0" smtClean="0">
                <a:solidFill>
                  <a:srgbClr val="FFFF00"/>
                </a:solidFill>
              </a:rPr>
              <a:t> الأحمر ينتج أيضاً أمينات عطرية متغايرة الحلقات بالإضافة إلى مواد كيميائية أخرى تشتمل على </a:t>
            </a:r>
            <a:r>
              <a:rPr lang="ar-SY" b="1" dirty="0" err="1" smtClean="0">
                <a:solidFill>
                  <a:srgbClr val="FFFF00"/>
                </a:solidFill>
              </a:rPr>
              <a:t>الهيدروكربونيات</a:t>
            </a:r>
            <a:r>
              <a:rPr lang="ar-SY" b="1" dirty="0" smtClean="0">
                <a:solidFill>
                  <a:srgbClr val="FFFF00"/>
                </a:solidFill>
              </a:rPr>
              <a:t> العطرية متعددة الحلقات التي تتواجد أيضاً في أغذية أخرى وفي الهواء الملوث، وإن بعض هذه المواد الكيميائية </a:t>
            </a:r>
            <a:r>
              <a:rPr lang="ar-SY" b="1" dirty="0" err="1" smtClean="0">
                <a:solidFill>
                  <a:srgbClr val="FFFF00"/>
                </a:solidFill>
              </a:rPr>
              <a:t>مسرطن</a:t>
            </a:r>
            <a:r>
              <a:rPr lang="ar-SY" b="1" dirty="0" smtClean="0">
                <a:solidFill>
                  <a:srgbClr val="FFFF00"/>
                </a:solidFill>
              </a:rPr>
              <a:t> مؤكد أو ظني (محتمل وممكن)؛ لكن رغم ذلك لم يُفهم تماماً كيف يزداد خطر السرطان بسبب استهلاك اللحم المصنع بالمعالجة المتعاقبة أو اللحم الأحمر</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86</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بالإمكان مقارنة خطر تناول اللحم الأحمر مع خطر تناول اللحم المصنع بالمعالجة المتعاقبة؟</a:t>
            </a:r>
          </a:p>
          <a:p>
            <a:pPr>
              <a:buFont typeface="Wingdings" pitchFamily="2" charset="2"/>
              <a:buChar char="Ø"/>
            </a:pPr>
            <a:r>
              <a:rPr lang="ar-SY" b="1" dirty="0" smtClean="0">
                <a:solidFill>
                  <a:srgbClr val="FFFF00"/>
                </a:solidFill>
              </a:rPr>
              <a:t>جواب: أخطار مماثلة قدرت لقسم نموذجي الذي هو أصغر بالمتوسط من أجل اللحم المصنع بالمعالجة المتعاقبة من اللحم الأحمر. مع ذلك، لم يعتبر استهلاك اللحم الأحمر حتى الآن على أنه سبب للسرطان</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87</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buFont typeface="Wingdings" pitchFamily="2" charset="2"/>
              <a:buChar char="Ø"/>
            </a:pPr>
            <a:r>
              <a:rPr lang="ar-SA" sz="2200" b="1" dirty="0" smtClean="0">
                <a:solidFill>
                  <a:schemeClr val="bg1"/>
                </a:solidFill>
                <a:cs typeface="+mj-cs"/>
              </a:rPr>
              <a:t>سؤال: ما هي توصيات منظمة الصحة العالمية لمنع خطر السرطان المرتبط باستهلاك اللحم المصنع بالمعالجة المتعاقبة </a:t>
            </a:r>
            <a:r>
              <a:rPr lang="ar-SA" sz="2200" b="1" dirty="0" err="1" smtClean="0">
                <a:solidFill>
                  <a:schemeClr val="bg1"/>
                </a:solidFill>
                <a:cs typeface="+mj-cs"/>
              </a:rPr>
              <a:t>أواللحم</a:t>
            </a:r>
            <a:r>
              <a:rPr lang="ar-SA" sz="2200" b="1" dirty="0" smtClean="0">
                <a:solidFill>
                  <a:schemeClr val="bg1"/>
                </a:solidFill>
                <a:cs typeface="+mj-cs"/>
              </a:rPr>
              <a:t> الأحمر؟</a:t>
            </a:r>
            <a:endParaRPr lang="en-US" sz="2200" b="1" dirty="0" smtClean="0">
              <a:solidFill>
                <a:schemeClr val="bg1"/>
              </a:solidFill>
              <a:cs typeface="+mj-cs"/>
            </a:endParaRPr>
          </a:p>
          <a:p>
            <a:pPr>
              <a:buFont typeface="Wingdings" pitchFamily="2" charset="2"/>
              <a:buChar char="Ø"/>
            </a:pPr>
            <a:r>
              <a:rPr lang="ar-SA" sz="2200" b="1" dirty="0" smtClean="0">
                <a:solidFill>
                  <a:srgbClr val="FFFF00"/>
                </a:solidFill>
              </a:rPr>
              <a:t>جواب: إن الوكالة الدولية لبحوث السرطان (</a:t>
            </a:r>
            <a:r>
              <a:rPr lang="en-US" sz="2200" b="1" dirty="0" smtClean="0">
                <a:solidFill>
                  <a:srgbClr val="FFFF00"/>
                </a:solidFill>
              </a:rPr>
              <a:t>IARC</a:t>
            </a:r>
            <a:r>
              <a:rPr lang="ar-SA" sz="2200" b="1" dirty="0" smtClean="0">
                <a:solidFill>
                  <a:srgbClr val="FFFF00"/>
                </a:solidFill>
              </a:rPr>
              <a:t>) هي منظمة أبحاث تقيِّم البينة المتوفرة بشأن أسباب السرطان، لكنها لا تقدم توصيات صحية. إن الحكومات الوطنية ومنظمة الصحة العالمية </a:t>
            </a:r>
            <a:r>
              <a:rPr lang="ar-SA" sz="2200" b="1" dirty="0" err="1" smtClean="0">
                <a:solidFill>
                  <a:srgbClr val="FFFF00"/>
                </a:solidFill>
              </a:rPr>
              <a:t>مسؤولون</a:t>
            </a:r>
            <a:r>
              <a:rPr lang="ar-SA" sz="2200" b="1" dirty="0" smtClean="0">
                <a:solidFill>
                  <a:srgbClr val="FFFF00"/>
                </a:solidFill>
              </a:rPr>
              <a:t> عن وضع مبادئ توجيهية </a:t>
            </a:r>
            <a:r>
              <a:rPr lang="ar-SA" sz="2200" b="1" dirty="0" err="1" smtClean="0">
                <a:solidFill>
                  <a:srgbClr val="FFFF00"/>
                </a:solidFill>
              </a:rPr>
              <a:t>تغذوية</a:t>
            </a:r>
            <a:r>
              <a:rPr lang="ar-SA" sz="2200" b="1" dirty="0" smtClean="0">
                <a:solidFill>
                  <a:srgbClr val="FFFF00"/>
                </a:solidFill>
              </a:rPr>
              <a:t>. إن التقييم الراهن للوكالة الدولية لبحوث السرطان (</a:t>
            </a:r>
            <a:r>
              <a:rPr lang="en-US" sz="2200" b="1" dirty="0" smtClean="0">
                <a:solidFill>
                  <a:srgbClr val="FFFF00"/>
                </a:solidFill>
              </a:rPr>
              <a:t>IARC</a:t>
            </a:r>
            <a:r>
              <a:rPr lang="ar-SA" sz="2200" b="1" dirty="0" smtClean="0">
                <a:solidFill>
                  <a:srgbClr val="FFFF00"/>
                </a:solidFill>
              </a:rPr>
              <a:t>) يعزز توصيات منظمة الصحة العالمية لعام 2002 بأن الأشخاص الذين يأكلون اللحم ينبغي أن يتناولوا باعتدال اللحم المصنع بالمعالجة المتعاقبة للحد من خطر سرطان القولون. بعض المبادئ التوجيهية المتعلقة بالنظم الغذائية أوصت بالحد من استهلاك اللحم المصنع بالمعالجة المتعاقبة واللحم الأحمر، لكنها ركزت أساساً على تقليل استهلاك الدسم والصوديوم التي هي عوامل خطر للأمراض القلبية الوعائية والبدانة.  أن الأشخاص الذين يهتمون بالوقاية من السرطان ينبغي أن يأخذوا بعين الاعتبار التقليل من استهلاكهم من اللحم المصنع بالمعالجة المتعاقبة أو اللحم الأحمر إلى حين وضع مبادئ توجيهية تتعلق بالسرطان بشكل نوعي</a:t>
            </a:r>
            <a:endParaRPr lang="en-US" sz="2200" b="1" dirty="0" smtClean="0">
              <a:solidFill>
                <a:srgbClr val="FFFF00"/>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88</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ينبغي أن نأكل الدواجن والأسماك فقط؟</a:t>
            </a:r>
          </a:p>
          <a:p>
            <a:pPr>
              <a:buFont typeface="Wingdings" pitchFamily="2" charset="2"/>
              <a:buChar char="Ø"/>
            </a:pPr>
            <a:r>
              <a:rPr lang="ar-SY" b="1" dirty="0" smtClean="0">
                <a:solidFill>
                  <a:srgbClr val="FFFF00"/>
                </a:solidFill>
              </a:rPr>
              <a:t>جواب: لم يُقَيَّم خطر السرطان المرتبط باستهلاك الدواجن والأسماك</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89</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a:t>
            </a:fld>
            <a:endParaRPr lang="ar-SA" dirty="0">
              <a:solidFill>
                <a:srgbClr val="002060"/>
              </a:solidFill>
            </a:endParaRPr>
          </a:p>
        </p:txBody>
      </p:sp>
      <p:graphicFrame>
        <p:nvGraphicFramePr>
          <p:cNvPr id="7" name="مخطط 6"/>
          <p:cNvGraphicFramePr/>
          <p:nvPr/>
        </p:nvGraphicFramePr>
        <p:xfrm>
          <a:off x="428596" y="1428736"/>
          <a:ext cx="8429684"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2455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ينبغي أن نكون نباتيين؟</a:t>
            </a:r>
          </a:p>
          <a:p>
            <a:pPr>
              <a:buFont typeface="Wingdings" pitchFamily="2" charset="2"/>
              <a:buChar char="Ø"/>
            </a:pPr>
            <a:r>
              <a:rPr lang="ar-SY" b="1" dirty="0" smtClean="0">
                <a:solidFill>
                  <a:srgbClr val="FFFF00"/>
                </a:solidFill>
              </a:rPr>
              <a:t>جواب: للنظام الغذائي النباتي وللنظام الغذائي المحتوي على اللحم محاسن ومساوئ مختلفة على الصحة. مع ذلك؛ التقييم الراهن لم يقارن مباشرة الأخطار الصحية لدى النباتيين والأفراد الذين يتناولون اللحم؛ إن هذا النمط من المقارنة صعب لأن هذه المجموعات يمكن أن تكون مختلفة في طرق أخرى إلى جانب استهلاك اللحم</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90</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lnSpcReduction="10000"/>
          </a:bodyPr>
          <a:lstStyle/>
          <a:p>
            <a:pPr>
              <a:buFont typeface="Wingdings" pitchFamily="2" charset="2"/>
              <a:buChar char="Ø"/>
            </a:pPr>
            <a:r>
              <a:rPr lang="ar-SY" b="1" dirty="0" smtClean="0">
                <a:solidFill>
                  <a:schemeClr val="bg1"/>
                </a:solidFill>
                <a:cs typeface="+mj-cs"/>
              </a:rPr>
              <a:t>سؤال: هل يوجد نوع من اللحم الأحمر أكثر سلامة؟</a:t>
            </a:r>
          </a:p>
          <a:p>
            <a:pPr>
              <a:buFont typeface="Wingdings" pitchFamily="2" charset="2"/>
              <a:buChar char="Ø"/>
            </a:pPr>
            <a:r>
              <a:rPr lang="ar-SY" b="1" dirty="0" smtClean="0">
                <a:solidFill>
                  <a:srgbClr val="FFFF00"/>
                </a:solidFill>
              </a:rPr>
              <a:t>جواب: تقصت دراسات قليلة أخطار السرطان المرتبطة بأنواع مختلفة من اللحم الأحمر، كالبقر والخنزير، ومع أنماط مختلفة من اللحم المصنع بالمعالجة المتعاقبة كالهَام (لَحْم فَخِذ الخِنْزير المُعالَج بالتَّدْخين أو التَّجْفيف) </a:t>
            </a:r>
            <a:r>
              <a:rPr lang="ar-SY" b="1" dirty="0" err="1" smtClean="0">
                <a:solidFill>
                  <a:srgbClr val="FFFF00"/>
                </a:solidFill>
              </a:rPr>
              <a:t>والنَّقانِق</a:t>
            </a:r>
            <a:r>
              <a:rPr lang="ar-SY" b="1" dirty="0" smtClean="0">
                <a:solidFill>
                  <a:srgbClr val="FFFF00"/>
                </a:solidFill>
              </a:rPr>
              <a:t> الفَرَنْكُفورْتِيَّة (هُوت </a:t>
            </a:r>
            <a:r>
              <a:rPr lang="ar-SY" b="1" dirty="0" err="1" smtClean="0">
                <a:solidFill>
                  <a:srgbClr val="FFFF00"/>
                </a:solidFill>
              </a:rPr>
              <a:t>دوُغ</a:t>
            </a:r>
            <a:r>
              <a:rPr lang="ar-SY" b="1" dirty="0" smtClean="0">
                <a:solidFill>
                  <a:srgbClr val="FFFF00"/>
                </a:solidFill>
              </a:rPr>
              <a:t>). مع ذلك لا تتوافر معلومات كافية للقول فيما إذا كان خطر أكبر أو أقل للسرطان مرتبط بتناول نوع خاص من اللحم الأحمر أو اللحم المصنع بالمعالجة المتعاقبة</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91</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تؤثر طريقة الحفظ على الخطر (مثلاً، التمليح أو التجميد الشديد أو </a:t>
            </a:r>
            <a:r>
              <a:rPr lang="ar-SY" b="1" dirty="0" err="1" smtClean="0">
                <a:solidFill>
                  <a:schemeClr val="bg1"/>
                </a:solidFill>
                <a:cs typeface="+mj-cs"/>
              </a:rPr>
              <a:t>التشعيع</a:t>
            </a:r>
            <a:r>
              <a:rPr lang="ar-SY" b="1" dirty="0" smtClean="0">
                <a:solidFill>
                  <a:schemeClr val="bg1"/>
                </a:solidFill>
                <a:cs typeface="+mj-cs"/>
              </a:rPr>
              <a:t>)؟</a:t>
            </a:r>
          </a:p>
          <a:p>
            <a:pPr>
              <a:buFont typeface="Wingdings" pitchFamily="2" charset="2"/>
              <a:buChar char="Ø"/>
            </a:pPr>
            <a:r>
              <a:rPr lang="ar-SY" b="1" dirty="0" smtClean="0">
                <a:solidFill>
                  <a:srgbClr val="FFFF00"/>
                </a:solidFill>
              </a:rPr>
              <a:t>جواب: يمكن أن تؤدي طرق حفظ مختلفة إلى تشكل </a:t>
            </a:r>
            <a:r>
              <a:rPr lang="ar-SY" b="1" dirty="0" err="1" smtClean="0">
                <a:solidFill>
                  <a:srgbClr val="FFFF00"/>
                </a:solidFill>
              </a:rPr>
              <a:t>المسرطنات</a:t>
            </a:r>
            <a:r>
              <a:rPr lang="ar-SY" b="1" dirty="0" smtClean="0">
                <a:solidFill>
                  <a:srgbClr val="FFFF00"/>
                </a:solidFill>
              </a:rPr>
              <a:t> (مثلاً، مركبات </a:t>
            </a:r>
            <a:r>
              <a:rPr lang="ar-SY" b="1" dirty="0" err="1" smtClean="0">
                <a:solidFill>
                  <a:srgbClr val="FFFF00"/>
                </a:solidFill>
              </a:rPr>
              <a:t>ن</a:t>
            </a:r>
            <a:r>
              <a:rPr lang="ar-SY" b="1" dirty="0" smtClean="0">
                <a:solidFill>
                  <a:srgbClr val="FFFF00"/>
                </a:solidFill>
              </a:rPr>
              <a:t>-</a:t>
            </a:r>
            <a:r>
              <a:rPr lang="ar-SY" b="1" dirty="0" err="1" smtClean="0">
                <a:solidFill>
                  <a:srgbClr val="FFFF00"/>
                </a:solidFill>
              </a:rPr>
              <a:t>نينروزو</a:t>
            </a:r>
            <a:r>
              <a:rPr lang="ar-SY" b="1" dirty="0" smtClean="0">
                <a:solidFill>
                  <a:srgbClr val="FFFF00"/>
                </a:solidFill>
              </a:rPr>
              <a:t>)، لكن لا يُعرف فيما إذا كان ذلك يساهم في خطر السرطان، ولا يُعرف أيضاً كيف يتم ذلك</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92</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 عدد الدراسات التي قُيِّمَت؟</a:t>
            </a:r>
          </a:p>
          <a:p>
            <a:pPr>
              <a:buFont typeface="Wingdings" pitchFamily="2" charset="2"/>
              <a:buChar char="Ø"/>
            </a:pPr>
            <a:r>
              <a:rPr lang="ar-SY" b="1" dirty="0" smtClean="0">
                <a:solidFill>
                  <a:srgbClr val="FFFF00"/>
                </a:solidFill>
              </a:rPr>
              <a:t>جواب: أخذت مجموعة العمل بعين الاعتبار أكثر من 800 دراسة مختلفة بشأن السرطان لدى الإنسان (وفرت بعض الدراسات بيانات بشأن نَوْعَيّ اللحم؛ في الإجمال، وفرت أكثر من 700 دراسة وبائية بيانات بشأن اللحم الأحمر، ووفرت أكثر من 400 دراسة وبائية بيانات بشأن اللحم المصنع بالمعالجة المتعاقبة)</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93</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 عدد الخبراء الذين شاركوا في التقييم؟</a:t>
            </a:r>
          </a:p>
          <a:p>
            <a:pPr>
              <a:buFont typeface="Wingdings" pitchFamily="2" charset="2"/>
              <a:buChar char="Ø"/>
            </a:pPr>
            <a:r>
              <a:rPr lang="ar-SY" b="1" dirty="0" smtClean="0">
                <a:solidFill>
                  <a:srgbClr val="FFFF00"/>
                </a:solidFill>
              </a:rPr>
              <a:t>جواب: شارك 22 خبيراً في التقييم، وهم من الولايات المتحدة الأمريكية والمملكة المتحدة وإيطاليا وفرنسا وبلجيكا وسويسرا واليابان وأستراليا وهولندا والسويد</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94</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xfrm>
            <a:off x="428596" y="1643050"/>
            <a:ext cx="8229600" cy="4668839"/>
          </a:xfrm>
          <a:solidFill>
            <a:srgbClr val="C00000"/>
          </a:solidFill>
        </p:spPr>
        <p:txBody>
          <a:bodyPr>
            <a:normAutofit fontScale="92500" lnSpcReduction="20000"/>
          </a:bodyPr>
          <a:lstStyle/>
          <a:p>
            <a:pPr>
              <a:buFont typeface="Wingdings" pitchFamily="2" charset="2"/>
              <a:buChar char="Ø"/>
            </a:pPr>
            <a:r>
              <a:rPr lang="ar-SY" b="1" dirty="0" smtClean="0">
                <a:solidFill>
                  <a:schemeClr val="bg1"/>
                </a:solidFill>
                <a:cs typeface="+mj-cs"/>
              </a:rPr>
              <a:t>سؤال: ما الإجراءات التي يُعتقد أن تتخذها الحكومات اعتماداً على النتائج؟</a:t>
            </a:r>
          </a:p>
          <a:p>
            <a:pPr>
              <a:buFont typeface="Wingdings" pitchFamily="2" charset="2"/>
              <a:buChar char="Ø"/>
            </a:pPr>
            <a:r>
              <a:rPr lang="ar-SY" b="1" dirty="0" smtClean="0">
                <a:solidFill>
                  <a:schemeClr val="bg1"/>
                </a:solidFill>
                <a:cs typeface="+mj-cs"/>
              </a:rPr>
              <a:t> </a:t>
            </a:r>
            <a:r>
              <a:rPr lang="ar-SY" b="1" dirty="0" smtClean="0">
                <a:solidFill>
                  <a:srgbClr val="FFFF00"/>
                </a:solidFill>
              </a:rPr>
              <a:t>جواب: الوكالة الدولية لبحوث السرطان </a:t>
            </a:r>
            <a:r>
              <a:rPr lang="en-US" b="1" dirty="0" smtClean="0">
                <a:solidFill>
                  <a:srgbClr val="FFFF00"/>
                </a:solidFill>
              </a:rPr>
              <a:t>IARC)</a:t>
            </a:r>
            <a:r>
              <a:rPr lang="ar-SY" b="1" dirty="0" smtClean="0">
                <a:solidFill>
                  <a:srgbClr val="FFFF00"/>
                </a:solidFill>
              </a:rPr>
              <a:t>)منظمة بحثية تقيِّم البينة بشأن أسباب السرطان. مع ذلك، غالباً ما تستخدم الكتب التي تصدرها (</a:t>
            </a:r>
            <a:r>
              <a:rPr lang="ar-SY" b="1" dirty="0" err="1" smtClean="0">
                <a:solidFill>
                  <a:srgbClr val="FFFF00"/>
                </a:solidFill>
              </a:rPr>
              <a:t>مونوغراف</a:t>
            </a:r>
            <a:r>
              <a:rPr lang="ar-SY" b="1" dirty="0" smtClean="0">
                <a:solidFill>
                  <a:srgbClr val="FFFF00"/>
                </a:solidFill>
              </a:rPr>
              <a:t>) كأساس لوضع السياسات الوطنية والدولية والمبادئ التوجيهية والتوصيات للتقليل من أخطار السرطان إلى الحد الأدنى. قد تقرر الحكومات تضمين هذه المعلومات الحديثة بشأن أخطار السرطان للحم المصنع بالمعالجة المتعاقبة في سياق أخطار صحية أخرى، كما أن الحكومات ستستفيد من تلك المعلومات في تحديث التوصيات المتعلقة بالنظم الغذائية</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95</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sz="4000" b="1" dirty="0" smtClean="0">
                <a:solidFill>
                  <a:srgbClr val="0070C0"/>
                </a:solidFill>
                <a:cs typeface="PT Bold Heading" pitchFamily="2" charset="-78"/>
              </a:rPr>
              <a:t>تشريح وبنية ووظيفة </a:t>
            </a:r>
            <a:r>
              <a:rPr lang="ar-SY" sz="4000" b="1" dirty="0" smtClean="0">
                <a:solidFill>
                  <a:srgbClr val="0070C0"/>
                </a:solidFill>
                <a:cs typeface="PT Bold Heading" pitchFamily="2" charset="-78"/>
              </a:rPr>
              <a:t>البروستاتة</a:t>
            </a:r>
            <a:r>
              <a:rPr lang="ar-SY" sz="4000" b="1" baseline="30000" dirty="0" smtClean="0">
                <a:solidFill>
                  <a:srgbClr val="00B050"/>
                </a:solidFill>
                <a:cs typeface="PT Bold Heading" pitchFamily="2" charset="-78"/>
              </a:rPr>
              <a:t>15</a:t>
            </a:r>
            <a:endParaRPr lang="ar-SY" sz="4000"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96</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20000"/>
          </a:bodyPr>
          <a:lstStyle/>
          <a:p>
            <a:pPr algn="ctr">
              <a:buNone/>
            </a:pPr>
            <a:r>
              <a:rPr lang="ar-SY" b="1" dirty="0" smtClean="0">
                <a:solidFill>
                  <a:schemeClr val="accent4">
                    <a:lumMod val="60000"/>
                    <a:lumOff val="40000"/>
                  </a:schemeClr>
                </a:solidFill>
              </a:rPr>
              <a:t>التشريح</a:t>
            </a:r>
          </a:p>
          <a:p>
            <a:pPr algn="r">
              <a:buFont typeface="Wingdings" pitchFamily="2" charset="2"/>
              <a:buChar char="Ø"/>
            </a:pPr>
            <a:r>
              <a:rPr lang="ar-SY" b="1" dirty="0" smtClean="0">
                <a:solidFill>
                  <a:schemeClr val="bg1"/>
                </a:solidFill>
              </a:rPr>
              <a:t>البروستاتة جزء من الجهاز الإنجابي الذكري والبولي، وهي غدة صغيرة بحجم </a:t>
            </a:r>
            <a:r>
              <a:rPr lang="ar-SY" b="1" dirty="0" err="1" smtClean="0">
                <a:solidFill>
                  <a:schemeClr val="bg1"/>
                </a:solidFill>
              </a:rPr>
              <a:t>الجوزة</a:t>
            </a:r>
            <a:r>
              <a:rPr lang="ar-SY" b="1" dirty="0" smtClean="0">
                <a:solidFill>
                  <a:schemeClr val="bg1"/>
                </a:solidFill>
              </a:rPr>
              <a:t> (2×3×4سم)، وهي </a:t>
            </a:r>
            <a:r>
              <a:rPr lang="ar-SY" b="1" dirty="0" err="1" smtClean="0">
                <a:solidFill>
                  <a:schemeClr val="bg1"/>
                </a:solidFill>
              </a:rPr>
              <a:t>بيضوية</a:t>
            </a:r>
            <a:r>
              <a:rPr lang="ar-SY" b="1" dirty="0" smtClean="0">
                <a:solidFill>
                  <a:schemeClr val="bg1"/>
                </a:solidFill>
              </a:rPr>
              <a:t> الشكل بقمة مستديرة، ويزداد حجمها بتقدم العمر لاسيما لدى المسنين</a:t>
            </a:r>
          </a:p>
          <a:p>
            <a:pPr algn="r">
              <a:buFont typeface="Wingdings" pitchFamily="2" charset="2"/>
              <a:buChar char="Ø"/>
            </a:pPr>
            <a:r>
              <a:rPr lang="ar-SY" b="1" dirty="0" smtClean="0">
                <a:solidFill>
                  <a:schemeClr val="bg1"/>
                </a:solidFill>
              </a:rPr>
              <a:t>تقع أسفل المثانة وأمام المستقيم </a:t>
            </a:r>
            <a:r>
              <a:rPr lang="ar-SY" b="1" dirty="0" err="1" smtClean="0">
                <a:solidFill>
                  <a:schemeClr val="bg1"/>
                </a:solidFill>
              </a:rPr>
              <a:t>والحويصلين</a:t>
            </a:r>
            <a:r>
              <a:rPr lang="ar-SY" b="1" dirty="0" smtClean="0">
                <a:solidFill>
                  <a:schemeClr val="bg1"/>
                </a:solidFill>
              </a:rPr>
              <a:t> المنويين (اللذين ينتجان سائلاً </a:t>
            </a:r>
            <a:r>
              <a:rPr lang="ar-SY" b="1" dirty="0" err="1" smtClean="0">
                <a:solidFill>
                  <a:schemeClr val="bg1"/>
                </a:solidFill>
              </a:rPr>
              <a:t>للنطاف</a:t>
            </a:r>
            <a:r>
              <a:rPr lang="ar-SY" b="1" dirty="0" smtClean="0">
                <a:solidFill>
                  <a:schemeClr val="bg1"/>
                </a:solidFill>
              </a:rPr>
              <a:t>)</a:t>
            </a:r>
          </a:p>
          <a:p>
            <a:pPr>
              <a:buFont typeface="Wingdings" pitchFamily="2" charset="2"/>
              <a:buChar char="Ø"/>
            </a:pPr>
            <a:r>
              <a:rPr lang="ar-SY" b="1" dirty="0" smtClean="0">
                <a:solidFill>
                  <a:schemeClr val="bg1"/>
                </a:solidFill>
              </a:rPr>
              <a:t>يحيط </a:t>
            </a:r>
            <a:r>
              <a:rPr lang="ar-SY" b="1" dirty="0" err="1" smtClean="0">
                <a:solidFill>
                  <a:schemeClr val="bg1"/>
                </a:solidFill>
              </a:rPr>
              <a:t>بها</a:t>
            </a:r>
            <a:r>
              <a:rPr lang="ar-SY" b="1" dirty="0" smtClean="0">
                <a:solidFill>
                  <a:schemeClr val="bg1"/>
                </a:solidFill>
              </a:rPr>
              <a:t> </a:t>
            </a:r>
            <a:r>
              <a:rPr lang="ar-SY" b="1" dirty="0" err="1" smtClean="0">
                <a:solidFill>
                  <a:schemeClr val="bg1"/>
                </a:solidFill>
              </a:rPr>
              <a:t>الأسهران</a:t>
            </a:r>
            <a:r>
              <a:rPr lang="ar-SY" b="1" dirty="0" smtClean="0">
                <a:solidFill>
                  <a:schemeClr val="bg1"/>
                </a:solidFill>
              </a:rPr>
              <a:t> (اللذان ينقلان </a:t>
            </a:r>
            <a:r>
              <a:rPr lang="ar-SY" b="1" dirty="0" err="1" smtClean="0">
                <a:solidFill>
                  <a:schemeClr val="bg1"/>
                </a:solidFill>
              </a:rPr>
              <a:t>النطاف</a:t>
            </a:r>
            <a:r>
              <a:rPr lang="ar-SY" b="1" dirty="0" smtClean="0">
                <a:solidFill>
                  <a:schemeClr val="bg1"/>
                </a:solidFill>
              </a:rPr>
              <a:t> من الخصيتين إلى </a:t>
            </a:r>
            <a:r>
              <a:rPr lang="ar-SY" b="1" dirty="0" err="1" smtClean="0">
                <a:solidFill>
                  <a:schemeClr val="bg1"/>
                </a:solidFill>
              </a:rPr>
              <a:t>الحويصلين</a:t>
            </a:r>
            <a:r>
              <a:rPr lang="ar-SY" b="1" dirty="0" smtClean="0">
                <a:solidFill>
                  <a:schemeClr val="bg1"/>
                </a:solidFill>
              </a:rPr>
              <a:t> المنويين)</a:t>
            </a:r>
          </a:p>
          <a:p>
            <a:pPr>
              <a:buFont typeface="Wingdings" pitchFamily="2" charset="2"/>
              <a:buChar char="Ø"/>
            </a:pPr>
            <a:r>
              <a:rPr lang="ar-SY" b="1" dirty="0" smtClean="0">
                <a:solidFill>
                  <a:schemeClr val="bg1"/>
                </a:solidFill>
              </a:rPr>
              <a:t>تحيط بالجزء الأول من </a:t>
            </a:r>
            <a:r>
              <a:rPr lang="ar-SY" b="1" dirty="0" err="1" smtClean="0">
                <a:solidFill>
                  <a:schemeClr val="bg1"/>
                </a:solidFill>
              </a:rPr>
              <a:t>الإحليل</a:t>
            </a:r>
            <a:r>
              <a:rPr lang="ar-SY" b="1" dirty="0" smtClean="0">
                <a:solidFill>
                  <a:schemeClr val="bg1"/>
                </a:solidFill>
              </a:rPr>
              <a:t> (الذي ينقل البول من المثانة إلى القضيب، وينقل المني كذلك)</a:t>
            </a:r>
          </a:p>
          <a:p>
            <a:pPr algn="r">
              <a:buFont typeface="Wingdings" pitchFamily="2" charset="2"/>
              <a:buChar char="Ø"/>
            </a:pPr>
            <a:r>
              <a:rPr lang="ar-SY" b="1" dirty="0" smtClean="0">
                <a:solidFill>
                  <a:schemeClr val="bg1"/>
                </a:solidFill>
              </a:rPr>
              <a:t>يحيط </a:t>
            </a:r>
            <a:r>
              <a:rPr lang="ar-SY" b="1" dirty="0" err="1" smtClean="0">
                <a:solidFill>
                  <a:schemeClr val="bg1"/>
                </a:solidFill>
              </a:rPr>
              <a:t>بها</a:t>
            </a:r>
            <a:r>
              <a:rPr lang="ar-SY" b="1" dirty="0" smtClean="0">
                <a:solidFill>
                  <a:schemeClr val="bg1"/>
                </a:solidFill>
              </a:rPr>
              <a:t> حزمة من الأعصاب تضبط المثانة ووظيفة القذف، بالإضافة إلى مجموعة عضلات تضبط التبول</a:t>
            </a:r>
          </a:p>
        </p:txBody>
      </p:sp>
    </p:spTree>
    <p:extLst>
      <p:ext uri="{BB962C8B-B14F-4D97-AF65-F5344CB8AC3E}">
        <p14:creationId xmlns="" xmlns:p14="http://schemas.microsoft.com/office/powerpoint/2010/main" val="160035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a:t>
            </a:r>
            <a:r>
              <a:rPr lang="ar-SY" b="1" dirty="0" smtClean="0">
                <a:solidFill>
                  <a:srgbClr val="0070C0"/>
                </a:solidFill>
                <a:cs typeface="PT Bold Heading" pitchFamily="2" charset="-78"/>
              </a:rPr>
              <a:t>البروستاتة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97</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التشريح</a:t>
            </a:r>
          </a:p>
        </p:txBody>
      </p:sp>
      <p:pic>
        <p:nvPicPr>
          <p:cNvPr id="1026" name="Picture 2" descr="C:\Users\TOSHIBA\Documents\محاضرات السرطان\البروستاتة (الموثة)\التشريح\التشريح.jpg"/>
          <p:cNvPicPr>
            <a:picLocks noChangeAspect="1" noChangeArrowheads="1"/>
          </p:cNvPicPr>
          <p:nvPr/>
        </p:nvPicPr>
        <p:blipFill>
          <a:blip r:embed="rId3"/>
          <a:srcRect/>
          <a:stretch>
            <a:fillRect/>
          </a:stretch>
        </p:blipFill>
        <p:spPr bwMode="auto">
          <a:xfrm>
            <a:off x="642910" y="3143248"/>
            <a:ext cx="3545128" cy="240665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031" name="Picture 7" descr="C:\Users\TOSHIBA\Documents\محاضرات السرطان\البروستاتة (الموثة)\التشريح\البروستاتة والحويصل المنوي2.jpeg"/>
          <p:cNvPicPr>
            <a:picLocks noChangeAspect="1" noChangeArrowheads="1"/>
          </p:cNvPicPr>
          <p:nvPr/>
        </p:nvPicPr>
        <p:blipFill>
          <a:blip r:embed="rId4"/>
          <a:srcRect/>
          <a:stretch>
            <a:fillRect/>
          </a:stretch>
        </p:blipFill>
        <p:spPr bwMode="auto">
          <a:xfrm>
            <a:off x="4448756" y="2643182"/>
            <a:ext cx="4123772" cy="289400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البروستاتة</a:t>
            </a:r>
            <a:r>
              <a:rPr lang="ar-SY" b="1" baseline="30000" dirty="0" smtClean="0">
                <a:solidFill>
                  <a:srgbClr val="00B050"/>
                </a:solidFill>
                <a:cs typeface="PT Bold Heading" pitchFamily="2" charset="-78"/>
              </a:rPr>
              <a:t>15</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98</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10000"/>
          </a:bodyPr>
          <a:lstStyle/>
          <a:p>
            <a:pPr algn="ctr">
              <a:buNone/>
            </a:pPr>
            <a:r>
              <a:rPr lang="ar-SY" b="1" dirty="0" smtClean="0">
                <a:solidFill>
                  <a:schemeClr val="accent4">
                    <a:lumMod val="40000"/>
                    <a:lumOff val="60000"/>
                  </a:schemeClr>
                </a:solidFill>
              </a:rPr>
              <a:t>البنية</a:t>
            </a:r>
          </a:p>
          <a:p>
            <a:pPr algn="r">
              <a:buFont typeface="Wingdings" pitchFamily="2" charset="2"/>
              <a:buChar char="Ø"/>
            </a:pPr>
            <a:r>
              <a:rPr lang="ar-SY" b="1" dirty="0" smtClean="0">
                <a:solidFill>
                  <a:schemeClr val="bg1"/>
                </a:solidFill>
              </a:rPr>
              <a:t>يغلف البروستاتة محفظة من النسيج </a:t>
            </a:r>
            <a:r>
              <a:rPr lang="ar-SY" b="1" dirty="0" err="1" smtClean="0">
                <a:solidFill>
                  <a:schemeClr val="bg1"/>
                </a:solidFill>
              </a:rPr>
              <a:t>الضام</a:t>
            </a:r>
            <a:endParaRPr lang="ar-SY" b="1" dirty="0" smtClean="0">
              <a:solidFill>
                <a:schemeClr val="bg1"/>
              </a:solidFill>
            </a:endParaRPr>
          </a:p>
          <a:p>
            <a:pPr>
              <a:buFont typeface="Wingdings" pitchFamily="2" charset="2"/>
              <a:buChar char="Ø"/>
            </a:pPr>
            <a:r>
              <a:rPr lang="ar-SY" b="1" dirty="0" smtClean="0">
                <a:solidFill>
                  <a:schemeClr val="bg1"/>
                </a:solidFill>
              </a:rPr>
              <a:t>تتألف البروستاتة من 5 فصوص:</a:t>
            </a:r>
          </a:p>
          <a:p>
            <a:pPr>
              <a:buClr>
                <a:srgbClr val="FFFF00"/>
              </a:buClr>
              <a:buFont typeface="Wingdings" pitchFamily="2" charset="2"/>
              <a:buChar char="§"/>
            </a:pPr>
            <a:r>
              <a:rPr lang="ar-SY" b="1" dirty="0" smtClean="0">
                <a:solidFill>
                  <a:srgbClr val="FFFF00"/>
                </a:solidFill>
              </a:rPr>
              <a:t>أمامي: </a:t>
            </a:r>
            <a:r>
              <a:rPr lang="ar-SY" b="1" dirty="0" smtClean="0">
                <a:solidFill>
                  <a:schemeClr val="bg1"/>
                </a:solidFill>
              </a:rPr>
              <a:t>يقع أمام </a:t>
            </a:r>
            <a:r>
              <a:rPr lang="ar-SY" b="1" dirty="0" err="1" smtClean="0">
                <a:solidFill>
                  <a:schemeClr val="bg1"/>
                </a:solidFill>
              </a:rPr>
              <a:t>الإحليل</a:t>
            </a:r>
            <a:r>
              <a:rPr lang="ar-SY" b="1" dirty="0" smtClean="0">
                <a:solidFill>
                  <a:schemeClr val="bg1"/>
                </a:solidFill>
              </a:rPr>
              <a:t>، وهو خالٍ من النسيج </a:t>
            </a:r>
            <a:r>
              <a:rPr lang="ar-SY" b="1" dirty="0" err="1" smtClean="0">
                <a:solidFill>
                  <a:schemeClr val="bg1"/>
                </a:solidFill>
              </a:rPr>
              <a:t>الغدي</a:t>
            </a:r>
            <a:r>
              <a:rPr lang="ar-SY" b="1" dirty="0" smtClean="0">
                <a:solidFill>
                  <a:schemeClr val="bg1"/>
                </a:solidFill>
              </a:rPr>
              <a:t>، ويتشكل كلياً من نسيج ليفي عضلي</a:t>
            </a:r>
          </a:p>
          <a:p>
            <a:pPr>
              <a:buClr>
                <a:srgbClr val="FFFF00"/>
              </a:buClr>
              <a:buFont typeface="Wingdings" pitchFamily="2" charset="2"/>
              <a:buChar char="§"/>
            </a:pPr>
            <a:r>
              <a:rPr lang="ar-SY" b="1" dirty="0" smtClean="0">
                <a:solidFill>
                  <a:srgbClr val="FFFF00"/>
                </a:solidFill>
              </a:rPr>
              <a:t>متوسط: </a:t>
            </a:r>
            <a:r>
              <a:rPr lang="ar-SY" b="1" dirty="0" smtClean="0">
                <a:solidFill>
                  <a:schemeClr val="bg1"/>
                </a:solidFill>
              </a:rPr>
              <a:t>يقع بين القناتين الدافقتين </a:t>
            </a:r>
            <a:r>
              <a:rPr lang="ar-SY" b="1" dirty="0" err="1" smtClean="0">
                <a:solidFill>
                  <a:schemeClr val="bg1"/>
                </a:solidFill>
              </a:rPr>
              <a:t>والإحليل</a:t>
            </a:r>
            <a:r>
              <a:rPr lang="ar-SY" b="1" dirty="0" smtClean="0">
                <a:solidFill>
                  <a:schemeClr val="bg1"/>
                </a:solidFill>
              </a:rPr>
              <a:t>، وهو مخروطي الشكل </a:t>
            </a:r>
          </a:p>
          <a:p>
            <a:pPr>
              <a:buClr>
                <a:srgbClr val="FFFF00"/>
              </a:buClr>
              <a:buFont typeface="Wingdings" pitchFamily="2" charset="2"/>
              <a:buChar char="§"/>
            </a:pPr>
            <a:r>
              <a:rPr lang="ar-SY" b="1" dirty="0" smtClean="0">
                <a:solidFill>
                  <a:srgbClr val="FFFF00"/>
                </a:solidFill>
              </a:rPr>
              <a:t>جانبيان (أيمن وأيسر): </a:t>
            </a:r>
            <a:r>
              <a:rPr lang="ar-SY" b="1" dirty="0" smtClean="0">
                <a:solidFill>
                  <a:schemeClr val="bg1"/>
                </a:solidFill>
              </a:rPr>
              <a:t>يشكلان الكتلة الرئيسية للغدة، يفصل بينهما </a:t>
            </a:r>
            <a:r>
              <a:rPr lang="ar-SY" b="1" dirty="0" err="1" smtClean="0">
                <a:solidFill>
                  <a:schemeClr val="bg1"/>
                </a:solidFill>
              </a:rPr>
              <a:t>الإحليل</a:t>
            </a:r>
            <a:r>
              <a:rPr lang="ar-SY" b="1" dirty="0" smtClean="0">
                <a:solidFill>
                  <a:schemeClr val="bg1"/>
                </a:solidFill>
              </a:rPr>
              <a:t> </a:t>
            </a:r>
            <a:r>
              <a:rPr lang="ar-SY" b="1" dirty="0" err="1" smtClean="0">
                <a:solidFill>
                  <a:schemeClr val="bg1"/>
                </a:solidFill>
              </a:rPr>
              <a:t>البروستاتي</a:t>
            </a:r>
            <a:endParaRPr lang="ar-SY" b="1" dirty="0" smtClean="0">
              <a:solidFill>
                <a:schemeClr val="bg1"/>
              </a:solidFill>
            </a:endParaRPr>
          </a:p>
          <a:p>
            <a:pPr>
              <a:buClr>
                <a:srgbClr val="FFFF00"/>
              </a:buClr>
              <a:buFont typeface="Wingdings" pitchFamily="2" charset="2"/>
              <a:buChar char="§"/>
            </a:pPr>
            <a:r>
              <a:rPr lang="ar-SY" b="1" dirty="0" smtClean="0">
                <a:solidFill>
                  <a:srgbClr val="FFFF00"/>
                </a:solidFill>
              </a:rPr>
              <a:t>خلفي: </a:t>
            </a:r>
            <a:r>
              <a:rPr lang="ar-SY" b="1" dirty="0" smtClean="0">
                <a:solidFill>
                  <a:schemeClr val="bg1"/>
                </a:solidFill>
              </a:rPr>
              <a:t>وهو الجزء الذي يمكن أن يجس عبر المستقيم أثناء الفحص </a:t>
            </a:r>
            <a:r>
              <a:rPr lang="ar-SY" b="1" dirty="0" err="1" smtClean="0">
                <a:solidFill>
                  <a:schemeClr val="bg1"/>
                </a:solidFill>
              </a:rPr>
              <a:t>المستقيمي</a:t>
            </a:r>
            <a:r>
              <a:rPr lang="ar-SY" b="1" dirty="0" smtClean="0">
                <a:solidFill>
                  <a:schemeClr val="bg1"/>
                </a:solidFill>
              </a:rPr>
              <a:t> </a:t>
            </a:r>
            <a:r>
              <a:rPr lang="ar-SY" b="1" dirty="0" err="1" smtClean="0">
                <a:solidFill>
                  <a:schemeClr val="bg1"/>
                </a:solidFill>
              </a:rPr>
              <a:t>الأصبعي</a:t>
            </a: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تشريح وبنية ووظيفة </a:t>
            </a:r>
            <a:r>
              <a:rPr lang="ar-SY" b="1" dirty="0" smtClean="0">
                <a:solidFill>
                  <a:srgbClr val="0070C0"/>
                </a:solidFill>
                <a:cs typeface="PT Bold Heading" pitchFamily="2" charset="-78"/>
              </a:rPr>
              <a:t>البروستاتة</a:t>
            </a:r>
            <a:r>
              <a:rPr lang="ar-SY" b="1" baseline="30000" dirty="0" smtClean="0">
                <a:solidFill>
                  <a:srgbClr val="00B050"/>
                </a:solidFill>
                <a:cs typeface="PT Bold Heading" pitchFamily="2" charset="-78"/>
              </a:rPr>
              <a:t>16</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17 نيسان،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99</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البنية-الفصوص</a:t>
            </a:r>
          </a:p>
        </p:txBody>
      </p:sp>
      <p:pic>
        <p:nvPicPr>
          <p:cNvPr id="10" name="Picture 2" descr="C:\Users\TOSHIBA\Documents\محاضرات السرطان\البروستاتة (الموثة)\التشريح\فصوص البروستاتة.png"/>
          <p:cNvPicPr>
            <a:picLocks noChangeAspect="1" noChangeArrowheads="1"/>
          </p:cNvPicPr>
          <p:nvPr/>
        </p:nvPicPr>
        <p:blipFill>
          <a:blip r:embed="rId3"/>
          <a:srcRect r="7088"/>
          <a:stretch>
            <a:fillRect/>
          </a:stretch>
        </p:blipFill>
        <p:spPr bwMode="auto">
          <a:xfrm>
            <a:off x="2714612" y="2285992"/>
            <a:ext cx="3643338" cy="352913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5045</TotalTime>
  <Words>10249</Words>
  <Application>Microsoft Office PowerPoint</Application>
  <PresentationFormat>عرض على الشاشة (3:4)‏</PresentationFormat>
  <Paragraphs>1486</Paragraphs>
  <Slides>171</Slides>
  <Notes>11</Notes>
  <HiddenSlides>0</HiddenSlides>
  <MMClips>0</MMClips>
  <ScaleCrop>false</ScaleCrop>
  <HeadingPairs>
    <vt:vector size="4" baseType="variant">
      <vt:variant>
        <vt:lpstr>سمة</vt:lpstr>
      </vt:variant>
      <vt:variant>
        <vt:i4>7</vt:i4>
      </vt:variant>
      <vt:variant>
        <vt:lpstr>عناوين الشرائح</vt:lpstr>
      </vt:variant>
      <vt:variant>
        <vt:i4>171</vt:i4>
      </vt:variant>
    </vt:vector>
  </HeadingPairs>
  <TitlesOfParts>
    <vt:vector size="178" baseType="lpstr">
      <vt:lpstr>سمة Office</vt:lpstr>
      <vt:lpstr>1_سمة Office</vt:lpstr>
      <vt:lpstr>3_سمة Office</vt:lpstr>
      <vt:lpstr>5_سمة Office</vt:lpstr>
      <vt:lpstr>6_سمة Office</vt:lpstr>
      <vt:lpstr>8_سمة Office</vt:lpstr>
      <vt:lpstr>9_سمة Office</vt:lpstr>
      <vt:lpstr>العَوامِل المُسَرْطِنَة المُؤَكَّدَة والظَّنِّيَّة (المُحْتَمَلَة والمُمْكِنَة) للبرُوسْتاتَة (المُوثَة) </vt:lpstr>
      <vt:lpstr>المحتويات</vt:lpstr>
      <vt:lpstr>المحتويات</vt:lpstr>
      <vt:lpstr>المحتويات</vt:lpstr>
      <vt:lpstr>المحتويات</vt:lpstr>
      <vt:lpstr>المحتويات</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تَصْنيف الوَكالَة الدولية لبُحوث السَّرَطان (IARC) للمَواد والعَوامِل تبعاً للسَّرْطَنَة-باختصار 1، 9</vt:lpstr>
      <vt:lpstr>العَوامِل المُسَرْطِنَة المُؤَكَّدَة والظَّنِّيَّة (المُحْتَمَلَة والمُمْكِنَة) للبروستاتة1، 8</vt:lpstr>
      <vt:lpstr>العَوامِل المُسَرْطِنَة الظَّنِّيَّة [المُحْتَمَلة والممكنة (المجموعة 2)] المِهَنية الكيميائية الفلزية  الزَّرْنيخ (الأَرْسَنيك) ومُرَكَّباتِه اللاعضوية 1، 2 </vt:lpstr>
      <vt:lpstr>العَوامِل المُسَرْطِنَة الظَّنِّيَّة [المُحْتَمَلة والممكنة (المجموعة 2)] المِهَنية الكيميائية الفلزية  الزَّرْنيخ (الأَرْسَنيك) ومُرَكَّباتِه اللاعضوية 1، 2 </vt:lpstr>
      <vt:lpstr>العَوامِل المُسَرْطِنَة الظَّنِّيَّة [المُحْتَمَلة والممكنة (المجموعة 2)] المِهَنية الكيميائية الفلزية  الزَّرْنيخ (الأَرْسَنيك) ومُرَكَّباتِه اللاعضوية 1، 2 </vt:lpstr>
      <vt:lpstr>العَوامِل المُسَرْطِنَة الظَّنِّيَّة [المُحْتَمَلة والممكنة (المجموعة 2)] المِهَنية الكيميائية الفلزية  الزَّرْنيخ (الأَرْسَنيك) ومُرَكَّباتِه اللاعضوية 1، 2 </vt:lpstr>
      <vt:lpstr>العَوامِل المُسَرْطِنَة الظَّنِّيَّة [المُحْتَمَلة والممكنة (المجموعة 2)] المِهَنية الكيميائية الفلزية  الزَّرْنيخ (الأَرْسَنيك) ومُرَكَّباتِه اللاعضوية 1، 2 </vt:lpstr>
      <vt:lpstr>العَوامِل المُسَرْطِنَة الظَّنِّيَّة [المُحْتَمَلة والممكنة (المجموعة 2)] المِهَنية الكيميائية الفلزية  الزَّرْنيخ (الأَرْسَنيك) ومُرَكَّباتِه اللاعضوية 16</vt:lpstr>
      <vt:lpstr>العَوامِل المُسَرْطِنَة الظَّنِّيَّة [المُحْتَمَلة والممكنة (المجموعة 2)] المِهَنية الكيميائية الفلزية  الكَادِمْيُوم ومُرَكَّباتِه1، 2 </vt:lpstr>
      <vt:lpstr>العَوامِل المُسَرْطِنَة الظَّنِّيَّة [المُحْتَمَلة والممكنة (المجموعة 2)] المِهَنية الكيميائية الفلزية  الكَادِمْيُوم ومُرَكَّباتِه1، 2 </vt:lpstr>
      <vt:lpstr>العَوامِل المُسَرْطِنَة الظَّنِّيَّة [المُحْتَمَلة والممكنة (المجموعة 2)] المِهَنية الكيميائية الفلزية  الكَادِمْيُوم ومُرَكَّباتِه1، 2 </vt:lpstr>
      <vt:lpstr>العَوامِل المُسَرْطِنَة الظَّنِّيَّة [المُحْتَمَلة والممكنة (المجموعة 2)] المِهَنية الكيميائية الفلزية  الكَادِمْيُوم ومُرَكَّباتِه1، 2 </vt:lpstr>
      <vt:lpstr>العَوامِل المُسَرْطِنَة الظَّنِّيَّة [المُحْتَمَلة والممكنة (المجموعة 2)] المِهَنية الكيميائية الفلزية  الكَادِمْيُوم ومُرَكَّباتِه1، 2 </vt:lpstr>
      <vt:lpstr>العَوامِل المُسَرْطِنَة الظَّنِّيَّة [المُحْتَمَلة والممكنة (المجموعة 2)] المِهَنية الكيميائية الفلزية  الكَادِمْيُوم ومُرَكَّباتِه16</vt:lpstr>
      <vt:lpstr>العَوامِل المُسَرْطِنَة الظَّنِّيَّة المُحْتَمَلة (المجموعة 2-أ)] المِهَنية الكيميائية (مبيدات) المالاثيون1، 5</vt:lpstr>
      <vt:lpstr>العَوامِل المُسَرْطِنَة الظَّنِّيَّة المُحْتَمَلة (المجموعة 2-أ)] المِهَنية الكيميائية (مبيدات)  المالاثيون1، 5</vt:lpstr>
      <vt:lpstr>العَوامِل المُسَرْطِنَة الظَّنِّيَّة المُحْتَمَلة (المجموعة 2-أ)] المِهَنية الكيميائية (مبيدات)  المالاثيون1، 5</vt:lpstr>
      <vt:lpstr>العَوامِل المُسَرْطِنَة الظَّنِّيَّة المُحْتَمَلة (المجموعة 2-أ)] المِهَنية الكيميائية (مبيدات)  المالاثيون1، 5</vt:lpstr>
      <vt:lpstr>العَوامِل المُسَرْطِنَة الظَّنِّيَّة المُحْتَمَلة (المجموعة 2-أ)] المِهَنية الكيميائية (مبيدات)  المالاثيون1، 5</vt:lpstr>
      <vt:lpstr>العَوامِل المُسَرْطِنَة الظَّنِّيَّة المُحْتَمَلة (المجموعة 2-أ)] المِهَنية الكيميائية (مبيدات)  المالاثيون1، 5</vt:lpstr>
      <vt:lpstr>العَوامِل المُسَرْطِنَة الظَّنِّيَّة المُحْتَمَلة (المجموعة 2-أ)] المِهَنية الكيميائية (مبيدات)  المالاثيون16</vt:lpstr>
      <vt:lpstr>العَوامِل المُسَرْطِنَة الظَّنِّيَّة [المُحْتَمَلة والممكنة (المجموعة 2)] المِهَنية الكيميائية العمليات الانتاجية  تصنيع المطاط1، 4 </vt:lpstr>
      <vt:lpstr>العَوامِل المُسَرْطِنَة الظَّنِّيَّة [المُحْتَمَلة والممكنة (المجموعة 2)] المِهَنية الكيميائية العمليات الانتاجية  تصنيع المطاط1، 4 </vt:lpstr>
      <vt:lpstr>العَوامِل المُسَرْطِنَة الظَّنِّيَّة [المُحْتَمَلة والممكنة (المجموعة 2)] المِهَنية الكيميائية العمليات الانتاجية  تصنيع المطاط1، 4 </vt:lpstr>
      <vt:lpstr>العَوامِل المُسَرْطِنَة الظَّنِّيَّة [المُحْتَمَلة والممكنة (المجموعة 2)] المِهَنية الكيميائية العمليات الانتاجية  تصنيع المطاط1، 4 </vt:lpstr>
      <vt:lpstr>العَوامِل المُسَرْطِنَة الظَّنِّيَّة [المُحْتَمَلة والممكنة (المجموعة 2)] المِهَنية الكيميائية العمليات الانتاجية  تصنيع المطاط16 </vt:lpstr>
      <vt:lpstr>العَوامِل المُسَرْطِنَة الظَّنِّيَّة [المُحْتَمَلة والممكنة (المجموعة 2)] المِهَنية الفيزيائية (إِشْعاع مُؤَيِّن) الثوريوم-232 ونواتج اضمحلاله1، 3 </vt:lpstr>
      <vt:lpstr>العَوامِل المُسَرْطِنَة الظَّنِّيَّة [المُحْتَمَلة والممكنة (المجموعة 2)] المِهَنية الفيزيائية (إِشْعاع مُؤَيِّن) الثوريوم-232 ونواتج اضمحلاله1، 3 </vt:lpstr>
      <vt:lpstr>العَوامِل المُسَرْطِنَة الظَّنِّيَّة [المُحْتَمَلة والممكنة (المجموعة 2)] المِهَنية الفيزيائية (إِشْعاع مُؤَيِّن) الثوريوم-232 ونواتج اضمحلاله1، 3 </vt:lpstr>
      <vt:lpstr>العَوامِل المُسَرْطِنَة الظَّنِّيَّة [المُحْتَمَلة والممكنة (المجموعة 2)] المِهَنية الفيزيائية (إِشْعاع مُؤَيِّن) الثوريوم-232 ونواتج اضمحلاله1، 3 </vt:lpstr>
      <vt:lpstr>العَوامِل المُسَرْطِنَة الظَّنِّيَّة [المُحْتَمَلة والممكنة (المجموعة 2)] المِهَنية الفيزيائية (إِشْعاع مُؤَيِّن) الثوريوم-232 ونواتج اضمحلاله1، 3 </vt:lpstr>
      <vt:lpstr>العَوامِل المُسَرْطِنَة الظَّنِّيَّة [المُحْتَمَلة والممكنة (المجموعة 2)] المِهَنية الفيزيائية (إِشْعاع مُؤَيِّن) الثوريوم-232 ونواتج اضمحلاله16 </vt:lpstr>
      <vt:lpstr>العَوامِل المُسَرْطِنَة الظَّنِّيَّة [المُحْتَمَلة والممكنة (المجموعة 2)] المِهَنية الفيزيائية (إِشْعاع مُؤَيِّن) الإِشْعاع السيني وإِشْعاع غاما1، 3</vt:lpstr>
      <vt:lpstr>العَوامِل المُسَرْطِنَة الظَّنِّيَّة [المُحْتَمَلة والممكنة (المجموعة 2)] المِهَنية الفيزيائية (إِشْعاع مُؤَيِّن) الإِشْعاع السيني وإِشْعاع غاما1، 3</vt:lpstr>
      <vt:lpstr>العَوامِل المُسَرْطِنَة الظَّنِّيَّة [المُحْتَمَلة والممكنة (المجموعة 2)] المِهَنية الفيزيائية (إِشْعاع مُؤَيِّن) الإِشْعاع السيني وإِشْعاع غاما1، 3</vt:lpstr>
      <vt:lpstr>العَوامِل المُسَرْطِنَة الظَّنِّيَّة [المُحْتَمَلة والممكنة (المجموعة 2)] المِهَنية الفيزيائية (إِشْعاع مُؤَيِّن) الإِشْعاع السيني وإِشْعاع غاما1، 3</vt:lpstr>
      <vt:lpstr>العَوامِل المُسَرْطِنَة الظَّنِّيَّة [المُحْتَمَلة والممكنة (المجموعة 2)] المِهَنية الفيزيائية (إِشْعاع مُؤَيِّن) الإِشْعاع السيني وإِشْعاع غاما1، 3</vt:lpstr>
      <vt:lpstr>العَوامِل المُسَرْطِنَة الظَّنِّيَّة [المُحْتَمَلة والممكنة (المجموعة 2)] المِهَنية الفيزيائية (إِشْعاع مُؤَيِّن) الإِشْعاع السيني وإِشْعاع غاما16</vt:lpstr>
      <vt:lpstr>العَوامِل المُسَرْطِنَة الظَّنِّيَّة [المُحْتَمَلة والممكنة (المجموعة 2)] المِهَنية الفيزيائية (إِشْعاع مُؤَيِّن) الإِشْعاع السيني وإِشْعاع غاما16</vt:lpstr>
      <vt:lpstr>العَوامِل المُسَرْطِنَة الظَّنِّيَّة [المُحْتَمَلة والممكنة (المجموعة 2)] المِهَنية الفيزيائية (إِشْعاع مُؤَيِّن) الإِشْعاع السيني وإِشْعاع غاما16</vt:lpstr>
      <vt:lpstr>العَوامِل المُسَرْطِنَة الظَّنِّيَّة المُحْتَمَلة (المجموعة 2-أ) غير المِهَنية الكيميائية الدوائية الستيرويدات المُذَكِّرَة (الأَنْدرُوجينية) الاِبْتِنائيَّة 8، 9، 12</vt:lpstr>
      <vt:lpstr>العَوامِل المُسَرْطِنَة الظَّنِّيَّة المُحْتَمَلة (المجموعة 2-أ) غير المِهَنية الكيميائية الدوائية  الستيرويدات المُذَكِّرَة (الأَنْدرُوجينية) الاِبْتِنائيَّة8، 9، 12</vt:lpstr>
      <vt:lpstr>العَوامِل المُسَرْطِنَة الظَّنِّيَّة المُحْتَمَلة (المجموعة 2-أ) غير المِهَنية الكيميائية الدوائية  الستيرويدات المُذَكِّرَة (الأَنْدرُوجينية) الاِبْتِنائيَّة8، 9، 12</vt:lpstr>
      <vt:lpstr>العَوامِل المُسَرْطِنَة الظَّنِّيَّة المُحْتَمَلة (المجموعة 2-أ) غير المِهَنية الكيميائية الدوائية  الستيرويدات المُذَكِّرَة (الأَنْدرُوجينية) الاِبْتِنائيَّة8، 9، 12</vt:lpstr>
      <vt:lpstr>العَوامِل المُسَرْطِنَة الظَّنِّيَّة المُحْتَمَلة (المجموعة 2-أ) غير المِهَنية الكيميائية الدوائية  الستيرويدات المُذَكِّرَة (الأَنْدرُوجينية) الاِبْتِنائيَّة8، 9، 12</vt:lpstr>
      <vt:lpstr>العَوامِل المُسَرْطِنَة الظَّنِّيَّة المُحْتَمَلة (المجموعة 2-أ) غير المِهَنية الكيميائية الدوائية  الستيرويدات المُذَكِّرَة (الأَنْدرُوجينية) الاِبْتِنائيَّة8، 9، 12</vt:lpstr>
      <vt:lpstr>العَوامِل المُسَرْطِنَة الظَّنِّيَّة المُحْتَمَلة (المجموعة 2-أ) غير المِهَنية الكيميائية الدوائية  الستيرويدات المُذَكِّرَة (الأَنْدرُوجينية) الاِبْتِنائيَّة16</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الأحمر7،6،1</vt:lpstr>
      <vt:lpstr>العَوامِل المُسَرْطِنَة الظَّنِّيَّة المُحْتَمَلة (المجموعة 2-أ) غير المِهَنية المتعلقة بالطعام والمشروبات  استهلاك اللحم الأحمر7،6،1</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الأحمر16</vt:lpstr>
      <vt:lpstr>العَوامِل المُسَرْطِنَة الظَّنِّيَّة المُحْتَمَلة (المجموعة 2-أ) غير المِهَنية المتعلقة بالطعام والمشروبات  استهلاك اللحم الأحمر16</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تشريح وبنية ووظيفة البروستاتة15</vt:lpstr>
      <vt:lpstr>تشريح وبنية ووظيفة البروستاتة16</vt:lpstr>
      <vt:lpstr>تشريح وبنية ووظيفة البروستاتة15</vt:lpstr>
      <vt:lpstr>تشريح وبنية ووظيفة البروستاتة16</vt:lpstr>
      <vt:lpstr>تشريح وبنية ووظيفة البروستاتة16</vt:lpstr>
      <vt:lpstr>تشريح وبنية ووظيفة البروستاتة15</vt:lpstr>
      <vt:lpstr>تشريح وبنية ووظيفة البروستاتة16</vt:lpstr>
      <vt:lpstr>تشريح وبنية ووظيفة البروستاتة15</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عوامل الخطر13</vt:lpstr>
      <vt:lpstr>الوقاية13</vt:lpstr>
      <vt:lpstr>الوقاية13</vt:lpstr>
      <vt:lpstr>الوقاية16</vt:lpstr>
      <vt:lpstr> علامات الإنذار والأعراض15</vt:lpstr>
      <vt:lpstr> علامات الإنذار والأعراض16،15</vt:lpstr>
      <vt:lpstr> علامات الإنذار والأعراض16</vt:lpstr>
      <vt:lpstr>أنواع السرطان13</vt:lpstr>
      <vt:lpstr>أنواع السرطان14</vt:lpstr>
      <vt:lpstr>مراحل السرطان   (الورم، العقد، النقائل)13 TNM</vt:lpstr>
      <vt:lpstr>مراحل السرطان   (الورم، العقد، النقائل)13 TNM</vt:lpstr>
      <vt:lpstr>مراحل السرطان   (الدرجة)13 Grade-Gleason</vt:lpstr>
      <vt:lpstr> مراحل السرطان16</vt:lpstr>
      <vt:lpstr>النقائل13</vt:lpstr>
      <vt:lpstr>النقائل 16</vt:lpstr>
      <vt:lpstr>طرائق التحري13</vt:lpstr>
      <vt:lpstr>إجراءات التشخيص13،11</vt:lpstr>
      <vt:lpstr>إجراءات التشخيص16</vt:lpstr>
      <vt:lpstr>إجراءات التشخيص13،11</vt:lpstr>
      <vt:lpstr>إجراءات التشخيص13،11</vt:lpstr>
      <vt:lpstr>إجراءات التشخيص16</vt:lpstr>
      <vt:lpstr>إجراءات التشخيص16</vt:lpstr>
      <vt:lpstr>إجراءات التشخيص16</vt:lpstr>
      <vt:lpstr>إجراءات التشخيص13،11</vt:lpstr>
      <vt:lpstr>المعالجة13، 14</vt:lpstr>
      <vt:lpstr>المعالجة13، 14</vt:lpstr>
      <vt:lpstr>المعالجة16</vt:lpstr>
      <vt:lpstr>المعالجة16</vt:lpstr>
      <vt:lpstr>المعالجة16</vt:lpstr>
      <vt:lpstr>المعالجة16</vt:lpstr>
      <vt:lpstr>المعالجة13، 14</vt:lpstr>
      <vt:lpstr>المعالجة16</vt:lpstr>
      <vt:lpstr>المعالجة13، 16</vt:lpstr>
      <vt:lpstr>المعالجة13، 14</vt:lpstr>
      <vt:lpstr>المعالجة13، 14</vt:lpstr>
      <vt:lpstr>المعالجة13، 14</vt:lpstr>
      <vt:lpstr>المعالجة16</vt:lpstr>
      <vt:lpstr>المعالجة13، 14</vt:lpstr>
      <vt:lpstr>المعالجة13، 14</vt:lpstr>
      <vt:lpstr>المعالجة13، 14</vt:lpstr>
      <vt:lpstr>أهم الاضطرابات بعد المعالجة11</vt:lpstr>
      <vt:lpstr>البقيا13</vt:lpstr>
      <vt:lpstr>البقيا13</vt:lpstr>
      <vt:lpstr>البقيا13</vt:lpstr>
      <vt:lpstr>البقيا13</vt:lpstr>
      <vt:lpstr>البقيا13</vt:lpstr>
      <vt:lpstr>البقيا13</vt:lpstr>
      <vt:lpstr>البقيا13</vt:lpstr>
      <vt:lpstr>البقيا13</vt:lpstr>
      <vt:lpstr>البقيا13</vt:lpstr>
      <vt:lpstr>المراجع</vt:lpstr>
      <vt:lpstr>المراجع</vt:lpstr>
      <vt:lpstr>المراجع</vt:lpstr>
      <vt:lpstr>المراجع</vt:lpstr>
      <vt:lpstr>المراجع</vt:lpstr>
      <vt:lpstr>شكراً لإصغائكم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العوامل المسرطنة للكولون-المستقيم</dc:title>
  <dc:creator>HP</dc:creator>
  <cp:lastModifiedBy>TOSHIBA</cp:lastModifiedBy>
  <cp:revision>961</cp:revision>
  <dcterms:created xsi:type="dcterms:W3CDTF">2016-01-29T19:45:25Z</dcterms:created>
  <dcterms:modified xsi:type="dcterms:W3CDTF">2016-04-17T05:56:33Z</dcterms:modified>
</cp:coreProperties>
</file>