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7" r:id="rId1"/>
  </p:sldMasterIdLst>
  <p:sldIdLst>
    <p:sldId id="261" r:id="rId2"/>
    <p:sldId id="259" r:id="rId3"/>
    <p:sldId id="258" r:id="rId4"/>
    <p:sldId id="297" r:id="rId5"/>
    <p:sldId id="264" r:id="rId6"/>
    <p:sldId id="263" r:id="rId7"/>
    <p:sldId id="262" r:id="rId8"/>
    <p:sldId id="260" r:id="rId9"/>
    <p:sldId id="29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1" r:id="rId23"/>
    <p:sldId id="292" r:id="rId24"/>
    <p:sldId id="298" r:id="rId25"/>
    <p:sldId id="277" r:id="rId26"/>
    <p:sldId id="293" r:id="rId27"/>
    <p:sldId id="278" r:id="rId28"/>
    <p:sldId id="279" r:id="rId29"/>
    <p:sldId id="280" r:id="rId30"/>
    <p:sldId id="281" r:id="rId31"/>
    <p:sldId id="282" r:id="rId32"/>
    <p:sldId id="283" r:id="rId33"/>
    <p:sldId id="284" r:id="rId34"/>
    <p:sldId id="285" r:id="rId35"/>
    <p:sldId id="286" r:id="rId36"/>
    <p:sldId id="287" r:id="rId37"/>
    <p:sldId id="288" r:id="rId38"/>
    <p:sldId id="300" r:id="rId39"/>
    <p:sldId id="294" r:id="rId40"/>
    <p:sldId id="296"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63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t>08/06/1437</a:t>
            </a:fld>
            <a:endParaRPr lang="ar-SA" dirty="0"/>
          </a:p>
        </p:txBody>
      </p:sp>
      <p:sp>
        <p:nvSpPr>
          <p:cNvPr id="5" name="Footer Placeholder 4"/>
          <p:cNvSpPr>
            <a:spLocks noGrp="1"/>
          </p:cNvSpPr>
          <p:nvPr>
            <p:ph type="ftr" sz="quarter" idx="11"/>
          </p:nvPr>
        </p:nvSpPr>
        <p:spPr>
          <a:xfrm>
            <a:off x="1174044" y="5357592"/>
            <a:ext cx="5034845" cy="365125"/>
          </a:xfrm>
        </p:spPr>
        <p:txBody>
          <a:bodyPr/>
          <a:lstStyle/>
          <a:p>
            <a:endParaRPr lang="ar-SA"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213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ar-SA" dirty="0"/>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ar-SA" dirty="0"/>
          </a:p>
        </p:txBody>
      </p:sp>
      <p:sp>
        <p:nvSpPr>
          <p:cNvPr id="5" name="Rectangle 9"/>
          <p:cNvSpPr>
            <a:spLocks noGrp="1" noChangeArrowheads="1"/>
          </p:cNvSpPr>
          <p:nvPr>
            <p:ph type="sldNum" sz="quarter" idx="12"/>
          </p:nvPr>
        </p:nvSpPr>
        <p:spPr>
          <a:ln/>
        </p:spPr>
        <p:txBody>
          <a:bodyPr/>
          <a:lstStyle>
            <a:lvl1pPr>
              <a:defRPr/>
            </a:lvl1pPr>
          </a:lstStyle>
          <a:p>
            <a:pPr>
              <a:defRPr/>
            </a:pPr>
            <a:fld id="{BECED6C7-5011-4013-8A91-8A9B0B5523CF}" type="slidenum">
              <a:rPr lang="en-US" altLang="ar-SA"/>
              <a:pPr>
                <a:defRPr/>
              </a:pPr>
              <a:t>‹#›</a:t>
            </a:fld>
            <a:endParaRPr lang="en-US" altLang="ar-SA" dirty="0"/>
          </a:p>
        </p:txBody>
      </p:sp>
    </p:spTree>
    <p:extLst>
      <p:ext uri="{BB962C8B-B14F-4D97-AF65-F5344CB8AC3E}">
        <p14:creationId xmlns:p14="http://schemas.microsoft.com/office/powerpoint/2010/main" val="3945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08/06/1437</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t>08/06/1437</a:t>
            </a:fld>
            <a:endParaRPr lang="ar-SA" dirty="0"/>
          </a:p>
        </p:txBody>
      </p:sp>
      <p:sp>
        <p:nvSpPr>
          <p:cNvPr id="6" name="Footer Placeholder 5"/>
          <p:cNvSpPr>
            <a:spLocks noGrp="1"/>
          </p:cNvSpPr>
          <p:nvPr>
            <p:ph type="ftr" sz="quarter" idx="11"/>
          </p:nvPr>
        </p:nvSpPr>
        <p:spPr>
          <a:xfrm rot="-60000">
            <a:off x="914554" y="5829261"/>
            <a:ext cx="3522607" cy="365125"/>
          </a:xfrm>
        </p:spPr>
        <p:txBody>
          <a:bodyPr/>
          <a:lstStyle/>
          <a:p>
            <a:endParaRPr lang="ar-SA" dirty="0"/>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t>08/06/1437</a:t>
            </a:fld>
            <a:endParaRPr lang="ar-SA" dirty="0"/>
          </a:p>
        </p:txBody>
      </p:sp>
      <p:sp>
        <p:nvSpPr>
          <p:cNvPr id="6" name="Footer Placeholder 5"/>
          <p:cNvSpPr>
            <a:spLocks noGrp="1"/>
          </p:cNvSpPr>
          <p:nvPr>
            <p:ph type="ftr" sz="quarter" idx="11"/>
          </p:nvPr>
        </p:nvSpPr>
        <p:spPr>
          <a:xfrm rot="-60000">
            <a:off x="914569" y="5831037"/>
            <a:ext cx="3319043" cy="365125"/>
          </a:xfrm>
        </p:spPr>
        <p:txBody>
          <a:bodyPr/>
          <a:lstStyle/>
          <a:p>
            <a:endParaRPr lang="ar-SA" dirty="0"/>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t>08/06/1437</a:t>
            </a:fld>
            <a:endParaRPr lang="ar-SA"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548681"/>
            <a:ext cx="6965245" cy="1152128"/>
          </a:xfrm>
        </p:spPr>
        <p:txBody>
          <a:bodyPr>
            <a:normAutofit fontScale="90000"/>
          </a:bodyPr>
          <a:lstStyle/>
          <a:p>
            <a:r>
              <a:rPr lang="ar-SA" b="1" dirty="0" smtClean="0">
                <a:solidFill>
                  <a:schemeClr val="tx2">
                    <a:lumMod val="75000"/>
                  </a:schemeClr>
                </a:solidFill>
              </a:rPr>
              <a:t>الهيموغلوبين</a:t>
            </a:r>
            <a:br>
              <a:rPr lang="ar-SA" b="1" dirty="0" smtClean="0">
                <a:solidFill>
                  <a:schemeClr val="tx2">
                    <a:lumMod val="75000"/>
                  </a:schemeClr>
                </a:solidFill>
              </a:rPr>
            </a:br>
            <a:r>
              <a:rPr lang="ar-SA" b="1" dirty="0" smtClean="0">
                <a:solidFill>
                  <a:schemeClr val="tx2">
                    <a:lumMod val="75000"/>
                  </a:schemeClr>
                </a:solidFill>
              </a:rPr>
              <a:t>(الخضاب)</a:t>
            </a:r>
            <a:endParaRPr lang="ar-SA" b="1" dirty="0">
              <a:solidFill>
                <a:schemeClr val="tx2">
                  <a:lumMod val="75000"/>
                </a:schemeClr>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916832"/>
            <a:ext cx="6984776" cy="4176464"/>
          </a:xfrm>
        </p:spPr>
      </p:pic>
    </p:spTree>
    <p:extLst>
      <p:ext uri="{BB962C8B-B14F-4D97-AF65-F5344CB8AC3E}">
        <p14:creationId xmlns:p14="http://schemas.microsoft.com/office/powerpoint/2010/main" val="229638853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9"/>
            <a:ext cx="6965245" cy="1008111"/>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smtClean="0">
                <a:solidFill>
                  <a:schemeClr val="tx2">
                    <a:lumMod val="75000"/>
                  </a:schemeClr>
                </a:solidFill>
              </a:rPr>
              <a:t>S</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755576" y="1772816"/>
            <a:ext cx="7632848" cy="3950253"/>
          </a:xfrm>
        </p:spPr>
        <p:txBody>
          <a:bodyPr>
            <a:normAutofit/>
          </a:bodyPr>
          <a:lstStyle/>
          <a:p>
            <a:r>
              <a:rPr lang="ar-SY" dirty="0" smtClean="0"/>
              <a:t>الخلل هنا على حساب السلسلة بيتا حيث يحل الحمض الأميني </a:t>
            </a:r>
            <a:r>
              <a:rPr lang="ar-SY" b="1" i="1" dirty="0" smtClean="0">
                <a:solidFill>
                  <a:srgbClr val="FF0000"/>
                </a:solidFill>
              </a:rPr>
              <a:t>فالين</a:t>
            </a:r>
            <a:r>
              <a:rPr lang="ar-SY" dirty="0" smtClean="0"/>
              <a:t> مكان الحمض الأمين </a:t>
            </a:r>
            <a:r>
              <a:rPr lang="ar-SY" b="1" i="1" dirty="0" smtClean="0">
                <a:solidFill>
                  <a:srgbClr val="FF0000"/>
                </a:solidFill>
              </a:rPr>
              <a:t>غلوتاميك</a:t>
            </a:r>
            <a:r>
              <a:rPr lang="ar-SY" dirty="0" smtClean="0"/>
              <a:t> في الموقع رقم (</a:t>
            </a:r>
            <a:r>
              <a:rPr lang="ar-SY" b="1" dirty="0" smtClean="0">
                <a:solidFill>
                  <a:srgbClr val="FF0000"/>
                </a:solidFill>
              </a:rPr>
              <a:t>6</a:t>
            </a:r>
            <a:r>
              <a:rPr lang="ar-SY" b="1" dirty="0" smtClean="0">
                <a:solidFill>
                  <a:schemeClr val="tx2">
                    <a:lumMod val="75000"/>
                  </a:schemeClr>
                </a:solidFill>
              </a:rPr>
              <a:t>)</a:t>
            </a:r>
            <a:r>
              <a:rPr lang="ar-SY" dirty="0" smtClean="0"/>
              <a:t> من السلسلة بيتا للخضاب </a:t>
            </a:r>
            <a:r>
              <a:rPr lang="en-US" dirty="0" smtClean="0"/>
              <a:t>HbA1</a:t>
            </a:r>
            <a:r>
              <a:rPr lang="ar-SY" dirty="0" smtClean="0"/>
              <a:t>.</a:t>
            </a:r>
          </a:p>
          <a:p>
            <a:r>
              <a:rPr lang="ar-SY" dirty="0" smtClean="0"/>
              <a:t>يرحل هذا الخضاب بالرحلان على وسط قلوي بعد الخضاب </a:t>
            </a:r>
            <a:r>
              <a:rPr lang="en-US" dirty="0" smtClean="0"/>
              <a:t>A2 </a:t>
            </a:r>
            <a:r>
              <a:rPr lang="ar-SA" dirty="0" smtClean="0"/>
              <a:t> وقبل</a:t>
            </a:r>
            <a:r>
              <a:rPr lang="en-US" dirty="0" smtClean="0"/>
              <a:t>A1 ,F</a:t>
            </a:r>
            <a:r>
              <a:rPr lang="ar-SY" dirty="0" smtClean="0"/>
              <a:t>.</a:t>
            </a:r>
          </a:p>
        </p:txBody>
      </p:sp>
      <p:pic>
        <p:nvPicPr>
          <p:cNvPr id="1026" name="Picture 2" descr="C:\Users\yaser\Desktop\الزمر الدموية\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17032"/>
            <a:ext cx="7704856"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8399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955234"/>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smtClean="0">
                <a:solidFill>
                  <a:schemeClr val="tx2">
                    <a:lumMod val="75000"/>
                  </a:schemeClr>
                </a:solidFill>
              </a:rPr>
              <a:t>S</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683568" y="2119256"/>
            <a:ext cx="7704856" cy="4190063"/>
          </a:xfrm>
        </p:spPr>
        <p:txBody>
          <a:bodyPr>
            <a:normAutofit lnSpcReduction="10000"/>
          </a:bodyPr>
          <a:lstStyle/>
          <a:p>
            <a:pPr marL="0" indent="0">
              <a:buNone/>
            </a:pPr>
            <a:r>
              <a:rPr lang="ar-SY" b="1" i="1" dirty="0" smtClean="0"/>
              <a:t>الشكل متماثل اللواقح (</a:t>
            </a:r>
            <a:r>
              <a:rPr lang="en-US" b="1" i="1" dirty="0" smtClean="0"/>
              <a:t>SS</a:t>
            </a:r>
            <a:r>
              <a:rPr lang="ar-SY" dirty="0" smtClean="0"/>
              <a:t>) : يؤدي للداء المنجلي .</a:t>
            </a:r>
          </a:p>
          <a:p>
            <a:pPr marL="0" indent="0">
              <a:buNone/>
            </a:pPr>
            <a:r>
              <a:rPr lang="ar-SY" dirty="0" smtClean="0"/>
              <a:t>الداء المنجلي هو فقر دم مزمن يظهر بعد الشهر السادس من العمر ويترافق مع ارتفاع في الصفيحات وزيادة لزوجة الدم الحمراء وارتفاع في سرعة التثفل.</a:t>
            </a:r>
          </a:p>
          <a:p>
            <a:pPr marL="0" indent="0">
              <a:buNone/>
            </a:pPr>
            <a:r>
              <a:rPr lang="ar-SY" dirty="0" smtClean="0"/>
              <a:t>تكون قيم    </a:t>
            </a:r>
            <a:r>
              <a:rPr lang="en-US" b="1" i="1" dirty="0" smtClean="0"/>
              <a:t>HbS</a:t>
            </a:r>
            <a:r>
              <a:rPr lang="en-US" dirty="0" smtClean="0"/>
              <a:t>   80-100%</a:t>
            </a:r>
            <a:endParaRPr lang="ar-SY" dirty="0" smtClean="0"/>
          </a:p>
          <a:p>
            <a:pPr marL="0" indent="0">
              <a:buNone/>
            </a:pPr>
            <a:r>
              <a:rPr lang="ar-SY" dirty="0" smtClean="0"/>
              <a:t>وقيم</a:t>
            </a:r>
            <a:r>
              <a:rPr lang="en-US" b="1" i="1" dirty="0" smtClean="0"/>
              <a:t>HbF</a:t>
            </a:r>
            <a:r>
              <a:rPr lang="en-US" dirty="0" smtClean="0"/>
              <a:t>      3-20%            </a:t>
            </a:r>
            <a:r>
              <a:rPr lang="ar-SY" dirty="0" smtClean="0"/>
              <a:t> </a:t>
            </a:r>
          </a:p>
          <a:p>
            <a:pPr marL="0" indent="0">
              <a:buNone/>
            </a:pPr>
            <a:r>
              <a:rPr lang="ar-SY" b="1" i="1" dirty="0" smtClean="0"/>
              <a:t>أما الشكل متخالف اللواقح :  </a:t>
            </a:r>
            <a:r>
              <a:rPr lang="ar-SY" dirty="0" smtClean="0"/>
              <a:t>فيشكل خلة المنجلي(</a:t>
            </a:r>
            <a:r>
              <a:rPr lang="en-US" dirty="0" smtClean="0"/>
              <a:t>Trait</a:t>
            </a:r>
            <a:r>
              <a:rPr lang="ar-SY" dirty="0" smtClean="0"/>
              <a:t>) حيث تكون</a:t>
            </a:r>
          </a:p>
          <a:p>
            <a:pPr marL="0" indent="0">
              <a:buNone/>
            </a:pPr>
            <a:r>
              <a:rPr lang="ar-SY" dirty="0" smtClean="0"/>
              <a:t>            </a:t>
            </a:r>
            <a:r>
              <a:rPr lang="en-US" b="1" i="1" dirty="0" smtClean="0"/>
              <a:t>HbS      35-40 %</a:t>
            </a:r>
            <a:r>
              <a:rPr lang="ar-SY" b="1" i="1" dirty="0" smtClean="0"/>
              <a:t> </a:t>
            </a:r>
          </a:p>
          <a:p>
            <a:pPr marL="0" indent="0">
              <a:buNone/>
            </a:pPr>
            <a:r>
              <a:rPr lang="ar-SY" dirty="0" smtClean="0"/>
              <a:t>ولا يعاني المريض من أية أعراض.</a:t>
            </a:r>
          </a:p>
          <a:p>
            <a:pPr marL="0" indent="0">
              <a:buNone/>
            </a:pPr>
            <a:r>
              <a:rPr lang="ar-SY" dirty="0" smtClean="0"/>
              <a:t>يكون اختبار التمنجل ايجابي في الداء </a:t>
            </a:r>
            <a:r>
              <a:rPr lang="ar-SY" dirty="0" smtClean="0"/>
              <a:t>المنجلي(عدد الخلايا المنجلية &gt; 50%) و </a:t>
            </a:r>
            <a:r>
              <a:rPr lang="ar-SY" dirty="0" smtClean="0"/>
              <a:t>في خلة </a:t>
            </a:r>
            <a:r>
              <a:rPr lang="ar-SY" dirty="0" smtClean="0"/>
              <a:t>المنجلي(يكون </a:t>
            </a:r>
            <a:r>
              <a:rPr lang="ar-SY" smtClean="0"/>
              <a:t>عدد الخلايا المنجلية من 25-40%). </a:t>
            </a:r>
            <a:endParaRPr lang="en-US" dirty="0" smtClean="0"/>
          </a:p>
        </p:txBody>
      </p:sp>
    </p:spTree>
    <p:extLst>
      <p:ext uri="{BB962C8B-B14F-4D97-AF65-F5344CB8AC3E}">
        <p14:creationId xmlns:p14="http://schemas.microsoft.com/office/powerpoint/2010/main" val="691027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8"/>
            <a:ext cx="6965245" cy="1080121"/>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smtClean="0">
                <a:solidFill>
                  <a:schemeClr val="tx2">
                    <a:lumMod val="75000"/>
                  </a:schemeClr>
                </a:solidFill>
              </a:rPr>
              <a:t>E</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755576" y="1772816"/>
            <a:ext cx="7632848" cy="4464496"/>
          </a:xfrm>
        </p:spPr>
        <p:txBody>
          <a:bodyPr>
            <a:normAutofit lnSpcReduction="10000"/>
          </a:bodyPr>
          <a:lstStyle/>
          <a:p>
            <a:pPr marL="0" indent="0" algn="l">
              <a:buNone/>
            </a:pPr>
            <a:r>
              <a:rPr lang="ar-SY" dirty="0" smtClean="0"/>
              <a:t>يحل هنا الحمض الأميني </a:t>
            </a:r>
            <a:r>
              <a:rPr lang="ar-SY" b="1" i="1" dirty="0" smtClean="0">
                <a:solidFill>
                  <a:srgbClr val="FF0000"/>
                </a:solidFill>
              </a:rPr>
              <a:t>لايزين</a:t>
            </a:r>
            <a:r>
              <a:rPr lang="ar-SY" dirty="0" smtClean="0"/>
              <a:t> مكان الحمض الأميني </a:t>
            </a:r>
            <a:r>
              <a:rPr lang="ar-SY" b="1" i="1" dirty="0" smtClean="0">
                <a:solidFill>
                  <a:srgbClr val="FF0000"/>
                </a:solidFill>
              </a:rPr>
              <a:t>غلوتاميك</a:t>
            </a:r>
            <a:r>
              <a:rPr lang="ar-SY" dirty="0" smtClean="0"/>
              <a:t> في الموضع (</a:t>
            </a:r>
            <a:r>
              <a:rPr lang="ar-SY" dirty="0" smtClean="0">
                <a:solidFill>
                  <a:srgbClr val="FF0000"/>
                </a:solidFill>
              </a:rPr>
              <a:t>26</a:t>
            </a:r>
            <a:r>
              <a:rPr lang="ar-SY" dirty="0" smtClean="0"/>
              <a:t>) من السلسلة بيتا.</a:t>
            </a:r>
          </a:p>
          <a:p>
            <a:pPr marL="0" indent="0">
              <a:buNone/>
            </a:pPr>
            <a:r>
              <a:rPr lang="ar-SY" dirty="0" smtClean="0"/>
              <a:t>يعد هذا الخضاب من الخضابات البطيئة حيث يرحل على الوسط القلوي ويتوضع بعد الخضاب</a:t>
            </a:r>
            <a:r>
              <a:rPr lang="en-US" dirty="0" smtClean="0"/>
              <a:t>A2</a:t>
            </a:r>
            <a:r>
              <a:rPr lang="ar-SY" dirty="0" smtClean="0"/>
              <a:t>وقبل </a:t>
            </a:r>
            <a:r>
              <a:rPr lang="en-US" dirty="0" smtClean="0"/>
              <a:t>S</a:t>
            </a:r>
            <a:r>
              <a:rPr lang="ar-SY" dirty="0" smtClean="0"/>
              <a:t> وبعد </a:t>
            </a:r>
            <a:r>
              <a:rPr lang="en-US" dirty="0" smtClean="0"/>
              <a:t>C</a:t>
            </a:r>
            <a:r>
              <a:rPr lang="ar-SY" dirty="0" smtClean="0"/>
              <a:t>.</a:t>
            </a:r>
          </a:p>
          <a:p>
            <a:pPr marL="0" indent="0">
              <a:buNone/>
            </a:pPr>
            <a:r>
              <a:rPr lang="ar-SY" b="1" i="1" dirty="0" smtClean="0"/>
              <a:t>الشكل المتماثل اللواقح </a:t>
            </a:r>
            <a:r>
              <a:rPr lang="ar-SY" dirty="0" smtClean="0"/>
              <a:t>منه : (</a:t>
            </a:r>
            <a:r>
              <a:rPr lang="en-US" dirty="0" smtClean="0"/>
              <a:t>EE</a:t>
            </a:r>
            <a:r>
              <a:rPr lang="ar-SY" dirty="0" smtClean="0"/>
              <a:t>) غالباً لا عرضي (يشبه حامل التلاسيميا) وتكون نسبته بالرحلان:</a:t>
            </a:r>
          </a:p>
          <a:p>
            <a:pPr marL="0" indent="0">
              <a:buNone/>
            </a:pPr>
            <a:r>
              <a:rPr lang="en-US" b="1" i="1" dirty="0" smtClean="0"/>
              <a:t>HbE</a:t>
            </a:r>
            <a:r>
              <a:rPr lang="en-US" dirty="0" smtClean="0"/>
              <a:t>     =       90%</a:t>
            </a:r>
          </a:p>
          <a:p>
            <a:pPr marL="0" indent="0">
              <a:buNone/>
            </a:pPr>
            <a:r>
              <a:rPr lang="en-US" b="1" i="1" dirty="0" smtClean="0"/>
              <a:t>HbF  </a:t>
            </a:r>
            <a:r>
              <a:rPr lang="en-US" dirty="0" smtClean="0"/>
              <a:t>    =   1-10%</a:t>
            </a:r>
          </a:p>
          <a:p>
            <a:pPr marL="0" indent="0">
              <a:buNone/>
            </a:pPr>
            <a:r>
              <a:rPr lang="en-US" b="1" i="1" dirty="0" smtClean="0"/>
              <a:t>HbA2   </a:t>
            </a:r>
            <a:r>
              <a:rPr lang="en-US" dirty="0" smtClean="0"/>
              <a:t> =         0%</a:t>
            </a:r>
          </a:p>
          <a:p>
            <a:pPr marL="0" indent="0">
              <a:buNone/>
            </a:pPr>
            <a:r>
              <a:rPr lang="ar-SA" b="1" i="1" dirty="0" smtClean="0"/>
              <a:t>أما الشكل متخالف اللواقح </a:t>
            </a:r>
            <a:r>
              <a:rPr lang="ar-SA" dirty="0" smtClean="0"/>
              <a:t>فهو لا عرضي ونتيجته بالرحلان:</a:t>
            </a:r>
          </a:p>
          <a:p>
            <a:pPr marL="0" indent="0">
              <a:buNone/>
            </a:pPr>
            <a:r>
              <a:rPr lang="en-US" b="1" i="1" dirty="0" smtClean="0"/>
              <a:t>HbE</a:t>
            </a:r>
            <a:r>
              <a:rPr lang="en-US" dirty="0" smtClean="0"/>
              <a:t> = 30 – 36 %</a:t>
            </a:r>
            <a:endParaRPr lang="ar-SY" dirty="0" smtClean="0"/>
          </a:p>
          <a:p>
            <a:pPr marL="0" indent="0">
              <a:buNone/>
            </a:pPr>
            <a:endParaRPr lang="en-US" dirty="0" smtClean="0"/>
          </a:p>
        </p:txBody>
      </p:sp>
    </p:spTree>
    <p:extLst>
      <p:ext uri="{BB962C8B-B14F-4D97-AF65-F5344CB8AC3E}">
        <p14:creationId xmlns:p14="http://schemas.microsoft.com/office/powerpoint/2010/main" val="576156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8"/>
            <a:ext cx="6965245" cy="1008113"/>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smtClean="0">
                <a:solidFill>
                  <a:schemeClr val="tx2">
                    <a:lumMod val="75000"/>
                  </a:schemeClr>
                </a:solidFill>
              </a:rPr>
              <a:t>C</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755576" y="1700808"/>
            <a:ext cx="7488832" cy="4680520"/>
          </a:xfrm>
        </p:spPr>
        <p:txBody>
          <a:bodyPr>
            <a:normAutofit/>
          </a:bodyPr>
          <a:lstStyle/>
          <a:p>
            <a:pPr marL="0" indent="0">
              <a:buNone/>
            </a:pPr>
            <a:r>
              <a:rPr lang="ar-SY" dirty="0" smtClean="0"/>
              <a:t>يحل هنا الحمض الأميني </a:t>
            </a:r>
            <a:r>
              <a:rPr lang="ar-SY" b="1" i="1" dirty="0" smtClean="0">
                <a:solidFill>
                  <a:srgbClr val="FF0000"/>
                </a:solidFill>
              </a:rPr>
              <a:t>لايزين</a:t>
            </a:r>
            <a:r>
              <a:rPr lang="ar-SY" dirty="0" smtClean="0"/>
              <a:t> مكان الحمض الأميني </a:t>
            </a:r>
            <a:r>
              <a:rPr lang="ar-SY" b="1" i="1" dirty="0" smtClean="0">
                <a:solidFill>
                  <a:srgbClr val="FF0000"/>
                </a:solidFill>
              </a:rPr>
              <a:t>غلوتاميك</a:t>
            </a:r>
            <a:r>
              <a:rPr lang="ar-SY" dirty="0" smtClean="0"/>
              <a:t> في الموضع (</a:t>
            </a:r>
            <a:r>
              <a:rPr lang="ar-SY" dirty="0" smtClean="0">
                <a:solidFill>
                  <a:srgbClr val="FF0000"/>
                </a:solidFill>
              </a:rPr>
              <a:t>6</a:t>
            </a:r>
            <a:r>
              <a:rPr lang="ar-SY" dirty="0" smtClean="0"/>
              <a:t>) من السلسلة بيتا.</a:t>
            </a:r>
          </a:p>
          <a:p>
            <a:pPr marL="0" indent="0">
              <a:buNone/>
            </a:pPr>
            <a:r>
              <a:rPr lang="ar-SY" b="1" i="1" dirty="0" smtClean="0"/>
              <a:t>الشكل متماثل اللواقح : </a:t>
            </a:r>
            <a:r>
              <a:rPr lang="ar-SY" dirty="0" smtClean="0"/>
              <a:t>منه يشبه الداء المنجلي لكن أعراضه أخف منه.</a:t>
            </a:r>
          </a:p>
          <a:p>
            <a:pPr marL="0" indent="0">
              <a:buNone/>
            </a:pPr>
            <a:r>
              <a:rPr lang="en-US" dirty="0" smtClean="0"/>
              <a:t>HbC  =     90    %</a:t>
            </a:r>
          </a:p>
          <a:p>
            <a:pPr marL="0" indent="0">
              <a:buNone/>
            </a:pPr>
            <a:r>
              <a:rPr lang="en-US" dirty="0" smtClean="0"/>
              <a:t>HbF   =   7 -10 %</a:t>
            </a:r>
          </a:p>
          <a:p>
            <a:pPr marL="0" indent="0">
              <a:buNone/>
            </a:pPr>
            <a:r>
              <a:rPr lang="en-US" dirty="0" smtClean="0"/>
              <a:t>HbA2 =   1 - 3  %</a:t>
            </a:r>
          </a:p>
          <a:p>
            <a:pPr marL="0" indent="0">
              <a:buNone/>
            </a:pPr>
            <a:r>
              <a:rPr lang="ar-SY" b="1" i="1" dirty="0" smtClean="0"/>
              <a:t>أما الشكل متخالف اللواقح </a:t>
            </a:r>
            <a:r>
              <a:rPr lang="ar-SY" dirty="0" smtClean="0"/>
              <a:t>فغير عرضي ونتيجته</a:t>
            </a:r>
          </a:p>
          <a:p>
            <a:pPr marL="0" indent="0">
              <a:buNone/>
            </a:pPr>
            <a:r>
              <a:rPr lang="en-US" b="1" i="1" dirty="0" smtClean="0"/>
              <a:t>HbC </a:t>
            </a:r>
            <a:r>
              <a:rPr lang="en-US" dirty="0" smtClean="0"/>
              <a:t>= 30 – 40 %</a:t>
            </a:r>
          </a:p>
          <a:p>
            <a:pPr marL="0" indent="0">
              <a:buNone/>
            </a:pPr>
            <a:r>
              <a:rPr lang="ar-SY" dirty="0" smtClean="0"/>
              <a:t>الخضاب</a:t>
            </a:r>
            <a:r>
              <a:rPr lang="en-US" dirty="0" smtClean="0"/>
              <a:t>C</a:t>
            </a:r>
            <a:r>
              <a:rPr lang="ar-SY" dirty="0" smtClean="0"/>
              <a:t>بطيء جداً على الوسط القلوي ويأتي بعد </a:t>
            </a:r>
            <a:r>
              <a:rPr lang="en-US" dirty="0" smtClean="0"/>
              <a:t>S</a:t>
            </a:r>
            <a:r>
              <a:rPr lang="ar-SY" dirty="0" smtClean="0"/>
              <a:t>.</a:t>
            </a:r>
            <a:endParaRPr lang="en-US" dirty="0" smtClean="0"/>
          </a:p>
        </p:txBody>
      </p:sp>
    </p:spTree>
    <p:extLst>
      <p:ext uri="{BB962C8B-B14F-4D97-AF65-F5344CB8AC3E}">
        <p14:creationId xmlns:p14="http://schemas.microsoft.com/office/powerpoint/2010/main" val="3478889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8"/>
            <a:ext cx="6965245" cy="1080121"/>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smtClean="0">
                <a:solidFill>
                  <a:schemeClr val="tx2">
                    <a:lumMod val="75000"/>
                  </a:schemeClr>
                </a:solidFill>
              </a:rPr>
              <a:t>D</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755576" y="1700808"/>
            <a:ext cx="7632848" cy="4536504"/>
          </a:xfrm>
        </p:spPr>
        <p:txBody>
          <a:bodyPr>
            <a:normAutofit/>
          </a:bodyPr>
          <a:lstStyle/>
          <a:p>
            <a:pPr marL="0" indent="0">
              <a:buNone/>
            </a:pPr>
            <a:r>
              <a:rPr lang="ar-SY" dirty="0" smtClean="0"/>
              <a:t>يحل هنا الحمض الأمينيي </a:t>
            </a:r>
            <a:r>
              <a:rPr lang="ar-SY" b="1" i="1" dirty="0" smtClean="0">
                <a:solidFill>
                  <a:srgbClr val="FF0000"/>
                </a:solidFill>
              </a:rPr>
              <a:t>غلوتامين</a:t>
            </a:r>
            <a:r>
              <a:rPr lang="ar-SY" dirty="0" smtClean="0"/>
              <a:t> مكان الحمض الأميني </a:t>
            </a:r>
            <a:r>
              <a:rPr lang="ar-SY" b="1" i="1" dirty="0" smtClean="0">
                <a:solidFill>
                  <a:srgbClr val="FF0000"/>
                </a:solidFill>
              </a:rPr>
              <a:t>غلوتاميك </a:t>
            </a:r>
            <a:r>
              <a:rPr lang="ar-SY" dirty="0" smtClean="0"/>
              <a:t>في الموضع (</a:t>
            </a:r>
            <a:r>
              <a:rPr lang="ar-SY" b="1" dirty="0" smtClean="0">
                <a:solidFill>
                  <a:srgbClr val="FF0000"/>
                </a:solidFill>
              </a:rPr>
              <a:t>121</a:t>
            </a:r>
            <a:r>
              <a:rPr lang="ar-SY" dirty="0" smtClean="0"/>
              <a:t>) من السلسلة بيتا.</a:t>
            </a:r>
          </a:p>
          <a:p>
            <a:pPr marL="0" indent="0">
              <a:buNone/>
            </a:pPr>
            <a:r>
              <a:rPr lang="ar-SY" b="1" i="1" dirty="0" smtClean="0"/>
              <a:t>الشكل متماثل اللواقح </a:t>
            </a:r>
            <a:r>
              <a:rPr lang="ar-SY" dirty="0" smtClean="0"/>
              <a:t>منه يشبه الداء المنجلي لكن أعراضه أخف منه.</a:t>
            </a:r>
          </a:p>
          <a:p>
            <a:pPr marL="0" indent="0">
              <a:buNone/>
            </a:pPr>
            <a:r>
              <a:rPr lang="en-US" b="1" i="1" dirty="0" smtClean="0"/>
              <a:t>HbD</a:t>
            </a:r>
            <a:r>
              <a:rPr lang="en-US" dirty="0" smtClean="0"/>
              <a:t> =   95  %</a:t>
            </a:r>
          </a:p>
          <a:p>
            <a:pPr marL="0" indent="0">
              <a:buNone/>
            </a:pPr>
            <a:r>
              <a:rPr lang="en-US" b="1" i="1" dirty="0" smtClean="0"/>
              <a:t>HbF</a:t>
            </a:r>
            <a:r>
              <a:rPr lang="en-US" dirty="0" smtClean="0"/>
              <a:t> =   2-3%</a:t>
            </a:r>
          </a:p>
          <a:p>
            <a:pPr marL="0" indent="0">
              <a:buNone/>
            </a:pPr>
            <a:r>
              <a:rPr lang="en-US" b="1" i="1" dirty="0" smtClean="0"/>
              <a:t>HbA2</a:t>
            </a:r>
            <a:r>
              <a:rPr lang="en-US" dirty="0" smtClean="0"/>
              <a:t> =  1-3%</a:t>
            </a:r>
          </a:p>
          <a:p>
            <a:pPr marL="0" indent="0">
              <a:buNone/>
            </a:pPr>
            <a:r>
              <a:rPr lang="ar-SY" b="1" i="1" dirty="0" smtClean="0"/>
              <a:t>أما الشكل متخالف اللواقح </a:t>
            </a:r>
            <a:r>
              <a:rPr lang="ar-SY" dirty="0" smtClean="0"/>
              <a:t>فغير عرضي</a:t>
            </a:r>
            <a:endParaRPr lang="en-US" dirty="0" smtClean="0"/>
          </a:p>
          <a:p>
            <a:pPr marL="0" indent="0">
              <a:buNone/>
            </a:pPr>
            <a:r>
              <a:rPr lang="ar-SY" dirty="0" smtClean="0"/>
              <a:t>الخضاب</a:t>
            </a:r>
            <a:r>
              <a:rPr lang="en-US" dirty="0" smtClean="0"/>
              <a:t>C</a:t>
            </a:r>
            <a:r>
              <a:rPr lang="ar-SY" dirty="0" smtClean="0"/>
              <a:t>بطيء على الوسط القلوي ويرحل مع الخضاب </a:t>
            </a:r>
            <a:r>
              <a:rPr lang="en-US" dirty="0" smtClean="0"/>
              <a:t>S</a:t>
            </a:r>
            <a:r>
              <a:rPr lang="ar-SY" dirty="0" smtClean="0"/>
              <a:t>ويتم التفريق بينهما بسلبية اختبار التمنجل.</a:t>
            </a:r>
          </a:p>
          <a:p>
            <a:pPr marL="0" indent="0">
              <a:buNone/>
            </a:pPr>
            <a:r>
              <a:rPr lang="ar-SY" dirty="0" smtClean="0"/>
              <a:t>يدعى أبضاً بخضاب البنجاب أو لوس أنجلوس.</a:t>
            </a:r>
            <a:endParaRPr lang="en-US" dirty="0" smtClean="0"/>
          </a:p>
        </p:txBody>
      </p:sp>
    </p:spTree>
    <p:extLst>
      <p:ext uri="{BB962C8B-B14F-4D97-AF65-F5344CB8AC3E}">
        <p14:creationId xmlns:p14="http://schemas.microsoft.com/office/powerpoint/2010/main" val="206849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595194"/>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smtClean="0">
                <a:solidFill>
                  <a:schemeClr val="tx2">
                    <a:lumMod val="75000"/>
                  </a:schemeClr>
                </a:solidFill>
              </a:rPr>
              <a:t>G</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1043608" y="1700808"/>
            <a:ext cx="7272808" cy="4608512"/>
          </a:xfrm>
        </p:spPr>
        <p:txBody>
          <a:bodyPr>
            <a:normAutofit/>
          </a:bodyPr>
          <a:lstStyle/>
          <a:p>
            <a:pPr marL="0" indent="0">
              <a:buNone/>
            </a:pPr>
            <a:r>
              <a:rPr lang="ar-SY" dirty="0" smtClean="0"/>
              <a:t>يحل هنا الحمض الأمينيي </a:t>
            </a:r>
            <a:r>
              <a:rPr lang="ar-SY" b="1" i="1" dirty="0" smtClean="0">
                <a:solidFill>
                  <a:srgbClr val="FF0000"/>
                </a:solidFill>
              </a:rPr>
              <a:t>اللايزين</a:t>
            </a:r>
            <a:r>
              <a:rPr lang="ar-SY" dirty="0" smtClean="0"/>
              <a:t> مكان الحمض الأميني </a:t>
            </a:r>
            <a:r>
              <a:rPr lang="ar-SY" b="1" i="1" dirty="0" smtClean="0">
                <a:solidFill>
                  <a:srgbClr val="FF0000"/>
                </a:solidFill>
              </a:rPr>
              <a:t>الاسبارتيك</a:t>
            </a:r>
            <a:r>
              <a:rPr lang="ar-SY" dirty="0" smtClean="0"/>
              <a:t> في </a:t>
            </a:r>
          </a:p>
          <a:p>
            <a:pPr marL="0" indent="0">
              <a:buNone/>
            </a:pPr>
            <a:endParaRPr lang="ar-SY" dirty="0"/>
          </a:p>
          <a:p>
            <a:pPr marL="0" indent="0">
              <a:buNone/>
            </a:pPr>
            <a:r>
              <a:rPr lang="ar-SY" dirty="0" smtClean="0"/>
              <a:t>الموضع (</a:t>
            </a:r>
            <a:r>
              <a:rPr lang="ar-SY" b="1" dirty="0" smtClean="0">
                <a:solidFill>
                  <a:srgbClr val="FF0000"/>
                </a:solidFill>
              </a:rPr>
              <a:t>67</a:t>
            </a:r>
            <a:r>
              <a:rPr lang="ar-SY" dirty="0" smtClean="0"/>
              <a:t>) من السلسلة </a:t>
            </a:r>
            <a:r>
              <a:rPr lang="ar-SY" b="1" dirty="0" smtClean="0"/>
              <a:t>ألفا</a:t>
            </a:r>
            <a:r>
              <a:rPr lang="ar-SY" dirty="0" smtClean="0"/>
              <a:t>.</a:t>
            </a:r>
          </a:p>
          <a:p>
            <a:pPr marL="0" indent="0">
              <a:buNone/>
            </a:pPr>
            <a:endParaRPr lang="ar-SY" dirty="0" smtClean="0"/>
          </a:p>
          <a:p>
            <a:pPr marL="0" indent="0">
              <a:buNone/>
            </a:pPr>
            <a:r>
              <a:rPr lang="ar-SY" dirty="0" smtClean="0"/>
              <a:t>الخضاب </a:t>
            </a:r>
            <a:r>
              <a:rPr lang="en-US" dirty="0" smtClean="0"/>
              <a:t>C</a:t>
            </a:r>
            <a:r>
              <a:rPr lang="ar-SY" dirty="0" smtClean="0"/>
              <a:t> بطيء على الوسط القلوي ويرحل مع الخضاب </a:t>
            </a:r>
            <a:r>
              <a:rPr lang="en-US" dirty="0" smtClean="0"/>
              <a:t>S</a:t>
            </a:r>
            <a:r>
              <a:rPr lang="ar-SY" dirty="0" smtClean="0"/>
              <a:t>.</a:t>
            </a:r>
          </a:p>
          <a:p>
            <a:pPr marL="0" indent="0">
              <a:buNone/>
            </a:pPr>
            <a:endParaRPr lang="ar-SY" dirty="0" smtClean="0"/>
          </a:p>
          <a:p>
            <a:pPr marL="0" indent="0">
              <a:buNone/>
            </a:pPr>
            <a:r>
              <a:rPr lang="ar-SY" dirty="0" smtClean="0"/>
              <a:t>لا نشاهد هنا شذوذات مخبرية أو سريرية.</a:t>
            </a:r>
          </a:p>
          <a:p>
            <a:pPr marL="0" indent="0">
              <a:buNone/>
            </a:pPr>
            <a:endParaRPr lang="ar-SY" dirty="0" smtClean="0"/>
          </a:p>
          <a:p>
            <a:pPr marL="0" indent="0">
              <a:buNone/>
            </a:pPr>
            <a:r>
              <a:rPr lang="ar-SY" dirty="0" smtClean="0"/>
              <a:t>نشاهد على الرحلان عصابة</a:t>
            </a:r>
            <a:r>
              <a:rPr lang="en-US" dirty="0" smtClean="0"/>
              <a:t>G</a:t>
            </a:r>
            <a:r>
              <a:rPr lang="ar-SY" dirty="0" smtClean="0"/>
              <a:t>+عصابة مزدوجة ل </a:t>
            </a:r>
            <a:r>
              <a:rPr lang="en-US" dirty="0" smtClean="0"/>
              <a:t>A2</a:t>
            </a:r>
            <a:r>
              <a:rPr lang="ar-SY" dirty="0" smtClean="0"/>
              <a:t>.</a:t>
            </a:r>
            <a:endParaRPr lang="en-US" dirty="0" smtClean="0"/>
          </a:p>
        </p:txBody>
      </p:sp>
    </p:spTree>
    <p:extLst>
      <p:ext uri="{BB962C8B-B14F-4D97-AF65-F5344CB8AC3E}">
        <p14:creationId xmlns:p14="http://schemas.microsoft.com/office/powerpoint/2010/main" val="238351960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9"/>
            <a:ext cx="6965245" cy="1224136"/>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a:solidFill>
                  <a:schemeClr val="tx2">
                    <a:lumMod val="75000"/>
                  </a:schemeClr>
                </a:solidFill>
              </a:rPr>
              <a:t>O</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827584" y="1916832"/>
            <a:ext cx="7416824" cy="4248472"/>
          </a:xfrm>
        </p:spPr>
        <p:txBody>
          <a:bodyPr>
            <a:normAutofit/>
          </a:bodyPr>
          <a:lstStyle/>
          <a:p>
            <a:pPr marL="0" indent="0">
              <a:buNone/>
            </a:pPr>
            <a:r>
              <a:rPr lang="ar-SY" dirty="0" smtClean="0"/>
              <a:t>يحل هنا الحمض الأمينيي </a:t>
            </a:r>
            <a:r>
              <a:rPr lang="ar-SY" b="1" i="1" dirty="0" smtClean="0">
                <a:solidFill>
                  <a:srgbClr val="FF0000"/>
                </a:solidFill>
              </a:rPr>
              <a:t>اللايزين</a:t>
            </a:r>
            <a:r>
              <a:rPr lang="ar-SY" dirty="0" smtClean="0"/>
              <a:t> مكان الحمض الأميني </a:t>
            </a:r>
            <a:r>
              <a:rPr lang="ar-SY" b="1" i="1" dirty="0" smtClean="0">
                <a:solidFill>
                  <a:srgbClr val="FF0000"/>
                </a:solidFill>
              </a:rPr>
              <a:t>غلوتاميك</a:t>
            </a:r>
            <a:r>
              <a:rPr lang="ar-SY" dirty="0" smtClean="0"/>
              <a:t> في الموضع (</a:t>
            </a:r>
            <a:r>
              <a:rPr lang="ar-SY" b="1" dirty="0" smtClean="0">
                <a:solidFill>
                  <a:srgbClr val="FF0000"/>
                </a:solidFill>
              </a:rPr>
              <a:t>121</a:t>
            </a:r>
            <a:r>
              <a:rPr lang="ar-SY" dirty="0" smtClean="0"/>
              <a:t>) من السلسلة </a:t>
            </a:r>
            <a:r>
              <a:rPr lang="ar-SY" b="1" dirty="0" smtClean="0"/>
              <a:t>ألفا</a:t>
            </a:r>
            <a:r>
              <a:rPr lang="ar-SY" dirty="0" smtClean="0"/>
              <a:t>.</a:t>
            </a:r>
          </a:p>
          <a:p>
            <a:pPr marL="0" indent="0">
              <a:buNone/>
            </a:pPr>
            <a:r>
              <a:rPr lang="ar-SY" b="1" i="1" dirty="0" smtClean="0"/>
              <a:t>الشكل متماثل اللواقح </a:t>
            </a:r>
            <a:r>
              <a:rPr lang="ar-SY" dirty="0" smtClean="0"/>
              <a:t>(</a:t>
            </a:r>
            <a:r>
              <a:rPr lang="en-US" dirty="0" smtClean="0"/>
              <a:t>O Arab</a:t>
            </a:r>
            <a:r>
              <a:rPr lang="ar-SY" dirty="0" smtClean="0"/>
              <a:t>) : يؤدي إلى أعراض انحلالية.</a:t>
            </a:r>
          </a:p>
          <a:p>
            <a:pPr marL="0" indent="0">
              <a:buNone/>
            </a:pPr>
            <a:r>
              <a:rPr lang="ar-SY" b="1" i="1" dirty="0" smtClean="0"/>
              <a:t>أما الشكل متخالف اللواقح : </a:t>
            </a:r>
            <a:r>
              <a:rPr lang="ar-SY" dirty="0" smtClean="0"/>
              <a:t>فغير عرضي.</a:t>
            </a:r>
            <a:endParaRPr lang="en-US" dirty="0" smtClean="0"/>
          </a:p>
          <a:p>
            <a:pPr marL="0" indent="0">
              <a:buNone/>
            </a:pPr>
            <a:r>
              <a:rPr lang="ar-SY" dirty="0" smtClean="0"/>
              <a:t>الخضاب</a:t>
            </a:r>
            <a:r>
              <a:rPr lang="ar-SY" dirty="0"/>
              <a:t> </a:t>
            </a:r>
            <a:r>
              <a:rPr lang="en-US" dirty="0" smtClean="0"/>
              <a:t>O</a:t>
            </a:r>
            <a:r>
              <a:rPr lang="ar-SY" dirty="0" smtClean="0"/>
              <a:t> أبطأ من  الخضاب </a:t>
            </a:r>
            <a:r>
              <a:rPr lang="en-US" dirty="0" smtClean="0"/>
              <a:t>A2</a:t>
            </a:r>
            <a:r>
              <a:rPr lang="ar-SA" dirty="0" smtClean="0"/>
              <a:t> وأبطأ قليلاً من </a:t>
            </a:r>
            <a:r>
              <a:rPr lang="en-US" dirty="0" smtClean="0"/>
              <a:t>S ,C</a:t>
            </a:r>
            <a:r>
              <a:rPr lang="ar-SY" dirty="0" smtClean="0"/>
              <a:t>.</a:t>
            </a:r>
          </a:p>
          <a:p>
            <a:pPr marL="0" indent="0">
              <a:buNone/>
            </a:pPr>
            <a:r>
              <a:rPr lang="ar-SY" dirty="0" smtClean="0"/>
              <a:t>يدعى ب </a:t>
            </a:r>
            <a:r>
              <a:rPr lang="en-US" dirty="0" smtClean="0"/>
              <a:t>O Arab</a:t>
            </a:r>
            <a:r>
              <a:rPr lang="ar-SY" dirty="0" smtClean="0"/>
              <a:t>أو </a:t>
            </a:r>
            <a:r>
              <a:rPr lang="en-US" dirty="0" smtClean="0"/>
              <a:t>O indonisia</a:t>
            </a:r>
            <a:r>
              <a:rPr lang="ar-SY" dirty="0" smtClean="0"/>
              <a:t>.</a:t>
            </a:r>
          </a:p>
          <a:p>
            <a:pPr marL="0" indent="0">
              <a:buNone/>
            </a:pPr>
            <a:r>
              <a:rPr lang="ar-SY" dirty="0" smtClean="0"/>
              <a:t>شوهد هذا الخضاب عند عائلة فلسطينية.</a:t>
            </a:r>
            <a:endParaRPr lang="en-US" dirty="0" smtClean="0"/>
          </a:p>
        </p:txBody>
      </p:sp>
    </p:spTree>
    <p:extLst>
      <p:ext uri="{BB962C8B-B14F-4D97-AF65-F5344CB8AC3E}">
        <p14:creationId xmlns:p14="http://schemas.microsoft.com/office/powerpoint/2010/main" val="210966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9"/>
            <a:ext cx="6965245" cy="1152127"/>
          </a:xfrm>
        </p:spPr>
        <p:txBody>
          <a:bodyPr>
            <a:normAutofit fontScale="90000"/>
          </a:bodyPr>
          <a:lstStyle/>
          <a:p>
            <a:r>
              <a:rPr lang="ar-SY" b="1" dirty="0" smtClean="0">
                <a:solidFill>
                  <a:schemeClr val="tx2">
                    <a:lumMod val="75000"/>
                  </a:schemeClr>
                </a:solidFill>
              </a:rPr>
              <a:t> الاعتلالات الكيفية</a:t>
            </a:r>
            <a:br>
              <a:rPr lang="ar-SY" b="1" dirty="0" smtClean="0">
                <a:solidFill>
                  <a:schemeClr val="tx2">
                    <a:lumMod val="75000"/>
                  </a:schemeClr>
                </a:solidFill>
              </a:rPr>
            </a:br>
            <a:r>
              <a:rPr lang="ar-SY" b="1" i="1" u="sng" dirty="0" smtClean="0">
                <a:solidFill>
                  <a:schemeClr val="tx2">
                    <a:lumMod val="75000"/>
                  </a:schemeClr>
                </a:solidFill>
              </a:rPr>
              <a:t>الخضاب </a:t>
            </a:r>
            <a:r>
              <a:rPr lang="en-US" b="1" i="1" u="sng" dirty="0" smtClean="0">
                <a:solidFill>
                  <a:schemeClr val="tx2">
                    <a:lumMod val="75000"/>
                  </a:schemeClr>
                </a:solidFill>
              </a:rPr>
              <a:t>M</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899592" y="1844824"/>
            <a:ext cx="7272808" cy="4392488"/>
          </a:xfrm>
        </p:spPr>
        <p:txBody>
          <a:bodyPr>
            <a:normAutofit/>
          </a:bodyPr>
          <a:lstStyle/>
          <a:p>
            <a:pPr marL="0" indent="0">
              <a:buNone/>
            </a:pPr>
            <a:r>
              <a:rPr lang="ar-SY" dirty="0" smtClean="0"/>
              <a:t>يستبدل هنا الحمض الأمينيي </a:t>
            </a:r>
            <a:r>
              <a:rPr lang="ar-SY" b="1" i="1" dirty="0" smtClean="0">
                <a:solidFill>
                  <a:srgbClr val="FF0000"/>
                </a:solidFill>
              </a:rPr>
              <a:t>الهيستيدين</a:t>
            </a:r>
            <a:r>
              <a:rPr lang="ar-SY" dirty="0" smtClean="0"/>
              <a:t> مكان الحمض الأميني في إحدى السلاسل </a:t>
            </a:r>
            <a:r>
              <a:rPr lang="ar-SY" b="1" i="1" dirty="0" smtClean="0">
                <a:solidFill>
                  <a:srgbClr val="FF0000"/>
                </a:solidFill>
              </a:rPr>
              <a:t>بالتيروزين</a:t>
            </a:r>
            <a:r>
              <a:rPr lang="ar-SY" dirty="0" smtClean="0"/>
              <a:t> (من السلسلة ألفا أو بيتا أو غاما) يؤدي لتشكيل ميتهيموغلوبين مما يسبب الزراق.</a:t>
            </a:r>
          </a:p>
          <a:p>
            <a:pPr marL="0" indent="0">
              <a:buNone/>
            </a:pPr>
            <a:r>
              <a:rPr lang="ar-SY" b="1" i="1" dirty="0" smtClean="0"/>
              <a:t>الشكل متماثل اللواقح </a:t>
            </a:r>
            <a:r>
              <a:rPr lang="ar-SY" dirty="0" smtClean="0"/>
              <a:t>منه مميت .</a:t>
            </a:r>
          </a:p>
          <a:p>
            <a:pPr marL="0" indent="0">
              <a:buNone/>
            </a:pPr>
            <a:r>
              <a:rPr lang="ar-SY" b="1" i="1" dirty="0" smtClean="0"/>
              <a:t>أما الشكل متخالف اللواقح </a:t>
            </a:r>
            <a:r>
              <a:rPr lang="ar-SY" dirty="0" smtClean="0"/>
              <a:t>فهو المكتشف ولا يسبب انحلال للدم.</a:t>
            </a:r>
          </a:p>
          <a:p>
            <a:r>
              <a:rPr lang="en-US" b="1" i="1" dirty="0" smtClean="0"/>
              <a:t>HbM Boston</a:t>
            </a:r>
            <a:r>
              <a:rPr lang="ar-SY" dirty="0" smtClean="0"/>
              <a:t>على حساب السلسلة ألفا ويحدث الزراق منذ الولادة.</a:t>
            </a:r>
          </a:p>
          <a:p>
            <a:r>
              <a:rPr lang="en-US" b="1" i="1" dirty="0" smtClean="0"/>
              <a:t>HbM Osaka</a:t>
            </a:r>
            <a:r>
              <a:rPr lang="ar-SY" dirty="0" smtClean="0"/>
              <a:t>على حساب السلسلة غاما ويحدث الزراق منذ الولادة ويختفي بعمر 6 أشهر.</a:t>
            </a:r>
          </a:p>
          <a:p>
            <a:r>
              <a:rPr lang="en-US" b="1" dirty="0" smtClean="0"/>
              <a:t>HbM Hydeparn</a:t>
            </a:r>
            <a:r>
              <a:rPr lang="ar-SY" b="1" dirty="0" smtClean="0"/>
              <a:t> </a:t>
            </a:r>
            <a:r>
              <a:rPr lang="ar-SY" dirty="0" smtClean="0"/>
              <a:t>على حساب السلسلة بيتا ويظهر في الشهر التاسع.</a:t>
            </a:r>
            <a:endParaRPr lang="en-US" dirty="0" smtClean="0"/>
          </a:p>
          <a:p>
            <a:pPr marL="0" indent="0">
              <a:buNone/>
            </a:pPr>
            <a:endParaRPr lang="en-US" dirty="0" smtClean="0"/>
          </a:p>
        </p:txBody>
      </p:sp>
    </p:spTree>
    <p:extLst>
      <p:ext uri="{BB962C8B-B14F-4D97-AF65-F5344CB8AC3E}">
        <p14:creationId xmlns:p14="http://schemas.microsoft.com/office/powerpoint/2010/main" val="3021989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الخضابية الكيفية-الكيفية</a:t>
            </a:r>
            <a:br>
              <a:rPr lang="ar-SY" b="1" dirty="0" smtClean="0">
                <a:solidFill>
                  <a:schemeClr val="tx2">
                    <a:lumMod val="75000"/>
                  </a:schemeClr>
                </a:solidFill>
              </a:rPr>
            </a:br>
            <a:r>
              <a:rPr lang="ar-SY" b="1" i="1" u="sng" dirty="0" smtClean="0">
                <a:solidFill>
                  <a:schemeClr val="tx2">
                    <a:lumMod val="75000"/>
                  </a:schemeClr>
                </a:solidFill>
              </a:rPr>
              <a:t>داء الهيموغلوبين </a:t>
            </a:r>
            <a:r>
              <a:rPr lang="en-US" b="1" i="1" u="sng" dirty="0" smtClean="0">
                <a:solidFill>
                  <a:schemeClr val="tx2">
                    <a:lumMod val="75000"/>
                  </a:schemeClr>
                </a:solidFill>
              </a:rPr>
              <a:t>SC</a:t>
            </a:r>
            <a:endParaRPr lang="ar-SA" b="1" i="1" u="sng" dirty="0">
              <a:solidFill>
                <a:schemeClr val="tx2">
                  <a:lumMod val="75000"/>
                </a:schemeClr>
              </a:solidFill>
            </a:endParaRPr>
          </a:p>
        </p:txBody>
      </p:sp>
      <p:sp>
        <p:nvSpPr>
          <p:cNvPr id="3" name="عنصر نائب للمحتوى 2"/>
          <p:cNvSpPr>
            <a:spLocks noGrp="1"/>
          </p:cNvSpPr>
          <p:nvPr>
            <p:ph idx="1"/>
          </p:nvPr>
        </p:nvSpPr>
        <p:spPr/>
        <p:txBody>
          <a:bodyPr/>
          <a:lstStyle/>
          <a:p>
            <a:r>
              <a:rPr lang="ar-SY" dirty="0" smtClean="0"/>
              <a:t>رحلان الخضاب هنا كالتالي:</a:t>
            </a:r>
          </a:p>
          <a:p>
            <a:pPr marL="0" indent="0">
              <a:buNone/>
            </a:pPr>
            <a:r>
              <a:rPr lang="en-US" b="1" dirty="0" smtClean="0"/>
              <a:t>HbS</a:t>
            </a:r>
            <a:r>
              <a:rPr lang="en-US" dirty="0" smtClean="0"/>
              <a:t>  = 45-50 %</a:t>
            </a:r>
          </a:p>
          <a:p>
            <a:pPr marL="0" indent="0">
              <a:buNone/>
            </a:pPr>
            <a:r>
              <a:rPr lang="en-US" b="1" dirty="0" smtClean="0"/>
              <a:t>HbC</a:t>
            </a:r>
            <a:r>
              <a:rPr lang="en-US" dirty="0" smtClean="0"/>
              <a:t> = 45-50 %</a:t>
            </a:r>
          </a:p>
          <a:p>
            <a:pPr marL="0" indent="0">
              <a:buNone/>
            </a:pPr>
            <a:r>
              <a:rPr lang="en-US" b="1" dirty="0" smtClean="0"/>
              <a:t>HbF</a:t>
            </a:r>
            <a:r>
              <a:rPr lang="en-US" dirty="0" smtClean="0"/>
              <a:t> = 1 –  7 %</a:t>
            </a:r>
          </a:p>
          <a:p>
            <a:pPr marL="0" indent="0">
              <a:buNone/>
            </a:pPr>
            <a:r>
              <a:rPr lang="en-US" b="1" dirty="0" smtClean="0"/>
              <a:t>HbA2</a:t>
            </a:r>
            <a:r>
              <a:rPr lang="en-US" dirty="0" smtClean="0"/>
              <a:t> =      0   %</a:t>
            </a:r>
          </a:p>
          <a:p>
            <a:r>
              <a:rPr lang="ar-SY" dirty="0" smtClean="0"/>
              <a:t>أعراض فقر دم خفيفة إلى متوسطة.</a:t>
            </a:r>
            <a:endParaRPr lang="ar-SA" dirty="0"/>
          </a:p>
        </p:txBody>
      </p:sp>
    </p:spTree>
    <p:extLst>
      <p:ext uri="{BB962C8B-B14F-4D97-AF65-F5344CB8AC3E}">
        <p14:creationId xmlns:p14="http://schemas.microsoft.com/office/powerpoint/2010/main" val="106652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الخضابية الكيفية-الكيفية</a:t>
            </a:r>
            <a:br>
              <a:rPr lang="ar-SY" b="1" dirty="0" smtClean="0">
                <a:solidFill>
                  <a:schemeClr val="tx2">
                    <a:lumMod val="75000"/>
                  </a:schemeClr>
                </a:solidFill>
              </a:rPr>
            </a:br>
            <a:r>
              <a:rPr lang="ar-SY" b="1" i="1" u="sng" dirty="0" smtClean="0">
                <a:solidFill>
                  <a:schemeClr val="tx2">
                    <a:lumMod val="75000"/>
                  </a:schemeClr>
                </a:solidFill>
              </a:rPr>
              <a:t>داء الهيموغلوبين </a:t>
            </a:r>
            <a:r>
              <a:rPr lang="en-US" b="1" i="1" u="sng" dirty="0" smtClean="0">
                <a:solidFill>
                  <a:schemeClr val="tx2">
                    <a:lumMod val="75000"/>
                  </a:schemeClr>
                </a:solidFill>
              </a:rPr>
              <a:t>SD</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755576" y="2132856"/>
            <a:ext cx="7632848" cy="3949899"/>
          </a:xfrm>
        </p:spPr>
        <p:txBody>
          <a:bodyPr/>
          <a:lstStyle/>
          <a:p>
            <a:r>
              <a:rPr lang="ar-SY" dirty="0" smtClean="0"/>
              <a:t>نلاحظ قمة مرتفعة مكان </a:t>
            </a:r>
            <a:r>
              <a:rPr lang="en-US" dirty="0" smtClean="0"/>
              <a:t>D,S</a:t>
            </a:r>
            <a:r>
              <a:rPr lang="ar-SY" dirty="0" smtClean="0"/>
              <a:t> ولا يمكن الفصل بينهما </a:t>
            </a:r>
          </a:p>
          <a:p>
            <a:pPr marL="0" indent="0">
              <a:buNone/>
            </a:pPr>
            <a:endParaRPr lang="ar-SY" dirty="0" smtClean="0"/>
          </a:p>
          <a:p>
            <a:pPr marL="0" indent="0">
              <a:buNone/>
            </a:pPr>
            <a:r>
              <a:rPr lang="ar-SY" dirty="0" smtClean="0"/>
              <a:t>بأجهزة الرحلان التقليدية. </a:t>
            </a:r>
          </a:p>
          <a:p>
            <a:pPr marL="0" indent="0">
              <a:buNone/>
            </a:pPr>
            <a:endParaRPr lang="ar-SY" dirty="0" smtClean="0"/>
          </a:p>
          <a:p>
            <a:r>
              <a:rPr lang="ar-SY" dirty="0" smtClean="0"/>
              <a:t> أعراض فقر دم خفيفة إلى متوسطة.</a:t>
            </a:r>
            <a:endParaRPr lang="ar-SA" dirty="0"/>
          </a:p>
        </p:txBody>
      </p:sp>
    </p:spTree>
    <p:extLst>
      <p:ext uri="{BB962C8B-B14F-4D97-AF65-F5344CB8AC3E}">
        <p14:creationId xmlns:p14="http://schemas.microsoft.com/office/powerpoint/2010/main" val="418524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95023" y="620689"/>
            <a:ext cx="6965245" cy="1080120"/>
          </a:xfrm>
        </p:spPr>
        <p:txBody>
          <a:bodyPr/>
          <a:lstStyle/>
          <a:p>
            <a:r>
              <a:rPr lang="ar-SY" b="1" dirty="0" smtClean="0">
                <a:solidFill>
                  <a:schemeClr val="tx2">
                    <a:lumMod val="75000"/>
                  </a:schemeClr>
                </a:solidFill>
              </a:rPr>
              <a:t>تركيب الخضاب</a:t>
            </a:r>
            <a:endParaRPr lang="ar-SA" b="1" dirty="0">
              <a:solidFill>
                <a:schemeClr val="tx2">
                  <a:lumMod val="75000"/>
                </a:schemeClr>
              </a:solidFill>
            </a:endParaRPr>
          </a:p>
        </p:txBody>
      </p:sp>
      <p:sp>
        <p:nvSpPr>
          <p:cNvPr id="5" name="عنصر نائب للمحتوى 4"/>
          <p:cNvSpPr>
            <a:spLocks noGrp="1"/>
          </p:cNvSpPr>
          <p:nvPr>
            <p:ph idx="1"/>
          </p:nvPr>
        </p:nvSpPr>
        <p:spPr>
          <a:xfrm>
            <a:off x="899592" y="1700808"/>
            <a:ext cx="7344816" cy="4536504"/>
          </a:xfrm>
        </p:spPr>
        <p:txBody>
          <a:bodyPr>
            <a:normAutofit/>
          </a:bodyPr>
          <a:lstStyle/>
          <a:p>
            <a:pPr marL="0" indent="0">
              <a:buNone/>
            </a:pPr>
            <a:r>
              <a:rPr lang="ar-SY" dirty="0" smtClean="0"/>
              <a:t>الخضاب أو الهيموغلوبين : بروتين لوني مؤلف من جزأين:</a:t>
            </a:r>
          </a:p>
          <a:p>
            <a:pPr marL="0" indent="0">
              <a:buNone/>
            </a:pPr>
            <a:r>
              <a:rPr lang="ar-SY" b="1" i="1" dirty="0" smtClean="0">
                <a:solidFill>
                  <a:srgbClr val="FF0000"/>
                </a:solidFill>
              </a:rPr>
              <a:t>جزء غير بروتيني : </a:t>
            </a:r>
            <a:r>
              <a:rPr lang="ar-SY" dirty="0" smtClean="0"/>
              <a:t>وهو أربع جزيئات من الهيم الذي يكسب الخضاب لونه المميز .</a:t>
            </a:r>
          </a:p>
          <a:p>
            <a:pPr marL="0" indent="0">
              <a:buNone/>
            </a:pPr>
            <a:r>
              <a:rPr lang="ar-SY" dirty="0" smtClean="0"/>
              <a:t>وكل جزيئة هيم مكونة من مركب البورتوبورفرين وذرة </a:t>
            </a:r>
            <a:r>
              <a:rPr lang="en-US" dirty="0" smtClean="0"/>
              <a:t>Fe²</a:t>
            </a:r>
            <a:r>
              <a:rPr lang="ar-SA" dirty="0" smtClean="0"/>
              <a:t>.</a:t>
            </a:r>
          </a:p>
          <a:p>
            <a:pPr marL="0" indent="0">
              <a:buNone/>
            </a:pPr>
            <a:r>
              <a:rPr lang="ar-SA" b="1" i="1" dirty="0" smtClean="0">
                <a:solidFill>
                  <a:srgbClr val="FF0000"/>
                </a:solidFill>
              </a:rPr>
              <a:t>جزء بروتيني : </a:t>
            </a:r>
            <a:r>
              <a:rPr lang="ar-SA" dirty="0" smtClean="0"/>
              <a:t>وهو الغلوبين المؤلف من أربعة سلاسل من عديد الببتيد.</a:t>
            </a:r>
          </a:p>
          <a:p>
            <a:pPr marL="0" indent="0">
              <a:buNone/>
            </a:pPr>
            <a:r>
              <a:rPr lang="ar-SA" b="1" dirty="0" smtClean="0"/>
              <a:t>           (الهيموغلوبين = الهيم + 4سلاسل  عديدة الببتيد).</a:t>
            </a:r>
          </a:p>
          <a:p>
            <a:pPr marL="0" indent="0">
              <a:buNone/>
            </a:pPr>
            <a:r>
              <a:rPr lang="ar-SA" dirty="0" smtClean="0"/>
              <a:t>تتكون السلاسل الغلوبينية – في جميع أنواع الخضابات –من سلاسل </a:t>
            </a:r>
            <a:r>
              <a:rPr lang="ar-SA" b="1" dirty="0" smtClean="0"/>
              <a:t>ألفا</a:t>
            </a:r>
            <a:r>
              <a:rPr lang="ar-SA" dirty="0" smtClean="0"/>
              <a:t> وسلاسل غير ألفا.</a:t>
            </a:r>
          </a:p>
          <a:p>
            <a:pPr marL="0" indent="0">
              <a:buNone/>
            </a:pPr>
            <a:r>
              <a:rPr lang="ar-SA" dirty="0" smtClean="0"/>
              <a:t>تتألف السلاسل ألفا من 141 حمض أميني مرتبة بتسلسل محدد.</a:t>
            </a:r>
          </a:p>
          <a:p>
            <a:pPr marL="0" indent="0">
              <a:buNone/>
            </a:pPr>
            <a:r>
              <a:rPr lang="ar-SA" dirty="0" smtClean="0"/>
              <a:t>تتألف السلاسل بيتا من 146 حمض أميني ومرتبة بتسلسل محدد.</a:t>
            </a:r>
          </a:p>
        </p:txBody>
      </p:sp>
    </p:spTree>
    <p:extLst>
      <p:ext uri="{BB962C8B-B14F-4D97-AF65-F5344CB8AC3E}">
        <p14:creationId xmlns:p14="http://schemas.microsoft.com/office/powerpoint/2010/main" val="916427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solidFill>
                  <a:schemeClr val="tx2">
                    <a:lumMod val="75000"/>
                  </a:schemeClr>
                </a:solidFill>
              </a:rPr>
              <a:t>الاعتلالات الكمية</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lstStyle/>
          <a:p>
            <a:pPr marL="0" indent="0">
              <a:buNone/>
            </a:pPr>
            <a:r>
              <a:rPr lang="ar-SY" dirty="0" smtClean="0"/>
              <a:t>يحدث هنا غياب أو نقص في انتاج السلاسل الغلوبونية.</a:t>
            </a:r>
          </a:p>
          <a:p>
            <a:pPr marL="0" indent="0">
              <a:buNone/>
            </a:pPr>
            <a:endParaRPr lang="ar-SY" dirty="0" smtClean="0"/>
          </a:p>
          <a:p>
            <a:r>
              <a:rPr lang="ar-SY" dirty="0" smtClean="0"/>
              <a:t>في حال نقص انتاج السلسة نرمز (+)</a:t>
            </a:r>
          </a:p>
          <a:p>
            <a:endParaRPr lang="ar-SY" dirty="0" smtClean="0"/>
          </a:p>
          <a:p>
            <a:r>
              <a:rPr lang="ar-SY" dirty="0" smtClean="0"/>
              <a:t>في حال غياب السلسلة نرمز(</a:t>
            </a:r>
            <a:r>
              <a:rPr lang="en-US" dirty="0" smtClean="0"/>
              <a:t>O</a:t>
            </a:r>
            <a:r>
              <a:rPr lang="ar-SY" dirty="0" smtClean="0"/>
              <a:t>)</a:t>
            </a:r>
          </a:p>
          <a:p>
            <a:endParaRPr lang="ar-SY" dirty="0" smtClean="0"/>
          </a:p>
          <a:p>
            <a:r>
              <a:rPr lang="ar-SY" dirty="0" smtClean="0"/>
              <a:t>مثالها التلاسيميا ألفا و بيتا.</a:t>
            </a:r>
            <a:endParaRPr lang="ar-SA" dirty="0"/>
          </a:p>
        </p:txBody>
      </p:sp>
    </p:spTree>
    <p:extLst>
      <p:ext uri="{BB962C8B-B14F-4D97-AF65-F5344CB8AC3E}">
        <p14:creationId xmlns:p14="http://schemas.microsoft.com/office/powerpoint/2010/main" val="190252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الكمية</a:t>
            </a:r>
            <a:br>
              <a:rPr lang="ar-SY" b="1" dirty="0" smtClean="0">
                <a:solidFill>
                  <a:schemeClr val="tx2">
                    <a:lumMod val="75000"/>
                  </a:schemeClr>
                </a:solidFill>
              </a:rPr>
            </a:br>
            <a:r>
              <a:rPr lang="ar-SY" b="1" i="1" u="sng" dirty="0" smtClean="0">
                <a:solidFill>
                  <a:schemeClr val="tx2">
                    <a:lumMod val="75000"/>
                  </a:schemeClr>
                </a:solidFill>
              </a:rPr>
              <a:t>ألفا تلاسيميا</a:t>
            </a:r>
            <a:endParaRPr lang="ar-SA" b="1" i="1" u="sng" dirty="0">
              <a:solidFill>
                <a:schemeClr val="tx2">
                  <a:lumMod val="75000"/>
                </a:schemeClr>
              </a:solidFill>
            </a:endParaRPr>
          </a:p>
        </p:txBody>
      </p:sp>
      <p:sp>
        <p:nvSpPr>
          <p:cNvPr id="3" name="عنصر نائب للمحتوى 2"/>
          <p:cNvSpPr>
            <a:spLocks noGrp="1"/>
          </p:cNvSpPr>
          <p:nvPr>
            <p:ph idx="1"/>
          </p:nvPr>
        </p:nvSpPr>
        <p:spPr/>
        <p:txBody>
          <a:bodyPr>
            <a:normAutofit fontScale="92500"/>
          </a:bodyPr>
          <a:lstStyle/>
          <a:p>
            <a:pPr marL="0" indent="0">
              <a:buNone/>
            </a:pPr>
            <a:r>
              <a:rPr lang="ar-SY" dirty="0" smtClean="0"/>
              <a:t>هناك أربعة جينات مسؤولة عن تركيب السلسلة ألفا.</a:t>
            </a:r>
          </a:p>
          <a:p>
            <a:pPr marL="0" indent="0">
              <a:buNone/>
            </a:pPr>
            <a:endParaRPr lang="ar-SY" dirty="0" smtClean="0"/>
          </a:p>
          <a:p>
            <a:pPr marL="0" indent="0">
              <a:buNone/>
            </a:pPr>
            <a:r>
              <a:rPr lang="ar-SY" dirty="0" smtClean="0"/>
              <a:t>أي خلل في هذه الجينات يؤدي إلى حالة محددة.</a:t>
            </a:r>
          </a:p>
          <a:p>
            <a:pPr marL="0" indent="0">
              <a:buNone/>
            </a:pPr>
            <a:endParaRPr lang="ar-SY" dirty="0" smtClean="0"/>
          </a:p>
          <a:p>
            <a:r>
              <a:rPr lang="ar-SY" b="1" i="1" u="sng" dirty="0" smtClean="0"/>
              <a:t>غياب مورثة واحدة</a:t>
            </a:r>
            <a:r>
              <a:rPr lang="en-US" b="1" i="1" u="sng" dirty="0" smtClean="0"/>
              <a:t>(a a , a -) :</a:t>
            </a:r>
            <a:r>
              <a:rPr lang="ar-SY" dirty="0" smtClean="0"/>
              <a:t> : تسمى خلة التلاسيميا ألفا </a:t>
            </a:r>
            <a:endParaRPr lang="ar-SY" dirty="0"/>
          </a:p>
          <a:p>
            <a:pPr marL="0" indent="0">
              <a:buNone/>
            </a:pPr>
            <a:r>
              <a:rPr lang="ar-SY" dirty="0" smtClean="0"/>
              <a:t>                                            وهي لا عرضية.</a:t>
            </a:r>
          </a:p>
          <a:p>
            <a:r>
              <a:rPr lang="ar-SY" b="1" i="1" u="sng" dirty="0" smtClean="0"/>
              <a:t>غياب مورثتين : (</a:t>
            </a:r>
            <a:r>
              <a:rPr lang="en-US" b="1" i="1" u="sng" dirty="0" smtClean="0"/>
              <a:t>a a ,- -</a:t>
            </a:r>
            <a:r>
              <a:rPr lang="ar-SY" b="1" i="1" u="sng" dirty="0" smtClean="0"/>
              <a:t>) أو (</a:t>
            </a:r>
            <a:r>
              <a:rPr lang="en-US" b="1" i="1" u="sng" dirty="0" smtClean="0"/>
              <a:t>a - ,a -</a:t>
            </a:r>
            <a:r>
              <a:rPr lang="ar-SY" b="1" i="1" u="sng" dirty="0" smtClean="0"/>
              <a:t>) </a:t>
            </a:r>
            <a:r>
              <a:rPr lang="ar-SY" dirty="0" smtClean="0"/>
              <a:t>:تدعى هذه الحالة </a:t>
            </a:r>
            <a:endParaRPr lang="ar-SY" dirty="0"/>
          </a:p>
          <a:p>
            <a:pPr marL="0" indent="0">
              <a:buNone/>
            </a:pPr>
            <a:r>
              <a:rPr lang="ar-SY" dirty="0" smtClean="0"/>
              <a:t>أيضاً بخلة ألفا تلاسيميا ونلاحظ هنا انخفاض بسيط في الخضاب (10-12غ/دل) وهي لا عرضية.</a:t>
            </a:r>
          </a:p>
          <a:p>
            <a:pPr marL="0" indent="0">
              <a:buNone/>
            </a:pPr>
            <a:endParaRPr lang="ar-SY" dirty="0" smtClean="0">
              <a:latin typeface="Tahoma"/>
              <a:ea typeface="Tahoma"/>
              <a:cs typeface="Tahoma"/>
            </a:endParaRPr>
          </a:p>
          <a:p>
            <a:endParaRPr lang="ar-SY" dirty="0" smtClean="0">
              <a:latin typeface="Tahoma"/>
              <a:ea typeface="Tahoma"/>
              <a:cs typeface="Tahoma"/>
            </a:endParaRPr>
          </a:p>
          <a:p>
            <a:endParaRPr lang="ar-SA" dirty="0"/>
          </a:p>
        </p:txBody>
      </p:sp>
    </p:spTree>
    <p:extLst>
      <p:ext uri="{BB962C8B-B14F-4D97-AF65-F5344CB8AC3E}">
        <p14:creationId xmlns:p14="http://schemas.microsoft.com/office/powerpoint/2010/main" val="3073131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الكمية</a:t>
            </a:r>
            <a:br>
              <a:rPr lang="ar-SY" b="1" dirty="0" smtClean="0">
                <a:solidFill>
                  <a:schemeClr val="tx2">
                    <a:lumMod val="75000"/>
                  </a:schemeClr>
                </a:solidFill>
              </a:rPr>
            </a:br>
            <a:r>
              <a:rPr lang="ar-SY" b="1" i="1" u="sng" dirty="0" smtClean="0">
                <a:solidFill>
                  <a:schemeClr val="tx2">
                    <a:lumMod val="75000"/>
                  </a:schemeClr>
                </a:solidFill>
              </a:rPr>
              <a:t>ألفا تلاسيميا</a:t>
            </a:r>
            <a:endParaRPr lang="ar-SA" b="1" i="1" u="sng" dirty="0">
              <a:solidFill>
                <a:schemeClr val="tx2">
                  <a:lumMod val="75000"/>
                </a:schemeClr>
              </a:solidFill>
            </a:endParaRPr>
          </a:p>
        </p:txBody>
      </p:sp>
      <p:sp>
        <p:nvSpPr>
          <p:cNvPr id="3" name="عنصر نائب للمحتوى 2"/>
          <p:cNvSpPr>
            <a:spLocks noGrp="1"/>
          </p:cNvSpPr>
          <p:nvPr>
            <p:ph idx="1"/>
          </p:nvPr>
        </p:nvSpPr>
        <p:spPr/>
        <p:txBody>
          <a:bodyPr>
            <a:normAutofit lnSpcReduction="10000"/>
          </a:bodyPr>
          <a:lstStyle/>
          <a:p>
            <a:r>
              <a:rPr lang="ar-SY" b="1" i="1" u="sng" dirty="0" smtClean="0"/>
              <a:t>غياب ثلاث مورثات : (</a:t>
            </a:r>
            <a:r>
              <a:rPr lang="en-US" b="1" i="1" u="sng" dirty="0" smtClean="0"/>
              <a:t>a - , - -</a:t>
            </a:r>
            <a:r>
              <a:rPr lang="ar-SY" b="1" i="1" u="sng" dirty="0" smtClean="0"/>
              <a:t>) : </a:t>
            </a:r>
            <a:r>
              <a:rPr lang="ar-SY" dirty="0" smtClean="0"/>
              <a:t>هذا مايدعى بالخضاب </a:t>
            </a:r>
            <a:r>
              <a:rPr lang="en-US" sz="4000" b="1" dirty="0" smtClean="0">
                <a:solidFill>
                  <a:srgbClr val="FF0000"/>
                </a:solidFill>
              </a:rPr>
              <a:t>H</a:t>
            </a:r>
            <a:r>
              <a:rPr lang="ar-SY" dirty="0" smtClean="0"/>
              <a:t> (</a:t>
            </a:r>
            <a:r>
              <a:rPr lang="en-US" dirty="0" smtClean="0"/>
              <a:t>4</a:t>
            </a:r>
            <a:r>
              <a:rPr lang="el-GR" dirty="0" smtClean="0">
                <a:latin typeface="Tahoma"/>
                <a:ea typeface="Tahoma"/>
                <a:cs typeface="Tahoma"/>
              </a:rPr>
              <a:t>β</a:t>
            </a:r>
            <a:r>
              <a:rPr lang="ar-SY" dirty="0" smtClean="0">
                <a:latin typeface="Tahoma"/>
                <a:ea typeface="Tahoma"/>
                <a:cs typeface="Tahoma"/>
              </a:rPr>
              <a:t>) بنسبة 10-15%.</a:t>
            </a:r>
          </a:p>
          <a:p>
            <a:pPr marL="0" indent="0">
              <a:buNone/>
            </a:pPr>
            <a:r>
              <a:rPr lang="ar-SY" dirty="0" smtClean="0">
                <a:latin typeface="Tahoma"/>
                <a:ea typeface="Tahoma"/>
                <a:cs typeface="Tahoma"/>
              </a:rPr>
              <a:t>يرحل هذا الخضاب بسرعة وهذا ما يفرقه عن </a:t>
            </a:r>
            <a:r>
              <a:rPr lang="en-US" dirty="0" smtClean="0">
                <a:latin typeface="Tahoma"/>
                <a:ea typeface="Tahoma"/>
                <a:cs typeface="Tahoma"/>
              </a:rPr>
              <a:t>A1</a:t>
            </a:r>
            <a:r>
              <a:rPr lang="ar-SY" dirty="0" smtClean="0">
                <a:latin typeface="Tahoma"/>
                <a:ea typeface="Tahoma"/>
                <a:cs typeface="Tahoma"/>
              </a:rPr>
              <a:t>.</a:t>
            </a:r>
          </a:p>
          <a:p>
            <a:pPr marL="0" indent="0">
              <a:buNone/>
            </a:pPr>
            <a:r>
              <a:rPr lang="ar-SY" dirty="0" smtClean="0">
                <a:latin typeface="Tahoma"/>
                <a:ea typeface="Tahoma"/>
                <a:cs typeface="Tahoma"/>
              </a:rPr>
              <a:t>قيم خضاب المريض (7-9غ/دل) لذلك قد يكون لا عرضي ويكتشف صدفة.</a:t>
            </a:r>
          </a:p>
          <a:p>
            <a:pPr marL="0" indent="0">
              <a:buNone/>
            </a:pPr>
            <a:r>
              <a:rPr lang="ar-SY" dirty="0" smtClean="0">
                <a:latin typeface="Tahoma"/>
                <a:ea typeface="Tahoma"/>
                <a:cs typeface="Tahoma"/>
              </a:rPr>
              <a:t>قد يترافق أحياناً مع الخضاب (</a:t>
            </a:r>
            <a:r>
              <a:rPr lang="en-US" dirty="0" smtClean="0">
                <a:latin typeface="Tahoma"/>
                <a:ea typeface="Tahoma"/>
                <a:cs typeface="Tahoma"/>
              </a:rPr>
              <a:t>Hb constant spring</a:t>
            </a:r>
            <a:r>
              <a:rPr lang="ar-SY" dirty="0" smtClean="0">
                <a:latin typeface="Tahoma"/>
                <a:ea typeface="Tahoma"/>
                <a:cs typeface="Tahoma"/>
              </a:rPr>
              <a:t>) وهو خضاب شاذ وهو عبارة عن الخضاب </a:t>
            </a:r>
            <a:r>
              <a:rPr lang="en-US" dirty="0" smtClean="0">
                <a:latin typeface="Tahoma"/>
                <a:ea typeface="Tahoma"/>
                <a:cs typeface="Tahoma"/>
              </a:rPr>
              <a:t>A1</a:t>
            </a:r>
            <a:r>
              <a:rPr lang="ar-SY" dirty="0" smtClean="0">
                <a:latin typeface="Tahoma"/>
                <a:ea typeface="Tahoma"/>
                <a:cs typeface="Tahoma"/>
              </a:rPr>
              <a:t>لكن السلاسل ألفا فيه متطاولة ب 31حمض أميني وهو يرحل أبطأ من </a:t>
            </a:r>
            <a:r>
              <a:rPr lang="en-US" dirty="0" smtClean="0">
                <a:latin typeface="Tahoma"/>
                <a:ea typeface="Tahoma"/>
                <a:cs typeface="Tahoma"/>
              </a:rPr>
              <a:t>A2</a:t>
            </a:r>
            <a:r>
              <a:rPr lang="ar-SY" dirty="0" smtClean="0">
                <a:latin typeface="Tahoma"/>
                <a:ea typeface="Tahoma"/>
                <a:cs typeface="Tahoma"/>
              </a:rPr>
              <a:t>ونسبته غالباً 50%.</a:t>
            </a:r>
          </a:p>
          <a:p>
            <a:pPr marL="0" indent="0">
              <a:buNone/>
            </a:pPr>
            <a:endParaRPr lang="ar-SY" dirty="0" smtClean="0">
              <a:latin typeface="Tahoma"/>
              <a:ea typeface="Tahoma"/>
              <a:cs typeface="Tahoma"/>
            </a:endParaRPr>
          </a:p>
          <a:p>
            <a:pPr marL="0" indent="0">
              <a:buNone/>
            </a:pPr>
            <a:endParaRPr lang="ar-SY" dirty="0" smtClean="0">
              <a:latin typeface="Tahoma"/>
              <a:ea typeface="Tahoma"/>
              <a:cs typeface="Tahoma"/>
            </a:endParaRPr>
          </a:p>
          <a:p>
            <a:pPr marL="0" indent="0">
              <a:buNone/>
            </a:pPr>
            <a:endParaRPr lang="ar-SA" dirty="0"/>
          </a:p>
        </p:txBody>
      </p:sp>
    </p:spTree>
    <p:extLst>
      <p:ext uri="{BB962C8B-B14F-4D97-AF65-F5344CB8AC3E}">
        <p14:creationId xmlns:p14="http://schemas.microsoft.com/office/powerpoint/2010/main" val="951138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الكمية</a:t>
            </a:r>
            <a:br>
              <a:rPr lang="ar-SY" b="1" dirty="0" smtClean="0">
                <a:solidFill>
                  <a:schemeClr val="tx2">
                    <a:lumMod val="75000"/>
                  </a:schemeClr>
                </a:solidFill>
              </a:rPr>
            </a:br>
            <a:r>
              <a:rPr lang="ar-SY" b="1" i="1" u="sng" dirty="0" smtClean="0">
                <a:solidFill>
                  <a:schemeClr val="tx2">
                    <a:lumMod val="75000"/>
                  </a:schemeClr>
                </a:solidFill>
              </a:rPr>
              <a:t>ألفا تلاسيميا</a:t>
            </a:r>
            <a:endParaRPr lang="ar-SA" b="1" i="1" u="sng" dirty="0">
              <a:solidFill>
                <a:schemeClr val="tx2">
                  <a:lumMod val="75000"/>
                </a:schemeClr>
              </a:solidFill>
            </a:endParaRPr>
          </a:p>
        </p:txBody>
      </p:sp>
      <p:sp>
        <p:nvSpPr>
          <p:cNvPr id="3" name="عنصر نائب للمحتوى 2"/>
          <p:cNvSpPr>
            <a:spLocks noGrp="1"/>
          </p:cNvSpPr>
          <p:nvPr>
            <p:ph idx="1"/>
          </p:nvPr>
        </p:nvSpPr>
        <p:spPr>
          <a:xfrm>
            <a:off x="755576" y="2119256"/>
            <a:ext cx="7416824" cy="4262071"/>
          </a:xfrm>
        </p:spPr>
        <p:txBody>
          <a:bodyPr>
            <a:normAutofit fontScale="77500" lnSpcReduction="20000"/>
          </a:bodyPr>
          <a:lstStyle/>
          <a:p>
            <a:pPr marL="0" indent="0">
              <a:buNone/>
            </a:pPr>
            <a:r>
              <a:rPr lang="ar-SY" b="1" i="1" u="sng" dirty="0" smtClean="0">
                <a:latin typeface="Tahoma"/>
                <a:ea typeface="Tahoma"/>
                <a:cs typeface="Tahoma"/>
              </a:rPr>
              <a:t>غياب المورثات الأربعة : (- - ,- -) </a:t>
            </a:r>
            <a:r>
              <a:rPr lang="ar-SY" dirty="0" smtClean="0">
                <a:latin typeface="Tahoma"/>
                <a:ea typeface="Tahoma"/>
                <a:cs typeface="Tahoma"/>
              </a:rPr>
              <a:t>:</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تدعى هذه الحالة بموه الجنين  </a:t>
            </a:r>
            <a:r>
              <a:rPr lang="en-US" b="1" dirty="0" smtClean="0">
                <a:latin typeface="Tahoma"/>
                <a:ea typeface="Tahoma"/>
                <a:cs typeface="Tahoma"/>
              </a:rPr>
              <a:t>Hydrops </a:t>
            </a:r>
            <a:r>
              <a:rPr lang="en-US" b="1" dirty="0">
                <a:latin typeface="Tahoma"/>
                <a:ea typeface="Tahoma"/>
                <a:cs typeface="Tahoma"/>
              </a:rPr>
              <a:t>Fetalis</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أن غياب السلاسل ألفا جميعها يشكل خضاب </a:t>
            </a:r>
            <a:r>
              <a:rPr lang="ar-SY" dirty="0">
                <a:latin typeface="Tahoma"/>
                <a:ea typeface="Tahoma"/>
                <a:cs typeface="Tahoma"/>
              </a:rPr>
              <a:t>جديد </a:t>
            </a:r>
          </a:p>
          <a:p>
            <a:pPr marL="0" indent="0">
              <a:buNone/>
            </a:pPr>
            <a:r>
              <a:rPr lang="ar-SY" dirty="0">
                <a:latin typeface="Tahoma"/>
                <a:ea typeface="Tahoma"/>
                <a:cs typeface="Tahoma"/>
              </a:rPr>
              <a:t> هو خضاب بارتز </a:t>
            </a:r>
            <a:r>
              <a:rPr lang="en-US" dirty="0">
                <a:latin typeface="Tahoma"/>
                <a:ea typeface="Tahoma"/>
                <a:cs typeface="Tahoma"/>
              </a:rPr>
              <a:t>HbBarts(</a:t>
            </a:r>
            <a:r>
              <a:rPr lang="el-GR" dirty="0">
                <a:latin typeface="Tahoma"/>
                <a:ea typeface="Tahoma"/>
                <a:cs typeface="Tahoma"/>
              </a:rPr>
              <a:t>ϒ4) </a:t>
            </a:r>
            <a:r>
              <a:rPr lang="ar-SY" dirty="0" smtClean="0">
                <a:latin typeface="Tahoma"/>
                <a:ea typeface="Tahoma"/>
                <a:cs typeface="Tahoma"/>
              </a:rPr>
              <a:t>  في دم الجنين وعند</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حديث الولادة حيث يشكل 80% من مجمل الخضاب</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 وهو غير قادر على نقل الأكسجين وبالتالي هذا </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النمط من التلاسيميا غير متلائم مع الحياة.</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يعتبر الخضاب بارتز سريع جداً وأسرع من </a:t>
            </a:r>
            <a:r>
              <a:rPr lang="en-US" dirty="0" smtClean="0">
                <a:latin typeface="Tahoma"/>
                <a:ea typeface="Tahoma"/>
                <a:cs typeface="Tahoma"/>
              </a:rPr>
              <a:t>A1</a:t>
            </a:r>
            <a:r>
              <a:rPr lang="ar-SY" dirty="0" smtClean="0">
                <a:latin typeface="Tahoma"/>
                <a:ea typeface="Tahoma"/>
                <a:cs typeface="Tahoma"/>
              </a:rPr>
              <a:t>.</a:t>
            </a:r>
          </a:p>
          <a:p>
            <a:pPr marL="0" indent="0">
              <a:buNone/>
            </a:pPr>
            <a:endParaRPr lang="ar-SY" dirty="0" smtClean="0">
              <a:latin typeface="Tahoma"/>
              <a:ea typeface="Tahoma"/>
              <a:cs typeface="Tahoma"/>
            </a:endParaRPr>
          </a:p>
          <a:p>
            <a:pPr marL="0" indent="0">
              <a:buNone/>
            </a:pPr>
            <a:endParaRPr lang="ar-SY" dirty="0" smtClean="0">
              <a:latin typeface="Tahoma"/>
              <a:ea typeface="Tahoma"/>
              <a:cs typeface="Tahoma"/>
            </a:endParaRPr>
          </a:p>
          <a:p>
            <a:pPr marL="0" indent="0">
              <a:buNone/>
            </a:pPr>
            <a:endParaRPr lang="ar-SA" dirty="0"/>
          </a:p>
        </p:txBody>
      </p:sp>
    </p:spTree>
    <p:extLst>
      <p:ext uri="{BB962C8B-B14F-4D97-AF65-F5344CB8AC3E}">
        <p14:creationId xmlns:p14="http://schemas.microsoft.com/office/powerpoint/2010/main" val="1013901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الكمية</a:t>
            </a:r>
            <a:br>
              <a:rPr lang="ar-SY" b="1" dirty="0" smtClean="0">
                <a:solidFill>
                  <a:schemeClr val="tx2">
                    <a:lumMod val="75000"/>
                  </a:schemeClr>
                </a:solidFill>
              </a:rPr>
            </a:br>
            <a:r>
              <a:rPr lang="ar-SY" b="1" i="1" u="sng" dirty="0" smtClean="0">
                <a:solidFill>
                  <a:schemeClr val="tx2">
                    <a:lumMod val="75000"/>
                  </a:schemeClr>
                </a:solidFill>
              </a:rPr>
              <a:t>ألفا تلاسيميا</a:t>
            </a:r>
            <a:endParaRPr lang="ar-SA" b="1" i="1" u="sng" dirty="0">
              <a:solidFill>
                <a:schemeClr val="tx2">
                  <a:lumMod val="75000"/>
                </a:schemeClr>
              </a:solidFill>
            </a:endParaRPr>
          </a:p>
        </p:txBody>
      </p:sp>
      <p:pic>
        <p:nvPicPr>
          <p:cNvPr id="2050" name="Picture 2" descr="C:\Users\yaser\Desktop\الزمر الدموية\jpg_0_10783_caudal_regression_sequence_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712879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47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الكمية</a:t>
            </a:r>
            <a:br>
              <a:rPr lang="ar-SY" b="1" dirty="0" smtClean="0">
                <a:solidFill>
                  <a:schemeClr val="tx2">
                    <a:lumMod val="75000"/>
                  </a:schemeClr>
                </a:solidFill>
              </a:rPr>
            </a:br>
            <a:r>
              <a:rPr lang="ar-SY" b="1" i="1" u="sng" dirty="0" smtClean="0">
                <a:solidFill>
                  <a:schemeClr val="tx2">
                    <a:lumMod val="75000"/>
                  </a:schemeClr>
                </a:solidFill>
              </a:rPr>
              <a:t>بيتا تلاسيميا</a:t>
            </a:r>
            <a:endParaRPr lang="ar-SA" b="1" i="1" u="sng" dirty="0">
              <a:solidFill>
                <a:schemeClr val="tx2">
                  <a:lumMod val="75000"/>
                </a:schemeClr>
              </a:solidFill>
            </a:endParaRPr>
          </a:p>
        </p:txBody>
      </p:sp>
      <p:sp>
        <p:nvSpPr>
          <p:cNvPr id="3" name="عنصر نائب للمحتوى 2"/>
          <p:cNvSpPr>
            <a:spLocks noGrp="1"/>
          </p:cNvSpPr>
          <p:nvPr>
            <p:ph idx="1"/>
          </p:nvPr>
        </p:nvSpPr>
        <p:spPr/>
        <p:txBody>
          <a:bodyPr>
            <a:normAutofit/>
          </a:bodyPr>
          <a:lstStyle/>
          <a:p>
            <a:pPr marL="0" indent="0">
              <a:buNone/>
            </a:pPr>
            <a:r>
              <a:rPr lang="ar-SY" dirty="0" smtClean="0"/>
              <a:t>تنتج عن خلل وراثي يصيب السلاسل بيتا. </a:t>
            </a:r>
          </a:p>
          <a:p>
            <a:pPr marL="0" indent="0">
              <a:buNone/>
            </a:pPr>
            <a:endParaRPr lang="ar-SY" dirty="0" smtClean="0"/>
          </a:p>
          <a:p>
            <a:pPr marL="0" indent="0">
              <a:buNone/>
            </a:pPr>
            <a:r>
              <a:rPr lang="en-US" dirty="0" smtClean="0">
                <a:latin typeface="Tahoma"/>
                <a:ea typeface="Tahoma"/>
                <a:cs typeface="Tahoma"/>
              </a:rPr>
              <a:t>0    </a:t>
            </a:r>
            <a:r>
              <a:rPr lang="ar-SA" dirty="0" smtClean="0">
                <a:latin typeface="Tahoma"/>
                <a:ea typeface="Tahoma"/>
                <a:cs typeface="Tahoma"/>
              </a:rPr>
              <a:t> </a:t>
            </a:r>
            <a:r>
              <a:rPr lang="el-GR" dirty="0" smtClean="0">
                <a:latin typeface="Tahoma"/>
                <a:ea typeface="Tahoma"/>
                <a:cs typeface="Tahoma"/>
              </a:rPr>
              <a:t>β</a:t>
            </a:r>
            <a:r>
              <a:rPr lang="ar-SA" dirty="0" smtClean="0">
                <a:latin typeface="Tahoma"/>
                <a:ea typeface="Tahoma"/>
                <a:cs typeface="Tahoma"/>
              </a:rPr>
              <a:t>    =</a:t>
            </a:r>
            <a:r>
              <a:rPr lang="ar-SY" dirty="0" smtClean="0">
                <a:latin typeface="Tahoma"/>
                <a:ea typeface="Tahoma"/>
                <a:cs typeface="Tahoma"/>
              </a:rPr>
              <a:t>  غياب كامل للسلاسل </a:t>
            </a:r>
            <a:r>
              <a:rPr lang="el-GR" dirty="0" smtClean="0">
                <a:latin typeface="Tahoma"/>
                <a:ea typeface="Tahoma"/>
                <a:cs typeface="Tahoma"/>
              </a:rPr>
              <a:t>β</a:t>
            </a:r>
            <a:r>
              <a:rPr lang="ar-SY" dirty="0" smtClean="0">
                <a:latin typeface="Tahoma"/>
                <a:ea typeface="Tahoma"/>
                <a:cs typeface="Tahoma"/>
              </a:rPr>
              <a:t>.</a:t>
            </a:r>
          </a:p>
          <a:p>
            <a:pPr marL="0" indent="0">
              <a:buNone/>
            </a:pPr>
            <a:endParaRPr lang="en-US" dirty="0" smtClean="0">
              <a:latin typeface="Tahoma"/>
              <a:ea typeface="Tahoma"/>
              <a:cs typeface="Tahoma"/>
            </a:endParaRPr>
          </a:p>
          <a:p>
            <a:pPr marL="0" indent="0">
              <a:buNone/>
            </a:pPr>
            <a:r>
              <a:rPr lang="ar-SA" dirty="0" smtClean="0">
                <a:latin typeface="Tahoma"/>
                <a:ea typeface="Tahoma"/>
                <a:cs typeface="Tahoma"/>
              </a:rPr>
              <a:t>   </a:t>
            </a:r>
            <a:r>
              <a:rPr lang="en-US" dirty="0" smtClean="0">
                <a:latin typeface="Tahoma"/>
                <a:ea typeface="Tahoma"/>
                <a:cs typeface="Tahoma"/>
              </a:rPr>
              <a:t>+</a:t>
            </a:r>
            <a:r>
              <a:rPr lang="ar-SA" dirty="0" smtClean="0">
                <a:latin typeface="Tahoma"/>
                <a:ea typeface="Tahoma"/>
                <a:cs typeface="Tahoma"/>
              </a:rPr>
              <a:t> </a:t>
            </a:r>
            <a:r>
              <a:rPr lang="el-GR" dirty="0" smtClean="0">
                <a:latin typeface="Tahoma"/>
                <a:ea typeface="Tahoma"/>
                <a:cs typeface="Tahoma"/>
              </a:rPr>
              <a:t>β</a:t>
            </a:r>
            <a:r>
              <a:rPr lang="ar-SA" dirty="0" smtClean="0">
                <a:latin typeface="Tahoma"/>
                <a:ea typeface="Tahoma"/>
                <a:cs typeface="Tahoma"/>
              </a:rPr>
              <a:t>    =  انتاج خفيف للسلاسل </a:t>
            </a:r>
            <a:r>
              <a:rPr lang="el-GR" dirty="0" smtClean="0">
                <a:latin typeface="Tahoma"/>
                <a:ea typeface="Tahoma"/>
                <a:cs typeface="Tahoma"/>
              </a:rPr>
              <a:t>β</a:t>
            </a:r>
            <a:r>
              <a:rPr lang="ar-SA" dirty="0" smtClean="0">
                <a:latin typeface="Tahoma"/>
                <a:ea typeface="Tahoma"/>
                <a:cs typeface="Tahoma"/>
              </a:rPr>
              <a:t>.</a:t>
            </a:r>
          </a:p>
          <a:p>
            <a:pPr marL="0" indent="0">
              <a:buNone/>
            </a:pPr>
            <a:endParaRPr lang="en-US" dirty="0" smtClean="0">
              <a:latin typeface="Tahoma"/>
              <a:ea typeface="Tahoma"/>
              <a:cs typeface="Tahoma"/>
            </a:endParaRPr>
          </a:p>
          <a:p>
            <a:pPr marL="0" indent="0">
              <a:buNone/>
            </a:pPr>
            <a:r>
              <a:rPr lang="en-US" dirty="0" smtClean="0">
                <a:latin typeface="Tahoma"/>
                <a:ea typeface="Tahoma"/>
                <a:cs typeface="Tahoma"/>
              </a:rPr>
              <a:t> </a:t>
            </a:r>
            <a:r>
              <a:rPr lang="ar-SA" dirty="0" smtClean="0">
                <a:latin typeface="Tahoma"/>
                <a:ea typeface="Tahoma"/>
                <a:cs typeface="Tahoma"/>
              </a:rPr>
              <a:t> </a:t>
            </a:r>
            <a:r>
              <a:rPr lang="el-GR" dirty="0" smtClean="0">
                <a:latin typeface="Tahoma"/>
                <a:ea typeface="Tahoma"/>
                <a:cs typeface="Tahoma"/>
              </a:rPr>
              <a:t>β</a:t>
            </a:r>
            <a:r>
              <a:rPr lang="en-US" dirty="0" smtClean="0">
                <a:latin typeface="Tahoma"/>
                <a:ea typeface="Tahoma"/>
                <a:cs typeface="Tahoma"/>
              </a:rPr>
              <a:t>++</a:t>
            </a:r>
            <a:r>
              <a:rPr lang="ar-SA" dirty="0" smtClean="0">
                <a:latin typeface="Tahoma"/>
                <a:ea typeface="Tahoma"/>
                <a:cs typeface="Tahoma"/>
              </a:rPr>
              <a:t>  =  انتاج متوسط للسلاسل </a:t>
            </a:r>
            <a:r>
              <a:rPr lang="el-GR" dirty="0" smtClean="0">
                <a:latin typeface="Tahoma"/>
                <a:ea typeface="Tahoma"/>
                <a:cs typeface="Tahoma"/>
              </a:rPr>
              <a:t>β</a:t>
            </a:r>
            <a:r>
              <a:rPr lang="ar-SA" dirty="0" smtClean="0">
                <a:latin typeface="Tahoma"/>
                <a:ea typeface="Tahoma"/>
                <a:cs typeface="Tahoma"/>
              </a:rPr>
              <a:t>.</a:t>
            </a:r>
          </a:p>
          <a:p>
            <a:pPr marL="0" indent="0">
              <a:buNone/>
            </a:pPr>
            <a:endParaRPr lang="ar-SA" dirty="0" smtClean="0">
              <a:latin typeface="Tahoma"/>
              <a:ea typeface="Tahoma"/>
              <a:cs typeface="Tahoma"/>
            </a:endParaRPr>
          </a:p>
          <a:p>
            <a:pPr marL="0" indent="0">
              <a:buNone/>
            </a:pPr>
            <a:endParaRPr lang="ar-SA" dirty="0" smtClean="0">
              <a:latin typeface="Tahoma"/>
              <a:ea typeface="Tahoma"/>
              <a:cs typeface="Tahoma"/>
            </a:endParaRPr>
          </a:p>
        </p:txBody>
      </p:sp>
    </p:spTree>
    <p:extLst>
      <p:ext uri="{BB962C8B-B14F-4D97-AF65-F5344CB8AC3E}">
        <p14:creationId xmlns:p14="http://schemas.microsoft.com/office/powerpoint/2010/main" val="290191505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الكمية</a:t>
            </a:r>
            <a:br>
              <a:rPr lang="ar-SY" b="1" dirty="0" smtClean="0">
                <a:solidFill>
                  <a:schemeClr val="tx2">
                    <a:lumMod val="75000"/>
                  </a:schemeClr>
                </a:solidFill>
              </a:rPr>
            </a:br>
            <a:r>
              <a:rPr lang="ar-SY" b="1" i="1" u="sng" dirty="0" smtClean="0">
                <a:solidFill>
                  <a:schemeClr val="tx2">
                    <a:lumMod val="75000"/>
                  </a:schemeClr>
                </a:solidFill>
              </a:rPr>
              <a:t>بيتا تلاسيميا</a:t>
            </a:r>
            <a:endParaRPr lang="ar-SA" b="1" i="1" u="sng" dirty="0">
              <a:solidFill>
                <a:schemeClr val="tx2">
                  <a:lumMod val="75000"/>
                </a:schemeClr>
              </a:solidFill>
            </a:endParaRPr>
          </a:p>
        </p:txBody>
      </p:sp>
      <p:sp>
        <p:nvSpPr>
          <p:cNvPr id="3" name="عنصر نائب للمحتوى 2"/>
          <p:cNvSpPr>
            <a:spLocks noGrp="1"/>
          </p:cNvSpPr>
          <p:nvPr>
            <p:ph idx="1"/>
          </p:nvPr>
        </p:nvSpPr>
        <p:spPr/>
        <p:txBody>
          <a:bodyPr>
            <a:normAutofit/>
          </a:bodyPr>
          <a:lstStyle/>
          <a:p>
            <a:pPr marL="0" indent="0">
              <a:buNone/>
            </a:pPr>
            <a:endParaRPr lang="ar-SA" dirty="0" smtClean="0">
              <a:latin typeface="Tahoma"/>
              <a:ea typeface="Tahoma"/>
              <a:cs typeface="Tahoma"/>
            </a:endParaRPr>
          </a:p>
          <a:p>
            <a:pPr marL="0" indent="0">
              <a:buNone/>
            </a:pPr>
            <a:r>
              <a:rPr lang="ar-SA" b="1" i="1" dirty="0" smtClean="0">
                <a:latin typeface="Tahoma"/>
                <a:ea typeface="Tahoma"/>
                <a:cs typeface="Tahoma"/>
              </a:rPr>
              <a:t>وعليه يكون:</a:t>
            </a:r>
          </a:p>
          <a:p>
            <a:pPr marL="0" indent="0">
              <a:buNone/>
            </a:pPr>
            <a:r>
              <a:rPr lang="en-US" dirty="0" smtClean="0">
                <a:latin typeface="Tahoma"/>
                <a:ea typeface="Tahoma"/>
                <a:cs typeface="Tahoma"/>
              </a:rPr>
              <a:t>0β   0</a:t>
            </a:r>
            <a:r>
              <a:rPr lang="ar-SA" dirty="0" smtClean="0">
                <a:latin typeface="Tahoma"/>
                <a:ea typeface="Tahoma"/>
                <a:cs typeface="Tahoma"/>
              </a:rPr>
              <a:t>β     =      تلاسيميا كبرى.</a:t>
            </a:r>
            <a:endParaRPr lang="en-US" dirty="0" smtClean="0">
              <a:latin typeface="Tahoma"/>
              <a:ea typeface="Tahoma"/>
              <a:cs typeface="Tahoma"/>
            </a:endParaRPr>
          </a:p>
          <a:p>
            <a:pPr marL="0" indent="0">
              <a:buNone/>
            </a:pPr>
            <a:r>
              <a:rPr lang="en-US" dirty="0" smtClean="0">
                <a:latin typeface="Tahoma"/>
                <a:ea typeface="Tahoma"/>
                <a:cs typeface="Tahoma"/>
              </a:rPr>
              <a:t>0</a:t>
            </a:r>
            <a:r>
              <a:rPr lang="el-GR" dirty="0" smtClean="0">
                <a:latin typeface="Tahoma"/>
                <a:ea typeface="Tahoma"/>
                <a:cs typeface="Tahoma"/>
              </a:rPr>
              <a:t>β</a:t>
            </a:r>
            <a:r>
              <a:rPr lang="en-US" dirty="0" smtClean="0">
                <a:latin typeface="Tahoma"/>
                <a:ea typeface="Tahoma"/>
                <a:cs typeface="Tahoma"/>
              </a:rPr>
              <a:t>  </a:t>
            </a:r>
            <a:r>
              <a:rPr lang="el-GR" dirty="0" smtClean="0">
                <a:latin typeface="Tahoma"/>
                <a:ea typeface="Tahoma"/>
                <a:cs typeface="Tahoma"/>
              </a:rPr>
              <a:t>β</a:t>
            </a:r>
            <a:r>
              <a:rPr lang="en-US" dirty="0" smtClean="0">
                <a:latin typeface="Tahoma"/>
                <a:ea typeface="Tahoma"/>
                <a:cs typeface="Tahoma"/>
              </a:rPr>
              <a:t>+</a:t>
            </a:r>
            <a:r>
              <a:rPr lang="ar-SA" dirty="0" smtClean="0">
                <a:latin typeface="Tahoma"/>
                <a:ea typeface="Tahoma"/>
                <a:cs typeface="Tahoma"/>
              </a:rPr>
              <a:t>     =      تلاسيميا كبرى أو وسطى.</a:t>
            </a:r>
          </a:p>
          <a:p>
            <a:pPr marL="0" indent="0">
              <a:buNone/>
            </a:pPr>
            <a:r>
              <a:rPr lang="en-US" dirty="0" smtClean="0">
                <a:latin typeface="Tahoma"/>
                <a:ea typeface="Tahoma"/>
                <a:cs typeface="Tahoma"/>
              </a:rPr>
              <a:t>+</a:t>
            </a:r>
            <a:r>
              <a:rPr lang="el-GR" dirty="0" smtClean="0">
                <a:latin typeface="Tahoma"/>
                <a:ea typeface="Tahoma"/>
                <a:cs typeface="Tahoma"/>
              </a:rPr>
              <a:t>β</a:t>
            </a:r>
            <a:r>
              <a:rPr lang="en-US" dirty="0" smtClean="0">
                <a:latin typeface="Tahoma"/>
                <a:ea typeface="Tahoma"/>
                <a:cs typeface="Tahoma"/>
              </a:rPr>
              <a:t>  +</a:t>
            </a:r>
            <a:r>
              <a:rPr lang="el-GR" dirty="0" smtClean="0">
                <a:latin typeface="Tahoma"/>
                <a:ea typeface="Tahoma"/>
                <a:cs typeface="Tahoma"/>
              </a:rPr>
              <a:t>β</a:t>
            </a:r>
            <a:r>
              <a:rPr lang="ar-SA" dirty="0" smtClean="0">
                <a:latin typeface="Tahoma"/>
                <a:ea typeface="Tahoma"/>
                <a:cs typeface="Tahoma"/>
              </a:rPr>
              <a:t>    =      تلاسيميا وسطى.</a:t>
            </a:r>
            <a:endParaRPr lang="en-US" dirty="0" smtClean="0">
              <a:latin typeface="Tahoma"/>
              <a:ea typeface="Tahoma"/>
              <a:cs typeface="Tahoma"/>
            </a:endParaRPr>
          </a:p>
          <a:p>
            <a:pPr marL="0" indent="0">
              <a:buNone/>
            </a:pPr>
            <a:r>
              <a:rPr lang="en-US" dirty="0" smtClean="0">
                <a:latin typeface="Tahoma"/>
                <a:ea typeface="Tahoma"/>
                <a:cs typeface="Tahoma"/>
              </a:rPr>
              <a:t>0</a:t>
            </a:r>
            <a:r>
              <a:rPr lang="el-GR" dirty="0" smtClean="0">
                <a:latin typeface="Tahoma"/>
                <a:ea typeface="Tahoma"/>
                <a:cs typeface="Tahoma"/>
              </a:rPr>
              <a:t>β</a:t>
            </a:r>
            <a:r>
              <a:rPr lang="ar-SA" dirty="0" smtClean="0">
                <a:latin typeface="Tahoma"/>
                <a:ea typeface="Tahoma"/>
                <a:cs typeface="Tahoma"/>
              </a:rPr>
              <a:t> </a:t>
            </a:r>
            <a:r>
              <a:rPr lang="el-GR" dirty="0" smtClean="0">
                <a:latin typeface="Tahoma"/>
                <a:ea typeface="Tahoma"/>
                <a:cs typeface="Tahoma"/>
              </a:rPr>
              <a:t>β</a:t>
            </a:r>
            <a:r>
              <a:rPr lang="ar-SA" dirty="0" smtClean="0">
                <a:latin typeface="Tahoma"/>
                <a:ea typeface="Tahoma"/>
                <a:cs typeface="Tahoma"/>
              </a:rPr>
              <a:t>       =       تلاسيميا صغرى.</a:t>
            </a:r>
            <a:endParaRPr lang="en-US" dirty="0" smtClean="0">
              <a:latin typeface="Tahoma"/>
              <a:ea typeface="Tahoma"/>
              <a:cs typeface="Tahoma"/>
            </a:endParaRPr>
          </a:p>
          <a:p>
            <a:pPr marL="0" indent="0">
              <a:buNone/>
            </a:pPr>
            <a:r>
              <a:rPr lang="en-US" dirty="0" smtClean="0">
                <a:latin typeface="Tahoma"/>
                <a:ea typeface="Tahoma"/>
                <a:cs typeface="Tahoma"/>
              </a:rPr>
              <a:t>+β  </a:t>
            </a:r>
            <a:r>
              <a:rPr lang="el-GR" dirty="0" smtClean="0">
                <a:latin typeface="Tahoma"/>
                <a:ea typeface="Tahoma"/>
                <a:cs typeface="Tahoma"/>
              </a:rPr>
              <a:t>β</a:t>
            </a:r>
            <a:r>
              <a:rPr lang="ar-SA" dirty="0" smtClean="0">
                <a:latin typeface="Tahoma"/>
                <a:ea typeface="Tahoma"/>
                <a:cs typeface="Tahoma"/>
              </a:rPr>
              <a:t>     =       تلاسيميا صغرى.</a:t>
            </a:r>
            <a:endParaRPr lang="en-US" dirty="0" smtClean="0">
              <a:latin typeface="Tahoma"/>
              <a:ea typeface="Tahoma"/>
              <a:cs typeface="Tahoma"/>
            </a:endParaRPr>
          </a:p>
          <a:p>
            <a:pPr marL="0" indent="0">
              <a:buNone/>
            </a:pPr>
            <a:endParaRPr lang="ar-SA" dirty="0" smtClean="0">
              <a:latin typeface="Tahoma"/>
              <a:ea typeface="Tahoma"/>
              <a:cs typeface="Tahoma"/>
            </a:endParaRPr>
          </a:p>
        </p:txBody>
      </p:sp>
    </p:spTree>
    <p:extLst>
      <p:ext uri="{BB962C8B-B14F-4D97-AF65-F5344CB8AC3E}">
        <p14:creationId xmlns:p14="http://schemas.microsoft.com/office/powerpoint/2010/main" val="4250567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b="1" dirty="0" smtClean="0">
                <a:solidFill>
                  <a:schemeClr val="tx2">
                    <a:lumMod val="75000"/>
                  </a:schemeClr>
                </a:solidFill>
              </a:rPr>
              <a:t>الاعتلالات الكمية</a:t>
            </a:r>
            <a:br>
              <a:rPr lang="ar-SY" b="1" dirty="0" smtClean="0">
                <a:solidFill>
                  <a:schemeClr val="tx2">
                    <a:lumMod val="75000"/>
                  </a:schemeClr>
                </a:solidFill>
              </a:rPr>
            </a:br>
            <a:r>
              <a:rPr lang="ar-SY" b="1" i="1" u="sng" dirty="0" smtClean="0">
                <a:solidFill>
                  <a:schemeClr val="tx2">
                    <a:lumMod val="75000"/>
                  </a:schemeClr>
                </a:solidFill>
              </a:rPr>
              <a:t>بيتا تلاسيميا</a:t>
            </a:r>
            <a:endParaRPr lang="ar-SA" b="1" i="1" u="sng" dirty="0">
              <a:solidFill>
                <a:schemeClr val="tx2">
                  <a:lumMod val="75000"/>
                </a:schemeClr>
              </a:solidFill>
            </a:endParaRPr>
          </a:p>
        </p:txBody>
      </p:sp>
      <p:sp>
        <p:nvSpPr>
          <p:cNvPr id="3" name="عنصر نائب للمحتوى 2"/>
          <p:cNvSpPr>
            <a:spLocks noGrp="1"/>
          </p:cNvSpPr>
          <p:nvPr>
            <p:ph idx="1"/>
          </p:nvPr>
        </p:nvSpPr>
        <p:spPr/>
        <p:txBody>
          <a:bodyPr>
            <a:normAutofit fontScale="85000" lnSpcReduction="20000"/>
          </a:bodyPr>
          <a:lstStyle/>
          <a:p>
            <a:pPr marL="0" indent="0">
              <a:buNone/>
            </a:pPr>
            <a:r>
              <a:rPr lang="ar-SA" b="1" i="1" u="sng" dirty="0" smtClean="0">
                <a:solidFill>
                  <a:schemeClr val="tx2">
                    <a:lumMod val="75000"/>
                  </a:schemeClr>
                </a:solidFill>
                <a:latin typeface="Tahoma"/>
                <a:ea typeface="Tahoma"/>
                <a:cs typeface="Tahoma"/>
              </a:rPr>
              <a:t>التلاسيما الكبرى:</a:t>
            </a:r>
          </a:p>
          <a:p>
            <a:pPr marL="0" indent="0">
              <a:buNone/>
            </a:pPr>
            <a:r>
              <a:rPr lang="ar-SA" dirty="0" smtClean="0">
                <a:latin typeface="Tahoma"/>
                <a:ea typeface="Tahoma"/>
                <a:cs typeface="Tahoma"/>
              </a:rPr>
              <a:t>فقر دم البحر المتوسط أو فقر دم كوليز</a:t>
            </a:r>
            <a:r>
              <a:rPr lang="ar-SA" dirty="0">
                <a:latin typeface="Tahoma"/>
                <a:ea typeface="Tahoma"/>
                <a:cs typeface="Tahoma"/>
              </a:rPr>
              <a:t> </a:t>
            </a:r>
            <a:r>
              <a:rPr lang="ar-SA" dirty="0" smtClean="0">
                <a:latin typeface="Tahoma"/>
                <a:ea typeface="Tahoma"/>
                <a:cs typeface="Tahoma"/>
              </a:rPr>
              <a:t>أو التلاسيميا متماثلة اللواقح.</a:t>
            </a:r>
          </a:p>
          <a:p>
            <a:pPr marL="0" indent="0">
              <a:buNone/>
            </a:pPr>
            <a:r>
              <a:rPr lang="ar-SA" dirty="0" smtClean="0">
                <a:latin typeface="Tahoma"/>
                <a:ea typeface="Tahoma"/>
                <a:cs typeface="Tahoma"/>
              </a:rPr>
              <a:t>تتميز بفقر دم شديد بعد الشهر الرابع من الولادة.</a:t>
            </a:r>
          </a:p>
          <a:p>
            <a:pPr marL="0" indent="0">
              <a:buNone/>
            </a:pPr>
            <a:r>
              <a:rPr lang="ar-SA" dirty="0" smtClean="0">
                <a:latin typeface="Tahoma"/>
                <a:ea typeface="Tahoma"/>
                <a:cs typeface="Tahoma"/>
              </a:rPr>
              <a:t>زيادة المقاومة الحلولية(قلة الهشاشة الكروية).</a:t>
            </a:r>
          </a:p>
          <a:p>
            <a:pPr marL="0" indent="0">
              <a:buNone/>
            </a:pPr>
            <a:r>
              <a:rPr lang="en-US" b="1" i="1" dirty="0" smtClean="0">
                <a:latin typeface="Tahoma"/>
                <a:ea typeface="Tahoma"/>
                <a:cs typeface="Tahoma"/>
              </a:rPr>
              <a:t>HbF</a:t>
            </a:r>
            <a:r>
              <a:rPr lang="en-US" dirty="0" smtClean="0">
                <a:latin typeface="Tahoma"/>
                <a:ea typeface="Tahoma"/>
                <a:cs typeface="Tahoma"/>
              </a:rPr>
              <a:t>  =   70  -90 %</a:t>
            </a:r>
          </a:p>
          <a:p>
            <a:pPr marL="0" indent="0">
              <a:buNone/>
            </a:pPr>
            <a:r>
              <a:rPr lang="en-US" b="1" i="1" dirty="0" smtClean="0">
                <a:latin typeface="Tahoma"/>
                <a:ea typeface="Tahoma"/>
                <a:cs typeface="Tahoma"/>
              </a:rPr>
              <a:t>HbA2</a:t>
            </a:r>
            <a:r>
              <a:rPr lang="en-US" dirty="0" smtClean="0">
                <a:latin typeface="Tahoma"/>
                <a:ea typeface="Tahoma"/>
                <a:cs typeface="Tahoma"/>
              </a:rPr>
              <a:t> =   2.5 -10 %</a:t>
            </a:r>
          </a:p>
          <a:p>
            <a:pPr marL="0" indent="0">
              <a:buNone/>
            </a:pPr>
            <a:r>
              <a:rPr lang="ar-SY" b="1" i="1" u="sng" dirty="0" smtClean="0">
                <a:solidFill>
                  <a:schemeClr val="tx2">
                    <a:lumMod val="75000"/>
                  </a:schemeClr>
                </a:solidFill>
                <a:latin typeface="Tahoma"/>
                <a:ea typeface="Tahoma"/>
                <a:cs typeface="Tahoma"/>
              </a:rPr>
              <a:t>التلاسيميا الصغرى: </a:t>
            </a:r>
            <a:r>
              <a:rPr lang="ar-SY" dirty="0" smtClean="0">
                <a:latin typeface="Tahoma"/>
                <a:ea typeface="Tahoma"/>
                <a:cs typeface="Tahoma"/>
              </a:rPr>
              <a:t>تدعى بخلة التلاسيميا أو حامل التلاسيميا. </a:t>
            </a:r>
          </a:p>
          <a:p>
            <a:pPr marL="0" indent="0">
              <a:buNone/>
            </a:pPr>
            <a:r>
              <a:rPr lang="ar-SY" dirty="0" smtClean="0">
                <a:latin typeface="Tahoma"/>
                <a:ea typeface="Tahoma"/>
                <a:cs typeface="Tahoma"/>
              </a:rPr>
              <a:t>نلاحظ ارتفاع تعداد الكريات الحمراء (6-7 مليون/مل)</a:t>
            </a:r>
          </a:p>
          <a:p>
            <a:pPr marL="0" indent="0">
              <a:buNone/>
            </a:pPr>
            <a:r>
              <a:rPr lang="ar-SY" dirty="0" smtClean="0">
                <a:latin typeface="Tahoma"/>
                <a:ea typeface="Tahoma"/>
                <a:cs typeface="Tahoma"/>
              </a:rPr>
              <a:t>انخفاض </a:t>
            </a:r>
            <a:r>
              <a:rPr lang="en-US" dirty="0" smtClean="0">
                <a:latin typeface="Tahoma"/>
                <a:ea typeface="Tahoma"/>
                <a:cs typeface="Tahoma"/>
              </a:rPr>
              <a:t>MCV ,MCH</a:t>
            </a:r>
            <a:r>
              <a:rPr lang="ar-SY" dirty="0" smtClean="0">
                <a:latin typeface="Tahoma"/>
                <a:ea typeface="Tahoma"/>
                <a:cs typeface="Tahoma"/>
              </a:rPr>
              <a:t>.</a:t>
            </a:r>
          </a:p>
          <a:p>
            <a:pPr marL="0" indent="0">
              <a:buNone/>
            </a:pPr>
            <a:r>
              <a:rPr lang="ar-SY" dirty="0" smtClean="0">
                <a:latin typeface="Tahoma"/>
                <a:ea typeface="Tahoma"/>
                <a:cs typeface="Tahoma"/>
              </a:rPr>
              <a:t>ارتفاع </a:t>
            </a:r>
            <a:r>
              <a:rPr lang="en-US" b="1" i="1" dirty="0" smtClean="0">
                <a:latin typeface="Tahoma"/>
                <a:ea typeface="Tahoma"/>
                <a:cs typeface="Tahoma"/>
              </a:rPr>
              <a:t>HbA2</a:t>
            </a:r>
            <a:r>
              <a:rPr lang="en-US" dirty="0" smtClean="0">
                <a:latin typeface="Tahoma"/>
                <a:ea typeface="Tahoma"/>
                <a:cs typeface="Tahoma"/>
              </a:rPr>
              <a:t> = 3.5 – 10 %</a:t>
            </a:r>
            <a:endParaRPr lang="ar-SY" dirty="0" smtClean="0">
              <a:latin typeface="Tahoma"/>
              <a:ea typeface="Tahoma"/>
              <a:cs typeface="Tahoma"/>
            </a:endParaRPr>
          </a:p>
        </p:txBody>
      </p:sp>
    </p:spTree>
    <p:extLst>
      <p:ext uri="{BB962C8B-B14F-4D97-AF65-F5344CB8AC3E}">
        <p14:creationId xmlns:p14="http://schemas.microsoft.com/office/powerpoint/2010/main" val="2659353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solidFill>
                  <a:schemeClr val="tx2">
                    <a:lumMod val="75000"/>
                  </a:schemeClr>
                </a:solidFill>
              </a:rPr>
              <a:t>الاعتلالات الخضابية الكمية-الكمية</a:t>
            </a:r>
            <a:endParaRPr lang="ar-SA" b="1" dirty="0">
              <a:solidFill>
                <a:schemeClr val="tx2">
                  <a:lumMod val="75000"/>
                </a:schemeClr>
              </a:solidFill>
            </a:endParaRPr>
          </a:p>
        </p:txBody>
      </p:sp>
      <p:sp>
        <p:nvSpPr>
          <p:cNvPr id="3" name="عنصر نائب للمحتوى 2"/>
          <p:cNvSpPr>
            <a:spLocks noGrp="1"/>
          </p:cNvSpPr>
          <p:nvPr>
            <p:ph idx="1"/>
          </p:nvPr>
        </p:nvSpPr>
        <p:spPr>
          <a:xfrm>
            <a:off x="827584" y="2119256"/>
            <a:ext cx="7560840" cy="4190063"/>
          </a:xfrm>
        </p:spPr>
        <p:txBody>
          <a:bodyPr>
            <a:normAutofit fontScale="92500" lnSpcReduction="10000"/>
          </a:bodyPr>
          <a:lstStyle/>
          <a:p>
            <a:pPr marL="0" indent="0">
              <a:buNone/>
            </a:pPr>
            <a:r>
              <a:rPr lang="ar-SY" b="1" i="1" dirty="0" smtClean="0"/>
              <a:t>أهمها </a:t>
            </a:r>
            <a:r>
              <a:rPr lang="ar-SY" b="1" i="1" dirty="0" smtClean="0">
                <a:solidFill>
                  <a:schemeClr val="tx2">
                    <a:lumMod val="75000"/>
                  </a:schemeClr>
                </a:solidFill>
              </a:rPr>
              <a:t>خضاب ليبور </a:t>
            </a:r>
            <a:r>
              <a:rPr lang="en-US" b="1" i="1" dirty="0" smtClean="0">
                <a:solidFill>
                  <a:schemeClr val="tx2">
                    <a:lumMod val="75000"/>
                  </a:schemeClr>
                </a:solidFill>
              </a:rPr>
              <a:t>Lepore</a:t>
            </a:r>
            <a:r>
              <a:rPr lang="ar-SY" b="1" i="1" dirty="0" smtClean="0">
                <a:solidFill>
                  <a:schemeClr val="tx2">
                    <a:lumMod val="75000"/>
                  </a:schemeClr>
                </a:solidFill>
              </a:rPr>
              <a:t>:</a:t>
            </a:r>
          </a:p>
          <a:p>
            <a:pPr marL="0" indent="0">
              <a:buNone/>
            </a:pPr>
            <a:r>
              <a:rPr lang="ar-SY" dirty="0" smtClean="0"/>
              <a:t>وهو خضاب هجين ناجم عن الاندماج بين السلاسل بيتا و دلتا  </a:t>
            </a:r>
            <a:r>
              <a:rPr lang="en-US" dirty="0" smtClean="0"/>
              <a:t>2 (</a:t>
            </a:r>
            <a:r>
              <a:rPr lang="el-GR" dirty="0" smtClean="0">
                <a:latin typeface="Tahoma"/>
                <a:ea typeface="Tahoma"/>
                <a:cs typeface="Tahoma"/>
              </a:rPr>
              <a:t>δβ</a:t>
            </a:r>
            <a:r>
              <a:rPr lang="en-US" dirty="0" smtClean="0">
                <a:latin typeface="Tahoma"/>
                <a:ea typeface="Tahoma"/>
                <a:cs typeface="Tahoma"/>
              </a:rPr>
              <a:t>) 2</a:t>
            </a:r>
            <a:r>
              <a:rPr lang="ar-SY" dirty="0" smtClean="0"/>
              <a:t> </a:t>
            </a:r>
            <a:r>
              <a:rPr lang="ar-SY" dirty="0" smtClean="0">
                <a:latin typeface="Tahoma"/>
                <a:ea typeface="Tahoma"/>
                <a:cs typeface="Tahoma"/>
              </a:rPr>
              <a:t>Ɑ .</a:t>
            </a:r>
          </a:p>
          <a:p>
            <a:pPr marL="0" indent="0">
              <a:buNone/>
            </a:pPr>
            <a:r>
              <a:rPr lang="ar-SY" dirty="0" smtClean="0">
                <a:latin typeface="Tahoma"/>
                <a:ea typeface="Tahoma"/>
                <a:cs typeface="Tahoma"/>
              </a:rPr>
              <a:t>يتوضع بالرحلان الكهربائي قبل </a:t>
            </a:r>
            <a:r>
              <a:rPr lang="en-US" dirty="0" smtClean="0">
                <a:latin typeface="Tahoma"/>
                <a:ea typeface="Tahoma"/>
                <a:cs typeface="Tahoma"/>
              </a:rPr>
              <a:t>A1 ,F</a:t>
            </a:r>
            <a:r>
              <a:rPr lang="ar-SY" dirty="0" smtClean="0">
                <a:latin typeface="Tahoma"/>
                <a:ea typeface="Tahoma"/>
                <a:cs typeface="Tahoma"/>
              </a:rPr>
              <a:t> وبعد الخضاب </a:t>
            </a:r>
            <a:r>
              <a:rPr lang="en-US" dirty="0" smtClean="0">
                <a:latin typeface="Tahoma"/>
                <a:ea typeface="Tahoma"/>
                <a:cs typeface="Tahoma"/>
              </a:rPr>
              <a:t>S</a:t>
            </a:r>
            <a:endParaRPr lang="ar-SY" dirty="0" smtClean="0">
              <a:latin typeface="Tahoma"/>
              <a:ea typeface="Tahoma"/>
              <a:cs typeface="Tahoma"/>
            </a:endParaRPr>
          </a:p>
          <a:p>
            <a:pPr marL="0" indent="0">
              <a:buNone/>
            </a:pPr>
            <a:r>
              <a:rPr lang="ar-SY" dirty="0" smtClean="0">
                <a:latin typeface="Tahoma"/>
                <a:ea typeface="Tahoma"/>
                <a:cs typeface="Tahoma"/>
              </a:rPr>
              <a:t>وله شكلان:</a:t>
            </a:r>
          </a:p>
          <a:p>
            <a:pPr marL="0" indent="0">
              <a:buNone/>
            </a:pPr>
            <a:r>
              <a:rPr lang="ar-SY" b="1" dirty="0" smtClean="0">
                <a:latin typeface="Tahoma"/>
                <a:ea typeface="Tahoma"/>
                <a:cs typeface="Tahoma"/>
              </a:rPr>
              <a:t>متماثل اللواقح:</a:t>
            </a:r>
          </a:p>
          <a:p>
            <a:pPr marL="0" indent="0">
              <a:buNone/>
            </a:pPr>
            <a:r>
              <a:rPr lang="ar-SY" dirty="0" smtClean="0">
                <a:latin typeface="Tahoma"/>
                <a:ea typeface="Tahoma"/>
                <a:cs typeface="Tahoma"/>
              </a:rPr>
              <a:t> يكون </a:t>
            </a:r>
            <a:r>
              <a:rPr lang="en-US" b="1" i="1" dirty="0" smtClean="0">
                <a:latin typeface="Tahoma"/>
                <a:ea typeface="Tahoma"/>
                <a:cs typeface="Tahoma"/>
              </a:rPr>
              <a:t>HbF</a:t>
            </a:r>
            <a:r>
              <a:rPr lang="en-US" dirty="0" smtClean="0">
                <a:latin typeface="Tahoma"/>
                <a:ea typeface="Tahoma"/>
                <a:cs typeface="Tahoma"/>
              </a:rPr>
              <a:t>  =   80 %</a:t>
            </a:r>
            <a:r>
              <a:rPr lang="ar-SY" dirty="0" smtClean="0">
                <a:latin typeface="Tahoma"/>
                <a:ea typeface="Tahoma"/>
                <a:cs typeface="Tahoma"/>
              </a:rPr>
              <a:t> </a:t>
            </a:r>
          </a:p>
          <a:p>
            <a:pPr marL="0" indent="0">
              <a:buNone/>
            </a:pPr>
            <a:r>
              <a:rPr lang="en-US" b="1" i="1" dirty="0" smtClean="0">
                <a:latin typeface="Tahoma"/>
                <a:ea typeface="Tahoma"/>
                <a:cs typeface="Tahoma"/>
              </a:rPr>
              <a:t>HbLepore </a:t>
            </a:r>
            <a:r>
              <a:rPr lang="en-US" dirty="0" smtClean="0">
                <a:latin typeface="Tahoma"/>
                <a:ea typeface="Tahoma"/>
                <a:cs typeface="Tahoma"/>
              </a:rPr>
              <a:t>  =   25 %        </a:t>
            </a:r>
            <a:endParaRPr lang="ar-SY" dirty="0" smtClean="0">
              <a:latin typeface="Tahoma"/>
              <a:ea typeface="Tahoma"/>
              <a:cs typeface="Tahoma"/>
            </a:endParaRPr>
          </a:p>
          <a:p>
            <a:pPr marL="0" indent="0">
              <a:buNone/>
            </a:pPr>
            <a:r>
              <a:rPr lang="ar-SY" dirty="0" smtClean="0">
                <a:latin typeface="Tahoma"/>
                <a:ea typeface="Tahoma"/>
                <a:cs typeface="Tahoma"/>
              </a:rPr>
              <a:t> وله أعراض البيتا تلاسيميا.</a:t>
            </a:r>
          </a:p>
          <a:p>
            <a:pPr marL="0" indent="0">
              <a:buNone/>
            </a:pPr>
            <a:r>
              <a:rPr lang="ar-SY" b="1" dirty="0" smtClean="0">
                <a:latin typeface="Tahoma"/>
                <a:ea typeface="Tahoma"/>
                <a:cs typeface="Tahoma"/>
              </a:rPr>
              <a:t>متخالف اللواقح : </a:t>
            </a:r>
          </a:p>
          <a:p>
            <a:pPr marL="0" indent="0">
              <a:buNone/>
            </a:pPr>
            <a:r>
              <a:rPr lang="en-US" b="1" i="1" dirty="0" smtClean="0">
                <a:latin typeface="Tahoma"/>
                <a:ea typeface="Tahoma"/>
                <a:cs typeface="Tahoma"/>
              </a:rPr>
              <a:t>HbLepore</a:t>
            </a:r>
            <a:r>
              <a:rPr lang="en-US" dirty="0" smtClean="0">
                <a:latin typeface="Tahoma"/>
                <a:ea typeface="Tahoma"/>
                <a:cs typeface="Tahoma"/>
              </a:rPr>
              <a:t>  = 5-15%       </a:t>
            </a:r>
          </a:p>
          <a:p>
            <a:pPr marL="0" indent="0">
              <a:buNone/>
            </a:pPr>
            <a:r>
              <a:rPr lang="ar-SY" dirty="0" smtClean="0">
                <a:latin typeface="Tahoma"/>
                <a:ea typeface="Tahoma"/>
                <a:cs typeface="Tahoma"/>
              </a:rPr>
              <a:t>يشبه حامل التلاسيميا.</a:t>
            </a:r>
            <a:endParaRPr lang="ar-SY" dirty="0" smtClean="0"/>
          </a:p>
        </p:txBody>
      </p:sp>
    </p:spTree>
    <p:extLst>
      <p:ext uri="{BB962C8B-B14F-4D97-AF65-F5344CB8AC3E}">
        <p14:creationId xmlns:p14="http://schemas.microsoft.com/office/powerpoint/2010/main" val="2339468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chemeClr val="tx2">
                    <a:lumMod val="75000"/>
                  </a:schemeClr>
                </a:solidFill>
              </a:rPr>
              <a:t>الاعتلالات الخضابية الكيفية-الكمية</a:t>
            </a:r>
            <a:br>
              <a:rPr lang="ar-SA" b="1" dirty="0" smtClean="0">
                <a:solidFill>
                  <a:schemeClr val="tx2">
                    <a:lumMod val="75000"/>
                  </a:schemeClr>
                </a:solidFill>
              </a:rPr>
            </a:br>
            <a:r>
              <a:rPr lang="ar-SA" b="1" i="1" u="sng" dirty="0" smtClean="0">
                <a:solidFill>
                  <a:schemeClr val="tx2">
                    <a:lumMod val="75000"/>
                  </a:schemeClr>
                </a:solidFill>
              </a:rPr>
              <a:t>داء الهيموغلوبين </a:t>
            </a:r>
            <a:r>
              <a:rPr lang="en-US" b="1" i="1" u="sng" dirty="0" smtClean="0">
                <a:solidFill>
                  <a:schemeClr val="tx2">
                    <a:lumMod val="75000"/>
                  </a:schemeClr>
                </a:solidFill>
              </a:rPr>
              <a:t>S/</a:t>
            </a:r>
            <a:r>
              <a:rPr lang="el-GR" b="1" i="1" u="sng" dirty="0" smtClean="0">
                <a:solidFill>
                  <a:schemeClr val="tx2">
                    <a:lumMod val="75000"/>
                  </a:schemeClr>
                </a:solidFill>
                <a:latin typeface="Tahoma"/>
                <a:ea typeface="Tahoma"/>
                <a:cs typeface="Tahoma"/>
              </a:rPr>
              <a:t>β</a:t>
            </a:r>
            <a:endParaRPr lang="ar-SA" b="1" i="1" u="sng" dirty="0">
              <a:solidFill>
                <a:schemeClr val="tx2">
                  <a:lumMod val="75000"/>
                </a:schemeClr>
              </a:solidFill>
            </a:endParaRPr>
          </a:p>
        </p:txBody>
      </p:sp>
      <p:sp>
        <p:nvSpPr>
          <p:cNvPr id="3" name="عنصر نائب للمحتوى 2"/>
          <p:cNvSpPr>
            <a:spLocks noGrp="1"/>
          </p:cNvSpPr>
          <p:nvPr>
            <p:ph idx="1"/>
          </p:nvPr>
        </p:nvSpPr>
        <p:spPr/>
        <p:txBody>
          <a:bodyPr>
            <a:normAutofit fontScale="92500" lnSpcReduction="20000"/>
          </a:bodyPr>
          <a:lstStyle/>
          <a:p>
            <a:pPr marL="0" indent="0">
              <a:buNone/>
            </a:pPr>
            <a:r>
              <a:rPr lang="ar-SY" dirty="0" smtClean="0"/>
              <a:t>وهو نوعان:</a:t>
            </a:r>
          </a:p>
          <a:p>
            <a:pPr marL="0" indent="0">
              <a:buNone/>
            </a:pPr>
            <a:r>
              <a:rPr lang="en-US" b="1" dirty="0" smtClean="0">
                <a:solidFill>
                  <a:srgbClr val="FF0000"/>
                </a:solidFill>
              </a:rPr>
              <a:t>HbS / </a:t>
            </a:r>
            <a:r>
              <a:rPr lang="el-GR" b="1" dirty="0" smtClean="0">
                <a:solidFill>
                  <a:srgbClr val="FF0000"/>
                </a:solidFill>
                <a:latin typeface="Tahoma"/>
                <a:ea typeface="Tahoma"/>
                <a:cs typeface="Tahoma"/>
              </a:rPr>
              <a:t>β</a:t>
            </a:r>
            <a:r>
              <a:rPr lang="en-US" b="1" dirty="0" smtClean="0">
                <a:solidFill>
                  <a:srgbClr val="FF0000"/>
                </a:solidFill>
                <a:latin typeface="Tahoma"/>
                <a:ea typeface="Tahoma"/>
                <a:cs typeface="Tahoma"/>
              </a:rPr>
              <a:t>ₒ</a:t>
            </a:r>
            <a:r>
              <a:rPr lang="ar-SY" b="1" dirty="0" smtClean="0">
                <a:solidFill>
                  <a:srgbClr val="FF0000"/>
                </a:solidFill>
                <a:latin typeface="Tahoma"/>
                <a:ea typeface="Tahoma"/>
                <a:cs typeface="Tahoma"/>
              </a:rPr>
              <a:t> :</a:t>
            </a:r>
          </a:p>
          <a:p>
            <a:pPr marL="0" indent="0">
              <a:buNone/>
            </a:pPr>
            <a:r>
              <a:rPr lang="en-US" b="1" i="1" dirty="0" smtClean="0">
                <a:latin typeface="Tahoma"/>
                <a:ea typeface="Tahoma"/>
                <a:cs typeface="Tahoma"/>
              </a:rPr>
              <a:t>HbS</a:t>
            </a:r>
            <a:r>
              <a:rPr lang="en-US" dirty="0" smtClean="0">
                <a:latin typeface="Tahoma"/>
                <a:ea typeface="Tahoma"/>
                <a:cs typeface="Tahoma"/>
              </a:rPr>
              <a:t>    =    75 - 95 %                   </a:t>
            </a:r>
          </a:p>
          <a:p>
            <a:pPr marL="0" indent="0">
              <a:buNone/>
            </a:pPr>
            <a:r>
              <a:rPr lang="en-US" b="1" i="1" dirty="0" smtClean="0">
                <a:latin typeface="Tahoma"/>
                <a:ea typeface="Tahoma"/>
                <a:cs typeface="Tahoma"/>
              </a:rPr>
              <a:t>HbA2</a:t>
            </a:r>
            <a:r>
              <a:rPr lang="en-US" dirty="0">
                <a:latin typeface="Tahoma"/>
                <a:ea typeface="Tahoma"/>
                <a:cs typeface="Tahoma"/>
              </a:rPr>
              <a:t> </a:t>
            </a:r>
            <a:r>
              <a:rPr lang="en-US" dirty="0" smtClean="0">
                <a:latin typeface="Tahoma"/>
                <a:ea typeface="Tahoma"/>
                <a:cs typeface="Tahoma"/>
              </a:rPr>
              <a:t>   &gt;       4.5   %                   </a:t>
            </a:r>
          </a:p>
          <a:p>
            <a:pPr marL="0" indent="0">
              <a:buNone/>
            </a:pPr>
            <a:r>
              <a:rPr lang="en-US" b="1" i="1" dirty="0" smtClean="0">
                <a:latin typeface="Tahoma"/>
                <a:ea typeface="Tahoma"/>
                <a:cs typeface="Tahoma"/>
              </a:rPr>
              <a:t>HbF</a:t>
            </a:r>
            <a:r>
              <a:rPr lang="en-US" dirty="0" smtClean="0">
                <a:latin typeface="Tahoma"/>
                <a:ea typeface="Tahoma"/>
                <a:cs typeface="Tahoma"/>
              </a:rPr>
              <a:t>      =     5 - 25 %                   </a:t>
            </a:r>
          </a:p>
          <a:p>
            <a:pPr marL="0" indent="0">
              <a:buNone/>
            </a:pPr>
            <a:r>
              <a:rPr lang="en-US" b="1" dirty="0" smtClean="0">
                <a:solidFill>
                  <a:srgbClr val="FF0000"/>
                </a:solidFill>
                <a:latin typeface="Tahoma"/>
                <a:ea typeface="Tahoma"/>
                <a:cs typeface="Tahoma"/>
              </a:rPr>
              <a:t>HbS /</a:t>
            </a:r>
            <a:r>
              <a:rPr lang="el-GR" b="1" dirty="0" smtClean="0">
                <a:solidFill>
                  <a:srgbClr val="FF0000"/>
                </a:solidFill>
                <a:latin typeface="Tahoma"/>
                <a:ea typeface="Tahoma"/>
                <a:cs typeface="Tahoma"/>
              </a:rPr>
              <a:t>β+</a:t>
            </a:r>
            <a:r>
              <a:rPr lang="ar-SA" b="1" dirty="0" smtClean="0">
                <a:solidFill>
                  <a:srgbClr val="FF0000"/>
                </a:solidFill>
                <a:latin typeface="Tahoma"/>
                <a:ea typeface="Tahoma"/>
                <a:cs typeface="Tahoma"/>
              </a:rPr>
              <a:t> :</a:t>
            </a:r>
          </a:p>
          <a:p>
            <a:pPr marL="0" indent="0">
              <a:buNone/>
            </a:pPr>
            <a:r>
              <a:rPr lang="en-US" b="1" i="1" dirty="0" smtClean="0">
                <a:latin typeface="Tahoma"/>
                <a:ea typeface="Tahoma"/>
                <a:cs typeface="Tahoma"/>
              </a:rPr>
              <a:t>HbS</a:t>
            </a:r>
            <a:r>
              <a:rPr lang="en-US" dirty="0" smtClean="0">
                <a:latin typeface="Tahoma"/>
                <a:ea typeface="Tahoma"/>
                <a:cs typeface="Tahoma"/>
              </a:rPr>
              <a:t>        &gt;       50    %                  </a:t>
            </a:r>
          </a:p>
          <a:p>
            <a:pPr marL="0" indent="0">
              <a:buNone/>
            </a:pPr>
            <a:r>
              <a:rPr lang="en-US" b="1" i="1" dirty="0" smtClean="0">
                <a:latin typeface="Tahoma"/>
                <a:ea typeface="Tahoma"/>
                <a:cs typeface="Tahoma"/>
              </a:rPr>
              <a:t>HbA2</a:t>
            </a:r>
            <a:r>
              <a:rPr lang="en-US" dirty="0" smtClean="0">
                <a:latin typeface="Tahoma"/>
                <a:ea typeface="Tahoma"/>
                <a:cs typeface="Tahoma"/>
              </a:rPr>
              <a:t>       &gt;      4.5   %                  </a:t>
            </a:r>
          </a:p>
          <a:p>
            <a:pPr marL="0" indent="0">
              <a:buNone/>
            </a:pPr>
            <a:r>
              <a:rPr lang="en-US" b="1" i="1" dirty="0" smtClean="0">
                <a:latin typeface="Tahoma"/>
                <a:ea typeface="Tahoma"/>
                <a:cs typeface="Tahoma"/>
              </a:rPr>
              <a:t>HbF</a:t>
            </a:r>
            <a:r>
              <a:rPr lang="en-US" dirty="0" smtClean="0">
                <a:latin typeface="Tahoma"/>
                <a:ea typeface="Tahoma"/>
                <a:cs typeface="Tahoma"/>
              </a:rPr>
              <a:t>         =    1 - 20  %                  </a:t>
            </a:r>
          </a:p>
          <a:p>
            <a:pPr marL="0" indent="0">
              <a:buNone/>
            </a:pPr>
            <a:r>
              <a:rPr lang="en-US" b="1" i="1" dirty="0" smtClean="0">
                <a:latin typeface="Tahoma"/>
                <a:ea typeface="Tahoma"/>
                <a:cs typeface="Tahoma"/>
              </a:rPr>
              <a:t>HbA1</a:t>
            </a:r>
            <a:r>
              <a:rPr lang="en-US" dirty="0" smtClean="0">
                <a:latin typeface="Tahoma"/>
                <a:ea typeface="Tahoma"/>
                <a:cs typeface="Tahoma"/>
              </a:rPr>
              <a:t>       =   15 - 30 %                  </a:t>
            </a:r>
            <a:endParaRPr lang="ar-SA" dirty="0"/>
          </a:p>
        </p:txBody>
      </p:sp>
    </p:spTree>
    <p:extLst>
      <p:ext uri="{BB962C8B-B14F-4D97-AF65-F5344CB8AC3E}">
        <p14:creationId xmlns:p14="http://schemas.microsoft.com/office/powerpoint/2010/main" val="274935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476672"/>
            <a:ext cx="8229600" cy="648072"/>
          </a:xfrm>
        </p:spPr>
        <p:txBody>
          <a:bodyPr>
            <a:normAutofit fontScale="90000"/>
          </a:bodyPr>
          <a:lstStyle/>
          <a:p>
            <a:r>
              <a:rPr lang="ar-SY" b="1" dirty="0" smtClean="0">
                <a:solidFill>
                  <a:schemeClr val="tx2">
                    <a:lumMod val="75000"/>
                  </a:schemeClr>
                </a:solidFill>
              </a:rPr>
              <a:t>تركيب الخضاب</a:t>
            </a:r>
            <a:endParaRPr lang="ar-SA" b="1" dirty="0">
              <a:solidFill>
                <a:schemeClr val="tx2">
                  <a:lumMod val="75000"/>
                </a:schemeClr>
              </a:solidFill>
            </a:endParaRPr>
          </a:p>
        </p:txBody>
      </p:sp>
      <p:pic>
        <p:nvPicPr>
          <p:cNvPr id="1026" name="Picture 2" descr="C:\Users\yaser\Desktop\الزمر الدموية\hem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668344"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04833"/>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chemeClr val="tx2">
                    <a:lumMod val="75000"/>
                  </a:schemeClr>
                </a:solidFill>
              </a:rPr>
              <a:t>الاعتلالات الخضابية الكيفية-الكمية</a:t>
            </a:r>
            <a:br>
              <a:rPr lang="ar-SA" b="1" dirty="0" smtClean="0">
                <a:solidFill>
                  <a:schemeClr val="tx2">
                    <a:lumMod val="75000"/>
                  </a:schemeClr>
                </a:solidFill>
              </a:rPr>
            </a:br>
            <a:r>
              <a:rPr lang="ar-SA" b="1" dirty="0" smtClean="0">
                <a:solidFill>
                  <a:schemeClr val="tx2">
                    <a:lumMod val="75000"/>
                  </a:schemeClr>
                </a:solidFill>
              </a:rPr>
              <a:t>داء الهيموغلوبين</a:t>
            </a:r>
            <a:r>
              <a:rPr lang="en-US" b="1" dirty="0" smtClean="0">
                <a:solidFill>
                  <a:schemeClr val="tx2">
                    <a:lumMod val="75000"/>
                  </a:schemeClr>
                </a:solidFill>
              </a:rPr>
              <a:t>S </a:t>
            </a:r>
            <a:r>
              <a:rPr lang="ar-SY" b="1" dirty="0" smtClean="0">
                <a:solidFill>
                  <a:schemeClr val="tx2">
                    <a:lumMod val="75000"/>
                  </a:schemeClr>
                </a:solidFill>
              </a:rPr>
              <a:t> مع بقاء </a:t>
            </a:r>
            <a:r>
              <a:rPr lang="en-US" b="1" dirty="0" smtClean="0">
                <a:solidFill>
                  <a:schemeClr val="tx2">
                    <a:lumMod val="75000"/>
                  </a:schemeClr>
                </a:solidFill>
              </a:rPr>
              <a:t>F</a:t>
            </a:r>
            <a:r>
              <a:rPr lang="ar-SA" b="1" dirty="0" smtClean="0">
                <a:solidFill>
                  <a:schemeClr val="tx2">
                    <a:lumMod val="75000"/>
                  </a:schemeClr>
                </a:solidFill>
              </a:rPr>
              <a:t>الطبيعي</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normAutofit/>
          </a:bodyPr>
          <a:lstStyle/>
          <a:p>
            <a:pPr marL="0" indent="0">
              <a:buNone/>
            </a:pPr>
            <a:r>
              <a:rPr lang="en-US" b="1" dirty="0" smtClean="0"/>
              <a:t>HbS     =   75  -  90     %</a:t>
            </a:r>
            <a:endParaRPr lang="ar-SA" b="1" dirty="0" smtClean="0"/>
          </a:p>
          <a:p>
            <a:pPr marL="0" indent="0">
              <a:buNone/>
            </a:pPr>
            <a:endParaRPr lang="en-US" b="1" dirty="0" smtClean="0"/>
          </a:p>
          <a:p>
            <a:pPr marL="0" indent="0">
              <a:buNone/>
            </a:pPr>
            <a:r>
              <a:rPr lang="en-US" b="1" dirty="0" smtClean="0"/>
              <a:t>HbF     =   10  -   20    %</a:t>
            </a:r>
            <a:endParaRPr lang="ar-SA" b="1" dirty="0" smtClean="0"/>
          </a:p>
          <a:p>
            <a:pPr marL="0" indent="0">
              <a:buNone/>
            </a:pPr>
            <a:endParaRPr lang="en-US" b="1" dirty="0" smtClean="0"/>
          </a:p>
          <a:p>
            <a:pPr marL="0" indent="0">
              <a:buNone/>
            </a:pPr>
            <a:r>
              <a:rPr lang="en-US" b="1" dirty="0" smtClean="0"/>
              <a:t>HbA2     </a:t>
            </a:r>
            <a:r>
              <a:rPr lang="ar-SY" b="1" dirty="0" smtClean="0"/>
              <a:t>منخفضة</a:t>
            </a:r>
            <a:endParaRPr lang="ar-SA" b="1" dirty="0"/>
          </a:p>
        </p:txBody>
      </p:sp>
    </p:spTree>
    <p:extLst>
      <p:ext uri="{BB962C8B-B14F-4D97-AF65-F5344CB8AC3E}">
        <p14:creationId xmlns:p14="http://schemas.microsoft.com/office/powerpoint/2010/main" val="1135678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chemeClr val="tx2">
                    <a:lumMod val="75000"/>
                  </a:schemeClr>
                </a:solidFill>
              </a:rPr>
              <a:t>الاعتلالات الخضابية الكيفية-الكمية</a:t>
            </a:r>
            <a:br>
              <a:rPr lang="ar-SA" b="1" dirty="0" smtClean="0">
                <a:solidFill>
                  <a:schemeClr val="tx2">
                    <a:lumMod val="75000"/>
                  </a:schemeClr>
                </a:solidFill>
              </a:rPr>
            </a:br>
            <a:r>
              <a:rPr lang="ar-SA" b="1" dirty="0" smtClean="0">
                <a:solidFill>
                  <a:schemeClr val="tx2">
                    <a:lumMod val="75000"/>
                  </a:schemeClr>
                </a:solidFill>
              </a:rPr>
              <a:t>داء الهيموغلوبين</a:t>
            </a:r>
            <a:r>
              <a:rPr lang="ar-SA" b="1" dirty="0">
                <a:solidFill>
                  <a:schemeClr val="tx2">
                    <a:lumMod val="75000"/>
                  </a:schemeClr>
                </a:solidFill>
              </a:rPr>
              <a:t> </a:t>
            </a:r>
            <a:r>
              <a:rPr lang="en-US" b="1" dirty="0" smtClean="0">
                <a:solidFill>
                  <a:schemeClr val="tx2">
                    <a:lumMod val="75000"/>
                  </a:schemeClr>
                </a:solidFill>
              </a:rPr>
              <a:t>E /</a:t>
            </a:r>
            <a:r>
              <a:rPr lang="el-GR" b="1" dirty="0" smtClean="0">
                <a:solidFill>
                  <a:schemeClr val="tx2">
                    <a:lumMod val="75000"/>
                  </a:schemeClr>
                </a:solidFill>
                <a:latin typeface="Tahoma"/>
                <a:ea typeface="Tahoma"/>
                <a:cs typeface="Tahoma"/>
              </a:rPr>
              <a:t>β</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normAutofit/>
          </a:bodyPr>
          <a:lstStyle/>
          <a:p>
            <a:r>
              <a:rPr lang="ar-SY" b="1" dirty="0" smtClean="0"/>
              <a:t>أكثر الاضطرابات انتشاراً</a:t>
            </a:r>
          </a:p>
          <a:p>
            <a:r>
              <a:rPr lang="ar-SY" b="1" dirty="0" smtClean="0"/>
              <a:t>يشبه التلاسيما الكبرى</a:t>
            </a:r>
          </a:p>
          <a:p>
            <a:pPr marL="0" indent="0">
              <a:buNone/>
            </a:pPr>
            <a:r>
              <a:rPr lang="en-US" b="1" dirty="0" smtClean="0"/>
              <a:t>HbF     =  5 - 15  %      </a:t>
            </a:r>
          </a:p>
          <a:p>
            <a:pPr marL="0" indent="0">
              <a:buNone/>
            </a:pPr>
            <a:r>
              <a:rPr lang="en-US" b="1" dirty="0" smtClean="0"/>
              <a:t>HbA1  =      0      %      </a:t>
            </a:r>
          </a:p>
          <a:p>
            <a:pPr marL="0" indent="0">
              <a:buNone/>
            </a:pPr>
            <a:r>
              <a:rPr lang="en-US" b="1" dirty="0" smtClean="0"/>
              <a:t>HbE    = 15 - 95  %     </a:t>
            </a:r>
          </a:p>
          <a:p>
            <a:pPr marL="0" indent="0">
              <a:buNone/>
            </a:pPr>
            <a:r>
              <a:rPr lang="ar-SY" b="1" dirty="0" smtClean="0"/>
              <a:t>    </a:t>
            </a:r>
            <a:r>
              <a:rPr lang="en-US" b="1" dirty="0" smtClean="0"/>
              <a:t>HbA2  =       0      %</a:t>
            </a:r>
            <a:endParaRPr lang="ar-SA" b="1" dirty="0"/>
          </a:p>
        </p:txBody>
      </p:sp>
    </p:spTree>
    <p:extLst>
      <p:ext uri="{BB962C8B-B14F-4D97-AF65-F5344CB8AC3E}">
        <p14:creationId xmlns:p14="http://schemas.microsoft.com/office/powerpoint/2010/main" val="3679797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chemeClr val="tx2">
                    <a:lumMod val="75000"/>
                  </a:schemeClr>
                </a:solidFill>
              </a:rPr>
              <a:t>الاعتلالات الخضابية الكيفية-الكمية</a:t>
            </a:r>
            <a:br>
              <a:rPr lang="ar-SA" b="1" dirty="0" smtClean="0">
                <a:solidFill>
                  <a:schemeClr val="tx2">
                    <a:lumMod val="75000"/>
                  </a:schemeClr>
                </a:solidFill>
              </a:rPr>
            </a:br>
            <a:r>
              <a:rPr lang="ar-SA" b="1" dirty="0" smtClean="0">
                <a:solidFill>
                  <a:schemeClr val="tx2">
                    <a:lumMod val="75000"/>
                  </a:schemeClr>
                </a:solidFill>
              </a:rPr>
              <a:t>داء الهيموغلوبين</a:t>
            </a:r>
            <a:r>
              <a:rPr lang="ar-SA" b="1" dirty="0">
                <a:solidFill>
                  <a:schemeClr val="tx2">
                    <a:lumMod val="75000"/>
                  </a:schemeClr>
                </a:solidFill>
              </a:rPr>
              <a:t> </a:t>
            </a:r>
            <a:r>
              <a:rPr lang="en-US" b="1" dirty="0" smtClean="0">
                <a:solidFill>
                  <a:schemeClr val="tx2">
                    <a:lumMod val="75000"/>
                  </a:schemeClr>
                </a:solidFill>
              </a:rPr>
              <a:t>C /</a:t>
            </a:r>
            <a:r>
              <a:rPr lang="el-GR" b="1" dirty="0" smtClean="0">
                <a:solidFill>
                  <a:schemeClr val="tx2">
                    <a:lumMod val="75000"/>
                  </a:schemeClr>
                </a:solidFill>
                <a:latin typeface="Tahoma"/>
                <a:ea typeface="Tahoma"/>
                <a:cs typeface="Tahoma"/>
              </a:rPr>
              <a:t>β</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normAutofit/>
          </a:bodyPr>
          <a:lstStyle/>
          <a:p>
            <a:pPr marL="0" indent="0">
              <a:buNone/>
            </a:pPr>
            <a:r>
              <a:rPr lang="en-US" b="1" dirty="0" smtClean="0"/>
              <a:t>HbC  =  70 - 80 %</a:t>
            </a:r>
            <a:endParaRPr lang="ar-SA" b="1" dirty="0" smtClean="0"/>
          </a:p>
          <a:p>
            <a:pPr marL="0" indent="0">
              <a:buNone/>
            </a:pPr>
            <a:endParaRPr lang="en-US" b="1" dirty="0" smtClean="0"/>
          </a:p>
          <a:p>
            <a:pPr marL="0" indent="0">
              <a:buNone/>
            </a:pPr>
            <a:r>
              <a:rPr lang="en-US" b="1" dirty="0" smtClean="0"/>
              <a:t>HbF  =    5 - 15 %</a:t>
            </a:r>
            <a:endParaRPr lang="ar-SA" b="1" dirty="0" smtClean="0"/>
          </a:p>
          <a:p>
            <a:pPr marL="0" indent="0">
              <a:buNone/>
            </a:pPr>
            <a:endParaRPr lang="en-US" b="1" dirty="0" smtClean="0"/>
          </a:p>
          <a:p>
            <a:pPr marL="0" indent="0">
              <a:buNone/>
            </a:pPr>
            <a:r>
              <a:rPr lang="en-US" b="1" dirty="0" smtClean="0"/>
              <a:t>HbA2 </a:t>
            </a:r>
            <a:r>
              <a:rPr lang="ar-SY" b="1" dirty="0" smtClean="0"/>
              <a:t>  لا  يمكن فصله عن الخضاب </a:t>
            </a:r>
            <a:r>
              <a:rPr lang="en-US" b="1" dirty="0" smtClean="0"/>
              <a:t>C</a:t>
            </a:r>
            <a:r>
              <a:rPr lang="ar-SY" b="1" dirty="0" smtClean="0"/>
              <a:t>.</a:t>
            </a:r>
            <a:endParaRPr lang="ar-SA" b="1" dirty="0"/>
          </a:p>
        </p:txBody>
      </p:sp>
    </p:spTree>
    <p:extLst>
      <p:ext uri="{BB962C8B-B14F-4D97-AF65-F5344CB8AC3E}">
        <p14:creationId xmlns:p14="http://schemas.microsoft.com/office/powerpoint/2010/main" val="792713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chemeClr val="tx2">
                    <a:lumMod val="75000"/>
                  </a:schemeClr>
                </a:solidFill>
              </a:rPr>
              <a:t>الاعتلالات الخضابية الكيفية-الكمية</a:t>
            </a:r>
            <a:br>
              <a:rPr lang="ar-SA" b="1" dirty="0" smtClean="0">
                <a:solidFill>
                  <a:schemeClr val="tx2">
                    <a:lumMod val="75000"/>
                  </a:schemeClr>
                </a:solidFill>
              </a:rPr>
            </a:br>
            <a:r>
              <a:rPr lang="ar-SA" b="1" dirty="0" smtClean="0">
                <a:solidFill>
                  <a:schemeClr val="tx2">
                    <a:lumMod val="75000"/>
                  </a:schemeClr>
                </a:solidFill>
              </a:rPr>
              <a:t>داء الهيموغلوبين</a:t>
            </a:r>
            <a:r>
              <a:rPr lang="ar-SA" b="1" dirty="0">
                <a:solidFill>
                  <a:schemeClr val="tx2">
                    <a:lumMod val="75000"/>
                  </a:schemeClr>
                </a:solidFill>
              </a:rPr>
              <a:t> </a:t>
            </a:r>
            <a:r>
              <a:rPr lang="en-US" b="1" dirty="0" smtClean="0">
                <a:solidFill>
                  <a:schemeClr val="tx2">
                    <a:lumMod val="75000"/>
                  </a:schemeClr>
                </a:solidFill>
              </a:rPr>
              <a:t>D/</a:t>
            </a:r>
            <a:r>
              <a:rPr lang="el-GR" b="1" dirty="0" smtClean="0">
                <a:solidFill>
                  <a:schemeClr val="tx2">
                    <a:lumMod val="75000"/>
                  </a:schemeClr>
                </a:solidFill>
                <a:latin typeface="Tahoma"/>
                <a:ea typeface="Tahoma"/>
                <a:cs typeface="Tahoma"/>
              </a:rPr>
              <a:t>β</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normAutofit/>
          </a:bodyPr>
          <a:lstStyle/>
          <a:p>
            <a:pPr marL="0" indent="0">
              <a:buNone/>
            </a:pPr>
            <a:r>
              <a:rPr lang="en-US" b="1" dirty="0" smtClean="0"/>
              <a:t>HbD  =   50 - 90 %</a:t>
            </a:r>
            <a:endParaRPr lang="ar-SA" b="1" dirty="0" smtClean="0"/>
          </a:p>
          <a:p>
            <a:pPr marL="0" indent="0">
              <a:buNone/>
            </a:pPr>
            <a:endParaRPr lang="en-US" b="1" dirty="0" smtClean="0"/>
          </a:p>
          <a:p>
            <a:pPr marL="0" indent="0">
              <a:buNone/>
            </a:pPr>
            <a:r>
              <a:rPr lang="en-US" b="1" dirty="0" smtClean="0"/>
              <a:t>HbF   =    5  - 15 %</a:t>
            </a:r>
            <a:endParaRPr lang="ar-SA" b="1" dirty="0" smtClean="0"/>
          </a:p>
          <a:p>
            <a:pPr marL="0" indent="0">
              <a:buNone/>
            </a:pPr>
            <a:endParaRPr lang="en-US" b="1" dirty="0" smtClean="0"/>
          </a:p>
          <a:p>
            <a:pPr marL="0" indent="0">
              <a:buNone/>
            </a:pPr>
            <a:r>
              <a:rPr lang="en-US" b="1" dirty="0" smtClean="0"/>
              <a:t>HbA2 &gt;      4.5    %</a:t>
            </a:r>
            <a:endParaRPr lang="ar-SA" b="1" dirty="0"/>
          </a:p>
        </p:txBody>
      </p:sp>
    </p:spTree>
    <p:extLst>
      <p:ext uri="{BB962C8B-B14F-4D97-AF65-F5344CB8AC3E}">
        <p14:creationId xmlns:p14="http://schemas.microsoft.com/office/powerpoint/2010/main" val="29142236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solidFill>
                  <a:schemeClr val="tx2">
                    <a:lumMod val="75000"/>
                  </a:schemeClr>
                </a:solidFill>
              </a:rPr>
              <a:t>ارتفاع الخضاب </a:t>
            </a:r>
            <a:r>
              <a:rPr lang="en-US" b="1" dirty="0" smtClean="0">
                <a:solidFill>
                  <a:schemeClr val="tx2">
                    <a:lumMod val="75000"/>
                  </a:schemeClr>
                </a:solidFill>
              </a:rPr>
              <a:t>A2</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lstStyle/>
          <a:p>
            <a:pPr marL="514350" indent="-514350">
              <a:buFont typeface="+mj-lt"/>
              <a:buAutoNum type="arabicParenR"/>
            </a:pPr>
            <a:r>
              <a:rPr lang="ar-SY" dirty="0" smtClean="0"/>
              <a:t>حامل سمة التلاسيميا.</a:t>
            </a:r>
          </a:p>
          <a:p>
            <a:pPr marL="514350" indent="-514350">
              <a:buFont typeface="+mj-lt"/>
              <a:buAutoNum type="arabicParenR"/>
            </a:pPr>
            <a:r>
              <a:rPr lang="ar-SY" dirty="0" smtClean="0"/>
              <a:t>فقر الدم المنجلي.</a:t>
            </a:r>
          </a:p>
          <a:p>
            <a:pPr marL="514350" indent="-514350">
              <a:buFont typeface="+mj-lt"/>
              <a:buAutoNum type="arabicParenR"/>
            </a:pPr>
            <a:r>
              <a:rPr lang="ar-SY" dirty="0" smtClean="0"/>
              <a:t>الخضاب </a:t>
            </a:r>
            <a:r>
              <a:rPr lang="en-US" dirty="0" smtClean="0"/>
              <a:t>C ,S ,D</a:t>
            </a:r>
            <a:endParaRPr lang="ar-SY" dirty="0" smtClean="0"/>
          </a:p>
          <a:p>
            <a:pPr marL="514350" indent="-514350">
              <a:buFont typeface="+mj-lt"/>
              <a:buAutoNum type="arabicParenR"/>
            </a:pPr>
            <a:r>
              <a:rPr lang="ar-SY" dirty="0" smtClean="0"/>
              <a:t>فقر الدم الوبيل.</a:t>
            </a:r>
          </a:p>
          <a:p>
            <a:pPr marL="514350" indent="-514350">
              <a:buFont typeface="+mj-lt"/>
              <a:buAutoNum type="arabicParenR"/>
            </a:pPr>
            <a:r>
              <a:rPr lang="ar-SY" dirty="0" smtClean="0"/>
              <a:t>قصور الدرق.</a:t>
            </a:r>
            <a:endParaRPr lang="en-US" dirty="0" smtClean="0"/>
          </a:p>
          <a:p>
            <a:pPr marL="514350" indent="-514350">
              <a:buFont typeface="+mj-lt"/>
              <a:buAutoNum type="arabicParenR"/>
            </a:pPr>
            <a:r>
              <a:rPr lang="ar-SY" dirty="0" smtClean="0"/>
              <a:t>ارتفاع كاذب مع </a:t>
            </a:r>
            <a:r>
              <a:rPr lang="en-US" dirty="0" smtClean="0"/>
              <a:t>O ,E</a:t>
            </a:r>
            <a:r>
              <a:rPr lang="ar-SA" dirty="0" smtClean="0"/>
              <a:t> </a:t>
            </a:r>
            <a:r>
              <a:rPr lang="ar-SY" dirty="0" smtClean="0"/>
              <a:t>,الملاريا ,التهاب الكبد الفيروسي ,مريض القلب الرئوي.</a:t>
            </a:r>
          </a:p>
          <a:p>
            <a:pPr marL="514350" indent="-514350">
              <a:buFont typeface="+mj-lt"/>
              <a:buAutoNum type="arabicParenR"/>
            </a:pPr>
            <a:endParaRPr lang="ar-SA" dirty="0"/>
          </a:p>
        </p:txBody>
      </p:sp>
    </p:spTree>
    <p:extLst>
      <p:ext uri="{BB962C8B-B14F-4D97-AF65-F5344CB8AC3E}">
        <p14:creationId xmlns:p14="http://schemas.microsoft.com/office/powerpoint/2010/main" val="3446300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solidFill>
                  <a:schemeClr val="tx2">
                    <a:lumMod val="75000"/>
                  </a:schemeClr>
                </a:solidFill>
              </a:rPr>
              <a:t>انخفاض الخضاب </a:t>
            </a:r>
            <a:r>
              <a:rPr lang="en-US" b="1" dirty="0" smtClean="0">
                <a:solidFill>
                  <a:schemeClr val="tx2">
                    <a:lumMod val="75000"/>
                  </a:schemeClr>
                </a:solidFill>
              </a:rPr>
              <a:t>A2</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lstStyle/>
          <a:p>
            <a:pPr marL="514350" indent="-514350">
              <a:buFont typeface="+mj-lt"/>
              <a:buAutoNum type="arabicPeriod"/>
            </a:pPr>
            <a:r>
              <a:rPr lang="ar-SY" dirty="0" smtClean="0"/>
              <a:t>فقر الدم بعوز الحديد.</a:t>
            </a:r>
          </a:p>
          <a:p>
            <a:pPr marL="514350" indent="-514350">
              <a:buFont typeface="+mj-lt"/>
              <a:buAutoNum type="arabicPeriod"/>
            </a:pPr>
            <a:endParaRPr lang="ar-SY" dirty="0" smtClean="0"/>
          </a:p>
          <a:p>
            <a:pPr marL="514350" indent="-514350">
              <a:buFont typeface="+mj-lt"/>
              <a:buAutoNum type="arabicPeriod"/>
            </a:pPr>
            <a:r>
              <a:rPr lang="ar-SY" dirty="0" smtClean="0"/>
              <a:t>الخضاب ليبور.</a:t>
            </a:r>
          </a:p>
          <a:p>
            <a:pPr marL="514350" indent="-514350">
              <a:buFont typeface="+mj-lt"/>
              <a:buAutoNum type="arabicPeriod"/>
            </a:pPr>
            <a:endParaRPr lang="ar-SY" dirty="0" smtClean="0"/>
          </a:p>
          <a:p>
            <a:pPr marL="514350" indent="-514350">
              <a:buFont typeface="+mj-lt"/>
              <a:buAutoNum type="arabicPeriod"/>
            </a:pPr>
            <a:r>
              <a:rPr lang="ar-SY" dirty="0" smtClean="0"/>
              <a:t>خلة التلاسيميا ألفا.</a:t>
            </a:r>
          </a:p>
          <a:p>
            <a:pPr marL="514350" indent="-514350">
              <a:buFont typeface="+mj-lt"/>
              <a:buAutoNum type="arabicPeriod"/>
            </a:pPr>
            <a:endParaRPr lang="ar-SA" dirty="0"/>
          </a:p>
        </p:txBody>
      </p:sp>
    </p:spTree>
    <p:extLst>
      <p:ext uri="{BB962C8B-B14F-4D97-AF65-F5344CB8AC3E}">
        <p14:creationId xmlns:p14="http://schemas.microsoft.com/office/powerpoint/2010/main" val="773783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548680"/>
            <a:ext cx="6965245" cy="1224137"/>
          </a:xfrm>
        </p:spPr>
        <p:txBody>
          <a:bodyPr/>
          <a:lstStyle/>
          <a:p>
            <a:r>
              <a:rPr lang="ar-SY" b="1" dirty="0" smtClean="0">
                <a:solidFill>
                  <a:schemeClr val="tx2">
                    <a:lumMod val="75000"/>
                  </a:schemeClr>
                </a:solidFill>
              </a:rPr>
              <a:t>رحلان الخضاب</a:t>
            </a:r>
            <a:endParaRPr lang="ar-SA" b="1" dirty="0">
              <a:solidFill>
                <a:schemeClr val="tx2">
                  <a:lumMod val="75000"/>
                </a:schemeClr>
              </a:solidFill>
            </a:endParaRPr>
          </a:p>
        </p:txBody>
      </p:sp>
      <p:sp>
        <p:nvSpPr>
          <p:cNvPr id="3" name="عنصر نائب للمحتوى 2"/>
          <p:cNvSpPr>
            <a:spLocks noGrp="1"/>
          </p:cNvSpPr>
          <p:nvPr>
            <p:ph idx="1"/>
          </p:nvPr>
        </p:nvSpPr>
        <p:spPr>
          <a:xfrm>
            <a:off x="1463040" y="1556792"/>
            <a:ext cx="6196405" cy="4166277"/>
          </a:xfrm>
        </p:spPr>
        <p:txBody>
          <a:bodyPr/>
          <a:lstStyle/>
          <a:p>
            <a:r>
              <a:rPr lang="ar-SY" dirty="0" smtClean="0"/>
              <a:t>يمتلك الخضاب شحنة سالبة لذلك عند وضعه في حقل كهربائي فإن الخضابات تتحرك نحو القطب الموجب ويختلف توزعها حسب سرعة ترحيلها.</a:t>
            </a:r>
          </a:p>
          <a:p>
            <a:endParaRPr lang="ar-SA" dirty="0"/>
          </a:p>
        </p:txBody>
      </p:sp>
      <p:pic>
        <p:nvPicPr>
          <p:cNvPr id="2051" name="Picture 3" descr="C:\Users\yaser\Desktop\الزمر الدموية\47672-004-4E16B6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763284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57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476672"/>
            <a:ext cx="8229600" cy="1152128"/>
          </a:xfrm>
        </p:spPr>
        <p:txBody>
          <a:bodyPr>
            <a:normAutofit/>
          </a:bodyPr>
          <a:lstStyle/>
          <a:p>
            <a:pPr>
              <a:defRPr/>
            </a:pPr>
            <a:r>
              <a:rPr lang="ar-SA" altLang="ar-SA" b="1" dirty="0">
                <a:solidFill>
                  <a:schemeClr val="tx2">
                    <a:lumMod val="75000"/>
                  </a:schemeClr>
                </a:solidFill>
              </a:rPr>
              <a:t>رحلان الخضاب</a:t>
            </a:r>
            <a:endParaRPr lang="en-US" altLang="ar-SA" b="1" dirty="0" smtClean="0">
              <a:solidFill>
                <a:schemeClr val="tx2">
                  <a:lumMod val="75000"/>
                </a:schemeClr>
              </a:solidFill>
            </a:endParaRPr>
          </a:p>
        </p:txBody>
      </p:sp>
      <p:pic>
        <p:nvPicPr>
          <p:cNvPr id="225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700808"/>
            <a:ext cx="7704856" cy="4536503"/>
          </a:xfrm>
        </p:spPr>
      </p:pic>
    </p:spTree>
    <p:extLst>
      <p:ext uri="{BB962C8B-B14F-4D97-AF65-F5344CB8AC3E}">
        <p14:creationId xmlns:p14="http://schemas.microsoft.com/office/powerpoint/2010/main" val="3833318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9"/>
            <a:ext cx="6965245" cy="720080"/>
          </a:xfrm>
        </p:spPr>
        <p:txBody>
          <a:bodyPr>
            <a:normAutofit fontScale="90000"/>
          </a:bodyPr>
          <a:lstStyle/>
          <a:p>
            <a:r>
              <a:rPr lang="ar-SY" dirty="0" smtClean="0"/>
              <a:t>وأخيراً . . .</a:t>
            </a:r>
            <a:endParaRPr lang="ar-SA" dirty="0"/>
          </a:p>
        </p:txBody>
      </p:sp>
      <p:pic>
        <p:nvPicPr>
          <p:cNvPr id="4098" name="Picture 2" descr="C:\Users\yaser\Desktop\yasser mobile\WhatsApp Images\IMG-20150818-WA0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272807"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44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328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84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95023" y="620689"/>
            <a:ext cx="6965245" cy="936104"/>
          </a:xfrm>
        </p:spPr>
        <p:txBody>
          <a:bodyPr/>
          <a:lstStyle/>
          <a:p>
            <a:r>
              <a:rPr lang="ar-SY" b="1" dirty="0" smtClean="0">
                <a:solidFill>
                  <a:schemeClr val="tx2">
                    <a:lumMod val="75000"/>
                  </a:schemeClr>
                </a:solidFill>
              </a:rPr>
              <a:t>تركيب الخضاب</a:t>
            </a:r>
            <a:endParaRPr lang="ar-SA" b="1" dirty="0">
              <a:solidFill>
                <a:schemeClr val="tx2">
                  <a:lumMod val="75000"/>
                </a:schemeClr>
              </a:solidFill>
            </a:endParaRPr>
          </a:p>
        </p:txBody>
      </p:sp>
      <p:pic>
        <p:nvPicPr>
          <p:cNvPr id="5122" name="Picture 2" descr="C:\Users\yaser\Desktop\الزمر الدموية\بدون ;.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609" y="1412776"/>
            <a:ext cx="7704855"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سهم إلى اليمين 1"/>
          <p:cNvSpPr/>
          <p:nvPr/>
        </p:nvSpPr>
        <p:spPr>
          <a:xfrm>
            <a:off x="4072833" y="3717032"/>
            <a:ext cx="978408"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3844663597"/>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صصص\centers.gif"/>
          <p:cNvPicPr>
            <a:picLocks noGrp="1" noChangeAspect="1" noChangeArrowheads="1"/>
          </p:cNvPicPr>
          <p:nvPr>
            <p:ph idx="1"/>
          </p:nvPr>
        </p:nvPicPr>
        <p:blipFill>
          <a:blip r:embed="rId2"/>
          <a:stretch>
            <a:fillRect/>
          </a:stretch>
        </p:blipFill>
        <p:spPr bwMode="auto">
          <a:xfrm>
            <a:off x="1115616" y="1844824"/>
            <a:ext cx="6984776" cy="4387329"/>
          </a:xfrm>
          <a:prstGeom prst="rect">
            <a:avLst/>
          </a:prstGeom>
          <a:noFill/>
        </p:spPr>
      </p:pic>
      <p:sp>
        <p:nvSpPr>
          <p:cNvPr id="2" name="عنوان 1"/>
          <p:cNvSpPr>
            <a:spLocks noGrp="1"/>
          </p:cNvSpPr>
          <p:nvPr>
            <p:ph type="title"/>
          </p:nvPr>
        </p:nvSpPr>
        <p:spPr>
          <a:xfrm>
            <a:off x="688490" y="692696"/>
            <a:ext cx="7756263" cy="792088"/>
          </a:xfrm>
        </p:spPr>
        <p:txBody>
          <a:bodyPr>
            <a:noAutofit/>
          </a:bodyPr>
          <a:lstStyle/>
          <a:p>
            <a:r>
              <a:rPr lang="ar-SY" b="1" i="1" dirty="0" smtClean="0">
                <a:solidFill>
                  <a:schemeClr val="tx2">
                    <a:lumMod val="75000"/>
                  </a:schemeClr>
                </a:solidFill>
              </a:rPr>
              <a:t>الدكتور</a:t>
            </a:r>
            <a:r>
              <a:rPr lang="ar-SY" sz="3600" b="1" i="1" dirty="0" smtClean="0">
                <a:solidFill>
                  <a:schemeClr val="tx2">
                    <a:lumMod val="75000"/>
                  </a:schemeClr>
                </a:solidFill>
              </a:rPr>
              <a:t> </a:t>
            </a:r>
            <a:r>
              <a:rPr lang="ar-SY" b="1" i="1" dirty="0" smtClean="0">
                <a:solidFill>
                  <a:schemeClr val="tx2">
                    <a:lumMod val="75000"/>
                  </a:schemeClr>
                </a:solidFill>
              </a:rPr>
              <a:t>محمد ياسر مخللاتي</a:t>
            </a:r>
            <a:br>
              <a:rPr lang="ar-SY" b="1" i="1" dirty="0" smtClean="0">
                <a:solidFill>
                  <a:schemeClr val="tx2">
                    <a:lumMod val="75000"/>
                  </a:schemeClr>
                </a:solidFill>
              </a:rPr>
            </a:br>
            <a:r>
              <a:rPr lang="ar-SY" sz="2800" b="1" i="1" dirty="0" smtClean="0">
                <a:solidFill>
                  <a:schemeClr val="tx2">
                    <a:lumMod val="75000"/>
                  </a:schemeClr>
                </a:solidFill>
              </a:rPr>
              <a:t>مدير المركز الوطني للتلاسيميا والاستشارات الوراثية</a:t>
            </a:r>
            <a:endParaRPr lang="ar-SA" sz="2800" b="1" i="1" dirty="0">
              <a:solidFill>
                <a:schemeClr val="tx2">
                  <a:lumMod val="75000"/>
                </a:schemeClr>
              </a:solidFill>
            </a:endParaRPr>
          </a:p>
        </p:txBody>
      </p:sp>
    </p:spTree>
    <p:extLst>
      <p:ext uri="{BB962C8B-B14F-4D97-AF65-F5344CB8AC3E}">
        <p14:creationId xmlns:p14="http://schemas.microsoft.com/office/powerpoint/2010/main" val="359020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95023" y="620688"/>
            <a:ext cx="6965245" cy="1008113"/>
          </a:xfrm>
        </p:spPr>
        <p:txBody>
          <a:bodyPr/>
          <a:lstStyle/>
          <a:p>
            <a:r>
              <a:rPr lang="ar-SY" b="1" dirty="0" smtClean="0">
                <a:solidFill>
                  <a:schemeClr val="tx2">
                    <a:lumMod val="75000"/>
                  </a:schemeClr>
                </a:solidFill>
              </a:rPr>
              <a:t>تركيب الخضاب</a:t>
            </a:r>
            <a:endParaRPr lang="ar-SA" b="1" dirty="0">
              <a:solidFill>
                <a:schemeClr val="tx2">
                  <a:lumMod val="75000"/>
                </a:schemeClr>
              </a:solidFill>
            </a:endParaRPr>
          </a:p>
        </p:txBody>
      </p:sp>
      <p:sp>
        <p:nvSpPr>
          <p:cNvPr id="5" name="عنصر نائب للمحتوى 4"/>
          <p:cNvSpPr>
            <a:spLocks noGrp="1"/>
          </p:cNvSpPr>
          <p:nvPr>
            <p:ph idx="1"/>
          </p:nvPr>
        </p:nvSpPr>
        <p:spPr>
          <a:xfrm>
            <a:off x="755576" y="1412776"/>
            <a:ext cx="7632848" cy="4702831"/>
          </a:xfrm>
        </p:spPr>
        <p:txBody>
          <a:bodyPr>
            <a:normAutofit fontScale="92500" lnSpcReduction="10000"/>
          </a:bodyPr>
          <a:lstStyle/>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إن الوظيفة الأساسية للهيموغلوبين ربط الأكسجين بشكل عكوس في الرئتين حيث الضغط الجزئي للأكسجين مرتفع ونقله للنسج حيث ضغطه منخفضاً. ويتم الارتباط بين ذرة الحديد مع الأكسجين برابطة تساندية (يرتبط جزيء هيموغلوبين مع أربعة ذرات من الأكسجين)</a:t>
            </a:r>
          </a:p>
          <a:p>
            <a:pPr marL="0" indent="0">
              <a:buNone/>
            </a:pPr>
            <a:endParaRPr lang="ar-SY" dirty="0" smtClean="0">
              <a:latin typeface="Tahoma"/>
              <a:ea typeface="Tahoma"/>
              <a:cs typeface="Tahoma"/>
            </a:endParaRPr>
          </a:p>
          <a:p>
            <a:pPr marL="0" indent="0">
              <a:buNone/>
            </a:pPr>
            <a:r>
              <a:rPr lang="en-US" dirty="0" smtClean="0"/>
              <a:t>2</a:t>
            </a:r>
            <a:r>
              <a:rPr lang="en-US" dirty="0" smtClean="0">
                <a:latin typeface="Tahoma"/>
                <a:ea typeface="Tahoma"/>
                <a:cs typeface="Tahoma"/>
              </a:rPr>
              <a:t>Ɑ 2</a:t>
            </a:r>
            <a:r>
              <a:rPr lang="el-GR" dirty="0" smtClean="0">
                <a:latin typeface="Tahoma"/>
                <a:ea typeface="Tahoma"/>
                <a:cs typeface="Tahoma"/>
              </a:rPr>
              <a:t>β</a:t>
            </a:r>
            <a:r>
              <a:rPr lang="en-US" dirty="0" smtClean="0">
                <a:latin typeface="Tahoma"/>
                <a:ea typeface="Tahoma"/>
                <a:cs typeface="Tahoma"/>
              </a:rPr>
              <a:t>(heme) + 4O2                     2Ɑ 2</a:t>
            </a:r>
            <a:r>
              <a:rPr lang="el-GR" dirty="0" smtClean="0">
                <a:latin typeface="Tahoma"/>
                <a:ea typeface="Tahoma"/>
                <a:cs typeface="Tahoma"/>
              </a:rPr>
              <a:t>β</a:t>
            </a:r>
            <a:r>
              <a:rPr lang="en-US" dirty="0" smtClean="0">
                <a:latin typeface="Tahoma"/>
                <a:ea typeface="Tahoma"/>
                <a:cs typeface="Tahoma"/>
              </a:rPr>
              <a:t>(heme-O2) 4  </a:t>
            </a:r>
          </a:p>
          <a:p>
            <a:pPr marL="0" indent="0">
              <a:buNone/>
            </a:pPr>
            <a:r>
              <a:rPr lang="en-US" dirty="0" smtClean="0">
                <a:latin typeface="Tahoma"/>
                <a:ea typeface="Tahoma"/>
                <a:cs typeface="Tahoma"/>
              </a:rPr>
              <a:t>    </a:t>
            </a:r>
            <a:r>
              <a:rPr lang="ar-SY" dirty="0" smtClean="0">
                <a:latin typeface="Tahoma"/>
                <a:ea typeface="Tahoma"/>
                <a:cs typeface="Tahoma"/>
              </a:rPr>
              <a:t>(أوكسي هيموغلوبين)                         (هيموغلوبين)</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أما في الأنسجة فبرتبط الهيموغلوبين مع ثاني أوكسيد الكربون بشكل عكوس عن طريق الزمرة الأمينية.</a:t>
            </a:r>
            <a:endParaRPr lang="en-US" dirty="0" smtClean="0">
              <a:latin typeface="Tahoma"/>
              <a:ea typeface="Tahoma"/>
              <a:cs typeface="Tahoma"/>
            </a:endParaRPr>
          </a:p>
          <a:p>
            <a:pPr marL="0" indent="0">
              <a:buNone/>
            </a:pPr>
            <a:r>
              <a:rPr lang="en-US" dirty="0" smtClean="0">
                <a:latin typeface="Tahoma"/>
                <a:ea typeface="Tahoma"/>
                <a:cs typeface="Tahoma"/>
              </a:rPr>
              <a:t>                                           </a:t>
            </a:r>
            <a:endParaRPr lang="ar-SA" dirty="0" smtClean="0"/>
          </a:p>
        </p:txBody>
      </p:sp>
      <p:sp>
        <p:nvSpPr>
          <p:cNvPr id="2" name="سهم إلى اليمين 1"/>
          <p:cNvSpPr/>
          <p:nvPr/>
        </p:nvSpPr>
        <p:spPr>
          <a:xfrm>
            <a:off x="4231202" y="3838190"/>
            <a:ext cx="978408"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098" name="Picture 2" descr="C:\Users\yaser\Desktop\الزمر الدموية\بدون عنوا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157192"/>
            <a:ext cx="2371455" cy="106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805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Y" b="1" dirty="0" smtClean="0">
                <a:solidFill>
                  <a:schemeClr val="tx2">
                    <a:lumMod val="75000"/>
                  </a:schemeClr>
                </a:solidFill>
              </a:rPr>
              <a:t>تركيب الخضاب</a:t>
            </a:r>
            <a:endParaRPr lang="ar-SA" b="1" dirty="0">
              <a:solidFill>
                <a:schemeClr val="tx2">
                  <a:lumMod val="75000"/>
                </a:schemeClr>
              </a:solidFill>
            </a:endParaRPr>
          </a:p>
        </p:txBody>
      </p:sp>
      <p:sp>
        <p:nvSpPr>
          <p:cNvPr id="5" name="عنصر نائب للمحتوى 4"/>
          <p:cNvSpPr>
            <a:spLocks noGrp="1"/>
          </p:cNvSpPr>
          <p:nvPr>
            <p:ph idx="1"/>
          </p:nvPr>
        </p:nvSpPr>
        <p:spPr/>
        <p:txBody>
          <a:bodyPr>
            <a:normAutofit lnSpcReduction="10000"/>
          </a:bodyPr>
          <a:lstStyle/>
          <a:p>
            <a:pPr marL="0" indent="0">
              <a:buNone/>
            </a:pPr>
            <a:r>
              <a:rPr lang="ar-SA" dirty="0" smtClean="0"/>
              <a:t>أهم الخضابات الطبيعية : </a:t>
            </a:r>
          </a:p>
          <a:p>
            <a:pPr marL="0" indent="0">
              <a:buNone/>
            </a:pPr>
            <a:endParaRPr lang="ar-SA" dirty="0" smtClean="0"/>
          </a:p>
          <a:p>
            <a:pPr marL="0" indent="0">
              <a:buNone/>
            </a:pPr>
            <a:r>
              <a:rPr lang="ar-SA" dirty="0" smtClean="0"/>
              <a:t>الخضاب </a:t>
            </a:r>
            <a:r>
              <a:rPr lang="en-US" sz="4000" b="1" dirty="0" smtClean="0"/>
              <a:t>A1</a:t>
            </a:r>
            <a:r>
              <a:rPr lang="en-US" dirty="0" smtClean="0"/>
              <a:t>   = 2</a:t>
            </a:r>
            <a:r>
              <a:rPr lang="el-GR" dirty="0" smtClean="0">
                <a:latin typeface="Tahoma"/>
                <a:ea typeface="Tahoma"/>
                <a:cs typeface="Tahoma"/>
              </a:rPr>
              <a:t>α</a:t>
            </a:r>
            <a:r>
              <a:rPr lang="en-US" dirty="0" smtClean="0">
                <a:latin typeface="Tahoma"/>
                <a:ea typeface="Tahoma"/>
                <a:cs typeface="Tahoma"/>
              </a:rPr>
              <a:t>+2</a:t>
            </a:r>
            <a:r>
              <a:rPr lang="el-GR" dirty="0" smtClean="0">
                <a:latin typeface="Tahoma"/>
                <a:ea typeface="Tahoma"/>
                <a:cs typeface="Tahoma"/>
              </a:rPr>
              <a:t>β</a:t>
            </a:r>
            <a:endParaRPr lang="ar-SY" dirty="0" smtClean="0">
              <a:latin typeface="Tahoma"/>
              <a:ea typeface="Tahoma"/>
              <a:cs typeface="Tahoma"/>
            </a:endParaRP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الخضاب</a:t>
            </a:r>
            <a:r>
              <a:rPr lang="en-US" sz="3600" b="1" dirty="0" smtClean="0">
                <a:latin typeface="Tahoma"/>
                <a:ea typeface="Tahoma"/>
                <a:cs typeface="Tahoma"/>
              </a:rPr>
              <a:t>A2</a:t>
            </a:r>
            <a:r>
              <a:rPr lang="en-US" dirty="0" smtClean="0">
                <a:latin typeface="Tahoma"/>
                <a:ea typeface="Tahoma"/>
                <a:cs typeface="Tahoma"/>
              </a:rPr>
              <a:t> = 2Ɑ+2</a:t>
            </a:r>
            <a:r>
              <a:rPr lang="el-GR" dirty="0" smtClean="0">
                <a:latin typeface="Tahoma"/>
                <a:ea typeface="Tahoma"/>
                <a:cs typeface="Tahoma"/>
              </a:rPr>
              <a:t>δ</a:t>
            </a:r>
            <a:r>
              <a:rPr lang="ar-SY" dirty="0" smtClean="0">
                <a:latin typeface="Tahoma"/>
                <a:ea typeface="Tahoma"/>
                <a:cs typeface="Tahoma"/>
              </a:rPr>
              <a:t> </a:t>
            </a:r>
          </a:p>
          <a:p>
            <a:pPr marL="0" indent="0">
              <a:buNone/>
            </a:pPr>
            <a:endParaRPr lang="ar-SY" dirty="0" smtClean="0">
              <a:latin typeface="Tahoma"/>
              <a:ea typeface="Tahoma"/>
              <a:cs typeface="Tahoma"/>
            </a:endParaRPr>
          </a:p>
          <a:p>
            <a:pPr marL="0" indent="0">
              <a:buNone/>
            </a:pPr>
            <a:r>
              <a:rPr lang="ar-SY" dirty="0" smtClean="0">
                <a:latin typeface="Tahoma"/>
                <a:ea typeface="Tahoma"/>
                <a:cs typeface="Tahoma"/>
              </a:rPr>
              <a:t>الخضاب </a:t>
            </a:r>
            <a:r>
              <a:rPr lang="en-US" sz="3600" b="1" dirty="0" smtClean="0">
                <a:latin typeface="Tahoma"/>
                <a:ea typeface="Tahoma"/>
                <a:cs typeface="Tahoma"/>
              </a:rPr>
              <a:t>F </a:t>
            </a:r>
            <a:r>
              <a:rPr lang="en-US" dirty="0" smtClean="0">
                <a:latin typeface="Tahoma"/>
                <a:ea typeface="Tahoma"/>
                <a:cs typeface="Tahoma"/>
              </a:rPr>
              <a:t>= 2Ɑ+2</a:t>
            </a:r>
            <a:r>
              <a:rPr lang="el-GR" dirty="0" smtClean="0">
                <a:latin typeface="Tahoma"/>
                <a:ea typeface="Tahoma"/>
                <a:cs typeface="Tahoma"/>
              </a:rPr>
              <a:t>ϒ</a:t>
            </a:r>
            <a:endParaRPr lang="ar-SA" dirty="0" smtClean="0">
              <a:latin typeface="Tahoma"/>
              <a:ea typeface="Tahoma"/>
              <a:cs typeface="Tahoma"/>
            </a:endParaRPr>
          </a:p>
        </p:txBody>
      </p:sp>
    </p:spTree>
    <p:extLst>
      <p:ext uri="{BB962C8B-B14F-4D97-AF65-F5344CB8AC3E}">
        <p14:creationId xmlns:p14="http://schemas.microsoft.com/office/powerpoint/2010/main" val="263248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65" name="Group 53"/>
          <p:cNvGraphicFramePr>
            <a:graphicFrameLocks noGrp="1"/>
          </p:cNvGraphicFramePr>
          <p:nvPr>
            <p:ph/>
            <p:extLst>
              <p:ext uri="{D42A27DB-BD31-4B8C-83A1-F6EECF244321}">
                <p14:modId xmlns:p14="http://schemas.microsoft.com/office/powerpoint/2010/main" val="1000300560"/>
              </p:ext>
            </p:extLst>
          </p:nvPr>
        </p:nvGraphicFramePr>
        <p:xfrm>
          <a:off x="755576" y="1124744"/>
          <a:ext cx="7704856" cy="4994946"/>
        </p:xfrm>
        <a:graphic>
          <a:graphicData uri="http://schemas.openxmlformats.org/drawingml/2006/table">
            <a:tbl>
              <a:tblPr/>
              <a:tblGrid>
                <a:gridCol w="2362200"/>
                <a:gridCol w="2895600"/>
                <a:gridCol w="2447056"/>
              </a:tblGrid>
              <a:tr h="6062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1" i="0" u="none" strike="noStrike" cap="none" normalizeH="0" baseline="0" dirty="0" smtClean="0">
                          <a:ln>
                            <a:noFill/>
                          </a:ln>
                          <a:solidFill>
                            <a:srgbClr val="FF9933"/>
                          </a:solidFill>
                          <a:effectLst>
                            <a:outerShdw blurRad="38100" dist="38100" dir="2700000" algn="tl">
                              <a:srgbClr val="000000"/>
                            </a:outerShdw>
                          </a:effectLst>
                          <a:latin typeface="Tahoma" pitchFamily="34" charset="0"/>
                        </a:rPr>
                        <a:t>Hemoglobin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1" i="0" u="none" strike="noStrike" cap="none" normalizeH="0" baseline="0" dirty="0" smtClean="0">
                          <a:ln>
                            <a:noFill/>
                          </a:ln>
                          <a:solidFill>
                            <a:srgbClr val="FF9933"/>
                          </a:solidFill>
                          <a:effectLst>
                            <a:outerShdw blurRad="38100" dist="38100" dir="2700000" algn="tl">
                              <a:srgbClr val="000000"/>
                            </a:outerShdw>
                          </a:effectLst>
                          <a:latin typeface="Tahoma" pitchFamily="34" charset="0"/>
                        </a:rPr>
                        <a:t>Structure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1" i="0" u="none" strike="noStrike" cap="none" normalizeH="0" baseline="0" dirty="0" smtClean="0">
                          <a:ln>
                            <a:noFill/>
                          </a:ln>
                          <a:solidFill>
                            <a:srgbClr val="FF9933"/>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86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α</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 </a:t>
                      </a: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β</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endPar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390">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rPr>
                        <a:t>2</a:t>
                      </a:r>
                      <a:endPar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α</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 </a:t>
                      </a:r>
                      <a:r>
                        <a:rPr kumimoji="0" lang="el-GR" altLang="ar-SA" sz="2800" b="0" i="0" u="none" strike="noStrike" cap="none" normalizeH="0" baseline="0" dirty="0" smtClean="0">
                          <a:ln>
                            <a:noFill/>
                          </a:ln>
                          <a:solidFill>
                            <a:schemeClr val="tx1"/>
                          </a:solidFill>
                          <a:effectLst>
                            <a:outerShdw blurRad="38100" dist="38100" dir="2700000" algn="tl">
                              <a:srgbClr val="000000"/>
                            </a:outerShdw>
                          </a:effectLst>
                          <a:latin typeface=""/>
                          <a:cs typeface="Tahoma" pitchFamily="34" charset="0"/>
                        </a:rPr>
                        <a:t>δ</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
                          <a:cs typeface="Tahoma" pitchFamily="34" charset="0"/>
                        </a:rPr>
                        <a:t>2</a:t>
                      </a:r>
                      <a:endParaRPr kumimoji="0" lang="el-GR" altLang="ar-SA" sz="2800" b="0" i="0" u="none" strike="noStrike" cap="none" normalizeH="0" baseline="0" dirty="0" smtClean="0">
                        <a:ln>
                          <a:noFill/>
                        </a:ln>
                        <a:solidFill>
                          <a:schemeClr val="tx1"/>
                        </a:solidFill>
                        <a:effectLst>
                          <a:outerShdw blurRad="38100" dist="38100" dir="2700000" algn="tl">
                            <a:srgbClr val="000000"/>
                          </a:outerShdw>
                        </a:effectLst>
                        <a:latin typeface=""/>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86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rPr>
                        <a:t>1C</a:t>
                      </a:r>
                      <a:endPar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α</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 (</a:t>
                      </a: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β</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-N-glucose)</a:t>
                      </a:r>
                      <a:endPar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2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α</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 </a:t>
                      </a: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γ</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endParaRPr kumimoji="0" lang="el-GR" altLang="ar-SA" sz="2800" b="0" i="0" u="none" strike="noStrike" cap="none" normalizeH="0" baseline="-2500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2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Gower-1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ζ</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 </a:t>
                      </a: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ε</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endPar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86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Gower-2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α</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 </a:t>
                      </a: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ε</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endPar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23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Portland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ζ</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 </a:t>
                      </a:r>
                      <a:r>
                        <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γ</a:t>
                      </a:r>
                      <a:r>
                        <a:rPr kumimoji="0" lang="en-US" altLang="ar-SA" sz="2800" b="0" i="0" u="none" strike="noStrike" cap="none" normalizeH="0" baseline="-25000" dirty="0" smtClean="0">
                          <a:ln>
                            <a:noFill/>
                          </a:ln>
                          <a:solidFill>
                            <a:schemeClr val="tx1"/>
                          </a:solidFill>
                          <a:effectLst>
                            <a:outerShdw blurRad="38100" dist="38100" dir="2700000" algn="tl">
                              <a:srgbClr val="000000"/>
                            </a:outerShdw>
                          </a:effectLst>
                          <a:latin typeface="Tahoma" pitchFamily="34" charset="0"/>
                          <a:cs typeface="Tahoma" pitchFamily="34" charset="0"/>
                        </a:rPr>
                        <a:t>2</a:t>
                      </a:r>
                      <a:endParaRPr kumimoji="0" lang="el-GR" altLang="ar-S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5pPr>
                      <a:lvl6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6pPr>
                      <a:lvl7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7pPr>
                      <a:lvl8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8pPr>
                      <a:lvl9pPr algn="l" rtl="0"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14" name="Rectangle 2"/>
          <p:cNvSpPr>
            <a:spLocks noGrp="1" noChangeArrowheads="1"/>
          </p:cNvSpPr>
          <p:nvPr>
            <p:ph type="title" idx="4294967295"/>
          </p:nvPr>
        </p:nvSpPr>
        <p:spPr>
          <a:xfrm>
            <a:off x="914400" y="274638"/>
            <a:ext cx="8229600" cy="1143000"/>
          </a:xfrm>
        </p:spPr>
        <p:txBody>
          <a:bodyPr/>
          <a:lstStyle/>
          <a:p>
            <a:pPr>
              <a:defRPr/>
            </a:pPr>
            <a:r>
              <a:rPr lang="ar-SA" altLang="ar-SA" sz="4000" b="1" dirty="0">
                <a:solidFill>
                  <a:schemeClr val="tx2">
                    <a:lumMod val="75000"/>
                  </a:schemeClr>
                </a:solidFill>
              </a:rPr>
              <a:t>تركيب الخضاب</a:t>
            </a:r>
            <a:endParaRPr lang="en-US" altLang="ar-SA" sz="4000" b="1" dirty="0" smtClean="0">
              <a:solidFill>
                <a:schemeClr val="tx2">
                  <a:lumMod val="75000"/>
                </a:schemeClr>
              </a:solidFill>
            </a:endParaRPr>
          </a:p>
        </p:txBody>
      </p:sp>
      <p:sp>
        <p:nvSpPr>
          <p:cNvPr id="11305" name="Text Box 54"/>
          <p:cNvSpPr txBox="1">
            <a:spLocks noChangeArrowheads="1"/>
          </p:cNvSpPr>
          <p:nvPr/>
        </p:nvSpPr>
        <p:spPr bwMode="auto">
          <a:xfrm>
            <a:off x="1473200" y="6400800"/>
            <a:ext cx="530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l" rtl="0" eaLnBrk="0" fontAlgn="base" hangingPunct="0">
              <a:spcBef>
                <a:spcPct val="0"/>
              </a:spcBef>
              <a:spcAft>
                <a:spcPct val="0"/>
              </a:spcAft>
              <a:defRPr sz="2400">
                <a:solidFill>
                  <a:schemeClr val="tx1"/>
                </a:solidFill>
                <a:latin typeface="Tahoma" pitchFamily="34" charset="0"/>
              </a:defRPr>
            </a:lvl6pPr>
            <a:lvl7pPr marL="2971800" indent="-228600" algn="l" rtl="0" eaLnBrk="0" fontAlgn="base" hangingPunct="0">
              <a:spcBef>
                <a:spcPct val="0"/>
              </a:spcBef>
              <a:spcAft>
                <a:spcPct val="0"/>
              </a:spcAft>
              <a:defRPr sz="2400">
                <a:solidFill>
                  <a:schemeClr val="tx1"/>
                </a:solidFill>
                <a:latin typeface="Tahoma" pitchFamily="34" charset="0"/>
              </a:defRPr>
            </a:lvl7pPr>
            <a:lvl8pPr marL="3429000" indent="-228600" algn="l" rtl="0" eaLnBrk="0" fontAlgn="base" hangingPunct="0">
              <a:spcBef>
                <a:spcPct val="0"/>
              </a:spcBef>
              <a:spcAft>
                <a:spcPct val="0"/>
              </a:spcAft>
              <a:defRPr sz="2400">
                <a:solidFill>
                  <a:schemeClr val="tx1"/>
                </a:solidFill>
                <a:latin typeface="Tahoma" pitchFamily="34" charset="0"/>
              </a:defRPr>
            </a:lvl8pPr>
            <a:lvl9pPr marL="3886200" indent="-228600" algn="l" rtl="0" eaLnBrk="0" fontAlgn="base" hangingPunct="0">
              <a:spcBef>
                <a:spcPct val="0"/>
              </a:spcBef>
              <a:spcAft>
                <a:spcPct val="0"/>
              </a:spcAft>
              <a:defRPr sz="2400">
                <a:solidFill>
                  <a:schemeClr val="tx1"/>
                </a:solidFill>
                <a:latin typeface="Tahoma" pitchFamily="34" charset="0"/>
              </a:defRPr>
            </a:lvl9pPr>
          </a:lstStyle>
          <a:p>
            <a:r>
              <a:rPr lang="en-US" altLang="ar-SA" sz="1800" dirty="0"/>
              <a:t>* Indicates early embryonic form not seen in adults</a:t>
            </a:r>
          </a:p>
        </p:txBody>
      </p:sp>
    </p:spTree>
    <p:extLst>
      <p:ext uri="{BB962C8B-B14F-4D97-AF65-F5344CB8AC3E}">
        <p14:creationId xmlns:p14="http://schemas.microsoft.com/office/powerpoint/2010/main" val="16579722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9"/>
            <a:ext cx="6965245" cy="936104"/>
          </a:xfrm>
        </p:spPr>
        <p:txBody>
          <a:bodyPr/>
          <a:lstStyle/>
          <a:p>
            <a:r>
              <a:rPr lang="ar-SY" b="1" dirty="0" smtClean="0">
                <a:solidFill>
                  <a:schemeClr val="tx2">
                    <a:lumMod val="75000"/>
                  </a:schemeClr>
                </a:solidFill>
              </a:rPr>
              <a:t>الاعتلالات الهيموغلوبينية</a:t>
            </a:r>
            <a:endParaRPr lang="ar-SA" b="1" dirty="0">
              <a:solidFill>
                <a:schemeClr val="tx2">
                  <a:lumMod val="75000"/>
                </a:schemeClr>
              </a:solidFill>
            </a:endParaRPr>
          </a:p>
        </p:txBody>
      </p:sp>
      <p:sp>
        <p:nvSpPr>
          <p:cNvPr id="3" name="عنصر نائب للمحتوى 2"/>
          <p:cNvSpPr>
            <a:spLocks noGrp="1"/>
          </p:cNvSpPr>
          <p:nvPr>
            <p:ph sz="quarter" idx="13"/>
          </p:nvPr>
        </p:nvSpPr>
        <p:spPr>
          <a:xfrm>
            <a:off x="683568" y="1412776"/>
            <a:ext cx="5482952" cy="4853136"/>
          </a:xfrm>
        </p:spPr>
        <p:txBody>
          <a:bodyPr>
            <a:normAutofit fontScale="92500"/>
          </a:bodyPr>
          <a:lstStyle/>
          <a:p>
            <a:pPr marL="0" indent="0">
              <a:buNone/>
            </a:pPr>
            <a:r>
              <a:rPr lang="ar-SY" b="1" dirty="0" smtClean="0"/>
              <a:t>تقسم الاعتلالات الهيموغلوبينية إلى:</a:t>
            </a:r>
          </a:p>
          <a:p>
            <a:pPr marL="0" indent="0">
              <a:buNone/>
            </a:pPr>
            <a:endParaRPr lang="ar-SY" dirty="0" smtClean="0"/>
          </a:p>
          <a:p>
            <a:pPr marL="571500" indent="-571500">
              <a:buFont typeface="+mj-lt"/>
              <a:buAutoNum type="romanUcPeriod"/>
            </a:pPr>
            <a:r>
              <a:rPr lang="ar-SY" b="1" dirty="0" smtClean="0"/>
              <a:t>اعتلالات كيفية:(</a:t>
            </a:r>
            <a:r>
              <a:rPr lang="ar-SY" sz="2200" dirty="0" smtClean="0"/>
              <a:t> الهيموغلوبين</a:t>
            </a:r>
            <a:r>
              <a:rPr lang="en-US" sz="2200" dirty="0" smtClean="0"/>
              <a:t>S ,E ,C ,D ,G ,O,</a:t>
            </a:r>
            <a:r>
              <a:rPr lang="en-US" dirty="0" smtClean="0"/>
              <a:t> </a:t>
            </a:r>
            <a:r>
              <a:rPr lang="en-US" sz="2200" dirty="0" smtClean="0"/>
              <a:t>M </a:t>
            </a:r>
            <a:r>
              <a:rPr lang="ar-SY" sz="2200" dirty="0" smtClean="0"/>
              <a:t>).</a:t>
            </a:r>
          </a:p>
          <a:p>
            <a:pPr marL="571500" indent="-571500">
              <a:buFont typeface="+mj-lt"/>
              <a:buAutoNum type="romanUcPeriod"/>
            </a:pPr>
            <a:endParaRPr lang="ar-SY" dirty="0" smtClean="0"/>
          </a:p>
          <a:p>
            <a:pPr marL="571500" indent="-571500">
              <a:buFont typeface="+mj-lt"/>
              <a:buAutoNum type="romanUcPeriod"/>
            </a:pPr>
            <a:r>
              <a:rPr lang="ar-SY" b="1" dirty="0" smtClean="0"/>
              <a:t>اعتلالات كيفية - كيفية : </a:t>
            </a:r>
            <a:r>
              <a:rPr lang="ar-SY" dirty="0" smtClean="0"/>
              <a:t>(</a:t>
            </a:r>
            <a:r>
              <a:rPr lang="en-US" dirty="0" smtClean="0"/>
              <a:t>SC ,SD</a:t>
            </a:r>
            <a:r>
              <a:rPr lang="ar-SY" dirty="0" smtClean="0"/>
              <a:t>).</a:t>
            </a:r>
          </a:p>
          <a:p>
            <a:pPr marL="571500" indent="-571500">
              <a:buFont typeface="+mj-lt"/>
              <a:buAutoNum type="romanUcPeriod"/>
            </a:pPr>
            <a:endParaRPr lang="ar-SY" dirty="0" smtClean="0"/>
          </a:p>
          <a:p>
            <a:pPr marL="571500" indent="-571500">
              <a:buFont typeface="+mj-lt"/>
              <a:buAutoNum type="romanUcPeriod"/>
            </a:pPr>
            <a:r>
              <a:rPr lang="ar-SY" b="1" dirty="0" smtClean="0"/>
              <a:t>اعتلالات كمية </a:t>
            </a:r>
            <a:r>
              <a:rPr lang="ar-SY" dirty="0" smtClean="0"/>
              <a:t>: (التلاسيميا ألفا ,بيتا).</a:t>
            </a:r>
          </a:p>
          <a:p>
            <a:pPr marL="571500" indent="-571500">
              <a:buFont typeface="+mj-lt"/>
              <a:buAutoNum type="romanUcPeriod"/>
            </a:pPr>
            <a:endParaRPr lang="ar-SY" dirty="0" smtClean="0"/>
          </a:p>
          <a:p>
            <a:pPr marL="571500" indent="-571500">
              <a:buFont typeface="+mj-lt"/>
              <a:buAutoNum type="romanUcPeriod"/>
            </a:pPr>
            <a:r>
              <a:rPr lang="ar-SY" b="1" dirty="0" smtClean="0"/>
              <a:t>اعتلالات كمية - كمية </a:t>
            </a:r>
            <a:r>
              <a:rPr lang="ar-SY" dirty="0" smtClean="0"/>
              <a:t>(ليبور).</a:t>
            </a:r>
          </a:p>
          <a:p>
            <a:pPr marL="571500" indent="-571500">
              <a:buFont typeface="+mj-lt"/>
              <a:buAutoNum type="romanUcPeriod"/>
            </a:pPr>
            <a:endParaRPr lang="ar-SY" dirty="0" smtClean="0"/>
          </a:p>
          <a:p>
            <a:pPr marL="571500" indent="-571500">
              <a:buFont typeface="+mj-lt"/>
              <a:buAutoNum type="romanUcPeriod"/>
            </a:pPr>
            <a:r>
              <a:rPr lang="ar-SY" b="1" dirty="0" smtClean="0"/>
              <a:t>اعتلالات كمية –كيفية </a:t>
            </a:r>
            <a:r>
              <a:rPr lang="ar-SY" dirty="0" smtClean="0"/>
              <a:t>(</a:t>
            </a:r>
            <a:r>
              <a:rPr lang="en-US" dirty="0" smtClean="0"/>
              <a:t>S/B , D/B, E/B ,C/B</a:t>
            </a:r>
            <a:r>
              <a:rPr lang="ar-SY" dirty="0" smtClean="0"/>
              <a:t>).</a:t>
            </a:r>
            <a:endParaRPr lang="ar-SA" dirty="0"/>
          </a:p>
        </p:txBody>
      </p:sp>
      <p:pic>
        <p:nvPicPr>
          <p:cNvPr id="6146" name="Picture 2" descr="C:\Users\yaser\Desktop\الزمر الدموية\H.pn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6156176" y="1484784"/>
            <a:ext cx="208823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689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solidFill>
                  <a:schemeClr val="tx2">
                    <a:lumMod val="75000"/>
                  </a:schemeClr>
                </a:solidFill>
              </a:rPr>
              <a:t>الاعتلالات الهيموغلوبينية</a:t>
            </a:r>
            <a:endParaRPr lang="ar-SA" b="1" dirty="0">
              <a:solidFill>
                <a:schemeClr val="tx2">
                  <a:lumMod val="75000"/>
                </a:schemeClr>
              </a:solidFill>
            </a:endParaRPr>
          </a:p>
        </p:txBody>
      </p:sp>
      <p:sp>
        <p:nvSpPr>
          <p:cNvPr id="3" name="عنصر نائب للمحتوى 2"/>
          <p:cNvSpPr>
            <a:spLocks noGrp="1"/>
          </p:cNvSpPr>
          <p:nvPr>
            <p:ph idx="1"/>
          </p:nvPr>
        </p:nvSpPr>
        <p:spPr/>
        <p:txBody>
          <a:bodyPr/>
          <a:lstStyle/>
          <a:p>
            <a:r>
              <a:rPr lang="ar-SY" dirty="0" smtClean="0"/>
              <a:t>يتم التفريق بين الخضابات عن طريق الرحلان الكهربائي.</a:t>
            </a:r>
          </a:p>
          <a:p>
            <a:endParaRPr lang="ar-SA" dirty="0"/>
          </a:p>
        </p:txBody>
      </p:sp>
      <p:pic>
        <p:nvPicPr>
          <p:cNvPr id="3074" name="Picture 2" descr="C:\Users\yaser\Desktop\الزمر الدموية\images2BK2VD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63284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59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511</TotalTime>
  <Words>1712</Words>
  <Application>Microsoft Office PowerPoint</Application>
  <PresentationFormat>عرض على الشاشة (3:4)‏</PresentationFormat>
  <Paragraphs>279</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دبوس تثبيت</vt:lpstr>
      <vt:lpstr>الهيموغلوبين (الخضاب)</vt:lpstr>
      <vt:lpstr>تركيب الخضاب</vt:lpstr>
      <vt:lpstr>تركيب الخضاب</vt:lpstr>
      <vt:lpstr>تركيب الخضاب</vt:lpstr>
      <vt:lpstr>تركيب الخضاب</vt:lpstr>
      <vt:lpstr>تركيب الخضاب</vt:lpstr>
      <vt:lpstr>تركيب الخضاب</vt:lpstr>
      <vt:lpstr>الاعتلالات الهيموغلوبينية</vt:lpstr>
      <vt:lpstr>الاعتلالات الهيموغلوبينية</vt:lpstr>
      <vt:lpstr> الاعتلالات الكيفية الخضاب S</vt:lpstr>
      <vt:lpstr> الاعتلالات الكيفية الخضاب S</vt:lpstr>
      <vt:lpstr> الاعتلالات الكيفية الخضاب E</vt:lpstr>
      <vt:lpstr> الاعتلالات الكيفية الخضاب C</vt:lpstr>
      <vt:lpstr> الاعتلالات الكيفية الخضاب D</vt:lpstr>
      <vt:lpstr> الاعتلالات الكيفية الخضاب G</vt:lpstr>
      <vt:lpstr> الاعتلالات الكيفية الخضاب O</vt:lpstr>
      <vt:lpstr> الاعتلالات الكيفية الخضاب M</vt:lpstr>
      <vt:lpstr>الاعتلالات الخضابية الكيفية-الكيفية داء الهيموغلوبين SC</vt:lpstr>
      <vt:lpstr>الاعتلالات الخضابية الكيفية-الكيفية داء الهيموغلوبين SD</vt:lpstr>
      <vt:lpstr>الاعتلالات الكمية</vt:lpstr>
      <vt:lpstr>الاعتلالات الكمية ألفا تلاسيميا</vt:lpstr>
      <vt:lpstr>الاعتلالات الكمية ألفا تلاسيميا</vt:lpstr>
      <vt:lpstr>الاعتلالات الكمية ألفا تلاسيميا</vt:lpstr>
      <vt:lpstr>الاعتلالات الكمية ألفا تلاسيميا</vt:lpstr>
      <vt:lpstr>الاعتلالات الكمية بيتا تلاسيميا</vt:lpstr>
      <vt:lpstr>الاعتلالات الكمية بيتا تلاسيميا</vt:lpstr>
      <vt:lpstr>الاعتلالات الكمية بيتا تلاسيميا</vt:lpstr>
      <vt:lpstr>الاعتلالات الخضابية الكمية-الكمية</vt:lpstr>
      <vt:lpstr>الاعتلالات الخضابية الكيفية-الكمية داء الهيموغلوبين S/β</vt:lpstr>
      <vt:lpstr>الاعتلالات الخضابية الكيفية-الكمية داء الهيموغلوبينS  مع بقاء Fالطبيعي</vt:lpstr>
      <vt:lpstr>الاعتلالات الخضابية الكيفية-الكمية داء الهيموغلوبين E /β</vt:lpstr>
      <vt:lpstr>الاعتلالات الخضابية الكيفية-الكمية داء الهيموغلوبين C /β</vt:lpstr>
      <vt:lpstr>الاعتلالات الخضابية الكيفية-الكمية داء الهيموغلوبين D/β</vt:lpstr>
      <vt:lpstr>ارتفاع الخضاب A2</vt:lpstr>
      <vt:lpstr>انخفاض الخضاب A2</vt:lpstr>
      <vt:lpstr>رحلان الخضاب</vt:lpstr>
      <vt:lpstr>رحلان الخضاب</vt:lpstr>
      <vt:lpstr>وأخيراً . . .</vt:lpstr>
      <vt:lpstr>عرض تقديمي في PowerPoint</vt:lpstr>
      <vt:lpstr>الدكتور محمد ياسر مخللاتي مدير المركز الوطني للتلاسيميا والاستشارات الوراثية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تركيب الخضاب</dc:title>
  <dc:creator>yaser</dc:creator>
  <cp:lastModifiedBy>DR.Ahmed Saker 2o1O</cp:lastModifiedBy>
  <cp:revision>105</cp:revision>
  <dcterms:created xsi:type="dcterms:W3CDTF">2016-03-08T12:54:33Z</dcterms:created>
  <dcterms:modified xsi:type="dcterms:W3CDTF">2016-03-17T06:45:30Z</dcterms:modified>
</cp:coreProperties>
</file>