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 id="2147483744" r:id="rId2"/>
  </p:sldMasterIdLst>
  <p:notesMasterIdLst>
    <p:notesMasterId r:id="rId27"/>
  </p:notesMasterIdLst>
  <p:sldIdLst>
    <p:sldId id="256" r:id="rId3"/>
    <p:sldId id="656" r:id="rId4"/>
    <p:sldId id="664" r:id="rId5"/>
    <p:sldId id="723" r:id="rId6"/>
    <p:sldId id="725" r:id="rId7"/>
    <p:sldId id="665" r:id="rId8"/>
    <p:sldId id="728" r:id="rId9"/>
    <p:sldId id="731" r:id="rId10"/>
    <p:sldId id="730" r:id="rId11"/>
    <p:sldId id="732" r:id="rId12"/>
    <p:sldId id="729" r:id="rId13"/>
    <p:sldId id="719" r:id="rId14"/>
    <p:sldId id="734" r:id="rId15"/>
    <p:sldId id="735" r:id="rId16"/>
    <p:sldId id="736" r:id="rId17"/>
    <p:sldId id="720" r:id="rId18"/>
    <p:sldId id="739" r:id="rId19"/>
    <p:sldId id="738" r:id="rId20"/>
    <p:sldId id="721" r:id="rId21"/>
    <p:sldId id="740" r:id="rId22"/>
    <p:sldId id="722" r:id="rId23"/>
    <p:sldId id="716" r:id="rId24"/>
    <p:sldId id="390" r:id="rId25"/>
    <p:sldId id="278"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7C80"/>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5407" autoAdjust="0"/>
    <p:restoredTop sz="94627" autoAdjust="0"/>
  </p:normalViewPr>
  <p:slideViewPr>
    <p:cSldViewPr>
      <p:cViewPr>
        <p:scale>
          <a:sx n="80" d="100"/>
          <a:sy n="80" d="100"/>
        </p:scale>
        <p:origin x="-852"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Y"/>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CE6B63C-E077-4ECE-B8E3-9DDFC08E9A50}" type="datetimeFigureOut">
              <a:rPr lang="ar-SY" smtClean="0"/>
              <a:pPr/>
              <a:t>26/09/1437</a:t>
            </a:fld>
            <a:endParaRPr lang="ar-SY"/>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Y"/>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Y"/>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DD82108-619D-4CCA-AD16-360CF83AA91D}" type="slidenum">
              <a:rPr lang="ar-SY" smtClean="0"/>
              <a:pPr/>
              <a:t>‹#›</a:t>
            </a:fld>
            <a:endParaRPr lang="ar-SY"/>
          </a:p>
        </p:txBody>
      </p:sp>
    </p:spTree>
    <p:extLst>
      <p:ext uri="{BB962C8B-B14F-4D97-AF65-F5344CB8AC3E}">
        <p14:creationId xmlns:p14="http://schemas.microsoft.com/office/powerpoint/2010/main" xmlns="" val="276864118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5C00782-50E0-4D97-8694-F0D9346AF8DF}" type="datetime10">
              <a:rPr lang="ar-SA" smtClean="0"/>
              <a:pPr/>
              <a:t>الجمعة، 01 تموز، 2016</a:t>
            </a:fld>
            <a:endParaRPr lang="ar-SA"/>
          </a:p>
        </p:txBody>
      </p:sp>
      <p:sp>
        <p:nvSpPr>
          <p:cNvPr id="5" name="عنصر نائب للتذييل 4"/>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7B4B4B2-5228-46BF-A03D-6558607C223E}" type="datetime10">
              <a:rPr lang="ar-SA" smtClean="0"/>
              <a:pPr/>
              <a:t>الجمعة، 01 تموز، 2016</a:t>
            </a:fld>
            <a:endParaRPr lang="ar-SA"/>
          </a:p>
        </p:txBody>
      </p:sp>
      <p:sp>
        <p:nvSpPr>
          <p:cNvPr id="5" name="عنصر نائب للتذييل 4"/>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70A3F7-1DFD-4ECD-8B12-1447DD7921AA}" type="datetime10">
              <a:rPr lang="ar-SA" smtClean="0"/>
              <a:pPr/>
              <a:t>الجمعة، 01 تموز، 2016</a:t>
            </a:fld>
            <a:endParaRPr lang="ar-SA"/>
          </a:p>
        </p:txBody>
      </p:sp>
      <p:sp>
        <p:nvSpPr>
          <p:cNvPr id="5" name="عنصر نائب للتذييل 4"/>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5C00782-50E0-4D97-8694-F0D9346AF8DF}"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656286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C745B75-3791-4395-8DFD-49C1FD6EE83E}"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033659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4DBD236-230A-4D56-A534-D6971896A68E}"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733028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3876D54-FC02-468D-BE7A-3B1B22CBE748}"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4204110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77656FB-70AF-4B95-BA3D-0A99E0785624}"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183999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479E98D-942D-43E4-958C-8E5E5FDD6DA8}"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094575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86AFC3-8E81-4E5D-B068-55AE6FD5EEAB}"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958204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C1BC4C-D4B2-4196-BC5A-AD38A5A29984}"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8744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C745B75-3791-4395-8DFD-49C1FD6EE83E}" type="datetime10">
              <a:rPr lang="ar-SA" smtClean="0"/>
              <a:pPr/>
              <a:t>الجمعة، 01 تموز، 2016</a:t>
            </a:fld>
            <a:endParaRPr lang="ar-SA"/>
          </a:p>
        </p:txBody>
      </p:sp>
      <p:sp>
        <p:nvSpPr>
          <p:cNvPr id="5" name="عنصر نائب للتذييل 4"/>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BF7283-BF74-4CB4-9E1A-422FC5EB1A29}"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6498897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7B4B4B2-5228-46BF-A03D-6558607C223E}"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3263704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70A3F7-1DFD-4ECD-8B12-1447DD7921AA}"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294561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4DBD236-230A-4D56-A534-D6971896A68E}" type="datetime10">
              <a:rPr lang="ar-SA" smtClean="0"/>
              <a:pPr/>
              <a:t>الجمعة، 01 تموز، 2016</a:t>
            </a:fld>
            <a:endParaRPr lang="ar-SA"/>
          </a:p>
        </p:txBody>
      </p:sp>
      <p:sp>
        <p:nvSpPr>
          <p:cNvPr id="5" name="عنصر نائب للتذييل 4"/>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B3876D54-FC02-468D-BE7A-3B1B22CBE748}" type="datetime10">
              <a:rPr lang="ar-SA" smtClean="0"/>
              <a:pPr/>
              <a:t>الجمعة، 01 تموز، 2016</a:t>
            </a:fld>
            <a:endParaRPr lang="ar-SA"/>
          </a:p>
        </p:txBody>
      </p:sp>
      <p:sp>
        <p:nvSpPr>
          <p:cNvPr id="6" name="عنصر نائب للتذييل 5"/>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77656FB-70AF-4B95-BA3D-0A99E0785624}" type="datetime10">
              <a:rPr lang="ar-SA" smtClean="0"/>
              <a:pPr/>
              <a:t>الجمعة، 01 تموز، 2016</a:t>
            </a:fld>
            <a:endParaRPr lang="ar-SA"/>
          </a:p>
        </p:txBody>
      </p:sp>
      <p:sp>
        <p:nvSpPr>
          <p:cNvPr id="8" name="عنصر نائب للتذييل 7"/>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479E98D-942D-43E4-958C-8E5E5FDD6DA8}" type="datetime10">
              <a:rPr lang="ar-SA" smtClean="0"/>
              <a:pPr/>
              <a:t>الجمعة، 01 تموز، 2016</a:t>
            </a:fld>
            <a:endParaRPr lang="ar-SA"/>
          </a:p>
        </p:txBody>
      </p:sp>
      <p:sp>
        <p:nvSpPr>
          <p:cNvPr id="4" name="عنصر نائب للتذييل 3"/>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86AFC3-8E81-4E5D-B068-55AE6FD5EEAB}" type="datetime10">
              <a:rPr lang="ar-SA" smtClean="0"/>
              <a:pPr/>
              <a:t>الجمعة، 01 تموز، 2016</a:t>
            </a:fld>
            <a:endParaRPr lang="ar-SA"/>
          </a:p>
        </p:txBody>
      </p:sp>
      <p:sp>
        <p:nvSpPr>
          <p:cNvPr id="3" name="عنصر نائب للتذييل 2"/>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C1BC4C-D4B2-4196-BC5A-AD38A5A29984}" type="datetime10">
              <a:rPr lang="ar-SA" smtClean="0"/>
              <a:pPr/>
              <a:t>الجمعة، 01 تموز، 2016</a:t>
            </a:fld>
            <a:endParaRPr lang="ar-SA"/>
          </a:p>
        </p:txBody>
      </p:sp>
      <p:sp>
        <p:nvSpPr>
          <p:cNvPr id="6" name="عنصر نائب للتذييل 5"/>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BF7283-BF74-4CB4-9E1A-422FC5EB1A29}" type="datetime10">
              <a:rPr lang="ar-SA" smtClean="0"/>
              <a:pPr/>
              <a:t>الجمعة، 01 تموز، 2016</a:t>
            </a:fld>
            <a:endParaRPr lang="ar-SA"/>
          </a:p>
        </p:txBody>
      </p:sp>
      <p:sp>
        <p:nvSpPr>
          <p:cNvPr id="6" name="عنصر نائب للتذييل 5"/>
          <p:cNvSpPr>
            <a:spLocks noGrp="1"/>
          </p:cNvSpPr>
          <p:nvPr>
            <p:ph type="ftr" sz="quarter" idx="11"/>
          </p:nvPr>
        </p:nvSpPr>
        <p:spPr/>
        <p:txBody>
          <a:bodyPr/>
          <a:lstStyle/>
          <a:p>
            <a:r>
              <a:rPr lang="ar-SA" dirty="0" smtClean="0"/>
              <a:t>الدكتور بسام أبو الذهب-دائرة السلامة والصحة المِهَنية-وزارة الصحة</a:t>
            </a:r>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EF6BA93-F7D0-472B-8176-296F5510EA0E}" type="datetime10">
              <a:rPr lang="ar-SA" smtClean="0"/>
              <a:pPr/>
              <a:t>الجمعة، 01 تموز، 2016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dirty="0" smtClean="0"/>
              <a:t>الدكتور بسام أبو الذهب-دائرة السلامة والصحة المِهَنية-وزارة الصحة</a:t>
            </a:r>
            <a:endParaRPr lang="ar-SA"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EF6BA93-F7D0-472B-8176-296F5510EA0E}" type="datetime10">
              <a:rPr lang="ar-SA" smtClean="0">
                <a:solidFill>
                  <a:prstClr val="black">
                    <a:tint val="75000"/>
                  </a:prstClr>
                </a:solidFill>
              </a:rPr>
              <a:pPr/>
              <a:t>الجمعة، 01 تموز، 2016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dirty="0" smtClean="0">
                <a:solidFill>
                  <a:prstClr val="black">
                    <a:tint val="75000"/>
                  </a:prstClr>
                </a:solidFill>
              </a:rPr>
              <a:t>الدكتور بسام أبو الذهب-دائرة السلامة والصحة المِهَنية-وزارة الصحة</a:t>
            </a:r>
            <a:endParaRPr lang="ar-SA" dirty="0">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xmlns="" val="1742583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209941"/>
            <a:ext cx="7772400" cy="1470025"/>
          </a:xfrm>
          <a:solidFill>
            <a:srgbClr val="00B0F0"/>
          </a:solidFill>
        </p:spPr>
        <p:txBody>
          <a:bodyPr>
            <a:noAutofit/>
          </a:bodyPr>
          <a:lstStyle/>
          <a:p>
            <a:r>
              <a:rPr lang="ar-SY" sz="4000" b="1" dirty="0" smtClean="0">
                <a:solidFill>
                  <a:srgbClr val="FFFF00"/>
                </a:solidFill>
                <a:latin typeface="Monotype Koufi" pitchFamily="2" charset="-78"/>
                <a:ea typeface="Monotype Koufi" pitchFamily="2" charset="-78"/>
                <a:cs typeface="Monotype Koufi" pitchFamily="2" charset="-78"/>
              </a:rPr>
              <a:t>الجذام (داء </a:t>
            </a:r>
            <a:r>
              <a:rPr lang="ar-SY" sz="4000" b="1" dirty="0" err="1" smtClean="0">
                <a:solidFill>
                  <a:srgbClr val="FFFF00"/>
                </a:solidFill>
                <a:latin typeface="Monotype Koufi" pitchFamily="2" charset="-78"/>
                <a:ea typeface="Monotype Koufi" pitchFamily="2" charset="-78"/>
                <a:cs typeface="Monotype Koufi" pitchFamily="2" charset="-78"/>
              </a:rPr>
              <a:t>هانسن</a:t>
            </a:r>
            <a:r>
              <a:rPr lang="ar-SY" sz="4000" b="1" dirty="0" smtClean="0">
                <a:solidFill>
                  <a:srgbClr val="FFFF00"/>
                </a:solidFill>
                <a:latin typeface="Monotype Koufi" pitchFamily="2" charset="-78"/>
                <a:ea typeface="Monotype Koufi" pitchFamily="2" charset="-78"/>
                <a:cs typeface="Monotype Koufi" pitchFamily="2" charset="-78"/>
              </a:rPr>
              <a:t>)</a:t>
            </a:r>
            <a:br>
              <a:rPr lang="ar-SY" sz="4000" b="1" dirty="0" smtClean="0">
                <a:solidFill>
                  <a:srgbClr val="FFFF00"/>
                </a:solidFill>
                <a:latin typeface="Monotype Koufi" pitchFamily="2" charset="-78"/>
                <a:ea typeface="Monotype Koufi" pitchFamily="2" charset="-78"/>
                <a:cs typeface="Monotype Koufi" pitchFamily="2" charset="-78"/>
              </a:rPr>
            </a:br>
            <a:r>
              <a:rPr lang="ar-SY" sz="4000" b="1" dirty="0" smtClean="0">
                <a:solidFill>
                  <a:srgbClr val="FFFF00"/>
                </a:solidFill>
                <a:latin typeface="Monotype Koufi" pitchFamily="2" charset="-78"/>
                <a:ea typeface="Monotype Koufi" pitchFamily="2" charset="-78"/>
                <a:cs typeface="Monotype Koufi" pitchFamily="2" charset="-78"/>
              </a:rPr>
              <a:t>-حقائق عامة-</a:t>
            </a:r>
            <a:endParaRPr lang="ar-SY" sz="4000" b="1" dirty="0">
              <a:solidFill>
                <a:srgbClr val="FFFF00"/>
              </a:solidFill>
              <a:latin typeface="Monotype Koufi" pitchFamily="2" charset="-78"/>
              <a:ea typeface="Monotype Koufi" pitchFamily="2" charset="-78"/>
              <a:cs typeface="Monotype Koufi" pitchFamily="2" charset="-78"/>
            </a:endParaRPr>
          </a:p>
        </p:txBody>
      </p:sp>
      <p:sp>
        <p:nvSpPr>
          <p:cNvPr id="3" name="عنوان فرعي 2"/>
          <p:cNvSpPr>
            <a:spLocks noGrp="1"/>
          </p:cNvSpPr>
          <p:nvPr>
            <p:ph type="subTitle" idx="1"/>
          </p:nvPr>
        </p:nvSpPr>
        <p:spPr>
          <a:xfrm>
            <a:off x="1357290" y="4857760"/>
            <a:ext cx="6400800" cy="1752600"/>
          </a:xfrm>
          <a:solidFill>
            <a:srgbClr val="C00000"/>
          </a:solidFill>
        </p:spPr>
        <p:txBody>
          <a:bodyPr>
            <a:normAutofit fontScale="55000" lnSpcReduction="20000"/>
          </a:bodyPr>
          <a:lstStyle/>
          <a:p>
            <a:r>
              <a:rPr lang="ar-SY" b="1" dirty="0" smtClean="0">
                <a:solidFill>
                  <a:schemeClr val="bg1"/>
                </a:solidFill>
                <a:latin typeface="Arial Unicode MS" pitchFamily="34" charset="-128"/>
                <a:ea typeface="Arial Unicode MS" pitchFamily="34" charset="-128"/>
                <a:cs typeface="Arial Unicode MS" pitchFamily="34" charset="-128"/>
              </a:rPr>
              <a:t>إعداد</a:t>
            </a:r>
          </a:p>
          <a:p>
            <a:r>
              <a:rPr lang="ar-SY" b="1" dirty="0" smtClean="0">
                <a:solidFill>
                  <a:schemeClr val="bg1"/>
                </a:solidFill>
                <a:latin typeface="Arial Unicode MS" pitchFamily="34" charset="-128"/>
                <a:ea typeface="Arial Unicode MS" pitchFamily="34" charset="-128"/>
                <a:cs typeface="Arial Unicode MS" pitchFamily="34" charset="-128"/>
              </a:rPr>
              <a:t>الدكتور بسام أبو الذهب</a:t>
            </a:r>
          </a:p>
          <a:p>
            <a:r>
              <a:rPr lang="ar-SY" b="1" dirty="0" smtClean="0">
                <a:solidFill>
                  <a:schemeClr val="bg1"/>
                </a:solidFill>
                <a:latin typeface="Arial Unicode MS" pitchFamily="34" charset="-128"/>
                <a:ea typeface="Arial Unicode MS" pitchFamily="34" charset="-128"/>
                <a:cs typeface="Arial Unicode MS" pitchFamily="34" charset="-128"/>
              </a:rPr>
              <a:t>رئيس دائرة السلامة والصحة المِهَنية</a:t>
            </a:r>
          </a:p>
          <a:p>
            <a:r>
              <a:rPr lang="ar-SY" b="1" dirty="0" smtClean="0">
                <a:solidFill>
                  <a:schemeClr val="bg1"/>
                </a:solidFill>
                <a:latin typeface="Arial Unicode MS" pitchFamily="34" charset="-128"/>
                <a:ea typeface="Arial Unicode MS" pitchFamily="34" charset="-128"/>
                <a:cs typeface="Arial Unicode MS" pitchFamily="34" charset="-128"/>
              </a:rPr>
              <a:t>مديرية الأمراض السارية والمزمنة</a:t>
            </a:r>
          </a:p>
          <a:p>
            <a:r>
              <a:rPr lang="ar-SY" b="1" dirty="0" smtClean="0">
                <a:solidFill>
                  <a:schemeClr val="bg1"/>
                </a:solidFill>
                <a:latin typeface="Arial Unicode MS" pitchFamily="34" charset="-128"/>
                <a:ea typeface="Arial Unicode MS" pitchFamily="34" charset="-128"/>
                <a:cs typeface="Arial Unicode MS" pitchFamily="34" charset="-128"/>
              </a:rPr>
              <a:t>وزارة الصحة</a:t>
            </a:r>
          </a:p>
          <a:p>
            <a:r>
              <a:rPr lang="ar-SY" b="1" dirty="0" smtClean="0">
                <a:solidFill>
                  <a:schemeClr val="bg1"/>
                </a:solidFill>
                <a:latin typeface="Arial Unicode MS" pitchFamily="34" charset="-128"/>
                <a:ea typeface="Arial Unicode MS" pitchFamily="34" charset="-128"/>
                <a:cs typeface="Arial Unicode MS" pitchFamily="34" charset="-128"/>
              </a:rPr>
              <a:t>دمشق-الجمهورية العربية السورية</a:t>
            </a:r>
            <a:endParaRPr lang="ar-SY" b="1" dirty="0">
              <a:solidFill>
                <a:schemeClr val="bg1"/>
              </a:solidFill>
              <a:latin typeface="Arial Unicode MS" pitchFamily="34" charset="-128"/>
              <a:ea typeface="Arial Unicode MS" pitchFamily="34" charset="-128"/>
              <a:cs typeface="Arial Unicode MS" pitchFamily="34" charset="-128"/>
            </a:endParaRPr>
          </a:p>
        </p:txBody>
      </p:sp>
      <p:pic>
        <p:nvPicPr>
          <p:cNvPr id="1026" name="Picture 2" descr="C:\Users\TOSHIBA\Documents\الجذام\المظاهر السريرية4.jpg"/>
          <p:cNvPicPr>
            <a:picLocks noChangeAspect="1" noChangeArrowheads="1"/>
          </p:cNvPicPr>
          <p:nvPr/>
        </p:nvPicPr>
        <p:blipFill>
          <a:blip r:embed="rId2"/>
          <a:srcRect/>
          <a:stretch>
            <a:fillRect/>
          </a:stretch>
        </p:blipFill>
        <p:spPr bwMode="auto">
          <a:xfrm>
            <a:off x="5357818" y="1785926"/>
            <a:ext cx="1930121" cy="2928958"/>
          </a:xfrm>
          <a:prstGeom prst="rect">
            <a:avLst/>
          </a:prstGeom>
          <a:ln w="38100" cap="sq">
            <a:solidFill>
              <a:schemeClr val="tx1"/>
            </a:solidFill>
            <a:prstDash val="solid"/>
            <a:miter lim="800000"/>
          </a:ln>
          <a:effectLst>
            <a:outerShdw blurRad="50800" dist="38100" dir="2700000" algn="tl" rotWithShape="0">
              <a:srgbClr val="000000">
                <a:alpha val="43000"/>
              </a:srgbClr>
            </a:outerShdw>
          </a:effectLst>
        </p:spPr>
      </p:pic>
      <p:pic>
        <p:nvPicPr>
          <p:cNvPr id="1027" name="Picture 3" descr="C:\Users\TOSHIBA\Documents\الجذام\العامل المسبب.jpg"/>
          <p:cNvPicPr>
            <a:picLocks noChangeAspect="1" noChangeArrowheads="1"/>
          </p:cNvPicPr>
          <p:nvPr/>
        </p:nvPicPr>
        <p:blipFill>
          <a:blip r:embed="rId3"/>
          <a:srcRect b="9062"/>
          <a:stretch>
            <a:fillRect/>
          </a:stretch>
        </p:blipFill>
        <p:spPr bwMode="auto">
          <a:xfrm>
            <a:off x="928662" y="2357430"/>
            <a:ext cx="3571900" cy="2116734"/>
          </a:xfrm>
          <a:prstGeom prst="rect">
            <a:avLst/>
          </a:prstGeom>
          <a:ln w="38100" cap="sq">
            <a:solidFill>
              <a:srgbClr val="C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xmlns="" val="834183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حالة الجذام اليوم</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إن عدد الحالات الجديدة يشير إلى درجة استمرارية انتقال المرض في </a:t>
            </a:r>
            <a:r>
              <a:rPr lang="ar-SY" b="1" dirty="0" smtClean="0">
                <a:solidFill>
                  <a:srgbClr val="7030A0"/>
                </a:solidFill>
              </a:rPr>
              <a:t>المجتمع</a:t>
            </a:r>
          </a:p>
          <a:p>
            <a:pPr marL="457200" indent="-457200">
              <a:buFont typeface="Wingdings" pitchFamily="2" charset="2"/>
              <a:buChar char="Ø"/>
            </a:pPr>
            <a:r>
              <a:rPr lang="ar-SY" b="1" dirty="0" smtClean="0">
                <a:solidFill>
                  <a:srgbClr val="7030A0"/>
                </a:solidFill>
              </a:rPr>
              <a:t>وتشير </a:t>
            </a:r>
            <a:r>
              <a:rPr lang="ar-SY" b="1" dirty="0" smtClean="0">
                <a:solidFill>
                  <a:srgbClr val="7030A0"/>
                </a:solidFill>
              </a:rPr>
              <a:t>الإحصاءات العالمية إلى أن 200808 (</a:t>
            </a:r>
            <a:r>
              <a:rPr lang="ar-SY" b="1" dirty="0" smtClean="0">
                <a:solidFill>
                  <a:srgbClr val="7030A0"/>
                </a:solidFill>
              </a:rPr>
              <a:t>94</a:t>
            </a:r>
            <a:r>
              <a:rPr lang="ar-SY" b="1" dirty="0" smtClean="0">
                <a:solidFill>
                  <a:srgbClr val="7030A0"/>
                </a:solidFill>
                <a:latin typeface="Simplified Arabic"/>
                <a:cs typeface="Simplified Arabic"/>
              </a:rPr>
              <a:t>٪</a:t>
            </a:r>
            <a:r>
              <a:rPr lang="ar-SY" b="1" dirty="0" smtClean="0">
                <a:solidFill>
                  <a:srgbClr val="7030A0"/>
                </a:solidFill>
              </a:rPr>
              <a:t>) </a:t>
            </a:r>
            <a:r>
              <a:rPr lang="ar-SY" b="1" dirty="0" smtClean="0">
                <a:solidFill>
                  <a:srgbClr val="7030A0"/>
                </a:solidFill>
              </a:rPr>
              <a:t>من حالات الجذام الجديدة بلَّغ عنها 13 بلداً وأن </a:t>
            </a:r>
            <a:r>
              <a:rPr lang="ar-SY" b="1" dirty="0" smtClean="0">
                <a:solidFill>
                  <a:srgbClr val="7030A0"/>
                </a:solidFill>
              </a:rPr>
              <a:t>6</a:t>
            </a:r>
            <a:r>
              <a:rPr lang="ar-SY" b="1" dirty="0" smtClean="0">
                <a:solidFill>
                  <a:srgbClr val="7030A0"/>
                </a:solidFill>
                <a:latin typeface="Simplified Arabic"/>
                <a:cs typeface="Simplified Arabic"/>
              </a:rPr>
              <a:t>٪</a:t>
            </a:r>
            <a:r>
              <a:rPr lang="ar-SY" b="1" dirty="0" smtClean="0">
                <a:solidFill>
                  <a:srgbClr val="7030A0"/>
                </a:solidFill>
              </a:rPr>
              <a:t> </a:t>
            </a:r>
            <a:r>
              <a:rPr lang="ar-SY" b="1" dirty="0" smtClean="0">
                <a:solidFill>
                  <a:srgbClr val="7030A0"/>
                </a:solidFill>
              </a:rPr>
              <a:t>من الحالات الجديدة فقط تخص بقية العالم. هذه البلدان </a:t>
            </a:r>
            <a:r>
              <a:rPr lang="ar-SY" b="1" dirty="0" err="1" smtClean="0">
                <a:solidFill>
                  <a:srgbClr val="7030A0"/>
                </a:solidFill>
              </a:rPr>
              <a:t>الــ</a:t>
            </a:r>
            <a:r>
              <a:rPr lang="ar-SY" b="1" dirty="0" smtClean="0">
                <a:solidFill>
                  <a:srgbClr val="7030A0"/>
                </a:solidFill>
              </a:rPr>
              <a:t> </a:t>
            </a:r>
            <a:r>
              <a:rPr lang="ar-SY" b="1" dirty="0" smtClean="0">
                <a:solidFill>
                  <a:srgbClr val="7030A0"/>
                </a:solidFill>
              </a:rPr>
              <a:t>13 هي الوحيدة التي بلغت عن أكثر من 1000 حالة جديدة في كل منها</a:t>
            </a: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10</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حالة الجذام اليوم</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ومازالت هناك بؤر تشهد مستويات عالية من توطن المرض في بعض المناطق التابعة لبلدان عديدة، نشير إلى بعضها على سبيل المثال: </a:t>
            </a:r>
            <a:r>
              <a:rPr lang="ar-SY" b="1" dirty="0" err="1" smtClean="0">
                <a:solidFill>
                  <a:srgbClr val="7030A0"/>
                </a:solidFill>
              </a:rPr>
              <a:t>أنغولا</a:t>
            </a:r>
            <a:r>
              <a:rPr lang="ar-SY" b="1" dirty="0" smtClean="0">
                <a:solidFill>
                  <a:srgbClr val="7030A0"/>
                </a:solidFill>
              </a:rPr>
              <a:t> وبنغلاديش والبرازيل والصين وجمهورية الكونغو الديمُقراطية وإثيوبيا والهند وإندونيسيا ومدغشقر </a:t>
            </a:r>
            <a:r>
              <a:rPr lang="ar-SY" b="1" dirty="0" err="1" smtClean="0">
                <a:solidFill>
                  <a:srgbClr val="7030A0"/>
                </a:solidFill>
              </a:rPr>
              <a:t>وموزمبيق</a:t>
            </a:r>
            <a:r>
              <a:rPr lang="ar-SY" b="1" dirty="0" smtClean="0">
                <a:solidFill>
                  <a:srgbClr val="7030A0"/>
                </a:solidFill>
              </a:rPr>
              <a:t> </a:t>
            </a:r>
            <a:r>
              <a:rPr lang="ar-SY" b="1" dirty="0" err="1" smtClean="0">
                <a:solidFill>
                  <a:srgbClr val="7030A0"/>
                </a:solidFill>
              </a:rPr>
              <a:t>وميانمار</a:t>
            </a:r>
            <a:r>
              <a:rPr lang="ar-SY" b="1" dirty="0" smtClean="0">
                <a:solidFill>
                  <a:srgbClr val="7030A0"/>
                </a:solidFill>
              </a:rPr>
              <a:t> ونيبال ونيجيريا والفلبين وجنوب السودان </a:t>
            </a:r>
            <a:r>
              <a:rPr lang="ar-SY" b="1" dirty="0" err="1" smtClean="0">
                <a:solidFill>
                  <a:srgbClr val="7030A0"/>
                </a:solidFill>
              </a:rPr>
              <a:t>وسريلانكا</a:t>
            </a:r>
            <a:r>
              <a:rPr lang="ar-SY" b="1" dirty="0" smtClean="0">
                <a:solidFill>
                  <a:srgbClr val="7030A0"/>
                </a:solidFill>
              </a:rPr>
              <a:t> </a:t>
            </a:r>
            <a:r>
              <a:rPr lang="ar-SY" b="1" dirty="0" smtClean="0">
                <a:solidFill>
                  <a:srgbClr val="7030A0"/>
                </a:solidFill>
              </a:rPr>
              <a:t>والسودان وجمهورية تنزانيا </a:t>
            </a:r>
            <a:r>
              <a:rPr lang="ar-SY" b="1" dirty="0" smtClean="0">
                <a:solidFill>
                  <a:srgbClr val="7030A0"/>
                </a:solidFill>
              </a:rPr>
              <a:t>المتحدة</a:t>
            </a: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11</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نبذة تاريخية موجزة عن المرض وعلاجه</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عُرف الجذام في الحضارات القديمة في الصين ومصر </a:t>
            </a:r>
            <a:r>
              <a:rPr lang="ar-SY" b="1" dirty="0" smtClean="0">
                <a:solidFill>
                  <a:srgbClr val="7030A0"/>
                </a:solidFill>
              </a:rPr>
              <a:t>والهند</a:t>
            </a:r>
          </a:p>
          <a:p>
            <a:pPr marL="457200" indent="-457200">
              <a:buFont typeface="Wingdings" pitchFamily="2" charset="2"/>
              <a:buChar char="Ø"/>
            </a:pPr>
            <a:r>
              <a:rPr lang="ar-SY" b="1" dirty="0" smtClean="0">
                <a:solidFill>
                  <a:srgbClr val="7030A0"/>
                </a:solidFill>
              </a:rPr>
              <a:t>ويعود </a:t>
            </a:r>
            <a:r>
              <a:rPr lang="ar-SY" b="1" dirty="0" smtClean="0">
                <a:solidFill>
                  <a:srgbClr val="7030A0"/>
                </a:solidFill>
              </a:rPr>
              <a:t>إلى عام 600 قبل الميلاد تاريخ أوّل إشارة كتابية معروفة </a:t>
            </a:r>
            <a:r>
              <a:rPr lang="ar-SY" b="1" dirty="0" smtClean="0">
                <a:solidFill>
                  <a:srgbClr val="7030A0"/>
                </a:solidFill>
              </a:rPr>
              <a:t>إليه</a:t>
            </a:r>
          </a:p>
          <a:p>
            <a:pPr marL="457200" indent="-457200">
              <a:buFont typeface="Wingdings" pitchFamily="2" charset="2"/>
              <a:buChar char="Ø"/>
            </a:pPr>
            <a:r>
              <a:rPr lang="ar-SY" b="1" dirty="0" smtClean="0">
                <a:solidFill>
                  <a:srgbClr val="7030A0"/>
                </a:solidFill>
              </a:rPr>
              <a:t>وعلى </a:t>
            </a:r>
            <a:r>
              <a:rPr lang="ar-SY" b="1" dirty="0" smtClean="0">
                <a:solidFill>
                  <a:srgbClr val="7030A0"/>
                </a:solidFill>
              </a:rPr>
              <a:t>مدى التاريخ كان المصاب، في كثير من الأحيان، يُنبذ من مجتمعه </a:t>
            </a:r>
            <a:r>
              <a:rPr lang="ar-SY" b="1" dirty="0" smtClean="0">
                <a:solidFill>
                  <a:srgbClr val="7030A0"/>
                </a:solidFill>
              </a:rPr>
              <a:t>وأسرته</a:t>
            </a:r>
            <a:endParaRPr lang="ar-SY"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12</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نبذة تاريخية موجزة عن المرض وعلاجه</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sz="2900" b="1" dirty="0" smtClean="0">
                <a:solidFill>
                  <a:srgbClr val="7030A0"/>
                </a:solidFill>
              </a:rPr>
              <a:t>ورغم أنّ الجذام كان يُعالج بطريقة مختلفة في الماضي، فإنّ الطفرة الأولى في علاجه حدثت في الأربعينات إثر استنباط دواء </a:t>
            </a:r>
            <a:r>
              <a:rPr lang="ar-SY" sz="2900" b="1" dirty="0" err="1" smtClean="0">
                <a:solidFill>
                  <a:srgbClr val="7030A0"/>
                </a:solidFill>
              </a:rPr>
              <a:t>الدابسون</a:t>
            </a:r>
            <a:r>
              <a:rPr lang="ar-SY" sz="2900" b="1" dirty="0" smtClean="0">
                <a:solidFill>
                  <a:srgbClr val="7030A0"/>
                </a:solidFill>
              </a:rPr>
              <a:t> الذي أوقف المرض. ولكن فترة علاج الجذام كانت تستغرق سنوات طويلة، وربما امتدت طوال عمر المريض، فكان من الصعب على المريض متابعة </a:t>
            </a:r>
            <a:r>
              <a:rPr lang="ar-SY" sz="2900" b="1" dirty="0" smtClean="0">
                <a:solidFill>
                  <a:srgbClr val="7030A0"/>
                </a:solidFill>
              </a:rPr>
              <a:t>العلاج</a:t>
            </a:r>
          </a:p>
          <a:p>
            <a:pPr marL="457200" indent="-457200">
              <a:buFont typeface="Wingdings" pitchFamily="2" charset="2"/>
              <a:buChar char="Ø"/>
            </a:pPr>
            <a:r>
              <a:rPr lang="ar-SY" sz="2900" b="1" dirty="0" smtClean="0">
                <a:solidFill>
                  <a:srgbClr val="7030A0"/>
                </a:solidFill>
              </a:rPr>
              <a:t>وفي </a:t>
            </a:r>
            <a:r>
              <a:rPr lang="ar-SY" sz="2900" b="1" dirty="0" smtClean="0">
                <a:solidFill>
                  <a:srgbClr val="7030A0"/>
                </a:solidFill>
              </a:rPr>
              <a:t>الستينات بدأ الجذام الناجم عن </a:t>
            </a:r>
            <a:r>
              <a:rPr lang="ar-SY" sz="2900" b="1" dirty="0" err="1" smtClean="0">
                <a:solidFill>
                  <a:srgbClr val="7030A0"/>
                </a:solidFill>
              </a:rPr>
              <a:t>المتفطرة</a:t>
            </a:r>
            <a:r>
              <a:rPr lang="ar-SY" sz="2900" b="1" dirty="0" smtClean="0">
                <a:solidFill>
                  <a:srgbClr val="7030A0"/>
                </a:solidFill>
              </a:rPr>
              <a:t> يقاوم دواء </a:t>
            </a:r>
            <a:r>
              <a:rPr lang="ar-SY" sz="2900" b="1" dirty="0" err="1" smtClean="0">
                <a:solidFill>
                  <a:srgbClr val="7030A0"/>
                </a:solidFill>
              </a:rPr>
              <a:t>الدابسون</a:t>
            </a:r>
            <a:r>
              <a:rPr lang="ar-SY" sz="2900" b="1" dirty="0" smtClean="0">
                <a:solidFill>
                  <a:srgbClr val="7030A0"/>
                </a:solidFill>
              </a:rPr>
              <a:t>، وهو الدواء الوحيد المعروف بالعالم في ذلك الوقت لعلاج الجذام. واكتُشِف في مطلع الستينات </a:t>
            </a:r>
            <a:r>
              <a:rPr lang="ar-SY" sz="2900" b="1" dirty="0" err="1" smtClean="0">
                <a:solidFill>
                  <a:srgbClr val="7030A0"/>
                </a:solidFill>
              </a:rPr>
              <a:t>الريفامبسين</a:t>
            </a:r>
            <a:r>
              <a:rPr lang="ar-SY" sz="2900" b="1" dirty="0" smtClean="0">
                <a:solidFill>
                  <a:srgbClr val="7030A0"/>
                </a:solidFill>
              </a:rPr>
              <a:t> </a:t>
            </a:r>
            <a:r>
              <a:rPr lang="ar-SY" sz="2900" b="1" dirty="0" err="1" smtClean="0">
                <a:solidFill>
                  <a:srgbClr val="7030A0"/>
                </a:solidFill>
              </a:rPr>
              <a:t>والكلوفازيمين</a:t>
            </a:r>
            <a:r>
              <a:rPr lang="ar-SY" sz="2900" b="1" dirty="0" smtClean="0">
                <a:solidFill>
                  <a:srgbClr val="7030A0"/>
                </a:solidFill>
              </a:rPr>
              <a:t>، وهما المكوّنان الآخران للعلاج </a:t>
            </a:r>
            <a:r>
              <a:rPr lang="ar-SY" sz="2900" b="1" dirty="0" smtClean="0">
                <a:solidFill>
                  <a:srgbClr val="7030A0"/>
                </a:solidFill>
              </a:rPr>
              <a:t>بالأدوية المتعدّدة</a:t>
            </a:r>
            <a:r>
              <a:rPr lang="ar-SY" sz="2900" b="1" dirty="0" smtClean="0">
                <a:solidFill>
                  <a:srgbClr val="7030A0"/>
                </a:solidFill>
              </a:rPr>
              <a:t> (</a:t>
            </a:r>
            <a:r>
              <a:rPr lang="en-US" sz="2900" b="1" dirty="0" smtClean="0">
                <a:solidFill>
                  <a:srgbClr val="7030A0"/>
                </a:solidFill>
              </a:rPr>
              <a:t>MDT</a:t>
            </a:r>
            <a:r>
              <a:rPr lang="ar-SY" sz="2900" b="1" dirty="0" smtClean="0">
                <a:solidFill>
                  <a:srgbClr val="7030A0"/>
                </a:solidFill>
              </a:rPr>
              <a:t>)</a:t>
            </a:r>
            <a:endParaRPr lang="ar-SY" sz="2900"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13</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نبذة تاريخية موجزة عن المرض وعلاجه</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وفي عام 1981، أوصى فريق دراسة تابع لمنظمة الصحة العالمية </a:t>
            </a:r>
            <a:r>
              <a:rPr lang="ar-SY" b="1" dirty="0" smtClean="0">
                <a:solidFill>
                  <a:srgbClr val="7030A0"/>
                </a:solidFill>
              </a:rPr>
              <a:t>باستخدام </a:t>
            </a:r>
            <a:r>
              <a:rPr lang="ar-SY" b="1" dirty="0" smtClean="0">
                <a:solidFill>
                  <a:srgbClr val="7030A0"/>
                </a:solidFill>
              </a:rPr>
              <a:t>علاج </a:t>
            </a:r>
            <a:r>
              <a:rPr lang="ar-SY" b="1" dirty="0" smtClean="0">
                <a:solidFill>
                  <a:srgbClr val="7030A0"/>
                </a:solidFill>
              </a:rPr>
              <a:t>متعدّد الأدوية (</a:t>
            </a:r>
            <a:r>
              <a:rPr lang="en-US" b="1" dirty="0" smtClean="0">
                <a:solidFill>
                  <a:srgbClr val="7030A0"/>
                </a:solidFill>
              </a:rPr>
              <a:t>MDT</a:t>
            </a:r>
            <a:r>
              <a:rPr lang="ar-SY" b="1" dirty="0" smtClean="0">
                <a:solidFill>
                  <a:srgbClr val="7030A0"/>
                </a:solidFill>
              </a:rPr>
              <a:t>) </a:t>
            </a:r>
            <a:r>
              <a:rPr lang="ar-SY" b="1" dirty="0" smtClean="0">
                <a:solidFill>
                  <a:srgbClr val="7030A0"/>
                </a:solidFill>
              </a:rPr>
              <a:t>يتألف من ثلاثة أدوية هي: </a:t>
            </a:r>
            <a:r>
              <a:rPr lang="ar-SY" b="1" dirty="0" err="1" smtClean="0">
                <a:solidFill>
                  <a:srgbClr val="7030A0"/>
                </a:solidFill>
              </a:rPr>
              <a:t>الدابسون</a:t>
            </a:r>
            <a:r>
              <a:rPr lang="ar-SY" b="1" dirty="0" smtClean="0">
                <a:solidFill>
                  <a:srgbClr val="7030A0"/>
                </a:solidFill>
              </a:rPr>
              <a:t> </a:t>
            </a:r>
            <a:r>
              <a:rPr lang="ar-SY" b="1" dirty="0" err="1" smtClean="0">
                <a:solidFill>
                  <a:srgbClr val="7030A0"/>
                </a:solidFill>
              </a:rPr>
              <a:t>والريفامبسين</a:t>
            </a:r>
            <a:r>
              <a:rPr lang="ar-SY" b="1" dirty="0" smtClean="0">
                <a:solidFill>
                  <a:srgbClr val="7030A0"/>
                </a:solidFill>
              </a:rPr>
              <a:t> </a:t>
            </a:r>
            <a:r>
              <a:rPr lang="ar-SY" b="1" dirty="0" err="1" smtClean="0">
                <a:solidFill>
                  <a:srgbClr val="7030A0"/>
                </a:solidFill>
              </a:rPr>
              <a:t>والكلوفازيمين</a:t>
            </a:r>
            <a:r>
              <a:rPr lang="ar-SY" b="1" dirty="0" smtClean="0">
                <a:solidFill>
                  <a:srgbClr val="7030A0"/>
                </a:solidFill>
              </a:rPr>
              <a:t>؛ وتمكّن </a:t>
            </a:r>
            <a:r>
              <a:rPr lang="ar-SY" b="1" dirty="0" smtClean="0">
                <a:solidFill>
                  <a:srgbClr val="7030A0"/>
                </a:solidFill>
              </a:rPr>
              <a:t>هذه التوليفة الدوائية من القضاء على العامل الممرض وتكفل شفاء </a:t>
            </a:r>
            <a:r>
              <a:rPr lang="ar-SY" b="1" dirty="0" smtClean="0">
                <a:solidFill>
                  <a:srgbClr val="7030A0"/>
                </a:solidFill>
              </a:rPr>
              <a:t>المريض</a:t>
            </a:r>
            <a:endParaRPr lang="ar-SY"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14</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نبذة تاريخية موجزة عن المرض وعلاجه</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ومن الجدير بالذكر أنّ </a:t>
            </a:r>
            <a:r>
              <a:rPr lang="ar-SY" b="1" dirty="0" smtClean="0">
                <a:solidFill>
                  <a:srgbClr val="7030A0"/>
                </a:solidFill>
              </a:rPr>
              <a:t>منظمة الصحة العالمية </a:t>
            </a:r>
            <a:r>
              <a:rPr lang="ar-SY" b="1" dirty="0" smtClean="0">
                <a:solidFill>
                  <a:srgbClr val="7030A0"/>
                </a:solidFill>
              </a:rPr>
              <a:t>توفر هذا العلاج منذ عام 1995 مجاناً لجميع المرضى في كل أنحاء العالم، وقد </a:t>
            </a:r>
            <a:r>
              <a:rPr lang="ar-SY" b="1" dirty="0" smtClean="0">
                <a:solidFill>
                  <a:srgbClr val="7030A0"/>
                </a:solidFill>
              </a:rPr>
              <a:t>حققت </a:t>
            </a:r>
            <a:r>
              <a:rPr lang="ar-SY" b="1" dirty="0" smtClean="0">
                <a:solidFill>
                  <a:srgbClr val="7030A0"/>
                </a:solidFill>
              </a:rPr>
              <a:t>ذلك في بادئ الأمر بفضل صندوق الأدوية بالمؤسسة اليابانية، </a:t>
            </a:r>
            <a:r>
              <a:rPr lang="ar-SY" b="1" dirty="0" smtClean="0">
                <a:solidFill>
                  <a:srgbClr val="7030A0"/>
                </a:solidFill>
              </a:rPr>
              <a:t>وتوفرها </a:t>
            </a:r>
            <a:r>
              <a:rPr lang="ar-SY" b="1" dirty="0" smtClean="0">
                <a:solidFill>
                  <a:srgbClr val="7030A0"/>
                </a:solidFill>
              </a:rPr>
              <a:t>منذ عام 2000 عن طريق التبرعات التي تقدمها شركة </a:t>
            </a:r>
            <a:r>
              <a:rPr lang="ar-SY" b="1" dirty="0" err="1" smtClean="0">
                <a:solidFill>
                  <a:srgbClr val="7030A0"/>
                </a:solidFill>
              </a:rPr>
              <a:t>نوفارتيس</a:t>
            </a:r>
            <a:r>
              <a:rPr lang="ar-SY" b="1" dirty="0" smtClean="0">
                <a:solidFill>
                  <a:srgbClr val="7030A0"/>
                </a:solidFill>
              </a:rPr>
              <a:t> ومؤسسة </a:t>
            </a:r>
            <a:r>
              <a:rPr lang="ar-SY" b="1" dirty="0" err="1" smtClean="0">
                <a:solidFill>
                  <a:srgbClr val="7030A0"/>
                </a:solidFill>
              </a:rPr>
              <a:t>نوفارتيس</a:t>
            </a:r>
            <a:r>
              <a:rPr lang="ar-SY" b="1" dirty="0" smtClean="0">
                <a:solidFill>
                  <a:srgbClr val="7030A0"/>
                </a:solidFill>
              </a:rPr>
              <a:t> لأغراض التنمية </a:t>
            </a:r>
            <a:r>
              <a:rPr lang="ar-SY" b="1" dirty="0" smtClean="0">
                <a:solidFill>
                  <a:srgbClr val="7030A0"/>
                </a:solidFill>
              </a:rPr>
              <a:t>المستدامة</a:t>
            </a:r>
            <a:endParaRPr lang="ar-SY" b="1" dirty="0" smtClean="0">
              <a:solidFill>
                <a:srgbClr val="7030A0"/>
              </a:solidFill>
            </a:endParaRPr>
          </a:p>
          <a:p>
            <a:pPr>
              <a:buFont typeface="Wingdings" pitchFamily="2" charset="2"/>
              <a:buChar char="Ø"/>
            </a:pP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15</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التخلّص من الجذام بوصفه مشكلة صحية عمومية</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اعتمدت جمعية الصحة العالمية في عام 1991، وهي الجهاز الرئاسي في المنظمة، قراراً بشأن التخلّص من الجذام بوصفه مشكلة صحية عمومية بحلول عام </a:t>
            </a:r>
            <a:r>
              <a:rPr lang="ar-SY" b="1" dirty="0" smtClean="0">
                <a:solidFill>
                  <a:srgbClr val="7030A0"/>
                </a:solidFill>
              </a:rPr>
              <a:t>2000</a:t>
            </a:r>
          </a:p>
          <a:p>
            <a:pPr marL="457200" indent="-457200">
              <a:buFont typeface="Wingdings" pitchFamily="2" charset="2"/>
              <a:buChar char="Ø"/>
            </a:pPr>
            <a:r>
              <a:rPr lang="ar-SY" b="1" dirty="0" smtClean="0">
                <a:solidFill>
                  <a:srgbClr val="7030A0"/>
                </a:solidFill>
              </a:rPr>
              <a:t>ويُعرّف </a:t>
            </a:r>
            <a:r>
              <a:rPr lang="ar-SY" b="1" dirty="0" smtClean="0">
                <a:solidFill>
                  <a:srgbClr val="7030A0"/>
                </a:solidFill>
              </a:rPr>
              <a:t>التخلّص من الجذام بأنّه معدل انتشار يقلّ عن حالة واحدة لكل 000 10 </a:t>
            </a:r>
            <a:r>
              <a:rPr lang="ar-SY" b="1" dirty="0" smtClean="0">
                <a:solidFill>
                  <a:srgbClr val="7030A0"/>
                </a:solidFill>
              </a:rPr>
              <a:t>شخص</a:t>
            </a:r>
          </a:p>
          <a:p>
            <a:pPr marL="457200" indent="-457200">
              <a:buFont typeface="Wingdings" pitchFamily="2" charset="2"/>
              <a:buChar char="Ø"/>
            </a:pPr>
            <a:r>
              <a:rPr lang="ar-SY" b="1" dirty="0" smtClean="0">
                <a:solidFill>
                  <a:srgbClr val="7030A0"/>
                </a:solidFill>
              </a:rPr>
              <a:t>وقد </a:t>
            </a:r>
            <a:r>
              <a:rPr lang="ar-SY" b="1" dirty="0" smtClean="0">
                <a:solidFill>
                  <a:srgbClr val="7030A0"/>
                </a:solidFill>
              </a:rPr>
              <a:t>تحقق ذاك الهدف في الوقت المحدّد وأدى الانتشار الواسع للعلاج المتعدّد الأدوية إلى تخفيف عبء المرض بشكل </a:t>
            </a:r>
            <a:r>
              <a:rPr lang="ar-SY" b="1" dirty="0" smtClean="0">
                <a:solidFill>
                  <a:srgbClr val="7030A0"/>
                </a:solidFill>
              </a:rPr>
              <a:t>هائل</a:t>
            </a:r>
            <a:endParaRPr lang="ar-SY"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16</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التخلّص من الجذام بوصفه مشكلة صحية عمومية</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sz="3100" b="1" dirty="0" smtClean="0">
                <a:solidFill>
                  <a:srgbClr val="7030A0"/>
                </a:solidFill>
              </a:rPr>
              <a:t>عولج على مدى الأعوام العشرين الماضية أكثر من 16 مليوناً من مرضى الجذام</a:t>
            </a:r>
          </a:p>
          <a:p>
            <a:pPr marL="457200" indent="-457200">
              <a:buFont typeface="Wingdings" pitchFamily="2" charset="2"/>
              <a:buChar char="Ø"/>
            </a:pPr>
            <a:r>
              <a:rPr lang="ar-SY" sz="3100" b="1" dirty="0" smtClean="0">
                <a:solidFill>
                  <a:srgbClr val="7030A0"/>
                </a:solidFill>
              </a:rPr>
              <a:t>انخفض معدل انتشار المرض بنسبة </a:t>
            </a:r>
            <a:r>
              <a:rPr lang="ar-SY" sz="3100" b="1" dirty="0" smtClean="0">
                <a:solidFill>
                  <a:srgbClr val="7030A0"/>
                </a:solidFill>
              </a:rPr>
              <a:t>99</a:t>
            </a:r>
            <a:r>
              <a:rPr lang="ar-SY" sz="3100" b="1" dirty="0" smtClean="0">
                <a:solidFill>
                  <a:srgbClr val="7030A0"/>
                </a:solidFill>
                <a:latin typeface="Simplified Arabic"/>
                <a:cs typeface="Simplified Arabic"/>
              </a:rPr>
              <a:t>٪</a:t>
            </a:r>
            <a:r>
              <a:rPr lang="ar-SY" sz="3100" b="1" dirty="0" smtClean="0">
                <a:solidFill>
                  <a:srgbClr val="7030A0"/>
                </a:solidFill>
              </a:rPr>
              <a:t> </a:t>
            </a:r>
            <a:r>
              <a:rPr lang="ar-SY" sz="3100" b="1" dirty="0" smtClean="0">
                <a:solidFill>
                  <a:srgbClr val="7030A0"/>
                </a:solidFill>
              </a:rPr>
              <a:t>- أي من </a:t>
            </a:r>
            <a:r>
              <a:rPr lang="ar-SY" sz="3100" b="1" dirty="0" smtClean="0">
                <a:solidFill>
                  <a:srgbClr val="7030A0"/>
                </a:solidFill>
              </a:rPr>
              <a:t>21,1 </a:t>
            </a:r>
            <a:r>
              <a:rPr lang="ar-SY" sz="3100" b="1" dirty="0" smtClean="0">
                <a:solidFill>
                  <a:srgbClr val="7030A0"/>
                </a:solidFill>
              </a:rPr>
              <a:t>حالة لكل 000 10 </a:t>
            </a:r>
            <a:r>
              <a:rPr lang="ar-SY" sz="3100" b="1" dirty="0" smtClean="0">
                <a:solidFill>
                  <a:srgbClr val="7030A0"/>
                </a:solidFill>
              </a:rPr>
              <a:t>من السكان </a:t>
            </a:r>
            <a:r>
              <a:rPr lang="ar-SY" sz="3100" b="1" dirty="0" smtClean="0">
                <a:solidFill>
                  <a:srgbClr val="7030A0"/>
                </a:solidFill>
              </a:rPr>
              <a:t>في عام 1983، إلى 0,24 لكل 000 10 </a:t>
            </a:r>
            <a:r>
              <a:rPr lang="ar-SY" sz="3100" b="1" dirty="0" smtClean="0">
                <a:solidFill>
                  <a:srgbClr val="7030A0"/>
                </a:solidFill>
              </a:rPr>
              <a:t>من السكان </a:t>
            </a:r>
            <a:r>
              <a:rPr lang="ar-SY" sz="3100" b="1" dirty="0" smtClean="0">
                <a:solidFill>
                  <a:srgbClr val="7030A0"/>
                </a:solidFill>
              </a:rPr>
              <a:t>في عام </a:t>
            </a:r>
            <a:r>
              <a:rPr lang="ar-SY" sz="3100" b="1" dirty="0" smtClean="0">
                <a:solidFill>
                  <a:srgbClr val="7030A0"/>
                </a:solidFill>
              </a:rPr>
              <a:t>2014</a:t>
            </a:r>
            <a:endParaRPr lang="ar-SY" sz="3100" b="1" dirty="0" smtClean="0">
              <a:solidFill>
                <a:srgbClr val="7030A0"/>
              </a:solidFill>
            </a:endParaRPr>
          </a:p>
          <a:p>
            <a:pPr marL="457200" indent="-457200">
              <a:buFont typeface="Wingdings" pitchFamily="2" charset="2"/>
              <a:buChar char="Ø"/>
            </a:pPr>
            <a:r>
              <a:rPr lang="ar-SY" sz="3100" b="1" dirty="0" smtClean="0">
                <a:solidFill>
                  <a:srgbClr val="7030A0"/>
                </a:solidFill>
              </a:rPr>
              <a:t>حدث انخفاض هائل في العبء العالمي للمرض: من </a:t>
            </a:r>
            <a:r>
              <a:rPr lang="ar-SY" sz="3100" b="1" dirty="0" smtClean="0">
                <a:solidFill>
                  <a:srgbClr val="7030A0"/>
                </a:solidFill>
              </a:rPr>
              <a:t>5,2 </a:t>
            </a:r>
            <a:r>
              <a:rPr lang="ar-SY" sz="3100" b="1" dirty="0" smtClean="0">
                <a:solidFill>
                  <a:srgbClr val="7030A0"/>
                </a:solidFill>
              </a:rPr>
              <a:t>ملايين حالة في عام 1985 إلى 000 805 حالة في عام 1995، ومن 000 753 حالة في عام 1999 </a:t>
            </a:r>
            <a:r>
              <a:rPr lang="ar-SY" sz="3100" b="1" dirty="0" smtClean="0">
                <a:solidFill>
                  <a:srgbClr val="7030A0"/>
                </a:solidFill>
              </a:rPr>
              <a:t>إلى </a:t>
            </a:r>
            <a:r>
              <a:rPr lang="ar-SY" sz="3100" b="1" dirty="0" smtClean="0">
                <a:solidFill>
                  <a:srgbClr val="7030A0"/>
                </a:solidFill>
              </a:rPr>
              <a:t>175554 حالة في عام </a:t>
            </a:r>
            <a:r>
              <a:rPr lang="ar-SY" sz="3100" b="1" dirty="0" smtClean="0">
                <a:solidFill>
                  <a:srgbClr val="7030A0"/>
                </a:solidFill>
              </a:rPr>
              <a:t>2013</a:t>
            </a:r>
            <a:endParaRPr lang="ar-SY" sz="3100"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17</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التخلّص من الجذام بوصفه مشكلة صحية عمومية</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لقد قُضي على الجذام في 119 بلداً من أصل 122 بلداً كان هذا المرض يمثل فيها مشكلة صحية عمومية في عام </a:t>
            </a:r>
            <a:r>
              <a:rPr lang="ar-SY" b="1" dirty="0" smtClean="0">
                <a:solidFill>
                  <a:srgbClr val="7030A0"/>
                </a:solidFill>
              </a:rPr>
              <a:t>1985</a:t>
            </a:r>
            <a:endParaRPr lang="ar-SY" b="1" dirty="0" smtClean="0">
              <a:solidFill>
                <a:srgbClr val="7030A0"/>
              </a:solidFill>
            </a:endParaRPr>
          </a:p>
          <a:p>
            <a:pPr marL="457200" indent="-457200">
              <a:buFont typeface="Wingdings" pitchFamily="2" charset="2"/>
              <a:buChar char="Ø"/>
            </a:pPr>
            <a:r>
              <a:rPr lang="ar-SY" b="1" dirty="0" smtClean="0">
                <a:solidFill>
                  <a:srgbClr val="7030A0"/>
                </a:solidFill>
              </a:rPr>
              <a:t>لم تُسجّل، حتى الآن، أيّة مقاومة حيال العلاج المتعدّد </a:t>
            </a:r>
            <a:r>
              <a:rPr lang="ar-SY" b="1" dirty="0" smtClean="0">
                <a:solidFill>
                  <a:srgbClr val="7030A0"/>
                </a:solidFill>
              </a:rPr>
              <a:t>الأدوية</a:t>
            </a:r>
            <a:endParaRPr lang="ar-SY" b="1" dirty="0" smtClean="0">
              <a:solidFill>
                <a:srgbClr val="7030A0"/>
              </a:solidFill>
            </a:endParaRPr>
          </a:p>
          <a:p>
            <a:pPr marL="457200" indent="-457200">
              <a:buFont typeface="Wingdings" pitchFamily="2" charset="2"/>
              <a:buChar char="Ø"/>
            </a:pPr>
            <a:r>
              <a:rPr lang="ar-SY" b="1" dirty="0" smtClean="0">
                <a:solidFill>
                  <a:srgbClr val="7030A0"/>
                </a:solidFill>
              </a:rPr>
              <a:t>تركّز الجهود المبذولة حالياً على التخلّص من الجذام على المستوى الوطني في بقية البلدان التي </a:t>
            </a:r>
            <a:r>
              <a:rPr lang="ar-SY" b="1" dirty="0" smtClean="0">
                <a:solidFill>
                  <a:srgbClr val="7030A0"/>
                </a:solidFill>
              </a:rPr>
              <a:t>يتوطن فيها هذا </a:t>
            </a:r>
            <a:r>
              <a:rPr lang="ar-SY" b="1" dirty="0" smtClean="0">
                <a:solidFill>
                  <a:srgbClr val="7030A0"/>
                </a:solidFill>
              </a:rPr>
              <a:t>المرض، وعلى المستوى دون الوطني في البلدان </a:t>
            </a:r>
            <a:r>
              <a:rPr lang="ar-SY" b="1" dirty="0" smtClean="0">
                <a:solidFill>
                  <a:srgbClr val="7030A0"/>
                </a:solidFill>
              </a:rPr>
              <a:t>الأخرى</a:t>
            </a:r>
            <a:endParaRPr lang="ar-SY"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18</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الإجراءات المتخذة والموارد اللازمة</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سعياً إلى الوصول إلى جميع المرضى، يلزم إدراج علاج الجذام بالكامل في الخدمات الصحية </a:t>
            </a:r>
            <a:r>
              <a:rPr lang="ar-SY" b="1" dirty="0" smtClean="0">
                <a:solidFill>
                  <a:srgbClr val="7030A0"/>
                </a:solidFill>
              </a:rPr>
              <a:t>العامة</a:t>
            </a:r>
          </a:p>
          <a:p>
            <a:pPr marL="457200" indent="-457200">
              <a:buFont typeface="Wingdings" pitchFamily="2" charset="2"/>
              <a:buChar char="Ø"/>
            </a:pPr>
            <a:r>
              <a:rPr lang="ar-SY" b="1" dirty="0" smtClean="0">
                <a:solidFill>
                  <a:srgbClr val="7030A0"/>
                </a:solidFill>
              </a:rPr>
              <a:t>وعلاوة </a:t>
            </a:r>
            <a:r>
              <a:rPr lang="ar-SY" b="1" dirty="0" smtClean="0">
                <a:solidFill>
                  <a:srgbClr val="7030A0"/>
                </a:solidFill>
              </a:rPr>
              <a:t>على ذلك، يلزم مواصلة الالتزام السياسي في البلدان التي ما انفك فيها الجذام يمثل مشكلة صحية </a:t>
            </a:r>
            <a:r>
              <a:rPr lang="ar-SY" b="1" dirty="0" smtClean="0">
                <a:solidFill>
                  <a:srgbClr val="7030A0"/>
                </a:solidFill>
              </a:rPr>
              <a:t>عمومية</a:t>
            </a:r>
          </a:p>
          <a:p>
            <a:pPr marL="457200" indent="-457200">
              <a:buFont typeface="Wingdings" pitchFamily="2" charset="2"/>
              <a:buChar char="Ø"/>
            </a:pPr>
            <a:r>
              <a:rPr lang="ar-SY" b="1" dirty="0" smtClean="0">
                <a:solidFill>
                  <a:srgbClr val="7030A0"/>
                </a:solidFill>
              </a:rPr>
              <a:t>كما </a:t>
            </a:r>
            <a:r>
              <a:rPr lang="ar-SY" b="1" dirty="0" smtClean="0">
                <a:solidFill>
                  <a:srgbClr val="7030A0"/>
                </a:solidFill>
              </a:rPr>
              <a:t>يلزم أن يواظب الشركاء في عملية التخلّص من الجذام على ضمان إتاحة الموارد البشرية والمالية اللازمة للتخلّص </a:t>
            </a:r>
            <a:r>
              <a:rPr lang="ar-SY" b="1" dirty="0" smtClean="0">
                <a:solidFill>
                  <a:srgbClr val="7030A0"/>
                </a:solidFill>
              </a:rPr>
              <a:t>منه</a:t>
            </a:r>
            <a:endParaRPr lang="ar-SY" b="1" dirty="0" smtClean="0">
              <a:solidFill>
                <a:srgbClr val="7030A0"/>
              </a:solidFill>
            </a:endParaRPr>
          </a:p>
          <a:p>
            <a:pPr>
              <a:buFont typeface="Wingdings" pitchFamily="2" charset="2"/>
              <a:buChar char="Ø"/>
            </a:pP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19</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lstStyle/>
          <a:p>
            <a:r>
              <a:rPr lang="ar-SY" b="1" dirty="0" smtClean="0">
                <a:solidFill>
                  <a:srgbClr val="C00000"/>
                </a:solidFill>
                <a:latin typeface="Monotype Koufi" pitchFamily="2" charset="-78"/>
                <a:ea typeface="Monotype Koufi" pitchFamily="2" charset="-78"/>
                <a:cs typeface="Monotype Koufi" pitchFamily="2" charset="-78"/>
              </a:rPr>
              <a:t>المحتويات</a:t>
            </a:r>
            <a:endParaRPr lang="ar-SY" b="1" dirty="0">
              <a:solidFill>
                <a:srgbClr val="C00000"/>
              </a:solidFill>
              <a:latin typeface="Monotype Koufi" pitchFamily="2" charset="-78"/>
              <a:ea typeface="Monotype Koufi" pitchFamily="2" charset="-78"/>
              <a:cs typeface="Monotype Koufi" pitchFamily="2" charset="-78"/>
            </a:endParaRPr>
          </a:p>
        </p:txBody>
      </p:sp>
      <p:sp>
        <p:nvSpPr>
          <p:cNvPr id="3" name="عنصر نائب للمحتوى 2"/>
          <p:cNvSpPr>
            <a:spLocks noGrp="1"/>
          </p:cNvSpPr>
          <p:nvPr>
            <p:ph idx="1"/>
          </p:nvPr>
        </p:nvSpPr>
        <p:spPr>
          <a:solidFill>
            <a:srgbClr val="00B0F0"/>
          </a:solidFill>
        </p:spPr>
        <p:txBody>
          <a:bodyPr>
            <a:normAutofit/>
          </a:bodyPr>
          <a:lstStyle/>
          <a:p>
            <a:pPr>
              <a:buClr>
                <a:schemeClr val="accent6">
                  <a:lumMod val="60000"/>
                  <a:lumOff val="40000"/>
                </a:schemeClr>
              </a:buClr>
              <a:buFont typeface="Wingdings" pitchFamily="2" charset="2"/>
              <a:buChar char="Ø"/>
            </a:pPr>
            <a:r>
              <a:rPr lang="ar-SY" sz="3600" b="1" dirty="0" smtClean="0">
                <a:solidFill>
                  <a:schemeClr val="accent6">
                    <a:lumMod val="60000"/>
                    <a:lumOff val="40000"/>
                  </a:schemeClr>
                </a:solidFill>
                <a:cs typeface="PT Bold Heading" pitchFamily="2" charset="-78"/>
              </a:rPr>
              <a:t>حقائق أساسية</a:t>
            </a:r>
          </a:p>
          <a:p>
            <a:pPr>
              <a:buClr>
                <a:schemeClr val="accent6">
                  <a:lumMod val="60000"/>
                  <a:lumOff val="40000"/>
                </a:schemeClr>
              </a:buClr>
              <a:buFont typeface="Wingdings" pitchFamily="2" charset="2"/>
              <a:buChar char="Ø"/>
            </a:pPr>
            <a:r>
              <a:rPr lang="ar-SY" sz="3600" b="1" dirty="0" smtClean="0">
                <a:solidFill>
                  <a:schemeClr val="accent6">
                    <a:lumMod val="60000"/>
                    <a:lumOff val="40000"/>
                  </a:schemeClr>
                </a:solidFill>
                <a:cs typeface="PT Bold Heading" pitchFamily="2" charset="-78"/>
              </a:rPr>
              <a:t>حالة الجذام </a:t>
            </a:r>
            <a:r>
              <a:rPr lang="ar-SY" sz="3600" b="1" dirty="0" smtClean="0">
                <a:solidFill>
                  <a:schemeClr val="accent6">
                    <a:lumMod val="60000"/>
                    <a:lumOff val="40000"/>
                  </a:schemeClr>
                </a:solidFill>
                <a:cs typeface="PT Bold Heading" pitchFamily="2" charset="-78"/>
              </a:rPr>
              <a:t>اليوم</a:t>
            </a:r>
          </a:p>
          <a:p>
            <a:pPr>
              <a:buClr>
                <a:schemeClr val="accent6">
                  <a:lumMod val="60000"/>
                  <a:lumOff val="40000"/>
                </a:schemeClr>
              </a:buClr>
              <a:buFont typeface="Wingdings" pitchFamily="2" charset="2"/>
              <a:buChar char="Ø"/>
            </a:pPr>
            <a:r>
              <a:rPr lang="ar-SY" sz="3600" b="1" dirty="0" smtClean="0">
                <a:solidFill>
                  <a:schemeClr val="accent6">
                    <a:lumMod val="60000"/>
                    <a:lumOff val="40000"/>
                  </a:schemeClr>
                </a:solidFill>
                <a:cs typeface="PT Bold Heading" pitchFamily="2" charset="-78"/>
              </a:rPr>
              <a:t>نبذة تاريخية موجزة عن المرض </a:t>
            </a:r>
            <a:r>
              <a:rPr lang="ar-SY" sz="3600" b="1" dirty="0" smtClean="0">
                <a:solidFill>
                  <a:schemeClr val="accent6">
                    <a:lumMod val="60000"/>
                    <a:lumOff val="40000"/>
                  </a:schemeClr>
                </a:solidFill>
                <a:cs typeface="PT Bold Heading" pitchFamily="2" charset="-78"/>
              </a:rPr>
              <a:t>وعلاجه</a:t>
            </a:r>
          </a:p>
          <a:p>
            <a:pPr>
              <a:buClr>
                <a:schemeClr val="accent6">
                  <a:lumMod val="60000"/>
                  <a:lumOff val="40000"/>
                </a:schemeClr>
              </a:buClr>
              <a:buFont typeface="Wingdings" pitchFamily="2" charset="2"/>
              <a:buChar char="Ø"/>
            </a:pPr>
            <a:r>
              <a:rPr lang="ar-SY" sz="3600" b="1" dirty="0" smtClean="0">
                <a:solidFill>
                  <a:schemeClr val="accent6">
                    <a:lumMod val="60000"/>
                    <a:lumOff val="40000"/>
                  </a:schemeClr>
                </a:solidFill>
                <a:cs typeface="PT Bold Heading" pitchFamily="2" charset="-78"/>
              </a:rPr>
              <a:t>التخلّص من الجذام بوصفه مشكلة صحية </a:t>
            </a:r>
            <a:r>
              <a:rPr lang="ar-SY" sz="3600" b="1" dirty="0" smtClean="0">
                <a:solidFill>
                  <a:schemeClr val="accent6">
                    <a:lumMod val="60000"/>
                    <a:lumOff val="40000"/>
                  </a:schemeClr>
                </a:solidFill>
                <a:cs typeface="PT Bold Heading" pitchFamily="2" charset="-78"/>
              </a:rPr>
              <a:t>عمومية</a:t>
            </a:r>
          </a:p>
          <a:p>
            <a:pPr>
              <a:buClr>
                <a:schemeClr val="accent6">
                  <a:lumMod val="60000"/>
                  <a:lumOff val="40000"/>
                </a:schemeClr>
              </a:buClr>
              <a:buFont typeface="Wingdings" pitchFamily="2" charset="2"/>
              <a:buChar char="Ø"/>
            </a:pPr>
            <a:r>
              <a:rPr lang="ar-SY" sz="3600" b="1" dirty="0" smtClean="0">
                <a:solidFill>
                  <a:schemeClr val="accent6">
                    <a:lumMod val="60000"/>
                    <a:lumOff val="40000"/>
                  </a:schemeClr>
                </a:solidFill>
                <a:cs typeface="PT Bold Heading" pitchFamily="2" charset="-78"/>
              </a:rPr>
              <a:t>الإجراءات المتخذة والموارد </a:t>
            </a:r>
            <a:r>
              <a:rPr lang="ar-SY" sz="3600" b="1" dirty="0" smtClean="0">
                <a:solidFill>
                  <a:schemeClr val="accent6">
                    <a:lumMod val="60000"/>
                    <a:lumOff val="40000"/>
                  </a:schemeClr>
                </a:solidFill>
                <a:cs typeface="PT Bold Heading" pitchFamily="2" charset="-78"/>
              </a:rPr>
              <a:t>اللازمة</a:t>
            </a:r>
          </a:p>
          <a:p>
            <a:pPr>
              <a:buClr>
                <a:schemeClr val="accent6">
                  <a:lumMod val="60000"/>
                  <a:lumOff val="40000"/>
                </a:schemeClr>
              </a:buClr>
              <a:buFont typeface="Wingdings" pitchFamily="2" charset="2"/>
              <a:buChar char="Ø"/>
            </a:pPr>
            <a:r>
              <a:rPr lang="ar-SY" sz="3600" b="1" dirty="0" smtClean="0">
                <a:solidFill>
                  <a:schemeClr val="accent6">
                    <a:lumMod val="60000"/>
                    <a:lumOff val="40000"/>
                  </a:schemeClr>
                </a:solidFill>
                <a:cs typeface="PT Bold Heading" pitchFamily="2" charset="-78"/>
              </a:rPr>
              <a:t>استجابة منظمة الصحة العالمية</a:t>
            </a:r>
            <a:endParaRPr lang="ar-SY" sz="3500" b="1" dirty="0" smtClean="0">
              <a:solidFill>
                <a:schemeClr val="accent6">
                  <a:lumMod val="60000"/>
                  <a:lumOff val="40000"/>
                </a:schemeClr>
              </a:solidFill>
              <a:latin typeface="Times New Roman" pitchFamily="18" charset="0"/>
              <a:ea typeface="Arial Unicode MS" pitchFamily="34" charset="-128"/>
              <a:cs typeface="+mj-cs"/>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2</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الإجراءات المتخذة والموارد اللازمة</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وما برحت الوصمة الأزلية المرتبطة بهذا المرض تمثل عقبة تعترض سبيل الإبلاغ الذاتي والعلاج المبكّر. لذا يتعيّن تغيير صورة الجذام على الصعيد العالمي والصعيدين الوطني </a:t>
            </a:r>
            <a:r>
              <a:rPr lang="ar-SY" b="1" dirty="0" smtClean="0">
                <a:solidFill>
                  <a:srgbClr val="7030A0"/>
                </a:solidFill>
              </a:rPr>
              <a:t>والمحلي</a:t>
            </a:r>
          </a:p>
          <a:p>
            <a:pPr marL="457200" indent="-457200">
              <a:buFont typeface="Wingdings" pitchFamily="2" charset="2"/>
              <a:buChar char="Ø"/>
            </a:pPr>
            <a:r>
              <a:rPr lang="ar-SY" b="1" dirty="0" smtClean="0">
                <a:solidFill>
                  <a:srgbClr val="7030A0"/>
                </a:solidFill>
              </a:rPr>
              <a:t>ولابدّ </a:t>
            </a:r>
            <a:r>
              <a:rPr lang="ar-SY" b="1" dirty="0" smtClean="0">
                <a:solidFill>
                  <a:srgbClr val="7030A0"/>
                </a:solidFill>
              </a:rPr>
              <a:t>من تهيئة بيئة جديدة لا يتردد فيها مرضى الجذام في التماس خدمات التشخيص والعلاج من أيّ مرفق </a:t>
            </a:r>
            <a:r>
              <a:rPr lang="ar-SY" b="1" dirty="0" smtClean="0">
                <a:solidFill>
                  <a:srgbClr val="7030A0"/>
                </a:solidFill>
              </a:rPr>
              <a:t>صحي</a:t>
            </a:r>
            <a:endParaRPr lang="ar-SY" b="1" dirty="0" smtClean="0">
              <a:solidFill>
                <a:srgbClr val="7030A0"/>
              </a:solidFill>
            </a:endParaRPr>
          </a:p>
          <a:p>
            <a:pPr>
              <a:buFont typeface="Wingdings" pitchFamily="2" charset="2"/>
              <a:buChar char="Ø"/>
            </a:pP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20</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استجابة منظمة الصحة العالمية</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sz="2700" b="1" dirty="0" smtClean="0">
                <a:solidFill>
                  <a:srgbClr val="7030A0"/>
                </a:solidFill>
              </a:rPr>
              <a:t>وضعت منظمة الصحة العالمية إستراتيجية عالمية </a:t>
            </a:r>
            <a:r>
              <a:rPr lang="ar-SY" sz="2700" b="1" dirty="0" smtClean="0">
                <a:solidFill>
                  <a:srgbClr val="7030A0"/>
                </a:solidFill>
              </a:rPr>
              <a:t>للجذام للفترة 2016-2020 </a:t>
            </a:r>
            <a:r>
              <a:rPr lang="ar-SY" sz="2700" b="1" dirty="0" smtClean="0">
                <a:solidFill>
                  <a:srgbClr val="7030A0"/>
                </a:solidFill>
              </a:rPr>
              <a:t>بنيت على ثلاث دعائم هي:</a:t>
            </a:r>
          </a:p>
          <a:p>
            <a:pPr marL="457200" indent="-457200">
              <a:buFont typeface="Wingdings" pitchFamily="2" charset="2"/>
              <a:buChar char="ü"/>
            </a:pPr>
            <a:r>
              <a:rPr lang="ar-SY" sz="2700" b="1" dirty="0" smtClean="0">
                <a:solidFill>
                  <a:srgbClr val="00B050"/>
                </a:solidFill>
              </a:rPr>
              <a:t>تعزيز مبادرة وتنسيق </a:t>
            </a:r>
            <a:r>
              <a:rPr lang="ar-SY" sz="2700" b="1" dirty="0" err="1" smtClean="0">
                <a:solidFill>
                  <a:srgbClr val="00B050"/>
                </a:solidFill>
              </a:rPr>
              <a:t>وتشاركية</a:t>
            </a:r>
            <a:r>
              <a:rPr lang="ar-SY" sz="2700" b="1" dirty="0" smtClean="0">
                <a:solidFill>
                  <a:srgbClr val="00B050"/>
                </a:solidFill>
              </a:rPr>
              <a:t> </a:t>
            </a:r>
            <a:r>
              <a:rPr lang="ar-SY" sz="2700" b="1" dirty="0" smtClean="0">
                <a:solidFill>
                  <a:srgbClr val="00B050"/>
                </a:solidFill>
              </a:rPr>
              <a:t>الحكومات</a:t>
            </a:r>
            <a:endParaRPr lang="ar-SY" sz="2700" b="1" dirty="0" smtClean="0">
              <a:solidFill>
                <a:srgbClr val="00B050"/>
              </a:solidFill>
            </a:endParaRPr>
          </a:p>
          <a:p>
            <a:pPr marL="457200" indent="-457200">
              <a:buFont typeface="Wingdings" pitchFamily="2" charset="2"/>
              <a:buChar char="ü"/>
            </a:pPr>
            <a:r>
              <a:rPr lang="ar-SY" sz="2700" b="1" dirty="0" smtClean="0">
                <a:solidFill>
                  <a:srgbClr val="00B050"/>
                </a:solidFill>
              </a:rPr>
              <a:t>إيقاف الجذام </a:t>
            </a:r>
            <a:r>
              <a:rPr lang="ar-SY" sz="2700" b="1" dirty="0" smtClean="0">
                <a:solidFill>
                  <a:srgbClr val="00B050"/>
                </a:solidFill>
              </a:rPr>
              <a:t>ومضاعفاته</a:t>
            </a:r>
            <a:endParaRPr lang="ar-SY" sz="2700" b="1" dirty="0" smtClean="0">
              <a:solidFill>
                <a:srgbClr val="00B050"/>
              </a:solidFill>
            </a:endParaRPr>
          </a:p>
          <a:p>
            <a:pPr marL="457200" indent="-457200">
              <a:buFont typeface="Wingdings" pitchFamily="2" charset="2"/>
              <a:buChar char="ü"/>
            </a:pPr>
            <a:r>
              <a:rPr lang="ar-SY" sz="2700" b="1" dirty="0" smtClean="0">
                <a:solidFill>
                  <a:srgbClr val="00B050"/>
                </a:solidFill>
              </a:rPr>
              <a:t>إيقاف التمييز وتعزيز الدمج</a:t>
            </a:r>
          </a:p>
          <a:p>
            <a:pPr marL="457200" indent="-457200">
              <a:buFont typeface="Wingdings" pitchFamily="2" charset="2"/>
              <a:buChar char="Ø"/>
            </a:pPr>
            <a:r>
              <a:rPr lang="ar-SY" sz="2700" b="1" dirty="0" smtClean="0">
                <a:solidFill>
                  <a:srgbClr val="7030A0"/>
                </a:solidFill>
              </a:rPr>
              <a:t>فيما يلي أهداف </a:t>
            </a:r>
            <a:r>
              <a:rPr lang="ar-SY" sz="2700" b="1" dirty="0" smtClean="0">
                <a:solidFill>
                  <a:srgbClr val="7030A0"/>
                </a:solidFill>
              </a:rPr>
              <a:t>الإستراتيجية </a:t>
            </a:r>
            <a:r>
              <a:rPr lang="ar-SY" sz="2700" b="1" dirty="0" smtClean="0">
                <a:solidFill>
                  <a:srgbClr val="7030A0"/>
                </a:solidFill>
              </a:rPr>
              <a:t>التي يتعين تحقيقها قبل عام 2020:</a:t>
            </a:r>
          </a:p>
          <a:p>
            <a:pPr marL="457200" indent="-457200">
              <a:buFont typeface="Wingdings" pitchFamily="2" charset="2"/>
              <a:buChar char="ü"/>
            </a:pPr>
            <a:r>
              <a:rPr lang="ar-SY" sz="2700" b="1" dirty="0" smtClean="0">
                <a:solidFill>
                  <a:srgbClr val="00B050"/>
                </a:solidFill>
              </a:rPr>
              <a:t>معدل </a:t>
            </a:r>
            <a:r>
              <a:rPr lang="ar-SY" sz="2700" b="1" dirty="0" smtClean="0">
                <a:solidFill>
                  <a:srgbClr val="00B050"/>
                </a:solidFill>
              </a:rPr>
              <a:t>العجز من الدرجة 2 أقل من 1 لكل مليون شخص</a:t>
            </a:r>
          </a:p>
          <a:p>
            <a:pPr marL="457200" indent="-457200">
              <a:buFont typeface="Wingdings" pitchFamily="2" charset="2"/>
              <a:buChar char="ü"/>
            </a:pPr>
            <a:r>
              <a:rPr lang="ar-SY" sz="2700" b="1" dirty="0" smtClean="0">
                <a:solidFill>
                  <a:srgbClr val="00B050"/>
                </a:solidFill>
              </a:rPr>
              <a:t>عدد البلدان (صفر) التي يسمح تشريعها بالتمييز على أساس الجذام </a:t>
            </a:r>
          </a:p>
          <a:p>
            <a:pPr marL="457200" indent="-457200">
              <a:buFont typeface="Wingdings" pitchFamily="2" charset="2"/>
              <a:buChar char="ü"/>
            </a:pPr>
            <a:r>
              <a:rPr lang="ar-SY" sz="2700" b="1" dirty="0" smtClean="0">
                <a:solidFill>
                  <a:srgbClr val="00B050"/>
                </a:solidFill>
              </a:rPr>
              <a:t>العجز (صفر) بين المرضى الأطفال الجدد</a:t>
            </a: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21</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chemeClr val="bg1"/>
                </a:solidFill>
                <a:cs typeface="PT Bold Heading" pitchFamily="2" charset="-78"/>
              </a:rPr>
              <a:t>ختاماً</a:t>
            </a:r>
            <a:r>
              <a:rPr lang="ar-SY" sz="3200" b="1" dirty="0" smtClean="0">
                <a:solidFill>
                  <a:srgbClr val="FFC000"/>
                </a:solidFill>
                <a:cs typeface="PT Bold Heading" pitchFamily="2" charset="-78"/>
              </a:rPr>
              <a:t/>
            </a:r>
            <a:br>
              <a:rPr lang="ar-SY" sz="3200" b="1" dirty="0" smtClean="0">
                <a:solidFill>
                  <a:srgbClr val="FFC000"/>
                </a:solidFill>
                <a:cs typeface="PT Bold Heading" pitchFamily="2" charset="-78"/>
              </a:rPr>
            </a:br>
            <a:r>
              <a:rPr lang="ar-SY" sz="3200" b="1" dirty="0" smtClean="0">
                <a:solidFill>
                  <a:srgbClr val="FFFF00"/>
                </a:solidFill>
                <a:cs typeface="PT Bold Heading" pitchFamily="2" charset="-78"/>
              </a:rPr>
              <a:t>لنعمل جميعاً من أجل عالم خالٍ من الجذام</a:t>
            </a:r>
          </a:p>
        </p:txBody>
      </p:sp>
      <p:sp>
        <p:nvSpPr>
          <p:cNvPr id="3" name="عنصر نائب للمحتوى 2"/>
          <p:cNvSpPr>
            <a:spLocks noGrp="1"/>
          </p:cNvSpPr>
          <p:nvPr>
            <p:ph idx="1"/>
          </p:nvPr>
        </p:nvSpPr>
        <p:spPr>
          <a:solidFill>
            <a:srgbClr val="FFFF99"/>
          </a:solidFill>
        </p:spPr>
        <p:txBody>
          <a:bodyPr>
            <a:noAutofit/>
          </a:bodyPr>
          <a:lstStyle/>
          <a:p>
            <a:pPr lvl="0" algn="ctr">
              <a:buNone/>
            </a:pPr>
            <a:r>
              <a:rPr lang="ar-SY" sz="3000" b="1" dirty="0" smtClean="0">
                <a:solidFill>
                  <a:srgbClr val="7030A0"/>
                </a:solidFill>
                <a:latin typeface="Simplified Arabic"/>
              </a:rPr>
              <a:t>   </a:t>
            </a: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22</a:t>
            </a:fld>
            <a:endParaRPr lang="ar-SA" dirty="0">
              <a:solidFill>
                <a:schemeClr val="accent6">
                  <a:lumMod val="60000"/>
                  <a:lumOff val="40000"/>
                </a:schemeClr>
              </a:solidFill>
            </a:endParaRPr>
          </a:p>
        </p:txBody>
      </p:sp>
      <p:pic>
        <p:nvPicPr>
          <p:cNvPr id="7" name="Picture 2"/>
          <p:cNvPicPr>
            <a:picLocks noChangeAspect="1" noChangeArrowheads="1"/>
          </p:cNvPicPr>
          <p:nvPr/>
        </p:nvPicPr>
        <p:blipFill>
          <a:blip r:embed="rId2"/>
          <a:srcRect/>
          <a:stretch>
            <a:fillRect/>
          </a:stretch>
        </p:blipFill>
        <p:spPr bwMode="auto">
          <a:xfrm>
            <a:off x="2000232" y="1857364"/>
            <a:ext cx="5500726" cy="3949239"/>
          </a:xfrm>
          <a:prstGeom prst="rect">
            <a:avLst/>
          </a:prstGeom>
          <a:ln w="38100" cap="sq">
            <a:solidFill>
              <a:srgbClr val="92D05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lstStyle/>
          <a:p>
            <a:r>
              <a:rPr lang="ar-SY" b="1" dirty="0" smtClean="0">
                <a:solidFill>
                  <a:schemeClr val="accent3">
                    <a:lumMod val="50000"/>
                  </a:schemeClr>
                </a:solidFill>
                <a:cs typeface="PT Bold Heading" pitchFamily="2" charset="-78"/>
              </a:rPr>
              <a:t>المراجع</a:t>
            </a:r>
            <a:endParaRPr lang="ar-SY" b="1" dirty="0">
              <a:solidFill>
                <a:schemeClr val="accent3">
                  <a:lumMod val="50000"/>
                </a:schemeClr>
              </a:solidFill>
              <a:cs typeface="PT Bold Heading" pitchFamily="2" charset="-78"/>
            </a:endParaRPr>
          </a:p>
        </p:txBody>
      </p:sp>
      <p:sp>
        <p:nvSpPr>
          <p:cNvPr id="3" name="عنصر نائب للمحتوى 2"/>
          <p:cNvSpPr>
            <a:spLocks noGrp="1"/>
          </p:cNvSpPr>
          <p:nvPr>
            <p:ph idx="1"/>
          </p:nvPr>
        </p:nvSpPr>
        <p:spPr>
          <a:solidFill>
            <a:srgbClr val="C00000"/>
          </a:solidFill>
        </p:spPr>
        <p:txBody>
          <a:bodyPr>
            <a:normAutofit/>
          </a:bodyPr>
          <a:lstStyle/>
          <a:p>
            <a:pPr marL="514350" indent="-514350" algn="l" rtl="0">
              <a:buFont typeface="+mj-lt"/>
              <a:buAutoNum type="arabicPeriod"/>
            </a:pPr>
            <a:r>
              <a:rPr lang="en-US" b="1" dirty="0" smtClean="0">
                <a:solidFill>
                  <a:srgbClr val="002060"/>
                </a:solidFill>
              </a:rPr>
              <a:t>WHO, 2016,</a:t>
            </a:r>
            <a:r>
              <a:rPr lang="en-US" b="1" dirty="0" smtClean="0"/>
              <a:t> </a:t>
            </a:r>
            <a:r>
              <a:rPr lang="en-US" b="1" dirty="0" smtClean="0">
                <a:solidFill>
                  <a:srgbClr val="FFFF00"/>
                </a:solidFill>
              </a:rPr>
              <a:t>Global leprosy strategy 2016-2020: </a:t>
            </a:r>
            <a:r>
              <a:rPr lang="en-US" b="1" dirty="0" err="1" smtClean="0">
                <a:solidFill>
                  <a:srgbClr val="FFFF00"/>
                </a:solidFill>
              </a:rPr>
              <a:t>ccelerating</a:t>
            </a:r>
            <a:r>
              <a:rPr lang="en-US" b="1" dirty="0" smtClean="0">
                <a:solidFill>
                  <a:srgbClr val="FFFF00"/>
                </a:solidFill>
              </a:rPr>
              <a:t> towards a leprosy-free world</a:t>
            </a:r>
            <a:r>
              <a:rPr lang="en-US" b="1" dirty="0" smtClean="0">
                <a:solidFill>
                  <a:srgbClr val="002060"/>
                </a:solidFill>
              </a:rPr>
              <a:t>, Geneva.</a:t>
            </a:r>
          </a:p>
          <a:p>
            <a:pPr marL="514350" indent="-514350" algn="l" rtl="0">
              <a:buFont typeface="+mj-lt"/>
              <a:buAutoNum type="arabicPeriod"/>
            </a:pPr>
            <a:r>
              <a:rPr lang="en-US" b="1" dirty="0" smtClean="0">
                <a:solidFill>
                  <a:srgbClr val="002060"/>
                </a:solidFill>
              </a:rPr>
              <a:t>WHO, 2016,</a:t>
            </a:r>
            <a:r>
              <a:rPr lang="en-US" b="1" dirty="0" smtClean="0"/>
              <a:t> </a:t>
            </a:r>
            <a:r>
              <a:rPr lang="en-US" b="1" dirty="0" smtClean="0">
                <a:solidFill>
                  <a:srgbClr val="FFFF00"/>
                </a:solidFill>
              </a:rPr>
              <a:t>Factsheet</a:t>
            </a:r>
            <a:r>
              <a:rPr lang="en-US" b="1" smtClean="0">
                <a:solidFill>
                  <a:srgbClr val="FFFF00"/>
                </a:solidFill>
              </a:rPr>
              <a:t>: leprosy </a:t>
            </a:r>
            <a:r>
              <a:rPr lang="en-US" b="1" dirty="0" smtClean="0">
                <a:solidFill>
                  <a:srgbClr val="002060"/>
                </a:solidFill>
              </a:rPr>
              <a:t>, Geneva.</a:t>
            </a:r>
          </a:p>
          <a:p>
            <a:pPr marL="514350" indent="-514350" algn="l" rtl="0">
              <a:buFont typeface="+mj-lt"/>
              <a:buAutoNum type="arabicPeriod"/>
            </a:pPr>
            <a:endParaRPr lang="en-US" b="1" dirty="0" smtClean="0">
              <a:solidFill>
                <a:srgbClr val="002060"/>
              </a:solidFill>
            </a:endParaRPr>
          </a:p>
          <a:p>
            <a:pPr marL="514350" indent="-514350" algn="l" rtl="0">
              <a:buFont typeface="+mj-lt"/>
              <a:buAutoNum type="arabicPeriod"/>
            </a:pPr>
            <a:endParaRPr lang="en-US" b="1" dirty="0" smtClean="0">
              <a:solidFill>
                <a:srgbClr val="002060"/>
              </a:solidFill>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rgbClr val="002060"/>
                </a:solidFill>
              </a:rPr>
              <a:pPr/>
              <a:t>الجمعة، 01 تموز، 2016</a:t>
            </a:fld>
            <a:endParaRPr lang="ar-SA" dirty="0">
              <a:solidFill>
                <a:srgbClr val="002060"/>
              </a:solidFill>
            </a:endParaRPr>
          </a:p>
        </p:txBody>
      </p:sp>
      <p:sp>
        <p:nvSpPr>
          <p:cNvPr id="5" name="عنصر نائب للتذييل 4"/>
          <p:cNvSpPr>
            <a:spLocks noGrp="1"/>
          </p:cNvSpPr>
          <p:nvPr>
            <p:ph type="ftr" sz="quarter" idx="11"/>
          </p:nvPr>
        </p:nvSpPr>
        <p:spPr/>
        <p:txBody>
          <a:bodyPr/>
          <a:lstStyle/>
          <a:p>
            <a:r>
              <a:rPr lang="ar-SA" dirty="0" smtClean="0">
                <a:solidFill>
                  <a:srgbClr val="002060"/>
                </a:solidFill>
              </a:rPr>
              <a:t>الدكتور بسام أبو الذهب-دائرة السلامة والصحة المِهَنية-وزارة الصحة</a:t>
            </a:r>
            <a:endParaRPr lang="ar-SA" dirty="0">
              <a:solidFill>
                <a:srgbClr val="002060"/>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rgbClr val="002060"/>
                </a:solidFill>
              </a:rPr>
              <a:pPr/>
              <a:t>23</a:t>
            </a:fld>
            <a:endParaRPr lang="ar-SA" dirty="0">
              <a:solidFill>
                <a:srgbClr val="002060"/>
              </a:solidFill>
            </a:endParaRPr>
          </a:p>
        </p:txBody>
      </p:sp>
    </p:spTree>
    <p:extLst>
      <p:ext uri="{BB962C8B-B14F-4D97-AF65-F5344CB8AC3E}">
        <p14:creationId xmlns:p14="http://schemas.microsoft.com/office/powerpoint/2010/main" xmlns="" val="160035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214290"/>
            <a:ext cx="8229600" cy="1930226"/>
          </a:xfrm>
          <a:solidFill>
            <a:schemeClr val="accent2">
              <a:lumMod val="60000"/>
              <a:lumOff val="40000"/>
            </a:schemeClr>
          </a:solidFill>
        </p:spPr>
        <p:txBody>
          <a:bodyPr>
            <a:normAutofit/>
          </a:bodyPr>
          <a:lstStyle/>
          <a:p>
            <a:r>
              <a:rPr lang="ar-SY" sz="8800" b="1" dirty="0" smtClean="0">
                <a:solidFill>
                  <a:srgbClr val="FFFF00"/>
                </a:solidFill>
                <a:latin typeface="Tahoma" pitchFamily="34" charset="0"/>
                <a:ea typeface="Tahoma" pitchFamily="34" charset="0"/>
                <a:cs typeface="Tahoma" pitchFamily="34" charset="0"/>
              </a:rPr>
              <a:t>شكراً لإصغائكم</a:t>
            </a:r>
            <a:endParaRPr lang="ar-SY" sz="8800" b="1" dirty="0">
              <a:solidFill>
                <a:srgbClr val="FFFF00"/>
              </a:solidFill>
              <a:latin typeface="Tahoma" pitchFamily="34" charset="0"/>
              <a:ea typeface="Tahoma" pitchFamily="34" charset="0"/>
              <a:cs typeface="Tahoma" pitchFamily="34" charset="0"/>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rgbClr val="002060"/>
                </a:solidFill>
              </a:rPr>
              <a:pPr/>
              <a:t>الجمعة، 01 تموز، 2016</a:t>
            </a:fld>
            <a:endParaRPr lang="ar-SA" dirty="0">
              <a:solidFill>
                <a:srgbClr val="002060"/>
              </a:solidFill>
            </a:endParaRPr>
          </a:p>
        </p:txBody>
      </p:sp>
      <p:sp>
        <p:nvSpPr>
          <p:cNvPr id="5" name="عنصر نائب للتذييل 4"/>
          <p:cNvSpPr>
            <a:spLocks noGrp="1"/>
          </p:cNvSpPr>
          <p:nvPr>
            <p:ph type="ftr" sz="quarter" idx="11"/>
          </p:nvPr>
        </p:nvSpPr>
        <p:spPr/>
        <p:txBody>
          <a:bodyPr/>
          <a:lstStyle/>
          <a:p>
            <a:r>
              <a:rPr lang="ar-SA" dirty="0" smtClean="0">
                <a:solidFill>
                  <a:srgbClr val="002060"/>
                </a:solidFill>
              </a:rPr>
              <a:t>الدكتور بسام أبو الذهب-دائرة السلامة والصحة المِهَنية-وزارة الصحة</a:t>
            </a:r>
            <a:endParaRPr lang="ar-SA" dirty="0">
              <a:solidFill>
                <a:srgbClr val="002060"/>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rgbClr val="002060"/>
                </a:solidFill>
              </a:rPr>
              <a:pPr/>
              <a:t>24</a:t>
            </a:fld>
            <a:endParaRPr lang="ar-SA" dirty="0">
              <a:solidFill>
                <a:srgbClr val="002060"/>
              </a:solidFill>
            </a:endParaRPr>
          </a:p>
        </p:txBody>
      </p:sp>
      <p:sp>
        <p:nvSpPr>
          <p:cNvPr id="8" name="عنصر نائب للمحتوى 7"/>
          <p:cNvSpPr>
            <a:spLocks noGrp="1"/>
          </p:cNvSpPr>
          <p:nvPr>
            <p:ph idx="1"/>
          </p:nvPr>
        </p:nvSpPr>
        <p:spPr/>
        <p:txBody>
          <a:bodyPr/>
          <a:lstStyle/>
          <a:p>
            <a:pPr>
              <a:buNone/>
            </a:pPr>
            <a:r>
              <a:rPr lang="ar-SY" dirty="0" smtClean="0"/>
              <a:t>  </a:t>
            </a:r>
            <a:endParaRPr lang="ar-SY" dirty="0"/>
          </a:p>
        </p:txBody>
      </p:sp>
      <p:pic>
        <p:nvPicPr>
          <p:cNvPr id="1028" name="Picture 4" descr="D:\الصور\NOME\زهور\ياسمين\الياسمين1.jpg"/>
          <p:cNvPicPr>
            <a:picLocks noChangeAspect="1" noChangeArrowheads="1"/>
          </p:cNvPicPr>
          <p:nvPr/>
        </p:nvPicPr>
        <p:blipFill>
          <a:blip r:embed="rId2" cstate="print"/>
          <a:srcRect/>
          <a:stretch>
            <a:fillRect/>
          </a:stretch>
        </p:blipFill>
        <p:spPr bwMode="auto">
          <a:xfrm>
            <a:off x="2214546" y="2285992"/>
            <a:ext cx="4857784" cy="3984511"/>
          </a:xfrm>
          <a:prstGeom prst="roundRect">
            <a:avLst>
              <a:gd name="adj" fmla="val 4167"/>
            </a:avLst>
          </a:prstGeom>
          <a:solidFill>
            <a:srgbClr val="FFFFFF"/>
          </a:solidFill>
          <a:ln w="76200" cap="sq">
            <a:solidFill>
              <a:srgbClr val="FF669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xmlns="" val="2624221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lstStyle/>
          <a:p>
            <a:r>
              <a:rPr lang="ar-SY" b="1" dirty="0" smtClean="0">
                <a:solidFill>
                  <a:srgbClr val="FFC000"/>
                </a:solidFill>
                <a:cs typeface="PT Bold Heading" pitchFamily="2" charset="-78"/>
              </a:rPr>
              <a:t>حقائق أساسية</a:t>
            </a:r>
            <a:endParaRPr lang="ar-SY" b="1" dirty="0">
              <a:solidFill>
                <a:srgbClr val="FFC000"/>
              </a:solidFill>
              <a:cs typeface="PT Bold Heading" pitchFamily="2" charset="-78"/>
            </a:endParaRPr>
          </a:p>
        </p:txBody>
      </p:sp>
      <p:sp>
        <p:nvSpPr>
          <p:cNvPr id="3" name="عنصر نائب للمحتوى 2"/>
          <p:cNvSpPr>
            <a:spLocks noGrp="1"/>
          </p:cNvSpPr>
          <p:nvPr>
            <p:ph idx="1"/>
          </p:nvPr>
        </p:nvSpPr>
        <p:spPr>
          <a:solidFill>
            <a:srgbClr val="FFFF99"/>
          </a:solidFill>
        </p:spPr>
        <p:txBody>
          <a:bodyPr>
            <a:noAutofit/>
          </a:bodyPr>
          <a:lstStyle/>
          <a:p>
            <a:pPr>
              <a:buFont typeface="Wingdings" pitchFamily="2" charset="2"/>
              <a:buChar char="Ø"/>
            </a:pPr>
            <a:r>
              <a:rPr lang="ar-SY" sz="3100" b="1" dirty="0" smtClean="0">
                <a:solidFill>
                  <a:srgbClr val="7030A0"/>
                </a:solidFill>
                <a:latin typeface="Simplified Arabic"/>
              </a:rPr>
              <a:t>الجذام مرض مزمن تسببه عصية بطيئة التكاثر تسمى </a:t>
            </a:r>
            <a:r>
              <a:rPr lang="ar-SY" sz="3100" b="1" dirty="0" err="1" smtClean="0">
                <a:solidFill>
                  <a:srgbClr val="7030A0"/>
                </a:solidFill>
                <a:latin typeface="Simplified Arabic"/>
              </a:rPr>
              <a:t>المتفطرة</a:t>
            </a:r>
            <a:r>
              <a:rPr lang="ar-SY" sz="3100" b="1" dirty="0" smtClean="0">
                <a:solidFill>
                  <a:srgbClr val="7030A0"/>
                </a:solidFill>
                <a:latin typeface="Simplified Arabic"/>
              </a:rPr>
              <a:t> </a:t>
            </a:r>
            <a:r>
              <a:rPr lang="ar-SY" sz="3100" b="1" dirty="0" err="1" smtClean="0">
                <a:solidFill>
                  <a:srgbClr val="7030A0"/>
                </a:solidFill>
                <a:latin typeface="Simplified Arabic"/>
              </a:rPr>
              <a:t>الجذامية</a:t>
            </a:r>
            <a:r>
              <a:rPr lang="ar-SY" sz="3100" b="1" dirty="0" smtClean="0">
                <a:solidFill>
                  <a:srgbClr val="7030A0"/>
                </a:solidFill>
                <a:latin typeface="Simplified Arabic"/>
              </a:rPr>
              <a:t> (</a:t>
            </a:r>
            <a:r>
              <a:rPr lang="en-US" sz="3100" b="1" dirty="0" smtClean="0">
                <a:solidFill>
                  <a:srgbClr val="7030A0"/>
                </a:solidFill>
                <a:latin typeface="Simplified Arabic"/>
              </a:rPr>
              <a:t>Mycobacterium </a:t>
            </a:r>
            <a:r>
              <a:rPr lang="en-US" sz="3100" b="1" dirty="0" err="1" smtClean="0">
                <a:solidFill>
                  <a:srgbClr val="7030A0"/>
                </a:solidFill>
                <a:latin typeface="Simplified Arabic"/>
              </a:rPr>
              <a:t>leprae</a:t>
            </a:r>
            <a:r>
              <a:rPr lang="ar-SY" sz="3100" b="1" dirty="0" smtClean="0">
                <a:solidFill>
                  <a:srgbClr val="7030A0"/>
                </a:solidFill>
                <a:latin typeface="Simplified Arabic"/>
              </a:rPr>
              <a:t>)</a:t>
            </a:r>
          </a:p>
          <a:p>
            <a:pPr>
              <a:buFont typeface="Wingdings" pitchFamily="2" charset="2"/>
              <a:buChar char="Ø"/>
            </a:pPr>
            <a:r>
              <a:rPr lang="ar-SY" sz="3100" b="1" dirty="0" smtClean="0">
                <a:solidFill>
                  <a:srgbClr val="7030A0"/>
                </a:solidFill>
                <a:latin typeface="Simplified Arabic"/>
              </a:rPr>
              <a:t>تتكاثر </a:t>
            </a:r>
            <a:r>
              <a:rPr lang="ar-SY" sz="3100" b="1" dirty="0" err="1" smtClean="0">
                <a:solidFill>
                  <a:srgbClr val="7030A0"/>
                </a:solidFill>
                <a:latin typeface="Simplified Arabic"/>
              </a:rPr>
              <a:t>المتفطرة</a:t>
            </a:r>
            <a:r>
              <a:rPr lang="ar-SY" sz="3100" b="1" dirty="0" smtClean="0">
                <a:solidFill>
                  <a:srgbClr val="7030A0"/>
                </a:solidFill>
                <a:latin typeface="Simplified Arabic"/>
              </a:rPr>
              <a:t> </a:t>
            </a:r>
            <a:r>
              <a:rPr lang="ar-SY" sz="3100" b="1" dirty="0" err="1" smtClean="0">
                <a:solidFill>
                  <a:srgbClr val="7030A0"/>
                </a:solidFill>
                <a:latin typeface="Simplified Arabic"/>
              </a:rPr>
              <a:t>الجذامية</a:t>
            </a:r>
            <a:r>
              <a:rPr lang="ar-SY" sz="3100" b="1" dirty="0" smtClean="0">
                <a:solidFill>
                  <a:srgbClr val="7030A0"/>
                </a:solidFill>
                <a:latin typeface="Simplified Arabic"/>
              </a:rPr>
              <a:t> ببطء، وتمتد فترة حضانة المرض لخمسة أعوام تقريباً. ويحتاج ظهور الأعراض إلى فترة قد تصل إلى 20 عاماً  </a:t>
            </a:r>
          </a:p>
          <a:p>
            <a:pPr>
              <a:buFont typeface="Wingdings" pitchFamily="2" charset="2"/>
              <a:buChar char="Ø"/>
            </a:pPr>
            <a:r>
              <a:rPr lang="ar-SY" sz="3100" b="1" dirty="0" smtClean="0">
                <a:solidFill>
                  <a:srgbClr val="7030A0"/>
                </a:solidFill>
                <a:latin typeface="Simplified Arabic"/>
              </a:rPr>
              <a:t>ويؤثر المرض في المقام الأول على الجلد والأعصاب المحيطية والغشاء المخاطي للقناة التنفسية العلوية والعينين</a:t>
            </a:r>
          </a:p>
          <a:p>
            <a:pPr>
              <a:buFont typeface="Wingdings" pitchFamily="2" charset="2"/>
              <a:buChar char="Ø"/>
            </a:pPr>
            <a:r>
              <a:rPr lang="ar-SY" sz="3100" b="1" dirty="0" smtClean="0">
                <a:solidFill>
                  <a:srgbClr val="7030A0"/>
                </a:solidFill>
                <a:latin typeface="Simplified Arabic"/>
              </a:rPr>
              <a:t>الجذام مرض قابل للشفاء</a:t>
            </a: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3</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lstStyle/>
          <a:p>
            <a:r>
              <a:rPr lang="ar-SY" b="1" dirty="0" smtClean="0">
                <a:solidFill>
                  <a:srgbClr val="FFC000"/>
                </a:solidFill>
                <a:cs typeface="PT Bold Heading" pitchFamily="2" charset="-78"/>
              </a:rPr>
              <a:t>حقائق أساسية</a:t>
            </a:r>
            <a:endParaRPr lang="ar-SY" b="1" dirty="0">
              <a:solidFill>
                <a:srgbClr val="FFC000"/>
              </a:solidFill>
              <a:cs typeface="PT Bold Heading" pitchFamily="2" charset="-78"/>
            </a:endParaRPr>
          </a:p>
        </p:txBody>
      </p:sp>
      <p:sp>
        <p:nvSpPr>
          <p:cNvPr id="3" name="عنصر نائب للمحتوى 2"/>
          <p:cNvSpPr>
            <a:spLocks noGrp="1"/>
          </p:cNvSpPr>
          <p:nvPr>
            <p:ph idx="1"/>
          </p:nvPr>
        </p:nvSpPr>
        <p:spPr>
          <a:solidFill>
            <a:srgbClr val="FFFF99"/>
          </a:solidFill>
        </p:spPr>
        <p:txBody>
          <a:bodyPr>
            <a:noAutofit/>
          </a:bodyPr>
          <a:lstStyle/>
          <a:p>
            <a:pPr>
              <a:buFont typeface="Wingdings" pitchFamily="2" charset="2"/>
              <a:buChar char="Ø"/>
            </a:pPr>
            <a:r>
              <a:rPr lang="ar-SY" b="1" dirty="0" smtClean="0">
                <a:solidFill>
                  <a:srgbClr val="7030A0"/>
                </a:solidFill>
                <a:latin typeface="Simplified Arabic"/>
              </a:rPr>
              <a:t>ليس الجذام شديد العدوى، ومع ذلك فهو ينتقل عبر رذاذ الأنف والفم أثناء مخالطة الحالات التي لم تتلق العلاج مخالطة حميمة ومتكررة</a:t>
            </a:r>
          </a:p>
          <a:p>
            <a:pPr>
              <a:buFont typeface="Wingdings" pitchFamily="2" charset="2"/>
              <a:buChar char="Ø"/>
            </a:pPr>
            <a:r>
              <a:rPr lang="ar-SY" b="1" dirty="0" smtClean="0">
                <a:solidFill>
                  <a:srgbClr val="7030A0"/>
                </a:solidFill>
                <a:latin typeface="Simplified Arabic"/>
              </a:rPr>
              <a:t>مازال التشخيص المبكر والمعالجة بالأدوية المتعددة يمثلان العنصرين الرئيسيين في التخلص من المرض كمشكلة من مشكلات الصحة العمومية</a:t>
            </a:r>
          </a:p>
          <a:p>
            <a:pPr>
              <a:buFont typeface="Wingdings" pitchFamily="2" charset="2"/>
              <a:buChar char="Ø"/>
            </a:pPr>
            <a:r>
              <a:rPr lang="ar-SY" b="1" dirty="0" smtClean="0">
                <a:solidFill>
                  <a:srgbClr val="7030A0"/>
                </a:solidFill>
                <a:latin typeface="Simplified Arabic"/>
              </a:rPr>
              <a:t>قد يسبب الجذام إذا لم يعالج، تلفاً تدريجياً ومستداماً في الجلد والأعصاب والأطراف والعينين</a:t>
            </a: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4</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lstStyle/>
          <a:p>
            <a:r>
              <a:rPr lang="ar-SY" b="1" dirty="0" smtClean="0">
                <a:solidFill>
                  <a:srgbClr val="FFC000"/>
                </a:solidFill>
                <a:cs typeface="PT Bold Heading" pitchFamily="2" charset="-78"/>
              </a:rPr>
              <a:t>حقائق أساسية</a:t>
            </a:r>
            <a:endParaRPr lang="ar-SY" b="1" dirty="0">
              <a:solidFill>
                <a:srgbClr val="FFC000"/>
              </a:solidFill>
              <a:cs typeface="PT Bold Heading" pitchFamily="2" charset="-78"/>
            </a:endParaRPr>
          </a:p>
        </p:txBody>
      </p:sp>
      <p:sp>
        <p:nvSpPr>
          <p:cNvPr id="3" name="عنصر نائب للمحتوى 2"/>
          <p:cNvSpPr>
            <a:spLocks noGrp="1"/>
          </p:cNvSpPr>
          <p:nvPr>
            <p:ph idx="1"/>
          </p:nvPr>
        </p:nvSpPr>
        <p:spPr>
          <a:solidFill>
            <a:srgbClr val="FFFF99"/>
          </a:solidFill>
        </p:spPr>
        <p:txBody>
          <a:bodyPr>
            <a:noAutofit/>
          </a:bodyPr>
          <a:lstStyle/>
          <a:p>
            <a:pPr>
              <a:buFont typeface="Wingdings" pitchFamily="2" charset="2"/>
              <a:buChar char="Ø"/>
            </a:pPr>
            <a:r>
              <a:rPr lang="ar-SY" b="1" dirty="0" smtClean="0">
                <a:solidFill>
                  <a:srgbClr val="7030A0"/>
                </a:solidFill>
                <a:latin typeface="Simplified Arabic"/>
              </a:rPr>
              <a:t>تشير الأرقام الرسمية التي وردت من 121 بلداً من أقاليم منظمة الصحة العالمية الخمسة، إلى أن انتشار الجذام العالمي المسجل بلغ 175554 حالة في نهاية عام 2014، وبلغ عدد الحالات الجديدة المبلغ عنها في ذلك العام 213899 </a:t>
            </a:r>
            <a:r>
              <a:rPr lang="ar-SY" b="1" dirty="0" smtClean="0">
                <a:solidFill>
                  <a:srgbClr val="7030A0"/>
                </a:solidFill>
                <a:latin typeface="Simplified Arabic"/>
              </a:rPr>
              <a:t>حالة</a:t>
            </a: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5</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حالة الجذام اليوم</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sz="2900" b="1" dirty="0" smtClean="0">
                <a:solidFill>
                  <a:srgbClr val="7030A0"/>
                </a:solidFill>
              </a:rPr>
              <a:t>شهدت مكافحة الجذام تحسناً كبيراً بفضل الحملات الوطنية ودون الوطنية التي شنتها معظم البلدان التي </a:t>
            </a:r>
            <a:r>
              <a:rPr lang="ar-SY" sz="2900" b="1" dirty="0" smtClean="0">
                <a:solidFill>
                  <a:srgbClr val="7030A0"/>
                </a:solidFill>
              </a:rPr>
              <a:t>يتوطن فيها </a:t>
            </a:r>
            <a:r>
              <a:rPr lang="ar-SY" sz="2900" b="1" dirty="0" smtClean="0">
                <a:solidFill>
                  <a:srgbClr val="7030A0"/>
                </a:solidFill>
              </a:rPr>
              <a:t>المرض. وأدى دمج الخدمات الأساسية التي </a:t>
            </a:r>
            <a:r>
              <a:rPr lang="ar-SY" sz="2900" b="1" dirty="0" smtClean="0">
                <a:solidFill>
                  <a:srgbClr val="7030A0"/>
                </a:solidFill>
              </a:rPr>
              <a:t>تُقدَّم </a:t>
            </a:r>
            <a:r>
              <a:rPr lang="ar-SY" sz="2900" b="1" dirty="0" smtClean="0">
                <a:solidFill>
                  <a:srgbClr val="7030A0"/>
                </a:solidFill>
              </a:rPr>
              <a:t>إلى مرضى الجذام ضمن خدمات الصحة العامة، إلى سهولة تشخيص المرض </a:t>
            </a:r>
            <a:r>
              <a:rPr lang="ar-SY" sz="2900" b="1" dirty="0" smtClean="0">
                <a:solidFill>
                  <a:srgbClr val="7030A0"/>
                </a:solidFill>
              </a:rPr>
              <a:t>وعلاجه</a:t>
            </a:r>
            <a:endParaRPr lang="ar-SY" sz="2900" b="1" dirty="0" smtClean="0">
              <a:solidFill>
                <a:srgbClr val="7030A0"/>
              </a:solidFill>
            </a:endParaRPr>
          </a:p>
          <a:p>
            <a:pPr marL="457200" indent="-457200">
              <a:buFont typeface="Wingdings" pitchFamily="2" charset="2"/>
              <a:buChar char="Ø"/>
            </a:pPr>
            <a:r>
              <a:rPr lang="ar-SY" sz="2900" b="1" dirty="0" smtClean="0">
                <a:solidFill>
                  <a:srgbClr val="7030A0"/>
                </a:solidFill>
              </a:rPr>
              <a:t>ويُعد الكشف عن جميع الحالات في المجتمع المحلي واستكمال العلاج الموصوف باستخدام المعالجة بالأدوية المتعددة، من المبادئ الأساسية </a:t>
            </a:r>
            <a:r>
              <a:rPr lang="ar-SY" sz="2900" b="1" dirty="0" smtClean="0">
                <a:solidFill>
                  <a:srgbClr val="7030A0"/>
                </a:solidFill>
              </a:rPr>
              <a:t>للإستراتيجية </a:t>
            </a:r>
            <a:r>
              <a:rPr lang="ar-SY" sz="2900" b="1" dirty="0" smtClean="0">
                <a:solidFill>
                  <a:srgbClr val="7030A0"/>
                </a:solidFill>
              </a:rPr>
              <a:t>العالمية المعززة لمواصلة الحد من عبء المرض الناجم عن الجذام (مدة الخطة: 2011-2015</a:t>
            </a:r>
            <a:r>
              <a:rPr lang="ar-SY" sz="2900" b="1" dirty="0" smtClean="0">
                <a:solidFill>
                  <a:srgbClr val="7030A0"/>
                </a:solidFill>
              </a:rPr>
              <a:t>)</a:t>
            </a:r>
            <a:endParaRPr lang="ar-SY" sz="2900" b="1" dirty="0" smtClean="0">
              <a:solidFill>
                <a:srgbClr val="7030A0"/>
              </a:solidFill>
            </a:endParaRPr>
          </a:p>
          <a:p>
            <a:pPr>
              <a:buFont typeface="Wingdings" pitchFamily="2" charset="2"/>
              <a:buChar char="Ø"/>
            </a:pP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6</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حالة الجذام اليوم</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في عام 2016 وضعت منظمة الصحة العالمية </a:t>
            </a:r>
            <a:r>
              <a:rPr lang="ar-SY" b="1" dirty="0" smtClean="0">
                <a:solidFill>
                  <a:srgbClr val="7030A0"/>
                </a:solidFill>
              </a:rPr>
              <a:t>إستراتيجية </a:t>
            </a:r>
            <a:r>
              <a:rPr lang="ar-SY" b="1" dirty="0" smtClean="0">
                <a:solidFill>
                  <a:srgbClr val="7030A0"/>
                </a:solidFill>
              </a:rPr>
              <a:t>عالمية جديدة للفترة 2016-2020 بعنوان ”التسريع نحو عالم خالٍ من الجذام“، حيث تهدف هذه الإستراتيجية إلى تضافر الجهود من أجل مكافحة الجذام وتفادي العجز </a:t>
            </a:r>
            <a:r>
              <a:rPr lang="ar-SY" b="1" dirty="0" smtClean="0">
                <a:solidFill>
                  <a:srgbClr val="7030A0"/>
                </a:solidFill>
              </a:rPr>
              <a:t>لاسيما </a:t>
            </a:r>
            <a:r>
              <a:rPr lang="ar-SY" b="1" dirty="0" smtClean="0">
                <a:solidFill>
                  <a:srgbClr val="7030A0"/>
                </a:solidFill>
              </a:rPr>
              <a:t>بين الأطفال المصابين بالمرض في البلدان التي يتوطن فيها هذا </a:t>
            </a:r>
            <a:r>
              <a:rPr lang="ar-SY" b="1" dirty="0" smtClean="0">
                <a:solidFill>
                  <a:srgbClr val="7030A0"/>
                </a:solidFill>
              </a:rPr>
              <a:t>المرض </a:t>
            </a:r>
            <a:r>
              <a:rPr lang="ar-SY" sz="2900" b="1" dirty="0" smtClean="0">
                <a:solidFill>
                  <a:srgbClr val="7030A0"/>
                </a:solidFill>
              </a:rPr>
              <a:t/>
            </a:r>
            <a:br>
              <a:rPr lang="ar-SY" sz="2900" b="1" dirty="0" smtClean="0">
                <a:solidFill>
                  <a:srgbClr val="7030A0"/>
                </a:solidFill>
              </a:rPr>
            </a:br>
            <a:r>
              <a:rPr lang="ar-SY" sz="2900" b="1" dirty="0" smtClean="0">
                <a:solidFill>
                  <a:srgbClr val="7030A0"/>
                </a:solidFill>
              </a:rPr>
              <a:t/>
            </a:r>
            <a:br>
              <a:rPr lang="ar-SY" sz="2900" b="1" dirty="0" smtClean="0">
                <a:solidFill>
                  <a:srgbClr val="7030A0"/>
                </a:solidFill>
              </a:rPr>
            </a:br>
            <a:endParaRPr lang="ar-SY" sz="2400"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7</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حالة الجذام اليوم</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وزاد </a:t>
            </a:r>
            <a:r>
              <a:rPr lang="ar-SY" b="1" dirty="0" smtClean="0">
                <a:solidFill>
                  <a:srgbClr val="7030A0"/>
                </a:solidFill>
              </a:rPr>
              <a:t>الآن تركيز برامج مكافحة الجذام الوطنية للفترة 2011-2015 على المجموعات السكانية التي لا تحصل على الخدمات الكافية والمناطق التي يصعب الوصول إليها من أجل تحسين الإتاحة والتغطية. ونظراً لأن استراتيجيات مكافحة المرض محدودة، فإن البرامج الوطنية تعمل بنشاط على تحسين </a:t>
            </a:r>
            <a:r>
              <a:rPr lang="ar-SY" b="1" dirty="0" smtClean="0">
                <a:solidFill>
                  <a:srgbClr val="7030A0"/>
                </a:solidFill>
              </a:rPr>
              <a:t>كشف </a:t>
            </a:r>
            <a:r>
              <a:rPr lang="ar-SY" b="1" dirty="0" smtClean="0">
                <a:solidFill>
                  <a:srgbClr val="7030A0"/>
                </a:solidFill>
              </a:rPr>
              <a:t>الحالات وتتبع مخالطي المرضى والرصد والإحالة وإدارة </a:t>
            </a:r>
            <a:r>
              <a:rPr lang="ar-SY" b="1" dirty="0" smtClean="0">
                <a:solidFill>
                  <a:srgbClr val="7030A0"/>
                </a:solidFill>
              </a:rPr>
              <a:t>السجلات </a:t>
            </a: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8</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2060"/>
          </a:solidFill>
        </p:spPr>
        <p:txBody>
          <a:bodyPr>
            <a:normAutofit/>
          </a:bodyPr>
          <a:lstStyle/>
          <a:p>
            <a:r>
              <a:rPr lang="ar-SY" sz="3200" b="1" dirty="0" smtClean="0">
                <a:solidFill>
                  <a:srgbClr val="FFC000"/>
                </a:solidFill>
                <a:cs typeface="PT Bold Heading" pitchFamily="2" charset="-78"/>
              </a:rPr>
              <a:t>حالة الجذام اليوم</a:t>
            </a:r>
          </a:p>
        </p:txBody>
      </p:sp>
      <p:sp>
        <p:nvSpPr>
          <p:cNvPr id="3" name="عنصر نائب للمحتوى 2"/>
          <p:cNvSpPr>
            <a:spLocks noGrp="1"/>
          </p:cNvSpPr>
          <p:nvPr>
            <p:ph idx="1"/>
          </p:nvPr>
        </p:nvSpPr>
        <p:spPr>
          <a:solidFill>
            <a:srgbClr val="FFFF99"/>
          </a:solidFill>
        </p:spPr>
        <p:txBody>
          <a:bodyPr>
            <a:noAutofit/>
          </a:bodyPr>
          <a:lstStyle/>
          <a:p>
            <a:pPr marL="457200" indent="-457200">
              <a:buFont typeface="Wingdings" pitchFamily="2" charset="2"/>
              <a:buChar char="Ø"/>
            </a:pPr>
            <a:r>
              <a:rPr lang="ar-SY" b="1" dirty="0" smtClean="0">
                <a:solidFill>
                  <a:srgbClr val="7030A0"/>
                </a:solidFill>
              </a:rPr>
              <a:t>تشير الأرقام الرسمية التي وردت من 121 بلداً من أقاليم منظمة الصحة العالمية الخمسة، إلى أن انتشار الجذام العالمي المسجل بلغ 175554 حالة في نهاية عام 2014 (0,24 حالة لكل 10000 شخص)، وبلغ عدد الحالات الجديدة المبلغ عنها في ذلك العام 213899 حالة (0,3 حالة جديدة لكل 10000 شخص) مقارنة مع 215656 حالة جديدة في 2013 </a:t>
            </a:r>
            <a:r>
              <a:rPr lang="ar-SY" b="1" dirty="0" err="1" smtClean="0">
                <a:solidFill>
                  <a:srgbClr val="7030A0"/>
                </a:solidFill>
              </a:rPr>
              <a:t>و</a:t>
            </a:r>
            <a:r>
              <a:rPr lang="ar-SY" b="1" dirty="0" smtClean="0">
                <a:solidFill>
                  <a:srgbClr val="7030A0"/>
                </a:solidFill>
              </a:rPr>
              <a:t> 232857 حالة في </a:t>
            </a:r>
            <a:r>
              <a:rPr lang="ar-SY" b="1" dirty="0" smtClean="0">
                <a:solidFill>
                  <a:srgbClr val="7030A0"/>
                </a:solidFill>
              </a:rPr>
              <a:t>2012</a:t>
            </a:r>
            <a:endParaRPr lang="ar-SY" b="1" dirty="0" smtClean="0">
              <a:solidFill>
                <a:srgbClr val="7030A0"/>
              </a:solidFill>
              <a:latin typeface="Simplified Arabic"/>
            </a:endParaRPr>
          </a:p>
        </p:txBody>
      </p:sp>
      <p:sp>
        <p:nvSpPr>
          <p:cNvPr id="4" name="عنصر نائب للتاريخ 3"/>
          <p:cNvSpPr>
            <a:spLocks noGrp="1"/>
          </p:cNvSpPr>
          <p:nvPr>
            <p:ph type="dt" sz="half" idx="10"/>
          </p:nvPr>
        </p:nvSpPr>
        <p:spPr/>
        <p:txBody>
          <a:bodyPr/>
          <a:lstStyle/>
          <a:p>
            <a:fld id="{1DF8996B-C852-4286-BE65-505464FDA9CC}" type="datetime10">
              <a:rPr lang="ar-SA" smtClean="0">
                <a:solidFill>
                  <a:schemeClr val="accent6">
                    <a:lumMod val="60000"/>
                    <a:lumOff val="40000"/>
                  </a:schemeClr>
                </a:solidFill>
              </a:rPr>
              <a:pPr/>
              <a:t>الجمعة، 01 تموز، 2016</a:t>
            </a:fld>
            <a:endParaRPr lang="ar-SA" dirty="0">
              <a:solidFill>
                <a:schemeClr val="accent6">
                  <a:lumMod val="60000"/>
                  <a:lumOff val="40000"/>
                </a:schemeClr>
              </a:solidFill>
            </a:endParaRPr>
          </a:p>
        </p:txBody>
      </p:sp>
      <p:sp>
        <p:nvSpPr>
          <p:cNvPr id="5" name="عنصر نائب للتذييل 4"/>
          <p:cNvSpPr>
            <a:spLocks noGrp="1"/>
          </p:cNvSpPr>
          <p:nvPr>
            <p:ph type="ftr" sz="quarter" idx="11"/>
          </p:nvPr>
        </p:nvSpPr>
        <p:spPr/>
        <p:txBody>
          <a:bodyPr/>
          <a:lstStyle/>
          <a:p>
            <a:r>
              <a:rPr lang="ar-SA" dirty="0" smtClean="0">
                <a:solidFill>
                  <a:schemeClr val="accent6">
                    <a:lumMod val="60000"/>
                    <a:lumOff val="40000"/>
                  </a:schemeClr>
                </a:solidFill>
              </a:rPr>
              <a:t>الدكتور بسام أبو الذهب-دائرة السلامة والصحة المِهَنية-وزارة الصحة</a:t>
            </a:r>
            <a:endParaRPr lang="ar-SA" dirty="0">
              <a:solidFill>
                <a:schemeClr val="accent6">
                  <a:lumMod val="60000"/>
                  <a:lumOff val="40000"/>
                </a:scheme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schemeClr val="accent6">
                    <a:lumMod val="60000"/>
                    <a:lumOff val="40000"/>
                  </a:schemeClr>
                </a:solidFill>
              </a:rPr>
              <a:pPr/>
              <a:t>9</a:t>
            </a:fld>
            <a:endParaRPr lang="ar-SA" dirty="0">
              <a:solidFill>
                <a:schemeClr val="accent6">
                  <a:lumMod val="60000"/>
                  <a:lumOff val="40000"/>
                </a:schemeClr>
              </a:solidFill>
            </a:endParaRPr>
          </a:p>
        </p:txBody>
      </p:sp>
    </p:spTree>
    <p:extLst>
      <p:ext uri="{BB962C8B-B14F-4D97-AF65-F5344CB8AC3E}">
        <p14:creationId xmlns="" xmlns:p14="http://schemas.microsoft.com/office/powerpoint/2010/main" val="3054245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5851</TotalTime>
  <Words>1469</Words>
  <Application>Microsoft Office PowerPoint</Application>
  <PresentationFormat>عرض على الشاشة (3:4)‏</PresentationFormat>
  <Paragraphs>154</Paragraphs>
  <Slides>24</Slides>
  <Notes>0</Notes>
  <HiddenSlides>0</HiddenSlides>
  <MMClips>0</MMClips>
  <ScaleCrop>false</ScaleCrop>
  <HeadingPairs>
    <vt:vector size="4" baseType="variant">
      <vt:variant>
        <vt:lpstr>سمة</vt:lpstr>
      </vt:variant>
      <vt:variant>
        <vt:i4>2</vt:i4>
      </vt:variant>
      <vt:variant>
        <vt:lpstr>عناوين الشرائح</vt:lpstr>
      </vt:variant>
      <vt:variant>
        <vt:i4>24</vt:i4>
      </vt:variant>
    </vt:vector>
  </HeadingPairs>
  <TitlesOfParts>
    <vt:vector size="26" baseType="lpstr">
      <vt:lpstr>سمة Office</vt:lpstr>
      <vt:lpstr>6_سمة Office</vt:lpstr>
      <vt:lpstr>الجذام (داء هانسن) -حقائق عامة-</vt:lpstr>
      <vt:lpstr>المحتويات</vt:lpstr>
      <vt:lpstr>حقائق أساسية</vt:lpstr>
      <vt:lpstr>حقائق أساسية</vt:lpstr>
      <vt:lpstr>حقائق أساسية</vt:lpstr>
      <vt:lpstr>حالة الجذام اليوم</vt:lpstr>
      <vt:lpstr>حالة الجذام اليوم</vt:lpstr>
      <vt:lpstr>حالة الجذام اليوم</vt:lpstr>
      <vt:lpstr>حالة الجذام اليوم</vt:lpstr>
      <vt:lpstr>حالة الجذام اليوم</vt:lpstr>
      <vt:lpstr>حالة الجذام اليوم</vt:lpstr>
      <vt:lpstr>نبذة تاريخية موجزة عن المرض وعلاجه</vt:lpstr>
      <vt:lpstr>نبذة تاريخية موجزة عن المرض وعلاجه</vt:lpstr>
      <vt:lpstr>نبذة تاريخية موجزة عن المرض وعلاجه</vt:lpstr>
      <vt:lpstr>نبذة تاريخية موجزة عن المرض وعلاجه</vt:lpstr>
      <vt:lpstr>التخلّص من الجذام بوصفه مشكلة صحية عمومية</vt:lpstr>
      <vt:lpstr>التخلّص من الجذام بوصفه مشكلة صحية عمومية</vt:lpstr>
      <vt:lpstr>التخلّص من الجذام بوصفه مشكلة صحية عمومية</vt:lpstr>
      <vt:lpstr>الإجراءات المتخذة والموارد اللازمة</vt:lpstr>
      <vt:lpstr>الإجراءات المتخذة والموارد اللازمة</vt:lpstr>
      <vt:lpstr>استجابة منظمة الصحة العالمية</vt:lpstr>
      <vt:lpstr>ختاماً لنعمل جميعاً من أجل عالم خالٍ من الجذام</vt:lpstr>
      <vt:lpstr>المراجع</vt:lpstr>
      <vt:lpstr>شكراً لإصغائكم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العوامل المسرطنة للكولون-المستقيم</dc:title>
  <dc:creator>HP</dc:creator>
  <cp:lastModifiedBy>TOSHIBA</cp:lastModifiedBy>
  <cp:revision>1143</cp:revision>
  <dcterms:created xsi:type="dcterms:W3CDTF">2016-01-29T19:45:25Z</dcterms:created>
  <dcterms:modified xsi:type="dcterms:W3CDTF">2016-07-01T14:08:56Z</dcterms:modified>
</cp:coreProperties>
</file>