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95" r:id="rId6"/>
    <p:sldId id="260" r:id="rId7"/>
    <p:sldId id="259" r:id="rId8"/>
    <p:sldId id="303" r:id="rId9"/>
    <p:sldId id="267" r:id="rId10"/>
    <p:sldId id="266" r:id="rId11"/>
    <p:sldId id="283" r:id="rId12"/>
    <p:sldId id="268" r:id="rId13"/>
    <p:sldId id="276" r:id="rId14"/>
    <p:sldId id="269" r:id="rId15"/>
    <p:sldId id="304" r:id="rId16"/>
    <p:sldId id="265" r:id="rId17"/>
    <p:sldId id="277" r:id="rId18"/>
    <p:sldId id="264" r:id="rId19"/>
    <p:sldId id="278" r:id="rId20"/>
    <p:sldId id="262" r:id="rId21"/>
    <p:sldId id="284" r:id="rId22"/>
    <p:sldId id="301" r:id="rId23"/>
    <p:sldId id="272" r:id="rId24"/>
    <p:sldId id="279" r:id="rId25"/>
    <p:sldId id="275" r:id="rId26"/>
    <p:sldId id="280" r:id="rId27"/>
    <p:sldId id="274" r:id="rId28"/>
    <p:sldId id="281" r:id="rId29"/>
    <p:sldId id="273" r:id="rId30"/>
    <p:sldId id="282" r:id="rId31"/>
    <p:sldId id="305" r:id="rId32"/>
    <p:sldId id="285" r:id="rId33"/>
    <p:sldId id="296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7" r:id="rId42"/>
    <p:sldId id="293" r:id="rId43"/>
    <p:sldId id="294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214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937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0414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عنوان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683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370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750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336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301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886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353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531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 smtClean="0"/>
              <a:t>انقر فوق الأيقونة لإضافة صورة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101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790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تفسير نتائج رحلان الخضاب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yaser\Desktop\sicle\2322_Fig_23_22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908"/>
            <a:ext cx="9144000" cy="53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7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sz="6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إرتفاع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Y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ar-SY" sz="4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SY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Y" sz="4800" b="1" dirty="0" smtClean="0">
                <a:solidFill>
                  <a:schemeClr val="accent6">
                    <a:lumMod val="50000"/>
                  </a:schemeClr>
                </a:solidFill>
              </a:rPr>
              <a:t>أولاٌ : </a:t>
            </a:r>
            <a:r>
              <a:rPr lang="ar-SY" sz="4800" b="1" u="sng" dirty="0" smtClean="0">
                <a:solidFill>
                  <a:schemeClr val="accent6">
                    <a:lumMod val="50000"/>
                  </a:schemeClr>
                </a:solidFill>
              </a:rPr>
              <a:t>إرتفاع قيم الخضاب </a:t>
            </a:r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</a:rPr>
              <a:t>A2  </a:t>
            </a:r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≥ 3.5</a:t>
            </a:r>
            <a:r>
              <a:rPr lang="ar-SA" sz="4800" b="1" u="sng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07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sz="6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إرتفاع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ar-SY" sz="3600" dirty="0" smtClean="0"/>
              <a:t> </a:t>
            </a:r>
            <a:r>
              <a:rPr lang="ar-SY" sz="3600" b="1" dirty="0" smtClean="0">
                <a:solidFill>
                  <a:schemeClr val="accent6">
                    <a:lumMod val="50000"/>
                  </a:schemeClr>
                </a:solidFill>
              </a:rPr>
              <a:t>أولاٌ : </a:t>
            </a:r>
            <a:r>
              <a:rPr lang="ar-SY" sz="4300" b="1" u="sng" dirty="0" smtClean="0">
                <a:solidFill>
                  <a:schemeClr val="accent6">
                    <a:lumMod val="50000"/>
                  </a:schemeClr>
                </a:solidFill>
              </a:rPr>
              <a:t>إرتفاع قيم الخضاب </a:t>
            </a:r>
            <a:r>
              <a:rPr lang="en-US" sz="4300" b="1" u="sng" dirty="0" smtClean="0">
                <a:solidFill>
                  <a:schemeClr val="accent6">
                    <a:lumMod val="50000"/>
                  </a:schemeClr>
                </a:solidFill>
              </a:rPr>
              <a:t>A2  </a:t>
            </a:r>
            <a:r>
              <a:rPr lang="en-US" sz="4300" b="1" u="sng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≥ 3.5</a:t>
            </a:r>
            <a:r>
              <a:rPr lang="ar-SA" sz="4300" b="1" u="sng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0" indent="0">
              <a:buNone/>
            </a:pPr>
            <a:endParaRPr lang="ar-SA" sz="4000" b="1" u="sng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ar-SA" sz="3000" dirty="0" smtClean="0">
                <a:latin typeface="Tahoma"/>
                <a:ea typeface="Tahoma"/>
                <a:cs typeface="Tahoma"/>
              </a:rPr>
              <a:t>هناك أربع حالات :</a:t>
            </a:r>
          </a:p>
          <a:p>
            <a:pPr marL="857250" indent="-857250">
              <a:buFont typeface="+mj-lt"/>
              <a:buAutoNum type="arabicPeriod"/>
            </a:pPr>
            <a:r>
              <a:rPr lang="ar-SA" sz="4000" dirty="0" smtClean="0">
                <a:latin typeface="Tahoma"/>
                <a:ea typeface="Tahoma"/>
                <a:cs typeface="Tahoma"/>
              </a:rPr>
              <a:t>حامل سمة التلاسيميا .</a:t>
            </a:r>
          </a:p>
          <a:p>
            <a:pPr marL="857250" indent="-857250">
              <a:buFont typeface="+mj-lt"/>
              <a:buAutoNum type="arabicPeriod"/>
            </a:pPr>
            <a:endParaRPr lang="ar-SA" sz="4000" dirty="0">
              <a:latin typeface="Tahoma"/>
              <a:ea typeface="Tahoma"/>
              <a:cs typeface="Tahoma"/>
            </a:endParaRPr>
          </a:p>
          <a:p>
            <a:pPr marL="857250" indent="-857250">
              <a:buFont typeface="+mj-lt"/>
              <a:buAutoNum type="arabicPeriod"/>
            </a:pPr>
            <a:r>
              <a:rPr lang="ar-SA" sz="4000" dirty="0" smtClean="0">
                <a:latin typeface="Tahoma"/>
                <a:ea typeface="Tahoma"/>
                <a:cs typeface="Tahoma"/>
              </a:rPr>
              <a:t> مرض التلاسيميا بيتا .</a:t>
            </a:r>
          </a:p>
          <a:p>
            <a:pPr marL="857250" indent="-857250">
              <a:buFont typeface="+mj-lt"/>
              <a:buAutoNum type="arabicPeriod"/>
            </a:pPr>
            <a:endParaRPr lang="ar-SA" sz="4000" dirty="0" smtClean="0">
              <a:latin typeface="Tahoma"/>
              <a:ea typeface="Tahoma"/>
              <a:cs typeface="Tahoma"/>
            </a:endParaRPr>
          </a:p>
          <a:p>
            <a:pPr marL="857250" indent="-857250">
              <a:buFont typeface="+mj-lt"/>
              <a:buAutoNum type="arabicPeriod"/>
            </a:pPr>
            <a:r>
              <a:rPr lang="ar-SA" sz="4000" dirty="0" smtClean="0">
                <a:latin typeface="Tahoma"/>
                <a:ea typeface="Tahoma"/>
                <a:cs typeface="Tahoma"/>
              </a:rPr>
              <a:t>خضاب </a:t>
            </a:r>
            <a:r>
              <a:rPr lang="en-US" sz="4000" dirty="0" smtClean="0">
                <a:latin typeface="Tahoma"/>
                <a:ea typeface="Tahoma"/>
                <a:cs typeface="Tahoma"/>
              </a:rPr>
              <a:t>Leopore</a:t>
            </a:r>
            <a:r>
              <a:rPr lang="ar-SA" sz="4000" dirty="0" smtClean="0">
                <a:latin typeface="Tahoma"/>
                <a:ea typeface="Tahoma"/>
                <a:cs typeface="Tahoma"/>
              </a:rPr>
              <a:t> .</a:t>
            </a:r>
          </a:p>
          <a:p>
            <a:pPr marL="857250" indent="-857250">
              <a:buFont typeface="+mj-lt"/>
              <a:buAutoNum type="arabicPeriod"/>
            </a:pPr>
            <a:endParaRPr lang="en-US" sz="4000" dirty="0">
              <a:latin typeface="Tahoma"/>
              <a:ea typeface="Tahoma"/>
              <a:cs typeface="Tahoma"/>
            </a:endParaRPr>
          </a:p>
          <a:p>
            <a:pPr marL="857250" indent="-857250">
              <a:buFont typeface="+mj-lt"/>
              <a:buAutoNum type="arabicPeriod"/>
            </a:pPr>
            <a:r>
              <a:rPr lang="ar-SY" sz="4000" dirty="0" smtClean="0">
                <a:latin typeface="Tahoma"/>
                <a:ea typeface="Tahoma"/>
                <a:cs typeface="Tahoma"/>
              </a:rPr>
              <a:t>خضاب </a:t>
            </a:r>
            <a:r>
              <a:rPr lang="en-US" sz="4000" dirty="0" smtClean="0">
                <a:latin typeface="Tahoma"/>
                <a:ea typeface="Tahoma"/>
                <a:cs typeface="Tahoma"/>
              </a:rPr>
              <a:t>  HbE</a:t>
            </a:r>
            <a:r>
              <a:rPr lang="ar-SA" sz="4000" dirty="0" smtClean="0">
                <a:latin typeface="Tahoma"/>
                <a:ea typeface="Tahoma"/>
                <a:cs typeface="Tahoma"/>
              </a:rPr>
              <a:t>.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50045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sz="6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إرتفاع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r-SA" sz="4000" b="1" u="sng" dirty="0" smtClean="0">
                <a:latin typeface="Tahoma"/>
                <a:ea typeface="Tahoma"/>
                <a:cs typeface="Tahoma"/>
              </a:rPr>
              <a:t> حامل سمة التلاسيما </a:t>
            </a:r>
            <a:r>
              <a:rPr lang="el-GR" sz="4000" b="1" u="sng" dirty="0" smtClean="0">
                <a:latin typeface="Tahoma"/>
                <a:ea typeface="Tahoma"/>
                <a:cs typeface="Tahoma"/>
              </a:rPr>
              <a:t>β</a:t>
            </a:r>
            <a:r>
              <a:rPr lang="ar-SA" sz="4000" b="1" u="sng" dirty="0" smtClean="0">
                <a:latin typeface="Tahoma"/>
                <a:ea typeface="Tahoma"/>
                <a:cs typeface="Tahoma"/>
              </a:rPr>
              <a:t> : </a:t>
            </a:r>
          </a:p>
          <a:p>
            <a:pPr marL="0" indent="0">
              <a:buNone/>
            </a:pPr>
            <a:endParaRPr lang="en-US" sz="4000" b="1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4000" b="1" dirty="0">
                <a:latin typeface="Tahoma"/>
                <a:ea typeface="Tahoma"/>
                <a:cs typeface="Tahoma"/>
              </a:rPr>
              <a:t> </a:t>
            </a:r>
            <a:r>
              <a:rPr lang="en-US" sz="4000" b="1" dirty="0" smtClean="0">
                <a:latin typeface="Tahoma"/>
                <a:ea typeface="Tahoma"/>
                <a:cs typeface="Tahoma"/>
              </a:rPr>
              <a:t> </a:t>
            </a:r>
            <a:r>
              <a:rPr lang="ar-SA" sz="4000" b="1" dirty="0" smtClean="0">
                <a:latin typeface="Tahoma"/>
                <a:ea typeface="Tahoma"/>
                <a:cs typeface="Tahoma"/>
              </a:rPr>
              <a:t>         </a:t>
            </a:r>
            <a:r>
              <a:rPr lang="ar-SA" sz="8800" b="1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8800" b="1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A2 = ?</a:t>
            </a:r>
            <a:endParaRPr lang="ar-SA" sz="8800" b="1" dirty="0" smtClean="0">
              <a:solidFill>
                <a:schemeClr val="accent2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7079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sz="6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إرتفاع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ar-SA" sz="4000" b="1" u="sng" dirty="0" smtClean="0">
                <a:latin typeface="Tahoma"/>
                <a:ea typeface="Tahoma"/>
                <a:cs typeface="Tahoma"/>
              </a:rPr>
              <a:t> </a:t>
            </a:r>
            <a:r>
              <a:rPr lang="ar-SA" sz="6400" b="1" u="sng" dirty="0" smtClean="0">
                <a:latin typeface="Tahoma"/>
                <a:ea typeface="Tahoma"/>
                <a:cs typeface="Tahoma"/>
              </a:rPr>
              <a:t>حامل سمة التلاسيما </a:t>
            </a:r>
            <a:r>
              <a:rPr lang="el-GR" sz="6400" b="1" u="sng" dirty="0" smtClean="0">
                <a:latin typeface="Tahoma"/>
                <a:ea typeface="Tahoma"/>
                <a:cs typeface="Tahoma"/>
              </a:rPr>
              <a:t>β</a:t>
            </a:r>
            <a:r>
              <a:rPr lang="ar-SA" sz="6400" b="1" u="sng" dirty="0" smtClean="0">
                <a:latin typeface="Tahoma"/>
                <a:ea typeface="Tahoma"/>
                <a:cs typeface="Tahoma"/>
              </a:rPr>
              <a:t> : </a:t>
            </a:r>
          </a:p>
          <a:p>
            <a:pPr marL="0" indent="0">
              <a:buNone/>
            </a:pPr>
            <a:endParaRPr lang="ar-SA" sz="5100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ar-SA" sz="4000" b="1" dirty="0">
                <a:latin typeface="Tahoma"/>
                <a:ea typeface="Tahoma"/>
                <a:cs typeface="Tahoma"/>
              </a:rPr>
              <a:t> </a:t>
            </a:r>
            <a:r>
              <a:rPr lang="ar-SA" sz="4000" dirty="0" smtClean="0">
                <a:latin typeface="Tahoma"/>
                <a:ea typeface="Tahoma"/>
                <a:cs typeface="Tahoma"/>
              </a:rPr>
              <a:t>إن الشكل الكلاسيكي لحامل سمة التلاسيميا </a:t>
            </a:r>
            <a:r>
              <a:rPr lang="el-GR" sz="4000" b="1" dirty="0" smtClean="0">
                <a:latin typeface="Tahoma"/>
                <a:ea typeface="Tahoma"/>
                <a:cs typeface="Tahoma"/>
              </a:rPr>
              <a:t>β</a:t>
            </a:r>
            <a:r>
              <a:rPr lang="ar-SA" sz="4000" dirty="0" smtClean="0">
                <a:latin typeface="Tahoma"/>
                <a:ea typeface="Tahoma"/>
                <a:cs typeface="Tahoma"/>
              </a:rPr>
              <a:t> مختلفة اللواقح هو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Tahoma"/>
                <a:ea typeface="Tahoma"/>
                <a:cs typeface="Tahoma"/>
              </a:rPr>
              <a:t> (3.5 – 6) : A2 </a:t>
            </a:r>
            <a:r>
              <a:rPr lang="ar-SY" sz="4000" b="1" dirty="0" smtClean="0">
                <a:latin typeface="Tahoma"/>
                <a:ea typeface="Tahoma"/>
                <a:cs typeface="Tahoma"/>
              </a:rPr>
              <a:t>%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Tahoma"/>
                <a:ea typeface="Tahoma"/>
                <a:cs typeface="Tahoma"/>
              </a:rPr>
              <a:t>RBC </a:t>
            </a:r>
            <a:r>
              <a:rPr lang="ar-SY" sz="4000" b="1" dirty="0" smtClean="0">
                <a:latin typeface="Tahoma"/>
                <a:ea typeface="Tahoma"/>
                <a:cs typeface="Tahoma"/>
              </a:rPr>
              <a:t>  : مرتفعة.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Tahoma"/>
                <a:ea typeface="Tahoma"/>
                <a:cs typeface="Tahoma"/>
              </a:rPr>
              <a:t> :  MCV</a:t>
            </a:r>
            <a:r>
              <a:rPr lang="ar-SY" sz="4000" b="1" dirty="0" smtClean="0">
                <a:latin typeface="Tahoma"/>
                <a:ea typeface="Tahoma"/>
                <a:cs typeface="Tahoma"/>
              </a:rPr>
              <a:t>(</a:t>
            </a:r>
            <a:r>
              <a:rPr lang="en-US" sz="4000" b="1" dirty="0" smtClean="0">
                <a:latin typeface="Tahoma"/>
                <a:ea typeface="Tahoma"/>
                <a:cs typeface="Tahoma"/>
              </a:rPr>
              <a:t>60 – 75</a:t>
            </a:r>
            <a:r>
              <a:rPr lang="ar-SA" sz="4000" b="1" dirty="0" smtClean="0">
                <a:latin typeface="Tahoma"/>
                <a:ea typeface="Tahoma"/>
                <a:cs typeface="Tahoma"/>
              </a:rPr>
              <a:t>)</a:t>
            </a:r>
            <a:r>
              <a:rPr lang="en-US" sz="4000" b="1" dirty="0" smtClean="0">
                <a:latin typeface="Tahoma"/>
                <a:ea typeface="Tahoma"/>
                <a:cs typeface="Tahoma"/>
              </a:rPr>
              <a:t>fl </a:t>
            </a:r>
            <a:r>
              <a:rPr lang="ar-SA" sz="4000" b="1" dirty="0" smtClean="0">
                <a:latin typeface="Tahoma"/>
                <a:ea typeface="Tahoma"/>
                <a:cs typeface="Tahoma"/>
              </a:rPr>
              <a:t>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Tahoma"/>
                <a:ea typeface="Tahoma"/>
                <a:cs typeface="Tahoma"/>
              </a:rPr>
              <a:t> . pg(18 – 24) :  MCH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Tahoma"/>
                <a:ea typeface="Tahoma"/>
                <a:cs typeface="Tahoma"/>
              </a:rPr>
              <a:t>. Microcytic </a:t>
            </a:r>
            <a:r>
              <a:rPr lang="ar-SA" sz="4000" b="1" dirty="0" smtClean="0">
                <a:latin typeface="Tahoma"/>
                <a:ea typeface="Tahoma"/>
                <a:cs typeface="Tahoma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Tahoma"/>
                <a:ea typeface="Tahoma"/>
                <a:cs typeface="Tahoma"/>
              </a:rPr>
              <a:t> . Hypochromia</a:t>
            </a:r>
            <a:endParaRPr lang="ar-SA" sz="4000" b="1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ar-SA" sz="2600" b="1" dirty="0" smtClean="0">
                <a:latin typeface="Tahoma"/>
                <a:ea typeface="Tahoma"/>
                <a:cs typeface="Tahoma"/>
              </a:rPr>
              <a:t>(بعض الأخطاء في تحديد نسبة الخضاب عائدة إلى تمدد العينة أو تركيز العينة أو مشكلة في عمود الرحلان) .</a:t>
            </a:r>
          </a:p>
          <a:p>
            <a:pPr marL="0" indent="0">
              <a:buNone/>
            </a:pPr>
            <a:endParaRPr lang="ar-SY" sz="4000" b="1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ar-SA" sz="4000" b="1" dirty="0" smtClean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4319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sz="6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إرتفاع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4000" b="1" u="sng" dirty="0" smtClean="0">
                <a:latin typeface="Tahoma"/>
                <a:ea typeface="Tahoma"/>
                <a:cs typeface="Tahoma"/>
              </a:rPr>
              <a:t>2 - مريض التلاسيما </a:t>
            </a:r>
            <a:r>
              <a:rPr lang="el-GR" sz="4000" b="1" u="sng" dirty="0" smtClean="0">
                <a:latin typeface="Tahoma"/>
                <a:ea typeface="Tahoma"/>
                <a:cs typeface="Tahoma"/>
              </a:rPr>
              <a:t>β</a:t>
            </a:r>
            <a:r>
              <a:rPr lang="ar-SA" sz="4000" b="1" u="sng" dirty="0" smtClean="0">
                <a:latin typeface="Tahoma"/>
                <a:ea typeface="Tahoma"/>
                <a:cs typeface="Tahoma"/>
              </a:rPr>
              <a:t> : </a:t>
            </a:r>
            <a:endParaRPr lang="ar-SA" sz="4000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ar-SA" sz="4000" b="1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ar-SA" sz="4000" b="1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ar-SA" sz="4000" b="1" dirty="0" smtClean="0">
                <a:latin typeface="Tahoma"/>
                <a:ea typeface="Tahoma"/>
                <a:cs typeface="Tahoma"/>
              </a:rPr>
              <a:t>            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A2 = ?   </a:t>
            </a:r>
            <a:endParaRPr lang="ar-SA" sz="7200" b="1" dirty="0" smtClean="0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3737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sz="6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إرتفاع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sz="4000" b="1" u="sng" dirty="0" smtClean="0">
                <a:latin typeface="Tahoma"/>
                <a:ea typeface="Tahoma"/>
                <a:cs typeface="Tahoma"/>
              </a:rPr>
              <a:t>2 - مريض التلاسيما </a:t>
            </a:r>
            <a:r>
              <a:rPr lang="el-GR" sz="4000" b="1" u="sng" dirty="0" smtClean="0">
                <a:latin typeface="Tahoma"/>
                <a:ea typeface="Tahoma"/>
                <a:cs typeface="Tahoma"/>
              </a:rPr>
              <a:t>β</a:t>
            </a:r>
            <a:r>
              <a:rPr lang="ar-SA" sz="4000" b="1" u="sng" dirty="0" smtClean="0">
                <a:latin typeface="Tahoma"/>
                <a:ea typeface="Tahoma"/>
                <a:cs typeface="Tahoma"/>
              </a:rPr>
              <a:t> : </a:t>
            </a:r>
            <a:endParaRPr lang="ar-SA" sz="4000" dirty="0" smtClean="0">
              <a:latin typeface="Tahoma"/>
              <a:ea typeface="Tahoma"/>
              <a:cs typeface="Tahoma"/>
            </a:endParaRPr>
          </a:p>
          <a:p>
            <a:r>
              <a:rPr lang="ar-SA" sz="4000" dirty="0" smtClean="0">
                <a:latin typeface="Tahoma"/>
                <a:ea typeface="Tahoma"/>
                <a:cs typeface="Tahoma"/>
              </a:rPr>
              <a:t> إ</a:t>
            </a:r>
            <a:r>
              <a:rPr lang="ar-SA" dirty="0" smtClean="0">
                <a:latin typeface="Tahoma"/>
                <a:ea typeface="Tahoma"/>
                <a:cs typeface="Tahoma"/>
              </a:rPr>
              <a:t>ن الشكل الحاد من التلاسيميا </a:t>
            </a:r>
            <a:r>
              <a:rPr lang="el-GR" dirty="0" smtClean="0">
                <a:latin typeface="Tahoma"/>
                <a:ea typeface="Tahoma"/>
                <a:cs typeface="Tahoma"/>
              </a:rPr>
              <a:t>β</a:t>
            </a:r>
            <a:r>
              <a:rPr lang="ar-SA" dirty="0" smtClean="0">
                <a:latin typeface="Tahoma"/>
                <a:ea typeface="Tahoma"/>
                <a:cs typeface="Tahoma"/>
              </a:rPr>
              <a:t> هو </a:t>
            </a: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β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ₒ)</a:t>
            </a:r>
            <a:r>
              <a:rPr lang="ar-SA" b="1" u="sng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 )</a:t>
            </a:r>
          </a:p>
          <a:p>
            <a:endParaRPr lang="ar-SA" b="1" u="sng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ar-SA" dirty="0" smtClean="0">
                <a:latin typeface="Tahoma"/>
                <a:ea typeface="Tahoma"/>
                <a:cs typeface="Tahoma"/>
              </a:rPr>
              <a:t>حيث تكون قيمة </a:t>
            </a:r>
            <a:r>
              <a:rPr lang="en-US" dirty="0" smtClean="0">
                <a:latin typeface="Tahoma"/>
                <a:ea typeface="Tahoma"/>
                <a:cs typeface="Tahoma"/>
              </a:rPr>
              <a:t>A2 </a:t>
            </a:r>
            <a:r>
              <a:rPr lang="ar-SA" dirty="0" smtClean="0">
                <a:latin typeface="Tahoma"/>
                <a:ea typeface="Tahoma"/>
                <a:cs typeface="Tahoma"/>
              </a:rPr>
              <a:t> &gt; </a:t>
            </a:r>
            <a:r>
              <a:rPr lang="en-US" dirty="0" smtClean="0">
                <a:latin typeface="Tahoma"/>
                <a:ea typeface="Tahoma"/>
                <a:cs typeface="Tahoma"/>
              </a:rPr>
              <a:t>% 5</a:t>
            </a:r>
            <a:r>
              <a:rPr lang="ar-SA" dirty="0" smtClean="0">
                <a:latin typeface="Tahoma"/>
                <a:ea typeface="Tahoma"/>
                <a:cs typeface="Tahoma"/>
              </a:rPr>
              <a:t>.</a:t>
            </a:r>
          </a:p>
          <a:p>
            <a:pPr marL="0" indent="0">
              <a:buNone/>
            </a:pPr>
            <a:endParaRPr lang="ar-SA" dirty="0" smtClean="0">
              <a:latin typeface="Tahoma"/>
              <a:ea typeface="Tahoma"/>
              <a:cs typeface="Tahoma"/>
            </a:endParaRPr>
          </a:p>
          <a:p>
            <a:r>
              <a:rPr lang="ar-SA" dirty="0" smtClean="0">
                <a:latin typeface="Tahoma"/>
                <a:ea typeface="Tahoma"/>
                <a:cs typeface="Tahoma"/>
              </a:rPr>
              <a:t>إن الشكل المعتدل من </a:t>
            </a:r>
            <a:r>
              <a:rPr lang="el-GR" dirty="0" smtClean="0">
                <a:latin typeface="Tahoma"/>
                <a:ea typeface="Tahoma"/>
                <a:cs typeface="Tahoma"/>
              </a:rPr>
              <a:t>β</a:t>
            </a:r>
            <a:r>
              <a:rPr lang="ar-SA" dirty="0" smtClean="0">
                <a:latin typeface="Tahoma"/>
                <a:ea typeface="Tahoma"/>
                <a:cs typeface="Tahoma"/>
              </a:rPr>
              <a:t>التلاسيميا هو </a:t>
            </a:r>
            <a:r>
              <a:rPr lang="ar-SA" b="1" u="sng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(+ </a:t>
            </a: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β</a:t>
            </a:r>
            <a:r>
              <a:rPr lang="ar-SA" b="1" u="sng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 )</a:t>
            </a:r>
          </a:p>
          <a:p>
            <a:endParaRPr lang="ar-SA" b="1" u="sng" dirty="0" smtClean="0">
              <a:solidFill>
                <a:schemeClr val="accent2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ar-SA" dirty="0" smtClean="0">
                <a:latin typeface="Tahoma"/>
                <a:ea typeface="Tahoma"/>
                <a:cs typeface="Tahoma"/>
              </a:rPr>
              <a:t>حيث تكون </a:t>
            </a:r>
            <a:r>
              <a:rPr lang="en-US" dirty="0" smtClean="0">
                <a:latin typeface="Tahoma"/>
                <a:ea typeface="Tahoma"/>
                <a:cs typeface="Tahoma"/>
              </a:rPr>
              <a:t>A2 </a:t>
            </a:r>
            <a:r>
              <a:rPr lang="ar-SA" dirty="0" smtClean="0">
                <a:latin typeface="Tahoma"/>
                <a:ea typeface="Tahoma"/>
                <a:cs typeface="Tahoma"/>
              </a:rPr>
              <a:t> (</a:t>
            </a:r>
            <a:r>
              <a:rPr lang="en-US" dirty="0" smtClean="0">
                <a:latin typeface="Tahoma"/>
                <a:ea typeface="Tahoma"/>
                <a:cs typeface="Tahoma"/>
              </a:rPr>
              <a:t>3.5 – 5 </a:t>
            </a:r>
            <a:r>
              <a:rPr lang="ar-SA" dirty="0" smtClean="0">
                <a:latin typeface="Tahoma"/>
                <a:ea typeface="Tahoma"/>
                <a:cs typeface="Tahoma"/>
              </a:rPr>
              <a:t> ) % .</a:t>
            </a:r>
            <a:endParaRPr lang="ar-SY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ar-SA" sz="4000" b="1" dirty="0" smtClean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5503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6200" b="1" u="sng" dirty="0" smtClean="0"/>
              <a:t> 3-الخضاب </a:t>
            </a:r>
            <a:r>
              <a:rPr lang="en-US" sz="6200" b="1" u="sng" dirty="0" smtClean="0"/>
              <a:t> :Leopore </a:t>
            </a:r>
            <a:endParaRPr lang="ar-SA" sz="5200" b="1" dirty="0" smtClean="0"/>
          </a:p>
          <a:p>
            <a:pPr marL="0" indent="0">
              <a:buNone/>
            </a:pPr>
            <a:endParaRPr lang="ar-SA" sz="5200" b="1" dirty="0"/>
          </a:p>
          <a:p>
            <a:pPr marL="0" indent="0">
              <a:buNone/>
            </a:pPr>
            <a:r>
              <a:rPr lang="ar-SA" sz="5200" b="1" dirty="0" smtClean="0"/>
              <a:t>          </a:t>
            </a: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A2 = ?</a:t>
            </a:r>
            <a:endParaRPr lang="ar-SA" sz="8800" b="1" dirty="0">
              <a:solidFill>
                <a:schemeClr val="accent2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US" sz="5200" b="1" dirty="0" smtClean="0"/>
          </a:p>
        </p:txBody>
      </p:sp>
    </p:spTree>
    <p:extLst>
      <p:ext uri="{BB962C8B-B14F-4D97-AF65-F5344CB8AC3E}">
        <p14:creationId xmlns:p14="http://schemas.microsoft.com/office/powerpoint/2010/main" val="254226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ar-SA" sz="6200" b="1" u="sng" dirty="0" smtClean="0"/>
              <a:t>3 -الخضاب </a:t>
            </a:r>
            <a:r>
              <a:rPr lang="en-US" sz="6200" b="1" u="sng" dirty="0" smtClean="0"/>
              <a:t> :Leopore </a:t>
            </a:r>
            <a:endParaRPr lang="ar-SA" sz="6200" b="1" u="sng" dirty="0" smtClean="0"/>
          </a:p>
          <a:p>
            <a:pPr marL="0" indent="0">
              <a:buNone/>
            </a:pPr>
            <a:r>
              <a:rPr lang="ar-SA" sz="6200" dirty="0" smtClean="0"/>
              <a:t>يتألف الخضاب من سلسلة ألفا طبيعية وسلسلة غير ألفا مكونة من جزء بيتا وجزء ديلتا .</a:t>
            </a:r>
          </a:p>
          <a:p>
            <a:pPr marL="0" indent="0">
              <a:buNone/>
            </a:pPr>
            <a:endParaRPr lang="en-US" sz="5200" b="1" dirty="0" smtClean="0"/>
          </a:p>
          <a:p>
            <a:r>
              <a:rPr lang="ar-SY" sz="3600" dirty="0" smtClean="0"/>
              <a:t>الخضاب </a:t>
            </a:r>
            <a:r>
              <a:rPr lang="en-US" sz="3600" b="1" dirty="0" smtClean="0"/>
              <a:t>A2</a:t>
            </a:r>
            <a:r>
              <a:rPr lang="ar-SA" sz="3600" dirty="0" smtClean="0"/>
              <a:t> : ( </a:t>
            </a:r>
            <a:r>
              <a:rPr lang="en-US" sz="3600" dirty="0" smtClean="0"/>
              <a:t>(10 – 15 </a:t>
            </a:r>
            <a:r>
              <a:rPr lang="ar-SA" sz="3600" dirty="0" smtClean="0"/>
              <a:t> % .</a:t>
            </a:r>
          </a:p>
          <a:p>
            <a:endParaRPr lang="ar-SA" sz="3600" dirty="0" smtClean="0"/>
          </a:p>
          <a:p>
            <a:r>
              <a:rPr lang="ar-SA" sz="3600" dirty="0" smtClean="0"/>
              <a:t>الخضاب </a:t>
            </a:r>
            <a:r>
              <a:rPr lang="en-US" sz="3600" b="1" dirty="0" smtClean="0"/>
              <a:t>F</a:t>
            </a:r>
            <a:r>
              <a:rPr lang="ar-SA" sz="3600" dirty="0" smtClean="0"/>
              <a:t> : ( </a:t>
            </a:r>
            <a:r>
              <a:rPr lang="en-US" sz="3600" dirty="0" smtClean="0"/>
              <a:t>2 – 3</a:t>
            </a:r>
            <a:r>
              <a:rPr lang="ar-SA" sz="3600" dirty="0" smtClean="0"/>
              <a:t>) %.</a:t>
            </a:r>
          </a:p>
          <a:p>
            <a:endParaRPr lang="ar-SA" sz="3600" dirty="0" smtClean="0"/>
          </a:p>
          <a:p>
            <a:r>
              <a:rPr lang="en-US" sz="3600" dirty="0" smtClean="0"/>
              <a:t>Hyoochromia</a:t>
            </a:r>
            <a:r>
              <a:rPr lang="ar-SA" sz="3600" dirty="0" smtClean="0"/>
              <a:t> .</a:t>
            </a:r>
          </a:p>
          <a:p>
            <a:endParaRPr lang="en-US" sz="3600" dirty="0" smtClean="0"/>
          </a:p>
          <a:p>
            <a:r>
              <a:rPr lang="en-US" sz="3600" dirty="0" smtClean="0"/>
              <a:t>Microcystic</a:t>
            </a:r>
            <a:r>
              <a:rPr lang="ar-SA" sz="3600" dirty="0" smtClean="0"/>
              <a:t> 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81070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5600" b="1" u="sng" dirty="0" smtClean="0"/>
              <a:t> 4-الخضاب </a:t>
            </a:r>
            <a:r>
              <a:rPr lang="en-US" sz="5600" b="1" u="sng" dirty="0" smtClean="0"/>
              <a:t>Hb E</a:t>
            </a:r>
            <a:r>
              <a:rPr lang="ar-SA" sz="5600" b="1" u="sng" dirty="0" smtClean="0"/>
              <a:t> :</a:t>
            </a:r>
            <a:r>
              <a:rPr lang="ar-SA" sz="3600" b="1" dirty="0"/>
              <a:t> </a:t>
            </a:r>
            <a:endParaRPr lang="ar-SA" sz="6000" b="1" dirty="0">
              <a:solidFill>
                <a:schemeClr val="accent2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ar-SA" sz="6000" b="1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      </a:t>
            </a:r>
          </a:p>
          <a:p>
            <a:pPr marL="0" indent="0">
              <a:buNone/>
            </a:pPr>
            <a:r>
              <a:rPr lang="ar-SA" sz="6000" b="1" dirty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ar-SA" sz="6000" b="1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       </a:t>
            </a:r>
            <a:r>
              <a:rPr lang="ar-SA" sz="3600" b="1" dirty="0" smtClean="0"/>
              <a:t> </a:t>
            </a: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A2 = ?</a:t>
            </a:r>
            <a:endParaRPr lang="ar-SA" sz="8000" b="1" dirty="0" smtClean="0">
              <a:solidFill>
                <a:schemeClr val="accent2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598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ar-SA" sz="5600" b="1" u="sng" dirty="0" smtClean="0"/>
              <a:t>4-الخضاب </a:t>
            </a:r>
            <a:r>
              <a:rPr lang="en-US" sz="5600" b="1" u="sng" dirty="0" smtClean="0"/>
              <a:t>Hb E</a:t>
            </a:r>
            <a:r>
              <a:rPr lang="ar-SA" sz="5600" b="1" u="sng" dirty="0" smtClean="0"/>
              <a:t> :</a:t>
            </a:r>
          </a:p>
          <a:p>
            <a:pPr marL="0" indent="0">
              <a:buNone/>
            </a:pPr>
            <a:r>
              <a:rPr lang="ar-SA" sz="5600" dirty="0" smtClean="0"/>
              <a:t>يتألف ينتج عن استبدال الحمض الاميني غلوتاميك ياللايسين في الموضع 26 من السلسلة بيتا 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b="1" dirty="0" smtClean="0"/>
              <a:t>: A2 </a:t>
            </a:r>
            <a:r>
              <a:rPr lang="ar-SA" sz="3600" dirty="0" smtClean="0"/>
              <a:t>(</a:t>
            </a:r>
            <a:r>
              <a:rPr lang="en-US" sz="3600" dirty="0" smtClean="0"/>
              <a:t>(22 – 30 </a:t>
            </a:r>
            <a:r>
              <a:rPr lang="ar-SA" sz="3600" dirty="0" smtClean="0"/>
              <a:t> %.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RBC</a:t>
            </a:r>
            <a:r>
              <a:rPr lang="en-US" sz="3600" dirty="0" smtClean="0"/>
              <a:t> </a:t>
            </a:r>
            <a:r>
              <a:rPr lang="ar-SA" sz="3600" dirty="0" smtClean="0"/>
              <a:t>  </a:t>
            </a:r>
            <a:r>
              <a:rPr lang="ar-SY" sz="3600" dirty="0" smtClean="0"/>
              <a:t>طبيعي .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MCV</a:t>
            </a:r>
            <a:r>
              <a:rPr lang="ar-SY" sz="3600" dirty="0" smtClean="0"/>
              <a:t> طبيعي .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MCH</a:t>
            </a:r>
            <a:r>
              <a:rPr lang="ar-SY" sz="3600" dirty="0" smtClean="0"/>
              <a:t> طبيعي </a:t>
            </a:r>
            <a:r>
              <a:rPr lang="ar-SY" sz="3600" b="1" dirty="0" smtClean="0"/>
              <a:t>.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265912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تفسير نتائج رحلان الخضاب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Y" b="1" dirty="0" smtClean="0"/>
              <a:t>نتائج رحلان الخضاب للشخص الطبيعي هي:</a:t>
            </a:r>
          </a:p>
          <a:p>
            <a:pPr marL="0" indent="0">
              <a:buNone/>
            </a:pPr>
            <a:endParaRPr lang="ar-SY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Hb</a:t>
            </a:r>
            <a:r>
              <a:rPr lang="en-US" sz="3600" b="1" dirty="0" smtClean="0"/>
              <a:t>A1</a:t>
            </a:r>
            <a:r>
              <a:rPr lang="ar-SY" sz="3600" dirty="0" smtClean="0"/>
              <a:t> :  يتألف من </a:t>
            </a:r>
            <a:r>
              <a:rPr lang="en-US" sz="3600" dirty="0" smtClean="0"/>
              <a:t>2</a:t>
            </a:r>
            <a:r>
              <a:rPr lang="en-US" sz="3600" dirty="0" smtClean="0">
                <a:latin typeface="Tahoma"/>
                <a:ea typeface="Tahoma"/>
                <a:cs typeface="Tahoma"/>
              </a:rPr>
              <a:t>Ɑ +2</a:t>
            </a:r>
            <a:r>
              <a:rPr lang="el-GR" sz="3600" dirty="0" smtClean="0">
                <a:latin typeface="Tahoma"/>
                <a:ea typeface="Tahoma"/>
                <a:cs typeface="Tahoma"/>
              </a:rPr>
              <a:t>β</a:t>
            </a:r>
            <a:r>
              <a:rPr lang="ar-SY" sz="3600" dirty="0" smtClean="0">
                <a:latin typeface="Tahoma"/>
                <a:ea typeface="Tahoma"/>
                <a:cs typeface="Tahoma"/>
              </a:rPr>
              <a:t> ويشكل &gt; </a:t>
            </a:r>
            <a:r>
              <a:rPr lang="en-US" sz="3600" dirty="0" smtClean="0">
                <a:latin typeface="Tahoma"/>
                <a:ea typeface="Tahoma"/>
                <a:cs typeface="Tahoma"/>
              </a:rPr>
              <a:t>96</a:t>
            </a:r>
            <a:r>
              <a:rPr lang="ar-SY" sz="3600" dirty="0" smtClean="0">
                <a:latin typeface="Tahoma"/>
                <a:ea typeface="Tahoma"/>
                <a:cs typeface="Tahoma"/>
              </a:rPr>
              <a:t>%</a:t>
            </a:r>
          </a:p>
          <a:p>
            <a:pPr marL="0" indent="0">
              <a:buNone/>
            </a:pPr>
            <a:r>
              <a:rPr lang="ar-SY" sz="3600" dirty="0" smtClean="0">
                <a:latin typeface="Tahoma"/>
                <a:ea typeface="Tahoma"/>
                <a:cs typeface="Tahoma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ahoma"/>
                <a:ea typeface="Tahoma"/>
                <a:cs typeface="Tahoma"/>
              </a:rPr>
              <a:t>Hb</a:t>
            </a:r>
            <a:r>
              <a:rPr lang="en-US" sz="3600" b="1" dirty="0" smtClean="0">
                <a:latin typeface="Tahoma"/>
                <a:ea typeface="Tahoma"/>
                <a:cs typeface="Tahoma"/>
              </a:rPr>
              <a:t>A2</a:t>
            </a:r>
            <a:r>
              <a:rPr lang="ar-SY" sz="3600" dirty="0" smtClean="0">
                <a:latin typeface="Tahoma"/>
                <a:ea typeface="Tahoma"/>
                <a:cs typeface="Tahoma"/>
              </a:rPr>
              <a:t> : يتألف من </a:t>
            </a:r>
            <a:r>
              <a:rPr lang="en-US" sz="3600" dirty="0" smtClean="0">
                <a:latin typeface="Tahoma"/>
                <a:ea typeface="Tahoma"/>
                <a:cs typeface="Tahoma"/>
              </a:rPr>
              <a:t>2Ɑ +2</a:t>
            </a:r>
            <a:r>
              <a:rPr lang="el-GR" sz="3600" dirty="0" smtClean="0">
                <a:latin typeface="Tahoma"/>
                <a:ea typeface="Tahoma"/>
                <a:cs typeface="Tahoma"/>
              </a:rPr>
              <a:t>δ</a:t>
            </a:r>
            <a:r>
              <a:rPr lang="ar-SY" sz="3600" dirty="0" smtClean="0">
                <a:latin typeface="Tahoma"/>
                <a:ea typeface="Tahoma"/>
                <a:cs typeface="Tahoma"/>
              </a:rPr>
              <a:t> ويشكل </a:t>
            </a:r>
            <a:r>
              <a:rPr lang="en-US" sz="3600" dirty="0" smtClean="0">
                <a:latin typeface="Tahoma"/>
                <a:ea typeface="Tahoma"/>
                <a:cs typeface="Tahoma"/>
              </a:rPr>
              <a:t>%2-3</a:t>
            </a:r>
            <a:endParaRPr lang="ar-SA" sz="3600" dirty="0" smtClean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ar-SA" sz="3600" dirty="0" smtClean="0">
                <a:latin typeface="Tahoma"/>
                <a:ea typeface="Tahoma"/>
                <a:cs typeface="Tahoma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ahoma"/>
                <a:ea typeface="Tahoma"/>
                <a:cs typeface="Tahoma"/>
              </a:rPr>
              <a:t>Hb </a:t>
            </a:r>
            <a:r>
              <a:rPr lang="en-US" sz="3600" b="1" dirty="0" smtClean="0">
                <a:latin typeface="Tahoma"/>
                <a:ea typeface="Tahoma"/>
                <a:cs typeface="Tahoma"/>
              </a:rPr>
              <a:t>F</a:t>
            </a:r>
            <a:r>
              <a:rPr lang="ar-SY" sz="3600" dirty="0" smtClean="0">
                <a:latin typeface="Tahoma"/>
                <a:ea typeface="Tahoma"/>
                <a:cs typeface="Tahoma"/>
              </a:rPr>
              <a:t>: يتألف من </a:t>
            </a:r>
            <a:r>
              <a:rPr lang="en-US" sz="3600" dirty="0" smtClean="0">
                <a:latin typeface="Tahoma"/>
                <a:ea typeface="Tahoma"/>
                <a:cs typeface="Tahoma"/>
              </a:rPr>
              <a:t>2Ɑ +2</a:t>
            </a:r>
            <a:r>
              <a:rPr lang="el-GR" sz="3600" dirty="0" smtClean="0">
                <a:latin typeface="Tahoma"/>
                <a:ea typeface="Tahoma"/>
                <a:cs typeface="Tahoma"/>
              </a:rPr>
              <a:t>ϒ</a:t>
            </a:r>
            <a:r>
              <a:rPr lang="ar-SY" sz="3600" dirty="0" smtClean="0">
                <a:latin typeface="Tahoma"/>
                <a:ea typeface="Tahoma"/>
                <a:cs typeface="Tahoma"/>
              </a:rPr>
              <a:t> ويشكل &lt; </a:t>
            </a:r>
            <a:r>
              <a:rPr lang="en-US" sz="3600" dirty="0" smtClean="0">
                <a:latin typeface="Tahoma"/>
                <a:ea typeface="Tahoma"/>
                <a:cs typeface="Tahoma"/>
              </a:rPr>
              <a:t>%1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15870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SY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SY" sz="4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Y" sz="4800" dirty="0" smtClean="0">
                <a:solidFill>
                  <a:schemeClr val="accent6">
                    <a:lumMod val="50000"/>
                  </a:schemeClr>
                </a:solidFill>
              </a:rPr>
              <a:t>ثانياً : </a:t>
            </a:r>
            <a:r>
              <a:rPr lang="ar-SY" sz="4800" b="1" u="sng" dirty="0" smtClean="0">
                <a:solidFill>
                  <a:schemeClr val="accent6">
                    <a:lumMod val="50000"/>
                  </a:schemeClr>
                </a:solidFill>
              </a:rPr>
              <a:t>قيم الـ </a:t>
            </a:r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</a:rPr>
              <a:t>A2 </a:t>
            </a:r>
            <a:r>
              <a:rPr lang="ar-SY" sz="4800" b="1" u="sng" dirty="0" smtClean="0">
                <a:solidFill>
                  <a:schemeClr val="accent6">
                    <a:lumMod val="50000"/>
                  </a:schemeClr>
                </a:solidFill>
              </a:rPr>
              <a:t> طبيعية (</a:t>
            </a:r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</a:rPr>
              <a:t>2 – 3.5</a:t>
            </a:r>
            <a:r>
              <a:rPr lang="ar-SY" sz="4800" b="1" u="sng" dirty="0" smtClean="0">
                <a:solidFill>
                  <a:schemeClr val="accent6">
                    <a:lumMod val="50000"/>
                  </a:schemeClr>
                </a:solidFill>
              </a:rPr>
              <a:t> ) : </a:t>
            </a:r>
          </a:p>
          <a:p>
            <a:pPr marL="457200" indent="-457200">
              <a:buFont typeface="+mj-lt"/>
              <a:buAutoNum type="arabicPeriod"/>
            </a:pPr>
            <a:endParaRPr lang="ar-SA" sz="4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5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Y" sz="3600" dirty="0" smtClean="0"/>
              <a:t>ثانياً : </a:t>
            </a:r>
            <a:r>
              <a:rPr lang="ar-SY" sz="4400" b="1" u="sng" dirty="0" smtClean="0"/>
              <a:t>قيم الـ </a:t>
            </a:r>
            <a:r>
              <a:rPr lang="en-US" sz="4400" b="1" u="sng" dirty="0" smtClean="0"/>
              <a:t>A2 </a:t>
            </a:r>
            <a:r>
              <a:rPr lang="ar-SY" sz="4400" b="1" u="sng" dirty="0" smtClean="0"/>
              <a:t> طبيعية (</a:t>
            </a:r>
            <a:r>
              <a:rPr lang="en-US" sz="4400" b="1" u="sng" dirty="0" smtClean="0"/>
              <a:t>2 – 3.5</a:t>
            </a:r>
            <a:r>
              <a:rPr lang="ar-SY" sz="4400" b="1" u="sng" dirty="0" smtClean="0"/>
              <a:t> ) : </a:t>
            </a:r>
          </a:p>
          <a:p>
            <a:pPr marL="0" indent="0">
              <a:buNone/>
            </a:pPr>
            <a:r>
              <a:rPr lang="ar-SY" sz="2400" dirty="0" smtClean="0"/>
              <a:t>لدينا أربع حالات :</a:t>
            </a:r>
          </a:p>
          <a:p>
            <a:pPr marL="0" indent="0">
              <a:buNone/>
            </a:pPr>
            <a:r>
              <a:rPr lang="en-US" sz="2400" dirty="0" smtClean="0"/>
              <a:t>(RBC ,MCV , MCH)</a:t>
            </a:r>
            <a:r>
              <a:rPr lang="ar-SA" sz="2400" dirty="0" smtClean="0"/>
              <a:t> طبيعية</a:t>
            </a:r>
            <a:r>
              <a:rPr lang="ar-SA" sz="2400" b="1" dirty="0" smtClean="0"/>
              <a:t> , </a:t>
            </a:r>
            <a:r>
              <a:rPr lang="ar-SA" sz="2400" dirty="0" smtClean="0"/>
              <a:t>حديد المصل طبيعي </a:t>
            </a:r>
            <a:r>
              <a:rPr lang="ar-SA" sz="2400" b="1" dirty="0" smtClean="0"/>
              <a:t>, 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تغير في نمط الرحلان </a:t>
            </a:r>
            <a:r>
              <a:rPr lang="ar-SA" sz="2400" b="1" dirty="0" smtClean="0"/>
              <a:t>.</a:t>
            </a:r>
          </a:p>
          <a:p>
            <a:pPr marL="0" indent="0">
              <a:buNone/>
            </a:pPr>
            <a:endParaRPr lang="ar-SA" sz="2400" b="1" dirty="0" smtClean="0"/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(RBC ,MCV , MCH)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</a:rPr>
              <a:t>منخفضة </a:t>
            </a:r>
            <a:r>
              <a:rPr lang="ar-SA" sz="2400" b="1" dirty="0"/>
              <a:t>, </a:t>
            </a:r>
            <a:r>
              <a:rPr lang="ar-SA" sz="2400" dirty="0"/>
              <a:t>حديد المصل طبيعي </a:t>
            </a:r>
            <a:r>
              <a:rPr lang="ar-SA" sz="2400" b="1" dirty="0"/>
              <a:t>,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تغير في نمط 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الرحلان</a:t>
            </a:r>
          </a:p>
          <a:p>
            <a:pPr marL="0" indent="0">
              <a:buNone/>
            </a:pPr>
            <a:endParaRPr lang="ar-SY" sz="2400" b="1" dirty="0" smtClean="0"/>
          </a:p>
          <a:p>
            <a:pPr marL="0" indent="0">
              <a:buNone/>
            </a:pP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RBC ,MCV , MCH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) منخفضة</a:t>
            </a:r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ar-SA" sz="2400" dirty="0" smtClean="0"/>
              <a:t>حديد </a:t>
            </a:r>
            <a:r>
              <a:rPr lang="ar-SA" sz="2400" dirty="0"/>
              <a:t>المصل طبيعي </a:t>
            </a:r>
            <a:r>
              <a:rPr lang="ar-SA" sz="2400" dirty="0" smtClean="0"/>
              <a:t> ,رحلان خضاب طبيعي.</a:t>
            </a:r>
          </a:p>
          <a:p>
            <a:pPr marL="0" indent="0">
              <a:buNone/>
            </a:pPr>
            <a:endParaRPr lang="ar-SA" sz="2400" dirty="0" smtClean="0"/>
          </a:p>
          <a:p>
            <a:pPr marL="0" indent="0">
              <a:buNone/>
            </a:pP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( نقص صباغ + صغر حجم )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(حديد المصل منخفض)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رحلان خضاب طبيعي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ar-S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ar-SA" sz="2400" dirty="0" smtClean="0"/>
          </a:p>
        </p:txBody>
      </p:sp>
    </p:spTree>
    <p:extLst>
      <p:ext uri="{BB962C8B-B14F-4D97-AF65-F5344CB8AC3E}">
        <p14:creationId xmlns:p14="http://schemas.microsoft.com/office/powerpoint/2010/main" val="306025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yaser\Desktop\sicle\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0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Autofit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/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طبيعية</a:t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أولاً...</a:t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038600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ar-SA" sz="1800" dirty="0" smtClean="0"/>
          </a:p>
          <a:p>
            <a:pPr marL="0" indent="0">
              <a:buNone/>
            </a:pPr>
            <a:endParaRPr lang="ar-SA" sz="1800" dirty="0"/>
          </a:p>
          <a:p>
            <a:pPr marL="0" indent="0">
              <a:buNone/>
            </a:pPr>
            <a:endParaRPr lang="ar-SA" sz="1800" dirty="0" smtClean="0"/>
          </a:p>
          <a:p>
            <a:pPr marL="0" indent="0">
              <a:buNone/>
            </a:pPr>
            <a:r>
              <a:rPr lang="ar-SA" sz="9600" b="1" dirty="0" smtClean="0"/>
              <a:t>     </a:t>
            </a:r>
            <a:r>
              <a:rPr lang="ar-SA" sz="9600" b="1" dirty="0" smtClean="0">
                <a:solidFill>
                  <a:schemeClr val="accent2">
                    <a:lumMod val="75000"/>
                  </a:schemeClr>
                </a:solidFill>
              </a:rPr>
              <a:t>؟ </a:t>
            </a:r>
            <a:endParaRPr lang="ar-SA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752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(RBC ,MCV , MCH) </a:t>
            </a:r>
            <a:r>
              <a:rPr lang="ar-SA" dirty="0" smtClean="0"/>
              <a:t>طبيعية</a:t>
            </a:r>
          </a:p>
          <a:p>
            <a:endParaRPr lang="ar-SA" dirty="0"/>
          </a:p>
          <a:p>
            <a:r>
              <a:rPr lang="ar-SA" dirty="0"/>
              <a:t> حديد المصل طبيعي </a:t>
            </a:r>
            <a:endParaRPr lang="ar-SA" dirty="0" smtClean="0"/>
          </a:p>
          <a:p>
            <a:endParaRPr lang="ar-SA" dirty="0"/>
          </a:p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تغير في نمط الرحلان</a:t>
            </a:r>
          </a:p>
          <a:p>
            <a:endParaRPr lang="ar-SA" dirty="0"/>
          </a:p>
          <a:p>
            <a:pPr marL="0" indent="0">
              <a:buNone/>
            </a:pP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1755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Autofit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/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طبيعية</a:t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أولاً...</a:t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038600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ar-SA" dirty="0" smtClean="0"/>
              <a:t>نحن أمام حالة استمرار بقاء الخضاب </a:t>
            </a:r>
            <a:r>
              <a:rPr lang="en-US" b="1" dirty="0" smtClean="0"/>
              <a:t>HbF</a:t>
            </a:r>
            <a:r>
              <a:rPr lang="en-US" dirty="0" smtClean="0"/>
              <a:t> </a:t>
            </a:r>
            <a:r>
              <a:rPr lang="ar-SA" dirty="0" smtClean="0"/>
              <a:t> (</a:t>
            </a:r>
            <a:r>
              <a:rPr lang="en-US" dirty="0" smtClean="0"/>
              <a:t>3 – 30</a:t>
            </a:r>
            <a:r>
              <a:rPr lang="ar-SA" dirty="0" smtClean="0"/>
              <a:t> ) %</a:t>
            </a:r>
          </a:p>
          <a:p>
            <a:pPr marL="0" indent="0">
              <a:buNone/>
            </a:pPr>
            <a:r>
              <a:rPr lang="en-US" sz="1800" dirty="0" smtClean="0"/>
              <a:t>Heredity persistance of fetal heoglobin)</a:t>
            </a:r>
            <a:r>
              <a:rPr lang="ar-SA" sz="1800" dirty="0" smtClean="0"/>
              <a:t>) </a:t>
            </a:r>
          </a:p>
          <a:p>
            <a:pPr marL="0" indent="0">
              <a:buNone/>
            </a:pPr>
            <a:endParaRPr lang="ar-SA" sz="1800" dirty="0" smtClean="0"/>
          </a:p>
          <a:p>
            <a:pPr marL="0" indent="0">
              <a:buNone/>
            </a:pPr>
            <a:r>
              <a:rPr lang="ar-SA" sz="1800" dirty="0"/>
              <a:t> </a:t>
            </a:r>
            <a:r>
              <a:rPr lang="ar-SA" dirty="0" smtClean="0"/>
              <a:t>نميزها عن </a:t>
            </a:r>
            <a:r>
              <a:rPr lang="el-GR" dirty="0" smtClean="0">
                <a:latin typeface="Tahoma"/>
                <a:ea typeface="Tahoma"/>
                <a:cs typeface="Tahoma"/>
              </a:rPr>
              <a:t>δβ</a:t>
            </a:r>
            <a:r>
              <a:rPr lang="ar-SA" dirty="0" smtClean="0">
                <a:latin typeface="Tahoma"/>
                <a:ea typeface="Tahoma"/>
                <a:cs typeface="Tahoma"/>
              </a:rPr>
              <a:t> </a:t>
            </a:r>
            <a:r>
              <a:rPr lang="ar-SA" dirty="0" smtClean="0"/>
              <a:t>بوجود </a:t>
            </a:r>
          </a:p>
          <a:p>
            <a:pPr marL="0" indent="0">
              <a:buNone/>
            </a:pPr>
            <a:r>
              <a:rPr lang="ar-SA" dirty="0" smtClean="0"/>
              <a:t>فقر دم + انخفاض بالمناسب .</a:t>
            </a:r>
            <a:endParaRPr lang="ar-SA" sz="1800" dirty="0" smtClean="0"/>
          </a:p>
          <a:p>
            <a:pPr marL="0" indent="0">
              <a:buNone/>
            </a:pPr>
            <a:endParaRPr lang="ar-SA" sz="1800" dirty="0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752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(RBC ,MCV , MCH) </a:t>
            </a:r>
            <a:r>
              <a:rPr lang="ar-SA" dirty="0" smtClean="0"/>
              <a:t>طبيعية</a:t>
            </a:r>
          </a:p>
          <a:p>
            <a:endParaRPr lang="ar-SA" dirty="0"/>
          </a:p>
          <a:p>
            <a:r>
              <a:rPr lang="ar-SA" dirty="0"/>
              <a:t> حديد المصل طبيعي </a:t>
            </a:r>
            <a:endParaRPr lang="ar-SA" dirty="0" smtClean="0"/>
          </a:p>
          <a:p>
            <a:endParaRPr lang="ar-SA" dirty="0"/>
          </a:p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تغير في نمط الرحلان</a:t>
            </a:r>
          </a:p>
          <a:p>
            <a:endParaRPr lang="ar-SA" dirty="0"/>
          </a:p>
          <a:p>
            <a:pPr marL="0" indent="0">
              <a:buNone/>
            </a:pP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216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طبيعية</a:t>
            </a:r>
            <a:b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ثانياً</a:t>
            </a:r>
            <a:b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endParaRPr lang="ar-SA" sz="4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ar-SA" sz="3600" dirty="0" smtClean="0"/>
          </a:p>
          <a:p>
            <a:pPr marL="0" indent="0">
              <a:buNone/>
            </a:pPr>
            <a:endParaRPr lang="ar-SA" sz="3600" dirty="0" smtClean="0"/>
          </a:p>
          <a:p>
            <a:pPr marL="0" indent="0">
              <a:buNone/>
            </a:pPr>
            <a:r>
              <a:rPr lang="ar-SA" sz="9600" b="1" dirty="0" smtClean="0">
                <a:solidFill>
                  <a:schemeClr val="accent2">
                    <a:lumMod val="75000"/>
                  </a:schemeClr>
                </a:solidFill>
              </a:rPr>
              <a:t>     ؟</a:t>
            </a:r>
            <a:endParaRPr lang="ar-SA" sz="9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(RBC ,MCV , MCH)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  منخفضة </a:t>
            </a:r>
          </a:p>
          <a:p>
            <a:endParaRPr lang="ar-S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SA" dirty="0" smtClean="0"/>
              <a:t>حديد </a:t>
            </a:r>
            <a:r>
              <a:rPr lang="ar-SA" dirty="0"/>
              <a:t>المصل طبيعي </a:t>
            </a:r>
            <a:endParaRPr lang="ar-SA" dirty="0" smtClean="0"/>
          </a:p>
          <a:p>
            <a:endParaRPr lang="ar-SA" dirty="0" smtClean="0"/>
          </a:p>
          <a:p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تغير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في نمط الرحلان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822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طبيعية</a:t>
            </a:r>
            <a:b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ثانياً</a:t>
            </a:r>
            <a:b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endParaRPr lang="ar-SA" sz="4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Y" sz="2400" dirty="0" smtClean="0"/>
              <a:t>إنخفاض </a:t>
            </a:r>
            <a:r>
              <a:rPr lang="ar-SY" sz="2400" b="1" dirty="0" smtClean="0"/>
              <a:t>بسيط</a:t>
            </a:r>
            <a:r>
              <a:rPr lang="ar-SY" sz="2400" dirty="0" smtClean="0"/>
              <a:t> بالمناسب </a:t>
            </a:r>
          </a:p>
          <a:p>
            <a:pPr marL="0" indent="0">
              <a:buNone/>
            </a:pPr>
            <a:r>
              <a:rPr lang="en-US" sz="2400" dirty="0" smtClean="0"/>
              <a:t>) MCV </a:t>
            </a:r>
            <a:r>
              <a:rPr lang="ar-SA" sz="2400" dirty="0" smtClean="0"/>
              <a:t> </a:t>
            </a:r>
            <a:r>
              <a:rPr lang="en-US" sz="2400" dirty="0" smtClean="0"/>
              <a:t>72 – 78</a:t>
            </a:r>
            <a:r>
              <a:rPr lang="ar-SA" sz="2400" dirty="0" smtClean="0"/>
              <a:t> ) %</a:t>
            </a:r>
          </a:p>
          <a:p>
            <a:pPr marL="0" indent="0">
              <a:buNone/>
            </a:pPr>
            <a:r>
              <a:rPr lang="en-US" sz="2400" dirty="0" smtClean="0"/>
              <a:t>MCH </a:t>
            </a:r>
            <a:r>
              <a:rPr lang="ar-SA" sz="2400" dirty="0" smtClean="0"/>
              <a:t> ( </a:t>
            </a:r>
            <a:r>
              <a:rPr lang="en-US" sz="2400" dirty="0" smtClean="0"/>
              <a:t>22 – 25</a:t>
            </a:r>
            <a:r>
              <a:rPr lang="ar-SA" sz="2400" dirty="0" smtClean="0"/>
              <a:t> ) %</a:t>
            </a:r>
          </a:p>
          <a:p>
            <a:pPr marL="0" indent="0">
              <a:buNone/>
            </a:pPr>
            <a:endParaRPr lang="ar-SA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ar-SA" sz="2400" dirty="0" smtClean="0"/>
              <a:t>وجود خضاب </a:t>
            </a:r>
            <a:r>
              <a:rPr lang="en-US" sz="2400" b="1" dirty="0" smtClean="0"/>
              <a:t>HbF</a:t>
            </a:r>
            <a:endParaRPr lang="ar-SA" sz="24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ar-SA" sz="2400" b="1" dirty="0" smtClean="0"/>
          </a:p>
          <a:p>
            <a:pPr marL="0" indent="0">
              <a:buNone/>
            </a:pPr>
            <a:r>
              <a:rPr lang="ar-SA" sz="2400" dirty="0" smtClean="0"/>
              <a:t>نحن أمام حالة  </a:t>
            </a:r>
            <a:r>
              <a:rPr lang="el-GR" sz="2400" b="1" dirty="0" smtClean="0">
                <a:latin typeface="Tahoma"/>
                <a:ea typeface="Tahoma"/>
                <a:cs typeface="Tahoma"/>
              </a:rPr>
              <a:t>δβ</a:t>
            </a:r>
            <a:r>
              <a:rPr lang="ar-SA" sz="2400" dirty="0" smtClean="0">
                <a:latin typeface="Tahoma"/>
                <a:ea typeface="Tahoma"/>
                <a:cs typeface="Tahoma"/>
              </a:rPr>
              <a:t> </a:t>
            </a:r>
            <a:r>
              <a:rPr lang="ar-SA" sz="2400" dirty="0" smtClean="0"/>
              <a:t>تلاسيميا متخالفة اللواقح .</a:t>
            </a:r>
            <a:endParaRPr lang="ar-SY" sz="4400" dirty="0" smtClean="0"/>
          </a:p>
          <a:p>
            <a:pPr marL="0" indent="0">
              <a:buNone/>
            </a:pPr>
            <a:endParaRPr lang="ar-SY" sz="4400" b="1" u="sng" dirty="0" smtClean="0"/>
          </a:p>
          <a:p>
            <a:pPr marL="0" indent="0">
              <a:buNone/>
            </a:pP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(RBC ,MCV , MCH)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  منخفضة </a:t>
            </a:r>
          </a:p>
          <a:p>
            <a:endParaRPr lang="ar-S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SA" dirty="0" smtClean="0"/>
              <a:t>حديد </a:t>
            </a:r>
            <a:r>
              <a:rPr lang="ar-SA" dirty="0"/>
              <a:t>المصل طبيعي </a:t>
            </a:r>
            <a:endParaRPr lang="ar-SA" dirty="0" smtClean="0"/>
          </a:p>
          <a:p>
            <a:endParaRPr lang="ar-SA" dirty="0" smtClean="0"/>
          </a:p>
          <a:p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تغير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في نمط الرحلان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848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طبيعية</a:t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ثالثاً</a:t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038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ar-SA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ar-SA" sz="9600" b="1" dirty="0" smtClean="0">
                <a:solidFill>
                  <a:schemeClr val="accent2">
                    <a:lumMod val="75000"/>
                  </a:schemeClr>
                </a:solidFill>
              </a:rPr>
              <a:t>     ؟</a:t>
            </a:r>
            <a:endParaRPr lang="ar-SA" sz="96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RBC ,MCV , MCH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منخفضة</a:t>
            </a:r>
          </a:p>
          <a:p>
            <a:endParaRPr lang="ar-S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SA" dirty="0"/>
              <a:t>حديد المصل طبيعي  </a:t>
            </a:r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رحلان </a:t>
            </a:r>
            <a:r>
              <a:rPr lang="ar-SA" dirty="0"/>
              <a:t>خضاب طبيعي.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148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طبيعية</a:t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ثالثاً</a:t>
            </a:r>
            <a:b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038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Y" sz="3200" dirty="0" smtClean="0"/>
              <a:t> نتوجه للتلاسيميا </a:t>
            </a:r>
            <a:r>
              <a:rPr lang="ar-SY" sz="3200" dirty="0" smtClean="0">
                <a:latin typeface="Tahoma"/>
                <a:ea typeface="Tahoma"/>
                <a:cs typeface="Tahoma"/>
              </a:rPr>
              <a:t>Ɑ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sz="3200" dirty="0" smtClean="0">
                <a:latin typeface="Tahoma"/>
                <a:ea typeface="Tahoma"/>
                <a:cs typeface="Tahoma"/>
              </a:rPr>
              <a:t> </a:t>
            </a:r>
            <a:r>
              <a:rPr lang="ar-SY" sz="3200" b="1" u="sng" dirty="0" smtClean="0">
                <a:latin typeface="Tahoma"/>
                <a:ea typeface="Tahoma"/>
                <a:cs typeface="Tahoma"/>
              </a:rPr>
              <a:t>التلاسيميا Ɑ</a:t>
            </a:r>
            <a:r>
              <a:rPr lang="en-US" sz="3200" b="1" u="sng" dirty="0" smtClean="0">
                <a:latin typeface="Tahoma"/>
                <a:ea typeface="Tahoma"/>
                <a:cs typeface="Tahoma"/>
              </a:rPr>
              <a:t>ₒ</a:t>
            </a:r>
            <a:r>
              <a:rPr lang="ar-SY" sz="3200" b="1" u="sng" dirty="0" smtClean="0">
                <a:latin typeface="Tahoma"/>
                <a:ea typeface="Tahoma"/>
                <a:cs typeface="Tahoma"/>
              </a:rPr>
              <a:t> : </a:t>
            </a:r>
          </a:p>
          <a:p>
            <a:pPr marL="0" indent="0">
              <a:buNone/>
            </a:pPr>
            <a:r>
              <a:rPr lang="en-US" sz="3200" dirty="0" smtClean="0"/>
              <a:t>)= A2 </a:t>
            </a:r>
            <a:r>
              <a:rPr lang="ar-SA" sz="3200" dirty="0" smtClean="0"/>
              <a:t> </a:t>
            </a:r>
            <a:r>
              <a:rPr lang="en-US" sz="3200" dirty="0" smtClean="0"/>
              <a:t>2.2 -2.8</a:t>
            </a:r>
            <a:r>
              <a:rPr lang="ar-SA" sz="3200" dirty="0" smtClean="0"/>
              <a:t>) %</a:t>
            </a:r>
          </a:p>
          <a:p>
            <a:pPr marL="0" indent="0">
              <a:buNone/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RBC ,MCV , MCH</a:t>
            </a:r>
            <a:r>
              <a:rPr lang="ar-SA" sz="3200" dirty="0">
                <a:solidFill>
                  <a:schemeClr val="tx1"/>
                </a:solidFill>
              </a:rPr>
              <a:t>) </a:t>
            </a:r>
            <a:r>
              <a:rPr lang="ar-SA" sz="3200" dirty="0" smtClean="0">
                <a:solidFill>
                  <a:schemeClr val="tx1"/>
                </a:solidFill>
              </a:rPr>
              <a:t>منخفضة بشدة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sz="3900" b="1" u="sng" dirty="0" smtClean="0">
                <a:solidFill>
                  <a:schemeClr val="tx1"/>
                </a:solidFill>
              </a:rPr>
              <a:t>التلاسيميا </a:t>
            </a:r>
            <a:r>
              <a:rPr lang="ar-SA" sz="3500" b="1" u="sng" dirty="0" smtClean="0">
                <a:solidFill>
                  <a:schemeClr val="tx1"/>
                </a:solidFill>
              </a:rPr>
              <a:t> + </a:t>
            </a:r>
            <a:r>
              <a:rPr lang="ar-SA" sz="3500" b="1" u="sng" dirty="0" smtClean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Ɑ</a:t>
            </a:r>
            <a:r>
              <a:rPr lang="ar-SA" sz="3500" b="1" u="sng" dirty="0" smtClean="0">
                <a:solidFill>
                  <a:schemeClr val="tx1"/>
                </a:solidFill>
              </a:rPr>
              <a:t> 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A2</a:t>
            </a:r>
            <a:r>
              <a:rPr lang="ar-SA" sz="3200" dirty="0" smtClean="0">
                <a:solidFill>
                  <a:schemeClr val="tx1"/>
                </a:solidFill>
              </a:rPr>
              <a:t> = (</a:t>
            </a:r>
            <a:r>
              <a:rPr lang="en-US" sz="3200" dirty="0" smtClean="0">
                <a:solidFill>
                  <a:schemeClr val="tx1"/>
                </a:solidFill>
              </a:rPr>
              <a:t>2.6 – 3.1</a:t>
            </a:r>
            <a:r>
              <a:rPr lang="ar-SA" sz="3200" dirty="0" smtClean="0">
                <a:solidFill>
                  <a:schemeClr val="tx1"/>
                </a:solidFill>
              </a:rPr>
              <a:t>) %</a:t>
            </a:r>
          </a:p>
          <a:p>
            <a:pPr marL="0" indent="0">
              <a:buNone/>
            </a:pPr>
            <a:r>
              <a:rPr lang="ar-SA" sz="3200" dirty="0" smtClean="0">
                <a:solidFill>
                  <a:schemeClr val="tx1"/>
                </a:solidFill>
              </a:rPr>
              <a:t>انخفاض طفيف بالمناسب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MCV</a:t>
            </a:r>
            <a:r>
              <a:rPr lang="ar-SA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</a:rPr>
              <a:t>74 - 82</a:t>
            </a:r>
            <a:r>
              <a:rPr lang="ar-SA" sz="32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MCH</a:t>
            </a:r>
            <a:r>
              <a:rPr lang="ar-SA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</a:rPr>
              <a:t>24 - 26</a:t>
            </a:r>
            <a:r>
              <a:rPr lang="ar-SA" sz="32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ar-SA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ar-SA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ar-SY" sz="3200" dirty="0" smtClean="0"/>
          </a:p>
          <a:p>
            <a:pPr marL="0" indent="0">
              <a:buNone/>
            </a:pPr>
            <a:endParaRPr lang="ar-SY" sz="3200" dirty="0" smtClean="0"/>
          </a:p>
          <a:p>
            <a:pPr marL="0" indent="0">
              <a:buNone/>
            </a:pPr>
            <a:endParaRPr lang="ar-SA" sz="32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RBC ,MCV , MCH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منخفضة</a:t>
            </a:r>
          </a:p>
          <a:p>
            <a:endParaRPr lang="ar-S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SA" dirty="0"/>
              <a:t>حديد المصل طبيعي  </a:t>
            </a:r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رحلان </a:t>
            </a:r>
            <a:r>
              <a:rPr lang="ar-SA" dirty="0"/>
              <a:t>خضاب طبيعي.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7984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طبيعية</a:t>
            </a:r>
            <a:b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رابعاً</a:t>
            </a:r>
            <a:b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endParaRPr lang="ar-SA" sz="4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ar-S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ar-S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ar-SA" sz="9600" b="1" dirty="0" smtClean="0">
                <a:solidFill>
                  <a:schemeClr val="accent2">
                    <a:lumMod val="75000"/>
                  </a:schemeClr>
                </a:solidFill>
              </a:rPr>
              <a:t>؟</a:t>
            </a:r>
            <a:endParaRPr lang="ar-SA" sz="9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( نقص صباغ + صغر حجم ) </a:t>
            </a:r>
            <a:endParaRPr lang="ar-S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حديد المصل منخفض) </a:t>
            </a:r>
            <a:endParaRPr lang="ar-S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رحلان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خضاب طبيعي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564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تفسير نتائج رحلان الخضاب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SA" sz="3600" dirty="0"/>
          </a:p>
        </p:txBody>
      </p:sp>
      <p:pic>
        <p:nvPicPr>
          <p:cNvPr id="2050" name="Picture 2" descr="C:\Users\yaser\Desktop\sicle\1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5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طبيعية</a:t>
            </a:r>
            <a:b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رابعاً</a:t>
            </a:r>
            <a:br>
              <a:rPr lang="ar-SY" sz="4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</a:br>
            <a:endParaRPr lang="ar-SA" sz="4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ar-SY" sz="3600" dirty="0" smtClean="0"/>
              <a:t> نتوجه إلى ..</a:t>
            </a:r>
          </a:p>
          <a:p>
            <a:r>
              <a:rPr lang="ar-SY" sz="3600" dirty="0" smtClean="0"/>
              <a:t>فقر دم بعوز الحديد .</a:t>
            </a:r>
          </a:p>
          <a:p>
            <a:r>
              <a:rPr lang="ar-SY" sz="3600" dirty="0" smtClean="0"/>
              <a:t>حامل </a:t>
            </a:r>
            <a:r>
              <a:rPr lang="ar-SY" sz="3600" dirty="0" smtClean="0">
                <a:latin typeface="Tahoma"/>
                <a:ea typeface="Tahoma"/>
                <a:cs typeface="Tahoma"/>
              </a:rPr>
              <a:t>Ɑ </a:t>
            </a:r>
            <a:r>
              <a:rPr lang="ar-SY" sz="3600" dirty="0" smtClean="0"/>
              <a:t>تلاسيميا أو حامل </a:t>
            </a:r>
            <a:r>
              <a:rPr lang="el-GR" sz="3600" dirty="0" smtClean="0">
                <a:latin typeface="Tahoma"/>
                <a:ea typeface="Tahoma"/>
                <a:cs typeface="Tahoma"/>
              </a:rPr>
              <a:t>β</a:t>
            </a:r>
            <a:r>
              <a:rPr lang="ar-SY" sz="3600" dirty="0" smtClean="0"/>
              <a:t> تلاسيميا مترافق مع نقص الحديد.</a:t>
            </a:r>
          </a:p>
          <a:p>
            <a:pPr marL="0" indent="0">
              <a:buNone/>
            </a:pPr>
            <a:r>
              <a:rPr lang="ar-SY" sz="3600" dirty="0" smtClean="0"/>
              <a:t>نقص الحديد يسبب نقص تركيب سلاسل الخضاب كافة , وهناك تنافس شديد بين السلاسل بيتا والسلاسل ديلتا على الارتباط بالسلاسل ألفا حيث تتنافس السلاسل بيتا وترتبط مع السلاسل ألفا بشكل فعال ممايؤدي لنقص الخضاب </a:t>
            </a:r>
            <a:r>
              <a:rPr lang="en-US" sz="3600" dirty="0" smtClean="0"/>
              <a:t>A2</a:t>
            </a:r>
            <a:r>
              <a:rPr lang="ar-SA" sz="3600" dirty="0" smtClean="0"/>
              <a:t>.</a:t>
            </a:r>
            <a:endParaRPr lang="ar-SY" sz="3600" dirty="0" smtClean="0"/>
          </a:p>
          <a:p>
            <a:pPr marL="0" indent="0">
              <a:buNone/>
            </a:pPr>
            <a:endParaRPr lang="ar-SY" sz="3600" dirty="0" smtClean="0"/>
          </a:p>
          <a:p>
            <a:pPr marL="0" indent="0">
              <a:buNone/>
            </a:pP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( نقص صباغ + صغر حجم ) </a:t>
            </a:r>
            <a:endParaRPr lang="ar-S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حديد المصل منخفض) </a:t>
            </a:r>
            <a:endParaRPr lang="ar-S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رحلان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خضاب طبيعي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037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ser\Desktop\sicle\1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5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إنخفاض قيم الـ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 </a:t>
            </a:r>
            <a:endParaRPr lang="ar-SA" b="1" dirty="0">
              <a:solidFill>
                <a:schemeClr val="accent3">
                  <a:lumMod val="75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SY" sz="5400" b="1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ar-SY" sz="54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Y" sz="5400" b="1" u="sng" dirty="0" smtClean="0">
                <a:solidFill>
                  <a:schemeClr val="accent6">
                    <a:lumMod val="50000"/>
                  </a:schemeClr>
                </a:solidFill>
              </a:rPr>
              <a:t>ثالثاً : إنخفاض قيم الـ </a:t>
            </a:r>
            <a:r>
              <a:rPr lang="en-US" sz="5400" b="1" u="sng" dirty="0" smtClean="0">
                <a:solidFill>
                  <a:schemeClr val="accent6">
                    <a:lumMod val="50000"/>
                  </a:schemeClr>
                </a:solidFill>
              </a:rPr>
              <a:t>A2</a:t>
            </a:r>
            <a:endParaRPr lang="ar-SA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8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إنخفاض قيم الـ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 </a:t>
            </a:r>
            <a:endParaRPr lang="ar-SA" b="1" dirty="0">
              <a:solidFill>
                <a:schemeClr val="accent3">
                  <a:lumMod val="75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Y" b="1" dirty="0" smtClean="0"/>
              <a:t>لدينا ثلاث حالات :</a:t>
            </a:r>
          </a:p>
          <a:p>
            <a:r>
              <a:rPr lang="en-US" dirty="0" smtClean="0"/>
              <a:t>  (MCV,MCH, RBC)</a:t>
            </a:r>
            <a:r>
              <a:rPr lang="ar-SY" dirty="0" smtClean="0"/>
              <a:t>طبيعي ,حديد المصل طبيعي , رحلان خضاب طبيعي.</a:t>
            </a:r>
          </a:p>
          <a:p>
            <a:endParaRPr lang="ar-SY" dirty="0"/>
          </a:p>
          <a:p>
            <a:r>
              <a:rPr lang="en-US" dirty="0"/>
              <a:t> (MCV,MCH, RBC)</a:t>
            </a:r>
            <a:r>
              <a:rPr lang="ar-SY" dirty="0"/>
              <a:t>طبيعي ,حديد المصل طبيعي </a:t>
            </a:r>
            <a:r>
              <a:rPr lang="ar-SY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ar-SY" b="1" dirty="0" smtClean="0">
                <a:solidFill>
                  <a:schemeClr val="accent2">
                    <a:lumMod val="75000"/>
                  </a:schemeClr>
                </a:solidFill>
              </a:rPr>
              <a:t>خلل في رحلان الخضاب.</a:t>
            </a:r>
          </a:p>
          <a:p>
            <a:endParaRPr lang="ar-SY" dirty="0"/>
          </a:p>
          <a:p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(MCV,MCH,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RBC)</a:t>
            </a:r>
            <a:r>
              <a:rPr lang="ar-SY" b="1" dirty="0" smtClean="0">
                <a:solidFill>
                  <a:schemeClr val="accent2">
                    <a:lumMod val="75000"/>
                  </a:schemeClr>
                </a:solidFill>
              </a:rPr>
              <a:t>منخفض</a:t>
            </a:r>
            <a:r>
              <a:rPr lang="ar-SY" dirty="0" smtClean="0"/>
              <a:t> </a:t>
            </a:r>
            <a:r>
              <a:rPr lang="ar-SY" dirty="0"/>
              <a:t>,حديد المصل طبيعي , رحلان خضاب طبيعي.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682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إنخفاض قيم الـ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 </a:t>
            </a:r>
            <a:endParaRPr lang="ar-SA" b="1" dirty="0">
              <a:solidFill>
                <a:schemeClr val="accent3">
                  <a:lumMod val="75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b="1" u="sng" dirty="0" smtClean="0"/>
              <a:t>الحالة الأولى :</a:t>
            </a:r>
          </a:p>
          <a:p>
            <a:endParaRPr lang="en-US" b="1" u="sng" dirty="0" smtClean="0"/>
          </a:p>
          <a:p>
            <a:r>
              <a:rPr lang="en-US" dirty="0" smtClean="0"/>
              <a:t>  (MCV,MCH, RBC)</a:t>
            </a:r>
            <a:r>
              <a:rPr lang="ar-SY" dirty="0" smtClean="0"/>
              <a:t>طبيعي .</a:t>
            </a:r>
          </a:p>
          <a:p>
            <a:endParaRPr lang="ar-SY" dirty="0" smtClean="0"/>
          </a:p>
          <a:p>
            <a:r>
              <a:rPr lang="ar-SY" dirty="0" smtClean="0"/>
              <a:t>حديد المصل طبيعي .</a:t>
            </a:r>
          </a:p>
          <a:p>
            <a:endParaRPr lang="ar-SY" dirty="0" smtClean="0"/>
          </a:p>
          <a:p>
            <a:r>
              <a:rPr lang="ar-SY" dirty="0" smtClean="0"/>
              <a:t>رحلان خضاب طبيعي .</a:t>
            </a:r>
          </a:p>
        </p:txBody>
      </p:sp>
    </p:spTree>
    <p:extLst>
      <p:ext uri="{BB962C8B-B14F-4D97-AF65-F5344CB8AC3E}">
        <p14:creationId xmlns:p14="http://schemas.microsoft.com/office/powerpoint/2010/main" val="294761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إنخفاض قيم الـ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 </a:t>
            </a:r>
            <a:endParaRPr lang="ar-SA" b="1" dirty="0">
              <a:solidFill>
                <a:schemeClr val="accent3">
                  <a:lumMod val="75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b="1" u="sng" dirty="0" smtClean="0"/>
              <a:t>الحالة الأولى :</a:t>
            </a:r>
          </a:p>
          <a:p>
            <a:endParaRPr lang="en-US" b="1" u="sng" dirty="0" smtClean="0"/>
          </a:p>
          <a:p>
            <a:pPr marL="0" indent="0">
              <a:buNone/>
            </a:pPr>
            <a:r>
              <a:rPr lang="ar-SY" dirty="0" smtClean="0"/>
              <a:t>التشخيص المحتمل :</a:t>
            </a:r>
          </a:p>
          <a:p>
            <a:pPr marL="0" indent="0">
              <a:buNone/>
            </a:pPr>
            <a:endParaRPr lang="ar-SY" dirty="0"/>
          </a:p>
          <a:p>
            <a:pPr marL="0" indent="0">
              <a:buNone/>
            </a:pPr>
            <a:r>
              <a:rPr lang="ar-SY" dirty="0" smtClean="0"/>
              <a:t>                          </a:t>
            </a:r>
            <a:r>
              <a:rPr lang="el-GR" sz="5400" b="1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δ</a:t>
            </a:r>
            <a:r>
              <a:rPr lang="ar-SY" sz="5400" b="1" dirty="0" smtClean="0">
                <a:solidFill>
                  <a:schemeClr val="accent2">
                    <a:lumMod val="75000"/>
                  </a:schemeClr>
                </a:solidFill>
              </a:rPr>
              <a:t>   تلاسيميا</a:t>
            </a:r>
          </a:p>
        </p:txBody>
      </p:sp>
    </p:spTree>
    <p:extLst>
      <p:ext uri="{BB962C8B-B14F-4D97-AF65-F5344CB8AC3E}">
        <p14:creationId xmlns:p14="http://schemas.microsoft.com/office/powerpoint/2010/main" val="229717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إنخفاض قيم الـ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 </a:t>
            </a:r>
            <a:endParaRPr lang="ar-SA" b="1" dirty="0">
              <a:solidFill>
                <a:schemeClr val="accent3">
                  <a:lumMod val="75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ar-SY" sz="8000" b="1" u="sng" dirty="0" smtClean="0"/>
              <a:t>الحالة الثانية : </a:t>
            </a:r>
          </a:p>
          <a:p>
            <a:endParaRPr lang="ar-SY" b="1" u="sng" dirty="0" smtClean="0"/>
          </a:p>
          <a:p>
            <a:r>
              <a:rPr lang="en-US" sz="6300" dirty="0"/>
              <a:t>(MCV,MCH, RBC)</a:t>
            </a:r>
            <a:r>
              <a:rPr lang="ar-SY" sz="6300" dirty="0"/>
              <a:t>طبيعي </a:t>
            </a:r>
            <a:r>
              <a:rPr lang="ar-SY" sz="6300" dirty="0" smtClean="0"/>
              <a:t>.</a:t>
            </a:r>
          </a:p>
          <a:p>
            <a:endParaRPr lang="ar-SY" sz="6300" dirty="0" smtClean="0"/>
          </a:p>
          <a:p>
            <a:r>
              <a:rPr lang="ar-SY" sz="6300" dirty="0" smtClean="0"/>
              <a:t>حديد </a:t>
            </a:r>
            <a:r>
              <a:rPr lang="ar-SY" sz="6300" dirty="0"/>
              <a:t>المصل طبيعي </a:t>
            </a:r>
            <a:r>
              <a:rPr lang="ar-SY" sz="6300" dirty="0" smtClean="0"/>
              <a:t>.</a:t>
            </a:r>
          </a:p>
          <a:p>
            <a:endParaRPr lang="ar-SY" sz="6300" dirty="0" smtClean="0"/>
          </a:p>
          <a:p>
            <a:r>
              <a:rPr lang="ar-SY" sz="6300" b="1" dirty="0" smtClean="0">
                <a:solidFill>
                  <a:schemeClr val="accent2">
                    <a:lumMod val="75000"/>
                  </a:schemeClr>
                </a:solidFill>
              </a:rPr>
              <a:t>خلل </a:t>
            </a:r>
            <a:r>
              <a:rPr lang="ar-SY" sz="6300" b="1" dirty="0">
                <a:solidFill>
                  <a:schemeClr val="accent2">
                    <a:lumMod val="75000"/>
                  </a:schemeClr>
                </a:solidFill>
              </a:rPr>
              <a:t>في رحلان الخضاب.</a:t>
            </a:r>
          </a:p>
          <a:p>
            <a:endParaRPr lang="en-US" b="1" u="sng" dirty="0" smtClean="0"/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r>
              <a:rPr lang="ar-SY" dirty="0" smtClean="0"/>
              <a:t>                          </a:t>
            </a:r>
            <a:endParaRPr lang="ar-SY" sz="5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2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إنخفاض قيم الـ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 </a:t>
            </a:r>
            <a:endParaRPr lang="ar-SA" b="1" dirty="0">
              <a:solidFill>
                <a:schemeClr val="accent3">
                  <a:lumMod val="75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4400" b="1" u="sng" dirty="0" smtClean="0"/>
              <a:t>الحالة الثانية : </a:t>
            </a:r>
          </a:p>
          <a:p>
            <a:endParaRPr lang="ar-SY" b="1" u="sng" dirty="0" smtClean="0"/>
          </a:p>
          <a:p>
            <a:pPr marL="0" indent="0">
              <a:buNone/>
            </a:pPr>
            <a:r>
              <a:rPr lang="ar-SY" sz="4000" b="1" dirty="0" smtClean="0">
                <a:solidFill>
                  <a:schemeClr val="accent2">
                    <a:lumMod val="75000"/>
                  </a:schemeClr>
                </a:solidFill>
              </a:rPr>
              <a:t>   شك بـ </a:t>
            </a: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δ</a:t>
            </a:r>
            <a:r>
              <a:rPr lang="ar-SY" sz="4000" b="1" dirty="0" smtClean="0">
                <a:solidFill>
                  <a:schemeClr val="accent2">
                    <a:lumMod val="75000"/>
                  </a:schemeClr>
                </a:solidFill>
              </a:rPr>
              <a:t>تلاسيميا أو أية مشاكل خضابية أخرى</a:t>
            </a:r>
          </a:p>
          <a:p>
            <a:pPr marL="0" indent="0">
              <a:buNone/>
            </a:pPr>
            <a:r>
              <a:rPr lang="ar-SY" dirty="0" smtClean="0"/>
              <a:t>                          </a:t>
            </a:r>
            <a:endParaRPr lang="ar-SY" sz="5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5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إنخفاض قيم الـ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 </a:t>
            </a:r>
            <a:endParaRPr lang="ar-SA" b="1" dirty="0">
              <a:solidFill>
                <a:schemeClr val="accent3">
                  <a:lumMod val="75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ar-SY" sz="8400" b="1" u="sng" dirty="0" smtClean="0"/>
              <a:t>الحالة الثالثة : </a:t>
            </a:r>
          </a:p>
          <a:p>
            <a:endParaRPr lang="ar-SY" sz="8400" b="1" u="sng" dirty="0"/>
          </a:p>
          <a:p>
            <a:r>
              <a:rPr lang="en-US" sz="8400" b="1" dirty="0">
                <a:solidFill>
                  <a:schemeClr val="accent2">
                    <a:lumMod val="75000"/>
                  </a:schemeClr>
                </a:solidFill>
              </a:rPr>
              <a:t>MCV,MCH, RBC)</a:t>
            </a:r>
            <a:r>
              <a:rPr lang="ar-SY" sz="8400" b="1" dirty="0">
                <a:solidFill>
                  <a:schemeClr val="accent2">
                    <a:lumMod val="75000"/>
                  </a:schemeClr>
                </a:solidFill>
              </a:rPr>
              <a:t>منخفض</a:t>
            </a:r>
            <a:r>
              <a:rPr lang="ar-SY" sz="8400" b="1" dirty="0"/>
              <a:t> </a:t>
            </a:r>
            <a:r>
              <a:rPr lang="ar-SY" sz="8400" b="1" dirty="0" smtClean="0"/>
              <a:t>.</a:t>
            </a:r>
          </a:p>
          <a:p>
            <a:endParaRPr lang="ar-SY" sz="8400" b="1" dirty="0" smtClean="0"/>
          </a:p>
          <a:p>
            <a:r>
              <a:rPr lang="ar-SY" sz="8400" b="1" dirty="0" smtClean="0"/>
              <a:t>حديد </a:t>
            </a:r>
            <a:r>
              <a:rPr lang="ar-SY" sz="8400" b="1" dirty="0"/>
              <a:t>المصل طبيعي </a:t>
            </a:r>
            <a:r>
              <a:rPr lang="ar-SY" sz="8400" b="1" dirty="0" smtClean="0"/>
              <a:t>.</a:t>
            </a:r>
          </a:p>
          <a:p>
            <a:endParaRPr lang="ar-SY" sz="8400" b="1" dirty="0" smtClean="0"/>
          </a:p>
          <a:p>
            <a:r>
              <a:rPr lang="ar-SY" sz="8400" b="1" dirty="0" smtClean="0"/>
              <a:t>رحلان </a:t>
            </a:r>
            <a:r>
              <a:rPr lang="ar-SY" sz="8400" b="1" dirty="0"/>
              <a:t>خضاب </a:t>
            </a:r>
            <a:r>
              <a:rPr lang="ar-SY" sz="8400" b="1" dirty="0" smtClean="0"/>
              <a:t>طبيعي .</a:t>
            </a:r>
            <a:endParaRPr lang="ar-SA" sz="8400" b="1" dirty="0"/>
          </a:p>
          <a:p>
            <a:endParaRPr lang="ar-SY" sz="4400" b="1" u="sng" dirty="0" smtClean="0"/>
          </a:p>
          <a:p>
            <a:endParaRPr lang="ar-SY" b="1" u="sng" dirty="0" smtClean="0"/>
          </a:p>
          <a:p>
            <a:pPr marL="0" indent="0">
              <a:buNone/>
            </a:pPr>
            <a:r>
              <a:rPr lang="ar-SY" dirty="0" smtClean="0"/>
              <a:t>                          </a:t>
            </a:r>
            <a:endParaRPr lang="ar-SY" sz="5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إنخفاض قيم الـ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A2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cs typeface="Old Antic Outline Shaded" panose="02010400000000000000" pitchFamily="2" charset="-78"/>
              </a:rPr>
              <a:t> </a:t>
            </a:r>
            <a:endParaRPr lang="ar-SA" b="1" dirty="0">
              <a:solidFill>
                <a:schemeClr val="accent3">
                  <a:lumMod val="75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Y" sz="4400" b="1" u="sng" dirty="0" smtClean="0"/>
              <a:t>الحالة الثالثة : </a:t>
            </a:r>
          </a:p>
          <a:p>
            <a:endParaRPr lang="ar-SY" sz="4400" b="1" u="sng" dirty="0"/>
          </a:p>
          <a:p>
            <a:pPr marL="0" indent="0">
              <a:buNone/>
            </a:pPr>
            <a:r>
              <a:rPr lang="ar-SY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Y" sz="44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ar-SY" sz="5200" b="1" dirty="0" smtClean="0">
                <a:solidFill>
                  <a:schemeClr val="accent2">
                    <a:lumMod val="75000"/>
                  </a:schemeClr>
                </a:solidFill>
              </a:rPr>
              <a:t>الشك بـ </a:t>
            </a:r>
            <a:r>
              <a:rPr lang="el-GR" sz="5200" b="1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δ</a:t>
            </a:r>
            <a:r>
              <a:rPr lang="ar-SY" sz="5200" b="1" dirty="0" smtClean="0">
                <a:solidFill>
                  <a:schemeClr val="accent2">
                    <a:lumMod val="75000"/>
                  </a:schemeClr>
                </a:solidFill>
              </a:rPr>
              <a:t> تلاسيميا مترافقة مع  </a:t>
            </a:r>
            <a:r>
              <a:rPr lang="ar-SY" sz="5200" b="1" dirty="0" smtClean="0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Ɑ</a:t>
            </a:r>
            <a:r>
              <a:rPr lang="ar-SY" sz="5200" b="1" dirty="0" smtClean="0">
                <a:solidFill>
                  <a:schemeClr val="accent2">
                    <a:lumMod val="75000"/>
                  </a:schemeClr>
                </a:solidFill>
              </a:rPr>
              <a:t>تلاسيميا</a:t>
            </a:r>
          </a:p>
          <a:p>
            <a:pPr marL="0" indent="0">
              <a:buNone/>
            </a:pPr>
            <a:endParaRPr lang="ar-SY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 smtClean="0"/>
              <a:t>A2           </a:t>
            </a:r>
            <a:r>
              <a:rPr lang="ar-SY" sz="4400" b="1" dirty="0" smtClean="0"/>
              <a:t>  &lt;    </a:t>
            </a:r>
            <a:r>
              <a:rPr lang="en-US" sz="4400" b="1" dirty="0" smtClean="0"/>
              <a:t>  1.7</a:t>
            </a:r>
            <a:r>
              <a:rPr lang="ar-SY" sz="4400" b="1" dirty="0" smtClean="0">
                <a:latin typeface="Tahoma"/>
                <a:ea typeface="Tahoma"/>
                <a:cs typeface="Tahoma"/>
              </a:rPr>
              <a:t>± </a:t>
            </a:r>
            <a:r>
              <a:rPr lang="en-US" sz="4400" b="1" dirty="0" smtClean="0">
                <a:latin typeface="Tahoma"/>
                <a:ea typeface="Tahoma"/>
                <a:cs typeface="Tahoma"/>
              </a:rPr>
              <a:t>0.3 </a:t>
            </a:r>
            <a:endParaRPr lang="ar-SY" sz="4400" b="1" dirty="0" smtClean="0"/>
          </a:p>
          <a:p>
            <a:endParaRPr lang="ar-SY" sz="4400" b="1" u="sng" dirty="0" smtClean="0"/>
          </a:p>
          <a:p>
            <a:endParaRPr lang="ar-SY" sz="4400" b="1" u="sng" dirty="0" smtClean="0"/>
          </a:p>
          <a:p>
            <a:pPr marL="0" indent="0">
              <a:buNone/>
            </a:pPr>
            <a:r>
              <a:rPr lang="ar-SY" sz="4400" dirty="0" smtClean="0"/>
              <a:t>                          </a:t>
            </a:r>
            <a:endParaRPr lang="ar-SY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2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تفسير نتائج رحلان الخضاب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Y" sz="3600" dirty="0" smtClean="0"/>
              <a:t>يبدأ تفعيل المورثة المسؤولة عن انتاج السلاسل </a:t>
            </a:r>
            <a:r>
              <a:rPr lang="el-GR" sz="3600" b="1" dirty="0" smtClean="0">
                <a:latin typeface="Tahoma"/>
                <a:ea typeface="Tahoma"/>
              </a:rPr>
              <a:t>β</a:t>
            </a:r>
            <a:r>
              <a:rPr lang="ar-SY" sz="3600" dirty="0" smtClean="0">
                <a:latin typeface="Tahoma"/>
                <a:ea typeface="Tahoma"/>
              </a:rPr>
              <a:t> منذ الأسبوع الثامن من الحمل حيث يبدأ انتاج هذه السلاسل بالتدريج.</a:t>
            </a:r>
          </a:p>
          <a:p>
            <a:endParaRPr lang="ar-SY" sz="3600" dirty="0" smtClean="0">
              <a:latin typeface="Tahoma"/>
              <a:ea typeface="Tahoma"/>
            </a:endParaRPr>
          </a:p>
          <a:p>
            <a:r>
              <a:rPr lang="ar-SY" sz="3600" dirty="0" smtClean="0">
                <a:latin typeface="Tahoma"/>
                <a:ea typeface="Tahoma"/>
              </a:rPr>
              <a:t>يبدأ تفعيل المورثة المسؤولة عن انتاج السلاسل </a:t>
            </a:r>
            <a:r>
              <a:rPr lang="el-GR" sz="3600" b="1" dirty="0" smtClean="0">
                <a:latin typeface="Tahoma"/>
                <a:ea typeface="Tahoma"/>
              </a:rPr>
              <a:t>δ</a:t>
            </a:r>
            <a:r>
              <a:rPr lang="ar-SY" sz="3600" dirty="0" smtClean="0">
                <a:latin typeface="Tahoma"/>
                <a:ea typeface="Tahoma"/>
              </a:rPr>
              <a:t> قبل الولادة بأسابيع .</a:t>
            </a:r>
          </a:p>
          <a:p>
            <a:endParaRPr lang="ar-SY" sz="3600" dirty="0" smtClean="0">
              <a:latin typeface="Tahoma"/>
              <a:ea typeface="Tahoma"/>
            </a:endParaRPr>
          </a:p>
          <a:p>
            <a:r>
              <a:rPr lang="ar-SY" sz="3600" dirty="0" smtClean="0">
                <a:latin typeface="Tahoma"/>
                <a:ea typeface="Tahoma"/>
              </a:rPr>
              <a:t>هناك تشابه كبير بين السلاسل </a:t>
            </a:r>
            <a:r>
              <a:rPr lang="el-GR" sz="3600" b="1" dirty="0" smtClean="0">
                <a:latin typeface="Tahoma"/>
                <a:ea typeface="Tahoma"/>
              </a:rPr>
              <a:t>β</a:t>
            </a:r>
            <a:r>
              <a:rPr lang="ar-SY" sz="3600" dirty="0" smtClean="0">
                <a:latin typeface="Tahoma"/>
                <a:ea typeface="Tahoma"/>
              </a:rPr>
              <a:t> و</a:t>
            </a:r>
            <a:r>
              <a:rPr lang="ar-SY" sz="3600" b="1" dirty="0" smtClean="0">
                <a:latin typeface="Tahoma"/>
                <a:ea typeface="Tahoma"/>
              </a:rPr>
              <a:t> </a:t>
            </a:r>
            <a:r>
              <a:rPr lang="el-GR" sz="3600" b="1" dirty="0" smtClean="0">
                <a:latin typeface="Tahoma"/>
                <a:ea typeface="Tahoma"/>
              </a:rPr>
              <a:t>δ</a:t>
            </a:r>
            <a:r>
              <a:rPr lang="ar-SY" sz="3600" dirty="0" smtClean="0">
                <a:latin typeface="Tahoma"/>
                <a:ea typeface="Tahoma"/>
              </a:rPr>
              <a:t> حيث أن الأخيرة أطول ب </a:t>
            </a:r>
            <a:r>
              <a:rPr lang="en-US" sz="3600" dirty="0" smtClean="0">
                <a:latin typeface="Tahoma"/>
                <a:ea typeface="Tahoma"/>
              </a:rPr>
              <a:t>10</a:t>
            </a:r>
            <a:r>
              <a:rPr lang="ar-SY" sz="3600" dirty="0" smtClean="0">
                <a:latin typeface="Tahoma"/>
                <a:ea typeface="Tahoma"/>
              </a:rPr>
              <a:t> حموض أمينية.</a:t>
            </a:r>
          </a:p>
          <a:p>
            <a:pPr marL="0" indent="0">
              <a:buNone/>
            </a:pPr>
            <a:endParaRPr lang="ar-SY" sz="3600" dirty="0" smtClean="0">
              <a:latin typeface="Tahoma"/>
              <a:ea typeface="Tahoma"/>
            </a:endParaRPr>
          </a:p>
          <a:p>
            <a:pPr marL="0" indent="0">
              <a:buNone/>
            </a:pP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68568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A2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حدية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SA" sz="54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SA" sz="54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ar-SA" sz="54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4000" b="1" u="sng" dirty="0" smtClean="0">
                <a:solidFill>
                  <a:schemeClr val="accent6">
                    <a:lumMod val="50000"/>
                  </a:schemeClr>
                </a:solidFill>
              </a:rPr>
              <a:t>رابعاً : </a:t>
            </a:r>
            <a:r>
              <a:rPr lang="ar-SA" sz="5400" b="1" u="sng" dirty="0" smtClean="0">
                <a:solidFill>
                  <a:schemeClr val="accent6">
                    <a:lumMod val="50000"/>
                  </a:schemeClr>
                </a:solidFill>
              </a:rPr>
              <a:t>قيم </a:t>
            </a:r>
            <a:r>
              <a:rPr lang="ar-SA" sz="5400" b="1" u="sng" dirty="0">
                <a:solidFill>
                  <a:schemeClr val="accent6">
                    <a:lumMod val="50000"/>
                  </a:schemeClr>
                </a:solidFill>
              </a:rPr>
              <a:t>الـ </a:t>
            </a:r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 A2 </a:t>
            </a:r>
            <a:r>
              <a:rPr lang="ar-SA" sz="5400" b="1" u="sng" dirty="0">
                <a:solidFill>
                  <a:schemeClr val="accent6">
                    <a:lumMod val="50000"/>
                  </a:schemeClr>
                </a:solidFill>
              </a:rPr>
              <a:t>حدية</a:t>
            </a:r>
          </a:p>
        </p:txBody>
      </p:sp>
    </p:spTree>
    <p:extLst>
      <p:ext uri="{BB962C8B-B14F-4D97-AF65-F5344CB8AC3E}">
        <p14:creationId xmlns:p14="http://schemas.microsoft.com/office/powerpoint/2010/main" val="14960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A2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حدية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تسمى هذه الحالة بالمنطقة الرمادية </a:t>
            </a:r>
            <a:r>
              <a:rPr lang="en-US" dirty="0" smtClean="0"/>
              <a:t>Gray Zone)</a:t>
            </a:r>
            <a:r>
              <a:rPr lang="ar-SY" dirty="0" smtClean="0"/>
              <a:t>) .</a:t>
            </a:r>
          </a:p>
          <a:p>
            <a:endParaRPr lang="ar-SY" dirty="0" smtClean="0"/>
          </a:p>
          <a:p>
            <a:r>
              <a:rPr lang="ar-SY" dirty="0" smtClean="0"/>
              <a:t>هذه الحالة شائعة في مناطق تواجد التلاسيميا .</a:t>
            </a:r>
          </a:p>
          <a:p>
            <a:endParaRPr lang="ar-SY" dirty="0" smtClean="0"/>
          </a:p>
          <a:p>
            <a:r>
              <a:rPr lang="ar-SY" dirty="0" smtClean="0"/>
              <a:t>أثبتت عدة دراسات أن القيم الحدية هي قيم طبيعية.</a:t>
            </a:r>
          </a:p>
          <a:p>
            <a:endParaRPr lang="ar-SY" dirty="0" smtClean="0"/>
          </a:p>
          <a:p>
            <a:r>
              <a:rPr lang="ar-SY" dirty="0" smtClean="0"/>
              <a:t>تتراوح قيم الـ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A2 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</a:rPr>
              <a:t>  =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3,5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±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0.4</a:t>
            </a:r>
            <a:r>
              <a:rPr lang="ar-SY" sz="4000" b="1" dirty="0" smtClean="0">
                <a:solidFill>
                  <a:schemeClr val="accent6">
                    <a:lumMod val="50000"/>
                  </a:schemeClr>
                </a:solidFill>
              </a:rPr>
              <a:t> .</a:t>
            </a:r>
          </a:p>
          <a:p>
            <a:endParaRPr lang="ar-SY" sz="4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000" dirty="0" smtClean="0"/>
              <a:t>MCV  , MCH , RBC</a:t>
            </a:r>
            <a:r>
              <a:rPr lang="ar-SA" sz="4000" dirty="0" smtClean="0"/>
              <a:t> طبيعية.</a:t>
            </a:r>
          </a:p>
          <a:p>
            <a:endParaRPr lang="ar-S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A2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حدية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Y" sz="4000" dirty="0" smtClean="0"/>
              <a:t>حامل تلاسيميا صامت .</a:t>
            </a:r>
          </a:p>
          <a:p>
            <a:endParaRPr lang="ar-SY" sz="4000" dirty="0" smtClean="0"/>
          </a:p>
          <a:p>
            <a:r>
              <a:rPr lang="ar-SY" sz="4000" dirty="0" smtClean="0"/>
              <a:t>حامل </a:t>
            </a:r>
            <a:r>
              <a:rPr lang="el-GR" sz="4000" b="1" dirty="0" smtClean="0">
                <a:latin typeface="Tahoma"/>
                <a:ea typeface="Tahoma"/>
                <a:cs typeface="Tahoma"/>
              </a:rPr>
              <a:t>β</a:t>
            </a:r>
            <a:r>
              <a:rPr lang="ar-SY" sz="4000" dirty="0" smtClean="0">
                <a:latin typeface="Tahoma"/>
                <a:ea typeface="Tahoma"/>
                <a:cs typeface="Tahoma"/>
              </a:rPr>
              <a:t> </a:t>
            </a:r>
            <a:r>
              <a:rPr lang="ar-SY" sz="4000" dirty="0" smtClean="0"/>
              <a:t> تلاسيميا بنمط وراثي خاص مترافق مع  </a:t>
            </a:r>
            <a:r>
              <a:rPr lang="el-GR" sz="4000" b="1" dirty="0" smtClean="0">
                <a:latin typeface="Tahoma"/>
                <a:ea typeface="Tahoma"/>
                <a:cs typeface="Tahoma"/>
              </a:rPr>
              <a:t>δ</a:t>
            </a:r>
            <a:r>
              <a:rPr lang="ar-SY" sz="4000" dirty="0" smtClean="0">
                <a:latin typeface="Tahoma"/>
                <a:ea typeface="Tahoma"/>
                <a:cs typeface="Tahoma"/>
              </a:rPr>
              <a:t> </a:t>
            </a:r>
            <a:r>
              <a:rPr lang="ar-SY" sz="4000" dirty="0" smtClean="0"/>
              <a:t>تلاسيميا </a:t>
            </a:r>
          </a:p>
          <a:p>
            <a:endParaRPr lang="ar-SY" sz="4000" dirty="0" smtClean="0"/>
          </a:p>
          <a:p>
            <a:r>
              <a:rPr lang="ar-SY" sz="4000" dirty="0" smtClean="0"/>
              <a:t>قد تترافق مع </a:t>
            </a:r>
            <a:r>
              <a:rPr lang="el-GR" sz="4000" b="1" dirty="0" smtClean="0">
                <a:latin typeface="Tahoma"/>
                <a:ea typeface="Tahoma"/>
                <a:cs typeface="Tahoma"/>
              </a:rPr>
              <a:t>α+</a:t>
            </a:r>
            <a:r>
              <a:rPr lang="ar-SY" sz="4000" dirty="0" smtClean="0">
                <a:latin typeface="Tahoma"/>
                <a:ea typeface="Tahoma"/>
                <a:cs typeface="Tahoma"/>
              </a:rPr>
              <a:t> </a:t>
            </a:r>
            <a:r>
              <a:rPr lang="ar-SY" sz="4000" dirty="0" smtClean="0"/>
              <a:t>تلاسيميا .</a:t>
            </a:r>
          </a:p>
          <a:p>
            <a:endParaRPr lang="ar-SY" sz="4000" dirty="0" smtClean="0"/>
          </a:p>
          <a:p>
            <a:r>
              <a:rPr lang="ar-SY" sz="4000" dirty="0" smtClean="0"/>
              <a:t>قد تترافق مع مشاكل خضابات شاذة أخرى (هذه الخضابات الشاذة منعت المورثة المسؤولة عن    الـ </a:t>
            </a:r>
            <a:r>
              <a:rPr lang="ar-SY" sz="4000" b="1" dirty="0" smtClean="0">
                <a:latin typeface="Tahoma"/>
                <a:ea typeface="Tahoma"/>
                <a:cs typeface="Tahoma"/>
              </a:rPr>
              <a:t>β</a:t>
            </a:r>
            <a:r>
              <a:rPr lang="ar-SY" sz="4000" dirty="0" smtClean="0">
                <a:latin typeface="Tahoma"/>
                <a:ea typeface="Tahoma"/>
                <a:cs typeface="Tahoma"/>
              </a:rPr>
              <a:t> </a:t>
            </a:r>
            <a:r>
              <a:rPr lang="ar-SY" sz="4000" dirty="0" smtClean="0"/>
              <a:t>تلاسيميا من التعبير عن ذاتها وبالتالي حدث ارتفاع طفيف ب </a:t>
            </a:r>
            <a:r>
              <a:rPr lang="en-US" sz="4000" dirty="0" smtClean="0"/>
              <a:t>A2 </a:t>
            </a:r>
            <a:r>
              <a:rPr lang="ar-SY" sz="4000" dirty="0" smtClean="0"/>
              <a:t> .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64800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قيم الـ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 A2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حدية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4000" dirty="0" smtClean="0"/>
              <a:t>ارتفاع طفيف في سياق فرط نشاط الدرق .</a:t>
            </a:r>
          </a:p>
          <a:p>
            <a:endParaRPr lang="ar-SY" sz="4000" dirty="0"/>
          </a:p>
          <a:p>
            <a:r>
              <a:rPr lang="ar-SY" sz="4000" dirty="0" smtClean="0"/>
              <a:t>ارتفاع طفيف في سياق العلاج بـ </a:t>
            </a:r>
            <a:r>
              <a:rPr lang="en-US" sz="4000" dirty="0" smtClean="0"/>
              <a:t>Zidovudine  )</a:t>
            </a:r>
            <a:r>
              <a:rPr lang="ar-SA" sz="4000" dirty="0" smtClean="0"/>
              <a:t>علاج الـ </a:t>
            </a:r>
            <a:r>
              <a:rPr lang="en-US" sz="4000" dirty="0" smtClean="0"/>
              <a:t>HIV</a:t>
            </a:r>
            <a:r>
              <a:rPr lang="ar-SA" sz="4000" dirty="0" smtClean="0"/>
              <a:t> ) .</a:t>
            </a:r>
          </a:p>
          <a:p>
            <a:r>
              <a:rPr lang="ar-SA" sz="4000" dirty="0" smtClean="0"/>
              <a:t>ارتفاع في سياق الـ   </a:t>
            </a:r>
            <a:r>
              <a:rPr lang="en-US" sz="4000" dirty="0" smtClean="0"/>
              <a:t>Megaloplastic </a:t>
            </a:r>
            <a:r>
              <a:rPr lang="en-US" dirty="0" smtClean="0"/>
              <a:t>Anemia</a:t>
            </a:r>
          </a:p>
          <a:p>
            <a:r>
              <a:rPr lang="ar-SY" dirty="0" smtClean="0"/>
              <a:t>اختلاف طريقة الرحلان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077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yaser\Desktop\تلفوني\FB_IMG_1517516037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b="1" i="1" dirty="0">
                <a:solidFill>
                  <a:schemeClr val="accent6">
                    <a:lumMod val="50000"/>
                  </a:schemeClr>
                </a:solidFill>
                <a:cs typeface="Old Antic Bold" panose="02010400000000000000" pitchFamily="2" charset="-78"/>
              </a:rPr>
              <a:t>وأخيراً . . .</a:t>
            </a:r>
            <a:endParaRPr lang="ar-SA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</a:rPr>
              <a:t>أرسلت له متسائلة . . . </a:t>
            </a:r>
          </a:p>
          <a:p>
            <a:pPr marL="0" indent="0">
              <a:buNone/>
            </a:pPr>
            <a:endParaRPr lang="ar-SA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</a:rPr>
              <a:t>لماذا تكتب ( أنتي ) بالياء بدلاً من الكسرة ( أنتِ )؟؟</a:t>
            </a:r>
          </a:p>
          <a:p>
            <a:pPr marL="0" indent="0">
              <a:buNone/>
            </a:pPr>
            <a:endParaRPr lang="ar-SA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</a:rPr>
              <a:t>أجابها . . . </a:t>
            </a:r>
          </a:p>
          <a:p>
            <a:pPr marL="0" indent="0">
              <a:buNone/>
            </a:pPr>
            <a:endParaRPr lang="ar-SA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sz="6400" b="1" dirty="0" smtClean="0">
                <a:solidFill>
                  <a:schemeClr val="accent6">
                    <a:lumMod val="50000"/>
                  </a:schemeClr>
                </a:solidFill>
              </a:rPr>
              <a:t>يعز علي كسركِ حتى في اللغة !!!!</a:t>
            </a:r>
          </a:p>
          <a:p>
            <a:pPr marL="0" indent="0">
              <a:buNone/>
            </a:pPr>
            <a:endParaRPr lang="ar-SA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1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3008313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sz="5400" b="1" dirty="0">
                <a:solidFill>
                  <a:schemeClr val="accent6">
                    <a:lumMod val="50000"/>
                  </a:schemeClr>
                </a:solidFill>
              </a:rPr>
              <a:t>كذااااااب . . . </a:t>
            </a:r>
            <a:endParaRPr lang="ar-SA" sz="5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SA" sz="5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sz="5400" b="1" dirty="0">
                <a:solidFill>
                  <a:schemeClr val="accent6">
                    <a:lumMod val="50000"/>
                  </a:schemeClr>
                </a:solidFill>
              </a:rPr>
              <a:t>واصل للصف الرابع </a:t>
            </a:r>
            <a:endParaRPr lang="ar-SA" sz="5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SA" sz="5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</a:rPr>
              <a:t>وطالع </a:t>
            </a:r>
            <a:r>
              <a:rPr lang="ar-SA" sz="5400" b="1" dirty="0">
                <a:solidFill>
                  <a:schemeClr val="accent6">
                    <a:lumMod val="50000"/>
                  </a:schemeClr>
                </a:solidFill>
              </a:rPr>
              <a:t>من المدرسة </a:t>
            </a:r>
            <a:endParaRPr lang="ar-SA" sz="5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SA" sz="5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</a:rPr>
              <a:t>شحط</a:t>
            </a:r>
            <a:r>
              <a:rPr lang="ar-SA" sz="5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ar-SA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عنصر نائب للنص 7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3074" name="Picture 2" descr="D:\yaser\صور للمحاضرات\ggg\yas1\333\Finance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" y="260350"/>
            <a:ext cx="4429224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2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تفسير نتائج رحلان الخضاب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sz="3600" dirty="0" smtClean="0">
                <a:latin typeface="Tahoma"/>
                <a:ea typeface="Tahoma"/>
              </a:rPr>
              <a:t>إن الخضاب المسيطر في الحياة الجنينية هو الخضاب الجنيني </a:t>
            </a:r>
            <a:r>
              <a:rPr lang="en-US" sz="3600" b="1" dirty="0" smtClean="0">
                <a:latin typeface="Tahoma"/>
                <a:ea typeface="Tahoma"/>
              </a:rPr>
              <a:t>F</a:t>
            </a:r>
            <a:r>
              <a:rPr lang="en-US" sz="3600" dirty="0" smtClean="0">
                <a:latin typeface="Tahoma"/>
                <a:ea typeface="Tahoma"/>
              </a:rPr>
              <a:t> </a:t>
            </a:r>
            <a:r>
              <a:rPr lang="ar-SY" sz="3600" dirty="0" smtClean="0">
                <a:latin typeface="Tahoma"/>
                <a:ea typeface="Tahoma"/>
              </a:rPr>
              <a:t> الذي يتميز بألفته الزائدة للأكسجين .</a:t>
            </a:r>
          </a:p>
          <a:p>
            <a:endParaRPr lang="ar-SY" sz="3600" dirty="0" smtClean="0">
              <a:latin typeface="Tahoma"/>
              <a:ea typeface="Tahoma"/>
            </a:endParaRPr>
          </a:p>
          <a:p>
            <a:r>
              <a:rPr lang="ar-SY" sz="3600" dirty="0" smtClean="0">
                <a:latin typeface="Tahoma"/>
                <a:ea typeface="Tahoma"/>
              </a:rPr>
              <a:t>يبدأ تناقص انتاج السلاسل </a:t>
            </a:r>
            <a:r>
              <a:rPr lang="el-GR" sz="3600" b="1" dirty="0" smtClean="0">
                <a:latin typeface="Tahoma"/>
                <a:ea typeface="Tahoma"/>
              </a:rPr>
              <a:t>ϒ</a:t>
            </a:r>
            <a:r>
              <a:rPr lang="ar-SY" sz="3600" dirty="0" smtClean="0">
                <a:latin typeface="Tahoma"/>
                <a:ea typeface="Tahoma"/>
              </a:rPr>
              <a:t> في الثلث الأخير من الحمل , في حين يزداد انتاج السلاسل </a:t>
            </a:r>
            <a:r>
              <a:rPr lang="el-GR" sz="3600" b="1" dirty="0" smtClean="0">
                <a:latin typeface="Tahoma"/>
                <a:ea typeface="Tahoma"/>
              </a:rPr>
              <a:t>β</a:t>
            </a:r>
            <a:r>
              <a:rPr lang="ar-SY" sz="3600" b="1" dirty="0" smtClean="0">
                <a:latin typeface="Tahoma"/>
                <a:ea typeface="Tahoma"/>
              </a:rPr>
              <a:t>.</a:t>
            </a:r>
          </a:p>
          <a:p>
            <a:endParaRPr lang="ar-SY" sz="3600" b="1" dirty="0" smtClean="0">
              <a:latin typeface="Tahoma"/>
              <a:ea typeface="Tahoma"/>
            </a:endParaRPr>
          </a:p>
          <a:p>
            <a:r>
              <a:rPr lang="ar-SY" sz="3600" dirty="0" smtClean="0">
                <a:latin typeface="Tahoma"/>
                <a:ea typeface="Tahoma"/>
              </a:rPr>
              <a:t>بعد الولادة تكون نسبة السلاسل </a:t>
            </a:r>
            <a:r>
              <a:rPr lang="el-GR" sz="3600" b="1" dirty="0" smtClean="0">
                <a:latin typeface="Tahoma"/>
                <a:ea typeface="Tahoma"/>
              </a:rPr>
              <a:t>β⁄ϒ</a:t>
            </a:r>
            <a:r>
              <a:rPr lang="ar-SY" sz="3600" dirty="0" smtClean="0">
                <a:latin typeface="Tahoma"/>
                <a:ea typeface="Tahoma"/>
              </a:rPr>
              <a:t> هي </a:t>
            </a:r>
            <a:r>
              <a:rPr lang="en-US" sz="3600" b="1" dirty="0" smtClean="0">
                <a:latin typeface="Tahoma"/>
                <a:ea typeface="Tahoma"/>
              </a:rPr>
              <a:t>1/2</a:t>
            </a:r>
            <a:r>
              <a:rPr lang="ar-SY" sz="3600" dirty="0" smtClean="0">
                <a:latin typeface="Tahoma"/>
                <a:ea typeface="Tahoma"/>
              </a:rPr>
              <a:t> حيث تبدأ بالانخفاض حتى عمر السنة.</a:t>
            </a:r>
          </a:p>
          <a:p>
            <a:pPr marL="0" indent="0">
              <a:buNone/>
            </a:pPr>
            <a:endParaRPr lang="ar-SY" sz="3600" dirty="0" smtClean="0">
              <a:latin typeface="Tahoma"/>
              <a:ea typeface="Tahoma"/>
            </a:endParaRPr>
          </a:p>
          <a:p>
            <a:pPr marL="0" indent="0">
              <a:buNone/>
            </a:pP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78047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تفسير نتائج رحلان الخضاب</a:t>
            </a:r>
            <a:endParaRPr lang="ar-SA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SA" sz="3600" dirty="0"/>
          </a:p>
        </p:txBody>
      </p:sp>
      <p:pic>
        <p:nvPicPr>
          <p:cNvPr id="1026" name="Picture 2" descr="C:\Users\yaser\Desktop\sicle\HbF levels_medicosn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4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844824"/>
            <a:ext cx="532859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47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Y" sz="3600" dirty="0" smtClean="0"/>
              <a:t>عند مناقشة كل حالة سوف ندرسها بعد إجراء التحاليل التالية</a:t>
            </a:r>
          </a:p>
          <a:p>
            <a:pPr marL="742950" indent="-742950">
              <a:buFont typeface="+mj-lt"/>
              <a:buAutoNum type="arabicPeriod"/>
            </a:pPr>
            <a:r>
              <a:rPr lang="ar-SY" sz="4400" b="1" dirty="0" smtClean="0"/>
              <a:t>رحلان خضاب .</a:t>
            </a:r>
          </a:p>
          <a:p>
            <a:pPr marL="742950" indent="-742950">
              <a:buFont typeface="+mj-lt"/>
              <a:buAutoNum type="arabicPeriod"/>
            </a:pPr>
            <a:r>
              <a:rPr lang="ar-SY" sz="4400" b="1" dirty="0" smtClean="0"/>
              <a:t>حديد المصل ( </a:t>
            </a:r>
            <a:r>
              <a:rPr lang="en-US" sz="4400" b="1" dirty="0" smtClean="0"/>
              <a:t>60 - 160</a:t>
            </a:r>
            <a:r>
              <a:rPr lang="ar-SY" sz="4400" b="1" dirty="0" smtClean="0"/>
              <a:t>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RBC </a:t>
            </a:r>
            <a:r>
              <a:rPr lang="ar-SY" sz="4400" b="1" dirty="0" smtClean="0"/>
              <a:t> (</a:t>
            </a:r>
            <a:r>
              <a:rPr lang="en-US" sz="4400" b="1" dirty="0" smtClean="0"/>
              <a:t>4.2 – 5.4</a:t>
            </a:r>
            <a:r>
              <a:rPr lang="ar-SY" sz="4400" b="1" dirty="0" smtClean="0"/>
              <a:t>) (</a:t>
            </a:r>
            <a:r>
              <a:rPr lang="en-US" sz="4400" b="1" dirty="0" smtClean="0"/>
              <a:t>4.7 - 6</a:t>
            </a:r>
            <a:r>
              <a:rPr lang="ar-SY" sz="4400" b="1" dirty="0" smtClean="0"/>
              <a:t>).</a:t>
            </a:r>
            <a:endParaRPr lang="en-US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MCV</a:t>
            </a:r>
            <a:r>
              <a:rPr lang="ar-SY" sz="4400" b="1" dirty="0" smtClean="0"/>
              <a:t> ( </a:t>
            </a:r>
            <a:r>
              <a:rPr lang="en-US" sz="4400" b="1" dirty="0" smtClean="0"/>
              <a:t>80 - 96</a:t>
            </a:r>
            <a:r>
              <a:rPr lang="ar-SY" sz="4400" b="1" dirty="0" smtClean="0"/>
              <a:t>) .</a:t>
            </a:r>
            <a:endParaRPr lang="en-US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MCH</a:t>
            </a:r>
            <a:r>
              <a:rPr lang="ar-SY" sz="4400" b="1" dirty="0" smtClean="0"/>
              <a:t> ( </a:t>
            </a:r>
            <a:r>
              <a:rPr lang="en-US" sz="4400" b="1" dirty="0" smtClean="0"/>
              <a:t>27 - 33</a:t>
            </a:r>
            <a:r>
              <a:rPr lang="ar-SY" sz="4400" b="1" dirty="0" smtClean="0"/>
              <a:t>) .</a:t>
            </a:r>
          </a:p>
          <a:p>
            <a:pPr marL="742950" indent="-742950">
              <a:buFont typeface="+mj-lt"/>
              <a:buAutoNum type="arabicPeriod"/>
            </a:pPr>
            <a:r>
              <a:rPr lang="ar-SY" sz="4400" b="1" dirty="0" smtClean="0"/>
              <a:t>الخضاب والهيماتوكريت .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386113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الخضاب الدموي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cs typeface="Old Antic Outline Shaded" panose="02010400000000000000" pitchFamily="2" charset="-78"/>
              </a:rPr>
              <a:t>A2</a:t>
            </a:r>
            <a:endParaRPr lang="ar-SA" sz="8000" b="1" dirty="0">
              <a:solidFill>
                <a:schemeClr val="accent3">
                  <a:lumMod val="50000"/>
                </a:schemeClr>
              </a:solidFill>
              <a:cs typeface="Old Antic Outline Shaded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Y" sz="2600" b="1" dirty="0" smtClean="0"/>
              <a:t>نحن أمام أربع حالات :</a:t>
            </a:r>
          </a:p>
          <a:p>
            <a:pPr marL="0" indent="0">
              <a:buNone/>
            </a:pPr>
            <a:r>
              <a:rPr lang="ar-SY" sz="36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ar-SY" sz="3600" b="1" dirty="0" smtClean="0">
                <a:solidFill>
                  <a:schemeClr val="accent6">
                    <a:lumMod val="50000"/>
                  </a:schemeClr>
                </a:solidFill>
              </a:rPr>
              <a:t> – ارتفاع قيم الخضاب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A2</a:t>
            </a:r>
            <a:r>
              <a:rPr lang="ar-SY" sz="3600" b="1" dirty="0" smtClean="0">
                <a:solidFill>
                  <a:schemeClr val="accent6">
                    <a:lumMod val="50000"/>
                  </a:schemeClr>
                </a:solidFill>
              </a:rPr>
              <a:t> .</a:t>
            </a:r>
          </a:p>
          <a:p>
            <a:pPr marL="0" indent="0">
              <a:buNone/>
            </a:pPr>
            <a:endParaRPr lang="ar-SY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Y" sz="3600" b="1" dirty="0" smtClean="0">
                <a:solidFill>
                  <a:schemeClr val="accent4">
                    <a:lumMod val="50000"/>
                  </a:schemeClr>
                </a:solidFill>
              </a:rPr>
              <a:t>2 – قيم الخضاب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A2</a:t>
            </a:r>
            <a:r>
              <a:rPr lang="ar-SY" sz="3600" b="1" dirty="0" smtClean="0">
                <a:solidFill>
                  <a:schemeClr val="accent4">
                    <a:lumMod val="50000"/>
                  </a:schemeClr>
                </a:solidFill>
              </a:rPr>
              <a:t> طبيعية .</a:t>
            </a:r>
          </a:p>
          <a:p>
            <a:pPr marL="0" indent="0">
              <a:buNone/>
            </a:pPr>
            <a:endParaRPr lang="ar-SY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Y" sz="3600" b="1" dirty="0" smtClean="0">
                <a:solidFill>
                  <a:schemeClr val="accent5">
                    <a:lumMod val="50000"/>
                  </a:schemeClr>
                </a:solidFill>
              </a:rPr>
              <a:t>3 – إنخفاض قيم الخضاب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A2</a:t>
            </a:r>
            <a:r>
              <a:rPr lang="ar-SY" sz="3600" b="1" dirty="0" smtClean="0">
                <a:solidFill>
                  <a:schemeClr val="accent5">
                    <a:lumMod val="50000"/>
                  </a:schemeClr>
                </a:solidFill>
              </a:rPr>
              <a:t> . </a:t>
            </a:r>
          </a:p>
          <a:p>
            <a:pPr marL="0" indent="0">
              <a:buNone/>
            </a:pPr>
            <a:endParaRPr lang="ar-SY" sz="3600" b="1" dirty="0"/>
          </a:p>
          <a:p>
            <a:pPr marL="0" indent="0">
              <a:buNone/>
            </a:pPr>
            <a:r>
              <a:rPr lang="ar-SY" sz="3600" b="1" dirty="0" smtClean="0">
                <a:solidFill>
                  <a:srgbClr val="00B050"/>
                </a:solidFill>
              </a:rPr>
              <a:t>4 – قيم الخضاب </a:t>
            </a:r>
            <a:r>
              <a:rPr lang="en-US" sz="3600" b="1" dirty="0" smtClean="0">
                <a:solidFill>
                  <a:srgbClr val="00B050"/>
                </a:solidFill>
              </a:rPr>
              <a:t>A2 </a:t>
            </a:r>
            <a:r>
              <a:rPr lang="ar-SY" sz="3600" b="1" dirty="0" smtClean="0">
                <a:solidFill>
                  <a:srgbClr val="00B050"/>
                </a:solidFill>
              </a:rPr>
              <a:t> حدية .</a:t>
            </a:r>
            <a:endParaRPr lang="ar-S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5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عرض تقديمي2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تقديمي23</Template>
  <TotalTime>422</TotalTime>
  <Words>1380</Words>
  <Application>Microsoft Office PowerPoint</Application>
  <PresentationFormat>عرض على الشاشة (3:4)‏</PresentationFormat>
  <Paragraphs>325</Paragraphs>
  <Slides>46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عرض تقديمي23</vt:lpstr>
      <vt:lpstr>تفسير نتائج رحلان الخضاب</vt:lpstr>
      <vt:lpstr>تفسير نتائج رحلان الخضاب</vt:lpstr>
      <vt:lpstr>تفسير نتائج رحلان الخضاب</vt:lpstr>
      <vt:lpstr>تفسير نتائج رحلان الخضاب</vt:lpstr>
      <vt:lpstr>تفسير نتائج رحلان الخضاب</vt:lpstr>
      <vt:lpstr>تفسير نتائج رحلان الخضاب</vt:lpstr>
      <vt:lpstr>الخضاب الدموي   A2</vt:lpstr>
      <vt:lpstr>الخضاب الدموي   A2</vt:lpstr>
      <vt:lpstr>الخضاب الدموي   A2</vt:lpstr>
      <vt:lpstr>إرتفاع الخضاب الدموي   A2</vt:lpstr>
      <vt:lpstr>إرتفاع الخضاب الدموي   A2</vt:lpstr>
      <vt:lpstr>إرتفاع الخضاب الدموي   A2</vt:lpstr>
      <vt:lpstr>إرتفاع الخضاب الدموي   A2</vt:lpstr>
      <vt:lpstr>إرتفاع الخضاب الدموي   A2</vt:lpstr>
      <vt:lpstr>إرتفاع الخضاب الدموي   A2</vt:lpstr>
      <vt:lpstr>الخضاب الدموي   A2</vt:lpstr>
      <vt:lpstr>الخضاب الدموي   A2</vt:lpstr>
      <vt:lpstr>الخضاب الدموي   A2</vt:lpstr>
      <vt:lpstr>الخضاب الدموي   A2</vt:lpstr>
      <vt:lpstr>الخضاب الدموي   A2</vt:lpstr>
      <vt:lpstr>الخضاب الدموي   A2</vt:lpstr>
      <vt:lpstr>عرض تقديمي في PowerPoint</vt:lpstr>
      <vt:lpstr> قيم الـ A2 طبيعية أولاً... </vt:lpstr>
      <vt:lpstr> قيم الـ A2 طبيعية أولاً... </vt:lpstr>
      <vt:lpstr>قيم الـ A2 طبيعية ثانياً </vt:lpstr>
      <vt:lpstr>قيم الـ A2 طبيعية ثانياً </vt:lpstr>
      <vt:lpstr>قيم الـ A2 طبيعية ثالثاً </vt:lpstr>
      <vt:lpstr>قيم الـ A2 طبيعية ثالثاً </vt:lpstr>
      <vt:lpstr>قيم الـ A2 طبيعية رابعاً </vt:lpstr>
      <vt:lpstr>قيم الـ A2 طبيعية رابعاً </vt:lpstr>
      <vt:lpstr>عرض تقديمي في PowerPoint</vt:lpstr>
      <vt:lpstr>إنخفاض قيم الـA2 </vt:lpstr>
      <vt:lpstr>إنخفاض قيم الـA2 </vt:lpstr>
      <vt:lpstr>إنخفاض قيم الـA2 </vt:lpstr>
      <vt:lpstr>إنخفاض قيم الـA2 </vt:lpstr>
      <vt:lpstr>إنخفاض قيم الـA2 </vt:lpstr>
      <vt:lpstr>إنخفاض قيم الـA2 </vt:lpstr>
      <vt:lpstr>إنخفاض قيم الـA2 </vt:lpstr>
      <vt:lpstr>إنخفاض قيم الـA2 </vt:lpstr>
      <vt:lpstr>قيم الـ  A2 حدية</vt:lpstr>
      <vt:lpstr>قيم الـ  A2 حدية</vt:lpstr>
      <vt:lpstr>قيم الـ  A2 حدية</vt:lpstr>
      <vt:lpstr>قيم الـ  A2 حدية</vt:lpstr>
      <vt:lpstr>عرض تقديمي في PowerPoint</vt:lpstr>
      <vt:lpstr>وأخيراً . . .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تفسير نتائج رحلان الخضاب</dc:title>
  <dc:creator>yaser</dc:creator>
  <cp:lastModifiedBy>DR.Ahmed Saker 2o1O</cp:lastModifiedBy>
  <cp:revision>74</cp:revision>
  <dcterms:created xsi:type="dcterms:W3CDTF">2018-03-24T13:40:01Z</dcterms:created>
  <dcterms:modified xsi:type="dcterms:W3CDTF">2018-04-08T09:44:46Z</dcterms:modified>
</cp:coreProperties>
</file>