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2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0E0E2-3284-4B7D-994D-CC27AA7BE177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55DBD-E555-4E2F-BDDF-DC567005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0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6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9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6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8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3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0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EA4D4-9FD7-4211-AB6A-421B04E8B7D5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A8BBD-9804-49CC-BF1F-EBFE48330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3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b="1" dirty="0"/>
              <a:t>Pain in Cancer Survivors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4400" b="1" dirty="0" smtClean="0">
                <a:solidFill>
                  <a:schemeClr val="tx1"/>
                </a:solidFill>
              </a:rPr>
              <a:t>د قصي الحسين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582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dir="in"/>
      </p:transition>
    </mc:Choice>
    <mc:Fallback>
      <p:transition spd="slow">
        <p:split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radiation-induced </a:t>
            </a:r>
            <a:r>
              <a:rPr lang="en-US" dirty="0" err="1" smtClean="0"/>
              <a:t>plexopathy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Medications similar to those used for CIPN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1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Hormone-Induced Arthralgia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aromatase </a:t>
            </a:r>
            <a:r>
              <a:rPr lang="en-US" dirty="0" smtClean="0"/>
              <a:t>inhibitor, </a:t>
            </a:r>
            <a:r>
              <a:rPr lang="en-US" dirty="0"/>
              <a:t>incorporated either as up-front therapy or as adjuvant therapy after </a:t>
            </a:r>
            <a:r>
              <a:rPr lang="en-US" dirty="0" err="1" smtClean="0"/>
              <a:t>tamoxifen</a:t>
            </a:r>
            <a:r>
              <a:rPr lang="en-US" dirty="0" smtClean="0"/>
              <a:t>. </a:t>
            </a:r>
            <a:r>
              <a:rPr lang="en-US" dirty="0"/>
              <a:t>data </a:t>
            </a:r>
            <a:r>
              <a:rPr lang="en-US" dirty="0" smtClean="0"/>
              <a:t>show </a:t>
            </a:r>
            <a:r>
              <a:rPr lang="en-US" dirty="0"/>
              <a:t>that aromatase inhibitors reduce the risk for breast cancer recurrence and prolong </a:t>
            </a:r>
            <a:r>
              <a:rPr lang="en-US" dirty="0" smtClean="0"/>
              <a:t>survival</a:t>
            </a:r>
          </a:p>
          <a:p>
            <a:r>
              <a:rPr lang="en-US" dirty="0"/>
              <a:t>painful </a:t>
            </a:r>
            <a:r>
              <a:rPr lang="en-US" dirty="0" err="1"/>
              <a:t>arthralgias</a:t>
            </a:r>
            <a:r>
              <a:rPr lang="en-US" dirty="0"/>
              <a:t> and </a:t>
            </a:r>
            <a:r>
              <a:rPr lang="en-US" dirty="0" err="1" smtClean="0"/>
              <a:t>myalgias</a:t>
            </a:r>
            <a:endParaRPr lang="en-US" dirty="0" smtClean="0"/>
          </a:p>
          <a:p>
            <a:r>
              <a:rPr lang="en-US" dirty="0"/>
              <a:t>Risk factors for pain </a:t>
            </a:r>
            <a:r>
              <a:rPr lang="en-US" dirty="0" smtClean="0"/>
              <a:t>include </a:t>
            </a:r>
            <a:r>
              <a:rPr lang="en-US" dirty="0"/>
              <a:t>obesity and previous hormone replacement therapy or </a:t>
            </a:r>
            <a:r>
              <a:rPr lang="en-US" dirty="0" smtClean="0"/>
              <a:t>chemotherapy</a:t>
            </a:r>
          </a:p>
          <a:p>
            <a:r>
              <a:rPr lang="en-US" dirty="0"/>
              <a:t>one study, 20% of women who had joint pain stopped taking their aromatase inhibitors</a:t>
            </a:r>
          </a:p>
        </p:txBody>
      </p:sp>
    </p:spTree>
    <p:extLst>
      <p:ext uri="{BB962C8B-B14F-4D97-AF65-F5344CB8AC3E}">
        <p14:creationId xmlns:p14="http://schemas.microsoft.com/office/powerpoint/2010/main" val="361051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Treatment of hormone-induced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single therapy has yet been shown to be </a:t>
            </a:r>
            <a:r>
              <a:rPr lang="en-US" dirty="0" smtClean="0"/>
              <a:t>effective</a:t>
            </a:r>
          </a:p>
          <a:p>
            <a:r>
              <a:rPr lang="en-US" dirty="0"/>
              <a:t>acupuncture, exercise, acetaminophen, </a:t>
            </a:r>
            <a:r>
              <a:rPr lang="en-US" dirty="0" err="1"/>
              <a:t>nonsteroidal</a:t>
            </a:r>
            <a:r>
              <a:rPr lang="en-US" dirty="0"/>
              <a:t> anti-inflammatory drugs, opioids, glucosamine/chondroitin, omega-3 fish oil, and </a:t>
            </a:r>
            <a:r>
              <a:rPr lang="en-US" dirty="0" smtClean="0"/>
              <a:t>probiotics</a:t>
            </a:r>
          </a:p>
          <a:p>
            <a:r>
              <a:rPr lang="en-US" dirty="0"/>
              <a:t>lifestyle </a:t>
            </a:r>
            <a:r>
              <a:rPr lang="en-US" dirty="0" smtClean="0"/>
              <a:t>modification including </a:t>
            </a:r>
            <a:r>
              <a:rPr lang="en-US" dirty="0"/>
              <a:t>weight reduction, regular exercise </a:t>
            </a:r>
          </a:p>
        </p:txBody>
      </p:sp>
    </p:spTree>
    <p:extLst>
      <p:ext uri="{BB962C8B-B14F-4D97-AF65-F5344CB8AC3E}">
        <p14:creationId xmlns:p14="http://schemas.microsoft.com/office/powerpoint/2010/main" val="283740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Graft </a:t>
            </a:r>
            <a:r>
              <a:rPr lang="en-US" dirty="0" err="1"/>
              <a:t>vs</a:t>
            </a:r>
            <a:r>
              <a:rPr lang="en-US" dirty="0"/>
              <a:t> Host Disease-Related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complication of hematopoietic stem cell </a:t>
            </a:r>
            <a:r>
              <a:rPr lang="en-US" dirty="0" smtClean="0"/>
              <a:t>transplantation</a:t>
            </a:r>
          </a:p>
          <a:p>
            <a:r>
              <a:rPr lang="en-US" dirty="0"/>
              <a:t>skin changes that look and feel like scleroderma </a:t>
            </a:r>
          </a:p>
        </p:txBody>
      </p:sp>
    </p:spTree>
    <p:extLst>
      <p:ext uri="{BB962C8B-B14F-4D97-AF65-F5344CB8AC3E}">
        <p14:creationId xmlns:p14="http://schemas.microsoft.com/office/powerpoint/2010/main" val="2322364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Treatment of </a:t>
            </a:r>
            <a:r>
              <a:rPr lang="en-US" dirty="0" smtClean="0"/>
              <a:t>GVHD-induced </a:t>
            </a:r>
            <a:r>
              <a:rPr lang="en-US" dirty="0"/>
              <a:t>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topical corticosteroids </a:t>
            </a:r>
            <a:endParaRPr lang="en-US" dirty="0" smtClean="0"/>
          </a:p>
          <a:p>
            <a:r>
              <a:rPr lang="en-US" dirty="0"/>
              <a:t>topical </a:t>
            </a:r>
            <a:r>
              <a:rPr lang="en-US" dirty="0" err="1" smtClean="0"/>
              <a:t>tacrolimus</a:t>
            </a:r>
            <a:endParaRPr lang="en-US" dirty="0" smtClean="0"/>
          </a:p>
          <a:p>
            <a:r>
              <a:rPr lang="en-US" dirty="0"/>
              <a:t> intravenous opioid analgesics</a:t>
            </a:r>
          </a:p>
        </p:txBody>
      </p:sp>
    </p:spTree>
    <p:extLst>
      <p:ext uri="{BB962C8B-B14F-4D97-AF65-F5344CB8AC3E}">
        <p14:creationId xmlns:p14="http://schemas.microsoft.com/office/powerpoint/2010/main" val="2466258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Surgery-Related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rates of chronic pain after cancer surgery are as high as 50</a:t>
            </a:r>
            <a:r>
              <a:rPr lang="en-US" dirty="0" smtClean="0"/>
              <a:t>%,</a:t>
            </a:r>
          </a:p>
          <a:p>
            <a:r>
              <a:rPr lang="en-US" dirty="0"/>
              <a:t>predisposing </a:t>
            </a:r>
            <a:r>
              <a:rPr lang="en-US" dirty="0" smtClean="0"/>
              <a:t>factors</a:t>
            </a:r>
          </a:p>
          <a:p>
            <a:pPr lvl="0"/>
            <a:r>
              <a:rPr lang="en-US" dirty="0"/>
              <a:t>Pre-existing pain; </a:t>
            </a:r>
          </a:p>
          <a:p>
            <a:pPr lvl="0"/>
            <a:r>
              <a:rPr lang="en-US" dirty="0"/>
              <a:t>Repeat surgery; </a:t>
            </a:r>
          </a:p>
          <a:p>
            <a:pPr lvl="0"/>
            <a:r>
              <a:rPr lang="en-US" dirty="0"/>
              <a:t>Radiation; </a:t>
            </a:r>
          </a:p>
          <a:p>
            <a:pPr lvl="0"/>
            <a:r>
              <a:rPr lang="en-US" dirty="0"/>
              <a:t>Chemotherapy; </a:t>
            </a:r>
          </a:p>
          <a:p>
            <a:pPr lvl="0"/>
            <a:r>
              <a:rPr lang="en-US" dirty="0"/>
              <a:t>Psychological vulnerability; and </a:t>
            </a:r>
          </a:p>
          <a:p>
            <a:r>
              <a:rPr lang="en-US" dirty="0"/>
              <a:t>Depression and anxiety. </a:t>
            </a:r>
            <a:endParaRPr lang="en-US" dirty="0" smtClean="0"/>
          </a:p>
          <a:p>
            <a:r>
              <a:rPr lang="en-US" dirty="0"/>
              <a:t>most well-described </a:t>
            </a:r>
            <a:r>
              <a:rPr lang="en-US" dirty="0" smtClean="0"/>
              <a:t>,</a:t>
            </a:r>
            <a:r>
              <a:rPr lang="en-US" dirty="0" err="1" smtClean="0"/>
              <a:t>postmastectomy</a:t>
            </a:r>
            <a:r>
              <a:rPr lang="en-US" dirty="0" smtClean="0"/>
              <a:t> </a:t>
            </a:r>
            <a:r>
              <a:rPr lang="en-US" dirty="0"/>
              <a:t>pain, </a:t>
            </a:r>
            <a:r>
              <a:rPr lang="en-US" dirty="0" err="1"/>
              <a:t>postamputation</a:t>
            </a:r>
            <a:r>
              <a:rPr lang="en-US" dirty="0"/>
              <a:t> pain, </a:t>
            </a:r>
            <a:r>
              <a:rPr lang="en-US" dirty="0" err="1"/>
              <a:t>postthoracotomy</a:t>
            </a:r>
            <a:r>
              <a:rPr lang="en-US" dirty="0"/>
              <a:t> pain, and pain associated with head and neck surgeries.</a:t>
            </a:r>
          </a:p>
        </p:txBody>
      </p:sp>
    </p:spTree>
    <p:extLst>
      <p:ext uri="{BB962C8B-B14F-4D97-AF65-F5344CB8AC3E}">
        <p14:creationId xmlns:p14="http://schemas.microsoft.com/office/powerpoint/2010/main" val="274907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Postmastectomy</a:t>
            </a:r>
            <a:r>
              <a:rPr lang="en-US" dirty="0"/>
              <a:t>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neuropathic in nature and is related to surgical trauma and, in particular, the extent of axillary dissection</a:t>
            </a:r>
            <a:r>
              <a:rPr lang="en-US" dirty="0" smtClean="0"/>
              <a:t>.</a:t>
            </a:r>
          </a:p>
          <a:p>
            <a:r>
              <a:rPr lang="en-US" dirty="0"/>
              <a:t>tissue expanders used in the time period between initial surgery and reconstructive procedures</a:t>
            </a:r>
            <a:endParaRPr lang="en-US" dirty="0" smtClean="0"/>
          </a:p>
          <a:p>
            <a:r>
              <a:rPr lang="en-US" dirty="0"/>
              <a:t>phantom breast pain; </a:t>
            </a:r>
            <a:r>
              <a:rPr lang="en-US" dirty="0" err="1" smtClean="0"/>
              <a:t>intercostobrachial</a:t>
            </a:r>
            <a:r>
              <a:rPr lang="en-US" dirty="0" smtClean="0"/>
              <a:t> </a:t>
            </a:r>
            <a:r>
              <a:rPr lang="en-US" dirty="0"/>
              <a:t>neuralgia and </a:t>
            </a:r>
            <a:r>
              <a:rPr lang="en-US" dirty="0" err="1"/>
              <a:t>postmastectomy</a:t>
            </a:r>
            <a:r>
              <a:rPr lang="en-US" dirty="0"/>
              <a:t> pain syndrome; </a:t>
            </a:r>
            <a:r>
              <a:rPr lang="en-US" dirty="0" smtClean="0"/>
              <a:t>neuroma </a:t>
            </a:r>
            <a:r>
              <a:rPr lang="en-US" dirty="0"/>
              <a:t>and scar pain; </a:t>
            </a:r>
            <a:r>
              <a:rPr lang="en-US" dirty="0" smtClean="0"/>
              <a:t>other </a:t>
            </a:r>
            <a:r>
              <a:rPr lang="en-US" dirty="0"/>
              <a:t>nerve injury</a:t>
            </a:r>
          </a:p>
        </p:txBody>
      </p:sp>
    </p:spTree>
    <p:extLst>
      <p:ext uri="{BB962C8B-B14F-4D97-AF65-F5344CB8AC3E}">
        <p14:creationId xmlns:p14="http://schemas.microsoft.com/office/powerpoint/2010/main" val="4027831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Postthoracotomy</a:t>
            </a:r>
            <a:r>
              <a:rPr lang="en-US" dirty="0"/>
              <a:t>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 in up to 60% of </a:t>
            </a:r>
            <a:r>
              <a:rPr lang="en-US" dirty="0" smtClean="0"/>
              <a:t>patients</a:t>
            </a:r>
          </a:p>
          <a:p>
            <a:r>
              <a:rPr lang="en-US" dirty="0" smtClean="0"/>
              <a:t>intercostal </a:t>
            </a:r>
            <a:r>
              <a:rPr lang="en-US" dirty="0"/>
              <a:t>nerve </a:t>
            </a:r>
            <a:r>
              <a:rPr lang="en-US" dirty="0" smtClean="0"/>
              <a:t>injury</a:t>
            </a:r>
          </a:p>
          <a:p>
            <a:r>
              <a:rPr lang="en-US" dirty="0"/>
              <a:t>disarticulation of the </a:t>
            </a:r>
            <a:r>
              <a:rPr lang="en-US" dirty="0" err="1"/>
              <a:t>costochondral</a:t>
            </a:r>
            <a:r>
              <a:rPr lang="en-US" dirty="0"/>
              <a:t> and </a:t>
            </a:r>
            <a:r>
              <a:rPr lang="en-US" dirty="0" err="1"/>
              <a:t>costovertebral</a:t>
            </a:r>
            <a:r>
              <a:rPr lang="en-US" dirty="0"/>
              <a:t> junctions </a:t>
            </a:r>
          </a:p>
        </p:txBody>
      </p:sp>
    </p:spTree>
    <p:extLst>
      <p:ext uri="{BB962C8B-B14F-4D97-AF65-F5344CB8AC3E}">
        <p14:creationId xmlns:p14="http://schemas.microsoft.com/office/powerpoint/2010/main" val="1671310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amputation pain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phantom limb pain </a:t>
            </a:r>
            <a:r>
              <a:rPr lang="en-US" dirty="0" smtClean="0"/>
              <a:t>(PLP)</a:t>
            </a:r>
          </a:p>
          <a:p>
            <a:r>
              <a:rPr lang="en-US" dirty="0"/>
              <a:t>PLP of upper limb amputees is more frequent and longer lasting than that of lower limb amputees.</a:t>
            </a:r>
          </a:p>
        </p:txBody>
      </p:sp>
    </p:spTree>
    <p:extLst>
      <p:ext uri="{BB962C8B-B14F-4D97-AF65-F5344CB8AC3E}">
        <p14:creationId xmlns:p14="http://schemas.microsoft.com/office/powerpoint/2010/main" val="1263902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Improved Symptom Management Influences Treatment Adherence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significant barrier to the management of chronic pain in cancer survivors is a lack of professional </a:t>
            </a:r>
            <a:r>
              <a:rPr lang="en-US" dirty="0" smtClean="0">
                <a:solidFill>
                  <a:schemeClr val="tx1"/>
                </a:solidFill>
              </a:rPr>
              <a:t>knowledge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2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"/>
            <a:ext cx="9143999" cy="6934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11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Chronic pain is not easy for patients, but neither is chronic pain treatment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6616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D:\qossay hussein\My Pictures\11221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620000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190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Chronic Pain Associated With Cancer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43% of a diverse population of cancer survivors experience pain since their diagnoses</a:t>
            </a:r>
          </a:p>
          <a:p>
            <a:r>
              <a:rPr lang="en-US" dirty="0" smtClean="0"/>
              <a:t>20% </a:t>
            </a:r>
            <a:r>
              <a:rPr lang="en-US" dirty="0" err="1" smtClean="0"/>
              <a:t>suffere</a:t>
            </a:r>
            <a:r>
              <a:rPr lang="en-US" dirty="0" smtClean="0"/>
              <a:t> chronic </a:t>
            </a:r>
            <a:r>
              <a:rPr lang="en-US" smtClean="0"/>
              <a:t>cancer-related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Treatment-Related Pain Syndromes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Chemotherapy-induced peripheral neuropathy (CIPN); </a:t>
            </a:r>
          </a:p>
          <a:p>
            <a:pPr lvl="0"/>
            <a:r>
              <a:rPr lang="en-US" dirty="0" smtClean="0"/>
              <a:t>Radiation-induced pain; </a:t>
            </a:r>
          </a:p>
          <a:p>
            <a:pPr lvl="0"/>
            <a:r>
              <a:rPr lang="en-US" dirty="0" smtClean="0"/>
              <a:t>Hormone therapy-induced arthralgia; </a:t>
            </a:r>
          </a:p>
          <a:p>
            <a:pPr lvl="0"/>
            <a:r>
              <a:rPr lang="en-US" dirty="0" smtClean="0"/>
              <a:t>Graft </a:t>
            </a:r>
            <a:r>
              <a:rPr lang="en-US" dirty="0" err="1" smtClean="0"/>
              <a:t>vs</a:t>
            </a:r>
            <a:r>
              <a:rPr lang="en-US" dirty="0" smtClean="0"/>
              <a:t> host disease (GVHD)-related pain; and </a:t>
            </a:r>
          </a:p>
          <a:p>
            <a:pPr lvl="0"/>
            <a:r>
              <a:rPr lang="en-US" dirty="0" smtClean="0"/>
              <a:t>Surgery-related pain.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1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Chemotherapy-Induced Peripheral Neuropathy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neurotoxic effect of some chemotherapeutic agents</a:t>
            </a:r>
          </a:p>
          <a:p>
            <a:r>
              <a:rPr lang="en-US" dirty="0" smtClean="0"/>
              <a:t>paclitaxel, vincristine, </a:t>
            </a:r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oxaliplatin</a:t>
            </a:r>
            <a:r>
              <a:rPr lang="en-US" dirty="0" smtClean="0"/>
              <a:t>, thalidomide, and </a:t>
            </a:r>
            <a:r>
              <a:rPr lang="en-US" dirty="0" err="1" smtClean="0"/>
              <a:t>bortezomib</a:t>
            </a:r>
            <a:endParaRPr lang="en-US" dirty="0" smtClean="0"/>
          </a:p>
          <a:p>
            <a:r>
              <a:rPr lang="en-US" dirty="0" smtClean="0"/>
              <a:t>dose-dependent</a:t>
            </a:r>
          </a:p>
          <a:p>
            <a:r>
              <a:rPr lang="en-US" dirty="0" smtClean="0"/>
              <a:t>severity depend on previous chemotherapy, use of multiple neurotoxic agents, or chemotherapy combined with surgery and/or radiation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Chemotherapy-Induced Peripheral Neuropathy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chronic, intensely painful </a:t>
            </a:r>
            <a:r>
              <a:rPr lang="en-US" dirty="0" err="1" smtClean="0"/>
              <a:t>paresthesias</a:t>
            </a:r>
            <a:r>
              <a:rPr lang="en-US" dirty="0" smtClean="0"/>
              <a:t>, burning, and/or painful numbness of the hands and feet ("glove and stocking" distribution)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CIPN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tricyclic antidepressants (amitriptyline, </a:t>
            </a:r>
            <a:r>
              <a:rPr lang="en-US" dirty="0" err="1" smtClean="0"/>
              <a:t>nortriptyline</a:t>
            </a:r>
            <a:r>
              <a:rPr lang="en-US" dirty="0" smtClean="0"/>
              <a:t>) </a:t>
            </a:r>
          </a:p>
          <a:p>
            <a:r>
              <a:rPr lang="en-US" dirty="0" smtClean="0"/>
              <a:t>anticonvulsants (gabapentin, </a:t>
            </a:r>
            <a:r>
              <a:rPr lang="en-US" dirty="0" err="1" smtClean="0"/>
              <a:t>pregabalin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serotonin-norepinephrine reuptake inhibitors (duloxetine, venlafaxine)</a:t>
            </a:r>
          </a:p>
          <a:p>
            <a:r>
              <a:rPr lang="en-US" dirty="0" smtClean="0"/>
              <a:t>opioids may be the best option for selected patients</a:t>
            </a:r>
          </a:p>
          <a:p>
            <a:r>
              <a:rPr lang="en-US" dirty="0" smtClean="0"/>
              <a:t>maintenance of physical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30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Radiation-Induced Pain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plexopathy</a:t>
            </a:r>
            <a:r>
              <a:rPr lang="en-US" dirty="0" smtClean="0"/>
              <a:t>, which is damage to and impaired function of a network </a:t>
            </a:r>
            <a:r>
              <a:rPr lang="en-US" smtClean="0"/>
              <a:t>of nerves</a:t>
            </a:r>
          </a:p>
          <a:p>
            <a:r>
              <a:rPr lang="en-US" smtClean="0"/>
              <a:t>most common is the brachial plexus</a:t>
            </a:r>
          </a:p>
          <a:p>
            <a:r>
              <a:rPr lang="en-US" smtClean="0"/>
              <a:t>microvascular injury, causing fibrosis, or direct damage by irradiation of peripheral axons and myelin sheaths</a:t>
            </a:r>
          </a:p>
          <a:p>
            <a:r>
              <a:rPr lang="en-US" smtClean="0"/>
              <a:t>Larger doses, more courses, larger fields, combined with chemotherapy all place patients at higher risk for radiation-induced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7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Radiation-Induced Pain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symptoms of plexopathies are often delayed in onset, from months to years</a:t>
            </a:r>
          </a:p>
          <a:p>
            <a:r>
              <a:rPr lang="en-US" smtClean="0"/>
              <a:t>numbness and paresthesias of the hands and fingers, followed by weakness and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8560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599</Words>
  <Application>Microsoft Office PowerPoint</Application>
  <PresentationFormat>عرض على الشاشة (3:4)‏</PresentationFormat>
  <Paragraphs>74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نسق Office</vt:lpstr>
      <vt:lpstr>Pain in Cancer Survivors</vt:lpstr>
      <vt:lpstr>عرض تقديمي في PowerPoint</vt:lpstr>
      <vt:lpstr>Chronic Pain Associated With Cancer </vt:lpstr>
      <vt:lpstr>Treatment-Related Pain Syndromes</vt:lpstr>
      <vt:lpstr>Chemotherapy-Induced Peripheral Neuropathy</vt:lpstr>
      <vt:lpstr>Chemotherapy-Induced Peripheral Neuropathy</vt:lpstr>
      <vt:lpstr>Treatment of CIPN</vt:lpstr>
      <vt:lpstr>Radiation-Induced Pain</vt:lpstr>
      <vt:lpstr>Radiation-Induced Pain</vt:lpstr>
      <vt:lpstr>Treatment of radiation-induced plexopathy</vt:lpstr>
      <vt:lpstr>Hormone-Induced Arthralgia</vt:lpstr>
      <vt:lpstr>Treatment of hormone-induced pain</vt:lpstr>
      <vt:lpstr>Graft vs Host Disease-Related Pain</vt:lpstr>
      <vt:lpstr>Treatment of GVHD-induced pain</vt:lpstr>
      <vt:lpstr>Surgery-Related Pain</vt:lpstr>
      <vt:lpstr>Postmastectomy pain</vt:lpstr>
      <vt:lpstr>Postthoracotomy pain</vt:lpstr>
      <vt:lpstr>Post amputation pain</vt:lpstr>
      <vt:lpstr>Improved Symptom Management Influences Treatment Adherence</vt:lpstr>
      <vt:lpstr>Chronic pain is not easy for patients, but neither is chronic pain treatment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 in Cancer Survivors</dc:title>
  <dc:creator>Cco</dc:creator>
  <cp:lastModifiedBy>Cco</cp:lastModifiedBy>
  <cp:revision>16</cp:revision>
  <dcterms:created xsi:type="dcterms:W3CDTF">2016-03-20T17:55:57Z</dcterms:created>
  <dcterms:modified xsi:type="dcterms:W3CDTF">2016-03-22T02:19:46Z</dcterms:modified>
</cp:coreProperties>
</file>