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3" r:id="rId3"/>
    <p:sldId id="269" r:id="rId4"/>
    <p:sldId id="268" r:id="rId5"/>
    <p:sldId id="267" r:id="rId6"/>
    <p:sldId id="271" r:id="rId7"/>
    <p:sldId id="270" r:id="rId8"/>
    <p:sldId id="278" r:id="rId9"/>
    <p:sldId id="279" r:id="rId10"/>
    <p:sldId id="274" r:id="rId11"/>
    <p:sldId id="276" r:id="rId12"/>
    <p:sldId id="277" r:id="rId13"/>
    <p:sldId id="275" r:id="rId14"/>
    <p:sldId id="266" r:id="rId15"/>
    <p:sldId id="283" r:id="rId16"/>
    <p:sldId id="282" r:id="rId17"/>
    <p:sldId id="281" r:id="rId18"/>
    <p:sldId id="280" r:id="rId19"/>
    <p:sldId id="286" r:id="rId20"/>
    <p:sldId id="285" r:id="rId21"/>
    <p:sldId id="287" r:id="rId22"/>
    <p:sldId id="284" r:id="rId23"/>
    <p:sldId id="289" r:id="rId24"/>
    <p:sldId id="293" r:id="rId25"/>
    <p:sldId id="292" r:id="rId26"/>
    <p:sldId id="291" r:id="rId27"/>
    <p:sldId id="290" r:id="rId28"/>
    <p:sldId id="288" r:id="rId29"/>
    <p:sldId id="294" r:id="rId30"/>
    <p:sldId id="295" r:id="rId31"/>
    <p:sldId id="297" r:id="rId32"/>
    <p:sldId id="298" r:id="rId33"/>
    <p:sldId id="296" r:id="rId34"/>
    <p:sldId id="264" r:id="rId35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518806-7EC1-4CA8-9D05-53E65B57A4E5}" type="datetimeFigureOut">
              <a:rPr lang="ar-SY" smtClean="0"/>
              <a:pPr/>
              <a:t>15/12/1439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57E1CB-EC42-4EE1-9A9B-5D9396D10723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357298"/>
            <a:ext cx="9144000" cy="5072098"/>
          </a:xfrm>
        </p:spPr>
        <p:txBody>
          <a:bodyPr>
            <a:normAutofit fontScale="90000"/>
          </a:bodyPr>
          <a:lstStyle/>
          <a:p>
            <a:r>
              <a:rPr lang="ar-SY" dirty="0" smtClean="0"/>
              <a:t>تدبير المشتبه إصابته بالسل</a:t>
            </a:r>
            <a:br>
              <a:rPr lang="ar-SY" dirty="0" smtClean="0"/>
            </a:br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>د. معن صالح </a:t>
            </a:r>
            <a:br>
              <a:rPr lang="ar-SY" dirty="0" smtClean="0"/>
            </a:br>
            <a:r>
              <a:rPr lang="ar-SY" dirty="0" smtClean="0"/>
              <a:t>اختصاصي بأمراض جهاز التنفس</a:t>
            </a:r>
            <a:br>
              <a:rPr lang="ar-SY" dirty="0" smtClean="0"/>
            </a:br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>28-30 /8/ 2018 </a:t>
            </a:r>
            <a:br>
              <a:rPr lang="ar-SY" dirty="0" smtClean="0"/>
            </a:br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>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Y" sz="6000" dirty="0" smtClean="0"/>
              <a:t>المشتبه إصابته بالسل</a:t>
            </a:r>
            <a:endParaRPr lang="en-US" sz="6000" i="1" u="sng" dirty="0" smtClean="0">
              <a:solidFill>
                <a:srgbClr val="800000"/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1169988"/>
            <a:ext cx="9359900" cy="5688012"/>
            <a:chOff x="3084" y="7798"/>
            <a:chExt cx="7782" cy="8505"/>
          </a:xfrm>
        </p:grpSpPr>
        <p:sp>
          <p:nvSpPr>
            <p:cNvPr id="15364" name="AutoShape 5"/>
            <p:cNvSpPr>
              <a:spLocks noChangeAspect="1" noChangeArrowheads="1"/>
            </p:cNvSpPr>
            <p:nvPr/>
          </p:nvSpPr>
          <p:spPr bwMode="auto">
            <a:xfrm>
              <a:off x="3084" y="7798"/>
              <a:ext cx="7782" cy="8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65" name="Rectangle 6"/>
            <p:cNvSpPr>
              <a:spLocks noChangeArrowheads="1"/>
            </p:cNvSpPr>
            <p:nvPr/>
          </p:nvSpPr>
          <p:spPr bwMode="auto">
            <a:xfrm>
              <a:off x="3755" y="8338"/>
              <a:ext cx="2125" cy="5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اشتباه سل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66" name="Rectangle 7"/>
            <p:cNvSpPr>
              <a:spLocks noChangeArrowheads="1"/>
            </p:cNvSpPr>
            <p:nvPr/>
          </p:nvSpPr>
          <p:spPr bwMode="auto">
            <a:xfrm>
              <a:off x="3621" y="9283"/>
              <a:ext cx="2415" cy="40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تحري عصية كوخ في القشع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67" name="Rectangle 8"/>
            <p:cNvSpPr>
              <a:spLocks noChangeArrowheads="1"/>
            </p:cNvSpPr>
            <p:nvPr/>
          </p:nvSpPr>
          <p:spPr bwMode="auto">
            <a:xfrm>
              <a:off x="3090" y="10633"/>
              <a:ext cx="1605" cy="6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1655763" algn="l"/>
                </a:tabLst>
              </a:pPr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كوخ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</a:rPr>
                <a:t>  + +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</a:rPr>
                <a:t>+  </a:t>
              </a:r>
              <a:endParaRPr lang="en-US" sz="1600" b="1" dirty="0">
                <a:solidFill>
                  <a:schemeClr val="bg2"/>
                </a:solidFill>
                <a:latin typeface="Times New Roman" pitchFamily="18" charset="0"/>
              </a:endParaRPr>
            </a:p>
            <a:p>
              <a:pPr>
                <a:tabLst>
                  <a:tab pos="1655763" algn="l"/>
                </a:tabLst>
              </a:pPr>
              <a:r>
                <a:rPr lang="ar-SY" sz="1400" b="1" dirty="0" smtClean="0">
                  <a:latin typeface="Times New Roman" pitchFamily="18" charset="0"/>
                </a:rPr>
                <a:t>                    </a:t>
              </a:r>
              <a:r>
                <a:rPr lang="en-US" sz="1400" b="1" dirty="0" smtClean="0">
                  <a:latin typeface="Times New Roman" pitchFamily="18" charset="0"/>
                </a:rPr>
                <a:t>           </a:t>
              </a:r>
              <a:r>
                <a:rPr lang="en-US" sz="1400" b="1" dirty="0">
                  <a:solidFill>
                    <a:schemeClr val="bg2"/>
                  </a:solidFill>
                  <a:latin typeface="Times New Roman" pitchFamily="18" charset="0"/>
                </a:rPr>
                <a:t>- + +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375" name="Line 16"/>
            <p:cNvSpPr>
              <a:spLocks noChangeShapeType="1"/>
            </p:cNvSpPr>
            <p:nvPr/>
          </p:nvSpPr>
          <p:spPr bwMode="auto">
            <a:xfrm>
              <a:off x="4828" y="8878"/>
              <a:ext cx="1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76" name="Line 17"/>
            <p:cNvSpPr>
              <a:spLocks noChangeShapeType="1"/>
            </p:cNvSpPr>
            <p:nvPr/>
          </p:nvSpPr>
          <p:spPr bwMode="auto">
            <a:xfrm flipH="1">
              <a:off x="3602" y="9688"/>
              <a:ext cx="958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8" name="Rectangle 29"/>
            <p:cNvSpPr>
              <a:spLocks noChangeArrowheads="1"/>
            </p:cNvSpPr>
            <p:nvPr/>
          </p:nvSpPr>
          <p:spPr bwMode="auto">
            <a:xfrm>
              <a:off x="4157" y="14413"/>
              <a:ext cx="1031" cy="405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علاج للسل</a:t>
              </a:r>
              <a:r>
                <a:rPr lang="en-US" sz="12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402" name="AutoShape 43"/>
            <p:cNvSpPr>
              <a:spLocks noChangeArrowheads="1"/>
            </p:cNvSpPr>
            <p:nvPr/>
          </p:nvSpPr>
          <p:spPr bwMode="auto">
            <a:xfrm rot="5400000">
              <a:off x="5765" y="8205"/>
              <a:ext cx="810" cy="5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45100" name="AutoShape 44"/>
            <p:cNvSpPr>
              <a:spLocks noChangeArrowheads="1"/>
            </p:cNvSpPr>
            <p:nvPr/>
          </p:nvSpPr>
          <p:spPr bwMode="auto">
            <a:xfrm>
              <a:off x="6170" y="7933"/>
              <a:ext cx="4561" cy="2564"/>
            </a:xfrm>
            <a:prstGeom prst="wedgeEllipseCallout">
              <a:avLst>
                <a:gd name="adj1" fmla="val -32681"/>
                <a:gd name="adj2" fmla="val -26259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ar-SA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سؤال المريض عن:</a:t>
              </a:r>
              <a:endParaRPr lang="en-US" sz="1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سعال يستمر لثلاثة أسابيع أو أكثر عادة مع قشع مترافق مع واحد أو أكثر  من الأعراض التالية :</a:t>
              </a:r>
              <a:endParaRPr lang="en-US" sz="1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وهن عام  *حرارة  *تعرق ليلي  * ضيق نفس      * نقص شهية للطعام * ألم صدري * نفث دم     </a:t>
              </a:r>
              <a:r>
                <a:rPr lang="ar-SY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ar-SA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نقص وزن</a:t>
              </a:r>
              <a:endParaRPr lang="en-US" sz="1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406" name="Line 47"/>
            <p:cNvSpPr>
              <a:spLocks noChangeShapeType="1"/>
            </p:cNvSpPr>
            <p:nvPr/>
          </p:nvSpPr>
          <p:spPr bwMode="auto">
            <a:xfrm flipH="1">
              <a:off x="3889" y="11308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7" name="Rectangle 48"/>
            <p:cNvSpPr>
              <a:spLocks noChangeArrowheads="1"/>
            </p:cNvSpPr>
            <p:nvPr/>
          </p:nvSpPr>
          <p:spPr bwMode="auto">
            <a:xfrm>
              <a:off x="3218" y="11578"/>
              <a:ext cx="1419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408" name="Line 49"/>
            <p:cNvSpPr>
              <a:spLocks noChangeShapeType="1"/>
            </p:cNvSpPr>
            <p:nvPr/>
          </p:nvSpPr>
          <p:spPr bwMode="auto">
            <a:xfrm>
              <a:off x="3889" y="11983"/>
              <a:ext cx="537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</p:grpSp>
      <p:sp>
        <p:nvSpPr>
          <p:cNvPr id="16" name="مستطيل 15"/>
          <p:cNvSpPr/>
          <p:nvPr/>
        </p:nvSpPr>
        <p:spPr>
          <a:xfrm>
            <a:off x="3571868" y="1428736"/>
            <a:ext cx="471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Y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نعم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Y" sz="6000" dirty="0" smtClean="0"/>
              <a:t>المشتبه إصابته بالسل</a:t>
            </a:r>
            <a:endParaRPr lang="en-US" sz="6000" i="1" u="sng" dirty="0" smtClean="0">
              <a:solidFill>
                <a:srgbClr val="800000"/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1169988"/>
            <a:ext cx="9359900" cy="5688012"/>
            <a:chOff x="3084" y="7798"/>
            <a:chExt cx="7782" cy="8505"/>
          </a:xfrm>
        </p:grpSpPr>
        <p:sp>
          <p:nvSpPr>
            <p:cNvPr id="15364" name="AutoShape 5"/>
            <p:cNvSpPr>
              <a:spLocks noChangeAspect="1" noChangeArrowheads="1"/>
            </p:cNvSpPr>
            <p:nvPr/>
          </p:nvSpPr>
          <p:spPr bwMode="auto">
            <a:xfrm>
              <a:off x="3084" y="7798"/>
              <a:ext cx="7782" cy="8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65" name="Rectangle 6"/>
            <p:cNvSpPr>
              <a:spLocks noChangeArrowheads="1"/>
            </p:cNvSpPr>
            <p:nvPr/>
          </p:nvSpPr>
          <p:spPr bwMode="auto">
            <a:xfrm>
              <a:off x="3755" y="8338"/>
              <a:ext cx="2125" cy="5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اشتباه سل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66" name="Rectangle 7"/>
            <p:cNvSpPr>
              <a:spLocks noChangeArrowheads="1"/>
            </p:cNvSpPr>
            <p:nvPr/>
          </p:nvSpPr>
          <p:spPr bwMode="auto">
            <a:xfrm>
              <a:off x="3621" y="9283"/>
              <a:ext cx="2415" cy="40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تحري عصية كوخ في القشع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68" name="Rectangle 9"/>
            <p:cNvSpPr>
              <a:spLocks noChangeArrowheads="1"/>
            </p:cNvSpPr>
            <p:nvPr/>
          </p:nvSpPr>
          <p:spPr bwMode="auto">
            <a:xfrm>
              <a:off x="5020" y="10639"/>
              <a:ext cx="1935" cy="4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كوخ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</a:rPr>
                <a:t>  + -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</a:rPr>
                <a:t>-  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15370" name="Rectangle 11"/>
            <p:cNvSpPr>
              <a:spLocks noChangeArrowheads="1"/>
            </p:cNvSpPr>
            <p:nvPr/>
          </p:nvSpPr>
          <p:spPr bwMode="auto">
            <a:xfrm>
              <a:off x="5020" y="11584"/>
              <a:ext cx="1419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73" name="Rectangle 14"/>
            <p:cNvSpPr>
              <a:spLocks noChangeArrowheads="1"/>
            </p:cNvSpPr>
            <p:nvPr/>
          </p:nvSpPr>
          <p:spPr bwMode="auto">
            <a:xfrm>
              <a:off x="4633" y="12394"/>
              <a:ext cx="774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سل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74" name="Rectangle 15"/>
            <p:cNvSpPr>
              <a:spLocks noChangeArrowheads="1"/>
            </p:cNvSpPr>
            <p:nvPr/>
          </p:nvSpPr>
          <p:spPr bwMode="auto">
            <a:xfrm>
              <a:off x="5536" y="12394"/>
              <a:ext cx="1419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إعادة فحص القشع</a:t>
              </a:r>
              <a:r>
                <a:rPr lang="en-US" sz="12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5375" name="Line 16"/>
            <p:cNvSpPr>
              <a:spLocks noChangeShapeType="1"/>
            </p:cNvSpPr>
            <p:nvPr/>
          </p:nvSpPr>
          <p:spPr bwMode="auto">
            <a:xfrm>
              <a:off x="4828" y="8878"/>
              <a:ext cx="1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77" name="Line 18"/>
            <p:cNvSpPr>
              <a:spLocks noChangeShapeType="1"/>
            </p:cNvSpPr>
            <p:nvPr/>
          </p:nvSpPr>
          <p:spPr bwMode="auto">
            <a:xfrm>
              <a:off x="4828" y="9688"/>
              <a:ext cx="966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79" name="Line 20"/>
            <p:cNvSpPr>
              <a:spLocks noChangeShapeType="1"/>
            </p:cNvSpPr>
            <p:nvPr/>
          </p:nvSpPr>
          <p:spPr bwMode="auto">
            <a:xfrm flipH="1">
              <a:off x="5536" y="11044"/>
              <a:ext cx="258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0" name="Line 21"/>
            <p:cNvSpPr>
              <a:spLocks noChangeShapeType="1"/>
            </p:cNvSpPr>
            <p:nvPr/>
          </p:nvSpPr>
          <p:spPr bwMode="auto">
            <a:xfrm flipH="1">
              <a:off x="5020" y="11989"/>
              <a:ext cx="258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1" name="Line 22"/>
            <p:cNvSpPr>
              <a:spLocks noChangeShapeType="1"/>
            </p:cNvSpPr>
            <p:nvPr/>
          </p:nvSpPr>
          <p:spPr bwMode="auto">
            <a:xfrm>
              <a:off x="6052" y="11989"/>
              <a:ext cx="258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6" name="Rectangle 27"/>
            <p:cNvSpPr>
              <a:spLocks noChangeArrowheads="1"/>
            </p:cNvSpPr>
            <p:nvPr/>
          </p:nvSpPr>
          <p:spPr bwMode="auto">
            <a:xfrm>
              <a:off x="5149" y="13339"/>
              <a:ext cx="1564" cy="669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كوخ</a:t>
              </a:r>
              <a:r>
                <a:rPr lang="ar-SY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r-SY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12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+ + +</a:t>
              </a:r>
            </a:p>
            <a:p>
              <a:pPr algn="ctr"/>
              <a:r>
                <a:rPr lang="ar-SY" sz="1200" b="1" dirty="0" smtClean="0">
                  <a:solidFill>
                    <a:schemeClr val="bg2"/>
                  </a:solidFill>
                  <a:latin typeface="Times New Roman" pitchFamily="18" charset="0"/>
                </a:rPr>
                <a:t>                       </a:t>
              </a:r>
              <a:r>
                <a:rPr lang="en-US" sz="1200" b="1" dirty="0" smtClean="0">
                  <a:solidFill>
                    <a:schemeClr val="bg2"/>
                  </a:solidFill>
                  <a:latin typeface="Times New Roman" pitchFamily="18" charset="0"/>
                </a:rPr>
                <a:t>            </a:t>
              </a:r>
              <a:r>
                <a:rPr lang="en-US" sz="1400" b="1" dirty="0">
                  <a:solidFill>
                    <a:schemeClr val="bg2"/>
                  </a:solidFill>
                  <a:latin typeface="Times New Roman" pitchFamily="18" charset="0"/>
                </a:rPr>
                <a:t>- </a:t>
              </a:r>
              <a:r>
                <a:rPr lang="en-US" sz="1400" b="1" dirty="0" smtClean="0">
                  <a:solidFill>
                    <a:schemeClr val="bg2"/>
                  </a:solidFill>
                  <a:latin typeface="Times New Roman" pitchFamily="18" charset="0"/>
                </a:rPr>
                <a:t>+ </a:t>
              </a:r>
              <a:r>
                <a:rPr lang="en-US" sz="1400" b="1" dirty="0">
                  <a:solidFill>
                    <a:schemeClr val="bg2"/>
                  </a:solidFill>
                  <a:latin typeface="Times New Roman" pitchFamily="18" charset="0"/>
                </a:rPr>
                <a:t>+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387" name="Rectangle 28"/>
            <p:cNvSpPr>
              <a:spLocks noChangeArrowheads="1"/>
            </p:cNvSpPr>
            <p:nvPr/>
          </p:nvSpPr>
          <p:spPr bwMode="auto">
            <a:xfrm>
              <a:off x="7213" y="13339"/>
              <a:ext cx="1676" cy="40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كوخ</a:t>
              </a:r>
              <a:r>
                <a:rPr lang="ar-SY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- - -</a:t>
              </a:r>
              <a:endParaRPr lang="en-US" sz="1600" b="1" dirty="0">
                <a:solidFill>
                  <a:schemeClr val="bg2"/>
                </a:solidFill>
              </a:endParaRPr>
            </a:p>
          </p:txBody>
        </p:sp>
        <p:sp>
          <p:nvSpPr>
            <p:cNvPr id="15388" name="Rectangle 29"/>
            <p:cNvSpPr>
              <a:spLocks noChangeArrowheads="1"/>
            </p:cNvSpPr>
            <p:nvPr/>
          </p:nvSpPr>
          <p:spPr bwMode="auto">
            <a:xfrm>
              <a:off x="4157" y="14413"/>
              <a:ext cx="1031" cy="405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علاج للسل</a:t>
              </a:r>
              <a:r>
                <a:rPr lang="en-US" sz="12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389" name="Rectangle 30"/>
            <p:cNvSpPr>
              <a:spLocks noChangeArrowheads="1"/>
            </p:cNvSpPr>
            <p:nvPr/>
          </p:nvSpPr>
          <p:spPr bwMode="auto">
            <a:xfrm>
              <a:off x="7243" y="15088"/>
              <a:ext cx="1162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90" name="Rectangle 31"/>
            <p:cNvSpPr>
              <a:spLocks noChangeArrowheads="1"/>
            </p:cNvSpPr>
            <p:nvPr/>
          </p:nvSpPr>
          <p:spPr bwMode="auto">
            <a:xfrm>
              <a:off x="9405" y="14419"/>
              <a:ext cx="1290" cy="405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لا يوجد سل</a:t>
              </a:r>
              <a:r>
                <a:rPr lang="en-US" sz="12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5391" name="Line 32"/>
            <p:cNvSpPr>
              <a:spLocks noChangeShapeType="1"/>
            </p:cNvSpPr>
            <p:nvPr/>
          </p:nvSpPr>
          <p:spPr bwMode="auto">
            <a:xfrm>
              <a:off x="6568" y="12799"/>
              <a:ext cx="1032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2" name="Line 33"/>
            <p:cNvSpPr>
              <a:spLocks noChangeShapeType="1"/>
            </p:cNvSpPr>
            <p:nvPr/>
          </p:nvSpPr>
          <p:spPr bwMode="auto">
            <a:xfrm flipH="1">
              <a:off x="5407" y="12799"/>
              <a:ext cx="774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7" name="Line 38"/>
            <p:cNvSpPr>
              <a:spLocks noChangeShapeType="1"/>
            </p:cNvSpPr>
            <p:nvPr/>
          </p:nvSpPr>
          <p:spPr bwMode="auto">
            <a:xfrm flipV="1">
              <a:off x="8451" y="14689"/>
              <a:ext cx="825" cy="6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8" name="Line 39"/>
            <p:cNvSpPr>
              <a:spLocks noChangeShapeType="1"/>
            </p:cNvSpPr>
            <p:nvPr/>
          </p:nvSpPr>
          <p:spPr bwMode="auto">
            <a:xfrm flipH="1" flipV="1">
              <a:off x="5407" y="14689"/>
              <a:ext cx="1836" cy="6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9" name="Line 40"/>
            <p:cNvSpPr>
              <a:spLocks noChangeShapeType="1"/>
            </p:cNvSpPr>
            <p:nvPr/>
          </p:nvSpPr>
          <p:spPr bwMode="auto">
            <a:xfrm flipH="1">
              <a:off x="7987" y="13744"/>
              <a:ext cx="129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0" name="Line 41"/>
            <p:cNvSpPr>
              <a:spLocks noChangeShapeType="1"/>
            </p:cNvSpPr>
            <p:nvPr/>
          </p:nvSpPr>
          <p:spPr bwMode="auto">
            <a:xfrm flipH="1">
              <a:off x="4762" y="13879"/>
              <a:ext cx="516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1" name="Line 42"/>
            <p:cNvSpPr>
              <a:spLocks noChangeShapeType="1"/>
            </p:cNvSpPr>
            <p:nvPr/>
          </p:nvSpPr>
          <p:spPr bwMode="auto">
            <a:xfrm flipH="1">
              <a:off x="4560" y="12793"/>
              <a:ext cx="386" cy="14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2" name="AutoShape 43"/>
            <p:cNvSpPr>
              <a:spLocks noChangeArrowheads="1"/>
            </p:cNvSpPr>
            <p:nvPr/>
          </p:nvSpPr>
          <p:spPr bwMode="auto">
            <a:xfrm rot="5400000">
              <a:off x="5765" y="8205"/>
              <a:ext cx="810" cy="5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45100" name="AutoShape 44"/>
            <p:cNvSpPr>
              <a:spLocks noChangeArrowheads="1"/>
            </p:cNvSpPr>
            <p:nvPr/>
          </p:nvSpPr>
          <p:spPr bwMode="auto">
            <a:xfrm>
              <a:off x="6170" y="7933"/>
              <a:ext cx="4561" cy="2564"/>
            </a:xfrm>
            <a:prstGeom prst="wedgeEllipseCallout">
              <a:avLst>
                <a:gd name="adj1" fmla="val -32681"/>
                <a:gd name="adj2" fmla="val -26259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سؤال المريض عن:</a:t>
              </a:r>
              <a:endPara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سعال يستمر لثلاثة أسابيع أو أكثر عادة مع قشع مترافق مع واحد أو أكثر  من الأعراض التالية :</a:t>
              </a:r>
              <a:endPara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وهن عام  *حرارة  *تعرق ليلي  * ضيق نفس      * نقص شهية للطعام * ألم صدري * نفث دم     </a:t>
              </a:r>
              <a:r>
                <a:rPr lang="ar-SY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نقص وزن</a:t>
              </a:r>
              <a:endParaRPr lang="en-US" sz="1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404" name="Text Box 45"/>
            <p:cNvSpPr txBox="1">
              <a:spLocks noChangeArrowheads="1"/>
            </p:cNvSpPr>
            <p:nvPr/>
          </p:nvSpPr>
          <p:spPr bwMode="auto">
            <a:xfrm>
              <a:off x="7378" y="14278"/>
              <a:ext cx="1206" cy="540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زرع القشع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405" name="Line 46"/>
            <p:cNvSpPr>
              <a:spLocks noChangeShapeType="1"/>
            </p:cNvSpPr>
            <p:nvPr/>
          </p:nvSpPr>
          <p:spPr bwMode="auto">
            <a:xfrm flipH="1">
              <a:off x="7914" y="14818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</p:grpSp>
      <p:sp>
        <p:nvSpPr>
          <p:cNvPr id="32" name="مستطيل 31"/>
          <p:cNvSpPr/>
          <p:nvPr/>
        </p:nvSpPr>
        <p:spPr>
          <a:xfrm>
            <a:off x="3500430" y="1428736"/>
            <a:ext cx="471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Y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نعم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Y" sz="6000" dirty="0" smtClean="0"/>
              <a:t>المشتبه إصابته بالسل</a:t>
            </a:r>
            <a:endParaRPr lang="en-US" sz="6000" i="1" u="sng" dirty="0" smtClean="0">
              <a:solidFill>
                <a:srgbClr val="800000"/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1169988"/>
            <a:ext cx="9359900" cy="5688012"/>
            <a:chOff x="3084" y="7798"/>
            <a:chExt cx="7782" cy="8505"/>
          </a:xfrm>
        </p:grpSpPr>
        <p:sp>
          <p:nvSpPr>
            <p:cNvPr id="15364" name="AutoShape 5"/>
            <p:cNvSpPr>
              <a:spLocks noChangeAspect="1" noChangeArrowheads="1"/>
            </p:cNvSpPr>
            <p:nvPr/>
          </p:nvSpPr>
          <p:spPr bwMode="auto">
            <a:xfrm>
              <a:off x="3084" y="7798"/>
              <a:ext cx="7782" cy="8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65" name="Rectangle 6"/>
            <p:cNvSpPr>
              <a:spLocks noChangeArrowheads="1"/>
            </p:cNvSpPr>
            <p:nvPr/>
          </p:nvSpPr>
          <p:spPr bwMode="auto">
            <a:xfrm>
              <a:off x="3755" y="8338"/>
              <a:ext cx="2125" cy="5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اشتباه سل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66" name="Rectangle 7"/>
            <p:cNvSpPr>
              <a:spLocks noChangeArrowheads="1"/>
            </p:cNvSpPr>
            <p:nvPr/>
          </p:nvSpPr>
          <p:spPr bwMode="auto">
            <a:xfrm>
              <a:off x="3621" y="9283"/>
              <a:ext cx="2415" cy="40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تحري عصية كوخ في القشع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69" name="Rectangle 10"/>
            <p:cNvSpPr>
              <a:spLocks noChangeArrowheads="1"/>
            </p:cNvSpPr>
            <p:nvPr/>
          </p:nvSpPr>
          <p:spPr bwMode="auto">
            <a:xfrm>
              <a:off x="7600" y="10639"/>
              <a:ext cx="1934" cy="4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كوخ</a:t>
              </a:r>
              <a:r>
                <a:rPr lang="ar-SY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600" b="1" dirty="0" smtClean="0">
                  <a:latin typeface="Times New Roman" pitchFamily="18" charset="0"/>
                </a:rPr>
                <a:t>  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</a:rPr>
                <a:t>- - -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15371" name="Rectangle 12"/>
            <p:cNvSpPr>
              <a:spLocks noChangeArrowheads="1"/>
            </p:cNvSpPr>
            <p:nvPr/>
          </p:nvSpPr>
          <p:spPr bwMode="auto">
            <a:xfrm>
              <a:off x="6697" y="11449"/>
              <a:ext cx="2063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علاج بالمضادات واسعة الطيف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72" name="Rectangle 13"/>
            <p:cNvSpPr>
              <a:spLocks noChangeArrowheads="1"/>
            </p:cNvSpPr>
            <p:nvPr/>
          </p:nvSpPr>
          <p:spPr bwMode="auto">
            <a:xfrm>
              <a:off x="9405" y="11584"/>
              <a:ext cx="1290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74" name="Rectangle 15"/>
            <p:cNvSpPr>
              <a:spLocks noChangeArrowheads="1"/>
            </p:cNvSpPr>
            <p:nvPr/>
          </p:nvSpPr>
          <p:spPr bwMode="auto">
            <a:xfrm>
              <a:off x="5536" y="12394"/>
              <a:ext cx="1419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إعادة فحص القشع</a:t>
              </a:r>
              <a:r>
                <a:rPr lang="en-US" sz="12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5375" name="Line 16"/>
            <p:cNvSpPr>
              <a:spLocks noChangeShapeType="1"/>
            </p:cNvSpPr>
            <p:nvPr/>
          </p:nvSpPr>
          <p:spPr bwMode="auto">
            <a:xfrm>
              <a:off x="4828" y="8878"/>
              <a:ext cx="1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78" name="Line 19"/>
            <p:cNvSpPr>
              <a:spLocks noChangeShapeType="1"/>
            </p:cNvSpPr>
            <p:nvPr/>
          </p:nvSpPr>
          <p:spPr bwMode="auto">
            <a:xfrm>
              <a:off x="5097" y="9688"/>
              <a:ext cx="2487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2" name="Line 23"/>
            <p:cNvSpPr>
              <a:spLocks noChangeShapeType="1"/>
            </p:cNvSpPr>
            <p:nvPr/>
          </p:nvSpPr>
          <p:spPr bwMode="auto">
            <a:xfrm flipH="1">
              <a:off x="7858" y="11044"/>
              <a:ext cx="258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3" name="Line 24"/>
            <p:cNvSpPr>
              <a:spLocks noChangeShapeType="1"/>
            </p:cNvSpPr>
            <p:nvPr/>
          </p:nvSpPr>
          <p:spPr bwMode="auto">
            <a:xfrm>
              <a:off x="9018" y="11044"/>
              <a:ext cx="903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4" name="Rectangle 25"/>
            <p:cNvSpPr>
              <a:spLocks noChangeArrowheads="1"/>
            </p:cNvSpPr>
            <p:nvPr/>
          </p:nvSpPr>
          <p:spPr bwMode="auto">
            <a:xfrm>
              <a:off x="7600" y="12394"/>
              <a:ext cx="1160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لا يوجد تحسن</a:t>
              </a:r>
              <a:r>
                <a:rPr lang="en-US" sz="1600" b="1">
                  <a:latin typeface="Times New Roman" pitchFamily="18" charset="0"/>
                </a:rPr>
                <a:t> </a:t>
              </a:r>
              <a:endParaRPr lang="en-US" sz="1600"/>
            </a:p>
          </p:txBody>
        </p:sp>
        <p:sp>
          <p:nvSpPr>
            <p:cNvPr id="15385" name="Rectangle 26"/>
            <p:cNvSpPr>
              <a:spLocks noChangeArrowheads="1"/>
            </p:cNvSpPr>
            <p:nvPr/>
          </p:nvSpPr>
          <p:spPr bwMode="auto">
            <a:xfrm>
              <a:off x="9276" y="12394"/>
              <a:ext cx="1290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وجد تحسن</a:t>
              </a:r>
              <a:r>
                <a:rPr lang="en-US" sz="12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386" name="Rectangle 27"/>
            <p:cNvSpPr>
              <a:spLocks noChangeArrowheads="1"/>
            </p:cNvSpPr>
            <p:nvPr/>
          </p:nvSpPr>
          <p:spPr bwMode="auto">
            <a:xfrm>
              <a:off x="5149" y="13339"/>
              <a:ext cx="1564" cy="669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كوخ</a:t>
              </a:r>
              <a:r>
                <a:rPr lang="ar-SY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2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+ +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ar-SY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ar-SY" sz="1200" b="1" dirty="0" smtClean="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en-US" sz="1200" b="1" dirty="0" smtClean="0">
                  <a:solidFill>
                    <a:schemeClr val="bg2"/>
                  </a:solidFill>
                  <a:latin typeface="Times New Roman" pitchFamily="18" charset="0"/>
                </a:rPr>
                <a:t>            </a:t>
              </a:r>
              <a:r>
                <a:rPr lang="en-US" sz="1400" b="1" dirty="0">
                  <a:solidFill>
                    <a:schemeClr val="bg2"/>
                  </a:solidFill>
                  <a:latin typeface="Times New Roman" pitchFamily="18" charset="0"/>
                </a:rPr>
                <a:t>- + +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387" name="Rectangle 28"/>
            <p:cNvSpPr>
              <a:spLocks noChangeArrowheads="1"/>
            </p:cNvSpPr>
            <p:nvPr/>
          </p:nvSpPr>
          <p:spPr bwMode="auto">
            <a:xfrm>
              <a:off x="7213" y="13339"/>
              <a:ext cx="1676" cy="40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كوخ</a:t>
              </a:r>
              <a:r>
                <a:rPr lang="ar-SY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2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- - -</a:t>
              </a:r>
              <a:endParaRPr lang="en-US" sz="1600" b="1" dirty="0">
                <a:solidFill>
                  <a:schemeClr val="bg2"/>
                </a:solidFill>
              </a:endParaRPr>
            </a:p>
          </p:txBody>
        </p:sp>
        <p:sp>
          <p:nvSpPr>
            <p:cNvPr id="15388" name="Rectangle 29"/>
            <p:cNvSpPr>
              <a:spLocks noChangeArrowheads="1"/>
            </p:cNvSpPr>
            <p:nvPr/>
          </p:nvSpPr>
          <p:spPr bwMode="auto">
            <a:xfrm>
              <a:off x="4157" y="14413"/>
              <a:ext cx="1031" cy="405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علاج للسل</a:t>
              </a:r>
              <a:r>
                <a:rPr lang="en-US" sz="12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389" name="Rectangle 30"/>
            <p:cNvSpPr>
              <a:spLocks noChangeArrowheads="1"/>
            </p:cNvSpPr>
            <p:nvPr/>
          </p:nvSpPr>
          <p:spPr bwMode="auto">
            <a:xfrm>
              <a:off x="7243" y="15088"/>
              <a:ext cx="1162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90" name="Rectangle 31"/>
            <p:cNvSpPr>
              <a:spLocks noChangeArrowheads="1"/>
            </p:cNvSpPr>
            <p:nvPr/>
          </p:nvSpPr>
          <p:spPr bwMode="auto">
            <a:xfrm>
              <a:off x="9405" y="14419"/>
              <a:ext cx="1290" cy="405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لا يوجد سل</a:t>
              </a:r>
              <a:r>
                <a:rPr lang="en-US" sz="12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5391" name="Line 32"/>
            <p:cNvSpPr>
              <a:spLocks noChangeShapeType="1"/>
            </p:cNvSpPr>
            <p:nvPr/>
          </p:nvSpPr>
          <p:spPr bwMode="auto">
            <a:xfrm>
              <a:off x="6568" y="12799"/>
              <a:ext cx="1032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2" name="Line 33"/>
            <p:cNvSpPr>
              <a:spLocks noChangeShapeType="1"/>
            </p:cNvSpPr>
            <p:nvPr/>
          </p:nvSpPr>
          <p:spPr bwMode="auto">
            <a:xfrm flipH="1">
              <a:off x="5407" y="12799"/>
              <a:ext cx="774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3" name="Line 34"/>
            <p:cNvSpPr>
              <a:spLocks noChangeShapeType="1"/>
            </p:cNvSpPr>
            <p:nvPr/>
          </p:nvSpPr>
          <p:spPr bwMode="auto">
            <a:xfrm flipH="1">
              <a:off x="6955" y="12529"/>
              <a:ext cx="6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4" name="Line 35"/>
            <p:cNvSpPr>
              <a:spLocks noChangeShapeType="1"/>
            </p:cNvSpPr>
            <p:nvPr/>
          </p:nvSpPr>
          <p:spPr bwMode="auto">
            <a:xfrm>
              <a:off x="8245" y="11854"/>
              <a:ext cx="1289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5" name="Line 36"/>
            <p:cNvSpPr>
              <a:spLocks noChangeShapeType="1"/>
            </p:cNvSpPr>
            <p:nvPr/>
          </p:nvSpPr>
          <p:spPr bwMode="auto">
            <a:xfrm>
              <a:off x="8245" y="11854"/>
              <a:ext cx="0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6" name="Line 37"/>
            <p:cNvSpPr>
              <a:spLocks noChangeShapeType="1"/>
            </p:cNvSpPr>
            <p:nvPr/>
          </p:nvSpPr>
          <p:spPr bwMode="auto">
            <a:xfrm>
              <a:off x="10050" y="12799"/>
              <a:ext cx="11" cy="16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7" name="Line 38"/>
            <p:cNvSpPr>
              <a:spLocks noChangeShapeType="1"/>
            </p:cNvSpPr>
            <p:nvPr/>
          </p:nvSpPr>
          <p:spPr bwMode="auto">
            <a:xfrm flipV="1">
              <a:off x="8451" y="14689"/>
              <a:ext cx="825" cy="6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8" name="Line 39"/>
            <p:cNvSpPr>
              <a:spLocks noChangeShapeType="1"/>
            </p:cNvSpPr>
            <p:nvPr/>
          </p:nvSpPr>
          <p:spPr bwMode="auto">
            <a:xfrm flipH="1" flipV="1">
              <a:off x="5407" y="14689"/>
              <a:ext cx="1836" cy="6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9" name="Line 40"/>
            <p:cNvSpPr>
              <a:spLocks noChangeShapeType="1"/>
            </p:cNvSpPr>
            <p:nvPr/>
          </p:nvSpPr>
          <p:spPr bwMode="auto">
            <a:xfrm flipH="1">
              <a:off x="7987" y="13744"/>
              <a:ext cx="129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0" name="Line 41"/>
            <p:cNvSpPr>
              <a:spLocks noChangeShapeType="1"/>
            </p:cNvSpPr>
            <p:nvPr/>
          </p:nvSpPr>
          <p:spPr bwMode="auto">
            <a:xfrm flipH="1">
              <a:off x="4762" y="13879"/>
              <a:ext cx="516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2" name="AutoShape 43"/>
            <p:cNvSpPr>
              <a:spLocks noChangeArrowheads="1"/>
            </p:cNvSpPr>
            <p:nvPr/>
          </p:nvSpPr>
          <p:spPr bwMode="auto">
            <a:xfrm rot="5400000">
              <a:off x="5765" y="8205"/>
              <a:ext cx="810" cy="5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45100" name="AutoShape 44"/>
            <p:cNvSpPr>
              <a:spLocks noChangeArrowheads="1"/>
            </p:cNvSpPr>
            <p:nvPr/>
          </p:nvSpPr>
          <p:spPr bwMode="auto">
            <a:xfrm>
              <a:off x="6170" y="7933"/>
              <a:ext cx="4561" cy="2564"/>
            </a:xfrm>
            <a:prstGeom prst="wedgeEllipseCallout">
              <a:avLst>
                <a:gd name="adj1" fmla="val -32681"/>
                <a:gd name="adj2" fmla="val -26259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سؤال المريض عن:</a:t>
              </a:r>
              <a:endPara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سعال يستمر لثلاثة أسابيع أو أكثر عادة مع قشع مترافق مع واحد أو أكثر  من الأعراض التالية :</a:t>
              </a:r>
              <a:endPara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وهن عام  *حرارة  *تعرق ليلي  * ضيق نفس      * نقص شهية للطعام * ألم صدري * نفث دم     </a:t>
              </a:r>
              <a:r>
                <a:rPr lang="ar-SY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نقص وزن</a:t>
              </a:r>
              <a:endParaRPr lang="en-US" sz="1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404" name="Text Box 45"/>
            <p:cNvSpPr txBox="1">
              <a:spLocks noChangeArrowheads="1"/>
            </p:cNvSpPr>
            <p:nvPr/>
          </p:nvSpPr>
          <p:spPr bwMode="auto">
            <a:xfrm>
              <a:off x="7378" y="14278"/>
              <a:ext cx="1206" cy="540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زرع القشع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405" name="Line 46"/>
            <p:cNvSpPr>
              <a:spLocks noChangeShapeType="1"/>
            </p:cNvSpPr>
            <p:nvPr/>
          </p:nvSpPr>
          <p:spPr bwMode="auto">
            <a:xfrm flipH="1">
              <a:off x="7914" y="14818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</p:grpSp>
      <p:sp>
        <p:nvSpPr>
          <p:cNvPr id="36" name="مستطيل 35"/>
          <p:cNvSpPr/>
          <p:nvPr/>
        </p:nvSpPr>
        <p:spPr>
          <a:xfrm>
            <a:off x="3571868" y="1428736"/>
            <a:ext cx="471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Y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نعم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Y" sz="6000" dirty="0" smtClean="0"/>
              <a:t>المشتبه إصابته بالسل</a:t>
            </a:r>
            <a:endParaRPr lang="en-US" sz="6000" i="1" u="sng" dirty="0" smtClean="0">
              <a:solidFill>
                <a:srgbClr val="800000"/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1169988"/>
            <a:ext cx="9359900" cy="5688012"/>
            <a:chOff x="3084" y="7798"/>
            <a:chExt cx="7782" cy="8505"/>
          </a:xfrm>
        </p:grpSpPr>
        <p:sp>
          <p:nvSpPr>
            <p:cNvPr id="15364" name="AutoShape 5"/>
            <p:cNvSpPr>
              <a:spLocks noChangeAspect="1" noChangeArrowheads="1"/>
            </p:cNvSpPr>
            <p:nvPr/>
          </p:nvSpPr>
          <p:spPr bwMode="auto">
            <a:xfrm>
              <a:off x="3084" y="7798"/>
              <a:ext cx="7782" cy="8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65" name="Rectangle 6"/>
            <p:cNvSpPr>
              <a:spLocks noChangeArrowheads="1"/>
            </p:cNvSpPr>
            <p:nvPr/>
          </p:nvSpPr>
          <p:spPr bwMode="auto">
            <a:xfrm>
              <a:off x="3755" y="8338"/>
              <a:ext cx="2125" cy="5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اشتباه سل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66" name="Rectangle 7"/>
            <p:cNvSpPr>
              <a:spLocks noChangeArrowheads="1"/>
            </p:cNvSpPr>
            <p:nvPr/>
          </p:nvSpPr>
          <p:spPr bwMode="auto">
            <a:xfrm>
              <a:off x="3621" y="9283"/>
              <a:ext cx="2415" cy="40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تحري عصية كوخ في القشع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67" name="Rectangle 8"/>
            <p:cNvSpPr>
              <a:spLocks noChangeArrowheads="1"/>
            </p:cNvSpPr>
            <p:nvPr/>
          </p:nvSpPr>
          <p:spPr bwMode="auto">
            <a:xfrm>
              <a:off x="3090" y="10633"/>
              <a:ext cx="1605" cy="6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1655763" algn="l"/>
                </a:tabLst>
              </a:pPr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كوخ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</a:rPr>
                <a:t> 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</a:rPr>
                <a:t>+ +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</a:rPr>
                <a:t>+  </a:t>
              </a:r>
              <a:endParaRPr lang="en-US" sz="1600" b="1" dirty="0">
                <a:solidFill>
                  <a:schemeClr val="bg2"/>
                </a:solidFill>
                <a:latin typeface="Times New Roman" pitchFamily="18" charset="0"/>
              </a:endParaRPr>
            </a:p>
            <a:p>
              <a:pPr algn="ctr">
                <a:tabLst>
                  <a:tab pos="1655763" algn="l"/>
                </a:tabLst>
              </a:pPr>
              <a:r>
                <a:rPr lang="en-US" sz="1400" b="1" dirty="0">
                  <a:latin typeface="Times New Roman" pitchFamily="18" charset="0"/>
                </a:rPr>
                <a:t>             </a:t>
              </a:r>
              <a:r>
                <a:rPr lang="en-US" sz="1400" b="1" dirty="0">
                  <a:solidFill>
                    <a:schemeClr val="bg2"/>
                  </a:solidFill>
                  <a:latin typeface="Times New Roman" pitchFamily="18" charset="0"/>
                </a:rPr>
                <a:t>- + +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368" name="Rectangle 9"/>
            <p:cNvSpPr>
              <a:spLocks noChangeArrowheads="1"/>
            </p:cNvSpPr>
            <p:nvPr/>
          </p:nvSpPr>
          <p:spPr bwMode="auto">
            <a:xfrm>
              <a:off x="5020" y="10639"/>
              <a:ext cx="1935" cy="4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err="1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</a:t>
              </a:r>
              <a:r>
                <a:rPr lang="ar-SY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و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خ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</a:rPr>
                <a:t> 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</a:rPr>
                <a:t>+ -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</a:rPr>
                <a:t>-   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15369" name="Rectangle 10"/>
            <p:cNvSpPr>
              <a:spLocks noChangeArrowheads="1"/>
            </p:cNvSpPr>
            <p:nvPr/>
          </p:nvSpPr>
          <p:spPr bwMode="auto">
            <a:xfrm>
              <a:off x="7600" y="10639"/>
              <a:ext cx="1934" cy="4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كوخ</a:t>
              </a:r>
              <a:r>
                <a:rPr lang="en-US" sz="1600" b="1" dirty="0" smtClean="0">
                  <a:latin typeface="Times New Roman" pitchFamily="18" charset="0"/>
                </a:rPr>
                <a:t>  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</a:rPr>
                <a:t>- -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</a:rPr>
                <a:t>-  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15370" name="Rectangle 11"/>
            <p:cNvSpPr>
              <a:spLocks noChangeArrowheads="1"/>
            </p:cNvSpPr>
            <p:nvPr/>
          </p:nvSpPr>
          <p:spPr bwMode="auto">
            <a:xfrm>
              <a:off x="5020" y="11584"/>
              <a:ext cx="1419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71" name="Rectangle 12"/>
            <p:cNvSpPr>
              <a:spLocks noChangeArrowheads="1"/>
            </p:cNvSpPr>
            <p:nvPr/>
          </p:nvSpPr>
          <p:spPr bwMode="auto">
            <a:xfrm>
              <a:off x="6697" y="11449"/>
              <a:ext cx="2063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علاج بالمضادات واسعة الطيف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72" name="Rectangle 13"/>
            <p:cNvSpPr>
              <a:spLocks noChangeArrowheads="1"/>
            </p:cNvSpPr>
            <p:nvPr/>
          </p:nvSpPr>
          <p:spPr bwMode="auto">
            <a:xfrm>
              <a:off x="9405" y="11584"/>
              <a:ext cx="1290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73" name="Rectangle 14"/>
            <p:cNvSpPr>
              <a:spLocks noChangeArrowheads="1"/>
            </p:cNvSpPr>
            <p:nvPr/>
          </p:nvSpPr>
          <p:spPr bwMode="auto">
            <a:xfrm>
              <a:off x="4633" y="12394"/>
              <a:ext cx="774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سل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74" name="Rectangle 15"/>
            <p:cNvSpPr>
              <a:spLocks noChangeArrowheads="1"/>
            </p:cNvSpPr>
            <p:nvPr/>
          </p:nvSpPr>
          <p:spPr bwMode="auto">
            <a:xfrm>
              <a:off x="5536" y="12394"/>
              <a:ext cx="1419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إعادة فحص القشع</a:t>
              </a:r>
              <a:r>
                <a:rPr lang="en-US" sz="12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5375" name="Line 16"/>
            <p:cNvSpPr>
              <a:spLocks noChangeShapeType="1"/>
            </p:cNvSpPr>
            <p:nvPr/>
          </p:nvSpPr>
          <p:spPr bwMode="auto">
            <a:xfrm>
              <a:off x="4828" y="8878"/>
              <a:ext cx="1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76" name="Line 17"/>
            <p:cNvSpPr>
              <a:spLocks noChangeShapeType="1"/>
            </p:cNvSpPr>
            <p:nvPr/>
          </p:nvSpPr>
          <p:spPr bwMode="auto">
            <a:xfrm flipH="1">
              <a:off x="3602" y="9688"/>
              <a:ext cx="958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77" name="Line 18"/>
            <p:cNvSpPr>
              <a:spLocks noChangeShapeType="1"/>
            </p:cNvSpPr>
            <p:nvPr/>
          </p:nvSpPr>
          <p:spPr bwMode="auto">
            <a:xfrm>
              <a:off x="4828" y="9688"/>
              <a:ext cx="966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78" name="Line 19"/>
            <p:cNvSpPr>
              <a:spLocks noChangeShapeType="1"/>
            </p:cNvSpPr>
            <p:nvPr/>
          </p:nvSpPr>
          <p:spPr bwMode="auto">
            <a:xfrm>
              <a:off x="5097" y="9688"/>
              <a:ext cx="2487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79" name="Line 20"/>
            <p:cNvSpPr>
              <a:spLocks noChangeShapeType="1"/>
            </p:cNvSpPr>
            <p:nvPr/>
          </p:nvSpPr>
          <p:spPr bwMode="auto">
            <a:xfrm flipH="1">
              <a:off x="5536" y="11044"/>
              <a:ext cx="258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0" name="Line 21"/>
            <p:cNvSpPr>
              <a:spLocks noChangeShapeType="1"/>
            </p:cNvSpPr>
            <p:nvPr/>
          </p:nvSpPr>
          <p:spPr bwMode="auto">
            <a:xfrm flipH="1">
              <a:off x="5020" y="11989"/>
              <a:ext cx="258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1" name="Line 22"/>
            <p:cNvSpPr>
              <a:spLocks noChangeShapeType="1"/>
            </p:cNvSpPr>
            <p:nvPr/>
          </p:nvSpPr>
          <p:spPr bwMode="auto">
            <a:xfrm>
              <a:off x="6052" y="11989"/>
              <a:ext cx="258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2" name="Line 23"/>
            <p:cNvSpPr>
              <a:spLocks noChangeShapeType="1"/>
            </p:cNvSpPr>
            <p:nvPr/>
          </p:nvSpPr>
          <p:spPr bwMode="auto">
            <a:xfrm flipH="1">
              <a:off x="7858" y="11044"/>
              <a:ext cx="258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3" name="Line 24"/>
            <p:cNvSpPr>
              <a:spLocks noChangeShapeType="1"/>
            </p:cNvSpPr>
            <p:nvPr/>
          </p:nvSpPr>
          <p:spPr bwMode="auto">
            <a:xfrm>
              <a:off x="9018" y="11044"/>
              <a:ext cx="903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84" name="Rectangle 25"/>
            <p:cNvSpPr>
              <a:spLocks noChangeArrowheads="1"/>
            </p:cNvSpPr>
            <p:nvPr/>
          </p:nvSpPr>
          <p:spPr bwMode="auto">
            <a:xfrm>
              <a:off x="7600" y="12394"/>
              <a:ext cx="1160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لا يوجد تحسن</a:t>
              </a:r>
              <a:r>
                <a:rPr lang="en-US" sz="1600" b="1">
                  <a:latin typeface="Times New Roman" pitchFamily="18" charset="0"/>
                </a:rPr>
                <a:t> </a:t>
              </a:r>
              <a:endParaRPr lang="en-US" sz="1600"/>
            </a:p>
          </p:txBody>
        </p:sp>
        <p:sp>
          <p:nvSpPr>
            <p:cNvPr id="15385" name="Rectangle 26"/>
            <p:cNvSpPr>
              <a:spLocks noChangeArrowheads="1"/>
            </p:cNvSpPr>
            <p:nvPr/>
          </p:nvSpPr>
          <p:spPr bwMode="auto">
            <a:xfrm>
              <a:off x="9276" y="12394"/>
              <a:ext cx="1290" cy="405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وجد تحسن</a:t>
              </a:r>
              <a:r>
                <a:rPr lang="en-US" sz="12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386" name="Rectangle 27"/>
            <p:cNvSpPr>
              <a:spLocks noChangeArrowheads="1"/>
            </p:cNvSpPr>
            <p:nvPr/>
          </p:nvSpPr>
          <p:spPr bwMode="auto">
            <a:xfrm>
              <a:off x="5149" y="13339"/>
              <a:ext cx="1564" cy="669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كوخ</a:t>
              </a:r>
              <a:r>
                <a:rPr lang="en-US" sz="12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+ + </a:t>
              </a:r>
              <a:r>
                <a:rPr lang="en-US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+  </a:t>
              </a:r>
              <a:endParaRPr lang="en-US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1200" b="1" dirty="0">
                  <a:solidFill>
                    <a:schemeClr val="bg2"/>
                  </a:solidFill>
                  <a:latin typeface="Times New Roman" pitchFamily="18" charset="0"/>
                </a:rPr>
                <a:t>            </a:t>
              </a:r>
              <a:r>
                <a:rPr lang="en-US" sz="1400" b="1" dirty="0">
                  <a:solidFill>
                    <a:schemeClr val="bg2"/>
                  </a:solidFill>
                  <a:latin typeface="Times New Roman" pitchFamily="18" charset="0"/>
                </a:rPr>
                <a:t>- + +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387" name="Rectangle 28"/>
            <p:cNvSpPr>
              <a:spLocks noChangeArrowheads="1"/>
            </p:cNvSpPr>
            <p:nvPr/>
          </p:nvSpPr>
          <p:spPr bwMode="auto">
            <a:xfrm>
              <a:off x="7213" y="13339"/>
              <a:ext cx="1676" cy="40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عصية </a:t>
              </a:r>
              <a:r>
                <a:rPr lang="ar-SA" sz="1600" b="1" dirty="0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كوخ</a:t>
              </a:r>
              <a:r>
                <a:rPr lang="en-US" sz="1600" b="1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1200" b="1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- - </a:t>
              </a:r>
              <a:r>
                <a:rPr lang="en-US" sz="1600" b="1" smtClean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-   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88" name="Rectangle 29"/>
            <p:cNvSpPr>
              <a:spLocks noChangeArrowheads="1"/>
            </p:cNvSpPr>
            <p:nvPr/>
          </p:nvSpPr>
          <p:spPr bwMode="auto">
            <a:xfrm>
              <a:off x="4157" y="14413"/>
              <a:ext cx="1031" cy="405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علاج للسل</a:t>
              </a:r>
              <a:r>
                <a:rPr lang="en-US" sz="12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389" name="Rectangle 30"/>
            <p:cNvSpPr>
              <a:spLocks noChangeArrowheads="1"/>
            </p:cNvSpPr>
            <p:nvPr/>
          </p:nvSpPr>
          <p:spPr bwMode="auto">
            <a:xfrm>
              <a:off x="7243" y="15088"/>
              <a:ext cx="1162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90" name="Rectangle 31"/>
            <p:cNvSpPr>
              <a:spLocks noChangeArrowheads="1"/>
            </p:cNvSpPr>
            <p:nvPr/>
          </p:nvSpPr>
          <p:spPr bwMode="auto">
            <a:xfrm>
              <a:off x="9405" y="14419"/>
              <a:ext cx="1290" cy="405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لا يوجد سل</a:t>
              </a:r>
              <a:r>
                <a:rPr lang="en-US" sz="12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5391" name="Line 32"/>
            <p:cNvSpPr>
              <a:spLocks noChangeShapeType="1"/>
            </p:cNvSpPr>
            <p:nvPr/>
          </p:nvSpPr>
          <p:spPr bwMode="auto">
            <a:xfrm>
              <a:off x="6568" y="12799"/>
              <a:ext cx="1032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2" name="Line 33"/>
            <p:cNvSpPr>
              <a:spLocks noChangeShapeType="1"/>
            </p:cNvSpPr>
            <p:nvPr/>
          </p:nvSpPr>
          <p:spPr bwMode="auto">
            <a:xfrm flipH="1">
              <a:off x="5407" y="12799"/>
              <a:ext cx="774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3" name="Line 34"/>
            <p:cNvSpPr>
              <a:spLocks noChangeShapeType="1"/>
            </p:cNvSpPr>
            <p:nvPr/>
          </p:nvSpPr>
          <p:spPr bwMode="auto">
            <a:xfrm flipH="1">
              <a:off x="6955" y="12529"/>
              <a:ext cx="6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4" name="Line 35"/>
            <p:cNvSpPr>
              <a:spLocks noChangeShapeType="1"/>
            </p:cNvSpPr>
            <p:nvPr/>
          </p:nvSpPr>
          <p:spPr bwMode="auto">
            <a:xfrm>
              <a:off x="8245" y="11854"/>
              <a:ext cx="1289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5" name="Line 36"/>
            <p:cNvSpPr>
              <a:spLocks noChangeShapeType="1"/>
            </p:cNvSpPr>
            <p:nvPr/>
          </p:nvSpPr>
          <p:spPr bwMode="auto">
            <a:xfrm>
              <a:off x="8245" y="11854"/>
              <a:ext cx="0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6" name="Line 37"/>
            <p:cNvSpPr>
              <a:spLocks noChangeShapeType="1"/>
            </p:cNvSpPr>
            <p:nvPr/>
          </p:nvSpPr>
          <p:spPr bwMode="auto">
            <a:xfrm>
              <a:off x="10050" y="12799"/>
              <a:ext cx="11" cy="16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7" name="Line 38"/>
            <p:cNvSpPr>
              <a:spLocks noChangeShapeType="1"/>
            </p:cNvSpPr>
            <p:nvPr/>
          </p:nvSpPr>
          <p:spPr bwMode="auto">
            <a:xfrm flipV="1">
              <a:off x="8451" y="14689"/>
              <a:ext cx="825" cy="6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8" name="Line 39"/>
            <p:cNvSpPr>
              <a:spLocks noChangeShapeType="1"/>
            </p:cNvSpPr>
            <p:nvPr/>
          </p:nvSpPr>
          <p:spPr bwMode="auto">
            <a:xfrm flipH="1" flipV="1">
              <a:off x="5407" y="14689"/>
              <a:ext cx="1836" cy="6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99" name="Line 40"/>
            <p:cNvSpPr>
              <a:spLocks noChangeShapeType="1"/>
            </p:cNvSpPr>
            <p:nvPr/>
          </p:nvSpPr>
          <p:spPr bwMode="auto">
            <a:xfrm flipH="1">
              <a:off x="7987" y="13744"/>
              <a:ext cx="129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0" name="Line 41"/>
            <p:cNvSpPr>
              <a:spLocks noChangeShapeType="1"/>
            </p:cNvSpPr>
            <p:nvPr/>
          </p:nvSpPr>
          <p:spPr bwMode="auto">
            <a:xfrm flipH="1">
              <a:off x="4762" y="13879"/>
              <a:ext cx="516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1" name="Line 42"/>
            <p:cNvSpPr>
              <a:spLocks noChangeShapeType="1"/>
            </p:cNvSpPr>
            <p:nvPr/>
          </p:nvSpPr>
          <p:spPr bwMode="auto">
            <a:xfrm flipH="1">
              <a:off x="4560" y="12793"/>
              <a:ext cx="386" cy="14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2" name="AutoShape 43"/>
            <p:cNvSpPr>
              <a:spLocks noChangeArrowheads="1"/>
            </p:cNvSpPr>
            <p:nvPr/>
          </p:nvSpPr>
          <p:spPr bwMode="auto">
            <a:xfrm rot="5400000">
              <a:off x="5765" y="8205"/>
              <a:ext cx="810" cy="5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45100" name="AutoShape 44"/>
            <p:cNvSpPr>
              <a:spLocks noChangeArrowheads="1"/>
            </p:cNvSpPr>
            <p:nvPr/>
          </p:nvSpPr>
          <p:spPr bwMode="auto">
            <a:xfrm>
              <a:off x="6170" y="7933"/>
              <a:ext cx="4561" cy="2564"/>
            </a:xfrm>
            <a:prstGeom prst="wedgeEllipseCallout">
              <a:avLst>
                <a:gd name="adj1" fmla="val -32681"/>
                <a:gd name="adj2" fmla="val -26259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سؤال المريض عن:</a:t>
              </a:r>
              <a:endPara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سعال يستمر لثلاثة أسابيع أو أكثر عادة مع قشع مترافق مع واحد أو أكثر  من الأعراض التالية :</a:t>
              </a:r>
              <a:endPara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وهن عام  *حرارة  *تعرق ليلي  * ضيق نفس      * نقص شهية للطعام * ألم صدري * نفث دم     </a:t>
              </a:r>
              <a:r>
                <a:rPr lang="ar-SY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نقص وزن</a:t>
              </a:r>
              <a:endParaRPr lang="en-US" sz="1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404" name="Text Box 45"/>
            <p:cNvSpPr txBox="1">
              <a:spLocks noChangeArrowheads="1"/>
            </p:cNvSpPr>
            <p:nvPr/>
          </p:nvSpPr>
          <p:spPr bwMode="auto">
            <a:xfrm>
              <a:off x="7378" y="14278"/>
              <a:ext cx="1206" cy="540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زرع القشع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405" name="Line 46"/>
            <p:cNvSpPr>
              <a:spLocks noChangeShapeType="1"/>
            </p:cNvSpPr>
            <p:nvPr/>
          </p:nvSpPr>
          <p:spPr bwMode="auto">
            <a:xfrm flipH="1">
              <a:off x="7914" y="14818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6" name="Line 47"/>
            <p:cNvSpPr>
              <a:spLocks noChangeShapeType="1"/>
            </p:cNvSpPr>
            <p:nvPr/>
          </p:nvSpPr>
          <p:spPr bwMode="auto">
            <a:xfrm flipH="1">
              <a:off x="3889" y="11308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7" name="Rectangle 48"/>
            <p:cNvSpPr>
              <a:spLocks noChangeArrowheads="1"/>
            </p:cNvSpPr>
            <p:nvPr/>
          </p:nvSpPr>
          <p:spPr bwMode="auto">
            <a:xfrm>
              <a:off x="3218" y="11578"/>
              <a:ext cx="1419" cy="40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صورة صدر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408" name="Line 49"/>
            <p:cNvSpPr>
              <a:spLocks noChangeShapeType="1"/>
            </p:cNvSpPr>
            <p:nvPr/>
          </p:nvSpPr>
          <p:spPr bwMode="auto">
            <a:xfrm>
              <a:off x="3889" y="11983"/>
              <a:ext cx="537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</p:grpSp>
      <p:sp>
        <p:nvSpPr>
          <p:cNvPr id="49" name="مستطيل 48"/>
          <p:cNvSpPr/>
          <p:nvPr/>
        </p:nvSpPr>
        <p:spPr>
          <a:xfrm>
            <a:off x="3500430" y="1428736"/>
            <a:ext cx="471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Y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نعم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2357430"/>
            <a:ext cx="8143932" cy="3786214"/>
          </a:xfrm>
        </p:spPr>
        <p:txBody>
          <a:bodyPr>
            <a:normAutofit/>
          </a:bodyPr>
          <a:lstStyle/>
          <a:p>
            <a:pPr algn="just"/>
            <a:r>
              <a:rPr lang="ar-SA" b="1" i="1" dirty="0" smtClean="0"/>
              <a:t>الأعراض المرافقة </a:t>
            </a:r>
            <a:r>
              <a:rPr lang="ar-SA" b="1" i="1" dirty="0" err="1" smtClean="0"/>
              <a:t>للتدرن</a:t>
            </a:r>
            <a:r>
              <a:rPr lang="ar-SA" b="1" i="1" dirty="0" smtClean="0"/>
              <a:t> الرئوي:</a:t>
            </a:r>
            <a:endParaRPr lang="en-US" b="1" i="1" dirty="0" smtClean="0"/>
          </a:p>
          <a:p>
            <a:pPr algn="just"/>
            <a:r>
              <a:rPr lang="ar-SA" b="1" dirty="0" smtClean="0"/>
              <a:t>1 </a:t>
            </a:r>
            <a:r>
              <a:rPr lang="ar-SA" b="1" dirty="0" err="1" smtClean="0"/>
              <a:t>ـ</a:t>
            </a:r>
            <a:r>
              <a:rPr lang="ar-SA" b="1" dirty="0" smtClean="0"/>
              <a:t> نقص وزن.</a:t>
            </a:r>
            <a:endParaRPr lang="en-US" dirty="0" smtClean="0"/>
          </a:p>
          <a:p>
            <a:pPr algn="just"/>
            <a:r>
              <a:rPr lang="ar-SA" b="1" dirty="0" smtClean="0"/>
              <a:t>2 </a:t>
            </a:r>
            <a:r>
              <a:rPr lang="ar-SA" b="1" dirty="0" err="1" smtClean="0"/>
              <a:t>ـ</a:t>
            </a:r>
            <a:r>
              <a:rPr lang="ar-SA" b="1" dirty="0" smtClean="0"/>
              <a:t> نقص شهية.</a:t>
            </a:r>
            <a:endParaRPr lang="en-US" dirty="0" smtClean="0"/>
          </a:p>
          <a:p>
            <a:pPr algn="just"/>
            <a:r>
              <a:rPr lang="ar-SA" b="1" dirty="0" smtClean="0"/>
              <a:t>3 </a:t>
            </a:r>
            <a:r>
              <a:rPr lang="ar-SA" b="1" dirty="0" err="1" smtClean="0"/>
              <a:t>ـ</a:t>
            </a:r>
            <a:r>
              <a:rPr lang="ar-SA" b="1" dirty="0" smtClean="0"/>
              <a:t> </a:t>
            </a:r>
            <a:r>
              <a:rPr lang="ar-SA" b="1" dirty="0" err="1" smtClean="0"/>
              <a:t>دعث</a:t>
            </a:r>
            <a:r>
              <a:rPr lang="ar-SA" b="1" dirty="0" smtClean="0"/>
              <a:t>، وهن.</a:t>
            </a:r>
            <a:endParaRPr lang="en-US" dirty="0" smtClean="0"/>
          </a:p>
          <a:p>
            <a:pPr algn="just"/>
            <a:r>
              <a:rPr lang="ar-SA" b="1" dirty="0" smtClean="0"/>
              <a:t>4 </a:t>
            </a:r>
            <a:r>
              <a:rPr lang="ar-SA" b="1" dirty="0" err="1" smtClean="0"/>
              <a:t>ـ</a:t>
            </a:r>
            <a:r>
              <a:rPr lang="ar-SA" b="1" dirty="0" smtClean="0"/>
              <a:t> تعرق مسائي خفيف.</a:t>
            </a:r>
            <a:endParaRPr lang="en-US" dirty="0" smtClean="0"/>
          </a:p>
          <a:p>
            <a:pPr algn="just"/>
            <a:r>
              <a:rPr lang="ar-SA" b="1" dirty="0" smtClean="0"/>
              <a:t>5 – ارتفاع طفيف </a:t>
            </a:r>
            <a:r>
              <a:rPr lang="ar-SA" b="1" dirty="0" err="1" smtClean="0"/>
              <a:t>فى</a:t>
            </a:r>
            <a:r>
              <a:rPr lang="ar-SA" b="1" dirty="0" smtClean="0"/>
              <a:t> درجة الحرارة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8001056" cy="3714776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الأعراض الموحية </a:t>
            </a:r>
            <a:r>
              <a:rPr lang="ar-SA" b="1" dirty="0" err="1" smtClean="0"/>
              <a:t>بالتدرن</a:t>
            </a:r>
            <a:r>
              <a:rPr lang="ar-SA" b="1" dirty="0" smtClean="0"/>
              <a:t> الرئوي:</a:t>
            </a:r>
            <a:endParaRPr lang="en-US" dirty="0" smtClean="0"/>
          </a:p>
          <a:p>
            <a:pPr algn="just"/>
            <a:r>
              <a:rPr lang="ar-SA" b="1" dirty="0" smtClean="0"/>
              <a:t>1 </a:t>
            </a:r>
            <a:r>
              <a:rPr lang="ar-SA" b="1" dirty="0" err="1" smtClean="0"/>
              <a:t>ـ</a:t>
            </a:r>
            <a:r>
              <a:rPr lang="ar-SA" b="1" dirty="0" smtClean="0"/>
              <a:t> سعال مع قشع يمتد لمدة 2 </a:t>
            </a:r>
            <a:r>
              <a:rPr lang="ar-SA" b="1" dirty="0" err="1" smtClean="0"/>
              <a:t>ـ</a:t>
            </a:r>
            <a:r>
              <a:rPr lang="ar-SA" b="1" dirty="0" smtClean="0"/>
              <a:t> 3 أسابيع فأكثر دون تحسن بالمعالجة </a:t>
            </a:r>
            <a:r>
              <a:rPr lang="ar-SA" b="1" dirty="0" err="1" smtClean="0"/>
              <a:t>اللا</a:t>
            </a:r>
            <a:r>
              <a:rPr lang="ar-SA" b="1" dirty="0" smtClean="0"/>
              <a:t> نوعية.</a:t>
            </a:r>
            <a:endParaRPr lang="en-US" dirty="0" smtClean="0"/>
          </a:p>
          <a:p>
            <a:pPr algn="just"/>
            <a:r>
              <a:rPr lang="ar-SA" b="1" dirty="0" smtClean="0"/>
              <a:t>2 </a:t>
            </a:r>
            <a:r>
              <a:rPr lang="ar-SA" b="1" dirty="0" err="1" smtClean="0"/>
              <a:t>ـ</a:t>
            </a:r>
            <a:r>
              <a:rPr lang="ar-SA" b="1" dirty="0" smtClean="0"/>
              <a:t> ألم صدري.</a:t>
            </a:r>
            <a:endParaRPr lang="en-US" dirty="0" smtClean="0"/>
          </a:p>
          <a:p>
            <a:pPr algn="just"/>
            <a:r>
              <a:rPr lang="ar-SA" b="1" dirty="0" smtClean="0"/>
              <a:t>3 </a:t>
            </a:r>
            <a:r>
              <a:rPr lang="ar-SA" b="1" dirty="0" err="1" smtClean="0"/>
              <a:t>ـ</a:t>
            </a:r>
            <a:r>
              <a:rPr lang="ar-SA" b="1" dirty="0" smtClean="0"/>
              <a:t> نفث دموي.</a:t>
            </a:r>
            <a:endParaRPr lang="en-US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الأعراض الموحية </a:t>
            </a:r>
            <a:r>
              <a:rPr lang="ar-SA" b="1" dirty="0" err="1" smtClean="0"/>
              <a:t>بالتدرن</a:t>
            </a:r>
            <a:r>
              <a:rPr lang="ar-SA" b="1" dirty="0" smtClean="0"/>
              <a:t> خارج الرئة: تختلف حسب العضو المصاب. </a:t>
            </a:r>
            <a:endParaRPr lang="en-US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الوسيلة النموذجية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الرئوي هو فحص القشع.</a:t>
            </a:r>
            <a:endParaRPr lang="en-US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8001056" cy="4286280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* يجري فحص القشع لكل شخص عمره أكثر من 10 سنوات مع أعراض توحي </a:t>
            </a:r>
            <a:r>
              <a:rPr lang="ar-SA" b="1" dirty="0" err="1" smtClean="0"/>
              <a:t>بالتدرن</a:t>
            </a:r>
            <a:r>
              <a:rPr lang="ar-SA" b="1" dirty="0" smtClean="0"/>
              <a:t> أكثر من أسبوعين حيث يطلب للمريض ثلاث عينات قشع بالترتيب التالي:</a:t>
            </a:r>
            <a:endParaRPr lang="en-US" dirty="0" smtClean="0"/>
          </a:p>
          <a:p>
            <a:pPr algn="just"/>
            <a:r>
              <a:rPr lang="ar-SA" b="1" dirty="0" smtClean="0"/>
              <a:t>1 </a:t>
            </a:r>
            <a:r>
              <a:rPr lang="ar-SA" b="1" dirty="0" err="1" smtClean="0"/>
              <a:t>ـ</a:t>
            </a:r>
            <a:r>
              <a:rPr lang="ar-SA" b="1" dirty="0" smtClean="0"/>
              <a:t> العينة </a:t>
            </a:r>
            <a:r>
              <a:rPr lang="ar-SA" b="1" dirty="0" err="1" smtClean="0"/>
              <a:t>الاولى</a:t>
            </a:r>
            <a:r>
              <a:rPr lang="ar-SA" b="1" dirty="0" smtClean="0"/>
              <a:t>: عند المراجعة الأولى.</a:t>
            </a:r>
            <a:endParaRPr lang="en-US" dirty="0" smtClean="0"/>
          </a:p>
          <a:p>
            <a:pPr algn="just"/>
            <a:r>
              <a:rPr lang="ar-SA" b="1" dirty="0" smtClean="0"/>
              <a:t>2 </a:t>
            </a:r>
            <a:r>
              <a:rPr lang="ar-SA" b="1" dirty="0" err="1" smtClean="0"/>
              <a:t>ـ</a:t>
            </a:r>
            <a:r>
              <a:rPr lang="ar-SA" b="1" dirty="0" smtClean="0"/>
              <a:t> العينة الثانية: في اليوم التالي  عينة صباحية عند النهوض من النوم.</a:t>
            </a:r>
            <a:endParaRPr lang="en-US" dirty="0" smtClean="0"/>
          </a:p>
          <a:p>
            <a:pPr algn="just"/>
            <a:r>
              <a:rPr lang="ar-SA" b="1" dirty="0" smtClean="0"/>
              <a:t>3 </a:t>
            </a:r>
            <a:r>
              <a:rPr lang="ar-SA" b="1" dirty="0" err="1" smtClean="0"/>
              <a:t>ـ</a:t>
            </a:r>
            <a:r>
              <a:rPr lang="ar-SA" b="1" dirty="0" smtClean="0"/>
              <a:t> العينة الثالثة:عينة تعطى في المركز لدى تسليم العينة الثانية.</a:t>
            </a:r>
            <a:endParaRPr lang="en-US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* ولا تسلم النتائج إلى المريض إلا بعد انتهاء فحص العينات الثلاثة للقشع.</a:t>
            </a:r>
            <a:endParaRPr lang="en-US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أشكال </a:t>
            </a:r>
            <a:r>
              <a:rPr lang="ar-SA" dirty="0" err="1" smtClean="0"/>
              <a:t>التدرن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2844" y="1928802"/>
            <a:ext cx="8786874" cy="3786214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موقع مرض السل: إن تحديد موقع المرض مهم لأغراض التشخيص والإبلاغ. </a:t>
            </a:r>
            <a:endParaRPr lang="en-US" dirty="0" smtClean="0"/>
          </a:p>
          <a:p>
            <a:pPr algn="just"/>
            <a:r>
              <a:rPr lang="ar-SA" b="1" dirty="0" smtClean="0"/>
              <a:t>* </a:t>
            </a:r>
            <a:r>
              <a:rPr lang="ar-SA" b="1" dirty="0" err="1" smtClean="0"/>
              <a:t>التدرن</a:t>
            </a:r>
            <a:r>
              <a:rPr lang="ar-SA" b="1" dirty="0" smtClean="0"/>
              <a:t> الرئوي: هو الشكل الأكثر شيوعاً، ويحدث في 80% من الحالات ويعتبر أكثر أشكال </a:t>
            </a:r>
            <a:r>
              <a:rPr lang="ar-SA" b="1" dirty="0" err="1" smtClean="0"/>
              <a:t>التدرن</a:t>
            </a:r>
            <a:r>
              <a:rPr lang="ar-SA" b="1" dirty="0" smtClean="0"/>
              <a:t> قدرة على إحداث العدوى. يعتبر فحص القشع أهم وسيلة لتشخيص هذا النوع من </a:t>
            </a:r>
            <a:r>
              <a:rPr lang="ar-SA" b="1" dirty="0" err="1" smtClean="0"/>
              <a:t>التدرن</a:t>
            </a:r>
            <a:r>
              <a:rPr lang="ar-SA" b="1" dirty="0" smtClean="0"/>
              <a:t> في حال وجود </a:t>
            </a:r>
            <a:r>
              <a:rPr lang="ar-SA" b="1" dirty="0" err="1" smtClean="0"/>
              <a:t>اصابة</a:t>
            </a:r>
            <a:r>
              <a:rPr lang="ar-SA" b="1" dirty="0" smtClean="0"/>
              <a:t> خارج الرئة لدى مريض لديه تدرن رئوي يصنف على أساس أن الحالة تدرن رئوي.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ar-SA" b="1" dirty="0" smtClean="0"/>
              <a:t>* في مراكز المدينة المجهزة بتصوير شعاعي يبدأ الكشف عن الحالات بين المرضى العرضيين بفحص القشع المباشر ولا يجرى للمريض صورة </a:t>
            </a:r>
            <a:r>
              <a:rPr lang="ar-SA" b="1" dirty="0" err="1" smtClean="0"/>
              <a:t>شعاعية</a:t>
            </a:r>
            <a:r>
              <a:rPr lang="ar-SA" b="1" dirty="0" smtClean="0"/>
              <a:t> إلا بعد ظهور نتيجة القشع الثالثة. وذلك لضمان إعطاء المريض العدد اللازم للتشخيص من عينات القشع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00100" y="2857496"/>
            <a:ext cx="6772300" cy="2226802"/>
          </a:xfrm>
        </p:spPr>
        <p:txBody>
          <a:bodyPr/>
          <a:lstStyle/>
          <a:p>
            <a:r>
              <a:rPr lang="ar-SA" b="1" dirty="0" smtClean="0"/>
              <a:t>إذا كان فحص القشع سلبياً والصورة تثير شبهة كبيرة </a:t>
            </a:r>
            <a:r>
              <a:rPr lang="ar-SA" b="1" dirty="0" err="1" smtClean="0"/>
              <a:t>بالتدرن</a:t>
            </a:r>
            <a:r>
              <a:rPr lang="ar-SA" b="1" dirty="0" smtClean="0"/>
              <a:t>، ترسل عينة من القشع للزرع.</a:t>
            </a:r>
            <a:endParaRPr lang="en-US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00100" y="2786058"/>
            <a:ext cx="6772300" cy="2298240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أما حالات المرضى ذوي القشع السلبي مع استمرار الأعراض رغم المعالجة </a:t>
            </a:r>
            <a:r>
              <a:rPr lang="ar-SA" b="1" dirty="0" err="1" smtClean="0"/>
              <a:t>اللانوعية</a:t>
            </a:r>
            <a:r>
              <a:rPr lang="ar-SA" b="1" dirty="0" smtClean="0"/>
              <a:t>، والحالات المشتبهة مع صور </a:t>
            </a:r>
            <a:r>
              <a:rPr lang="ar-SA" b="1" dirty="0" err="1" smtClean="0"/>
              <a:t>شعاعية</a:t>
            </a:r>
            <a:r>
              <a:rPr lang="ar-SA" b="1" dirty="0" smtClean="0"/>
              <a:t> لا نوعية فتبقى تحت المراقبة الدورية  من 3 </a:t>
            </a:r>
            <a:r>
              <a:rPr lang="ar-SA" b="1" dirty="0" err="1" smtClean="0"/>
              <a:t>ـ</a:t>
            </a:r>
            <a:r>
              <a:rPr lang="ar-SA" b="1" dirty="0" smtClean="0"/>
              <a:t> 6 أشهر بفحوص القشع وصورة الصدر مع </a:t>
            </a:r>
            <a:r>
              <a:rPr lang="ar-SA" b="1" dirty="0" err="1" smtClean="0"/>
              <a:t>الاحالة</a:t>
            </a:r>
            <a:r>
              <a:rPr lang="ar-SA" b="1" dirty="0" smtClean="0"/>
              <a:t> </a:t>
            </a:r>
            <a:r>
              <a:rPr lang="ar-SA" b="1" dirty="0" err="1" smtClean="0"/>
              <a:t>الى</a:t>
            </a:r>
            <a:r>
              <a:rPr lang="ar-SA" b="1" dirty="0" smtClean="0"/>
              <a:t> مستوى أعلى.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2285992"/>
            <a:ext cx="8072494" cy="2928958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وهي:</a:t>
            </a:r>
            <a:endParaRPr lang="en-US" dirty="0" smtClean="0"/>
          </a:p>
          <a:p>
            <a:pPr algn="just"/>
            <a:r>
              <a:rPr lang="ar-SA" b="1" dirty="0" smtClean="0"/>
              <a:t>أ </a:t>
            </a:r>
            <a:r>
              <a:rPr lang="ar-SA" b="1" dirty="0" err="1" smtClean="0"/>
              <a:t>ـ</a:t>
            </a:r>
            <a:r>
              <a:rPr lang="ar-SA" b="1" dirty="0" smtClean="0"/>
              <a:t> الحنجرة، البلعوم، الطرق التنفسية العلوية: غالباً ما تكون مضاعفات لمرض رئوي</a:t>
            </a:r>
            <a:r>
              <a:rPr lang="ar-SA" b="1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8072494" cy="3286148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وهي:</a:t>
            </a:r>
            <a:endParaRPr lang="en-US" dirty="0" smtClean="0"/>
          </a:p>
          <a:p>
            <a:pPr algn="just"/>
            <a:r>
              <a:rPr lang="ar-SA" b="1" dirty="0" smtClean="0"/>
              <a:t>ب </a:t>
            </a:r>
            <a:r>
              <a:rPr lang="ar-SA" b="1" dirty="0" err="1" smtClean="0"/>
              <a:t>ـ</a:t>
            </a:r>
            <a:r>
              <a:rPr lang="ar-SA" b="1" dirty="0" smtClean="0"/>
              <a:t> تدرن </a:t>
            </a:r>
            <a:r>
              <a:rPr lang="ar-SA" b="1" dirty="0" err="1" smtClean="0"/>
              <a:t>السحايا</a:t>
            </a:r>
            <a:r>
              <a:rPr lang="ar-SA" b="1" dirty="0" smtClean="0"/>
              <a:t>:</a:t>
            </a:r>
            <a:endParaRPr lang="ar-SY" b="1" dirty="0" smtClean="0"/>
          </a:p>
          <a:p>
            <a:pPr algn="just"/>
            <a:r>
              <a:rPr lang="ar-SY" b="1" dirty="0" smtClean="0"/>
              <a:t> </a:t>
            </a:r>
            <a:r>
              <a:rPr lang="ar-SY" b="1" dirty="0" smtClean="0"/>
              <a:t>            </a:t>
            </a:r>
            <a:r>
              <a:rPr lang="ar-SA" b="1" dirty="0" smtClean="0"/>
              <a:t> </a:t>
            </a:r>
            <a:r>
              <a:rPr lang="ar-SA" b="1" dirty="0" smtClean="0"/>
              <a:t>فحص السائل الدماغي </a:t>
            </a:r>
            <a:r>
              <a:rPr lang="ar-SA" b="1" dirty="0" err="1" smtClean="0"/>
              <a:t>الشوكي</a:t>
            </a:r>
            <a:r>
              <a:rPr lang="ar-SA" b="1" dirty="0" smtClean="0"/>
              <a:t> (كيماوي حيوي، جرثومي)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2285992"/>
            <a:ext cx="8072494" cy="335758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وهي:</a:t>
            </a:r>
            <a:endParaRPr lang="en-US" dirty="0" smtClean="0"/>
          </a:p>
          <a:p>
            <a:pPr algn="just"/>
            <a:r>
              <a:rPr lang="ar-SA" b="1" dirty="0" smtClean="0"/>
              <a:t>ج </a:t>
            </a:r>
            <a:r>
              <a:rPr lang="ar-SA" b="1" dirty="0" err="1" smtClean="0"/>
              <a:t>ـ</a:t>
            </a:r>
            <a:r>
              <a:rPr lang="ar-SA" b="1" dirty="0" smtClean="0"/>
              <a:t> التهاب </a:t>
            </a:r>
            <a:r>
              <a:rPr lang="ar-SA" b="1" dirty="0" err="1" smtClean="0"/>
              <a:t>التأمورالدرني</a:t>
            </a:r>
            <a:r>
              <a:rPr lang="ar-SA" b="1" dirty="0" smtClean="0"/>
              <a:t>: </a:t>
            </a:r>
            <a:endParaRPr lang="ar-SY" b="1" dirty="0" smtClean="0"/>
          </a:p>
          <a:p>
            <a:pPr algn="just"/>
            <a:r>
              <a:rPr lang="ar-SY" b="1" dirty="0" smtClean="0"/>
              <a:t>	- </a:t>
            </a:r>
            <a:r>
              <a:rPr lang="ar-SA" b="1" dirty="0" smtClean="0"/>
              <a:t>صورة </a:t>
            </a:r>
            <a:r>
              <a:rPr lang="ar-SA" b="1" dirty="0" smtClean="0"/>
              <a:t>الصدر </a:t>
            </a:r>
            <a:r>
              <a:rPr lang="ar-SA" b="1" dirty="0" err="1" smtClean="0"/>
              <a:t>الشعاعية</a:t>
            </a:r>
            <a:r>
              <a:rPr lang="ar-SA" b="1" dirty="0" smtClean="0"/>
              <a:t> </a:t>
            </a:r>
            <a:endParaRPr lang="ar-SY" b="1" dirty="0" smtClean="0"/>
          </a:p>
          <a:p>
            <a:pPr algn="just"/>
            <a:r>
              <a:rPr lang="ar-SY" b="1" dirty="0" smtClean="0"/>
              <a:t>	-</a:t>
            </a:r>
            <a:r>
              <a:rPr lang="ar-SA" b="1" dirty="0" smtClean="0"/>
              <a:t> </a:t>
            </a:r>
            <a:r>
              <a:rPr lang="ar-SA" b="1" dirty="0" smtClean="0"/>
              <a:t>الدراسة بالأمواج فوق الصوتية </a:t>
            </a:r>
            <a:endParaRPr lang="ar-SY" b="1" dirty="0" smtClean="0"/>
          </a:p>
          <a:p>
            <a:pPr algn="just"/>
            <a:r>
              <a:rPr lang="ar-SY" b="1" dirty="0" smtClean="0"/>
              <a:t>	- </a:t>
            </a:r>
            <a:r>
              <a:rPr lang="ar-SA" b="1" dirty="0" smtClean="0"/>
              <a:t>ـبزل </a:t>
            </a:r>
            <a:r>
              <a:rPr lang="ar-SA" b="1" dirty="0" err="1" smtClean="0"/>
              <a:t>التأمور</a:t>
            </a:r>
            <a:r>
              <a:rPr lang="ar-SA" b="1" dirty="0" smtClean="0"/>
              <a:t> وفحص سائل البزل لتحري عصية كوخ مع </a:t>
            </a:r>
            <a:r>
              <a:rPr lang="ar-SA" b="1" dirty="0" smtClean="0"/>
              <a:t>الزرع</a:t>
            </a:r>
            <a:endParaRPr lang="ar-SY" b="1" dirty="0" smtClean="0"/>
          </a:p>
          <a:p>
            <a:pPr algn="just"/>
            <a:r>
              <a:rPr lang="ar-SA" b="1" dirty="0" smtClean="0"/>
              <a:t>  </a:t>
            </a:r>
            <a:r>
              <a:rPr lang="ar-SY" b="1" dirty="0" smtClean="0"/>
              <a:t>	</a:t>
            </a:r>
            <a:r>
              <a:rPr lang="ar-SY" b="1" dirty="0" smtClean="0"/>
              <a:t>- </a:t>
            </a:r>
            <a:r>
              <a:rPr lang="ar-SA" b="1" dirty="0" err="1" smtClean="0"/>
              <a:t>خزعة</a:t>
            </a:r>
            <a:r>
              <a:rPr lang="ar-SA" b="1" dirty="0" smtClean="0"/>
              <a:t> </a:t>
            </a:r>
            <a:r>
              <a:rPr lang="ar-SA" b="1" dirty="0" err="1" smtClean="0"/>
              <a:t>التأمور</a:t>
            </a:r>
            <a:r>
              <a:rPr lang="ar-SA" b="1" dirty="0" smtClean="0"/>
              <a:t> </a:t>
            </a:r>
            <a:endParaRPr lang="ar-SY" b="1" dirty="0" smtClean="0"/>
          </a:p>
          <a:p>
            <a:pPr algn="just"/>
            <a:r>
              <a:rPr lang="ar-SA" b="1" dirty="0" smtClean="0"/>
              <a:t> </a:t>
            </a:r>
            <a:r>
              <a:rPr lang="ar-SY" b="1" dirty="0" smtClean="0"/>
              <a:t>	- </a:t>
            </a:r>
            <a:r>
              <a:rPr lang="ar-SA" b="1" dirty="0" smtClean="0"/>
              <a:t>وجود </a:t>
            </a:r>
            <a:r>
              <a:rPr lang="ar-SA" b="1" dirty="0" err="1" smtClean="0"/>
              <a:t>التدرن</a:t>
            </a:r>
            <a:r>
              <a:rPr lang="ar-SA" b="1" dirty="0" smtClean="0"/>
              <a:t> في أماكن أخرى من الجسم</a:t>
            </a:r>
            <a:r>
              <a:rPr lang="ar-SA" b="1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2571744"/>
            <a:ext cx="8072494" cy="2214578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وهي:</a:t>
            </a:r>
            <a:endParaRPr lang="en-US" dirty="0" smtClean="0"/>
          </a:p>
          <a:p>
            <a:pPr algn="just"/>
            <a:r>
              <a:rPr lang="ar-SA" b="1" dirty="0" smtClean="0"/>
              <a:t>د </a:t>
            </a:r>
            <a:r>
              <a:rPr lang="ar-SA" b="1" dirty="0" err="1" smtClean="0"/>
              <a:t>ـ</a:t>
            </a:r>
            <a:r>
              <a:rPr lang="ar-SA" b="1" dirty="0" smtClean="0"/>
              <a:t> تدرن العقد </a:t>
            </a:r>
            <a:r>
              <a:rPr lang="ar-SA" b="1" dirty="0" err="1" smtClean="0"/>
              <a:t>اللمفية</a:t>
            </a:r>
            <a:r>
              <a:rPr lang="ar-SA" b="1" dirty="0" smtClean="0"/>
              <a:t>: </a:t>
            </a:r>
            <a:r>
              <a:rPr lang="ar-SA" b="1" dirty="0" err="1" smtClean="0"/>
              <a:t>خزعة</a:t>
            </a:r>
            <a:r>
              <a:rPr lang="ar-SA" b="1" dirty="0" smtClean="0"/>
              <a:t> نسجية</a:t>
            </a:r>
            <a:r>
              <a:rPr lang="ar-SA" b="1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072494" cy="2857520"/>
          </a:xfrm>
        </p:spPr>
        <p:txBody>
          <a:bodyPr>
            <a:normAutofit lnSpcReduction="10000"/>
          </a:bodyPr>
          <a:lstStyle/>
          <a:p>
            <a:pPr algn="just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وهي:</a:t>
            </a:r>
            <a:endParaRPr lang="en-US" dirty="0" smtClean="0"/>
          </a:p>
          <a:p>
            <a:pPr algn="just"/>
            <a:r>
              <a:rPr lang="ar-SA" b="1" dirty="0" smtClean="0"/>
              <a:t>هـ </a:t>
            </a:r>
            <a:r>
              <a:rPr lang="ar-SA" b="1" dirty="0" err="1" smtClean="0"/>
              <a:t>ـ</a:t>
            </a:r>
            <a:r>
              <a:rPr lang="ar-SA" b="1" dirty="0" smtClean="0"/>
              <a:t> تدرن العظام والمفاصل</a:t>
            </a:r>
            <a:r>
              <a:rPr lang="ar-SA" b="1" dirty="0" smtClean="0"/>
              <a:t>:</a:t>
            </a:r>
            <a:endParaRPr lang="ar-SY" b="1" dirty="0" smtClean="0"/>
          </a:p>
          <a:p>
            <a:pPr algn="just"/>
            <a:r>
              <a:rPr lang="ar-SY" b="1" dirty="0" smtClean="0"/>
              <a:t>	-</a:t>
            </a:r>
            <a:r>
              <a:rPr lang="ar-SA" b="1" dirty="0" smtClean="0"/>
              <a:t> </a:t>
            </a:r>
            <a:r>
              <a:rPr lang="ar-SA" b="1" dirty="0" smtClean="0"/>
              <a:t>أعراض </a:t>
            </a:r>
            <a:r>
              <a:rPr lang="ar-SA" b="1" dirty="0" err="1" smtClean="0"/>
              <a:t>سريرية</a:t>
            </a:r>
            <a:endParaRPr lang="ar-SY" b="1" dirty="0" smtClean="0"/>
          </a:p>
          <a:p>
            <a:pPr algn="just"/>
            <a:r>
              <a:rPr lang="ar-SY" b="1" dirty="0" smtClean="0"/>
              <a:t>	-</a:t>
            </a:r>
            <a:r>
              <a:rPr lang="ar-SA" b="1" dirty="0" smtClean="0"/>
              <a:t> </a:t>
            </a:r>
            <a:r>
              <a:rPr lang="ar-SA" b="1" dirty="0" smtClean="0"/>
              <a:t>صورة </a:t>
            </a:r>
            <a:r>
              <a:rPr lang="ar-SA" b="1" dirty="0" err="1" smtClean="0"/>
              <a:t>شعاعية</a:t>
            </a:r>
            <a:endParaRPr lang="ar-SY" b="1" dirty="0" smtClean="0"/>
          </a:p>
          <a:p>
            <a:pPr algn="just"/>
            <a:r>
              <a:rPr lang="ar-SY" b="1" dirty="0" smtClean="0"/>
              <a:t>	- </a:t>
            </a:r>
            <a:r>
              <a:rPr lang="ar-SA" b="1" dirty="0" err="1" smtClean="0"/>
              <a:t>خزعة</a:t>
            </a:r>
            <a:r>
              <a:rPr lang="ar-SA" b="1" dirty="0" smtClean="0"/>
              <a:t> </a:t>
            </a:r>
            <a:r>
              <a:rPr lang="ar-SA" b="1" dirty="0" smtClean="0"/>
              <a:t>إذا توفرت</a:t>
            </a:r>
            <a:r>
              <a:rPr lang="ar-SY" b="1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643998" cy="5000660"/>
          </a:xfrm>
        </p:spPr>
        <p:txBody>
          <a:bodyPr>
            <a:normAutofit/>
          </a:bodyPr>
          <a:lstStyle/>
          <a:p>
            <a:endParaRPr lang="ar-SY" b="1" dirty="0" smtClean="0"/>
          </a:p>
          <a:p>
            <a:pPr algn="r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</a:t>
            </a:r>
            <a:r>
              <a:rPr lang="ar-SA" b="1" dirty="0" smtClean="0"/>
              <a:t>:</a:t>
            </a:r>
            <a:endParaRPr lang="ar-SY" b="1" dirty="0" smtClean="0"/>
          </a:p>
          <a:p>
            <a:pPr algn="just"/>
            <a:r>
              <a:rPr lang="ar-SA" sz="3000" b="1" dirty="0" smtClean="0"/>
              <a:t>و </a:t>
            </a:r>
            <a:r>
              <a:rPr lang="ar-SA" sz="3000" b="1" dirty="0" err="1" smtClean="0"/>
              <a:t>ـ</a:t>
            </a:r>
            <a:r>
              <a:rPr lang="ar-SA" sz="3000" b="1" dirty="0" smtClean="0"/>
              <a:t> تدرن الكلية والمجاري البولية</a:t>
            </a:r>
            <a:r>
              <a:rPr lang="ar-SA" sz="3000" b="1" dirty="0" smtClean="0"/>
              <a:t>:</a:t>
            </a:r>
            <a:endParaRPr lang="ar-SY" sz="3000" b="1" dirty="0" smtClean="0"/>
          </a:p>
          <a:p>
            <a:pPr algn="just"/>
            <a:r>
              <a:rPr lang="ar-SA" sz="3000" b="1" dirty="0" smtClean="0"/>
              <a:t> </a:t>
            </a:r>
            <a:r>
              <a:rPr lang="ar-SY" sz="3000" b="1" dirty="0" smtClean="0"/>
              <a:t>	-</a:t>
            </a:r>
            <a:r>
              <a:rPr lang="ar-SA" sz="3000" b="1" dirty="0" smtClean="0"/>
              <a:t>أعراض </a:t>
            </a:r>
            <a:r>
              <a:rPr lang="ar-SA" sz="3000" b="1" dirty="0" err="1" smtClean="0"/>
              <a:t>سريرية</a:t>
            </a:r>
            <a:endParaRPr lang="ar-SY" sz="3000" b="1" dirty="0" smtClean="0"/>
          </a:p>
          <a:p>
            <a:pPr algn="just"/>
            <a:r>
              <a:rPr lang="ar-SY" sz="3000" b="1" dirty="0" smtClean="0"/>
              <a:t>	-</a:t>
            </a:r>
            <a:r>
              <a:rPr lang="ar-SA" sz="3000" b="1" dirty="0" smtClean="0"/>
              <a:t> </a:t>
            </a:r>
            <a:r>
              <a:rPr lang="ar-SA" sz="3000" b="1" dirty="0" err="1" smtClean="0"/>
              <a:t>بيلة</a:t>
            </a:r>
            <a:r>
              <a:rPr lang="ar-SA" sz="3000" b="1" dirty="0" smtClean="0"/>
              <a:t> </a:t>
            </a:r>
            <a:r>
              <a:rPr lang="ar-SA" sz="3000" b="1" dirty="0" err="1" smtClean="0"/>
              <a:t>قيحية</a:t>
            </a:r>
            <a:r>
              <a:rPr lang="ar-SA" sz="3000" b="1" dirty="0" smtClean="0"/>
              <a:t> </a:t>
            </a:r>
            <a:r>
              <a:rPr lang="ar-SA" sz="3000" b="1" dirty="0" smtClean="0"/>
              <a:t>عقيمة</a:t>
            </a:r>
            <a:endParaRPr lang="ar-SY" sz="3000" b="1" dirty="0" smtClean="0"/>
          </a:p>
          <a:p>
            <a:pPr algn="just"/>
            <a:r>
              <a:rPr lang="ar-SA" sz="3000" b="1" dirty="0" smtClean="0"/>
              <a:t> </a:t>
            </a:r>
            <a:r>
              <a:rPr lang="ar-SY" sz="3000" b="1" dirty="0" smtClean="0"/>
              <a:t>	- </a:t>
            </a:r>
            <a:r>
              <a:rPr lang="ar-SA" sz="3000" b="1" dirty="0" smtClean="0"/>
              <a:t>تحري </a:t>
            </a:r>
            <a:r>
              <a:rPr lang="ar-SA" sz="3000" b="1" dirty="0" smtClean="0"/>
              <a:t>عصية كوخ في عينة بول صباحية  ثلاث مرات </a:t>
            </a:r>
            <a:r>
              <a:rPr lang="ar-SA" sz="3000" b="1" dirty="0" smtClean="0"/>
              <a:t>متتالية</a:t>
            </a:r>
            <a:endParaRPr lang="ar-SY" sz="3000" b="1" dirty="0" smtClean="0"/>
          </a:p>
          <a:p>
            <a:pPr algn="just"/>
            <a:r>
              <a:rPr lang="ar-SY" sz="3000" b="1" dirty="0" smtClean="0"/>
              <a:t>	-</a:t>
            </a:r>
            <a:r>
              <a:rPr lang="ar-SA" sz="3000" b="1" dirty="0" smtClean="0"/>
              <a:t> </a:t>
            </a:r>
            <a:r>
              <a:rPr lang="ar-SA" sz="3000" b="1" dirty="0" smtClean="0"/>
              <a:t>تصوير ظليل لمجرى </a:t>
            </a:r>
            <a:r>
              <a:rPr lang="ar-SA" sz="3000" b="1" dirty="0" smtClean="0"/>
              <a:t>البول</a:t>
            </a:r>
            <a:endParaRPr lang="ar-SY" sz="3000" b="1" dirty="0" smtClean="0"/>
          </a:p>
          <a:p>
            <a:pPr algn="just"/>
            <a:r>
              <a:rPr lang="ar-SY" sz="3000" b="1" dirty="0" smtClean="0"/>
              <a:t>	-</a:t>
            </a:r>
            <a:r>
              <a:rPr lang="ar-SA" sz="3000" b="1" dirty="0" smtClean="0"/>
              <a:t> </a:t>
            </a:r>
            <a:r>
              <a:rPr lang="ar-SA" sz="3000" b="1" dirty="0" smtClean="0"/>
              <a:t>زرع عصية كوخ في البول.</a:t>
            </a:r>
            <a:endParaRPr lang="en-US" sz="3000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643998" cy="5000660"/>
          </a:xfrm>
        </p:spPr>
        <p:txBody>
          <a:bodyPr>
            <a:normAutofit/>
          </a:bodyPr>
          <a:lstStyle/>
          <a:p>
            <a:endParaRPr lang="ar-SY" b="1" dirty="0" smtClean="0"/>
          </a:p>
          <a:p>
            <a:pPr algn="r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</a:t>
            </a:r>
            <a:r>
              <a:rPr lang="ar-SA" b="1" dirty="0" smtClean="0"/>
              <a:t>:</a:t>
            </a:r>
            <a:endParaRPr lang="ar-SY" b="1" dirty="0" smtClean="0"/>
          </a:p>
          <a:p>
            <a:pPr algn="just"/>
            <a:r>
              <a:rPr lang="ar-SA" sz="3000" b="1" dirty="0" smtClean="0"/>
              <a:t>ز </a:t>
            </a:r>
            <a:r>
              <a:rPr lang="ar-SA" sz="3000" b="1" dirty="0" err="1" smtClean="0"/>
              <a:t>ـ</a:t>
            </a:r>
            <a:r>
              <a:rPr lang="ar-SA" sz="3000" b="1" dirty="0" smtClean="0"/>
              <a:t> تدرن الجهاز التناسلي الذكري</a:t>
            </a:r>
            <a:r>
              <a:rPr lang="ar-SA" sz="3000" b="1" dirty="0" smtClean="0"/>
              <a:t>:</a:t>
            </a:r>
            <a:endParaRPr lang="ar-SY" sz="3000" b="1" dirty="0" smtClean="0"/>
          </a:p>
          <a:p>
            <a:pPr algn="just"/>
            <a:r>
              <a:rPr lang="ar-SA" sz="3000" b="1" dirty="0" smtClean="0"/>
              <a:t> </a:t>
            </a:r>
            <a:r>
              <a:rPr lang="ar-SY" sz="3000" b="1" dirty="0" smtClean="0"/>
              <a:t>	- </a:t>
            </a:r>
            <a:r>
              <a:rPr lang="ar-SA" sz="3000" b="1" dirty="0" smtClean="0"/>
              <a:t>الفحص </a:t>
            </a:r>
            <a:r>
              <a:rPr lang="ar-SA" sz="3000" b="1" dirty="0" err="1" smtClean="0"/>
              <a:t>السريري</a:t>
            </a:r>
            <a:r>
              <a:rPr lang="ar-SA" sz="3000" b="1" dirty="0" smtClean="0"/>
              <a:t> </a:t>
            </a:r>
            <a:endParaRPr lang="ar-SY" sz="3000" b="1" dirty="0" smtClean="0"/>
          </a:p>
          <a:p>
            <a:pPr algn="just"/>
            <a:r>
              <a:rPr lang="ar-SA" sz="3000" b="1" dirty="0" smtClean="0"/>
              <a:t> </a:t>
            </a:r>
            <a:r>
              <a:rPr lang="ar-SY" sz="3000" b="1" dirty="0" smtClean="0"/>
              <a:t>	- </a:t>
            </a:r>
            <a:r>
              <a:rPr lang="ar-SA" sz="3000" b="1" dirty="0" smtClean="0"/>
              <a:t>وجود </a:t>
            </a:r>
            <a:r>
              <a:rPr lang="ar-SA" sz="3000" b="1" dirty="0" smtClean="0"/>
              <a:t>تدرن بولي مرافق مشخص </a:t>
            </a:r>
            <a:endParaRPr lang="ar-SY" sz="3000" b="1" dirty="0" smtClean="0"/>
          </a:p>
          <a:p>
            <a:pPr algn="just"/>
            <a:r>
              <a:rPr lang="ar-SY" sz="3000" b="1" dirty="0" smtClean="0"/>
              <a:t>	- </a:t>
            </a:r>
            <a:r>
              <a:rPr lang="ar-SA" sz="3000" b="1" dirty="0" smtClean="0"/>
              <a:t>فحص </a:t>
            </a:r>
            <a:r>
              <a:rPr lang="ar-SA" sz="3000" b="1" dirty="0" smtClean="0"/>
              <a:t>البول والسائل المنوي مع الزرع.</a:t>
            </a:r>
            <a:endParaRPr lang="en-US" sz="3000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أشكال </a:t>
            </a:r>
            <a:r>
              <a:rPr lang="ar-SA" dirty="0" err="1" smtClean="0"/>
              <a:t>التدرن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8501122" cy="485778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ar-SA" sz="11200" b="1" dirty="0" smtClean="0"/>
              <a:t>يقسم </a:t>
            </a:r>
            <a:r>
              <a:rPr lang="ar-SA" sz="11200" b="1" dirty="0" err="1" smtClean="0"/>
              <a:t>التدرن</a:t>
            </a:r>
            <a:r>
              <a:rPr lang="ar-SA" sz="11200" b="1" dirty="0" smtClean="0"/>
              <a:t> الرئوي استناداً إلى نتائج فحص القشع إلى نوعين هما: </a:t>
            </a:r>
            <a:endParaRPr lang="en-US" sz="11200" dirty="0" smtClean="0"/>
          </a:p>
          <a:p>
            <a:pPr algn="just"/>
            <a:r>
              <a:rPr lang="ar-SA" sz="11200" b="1" i="1" dirty="0" smtClean="0"/>
              <a:t>ـ </a:t>
            </a:r>
            <a:r>
              <a:rPr lang="ar-SA" sz="11200" b="1" i="1" dirty="0" err="1" smtClean="0"/>
              <a:t>التدرن</a:t>
            </a:r>
            <a:r>
              <a:rPr lang="ar-SA" sz="11200" b="1" i="1" dirty="0" smtClean="0"/>
              <a:t> الرئوي إيجابي </a:t>
            </a:r>
            <a:r>
              <a:rPr lang="ar-SA" sz="11200" b="1" i="1" dirty="0" err="1" smtClean="0"/>
              <a:t>اللطاخة</a:t>
            </a:r>
            <a:r>
              <a:rPr lang="ar-SA" sz="11200" b="1" i="1" dirty="0" smtClean="0"/>
              <a:t>:</a:t>
            </a:r>
            <a:endParaRPr lang="en-US" sz="11200" b="1" i="1" dirty="0" smtClean="0"/>
          </a:p>
          <a:p>
            <a:pPr algn="just"/>
            <a:r>
              <a:rPr lang="ar-SA" sz="11200" b="1" dirty="0" smtClean="0"/>
              <a:t>هو تدرن في مريض أظهر فحص عينتين أوليتين منه على الأقل إيجابيتهما للعصيات المقاومة للحمض، وذلك بالفحص </a:t>
            </a:r>
            <a:r>
              <a:rPr lang="ar-SA" sz="11200" b="1" dirty="0" err="1" smtClean="0"/>
              <a:t>المجهري</a:t>
            </a:r>
            <a:r>
              <a:rPr lang="ar-SA" sz="11200" b="1" dirty="0" smtClean="0"/>
              <a:t> المباشر </a:t>
            </a:r>
            <a:r>
              <a:rPr lang="ar-SA" sz="11200" b="1" dirty="0" err="1" smtClean="0"/>
              <a:t>للطاخة</a:t>
            </a:r>
            <a:r>
              <a:rPr lang="ar-SA" sz="11200" b="1" dirty="0" smtClean="0"/>
              <a:t>.</a:t>
            </a:r>
            <a:endParaRPr lang="en-US" sz="11200" dirty="0" smtClean="0"/>
          </a:p>
          <a:p>
            <a:pPr algn="just"/>
            <a:r>
              <a:rPr lang="ar-SA" sz="11200" b="1" dirty="0" smtClean="0"/>
              <a:t>أو تدرن في مريض أظهر فحص واحد للقشع إيجابيته للعصيات المقاومة للحمض مع مظاهر غير طبيعية في الصورة </a:t>
            </a:r>
            <a:r>
              <a:rPr lang="ar-SA" sz="11200" b="1" dirty="0" err="1" smtClean="0"/>
              <a:t>الشعاعية</a:t>
            </a:r>
            <a:r>
              <a:rPr lang="ar-SA" sz="11200" b="1" dirty="0" smtClean="0"/>
              <a:t> تتوافق مع تدرن رئوي فعال بحسب رأي الطبيب.</a:t>
            </a:r>
            <a:endParaRPr lang="en-US" sz="11200" dirty="0" smtClean="0"/>
          </a:p>
          <a:p>
            <a:pPr algn="just"/>
            <a:r>
              <a:rPr lang="ar-SA" sz="11200" b="1" dirty="0" smtClean="0"/>
              <a:t>أو: تدرن في مريض أظهر فحص عينة قشع واحدة إيجابيته للعصيات المقاومة للحمض بالإضافة إلى مزرعة إيجابية لهذه العصيات.</a:t>
            </a:r>
            <a:endParaRPr lang="en-US" sz="11200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643998" cy="5000660"/>
          </a:xfrm>
        </p:spPr>
        <p:txBody>
          <a:bodyPr>
            <a:normAutofit/>
          </a:bodyPr>
          <a:lstStyle/>
          <a:p>
            <a:endParaRPr lang="ar-SY" b="1" dirty="0" smtClean="0"/>
          </a:p>
          <a:p>
            <a:pPr algn="r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</a:t>
            </a:r>
            <a:r>
              <a:rPr lang="ar-SA" b="1" dirty="0" smtClean="0"/>
              <a:t>:</a:t>
            </a:r>
            <a:endParaRPr lang="ar-SY" b="1" dirty="0" smtClean="0"/>
          </a:p>
          <a:p>
            <a:pPr algn="just"/>
            <a:r>
              <a:rPr lang="ar-SA" sz="3000" b="1" dirty="0" smtClean="0"/>
              <a:t>ح </a:t>
            </a:r>
            <a:r>
              <a:rPr lang="ar-SA" sz="3000" b="1" dirty="0" err="1" smtClean="0"/>
              <a:t>ـ</a:t>
            </a:r>
            <a:r>
              <a:rPr lang="ar-SA" sz="3000" b="1" dirty="0" smtClean="0"/>
              <a:t> تدرن الرحم والملحقات</a:t>
            </a:r>
            <a:r>
              <a:rPr lang="ar-SA" sz="3000" b="1" dirty="0" smtClean="0"/>
              <a:t>:</a:t>
            </a:r>
            <a:endParaRPr lang="ar-SY" sz="3000" b="1" dirty="0" smtClean="0"/>
          </a:p>
          <a:p>
            <a:pPr algn="just"/>
            <a:r>
              <a:rPr lang="ar-SY" sz="3000" b="1" dirty="0" smtClean="0"/>
              <a:t>	</a:t>
            </a:r>
            <a:r>
              <a:rPr lang="ar-SY" sz="3000" b="1" dirty="0" smtClean="0"/>
              <a:t>	- </a:t>
            </a:r>
            <a:r>
              <a:rPr lang="ar-SA" sz="3000" b="1" dirty="0" smtClean="0"/>
              <a:t> </a:t>
            </a:r>
            <a:r>
              <a:rPr lang="ar-SA" sz="3000" b="1" dirty="0" err="1" smtClean="0"/>
              <a:t>خزعة</a:t>
            </a:r>
            <a:r>
              <a:rPr lang="ar-SA" sz="3000" b="1" dirty="0" smtClean="0"/>
              <a:t> نسجية.</a:t>
            </a:r>
            <a:endParaRPr lang="en-US" sz="3000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643998" cy="5000660"/>
          </a:xfrm>
        </p:spPr>
        <p:txBody>
          <a:bodyPr>
            <a:normAutofit/>
          </a:bodyPr>
          <a:lstStyle/>
          <a:p>
            <a:endParaRPr lang="ar-SY" b="1" dirty="0" smtClean="0"/>
          </a:p>
          <a:p>
            <a:pPr algn="r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</a:t>
            </a:r>
            <a:r>
              <a:rPr lang="ar-SA" b="1" dirty="0" smtClean="0"/>
              <a:t>:</a:t>
            </a:r>
            <a:endParaRPr lang="ar-SY" b="1" dirty="0" smtClean="0"/>
          </a:p>
          <a:p>
            <a:pPr algn="just"/>
            <a:r>
              <a:rPr lang="ar-SA" sz="3000" b="1" dirty="0" smtClean="0"/>
              <a:t>ط </a:t>
            </a:r>
            <a:r>
              <a:rPr lang="ar-SA" sz="3000" b="1" dirty="0" err="1" smtClean="0"/>
              <a:t>ـ</a:t>
            </a:r>
            <a:r>
              <a:rPr lang="ar-SA" sz="3000" b="1" dirty="0" smtClean="0"/>
              <a:t> تدرن الأمعاء </a:t>
            </a:r>
            <a:r>
              <a:rPr lang="ar-SA" sz="3000" b="1" dirty="0" err="1" smtClean="0"/>
              <a:t>والبريتوان</a:t>
            </a:r>
            <a:r>
              <a:rPr lang="ar-SA" sz="3000" b="1" dirty="0" smtClean="0"/>
              <a:t>:</a:t>
            </a:r>
            <a:endParaRPr lang="ar-SY" sz="3000" b="1" dirty="0" smtClean="0"/>
          </a:p>
          <a:p>
            <a:pPr algn="just"/>
            <a:r>
              <a:rPr lang="ar-SA" sz="3000" b="1" dirty="0" smtClean="0"/>
              <a:t> </a:t>
            </a:r>
            <a:r>
              <a:rPr lang="ar-SY" sz="3000" b="1" dirty="0" smtClean="0"/>
              <a:t>	- </a:t>
            </a:r>
            <a:r>
              <a:rPr lang="ar-SA" sz="3000" b="1" dirty="0" err="1" smtClean="0"/>
              <a:t>خزعة</a:t>
            </a:r>
            <a:r>
              <a:rPr lang="ar-SA" sz="3000" b="1" dirty="0" smtClean="0"/>
              <a:t> نسجية</a:t>
            </a:r>
            <a:endParaRPr lang="ar-SY" sz="3000" b="1" dirty="0" smtClean="0"/>
          </a:p>
          <a:p>
            <a:pPr algn="just"/>
            <a:r>
              <a:rPr lang="ar-SA" sz="3000" b="1" dirty="0" smtClean="0"/>
              <a:t> </a:t>
            </a:r>
            <a:r>
              <a:rPr lang="ar-SY" sz="3000" b="1" dirty="0" smtClean="0"/>
              <a:t>	- </a:t>
            </a:r>
            <a:r>
              <a:rPr lang="ar-SA" sz="3000" b="1" dirty="0" smtClean="0"/>
              <a:t>فحص </a:t>
            </a:r>
            <a:r>
              <a:rPr lang="ar-SA" sz="3000" b="1" dirty="0" smtClean="0"/>
              <a:t>سائل </a:t>
            </a:r>
            <a:r>
              <a:rPr lang="ar-SA" sz="3000" b="1" dirty="0" err="1" smtClean="0"/>
              <a:t>الحبن</a:t>
            </a:r>
            <a:r>
              <a:rPr lang="ar-SA" sz="3000" b="1" dirty="0" smtClean="0"/>
              <a:t>.</a:t>
            </a:r>
            <a:endParaRPr lang="en-US" sz="3000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643998" cy="5000660"/>
          </a:xfrm>
        </p:spPr>
        <p:txBody>
          <a:bodyPr>
            <a:normAutofit/>
          </a:bodyPr>
          <a:lstStyle/>
          <a:p>
            <a:endParaRPr lang="ar-SY" b="1" dirty="0" smtClean="0"/>
          </a:p>
          <a:p>
            <a:pPr algn="r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</a:t>
            </a:r>
            <a:r>
              <a:rPr lang="ar-SA" b="1" dirty="0" smtClean="0"/>
              <a:t>:</a:t>
            </a:r>
            <a:endParaRPr lang="ar-SY" b="1" dirty="0" smtClean="0"/>
          </a:p>
          <a:p>
            <a:pPr algn="just"/>
            <a:r>
              <a:rPr lang="ar-SA" sz="3000" b="1" dirty="0" smtClean="0"/>
              <a:t>ي </a:t>
            </a:r>
            <a:r>
              <a:rPr lang="ar-SA" sz="3000" b="1" dirty="0" err="1" smtClean="0"/>
              <a:t>ـ</a:t>
            </a:r>
            <a:r>
              <a:rPr lang="ar-SA" sz="3000" b="1" dirty="0" smtClean="0"/>
              <a:t> تدرن الجلد: </a:t>
            </a:r>
            <a:endParaRPr lang="ar-SY" sz="3000" b="1" dirty="0" smtClean="0"/>
          </a:p>
          <a:p>
            <a:pPr algn="just"/>
            <a:r>
              <a:rPr lang="ar-SY" sz="3000" b="1" dirty="0" smtClean="0"/>
              <a:t>	</a:t>
            </a:r>
            <a:r>
              <a:rPr lang="ar-SY" sz="3000" b="1" dirty="0" smtClean="0"/>
              <a:t>	- </a:t>
            </a:r>
            <a:r>
              <a:rPr lang="ar-SA" sz="3000" b="1" dirty="0" err="1" smtClean="0"/>
              <a:t>خزعة</a:t>
            </a:r>
            <a:r>
              <a:rPr lang="ar-SA" sz="3000" b="1" dirty="0" smtClean="0"/>
              <a:t> </a:t>
            </a:r>
            <a:r>
              <a:rPr lang="ar-SA" sz="3000" b="1" dirty="0" smtClean="0"/>
              <a:t>نسجية.</a:t>
            </a:r>
            <a:endParaRPr lang="en-US" sz="3000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تشخيص السل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643998" cy="5000660"/>
          </a:xfrm>
        </p:spPr>
        <p:txBody>
          <a:bodyPr>
            <a:normAutofit/>
          </a:bodyPr>
          <a:lstStyle/>
          <a:p>
            <a:endParaRPr lang="ar-SY" b="1" dirty="0" smtClean="0"/>
          </a:p>
          <a:p>
            <a:pPr algn="r"/>
            <a:r>
              <a:rPr lang="ar-SA" b="1" dirty="0" smtClean="0"/>
              <a:t>* لتشخيص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 تعتمد </a:t>
            </a:r>
            <a:r>
              <a:rPr lang="ar-SA" b="1" dirty="0" err="1" smtClean="0"/>
              <a:t>ثبوتيات</a:t>
            </a:r>
            <a:r>
              <a:rPr lang="ar-SA" b="1" dirty="0" smtClean="0"/>
              <a:t> التشخيص المعتمدة من اللجنة الوطنية لمكافحة </a:t>
            </a:r>
            <a:r>
              <a:rPr lang="ar-SA" b="1" dirty="0" err="1" smtClean="0"/>
              <a:t>التدرن</a:t>
            </a:r>
            <a:r>
              <a:rPr lang="ar-SA" b="1" dirty="0" smtClean="0"/>
              <a:t> وهي</a:t>
            </a:r>
            <a:r>
              <a:rPr lang="ar-SA" b="1" dirty="0" smtClean="0"/>
              <a:t>:</a:t>
            </a:r>
            <a:endParaRPr lang="ar-SY" b="1" dirty="0" smtClean="0"/>
          </a:p>
          <a:p>
            <a:pPr algn="just"/>
            <a:r>
              <a:rPr lang="ar-SA" sz="3000" b="1" dirty="0" smtClean="0"/>
              <a:t>ك </a:t>
            </a:r>
            <a:r>
              <a:rPr lang="ar-SA" sz="3000" b="1" dirty="0" err="1" smtClean="0"/>
              <a:t>ـ</a:t>
            </a:r>
            <a:r>
              <a:rPr lang="ar-SA" sz="3000" b="1" dirty="0" smtClean="0"/>
              <a:t> تدرن </a:t>
            </a:r>
            <a:r>
              <a:rPr lang="ar-SA" sz="3000" b="1" dirty="0" err="1" smtClean="0"/>
              <a:t>الكظر</a:t>
            </a:r>
            <a:r>
              <a:rPr lang="ar-SA" sz="3000" b="1" dirty="0" smtClean="0"/>
              <a:t>:</a:t>
            </a:r>
            <a:endParaRPr lang="ar-SY" sz="3000" b="1" dirty="0" smtClean="0"/>
          </a:p>
          <a:p>
            <a:pPr algn="just"/>
            <a:r>
              <a:rPr lang="ar-SY" sz="3000" b="1" dirty="0" smtClean="0"/>
              <a:t>	</a:t>
            </a:r>
            <a:r>
              <a:rPr lang="ar-SY" sz="3000" b="1" dirty="0" smtClean="0"/>
              <a:t>	-</a:t>
            </a:r>
            <a:r>
              <a:rPr lang="ar-SA" sz="3000" b="1" dirty="0" smtClean="0"/>
              <a:t> </a:t>
            </a:r>
            <a:r>
              <a:rPr lang="ar-SA" sz="3000" b="1" dirty="0" smtClean="0"/>
              <a:t>صورة </a:t>
            </a:r>
            <a:r>
              <a:rPr lang="ar-SA" sz="3000" b="1" dirty="0" err="1" smtClean="0"/>
              <a:t>شعاعية</a:t>
            </a:r>
            <a:r>
              <a:rPr lang="ar-SA" sz="3000" b="1" dirty="0" smtClean="0"/>
              <a:t> ,</a:t>
            </a:r>
            <a:r>
              <a:rPr lang="ar-SA" sz="3000" b="1" dirty="0" err="1" smtClean="0"/>
              <a:t>ايكو</a:t>
            </a:r>
            <a:r>
              <a:rPr lang="ar-SA" sz="3000" b="1" dirty="0" smtClean="0"/>
              <a:t>.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8596" y="1785926"/>
            <a:ext cx="8229600" cy="1828800"/>
          </a:xfrm>
        </p:spPr>
        <p:txBody>
          <a:bodyPr>
            <a:normAutofit/>
          </a:bodyPr>
          <a:lstStyle/>
          <a:p>
            <a:r>
              <a:rPr lang="ar-SY" sz="6000" dirty="0" smtClean="0"/>
              <a:t>شكراً </a:t>
            </a:r>
            <a:r>
              <a:rPr lang="ar-SY" sz="6000" dirty="0" smtClean="0"/>
              <a:t>لإصغائكم</a:t>
            </a:r>
            <a:endParaRPr lang="ar-SY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أشكال </a:t>
            </a:r>
            <a:r>
              <a:rPr lang="ar-SA" dirty="0" err="1" smtClean="0"/>
              <a:t>التدرن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715436" cy="4572032"/>
          </a:xfrm>
        </p:spPr>
        <p:txBody>
          <a:bodyPr>
            <a:normAutofit/>
          </a:bodyPr>
          <a:lstStyle/>
          <a:p>
            <a:pPr algn="just"/>
            <a:r>
              <a:rPr lang="ar-SA" b="1" i="1" dirty="0" smtClean="0"/>
              <a:t>ـ </a:t>
            </a:r>
            <a:r>
              <a:rPr lang="ar-SA" b="1" i="1" dirty="0" err="1" smtClean="0"/>
              <a:t>التدرن</a:t>
            </a:r>
            <a:r>
              <a:rPr lang="ar-SA" b="1" i="1" dirty="0" smtClean="0"/>
              <a:t> الرئوي سلبي </a:t>
            </a:r>
            <a:r>
              <a:rPr lang="ar-SA" b="1" i="1" dirty="0" err="1" smtClean="0"/>
              <a:t>اللطاخة</a:t>
            </a:r>
            <a:r>
              <a:rPr lang="ar-SA" b="1" i="1" dirty="0" smtClean="0"/>
              <a:t>:</a:t>
            </a:r>
            <a:endParaRPr lang="en-US" b="1" i="1" dirty="0" smtClean="0"/>
          </a:p>
          <a:p>
            <a:pPr algn="just"/>
            <a:r>
              <a:rPr lang="ar-SA" b="1" dirty="0" smtClean="0"/>
              <a:t>هو تدرن في مريض لديه أعراض موحية </a:t>
            </a:r>
            <a:r>
              <a:rPr lang="ar-SA" b="1" dirty="0" err="1" smtClean="0"/>
              <a:t>بالتدرن</a:t>
            </a:r>
            <a:r>
              <a:rPr lang="ar-SA" b="1" dirty="0" smtClean="0"/>
              <a:t>، وقد أظهرت ثلاثة فحوص قشع مباشر على الأقل سلبية العصيات المقاومة للحمض , مع مظاهر غير طبيعية في الصورة </a:t>
            </a:r>
            <a:r>
              <a:rPr lang="ar-SA" b="1" dirty="0" err="1" smtClean="0"/>
              <a:t>الشعاعية</a:t>
            </a:r>
            <a:r>
              <a:rPr lang="ar-SA" b="1" dirty="0" smtClean="0"/>
              <a:t> تتوافق مع تدرن رئوي فعال بحسب رأي الطبيب الذي يقرر بعد ذلك إخضاع المريض لمعالجة كاملة ضد </a:t>
            </a:r>
            <a:r>
              <a:rPr lang="ar-SA" b="1" dirty="0" err="1" smtClean="0"/>
              <a:t>التدرن</a:t>
            </a:r>
            <a:r>
              <a:rPr lang="ar-SA" b="1" dirty="0" smtClean="0"/>
              <a:t>.</a:t>
            </a:r>
            <a:endParaRPr lang="en-US" dirty="0" smtClean="0"/>
          </a:p>
          <a:p>
            <a:pPr algn="just"/>
            <a:r>
              <a:rPr lang="ar-SA" b="1" dirty="0" smtClean="0"/>
              <a:t>أو تشخيص مبني على الزرع الإيجابي رغم سلبية العصيات المقاومة للحمض في الفحوص </a:t>
            </a:r>
            <a:r>
              <a:rPr lang="ar-SA" b="1" dirty="0" err="1" smtClean="0"/>
              <a:t>المجهرية</a:t>
            </a:r>
            <a:r>
              <a:rPr lang="ar-SA" b="1" dirty="0" smtClean="0"/>
              <a:t> المباشرة للقشع</a:t>
            </a:r>
            <a:r>
              <a:rPr lang="ar-SY" b="1" dirty="0" smtClean="0"/>
              <a:t> </a:t>
            </a:r>
            <a:r>
              <a:rPr lang="ar-SY" b="1" dirty="0" err="1" smtClean="0"/>
              <a:t>او</a:t>
            </a:r>
            <a:r>
              <a:rPr lang="ar-SY" b="1" dirty="0" smtClean="0"/>
              <a:t> فحص الغسالة القصبية</a:t>
            </a:r>
            <a:endParaRPr lang="en-US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828800"/>
          </a:xfrm>
        </p:spPr>
        <p:txBody>
          <a:bodyPr/>
          <a:lstStyle/>
          <a:p>
            <a:r>
              <a:rPr lang="ar-SA" dirty="0" smtClean="0"/>
              <a:t>أشكال </a:t>
            </a:r>
            <a:r>
              <a:rPr lang="ar-SA" dirty="0" err="1" smtClean="0"/>
              <a:t>التدرن</a:t>
            </a: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857364"/>
            <a:ext cx="8572560" cy="4357718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* </a:t>
            </a:r>
            <a:r>
              <a:rPr lang="ar-SA" b="1" dirty="0" err="1" smtClean="0"/>
              <a:t>التدرن</a:t>
            </a:r>
            <a:r>
              <a:rPr lang="ar-SA" b="1" dirty="0" smtClean="0"/>
              <a:t> خارج الرئة: </a:t>
            </a:r>
            <a:endParaRPr lang="en-US" b="1" dirty="0" smtClean="0"/>
          </a:p>
          <a:p>
            <a:pPr algn="just"/>
            <a:r>
              <a:rPr lang="ar-SA" b="1" dirty="0" smtClean="0"/>
              <a:t>هو </a:t>
            </a:r>
            <a:r>
              <a:rPr lang="ar-SA" b="1" dirty="0" err="1" smtClean="0"/>
              <a:t>التدرن</a:t>
            </a:r>
            <a:r>
              <a:rPr lang="ar-SA" b="1" dirty="0" smtClean="0"/>
              <a:t> الذي يصيب أعضاء أخرى غير الرئة مثل: (تدرن الجنب، تدرن العقد </a:t>
            </a:r>
            <a:r>
              <a:rPr lang="ar-SA" b="1" dirty="0" err="1" smtClean="0"/>
              <a:t>اللمفية</a:t>
            </a:r>
            <a:r>
              <a:rPr lang="ar-SA" b="1" dirty="0" smtClean="0"/>
              <a:t> المحيطية، تدرن المسالك البولية التناسلية، تدرن الجلد، تدرن المفاصل والعظام، تدرن </a:t>
            </a:r>
            <a:r>
              <a:rPr lang="ar-SA" b="1" dirty="0" err="1" smtClean="0"/>
              <a:t>السحايا</a:t>
            </a:r>
            <a:r>
              <a:rPr lang="ar-SA" b="1" dirty="0" smtClean="0"/>
              <a:t>) يجب أن يبنى التشخيص في هذه الحالات على عينة زرع إيجابية من الموضع المصاب خارج الرئة أو على بينة نسيجية أو </a:t>
            </a:r>
            <a:r>
              <a:rPr lang="ar-SA" b="1" dirty="0" err="1" smtClean="0"/>
              <a:t>سريرية</a:t>
            </a:r>
            <a:r>
              <a:rPr lang="ar-SA" b="1" dirty="0" smtClean="0"/>
              <a:t> قوية تتوافق مع تدرن ناشط خارج الرئة يتلوه قرار من طبيب بالعلاج الدرني</a:t>
            </a:r>
            <a:endParaRPr lang="en-US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المشتبه إصابته بالسل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804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Y" sz="16600" dirty="0" smtClean="0"/>
              <a:t>؟</a:t>
            </a:r>
            <a:endParaRPr lang="ar-SY" sz="1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Y" sz="6000" dirty="0" smtClean="0"/>
              <a:t>المشتبه إصابته بالسل</a:t>
            </a:r>
            <a:endParaRPr lang="en-US" sz="6000" i="1" u="sng" dirty="0" smtClean="0">
              <a:solidFill>
                <a:srgbClr val="800000"/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1169988"/>
            <a:ext cx="9359900" cy="5688012"/>
            <a:chOff x="3084" y="7798"/>
            <a:chExt cx="7782" cy="8505"/>
          </a:xfrm>
        </p:grpSpPr>
        <p:sp>
          <p:nvSpPr>
            <p:cNvPr id="15364" name="AutoShape 5"/>
            <p:cNvSpPr>
              <a:spLocks noChangeAspect="1" noChangeArrowheads="1"/>
            </p:cNvSpPr>
            <p:nvPr/>
          </p:nvSpPr>
          <p:spPr bwMode="auto">
            <a:xfrm>
              <a:off x="3084" y="7798"/>
              <a:ext cx="7782" cy="8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45100" name="AutoShape 44"/>
            <p:cNvSpPr>
              <a:spLocks noChangeArrowheads="1"/>
            </p:cNvSpPr>
            <p:nvPr/>
          </p:nvSpPr>
          <p:spPr bwMode="auto">
            <a:xfrm>
              <a:off x="3619" y="8505"/>
              <a:ext cx="6400" cy="6554"/>
            </a:xfrm>
            <a:prstGeom prst="wedgeEllipseCallout">
              <a:avLst>
                <a:gd name="adj1" fmla="val -32681"/>
                <a:gd name="adj2" fmla="val -26259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ar-SA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سؤال المريض عن:</a:t>
              </a:r>
              <a:endParaRPr lang="en-US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سعال يستمر لثلاثة أسابيع أو أكثر </a:t>
              </a:r>
              <a:endParaRPr lang="ar-SY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2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عادة </a:t>
              </a:r>
              <a:r>
                <a:rPr lang="ar-SA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مع قشع مترافق مع واحد أو أكثر  من الأعراض التالية :</a:t>
              </a:r>
              <a:endParaRPr lang="en-US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وهن عام  *حرارة  *تعرق ليلي  * ضيق نفس      * نقص شهية للطعام * ألم صدري * نفث دم     </a:t>
              </a:r>
              <a:r>
                <a:rPr lang="ar-SY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ar-SA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نقص وزن</a:t>
              </a:r>
              <a:endPara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Y" sz="6000" dirty="0" smtClean="0"/>
              <a:t>المشتبه إصابته بالسل</a:t>
            </a:r>
            <a:endParaRPr lang="en-US" sz="6000" i="1" u="sng" dirty="0" smtClean="0">
              <a:solidFill>
                <a:srgbClr val="800000"/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1169988"/>
            <a:ext cx="9359900" cy="5688012"/>
            <a:chOff x="3084" y="7798"/>
            <a:chExt cx="7782" cy="8505"/>
          </a:xfrm>
        </p:grpSpPr>
        <p:sp>
          <p:nvSpPr>
            <p:cNvPr id="15364" name="AutoShape 5"/>
            <p:cNvSpPr>
              <a:spLocks noChangeAspect="1" noChangeArrowheads="1"/>
            </p:cNvSpPr>
            <p:nvPr/>
          </p:nvSpPr>
          <p:spPr bwMode="auto">
            <a:xfrm>
              <a:off x="3084" y="7798"/>
              <a:ext cx="7782" cy="8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65" name="Rectangle 6"/>
            <p:cNvSpPr>
              <a:spLocks noChangeArrowheads="1"/>
            </p:cNvSpPr>
            <p:nvPr/>
          </p:nvSpPr>
          <p:spPr bwMode="auto">
            <a:xfrm>
              <a:off x="3755" y="8338"/>
              <a:ext cx="2125" cy="5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اشتباه سل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402" name="AutoShape 43"/>
            <p:cNvSpPr>
              <a:spLocks noChangeArrowheads="1"/>
            </p:cNvSpPr>
            <p:nvPr/>
          </p:nvSpPr>
          <p:spPr bwMode="auto">
            <a:xfrm rot="5400000">
              <a:off x="5765" y="8205"/>
              <a:ext cx="810" cy="5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i="1" dirty="0">
                <a:solidFill>
                  <a:schemeClr val="bg2"/>
                </a:solidFill>
              </a:endParaRPr>
            </a:p>
          </p:txBody>
        </p:sp>
        <p:sp>
          <p:nvSpPr>
            <p:cNvPr id="45100" name="AutoShape 44"/>
            <p:cNvSpPr>
              <a:spLocks noChangeArrowheads="1"/>
            </p:cNvSpPr>
            <p:nvPr/>
          </p:nvSpPr>
          <p:spPr bwMode="auto">
            <a:xfrm>
              <a:off x="6170" y="7933"/>
              <a:ext cx="4561" cy="2564"/>
            </a:xfrm>
            <a:prstGeom prst="wedgeEllipseCallout">
              <a:avLst>
                <a:gd name="adj1" fmla="val -32681"/>
                <a:gd name="adj2" fmla="val -26259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ar-SA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سؤال المريض عن:</a:t>
              </a:r>
              <a:endParaRPr lang="en-US" sz="1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سعال يستمر لثلاثة أسابيع أو أكثر عادة مع قشع مترافق مع واحد أو أكثر  من الأعراض التالية :</a:t>
              </a:r>
              <a:endParaRPr lang="en-US" sz="1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وهن عام  *حرارة  *تعرق ليلي  * ضيق نفس      * نقص شهية للطعام * ألم صدري * نفث دم     </a:t>
              </a:r>
              <a:r>
                <a:rPr lang="ar-SY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ar-SA" sz="1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نقص </a:t>
              </a:r>
              <a:r>
                <a:rPr lang="ar-SA" sz="14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وزن</a:t>
              </a:r>
              <a:endParaRPr lang="en-US" sz="1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8" name="مستطيل 7"/>
          <p:cNvSpPr/>
          <p:nvPr/>
        </p:nvSpPr>
        <p:spPr>
          <a:xfrm>
            <a:off x="3571868" y="1428736"/>
            <a:ext cx="471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Y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نعم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Y" sz="6000" dirty="0" smtClean="0"/>
              <a:t>المشتبه إصابته بالسل</a:t>
            </a:r>
            <a:endParaRPr lang="en-US" sz="6000" i="1" u="sng" dirty="0" smtClean="0">
              <a:solidFill>
                <a:srgbClr val="800000"/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1169988"/>
            <a:ext cx="9359900" cy="5688012"/>
            <a:chOff x="3084" y="7798"/>
            <a:chExt cx="7782" cy="8505"/>
          </a:xfrm>
        </p:grpSpPr>
        <p:sp>
          <p:nvSpPr>
            <p:cNvPr id="15364" name="AutoShape 5"/>
            <p:cNvSpPr>
              <a:spLocks noChangeAspect="1" noChangeArrowheads="1"/>
            </p:cNvSpPr>
            <p:nvPr/>
          </p:nvSpPr>
          <p:spPr bwMode="auto">
            <a:xfrm>
              <a:off x="3084" y="7798"/>
              <a:ext cx="7782" cy="8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365" name="Rectangle 6"/>
            <p:cNvSpPr>
              <a:spLocks noChangeArrowheads="1"/>
            </p:cNvSpPr>
            <p:nvPr/>
          </p:nvSpPr>
          <p:spPr bwMode="auto">
            <a:xfrm>
              <a:off x="3755" y="8338"/>
              <a:ext cx="2125" cy="5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اشتباه سل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15366" name="Rectangle 7"/>
            <p:cNvSpPr>
              <a:spLocks noChangeArrowheads="1"/>
            </p:cNvSpPr>
            <p:nvPr/>
          </p:nvSpPr>
          <p:spPr bwMode="auto">
            <a:xfrm>
              <a:off x="3621" y="9283"/>
              <a:ext cx="2415" cy="40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تحري عصية كوخ في القشع</a:t>
              </a:r>
              <a:endParaRPr lang="en-US" sz="1600">
                <a:solidFill>
                  <a:schemeClr val="bg2"/>
                </a:solidFill>
              </a:endParaRPr>
            </a:p>
          </p:txBody>
        </p:sp>
        <p:sp>
          <p:nvSpPr>
            <p:cNvPr id="15375" name="Line 16"/>
            <p:cNvSpPr>
              <a:spLocks noChangeShapeType="1"/>
            </p:cNvSpPr>
            <p:nvPr/>
          </p:nvSpPr>
          <p:spPr bwMode="auto">
            <a:xfrm>
              <a:off x="4828" y="8878"/>
              <a:ext cx="1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SY"/>
            </a:p>
          </p:txBody>
        </p:sp>
        <p:sp>
          <p:nvSpPr>
            <p:cNvPr id="15402" name="AutoShape 43"/>
            <p:cNvSpPr>
              <a:spLocks noChangeArrowheads="1"/>
            </p:cNvSpPr>
            <p:nvPr/>
          </p:nvSpPr>
          <p:spPr bwMode="auto">
            <a:xfrm rot="5400000">
              <a:off x="5765" y="8205"/>
              <a:ext cx="810" cy="5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45100" name="AutoShape 44"/>
            <p:cNvSpPr>
              <a:spLocks noChangeArrowheads="1"/>
            </p:cNvSpPr>
            <p:nvPr/>
          </p:nvSpPr>
          <p:spPr bwMode="auto">
            <a:xfrm>
              <a:off x="6170" y="7933"/>
              <a:ext cx="4561" cy="2564"/>
            </a:xfrm>
            <a:prstGeom prst="wedgeEllipseCallout">
              <a:avLst>
                <a:gd name="adj1" fmla="val -32681"/>
                <a:gd name="adj2" fmla="val -26259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سؤال المريض عن:</a:t>
              </a:r>
              <a:endPara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سعال يستمر لثلاثة أسابيع أو أكثر عادة مع قشع مترافق مع واحد أو أكثر  من الأعراض التالية :</a:t>
              </a:r>
              <a:endPara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وهن عام  *حرارة  *تعرق ليلي  * ضيق نفس      * نقص شهية للطعام * ألم صدري * نفث دم     </a:t>
              </a:r>
              <a:r>
                <a:rPr lang="ar-SY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ar-SA" sz="14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نقص وزن</a:t>
              </a:r>
              <a:endParaRPr lang="en-US" sz="1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0" name="مستطيل 9"/>
          <p:cNvSpPr/>
          <p:nvPr/>
        </p:nvSpPr>
        <p:spPr>
          <a:xfrm>
            <a:off x="3571868" y="1428736"/>
            <a:ext cx="471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Y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نعم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111</TotalTime>
  <Words>1413</Words>
  <Application>Microsoft Office PowerPoint</Application>
  <PresentationFormat>عرض على الشاشة (3:4)‏</PresentationFormat>
  <Paragraphs>203</Paragraphs>
  <Slides>34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35" baseType="lpstr">
      <vt:lpstr>ذروة</vt:lpstr>
      <vt:lpstr>تدبير المشتبه إصابته بالسل  د. معن صالح  اختصاصي بأمراض جهاز التنفس  28-30 /8/ 2018    </vt:lpstr>
      <vt:lpstr>أشكال التدرن </vt:lpstr>
      <vt:lpstr>أشكال التدرن </vt:lpstr>
      <vt:lpstr>أشكال التدرن </vt:lpstr>
      <vt:lpstr>أشكال التدرن </vt:lpstr>
      <vt:lpstr>المشتبه إصابته بالسل</vt:lpstr>
      <vt:lpstr>المشتبه إصابته بالسل</vt:lpstr>
      <vt:lpstr>المشتبه إصابته بالسل</vt:lpstr>
      <vt:lpstr>المشتبه إصابته بالسل</vt:lpstr>
      <vt:lpstr>المشتبه إصابته بالسل</vt:lpstr>
      <vt:lpstr>المشتبه إصابته بالسل</vt:lpstr>
      <vt:lpstr>المشتبه إصابته بالسل</vt:lpstr>
      <vt:lpstr>المشتبه إصابته بالسل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تشخيص السل </vt:lpstr>
      <vt:lpstr>شكراً لإصغائكم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تدبير المشتبه إصابته بالسل  د. معن صالح  اختصاصي بأمراض جهاز التنفس  28-30 /8/ 2018    </dc:title>
  <dc:creator>pc</dc:creator>
  <cp:lastModifiedBy>pc</cp:lastModifiedBy>
  <cp:revision>20</cp:revision>
  <dcterms:created xsi:type="dcterms:W3CDTF">2018-08-26T14:50:55Z</dcterms:created>
  <dcterms:modified xsi:type="dcterms:W3CDTF">2018-08-26T19:53:34Z</dcterms:modified>
</cp:coreProperties>
</file>