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8"/>
  </p:notesMasterIdLst>
  <p:sldIdLst>
    <p:sldId id="312" r:id="rId2"/>
    <p:sldId id="467" r:id="rId3"/>
    <p:sldId id="359" r:id="rId4"/>
    <p:sldId id="439" r:id="rId5"/>
    <p:sldId id="438" r:id="rId6"/>
    <p:sldId id="426" r:id="rId7"/>
    <p:sldId id="440" r:id="rId8"/>
    <p:sldId id="360" r:id="rId9"/>
    <p:sldId id="384" r:id="rId10"/>
    <p:sldId id="388" r:id="rId11"/>
    <p:sldId id="441" r:id="rId12"/>
    <p:sldId id="393" r:id="rId13"/>
    <p:sldId id="442" r:id="rId14"/>
    <p:sldId id="435" r:id="rId15"/>
    <p:sldId id="436" r:id="rId16"/>
    <p:sldId id="401" r:id="rId17"/>
    <p:sldId id="402" r:id="rId18"/>
    <p:sldId id="483" r:id="rId19"/>
    <p:sldId id="403" r:id="rId20"/>
    <p:sldId id="422" r:id="rId21"/>
    <p:sldId id="443" r:id="rId22"/>
    <p:sldId id="420" r:id="rId23"/>
    <p:sldId id="423" r:id="rId24"/>
    <p:sldId id="468" r:id="rId25"/>
    <p:sldId id="446" r:id="rId26"/>
    <p:sldId id="486" r:id="rId27"/>
    <p:sldId id="425" r:id="rId28"/>
    <p:sldId id="473" r:id="rId29"/>
    <p:sldId id="400" r:id="rId30"/>
    <p:sldId id="404" r:id="rId31"/>
    <p:sldId id="487" r:id="rId32"/>
    <p:sldId id="469" r:id="rId33"/>
    <p:sldId id="405" r:id="rId34"/>
    <p:sldId id="447" r:id="rId35"/>
    <p:sldId id="482" r:id="rId36"/>
    <p:sldId id="485" r:id="rId37"/>
    <p:sldId id="406" r:id="rId38"/>
    <p:sldId id="365" r:id="rId39"/>
    <p:sldId id="366" r:id="rId40"/>
    <p:sldId id="488" r:id="rId41"/>
    <p:sldId id="367" r:id="rId42"/>
    <p:sldId id="368" r:id="rId43"/>
    <p:sldId id="414" r:id="rId44"/>
    <p:sldId id="381" r:id="rId45"/>
    <p:sldId id="382" r:id="rId46"/>
    <p:sldId id="383" r:id="rId47"/>
    <p:sldId id="417" r:id="rId48"/>
    <p:sldId id="458" r:id="rId49"/>
    <p:sldId id="459" r:id="rId50"/>
    <p:sldId id="460" r:id="rId51"/>
    <p:sldId id="474" r:id="rId52"/>
    <p:sldId id="475" r:id="rId53"/>
    <p:sldId id="476" r:id="rId54"/>
    <p:sldId id="477" r:id="rId55"/>
    <p:sldId id="478" r:id="rId56"/>
    <p:sldId id="480" r:id="rId5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  <a:srgbClr val="0033CC"/>
    <a:srgbClr val="3399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85586" autoAdjust="0"/>
  </p:normalViewPr>
  <p:slideViewPr>
    <p:cSldViewPr>
      <p:cViewPr>
        <p:scale>
          <a:sx n="66" d="100"/>
          <a:sy n="66" d="100"/>
        </p:scale>
        <p:origin x="-7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activeX/activeX1.xml><?xml version="1.0" encoding="utf-8"?>
<ax:ocx xmlns:ax="http://schemas.microsoft.com/office/2006/activeX" xmlns:r="http://schemas.openxmlformats.org/officeDocument/2006/relationships" ax:classid="{8E27C92B-1264-101C-8A2F-040224009C02}" ax:persistence="persistPropertyBag">
  <ax:ocxPr ax:name="_Version" ax:value="524288"/>
  <ax:ocxPr ax:name="_ExtentX" ax:value="17277"/>
  <ax:ocxPr ax:name="_ExtentY" ax:value="11377"/>
  <ax:ocxPr ax:name="_StockProps" ax:value="1"/>
  <ax:ocxPr ax:name="BackColor" ax:value="-2147483633"/>
  <ax:ocxPr ax:name="Year" ax:value="2005"/>
  <ax:ocxPr ax:name="Month" ax:value="3"/>
  <ax:ocxPr ax:name="Day" ax:value="30"/>
  <ax:ocxPr ax:name="DayLength" ax:value="1"/>
  <ax:ocxPr ax:name="MonthLength" ax:value="1"/>
  <ax:ocxPr ax:name="DayFontColor" ax:value="0"/>
  <ax:ocxPr ax:name="FirstDay" ax:value="7"/>
  <ax:ocxPr ax:name="GridCellEffect" ax:value="1"/>
  <ax:ocxPr ax:name="GridFontColor" ax:value="10485760"/>
  <ax:ocxPr ax:name="GridLinesColor" ax:value="-2147483632"/>
  <ax:ocxPr ax:name="ShowDateSelectors" ax:value="-1"/>
  <ax:ocxPr ax:name="ShowDays" ax:value="-1"/>
  <ax:ocxPr ax:name="ShowHorizontalGrid" ax:value="-1"/>
  <ax:ocxPr ax:name="ShowTitle" ax:value="-1"/>
  <ax:ocxPr ax:name="ShowVerticalGrid" ax:value="-1"/>
  <ax:ocxPr ax:name="TitleFontColor" ax:value="10485760"/>
  <ax:ocxPr ax:name="ValueIsNull" ax:value="0"/>
  <ax:ocxPr ax:name="DayFont">
    <ax:font ax:persistence="persistPropertyBag">
      <ax:ocxPr ax:name="Name" ax:value="Arial"/>
      <ax:ocxPr ax:name="Size" ax:value="8.25"/>
      <ax:ocxPr ax:name="Charset" ax:value="178"/>
      <ax:ocxPr ax:name="Weight" ax:value="700"/>
      <ax:ocxPr ax:name="Underline" ax:value="0"/>
      <ax:ocxPr ax:name="Italic" ax:value="0"/>
      <ax:ocxPr ax:name="Strikethrough" ax:value="0"/>
    </ax:font>
  </ax:ocxPr>
  <ax:ocxPr ax:name="GridFont">
    <ax:font ax:persistence="persistPropertyBag">
      <ax:ocxPr ax:name="Name" ax:value="Arial"/>
      <ax:ocxPr ax:name="Size" ax:value="8.25"/>
      <ax:ocxPr ax:name="Charset" ax:value="178"/>
      <ax:ocxPr ax:name="Weight" ax:value="400"/>
      <ax:ocxPr ax:name="Underline" ax:value="0"/>
      <ax:ocxPr ax:name="Italic" ax:value="0"/>
      <ax:ocxPr ax:name="Strikethrough" ax:value="0"/>
    </ax:font>
  </ax:ocxPr>
  <ax:ocxPr ax:name="TitleFont">
    <ax:font ax:persistence="persistPropertyBag">
      <ax:ocxPr ax:name="Name" ax:value="Arial"/>
      <ax:ocxPr ax:name="Size" ax:value="12"/>
      <ax:ocxPr ax:name="Charset" ax:value="178"/>
      <ax:ocxPr ax:name="Weight" ax:value="700"/>
      <ax:ocxPr ax:name="Underline" ax:value="0"/>
      <ax:ocxPr ax:name="Italic" ax:value="0"/>
      <ax:ocxPr ax:name="Strikethrough" ax:value="0"/>
    </ax:font>
  </ax:ocxPr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795DD6-9129-4DD8-AF8B-533BB0D20D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FAD71-CFD3-4271-87A6-D83460816442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EG" dirty="0" smtClean="0"/>
              <a:t>موضوعنا اليوم هو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95DD6-9129-4DD8-AF8B-533BB0D20D43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B78FC-A924-4740-913C-CB67BA4BB09D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</p:spPr>
        <p:txBody>
          <a:bodyPr lIns="90487" tIns="44450" rIns="90487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E4E7D-B4F8-441B-A18A-A0AF958041D0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38638"/>
            <a:ext cx="5076825" cy="4106862"/>
          </a:xfrm>
          <a:noFill/>
          <a:ln/>
        </p:spPr>
        <p:txBody>
          <a:bodyPr lIns="90487" tIns="44450" rIns="90487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03D2C-0C59-4FDE-BE4B-E35C5F2F1609}" type="slidenum">
              <a:rPr lang="ar-SA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F7F23-3D75-4DA3-8D26-DA312371910D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Could avoid deformation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39DF8-D45F-42EA-9899-2A37A4503930}" type="slidenum">
              <a:rPr lang="ar-SA" smtClean="0"/>
              <a:pPr/>
              <a:t>41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role of Educator to show him how his bronchis are obsrtuced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83B59-3666-4120-A228-B0F4D224D638}" type="slidenum">
              <a:rPr lang="ar-SA" smtClean="0"/>
              <a:pPr/>
              <a:t>45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role of Educator to show him how his bronchis are obsrtuced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059C53-5592-41D8-883C-FD77BE8D5176}" type="slidenum">
              <a:rPr lang="ar-SA" smtClean="0"/>
              <a:pPr/>
              <a:t>46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Free ICS for the poorest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B6BF-3ABB-4CA8-9B21-FF373F1F83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2303-1516-440E-AE91-8EE29E42A7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E902-E1A0-48B7-A164-3430E7753E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D7AA-24AA-4C25-87C6-8CC1244F1E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8B85B-8CBC-431C-B96D-D056964722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A3B7-C17E-4750-90F0-5A0F50601C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4D2A9-8049-460D-9251-DD4033E474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D60A-9B1D-4DBC-AAB7-9660E281F6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9E6A4-A86C-4575-BE03-55D2282D5D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D936-3023-4705-BFDF-5F2805AD46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AD95-9D48-4668-B0E4-14F368993F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8B1D-3618-4607-828C-E668FF66D14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BADDA2-9DC2-4821-9B29-0CA61C2A8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forhealth.org/" TargetMode="External"/><Relationship Id="rId2" Type="http://schemas.openxmlformats.org/officeDocument/2006/relationships/hyperlink" Target="http://www.admit-inhale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inasthma.org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1066800"/>
            <a:ext cx="8077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i="0" dirty="0"/>
          </a:p>
          <a:p>
            <a:endParaRPr lang="en-US" sz="3200" i="0" dirty="0"/>
          </a:p>
          <a:p>
            <a:pPr rtl="1"/>
            <a:r>
              <a:rPr lang="ar-SY" sz="3600" i="0" dirty="0" smtClean="0"/>
              <a:t>صيدلة – </a:t>
            </a:r>
            <a:r>
              <a:rPr lang="ar-EG" sz="3600" i="0" dirty="0" smtClean="0"/>
              <a:t>اللجنه الوطنيه للأمراض الرئوية المزمنه</a:t>
            </a:r>
            <a:endParaRPr lang="ar-SY" sz="3600" i="0" dirty="0"/>
          </a:p>
          <a:p>
            <a:pPr rtl="1"/>
            <a:r>
              <a:rPr lang="ar-SY" sz="3600" i="0" dirty="0" smtClean="0"/>
              <a:t>201</a:t>
            </a:r>
            <a:r>
              <a:rPr lang="ar-EG" sz="3600" i="0" dirty="0" smtClean="0"/>
              <a:t>7</a:t>
            </a:r>
            <a:endParaRPr lang="ar-SY" sz="3600" i="0" dirty="0" smtClean="0"/>
          </a:p>
          <a:p>
            <a:pPr rtl="1"/>
            <a:r>
              <a:rPr lang="ar-SY" sz="4400" i="0" u="sng" dirty="0" smtClean="0">
                <a:solidFill>
                  <a:srgbClr val="CC3300"/>
                </a:solidFill>
              </a:rPr>
              <a:t>الربو القصبي </a:t>
            </a:r>
            <a:r>
              <a:rPr lang="en-US" sz="2000" i="0" dirty="0"/>
              <a:t/>
            </a:r>
            <a:br>
              <a:rPr lang="en-US" sz="2000" i="0" dirty="0"/>
            </a:b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المواد المحرضة لنوب الربو</a:t>
            </a:r>
            <a:endParaRPr lang="en-US" smtClean="0">
              <a:solidFill>
                <a:srgbClr val="FFFF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buFontTx/>
              <a:buNone/>
            </a:pPr>
            <a:endParaRPr lang="ar-SY" sz="360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</a:pPr>
            <a:endParaRPr lang="ar-SY" sz="3600" b="0" i="0">
              <a:solidFill>
                <a:schemeClr val="tx1"/>
              </a:solidFill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065213" y="1768475"/>
            <a:ext cx="5334000" cy="5089525"/>
            <a:chOff x="801" y="1976"/>
            <a:chExt cx="6682" cy="7421"/>
          </a:xfrm>
        </p:grpSpPr>
        <p:pic>
          <p:nvPicPr>
            <p:cNvPr id="18438" name="Picture 6" descr="photo18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</a:blip>
            <a:srcRect/>
            <a:stretch>
              <a:fillRect/>
            </a:stretch>
          </p:blipFill>
          <p:spPr bwMode="auto">
            <a:xfrm>
              <a:off x="801" y="1976"/>
              <a:ext cx="6682" cy="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1881" y="8644"/>
              <a:ext cx="4760" cy="7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1" rtl="1"/>
              <a:r>
                <a:rPr lang="ar-SY" sz="1500" i="0">
                  <a:latin typeface="Times New Roman" pitchFamily="18" charset="0"/>
                  <a:cs typeface="Monotype Koufi" pitchFamily="2" charset="-78"/>
                </a:rPr>
                <a:t>اسأل المريض عنها؟</a:t>
              </a:r>
              <a:endParaRPr lang="en-US" sz="1500" i="0">
                <a:latin typeface="Times New Roman" pitchFamily="18" charset="0"/>
                <a:cs typeface="Monotype Koufi" pitchFamily="2" charset="-78"/>
              </a:endParaRP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 Feel breathless?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5400" dirty="0" smtClean="0">
                <a:solidFill>
                  <a:srgbClr val="FFFF00"/>
                </a:solidFill>
              </a:rPr>
              <a:t>?</a:t>
            </a:r>
            <a:r>
              <a:rPr lang="en-US" sz="6000" dirty="0" smtClean="0">
                <a:solidFill>
                  <a:srgbClr val="00B050"/>
                </a:solidFill>
              </a:rPr>
              <a:t>?</a:t>
            </a:r>
            <a:r>
              <a:rPr lang="en-US" sz="6600" dirty="0" smtClean="0">
                <a:solidFill>
                  <a:srgbClr val="FF0000"/>
                </a:solidFill>
              </a:rPr>
              <a:t>?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94063" y="1890713"/>
            <a:ext cx="3781425" cy="391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دور  الاستقصاءات الأخرى</a:t>
            </a:r>
            <a:endParaRPr lang="en-US" smtClean="0">
              <a:solidFill>
                <a:srgbClr val="FFFF99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smtClean="0"/>
              <a:t> </a:t>
            </a:r>
            <a:r>
              <a:rPr lang="ar-SY" smtClean="0">
                <a:solidFill>
                  <a:srgbClr val="FFFFFF"/>
                </a:solidFill>
              </a:rPr>
              <a:t>الاختبارات الجلدية تفيد في معرفة المحسس</a:t>
            </a:r>
          </a:p>
          <a:p>
            <a:pPr algn="r" rtl="1" eaLnBrk="1" hangingPunct="1"/>
            <a:r>
              <a:rPr lang="ar-SY" smtClean="0">
                <a:solidFill>
                  <a:srgbClr val="FFFFFF"/>
                </a:solidFill>
              </a:rPr>
              <a:t>صورة الصدر وتخطيط القلب لا داع لهما إلا بهدف التشخيص التفريقي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71688"/>
            <a:ext cx="6286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429125"/>
            <a:ext cx="5715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smtClean="0">
                <a:solidFill>
                  <a:schemeClr val="bg1"/>
                </a:solidFill>
              </a:rPr>
              <a:t>الاختبار الجلدي: يكشف التحسس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FFFF00"/>
                </a:solidFill>
              </a:rPr>
              <a:t>اشكال سريرية 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  <a:defRPr/>
            </a:pPr>
            <a:r>
              <a:rPr lang="ar-SY" dirty="0" smtClean="0">
                <a:solidFill>
                  <a:schemeClr val="bg1"/>
                </a:solidFill>
              </a:rPr>
              <a:t>عند الأطفال في المدارس:  </a:t>
            </a:r>
            <a:r>
              <a:rPr lang="ar-SY" dirty="0" smtClean="0">
                <a:solidFill>
                  <a:schemeClr val="accent3"/>
                </a:solidFill>
              </a:rPr>
              <a:t>ربو المجهود العضلي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Y" dirty="0" smtClean="0">
                <a:solidFill>
                  <a:schemeClr val="accent3"/>
                </a:solidFill>
              </a:rPr>
              <a:t>ربو مهني: يزيد في جو العمل ويخف في العطل</a:t>
            </a:r>
            <a:r>
              <a:rPr lang="en-US" dirty="0" smtClean="0">
                <a:solidFill>
                  <a:schemeClr val="accent3"/>
                </a:solidFill>
              </a:rPr>
              <a:t>  </a:t>
            </a:r>
            <a:r>
              <a:rPr lang="ar-SY" smtClean="0">
                <a:solidFill>
                  <a:schemeClr val="accent3"/>
                </a:solidFill>
              </a:rPr>
              <a:t> ويشخص بقياس البيك فلو في البيت وكل ساعة في العمل للبحث عن تغيرية </a:t>
            </a:r>
            <a:endParaRPr lang="ar-SY" dirty="0" smtClean="0">
              <a:solidFill>
                <a:schemeClr val="accent3"/>
              </a:solidFill>
            </a:endParaRPr>
          </a:p>
          <a:p>
            <a:pPr algn="r" rtl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/>
                </a:solidFill>
              </a:rPr>
              <a:t>: </a:t>
            </a:r>
            <a:r>
              <a:rPr lang="ar-SY" dirty="0" smtClean="0">
                <a:solidFill>
                  <a:schemeClr val="accent3"/>
                </a:solidFill>
              </a:rPr>
              <a:t>ربو عند المسنين: معه أمراض مرافقة وعدم القدرة على استعمال البخاخ وأعراض جانبية للادوية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Y" dirty="0" smtClean="0">
                <a:solidFill>
                  <a:schemeClr val="accent3"/>
                </a:solidFill>
              </a:rPr>
              <a:t>ربو حملي: لا مانع من علاجه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Y" dirty="0" smtClean="0">
                <a:solidFill>
                  <a:schemeClr val="accent3"/>
                </a:solidFill>
              </a:rPr>
              <a:t>ربو الاسبرين ومضادات الالتهاب لا ستروئيدية: شديد مع بوليب أنفي ورشح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Y" dirty="0" smtClean="0">
                <a:solidFill>
                  <a:schemeClr val="accent3"/>
                </a:solidFill>
              </a:rPr>
              <a:t>ربو مع رشح تحسسي: يعالج الرشح والربو 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FFFF00"/>
                </a:solidFill>
              </a:rPr>
              <a:t>ربو المجهود العضلي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28675" name="Content Placeholder 3" descr="منحنى 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5138" y="1728788"/>
            <a:ext cx="313372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تدبير الربو بعد تشخيصه</a:t>
            </a:r>
            <a:endParaRPr lang="en-US" smtClean="0">
              <a:solidFill>
                <a:srgbClr val="FFFF99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ar-SY" b="1" smtClean="0">
                <a:solidFill>
                  <a:srgbClr val="FFFFFF"/>
                </a:solidFill>
              </a:rPr>
              <a:t>بعد أن نشخص الربو هناك استراتيجية من 5 مكونات لتدبيره</a:t>
            </a:r>
            <a:r>
              <a:rPr lang="ar-SY" b="1" smtClean="0"/>
              <a:t> </a:t>
            </a:r>
            <a:r>
              <a:rPr lang="ar-SY" b="1" smtClean="0">
                <a:solidFill>
                  <a:srgbClr val="FFFFFF"/>
                </a:solidFill>
              </a:rPr>
              <a:t>أي للسيطرة عليه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المكونات الخمسة في تدبير الربو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ar-SY" sz="3600" u="sng" dirty="0" smtClean="0">
                <a:solidFill>
                  <a:srgbClr val="FF0000"/>
                </a:solidFill>
              </a:rPr>
              <a:t>تقدير درجة </a:t>
            </a:r>
            <a:r>
              <a:rPr lang="ar-SA" sz="3600" u="sng" dirty="0" smtClean="0">
                <a:solidFill>
                  <a:srgbClr val="FF0000"/>
                </a:solidFill>
              </a:rPr>
              <a:t>السيطرة على الربو</a:t>
            </a:r>
            <a:r>
              <a:rPr lang="ar-SY" sz="3600" u="sng" dirty="0" smtClean="0">
                <a:solidFill>
                  <a:srgbClr val="FF0000"/>
                </a:solidFill>
              </a:rPr>
              <a:t> وعلاجة ومراقبتة وذلك على المستوى المديد</a:t>
            </a:r>
            <a:r>
              <a:rPr lang="ar-SY" sz="3600" dirty="0" smtClean="0">
                <a:solidFill>
                  <a:srgbClr val="FF0000"/>
                </a:solidFill>
              </a:rPr>
              <a:t>.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r" rtl="1" eaLnBrk="1" hangingPunct="1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ar-SY" sz="3600" dirty="0" smtClean="0">
                <a:solidFill>
                  <a:srgbClr val="FFC000"/>
                </a:solidFill>
              </a:rPr>
              <a:t>تدبير التفاقم أي نوب  الربو</a:t>
            </a:r>
            <a:endParaRPr lang="en-US" sz="3600" dirty="0" smtClean="0">
              <a:solidFill>
                <a:srgbClr val="FFC000"/>
              </a:solidFill>
            </a:endParaRPr>
          </a:p>
          <a:p>
            <a:pPr algn="r" rtl="1" eaLnBrk="1" hangingPunct="1"/>
            <a:r>
              <a:rPr lang="ar-SY" sz="3600" dirty="0" smtClean="0">
                <a:solidFill>
                  <a:srgbClr val="FFC000"/>
                </a:solidFill>
              </a:rPr>
              <a:t>تحري المحرضات و عوامل الخطورة وتجنب التعرض لها</a:t>
            </a:r>
            <a:r>
              <a:rPr lang="ar-SY" sz="3600" dirty="0" smtClean="0">
                <a:solidFill>
                  <a:srgbClr val="FF0000"/>
                </a:solidFill>
              </a:rPr>
              <a:t>.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r" rtl="1" eaLnBrk="1" hangingPunct="1"/>
            <a:r>
              <a:rPr lang="ar-SY" sz="3600" u="sng" dirty="0" smtClean="0">
                <a:solidFill>
                  <a:srgbClr val="92D050"/>
                </a:solidFill>
              </a:rPr>
              <a:t>تطوير علاقة الشراكة بين الطبيب والمريض</a:t>
            </a:r>
            <a:endParaRPr lang="en-US" sz="3600" u="sng" dirty="0" smtClean="0">
              <a:solidFill>
                <a:srgbClr val="92D050"/>
              </a:solidFill>
            </a:endParaRPr>
          </a:p>
          <a:p>
            <a:pPr algn="r" rtl="1" eaLnBrk="1" hangingPunct="1"/>
            <a:r>
              <a:rPr lang="ar-SY" sz="3600" dirty="0" smtClean="0">
                <a:solidFill>
                  <a:srgbClr val="92D050"/>
                </a:solidFill>
              </a:rPr>
              <a:t>الاعتبارات</a:t>
            </a:r>
            <a:r>
              <a:rPr lang="en-US" sz="3600" dirty="0" smtClean="0">
                <a:solidFill>
                  <a:srgbClr val="92D050"/>
                </a:solidFill>
              </a:rPr>
              <a:t>  </a:t>
            </a:r>
            <a:r>
              <a:rPr lang="ar-EG" sz="3600" dirty="0" smtClean="0">
                <a:solidFill>
                  <a:srgbClr val="92D050"/>
                </a:solidFill>
              </a:rPr>
              <a:t> الخاصة</a:t>
            </a:r>
            <a:endParaRPr lang="en-US" sz="3600" dirty="0" smtClean="0">
              <a:solidFill>
                <a:srgbClr val="92D050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u="sng" dirty="0" smtClean="0">
                <a:solidFill>
                  <a:srgbClr val="FF0000"/>
                </a:solidFill>
              </a:rPr>
              <a:t>تقدير درجة </a:t>
            </a:r>
            <a:r>
              <a:rPr lang="ar-SA" u="sng" dirty="0" smtClean="0">
                <a:solidFill>
                  <a:srgbClr val="FF0000"/>
                </a:solidFill>
              </a:rPr>
              <a:t>السيطرة على الربو</a:t>
            </a:r>
            <a:r>
              <a:rPr lang="ar-SY" u="sng" dirty="0" smtClean="0">
                <a:solidFill>
                  <a:srgbClr val="FF0000"/>
                </a:solidFill>
              </a:rPr>
              <a:t> وعلاجة ومراقبتة وذلك على المستوى المديد</a:t>
            </a:r>
            <a:r>
              <a:rPr lang="ar-SY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u="sng" dirty="0" smtClean="0">
                <a:solidFill>
                  <a:srgbClr val="92D050"/>
                </a:solidFill>
              </a:rPr>
              <a:t>تطوير علاقة الشراكة بين ال</a:t>
            </a:r>
            <a:r>
              <a:rPr lang="ar-EG" u="sng" dirty="0" smtClean="0">
                <a:solidFill>
                  <a:srgbClr val="92D050"/>
                </a:solidFill>
              </a:rPr>
              <a:t>صيدلاني</a:t>
            </a:r>
            <a:r>
              <a:rPr lang="ar-SY" u="sng" dirty="0" smtClean="0">
                <a:solidFill>
                  <a:srgbClr val="92D050"/>
                </a:solidFill>
              </a:rPr>
              <a:t> والمريض</a:t>
            </a:r>
            <a:endParaRPr lang="en-US" u="sng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z="2800" smtClean="0">
                <a:solidFill>
                  <a:srgbClr val="FFC000"/>
                </a:solidFill>
              </a:rPr>
              <a:t>المكونة الأولى: تصنيف الربو حسب درجة السيطرة – علاجه المتدرج بناء عليها -ومراقبته للحفاظ عليها</a:t>
            </a:r>
            <a:endParaRPr lang="en-US" sz="2800" smtClean="0">
              <a:solidFill>
                <a:srgbClr val="FFC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SY" sz="3600" dirty="0" smtClean="0">
                <a:solidFill>
                  <a:schemeClr val="bg1"/>
                </a:solidFill>
              </a:rPr>
              <a:t>تعتبر السيطرة على الربو هي هدف العلاج</a:t>
            </a:r>
            <a:r>
              <a:rPr lang="ar-SY" sz="3600" b="1" dirty="0" smtClean="0">
                <a:solidFill>
                  <a:schemeClr val="bg1"/>
                </a:solidFill>
              </a:rPr>
              <a:t> </a:t>
            </a:r>
            <a:r>
              <a:rPr lang="ar-SY" sz="3600" dirty="0" smtClean="0">
                <a:solidFill>
                  <a:schemeClr val="bg1"/>
                </a:solidFill>
              </a:rPr>
              <a:t>في الربو: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3600" dirty="0" smtClean="0">
                <a:solidFill>
                  <a:schemeClr val="bg1"/>
                </a:solidFill>
              </a:rPr>
              <a:t>ومؤشرات السيطرة هي</a:t>
            </a:r>
            <a:r>
              <a:rPr lang="ar-SY" sz="2800" dirty="0" smtClean="0">
                <a:solidFill>
                  <a:schemeClr val="bg1"/>
                </a:solidFill>
              </a:rPr>
              <a:t>: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عدم تكرار الأعراض في النهار (مرتين أو اقل أسبوعياً).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عدم تحدد الفعاليات اليومية بما فيه الرياضة أي الجهد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عدم جود الأعراض ليلاً أو الاستيقاظ ليلا ًبسبب الربو.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عدم الحاجة إلى علاج عرضي سريع المفعول (مرتين أو أقل أسبوعياً).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وظائف رئة طبيعية أو قريبة من الطبيعية.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800" dirty="0" smtClean="0">
                <a:solidFill>
                  <a:schemeClr val="bg1"/>
                </a:solidFill>
              </a:rPr>
              <a:t>عدم اشتداد الأعراض أي عدم حدوث نوب تفاقم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19200" y="914400"/>
            <a:ext cx="14700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dirty="0">
                <a:latin typeface="Arial" charset="0"/>
              </a:rPr>
              <a:t>G</a:t>
            </a:r>
            <a:r>
              <a:rPr lang="en-US" sz="96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US" sz="9600" dirty="0">
                <a:solidFill>
                  <a:srgbClr val="FF0000"/>
                </a:solidFill>
                <a:latin typeface="Arial" charset="0"/>
              </a:rPr>
            </a:br>
            <a:r>
              <a:rPr lang="en-US" sz="9600" dirty="0">
                <a:latin typeface="Arial" charset="0"/>
              </a:rPr>
              <a:t>IN</a:t>
            </a:r>
            <a:r>
              <a:rPr lang="en-US" sz="9600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9600" dirty="0">
                <a:solidFill>
                  <a:srgbClr val="FF0000"/>
                </a:solidFill>
                <a:latin typeface="Arial" charset="0"/>
              </a:rPr>
            </a:br>
            <a:r>
              <a:rPr lang="en-US" sz="9600" dirty="0">
                <a:latin typeface="Arial" charset="0"/>
              </a:rPr>
              <a:t>A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09800" y="1143000"/>
            <a:ext cx="571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0" dirty="0" err="1">
                <a:latin typeface="Arial" charset="0"/>
              </a:rPr>
              <a:t>lobal</a:t>
            </a:r>
            <a:r>
              <a:rPr lang="en-US" sz="6600" b="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6600" b="0" dirty="0">
                <a:latin typeface="Arial" charset="0"/>
              </a:rPr>
              <a:t> </a:t>
            </a:r>
            <a:r>
              <a:rPr lang="en-US" sz="6600" b="0" dirty="0" err="1">
                <a:latin typeface="Arial" charset="0"/>
              </a:rPr>
              <a:t>itiative</a:t>
            </a:r>
            <a:r>
              <a:rPr lang="en-US" sz="6600" b="0" dirty="0">
                <a:latin typeface="Arial" charset="0"/>
              </a:rPr>
              <a:t> for </a:t>
            </a:r>
          </a:p>
          <a:p>
            <a:pPr>
              <a:spcBef>
                <a:spcPct val="50000"/>
              </a:spcBef>
              <a:defRPr/>
            </a:pPr>
            <a:r>
              <a:rPr lang="en-US" sz="6600" b="0" dirty="0" err="1" smtClean="0">
                <a:latin typeface="Arial" charset="0"/>
              </a:rPr>
              <a:t>Sthma</a:t>
            </a:r>
            <a:endParaRPr lang="en-US" sz="6600" b="0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ar-SY" sz="3200" b="0" dirty="0">
                <a:solidFill>
                  <a:srgbClr val="FF0000"/>
                </a:solidFill>
                <a:latin typeface="Algerian" pitchFamily="82" charset="0"/>
              </a:rPr>
              <a:t>المرجع العالمي رقم 1</a:t>
            </a:r>
            <a:endParaRPr lang="en-US" sz="3200" b="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100" name="Picture 7" descr="glo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00" y="533400"/>
            <a:ext cx="2443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609600" y="6367463"/>
            <a:ext cx="8001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© Global Initiative for Asthma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855" name="Group 383"/>
          <p:cNvGraphicFramePr>
            <a:graphicFrameLocks noGrp="1"/>
          </p:cNvGraphicFramePr>
          <p:nvPr/>
        </p:nvGraphicFramePr>
        <p:xfrm>
          <a:off x="304800" y="533400"/>
          <a:ext cx="8610600" cy="5861942"/>
        </p:xfrm>
        <a:graphic>
          <a:graphicData uri="http://schemas.openxmlformats.org/drawingml/2006/table">
            <a:tbl>
              <a:tblPr/>
              <a:tblGrid>
                <a:gridCol w="2154238"/>
                <a:gridCol w="2152650"/>
                <a:gridCol w="2149475"/>
                <a:gridCol w="2154237"/>
              </a:tblGrid>
              <a:tr h="5730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مستويات السيطرة على الربو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ربو غير مسيطر عليه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ربو مسيطر عليه جزئياً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مسيطر عليه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الصفة المميزة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ثلاث صفات أو أكثر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للربو المسيطر عليه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جزئياً في أي الأسبوع</a:t>
                      </a:r>
                      <a:endParaRPr kumimoji="0" lang="ar-SY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أكثر من مرتين (أسبوعياً)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لا يوجد (مرتين أو أقل أسبوعيا(ً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الأعراض اليومية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0263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أياً كان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لا يوجد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الأعراض الليلية/التي توقظ المريض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أياً كان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لا يوجد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انحدار الفعالية اليومية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8675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أكثر من مرتين (أسبوعياً)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لا يوجد (مرتين أو أقل أسبوعياً)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الحاجة للأدوية الإسعافية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3438">
                <a:tc v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أقل من 80% من النظري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طبيعي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Y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وظائف الرئة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(FEV</a:t>
                      </a:r>
                      <a:r>
                        <a:rPr kumimoji="0" lang="en-US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PEF)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تقييم الخطورة المستقبلية: التعرض لنوب تفاقمية شديدة، التغيرية الشديدة، التناقص في وظيفة الرئة والأعراض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comorbidities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ar-SA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الجانبية للأدوية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831" name="Rectangle 381"/>
          <p:cNvSpPr>
            <a:spLocks noChangeArrowheads="1"/>
          </p:cNvSpPr>
          <p:nvPr/>
        </p:nvSpPr>
        <p:spPr bwMode="auto">
          <a:xfrm>
            <a:off x="0" y="5106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ar-SY" sz="1800" b="0" i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u="sng" dirty="0" smtClean="0">
                <a:solidFill>
                  <a:srgbClr val="FFC000"/>
                </a:solidFill>
              </a:rPr>
              <a:t>علاج الربو الدوائي</a:t>
            </a:r>
            <a:br>
              <a:rPr lang="ar-SY" u="sng" dirty="0" smtClean="0">
                <a:solidFill>
                  <a:srgbClr val="FFC000"/>
                </a:solidFill>
              </a:rPr>
            </a:br>
            <a:r>
              <a:rPr lang="ar-SY" u="sng" dirty="0" smtClean="0">
                <a:solidFill>
                  <a:srgbClr val="FFC000"/>
                </a:solidFill>
              </a:rPr>
              <a:t>1</a:t>
            </a:r>
            <a:r>
              <a:rPr lang="ar-SY" dirty="0" smtClean="0">
                <a:solidFill>
                  <a:srgbClr val="FFC000"/>
                </a:solidFill>
              </a:rPr>
              <a:t>- </a:t>
            </a:r>
            <a:r>
              <a:rPr lang="ar-SY" sz="3200" dirty="0" smtClean="0">
                <a:solidFill>
                  <a:srgbClr val="FFC000"/>
                </a:solidFill>
              </a:rPr>
              <a:t>الأشكال الدوائية : </a:t>
            </a:r>
            <a:r>
              <a:rPr lang="ar-EG" sz="3200" dirty="0" smtClean="0">
                <a:solidFill>
                  <a:srgbClr val="FFC000"/>
                </a:solidFill>
              </a:rPr>
              <a:t>بشكل رئيسي </a:t>
            </a:r>
            <a:r>
              <a:rPr lang="ar-SY" sz="3200" dirty="0" smtClean="0">
                <a:solidFill>
                  <a:srgbClr val="FFC000"/>
                </a:solidFill>
              </a:rPr>
              <a:t>المنشقات </a:t>
            </a:r>
            <a:r>
              <a:rPr lang="ar-SY" dirty="0" smtClean="0">
                <a:solidFill>
                  <a:srgbClr val="FFC000"/>
                </a:solidFill>
              </a:rPr>
              <a:t>، وغيرها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None/>
            </a:pPr>
            <a:r>
              <a:rPr lang="ar-SY" dirty="0" smtClean="0">
                <a:solidFill>
                  <a:srgbClr val="FFC000"/>
                </a:solidFill>
              </a:rPr>
              <a:t> 2- الأدوية الموجودة كأدوية مسيطرة ( المسيطرات) والتي تستعمل للوقاية اليومية </a:t>
            </a:r>
          </a:p>
          <a:p>
            <a:pPr algn="r" rtl="1"/>
            <a:r>
              <a:rPr lang="ar-SY" dirty="0" smtClean="0">
                <a:solidFill>
                  <a:srgbClr val="FFC000"/>
                </a:solidFill>
              </a:rPr>
              <a:t>3- الادوية سريعة المفعول العرضية عند ظهور أعراض أو تفاقم أو نوب خطيرة</a:t>
            </a:r>
          </a:p>
          <a:p>
            <a:pPr algn="r" rtl="1"/>
            <a:r>
              <a:rPr lang="ar-SY" dirty="0" smtClean="0">
                <a:solidFill>
                  <a:srgbClr val="FFC000"/>
                </a:solidFill>
              </a:rPr>
              <a:t>4- العلاج الوقائي المتدرج حسب درجة السيطرة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z="2800" smtClean="0">
                <a:solidFill>
                  <a:schemeClr val="bg1"/>
                </a:solidFill>
              </a:rPr>
              <a:t/>
            </a:r>
            <a:br>
              <a:rPr lang="ar-SY" sz="2800" smtClean="0">
                <a:solidFill>
                  <a:schemeClr val="bg1"/>
                </a:solidFill>
              </a:rPr>
            </a:br>
            <a:r>
              <a:rPr lang="ar-SY" sz="2400" smtClean="0">
                <a:solidFill>
                  <a:srgbClr val="FFFF99"/>
                </a:solidFill>
              </a:rPr>
              <a:t>الأدوية سريعة المفعول</a:t>
            </a:r>
            <a:r>
              <a:rPr lang="ar-SY" sz="2800" smtClean="0">
                <a:solidFill>
                  <a:schemeClr val="bg1"/>
                </a:solidFill>
              </a:rPr>
              <a:t> </a:t>
            </a:r>
            <a:endParaRPr lang="en-US" sz="2800" smtClean="0">
              <a:solidFill>
                <a:srgbClr val="FFFF99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smtClean="0">
                <a:solidFill>
                  <a:schemeClr val="accent1"/>
                </a:solidFill>
              </a:rPr>
              <a:t>اضافة لمقلات بيتا 2 سريعة المفعول هناك أدوية تستعمل في حال عدم وجودها:</a:t>
            </a:r>
            <a:r>
              <a:rPr lang="ar-SY" smtClean="0">
                <a:solidFill>
                  <a:schemeClr val="folHlink"/>
                </a:solidFill>
              </a:rPr>
              <a:t>شراب الفنتولين، شراب التيوفيلين ، بخاخ الأتروبين ، </a:t>
            </a:r>
            <a:endParaRPr lang="en-US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ChangeArrowheads="1"/>
          </p:cNvSpPr>
          <p:nvPr/>
        </p:nvSpPr>
        <p:spPr bwMode="auto">
          <a:xfrm>
            <a:off x="1524000" y="228600"/>
            <a:ext cx="7239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 anchor="ctr"/>
          <a:lstStyle/>
          <a:p>
            <a:pPr>
              <a:lnSpc>
                <a:spcPct val="110000"/>
              </a:lnSpc>
              <a:defRPr/>
            </a:pPr>
            <a:r>
              <a:rPr lang="en-US" sz="2000" b="0" dirty="0">
                <a:latin typeface="Arial" charset="0"/>
                <a:cs typeface="Arial" charset="0"/>
              </a:rPr>
              <a:t>Component 4:  Asthma Management and Prevention Program</a:t>
            </a:r>
          </a:p>
          <a:p>
            <a:pPr>
              <a:lnSpc>
                <a:spcPct val="110000"/>
              </a:lnSpc>
              <a:defRPr/>
            </a:pPr>
            <a:r>
              <a:rPr lang="ar-SY" sz="3200" b="0" dirty="0" smtClean="0">
                <a:latin typeface="Arial" charset="0"/>
                <a:cs typeface="Arial" charset="0"/>
              </a:rPr>
              <a:t>المسيطرات</a:t>
            </a:r>
            <a:r>
              <a:rPr lang="ar-EG" sz="3200" b="0" dirty="0" smtClean="0">
                <a:latin typeface="Arial" charset="0"/>
                <a:cs typeface="Arial" charset="0"/>
              </a:rPr>
              <a:t> للعلاج المديد </a:t>
            </a:r>
            <a:r>
              <a:rPr lang="ar-SY" sz="3200" b="0" dirty="0" smtClean="0">
                <a:latin typeface="Arial" charset="0"/>
                <a:cs typeface="Arial" charset="0"/>
              </a:rPr>
              <a:t> </a:t>
            </a:r>
            <a:r>
              <a:rPr lang="en-US" sz="3200" b="0" dirty="0">
                <a:latin typeface="Arial" charset="0"/>
                <a:cs typeface="Arial" charset="0"/>
              </a:rPr>
              <a:t>:</a:t>
            </a:r>
            <a:r>
              <a:rPr lang="en-US" b="0" dirty="0">
                <a:latin typeface="Arial" charset="0"/>
                <a:cs typeface="Arial" charset="0"/>
              </a:rPr>
              <a:t>Controller Medications</a:t>
            </a:r>
          </a:p>
        </p:txBody>
      </p:sp>
      <p:sp>
        <p:nvSpPr>
          <p:cNvPr id="119811" name="Rectangle 1027"/>
          <p:cNvSpPr>
            <a:spLocks noChangeArrowheads="1"/>
          </p:cNvSpPr>
          <p:nvPr/>
        </p:nvSpPr>
        <p:spPr bwMode="auto">
          <a:xfrm>
            <a:off x="615950" y="1752600"/>
            <a:ext cx="799465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800" b="0" dirty="0">
                <a:solidFill>
                  <a:srgbClr val="FF0000"/>
                </a:solidFill>
                <a:latin typeface="Arial" charset="0"/>
                <a:cs typeface="Arial" charset="0"/>
              </a:rPr>
              <a:t>Inhaled </a:t>
            </a:r>
            <a:r>
              <a:rPr lang="en-US" sz="2800" b="0" dirty="0" err="1">
                <a:solidFill>
                  <a:srgbClr val="FF0000"/>
                </a:solidFill>
                <a:latin typeface="Arial" charset="0"/>
                <a:cs typeface="Arial" charset="0"/>
              </a:rPr>
              <a:t>glucocorticosteroids</a:t>
            </a:r>
            <a:r>
              <a:rPr lang="en-US" sz="2800" b="0" dirty="0">
                <a:latin typeface="Arial" charset="0"/>
                <a:cs typeface="Arial" charset="0"/>
              </a:rPr>
              <a:t>: For all </a:t>
            </a:r>
          </a:p>
          <a:p>
            <a:pPr marL="288925" indent="-288925">
              <a:spcAft>
                <a:spcPct val="20000"/>
              </a:spcAft>
              <a:buClr>
                <a:srgbClr val="FFFF00"/>
              </a:buClr>
              <a:buSzPct val="65000"/>
              <a:defRPr/>
            </a:pPr>
            <a:r>
              <a:rPr lang="en-US" sz="3200" u="sng" dirty="0">
                <a:solidFill>
                  <a:srgbClr val="FF0000"/>
                </a:solidFill>
                <a:latin typeface="Algerian" pitchFamily="82" charset="0"/>
                <a:cs typeface="Arial" charset="0"/>
              </a:rPr>
              <a:t>Plus add on therapy</a:t>
            </a:r>
            <a:r>
              <a:rPr lang="en-US" sz="2800" dirty="0">
                <a:latin typeface="Arial" charset="0"/>
                <a:cs typeface="Arial" charset="0"/>
              </a:rPr>
              <a:t>;</a:t>
            </a:r>
            <a:endParaRPr lang="en-US" sz="2800" b="0" dirty="0">
              <a:latin typeface="Arial" charset="0"/>
              <a:cs typeface="Arial" charset="0"/>
            </a:endParaRP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 err="1">
                <a:solidFill>
                  <a:srgbClr val="00B050"/>
                </a:solidFill>
                <a:latin typeface="Arial" charset="0"/>
                <a:cs typeface="Arial" charset="0"/>
              </a:rPr>
              <a:t>Leukotriene</a:t>
            </a:r>
            <a:r>
              <a:rPr lang="en-US" sz="2000" b="0" dirty="0">
                <a:solidFill>
                  <a:srgbClr val="00B050"/>
                </a:solidFill>
                <a:latin typeface="Arial" charset="0"/>
                <a:cs typeface="Arial" charset="0"/>
              </a:rPr>
              <a:t> modifiers</a:t>
            </a: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>
                <a:solidFill>
                  <a:srgbClr val="00B050"/>
                </a:solidFill>
                <a:latin typeface="Arial" charset="0"/>
                <a:cs typeface="Arial" charset="0"/>
              </a:rPr>
              <a:t>Long-acting inhaled β</a:t>
            </a:r>
            <a:r>
              <a:rPr lang="en-US" sz="2000" b="0" baseline="-25000" dirty="0">
                <a:solidFill>
                  <a:srgbClr val="00B050"/>
                </a:solidFill>
                <a:latin typeface="Arial" charset="0"/>
                <a:cs typeface="Arial" charset="0"/>
              </a:rPr>
              <a:t>2</a:t>
            </a:r>
            <a:r>
              <a:rPr lang="en-US" sz="2000" b="0" dirty="0">
                <a:solidFill>
                  <a:srgbClr val="00B050"/>
                </a:solidFill>
                <a:latin typeface="Arial" charset="0"/>
                <a:cs typeface="Arial" charset="0"/>
              </a:rPr>
              <a:t>-agonists</a:t>
            </a: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Systemic </a:t>
            </a:r>
            <a:r>
              <a:rPr lang="en-US" sz="2000" b="0" dirty="0" err="1">
                <a:latin typeface="Arial" charset="0"/>
                <a:cs typeface="Arial" charset="0"/>
              </a:rPr>
              <a:t>glucocorticosteroids</a:t>
            </a:r>
            <a:endParaRPr lang="ar-SY" sz="2000" b="0" dirty="0">
              <a:latin typeface="Arial" charset="0"/>
              <a:cs typeface="Arial" charset="0"/>
            </a:endParaRP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Long acting </a:t>
            </a:r>
            <a:r>
              <a:rPr lang="en-US" sz="2000" b="0" dirty="0" err="1">
                <a:latin typeface="Arial" charset="0"/>
                <a:cs typeface="Arial" charset="0"/>
              </a:rPr>
              <a:t>antichlinergics</a:t>
            </a:r>
            <a:r>
              <a:rPr lang="en-US" sz="2000" b="0" dirty="0">
                <a:latin typeface="Arial" charset="0"/>
                <a:cs typeface="Arial" charset="0"/>
              </a:rPr>
              <a:t>  </a:t>
            </a: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 err="1">
                <a:latin typeface="Arial" charset="0"/>
                <a:cs typeface="Arial" charset="0"/>
              </a:rPr>
              <a:t>Theophylline</a:t>
            </a:r>
            <a:endParaRPr lang="en-US" sz="2000" b="0" dirty="0">
              <a:latin typeface="Arial" charset="0"/>
              <a:cs typeface="Arial" charset="0"/>
            </a:endParaRP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 err="1">
                <a:latin typeface="Arial" charset="0"/>
                <a:cs typeface="Arial" charset="0"/>
              </a:rPr>
              <a:t>Cromones</a:t>
            </a:r>
            <a:endParaRPr lang="en-US" sz="2000" b="0" dirty="0">
              <a:latin typeface="Arial" charset="0"/>
              <a:cs typeface="Arial" charset="0"/>
            </a:endParaRP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Long-acting oral β</a:t>
            </a:r>
            <a:r>
              <a:rPr lang="en-US" sz="2000" b="0" baseline="-25000" dirty="0">
                <a:latin typeface="Arial" charset="0"/>
                <a:cs typeface="Arial" charset="0"/>
              </a:rPr>
              <a:t>2</a:t>
            </a:r>
            <a:r>
              <a:rPr lang="en-US" sz="2000" b="0" dirty="0">
                <a:latin typeface="Arial" charset="0"/>
                <a:cs typeface="Arial" charset="0"/>
              </a:rPr>
              <a:t>-agonists</a:t>
            </a:r>
          </a:p>
          <a:p>
            <a:pPr marL="288925" indent="-288925" algn="l">
              <a:spcAft>
                <a:spcPct val="20000"/>
              </a:spcAft>
              <a:buClr>
                <a:srgbClr val="FFFF00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Anti-</a:t>
            </a:r>
            <a:r>
              <a:rPr lang="en-US" sz="2000" b="0" dirty="0" err="1">
                <a:latin typeface="Arial" charset="0"/>
                <a:cs typeface="Arial" charset="0"/>
              </a:rPr>
              <a:t>IgE</a:t>
            </a:r>
            <a:endParaRPr lang="en-US" sz="2000" b="0" dirty="0">
              <a:latin typeface="Arial" charset="0"/>
              <a:cs typeface="Arial" charset="0"/>
            </a:endParaRPr>
          </a:p>
        </p:txBody>
      </p:sp>
      <p:sp>
        <p:nvSpPr>
          <p:cNvPr id="119814" name="Line 1030"/>
          <p:cNvSpPr>
            <a:spLocks noChangeShapeType="1"/>
          </p:cNvSpPr>
          <p:nvPr/>
        </p:nvSpPr>
        <p:spPr bwMode="auto">
          <a:xfrm>
            <a:off x="685800" y="1447800"/>
            <a:ext cx="784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6869" name="Picture 1031" descr="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rgbClr val="FFFF00"/>
                </a:solidFill>
              </a:rPr>
              <a:t>الادوية الاستنشاقية 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 smtClean="0">
                <a:solidFill>
                  <a:srgbClr val="FF0000"/>
                </a:solidFill>
              </a:rPr>
              <a:t>الأشكال : منشقة ( </a:t>
            </a:r>
            <a:r>
              <a:rPr lang="en-US" dirty="0" smtClean="0">
                <a:solidFill>
                  <a:srgbClr val="FF0000"/>
                </a:solidFill>
              </a:rPr>
              <a:t>(Meter dose Inhaler = Spray</a:t>
            </a:r>
            <a:r>
              <a:rPr lang="ar-SY" dirty="0" smtClean="0">
                <a:solidFill>
                  <a:srgbClr val="FF0000"/>
                </a:solidFill>
              </a:rPr>
              <a:t> حيث ان الغاز الدافع هو الآن </a:t>
            </a:r>
            <a:r>
              <a:rPr lang="en-US" dirty="0" err="1" smtClean="0">
                <a:solidFill>
                  <a:srgbClr val="FF0000"/>
                </a:solidFill>
              </a:rPr>
              <a:t>Hydrofluoroalkan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ar-SY" dirty="0" smtClean="0">
                <a:solidFill>
                  <a:srgbClr val="FF0000"/>
                </a:solidFill>
              </a:rPr>
              <a:t>وتم التخلي عن ال </a:t>
            </a:r>
            <a:r>
              <a:rPr lang="en-US" dirty="0" smtClean="0">
                <a:solidFill>
                  <a:srgbClr val="FF0000"/>
                </a:solidFill>
              </a:rPr>
              <a:t>chlorofluorocarbon </a:t>
            </a:r>
            <a:r>
              <a:rPr lang="ar-SY" dirty="0" smtClean="0">
                <a:solidFill>
                  <a:srgbClr val="FF0000"/>
                </a:solidFill>
              </a:rPr>
              <a:t>الذي يزيد فجوة الاوزون ويحتاج استعمالها لتنسيق حركي .</a:t>
            </a:r>
          </a:p>
          <a:p>
            <a:pPr algn="r" rtl="1"/>
            <a:r>
              <a:rPr lang="ar-SY" dirty="0" smtClean="0">
                <a:solidFill>
                  <a:srgbClr val="FF0000"/>
                </a:solidFill>
              </a:rPr>
              <a:t>يضاف لها حجرة استنشاق عند الاطفال دون خمسة سنوات وفي الاسعاف وعند من لا يجيد استخدامها</a:t>
            </a:r>
          </a:p>
          <a:p>
            <a:pPr algn="r" rtl="1"/>
            <a:r>
              <a:rPr lang="ar-SY" dirty="0" smtClean="0">
                <a:solidFill>
                  <a:srgbClr val="FF0000"/>
                </a:solidFill>
              </a:rPr>
              <a:t>منشقات البودرة الجافة : </a:t>
            </a:r>
            <a:r>
              <a:rPr lang="en-US" dirty="0" smtClean="0">
                <a:solidFill>
                  <a:srgbClr val="FF0000"/>
                </a:solidFill>
              </a:rPr>
              <a:t>Dry powder inhaler</a:t>
            </a:r>
          </a:p>
          <a:p>
            <a:pPr algn="r" rtl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diskus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Turbohaler,breath-haler,spinhaler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chemeClr val="bg1"/>
                </a:solidFill>
              </a:rPr>
              <a:t>(دور الصيدلاني)  الادوية الاستنشاقية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89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2784475"/>
            <a:ext cx="3168650" cy="2157413"/>
          </a:xfrm>
          <a:noFill/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43000"/>
            <a:ext cx="37433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352800"/>
            <a:ext cx="1835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قنين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6002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038600"/>
            <a:ext cx="2057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2514600" y="5715000"/>
            <a:ext cx="6142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www.ginasthma.org</a:t>
            </a:r>
            <a:r>
              <a:rPr lang="ar-SY" sz="1800"/>
              <a:t>نجد تفاصيل الاستعمال على الموقع : 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u="sng" dirty="0" smtClean="0">
                <a:solidFill>
                  <a:schemeClr val="bg1"/>
                </a:solidFill>
              </a:rPr>
              <a:t>دورك الذي لا بديل له؟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sz="5400" dirty="0" smtClean="0">
                <a:solidFill>
                  <a:srgbClr val="FF0000"/>
                </a:solidFill>
              </a:rPr>
              <a:t>على الصيدلاني أن يعلم مريضنا طريقة استعمال المنشقة.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1524000" y="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 anchor="ctr"/>
          <a:lstStyle/>
          <a:p>
            <a:pPr>
              <a:lnSpc>
                <a:spcPct val="110000"/>
              </a:lnSpc>
              <a:defRPr/>
            </a:pPr>
            <a:r>
              <a:rPr lang="en-US" sz="2800" dirty="0">
                <a:latin typeface="Arial" charset="0"/>
                <a:cs typeface="Times New Roman" pitchFamily="18" charset="0"/>
              </a:rPr>
              <a:t>Estimate Comparative Daily Dosages for Inhaled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Glucocorticosteroids</a:t>
            </a:r>
            <a:r>
              <a:rPr lang="en-US" sz="2800" dirty="0">
                <a:latin typeface="Arial" charset="0"/>
                <a:cs typeface="Times New Roman" pitchFamily="18" charset="0"/>
              </a:rPr>
              <a:t> by Age</a:t>
            </a:r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 marL="681038" lvl="1" indent="-295275">
              <a:spcBef>
                <a:spcPct val="30000"/>
              </a:spcBef>
              <a:buClr>
                <a:srgbClr val="FFFF00"/>
              </a:buClr>
              <a:buSzPct val="65000"/>
              <a:buFont typeface="Wingdings" pitchFamily="2" charset="2"/>
              <a:buNone/>
              <a:defRPr/>
            </a:pPr>
            <a:r>
              <a:rPr lang="en-US" sz="1600">
                <a:latin typeface="Arial" charset="0"/>
                <a:cs typeface="Times New Roman" pitchFamily="18" charset="0"/>
              </a:rPr>
              <a:t>Drug    </a:t>
            </a:r>
            <a:r>
              <a:rPr lang="en-US" sz="1400">
                <a:latin typeface="Arial" charset="0"/>
                <a:cs typeface="Times New Roman" pitchFamily="18" charset="0"/>
              </a:rPr>
              <a:t> </a:t>
            </a:r>
            <a:r>
              <a:rPr lang="en-US" sz="1400" baseline="30000">
                <a:latin typeface="Arial" charset="0"/>
                <a:cs typeface="Times New Roman" pitchFamily="18" charset="0"/>
              </a:rPr>
              <a:t>                            </a:t>
            </a:r>
            <a:r>
              <a:rPr lang="en-US" sz="1400">
                <a:latin typeface="Arial" charset="0"/>
                <a:cs typeface="Times New Roman" pitchFamily="18" charset="0"/>
              </a:rPr>
              <a:t>Low  Daily Dose (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400">
                <a:latin typeface="Arial" charset="0"/>
                <a:cs typeface="Times New Roman" pitchFamily="18" charset="0"/>
              </a:rPr>
              <a:t>g)     Medium Daily Dose (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400">
                <a:latin typeface="Arial" charset="0"/>
                <a:cs typeface="Times New Roman" pitchFamily="18" charset="0"/>
              </a:rPr>
              <a:t>g)      High Daily Dose (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400">
                <a:latin typeface="Arial" charset="0"/>
                <a:cs typeface="Times New Roman" pitchFamily="18" charset="0"/>
              </a:rPr>
              <a:t>g)</a:t>
            </a:r>
            <a:endParaRPr lang="en-US" sz="1400" b="0">
              <a:latin typeface="Arial" charset="0"/>
              <a:cs typeface="Times New Roman" pitchFamily="18" charset="0"/>
            </a:endParaRPr>
          </a:p>
          <a:p>
            <a:pPr marL="681038" lvl="1" indent="-295275">
              <a:spcBef>
                <a:spcPct val="30000"/>
              </a:spcBef>
              <a:buClr>
                <a:srgbClr val="FFFF00"/>
              </a:buClr>
              <a:buSzPct val="65000"/>
              <a:buFont typeface="Wingdings" pitchFamily="2" charset="2"/>
              <a:buNone/>
              <a:defRPr/>
            </a:pPr>
            <a:r>
              <a:rPr lang="en-US" sz="1400">
                <a:latin typeface="Arial" charset="0"/>
                <a:cs typeface="Times New Roman" pitchFamily="18" charset="0"/>
              </a:rPr>
              <a:t>                                    &gt; 5 y     Age    &lt; 5 y             &gt; 5 y    Age     &lt; 5 y           &gt; 5 y     Age    &lt; 5 y</a:t>
            </a:r>
            <a:endParaRPr lang="en-US" sz="1400" b="0">
              <a:latin typeface="Arial" charset="0"/>
              <a:cs typeface="Arial" charset="0"/>
            </a:endParaRPr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6085" name="Picture 5" descr="glo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4486" name="Group 6"/>
          <p:cNvGraphicFramePr>
            <a:graphicFrameLocks noGrp="1"/>
          </p:cNvGraphicFramePr>
          <p:nvPr/>
        </p:nvGraphicFramePr>
        <p:xfrm>
          <a:off x="228600" y="2133600"/>
          <a:ext cx="8382000" cy="3311145"/>
        </p:xfrm>
        <a:graphic>
          <a:graphicData uri="http://schemas.openxmlformats.org/drawingml/2006/table">
            <a:tbl>
              <a:tblPr/>
              <a:tblGrid>
                <a:gridCol w="2286000"/>
                <a:gridCol w="1828800"/>
                <a:gridCol w="2362200"/>
                <a:gridCol w="1905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Beclomethasone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CFC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Beclomethasone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HFA</a:t>
                      </a: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200-500    10-200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100-250      100-200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&gt;500-1000          &gt;200-400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250-500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&gt;1000           &gt;400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500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Budesonide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Spray, or DPI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200-400       100-200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400-800           &gt;200-400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&gt;800             &gt;400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Budesonide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-Neb Inhalation Suspension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250-500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500-1000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&gt;1000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Fluticasone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HFA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0487" marR="90487" marT="44450" marB="444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100-250       100-200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&gt;250-500           &gt;200-500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&gt;500              &gt;500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487" marR="90487" marT="44450" marB="444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z="3200" dirty="0" smtClean="0">
                <a:solidFill>
                  <a:schemeClr val="bg1"/>
                </a:solidFill>
              </a:rPr>
              <a:t>الجرعة للبدء بالكورتيزون الانشاقي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dirty="0" smtClean="0">
                <a:solidFill>
                  <a:srgbClr val="FF0000"/>
                </a:solidFill>
              </a:rPr>
              <a:t>نبدأ بجرعة خفيفة وفق الجدول“ درجة2“</a:t>
            </a:r>
          </a:p>
          <a:p>
            <a:pPr algn="r" rtl="1" eaLnBrk="1" hangingPunct="1"/>
            <a:r>
              <a:rPr lang="ar-SY" dirty="0" smtClean="0">
                <a:solidFill>
                  <a:srgbClr val="FF0000"/>
                </a:solidFill>
              </a:rPr>
              <a:t>اذا كانت عدم السيطرة كلية : نبدا بجرعة متوسطة من الكورتيزون الانشاقي ، أو جرعة صغيرة مع دواء آخر من المسيطرات“درجة3“</a:t>
            </a:r>
          </a:p>
          <a:p>
            <a:pPr algn="r" rtl="1" eaLnBrk="1" hangingPunct="1"/>
            <a:r>
              <a:rPr lang="ar-SY" dirty="0" smtClean="0">
                <a:solidFill>
                  <a:srgbClr val="FF0000"/>
                </a:solidFill>
              </a:rPr>
              <a:t>قد نضيف جرعة كورتيزمون فموي لبضعة أيام اذا كان المريض يستيقظ كثيرا ليلا أو قيمة البيك فلو منخفضة جدا </a:t>
            </a:r>
          </a:p>
          <a:p>
            <a:pPr algn="r" rtl="1" eaLnBrk="1" hangingPunct="1"/>
            <a:r>
              <a:rPr lang="ar-SY" dirty="0" smtClean="0">
                <a:solidFill>
                  <a:srgbClr val="FF0000"/>
                </a:solidFill>
              </a:rPr>
              <a:t>خلال الشهر الأول من بدء العلاج تكون المراجعات متكررة للتاكد من بدء الاستجابة والدرجة المناسبة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A" sz="4000" b="1" smtClean="0">
                <a:solidFill>
                  <a:srgbClr val="FFFF99"/>
                </a:solidFill>
              </a:rPr>
              <a:t>كيفية المراقبة والعناية بمريض الربو</a:t>
            </a:r>
            <a:r>
              <a:rPr lang="ar-SY" sz="4000" b="1" smtClean="0">
                <a:solidFill>
                  <a:srgbClr val="FFFF99"/>
                </a:solidFill>
              </a:rPr>
              <a:t>للحفاظ </a:t>
            </a:r>
            <a:r>
              <a:rPr lang="ar-SA" sz="4000" b="1" smtClean="0">
                <a:solidFill>
                  <a:srgbClr val="FFFF99"/>
                </a:solidFill>
              </a:rPr>
              <a:t> للسيطرة الفعّالة المديدة</a:t>
            </a:r>
            <a:r>
              <a:rPr lang="ar-SY" sz="4000" b="1" smtClean="0">
                <a:solidFill>
                  <a:srgbClr val="FFFF99"/>
                </a:solidFill>
              </a:rPr>
              <a:t>: </a:t>
            </a:r>
            <a:r>
              <a:rPr lang="en-US" sz="4000" b="1" smtClean="0">
                <a:solidFill>
                  <a:srgbClr val="FFFF99"/>
                </a:solidFill>
              </a:rPr>
              <a:t/>
            </a:r>
            <a:br>
              <a:rPr lang="en-US" sz="4000" b="1" smtClean="0">
                <a:solidFill>
                  <a:srgbClr val="FFFF99"/>
                </a:solidFill>
              </a:rPr>
            </a:br>
            <a:r>
              <a:rPr lang="en-US" sz="4000" b="1" smtClean="0">
                <a:solidFill>
                  <a:srgbClr val="FFFF99"/>
                </a:solidFill>
              </a:rPr>
              <a:t>Follow up =Asthma control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 </a:t>
            </a:r>
            <a:endParaRPr lang="ar-SA" sz="2400" dirty="0" smtClean="0"/>
          </a:p>
          <a:p>
            <a:pPr algn="r" rtl="1" eaLnBrk="1" hangingPunct="1">
              <a:lnSpc>
                <a:spcPct val="80000"/>
              </a:lnSpc>
            </a:pPr>
            <a:r>
              <a:rPr lang="ar-SA" sz="2400" dirty="0" smtClean="0">
                <a:solidFill>
                  <a:srgbClr val="FF0000"/>
                </a:solidFill>
              </a:rPr>
              <a:t>تتطلب السيطرة على الربو عناية ومراقبة مستمرة على المدى الطويل .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ar-SA" sz="2400" dirty="0" smtClean="0">
                <a:solidFill>
                  <a:srgbClr val="FF0000"/>
                </a:solidFill>
              </a:rPr>
              <a:t>تعتبر الزيارات المنتظمة </a:t>
            </a:r>
            <a:r>
              <a:rPr lang="ar-SY" sz="2400" dirty="0" smtClean="0">
                <a:solidFill>
                  <a:srgbClr val="FF0000"/>
                </a:solidFill>
              </a:rPr>
              <a:t>بهدف المراقبة</a:t>
            </a:r>
            <a:r>
              <a:rPr lang="ar-SA" sz="2400" dirty="0" smtClean="0">
                <a:solidFill>
                  <a:srgbClr val="FF0000"/>
                </a:solidFill>
              </a:rPr>
              <a:t> بفاصل 1-6 شهور أمر أساسي حتى بعد </a:t>
            </a:r>
            <a:r>
              <a:rPr lang="ar-SY" sz="2400" dirty="0" smtClean="0">
                <a:solidFill>
                  <a:srgbClr val="FF0000"/>
                </a:solidFill>
              </a:rPr>
              <a:t>ال</a:t>
            </a:r>
            <a:r>
              <a:rPr lang="ar-SA" sz="2400" dirty="0" smtClean="0">
                <a:solidFill>
                  <a:srgbClr val="FF0000"/>
                </a:solidFill>
              </a:rPr>
              <a:t>استقرار والسيطرة على الربو</a:t>
            </a:r>
            <a:r>
              <a:rPr lang="ar-SY" sz="2400" dirty="0" smtClean="0">
                <a:solidFill>
                  <a:srgbClr val="FF0000"/>
                </a:solidFill>
              </a:rPr>
              <a:t>.  </a:t>
            </a:r>
            <a:endParaRPr lang="ar-SA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sz="2400" dirty="0" smtClean="0">
                <a:solidFill>
                  <a:srgbClr val="FF0000"/>
                </a:solidFill>
              </a:rPr>
              <a:t>تشمل المراقبة مراجعة الأعراض وقياس </a:t>
            </a:r>
            <a:r>
              <a:rPr lang="ar-SY" sz="2400" dirty="0" smtClean="0">
                <a:solidFill>
                  <a:srgbClr val="FF0000"/>
                </a:solidFill>
              </a:rPr>
              <a:t>البيك فلو والتأكد من طريقة استخدام البخاخ في كل زيارة. المريض ميال إلى المبالغة في وصف تحسنه ،فلا تعتمد فقط على قوله أنّه بخير وإنما اسأل المريض الأسئلة المفيدة التالية: </a:t>
            </a:r>
            <a:endParaRPr lang="ar-SA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sz="2400" dirty="0" smtClean="0">
                <a:solidFill>
                  <a:srgbClr val="FF0000"/>
                </a:solidFill>
              </a:rPr>
              <a:t>هل أيقظك الربو ليلاً</a:t>
            </a:r>
            <a:r>
              <a:rPr lang="ar-SY" sz="2400" dirty="0" smtClean="0">
                <a:solidFill>
                  <a:srgbClr val="FF0000"/>
                </a:solidFill>
              </a:rPr>
              <a:t>، كم مرة</a:t>
            </a:r>
            <a:r>
              <a:rPr lang="ar-SA" sz="2400" dirty="0" smtClean="0">
                <a:solidFill>
                  <a:srgbClr val="FF0000"/>
                </a:solidFill>
              </a:rPr>
              <a:t> ؟</a:t>
            </a:r>
            <a:endParaRPr lang="ar-SY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Y" sz="2400" dirty="0" smtClean="0">
                <a:solidFill>
                  <a:srgbClr val="FF0000"/>
                </a:solidFill>
              </a:rPr>
              <a:t>2</a:t>
            </a:r>
            <a:r>
              <a:rPr lang="ar-SA" sz="2400" dirty="0" smtClean="0">
                <a:solidFill>
                  <a:srgbClr val="FF0000"/>
                </a:solidFill>
              </a:rPr>
              <a:t>هل تشارك في نشاطاتك الفيزيائية الاعتيادية ؟</a:t>
            </a:r>
            <a:endParaRPr lang="ar-SY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Y" sz="2400" dirty="0" smtClean="0">
                <a:solidFill>
                  <a:srgbClr val="FF0000"/>
                </a:solidFill>
              </a:rPr>
              <a:t>3.</a:t>
            </a:r>
            <a:r>
              <a:rPr lang="ar-SA" sz="2400" dirty="0" smtClean="0">
                <a:solidFill>
                  <a:srgbClr val="FF0000"/>
                </a:solidFill>
              </a:rPr>
              <a:t>هل احتجت إلى أدوية سريعة التأثير أكثر من المعتاد ؟</a:t>
            </a:r>
            <a:endParaRPr lang="ar-SY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Y" sz="2400" dirty="0" smtClean="0">
                <a:solidFill>
                  <a:srgbClr val="FF0000"/>
                </a:solidFill>
              </a:rPr>
              <a:t>4.</a:t>
            </a:r>
            <a:r>
              <a:rPr lang="ar-SA" sz="2400" dirty="0" smtClean="0">
                <a:solidFill>
                  <a:srgbClr val="FF0000"/>
                </a:solidFill>
              </a:rPr>
              <a:t>هل احتجت إلى أي عناية طبية طارئة ؟</a:t>
            </a:r>
            <a:endParaRPr lang="ar-SY" sz="2400" dirty="0" smtClean="0">
              <a:solidFill>
                <a:srgbClr val="FF000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Y" sz="2400" dirty="0" smtClean="0">
                <a:solidFill>
                  <a:srgbClr val="FF0000"/>
                </a:solidFill>
              </a:rPr>
              <a:t>5.هل يتناول أدويته حسب  الخطة، وهل يتجنب المحرضات.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chemeClr val="accent1"/>
                </a:solidFill>
              </a:rPr>
              <a:t>تعريف الربو</a:t>
            </a:r>
            <a:r>
              <a:rPr lang="ar-SY" smtClean="0"/>
              <a:t> 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SA" sz="3600" dirty="0" smtClean="0">
                <a:solidFill>
                  <a:schemeClr val="bg1"/>
                </a:solidFill>
              </a:rPr>
              <a:t>حالة التهابية </a:t>
            </a:r>
            <a:r>
              <a:rPr lang="ar-SA" sz="3600" dirty="0" smtClean="0">
                <a:solidFill>
                  <a:srgbClr val="FF0000"/>
                </a:solidFill>
              </a:rPr>
              <a:t>للطرق التنفسية</a:t>
            </a:r>
            <a:r>
              <a:rPr lang="ar-SA" sz="3600" dirty="0" smtClean="0">
                <a:solidFill>
                  <a:srgbClr val="FFFF99"/>
                </a:solidFill>
              </a:rPr>
              <a:t>. معتمد على الخلايا الدقلية، المحببات،</a:t>
            </a:r>
            <a:r>
              <a:rPr lang="ar-SA" sz="3600" dirty="0" smtClean="0">
                <a:solidFill>
                  <a:srgbClr val="FF0000"/>
                </a:solidFill>
              </a:rPr>
              <a:t>واللمفاويات المساعدة </a:t>
            </a:r>
            <a:r>
              <a:rPr lang="en-US" sz="36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ar-SA" sz="3600" dirty="0" smtClean="0">
                <a:solidFill>
                  <a:srgbClr val="FFFF99"/>
                </a:solidFill>
              </a:rPr>
              <a:t> عند أشخاص مؤهبين.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A" sz="3600" dirty="0" smtClean="0">
                <a:solidFill>
                  <a:srgbClr val="FFFF99"/>
                </a:solidFill>
              </a:rPr>
              <a:t>هذه الحالة الالتهابية تسبب أزيزاً </a:t>
            </a:r>
            <a:r>
              <a:rPr lang="ar-SA" sz="3600" dirty="0" smtClean="0">
                <a:solidFill>
                  <a:srgbClr val="FF0000"/>
                </a:solidFill>
              </a:rPr>
              <a:t>نوبياً</a:t>
            </a:r>
            <a:r>
              <a:rPr lang="ar-SA" sz="3600" dirty="0" smtClean="0">
                <a:solidFill>
                  <a:srgbClr val="FFFF99"/>
                </a:solidFill>
              </a:rPr>
              <a:t> مع ضيق نفس وسعال وخاصة في الليل أو الصباح الباكر.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A" sz="3600" dirty="0" smtClean="0">
                <a:solidFill>
                  <a:srgbClr val="FFFF99"/>
                </a:solidFill>
              </a:rPr>
              <a:t>تترافق هذه الأعراض </a:t>
            </a:r>
            <a:r>
              <a:rPr lang="ar-SA" sz="3600" dirty="0" smtClean="0">
                <a:solidFill>
                  <a:srgbClr val="FF0000"/>
                </a:solidFill>
              </a:rPr>
              <a:t>بانسداد قصبي متغير </a:t>
            </a:r>
            <a:r>
              <a:rPr lang="ar-SY" sz="3600" dirty="0" smtClean="0">
                <a:solidFill>
                  <a:srgbClr val="FF0000"/>
                </a:solidFill>
              </a:rPr>
              <a:t>و</a:t>
            </a:r>
            <a:r>
              <a:rPr lang="ar-SA" sz="3600" dirty="0" smtClean="0">
                <a:solidFill>
                  <a:srgbClr val="FF0000"/>
                </a:solidFill>
              </a:rPr>
              <a:t>عكوس </a:t>
            </a:r>
            <a:r>
              <a:rPr lang="ar-SA" sz="3600" dirty="0" smtClean="0">
                <a:solidFill>
                  <a:srgbClr val="FFFF99"/>
                </a:solidFill>
              </a:rPr>
              <a:t>بشكل تلقائي أو بعد تعاطي الأدوية. هذه الحالة الالتهابية تسبب </a:t>
            </a:r>
            <a:r>
              <a:rPr lang="ar-SY" sz="3600" dirty="0" smtClean="0">
                <a:solidFill>
                  <a:srgbClr val="FF0000"/>
                </a:solidFill>
              </a:rPr>
              <a:t>ف</a:t>
            </a:r>
            <a:r>
              <a:rPr lang="ar-SA" sz="3600" dirty="0" smtClean="0">
                <a:solidFill>
                  <a:srgbClr val="FF0000"/>
                </a:solidFill>
              </a:rPr>
              <a:t>رط استثارة </a:t>
            </a:r>
            <a:r>
              <a:rPr lang="ar-SA" sz="3600" dirty="0" smtClean="0">
                <a:solidFill>
                  <a:srgbClr val="FFFF99"/>
                </a:solidFill>
              </a:rPr>
              <a:t>قصبية لعوامل منبهة.</a:t>
            </a:r>
            <a:r>
              <a:rPr lang="ar-SA" sz="3600" dirty="0" smtClean="0"/>
              <a:t> 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z="4000" smtClean="0">
                <a:solidFill>
                  <a:srgbClr val="FFFF99"/>
                </a:solidFill>
              </a:rPr>
              <a:t>المكونة الثانية :</a:t>
            </a:r>
            <a:br>
              <a:rPr lang="ar-SY" sz="4000" smtClean="0">
                <a:solidFill>
                  <a:srgbClr val="FFFF99"/>
                </a:solidFill>
              </a:rPr>
            </a:br>
            <a:r>
              <a:rPr lang="ar-SY" sz="4000" smtClean="0">
                <a:solidFill>
                  <a:srgbClr val="FFFF99"/>
                </a:solidFill>
              </a:rPr>
              <a:t> تدبير النوب والتفاقم الحاد</a:t>
            </a:r>
            <a:endParaRPr lang="en-US" sz="4000" smtClean="0">
              <a:solidFill>
                <a:srgbClr val="FFFF99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SY" sz="2400" b="1" u="sng" dirty="0" smtClean="0">
                <a:solidFill>
                  <a:schemeClr val="folHlink"/>
                </a:solidFill>
              </a:rPr>
              <a:t>معلومات أساسية لا بد من البدء بها والتركيز عليها</a:t>
            </a:r>
            <a:r>
              <a:rPr lang="ar-EG" sz="2400" b="1" u="sng" dirty="0" smtClean="0">
                <a:solidFill>
                  <a:schemeClr val="folHlink"/>
                </a:solidFill>
              </a:rPr>
              <a:t> لكل صيدلاني</a:t>
            </a:r>
            <a:r>
              <a:rPr lang="ar-SY" sz="2400" b="1" u="sng" dirty="0" smtClean="0">
                <a:solidFill>
                  <a:schemeClr val="folHlink"/>
                </a:solidFill>
              </a:rPr>
              <a:t>:</a:t>
            </a:r>
            <a:endParaRPr lang="ar-SA" sz="2400" dirty="0" smtClean="0">
              <a:solidFill>
                <a:schemeClr val="folHlink"/>
              </a:solidFill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SA" sz="2400" dirty="0" smtClean="0">
                <a:solidFill>
                  <a:srgbClr val="FF0000"/>
                </a:solidFill>
              </a:rPr>
              <a:t>النوب الشديدة من الربو قد تكون مهددة للحياة،</a:t>
            </a:r>
            <a:r>
              <a:rPr lang="ar-SY" sz="2400" dirty="0" smtClean="0">
                <a:solidFill>
                  <a:srgbClr val="FF0000"/>
                </a:solidFill>
              </a:rPr>
              <a:t>لذلك يجب تقديرها بشكل جيّد.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400" dirty="0" smtClean="0">
                <a:solidFill>
                  <a:srgbClr val="FFFFFF"/>
                </a:solidFill>
              </a:rPr>
              <a:t>حجر الأساس في العلاج الاسعافي هو: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0000"/>
                </a:solidFill>
              </a:rPr>
              <a:t>ارذاذ أو استنشاق الفنتولين( وللعلم فإن 6-10 بخّات عبر غرفة الاستنشاق أو ال</a:t>
            </a:r>
            <a:r>
              <a:rPr lang="en-US" sz="2000" dirty="0" smtClean="0">
                <a:solidFill>
                  <a:srgbClr val="FF0000"/>
                </a:solidFill>
              </a:rPr>
              <a:t>Spacer</a:t>
            </a:r>
            <a:r>
              <a:rPr lang="ar-SA" sz="2000" dirty="0" smtClean="0">
                <a:solidFill>
                  <a:srgbClr val="FF0000"/>
                </a:solidFill>
              </a:rPr>
              <a:t>، تعادل جلسة ارذاذ 1مغ سالبوتامول سائل ممد بالمرذ</a:t>
            </a:r>
            <a:r>
              <a:rPr lang="ar-SY" sz="2000" dirty="0" smtClean="0">
                <a:solidFill>
                  <a:srgbClr val="FF0000"/>
                </a:solidFill>
              </a:rPr>
              <a:t>ّ</a:t>
            </a:r>
            <a:r>
              <a:rPr lang="ar-SA" sz="2000" dirty="0" smtClean="0">
                <a:solidFill>
                  <a:srgbClr val="FF0000"/>
                </a:solidFill>
              </a:rPr>
              <a:t>ة</a:t>
            </a:r>
            <a:r>
              <a:rPr lang="ar-SY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ar-SY" sz="2000" dirty="0" smtClean="0">
                <a:solidFill>
                  <a:srgbClr val="FF0000"/>
                </a:solidFill>
              </a:rPr>
              <a:t>، يمكن اضافة اتروفنت 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0000"/>
                </a:solidFill>
              </a:rPr>
              <a:t> إعطاء الستيروئيدات القشرية فمويا" أو حقنا علما</a:t>
            </a:r>
            <a:r>
              <a:rPr lang="ar-SA" sz="2000" dirty="0" smtClean="0">
                <a:solidFill>
                  <a:srgbClr val="FF0000"/>
                </a:solidFill>
              </a:rPr>
              <a:t> أن سرعة وقوّة تأثير</a:t>
            </a:r>
            <a:r>
              <a:rPr lang="ar-SY" sz="2000" dirty="0" smtClean="0">
                <a:solidFill>
                  <a:srgbClr val="FF0000"/>
                </a:solidFill>
              </a:rPr>
              <a:t>ها</a:t>
            </a:r>
          </a:p>
          <a:p>
            <a:pPr lvl="1" algn="r" rtl="1" eaLnBrk="1" hangingPunct="1">
              <a:lnSpc>
                <a:spcPct val="90000"/>
              </a:lnSpc>
              <a:buFontTx/>
              <a:buNone/>
            </a:pPr>
            <a:r>
              <a:rPr lang="ar-SY" sz="2000" dirty="0" smtClean="0">
                <a:solidFill>
                  <a:srgbClr val="FF0000"/>
                </a:solidFill>
              </a:rPr>
              <a:t>   متماثل في الحالتين.</a:t>
            </a:r>
            <a:r>
              <a:rPr lang="ar-SA" sz="2000" dirty="0" smtClean="0">
                <a:solidFill>
                  <a:srgbClr val="FF0000"/>
                </a:solidFill>
              </a:rPr>
              <a:t> يبدأ تأثيرها بعد ساعة</a:t>
            </a:r>
            <a:r>
              <a:rPr lang="ar-SY" sz="2000" dirty="0" smtClean="0">
                <a:solidFill>
                  <a:srgbClr val="FF0000"/>
                </a:solidFill>
              </a:rPr>
              <a:t> إلى أربع ساعات</a:t>
            </a:r>
            <a:r>
              <a:rPr lang="ar-SY" sz="2000" dirty="0" smtClean="0">
                <a:solidFill>
                  <a:srgbClr val="FFFFFF"/>
                </a:solidFill>
              </a:rPr>
              <a:t>.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FFFF"/>
                </a:solidFill>
              </a:rPr>
              <a:t> ل</a:t>
            </a:r>
            <a:r>
              <a:rPr lang="ar-SA" sz="2000" dirty="0" smtClean="0">
                <a:solidFill>
                  <a:srgbClr val="FFFFFF"/>
                </a:solidFill>
              </a:rPr>
              <a:t>ا ينصح بإعطاء الثيوفللين أو الأمينوفللين إلى جانب جرعات عالية من منبهات </a:t>
            </a:r>
            <a:r>
              <a:rPr lang="el-GR" sz="2000" dirty="0" smtClean="0">
                <a:solidFill>
                  <a:srgbClr val="FFFFFF"/>
                </a:solidFill>
              </a:rPr>
              <a:t>β</a:t>
            </a:r>
            <a:r>
              <a:rPr lang="en-US" sz="2000" dirty="0" smtClean="0">
                <a:solidFill>
                  <a:srgbClr val="FFFFFF"/>
                </a:solidFill>
              </a:rPr>
              <a:t>2</a:t>
            </a:r>
            <a:r>
              <a:rPr lang="ar-SA" sz="2000" dirty="0" smtClean="0">
                <a:solidFill>
                  <a:srgbClr val="FFFFFF"/>
                </a:solidFill>
              </a:rPr>
              <a:t> الاستنشاقية لأنها لا تقدم فوائد إضافية ملموسة كما أنها تزيد خطورة الأعراض الجانبية</a:t>
            </a:r>
            <a:r>
              <a:rPr lang="ar-SY" sz="2000" dirty="0" smtClean="0">
                <a:solidFill>
                  <a:srgbClr val="FFFFFF"/>
                </a:solidFill>
              </a:rPr>
              <a:t>.</a:t>
            </a:r>
            <a:endParaRPr lang="ar-SA" sz="2000" dirty="0" smtClean="0">
              <a:solidFill>
                <a:srgbClr val="FFFFFF"/>
              </a:solidFill>
            </a:endParaRPr>
          </a:p>
          <a:p>
            <a:pPr lvl="1" algn="r" rtl="1" eaLnBrk="1" hangingPunct="1">
              <a:lnSpc>
                <a:spcPct val="90000"/>
              </a:lnSpc>
            </a:pPr>
            <a:r>
              <a:rPr lang="ar-SA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- Magnesium </a:t>
            </a:r>
            <a:r>
              <a:rPr lang="en-US" sz="2000" dirty="0" err="1" smtClean="0">
                <a:solidFill>
                  <a:srgbClr val="FFFFFF"/>
                </a:solidFill>
              </a:rPr>
              <a:t>Sulphate</a:t>
            </a:r>
            <a:r>
              <a:rPr lang="en-US" sz="2000" dirty="0" smtClean="0">
                <a:solidFill>
                  <a:srgbClr val="FFFFFF"/>
                </a:solidFill>
              </a:rPr>
              <a:t> if PEFR&lt; 40% after the first hour</a:t>
            </a:r>
            <a:r>
              <a:rPr lang="ar-SY" sz="2000" dirty="0" smtClean="0">
                <a:solidFill>
                  <a:srgbClr val="FFFFFF"/>
                </a:solidFill>
              </a:rPr>
              <a:t>. 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0000"/>
                </a:solidFill>
              </a:rPr>
              <a:t>يمنع استخدام المركنات أي المهدئات المركزية ويمنع العلاج الفيزيائي. 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0000"/>
                </a:solidFill>
              </a:rPr>
              <a:t>لا مكان للمقشعات ولا للصادات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8229600" cy="1143000"/>
          </a:xfrm>
        </p:spPr>
        <p:txBody>
          <a:bodyPr/>
          <a:lstStyle/>
          <a:p>
            <a:r>
              <a:rPr lang="ar-EG" u="sng" dirty="0" smtClean="0">
                <a:solidFill>
                  <a:schemeClr val="bg1"/>
                </a:solidFill>
              </a:rPr>
              <a:t>الصيدلاني يؤمن الادوية والمعدات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 smtClean="0">
                <a:solidFill>
                  <a:srgbClr val="FFFF00"/>
                </a:solidFill>
              </a:rPr>
              <a:t>يجب أن يكون في صيدليته: الأدوية الوقائية المسيطرة . والعرضية للأعراض والنوب. </a:t>
            </a:r>
          </a:p>
          <a:p>
            <a:pPr algn="r" rtl="1"/>
            <a:r>
              <a:rPr lang="ar-EG" dirty="0" smtClean="0">
                <a:solidFill>
                  <a:srgbClr val="FFFF00"/>
                </a:solidFill>
              </a:rPr>
              <a:t>أن يكون في صيدليته حجر استنشاق وان فقدت أن يساعد في تصنيعها من زجاجة بلاستيك</a:t>
            </a:r>
            <a:endParaRPr lang="en-US" dirty="0" smtClean="0">
              <a:solidFill>
                <a:srgbClr val="FFFF00"/>
              </a:solidFill>
            </a:endParaRPr>
          </a:p>
          <a:p>
            <a:pPr algn="r" rtl="1"/>
            <a:r>
              <a:rPr lang="ar-EG" dirty="0" smtClean="0">
                <a:solidFill>
                  <a:srgbClr val="FFFF00"/>
                </a:solidFill>
              </a:rPr>
              <a:t>أن يجيد استخدام المنشقات ويعلمها للمريض</a:t>
            </a:r>
          </a:p>
          <a:p>
            <a:pPr algn="r" rtl="1"/>
            <a:r>
              <a:rPr lang="ar-EG" dirty="0" smtClean="0">
                <a:solidFill>
                  <a:srgbClr val="FFFF00"/>
                </a:solidFill>
              </a:rPr>
              <a:t>أن يعلمع الفرق بين دواء وقائي للسيطرة ودواء عرضي للنوب</a:t>
            </a:r>
            <a:endParaRPr lang="en-US" dirty="0" smtClean="0">
              <a:solidFill>
                <a:srgbClr val="FFFF00"/>
              </a:solidFill>
            </a:endParaRPr>
          </a:p>
          <a:p>
            <a:pPr algn="r" rtl="1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r" rtl="1">
              <a:buNone/>
            </a:pPr>
            <a:endParaRPr lang="ar-EG" dirty="0" smtClean="0">
              <a:solidFill>
                <a:srgbClr val="FFFF00"/>
              </a:solidFill>
            </a:endParaRPr>
          </a:p>
          <a:p>
            <a:pPr algn="r" rtl="1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47888"/>
            <a:ext cx="45720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z="4000" smtClean="0">
                <a:solidFill>
                  <a:srgbClr val="FFFF99"/>
                </a:solidFill>
              </a:rPr>
              <a:t>المكونة الثالثة:</a:t>
            </a:r>
            <a:br>
              <a:rPr lang="ar-SY" sz="4000" smtClean="0">
                <a:solidFill>
                  <a:srgbClr val="FFFF99"/>
                </a:solidFill>
              </a:rPr>
            </a:br>
            <a:r>
              <a:rPr lang="ar-SY" sz="4000" smtClean="0">
                <a:solidFill>
                  <a:srgbClr val="FFFF99"/>
                </a:solidFill>
              </a:rPr>
              <a:t>تحديد المحرضات وتجنبها</a:t>
            </a:r>
            <a:endParaRPr lang="en-US" sz="4000" smtClean="0">
              <a:solidFill>
                <a:srgbClr val="FFFF99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8229600" cy="4525963"/>
          </a:xfrm>
        </p:spPr>
        <p:txBody>
          <a:bodyPr/>
          <a:lstStyle/>
          <a:p>
            <a:pPr algn="r" rtl="1" eaLnBrk="1" hangingPunct="1"/>
            <a:r>
              <a:rPr lang="ar-SY" smtClean="0">
                <a:solidFill>
                  <a:srgbClr val="FFFFFF"/>
                </a:solidFill>
              </a:rPr>
              <a:t>التدخين السلبي وخاصة عند الرضع والأطفال </a:t>
            </a:r>
          </a:p>
          <a:p>
            <a:pPr algn="r" rtl="1" eaLnBrk="1" hangingPunct="1"/>
            <a:r>
              <a:rPr lang="ar-SY" smtClean="0">
                <a:solidFill>
                  <a:srgbClr val="FFFFFF"/>
                </a:solidFill>
              </a:rPr>
              <a:t>العت البحري: شمس ، رطوبة منخفضة في المنازل</a:t>
            </a:r>
          </a:p>
          <a:p>
            <a:pPr algn="r" rtl="1" eaLnBrk="1" hangingPunct="1"/>
            <a:r>
              <a:rPr lang="ar-SY" smtClean="0">
                <a:solidFill>
                  <a:srgbClr val="FFFFFF"/>
                </a:solidFill>
              </a:rPr>
              <a:t>المنظفات : استعمال الخل والبيكربونات للتنظيف والتبييض في المنازل والحمّامات</a:t>
            </a:r>
          </a:p>
          <a:p>
            <a:pPr algn="r" rtl="1" eaLnBrk="1" hangingPunct="1"/>
            <a:r>
              <a:rPr lang="ar-SY" smtClean="0">
                <a:solidFill>
                  <a:srgbClr val="FFFFFF"/>
                </a:solidFill>
              </a:rPr>
              <a:t>الابتعاد عن حاصرات بيتا، والأسبيرين عند مرضى ربو الاسبرين فقط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chemeClr val="bg1"/>
                </a:solidFill>
              </a:rPr>
              <a:t>العت البحري: في غبار أساس المنزل  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7550" y="2997200"/>
            <a:ext cx="2628900" cy="1731963"/>
          </a:xfrm>
          <a:noFill/>
        </p:spPr>
      </p:pic>
      <p:pic>
        <p:nvPicPr>
          <p:cNvPr id="57348" name="Picture 4" descr="http://wordpress.allin1carpetcleaning.com.au/wp-content/uploads/2012/05/dustmites-pro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6" descr="http://wordpress.allin1carpetcleaning.com.au/wp-content/uploads/2012/05/nora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192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8" descr="http://lisa.drbronner.com/wp-content/uploads/2012/05/bed-dust-mites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8600" y="3352800"/>
            <a:ext cx="3429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elpDesk\Desktop\Dr YESSER\1.jpg"/>
          <p:cNvPicPr>
            <a:picLocks noChangeAspect="1" noChangeArrowheads="1"/>
          </p:cNvPicPr>
          <p:nvPr/>
        </p:nvPicPr>
        <p:blipFill>
          <a:blip r:embed="rId2" cstate="print"/>
          <a:srcRect l="1903" r="6768" b="4056"/>
          <a:stretch>
            <a:fillRect/>
          </a:stretch>
        </p:blipFill>
        <p:spPr bwMode="auto">
          <a:xfrm>
            <a:off x="914400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EG" dirty="0" smtClean="0">
                <a:solidFill>
                  <a:srgbClr val="FF0000"/>
                </a:solidFill>
              </a:rPr>
              <a:t> </a:t>
            </a:r>
            <a:br>
              <a:rPr lang="ar-EG" dirty="0" smtClean="0">
                <a:solidFill>
                  <a:srgbClr val="FF0000"/>
                </a:solidFill>
              </a:rPr>
            </a:br>
            <a:r>
              <a:rPr lang="ar-EG" dirty="0" smtClean="0">
                <a:solidFill>
                  <a:srgbClr val="FF0000"/>
                </a:solidFill>
              </a:rPr>
              <a:t> </a:t>
            </a:r>
            <a:r>
              <a:rPr lang="ar-SY" sz="2800" dirty="0" smtClean="0">
                <a:solidFill>
                  <a:srgbClr val="FF0000"/>
                </a:solidFill>
              </a:rPr>
              <a:t>التثقيف أساس الشراكة</a:t>
            </a:r>
            <a:r>
              <a:rPr lang="ar-EG" sz="2800" dirty="0" smtClean="0">
                <a:solidFill>
                  <a:srgbClr val="FF0000"/>
                </a:solidFill>
              </a:rPr>
              <a:t> وسر نجاح العلاج الوقائي والاستقرار للربو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dirty="0" smtClean="0">
                <a:solidFill>
                  <a:srgbClr val="FFFFFF"/>
                </a:solidFill>
              </a:rPr>
              <a:t>في كل زيارة طبية </a:t>
            </a:r>
          </a:p>
          <a:p>
            <a:pPr algn="r" rtl="1" eaLnBrk="1" hangingPunct="1"/>
            <a:r>
              <a:rPr lang="ar-SY" dirty="0" smtClean="0">
                <a:solidFill>
                  <a:srgbClr val="FFFFFF"/>
                </a:solidFill>
              </a:rPr>
              <a:t>جميع العاملين الصحيين 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Y" sz="4000" dirty="0" smtClean="0">
                <a:solidFill>
                  <a:srgbClr val="FF0000"/>
                </a:solidFill>
              </a:rPr>
              <a:t>المكونة الرابعة :علاقة شراكة بين الطبيب  والطاقم التمريضي والمريض وأهله </a:t>
            </a:r>
            <a:r>
              <a:rPr lang="ar-EG" sz="4000" dirty="0" smtClean="0">
                <a:solidFill>
                  <a:srgbClr val="FF0000"/>
                </a:solidFill>
              </a:rPr>
              <a:t>والصيدلاني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Low" rtl="1" eaLnBrk="1" hangingPunct="1">
              <a:buFontTx/>
              <a:buNone/>
            </a:pPr>
            <a:r>
              <a:rPr lang="ar-SY" dirty="0" smtClean="0">
                <a:solidFill>
                  <a:srgbClr val="FF0000"/>
                </a:solidFill>
              </a:rPr>
              <a:t>بطاقة المريض للعلاج الذاتي </a:t>
            </a:r>
            <a:r>
              <a:rPr lang="ar-SY" dirty="0" smtClean="0">
                <a:solidFill>
                  <a:schemeClr val="folHlink"/>
                </a:solidFill>
              </a:rPr>
              <a:t>:</a:t>
            </a:r>
          </a:p>
          <a:p>
            <a:pPr algn="justLow" rtl="1" eaLnBrk="1" hangingPunct="1">
              <a:buFontTx/>
              <a:buNone/>
            </a:pPr>
            <a:r>
              <a:rPr lang="ar-SY" dirty="0" smtClean="0"/>
              <a:t> </a:t>
            </a:r>
            <a:endParaRPr lang="en-US" dirty="0" smtClean="0"/>
          </a:p>
        </p:txBody>
      </p:sp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938338" y="-458788"/>
            <a:ext cx="2266950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1"/>
            <a:r>
              <a:rPr lang="ar-SY" sz="1500" b="0" i="0">
                <a:solidFill>
                  <a:schemeClr val="tx1"/>
                </a:solidFill>
                <a:ea typeface="Times New Roman" pitchFamily="18" charset="0"/>
                <a:cs typeface="PT Bold Heading" pitchFamily="2" charset="-78"/>
              </a:rPr>
              <a:t>- بطاقة المريض للعلاج الذاتي :</a:t>
            </a:r>
            <a:endParaRPr lang="en-US" sz="1100" b="0" i="0">
              <a:solidFill>
                <a:schemeClr val="tx1"/>
              </a:solidFill>
              <a:ea typeface="Times New Roman" pitchFamily="18" charset="0"/>
              <a:cs typeface="PT Bold Heading" pitchFamily="2" charset="-78"/>
            </a:endParaRPr>
          </a:p>
          <a:p>
            <a:pPr algn="l" eaLnBrk="0" hangingPunct="0"/>
            <a:endParaRPr lang="en-US" sz="1800" b="0" i="0">
              <a:solidFill>
                <a:schemeClr val="tx1"/>
              </a:solidFill>
              <a:ea typeface="Times New Roman" pitchFamily="18" charset="0"/>
              <a:cs typeface="PT Bold Heading" pitchFamily="2" charset="-78"/>
            </a:endParaRPr>
          </a:p>
        </p:txBody>
      </p:sp>
      <p:pic>
        <p:nvPicPr>
          <p:cNvPr id="58373" name="Picture 4" descr="mso46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938338" y="7042150"/>
            <a:ext cx="660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 rtl="1"/>
            <a:r>
              <a:rPr lang="ar-SY" sz="1200" b="0" i="0">
                <a:solidFill>
                  <a:schemeClr val="tx1"/>
                </a:solidFill>
                <a:ea typeface="Times New Roman" pitchFamily="18" charset="0"/>
                <a:cs typeface="Simplified Arabic" pitchFamily="18" charset="-78"/>
              </a:rPr>
              <a:t>          </a:t>
            </a:r>
            <a:endParaRPr lang="ar-SY" sz="1800" b="0" i="0">
              <a:solidFill>
                <a:schemeClr val="tx1"/>
              </a:solidFill>
              <a:ea typeface="Times New Roman" pitchFamily="18" charset="0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hoto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762000"/>
            <a:ext cx="5811838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157413" y="5853113"/>
            <a:ext cx="482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i="0">
                <a:solidFill>
                  <a:schemeClr val="tx1"/>
                </a:solidFill>
              </a:rPr>
              <a:t>Safety  of  Inhaler (GSK)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Y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Y"/>
          </a:p>
        </p:txBody>
      </p:sp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381000" y="304800"/>
            <a:ext cx="8382000" cy="6081713"/>
            <a:chOff x="240" y="192"/>
            <a:chExt cx="5280" cy="3831"/>
          </a:xfrm>
        </p:grpSpPr>
        <p:sp>
          <p:nvSpPr>
            <p:cNvPr id="63498" name="Rectangle 7"/>
            <p:cNvSpPr>
              <a:spLocks noChangeArrowheads="1"/>
            </p:cNvSpPr>
            <p:nvPr/>
          </p:nvSpPr>
          <p:spPr bwMode="auto">
            <a:xfrm>
              <a:off x="1144" y="3696"/>
              <a:ext cx="3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i="0"/>
                <a:t>The baby will grow up normally</a:t>
              </a:r>
            </a:p>
          </p:txBody>
        </p:sp>
        <p:pic>
          <p:nvPicPr>
            <p:cNvPr id="63499" name="Picture 8" descr="milad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92"/>
              <a:ext cx="5280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81000" y="304800"/>
            <a:ext cx="8382000" cy="6081713"/>
            <a:chOff x="240" y="192"/>
            <a:chExt cx="5280" cy="3831"/>
          </a:xfrm>
        </p:grpSpPr>
        <p:sp>
          <p:nvSpPr>
            <p:cNvPr id="63496" name="Rectangle 10"/>
            <p:cNvSpPr>
              <a:spLocks noChangeArrowheads="1"/>
            </p:cNvSpPr>
            <p:nvPr/>
          </p:nvSpPr>
          <p:spPr bwMode="auto">
            <a:xfrm>
              <a:off x="1144" y="3696"/>
              <a:ext cx="3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800" i="0"/>
                <a:t>The baby will grow up normally</a:t>
              </a:r>
            </a:p>
          </p:txBody>
        </p:sp>
        <p:pic>
          <p:nvPicPr>
            <p:cNvPr id="63497" name="Picture 11" descr="milad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92"/>
              <a:ext cx="5280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>
                <a:solidFill>
                  <a:schemeClr val="bg1"/>
                </a:solidFill>
              </a:rPr>
              <a:t>ألية الربو : مرض مزمن اتسدادي عكوس 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147" name="Picture 2" descr="C:\Users\Dr. Yousser\Desktop\asthma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200"/>
            <a:ext cx="5715000" cy="3824288"/>
          </a:xfrm>
        </p:spPr>
      </p:pic>
      <p:pic>
        <p:nvPicPr>
          <p:cNvPr id="4" name="Picture 2" descr="C:\Users\Dr. Yousser\Desktop\asthm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7150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49180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175" y="5745163"/>
            <a:ext cx="677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Y" sz="1400" i="0"/>
              <a:t>الكورتيزون الاستنشاقي في الطفولة الأولى يؤد الى السيطرة على الربو ويق من تشوه الصدر</a:t>
            </a:r>
          </a:p>
          <a:p>
            <a:r>
              <a:rPr lang="ar-SY" sz="1400" i="0"/>
              <a:t>لو أخذ هذا الشاب الذي كان يعاني من الربو في طفولته الأولى الكورتيزون الاستنشاقي لما تشوه صدره</a:t>
            </a:r>
            <a:endParaRPr lang="en-GB" sz="14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lungs-asth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2962"/>
          <a:stretch>
            <a:fillRect/>
          </a:stretch>
        </p:blipFill>
        <p:spPr>
          <a:xfrm>
            <a:off x="152400" y="685800"/>
            <a:ext cx="8763000" cy="5619750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 cstate="print"/>
          <a:srcRect t="18001" r="8281" b="25999"/>
          <a:stretch>
            <a:fillRect/>
          </a:stretch>
        </p:blipFill>
        <p:spPr bwMode="auto">
          <a:xfrm>
            <a:off x="1676400" y="152400"/>
            <a:ext cx="548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Y"/>
          </a:p>
        </p:txBody>
      </p:sp>
    </p:spTree>
    <p:controls>
      <p:control spid="1026" name="Calendar1" r:id="rId2" imgW="6210300" imgH="408622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المكونة الخامسة: حالات خاصة</a:t>
            </a:r>
            <a:r>
              <a:rPr lang="ar-SY" smtClean="0"/>
              <a:t> 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chemeClr val="bg1"/>
                </a:solidFill>
              </a:rPr>
              <a:t>الحمل لا يمنع العلاج، بالكورتيزون الاستنشاقي والفنتولين الاستنشاقي. والكورتيزون الفموي عند الهجمات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chemeClr val="bg1"/>
                </a:solidFill>
              </a:rPr>
              <a:t>الأطفال دون خمس سنوات: يأخذون نفس الأدوية الانشاقية بنصف الجرعة، سواء الكورتيزون الاستنشاقي أو مقلدات بيتا 2 سريعة المفعول ، ويمكن اعطاؤهم معدلات اللوكوتريين من سن العامين ، وممقلدات بيتا 2 المديدة من سن الخمسة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chemeClr val="bg1"/>
                </a:solidFill>
              </a:rPr>
              <a:t>يعالج الرشح التحسسي المرافق</a:t>
            </a:r>
            <a:r>
              <a:rPr lang="ar-EG" sz="2000" dirty="0" smtClean="0">
                <a:solidFill>
                  <a:schemeClr val="bg1"/>
                </a:solidFill>
              </a:rPr>
              <a:t>: بمضادات الهيستامين المديدة أو الكورتيزون الأنفي الاستنشاقي</a:t>
            </a:r>
            <a:endParaRPr lang="ar-SY" sz="2000" dirty="0" smtClean="0">
              <a:solidFill>
                <a:schemeClr val="bg1"/>
              </a:solidFill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chemeClr val="bg1"/>
                </a:solidFill>
              </a:rPr>
              <a:t>في الربو الموسمي يؤخذ الكورتيزون الانشاقي ،حتى بعد الموسم بشهر</a:t>
            </a:r>
            <a:r>
              <a:rPr lang="ar-SY" sz="2000" dirty="0" smtClean="0"/>
              <a:t>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chemeClr val="bg1"/>
                </a:solidFill>
              </a:rPr>
              <a:t>ربو المجهود العضلي: تؤخذ بختين من الفنتولين قبل الرياضة ، أو مضادات اللوكوتريين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FFFF"/>
                </a:solidFill>
              </a:rPr>
              <a:t>الربو المهني: يستمر رغم ترك العمل. يجب ترك العمل. يعالج كغيره.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FFFF"/>
                </a:solidFill>
              </a:rPr>
              <a:t>ربو المسنين: مشكلة الامراض المرافقة ، الأعراض الجانبية للأدوية ، زيادة عتبة الاستجابة الدوائية.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FFFF"/>
                </a:solidFill>
              </a:rPr>
              <a:t>ربو الاسبيرين: ايقاف مضادات الالتهاب اللاستيرويدية عند من عنده قصة وهو شديد ويحتاج لكورتيزون وعلاج البوليب الأنفي</a:t>
            </a:r>
            <a:endParaRPr lang="en-US" sz="2000" dirty="0" smtClean="0">
              <a:solidFill>
                <a:srgbClr val="FFFFFF"/>
              </a:solidFill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SY" sz="2000" dirty="0" smtClean="0">
                <a:solidFill>
                  <a:srgbClr val="FFFFFF"/>
                </a:solidFill>
              </a:rPr>
              <a:t>الربو الشديد </a:t>
            </a:r>
            <a:r>
              <a:rPr lang="en-US" dirty="0" smtClean="0">
                <a:solidFill>
                  <a:srgbClr val="FF0000"/>
                </a:solidFill>
              </a:rPr>
              <a:t>10 %: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severe asthma </a:t>
            </a:r>
            <a:endParaRPr lang="ar-SY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chemeClr val="bg1"/>
                </a:solidFill>
              </a:rPr>
              <a:t>مع المتابعة الدورية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smtClean="0">
                <a:solidFill>
                  <a:srgbClr val="FF0000"/>
                </a:solidFill>
              </a:rPr>
              <a:t>تزداد السيطرة على الربو شهرا بعد شهر باتباع الكورتيزون الانشاقي, والزيارات المتكررة للطبيب يجب أن تساعد في توضيح ذلك له كي لا ييأس ويترك دواءه</a:t>
            </a:r>
          </a:p>
          <a:p>
            <a:pPr algn="r" rtl="1" eaLnBrk="1" hangingPunct="1"/>
            <a:r>
              <a:rPr lang="ar-SY" smtClean="0">
                <a:solidFill>
                  <a:schemeClr val="bg1"/>
                </a:solidFill>
              </a:rPr>
              <a:t>على الطبيب ألا يهمل تخفيف الجرعة كل ثلاثة أشهر في حال السيطرة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lungs-asthm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2962"/>
          <a:stretch>
            <a:fillRect/>
          </a:stretch>
        </p:blipFill>
        <p:spPr>
          <a:xfrm>
            <a:off x="152400" y="685800"/>
            <a:ext cx="8763000" cy="5619750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SY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001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739775" y="1052513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 i="0">
                <a:latin typeface="Times New Roman" pitchFamily="18" charset="0"/>
              </a:rPr>
              <a:t>United States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90500" y="23114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CF004"/>
                </a:solidFill>
                <a:latin typeface="Times New Roman" pitchFamily="18" charset="0"/>
              </a:rPr>
              <a:t>United Kingdom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Argentina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1176338" y="509588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F0066"/>
                </a:solidFill>
                <a:latin typeface="Times New Roman" pitchFamily="18" charset="0"/>
              </a:rPr>
              <a:t>Australia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730500" y="715963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Brazil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438775" y="87312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33CC33"/>
                </a:solidFill>
              </a:rPr>
              <a:t>Austria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910013" y="649288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CF004"/>
                </a:solidFill>
                <a:latin typeface="Times New Roman" pitchFamily="18" charset="0"/>
              </a:rPr>
              <a:t>Canada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510463" y="2895600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Chile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4879975" y="5624513"/>
            <a:ext cx="122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i="0">
                <a:solidFill>
                  <a:srgbClr val="FF0000"/>
                </a:solidFill>
              </a:rPr>
              <a:t>Belgium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5791200" y="169545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i="0">
                <a:solidFill>
                  <a:srgbClr val="FF9900"/>
                </a:solidFill>
                <a:latin typeface="Times New Roman" pitchFamily="18" charset="0"/>
              </a:rPr>
              <a:t>China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7113588" y="5418138"/>
            <a:ext cx="1516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 i="0">
                <a:solidFill>
                  <a:srgbClr val="FF99CC"/>
                </a:solidFill>
                <a:latin typeface="Times New Roman" pitchFamily="18" charset="0"/>
              </a:rPr>
              <a:t>Denmark</a:t>
            </a:r>
          </a:p>
        </p:txBody>
      </p:sp>
      <p:sp>
        <p:nvSpPr>
          <p:cNvPr id="258061" name="Text Box 13"/>
          <p:cNvSpPr txBox="1">
            <a:spLocks noChangeArrowheads="1"/>
          </p:cNvSpPr>
          <p:nvPr/>
        </p:nvSpPr>
        <p:spPr bwMode="auto">
          <a:xfrm>
            <a:off x="2868613" y="6040438"/>
            <a:ext cx="147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F9900"/>
                </a:solidFill>
                <a:latin typeface="Times New Roman" pitchFamily="18" charset="0"/>
              </a:rPr>
              <a:t>Columbia</a:t>
            </a: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7423150" y="50958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FCF004"/>
                </a:solidFill>
                <a:latin typeface="Times New Roman" pitchFamily="18" charset="0"/>
              </a:rPr>
              <a:t>Croatia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2425700" y="166688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i="0">
                <a:solidFill>
                  <a:srgbClr val="33CC33"/>
                </a:solidFill>
                <a:latin typeface="Times New Roman" pitchFamily="18" charset="0"/>
              </a:rPr>
              <a:t>Germany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757613" y="1600200"/>
            <a:ext cx="1477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0000"/>
                </a:solidFill>
              </a:rPr>
              <a:t>Greece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4448175" y="179388"/>
            <a:ext cx="178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 i="0"/>
              <a:t>Ireland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152400" y="2836863"/>
            <a:ext cx="128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F0000"/>
                </a:solidFill>
                <a:latin typeface="Times New Roman" pitchFamily="18" charset="0"/>
              </a:rPr>
              <a:t>Italy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2590800" y="189865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0">
                <a:solidFill>
                  <a:srgbClr val="FF99CC"/>
                </a:solidFill>
                <a:latin typeface="Tahoma" pitchFamily="34" charset="0"/>
              </a:rPr>
              <a:t>Syria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562600" y="23622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Hong Kong ROC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7467600" y="393065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9900"/>
                </a:solidFill>
                <a:latin typeface="Tahoma" pitchFamily="34" charset="0"/>
              </a:rPr>
              <a:t>Japan</a:t>
            </a: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228600" y="6165850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>
                <a:solidFill>
                  <a:srgbClr val="00FF00"/>
                </a:solidFill>
              </a:rPr>
              <a:t>India</a:t>
            </a:r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1447800" y="4343400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chemeClr val="folHlink"/>
                </a:solidFill>
                <a:latin typeface="Times New Roman" pitchFamily="18" charset="0"/>
              </a:rPr>
              <a:t>Korea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5467350" y="6386513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Kyrgyzstan</a:t>
            </a: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209550" y="16764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 i="0">
                <a:solidFill>
                  <a:srgbClr val="CC0099"/>
                </a:solidFill>
                <a:latin typeface="Times New Roman" pitchFamily="18" charset="0"/>
              </a:rPr>
              <a:t>Moldova</a:t>
            </a:r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3956050" y="5029200"/>
            <a:ext cx="183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i="0">
                <a:latin typeface="Times New Roman" pitchFamily="18" charset="0"/>
              </a:rPr>
              <a:t>Macedonia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7265988" y="1484313"/>
            <a:ext cx="142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i="0"/>
              <a:t>Malta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7010400" y="4454525"/>
            <a:ext cx="1981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i="0">
                <a:solidFill>
                  <a:srgbClr val="33CC33"/>
                </a:solidFill>
                <a:latin typeface="Tahoma" pitchFamily="34" charset="0"/>
              </a:rPr>
              <a:t>Netherlands</a:t>
            </a:r>
          </a:p>
        </p:txBody>
      </p:sp>
      <p:sp>
        <p:nvSpPr>
          <p:cNvPr id="74781" name="Text Box 29"/>
          <p:cNvSpPr txBox="1">
            <a:spLocks noChangeArrowheads="1"/>
          </p:cNvSpPr>
          <p:nvPr/>
        </p:nvSpPr>
        <p:spPr bwMode="auto">
          <a:xfrm>
            <a:off x="1524000" y="2819400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 i="0">
                <a:solidFill>
                  <a:schemeClr val="hlink"/>
                </a:solidFill>
                <a:latin typeface="Tahoma" pitchFamily="34" charset="0"/>
              </a:rPr>
              <a:t>New Zealand</a:t>
            </a:r>
          </a:p>
        </p:txBody>
      </p:sp>
      <p:sp>
        <p:nvSpPr>
          <p:cNvPr id="258078" name="Text Box 30"/>
          <p:cNvSpPr txBox="1">
            <a:spLocks noChangeArrowheads="1"/>
          </p:cNvSpPr>
          <p:nvPr/>
        </p:nvSpPr>
        <p:spPr bwMode="auto">
          <a:xfrm>
            <a:off x="279400" y="4198938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latin typeface="Times New Roman" pitchFamily="18" charset="0"/>
              </a:rPr>
              <a:t>Poland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4310063" y="1079500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CC0099"/>
                </a:solidFill>
                <a:latin typeface="Times New Roman" pitchFamily="18" charset="0"/>
              </a:rPr>
              <a:t>Portugal</a:t>
            </a:r>
          </a:p>
        </p:txBody>
      </p:sp>
      <p:sp>
        <p:nvSpPr>
          <p:cNvPr id="258080" name="Text Box 32"/>
          <p:cNvSpPr txBox="1">
            <a:spLocks noChangeArrowheads="1"/>
          </p:cNvSpPr>
          <p:nvPr/>
        </p:nvSpPr>
        <p:spPr bwMode="auto">
          <a:xfrm>
            <a:off x="7010400" y="4953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b="0">
                <a:solidFill>
                  <a:srgbClr val="FCF004"/>
                </a:solidFill>
                <a:latin typeface="Times New Roman" pitchFamily="18" charset="0"/>
              </a:rPr>
              <a:t>Georgia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1250950" y="6096000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0">
                <a:solidFill>
                  <a:srgbClr val="FFFFCC"/>
                </a:solidFill>
              </a:rPr>
              <a:t>Romania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2166938" y="4956175"/>
            <a:ext cx="1985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33CC33"/>
                </a:solidFill>
              </a:rPr>
              <a:t>Russia</a:t>
            </a:r>
          </a:p>
        </p:txBody>
      </p:sp>
      <p:sp>
        <p:nvSpPr>
          <p:cNvPr id="74787" name="Text Box 35"/>
          <p:cNvSpPr txBox="1">
            <a:spLocks noChangeArrowheads="1"/>
          </p:cNvSpPr>
          <p:nvPr/>
        </p:nvSpPr>
        <p:spPr bwMode="auto">
          <a:xfrm>
            <a:off x="6169025" y="5897563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9900"/>
                </a:solidFill>
                <a:latin typeface="Times New Roman" pitchFamily="18" charset="0"/>
              </a:rPr>
              <a:t>Singapore</a:t>
            </a:r>
          </a:p>
        </p:txBody>
      </p:sp>
      <p:sp>
        <p:nvSpPr>
          <p:cNvPr id="74788" name="Text Box 36"/>
          <p:cNvSpPr txBox="1">
            <a:spLocks noChangeArrowheads="1"/>
          </p:cNvSpPr>
          <p:nvPr/>
        </p:nvSpPr>
        <p:spPr bwMode="auto">
          <a:xfrm>
            <a:off x="3282950" y="5634038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0099"/>
                </a:solidFill>
                <a:latin typeface="Times New Roman" pitchFamily="18" charset="0"/>
              </a:rPr>
              <a:t>Slovakia</a:t>
            </a:r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292100" y="149225"/>
            <a:ext cx="174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Slovenia</a:t>
            </a:r>
          </a:p>
        </p:txBody>
      </p:sp>
      <p:sp>
        <p:nvSpPr>
          <p:cNvPr id="258086" name="Text Box 38"/>
          <p:cNvSpPr txBox="1">
            <a:spLocks noChangeArrowheads="1"/>
          </p:cNvSpPr>
          <p:nvPr/>
        </p:nvSpPr>
        <p:spPr bwMode="auto">
          <a:xfrm>
            <a:off x="5702300" y="77788"/>
            <a:ext cx="179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i="0">
                <a:solidFill>
                  <a:srgbClr val="FF0000"/>
                </a:solidFill>
                <a:latin typeface="Times New Roman" pitchFamily="18" charset="0"/>
              </a:rPr>
              <a:t>Saudi Arabia</a:t>
            </a:r>
          </a:p>
        </p:txBody>
      </p:sp>
      <p:sp>
        <p:nvSpPr>
          <p:cNvPr id="258087" name="Text Box 39"/>
          <p:cNvSpPr txBox="1">
            <a:spLocks noChangeArrowheads="1"/>
          </p:cNvSpPr>
          <p:nvPr/>
        </p:nvSpPr>
        <p:spPr bwMode="auto">
          <a:xfrm>
            <a:off x="6934200" y="19050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South Africa</a:t>
            </a:r>
          </a:p>
        </p:txBody>
      </p:sp>
      <p:sp>
        <p:nvSpPr>
          <p:cNvPr id="74792" name="Text Box 40"/>
          <p:cNvSpPr txBox="1">
            <a:spLocks noChangeArrowheads="1"/>
          </p:cNvSpPr>
          <p:nvPr/>
        </p:nvSpPr>
        <p:spPr bwMode="auto">
          <a:xfrm>
            <a:off x="7829550" y="592455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0066"/>
                </a:solidFill>
              </a:rPr>
              <a:t>Spain</a:t>
            </a:r>
          </a:p>
        </p:txBody>
      </p:sp>
      <p:sp>
        <p:nvSpPr>
          <p:cNvPr id="258089" name="Text Box 41"/>
          <p:cNvSpPr txBox="1">
            <a:spLocks noChangeArrowheads="1"/>
          </p:cNvSpPr>
          <p:nvPr/>
        </p:nvSpPr>
        <p:spPr bwMode="auto">
          <a:xfrm>
            <a:off x="2220913" y="6357938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F99CC"/>
                </a:solidFill>
                <a:latin typeface="Times New Roman" pitchFamily="18" charset="0"/>
              </a:rPr>
              <a:t>Sweden</a:t>
            </a:r>
          </a:p>
        </p:txBody>
      </p:sp>
      <p:sp>
        <p:nvSpPr>
          <p:cNvPr id="258090" name="Text Box 42"/>
          <p:cNvSpPr txBox="1">
            <a:spLocks noChangeArrowheads="1"/>
          </p:cNvSpPr>
          <p:nvPr/>
        </p:nvSpPr>
        <p:spPr bwMode="auto">
          <a:xfrm>
            <a:off x="2843213" y="1227138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33CC33"/>
                </a:solidFill>
                <a:latin typeface="Times New Roman" pitchFamily="18" charset="0"/>
              </a:rPr>
              <a:t>Thailand</a:t>
            </a:r>
          </a:p>
        </p:txBody>
      </p:sp>
      <p:sp>
        <p:nvSpPr>
          <p:cNvPr id="258091" name="Text Box 43"/>
          <p:cNvSpPr txBox="1">
            <a:spLocks noChangeArrowheads="1"/>
          </p:cNvSpPr>
          <p:nvPr/>
        </p:nvSpPr>
        <p:spPr bwMode="auto">
          <a:xfrm>
            <a:off x="225425" y="4876800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CF004"/>
                </a:solidFill>
                <a:latin typeface="Times New Roman" pitchFamily="18" charset="0"/>
              </a:rPr>
              <a:t>Switzerland</a:t>
            </a:r>
          </a:p>
        </p:txBody>
      </p:sp>
      <p:sp>
        <p:nvSpPr>
          <p:cNvPr id="258092" name="Text Box 44"/>
          <p:cNvSpPr txBox="1">
            <a:spLocks noChangeArrowheads="1"/>
          </p:cNvSpPr>
          <p:nvPr/>
        </p:nvSpPr>
        <p:spPr bwMode="auto">
          <a:xfrm>
            <a:off x="4564063" y="6021388"/>
            <a:ext cx="167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33CC33"/>
                </a:solidFill>
                <a:latin typeface="Times New Roman" pitchFamily="18" charset="0"/>
              </a:rPr>
              <a:t>Ukraine</a:t>
            </a:r>
          </a:p>
        </p:txBody>
      </p:sp>
      <p:sp>
        <p:nvSpPr>
          <p:cNvPr id="74797" name="Text Box 45"/>
          <p:cNvSpPr txBox="1">
            <a:spLocks noChangeArrowheads="1"/>
          </p:cNvSpPr>
          <p:nvPr/>
        </p:nvSpPr>
        <p:spPr bwMode="auto">
          <a:xfrm>
            <a:off x="6959600" y="990600"/>
            <a:ext cx="203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i="0">
                <a:solidFill>
                  <a:srgbClr val="FF0000"/>
                </a:solidFill>
                <a:latin typeface="Tahoma" pitchFamily="34" charset="0"/>
              </a:rPr>
              <a:t>Taiwan ROC</a:t>
            </a:r>
          </a:p>
        </p:txBody>
      </p:sp>
      <p:sp>
        <p:nvSpPr>
          <p:cNvPr id="258094" name="Text Box 46"/>
          <p:cNvSpPr txBox="1">
            <a:spLocks noChangeArrowheads="1"/>
          </p:cNvSpPr>
          <p:nvPr/>
        </p:nvSpPr>
        <p:spPr bwMode="auto">
          <a:xfrm>
            <a:off x="5410200" y="2971800"/>
            <a:ext cx="195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i="0">
                <a:solidFill>
                  <a:srgbClr val="FCF004"/>
                </a:solidFill>
              </a:rPr>
              <a:t>Venezuela</a:t>
            </a:r>
          </a:p>
        </p:txBody>
      </p:sp>
      <p:sp>
        <p:nvSpPr>
          <p:cNvPr id="74799" name="Text Box 47"/>
          <p:cNvSpPr txBox="1">
            <a:spLocks noChangeArrowheads="1"/>
          </p:cNvSpPr>
          <p:nvPr/>
        </p:nvSpPr>
        <p:spPr bwMode="auto">
          <a:xfrm>
            <a:off x="7229475" y="6357938"/>
            <a:ext cx="171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/>
              <a:t>Vietnam</a:t>
            </a:r>
          </a:p>
        </p:txBody>
      </p:sp>
      <p:sp>
        <p:nvSpPr>
          <p:cNvPr id="74800" name="Text Box 48"/>
          <p:cNvSpPr txBox="1">
            <a:spLocks noChangeArrowheads="1"/>
          </p:cNvSpPr>
          <p:nvPr/>
        </p:nvSpPr>
        <p:spPr bwMode="auto">
          <a:xfrm>
            <a:off x="5729288" y="485775"/>
            <a:ext cx="179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imes New Roman" pitchFamily="18" charset="0"/>
              </a:rPr>
              <a:t>Yugoslavia</a:t>
            </a:r>
            <a:endParaRPr lang="en-US" b="0" i="0">
              <a:latin typeface="Times New Roman" pitchFamily="18" charset="0"/>
            </a:endParaRPr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3911600" y="6424613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FF00"/>
                </a:solidFill>
                <a:latin typeface="Times New Roman" pitchFamily="18" charset="0"/>
              </a:rPr>
              <a:t>Albania</a:t>
            </a:r>
          </a:p>
        </p:txBody>
      </p:sp>
      <p:sp>
        <p:nvSpPr>
          <p:cNvPr id="74802" name="Text Box 50"/>
          <p:cNvSpPr txBox="1">
            <a:spLocks noChangeArrowheads="1"/>
          </p:cNvSpPr>
          <p:nvPr/>
        </p:nvSpPr>
        <p:spPr bwMode="auto">
          <a:xfrm>
            <a:off x="7550150" y="0"/>
            <a:ext cx="159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0">
                <a:solidFill>
                  <a:srgbClr val="33CC33"/>
                </a:solidFill>
                <a:latin typeface="Times New Roman" pitchFamily="18" charset="0"/>
              </a:rPr>
              <a:t>Bangladesh</a:t>
            </a:r>
          </a:p>
        </p:txBody>
      </p:sp>
      <p:sp>
        <p:nvSpPr>
          <p:cNvPr id="74803" name="Text Box 51"/>
          <p:cNvSpPr txBox="1">
            <a:spLocks noChangeArrowheads="1"/>
          </p:cNvSpPr>
          <p:nvPr/>
        </p:nvSpPr>
        <p:spPr bwMode="auto">
          <a:xfrm>
            <a:off x="5791200" y="51054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9900"/>
                </a:solidFill>
                <a:latin typeface="Times New Roman" pitchFamily="18" charset="0"/>
              </a:rPr>
              <a:t>France</a:t>
            </a:r>
          </a:p>
        </p:txBody>
      </p:sp>
      <p:sp>
        <p:nvSpPr>
          <p:cNvPr id="74804" name="Text Box 52"/>
          <p:cNvSpPr txBox="1">
            <a:spLocks noChangeArrowheads="1"/>
          </p:cNvSpPr>
          <p:nvPr/>
        </p:nvSpPr>
        <p:spPr bwMode="auto">
          <a:xfrm>
            <a:off x="1524000" y="1676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i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74805" name="Text Box 53"/>
          <p:cNvSpPr txBox="1">
            <a:spLocks noChangeArrowheads="1"/>
          </p:cNvSpPr>
          <p:nvPr/>
        </p:nvSpPr>
        <p:spPr bwMode="auto">
          <a:xfrm>
            <a:off x="304800" y="5486400"/>
            <a:ext cx="174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solidFill>
                  <a:srgbClr val="FFCC00"/>
                </a:solidFill>
                <a:latin typeface="Tahoma" pitchFamily="34" charset="0"/>
              </a:rPr>
              <a:t>Turkey</a:t>
            </a:r>
          </a:p>
        </p:txBody>
      </p:sp>
      <p:sp>
        <p:nvSpPr>
          <p:cNvPr id="74806" name="Text Box 54"/>
          <p:cNvSpPr txBox="1">
            <a:spLocks noChangeArrowheads="1"/>
          </p:cNvSpPr>
          <p:nvPr/>
        </p:nvSpPr>
        <p:spPr bwMode="auto">
          <a:xfrm>
            <a:off x="1600200" y="54102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0">
                <a:solidFill>
                  <a:srgbClr val="FF0000"/>
                </a:solidFill>
                <a:latin typeface="Tahoma" pitchFamily="34" charset="0"/>
              </a:rPr>
              <a:t>Czech Republic</a:t>
            </a:r>
          </a:p>
        </p:txBody>
      </p:sp>
      <p:sp>
        <p:nvSpPr>
          <p:cNvPr id="74807" name="Text Box 55"/>
          <p:cNvSpPr txBox="1">
            <a:spLocks noChangeArrowheads="1"/>
          </p:cNvSpPr>
          <p:nvPr/>
        </p:nvSpPr>
        <p:spPr bwMode="auto">
          <a:xfrm>
            <a:off x="18288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0" i="0">
                <a:solidFill>
                  <a:srgbClr val="FF9900"/>
                </a:solidFill>
                <a:latin typeface="Tahoma" pitchFamily="34" charset="0"/>
              </a:rPr>
              <a:t>Lebanon</a:t>
            </a:r>
          </a:p>
        </p:txBody>
      </p:sp>
      <p:sp>
        <p:nvSpPr>
          <p:cNvPr id="74808" name="Text Box 56"/>
          <p:cNvSpPr txBox="1">
            <a:spLocks noChangeArrowheads="1"/>
          </p:cNvSpPr>
          <p:nvPr/>
        </p:nvSpPr>
        <p:spPr bwMode="auto">
          <a:xfrm>
            <a:off x="57150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Tahoma" pitchFamily="34" charset="0"/>
              </a:rPr>
              <a:t>Pakistan</a:t>
            </a:r>
          </a:p>
        </p:txBody>
      </p:sp>
      <p:pic>
        <p:nvPicPr>
          <p:cNvPr id="74809" name="Picture 57" descr="glo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763" y="2438400"/>
            <a:ext cx="1479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10" name="Text Box 58"/>
          <p:cNvSpPr txBox="1">
            <a:spLocks noChangeArrowheads="1"/>
          </p:cNvSpPr>
          <p:nvPr/>
        </p:nvSpPr>
        <p:spPr bwMode="auto">
          <a:xfrm>
            <a:off x="2590800" y="4189413"/>
            <a:ext cx="3886200" cy="6397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800" i="0">
                <a:solidFill>
                  <a:srgbClr val="FFFF00"/>
                </a:solidFill>
              </a:rPr>
              <a:t>GINA Assembly</a:t>
            </a:r>
          </a:p>
        </p:txBody>
      </p:sp>
      <p:sp>
        <p:nvSpPr>
          <p:cNvPr id="258107" name="Text Box 59"/>
          <p:cNvSpPr txBox="1">
            <a:spLocks noChangeArrowheads="1"/>
          </p:cNvSpPr>
          <p:nvPr/>
        </p:nvSpPr>
        <p:spPr bwMode="auto">
          <a:xfrm>
            <a:off x="7543800" y="3429000"/>
            <a:ext cx="1143000" cy="41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Israel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681038"/>
            <a:ext cx="70675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</a:rPr>
              <a:t>Genetic polymorphism in a single nucleotide lead response to therapy</a:t>
            </a:r>
            <a:endParaRPr lang="ar-LB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Genetically predetermined response to Inhaled </a:t>
            </a:r>
            <a:r>
              <a:rPr lang="en-US" dirty="0" err="1" smtClean="0">
                <a:solidFill>
                  <a:srgbClr val="FF0000"/>
                </a:solidFill>
              </a:rPr>
              <a:t>Cortic-osteroides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0213" y="1447800"/>
            <a:ext cx="696912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u="sng" smtClean="0">
                <a:solidFill>
                  <a:schemeClr val="bg1"/>
                </a:solidFill>
              </a:rPr>
              <a:t>الانسداد القصبي في الربو له ثلاثة مسببات</a:t>
            </a:r>
            <a:endParaRPr lang="en-US" u="sng" smtClean="0">
              <a:solidFill>
                <a:schemeClr val="bg1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 smtClean="0">
                <a:solidFill>
                  <a:srgbClr val="FFC000"/>
                </a:solidFill>
              </a:rPr>
              <a:t>التشنج العضلي للعضلات القصبية والقصيبية الملساء </a:t>
            </a:r>
          </a:p>
          <a:p>
            <a:pPr algn="r" rtl="1"/>
            <a:r>
              <a:rPr lang="ar-SY" dirty="0" smtClean="0">
                <a:solidFill>
                  <a:srgbClr val="FFC000"/>
                </a:solidFill>
              </a:rPr>
              <a:t>الوزمة والتجمع الخلوي </a:t>
            </a:r>
            <a:r>
              <a:rPr lang="ar-SY" dirty="0" smtClean="0">
                <a:solidFill>
                  <a:srgbClr val="FFFF00"/>
                </a:solidFill>
              </a:rPr>
              <a:t>وبالأخص الايوزينوفيلات وما تفرزه من </a:t>
            </a:r>
            <a:r>
              <a:rPr lang="en-US" dirty="0" err="1" smtClean="0">
                <a:solidFill>
                  <a:srgbClr val="FFFF00"/>
                </a:solidFill>
              </a:rPr>
              <a:t>Eosinophile</a:t>
            </a:r>
            <a:r>
              <a:rPr lang="en-US" dirty="0" smtClean="0">
                <a:solidFill>
                  <a:srgbClr val="FFFF00"/>
                </a:solidFill>
              </a:rPr>
              <a:t> cationic protein  </a:t>
            </a:r>
            <a:r>
              <a:rPr lang="ar-EG" dirty="0" smtClean="0">
                <a:solidFill>
                  <a:srgbClr val="FFFF00"/>
                </a:solidFill>
              </a:rPr>
              <a:t> </a:t>
            </a:r>
            <a:r>
              <a:rPr lang="ar-SY" dirty="0" smtClean="0">
                <a:solidFill>
                  <a:srgbClr val="FFFF00"/>
                </a:solidFill>
              </a:rPr>
              <a:t>مخرب للابيتليوم </a:t>
            </a:r>
            <a:r>
              <a:rPr lang="ar-EG" dirty="0" smtClean="0">
                <a:solidFill>
                  <a:srgbClr val="FFFF00"/>
                </a:solidFill>
              </a:rPr>
              <a:t>القصبي ، </a:t>
            </a:r>
            <a:r>
              <a:rPr lang="ar-SY" dirty="0" smtClean="0">
                <a:solidFill>
                  <a:srgbClr val="FFFF00"/>
                </a:solidFill>
              </a:rPr>
              <a:t>يجعل المحسس يدخل بسهولة </a:t>
            </a:r>
            <a:r>
              <a:rPr lang="ar-EG" dirty="0" smtClean="0">
                <a:solidFill>
                  <a:srgbClr val="FFFF00"/>
                </a:solidFill>
              </a:rPr>
              <a:t>ليتحد مع ال </a:t>
            </a:r>
            <a:r>
              <a:rPr lang="en-US" dirty="0" err="1" smtClean="0">
                <a:solidFill>
                  <a:srgbClr val="FFFF00"/>
                </a:solidFill>
              </a:rPr>
              <a:t>IgE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ar-EG" dirty="0" smtClean="0">
                <a:solidFill>
                  <a:srgbClr val="FFFF00"/>
                </a:solidFill>
              </a:rPr>
              <a:t> على الخلية </a:t>
            </a:r>
            <a:r>
              <a:rPr lang="en-US" dirty="0" err="1" smtClean="0">
                <a:solidFill>
                  <a:srgbClr val="FFFF00"/>
                </a:solidFill>
              </a:rPr>
              <a:t>mastcell</a:t>
            </a:r>
            <a:r>
              <a:rPr lang="ar-EG" dirty="0" smtClean="0">
                <a:solidFill>
                  <a:srgbClr val="FFFF00"/>
                </a:solidFill>
              </a:rPr>
              <a:t>فتنفجر، وبالتالي تحدث النوب ويستمر الالتهاب . كما </a:t>
            </a:r>
            <a:r>
              <a:rPr lang="ar-SY" dirty="0" smtClean="0">
                <a:solidFill>
                  <a:srgbClr val="FFFF00"/>
                </a:solidFill>
              </a:rPr>
              <a:t>ويكشف مستقبلات العصب العاشر </a:t>
            </a:r>
            <a:r>
              <a:rPr lang="ar-EG" dirty="0" smtClean="0">
                <a:solidFill>
                  <a:srgbClr val="FFFF00"/>
                </a:solidFill>
              </a:rPr>
              <a:t>فيجعل المخرشات أكثر تأثيرا كالتدخين السلبي</a:t>
            </a:r>
            <a:endParaRPr lang="ar-SY" dirty="0" smtClean="0">
              <a:solidFill>
                <a:srgbClr val="FFFF00"/>
              </a:solidFill>
            </a:endParaRPr>
          </a:p>
          <a:p>
            <a:pPr algn="r" rtl="1"/>
            <a:r>
              <a:rPr lang="ar-SY" dirty="0" smtClean="0">
                <a:solidFill>
                  <a:srgbClr val="FFC000"/>
                </a:solidFill>
              </a:rPr>
              <a:t>فرط افرار المخاط اللزج </a:t>
            </a:r>
            <a:r>
              <a:rPr lang="ar-SY" dirty="0" smtClean="0">
                <a:solidFill>
                  <a:srgbClr val="FFFF00"/>
                </a:solidFill>
              </a:rPr>
              <a:t>وتجمع سدادات قصبية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Hydrofluoro-Alkan as propellant</a:t>
            </a:r>
            <a:br>
              <a:rPr lang="en-US" smtClean="0"/>
            </a:br>
            <a:r>
              <a:rPr lang="en-US" smtClean="0"/>
              <a:t>for MDI (</a:t>
            </a:r>
            <a:r>
              <a:rPr lang="ar-SY" smtClean="0"/>
              <a:t>بخاخ</a:t>
            </a:r>
            <a:r>
              <a:rPr lang="en-US" smtClean="0"/>
              <a:t>)</a:t>
            </a:r>
          </a:p>
        </p:txBody>
      </p:sp>
      <p:sp>
        <p:nvSpPr>
          <p:cNvPr id="788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Friend of environment , ozone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3538" y="790575"/>
            <a:ext cx="5876925" cy="4819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9738" y="495300"/>
            <a:ext cx="5724525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533400"/>
            <a:ext cx="7620000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r" rtl="1">
              <a:defRPr/>
            </a:pPr>
            <a:r>
              <a:rPr lang="ar-SY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استعاضة عن غرفة الاستنشاق بزجاجة بلاستك: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</a:t>
            </a:r>
            <a:r>
              <a:rPr lang="ar-SY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أحضر زجاجة بلاستيك قياس ا ليتر عتى الأقل وأحضر بخّاخة.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>
              <a:defRPr/>
            </a:pPr>
            <a:r>
              <a:rPr lang="ar-SY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انزع غطاء فوهة البخاخةو ثم ضعها على قاعدة الزجاجة وارسم شكل الفوهة عليه وقص مكانه، ثم ثبت البخاخة بعد خضها على الزجاجة قبل كل استعمال. 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>
              <a:defRPr/>
            </a:pPr>
            <a:r>
              <a:rPr lang="ar-SY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فرغ رئتيك ثم عض على فم الزجاجة.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 rtl="1">
              <a:defRPr/>
            </a:pPr>
            <a:r>
              <a:rPr lang="ar-SY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أثناء النوب اضغط 2-15 بخة حسب شدة النوبة، ثم  تنفس عشرة ثوان بهدوء وعمق ثم ازفر. يعوض ذلك عن جهاز الارذاذ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71663" y="1443038"/>
            <a:ext cx="5400675" cy="351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u="sng" dirty="0" smtClean="0">
                <a:solidFill>
                  <a:srgbClr val="FF0000"/>
                </a:solidFill>
              </a:rPr>
              <a:t>كل ما يجب أن تعرفه عن البخاخ </a:t>
            </a:r>
            <a:r>
              <a:rPr lang="ar-EG" u="sng" dirty="0" smtClean="0">
                <a:solidFill>
                  <a:srgbClr val="FF0000"/>
                </a:solidFill>
              </a:rPr>
              <a:t>وبقيه الأدوية الانشاقية</a:t>
            </a:r>
            <a:r>
              <a:rPr lang="en-US" u="sng" dirty="0" smtClean="0">
                <a:solidFill>
                  <a:srgbClr val="FF0000"/>
                </a:solidFill>
              </a:rPr>
              <a:t/>
            </a:r>
            <a:br>
              <a:rPr lang="en-US" u="sng" dirty="0" smtClean="0">
                <a:solidFill>
                  <a:srgbClr val="FF0000"/>
                </a:solidFill>
              </a:rPr>
            </a:b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en-US" dirty="0" smtClean="0">
                <a:hlinkClick r:id="rId2"/>
              </a:rPr>
              <a:t>www.admit-inhalers.org</a:t>
            </a:r>
            <a:r>
              <a:rPr lang="en-US" dirty="0" smtClean="0"/>
              <a:t>   </a:t>
            </a:r>
          </a:p>
          <a:p>
            <a:pPr algn="r" rtl="1">
              <a:buNone/>
            </a:pPr>
            <a:r>
              <a:rPr lang="en-US" dirty="0" smtClean="0">
                <a:hlinkClick r:id="rId3"/>
              </a:rPr>
              <a:t>www.educationforhealth.org</a:t>
            </a:r>
            <a:endParaRPr lang="en-US" dirty="0" smtClean="0"/>
          </a:p>
          <a:p>
            <a:pPr algn="r" rtl="1">
              <a:buNone/>
            </a:pPr>
            <a:r>
              <a:rPr lang="en-US" dirty="0" smtClean="0">
                <a:hlinkClick r:id="rId4"/>
              </a:rPr>
              <a:t>www.ginasthma.org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endParaRPr lang="en-US" dirty="0" smtClean="0"/>
          </a:p>
        </p:txBody>
      </p:sp>
      <p:grpSp>
        <p:nvGrpSpPr>
          <p:cNvPr id="9219" name="Group 2"/>
          <p:cNvGrpSpPr>
            <a:grpSpLocks noGrp="1"/>
          </p:cNvGrpSpPr>
          <p:nvPr>
            <p:ph idx="1"/>
          </p:nvPr>
        </p:nvGrpSpPr>
        <p:grpSpPr bwMode="auto">
          <a:xfrm>
            <a:off x="381000" y="-533400"/>
            <a:ext cx="7696200" cy="6964363"/>
            <a:chOff x="-1894" y="-8566"/>
            <a:chExt cx="13629" cy="26207"/>
          </a:xfrm>
        </p:grpSpPr>
        <p:grpSp>
          <p:nvGrpSpPr>
            <p:cNvPr id="9222" name="Group 3"/>
            <p:cNvGrpSpPr>
              <a:grpSpLocks/>
            </p:cNvGrpSpPr>
            <p:nvPr/>
          </p:nvGrpSpPr>
          <p:grpSpPr bwMode="auto">
            <a:xfrm>
              <a:off x="149" y="-3118"/>
              <a:ext cx="11586" cy="18314"/>
              <a:chOff x="149" y="-3118"/>
              <a:chExt cx="11586" cy="18314"/>
            </a:xfrm>
          </p:grpSpPr>
          <p:grpSp>
            <p:nvGrpSpPr>
              <p:cNvPr id="9225" name="Group 4"/>
              <p:cNvGrpSpPr>
                <a:grpSpLocks/>
              </p:cNvGrpSpPr>
              <p:nvPr/>
            </p:nvGrpSpPr>
            <p:grpSpPr bwMode="auto">
              <a:xfrm>
                <a:off x="149" y="-3118"/>
                <a:ext cx="11586" cy="18314"/>
                <a:chOff x="-35" y="-4312"/>
                <a:chExt cx="11586" cy="18978"/>
              </a:xfrm>
            </p:grpSpPr>
            <p:sp>
              <p:nvSpPr>
                <p:cNvPr id="922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2" y="11933"/>
                  <a:ext cx="3321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>
                    <a:spcAft>
                      <a:spcPts val="1000"/>
                    </a:spcAft>
                  </a:pPr>
                  <a:r>
                    <a:rPr lang="en-US" sz="1800" b="0" i="0">
                      <a:latin typeface="Calibri" pitchFamily="34" charset="0"/>
                    </a:rPr>
                    <a:t>5- Lipo-oxygenase</a:t>
                  </a:r>
                  <a:endParaRPr lang="en-US" sz="1800" b="0" i="0"/>
                </a:p>
                <a:p>
                  <a:pPr algn="l">
                    <a:spcAft>
                      <a:spcPts val="1000"/>
                    </a:spcAft>
                  </a:pPr>
                  <a:r>
                    <a:rPr lang="en-US" sz="1800" b="0" i="0">
                      <a:latin typeface="Calibri" pitchFamily="34" charset="0"/>
                    </a:rPr>
                    <a:t>  </a:t>
                  </a:r>
                </a:p>
                <a:p>
                  <a:pPr algn="l">
                    <a:spcAft>
                      <a:spcPts val="1000"/>
                    </a:spcAft>
                  </a:pPr>
                  <a:r>
                    <a:rPr lang="en-US" sz="1800" b="0" i="0">
                      <a:latin typeface="Calibri" pitchFamily="34" charset="0"/>
                    </a:rPr>
                    <a:t> </a:t>
                  </a:r>
                  <a:endParaRPr lang="en-US"/>
                </a:p>
              </p:txBody>
            </p:sp>
            <p:sp>
              <p:nvSpPr>
                <p:cNvPr id="9229" name="AutoShape 6"/>
                <p:cNvSpPr>
                  <a:spLocks noChangeArrowheads="1"/>
                </p:cNvSpPr>
                <p:nvPr/>
              </p:nvSpPr>
              <p:spPr bwMode="auto">
                <a:xfrm>
                  <a:off x="7448" y="11633"/>
                  <a:ext cx="1134" cy="5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1 w 21600"/>
                    <a:gd name="T13" fmla="*/ 5410 h 21600"/>
                    <a:gd name="T14" fmla="*/ 18895 w 21600"/>
                    <a:gd name="T15" fmla="*/ 161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92" y="13262"/>
                  <a:ext cx="3320" cy="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1800" b="0" i="0">
                      <a:latin typeface="Calibri" pitchFamily="34" charset="0"/>
                    </a:rPr>
                    <a:t>Leukotrienes</a:t>
                  </a:r>
                </a:p>
                <a:p>
                  <a:pPr>
                    <a:spcAft>
                      <a:spcPts val="1000"/>
                    </a:spcAft>
                  </a:pPr>
                  <a:r>
                    <a:rPr lang="ar-SY" sz="1800" b="0" i="0"/>
                    <a:t>لوكوتريين</a:t>
                  </a:r>
                  <a:endParaRPr lang="en-US"/>
                </a:p>
              </p:txBody>
            </p:sp>
            <p:sp>
              <p:nvSpPr>
                <p:cNvPr id="9231" name="Oval 9"/>
                <p:cNvSpPr>
                  <a:spLocks noChangeArrowheads="1"/>
                </p:cNvSpPr>
                <p:nvPr/>
              </p:nvSpPr>
              <p:spPr bwMode="auto">
                <a:xfrm>
                  <a:off x="662" y="13147"/>
                  <a:ext cx="3223" cy="114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2" name="AutoShape 10"/>
                <p:cNvSpPr>
                  <a:spLocks noChangeArrowheads="1"/>
                </p:cNvSpPr>
                <p:nvPr/>
              </p:nvSpPr>
              <p:spPr bwMode="auto">
                <a:xfrm>
                  <a:off x="2105" y="11734"/>
                  <a:ext cx="282" cy="436"/>
                </a:xfrm>
                <a:prstGeom prst="downArrow">
                  <a:avLst>
                    <a:gd name="adj1" fmla="val 50000"/>
                    <a:gd name="adj2" fmla="val 38652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grpSp>
              <p:nvGrpSpPr>
                <p:cNvPr id="9233" name="Group 11"/>
                <p:cNvGrpSpPr>
                  <a:grpSpLocks/>
                </p:cNvGrpSpPr>
                <p:nvPr/>
              </p:nvGrpSpPr>
              <p:grpSpPr bwMode="auto">
                <a:xfrm>
                  <a:off x="-35" y="-4312"/>
                  <a:ext cx="11586" cy="18978"/>
                  <a:chOff x="-19" y="-4296"/>
                  <a:chExt cx="11586" cy="18978"/>
                </a:xfrm>
              </p:grpSpPr>
              <p:pic>
                <p:nvPicPr>
                  <p:cNvPr id="9235" name="Picture 12" descr="للل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26039" t="39899" r="19711" b="24808"/>
                  <a:stretch>
                    <a:fillRect/>
                  </a:stretch>
                </p:blipFill>
                <p:spPr bwMode="auto">
                  <a:xfrm>
                    <a:off x="-19" y="-4296"/>
                    <a:ext cx="8390" cy="87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923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714" y="11235"/>
                    <a:ext cx="2880" cy="16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1100">
                        <a:solidFill>
                          <a:schemeClr val="tx1"/>
                        </a:solidFill>
                      </a:rPr>
                      <a:t>Arachidonic acid</a:t>
                    </a:r>
                  </a:p>
                </p:txBody>
              </p:sp>
              <p:sp>
                <p:nvSpPr>
                  <p:cNvPr id="9237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7" y="4618"/>
                    <a:ext cx="3433" cy="6526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spcAft>
                        <a:spcPts val="1000"/>
                      </a:spcAft>
                    </a:pPr>
                    <a:r>
                      <a:rPr lang="ar-SA" sz="1200" b="0" i="0"/>
                      <a:t>تحرير الوسائط المسبقة الصنع بعد انفجار جدار الخلية</a:t>
                    </a:r>
                    <a:endParaRPr lang="en-US" sz="1200" b="0" i="0"/>
                  </a:p>
                  <a:p>
                    <a:pPr algn="r" rtl="1">
                      <a:buFont typeface="Symbol" pitchFamily="18" charset="2"/>
                      <a:buChar char="-"/>
                    </a:pPr>
                    <a:r>
                      <a:rPr lang="ar-SY" sz="1200" i="0"/>
                      <a:t>الهيستامين</a:t>
                    </a:r>
                    <a:r>
                      <a:rPr lang="ar-SY" sz="1600" i="0"/>
                      <a:t> ,لوكوتريين</a:t>
                    </a:r>
                    <a:endParaRPr lang="en-US" sz="1600" i="0"/>
                  </a:p>
                  <a:p>
                    <a:pPr rtl="1">
                      <a:buFont typeface="Symbol" pitchFamily="18" charset="2"/>
                      <a:buChar char="-"/>
                    </a:pPr>
                    <a:r>
                      <a:rPr lang="ar-SY" sz="1600" i="0"/>
                      <a:t>الكيتوكين الجاذبة لمحبات الحامض وكثيرات النوى</a:t>
                    </a:r>
                    <a:endParaRPr lang="en-US"/>
                  </a:p>
                </p:txBody>
              </p:sp>
              <p:sp>
                <p:nvSpPr>
                  <p:cNvPr id="9238" name="Text Box 15"/>
                  <p:cNvSpPr txBox="1">
                    <a:spLocks noChangeArrowheads="1"/>
                  </p:cNvSpPr>
                  <p:nvPr/>
                </p:nvSpPr>
                <p:spPr bwMode="auto">
                  <a:xfrm rot="221458">
                    <a:off x="4236" y="4337"/>
                    <a:ext cx="3878" cy="5733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ar-SY" sz="1800" b="0" i="0"/>
                      <a:t>تصنيع وسائط  جديدة من فوسفوليبيتات غشاء الخلية المفعل</a:t>
                    </a:r>
                    <a:endParaRPr lang="en-US"/>
                  </a:p>
                </p:txBody>
              </p:sp>
              <p:sp>
                <p:nvSpPr>
                  <p:cNvPr id="9239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5948" y="10123"/>
                    <a:ext cx="266" cy="1048"/>
                  </a:xfrm>
                  <a:prstGeom prst="downArrow">
                    <a:avLst>
                      <a:gd name="adj1" fmla="val 50000"/>
                      <a:gd name="adj2" fmla="val 98496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en-US"/>
                  </a:p>
                </p:txBody>
              </p:sp>
              <p:sp>
                <p:nvSpPr>
                  <p:cNvPr id="924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8659" y="10563"/>
                    <a:ext cx="2817" cy="204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03" y="10858"/>
                    <a:ext cx="2429" cy="14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Aft>
                        <a:spcPts val="1000"/>
                      </a:spcAft>
                    </a:pPr>
                    <a:r>
                      <a:rPr lang="en-US" sz="1100" b="0" i="0">
                        <a:solidFill>
                          <a:schemeClr val="tx1"/>
                        </a:solidFill>
                        <a:latin typeface="Calibri" pitchFamily="34" charset="0"/>
                      </a:rPr>
                      <a:t>5-Cyclo- oxygenase path</a:t>
                    </a:r>
                    <a:endParaRPr lang="en-US" sz="11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4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579" y="13383"/>
                    <a:ext cx="2817" cy="129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3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868" y="13761"/>
                    <a:ext cx="2400" cy="3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spcAft>
                        <a:spcPts val="1000"/>
                      </a:spcAft>
                    </a:pPr>
                    <a:r>
                      <a:rPr lang="en-US" sz="1600" b="0" i="0">
                        <a:solidFill>
                          <a:schemeClr val="tx1"/>
                        </a:solidFill>
                        <a:latin typeface="Calibri" pitchFamily="34" charset="0"/>
                      </a:rPr>
                      <a:t>Prostacyclines 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4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8868" y="8481"/>
                    <a:ext cx="2699" cy="89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 sz="900">
                        <a:solidFill>
                          <a:schemeClr val="tx1"/>
                        </a:solidFill>
                      </a:rPr>
                      <a:t>Prostaglandine 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4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9877" y="12639"/>
                    <a:ext cx="366" cy="769"/>
                  </a:xfrm>
                  <a:prstGeom prst="downArrow">
                    <a:avLst>
                      <a:gd name="adj1" fmla="val 50000"/>
                      <a:gd name="adj2" fmla="val 5252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en-US"/>
                  </a:p>
                </p:txBody>
              </p:sp>
              <p:sp>
                <p:nvSpPr>
                  <p:cNvPr id="9246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9877" y="10015"/>
                    <a:ext cx="281" cy="548"/>
                  </a:xfrm>
                  <a:prstGeom prst="upArrow">
                    <a:avLst>
                      <a:gd name="adj1" fmla="val 50000"/>
                      <a:gd name="adj2" fmla="val 4875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34" name="AutoShape 26"/>
                <p:cNvSpPr>
                  <a:spLocks noChangeArrowheads="1"/>
                </p:cNvSpPr>
                <p:nvPr/>
              </p:nvSpPr>
              <p:spPr bwMode="auto">
                <a:xfrm rot="10800000">
                  <a:off x="3694" y="11793"/>
                  <a:ext cx="952" cy="56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81 w 21600"/>
                    <a:gd name="T13" fmla="*/ 5410 h 21600"/>
                    <a:gd name="T14" fmla="*/ 18900 w 21600"/>
                    <a:gd name="T15" fmla="*/ 1619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26" name="Text Box 27"/>
              <p:cNvSpPr txBox="1">
                <a:spLocks noChangeArrowheads="1"/>
              </p:cNvSpPr>
              <p:nvPr/>
            </p:nvSpPr>
            <p:spPr bwMode="auto">
              <a:xfrm>
                <a:off x="5258" y="-251"/>
                <a:ext cx="945" cy="2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Aft>
                    <a:spcPts val="1000"/>
                  </a:spcAft>
                </a:pPr>
                <a:endParaRPr lang="en-US"/>
              </a:p>
            </p:txBody>
          </p:sp>
          <p:sp>
            <p:nvSpPr>
              <p:cNvPr id="9227" name="Text Box 28"/>
              <p:cNvSpPr txBox="1">
                <a:spLocks noChangeArrowheads="1"/>
              </p:cNvSpPr>
              <p:nvPr/>
            </p:nvSpPr>
            <p:spPr bwMode="auto">
              <a:xfrm rot="11008367" flipV="1">
                <a:off x="5509" y="-586"/>
                <a:ext cx="1094" cy="2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Aft>
                    <a:spcPts val="1000"/>
                  </a:spcAft>
                </a:pPr>
                <a:r>
                  <a:rPr lang="en-US" sz="2600" i="0">
                    <a:solidFill>
                      <a:srgbClr val="FF0000"/>
                    </a:solidFill>
                    <a:latin typeface="Calibri" pitchFamily="34" charset="0"/>
                  </a:rPr>
                  <a:t>IgE </a:t>
                </a:r>
                <a:endParaRPr lang="en-US"/>
              </a:p>
            </p:txBody>
          </p:sp>
        </p:grpSp>
        <p:sp>
          <p:nvSpPr>
            <p:cNvPr id="9223" name="Text Box 29"/>
            <p:cNvSpPr txBox="1">
              <a:spLocks noChangeArrowheads="1"/>
            </p:cNvSpPr>
            <p:nvPr/>
          </p:nvSpPr>
          <p:spPr bwMode="auto">
            <a:xfrm>
              <a:off x="-1894" y="-8566"/>
              <a:ext cx="12788" cy="3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endParaRPr lang="en-US" sz="1800" i="0" u="sng" dirty="0"/>
            </a:p>
            <a:p>
              <a:pPr algn="l">
                <a:spcAft>
                  <a:spcPts val="1000"/>
                </a:spcAft>
              </a:pPr>
              <a:r>
                <a:rPr lang="ar-SY" sz="1800" i="0" u="sng" dirty="0"/>
                <a:t>الشكل (2) : انفجار الخلية الدقلية بعد </a:t>
              </a:r>
              <a:r>
                <a:rPr lang="ar-SY" sz="1800" i="0" u="sng" dirty="0" smtClean="0"/>
                <a:t>ارتباطها </a:t>
              </a:r>
              <a:r>
                <a:rPr lang="ar-SY" sz="1800" i="0" u="sng" dirty="0"/>
                <a:t>بالمحسس وتحرير الوسائط</a:t>
              </a:r>
              <a:endParaRPr lang="en-US" dirty="0"/>
            </a:p>
          </p:txBody>
        </p:sp>
        <p:sp>
          <p:nvSpPr>
            <p:cNvPr id="9224" name="Text Box 30"/>
            <p:cNvSpPr txBox="1">
              <a:spLocks noChangeArrowheads="1"/>
            </p:cNvSpPr>
            <p:nvPr/>
          </p:nvSpPr>
          <p:spPr bwMode="auto">
            <a:xfrm>
              <a:off x="785" y="15440"/>
              <a:ext cx="10336" cy="2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Aft>
                  <a:spcPts val="1000"/>
                </a:spcAft>
              </a:pPr>
              <a:r>
                <a:rPr lang="ar-SY" sz="1200" i="0" u="sng"/>
                <a:t>الوسائط المسبقة الصنع تسبب الأعراض الفورية</a:t>
              </a:r>
              <a:endParaRPr lang="en-US" sz="1200" i="0" u="sng"/>
            </a:p>
            <a:p>
              <a:pPr algn="just" rtl="1">
                <a:spcAft>
                  <a:spcPts val="1000"/>
                </a:spcAft>
              </a:pPr>
              <a:r>
                <a:rPr lang="ar-SY" sz="1200" i="0" u="sng"/>
                <a:t>الوسائط الجديدة الصنع تفسر الالتهاب </a:t>
              </a:r>
              <a:r>
                <a:rPr lang="en-US" sz="1200" i="0" u="sng">
                  <a:latin typeface="Calibri" pitchFamily="34" charset="0"/>
                </a:rPr>
                <a:t>Chronic inflammation </a:t>
              </a:r>
              <a:r>
                <a:rPr lang="ar-SY" sz="1200" i="0" u="sng"/>
                <a:t>واستمرار الأعراض بعد بضعة ساعات والإزمان</a:t>
              </a:r>
              <a:r>
                <a:rPr lang="en-US" sz="1200" i="0" u="sng">
                  <a:latin typeface="Calibri" pitchFamily="34" charset="0"/>
                </a:rPr>
                <a:t>   </a:t>
              </a:r>
              <a:r>
                <a:rPr lang="ar-SY" sz="1200" i="0" u="sng"/>
                <a:t>والتغيرات الهيكلية اللاعكوسة</a:t>
              </a:r>
              <a:r>
                <a:rPr lang="ar-SY" sz="1800" i="0" u="sng"/>
                <a:t> </a:t>
              </a:r>
              <a:r>
                <a:rPr lang="en-US" sz="1800" i="0" u="sng">
                  <a:latin typeface="Calibri" pitchFamily="34" charset="0"/>
                </a:rPr>
                <a:t>Remoduling </a:t>
              </a:r>
              <a:endParaRPr lang="en-US"/>
            </a:p>
          </p:txBody>
        </p:sp>
      </p:grpSp>
      <p:sp>
        <p:nvSpPr>
          <p:cNvPr id="9220" name="TextBox 32"/>
          <p:cNvSpPr txBox="1">
            <a:spLocks noChangeArrowheads="1"/>
          </p:cNvSpPr>
          <p:nvPr/>
        </p:nvSpPr>
        <p:spPr bwMode="auto">
          <a:xfrm>
            <a:off x="3505200" y="1066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/>
              <a:t>محسس</a:t>
            </a:r>
            <a:endParaRPr lang="en-US"/>
          </a:p>
        </p:txBody>
      </p:sp>
      <p:sp>
        <p:nvSpPr>
          <p:cNvPr id="9221" name="TextBox 33"/>
          <p:cNvSpPr txBox="1">
            <a:spLocks noChangeArrowheads="1"/>
          </p:cNvSpPr>
          <p:nvPr/>
        </p:nvSpPr>
        <p:spPr bwMode="auto">
          <a:xfrm>
            <a:off x="4572000" y="31242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Y">
                <a:solidFill>
                  <a:schemeClr val="tx1"/>
                </a:solidFill>
              </a:rPr>
              <a:t>خلية دقلية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z="3600" u="sng" dirty="0" smtClean="0">
                <a:solidFill>
                  <a:schemeClr val="bg1"/>
                </a:solidFill>
              </a:rPr>
              <a:t>التهاب مزمن بحاجة لكورتيزون استنشاقي يوميا</a:t>
            </a:r>
            <a:endParaRPr lang="en-US" sz="3600" u="sng" dirty="0" smtClean="0">
              <a:solidFill>
                <a:schemeClr val="bg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7358063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SY" smtClean="0">
                <a:solidFill>
                  <a:srgbClr val="FFFF99"/>
                </a:solidFill>
              </a:rPr>
              <a:t>تشخيص الربو</a:t>
            </a:r>
            <a:r>
              <a:rPr lang="ar-SY" smtClean="0"/>
              <a:t> 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ar-SY" sz="3600" b="1" smtClean="0">
                <a:solidFill>
                  <a:srgbClr val="FF0000"/>
                </a:solidFill>
                <a:latin typeface="Algerian" pitchFamily="82" charset="0"/>
              </a:rPr>
              <a:t>. </a:t>
            </a:r>
            <a:r>
              <a:rPr lang="ar-SA" sz="3600" b="1" smtClean="0">
                <a:solidFill>
                  <a:srgbClr val="FF0000"/>
                </a:solidFill>
                <a:latin typeface="Algerian" pitchFamily="82" charset="0"/>
              </a:rPr>
              <a:t>الأعراض السريرّية</a:t>
            </a:r>
            <a:r>
              <a:rPr lang="ar-SY" b="1" smtClean="0">
                <a:solidFill>
                  <a:srgbClr val="FFFF99"/>
                </a:solidFill>
              </a:rPr>
              <a:t>:</a:t>
            </a:r>
            <a:endParaRPr lang="ar-SY" smtClean="0">
              <a:solidFill>
                <a:srgbClr val="FFFF99"/>
              </a:solidFill>
            </a:endParaRPr>
          </a:p>
          <a:p>
            <a:pPr algn="r" rtl="1" eaLnBrk="1" hangingPunct="1"/>
            <a:r>
              <a:rPr lang="ar-SY" smtClean="0">
                <a:solidFill>
                  <a:srgbClr val="FFFF99"/>
                </a:solidFill>
              </a:rPr>
              <a:t>أربعة أعراض رئيسية:</a:t>
            </a:r>
            <a:endParaRPr lang="ar-SA" smtClean="0">
              <a:solidFill>
                <a:srgbClr val="FFFF99"/>
              </a:solidFill>
            </a:endParaRPr>
          </a:p>
          <a:p>
            <a:pPr algn="r" rtl="1" eaLnBrk="1" hangingPunct="1"/>
            <a:r>
              <a:rPr lang="ar-SA" smtClean="0">
                <a:solidFill>
                  <a:srgbClr val="FFFF99"/>
                </a:solidFill>
              </a:rPr>
              <a:t>ضيق نفس</a:t>
            </a:r>
          </a:p>
          <a:p>
            <a:pPr algn="r" rtl="1" eaLnBrk="1" hangingPunct="1"/>
            <a:r>
              <a:rPr lang="ar-SA" smtClean="0">
                <a:solidFill>
                  <a:srgbClr val="FFFF99"/>
                </a:solidFill>
              </a:rPr>
              <a:t>حس ضغط على الصدر  </a:t>
            </a:r>
            <a:r>
              <a:rPr lang="en-US" smtClean="0">
                <a:solidFill>
                  <a:srgbClr val="FFFF99"/>
                </a:solidFill>
              </a:rPr>
              <a:t>Tightness</a:t>
            </a:r>
            <a:r>
              <a:rPr lang="ar-SA" smtClean="0">
                <a:solidFill>
                  <a:srgbClr val="FFFF99"/>
                </a:solidFill>
              </a:rPr>
              <a:t>     </a:t>
            </a:r>
            <a:endParaRPr lang="ar-SY" smtClean="0">
              <a:solidFill>
                <a:srgbClr val="FFFF99"/>
              </a:solidFill>
            </a:endParaRPr>
          </a:p>
          <a:p>
            <a:pPr algn="r" rtl="1" eaLnBrk="1" hangingPunct="1"/>
            <a:r>
              <a:rPr lang="ar-SY" smtClean="0">
                <a:solidFill>
                  <a:srgbClr val="FFFF99"/>
                </a:solidFill>
              </a:rPr>
              <a:t>أ</a:t>
            </a:r>
            <a:r>
              <a:rPr lang="ar-SA" smtClean="0">
                <a:solidFill>
                  <a:srgbClr val="FFFF99"/>
                </a:solidFill>
              </a:rPr>
              <a:t>زيز </a:t>
            </a:r>
          </a:p>
          <a:p>
            <a:pPr algn="r" rtl="1" eaLnBrk="1" hangingPunct="1"/>
            <a:r>
              <a:rPr lang="ar-SA" smtClean="0">
                <a:solidFill>
                  <a:srgbClr val="FFFF99"/>
                </a:solidFill>
              </a:rPr>
              <a:t>سعال ...  </a:t>
            </a:r>
            <a:r>
              <a:rPr lang="en-US" smtClean="0">
                <a:solidFill>
                  <a:srgbClr val="FFFF99"/>
                </a:solidFill>
              </a:rPr>
              <a:t>)</a:t>
            </a:r>
            <a:r>
              <a:rPr lang="ar-SA" smtClean="0">
                <a:solidFill>
                  <a:srgbClr val="FFFF99"/>
                </a:solidFill>
              </a:rPr>
              <a:t> قد يكون عرضاً مفرداً عند الأطفال</a:t>
            </a:r>
            <a:r>
              <a:rPr lang="en-US" smtClean="0">
                <a:solidFill>
                  <a:srgbClr val="FFFF99"/>
                </a:solidFill>
              </a:rPr>
              <a:t>(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0"/>
          <p:cNvSpPr>
            <a:spLocks noChangeArrowheads="1"/>
          </p:cNvSpPr>
          <p:nvPr/>
        </p:nvSpPr>
        <p:spPr bwMode="auto">
          <a:xfrm>
            <a:off x="884238" y="6815138"/>
            <a:ext cx="7377112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1">
              <a:buFontTx/>
              <a:buChar char="•"/>
              <a:tabLst>
                <a:tab pos="304800" algn="l"/>
              </a:tabLst>
            </a:pPr>
            <a:r>
              <a:rPr lang="ar-SA" sz="1400" b="0" i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إن وجود إحدى الموجودات السريرية السابقة أمر كافي لتصنيف المريض ضمن تلك الفئة .</a:t>
            </a:r>
            <a:endParaRPr lang="en-US" sz="1100" b="0" i="0">
              <a:solidFill>
                <a:schemeClr val="tx1"/>
              </a:solidFill>
              <a:ea typeface="Times New Roman" pitchFamily="18" charset="0"/>
              <a:cs typeface="Tahoma" pitchFamily="34" charset="0"/>
            </a:endParaRPr>
          </a:p>
          <a:p>
            <a:pPr algn="l" rtl="1" eaLnBrk="0" hangingPunct="0">
              <a:buFontTx/>
              <a:buChar char="•"/>
              <a:tabLst>
                <a:tab pos="304800" algn="l"/>
              </a:tabLst>
            </a:pPr>
            <a:r>
              <a:rPr lang="ar-SA" sz="1400" b="0" i="0">
                <a:solidFill>
                  <a:schemeClr val="tx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قد يتعرض المريض لنوبات ربوية حادة خطيرة حتى لو كان مصنفاً ضمن الدرجة الأولى .</a:t>
            </a:r>
            <a:r>
              <a:rPr lang="ar-SY" sz="1400" b="0" i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ويعتبر متوسط </a:t>
            </a:r>
            <a:endParaRPr lang="en-US" sz="1100" b="0" i="0"/>
          </a:p>
          <a:p>
            <a:pPr algn="l" rtl="1" eaLnBrk="0" hangingPunct="0">
              <a:buFontTx/>
              <a:buChar char="•"/>
              <a:tabLst>
                <a:tab pos="304800" algn="l"/>
              </a:tabLst>
            </a:pPr>
            <a:r>
              <a:rPr lang="ar-SY" sz="1400" b="0" i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تضاف درجة شدة إذا كان المريض قيد العلاج بالاستنشاق الكورتيزوني.</a:t>
            </a:r>
            <a:endParaRPr lang="en-US" sz="1100" b="0" i="0"/>
          </a:p>
          <a:p>
            <a:pPr algn="l" eaLnBrk="0" hangingPunct="0">
              <a:tabLst>
                <a:tab pos="304800" algn="l"/>
              </a:tabLst>
            </a:pPr>
            <a:endParaRPr lang="en-US" sz="1800" b="0" i="0">
              <a:solidFill>
                <a:schemeClr val="tx1"/>
              </a:solidFill>
            </a:endParaRPr>
          </a:p>
        </p:txBody>
      </p:sp>
      <p:pic>
        <p:nvPicPr>
          <p:cNvPr id="16387" name="Picture 179" descr="photo1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819400" y="6858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3117</TotalTime>
  <Words>1944</Words>
  <Application>Microsoft Office PowerPoint</Application>
  <PresentationFormat>On-screen Show (4:3)</PresentationFormat>
  <Paragraphs>309</Paragraphs>
  <Slides>56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Default Design</vt:lpstr>
      <vt:lpstr>Slide 1</vt:lpstr>
      <vt:lpstr>Slide 2</vt:lpstr>
      <vt:lpstr>تعريف الربو </vt:lpstr>
      <vt:lpstr>ألية الربو : مرض مزمن اتسدادي عكوس </vt:lpstr>
      <vt:lpstr>الانسداد القصبي في الربو له ثلاثة مسببات</vt:lpstr>
      <vt:lpstr>Slide 6</vt:lpstr>
      <vt:lpstr>التهاب مزمن بحاجة لكورتيزون استنشاقي يوميا</vt:lpstr>
      <vt:lpstr>تشخيص الربو </vt:lpstr>
      <vt:lpstr>Slide 9</vt:lpstr>
      <vt:lpstr>المواد المحرضة لنوب الربو</vt:lpstr>
      <vt:lpstr>I Feel breathless?????</vt:lpstr>
      <vt:lpstr>دور  الاستقصاءات الأخرى</vt:lpstr>
      <vt:lpstr>الاختبار الجلدي: يكشف التحسس</vt:lpstr>
      <vt:lpstr>اشكال سريرية </vt:lpstr>
      <vt:lpstr>ربو المجهود العضلي</vt:lpstr>
      <vt:lpstr>تدبير الربو بعد تشخيصه</vt:lpstr>
      <vt:lpstr>المكونات الخمسة في تدبير الربو</vt:lpstr>
      <vt:lpstr>تقدير درجة السيطرة على الربو وعلاجة ومراقبتة وذلك على المستوى المديد. </vt:lpstr>
      <vt:lpstr>المكونة الأولى: تصنيف الربو حسب درجة السيطرة – علاجه المتدرج بناء عليها -ومراقبته للحفاظ عليها</vt:lpstr>
      <vt:lpstr>Slide 20</vt:lpstr>
      <vt:lpstr>علاج الربو الدوائي 1- الأشكال الدوائية : بشكل رئيسي المنشقات ، وغيرها</vt:lpstr>
      <vt:lpstr> الأدوية سريعة المفعول </vt:lpstr>
      <vt:lpstr>Slide 23</vt:lpstr>
      <vt:lpstr>الادوية الاستنشاقية </vt:lpstr>
      <vt:lpstr>(دور الصيدلاني)  الادوية الاستنشاقية</vt:lpstr>
      <vt:lpstr>دورك الذي لا بديل له؟</vt:lpstr>
      <vt:lpstr>Slide 27</vt:lpstr>
      <vt:lpstr>الجرعة للبدء بالكورتيزون الانشاقي</vt:lpstr>
      <vt:lpstr>كيفية المراقبة والعناية بمريض الربوللحفاظ  للسيطرة الفعّالة المديدة:  Follow up =Asthma control</vt:lpstr>
      <vt:lpstr>المكونة الثانية :  تدبير النوب والتفاقم الحاد</vt:lpstr>
      <vt:lpstr>الصيدلاني يؤمن الادوية والمعدات</vt:lpstr>
      <vt:lpstr>Slide 32</vt:lpstr>
      <vt:lpstr>المكونة الثالثة: تحديد المحرضات وتجنبها</vt:lpstr>
      <vt:lpstr>العت البحري: في غبار أساس المنزل  </vt:lpstr>
      <vt:lpstr>Slide 35</vt:lpstr>
      <vt:lpstr>   التثقيف أساس الشراكة وسر نجاح العلاج الوقائي والاستقرار للربو</vt:lpstr>
      <vt:lpstr>المكونة الرابعة :علاقة شراكة بين الطبيب  والطاقم التمريضي والمريض وأهله والصيدلاني</vt:lpstr>
      <vt:lpstr>Slide 38</vt:lpstr>
      <vt:lpstr>Slide 39</vt:lpstr>
      <vt:lpstr>Slide 40</vt:lpstr>
      <vt:lpstr>Slide 41</vt:lpstr>
      <vt:lpstr>Slide 42</vt:lpstr>
      <vt:lpstr>المكونة الخامسة: حالات خاصة </vt:lpstr>
      <vt:lpstr>مع المتابعة الدورية</vt:lpstr>
      <vt:lpstr>Slide 45</vt:lpstr>
      <vt:lpstr>Slide 46</vt:lpstr>
      <vt:lpstr>Slide 47</vt:lpstr>
      <vt:lpstr>Genetic polymorphism in a single nucleotide lead response to therapy</vt:lpstr>
      <vt:lpstr>Genetically predetermined response to Inhaled Cortic-osteroides</vt:lpstr>
      <vt:lpstr>Hydrofluoro-Alkan as propellant for MDI (بخاخ)</vt:lpstr>
      <vt:lpstr>Slide 51</vt:lpstr>
      <vt:lpstr>Slide 52</vt:lpstr>
      <vt:lpstr>Slide 53</vt:lpstr>
      <vt:lpstr>Slide 54</vt:lpstr>
      <vt:lpstr>Slide 55</vt:lpstr>
      <vt:lpstr>كل ما يجب أن تعرفه عن البخاخ وبقيه الأدوية الانشاقية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Dr.Yousser Mohammad</dc:creator>
  <cp:lastModifiedBy>Shamfuture</cp:lastModifiedBy>
  <cp:revision>403</cp:revision>
  <dcterms:created xsi:type="dcterms:W3CDTF">2005-03-11T17:42:45Z</dcterms:created>
  <dcterms:modified xsi:type="dcterms:W3CDTF">2017-09-25T16:48:23Z</dcterms:modified>
</cp:coreProperties>
</file>