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85"/>
  </p:notesMasterIdLst>
  <p:sldIdLst>
    <p:sldId id="331" r:id="rId2"/>
    <p:sldId id="332" r:id="rId3"/>
    <p:sldId id="333" r:id="rId4"/>
    <p:sldId id="338" r:id="rId5"/>
    <p:sldId id="339" r:id="rId6"/>
    <p:sldId id="340" r:id="rId7"/>
    <p:sldId id="341" r:id="rId8"/>
    <p:sldId id="334" r:id="rId9"/>
    <p:sldId id="335" r:id="rId10"/>
    <p:sldId id="336" r:id="rId11"/>
    <p:sldId id="337" r:id="rId12"/>
    <p:sldId id="343" r:id="rId13"/>
    <p:sldId id="345" r:id="rId14"/>
    <p:sldId id="348" r:id="rId15"/>
    <p:sldId id="349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72" r:id="rId32"/>
    <p:sldId id="373" r:id="rId33"/>
    <p:sldId id="374" r:id="rId34"/>
    <p:sldId id="375" r:id="rId35"/>
    <p:sldId id="376" r:id="rId36"/>
    <p:sldId id="378" r:id="rId37"/>
    <p:sldId id="258" r:id="rId38"/>
    <p:sldId id="259" r:id="rId39"/>
    <p:sldId id="260" r:id="rId40"/>
    <p:sldId id="299" r:id="rId41"/>
    <p:sldId id="272" r:id="rId42"/>
    <p:sldId id="273" r:id="rId43"/>
    <p:sldId id="380" r:id="rId44"/>
    <p:sldId id="379" r:id="rId45"/>
    <p:sldId id="261" r:id="rId46"/>
    <p:sldId id="274" r:id="rId47"/>
    <p:sldId id="262" r:id="rId48"/>
    <p:sldId id="275" r:id="rId49"/>
    <p:sldId id="263" r:id="rId50"/>
    <p:sldId id="276" r:id="rId51"/>
    <p:sldId id="264" r:id="rId52"/>
    <p:sldId id="265" r:id="rId53"/>
    <p:sldId id="277" r:id="rId54"/>
    <p:sldId id="266" r:id="rId55"/>
    <p:sldId id="303" r:id="rId56"/>
    <p:sldId id="304" r:id="rId57"/>
    <p:sldId id="305" r:id="rId58"/>
    <p:sldId id="306" r:id="rId59"/>
    <p:sldId id="278" r:id="rId60"/>
    <p:sldId id="267" r:id="rId61"/>
    <p:sldId id="279" r:id="rId62"/>
    <p:sldId id="268" r:id="rId63"/>
    <p:sldId id="269" r:id="rId64"/>
    <p:sldId id="280" r:id="rId65"/>
    <p:sldId id="270" r:id="rId66"/>
    <p:sldId id="281" r:id="rId67"/>
    <p:sldId id="271" r:id="rId68"/>
    <p:sldId id="294" r:id="rId69"/>
    <p:sldId id="287" r:id="rId70"/>
    <p:sldId id="288" r:id="rId71"/>
    <p:sldId id="289" r:id="rId72"/>
    <p:sldId id="290" r:id="rId73"/>
    <p:sldId id="291" r:id="rId74"/>
    <p:sldId id="307" r:id="rId75"/>
    <p:sldId id="308" r:id="rId76"/>
    <p:sldId id="309" r:id="rId77"/>
    <p:sldId id="316" r:id="rId78"/>
    <p:sldId id="317" r:id="rId79"/>
    <p:sldId id="318" r:id="rId80"/>
    <p:sldId id="319" r:id="rId81"/>
    <p:sldId id="320" r:id="rId82"/>
    <p:sldId id="381" r:id="rId83"/>
    <p:sldId id="377" r:id="rId84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38C6BB-DAFA-40D9-B166-EED294243E96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21E9009-6C5B-4333-91A6-0837F3B81F80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7321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29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30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32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33</a:t>
            </a:fld>
            <a:endParaRPr 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34</a:t>
            </a:fld>
            <a:endParaRPr 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35</a:t>
            </a:fld>
            <a:endParaRPr lang="ar-S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43</a:t>
            </a:fld>
            <a:endParaRPr 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44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F97C5-5686-470A-A4CC-9B00E2209D0C}" type="slidenum">
              <a:rPr lang="ar-SY" smtClean="0"/>
              <a:pPr/>
              <a:t>12</a:t>
            </a:fld>
            <a:endParaRPr lang="ar-S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F97C5-5686-470A-A4CC-9B00E2209D0C}" type="slidenum">
              <a:rPr lang="ar-SY" smtClean="0"/>
              <a:pPr/>
              <a:t>16</a:t>
            </a:fld>
            <a:endParaRPr lang="ar-S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2D3A-610B-4967-955B-F66693FAA18A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EC14DD-EB3C-462D-AAAA-FCF4B9F14A80}" type="datetimeFigureOut">
              <a:rPr lang="ar-SY" smtClean="0"/>
              <a:pPr/>
              <a:t>18/07/1437</a:t>
            </a:fld>
            <a:endParaRPr lang="ar-SY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Y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A0510AC-E8B3-477A-A00B-FF42F7037F9B}" type="slidenum">
              <a:rPr lang="ar-SY" smtClean="0"/>
              <a:pPr/>
              <a:t>‹#›</a:t>
            </a:fld>
            <a:endParaRPr lang="ar-SY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sciencedirect.com/science/journal/18777821/39/supp/S1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lobocan.iarc.fr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lobocan.iarc.fr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6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التغذية والسرطان</a:t>
            </a:r>
            <a:endParaRPr lang="ar-SY" sz="66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436324"/>
          </a:xfrm>
        </p:spPr>
        <p:txBody>
          <a:bodyPr>
            <a:noAutofit/>
          </a:bodyPr>
          <a:lstStyle/>
          <a:p>
            <a:pPr algn="ctr"/>
            <a:r>
              <a:rPr lang="ar-SA" sz="5400" b="1" dirty="0" smtClean="0">
                <a:solidFill>
                  <a:srgbClr val="7030A0"/>
                </a:solidFill>
              </a:rPr>
              <a:t>الدكتور</a:t>
            </a:r>
            <a:endParaRPr lang="ar-SA" sz="5400" b="1" dirty="0" smtClean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66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مؤنس أبو منصور</a:t>
            </a:r>
          </a:p>
          <a:p>
            <a:pPr algn="ctr"/>
            <a:r>
              <a:rPr lang="ar-SA" sz="5400" b="1" dirty="0" smtClean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rPr>
              <a:t>أخصائي أمراض دم و أورام</a:t>
            </a:r>
          </a:p>
          <a:p>
            <a:pPr algn="ctr"/>
            <a:r>
              <a:rPr lang="ar-SA" sz="4800" b="1" dirty="0" smtClean="0">
                <a:solidFill>
                  <a:srgbClr val="92D050"/>
                </a:solidFill>
                <a:latin typeface="Andalus" pitchFamily="18" charset="-78"/>
                <a:cs typeface="Andalus" pitchFamily="18" charset="-78"/>
              </a:rPr>
              <a:t>داما روز -26/4/2016</a:t>
            </a:r>
            <a:endParaRPr lang="ar-SY" sz="5400" b="1" dirty="0">
              <a:solidFill>
                <a:schemeClr val="accent3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498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sz="3600" dirty="0" smtClean="0"/>
              <a:t>معظم </a:t>
            </a:r>
            <a:r>
              <a:rPr lang="ar-SA" sz="3600" dirty="0" err="1" smtClean="0"/>
              <a:t>انواع</a:t>
            </a:r>
            <a:r>
              <a:rPr lang="ar-SA" sz="3600" dirty="0" smtClean="0"/>
              <a:t> </a:t>
            </a:r>
            <a:r>
              <a:rPr lang="ar-SA" sz="3600" dirty="0" err="1" smtClean="0"/>
              <a:t>االسرطانات</a:t>
            </a:r>
            <a:r>
              <a:rPr lang="ar-SA" sz="3600" dirty="0" smtClean="0"/>
              <a:t> تكون على شكل </a:t>
            </a:r>
            <a:r>
              <a:rPr lang="ar-SA" sz="3600" b="1" dirty="0" smtClean="0">
                <a:solidFill>
                  <a:srgbClr val="FFC000"/>
                </a:solidFill>
              </a:rPr>
              <a:t>كتلة </a:t>
            </a:r>
            <a:r>
              <a:rPr lang="ar-SA" sz="3600" dirty="0" smtClean="0"/>
              <a:t>تدعى الورم (تنمو وتنتشر).</a:t>
            </a:r>
          </a:p>
          <a:p>
            <a:pPr>
              <a:buFontTx/>
              <a:buChar char="-"/>
            </a:pPr>
            <a:r>
              <a:rPr lang="ar-SA" sz="4000" dirty="0" smtClean="0"/>
              <a:t>بعض أنواع السرطان (</a:t>
            </a:r>
            <a:r>
              <a:rPr lang="ar-SA" sz="4000" b="1" dirty="0" smtClean="0">
                <a:solidFill>
                  <a:srgbClr val="FFC000"/>
                </a:solidFill>
              </a:rPr>
              <a:t>سرطان الدم</a:t>
            </a:r>
            <a:r>
              <a:rPr lang="ar-SA" sz="4000" dirty="0" smtClean="0"/>
              <a:t>) لا يكون على شكل ورم انما تدعى ابيضاض.</a:t>
            </a:r>
            <a:endParaRPr lang="ar-SA" dirty="0" smtClean="0"/>
          </a:p>
          <a:p>
            <a:pPr>
              <a:buFontTx/>
              <a:buChar char="-"/>
            </a:pPr>
            <a:r>
              <a:rPr lang="ar-SA" sz="4000" b="1" dirty="0" smtClean="0">
                <a:solidFill>
                  <a:srgbClr val="FF0000"/>
                </a:solidFill>
              </a:rPr>
              <a:t>ليست كل </a:t>
            </a:r>
            <a:r>
              <a:rPr lang="ar-SA" sz="4000" b="1" dirty="0" err="1" smtClean="0">
                <a:solidFill>
                  <a:srgbClr val="FF0000"/>
                </a:solidFill>
              </a:rPr>
              <a:t>الاورام</a:t>
            </a:r>
            <a:r>
              <a:rPr lang="ar-SA" sz="4000" b="1" dirty="0" smtClean="0">
                <a:solidFill>
                  <a:srgbClr val="FF0000"/>
                </a:solidFill>
              </a:rPr>
              <a:t> سرطانات (أورام سليمة).</a:t>
            </a:r>
          </a:p>
          <a:p>
            <a:pPr>
              <a:buFontTx/>
              <a:buChar char="-"/>
            </a:pPr>
            <a:r>
              <a:rPr lang="ar-SA" sz="4000" b="1" dirty="0" smtClean="0">
                <a:solidFill>
                  <a:srgbClr val="FF0000"/>
                </a:solidFill>
              </a:rPr>
              <a:t>السرطان= </a:t>
            </a:r>
            <a:r>
              <a:rPr lang="ar-SA" sz="4000" b="1" dirty="0" err="1" smtClean="0">
                <a:solidFill>
                  <a:srgbClr val="FF0000"/>
                </a:solidFill>
              </a:rPr>
              <a:t>الخباثة</a:t>
            </a:r>
            <a:r>
              <a:rPr lang="ar-SA" sz="40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ar-SA" sz="4000" dirty="0" smtClean="0"/>
              <a:t>السرطان =الورم الخبيث.</a:t>
            </a:r>
          </a:p>
        </p:txBody>
      </p:sp>
    </p:spTree>
    <p:extLst>
      <p:ext uri="{BB962C8B-B14F-4D97-AF65-F5344CB8AC3E}">
        <p14:creationId xmlns:p14="http://schemas.microsoft.com/office/powerpoint/2010/main" val="277094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تطور خلية السرطان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357298"/>
            <a:ext cx="7929618" cy="4857784"/>
          </a:xfrm>
        </p:spPr>
      </p:pic>
    </p:spTree>
    <p:extLst>
      <p:ext uri="{BB962C8B-B14F-4D97-AF65-F5344CB8AC3E}">
        <p14:creationId xmlns:p14="http://schemas.microsoft.com/office/powerpoint/2010/main" val="371724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571500" y="4286257"/>
            <a:ext cx="8072438" cy="373948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eaLnBrk="0" hangingPunct="0">
              <a:lnSpc>
                <a:spcPct val="150000"/>
              </a:lnSpc>
            </a:pP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If you would understand anything, observe its </a:t>
            </a:r>
            <a:r>
              <a:rPr lang="en-US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beginIf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you would understand anything, observe its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beginning and its development.</a:t>
            </a:r>
          </a:p>
          <a:p>
            <a:pPr algn="ctr" rtl="0" eaLnBrk="0" hangingPunct="0">
              <a:lnSpc>
                <a:spcPct val="150000"/>
              </a:lnSpc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 eaLnBrk="0" hangingPunct="0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its development.</a:t>
            </a:r>
          </a:p>
          <a:p>
            <a:pPr algn="ctr" rtl="0" eaLnBrk="0" hangingPunct="0">
              <a:lnSpc>
                <a:spcPct val="150000"/>
              </a:lnSpc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1876" name="Picture 4" descr="http://www.bun.kyoto-u.ac.jp/phisci/Images/aristot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846956"/>
            <a:ext cx="289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971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صور التطور التاريخي لمرض السرطان 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214422"/>
            <a:ext cx="7000923" cy="5214974"/>
          </a:xfrm>
        </p:spPr>
      </p:pic>
    </p:spTree>
    <p:extLst>
      <p:ext uri="{BB962C8B-B14F-4D97-AF65-F5344CB8AC3E}">
        <p14:creationId xmlns:p14="http://schemas.microsoft.com/office/powerpoint/2010/main" val="32197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ar-SA" sz="3200" dirty="0" smtClean="0"/>
          </a:p>
          <a:p>
            <a:pPr>
              <a:buNone/>
            </a:pPr>
            <a:r>
              <a:rPr lang="ar-SA" sz="3200" dirty="0" smtClean="0"/>
              <a:t>1962</a:t>
            </a:r>
            <a:r>
              <a:rPr lang="ar-SA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C00000"/>
                </a:solidFill>
              </a:rPr>
              <a:t>James </a:t>
            </a:r>
            <a:r>
              <a:rPr lang="en-US" sz="4000" dirty="0" err="1" smtClean="0">
                <a:solidFill>
                  <a:srgbClr val="C00000"/>
                </a:solidFill>
              </a:rPr>
              <a:t>watson&amp;Francis</a:t>
            </a:r>
            <a:r>
              <a:rPr lang="en-US" sz="4000" dirty="0" smtClean="0">
                <a:solidFill>
                  <a:srgbClr val="C00000"/>
                </a:solidFill>
              </a:rPr>
              <a:t> crick</a:t>
            </a:r>
            <a:r>
              <a:rPr lang="ar-SA" sz="4000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sz="3200" dirty="0" smtClean="0"/>
              <a:t> التركيب الكيميائي </a:t>
            </a:r>
            <a:r>
              <a:rPr lang="ar-SA" sz="3200" b="1" dirty="0" err="1" smtClean="0">
                <a:solidFill>
                  <a:srgbClr val="FFC000"/>
                </a:solidFill>
              </a:rPr>
              <a:t>للشيفرة</a:t>
            </a:r>
            <a:r>
              <a:rPr lang="ar-SA" sz="3200" b="1" dirty="0" smtClean="0">
                <a:solidFill>
                  <a:srgbClr val="FFC000"/>
                </a:solidFill>
              </a:rPr>
              <a:t> الوراثية </a:t>
            </a:r>
            <a:r>
              <a:rPr lang="ar-SA" sz="3200" dirty="0" err="1" smtClean="0"/>
              <a:t>ال</a:t>
            </a:r>
            <a:r>
              <a:rPr lang="en-US" sz="3200" dirty="0" smtClean="0"/>
              <a:t>DNA </a:t>
            </a:r>
            <a:r>
              <a:rPr lang="ar-SA" sz="3200" dirty="0" smtClean="0"/>
              <a:t> الحجر الأساسي للوراثة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04405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3" name="عنصر نائب لرقم الشريحة 2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fld id="{62C5A9EC-7868-4388-8A21-FFA338A0A825}" type="slidenum">
              <a:rPr lang="ar-SA" sz="1400">
                <a:solidFill>
                  <a:srgbClr val="000000"/>
                </a:solidFill>
              </a:rPr>
              <a:pPr algn="l"/>
              <a:t>15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214414" y="2000240"/>
            <a:ext cx="68580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400" dirty="0" smtClean="0">
                <a:solidFill>
                  <a:srgbClr val="00B0F0"/>
                </a:solidFill>
              </a:rPr>
              <a:t>التخريب </a:t>
            </a:r>
            <a:r>
              <a:rPr lang="ar-SA" sz="4400" dirty="0" err="1" smtClean="0">
                <a:solidFill>
                  <a:srgbClr val="00B0F0"/>
                </a:solidFill>
              </a:rPr>
              <a:t>او</a:t>
            </a:r>
            <a:r>
              <a:rPr lang="ar-SA" sz="4400" dirty="0" smtClean="0">
                <a:solidFill>
                  <a:srgbClr val="00B0F0"/>
                </a:solidFill>
              </a:rPr>
              <a:t> العطب </a:t>
            </a:r>
            <a:r>
              <a:rPr lang="ar-SA" sz="4400" dirty="0" err="1" smtClean="0">
                <a:solidFill>
                  <a:srgbClr val="00B0F0"/>
                </a:solidFill>
              </a:rPr>
              <a:t>ل</a:t>
            </a:r>
            <a:r>
              <a:rPr lang="ar-SA" sz="4400" dirty="0" smtClean="0">
                <a:solidFill>
                  <a:srgbClr val="00B0F0"/>
                </a:solidFill>
              </a:rPr>
              <a:t> </a:t>
            </a:r>
            <a:r>
              <a:rPr lang="en-US" sz="4400" dirty="0" smtClean="0">
                <a:solidFill>
                  <a:srgbClr val="00B0F0"/>
                </a:solidFill>
              </a:rPr>
              <a:t>DNA</a:t>
            </a:r>
            <a:r>
              <a:rPr lang="ar-SA" sz="4400" dirty="0" smtClean="0">
                <a:solidFill>
                  <a:srgbClr val="00B0F0"/>
                </a:solidFill>
              </a:rPr>
              <a:t>(الطفرة) عن طريق عوامل كيميائية </a:t>
            </a:r>
            <a:r>
              <a:rPr lang="ar-SA" sz="4400" dirty="0" err="1" smtClean="0">
                <a:solidFill>
                  <a:srgbClr val="00B0F0"/>
                </a:solidFill>
              </a:rPr>
              <a:t>أوشعاعية</a:t>
            </a:r>
            <a:r>
              <a:rPr lang="ar-SA" sz="4400" dirty="0" smtClean="0">
                <a:solidFill>
                  <a:srgbClr val="00B0F0"/>
                </a:solidFill>
              </a:rPr>
              <a:t> </a:t>
            </a:r>
            <a:r>
              <a:rPr lang="ar-SA" sz="4400" dirty="0" err="1" smtClean="0">
                <a:solidFill>
                  <a:srgbClr val="00B0F0"/>
                </a:solidFill>
              </a:rPr>
              <a:t>اوبناء</a:t>
            </a:r>
            <a:r>
              <a:rPr lang="ar-SA" sz="4400" dirty="0" smtClean="0">
                <a:solidFill>
                  <a:srgbClr val="00B0F0"/>
                </a:solidFill>
              </a:rPr>
              <a:t> ل </a:t>
            </a:r>
            <a:r>
              <a:rPr lang="en-US" sz="4400" dirty="0" smtClean="0">
                <a:solidFill>
                  <a:srgbClr val="00B0F0"/>
                </a:solidFill>
              </a:rPr>
              <a:t>DNA</a:t>
            </a:r>
            <a:r>
              <a:rPr lang="ar-SA" sz="4400" dirty="0" smtClean="0">
                <a:solidFill>
                  <a:srgbClr val="00B0F0"/>
                </a:solidFill>
              </a:rPr>
              <a:t> عن طريق فيروسات يمكن </a:t>
            </a:r>
            <a:r>
              <a:rPr lang="ar-SA" sz="4400" dirty="0" err="1" smtClean="0">
                <a:solidFill>
                  <a:srgbClr val="00B0F0"/>
                </a:solidFill>
              </a:rPr>
              <a:t>ان</a:t>
            </a:r>
            <a:r>
              <a:rPr lang="ar-SA" sz="4400" dirty="0" smtClean="0">
                <a:solidFill>
                  <a:srgbClr val="00B0F0"/>
                </a:solidFill>
              </a:rPr>
              <a:t> يطور سرطان</a:t>
            </a:r>
            <a:endParaRPr lang="ar-SY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726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أسباب السرطان</a:t>
            </a:r>
            <a:endParaRPr lang="ar-SY" sz="9600" dirty="0">
              <a:solidFill>
                <a:schemeClr val="tx2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965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أسباب السرطان</a:t>
            </a:r>
            <a:endParaRPr lang="ar-SA" sz="6000" dirty="0">
              <a:solidFill>
                <a:schemeClr val="tx2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sz="3200" b="1" dirty="0" smtClean="0">
                <a:solidFill>
                  <a:srgbClr val="FFC000"/>
                </a:solidFill>
              </a:rPr>
              <a:t>العامل </a:t>
            </a:r>
            <a:r>
              <a:rPr lang="ar-SA" sz="3200" b="1" dirty="0" err="1" smtClean="0">
                <a:solidFill>
                  <a:srgbClr val="FFC000"/>
                </a:solidFill>
              </a:rPr>
              <a:t>المسرطن</a:t>
            </a:r>
            <a:r>
              <a:rPr lang="ar-SA" sz="3200" b="1" dirty="0" smtClean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ar-SA" sz="3200" dirty="0" smtClean="0"/>
              <a:t>يحدث السرطان بسبب تغير (طفرة) في مورثة مابسبب عامل خارجي أو محيطي.</a:t>
            </a:r>
          </a:p>
          <a:p>
            <a:pPr>
              <a:buFontTx/>
              <a:buChar char="-"/>
            </a:pPr>
            <a:r>
              <a:rPr lang="ar-SA" sz="3200" dirty="0" smtClean="0"/>
              <a:t>العامل </a:t>
            </a:r>
            <a:r>
              <a:rPr lang="ar-SA" sz="3200" dirty="0" err="1" smtClean="0"/>
              <a:t>المسرطن</a:t>
            </a:r>
            <a:r>
              <a:rPr lang="ar-SA" sz="3200" dirty="0" smtClean="0"/>
              <a:t> لا يسبب السرطان في كل الحالات في كل الأوقات </a:t>
            </a:r>
            <a:r>
              <a:rPr lang="ar-SA" sz="3200" dirty="0" err="1" smtClean="0"/>
              <a:t>وانما</a:t>
            </a:r>
            <a:r>
              <a:rPr lang="ar-SA" sz="3200" dirty="0" smtClean="0"/>
              <a:t> يعتمد :</a:t>
            </a:r>
            <a:r>
              <a:rPr lang="ar-SA" sz="3200" dirty="0"/>
              <a:t> </a:t>
            </a:r>
            <a:r>
              <a:rPr lang="ar-SA" sz="3200" dirty="0" smtClean="0"/>
              <a:t>      </a:t>
            </a:r>
          </a:p>
          <a:p>
            <a:pPr>
              <a:buNone/>
            </a:pPr>
            <a:r>
              <a:rPr lang="ar-SA" sz="3200" dirty="0" smtClean="0"/>
              <a:t>                       - كيفية التعرض </a:t>
            </a:r>
            <a:r>
              <a:rPr lang="ar-SA" sz="3200" dirty="0" err="1" smtClean="0"/>
              <a:t>للمسرطن</a:t>
            </a:r>
            <a:endParaRPr lang="ar-SA" sz="3200" dirty="0" smtClean="0"/>
          </a:p>
          <a:p>
            <a:pPr>
              <a:buNone/>
            </a:pPr>
            <a:r>
              <a:rPr lang="ar-SA" sz="3200" dirty="0" smtClean="0"/>
              <a:t>                       - مدة التعرض وقوة </a:t>
            </a:r>
            <a:r>
              <a:rPr lang="ar-SA" sz="3200" dirty="0" err="1" smtClean="0"/>
              <a:t>المسرطن</a:t>
            </a:r>
            <a:endParaRPr lang="ar-SA" sz="3200" dirty="0" smtClean="0"/>
          </a:p>
          <a:p>
            <a:pPr>
              <a:buNone/>
            </a:pPr>
            <a:r>
              <a:rPr lang="ar-SA" sz="3200" dirty="0" smtClean="0"/>
              <a:t>                       - النمط الجيني للمريض.</a:t>
            </a:r>
          </a:p>
        </p:txBody>
      </p:sp>
    </p:spTree>
    <p:extLst>
      <p:ext uri="{BB962C8B-B14F-4D97-AF65-F5344CB8AC3E}">
        <p14:creationId xmlns:p14="http://schemas.microsoft.com/office/powerpoint/2010/main" val="1595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مسرطنات لها علاقة بنمط الحياة للشخص</a:t>
            </a:r>
            <a:r>
              <a:rPr lang="ar-SA" sz="3200" b="1" dirty="0" smtClean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ar-SA" sz="3200" dirty="0" smtClean="0"/>
              <a:t>    (التغذية ’التدخين’الفعالية الفيزيائية)</a:t>
            </a:r>
          </a:p>
          <a:p>
            <a:pPr>
              <a:buFontTx/>
              <a:buChar char="-"/>
            </a:pPr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مسرطنات لها علاقة بالمعرضات الطبيعية:</a:t>
            </a:r>
          </a:p>
          <a:p>
            <a:pPr>
              <a:buNone/>
            </a:pPr>
            <a:r>
              <a:rPr lang="ar-SA" sz="3200" dirty="0" smtClean="0"/>
              <a:t>    (</a:t>
            </a:r>
            <a:r>
              <a:rPr lang="en-US" sz="3200" dirty="0" smtClean="0"/>
              <a:t>UV</a:t>
            </a:r>
            <a:r>
              <a:rPr lang="ar-SA" sz="3200" dirty="0" smtClean="0"/>
              <a:t> ’الرادون،العوامل الانتانية)</a:t>
            </a:r>
          </a:p>
          <a:p>
            <a:pPr>
              <a:buFontTx/>
              <a:buChar char="-"/>
            </a:pPr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مسرطنات لها علاقة بالمعالجة الدوائية:</a:t>
            </a:r>
          </a:p>
          <a:p>
            <a:pPr>
              <a:buNone/>
            </a:pPr>
            <a:r>
              <a:rPr lang="ar-SA" sz="3200" dirty="0" smtClean="0"/>
              <a:t>    (كيماوية ،شعاعية،مثبطات مناعة)</a:t>
            </a:r>
          </a:p>
          <a:p>
            <a:pPr>
              <a:buFontTx/>
              <a:buChar char="-"/>
            </a:pPr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مسرطنات في العمل والمنزل</a:t>
            </a:r>
          </a:p>
          <a:p>
            <a:pPr>
              <a:buFontTx/>
              <a:buChar char="-"/>
            </a:pPr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التلوث</a:t>
            </a:r>
          </a:p>
          <a:p>
            <a:pPr>
              <a:buNone/>
            </a:pP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5838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 rtl="0"/>
            <a:r>
              <a:rPr lang="en-US" dirty="0" smtClean="0"/>
              <a:t>4-Aminobiphenyl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Arsenic</a:t>
            </a:r>
            <a:r>
              <a:rPr lang="en-US" dirty="0" smtClean="0"/>
              <a:t> and arsenic compounds (Note: This evaluation applies to the group of compounds as a whole and not necessarily to all individual compounds within the group)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Asbestos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Azathioprine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Benzene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err="1" smtClean="0"/>
              <a:t>Benzidine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err="1" smtClean="0"/>
              <a:t>Benzo</a:t>
            </a:r>
            <a:r>
              <a:rPr lang="en-US" dirty="0" smtClean="0"/>
              <a:t>[a]</a:t>
            </a:r>
            <a:r>
              <a:rPr lang="en-US" dirty="0" err="1" smtClean="0"/>
              <a:t>pyrene</a:t>
            </a:r>
            <a:r>
              <a:rPr lang="en-US" dirty="0" smtClean="0"/>
              <a:t> </a:t>
            </a:r>
          </a:p>
          <a:p>
            <a:pPr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167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ar-SA" sz="2800" dirty="0" smtClean="0"/>
              <a:t>السرطان من أسباب الوفيات الرئيسية في جميع أنحاء العالم</a:t>
            </a:r>
            <a:r>
              <a:rPr lang="ar-SA" dirty="0" smtClean="0"/>
              <a:t>.</a:t>
            </a:r>
          </a:p>
          <a:p>
            <a:pPr>
              <a:buFontTx/>
              <a:buChar char="-"/>
            </a:pPr>
            <a:r>
              <a:rPr lang="ar-SA" sz="2800" dirty="0" smtClean="0"/>
              <a:t>وأودى بحياة 84مليون شخص من (2005-2014)</a:t>
            </a:r>
          </a:p>
          <a:p>
            <a:pPr>
              <a:buNone/>
            </a:pPr>
            <a:endParaRPr lang="ar-SA" dirty="0" smtClean="0"/>
          </a:p>
          <a:p>
            <a:pPr>
              <a:buFontTx/>
              <a:buChar char="-"/>
            </a:pPr>
            <a:r>
              <a:rPr lang="ar-SA" sz="2800" dirty="0" smtClean="0"/>
              <a:t>وتحدث أكثر من 70% من مجموع وفيات السرطان في البلدان المنخفضة الدخل والبلدان المتوسطة الدخل.</a:t>
            </a:r>
          </a:p>
          <a:p>
            <a:pPr>
              <a:buFontTx/>
              <a:buChar char="-"/>
            </a:pPr>
            <a:r>
              <a:rPr lang="ar-SA" sz="2800" dirty="0" smtClean="0"/>
              <a:t>ويتسبّب تعاطي التبغ، وحده، في نحو 5ر1 مليون حالة وفاة من أصل وفيات السرطان التي تحدث سنوياً</a:t>
            </a:r>
            <a:r>
              <a:rPr lang="ar-SA" dirty="0" smtClean="0"/>
              <a:t>.</a:t>
            </a:r>
          </a:p>
          <a:p>
            <a:pPr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2106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 rtl="0"/>
            <a:r>
              <a:rPr lang="en-US" dirty="0" smtClean="0"/>
              <a:t>Beryllium and beryllium compounds </a:t>
            </a:r>
          </a:p>
          <a:p>
            <a:pPr lvl="0" algn="l" rtl="0"/>
            <a:r>
              <a:rPr lang="en-US" dirty="0" smtClean="0"/>
              <a:t>N,N-</a:t>
            </a:r>
            <a:r>
              <a:rPr lang="en-US" dirty="0" err="1" smtClean="0"/>
              <a:t>Bis</a:t>
            </a:r>
            <a:r>
              <a:rPr lang="en-US" dirty="0" smtClean="0"/>
              <a:t>(2-chloroethyl)-2-naphthylamine (</a:t>
            </a:r>
            <a:r>
              <a:rPr lang="en-US" dirty="0" err="1" smtClean="0"/>
              <a:t>Chlornaphazine</a:t>
            </a:r>
            <a:r>
              <a:rPr lang="en-US" dirty="0" smtClean="0"/>
              <a:t>) </a:t>
            </a:r>
          </a:p>
          <a:p>
            <a:pPr lvl="0" algn="l" rtl="0"/>
            <a:r>
              <a:rPr lang="en-US" dirty="0" err="1" smtClean="0"/>
              <a:t>Bis</a:t>
            </a:r>
            <a:r>
              <a:rPr lang="en-US" dirty="0" smtClean="0"/>
              <a:t>(</a:t>
            </a:r>
            <a:r>
              <a:rPr lang="en-US" dirty="0" err="1" smtClean="0"/>
              <a:t>chloromethyl</a:t>
            </a:r>
            <a:r>
              <a:rPr lang="en-US" dirty="0" smtClean="0"/>
              <a:t>)ether and </a:t>
            </a:r>
            <a:r>
              <a:rPr lang="en-US" dirty="0" err="1" smtClean="0"/>
              <a:t>chloromethyl</a:t>
            </a:r>
            <a:r>
              <a:rPr lang="en-US" dirty="0" smtClean="0"/>
              <a:t> methyl ether (technical-grade) </a:t>
            </a:r>
          </a:p>
          <a:p>
            <a:pPr lvl="0" algn="l" rtl="0"/>
            <a:r>
              <a:rPr lang="en-US" dirty="0" smtClean="0"/>
              <a:t>1,3-Butadiene </a:t>
            </a:r>
          </a:p>
          <a:p>
            <a:pPr lvl="0" algn="l" rtl="0"/>
            <a:r>
              <a:rPr lang="en-US" dirty="0" smtClean="0"/>
              <a:t>1,4-Butanediol </a:t>
            </a:r>
            <a:r>
              <a:rPr lang="en-US" dirty="0" err="1" smtClean="0"/>
              <a:t>dimethanesulfonate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Busulphan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r>
              <a:rPr lang="en-US" dirty="0" err="1" smtClean="0">
                <a:solidFill>
                  <a:srgbClr val="FF0000"/>
                </a:solidFill>
              </a:rPr>
              <a:t>Myleran</a:t>
            </a:r>
            <a:r>
              <a:rPr lang="en-US" dirty="0" smtClean="0"/>
              <a:t>) </a:t>
            </a:r>
          </a:p>
          <a:p>
            <a:pPr lvl="0" algn="l" rtl="0"/>
            <a:r>
              <a:rPr lang="en-US" dirty="0" smtClean="0"/>
              <a:t>Cadmium and cadmium compounds </a:t>
            </a:r>
          </a:p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Chlorambucil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0" algn="l" rtl="0"/>
            <a:r>
              <a:rPr lang="en-US" dirty="0" smtClean="0"/>
              <a:t>1-(2-Chloroethyl)-3-(4-methylcyclohexyl)-1-nitrosourea (Methyl-CCNU; </a:t>
            </a:r>
            <a:r>
              <a:rPr lang="en-US" dirty="0" err="1" smtClean="0"/>
              <a:t>Semustine</a:t>
            </a:r>
            <a:r>
              <a:rPr lang="en-US" dirty="0" smtClean="0"/>
              <a:t>) </a:t>
            </a:r>
          </a:p>
          <a:p>
            <a:pPr lvl="0" algn="l" rtl="0"/>
            <a:r>
              <a:rPr lang="en-US" dirty="0" smtClean="0"/>
              <a:t>Chromium[VI] </a:t>
            </a:r>
          </a:p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Ciclosporin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522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Cyclophosphamide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0" algn="l" rtl="0"/>
            <a:r>
              <a:rPr lang="en-US" dirty="0" smtClean="0"/>
              <a:t>Diethylstilbestrol </a:t>
            </a:r>
          </a:p>
          <a:p>
            <a:pPr lvl="0" algn="l" rtl="0"/>
            <a:r>
              <a:rPr lang="en-US" dirty="0" smtClean="0">
                <a:solidFill>
                  <a:srgbClr val="FFC000"/>
                </a:solidFill>
              </a:rPr>
              <a:t>Dyes metabolized to </a:t>
            </a:r>
            <a:r>
              <a:rPr lang="en-US" dirty="0" err="1" smtClean="0">
                <a:solidFill>
                  <a:srgbClr val="FFC000"/>
                </a:solidFill>
              </a:rPr>
              <a:t>benzidine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Epstein-Barr virus</a:t>
            </a:r>
          </a:p>
          <a:p>
            <a:pPr lvl="0" algn="l" rtl="0"/>
            <a:r>
              <a:rPr lang="en-US" dirty="0" err="1" smtClean="0"/>
              <a:t>Erionite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Estrogen-</a:t>
            </a:r>
            <a:r>
              <a:rPr lang="en-US" dirty="0" err="1" smtClean="0"/>
              <a:t>progestogen</a:t>
            </a:r>
            <a:r>
              <a:rPr lang="en-US" dirty="0" smtClean="0"/>
              <a:t> menopausal therapy (combined) </a:t>
            </a:r>
          </a:p>
          <a:p>
            <a:pPr lvl="0" algn="l" rtl="0"/>
            <a:r>
              <a:rPr lang="en-US" dirty="0" smtClean="0"/>
              <a:t>Estrogen-</a:t>
            </a:r>
            <a:r>
              <a:rPr lang="en-US" dirty="0" err="1" smtClean="0"/>
              <a:t>progestogen</a:t>
            </a:r>
            <a:r>
              <a:rPr lang="en-US" dirty="0" smtClean="0"/>
              <a:t> oral contraceptives (combined) (Note: There is also convincing evidence in humans that these agents confer a protective effect against cancer in the </a:t>
            </a:r>
            <a:r>
              <a:rPr lang="en-US" dirty="0" err="1" smtClean="0"/>
              <a:t>endometrium</a:t>
            </a:r>
            <a:r>
              <a:rPr lang="en-US" dirty="0" smtClean="0"/>
              <a:t> and ovary)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 rtl="0"/>
            <a:r>
              <a:rPr lang="en-US" dirty="0" smtClean="0"/>
              <a:t>Estrogens, steroidal (Note: This evaluation applies to the group of compounds as a whole and not necessarily to all individual compounds within the group) </a:t>
            </a:r>
          </a:p>
          <a:p>
            <a:pPr lvl="0" algn="l" rtl="0"/>
            <a:r>
              <a:rPr lang="en-US" dirty="0" smtClean="0"/>
              <a:t>Estrogen therapy, postmenopausal </a:t>
            </a:r>
          </a:p>
          <a:p>
            <a:pPr lvl="0" algn="l" rtl="0"/>
            <a:r>
              <a:rPr lang="en-US" dirty="0" smtClean="0"/>
              <a:t>Ethanol in alcoholic beverages </a:t>
            </a:r>
          </a:p>
          <a:p>
            <a:pPr lvl="0" algn="l" rtl="0"/>
            <a:r>
              <a:rPr lang="en-US" dirty="0" smtClean="0"/>
              <a:t>Ethylene oxide </a:t>
            </a:r>
          </a:p>
          <a:p>
            <a:pPr lvl="0" algn="l" rtl="0"/>
            <a:r>
              <a:rPr lang="en-US" dirty="0" err="1" smtClean="0"/>
              <a:t>Etoposide</a:t>
            </a:r>
            <a:r>
              <a:rPr lang="en-US" dirty="0" smtClean="0"/>
              <a:t> in combination with </a:t>
            </a:r>
            <a:r>
              <a:rPr lang="en-US" dirty="0" err="1" smtClean="0"/>
              <a:t>cisplatin</a:t>
            </a:r>
            <a:r>
              <a:rPr lang="en-US" dirty="0" smtClean="0"/>
              <a:t> and </a:t>
            </a:r>
            <a:r>
              <a:rPr lang="en-US" dirty="0" err="1" smtClean="0"/>
              <a:t>bleomycin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Formaldehyde </a:t>
            </a:r>
          </a:p>
          <a:p>
            <a:pPr lvl="0" algn="l" rtl="0"/>
            <a:r>
              <a:rPr lang="en-US" dirty="0" smtClean="0"/>
              <a:t>Gallium arsenide </a:t>
            </a:r>
          </a:p>
          <a:p>
            <a:pPr lvl="0" algn="l" rtl="0"/>
            <a:r>
              <a:rPr lang="en-US" dirty="0" smtClean="0"/>
              <a:t>[</a:t>
            </a:r>
            <a:r>
              <a:rPr lang="en-US" dirty="0" smtClean="0">
                <a:solidFill>
                  <a:srgbClr val="FF0000"/>
                </a:solidFill>
              </a:rPr>
              <a:t>Gamma Radiation: see X- and Gamma (g)-Radiation</a:t>
            </a:r>
            <a:r>
              <a:rPr lang="en-US" dirty="0" smtClean="0"/>
              <a:t>] </a:t>
            </a:r>
          </a:p>
          <a:p>
            <a:pPr lvl="0" algn="l" rtl="0"/>
            <a:r>
              <a:rPr lang="en-US" i="1" dirty="0" smtClean="0">
                <a:solidFill>
                  <a:srgbClr val="FF0000"/>
                </a:solidFill>
              </a:rPr>
              <a:t>Helicobacter pylori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(infection with)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Hepatitis B virus </a:t>
            </a:r>
            <a:r>
              <a:rPr lang="en-US" dirty="0" smtClean="0"/>
              <a:t>(chronic infection with)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Hepatitis C virus </a:t>
            </a:r>
            <a:r>
              <a:rPr lang="en-US" dirty="0" smtClean="0"/>
              <a:t>(chronic infection with)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Human immunodeficiency virus type 1 </a:t>
            </a:r>
            <a:r>
              <a:rPr lang="en-US" dirty="0" smtClean="0"/>
              <a:t>(infection with)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 rtl="0"/>
            <a:r>
              <a:rPr lang="en-US" b="1" dirty="0" smtClean="0">
                <a:solidFill>
                  <a:srgbClr val="FF0000"/>
                </a:solidFill>
              </a:rPr>
              <a:t>Human </a:t>
            </a:r>
            <a:r>
              <a:rPr lang="en-US" b="1" dirty="0" err="1" smtClean="0">
                <a:solidFill>
                  <a:srgbClr val="FF0000"/>
                </a:solidFill>
              </a:rPr>
              <a:t>papillomavirus</a:t>
            </a:r>
            <a:r>
              <a:rPr lang="en-US" b="1" dirty="0" smtClean="0">
                <a:solidFill>
                  <a:srgbClr val="FF0000"/>
                </a:solidFill>
              </a:rPr>
              <a:t> types </a:t>
            </a:r>
            <a:r>
              <a:rPr lang="en-US" dirty="0" smtClean="0"/>
              <a:t>16, 18, 31, 33, 35, 39, 45, 51, 52, 56, 58, 59 and 66 (Note: The HPV types that have been classified as carcinogenic to humans can differ by an order of magnitude in risk for cervical cancer) </a:t>
            </a:r>
          </a:p>
          <a:p>
            <a:pPr lvl="0" algn="l" rtl="0"/>
            <a:r>
              <a:rPr lang="en-US" dirty="0" smtClean="0"/>
              <a:t>Human T-cell </a:t>
            </a:r>
            <a:r>
              <a:rPr lang="en-US" dirty="0" err="1" smtClean="0"/>
              <a:t>lymphotropic</a:t>
            </a:r>
            <a:r>
              <a:rPr lang="en-US" dirty="0" smtClean="0"/>
              <a:t> virus type I </a:t>
            </a:r>
          </a:p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Melphalan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8-Methoxypsoralen (</a:t>
            </a:r>
            <a:r>
              <a:rPr lang="en-US" dirty="0" err="1" smtClean="0"/>
              <a:t>Methoxsalen</a:t>
            </a:r>
            <a:r>
              <a:rPr lang="en-US" dirty="0" smtClean="0"/>
              <a:t>) plus ultraviolet A radiation </a:t>
            </a:r>
          </a:p>
          <a:p>
            <a:pPr lvl="0" algn="l" rtl="0"/>
            <a:r>
              <a:rPr lang="en-US" dirty="0" err="1" smtClean="0"/>
              <a:t>Methylenebis</a:t>
            </a:r>
            <a:r>
              <a:rPr lang="en-US" dirty="0" smtClean="0"/>
              <a:t>(</a:t>
            </a:r>
            <a:r>
              <a:rPr lang="en-US" dirty="0" err="1" smtClean="0"/>
              <a:t>chloroaniline</a:t>
            </a:r>
            <a:r>
              <a:rPr lang="en-US" dirty="0" smtClean="0"/>
              <a:t>) (MOCA) </a:t>
            </a:r>
          </a:p>
          <a:p>
            <a:pPr lvl="0" algn="l" rtl="0"/>
            <a:r>
              <a:rPr lang="en-US" dirty="0" smtClean="0"/>
              <a:t>MOPP and other combined chemotherapy including </a:t>
            </a:r>
            <a:r>
              <a:rPr lang="en-US" dirty="0" err="1" smtClean="0"/>
              <a:t>alkylating</a:t>
            </a:r>
            <a:r>
              <a:rPr lang="en-US" dirty="0" smtClean="0"/>
              <a:t> agents </a:t>
            </a:r>
          </a:p>
          <a:p>
            <a:pPr lvl="0" algn="l" rtl="0"/>
            <a:r>
              <a:rPr lang="en-US" dirty="0" smtClean="0"/>
              <a:t>Mustard gas (Sulfur mustard)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2-Naphthylamine </a:t>
            </a:r>
          </a:p>
          <a:p>
            <a:pPr lvl="0" algn="l" rtl="0"/>
            <a:r>
              <a:rPr lang="en-US" dirty="0" smtClean="0"/>
              <a:t>Neutrons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Nickel compounds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1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 rtl="0"/>
            <a:r>
              <a:rPr lang="en-US" dirty="0" smtClean="0"/>
              <a:t>butanone (NNK)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err="1" smtClean="0"/>
              <a:t>Opisthorchis</a:t>
            </a:r>
            <a:r>
              <a:rPr lang="en-US" i="1" dirty="0" smtClean="0"/>
              <a:t> </a:t>
            </a:r>
            <a:r>
              <a:rPr lang="en-US" i="1" dirty="0" err="1" smtClean="0"/>
              <a:t>viverrini</a:t>
            </a:r>
            <a:r>
              <a:rPr lang="en-US" dirty="0" smtClean="0"/>
              <a:t> (infection with) </a:t>
            </a:r>
          </a:p>
          <a:p>
            <a:pPr lvl="0" algn="l" rtl="0"/>
            <a:r>
              <a:rPr lang="en-US" dirty="0" smtClean="0"/>
              <a:t>[Oral contraceptives, combined estrogen-</a:t>
            </a:r>
            <a:r>
              <a:rPr lang="en-US" dirty="0" err="1" smtClean="0"/>
              <a:t>progestogen</a:t>
            </a:r>
            <a:r>
              <a:rPr lang="en-US" dirty="0" smtClean="0"/>
              <a:t>: see Estrogen-</a:t>
            </a:r>
            <a:r>
              <a:rPr lang="en-US" dirty="0" err="1" smtClean="0"/>
              <a:t>progestogen</a:t>
            </a:r>
            <a:r>
              <a:rPr lang="en-US" dirty="0" smtClean="0"/>
              <a:t> oral contraceptives (combined)] </a:t>
            </a:r>
          </a:p>
          <a:p>
            <a:pPr lvl="0" algn="l" rtl="0"/>
            <a:r>
              <a:rPr lang="en-US" dirty="0" smtClean="0"/>
              <a:t>Oral contraceptives, sequential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Phosphorus-32, as phosphate </a:t>
            </a:r>
          </a:p>
          <a:p>
            <a:pPr lvl="0" algn="l" rtl="0"/>
            <a:r>
              <a:rPr lang="en-US" dirty="0" smtClean="0"/>
              <a:t>Plutonium-239 and its decay products (may contain plutonium-240 and other isotopes), as aerosols </a:t>
            </a:r>
          </a:p>
          <a:p>
            <a:pPr lvl="0" algn="l" rtl="0"/>
            <a:r>
              <a:rPr lang="en-US" dirty="0" err="1" smtClean="0"/>
              <a:t>Radioiodines</a:t>
            </a:r>
            <a:r>
              <a:rPr lang="en-US" dirty="0" smtClean="0"/>
              <a:t>, short-lived isotopes, including iodine-131, from atomic reactor accidents and nuclear weapons detonation (exposure during childhood) </a:t>
            </a:r>
          </a:p>
          <a:p>
            <a:pPr lvl="0" algn="l" rtl="0"/>
            <a:r>
              <a:rPr lang="en-US" dirty="0" err="1" smtClean="0"/>
              <a:t>Radionuclides</a:t>
            </a:r>
            <a:r>
              <a:rPr lang="en-US" dirty="0" smtClean="0"/>
              <a:t>, a-particle-emitting, internally deposited (Note: Specific </a:t>
            </a:r>
            <a:r>
              <a:rPr lang="en-US" dirty="0" err="1" smtClean="0"/>
              <a:t>radionuclides</a:t>
            </a:r>
            <a:r>
              <a:rPr lang="en-US" dirty="0" smtClean="0"/>
              <a:t> for which there is sufficient evidence for carcinogenicity to humans are also listed individually as Group 1 agents) </a:t>
            </a:r>
          </a:p>
        </p:txBody>
      </p:sp>
    </p:spTree>
    <p:extLst>
      <p:ext uri="{BB962C8B-B14F-4D97-AF65-F5344CB8AC3E}">
        <p14:creationId xmlns:p14="http://schemas.microsoft.com/office/powerpoint/2010/main" val="30370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sz="2000" dirty="0" err="1" smtClean="0"/>
              <a:t>Radionuclides</a:t>
            </a:r>
            <a:r>
              <a:rPr lang="en-US" sz="2000" dirty="0" smtClean="0"/>
              <a:t>, b-particle-emitting, internally deposited (Note: Specific </a:t>
            </a:r>
            <a:r>
              <a:rPr lang="en-US" sz="2000" dirty="0" err="1" smtClean="0"/>
              <a:t>radionuclides</a:t>
            </a:r>
            <a:r>
              <a:rPr lang="en-US" sz="2000" dirty="0" smtClean="0"/>
              <a:t> for which there is sufficient evidence for carcinogenicity to humans are also listed individually as Group 1  agents</a:t>
            </a:r>
            <a:endParaRPr lang="ar-SA" sz="2000" dirty="0" smtClean="0"/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Radium</a:t>
            </a:r>
            <a:r>
              <a:rPr lang="en-US" dirty="0" smtClean="0"/>
              <a:t>-224 and its decay products </a:t>
            </a:r>
          </a:p>
          <a:p>
            <a:pPr lvl="0" algn="l" rtl="0"/>
            <a:r>
              <a:rPr lang="en-US" dirty="0" smtClean="0"/>
              <a:t>Radium-226 and its decay products </a:t>
            </a:r>
          </a:p>
          <a:p>
            <a:pPr lvl="0" algn="l" rtl="0"/>
            <a:r>
              <a:rPr lang="en-US" dirty="0" smtClean="0"/>
              <a:t>Radium-228 and its decay products </a:t>
            </a:r>
          </a:p>
          <a:p>
            <a:pPr lvl="0" algn="l" rtl="0"/>
            <a:r>
              <a:rPr lang="en-US" dirty="0" smtClean="0"/>
              <a:t>Radon-222 and its decay products </a:t>
            </a:r>
          </a:p>
          <a:p>
            <a:pPr lvl="0" algn="l" rtl="0"/>
            <a:r>
              <a:rPr lang="en-US" i="1" dirty="0" err="1" smtClean="0">
                <a:solidFill>
                  <a:srgbClr val="FF0000"/>
                </a:solidFill>
              </a:rPr>
              <a:t>Schistosoma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haematobium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(infection with) </a:t>
            </a:r>
          </a:p>
          <a:p>
            <a:pPr lvl="0" algn="l" rtl="0"/>
            <a:r>
              <a:rPr lang="en-US" dirty="0" smtClean="0"/>
              <a:t>Silica, crystalline (inhaled in the form of quartz or </a:t>
            </a:r>
            <a:r>
              <a:rPr lang="en-US" dirty="0" err="1" smtClean="0"/>
              <a:t>cristobalite</a:t>
            </a:r>
            <a:r>
              <a:rPr lang="en-US" dirty="0" smtClean="0"/>
              <a:t> from occupational sources)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Solar radiation </a:t>
            </a:r>
          </a:p>
          <a:p>
            <a:pPr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48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l" rtl="0"/>
            <a:r>
              <a:rPr lang="en-US" dirty="0" smtClean="0"/>
              <a:t>Talc containing </a:t>
            </a:r>
            <a:r>
              <a:rPr lang="en-US" dirty="0" err="1" smtClean="0"/>
              <a:t>asbestiform</a:t>
            </a:r>
            <a:r>
              <a:rPr lang="en-US" dirty="0" smtClean="0"/>
              <a:t> </a:t>
            </a:r>
            <a:r>
              <a:rPr lang="en-US" dirty="0" err="1" smtClean="0"/>
              <a:t>fibres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err="1" smtClean="0"/>
              <a:t>Tamoxifen</a:t>
            </a:r>
            <a:r>
              <a:rPr lang="en-US" dirty="0" smtClean="0"/>
              <a:t> (Note: There is also conclusive evidence that </a:t>
            </a:r>
            <a:r>
              <a:rPr lang="en-US" dirty="0" err="1" smtClean="0"/>
              <a:t>tamoxifen</a:t>
            </a:r>
            <a:r>
              <a:rPr lang="en-US" dirty="0" smtClean="0"/>
              <a:t> reduces the risk of </a:t>
            </a:r>
            <a:r>
              <a:rPr lang="en-US" dirty="0" err="1" smtClean="0"/>
              <a:t>contralateral</a:t>
            </a:r>
            <a:r>
              <a:rPr lang="en-US" dirty="0" smtClean="0"/>
              <a:t> breast cancer) </a:t>
            </a:r>
          </a:p>
          <a:p>
            <a:pPr lvl="0" algn="l" rtl="0"/>
            <a:r>
              <a:rPr lang="en-US" dirty="0" smtClean="0"/>
              <a:t>2,3,7,8-Tetrachlorodibenzo-para-dioxin </a:t>
            </a:r>
          </a:p>
          <a:p>
            <a:pPr lvl="0" algn="l" rtl="0"/>
            <a:r>
              <a:rPr lang="en-US" dirty="0" err="1" smtClean="0"/>
              <a:t>Thiotepa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Thorium-232 and its decay products, administered intravenously as a colloidal dispersion of thorium-232 dioxide </a:t>
            </a:r>
          </a:p>
          <a:p>
            <a:pPr lvl="0" algn="l" rtl="0"/>
            <a:r>
              <a:rPr lang="en-US" dirty="0" err="1" smtClean="0"/>
              <a:t>ortho-Toluidine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err="1" smtClean="0"/>
              <a:t>Treosulfan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Vinyl chloride </a:t>
            </a:r>
          </a:p>
        </p:txBody>
      </p:sp>
    </p:spTree>
    <p:extLst>
      <p:ext uri="{BB962C8B-B14F-4D97-AF65-F5344CB8AC3E}">
        <p14:creationId xmlns:p14="http://schemas.microsoft.com/office/powerpoint/2010/main" val="14001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l">
              <a:buNone/>
            </a:pPr>
            <a:r>
              <a:rPr lang="en-US" dirty="0" smtClean="0"/>
              <a:t>X- and Gamma (g)-radiation </a:t>
            </a:r>
          </a:p>
          <a:p>
            <a:pPr algn="l">
              <a:buNone/>
            </a:pPr>
            <a:r>
              <a:rPr lang="en-US" b="1" dirty="0" smtClean="0"/>
              <a:t>Mixtures</a:t>
            </a:r>
          </a:p>
          <a:p>
            <a:pPr lvl="0" algn="l" rtl="0"/>
            <a:r>
              <a:rPr lang="en-US" dirty="0" err="1" smtClean="0">
                <a:solidFill>
                  <a:srgbClr val="FF0000"/>
                </a:solidFill>
              </a:rPr>
              <a:t>Aflatoxins</a:t>
            </a:r>
            <a:r>
              <a:rPr lang="en-US" dirty="0" smtClean="0"/>
              <a:t> (naturally occurring mixtures of)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Alcoholic beverages </a:t>
            </a:r>
          </a:p>
          <a:p>
            <a:pPr lvl="0" algn="l" rtl="0"/>
            <a:r>
              <a:rPr lang="en-US" dirty="0" smtClean="0"/>
              <a:t>Areca nut </a:t>
            </a:r>
          </a:p>
          <a:p>
            <a:pPr lvl="0" algn="l" rtl="0"/>
            <a:r>
              <a:rPr lang="en-US" dirty="0" smtClean="0"/>
              <a:t>Betel quid with tobacco </a:t>
            </a:r>
          </a:p>
          <a:p>
            <a:pPr lvl="0" algn="l" rtl="0"/>
            <a:r>
              <a:rPr lang="en-US" dirty="0" smtClean="0"/>
              <a:t>Coal-tar pitches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Coal-tars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605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 rtl="0"/>
            <a:r>
              <a:rPr lang="en-US" dirty="0" smtClean="0"/>
              <a:t>Herbal remedies containing plant species of the genus </a:t>
            </a:r>
            <a:r>
              <a:rPr lang="en-US" dirty="0" err="1" smtClean="0"/>
              <a:t>Aristolochia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/>
              <a:t>Household combustion of coal, indoor emissions from </a:t>
            </a:r>
          </a:p>
          <a:p>
            <a:pPr lvl="0" algn="l" rtl="0"/>
            <a:r>
              <a:rPr lang="en-US" dirty="0" smtClean="0"/>
              <a:t>Mineral oils, untreated and mildly treated </a:t>
            </a:r>
          </a:p>
          <a:p>
            <a:pPr lvl="0" algn="l" rtl="0"/>
            <a:r>
              <a:rPr lang="en-US" dirty="0" err="1" smtClean="0"/>
              <a:t>Phenacetin</a:t>
            </a:r>
            <a:r>
              <a:rPr lang="en-US" dirty="0" smtClean="0"/>
              <a:t>, analgesic mixtures containing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Salted fish </a:t>
            </a:r>
            <a:r>
              <a:rPr lang="en-US" dirty="0" smtClean="0"/>
              <a:t>(Chinese-style)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Shale-oils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0" algn="l" rtl="0"/>
            <a:r>
              <a:rPr lang="en-US" dirty="0" err="1" smtClean="0"/>
              <a:t>Soots</a:t>
            </a:r>
            <a:r>
              <a:rPr lang="en-US" dirty="0" smtClean="0"/>
              <a:t>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Tobacco, smokeless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Wood dust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57290" y="1428736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Exposure circumstances</a:t>
            </a:r>
          </a:p>
          <a:p>
            <a:pPr lvl="0" algn="l" rtl="0"/>
            <a:r>
              <a:rPr lang="en-US" dirty="0" smtClean="0"/>
              <a:t>Aluminum production </a:t>
            </a:r>
          </a:p>
          <a:p>
            <a:pPr lvl="0" algn="l" rtl="0"/>
            <a:r>
              <a:rPr lang="en-US" dirty="0" smtClean="0"/>
              <a:t>Arsenic in drinking-water </a:t>
            </a:r>
          </a:p>
          <a:p>
            <a:pPr lvl="0" algn="l" rtl="0"/>
            <a:r>
              <a:rPr lang="en-US" dirty="0" err="1" smtClean="0"/>
              <a:t>Auramine</a:t>
            </a:r>
            <a:r>
              <a:rPr lang="en-US" dirty="0" smtClean="0"/>
              <a:t> production </a:t>
            </a:r>
          </a:p>
          <a:p>
            <a:pPr lvl="0" algn="l" rtl="0"/>
            <a:r>
              <a:rPr lang="en-US" dirty="0" smtClean="0"/>
              <a:t>Boot and shoe manufacture and repair </a:t>
            </a:r>
          </a:p>
          <a:p>
            <a:pPr lvl="0" algn="l" rtl="0"/>
            <a:r>
              <a:rPr lang="en-US" dirty="0" smtClean="0"/>
              <a:t>Chimney sweeping </a:t>
            </a:r>
          </a:p>
          <a:p>
            <a:pPr lvl="0" algn="l" rtl="0"/>
            <a:r>
              <a:rPr lang="en-US" dirty="0" smtClean="0"/>
              <a:t>Coal gasification </a:t>
            </a:r>
          </a:p>
          <a:p>
            <a:pPr lvl="0" algn="l" rtl="0"/>
            <a:r>
              <a:rPr lang="en-US" dirty="0" smtClean="0"/>
              <a:t>Coal-tar distillation </a:t>
            </a:r>
          </a:p>
          <a:p>
            <a:pPr lvl="0" algn="l" rtl="0"/>
            <a:r>
              <a:rPr lang="en-US" dirty="0" smtClean="0"/>
              <a:t>Coke production </a:t>
            </a:r>
          </a:p>
          <a:p>
            <a:pPr algn="l">
              <a:buNone/>
            </a:pPr>
            <a:r>
              <a:rPr lang="en-US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448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endParaRPr lang="ar-SA" sz="2800" dirty="0" smtClean="0"/>
          </a:p>
          <a:p>
            <a:pPr>
              <a:buFontTx/>
              <a:buChar char="-"/>
            </a:pPr>
            <a:r>
              <a:rPr lang="ar-SA" sz="2800" dirty="0" smtClean="0"/>
              <a:t>ومن المتوقع أن ترتفع وفيات السرطان العالمية بنسبة 45% .</a:t>
            </a:r>
          </a:p>
          <a:p>
            <a:pPr>
              <a:buNone/>
            </a:pPr>
            <a:endParaRPr lang="ar-SA" sz="2800" dirty="0" smtClean="0"/>
          </a:p>
          <a:p>
            <a:pPr>
              <a:buFontTx/>
              <a:buChar char="-"/>
            </a:pPr>
            <a:r>
              <a:rPr lang="ar-SA" sz="2800" dirty="0" smtClean="0"/>
              <a:t>5ر11 مليون حالة وفاة عام 2030.</a:t>
            </a:r>
          </a:p>
          <a:p>
            <a:pPr>
              <a:buNone/>
            </a:pPr>
            <a:endParaRPr lang="ar-SA" sz="2800" dirty="0" smtClean="0"/>
          </a:p>
          <a:p>
            <a:pPr>
              <a:buFontTx/>
              <a:buChar char="-"/>
            </a:pPr>
            <a:r>
              <a:rPr lang="ar-SA" sz="2800" dirty="0" smtClean="0"/>
              <a:t>5ر15 مليون حالة سرطان جديدة عام 2030.</a:t>
            </a:r>
          </a:p>
          <a:p>
            <a:pPr>
              <a:buNone/>
            </a:pPr>
            <a:r>
              <a:rPr lang="ar-SA" sz="2800" b="1" dirty="0" smtClean="0"/>
              <a:t>بالمقارنة مع عشر</a:t>
            </a:r>
            <a:r>
              <a:rPr lang="ar-EG" sz="2800" b="1" dirty="0" smtClean="0"/>
              <a:t>ة</a:t>
            </a:r>
            <a:r>
              <a:rPr lang="ar-SA" sz="2800" b="1" dirty="0" smtClean="0"/>
              <a:t> ملايين حال</a:t>
            </a:r>
            <a:r>
              <a:rPr lang="ar-EG" sz="2800" b="1" dirty="0" smtClean="0"/>
              <a:t>ة</a:t>
            </a:r>
            <a:r>
              <a:rPr lang="ar-SA" sz="2800" b="1" dirty="0" smtClean="0"/>
              <a:t> سرطان </a:t>
            </a:r>
            <a:r>
              <a:rPr lang="ar-SA" sz="2800" b="1" smtClean="0"/>
              <a:t>جديدة عام 2000 </a:t>
            </a:r>
            <a:endParaRPr lang="ar-SA" sz="2800" dirty="0" smtClean="0"/>
          </a:p>
          <a:p>
            <a:pPr>
              <a:buNone/>
            </a:pPr>
            <a:endParaRPr lang="ar-SA" sz="2800" dirty="0" smtClean="0"/>
          </a:p>
          <a:p>
            <a:pPr>
              <a:buNone/>
            </a:pPr>
            <a:r>
              <a:rPr lang="ar-SA" sz="2800" dirty="0" smtClean="0"/>
              <a:t>- السعي إلى تقليل نسبة الوفيات من الأمراض غير المعدية (بما فيها مرض السرطان) إلى 25% خلال عام 2025م</a:t>
            </a:r>
          </a:p>
          <a:p>
            <a:pPr>
              <a:buNone/>
            </a:pPr>
            <a:r>
              <a:rPr lang="ar-SA" sz="2800" dirty="0" smtClean="0"/>
              <a:t> </a:t>
            </a:r>
            <a:endParaRPr lang="ar-SY" sz="2800" dirty="0"/>
          </a:p>
        </p:txBody>
      </p:sp>
    </p:spTree>
    <p:extLst>
      <p:ext uri="{BB962C8B-B14F-4D97-AF65-F5344CB8AC3E}">
        <p14:creationId xmlns:p14="http://schemas.microsoft.com/office/powerpoint/2010/main" val="10163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l" rtl="0"/>
            <a:r>
              <a:rPr lang="en-US" dirty="0" smtClean="0"/>
              <a:t>Furniture and cabinet making </a:t>
            </a:r>
          </a:p>
          <a:p>
            <a:pPr lvl="0" algn="l" rtl="0"/>
            <a:r>
              <a:rPr lang="en-US" dirty="0" smtClean="0"/>
              <a:t>Hematite mining (underground) with exposure to radon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Involuntary smoking </a:t>
            </a:r>
            <a:r>
              <a:rPr lang="en-US" dirty="0" smtClean="0"/>
              <a:t>(exposure to secondhand or 'environmental' tobacco smoke) </a:t>
            </a:r>
          </a:p>
          <a:p>
            <a:pPr lvl="0" algn="l" rtl="0"/>
            <a:r>
              <a:rPr lang="en-US" dirty="0" smtClean="0"/>
              <a:t>Iron and steel founding </a:t>
            </a:r>
          </a:p>
          <a:p>
            <a:pPr lvl="0" algn="l" rtl="0"/>
            <a:r>
              <a:rPr lang="en-US" dirty="0" smtClean="0"/>
              <a:t>Isopropyl alcohol manufacture (strong-acid process) </a:t>
            </a:r>
          </a:p>
          <a:p>
            <a:pPr lvl="0" algn="l" rtl="0"/>
            <a:r>
              <a:rPr lang="en-US" dirty="0" smtClean="0"/>
              <a:t>Magenta production </a:t>
            </a:r>
          </a:p>
          <a:p>
            <a:pPr lvl="0" algn="l" rtl="0"/>
            <a:r>
              <a:rPr lang="en-US" dirty="0" smtClean="0"/>
              <a:t>Painter (occupational exposure as a) </a:t>
            </a:r>
          </a:p>
          <a:p>
            <a:pPr lvl="0" algn="l" rtl="0"/>
            <a:r>
              <a:rPr lang="en-US" dirty="0" smtClean="0"/>
              <a:t>Paving and roofing with coal-tar pitch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Rubber industry </a:t>
            </a:r>
          </a:p>
          <a:p>
            <a:pPr lvl="0" algn="l" rtl="0"/>
            <a:r>
              <a:rPr lang="en-US" dirty="0" smtClean="0"/>
              <a:t>Strong-inorganic-acid mists containing sulfuric acid (occupational exposure to) </a:t>
            </a:r>
          </a:p>
          <a:p>
            <a:pPr lvl="0" algn="l" rtl="0"/>
            <a:r>
              <a:rPr lang="en-US" dirty="0" smtClean="0">
                <a:solidFill>
                  <a:srgbClr val="FF0000"/>
                </a:solidFill>
              </a:rPr>
              <a:t>Tobacco smoking and tobacco smoke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1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ar-SA" sz="9600" b="1" dirty="0" smtClean="0">
                <a:solidFill>
                  <a:srgbClr val="C00000"/>
                </a:solidFill>
              </a:rPr>
              <a:t>هل السرطان</a:t>
            </a:r>
          </a:p>
          <a:p>
            <a:pPr algn="ctr">
              <a:buNone/>
            </a:pPr>
            <a:r>
              <a:rPr lang="ar-SA" sz="96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وراثي</a:t>
            </a:r>
            <a:endParaRPr lang="ar-SY" sz="96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22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الوراثة والسرطان</a:t>
            </a:r>
            <a:endParaRPr lang="ar-SA" sz="60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SA" sz="3200" dirty="0" smtClean="0"/>
              <a:t>في بعض الأحيان يكون السرطان  متواردا في بعض العائلات بسبب مورثة </a:t>
            </a:r>
            <a:r>
              <a:rPr lang="ar-SA" sz="3200" dirty="0" err="1" smtClean="0"/>
              <a:t>شاذةتنتقل</a:t>
            </a:r>
            <a:r>
              <a:rPr lang="ar-SA" sz="3200" dirty="0" smtClean="0"/>
              <a:t> من جيل </a:t>
            </a:r>
            <a:r>
              <a:rPr lang="ar-SA" sz="3200" dirty="0" err="1" smtClean="0"/>
              <a:t>لآخروالتي</a:t>
            </a:r>
            <a:r>
              <a:rPr lang="ar-SA" sz="3200" dirty="0" smtClean="0"/>
              <a:t> تولد السرطان.وليس السرطان الذي ينتقل.</a:t>
            </a:r>
          </a:p>
          <a:p>
            <a:pPr>
              <a:buFontTx/>
              <a:buChar char="-"/>
            </a:pPr>
            <a:r>
              <a:rPr lang="ar-SA" sz="3200" dirty="0" smtClean="0"/>
              <a:t>قد يكون في العائلة عامل خطورة معين مشترك مثل التدخين</a:t>
            </a:r>
          </a:p>
          <a:p>
            <a:pPr>
              <a:buFontTx/>
              <a:buChar char="-"/>
            </a:pPr>
            <a:r>
              <a:rPr lang="ar-SA" sz="3200" dirty="0" smtClean="0"/>
              <a:t>فقط 5-10% من مجموع السرطانات وراثية.</a:t>
            </a:r>
          </a:p>
          <a:p>
            <a:pPr>
              <a:buNone/>
            </a:pPr>
            <a:r>
              <a:rPr lang="ar-SA" sz="3200" b="1" dirty="0" smtClean="0">
                <a:solidFill>
                  <a:srgbClr val="FFC000"/>
                </a:solidFill>
              </a:rPr>
              <a:t>                  </a:t>
            </a:r>
            <a:r>
              <a:rPr lang="ar-SA" sz="3200" b="1" dirty="0" smtClean="0">
                <a:solidFill>
                  <a:srgbClr val="FF0000"/>
                </a:solidFill>
              </a:rPr>
              <a:t>السرطان هو عمل لمورثة شاذة</a:t>
            </a:r>
          </a:p>
          <a:p>
            <a:pPr>
              <a:buNone/>
            </a:pPr>
            <a:endParaRPr lang="ar-SA" sz="32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sz="3200" dirty="0" smtClean="0"/>
              <a:t>الاستشارة الوراثية والاستقصاء والتنميط </a:t>
            </a:r>
            <a:r>
              <a:rPr lang="ar-SA" sz="3200" dirty="0" err="1" smtClean="0"/>
              <a:t>المورثي</a:t>
            </a:r>
            <a:r>
              <a:rPr lang="ar-SA" sz="3200" dirty="0" smtClean="0"/>
              <a:t> في الأشخاص الذين لديهم قصة عائلية قوية للسرطان، وذلك لوضع الخطط المستقبلية للكشف المبكر لبقية الأفراد والمعالجة المبكرة.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54578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هل يمكن الوقاية من السرطان</a:t>
            </a:r>
            <a:endParaRPr lang="ar-SA" sz="60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828800"/>
          </a:xfrm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ar-SA" sz="3600" b="1" dirty="0" smtClean="0"/>
              <a:t>حوالي 30% من السرطانات يمكن الوقاية منها عن طريق تعديل أو تجنب عوامل الخطورة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92006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357298"/>
            <a:ext cx="8229600" cy="4238628"/>
          </a:xfrm>
          <a:blipFill>
            <a:blip r:embed="rId3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tobacco use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being overweight or obese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low fruit and vegetable intake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physical  inactivity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alcohol use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Sexually  transmitted HPV-infection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urban air pollution </a:t>
            </a:r>
          </a:p>
          <a:p>
            <a:pPr lvl="0" algn="l" rtl="0"/>
            <a:r>
              <a:rPr lang="en-US" sz="2800" b="1" dirty="0" smtClean="0">
                <a:solidFill>
                  <a:srgbClr val="FF0000"/>
                </a:solidFill>
              </a:rPr>
              <a:t>indoor smoke from household use of solid fuels</a:t>
            </a:r>
          </a:p>
        </p:txBody>
      </p:sp>
    </p:spTree>
    <p:extLst>
      <p:ext uri="{BB962C8B-B14F-4D97-AF65-F5344CB8AC3E}">
        <p14:creationId xmlns:p14="http://schemas.microsoft.com/office/powerpoint/2010/main" val="11415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smtClean="0">
                <a:solidFill>
                  <a:srgbClr val="7030A0"/>
                </a:solidFill>
              </a:rPr>
              <a:t>Lifestyle factors</a:t>
            </a:r>
            <a:r>
              <a:rPr lang="en-US" dirty="0" smtClean="0"/>
              <a:t>, including </a:t>
            </a:r>
            <a:r>
              <a:rPr lang="en-US" dirty="0" smtClean="0">
                <a:solidFill>
                  <a:srgbClr val="FF0000"/>
                </a:solidFill>
              </a:rPr>
              <a:t>diet</a:t>
            </a:r>
            <a:r>
              <a:rPr lang="en-US" dirty="0" smtClean="0"/>
              <a:t>, have long </a:t>
            </a:r>
            <a:endParaRPr lang="ar-SA" dirty="0" smtClean="0"/>
          </a:p>
          <a:p>
            <a:pPr algn="l">
              <a:buNone/>
            </a:pPr>
            <a:r>
              <a:rPr lang="en-US" dirty="0" smtClean="0"/>
              <a:t>been </a:t>
            </a:r>
            <a:r>
              <a:rPr lang="en-US" dirty="0" err="1" smtClean="0"/>
              <a:t>recognised</a:t>
            </a:r>
            <a:r>
              <a:rPr lang="en-US" dirty="0" smtClean="0"/>
              <a:t> as potentially important determinants of cancer risk  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35%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7030A0"/>
                </a:solidFill>
              </a:rPr>
              <a:t>cancer deaths </a:t>
            </a:r>
            <a:r>
              <a:rPr lang="en-US" dirty="0" smtClean="0"/>
              <a:t>might be avoidable by changes in diet and tackling obesity.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dietary habits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7030A0"/>
                </a:solidFill>
              </a:rPr>
              <a:t>cancer incidence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7030A0"/>
                </a:solidFill>
              </a:rPr>
              <a:t>mortality</a:t>
            </a:r>
            <a:r>
              <a:rPr lang="en-US" dirty="0" smtClean="0"/>
              <a:t> and the large global variations in cancer incidence and mortality rates, along with rapid changes in cancer rates among migrant populations .</a:t>
            </a:r>
          </a:p>
          <a:p>
            <a:pPr algn="l" rtl="0">
              <a:buNone/>
            </a:pPr>
            <a:r>
              <a:rPr lang="en-US" sz="1200" dirty="0" smtClean="0"/>
              <a:t>Cancer Epidemiology   </a:t>
            </a:r>
            <a:r>
              <a:rPr lang="en-US" dirty="0" smtClean="0"/>
              <a:t> 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55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Cover image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71414"/>
            <a:ext cx="771530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sz="4000" dirty="0" smtClean="0"/>
              <a:t>Ecological studies showing significant correlations between </a:t>
            </a:r>
            <a:r>
              <a:rPr lang="en-US" sz="4000" dirty="0" smtClean="0">
                <a:solidFill>
                  <a:srgbClr val="7030A0"/>
                </a:solidFill>
              </a:rPr>
              <a:t>dietary habits </a:t>
            </a:r>
            <a:r>
              <a:rPr lang="en-US" sz="4000" dirty="0" smtClean="0">
                <a:solidFill>
                  <a:srgbClr val="FFC000"/>
                </a:solidFill>
              </a:rPr>
              <a:t>and </a:t>
            </a:r>
            <a:r>
              <a:rPr lang="en-US" sz="4000" dirty="0" smtClean="0">
                <a:solidFill>
                  <a:srgbClr val="FF0000"/>
                </a:solidFill>
              </a:rPr>
              <a:t>cancer incidence </a:t>
            </a:r>
            <a:r>
              <a:rPr lang="en-US" sz="4000" dirty="0" smtClean="0">
                <a:solidFill>
                  <a:srgbClr val="FFC000"/>
                </a:solidFill>
              </a:rPr>
              <a:t>and mortality</a:t>
            </a:r>
            <a:r>
              <a:rPr lang="en-US" dirty="0" smtClean="0"/>
              <a:t>.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2007 World Cancer Research Fund – American Institute for Cancer Research Personal </a:t>
            </a:r>
            <a:endParaRPr lang="ar-SA" dirty="0" smtClean="0"/>
          </a:p>
          <a:p>
            <a:pPr algn="l">
              <a:buNone/>
            </a:pPr>
            <a:r>
              <a:rPr lang="en-US" dirty="0" smtClean="0"/>
              <a:t>Recommendations for Cancer Prevention</a:t>
            </a:r>
          </a:p>
          <a:p>
            <a:pPr algn="l">
              <a:buNone/>
            </a:pPr>
            <a:r>
              <a:rPr lang="ar-SA" dirty="0" smtClean="0"/>
              <a:t>:</a:t>
            </a:r>
            <a:r>
              <a:rPr lang="en-US" dirty="0" smtClean="0">
                <a:solidFill>
                  <a:srgbClr val="FF0000"/>
                </a:solidFill>
              </a:rPr>
              <a:t>Recommendations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Worldwide data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200" dirty="0" smtClean="0"/>
              <a:t>There were an estimated </a:t>
            </a:r>
            <a:r>
              <a:rPr lang="en-US" sz="3200" dirty="0" smtClean="0">
                <a:solidFill>
                  <a:srgbClr val="FF0000"/>
                </a:solidFill>
              </a:rPr>
              <a:t>14.1 million </a:t>
            </a:r>
            <a:r>
              <a:rPr lang="en-US" sz="3200" dirty="0" smtClean="0"/>
              <a:t>cancer cases around the world in </a:t>
            </a:r>
            <a:r>
              <a:rPr lang="en-US" sz="3200" dirty="0" smtClean="0">
                <a:solidFill>
                  <a:srgbClr val="7030A0"/>
                </a:solidFill>
              </a:rPr>
              <a:t>2012</a:t>
            </a:r>
            <a:r>
              <a:rPr lang="en-US" sz="3200" dirty="0" smtClean="0"/>
              <a:t>, of these </a:t>
            </a:r>
            <a:r>
              <a:rPr lang="en-US" sz="3200" b="1" dirty="0" smtClean="0">
                <a:solidFill>
                  <a:srgbClr val="FF0000"/>
                </a:solidFill>
              </a:rPr>
              <a:t>7.4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million</a:t>
            </a:r>
            <a:r>
              <a:rPr lang="en-US" sz="3200" dirty="0" smtClean="0"/>
              <a:t> cases were in </a:t>
            </a:r>
            <a:r>
              <a:rPr lang="en-US" sz="3200" b="1" dirty="0" smtClean="0">
                <a:solidFill>
                  <a:srgbClr val="7030A0"/>
                </a:solidFill>
              </a:rPr>
              <a:t>men</a:t>
            </a:r>
            <a:r>
              <a:rPr lang="en-US" sz="3200" dirty="0" smtClean="0"/>
              <a:t> and </a:t>
            </a:r>
            <a:r>
              <a:rPr lang="en-US" sz="3200" b="1" dirty="0" smtClean="0">
                <a:solidFill>
                  <a:srgbClr val="FF0000"/>
                </a:solidFill>
              </a:rPr>
              <a:t>6.7 million </a:t>
            </a:r>
            <a:r>
              <a:rPr lang="en-US" sz="3200" dirty="0" smtClean="0"/>
              <a:t>in </a:t>
            </a:r>
            <a:r>
              <a:rPr lang="en-US" sz="3200" b="1" dirty="0" smtClean="0">
                <a:solidFill>
                  <a:srgbClr val="7030A0"/>
                </a:solidFill>
              </a:rPr>
              <a:t>women</a:t>
            </a:r>
            <a:r>
              <a:rPr lang="en-US" sz="3200" dirty="0" smtClean="0"/>
              <a:t>. </a:t>
            </a:r>
          </a:p>
          <a:p>
            <a:pPr algn="l">
              <a:buNone/>
            </a:pPr>
            <a:r>
              <a:rPr lang="ar-SA" sz="3200" dirty="0" smtClean="0"/>
              <a:t>  </a:t>
            </a:r>
            <a:r>
              <a:rPr lang="en-US" sz="3200" dirty="0" smtClean="0"/>
              <a:t> This number is expected to increase  </a:t>
            </a:r>
            <a:r>
              <a:rPr lang="en-US" sz="3200" b="1" dirty="0" smtClean="0">
                <a:solidFill>
                  <a:srgbClr val="FF0000"/>
                </a:solidFill>
              </a:rPr>
              <a:t>24</a:t>
            </a:r>
          </a:p>
          <a:p>
            <a:pPr algn="l">
              <a:buNone/>
            </a:pPr>
            <a:r>
              <a:rPr lang="ar-SY" sz="3200" dirty="0" smtClean="0"/>
              <a:t> </a:t>
            </a:r>
            <a:r>
              <a:rPr lang="ar-SA" sz="3200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sz="3200" b="1" dirty="0" smtClean="0">
                <a:solidFill>
                  <a:srgbClr val="FF0000"/>
                </a:solidFill>
              </a:rPr>
              <a:t>illion </a:t>
            </a:r>
            <a:r>
              <a:rPr lang="en-US" sz="3200" dirty="0" smtClean="0"/>
              <a:t>by </a:t>
            </a:r>
            <a:r>
              <a:rPr lang="en-US" sz="3200" b="1" dirty="0" smtClean="0">
                <a:solidFill>
                  <a:srgbClr val="7030A0"/>
                </a:solidFill>
              </a:rPr>
              <a:t>2035   </a:t>
            </a:r>
            <a:endParaRPr lang="ar-SY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1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WCRFI-Logo-Artwork_positive_web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14488"/>
            <a:ext cx="7858147" cy="407196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/>
          <a:lstStyle/>
          <a:p>
            <a:r>
              <a:rPr lang="en-US" dirty="0" smtClean="0"/>
              <a:t>Cancer prevention</a:t>
            </a:r>
            <a:endParaRPr lang="ar-SY" dirty="0"/>
          </a:p>
        </p:txBody>
      </p:sp>
      <p:pic>
        <p:nvPicPr>
          <p:cNvPr id="4" name="عنصر نائب للمحتوى 3" descr="CANCER PREVEN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453246"/>
            <a:ext cx="7704856" cy="507209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fatness</a:t>
            </a:r>
            <a:endParaRPr lang="ar-SY" dirty="0"/>
          </a:p>
        </p:txBody>
      </p:sp>
      <p:pic>
        <p:nvPicPr>
          <p:cNvPr id="4" name="عنصر نائب للمحتوى 3" descr="BODY FATNES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484784"/>
            <a:ext cx="7286676" cy="514353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آلية البدانة في </a:t>
            </a:r>
            <a:r>
              <a:rPr lang="ar-SA" dirty="0" err="1" smtClean="0"/>
              <a:t>احداث</a:t>
            </a:r>
            <a:r>
              <a:rPr lang="ar-SA" dirty="0" smtClean="0"/>
              <a:t> السرطان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تؤدي البدانة </a:t>
            </a:r>
            <a:r>
              <a:rPr lang="ar-SA" dirty="0" err="1" smtClean="0"/>
              <a:t>الى</a:t>
            </a:r>
            <a:r>
              <a:rPr lang="ar-SA" dirty="0" smtClean="0"/>
              <a:t> خلل في:</a:t>
            </a:r>
          </a:p>
          <a:p>
            <a:pPr>
              <a:buFontTx/>
              <a:buChar char="-"/>
            </a:pPr>
            <a:r>
              <a:rPr lang="ar-SA" dirty="0" smtClean="0"/>
              <a:t>تعامل الجسم مع الدسم والشحوم.</a:t>
            </a:r>
          </a:p>
          <a:p>
            <a:pPr>
              <a:buFontTx/>
              <a:buChar char="-"/>
            </a:pPr>
            <a:r>
              <a:rPr lang="ar-SA" dirty="0" smtClean="0"/>
              <a:t>عمل الجهاز المناعي.</a:t>
            </a:r>
          </a:p>
          <a:p>
            <a:pPr>
              <a:buFontTx/>
              <a:buChar char="-"/>
            </a:pPr>
            <a:r>
              <a:rPr lang="ar-SA" dirty="0" smtClean="0"/>
              <a:t>مستويات بعض </a:t>
            </a:r>
            <a:r>
              <a:rPr lang="ar-SA" dirty="0" err="1" smtClean="0"/>
              <a:t>الهرمونات</a:t>
            </a:r>
            <a:r>
              <a:rPr lang="ar-SA" dirty="0" smtClean="0"/>
              <a:t> مثل الأنسولين </a:t>
            </a:r>
            <a:r>
              <a:rPr lang="ar-SA" dirty="0" err="1" smtClean="0"/>
              <a:t>والأستروجين</a:t>
            </a:r>
            <a:r>
              <a:rPr lang="ar-SA" dirty="0" smtClean="0"/>
              <a:t>.</a:t>
            </a:r>
          </a:p>
          <a:p>
            <a:pPr>
              <a:buFontTx/>
              <a:buChar char="-"/>
            </a:pPr>
            <a:r>
              <a:rPr lang="ar-SA" dirty="0" smtClean="0"/>
              <a:t>العوامل التي تنظم انقسام الخلايا(عامل النمو الشبيه بالأنسولين)</a:t>
            </a:r>
          </a:p>
          <a:p>
            <a:pPr>
              <a:buFontTx/>
              <a:buChar char="-"/>
            </a:pPr>
            <a:r>
              <a:rPr lang="ar-SA" dirty="0" smtClean="0"/>
              <a:t>البروتينات المؤثرة على استعمال </a:t>
            </a:r>
            <a:r>
              <a:rPr lang="ar-SA" dirty="0" err="1" smtClean="0"/>
              <a:t>هرمونات</a:t>
            </a:r>
            <a:r>
              <a:rPr lang="ar-SA" dirty="0" smtClean="0"/>
              <a:t> معينة.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403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علاقة التغذية والفعالية </a:t>
            </a:r>
            <a:r>
              <a:rPr lang="ar-SA" dirty="0" err="1" smtClean="0"/>
              <a:t>الفيزيائيةفي</a:t>
            </a:r>
            <a:r>
              <a:rPr lang="ar-SA" dirty="0" smtClean="0"/>
              <a:t> </a:t>
            </a:r>
            <a:r>
              <a:rPr lang="ar-SA" dirty="0" err="1" smtClean="0"/>
              <a:t>احداث</a:t>
            </a:r>
            <a:r>
              <a:rPr lang="ar-SA" dirty="0" smtClean="0"/>
              <a:t> السرطان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ar-SA" dirty="0" smtClean="0"/>
              <a:t>الأبحاث وافقت على أن </a:t>
            </a:r>
            <a:r>
              <a:rPr lang="ar-SA" dirty="0" err="1" smtClean="0"/>
              <a:t>الحميةالفقيرةونمط</a:t>
            </a:r>
            <a:r>
              <a:rPr lang="ar-SA" dirty="0" smtClean="0"/>
              <a:t> قلة الحركة هما من العوامل الهامة في زيادة نسبة السرطان.</a:t>
            </a:r>
          </a:p>
          <a:p>
            <a:pPr>
              <a:buFontTx/>
              <a:buChar char="-"/>
            </a:pPr>
            <a:r>
              <a:rPr lang="ar-SA" dirty="0" smtClean="0"/>
              <a:t>كل سنة 550 ألف </a:t>
            </a:r>
            <a:r>
              <a:rPr lang="ar-SA" dirty="0" err="1" smtClean="0"/>
              <a:t>امريكي</a:t>
            </a:r>
            <a:r>
              <a:rPr lang="ar-SA" dirty="0" smtClean="0"/>
              <a:t> يموتون من السرطان ،1/3 هذه الحالات لها علاقة بالتغذية الفقيرة وقلة الفعالية الفيزيائية.</a:t>
            </a:r>
          </a:p>
          <a:p>
            <a:pPr>
              <a:buNone/>
            </a:pPr>
            <a:r>
              <a:rPr lang="ar-SA" dirty="0" smtClean="0"/>
              <a:t>       </a:t>
            </a:r>
            <a:r>
              <a:rPr lang="ar-SA" b="1" dirty="0" smtClean="0">
                <a:solidFill>
                  <a:srgbClr val="FFC000"/>
                </a:solidFill>
              </a:rPr>
              <a:t>الوقاية تكون </a:t>
            </a:r>
            <a:r>
              <a:rPr lang="ar-SA" b="1" dirty="0" smtClean="0"/>
              <a:t>:  </a:t>
            </a:r>
          </a:p>
          <a:p>
            <a:pPr>
              <a:buFontTx/>
              <a:buChar char="-"/>
            </a:pPr>
            <a:r>
              <a:rPr lang="ar-SA" b="1" dirty="0" smtClean="0">
                <a:solidFill>
                  <a:srgbClr val="FFC000"/>
                </a:solidFill>
              </a:rPr>
              <a:t>ضبط الوزن</a:t>
            </a:r>
            <a:r>
              <a:rPr lang="ar-SA" b="1" dirty="0" smtClean="0"/>
              <a:t>:-</a:t>
            </a:r>
            <a:r>
              <a:rPr lang="en-US" dirty="0" smtClean="0"/>
              <a:t>BMI</a:t>
            </a:r>
            <a:r>
              <a:rPr lang="ar-SA" dirty="0" smtClean="0"/>
              <a:t> </a:t>
            </a:r>
            <a:r>
              <a:rPr lang="en-US" dirty="0" smtClean="0"/>
              <a:t>&gt; </a:t>
            </a:r>
            <a:r>
              <a:rPr lang="ar-SA" dirty="0" smtClean="0"/>
              <a:t> 25</a:t>
            </a:r>
          </a:p>
          <a:p>
            <a:pPr>
              <a:buNone/>
            </a:pPr>
            <a:r>
              <a:rPr lang="ar-SA" b="1" dirty="0" smtClean="0"/>
              <a:t>                     - </a:t>
            </a:r>
            <a:r>
              <a:rPr lang="ar-SA" dirty="0" smtClean="0"/>
              <a:t>مراقبة الطعام العالي </a:t>
            </a:r>
            <a:r>
              <a:rPr lang="ar-SA" dirty="0" err="1" smtClean="0"/>
              <a:t>الحريرات</a:t>
            </a:r>
            <a:r>
              <a:rPr lang="ar-SA" dirty="0" smtClean="0"/>
              <a:t>،الدسم،السكريات</a:t>
            </a:r>
          </a:p>
          <a:p>
            <a:pPr>
              <a:buNone/>
            </a:pPr>
            <a:r>
              <a:rPr lang="ar-SA" dirty="0" smtClean="0"/>
              <a:t>                     - محاولة كتابة ما سنأكل ونشرب لمدة أسبوع.</a:t>
            </a:r>
          </a:p>
          <a:p>
            <a:pPr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753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Body fatness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as lean as possible within the normal range of body weight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Personal recommendations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-Ensure that body weight throughout childhood and adolescent growth projects towards the </a:t>
            </a:r>
            <a:r>
              <a:rPr lang="en-US" dirty="0" smtClean="0">
                <a:solidFill>
                  <a:srgbClr val="7030A0"/>
                </a:solidFill>
              </a:rPr>
              <a:t>lower end of the normal BMI range at age 21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Maintain</a:t>
            </a:r>
            <a:r>
              <a:rPr lang="en-US" dirty="0" smtClean="0"/>
              <a:t> body weight within the normal range from </a:t>
            </a:r>
            <a:r>
              <a:rPr lang="en-US" dirty="0" smtClean="0">
                <a:solidFill>
                  <a:srgbClr val="7030A0"/>
                </a:solidFill>
              </a:rPr>
              <a:t>age 21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Avoid weight gain </a:t>
            </a:r>
            <a:r>
              <a:rPr lang="en-US" dirty="0" smtClean="0"/>
              <a:t>and increases in waist circumference throughout adulthood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activity</a:t>
            </a:r>
            <a:endParaRPr lang="ar-SY" dirty="0"/>
          </a:p>
        </p:txBody>
      </p:sp>
      <p:pic>
        <p:nvPicPr>
          <p:cNvPr id="4" name="عنصر نائب للمحتوى 3" descr="PHYSICAL ACTIVI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484784"/>
            <a:ext cx="7776864" cy="525658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Physical activity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physically active as part of everyday life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/>
              <a:t>Be </a:t>
            </a:r>
            <a:r>
              <a:rPr lang="en-US" dirty="0" smtClean="0">
                <a:solidFill>
                  <a:srgbClr val="7030A0"/>
                </a:solidFill>
              </a:rPr>
              <a:t>moderately physically </a:t>
            </a:r>
            <a:r>
              <a:rPr lang="en-US" dirty="0" smtClean="0"/>
              <a:t>active, equivalent </a:t>
            </a:r>
            <a:r>
              <a:rPr lang="en-US" dirty="0" smtClean="0">
                <a:solidFill>
                  <a:srgbClr val="FFC000"/>
                </a:solidFill>
              </a:rPr>
              <a:t>to brisk walking</a:t>
            </a:r>
            <a:r>
              <a:rPr lang="en-US" dirty="0" smtClean="0"/>
              <a:t>, for at least </a:t>
            </a:r>
            <a:r>
              <a:rPr lang="en-US" dirty="0" smtClean="0">
                <a:solidFill>
                  <a:srgbClr val="FFC000"/>
                </a:solidFill>
              </a:rPr>
              <a:t>30 min </a:t>
            </a:r>
            <a:r>
              <a:rPr lang="en-US" dirty="0" smtClean="0"/>
              <a:t>every day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As fitness improves</a:t>
            </a:r>
            <a:r>
              <a:rPr lang="en-US" dirty="0" smtClean="0"/>
              <a:t>, aim for ≥60 min of moderate or ≥30 min of vigorous physical activity every day</a:t>
            </a: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Limit sedentary habits </a:t>
            </a:r>
            <a:r>
              <a:rPr lang="en-US" dirty="0" smtClean="0"/>
              <a:t>such as </a:t>
            </a:r>
            <a:r>
              <a:rPr lang="en-US" dirty="0" smtClean="0">
                <a:solidFill>
                  <a:srgbClr val="FFC000"/>
                </a:solidFill>
              </a:rPr>
              <a:t>watching television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Food-drink</a:t>
            </a:r>
            <a:endParaRPr lang="ar-SY" dirty="0"/>
          </a:p>
        </p:txBody>
      </p:sp>
      <p:pic>
        <p:nvPicPr>
          <p:cNvPr id="4" name="عنصر نائب للمحتوى 3" descr="FOOD-DRIN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500174"/>
            <a:ext cx="7920880" cy="524119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C00000"/>
                </a:solidFill>
              </a:rPr>
              <a:t>Foods and drinks that promote weight gain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 consumption of energy-dense foods and avoid sugary drinks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/>
              <a:t>Consume </a:t>
            </a:r>
            <a:r>
              <a:rPr lang="en-US" dirty="0" smtClean="0">
                <a:solidFill>
                  <a:srgbClr val="002060"/>
                </a:solidFill>
              </a:rPr>
              <a:t>energy-dense foods </a:t>
            </a:r>
            <a:r>
              <a:rPr lang="en-US" dirty="0" smtClean="0"/>
              <a:t>sparingly</a:t>
            </a:r>
          </a:p>
          <a:p>
            <a:pPr algn="l" rtl="0"/>
            <a:r>
              <a:rPr lang="en-US" dirty="0" smtClean="0"/>
              <a:t>Avoid </a:t>
            </a:r>
            <a:r>
              <a:rPr lang="en-US" dirty="0" smtClean="0">
                <a:solidFill>
                  <a:srgbClr val="002060"/>
                </a:solidFill>
              </a:rPr>
              <a:t>sugary drinks</a:t>
            </a:r>
          </a:p>
          <a:p>
            <a:pPr algn="l" rtl="0"/>
            <a:r>
              <a:rPr lang="en-US" dirty="0" smtClean="0"/>
              <a:t>Consume </a:t>
            </a:r>
            <a:r>
              <a:rPr lang="en-US" dirty="0" smtClean="0">
                <a:solidFill>
                  <a:srgbClr val="002060"/>
                </a:solidFill>
              </a:rPr>
              <a:t>fast foods </a:t>
            </a:r>
            <a:r>
              <a:rPr lang="en-US" dirty="0" smtClean="0"/>
              <a:t>sparingly, if at all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Both sexes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Lung cancer </a:t>
            </a:r>
            <a:r>
              <a:rPr lang="en-US" dirty="0" smtClean="0"/>
              <a:t>was the most common cancer worldwide contributing </a:t>
            </a:r>
            <a:r>
              <a:rPr lang="en-US" b="1" dirty="0" smtClean="0">
                <a:solidFill>
                  <a:srgbClr val="FF0000"/>
                </a:solidFill>
              </a:rPr>
              <a:t>13%</a:t>
            </a:r>
            <a:r>
              <a:rPr lang="en-US" dirty="0" smtClean="0"/>
              <a:t> of the total number of </a:t>
            </a:r>
            <a:r>
              <a:rPr lang="en-US" dirty="0" smtClean="0">
                <a:solidFill>
                  <a:srgbClr val="7030A0"/>
                </a:solidFill>
              </a:rPr>
              <a:t>new cases </a:t>
            </a:r>
            <a:r>
              <a:rPr lang="en-US" dirty="0" smtClean="0"/>
              <a:t>diagnosed in 2012.</a:t>
            </a:r>
          </a:p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Breast cancer </a:t>
            </a:r>
            <a:r>
              <a:rPr lang="en-US" dirty="0" smtClean="0"/>
              <a:t>(women only) was the </a:t>
            </a:r>
            <a:r>
              <a:rPr lang="en-US" dirty="0" smtClean="0">
                <a:solidFill>
                  <a:srgbClr val="FFC000"/>
                </a:solidFill>
              </a:rPr>
              <a:t>second most common cancer</a:t>
            </a:r>
            <a:r>
              <a:rPr lang="en-US" dirty="0" smtClean="0"/>
              <a:t> with nearly </a:t>
            </a:r>
            <a:r>
              <a:rPr lang="en-US" b="1" dirty="0" smtClean="0">
                <a:solidFill>
                  <a:srgbClr val="FF0000"/>
                </a:solidFill>
              </a:rPr>
              <a:t>1.7 million </a:t>
            </a:r>
            <a:r>
              <a:rPr lang="en-US" dirty="0" smtClean="0"/>
              <a:t>new cases in 2012.</a:t>
            </a:r>
          </a:p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Colorectal cancer </a:t>
            </a:r>
            <a:r>
              <a:rPr lang="en-US" dirty="0" smtClean="0"/>
              <a:t>was the </a:t>
            </a:r>
            <a:r>
              <a:rPr lang="en-US" dirty="0" smtClean="0">
                <a:solidFill>
                  <a:srgbClr val="FFC000"/>
                </a:solidFill>
              </a:rPr>
              <a:t>third</a:t>
            </a:r>
            <a:r>
              <a:rPr lang="en-US" dirty="0" smtClean="0"/>
              <a:t> most common cancer with nearly </a:t>
            </a:r>
            <a:r>
              <a:rPr lang="en-US" dirty="0" smtClean="0">
                <a:solidFill>
                  <a:srgbClr val="FF0000"/>
                </a:solidFill>
              </a:rPr>
              <a:t>1.4 million </a:t>
            </a:r>
            <a:r>
              <a:rPr lang="en-US" dirty="0" smtClean="0"/>
              <a:t>new cases in 2012 </a:t>
            </a:r>
          </a:p>
          <a:p>
            <a:pPr lvl="0" algn="l" rtl="0">
              <a:buNone/>
            </a:pPr>
            <a:endParaRPr lang="en-US" sz="1200" dirty="0" smtClean="0">
              <a:solidFill>
                <a:srgbClr val="C00000"/>
              </a:solidFill>
              <a:hlinkClick r:id="rId2"/>
            </a:endParaRPr>
          </a:p>
          <a:p>
            <a:pPr lvl="0" algn="l" rtl="0">
              <a:buNone/>
            </a:pPr>
            <a:endParaRPr lang="en-US" sz="1200" dirty="0" smtClean="0">
              <a:solidFill>
                <a:srgbClr val="C00000"/>
              </a:solidFill>
              <a:hlinkClick r:id="rId2"/>
            </a:endParaRPr>
          </a:p>
          <a:p>
            <a:pPr lvl="0" algn="l" rtl="0">
              <a:buNone/>
            </a:pPr>
            <a:r>
              <a:rPr lang="en-US" sz="1200" dirty="0" smtClean="0">
                <a:solidFill>
                  <a:srgbClr val="C00000"/>
                </a:solidFill>
                <a:hlinkClick r:id="rId2"/>
              </a:rPr>
              <a:t>http://globocan.iarc.fr</a:t>
            </a:r>
            <a:r>
              <a:rPr lang="en-US" sz="1200" dirty="0" smtClean="0"/>
              <a:t>, accessed on 16/01/2015  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9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food</a:t>
            </a:r>
            <a:endParaRPr lang="ar-SY" dirty="0"/>
          </a:p>
        </p:txBody>
      </p:sp>
      <p:pic>
        <p:nvPicPr>
          <p:cNvPr id="4" name="عنصر نائب للمحتوى 3" descr="PLANT FOO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484784"/>
            <a:ext cx="7848871" cy="518457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smtClean="0">
                <a:solidFill>
                  <a:srgbClr val="C00000"/>
                </a:solidFill>
              </a:rPr>
              <a:t>Plant foods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Eat foods mostly of plant origin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/>
              <a:t>Eat at least </a:t>
            </a:r>
            <a:r>
              <a:rPr lang="en-US" dirty="0" smtClean="0">
                <a:solidFill>
                  <a:srgbClr val="7030A0"/>
                </a:solidFill>
              </a:rPr>
              <a:t>five portions/servings </a:t>
            </a:r>
            <a:r>
              <a:rPr lang="en-US" dirty="0" smtClean="0"/>
              <a:t>(at least </a:t>
            </a:r>
            <a:r>
              <a:rPr lang="en-US" dirty="0" smtClean="0">
                <a:solidFill>
                  <a:srgbClr val="FF0000"/>
                </a:solidFill>
              </a:rPr>
              <a:t>400 g </a:t>
            </a:r>
            <a:r>
              <a:rPr lang="en-US" dirty="0" smtClean="0"/>
              <a:t>or 14 oz) of a variety of non-starchy vegetables and fruit every day</a:t>
            </a:r>
          </a:p>
          <a:p>
            <a:pPr algn="l" rtl="0"/>
            <a:r>
              <a:rPr lang="en-US" dirty="0" smtClean="0"/>
              <a:t>Eat relatively</a:t>
            </a:r>
            <a:r>
              <a:rPr lang="en-US" dirty="0" smtClean="0">
                <a:solidFill>
                  <a:srgbClr val="7030A0"/>
                </a:solidFill>
              </a:rPr>
              <a:t> unprocessed cereals </a:t>
            </a:r>
            <a:r>
              <a:rPr lang="en-US" dirty="0" smtClean="0"/>
              <a:t>(grains) and/or pulses (legumes) with every meal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>
                <a:solidFill>
                  <a:srgbClr val="FFC000"/>
                </a:solidFill>
              </a:rPr>
              <a:t>Limit refined starchy food</a:t>
            </a:r>
            <a:r>
              <a:rPr lang="ar-SA" b="1" dirty="0" smtClean="0">
                <a:solidFill>
                  <a:srgbClr val="FFC000"/>
                </a:solidFill>
              </a:rPr>
              <a:t> </a:t>
            </a:r>
          </a:p>
          <a:p>
            <a:pPr algn="l">
              <a:buNone/>
            </a:pPr>
            <a:r>
              <a:rPr lang="en-US" dirty="0" smtClean="0"/>
              <a:t>People who consume starchy roots or tubers as staples should also to ensure sufficient intake of non-starchy vegetables, fruit, and pulses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food</a:t>
            </a:r>
            <a:endParaRPr lang="ar-SY" dirty="0"/>
          </a:p>
        </p:txBody>
      </p:sp>
      <p:pic>
        <p:nvPicPr>
          <p:cNvPr id="4" name="عنصر نائب للمحتوى 3" descr="animal foo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556792"/>
            <a:ext cx="7358113" cy="514353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Animal foods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Limit</a:t>
            </a:r>
            <a:r>
              <a:rPr lang="en-US" dirty="0" smtClean="0"/>
              <a:t> intake of </a:t>
            </a:r>
            <a:r>
              <a:rPr lang="en-US" dirty="0" smtClean="0">
                <a:solidFill>
                  <a:srgbClr val="7030A0"/>
                </a:solidFill>
              </a:rPr>
              <a:t>red meat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avoid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processed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meat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People who eat red meat to consume &lt;500 g (18 oz) a week, very little – if any – to be processed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 and processed meats and cancer</a:t>
            </a:r>
            <a:endParaRPr lang="ar-SY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600" dirty="0" smtClean="0"/>
              <a:t>Numerous studies have shown an association between </a:t>
            </a:r>
            <a:r>
              <a:rPr lang="en-US" sz="3600" dirty="0" smtClean="0">
                <a:solidFill>
                  <a:srgbClr val="7030A0"/>
                </a:solidFill>
              </a:rPr>
              <a:t>high intake of processed meat </a:t>
            </a:r>
            <a:r>
              <a:rPr lang="en-US" sz="3600" dirty="0" smtClean="0"/>
              <a:t>(such as ham, bacon, sausages, and hot dogs), </a:t>
            </a:r>
            <a:r>
              <a:rPr lang="en-US" sz="3600" dirty="0" smtClean="0">
                <a:solidFill>
                  <a:srgbClr val="FF0000"/>
                </a:solidFill>
              </a:rPr>
              <a:t>red meat </a:t>
            </a:r>
            <a:r>
              <a:rPr lang="en-US" sz="3600" dirty="0" smtClean="0"/>
              <a:t>(mainly beef, pork or lamb) </a:t>
            </a:r>
            <a:r>
              <a:rPr lang="en-US" sz="3600" dirty="0" smtClean="0">
                <a:solidFill>
                  <a:srgbClr val="7030A0"/>
                </a:solidFill>
              </a:rPr>
              <a:t>and colorectal cancer </a:t>
            </a:r>
            <a:endParaRPr lang="ar-SY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the increased risk associated with processed meat intake was higher than that with unprocessed red meat. </a:t>
            </a:r>
            <a:r>
              <a:rPr lang="en-US" dirty="0" smtClean="0">
                <a:solidFill>
                  <a:srgbClr val="7030A0"/>
                </a:solidFill>
              </a:rPr>
              <a:t>Processed meat cured with nitrite contains high concentrations of preformed </a:t>
            </a:r>
            <a:r>
              <a:rPr lang="en-US" dirty="0" err="1" smtClean="0">
                <a:solidFill>
                  <a:srgbClr val="7030A0"/>
                </a:solidFill>
              </a:rPr>
              <a:t>nitroso</a:t>
            </a:r>
            <a:r>
              <a:rPr lang="en-US" dirty="0" smtClean="0">
                <a:solidFill>
                  <a:srgbClr val="7030A0"/>
                </a:solidFill>
              </a:rPr>
              <a:t> compounds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C000"/>
                </a:solidFill>
              </a:rPr>
              <a:t>nitrosylated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haem</a:t>
            </a:r>
            <a:r>
              <a:rPr lang="en-US" dirty="0" smtClean="0">
                <a:solidFill>
                  <a:srgbClr val="FFC000"/>
                </a:solidFill>
              </a:rPr>
              <a:t> iron</a:t>
            </a:r>
            <a:r>
              <a:rPr lang="en-US" dirty="0" smtClean="0"/>
              <a:t>, and these are </a:t>
            </a:r>
            <a:r>
              <a:rPr lang="en-US" dirty="0" smtClean="0">
                <a:solidFill>
                  <a:srgbClr val="FF0000"/>
                </a:solidFill>
              </a:rPr>
              <a:t>potential carcinogens</a:t>
            </a:r>
            <a:r>
              <a:rPr lang="en-US" dirty="0" smtClean="0"/>
              <a:t>.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There is experimental evidence that meats </a:t>
            </a:r>
            <a:r>
              <a:rPr lang="en-US" dirty="0" smtClean="0">
                <a:solidFill>
                  <a:srgbClr val="7030A0"/>
                </a:solidFill>
              </a:rPr>
              <a:t>cured with nitrite may </a:t>
            </a:r>
            <a:r>
              <a:rPr lang="en-US" dirty="0" smtClean="0">
                <a:solidFill>
                  <a:srgbClr val="FFC000"/>
                </a:solidFill>
              </a:rPr>
              <a:t>increase oxidative DNA damage</a:t>
            </a:r>
            <a:r>
              <a:rPr lang="en-US" dirty="0" smtClean="0"/>
              <a:t>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Red and processed meat intake has also been found to be related to the </a:t>
            </a:r>
            <a:r>
              <a:rPr lang="en-US" dirty="0" smtClean="0">
                <a:solidFill>
                  <a:srgbClr val="7030A0"/>
                </a:solidFill>
              </a:rPr>
              <a:t>risk of stomach and pancreatic cancers and with higher overall cancer mortality</a:t>
            </a:r>
            <a:r>
              <a:rPr lang="en-US" dirty="0" smtClean="0"/>
              <a:t>  .In addition to the carcinogenicity </a:t>
            </a:r>
            <a:r>
              <a:rPr lang="en-US" dirty="0" smtClean="0">
                <a:solidFill>
                  <a:srgbClr val="FFC000"/>
                </a:solidFill>
              </a:rPr>
              <a:t>of </a:t>
            </a:r>
            <a:r>
              <a:rPr lang="en-US" dirty="0" err="1" smtClean="0">
                <a:solidFill>
                  <a:srgbClr val="FFC000"/>
                </a:solidFill>
              </a:rPr>
              <a:t>nitrose</a:t>
            </a:r>
            <a:r>
              <a:rPr lang="en-US" dirty="0" smtClean="0">
                <a:solidFill>
                  <a:srgbClr val="FFC000"/>
                </a:solidFill>
              </a:rPr>
              <a:t>. </a:t>
            </a:r>
            <a:endParaRPr lang="ar-SY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drink</a:t>
            </a:r>
            <a:endParaRPr lang="ar-SY" dirty="0"/>
          </a:p>
        </p:txBody>
      </p:sp>
      <p:pic>
        <p:nvPicPr>
          <p:cNvPr id="4" name="عنصر نائب للمحتوى 3" descr="Alcohol drink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340768"/>
            <a:ext cx="7647855" cy="521497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Men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l" rtl="0"/>
            <a:r>
              <a:rPr lang="en-US" b="1" dirty="0" smtClean="0">
                <a:solidFill>
                  <a:srgbClr val="002060"/>
                </a:solidFill>
              </a:rPr>
              <a:t>Lung cancer </a:t>
            </a:r>
            <a:r>
              <a:rPr lang="en-US" dirty="0" smtClean="0"/>
              <a:t>was </a:t>
            </a:r>
            <a:r>
              <a:rPr lang="en-US" dirty="0" smtClean="0">
                <a:solidFill>
                  <a:srgbClr val="FFC000"/>
                </a:solidFill>
              </a:rPr>
              <a:t>the most common cancer </a:t>
            </a:r>
            <a:r>
              <a:rPr lang="en-US" dirty="0" smtClean="0"/>
              <a:t>worldwide in men contributing nearly </a:t>
            </a:r>
            <a:r>
              <a:rPr lang="en-US" b="1" dirty="0" smtClean="0">
                <a:solidFill>
                  <a:srgbClr val="C00000"/>
                </a:solidFill>
              </a:rPr>
              <a:t>17% of </a:t>
            </a:r>
            <a:r>
              <a:rPr lang="en-US" dirty="0" smtClean="0"/>
              <a:t>the total number of new cases diagnosed in 2012.</a:t>
            </a:r>
          </a:p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The top three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C000"/>
                </a:solidFill>
              </a:rPr>
              <a:t>lung, prostate </a:t>
            </a:r>
            <a:r>
              <a:rPr lang="en-US" b="1" dirty="0" smtClean="0">
                <a:solidFill>
                  <a:srgbClr val="002060"/>
                </a:solidFill>
              </a:rPr>
              <a:t>and</a:t>
            </a:r>
            <a:r>
              <a:rPr lang="en-US" b="1" dirty="0" smtClean="0">
                <a:solidFill>
                  <a:srgbClr val="FFC000"/>
                </a:solidFill>
              </a:rPr>
              <a:t> colorectal </a:t>
            </a:r>
            <a:r>
              <a:rPr lang="en-US" dirty="0" smtClean="0"/>
              <a:t>cancers, contributed nearly </a:t>
            </a:r>
            <a:r>
              <a:rPr lang="en-US" b="1" dirty="0" smtClean="0">
                <a:solidFill>
                  <a:srgbClr val="FF0000"/>
                </a:solidFill>
              </a:rPr>
              <a:t>42%</a:t>
            </a:r>
            <a:r>
              <a:rPr lang="en-US" dirty="0" smtClean="0"/>
              <a:t> of all cancers (excluding non-melanoma skin cancer).</a:t>
            </a:r>
          </a:p>
          <a:p>
            <a:pPr lvl="0" algn="l" rtl="0"/>
            <a:r>
              <a:rPr lang="en-US" dirty="0" smtClean="0"/>
              <a:t>Other </a:t>
            </a:r>
            <a:r>
              <a:rPr lang="en-US" b="1" dirty="0" smtClean="0">
                <a:solidFill>
                  <a:srgbClr val="7030A0"/>
                </a:solidFill>
              </a:rPr>
              <a:t>common cancers </a:t>
            </a:r>
            <a:r>
              <a:rPr lang="en-US" dirty="0" smtClean="0"/>
              <a:t>contributing more than </a:t>
            </a:r>
            <a:r>
              <a:rPr lang="en-US" b="1" dirty="0" smtClean="0">
                <a:solidFill>
                  <a:srgbClr val="FF0000"/>
                </a:solidFill>
              </a:rPr>
              <a:t>5%</a:t>
            </a:r>
            <a:r>
              <a:rPr lang="en-US" dirty="0" smtClean="0"/>
              <a:t> were </a:t>
            </a:r>
            <a:r>
              <a:rPr lang="en-US" b="1" dirty="0" smtClean="0">
                <a:solidFill>
                  <a:srgbClr val="FFC000"/>
                </a:solidFill>
              </a:rPr>
              <a:t>stomach and liver</a:t>
            </a:r>
          </a:p>
          <a:p>
            <a:pPr lvl="0" algn="l" rtl="0">
              <a:buNone/>
            </a:pPr>
            <a:r>
              <a:rPr lang="en-US" sz="2800" dirty="0" smtClean="0">
                <a:solidFill>
                  <a:srgbClr val="C00000"/>
                </a:solidFill>
                <a:hlinkClick r:id="rId2"/>
              </a:rPr>
              <a:t> </a:t>
            </a:r>
            <a:r>
              <a:rPr lang="en-US" sz="1200" dirty="0" smtClean="0">
                <a:solidFill>
                  <a:srgbClr val="C00000"/>
                </a:solidFill>
                <a:hlinkClick r:id="rId2"/>
              </a:rPr>
              <a:t>http://globocan.iarc.fr</a:t>
            </a:r>
            <a:r>
              <a:rPr lang="en-US" sz="1200" dirty="0" smtClean="0"/>
              <a:t>, accessed on 16/01/2015 </a:t>
            </a:r>
            <a:endParaRPr lang="en-US" sz="1200" b="1" dirty="0" smtClean="0">
              <a:solidFill>
                <a:srgbClr val="FFC000"/>
              </a:solidFill>
            </a:endParaRPr>
          </a:p>
          <a:p>
            <a:pPr lvl="0" algn="l" rtl="0">
              <a:buNone/>
            </a:pP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Alcoholic drinks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 alcoholic drinks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alcoholic drinks are consumed, limit consumption to no more than two drinks a day for men and one drink a day for women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400" dirty="0" smtClean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Preservation, processing</a:t>
            </a:r>
            <a:endParaRPr lang="ar-SY" sz="2400" dirty="0"/>
          </a:p>
        </p:txBody>
      </p:sp>
      <p:pic>
        <p:nvPicPr>
          <p:cNvPr id="4" name="عنصر نائب للمحتوى 3" descr="sa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00174"/>
            <a:ext cx="7215237" cy="5214974"/>
          </a:xfrm>
        </p:spPr>
      </p:pic>
      <p:pic>
        <p:nvPicPr>
          <p:cNvPr id="5" name="صورة 4" descr="sal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484784"/>
            <a:ext cx="7920880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Preservation, processing, preparation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 consumption of salt</a:t>
            </a:r>
            <a:br>
              <a:rPr lang="en-US" dirty="0" smtClean="0"/>
            </a:br>
            <a:r>
              <a:rPr lang="en-US" dirty="0" smtClean="0"/>
              <a:t>Avoid </a:t>
            </a:r>
            <a:r>
              <a:rPr lang="en-US" dirty="0" err="1" smtClean="0"/>
              <a:t>mouldy</a:t>
            </a:r>
            <a:r>
              <a:rPr lang="en-US" dirty="0" smtClean="0"/>
              <a:t> cereals (grains) or pulses (legumes)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Avoid salt-preserved</a:t>
            </a:r>
            <a:r>
              <a:rPr lang="en-US" dirty="0" smtClean="0"/>
              <a:t>, salted, or salty foods; preserve foods without using salt.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Limit consumption of processed foods </a:t>
            </a:r>
            <a:r>
              <a:rPr lang="en-US" dirty="0" smtClean="0"/>
              <a:t>with added salt to ensure an intake of </a:t>
            </a:r>
            <a:r>
              <a:rPr lang="en-US" dirty="0" smtClean="0">
                <a:solidFill>
                  <a:srgbClr val="7030A0"/>
                </a:solidFill>
              </a:rPr>
              <a:t>&lt;6 g </a:t>
            </a:r>
            <a:r>
              <a:rPr lang="en-US" dirty="0" smtClean="0"/>
              <a:t>(2.4 g sodium) a day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Do not eat </a:t>
            </a:r>
            <a:r>
              <a:rPr lang="en-US" dirty="0" err="1" smtClean="0">
                <a:solidFill>
                  <a:srgbClr val="7030A0"/>
                </a:solidFill>
              </a:rPr>
              <a:t>mouldy</a:t>
            </a:r>
            <a:r>
              <a:rPr lang="en-US" dirty="0" smtClean="0">
                <a:solidFill>
                  <a:srgbClr val="7030A0"/>
                </a:solidFill>
              </a:rPr>
              <a:t> cereals </a:t>
            </a:r>
            <a:r>
              <a:rPr lang="en-US" dirty="0" smtClean="0"/>
              <a:t>(grains) or pulses (legumes)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Dietary supplements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Aim to meet nutritional needs </a:t>
            </a:r>
            <a:r>
              <a:rPr lang="en-US" dirty="0" smtClean="0">
                <a:solidFill>
                  <a:srgbClr val="7030A0"/>
                </a:solidFill>
              </a:rPr>
              <a:t>through diet alone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Dietary supplements are not recommended for cancer prevention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 feeding</a:t>
            </a:r>
            <a:endParaRPr lang="ar-SY" dirty="0"/>
          </a:p>
        </p:txBody>
      </p:sp>
      <p:pic>
        <p:nvPicPr>
          <p:cNvPr id="4" name="عنصر نائب للمحتوى 3" descr="Breast feed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412776"/>
            <a:ext cx="7286676" cy="521497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>
                <a:solidFill>
                  <a:srgbClr val="C00000"/>
                </a:solidFill>
              </a:rPr>
              <a:t>Breastfeeding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Mothers to breastfeed; children to be breastfed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/>
              <a:t>Aim to breastfeed infants exclusively </a:t>
            </a:r>
            <a:r>
              <a:rPr lang="en-US" dirty="0" smtClean="0">
                <a:solidFill>
                  <a:srgbClr val="7030A0"/>
                </a:solidFill>
              </a:rPr>
              <a:t>up to 6 months and continue with complementary feeding thereafter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C00000"/>
                </a:solidFill>
              </a:rPr>
              <a:t>Cancer survivors</a:t>
            </a:r>
            <a:endParaRPr lang="ar-SY" dirty="0"/>
          </a:p>
        </p:txBody>
      </p:sp>
      <p:pic>
        <p:nvPicPr>
          <p:cNvPr id="4" name="عنصر نائب للمحتوى 3" descr="Cancer survivo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196752"/>
            <a:ext cx="7286675" cy="542926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C00000"/>
                </a:solidFill>
              </a:rPr>
              <a:t>Cancer survivors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sz="2800" b="1" dirty="0" smtClean="0">
                <a:solidFill>
                  <a:srgbClr val="C00000"/>
                </a:solidFill>
              </a:rPr>
              <a:t>Cancer survivors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Follow the recommendations for cancer prevention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Personal recommendations</a:t>
            </a:r>
          </a:p>
          <a:p>
            <a:pPr algn="l" rtl="0"/>
            <a:r>
              <a:rPr lang="en-US" dirty="0" smtClean="0"/>
              <a:t>All cancer survivors </a:t>
            </a:r>
            <a:r>
              <a:rPr lang="en-US" dirty="0" smtClean="0">
                <a:solidFill>
                  <a:srgbClr val="7030A0"/>
                </a:solidFill>
              </a:rPr>
              <a:t>should receive nutritional care</a:t>
            </a:r>
            <a:r>
              <a:rPr lang="en-US" dirty="0" smtClean="0"/>
              <a:t> from an appropriately trained professional.</a:t>
            </a:r>
          </a:p>
          <a:p>
            <a:pPr algn="l" rtl="0"/>
            <a:r>
              <a:rPr lang="en-US" dirty="0" smtClean="0"/>
              <a:t>If able to do so, and unless otherwise advised, aim to follow the recommendations for </a:t>
            </a:r>
            <a:r>
              <a:rPr lang="en-US" dirty="0" smtClean="0">
                <a:solidFill>
                  <a:srgbClr val="7030A0"/>
                </a:solidFill>
              </a:rPr>
              <a:t>diet, healthy weight, and physical activity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aseline="30000" dirty="0" smtClean="0"/>
              <a:t>1.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Cancer survivors </a:t>
            </a:r>
            <a:r>
              <a:rPr lang="en-US" dirty="0" smtClean="0"/>
              <a:t>are people who are </a:t>
            </a:r>
            <a:r>
              <a:rPr lang="en-US" dirty="0" smtClean="0">
                <a:solidFill>
                  <a:srgbClr val="7030A0"/>
                </a:solidFill>
              </a:rPr>
              <a:t>living with a diagnosis of cancer</a:t>
            </a:r>
            <a:r>
              <a:rPr lang="en-US" dirty="0" smtClean="0"/>
              <a:t>, including those who have</a:t>
            </a:r>
            <a:r>
              <a:rPr lang="en-US" dirty="0" smtClean="0">
                <a:solidFill>
                  <a:srgbClr val="7030A0"/>
                </a:solidFill>
              </a:rPr>
              <a:t> recovered </a:t>
            </a:r>
            <a:r>
              <a:rPr lang="en-US" dirty="0" smtClean="0"/>
              <a:t>from the disease</a:t>
            </a:r>
          </a:p>
          <a:p>
            <a:pPr algn="l" rtl="0"/>
            <a:r>
              <a:rPr lang="en-US" baseline="30000" dirty="0" smtClean="0"/>
              <a:t> 2. </a:t>
            </a:r>
            <a:r>
              <a:rPr lang="en-US" dirty="0" smtClean="0"/>
              <a:t>This recommendation </a:t>
            </a:r>
            <a:r>
              <a:rPr lang="en-US" dirty="0" smtClean="0">
                <a:solidFill>
                  <a:srgbClr val="7030A0"/>
                </a:solidFill>
              </a:rPr>
              <a:t>does not </a:t>
            </a:r>
            <a:r>
              <a:rPr lang="en-US" dirty="0" smtClean="0"/>
              <a:t>apply to those who are </a:t>
            </a:r>
            <a:r>
              <a:rPr lang="en-US" dirty="0" smtClean="0">
                <a:solidFill>
                  <a:srgbClr val="7030A0"/>
                </a:solidFill>
              </a:rPr>
              <a:t>undergoing active treatment</a:t>
            </a:r>
            <a:r>
              <a:rPr lang="en-US" dirty="0" smtClean="0"/>
              <a:t>, subject to the qualifications in the text </a:t>
            </a:r>
          </a:p>
          <a:p>
            <a:pPr algn="l" rtl="0"/>
            <a:r>
              <a:rPr lang="en-US" baseline="30000" dirty="0" smtClean="0"/>
              <a:t>3. </a:t>
            </a:r>
            <a:r>
              <a:rPr lang="en-US" dirty="0" smtClean="0"/>
              <a:t>This includes </a:t>
            </a:r>
            <a:r>
              <a:rPr lang="en-US" dirty="0" smtClean="0">
                <a:solidFill>
                  <a:srgbClr val="FFC000"/>
                </a:solidFill>
              </a:rPr>
              <a:t>all cancer survivors</a:t>
            </a:r>
            <a:r>
              <a:rPr lang="en-US" dirty="0" smtClean="0"/>
              <a:t>, before, during, and after active treatment.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600" dirty="0" smtClean="0"/>
              <a:t>Normal (or healthy) weight correspond to </a:t>
            </a:r>
            <a:r>
              <a:rPr lang="en-US" sz="3600" dirty="0" smtClean="0">
                <a:solidFill>
                  <a:srgbClr val="7030A0"/>
                </a:solidFill>
              </a:rPr>
              <a:t>a body mass index </a:t>
            </a:r>
            <a:r>
              <a:rPr lang="en-US" sz="3600" dirty="0" smtClean="0"/>
              <a:t>between </a:t>
            </a:r>
            <a:r>
              <a:rPr lang="en-US" sz="3600" dirty="0" smtClean="0">
                <a:solidFill>
                  <a:srgbClr val="FF0000"/>
                </a:solidFill>
              </a:rPr>
              <a:t>18.5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FF0000"/>
                </a:solidFill>
              </a:rPr>
              <a:t>24.9</a:t>
            </a:r>
            <a:r>
              <a:rPr lang="en-US" sz="3600" dirty="0" smtClean="0"/>
              <a:t> kg/m</a:t>
            </a:r>
            <a:r>
              <a:rPr lang="en-US" sz="3600" baseline="30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Women</a:t>
            </a:r>
            <a:br>
              <a:rPr lang="en-US" dirty="0" smtClean="0"/>
            </a:b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Breast cancer </a:t>
            </a:r>
            <a:r>
              <a:rPr lang="en-US" dirty="0" smtClean="0"/>
              <a:t>was the </a:t>
            </a:r>
            <a:r>
              <a:rPr lang="en-US" dirty="0" smtClean="0">
                <a:solidFill>
                  <a:srgbClr val="FFC000"/>
                </a:solidFill>
              </a:rPr>
              <a:t>most common cancer </a:t>
            </a:r>
            <a:r>
              <a:rPr lang="en-US" dirty="0" smtClean="0"/>
              <a:t>worldwide in women contributing more than </a:t>
            </a:r>
            <a:r>
              <a:rPr lang="en-US" b="1" dirty="0" smtClean="0">
                <a:solidFill>
                  <a:srgbClr val="FF0000"/>
                </a:solidFill>
              </a:rPr>
              <a:t>25%</a:t>
            </a:r>
            <a:r>
              <a:rPr lang="en-US" dirty="0" smtClean="0"/>
              <a:t> of the total number of new cases diagnosed in 2012.</a:t>
            </a:r>
          </a:p>
          <a:p>
            <a:pPr lvl="0" algn="l" rtl="0"/>
            <a:r>
              <a:rPr lang="en-US" dirty="0" smtClean="0"/>
              <a:t>The </a:t>
            </a:r>
            <a:r>
              <a:rPr lang="en-US" b="1" dirty="0" smtClean="0">
                <a:solidFill>
                  <a:srgbClr val="7030A0"/>
                </a:solidFill>
              </a:rPr>
              <a:t>top three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C000"/>
                </a:solidFill>
              </a:rPr>
              <a:t>breast, colorectal </a:t>
            </a:r>
            <a:r>
              <a:rPr lang="en-US" b="1" dirty="0" smtClean="0">
                <a:solidFill>
                  <a:srgbClr val="002060"/>
                </a:solidFill>
              </a:rPr>
              <a:t>and</a:t>
            </a:r>
            <a:r>
              <a:rPr lang="en-US" b="1" dirty="0" smtClean="0">
                <a:solidFill>
                  <a:srgbClr val="FFC000"/>
                </a:solidFill>
              </a:rPr>
              <a:t> lung cancers,</a:t>
            </a:r>
            <a:r>
              <a:rPr lang="en-US" dirty="0" smtClean="0"/>
              <a:t> contributed more than </a:t>
            </a:r>
            <a:r>
              <a:rPr lang="en-US" b="1" dirty="0" smtClean="0">
                <a:solidFill>
                  <a:srgbClr val="FF0000"/>
                </a:solidFill>
              </a:rPr>
              <a:t>43%</a:t>
            </a:r>
            <a:r>
              <a:rPr lang="en-US" dirty="0" smtClean="0"/>
              <a:t> of all cancers (excluding non-melanoma skin cancer).</a:t>
            </a:r>
          </a:p>
          <a:p>
            <a:pPr lvl="0" algn="l" rtl="0"/>
            <a:r>
              <a:rPr lang="en-US" b="1" dirty="0" smtClean="0">
                <a:solidFill>
                  <a:srgbClr val="7030A0"/>
                </a:solidFill>
              </a:rPr>
              <a:t>Cervical cancer </a:t>
            </a:r>
            <a:r>
              <a:rPr lang="en-US" dirty="0" smtClean="0"/>
              <a:t>also contributed nearly </a:t>
            </a:r>
            <a:r>
              <a:rPr lang="en-US" b="1" dirty="0" smtClean="0">
                <a:solidFill>
                  <a:srgbClr val="FF0000"/>
                </a:solidFill>
              </a:rPr>
              <a:t>8%</a:t>
            </a:r>
            <a:r>
              <a:rPr lang="en-US" dirty="0" smtClean="0"/>
              <a:t> of all cancers (excluding non-melanoma skin cancer).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sz="3600" dirty="0" smtClean="0"/>
              <a:t>Examples of </a:t>
            </a:r>
            <a:r>
              <a:rPr lang="en-US" sz="3600" dirty="0" smtClean="0">
                <a:solidFill>
                  <a:srgbClr val="FF0000"/>
                </a:solidFill>
              </a:rPr>
              <a:t>light physical </a:t>
            </a:r>
            <a:r>
              <a:rPr lang="en-US" sz="3600" dirty="0" smtClean="0"/>
              <a:t>activity are walking slowly, light gardening, housework. </a:t>
            </a:r>
          </a:p>
          <a:p>
            <a:pPr algn="l">
              <a:buNone/>
            </a:pPr>
            <a:r>
              <a:rPr lang="en-US" sz="3600" dirty="0" smtClean="0"/>
              <a:t>examples of </a:t>
            </a:r>
            <a:r>
              <a:rPr lang="en-US" sz="3600" dirty="0" smtClean="0">
                <a:solidFill>
                  <a:srgbClr val="FF0000"/>
                </a:solidFill>
              </a:rPr>
              <a:t>moderate activities </a:t>
            </a:r>
            <a:r>
              <a:rPr lang="en-US" sz="3600" dirty="0" smtClean="0"/>
              <a:t>are walking briskly, cycling, dancing, swimming .</a:t>
            </a:r>
          </a:p>
          <a:p>
            <a:pPr algn="l">
              <a:buNone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vigorous activities </a:t>
            </a:r>
            <a:r>
              <a:rPr lang="en-US" sz="3600" dirty="0" smtClean="0"/>
              <a:t>(running, tennis and football</a:t>
            </a:r>
            <a:r>
              <a:rPr lang="en-US" dirty="0" smtClean="0"/>
              <a:t>)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smtClean="0">
                <a:solidFill>
                  <a:srgbClr val="7030A0"/>
                </a:solidFill>
              </a:rPr>
              <a:t>Energy-dense foods </a:t>
            </a:r>
            <a:r>
              <a:rPr lang="en-US" sz="3600" dirty="0" smtClean="0"/>
              <a:t>are defined as those with an energy content of more than about </a:t>
            </a:r>
            <a:r>
              <a:rPr lang="en-US" sz="3600" dirty="0" smtClean="0">
                <a:solidFill>
                  <a:srgbClr val="FF0000"/>
                </a:solidFill>
              </a:rPr>
              <a:t>225–275 kcal/g.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Sugary drinks </a:t>
            </a:r>
            <a:r>
              <a:rPr lang="en-US" sz="3600" dirty="0" smtClean="0"/>
              <a:t>refer to drinks with </a:t>
            </a:r>
            <a:r>
              <a:rPr lang="en-US" sz="3600" dirty="0" smtClean="0">
                <a:solidFill>
                  <a:srgbClr val="FF0000"/>
                </a:solidFill>
              </a:rPr>
              <a:t>added sugars</a:t>
            </a:r>
            <a:r>
              <a:rPr lang="en-US" sz="3600" dirty="0" smtClean="0"/>
              <a:t>. </a:t>
            </a:r>
            <a:r>
              <a:rPr lang="en-US" sz="3600" dirty="0" smtClean="0">
                <a:solidFill>
                  <a:srgbClr val="FFC000"/>
                </a:solidFill>
              </a:rPr>
              <a:t>Fruit juices should </a:t>
            </a:r>
            <a:r>
              <a:rPr lang="syr-SY" sz="3600" dirty="0" smtClean="0">
                <a:solidFill>
                  <a:srgbClr val="FFC000"/>
                </a:solidFill>
              </a:rPr>
              <a:t>   </a:t>
            </a:r>
            <a:r>
              <a:rPr lang="en-US" sz="3600" dirty="0" smtClean="0">
                <a:solidFill>
                  <a:srgbClr val="FFC000"/>
                </a:solidFill>
              </a:rPr>
              <a:t>also be limited</a:t>
            </a:r>
            <a:endParaRPr lang="ar-SY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 smtClean="0"/>
              <a:t>“</a:t>
            </a:r>
            <a:r>
              <a:rPr lang="en-US" sz="3600" dirty="0" smtClean="0">
                <a:solidFill>
                  <a:srgbClr val="FF0000"/>
                </a:solidFill>
              </a:rPr>
              <a:t>Fast foods</a:t>
            </a:r>
            <a:r>
              <a:rPr lang="en-US" sz="3600" dirty="0" smtClean="0"/>
              <a:t>” refer to readily available convenience foods that tend to be </a:t>
            </a:r>
            <a:r>
              <a:rPr lang="en-US" sz="3600" dirty="0" smtClean="0">
                <a:solidFill>
                  <a:srgbClr val="002060"/>
                </a:solidFill>
              </a:rPr>
              <a:t>energy-dense</a:t>
            </a:r>
            <a:r>
              <a:rPr lang="en-US" sz="3600" dirty="0" smtClean="0"/>
              <a:t> and are frequently consumed in large portions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endParaRPr lang="en-US" sz="1000" dirty="0" smtClean="0"/>
          </a:p>
          <a:p>
            <a:pPr algn="l" rtl="0"/>
            <a:endParaRPr lang="en-US" sz="1000" i="1" dirty="0" smtClean="0"/>
          </a:p>
          <a:p>
            <a:pPr algn="l" rtl="0"/>
            <a:endParaRPr lang="en-US" sz="1000" i="1" dirty="0" smtClean="0"/>
          </a:p>
          <a:p>
            <a:pPr algn="l" rtl="0"/>
            <a:endParaRPr lang="en-US" sz="1000" i="1" dirty="0" smtClean="0"/>
          </a:p>
          <a:p>
            <a:pPr algn="l" rtl="0"/>
            <a:endParaRPr lang="en-US" sz="1000" i="1" dirty="0" smtClean="0"/>
          </a:p>
          <a:p>
            <a:pPr algn="l" rtl="0"/>
            <a:r>
              <a:rPr lang="en-US" sz="1000" i="1" dirty="0" smtClean="0"/>
              <a:t>Source</a:t>
            </a:r>
            <a:r>
              <a:rPr lang="en-US" sz="1000" dirty="0" smtClean="0"/>
              <a:t>: Food, Nutrition, Physical Activity and the Prevention of Cancer: a Global Perspective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</a:t>
            </a:r>
            <a:r>
              <a:rPr lang="en-US" sz="3100" b="1" dirty="0" smtClean="0">
                <a:solidFill>
                  <a:srgbClr val="FF0000"/>
                </a:solidFill>
              </a:rPr>
              <a:t>Benefits for cancer prevention</a:t>
            </a:r>
            <a:endParaRPr lang="ar-SY" sz="31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There is evidence that diets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7030A0"/>
                </a:solidFill>
              </a:rPr>
              <a:t>high</a:t>
            </a:r>
            <a:r>
              <a:rPr lang="en-US" dirty="0" smtClean="0"/>
              <a:t> intake of </a:t>
            </a:r>
            <a:r>
              <a:rPr lang="en-US" dirty="0" smtClean="0">
                <a:solidFill>
                  <a:srgbClr val="7030A0"/>
                </a:solidFill>
              </a:rPr>
              <a:t>plant foods </a:t>
            </a:r>
            <a:r>
              <a:rPr lang="en-US" dirty="0" smtClean="0"/>
              <a:t>(fruits, vegetables, pulses and whole-grain foods), </a:t>
            </a:r>
            <a:r>
              <a:rPr lang="en-US" dirty="0" smtClean="0">
                <a:solidFill>
                  <a:srgbClr val="7030A0"/>
                </a:solidFill>
              </a:rPr>
              <a:t>low intake of red and processed meats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7030A0"/>
                </a:solidFill>
              </a:rPr>
              <a:t>low intake of sugary foods</a:t>
            </a:r>
            <a:r>
              <a:rPr lang="en-US" dirty="0" smtClean="0"/>
              <a:t>, and avoidance of </a:t>
            </a:r>
            <a:r>
              <a:rPr lang="en-US" dirty="0" smtClean="0">
                <a:solidFill>
                  <a:srgbClr val="7030A0"/>
                </a:solidFill>
              </a:rPr>
              <a:t>high salt </a:t>
            </a:r>
            <a:r>
              <a:rPr lang="en-US" dirty="0" smtClean="0"/>
              <a:t>intake are related to a </a:t>
            </a:r>
            <a:r>
              <a:rPr lang="en-US" dirty="0" smtClean="0">
                <a:solidFill>
                  <a:srgbClr val="FF0000"/>
                </a:solidFill>
              </a:rPr>
              <a:t>lower risk of several cancers</a:t>
            </a:r>
            <a:r>
              <a:rPr lang="en-US" dirty="0" smtClean="0"/>
              <a:t>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is associated with a </a:t>
            </a:r>
            <a:r>
              <a:rPr lang="en-US" dirty="0" smtClean="0">
                <a:solidFill>
                  <a:srgbClr val="7030A0"/>
                </a:solidFill>
              </a:rPr>
              <a:t>reduction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overall cancer risk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C000"/>
                </a:solidFill>
              </a:rPr>
              <a:t>5% </a:t>
            </a:r>
            <a:r>
              <a:rPr lang="en-US" dirty="0" smtClean="0"/>
              <a:t>risk reduction for adherence to each additional recommendation), with the </a:t>
            </a:r>
            <a:r>
              <a:rPr lang="en-US" dirty="0" smtClean="0">
                <a:solidFill>
                  <a:srgbClr val="7030A0"/>
                </a:solidFill>
              </a:rPr>
              <a:t>largest reductions for stomach, endometrial, </a:t>
            </a:r>
            <a:r>
              <a:rPr lang="en-US" dirty="0" err="1" smtClean="0">
                <a:solidFill>
                  <a:srgbClr val="7030A0"/>
                </a:solidFill>
              </a:rPr>
              <a:t>oesophageal</a:t>
            </a:r>
            <a:r>
              <a:rPr lang="en-US" dirty="0" smtClean="0">
                <a:solidFill>
                  <a:srgbClr val="7030A0"/>
                </a:solidFill>
              </a:rPr>
              <a:t>, colorectal, and mouth, pharynx, and larynx cancers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C000"/>
                </a:solidFill>
              </a:rPr>
              <a:t>12–16%</a:t>
            </a:r>
            <a:r>
              <a:rPr lang="en-US" dirty="0" smtClean="0"/>
              <a:t> risk reductions) .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on cancer prognosis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Recent reviews have shown that </a:t>
            </a:r>
            <a:r>
              <a:rPr lang="en-US" dirty="0" smtClean="0">
                <a:solidFill>
                  <a:srgbClr val="7030A0"/>
                </a:solidFill>
              </a:rPr>
              <a:t>diet</a:t>
            </a:r>
            <a:r>
              <a:rPr lang="en-US" dirty="0" smtClean="0"/>
              <a:t> may </a:t>
            </a:r>
            <a:r>
              <a:rPr lang="en-US" dirty="0" smtClean="0">
                <a:solidFill>
                  <a:srgbClr val="7030A0"/>
                </a:solidFill>
              </a:rPr>
              <a:t>modify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biomarkers of cancer progression </a:t>
            </a:r>
            <a:r>
              <a:rPr lang="en-US" dirty="0" smtClean="0"/>
              <a:t>in individuals who have been treated for cancer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EUROPEAN CODE AGAINST CANCER</a:t>
            </a:r>
            <a:br>
              <a:rPr lang="en-US" sz="3600" dirty="0" smtClean="0">
                <a:solidFill>
                  <a:srgbClr val="FF0000"/>
                </a:solidFill>
              </a:rPr>
            </a:br>
            <a:endParaRPr lang="ar-SY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92D050"/>
                </a:solidFill>
              </a:rPr>
              <a:t>12 ways to reduce your cancer risk</a:t>
            </a:r>
            <a:endParaRPr lang="ar-SY" sz="4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Do not smoke</a:t>
            </a:r>
            <a:r>
              <a:rPr lang="en-US" dirty="0" smtClean="0"/>
              <a:t>. Do not use any form of tobacco</a:t>
            </a:r>
          </a:p>
          <a:p>
            <a:pPr algn="l" rtl="0"/>
            <a:r>
              <a:rPr lang="en-US" dirty="0" smtClean="0"/>
              <a:t>2. Make your home smoke free. Support smoke-free policies in your workplace</a:t>
            </a:r>
          </a:p>
          <a:p>
            <a:pPr algn="l" rtl="0"/>
            <a:r>
              <a:rPr lang="en-US" dirty="0" smtClean="0"/>
              <a:t>3. Take action to be a </a:t>
            </a:r>
            <a:r>
              <a:rPr lang="en-US" dirty="0" smtClean="0">
                <a:solidFill>
                  <a:srgbClr val="FF0000"/>
                </a:solidFill>
              </a:rPr>
              <a:t>healthy body weight</a:t>
            </a:r>
          </a:p>
          <a:p>
            <a:pPr algn="l" rtl="0"/>
            <a:r>
              <a:rPr lang="en-US" dirty="0" smtClean="0"/>
              <a:t>4. Be </a:t>
            </a:r>
            <a:r>
              <a:rPr lang="en-US" dirty="0" smtClean="0">
                <a:solidFill>
                  <a:srgbClr val="FF0000"/>
                </a:solidFill>
              </a:rPr>
              <a:t>physically active </a:t>
            </a:r>
            <a:r>
              <a:rPr lang="en-US" dirty="0" smtClean="0"/>
              <a:t>in everyday life. Limit the time you spend sitting</a:t>
            </a:r>
          </a:p>
          <a:p>
            <a:pPr algn="l" rtl="0"/>
            <a:r>
              <a:rPr lang="en-US" dirty="0" smtClean="0"/>
              <a:t>5. Have a healthy diet:</a:t>
            </a:r>
          </a:p>
          <a:p>
            <a:pPr algn="l" rtl="0"/>
            <a:r>
              <a:rPr lang="en-US" dirty="0" smtClean="0"/>
              <a:t> • Eat </a:t>
            </a:r>
            <a:r>
              <a:rPr lang="en-US" dirty="0" smtClean="0">
                <a:solidFill>
                  <a:srgbClr val="FF0000"/>
                </a:solidFill>
              </a:rPr>
              <a:t>plenty of whole </a:t>
            </a:r>
            <a:r>
              <a:rPr lang="en-US" dirty="0" smtClean="0"/>
              <a:t>grains, pulses, vegetables and fruits</a:t>
            </a:r>
          </a:p>
          <a:p>
            <a:pPr algn="l" rtl="0"/>
            <a:r>
              <a:rPr lang="en-US" dirty="0" smtClean="0"/>
              <a:t> • </a:t>
            </a:r>
            <a:r>
              <a:rPr lang="en-US" dirty="0" smtClean="0">
                <a:solidFill>
                  <a:srgbClr val="FF0000"/>
                </a:solidFill>
              </a:rPr>
              <a:t>Limit high-calorie foods </a:t>
            </a:r>
            <a:r>
              <a:rPr lang="en-US" dirty="0" smtClean="0"/>
              <a:t>(foods high in sugar or fat) and avoid sugary drinks</a:t>
            </a:r>
          </a:p>
          <a:p>
            <a:pPr algn="l" rtl="0"/>
            <a:r>
              <a:rPr lang="en-US" dirty="0" smtClean="0"/>
              <a:t> • Avoid </a:t>
            </a:r>
            <a:r>
              <a:rPr lang="en-US" dirty="0" smtClean="0">
                <a:solidFill>
                  <a:srgbClr val="FF0000"/>
                </a:solidFill>
              </a:rPr>
              <a:t>processed meat</a:t>
            </a:r>
            <a:r>
              <a:rPr lang="en-US" dirty="0" smtClean="0"/>
              <a:t>; limit red meat and foods high in salt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6. If you drink </a:t>
            </a:r>
            <a:r>
              <a:rPr lang="en-US" dirty="0" smtClean="0">
                <a:solidFill>
                  <a:srgbClr val="FF0000"/>
                </a:solidFill>
              </a:rPr>
              <a:t>alcohol</a:t>
            </a:r>
            <a:r>
              <a:rPr lang="en-US" dirty="0" smtClean="0"/>
              <a:t> of any type</a:t>
            </a:r>
            <a:r>
              <a:rPr lang="en-US" dirty="0" smtClean="0">
                <a:solidFill>
                  <a:srgbClr val="FF0000"/>
                </a:solidFill>
              </a:rPr>
              <a:t>, limit your intake</a:t>
            </a:r>
            <a:r>
              <a:rPr lang="en-US" dirty="0" smtClean="0"/>
              <a:t>. Not drinking alcohol is better for cancer prevention</a:t>
            </a:r>
          </a:p>
          <a:p>
            <a:pPr algn="l" rtl="0"/>
            <a:r>
              <a:rPr lang="en-US" dirty="0" smtClean="0"/>
              <a:t>7. </a:t>
            </a:r>
            <a:r>
              <a:rPr lang="en-US" dirty="0" smtClean="0">
                <a:solidFill>
                  <a:srgbClr val="FF0000"/>
                </a:solidFill>
              </a:rPr>
              <a:t>Avoid too much sun</a:t>
            </a:r>
            <a:r>
              <a:rPr lang="en-US" dirty="0" smtClean="0"/>
              <a:t>, especially for children. Use sun protection. Do not use </a:t>
            </a:r>
            <a:r>
              <a:rPr lang="en-US" dirty="0" err="1" smtClean="0"/>
              <a:t>sunbeds</a:t>
            </a:r>
            <a:endParaRPr lang="en-US" dirty="0" smtClean="0"/>
          </a:p>
          <a:p>
            <a:pPr algn="l" rtl="0"/>
            <a:r>
              <a:rPr lang="en-US" dirty="0" smtClean="0"/>
              <a:t>8. In the workplace, </a:t>
            </a:r>
            <a:r>
              <a:rPr lang="en-US" dirty="0" smtClean="0">
                <a:solidFill>
                  <a:srgbClr val="FF0000"/>
                </a:solidFill>
              </a:rPr>
              <a:t>protect yourself against cancer-causing</a:t>
            </a:r>
            <a:r>
              <a:rPr lang="en-US" dirty="0" smtClean="0"/>
              <a:t> substances by following health and safety instructions</a:t>
            </a:r>
          </a:p>
          <a:p>
            <a:pPr algn="l">
              <a:buNone/>
            </a:pP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dirty="0" err="1" smtClean="0">
                <a:solidFill>
                  <a:srgbClr val="FF0000"/>
                </a:solidFill>
              </a:rPr>
              <a:t>ماهو</a:t>
            </a:r>
            <a:r>
              <a:rPr lang="ar-SA" sz="6600" dirty="0" smtClean="0">
                <a:solidFill>
                  <a:srgbClr val="FF0000"/>
                </a:solidFill>
              </a:rPr>
              <a:t> السرطان</a:t>
            </a:r>
            <a:endParaRPr lang="ar-SA" sz="6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ar-SA" sz="7200" dirty="0">
              <a:cs typeface="+mj-cs"/>
            </a:endParaRPr>
          </a:p>
        </p:txBody>
      </p:sp>
      <p:pic>
        <p:nvPicPr>
          <p:cNvPr id="7" name="صورة 6" descr="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1500174"/>
            <a:ext cx="6643734" cy="48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2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9. Find out if you are exposed to radiation from naturally high radon levels in your home; </a:t>
            </a:r>
            <a:r>
              <a:rPr lang="en-US" dirty="0" smtClean="0">
                <a:solidFill>
                  <a:srgbClr val="FF0000"/>
                </a:solidFill>
              </a:rPr>
              <a:t>take action to reduce high radon levels</a:t>
            </a:r>
          </a:p>
          <a:p>
            <a:pPr algn="l" rtl="0"/>
            <a:r>
              <a:rPr lang="en-US" dirty="0" smtClean="0"/>
              <a:t>10. For women: </a:t>
            </a:r>
            <a:r>
              <a:rPr lang="en-US" dirty="0" smtClean="0">
                <a:solidFill>
                  <a:srgbClr val="FF0000"/>
                </a:solidFill>
              </a:rPr>
              <a:t>Breastfeeding reduces the mother's cancer risk</a:t>
            </a:r>
            <a:r>
              <a:rPr lang="en-US" dirty="0" smtClean="0"/>
              <a:t>. If you can, breastfeed your baby</a:t>
            </a:r>
          </a:p>
          <a:p>
            <a:pPr algn="l" rtl="0"/>
            <a:r>
              <a:rPr lang="en-US" dirty="0" smtClean="0"/>
              <a:t> • Hormone replacement therapy </a:t>
            </a:r>
            <a:r>
              <a:rPr lang="en-US" dirty="0" smtClean="0">
                <a:solidFill>
                  <a:srgbClr val="FF0000"/>
                </a:solidFill>
              </a:rPr>
              <a:t>(HRT) increases the risk of certain cancers</a:t>
            </a:r>
            <a:r>
              <a:rPr lang="en-US" dirty="0" smtClean="0"/>
              <a:t>. Limit use of HRT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11. Ensure </a:t>
            </a:r>
            <a:r>
              <a:rPr lang="en-US" dirty="0" smtClean="0">
                <a:solidFill>
                  <a:srgbClr val="FF0000"/>
                </a:solidFill>
              </a:rPr>
              <a:t>your children</a:t>
            </a:r>
            <a:r>
              <a:rPr lang="en-US" dirty="0" smtClean="0"/>
              <a:t> take part in </a:t>
            </a:r>
            <a:r>
              <a:rPr lang="en-US" dirty="0" smtClean="0">
                <a:solidFill>
                  <a:srgbClr val="FF0000"/>
                </a:solidFill>
              </a:rPr>
              <a:t>vaccination </a:t>
            </a:r>
            <a:r>
              <a:rPr lang="en-US" dirty="0" err="1" smtClean="0">
                <a:solidFill>
                  <a:srgbClr val="FF0000"/>
                </a:solidFill>
              </a:rPr>
              <a:t>programmes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for:</a:t>
            </a:r>
          </a:p>
          <a:p>
            <a:pPr algn="l" rtl="0"/>
            <a:r>
              <a:rPr lang="en-US" dirty="0" smtClean="0"/>
              <a:t> • Hepatitis B (for newborns)</a:t>
            </a:r>
          </a:p>
          <a:p>
            <a:pPr algn="l" rtl="0"/>
            <a:r>
              <a:rPr lang="en-US" dirty="0" smtClean="0"/>
              <a:t> • Human </a:t>
            </a:r>
            <a:r>
              <a:rPr lang="en-US" dirty="0" err="1" smtClean="0"/>
              <a:t>papillomavirus</a:t>
            </a:r>
            <a:r>
              <a:rPr lang="en-US" dirty="0" smtClean="0"/>
              <a:t> (HPV) (for girls)</a:t>
            </a:r>
          </a:p>
          <a:p>
            <a:pPr algn="l" rtl="0"/>
            <a:r>
              <a:rPr lang="en-US" dirty="0" smtClean="0"/>
              <a:t>12. </a:t>
            </a:r>
            <a:r>
              <a:rPr lang="en-US" dirty="0" smtClean="0">
                <a:solidFill>
                  <a:srgbClr val="7030A0"/>
                </a:solidFill>
              </a:rPr>
              <a:t>Take part in </a:t>
            </a:r>
            <a:r>
              <a:rPr lang="en-US" dirty="0" err="1" smtClean="0">
                <a:solidFill>
                  <a:srgbClr val="7030A0"/>
                </a:solidFill>
              </a:rPr>
              <a:t>organised</a:t>
            </a:r>
            <a:r>
              <a:rPr lang="en-US" dirty="0" smtClean="0">
                <a:solidFill>
                  <a:srgbClr val="7030A0"/>
                </a:solidFill>
              </a:rPr>
              <a:t> cancer screening </a:t>
            </a:r>
            <a:r>
              <a:rPr lang="en-US" dirty="0" err="1" smtClean="0">
                <a:solidFill>
                  <a:srgbClr val="7030A0"/>
                </a:solidFill>
              </a:rPr>
              <a:t>programmes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for:</a:t>
            </a:r>
          </a:p>
          <a:p>
            <a:pPr algn="l" rtl="0"/>
            <a:r>
              <a:rPr lang="en-US" dirty="0" smtClean="0"/>
              <a:t> • Bowel cancer (men and women)</a:t>
            </a:r>
          </a:p>
          <a:p>
            <a:pPr algn="l" rtl="0"/>
            <a:r>
              <a:rPr lang="en-US" dirty="0" smtClean="0"/>
              <a:t> • Breast cancer (women)</a:t>
            </a:r>
          </a:p>
          <a:p>
            <a:pPr algn="l" rtl="0"/>
            <a:r>
              <a:rPr lang="en-US" dirty="0" smtClean="0"/>
              <a:t>• Cervical cancer (women)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2408589" y="2967335"/>
            <a:ext cx="432682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عليك بالاستماع اذا</a:t>
            </a:r>
          </a:p>
          <a:p>
            <a:pPr algn="ctr"/>
            <a:r>
              <a:rPr lang="ar-S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رغبت أن تسمع</a:t>
            </a:r>
          </a:p>
          <a:p>
            <a:pPr algn="ctr"/>
            <a:r>
              <a:rPr lang="ar-S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..</a:t>
            </a:r>
            <a:r>
              <a:rPr lang="ar-SA" sz="54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جون وودن</a:t>
            </a:r>
            <a:endParaRPr lang="ar-SA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73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lملف صور جديد 2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326401"/>
            <a:ext cx="7500990" cy="6500834"/>
          </a:xfrm>
        </p:spPr>
      </p:pic>
      <p:sp>
        <p:nvSpPr>
          <p:cNvPr id="5" name="مستطيل 4"/>
          <p:cNvSpPr/>
          <p:nvPr/>
        </p:nvSpPr>
        <p:spPr>
          <a:xfrm>
            <a:off x="2903115" y="2967335"/>
            <a:ext cx="3768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شكرا لاستماعكم</a:t>
            </a:r>
            <a:endParaRPr lang="ar-S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35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sz="4000" b="1" dirty="0" smtClean="0">
                <a:solidFill>
                  <a:srgbClr val="FFC000"/>
                </a:solidFill>
              </a:rPr>
              <a:t>عبارة عن مرض من الأمراض يحدث فيه نمو شاذ لخلايا شاذة وهذا النمو غير مسيطر عليه ,نتيجة لتداخل عوامل جينية مع عوامل محيطية</a:t>
            </a:r>
            <a:r>
              <a:rPr lang="ar-SA" sz="4000" dirty="0" smtClean="0"/>
              <a:t>.</a:t>
            </a:r>
          </a:p>
          <a:p>
            <a:pPr>
              <a:buNone/>
            </a:pPr>
            <a:endParaRPr lang="ar-SA" sz="4000" dirty="0" smtClean="0"/>
          </a:p>
          <a:p>
            <a:pPr>
              <a:buNone/>
            </a:pPr>
            <a:r>
              <a:rPr lang="ar-SA" sz="4000" dirty="0" smtClean="0"/>
              <a:t>وقد حدد حتى الآن أكثر من 100 نوع ورم.</a:t>
            </a:r>
          </a:p>
          <a:p>
            <a:pPr>
              <a:buNone/>
            </a:pPr>
            <a:endParaRPr lang="ar-SA" sz="4000" dirty="0" smtClean="0"/>
          </a:p>
        </p:txBody>
      </p:sp>
    </p:spTree>
    <p:extLst>
      <p:ext uri="{BB962C8B-B14F-4D97-AF65-F5344CB8AC3E}">
        <p14:creationId xmlns:p14="http://schemas.microsoft.com/office/powerpoint/2010/main" val="37457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2250</Words>
  <Application>Microsoft Office PowerPoint</Application>
  <PresentationFormat>عرض على الشاشة (3:4)‏</PresentationFormat>
  <Paragraphs>352</Paragraphs>
  <Slides>83</Slides>
  <Notes>26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83</vt:i4>
      </vt:variant>
    </vt:vector>
  </HeadingPairs>
  <TitlesOfParts>
    <vt:vector size="84" baseType="lpstr">
      <vt:lpstr>انقلاب</vt:lpstr>
      <vt:lpstr>التغذية والسرطان</vt:lpstr>
      <vt:lpstr>عرض تقديمي في PowerPoint</vt:lpstr>
      <vt:lpstr>عرض تقديمي في PowerPoint</vt:lpstr>
      <vt:lpstr>Worldwide data </vt:lpstr>
      <vt:lpstr>Both sexes </vt:lpstr>
      <vt:lpstr> Men </vt:lpstr>
      <vt:lpstr>Women </vt:lpstr>
      <vt:lpstr>ماهو السرطان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أسباب السرطان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الوراثة والسرطان</vt:lpstr>
      <vt:lpstr>عرض تقديمي في PowerPoint</vt:lpstr>
      <vt:lpstr>هل يمكن الوقاية من السرطان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Cancer prevention</vt:lpstr>
      <vt:lpstr>Body fatness</vt:lpstr>
      <vt:lpstr>آلية البدانة في احداث السرطان</vt:lpstr>
      <vt:lpstr>علاقة التغذية والفعالية الفيزيائيةفي احداث السرطان</vt:lpstr>
      <vt:lpstr>عرض تقديمي في PowerPoint</vt:lpstr>
      <vt:lpstr>Physical activity</vt:lpstr>
      <vt:lpstr>عرض تقديمي في PowerPoint</vt:lpstr>
      <vt:lpstr>Food-drink</vt:lpstr>
      <vt:lpstr>عرض تقديمي في PowerPoint</vt:lpstr>
      <vt:lpstr>Plant food</vt:lpstr>
      <vt:lpstr>عرض تقديمي في PowerPoint</vt:lpstr>
      <vt:lpstr>عرض تقديمي في PowerPoint</vt:lpstr>
      <vt:lpstr>Animal food</vt:lpstr>
      <vt:lpstr>عرض تقديمي في PowerPoint</vt:lpstr>
      <vt:lpstr>Red and processed meats and cancer</vt:lpstr>
      <vt:lpstr>عرض تقديمي في PowerPoint</vt:lpstr>
      <vt:lpstr>عرض تقديمي في PowerPoint</vt:lpstr>
      <vt:lpstr>عرض تقديمي في PowerPoint</vt:lpstr>
      <vt:lpstr>Alcohol drink</vt:lpstr>
      <vt:lpstr>عرض تقديمي في PowerPoint</vt:lpstr>
      <vt:lpstr> Preservation, processing</vt:lpstr>
      <vt:lpstr>عرض تقديمي في PowerPoint</vt:lpstr>
      <vt:lpstr>عرض تقديمي في PowerPoint</vt:lpstr>
      <vt:lpstr>Breast feeding</vt:lpstr>
      <vt:lpstr>عرض تقديمي في PowerPoint</vt:lpstr>
      <vt:lpstr>Cancer survivors</vt:lpstr>
      <vt:lpstr>Cancer survivors</vt:lpstr>
      <vt:lpstr>عرض تقديمي في PowerPoint</vt:lpstr>
      <vt:lpstr>notes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. Benefits for cancer prevention</vt:lpstr>
      <vt:lpstr>عرض تقديمي في PowerPoint</vt:lpstr>
      <vt:lpstr>Benefits on cancer prognosis</vt:lpstr>
      <vt:lpstr>EUROPEAN CODE AGAINST CANCER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التغذية والسرطان</dc:title>
  <dc:creator>DR-Moanes</dc:creator>
  <cp:lastModifiedBy>cluster</cp:lastModifiedBy>
  <cp:revision>31</cp:revision>
  <dcterms:modified xsi:type="dcterms:W3CDTF">2016-04-25T19:45:53Z</dcterms:modified>
</cp:coreProperties>
</file>