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s/slide136.xml" ContentType="application/vnd.openxmlformats-officedocument.presentationml.slide+xml"/>
  <Override PartName="/ppt/slideLayouts/slideLayout203.xml" ContentType="application/vnd.openxmlformats-officedocument.presentationml.slideLayout+xml"/>
  <Override PartName="/ppt/slideLayouts/slideLayout25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s/slide108.xml" ContentType="application/vnd.openxmlformats-officedocument.presentationml.slid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149.xml" ContentType="application/vnd.openxmlformats-officedocument.presentationml.slide+xml"/>
  <Override PartName="/ppt/slideLayouts/slideLayout40.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s/slide79.xml" ContentType="application/vnd.openxmlformats-officedocument.presentationml.slide+xml"/>
  <Override PartName="/ppt/slides/slide127.xml" ContentType="application/vnd.openxmlformats-officedocument.presentationml.slide+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s/slide130.xml" ContentType="application/vnd.openxmlformats-officedocument.presentationml.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slides/slide129.xml" ContentType="application/vnd.openxmlformats-officedocument.presentationml.slide+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charts/chart7.xml" ContentType="application/vnd.openxmlformats-officedocument.drawingml.chart+xml"/>
  <Override PartName="/ppt/slides/slide118.xml" ContentType="application/vnd.openxmlformats-officedocument.presentationml.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148.xml" ContentType="application/vnd.openxmlformats-officedocument.presentationml.slide+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charts/chart9.xml" ContentType="application/vnd.openxmlformats-officedocument.drawingml.char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s/slide97.xml" ContentType="application/vnd.openxmlformats-officedocument.presentationml.slide+xml"/>
  <Override PartName="/ppt/slides/slide134.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s/slide139.xml" ContentType="application/vnd.openxmlformats-officedocument.presentationml.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charts/chart6.xml" ContentType="application/vnd.openxmlformats-officedocument.drawingml.chart+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s/slide147.xml" ContentType="application/vnd.openxmlformats-officedocument.presentationml.sl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s/slide77.xml" ContentType="application/vnd.openxmlformats-officedocument.presentationml.slide+xml"/>
  <Override PartName="/ppt/slides/slide125.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charts/chart8.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charts/chart10.xml" ContentType="application/vnd.openxmlformats-officedocument.drawingml.char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s/slide138.xml" ContentType="application/vnd.openxmlformats-officedocument.presentationml.slide+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Layouts/slideLayout230.xml" ContentType="application/vnd.openxmlformats-officedocument.presentationml.slideLayout+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 id="2147483708" r:id="rId2"/>
    <p:sldMasterId id="2147483720" r:id="rId3"/>
    <p:sldMasterId id="2147483732" r:id="rId4"/>
    <p:sldMasterId id="2147483744" r:id="rId5"/>
    <p:sldMasterId id="2147483768" r:id="rId6"/>
    <p:sldMasterId id="2147483780" r:id="rId7"/>
    <p:sldMasterId id="2147483804" r:id="rId8"/>
    <p:sldMasterId id="2147483828" r:id="rId9"/>
    <p:sldMasterId id="2147483888" r:id="rId10"/>
    <p:sldMasterId id="2147483900" r:id="rId11"/>
    <p:sldMasterId id="2147483912" r:id="rId12"/>
    <p:sldMasterId id="2147483924" r:id="rId13"/>
    <p:sldMasterId id="2147483936" r:id="rId14"/>
    <p:sldMasterId id="2147483948" r:id="rId15"/>
    <p:sldMasterId id="2147483960" r:id="rId16"/>
    <p:sldMasterId id="2147484020" r:id="rId17"/>
    <p:sldMasterId id="2147484032" r:id="rId18"/>
    <p:sldMasterId id="2147484044" r:id="rId19"/>
    <p:sldMasterId id="2147484056" r:id="rId20"/>
    <p:sldMasterId id="2147484068" r:id="rId21"/>
    <p:sldMasterId id="2147484080" r:id="rId22"/>
    <p:sldMasterId id="2147484092" r:id="rId23"/>
    <p:sldMasterId id="2147484116" r:id="rId24"/>
    <p:sldMasterId id="2147484128" r:id="rId25"/>
    <p:sldMasterId id="2147484140" r:id="rId26"/>
    <p:sldMasterId id="2147484152" r:id="rId27"/>
    <p:sldMasterId id="2147484164" r:id="rId28"/>
  </p:sldMasterIdLst>
  <p:notesMasterIdLst>
    <p:notesMasterId r:id="rId180"/>
  </p:notesMasterIdLst>
  <p:sldIdLst>
    <p:sldId id="256" r:id="rId29"/>
    <p:sldId id="402" r:id="rId30"/>
    <p:sldId id="401" r:id="rId31"/>
    <p:sldId id="399" r:id="rId32"/>
    <p:sldId id="421" r:id="rId33"/>
    <p:sldId id="425" r:id="rId34"/>
    <p:sldId id="257" r:id="rId35"/>
    <p:sldId id="482" r:id="rId36"/>
    <p:sldId id="501" r:id="rId37"/>
    <p:sldId id="489" r:id="rId38"/>
    <p:sldId id="490" r:id="rId39"/>
    <p:sldId id="491" r:id="rId40"/>
    <p:sldId id="499" r:id="rId41"/>
    <p:sldId id="435" r:id="rId42"/>
    <p:sldId id="438" r:id="rId43"/>
    <p:sldId id="492" r:id="rId44"/>
    <p:sldId id="493" r:id="rId45"/>
    <p:sldId id="494" r:id="rId46"/>
    <p:sldId id="500" r:id="rId47"/>
    <p:sldId id="495" r:id="rId48"/>
    <p:sldId id="496" r:id="rId49"/>
    <p:sldId id="439" r:id="rId50"/>
    <p:sldId id="265" r:id="rId51"/>
    <p:sldId id="266" r:id="rId52"/>
    <p:sldId id="303" r:id="rId53"/>
    <p:sldId id="302" r:id="rId54"/>
    <p:sldId id="307" r:id="rId55"/>
    <p:sldId id="301" r:id="rId56"/>
    <p:sldId id="300" r:id="rId57"/>
    <p:sldId id="304" r:id="rId58"/>
    <p:sldId id="305" r:id="rId59"/>
    <p:sldId id="314" r:id="rId60"/>
    <p:sldId id="316" r:id="rId61"/>
    <p:sldId id="317" r:id="rId62"/>
    <p:sldId id="312" r:id="rId63"/>
    <p:sldId id="318" r:id="rId64"/>
    <p:sldId id="311" r:id="rId65"/>
    <p:sldId id="315" r:id="rId66"/>
    <p:sldId id="280" r:id="rId67"/>
    <p:sldId id="325" r:id="rId68"/>
    <p:sldId id="335" r:id="rId69"/>
    <p:sldId id="334" r:id="rId70"/>
    <p:sldId id="324" r:id="rId71"/>
    <p:sldId id="323" r:id="rId72"/>
    <p:sldId id="327" r:id="rId73"/>
    <p:sldId id="333" r:id="rId74"/>
    <p:sldId id="331" r:id="rId75"/>
    <p:sldId id="330" r:id="rId76"/>
    <p:sldId id="329" r:id="rId77"/>
    <p:sldId id="328" r:id="rId78"/>
    <p:sldId id="336" r:id="rId79"/>
    <p:sldId id="337" r:id="rId80"/>
    <p:sldId id="340" r:id="rId81"/>
    <p:sldId id="344" r:id="rId82"/>
    <p:sldId id="343" r:id="rId83"/>
    <p:sldId id="341" r:id="rId84"/>
    <p:sldId id="342" r:id="rId85"/>
    <p:sldId id="281" r:id="rId86"/>
    <p:sldId id="285" r:id="rId87"/>
    <p:sldId id="287" r:id="rId88"/>
    <p:sldId id="295" r:id="rId89"/>
    <p:sldId id="396" r:id="rId90"/>
    <p:sldId id="286" r:id="rId91"/>
    <p:sldId id="288" r:id="rId92"/>
    <p:sldId id="289" r:id="rId93"/>
    <p:sldId id="290" r:id="rId94"/>
    <p:sldId id="293" r:id="rId95"/>
    <p:sldId id="292" r:id="rId96"/>
    <p:sldId id="345" r:id="rId97"/>
    <p:sldId id="347" r:id="rId98"/>
    <p:sldId id="350" r:id="rId99"/>
    <p:sldId id="360" r:id="rId100"/>
    <p:sldId id="397" r:id="rId101"/>
    <p:sldId id="352" r:id="rId102"/>
    <p:sldId id="353" r:id="rId103"/>
    <p:sldId id="283" r:id="rId104"/>
    <p:sldId id="355" r:id="rId105"/>
    <p:sldId id="387" r:id="rId106"/>
    <p:sldId id="356" r:id="rId107"/>
    <p:sldId id="361" r:id="rId108"/>
    <p:sldId id="358" r:id="rId109"/>
    <p:sldId id="359" r:id="rId110"/>
    <p:sldId id="366" r:id="rId111"/>
    <p:sldId id="367" r:id="rId112"/>
    <p:sldId id="365" r:id="rId113"/>
    <p:sldId id="364" r:id="rId114"/>
    <p:sldId id="363" r:id="rId115"/>
    <p:sldId id="268" r:id="rId116"/>
    <p:sldId id="269" r:id="rId117"/>
    <p:sldId id="270" r:id="rId118"/>
    <p:sldId id="271" r:id="rId119"/>
    <p:sldId id="272" r:id="rId120"/>
    <p:sldId id="273" r:id="rId121"/>
    <p:sldId id="274" r:id="rId122"/>
    <p:sldId id="275" r:id="rId123"/>
    <p:sldId id="276" r:id="rId124"/>
    <p:sldId id="277" r:id="rId125"/>
    <p:sldId id="368" r:id="rId126"/>
    <p:sldId id="382" r:id="rId127"/>
    <p:sldId id="383" r:id="rId128"/>
    <p:sldId id="384" r:id="rId129"/>
    <p:sldId id="379" r:id="rId130"/>
    <p:sldId id="380" r:id="rId131"/>
    <p:sldId id="381" r:id="rId132"/>
    <p:sldId id="376" r:id="rId133"/>
    <p:sldId id="377" r:id="rId134"/>
    <p:sldId id="440" r:id="rId135"/>
    <p:sldId id="444" r:id="rId136"/>
    <p:sldId id="445" r:id="rId137"/>
    <p:sldId id="441" r:id="rId138"/>
    <p:sldId id="446" r:id="rId139"/>
    <p:sldId id="442" r:id="rId140"/>
    <p:sldId id="416" r:id="rId141"/>
    <p:sldId id="417" r:id="rId142"/>
    <p:sldId id="388" r:id="rId143"/>
    <p:sldId id="389" r:id="rId144"/>
    <p:sldId id="403" r:id="rId145"/>
    <p:sldId id="418" r:id="rId146"/>
    <p:sldId id="420" r:id="rId147"/>
    <p:sldId id="506" r:id="rId148"/>
    <p:sldId id="503" r:id="rId149"/>
    <p:sldId id="504" r:id="rId150"/>
    <p:sldId id="505" r:id="rId151"/>
    <p:sldId id="507" r:id="rId152"/>
    <p:sldId id="426" r:id="rId153"/>
    <p:sldId id="431" r:id="rId154"/>
    <p:sldId id="432" r:id="rId155"/>
    <p:sldId id="427" r:id="rId156"/>
    <p:sldId id="462" r:id="rId157"/>
    <p:sldId id="463" r:id="rId158"/>
    <p:sldId id="464" r:id="rId159"/>
    <p:sldId id="469" r:id="rId160"/>
    <p:sldId id="465" r:id="rId161"/>
    <p:sldId id="467" r:id="rId162"/>
    <p:sldId id="468" r:id="rId163"/>
    <p:sldId id="447" r:id="rId164"/>
    <p:sldId id="472" r:id="rId165"/>
    <p:sldId id="474" r:id="rId166"/>
    <p:sldId id="430" r:id="rId167"/>
    <p:sldId id="453" r:id="rId168"/>
    <p:sldId id="454" r:id="rId169"/>
    <p:sldId id="455" r:id="rId170"/>
    <p:sldId id="458" r:id="rId171"/>
    <p:sldId id="459" r:id="rId172"/>
    <p:sldId id="456" r:id="rId173"/>
    <p:sldId id="460" r:id="rId174"/>
    <p:sldId id="372" r:id="rId175"/>
    <p:sldId id="390" r:id="rId176"/>
    <p:sldId id="394" r:id="rId177"/>
    <p:sldId id="393" r:id="rId178"/>
    <p:sldId id="278" r:id="rId17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91733" autoAdjust="0"/>
    <p:restoredTop sz="94627" autoAdjust="0"/>
  </p:normalViewPr>
  <p:slideViewPr>
    <p:cSldViewPr>
      <p:cViewPr>
        <p:scale>
          <a:sx n="80" d="100"/>
          <a:sy n="80" d="100"/>
        </p:scale>
        <p:origin x="-1944" y="-450"/>
      </p:cViewPr>
      <p:guideLst>
        <p:guide orient="horz" pos="2160"/>
        <p:guide pos="2880"/>
      </p:guideLst>
    </p:cSldViewPr>
  </p:slideViewPr>
  <p:notesTextViewPr>
    <p:cViewPr>
      <p:scale>
        <a:sx n="100" d="100"/>
        <a:sy n="100" d="100"/>
      </p:scale>
      <p:origin x="0" y="0"/>
    </p:cViewPr>
  </p:notesTextViewPr>
  <p:sorterViewPr>
    <p:cViewPr>
      <p:scale>
        <a:sx n="70" d="100"/>
        <a:sy n="70" d="100"/>
      </p:scale>
      <p:origin x="-126" y="1746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9.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33" Type="http://schemas.openxmlformats.org/officeDocument/2006/relationships/slide" Target="slides/slide105.xml"/><Relationship Id="rId138" Type="http://schemas.openxmlformats.org/officeDocument/2006/relationships/slide" Target="slides/slide110.xml"/><Relationship Id="rId154" Type="http://schemas.openxmlformats.org/officeDocument/2006/relationships/slide" Target="slides/slide126.xml"/><Relationship Id="rId159" Type="http://schemas.openxmlformats.org/officeDocument/2006/relationships/slide" Target="slides/slide131.xml"/><Relationship Id="rId175" Type="http://schemas.openxmlformats.org/officeDocument/2006/relationships/slide" Target="slides/slide147.xml"/><Relationship Id="rId170" Type="http://schemas.openxmlformats.org/officeDocument/2006/relationships/slide" Target="slides/slide142.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102" Type="http://schemas.openxmlformats.org/officeDocument/2006/relationships/slide" Target="slides/slide74.xml"/><Relationship Id="rId123" Type="http://schemas.openxmlformats.org/officeDocument/2006/relationships/slide" Target="slides/slide95.xml"/><Relationship Id="rId128" Type="http://schemas.openxmlformats.org/officeDocument/2006/relationships/slide" Target="slides/slide100.xml"/><Relationship Id="rId144" Type="http://schemas.openxmlformats.org/officeDocument/2006/relationships/slide" Target="slides/slide116.xml"/><Relationship Id="rId149"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62.xml"/><Relationship Id="rId95" Type="http://schemas.openxmlformats.org/officeDocument/2006/relationships/slide" Target="slides/slide67.xml"/><Relationship Id="rId160" Type="http://schemas.openxmlformats.org/officeDocument/2006/relationships/slide" Target="slides/slide132.xml"/><Relationship Id="rId165" Type="http://schemas.openxmlformats.org/officeDocument/2006/relationships/slide" Target="slides/slide137.xml"/><Relationship Id="rId181"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5.xml"/><Relationship Id="rId48" Type="http://schemas.openxmlformats.org/officeDocument/2006/relationships/slide" Target="slides/slide20.xml"/><Relationship Id="rId64" Type="http://schemas.openxmlformats.org/officeDocument/2006/relationships/slide" Target="slides/slide36.xml"/><Relationship Id="rId69" Type="http://schemas.openxmlformats.org/officeDocument/2006/relationships/slide" Target="slides/slide41.xml"/><Relationship Id="rId113" Type="http://schemas.openxmlformats.org/officeDocument/2006/relationships/slide" Target="slides/slide85.xml"/><Relationship Id="rId118" Type="http://schemas.openxmlformats.org/officeDocument/2006/relationships/slide" Target="slides/slide90.xml"/><Relationship Id="rId134" Type="http://schemas.openxmlformats.org/officeDocument/2006/relationships/slide" Target="slides/slide106.xml"/><Relationship Id="rId139" Type="http://schemas.openxmlformats.org/officeDocument/2006/relationships/slide" Target="slides/slide111.xml"/><Relationship Id="rId80" Type="http://schemas.openxmlformats.org/officeDocument/2006/relationships/slide" Target="slides/slide52.xml"/><Relationship Id="rId85" Type="http://schemas.openxmlformats.org/officeDocument/2006/relationships/slide" Target="slides/slide57.xml"/><Relationship Id="rId150" Type="http://schemas.openxmlformats.org/officeDocument/2006/relationships/slide" Target="slides/slide122.xml"/><Relationship Id="rId155" Type="http://schemas.openxmlformats.org/officeDocument/2006/relationships/slide" Target="slides/slide127.xml"/><Relationship Id="rId171" Type="http://schemas.openxmlformats.org/officeDocument/2006/relationships/slide" Target="slides/slide143.xml"/><Relationship Id="rId176" Type="http://schemas.openxmlformats.org/officeDocument/2006/relationships/slide" Target="slides/slide14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5.xml"/><Relationship Id="rId38" Type="http://schemas.openxmlformats.org/officeDocument/2006/relationships/slide" Target="slides/slide10.xml"/><Relationship Id="rId59" Type="http://schemas.openxmlformats.org/officeDocument/2006/relationships/slide" Target="slides/slide31.xml"/><Relationship Id="rId103" Type="http://schemas.openxmlformats.org/officeDocument/2006/relationships/slide" Target="slides/slide75.xml"/><Relationship Id="rId108" Type="http://schemas.openxmlformats.org/officeDocument/2006/relationships/slide" Target="slides/slide80.xml"/><Relationship Id="rId124" Type="http://schemas.openxmlformats.org/officeDocument/2006/relationships/slide" Target="slides/slide96.xml"/><Relationship Id="rId129" Type="http://schemas.openxmlformats.org/officeDocument/2006/relationships/slide" Target="slides/slide101.xml"/><Relationship Id="rId54" Type="http://schemas.openxmlformats.org/officeDocument/2006/relationships/slide" Target="slides/slide26.xml"/><Relationship Id="rId70" Type="http://schemas.openxmlformats.org/officeDocument/2006/relationships/slide" Target="slides/slide42.xml"/><Relationship Id="rId75" Type="http://schemas.openxmlformats.org/officeDocument/2006/relationships/slide" Target="slides/slide47.xml"/><Relationship Id="rId91" Type="http://schemas.openxmlformats.org/officeDocument/2006/relationships/slide" Target="slides/slide63.xml"/><Relationship Id="rId96" Type="http://schemas.openxmlformats.org/officeDocument/2006/relationships/slide" Target="slides/slide68.xml"/><Relationship Id="rId140" Type="http://schemas.openxmlformats.org/officeDocument/2006/relationships/slide" Target="slides/slide112.xml"/><Relationship Id="rId145" Type="http://schemas.openxmlformats.org/officeDocument/2006/relationships/slide" Target="slides/slide117.xml"/><Relationship Id="rId161" Type="http://schemas.openxmlformats.org/officeDocument/2006/relationships/slide" Target="slides/slide133.xml"/><Relationship Id="rId166" Type="http://schemas.openxmlformats.org/officeDocument/2006/relationships/slide" Target="slides/slide138.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21.xml"/><Relationship Id="rId114" Type="http://schemas.openxmlformats.org/officeDocument/2006/relationships/slide" Target="slides/slide86.xml"/><Relationship Id="rId119" Type="http://schemas.openxmlformats.org/officeDocument/2006/relationships/slide" Target="slides/slide91.xml"/><Relationship Id="rId44" Type="http://schemas.openxmlformats.org/officeDocument/2006/relationships/slide" Target="slides/slide16.xml"/><Relationship Id="rId60" Type="http://schemas.openxmlformats.org/officeDocument/2006/relationships/slide" Target="slides/slide32.xml"/><Relationship Id="rId65" Type="http://schemas.openxmlformats.org/officeDocument/2006/relationships/slide" Target="slides/slide37.xml"/><Relationship Id="rId81" Type="http://schemas.openxmlformats.org/officeDocument/2006/relationships/slide" Target="slides/slide53.xml"/><Relationship Id="rId86" Type="http://schemas.openxmlformats.org/officeDocument/2006/relationships/slide" Target="slides/slide58.xml"/><Relationship Id="rId130" Type="http://schemas.openxmlformats.org/officeDocument/2006/relationships/slide" Target="slides/slide102.xml"/><Relationship Id="rId135" Type="http://schemas.openxmlformats.org/officeDocument/2006/relationships/slide" Target="slides/slide107.xml"/><Relationship Id="rId151" Type="http://schemas.openxmlformats.org/officeDocument/2006/relationships/slide" Target="slides/slide123.xml"/><Relationship Id="rId156" Type="http://schemas.openxmlformats.org/officeDocument/2006/relationships/slide" Target="slides/slide128.xml"/><Relationship Id="rId177" Type="http://schemas.openxmlformats.org/officeDocument/2006/relationships/slide" Target="slides/slide1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44.xml"/><Relationship Id="rId180"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120" Type="http://schemas.openxmlformats.org/officeDocument/2006/relationships/slide" Target="slides/slide92.xml"/><Relationship Id="rId125" Type="http://schemas.openxmlformats.org/officeDocument/2006/relationships/slide" Target="slides/slide97.xml"/><Relationship Id="rId141" Type="http://schemas.openxmlformats.org/officeDocument/2006/relationships/slide" Target="slides/slide113.xml"/><Relationship Id="rId146" Type="http://schemas.openxmlformats.org/officeDocument/2006/relationships/slide" Target="slides/slide118.xml"/><Relationship Id="rId167"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162" Type="http://schemas.openxmlformats.org/officeDocument/2006/relationships/slide" Target="slides/slide134.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slide" Target="slides/slide59.xml"/><Relationship Id="rId110" Type="http://schemas.openxmlformats.org/officeDocument/2006/relationships/slide" Target="slides/slide82.xml"/><Relationship Id="rId115" Type="http://schemas.openxmlformats.org/officeDocument/2006/relationships/slide" Target="slides/slide87.xml"/><Relationship Id="rId131" Type="http://schemas.openxmlformats.org/officeDocument/2006/relationships/slide" Target="slides/slide103.xml"/><Relationship Id="rId136" Type="http://schemas.openxmlformats.org/officeDocument/2006/relationships/slide" Target="slides/slide108.xml"/><Relationship Id="rId157" Type="http://schemas.openxmlformats.org/officeDocument/2006/relationships/slide" Target="slides/slide129.xml"/><Relationship Id="rId178" Type="http://schemas.openxmlformats.org/officeDocument/2006/relationships/slide" Target="slides/slide150.xml"/><Relationship Id="rId61" Type="http://schemas.openxmlformats.org/officeDocument/2006/relationships/slide" Target="slides/slide33.xml"/><Relationship Id="rId82" Type="http://schemas.openxmlformats.org/officeDocument/2006/relationships/slide" Target="slides/slide54.xml"/><Relationship Id="rId152" Type="http://schemas.openxmlformats.org/officeDocument/2006/relationships/slide" Target="slides/slide124.xml"/><Relationship Id="rId173" Type="http://schemas.openxmlformats.org/officeDocument/2006/relationships/slide" Target="slides/slide14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2.xml"/><Relationship Id="rId35" Type="http://schemas.openxmlformats.org/officeDocument/2006/relationships/slide" Target="slides/slide7.xml"/><Relationship Id="rId56" Type="http://schemas.openxmlformats.org/officeDocument/2006/relationships/slide" Target="slides/slide28.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26" Type="http://schemas.openxmlformats.org/officeDocument/2006/relationships/slide" Target="slides/slide98.xml"/><Relationship Id="rId147" Type="http://schemas.openxmlformats.org/officeDocument/2006/relationships/slide" Target="slides/slide119.xml"/><Relationship Id="rId168" Type="http://schemas.openxmlformats.org/officeDocument/2006/relationships/slide" Target="slides/slide140.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93" Type="http://schemas.openxmlformats.org/officeDocument/2006/relationships/slide" Target="slides/slide65.xml"/><Relationship Id="rId98" Type="http://schemas.openxmlformats.org/officeDocument/2006/relationships/slide" Target="slides/slide70.xml"/><Relationship Id="rId121" Type="http://schemas.openxmlformats.org/officeDocument/2006/relationships/slide" Target="slides/slide93.xml"/><Relationship Id="rId142" Type="http://schemas.openxmlformats.org/officeDocument/2006/relationships/slide" Target="slides/slide114.xml"/><Relationship Id="rId163" Type="http://schemas.openxmlformats.org/officeDocument/2006/relationships/slide" Target="slides/slide135.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8.xml"/><Relationship Id="rId67" Type="http://schemas.openxmlformats.org/officeDocument/2006/relationships/slide" Target="slides/slide39.xml"/><Relationship Id="rId116" Type="http://schemas.openxmlformats.org/officeDocument/2006/relationships/slide" Target="slides/slide88.xml"/><Relationship Id="rId137" Type="http://schemas.openxmlformats.org/officeDocument/2006/relationships/slide" Target="slides/slide109.xml"/><Relationship Id="rId158" Type="http://schemas.openxmlformats.org/officeDocument/2006/relationships/slide" Target="slides/slide130.xml"/><Relationship Id="rId20" Type="http://schemas.openxmlformats.org/officeDocument/2006/relationships/slideMaster" Target="slideMasters/slideMaster20.xml"/><Relationship Id="rId41" Type="http://schemas.openxmlformats.org/officeDocument/2006/relationships/slide" Target="slides/slide13.xml"/><Relationship Id="rId62" Type="http://schemas.openxmlformats.org/officeDocument/2006/relationships/slide" Target="slides/slide34.xml"/><Relationship Id="rId83" Type="http://schemas.openxmlformats.org/officeDocument/2006/relationships/slide" Target="slides/slide55.xml"/><Relationship Id="rId88" Type="http://schemas.openxmlformats.org/officeDocument/2006/relationships/slide" Target="slides/slide60.xml"/><Relationship Id="rId111" Type="http://schemas.openxmlformats.org/officeDocument/2006/relationships/slide" Target="slides/slide83.xml"/><Relationship Id="rId132" Type="http://schemas.openxmlformats.org/officeDocument/2006/relationships/slide" Target="slides/slide104.xml"/><Relationship Id="rId153" Type="http://schemas.openxmlformats.org/officeDocument/2006/relationships/slide" Target="slides/slide125.xml"/><Relationship Id="rId174" Type="http://schemas.openxmlformats.org/officeDocument/2006/relationships/slide" Target="slides/slide146.xml"/><Relationship Id="rId179" Type="http://schemas.openxmlformats.org/officeDocument/2006/relationships/slide" Target="slides/slide151.xml"/><Relationship Id="rId15" Type="http://schemas.openxmlformats.org/officeDocument/2006/relationships/slideMaster" Target="slideMasters/slideMaster15.xml"/><Relationship Id="rId36" Type="http://schemas.openxmlformats.org/officeDocument/2006/relationships/slide" Target="slides/slide8.xml"/><Relationship Id="rId57" Type="http://schemas.openxmlformats.org/officeDocument/2006/relationships/slide" Target="slides/slide29.xml"/><Relationship Id="rId106" Type="http://schemas.openxmlformats.org/officeDocument/2006/relationships/slide" Target="slides/slide78.xml"/><Relationship Id="rId127" Type="http://schemas.openxmlformats.org/officeDocument/2006/relationships/slide" Target="slides/slide99.xml"/><Relationship Id="rId10" Type="http://schemas.openxmlformats.org/officeDocument/2006/relationships/slideMaster" Target="slideMasters/slideMaster10.xml"/><Relationship Id="rId31" Type="http://schemas.openxmlformats.org/officeDocument/2006/relationships/slide" Target="slides/slide3.xml"/><Relationship Id="rId52" Type="http://schemas.openxmlformats.org/officeDocument/2006/relationships/slide" Target="slides/slide24.xml"/><Relationship Id="rId73" Type="http://schemas.openxmlformats.org/officeDocument/2006/relationships/slide" Target="slides/slide45.xml"/><Relationship Id="rId78" Type="http://schemas.openxmlformats.org/officeDocument/2006/relationships/slide" Target="slides/slide50.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122" Type="http://schemas.openxmlformats.org/officeDocument/2006/relationships/slide" Target="slides/slide94.xml"/><Relationship Id="rId143" Type="http://schemas.openxmlformats.org/officeDocument/2006/relationships/slide" Target="slides/slide115.xml"/><Relationship Id="rId148" Type="http://schemas.openxmlformats.org/officeDocument/2006/relationships/slide" Target="slides/slide120.xml"/><Relationship Id="rId164" Type="http://schemas.openxmlformats.org/officeDocument/2006/relationships/slide" Target="slides/slide136.xml"/><Relationship Id="rId169" Type="http://schemas.openxmlformats.org/officeDocument/2006/relationships/slide" Target="slides/slide1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ar-SY"/>
            </a:pPr>
            <a:r>
              <a:rPr lang="ar-SY" sz="1600" dirty="0" smtClean="0">
                <a:solidFill>
                  <a:schemeClr val="tx1"/>
                </a:solidFill>
              </a:rPr>
              <a:t>تقديرات عدد وتوزع </a:t>
            </a:r>
            <a:r>
              <a:rPr lang="ar-SY" sz="1600" dirty="0">
                <a:solidFill>
                  <a:schemeClr val="tx1"/>
                </a:solidFill>
              </a:rPr>
              <a:t>حالات </a:t>
            </a:r>
            <a:r>
              <a:rPr lang="ar-SY" sz="1600" dirty="0" smtClean="0">
                <a:solidFill>
                  <a:schemeClr val="tx1"/>
                </a:solidFill>
              </a:rPr>
              <a:t>السرطان بكافة الأعمار لدى الذكور والإناث-2012</a:t>
            </a:r>
            <a:endParaRPr lang="ar-SY" sz="1600" dirty="0">
              <a:solidFill>
                <a:schemeClr val="tx1"/>
              </a:solidFill>
            </a:endParaRPr>
          </a:p>
        </c:rich>
      </c:tx>
      <c:layout>
        <c:manualLayout>
          <c:xMode val="edge"/>
          <c:yMode val="edge"/>
          <c:x val="0.18087139770277599"/>
          <c:y val="1.9236769837290571E-2"/>
        </c:manualLayout>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2"/>
            <c:spPr>
              <a:solidFill>
                <a:srgbClr val="C00000"/>
              </a:solidFill>
            </c:spPr>
          </c:dPt>
          <c:dLbls>
            <c:dLbl>
              <c:idx val="0"/>
              <c:layout/>
              <c:tx>
                <c:rich>
                  <a:bodyPr/>
                  <a:lstStyle/>
                  <a:p>
                    <a:r>
                      <a:rPr lang="ar-SY" sz="1100" b="1" dirty="0" smtClean="0">
                        <a:solidFill>
                          <a:srgbClr val="7030A0"/>
                        </a:solidFill>
                      </a:rPr>
                      <a:t>الرئة 13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a:solidFill>
                          <a:srgbClr val="7030A0"/>
                        </a:solidFill>
                      </a:rPr>
                      <a:t>الثدي
</a:t>
                    </a:r>
                    <a:r>
                      <a:rPr lang="ar-SY" sz="1100" b="1" dirty="0" smtClean="0">
                        <a:solidFill>
                          <a:srgbClr val="7030A0"/>
                        </a:solidFill>
                      </a:rPr>
                      <a:t>11,9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2"/>
              <c:layout/>
              <c:tx>
                <c:rich>
                  <a:bodyPr/>
                  <a:lstStyle/>
                  <a:p>
                    <a:r>
                      <a:rPr lang="ar-SY" sz="1100" b="1" dirty="0">
                        <a:solidFill>
                          <a:srgbClr val="C00000"/>
                        </a:solidFill>
                      </a:rPr>
                      <a:t>القولون-المستقيم
</a:t>
                    </a:r>
                    <a:r>
                      <a:rPr lang="ar-SY" sz="1100" b="1" dirty="0" smtClean="0">
                        <a:solidFill>
                          <a:srgbClr val="C00000"/>
                        </a:solidFill>
                      </a:rPr>
                      <a:t>9,7</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3"/>
              <c:layout/>
              <c:tx>
                <c:rich>
                  <a:bodyPr/>
                  <a:lstStyle/>
                  <a:p>
                    <a:r>
                      <a:rPr lang="ar-SY" sz="1100" b="1" dirty="0">
                        <a:solidFill>
                          <a:srgbClr val="7030A0"/>
                        </a:solidFill>
                      </a:rPr>
                      <a:t>البروستاتة
</a:t>
                    </a:r>
                    <a:r>
                      <a:rPr lang="ar-SY" sz="1100" b="1" dirty="0" smtClean="0">
                        <a:solidFill>
                          <a:srgbClr val="7030A0"/>
                        </a:solidFill>
                      </a:rPr>
                      <a:t>7,9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4"/>
              <c:layout/>
              <c:tx>
                <c:rich>
                  <a:bodyPr/>
                  <a:lstStyle/>
                  <a:p>
                    <a:r>
                      <a:rPr lang="ar-SY" sz="1100" b="1" dirty="0">
                        <a:solidFill>
                          <a:srgbClr val="7030A0"/>
                        </a:solidFill>
                      </a:rPr>
                      <a:t>المعدة
</a:t>
                    </a:r>
                    <a:r>
                      <a:rPr lang="ar-SY" sz="1100" b="1" dirty="0" smtClean="0">
                        <a:solidFill>
                          <a:srgbClr val="7030A0"/>
                        </a:solidFill>
                      </a:rPr>
                      <a:t>6,8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a:solidFill>
                          <a:srgbClr val="7030A0"/>
                        </a:solidFill>
                      </a:rPr>
                      <a:t>الكبد
</a:t>
                    </a:r>
                    <a:r>
                      <a:rPr lang="ar-SY" sz="1100" b="1" dirty="0" smtClean="0">
                        <a:solidFill>
                          <a:srgbClr val="7030A0"/>
                        </a:solidFill>
                      </a:rPr>
                      <a:t>5,6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a:solidFill>
                          <a:srgbClr val="7030A0"/>
                        </a:solidFill>
                      </a:rPr>
                      <a:t>عنق الرحم
</a:t>
                    </a:r>
                    <a:r>
                      <a:rPr lang="ar-SY" sz="1100" b="1" dirty="0" smtClean="0">
                        <a:solidFill>
                          <a:srgbClr val="7030A0"/>
                        </a:solidFill>
                      </a:rPr>
                      <a:t>3,7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a:solidFill>
                          <a:srgbClr val="7030A0"/>
                        </a:solidFill>
                      </a:rPr>
                      <a:t>المريء
</a:t>
                    </a:r>
                    <a:r>
                      <a:rPr lang="ar-SY" sz="1100" b="1" dirty="0" smtClean="0">
                        <a:solidFill>
                          <a:srgbClr val="7030A0"/>
                        </a:solidFill>
                      </a:rPr>
                      <a:t>3,2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a:solidFill>
                          <a:srgbClr val="7030A0"/>
                        </a:solidFill>
                      </a:rPr>
                      <a:t>المثانة
</a:t>
                    </a:r>
                    <a:r>
                      <a:rPr lang="ar-SY" sz="1100" b="1" dirty="0" smtClean="0">
                        <a:solidFill>
                          <a:srgbClr val="7030A0"/>
                        </a:solidFill>
                      </a:rPr>
                      <a:t>3,1</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35,3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lang="ar-SY" sz="1100" b="1">
                    <a:solidFill>
                      <a:srgbClr val="7030A0"/>
                    </a:solidFill>
                  </a:defRPr>
                </a:pPr>
                <a:endParaRPr lang="en-US"/>
              </a:p>
            </c:txPr>
            <c:showVal val="1"/>
            <c:showCatName val="1"/>
          </c:dLbls>
          <c:cat>
            <c:strRef>
              <c:f>ورقة1!$A$2:$A$11</c:f>
              <c:strCache>
                <c:ptCount val="10"/>
                <c:pt idx="0">
                  <c:v>الرئة</c:v>
                </c:pt>
                <c:pt idx="1">
                  <c:v>الثدي</c:v>
                </c:pt>
                <c:pt idx="2">
                  <c:v>القولون-المستقيم</c:v>
                </c:pt>
                <c:pt idx="3">
                  <c:v>البروستاتة</c:v>
                </c:pt>
                <c:pt idx="4">
                  <c:v>المعدة</c:v>
                </c:pt>
                <c:pt idx="5">
                  <c:v>الكبد</c:v>
                </c:pt>
                <c:pt idx="6">
                  <c:v>عنق الرحم</c:v>
                </c:pt>
                <c:pt idx="7">
                  <c:v>المريء</c:v>
                </c:pt>
                <c:pt idx="8">
                  <c:v>المثانة</c:v>
                </c:pt>
                <c:pt idx="9">
                  <c:v>أعضاء أخرى</c:v>
                </c:pt>
              </c:strCache>
            </c:strRef>
          </c:cat>
          <c:val>
            <c:numRef>
              <c:f>ورقة1!$B$2:$B$11</c:f>
              <c:numCache>
                <c:formatCode>General</c:formatCode>
                <c:ptCount val="10"/>
                <c:pt idx="0">
                  <c:v>1824701</c:v>
                </c:pt>
                <c:pt idx="1">
                  <c:v>1676633</c:v>
                </c:pt>
                <c:pt idx="2">
                  <c:v>1360602</c:v>
                </c:pt>
                <c:pt idx="3">
                  <c:v>1111689</c:v>
                </c:pt>
                <c:pt idx="4">
                  <c:v>951594</c:v>
                </c:pt>
                <c:pt idx="5">
                  <c:v>782451</c:v>
                </c:pt>
                <c:pt idx="6">
                  <c:v>527624</c:v>
                </c:pt>
                <c:pt idx="7">
                  <c:v>455784</c:v>
                </c:pt>
                <c:pt idx="8">
                  <c:v>429793</c:v>
                </c:pt>
                <c:pt idx="9">
                  <c:v>4969278</c:v>
                </c:pt>
              </c:numCache>
            </c:numRef>
          </c:val>
        </c:ser>
        <c:dLbls>
          <c:showVal val="1"/>
        </c:dLbls>
        <c:gapWidth val="100"/>
        <c:axId val="79863808"/>
        <c:axId val="79837056"/>
      </c:barChart>
      <c:valAx>
        <c:axId val="79837056"/>
        <c:scaling>
          <c:orientation val="minMax"/>
        </c:scaling>
        <c:axPos val="l"/>
        <c:majorGridlines/>
        <c:title>
          <c:tx>
            <c:rich>
              <a:bodyPr rot="-5400000" vert="horz"/>
              <a:lstStyle/>
              <a:p>
                <a:pPr>
                  <a:defRPr lang="ar-SY"/>
                </a:pPr>
                <a:r>
                  <a:rPr lang="ar-SY" sz="1400" dirty="0" smtClean="0">
                    <a:solidFill>
                      <a:srgbClr val="C00000"/>
                    </a:solidFill>
                  </a:rPr>
                  <a:t>عدد</a:t>
                </a:r>
                <a:r>
                  <a:rPr lang="ar-SY" sz="1400" baseline="0" dirty="0" smtClean="0">
                    <a:solidFill>
                      <a:srgbClr val="C00000"/>
                    </a:solidFill>
                  </a:rPr>
                  <a:t> حالات السرطان-ذكور وإناث</a:t>
                </a:r>
                <a:endParaRPr lang="ar-SY" sz="1400" dirty="0">
                  <a:solidFill>
                    <a:srgbClr val="C00000"/>
                  </a:solidFill>
                </a:endParaRPr>
              </a:p>
            </c:rich>
          </c:tx>
          <c:layout/>
        </c:title>
        <c:numFmt formatCode="General" sourceLinked="1"/>
        <c:tickLblPos val="nextTo"/>
        <c:txPr>
          <a:bodyPr/>
          <a:lstStyle/>
          <a:p>
            <a:pPr>
              <a:defRPr lang="ar-SY" sz="1100" b="1">
                <a:solidFill>
                  <a:srgbClr val="C00000"/>
                </a:solidFill>
              </a:defRPr>
            </a:pPr>
            <a:endParaRPr lang="en-US"/>
          </a:p>
        </c:txPr>
        <c:crossAx val="79863808"/>
        <c:crosses val="autoZero"/>
        <c:crossBetween val="between"/>
      </c:valAx>
      <c:catAx>
        <c:axId val="79863808"/>
        <c:scaling>
          <c:orientation val="minMax"/>
        </c:scaling>
        <c:axPos val="b"/>
        <c:title>
          <c:tx>
            <c:rich>
              <a:bodyPr/>
              <a:lstStyle/>
              <a:p>
                <a:pPr>
                  <a:defRPr lang="ar-SY"/>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lang="ar-SY" sz="1100" b="1">
                <a:solidFill>
                  <a:srgbClr val="002060"/>
                </a:solidFill>
              </a:defRPr>
            </a:pPr>
            <a:endParaRPr lang="en-US"/>
          </a:p>
        </c:txPr>
        <c:crossAx val="79837056"/>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ar-SY"/>
            </a:pPr>
            <a:r>
              <a:rPr lang="ar-SY" sz="1200" dirty="0"/>
              <a:t>تقديرات معدلات الحدوث</a:t>
            </a:r>
            <a:r>
              <a:rPr lang="ar-SY" sz="1200" baseline="0" dirty="0"/>
              <a:t> وال</a:t>
            </a:r>
            <a:r>
              <a:rPr lang="ar-SY" sz="1200" dirty="0"/>
              <a:t>وفاة بالسرطان المعدلة تبعاً للسن </a:t>
            </a:r>
            <a:r>
              <a:rPr lang="ar-SY" sz="1200" dirty="0" smtClean="0"/>
              <a:t>لكل 100 ألف من الإناث-2012</a:t>
            </a:r>
            <a:r>
              <a:rPr lang="ar-SY" dirty="0" smtClean="0"/>
              <a:t> </a:t>
            </a:r>
            <a:endParaRPr lang="ar-SY" dirty="0"/>
          </a:p>
        </c:rich>
      </c:tx>
      <c:layout/>
    </c:title>
    <c:plotArea>
      <c:layout/>
      <c:barChart>
        <c:barDir val="col"/>
        <c:grouping val="clustered"/>
        <c:ser>
          <c:idx val="0"/>
          <c:order val="0"/>
          <c:tx>
            <c:strRef>
              <c:f>ورقة1!$B$1</c:f>
              <c:strCache>
                <c:ptCount val="1"/>
                <c:pt idx="0">
                  <c:v>معدل الحدوث</c:v>
                </c:pt>
              </c:strCache>
            </c:strRef>
          </c:tx>
          <c:spPr>
            <a:solidFill>
              <a:srgbClr val="7030A0"/>
            </a:solidFill>
          </c:spPr>
          <c:dPt>
            <c:idx val="1"/>
            <c:spPr>
              <a:solidFill>
                <a:srgbClr val="C00000"/>
              </a:solidFill>
            </c:spPr>
          </c:dPt>
          <c:dLbls>
            <c:dLbl>
              <c:idx val="1"/>
              <c:layout/>
              <c:tx>
                <c:rich>
                  <a:bodyPr/>
                  <a:lstStyle/>
                  <a:p>
                    <a:r>
                      <a:rPr lang="en-US" dirty="0">
                        <a:solidFill>
                          <a:srgbClr val="C00000"/>
                        </a:solidFill>
                      </a:rPr>
                      <a:t>14.3</a:t>
                    </a:r>
                  </a:p>
                </c:rich>
              </c:tx>
              <c:dLblPos val="outEnd"/>
              <c:showVal val="1"/>
            </c:dLbl>
            <c:txPr>
              <a:bodyPr rot="-5400000" vert="horz"/>
              <a:lstStyle/>
              <a:p>
                <a:pPr>
                  <a:defRPr lang="ar-SY" sz="800" b="1">
                    <a:solidFill>
                      <a:srgbClr val="7030A0"/>
                    </a:solidFill>
                  </a:defRPr>
                </a:pPr>
                <a:endParaRPr lang="en-US"/>
              </a:p>
            </c:txPr>
            <c:dLblPos val="outEnd"/>
            <c:showVal val="1"/>
          </c:dLbls>
          <c:cat>
            <c:strRef>
              <c:f>ورقة1!$A$2:$A$15</c:f>
              <c:strCache>
                <c:ptCount val="14"/>
                <c:pt idx="0">
                  <c:v>الثدي</c:v>
                </c:pt>
                <c:pt idx="1">
                  <c:v>القولون-المستقيم</c:v>
                </c:pt>
                <c:pt idx="2">
                  <c:v>عنق الرحم</c:v>
                </c:pt>
                <c:pt idx="3">
                  <c:v>الرئة</c:v>
                </c:pt>
                <c:pt idx="4">
                  <c:v>جسم الرحم</c:v>
                </c:pt>
                <c:pt idx="5">
                  <c:v>المعدة</c:v>
                </c:pt>
                <c:pt idx="6">
                  <c:v>الكبد</c:v>
                </c:pt>
                <c:pt idx="7">
                  <c:v>لمفومة لاهودجكينية</c:v>
                </c:pt>
                <c:pt idx="8">
                  <c:v>الابيضاض</c:v>
                </c:pt>
                <c:pt idx="9">
                  <c:v>البنكرياس</c:v>
                </c:pt>
                <c:pt idx="10">
                  <c:v>المريء</c:v>
                </c:pt>
                <c:pt idx="11">
                  <c:v>الكلية</c:v>
                </c:pt>
                <c:pt idx="12">
                  <c:v>الشفة وجوف الفم</c:v>
                </c:pt>
                <c:pt idx="13">
                  <c:v>المثانة</c:v>
                </c:pt>
              </c:strCache>
            </c:strRef>
          </c:cat>
          <c:val>
            <c:numRef>
              <c:f>ورقة1!$B$2:$B$15</c:f>
              <c:numCache>
                <c:formatCode>General</c:formatCode>
                <c:ptCount val="14"/>
                <c:pt idx="0">
                  <c:v>43.3</c:v>
                </c:pt>
                <c:pt idx="1">
                  <c:v>14.3</c:v>
                </c:pt>
                <c:pt idx="2">
                  <c:v>14</c:v>
                </c:pt>
                <c:pt idx="3">
                  <c:v>13.6</c:v>
                </c:pt>
                <c:pt idx="4">
                  <c:v>8.2000000000000011</c:v>
                </c:pt>
                <c:pt idx="5">
                  <c:v>7.5</c:v>
                </c:pt>
                <c:pt idx="6">
                  <c:v>5.4</c:v>
                </c:pt>
                <c:pt idx="7">
                  <c:v>4.0999999999999996</c:v>
                </c:pt>
                <c:pt idx="8">
                  <c:v>3.9</c:v>
                </c:pt>
                <c:pt idx="9">
                  <c:v>3.6</c:v>
                </c:pt>
                <c:pt idx="10">
                  <c:v>3.1</c:v>
                </c:pt>
                <c:pt idx="11">
                  <c:v>3</c:v>
                </c:pt>
                <c:pt idx="12">
                  <c:v>2.5</c:v>
                </c:pt>
                <c:pt idx="13">
                  <c:v>2.2000000000000002</c:v>
                </c:pt>
              </c:numCache>
            </c:numRef>
          </c:val>
        </c:ser>
        <c:ser>
          <c:idx val="1"/>
          <c:order val="1"/>
          <c:tx>
            <c:strRef>
              <c:f>ورقة1!$C$1</c:f>
              <c:strCache>
                <c:ptCount val="1"/>
                <c:pt idx="0">
                  <c:v>معدل الوفاة</c:v>
                </c:pt>
              </c:strCache>
            </c:strRef>
          </c:tx>
          <c:spPr>
            <a:solidFill>
              <a:schemeClr val="tx1"/>
            </a:solidFill>
          </c:spPr>
          <c:dPt>
            <c:idx val="1"/>
            <c:spPr>
              <a:solidFill>
                <a:schemeClr val="accent3">
                  <a:lumMod val="50000"/>
                </a:schemeClr>
              </a:solidFill>
            </c:spPr>
          </c:dPt>
          <c:dLbls>
            <c:dLbl>
              <c:idx val="1"/>
              <c:layout/>
              <c:tx>
                <c:rich>
                  <a:bodyPr/>
                  <a:lstStyle/>
                  <a:p>
                    <a:r>
                      <a:rPr lang="en-US" dirty="0">
                        <a:solidFill>
                          <a:schemeClr val="accent3">
                            <a:lumMod val="50000"/>
                          </a:schemeClr>
                        </a:solidFill>
                      </a:rPr>
                      <a:t>6.9</a:t>
                    </a:r>
                  </a:p>
                </c:rich>
              </c:tx>
              <c:dLblPos val="outEnd"/>
              <c:showVal val="1"/>
            </c:dLbl>
            <c:txPr>
              <a:bodyPr rot="-5400000" vert="horz"/>
              <a:lstStyle/>
              <a:p>
                <a:pPr>
                  <a:defRPr lang="ar-SY" sz="800" b="1">
                    <a:solidFill>
                      <a:schemeClr val="tx1"/>
                    </a:solidFill>
                  </a:defRPr>
                </a:pPr>
                <a:endParaRPr lang="en-US"/>
              </a:p>
            </c:txPr>
            <c:dLblPos val="outEnd"/>
            <c:showVal val="1"/>
          </c:dLbls>
          <c:cat>
            <c:strRef>
              <c:f>ورقة1!$A$2:$A$15</c:f>
              <c:strCache>
                <c:ptCount val="14"/>
                <c:pt idx="0">
                  <c:v>الثدي</c:v>
                </c:pt>
                <c:pt idx="1">
                  <c:v>القولون-المستقيم</c:v>
                </c:pt>
                <c:pt idx="2">
                  <c:v>عنق الرحم</c:v>
                </c:pt>
                <c:pt idx="3">
                  <c:v>الرئة</c:v>
                </c:pt>
                <c:pt idx="4">
                  <c:v>جسم الرحم</c:v>
                </c:pt>
                <c:pt idx="5">
                  <c:v>المعدة</c:v>
                </c:pt>
                <c:pt idx="6">
                  <c:v>الكبد</c:v>
                </c:pt>
                <c:pt idx="7">
                  <c:v>لمفومة لاهودجكينية</c:v>
                </c:pt>
                <c:pt idx="8">
                  <c:v>الابيضاض</c:v>
                </c:pt>
                <c:pt idx="9">
                  <c:v>البنكرياس</c:v>
                </c:pt>
                <c:pt idx="10">
                  <c:v>المريء</c:v>
                </c:pt>
                <c:pt idx="11">
                  <c:v>الكلية</c:v>
                </c:pt>
                <c:pt idx="12">
                  <c:v>الشفة وجوف الفم</c:v>
                </c:pt>
                <c:pt idx="13">
                  <c:v>المثانة</c:v>
                </c:pt>
              </c:strCache>
            </c:strRef>
          </c:cat>
          <c:val>
            <c:numRef>
              <c:f>ورقة1!$C$2:$C$15</c:f>
              <c:numCache>
                <c:formatCode>General</c:formatCode>
                <c:ptCount val="14"/>
                <c:pt idx="0">
                  <c:v>12.9</c:v>
                </c:pt>
                <c:pt idx="1">
                  <c:v>6.9</c:v>
                </c:pt>
                <c:pt idx="2">
                  <c:v>6.8</c:v>
                </c:pt>
                <c:pt idx="3">
                  <c:v>11.1</c:v>
                </c:pt>
                <c:pt idx="4">
                  <c:v>1.8</c:v>
                </c:pt>
                <c:pt idx="5">
                  <c:v>5.7</c:v>
                </c:pt>
                <c:pt idx="6">
                  <c:v>5.0999999999999996</c:v>
                </c:pt>
                <c:pt idx="7">
                  <c:v>2</c:v>
                </c:pt>
                <c:pt idx="8">
                  <c:v>2.8</c:v>
                </c:pt>
                <c:pt idx="9">
                  <c:v>3.4</c:v>
                </c:pt>
                <c:pt idx="10">
                  <c:v>2.7</c:v>
                </c:pt>
                <c:pt idx="11">
                  <c:v>1.2</c:v>
                </c:pt>
                <c:pt idx="12">
                  <c:v>1.2</c:v>
                </c:pt>
                <c:pt idx="13">
                  <c:v>0.9</c:v>
                </c:pt>
              </c:numCache>
            </c:numRef>
          </c:val>
        </c:ser>
        <c:dLbls>
          <c:showVal val="1"/>
        </c:dLbls>
        <c:axId val="86484096"/>
        <c:axId val="86486016"/>
      </c:barChart>
      <c:catAx>
        <c:axId val="86484096"/>
        <c:scaling>
          <c:orientation val="minMax"/>
        </c:scaling>
        <c:axPos val="b"/>
        <c:title>
          <c:tx>
            <c:rich>
              <a:bodyPr/>
              <a:lstStyle/>
              <a:p>
                <a:pPr>
                  <a:defRPr lang="ar-SY"/>
                </a:pPr>
                <a:r>
                  <a:rPr lang="ar-SY" sz="1100">
                    <a:solidFill>
                      <a:srgbClr val="002060"/>
                    </a:solidFill>
                  </a:rPr>
                  <a:t>العضو المصاب بالسرطان</a:t>
                </a:r>
              </a:p>
            </c:rich>
          </c:tx>
          <c:layout/>
        </c:title>
        <c:numFmt formatCode="General" sourceLinked="1"/>
        <c:tickLblPos val="nextTo"/>
        <c:txPr>
          <a:bodyPr/>
          <a:lstStyle/>
          <a:p>
            <a:pPr>
              <a:defRPr lang="ar-SY" b="1">
                <a:solidFill>
                  <a:srgbClr val="002060"/>
                </a:solidFill>
              </a:defRPr>
            </a:pPr>
            <a:endParaRPr lang="en-US"/>
          </a:p>
        </c:txPr>
        <c:crossAx val="86486016"/>
        <c:crosses val="autoZero"/>
        <c:auto val="1"/>
        <c:lblAlgn val="ctr"/>
        <c:lblOffset val="100"/>
      </c:catAx>
      <c:valAx>
        <c:axId val="86486016"/>
        <c:scaling>
          <c:orientation val="minMax"/>
        </c:scaling>
        <c:axPos val="l"/>
        <c:majorGridlines/>
        <c:title>
          <c:tx>
            <c:rich>
              <a:bodyPr rot="-5400000" vert="horz"/>
              <a:lstStyle/>
              <a:p>
                <a:pPr>
                  <a:defRPr lang="ar-SY"/>
                </a:pPr>
                <a:r>
                  <a:rPr lang="ar-SY" sz="1100" dirty="0">
                    <a:solidFill>
                      <a:srgbClr val="C00000"/>
                    </a:solidFill>
                  </a:rPr>
                  <a:t>معدل الحدوث والوفاة بالسرطان لكل مئة </a:t>
                </a:r>
                <a:r>
                  <a:rPr lang="ar-SY" sz="1100" dirty="0" smtClean="0">
                    <a:solidFill>
                      <a:srgbClr val="C00000"/>
                    </a:solidFill>
                  </a:rPr>
                  <a:t>ألف من الإناث</a:t>
                </a:r>
                <a:endParaRPr lang="ar-SY" sz="1100" dirty="0">
                  <a:solidFill>
                    <a:srgbClr val="C00000"/>
                  </a:solidFill>
                </a:endParaRPr>
              </a:p>
            </c:rich>
          </c:tx>
          <c:layout/>
        </c:title>
        <c:numFmt formatCode="General" sourceLinked="1"/>
        <c:tickLblPos val="nextTo"/>
        <c:txPr>
          <a:bodyPr/>
          <a:lstStyle/>
          <a:p>
            <a:pPr>
              <a:defRPr lang="ar-SY" b="1">
                <a:solidFill>
                  <a:srgbClr val="C00000"/>
                </a:solidFill>
              </a:defRPr>
            </a:pPr>
            <a:endParaRPr lang="en-US"/>
          </a:p>
        </c:txPr>
        <c:crossAx val="86484096"/>
        <c:crosses val="autoZero"/>
        <c:crossBetween val="between"/>
      </c:valAx>
      <c:spPr>
        <a:solidFill>
          <a:schemeClr val="bg1">
            <a:lumMod val="75000"/>
          </a:schemeClr>
        </a:solidFill>
      </c:spPr>
    </c:plotArea>
    <c:legend>
      <c:legendPos val="r"/>
      <c:legendEntry>
        <c:idx val="0"/>
        <c:txPr>
          <a:bodyPr/>
          <a:lstStyle/>
          <a:p>
            <a:pPr>
              <a:defRPr sz="1000" b="1"/>
            </a:pPr>
            <a:endParaRPr lang="en-US"/>
          </a:p>
        </c:txPr>
      </c:legendEntry>
      <c:legendEntry>
        <c:idx val="1"/>
        <c:txPr>
          <a:bodyPr/>
          <a:lstStyle/>
          <a:p>
            <a:pPr>
              <a:defRPr sz="1000" b="1"/>
            </a:pPr>
            <a:endParaRPr lang="en-US"/>
          </a:p>
        </c:txPr>
      </c:legendEntry>
      <c:layout/>
      <c:spPr>
        <a:solidFill>
          <a:srgbClr val="FFC000"/>
        </a:solidFill>
      </c:spPr>
      <c:txPr>
        <a:bodyPr/>
        <a:lstStyle/>
        <a:p>
          <a:pPr>
            <a:defRPr lang="ar-SY" b="1"/>
          </a:pPr>
          <a:endParaRPr lang="en-US"/>
        </a:p>
      </c:txPr>
    </c:legend>
    <c:plotVisOnly val="1"/>
  </c:chart>
  <c:spPr>
    <a:solidFill>
      <a:srgbClr val="FFFF00"/>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ar-SY"/>
            </a:pPr>
            <a:r>
              <a:rPr lang="ar-SY" dirty="0" smtClean="0">
                <a:solidFill>
                  <a:schemeClr val="tx1"/>
                </a:solidFill>
              </a:rPr>
              <a:t>تقديرات عدد وتوزع </a:t>
            </a:r>
            <a:r>
              <a:rPr lang="ar-SY" dirty="0">
                <a:solidFill>
                  <a:schemeClr val="tx1"/>
                </a:solidFill>
              </a:rPr>
              <a:t>حالات </a:t>
            </a:r>
            <a:r>
              <a:rPr lang="ar-SY" dirty="0" smtClean="0">
                <a:solidFill>
                  <a:schemeClr val="tx1"/>
                </a:solidFill>
              </a:rPr>
              <a:t>السرطان بكافة الأعمار لدى الذكور-2012</a:t>
            </a:r>
            <a:endParaRPr lang="ar-SY" dirty="0">
              <a:solidFill>
                <a:schemeClr val="tx1"/>
              </a:solidFill>
            </a:endParaRPr>
          </a:p>
        </c:rich>
      </c:tx>
      <c:layout>
        <c:manualLayout>
          <c:xMode val="edge"/>
          <c:yMode val="edge"/>
          <c:x val="0.20242006842975513"/>
          <c:y val="1.9236769837290571E-2"/>
        </c:manualLayout>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2"/>
            <c:spPr>
              <a:solidFill>
                <a:srgbClr val="C00000"/>
              </a:solidFill>
            </c:spPr>
          </c:dPt>
          <c:dLbls>
            <c:dLbl>
              <c:idx val="0"/>
              <c:layout/>
              <c:tx>
                <c:rich>
                  <a:bodyPr/>
                  <a:lstStyle/>
                  <a:p>
                    <a:r>
                      <a:rPr lang="ar-SY" sz="1100" b="1" dirty="0" smtClean="0">
                        <a:solidFill>
                          <a:srgbClr val="7030A0"/>
                        </a:solidFill>
                      </a:rPr>
                      <a:t>الرئة 16,7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smtClean="0">
                        <a:solidFill>
                          <a:srgbClr val="7030A0"/>
                        </a:solidFill>
                      </a:rPr>
                      <a:t>البروستاتة</a:t>
                    </a:r>
                    <a:r>
                      <a:rPr lang="ar-SY" sz="1100" b="1" dirty="0">
                        <a:solidFill>
                          <a:srgbClr val="7030A0"/>
                        </a:solidFill>
                      </a:rPr>
                      <a:t>
</a:t>
                    </a:r>
                    <a:r>
                      <a:rPr lang="ar-SY" sz="1100" b="1" dirty="0" smtClean="0">
                        <a:solidFill>
                          <a:srgbClr val="7030A0"/>
                        </a:solidFill>
                      </a:rPr>
                      <a:t>15</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2"/>
              <c:layout/>
              <c:tx>
                <c:rich>
                  <a:bodyPr/>
                  <a:lstStyle/>
                  <a:p>
                    <a:r>
                      <a:rPr lang="ar-SY" sz="1100" b="1" dirty="0">
                        <a:solidFill>
                          <a:srgbClr val="C00000"/>
                        </a:solidFill>
                      </a:rPr>
                      <a:t>القولون-المستقيم
</a:t>
                    </a:r>
                    <a:r>
                      <a:rPr lang="ar-SY" sz="1100" b="1" dirty="0" smtClean="0">
                        <a:solidFill>
                          <a:srgbClr val="C00000"/>
                        </a:solidFill>
                      </a:rPr>
                      <a:t>10</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3"/>
              <c:layout/>
              <c:tx>
                <c:rich>
                  <a:bodyPr/>
                  <a:lstStyle/>
                  <a:p>
                    <a:r>
                      <a:rPr lang="ar-SY" sz="1100" b="1" dirty="0" smtClean="0">
                        <a:solidFill>
                          <a:srgbClr val="7030A0"/>
                        </a:solidFill>
                      </a:rPr>
                      <a:t>المعدة</a:t>
                    </a:r>
                    <a:r>
                      <a:rPr lang="ar-SY" sz="1100" b="1" dirty="0">
                        <a:solidFill>
                          <a:srgbClr val="7030A0"/>
                        </a:solidFill>
                      </a:rPr>
                      <a:t>
</a:t>
                    </a:r>
                    <a:r>
                      <a:rPr lang="ar-SY" sz="1100" b="1" dirty="0" smtClean="0">
                        <a:solidFill>
                          <a:srgbClr val="7030A0"/>
                        </a:solidFill>
                      </a:rPr>
                      <a:t>8,5</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4"/>
              <c:layout/>
              <c:tx>
                <c:rich>
                  <a:bodyPr/>
                  <a:lstStyle/>
                  <a:p>
                    <a:r>
                      <a:rPr lang="ar-SY" sz="1100" b="1" dirty="0" smtClean="0">
                        <a:solidFill>
                          <a:srgbClr val="7030A0"/>
                        </a:solidFill>
                      </a:rPr>
                      <a:t>الكبد</a:t>
                    </a:r>
                    <a:r>
                      <a:rPr lang="ar-SY" sz="1100" b="1" dirty="0">
                        <a:solidFill>
                          <a:srgbClr val="7030A0"/>
                        </a:solidFill>
                      </a:rPr>
                      <a:t>
</a:t>
                    </a:r>
                    <a:r>
                      <a:rPr lang="ar-SY" sz="1100" b="1" dirty="0" smtClean="0">
                        <a:solidFill>
                          <a:srgbClr val="7030A0"/>
                        </a:solidFill>
                      </a:rPr>
                      <a:t>7,5</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smtClean="0">
                        <a:solidFill>
                          <a:srgbClr val="7030A0"/>
                        </a:solidFill>
                      </a:rPr>
                      <a:t>المثانة</a:t>
                    </a:r>
                    <a:r>
                      <a:rPr lang="ar-SY" sz="1100" b="1" dirty="0">
                        <a:solidFill>
                          <a:srgbClr val="7030A0"/>
                        </a:solidFill>
                      </a:rPr>
                      <a:t>
</a:t>
                    </a:r>
                    <a:r>
                      <a:rPr lang="ar-SY" sz="1100" b="1" dirty="0" smtClean="0">
                        <a:solidFill>
                          <a:srgbClr val="7030A0"/>
                        </a:solidFill>
                      </a:rPr>
                      <a:t>4,4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smtClean="0">
                        <a:solidFill>
                          <a:srgbClr val="7030A0"/>
                        </a:solidFill>
                      </a:rPr>
                      <a:t>المريء</a:t>
                    </a:r>
                    <a:r>
                      <a:rPr lang="ar-SY" sz="1100" b="1" dirty="0">
                        <a:solidFill>
                          <a:srgbClr val="7030A0"/>
                        </a:solidFill>
                      </a:rPr>
                      <a:t>
</a:t>
                    </a:r>
                    <a:r>
                      <a:rPr lang="ar-SY" sz="1100" b="1" dirty="0" smtClean="0">
                        <a:solidFill>
                          <a:srgbClr val="7030A0"/>
                        </a:solidFill>
                      </a:rPr>
                      <a:t>4,3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err="1" smtClean="0">
                        <a:solidFill>
                          <a:srgbClr val="7030A0"/>
                        </a:solidFill>
                      </a:rPr>
                      <a:t>لمفومة</a:t>
                    </a:r>
                    <a:r>
                      <a:rPr lang="ar-SY" sz="1100" b="1" dirty="0" smtClean="0">
                        <a:solidFill>
                          <a:srgbClr val="7030A0"/>
                        </a:solidFill>
                      </a:rPr>
                      <a:t> </a:t>
                    </a:r>
                    <a:r>
                      <a:rPr lang="ar-SY" sz="1100" b="1" dirty="0" err="1" smtClean="0">
                        <a:solidFill>
                          <a:srgbClr val="7030A0"/>
                        </a:solidFill>
                      </a:rPr>
                      <a:t>لاهودجكينية</a:t>
                    </a:r>
                    <a:r>
                      <a:rPr lang="ar-SY" sz="1100" b="1" dirty="0">
                        <a:solidFill>
                          <a:srgbClr val="7030A0"/>
                        </a:solidFill>
                      </a:rPr>
                      <a:t>
</a:t>
                    </a:r>
                    <a:r>
                      <a:rPr lang="ar-SY" sz="1100" b="1" dirty="0" smtClean="0">
                        <a:solidFill>
                          <a:srgbClr val="7030A0"/>
                        </a:solidFill>
                      </a:rPr>
                      <a:t>2,9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smtClean="0">
                        <a:solidFill>
                          <a:srgbClr val="7030A0"/>
                        </a:solidFill>
                      </a:rPr>
                      <a:t>الكلية</a:t>
                    </a:r>
                    <a:r>
                      <a:rPr lang="ar-SY" sz="1100" b="1" dirty="0">
                        <a:solidFill>
                          <a:srgbClr val="7030A0"/>
                        </a:solidFill>
                      </a:rPr>
                      <a:t>
</a:t>
                    </a:r>
                    <a:r>
                      <a:rPr lang="ar-SY" sz="1100" b="1" dirty="0" smtClean="0">
                        <a:solidFill>
                          <a:srgbClr val="7030A0"/>
                        </a:solidFill>
                      </a:rPr>
                      <a:t>2,9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27,7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lang="ar-SY" sz="1100" b="1">
                    <a:solidFill>
                      <a:srgbClr val="7030A0"/>
                    </a:solidFill>
                  </a:defRPr>
                </a:pPr>
                <a:endParaRPr lang="en-US"/>
              </a:p>
            </c:txPr>
            <c:showVal val="1"/>
            <c:showCatName val="1"/>
          </c:dLbls>
          <c:cat>
            <c:strRef>
              <c:f>ورقة1!$A$2:$A$11</c:f>
              <c:strCache>
                <c:ptCount val="10"/>
                <c:pt idx="0">
                  <c:v>الرئة</c:v>
                </c:pt>
                <c:pt idx="1">
                  <c:v>البروستاتة</c:v>
                </c:pt>
                <c:pt idx="2">
                  <c:v>القولون-المستقيم</c:v>
                </c:pt>
                <c:pt idx="3">
                  <c:v>المعدة</c:v>
                </c:pt>
                <c:pt idx="4">
                  <c:v>الكبد</c:v>
                </c:pt>
                <c:pt idx="5">
                  <c:v>المثانة</c:v>
                </c:pt>
                <c:pt idx="6">
                  <c:v>المريء</c:v>
                </c:pt>
                <c:pt idx="7">
                  <c:v>لمفومة لاهودجكينية</c:v>
                </c:pt>
                <c:pt idx="8">
                  <c:v>الكلية</c:v>
                </c:pt>
                <c:pt idx="9">
                  <c:v>أعضاء أخرى</c:v>
                </c:pt>
              </c:strCache>
            </c:strRef>
          </c:cat>
          <c:val>
            <c:numRef>
              <c:f>ورقة1!$B$2:$B$11</c:f>
              <c:numCache>
                <c:formatCode>General</c:formatCode>
                <c:ptCount val="10"/>
                <c:pt idx="0">
                  <c:v>1241601</c:v>
                </c:pt>
                <c:pt idx="1">
                  <c:v>1111689</c:v>
                </c:pt>
                <c:pt idx="2">
                  <c:v>746289</c:v>
                </c:pt>
                <c:pt idx="3">
                  <c:v>631293</c:v>
                </c:pt>
                <c:pt idx="4">
                  <c:v>554369</c:v>
                </c:pt>
                <c:pt idx="5">
                  <c:v>330380</c:v>
                </c:pt>
                <c:pt idx="6">
                  <c:v>323008</c:v>
                </c:pt>
                <c:pt idx="7">
                  <c:v>217643</c:v>
                </c:pt>
                <c:pt idx="8">
                  <c:v>213924</c:v>
                </c:pt>
                <c:pt idx="9">
                  <c:v>2056943</c:v>
                </c:pt>
              </c:numCache>
            </c:numRef>
          </c:val>
        </c:ser>
        <c:dLbls>
          <c:showVal val="1"/>
        </c:dLbls>
        <c:gapWidth val="100"/>
        <c:axId val="79941632"/>
        <c:axId val="79906688"/>
      </c:barChart>
      <c:valAx>
        <c:axId val="79906688"/>
        <c:scaling>
          <c:orientation val="minMax"/>
        </c:scaling>
        <c:axPos val="l"/>
        <c:majorGridlines/>
        <c:title>
          <c:tx>
            <c:rich>
              <a:bodyPr rot="-5400000" vert="horz"/>
              <a:lstStyle/>
              <a:p>
                <a:pPr>
                  <a:defRPr lang="ar-SY"/>
                </a:pPr>
                <a:r>
                  <a:rPr lang="ar-SY" sz="1400" dirty="0" smtClean="0">
                    <a:solidFill>
                      <a:srgbClr val="C00000"/>
                    </a:solidFill>
                  </a:rPr>
                  <a:t>عدد</a:t>
                </a:r>
                <a:r>
                  <a:rPr lang="ar-SY" sz="1400" baseline="0" dirty="0" smtClean="0">
                    <a:solidFill>
                      <a:srgbClr val="C00000"/>
                    </a:solidFill>
                  </a:rPr>
                  <a:t> حالات السرطان-ذكور</a:t>
                </a:r>
                <a:endParaRPr lang="ar-SY" sz="1400" dirty="0">
                  <a:solidFill>
                    <a:srgbClr val="C00000"/>
                  </a:solidFill>
                </a:endParaRPr>
              </a:p>
            </c:rich>
          </c:tx>
          <c:layout/>
        </c:title>
        <c:numFmt formatCode="General" sourceLinked="1"/>
        <c:tickLblPos val="nextTo"/>
        <c:txPr>
          <a:bodyPr/>
          <a:lstStyle/>
          <a:p>
            <a:pPr>
              <a:defRPr lang="ar-SY" sz="1100" b="1">
                <a:solidFill>
                  <a:srgbClr val="C00000"/>
                </a:solidFill>
              </a:defRPr>
            </a:pPr>
            <a:endParaRPr lang="en-US"/>
          </a:p>
        </c:txPr>
        <c:crossAx val="79941632"/>
        <c:crosses val="autoZero"/>
        <c:crossBetween val="between"/>
      </c:valAx>
      <c:catAx>
        <c:axId val="79941632"/>
        <c:scaling>
          <c:orientation val="minMax"/>
        </c:scaling>
        <c:axPos val="b"/>
        <c:title>
          <c:tx>
            <c:rich>
              <a:bodyPr/>
              <a:lstStyle/>
              <a:p>
                <a:pPr>
                  <a:defRPr lang="ar-SY"/>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lang="ar-SY" sz="1100" b="1">
                <a:solidFill>
                  <a:srgbClr val="002060"/>
                </a:solidFill>
              </a:defRPr>
            </a:pPr>
            <a:endParaRPr lang="en-US"/>
          </a:p>
        </c:txPr>
        <c:crossAx val="79906688"/>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ar-SY"/>
            </a:pPr>
            <a:r>
              <a:rPr lang="ar-SY" dirty="0" smtClean="0">
                <a:solidFill>
                  <a:schemeClr val="tx1"/>
                </a:solidFill>
              </a:rPr>
              <a:t>تقديرات عدد وتوزع </a:t>
            </a:r>
            <a:r>
              <a:rPr lang="ar-SY" dirty="0">
                <a:solidFill>
                  <a:schemeClr val="tx1"/>
                </a:solidFill>
              </a:rPr>
              <a:t>حالات </a:t>
            </a:r>
            <a:r>
              <a:rPr lang="ar-SY" dirty="0" smtClean="0">
                <a:solidFill>
                  <a:schemeClr val="tx1"/>
                </a:solidFill>
              </a:rPr>
              <a:t>السرطان بكافة الأعمار لدى الإناث-2012</a:t>
            </a:r>
            <a:endParaRPr lang="ar-SY" dirty="0">
              <a:solidFill>
                <a:schemeClr val="tx1"/>
              </a:solidFill>
            </a:endParaRPr>
          </a:p>
        </c:rich>
      </c:tx>
      <c:layout>
        <c:manualLayout>
          <c:xMode val="edge"/>
          <c:yMode val="edge"/>
          <c:x val="0.20242006842975513"/>
          <c:y val="1.9236769837290571E-2"/>
        </c:manualLayout>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1"/>
            <c:spPr>
              <a:solidFill>
                <a:srgbClr val="C00000"/>
              </a:solidFill>
            </c:spPr>
          </c:dPt>
          <c:dLbls>
            <c:dLbl>
              <c:idx val="0"/>
              <c:layout/>
              <c:tx>
                <c:rich>
                  <a:bodyPr/>
                  <a:lstStyle/>
                  <a:p>
                    <a:r>
                      <a:rPr lang="ar-SY" sz="1100" b="1" dirty="0" smtClean="0">
                        <a:solidFill>
                          <a:srgbClr val="7030A0"/>
                        </a:solidFill>
                      </a:rPr>
                      <a:t>الثدي 25,2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smtClean="0">
                        <a:solidFill>
                          <a:srgbClr val="C00000"/>
                        </a:solidFill>
                      </a:rPr>
                      <a:t>القولون-المستقيم</a:t>
                    </a:r>
                    <a:r>
                      <a:rPr lang="ar-SY" sz="1100" b="1" dirty="0">
                        <a:solidFill>
                          <a:srgbClr val="C00000"/>
                        </a:solidFill>
                      </a:rPr>
                      <a:t>
</a:t>
                    </a:r>
                    <a:r>
                      <a:rPr lang="ar-SY" sz="1100" b="1" dirty="0" smtClean="0">
                        <a:solidFill>
                          <a:srgbClr val="C00000"/>
                        </a:solidFill>
                      </a:rPr>
                      <a:t>9,2</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2"/>
              <c:layout/>
              <c:tx>
                <c:rich>
                  <a:bodyPr/>
                  <a:lstStyle/>
                  <a:p>
                    <a:r>
                      <a:rPr lang="ar-SY" sz="1100" b="1" dirty="0" smtClean="0">
                        <a:solidFill>
                          <a:srgbClr val="7030A0"/>
                        </a:solidFill>
                      </a:rPr>
                      <a:t>الرئة</a:t>
                    </a:r>
                    <a:r>
                      <a:rPr lang="ar-SY" sz="1100" b="1" dirty="0">
                        <a:solidFill>
                          <a:srgbClr val="7030A0"/>
                        </a:solidFill>
                      </a:rPr>
                      <a:t>
</a:t>
                    </a:r>
                    <a:r>
                      <a:rPr lang="ar-SY" sz="1100" b="1" dirty="0" smtClean="0">
                        <a:solidFill>
                          <a:srgbClr val="7030A0"/>
                        </a:solidFill>
                      </a:rPr>
                      <a:t>8,7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3"/>
              <c:layout/>
              <c:tx>
                <c:rich>
                  <a:bodyPr/>
                  <a:lstStyle/>
                  <a:p>
                    <a:r>
                      <a:rPr lang="ar-SY" sz="1100" b="1" dirty="0" smtClean="0">
                        <a:solidFill>
                          <a:srgbClr val="7030A0"/>
                        </a:solidFill>
                      </a:rPr>
                      <a:t>عنق الرحم</a:t>
                    </a:r>
                    <a:r>
                      <a:rPr lang="ar-SY" sz="1100" b="1" dirty="0">
                        <a:solidFill>
                          <a:srgbClr val="7030A0"/>
                        </a:solidFill>
                      </a:rPr>
                      <a:t>
</a:t>
                    </a:r>
                    <a:r>
                      <a:rPr lang="ar-SY" sz="1100" b="1" dirty="0" smtClean="0">
                        <a:solidFill>
                          <a:srgbClr val="7030A0"/>
                        </a:solidFill>
                      </a:rPr>
                      <a:t>7,9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4"/>
              <c:layout/>
              <c:tx>
                <c:rich>
                  <a:bodyPr/>
                  <a:lstStyle/>
                  <a:p>
                    <a:r>
                      <a:rPr lang="ar-SY" sz="1100" b="1" dirty="0">
                        <a:solidFill>
                          <a:srgbClr val="7030A0"/>
                        </a:solidFill>
                      </a:rPr>
                      <a:t>المعدة
</a:t>
                    </a:r>
                    <a:r>
                      <a:rPr lang="ar-SY" sz="1100" b="1" dirty="0" smtClean="0">
                        <a:solidFill>
                          <a:srgbClr val="7030A0"/>
                        </a:solidFill>
                      </a:rPr>
                      <a:t>4,8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smtClean="0">
                        <a:solidFill>
                          <a:srgbClr val="7030A0"/>
                        </a:solidFill>
                      </a:rPr>
                      <a:t>جسم الجسم</a:t>
                    </a:r>
                    <a:r>
                      <a:rPr lang="ar-SY" sz="1100" b="1" dirty="0">
                        <a:solidFill>
                          <a:srgbClr val="7030A0"/>
                        </a:solidFill>
                      </a:rPr>
                      <a:t>
</a:t>
                    </a:r>
                    <a:r>
                      <a:rPr lang="ar-SY" sz="1100" b="1" dirty="0" smtClean="0">
                        <a:solidFill>
                          <a:srgbClr val="7030A0"/>
                        </a:solidFill>
                      </a:rPr>
                      <a:t>4,8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smtClean="0">
                        <a:solidFill>
                          <a:srgbClr val="7030A0"/>
                        </a:solidFill>
                      </a:rPr>
                      <a:t>المبيض</a:t>
                    </a:r>
                    <a:r>
                      <a:rPr lang="ar-SY" sz="1100" b="1" dirty="0">
                        <a:solidFill>
                          <a:srgbClr val="7030A0"/>
                        </a:solidFill>
                      </a:rPr>
                      <a:t>
</a:t>
                    </a:r>
                    <a:r>
                      <a:rPr lang="ar-SY" sz="1100" b="1" dirty="0" smtClean="0">
                        <a:solidFill>
                          <a:srgbClr val="7030A0"/>
                        </a:solidFill>
                      </a:rPr>
                      <a:t>3,6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smtClean="0">
                        <a:solidFill>
                          <a:srgbClr val="7030A0"/>
                        </a:solidFill>
                      </a:rPr>
                      <a:t>الدرقية</a:t>
                    </a:r>
                    <a:r>
                      <a:rPr lang="ar-SY" sz="1100" b="1" dirty="0">
                        <a:solidFill>
                          <a:srgbClr val="7030A0"/>
                        </a:solidFill>
                      </a:rPr>
                      <a:t>
</a:t>
                    </a:r>
                    <a:r>
                      <a:rPr lang="ar-SY" sz="1100" b="1" dirty="0" smtClean="0">
                        <a:solidFill>
                          <a:srgbClr val="7030A0"/>
                        </a:solidFill>
                      </a:rPr>
                      <a:t>3,5</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smtClean="0">
                        <a:solidFill>
                          <a:srgbClr val="7030A0"/>
                        </a:solidFill>
                      </a:rPr>
                      <a:t>الكبد</a:t>
                    </a:r>
                    <a:r>
                      <a:rPr lang="ar-SY" sz="1100" b="1" dirty="0">
                        <a:solidFill>
                          <a:srgbClr val="7030A0"/>
                        </a:solidFill>
                      </a:rPr>
                      <a:t>
</a:t>
                    </a:r>
                    <a:r>
                      <a:rPr lang="ar-SY" sz="1100" b="1" dirty="0" smtClean="0">
                        <a:solidFill>
                          <a:srgbClr val="7030A0"/>
                        </a:solidFill>
                      </a:rPr>
                      <a:t>3,4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28,9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lang="ar-SY" sz="1100" b="1">
                    <a:solidFill>
                      <a:srgbClr val="7030A0"/>
                    </a:solidFill>
                  </a:defRPr>
                </a:pPr>
                <a:endParaRPr lang="en-US"/>
              </a:p>
            </c:txPr>
            <c:showVal val="1"/>
            <c:showCatName val="1"/>
          </c:dLbls>
          <c:cat>
            <c:strRef>
              <c:f>ورقة1!$A$2:$A$11</c:f>
              <c:strCache>
                <c:ptCount val="10"/>
                <c:pt idx="0">
                  <c:v>الثدي</c:v>
                </c:pt>
                <c:pt idx="1">
                  <c:v>القولون-المستقيم</c:v>
                </c:pt>
                <c:pt idx="2">
                  <c:v>الرئة</c:v>
                </c:pt>
                <c:pt idx="3">
                  <c:v>عنق الرحم</c:v>
                </c:pt>
                <c:pt idx="4">
                  <c:v>المعدة</c:v>
                </c:pt>
                <c:pt idx="5">
                  <c:v>جسم الرحم</c:v>
                </c:pt>
                <c:pt idx="6">
                  <c:v>المبيض</c:v>
                </c:pt>
                <c:pt idx="7">
                  <c:v>الدرقية</c:v>
                </c:pt>
                <c:pt idx="8">
                  <c:v>الكبد</c:v>
                </c:pt>
                <c:pt idx="9">
                  <c:v>أعضاء أخرى</c:v>
                </c:pt>
              </c:strCache>
            </c:strRef>
          </c:cat>
          <c:val>
            <c:numRef>
              <c:f>ورقة1!$B$2:$B$11</c:f>
              <c:numCache>
                <c:formatCode>General</c:formatCode>
                <c:ptCount val="10"/>
                <c:pt idx="0">
                  <c:v>1676633</c:v>
                </c:pt>
                <c:pt idx="1">
                  <c:v>614304</c:v>
                </c:pt>
                <c:pt idx="2">
                  <c:v>583100</c:v>
                </c:pt>
                <c:pt idx="3">
                  <c:v>527624</c:v>
                </c:pt>
                <c:pt idx="4">
                  <c:v>320301</c:v>
                </c:pt>
                <c:pt idx="5">
                  <c:v>319905</c:v>
                </c:pt>
                <c:pt idx="6">
                  <c:v>238719</c:v>
                </c:pt>
                <c:pt idx="7">
                  <c:v>229923</c:v>
                </c:pt>
                <c:pt idx="8">
                  <c:v>228082</c:v>
                </c:pt>
                <c:pt idx="9">
                  <c:v>1924710</c:v>
                </c:pt>
              </c:numCache>
            </c:numRef>
          </c:val>
        </c:ser>
        <c:dLbls>
          <c:showVal val="1"/>
        </c:dLbls>
        <c:gapWidth val="100"/>
        <c:axId val="80018816"/>
        <c:axId val="80016896"/>
      </c:barChart>
      <c:valAx>
        <c:axId val="80016896"/>
        <c:scaling>
          <c:orientation val="minMax"/>
        </c:scaling>
        <c:axPos val="l"/>
        <c:majorGridlines/>
        <c:title>
          <c:tx>
            <c:rich>
              <a:bodyPr rot="-5400000" vert="horz"/>
              <a:lstStyle/>
              <a:p>
                <a:pPr>
                  <a:defRPr lang="ar-SY"/>
                </a:pPr>
                <a:r>
                  <a:rPr lang="ar-SY" sz="1400" dirty="0" smtClean="0">
                    <a:solidFill>
                      <a:srgbClr val="C00000"/>
                    </a:solidFill>
                  </a:rPr>
                  <a:t>عدد</a:t>
                </a:r>
                <a:r>
                  <a:rPr lang="ar-SY" sz="1400" baseline="0" dirty="0" smtClean="0">
                    <a:solidFill>
                      <a:srgbClr val="C00000"/>
                    </a:solidFill>
                  </a:rPr>
                  <a:t> حالات السرطان-إناث</a:t>
                </a:r>
                <a:endParaRPr lang="ar-SY" sz="1400" dirty="0">
                  <a:solidFill>
                    <a:srgbClr val="C00000"/>
                  </a:solidFill>
                </a:endParaRPr>
              </a:p>
            </c:rich>
          </c:tx>
          <c:layout/>
        </c:title>
        <c:numFmt formatCode="General" sourceLinked="1"/>
        <c:tickLblPos val="nextTo"/>
        <c:txPr>
          <a:bodyPr/>
          <a:lstStyle/>
          <a:p>
            <a:pPr>
              <a:defRPr lang="ar-SY" sz="1100" b="1">
                <a:solidFill>
                  <a:srgbClr val="C00000"/>
                </a:solidFill>
              </a:defRPr>
            </a:pPr>
            <a:endParaRPr lang="en-US"/>
          </a:p>
        </c:txPr>
        <c:crossAx val="80018816"/>
        <c:crosses val="autoZero"/>
        <c:crossBetween val="between"/>
      </c:valAx>
      <c:catAx>
        <c:axId val="80018816"/>
        <c:scaling>
          <c:orientation val="minMax"/>
        </c:scaling>
        <c:axPos val="b"/>
        <c:title>
          <c:tx>
            <c:rich>
              <a:bodyPr/>
              <a:lstStyle/>
              <a:p>
                <a:pPr>
                  <a:defRPr lang="ar-SY"/>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lang="ar-SY" sz="1100" b="1">
                <a:solidFill>
                  <a:srgbClr val="002060"/>
                </a:solidFill>
              </a:defRPr>
            </a:pPr>
            <a:endParaRPr lang="en-US"/>
          </a:p>
        </c:txPr>
        <c:crossAx val="80016896"/>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ar-SY"/>
            </a:pPr>
            <a:r>
              <a:rPr lang="ar-SY" sz="1200" dirty="0" smtClean="0"/>
              <a:t>مقارنة بين الذكور والإناث لتقديرات </a:t>
            </a:r>
            <a:r>
              <a:rPr lang="ar-SY" sz="1200" dirty="0"/>
              <a:t>معدلات </a:t>
            </a:r>
            <a:r>
              <a:rPr lang="ar-SY" sz="1200" dirty="0" smtClean="0"/>
              <a:t>حدوث السرطان </a:t>
            </a:r>
            <a:r>
              <a:rPr lang="ar-SY" sz="1200" dirty="0"/>
              <a:t>المعدلة تبعاً للسن </a:t>
            </a:r>
            <a:r>
              <a:rPr lang="ar-SY" sz="1200" dirty="0" smtClean="0"/>
              <a:t>لكل 100 ألف-2012</a:t>
            </a:r>
            <a:r>
              <a:rPr lang="ar-SY" dirty="0" smtClean="0"/>
              <a:t> </a:t>
            </a:r>
            <a:endParaRPr lang="ar-SY" dirty="0"/>
          </a:p>
        </c:rich>
      </c:tx>
      <c:layout>
        <c:manualLayout>
          <c:xMode val="edge"/>
          <c:yMode val="edge"/>
          <c:x val="0.21657289513646313"/>
          <c:y val="1.4035051528162933E-2"/>
        </c:manualLayout>
      </c:layout>
    </c:title>
    <c:plotArea>
      <c:layout/>
      <c:barChart>
        <c:barDir val="col"/>
        <c:grouping val="clustered"/>
        <c:ser>
          <c:idx val="0"/>
          <c:order val="0"/>
          <c:tx>
            <c:strRef>
              <c:f>ورقة1!$B$1</c:f>
              <c:strCache>
                <c:ptCount val="1"/>
                <c:pt idx="0">
                  <c:v>معدل الحدوث-ذكور</c:v>
                </c:pt>
              </c:strCache>
            </c:strRef>
          </c:tx>
          <c:spPr>
            <a:solidFill>
              <a:srgbClr val="7030A0"/>
            </a:solidFill>
          </c:spPr>
          <c:dPt>
            <c:idx val="3"/>
            <c:spPr>
              <a:solidFill>
                <a:srgbClr val="C00000"/>
              </a:solidFill>
            </c:spPr>
          </c:dPt>
          <c:dLbls>
            <c:dLbl>
              <c:idx val="2"/>
              <c:layout/>
              <c:tx>
                <c:rich>
                  <a:bodyPr rot="-5400000" vert="horz"/>
                  <a:lstStyle/>
                  <a:p>
                    <a:pPr>
                      <a:defRPr lang="ar-SY" sz="800" b="1">
                        <a:solidFill>
                          <a:srgbClr val="C00000"/>
                        </a:solidFill>
                      </a:defRPr>
                    </a:pPr>
                    <a:r>
                      <a:rPr lang="en-US" dirty="0">
                        <a:solidFill>
                          <a:srgbClr val="7030A0"/>
                        </a:solidFill>
                      </a:rPr>
                      <a:t>31.1</a:t>
                    </a:r>
                  </a:p>
                </c:rich>
              </c:tx>
              <c:spPr/>
              <c:dLblPos val="outEnd"/>
              <c:showVal val="1"/>
            </c:dLbl>
            <c:dLbl>
              <c:idx val="3"/>
              <c:layout/>
              <c:tx>
                <c:rich>
                  <a:bodyPr/>
                  <a:lstStyle/>
                  <a:p>
                    <a:r>
                      <a:rPr lang="en-US" dirty="0">
                        <a:solidFill>
                          <a:srgbClr val="C00000"/>
                        </a:solidFill>
                      </a:rPr>
                      <a:t>20.6</a:t>
                    </a:r>
                  </a:p>
                </c:rich>
              </c:tx>
              <c:dLblPos val="outEnd"/>
              <c:showVal val="1"/>
            </c:dLbl>
            <c:txPr>
              <a:bodyPr rot="-5400000" vert="horz"/>
              <a:lstStyle/>
              <a:p>
                <a:pPr>
                  <a:defRPr lang="ar-SY" sz="800" b="1">
                    <a:solidFill>
                      <a:srgbClr val="7030A0"/>
                    </a:solidFill>
                  </a:defRPr>
                </a:pPr>
                <a:endParaRPr lang="en-US"/>
              </a:p>
            </c:txPr>
            <c:dLblPos val="outEnd"/>
            <c:showVal val="1"/>
          </c:dLbls>
          <c:cat>
            <c:strRef>
              <c:f>ورقة1!$A$2:$A$16</c:f>
              <c:strCache>
                <c:ptCount val="15"/>
                <c:pt idx="0">
                  <c:v>الثدي</c:v>
                </c:pt>
                <c:pt idx="1">
                  <c:v>الرئة</c:v>
                </c:pt>
                <c:pt idx="2">
                  <c:v>البروستاتة</c:v>
                </c:pt>
                <c:pt idx="3">
                  <c:v>القولون-المستقيم</c:v>
                </c:pt>
                <c:pt idx="4">
                  <c:v>المعدة</c:v>
                </c:pt>
                <c:pt idx="5">
                  <c:v>الكبد</c:v>
                </c:pt>
                <c:pt idx="6">
                  <c:v>عنق الرحم</c:v>
                </c:pt>
                <c:pt idx="7">
                  <c:v>المريء</c:v>
                </c:pt>
                <c:pt idx="8">
                  <c:v>المثانة</c:v>
                </c:pt>
                <c:pt idx="9">
                  <c:v>جسم الرحم</c:v>
                </c:pt>
                <c:pt idx="10">
                  <c:v>لمفومة لاهودجكينية</c:v>
                </c:pt>
                <c:pt idx="11">
                  <c:v>الكلية</c:v>
                </c:pt>
                <c:pt idx="12">
                  <c:v>الابيضاض</c:v>
                </c:pt>
                <c:pt idx="13">
                  <c:v>الشفة وجوف الفم</c:v>
                </c:pt>
                <c:pt idx="14">
                  <c:v>البنكرياس</c:v>
                </c:pt>
              </c:strCache>
            </c:strRef>
          </c:cat>
          <c:val>
            <c:numRef>
              <c:f>ورقة1!$B$2:$B$16</c:f>
              <c:numCache>
                <c:formatCode>General</c:formatCode>
                <c:ptCount val="15"/>
                <c:pt idx="1">
                  <c:v>34.200000000000003</c:v>
                </c:pt>
                <c:pt idx="2">
                  <c:v>31.1</c:v>
                </c:pt>
                <c:pt idx="3">
                  <c:v>20.6</c:v>
                </c:pt>
                <c:pt idx="4">
                  <c:v>17.399999999999999</c:v>
                </c:pt>
                <c:pt idx="5">
                  <c:v>15.3</c:v>
                </c:pt>
                <c:pt idx="7">
                  <c:v>9</c:v>
                </c:pt>
                <c:pt idx="8">
                  <c:v>9</c:v>
                </c:pt>
                <c:pt idx="10">
                  <c:v>6</c:v>
                </c:pt>
                <c:pt idx="11">
                  <c:v>6</c:v>
                </c:pt>
                <c:pt idx="12">
                  <c:v>5.6</c:v>
                </c:pt>
                <c:pt idx="13">
                  <c:v>5.5</c:v>
                </c:pt>
                <c:pt idx="14">
                  <c:v>4.9000000000000004</c:v>
                </c:pt>
              </c:numCache>
            </c:numRef>
          </c:val>
        </c:ser>
        <c:ser>
          <c:idx val="1"/>
          <c:order val="1"/>
          <c:tx>
            <c:strRef>
              <c:f>ورقة1!$C$1</c:f>
              <c:strCache>
                <c:ptCount val="1"/>
                <c:pt idx="0">
                  <c:v>معدل الحدوث-إناث</c:v>
                </c:pt>
              </c:strCache>
            </c:strRef>
          </c:tx>
          <c:spPr>
            <a:solidFill>
              <a:schemeClr val="accent6">
                <a:lumMod val="75000"/>
              </a:schemeClr>
            </a:solidFill>
          </c:spPr>
          <c:dPt>
            <c:idx val="2"/>
            <c:spPr>
              <a:solidFill>
                <a:schemeClr val="accent3">
                  <a:lumMod val="50000"/>
                </a:schemeClr>
              </a:solidFill>
            </c:spPr>
          </c:dPt>
          <c:dPt>
            <c:idx val="3"/>
            <c:spPr>
              <a:solidFill>
                <a:schemeClr val="accent3">
                  <a:lumMod val="50000"/>
                </a:schemeClr>
              </a:solidFill>
            </c:spPr>
          </c:dPt>
          <c:dLbls>
            <c:dLbl>
              <c:idx val="2"/>
              <c:tx>
                <c:rich>
                  <a:bodyPr/>
                  <a:lstStyle/>
                  <a:p>
                    <a:r>
                      <a:rPr lang="en-US" dirty="0" smtClean="0">
                        <a:solidFill>
                          <a:schemeClr val="accent3">
                            <a:lumMod val="50000"/>
                          </a:schemeClr>
                        </a:solidFill>
                      </a:rPr>
                      <a:t>14.3</a:t>
                    </a:r>
                    <a:endParaRPr lang="en-US" dirty="0">
                      <a:solidFill>
                        <a:schemeClr val="accent3">
                          <a:lumMod val="50000"/>
                        </a:schemeClr>
                      </a:solidFill>
                    </a:endParaRPr>
                  </a:p>
                </c:rich>
              </c:tx>
              <c:dLblPos val="outEnd"/>
              <c:showVal val="1"/>
            </c:dLbl>
            <c:dLbl>
              <c:idx val="3"/>
              <c:layout/>
              <c:tx>
                <c:rich>
                  <a:bodyPr/>
                  <a:lstStyle/>
                  <a:p>
                    <a:r>
                      <a:rPr lang="en-US" dirty="0">
                        <a:solidFill>
                          <a:schemeClr val="accent3">
                            <a:lumMod val="50000"/>
                          </a:schemeClr>
                        </a:solidFill>
                      </a:rPr>
                      <a:t>14.3</a:t>
                    </a:r>
                  </a:p>
                </c:rich>
              </c:tx>
              <c:dLblPos val="outEnd"/>
              <c:showVal val="1"/>
            </c:dLbl>
            <c:txPr>
              <a:bodyPr rot="-5400000" vert="horz"/>
              <a:lstStyle/>
              <a:p>
                <a:pPr>
                  <a:defRPr lang="ar-SY" sz="800" b="1">
                    <a:solidFill>
                      <a:schemeClr val="accent6">
                        <a:lumMod val="75000"/>
                      </a:schemeClr>
                    </a:solidFill>
                  </a:defRPr>
                </a:pPr>
                <a:endParaRPr lang="en-US"/>
              </a:p>
            </c:txPr>
            <c:dLblPos val="outEnd"/>
            <c:showVal val="1"/>
          </c:dLbls>
          <c:cat>
            <c:strRef>
              <c:f>ورقة1!$A$2:$A$16</c:f>
              <c:strCache>
                <c:ptCount val="15"/>
                <c:pt idx="0">
                  <c:v>الثدي</c:v>
                </c:pt>
                <c:pt idx="1">
                  <c:v>الرئة</c:v>
                </c:pt>
                <c:pt idx="2">
                  <c:v>البروستاتة</c:v>
                </c:pt>
                <c:pt idx="3">
                  <c:v>القولون-المستقيم</c:v>
                </c:pt>
                <c:pt idx="4">
                  <c:v>المعدة</c:v>
                </c:pt>
                <c:pt idx="5">
                  <c:v>الكبد</c:v>
                </c:pt>
                <c:pt idx="6">
                  <c:v>عنق الرحم</c:v>
                </c:pt>
                <c:pt idx="7">
                  <c:v>المريء</c:v>
                </c:pt>
                <c:pt idx="8">
                  <c:v>المثانة</c:v>
                </c:pt>
                <c:pt idx="9">
                  <c:v>جسم الرحم</c:v>
                </c:pt>
                <c:pt idx="10">
                  <c:v>لمفومة لاهودجكينية</c:v>
                </c:pt>
                <c:pt idx="11">
                  <c:v>الكلية</c:v>
                </c:pt>
                <c:pt idx="12">
                  <c:v>الابيضاض</c:v>
                </c:pt>
                <c:pt idx="13">
                  <c:v>الشفة وجوف الفم</c:v>
                </c:pt>
                <c:pt idx="14">
                  <c:v>البنكرياس</c:v>
                </c:pt>
              </c:strCache>
            </c:strRef>
          </c:cat>
          <c:val>
            <c:numRef>
              <c:f>ورقة1!$C$2:$C$16</c:f>
              <c:numCache>
                <c:formatCode>General</c:formatCode>
                <c:ptCount val="15"/>
                <c:pt idx="0">
                  <c:v>43.3</c:v>
                </c:pt>
                <c:pt idx="1">
                  <c:v>13.6</c:v>
                </c:pt>
                <c:pt idx="3">
                  <c:v>14.3</c:v>
                </c:pt>
                <c:pt idx="4">
                  <c:v>7.5</c:v>
                </c:pt>
                <c:pt idx="5">
                  <c:v>5.4</c:v>
                </c:pt>
                <c:pt idx="6">
                  <c:v>14</c:v>
                </c:pt>
                <c:pt idx="7">
                  <c:v>3.1</c:v>
                </c:pt>
                <c:pt idx="8">
                  <c:v>2.2000000000000002</c:v>
                </c:pt>
                <c:pt idx="9">
                  <c:v>8.2000000000000011</c:v>
                </c:pt>
                <c:pt idx="10">
                  <c:v>4.0999999999999996</c:v>
                </c:pt>
                <c:pt idx="11">
                  <c:v>3</c:v>
                </c:pt>
                <c:pt idx="12">
                  <c:v>3.9</c:v>
                </c:pt>
                <c:pt idx="13">
                  <c:v>2.5</c:v>
                </c:pt>
                <c:pt idx="14">
                  <c:v>3.6</c:v>
                </c:pt>
              </c:numCache>
            </c:numRef>
          </c:val>
        </c:ser>
        <c:dLbls>
          <c:showVal val="1"/>
        </c:dLbls>
        <c:axId val="81468032"/>
        <c:axId val="81486592"/>
      </c:barChart>
      <c:catAx>
        <c:axId val="81468032"/>
        <c:scaling>
          <c:orientation val="minMax"/>
        </c:scaling>
        <c:axPos val="b"/>
        <c:title>
          <c:tx>
            <c:rich>
              <a:bodyPr/>
              <a:lstStyle/>
              <a:p>
                <a:pPr>
                  <a:defRPr lang="ar-SY"/>
                </a:pPr>
                <a:r>
                  <a:rPr lang="ar-SY" sz="1100">
                    <a:solidFill>
                      <a:srgbClr val="002060"/>
                    </a:solidFill>
                  </a:rPr>
                  <a:t>العضو المصاب بالسرطان</a:t>
                </a:r>
              </a:p>
            </c:rich>
          </c:tx>
          <c:layout/>
        </c:title>
        <c:tickLblPos val="nextTo"/>
        <c:txPr>
          <a:bodyPr/>
          <a:lstStyle/>
          <a:p>
            <a:pPr>
              <a:defRPr lang="ar-SY" b="1">
                <a:solidFill>
                  <a:srgbClr val="002060"/>
                </a:solidFill>
              </a:defRPr>
            </a:pPr>
            <a:endParaRPr lang="en-US"/>
          </a:p>
        </c:txPr>
        <c:crossAx val="81486592"/>
        <c:crosses val="autoZero"/>
        <c:auto val="1"/>
        <c:lblAlgn val="ctr"/>
        <c:lblOffset val="100"/>
      </c:catAx>
      <c:valAx>
        <c:axId val="81486592"/>
        <c:scaling>
          <c:orientation val="minMax"/>
        </c:scaling>
        <c:axPos val="l"/>
        <c:majorGridlines/>
        <c:title>
          <c:tx>
            <c:rich>
              <a:bodyPr rot="-5400000" vert="horz"/>
              <a:lstStyle/>
              <a:p>
                <a:pPr>
                  <a:defRPr lang="ar-SY"/>
                </a:pPr>
                <a:r>
                  <a:rPr lang="ar-SY" sz="1100" dirty="0">
                    <a:solidFill>
                      <a:srgbClr val="C00000"/>
                    </a:solidFill>
                  </a:rPr>
                  <a:t>معدل </a:t>
                </a:r>
                <a:r>
                  <a:rPr lang="ar-SY" sz="1100" dirty="0" smtClean="0">
                    <a:solidFill>
                      <a:srgbClr val="C00000"/>
                    </a:solidFill>
                  </a:rPr>
                  <a:t>حدوث السرطان </a:t>
                </a:r>
                <a:r>
                  <a:rPr lang="ar-SY" sz="1100" dirty="0">
                    <a:solidFill>
                      <a:srgbClr val="C00000"/>
                    </a:solidFill>
                  </a:rPr>
                  <a:t>لكل مئة ألف</a:t>
                </a:r>
              </a:p>
            </c:rich>
          </c:tx>
          <c:layout/>
        </c:title>
        <c:numFmt formatCode="General" sourceLinked="1"/>
        <c:tickLblPos val="nextTo"/>
        <c:txPr>
          <a:bodyPr/>
          <a:lstStyle/>
          <a:p>
            <a:pPr>
              <a:defRPr lang="ar-SY" b="1">
                <a:solidFill>
                  <a:srgbClr val="C00000"/>
                </a:solidFill>
              </a:defRPr>
            </a:pPr>
            <a:endParaRPr lang="en-US"/>
          </a:p>
        </c:txPr>
        <c:crossAx val="81468032"/>
        <c:crosses val="autoZero"/>
        <c:crossBetween val="between"/>
      </c:valAx>
      <c:spPr>
        <a:solidFill>
          <a:schemeClr val="bg1">
            <a:lumMod val="75000"/>
          </a:schemeClr>
        </a:solidFill>
      </c:spPr>
    </c:plotArea>
    <c:legend>
      <c:legendPos val="r"/>
      <c:legendEntry>
        <c:idx val="0"/>
        <c:txPr>
          <a:bodyPr/>
          <a:lstStyle/>
          <a:p>
            <a:pPr>
              <a:defRPr sz="1000" b="1"/>
            </a:pPr>
            <a:endParaRPr lang="en-US"/>
          </a:p>
        </c:txPr>
      </c:legendEntry>
      <c:legendEntry>
        <c:idx val="1"/>
        <c:txPr>
          <a:bodyPr/>
          <a:lstStyle/>
          <a:p>
            <a:pPr>
              <a:defRPr sz="1000" b="1"/>
            </a:pPr>
            <a:endParaRPr lang="en-US"/>
          </a:p>
        </c:txPr>
      </c:legendEntry>
      <c:layout/>
      <c:spPr>
        <a:solidFill>
          <a:schemeClr val="bg1">
            <a:lumMod val="85000"/>
          </a:schemeClr>
        </a:solidFill>
      </c:spPr>
      <c:txPr>
        <a:bodyPr/>
        <a:lstStyle/>
        <a:p>
          <a:pPr>
            <a:defRPr lang="ar-SY" b="1"/>
          </a:pPr>
          <a:endParaRPr lang="en-US"/>
        </a:p>
      </c:txPr>
    </c:legend>
    <c:plotVisOnly val="1"/>
  </c:chart>
  <c:spPr>
    <a:solidFill>
      <a:srgbClr val="FFFF00"/>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ar-SY"/>
            </a:pPr>
            <a:r>
              <a:rPr lang="ar-SY" sz="1600" dirty="0" smtClean="0">
                <a:solidFill>
                  <a:schemeClr val="tx1"/>
                </a:solidFill>
              </a:rPr>
              <a:t>تقديرات عدد وتوزع الوفيات بالسرطان بكافة الأعمار لدى الذكور والإناث-2012</a:t>
            </a:r>
            <a:endParaRPr lang="ar-SY" sz="1600" dirty="0">
              <a:solidFill>
                <a:schemeClr val="tx1"/>
              </a:solidFill>
            </a:endParaRPr>
          </a:p>
        </c:rich>
      </c:tx>
      <c:layout>
        <c:manualLayout>
          <c:xMode val="edge"/>
          <c:yMode val="edge"/>
          <c:x val="0.18087139770277599"/>
          <c:y val="1.9236769837290571E-2"/>
        </c:manualLayout>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3"/>
            <c:spPr>
              <a:solidFill>
                <a:srgbClr val="C00000"/>
              </a:solidFill>
            </c:spPr>
          </c:dPt>
          <c:dLbls>
            <c:dLbl>
              <c:idx val="0"/>
              <c:layout/>
              <c:tx>
                <c:rich>
                  <a:bodyPr/>
                  <a:lstStyle/>
                  <a:p>
                    <a:r>
                      <a:rPr lang="ar-SY" sz="1100" b="1" dirty="0" smtClean="0">
                        <a:solidFill>
                          <a:srgbClr val="7030A0"/>
                        </a:solidFill>
                      </a:rPr>
                      <a:t>الرئة 19,4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smtClean="0">
                        <a:solidFill>
                          <a:srgbClr val="7030A0"/>
                        </a:solidFill>
                      </a:rPr>
                      <a:t>الكبد</a:t>
                    </a:r>
                    <a:r>
                      <a:rPr lang="ar-SY" sz="1100" b="1" dirty="0">
                        <a:solidFill>
                          <a:srgbClr val="7030A0"/>
                        </a:solidFill>
                      </a:rPr>
                      <a:t>
</a:t>
                    </a:r>
                    <a:r>
                      <a:rPr lang="ar-SY" sz="1100" b="1" dirty="0" smtClean="0">
                        <a:solidFill>
                          <a:srgbClr val="7030A0"/>
                        </a:solidFill>
                      </a:rPr>
                      <a:t>9,1</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2"/>
              <c:layout/>
              <c:tx>
                <c:rich>
                  <a:bodyPr/>
                  <a:lstStyle/>
                  <a:p>
                    <a:r>
                      <a:rPr lang="ar-SY" sz="1100" b="1" dirty="0" smtClean="0">
                        <a:solidFill>
                          <a:srgbClr val="7030A0"/>
                        </a:solidFill>
                      </a:rPr>
                      <a:t>المعدة</a:t>
                    </a:r>
                    <a:r>
                      <a:rPr lang="ar-SY" sz="1100" b="1" dirty="0">
                        <a:solidFill>
                          <a:srgbClr val="7030A0"/>
                        </a:solidFill>
                      </a:rPr>
                      <a:t>
</a:t>
                    </a:r>
                    <a:r>
                      <a:rPr lang="ar-SY" sz="1100" b="1" dirty="0" smtClean="0">
                        <a:solidFill>
                          <a:srgbClr val="7030A0"/>
                        </a:solidFill>
                      </a:rPr>
                      <a:t>8,8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3"/>
              <c:layout/>
              <c:tx>
                <c:rich>
                  <a:bodyPr/>
                  <a:lstStyle/>
                  <a:p>
                    <a:r>
                      <a:rPr lang="ar-SY" sz="1100" b="1" dirty="0" smtClean="0">
                        <a:solidFill>
                          <a:srgbClr val="C00000"/>
                        </a:solidFill>
                      </a:rPr>
                      <a:t>القولون-المستقيم</a:t>
                    </a:r>
                    <a:r>
                      <a:rPr lang="ar-SY" sz="1100" b="1" dirty="0">
                        <a:solidFill>
                          <a:srgbClr val="C00000"/>
                        </a:solidFill>
                      </a:rPr>
                      <a:t>
</a:t>
                    </a:r>
                    <a:r>
                      <a:rPr lang="ar-SY" sz="1100" b="1" dirty="0" smtClean="0">
                        <a:solidFill>
                          <a:srgbClr val="C00000"/>
                        </a:solidFill>
                      </a:rPr>
                      <a:t>8,5</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4"/>
              <c:layout/>
              <c:tx>
                <c:rich>
                  <a:bodyPr/>
                  <a:lstStyle/>
                  <a:p>
                    <a:r>
                      <a:rPr lang="ar-SY" sz="1100" b="1" dirty="0" smtClean="0">
                        <a:solidFill>
                          <a:srgbClr val="7030A0"/>
                        </a:solidFill>
                      </a:rPr>
                      <a:t>الثدي</a:t>
                    </a:r>
                    <a:r>
                      <a:rPr lang="ar-SY" sz="1100" b="1" dirty="0">
                        <a:solidFill>
                          <a:srgbClr val="7030A0"/>
                        </a:solidFill>
                      </a:rPr>
                      <a:t>
</a:t>
                    </a:r>
                    <a:r>
                      <a:rPr lang="ar-SY" sz="1100" b="1" dirty="0" smtClean="0">
                        <a:solidFill>
                          <a:srgbClr val="7030A0"/>
                        </a:solidFill>
                      </a:rPr>
                      <a:t>6,4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smtClean="0">
                        <a:solidFill>
                          <a:srgbClr val="7030A0"/>
                        </a:solidFill>
                      </a:rPr>
                      <a:t>المريء</a:t>
                    </a:r>
                    <a:r>
                      <a:rPr lang="ar-SY" sz="1100" b="1" dirty="0">
                        <a:solidFill>
                          <a:srgbClr val="7030A0"/>
                        </a:solidFill>
                      </a:rPr>
                      <a:t>
</a:t>
                    </a:r>
                    <a:r>
                      <a:rPr lang="ar-SY" sz="1100" b="1" dirty="0" smtClean="0">
                        <a:solidFill>
                          <a:srgbClr val="7030A0"/>
                        </a:solidFill>
                      </a:rPr>
                      <a:t>4,9</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smtClean="0">
                        <a:solidFill>
                          <a:srgbClr val="7030A0"/>
                        </a:solidFill>
                      </a:rPr>
                      <a:t>البنكرياس</a:t>
                    </a:r>
                    <a:r>
                      <a:rPr lang="ar-SY" sz="1100" b="1" dirty="0">
                        <a:solidFill>
                          <a:srgbClr val="7030A0"/>
                        </a:solidFill>
                      </a:rPr>
                      <a:t>
</a:t>
                    </a:r>
                    <a:r>
                      <a:rPr lang="ar-SY" sz="1100" b="1" dirty="0" smtClean="0">
                        <a:solidFill>
                          <a:srgbClr val="7030A0"/>
                        </a:solidFill>
                      </a:rPr>
                      <a:t>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smtClean="0">
                        <a:solidFill>
                          <a:srgbClr val="7030A0"/>
                        </a:solidFill>
                      </a:rPr>
                      <a:t>البروستاتة</a:t>
                    </a:r>
                    <a:r>
                      <a:rPr lang="ar-SY" sz="1100" b="1" dirty="0">
                        <a:solidFill>
                          <a:srgbClr val="7030A0"/>
                        </a:solidFill>
                      </a:rPr>
                      <a:t>
</a:t>
                    </a:r>
                    <a:r>
                      <a:rPr lang="ar-SY" sz="1100" b="1" dirty="0" smtClean="0">
                        <a:solidFill>
                          <a:srgbClr val="7030A0"/>
                        </a:solidFill>
                      </a:rPr>
                      <a:t>3,7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smtClean="0">
                        <a:solidFill>
                          <a:srgbClr val="7030A0"/>
                        </a:solidFill>
                      </a:rPr>
                      <a:t>عنق الرحم</a:t>
                    </a:r>
                    <a:r>
                      <a:rPr lang="ar-SY" sz="1100" b="1" dirty="0">
                        <a:solidFill>
                          <a:srgbClr val="7030A0"/>
                        </a:solidFill>
                      </a:rPr>
                      <a:t>
</a:t>
                    </a:r>
                    <a:r>
                      <a:rPr lang="ar-SY" sz="1100" b="1" dirty="0" smtClean="0">
                        <a:solidFill>
                          <a:srgbClr val="7030A0"/>
                        </a:solidFill>
                      </a:rPr>
                      <a:t>3,2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32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lang="ar-SY" sz="1100" b="1">
                    <a:solidFill>
                      <a:srgbClr val="7030A0"/>
                    </a:solidFill>
                  </a:defRPr>
                </a:pPr>
                <a:endParaRPr lang="en-US"/>
              </a:p>
            </c:txPr>
            <c:showVal val="1"/>
            <c:showCatName val="1"/>
          </c:dLbls>
          <c:cat>
            <c:strRef>
              <c:f>ورقة1!$A$2:$A$11</c:f>
              <c:strCache>
                <c:ptCount val="10"/>
                <c:pt idx="0">
                  <c:v>الرئة</c:v>
                </c:pt>
                <c:pt idx="1">
                  <c:v>الكبد</c:v>
                </c:pt>
                <c:pt idx="2">
                  <c:v>المعدة</c:v>
                </c:pt>
                <c:pt idx="3">
                  <c:v>القولون-المستقيم</c:v>
                </c:pt>
                <c:pt idx="4">
                  <c:v>الثدي</c:v>
                </c:pt>
                <c:pt idx="5">
                  <c:v>المريء</c:v>
                </c:pt>
                <c:pt idx="6">
                  <c:v>البنكرياس</c:v>
                </c:pt>
                <c:pt idx="7">
                  <c:v>البروستاتة</c:v>
                </c:pt>
                <c:pt idx="8">
                  <c:v>عنق الرحم</c:v>
                </c:pt>
                <c:pt idx="9">
                  <c:v>أعضاء أخرى</c:v>
                </c:pt>
              </c:strCache>
            </c:strRef>
          </c:cat>
          <c:val>
            <c:numRef>
              <c:f>ورقة1!$B$2:$B$11</c:f>
              <c:numCache>
                <c:formatCode>General</c:formatCode>
                <c:ptCount val="10"/>
                <c:pt idx="0">
                  <c:v>1589800</c:v>
                </c:pt>
                <c:pt idx="1">
                  <c:v>745517</c:v>
                </c:pt>
                <c:pt idx="2">
                  <c:v>723027</c:v>
                </c:pt>
                <c:pt idx="3">
                  <c:v>693881</c:v>
                </c:pt>
                <c:pt idx="4">
                  <c:v>521817</c:v>
                </c:pt>
                <c:pt idx="5">
                  <c:v>400156</c:v>
                </c:pt>
                <c:pt idx="6">
                  <c:v>330372</c:v>
                </c:pt>
                <c:pt idx="7">
                  <c:v>307471</c:v>
                </c:pt>
                <c:pt idx="8">
                  <c:v>265653</c:v>
                </c:pt>
                <c:pt idx="9">
                  <c:v>2623336</c:v>
                </c:pt>
              </c:numCache>
            </c:numRef>
          </c:val>
        </c:ser>
        <c:dLbls>
          <c:showVal val="1"/>
        </c:dLbls>
        <c:gapWidth val="100"/>
        <c:axId val="84228352"/>
        <c:axId val="84226432"/>
      </c:barChart>
      <c:valAx>
        <c:axId val="84226432"/>
        <c:scaling>
          <c:orientation val="minMax"/>
        </c:scaling>
        <c:axPos val="l"/>
        <c:majorGridlines/>
        <c:title>
          <c:tx>
            <c:rich>
              <a:bodyPr rot="-5400000" vert="horz"/>
              <a:lstStyle/>
              <a:p>
                <a:pPr>
                  <a:defRPr lang="ar-SY"/>
                </a:pPr>
                <a:r>
                  <a:rPr lang="ar-SY" sz="1400" dirty="0" smtClean="0">
                    <a:solidFill>
                      <a:srgbClr val="C00000"/>
                    </a:solidFill>
                  </a:rPr>
                  <a:t>عدد</a:t>
                </a:r>
                <a:r>
                  <a:rPr lang="ar-SY" sz="1400" baseline="0" dirty="0" smtClean="0">
                    <a:solidFill>
                      <a:srgbClr val="C00000"/>
                    </a:solidFill>
                  </a:rPr>
                  <a:t> الوفيات بالسرطان-ذكور وإناث</a:t>
                </a:r>
                <a:endParaRPr lang="ar-SY" sz="1400" dirty="0">
                  <a:solidFill>
                    <a:srgbClr val="C00000"/>
                  </a:solidFill>
                </a:endParaRPr>
              </a:p>
            </c:rich>
          </c:tx>
          <c:layout/>
        </c:title>
        <c:numFmt formatCode="General" sourceLinked="1"/>
        <c:tickLblPos val="nextTo"/>
        <c:txPr>
          <a:bodyPr/>
          <a:lstStyle/>
          <a:p>
            <a:pPr>
              <a:defRPr lang="ar-SY" sz="1100" b="1">
                <a:solidFill>
                  <a:srgbClr val="C00000"/>
                </a:solidFill>
              </a:defRPr>
            </a:pPr>
            <a:endParaRPr lang="en-US"/>
          </a:p>
        </c:txPr>
        <c:crossAx val="84228352"/>
        <c:crosses val="autoZero"/>
        <c:crossBetween val="between"/>
      </c:valAx>
      <c:catAx>
        <c:axId val="84228352"/>
        <c:scaling>
          <c:orientation val="minMax"/>
        </c:scaling>
        <c:axPos val="b"/>
        <c:title>
          <c:tx>
            <c:rich>
              <a:bodyPr/>
              <a:lstStyle/>
              <a:p>
                <a:pPr>
                  <a:defRPr lang="ar-SY"/>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lang="ar-SY" sz="1100" b="1">
                <a:solidFill>
                  <a:srgbClr val="002060"/>
                </a:solidFill>
              </a:defRPr>
            </a:pPr>
            <a:endParaRPr lang="en-US"/>
          </a:p>
        </c:txPr>
        <c:crossAx val="84226432"/>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ar-SY"/>
            </a:pPr>
            <a:r>
              <a:rPr lang="ar-SY" sz="1600" dirty="0" smtClean="0">
                <a:solidFill>
                  <a:schemeClr val="tx1"/>
                </a:solidFill>
              </a:rPr>
              <a:t>تقديرات عدد وتوزع الوفيات بالسرطان بكافة الأعمار لدى الذكور-2012</a:t>
            </a:r>
            <a:endParaRPr lang="ar-SY" sz="1600" dirty="0">
              <a:solidFill>
                <a:schemeClr val="tx1"/>
              </a:solidFill>
            </a:endParaRPr>
          </a:p>
        </c:rich>
      </c:tx>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3"/>
            <c:spPr>
              <a:solidFill>
                <a:srgbClr val="C00000"/>
              </a:solidFill>
            </c:spPr>
          </c:dPt>
          <c:dLbls>
            <c:dLbl>
              <c:idx val="0"/>
              <c:layout/>
              <c:tx>
                <c:rich>
                  <a:bodyPr/>
                  <a:lstStyle/>
                  <a:p>
                    <a:r>
                      <a:rPr lang="ar-SY" sz="1100" b="1" dirty="0" smtClean="0">
                        <a:solidFill>
                          <a:srgbClr val="7030A0"/>
                        </a:solidFill>
                      </a:rPr>
                      <a:t>الرئة 23,6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smtClean="0">
                        <a:solidFill>
                          <a:srgbClr val="7030A0"/>
                        </a:solidFill>
                      </a:rPr>
                      <a:t>الكبد</a:t>
                    </a:r>
                    <a:r>
                      <a:rPr lang="ar-SY" sz="1100" b="1" dirty="0">
                        <a:solidFill>
                          <a:srgbClr val="7030A0"/>
                        </a:solidFill>
                      </a:rPr>
                      <a:t>
</a:t>
                    </a:r>
                    <a:r>
                      <a:rPr lang="ar-SY" sz="1100" b="1" dirty="0" smtClean="0">
                        <a:solidFill>
                          <a:srgbClr val="7030A0"/>
                        </a:solidFill>
                      </a:rPr>
                      <a:t>11,2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2"/>
              <c:layout/>
              <c:tx>
                <c:rich>
                  <a:bodyPr/>
                  <a:lstStyle/>
                  <a:p>
                    <a:r>
                      <a:rPr lang="ar-SY" sz="1100" b="1" dirty="0" smtClean="0">
                        <a:solidFill>
                          <a:srgbClr val="7030A0"/>
                        </a:solidFill>
                      </a:rPr>
                      <a:t>المعدة</a:t>
                    </a:r>
                    <a:r>
                      <a:rPr lang="ar-SY" sz="1100" b="1" dirty="0">
                        <a:solidFill>
                          <a:srgbClr val="7030A0"/>
                        </a:solidFill>
                      </a:rPr>
                      <a:t>
</a:t>
                    </a:r>
                    <a:r>
                      <a:rPr lang="ar-SY" sz="1100" b="1" dirty="0" smtClean="0">
                        <a:solidFill>
                          <a:srgbClr val="7030A0"/>
                        </a:solidFill>
                      </a:rPr>
                      <a:t>10,1</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3"/>
              <c:layout/>
              <c:tx>
                <c:rich>
                  <a:bodyPr/>
                  <a:lstStyle/>
                  <a:p>
                    <a:r>
                      <a:rPr lang="ar-SY" sz="1100" b="1" dirty="0" smtClean="0">
                        <a:solidFill>
                          <a:srgbClr val="C00000"/>
                        </a:solidFill>
                      </a:rPr>
                      <a:t>القولون-المستقيم</a:t>
                    </a:r>
                    <a:r>
                      <a:rPr lang="ar-SY" sz="1100" b="1" dirty="0">
                        <a:solidFill>
                          <a:srgbClr val="C00000"/>
                        </a:solidFill>
                      </a:rPr>
                      <a:t>
</a:t>
                    </a:r>
                    <a:r>
                      <a:rPr lang="ar-SY" sz="1100" b="1" dirty="0" smtClean="0">
                        <a:solidFill>
                          <a:srgbClr val="C00000"/>
                        </a:solidFill>
                      </a:rPr>
                      <a:t>8</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4"/>
              <c:layout/>
              <c:tx>
                <c:rich>
                  <a:bodyPr/>
                  <a:lstStyle/>
                  <a:p>
                    <a:r>
                      <a:rPr lang="ar-SY" sz="1100" b="1" dirty="0" smtClean="0">
                        <a:solidFill>
                          <a:srgbClr val="7030A0"/>
                        </a:solidFill>
                      </a:rPr>
                      <a:t>البروستاتة</a:t>
                    </a:r>
                    <a:r>
                      <a:rPr lang="ar-SY" sz="1100" b="1" dirty="0">
                        <a:solidFill>
                          <a:srgbClr val="7030A0"/>
                        </a:solidFill>
                      </a:rPr>
                      <a:t>
</a:t>
                    </a:r>
                    <a:r>
                      <a:rPr lang="ar-SY" sz="1100" b="1" dirty="0" smtClean="0">
                        <a:solidFill>
                          <a:srgbClr val="7030A0"/>
                        </a:solidFill>
                      </a:rPr>
                      <a:t>6,6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smtClean="0">
                        <a:solidFill>
                          <a:srgbClr val="7030A0"/>
                        </a:solidFill>
                      </a:rPr>
                      <a:t>المريء</a:t>
                    </a:r>
                    <a:r>
                      <a:rPr lang="ar-SY" sz="1100" b="1" dirty="0">
                        <a:solidFill>
                          <a:srgbClr val="7030A0"/>
                        </a:solidFill>
                      </a:rPr>
                      <a:t>
</a:t>
                    </a:r>
                    <a:r>
                      <a:rPr lang="ar-SY" sz="1100" b="1" dirty="0" smtClean="0">
                        <a:solidFill>
                          <a:srgbClr val="7030A0"/>
                        </a:solidFill>
                      </a:rPr>
                      <a:t>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smtClean="0">
                        <a:solidFill>
                          <a:srgbClr val="7030A0"/>
                        </a:solidFill>
                      </a:rPr>
                      <a:t>البنكرياس</a:t>
                    </a:r>
                    <a:r>
                      <a:rPr lang="ar-SY" sz="1100" b="1" dirty="0">
                        <a:solidFill>
                          <a:srgbClr val="7030A0"/>
                        </a:solidFill>
                      </a:rPr>
                      <a:t>
</a:t>
                    </a:r>
                    <a:r>
                      <a:rPr lang="ar-SY" sz="1100" b="1" dirty="0" smtClean="0">
                        <a:solidFill>
                          <a:srgbClr val="7030A0"/>
                        </a:solidFill>
                      </a:rPr>
                      <a:t>3,7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smtClean="0">
                        <a:solidFill>
                          <a:srgbClr val="7030A0"/>
                        </a:solidFill>
                      </a:rPr>
                      <a:t>الابيضاض</a:t>
                    </a:r>
                    <a:r>
                      <a:rPr lang="ar-SY" sz="1100" b="1" dirty="0">
                        <a:solidFill>
                          <a:srgbClr val="7030A0"/>
                        </a:solidFill>
                      </a:rPr>
                      <a:t>
</a:t>
                    </a:r>
                    <a:r>
                      <a:rPr lang="ar-SY" sz="1100" b="1" dirty="0" smtClean="0">
                        <a:solidFill>
                          <a:srgbClr val="7030A0"/>
                        </a:solidFill>
                      </a:rPr>
                      <a:t>3,3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a:solidFill>
                          <a:srgbClr val="7030A0"/>
                        </a:solidFill>
                      </a:rPr>
                      <a:t>المثانة
</a:t>
                    </a:r>
                    <a:r>
                      <a:rPr lang="ar-SY" sz="1100" b="1" dirty="0" smtClean="0">
                        <a:solidFill>
                          <a:srgbClr val="7030A0"/>
                        </a:solidFill>
                      </a:rPr>
                      <a:t>2,6</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24,8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lang="ar-SY" sz="1100" b="1">
                    <a:solidFill>
                      <a:srgbClr val="7030A0"/>
                    </a:solidFill>
                  </a:defRPr>
                </a:pPr>
                <a:endParaRPr lang="en-US"/>
              </a:p>
            </c:txPr>
            <c:showVal val="1"/>
            <c:showCatName val="1"/>
          </c:dLbls>
          <c:cat>
            <c:strRef>
              <c:f>ورقة1!$A$2:$A$11</c:f>
              <c:strCache>
                <c:ptCount val="10"/>
                <c:pt idx="0">
                  <c:v>الرئة</c:v>
                </c:pt>
                <c:pt idx="1">
                  <c:v>الكبد</c:v>
                </c:pt>
                <c:pt idx="2">
                  <c:v>المعدة</c:v>
                </c:pt>
                <c:pt idx="3">
                  <c:v>القولون-المستقيم</c:v>
                </c:pt>
                <c:pt idx="4">
                  <c:v>البروستاتة</c:v>
                </c:pt>
                <c:pt idx="5">
                  <c:v>المريء</c:v>
                </c:pt>
                <c:pt idx="6">
                  <c:v>البنكرياس</c:v>
                </c:pt>
                <c:pt idx="7">
                  <c:v>الابيضاض</c:v>
                </c:pt>
                <c:pt idx="8">
                  <c:v>المثانة</c:v>
                </c:pt>
                <c:pt idx="9">
                  <c:v>أعضاء أخرى</c:v>
                </c:pt>
              </c:strCache>
            </c:strRef>
          </c:cat>
          <c:val>
            <c:numRef>
              <c:f>ورقة1!$B$2:$B$11</c:f>
              <c:numCache>
                <c:formatCode>General</c:formatCode>
                <c:ptCount val="10"/>
                <c:pt idx="0">
                  <c:v>1098606</c:v>
                </c:pt>
                <c:pt idx="1">
                  <c:v>521031</c:v>
                </c:pt>
                <c:pt idx="2">
                  <c:v>468931</c:v>
                </c:pt>
                <c:pt idx="3">
                  <c:v>373631</c:v>
                </c:pt>
                <c:pt idx="4">
                  <c:v>307471</c:v>
                </c:pt>
                <c:pt idx="5">
                  <c:v>281212</c:v>
                </c:pt>
                <c:pt idx="6">
                  <c:v>173812</c:v>
                </c:pt>
                <c:pt idx="7">
                  <c:v>151317</c:v>
                </c:pt>
                <c:pt idx="8">
                  <c:v>123043</c:v>
                </c:pt>
                <c:pt idx="9">
                  <c:v>1154078</c:v>
                </c:pt>
              </c:numCache>
            </c:numRef>
          </c:val>
        </c:ser>
        <c:dLbls>
          <c:showVal val="1"/>
        </c:dLbls>
        <c:gapWidth val="100"/>
        <c:axId val="84343040"/>
        <c:axId val="84341120"/>
      </c:barChart>
      <c:valAx>
        <c:axId val="84341120"/>
        <c:scaling>
          <c:orientation val="minMax"/>
        </c:scaling>
        <c:axPos val="l"/>
        <c:majorGridlines/>
        <c:title>
          <c:tx>
            <c:rich>
              <a:bodyPr rot="-5400000" vert="horz"/>
              <a:lstStyle/>
              <a:p>
                <a:pPr>
                  <a:defRPr lang="ar-SY"/>
                </a:pPr>
                <a:r>
                  <a:rPr lang="ar-SY" sz="1400" dirty="0" smtClean="0">
                    <a:solidFill>
                      <a:srgbClr val="C00000"/>
                    </a:solidFill>
                  </a:rPr>
                  <a:t>عدد</a:t>
                </a:r>
                <a:r>
                  <a:rPr lang="ar-SY" sz="1400" baseline="0" dirty="0" smtClean="0">
                    <a:solidFill>
                      <a:srgbClr val="C00000"/>
                    </a:solidFill>
                  </a:rPr>
                  <a:t> الوفيات بالسرطان-ذكور</a:t>
                </a:r>
                <a:endParaRPr lang="ar-SY" sz="1400" dirty="0">
                  <a:solidFill>
                    <a:srgbClr val="C00000"/>
                  </a:solidFill>
                </a:endParaRPr>
              </a:p>
            </c:rich>
          </c:tx>
          <c:layout/>
        </c:title>
        <c:numFmt formatCode="General" sourceLinked="1"/>
        <c:tickLblPos val="nextTo"/>
        <c:txPr>
          <a:bodyPr/>
          <a:lstStyle/>
          <a:p>
            <a:pPr>
              <a:defRPr lang="ar-SY" sz="1100" b="1">
                <a:solidFill>
                  <a:srgbClr val="C00000"/>
                </a:solidFill>
              </a:defRPr>
            </a:pPr>
            <a:endParaRPr lang="en-US"/>
          </a:p>
        </c:txPr>
        <c:crossAx val="84343040"/>
        <c:crosses val="autoZero"/>
        <c:crossBetween val="between"/>
      </c:valAx>
      <c:catAx>
        <c:axId val="84343040"/>
        <c:scaling>
          <c:orientation val="minMax"/>
        </c:scaling>
        <c:axPos val="b"/>
        <c:title>
          <c:tx>
            <c:rich>
              <a:bodyPr/>
              <a:lstStyle/>
              <a:p>
                <a:pPr>
                  <a:defRPr lang="ar-SY"/>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lang="ar-SY" sz="1100" b="1">
                <a:solidFill>
                  <a:srgbClr val="002060"/>
                </a:solidFill>
              </a:defRPr>
            </a:pPr>
            <a:endParaRPr lang="en-US"/>
          </a:p>
        </c:txPr>
        <c:crossAx val="84341120"/>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ar-SY"/>
            </a:pPr>
            <a:r>
              <a:rPr lang="ar-SY" sz="1600" dirty="0" smtClean="0">
                <a:solidFill>
                  <a:schemeClr val="tx1"/>
                </a:solidFill>
              </a:rPr>
              <a:t>تقديرات عدد وتوزع الوفيات بالسرطان بكافة الأعمار لدى الإناث-2012</a:t>
            </a:r>
            <a:endParaRPr lang="ar-SY" sz="1600" dirty="0">
              <a:solidFill>
                <a:schemeClr val="tx1"/>
              </a:solidFill>
            </a:endParaRPr>
          </a:p>
        </c:rich>
      </c:tx>
      <c:layout>
        <c:manualLayout>
          <c:xMode val="edge"/>
          <c:yMode val="edge"/>
          <c:x val="0.18087139770277599"/>
          <c:y val="1.9236769837290571E-2"/>
        </c:manualLayout>
      </c:layout>
    </c:title>
    <c:plotArea>
      <c:layout/>
      <c:barChart>
        <c:barDir val="col"/>
        <c:grouping val="clustered"/>
        <c:ser>
          <c:idx val="0"/>
          <c:order val="0"/>
          <c:tx>
            <c:strRef>
              <c:f>ورقة1!$B$1</c:f>
              <c:strCache>
                <c:ptCount val="1"/>
                <c:pt idx="0">
                  <c:v>المبيعات</c:v>
                </c:pt>
              </c:strCache>
            </c:strRef>
          </c:tx>
          <c:spPr>
            <a:solidFill>
              <a:srgbClr val="7030A0"/>
            </a:solidFill>
          </c:spPr>
          <c:dPt>
            <c:idx val="2"/>
            <c:spPr>
              <a:solidFill>
                <a:srgbClr val="C00000"/>
              </a:solidFill>
            </c:spPr>
          </c:dPt>
          <c:dLbls>
            <c:dLbl>
              <c:idx val="0"/>
              <c:layout/>
              <c:tx>
                <c:rich>
                  <a:bodyPr/>
                  <a:lstStyle/>
                  <a:p>
                    <a:r>
                      <a:rPr lang="ar-SY" sz="1100" b="1" dirty="0" smtClean="0">
                        <a:solidFill>
                          <a:srgbClr val="7030A0"/>
                        </a:solidFill>
                      </a:rPr>
                      <a:t>الثدي 14,7</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1"/>
              <c:layout/>
              <c:tx>
                <c:rich>
                  <a:bodyPr/>
                  <a:lstStyle/>
                  <a:p>
                    <a:r>
                      <a:rPr lang="ar-SY" sz="1100" b="1" dirty="0" smtClean="0">
                        <a:solidFill>
                          <a:srgbClr val="7030A0"/>
                        </a:solidFill>
                      </a:rPr>
                      <a:t>الرئة</a:t>
                    </a:r>
                    <a:r>
                      <a:rPr lang="ar-SY" sz="1100" b="1" dirty="0">
                        <a:solidFill>
                          <a:srgbClr val="7030A0"/>
                        </a:solidFill>
                      </a:rPr>
                      <a:t>
</a:t>
                    </a:r>
                    <a:r>
                      <a:rPr lang="ar-SY" sz="1100" b="1" dirty="0" smtClean="0">
                        <a:solidFill>
                          <a:srgbClr val="7030A0"/>
                        </a:solidFill>
                      </a:rPr>
                      <a:t>13,8</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2"/>
              <c:layout/>
              <c:tx>
                <c:rich>
                  <a:bodyPr/>
                  <a:lstStyle/>
                  <a:p>
                    <a:r>
                      <a:rPr lang="ar-SY" sz="1100" b="1" dirty="0">
                        <a:solidFill>
                          <a:srgbClr val="C00000"/>
                        </a:solidFill>
                      </a:rPr>
                      <a:t>القولون-المستقيم
</a:t>
                    </a:r>
                    <a:r>
                      <a:rPr lang="ar-SY" sz="1100" b="1" dirty="0" smtClean="0">
                        <a:solidFill>
                          <a:srgbClr val="C00000"/>
                        </a:solidFill>
                      </a:rPr>
                      <a:t>9</a:t>
                    </a:r>
                    <a:r>
                      <a:rPr lang="ar-SY" sz="1100" b="1" dirty="0" smtClean="0">
                        <a:solidFill>
                          <a:srgbClr val="C00000"/>
                        </a:solidFill>
                        <a:latin typeface="Simplified Arabic"/>
                        <a:cs typeface="Simplified Arabic"/>
                      </a:rPr>
                      <a:t>٪</a:t>
                    </a:r>
                    <a:endParaRPr lang="ar-SY" sz="1100" b="1" dirty="0">
                      <a:solidFill>
                        <a:srgbClr val="C00000"/>
                      </a:solidFill>
                    </a:endParaRPr>
                  </a:p>
                </c:rich>
              </c:tx>
              <c:showVal val="1"/>
              <c:showCatName val="1"/>
            </c:dLbl>
            <c:dLbl>
              <c:idx val="3"/>
              <c:layout/>
              <c:tx>
                <c:rich>
                  <a:bodyPr/>
                  <a:lstStyle/>
                  <a:p>
                    <a:r>
                      <a:rPr lang="ar-SY" sz="1100" b="1" dirty="0" smtClean="0">
                        <a:solidFill>
                          <a:srgbClr val="7030A0"/>
                        </a:solidFill>
                      </a:rPr>
                      <a:t>عنق الرحم</a:t>
                    </a:r>
                    <a:r>
                      <a:rPr lang="ar-SY" sz="1100" b="1" dirty="0">
                        <a:solidFill>
                          <a:srgbClr val="7030A0"/>
                        </a:solidFill>
                      </a:rPr>
                      <a:t>
</a:t>
                    </a:r>
                    <a:r>
                      <a:rPr lang="ar-SY" sz="1100" b="1" dirty="0" smtClean="0">
                        <a:solidFill>
                          <a:srgbClr val="7030A0"/>
                        </a:solidFill>
                      </a:rPr>
                      <a:t>7,5</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4"/>
              <c:layout/>
              <c:tx>
                <c:rich>
                  <a:bodyPr/>
                  <a:lstStyle/>
                  <a:p>
                    <a:r>
                      <a:rPr lang="ar-SY" sz="1100" b="1" dirty="0">
                        <a:solidFill>
                          <a:srgbClr val="7030A0"/>
                        </a:solidFill>
                      </a:rPr>
                      <a:t>المعدة
</a:t>
                    </a:r>
                    <a:r>
                      <a:rPr lang="ar-SY" sz="1100" b="1" dirty="0" smtClean="0">
                        <a:solidFill>
                          <a:srgbClr val="7030A0"/>
                        </a:solidFill>
                      </a:rPr>
                      <a:t>7,2</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5"/>
              <c:layout/>
              <c:tx>
                <c:rich>
                  <a:bodyPr/>
                  <a:lstStyle/>
                  <a:p>
                    <a:r>
                      <a:rPr lang="ar-SY" sz="1100" b="1" dirty="0">
                        <a:solidFill>
                          <a:srgbClr val="7030A0"/>
                        </a:solidFill>
                      </a:rPr>
                      <a:t>الكبد
</a:t>
                    </a:r>
                    <a:r>
                      <a:rPr lang="ar-SY" sz="1100" b="1" dirty="0" smtClean="0">
                        <a:solidFill>
                          <a:srgbClr val="7030A0"/>
                        </a:solidFill>
                      </a:rPr>
                      <a:t>6,3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6"/>
              <c:layout/>
              <c:tx>
                <c:rich>
                  <a:bodyPr/>
                  <a:lstStyle/>
                  <a:p>
                    <a:r>
                      <a:rPr lang="ar-SY" sz="1100" b="1" dirty="0" smtClean="0">
                        <a:solidFill>
                          <a:srgbClr val="7030A0"/>
                        </a:solidFill>
                      </a:rPr>
                      <a:t>البنكرياس</a:t>
                    </a:r>
                    <a:r>
                      <a:rPr lang="ar-SY" sz="1100" b="1" dirty="0">
                        <a:solidFill>
                          <a:srgbClr val="7030A0"/>
                        </a:solidFill>
                      </a:rPr>
                      <a:t>
</a:t>
                    </a:r>
                    <a:r>
                      <a:rPr lang="ar-SY" sz="1100" b="1" dirty="0" smtClean="0">
                        <a:solidFill>
                          <a:srgbClr val="7030A0"/>
                        </a:solidFill>
                      </a:rPr>
                      <a:t>4,4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7"/>
              <c:layout/>
              <c:tx>
                <c:rich>
                  <a:bodyPr/>
                  <a:lstStyle/>
                  <a:p>
                    <a:r>
                      <a:rPr lang="ar-SY" sz="1100" b="1" dirty="0" smtClean="0">
                        <a:solidFill>
                          <a:srgbClr val="7030A0"/>
                        </a:solidFill>
                      </a:rPr>
                      <a:t>المبيض</a:t>
                    </a:r>
                    <a:r>
                      <a:rPr lang="ar-SY" sz="1100" b="1" dirty="0">
                        <a:solidFill>
                          <a:srgbClr val="7030A0"/>
                        </a:solidFill>
                      </a:rPr>
                      <a:t>
</a:t>
                    </a:r>
                    <a:r>
                      <a:rPr lang="ar-SY" sz="1100" b="1" dirty="0" smtClean="0">
                        <a:solidFill>
                          <a:srgbClr val="7030A0"/>
                        </a:solidFill>
                      </a:rPr>
                      <a:t>4,3</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8"/>
              <c:layout/>
              <c:tx>
                <c:rich>
                  <a:bodyPr/>
                  <a:lstStyle/>
                  <a:p>
                    <a:r>
                      <a:rPr lang="ar-SY" sz="1100" b="1" dirty="0" smtClean="0">
                        <a:solidFill>
                          <a:srgbClr val="7030A0"/>
                        </a:solidFill>
                      </a:rPr>
                      <a:t>المريء</a:t>
                    </a:r>
                    <a:r>
                      <a:rPr lang="ar-SY" sz="1100" b="1" dirty="0">
                        <a:solidFill>
                          <a:srgbClr val="7030A0"/>
                        </a:solidFill>
                      </a:rPr>
                      <a:t>
</a:t>
                    </a:r>
                    <a:r>
                      <a:rPr lang="ar-SY" sz="1100" b="1" dirty="0" smtClean="0">
                        <a:solidFill>
                          <a:srgbClr val="7030A0"/>
                        </a:solidFill>
                      </a:rPr>
                      <a:t>3,4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dLbl>
              <c:idx val="9"/>
              <c:layout/>
              <c:tx>
                <c:rich>
                  <a:bodyPr/>
                  <a:lstStyle/>
                  <a:p>
                    <a:r>
                      <a:rPr lang="ar-SY" sz="1100" b="1" dirty="0">
                        <a:solidFill>
                          <a:srgbClr val="7030A0"/>
                        </a:solidFill>
                      </a:rPr>
                      <a:t>أعضاء أخرى
</a:t>
                    </a:r>
                    <a:r>
                      <a:rPr lang="ar-SY" sz="1100" b="1" dirty="0" smtClean="0">
                        <a:solidFill>
                          <a:srgbClr val="7030A0"/>
                        </a:solidFill>
                      </a:rPr>
                      <a:t>29,4</a:t>
                    </a:r>
                    <a:r>
                      <a:rPr lang="ar-SY" sz="1100" b="1" dirty="0" smtClean="0">
                        <a:solidFill>
                          <a:srgbClr val="7030A0"/>
                        </a:solidFill>
                        <a:latin typeface="Simplified Arabic"/>
                        <a:cs typeface="Simplified Arabic"/>
                      </a:rPr>
                      <a:t>٪</a:t>
                    </a:r>
                    <a:endParaRPr lang="ar-SY" sz="1100" b="1" dirty="0">
                      <a:solidFill>
                        <a:srgbClr val="7030A0"/>
                      </a:solidFill>
                    </a:endParaRPr>
                  </a:p>
                </c:rich>
              </c:tx>
              <c:showVal val="1"/>
              <c:showCatName val="1"/>
            </c:dLbl>
            <c:txPr>
              <a:bodyPr/>
              <a:lstStyle/>
              <a:p>
                <a:pPr>
                  <a:defRPr lang="ar-SY" sz="1100" b="1">
                    <a:solidFill>
                      <a:srgbClr val="7030A0"/>
                    </a:solidFill>
                  </a:defRPr>
                </a:pPr>
                <a:endParaRPr lang="en-US"/>
              </a:p>
            </c:txPr>
            <c:showVal val="1"/>
            <c:showCatName val="1"/>
          </c:dLbls>
          <c:cat>
            <c:strRef>
              <c:f>ورقة1!$A$2:$A$11</c:f>
              <c:strCache>
                <c:ptCount val="10"/>
                <c:pt idx="0">
                  <c:v>الثدي</c:v>
                </c:pt>
                <c:pt idx="1">
                  <c:v>الرئة</c:v>
                </c:pt>
                <c:pt idx="2">
                  <c:v>القولون-المستقيم</c:v>
                </c:pt>
                <c:pt idx="3">
                  <c:v>عنق الرحم</c:v>
                </c:pt>
                <c:pt idx="4">
                  <c:v>المعدة</c:v>
                </c:pt>
                <c:pt idx="5">
                  <c:v>الكبد</c:v>
                </c:pt>
                <c:pt idx="6">
                  <c:v>البنكرياس</c:v>
                </c:pt>
                <c:pt idx="7">
                  <c:v>المبيض</c:v>
                </c:pt>
                <c:pt idx="8">
                  <c:v>المريء</c:v>
                </c:pt>
                <c:pt idx="9">
                  <c:v>أعضاء أخرى</c:v>
                </c:pt>
              </c:strCache>
            </c:strRef>
          </c:cat>
          <c:val>
            <c:numRef>
              <c:f>ورقة1!$B$2:$B$11</c:f>
              <c:numCache>
                <c:formatCode>General</c:formatCode>
                <c:ptCount val="10"/>
                <c:pt idx="0">
                  <c:v>521817</c:v>
                </c:pt>
                <c:pt idx="1">
                  <c:v>491194</c:v>
                </c:pt>
                <c:pt idx="2">
                  <c:v>320250</c:v>
                </c:pt>
                <c:pt idx="3">
                  <c:v>265653</c:v>
                </c:pt>
                <c:pt idx="4">
                  <c:v>254096</c:v>
                </c:pt>
                <c:pt idx="5">
                  <c:v>224486</c:v>
                </c:pt>
                <c:pt idx="6">
                  <c:v>156560</c:v>
                </c:pt>
                <c:pt idx="7">
                  <c:v>151905</c:v>
                </c:pt>
                <c:pt idx="8">
                  <c:v>118944</c:v>
                </c:pt>
                <c:pt idx="9">
                  <c:v>1042993</c:v>
                </c:pt>
              </c:numCache>
            </c:numRef>
          </c:val>
        </c:ser>
        <c:dLbls>
          <c:showVal val="1"/>
        </c:dLbls>
        <c:gapWidth val="100"/>
        <c:axId val="84661760"/>
        <c:axId val="84401536"/>
      </c:barChart>
      <c:valAx>
        <c:axId val="84401536"/>
        <c:scaling>
          <c:orientation val="minMax"/>
        </c:scaling>
        <c:axPos val="l"/>
        <c:majorGridlines/>
        <c:title>
          <c:tx>
            <c:rich>
              <a:bodyPr rot="-5400000" vert="horz"/>
              <a:lstStyle/>
              <a:p>
                <a:pPr>
                  <a:defRPr lang="ar-SY"/>
                </a:pPr>
                <a:r>
                  <a:rPr lang="ar-SY" sz="1400" dirty="0" smtClean="0">
                    <a:solidFill>
                      <a:srgbClr val="C00000"/>
                    </a:solidFill>
                  </a:rPr>
                  <a:t>عدد</a:t>
                </a:r>
                <a:r>
                  <a:rPr lang="ar-SY" sz="1400" baseline="0" dirty="0" smtClean="0">
                    <a:solidFill>
                      <a:srgbClr val="C00000"/>
                    </a:solidFill>
                  </a:rPr>
                  <a:t> الوفيات بالسرطان-إناث</a:t>
                </a:r>
                <a:endParaRPr lang="ar-SY" sz="1400" dirty="0">
                  <a:solidFill>
                    <a:srgbClr val="C00000"/>
                  </a:solidFill>
                </a:endParaRPr>
              </a:p>
            </c:rich>
          </c:tx>
          <c:layout/>
        </c:title>
        <c:numFmt formatCode="General" sourceLinked="1"/>
        <c:tickLblPos val="nextTo"/>
        <c:txPr>
          <a:bodyPr/>
          <a:lstStyle/>
          <a:p>
            <a:pPr>
              <a:defRPr lang="ar-SY" sz="1100" b="1">
                <a:solidFill>
                  <a:srgbClr val="C00000"/>
                </a:solidFill>
              </a:defRPr>
            </a:pPr>
            <a:endParaRPr lang="en-US"/>
          </a:p>
        </c:txPr>
        <c:crossAx val="84661760"/>
        <c:crosses val="autoZero"/>
        <c:crossBetween val="between"/>
      </c:valAx>
      <c:catAx>
        <c:axId val="84661760"/>
        <c:scaling>
          <c:orientation val="minMax"/>
        </c:scaling>
        <c:axPos val="b"/>
        <c:title>
          <c:tx>
            <c:rich>
              <a:bodyPr/>
              <a:lstStyle/>
              <a:p>
                <a:pPr>
                  <a:defRPr lang="ar-SY"/>
                </a:pPr>
                <a:r>
                  <a:rPr lang="ar-SY" sz="1400" dirty="0" smtClean="0">
                    <a:solidFill>
                      <a:srgbClr val="002060"/>
                    </a:solidFill>
                  </a:rPr>
                  <a:t>العضو المصاب بالسرطان</a:t>
                </a:r>
                <a:endParaRPr lang="ar-SY" sz="1400" dirty="0">
                  <a:solidFill>
                    <a:srgbClr val="002060"/>
                  </a:solidFill>
                </a:endParaRPr>
              </a:p>
            </c:rich>
          </c:tx>
          <c:layout/>
        </c:title>
        <c:tickLblPos val="nextTo"/>
        <c:txPr>
          <a:bodyPr/>
          <a:lstStyle/>
          <a:p>
            <a:pPr>
              <a:defRPr lang="ar-SY" sz="1100" b="1">
                <a:solidFill>
                  <a:srgbClr val="002060"/>
                </a:solidFill>
              </a:defRPr>
            </a:pPr>
            <a:endParaRPr lang="en-US"/>
          </a:p>
        </c:txPr>
        <c:crossAx val="84401536"/>
        <c:crosses val="autoZero"/>
        <c:auto val="1"/>
        <c:lblAlgn val="ctr"/>
        <c:lblOffset val="100"/>
      </c:catAx>
      <c:spPr>
        <a:solidFill>
          <a:schemeClr val="bg1">
            <a:lumMod val="75000"/>
          </a:schemeClr>
        </a:solidFill>
      </c:spPr>
    </c:plotArea>
    <c:plotVisOnly val="1"/>
  </c:chart>
  <c:spPr>
    <a:solidFill>
      <a:srgbClr val="FFFF00"/>
    </a:solid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ar-SY"/>
            </a:pPr>
            <a:r>
              <a:rPr lang="ar-SY" sz="1200" dirty="0" smtClean="0"/>
              <a:t>مقارنة بين الذكور والإناث لتقديرات معدلات </a:t>
            </a:r>
            <a:r>
              <a:rPr lang="ar-SY" sz="1200" baseline="0" dirty="0" smtClean="0"/>
              <a:t>ال</a:t>
            </a:r>
            <a:r>
              <a:rPr lang="ar-SY" sz="1200" dirty="0" smtClean="0"/>
              <a:t>وفاة </a:t>
            </a:r>
            <a:r>
              <a:rPr lang="ar-SY" sz="1200" dirty="0"/>
              <a:t>بالسرطان المعدلة تبعاً للسن </a:t>
            </a:r>
            <a:r>
              <a:rPr lang="ar-SY" sz="1200" dirty="0" smtClean="0"/>
              <a:t>لكل 100 ألف-2012</a:t>
            </a:r>
            <a:r>
              <a:rPr lang="ar-SY" dirty="0" smtClean="0"/>
              <a:t> </a:t>
            </a:r>
            <a:endParaRPr lang="ar-SY" dirty="0"/>
          </a:p>
        </c:rich>
      </c:tx>
      <c:layout/>
    </c:title>
    <c:plotArea>
      <c:layout/>
      <c:barChart>
        <c:barDir val="col"/>
        <c:grouping val="clustered"/>
        <c:ser>
          <c:idx val="0"/>
          <c:order val="0"/>
          <c:tx>
            <c:strRef>
              <c:f>ورقة1!$B$1</c:f>
              <c:strCache>
                <c:ptCount val="1"/>
                <c:pt idx="0">
                  <c:v>معدل الوفاة-ذكور</c:v>
                </c:pt>
              </c:strCache>
            </c:strRef>
          </c:tx>
          <c:spPr>
            <a:solidFill>
              <a:srgbClr val="7030A0"/>
            </a:solidFill>
          </c:spPr>
          <c:dPt>
            <c:idx val="4"/>
            <c:spPr>
              <a:solidFill>
                <a:srgbClr val="C00000"/>
              </a:solidFill>
            </c:spPr>
          </c:dPt>
          <c:dLbls>
            <c:dLbl>
              <c:idx val="1"/>
              <c:layout/>
              <c:tx>
                <c:rich>
                  <a:bodyPr/>
                  <a:lstStyle/>
                  <a:p>
                    <a:r>
                      <a:rPr lang="en-US" dirty="0">
                        <a:solidFill>
                          <a:srgbClr val="7030A0"/>
                        </a:solidFill>
                      </a:rPr>
                      <a:t>14.3</a:t>
                    </a:r>
                  </a:p>
                </c:rich>
              </c:tx>
              <c:dLblPos val="outEnd"/>
              <c:showVal val="1"/>
            </c:dLbl>
            <c:dLbl>
              <c:idx val="3"/>
              <c:layout/>
              <c:tx>
                <c:rich>
                  <a:bodyPr/>
                  <a:lstStyle/>
                  <a:p>
                    <a:r>
                      <a:rPr lang="en-US" dirty="0">
                        <a:solidFill>
                          <a:srgbClr val="7030A0"/>
                        </a:solidFill>
                      </a:rPr>
                      <a:t>10</a:t>
                    </a:r>
                  </a:p>
                </c:rich>
              </c:tx>
              <c:dLblPos val="outEnd"/>
              <c:showVal val="1"/>
            </c:dLbl>
            <c:dLbl>
              <c:idx val="4"/>
              <c:layout/>
              <c:tx>
                <c:rich>
                  <a:bodyPr/>
                  <a:lstStyle/>
                  <a:p>
                    <a:r>
                      <a:rPr lang="en-US" dirty="0">
                        <a:solidFill>
                          <a:srgbClr val="C00000"/>
                        </a:solidFill>
                      </a:rPr>
                      <a:t>10</a:t>
                    </a:r>
                  </a:p>
                </c:rich>
              </c:tx>
              <c:dLblPos val="outEnd"/>
              <c:showVal val="1"/>
            </c:dLbl>
            <c:txPr>
              <a:bodyPr rot="-5400000" vert="horz"/>
              <a:lstStyle/>
              <a:p>
                <a:pPr>
                  <a:defRPr lang="ar-SY" sz="800" b="1">
                    <a:solidFill>
                      <a:srgbClr val="7030A0"/>
                    </a:solidFill>
                  </a:defRPr>
                </a:pPr>
                <a:endParaRPr lang="en-US"/>
              </a:p>
            </c:txPr>
            <c:dLblPos val="outEnd"/>
            <c:showVal val="1"/>
          </c:dLbls>
          <c:cat>
            <c:strRef>
              <c:f>ورقة1!$A$2:$A$16</c:f>
              <c:strCache>
                <c:ptCount val="15"/>
                <c:pt idx="0">
                  <c:v>الرئة</c:v>
                </c:pt>
                <c:pt idx="1">
                  <c:v>الكبد</c:v>
                </c:pt>
                <c:pt idx="2">
                  <c:v>الثدي</c:v>
                </c:pt>
                <c:pt idx="3">
                  <c:v>المعدة</c:v>
                </c:pt>
                <c:pt idx="4">
                  <c:v>القولون-المستقيم</c:v>
                </c:pt>
                <c:pt idx="5">
                  <c:v>البروستاتة</c:v>
                </c:pt>
                <c:pt idx="6">
                  <c:v>المريء</c:v>
                </c:pt>
                <c:pt idx="7">
                  <c:v>عنق الرحم</c:v>
                </c:pt>
                <c:pt idx="8">
                  <c:v>البنكرياس</c:v>
                </c:pt>
                <c:pt idx="9">
                  <c:v>الابيضاض</c:v>
                </c:pt>
                <c:pt idx="10">
                  <c:v>لمفومة لاهودجكينية</c:v>
                </c:pt>
                <c:pt idx="11">
                  <c:v>المثانة</c:v>
                </c:pt>
                <c:pt idx="12">
                  <c:v>الشفة وجوف الفم</c:v>
                </c:pt>
                <c:pt idx="13">
                  <c:v>الكلية</c:v>
                </c:pt>
                <c:pt idx="14">
                  <c:v>جسم الرحم</c:v>
                </c:pt>
              </c:strCache>
            </c:strRef>
          </c:cat>
          <c:val>
            <c:numRef>
              <c:f>ورقة1!$B$2:$B$16</c:f>
              <c:numCache>
                <c:formatCode>General</c:formatCode>
                <c:ptCount val="15"/>
                <c:pt idx="0">
                  <c:v>30</c:v>
                </c:pt>
                <c:pt idx="1">
                  <c:v>14.3</c:v>
                </c:pt>
                <c:pt idx="3">
                  <c:v>12.7</c:v>
                </c:pt>
                <c:pt idx="4">
                  <c:v>10</c:v>
                </c:pt>
                <c:pt idx="5">
                  <c:v>7.8</c:v>
                </c:pt>
                <c:pt idx="6">
                  <c:v>7.7</c:v>
                </c:pt>
                <c:pt idx="8">
                  <c:v>4.7</c:v>
                </c:pt>
                <c:pt idx="9">
                  <c:v>4.0999999999999996</c:v>
                </c:pt>
                <c:pt idx="10">
                  <c:v>3.2</c:v>
                </c:pt>
                <c:pt idx="11">
                  <c:v>3.2</c:v>
                </c:pt>
                <c:pt idx="12">
                  <c:v>2.7</c:v>
                </c:pt>
                <c:pt idx="13">
                  <c:v>2.5</c:v>
                </c:pt>
              </c:numCache>
            </c:numRef>
          </c:val>
        </c:ser>
        <c:ser>
          <c:idx val="1"/>
          <c:order val="1"/>
          <c:tx>
            <c:strRef>
              <c:f>ورقة1!$C$1</c:f>
              <c:strCache>
                <c:ptCount val="1"/>
                <c:pt idx="0">
                  <c:v>معدل الوفاة-إناث</c:v>
                </c:pt>
              </c:strCache>
            </c:strRef>
          </c:tx>
          <c:spPr>
            <a:solidFill>
              <a:schemeClr val="accent6">
                <a:lumMod val="75000"/>
              </a:schemeClr>
            </a:solidFill>
          </c:spPr>
          <c:dPt>
            <c:idx val="4"/>
            <c:spPr>
              <a:solidFill>
                <a:schemeClr val="accent3">
                  <a:lumMod val="50000"/>
                </a:schemeClr>
              </a:solidFill>
            </c:spPr>
          </c:dPt>
          <c:dLbls>
            <c:dLbl>
              <c:idx val="1"/>
              <c:layout/>
              <c:tx>
                <c:rich>
                  <a:bodyPr/>
                  <a:lstStyle/>
                  <a:p>
                    <a:r>
                      <a:rPr lang="en-US" dirty="0">
                        <a:solidFill>
                          <a:schemeClr val="accent6">
                            <a:lumMod val="75000"/>
                          </a:schemeClr>
                        </a:solidFill>
                      </a:rPr>
                      <a:t>6.9</a:t>
                    </a:r>
                  </a:p>
                </c:rich>
              </c:tx>
              <c:dLblPos val="outEnd"/>
              <c:showVal val="1"/>
            </c:dLbl>
            <c:dLbl>
              <c:idx val="3"/>
              <c:layout/>
              <c:tx>
                <c:rich>
                  <a:bodyPr/>
                  <a:lstStyle/>
                  <a:p>
                    <a:r>
                      <a:rPr lang="en-US" dirty="0">
                        <a:solidFill>
                          <a:schemeClr val="accent6">
                            <a:lumMod val="75000"/>
                          </a:schemeClr>
                        </a:solidFill>
                      </a:rPr>
                      <a:t>6.9</a:t>
                    </a:r>
                  </a:p>
                </c:rich>
              </c:tx>
              <c:dLblPos val="outEnd"/>
              <c:showVal val="1"/>
            </c:dLbl>
            <c:dLbl>
              <c:idx val="4"/>
              <c:layout/>
              <c:tx>
                <c:rich>
                  <a:bodyPr/>
                  <a:lstStyle/>
                  <a:p>
                    <a:r>
                      <a:rPr lang="en-US" dirty="0">
                        <a:solidFill>
                          <a:schemeClr val="accent3">
                            <a:lumMod val="50000"/>
                          </a:schemeClr>
                        </a:solidFill>
                      </a:rPr>
                      <a:t>6.9</a:t>
                    </a:r>
                  </a:p>
                </c:rich>
              </c:tx>
              <c:dLblPos val="outEnd"/>
              <c:showVal val="1"/>
            </c:dLbl>
            <c:txPr>
              <a:bodyPr rot="-5400000" vert="horz"/>
              <a:lstStyle/>
              <a:p>
                <a:pPr>
                  <a:defRPr lang="ar-SY" sz="800" b="1">
                    <a:solidFill>
                      <a:schemeClr val="accent6">
                        <a:lumMod val="75000"/>
                      </a:schemeClr>
                    </a:solidFill>
                  </a:defRPr>
                </a:pPr>
                <a:endParaRPr lang="en-US"/>
              </a:p>
            </c:txPr>
            <c:dLblPos val="outEnd"/>
            <c:showVal val="1"/>
          </c:dLbls>
          <c:cat>
            <c:strRef>
              <c:f>ورقة1!$A$2:$A$16</c:f>
              <c:strCache>
                <c:ptCount val="15"/>
                <c:pt idx="0">
                  <c:v>الرئة</c:v>
                </c:pt>
                <c:pt idx="1">
                  <c:v>الكبد</c:v>
                </c:pt>
                <c:pt idx="2">
                  <c:v>الثدي</c:v>
                </c:pt>
                <c:pt idx="3">
                  <c:v>المعدة</c:v>
                </c:pt>
                <c:pt idx="4">
                  <c:v>القولون-المستقيم</c:v>
                </c:pt>
                <c:pt idx="5">
                  <c:v>البروستاتة</c:v>
                </c:pt>
                <c:pt idx="6">
                  <c:v>المريء</c:v>
                </c:pt>
                <c:pt idx="7">
                  <c:v>عنق الرحم</c:v>
                </c:pt>
                <c:pt idx="8">
                  <c:v>البنكرياس</c:v>
                </c:pt>
                <c:pt idx="9">
                  <c:v>الابيضاض</c:v>
                </c:pt>
                <c:pt idx="10">
                  <c:v>لمفومة لاهودجكينية</c:v>
                </c:pt>
                <c:pt idx="11">
                  <c:v>المثانة</c:v>
                </c:pt>
                <c:pt idx="12">
                  <c:v>الشفة وجوف الفم</c:v>
                </c:pt>
                <c:pt idx="13">
                  <c:v>الكلية</c:v>
                </c:pt>
                <c:pt idx="14">
                  <c:v>جسم الرحم</c:v>
                </c:pt>
              </c:strCache>
            </c:strRef>
          </c:cat>
          <c:val>
            <c:numRef>
              <c:f>ورقة1!$C$2:$C$16</c:f>
              <c:numCache>
                <c:formatCode>General</c:formatCode>
                <c:ptCount val="15"/>
                <c:pt idx="0">
                  <c:v>11.1</c:v>
                </c:pt>
                <c:pt idx="1">
                  <c:v>5.0999999999999996</c:v>
                </c:pt>
                <c:pt idx="2">
                  <c:v>12.9</c:v>
                </c:pt>
                <c:pt idx="3">
                  <c:v>5.7</c:v>
                </c:pt>
                <c:pt idx="4">
                  <c:v>6.9</c:v>
                </c:pt>
                <c:pt idx="6">
                  <c:v>2.7</c:v>
                </c:pt>
                <c:pt idx="7">
                  <c:v>6.8</c:v>
                </c:pt>
                <c:pt idx="8">
                  <c:v>3.4</c:v>
                </c:pt>
                <c:pt idx="9">
                  <c:v>2.8</c:v>
                </c:pt>
                <c:pt idx="10">
                  <c:v>2</c:v>
                </c:pt>
                <c:pt idx="11">
                  <c:v>0.9</c:v>
                </c:pt>
                <c:pt idx="12">
                  <c:v>1.2</c:v>
                </c:pt>
                <c:pt idx="13">
                  <c:v>1.2</c:v>
                </c:pt>
                <c:pt idx="14">
                  <c:v>1.8</c:v>
                </c:pt>
              </c:numCache>
            </c:numRef>
          </c:val>
        </c:ser>
        <c:dLbls>
          <c:showVal val="1"/>
        </c:dLbls>
        <c:axId val="84558592"/>
        <c:axId val="84560512"/>
      </c:barChart>
      <c:catAx>
        <c:axId val="84558592"/>
        <c:scaling>
          <c:orientation val="minMax"/>
        </c:scaling>
        <c:axPos val="b"/>
        <c:title>
          <c:tx>
            <c:rich>
              <a:bodyPr/>
              <a:lstStyle/>
              <a:p>
                <a:pPr>
                  <a:defRPr lang="ar-SY"/>
                </a:pPr>
                <a:r>
                  <a:rPr lang="ar-SY" sz="1100">
                    <a:solidFill>
                      <a:srgbClr val="002060"/>
                    </a:solidFill>
                  </a:rPr>
                  <a:t>العضو المصاب بالسرطان</a:t>
                </a:r>
              </a:p>
            </c:rich>
          </c:tx>
          <c:layout/>
        </c:title>
        <c:numFmt formatCode="General" sourceLinked="1"/>
        <c:tickLblPos val="nextTo"/>
        <c:txPr>
          <a:bodyPr/>
          <a:lstStyle/>
          <a:p>
            <a:pPr>
              <a:defRPr lang="ar-SY" b="1">
                <a:solidFill>
                  <a:srgbClr val="002060"/>
                </a:solidFill>
              </a:defRPr>
            </a:pPr>
            <a:endParaRPr lang="en-US"/>
          </a:p>
        </c:txPr>
        <c:crossAx val="84560512"/>
        <c:crosses val="autoZero"/>
        <c:auto val="1"/>
        <c:lblAlgn val="ctr"/>
        <c:lblOffset val="100"/>
      </c:catAx>
      <c:valAx>
        <c:axId val="84560512"/>
        <c:scaling>
          <c:orientation val="minMax"/>
        </c:scaling>
        <c:axPos val="l"/>
        <c:majorGridlines/>
        <c:title>
          <c:tx>
            <c:rich>
              <a:bodyPr rot="-5400000" vert="horz"/>
              <a:lstStyle/>
              <a:p>
                <a:pPr>
                  <a:defRPr lang="ar-SY"/>
                </a:pPr>
                <a:r>
                  <a:rPr lang="ar-SY" sz="1100" dirty="0">
                    <a:solidFill>
                      <a:srgbClr val="C00000"/>
                    </a:solidFill>
                  </a:rPr>
                  <a:t>معدل </a:t>
                </a:r>
                <a:r>
                  <a:rPr lang="ar-SY" sz="1100" dirty="0" smtClean="0">
                    <a:solidFill>
                      <a:srgbClr val="C00000"/>
                    </a:solidFill>
                  </a:rPr>
                  <a:t>الوفاة </a:t>
                </a:r>
                <a:r>
                  <a:rPr lang="ar-SY" sz="1100" dirty="0">
                    <a:solidFill>
                      <a:srgbClr val="C00000"/>
                    </a:solidFill>
                  </a:rPr>
                  <a:t>بالسرطان لكل مئة ألف</a:t>
                </a:r>
              </a:p>
            </c:rich>
          </c:tx>
          <c:layout/>
        </c:title>
        <c:numFmt formatCode="General" sourceLinked="1"/>
        <c:tickLblPos val="nextTo"/>
        <c:txPr>
          <a:bodyPr/>
          <a:lstStyle/>
          <a:p>
            <a:pPr>
              <a:defRPr lang="ar-SY" b="1">
                <a:solidFill>
                  <a:srgbClr val="C00000"/>
                </a:solidFill>
              </a:defRPr>
            </a:pPr>
            <a:endParaRPr lang="en-US"/>
          </a:p>
        </c:txPr>
        <c:crossAx val="84558592"/>
        <c:crosses val="autoZero"/>
        <c:crossBetween val="between"/>
      </c:valAx>
      <c:spPr>
        <a:solidFill>
          <a:schemeClr val="bg1">
            <a:lumMod val="75000"/>
          </a:schemeClr>
        </a:solidFill>
      </c:spPr>
    </c:plotArea>
    <c:legend>
      <c:legendPos val="r"/>
      <c:legendEntry>
        <c:idx val="0"/>
        <c:txPr>
          <a:bodyPr/>
          <a:lstStyle/>
          <a:p>
            <a:pPr>
              <a:defRPr sz="1000" b="1"/>
            </a:pPr>
            <a:endParaRPr lang="en-US"/>
          </a:p>
        </c:txPr>
      </c:legendEntry>
      <c:legendEntry>
        <c:idx val="1"/>
        <c:txPr>
          <a:bodyPr/>
          <a:lstStyle/>
          <a:p>
            <a:pPr>
              <a:defRPr sz="1000" b="1"/>
            </a:pPr>
            <a:endParaRPr lang="en-US"/>
          </a:p>
        </c:txPr>
      </c:legendEntry>
      <c:layout/>
      <c:spPr>
        <a:solidFill>
          <a:schemeClr val="bg1">
            <a:lumMod val="85000"/>
          </a:schemeClr>
        </a:solidFill>
      </c:spPr>
      <c:txPr>
        <a:bodyPr/>
        <a:lstStyle/>
        <a:p>
          <a:pPr>
            <a:defRPr lang="ar-SY" b="1"/>
          </a:pPr>
          <a:endParaRPr lang="en-US"/>
        </a:p>
      </c:txPr>
    </c:legend>
    <c:plotVisOnly val="1"/>
  </c:chart>
  <c:spPr>
    <a:solidFill>
      <a:srgbClr val="FFFF00"/>
    </a:solidFill>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ar-SY"/>
            </a:pPr>
            <a:r>
              <a:rPr lang="ar-SY" sz="1200" dirty="0"/>
              <a:t>تقديرات معدلات الحدوث</a:t>
            </a:r>
            <a:r>
              <a:rPr lang="ar-SY" sz="1200" baseline="0" dirty="0"/>
              <a:t> وال</a:t>
            </a:r>
            <a:r>
              <a:rPr lang="ar-SY" sz="1200" dirty="0"/>
              <a:t>وفاة بالسرطان المعدلة تبعاً للسن </a:t>
            </a:r>
            <a:r>
              <a:rPr lang="ar-SY" sz="1200" dirty="0" smtClean="0"/>
              <a:t>لكل 100 ألف من الذكور-2012</a:t>
            </a:r>
            <a:r>
              <a:rPr lang="ar-SY" dirty="0" smtClean="0"/>
              <a:t> </a:t>
            </a:r>
            <a:endParaRPr lang="ar-SY" dirty="0"/>
          </a:p>
        </c:rich>
      </c:tx>
      <c:layout/>
    </c:title>
    <c:plotArea>
      <c:layout/>
      <c:barChart>
        <c:barDir val="col"/>
        <c:grouping val="clustered"/>
        <c:ser>
          <c:idx val="0"/>
          <c:order val="0"/>
          <c:tx>
            <c:strRef>
              <c:f>ورقة1!$B$1</c:f>
              <c:strCache>
                <c:ptCount val="1"/>
                <c:pt idx="0">
                  <c:v>معدل الحدوث</c:v>
                </c:pt>
              </c:strCache>
            </c:strRef>
          </c:tx>
          <c:spPr>
            <a:solidFill>
              <a:srgbClr val="7030A0"/>
            </a:solidFill>
          </c:spPr>
          <c:dPt>
            <c:idx val="2"/>
            <c:spPr>
              <a:solidFill>
                <a:srgbClr val="C00000"/>
              </a:solidFill>
            </c:spPr>
          </c:dPt>
          <c:dLbls>
            <c:dLbl>
              <c:idx val="2"/>
              <c:spPr/>
              <c:txPr>
                <a:bodyPr rot="-5400000" vert="horz"/>
                <a:lstStyle/>
                <a:p>
                  <a:pPr>
                    <a:defRPr lang="ar-SY" sz="800" b="1">
                      <a:solidFill>
                        <a:srgbClr val="C00000"/>
                      </a:solidFill>
                    </a:defRPr>
                  </a:pPr>
                  <a:endParaRPr lang="en-US"/>
                </a:p>
              </c:txPr>
            </c:dLbl>
            <c:txPr>
              <a:bodyPr rot="-5400000" vert="horz"/>
              <a:lstStyle/>
              <a:p>
                <a:pPr>
                  <a:defRPr lang="ar-SY" sz="800" b="1">
                    <a:solidFill>
                      <a:srgbClr val="7030A0"/>
                    </a:solidFill>
                  </a:defRPr>
                </a:pPr>
                <a:endParaRPr lang="en-US"/>
              </a:p>
            </c:txPr>
            <c:dLblPos val="outEnd"/>
            <c:showVal val="1"/>
          </c:dLbls>
          <c:cat>
            <c:strRef>
              <c:f>ورقة1!$A$2:$A$13</c:f>
              <c:strCache>
                <c:ptCount val="12"/>
                <c:pt idx="0">
                  <c:v>الرئة</c:v>
                </c:pt>
                <c:pt idx="1">
                  <c:v>البروستاتة</c:v>
                </c:pt>
                <c:pt idx="2">
                  <c:v>القولون-المستقيم</c:v>
                </c:pt>
                <c:pt idx="3">
                  <c:v>المعدة</c:v>
                </c:pt>
                <c:pt idx="4">
                  <c:v>الكبد</c:v>
                </c:pt>
                <c:pt idx="5">
                  <c:v>المريء</c:v>
                </c:pt>
                <c:pt idx="6">
                  <c:v>المثانة</c:v>
                </c:pt>
                <c:pt idx="7">
                  <c:v>لمفومة لاهودجكينية</c:v>
                </c:pt>
                <c:pt idx="8">
                  <c:v>الكلية</c:v>
                </c:pt>
                <c:pt idx="9">
                  <c:v>الابيضاض</c:v>
                </c:pt>
                <c:pt idx="10">
                  <c:v>الشفة وجوف الفم</c:v>
                </c:pt>
                <c:pt idx="11">
                  <c:v>البنكرياس</c:v>
                </c:pt>
              </c:strCache>
            </c:strRef>
          </c:cat>
          <c:val>
            <c:numRef>
              <c:f>ورقة1!$B$2:$B$13</c:f>
              <c:numCache>
                <c:formatCode>General</c:formatCode>
                <c:ptCount val="12"/>
                <c:pt idx="0">
                  <c:v>34.200000000000003</c:v>
                </c:pt>
                <c:pt idx="1">
                  <c:v>31.1</c:v>
                </c:pt>
                <c:pt idx="2">
                  <c:v>20.6</c:v>
                </c:pt>
                <c:pt idx="3">
                  <c:v>17.399999999999999</c:v>
                </c:pt>
                <c:pt idx="4">
                  <c:v>15.3</c:v>
                </c:pt>
                <c:pt idx="5">
                  <c:v>9</c:v>
                </c:pt>
                <c:pt idx="6">
                  <c:v>9</c:v>
                </c:pt>
                <c:pt idx="7">
                  <c:v>6</c:v>
                </c:pt>
                <c:pt idx="8">
                  <c:v>6</c:v>
                </c:pt>
                <c:pt idx="9">
                  <c:v>5.6</c:v>
                </c:pt>
                <c:pt idx="10">
                  <c:v>5.5</c:v>
                </c:pt>
                <c:pt idx="11">
                  <c:v>4.9000000000000004</c:v>
                </c:pt>
              </c:numCache>
            </c:numRef>
          </c:val>
        </c:ser>
        <c:ser>
          <c:idx val="1"/>
          <c:order val="1"/>
          <c:tx>
            <c:strRef>
              <c:f>ورقة1!$C$1</c:f>
              <c:strCache>
                <c:ptCount val="1"/>
                <c:pt idx="0">
                  <c:v>معدل الوفاة</c:v>
                </c:pt>
              </c:strCache>
            </c:strRef>
          </c:tx>
          <c:spPr>
            <a:solidFill>
              <a:schemeClr val="tx1"/>
            </a:solidFill>
          </c:spPr>
          <c:dPt>
            <c:idx val="2"/>
            <c:spPr>
              <a:solidFill>
                <a:schemeClr val="accent3">
                  <a:lumMod val="50000"/>
                </a:schemeClr>
              </a:solidFill>
            </c:spPr>
          </c:dPt>
          <c:dLbls>
            <c:dLbl>
              <c:idx val="2"/>
              <c:layout/>
              <c:tx>
                <c:rich>
                  <a:bodyPr/>
                  <a:lstStyle/>
                  <a:p>
                    <a:r>
                      <a:rPr lang="en-US" dirty="0">
                        <a:solidFill>
                          <a:schemeClr val="accent3">
                            <a:lumMod val="50000"/>
                          </a:schemeClr>
                        </a:solidFill>
                      </a:rPr>
                      <a:t>10</a:t>
                    </a:r>
                  </a:p>
                </c:rich>
              </c:tx>
              <c:dLblPos val="outEnd"/>
              <c:showVal val="1"/>
            </c:dLbl>
            <c:txPr>
              <a:bodyPr rot="-5400000" vert="horz"/>
              <a:lstStyle/>
              <a:p>
                <a:pPr>
                  <a:defRPr lang="ar-SY" sz="800" b="1">
                    <a:solidFill>
                      <a:schemeClr val="tx1"/>
                    </a:solidFill>
                  </a:defRPr>
                </a:pPr>
                <a:endParaRPr lang="en-US"/>
              </a:p>
            </c:txPr>
            <c:dLblPos val="outEnd"/>
            <c:showVal val="1"/>
          </c:dLbls>
          <c:cat>
            <c:strRef>
              <c:f>ورقة1!$A$2:$A$13</c:f>
              <c:strCache>
                <c:ptCount val="12"/>
                <c:pt idx="0">
                  <c:v>الرئة</c:v>
                </c:pt>
                <c:pt idx="1">
                  <c:v>البروستاتة</c:v>
                </c:pt>
                <c:pt idx="2">
                  <c:v>القولون-المستقيم</c:v>
                </c:pt>
                <c:pt idx="3">
                  <c:v>المعدة</c:v>
                </c:pt>
                <c:pt idx="4">
                  <c:v>الكبد</c:v>
                </c:pt>
                <c:pt idx="5">
                  <c:v>المريء</c:v>
                </c:pt>
                <c:pt idx="6">
                  <c:v>المثانة</c:v>
                </c:pt>
                <c:pt idx="7">
                  <c:v>لمفومة لاهودجكينية</c:v>
                </c:pt>
                <c:pt idx="8">
                  <c:v>الكلية</c:v>
                </c:pt>
                <c:pt idx="9">
                  <c:v>الابيضاض</c:v>
                </c:pt>
                <c:pt idx="10">
                  <c:v>الشفة وجوف الفم</c:v>
                </c:pt>
                <c:pt idx="11">
                  <c:v>البنكرياس</c:v>
                </c:pt>
              </c:strCache>
            </c:strRef>
          </c:cat>
          <c:val>
            <c:numRef>
              <c:f>ورقة1!$C$2:$C$13</c:f>
              <c:numCache>
                <c:formatCode>General</c:formatCode>
                <c:ptCount val="12"/>
                <c:pt idx="0">
                  <c:v>30</c:v>
                </c:pt>
                <c:pt idx="1">
                  <c:v>7.8</c:v>
                </c:pt>
                <c:pt idx="2">
                  <c:v>10</c:v>
                </c:pt>
                <c:pt idx="3">
                  <c:v>12.7</c:v>
                </c:pt>
                <c:pt idx="4">
                  <c:v>14.3</c:v>
                </c:pt>
                <c:pt idx="5">
                  <c:v>7.7</c:v>
                </c:pt>
                <c:pt idx="6">
                  <c:v>3.2</c:v>
                </c:pt>
                <c:pt idx="7">
                  <c:v>3.2</c:v>
                </c:pt>
                <c:pt idx="8">
                  <c:v>2.5</c:v>
                </c:pt>
                <c:pt idx="9">
                  <c:v>4.0999999999999996</c:v>
                </c:pt>
                <c:pt idx="10">
                  <c:v>2.7</c:v>
                </c:pt>
                <c:pt idx="11">
                  <c:v>4.7</c:v>
                </c:pt>
              </c:numCache>
            </c:numRef>
          </c:val>
        </c:ser>
        <c:dLbls>
          <c:showVal val="1"/>
        </c:dLbls>
        <c:axId val="85982208"/>
        <c:axId val="84747392"/>
      </c:barChart>
      <c:catAx>
        <c:axId val="85982208"/>
        <c:scaling>
          <c:orientation val="minMax"/>
        </c:scaling>
        <c:axPos val="b"/>
        <c:title>
          <c:tx>
            <c:rich>
              <a:bodyPr/>
              <a:lstStyle/>
              <a:p>
                <a:pPr>
                  <a:defRPr lang="ar-SY"/>
                </a:pPr>
                <a:r>
                  <a:rPr lang="ar-SY" sz="1100">
                    <a:solidFill>
                      <a:srgbClr val="002060"/>
                    </a:solidFill>
                  </a:rPr>
                  <a:t>العضو المصاب بالسرطان</a:t>
                </a:r>
              </a:p>
            </c:rich>
          </c:tx>
          <c:layout/>
        </c:title>
        <c:tickLblPos val="nextTo"/>
        <c:txPr>
          <a:bodyPr/>
          <a:lstStyle/>
          <a:p>
            <a:pPr>
              <a:defRPr lang="ar-SY" b="1">
                <a:solidFill>
                  <a:srgbClr val="002060"/>
                </a:solidFill>
              </a:defRPr>
            </a:pPr>
            <a:endParaRPr lang="en-US"/>
          </a:p>
        </c:txPr>
        <c:crossAx val="84747392"/>
        <c:crosses val="autoZero"/>
        <c:auto val="1"/>
        <c:lblAlgn val="ctr"/>
        <c:lblOffset val="100"/>
      </c:catAx>
      <c:valAx>
        <c:axId val="84747392"/>
        <c:scaling>
          <c:orientation val="minMax"/>
        </c:scaling>
        <c:axPos val="l"/>
        <c:majorGridlines/>
        <c:title>
          <c:tx>
            <c:rich>
              <a:bodyPr rot="-5400000" vert="horz"/>
              <a:lstStyle/>
              <a:p>
                <a:pPr>
                  <a:defRPr lang="ar-SY"/>
                </a:pPr>
                <a:r>
                  <a:rPr lang="ar-SY" sz="1100" dirty="0">
                    <a:solidFill>
                      <a:srgbClr val="C00000"/>
                    </a:solidFill>
                  </a:rPr>
                  <a:t>معدل الحدوث والوفاة بالسرطان لكل مئة </a:t>
                </a:r>
                <a:r>
                  <a:rPr lang="ar-SY" sz="1100" dirty="0" smtClean="0">
                    <a:solidFill>
                      <a:srgbClr val="C00000"/>
                    </a:solidFill>
                  </a:rPr>
                  <a:t>ألف من الذكور</a:t>
                </a:r>
                <a:endParaRPr lang="ar-SY" sz="1100" dirty="0">
                  <a:solidFill>
                    <a:srgbClr val="C00000"/>
                  </a:solidFill>
                </a:endParaRPr>
              </a:p>
            </c:rich>
          </c:tx>
          <c:layout/>
        </c:title>
        <c:numFmt formatCode="General" sourceLinked="1"/>
        <c:tickLblPos val="nextTo"/>
        <c:txPr>
          <a:bodyPr/>
          <a:lstStyle/>
          <a:p>
            <a:pPr>
              <a:defRPr lang="ar-SY" b="1">
                <a:solidFill>
                  <a:srgbClr val="C00000"/>
                </a:solidFill>
              </a:defRPr>
            </a:pPr>
            <a:endParaRPr lang="en-US"/>
          </a:p>
        </c:txPr>
        <c:crossAx val="85982208"/>
        <c:crosses val="autoZero"/>
        <c:crossBetween val="between"/>
      </c:valAx>
      <c:spPr>
        <a:solidFill>
          <a:schemeClr val="bg1">
            <a:lumMod val="75000"/>
          </a:schemeClr>
        </a:solidFill>
      </c:spPr>
    </c:plotArea>
    <c:legend>
      <c:legendPos val="r"/>
      <c:legendEntry>
        <c:idx val="0"/>
        <c:txPr>
          <a:bodyPr/>
          <a:lstStyle/>
          <a:p>
            <a:pPr>
              <a:defRPr sz="1000" b="1"/>
            </a:pPr>
            <a:endParaRPr lang="en-US"/>
          </a:p>
        </c:txPr>
      </c:legendEntry>
      <c:legendEntry>
        <c:idx val="1"/>
        <c:txPr>
          <a:bodyPr/>
          <a:lstStyle/>
          <a:p>
            <a:pPr>
              <a:defRPr sz="1000" b="1"/>
            </a:pPr>
            <a:endParaRPr lang="en-US"/>
          </a:p>
        </c:txPr>
      </c:legendEntry>
      <c:layout/>
      <c:spPr>
        <a:solidFill>
          <a:srgbClr val="FFC000"/>
        </a:solidFill>
      </c:spPr>
      <c:txPr>
        <a:bodyPr/>
        <a:lstStyle/>
        <a:p>
          <a:pPr>
            <a:defRPr lang="ar-SY" b="1"/>
          </a:pPr>
          <a:endParaRPr lang="en-US"/>
        </a:p>
      </c:txPr>
    </c:legend>
    <c:plotVisOnly val="1"/>
  </c:chart>
  <c:spPr>
    <a:solidFill>
      <a:srgbClr val="FFFF00"/>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E6B63C-E077-4ECE-B8E3-9DDFC08E9A50}" type="datetimeFigureOut">
              <a:rPr lang="ar-SY" smtClean="0"/>
              <a:pPr/>
              <a:t>21/09/1437</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D82108-619D-4CCA-AD16-360CF83AA91D}" type="slidenum">
              <a:rPr lang="ar-SY" smtClean="0"/>
              <a:pPr/>
              <a:t>‹#›</a:t>
            </a:fld>
            <a:endParaRPr lang="ar-SY"/>
          </a:p>
        </p:txBody>
      </p:sp>
    </p:spTree>
    <p:extLst>
      <p:ext uri="{BB962C8B-B14F-4D97-AF65-F5344CB8AC3E}">
        <p14:creationId xmlns="" xmlns:p14="http://schemas.microsoft.com/office/powerpoint/2010/main" val="2768641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pPr/>
              <a:t>الأحد، 26 حزيران،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pPr/>
              <a:t>الأحد، 26 حزيران،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030089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74826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5717084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916053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220815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394487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500448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827742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748456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748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pPr/>
              <a:t>الأحد، 26 حزيران،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959009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030089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74826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5717084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916053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220815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394487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500448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827742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7484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159381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748935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959009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030089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748260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5717084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916053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22081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394487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500448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82774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524248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748456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748935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959009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030089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748260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5717084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916053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22081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394487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5004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339229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827742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748456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748935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959009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176920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701635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441603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053746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912006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05037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649948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0282782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490502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9563277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438366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854944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39116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534191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533629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3932211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85607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192599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25730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182972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7184502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7260245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559348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089391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14734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444251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354146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5546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402208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766684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1404210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48752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010559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582874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203030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671260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8177687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0578096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532495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503087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874251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42794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3711823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53089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566803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048554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480312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4295282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817768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05780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08519532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5324956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874251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427946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3711823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53089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566803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048554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480312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429528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8177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pPr/>
              <a:t>الأحد، 26 حزيران،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8709707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05780963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5324956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874251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4279463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3711823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53089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566803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048554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4803121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42952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7244874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5974797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300880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4746821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4812894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694538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257749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169060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643950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023278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80974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6549592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521790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597479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3008808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474682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481289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69453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2577494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169060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643950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02327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5628616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8097457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521790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5974797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3008808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474682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4812894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69453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2577494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169060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64395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3365988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0232784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8097457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5217902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5974797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3008808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4746821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4812894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694538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2577494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16906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330282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6439508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023278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8097457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5217902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5974797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3008808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4746821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4812894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694538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25774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0411051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1690607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643950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0232784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809745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5217902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116680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9986841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546455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11272088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142817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8399938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4656578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5912021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106614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97212912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1427380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532395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08640067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0978799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11279724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729830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09457532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5922276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16739798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4712363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8568868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7657946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129949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03765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08640067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0978799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112797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582049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72983053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592227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16739798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4712363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8568868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7657946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1299498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037659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8048845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91974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pPr/>
              <a:t>الأحد، 26 حزيران،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744502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2001409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4442056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4700474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37054435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4627716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5261270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60692536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910546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58145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9889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63704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4561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56286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33659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33028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04110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83999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09457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pPr/>
              <a:t>الأحد، 26 حزيران،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58204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7445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9889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63704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45614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56286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33659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33028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04110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8399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pPr/>
              <a:t>الأحد، 26 حزيران، 2016</a:t>
            </a:fld>
            <a:endParaRPr lang="ar-SA"/>
          </a:p>
        </p:txBody>
      </p:sp>
      <p:sp>
        <p:nvSpPr>
          <p:cNvPr id="8" name="عنصر نائب للتذييل 7"/>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094575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58204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7445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649889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63704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45614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1813243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18866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068825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2712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pPr/>
              <a:t>الأحد، 26 حزيران، 2016</a:t>
            </a:fld>
            <a:endParaRPr lang="ar-SA"/>
          </a:p>
        </p:txBody>
      </p:sp>
      <p:sp>
        <p:nvSpPr>
          <p:cNvPr id="4" name="عنصر نائب للتذييل 3"/>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89579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68126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76596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698988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30313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71503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15472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746929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137098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47357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pPr/>
              <a:t>الأحد، 26 حزيران، 2016</a:t>
            </a:fld>
            <a:endParaRPr lang="ar-SA"/>
          </a:p>
        </p:txBody>
      </p:sp>
      <p:sp>
        <p:nvSpPr>
          <p:cNvPr id="3" name="عنصر نائب للتذييل 2"/>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2483042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305857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861973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14012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99482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76601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521997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11600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2397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2389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pPr/>
              <a:t>الأحد، 26 حزيران،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04693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494592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81358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962557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141558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9763973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876338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107439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099228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54623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pPr/>
              <a:t>الأحد، 26 حزيران،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2051664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199500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6298590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599658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6322567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30933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34060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041962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8000317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19249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pPr/>
              <a:t>الأحد، 26 حزيران، 2016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958523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958523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95852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958523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57130594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24001845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31091333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5986897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5986897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45986897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8409245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6427999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64279997"/>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6427999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6427999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76427999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96221552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5628820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25628820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54777581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425831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425831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1742583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4693910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8393582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243436943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الأحد، 26 حزيران،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 xmlns:p14="http://schemas.microsoft.com/office/powerpoint/2010/main" val="349518840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5.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4.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3.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9.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209941"/>
            <a:ext cx="7772400" cy="1470025"/>
          </a:xfrm>
          <a:solidFill>
            <a:srgbClr val="C00000"/>
          </a:solidFill>
        </p:spPr>
        <p:txBody>
          <a:bodyPr>
            <a:normAutofit fontScale="90000"/>
          </a:bodyPr>
          <a:lstStyle/>
          <a:p>
            <a:r>
              <a:rPr lang="ar-SY" b="1" dirty="0" smtClean="0">
                <a:solidFill>
                  <a:srgbClr val="00B0F0"/>
                </a:solidFill>
                <a:latin typeface="Monotype Koufi" pitchFamily="2" charset="-78"/>
                <a:ea typeface="Monotype Koufi" pitchFamily="2" charset="-78"/>
                <a:cs typeface="Monotype Koufi" pitchFamily="2" charset="-78"/>
              </a:rPr>
              <a:t>العَوامِل المُسَرْطِنَة المُؤَكَّدَة </a:t>
            </a:r>
            <a:r>
              <a:rPr lang="ar-SY" b="1" dirty="0">
                <a:solidFill>
                  <a:srgbClr val="00B0F0"/>
                </a:solidFill>
                <a:latin typeface="Monotype Koufi" pitchFamily="2" charset="-78"/>
                <a:ea typeface="Monotype Koufi" pitchFamily="2" charset="-78"/>
                <a:cs typeface="Monotype Koufi" pitchFamily="2" charset="-78"/>
              </a:rPr>
              <a:t>والظَّنِّيَّة (</a:t>
            </a:r>
            <a:r>
              <a:rPr lang="ar-SY" b="1" dirty="0" smtClean="0">
                <a:solidFill>
                  <a:srgbClr val="00B0F0"/>
                </a:solidFill>
                <a:latin typeface="Monotype Koufi" pitchFamily="2" charset="-78"/>
                <a:ea typeface="Monotype Koufi" pitchFamily="2" charset="-78"/>
                <a:cs typeface="Monotype Koufi" pitchFamily="2" charset="-78"/>
              </a:rPr>
              <a:t>المُحْتَمَلَة والمُمْكِنَة</a:t>
            </a:r>
            <a:r>
              <a:rPr lang="ar-SY" b="1" dirty="0">
                <a:solidFill>
                  <a:srgbClr val="00B0F0"/>
                </a:solidFill>
                <a:latin typeface="Monotype Koufi" pitchFamily="2" charset="-78"/>
                <a:ea typeface="Monotype Koufi" pitchFamily="2" charset="-78"/>
                <a:cs typeface="Monotype Koufi" pitchFamily="2" charset="-78"/>
              </a:rPr>
              <a:t>) </a:t>
            </a:r>
            <a:r>
              <a:rPr lang="ar-SY" b="1" dirty="0" smtClean="0">
                <a:solidFill>
                  <a:srgbClr val="00B0F0"/>
                </a:solidFill>
                <a:latin typeface="Monotype Koufi" pitchFamily="2" charset="-78"/>
                <a:ea typeface="Monotype Koufi" pitchFamily="2" charset="-78"/>
                <a:cs typeface="Monotype Koufi" pitchFamily="2" charset="-78"/>
              </a:rPr>
              <a:t>للقَولون-المُسْتَقيم</a:t>
            </a:r>
            <a:endParaRPr lang="ar-SY" b="1" dirty="0">
              <a:solidFill>
                <a:srgbClr val="00B0F0"/>
              </a:solidFill>
              <a:latin typeface="Monotype Koufi" pitchFamily="2" charset="-78"/>
              <a:ea typeface="Monotype Koufi" pitchFamily="2" charset="-78"/>
              <a:cs typeface="Monotype Koufi" pitchFamily="2" charset="-78"/>
            </a:endParaRPr>
          </a:p>
        </p:txBody>
      </p:sp>
      <p:sp>
        <p:nvSpPr>
          <p:cNvPr id="3" name="عنوان فرعي 2"/>
          <p:cNvSpPr>
            <a:spLocks noGrp="1"/>
          </p:cNvSpPr>
          <p:nvPr>
            <p:ph type="subTitle" idx="1"/>
          </p:nvPr>
        </p:nvSpPr>
        <p:spPr>
          <a:xfrm>
            <a:off x="428596" y="4857760"/>
            <a:ext cx="6400800" cy="1752600"/>
          </a:xfrm>
          <a:solidFill>
            <a:srgbClr val="002060"/>
          </a:solidFill>
        </p:spPr>
        <p:txBody>
          <a:bodyPr>
            <a:normAutofit fontScale="55000" lnSpcReduction="20000"/>
          </a:bodyPr>
          <a:lstStyle/>
          <a:p>
            <a:r>
              <a:rPr lang="ar-SY" b="1" dirty="0" smtClean="0">
                <a:solidFill>
                  <a:srgbClr val="00B050"/>
                </a:solidFill>
                <a:latin typeface="Arial Unicode MS" pitchFamily="34" charset="-128"/>
                <a:ea typeface="Arial Unicode MS" pitchFamily="34" charset="-128"/>
                <a:cs typeface="Arial Unicode MS" pitchFamily="34" charset="-128"/>
              </a:rPr>
              <a:t>إعداد</a:t>
            </a:r>
          </a:p>
          <a:p>
            <a:r>
              <a:rPr lang="ar-SY" b="1" dirty="0" smtClean="0">
                <a:solidFill>
                  <a:srgbClr val="00B050"/>
                </a:solidFill>
                <a:latin typeface="Arial Unicode MS" pitchFamily="34" charset="-128"/>
                <a:ea typeface="Arial Unicode MS" pitchFamily="34" charset="-128"/>
                <a:cs typeface="Arial Unicode MS" pitchFamily="34" charset="-128"/>
              </a:rPr>
              <a:t>الدكتور بسام أبو الذهب</a:t>
            </a:r>
          </a:p>
          <a:p>
            <a:r>
              <a:rPr lang="ar-SY" b="1" dirty="0" smtClean="0">
                <a:solidFill>
                  <a:srgbClr val="00B050"/>
                </a:solidFill>
                <a:latin typeface="Arial Unicode MS" pitchFamily="34" charset="-128"/>
                <a:ea typeface="Arial Unicode MS" pitchFamily="34" charset="-128"/>
                <a:cs typeface="Arial Unicode MS" pitchFamily="34" charset="-128"/>
              </a:rPr>
              <a:t>رئيس دائرة السلامة والصحة المِهَنية</a:t>
            </a:r>
          </a:p>
          <a:p>
            <a:r>
              <a:rPr lang="ar-SY" b="1" dirty="0" smtClean="0">
                <a:solidFill>
                  <a:srgbClr val="00B050"/>
                </a:solidFill>
                <a:latin typeface="Arial Unicode MS" pitchFamily="34" charset="-128"/>
                <a:ea typeface="Arial Unicode MS" pitchFamily="34" charset="-128"/>
                <a:cs typeface="Arial Unicode MS" pitchFamily="34" charset="-128"/>
              </a:rPr>
              <a:t>مديرية الأمراض السارية والمزمنة</a:t>
            </a:r>
          </a:p>
          <a:p>
            <a:r>
              <a:rPr lang="ar-SY" b="1" dirty="0" smtClean="0">
                <a:solidFill>
                  <a:srgbClr val="00B050"/>
                </a:solidFill>
                <a:latin typeface="Arial Unicode MS" pitchFamily="34" charset="-128"/>
                <a:ea typeface="Arial Unicode MS" pitchFamily="34" charset="-128"/>
                <a:cs typeface="Arial Unicode MS" pitchFamily="34" charset="-128"/>
              </a:rPr>
              <a:t>وزارة الصحة</a:t>
            </a:r>
          </a:p>
          <a:p>
            <a:r>
              <a:rPr lang="ar-SY" b="1" dirty="0" smtClean="0">
                <a:solidFill>
                  <a:srgbClr val="00B050"/>
                </a:solidFill>
                <a:latin typeface="Arial Unicode MS" pitchFamily="34" charset="-128"/>
                <a:ea typeface="Arial Unicode MS" pitchFamily="34" charset="-128"/>
                <a:cs typeface="Arial Unicode MS" pitchFamily="34" charset="-128"/>
              </a:rPr>
              <a:t>دمشق-الجمهورية العربية السورية</a:t>
            </a:r>
            <a:endParaRPr lang="ar-SY" b="1" dirty="0">
              <a:solidFill>
                <a:srgbClr val="00B050"/>
              </a:solidFill>
              <a:latin typeface="Arial Unicode MS" pitchFamily="34" charset="-128"/>
              <a:ea typeface="Arial Unicode MS" pitchFamily="34" charset="-128"/>
              <a:cs typeface="Arial Unicode MS" pitchFamily="34" charset="-128"/>
            </a:endParaRPr>
          </a:p>
        </p:txBody>
      </p:sp>
      <p:pic>
        <p:nvPicPr>
          <p:cNvPr id="1026" name="Picture 2" descr="D:\رمز سرطان الكولون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15206" y="4346893"/>
            <a:ext cx="1643074" cy="236683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27" name="Picture 3" descr="D:\تشريح الكولون والمستقيم.bm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00892" y="2071678"/>
            <a:ext cx="1928826" cy="211969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4" name="Picture 2" descr="C:\Users\TOSHIBA\Documents\محاضرات السرطان\مراحل سرطان القولون2.jpg"/>
          <p:cNvPicPr>
            <a:picLocks noChangeAspect="1" noChangeArrowheads="1"/>
          </p:cNvPicPr>
          <p:nvPr/>
        </p:nvPicPr>
        <p:blipFill>
          <a:blip r:embed="rId4"/>
          <a:srcRect/>
          <a:stretch>
            <a:fillRect/>
          </a:stretch>
        </p:blipFill>
        <p:spPr bwMode="auto">
          <a:xfrm>
            <a:off x="4714876" y="2571744"/>
            <a:ext cx="2166673" cy="162404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5" name="Picture 3" descr="C:\Users\TOSHIBA\Documents\محاضرات السرطان\تنظير الكولون-سرطان2.jpg"/>
          <p:cNvPicPr>
            <a:picLocks noChangeAspect="1" noChangeArrowheads="1"/>
          </p:cNvPicPr>
          <p:nvPr/>
        </p:nvPicPr>
        <p:blipFill>
          <a:blip r:embed="rId5"/>
          <a:srcRect/>
          <a:stretch>
            <a:fillRect/>
          </a:stretch>
        </p:blipFill>
        <p:spPr bwMode="auto">
          <a:xfrm>
            <a:off x="2143108" y="2428868"/>
            <a:ext cx="2405080" cy="180381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6" name="Picture 2" descr="C:\Users\TOSHIBA\Documents\محاضرات السرطان\تصنيف المسرطنات\إشارة ستوب على اللحم المعالج3.jpg"/>
          <p:cNvPicPr>
            <a:picLocks noChangeAspect="1" noChangeArrowheads="1"/>
          </p:cNvPicPr>
          <p:nvPr/>
        </p:nvPicPr>
        <p:blipFill>
          <a:blip r:embed="rId6"/>
          <a:srcRect l="14173" r="15591"/>
          <a:stretch>
            <a:fillRect/>
          </a:stretch>
        </p:blipFill>
        <p:spPr bwMode="auto">
          <a:xfrm>
            <a:off x="142844" y="2571744"/>
            <a:ext cx="1806202" cy="171451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834183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a:t>
            </a:fld>
            <a:endParaRPr lang="ar-SA" dirty="0">
              <a:solidFill>
                <a:srgbClr val="002060"/>
              </a:solidFill>
            </a:endParaRPr>
          </a:p>
        </p:txBody>
      </p:sp>
      <p:graphicFrame>
        <p:nvGraphicFramePr>
          <p:cNvPr id="7" name="مخطط 6"/>
          <p:cNvGraphicFramePr/>
          <p:nvPr/>
        </p:nvGraphicFramePr>
        <p:xfrm>
          <a:off x="428596" y="1428736"/>
          <a:ext cx="8429684"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ينبغي أن نأكل الدواجن والأسماك فقط؟</a:t>
            </a:r>
          </a:p>
          <a:p>
            <a:pPr>
              <a:buFont typeface="Wingdings" pitchFamily="2" charset="2"/>
              <a:buChar char="Ø"/>
            </a:pPr>
            <a:r>
              <a:rPr lang="ar-SY" b="1" dirty="0" smtClean="0">
                <a:solidFill>
                  <a:srgbClr val="FFFF00"/>
                </a:solidFill>
              </a:rPr>
              <a:t>جواب: لم يُقَيَّم خطر السرطان المرتبط باستهلاك الدواجن والأسماك</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100</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ينبغي أن نكون نباتيين؟</a:t>
            </a:r>
          </a:p>
          <a:p>
            <a:pPr>
              <a:buFont typeface="Wingdings" pitchFamily="2" charset="2"/>
              <a:buChar char="Ø"/>
            </a:pPr>
            <a:r>
              <a:rPr lang="ar-SY" b="1" dirty="0" smtClean="0">
                <a:solidFill>
                  <a:srgbClr val="FFFF00"/>
                </a:solidFill>
              </a:rPr>
              <a:t>جواب: للنظام الغذائي النباتي وللنظام الغذائي المحتوي على اللحم محاسن ومساوئ مختلفة على الصحة. مع ذلك؛ التقييم الراهن لم يقارن مباشرة الأخطار الصحية لدى النباتيين والأفراد الذين يتناولون اللحم؛ إن هذا النمط من المقارنة صعب لأن هذه المجموعات يمكن أن تكون مختلفة في طرق أخرى إلى جانب استهلاك اللحم</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101</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lnSpcReduction="10000"/>
          </a:bodyPr>
          <a:lstStyle/>
          <a:p>
            <a:pPr>
              <a:buFont typeface="Wingdings" pitchFamily="2" charset="2"/>
              <a:buChar char="Ø"/>
            </a:pPr>
            <a:r>
              <a:rPr lang="ar-SY" b="1" dirty="0" smtClean="0">
                <a:solidFill>
                  <a:schemeClr val="bg1"/>
                </a:solidFill>
                <a:cs typeface="+mj-cs"/>
              </a:rPr>
              <a:t>سؤال: هل يوجد نوع من اللحم الأحمر أكثر سلامة؟</a:t>
            </a:r>
          </a:p>
          <a:p>
            <a:pPr>
              <a:buFont typeface="Wingdings" pitchFamily="2" charset="2"/>
              <a:buChar char="Ø"/>
            </a:pPr>
            <a:r>
              <a:rPr lang="ar-SY" b="1" dirty="0" smtClean="0">
                <a:solidFill>
                  <a:srgbClr val="FFFF00"/>
                </a:solidFill>
              </a:rPr>
              <a:t>جواب: تقصت دراسات قليلة أخطار السرطان المرتبطة بأنواع مختلفة من اللحم الأحمر، كالبقر والخنزير، ومع أنماط مختلفة من اللحم المصنع بالمعالجة المتعاقبة كالهَام (لَحْم فَخِذ الخِنْزير المُعالَج بالتَّدْخين أو التَّجْفيف) </a:t>
            </a:r>
            <a:r>
              <a:rPr lang="ar-SY" b="1" dirty="0" err="1" smtClean="0">
                <a:solidFill>
                  <a:srgbClr val="FFFF00"/>
                </a:solidFill>
              </a:rPr>
              <a:t>والنَّقانِق</a:t>
            </a:r>
            <a:r>
              <a:rPr lang="ar-SY" b="1" dirty="0" smtClean="0">
                <a:solidFill>
                  <a:srgbClr val="FFFF00"/>
                </a:solidFill>
              </a:rPr>
              <a:t> الفَرَنْكُفورْتِيَّة (هُوت </a:t>
            </a:r>
            <a:r>
              <a:rPr lang="ar-SY" b="1" dirty="0" err="1" smtClean="0">
                <a:solidFill>
                  <a:srgbClr val="FFFF00"/>
                </a:solidFill>
              </a:rPr>
              <a:t>دوُغ</a:t>
            </a:r>
            <a:r>
              <a:rPr lang="ar-SY" b="1" dirty="0" smtClean="0">
                <a:solidFill>
                  <a:srgbClr val="FFFF00"/>
                </a:solidFill>
              </a:rPr>
              <a:t>). مع ذلك لا تتوافر معلومات كافية للقول فيما إذا كان خطر أكبر أو أقل للسرطان مرتبط بتناول نوع خاص من اللحم الأحمر أو اللحم المصنع بالمعالجة المتعاقبة</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102</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تؤثر طريقة الحفظ على الخطر (مثلاً، التمليح أو التجميد الشديد أو </a:t>
            </a:r>
            <a:r>
              <a:rPr lang="ar-SY" b="1" dirty="0" err="1" smtClean="0">
                <a:solidFill>
                  <a:schemeClr val="bg1"/>
                </a:solidFill>
                <a:cs typeface="+mj-cs"/>
              </a:rPr>
              <a:t>التشعيع</a:t>
            </a:r>
            <a:r>
              <a:rPr lang="ar-SY" b="1" dirty="0" smtClean="0">
                <a:solidFill>
                  <a:schemeClr val="bg1"/>
                </a:solidFill>
                <a:cs typeface="+mj-cs"/>
              </a:rPr>
              <a:t>)؟</a:t>
            </a:r>
          </a:p>
          <a:p>
            <a:pPr>
              <a:buFont typeface="Wingdings" pitchFamily="2" charset="2"/>
              <a:buChar char="Ø"/>
            </a:pPr>
            <a:r>
              <a:rPr lang="ar-SY" b="1" dirty="0" smtClean="0">
                <a:solidFill>
                  <a:srgbClr val="FFFF00"/>
                </a:solidFill>
              </a:rPr>
              <a:t>جواب: يمكن أن تؤدي طرق حفظ مختلفة إلى تشكل </a:t>
            </a:r>
            <a:r>
              <a:rPr lang="ar-SY" b="1" dirty="0" err="1" smtClean="0">
                <a:solidFill>
                  <a:srgbClr val="FFFF00"/>
                </a:solidFill>
              </a:rPr>
              <a:t>المسرطنات</a:t>
            </a:r>
            <a:r>
              <a:rPr lang="ar-SY" b="1" dirty="0" smtClean="0">
                <a:solidFill>
                  <a:srgbClr val="FFFF00"/>
                </a:solidFill>
              </a:rPr>
              <a:t> (مثلاً، مركبات </a:t>
            </a:r>
            <a:r>
              <a:rPr lang="ar-SY" b="1" dirty="0" err="1" smtClean="0">
                <a:solidFill>
                  <a:srgbClr val="FFFF00"/>
                </a:solidFill>
              </a:rPr>
              <a:t>ن</a:t>
            </a:r>
            <a:r>
              <a:rPr lang="ar-SY" b="1" dirty="0" smtClean="0">
                <a:solidFill>
                  <a:srgbClr val="FFFF00"/>
                </a:solidFill>
              </a:rPr>
              <a:t>-</a:t>
            </a:r>
            <a:r>
              <a:rPr lang="ar-SY" b="1" dirty="0" err="1" smtClean="0">
                <a:solidFill>
                  <a:srgbClr val="FFFF00"/>
                </a:solidFill>
              </a:rPr>
              <a:t>نينروزو</a:t>
            </a:r>
            <a:r>
              <a:rPr lang="ar-SY" b="1" dirty="0" smtClean="0">
                <a:solidFill>
                  <a:srgbClr val="FFFF00"/>
                </a:solidFill>
              </a:rPr>
              <a:t>)، لكن لا يُعرف فيما إذا كان ذلك يساهم في خطر السرطان، ولا يُعرف أيضاً كيف يتم ذلك</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103</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ما عدد الدراسات التي قُيِّمَت؟</a:t>
            </a:r>
          </a:p>
          <a:p>
            <a:pPr>
              <a:buFont typeface="Wingdings" pitchFamily="2" charset="2"/>
              <a:buChar char="Ø"/>
            </a:pPr>
            <a:r>
              <a:rPr lang="ar-SY" b="1" dirty="0" smtClean="0">
                <a:solidFill>
                  <a:srgbClr val="FFFF00"/>
                </a:solidFill>
              </a:rPr>
              <a:t>جواب: أخذت مجموعة العمل بعين الاعتبار أكثر من 800 دراسة مختلفة بشأن السرطان لدى الإنسان (وفرت بعض الدراسات بيانات بشأن نَوْعَيّ اللحم؛ في الإجمال، وفرت أكثر من 700 دراسة وبائية بيانات بشأن اللحم الأحمر، ووفرت أكثر من 400 دراسة وبائية بيانات بشأن اللحم المصنع بالمعالجة المتعاقبة)</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104</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ما عدد الخبراء الذين شاركوا في التقييم؟</a:t>
            </a:r>
          </a:p>
          <a:p>
            <a:pPr>
              <a:buFont typeface="Wingdings" pitchFamily="2" charset="2"/>
              <a:buChar char="Ø"/>
            </a:pPr>
            <a:r>
              <a:rPr lang="ar-SY" b="1" dirty="0" smtClean="0">
                <a:solidFill>
                  <a:srgbClr val="FFFF00"/>
                </a:solidFill>
              </a:rPr>
              <a:t>جواب: شارك 22 خبيراً في التقييم، وهم من الولايات المتحدة الأمريكية والمملكة المتحدة وإيطاليا وفرنسا وبلجيكا وسويسرا واليابان وأستراليا وهولندا والسويد</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105</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xfrm>
            <a:off x="428596" y="1643050"/>
            <a:ext cx="8229600" cy="4668839"/>
          </a:xfrm>
          <a:solidFill>
            <a:srgbClr val="C00000"/>
          </a:solidFill>
        </p:spPr>
        <p:txBody>
          <a:bodyPr>
            <a:normAutofit fontScale="92500" lnSpcReduction="20000"/>
          </a:bodyPr>
          <a:lstStyle/>
          <a:p>
            <a:pPr>
              <a:buFont typeface="Wingdings" pitchFamily="2" charset="2"/>
              <a:buChar char="Ø"/>
            </a:pPr>
            <a:r>
              <a:rPr lang="ar-SY" b="1" dirty="0" smtClean="0">
                <a:solidFill>
                  <a:schemeClr val="bg1"/>
                </a:solidFill>
                <a:cs typeface="+mj-cs"/>
              </a:rPr>
              <a:t>سؤال: ما الإجراءات التي يُعتقد أن تتخذها الحكومات اعتماداً على النتائج؟</a:t>
            </a:r>
          </a:p>
          <a:p>
            <a:pPr>
              <a:buFont typeface="Wingdings" pitchFamily="2" charset="2"/>
              <a:buChar char="Ø"/>
            </a:pPr>
            <a:r>
              <a:rPr lang="ar-SY" b="1" dirty="0" smtClean="0">
                <a:solidFill>
                  <a:schemeClr val="bg1"/>
                </a:solidFill>
                <a:cs typeface="+mj-cs"/>
              </a:rPr>
              <a:t> </a:t>
            </a:r>
            <a:r>
              <a:rPr lang="ar-SY" b="1" dirty="0" smtClean="0">
                <a:solidFill>
                  <a:srgbClr val="FFFF00"/>
                </a:solidFill>
              </a:rPr>
              <a:t>جواب: الوكالة الدولية لبحوث السرطان (</a:t>
            </a:r>
            <a:r>
              <a:rPr lang="en-US" b="1" dirty="0" smtClean="0">
                <a:solidFill>
                  <a:srgbClr val="FFFF00"/>
                </a:solidFill>
              </a:rPr>
              <a:t>IARC) </a:t>
            </a:r>
            <a:r>
              <a:rPr lang="ar-SY" b="1" dirty="0" smtClean="0">
                <a:solidFill>
                  <a:srgbClr val="FFFF00"/>
                </a:solidFill>
              </a:rPr>
              <a:t>منظمة بحثية تقيِّم البينة بشأن أسباب السرطان. مع ذلك، غالباً ما تستخدم الكتب التي تصدرها (</a:t>
            </a:r>
            <a:r>
              <a:rPr lang="ar-SY" b="1" dirty="0" err="1" smtClean="0">
                <a:solidFill>
                  <a:srgbClr val="FFFF00"/>
                </a:solidFill>
              </a:rPr>
              <a:t>مونوغراف</a:t>
            </a:r>
            <a:r>
              <a:rPr lang="ar-SY" b="1" dirty="0" smtClean="0">
                <a:solidFill>
                  <a:srgbClr val="FFFF00"/>
                </a:solidFill>
              </a:rPr>
              <a:t>) كأساس لوضع السياسات الوطنية والدولية والمبادئ التوجيهية والتوصيات للتقليل من أخطار السرطان إلى الحد الأدنى. قد تقرر الحكومات تضمين هذه المعلومات الحديثة بشأن أخطار السرطان للحم المصنع بالمعالجة المتعاقبة في سياق أخطار صحية أخرى، كما أن الحكومات ستستفيد من تلك المعلومات في تحديث التوصيات المتعلقة بالنظم الغذائية</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106</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fontScale="90000"/>
          </a:bodyPr>
          <a:lstStyle/>
          <a:p>
            <a:r>
              <a:rPr lang="ar-SY" b="1" dirty="0" smtClean="0">
                <a:solidFill>
                  <a:srgbClr val="0070C0"/>
                </a:solidFill>
                <a:cs typeface="PT Bold Heading" pitchFamily="2" charset="-78"/>
              </a:rPr>
              <a:t>تشريح وبنية ووظيفة القولون-المستقيم</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107</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85000" lnSpcReduction="10000"/>
          </a:bodyPr>
          <a:lstStyle/>
          <a:p>
            <a:pPr algn="ctr">
              <a:buNone/>
            </a:pPr>
            <a:r>
              <a:rPr lang="ar-SY" b="1" dirty="0" smtClean="0">
                <a:solidFill>
                  <a:schemeClr val="accent4">
                    <a:lumMod val="40000"/>
                    <a:lumOff val="60000"/>
                  </a:schemeClr>
                </a:solidFill>
              </a:rPr>
              <a:t>التشريح</a:t>
            </a:r>
          </a:p>
          <a:p>
            <a:pPr>
              <a:buFont typeface="Wingdings" pitchFamily="2" charset="2"/>
              <a:buChar char="Ø"/>
            </a:pPr>
            <a:r>
              <a:rPr lang="ar-SY" b="1" dirty="0" smtClean="0">
                <a:solidFill>
                  <a:schemeClr val="bg1"/>
                </a:solidFill>
              </a:rPr>
              <a:t>الأمعاء جزء من الجهاز الهضمي، وتتألف من الأمعاء الدقيقة والغليظة</a:t>
            </a:r>
          </a:p>
          <a:p>
            <a:pPr>
              <a:buFont typeface="Wingdings" pitchFamily="2" charset="2"/>
              <a:buChar char="Ø"/>
            </a:pPr>
            <a:r>
              <a:rPr lang="ar-SY" b="1" dirty="0" smtClean="0">
                <a:solidFill>
                  <a:schemeClr val="bg1"/>
                </a:solidFill>
              </a:rPr>
              <a:t>تتألف الأمعاء الغليظة من الأعور والقولون والمستقيم والشرج، بطول مقداره مترين (من ضمنها 15 سم للمستقيم). يحيط </a:t>
            </a:r>
            <a:r>
              <a:rPr lang="ar-SY" b="1" dirty="0" err="1" smtClean="0">
                <a:solidFill>
                  <a:schemeClr val="bg1"/>
                </a:solidFill>
              </a:rPr>
              <a:t>بها</a:t>
            </a:r>
            <a:r>
              <a:rPr lang="ar-SY" b="1" dirty="0" smtClean="0">
                <a:solidFill>
                  <a:schemeClr val="bg1"/>
                </a:solidFill>
              </a:rPr>
              <a:t> أعضاء أخرى كالكبد والطحال والبنكرياس والمثانة والأعضاء الإنجابية</a:t>
            </a:r>
          </a:p>
          <a:p>
            <a:pPr>
              <a:buFont typeface="Wingdings" pitchFamily="2" charset="2"/>
              <a:buChar char="Ø"/>
            </a:pPr>
            <a:r>
              <a:rPr lang="ar-SY" b="1" dirty="0" smtClean="0">
                <a:solidFill>
                  <a:schemeClr val="bg1"/>
                </a:solidFill>
              </a:rPr>
              <a:t> يتألف القولون من القولون الصاعد والثنية الكبدية والقولون المستعرض والثنية الطحالية والقولون النازل والقولون السيني</a:t>
            </a:r>
          </a:p>
          <a:p>
            <a:pPr>
              <a:buFont typeface="Wingdings" pitchFamily="2" charset="2"/>
              <a:buChar char="Ø"/>
            </a:pPr>
            <a:r>
              <a:rPr lang="ar-SY" b="1" dirty="0" smtClean="0">
                <a:solidFill>
                  <a:schemeClr val="bg1"/>
                </a:solidFill>
              </a:rPr>
              <a:t>يتثبت القولون والمستقيم بجدار البطن بواسطة </a:t>
            </a:r>
            <a:r>
              <a:rPr lang="ar-SY" b="1" dirty="0" err="1" smtClean="0">
                <a:solidFill>
                  <a:schemeClr val="bg1"/>
                </a:solidFill>
              </a:rPr>
              <a:t>المساريق</a:t>
            </a:r>
            <a:r>
              <a:rPr lang="ar-SY" b="1" dirty="0" smtClean="0">
                <a:solidFill>
                  <a:schemeClr val="bg1"/>
                </a:solidFill>
              </a:rPr>
              <a:t> (نسيج ضام دهني؛ يحوي أوعية دموية </a:t>
            </a:r>
            <a:r>
              <a:rPr lang="ar-SY" b="1" dirty="0" err="1" smtClean="0">
                <a:solidFill>
                  <a:schemeClr val="bg1"/>
                </a:solidFill>
              </a:rPr>
              <a:t>ولمفية</a:t>
            </a:r>
            <a:r>
              <a:rPr lang="ar-SY" b="1" dirty="0" smtClean="0">
                <a:solidFill>
                  <a:schemeClr val="bg1"/>
                </a:solidFill>
              </a:rPr>
              <a:t>، وعقد </a:t>
            </a:r>
            <a:r>
              <a:rPr lang="ar-SY" b="1" dirty="0" err="1" smtClean="0">
                <a:solidFill>
                  <a:schemeClr val="bg1"/>
                </a:solidFill>
              </a:rPr>
              <a:t>لمفية</a:t>
            </a:r>
            <a:r>
              <a:rPr lang="ar-SY" b="1" dirty="0" smtClean="0">
                <a:solidFill>
                  <a:schemeClr val="bg1"/>
                </a:solidFill>
              </a:rPr>
              <a:t>، وأعصاب)</a:t>
            </a: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Autofit/>
          </a:bodyPr>
          <a:lstStyle/>
          <a:p>
            <a:r>
              <a:rPr lang="ar-SY" sz="4200" b="1" dirty="0" smtClean="0">
                <a:solidFill>
                  <a:srgbClr val="0070C0"/>
                </a:solidFill>
                <a:cs typeface="PT Bold Heading" pitchFamily="2" charset="-78"/>
              </a:rPr>
              <a:t>تشريح وبنية ووظيفة القولون-المستقي</a:t>
            </a:r>
            <a:r>
              <a:rPr lang="ar-SY" sz="4200" b="1" baseline="30000" dirty="0" smtClean="0">
                <a:solidFill>
                  <a:srgbClr val="00B050"/>
                </a:solidFill>
                <a:cs typeface="PT Bold Heading" pitchFamily="2" charset="-78"/>
              </a:rPr>
              <a:t>13</a:t>
            </a:r>
            <a:endParaRPr lang="ar-SY" sz="4200"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108</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التشريح</a:t>
            </a:r>
          </a:p>
        </p:txBody>
      </p:sp>
      <p:pic>
        <p:nvPicPr>
          <p:cNvPr id="1027" name="Picture 3" descr="C:\Users\TOSHIBA\Documents\محاضرات السرطان\القولون-المستقيم\تشريح الكولون\تشريح الكولون والمستقيم.bmp"/>
          <p:cNvPicPr>
            <a:picLocks noChangeAspect="1" noChangeArrowheads="1"/>
          </p:cNvPicPr>
          <p:nvPr/>
        </p:nvPicPr>
        <p:blipFill>
          <a:blip r:embed="rId2"/>
          <a:srcRect/>
          <a:stretch>
            <a:fillRect/>
          </a:stretch>
        </p:blipFill>
        <p:spPr bwMode="auto">
          <a:xfrm>
            <a:off x="5059200" y="2285992"/>
            <a:ext cx="3250260" cy="35719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028" name="Picture 4" descr="C:\Users\TOSHIBA\Documents\محاضرات السرطان\القولون-المستقيم\تشريح الكولون\تشريح الكولون والمستقيم2.jpg"/>
          <p:cNvPicPr>
            <a:picLocks noChangeAspect="1" noChangeArrowheads="1"/>
          </p:cNvPicPr>
          <p:nvPr/>
        </p:nvPicPr>
        <p:blipFill>
          <a:blip r:embed="rId3"/>
          <a:srcRect/>
          <a:stretch>
            <a:fillRect/>
          </a:stretch>
        </p:blipFill>
        <p:spPr bwMode="auto">
          <a:xfrm>
            <a:off x="714348" y="2278556"/>
            <a:ext cx="3786213" cy="3589189"/>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fontScale="90000"/>
          </a:bodyPr>
          <a:lstStyle/>
          <a:p>
            <a:r>
              <a:rPr lang="ar-SY" b="1" dirty="0" smtClean="0">
                <a:solidFill>
                  <a:srgbClr val="0070C0"/>
                </a:solidFill>
                <a:cs typeface="PT Bold Heading" pitchFamily="2" charset="-78"/>
              </a:rPr>
              <a:t>تشريح وبنية ووظيفة القولون-المستقي</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109</a:t>
            </a:fld>
            <a:endParaRPr lang="ar-SA" dirty="0">
              <a:solidFill>
                <a:srgbClr val="002060"/>
              </a:solidFill>
            </a:endParaRPr>
          </a:p>
        </p:txBody>
      </p:sp>
      <p:sp>
        <p:nvSpPr>
          <p:cNvPr id="7" name="عنصر نائب للمحتوى 6"/>
          <p:cNvSpPr>
            <a:spLocks noGrp="1"/>
          </p:cNvSpPr>
          <p:nvPr>
            <p:ph idx="1"/>
          </p:nvPr>
        </p:nvSpPr>
        <p:spPr>
          <a:xfrm>
            <a:off x="142844" y="1600200"/>
            <a:ext cx="8858312" cy="4525963"/>
          </a:xfrm>
          <a:solidFill>
            <a:schemeClr val="bg1">
              <a:lumMod val="65000"/>
            </a:schemeClr>
          </a:solidFill>
        </p:spPr>
        <p:txBody>
          <a:bodyPr>
            <a:normAutofit/>
          </a:bodyPr>
          <a:lstStyle/>
          <a:p>
            <a:pPr algn="ctr">
              <a:buNone/>
            </a:pPr>
            <a:r>
              <a:rPr lang="ar-SY" b="1" dirty="0" smtClean="0">
                <a:solidFill>
                  <a:srgbClr val="FFFF00"/>
                </a:solidFill>
              </a:rPr>
              <a:t>التشريح-</a:t>
            </a:r>
            <a:r>
              <a:rPr lang="ar-SY" b="1" dirty="0" err="1" smtClean="0">
                <a:solidFill>
                  <a:srgbClr val="FFFF00"/>
                </a:solidFill>
              </a:rPr>
              <a:t>المساريق</a:t>
            </a:r>
            <a:r>
              <a:rPr lang="ar-SY" b="1" dirty="0" smtClean="0">
                <a:solidFill>
                  <a:srgbClr val="FFFF00"/>
                </a:solidFill>
              </a:rPr>
              <a:t> وعقدها </a:t>
            </a:r>
            <a:r>
              <a:rPr lang="ar-SY" b="1" dirty="0" err="1" smtClean="0">
                <a:solidFill>
                  <a:srgbClr val="FFFF00"/>
                </a:solidFill>
              </a:rPr>
              <a:t>اللمفية</a:t>
            </a:r>
            <a:endParaRPr lang="ar-SY" b="1" dirty="0" smtClean="0">
              <a:solidFill>
                <a:srgbClr val="FFFF00"/>
              </a:solidFill>
            </a:endParaRPr>
          </a:p>
        </p:txBody>
      </p:sp>
      <p:pic>
        <p:nvPicPr>
          <p:cNvPr id="2050" name="Picture 2" descr="C:\Users\TOSHIBA\Documents\محاضرات السرطان\القولون-المستقيم\تشريح الكولون\المساريق2.jpg"/>
          <p:cNvPicPr>
            <a:picLocks noChangeAspect="1" noChangeArrowheads="1"/>
          </p:cNvPicPr>
          <p:nvPr/>
        </p:nvPicPr>
        <p:blipFill>
          <a:blip r:embed="rId2" cstate="print"/>
          <a:srcRect/>
          <a:stretch>
            <a:fillRect/>
          </a:stretch>
        </p:blipFill>
        <p:spPr bwMode="auto">
          <a:xfrm>
            <a:off x="5214942" y="2214554"/>
            <a:ext cx="3357586" cy="372720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2051" name="Picture 3" descr="C:\Users\TOSHIBA\Documents\محاضرات السرطان\القولون-المستقيم\تشريح الكولون\المساريق-اللمف.jpg"/>
          <p:cNvPicPr>
            <a:picLocks noChangeAspect="1" noChangeArrowheads="1"/>
          </p:cNvPicPr>
          <p:nvPr/>
        </p:nvPicPr>
        <p:blipFill>
          <a:blip r:embed="rId3"/>
          <a:srcRect l="2596" t="38072" r="5192" b="5538"/>
          <a:stretch>
            <a:fillRect/>
          </a:stretch>
        </p:blipFill>
        <p:spPr bwMode="auto">
          <a:xfrm>
            <a:off x="214282" y="3851720"/>
            <a:ext cx="4714908" cy="2162484"/>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2052" name="Picture 4" descr="C:\Users\TOSHIBA\Documents\محاضرات السرطان\القولون-المستقيم\تشريح الكولون\المساريق.jpg"/>
          <p:cNvPicPr>
            <a:picLocks noChangeAspect="1" noChangeArrowheads="1"/>
          </p:cNvPicPr>
          <p:nvPr/>
        </p:nvPicPr>
        <p:blipFill>
          <a:blip r:embed="rId4"/>
          <a:srcRect l="12719" t="12333" r="15802" b="6681"/>
          <a:stretch>
            <a:fillRect/>
          </a:stretch>
        </p:blipFill>
        <p:spPr bwMode="auto">
          <a:xfrm>
            <a:off x="1928794" y="2143116"/>
            <a:ext cx="1928826" cy="1639002"/>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a:t>
            </a:fld>
            <a:endParaRPr lang="ar-SA" dirty="0">
              <a:solidFill>
                <a:srgbClr val="002060"/>
              </a:solidFill>
            </a:endParaRPr>
          </a:p>
        </p:txBody>
      </p:sp>
      <p:graphicFrame>
        <p:nvGraphicFramePr>
          <p:cNvPr id="7" name="مخطط 6"/>
          <p:cNvGraphicFramePr/>
          <p:nvPr/>
        </p:nvGraphicFramePr>
        <p:xfrm>
          <a:off x="285720" y="1428736"/>
          <a:ext cx="864399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fontScale="90000"/>
          </a:bodyPr>
          <a:lstStyle/>
          <a:p>
            <a:r>
              <a:rPr lang="ar-SY" b="1" dirty="0" smtClean="0">
                <a:solidFill>
                  <a:srgbClr val="0070C0"/>
                </a:solidFill>
                <a:cs typeface="PT Bold Heading" pitchFamily="2" charset="-78"/>
              </a:rPr>
              <a:t>تشريح وبنية ووظيفة القولون-المستقيم</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110</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20000"/>
          </a:bodyPr>
          <a:lstStyle/>
          <a:p>
            <a:pPr algn="ctr">
              <a:buNone/>
            </a:pPr>
            <a:r>
              <a:rPr lang="ar-SY" b="1" dirty="0" smtClean="0">
                <a:solidFill>
                  <a:schemeClr val="accent4">
                    <a:lumMod val="40000"/>
                    <a:lumOff val="60000"/>
                  </a:schemeClr>
                </a:solidFill>
              </a:rPr>
              <a:t>طبقات القولون والمستقيم</a:t>
            </a:r>
          </a:p>
          <a:p>
            <a:pPr>
              <a:buFont typeface="Wingdings" pitchFamily="2" charset="2"/>
              <a:buChar char="Ø"/>
            </a:pPr>
            <a:r>
              <a:rPr lang="ar-SY" b="1" dirty="0" smtClean="0">
                <a:solidFill>
                  <a:schemeClr val="bg1"/>
                </a:solidFill>
              </a:rPr>
              <a:t>يتألفان من 4 طبقات-من الداخل إلى الخارج-:</a:t>
            </a:r>
          </a:p>
          <a:p>
            <a:pPr>
              <a:buClr>
                <a:srgbClr val="FFFF00"/>
              </a:buClr>
              <a:buFont typeface="Wingdings" pitchFamily="2" charset="2"/>
              <a:buChar char="§"/>
            </a:pPr>
            <a:r>
              <a:rPr lang="ar-SY" b="1" dirty="0" smtClean="0">
                <a:solidFill>
                  <a:srgbClr val="FFFF00"/>
                </a:solidFill>
              </a:rPr>
              <a:t>المخاطية: </a:t>
            </a:r>
            <a:r>
              <a:rPr lang="ar-SY" b="1" dirty="0" smtClean="0">
                <a:solidFill>
                  <a:schemeClr val="bg1"/>
                </a:solidFill>
              </a:rPr>
              <a:t>تتألف من 3 طبقات [ طبقة من الخلايا </a:t>
            </a:r>
            <a:r>
              <a:rPr lang="ar-SY" b="1" dirty="0" err="1" smtClean="0">
                <a:solidFill>
                  <a:schemeClr val="bg1"/>
                </a:solidFill>
              </a:rPr>
              <a:t>الظهارية</a:t>
            </a:r>
            <a:r>
              <a:rPr lang="ar-SY" b="1" dirty="0" smtClean="0">
                <a:solidFill>
                  <a:schemeClr val="bg1"/>
                </a:solidFill>
              </a:rPr>
              <a:t>، وطبقة من النسيج </a:t>
            </a:r>
            <a:r>
              <a:rPr lang="ar-SY" b="1" dirty="0" err="1" smtClean="0">
                <a:solidFill>
                  <a:schemeClr val="bg1"/>
                </a:solidFill>
              </a:rPr>
              <a:t>الضام</a:t>
            </a:r>
            <a:r>
              <a:rPr lang="ar-SY" b="1" dirty="0" smtClean="0">
                <a:solidFill>
                  <a:schemeClr val="bg1"/>
                </a:solidFill>
              </a:rPr>
              <a:t> (الصفيحة المخصوصة)، وطبقة من العضلات تدعى المخاطية العضلية]</a:t>
            </a:r>
          </a:p>
          <a:p>
            <a:pPr>
              <a:buClr>
                <a:srgbClr val="FFFF00"/>
              </a:buClr>
              <a:buFont typeface="Wingdings" pitchFamily="2" charset="2"/>
              <a:buChar char="§"/>
            </a:pPr>
            <a:r>
              <a:rPr lang="ar-SY" b="1" dirty="0" smtClean="0">
                <a:solidFill>
                  <a:srgbClr val="FFFF00"/>
                </a:solidFill>
              </a:rPr>
              <a:t>تحت المخاطية: </a:t>
            </a:r>
            <a:r>
              <a:rPr lang="ar-SY" b="1" dirty="0" smtClean="0">
                <a:solidFill>
                  <a:schemeClr val="bg1"/>
                </a:solidFill>
              </a:rPr>
              <a:t>نسيج ضام يحتوي على الغدد المخاطية، والأوعية الدموية </a:t>
            </a:r>
            <a:r>
              <a:rPr lang="ar-SY" b="1" dirty="0" err="1" smtClean="0">
                <a:solidFill>
                  <a:schemeClr val="bg1"/>
                </a:solidFill>
              </a:rPr>
              <a:t>واللمفية</a:t>
            </a:r>
            <a:r>
              <a:rPr lang="ar-SY" b="1" dirty="0" smtClean="0">
                <a:solidFill>
                  <a:schemeClr val="bg1"/>
                </a:solidFill>
              </a:rPr>
              <a:t>، والأعصاب</a:t>
            </a:r>
          </a:p>
          <a:p>
            <a:pPr>
              <a:buClr>
                <a:srgbClr val="FFFF00"/>
              </a:buClr>
              <a:buFont typeface="Wingdings" pitchFamily="2" charset="2"/>
              <a:buChar char="§"/>
            </a:pPr>
            <a:r>
              <a:rPr lang="ar-SY" b="1" dirty="0" smtClean="0">
                <a:solidFill>
                  <a:srgbClr val="FFFF00"/>
                </a:solidFill>
              </a:rPr>
              <a:t>العضلية: </a:t>
            </a:r>
            <a:r>
              <a:rPr lang="ar-SY" b="1" dirty="0" smtClean="0">
                <a:solidFill>
                  <a:schemeClr val="bg1"/>
                </a:solidFill>
              </a:rPr>
              <a:t>تحوي حلقة داخلية من الألياف العضلية الدائرية، وحلقة خارجية من الألياف العضلية الطويلة</a:t>
            </a:r>
          </a:p>
          <a:p>
            <a:pPr>
              <a:buClr>
                <a:srgbClr val="FFFF00"/>
              </a:buClr>
              <a:buFont typeface="Wingdings" pitchFamily="2" charset="2"/>
              <a:buChar char="§"/>
            </a:pPr>
            <a:r>
              <a:rPr lang="ar-SY" b="1" dirty="0" smtClean="0">
                <a:solidFill>
                  <a:srgbClr val="FFFF00"/>
                </a:solidFill>
              </a:rPr>
              <a:t>المصلية: </a:t>
            </a:r>
            <a:r>
              <a:rPr lang="ar-SY" b="1" dirty="0" smtClean="0">
                <a:solidFill>
                  <a:schemeClr val="bg1"/>
                </a:solidFill>
              </a:rPr>
              <a:t>توجد لكامل القولون وجزء قليل من المستقيم</a:t>
            </a: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fontScale="90000"/>
          </a:bodyPr>
          <a:lstStyle/>
          <a:p>
            <a:r>
              <a:rPr lang="ar-SY" b="1" dirty="0" smtClean="0">
                <a:solidFill>
                  <a:srgbClr val="0070C0"/>
                </a:solidFill>
                <a:cs typeface="PT Bold Heading" pitchFamily="2" charset="-78"/>
              </a:rPr>
              <a:t>تشريح وبنية ووظيفة القولون-المستقيم</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111</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طبقات القولون والمستقيم</a:t>
            </a:r>
          </a:p>
        </p:txBody>
      </p:sp>
      <p:pic>
        <p:nvPicPr>
          <p:cNvPr id="3074" name="Picture 2" descr="C:\Users\TOSHIBA\Documents\محاضرات السرطان\القولون-المستقيم\تشريح الكولون\بنية طبقات القولون1.jpg"/>
          <p:cNvPicPr>
            <a:picLocks noChangeAspect="1" noChangeArrowheads="1"/>
          </p:cNvPicPr>
          <p:nvPr/>
        </p:nvPicPr>
        <p:blipFill>
          <a:blip r:embed="rId2"/>
          <a:srcRect/>
          <a:stretch>
            <a:fillRect/>
          </a:stretch>
        </p:blipFill>
        <p:spPr bwMode="auto">
          <a:xfrm>
            <a:off x="1000100" y="2357430"/>
            <a:ext cx="7253435" cy="3517916"/>
          </a:xfrm>
          <a:prstGeom prst="rect">
            <a:avLst/>
          </a:prstGeom>
          <a:ln w="88900" cap="sq" cmpd="thickThin">
            <a:solidFill>
              <a:srgbClr val="FFFF00"/>
            </a:solidFill>
            <a:prstDash val="solid"/>
            <a:miter lim="800000"/>
          </a:ln>
          <a:effectLst>
            <a:innerShdw blurRad="76200">
              <a:srgbClr val="000000"/>
            </a:inn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fontScale="90000"/>
          </a:bodyPr>
          <a:lstStyle/>
          <a:p>
            <a:r>
              <a:rPr lang="ar-SY" b="1" dirty="0" smtClean="0">
                <a:solidFill>
                  <a:srgbClr val="0070C0"/>
                </a:solidFill>
                <a:cs typeface="PT Bold Heading" pitchFamily="2" charset="-78"/>
              </a:rPr>
              <a:t>تشريح وبنية ووظيفة القولون-المستقيم</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112</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10000"/>
          </a:bodyPr>
          <a:lstStyle/>
          <a:p>
            <a:pPr algn="ctr">
              <a:buNone/>
            </a:pPr>
            <a:r>
              <a:rPr lang="ar-SY" b="1" dirty="0" smtClean="0">
                <a:solidFill>
                  <a:schemeClr val="accent4">
                    <a:lumMod val="40000"/>
                    <a:lumOff val="60000"/>
                  </a:schemeClr>
                </a:solidFill>
              </a:rPr>
              <a:t>الوظائف</a:t>
            </a:r>
          </a:p>
          <a:p>
            <a:pPr>
              <a:buFont typeface="Wingdings" pitchFamily="2" charset="2"/>
              <a:buChar char="Ø"/>
            </a:pPr>
            <a:r>
              <a:rPr lang="ar-SY" b="1" dirty="0" smtClean="0">
                <a:solidFill>
                  <a:schemeClr val="bg1"/>
                </a:solidFill>
              </a:rPr>
              <a:t>إفراز المخاط لتسهيل مرور الفضلات ضمن القولون والمستقيم</a:t>
            </a:r>
          </a:p>
          <a:p>
            <a:pPr>
              <a:buFont typeface="Wingdings" pitchFamily="2" charset="2"/>
              <a:buChar char="Ø"/>
            </a:pPr>
            <a:r>
              <a:rPr lang="ar-SY" b="1" dirty="0" smtClean="0">
                <a:solidFill>
                  <a:schemeClr val="bg1"/>
                </a:solidFill>
              </a:rPr>
              <a:t>تمتص الطبقة المخاطية الماء وبعض المغذيات من المهضوم جزئياً مما أُكِل وشُرِب</a:t>
            </a:r>
          </a:p>
          <a:p>
            <a:pPr>
              <a:buFont typeface="Wingdings" pitchFamily="2" charset="2"/>
              <a:buChar char="Ø"/>
            </a:pPr>
            <a:r>
              <a:rPr lang="ar-SY" b="1" dirty="0" smtClean="0">
                <a:solidFill>
                  <a:schemeClr val="bg1"/>
                </a:solidFill>
              </a:rPr>
              <a:t>تشكيل الفضلات (البراز</a:t>
            </a:r>
            <a:r>
              <a:rPr lang="ar-SY" b="1" smtClean="0">
                <a:solidFill>
                  <a:schemeClr val="bg1"/>
                </a:solidFill>
              </a:rPr>
              <a:t>) بقوامها </a:t>
            </a:r>
            <a:r>
              <a:rPr lang="ar-SY" b="1" dirty="0" smtClean="0">
                <a:solidFill>
                  <a:schemeClr val="bg1"/>
                </a:solidFill>
              </a:rPr>
              <a:t>النهائي</a:t>
            </a:r>
          </a:p>
          <a:p>
            <a:pPr>
              <a:buFont typeface="Wingdings" pitchFamily="2" charset="2"/>
              <a:buChar char="Ø"/>
            </a:pPr>
            <a:r>
              <a:rPr lang="ar-SY" b="1" dirty="0" smtClean="0">
                <a:solidFill>
                  <a:schemeClr val="bg1"/>
                </a:solidFill>
              </a:rPr>
              <a:t>تحريك الفضلات (البراز) بواسطة حركة </a:t>
            </a:r>
            <a:r>
              <a:rPr lang="ar-SY" b="1" dirty="0" err="1" smtClean="0">
                <a:solidFill>
                  <a:schemeClr val="bg1"/>
                </a:solidFill>
              </a:rPr>
              <a:t>التمعج</a:t>
            </a:r>
            <a:r>
              <a:rPr lang="ar-SY" b="1" dirty="0" smtClean="0">
                <a:solidFill>
                  <a:schemeClr val="bg1"/>
                </a:solidFill>
              </a:rPr>
              <a:t> لنقلها إلى خارج الجسم عبر المستقيم والشرج</a:t>
            </a:r>
          </a:p>
          <a:p>
            <a:pPr>
              <a:buFont typeface="Wingdings" pitchFamily="2" charset="2"/>
              <a:buChar char="Ø"/>
            </a:pPr>
            <a:r>
              <a:rPr lang="ar-SY" b="1" dirty="0" smtClean="0">
                <a:solidFill>
                  <a:schemeClr val="bg1"/>
                </a:solidFill>
              </a:rPr>
              <a:t>دفع الفضلات (البراز) التي تجمعت في المستقيم إلى خارج الجسم عبر الشرج </a:t>
            </a: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عوامل الخطر</a:t>
            </a:r>
            <a:r>
              <a:rPr lang="ar-SY" b="1" baseline="30000" dirty="0" smtClean="0">
                <a:solidFill>
                  <a:srgbClr val="00B050"/>
                </a:solidFill>
                <a:cs typeface="PT Bold Heading" pitchFamily="2" charset="-78"/>
              </a:rPr>
              <a:t>1، 10، 11، 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113</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77500" lnSpcReduction="20000"/>
          </a:bodyPr>
          <a:lstStyle/>
          <a:p>
            <a:pPr>
              <a:buFont typeface="Wingdings" pitchFamily="2" charset="2"/>
              <a:buChar char="Ø"/>
            </a:pPr>
            <a:r>
              <a:rPr lang="ar-SY" b="1" dirty="0" smtClean="0">
                <a:solidFill>
                  <a:schemeClr val="bg1"/>
                </a:solidFill>
              </a:rPr>
              <a:t>النظام الغذائي الغني باللحم المصنع بالطريقة المتعاقبة وباللحم الأحمر وبالدسم، وقليل الألياف والخضار والفاكهة</a:t>
            </a:r>
          </a:p>
          <a:p>
            <a:pPr>
              <a:buFont typeface="Wingdings" pitchFamily="2" charset="2"/>
              <a:buChar char="Ø"/>
            </a:pPr>
            <a:r>
              <a:rPr lang="ar-SY" b="1" dirty="0" smtClean="0">
                <a:solidFill>
                  <a:schemeClr val="bg1"/>
                </a:solidFill>
              </a:rPr>
              <a:t>استهلاك الكحول</a:t>
            </a:r>
          </a:p>
          <a:p>
            <a:pPr>
              <a:buFont typeface="Wingdings" pitchFamily="2" charset="2"/>
              <a:buChar char="Ø"/>
            </a:pPr>
            <a:r>
              <a:rPr lang="ar-SY" b="1" dirty="0" smtClean="0">
                <a:solidFill>
                  <a:schemeClr val="bg1"/>
                </a:solidFill>
              </a:rPr>
              <a:t>البدانة، لاسيما في منطقة البطن</a:t>
            </a:r>
          </a:p>
          <a:p>
            <a:pPr>
              <a:buFont typeface="Wingdings" pitchFamily="2" charset="2"/>
              <a:buChar char="Ø"/>
            </a:pPr>
            <a:r>
              <a:rPr lang="ar-SY" b="1" dirty="0" smtClean="0">
                <a:solidFill>
                  <a:schemeClr val="bg1"/>
                </a:solidFill>
              </a:rPr>
              <a:t>الخمول البدني</a:t>
            </a:r>
          </a:p>
          <a:p>
            <a:pPr>
              <a:buFont typeface="Wingdings" pitchFamily="2" charset="2"/>
              <a:buChar char="Ø"/>
            </a:pPr>
            <a:r>
              <a:rPr lang="ar-SY" b="1" dirty="0" smtClean="0">
                <a:solidFill>
                  <a:schemeClr val="bg1"/>
                </a:solidFill>
              </a:rPr>
              <a:t>القصة الشخصية </a:t>
            </a:r>
            <a:r>
              <a:rPr lang="ar-SY" b="1" dirty="0" err="1" smtClean="0">
                <a:solidFill>
                  <a:schemeClr val="bg1"/>
                </a:solidFill>
              </a:rPr>
              <a:t>لسلائل</a:t>
            </a:r>
            <a:r>
              <a:rPr lang="ar-SY" b="1" dirty="0" smtClean="0">
                <a:solidFill>
                  <a:schemeClr val="bg1"/>
                </a:solidFill>
              </a:rPr>
              <a:t> القولون-المستقيم، والقصة الشخصية لسرطان القولون-المستقيم</a:t>
            </a:r>
          </a:p>
          <a:p>
            <a:pPr>
              <a:buFont typeface="Wingdings" pitchFamily="2" charset="2"/>
              <a:buChar char="Ø"/>
            </a:pPr>
            <a:r>
              <a:rPr lang="ar-SY" b="1" dirty="0" smtClean="0">
                <a:solidFill>
                  <a:schemeClr val="bg1"/>
                </a:solidFill>
              </a:rPr>
              <a:t>القصة العائلية للسرطان أو </a:t>
            </a:r>
            <a:r>
              <a:rPr lang="ar-SY" b="1" dirty="0" err="1" smtClean="0">
                <a:solidFill>
                  <a:schemeClr val="bg1"/>
                </a:solidFill>
              </a:rPr>
              <a:t>السلائل</a:t>
            </a:r>
            <a:r>
              <a:rPr lang="ar-SY" b="1" dirty="0" smtClean="0">
                <a:solidFill>
                  <a:schemeClr val="bg1"/>
                </a:solidFill>
              </a:rPr>
              <a:t> في القولون-المستقيم لدى القرابة المباشرة (الأب، الأم، الأخ، الأخت) والقرابة من الدرجة الثانية (الجد، العم، الخال)</a:t>
            </a:r>
          </a:p>
          <a:p>
            <a:pPr>
              <a:buFont typeface="Wingdings" pitchFamily="2" charset="2"/>
              <a:buChar char="Ø"/>
            </a:pPr>
            <a:r>
              <a:rPr lang="ar-SY" b="1" dirty="0" smtClean="0">
                <a:solidFill>
                  <a:schemeClr val="bg1"/>
                </a:solidFill>
              </a:rPr>
              <a:t>المتلازمات الموروثة، كداء </a:t>
            </a:r>
            <a:r>
              <a:rPr lang="ar-SY" b="1" dirty="0" err="1" smtClean="0">
                <a:solidFill>
                  <a:schemeClr val="bg1"/>
                </a:solidFill>
              </a:rPr>
              <a:t>السلائل</a:t>
            </a:r>
            <a:r>
              <a:rPr lang="ar-SY" b="1" dirty="0" smtClean="0">
                <a:solidFill>
                  <a:schemeClr val="bg1"/>
                </a:solidFill>
              </a:rPr>
              <a:t> الورمي </a:t>
            </a:r>
            <a:r>
              <a:rPr lang="ar-SY" b="1" dirty="0" err="1" smtClean="0">
                <a:solidFill>
                  <a:schemeClr val="bg1"/>
                </a:solidFill>
              </a:rPr>
              <a:t>الغدي</a:t>
            </a:r>
            <a:r>
              <a:rPr lang="ar-SY" b="1" dirty="0" smtClean="0">
                <a:solidFill>
                  <a:schemeClr val="bg1"/>
                </a:solidFill>
              </a:rPr>
              <a:t> العائلي، وسرطان القولون الوراثي غير </a:t>
            </a:r>
            <a:r>
              <a:rPr lang="ar-SY" b="1" dirty="0" err="1" smtClean="0">
                <a:solidFill>
                  <a:schemeClr val="bg1"/>
                </a:solidFill>
              </a:rPr>
              <a:t>السلائلي</a:t>
            </a:r>
            <a:endParaRPr lang="ar-SY"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 عوامل الخطر</a:t>
            </a:r>
            <a:r>
              <a:rPr lang="ar-SY" b="1" baseline="30000" dirty="0" smtClean="0">
                <a:solidFill>
                  <a:srgbClr val="00B050"/>
                </a:solidFill>
                <a:cs typeface="PT Bold Heading" pitchFamily="2" charset="-78"/>
              </a:rPr>
              <a:t>1، 10، 11، 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114</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10000"/>
          </a:bodyPr>
          <a:lstStyle/>
          <a:p>
            <a:pPr>
              <a:buFont typeface="Wingdings" pitchFamily="2" charset="2"/>
              <a:buChar char="Ø"/>
            </a:pPr>
            <a:r>
              <a:rPr lang="ar-SY" b="1" dirty="0" smtClean="0">
                <a:solidFill>
                  <a:schemeClr val="bg1"/>
                </a:solidFill>
              </a:rPr>
              <a:t>الاضطرابات الالتهابية الهضمية: داء </a:t>
            </a:r>
            <a:r>
              <a:rPr lang="ar-SY" b="1" dirty="0" err="1" smtClean="0">
                <a:solidFill>
                  <a:schemeClr val="bg1"/>
                </a:solidFill>
              </a:rPr>
              <a:t>كُرون</a:t>
            </a:r>
            <a:r>
              <a:rPr lang="ar-SY" b="1" dirty="0" smtClean="0">
                <a:solidFill>
                  <a:schemeClr val="bg1"/>
                </a:solidFill>
              </a:rPr>
              <a:t> (داء الورم الحبيبي الالتهابي الهضمي المزمن)، التهاب القولون التقرحي</a:t>
            </a:r>
          </a:p>
          <a:p>
            <a:pPr>
              <a:buFont typeface="Wingdings" pitchFamily="2" charset="2"/>
              <a:buChar char="Ø"/>
            </a:pPr>
            <a:r>
              <a:rPr lang="ar-SY" b="1" dirty="0" smtClean="0">
                <a:solidFill>
                  <a:schemeClr val="bg1"/>
                </a:solidFill>
              </a:rPr>
              <a:t>السن: عموماً فوق </a:t>
            </a:r>
            <a:r>
              <a:rPr lang="ar-SY" b="1" dirty="0" err="1" smtClean="0">
                <a:solidFill>
                  <a:schemeClr val="bg1"/>
                </a:solidFill>
              </a:rPr>
              <a:t>الــ</a:t>
            </a:r>
            <a:r>
              <a:rPr lang="ar-SY" b="1" dirty="0" smtClean="0">
                <a:solidFill>
                  <a:schemeClr val="bg1"/>
                </a:solidFill>
              </a:rPr>
              <a:t> 50 عاماً</a:t>
            </a:r>
          </a:p>
          <a:p>
            <a:pPr>
              <a:buFont typeface="Wingdings" pitchFamily="2" charset="2"/>
              <a:buChar char="Ø"/>
            </a:pPr>
            <a:r>
              <a:rPr lang="ar-SY" b="1" dirty="0" smtClean="0">
                <a:solidFill>
                  <a:schemeClr val="bg1"/>
                </a:solidFill>
              </a:rPr>
              <a:t>العرق </a:t>
            </a:r>
            <a:r>
              <a:rPr lang="ar-SY" b="1" dirty="0" err="1" smtClean="0">
                <a:solidFill>
                  <a:schemeClr val="bg1"/>
                </a:solidFill>
              </a:rPr>
              <a:t>والإثنية</a:t>
            </a:r>
            <a:r>
              <a:rPr lang="ar-SY" b="1" dirty="0" smtClean="0">
                <a:solidFill>
                  <a:schemeClr val="bg1"/>
                </a:solidFill>
              </a:rPr>
              <a:t>: الأمريكان الأفارقة، ويهود أوروبا الشرقية (</a:t>
            </a:r>
            <a:r>
              <a:rPr lang="ar-SY" b="1" dirty="0" err="1" smtClean="0">
                <a:solidFill>
                  <a:schemeClr val="bg1"/>
                </a:solidFill>
              </a:rPr>
              <a:t>الأشكيناز</a:t>
            </a:r>
            <a:r>
              <a:rPr lang="ar-SY" b="1" dirty="0" smtClean="0">
                <a:solidFill>
                  <a:schemeClr val="bg1"/>
                </a:solidFill>
              </a:rPr>
              <a:t>)</a:t>
            </a:r>
          </a:p>
          <a:p>
            <a:pPr>
              <a:buFont typeface="Wingdings" pitchFamily="2" charset="2"/>
              <a:buChar char="Ø"/>
            </a:pPr>
            <a:r>
              <a:rPr lang="ar-SY" b="1" dirty="0" smtClean="0">
                <a:solidFill>
                  <a:schemeClr val="bg1"/>
                </a:solidFill>
              </a:rPr>
              <a:t>الداء السكري من النمط 2</a:t>
            </a:r>
          </a:p>
          <a:p>
            <a:pPr>
              <a:buFont typeface="Wingdings" pitchFamily="2" charset="2"/>
              <a:buChar char="Ø"/>
            </a:pPr>
            <a:r>
              <a:rPr lang="ar-SY" b="1" dirty="0" smtClean="0">
                <a:solidFill>
                  <a:schemeClr val="bg1"/>
                </a:solidFill>
              </a:rPr>
              <a:t>تدخين التبغ</a:t>
            </a:r>
          </a:p>
          <a:p>
            <a:pPr>
              <a:buFont typeface="Wingdings" pitchFamily="2" charset="2"/>
              <a:buChar char="Ø"/>
            </a:pPr>
            <a:r>
              <a:rPr lang="ar-SY" b="1" dirty="0" err="1" smtClean="0">
                <a:solidFill>
                  <a:schemeClr val="bg1"/>
                </a:solidFill>
              </a:rPr>
              <a:t>التعرضات</a:t>
            </a:r>
            <a:r>
              <a:rPr lang="ar-SY" b="1" dirty="0" smtClean="0">
                <a:solidFill>
                  <a:schemeClr val="bg1"/>
                </a:solidFill>
              </a:rPr>
              <a:t> المهنية للإشعاع السيني وإشعاع </a:t>
            </a:r>
            <a:r>
              <a:rPr lang="ar-SY" b="1" dirty="0" err="1" smtClean="0">
                <a:solidFill>
                  <a:schemeClr val="bg1"/>
                </a:solidFill>
              </a:rPr>
              <a:t>غاما</a:t>
            </a:r>
            <a:r>
              <a:rPr lang="ar-SY" b="1" dirty="0" smtClean="0">
                <a:solidFill>
                  <a:schemeClr val="bg1"/>
                </a:solidFill>
              </a:rPr>
              <a:t>، أو </a:t>
            </a:r>
            <a:r>
              <a:rPr lang="ar-SY" b="1" dirty="0" err="1" smtClean="0">
                <a:solidFill>
                  <a:schemeClr val="bg1"/>
                </a:solidFill>
              </a:rPr>
              <a:t>الأسبست</a:t>
            </a:r>
            <a:r>
              <a:rPr lang="ar-SY" b="1" dirty="0" smtClean="0">
                <a:solidFill>
                  <a:schemeClr val="bg1"/>
                </a:solidFill>
              </a:rPr>
              <a:t> (الحرير الصخري)، أو </a:t>
            </a:r>
            <a:r>
              <a:rPr lang="ar-SY" b="1" dirty="0" err="1" smtClean="0">
                <a:solidFill>
                  <a:schemeClr val="bg1"/>
                </a:solidFill>
              </a:rPr>
              <a:t>البلهارسية</a:t>
            </a:r>
            <a:r>
              <a:rPr lang="ar-SY" b="1" dirty="0" smtClean="0">
                <a:solidFill>
                  <a:schemeClr val="bg1"/>
                </a:solidFill>
              </a:rPr>
              <a:t> اليابانية</a:t>
            </a: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الوقاية</a:t>
            </a:r>
            <a:r>
              <a:rPr lang="ar-SY" b="1" baseline="30000" dirty="0" smtClean="0">
                <a:solidFill>
                  <a:srgbClr val="00B050"/>
                </a:solidFill>
                <a:cs typeface="PT Bold Heading" pitchFamily="2" charset="-78"/>
              </a:rPr>
              <a:t>1، 10</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lnSpcReduction="10000"/>
          </a:bodyPr>
          <a:lstStyle/>
          <a:p>
            <a:pPr>
              <a:buFont typeface="Wingdings" pitchFamily="2" charset="2"/>
              <a:buChar char="Ø"/>
            </a:pPr>
            <a:r>
              <a:rPr lang="ar-SY" b="1" dirty="0" smtClean="0">
                <a:solidFill>
                  <a:schemeClr val="bg1"/>
                </a:solidFill>
              </a:rPr>
              <a:t>التقليل ما  أمكن من استهلاك اللحم المصنع بالمعالجة المتعاقبة واللحم الأحمر</a:t>
            </a:r>
          </a:p>
          <a:p>
            <a:pPr>
              <a:buFont typeface="Wingdings" pitchFamily="2" charset="2"/>
              <a:buChar char="Ø"/>
            </a:pPr>
            <a:r>
              <a:rPr lang="ar-SY" b="1" dirty="0" smtClean="0">
                <a:solidFill>
                  <a:schemeClr val="bg1"/>
                </a:solidFill>
              </a:rPr>
              <a:t>عدم استهلاك المسكرات (المشروبات الكحولية) والتوقف عن استهلاكها</a:t>
            </a:r>
          </a:p>
          <a:p>
            <a:pPr>
              <a:buFont typeface="Wingdings" pitchFamily="2" charset="2"/>
              <a:buChar char="Ø"/>
            </a:pPr>
            <a:r>
              <a:rPr lang="ar-SY" b="1" dirty="0" smtClean="0">
                <a:solidFill>
                  <a:schemeClr val="bg1"/>
                </a:solidFill>
              </a:rPr>
              <a:t>عدم تدخين التبغ والتوقف عنه</a:t>
            </a:r>
          </a:p>
          <a:p>
            <a:pPr>
              <a:buFont typeface="Wingdings" pitchFamily="2" charset="2"/>
              <a:buChar char="Ø"/>
            </a:pPr>
            <a:r>
              <a:rPr lang="ar-SY" b="1" dirty="0" smtClean="0">
                <a:solidFill>
                  <a:schemeClr val="bg1"/>
                </a:solidFill>
              </a:rPr>
              <a:t>التقيد بإجراءات التحكم الهندسية والبيئية والفردية والتنظيمية والإدارية للوقاية من الأمراض المهنية في حال التعرض أثناء العمل للإشعاع السيني وإشعاع </a:t>
            </a:r>
            <a:r>
              <a:rPr lang="ar-SY" b="1" dirty="0" err="1" smtClean="0">
                <a:solidFill>
                  <a:schemeClr val="bg1"/>
                </a:solidFill>
              </a:rPr>
              <a:t>غاما</a:t>
            </a:r>
            <a:r>
              <a:rPr lang="ar-SY" b="1" dirty="0" smtClean="0">
                <a:solidFill>
                  <a:schemeClr val="bg1"/>
                </a:solidFill>
              </a:rPr>
              <a:t>، أو </a:t>
            </a:r>
            <a:r>
              <a:rPr lang="ar-SY" b="1" dirty="0" err="1" smtClean="0">
                <a:solidFill>
                  <a:schemeClr val="bg1"/>
                </a:solidFill>
              </a:rPr>
              <a:t>الأسبست</a:t>
            </a:r>
            <a:r>
              <a:rPr lang="ar-SY" b="1" dirty="0" smtClean="0">
                <a:solidFill>
                  <a:schemeClr val="bg1"/>
                </a:solidFill>
              </a:rPr>
              <a:t> (الحرير الصخري)، أو </a:t>
            </a:r>
            <a:r>
              <a:rPr lang="ar-SY" b="1" dirty="0" err="1" smtClean="0">
                <a:solidFill>
                  <a:schemeClr val="bg1"/>
                </a:solidFill>
              </a:rPr>
              <a:t>البلهارسية</a:t>
            </a:r>
            <a:r>
              <a:rPr lang="ar-SY" b="1" dirty="0" smtClean="0">
                <a:solidFill>
                  <a:schemeClr val="bg1"/>
                </a:solidFill>
              </a:rPr>
              <a:t> اليابانية </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115</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الوقاية</a:t>
            </a:r>
            <a:r>
              <a:rPr lang="ar-SY" b="1" baseline="30000" dirty="0" smtClean="0">
                <a:solidFill>
                  <a:srgbClr val="00B050"/>
                </a:solidFill>
                <a:cs typeface="PT Bold Heading" pitchFamily="2" charset="-78"/>
              </a:rPr>
              <a:t>1، 10</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85000" lnSpcReduction="20000"/>
          </a:bodyPr>
          <a:lstStyle/>
          <a:p>
            <a:pPr>
              <a:buFont typeface="Wingdings" pitchFamily="2" charset="2"/>
              <a:buChar char="Ø"/>
            </a:pPr>
            <a:r>
              <a:rPr lang="ar-SY" b="1" dirty="0" smtClean="0">
                <a:solidFill>
                  <a:schemeClr val="bg1"/>
                </a:solidFill>
              </a:rPr>
              <a:t>تناول النظام الغذائي القليل </a:t>
            </a:r>
            <a:r>
              <a:rPr lang="ar-SY" b="1" dirty="0" err="1" smtClean="0">
                <a:solidFill>
                  <a:schemeClr val="bg1"/>
                </a:solidFill>
              </a:rPr>
              <a:t>بالكربوهيدرات</a:t>
            </a:r>
            <a:r>
              <a:rPr lang="ar-SY" b="1" dirty="0" smtClean="0">
                <a:solidFill>
                  <a:schemeClr val="bg1"/>
                </a:solidFill>
              </a:rPr>
              <a:t> المكررة (السكريات)، والغني بالفاكهة والخضار والحبوب الكاملة والألياف</a:t>
            </a:r>
          </a:p>
          <a:p>
            <a:pPr>
              <a:buFont typeface="Wingdings" pitchFamily="2" charset="2"/>
              <a:buChar char="Ø"/>
            </a:pPr>
            <a:r>
              <a:rPr lang="ar-SY" b="1" dirty="0" smtClean="0">
                <a:solidFill>
                  <a:schemeClr val="bg1"/>
                </a:solidFill>
              </a:rPr>
              <a:t>من المحتمل أن يحمي من سرطان القولون استهلاك الثوم والحليب والكالسيوم</a:t>
            </a:r>
          </a:p>
          <a:p>
            <a:pPr>
              <a:buFont typeface="Wingdings" pitchFamily="2" charset="2"/>
              <a:buChar char="Ø"/>
            </a:pPr>
            <a:r>
              <a:rPr lang="ar-SY" b="1" dirty="0" smtClean="0">
                <a:solidFill>
                  <a:schemeClr val="bg1"/>
                </a:solidFill>
              </a:rPr>
              <a:t>ممارسة الرياضة وتخفيف الوزن والابتعاد عن الخمول البدني</a:t>
            </a:r>
          </a:p>
          <a:p>
            <a:pPr>
              <a:buFont typeface="Wingdings" pitchFamily="2" charset="2"/>
              <a:buChar char="Ø"/>
            </a:pPr>
            <a:r>
              <a:rPr lang="ar-SY" b="1" dirty="0" smtClean="0">
                <a:solidFill>
                  <a:schemeClr val="bg1"/>
                </a:solidFill>
              </a:rPr>
              <a:t>تناول مضادات الالتهاب غير </a:t>
            </a:r>
            <a:r>
              <a:rPr lang="ar-SY" b="1" dirty="0" err="1" smtClean="0">
                <a:solidFill>
                  <a:schemeClr val="bg1"/>
                </a:solidFill>
              </a:rPr>
              <a:t>الستيروئيدية</a:t>
            </a:r>
            <a:r>
              <a:rPr lang="ar-SY" b="1" dirty="0" smtClean="0">
                <a:solidFill>
                  <a:schemeClr val="bg1"/>
                </a:solidFill>
              </a:rPr>
              <a:t> (الأسبرين) والمعالجة </a:t>
            </a:r>
            <a:r>
              <a:rPr lang="ar-SY" b="1" dirty="0" err="1" smtClean="0">
                <a:solidFill>
                  <a:schemeClr val="bg1"/>
                </a:solidFill>
              </a:rPr>
              <a:t>المعيضة</a:t>
            </a:r>
            <a:r>
              <a:rPr lang="ar-SY" b="1" dirty="0" smtClean="0">
                <a:solidFill>
                  <a:schemeClr val="bg1"/>
                </a:solidFill>
              </a:rPr>
              <a:t> </a:t>
            </a:r>
            <a:r>
              <a:rPr lang="ar-SY" b="1" dirty="0" err="1" smtClean="0">
                <a:solidFill>
                  <a:schemeClr val="bg1"/>
                </a:solidFill>
              </a:rPr>
              <a:t>للهرمونات</a:t>
            </a:r>
            <a:r>
              <a:rPr lang="ar-SY" b="1" dirty="0" smtClean="0">
                <a:solidFill>
                  <a:schemeClr val="bg1"/>
                </a:solidFill>
              </a:rPr>
              <a:t> للنساء بعد سن </a:t>
            </a:r>
            <a:r>
              <a:rPr lang="ar-SY" b="1" dirty="0" err="1" smtClean="0">
                <a:solidFill>
                  <a:schemeClr val="bg1"/>
                </a:solidFill>
              </a:rPr>
              <a:t>الأياس</a:t>
            </a:r>
            <a:r>
              <a:rPr lang="ar-SY" b="1" dirty="0" smtClean="0">
                <a:solidFill>
                  <a:schemeClr val="bg1"/>
                </a:solidFill>
              </a:rPr>
              <a:t> (مع مراعاة أخطار تلك الأدوية)</a:t>
            </a:r>
          </a:p>
          <a:p>
            <a:pPr>
              <a:buFont typeface="Wingdings" pitchFamily="2" charset="2"/>
              <a:buChar char="Ø"/>
            </a:pPr>
            <a:r>
              <a:rPr lang="ar-SY" b="1" dirty="0" smtClean="0">
                <a:solidFill>
                  <a:schemeClr val="bg1"/>
                </a:solidFill>
              </a:rPr>
              <a:t>إتباع إجراءات التحري بهدف الكشف المبكر عن السرطان</a:t>
            </a:r>
          </a:p>
          <a:p>
            <a:pPr>
              <a:buFont typeface="Wingdings" pitchFamily="2" charset="2"/>
              <a:buChar char="Ø"/>
            </a:pPr>
            <a:r>
              <a:rPr lang="ar-SY" b="1" dirty="0" smtClean="0">
                <a:solidFill>
                  <a:schemeClr val="bg1"/>
                </a:solidFill>
              </a:rPr>
              <a:t>تحري أقرباء المصابين بداء </a:t>
            </a:r>
            <a:r>
              <a:rPr lang="ar-SY" b="1" dirty="0" err="1" smtClean="0">
                <a:solidFill>
                  <a:schemeClr val="bg1"/>
                </a:solidFill>
              </a:rPr>
              <a:t>السلائل</a:t>
            </a:r>
            <a:r>
              <a:rPr lang="ar-SY" b="1" dirty="0" smtClean="0">
                <a:solidFill>
                  <a:schemeClr val="bg1"/>
                </a:solidFill>
              </a:rPr>
              <a:t> الورمي </a:t>
            </a:r>
            <a:r>
              <a:rPr lang="ar-SY" b="1" dirty="0" err="1" smtClean="0">
                <a:solidFill>
                  <a:schemeClr val="bg1"/>
                </a:solidFill>
              </a:rPr>
              <a:t>الغدي</a:t>
            </a:r>
            <a:r>
              <a:rPr lang="ar-SY" b="1" dirty="0" smtClean="0">
                <a:solidFill>
                  <a:schemeClr val="bg1"/>
                </a:solidFill>
              </a:rPr>
              <a:t> العائلي، وسرطان القولون الوراثي غير </a:t>
            </a:r>
            <a:r>
              <a:rPr lang="ar-SY" b="1" dirty="0" err="1" smtClean="0">
                <a:solidFill>
                  <a:schemeClr val="bg1"/>
                </a:solidFill>
              </a:rPr>
              <a:t>السلائلي</a:t>
            </a:r>
            <a:endParaRPr lang="ar-SY" b="1" dirty="0" smtClean="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116</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الوقاية</a:t>
            </a:r>
            <a:r>
              <a:rPr lang="ar-SY" b="1" baseline="30000" dirty="0" smtClean="0">
                <a:solidFill>
                  <a:srgbClr val="00B050"/>
                </a:solidFill>
                <a:cs typeface="PT Bold Heading" pitchFamily="2" charset="-78"/>
              </a:rPr>
              <a:t>1، 10، 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117</a:t>
            </a:fld>
            <a:endParaRPr lang="ar-SA" dirty="0">
              <a:solidFill>
                <a:srgbClr val="002060"/>
              </a:solidFill>
            </a:endParaRPr>
          </a:p>
        </p:txBody>
      </p:sp>
      <p:pic>
        <p:nvPicPr>
          <p:cNvPr id="1026" name="Picture 2" descr="C:\Users\TOSHIBA\Documents\محاضرات السرطان\الوقاية من سرطان القولون\بوستر الوقاية من سرطان القولون.jpg"/>
          <p:cNvPicPr>
            <a:picLocks noGrp="1" noChangeAspect="1" noChangeArrowheads="1"/>
          </p:cNvPicPr>
          <p:nvPr>
            <p:ph idx="1"/>
          </p:nvPr>
        </p:nvPicPr>
        <p:blipFill>
          <a:blip r:embed="rId2"/>
          <a:srcRect/>
          <a:stretch>
            <a:fillRect/>
          </a:stretch>
        </p:blipFill>
        <p:spPr bwMode="auto">
          <a:xfrm>
            <a:off x="1137447" y="1600200"/>
            <a:ext cx="6869105" cy="452596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 علامات الإنذار والأعراض</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118</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77500" lnSpcReduction="20000"/>
          </a:bodyPr>
          <a:lstStyle/>
          <a:p>
            <a:pPr>
              <a:buFont typeface="Wingdings" pitchFamily="2" charset="2"/>
              <a:buChar char="Ø"/>
            </a:pPr>
            <a:r>
              <a:rPr lang="ar-SY" b="1" dirty="0" smtClean="0">
                <a:solidFill>
                  <a:schemeClr val="bg1"/>
                </a:solidFill>
              </a:rPr>
              <a:t>تبدل في عادات </a:t>
            </a:r>
            <a:r>
              <a:rPr lang="ar-SY" b="1" dirty="0" err="1" smtClean="0">
                <a:solidFill>
                  <a:schemeClr val="bg1"/>
                </a:solidFill>
              </a:rPr>
              <a:t>التغوط</a:t>
            </a:r>
            <a:r>
              <a:rPr lang="ar-SY" b="1" dirty="0" smtClean="0">
                <a:solidFill>
                  <a:schemeClr val="bg1"/>
                </a:solidFill>
              </a:rPr>
              <a:t>: إسهال، أو إمساك، أو يصبح البراز ضيقاً جداً (يشبه الشريط، أو قطره كقطر القلم)</a:t>
            </a:r>
          </a:p>
          <a:p>
            <a:pPr>
              <a:buFont typeface="Wingdings" pitchFamily="2" charset="2"/>
              <a:buChar char="Ø"/>
            </a:pPr>
            <a:r>
              <a:rPr lang="ar-SY" b="1" dirty="0" smtClean="0">
                <a:solidFill>
                  <a:schemeClr val="bg1"/>
                </a:solidFill>
              </a:rPr>
              <a:t>نزف مستقيمي، أو براز داكن، أو وجود الدم في البراز </a:t>
            </a:r>
          </a:p>
          <a:p>
            <a:pPr>
              <a:buFont typeface="Wingdings" pitchFamily="2" charset="2"/>
              <a:buChar char="Ø"/>
            </a:pPr>
            <a:r>
              <a:rPr lang="ar-SY" b="1" dirty="0" err="1" smtClean="0">
                <a:solidFill>
                  <a:schemeClr val="bg1"/>
                </a:solidFill>
              </a:rPr>
              <a:t>معص</a:t>
            </a:r>
            <a:r>
              <a:rPr lang="ar-SY" b="1" dirty="0" smtClean="0">
                <a:solidFill>
                  <a:schemeClr val="bg1"/>
                </a:solidFill>
              </a:rPr>
              <a:t> أو ألم في البطن</a:t>
            </a:r>
          </a:p>
          <a:p>
            <a:pPr>
              <a:buFont typeface="Wingdings" pitchFamily="2" charset="2"/>
              <a:buChar char="Ø"/>
            </a:pPr>
            <a:r>
              <a:rPr lang="ar-SY" b="1" dirty="0" smtClean="0">
                <a:solidFill>
                  <a:schemeClr val="bg1"/>
                </a:solidFill>
              </a:rPr>
              <a:t>نقص الشهية</a:t>
            </a:r>
          </a:p>
          <a:p>
            <a:pPr>
              <a:buFont typeface="Wingdings" pitchFamily="2" charset="2"/>
              <a:buChar char="Ø"/>
            </a:pPr>
            <a:r>
              <a:rPr lang="ar-SY" b="1" dirty="0" smtClean="0">
                <a:solidFill>
                  <a:schemeClr val="bg1"/>
                </a:solidFill>
              </a:rPr>
              <a:t>نقص وزن غير معلل</a:t>
            </a:r>
          </a:p>
          <a:p>
            <a:pPr>
              <a:buFont typeface="Wingdings" pitchFamily="2" charset="2"/>
              <a:buChar char="Ø"/>
            </a:pPr>
            <a:r>
              <a:rPr lang="ar-SY" b="1" dirty="0" smtClean="0">
                <a:solidFill>
                  <a:schemeClr val="bg1"/>
                </a:solidFill>
              </a:rPr>
              <a:t>ضعف وتعب</a:t>
            </a:r>
          </a:p>
          <a:p>
            <a:pPr>
              <a:buFont typeface="Wingdings" pitchFamily="2" charset="2"/>
              <a:buChar char="Ø"/>
            </a:pPr>
            <a:r>
              <a:rPr lang="ar-SY" b="1" dirty="0" err="1" smtClean="0">
                <a:solidFill>
                  <a:schemeClr val="bg1"/>
                </a:solidFill>
              </a:rPr>
              <a:t>إقياء</a:t>
            </a:r>
            <a:r>
              <a:rPr lang="ar-SY" b="1" dirty="0" smtClean="0">
                <a:solidFill>
                  <a:schemeClr val="bg1"/>
                </a:solidFill>
              </a:rPr>
              <a:t> غير معلل</a:t>
            </a:r>
          </a:p>
          <a:p>
            <a:pPr>
              <a:buFont typeface="Wingdings" pitchFamily="2" charset="2"/>
              <a:buChar char="Ø"/>
            </a:pPr>
            <a:r>
              <a:rPr lang="ar-SY" b="1" dirty="0" smtClean="0">
                <a:solidFill>
                  <a:schemeClr val="bg1"/>
                </a:solidFill>
              </a:rPr>
              <a:t>فقر دم غير معلل</a:t>
            </a:r>
          </a:p>
          <a:p>
            <a:pPr>
              <a:buFont typeface="Wingdings" pitchFamily="2" charset="2"/>
              <a:buChar char="Ø"/>
            </a:pPr>
            <a:r>
              <a:rPr lang="ar-SY" b="1" dirty="0" smtClean="0">
                <a:solidFill>
                  <a:schemeClr val="bg1"/>
                </a:solidFill>
              </a:rPr>
              <a:t>الألم </a:t>
            </a:r>
            <a:r>
              <a:rPr lang="ar-SY" b="1" dirty="0" err="1" smtClean="0">
                <a:solidFill>
                  <a:schemeClr val="bg1"/>
                </a:solidFill>
              </a:rPr>
              <a:t>البطني</a:t>
            </a:r>
            <a:r>
              <a:rPr lang="ar-SY" b="1" dirty="0" smtClean="0">
                <a:solidFill>
                  <a:schemeClr val="bg1"/>
                </a:solidFill>
              </a:rPr>
              <a:t>: الشكوى في معظم الأوقات من </a:t>
            </a:r>
            <a:r>
              <a:rPr lang="ar-SY" b="1" dirty="0" err="1" smtClean="0">
                <a:solidFill>
                  <a:schemeClr val="bg1"/>
                </a:solidFill>
              </a:rPr>
              <a:t>المعص</a:t>
            </a:r>
            <a:r>
              <a:rPr lang="ar-SY" b="1" dirty="0" smtClean="0">
                <a:solidFill>
                  <a:schemeClr val="bg1"/>
                </a:solidFill>
              </a:rPr>
              <a:t> أو الغازات أو </a:t>
            </a:r>
            <a:r>
              <a:rPr lang="ar-SY" b="1" dirty="0" err="1" smtClean="0">
                <a:solidFill>
                  <a:schemeClr val="bg1"/>
                </a:solidFill>
              </a:rPr>
              <a:t>التطبل</a:t>
            </a:r>
            <a:r>
              <a:rPr lang="ar-SY" b="1" dirty="0" smtClean="0">
                <a:solidFill>
                  <a:schemeClr val="bg1"/>
                </a:solidFill>
              </a:rPr>
              <a:t> </a:t>
            </a:r>
          </a:p>
          <a:p>
            <a:pPr>
              <a:buFont typeface="Wingdings" pitchFamily="2" charset="2"/>
              <a:buChar char="Ø"/>
            </a:pPr>
            <a:r>
              <a:rPr lang="ar-SY" b="1" dirty="0" smtClean="0">
                <a:solidFill>
                  <a:schemeClr val="bg1"/>
                </a:solidFill>
              </a:rPr>
              <a:t>عدم وجود أي علامات</a:t>
            </a: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 علامات الإنذار والأعراض</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119</a:t>
            </a:fld>
            <a:endParaRPr lang="ar-SA" dirty="0">
              <a:solidFill>
                <a:srgbClr val="002060"/>
              </a:solidFill>
            </a:endParaRPr>
          </a:p>
        </p:txBody>
      </p:sp>
      <p:pic>
        <p:nvPicPr>
          <p:cNvPr id="8" name="Picture 2" descr="C:\Users\TOSHIBA\Documents\محاضرات السرطان\علامات الإنذار لسرطان القولون\علامات الإنذار لسرطان الكولون.jpg"/>
          <p:cNvPicPr>
            <a:picLocks noGrp="1" noChangeAspect="1" noChangeArrowheads="1"/>
          </p:cNvPicPr>
          <p:nvPr>
            <p:ph idx="1"/>
          </p:nvPr>
        </p:nvPicPr>
        <p:blipFill>
          <a:blip r:embed="rId2"/>
          <a:srcRect/>
          <a:stretch>
            <a:fillRect/>
          </a:stretch>
        </p:blipFill>
        <p:spPr bwMode="auto">
          <a:xfrm>
            <a:off x="1179224" y="1600200"/>
            <a:ext cx="6785552" cy="452596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a:t>
            </a:fld>
            <a:endParaRPr lang="ar-SA" dirty="0">
              <a:solidFill>
                <a:srgbClr val="002060"/>
              </a:solidFill>
            </a:endParaRPr>
          </a:p>
        </p:txBody>
      </p:sp>
      <p:graphicFrame>
        <p:nvGraphicFramePr>
          <p:cNvPr id="7" name="مخطط 6"/>
          <p:cNvGraphicFramePr/>
          <p:nvPr/>
        </p:nvGraphicFramePr>
        <p:xfrm>
          <a:off x="214282" y="1357298"/>
          <a:ext cx="8715436" cy="5500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أنواع السرطان</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120</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buFont typeface="Wingdings" pitchFamily="2" charset="2"/>
              <a:buChar char="Ø"/>
            </a:pPr>
            <a:r>
              <a:rPr lang="ar-SY" b="1" dirty="0" err="1" smtClean="0">
                <a:solidFill>
                  <a:schemeClr val="bg1"/>
                </a:solidFill>
              </a:rPr>
              <a:t>السرطانة</a:t>
            </a:r>
            <a:r>
              <a:rPr lang="ar-SY" b="1" dirty="0" smtClean="0">
                <a:solidFill>
                  <a:schemeClr val="bg1"/>
                </a:solidFill>
              </a:rPr>
              <a:t> </a:t>
            </a:r>
            <a:r>
              <a:rPr lang="ar-SY" b="1" dirty="0" err="1" smtClean="0">
                <a:solidFill>
                  <a:schemeClr val="bg1"/>
                </a:solidFill>
              </a:rPr>
              <a:t>الغدية</a:t>
            </a:r>
            <a:r>
              <a:rPr lang="ar-SY" b="1" dirty="0" smtClean="0">
                <a:solidFill>
                  <a:schemeClr val="bg1"/>
                </a:solidFill>
              </a:rPr>
              <a:t> (</a:t>
            </a:r>
            <a:r>
              <a:rPr lang="ar-SY" b="1" dirty="0" err="1" smtClean="0">
                <a:solidFill>
                  <a:schemeClr val="bg1"/>
                </a:solidFill>
              </a:rPr>
              <a:t>أدينوكارسينوما</a:t>
            </a:r>
            <a:r>
              <a:rPr lang="ar-SY" b="1" dirty="0" smtClean="0">
                <a:solidFill>
                  <a:schemeClr val="bg1"/>
                </a:solidFill>
              </a:rPr>
              <a:t>) (تشكل 90</a:t>
            </a:r>
            <a:r>
              <a:rPr lang="ar-SY" b="1" dirty="0" smtClean="0">
                <a:solidFill>
                  <a:schemeClr val="bg1"/>
                </a:solidFill>
                <a:latin typeface="Simplified Arabic"/>
              </a:rPr>
              <a:t>٪ من الحالات</a:t>
            </a:r>
            <a:r>
              <a:rPr lang="ar-SY" b="1" dirty="0" smtClean="0">
                <a:solidFill>
                  <a:schemeClr val="bg1"/>
                </a:solidFill>
              </a:rPr>
              <a:t>)</a:t>
            </a:r>
          </a:p>
          <a:p>
            <a:pPr>
              <a:buFont typeface="Wingdings" pitchFamily="2" charset="2"/>
              <a:buChar char="Ø"/>
            </a:pPr>
            <a:r>
              <a:rPr lang="ar-SY" b="1" dirty="0" smtClean="0">
                <a:solidFill>
                  <a:schemeClr val="bg1"/>
                </a:solidFill>
              </a:rPr>
              <a:t>الأورام </a:t>
            </a:r>
            <a:r>
              <a:rPr lang="ar-SY" b="1" dirty="0" err="1" smtClean="0">
                <a:solidFill>
                  <a:schemeClr val="bg1"/>
                </a:solidFill>
              </a:rPr>
              <a:t>السَّدَوِيَّة</a:t>
            </a:r>
            <a:r>
              <a:rPr lang="ar-SY" b="1" dirty="0" smtClean="0">
                <a:solidFill>
                  <a:schemeClr val="bg1"/>
                </a:solidFill>
              </a:rPr>
              <a:t> المعدية المعوية</a:t>
            </a:r>
          </a:p>
          <a:p>
            <a:pPr>
              <a:buFont typeface="Wingdings" pitchFamily="2" charset="2"/>
              <a:buChar char="Ø"/>
            </a:pPr>
            <a:r>
              <a:rPr lang="ar-SY" b="1" dirty="0" err="1" smtClean="0">
                <a:solidFill>
                  <a:schemeClr val="bg1"/>
                </a:solidFill>
              </a:rPr>
              <a:t>اللمفومة</a:t>
            </a:r>
            <a:endParaRPr lang="ar-SY" b="1" dirty="0" smtClean="0">
              <a:solidFill>
                <a:schemeClr val="bg1"/>
              </a:solidFill>
            </a:endParaRPr>
          </a:p>
          <a:p>
            <a:pPr>
              <a:buFont typeface="Wingdings" pitchFamily="2" charset="2"/>
              <a:buChar char="Ø"/>
            </a:pPr>
            <a:r>
              <a:rPr lang="ar-SY" b="1" dirty="0" err="1" smtClean="0">
                <a:solidFill>
                  <a:schemeClr val="bg1"/>
                </a:solidFill>
              </a:rPr>
              <a:t>السرطاويات</a:t>
            </a:r>
            <a:r>
              <a:rPr lang="ar-SY" b="1" dirty="0" smtClean="0">
                <a:solidFill>
                  <a:schemeClr val="bg1"/>
                </a:solidFill>
              </a:rPr>
              <a:t> (</a:t>
            </a:r>
            <a:r>
              <a:rPr lang="ar-SY" b="1" dirty="0" err="1" smtClean="0">
                <a:solidFill>
                  <a:schemeClr val="bg1"/>
                </a:solidFill>
              </a:rPr>
              <a:t>الكارسينوئيدات</a:t>
            </a:r>
            <a:r>
              <a:rPr lang="ar-SY" b="1" dirty="0" smtClean="0">
                <a:solidFill>
                  <a:schemeClr val="bg1"/>
                </a:solidFill>
              </a:rPr>
              <a:t>)</a:t>
            </a:r>
          </a:p>
          <a:p>
            <a:pPr>
              <a:buFont typeface="Wingdings" pitchFamily="2" charset="2"/>
              <a:buChar char="Ø"/>
            </a:pPr>
            <a:r>
              <a:rPr lang="ar-SY" b="1" dirty="0" err="1" smtClean="0">
                <a:solidFill>
                  <a:schemeClr val="bg1"/>
                </a:solidFill>
              </a:rPr>
              <a:t>الساركومة</a:t>
            </a: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مراحل السرطان</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121</a:t>
            </a:fld>
            <a:endParaRPr lang="ar-SA" dirty="0">
              <a:solidFill>
                <a:srgbClr val="002060"/>
              </a:solidFill>
            </a:endParaRPr>
          </a:p>
        </p:txBody>
      </p:sp>
      <p:graphicFrame>
        <p:nvGraphicFramePr>
          <p:cNvPr id="8" name="عنصر نائب للمحتوى 7"/>
          <p:cNvGraphicFramePr>
            <a:graphicFrameLocks noGrp="1"/>
          </p:cNvGraphicFramePr>
          <p:nvPr>
            <p:ph idx="1"/>
          </p:nvPr>
        </p:nvGraphicFramePr>
        <p:xfrm>
          <a:off x="457200" y="1600200"/>
          <a:ext cx="8229600" cy="4511040"/>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algn="ctr" rtl="1"/>
                      <a:r>
                        <a:rPr lang="ar-SY" sz="2000" b="1" dirty="0" smtClean="0">
                          <a:solidFill>
                            <a:schemeClr val="bg1"/>
                          </a:solidFill>
                        </a:rPr>
                        <a:t>المرحلة</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r>
                        <a:rPr lang="ar-SY" sz="2000" b="1" dirty="0" smtClean="0">
                          <a:solidFill>
                            <a:schemeClr val="bg1"/>
                          </a:solidFill>
                        </a:rPr>
                        <a:t>الوصف</a:t>
                      </a:r>
                      <a:endParaRPr lang="ar-SY"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pPr rtl="1"/>
                      <a:r>
                        <a:rPr lang="ar-SY" sz="2000" b="1" dirty="0" smtClean="0">
                          <a:solidFill>
                            <a:srgbClr val="FFFF00"/>
                          </a:solidFill>
                          <a:latin typeface="Simplified Arabic" pitchFamily="18" charset="-78"/>
                          <a:cs typeface="Simplified Arabic" pitchFamily="18" charset="-78"/>
                        </a:rPr>
                        <a:t>المرحلة صفر (</a:t>
                      </a:r>
                      <a:r>
                        <a:rPr lang="ar-SA" sz="2000" b="1" dirty="0" smtClean="0">
                          <a:solidFill>
                            <a:srgbClr val="FFFF00"/>
                          </a:solidFill>
                          <a:latin typeface="Simplified Arabic" pitchFamily="18" charset="-78"/>
                          <a:cs typeface="Simplified Arabic" pitchFamily="18" charset="-78"/>
                        </a:rPr>
                        <a:t>السرطان </a:t>
                      </a:r>
                      <a:r>
                        <a:rPr lang="ar-SA" sz="2000" b="1" dirty="0" err="1" smtClean="0">
                          <a:solidFill>
                            <a:srgbClr val="FFFF00"/>
                          </a:solidFill>
                          <a:latin typeface="Simplified Arabic" pitchFamily="18" charset="-78"/>
                          <a:cs typeface="Simplified Arabic" pitchFamily="18" charset="-78"/>
                        </a:rPr>
                        <a:t>اللابد</a:t>
                      </a:r>
                      <a:r>
                        <a:rPr lang="ar-SY" sz="2000" b="1" dirty="0" smtClean="0">
                          <a:solidFill>
                            <a:srgbClr val="FFFF00"/>
                          </a:solidFill>
                          <a:latin typeface="Simplified Arabic" pitchFamily="18" charset="-78"/>
                          <a:cs typeface="Simplified Arabic" pitchFamily="18" charset="-78"/>
                        </a:rPr>
                        <a:t>)</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Y" sz="2000" b="1" dirty="0" smtClean="0">
                          <a:solidFill>
                            <a:srgbClr val="FFFF00"/>
                          </a:solidFill>
                          <a:latin typeface="Simplified Arabic" pitchFamily="18" charset="-78"/>
                          <a:cs typeface="Simplified Arabic" pitchFamily="18" charset="-78"/>
                        </a:rPr>
                        <a:t>السرطان في البطانة الداخلية للقولون أو المستقيم</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rtl="1"/>
                      <a:r>
                        <a:rPr lang="ar-SY" sz="2000" b="1" dirty="0" smtClean="0">
                          <a:solidFill>
                            <a:srgbClr val="FFFF00"/>
                          </a:solidFill>
                          <a:latin typeface="Simplified Arabic" pitchFamily="18" charset="-78"/>
                          <a:cs typeface="Simplified Arabic" pitchFamily="18" charset="-78"/>
                        </a:rPr>
                        <a:t>المرحلة </a:t>
                      </a:r>
                      <a:r>
                        <a:rPr lang="en-US" sz="2000" b="1" dirty="0" smtClean="0">
                          <a:solidFill>
                            <a:srgbClr val="FFFF00"/>
                          </a:solidFill>
                          <a:latin typeface="Simplified Arabic" pitchFamily="18" charset="-78"/>
                          <a:cs typeface="Simplified Arabic" pitchFamily="18" charset="-78"/>
                        </a:rPr>
                        <a:t>I</a:t>
                      </a:r>
                      <a:r>
                        <a:rPr lang="ar-SY" sz="2000" b="1" dirty="0" smtClean="0">
                          <a:solidFill>
                            <a:srgbClr val="FFFF00"/>
                          </a:solidFill>
                          <a:latin typeface="Simplified Arabic" pitchFamily="18" charset="-78"/>
                          <a:cs typeface="Simplified Arabic" pitchFamily="18" charset="-78"/>
                        </a:rPr>
                        <a:t> (تدعى أيضاً سرطان القولون </a:t>
                      </a:r>
                      <a:r>
                        <a:rPr lang="en-US" sz="2000" b="1" dirty="0" smtClean="0">
                          <a:solidFill>
                            <a:srgbClr val="FFFF00"/>
                          </a:solidFill>
                          <a:latin typeface="Simplified Arabic" pitchFamily="18" charset="-78"/>
                          <a:cs typeface="Simplified Arabic" pitchFamily="18" charset="-78"/>
                        </a:rPr>
                        <a:t>A</a:t>
                      </a:r>
                      <a:r>
                        <a:rPr lang="ar-SY" sz="2000" b="1" dirty="0" smtClean="0">
                          <a:solidFill>
                            <a:srgbClr val="FFFF00"/>
                          </a:solidFill>
                          <a:latin typeface="Simplified Arabic" pitchFamily="18" charset="-78"/>
                          <a:cs typeface="Simplified Arabic" pitchFamily="18" charset="-78"/>
                        </a:rPr>
                        <a:t> </a:t>
                      </a:r>
                      <a:r>
                        <a:rPr lang="ar-SY" sz="2000" b="1" dirty="0" err="1" smtClean="0">
                          <a:solidFill>
                            <a:srgbClr val="FFFF00"/>
                          </a:solidFill>
                          <a:latin typeface="Simplified Arabic" pitchFamily="18" charset="-78"/>
                          <a:cs typeface="Simplified Arabic" pitchFamily="18" charset="-78"/>
                        </a:rPr>
                        <a:t>لِديوكز</a:t>
                      </a:r>
                      <a:r>
                        <a:rPr lang="ar-SY" sz="2000" b="1" dirty="0" smtClean="0">
                          <a:solidFill>
                            <a:srgbClr val="FFFF00"/>
                          </a:solidFill>
                          <a:latin typeface="Simplified Arabic" pitchFamily="18" charset="-78"/>
                          <a:cs typeface="Simplified Arabic" pitchFamily="18" charset="-78"/>
                        </a:rPr>
                        <a:t>)</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Y" sz="2000" b="1" dirty="0" smtClean="0">
                          <a:solidFill>
                            <a:srgbClr val="FFFF00"/>
                          </a:solidFill>
                          <a:latin typeface="Simplified Arabic" pitchFamily="18" charset="-78"/>
                          <a:cs typeface="Simplified Arabic" pitchFamily="18" charset="-78"/>
                        </a:rPr>
                        <a:t>السرطان انتشر إلى الطبقتين الثانية والثالثة، لكن لم ينتشر إلى الجدار الخارجي أو خارج القولون أو المستقيم</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2000" b="1" dirty="0" smtClean="0">
                          <a:solidFill>
                            <a:srgbClr val="FFFF00"/>
                          </a:solidFill>
                          <a:latin typeface="Simplified Arabic" pitchFamily="18" charset="-78"/>
                          <a:cs typeface="Simplified Arabic" pitchFamily="18" charset="-78"/>
                        </a:rPr>
                        <a:t>المرحلة </a:t>
                      </a:r>
                      <a:r>
                        <a:rPr lang="en-US" sz="2000" b="1" dirty="0" smtClean="0">
                          <a:solidFill>
                            <a:srgbClr val="FFFF00"/>
                          </a:solidFill>
                          <a:latin typeface="Simplified Arabic" pitchFamily="18" charset="-78"/>
                          <a:cs typeface="Simplified Arabic" pitchFamily="18" charset="-78"/>
                        </a:rPr>
                        <a:t>II</a:t>
                      </a:r>
                      <a:r>
                        <a:rPr lang="ar-SY" sz="2000" b="1" dirty="0" smtClean="0">
                          <a:solidFill>
                            <a:srgbClr val="FFFF00"/>
                          </a:solidFill>
                          <a:latin typeface="Simplified Arabic" pitchFamily="18" charset="-78"/>
                          <a:cs typeface="Simplified Arabic" pitchFamily="18" charset="-78"/>
                        </a:rPr>
                        <a:t> (تدعى أيضاً سرطان القولون </a:t>
                      </a:r>
                      <a:r>
                        <a:rPr lang="en-US" sz="2000" b="1" dirty="0" smtClean="0">
                          <a:solidFill>
                            <a:srgbClr val="FFFF00"/>
                          </a:solidFill>
                          <a:latin typeface="Simplified Arabic" pitchFamily="18" charset="-78"/>
                          <a:cs typeface="Simplified Arabic" pitchFamily="18" charset="-78"/>
                        </a:rPr>
                        <a:t>B</a:t>
                      </a:r>
                      <a:r>
                        <a:rPr lang="ar-SY" sz="2000" b="1" dirty="0" smtClean="0">
                          <a:solidFill>
                            <a:srgbClr val="FFFF00"/>
                          </a:solidFill>
                          <a:latin typeface="Simplified Arabic" pitchFamily="18" charset="-78"/>
                          <a:cs typeface="Simplified Arabic" pitchFamily="18" charset="-78"/>
                        </a:rPr>
                        <a:t> </a:t>
                      </a:r>
                      <a:r>
                        <a:rPr lang="ar-SY" sz="2000" b="1" dirty="0" err="1" smtClean="0">
                          <a:solidFill>
                            <a:srgbClr val="FFFF00"/>
                          </a:solidFill>
                          <a:latin typeface="Simplified Arabic" pitchFamily="18" charset="-78"/>
                          <a:cs typeface="Simplified Arabic" pitchFamily="18" charset="-78"/>
                        </a:rPr>
                        <a:t>لِديوكز</a:t>
                      </a:r>
                      <a:r>
                        <a:rPr lang="ar-SY" sz="2000" b="1" dirty="0" smtClean="0">
                          <a:solidFill>
                            <a:srgbClr val="FFFF00"/>
                          </a:solidFill>
                          <a:latin typeface="Simplified Arabic" pitchFamily="18" charset="-78"/>
                          <a:cs typeface="Simplified Arabic" pitchFamily="18" charset="-7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Y" sz="2000" b="1" dirty="0" smtClean="0">
                          <a:solidFill>
                            <a:srgbClr val="FFFF00"/>
                          </a:solidFill>
                          <a:latin typeface="Simplified Arabic" pitchFamily="18" charset="-78"/>
                          <a:cs typeface="Simplified Arabic" pitchFamily="18" charset="-78"/>
                        </a:rPr>
                        <a:t>السرطان انتشر إلى داخل الجدار أو خارج القولون أو المستقيم إلى نسيج مجاور، لكن لم يشتمل على العقد</a:t>
                      </a:r>
                      <a:r>
                        <a:rPr lang="ar-SY" sz="2000" b="1" baseline="0" dirty="0" smtClean="0">
                          <a:solidFill>
                            <a:srgbClr val="FFFF00"/>
                          </a:solidFill>
                          <a:latin typeface="Simplified Arabic" pitchFamily="18" charset="-78"/>
                          <a:cs typeface="Simplified Arabic" pitchFamily="18" charset="-78"/>
                        </a:rPr>
                        <a:t> </a:t>
                      </a:r>
                      <a:r>
                        <a:rPr lang="ar-SY" sz="2000" b="1" baseline="0" dirty="0" err="1" smtClean="0">
                          <a:solidFill>
                            <a:srgbClr val="FFFF00"/>
                          </a:solidFill>
                          <a:latin typeface="Simplified Arabic" pitchFamily="18" charset="-78"/>
                          <a:cs typeface="Simplified Arabic" pitchFamily="18" charset="-78"/>
                        </a:rPr>
                        <a:t>اللمفية</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2000" b="1" dirty="0" smtClean="0">
                          <a:solidFill>
                            <a:srgbClr val="FFFF00"/>
                          </a:solidFill>
                          <a:latin typeface="Simplified Arabic" pitchFamily="18" charset="-78"/>
                          <a:cs typeface="Simplified Arabic" pitchFamily="18" charset="-78"/>
                        </a:rPr>
                        <a:t>المرحلة </a:t>
                      </a:r>
                      <a:r>
                        <a:rPr lang="en-US" sz="2000" b="1" dirty="0" smtClean="0">
                          <a:solidFill>
                            <a:srgbClr val="FFFF00"/>
                          </a:solidFill>
                          <a:latin typeface="Simplified Arabic" pitchFamily="18" charset="-78"/>
                          <a:cs typeface="Simplified Arabic" pitchFamily="18" charset="-78"/>
                        </a:rPr>
                        <a:t>III</a:t>
                      </a:r>
                      <a:r>
                        <a:rPr lang="ar-SY" sz="2000" b="1" dirty="0" smtClean="0">
                          <a:solidFill>
                            <a:srgbClr val="FFFF00"/>
                          </a:solidFill>
                          <a:latin typeface="Simplified Arabic" pitchFamily="18" charset="-78"/>
                          <a:cs typeface="Simplified Arabic" pitchFamily="18" charset="-78"/>
                        </a:rPr>
                        <a:t> (تدعى أيضاً سرطان القولون </a:t>
                      </a:r>
                      <a:r>
                        <a:rPr lang="en-US" sz="2000" b="1" dirty="0" smtClean="0">
                          <a:solidFill>
                            <a:srgbClr val="FFFF00"/>
                          </a:solidFill>
                          <a:latin typeface="Simplified Arabic" pitchFamily="18" charset="-78"/>
                          <a:cs typeface="Simplified Arabic" pitchFamily="18" charset="-78"/>
                        </a:rPr>
                        <a:t>C</a:t>
                      </a:r>
                      <a:r>
                        <a:rPr lang="ar-SY" sz="2000" b="1" dirty="0" smtClean="0">
                          <a:solidFill>
                            <a:srgbClr val="FFFF00"/>
                          </a:solidFill>
                          <a:latin typeface="Simplified Arabic" pitchFamily="18" charset="-78"/>
                          <a:cs typeface="Simplified Arabic" pitchFamily="18" charset="-78"/>
                        </a:rPr>
                        <a:t> </a:t>
                      </a:r>
                      <a:r>
                        <a:rPr lang="ar-SY" sz="2000" b="1" dirty="0" err="1" smtClean="0">
                          <a:solidFill>
                            <a:srgbClr val="FFFF00"/>
                          </a:solidFill>
                          <a:latin typeface="Simplified Arabic" pitchFamily="18" charset="-78"/>
                          <a:cs typeface="Simplified Arabic" pitchFamily="18" charset="-78"/>
                        </a:rPr>
                        <a:t>لِديوكز</a:t>
                      </a:r>
                      <a:r>
                        <a:rPr lang="ar-SY" sz="2000" b="1" dirty="0" smtClean="0">
                          <a:solidFill>
                            <a:srgbClr val="FFFF00"/>
                          </a:solidFill>
                          <a:latin typeface="Simplified Arabic" pitchFamily="18" charset="-78"/>
                          <a:cs typeface="Simplified Arabic" pitchFamily="18" charset="-7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Y" sz="2000" b="1" dirty="0" smtClean="0">
                          <a:solidFill>
                            <a:srgbClr val="FFFF00"/>
                          </a:solidFill>
                          <a:latin typeface="Simplified Arabic" pitchFamily="18" charset="-78"/>
                          <a:cs typeface="Simplified Arabic" pitchFamily="18" charset="-78"/>
                        </a:rPr>
                        <a:t>السرطان انتشر</a:t>
                      </a:r>
                      <a:r>
                        <a:rPr lang="ar-SY" sz="2000" b="1" baseline="0" dirty="0" smtClean="0">
                          <a:solidFill>
                            <a:srgbClr val="FFFF00"/>
                          </a:solidFill>
                          <a:latin typeface="Simplified Arabic" pitchFamily="18" charset="-78"/>
                          <a:cs typeface="Simplified Arabic" pitchFamily="18" charset="-78"/>
                        </a:rPr>
                        <a:t> إلى العقد </a:t>
                      </a:r>
                      <a:r>
                        <a:rPr lang="ar-SY" sz="2000" b="1" baseline="0" dirty="0" err="1" smtClean="0">
                          <a:solidFill>
                            <a:srgbClr val="FFFF00"/>
                          </a:solidFill>
                          <a:latin typeface="Simplified Arabic" pitchFamily="18" charset="-78"/>
                          <a:cs typeface="Simplified Arabic" pitchFamily="18" charset="-78"/>
                        </a:rPr>
                        <a:t>اللمفية</a:t>
                      </a:r>
                      <a:r>
                        <a:rPr lang="ar-SY" sz="2000" b="1" baseline="0" dirty="0" smtClean="0">
                          <a:solidFill>
                            <a:srgbClr val="FFFF00"/>
                          </a:solidFill>
                          <a:latin typeface="Simplified Arabic" pitchFamily="18" charset="-78"/>
                          <a:cs typeface="Simplified Arabic" pitchFamily="18" charset="-78"/>
                        </a:rPr>
                        <a:t> المجاورة، لكن لم ينتشر إلى أعضاء أخرى في الجسم</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2000" b="1" dirty="0" smtClean="0">
                          <a:solidFill>
                            <a:srgbClr val="FFFF00"/>
                          </a:solidFill>
                          <a:latin typeface="Simplified Arabic" pitchFamily="18" charset="-78"/>
                          <a:cs typeface="Simplified Arabic" pitchFamily="18" charset="-78"/>
                        </a:rPr>
                        <a:t>المرحلة </a:t>
                      </a:r>
                      <a:r>
                        <a:rPr lang="en-US" sz="2000" b="1" dirty="0" smtClean="0">
                          <a:solidFill>
                            <a:srgbClr val="FFFF00"/>
                          </a:solidFill>
                          <a:latin typeface="Simplified Arabic" pitchFamily="18" charset="-78"/>
                          <a:cs typeface="Simplified Arabic" pitchFamily="18" charset="-78"/>
                        </a:rPr>
                        <a:t> VI</a:t>
                      </a:r>
                      <a:r>
                        <a:rPr lang="ar-SY" sz="2000" b="1" dirty="0" smtClean="0">
                          <a:solidFill>
                            <a:srgbClr val="FFFF00"/>
                          </a:solidFill>
                          <a:latin typeface="Simplified Arabic" pitchFamily="18" charset="-78"/>
                          <a:cs typeface="Simplified Arabic" pitchFamily="18" charset="-78"/>
                        </a:rPr>
                        <a:t>(تدعى أيضاً سرطان القولون </a:t>
                      </a:r>
                      <a:r>
                        <a:rPr lang="en-US" sz="2000" b="1" dirty="0" smtClean="0">
                          <a:solidFill>
                            <a:srgbClr val="FFFF00"/>
                          </a:solidFill>
                          <a:latin typeface="Simplified Arabic" pitchFamily="18" charset="-78"/>
                          <a:cs typeface="Simplified Arabic" pitchFamily="18" charset="-78"/>
                        </a:rPr>
                        <a:t>D</a:t>
                      </a:r>
                      <a:r>
                        <a:rPr lang="ar-SY" sz="2000" b="1" dirty="0" smtClean="0">
                          <a:solidFill>
                            <a:srgbClr val="FFFF00"/>
                          </a:solidFill>
                          <a:latin typeface="Simplified Arabic" pitchFamily="18" charset="-78"/>
                          <a:cs typeface="Simplified Arabic" pitchFamily="18" charset="-78"/>
                        </a:rPr>
                        <a:t> </a:t>
                      </a:r>
                      <a:r>
                        <a:rPr lang="ar-SY" sz="2000" b="1" dirty="0" err="1" smtClean="0">
                          <a:solidFill>
                            <a:srgbClr val="FFFF00"/>
                          </a:solidFill>
                          <a:latin typeface="Simplified Arabic" pitchFamily="18" charset="-78"/>
                          <a:cs typeface="Simplified Arabic" pitchFamily="18" charset="-78"/>
                        </a:rPr>
                        <a:t>لديوكز</a:t>
                      </a:r>
                      <a:r>
                        <a:rPr lang="ar-SY" sz="2000" b="1" dirty="0" smtClean="0">
                          <a:solidFill>
                            <a:srgbClr val="FFFF00"/>
                          </a:solidFill>
                          <a:latin typeface="Simplified Arabic" pitchFamily="18" charset="-78"/>
                          <a:cs typeface="Simplified Arabic" pitchFamily="18" charset="-7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r>
                        <a:rPr lang="ar-SY" sz="2000" b="1" dirty="0" smtClean="0">
                          <a:solidFill>
                            <a:srgbClr val="FFFF00"/>
                          </a:solidFill>
                          <a:latin typeface="Simplified Arabic" pitchFamily="18" charset="-78"/>
                          <a:cs typeface="Simplified Arabic" pitchFamily="18" charset="-78"/>
                        </a:rPr>
                        <a:t>السرطان انتشر إلى أجزاء أخرى من الجسم كالكبد أو الرئة</a:t>
                      </a:r>
                      <a:endParaRPr lang="ar-SY" sz="2000" b="1" dirty="0">
                        <a:solidFill>
                          <a:srgbClr val="FFFF00"/>
                        </a:solidFill>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 مراحل السرطان</a:t>
            </a:r>
            <a:r>
              <a:rPr lang="ar-SY" b="1" baseline="30000" dirty="0" smtClean="0">
                <a:solidFill>
                  <a:srgbClr val="00B050"/>
                </a:solidFill>
                <a:cs typeface="PT Bold Heading" pitchFamily="2" charset="-78"/>
              </a:rPr>
              <a:t>13</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122</a:t>
            </a:fld>
            <a:endParaRPr lang="ar-SA" dirty="0">
              <a:solidFill>
                <a:srgbClr val="002060"/>
              </a:solidFill>
            </a:endParaRPr>
          </a:p>
        </p:txBody>
      </p:sp>
      <p:pic>
        <p:nvPicPr>
          <p:cNvPr id="1027" name="Picture 3" descr="C:\Users\TOSHIBA\Documents\محاضرات السرطان\مراحل سرطان القولون\مراحل سرطان القولون5.jpg"/>
          <p:cNvPicPr>
            <a:picLocks noGrp="1" noChangeAspect="1" noChangeArrowheads="1"/>
          </p:cNvPicPr>
          <p:nvPr>
            <p:ph idx="1"/>
          </p:nvPr>
        </p:nvPicPr>
        <p:blipFill>
          <a:blip r:embed="rId2"/>
          <a:srcRect/>
          <a:stretch>
            <a:fillRect/>
          </a:stretch>
        </p:blipFill>
        <p:spPr bwMode="auto">
          <a:xfrm>
            <a:off x="904875" y="1720056"/>
            <a:ext cx="7334250" cy="428625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err="1" smtClean="0">
                <a:solidFill>
                  <a:srgbClr val="0070C0"/>
                </a:solidFill>
                <a:cs typeface="PT Bold Heading" pitchFamily="2" charset="-78"/>
              </a:rPr>
              <a:t>النقائل</a:t>
            </a:r>
            <a:r>
              <a:rPr lang="ar-SY" b="1" dirty="0" smtClean="0">
                <a:solidFill>
                  <a:srgbClr val="0070C0"/>
                </a:solidFill>
                <a:cs typeface="PT Bold Heading" pitchFamily="2" charset="-78"/>
              </a:rPr>
              <a:t> إلى الكبد</a:t>
            </a:r>
            <a:r>
              <a:rPr lang="ar-SY" b="1" baseline="30000" dirty="0" smtClean="0">
                <a:solidFill>
                  <a:srgbClr val="00B050"/>
                </a:solidFill>
                <a:cs typeface="PT Bold Heading" pitchFamily="2" charset="-78"/>
              </a:rPr>
              <a:t>13</a:t>
            </a:r>
            <a:endParaRPr lang="ar-SY" b="1" baseline="30000" dirty="0">
              <a:solidFill>
                <a:srgbClr val="00B05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123</a:t>
            </a:fld>
            <a:endParaRPr lang="ar-SA" dirty="0">
              <a:solidFill>
                <a:srgbClr val="002060"/>
              </a:solidFill>
            </a:endParaRPr>
          </a:p>
        </p:txBody>
      </p:sp>
      <p:pic>
        <p:nvPicPr>
          <p:cNvPr id="6146" name="Picture 2" descr="C:\Users\TOSHIBA\Documents\محاضرات السرطان\نقائل سرطان القولون\نقائل كبدية من سرطان القولون.jpg"/>
          <p:cNvPicPr>
            <a:picLocks noGrp="1" noChangeAspect="1" noChangeArrowheads="1"/>
          </p:cNvPicPr>
          <p:nvPr>
            <p:ph idx="1"/>
          </p:nvPr>
        </p:nvPicPr>
        <p:blipFill>
          <a:blip r:embed="rId2"/>
          <a:srcRect/>
          <a:stretch>
            <a:fillRect/>
          </a:stretch>
        </p:blipFill>
        <p:spPr bwMode="auto">
          <a:xfrm>
            <a:off x="2305321" y="1600200"/>
            <a:ext cx="4533358" cy="4525963"/>
          </a:xfrm>
          <a:prstGeom prst="rect">
            <a:avLst/>
          </a:prstGeom>
          <a:noFill/>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نسب توزع سرطان القولون في أجزائه</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124</a:t>
            </a:fld>
            <a:endParaRPr lang="ar-SA" dirty="0">
              <a:solidFill>
                <a:srgbClr val="002060"/>
              </a:solidFill>
            </a:endParaRPr>
          </a:p>
        </p:txBody>
      </p:sp>
      <p:sp>
        <p:nvSpPr>
          <p:cNvPr id="7" name="عنصر نائب للمحتوى 6"/>
          <p:cNvSpPr>
            <a:spLocks noGrp="1"/>
          </p:cNvSpPr>
          <p:nvPr>
            <p:ph idx="1"/>
          </p:nvPr>
        </p:nvSpPr>
        <p:spPr/>
        <p:txBody>
          <a:bodyPr/>
          <a:lstStyle/>
          <a:p>
            <a:pPr>
              <a:buNone/>
            </a:pPr>
            <a:r>
              <a:rPr lang="ar-SY" dirty="0" smtClean="0"/>
              <a:t>  </a:t>
            </a:r>
            <a:endParaRPr lang="ar-SY" dirty="0"/>
          </a:p>
        </p:txBody>
      </p:sp>
      <p:pic>
        <p:nvPicPr>
          <p:cNvPr id="12290" name="Picture 2" descr="C:\Users\TOSHIBA\Documents\محاضرات السرطان\القولون-المستقيم\التوزع النسبي لأورام القولون في القولون.jpg"/>
          <p:cNvPicPr>
            <a:picLocks noChangeAspect="1" noChangeArrowheads="1"/>
          </p:cNvPicPr>
          <p:nvPr/>
        </p:nvPicPr>
        <p:blipFill>
          <a:blip r:embed="rId2"/>
          <a:srcRect/>
          <a:stretch>
            <a:fillRect/>
          </a:stretch>
        </p:blipFill>
        <p:spPr bwMode="auto">
          <a:xfrm>
            <a:off x="2928926" y="1600159"/>
            <a:ext cx="3296373" cy="461492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طرائق التحري</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125</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10000"/>
          </a:bodyPr>
          <a:lstStyle/>
          <a:p>
            <a:pPr>
              <a:buFont typeface="Wingdings" pitchFamily="2" charset="2"/>
              <a:buChar char="Ø"/>
            </a:pPr>
            <a:r>
              <a:rPr lang="ar-SY" b="1" dirty="0" smtClean="0">
                <a:solidFill>
                  <a:schemeClr val="bg1"/>
                </a:solidFill>
              </a:rPr>
              <a:t>اختبار الدم الخفي في البراز</a:t>
            </a:r>
          </a:p>
          <a:p>
            <a:pPr>
              <a:buFont typeface="Wingdings" pitchFamily="2" charset="2"/>
              <a:buChar char="Ø"/>
            </a:pPr>
            <a:r>
              <a:rPr lang="ar-SY" b="1" dirty="0" smtClean="0">
                <a:solidFill>
                  <a:schemeClr val="bg1"/>
                </a:solidFill>
              </a:rPr>
              <a:t>التنظير المرن للسين (يتضمن نفخ الهواء)</a:t>
            </a:r>
          </a:p>
          <a:p>
            <a:pPr>
              <a:buFont typeface="Wingdings" pitchFamily="2" charset="2"/>
              <a:buChar char="Ø"/>
            </a:pPr>
            <a:r>
              <a:rPr lang="ar-SY" b="1" dirty="0" smtClean="0">
                <a:solidFill>
                  <a:schemeClr val="bg1"/>
                </a:solidFill>
              </a:rPr>
              <a:t>تنظير القولون</a:t>
            </a:r>
          </a:p>
          <a:p>
            <a:pPr>
              <a:buFont typeface="Wingdings" pitchFamily="2" charset="2"/>
              <a:buChar char="Ø"/>
            </a:pPr>
            <a:r>
              <a:rPr lang="ar-SY" b="1" dirty="0" smtClean="0">
                <a:solidFill>
                  <a:schemeClr val="bg1"/>
                </a:solidFill>
              </a:rPr>
              <a:t>الاختبارات الجزيئية </a:t>
            </a:r>
            <a:r>
              <a:rPr lang="ar-SY" b="1" dirty="0" err="1" smtClean="0">
                <a:solidFill>
                  <a:schemeClr val="bg1"/>
                </a:solidFill>
              </a:rPr>
              <a:t>لشذوذات</a:t>
            </a:r>
            <a:r>
              <a:rPr lang="ar-SY" b="1" dirty="0" smtClean="0">
                <a:solidFill>
                  <a:schemeClr val="bg1"/>
                </a:solidFill>
              </a:rPr>
              <a:t> </a:t>
            </a:r>
            <a:r>
              <a:rPr lang="en-US" b="1" dirty="0" smtClean="0">
                <a:solidFill>
                  <a:schemeClr val="bg1"/>
                </a:solidFill>
              </a:rPr>
              <a:t>DNA</a:t>
            </a:r>
            <a:r>
              <a:rPr lang="ar-SY" b="1" dirty="0" smtClean="0">
                <a:solidFill>
                  <a:schemeClr val="bg1"/>
                </a:solidFill>
              </a:rPr>
              <a:t> النوعية للمرض في البراز والدم</a:t>
            </a:r>
          </a:p>
          <a:p>
            <a:pPr>
              <a:buFont typeface="Wingdings" pitchFamily="2" charset="2"/>
              <a:buChar char="Ø"/>
            </a:pPr>
            <a:r>
              <a:rPr lang="ar-SY" b="1" dirty="0" smtClean="0">
                <a:solidFill>
                  <a:schemeClr val="bg1"/>
                </a:solidFill>
              </a:rPr>
              <a:t>التفرس بتصوير القولون الطبقي </a:t>
            </a:r>
            <a:r>
              <a:rPr lang="ar-SY" b="1" dirty="0" err="1" smtClean="0">
                <a:solidFill>
                  <a:schemeClr val="bg1"/>
                </a:solidFill>
              </a:rPr>
              <a:t>المحوسب</a:t>
            </a:r>
            <a:r>
              <a:rPr lang="ar-SY" b="1" dirty="0" smtClean="0">
                <a:solidFill>
                  <a:schemeClr val="bg1"/>
                </a:solidFill>
              </a:rPr>
              <a:t> (يتضمن نفخ الهواء)</a:t>
            </a:r>
          </a:p>
          <a:p>
            <a:pPr>
              <a:buFont typeface="Wingdings" pitchFamily="2" charset="2"/>
              <a:buChar char="Ø"/>
            </a:pPr>
            <a:r>
              <a:rPr lang="ar-SY" b="1" dirty="0" smtClean="0">
                <a:solidFill>
                  <a:schemeClr val="bg1"/>
                </a:solidFill>
              </a:rPr>
              <a:t>حقنة </a:t>
            </a:r>
            <a:r>
              <a:rPr lang="ar-SY" b="1" dirty="0" err="1" smtClean="0">
                <a:solidFill>
                  <a:schemeClr val="bg1"/>
                </a:solidFill>
              </a:rPr>
              <a:t>الباريوم</a:t>
            </a:r>
            <a:r>
              <a:rPr lang="ar-SY" b="1" dirty="0" smtClean="0">
                <a:solidFill>
                  <a:schemeClr val="bg1"/>
                </a:solidFill>
              </a:rPr>
              <a:t> مع التباين الهوائي (يتضمن الاختبار نفخ الهواء والتصوير بالأشعة السينية)</a:t>
            </a: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  طرائق التحري</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126</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92500" lnSpcReduction="20000"/>
          </a:bodyPr>
          <a:lstStyle/>
          <a:p>
            <a:pPr algn="ctr">
              <a:buNone/>
            </a:pPr>
            <a:r>
              <a:rPr lang="ar-SY" b="1" dirty="0" smtClean="0">
                <a:solidFill>
                  <a:schemeClr val="accent4">
                    <a:lumMod val="40000"/>
                    <a:lumOff val="60000"/>
                  </a:schemeClr>
                </a:solidFill>
                <a:cs typeface="+mj-cs"/>
              </a:rPr>
              <a:t>مبادئ توجيهية لجمعية السرطان الأمريكية</a:t>
            </a:r>
          </a:p>
          <a:p>
            <a:pPr algn="ctr">
              <a:buNone/>
            </a:pPr>
            <a:r>
              <a:rPr lang="ar-SY" b="1" dirty="0" smtClean="0">
                <a:solidFill>
                  <a:schemeClr val="accent4">
                    <a:lumMod val="40000"/>
                    <a:lumOff val="60000"/>
                  </a:schemeClr>
                </a:solidFill>
                <a:cs typeface="+mj-cs"/>
              </a:rPr>
              <a:t>بشأن تحري سرطان القولون-المستقيم للكشف المبكر</a:t>
            </a:r>
          </a:p>
          <a:p>
            <a:pPr>
              <a:buFont typeface="Wingdings" pitchFamily="2" charset="2"/>
              <a:buChar char="Ø"/>
            </a:pPr>
            <a:r>
              <a:rPr lang="ar-SY" b="1" dirty="0" smtClean="0">
                <a:solidFill>
                  <a:schemeClr val="bg1"/>
                </a:solidFill>
              </a:rPr>
              <a:t>بدء من عمر 50 للرجال والنساء، ينبغي </a:t>
            </a:r>
            <a:r>
              <a:rPr lang="ar-SY" b="1" dirty="0" err="1" smtClean="0">
                <a:solidFill>
                  <a:schemeClr val="bg1"/>
                </a:solidFill>
              </a:rPr>
              <a:t>اتباع</a:t>
            </a:r>
            <a:r>
              <a:rPr lang="ar-SY" b="1" dirty="0" smtClean="0">
                <a:solidFill>
                  <a:schemeClr val="bg1"/>
                </a:solidFill>
              </a:rPr>
              <a:t> أحد الإجراءات التالية:</a:t>
            </a:r>
          </a:p>
          <a:p>
            <a:pPr>
              <a:buFont typeface="Wingdings" pitchFamily="2" charset="2"/>
              <a:buChar char="§"/>
            </a:pPr>
            <a:r>
              <a:rPr lang="ar-SY" b="1" dirty="0" smtClean="0">
                <a:solidFill>
                  <a:srgbClr val="FFFF00"/>
                </a:solidFill>
              </a:rPr>
              <a:t>اختبار الدم الخفي في البراز أو الاختبار المناعي الكيميائي للبراز كل سنة</a:t>
            </a:r>
          </a:p>
          <a:p>
            <a:pPr>
              <a:buFont typeface="Wingdings" pitchFamily="2" charset="2"/>
              <a:buChar char="§"/>
            </a:pPr>
            <a:r>
              <a:rPr lang="ar-SY" b="1" dirty="0" smtClean="0">
                <a:solidFill>
                  <a:srgbClr val="FFFF00"/>
                </a:solidFill>
              </a:rPr>
              <a:t>التنظير المرن للسين كل 5 سنوات</a:t>
            </a:r>
          </a:p>
          <a:p>
            <a:pPr>
              <a:buFont typeface="Wingdings" pitchFamily="2" charset="2"/>
              <a:buChar char="§"/>
            </a:pPr>
            <a:r>
              <a:rPr lang="ar-SY" b="1" dirty="0" smtClean="0">
                <a:solidFill>
                  <a:srgbClr val="FFFF00"/>
                </a:solidFill>
              </a:rPr>
              <a:t>حقنة </a:t>
            </a:r>
            <a:r>
              <a:rPr lang="ar-SY" b="1" dirty="0" err="1" smtClean="0">
                <a:solidFill>
                  <a:srgbClr val="FFFF00"/>
                </a:solidFill>
              </a:rPr>
              <a:t>الباريوم</a:t>
            </a:r>
            <a:r>
              <a:rPr lang="ar-SY" b="1" dirty="0" smtClean="0">
                <a:solidFill>
                  <a:srgbClr val="FFFF00"/>
                </a:solidFill>
              </a:rPr>
              <a:t> مع التباين الهوائي كل 5 سنوات</a:t>
            </a:r>
          </a:p>
          <a:p>
            <a:pPr>
              <a:buFont typeface="Wingdings" pitchFamily="2" charset="2"/>
              <a:buChar char="§"/>
            </a:pPr>
            <a:r>
              <a:rPr lang="ar-SY" b="1" dirty="0" smtClean="0">
                <a:solidFill>
                  <a:srgbClr val="FFFF00"/>
                </a:solidFill>
              </a:rPr>
              <a:t>تنظير القولون كل 10 سنوات</a:t>
            </a:r>
          </a:p>
          <a:p>
            <a:pPr>
              <a:buFont typeface="Wingdings" pitchFamily="2" charset="2"/>
              <a:buChar char="§"/>
            </a:pPr>
            <a:r>
              <a:rPr lang="ar-SY" b="1" dirty="0" smtClean="0">
                <a:solidFill>
                  <a:srgbClr val="FFFF00"/>
                </a:solidFill>
              </a:rPr>
              <a:t>التفرس بتصوير القولون الطبقي </a:t>
            </a:r>
            <a:r>
              <a:rPr lang="ar-SY" b="1" dirty="0" err="1" smtClean="0">
                <a:solidFill>
                  <a:srgbClr val="FFFF00"/>
                </a:solidFill>
              </a:rPr>
              <a:t>المحوسب</a:t>
            </a:r>
            <a:r>
              <a:rPr lang="ar-SY" b="1" dirty="0" smtClean="0">
                <a:solidFill>
                  <a:srgbClr val="FFFF00"/>
                </a:solidFill>
              </a:rPr>
              <a:t> كل 5 سنوات</a:t>
            </a:r>
            <a:endParaRPr lang="ar-SY" b="1" dirty="0">
              <a:solidFill>
                <a:srgbClr val="FFFF0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 طرائق التحري</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127</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fontScale="77500" lnSpcReduction="20000"/>
          </a:bodyPr>
          <a:lstStyle/>
          <a:p>
            <a:pPr algn="ctr">
              <a:buNone/>
            </a:pPr>
            <a:r>
              <a:rPr lang="ar-SY" b="1" dirty="0" smtClean="0">
                <a:solidFill>
                  <a:schemeClr val="accent4">
                    <a:lumMod val="40000"/>
                    <a:lumOff val="60000"/>
                  </a:schemeClr>
                </a:solidFill>
                <a:cs typeface="+mj-cs"/>
              </a:rPr>
              <a:t>مبادئ توجيهية لجمعية السرطان الأمريكية</a:t>
            </a:r>
          </a:p>
          <a:p>
            <a:pPr algn="ctr">
              <a:buNone/>
            </a:pPr>
            <a:r>
              <a:rPr lang="ar-SY" b="1" dirty="0" smtClean="0">
                <a:solidFill>
                  <a:schemeClr val="accent4">
                    <a:lumMod val="40000"/>
                    <a:lumOff val="60000"/>
                  </a:schemeClr>
                </a:solidFill>
                <a:cs typeface="+mj-cs"/>
              </a:rPr>
              <a:t>بشأن تحري سرطان القولون-المستقيم للكشف المبكر</a:t>
            </a:r>
          </a:p>
          <a:p>
            <a:pPr>
              <a:buFont typeface="Wingdings" pitchFamily="2" charset="2"/>
              <a:buChar char="Ø"/>
            </a:pPr>
            <a:r>
              <a:rPr lang="ar-SY" b="1" dirty="0" smtClean="0">
                <a:solidFill>
                  <a:schemeClr val="bg1"/>
                </a:solidFill>
              </a:rPr>
              <a:t>الأشخاص الذين لديهم أي من عوامل خطر سرطان القولون-المستقيم التالية، ينبغي أن يبدؤوا إجراءات التحري في عمر أبكر أو بفترات أقصر:</a:t>
            </a:r>
          </a:p>
          <a:p>
            <a:pPr>
              <a:buFont typeface="Wingdings" pitchFamily="2" charset="2"/>
              <a:buChar char="§"/>
            </a:pPr>
            <a:r>
              <a:rPr lang="ar-SY" b="1" dirty="0" smtClean="0">
                <a:solidFill>
                  <a:srgbClr val="FFFF00"/>
                </a:solidFill>
              </a:rPr>
              <a:t>قصة عائلية لسرطان القولون-المستقيم أو </a:t>
            </a:r>
            <a:r>
              <a:rPr lang="ar-SY" b="1" dirty="0" err="1" smtClean="0">
                <a:solidFill>
                  <a:srgbClr val="FFFF00"/>
                </a:solidFill>
              </a:rPr>
              <a:t>سلائل</a:t>
            </a:r>
            <a:r>
              <a:rPr lang="ar-SY" b="1" dirty="0" smtClean="0">
                <a:solidFill>
                  <a:srgbClr val="FFFF00"/>
                </a:solidFill>
              </a:rPr>
              <a:t> في القرابة من الدرجة الأولى، لاسيما الأبوين أو الأشقاء قبل عمر 45 أو في اثنين من أقرباء الدرجة الأولى في أي عمر</a:t>
            </a:r>
          </a:p>
          <a:p>
            <a:pPr>
              <a:buFont typeface="Wingdings" pitchFamily="2" charset="2"/>
              <a:buChar char="§"/>
            </a:pPr>
            <a:r>
              <a:rPr lang="ar-SY" b="1" dirty="0" smtClean="0">
                <a:solidFill>
                  <a:srgbClr val="FFFF00"/>
                </a:solidFill>
              </a:rPr>
              <a:t>عائلة مع متلازمات وراثية لسرطان القولون-المستقيم، كداء </a:t>
            </a:r>
            <a:r>
              <a:rPr lang="ar-SY" b="1" dirty="0" err="1" smtClean="0">
                <a:solidFill>
                  <a:srgbClr val="FFFF00"/>
                </a:solidFill>
              </a:rPr>
              <a:t>السلائل</a:t>
            </a:r>
            <a:r>
              <a:rPr lang="ar-SY" b="1" dirty="0" smtClean="0">
                <a:solidFill>
                  <a:srgbClr val="FFFF00"/>
                </a:solidFill>
              </a:rPr>
              <a:t> الورمي </a:t>
            </a:r>
            <a:r>
              <a:rPr lang="ar-SY" b="1" dirty="0" err="1" smtClean="0">
                <a:solidFill>
                  <a:srgbClr val="FFFF00"/>
                </a:solidFill>
              </a:rPr>
              <a:t>الغدي</a:t>
            </a:r>
            <a:r>
              <a:rPr lang="ar-SY" b="1" dirty="0" smtClean="0">
                <a:solidFill>
                  <a:srgbClr val="FFFF00"/>
                </a:solidFill>
              </a:rPr>
              <a:t> العائلي، وسرطان القولون الوراثي غير </a:t>
            </a:r>
            <a:r>
              <a:rPr lang="ar-SY" b="1" dirty="0" err="1" smtClean="0">
                <a:solidFill>
                  <a:srgbClr val="FFFF00"/>
                </a:solidFill>
              </a:rPr>
              <a:t>السلائلي</a:t>
            </a:r>
            <a:endParaRPr lang="ar-SY" b="1" dirty="0" smtClean="0">
              <a:solidFill>
                <a:srgbClr val="FFFF00"/>
              </a:solidFill>
            </a:endParaRPr>
          </a:p>
          <a:p>
            <a:pPr>
              <a:buFont typeface="Wingdings" pitchFamily="2" charset="2"/>
              <a:buChar char="§"/>
            </a:pPr>
            <a:r>
              <a:rPr lang="ar-SY" b="1" dirty="0" smtClean="0">
                <a:solidFill>
                  <a:srgbClr val="FFFF00"/>
                </a:solidFill>
              </a:rPr>
              <a:t>قصة شخصية لسرطان القولون-المستقيم أو </a:t>
            </a:r>
            <a:r>
              <a:rPr lang="ar-SY" b="1" dirty="0" err="1" smtClean="0">
                <a:solidFill>
                  <a:srgbClr val="FFFF00"/>
                </a:solidFill>
              </a:rPr>
              <a:t>سلائل</a:t>
            </a:r>
            <a:r>
              <a:rPr lang="ar-SY" b="1" dirty="0" smtClean="0">
                <a:solidFill>
                  <a:srgbClr val="FFFF00"/>
                </a:solidFill>
              </a:rPr>
              <a:t> ورمية </a:t>
            </a:r>
            <a:r>
              <a:rPr lang="ar-SY" b="1" dirty="0" err="1" smtClean="0">
                <a:solidFill>
                  <a:srgbClr val="FFFF00"/>
                </a:solidFill>
              </a:rPr>
              <a:t>غدية</a:t>
            </a:r>
            <a:endParaRPr lang="ar-SY" b="1" dirty="0" smtClean="0">
              <a:solidFill>
                <a:srgbClr val="FFFF00"/>
              </a:solidFill>
            </a:endParaRPr>
          </a:p>
          <a:p>
            <a:pPr>
              <a:buFont typeface="Wingdings" pitchFamily="2" charset="2"/>
              <a:buChar char="§"/>
            </a:pPr>
            <a:r>
              <a:rPr lang="ar-SY" b="1" dirty="0" smtClean="0">
                <a:solidFill>
                  <a:srgbClr val="FFFF00"/>
                </a:solidFill>
              </a:rPr>
              <a:t>قصة شخصية لداء الأمعاء الالتهابي المزمن [داء </a:t>
            </a:r>
            <a:r>
              <a:rPr lang="ar-SY" b="1" dirty="0" err="1" smtClean="0">
                <a:solidFill>
                  <a:srgbClr val="FFFF00"/>
                </a:solidFill>
              </a:rPr>
              <a:t>كُرون</a:t>
            </a:r>
            <a:r>
              <a:rPr lang="ar-SY" b="1" dirty="0" smtClean="0">
                <a:solidFill>
                  <a:srgbClr val="FFFF00"/>
                </a:solidFill>
              </a:rPr>
              <a:t> (داء الورم الحبيبي الالتهابي الهضمي المزمن) أو التهاب القولون التقرحي] </a:t>
            </a:r>
            <a:endParaRPr lang="ar-SY" b="1" dirty="0">
              <a:solidFill>
                <a:srgbClr val="FFFF0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128</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rgbClr val="C00000"/>
          </a:solidFill>
        </p:spPr>
        <p:txBody>
          <a:bodyPr>
            <a:normAutofit fontScale="77500" lnSpcReduction="20000"/>
          </a:bodyPr>
          <a:lstStyle/>
          <a:p>
            <a:pPr>
              <a:buFont typeface="Wingdings" pitchFamily="2" charset="2"/>
              <a:buChar char="Ø"/>
            </a:pPr>
            <a:r>
              <a:rPr lang="ar-SY" b="1" dirty="0" smtClean="0">
                <a:solidFill>
                  <a:schemeClr val="bg1"/>
                </a:solidFill>
              </a:rPr>
              <a:t>اختبار الدم الخفي في البراز</a:t>
            </a:r>
          </a:p>
          <a:p>
            <a:pPr>
              <a:buFont typeface="Wingdings" pitchFamily="2" charset="2"/>
              <a:buChar char="Ø"/>
            </a:pPr>
            <a:r>
              <a:rPr lang="ar-SY" b="1" dirty="0" smtClean="0">
                <a:solidFill>
                  <a:schemeClr val="bg1"/>
                </a:solidFill>
              </a:rPr>
              <a:t>المس الشرجي للمستقيم</a:t>
            </a:r>
          </a:p>
          <a:p>
            <a:pPr>
              <a:buFont typeface="Wingdings" pitchFamily="2" charset="2"/>
              <a:buChar char="Ø"/>
            </a:pPr>
            <a:r>
              <a:rPr lang="ar-SY" b="1" dirty="0" smtClean="0">
                <a:solidFill>
                  <a:schemeClr val="bg1"/>
                </a:solidFill>
              </a:rPr>
              <a:t>التنظير المرن للسين (يتضمن نفخ الهواء)</a:t>
            </a:r>
          </a:p>
          <a:p>
            <a:pPr>
              <a:buFont typeface="Wingdings" pitchFamily="2" charset="2"/>
              <a:buChar char="Ø"/>
            </a:pPr>
            <a:r>
              <a:rPr lang="ar-SY" b="1" dirty="0" smtClean="0">
                <a:solidFill>
                  <a:schemeClr val="bg1"/>
                </a:solidFill>
              </a:rPr>
              <a:t>تنظير القولون</a:t>
            </a:r>
          </a:p>
          <a:p>
            <a:pPr>
              <a:buFont typeface="Wingdings" pitchFamily="2" charset="2"/>
              <a:buChar char="Ø"/>
            </a:pPr>
            <a:r>
              <a:rPr lang="ar-SY" b="1" dirty="0" smtClean="0">
                <a:solidFill>
                  <a:schemeClr val="bg1"/>
                </a:solidFill>
              </a:rPr>
              <a:t>الاختبارات الجزيئية </a:t>
            </a:r>
            <a:r>
              <a:rPr lang="ar-SY" b="1" dirty="0" err="1" smtClean="0">
                <a:solidFill>
                  <a:schemeClr val="bg1"/>
                </a:solidFill>
              </a:rPr>
              <a:t>لشذوذات</a:t>
            </a:r>
            <a:r>
              <a:rPr lang="ar-SY" b="1" dirty="0" smtClean="0">
                <a:solidFill>
                  <a:schemeClr val="bg1"/>
                </a:solidFill>
              </a:rPr>
              <a:t> </a:t>
            </a:r>
            <a:r>
              <a:rPr lang="en-US" b="1" dirty="0" smtClean="0">
                <a:solidFill>
                  <a:schemeClr val="bg1"/>
                </a:solidFill>
              </a:rPr>
              <a:t>DNA</a:t>
            </a:r>
            <a:r>
              <a:rPr lang="ar-SY" b="1" dirty="0" smtClean="0">
                <a:solidFill>
                  <a:schemeClr val="bg1"/>
                </a:solidFill>
              </a:rPr>
              <a:t> النوعية للمرض في البراز والدم</a:t>
            </a:r>
          </a:p>
          <a:p>
            <a:pPr>
              <a:buFont typeface="Wingdings" pitchFamily="2" charset="2"/>
              <a:buChar char="Ø"/>
            </a:pPr>
            <a:r>
              <a:rPr lang="ar-SY" b="1" dirty="0" smtClean="0">
                <a:solidFill>
                  <a:schemeClr val="bg1"/>
                </a:solidFill>
              </a:rPr>
              <a:t>حقنة </a:t>
            </a:r>
            <a:r>
              <a:rPr lang="ar-SY" b="1" dirty="0" err="1" smtClean="0">
                <a:solidFill>
                  <a:schemeClr val="bg1"/>
                </a:solidFill>
              </a:rPr>
              <a:t>الباريوم</a:t>
            </a:r>
            <a:r>
              <a:rPr lang="ar-SY" b="1" dirty="0" smtClean="0">
                <a:solidFill>
                  <a:schemeClr val="bg1"/>
                </a:solidFill>
              </a:rPr>
              <a:t> مع التباين الهوائي (يتضمن الاختبار نفخ الهواء والتصوير بالأشعة السينية)</a:t>
            </a:r>
          </a:p>
          <a:p>
            <a:pPr>
              <a:buFont typeface="Wingdings" pitchFamily="2" charset="2"/>
              <a:buChar char="Ø"/>
            </a:pPr>
            <a:r>
              <a:rPr lang="ar-SY" b="1" dirty="0" smtClean="0">
                <a:solidFill>
                  <a:schemeClr val="bg1"/>
                </a:solidFill>
              </a:rPr>
              <a:t>اختبارات التصوير: التفرس الطبقي </a:t>
            </a:r>
            <a:r>
              <a:rPr lang="ar-SY" b="1" dirty="0" err="1" smtClean="0">
                <a:solidFill>
                  <a:schemeClr val="bg1"/>
                </a:solidFill>
              </a:rPr>
              <a:t>المحوسب</a:t>
            </a:r>
            <a:r>
              <a:rPr lang="ar-SY" b="1" dirty="0" smtClean="0">
                <a:solidFill>
                  <a:schemeClr val="bg1"/>
                </a:solidFill>
              </a:rPr>
              <a:t>، التفرس بتصوير القولون الطبقي </a:t>
            </a:r>
            <a:r>
              <a:rPr lang="ar-SY" b="1" dirty="0" err="1" smtClean="0">
                <a:solidFill>
                  <a:schemeClr val="bg1"/>
                </a:solidFill>
              </a:rPr>
              <a:t>المحوسب</a:t>
            </a:r>
            <a:r>
              <a:rPr lang="ar-SY" b="1" dirty="0" smtClean="0">
                <a:solidFill>
                  <a:schemeClr val="bg1"/>
                </a:solidFill>
              </a:rPr>
              <a:t> (يتضمن نفخ الهواء)، التفرس بالتصوير المقطعي بالإصدار </a:t>
            </a:r>
            <a:r>
              <a:rPr lang="ar-SY" b="1" dirty="0" err="1" smtClean="0">
                <a:solidFill>
                  <a:schemeClr val="bg1"/>
                </a:solidFill>
              </a:rPr>
              <a:t>البوزيتروني</a:t>
            </a:r>
            <a:r>
              <a:rPr lang="ar-SY" b="1" dirty="0" smtClean="0">
                <a:solidFill>
                  <a:schemeClr val="bg1"/>
                </a:solidFill>
              </a:rPr>
              <a:t>، الأمواج الصوتية الفائقة، التصوير بالرنين المغناطيسي للبطن</a:t>
            </a:r>
          </a:p>
          <a:p>
            <a:pPr>
              <a:buFont typeface="Wingdings" pitchFamily="2" charset="2"/>
              <a:buChar char="Ø"/>
            </a:pPr>
            <a:r>
              <a:rPr lang="ar-SY" b="1" dirty="0" err="1" smtClean="0">
                <a:solidFill>
                  <a:schemeClr val="bg1"/>
                </a:solidFill>
              </a:rPr>
              <a:t>الخزعة</a:t>
            </a:r>
            <a:endParaRPr lang="ar-SY" b="1" dirty="0" smtClean="0">
              <a:solidFill>
                <a:schemeClr val="bg1"/>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 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129</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التنظير المرن للسين (يتضمن نفخ الهواء)</a:t>
            </a:r>
          </a:p>
        </p:txBody>
      </p:sp>
      <p:pic>
        <p:nvPicPr>
          <p:cNvPr id="5122" name="Picture 2" descr="C:\Users\TOSHIBA\Documents\محاضرات السرطان\القولون-المستقيم\وضعية تنظير السين- Patient positioning and room set-up for sigmoidoscopy and colonoscopy.jpg"/>
          <p:cNvPicPr>
            <a:picLocks noChangeAspect="1" noChangeArrowheads="1"/>
          </p:cNvPicPr>
          <p:nvPr/>
        </p:nvPicPr>
        <p:blipFill>
          <a:blip r:embed="rId2"/>
          <a:srcRect/>
          <a:stretch>
            <a:fillRect/>
          </a:stretch>
        </p:blipFill>
        <p:spPr bwMode="auto">
          <a:xfrm>
            <a:off x="4929190" y="2857496"/>
            <a:ext cx="3524250" cy="260032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5123" name="Picture 3" descr="C:\Users\TOSHIBA\Documents\محاضرات السرطان\القولون-المستقيم\تنظير السين- A, Position of the sigmoidoscope in the colon; B, endoscopic view; C, detail of the colonoscope tip.jpg"/>
          <p:cNvPicPr>
            <a:picLocks noChangeAspect="1" noChangeArrowheads="1"/>
          </p:cNvPicPr>
          <p:nvPr/>
        </p:nvPicPr>
        <p:blipFill>
          <a:blip r:embed="rId3"/>
          <a:srcRect/>
          <a:stretch>
            <a:fillRect/>
          </a:stretch>
        </p:blipFill>
        <p:spPr bwMode="auto">
          <a:xfrm>
            <a:off x="783656" y="2285992"/>
            <a:ext cx="3859782" cy="3748051"/>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a:t>
            </a:fld>
            <a:endParaRPr lang="ar-SA" dirty="0">
              <a:solidFill>
                <a:srgbClr val="002060"/>
              </a:solidFill>
            </a:endParaRPr>
          </a:p>
        </p:txBody>
      </p:sp>
      <p:graphicFrame>
        <p:nvGraphicFramePr>
          <p:cNvPr id="8" name="مخطط 7"/>
          <p:cNvGraphicFramePr/>
          <p:nvPr/>
        </p:nvGraphicFramePr>
        <p:xfrm>
          <a:off x="428596" y="1428736"/>
          <a:ext cx="828680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 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130</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تنظير القولون</a:t>
            </a:r>
          </a:p>
        </p:txBody>
      </p:sp>
      <p:pic>
        <p:nvPicPr>
          <p:cNvPr id="6146" name="Picture 2" descr="C:\Users\TOSHIBA\Documents\محاضرات السرطان\القولون-المستقيم\تنظير القولون- A, Position of the colonoscope in the colon; B, endoscopic view; C, detail of the colonoscope tip.jpg"/>
          <p:cNvPicPr>
            <a:picLocks noChangeAspect="1" noChangeArrowheads="1"/>
          </p:cNvPicPr>
          <p:nvPr/>
        </p:nvPicPr>
        <p:blipFill>
          <a:blip r:embed="rId2"/>
          <a:srcRect/>
          <a:stretch>
            <a:fillRect/>
          </a:stretch>
        </p:blipFill>
        <p:spPr bwMode="auto">
          <a:xfrm>
            <a:off x="2357422" y="2151386"/>
            <a:ext cx="4714908" cy="37830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 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131</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تنظير القولون-أشكال </a:t>
            </a:r>
            <a:r>
              <a:rPr lang="ar-SY" b="1" dirty="0" err="1" smtClean="0">
                <a:solidFill>
                  <a:srgbClr val="FFFF00"/>
                </a:solidFill>
              </a:rPr>
              <a:t>السلائل</a:t>
            </a:r>
            <a:endParaRPr lang="ar-SY" b="1" dirty="0" smtClean="0">
              <a:solidFill>
                <a:srgbClr val="FFFF00"/>
              </a:solidFill>
            </a:endParaRPr>
          </a:p>
        </p:txBody>
      </p:sp>
      <p:pic>
        <p:nvPicPr>
          <p:cNvPr id="8194" name="Picture 2" descr="C:\Users\TOSHIBA\Documents\محاضرات السرطان\القولون-المستقيم\انواع البوليبات- A, Sessile polyp; B, pedunculated polyp; C, adenocarcinoma; A’, B’, C’, corresponding endoscopic views.jpg"/>
          <p:cNvPicPr>
            <a:picLocks noChangeAspect="1" noChangeArrowheads="1"/>
          </p:cNvPicPr>
          <p:nvPr/>
        </p:nvPicPr>
        <p:blipFill>
          <a:blip r:embed="rId2"/>
          <a:srcRect/>
          <a:stretch>
            <a:fillRect/>
          </a:stretch>
        </p:blipFill>
        <p:spPr bwMode="auto">
          <a:xfrm>
            <a:off x="2214546" y="2428868"/>
            <a:ext cx="4978258" cy="3443295"/>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 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132</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تنظير القولون-أشكال </a:t>
            </a:r>
            <a:r>
              <a:rPr lang="ar-SY" b="1" dirty="0" err="1" smtClean="0">
                <a:solidFill>
                  <a:srgbClr val="FFFF00"/>
                </a:solidFill>
              </a:rPr>
              <a:t>السلائل</a:t>
            </a:r>
            <a:endParaRPr lang="ar-SY" b="1" dirty="0" smtClean="0">
              <a:solidFill>
                <a:srgbClr val="FFFF00"/>
              </a:solidFill>
            </a:endParaRPr>
          </a:p>
        </p:txBody>
      </p:sp>
      <p:pic>
        <p:nvPicPr>
          <p:cNvPr id="8" name="Picture 2" descr="C:\Users\TOSHIBA\Documents\محاضرات السرطان\تنظير القولون-سرطان القولون\أشكال السلائل بمنظار القولون.jpg"/>
          <p:cNvPicPr>
            <a:picLocks noChangeAspect="1" noChangeArrowheads="1"/>
          </p:cNvPicPr>
          <p:nvPr/>
        </p:nvPicPr>
        <p:blipFill>
          <a:blip r:embed="rId2"/>
          <a:srcRect/>
          <a:stretch>
            <a:fillRect/>
          </a:stretch>
        </p:blipFill>
        <p:spPr bwMode="auto">
          <a:xfrm>
            <a:off x="2143108" y="2143116"/>
            <a:ext cx="4533358" cy="452596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 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133</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حقنة </a:t>
            </a:r>
            <a:r>
              <a:rPr lang="ar-SY" b="1" dirty="0" err="1" smtClean="0">
                <a:solidFill>
                  <a:srgbClr val="FFFF00"/>
                </a:solidFill>
              </a:rPr>
              <a:t>الباريوم</a:t>
            </a:r>
            <a:r>
              <a:rPr lang="ar-SY" b="1" dirty="0" smtClean="0">
                <a:solidFill>
                  <a:srgbClr val="FFFF00"/>
                </a:solidFill>
              </a:rPr>
              <a:t> مع التباين الهوائي</a:t>
            </a:r>
          </a:p>
          <a:p>
            <a:pPr algn="ctr">
              <a:buNone/>
            </a:pPr>
            <a:r>
              <a:rPr lang="ar-SY" b="1" dirty="0" smtClean="0">
                <a:solidFill>
                  <a:srgbClr val="FFFF00"/>
                </a:solidFill>
              </a:rPr>
              <a:t>(يتضمن الاختبار نفخ الهواء والتصوير بالأشعة السينية)</a:t>
            </a:r>
            <a:endParaRPr lang="ar-SY" b="1" dirty="0">
              <a:solidFill>
                <a:srgbClr val="FFFF00"/>
              </a:solidFill>
            </a:endParaRPr>
          </a:p>
        </p:txBody>
      </p:sp>
      <p:pic>
        <p:nvPicPr>
          <p:cNvPr id="7170" name="Picture 2" descr="C:\Users\TOSHIBA\Documents\محاضرات السرطان\القولون-المستقيم\حقنة الباريوم- Patient positioning and room set-up for barium enema x-ray.jpg"/>
          <p:cNvPicPr>
            <a:picLocks noChangeAspect="1" noChangeArrowheads="1"/>
          </p:cNvPicPr>
          <p:nvPr/>
        </p:nvPicPr>
        <p:blipFill>
          <a:blip r:embed="rId2"/>
          <a:srcRect/>
          <a:stretch>
            <a:fillRect/>
          </a:stretch>
        </p:blipFill>
        <p:spPr bwMode="auto">
          <a:xfrm>
            <a:off x="2500298" y="2856197"/>
            <a:ext cx="4071966" cy="3108599"/>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 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134</a:t>
            </a:fld>
            <a:endParaRPr lang="ar-SA" dirty="0">
              <a:solidFill>
                <a:srgbClr val="002060"/>
              </a:solidFill>
            </a:endParaRPr>
          </a:p>
        </p:txBody>
      </p:sp>
      <p:sp>
        <p:nvSpPr>
          <p:cNvPr id="7" name="عنصر نائب للمحتوى 6"/>
          <p:cNvSpPr>
            <a:spLocks noGrp="1"/>
          </p:cNvSpPr>
          <p:nvPr>
            <p:ph idx="1"/>
          </p:nvPr>
        </p:nvSpPr>
        <p:spPr>
          <a:xfrm>
            <a:off x="428596" y="1500174"/>
            <a:ext cx="8229600" cy="4525963"/>
          </a:xfrm>
          <a:solidFill>
            <a:schemeClr val="bg1">
              <a:lumMod val="65000"/>
            </a:schemeClr>
          </a:solidFill>
        </p:spPr>
        <p:txBody>
          <a:bodyPr>
            <a:normAutofit/>
          </a:bodyPr>
          <a:lstStyle/>
          <a:p>
            <a:pPr algn="ctr">
              <a:buNone/>
            </a:pPr>
            <a:r>
              <a:rPr lang="ar-SY" sz="2400" b="1" dirty="0" smtClean="0">
                <a:solidFill>
                  <a:srgbClr val="FFFF00"/>
                </a:solidFill>
              </a:rPr>
              <a:t>حقنة </a:t>
            </a:r>
            <a:r>
              <a:rPr lang="ar-SY" sz="2400" b="1" dirty="0" err="1" smtClean="0">
                <a:solidFill>
                  <a:srgbClr val="FFFF00"/>
                </a:solidFill>
              </a:rPr>
              <a:t>الباريوم</a:t>
            </a:r>
            <a:r>
              <a:rPr lang="ar-SY" sz="2400" b="1" dirty="0" smtClean="0">
                <a:solidFill>
                  <a:srgbClr val="FFFF00"/>
                </a:solidFill>
              </a:rPr>
              <a:t> مع التباين الهوائي</a:t>
            </a:r>
          </a:p>
          <a:p>
            <a:pPr algn="ctr">
              <a:buNone/>
            </a:pPr>
            <a:r>
              <a:rPr lang="ar-SY" sz="2400" b="1" dirty="0" smtClean="0">
                <a:solidFill>
                  <a:srgbClr val="FFFF00"/>
                </a:solidFill>
              </a:rPr>
              <a:t>(يتضمن الاختبار نفخ الهواء والتصوير بالأشعة السينية)</a:t>
            </a:r>
          </a:p>
          <a:p>
            <a:pPr algn="ctr">
              <a:buNone/>
            </a:pPr>
            <a:r>
              <a:rPr lang="ar-SY" sz="2400" b="1" dirty="0" smtClean="0">
                <a:solidFill>
                  <a:srgbClr val="FFFF00"/>
                </a:solidFill>
              </a:rPr>
              <a:t>مظاهر السرطان بالتصوير الظليل للقولون</a:t>
            </a:r>
            <a:endParaRPr lang="ar-SY" sz="2400" b="1" dirty="0">
              <a:solidFill>
                <a:srgbClr val="FFFF00"/>
              </a:solidFill>
            </a:endParaRPr>
          </a:p>
        </p:txBody>
      </p:sp>
      <p:pic>
        <p:nvPicPr>
          <p:cNvPr id="8" name="Picture 2" descr="C:\Users\TOSHIBA\Documents\محاضرات السرطان\التصوير الشعاعي الظليل لسرطان القولون\التصوير الظليل للكولون.jpg"/>
          <p:cNvPicPr>
            <a:picLocks noChangeAspect="1" noChangeArrowheads="1"/>
          </p:cNvPicPr>
          <p:nvPr/>
        </p:nvPicPr>
        <p:blipFill>
          <a:blip r:embed="rId2"/>
          <a:srcRect/>
          <a:stretch>
            <a:fillRect/>
          </a:stretch>
        </p:blipFill>
        <p:spPr bwMode="auto">
          <a:xfrm>
            <a:off x="1928794" y="2857496"/>
            <a:ext cx="5036957" cy="337618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 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135</a:t>
            </a:fld>
            <a:endParaRPr lang="ar-SA" dirty="0">
              <a:solidFill>
                <a:srgbClr val="002060"/>
              </a:solidFill>
            </a:endParaRPr>
          </a:p>
        </p:txBody>
      </p:sp>
      <p:sp>
        <p:nvSpPr>
          <p:cNvPr id="7" name="عنصر نائب للمحتوى 6"/>
          <p:cNvSpPr>
            <a:spLocks noGrp="1"/>
          </p:cNvSpPr>
          <p:nvPr>
            <p:ph idx="1"/>
          </p:nvPr>
        </p:nvSpPr>
        <p:spPr>
          <a:xfrm>
            <a:off x="428596" y="1500174"/>
            <a:ext cx="8229600" cy="4525963"/>
          </a:xfrm>
          <a:solidFill>
            <a:schemeClr val="bg1">
              <a:lumMod val="65000"/>
            </a:schemeClr>
          </a:solidFill>
        </p:spPr>
        <p:txBody>
          <a:bodyPr>
            <a:normAutofit/>
          </a:bodyPr>
          <a:lstStyle/>
          <a:p>
            <a:pPr algn="ctr">
              <a:buNone/>
            </a:pPr>
            <a:r>
              <a:rPr lang="ar-SY" sz="2400" b="1" dirty="0" smtClean="0">
                <a:solidFill>
                  <a:srgbClr val="FFFF00"/>
                </a:solidFill>
              </a:rPr>
              <a:t>حقنة </a:t>
            </a:r>
            <a:r>
              <a:rPr lang="ar-SY" sz="2400" b="1" dirty="0" err="1" smtClean="0">
                <a:solidFill>
                  <a:srgbClr val="FFFF00"/>
                </a:solidFill>
              </a:rPr>
              <a:t>الباريوم</a:t>
            </a:r>
            <a:r>
              <a:rPr lang="ar-SY" sz="2400" b="1" dirty="0" smtClean="0">
                <a:solidFill>
                  <a:srgbClr val="FFFF00"/>
                </a:solidFill>
              </a:rPr>
              <a:t> مع التباين الهوائي</a:t>
            </a:r>
          </a:p>
          <a:p>
            <a:pPr algn="ctr">
              <a:buNone/>
            </a:pPr>
            <a:r>
              <a:rPr lang="ar-SY" sz="2400" b="1" dirty="0" smtClean="0">
                <a:solidFill>
                  <a:srgbClr val="FFFF00"/>
                </a:solidFill>
              </a:rPr>
              <a:t>(يتضمن الاختبار نفخ الهواء والتصوير بالأشعة السينية)</a:t>
            </a:r>
          </a:p>
          <a:p>
            <a:pPr algn="ctr">
              <a:buNone/>
            </a:pPr>
            <a:r>
              <a:rPr lang="ar-SY" sz="2400" b="1" dirty="0" smtClean="0">
                <a:solidFill>
                  <a:srgbClr val="FFFF00"/>
                </a:solidFill>
              </a:rPr>
              <a:t>مظاهر السرطان بالتصوير الظليل للقولون</a:t>
            </a:r>
            <a:endParaRPr lang="ar-SY" sz="2400" b="1" dirty="0">
              <a:solidFill>
                <a:srgbClr val="FFFF00"/>
              </a:solidFill>
            </a:endParaRPr>
          </a:p>
        </p:txBody>
      </p:sp>
      <p:pic>
        <p:nvPicPr>
          <p:cNvPr id="9" name="Picture 3" descr="C:\Users\TOSHIBA\Documents\محاضرات السرطان\التصوير الشعاعي الظليل لسرطان القولون\لب التفاحة.jpg"/>
          <p:cNvPicPr>
            <a:picLocks noChangeAspect="1" noChangeArrowheads="1"/>
          </p:cNvPicPr>
          <p:nvPr/>
        </p:nvPicPr>
        <p:blipFill>
          <a:blip r:embed="rId2"/>
          <a:srcRect/>
          <a:stretch>
            <a:fillRect/>
          </a:stretch>
        </p:blipFill>
        <p:spPr bwMode="auto">
          <a:xfrm>
            <a:off x="1714480" y="2860278"/>
            <a:ext cx="5715040" cy="335480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11، 12</a:t>
            </a:r>
            <a:endParaRPr lang="ar-SY" b="1" baseline="30000" dirty="0">
              <a:solidFill>
                <a:srgbClr val="00B05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136</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chemeClr val="bg1">
              <a:lumMod val="65000"/>
            </a:schemeClr>
          </a:solidFill>
        </p:spPr>
        <p:txBody>
          <a:bodyPr>
            <a:normAutofit/>
          </a:bodyPr>
          <a:lstStyle/>
          <a:p>
            <a:pPr algn="ctr">
              <a:buNone/>
            </a:pPr>
            <a:r>
              <a:rPr lang="ar-SY" b="1" dirty="0" err="1" smtClean="0">
                <a:solidFill>
                  <a:srgbClr val="FFFF00"/>
                </a:solidFill>
              </a:rPr>
              <a:t>الخزعة</a:t>
            </a:r>
            <a:r>
              <a:rPr lang="ar-SY" b="1" dirty="0" smtClean="0">
                <a:solidFill>
                  <a:srgbClr val="FFFF00"/>
                </a:solidFill>
              </a:rPr>
              <a:t>-أثناء التنظير</a:t>
            </a:r>
          </a:p>
          <a:p>
            <a:pPr algn="ctr">
              <a:buNone/>
            </a:pPr>
            <a:endParaRPr lang="ar-SY" b="1" dirty="0" smtClean="0">
              <a:solidFill>
                <a:schemeClr val="accent4">
                  <a:lumMod val="40000"/>
                  <a:lumOff val="60000"/>
                </a:schemeClr>
              </a:solidFill>
            </a:endParaRPr>
          </a:p>
        </p:txBody>
      </p:sp>
      <p:pic>
        <p:nvPicPr>
          <p:cNvPr id="4098" name="Picture 2" descr="C:\Users\TOSHIBA\Documents\محاضرات السرطان\القولون-المستقيم\أخذ الخزعة من القولون- A, B, Endoscopic colonic mucosal biopsy technique; A’,B’, corresponding endoscopic views.jpg"/>
          <p:cNvPicPr>
            <a:picLocks noChangeAspect="1" noChangeArrowheads="1"/>
          </p:cNvPicPr>
          <p:nvPr/>
        </p:nvPicPr>
        <p:blipFill>
          <a:blip r:embed="rId2"/>
          <a:srcRect/>
          <a:stretch>
            <a:fillRect/>
          </a:stretch>
        </p:blipFill>
        <p:spPr bwMode="auto">
          <a:xfrm>
            <a:off x="2143108" y="2381249"/>
            <a:ext cx="5270175" cy="3312681"/>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13</a:t>
            </a:r>
            <a:endParaRPr lang="ar-SY" b="1" baseline="30000" dirty="0">
              <a:solidFill>
                <a:srgbClr val="00B05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137</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chemeClr val="bg1">
              <a:lumMod val="65000"/>
            </a:schemeClr>
          </a:solidFill>
        </p:spPr>
        <p:txBody>
          <a:bodyPr>
            <a:normAutofit/>
          </a:bodyPr>
          <a:lstStyle/>
          <a:p>
            <a:pPr algn="ctr">
              <a:buNone/>
            </a:pPr>
            <a:r>
              <a:rPr lang="ar-SY" sz="2400" b="1" dirty="0" err="1" smtClean="0">
                <a:solidFill>
                  <a:srgbClr val="FFFF00"/>
                </a:solidFill>
              </a:rPr>
              <a:t>الخزعة</a:t>
            </a:r>
            <a:r>
              <a:rPr lang="ar-SY" sz="2400" b="1" dirty="0" smtClean="0">
                <a:solidFill>
                  <a:srgbClr val="FFFF00"/>
                </a:solidFill>
              </a:rPr>
              <a:t>-أثناء التنظير</a:t>
            </a:r>
          </a:p>
          <a:p>
            <a:pPr algn="ctr">
              <a:buNone/>
            </a:pPr>
            <a:r>
              <a:rPr lang="ar-SY" sz="2400" b="1" dirty="0" smtClean="0">
                <a:solidFill>
                  <a:srgbClr val="FFFF00"/>
                </a:solidFill>
              </a:rPr>
              <a:t>التشريح المرضي </a:t>
            </a:r>
            <a:r>
              <a:rPr lang="ar-SY" sz="2400" b="1" dirty="0" err="1" smtClean="0">
                <a:solidFill>
                  <a:srgbClr val="FFFF00"/>
                </a:solidFill>
              </a:rPr>
              <a:t>للكارسينوما</a:t>
            </a:r>
            <a:r>
              <a:rPr lang="ar-SY" sz="2400" b="1" dirty="0" smtClean="0">
                <a:solidFill>
                  <a:srgbClr val="FFFF00"/>
                </a:solidFill>
              </a:rPr>
              <a:t> </a:t>
            </a:r>
            <a:r>
              <a:rPr lang="ar-SY" sz="2400" b="1" dirty="0" err="1" smtClean="0">
                <a:solidFill>
                  <a:srgbClr val="FFFF00"/>
                </a:solidFill>
              </a:rPr>
              <a:t>الغدية</a:t>
            </a:r>
            <a:r>
              <a:rPr lang="ar-SY" sz="2400" b="1" dirty="0" smtClean="0">
                <a:solidFill>
                  <a:srgbClr val="FFFF00"/>
                </a:solidFill>
              </a:rPr>
              <a:t> (</a:t>
            </a:r>
            <a:r>
              <a:rPr lang="ar-SY" sz="2400" b="1" dirty="0" err="1" smtClean="0">
                <a:solidFill>
                  <a:srgbClr val="FFFF00"/>
                </a:solidFill>
              </a:rPr>
              <a:t>أدينو</a:t>
            </a:r>
            <a:r>
              <a:rPr lang="ar-SY" sz="2400" b="1" dirty="0" smtClean="0">
                <a:solidFill>
                  <a:srgbClr val="FFFF00"/>
                </a:solidFill>
              </a:rPr>
              <a:t> </a:t>
            </a:r>
            <a:r>
              <a:rPr lang="ar-SY" sz="2400" b="1" dirty="0" err="1" smtClean="0">
                <a:solidFill>
                  <a:srgbClr val="FFFF00"/>
                </a:solidFill>
              </a:rPr>
              <a:t>كارسينوما</a:t>
            </a:r>
            <a:r>
              <a:rPr lang="ar-SY" sz="2400" b="1" dirty="0" smtClean="0">
                <a:solidFill>
                  <a:srgbClr val="FFFF00"/>
                </a:solidFill>
              </a:rPr>
              <a:t>)</a:t>
            </a:r>
            <a:r>
              <a:rPr lang="ar-SY" sz="2400" b="1" baseline="30000" dirty="0" smtClean="0">
                <a:solidFill>
                  <a:srgbClr val="FFFF00"/>
                </a:solidFill>
              </a:rPr>
              <a:t>13</a:t>
            </a:r>
            <a:endParaRPr lang="ar-SY" sz="2400" b="1" dirty="0" smtClean="0">
              <a:solidFill>
                <a:srgbClr val="FFFF00"/>
              </a:solidFill>
            </a:endParaRPr>
          </a:p>
          <a:p>
            <a:pPr algn="ctr">
              <a:buNone/>
            </a:pPr>
            <a:endParaRPr lang="ar-SY" b="1" dirty="0" smtClean="0">
              <a:solidFill>
                <a:schemeClr val="accent4">
                  <a:lumMod val="40000"/>
                  <a:lumOff val="60000"/>
                </a:schemeClr>
              </a:solidFill>
            </a:endParaRPr>
          </a:p>
        </p:txBody>
      </p:sp>
      <p:pic>
        <p:nvPicPr>
          <p:cNvPr id="8" name="Picture 2" descr="C:\Users\TOSHIBA\Documents\محاضرات السرطان\التشريح المرضي لسرطان القولون\ادينوكارسينوما الكولون1.jpg"/>
          <p:cNvPicPr>
            <a:picLocks noChangeAspect="1" noChangeArrowheads="1"/>
          </p:cNvPicPr>
          <p:nvPr/>
        </p:nvPicPr>
        <p:blipFill>
          <a:blip r:embed="rId2"/>
          <a:srcRect/>
          <a:stretch>
            <a:fillRect/>
          </a:stretch>
        </p:blipFill>
        <p:spPr bwMode="auto">
          <a:xfrm>
            <a:off x="1714481" y="2654444"/>
            <a:ext cx="5786478" cy="405343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285884"/>
          </a:xfrm>
          <a:solidFill>
            <a:srgbClr val="FFC000"/>
          </a:solidFill>
        </p:spPr>
        <p:txBody>
          <a:bodyPr>
            <a:normAutofit/>
          </a:bodyPr>
          <a:lstStyle/>
          <a:p>
            <a:r>
              <a:rPr lang="ar-SY" b="1" dirty="0" smtClean="0">
                <a:solidFill>
                  <a:srgbClr val="0070C0"/>
                </a:solidFill>
                <a:cs typeface="PT Bold Heading" pitchFamily="2" charset="-78"/>
              </a:rPr>
              <a:t>إجراءات التشخيص</a:t>
            </a:r>
            <a:r>
              <a:rPr lang="ar-SY" b="1" baseline="30000" dirty="0" smtClean="0">
                <a:solidFill>
                  <a:srgbClr val="00B050"/>
                </a:solidFill>
                <a:cs typeface="PT Bold Heading" pitchFamily="2" charset="-78"/>
              </a:rPr>
              <a:t>13</a:t>
            </a:r>
            <a:endParaRPr lang="ar-SY" b="1" baseline="30000" dirty="0">
              <a:solidFill>
                <a:srgbClr val="00B05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138</a:t>
            </a:fld>
            <a:endParaRPr lang="ar-SA" dirty="0">
              <a:solidFill>
                <a:srgbClr val="002060"/>
              </a:solidFill>
            </a:endParaRPr>
          </a:p>
        </p:txBody>
      </p:sp>
      <p:sp>
        <p:nvSpPr>
          <p:cNvPr id="7" name="عنصر نائب للمحتوى 6"/>
          <p:cNvSpPr>
            <a:spLocks noGrp="1"/>
          </p:cNvSpPr>
          <p:nvPr>
            <p:ph idx="1"/>
          </p:nvPr>
        </p:nvSpPr>
        <p:spPr>
          <a:xfrm>
            <a:off x="500034" y="1643050"/>
            <a:ext cx="8229600" cy="4525963"/>
          </a:xfrm>
          <a:solidFill>
            <a:schemeClr val="bg1">
              <a:lumMod val="65000"/>
            </a:schemeClr>
          </a:solidFill>
        </p:spPr>
        <p:txBody>
          <a:bodyPr>
            <a:normAutofit/>
          </a:bodyPr>
          <a:lstStyle/>
          <a:p>
            <a:pPr algn="ctr">
              <a:buNone/>
            </a:pPr>
            <a:r>
              <a:rPr lang="ar-SY" sz="2400" b="1" dirty="0" err="1" smtClean="0">
                <a:solidFill>
                  <a:srgbClr val="FFFF00"/>
                </a:solidFill>
              </a:rPr>
              <a:t>الخزعة</a:t>
            </a:r>
            <a:r>
              <a:rPr lang="ar-SY" sz="2400" b="1" dirty="0" smtClean="0">
                <a:solidFill>
                  <a:srgbClr val="FFFF00"/>
                </a:solidFill>
              </a:rPr>
              <a:t>-أثناء التنظير</a:t>
            </a:r>
          </a:p>
          <a:p>
            <a:pPr algn="ctr">
              <a:buNone/>
            </a:pPr>
            <a:r>
              <a:rPr lang="ar-SY" sz="2400" b="1" dirty="0" smtClean="0">
                <a:solidFill>
                  <a:srgbClr val="FFFF00"/>
                </a:solidFill>
              </a:rPr>
              <a:t>التشريح المرضي </a:t>
            </a:r>
            <a:r>
              <a:rPr lang="ar-SY" sz="2400" b="1" dirty="0" err="1" smtClean="0">
                <a:solidFill>
                  <a:srgbClr val="FFFF00"/>
                </a:solidFill>
              </a:rPr>
              <a:t>للكارسينوما</a:t>
            </a:r>
            <a:r>
              <a:rPr lang="ar-SY" sz="2400" b="1" dirty="0" smtClean="0">
                <a:solidFill>
                  <a:srgbClr val="FFFF00"/>
                </a:solidFill>
              </a:rPr>
              <a:t> </a:t>
            </a:r>
            <a:r>
              <a:rPr lang="ar-SY" sz="2400" b="1" dirty="0" err="1" smtClean="0">
                <a:solidFill>
                  <a:srgbClr val="FFFF00"/>
                </a:solidFill>
              </a:rPr>
              <a:t>الغدية</a:t>
            </a:r>
            <a:r>
              <a:rPr lang="ar-SY" sz="2400" b="1" dirty="0" smtClean="0">
                <a:solidFill>
                  <a:srgbClr val="FFFF00"/>
                </a:solidFill>
              </a:rPr>
              <a:t> (</a:t>
            </a:r>
            <a:r>
              <a:rPr lang="ar-SY" sz="2400" b="1" dirty="0" err="1" smtClean="0">
                <a:solidFill>
                  <a:srgbClr val="FFFF00"/>
                </a:solidFill>
              </a:rPr>
              <a:t>أدينو</a:t>
            </a:r>
            <a:r>
              <a:rPr lang="ar-SY" sz="2400" b="1" dirty="0" smtClean="0">
                <a:solidFill>
                  <a:srgbClr val="FFFF00"/>
                </a:solidFill>
              </a:rPr>
              <a:t> </a:t>
            </a:r>
            <a:r>
              <a:rPr lang="ar-SY" sz="2400" b="1" dirty="0" err="1" smtClean="0">
                <a:solidFill>
                  <a:srgbClr val="FFFF00"/>
                </a:solidFill>
              </a:rPr>
              <a:t>كارسينوما</a:t>
            </a:r>
            <a:r>
              <a:rPr lang="ar-SY" sz="2400" b="1" dirty="0" smtClean="0">
                <a:solidFill>
                  <a:srgbClr val="FFFF00"/>
                </a:solidFill>
              </a:rPr>
              <a:t>)</a:t>
            </a:r>
            <a:r>
              <a:rPr lang="ar-SY" sz="2400" b="1" baseline="30000" dirty="0" smtClean="0">
                <a:solidFill>
                  <a:srgbClr val="FFFF00"/>
                </a:solidFill>
              </a:rPr>
              <a:t>13</a:t>
            </a:r>
            <a:endParaRPr lang="ar-SY" sz="2400" b="1" dirty="0" smtClean="0">
              <a:solidFill>
                <a:srgbClr val="FFFF00"/>
              </a:solidFill>
            </a:endParaRPr>
          </a:p>
          <a:p>
            <a:pPr algn="ctr">
              <a:buNone/>
            </a:pPr>
            <a:endParaRPr lang="ar-SY" b="1" dirty="0" smtClean="0">
              <a:solidFill>
                <a:schemeClr val="accent4">
                  <a:lumMod val="40000"/>
                  <a:lumOff val="60000"/>
                </a:schemeClr>
              </a:solidFill>
            </a:endParaRPr>
          </a:p>
        </p:txBody>
      </p:sp>
      <p:pic>
        <p:nvPicPr>
          <p:cNvPr id="10" name="Picture 2" descr="C:\Users\TOSHIBA\Documents\محاضرات السرطان\التشريح المرضي لسرطان القولون\ادينوكارسينوما الكولون.jpg"/>
          <p:cNvPicPr>
            <a:picLocks noChangeAspect="1" noChangeArrowheads="1"/>
          </p:cNvPicPr>
          <p:nvPr/>
        </p:nvPicPr>
        <p:blipFill>
          <a:blip r:embed="rId2"/>
          <a:srcRect/>
          <a:stretch>
            <a:fillRect/>
          </a:stretch>
        </p:blipFill>
        <p:spPr bwMode="auto">
          <a:xfrm>
            <a:off x="4214810" y="2857496"/>
            <a:ext cx="4447800" cy="333773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1" name="Picture 2" descr="C:\Users\TOSHIBA\Documents\محاضرات السرطان\التشريح المرضي لسرطان القولون\ادينوكارسينوما الكولون2.jpg"/>
          <p:cNvPicPr>
            <a:picLocks noChangeAspect="1" noChangeArrowheads="1"/>
          </p:cNvPicPr>
          <p:nvPr/>
        </p:nvPicPr>
        <p:blipFill>
          <a:blip r:embed="rId3"/>
          <a:srcRect/>
          <a:stretch>
            <a:fillRect/>
          </a:stretch>
        </p:blipFill>
        <p:spPr bwMode="auto">
          <a:xfrm>
            <a:off x="428596" y="3143248"/>
            <a:ext cx="3571900" cy="303026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11</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139</a:t>
            </a:fld>
            <a:endParaRPr lang="ar-SA" dirty="0">
              <a:solidFill>
                <a:srgbClr val="002060"/>
              </a:solidFill>
            </a:endParaRPr>
          </a:p>
        </p:txBody>
      </p:sp>
      <p:sp>
        <p:nvSpPr>
          <p:cNvPr id="7" name="عنصر نائب للمحتوى 6"/>
          <p:cNvSpPr>
            <a:spLocks noGrp="1"/>
          </p:cNvSpPr>
          <p:nvPr>
            <p:ph idx="1"/>
          </p:nvPr>
        </p:nvSpPr>
        <p:spPr>
          <a:solidFill>
            <a:srgbClr val="C00000"/>
          </a:solidFill>
        </p:spPr>
        <p:txBody>
          <a:bodyPr>
            <a:normAutofit/>
          </a:bodyPr>
          <a:lstStyle/>
          <a:p>
            <a:pPr>
              <a:buFont typeface="Wingdings" pitchFamily="2" charset="2"/>
              <a:buChar char="Ø"/>
            </a:pPr>
            <a:r>
              <a:rPr lang="ar-SY" b="1" dirty="0" smtClean="0">
                <a:solidFill>
                  <a:schemeClr val="bg1"/>
                </a:solidFill>
              </a:rPr>
              <a:t>استئصال </a:t>
            </a:r>
            <a:r>
              <a:rPr lang="ar-SY" b="1" dirty="0" err="1" smtClean="0">
                <a:solidFill>
                  <a:schemeClr val="bg1"/>
                </a:solidFill>
              </a:rPr>
              <a:t>السلائل</a:t>
            </a:r>
            <a:r>
              <a:rPr lang="ar-SY" b="1" dirty="0" smtClean="0">
                <a:solidFill>
                  <a:schemeClr val="bg1"/>
                </a:solidFill>
              </a:rPr>
              <a:t> أثناء تنظير القولون</a:t>
            </a:r>
          </a:p>
          <a:p>
            <a:pPr>
              <a:buFont typeface="Wingdings" pitchFamily="2" charset="2"/>
              <a:buChar char="Ø"/>
            </a:pPr>
            <a:r>
              <a:rPr lang="ar-SY" b="1" dirty="0" smtClean="0">
                <a:solidFill>
                  <a:schemeClr val="bg1"/>
                </a:solidFill>
              </a:rPr>
              <a:t>جراحة القولون</a:t>
            </a:r>
          </a:p>
          <a:p>
            <a:pPr>
              <a:buFont typeface="Wingdings" pitchFamily="2" charset="2"/>
              <a:buChar char="Ø"/>
            </a:pPr>
            <a:r>
              <a:rPr lang="ar-SY" b="1" dirty="0" smtClean="0">
                <a:solidFill>
                  <a:schemeClr val="bg1"/>
                </a:solidFill>
              </a:rPr>
              <a:t>المعالجة بالإشعاع (الخارجي، الداخلي)</a:t>
            </a:r>
          </a:p>
          <a:p>
            <a:pPr>
              <a:buFont typeface="Wingdings" pitchFamily="2" charset="2"/>
              <a:buChar char="Ø"/>
            </a:pPr>
            <a:r>
              <a:rPr lang="ar-SY" b="1" dirty="0" smtClean="0">
                <a:solidFill>
                  <a:schemeClr val="bg1"/>
                </a:solidFill>
              </a:rPr>
              <a:t>المعالجة الكيميائية</a:t>
            </a:r>
          </a:p>
          <a:p>
            <a:pPr>
              <a:buFont typeface="Wingdings" pitchFamily="2" charset="2"/>
              <a:buChar char="Ø"/>
            </a:pPr>
            <a:r>
              <a:rPr lang="ar-SY" b="1" dirty="0" smtClean="0">
                <a:solidFill>
                  <a:schemeClr val="bg1"/>
                </a:solidFill>
              </a:rPr>
              <a:t>المعالجة المستهدِفَة (أدوية حديثة تستهدف البروتينات التي تتواجد على خلايا السرطان أكثر من تواجدها على الخلايا السوية)</a:t>
            </a:r>
            <a:endParaRPr lang="ar-SY" b="1" dirty="0">
              <a:solidFill>
                <a:schemeClr val="bg1"/>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sz="2800" b="1" dirty="0" smtClean="0">
                <a:solidFill>
                  <a:schemeClr val="accent4">
                    <a:lumMod val="40000"/>
                    <a:lumOff val="60000"/>
                  </a:schemeClr>
                </a:solidFill>
              </a:rPr>
              <a:t>عدد حالات الوفيات بالسرطان </a:t>
            </a:r>
            <a:r>
              <a:rPr lang="ar-SY" sz="2800" b="1" dirty="0" err="1" smtClean="0">
                <a:solidFill>
                  <a:schemeClr val="accent4">
                    <a:lumMod val="40000"/>
                    <a:lumOff val="60000"/>
                  </a:schemeClr>
                </a:solidFill>
              </a:rPr>
              <a:t>والتوزع</a:t>
            </a:r>
            <a:r>
              <a:rPr lang="ar-SY" sz="2800" b="1" dirty="0" smtClean="0">
                <a:solidFill>
                  <a:schemeClr val="accent4">
                    <a:lumMod val="40000"/>
                    <a:lumOff val="60000"/>
                  </a:schemeClr>
                </a:solidFill>
              </a:rPr>
              <a:t> النسبي لها</a:t>
            </a:r>
            <a:endParaRPr lang="ar-SY" sz="2800" b="1" dirty="0" smtClean="0">
              <a:solidFill>
                <a:schemeClr val="bg1"/>
              </a:solidFill>
            </a:endParaRPr>
          </a:p>
          <a:p>
            <a:pPr>
              <a:buFont typeface="Wingdings" pitchFamily="2" charset="2"/>
              <a:buChar char="Ø"/>
            </a:pPr>
            <a:r>
              <a:rPr lang="ar-SY" sz="2800" b="1" dirty="0" smtClean="0">
                <a:solidFill>
                  <a:schemeClr val="bg1"/>
                </a:solidFill>
              </a:rPr>
              <a:t>تشكل الوفاة بسرطان القولون-المستقيم 8,5</a:t>
            </a:r>
            <a:r>
              <a:rPr lang="ar-SY" sz="2800" b="1" dirty="0" smtClean="0">
                <a:solidFill>
                  <a:schemeClr val="bg1"/>
                </a:solidFill>
                <a:latin typeface="Simplified Arabic"/>
              </a:rPr>
              <a:t>٪ من وفيات السرطان عالمياً (694 ألف حالة سنوياً في عام 2012)، وهو رابع سرطان من حيث الوفاة بغض النظر عن الجنس [بعد سرطانات الرئة (19,4</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والكبد (9,1</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والمعدة (8,8</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وهو رابع سرطان من حيث الوفاة لدى الرجال (8</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(374 ألف حالة في عام 2012)، [بعد سرطانات الرئة (23،6</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والكبد (11,2</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والمعدة (10,1</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وهو ثالث سرطان من حيث الوفاة لدى النساء (9</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(320 ألف حالة في عام 2012) [بعد سرطاني الثدي (14,7</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 والرئة (13,8</a:t>
            </a:r>
            <a:r>
              <a:rPr lang="ar-SY" sz="2800" b="1" dirty="0" smtClean="0">
                <a:solidFill>
                  <a:schemeClr val="bg1"/>
                </a:solidFill>
                <a:latin typeface="Simplified Arabic"/>
                <a:cs typeface="Simplified Arabic"/>
              </a:rPr>
              <a:t>٪</a:t>
            </a:r>
            <a:r>
              <a:rPr lang="ar-SY" sz="2800" b="1" dirty="0" smtClean="0">
                <a:solidFill>
                  <a:schemeClr val="bg1"/>
                </a:solidFill>
                <a:latin typeface="Simplified Arabic"/>
              </a:rPr>
              <a:t>)]</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140</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استئصال </a:t>
            </a:r>
            <a:r>
              <a:rPr lang="ar-SY" b="1" dirty="0" err="1" smtClean="0">
                <a:solidFill>
                  <a:srgbClr val="FFFF00"/>
                </a:solidFill>
              </a:rPr>
              <a:t>السلائل</a:t>
            </a:r>
            <a:r>
              <a:rPr lang="ar-SY" b="1" dirty="0" smtClean="0">
                <a:solidFill>
                  <a:srgbClr val="FFFF00"/>
                </a:solidFill>
              </a:rPr>
              <a:t> أثناء تنظير القولون</a:t>
            </a:r>
          </a:p>
        </p:txBody>
      </p:sp>
      <p:pic>
        <p:nvPicPr>
          <p:cNvPr id="9221" name="Picture 5" descr="C:\Users\TOSHIBA\Documents\محاضرات السرطان\القولون-المستقيم\استئصال البوليب- A,B,C, Endoscopic technique for snare resection of a pedunculated polyp; B’, corresponding endoscopic view.jpg"/>
          <p:cNvPicPr>
            <a:picLocks noChangeAspect="1" noChangeArrowheads="1"/>
          </p:cNvPicPr>
          <p:nvPr/>
        </p:nvPicPr>
        <p:blipFill>
          <a:blip r:embed="rId2"/>
          <a:srcRect/>
          <a:stretch>
            <a:fillRect/>
          </a:stretch>
        </p:blipFill>
        <p:spPr bwMode="auto">
          <a:xfrm>
            <a:off x="2428860" y="2214554"/>
            <a:ext cx="4429156" cy="37517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141</a:t>
            </a:fld>
            <a:endParaRPr lang="ar-SA" dirty="0">
              <a:solidFill>
                <a:srgbClr val="002060"/>
              </a:solidFill>
            </a:endParaRPr>
          </a:p>
        </p:txBody>
      </p:sp>
      <p:sp>
        <p:nvSpPr>
          <p:cNvPr id="7" name="عنصر نائب للمحتوى 6"/>
          <p:cNvSpPr>
            <a:spLocks noGrp="1"/>
          </p:cNvSpPr>
          <p:nvPr>
            <p:ph idx="1"/>
          </p:nvPr>
        </p:nvSpPr>
        <p:spPr>
          <a:xfrm>
            <a:off x="428596" y="1571612"/>
            <a:ext cx="8229600" cy="4525963"/>
          </a:xfrm>
          <a:solidFill>
            <a:schemeClr val="bg1">
              <a:lumMod val="65000"/>
            </a:schemeClr>
          </a:solidFill>
        </p:spPr>
        <p:txBody>
          <a:bodyPr>
            <a:normAutofit/>
          </a:bodyPr>
          <a:lstStyle/>
          <a:p>
            <a:pPr algn="ctr">
              <a:buNone/>
            </a:pPr>
            <a:r>
              <a:rPr lang="ar-SY" b="1" dirty="0" smtClean="0">
                <a:solidFill>
                  <a:srgbClr val="FFFF00"/>
                </a:solidFill>
              </a:rPr>
              <a:t>استئصال </a:t>
            </a:r>
            <a:r>
              <a:rPr lang="ar-SY" b="1" dirty="0" err="1" smtClean="0">
                <a:solidFill>
                  <a:srgbClr val="FFFF00"/>
                </a:solidFill>
              </a:rPr>
              <a:t>السلائل</a:t>
            </a:r>
            <a:r>
              <a:rPr lang="ar-SY" b="1" dirty="0" smtClean="0">
                <a:solidFill>
                  <a:srgbClr val="FFFF00"/>
                </a:solidFill>
              </a:rPr>
              <a:t> أثناء تنظير القولون</a:t>
            </a:r>
          </a:p>
        </p:txBody>
      </p:sp>
      <p:pic>
        <p:nvPicPr>
          <p:cNvPr id="9218" name="Picture 2" descr="C:\Users\TOSHIBA\Documents\محاضرات السرطان\القولون-المستقيم\استئصال البوليب الكبير- A, B, C, Endoscopic technique for piecemeal removal of large polyp with a corresponding endoscopic view.jpg"/>
          <p:cNvPicPr>
            <a:picLocks noChangeAspect="1" noChangeArrowheads="1"/>
          </p:cNvPicPr>
          <p:nvPr/>
        </p:nvPicPr>
        <p:blipFill>
          <a:blip r:embed="rId2"/>
          <a:srcRect/>
          <a:stretch>
            <a:fillRect/>
          </a:stretch>
        </p:blipFill>
        <p:spPr bwMode="auto">
          <a:xfrm>
            <a:off x="2714612" y="2285992"/>
            <a:ext cx="4391025" cy="171450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9220" name="Picture 4" descr="C:\Users\TOSHIBA\Documents\محاضرات السرطان\القولون-المستقيم\استئصال البوليب- A,B,C, Endoscopic technique for saline assisted polypectomy; B’, corresponding endoscopic view.jpg"/>
          <p:cNvPicPr>
            <a:picLocks noChangeAspect="1" noChangeArrowheads="1"/>
          </p:cNvPicPr>
          <p:nvPr/>
        </p:nvPicPr>
        <p:blipFill>
          <a:blip r:embed="rId3"/>
          <a:srcRect/>
          <a:stretch>
            <a:fillRect/>
          </a:stretch>
        </p:blipFill>
        <p:spPr bwMode="auto">
          <a:xfrm>
            <a:off x="3214678" y="4143380"/>
            <a:ext cx="3357586" cy="1879083"/>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142</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استئصال </a:t>
            </a:r>
            <a:r>
              <a:rPr lang="ar-SY" b="1" dirty="0" err="1" smtClean="0">
                <a:solidFill>
                  <a:srgbClr val="FFFF00"/>
                </a:solidFill>
              </a:rPr>
              <a:t>السلائل</a:t>
            </a:r>
            <a:r>
              <a:rPr lang="ar-SY" b="1" dirty="0" smtClean="0">
                <a:solidFill>
                  <a:srgbClr val="FFFF00"/>
                </a:solidFill>
              </a:rPr>
              <a:t> أثناء تنظير القولون</a:t>
            </a:r>
          </a:p>
          <a:p>
            <a:pPr algn="ctr">
              <a:buNone/>
            </a:pPr>
            <a:r>
              <a:rPr lang="ar-SY" b="1" dirty="0" smtClean="0">
                <a:solidFill>
                  <a:srgbClr val="FFFF00"/>
                </a:solidFill>
              </a:rPr>
              <a:t>وسم مكان السليل المستأصل</a:t>
            </a:r>
          </a:p>
        </p:txBody>
      </p:sp>
      <p:pic>
        <p:nvPicPr>
          <p:cNvPr id="9219" name="Picture 3" descr="C:\Users\TOSHIBA\Documents\محاضرات السرطان\القولون-المستقيم\وسم مكان البوليب المستأصل- A,B, Endoscopic technique for marking a polypectomy site for subsequent surveillance.jpg"/>
          <p:cNvPicPr>
            <a:picLocks noChangeAspect="1" noChangeArrowheads="1"/>
          </p:cNvPicPr>
          <p:nvPr/>
        </p:nvPicPr>
        <p:blipFill>
          <a:blip r:embed="rId2"/>
          <a:srcRect/>
          <a:stretch>
            <a:fillRect/>
          </a:stretch>
        </p:blipFill>
        <p:spPr bwMode="auto">
          <a:xfrm>
            <a:off x="2071670" y="2786058"/>
            <a:ext cx="5342970" cy="31480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143</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جراحة القولون</a:t>
            </a:r>
          </a:p>
        </p:txBody>
      </p:sp>
      <p:pic>
        <p:nvPicPr>
          <p:cNvPr id="11267" name="Picture 3" descr="C:\Users\TOSHIBA\Documents\محاضرات السرطان\القولون-المستقيم\استئصال ورم القولون- Extended right colectomy with ileocolic anastomosis.jpg"/>
          <p:cNvPicPr>
            <a:picLocks noChangeAspect="1" noChangeArrowheads="1"/>
          </p:cNvPicPr>
          <p:nvPr/>
        </p:nvPicPr>
        <p:blipFill>
          <a:blip r:embed="rId2"/>
          <a:srcRect/>
          <a:stretch>
            <a:fillRect/>
          </a:stretch>
        </p:blipFill>
        <p:spPr bwMode="auto">
          <a:xfrm>
            <a:off x="714348" y="2428868"/>
            <a:ext cx="3619498" cy="2798489"/>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1269" name="Picture 5" descr="C:\Users\TOSHIBA\Documents\محاضرات السرطان\القولون-المستقيم\استئصال ورم القولون-Right hemicolectomy with ileocolic anastomosis.jpg"/>
          <p:cNvPicPr>
            <a:picLocks noChangeAspect="1" noChangeArrowheads="1"/>
          </p:cNvPicPr>
          <p:nvPr/>
        </p:nvPicPr>
        <p:blipFill>
          <a:blip r:embed="rId3"/>
          <a:srcRect/>
          <a:stretch>
            <a:fillRect/>
          </a:stretch>
        </p:blipFill>
        <p:spPr bwMode="auto">
          <a:xfrm>
            <a:off x="4714876" y="2428868"/>
            <a:ext cx="3810000" cy="279082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144</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جراحة القولون</a:t>
            </a:r>
          </a:p>
        </p:txBody>
      </p:sp>
      <p:pic>
        <p:nvPicPr>
          <p:cNvPr id="11266" name="Picture 2" descr="C:\Users\TOSHIBA\Documents\محاضرات السرطان\القولون-المستقيم\استئصال ورم القولون-Left hemicolectomy with transverse and sigmoid colon anastomosis.jpg"/>
          <p:cNvPicPr>
            <a:picLocks noChangeAspect="1" noChangeArrowheads="1"/>
          </p:cNvPicPr>
          <p:nvPr/>
        </p:nvPicPr>
        <p:blipFill>
          <a:blip r:embed="rId2"/>
          <a:srcRect/>
          <a:stretch>
            <a:fillRect/>
          </a:stretch>
        </p:blipFill>
        <p:spPr bwMode="auto">
          <a:xfrm>
            <a:off x="714348" y="2571744"/>
            <a:ext cx="3810000" cy="278130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1268" name="Picture 4" descr="C:\Users\TOSHIBA\Documents\محاضرات السرطان\القولون-المستقيم\استئصال ورم القولون- Transverse colectomy with anastomosis of ascending and descending colon.jpg"/>
          <p:cNvPicPr>
            <a:picLocks noChangeAspect="1" noChangeArrowheads="1"/>
          </p:cNvPicPr>
          <p:nvPr/>
        </p:nvPicPr>
        <p:blipFill>
          <a:blip r:embed="rId3"/>
          <a:srcRect/>
          <a:stretch>
            <a:fillRect/>
          </a:stretch>
        </p:blipFill>
        <p:spPr bwMode="auto">
          <a:xfrm>
            <a:off x="4643438" y="2571744"/>
            <a:ext cx="3810000" cy="277177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145</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جراحة القولون</a:t>
            </a:r>
          </a:p>
        </p:txBody>
      </p:sp>
      <p:pic>
        <p:nvPicPr>
          <p:cNvPr id="10244" name="Picture 4" descr="C:\Users\TOSHIBA\Documents\محاضرات السرطان\القولون-المستقيم\استئصال ورم القولون- Low anterior resection for tumors in the upper two thirds of the rectum. A, Temporary colostomy; B, subsequent colorectal anastomosis; C, restoration of GI tract continuity.jpg"/>
          <p:cNvPicPr>
            <a:picLocks noChangeAspect="1" noChangeArrowheads="1"/>
          </p:cNvPicPr>
          <p:nvPr/>
        </p:nvPicPr>
        <p:blipFill>
          <a:blip r:embed="rId2"/>
          <a:srcRect/>
          <a:stretch>
            <a:fillRect/>
          </a:stretch>
        </p:blipFill>
        <p:spPr bwMode="auto">
          <a:xfrm>
            <a:off x="571472" y="2214554"/>
            <a:ext cx="3266286" cy="386238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0245" name="Picture 5" descr="C:\Users\TOSHIBA\Documents\محاضرات السرطان\القولون-المستقيم\استئصال ورم القولون-Sigmoid colectomy with anastomosis of descending colon and upper rectum.jpg"/>
          <p:cNvPicPr>
            <a:picLocks noChangeAspect="1" noChangeArrowheads="1"/>
          </p:cNvPicPr>
          <p:nvPr/>
        </p:nvPicPr>
        <p:blipFill>
          <a:blip r:embed="rId3"/>
          <a:srcRect/>
          <a:stretch>
            <a:fillRect/>
          </a:stretch>
        </p:blipFill>
        <p:spPr bwMode="auto">
          <a:xfrm>
            <a:off x="4071934" y="2758058"/>
            <a:ext cx="4429156" cy="3266503"/>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solidFill>
            <a:srgbClr val="FFC000"/>
          </a:solidFill>
        </p:spPr>
        <p:txBody>
          <a:bodyPr>
            <a:normAutofit/>
          </a:bodyPr>
          <a:lstStyle/>
          <a:p>
            <a:r>
              <a:rPr lang="ar-SY" b="1" dirty="0" smtClean="0">
                <a:solidFill>
                  <a:srgbClr val="0070C0"/>
                </a:solidFill>
                <a:cs typeface="PT Bold Heading" pitchFamily="2" charset="-78"/>
              </a:rPr>
              <a:t>المعالجة</a:t>
            </a:r>
            <a:r>
              <a:rPr lang="ar-SY" b="1" baseline="30000" dirty="0" smtClean="0">
                <a:solidFill>
                  <a:srgbClr val="00B050"/>
                </a:solidFill>
                <a:cs typeface="PT Bold Heading" pitchFamily="2" charset="-78"/>
              </a:rPr>
              <a:t>12</a:t>
            </a:r>
            <a:endParaRPr lang="ar-SY" b="1" dirty="0">
              <a:solidFill>
                <a:srgbClr val="0070C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146</a:t>
            </a:fld>
            <a:endParaRPr lang="ar-SA" dirty="0">
              <a:solidFill>
                <a:srgbClr val="002060"/>
              </a:solidFill>
            </a:endParaRPr>
          </a:p>
        </p:txBody>
      </p:sp>
      <p:sp>
        <p:nvSpPr>
          <p:cNvPr id="7" name="عنصر نائب للمحتوى 6"/>
          <p:cNvSpPr>
            <a:spLocks noGrp="1"/>
          </p:cNvSpPr>
          <p:nvPr>
            <p:ph idx="1"/>
          </p:nvPr>
        </p:nvSpPr>
        <p:spPr>
          <a:solidFill>
            <a:schemeClr val="bg1">
              <a:lumMod val="65000"/>
            </a:schemeClr>
          </a:solidFill>
        </p:spPr>
        <p:txBody>
          <a:bodyPr>
            <a:normAutofit/>
          </a:bodyPr>
          <a:lstStyle/>
          <a:p>
            <a:pPr algn="ctr">
              <a:buNone/>
            </a:pPr>
            <a:r>
              <a:rPr lang="ar-SY" b="1" dirty="0" smtClean="0">
                <a:solidFill>
                  <a:srgbClr val="FFFF00"/>
                </a:solidFill>
              </a:rPr>
              <a:t>جراحة القولون</a:t>
            </a:r>
          </a:p>
        </p:txBody>
      </p:sp>
      <p:pic>
        <p:nvPicPr>
          <p:cNvPr id="10242" name="Picture 2" descr="C:\Users\TOSHIBA\Documents\محاضرات السرطان\القولون-المستقيم\استئصال ورم القولون- Abdominoperineal resection with colostomy.jpg"/>
          <p:cNvPicPr>
            <a:picLocks noChangeAspect="1" noChangeArrowheads="1"/>
          </p:cNvPicPr>
          <p:nvPr/>
        </p:nvPicPr>
        <p:blipFill>
          <a:blip r:embed="rId2"/>
          <a:srcRect/>
          <a:stretch>
            <a:fillRect/>
          </a:stretch>
        </p:blipFill>
        <p:spPr bwMode="auto">
          <a:xfrm>
            <a:off x="642910" y="2928935"/>
            <a:ext cx="3786214" cy="281657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0243" name="Picture 3" descr="C:\Users\TOSHIBA\Documents\محاضرات السرطان\القولون-المستقيم\استئصال ورم القولون A, Low anterior resection; B,C, coloanal anastomosis; D, j pouch construction creating a reservoir.jpg"/>
          <p:cNvPicPr>
            <a:picLocks noChangeAspect="1" noChangeArrowheads="1"/>
          </p:cNvPicPr>
          <p:nvPr/>
        </p:nvPicPr>
        <p:blipFill>
          <a:blip r:embed="rId3"/>
          <a:srcRect/>
          <a:stretch>
            <a:fillRect/>
          </a:stretch>
        </p:blipFill>
        <p:spPr bwMode="auto">
          <a:xfrm>
            <a:off x="4643438" y="2949830"/>
            <a:ext cx="3881438" cy="2746117"/>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xfrm>
            <a:off x="500034" y="1500174"/>
            <a:ext cx="8229600" cy="4740277"/>
          </a:xfrm>
          <a:solidFill>
            <a:srgbClr val="C00000"/>
          </a:solidFill>
        </p:spPr>
        <p:txBody>
          <a:bodyPr>
            <a:normAutofit fontScale="92500" lnSpcReduction="20000"/>
          </a:bodyPr>
          <a:lstStyle/>
          <a:p>
            <a:pPr marL="514350" indent="-514350">
              <a:buFont typeface="+mj-lt"/>
              <a:buAutoNum type="arabicPeriod"/>
            </a:pPr>
            <a:r>
              <a:rPr lang="ar-SY" b="1" dirty="0" smtClean="0">
                <a:solidFill>
                  <a:srgbClr val="002060"/>
                </a:solidFill>
              </a:rPr>
              <a:t>د. بسام أبو الذهب، </a:t>
            </a:r>
            <a:r>
              <a:rPr lang="ar-SY" b="1" dirty="0" err="1" smtClean="0">
                <a:solidFill>
                  <a:srgbClr val="002060"/>
                </a:solidFill>
              </a:rPr>
              <a:t>د</a:t>
            </a:r>
            <a:r>
              <a:rPr lang="ar-SY" b="1" dirty="0" smtClean="0">
                <a:solidFill>
                  <a:srgbClr val="002060"/>
                </a:solidFill>
              </a:rPr>
              <a:t>. فراس الجرف، </a:t>
            </a:r>
            <a:r>
              <a:rPr lang="ar-SY" b="1" dirty="0" err="1" smtClean="0">
                <a:solidFill>
                  <a:srgbClr val="002060"/>
                </a:solidFill>
              </a:rPr>
              <a:t>د</a:t>
            </a:r>
            <a:r>
              <a:rPr lang="ar-SY" b="1" dirty="0" smtClean="0">
                <a:solidFill>
                  <a:srgbClr val="002060"/>
                </a:solidFill>
              </a:rPr>
              <a:t>. أحمد ضميرية؛ 2015؛ </a:t>
            </a:r>
            <a:r>
              <a:rPr lang="ar-SY" b="1" dirty="0" smtClean="0">
                <a:solidFill>
                  <a:srgbClr val="FFFF00"/>
                </a:solidFill>
              </a:rPr>
              <a:t>المهنة والسرطان</a:t>
            </a:r>
            <a:r>
              <a:rPr lang="ar-SY" b="1" dirty="0" smtClean="0">
                <a:solidFill>
                  <a:srgbClr val="002060"/>
                </a:solidFill>
              </a:rPr>
              <a:t>؛ وزارة الصحة دمشق.</a:t>
            </a:r>
          </a:p>
          <a:p>
            <a:pPr marL="514350" lvl="0" indent="-514350" algn="l" rtl="0">
              <a:buFont typeface="+mj-lt"/>
              <a:buAutoNum type="arabicPeriod"/>
            </a:pPr>
            <a:r>
              <a:rPr lang="en-US" b="1" dirty="0" smtClean="0">
                <a:solidFill>
                  <a:srgbClr val="002060"/>
                </a:solidFill>
              </a:rPr>
              <a:t>WHO-IARC; 2012; </a:t>
            </a:r>
            <a:r>
              <a:rPr lang="en-US" b="1" dirty="0" smtClean="0">
                <a:solidFill>
                  <a:srgbClr val="FFFF00"/>
                </a:solidFill>
              </a:rPr>
              <a:t>A review of human carcinogens, part c: arsenic, metals, fibers and dusts</a:t>
            </a:r>
            <a:r>
              <a:rPr lang="en-US" b="1" dirty="0" smtClean="0">
                <a:solidFill>
                  <a:srgbClr val="002060"/>
                </a:solidFill>
              </a:rPr>
              <a:t>, IARC Monographs on the Evaluation of Carcinogenic Risks to Humans, Volume 100; Lyon.</a:t>
            </a:r>
          </a:p>
          <a:p>
            <a:pPr marL="514350" lvl="0" indent="-514350" algn="l" rtl="0">
              <a:buFont typeface="+mj-lt"/>
              <a:buAutoNum type="arabicPeriod"/>
            </a:pPr>
            <a:r>
              <a:rPr lang="en-US" b="1" dirty="0" smtClean="0">
                <a:solidFill>
                  <a:srgbClr val="002060"/>
                </a:solidFill>
              </a:rPr>
              <a:t>WHO-IARC; 2012; </a:t>
            </a:r>
            <a:r>
              <a:rPr lang="en-US" b="1" dirty="0" smtClean="0">
                <a:solidFill>
                  <a:srgbClr val="FFFF00"/>
                </a:solidFill>
              </a:rPr>
              <a:t>A review of human carcinogens, part d: radiation</a:t>
            </a:r>
            <a:r>
              <a:rPr lang="en-US" b="1" dirty="0" smtClean="0">
                <a:solidFill>
                  <a:srgbClr val="002060"/>
                </a:solidFill>
              </a:rPr>
              <a:t>, IARC Monographs on the Evaluation of Carcinogenic Risks to Humans, Volume 100; Lyon.</a:t>
            </a:r>
          </a:p>
          <a:p>
            <a:pPr marL="514350" indent="-514350" algn="l" rtl="0">
              <a:buFont typeface="+mj-lt"/>
              <a:buAutoNum type="arabicPeriod"/>
            </a:pPr>
            <a:endParaRPr lang="ar-SY" b="1" dirty="0">
              <a:solidFill>
                <a:srgbClr val="002060"/>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147</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lnSpcReduction="10000"/>
          </a:bodyPr>
          <a:lstStyle/>
          <a:p>
            <a:pPr marL="514350" lvl="0" indent="-514350" algn="l" rtl="0">
              <a:buFont typeface="+mj-lt"/>
              <a:buAutoNum type="arabicPeriod" startAt="4"/>
            </a:pPr>
            <a:r>
              <a:rPr lang="en-US" b="1" dirty="0" smtClean="0">
                <a:solidFill>
                  <a:srgbClr val="002060"/>
                </a:solidFill>
              </a:rPr>
              <a:t>WHO-IARC; 2012; </a:t>
            </a:r>
            <a:r>
              <a:rPr lang="en-US" b="1" dirty="0" smtClean="0">
                <a:solidFill>
                  <a:srgbClr val="FFFF00"/>
                </a:solidFill>
              </a:rPr>
              <a:t>A review of human carcinogens, part e: personal habits and indoor combustions</a:t>
            </a:r>
            <a:r>
              <a:rPr lang="en-US" b="1" dirty="0" smtClean="0">
                <a:solidFill>
                  <a:srgbClr val="002060"/>
                </a:solidFill>
              </a:rPr>
              <a:t>, IARC Monographs on the Evaluation of Carcinogenic Risks to Humans, Volume 100; Lyon.</a:t>
            </a:r>
          </a:p>
          <a:p>
            <a:pPr marL="514350" lvl="0" indent="-514350" algn="l" rtl="0">
              <a:buFont typeface="+mj-lt"/>
              <a:buAutoNum type="arabicPeriod" startAt="4"/>
            </a:pPr>
            <a:r>
              <a:rPr lang="en-US" b="1" dirty="0" smtClean="0">
                <a:solidFill>
                  <a:srgbClr val="002060"/>
                </a:solidFill>
              </a:rPr>
              <a:t>WHO-IARC; 1994; </a:t>
            </a:r>
            <a:r>
              <a:rPr lang="en-US" b="1" dirty="0" err="1" smtClean="0">
                <a:solidFill>
                  <a:srgbClr val="FFFF00"/>
                </a:solidFill>
              </a:rPr>
              <a:t>Schistosomes</a:t>
            </a:r>
            <a:r>
              <a:rPr lang="en-US" b="1" dirty="0" smtClean="0">
                <a:solidFill>
                  <a:srgbClr val="FFFF00"/>
                </a:solidFill>
              </a:rPr>
              <a:t>, Liver Flukes and Helicobacter Pylori</a:t>
            </a:r>
            <a:r>
              <a:rPr lang="en-US" b="1" dirty="0" smtClean="0">
                <a:solidFill>
                  <a:srgbClr val="002060"/>
                </a:solidFill>
              </a:rPr>
              <a:t>; IARC Monographs on the Evaluation of Carcinogenic Risks to Humans, Volume 61; Lyon.</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148</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a:bodyPr>
          <a:lstStyle/>
          <a:p>
            <a:pPr marL="514350" lvl="0" indent="-514350" algn="l" rtl="0">
              <a:buFont typeface="+mj-lt"/>
              <a:buAutoNum type="arabicPeriod" startAt="6"/>
            </a:pPr>
            <a:r>
              <a:rPr lang="en-US" b="1" dirty="0" smtClean="0">
                <a:solidFill>
                  <a:srgbClr val="002060"/>
                </a:solidFill>
              </a:rPr>
              <a:t>WHO-IARC; 2015; </a:t>
            </a:r>
            <a:r>
              <a:rPr lang="en-US" b="1" dirty="0" smtClean="0">
                <a:solidFill>
                  <a:srgbClr val="FFFF00"/>
                </a:solidFill>
              </a:rPr>
              <a:t>IARC Monographs evaluate consumption of red meat and processed meat</a:t>
            </a:r>
            <a:r>
              <a:rPr lang="en-US" b="1" dirty="0" smtClean="0">
                <a:solidFill>
                  <a:srgbClr val="002060"/>
                </a:solidFill>
              </a:rPr>
              <a:t>, Press Release No. 240; Lyon.</a:t>
            </a:r>
          </a:p>
          <a:p>
            <a:pPr marL="514350" indent="-514350" algn="l" rtl="0">
              <a:buFont typeface="+mj-lt"/>
              <a:buAutoNum type="arabicPeriod" startAt="6"/>
            </a:pPr>
            <a:r>
              <a:rPr lang="en-US" b="1" dirty="0" smtClean="0">
                <a:solidFill>
                  <a:srgbClr val="002060"/>
                </a:solidFill>
              </a:rPr>
              <a:t>WHO-IARC, 2015, </a:t>
            </a:r>
            <a:r>
              <a:rPr lang="en-US" b="1" dirty="0" smtClean="0">
                <a:solidFill>
                  <a:srgbClr val="FFFF00"/>
                </a:solidFill>
              </a:rPr>
              <a:t>Q &amp; A on the carcinogenicity of the consumption of red meat and processed meat</a:t>
            </a:r>
            <a:r>
              <a:rPr lang="en-US" b="1" dirty="0" smtClean="0">
                <a:solidFill>
                  <a:srgbClr val="002060"/>
                </a:solidFill>
              </a:rPr>
              <a:t>, Lyon.</a:t>
            </a:r>
          </a:p>
          <a:p>
            <a:pPr marL="514350" lvl="0" indent="-514350" algn="l" rtl="0">
              <a:buFont typeface="+mj-lt"/>
              <a:buAutoNum type="arabicPeriod" startAt="6"/>
            </a:pPr>
            <a:r>
              <a:rPr lang="en-US" b="1" dirty="0" smtClean="0">
                <a:solidFill>
                  <a:srgbClr val="002060"/>
                </a:solidFill>
              </a:rPr>
              <a:t>WHO-IARC, 2015, </a:t>
            </a:r>
            <a:r>
              <a:rPr lang="en-US" b="1" dirty="0" smtClean="0">
                <a:solidFill>
                  <a:srgbClr val="FFFF00"/>
                </a:solidFill>
              </a:rPr>
              <a:t>List of classifications by cancer site with sufficient evidence in humans, volumes 1-114</a:t>
            </a:r>
            <a:r>
              <a:rPr lang="en-US" b="1" dirty="0" smtClean="0">
                <a:solidFill>
                  <a:srgbClr val="002060"/>
                </a:solidFill>
              </a:rPr>
              <a:t>, Lyon.</a:t>
            </a:r>
          </a:p>
          <a:p>
            <a:pPr marL="514350" lvl="0" indent="-514350" algn="l" rtl="0">
              <a:buFont typeface="+mj-lt"/>
              <a:buAutoNum type="arabicPeriod" startAt="6"/>
            </a:pPr>
            <a:endParaRPr lang="en-US" b="1" dirty="0" smtClean="0">
              <a:solidFill>
                <a:srgbClr val="002060"/>
              </a:solidFill>
            </a:endParaRPr>
          </a:p>
          <a:p>
            <a:pPr marL="514350" indent="-514350" algn="l" rtl="0">
              <a:buFont typeface="+mj-lt"/>
              <a:buAutoNum type="arabicPeriod" startAt="6"/>
            </a:pPr>
            <a:endParaRPr lang="ar-SY" b="1" dirty="0">
              <a:solidFill>
                <a:srgbClr val="002060"/>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149</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baseline="30000" dirty="0">
              <a:solidFill>
                <a:srgbClr val="00B05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C00000"/>
          </a:solidFill>
        </p:spPr>
        <p:txBody>
          <a:bodyPr>
            <a:normAutofit/>
          </a:bodyPr>
          <a:lstStyle/>
          <a:p>
            <a:pPr algn="ctr">
              <a:buNone/>
            </a:pPr>
            <a:r>
              <a:rPr lang="ar-SY" sz="3600" b="1" dirty="0" smtClean="0">
                <a:solidFill>
                  <a:schemeClr val="accent4">
                    <a:lumMod val="40000"/>
                    <a:lumOff val="60000"/>
                  </a:schemeClr>
                </a:solidFill>
              </a:rPr>
              <a:t>معدل حدوث الوفيات بالسرطان</a:t>
            </a:r>
            <a:endParaRPr lang="ar-SY" sz="3600" b="1" dirty="0" smtClean="0">
              <a:solidFill>
                <a:schemeClr val="bg1"/>
              </a:solidFill>
            </a:endParaRPr>
          </a:p>
          <a:p>
            <a:pPr>
              <a:buFont typeface="Wingdings" pitchFamily="2" charset="2"/>
              <a:buChar char="Ø"/>
            </a:pPr>
            <a:r>
              <a:rPr lang="ar-SA" sz="3400" b="1" dirty="0" smtClean="0">
                <a:solidFill>
                  <a:schemeClr val="bg1"/>
                </a:solidFill>
                <a:latin typeface="Arial Unicode MS" pitchFamily="34" charset="-128"/>
                <a:ea typeface="Arial Unicode MS" pitchFamily="34" charset="-128"/>
              </a:rPr>
              <a:t>قدر معدل الوفيات بسبب سرطان القولون المستقيم لكل مئة ألف لدى الذكور </a:t>
            </a:r>
            <a:r>
              <a:rPr lang="ar-SA" sz="3400" b="1" dirty="0" err="1" smtClean="0">
                <a:solidFill>
                  <a:schemeClr val="bg1"/>
                </a:solidFill>
                <a:latin typeface="Arial Unicode MS" pitchFamily="34" charset="-128"/>
                <a:ea typeface="Arial Unicode MS" pitchFamily="34" charset="-128"/>
              </a:rPr>
              <a:t>بــِ</a:t>
            </a:r>
            <a:r>
              <a:rPr lang="ar-SA" sz="3400" b="1" dirty="0" smtClean="0">
                <a:solidFill>
                  <a:schemeClr val="bg1"/>
                </a:solidFill>
                <a:latin typeface="Arial Unicode MS" pitchFamily="34" charset="-128"/>
                <a:ea typeface="Arial Unicode MS" pitchFamily="34" charset="-128"/>
              </a:rPr>
              <a:t> (10)، وهو رابع معدل بعد الرئة (34,2) والكبد (14,3) والمعدة (12,7)</a:t>
            </a:r>
          </a:p>
          <a:p>
            <a:pPr>
              <a:buFont typeface="Wingdings" pitchFamily="2" charset="2"/>
              <a:buChar char="Ø"/>
            </a:pPr>
            <a:r>
              <a:rPr lang="ar-SA" sz="3400" b="1" dirty="0" smtClean="0">
                <a:solidFill>
                  <a:schemeClr val="bg1"/>
                </a:solidFill>
                <a:latin typeface="Arial Unicode MS" pitchFamily="34" charset="-128"/>
                <a:ea typeface="Arial Unicode MS" pitchFamily="34" charset="-128"/>
              </a:rPr>
              <a:t>قدر معدل الوفيات بسبب السرطان لكل مئة ألف لدى الإناث </a:t>
            </a:r>
            <a:r>
              <a:rPr lang="ar-SA" sz="3400" b="1" dirty="0" err="1" smtClean="0">
                <a:solidFill>
                  <a:schemeClr val="bg1"/>
                </a:solidFill>
                <a:latin typeface="Arial Unicode MS" pitchFamily="34" charset="-128"/>
                <a:ea typeface="Arial Unicode MS" pitchFamily="34" charset="-128"/>
              </a:rPr>
              <a:t>بــِ</a:t>
            </a:r>
            <a:r>
              <a:rPr lang="ar-SA" sz="3400" b="1" dirty="0" smtClean="0">
                <a:solidFill>
                  <a:schemeClr val="bg1"/>
                </a:solidFill>
                <a:latin typeface="Arial Unicode MS" pitchFamily="34" charset="-128"/>
                <a:ea typeface="Arial Unicode MS" pitchFamily="34" charset="-128"/>
              </a:rPr>
              <a:t> (6,9)، وهو ثالث معدل بعد الثدي (12,9) والرئة (11,1)</a:t>
            </a:r>
            <a:endParaRPr lang="en-US" sz="3400" b="1" dirty="0" smtClean="0">
              <a:solidFill>
                <a:schemeClr val="bg1"/>
              </a:solidFill>
            </a:endParaRPr>
          </a:p>
          <a:p>
            <a:pPr>
              <a:buNone/>
            </a:pPr>
            <a:endParaRPr lang="ar-SA" b="1" dirty="0" smtClean="0">
              <a:solidFill>
                <a:schemeClr val="bg1"/>
              </a:solidFill>
              <a:latin typeface="Arial Unicode MS" pitchFamily="34" charset="-128"/>
              <a:ea typeface="Arial Unicode MS" pitchFamily="34" charset="-128"/>
              <a:cs typeface="+mj-cs"/>
            </a:endParaRPr>
          </a:p>
          <a:p>
            <a:pPr>
              <a:buFont typeface="Wingdings" pitchFamily="2" charset="2"/>
              <a:buChar char="Ø"/>
            </a:pPr>
            <a:endParaRPr lang="ar-SY" b="1" dirty="0" smtClean="0">
              <a:solidFill>
                <a:schemeClr val="bg1"/>
              </a:solidFill>
              <a:latin typeface="Arial Unicode MS" pitchFamily="34" charset="-128"/>
              <a:ea typeface="Arial Unicode MS" pitchFamily="34" charset="-128"/>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85000" lnSpcReduction="10000"/>
          </a:bodyPr>
          <a:lstStyle/>
          <a:p>
            <a:pPr marL="514350" indent="-514350" algn="l" rtl="0">
              <a:buFont typeface="+mj-lt"/>
              <a:buAutoNum type="arabicPeriod" startAt="9"/>
            </a:pPr>
            <a:r>
              <a:rPr lang="en-US" b="1" dirty="0" smtClean="0">
                <a:solidFill>
                  <a:srgbClr val="002060"/>
                </a:solidFill>
              </a:rPr>
              <a:t>WHO-IARC; 2015; </a:t>
            </a:r>
            <a:r>
              <a:rPr lang="en-US" b="1" dirty="0" smtClean="0">
                <a:solidFill>
                  <a:srgbClr val="FFFF00"/>
                </a:solidFill>
              </a:rPr>
              <a:t>List of classifications, Volumes 1–114 (e-copy)</a:t>
            </a:r>
            <a:r>
              <a:rPr lang="en-US" b="1" dirty="0" smtClean="0">
                <a:solidFill>
                  <a:srgbClr val="002060"/>
                </a:solidFill>
              </a:rPr>
              <a:t>; Lyon.</a:t>
            </a:r>
          </a:p>
          <a:p>
            <a:pPr marL="514350" lvl="0" indent="-514350" algn="l" rtl="0">
              <a:buFont typeface="+mj-lt"/>
              <a:buAutoNum type="arabicPeriod" startAt="9"/>
            </a:pPr>
            <a:r>
              <a:rPr lang="en-US" b="1" dirty="0" smtClean="0">
                <a:solidFill>
                  <a:srgbClr val="002060"/>
                </a:solidFill>
              </a:rPr>
              <a:t> WHO-IARC; 2008, 2014; </a:t>
            </a:r>
            <a:r>
              <a:rPr lang="en-US" b="1" dirty="0" smtClean="0">
                <a:solidFill>
                  <a:srgbClr val="FFFF00"/>
                </a:solidFill>
              </a:rPr>
              <a:t>World cancer reports</a:t>
            </a:r>
            <a:r>
              <a:rPr lang="en-US" b="1" dirty="0" smtClean="0">
                <a:solidFill>
                  <a:srgbClr val="002060"/>
                </a:solidFill>
              </a:rPr>
              <a:t>, Lyon.</a:t>
            </a:r>
          </a:p>
          <a:p>
            <a:pPr marL="514350" lvl="0" indent="-514350" algn="l" rtl="0">
              <a:buFont typeface="+mj-lt"/>
              <a:buAutoNum type="arabicPeriod" startAt="9"/>
            </a:pPr>
            <a:r>
              <a:rPr lang="en-US" b="1" dirty="0" smtClean="0">
                <a:solidFill>
                  <a:srgbClr val="002060"/>
                </a:solidFill>
              </a:rPr>
              <a:t> Johns Hopkins Medicine, 2016, </a:t>
            </a:r>
            <a:r>
              <a:rPr lang="en-US" b="1" dirty="0" smtClean="0">
                <a:solidFill>
                  <a:srgbClr val="FFFF00"/>
                </a:solidFill>
              </a:rPr>
              <a:t>Colon cancer</a:t>
            </a:r>
            <a:r>
              <a:rPr lang="en-US" b="1" dirty="0" smtClean="0">
                <a:solidFill>
                  <a:srgbClr val="002060"/>
                </a:solidFill>
              </a:rPr>
              <a:t>, USA.</a:t>
            </a:r>
          </a:p>
          <a:p>
            <a:pPr marL="514350" indent="-514350" algn="l" rtl="0">
              <a:buFont typeface="+mj-lt"/>
              <a:buAutoNum type="arabicPeriod" startAt="9"/>
            </a:pPr>
            <a:r>
              <a:rPr lang="en-US" b="1" dirty="0" smtClean="0">
                <a:solidFill>
                  <a:srgbClr val="002060"/>
                </a:solidFill>
              </a:rPr>
              <a:t> Canadian Cancer Society, 2016, Cancer information-Colorectal/Anatomy and physiology, Ontario  </a:t>
            </a:r>
          </a:p>
          <a:p>
            <a:pPr marL="514350" indent="-514350" algn="l" rtl="0">
              <a:buFont typeface="+mj-lt"/>
              <a:buAutoNum type="arabicPeriod" startAt="9"/>
            </a:pPr>
            <a:r>
              <a:rPr lang="en-US" b="1" dirty="0" smtClean="0">
                <a:solidFill>
                  <a:srgbClr val="002060"/>
                </a:solidFill>
              </a:rPr>
              <a:t> Many WEBs related to medicine, occupational health, occupational cancers and economic activities.</a:t>
            </a:r>
          </a:p>
          <a:p>
            <a:pPr marL="514350" indent="-514350" algn="l" rtl="0">
              <a:buFont typeface="+mj-lt"/>
              <a:buAutoNum type="arabicPeriod" startAt="9"/>
            </a:pPr>
            <a:endParaRPr lang="ar-SY" b="1" dirty="0">
              <a:solidFill>
                <a:srgbClr val="002060"/>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150</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229600" cy="1930226"/>
          </a:xfrm>
          <a:solidFill>
            <a:schemeClr val="accent2">
              <a:lumMod val="60000"/>
              <a:lumOff val="40000"/>
            </a:schemeClr>
          </a:solidFill>
        </p:spPr>
        <p:txBody>
          <a:bodyPr>
            <a:normAutofit/>
          </a:bodyPr>
          <a:lstStyle/>
          <a:p>
            <a:r>
              <a:rPr lang="ar-SY" sz="8800" b="1" dirty="0" smtClean="0">
                <a:solidFill>
                  <a:srgbClr val="FFFF00"/>
                </a:solidFill>
                <a:latin typeface="Tahoma" pitchFamily="34" charset="0"/>
                <a:ea typeface="Tahoma" pitchFamily="34" charset="0"/>
                <a:cs typeface="Tahoma" pitchFamily="34" charset="0"/>
              </a:rPr>
              <a:t>شكراً لإصغائكم</a:t>
            </a:r>
            <a:endParaRPr lang="ar-SY" sz="8800" b="1" dirty="0">
              <a:solidFill>
                <a:srgbClr val="FFFF00"/>
              </a:solidFill>
              <a:latin typeface="Tahoma" pitchFamily="34" charset="0"/>
              <a:ea typeface="Tahoma" pitchFamily="34" charset="0"/>
              <a:cs typeface="Tahoma" pitchFamily="34" charset="0"/>
            </a:endParaRPr>
          </a:p>
        </p:txBody>
      </p:sp>
      <p:pic>
        <p:nvPicPr>
          <p:cNvPr id="7" name="عنصر نائب للمحتوى 6" descr="27.jpg"/>
          <p:cNvPicPr>
            <a:picLocks noGrp="1" noChangeAspect="1"/>
          </p:cNvPicPr>
          <p:nvPr>
            <p:ph idx="1"/>
          </p:nvPr>
        </p:nvPicPr>
        <p:blipFill>
          <a:blip r:embed="rId2"/>
          <a:srcRect b="7919"/>
          <a:stretch>
            <a:fillRect/>
          </a:stretch>
        </p:blipFill>
        <p:spPr>
          <a:xfrm>
            <a:off x="1714480" y="2160089"/>
            <a:ext cx="5929354" cy="4094799"/>
          </a:xfrm>
          <a:solidFill>
            <a:srgbClr val="C00000"/>
          </a:solidFill>
          <a:effectLst>
            <a:softEdge rad="317500"/>
          </a:effectLst>
        </p:spPr>
      </p:pic>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151</a:t>
            </a:fld>
            <a:endParaRPr lang="ar-SA" dirty="0">
              <a:solidFill>
                <a:srgbClr val="002060"/>
              </a:solidFill>
            </a:endParaRPr>
          </a:p>
        </p:txBody>
      </p:sp>
    </p:spTree>
    <p:extLst>
      <p:ext uri="{BB962C8B-B14F-4D97-AF65-F5344CB8AC3E}">
        <p14:creationId xmlns="" xmlns:p14="http://schemas.microsoft.com/office/powerpoint/2010/main" val="2624221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16</a:t>
            </a:fld>
            <a:endParaRPr lang="ar-SA" dirty="0">
              <a:solidFill>
                <a:srgbClr val="002060"/>
              </a:solidFill>
            </a:endParaRPr>
          </a:p>
        </p:txBody>
      </p:sp>
      <p:graphicFrame>
        <p:nvGraphicFramePr>
          <p:cNvPr id="7" name="مخطط 6"/>
          <p:cNvGraphicFramePr/>
          <p:nvPr/>
        </p:nvGraphicFramePr>
        <p:xfrm>
          <a:off x="285720" y="1428736"/>
          <a:ext cx="864399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17</a:t>
            </a:fld>
            <a:endParaRPr lang="ar-SA" dirty="0">
              <a:solidFill>
                <a:srgbClr val="002060"/>
              </a:solidFill>
            </a:endParaRPr>
          </a:p>
        </p:txBody>
      </p:sp>
      <p:graphicFrame>
        <p:nvGraphicFramePr>
          <p:cNvPr id="7" name="مخطط 6"/>
          <p:cNvGraphicFramePr/>
          <p:nvPr/>
        </p:nvGraphicFramePr>
        <p:xfrm>
          <a:off x="142844" y="1428736"/>
          <a:ext cx="8858312"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18</a:t>
            </a:fld>
            <a:endParaRPr lang="ar-SA" dirty="0">
              <a:solidFill>
                <a:srgbClr val="002060"/>
              </a:solidFill>
            </a:endParaRPr>
          </a:p>
        </p:txBody>
      </p:sp>
      <p:graphicFrame>
        <p:nvGraphicFramePr>
          <p:cNvPr id="7" name="مخطط 6"/>
          <p:cNvGraphicFramePr/>
          <p:nvPr/>
        </p:nvGraphicFramePr>
        <p:xfrm>
          <a:off x="214282" y="1428736"/>
          <a:ext cx="8715436"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19</a:t>
            </a:fld>
            <a:endParaRPr lang="ar-SA" dirty="0">
              <a:solidFill>
                <a:srgbClr val="002060"/>
              </a:solidFill>
            </a:endParaRPr>
          </a:p>
        </p:txBody>
      </p:sp>
      <p:graphicFrame>
        <p:nvGraphicFramePr>
          <p:cNvPr id="8" name="مخطط 7"/>
          <p:cNvGraphicFramePr/>
          <p:nvPr/>
        </p:nvGraphicFramePr>
        <p:xfrm>
          <a:off x="428596" y="1428736"/>
          <a:ext cx="828680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fontScale="92500" lnSpcReduction="20000"/>
          </a:bodyPr>
          <a:lstStyle/>
          <a:p>
            <a:pP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حقائق عامة</a:t>
            </a:r>
          </a:p>
          <a:p>
            <a:pP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تَصْنيف الوَكالَة الدولية لبُحوث السَّرَطان (</a:t>
            </a:r>
            <a:r>
              <a:rPr lang="en-US"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IARC) </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للمَواد والعَوامِل تبعاً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للسَّرْطَنَة</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-باختصار</a:t>
            </a:r>
          </a:p>
          <a:p>
            <a:pP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المُؤَكَّدَة والظَّنِّيَّة (المُحْتَمَلَة والمُمْكِنَة) للقَولون-المُسْتَقيم </a:t>
            </a:r>
          </a:p>
          <a:p>
            <a:pP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المُؤَكَّدَة المِهَنية الفيزيائية (إِشْعاع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مُؤَيِّن</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a:t>
            </a:r>
            <a:r>
              <a:rPr lang="ar-SY" sz="3500" b="1" dirty="0" smtClean="0">
                <a:solidFill>
                  <a:srgbClr val="FFFF00"/>
                </a:solidFill>
                <a:latin typeface="Times New Roman" pitchFamily="18" charset="0"/>
                <a:ea typeface="Arial Unicode MS" pitchFamily="34" charset="-128"/>
                <a:cs typeface="Times New Roman" pitchFamily="18" charset="0"/>
              </a:rPr>
              <a:t>الإِشْعاع السيني وإِشْعاع </a:t>
            </a:r>
            <a:r>
              <a:rPr lang="ar-SY" sz="3500" b="1" dirty="0" err="1" smtClean="0">
                <a:solidFill>
                  <a:srgbClr val="FFFF00"/>
                </a:solidFill>
                <a:latin typeface="Times New Roman" pitchFamily="18" charset="0"/>
                <a:ea typeface="Arial Unicode MS" pitchFamily="34" charset="-128"/>
                <a:cs typeface="Times New Roman" pitchFamily="18" charset="0"/>
              </a:rPr>
              <a:t>غاما</a:t>
            </a:r>
            <a:endParaRPr lang="ar-SY" sz="3500" b="1" dirty="0" smtClean="0">
              <a:solidFill>
                <a:srgbClr val="FFFF00"/>
              </a:solidFill>
              <a:latin typeface="Times New Roman" pitchFamily="18" charset="0"/>
              <a:ea typeface="Arial Unicode MS" pitchFamily="34" charset="-128"/>
              <a:cs typeface="Times New Roman" pitchFamily="18" charset="0"/>
            </a:endParaRPr>
          </a:p>
          <a:p>
            <a:pPr>
              <a:buFont typeface="Wingdings" pitchFamily="2" charset="2"/>
              <a:buChar char="Ø"/>
            </a:pP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العَوامِل </a:t>
            </a:r>
            <a:r>
              <a:rPr lang="ar-SY" sz="3500" b="1" dirty="0" err="1" smtClean="0">
                <a:solidFill>
                  <a:schemeClr val="accent6">
                    <a:lumMod val="60000"/>
                    <a:lumOff val="40000"/>
                  </a:schemeClr>
                </a:solidFill>
                <a:latin typeface="Times New Roman" pitchFamily="18" charset="0"/>
                <a:ea typeface="Arial Unicode MS" pitchFamily="34" charset="-128"/>
                <a:cs typeface="Times New Roman" pitchFamily="18" charset="0"/>
              </a:rPr>
              <a:t>المُسَرْطِنَة</a:t>
            </a:r>
            <a:r>
              <a:rPr lang="ar-SY" sz="3500" b="1" dirty="0" smtClean="0">
                <a:solidFill>
                  <a:schemeClr val="accent6">
                    <a:lumMod val="60000"/>
                    <a:lumOff val="40000"/>
                  </a:schemeClr>
                </a:solidFill>
                <a:latin typeface="Times New Roman" pitchFamily="18" charset="0"/>
                <a:ea typeface="Arial Unicode MS" pitchFamily="34" charset="-128"/>
                <a:cs typeface="Times New Roman" pitchFamily="18" charset="0"/>
              </a:rPr>
              <a:t> المُؤَكَّدَة غير المِهَنية (عادات المستهلك) المتعلقة بالطعام والمشروبات-</a:t>
            </a:r>
            <a:r>
              <a:rPr lang="ar-SY" sz="3500" b="1" dirty="0" smtClean="0">
                <a:solidFill>
                  <a:srgbClr val="FFFF00"/>
                </a:solidFill>
                <a:latin typeface="Times New Roman" pitchFamily="18" charset="0"/>
                <a:ea typeface="Arial Unicode MS" pitchFamily="34" charset="-128"/>
                <a:cs typeface="Times New Roman" pitchFamily="18" charset="0"/>
              </a:rPr>
              <a:t>استهلاك المُسْكِرات (المشروبات الكحولية)</a:t>
            </a:r>
          </a:p>
          <a:p>
            <a:pPr>
              <a:buNone/>
            </a:pPr>
            <a:endParaRPr lang="ar-SY" b="1" dirty="0" smtClean="0">
              <a:solidFill>
                <a:schemeClr val="bg1"/>
              </a:solidFill>
              <a:latin typeface="Arial Unicode MS" pitchFamily="34" charset="-128"/>
              <a:ea typeface="Arial Unicode MS" pitchFamily="34" charset="-128"/>
              <a:cs typeface="Arial Unicode MS" pitchFamily="34" charset="-12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20</a:t>
            </a:fld>
            <a:endParaRPr lang="ar-SA" dirty="0">
              <a:solidFill>
                <a:srgbClr val="002060"/>
              </a:solidFill>
            </a:endParaRPr>
          </a:p>
        </p:txBody>
      </p:sp>
      <p:graphicFrame>
        <p:nvGraphicFramePr>
          <p:cNvPr id="8" name="مخطط 7"/>
          <p:cNvGraphicFramePr/>
          <p:nvPr/>
        </p:nvGraphicFramePr>
        <p:xfrm>
          <a:off x="428596" y="1428736"/>
          <a:ext cx="828680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bg1"/>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21</a:t>
            </a:fld>
            <a:endParaRPr lang="ar-SA" dirty="0">
              <a:solidFill>
                <a:srgbClr val="002060"/>
              </a:solidFill>
            </a:endParaRPr>
          </a:p>
        </p:txBody>
      </p:sp>
      <p:graphicFrame>
        <p:nvGraphicFramePr>
          <p:cNvPr id="8" name="مخطط 7"/>
          <p:cNvGraphicFramePr/>
          <p:nvPr/>
        </p:nvGraphicFramePr>
        <p:xfrm>
          <a:off x="428596" y="1428736"/>
          <a:ext cx="8286808" cy="5429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0"/>
            <a:ext cx="8501122" cy="1571612"/>
          </a:xfrm>
          <a:solidFill>
            <a:srgbClr val="FFC000"/>
          </a:solidFill>
        </p:spPr>
        <p:txBody>
          <a:bodyPr>
            <a:normAutofit/>
          </a:bodyPr>
          <a:lstStyle/>
          <a:p>
            <a:r>
              <a:rPr lang="ar-SY" sz="3600" b="1" dirty="0" smtClean="0">
                <a:solidFill>
                  <a:srgbClr val="0070C0"/>
                </a:solidFill>
                <a:latin typeface="Monotype Koufi" pitchFamily="2" charset="-78"/>
                <a:ea typeface="Monotype Koufi" pitchFamily="2" charset="-78"/>
                <a:cs typeface="PT Bold Heading" pitchFamily="2" charset="-78"/>
              </a:rPr>
              <a:t>تَصْنيف الوَكالَة الدولية لبُحوث السَّرَطان (</a:t>
            </a:r>
            <a:r>
              <a:rPr lang="en-US" sz="3600" b="1" dirty="0" smtClean="0">
                <a:solidFill>
                  <a:srgbClr val="0070C0"/>
                </a:solidFill>
                <a:latin typeface="Monotype Koufi" pitchFamily="2" charset="-78"/>
                <a:ea typeface="Monotype Koufi" pitchFamily="2" charset="-78"/>
                <a:cs typeface="PT Bold Heading" pitchFamily="2" charset="-78"/>
              </a:rPr>
              <a:t>IARC</a:t>
            </a:r>
            <a:r>
              <a:rPr lang="ar-SY" sz="3600" b="1" dirty="0" smtClean="0">
                <a:solidFill>
                  <a:srgbClr val="0070C0"/>
                </a:solidFill>
                <a:latin typeface="Monotype Koufi" pitchFamily="2" charset="-78"/>
                <a:ea typeface="Monotype Koufi" pitchFamily="2" charset="-78"/>
                <a:cs typeface="PT Bold Heading" pitchFamily="2" charset="-78"/>
              </a:rPr>
              <a:t>) للمَواد والعَوامِل تبعاً </a:t>
            </a:r>
            <a:r>
              <a:rPr lang="ar-SY" sz="3600" b="1" dirty="0" err="1" smtClean="0">
                <a:solidFill>
                  <a:srgbClr val="0070C0"/>
                </a:solidFill>
                <a:latin typeface="Monotype Koufi" pitchFamily="2" charset="-78"/>
                <a:ea typeface="Monotype Koufi" pitchFamily="2" charset="-78"/>
                <a:cs typeface="PT Bold Heading" pitchFamily="2" charset="-78"/>
              </a:rPr>
              <a:t>للسَّرْطَنَة</a:t>
            </a:r>
            <a:r>
              <a:rPr lang="ar-SY" sz="3600" b="1" dirty="0" smtClean="0">
                <a:solidFill>
                  <a:srgbClr val="0070C0"/>
                </a:solidFill>
                <a:latin typeface="Monotype Koufi" pitchFamily="2" charset="-78"/>
                <a:ea typeface="Monotype Koufi" pitchFamily="2" charset="-78"/>
                <a:cs typeface="PT Bold Heading" pitchFamily="2" charset="-78"/>
              </a:rPr>
              <a:t>-باختصار</a:t>
            </a:r>
            <a:r>
              <a:rPr lang="ar-SY" sz="3600" b="1" baseline="30000" dirty="0" smtClean="0">
                <a:solidFill>
                  <a:srgbClr val="00B050"/>
                </a:solidFill>
                <a:latin typeface="Monotype Koufi" pitchFamily="2" charset="-78"/>
                <a:ea typeface="Monotype Koufi" pitchFamily="2" charset="-78"/>
                <a:cs typeface="PT Bold Heading" pitchFamily="2" charset="-78"/>
              </a:rPr>
              <a:t> 1، 9</a:t>
            </a:r>
            <a:endParaRPr lang="ar-SY" sz="3600" b="1" dirty="0">
              <a:solidFill>
                <a:srgbClr val="0070C0"/>
              </a:solidFill>
              <a:latin typeface="Monotype Koufi" pitchFamily="2" charset="-78"/>
              <a:ea typeface="Monotype Koufi" pitchFamily="2" charset="-78"/>
              <a:cs typeface="PT Bold Heading" pitchFamily="2" charset="-78"/>
            </a:endParaRPr>
          </a:p>
        </p:txBody>
      </p:sp>
      <p:sp>
        <p:nvSpPr>
          <p:cNvPr id="3" name="عنصر نائب للمحتوى 2"/>
          <p:cNvSpPr>
            <a:spLocks noGrp="1"/>
          </p:cNvSpPr>
          <p:nvPr>
            <p:ph idx="1"/>
          </p:nvPr>
        </p:nvSpPr>
        <p:spPr>
          <a:solidFill>
            <a:schemeClr val="bg1">
              <a:lumMod val="65000"/>
            </a:schemeClr>
          </a:solidFill>
        </p:spPr>
        <p:txBody>
          <a:bodyPr>
            <a:normAutofit/>
          </a:bodyPr>
          <a:lstStyle/>
          <a:p>
            <a:pPr>
              <a:buNone/>
            </a:pPr>
            <a:r>
              <a:rPr lang="ar-SY" b="1" dirty="0" smtClean="0">
                <a:solidFill>
                  <a:schemeClr val="bg1"/>
                </a:solidFill>
                <a:latin typeface="Arial Unicode MS" pitchFamily="34" charset="-128"/>
                <a:ea typeface="Arial Unicode MS" pitchFamily="34" charset="-128"/>
                <a:cs typeface="Arial Unicode MS" pitchFamily="34" charset="-128"/>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22</a:t>
            </a:fld>
            <a:endParaRPr lang="ar-SA" dirty="0">
              <a:solidFill>
                <a:srgbClr val="002060"/>
              </a:solidFill>
            </a:endParaRPr>
          </a:p>
        </p:txBody>
      </p:sp>
      <p:graphicFrame>
        <p:nvGraphicFramePr>
          <p:cNvPr id="7" name="جدول 6"/>
          <p:cNvGraphicFramePr>
            <a:graphicFrameLocks noGrp="1"/>
          </p:cNvGraphicFramePr>
          <p:nvPr/>
        </p:nvGraphicFramePr>
        <p:xfrm>
          <a:off x="142844" y="1857364"/>
          <a:ext cx="8858313" cy="4937760"/>
        </p:xfrm>
        <a:graphic>
          <a:graphicData uri="http://schemas.openxmlformats.org/drawingml/2006/table">
            <a:tbl>
              <a:tblPr rtl="1"/>
              <a:tblGrid>
                <a:gridCol w="2249155"/>
                <a:gridCol w="2375120"/>
                <a:gridCol w="4234038"/>
              </a:tblGrid>
              <a:tr h="0">
                <a:tc>
                  <a:txBody>
                    <a:bodyPr/>
                    <a:lstStyle/>
                    <a:p>
                      <a:pPr algn="ctr" rtl="1">
                        <a:lnSpc>
                          <a:spcPct val="115000"/>
                        </a:lnSpc>
                        <a:spcAft>
                          <a:spcPts val="600"/>
                        </a:spcAft>
                      </a:pPr>
                      <a:r>
                        <a:rPr lang="ar-SA" sz="2000" b="1" dirty="0">
                          <a:solidFill>
                            <a:schemeClr val="bg1"/>
                          </a:solidFill>
                          <a:latin typeface="Calibri"/>
                          <a:ea typeface="Times New Roman"/>
                          <a:cs typeface="+mn-cs"/>
                        </a:rPr>
                        <a:t>المجموعة</a:t>
                      </a:r>
                      <a:endParaRPr lang="en-US" sz="2000" b="1" dirty="0">
                        <a:solidFill>
                          <a:schemeClr val="bg1"/>
                        </a:solidFill>
                        <a:latin typeface="Calibri"/>
                        <a:ea typeface="Times New Roman"/>
                        <a:cs typeface="+mn-cs"/>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lnSpc>
                          <a:spcPct val="115000"/>
                        </a:lnSpc>
                        <a:spcAft>
                          <a:spcPts val="600"/>
                        </a:spcAft>
                      </a:pPr>
                      <a:r>
                        <a:rPr lang="ar-SA" sz="2000" b="1" dirty="0">
                          <a:solidFill>
                            <a:schemeClr val="bg1"/>
                          </a:solidFill>
                          <a:latin typeface="Calibri"/>
                          <a:ea typeface="Times New Roman"/>
                          <a:cs typeface="+mn-cs"/>
                        </a:rPr>
                        <a:t>الوصف</a:t>
                      </a:r>
                      <a:endParaRPr lang="en-US" sz="2000" b="1" dirty="0">
                        <a:solidFill>
                          <a:schemeClr val="bg1"/>
                        </a:solidFill>
                        <a:latin typeface="Calibri"/>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1">
                        <a:lnSpc>
                          <a:spcPct val="115000"/>
                        </a:lnSpc>
                        <a:spcAft>
                          <a:spcPts val="600"/>
                        </a:spcAft>
                      </a:pPr>
                      <a:r>
                        <a:rPr lang="ar-SA" sz="2000" b="1" dirty="0">
                          <a:solidFill>
                            <a:schemeClr val="bg1"/>
                          </a:solidFill>
                          <a:latin typeface="Calibri"/>
                          <a:ea typeface="Times New Roman"/>
                          <a:cs typeface="+mn-cs"/>
                        </a:rPr>
                        <a:t>التَّعْريف</a:t>
                      </a:r>
                      <a:endParaRPr lang="en-US" sz="2000" b="1" dirty="0">
                        <a:solidFill>
                          <a:schemeClr val="bg1"/>
                        </a:solidFill>
                        <a:latin typeface="Calibri"/>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0">
                <a:tc>
                  <a:txBody>
                    <a:bodyPr/>
                    <a:lstStyle/>
                    <a:p>
                      <a:pPr algn="ctr" rtl="1">
                        <a:lnSpc>
                          <a:spcPct val="115000"/>
                        </a:lnSpc>
                        <a:spcAft>
                          <a:spcPts val="600"/>
                        </a:spcAft>
                      </a:pPr>
                      <a:r>
                        <a:rPr lang="ar-SY" sz="2000" b="1" dirty="0" smtClean="0">
                          <a:solidFill>
                            <a:srgbClr val="FFFF00"/>
                          </a:solidFill>
                          <a:latin typeface="Simplified Arabic" pitchFamily="18" charset="-78"/>
                          <a:ea typeface="Times New Roman"/>
                          <a:cs typeface="Simplified Arabic" pitchFamily="18" charset="-78"/>
                        </a:rPr>
                        <a:t>1</a:t>
                      </a:r>
                    </a:p>
                    <a:p>
                      <a:pPr algn="ctr" rtl="1">
                        <a:lnSpc>
                          <a:spcPct val="115000"/>
                        </a:lnSpc>
                        <a:spcAft>
                          <a:spcPts val="600"/>
                        </a:spcAft>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1</a:t>
                      </a:r>
                      <a:r>
                        <a:rPr lang="ar-SY" sz="2000" b="1" dirty="0" smtClean="0">
                          <a:solidFill>
                            <a:srgbClr val="FFFF00"/>
                          </a:solidFill>
                          <a:latin typeface="Simplified Arabic" pitchFamily="18" charset="-78"/>
                          <a:ea typeface="Times New Roman"/>
                          <a:cs typeface="Simplified Arabic" pitchFamily="18" charset="-78"/>
                        </a:rPr>
                        <a:t>)</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rtl="1">
                        <a:lnSpc>
                          <a:spcPct val="115000"/>
                        </a:lnSpc>
                        <a:spcAft>
                          <a:spcPts val="600"/>
                        </a:spcAft>
                      </a:pPr>
                      <a:r>
                        <a:rPr lang="ar-SA" sz="2000" b="1" dirty="0" err="1">
                          <a:solidFill>
                            <a:srgbClr val="FFFF00"/>
                          </a:solidFill>
                          <a:latin typeface="Simplified Arabic" pitchFamily="18" charset="-78"/>
                          <a:ea typeface="Times New Roman"/>
                          <a:cs typeface="Simplified Arabic" pitchFamily="18" charset="-78"/>
                        </a:rPr>
                        <a:t>مُسَرْطِنَة</a:t>
                      </a:r>
                      <a:r>
                        <a:rPr lang="ar-SA" sz="2000" b="1" dirty="0">
                          <a:solidFill>
                            <a:srgbClr val="FFFF00"/>
                          </a:solidFill>
                          <a:latin typeface="Simplified Arabic" pitchFamily="18" charset="-78"/>
                          <a:ea typeface="Times New Roman"/>
                          <a:cs typeface="Simplified Arabic" pitchFamily="18" charset="-78"/>
                        </a:rPr>
                        <a:t> للإنسان بشكل مُؤَكَّد</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lvl="0" indent="-342900" algn="just" rtl="1">
                        <a:lnSpc>
                          <a:spcPct val="115000"/>
                        </a:lnSpc>
                        <a:spcAft>
                          <a:spcPts val="600"/>
                        </a:spcAft>
                        <a:buFontTx/>
                        <a:buNone/>
                      </a:pPr>
                      <a:r>
                        <a:rPr lang="ar-SA" sz="2000" b="1" dirty="0">
                          <a:solidFill>
                            <a:srgbClr val="FFFF00"/>
                          </a:solidFill>
                          <a:latin typeface="Simplified Arabic" pitchFamily="18" charset="-78"/>
                          <a:ea typeface="Calibri"/>
                          <a:cs typeface="Simplified Arabic" pitchFamily="18" charset="-78"/>
                        </a:rPr>
                        <a:t>بَيِّنَة كافية </a:t>
                      </a:r>
                      <a:r>
                        <a:rPr lang="ar-SA" sz="2000" b="1" dirty="0" smtClean="0">
                          <a:solidFill>
                            <a:srgbClr val="FFFF00"/>
                          </a:solidFill>
                          <a:latin typeface="Simplified Arabic" pitchFamily="18" charset="-78"/>
                          <a:ea typeface="Calibri"/>
                          <a:cs typeface="Simplified Arabic" pitchFamily="18" charset="-78"/>
                        </a:rPr>
                        <a:t>لدى</a:t>
                      </a:r>
                      <a:r>
                        <a:rPr lang="ar-SA" sz="2000" b="1" baseline="0" dirty="0" smtClean="0">
                          <a:solidFill>
                            <a:srgbClr val="FFFF00"/>
                          </a:solidFill>
                          <a:latin typeface="Simplified Arabic" pitchFamily="18" charset="-78"/>
                          <a:ea typeface="Calibri"/>
                          <a:cs typeface="Simplified Arabic" pitchFamily="18" charset="-78"/>
                        </a:rPr>
                        <a:t> الإنسان؛ العلاقة السببية مثبتة</a:t>
                      </a: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0">
                <a:tc>
                  <a:txBody>
                    <a:bodyPr/>
                    <a:lstStyle/>
                    <a:p>
                      <a:pPr algn="ct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2-أ</a:t>
                      </a:r>
                      <a:endParaRPr lang="en-US" sz="2000" b="1" dirty="0" smtClean="0">
                        <a:solidFill>
                          <a:srgbClr val="FFFF00"/>
                        </a:solidFill>
                        <a:latin typeface="Simplified Arabic" pitchFamily="18" charset="-78"/>
                        <a:ea typeface="Times New Roman"/>
                        <a:cs typeface="Simplified Arabic" pitchFamily="18" charset="-78"/>
                      </a:endParaRPr>
                    </a:p>
                    <a:p>
                      <a:pPr marL="0" marR="0" indent="0" algn="ctr" defTabSz="914400" rtl="1" eaLnBrk="1" fontAlgn="auto" latinLnBrk="0" hangingPunct="1">
                        <a:lnSpc>
                          <a:spcPct val="115000"/>
                        </a:lnSpc>
                        <a:spcBef>
                          <a:spcPts val="0"/>
                        </a:spcBef>
                        <a:spcAft>
                          <a:spcPts val="600"/>
                        </a:spcAft>
                        <a:buClrTx/>
                        <a:buSzTx/>
                        <a:buFontTx/>
                        <a:buNone/>
                        <a:tabLst/>
                        <a:defRPr/>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2A</a:t>
                      </a:r>
                      <a:r>
                        <a:rPr lang="ar-SY" sz="2000" b="1" dirty="0" smtClean="0">
                          <a:solidFill>
                            <a:srgbClr val="FFFF00"/>
                          </a:solidFill>
                          <a:latin typeface="Simplified Arabic" pitchFamily="18" charset="-78"/>
                          <a:ea typeface="Times New Roman"/>
                          <a:cs typeface="Simplified Arabic" pitchFamily="18" charset="-78"/>
                        </a:rPr>
                        <a:t>)</a:t>
                      </a:r>
                      <a:endParaRPr lang="ar-SA"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r" rtl="1">
                        <a:lnSpc>
                          <a:spcPct val="115000"/>
                        </a:lnSpc>
                        <a:spcAft>
                          <a:spcPts val="600"/>
                        </a:spcAft>
                      </a:pPr>
                      <a:r>
                        <a:rPr lang="ar-SA" sz="2000" b="1" dirty="0" err="1" smtClean="0">
                          <a:solidFill>
                            <a:srgbClr val="FFFF00"/>
                          </a:solidFill>
                          <a:latin typeface="Simplified Arabic" pitchFamily="18" charset="-78"/>
                          <a:ea typeface="Times New Roman"/>
                          <a:cs typeface="Simplified Arabic" pitchFamily="18" charset="-78"/>
                        </a:rPr>
                        <a:t>مسرطنة</a:t>
                      </a:r>
                      <a:r>
                        <a:rPr lang="ar-SA" sz="2000" b="1" dirty="0" smtClean="0">
                          <a:solidFill>
                            <a:srgbClr val="FFFF00"/>
                          </a:solidFill>
                          <a:latin typeface="Simplified Arabic" pitchFamily="18" charset="-78"/>
                          <a:ea typeface="Times New Roman"/>
                          <a:cs typeface="Simplified Arabic" pitchFamily="18" charset="-78"/>
                        </a:rPr>
                        <a:t> على نحو محتمل للإنسان (</a:t>
                      </a:r>
                      <a:r>
                        <a:rPr lang="en-US" sz="2000" b="1" dirty="0" smtClean="0">
                          <a:solidFill>
                            <a:srgbClr val="FFFF00"/>
                          </a:solidFill>
                          <a:latin typeface="Simplified Arabic" pitchFamily="18" charset="-78"/>
                          <a:ea typeface="Times New Roman"/>
                          <a:cs typeface="Simplified Arabic" pitchFamily="18" charset="-78"/>
                        </a:rPr>
                        <a:t>probably</a:t>
                      </a:r>
                      <a:r>
                        <a:rPr lang="ar-SA" sz="2000" b="1" dirty="0" smtClean="0">
                          <a:solidFill>
                            <a:srgbClr val="FFFF00"/>
                          </a:solidFill>
                          <a:latin typeface="Simplified Arabic" pitchFamily="18" charset="-78"/>
                          <a:ea typeface="Times New Roman"/>
                          <a:cs typeface="Simplified Arabic" pitchFamily="18" charset="-78"/>
                        </a:rPr>
                        <a:t>)</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342900" lvl="0" indent="-342900" algn="just" rtl="1">
                        <a:lnSpc>
                          <a:spcPct val="115000"/>
                        </a:lnSpc>
                        <a:spcAft>
                          <a:spcPts val="600"/>
                        </a:spcAft>
                        <a:buFontTx/>
                        <a:buNone/>
                      </a:pPr>
                      <a:r>
                        <a:rPr lang="ar-SA" sz="2000" b="1" dirty="0" smtClean="0">
                          <a:solidFill>
                            <a:srgbClr val="FFFF00"/>
                          </a:solidFill>
                          <a:latin typeface="Simplified Arabic" pitchFamily="18" charset="-78"/>
                          <a:ea typeface="Calibri"/>
                          <a:cs typeface="Simplified Arabic" pitchFamily="18" charset="-78"/>
                        </a:rPr>
                        <a:t>بينة محدودة لدى الإنسان، وبينة كافية لدى الحيوانات</a:t>
                      </a: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1063012">
                <a:tc>
                  <a:txBody>
                    <a:bodyPr/>
                    <a:lstStyle/>
                    <a:p>
                      <a:pPr algn="ct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2-ب</a:t>
                      </a:r>
                      <a:endParaRPr lang="ar-SY" sz="2000" b="1" dirty="0" smtClean="0">
                        <a:solidFill>
                          <a:srgbClr val="FFFF00"/>
                        </a:solidFill>
                        <a:latin typeface="Simplified Arabic" pitchFamily="18" charset="-78"/>
                        <a:ea typeface="Times New Roman"/>
                        <a:cs typeface="Simplified Arabic" pitchFamily="18" charset="-78"/>
                      </a:endParaRPr>
                    </a:p>
                    <a:p>
                      <a:pPr marL="0" marR="0" indent="0" algn="ctr" defTabSz="914400" rtl="1" eaLnBrk="1" fontAlgn="auto" latinLnBrk="0" hangingPunct="1">
                        <a:lnSpc>
                          <a:spcPct val="115000"/>
                        </a:lnSpc>
                        <a:spcBef>
                          <a:spcPts val="0"/>
                        </a:spcBef>
                        <a:spcAft>
                          <a:spcPts val="600"/>
                        </a:spcAft>
                        <a:buClrTx/>
                        <a:buSzTx/>
                        <a:buFontTx/>
                        <a:buNone/>
                        <a:tabLst/>
                        <a:defRPr/>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2B</a:t>
                      </a:r>
                      <a:r>
                        <a:rPr lang="ar-SY" sz="2000" b="1" dirty="0" smtClean="0">
                          <a:solidFill>
                            <a:srgbClr val="FFFF00"/>
                          </a:solidFill>
                          <a:latin typeface="Simplified Arabic" pitchFamily="18" charset="-78"/>
                          <a:ea typeface="Times New Roman"/>
                          <a:cs typeface="Simplified Arabic" pitchFamily="18" charset="-78"/>
                        </a:rPr>
                        <a:t>)</a:t>
                      </a:r>
                      <a:endParaRPr lang="en-US"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r" defTabSz="914400" rtl="1" eaLnBrk="1" fontAlgn="auto" latinLnBrk="0" hangingPunct="1">
                        <a:lnSpc>
                          <a:spcPct val="115000"/>
                        </a:lnSpc>
                        <a:spcBef>
                          <a:spcPts val="0"/>
                        </a:spcBef>
                        <a:spcAft>
                          <a:spcPts val="600"/>
                        </a:spcAft>
                        <a:buClrTx/>
                        <a:buSzTx/>
                        <a:buFontTx/>
                        <a:buNone/>
                        <a:tabLst/>
                        <a:defRPr/>
                      </a:pPr>
                      <a:r>
                        <a:rPr lang="ar-SA" sz="2000" b="1" dirty="0" err="1" smtClean="0">
                          <a:solidFill>
                            <a:srgbClr val="FFFF00"/>
                          </a:solidFill>
                          <a:latin typeface="Simplified Arabic" pitchFamily="18" charset="-78"/>
                          <a:ea typeface="Times New Roman"/>
                          <a:cs typeface="Simplified Arabic" pitchFamily="18" charset="-78"/>
                        </a:rPr>
                        <a:t>مسرطنة</a:t>
                      </a:r>
                      <a:r>
                        <a:rPr lang="ar-SA" sz="2000" b="1" dirty="0" smtClean="0">
                          <a:solidFill>
                            <a:srgbClr val="FFFF00"/>
                          </a:solidFill>
                          <a:latin typeface="Simplified Arabic" pitchFamily="18" charset="-78"/>
                          <a:ea typeface="Times New Roman"/>
                          <a:cs typeface="Simplified Arabic" pitchFamily="18" charset="-78"/>
                        </a:rPr>
                        <a:t> على نحو ممكن للإنسان (</a:t>
                      </a:r>
                      <a:r>
                        <a:rPr lang="en-US" sz="2000" b="1" dirty="0" smtClean="0">
                          <a:solidFill>
                            <a:srgbClr val="FFFF00"/>
                          </a:solidFill>
                          <a:latin typeface="Simplified Arabic" pitchFamily="18" charset="-78"/>
                          <a:ea typeface="Times New Roman"/>
                          <a:cs typeface="Simplified Arabic" pitchFamily="18" charset="-78"/>
                        </a:rPr>
                        <a:t>possibly</a:t>
                      </a:r>
                      <a:r>
                        <a:rPr lang="ar-SA" sz="2000" b="1" dirty="0" smtClean="0">
                          <a:solidFill>
                            <a:srgbClr val="FFFF00"/>
                          </a:solidFill>
                          <a:latin typeface="Simplified Arabic" pitchFamily="18" charset="-78"/>
                          <a:ea typeface="Times New Roman"/>
                          <a:cs typeface="Simplified Arabic" pitchFamily="18" charset="-78"/>
                        </a:rPr>
                        <a:t>)</a:t>
                      </a:r>
                      <a:endParaRPr lang="en-US"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marR="0" lvl="0" indent="-342900" algn="r" defTabSz="914400" rtl="1" eaLnBrk="1" fontAlgn="auto" latinLnBrk="0" hangingPunct="1">
                        <a:lnSpc>
                          <a:spcPct val="115000"/>
                        </a:lnSpc>
                        <a:spcBef>
                          <a:spcPts val="0"/>
                        </a:spcBef>
                        <a:spcAft>
                          <a:spcPts val="600"/>
                        </a:spcAft>
                        <a:buClrTx/>
                        <a:buSzTx/>
                        <a:buFont typeface="Wingdings"/>
                        <a:buNone/>
                        <a:tabLst/>
                        <a:defRPr/>
                      </a:pPr>
                      <a:r>
                        <a:rPr lang="ar-SA" sz="2000" b="1" dirty="0" smtClean="0">
                          <a:solidFill>
                            <a:srgbClr val="FFFF00"/>
                          </a:solidFill>
                          <a:latin typeface="Simplified Arabic" pitchFamily="18" charset="-78"/>
                          <a:ea typeface="Calibri"/>
                          <a:cs typeface="Simplified Arabic" pitchFamily="18" charset="-78"/>
                        </a:rPr>
                        <a:t>بينة محدودة لدى الإنسان، وبينة غير كافية لدى الحيوانات</a:t>
                      </a:r>
                      <a:endParaRPr lang="en-US" sz="2000" b="1" dirty="0" smtClean="0">
                        <a:solidFill>
                          <a:srgbClr val="FFFF00"/>
                        </a:solidFill>
                        <a:latin typeface="Simplified Arabic" pitchFamily="18" charset="-78"/>
                        <a:ea typeface="Calibri"/>
                        <a:cs typeface="Simplified Arabic" pitchFamily="18" charset="-78"/>
                      </a:endParaRPr>
                    </a:p>
                    <a:p>
                      <a:pPr marL="342900" lvl="0" indent="-342900" algn="just" rtl="1">
                        <a:lnSpc>
                          <a:spcPct val="115000"/>
                        </a:lnSpc>
                        <a:spcAft>
                          <a:spcPts val="600"/>
                        </a:spcAft>
                        <a:buFont typeface="Wingdings"/>
                        <a:buNone/>
                      </a:pP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011398">
                <a:tc>
                  <a:txBody>
                    <a:bodyPr/>
                    <a:lstStyle/>
                    <a:p>
                      <a:pPr algn="ct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3</a:t>
                      </a:r>
                      <a:endParaRPr lang="ar-SY" sz="2000" b="1" dirty="0" smtClean="0">
                        <a:solidFill>
                          <a:srgbClr val="FFFF00"/>
                        </a:solidFill>
                        <a:latin typeface="Simplified Arabic" pitchFamily="18" charset="-78"/>
                        <a:ea typeface="Times New Roman"/>
                        <a:cs typeface="Simplified Arabic" pitchFamily="18" charset="-78"/>
                      </a:endParaRPr>
                    </a:p>
                    <a:p>
                      <a:pPr marL="0" marR="0" indent="0" algn="ctr" defTabSz="914400" rtl="1" eaLnBrk="1" fontAlgn="auto" latinLnBrk="0" hangingPunct="1">
                        <a:lnSpc>
                          <a:spcPct val="115000"/>
                        </a:lnSpc>
                        <a:spcBef>
                          <a:spcPts val="0"/>
                        </a:spcBef>
                        <a:spcAft>
                          <a:spcPts val="600"/>
                        </a:spcAft>
                        <a:buClrTx/>
                        <a:buSzTx/>
                        <a:buFontTx/>
                        <a:buNone/>
                        <a:tabLst/>
                        <a:defRPr/>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3</a:t>
                      </a:r>
                      <a:r>
                        <a:rPr lang="ar-SY" sz="2000" b="1" dirty="0" smtClean="0">
                          <a:solidFill>
                            <a:srgbClr val="FFFF00"/>
                          </a:solidFill>
                          <a:latin typeface="Simplified Arabic" pitchFamily="18" charset="-78"/>
                          <a:ea typeface="Times New Roman"/>
                          <a:cs typeface="Simplified Arabic" pitchFamily="18" charset="-78"/>
                        </a:rPr>
                        <a:t>)</a:t>
                      </a:r>
                      <a:endParaRPr lang="en-US"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r" rtl="1">
                        <a:lnSpc>
                          <a:spcPct val="115000"/>
                        </a:lnSpc>
                        <a:spcAft>
                          <a:spcPts val="600"/>
                        </a:spcAft>
                      </a:pPr>
                      <a:r>
                        <a:rPr lang="ar-SA" sz="2000" b="1" dirty="0" err="1" smtClean="0">
                          <a:solidFill>
                            <a:srgbClr val="FFFF00"/>
                          </a:solidFill>
                          <a:latin typeface="Simplified Arabic" pitchFamily="18" charset="-78"/>
                          <a:ea typeface="Times New Roman"/>
                          <a:cs typeface="Simplified Arabic" pitchFamily="18" charset="-78"/>
                        </a:rPr>
                        <a:t>السرطنة</a:t>
                      </a:r>
                      <a:r>
                        <a:rPr lang="ar-SA" sz="2000" b="1" dirty="0" smtClean="0">
                          <a:solidFill>
                            <a:srgbClr val="FFFF00"/>
                          </a:solidFill>
                          <a:latin typeface="Simplified Arabic" pitchFamily="18" charset="-78"/>
                          <a:ea typeface="Times New Roman"/>
                          <a:cs typeface="Simplified Arabic" pitchFamily="18" charset="-78"/>
                        </a:rPr>
                        <a:t> غير</a:t>
                      </a:r>
                      <a:r>
                        <a:rPr lang="ar-SA" sz="2000" b="1" baseline="0" dirty="0" smtClean="0">
                          <a:solidFill>
                            <a:srgbClr val="FFFF00"/>
                          </a:solidFill>
                          <a:latin typeface="Simplified Arabic" pitchFamily="18" charset="-78"/>
                          <a:ea typeface="Times New Roman"/>
                          <a:cs typeface="Simplified Arabic" pitchFamily="18" charset="-78"/>
                        </a:rPr>
                        <a:t> قابلة للتصنيف</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342900" marR="0" lvl="0" indent="-342900" algn="just" defTabSz="914400" rtl="1" eaLnBrk="1" fontAlgn="auto" latinLnBrk="0" hangingPunct="1">
                        <a:lnSpc>
                          <a:spcPct val="115000"/>
                        </a:lnSpc>
                        <a:spcBef>
                          <a:spcPts val="0"/>
                        </a:spcBef>
                        <a:spcAft>
                          <a:spcPts val="600"/>
                        </a:spcAft>
                        <a:buClrTx/>
                        <a:buSzTx/>
                        <a:buFont typeface="Wingdings"/>
                        <a:buNone/>
                        <a:tabLst/>
                        <a:defRPr/>
                      </a:pPr>
                      <a:r>
                        <a:rPr lang="ar-SA" sz="2000" b="1" dirty="0" smtClean="0">
                          <a:solidFill>
                            <a:srgbClr val="FFFF00"/>
                          </a:solidFill>
                          <a:latin typeface="Simplified Arabic" pitchFamily="18" charset="-78"/>
                          <a:ea typeface="Calibri"/>
                          <a:cs typeface="Simplified Arabic" pitchFamily="18" charset="-78"/>
                        </a:rPr>
                        <a:t>بينة غير كافية لدى الإنسان، وبينة غير كافية لدى الحيوانات</a:t>
                      </a:r>
                      <a:endParaRPr lang="en-US" sz="2000" b="1" dirty="0" smtClean="0">
                        <a:solidFill>
                          <a:srgbClr val="FFFF00"/>
                        </a:solidFill>
                        <a:latin typeface="Simplified Arabic" pitchFamily="18" charset="-78"/>
                        <a:ea typeface="Calibri"/>
                        <a:cs typeface="Simplified Arabic" pitchFamily="18" charset="-78"/>
                      </a:endParaRPr>
                    </a:p>
                    <a:p>
                      <a:pPr marL="342900" lvl="0" indent="-342900" algn="just" rtl="1">
                        <a:lnSpc>
                          <a:spcPct val="115000"/>
                        </a:lnSpc>
                        <a:spcAft>
                          <a:spcPts val="600"/>
                        </a:spcAft>
                        <a:buFont typeface="Wingdings"/>
                        <a:buNone/>
                      </a:pP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0">
                <a:tc>
                  <a:txBody>
                    <a:bodyPr/>
                    <a:lstStyle/>
                    <a:p>
                      <a:pPr algn="ct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4</a:t>
                      </a:r>
                      <a:endParaRPr lang="ar-SY" sz="2000" b="1" dirty="0" smtClean="0">
                        <a:solidFill>
                          <a:srgbClr val="FFFF00"/>
                        </a:solidFill>
                        <a:latin typeface="Simplified Arabic" pitchFamily="18" charset="-78"/>
                        <a:ea typeface="Times New Roman"/>
                        <a:cs typeface="Simplified Arabic" pitchFamily="18" charset="-78"/>
                      </a:endParaRPr>
                    </a:p>
                    <a:p>
                      <a:pPr marL="0" marR="0" indent="0" algn="ctr" defTabSz="914400" rtl="1" eaLnBrk="1" fontAlgn="auto" latinLnBrk="0" hangingPunct="1">
                        <a:lnSpc>
                          <a:spcPct val="115000"/>
                        </a:lnSpc>
                        <a:spcBef>
                          <a:spcPts val="0"/>
                        </a:spcBef>
                        <a:spcAft>
                          <a:spcPts val="600"/>
                        </a:spcAft>
                        <a:buClrTx/>
                        <a:buSzTx/>
                        <a:buFontTx/>
                        <a:buNone/>
                        <a:tabLst/>
                        <a:defRPr/>
                      </a:pPr>
                      <a:r>
                        <a:rPr lang="ar-SY" sz="2000" b="1" dirty="0" smtClean="0">
                          <a:solidFill>
                            <a:srgbClr val="FFFF00"/>
                          </a:solidFill>
                          <a:latin typeface="Simplified Arabic" pitchFamily="18" charset="-78"/>
                          <a:ea typeface="Times New Roman"/>
                          <a:cs typeface="Simplified Arabic" pitchFamily="18" charset="-78"/>
                        </a:rPr>
                        <a:t>(</a:t>
                      </a:r>
                      <a:r>
                        <a:rPr lang="en-US" sz="2000" b="1" dirty="0" smtClean="0">
                          <a:solidFill>
                            <a:srgbClr val="FFFF00"/>
                          </a:solidFill>
                          <a:latin typeface="Simplified Arabic" pitchFamily="18" charset="-78"/>
                          <a:ea typeface="Times New Roman"/>
                          <a:cs typeface="Simplified Arabic" pitchFamily="18" charset="-78"/>
                        </a:rPr>
                        <a:t>category</a:t>
                      </a:r>
                      <a:r>
                        <a:rPr lang="en-US" sz="2000" b="1" baseline="0" dirty="0" smtClean="0">
                          <a:solidFill>
                            <a:srgbClr val="FFFF00"/>
                          </a:solidFill>
                          <a:latin typeface="Simplified Arabic" pitchFamily="18" charset="-78"/>
                          <a:ea typeface="Times New Roman"/>
                          <a:cs typeface="Simplified Arabic" pitchFamily="18" charset="-78"/>
                        </a:rPr>
                        <a:t> 4</a:t>
                      </a:r>
                      <a:r>
                        <a:rPr lang="ar-SY" sz="2000" b="1" dirty="0" smtClean="0">
                          <a:solidFill>
                            <a:srgbClr val="FFFF00"/>
                          </a:solidFill>
                          <a:latin typeface="Simplified Arabic" pitchFamily="18" charset="-78"/>
                          <a:ea typeface="Times New Roman"/>
                          <a:cs typeface="Simplified Arabic" pitchFamily="18" charset="-78"/>
                        </a:rPr>
                        <a:t>)</a:t>
                      </a:r>
                      <a:endParaRPr lang="en-US" sz="2000" b="1" dirty="0" smtClean="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rtl="1">
                        <a:lnSpc>
                          <a:spcPct val="115000"/>
                        </a:lnSpc>
                        <a:spcAft>
                          <a:spcPts val="600"/>
                        </a:spcAft>
                      </a:pPr>
                      <a:r>
                        <a:rPr lang="ar-SA" sz="2000" b="1" dirty="0" smtClean="0">
                          <a:solidFill>
                            <a:srgbClr val="FFFF00"/>
                          </a:solidFill>
                          <a:latin typeface="Simplified Arabic" pitchFamily="18" charset="-78"/>
                          <a:ea typeface="Times New Roman"/>
                          <a:cs typeface="Simplified Arabic" pitchFamily="18" charset="-78"/>
                        </a:rPr>
                        <a:t>غير </a:t>
                      </a:r>
                      <a:r>
                        <a:rPr lang="ar-SA" sz="2000" b="1" dirty="0" err="1" smtClean="0">
                          <a:solidFill>
                            <a:srgbClr val="FFFF00"/>
                          </a:solidFill>
                          <a:latin typeface="Simplified Arabic" pitchFamily="18" charset="-78"/>
                          <a:ea typeface="Times New Roman"/>
                          <a:cs typeface="Simplified Arabic" pitchFamily="18" charset="-78"/>
                        </a:rPr>
                        <a:t>مسرطنة</a:t>
                      </a:r>
                      <a:r>
                        <a:rPr lang="ar-SA" sz="2000" b="1" dirty="0" smtClean="0">
                          <a:solidFill>
                            <a:srgbClr val="FFFF00"/>
                          </a:solidFill>
                          <a:latin typeface="Simplified Arabic" pitchFamily="18" charset="-78"/>
                          <a:ea typeface="Times New Roman"/>
                          <a:cs typeface="Simplified Arabic" pitchFamily="18" charset="-78"/>
                        </a:rPr>
                        <a:t> على نحو محتمل</a:t>
                      </a:r>
                      <a:endParaRPr lang="en-US" sz="2000" b="1" dirty="0">
                        <a:solidFill>
                          <a:srgbClr val="FFFF00"/>
                        </a:solidFill>
                        <a:latin typeface="Simplified Arabic" pitchFamily="18" charset="-78"/>
                        <a:ea typeface="Times New Roman"/>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lvl="0" indent="-342900" algn="just" rtl="1">
                        <a:lnSpc>
                          <a:spcPct val="115000"/>
                        </a:lnSpc>
                        <a:spcAft>
                          <a:spcPts val="600"/>
                        </a:spcAft>
                        <a:buFont typeface="Wingdings"/>
                        <a:buNone/>
                      </a:pPr>
                      <a:r>
                        <a:rPr lang="ar-SA" sz="2000" b="1" dirty="0" smtClean="0">
                          <a:solidFill>
                            <a:srgbClr val="FFFF00"/>
                          </a:solidFill>
                          <a:latin typeface="Simplified Arabic" pitchFamily="18" charset="-78"/>
                          <a:ea typeface="Calibri"/>
                          <a:cs typeface="Simplified Arabic" pitchFamily="18" charset="-78"/>
                        </a:rPr>
                        <a:t>بينة تقترح عدم وجود </a:t>
                      </a:r>
                      <a:r>
                        <a:rPr lang="ar-SA" sz="2000" b="1" dirty="0" err="1" smtClean="0">
                          <a:solidFill>
                            <a:srgbClr val="FFFF00"/>
                          </a:solidFill>
                          <a:latin typeface="Simplified Arabic" pitchFamily="18" charset="-78"/>
                          <a:ea typeface="Calibri"/>
                          <a:cs typeface="Simplified Arabic" pitchFamily="18" charset="-78"/>
                        </a:rPr>
                        <a:t>سرطنة</a:t>
                      </a:r>
                      <a:r>
                        <a:rPr lang="ar-SA" sz="2000" b="1" dirty="0" smtClean="0">
                          <a:solidFill>
                            <a:srgbClr val="FFFF00"/>
                          </a:solidFill>
                          <a:latin typeface="Simplified Arabic" pitchFamily="18" charset="-78"/>
                          <a:ea typeface="Calibri"/>
                          <a:cs typeface="Simplified Arabic" pitchFamily="18" charset="-78"/>
                        </a:rPr>
                        <a:t> للإنسان والحيوانات</a:t>
                      </a:r>
                      <a:endParaRPr lang="en-US" sz="2000" b="1" dirty="0">
                        <a:solidFill>
                          <a:srgbClr val="FFFF00"/>
                        </a:solidFill>
                        <a:latin typeface="Simplified Arabic" pitchFamily="18" charset="-78"/>
                        <a:ea typeface="Calibri"/>
                        <a:cs typeface="Simplified Arabic" pitchFamily="18"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 xmlns:p14="http://schemas.microsoft.com/office/powerpoint/2010/main" val="30542455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1008112"/>
          </a:xfrm>
          <a:solidFill>
            <a:srgbClr val="FFC000"/>
          </a:solidFill>
        </p:spPr>
        <p:txBody>
          <a:bodyPr>
            <a:noAutofit/>
          </a:bodyPr>
          <a:lstStyle/>
          <a:p>
            <a:r>
              <a:rPr lang="ar-SY" sz="2500" b="1" dirty="0" smtClean="0">
                <a:solidFill>
                  <a:srgbClr val="0070C0"/>
                </a:solidFill>
                <a:cs typeface="PT Bold Heading" pitchFamily="2" charset="-78"/>
              </a:rPr>
              <a:t>العَوامِل المُسَرْطِنَة </a:t>
            </a:r>
            <a:r>
              <a:rPr lang="ar-SY" sz="2500" b="1" dirty="0">
                <a:solidFill>
                  <a:srgbClr val="0070C0"/>
                </a:solidFill>
                <a:cs typeface="PT Bold Heading" pitchFamily="2" charset="-78"/>
              </a:rPr>
              <a:t>المُؤَكَّدَة والظَّنِّيَّة (</a:t>
            </a:r>
            <a:r>
              <a:rPr lang="ar-SY" sz="2500" b="1" dirty="0" smtClean="0">
                <a:solidFill>
                  <a:srgbClr val="0070C0"/>
                </a:solidFill>
                <a:cs typeface="PT Bold Heading" pitchFamily="2" charset="-78"/>
              </a:rPr>
              <a:t>المُحْتَمَلَة والمُمْكِنَة</a:t>
            </a:r>
            <a:r>
              <a:rPr lang="ar-SY" sz="2500" b="1" dirty="0">
                <a:solidFill>
                  <a:srgbClr val="0070C0"/>
                </a:solidFill>
                <a:cs typeface="PT Bold Heading" pitchFamily="2" charset="-78"/>
              </a:rPr>
              <a:t>) </a:t>
            </a:r>
            <a:r>
              <a:rPr lang="ar-SY" sz="2500" b="1" dirty="0" smtClean="0">
                <a:solidFill>
                  <a:srgbClr val="0070C0"/>
                </a:solidFill>
                <a:cs typeface="PT Bold Heading" pitchFamily="2" charset="-78"/>
              </a:rPr>
              <a:t>للقَولون-المُسْتَقيم</a:t>
            </a:r>
            <a:r>
              <a:rPr lang="ar-SY" sz="2500" b="1" baseline="30000" dirty="0" smtClean="0">
                <a:solidFill>
                  <a:srgbClr val="00B050"/>
                </a:solidFill>
                <a:cs typeface="PT Bold Heading" pitchFamily="2" charset="-78"/>
              </a:rPr>
              <a:t>1، 8</a:t>
            </a:r>
            <a:endParaRPr lang="ar-SY" sz="2500" b="1" baseline="30000" dirty="0">
              <a:solidFill>
                <a:srgbClr val="00B050"/>
              </a:solidFill>
              <a:cs typeface="PT Bold Heading" pitchFamily="2" charset="-78"/>
            </a:endParaRPr>
          </a:p>
        </p:txBody>
      </p:sp>
      <p:graphicFrame>
        <p:nvGraphicFramePr>
          <p:cNvPr id="7" name="عنصر نائب للمحتوى 6"/>
          <p:cNvGraphicFramePr>
            <a:graphicFrameLocks noGrp="1"/>
          </p:cNvGraphicFramePr>
          <p:nvPr>
            <p:ph idx="1"/>
            <p:extLst>
              <p:ext uri="{D42A27DB-BD31-4B8C-83A1-F6EECF244321}">
                <p14:modId xmlns="" xmlns:p14="http://schemas.microsoft.com/office/powerpoint/2010/main" val="55365747"/>
              </p:ext>
            </p:extLst>
          </p:nvPr>
        </p:nvGraphicFramePr>
        <p:xfrm>
          <a:off x="285720" y="1071546"/>
          <a:ext cx="8572593" cy="5394960"/>
        </p:xfrm>
        <a:graphic>
          <a:graphicData uri="http://schemas.openxmlformats.org/drawingml/2006/table">
            <a:tbl>
              <a:tblPr rtl="1" firstRow="1" bandRow="1">
                <a:tableStyleId>{5940675A-B579-460E-94D1-54222C63F5DA}</a:tableStyleId>
              </a:tblPr>
              <a:tblGrid>
                <a:gridCol w="2248049"/>
                <a:gridCol w="1482154"/>
                <a:gridCol w="2618699"/>
                <a:gridCol w="2223691"/>
              </a:tblGrid>
              <a:tr h="370840">
                <a:tc>
                  <a:txBody>
                    <a:bodyPr/>
                    <a:lstStyle/>
                    <a:p>
                      <a:pPr algn="ctr" rtl="1"/>
                      <a:r>
                        <a:rPr lang="ar-SY" b="1" dirty="0" smtClean="0">
                          <a:solidFill>
                            <a:schemeClr val="bg1"/>
                          </a:solidFill>
                        </a:rPr>
                        <a:t>تصنيف العامِل المُسَرْطِن</a:t>
                      </a:r>
                      <a:endParaRPr lang="ar-SY" b="1" dirty="0">
                        <a:solidFill>
                          <a:schemeClr val="bg1"/>
                        </a:solidFill>
                      </a:endParaRPr>
                    </a:p>
                  </a:txBody>
                  <a:tcPr>
                    <a:solidFill>
                      <a:srgbClr val="C00000"/>
                    </a:solidFill>
                  </a:tcPr>
                </a:tc>
                <a:tc>
                  <a:txBody>
                    <a:bodyPr/>
                    <a:lstStyle/>
                    <a:p>
                      <a:pPr algn="ctr" rtl="1"/>
                      <a:r>
                        <a:rPr lang="ar-SY" b="1" dirty="0" smtClean="0">
                          <a:solidFill>
                            <a:schemeClr val="bg1"/>
                          </a:solidFill>
                        </a:rPr>
                        <a:t>نوع التَّعَرُّض للعامِل المُسَرْطِن</a:t>
                      </a:r>
                      <a:endParaRPr lang="ar-SY" b="1" dirty="0">
                        <a:solidFill>
                          <a:schemeClr val="bg1"/>
                        </a:solidFill>
                      </a:endParaRPr>
                    </a:p>
                  </a:txBody>
                  <a:tcPr>
                    <a:solidFill>
                      <a:srgbClr val="C00000"/>
                    </a:solidFill>
                  </a:tcPr>
                </a:tc>
                <a:tc>
                  <a:txBody>
                    <a:bodyPr/>
                    <a:lstStyle/>
                    <a:p>
                      <a:pPr algn="ctr" rtl="1"/>
                      <a:r>
                        <a:rPr lang="ar-SY" b="1" dirty="0" smtClean="0">
                          <a:solidFill>
                            <a:schemeClr val="bg1"/>
                          </a:solidFill>
                        </a:rPr>
                        <a:t>طبيعة العامِل</a:t>
                      </a:r>
                      <a:r>
                        <a:rPr lang="ar-SY" b="1" baseline="0" dirty="0" smtClean="0">
                          <a:solidFill>
                            <a:schemeClr val="bg1"/>
                          </a:solidFill>
                        </a:rPr>
                        <a:t> المُسَرْطِن</a:t>
                      </a:r>
                      <a:endParaRPr lang="ar-SY" b="1" dirty="0">
                        <a:solidFill>
                          <a:schemeClr val="bg1"/>
                        </a:solidFill>
                      </a:endParaRPr>
                    </a:p>
                  </a:txBody>
                  <a:tcPr>
                    <a:solidFill>
                      <a:srgbClr val="C00000"/>
                    </a:solidFill>
                  </a:tcPr>
                </a:tc>
                <a:tc>
                  <a:txBody>
                    <a:bodyPr/>
                    <a:lstStyle/>
                    <a:p>
                      <a:pPr algn="ctr" rtl="1"/>
                      <a:r>
                        <a:rPr lang="ar-SY" b="1" dirty="0" smtClean="0">
                          <a:solidFill>
                            <a:schemeClr val="bg1"/>
                          </a:solidFill>
                        </a:rPr>
                        <a:t>العامِل المُسَرْطِن</a:t>
                      </a:r>
                      <a:endParaRPr lang="ar-SY" b="1" dirty="0">
                        <a:solidFill>
                          <a:schemeClr val="bg1"/>
                        </a:solidFill>
                      </a:endParaRPr>
                    </a:p>
                  </a:txBody>
                  <a:tcPr>
                    <a:solidFill>
                      <a:srgbClr val="C00000"/>
                    </a:solidFill>
                  </a:tcPr>
                </a:tc>
              </a:tr>
              <a:tr h="185420">
                <a:tc rowSpan="4">
                  <a:txBody>
                    <a:bodyPr/>
                    <a:lstStyle/>
                    <a:p>
                      <a:pPr rtl="1"/>
                      <a:r>
                        <a:rPr lang="ar-SY" b="1" dirty="0" smtClean="0">
                          <a:solidFill>
                            <a:srgbClr val="FFFF00"/>
                          </a:solidFill>
                          <a:latin typeface="Simplified Arabic" pitchFamily="18" charset="-78"/>
                          <a:cs typeface="Simplified Arabic" pitchFamily="18" charset="-78"/>
                        </a:rPr>
                        <a:t>العامِل المُسَرْطِن مُؤَكَّد (المجموعة 1)</a:t>
                      </a:r>
                      <a:endParaRPr lang="ar-SY" b="1" dirty="0">
                        <a:solidFill>
                          <a:srgbClr val="FFFF00"/>
                        </a:solidFill>
                        <a:latin typeface="Simplified Arabic" pitchFamily="18" charset="-78"/>
                        <a:cs typeface="Simplified Arabic" pitchFamily="18" charset="-78"/>
                      </a:endParaRPr>
                    </a:p>
                  </a:txBody>
                  <a:tcPr>
                    <a:solidFill>
                      <a:srgbClr val="FF0000"/>
                    </a:solidFill>
                  </a:tcPr>
                </a:tc>
                <a:tc>
                  <a:txBody>
                    <a:bodyPr/>
                    <a:lstStyle/>
                    <a:p>
                      <a:pPr rtl="1"/>
                      <a:r>
                        <a:rPr lang="ar-SY" b="1" dirty="0" smtClean="0">
                          <a:solidFill>
                            <a:srgbClr val="FFFF00"/>
                          </a:solidFill>
                          <a:latin typeface="Simplified Arabic" pitchFamily="18" charset="-78"/>
                          <a:cs typeface="Simplified Arabic" pitchFamily="18" charset="-78"/>
                        </a:rPr>
                        <a:t>التَّعَرُّض مِهَني</a:t>
                      </a:r>
                      <a:endParaRPr lang="ar-SY" b="1" dirty="0">
                        <a:solidFill>
                          <a:srgbClr val="FFFF00"/>
                        </a:solidFill>
                        <a:latin typeface="Simplified Arabic" pitchFamily="18" charset="-78"/>
                        <a:cs typeface="Simplified Arabic" pitchFamily="18" charset="-78"/>
                      </a:endParaRPr>
                    </a:p>
                  </a:txBody>
                  <a:tcPr>
                    <a:solidFill>
                      <a:srgbClr val="FF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العامِل المُسَرْطِن فيزيائي (إِشْعاع مُؤَيِّن)</a:t>
                      </a:r>
                      <a:endParaRPr lang="ar-SY" dirty="0" smtClean="0">
                        <a:solidFill>
                          <a:srgbClr val="FFFF00"/>
                        </a:solidFill>
                        <a:effectLst/>
                        <a:latin typeface="Simplified Arabic" pitchFamily="18" charset="-78"/>
                        <a:cs typeface="Simplified Arabic" pitchFamily="18" charset="-78"/>
                      </a:endParaRPr>
                    </a:p>
                  </a:txBody>
                  <a:tcPr>
                    <a:solidFill>
                      <a:srgbClr val="FF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الإِشْعاع السيني وإِشْعاع غاما</a:t>
                      </a:r>
                      <a:endParaRPr lang="ar-SY" dirty="0" smtClean="0">
                        <a:solidFill>
                          <a:srgbClr val="FFFF00"/>
                        </a:solidFill>
                        <a:effectLst/>
                        <a:latin typeface="Simplified Arabic" pitchFamily="18" charset="-78"/>
                        <a:cs typeface="Simplified Arabic" pitchFamily="18" charset="-78"/>
                      </a:endParaRPr>
                    </a:p>
                  </a:txBody>
                  <a:tcPr>
                    <a:solidFill>
                      <a:srgbClr val="FF0000"/>
                    </a:solidFill>
                  </a:tcPr>
                </a:tc>
              </a:tr>
              <a:tr h="320040">
                <a:tc vMerge="1">
                  <a:txBody>
                    <a:bodyPr/>
                    <a:lstStyle/>
                    <a:p>
                      <a:pPr rtl="1"/>
                      <a:endParaRPr lang="ar-SY"/>
                    </a:p>
                  </a:txBody>
                  <a:tcPr/>
                </a:tc>
                <a:tc rowSpan="3">
                  <a:txBody>
                    <a:bodyPr/>
                    <a:lstStyle/>
                    <a:p>
                      <a:pPr rtl="1"/>
                      <a:r>
                        <a:rPr lang="ar-SY" b="1" dirty="0" smtClean="0">
                          <a:solidFill>
                            <a:srgbClr val="FFFF00"/>
                          </a:solidFill>
                          <a:latin typeface="Simplified Arabic" pitchFamily="18" charset="-78"/>
                          <a:cs typeface="Simplified Arabic" pitchFamily="18" charset="-78"/>
                        </a:rPr>
                        <a:t>التَّعَرُّض </a:t>
                      </a:r>
                      <a:r>
                        <a:rPr lang="ar-SY" b="1" baseline="0" dirty="0" smtClean="0">
                          <a:solidFill>
                            <a:srgbClr val="FFFF00"/>
                          </a:solidFill>
                          <a:latin typeface="Simplified Arabic" pitchFamily="18" charset="-78"/>
                          <a:cs typeface="Simplified Arabic" pitchFamily="18" charset="-78"/>
                        </a:rPr>
                        <a:t>غير مِهَني (عادات المستهلك)</a:t>
                      </a:r>
                      <a:endParaRPr lang="ar-SY" b="1" dirty="0">
                        <a:solidFill>
                          <a:srgbClr val="FFFF00"/>
                        </a:solidFill>
                        <a:latin typeface="Simplified Arabic" pitchFamily="18" charset="-78"/>
                        <a:cs typeface="Simplified Arabic" pitchFamily="18" charset="-78"/>
                      </a:endParaRPr>
                    </a:p>
                  </a:txBody>
                  <a:tcPr>
                    <a:solidFill>
                      <a:srgbClr val="FF0000"/>
                    </a:solidFill>
                  </a:tcPr>
                </a:tc>
                <a:tc row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العامِل</a:t>
                      </a:r>
                      <a:r>
                        <a:rPr lang="ar-SY" sz="1800" b="1" kern="1200" baseline="0" dirty="0" smtClean="0">
                          <a:solidFill>
                            <a:srgbClr val="FFFF00"/>
                          </a:solidFill>
                          <a:effectLst/>
                          <a:latin typeface="Simplified Arabic" pitchFamily="18" charset="-78"/>
                          <a:ea typeface="+mn-ea"/>
                          <a:cs typeface="Simplified Arabic" pitchFamily="18" charset="-78"/>
                        </a:rPr>
                        <a:t> المُسَرْطِن متعلق بالطعام والمشروبات</a:t>
                      </a:r>
                    </a:p>
                  </a:txBody>
                  <a:tcPr>
                    <a:solidFill>
                      <a:srgbClr val="FF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استهلاك المُسْكِرات (المشروبات الكحولية)</a:t>
                      </a:r>
                      <a:endParaRPr lang="ar-SY" dirty="0" smtClean="0">
                        <a:solidFill>
                          <a:srgbClr val="FFFF00"/>
                        </a:solidFill>
                        <a:effectLst/>
                        <a:latin typeface="Simplified Arabic" pitchFamily="18" charset="-78"/>
                        <a:cs typeface="Simplified Arabic" pitchFamily="18" charset="-78"/>
                      </a:endParaRPr>
                    </a:p>
                  </a:txBody>
                  <a:tcPr>
                    <a:solidFill>
                      <a:srgbClr val="FF0000"/>
                    </a:solidFill>
                  </a:tcPr>
                </a:tc>
              </a:tr>
              <a:tr h="320040">
                <a:tc vMerge="1">
                  <a:txBody>
                    <a:bodyPr/>
                    <a:lstStyle/>
                    <a:p>
                      <a:pPr rtl="1"/>
                      <a:endParaRPr lang="ar-SY"/>
                    </a:p>
                  </a:txBody>
                  <a:tcPr/>
                </a:tc>
                <a:tc vMerge="1">
                  <a:txBody>
                    <a:bodyPr/>
                    <a:lstStyle/>
                    <a:p>
                      <a:pPr rtl="1"/>
                      <a:endParaRPr lang="ar-SY"/>
                    </a:p>
                  </a:txBody>
                  <a:tcPr/>
                </a:tc>
                <a:tc vMerge="1">
                  <a:txBody>
                    <a:bodyPr/>
                    <a:lstStyle/>
                    <a:p>
                      <a:pPr rtl="1"/>
                      <a:endParaRPr lang="ar-SY"/>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اِسْتِهْلاك اللَّحْم المُصَنَّع بالمُعالَجَة المُتَعاقِبَة</a:t>
                      </a:r>
                      <a:endParaRPr lang="ar-SY" dirty="0" smtClean="0">
                        <a:solidFill>
                          <a:srgbClr val="FFFF00"/>
                        </a:solidFill>
                        <a:effectLst/>
                        <a:latin typeface="Simplified Arabic" pitchFamily="18" charset="-78"/>
                        <a:cs typeface="Simplified Arabic" pitchFamily="18" charset="-78"/>
                      </a:endParaRPr>
                    </a:p>
                  </a:txBody>
                  <a:tcPr>
                    <a:solidFill>
                      <a:srgbClr val="FF0000"/>
                    </a:solidFill>
                  </a:tcPr>
                </a:tc>
              </a:tr>
              <a:tr h="320040">
                <a:tc vMerge="1">
                  <a:txBody>
                    <a:bodyPr/>
                    <a:lstStyle/>
                    <a:p>
                      <a:pPr rtl="1"/>
                      <a:endParaRPr lang="ar-SY"/>
                    </a:p>
                  </a:txBody>
                  <a:tcPr/>
                </a:tc>
                <a:tc vMerge="1">
                  <a:txBody>
                    <a:bodyPr/>
                    <a:lstStyle/>
                    <a:p>
                      <a:pPr rtl="1"/>
                      <a:endParaRPr lang="ar-SY"/>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العامِل المُسَرْطِن متعلق بالتبغ</a:t>
                      </a:r>
                      <a:endParaRPr lang="ar-SY" dirty="0" smtClean="0">
                        <a:solidFill>
                          <a:srgbClr val="FFFF00"/>
                        </a:solidFill>
                        <a:effectLst/>
                        <a:latin typeface="Simplified Arabic" pitchFamily="18" charset="-78"/>
                        <a:cs typeface="Simplified Arabic" pitchFamily="18" charset="-78"/>
                      </a:endParaRPr>
                    </a:p>
                  </a:txBody>
                  <a:tcPr>
                    <a:solidFill>
                      <a:srgbClr val="FF0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تدخين التبغ</a:t>
                      </a:r>
                      <a:endParaRPr lang="ar-SY" dirty="0" smtClean="0">
                        <a:solidFill>
                          <a:srgbClr val="FFFF00"/>
                        </a:solidFill>
                        <a:effectLst/>
                        <a:latin typeface="Simplified Arabic" pitchFamily="18" charset="-78"/>
                        <a:cs typeface="Simplified Arabic" pitchFamily="18" charset="-78"/>
                      </a:endParaRPr>
                    </a:p>
                  </a:txBody>
                  <a:tcPr>
                    <a:solidFill>
                      <a:srgbClr val="FF0000"/>
                    </a:solidFill>
                  </a:tcPr>
                </a:tc>
              </a:tr>
              <a:tr h="228600">
                <a:tc rowSpan="3">
                  <a:txBody>
                    <a:bodyPr/>
                    <a:lstStyle/>
                    <a:p>
                      <a:pPr rtl="1"/>
                      <a:r>
                        <a:rPr lang="ar-SY" b="1" dirty="0" smtClean="0">
                          <a:solidFill>
                            <a:srgbClr val="FFFF00"/>
                          </a:solidFill>
                          <a:latin typeface="Simplified Arabic" pitchFamily="18" charset="-78"/>
                          <a:cs typeface="Simplified Arabic" pitchFamily="18" charset="-78"/>
                        </a:rPr>
                        <a:t>العامِل المُسَرْطِن ظَنِّي </a:t>
                      </a:r>
                      <a:r>
                        <a:rPr lang="ar-SA" b="1" dirty="0" smtClean="0">
                          <a:solidFill>
                            <a:srgbClr val="FFFF00"/>
                          </a:solidFill>
                          <a:latin typeface="Simplified Arabic" pitchFamily="18" charset="-78"/>
                          <a:cs typeface="Simplified Arabic" pitchFamily="18" charset="-78"/>
                        </a:rPr>
                        <a:t>[</a:t>
                      </a:r>
                      <a:r>
                        <a:rPr lang="ar-SY" b="1" dirty="0" smtClean="0">
                          <a:solidFill>
                            <a:srgbClr val="FFFF00"/>
                          </a:solidFill>
                          <a:latin typeface="Simplified Arabic" pitchFamily="18" charset="-78"/>
                          <a:cs typeface="Simplified Arabic" pitchFamily="18" charset="-78"/>
                        </a:rPr>
                        <a:t>مُحْتَمَل (المجموعة 2-أ) </a:t>
                      </a:r>
                      <a:r>
                        <a:rPr lang="ar-SY" b="1" baseline="0" dirty="0" smtClean="0">
                          <a:solidFill>
                            <a:srgbClr val="FFFF00"/>
                          </a:solidFill>
                          <a:latin typeface="Simplified Arabic" pitchFamily="18" charset="-78"/>
                          <a:cs typeface="Simplified Arabic" pitchFamily="18" charset="-78"/>
                        </a:rPr>
                        <a:t> </a:t>
                      </a:r>
                      <a:r>
                        <a:rPr lang="ar-SY" b="1" dirty="0" smtClean="0">
                          <a:solidFill>
                            <a:srgbClr val="FFFF00"/>
                          </a:solidFill>
                          <a:latin typeface="Simplified Arabic" pitchFamily="18" charset="-78"/>
                          <a:cs typeface="Simplified Arabic" pitchFamily="18" charset="-78"/>
                        </a:rPr>
                        <a:t>ومُمْكِن(المجموعة 2-ب)]</a:t>
                      </a:r>
                      <a:endParaRPr lang="ar-SY" b="1" dirty="0">
                        <a:solidFill>
                          <a:srgbClr val="FFFF00"/>
                        </a:solidFill>
                        <a:latin typeface="Simplified Arabic" pitchFamily="18" charset="-78"/>
                        <a:cs typeface="Simplified Arabic" pitchFamily="18" charset="-78"/>
                      </a:endParaRP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التَّعَرُّض مِهَني</a:t>
                      </a:r>
                      <a:endParaRPr lang="ar-SY" dirty="0" smtClean="0">
                        <a:solidFill>
                          <a:srgbClr val="FFFF00"/>
                        </a:solidFill>
                        <a:effectLst/>
                        <a:latin typeface="Simplified Arabic" pitchFamily="18" charset="-78"/>
                        <a:cs typeface="Simplified Arabic" pitchFamily="18" charset="-78"/>
                      </a:endParaRPr>
                    </a:p>
                  </a:txBody>
                  <a:tcPr>
                    <a:solidFill>
                      <a:srgbClr val="7030A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sz="1800" b="1" i="0" kern="1200" baseline="0" dirty="0" smtClean="0">
                          <a:solidFill>
                            <a:srgbClr val="FFFF00"/>
                          </a:solidFill>
                          <a:effectLst/>
                          <a:latin typeface="Simplified Arabic" pitchFamily="18" charset="-78"/>
                          <a:ea typeface="+mn-ea"/>
                          <a:cs typeface="Simplified Arabic" pitchFamily="18" charset="-78"/>
                        </a:rPr>
                        <a:t>العامِل المُسَرْطِن غباري وليفي </a:t>
                      </a:r>
                      <a:r>
                        <a:rPr lang="ar-SY" sz="1800" b="1" i="0" kern="1200" baseline="0" dirty="0" err="1" smtClean="0">
                          <a:solidFill>
                            <a:srgbClr val="FFFF00"/>
                          </a:solidFill>
                          <a:effectLst/>
                          <a:latin typeface="Simplified Arabic" pitchFamily="18" charset="-78"/>
                          <a:ea typeface="+mn-ea"/>
                          <a:cs typeface="Simplified Arabic" pitchFamily="18" charset="-78"/>
                        </a:rPr>
                        <a:t>لاعضوي</a:t>
                      </a:r>
                      <a:endParaRPr lang="ar-SY" dirty="0" smtClean="0">
                        <a:solidFill>
                          <a:srgbClr val="FFFF00"/>
                        </a:solidFill>
                        <a:effectLst/>
                        <a:latin typeface="Simplified Arabic" pitchFamily="18" charset="-78"/>
                        <a:cs typeface="Simplified Arabic" pitchFamily="18" charset="-78"/>
                      </a:endParaRPr>
                    </a:p>
                  </a:txBody>
                  <a:tcPr>
                    <a:solidFill>
                      <a:srgbClr val="7030A0"/>
                    </a:solidFill>
                  </a:tcPr>
                </a:tc>
                <a:tc>
                  <a:txBody>
                    <a:bodyPr/>
                    <a:lstStyle/>
                    <a:p>
                      <a:pPr rtl="1"/>
                      <a:r>
                        <a:rPr lang="ar-SA" b="1" dirty="0" err="1" smtClean="0">
                          <a:solidFill>
                            <a:srgbClr val="FFFF00"/>
                          </a:solidFill>
                          <a:latin typeface="Simplified Arabic" pitchFamily="18" charset="-78"/>
                          <a:cs typeface="Simplified Arabic" pitchFamily="18" charset="-78"/>
                        </a:rPr>
                        <a:t>الأَسْبَسْت</a:t>
                      </a:r>
                      <a:r>
                        <a:rPr lang="ar-SA" b="1" dirty="0" smtClean="0">
                          <a:solidFill>
                            <a:srgbClr val="FFFF00"/>
                          </a:solidFill>
                          <a:latin typeface="Simplified Arabic" pitchFamily="18" charset="-78"/>
                          <a:cs typeface="Simplified Arabic" pitchFamily="18" charset="-78"/>
                        </a:rPr>
                        <a:t> (الحرير الصخري)-كافة الأشكال</a:t>
                      </a:r>
                      <a:r>
                        <a:rPr lang="ar-SY" b="1" dirty="0" smtClean="0">
                          <a:solidFill>
                            <a:srgbClr val="FFFF00"/>
                          </a:solidFill>
                          <a:latin typeface="Simplified Arabic" pitchFamily="18" charset="-78"/>
                          <a:cs typeface="Simplified Arabic" pitchFamily="18" charset="-78"/>
                        </a:rPr>
                        <a:t> (</a:t>
                      </a:r>
                      <a:r>
                        <a:rPr lang="ar-SY" b="1" dirty="0" err="1" smtClean="0">
                          <a:solidFill>
                            <a:srgbClr val="FFFF00"/>
                          </a:solidFill>
                          <a:latin typeface="Simplified Arabic" pitchFamily="18" charset="-78"/>
                          <a:cs typeface="Simplified Arabic" pitchFamily="18" charset="-78"/>
                        </a:rPr>
                        <a:t>مسرطن</a:t>
                      </a:r>
                      <a:r>
                        <a:rPr lang="ar-SY" b="1" dirty="0" smtClean="0">
                          <a:solidFill>
                            <a:srgbClr val="FFFF00"/>
                          </a:solidFill>
                          <a:latin typeface="Simplified Arabic" pitchFamily="18" charset="-78"/>
                          <a:cs typeface="Simplified Arabic" pitchFamily="18" charset="-78"/>
                        </a:rPr>
                        <a:t> محتمل: 2-أ)</a:t>
                      </a:r>
                      <a:endParaRPr lang="ar-SY" b="1" dirty="0">
                        <a:solidFill>
                          <a:srgbClr val="FFFF00"/>
                        </a:solidFill>
                        <a:latin typeface="Simplified Arabic" pitchFamily="18" charset="-78"/>
                        <a:cs typeface="Simplified Arabic" pitchFamily="18" charset="-78"/>
                      </a:endParaRPr>
                    </a:p>
                  </a:txBody>
                  <a:tcPr>
                    <a:solidFill>
                      <a:srgbClr val="7030A0"/>
                    </a:solidFill>
                  </a:tcPr>
                </a:tc>
              </a:tr>
              <a:tr h="548640">
                <a:tc vMerge="1">
                  <a:txBody>
                    <a:bodyPr/>
                    <a:lstStyle/>
                    <a:p>
                      <a:pPr rtl="1"/>
                      <a:endParaRPr lang="ar-SY"/>
                    </a:p>
                  </a:txBody>
                  <a:tcPr/>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التَّعَرُّض </a:t>
                      </a:r>
                      <a:r>
                        <a:rPr lang="ar-SY" sz="1800" b="1" kern="1200" baseline="0" dirty="0" smtClean="0">
                          <a:solidFill>
                            <a:srgbClr val="FFFF00"/>
                          </a:solidFill>
                          <a:effectLst/>
                          <a:latin typeface="Simplified Arabic" pitchFamily="18" charset="-78"/>
                          <a:ea typeface="+mn-ea"/>
                          <a:cs typeface="Simplified Arabic" pitchFamily="18" charset="-78"/>
                        </a:rPr>
                        <a:t>غير مِهَني (عادات المستهلك)</a:t>
                      </a:r>
                      <a:endParaRPr lang="ar-SY" dirty="0" smtClean="0">
                        <a:solidFill>
                          <a:srgbClr val="FFFF00"/>
                        </a:solidFill>
                        <a:effectLst/>
                        <a:latin typeface="Simplified Arabic" pitchFamily="18" charset="-78"/>
                        <a:cs typeface="Simplified Arabic" pitchFamily="18" charset="-78"/>
                      </a:endParaRP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العامِل</a:t>
                      </a:r>
                      <a:r>
                        <a:rPr lang="ar-SY" sz="1800" b="1" kern="1200" baseline="0" dirty="0" smtClean="0">
                          <a:solidFill>
                            <a:srgbClr val="FFFF00"/>
                          </a:solidFill>
                          <a:effectLst/>
                          <a:latin typeface="Simplified Arabic" pitchFamily="18" charset="-78"/>
                          <a:ea typeface="+mn-ea"/>
                          <a:cs typeface="Simplified Arabic" pitchFamily="18" charset="-78"/>
                        </a:rPr>
                        <a:t> </a:t>
                      </a:r>
                      <a:r>
                        <a:rPr lang="ar-SY" sz="1800" b="1" kern="1200" baseline="0" dirty="0" err="1" smtClean="0">
                          <a:solidFill>
                            <a:srgbClr val="FFFF00"/>
                          </a:solidFill>
                          <a:effectLst/>
                          <a:latin typeface="Simplified Arabic" pitchFamily="18" charset="-78"/>
                          <a:ea typeface="+mn-ea"/>
                          <a:cs typeface="Simplified Arabic" pitchFamily="18" charset="-78"/>
                        </a:rPr>
                        <a:t>المُسَرْطِن</a:t>
                      </a:r>
                      <a:r>
                        <a:rPr lang="ar-SY" sz="1800" b="1" kern="1200" baseline="0" dirty="0" smtClean="0">
                          <a:solidFill>
                            <a:srgbClr val="FFFF00"/>
                          </a:solidFill>
                          <a:effectLst/>
                          <a:latin typeface="Simplified Arabic" pitchFamily="18" charset="-78"/>
                          <a:ea typeface="+mn-ea"/>
                          <a:cs typeface="Simplified Arabic" pitchFamily="18" charset="-78"/>
                        </a:rPr>
                        <a:t> متعلق بالطعام والمشروبات</a:t>
                      </a:r>
                      <a:endParaRPr lang="ar-SY" dirty="0" smtClean="0">
                        <a:solidFill>
                          <a:srgbClr val="FFFF00"/>
                        </a:solidFill>
                        <a:effectLst/>
                        <a:latin typeface="Simplified Arabic" pitchFamily="18" charset="-78"/>
                        <a:cs typeface="Simplified Arabic" pitchFamily="18" charset="-78"/>
                      </a:endParaRP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sz="1800" b="1" kern="1200" dirty="0" smtClean="0">
                          <a:solidFill>
                            <a:srgbClr val="FFFF00"/>
                          </a:solidFill>
                          <a:effectLst/>
                          <a:latin typeface="Simplified Arabic" pitchFamily="18" charset="-78"/>
                          <a:ea typeface="+mn-ea"/>
                          <a:cs typeface="Simplified Arabic" pitchFamily="18" charset="-78"/>
                        </a:rPr>
                        <a:t>استهلاك اللحم الأحمر</a:t>
                      </a:r>
                    </a:p>
                    <a:p>
                      <a:pPr marL="0" marR="0" indent="0" algn="r" defTabSz="914400" rtl="1" eaLnBrk="1" fontAlgn="auto" latinLnBrk="0" hangingPunct="1">
                        <a:lnSpc>
                          <a:spcPct val="100000"/>
                        </a:lnSpc>
                        <a:spcBef>
                          <a:spcPts val="0"/>
                        </a:spcBef>
                        <a:spcAft>
                          <a:spcPts val="0"/>
                        </a:spcAft>
                        <a:buClrTx/>
                        <a:buSzTx/>
                        <a:buFontTx/>
                        <a:buNone/>
                        <a:tabLst/>
                        <a:defRPr/>
                      </a:pPr>
                      <a:r>
                        <a:rPr lang="ar-SY" b="1" dirty="0" smtClean="0">
                          <a:solidFill>
                            <a:srgbClr val="FFFF00"/>
                          </a:solidFill>
                          <a:latin typeface="Simplified Arabic" pitchFamily="18" charset="-78"/>
                          <a:cs typeface="Simplified Arabic" pitchFamily="18" charset="-78"/>
                        </a:rPr>
                        <a:t>(</a:t>
                      </a:r>
                      <a:r>
                        <a:rPr lang="ar-SY" b="1" dirty="0" err="1" smtClean="0">
                          <a:solidFill>
                            <a:srgbClr val="FFFF00"/>
                          </a:solidFill>
                          <a:latin typeface="Simplified Arabic" pitchFamily="18" charset="-78"/>
                          <a:cs typeface="Simplified Arabic" pitchFamily="18" charset="-78"/>
                        </a:rPr>
                        <a:t>مسرطن</a:t>
                      </a:r>
                      <a:r>
                        <a:rPr lang="ar-SY" b="1" dirty="0" smtClean="0">
                          <a:solidFill>
                            <a:srgbClr val="FFFF00"/>
                          </a:solidFill>
                          <a:latin typeface="Simplified Arabic" pitchFamily="18" charset="-78"/>
                          <a:cs typeface="Simplified Arabic" pitchFamily="18" charset="-78"/>
                        </a:rPr>
                        <a:t> محتمل: 2-أ)</a:t>
                      </a:r>
                      <a:endParaRPr lang="ar-SY" dirty="0" smtClean="0">
                        <a:solidFill>
                          <a:srgbClr val="FFFF00"/>
                        </a:solidFill>
                        <a:effectLst/>
                        <a:latin typeface="Simplified Arabic" pitchFamily="18" charset="-78"/>
                        <a:cs typeface="Simplified Arabic" pitchFamily="18"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SY" dirty="0" smtClean="0">
                        <a:solidFill>
                          <a:srgbClr val="FFFF00"/>
                        </a:solidFill>
                        <a:effectLst/>
                        <a:latin typeface="Simplified Arabic" pitchFamily="18" charset="-78"/>
                        <a:cs typeface="Simplified Arabic" pitchFamily="18" charset="-78"/>
                      </a:endParaRPr>
                    </a:p>
                  </a:txBody>
                  <a:tcPr>
                    <a:solidFill>
                      <a:srgbClr val="7030A0"/>
                    </a:solidFill>
                  </a:tcPr>
                </a:tc>
              </a:tr>
              <a:tr h="457200">
                <a:tc vMerge="1">
                  <a:txBody>
                    <a:bodyPr/>
                    <a:lstStyle/>
                    <a:p>
                      <a:pPr rtl="1"/>
                      <a:endParaRPr lang="ar-SY"/>
                    </a:p>
                  </a:txBody>
                  <a:tcPr/>
                </a:tc>
                <a:tc vMerge="1">
                  <a:txBody>
                    <a:bodyPr/>
                    <a:lstStyle/>
                    <a:p>
                      <a:pPr rtl="1"/>
                      <a:endParaRPr lang="ar-SY"/>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Y" b="1" dirty="0" smtClean="0">
                          <a:solidFill>
                            <a:srgbClr val="FFFF00"/>
                          </a:solidFill>
                          <a:latin typeface="Simplified Arabic" pitchFamily="18" charset="-78"/>
                          <a:cs typeface="Simplified Arabic" pitchFamily="18" charset="-78"/>
                        </a:rPr>
                        <a:t>العامِل </a:t>
                      </a:r>
                      <a:r>
                        <a:rPr lang="ar-SY" b="1" dirty="0" err="1" smtClean="0">
                          <a:solidFill>
                            <a:srgbClr val="FFFF00"/>
                          </a:solidFill>
                          <a:latin typeface="Simplified Arabic" pitchFamily="18" charset="-78"/>
                          <a:cs typeface="Simplified Arabic" pitchFamily="18" charset="-78"/>
                        </a:rPr>
                        <a:t>المُسَرْطِن</a:t>
                      </a:r>
                      <a:r>
                        <a:rPr lang="ar-SY" b="1" dirty="0" smtClean="0">
                          <a:solidFill>
                            <a:srgbClr val="FFFF00"/>
                          </a:solidFill>
                          <a:latin typeface="Simplified Arabic" pitchFamily="18" charset="-78"/>
                          <a:cs typeface="Simplified Arabic" pitchFamily="18" charset="-78"/>
                        </a:rPr>
                        <a:t> حيوي (طفيليات)</a:t>
                      </a:r>
                    </a:p>
                  </a:txBody>
                  <a:tcPr>
                    <a:solidFill>
                      <a:srgbClr val="7030A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b="1" dirty="0" err="1" smtClean="0">
                          <a:solidFill>
                            <a:srgbClr val="FFFF00"/>
                          </a:solidFill>
                          <a:latin typeface="Simplified Arabic" pitchFamily="18" charset="-78"/>
                          <a:cs typeface="Simplified Arabic" pitchFamily="18" charset="-78"/>
                        </a:rPr>
                        <a:t>البلهارسية</a:t>
                      </a:r>
                      <a:r>
                        <a:rPr lang="ar-SA" b="1" dirty="0" smtClean="0">
                          <a:solidFill>
                            <a:srgbClr val="FFFF00"/>
                          </a:solidFill>
                          <a:latin typeface="Simplified Arabic" pitchFamily="18" charset="-78"/>
                          <a:cs typeface="Simplified Arabic" pitchFamily="18" charset="-78"/>
                        </a:rPr>
                        <a:t> اليابانية</a:t>
                      </a:r>
                      <a:r>
                        <a:rPr lang="ar-SY" b="1" dirty="0" smtClean="0">
                          <a:solidFill>
                            <a:srgbClr val="FFFF00"/>
                          </a:solidFill>
                          <a:latin typeface="Simplified Arabic" pitchFamily="18" charset="-78"/>
                          <a:cs typeface="Simplified Arabic" pitchFamily="18" charset="-78"/>
                        </a:rPr>
                        <a:t> (</a:t>
                      </a:r>
                      <a:r>
                        <a:rPr lang="ar-SY" b="1" dirty="0" err="1" smtClean="0">
                          <a:solidFill>
                            <a:srgbClr val="FFFF00"/>
                          </a:solidFill>
                          <a:latin typeface="Simplified Arabic" pitchFamily="18" charset="-78"/>
                          <a:cs typeface="Simplified Arabic" pitchFamily="18" charset="-78"/>
                        </a:rPr>
                        <a:t>مسرطن</a:t>
                      </a:r>
                      <a:r>
                        <a:rPr lang="ar-SY" b="1" dirty="0" smtClean="0">
                          <a:solidFill>
                            <a:srgbClr val="FFFF00"/>
                          </a:solidFill>
                          <a:latin typeface="Simplified Arabic" pitchFamily="18" charset="-78"/>
                          <a:cs typeface="Simplified Arabic" pitchFamily="18" charset="-78"/>
                        </a:rPr>
                        <a:t> ممكن: 2-ب)</a:t>
                      </a:r>
                    </a:p>
                  </a:txBody>
                  <a:tcPr>
                    <a:solidFill>
                      <a:srgbClr val="7030A0"/>
                    </a:solidFill>
                  </a:tcPr>
                </a:tc>
              </a:tr>
            </a:tbl>
          </a:graphicData>
        </a:graphic>
      </p:graphicFrame>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23</a:t>
            </a:fld>
            <a:endParaRPr lang="ar-SA" dirty="0">
              <a:solidFill>
                <a:srgbClr val="002060"/>
              </a:solidFill>
            </a:endParaRPr>
          </a:p>
        </p:txBody>
      </p:sp>
    </p:spTree>
    <p:extLst>
      <p:ext uri="{BB962C8B-B14F-4D97-AF65-F5344CB8AC3E}">
        <p14:creationId xmlns="" xmlns:p14="http://schemas.microsoft.com/office/powerpoint/2010/main" val="1340481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571612"/>
          </a:xfrm>
          <a:solidFill>
            <a:srgbClr val="FFC000"/>
          </a:solidFill>
        </p:spPr>
        <p:txBody>
          <a:bodyPr>
            <a:normAutofit/>
          </a:bodyPr>
          <a:lstStyle/>
          <a:p>
            <a:r>
              <a:rPr lang="ar-SY" sz="2600" b="1" dirty="0" smtClean="0">
                <a:solidFill>
                  <a:srgbClr val="0070C0"/>
                </a:solidFill>
                <a:cs typeface="PT Bold Heading" pitchFamily="2" charset="-78"/>
              </a:rPr>
              <a:t>العَوامِل المُسَرْطِنَة المُؤَكَّدَة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00B05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marL="0" indent="0" algn="ctr">
              <a:buNone/>
            </a:pPr>
            <a:r>
              <a:rPr lang="ar-SY" b="1" dirty="0">
                <a:solidFill>
                  <a:schemeClr val="accent4">
                    <a:lumMod val="40000"/>
                    <a:lumOff val="60000"/>
                  </a:schemeClr>
                </a:solidFill>
                <a:cs typeface="+mj-cs"/>
              </a:rPr>
              <a:t>اسم </a:t>
            </a:r>
            <a:r>
              <a:rPr lang="ar-SY" b="1" dirty="0" smtClean="0">
                <a:solidFill>
                  <a:schemeClr val="accent4">
                    <a:lumMod val="40000"/>
                    <a:lumOff val="60000"/>
                  </a:schemeClr>
                </a:solidFill>
                <a:cs typeface="+mj-cs"/>
              </a:rPr>
              <a:t>العامِل المُسَرْطِن </a:t>
            </a:r>
            <a:r>
              <a:rPr lang="ar-SY" b="1" dirty="0">
                <a:solidFill>
                  <a:schemeClr val="accent4">
                    <a:lumMod val="40000"/>
                    <a:lumOff val="60000"/>
                  </a:schemeClr>
                </a:solidFill>
                <a:cs typeface="+mj-cs"/>
              </a:rPr>
              <a:t>باللغة </a:t>
            </a:r>
            <a:r>
              <a:rPr lang="ar-SY" b="1" dirty="0" smtClean="0">
                <a:solidFill>
                  <a:schemeClr val="accent4">
                    <a:lumMod val="40000"/>
                    <a:lumOff val="60000"/>
                  </a:schemeClr>
                </a:solidFill>
                <a:cs typeface="+mj-cs"/>
              </a:rPr>
              <a:t>الإنجليزية</a:t>
            </a:r>
          </a:p>
          <a:p>
            <a:pPr marL="0" indent="0" algn="ctr">
              <a:buNone/>
            </a:pPr>
            <a:endParaRPr lang="ar-SY" b="1" dirty="0" smtClean="0">
              <a:solidFill>
                <a:schemeClr val="accent4">
                  <a:lumMod val="40000"/>
                  <a:lumOff val="60000"/>
                </a:schemeClr>
              </a:solidFill>
              <a:cs typeface="+mj-cs"/>
            </a:endParaRPr>
          </a:p>
          <a:p>
            <a:pPr>
              <a:buFont typeface="Wingdings" pitchFamily="2" charset="2"/>
              <a:buChar char="Ø"/>
            </a:pPr>
            <a:r>
              <a:rPr lang="en-US" b="1" dirty="0">
                <a:solidFill>
                  <a:schemeClr val="bg1"/>
                </a:solidFill>
              </a:rPr>
              <a:t>X and gamma </a:t>
            </a:r>
            <a:r>
              <a:rPr lang="en-US" b="1" dirty="0" smtClean="0">
                <a:solidFill>
                  <a:schemeClr val="bg1"/>
                </a:solidFill>
              </a:rPr>
              <a:t>radiation</a:t>
            </a:r>
          </a:p>
          <a:p>
            <a:pPr>
              <a:buNone/>
            </a:pPr>
            <a:r>
              <a:rPr lang="en-US" b="1" dirty="0" smtClean="0">
                <a:solidFill>
                  <a:schemeClr val="bg1"/>
                </a:solidFill>
              </a:rPr>
              <a:t> </a:t>
            </a:r>
            <a:endParaRPr lang="ar-SY" b="1" dirty="0">
              <a:solidFill>
                <a:schemeClr val="accent4">
                  <a:lumMod val="40000"/>
                  <a:lumOff val="60000"/>
                </a:schemeClr>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24</a:t>
            </a:fld>
            <a:endParaRPr lang="ar-SA" dirty="0">
              <a:solidFill>
                <a:srgbClr val="002060"/>
              </a:solidFill>
            </a:endParaRPr>
          </a:p>
        </p:txBody>
      </p:sp>
    </p:spTree>
    <p:extLst>
      <p:ext uri="{BB962C8B-B14F-4D97-AF65-F5344CB8AC3E}">
        <p14:creationId xmlns="" xmlns:p14="http://schemas.microsoft.com/office/powerpoint/2010/main" val="63105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المُؤَكَّدَة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a:solidFill>
                  <a:schemeClr val="bg1"/>
                </a:solidFill>
              </a:rPr>
              <a:t>اِسْتِخْدام </a:t>
            </a:r>
            <a:r>
              <a:rPr lang="ar-SY" b="1" dirty="0" smtClean="0">
                <a:solidFill>
                  <a:schemeClr val="bg1"/>
                </a:solidFill>
              </a:rPr>
              <a:t>الإِشْعاع </a:t>
            </a:r>
            <a:r>
              <a:rPr lang="ar-SY" b="1" dirty="0">
                <a:solidFill>
                  <a:schemeClr val="bg1"/>
                </a:solidFill>
              </a:rPr>
              <a:t>السِّينِي في التَّصْوير الطِّبِّي </a:t>
            </a:r>
            <a:r>
              <a:rPr lang="ar-SY" b="1" dirty="0" smtClean="0">
                <a:solidFill>
                  <a:schemeClr val="bg1"/>
                </a:solidFill>
              </a:rPr>
              <a:t>الشُّعاعِي</a:t>
            </a:r>
          </a:p>
          <a:p>
            <a:pPr>
              <a:buFont typeface="Wingdings" pitchFamily="2" charset="2"/>
              <a:buChar char="Ø"/>
            </a:pPr>
            <a:r>
              <a:rPr lang="ar-SY" b="1" dirty="0" smtClean="0">
                <a:solidFill>
                  <a:schemeClr val="bg1"/>
                </a:solidFill>
              </a:rPr>
              <a:t>اِسْتِخْدام الإِشْعاع </a:t>
            </a:r>
            <a:r>
              <a:rPr lang="ar-SY" b="1" dirty="0">
                <a:solidFill>
                  <a:schemeClr val="bg1"/>
                </a:solidFill>
              </a:rPr>
              <a:t>السِّينِي في الكَشْف على </a:t>
            </a:r>
            <a:r>
              <a:rPr lang="ar-SY" b="1" dirty="0" smtClean="0">
                <a:solidFill>
                  <a:schemeClr val="bg1"/>
                </a:solidFill>
              </a:rPr>
              <a:t>الحقائب</a:t>
            </a:r>
          </a:p>
          <a:p>
            <a:pPr>
              <a:buFont typeface="Wingdings" pitchFamily="2" charset="2"/>
              <a:buChar char="Ø"/>
            </a:pPr>
            <a:r>
              <a:rPr lang="ar-SY" b="1" dirty="0">
                <a:solidFill>
                  <a:schemeClr val="bg1"/>
                </a:solidFill>
              </a:rPr>
              <a:t>اِسْتِخْدام </a:t>
            </a:r>
            <a:r>
              <a:rPr lang="ar-SY" b="1" dirty="0" smtClean="0">
                <a:solidFill>
                  <a:schemeClr val="bg1"/>
                </a:solidFill>
              </a:rPr>
              <a:t>الإِشْعاع </a:t>
            </a:r>
            <a:r>
              <a:rPr lang="ar-SY" b="1" dirty="0">
                <a:solidFill>
                  <a:schemeClr val="bg1"/>
                </a:solidFill>
              </a:rPr>
              <a:t>السِّينِي في </a:t>
            </a:r>
            <a:r>
              <a:rPr lang="ar-SY" b="1" dirty="0" smtClean="0">
                <a:solidFill>
                  <a:schemeClr val="bg1"/>
                </a:solidFill>
              </a:rPr>
              <a:t>الاختبارات </a:t>
            </a:r>
            <a:r>
              <a:rPr lang="ar-SY" b="1" dirty="0" err="1" smtClean="0">
                <a:solidFill>
                  <a:schemeClr val="bg1"/>
                </a:solidFill>
              </a:rPr>
              <a:t>اللاإتلافية</a:t>
            </a:r>
            <a:endParaRPr lang="ar-SY" b="1" dirty="0" smtClean="0">
              <a:solidFill>
                <a:schemeClr val="bg1"/>
              </a:solidFill>
            </a:endParaRPr>
          </a:p>
          <a:p>
            <a:pPr>
              <a:buFont typeface="Wingdings" pitchFamily="2" charset="2"/>
              <a:buChar char="Ø"/>
            </a:pPr>
            <a:r>
              <a:rPr lang="ar-SY" b="1" dirty="0" smtClean="0">
                <a:solidFill>
                  <a:schemeClr val="bg1"/>
                </a:solidFill>
              </a:rPr>
              <a:t>اِسْتِخْدام</a:t>
            </a:r>
            <a:r>
              <a:rPr lang="ar-SY" b="1" dirty="0">
                <a:solidFill>
                  <a:schemeClr val="bg1"/>
                </a:solidFill>
              </a:rPr>
              <a:t> </a:t>
            </a:r>
            <a:r>
              <a:rPr lang="ar-SY" b="1" dirty="0" smtClean="0">
                <a:solidFill>
                  <a:schemeClr val="bg1"/>
                </a:solidFill>
              </a:rPr>
              <a:t>الإِشْعاع </a:t>
            </a:r>
            <a:r>
              <a:rPr lang="ar-SY" b="1" dirty="0">
                <a:solidFill>
                  <a:schemeClr val="bg1"/>
                </a:solidFill>
              </a:rPr>
              <a:t>السِّينِي</a:t>
            </a:r>
            <a:r>
              <a:rPr lang="ar-SY" b="1" dirty="0" smtClean="0">
                <a:solidFill>
                  <a:schemeClr val="bg1"/>
                </a:solidFill>
              </a:rPr>
              <a:t> وإِشْعاع </a:t>
            </a:r>
            <a:r>
              <a:rPr lang="ar-SY" b="1" dirty="0">
                <a:solidFill>
                  <a:schemeClr val="bg1"/>
                </a:solidFill>
              </a:rPr>
              <a:t>غامَّا في عِلاج </a:t>
            </a:r>
            <a:r>
              <a:rPr lang="ar-SY" b="1" dirty="0" smtClean="0">
                <a:solidFill>
                  <a:schemeClr val="bg1"/>
                </a:solidFill>
              </a:rPr>
              <a:t>الأَوْرام</a:t>
            </a:r>
          </a:p>
          <a:p>
            <a:pPr>
              <a:buFont typeface="Wingdings" pitchFamily="2" charset="2"/>
              <a:buChar char="Ø"/>
            </a:pPr>
            <a:r>
              <a:rPr lang="ar-SY" b="1" dirty="0">
                <a:solidFill>
                  <a:schemeClr val="bg1"/>
                </a:solidFill>
              </a:rPr>
              <a:t>اِسْتِخْدام </a:t>
            </a:r>
            <a:r>
              <a:rPr lang="ar-SY" b="1" dirty="0" smtClean="0">
                <a:solidFill>
                  <a:schemeClr val="bg1"/>
                </a:solidFill>
              </a:rPr>
              <a:t>إِشْعاع </a:t>
            </a:r>
            <a:r>
              <a:rPr lang="ar-SY" b="1" dirty="0">
                <a:solidFill>
                  <a:schemeClr val="bg1"/>
                </a:solidFill>
              </a:rPr>
              <a:t>غامَّا </a:t>
            </a:r>
            <a:r>
              <a:rPr lang="ar-SY" b="1" dirty="0" smtClean="0">
                <a:solidFill>
                  <a:schemeClr val="bg1"/>
                </a:solidFill>
              </a:rPr>
              <a:t>في تعقيم المحاقن والأغذية</a:t>
            </a:r>
            <a:endParaRPr lang="ar-SY" b="1" dirty="0">
              <a:solidFill>
                <a:schemeClr val="bg1"/>
              </a:solidFill>
            </a:endParaRP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25</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المُسَرْطِنَة المُؤَكَّدَة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467544" y="1628800"/>
            <a:ext cx="8229600" cy="4641379"/>
          </a:xfrm>
          <a:solidFill>
            <a:srgbClr val="C00000"/>
          </a:solidFill>
        </p:spPr>
        <p:txBody>
          <a:bodyPr>
            <a:normAutofit fontScale="92500" lnSpcReduction="20000"/>
          </a:bodyPr>
          <a:lstStyle/>
          <a:p>
            <a:pPr marL="0" indent="0" algn="ctr">
              <a:buNone/>
            </a:pPr>
            <a:r>
              <a:rPr lang="ar-SY" b="1" dirty="0">
                <a:solidFill>
                  <a:schemeClr val="accent4">
                    <a:lumMod val="40000"/>
                    <a:lumOff val="60000"/>
                  </a:schemeClr>
                </a:solidFill>
                <a:cs typeface="+mj-cs"/>
              </a:rPr>
              <a:t>العُضْو المُسْتَهْدَف بالسَّرَطان  على نحو </a:t>
            </a:r>
            <a:r>
              <a:rPr lang="ar-SY" b="1" dirty="0" smtClean="0">
                <a:solidFill>
                  <a:schemeClr val="accent4">
                    <a:lumMod val="40000"/>
                    <a:lumOff val="60000"/>
                  </a:schemeClr>
                </a:solidFill>
                <a:cs typeface="+mj-cs"/>
              </a:rPr>
              <a:t>مُؤَكَّد</a:t>
            </a:r>
          </a:p>
          <a:p>
            <a:pPr marL="0" indent="0" algn="ctr">
              <a:buNone/>
            </a:pPr>
            <a:r>
              <a:rPr lang="ar-SY" b="1" dirty="0" smtClean="0">
                <a:solidFill>
                  <a:schemeClr val="accent4">
                    <a:lumMod val="40000"/>
                    <a:lumOff val="60000"/>
                  </a:schemeClr>
                </a:solidFill>
                <a:cs typeface="+mj-cs"/>
              </a:rPr>
              <a:t>بالإضافة </a:t>
            </a:r>
            <a:r>
              <a:rPr lang="ar-SY" b="1" dirty="0">
                <a:solidFill>
                  <a:schemeClr val="accent4">
                    <a:lumMod val="40000"/>
                    <a:lumOff val="60000"/>
                  </a:schemeClr>
                </a:solidFill>
                <a:cs typeface="+mj-cs"/>
              </a:rPr>
              <a:t>إلى </a:t>
            </a:r>
            <a:r>
              <a:rPr lang="ar-SY" b="1" dirty="0" smtClean="0">
                <a:solidFill>
                  <a:schemeClr val="accent4">
                    <a:lumMod val="40000"/>
                    <a:lumOff val="60000"/>
                  </a:schemeClr>
                </a:solidFill>
                <a:cs typeface="+mj-cs"/>
              </a:rPr>
              <a:t>القَولون-المُسْتَقيم</a:t>
            </a:r>
            <a:endParaRPr lang="ar-SY" b="1" dirty="0">
              <a:solidFill>
                <a:schemeClr val="accent4">
                  <a:lumMod val="40000"/>
                  <a:lumOff val="60000"/>
                </a:schemeClr>
              </a:solidFill>
              <a:cs typeface="+mj-cs"/>
            </a:endParaRPr>
          </a:p>
          <a:p>
            <a:pPr marL="0" indent="0" algn="ctr">
              <a:buNone/>
            </a:pP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الغُدَد اللُّعابِيَّة</a:t>
            </a:r>
          </a:p>
          <a:p>
            <a:pPr>
              <a:buFont typeface="Wingdings" pitchFamily="2" charset="2"/>
              <a:buChar char="Ø"/>
            </a:pPr>
            <a:r>
              <a:rPr lang="ar-SY" b="1" dirty="0" smtClean="0">
                <a:solidFill>
                  <a:schemeClr val="bg1"/>
                </a:solidFill>
              </a:rPr>
              <a:t>المَريء</a:t>
            </a:r>
          </a:p>
          <a:p>
            <a:pPr>
              <a:buFont typeface="Wingdings" pitchFamily="2" charset="2"/>
              <a:buChar char="Ø"/>
            </a:pPr>
            <a:r>
              <a:rPr lang="ar-SY" b="1" dirty="0" smtClean="0">
                <a:solidFill>
                  <a:schemeClr val="bg1"/>
                </a:solidFill>
              </a:rPr>
              <a:t>المَعِدَة</a:t>
            </a:r>
          </a:p>
          <a:p>
            <a:pPr>
              <a:buFont typeface="Wingdings" pitchFamily="2" charset="2"/>
              <a:buChar char="Ø"/>
            </a:pPr>
            <a:r>
              <a:rPr lang="ar-SY" b="1" dirty="0" smtClean="0">
                <a:solidFill>
                  <a:schemeClr val="bg1"/>
                </a:solidFill>
              </a:rPr>
              <a:t>الرِّئَة</a:t>
            </a:r>
          </a:p>
          <a:p>
            <a:pPr>
              <a:buFont typeface="Wingdings" pitchFamily="2" charset="2"/>
              <a:buChar char="Ø"/>
            </a:pPr>
            <a:r>
              <a:rPr lang="ar-SY" b="1" dirty="0" smtClean="0">
                <a:solidFill>
                  <a:schemeClr val="bg1"/>
                </a:solidFill>
              </a:rPr>
              <a:t>العَظْم</a:t>
            </a:r>
          </a:p>
          <a:p>
            <a:pPr>
              <a:buFont typeface="Wingdings" pitchFamily="2" charset="2"/>
              <a:buChar char="Ø"/>
            </a:pPr>
            <a:r>
              <a:rPr lang="ar-SY" b="1" dirty="0" smtClean="0">
                <a:solidFill>
                  <a:schemeClr val="bg1"/>
                </a:solidFill>
              </a:rPr>
              <a:t>الخَلِيَّة </a:t>
            </a:r>
            <a:r>
              <a:rPr lang="ar-SY" b="1" dirty="0">
                <a:solidFill>
                  <a:schemeClr val="bg1"/>
                </a:solidFill>
              </a:rPr>
              <a:t>القاعِدِيَّة في </a:t>
            </a:r>
            <a:r>
              <a:rPr lang="ar-SY" b="1" dirty="0" smtClean="0">
                <a:solidFill>
                  <a:schemeClr val="bg1"/>
                </a:solidFill>
              </a:rPr>
              <a:t>الجِلْد</a:t>
            </a:r>
          </a:p>
          <a:p>
            <a:pPr>
              <a:buFont typeface="Wingdings" pitchFamily="2" charset="2"/>
              <a:buChar char="Ø"/>
            </a:pPr>
            <a:r>
              <a:rPr lang="ar-SY" b="1" dirty="0" smtClean="0">
                <a:solidFill>
                  <a:schemeClr val="bg1"/>
                </a:solidFill>
              </a:rPr>
              <a:t>ثَدْي النِّساء</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26</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المُسَرْطِنَة المُؤَكَّدَة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643050"/>
            <a:ext cx="8229600" cy="4668839"/>
          </a:xfrm>
          <a:solidFill>
            <a:srgbClr val="C00000"/>
          </a:solidFill>
        </p:spPr>
        <p:txBody>
          <a:bodyPr>
            <a:normAutofit fontScale="92500" lnSpcReduction="10000"/>
          </a:bodyPr>
          <a:lstStyle/>
          <a:p>
            <a:pPr marL="0" indent="0" algn="ctr">
              <a:buNone/>
            </a:pPr>
            <a:r>
              <a:rPr lang="ar-SY" b="1" dirty="0">
                <a:solidFill>
                  <a:schemeClr val="accent4">
                    <a:lumMod val="40000"/>
                    <a:lumOff val="60000"/>
                  </a:schemeClr>
                </a:solidFill>
                <a:cs typeface="+mj-cs"/>
              </a:rPr>
              <a:t>العُضْو المُسْتَهْدَف بالسَّرَطان  على نحو </a:t>
            </a:r>
            <a:r>
              <a:rPr lang="ar-SY" b="1" dirty="0" smtClean="0">
                <a:solidFill>
                  <a:schemeClr val="accent4">
                    <a:lumMod val="40000"/>
                    <a:lumOff val="60000"/>
                  </a:schemeClr>
                </a:solidFill>
                <a:cs typeface="+mj-cs"/>
              </a:rPr>
              <a:t>مُؤَكَّد</a:t>
            </a:r>
          </a:p>
          <a:p>
            <a:pPr marL="0" indent="0" algn="ctr">
              <a:buNone/>
            </a:pPr>
            <a:r>
              <a:rPr lang="ar-SY" b="1" dirty="0" smtClean="0">
                <a:solidFill>
                  <a:schemeClr val="accent4">
                    <a:lumMod val="40000"/>
                    <a:lumOff val="60000"/>
                  </a:schemeClr>
                </a:solidFill>
                <a:cs typeface="+mj-cs"/>
              </a:rPr>
              <a:t>بالإضافة </a:t>
            </a:r>
            <a:r>
              <a:rPr lang="ar-SY" b="1" dirty="0">
                <a:solidFill>
                  <a:schemeClr val="accent4">
                    <a:lumMod val="40000"/>
                    <a:lumOff val="60000"/>
                  </a:schemeClr>
                </a:solidFill>
                <a:cs typeface="+mj-cs"/>
              </a:rPr>
              <a:t>إلى </a:t>
            </a:r>
            <a:r>
              <a:rPr lang="ar-SY" b="1" dirty="0" smtClean="0">
                <a:solidFill>
                  <a:schemeClr val="accent4">
                    <a:lumMod val="40000"/>
                    <a:lumOff val="60000"/>
                  </a:schemeClr>
                </a:solidFill>
                <a:cs typeface="+mj-cs"/>
              </a:rPr>
              <a:t>القَولون-المُسْتَقيم.... </a:t>
            </a:r>
            <a:r>
              <a:rPr lang="ar-SY" b="1" dirty="0">
                <a:solidFill>
                  <a:schemeClr val="accent4">
                    <a:lumMod val="40000"/>
                    <a:lumOff val="60000"/>
                  </a:schemeClr>
                </a:solidFill>
                <a:cs typeface="+mj-cs"/>
              </a:rPr>
              <a:t>تتمة</a:t>
            </a:r>
          </a:p>
          <a:p>
            <a:pPr marL="0" indent="0" algn="ctr">
              <a:buNone/>
            </a:pP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المَثانَة</a:t>
            </a:r>
          </a:p>
          <a:p>
            <a:pPr>
              <a:buFont typeface="Wingdings" pitchFamily="2" charset="2"/>
              <a:buChar char="Ø"/>
            </a:pPr>
            <a:r>
              <a:rPr lang="ar-SY" b="1" dirty="0" smtClean="0">
                <a:solidFill>
                  <a:schemeClr val="bg1"/>
                </a:solidFill>
              </a:rPr>
              <a:t>الدِّماغ </a:t>
            </a:r>
            <a:r>
              <a:rPr lang="ar-SY" b="1" dirty="0">
                <a:solidFill>
                  <a:schemeClr val="bg1"/>
                </a:solidFill>
              </a:rPr>
              <a:t>والجِهاز العَصَبِي </a:t>
            </a:r>
            <a:r>
              <a:rPr lang="ar-SY" b="1" dirty="0" smtClean="0">
                <a:solidFill>
                  <a:schemeClr val="bg1"/>
                </a:solidFill>
              </a:rPr>
              <a:t>المَرْكَزي</a:t>
            </a:r>
          </a:p>
          <a:p>
            <a:pPr>
              <a:buFont typeface="Wingdings" pitchFamily="2" charset="2"/>
              <a:buChar char="Ø"/>
            </a:pPr>
            <a:r>
              <a:rPr lang="ar-SY" b="1" dirty="0" smtClean="0">
                <a:solidFill>
                  <a:schemeClr val="bg1"/>
                </a:solidFill>
              </a:rPr>
              <a:t>الدَّرَقِيَّة</a:t>
            </a:r>
          </a:p>
          <a:p>
            <a:pPr>
              <a:buFont typeface="Wingdings" pitchFamily="2" charset="2"/>
              <a:buChar char="Ø"/>
            </a:pPr>
            <a:r>
              <a:rPr lang="ar-SY" b="1" dirty="0" smtClean="0">
                <a:solidFill>
                  <a:schemeClr val="bg1"/>
                </a:solidFill>
              </a:rPr>
              <a:t>الكُلْيَة</a:t>
            </a:r>
          </a:p>
          <a:p>
            <a:pPr>
              <a:buFont typeface="Wingdings" pitchFamily="2" charset="2"/>
              <a:buChar char="Ø"/>
            </a:pPr>
            <a:r>
              <a:rPr lang="ar-SY" b="1" dirty="0" smtClean="0">
                <a:solidFill>
                  <a:schemeClr val="bg1"/>
                </a:solidFill>
              </a:rPr>
              <a:t>كما </a:t>
            </a:r>
            <a:r>
              <a:rPr lang="ar-SY" b="1" dirty="0">
                <a:solidFill>
                  <a:schemeClr val="bg1"/>
                </a:solidFill>
              </a:rPr>
              <a:t>يَحدُث الابْيِضاض باستثناء </a:t>
            </a:r>
            <a:r>
              <a:rPr lang="ar-SY" b="1" dirty="0" smtClean="0">
                <a:solidFill>
                  <a:schemeClr val="bg1"/>
                </a:solidFill>
              </a:rPr>
              <a:t>الابْيِضاض اللِّمْفاوِي المُزْمِن</a:t>
            </a:r>
          </a:p>
          <a:p>
            <a:pPr>
              <a:buFont typeface="Wingdings" pitchFamily="2" charset="2"/>
              <a:buChar char="Ø"/>
            </a:pPr>
            <a:r>
              <a:rPr lang="ar-SY" b="1" dirty="0" smtClean="0">
                <a:solidFill>
                  <a:schemeClr val="bg1"/>
                </a:solidFill>
              </a:rPr>
              <a:t>إن التَّعَرُّض </a:t>
            </a:r>
            <a:r>
              <a:rPr lang="ar-SY" b="1" dirty="0">
                <a:solidFill>
                  <a:schemeClr val="bg1"/>
                </a:solidFill>
              </a:rPr>
              <a:t>أثناء الحَياة الرَّحِمِيَّة يسبب سَرَطاناً</a:t>
            </a:r>
            <a:endParaRPr lang="ar-SY" b="1" dirty="0">
              <a:solidFill>
                <a:schemeClr val="accent4">
                  <a:lumMod val="40000"/>
                  <a:lumOff val="60000"/>
                </a:schemeClr>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27</a:t>
            </a:fld>
            <a:endParaRPr lang="ar-SA" dirty="0">
              <a:solidFill>
                <a:srgbClr val="002060"/>
              </a:solidFill>
            </a:endParaRPr>
          </a:p>
        </p:txBody>
      </p:sp>
    </p:spTree>
    <p:extLst>
      <p:ext uri="{BB962C8B-B14F-4D97-AF65-F5344CB8AC3E}">
        <p14:creationId xmlns="" xmlns:p14="http://schemas.microsoft.com/office/powerpoint/2010/main" val="3156905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المُسَرْطِنَة المُؤَكَّدَة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14488"/>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بالسَّرَطان  على نحو ظَنِّي </a:t>
            </a:r>
            <a:r>
              <a:rPr lang="ar-SY" b="1" dirty="0" smtClean="0">
                <a:solidFill>
                  <a:schemeClr val="accent4">
                    <a:lumMod val="40000"/>
                    <a:lumOff val="60000"/>
                  </a:schemeClr>
                </a:solidFill>
                <a:cs typeface="+mj-cs"/>
              </a:rPr>
              <a:t>(مُحْتَمَل ومُمْكِن)</a:t>
            </a:r>
          </a:p>
          <a:p>
            <a:pPr>
              <a:buFont typeface="Wingdings" pitchFamily="2" charset="2"/>
              <a:buChar char="Ø"/>
            </a:pPr>
            <a:r>
              <a:rPr lang="ar-SY" b="1" dirty="0" smtClean="0">
                <a:solidFill>
                  <a:schemeClr val="bg1"/>
                </a:solidFill>
              </a:rPr>
              <a:t>الكبد</a:t>
            </a:r>
          </a:p>
          <a:p>
            <a:pPr>
              <a:buFont typeface="Wingdings" pitchFamily="2" charset="2"/>
              <a:buChar char="Ø"/>
            </a:pPr>
            <a:r>
              <a:rPr lang="ar-SY" b="1" dirty="0" smtClean="0">
                <a:solidFill>
                  <a:schemeClr val="bg1"/>
                </a:solidFill>
              </a:rPr>
              <a:t>البنكرياس</a:t>
            </a:r>
          </a:p>
          <a:p>
            <a:pPr>
              <a:buFont typeface="Wingdings" pitchFamily="2" charset="2"/>
              <a:buChar char="Ø"/>
            </a:pPr>
            <a:r>
              <a:rPr lang="ar-SY" b="1" dirty="0" smtClean="0">
                <a:solidFill>
                  <a:schemeClr val="bg1"/>
                </a:solidFill>
              </a:rPr>
              <a:t>المبيض</a:t>
            </a:r>
          </a:p>
          <a:p>
            <a:pPr>
              <a:buNone/>
            </a:pP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28</a:t>
            </a:fld>
            <a:endParaRPr lang="ar-SA" dirty="0">
              <a:solidFill>
                <a:srgbClr val="002060"/>
              </a:solidFill>
            </a:endParaRPr>
          </a:p>
        </p:txBody>
      </p:sp>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المُسَرْطِنَة المُؤَكَّدَة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29</a:t>
            </a:fld>
            <a:endParaRPr lang="ar-SA" dirty="0">
              <a:solidFill>
                <a:srgbClr val="002060"/>
              </a:solidFill>
            </a:endParaRPr>
          </a:p>
        </p:txBody>
      </p:sp>
      <p:sp>
        <p:nvSpPr>
          <p:cNvPr id="8" name="مستطيل 7"/>
          <p:cNvSpPr/>
          <p:nvPr/>
        </p:nvSpPr>
        <p:spPr>
          <a:xfrm>
            <a:off x="1691680" y="5445224"/>
            <a:ext cx="6120680"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اِسْتِخْدام الإِشْعاع السِّينِي في التَّصْوير الطِّبِّي الشُّعاعِي</a:t>
            </a:r>
            <a:endParaRPr lang="en-US" sz="2400" dirty="0">
              <a:solidFill>
                <a:srgbClr val="002060"/>
              </a:solidFill>
              <a:ea typeface="Monotype Koufi" pitchFamily="2" charset="-78"/>
              <a:cs typeface="Monotype Koufi" pitchFamily="2" charset="-78"/>
            </a:endParaRPr>
          </a:p>
        </p:txBody>
      </p:sp>
      <p:pic>
        <p:nvPicPr>
          <p:cNvPr id="10" name="عنصر نائب للمحتوى 9" descr="C:\Users\TOSHIBA\Documents\‫المهنة والسرطان-نسخة د. بسام 1\الصور\2-4-2-1-الإشعاع السيني-التصوير الشعاعي الطبي.jpg"/>
          <p:cNvPicPr>
            <a:picLocks noGrp="1"/>
          </p:cNvPicPr>
          <p:nvPr>
            <p:ph idx="1"/>
          </p:nvPr>
        </p:nvPicPr>
        <p:blipFill>
          <a:blip r:embed="rId2" cstate="print"/>
          <a:srcRect/>
          <a:stretch>
            <a:fillRect/>
          </a:stretch>
        </p:blipFill>
        <p:spPr bwMode="auto">
          <a:xfrm>
            <a:off x="2673350" y="1988840"/>
            <a:ext cx="4274914" cy="314434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253488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a:bodyPr>
          <a:lstStyle/>
          <a:p>
            <a:pPr>
              <a:buFont typeface="Wingdings" pitchFamily="2" charset="2"/>
              <a:buChar char="Ø"/>
            </a:pPr>
            <a:r>
              <a:rPr lang="ar-SY" b="1" dirty="0" smtClean="0">
                <a:solidFill>
                  <a:schemeClr val="accent6">
                    <a:lumMod val="60000"/>
                    <a:lumOff val="40000"/>
                  </a:schemeClr>
                </a:solidFill>
                <a:latin typeface="Times New Roman" pitchFamily="18" charset="0"/>
                <a:ea typeface="Arial Unicode MS" pitchFamily="34" charset="-128"/>
                <a:cs typeface="+mj-cs"/>
              </a:rPr>
              <a:t>العَوامِل </a:t>
            </a:r>
            <a:r>
              <a:rPr lang="ar-SY" b="1" dirty="0" err="1" smtClean="0">
                <a:solidFill>
                  <a:schemeClr val="accent6">
                    <a:lumMod val="60000"/>
                    <a:lumOff val="40000"/>
                  </a:schemeClr>
                </a:solidFill>
                <a:latin typeface="Times New Roman" pitchFamily="18" charset="0"/>
                <a:ea typeface="Arial Unicode MS" pitchFamily="34" charset="-128"/>
                <a:cs typeface="+mj-cs"/>
              </a:rPr>
              <a:t>المُسَرْطِنَة</a:t>
            </a:r>
            <a:r>
              <a:rPr lang="ar-SY" b="1" dirty="0" smtClean="0">
                <a:solidFill>
                  <a:schemeClr val="accent6">
                    <a:lumMod val="60000"/>
                    <a:lumOff val="40000"/>
                  </a:schemeClr>
                </a:solidFill>
                <a:latin typeface="Times New Roman" pitchFamily="18" charset="0"/>
                <a:ea typeface="Arial Unicode MS" pitchFamily="34" charset="-128"/>
                <a:cs typeface="+mj-cs"/>
              </a:rPr>
              <a:t> المُؤَكَّدَة غير المِهَنية (عادات المستهلك)</a:t>
            </a:r>
            <a:br>
              <a:rPr lang="ar-SY" b="1" dirty="0" smtClean="0">
                <a:solidFill>
                  <a:schemeClr val="accent6">
                    <a:lumMod val="60000"/>
                    <a:lumOff val="40000"/>
                  </a:schemeClr>
                </a:solidFill>
                <a:latin typeface="Times New Roman" pitchFamily="18" charset="0"/>
                <a:ea typeface="Arial Unicode MS" pitchFamily="34" charset="-128"/>
                <a:cs typeface="+mj-cs"/>
              </a:rPr>
            </a:br>
            <a:r>
              <a:rPr lang="ar-SY" b="1" dirty="0" smtClean="0">
                <a:solidFill>
                  <a:schemeClr val="accent6">
                    <a:lumMod val="60000"/>
                    <a:lumOff val="40000"/>
                  </a:schemeClr>
                </a:solidFill>
                <a:latin typeface="Times New Roman" pitchFamily="18" charset="0"/>
                <a:ea typeface="Arial Unicode MS" pitchFamily="34" charset="-128"/>
                <a:cs typeface="+mj-cs"/>
              </a:rPr>
              <a:t>المتعلقة بالطعام والمشروبات-</a:t>
            </a:r>
            <a:r>
              <a:rPr lang="ar-SY" b="1" dirty="0" smtClean="0">
                <a:solidFill>
                  <a:srgbClr val="FFFF00"/>
                </a:solidFill>
                <a:latin typeface="Times New Roman" pitchFamily="18" charset="0"/>
                <a:ea typeface="Arial Unicode MS" pitchFamily="34" charset="-128"/>
                <a:cs typeface="+mj-cs"/>
              </a:rPr>
              <a:t>اِسْتِهْلاك اللَّحْم المُصَنَّع بالمُعالَجَة المُتَعاقِبَة</a:t>
            </a:r>
          </a:p>
          <a:p>
            <a:pPr>
              <a:buFont typeface="Wingdings" pitchFamily="2" charset="2"/>
              <a:buChar char="Ø"/>
            </a:pPr>
            <a:r>
              <a:rPr lang="ar-SY" b="1" dirty="0" smtClean="0">
                <a:solidFill>
                  <a:schemeClr val="accent6">
                    <a:lumMod val="60000"/>
                    <a:lumOff val="40000"/>
                  </a:schemeClr>
                </a:solidFill>
                <a:latin typeface="Times New Roman" pitchFamily="18" charset="0"/>
                <a:ea typeface="Arial Unicode MS" pitchFamily="34" charset="-128"/>
                <a:cs typeface="+mj-cs"/>
              </a:rPr>
              <a:t>العَوامِل </a:t>
            </a:r>
            <a:r>
              <a:rPr lang="ar-SY" b="1" dirty="0" err="1" smtClean="0">
                <a:solidFill>
                  <a:schemeClr val="accent6">
                    <a:lumMod val="60000"/>
                    <a:lumOff val="40000"/>
                  </a:schemeClr>
                </a:solidFill>
                <a:latin typeface="Times New Roman" pitchFamily="18" charset="0"/>
                <a:ea typeface="Arial Unicode MS" pitchFamily="34" charset="-128"/>
                <a:cs typeface="+mj-cs"/>
              </a:rPr>
              <a:t>المُسَرْطِنَة</a:t>
            </a:r>
            <a:r>
              <a:rPr lang="ar-SY" b="1" dirty="0" smtClean="0">
                <a:solidFill>
                  <a:schemeClr val="accent6">
                    <a:lumMod val="60000"/>
                    <a:lumOff val="40000"/>
                  </a:schemeClr>
                </a:solidFill>
                <a:latin typeface="Times New Roman" pitchFamily="18" charset="0"/>
                <a:ea typeface="Arial Unicode MS" pitchFamily="34" charset="-128"/>
                <a:cs typeface="+mj-cs"/>
              </a:rPr>
              <a:t> المُؤَكَّدَة غير المِهَنية (عادات المستهلك) المتعلقة بالتبغ-</a:t>
            </a:r>
            <a:r>
              <a:rPr lang="ar-SY" b="1" dirty="0" smtClean="0">
                <a:solidFill>
                  <a:srgbClr val="FFFF00"/>
                </a:solidFill>
                <a:latin typeface="Times New Roman" pitchFamily="18" charset="0"/>
                <a:ea typeface="Arial Unicode MS" pitchFamily="34" charset="-128"/>
                <a:cs typeface="+mj-cs"/>
              </a:rPr>
              <a:t>تدخين التبغ</a:t>
            </a:r>
          </a:p>
          <a:p>
            <a:pPr>
              <a:buFont typeface="Wingdings" pitchFamily="2" charset="2"/>
              <a:buChar char="Ø"/>
            </a:pPr>
            <a:r>
              <a:rPr lang="ar-SY" b="1" dirty="0" smtClean="0">
                <a:solidFill>
                  <a:schemeClr val="accent6">
                    <a:lumMod val="60000"/>
                    <a:lumOff val="40000"/>
                  </a:schemeClr>
                </a:solidFill>
                <a:cs typeface="+mj-cs"/>
              </a:rPr>
              <a:t>العَوامِل </a:t>
            </a:r>
            <a:r>
              <a:rPr lang="ar-SY" b="1" dirty="0" err="1" smtClean="0">
                <a:solidFill>
                  <a:schemeClr val="accent6">
                    <a:lumMod val="60000"/>
                    <a:lumOff val="40000"/>
                  </a:schemeClr>
                </a:solidFill>
                <a:cs typeface="+mj-cs"/>
              </a:rPr>
              <a:t>المُسَرْطِنَة</a:t>
            </a:r>
            <a:r>
              <a:rPr lang="ar-SY" b="1" dirty="0" smtClean="0">
                <a:solidFill>
                  <a:schemeClr val="accent6">
                    <a:lumMod val="60000"/>
                    <a:lumOff val="40000"/>
                  </a:schemeClr>
                </a:solidFill>
                <a:cs typeface="+mj-cs"/>
              </a:rPr>
              <a:t> الظَّنِّيَّة المُحْتَمَلة (المجموعة 2-أ) المِهَنية</a:t>
            </a:r>
            <a:br>
              <a:rPr lang="ar-SY" b="1" dirty="0" smtClean="0">
                <a:solidFill>
                  <a:schemeClr val="accent6">
                    <a:lumMod val="60000"/>
                    <a:lumOff val="40000"/>
                  </a:schemeClr>
                </a:solidFill>
                <a:cs typeface="+mj-cs"/>
              </a:rPr>
            </a:br>
            <a:r>
              <a:rPr lang="ar-SY" b="1" dirty="0" err="1" smtClean="0">
                <a:solidFill>
                  <a:schemeClr val="accent6">
                    <a:lumMod val="60000"/>
                    <a:lumOff val="40000"/>
                  </a:schemeClr>
                </a:solidFill>
                <a:cs typeface="+mj-cs"/>
              </a:rPr>
              <a:t>الغبارية</a:t>
            </a:r>
            <a:r>
              <a:rPr lang="ar-SY" b="1" dirty="0" smtClean="0">
                <a:solidFill>
                  <a:schemeClr val="accent6">
                    <a:lumMod val="60000"/>
                    <a:lumOff val="40000"/>
                  </a:schemeClr>
                </a:solidFill>
                <a:cs typeface="+mj-cs"/>
              </a:rPr>
              <a:t> والليفية </a:t>
            </a:r>
            <a:r>
              <a:rPr lang="ar-SY" b="1" dirty="0" err="1" smtClean="0">
                <a:solidFill>
                  <a:schemeClr val="accent6">
                    <a:lumMod val="60000"/>
                    <a:lumOff val="40000"/>
                  </a:schemeClr>
                </a:solidFill>
                <a:cs typeface="+mj-cs"/>
              </a:rPr>
              <a:t>اللاعضوية</a:t>
            </a:r>
            <a:r>
              <a:rPr lang="ar-SY" b="1" dirty="0" smtClean="0">
                <a:solidFill>
                  <a:schemeClr val="accent6">
                    <a:lumMod val="60000"/>
                    <a:lumOff val="40000"/>
                  </a:schemeClr>
                </a:solidFill>
                <a:cs typeface="+mj-cs"/>
              </a:rPr>
              <a:t>-</a:t>
            </a:r>
            <a:r>
              <a:rPr lang="ar-SY" b="1" dirty="0" err="1" smtClean="0">
                <a:solidFill>
                  <a:srgbClr val="FFFF00"/>
                </a:solidFill>
                <a:cs typeface="+mj-cs"/>
              </a:rPr>
              <a:t>الأَسْبَسْت</a:t>
            </a:r>
            <a:r>
              <a:rPr lang="ar-SY" b="1" dirty="0" smtClean="0">
                <a:solidFill>
                  <a:srgbClr val="FFFF00"/>
                </a:solidFill>
                <a:cs typeface="+mj-cs"/>
              </a:rPr>
              <a:t> (الحرير الصخري)-كافة الأشكال</a:t>
            </a:r>
            <a:endParaRPr lang="ar-SY" b="1" dirty="0" smtClean="0">
              <a:solidFill>
                <a:srgbClr val="FFFF00"/>
              </a:solidFill>
              <a:latin typeface="Times New Roman" pitchFamily="18" charset="0"/>
              <a:ea typeface="Arial Unicode MS" pitchFamily="34" charset="-128"/>
              <a:cs typeface="+mj-cs"/>
            </a:endParaRPr>
          </a:p>
          <a:p>
            <a:pPr>
              <a:buFont typeface="Wingdings" pitchFamily="2" charset="2"/>
              <a:buChar char="Ø"/>
            </a:pPr>
            <a:endParaRPr lang="ar-SY" b="1" dirty="0" smtClean="0">
              <a:solidFill>
                <a:schemeClr val="bg1"/>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المُسَرْطِنَة المُؤَكَّدَة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30</a:t>
            </a:fld>
            <a:endParaRPr lang="ar-SA" dirty="0">
              <a:solidFill>
                <a:srgbClr val="002060"/>
              </a:solidFill>
            </a:endParaRPr>
          </a:p>
        </p:txBody>
      </p:sp>
      <p:sp>
        <p:nvSpPr>
          <p:cNvPr id="8" name="مستطيل 7"/>
          <p:cNvSpPr/>
          <p:nvPr/>
        </p:nvSpPr>
        <p:spPr>
          <a:xfrm>
            <a:off x="1500166" y="5643578"/>
            <a:ext cx="640871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اِسْتِخْدام الإِشْعاع </a:t>
            </a:r>
            <a:r>
              <a:rPr lang="ar-SA" sz="2400" b="1" dirty="0">
                <a:solidFill>
                  <a:srgbClr val="002060"/>
                </a:solidFill>
                <a:latin typeface="Monotype Koufi" pitchFamily="2" charset="-78"/>
                <a:ea typeface="Monotype Koufi" pitchFamily="2" charset="-78"/>
                <a:cs typeface="Monotype Koufi" pitchFamily="2" charset="-78"/>
              </a:rPr>
              <a:t>السِّينِي في الكَشْف على </a:t>
            </a:r>
            <a:r>
              <a:rPr lang="ar-SA" sz="2400" b="1" dirty="0" smtClean="0">
                <a:solidFill>
                  <a:srgbClr val="002060"/>
                </a:solidFill>
                <a:latin typeface="Monotype Koufi" pitchFamily="2" charset="-78"/>
                <a:ea typeface="Monotype Koufi" pitchFamily="2" charset="-78"/>
                <a:cs typeface="Monotype Koufi" pitchFamily="2" charset="-78"/>
              </a:rPr>
              <a:t>الحقائب</a:t>
            </a:r>
            <a:endParaRPr lang="en-US" sz="2400" dirty="0">
              <a:solidFill>
                <a:srgbClr val="002060"/>
              </a:solidFill>
              <a:ea typeface="Monotype Koufi" pitchFamily="2" charset="-78"/>
              <a:cs typeface="Monotype Koufi" pitchFamily="2" charset="-78"/>
            </a:endParaRPr>
          </a:p>
        </p:txBody>
      </p:sp>
      <p:pic>
        <p:nvPicPr>
          <p:cNvPr id="11" name="عنصر نائب للمحتوى 10" descr="airport-x-ray.jpg"/>
          <p:cNvPicPr>
            <a:picLocks noGrp="1"/>
          </p:cNvPicPr>
          <p:nvPr>
            <p:ph idx="1"/>
          </p:nvPr>
        </p:nvPicPr>
        <p:blipFill>
          <a:blip r:embed="rId2" cstate="print"/>
          <a:stretch>
            <a:fillRect/>
          </a:stretch>
        </p:blipFill>
        <p:spPr>
          <a:xfrm>
            <a:off x="1928794" y="1714488"/>
            <a:ext cx="5616624" cy="3810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130162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fontScale="90000"/>
          </a:bodyPr>
          <a:lstStyle/>
          <a:p>
            <a:r>
              <a:rPr lang="ar-SY" sz="2600" b="1" dirty="0" smtClean="0">
                <a:solidFill>
                  <a:srgbClr val="0070C0"/>
                </a:solidFill>
                <a:cs typeface="PT Bold Heading" pitchFamily="2" charset="-78"/>
              </a:rPr>
              <a:t>العَوامِل المُسَرْطِنَة المُؤَكَّدَة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الفيزيائية (إِشْعاع مُؤَيِّن)</a:t>
            </a:r>
            <a:br>
              <a:rPr lang="ar-SY" sz="2600" b="1" dirty="0" smtClean="0">
                <a:solidFill>
                  <a:srgbClr val="0070C0"/>
                </a:solidFill>
                <a:cs typeface="PT Bold Heading" pitchFamily="2" charset="-78"/>
              </a:rPr>
            </a:br>
            <a:r>
              <a:rPr lang="ar-SY" sz="2800" b="1" dirty="0" smtClean="0">
                <a:solidFill>
                  <a:srgbClr val="C00000"/>
                </a:solidFill>
                <a:latin typeface="Simplified Arabic" pitchFamily="18" charset="-78"/>
                <a:cs typeface="PT Bold Heading" pitchFamily="2" charset="-78"/>
              </a:rPr>
              <a:t>الإِشْعاع </a:t>
            </a:r>
            <a:r>
              <a:rPr lang="ar-SY" sz="2800" b="1" dirty="0">
                <a:solidFill>
                  <a:srgbClr val="C00000"/>
                </a:solidFill>
                <a:latin typeface="Simplified Arabic" pitchFamily="18" charset="-78"/>
                <a:cs typeface="PT Bold Heading" pitchFamily="2" charset="-78"/>
              </a:rPr>
              <a:t>السيني </a:t>
            </a:r>
            <a:r>
              <a:rPr lang="ar-SY" sz="2800" b="1" dirty="0" smtClean="0">
                <a:solidFill>
                  <a:srgbClr val="C00000"/>
                </a:solidFill>
                <a:latin typeface="Simplified Arabic" pitchFamily="18" charset="-78"/>
                <a:cs typeface="PT Bold Heading" pitchFamily="2" charset="-78"/>
              </a:rPr>
              <a:t>وإِشْعاع غاما</a:t>
            </a:r>
            <a:r>
              <a:rPr lang="ar-SY" sz="2600" b="1" baseline="30000" dirty="0" smtClean="0">
                <a:solidFill>
                  <a:srgbClr val="00B050"/>
                </a:solidFill>
                <a:cs typeface="PT Bold Heading" pitchFamily="2" charset="-78"/>
              </a:rPr>
              <a:t>1، 3</a:t>
            </a:r>
            <a:endParaRPr lang="ar-SY"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31</a:t>
            </a:fld>
            <a:endParaRPr lang="ar-SA" dirty="0">
              <a:solidFill>
                <a:srgbClr val="002060"/>
              </a:solidFill>
            </a:endParaRPr>
          </a:p>
        </p:txBody>
      </p:sp>
      <p:sp>
        <p:nvSpPr>
          <p:cNvPr id="8" name="مستطيل 7"/>
          <p:cNvSpPr/>
          <p:nvPr/>
        </p:nvSpPr>
        <p:spPr>
          <a:xfrm>
            <a:off x="2285984" y="5500702"/>
            <a:ext cx="518457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اِسْتِخْدام إِشْعاع </a:t>
            </a:r>
            <a:r>
              <a:rPr lang="ar-SA" sz="2400" b="1" dirty="0">
                <a:solidFill>
                  <a:srgbClr val="002060"/>
                </a:solidFill>
                <a:latin typeface="Monotype Koufi" pitchFamily="2" charset="-78"/>
                <a:ea typeface="Monotype Koufi" pitchFamily="2" charset="-78"/>
                <a:cs typeface="Monotype Koufi" pitchFamily="2" charset="-78"/>
              </a:rPr>
              <a:t>غامَّا في عِلاج </a:t>
            </a:r>
            <a:r>
              <a:rPr lang="ar-SA" sz="2400" b="1" dirty="0" smtClean="0">
                <a:solidFill>
                  <a:srgbClr val="002060"/>
                </a:solidFill>
                <a:latin typeface="Monotype Koufi" pitchFamily="2" charset="-78"/>
                <a:ea typeface="Monotype Koufi" pitchFamily="2" charset="-78"/>
                <a:cs typeface="Monotype Koufi" pitchFamily="2" charset="-78"/>
              </a:rPr>
              <a:t>الأَوْرام</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المهنة والسرطان-نسخة د. بسام 1\الصور\2-4-2-1-1الإشعاع السيني-الإشعاع المؤين-علاج الأورام بالإشعاع.jpg"/>
          <p:cNvPicPr>
            <a:picLocks noGrp="1"/>
          </p:cNvPicPr>
          <p:nvPr>
            <p:ph idx="1"/>
          </p:nvPr>
        </p:nvPicPr>
        <p:blipFill>
          <a:blip r:embed="rId2" cstate="print"/>
          <a:srcRect/>
          <a:stretch>
            <a:fillRect/>
          </a:stretch>
        </p:blipFill>
        <p:spPr bwMode="auto">
          <a:xfrm>
            <a:off x="1714480" y="1785926"/>
            <a:ext cx="5715000" cy="34766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130162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المُسْكِرات </a:t>
            </a:r>
            <a:r>
              <a:rPr lang="ar-SY" sz="2600" b="1" dirty="0">
                <a:solidFill>
                  <a:srgbClr val="C00000"/>
                </a:solidFill>
                <a:cs typeface="PT Bold Heading" pitchFamily="2" charset="-78"/>
              </a:rPr>
              <a:t>(المشروبات </a:t>
            </a:r>
            <a:r>
              <a:rPr lang="ar-SY" sz="2600" b="1" dirty="0" smtClean="0">
                <a:solidFill>
                  <a:srgbClr val="C00000"/>
                </a:solidFill>
                <a:cs typeface="PT Bold Heading" pitchFamily="2" charset="-78"/>
              </a:rPr>
              <a:t>الكحولية)</a:t>
            </a:r>
            <a:r>
              <a:rPr lang="ar-SY" sz="2600" b="1" baseline="30000" dirty="0" smtClean="0">
                <a:solidFill>
                  <a:srgbClr val="00B050"/>
                </a:solidFill>
                <a:cs typeface="PT Bold Heading" pitchFamily="2" charset="-78"/>
              </a:rPr>
              <a:t>1، 4</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429156"/>
          </a:xfrm>
          <a:solidFill>
            <a:srgbClr val="C00000"/>
          </a:solidFill>
        </p:spPr>
        <p:txBody>
          <a:bodyPr/>
          <a:lstStyle/>
          <a:p>
            <a:pPr marL="0" indent="0" algn="ctr">
              <a:buNone/>
            </a:pPr>
            <a:r>
              <a:rPr lang="ar-SY" b="1" dirty="0">
                <a:solidFill>
                  <a:schemeClr val="accent4">
                    <a:lumMod val="40000"/>
                    <a:lumOff val="60000"/>
                  </a:schemeClr>
                </a:solidFill>
                <a:cs typeface="+mj-cs"/>
              </a:rPr>
              <a:t>اسم </a:t>
            </a:r>
            <a:r>
              <a:rPr lang="ar-SY" b="1" dirty="0" smtClean="0">
                <a:solidFill>
                  <a:schemeClr val="accent4">
                    <a:lumMod val="40000"/>
                    <a:lumOff val="60000"/>
                  </a:schemeClr>
                </a:solidFill>
                <a:cs typeface="+mj-cs"/>
              </a:rPr>
              <a:t>العامِل المُسَرْطِن </a:t>
            </a:r>
            <a:r>
              <a:rPr lang="ar-SY" b="1" dirty="0">
                <a:solidFill>
                  <a:schemeClr val="accent4">
                    <a:lumMod val="40000"/>
                    <a:lumOff val="60000"/>
                  </a:schemeClr>
                </a:solidFill>
                <a:cs typeface="+mj-cs"/>
              </a:rPr>
              <a:t>باللغة </a:t>
            </a:r>
            <a:r>
              <a:rPr lang="ar-SY" b="1" dirty="0" smtClean="0">
                <a:solidFill>
                  <a:schemeClr val="accent4">
                    <a:lumMod val="40000"/>
                    <a:lumOff val="60000"/>
                  </a:schemeClr>
                </a:solidFill>
                <a:cs typeface="+mj-cs"/>
              </a:rPr>
              <a:t>الإنجليزية</a:t>
            </a:r>
          </a:p>
          <a:p>
            <a:pPr marL="0" indent="0" algn="ctr">
              <a:buNone/>
            </a:pPr>
            <a:endParaRPr lang="ar-SY" b="1" dirty="0">
              <a:solidFill>
                <a:schemeClr val="accent4">
                  <a:lumMod val="40000"/>
                  <a:lumOff val="60000"/>
                </a:schemeClr>
              </a:solidFill>
            </a:endParaRPr>
          </a:p>
          <a:p>
            <a:pPr>
              <a:buFont typeface="Wingdings" pitchFamily="2" charset="2"/>
              <a:buChar char="Ø"/>
            </a:pPr>
            <a:r>
              <a:rPr lang="en-US" b="1" dirty="0">
                <a:solidFill>
                  <a:schemeClr val="bg1"/>
                </a:solidFill>
                <a:cs typeface="+mj-cs"/>
              </a:rPr>
              <a:t>Alcohol beverages consumption </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32</a:t>
            </a:fld>
            <a:endParaRPr lang="ar-SA" dirty="0">
              <a:solidFill>
                <a:srgbClr val="002060"/>
              </a:solidFill>
            </a:endParaRPr>
          </a:p>
        </p:txBody>
      </p:sp>
    </p:spTree>
    <p:extLst>
      <p:ext uri="{BB962C8B-B14F-4D97-AF65-F5344CB8AC3E}">
        <p14:creationId xmlns="" xmlns:p14="http://schemas.microsoft.com/office/powerpoint/2010/main" val="1582623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a:t>
            </a:r>
            <a:r>
              <a:rPr lang="ar-SY" sz="2600" b="1" dirty="0">
                <a:solidFill>
                  <a:srgbClr val="0070C0"/>
                </a:solidFill>
                <a:cs typeface="PT Bold Heading" pitchFamily="2" charset="-78"/>
              </a:rPr>
              <a:t> </a:t>
            </a:r>
            <a:r>
              <a:rPr lang="ar-SY" sz="2600" b="1" dirty="0" smtClean="0">
                <a:solidFill>
                  <a:srgbClr val="C00000"/>
                </a:solidFill>
                <a:cs typeface="PT Bold Heading" pitchFamily="2" charset="-78"/>
              </a:rPr>
              <a:t>المُسْكِرات (المشروبات الكحولية)</a:t>
            </a:r>
            <a:r>
              <a:rPr lang="ar-SY" sz="2600" b="1" baseline="30000" dirty="0" smtClean="0">
                <a:solidFill>
                  <a:srgbClr val="00B050"/>
                </a:solidFill>
                <a:cs typeface="PT Bold Heading" pitchFamily="2" charset="-78"/>
              </a:rPr>
              <a:t>1، 4</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fontScale="92500" lnSpcReduction="20000"/>
          </a:bodyPr>
          <a:lstStyle/>
          <a:p>
            <a:pPr marL="0" indent="0" algn="ctr">
              <a:buNone/>
            </a:pPr>
            <a:r>
              <a:rPr lang="ar-SY" b="1" dirty="0" smtClean="0">
                <a:solidFill>
                  <a:schemeClr val="accent4">
                    <a:lumMod val="40000"/>
                    <a:lumOff val="60000"/>
                  </a:schemeClr>
                </a:solidFill>
                <a:cs typeface="+mj-cs"/>
              </a:rPr>
              <a:t>التَّعَرُّض </a:t>
            </a:r>
            <a:r>
              <a:rPr lang="ar-SY" b="1" dirty="0">
                <a:solidFill>
                  <a:schemeClr val="accent4">
                    <a:lumMod val="40000"/>
                    <a:lumOff val="60000"/>
                  </a:schemeClr>
                </a:solidFill>
                <a:cs typeface="+mj-cs"/>
              </a:rPr>
              <a:t>غير </a:t>
            </a:r>
            <a:r>
              <a:rPr lang="ar-SY" b="1" dirty="0" smtClean="0">
                <a:solidFill>
                  <a:schemeClr val="accent4">
                    <a:lumMod val="40000"/>
                    <a:lumOff val="60000"/>
                  </a:schemeClr>
                </a:solidFill>
                <a:cs typeface="+mj-cs"/>
              </a:rPr>
              <a:t>المِهَني </a:t>
            </a:r>
            <a:r>
              <a:rPr lang="ar-SY" b="1" dirty="0">
                <a:solidFill>
                  <a:schemeClr val="accent4">
                    <a:lumMod val="40000"/>
                    <a:lumOff val="60000"/>
                  </a:schemeClr>
                </a:solidFill>
                <a:cs typeface="+mj-cs"/>
              </a:rPr>
              <a:t>(عادات المُسْتَهْلِك</a:t>
            </a:r>
            <a:r>
              <a:rPr lang="ar-SY" b="1" dirty="0" smtClean="0">
                <a:solidFill>
                  <a:schemeClr val="accent4">
                    <a:lumMod val="40000"/>
                    <a:lumOff val="60000"/>
                  </a:schemeClr>
                </a:solidFill>
                <a:cs typeface="+mj-cs"/>
              </a:rPr>
              <a:t>)</a:t>
            </a:r>
          </a:p>
          <a:p>
            <a:pPr marL="0" indent="0" algn="ctr">
              <a:buNone/>
            </a:pPr>
            <a:endParaRPr lang="ar-SY" b="1" dirty="0" smtClean="0">
              <a:solidFill>
                <a:schemeClr val="accent4">
                  <a:lumMod val="40000"/>
                  <a:lumOff val="60000"/>
                </a:schemeClr>
              </a:solidFill>
              <a:cs typeface="+mj-cs"/>
            </a:endParaRPr>
          </a:p>
          <a:p>
            <a:pPr>
              <a:buFont typeface="Wingdings" pitchFamily="2" charset="2"/>
              <a:buChar char="Ø"/>
            </a:pPr>
            <a:r>
              <a:rPr lang="ar-SY" b="1" dirty="0">
                <a:solidFill>
                  <a:schemeClr val="bg1"/>
                </a:solidFill>
              </a:rPr>
              <a:t>تتباين كثيراً نِسْبَة الكُحُول في </a:t>
            </a:r>
            <a:r>
              <a:rPr lang="ar-SY" b="1" dirty="0" smtClean="0">
                <a:solidFill>
                  <a:schemeClr val="bg1"/>
                </a:solidFill>
              </a:rPr>
              <a:t>المُسْكِرات </a:t>
            </a:r>
            <a:r>
              <a:rPr lang="ar-SY" b="1" dirty="0">
                <a:solidFill>
                  <a:schemeClr val="bg1"/>
                </a:solidFill>
              </a:rPr>
              <a:t>(المَشْروبات الكُحُولِيَّة) بحسب أنواعها فهي تتراوح من 4٪ في البيرة إلى حوالي 50٪ في </a:t>
            </a:r>
            <a:r>
              <a:rPr lang="ar-SY" b="1" dirty="0" smtClean="0">
                <a:solidFill>
                  <a:schemeClr val="bg1"/>
                </a:solidFill>
              </a:rPr>
              <a:t>الجين</a:t>
            </a:r>
          </a:p>
          <a:p>
            <a:pPr>
              <a:buFont typeface="Wingdings" pitchFamily="2" charset="2"/>
              <a:buChar char="Ø"/>
            </a:pPr>
            <a:r>
              <a:rPr lang="ar-SY" b="1" dirty="0" smtClean="0">
                <a:solidFill>
                  <a:schemeClr val="bg1"/>
                </a:solidFill>
              </a:rPr>
              <a:t> </a:t>
            </a:r>
            <a:r>
              <a:rPr lang="ar-SY" b="1" dirty="0" err="1">
                <a:solidFill>
                  <a:schemeClr val="bg1"/>
                </a:solidFill>
              </a:rPr>
              <a:t>يُسْتَقْلَب</a:t>
            </a:r>
            <a:r>
              <a:rPr lang="ar-SY" b="1" dirty="0">
                <a:solidFill>
                  <a:schemeClr val="bg1"/>
                </a:solidFill>
              </a:rPr>
              <a:t> الكُحُول في الكَبِد إلى مادَّة </a:t>
            </a:r>
            <a:r>
              <a:rPr lang="ar-SY" b="1" dirty="0" err="1" smtClean="0">
                <a:solidFill>
                  <a:schemeClr val="bg1"/>
                </a:solidFill>
              </a:rPr>
              <a:t>أسِيتالدِهيد</a:t>
            </a:r>
            <a:endParaRPr lang="ar-SY" b="1" dirty="0" smtClean="0">
              <a:solidFill>
                <a:schemeClr val="bg1"/>
              </a:solidFill>
            </a:endParaRPr>
          </a:p>
          <a:p>
            <a:pPr>
              <a:buFont typeface="Wingdings" pitchFamily="2" charset="2"/>
              <a:buChar char="Ø"/>
            </a:pPr>
            <a:r>
              <a:rPr lang="ar-SY" b="1" dirty="0" smtClean="0">
                <a:solidFill>
                  <a:schemeClr val="bg1"/>
                </a:solidFill>
              </a:rPr>
              <a:t>بالنِّسْبَة </a:t>
            </a:r>
            <a:r>
              <a:rPr lang="ar-SY" b="1" dirty="0">
                <a:solidFill>
                  <a:schemeClr val="bg1"/>
                </a:solidFill>
              </a:rPr>
              <a:t>لتَرْكيب </a:t>
            </a:r>
            <a:r>
              <a:rPr lang="ar-SY" b="1" dirty="0" smtClean="0">
                <a:solidFill>
                  <a:schemeClr val="bg1"/>
                </a:solidFill>
              </a:rPr>
              <a:t>المُسْكِرات </a:t>
            </a:r>
            <a:r>
              <a:rPr lang="ar-SY" b="1" dirty="0">
                <a:solidFill>
                  <a:schemeClr val="bg1"/>
                </a:solidFill>
              </a:rPr>
              <a:t>(المَشْروبات الكُحُولِيَّة)، فإن المُكَوِّنين الأَساسِيين هما الإيثانول والماء بالإضافة إلى </a:t>
            </a:r>
            <a:r>
              <a:rPr lang="ar-SY" b="1" dirty="0" smtClean="0">
                <a:solidFill>
                  <a:schemeClr val="bg1"/>
                </a:solidFill>
              </a:rPr>
              <a:t>المُرَكَّبات الطَّيَّارَة </a:t>
            </a:r>
            <a:r>
              <a:rPr lang="ar-SY" b="1" dirty="0">
                <a:solidFill>
                  <a:schemeClr val="bg1"/>
                </a:solidFill>
              </a:rPr>
              <a:t>وغير الطَّيَّارَة، والمُلَوِّثات الأخرى المقصودة </a:t>
            </a:r>
            <a:r>
              <a:rPr lang="ar-SY" b="1" dirty="0" err="1" smtClean="0">
                <a:solidFill>
                  <a:schemeClr val="bg1"/>
                </a:solidFill>
              </a:rPr>
              <a:t>والعارِضِيَّة</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33</a:t>
            </a:fld>
            <a:endParaRPr lang="ar-SA" dirty="0">
              <a:solidFill>
                <a:srgbClr val="002060"/>
              </a:solidFill>
            </a:endParaRPr>
          </a:p>
        </p:txBody>
      </p:sp>
    </p:spTree>
    <p:extLst>
      <p:ext uri="{BB962C8B-B14F-4D97-AF65-F5344CB8AC3E}">
        <p14:creationId xmlns="" xmlns:p14="http://schemas.microsoft.com/office/powerpoint/2010/main" val="1978690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a:t>
            </a:r>
            <a:r>
              <a:rPr lang="ar-SY" sz="2600" b="1" dirty="0">
                <a:solidFill>
                  <a:srgbClr val="0070C0"/>
                </a:solidFill>
                <a:cs typeface="PT Bold Heading" pitchFamily="2" charset="-78"/>
              </a:rPr>
              <a:t> </a:t>
            </a:r>
            <a:r>
              <a:rPr lang="ar-SY" sz="2600" b="1" dirty="0" smtClean="0">
                <a:solidFill>
                  <a:srgbClr val="C00000"/>
                </a:solidFill>
                <a:cs typeface="PT Bold Heading" pitchFamily="2" charset="-78"/>
              </a:rPr>
              <a:t>المُسْكِرات (المشروبات الكحولية)</a:t>
            </a:r>
            <a:r>
              <a:rPr lang="ar-SY" sz="2600" b="1" baseline="30000" dirty="0" smtClean="0">
                <a:solidFill>
                  <a:srgbClr val="00B050"/>
                </a:solidFill>
                <a:cs typeface="PT Bold Heading" pitchFamily="2" charset="-78"/>
              </a:rPr>
              <a:t>1، 4</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التَّعَرُّض </a:t>
            </a:r>
            <a:r>
              <a:rPr lang="ar-SY" b="1" dirty="0">
                <a:solidFill>
                  <a:schemeClr val="accent4">
                    <a:lumMod val="40000"/>
                    <a:lumOff val="60000"/>
                  </a:schemeClr>
                </a:solidFill>
                <a:cs typeface="+mj-cs"/>
              </a:rPr>
              <a:t>غير </a:t>
            </a:r>
            <a:r>
              <a:rPr lang="ar-SY" b="1" dirty="0" smtClean="0">
                <a:solidFill>
                  <a:schemeClr val="accent4">
                    <a:lumMod val="40000"/>
                    <a:lumOff val="60000"/>
                  </a:schemeClr>
                </a:solidFill>
                <a:cs typeface="+mj-cs"/>
              </a:rPr>
              <a:t>المِهَني </a:t>
            </a:r>
            <a:r>
              <a:rPr lang="ar-SY" b="1" dirty="0">
                <a:solidFill>
                  <a:schemeClr val="accent4">
                    <a:lumMod val="40000"/>
                    <a:lumOff val="60000"/>
                  </a:schemeClr>
                </a:solidFill>
                <a:cs typeface="+mj-cs"/>
              </a:rPr>
              <a:t>(عادات المُسْتَهْلِك</a:t>
            </a:r>
            <a:r>
              <a:rPr lang="ar-SY" b="1" dirty="0" smtClean="0">
                <a:solidFill>
                  <a:schemeClr val="accent4">
                    <a:lumMod val="40000"/>
                    <a:lumOff val="60000"/>
                  </a:schemeClr>
                </a:solidFill>
                <a:cs typeface="+mj-cs"/>
              </a:rPr>
              <a:t>) .... تتمة</a:t>
            </a:r>
          </a:p>
          <a:p>
            <a:pPr marL="0" indent="0" algn="ctr">
              <a:buNone/>
            </a:pPr>
            <a:endParaRPr lang="ar-SY" b="1" dirty="0" smtClean="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إن </a:t>
            </a:r>
            <a:r>
              <a:rPr lang="ar-SY" b="1" dirty="0">
                <a:solidFill>
                  <a:schemeClr val="bg1"/>
                </a:solidFill>
              </a:rPr>
              <a:t>اِسْتِهْلاك </a:t>
            </a:r>
            <a:r>
              <a:rPr lang="ar-SY" b="1" dirty="0" smtClean="0">
                <a:solidFill>
                  <a:schemeClr val="bg1"/>
                </a:solidFill>
              </a:rPr>
              <a:t>المُسْكِرات </a:t>
            </a:r>
            <a:r>
              <a:rPr lang="ar-SY" b="1" dirty="0">
                <a:solidFill>
                  <a:schemeClr val="bg1"/>
                </a:solidFill>
              </a:rPr>
              <a:t>(المَشْروبات </a:t>
            </a:r>
            <a:r>
              <a:rPr lang="ar-SY" b="1" dirty="0" smtClean="0">
                <a:solidFill>
                  <a:schemeClr val="bg1"/>
                </a:solidFill>
              </a:rPr>
              <a:t>الكُحُولِيَّة) مُسَرْطِن، </a:t>
            </a:r>
            <a:r>
              <a:rPr lang="ar-SY" b="1" dirty="0">
                <a:solidFill>
                  <a:schemeClr val="bg1"/>
                </a:solidFill>
              </a:rPr>
              <a:t>والإيثانول في </a:t>
            </a:r>
            <a:r>
              <a:rPr lang="ar-SY" b="1" dirty="0" smtClean="0">
                <a:solidFill>
                  <a:schemeClr val="bg1"/>
                </a:solidFill>
              </a:rPr>
              <a:t>المُسْكِرات (</a:t>
            </a:r>
            <a:r>
              <a:rPr lang="ar-SY" b="1" dirty="0">
                <a:solidFill>
                  <a:schemeClr val="bg1"/>
                </a:solidFill>
              </a:rPr>
              <a:t>المَشْروبات الكُحُولِيَّة) </a:t>
            </a:r>
            <a:r>
              <a:rPr lang="ar-SY" b="1" dirty="0" smtClean="0">
                <a:solidFill>
                  <a:schemeClr val="bg1"/>
                </a:solidFill>
              </a:rPr>
              <a:t>مُسَرْطِن أيضاً</a:t>
            </a:r>
            <a:r>
              <a:rPr lang="ar-SY" b="1" dirty="0">
                <a:solidFill>
                  <a:schemeClr val="bg1"/>
                </a:solidFill>
              </a:rPr>
              <a:t>، كما أن </a:t>
            </a:r>
            <a:r>
              <a:rPr lang="ar-SY" b="1" dirty="0" smtClean="0">
                <a:solidFill>
                  <a:schemeClr val="bg1"/>
                </a:solidFill>
              </a:rPr>
              <a:t>التَّعَرُّض </a:t>
            </a:r>
            <a:r>
              <a:rPr lang="ar-SY" b="1" dirty="0" err="1" smtClean="0">
                <a:solidFill>
                  <a:schemeClr val="bg1"/>
                </a:solidFill>
              </a:rPr>
              <a:t>للأسِيتالدِهيد</a:t>
            </a:r>
            <a:r>
              <a:rPr lang="ar-SY" b="1" dirty="0" smtClean="0">
                <a:solidFill>
                  <a:schemeClr val="bg1"/>
                </a:solidFill>
              </a:rPr>
              <a:t> في المُسْكِرات (</a:t>
            </a:r>
            <a:r>
              <a:rPr lang="ar-SY" b="1" dirty="0">
                <a:solidFill>
                  <a:schemeClr val="bg1"/>
                </a:solidFill>
              </a:rPr>
              <a:t>المَشْروبات </a:t>
            </a:r>
            <a:r>
              <a:rPr lang="ar-SY" b="1" dirty="0" smtClean="0">
                <a:solidFill>
                  <a:schemeClr val="bg1"/>
                </a:solidFill>
              </a:rPr>
              <a:t>الكُحُولِيَّة) مُسَرْطِن أيضاً</a:t>
            </a:r>
            <a:endParaRPr lang="ar-SY" b="1" dirty="0">
              <a:solidFill>
                <a:schemeClr val="bg1"/>
              </a:solidFill>
            </a:endParaRP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34</a:t>
            </a:fld>
            <a:endParaRPr lang="ar-SA" dirty="0">
              <a:solidFill>
                <a:srgbClr val="002060"/>
              </a:solidFill>
            </a:endParaRPr>
          </a:p>
        </p:txBody>
      </p:sp>
    </p:spTree>
    <p:extLst>
      <p:ext uri="{BB962C8B-B14F-4D97-AF65-F5344CB8AC3E}">
        <p14:creationId xmlns="" xmlns:p14="http://schemas.microsoft.com/office/powerpoint/2010/main" val="787543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a:t>
            </a:r>
            <a:r>
              <a:rPr lang="ar-SY" sz="2600" b="1" dirty="0">
                <a:solidFill>
                  <a:srgbClr val="0070C0"/>
                </a:solidFill>
                <a:cs typeface="PT Bold Heading" pitchFamily="2" charset="-78"/>
              </a:rPr>
              <a:t> </a:t>
            </a:r>
            <a:r>
              <a:rPr lang="ar-SY" sz="2600" b="1" dirty="0" smtClean="0">
                <a:solidFill>
                  <a:srgbClr val="C00000"/>
                </a:solidFill>
                <a:cs typeface="PT Bold Heading" pitchFamily="2" charset="-78"/>
              </a:rPr>
              <a:t>المُسْكِرات (المشروبات الكحولية)</a:t>
            </a:r>
            <a:r>
              <a:rPr lang="ar-SY" sz="2600" b="1" baseline="30000" dirty="0" smtClean="0">
                <a:solidFill>
                  <a:srgbClr val="00B050"/>
                </a:solidFill>
                <a:cs typeface="PT Bold Heading" pitchFamily="2" charset="-78"/>
              </a:rPr>
              <a:t>1، 4</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928802"/>
            <a:ext cx="8229600" cy="4357718"/>
          </a:xfrm>
          <a:solidFill>
            <a:srgbClr val="C00000"/>
          </a:solidFill>
        </p:spPr>
        <p:txBody>
          <a:bodyPr>
            <a:normAutofit fontScale="85000" lnSpcReduction="20000"/>
          </a:bodyPr>
          <a:lstStyle/>
          <a:p>
            <a:pPr marL="0" indent="0" algn="ctr">
              <a:buNone/>
            </a:pPr>
            <a:r>
              <a:rPr lang="ar-SY" b="1" dirty="0" smtClean="0">
                <a:solidFill>
                  <a:schemeClr val="accent4">
                    <a:lumMod val="40000"/>
                    <a:lumOff val="60000"/>
                  </a:schemeClr>
                </a:solidFill>
                <a:cs typeface="+mj-cs"/>
              </a:rPr>
              <a:t>العُضْو </a:t>
            </a:r>
            <a:r>
              <a:rPr lang="ar-SY" b="1" dirty="0">
                <a:solidFill>
                  <a:schemeClr val="accent4">
                    <a:lumMod val="40000"/>
                    <a:lumOff val="60000"/>
                  </a:schemeClr>
                </a:solidFill>
                <a:cs typeface="+mj-cs"/>
              </a:rPr>
              <a:t>المُسْتَهْدَف بالسَّرَطان  على نحو مُؤَكَّد</a:t>
            </a:r>
          </a:p>
          <a:p>
            <a:pPr marL="0" indent="0" algn="ctr">
              <a:buNone/>
            </a:pPr>
            <a:r>
              <a:rPr lang="ar-SY" b="1" dirty="0">
                <a:solidFill>
                  <a:schemeClr val="accent4">
                    <a:lumMod val="40000"/>
                    <a:lumOff val="60000"/>
                  </a:schemeClr>
                </a:solidFill>
                <a:cs typeface="+mj-cs"/>
              </a:rPr>
              <a:t>بالإضافة إلى </a:t>
            </a:r>
            <a:r>
              <a:rPr lang="ar-SY" b="1" dirty="0" smtClean="0">
                <a:solidFill>
                  <a:schemeClr val="accent4">
                    <a:lumMod val="40000"/>
                    <a:lumOff val="60000"/>
                  </a:schemeClr>
                </a:solidFill>
                <a:cs typeface="+mj-cs"/>
              </a:rPr>
              <a:t>القَولون-المُسْتَقيم</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a:solidFill>
                  <a:schemeClr val="bg1"/>
                </a:solidFill>
              </a:rPr>
              <a:t>اِسْتِهْلاك </a:t>
            </a:r>
            <a:r>
              <a:rPr lang="ar-SY" b="1" dirty="0" smtClean="0">
                <a:solidFill>
                  <a:schemeClr val="bg1"/>
                </a:solidFill>
              </a:rPr>
              <a:t>المُسْكِرات </a:t>
            </a:r>
            <a:r>
              <a:rPr lang="ar-SY" b="1" dirty="0">
                <a:solidFill>
                  <a:schemeClr val="bg1"/>
                </a:solidFill>
              </a:rPr>
              <a:t>(المَشْروبات الكُحُولِيَّة</a:t>
            </a:r>
            <a:r>
              <a:rPr lang="ar-SY" b="1" dirty="0" smtClean="0">
                <a:solidFill>
                  <a:schemeClr val="bg1"/>
                </a:solidFill>
              </a:rPr>
              <a:t>):</a:t>
            </a:r>
          </a:p>
          <a:p>
            <a:pPr>
              <a:buFont typeface="Wingdings" pitchFamily="2" charset="2"/>
              <a:buChar char="§"/>
            </a:pPr>
            <a:r>
              <a:rPr lang="ar-SY" b="1" dirty="0" smtClean="0">
                <a:solidFill>
                  <a:srgbClr val="FFFF00"/>
                </a:solidFill>
              </a:rPr>
              <a:t>جَوف الفَم</a:t>
            </a:r>
          </a:p>
          <a:p>
            <a:pPr>
              <a:buFont typeface="Wingdings" pitchFamily="2" charset="2"/>
              <a:buChar char="§"/>
            </a:pPr>
            <a:r>
              <a:rPr lang="ar-SY" b="1" dirty="0" smtClean="0">
                <a:solidFill>
                  <a:srgbClr val="FFFF00"/>
                </a:solidFill>
              </a:rPr>
              <a:t>البُلْعوم</a:t>
            </a:r>
          </a:p>
          <a:p>
            <a:pPr>
              <a:buFont typeface="Wingdings" pitchFamily="2" charset="2"/>
              <a:buChar char="§"/>
            </a:pPr>
            <a:r>
              <a:rPr lang="ar-SY" b="1" dirty="0" smtClean="0">
                <a:solidFill>
                  <a:srgbClr val="FFFF00"/>
                </a:solidFill>
              </a:rPr>
              <a:t>الحَنْجَرَة</a:t>
            </a:r>
          </a:p>
          <a:p>
            <a:pPr>
              <a:buFont typeface="Wingdings" pitchFamily="2" charset="2"/>
              <a:buChar char="§"/>
            </a:pPr>
            <a:r>
              <a:rPr lang="ar-SY" b="1" dirty="0" smtClean="0">
                <a:solidFill>
                  <a:srgbClr val="FFFF00"/>
                </a:solidFill>
              </a:rPr>
              <a:t>المَريء</a:t>
            </a:r>
          </a:p>
          <a:p>
            <a:pPr>
              <a:buFont typeface="Wingdings" pitchFamily="2" charset="2"/>
              <a:buChar char="§"/>
            </a:pPr>
            <a:r>
              <a:rPr lang="ar-SY" b="1" dirty="0" smtClean="0">
                <a:solidFill>
                  <a:srgbClr val="FFFF00"/>
                </a:solidFill>
              </a:rPr>
              <a:t>الكَبِد </a:t>
            </a:r>
            <a:r>
              <a:rPr lang="ar-SY" b="1" dirty="0">
                <a:solidFill>
                  <a:srgbClr val="FFFF00"/>
                </a:solidFill>
              </a:rPr>
              <a:t>[</a:t>
            </a:r>
            <a:r>
              <a:rPr lang="ar-SY" b="1" dirty="0" err="1">
                <a:solidFill>
                  <a:srgbClr val="FFFF00"/>
                </a:solidFill>
              </a:rPr>
              <a:t>سَرَطانَة</a:t>
            </a:r>
            <a:r>
              <a:rPr lang="ar-SY" b="1" dirty="0">
                <a:solidFill>
                  <a:srgbClr val="FFFF00"/>
                </a:solidFill>
              </a:rPr>
              <a:t> (</a:t>
            </a:r>
            <a:r>
              <a:rPr lang="ar-SY" b="1" dirty="0" err="1">
                <a:solidFill>
                  <a:srgbClr val="FFFF00"/>
                </a:solidFill>
              </a:rPr>
              <a:t>كارْسينوما</a:t>
            </a:r>
            <a:r>
              <a:rPr lang="ar-SY" b="1" dirty="0">
                <a:solidFill>
                  <a:srgbClr val="FFFF00"/>
                </a:solidFill>
              </a:rPr>
              <a:t>) الخَلايا </a:t>
            </a:r>
            <a:r>
              <a:rPr lang="ar-SY" b="1" dirty="0" smtClean="0">
                <a:solidFill>
                  <a:srgbClr val="FFFF00"/>
                </a:solidFill>
              </a:rPr>
              <a:t>الكَبِدِيَّة]</a:t>
            </a:r>
          </a:p>
          <a:p>
            <a:pPr>
              <a:buFont typeface="Wingdings" pitchFamily="2" charset="2"/>
              <a:buChar char="§"/>
            </a:pPr>
            <a:r>
              <a:rPr lang="ar-SY" b="1" dirty="0" smtClean="0">
                <a:solidFill>
                  <a:srgbClr val="FFFF00"/>
                </a:solidFill>
              </a:rPr>
              <a:t>ثَدْي النِّساء</a:t>
            </a:r>
            <a:endParaRPr lang="ar-SY" b="1" dirty="0">
              <a:solidFill>
                <a:srgbClr val="FFFF00"/>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35</a:t>
            </a:fld>
            <a:endParaRPr lang="ar-SA" dirty="0">
              <a:solidFill>
                <a:srgbClr val="002060"/>
              </a:solidFill>
            </a:endParaRPr>
          </a:p>
        </p:txBody>
      </p:sp>
    </p:spTree>
    <p:extLst>
      <p:ext uri="{BB962C8B-B14F-4D97-AF65-F5344CB8AC3E}">
        <p14:creationId xmlns="" xmlns:p14="http://schemas.microsoft.com/office/powerpoint/2010/main" val="1582623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a:t>
            </a:r>
            <a:r>
              <a:rPr lang="ar-SY" sz="2600" b="1" dirty="0">
                <a:solidFill>
                  <a:srgbClr val="0070C0"/>
                </a:solidFill>
                <a:cs typeface="PT Bold Heading" pitchFamily="2" charset="-78"/>
              </a:rPr>
              <a:t> </a:t>
            </a:r>
            <a:r>
              <a:rPr lang="ar-SY" sz="2600" b="1" dirty="0" smtClean="0">
                <a:solidFill>
                  <a:srgbClr val="C00000"/>
                </a:solidFill>
                <a:cs typeface="PT Bold Heading" pitchFamily="2" charset="-78"/>
              </a:rPr>
              <a:t>المُسْكِرات (المشروبات الكحولية)</a:t>
            </a:r>
            <a:r>
              <a:rPr lang="ar-SY" sz="2600" b="1" baseline="30000" dirty="0" smtClean="0">
                <a:solidFill>
                  <a:srgbClr val="00B050"/>
                </a:solidFill>
                <a:cs typeface="PT Bold Heading" pitchFamily="2" charset="-78"/>
              </a:rPr>
              <a:t>1، 4</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بالسَّرَطان  على نحو مُؤَكَّد</a:t>
            </a:r>
          </a:p>
          <a:p>
            <a:pPr marL="0" indent="0" algn="ctr">
              <a:buNone/>
            </a:pPr>
            <a:r>
              <a:rPr lang="ar-SY" b="1" dirty="0">
                <a:solidFill>
                  <a:schemeClr val="accent4">
                    <a:lumMod val="40000"/>
                    <a:lumOff val="60000"/>
                  </a:schemeClr>
                </a:solidFill>
                <a:cs typeface="+mj-cs"/>
              </a:rPr>
              <a:t>بالإضافة إلى </a:t>
            </a:r>
            <a:r>
              <a:rPr lang="ar-SY" b="1" dirty="0" smtClean="0">
                <a:solidFill>
                  <a:schemeClr val="accent4">
                    <a:lumMod val="40000"/>
                    <a:lumOff val="60000"/>
                  </a:schemeClr>
                </a:solidFill>
                <a:cs typeface="+mj-cs"/>
              </a:rPr>
              <a:t>القَولون-المُسْتَقيم .... تتمة</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err="1" smtClean="0">
                <a:solidFill>
                  <a:schemeClr val="bg1"/>
                </a:solidFill>
              </a:rPr>
              <a:t>الأسِيتالدِهيد</a:t>
            </a:r>
            <a:r>
              <a:rPr lang="ar-SY" b="1" dirty="0" smtClean="0">
                <a:solidFill>
                  <a:schemeClr val="bg1"/>
                </a:solidFill>
              </a:rPr>
              <a:t> </a:t>
            </a:r>
            <a:r>
              <a:rPr lang="ar-SY" b="1" dirty="0">
                <a:solidFill>
                  <a:schemeClr val="bg1"/>
                </a:solidFill>
              </a:rPr>
              <a:t>مع اِسْتِهْلاك </a:t>
            </a:r>
            <a:r>
              <a:rPr lang="ar-SY" b="1" dirty="0" smtClean="0">
                <a:solidFill>
                  <a:schemeClr val="bg1"/>
                </a:solidFill>
              </a:rPr>
              <a:t>المُسْكِرات </a:t>
            </a:r>
            <a:r>
              <a:rPr lang="ar-SY" b="1" dirty="0">
                <a:solidFill>
                  <a:schemeClr val="bg1"/>
                </a:solidFill>
              </a:rPr>
              <a:t>(المَشْروبات الكُحُولِيَّة</a:t>
            </a:r>
            <a:r>
              <a:rPr lang="ar-SY" b="1" dirty="0" smtClean="0">
                <a:solidFill>
                  <a:schemeClr val="bg1"/>
                </a:solidFill>
              </a:rPr>
              <a:t>):</a:t>
            </a:r>
          </a:p>
          <a:p>
            <a:pPr>
              <a:buFont typeface="Wingdings" pitchFamily="2" charset="2"/>
              <a:buChar char="§"/>
            </a:pPr>
            <a:r>
              <a:rPr lang="ar-SY" b="1" dirty="0" smtClean="0">
                <a:solidFill>
                  <a:srgbClr val="FFFF00"/>
                </a:solidFill>
              </a:rPr>
              <a:t>المَريء</a:t>
            </a:r>
          </a:p>
          <a:p>
            <a:pPr>
              <a:buFont typeface="Wingdings" pitchFamily="2" charset="2"/>
              <a:buChar char="§"/>
            </a:pPr>
            <a:r>
              <a:rPr lang="ar-SY" b="1" dirty="0" smtClean="0">
                <a:solidFill>
                  <a:srgbClr val="FFFF00"/>
                </a:solidFill>
              </a:rPr>
              <a:t>السَّبيل </a:t>
            </a:r>
            <a:r>
              <a:rPr lang="ar-SY" b="1" dirty="0">
                <a:solidFill>
                  <a:srgbClr val="FFFF00"/>
                </a:solidFill>
              </a:rPr>
              <a:t>الهَوائِي الهَضْمي </a:t>
            </a:r>
            <a:r>
              <a:rPr lang="ar-SY" b="1" dirty="0" smtClean="0">
                <a:solidFill>
                  <a:srgbClr val="FFFF00"/>
                </a:solidFill>
              </a:rPr>
              <a:t>العلوي</a:t>
            </a:r>
            <a:endParaRPr lang="ar-SY" b="1" dirty="0">
              <a:solidFill>
                <a:srgbClr val="FFFF00"/>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36</a:t>
            </a:fld>
            <a:endParaRPr lang="ar-SA" dirty="0">
              <a:solidFill>
                <a:srgbClr val="002060"/>
              </a:solidFill>
            </a:endParaRPr>
          </a:p>
        </p:txBody>
      </p:sp>
    </p:spTree>
    <p:extLst>
      <p:ext uri="{BB962C8B-B14F-4D97-AF65-F5344CB8AC3E}">
        <p14:creationId xmlns="" xmlns:p14="http://schemas.microsoft.com/office/powerpoint/2010/main" val="3451501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a:t>
            </a:r>
            <a:r>
              <a:rPr lang="ar-SY" sz="2600" b="1" dirty="0">
                <a:solidFill>
                  <a:srgbClr val="0070C0"/>
                </a:solidFill>
                <a:cs typeface="PT Bold Heading" pitchFamily="2" charset="-78"/>
              </a:rPr>
              <a:t> </a:t>
            </a:r>
            <a:r>
              <a:rPr lang="ar-SY" sz="2600" b="1" dirty="0" smtClean="0">
                <a:solidFill>
                  <a:srgbClr val="C00000"/>
                </a:solidFill>
                <a:cs typeface="PT Bold Heading" pitchFamily="2" charset="-78"/>
              </a:rPr>
              <a:t>المُسْكِرات (المشروبات الكحولية)</a:t>
            </a:r>
            <a:r>
              <a:rPr lang="ar-SY" sz="2600" b="1" baseline="30000" dirty="0" smtClean="0">
                <a:solidFill>
                  <a:srgbClr val="00B050"/>
                </a:solidFill>
                <a:cs typeface="PT Bold Heading" pitchFamily="2" charset="-78"/>
              </a:rPr>
              <a:t>1، 4</a:t>
            </a:r>
            <a:endParaRPr lang="ar-SY"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بالسَّرَطان  على نحو ظَنِّي </a:t>
            </a:r>
            <a:r>
              <a:rPr lang="ar-SY" b="1" dirty="0" smtClean="0">
                <a:solidFill>
                  <a:schemeClr val="accent4">
                    <a:lumMod val="40000"/>
                    <a:lumOff val="60000"/>
                  </a:schemeClr>
                </a:solidFill>
                <a:cs typeface="+mj-cs"/>
              </a:rPr>
              <a:t>(مُحْتَمَل ومُمْكِن)</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البنكرياس</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37</a:t>
            </a:fld>
            <a:endParaRPr lang="ar-SA" dirty="0">
              <a:solidFill>
                <a:srgbClr val="002060"/>
              </a:solidFill>
            </a:endParaRPr>
          </a:p>
        </p:txBody>
      </p:sp>
    </p:spTree>
    <p:extLst>
      <p:ext uri="{BB962C8B-B14F-4D97-AF65-F5344CB8AC3E}">
        <p14:creationId xmlns="" xmlns:p14="http://schemas.microsoft.com/office/powerpoint/2010/main" val="1582623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a:solidFill>
                  <a:srgbClr val="C00000"/>
                </a:solidFill>
                <a:cs typeface="PT Bold Heading" pitchFamily="2" charset="-78"/>
              </a:rPr>
              <a:t>استهلاك</a:t>
            </a:r>
            <a:r>
              <a:rPr lang="ar-SY" sz="2600" b="1" dirty="0">
                <a:solidFill>
                  <a:srgbClr val="0070C0"/>
                </a:solidFill>
                <a:cs typeface="PT Bold Heading" pitchFamily="2" charset="-78"/>
              </a:rPr>
              <a:t> </a:t>
            </a:r>
            <a:r>
              <a:rPr lang="ar-SY" sz="2600" b="1" dirty="0" smtClean="0">
                <a:solidFill>
                  <a:srgbClr val="C00000"/>
                </a:solidFill>
                <a:cs typeface="PT Bold Heading" pitchFamily="2" charset="-78"/>
              </a:rPr>
              <a:t>المُسْكِرات (المشروبات الكحولية)</a:t>
            </a:r>
            <a:r>
              <a:rPr lang="ar-SY" sz="2600" b="1" baseline="30000" dirty="0" smtClean="0">
                <a:solidFill>
                  <a:srgbClr val="00B050"/>
                </a:solidFill>
                <a:cs typeface="PT Bold Heading" pitchFamily="2" charset="-78"/>
              </a:rPr>
              <a:t>1، 4</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38</a:t>
            </a:fld>
            <a:endParaRPr lang="ar-SA" dirty="0">
              <a:solidFill>
                <a:srgbClr val="002060"/>
              </a:solidFill>
            </a:endParaRPr>
          </a:p>
        </p:txBody>
      </p:sp>
      <p:sp>
        <p:nvSpPr>
          <p:cNvPr id="7" name="مستطيل 6"/>
          <p:cNvSpPr/>
          <p:nvPr/>
        </p:nvSpPr>
        <p:spPr>
          <a:xfrm>
            <a:off x="755576" y="5695081"/>
            <a:ext cx="784887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استقلاب </a:t>
            </a:r>
            <a:r>
              <a:rPr lang="ar-SA" sz="2400" b="1" dirty="0">
                <a:solidFill>
                  <a:srgbClr val="002060"/>
                </a:solidFill>
                <a:latin typeface="Monotype Koufi" pitchFamily="2" charset="-78"/>
                <a:ea typeface="Monotype Koufi" pitchFamily="2" charset="-78"/>
                <a:cs typeface="Monotype Koufi" pitchFamily="2" charset="-78"/>
              </a:rPr>
              <a:t>الإيثانول إلى </a:t>
            </a:r>
            <a:r>
              <a:rPr lang="ar-SA" sz="2400" b="1" dirty="0" err="1">
                <a:solidFill>
                  <a:srgbClr val="002060"/>
                </a:solidFill>
                <a:latin typeface="Monotype Koufi" pitchFamily="2" charset="-78"/>
                <a:ea typeface="Monotype Koufi" pitchFamily="2" charset="-78"/>
                <a:cs typeface="Monotype Koufi" pitchFamily="2" charset="-78"/>
              </a:rPr>
              <a:t>الأسِيتالدِهيد</a:t>
            </a:r>
            <a:r>
              <a:rPr lang="ar-SA" sz="2400" b="1" dirty="0">
                <a:solidFill>
                  <a:srgbClr val="002060"/>
                </a:solidFill>
                <a:latin typeface="Monotype Koufi" pitchFamily="2" charset="-78"/>
                <a:ea typeface="Monotype Koufi" pitchFamily="2" charset="-78"/>
                <a:cs typeface="Monotype Koufi" pitchFamily="2" charset="-78"/>
              </a:rPr>
              <a:t> ثم إلى </a:t>
            </a:r>
            <a:r>
              <a:rPr lang="ar-SA" sz="2400" b="1" dirty="0" err="1" smtClean="0">
                <a:solidFill>
                  <a:srgbClr val="002060"/>
                </a:solidFill>
                <a:latin typeface="Monotype Koufi" pitchFamily="2" charset="-78"/>
                <a:ea typeface="Monotype Koufi" pitchFamily="2" charset="-78"/>
                <a:cs typeface="Monotype Koufi" pitchFamily="2" charset="-78"/>
              </a:rPr>
              <a:t>الأَسِيتات</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كتاب المهنة والسرطان\المهنة والسرطان-مراجع وصور\الصور\استقلاب6.png"/>
          <p:cNvPicPr>
            <a:picLocks noGrp="1"/>
          </p:cNvPicPr>
          <p:nvPr>
            <p:ph idx="1"/>
          </p:nvPr>
        </p:nvPicPr>
        <p:blipFill>
          <a:blip r:embed="rId2" cstate="print"/>
          <a:srcRect l="9922" r="8505"/>
          <a:stretch>
            <a:fillRect/>
          </a:stretch>
        </p:blipFill>
        <p:spPr bwMode="auto">
          <a:xfrm>
            <a:off x="1428728" y="1928802"/>
            <a:ext cx="6215086" cy="3631746"/>
          </a:xfrm>
          <a:prstGeom prst="rect">
            <a:avLst/>
          </a:prstGeom>
          <a:ln w="88900" cap="sq" cmpd="thickThin">
            <a:solidFill>
              <a:srgbClr val="C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4172633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 اللَّحْم المُصَنَّع بالمُعالَجَة </a:t>
            </a:r>
            <a:r>
              <a:rPr lang="ar-SY" sz="2600" b="1" dirty="0" smtClean="0">
                <a:solidFill>
                  <a:srgbClr val="C00000"/>
                </a:solidFill>
                <a:cs typeface="PT Bold Heading" pitchFamily="2" charset="-78"/>
              </a:rPr>
              <a:t>المُتَعاقِبَة</a:t>
            </a:r>
            <a:r>
              <a:rPr lang="ar-SY" sz="2600" b="1" baseline="30000" dirty="0" smtClean="0">
                <a:solidFill>
                  <a:srgbClr val="00B050"/>
                </a:solidFill>
                <a:cs typeface="PT Bold Heading" pitchFamily="2" charset="-78"/>
              </a:rPr>
              <a:t>1، 6، 7</a:t>
            </a:r>
            <a:endParaRPr lang="ar-SY" sz="2600" b="1" baseline="30000" dirty="0">
              <a:solidFill>
                <a:srgbClr val="00B05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اسم </a:t>
            </a:r>
            <a:r>
              <a:rPr lang="ar-SY" b="1" dirty="0" smtClean="0">
                <a:solidFill>
                  <a:schemeClr val="accent4">
                    <a:lumMod val="40000"/>
                    <a:lumOff val="60000"/>
                  </a:schemeClr>
                </a:solidFill>
                <a:cs typeface="+mj-cs"/>
              </a:rPr>
              <a:t>العامِل المُسَرْطِن </a:t>
            </a:r>
            <a:r>
              <a:rPr lang="ar-SY" b="1" dirty="0">
                <a:solidFill>
                  <a:schemeClr val="accent4">
                    <a:lumMod val="40000"/>
                    <a:lumOff val="60000"/>
                  </a:schemeClr>
                </a:solidFill>
                <a:cs typeface="+mj-cs"/>
              </a:rPr>
              <a:t>باللغة </a:t>
            </a:r>
            <a:r>
              <a:rPr lang="ar-SY" b="1" dirty="0" smtClean="0">
                <a:solidFill>
                  <a:schemeClr val="accent4">
                    <a:lumMod val="40000"/>
                    <a:lumOff val="60000"/>
                  </a:schemeClr>
                </a:solidFill>
                <a:cs typeface="+mj-cs"/>
              </a:rPr>
              <a:t>الإنجليزية</a:t>
            </a:r>
          </a:p>
          <a:p>
            <a:pPr marL="0" indent="0" algn="ctr">
              <a:buNone/>
            </a:pPr>
            <a:endParaRPr lang="ar-SY" b="1" dirty="0" smtClean="0">
              <a:solidFill>
                <a:schemeClr val="accent4">
                  <a:lumMod val="40000"/>
                  <a:lumOff val="60000"/>
                </a:schemeClr>
              </a:solidFill>
            </a:endParaRPr>
          </a:p>
          <a:p>
            <a:pPr algn="l" rtl="0">
              <a:buFont typeface="Wingdings" pitchFamily="2" charset="2"/>
              <a:buChar char="Ø"/>
            </a:pPr>
            <a:r>
              <a:rPr lang="en-US" b="1" dirty="0">
                <a:solidFill>
                  <a:schemeClr val="bg1"/>
                </a:solidFill>
              </a:rPr>
              <a:t>Processed </a:t>
            </a:r>
            <a:r>
              <a:rPr lang="en-US" b="1" dirty="0" smtClean="0">
                <a:solidFill>
                  <a:schemeClr val="bg1"/>
                </a:solidFill>
              </a:rPr>
              <a:t>meat consumption</a:t>
            </a:r>
            <a:endParaRPr lang="ar-SY" b="1" dirty="0">
              <a:solidFill>
                <a:schemeClr val="bg1"/>
              </a:solidFill>
            </a:endParaRP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39</a:t>
            </a:fld>
            <a:endParaRPr lang="ar-SA" dirty="0">
              <a:solidFill>
                <a:srgbClr val="002060"/>
              </a:solidFill>
            </a:endParaRPr>
          </a:p>
        </p:txBody>
      </p:sp>
    </p:spTree>
    <p:extLst>
      <p:ext uri="{BB962C8B-B14F-4D97-AF65-F5344CB8AC3E}">
        <p14:creationId xmlns="" xmlns:p14="http://schemas.microsoft.com/office/powerpoint/2010/main" val="190623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a:bodyPr>
          <a:lstStyle/>
          <a:p>
            <a:pPr>
              <a:buFont typeface="Wingdings" pitchFamily="2" charset="2"/>
              <a:buChar char="Ø"/>
            </a:pPr>
            <a:r>
              <a:rPr lang="ar-SY" b="1" dirty="0" smtClean="0">
                <a:solidFill>
                  <a:schemeClr val="accent6">
                    <a:lumMod val="60000"/>
                    <a:lumOff val="40000"/>
                  </a:schemeClr>
                </a:solidFill>
                <a:latin typeface="Times New Roman" pitchFamily="18" charset="0"/>
                <a:ea typeface="+mj-ea"/>
                <a:cs typeface="Times New Roman" pitchFamily="18" charset="0"/>
              </a:rPr>
              <a:t>العَوامِل </a:t>
            </a:r>
            <a:r>
              <a:rPr lang="ar-SY" b="1" dirty="0" err="1" smtClean="0">
                <a:solidFill>
                  <a:schemeClr val="accent6">
                    <a:lumMod val="60000"/>
                    <a:lumOff val="40000"/>
                  </a:schemeClr>
                </a:solidFill>
                <a:latin typeface="Times New Roman" pitchFamily="18" charset="0"/>
                <a:ea typeface="+mj-ea"/>
                <a:cs typeface="Times New Roman" pitchFamily="18" charset="0"/>
              </a:rPr>
              <a:t>المُسَرْطِنَة</a:t>
            </a:r>
            <a:r>
              <a:rPr lang="ar-SY" b="1" dirty="0" smtClean="0">
                <a:solidFill>
                  <a:schemeClr val="accent6">
                    <a:lumMod val="60000"/>
                    <a:lumOff val="40000"/>
                  </a:schemeClr>
                </a:solidFill>
                <a:latin typeface="Times New Roman" pitchFamily="18" charset="0"/>
                <a:ea typeface="+mj-ea"/>
                <a:cs typeface="Times New Roman" pitchFamily="18" charset="0"/>
              </a:rPr>
              <a:t> الظَّنِّيَّة المُمْكِنة (المجموعة 2-ب) المِهَنية الحيوية (طفيليات)-</a:t>
            </a:r>
            <a:r>
              <a:rPr lang="ar-SY" b="1" dirty="0" err="1" smtClean="0">
                <a:solidFill>
                  <a:srgbClr val="FFFF00"/>
                </a:solidFill>
                <a:latin typeface="Times New Roman" pitchFamily="18" charset="0"/>
                <a:ea typeface="+mj-ea"/>
                <a:cs typeface="Times New Roman" pitchFamily="18" charset="0"/>
              </a:rPr>
              <a:t>البلهارسية</a:t>
            </a:r>
            <a:r>
              <a:rPr lang="ar-SY" b="1" dirty="0" smtClean="0">
                <a:solidFill>
                  <a:srgbClr val="FFFF00"/>
                </a:solidFill>
                <a:latin typeface="Times New Roman" pitchFamily="18" charset="0"/>
                <a:ea typeface="+mj-ea"/>
                <a:cs typeface="Times New Roman" pitchFamily="18" charset="0"/>
              </a:rPr>
              <a:t> اليابانية</a:t>
            </a:r>
          </a:p>
          <a:p>
            <a:pPr>
              <a:buFont typeface="Wingdings" pitchFamily="2" charset="2"/>
              <a:buChar char="Ø"/>
            </a:pPr>
            <a:r>
              <a:rPr lang="ar-SY" b="1" dirty="0" smtClean="0">
                <a:solidFill>
                  <a:schemeClr val="accent6">
                    <a:lumMod val="60000"/>
                    <a:lumOff val="40000"/>
                  </a:schemeClr>
                </a:solidFill>
                <a:latin typeface="Times New Roman" pitchFamily="18" charset="0"/>
                <a:cs typeface="Times New Roman" pitchFamily="18" charset="0"/>
              </a:rPr>
              <a:t>العَوامِل </a:t>
            </a:r>
            <a:r>
              <a:rPr lang="ar-SY" b="1" dirty="0" err="1" smtClean="0">
                <a:solidFill>
                  <a:schemeClr val="accent6">
                    <a:lumMod val="60000"/>
                    <a:lumOff val="40000"/>
                  </a:schemeClr>
                </a:solidFill>
                <a:latin typeface="Times New Roman" pitchFamily="18" charset="0"/>
                <a:cs typeface="Times New Roman" pitchFamily="18" charset="0"/>
              </a:rPr>
              <a:t>المُسَرْطِنَة</a:t>
            </a:r>
            <a:r>
              <a:rPr lang="ar-SY" b="1" dirty="0" smtClean="0">
                <a:solidFill>
                  <a:schemeClr val="accent6">
                    <a:lumMod val="60000"/>
                    <a:lumOff val="40000"/>
                  </a:schemeClr>
                </a:solidFill>
                <a:latin typeface="Times New Roman" pitchFamily="18" charset="0"/>
                <a:cs typeface="Times New Roman" pitchFamily="18" charset="0"/>
              </a:rPr>
              <a:t> الظَّنِّيَّة (المُحْتَمَلة (المجموعة 2-أ) غير المِهَنية المتعلقة بالطعام والمشروبات-</a:t>
            </a:r>
            <a:r>
              <a:rPr lang="ar-SY" b="1" dirty="0" smtClean="0">
                <a:solidFill>
                  <a:srgbClr val="FFFF00"/>
                </a:solidFill>
                <a:latin typeface="Times New Roman" pitchFamily="18" charset="0"/>
                <a:cs typeface="Times New Roman" pitchFamily="18" charset="0"/>
              </a:rPr>
              <a:t>استهلاك اللحم الأحمر</a:t>
            </a:r>
          </a:p>
          <a:p>
            <a:pPr>
              <a:buFont typeface="Wingdings" pitchFamily="2" charset="2"/>
              <a:buChar char="Ø"/>
            </a:pPr>
            <a:r>
              <a:rPr lang="ar-SY" b="1" dirty="0" smtClean="0">
                <a:solidFill>
                  <a:schemeClr val="accent6">
                    <a:lumMod val="60000"/>
                    <a:lumOff val="40000"/>
                  </a:schemeClr>
                </a:solidFill>
                <a:latin typeface="Times New Roman" pitchFamily="18" charset="0"/>
                <a:cs typeface="Times New Roman" pitchFamily="18" charset="0"/>
              </a:rPr>
              <a:t>أسئلة هامة وأجوبتها بشأن خطر السرطان المتعلق باللحم المصنع بالمعالجة المتعاقبة وباللحم الأحمر</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التَّعَرُّض </a:t>
            </a:r>
            <a:r>
              <a:rPr lang="ar-SY" b="1" dirty="0">
                <a:solidFill>
                  <a:schemeClr val="accent4">
                    <a:lumMod val="40000"/>
                    <a:lumOff val="60000"/>
                  </a:schemeClr>
                </a:solidFill>
                <a:cs typeface="+mj-cs"/>
              </a:rPr>
              <a:t>غير </a:t>
            </a:r>
            <a:r>
              <a:rPr lang="ar-SY" b="1" dirty="0" smtClean="0">
                <a:solidFill>
                  <a:schemeClr val="accent4">
                    <a:lumMod val="40000"/>
                    <a:lumOff val="60000"/>
                  </a:schemeClr>
                </a:solidFill>
                <a:cs typeface="+mj-cs"/>
              </a:rPr>
              <a:t>المِهَني </a:t>
            </a:r>
            <a:r>
              <a:rPr lang="ar-SY" b="1" dirty="0">
                <a:solidFill>
                  <a:schemeClr val="accent4">
                    <a:lumMod val="40000"/>
                    <a:lumOff val="60000"/>
                  </a:schemeClr>
                </a:solidFill>
                <a:cs typeface="+mj-cs"/>
              </a:rPr>
              <a:t>(عادات المُسْتَهْلِك</a:t>
            </a:r>
            <a:r>
              <a:rPr lang="ar-SY" b="1" dirty="0" smtClean="0">
                <a:solidFill>
                  <a:schemeClr val="accent4">
                    <a:lumMod val="40000"/>
                    <a:lumOff val="60000"/>
                  </a:schemeClr>
                </a:solidFill>
                <a:cs typeface="+mj-cs"/>
              </a:rPr>
              <a:t>)</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يُقْصَد باللَّحْم المُصَنَّع بالمُعالَجَة المُتَعاقِبَة </a:t>
            </a:r>
            <a:r>
              <a:rPr lang="ar-SY" b="1" dirty="0">
                <a:solidFill>
                  <a:schemeClr val="bg1"/>
                </a:solidFill>
              </a:rPr>
              <a:t>اللَّحْم الذي خَضَع لعَمَلِيَّات كالتَّمْليح، أو </a:t>
            </a:r>
            <a:r>
              <a:rPr lang="ar-SY" b="1" dirty="0" err="1">
                <a:solidFill>
                  <a:schemeClr val="bg1"/>
                </a:solidFill>
              </a:rPr>
              <a:t>الإِسْواء</a:t>
            </a:r>
            <a:r>
              <a:rPr lang="ar-SY" b="1" dirty="0">
                <a:solidFill>
                  <a:schemeClr val="bg1"/>
                </a:solidFill>
              </a:rPr>
              <a:t> (أو الإِنْضاج، أي مُعالَجَة قِطَع اللَّحْم في مَحْلول يحتوي على مِلْح الطَّعام وأَمْلاح النِّتْريت والنِّتْرات والتَّوابِل)، أو التَّخَمُّر، أو التَّدْخين، أو عَمَلِيَّات أخرى لتَعْزيز النَّكْهَة أو لتَحْسين </a:t>
            </a:r>
            <a:r>
              <a:rPr lang="ar-SY" b="1" dirty="0" smtClean="0">
                <a:solidFill>
                  <a:schemeClr val="bg1"/>
                </a:solidFill>
              </a:rPr>
              <a:t>الحِفْظ</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40</a:t>
            </a:fld>
            <a:endParaRPr lang="ar-SA" dirty="0">
              <a:solidFill>
                <a:srgbClr val="002060"/>
              </a:solidFill>
            </a:endParaRPr>
          </a:p>
        </p:txBody>
      </p:sp>
    </p:spTree>
    <p:extLst>
      <p:ext uri="{BB962C8B-B14F-4D97-AF65-F5344CB8AC3E}">
        <p14:creationId xmlns="" xmlns:p14="http://schemas.microsoft.com/office/powerpoint/2010/main" val="1836626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lnSpcReduction="10000"/>
          </a:bodyPr>
          <a:lstStyle/>
          <a:p>
            <a:pPr marL="0" indent="0" algn="ctr">
              <a:buNone/>
            </a:pPr>
            <a:r>
              <a:rPr lang="ar-SY" b="1" dirty="0" smtClean="0">
                <a:solidFill>
                  <a:schemeClr val="accent4">
                    <a:lumMod val="40000"/>
                    <a:lumOff val="60000"/>
                  </a:schemeClr>
                </a:solidFill>
                <a:cs typeface="+mj-cs"/>
              </a:rPr>
              <a:t>التَّعَرُّض </a:t>
            </a:r>
            <a:r>
              <a:rPr lang="ar-SY" b="1" dirty="0">
                <a:solidFill>
                  <a:schemeClr val="accent4">
                    <a:lumMod val="40000"/>
                    <a:lumOff val="60000"/>
                  </a:schemeClr>
                </a:solidFill>
                <a:cs typeface="+mj-cs"/>
              </a:rPr>
              <a:t>غير </a:t>
            </a:r>
            <a:r>
              <a:rPr lang="ar-SY" b="1" dirty="0" smtClean="0">
                <a:solidFill>
                  <a:schemeClr val="accent4">
                    <a:lumMod val="40000"/>
                    <a:lumOff val="60000"/>
                  </a:schemeClr>
                </a:solidFill>
                <a:cs typeface="+mj-cs"/>
              </a:rPr>
              <a:t>المِهَني </a:t>
            </a:r>
            <a:r>
              <a:rPr lang="ar-SY" b="1" dirty="0">
                <a:solidFill>
                  <a:schemeClr val="accent4">
                    <a:lumMod val="40000"/>
                    <a:lumOff val="60000"/>
                  </a:schemeClr>
                </a:solidFill>
                <a:cs typeface="+mj-cs"/>
              </a:rPr>
              <a:t>(عادات المُسْتَهْلِك</a:t>
            </a:r>
            <a:r>
              <a:rPr lang="ar-SY" b="1" dirty="0" smtClean="0">
                <a:solidFill>
                  <a:schemeClr val="accent4">
                    <a:lumMod val="40000"/>
                    <a:lumOff val="60000"/>
                  </a:schemeClr>
                </a:solidFill>
                <a:cs typeface="+mj-cs"/>
              </a:rPr>
              <a:t>) ... تتمة</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إن </a:t>
            </a:r>
            <a:r>
              <a:rPr lang="ar-SY" b="1" dirty="0">
                <a:solidFill>
                  <a:schemeClr val="bg1"/>
                </a:solidFill>
              </a:rPr>
              <a:t>معظم اللُّحوم المُصَنَّعَة بالمُعالَجَة المُتَعاقِبَة تحوي لَحْم البَقَر أو الخِنْزير، لكن يمكن أن تحوي أيضاً لُحوماً حَمْراء </a:t>
            </a:r>
            <a:r>
              <a:rPr lang="ar-SY" b="1" dirty="0" smtClean="0">
                <a:solidFill>
                  <a:schemeClr val="bg1"/>
                </a:solidFill>
              </a:rPr>
              <a:t>أخرى أو الدواجن </a:t>
            </a:r>
            <a:r>
              <a:rPr lang="ar-SY" b="1" dirty="0">
                <a:solidFill>
                  <a:schemeClr val="bg1"/>
                </a:solidFill>
              </a:rPr>
              <a:t>أو سَقَط الذَّبيحَة (كالأَحْشاء والكَوارِع) أو المَنْتوجات الثَّانَوِيَّة كالدَّم؛ حيث يُقْصَد باللَّحْم الأَحْمَر لَحْم عَضَلات الحَيَوانات الثَّدْيِيَّة (جِنْس من الفَقارِيَّات)، بما في ذلك </a:t>
            </a:r>
            <a:r>
              <a:rPr lang="ar-SY" b="1" dirty="0" smtClean="0">
                <a:solidFill>
                  <a:schemeClr val="bg1"/>
                </a:solidFill>
              </a:rPr>
              <a:t>لَحْم البَقَر </a:t>
            </a:r>
            <a:r>
              <a:rPr lang="ar-SY" b="1" dirty="0">
                <a:solidFill>
                  <a:schemeClr val="bg1"/>
                </a:solidFill>
              </a:rPr>
              <a:t>والعِجْل </a:t>
            </a:r>
            <a:r>
              <a:rPr lang="ar-SY" b="1" dirty="0" smtClean="0">
                <a:solidFill>
                  <a:schemeClr val="bg1"/>
                </a:solidFill>
              </a:rPr>
              <a:t>الرَّضيع (</a:t>
            </a:r>
            <a:r>
              <a:rPr lang="ar-SY" b="1" dirty="0" err="1" smtClean="0">
                <a:solidFill>
                  <a:schemeClr val="bg1"/>
                </a:solidFill>
              </a:rPr>
              <a:t>البيتيلو</a:t>
            </a:r>
            <a:r>
              <a:rPr lang="ar-SY" b="1" dirty="0" smtClean="0">
                <a:solidFill>
                  <a:schemeClr val="bg1"/>
                </a:solidFill>
              </a:rPr>
              <a:t>) </a:t>
            </a:r>
            <a:r>
              <a:rPr lang="ar-SY" b="1" dirty="0">
                <a:solidFill>
                  <a:schemeClr val="bg1"/>
                </a:solidFill>
              </a:rPr>
              <a:t>والخِنْزير والحَمَل والضَّأْن (الخَروف أو الغَنَم) والحِصان </a:t>
            </a:r>
            <a:r>
              <a:rPr lang="ar-SY" b="1" dirty="0" smtClean="0">
                <a:solidFill>
                  <a:schemeClr val="bg1"/>
                </a:solidFill>
              </a:rPr>
              <a:t>والماعِز</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41</a:t>
            </a:fld>
            <a:endParaRPr lang="ar-SA" dirty="0">
              <a:solidFill>
                <a:srgbClr val="002060"/>
              </a:solidFill>
            </a:endParaRPr>
          </a:p>
        </p:txBody>
      </p:sp>
    </p:spTree>
    <p:extLst>
      <p:ext uri="{BB962C8B-B14F-4D97-AF65-F5344CB8AC3E}">
        <p14:creationId xmlns="" xmlns:p14="http://schemas.microsoft.com/office/powerpoint/2010/main" val="3719529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fontScale="92500" lnSpcReduction="20000"/>
          </a:bodyPr>
          <a:lstStyle/>
          <a:p>
            <a:pPr marL="0" indent="0" algn="ctr">
              <a:buNone/>
            </a:pPr>
            <a:r>
              <a:rPr lang="ar-SY" b="1" dirty="0" smtClean="0">
                <a:solidFill>
                  <a:schemeClr val="accent4">
                    <a:lumMod val="40000"/>
                    <a:lumOff val="60000"/>
                  </a:schemeClr>
                </a:solidFill>
                <a:cs typeface="+mj-cs"/>
              </a:rPr>
              <a:t>التَّعَرُّض </a:t>
            </a:r>
            <a:r>
              <a:rPr lang="ar-SY" b="1" dirty="0">
                <a:solidFill>
                  <a:schemeClr val="accent4">
                    <a:lumMod val="40000"/>
                    <a:lumOff val="60000"/>
                  </a:schemeClr>
                </a:solidFill>
                <a:cs typeface="+mj-cs"/>
              </a:rPr>
              <a:t>غير </a:t>
            </a:r>
            <a:r>
              <a:rPr lang="ar-SY" b="1" dirty="0" smtClean="0">
                <a:solidFill>
                  <a:schemeClr val="accent4">
                    <a:lumMod val="40000"/>
                    <a:lumOff val="60000"/>
                  </a:schemeClr>
                </a:solidFill>
                <a:cs typeface="+mj-cs"/>
              </a:rPr>
              <a:t>المِهَني </a:t>
            </a:r>
            <a:r>
              <a:rPr lang="ar-SY" b="1" dirty="0">
                <a:solidFill>
                  <a:schemeClr val="accent4">
                    <a:lumMod val="40000"/>
                    <a:lumOff val="60000"/>
                  </a:schemeClr>
                </a:solidFill>
                <a:cs typeface="+mj-cs"/>
              </a:rPr>
              <a:t>(عادات المُسْتَهْلِك</a:t>
            </a:r>
            <a:r>
              <a:rPr lang="ar-SY" b="1" dirty="0" smtClean="0">
                <a:solidFill>
                  <a:schemeClr val="accent4">
                    <a:lumMod val="40000"/>
                    <a:lumOff val="60000"/>
                  </a:schemeClr>
                </a:solidFill>
                <a:cs typeface="+mj-cs"/>
              </a:rPr>
              <a:t>) ... تتمة</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كأمثلة على اللَّحْم المُصَنَّع بالمُعالَجَة المُتَعاقِبَة </a:t>
            </a:r>
            <a:r>
              <a:rPr lang="ar-SY" b="1" dirty="0">
                <a:solidFill>
                  <a:schemeClr val="bg1"/>
                </a:solidFill>
              </a:rPr>
              <a:t>تُذْكَر النَّقانِق (أو السُّجُق، وهي </a:t>
            </a:r>
            <a:r>
              <a:rPr lang="ar-SY" b="1" dirty="0" smtClean="0">
                <a:solidFill>
                  <a:schemeClr val="bg1"/>
                </a:solidFill>
              </a:rPr>
              <a:t>لَحْم البَقَر أو الضَّأْن أو الخِنْزير </a:t>
            </a:r>
            <a:r>
              <a:rPr lang="ar-SY" b="1" dirty="0">
                <a:solidFill>
                  <a:schemeClr val="bg1"/>
                </a:solidFill>
              </a:rPr>
              <a:t>المَطْحون </a:t>
            </a:r>
            <a:r>
              <a:rPr lang="ar-SY" b="1" dirty="0" smtClean="0">
                <a:solidFill>
                  <a:schemeClr val="bg1"/>
                </a:solidFill>
              </a:rPr>
              <a:t>والمُعامِل </a:t>
            </a:r>
            <a:r>
              <a:rPr lang="ar-SY" b="1" dirty="0">
                <a:solidFill>
                  <a:schemeClr val="bg1"/>
                </a:solidFill>
              </a:rPr>
              <a:t>بالمِلْح والتَّوابِل والمُعَبَّأ في أَغْلِفَة مَصْنوعَة من أَنْسِجَة رابِطة من الحَيَوانات أو السِّلُّولوز</a:t>
            </a:r>
            <a:r>
              <a:rPr lang="ar-SY" b="1" dirty="0" smtClean="0">
                <a:solidFill>
                  <a:schemeClr val="bg1"/>
                </a:solidFill>
              </a:rPr>
              <a:t>)، والنَّقانِق </a:t>
            </a:r>
            <a:r>
              <a:rPr lang="ar-SY" b="1" dirty="0">
                <a:solidFill>
                  <a:schemeClr val="bg1"/>
                </a:solidFill>
              </a:rPr>
              <a:t>الفَرَنْكُفورْتِيَّة (هُوت </a:t>
            </a:r>
            <a:r>
              <a:rPr lang="ar-SY" b="1" dirty="0" err="1">
                <a:solidFill>
                  <a:schemeClr val="bg1"/>
                </a:solidFill>
              </a:rPr>
              <a:t>دوُغ</a:t>
            </a:r>
            <a:r>
              <a:rPr lang="ar-SY" b="1" dirty="0">
                <a:solidFill>
                  <a:schemeClr val="bg1"/>
                </a:solidFill>
              </a:rPr>
              <a:t>)، والهَام (لَحْم فَخِذ الخِنْزير المُعالَج بالتَّدْخين أو التَّجْفيف)، </a:t>
            </a:r>
            <a:r>
              <a:rPr lang="ar-SY" b="1" dirty="0" err="1">
                <a:solidFill>
                  <a:schemeClr val="bg1"/>
                </a:solidFill>
              </a:rPr>
              <a:t>وكورْنِد</a:t>
            </a:r>
            <a:r>
              <a:rPr lang="ar-SY" b="1" dirty="0">
                <a:solidFill>
                  <a:schemeClr val="bg1"/>
                </a:solidFill>
              </a:rPr>
              <a:t> بيف (لَحْم بَقَرِي مُمَلَّح ومُعَلَّب)، والبَسْطِرْمَة (أو الوَشِيق، </a:t>
            </a:r>
            <a:r>
              <a:rPr lang="ar-SY" b="1" dirty="0" smtClean="0">
                <a:solidFill>
                  <a:schemeClr val="bg1"/>
                </a:solidFill>
              </a:rPr>
              <a:t>وهي لَحْم مُقَدَّد </a:t>
            </a:r>
            <a:r>
              <a:rPr lang="ar-SY" b="1" dirty="0">
                <a:solidFill>
                  <a:schemeClr val="bg1"/>
                </a:solidFill>
              </a:rPr>
              <a:t>عبر تَقْطيعه إلى شَرائِح وتَمْلِيحه وتَتْبِيله ثم تَجْفِيفه بالهَواء)، بالإضافة </a:t>
            </a:r>
            <a:r>
              <a:rPr lang="ar-SY" b="1" dirty="0" smtClean="0">
                <a:solidFill>
                  <a:schemeClr val="bg1"/>
                </a:solidFill>
              </a:rPr>
              <a:t>إلى اللَّحْم المُعَلَّب</a:t>
            </a:r>
            <a:r>
              <a:rPr lang="ar-SY" b="1" dirty="0">
                <a:solidFill>
                  <a:schemeClr val="bg1"/>
                </a:solidFill>
              </a:rPr>
              <a:t>، والمُسْتَحْضَرات والصَّلْصَة التي أَساسها </a:t>
            </a:r>
            <a:r>
              <a:rPr lang="ar-SY" b="1" dirty="0" smtClean="0">
                <a:solidFill>
                  <a:schemeClr val="bg1"/>
                </a:solidFill>
              </a:rPr>
              <a:t>اللَّحْم</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42</a:t>
            </a:fld>
            <a:endParaRPr lang="ar-SA" dirty="0">
              <a:solidFill>
                <a:srgbClr val="002060"/>
              </a:solidFill>
            </a:endParaRPr>
          </a:p>
        </p:txBody>
      </p:sp>
    </p:spTree>
    <p:extLst>
      <p:ext uri="{BB962C8B-B14F-4D97-AF65-F5344CB8AC3E}">
        <p14:creationId xmlns="" xmlns:p14="http://schemas.microsoft.com/office/powerpoint/2010/main" val="3719529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357158"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بالسَّرَطان  على نحو مُؤَكَّد</a:t>
            </a:r>
          </a:p>
          <a:p>
            <a:pPr marL="0" indent="0" algn="ctr">
              <a:buNone/>
            </a:pPr>
            <a:r>
              <a:rPr lang="ar-SY" b="1" dirty="0">
                <a:solidFill>
                  <a:schemeClr val="accent4">
                    <a:lumMod val="40000"/>
                    <a:lumOff val="60000"/>
                  </a:schemeClr>
                </a:solidFill>
                <a:cs typeface="+mj-cs"/>
              </a:rPr>
              <a:t>بالإضافة إلى </a:t>
            </a:r>
            <a:r>
              <a:rPr lang="ar-SY" b="1" dirty="0" smtClean="0">
                <a:solidFill>
                  <a:schemeClr val="accent4">
                    <a:lumMod val="40000"/>
                    <a:lumOff val="60000"/>
                  </a:schemeClr>
                </a:solidFill>
                <a:cs typeface="+mj-cs"/>
              </a:rPr>
              <a:t>القَولون-المُسْتَقيم</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لا يوجد عضو آخر مُسْتَهْدَف</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43</a:t>
            </a:fld>
            <a:endParaRPr lang="ar-SA" dirty="0">
              <a:solidFill>
                <a:srgbClr val="002060"/>
              </a:solidFill>
            </a:endParaRPr>
          </a:p>
        </p:txBody>
      </p:sp>
    </p:spTree>
    <p:extLst>
      <p:ext uri="{BB962C8B-B14F-4D97-AF65-F5344CB8AC3E}">
        <p14:creationId xmlns="" xmlns:p14="http://schemas.microsoft.com/office/powerpoint/2010/main" val="1836626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a:t>
            </a:r>
            <a:r>
              <a:rPr lang="ar-SY" sz="2600" b="1" dirty="0" smtClean="0">
                <a:solidFill>
                  <a:srgbClr val="0070C0"/>
                </a:solidFill>
                <a:cs typeface="PT Bold Heading" pitchFamily="2" charset="-78"/>
              </a:rPr>
              <a:t>المستهلك)</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a:t>
            </a:r>
            <a:r>
              <a:rPr lang="ar-SY" sz="2600" b="1" dirty="0">
                <a:solidFill>
                  <a:srgbClr val="0070C0"/>
                </a:solidFill>
                <a:cs typeface="PT Bold Heading" pitchFamily="2" charset="-78"/>
              </a:rPr>
              <a:t>بالطعام </a:t>
            </a:r>
            <a:r>
              <a:rPr lang="ar-SY" sz="2600" b="1" dirty="0" smtClean="0">
                <a:solidFill>
                  <a:srgbClr val="0070C0"/>
                </a:solidFill>
                <a:cs typeface="PT Bold Heading" pitchFamily="2" charset="-78"/>
              </a:rPr>
              <a:t>والمشروبات</a:t>
            </a:r>
            <a:br>
              <a:rPr lang="ar-SY" sz="2600" b="1" dirty="0" smtClean="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buNone/>
            </a:pPr>
            <a:r>
              <a:rPr lang="ar-SY" b="1" dirty="0">
                <a:solidFill>
                  <a:schemeClr val="accent4">
                    <a:lumMod val="40000"/>
                    <a:lumOff val="60000"/>
                  </a:schemeClr>
                </a:solidFill>
                <a:cs typeface="+mj-cs"/>
              </a:rPr>
              <a:t>العُضْو المُسْتَهْدَف بالسَّرَطان  على نحو ظَنِّي </a:t>
            </a:r>
            <a:r>
              <a:rPr lang="ar-SY" b="1" dirty="0" smtClean="0">
                <a:solidFill>
                  <a:schemeClr val="accent4">
                    <a:lumMod val="40000"/>
                    <a:lumOff val="60000"/>
                  </a:schemeClr>
                </a:solidFill>
                <a:cs typeface="+mj-cs"/>
              </a:rPr>
              <a:t>(مُحْتَمَل ومُمْكِن)</a:t>
            </a:r>
          </a:p>
          <a:p>
            <a:pPr marL="0" indent="0">
              <a:buNone/>
            </a:pP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المعدة</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44</a:t>
            </a:fld>
            <a:endParaRPr lang="ar-SA" dirty="0">
              <a:solidFill>
                <a:srgbClr val="002060"/>
              </a:solidFill>
            </a:endParaRPr>
          </a:p>
        </p:txBody>
      </p:sp>
    </p:spTree>
    <p:extLst>
      <p:ext uri="{BB962C8B-B14F-4D97-AF65-F5344CB8AC3E}">
        <p14:creationId xmlns="" xmlns:p14="http://schemas.microsoft.com/office/powerpoint/2010/main" val="1836626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45</a:t>
            </a:fld>
            <a:endParaRPr lang="ar-SA" dirty="0">
              <a:solidFill>
                <a:srgbClr val="002060"/>
              </a:solidFill>
            </a:endParaRPr>
          </a:p>
        </p:txBody>
      </p:sp>
      <p:sp>
        <p:nvSpPr>
          <p:cNvPr id="7" name="مستطيل 6"/>
          <p:cNvSpPr/>
          <p:nvPr/>
        </p:nvSpPr>
        <p:spPr>
          <a:xfrm>
            <a:off x="1000100" y="5786454"/>
            <a:ext cx="7272807"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النَّقانِق </a:t>
            </a:r>
            <a:r>
              <a:rPr lang="ar-SA" sz="2400" b="1" dirty="0">
                <a:solidFill>
                  <a:srgbClr val="002060"/>
                </a:solidFill>
                <a:latin typeface="Monotype Koufi" pitchFamily="2" charset="-78"/>
                <a:ea typeface="Monotype Koufi" pitchFamily="2" charset="-78"/>
                <a:cs typeface="Monotype Koufi" pitchFamily="2" charset="-78"/>
              </a:rPr>
              <a:t>(أو السُّجُق</a:t>
            </a:r>
            <a:r>
              <a:rPr lang="ar-SA" sz="2400" b="1" dirty="0" smtClean="0">
                <a:solidFill>
                  <a:srgbClr val="002060"/>
                </a:solidFill>
                <a:latin typeface="Monotype Koufi" pitchFamily="2" charset="-78"/>
                <a:ea typeface="Monotype Koufi" pitchFamily="2" charset="-78"/>
                <a:cs typeface="Monotype Koufi" pitchFamily="2" charset="-78"/>
              </a:rPr>
              <a:t>)</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المهنة والسرطان-نسخة د. بسام 1\الصور\النقانق-20.jpe"/>
          <p:cNvPicPr>
            <a:picLocks noGrp="1"/>
          </p:cNvPicPr>
          <p:nvPr>
            <p:ph idx="1"/>
          </p:nvPr>
        </p:nvPicPr>
        <p:blipFill>
          <a:blip r:embed="rId2" cstate="print"/>
          <a:srcRect/>
          <a:stretch>
            <a:fillRect/>
          </a:stretch>
        </p:blipFill>
        <p:spPr bwMode="auto">
          <a:xfrm>
            <a:off x="1785918" y="1857364"/>
            <a:ext cx="5256584" cy="388843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02973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46</a:t>
            </a:fld>
            <a:endParaRPr lang="ar-SA" dirty="0">
              <a:solidFill>
                <a:srgbClr val="002060"/>
              </a:solidFill>
            </a:endParaRPr>
          </a:p>
        </p:txBody>
      </p:sp>
      <p:sp>
        <p:nvSpPr>
          <p:cNvPr id="7" name="مستطيل 6"/>
          <p:cNvSpPr/>
          <p:nvPr/>
        </p:nvSpPr>
        <p:spPr>
          <a:xfrm>
            <a:off x="1043608" y="5462206"/>
            <a:ext cx="7272807"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النَّقانِق </a:t>
            </a:r>
            <a:r>
              <a:rPr lang="ar-SA" sz="2400" b="1" dirty="0">
                <a:solidFill>
                  <a:srgbClr val="002060"/>
                </a:solidFill>
                <a:latin typeface="Monotype Koufi" pitchFamily="2" charset="-78"/>
                <a:ea typeface="Monotype Koufi" pitchFamily="2" charset="-78"/>
                <a:cs typeface="Monotype Koufi" pitchFamily="2" charset="-78"/>
              </a:rPr>
              <a:t>الفَرَنْكُفورْتِيَّة (هُوت </a:t>
            </a:r>
            <a:r>
              <a:rPr lang="ar-SA" sz="2400" b="1" dirty="0" err="1">
                <a:solidFill>
                  <a:srgbClr val="002060"/>
                </a:solidFill>
                <a:latin typeface="Monotype Koufi" pitchFamily="2" charset="-78"/>
                <a:ea typeface="Monotype Koufi" pitchFamily="2" charset="-78"/>
                <a:cs typeface="Monotype Koufi" pitchFamily="2" charset="-78"/>
              </a:rPr>
              <a:t>دوُغ</a:t>
            </a:r>
            <a:r>
              <a:rPr lang="ar-SA" sz="2400" b="1" dirty="0" smtClean="0">
                <a:solidFill>
                  <a:srgbClr val="002060"/>
                </a:solidFill>
                <a:latin typeface="Monotype Koufi" pitchFamily="2" charset="-78"/>
                <a:ea typeface="Monotype Koufi" pitchFamily="2" charset="-78"/>
                <a:cs typeface="Monotype Koufi" pitchFamily="2" charset="-78"/>
              </a:rPr>
              <a:t>)</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المهنة والسرطان-نسخة د. بسام 1\الصور\هوت دوغ-بقر.jpg"/>
          <p:cNvPicPr>
            <a:picLocks noGrp="1"/>
          </p:cNvPicPr>
          <p:nvPr>
            <p:ph idx="1"/>
          </p:nvPr>
        </p:nvPicPr>
        <p:blipFill>
          <a:blip r:embed="rId2" cstate="print"/>
          <a:srcRect t="17286" b="5459"/>
          <a:stretch>
            <a:fillRect/>
          </a:stretch>
        </p:blipFill>
        <p:spPr bwMode="auto">
          <a:xfrm>
            <a:off x="2123729" y="2204864"/>
            <a:ext cx="5184576" cy="286565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162913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47</a:t>
            </a:fld>
            <a:endParaRPr lang="ar-SA" dirty="0">
              <a:solidFill>
                <a:srgbClr val="002060"/>
              </a:solidFill>
            </a:endParaRPr>
          </a:p>
        </p:txBody>
      </p:sp>
      <p:sp>
        <p:nvSpPr>
          <p:cNvPr id="7" name="مستطيل 6"/>
          <p:cNvSpPr/>
          <p:nvPr/>
        </p:nvSpPr>
        <p:spPr>
          <a:xfrm>
            <a:off x="1000100" y="5857892"/>
            <a:ext cx="7272807"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الهَام </a:t>
            </a:r>
            <a:r>
              <a:rPr lang="ar-SA" sz="2400" b="1" dirty="0">
                <a:solidFill>
                  <a:srgbClr val="002060"/>
                </a:solidFill>
                <a:latin typeface="Monotype Koufi" pitchFamily="2" charset="-78"/>
                <a:ea typeface="Monotype Koufi" pitchFamily="2" charset="-78"/>
                <a:cs typeface="Monotype Koufi" pitchFamily="2" charset="-78"/>
              </a:rPr>
              <a:t>(لَحْم فَخِذ الخِنْزير المُعالَج بالتَّدْخين أو التَّجْفيف</a:t>
            </a:r>
            <a:r>
              <a:rPr lang="ar-SA" sz="2400" b="1" dirty="0" smtClean="0">
                <a:solidFill>
                  <a:srgbClr val="002060"/>
                </a:solidFill>
                <a:latin typeface="Monotype Koufi" pitchFamily="2" charset="-78"/>
                <a:ea typeface="Monotype Koufi" pitchFamily="2" charset="-78"/>
                <a:cs typeface="Monotype Koufi" pitchFamily="2" charset="-78"/>
              </a:rPr>
              <a:t>)</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المهنة والسرطان-نسخة د. بسام 1\الصور\هام.jpg"/>
          <p:cNvPicPr>
            <a:picLocks noGrp="1"/>
          </p:cNvPicPr>
          <p:nvPr>
            <p:ph idx="1"/>
          </p:nvPr>
        </p:nvPicPr>
        <p:blipFill>
          <a:blip r:embed="rId2" cstate="print"/>
          <a:srcRect/>
          <a:stretch>
            <a:fillRect/>
          </a:stretch>
        </p:blipFill>
        <p:spPr bwMode="auto">
          <a:xfrm>
            <a:off x="1928794" y="1928802"/>
            <a:ext cx="5184576" cy="374441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1629134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48</a:t>
            </a:fld>
            <a:endParaRPr lang="ar-SA" dirty="0">
              <a:solidFill>
                <a:srgbClr val="002060"/>
              </a:solidFill>
            </a:endParaRPr>
          </a:p>
        </p:txBody>
      </p:sp>
      <p:sp>
        <p:nvSpPr>
          <p:cNvPr id="7" name="مستطيل 6"/>
          <p:cNvSpPr/>
          <p:nvPr/>
        </p:nvSpPr>
        <p:spPr>
          <a:xfrm>
            <a:off x="1043608" y="5620466"/>
            <a:ext cx="7272807" cy="461665"/>
          </a:xfrm>
          <a:prstGeom prst="rect">
            <a:avLst/>
          </a:prstGeom>
        </p:spPr>
        <p:txBody>
          <a:bodyPr wrap="square">
            <a:spAutoFit/>
          </a:bodyPr>
          <a:lstStyle/>
          <a:p>
            <a:pPr algn="ctr"/>
            <a:r>
              <a:rPr lang="ar-SA" sz="2400" b="1" dirty="0" err="1" smtClean="0">
                <a:solidFill>
                  <a:srgbClr val="002060"/>
                </a:solidFill>
                <a:latin typeface="Monotype Koufi" pitchFamily="2" charset="-78"/>
                <a:ea typeface="Monotype Koufi" pitchFamily="2" charset="-78"/>
                <a:cs typeface="Monotype Koufi" pitchFamily="2" charset="-78"/>
              </a:rPr>
              <a:t>كورْنِد</a:t>
            </a:r>
            <a:r>
              <a:rPr lang="ar-SA" sz="2400" b="1" dirty="0" smtClean="0">
                <a:solidFill>
                  <a:srgbClr val="002060"/>
                </a:solidFill>
                <a:latin typeface="Monotype Koufi" pitchFamily="2" charset="-78"/>
                <a:ea typeface="Monotype Koufi" pitchFamily="2" charset="-78"/>
                <a:cs typeface="Monotype Koufi" pitchFamily="2" charset="-78"/>
              </a:rPr>
              <a:t> </a:t>
            </a:r>
            <a:r>
              <a:rPr lang="ar-SA" sz="2400" b="1" dirty="0">
                <a:solidFill>
                  <a:srgbClr val="002060"/>
                </a:solidFill>
                <a:latin typeface="Monotype Koufi" pitchFamily="2" charset="-78"/>
                <a:ea typeface="Monotype Koufi" pitchFamily="2" charset="-78"/>
                <a:cs typeface="Monotype Koufi" pitchFamily="2" charset="-78"/>
              </a:rPr>
              <a:t>بيف (لَحْم بَقَرِي مُمَلَّح ومُعَلَّب</a:t>
            </a:r>
            <a:r>
              <a:rPr lang="ar-SA" sz="2400" b="1" dirty="0" smtClean="0">
                <a:solidFill>
                  <a:srgbClr val="002060"/>
                </a:solidFill>
                <a:latin typeface="Monotype Koufi" pitchFamily="2" charset="-78"/>
                <a:ea typeface="Monotype Koufi" pitchFamily="2" charset="-78"/>
                <a:cs typeface="Monotype Koufi" pitchFamily="2" charset="-78"/>
              </a:rPr>
              <a:t>)</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المهنة والسرطان-نسخة د. بسام 1\الصور\كورند.jpg"/>
          <p:cNvPicPr>
            <a:picLocks noGrp="1"/>
          </p:cNvPicPr>
          <p:nvPr>
            <p:ph idx="1"/>
          </p:nvPr>
        </p:nvPicPr>
        <p:blipFill>
          <a:blip r:embed="rId2" cstate="print"/>
          <a:srcRect/>
          <a:stretch>
            <a:fillRect/>
          </a:stretch>
        </p:blipFill>
        <p:spPr bwMode="auto">
          <a:xfrm>
            <a:off x="2411760" y="2132856"/>
            <a:ext cx="4392488" cy="305010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1629134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49</a:t>
            </a:fld>
            <a:endParaRPr lang="ar-SA" dirty="0">
              <a:solidFill>
                <a:srgbClr val="002060"/>
              </a:solidFill>
            </a:endParaRPr>
          </a:p>
        </p:txBody>
      </p:sp>
      <p:sp>
        <p:nvSpPr>
          <p:cNvPr id="7" name="مستطيل 6"/>
          <p:cNvSpPr/>
          <p:nvPr/>
        </p:nvSpPr>
        <p:spPr>
          <a:xfrm>
            <a:off x="1000100" y="5715016"/>
            <a:ext cx="7272807"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البَسْطِرْمَة </a:t>
            </a:r>
            <a:r>
              <a:rPr lang="ar-SA" sz="2400" b="1" dirty="0">
                <a:solidFill>
                  <a:srgbClr val="002060"/>
                </a:solidFill>
                <a:latin typeface="Monotype Koufi" pitchFamily="2" charset="-78"/>
                <a:ea typeface="Monotype Koufi" pitchFamily="2" charset="-78"/>
                <a:cs typeface="Monotype Koufi" pitchFamily="2" charset="-78"/>
              </a:rPr>
              <a:t>(أو الوَشِيق</a:t>
            </a:r>
            <a:r>
              <a:rPr lang="ar-SA" sz="2400" b="1" dirty="0" smtClean="0">
                <a:solidFill>
                  <a:srgbClr val="002060"/>
                </a:solidFill>
                <a:latin typeface="Monotype Koufi" pitchFamily="2" charset="-78"/>
                <a:ea typeface="Monotype Koufi" pitchFamily="2" charset="-78"/>
                <a:cs typeface="Monotype Koufi" pitchFamily="2" charset="-78"/>
              </a:rPr>
              <a:t>)</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المهنة والسرطان-نسخة د. بسام 1\الصور\البسطرمة.jpg"/>
          <p:cNvPicPr>
            <a:picLocks noGrp="1"/>
          </p:cNvPicPr>
          <p:nvPr>
            <p:ph idx="1"/>
          </p:nvPr>
        </p:nvPicPr>
        <p:blipFill>
          <a:blip r:embed="rId2" cstate="print"/>
          <a:srcRect l="5815" r="6461"/>
          <a:stretch>
            <a:fillRect/>
          </a:stretch>
        </p:blipFill>
        <p:spPr bwMode="auto">
          <a:xfrm>
            <a:off x="2000232" y="1928802"/>
            <a:ext cx="5544616" cy="34471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162913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a:bodyPr>
          <a:lstStyle/>
          <a:p>
            <a:pPr>
              <a:buFont typeface="Wingdings" pitchFamily="2" charset="2"/>
              <a:buChar char="Ø"/>
            </a:pPr>
            <a:r>
              <a:rPr lang="ar-SY" b="1" dirty="0" smtClean="0">
                <a:solidFill>
                  <a:srgbClr val="00B050"/>
                </a:solidFill>
                <a:latin typeface="Times New Roman" pitchFamily="18" charset="0"/>
                <a:cs typeface="+mj-cs"/>
              </a:rPr>
              <a:t>تشريح وبنية ووظيفة القولون والمستقيم</a:t>
            </a:r>
          </a:p>
          <a:p>
            <a:pPr>
              <a:buFont typeface="Wingdings" pitchFamily="2" charset="2"/>
              <a:buChar char="Ø"/>
            </a:pPr>
            <a:r>
              <a:rPr lang="ar-SY" b="1" dirty="0" smtClean="0">
                <a:solidFill>
                  <a:schemeClr val="accent6">
                    <a:lumMod val="60000"/>
                    <a:lumOff val="40000"/>
                  </a:schemeClr>
                </a:solidFill>
                <a:latin typeface="Times New Roman" pitchFamily="18" charset="0"/>
                <a:cs typeface="+mj-cs"/>
              </a:rPr>
              <a:t>عوامل الخطر</a:t>
            </a:r>
          </a:p>
          <a:p>
            <a:pPr>
              <a:buFont typeface="Wingdings" pitchFamily="2" charset="2"/>
              <a:buChar char="Ø"/>
            </a:pPr>
            <a:r>
              <a:rPr lang="ar-SY" b="1" dirty="0" smtClean="0">
                <a:solidFill>
                  <a:srgbClr val="00B050"/>
                </a:solidFill>
                <a:latin typeface="Times New Roman" pitchFamily="18" charset="0"/>
                <a:cs typeface="+mj-cs"/>
              </a:rPr>
              <a:t>الوقاية</a:t>
            </a:r>
          </a:p>
          <a:p>
            <a:pPr>
              <a:buFont typeface="Wingdings" pitchFamily="2" charset="2"/>
              <a:buChar char="Ø"/>
            </a:pPr>
            <a:r>
              <a:rPr lang="ar-SY" b="1" dirty="0" smtClean="0">
                <a:solidFill>
                  <a:schemeClr val="accent6">
                    <a:lumMod val="60000"/>
                    <a:lumOff val="40000"/>
                  </a:schemeClr>
                </a:solidFill>
                <a:latin typeface="Times New Roman" pitchFamily="18" charset="0"/>
                <a:cs typeface="+mj-cs"/>
              </a:rPr>
              <a:t>علامات الإنذار والأعراض</a:t>
            </a:r>
          </a:p>
          <a:p>
            <a:pPr>
              <a:buFont typeface="Wingdings" pitchFamily="2" charset="2"/>
              <a:buChar char="Ø"/>
            </a:pPr>
            <a:r>
              <a:rPr lang="ar-SY" b="1" dirty="0" smtClean="0">
                <a:solidFill>
                  <a:schemeClr val="accent6">
                    <a:lumMod val="60000"/>
                    <a:lumOff val="40000"/>
                  </a:schemeClr>
                </a:solidFill>
              </a:rPr>
              <a:t>أنواع السرطان</a:t>
            </a:r>
          </a:p>
          <a:p>
            <a:pPr>
              <a:buFont typeface="Wingdings" pitchFamily="2" charset="2"/>
              <a:buChar char="Ø"/>
            </a:pPr>
            <a:r>
              <a:rPr lang="ar-SY" b="1" dirty="0" smtClean="0">
                <a:solidFill>
                  <a:schemeClr val="accent6">
                    <a:lumMod val="60000"/>
                    <a:lumOff val="40000"/>
                  </a:schemeClr>
                </a:solidFill>
              </a:rPr>
              <a:t>مراحل السرطان</a:t>
            </a:r>
          </a:p>
          <a:p>
            <a:pPr>
              <a:buFont typeface="Wingdings" pitchFamily="2" charset="2"/>
              <a:buChar char="Ø"/>
            </a:pPr>
            <a:r>
              <a:rPr lang="ar-SY" b="1" dirty="0" err="1" smtClean="0">
                <a:solidFill>
                  <a:schemeClr val="accent6">
                    <a:lumMod val="60000"/>
                    <a:lumOff val="40000"/>
                  </a:schemeClr>
                </a:solidFill>
              </a:rPr>
              <a:t>النقائل</a:t>
            </a:r>
            <a:r>
              <a:rPr lang="ar-SY" b="1" dirty="0" smtClean="0">
                <a:solidFill>
                  <a:schemeClr val="accent6">
                    <a:lumMod val="60000"/>
                    <a:lumOff val="40000"/>
                  </a:schemeClr>
                </a:solidFill>
              </a:rPr>
              <a:t> إلى الكبد</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a:solidFill>
                  <a:srgbClr val="C00000"/>
                </a:solidFill>
                <a:cs typeface="PT Bold Heading" pitchFamily="2" charset="-78"/>
              </a:rPr>
              <a:t>اِسْتِهْلاك اللَّحْم المُصَنَّع </a:t>
            </a:r>
            <a:r>
              <a:rPr lang="ar-SY" sz="2600" b="1" dirty="0" smtClean="0">
                <a:solidFill>
                  <a:srgbClr val="C00000"/>
                </a:solidFill>
                <a:cs typeface="PT Bold Heading" pitchFamily="2" charset="-78"/>
              </a:rPr>
              <a:t>بالمُعالَجَة المُتَعاقِبَة</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50</a:t>
            </a:fld>
            <a:endParaRPr lang="ar-SA" dirty="0">
              <a:solidFill>
                <a:srgbClr val="002060"/>
              </a:solidFill>
            </a:endParaRPr>
          </a:p>
        </p:txBody>
      </p:sp>
      <p:sp>
        <p:nvSpPr>
          <p:cNvPr id="7" name="مستطيل 6"/>
          <p:cNvSpPr/>
          <p:nvPr/>
        </p:nvSpPr>
        <p:spPr>
          <a:xfrm>
            <a:off x="1071538" y="5786454"/>
            <a:ext cx="7272807"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المُعَلَّب</a:t>
            </a:r>
            <a:endParaRPr lang="en-US" sz="2400" dirty="0">
              <a:solidFill>
                <a:srgbClr val="002060"/>
              </a:solidFill>
              <a:ea typeface="Monotype Koufi" pitchFamily="2" charset="-78"/>
              <a:cs typeface="Monotype Koufi" pitchFamily="2" charset="-78"/>
            </a:endParaRPr>
          </a:p>
        </p:txBody>
      </p:sp>
      <p:pic>
        <p:nvPicPr>
          <p:cNvPr id="9" name="عنصر نائب للمحتوى 8" descr="C:\Users\TOSHIBA\Documents\‫المهنة والسرطان-نسخة د. بسام 1\الصور\اللحم المعلب.jpg"/>
          <p:cNvPicPr>
            <a:picLocks noGrp="1"/>
          </p:cNvPicPr>
          <p:nvPr>
            <p:ph idx="1"/>
          </p:nvPr>
        </p:nvPicPr>
        <p:blipFill>
          <a:blip r:embed="rId2" cstate="print"/>
          <a:srcRect/>
          <a:stretch>
            <a:fillRect/>
          </a:stretch>
        </p:blipFill>
        <p:spPr bwMode="auto">
          <a:xfrm>
            <a:off x="1214414" y="2000240"/>
            <a:ext cx="6552728" cy="360039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1629134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بالتبغ</a:t>
            </a:r>
            <a:br>
              <a:rPr lang="ar-SY" sz="2600" b="1" dirty="0">
                <a:solidFill>
                  <a:srgbClr val="0070C0"/>
                </a:solidFill>
                <a:cs typeface="PT Bold Heading" pitchFamily="2" charset="-78"/>
              </a:rPr>
            </a:br>
            <a:r>
              <a:rPr lang="ar-SY" sz="2600" b="1" dirty="0">
                <a:solidFill>
                  <a:srgbClr val="C00000"/>
                </a:solidFill>
                <a:cs typeface="PT Bold Heading" pitchFamily="2" charset="-78"/>
              </a:rPr>
              <a:t>تدخين </a:t>
            </a:r>
            <a:r>
              <a:rPr lang="ar-SY" sz="2600" b="1" dirty="0" smtClean="0">
                <a:solidFill>
                  <a:srgbClr val="C00000"/>
                </a:solidFill>
                <a:cs typeface="PT Bold Heading" pitchFamily="2" charset="-78"/>
              </a:rPr>
              <a:t>التبغ </a:t>
            </a:r>
            <a:r>
              <a:rPr lang="ar-SY" sz="2600" b="1" baseline="30000" dirty="0" smtClean="0">
                <a:solidFill>
                  <a:srgbClr val="00B050"/>
                </a:solidFill>
                <a:cs typeface="PT Bold Heading" pitchFamily="2" charset="-78"/>
              </a:rPr>
              <a:t>1، 4</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928802"/>
            <a:ext cx="8229600" cy="4311649"/>
          </a:xfrm>
          <a:solidFill>
            <a:srgbClr val="C00000"/>
          </a:solidFill>
        </p:spPr>
        <p:txBody>
          <a:bodyPr/>
          <a:lstStyle/>
          <a:p>
            <a:pPr marL="0" indent="0" algn="ctr">
              <a:buNone/>
            </a:pPr>
            <a:r>
              <a:rPr lang="ar-SY" b="1" dirty="0">
                <a:solidFill>
                  <a:schemeClr val="accent4">
                    <a:lumMod val="40000"/>
                    <a:lumOff val="60000"/>
                  </a:schemeClr>
                </a:solidFill>
                <a:cs typeface="+mj-cs"/>
              </a:rPr>
              <a:t>اسم </a:t>
            </a:r>
            <a:r>
              <a:rPr lang="ar-SY" b="1" dirty="0" smtClean="0">
                <a:solidFill>
                  <a:schemeClr val="accent4">
                    <a:lumMod val="40000"/>
                    <a:lumOff val="60000"/>
                  </a:schemeClr>
                </a:solidFill>
                <a:cs typeface="+mj-cs"/>
              </a:rPr>
              <a:t>العامِل المُسَرْطِن </a:t>
            </a:r>
            <a:r>
              <a:rPr lang="ar-SY" b="1" dirty="0">
                <a:solidFill>
                  <a:schemeClr val="accent4">
                    <a:lumMod val="40000"/>
                    <a:lumOff val="60000"/>
                  </a:schemeClr>
                </a:solidFill>
                <a:cs typeface="+mj-cs"/>
              </a:rPr>
              <a:t>باللغة </a:t>
            </a:r>
            <a:r>
              <a:rPr lang="ar-SY" b="1" dirty="0" smtClean="0">
                <a:solidFill>
                  <a:schemeClr val="accent4">
                    <a:lumMod val="40000"/>
                    <a:lumOff val="60000"/>
                  </a:schemeClr>
                </a:solidFill>
                <a:cs typeface="+mj-cs"/>
              </a:rPr>
              <a:t>الإنجليزية</a:t>
            </a:r>
          </a:p>
          <a:p>
            <a:pPr marL="0" indent="0" algn="ctr">
              <a:buNone/>
            </a:pPr>
            <a:endParaRPr lang="ar-SY" b="1" dirty="0" smtClean="0">
              <a:solidFill>
                <a:schemeClr val="accent4">
                  <a:lumMod val="40000"/>
                  <a:lumOff val="60000"/>
                </a:schemeClr>
              </a:solidFill>
            </a:endParaRPr>
          </a:p>
          <a:p>
            <a:pPr algn="l" rtl="0">
              <a:buFont typeface="Wingdings" pitchFamily="2" charset="2"/>
              <a:buChar char="Ø"/>
            </a:pPr>
            <a:r>
              <a:rPr lang="en-US" b="1" dirty="0">
                <a:solidFill>
                  <a:schemeClr val="bg1"/>
                </a:solidFill>
              </a:rPr>
              <a:t>Tobacco smoking </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51</a:t>
            </a:fld>
            <a:endParaRPr lang="ar-SA" dirty="0">
              <a:solidFill>
                <a:srgbClr val="002060"/>
              </a:solidFill>
            </a:endParaRPr>
          </a:p>
        </p:txBody>
      </p:sp>
    </p:spTree>
    <p:extLst>
      <p:ext uri="{BB962C8B-B14F-4D97-AF65-F5344CB8AC3E}">
        <p14:creationId xmlns="" xmlns:p14="http://schemas.microsoft.com/office/powerpoint/2010/main" val="1736415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بالتبغ</a:t>
            </a:r>
            <a:br>
              <a:rPr lang="ar-SY" sz="2600" b="1" dirty="0">
                <a:solidFill>
                  <a:srgbClr val="0070C0"/>
                </a:solidFill>
                <a:cs typeface="PT Bold Heading" pitchFamily="2" charset="-78"/>
              </a:rPr>
            </a:br>
            <a:r>
              <a:rPr lang="ar-SY" sz="2600" b="1" dirty="0" smtClean="0">
                <a:solidFill>
                  <a:srgbClr val="C00000"/>
                </a:solidFill>
                <a:cs typeface="PT Bold Heading" pitchFamily="2" charset="-78"/>
              </a:rPr>
              <a:t> تدخين التبغ </a:t>
            </a:r>
            <a:r>
              <a:rPr lang="ar-SY" sz="2600" b="1" baseline="30000" dirty="0" smtClean="0">
                <a:solidFill>
                  <a:srgbClr val="00B050"/>
                </a:solidFill>
                <a:cs typeface="PT Bold Heading" pitchFamily="2" charset="-78"/>
              </a:rPr>
              <a:t>1، 4</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التَّعَرُّض </a:t>
            </a:r>
            <a:r>
              <a:rPr lang="ar-SY" b="1" dirty="0">
                <a:solidFill>
                  <a:schemeClr val="accent4">
                    <a:lumMod val="40000"/>
                    <a:lumOff val="60000"/>
                  </a:schemeClr>
                </a:solidFill>
                <a:cs typeface="+mj-cs"/>
              </a:rPr>
              <a:t>غير </a:t>
            </a:r>
            <a:r>
              <a:rPr lang="ar-SY" b="1" dirty="0" smtClean="0">
                <a:solidFill>
                  <a:schemeClr val="accent4">
                    <a:lumMod val="40000"/>
                    <a:lumOff val="60000"/>
                  </a:schemeClr>
                </a:solidFill>
                <a:cs typeface="+mj-cs"/>
              </a:rPr>
              <a:t>المِهَني </a:t>
            </a:r>
            <a:r>
              <a:rPr lang="ar-SY" b="1" dirty="0">
                <a:solidFill>
                  <a:schemeClr val="accent4">
                    <a:lumMod val="40000"/>
                    <a:lumOff val="60000"/>
                  </a:schemeClr>
                </a:solidFill>
                <a:cs typeface="+mj-cs"/>
              </a:rPr>
              <a:t>(عادات المُسْتَهْلِك</a:t>
            </a:r>
            <a:r>
              <a:rPr lang="ar-SY" b="1" dirty="0" smtClean="0">
                <a:solidFill>
                  <a:schemeClr val="accent4">
                    <a:lumMod val="40000"/>
                    <a:lumOff val="60000"/>
                  </a:schemeClr>
                </a:solidFill>
                <a:cs typeface="+mj-cs"/>
              </a:rPr>
              <a:t>)</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a:solidFill>
                  <a:schemeClr val="bg1"/>
                </a:solidFill>
              </a:rPr>
              <a:t>تحتوي </a:t>
            </a:r>
            <a:r>
              <a:rPr lang="ar-SY" b="1" dirty="0" smtClean="0">
                <a:solidFill>
                  <a:schemeClr val="bg1"/>
                </a:solidFill>
              </a:rPr>
              <a:t>مُنْتَجات التَّبْغ </a:t>
            </a:r>
            <a:r>
              <a:rPr lang="ar-SY" b="1" dirty="0">
                <a:solidFill>
                  <a:schemeClr val="bg1"/>
                </a:solidFill>
              </a:rPr>
              <a:t>على 40-50 </a:t>
            </a:r>
            <a:r>
              <a:rPr lang="ar-SY" b="1" dirty="0" smtClean="0">
                <a:solidFill>
                  <a:schemeClr val="bg1"/>
                </a:solidFill>
              </a:rPr>
              <a:t>مادَّة مُسَرْطِنَة </a:t>
            </a:r>
            <a:r>
              <a:rPr lang="ar-SY" b="1" dirty="0" err="1">
                <a:solidFill>
                  <a:schemeClr val="bg1"/>
                </a:solidFill>
              </a:rPr>
              <a:t>يستنشقها</a:t>
            </a:r>
            <a:r>
              <a:rPr lang="ar-SY" b="1" dirty="0">
                <a:solidFill>
                  <a:schemeClr val="bg1"/>
                </a:solidFill>
              </a:rPr>
              <a:t> المُدَخِّن أثناء تَعاطي </a:t>
            </a:r>
            <a:r>
              <a:rPr lang="ar-SY" b="1" dirty="0" smtClean="0">
                <a:solidFill>
                  <a:schemeClr val="bg1"/>
                </a:solidFill>
              </a:rPr>
              <a:t>مُنْتَجات التَّبْغ</a:t>
            </a:r>
            <a:r>
              <a:rPr lang="ar-SY" b="1" dirty="0">
                <a:solidFill>
                  <a:schemeClr val="bg1"/>
                </a:solidFill>
              </a:rPr>
              <a:t>؛ إن أهم تلك </a:t>
            </a:r>
            <a:r>
              <a:rPr lang="ar-SY" b="1" dirty="0" smtClean="0">
                <a:solidFill>
                  <a:schemeClr val="bg1"/>
                </a:solidFill>
              </a:rPr>
              <a:t>المُسَرْطِنات </a:t>
            </a:r>
            <a:r>
              <a:rPr lang="ar-SY" b="1" dirty="0">
                <a:solidFill>
                  <a:schemeClr val="bg1"/>
                </a:solidFill>
              </a:rPr>
              <a:t>هي القَطِران، والبِنْزين، </a:t>
            </a:r>
            <a:r>
              <a:rPr lang="ar-SY" b="1" dirty="0" smtClean="0">
                <a:solidFill>
                  <a:schemeClr val="bg1"/>
                </a:solidFill>
              </a:rPr>
              <a:t>والكروم سُداسِي التَّكافؤ</a:t>
            </a:r>
            <a:r>
              <a:rPr lang="ar-SY" b="1" dirty="0">
                <a:solidFill>
                  <a:schemeClr val="bg1"/>
                </a:solidFill>
              </a:rPr>
              <a:t>، والنِّيكْل، والزَّرْنيخ (</a:t>
            </a:r>
            <a:r>
              <a:rPr lang="ar-SY" b="1" dirty="0" err="1">
                <a:solidFill>
                  <a:schemeClr val="bg1"/>
                </a:solidFill>
              </a:rPr>
              <a:t>الأَرْسَنيك</a:t>
            </a:r>
            <a:r>
              <a:rPr lang="ar-SY" b="1" dirty="0">
                <a:solidFill>
                  <a:schemeClr val="bg1"/>
                </a:solidFill>
              </a:rPr>
              <a:t>)، ومادَّة 4-أَمينو ثُنائِي </a:t>
            </a:r>
            <a:r>
              <a:rPr lang="ar-SY" b="1" dirty="0" err="1">
                <a:solidFill>
                  <a:schemeClr val="bg1"/>
                </a:solidFill>
              </a:rPr>
              <a:t>الفاينيل</a:t>
            </a:r>
            <a:r>
              <a:rPr lang="ar-SY" b="1" dirty="0">
                <a:solidFill>
                  <a:schemeClr val="bg1"/>
                </a:solidFill>
              </a:rPr>
              <a:t>، وكلُوريد </a:t>
            </a:r>
            <a:r>
              <a:rPr lang="ar-SY" b="1" dirty="0" err="1">
                <a:solidFill>
                  <a:schemeClr val="bg1"/>
                </a:solidFill>
              </a:rPr>
              <a:t>الفاينيل</a:t>
            </a:r>
            <a:r>
              <a:rPr lang="ar-SY" b="1" dirty="0">
                <a:solidFill>
                  <a:schemeClr val="bg1"/>
                </a:solidFill>
              </a:rPr>
              <a:t>، والكَادْمْيُوم، وبِنزو (أ) بَيرِين،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52</a:t>
            </a:fld>
            <a:endParaRPr lang="ar-SA" dirty="0">
              <a:solidFill>
                <a:srgbClr val="002060"/>
              </a:solidFill>
            </a:endParaRPr>
          </a:p>
        </p:txBody>
      </p:sp>
    </p:spTree>
    <p:extLst>
      <p:ext uri="{BB962C8B-B14F-4D97-AF65-F5344CB8AC3E}">
        <p14:creationId xmlns="" xmlns:p14="http://schemas.microsoft.com/office/powerpoint/2010/main" val="1533574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بالتبغ</a:t>
            </a:r>
            <a:br>
              <a:rPr lang="ar-SY" sz="2600" b="1" dirty="0">
                <a:solidFill>
                  <a:srgbClr val="0070C0"/>
                </a:solidFill>
                <a:cs typeface="PT Bold Heading" pitchFamily="2" charset="-78"/>
              </a:rPr>
            </a:br>
            <a:r>
              <a:rPr lang="ar-SY" sz="2600" b="1" dirty="0" smtClean="0">
                <a:solidFill>
                  <a:srgbClr val="C00000"/>
                </a:solidFill>
                <a:cs typeface="PT Bold Heading" pitchFamily="2" charset="-78"/>
              </a:rPr>
              <a:t> تدخين التبغ </a:t>
            </a:r>
            <a:r>
              <a:rPr lang="ar-SY" sz="2600" b="1" baseline="30000" dirty="0" smtClean="0">
                <a:solidFill>
                  <a:srgbClr val="00B050"/>
                </a:solidFill>
                <a:cs typeface="PT Bold Heading" pitchFamily="2" charset="-78"/>
              </a:rPr>
              <a:t>1، 4</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357158" y="1857364"/>
            <a:ext cx="8229600" cy="4429156"/>
          </a:xfrm>
          <a:solidFill>
            <a:srgbClr val="C00000"/>
          </a:solidFill>
        </p:spPr>
        <p:txBody>
          <a:bodyPr>
            <a:normAutofit fontScale="92500" lnSpcReduction="20000"/>
          </a:bodyPr>
          <a:lstStyle/>
          <a:p>
            <a:pPr marL="0" indent="0" algn="ctr">
              <a:buNone/>
            </a:pPr>
            <a:r>
              <a:rPr lang="ar-SY" b="1" dirty="0">
                <a:solidFill>
                  <a:schemeClr val="accent4">
                    <a:lumMod val="40000"/>
                    <a:lumOff val="60000"/>
                  </a:schemeClr>
                </a:solidFill>
                <a:cs typeface="+mj-cs"/>
              </a:rPr>
              <a:t>العُضْو المُسْتَهْدَف بالسَّرَطان  على نحو مُؤَكَّد</a:t>
            </a:r>
          </a:p>
          <a:p>
            <a:pPr marL="0" indent="0" algn="ctr">
              <a:buNone/>
            </a:pPr>
            <a:r>
              <a:rPr lang="ar-SY" b="1" dirty="0">
                <a:solidFill>
                  <a:schemeClr val="accent4">
                    <a:lumMod val="40000"/>
                    <a:lumOff val="60000"/>
                  </a:schemeClr>
                </a:solidFill>
                <a:cs typeface="+mj-cs"/>
              </a:rPr>
              <a:t>بالإضافة إلى </a:t>
            </a:r>
            <a:r>
              <a:rPr lang="ar-SY" b="1" dirty="0" smtClean="0">
                <a:solidFill>
                  <a:schemeClr val="accent4">
                    <a:lumMod val="40000"/>
                    <a:lumOff val="60000"/>
                  </a:schemeClr>
                </a:solidFill>
                <a:cs typeface="+mj-cs"/>
              </a:rPr>
              <a:t>القَولون-المُسْتَقيم</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جَوف الفَم</a:t>
            </a:r>
          </a:p>
          <a:p>
            <a:pPr>
              <a:buFont typeface="Wingdings" pitchFamily="2" charset="2"/>
              <a:buChar char="Ø"/>
            </a:pPr>
            <a:r>
              <a:rPr lang="ar-SY" b="1" dirty="0" smtClean="0">
                <a:solidFill>
                  <a:schemeClr val="bg1"/>
                </a:solidFill>
              </a:rPr>
              <a:t>البُلْعوم </a:t>
            </a:r>
            <a:r>
              <a:rPr lang="ar-SY" b="1" dirty="0">
                <a:solidFill>
                  <a:schemeClr val="bg1"/>
                </a:solidFill>
              </a:rPr>
              <a:t>الأَنْفي والفَمَوِي </a:t>
            </a:r>
            <a:r>
              <a:rPr lang="ar-SY" b="1" dirty="0" smtClean="0">
                <a:solidFill>
                  <a:schemeClr val="bg1"/>
                </a:solidFill>
              </a:rPr>
              <a:t>والسُّفْلِي</a:t>
            </a:r>
          </a:p>
          <a:p>
            <a:pPr>
              <a:buFont typeface="Wingdings" pitchFamily="2" charset="2"/>
              <a:buChar char="Ø"/>
            </a:pPr>
            <a:r>
              <a:rPr lang="ar-SY" b="1" dirty="0" smtClean="0">
                <a:solidFill>
                  <a:schemeClr val="bg1"/>
                </a:solidFill>
              </a:rPr>
              <a:t>جَوف </a:t>
            </a:r>
            <a:r>
              <a:rPr lang="ar-SY" b="1" dirty="0">
                <a:solidFill>
                  <a:schemeClr val="bg1"/>
                </a:solidFill>
              </a:rPr>
              <a:t>الأَنْف والجُيوب </a:t>
            </a:r>
            <a:r>
              <a:rPr lang="ar-SY" b="1" dirty="0" smtClean="0">
                <a:solidFill>
                  <a:schemeClr val="bg1"/>
                </a:solidFill>
              </a:rPr>
              <a:t>الأَنْفيَّة</a:t>
            </a:r>
          </a:p>
          <a:p>
            <a:pPr>
              <a:buFont typeface="Wingdings" pitchFamily="2" charset="2"/>
              <a:buChar char="Ø"/>
            </a:pPr>
            <a:r>
              <a:rPr lang="ar-SY" b="1" dirty="0" smtClean="0">
                <a:solidFill>
                  <a:schemeClr val="bg1"/>
                </a:solidFill>
              </a:rPr>
              <a:t>الحَنْجَرَة</a:t>
            </a:r>
          </a:p>
          <a:p>
            <a:pPr>
              <a:buFont typeface="Wingdings" pitchFamily="2" charset="2"/>
              <a:buChar char="Ø"/>
            </a:pPr>
            <a:r>
              <a:rPr lang="ar-SY" b="1" dirty="0" smtClean="0">
                <a:solidFill>
                  <a:schemeClr val="bg1"/>
                </a:solidFill>
              </a:rPr>
              <a:t>الرِّئَة</a:t>
            </a:r>
          </a:p>
          <a:p>
            <a:pPr>
              <a:buFont typeface="Wingdings" pitchFamily="2" charset="2"/>
              <a:buChar char="Ø"/>
            </a:pPr>
            <a:r>
              <a:rPr lang="ar-SY" b="1" dirty="0" smtClean="0">
                <a:solidFill>
                  <a:schemeClr val="bg1"/>
                </a:solidFill>
              </a:rPr>
              <a:t>المَريء</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53</a:t>
            </a:fld>
            <a:endParaRPr lang="ar-SA" dirty="0">
              <a:solidFill>
                <a:srgbClr val="002060"/>
              </a:solidFill>
            </a:endParaRPr>
          </a:p>
        </p:txBody>
      </p:sp>
    </p:spTree>
    <p:extLst>
      <p:ext uri="{BB962C8B-B14F-4D97-AF65-F5344CB8AC3E}">
        <p14:creationId xmlns="" xmlns:p14="http://schemas.microsoft.com/office/powerpoint/2010/main" val="3378555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بالتبغ</a:t>
            </a:r>
            <a:br>
              <a:rPr lang="ar-SY" sz="2600" b="1" dirty="0">
                <a:solidFill>
                  <a:srgbClr val="0070C0"/>
                </a:solidFill>
                <a:cs typeface="PT Bold Heading" pitchFamily="2" charset="-78"/>
              </a:rPr>
            </a:br>
            <a:r>
              <a:rPr lang="ar-SY" sz="2600" b="1" dirty="0" smtClean="0">
                <a:solidFill>
                  <a:srgbClr val="C00000"/>
                </a:solidFill>
                <a:cs typeface="PT Bold Heading" pitchFamily="2" charset="-78"/>
              </a:rPr>
              <a:t> تدخين التبغ </a:t>
            </a:r>
            <a:r>
              <a:rPr lang="ar-SY" sz="2600" b="1" baseline="30000" dirty="0" smtClean="0">
                <a:solidFill>
                  <a:srgbClr val="00B050"/>
                </a:solidFill>
                <a:cs typeface="PT Bold Heading" pitchFamily="2" charset="-78"/>
              </a:rPr>
              <a:t>1، 4</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lnSpcReduction="10000"/>
          </a:bodyPr>
          <a:lstStyle/>
          <a:p>
            <a:pPr marL="0" indent="0" algn="ctr">
              <a:buNone/>
            </a:pPr>
            <a:r>
              <a:rPr lang="ar-SY" b="1" dirty="0">
                <a:solidFill>
                  <a:schemeClr val="accent4">
                    <a:lumMod val="40000"/>
                    <a:lumOff val="60000"/>
                  </a:schemeClr>
                </a:solidFill>
                <a:cs typeface="+mj-cs"/>
              </a:rPr>
              <a:t>العُضْو المُسْتَهْدَف بالسَّرَطان  على نحو مُؤَكَّد</a:t>
            </a:r>
          </a:p>
          <a:p>
            <a:pPr marL="0" indent="0" algn="ctr">
              <a:buNone/>
            </a:pPr>
            <a:r>
              <a:rPr lang="ar-SY" b="1" dirty="0">
                <a:solidFill>
                  <a:schemeClr val="accent4">
                    <a:lumMod val="40000"/>
                    <a:lumOff val="60000"/>
                  </a:schemeClr>
                </a:solidFill>
                <a:cs typeface="+mj-cs"/>
              </a:rPr>
              <a:t>بالإضافة إلى </a:t>
            </a:r>
            <a:r>
              <a:rPr lang="ar-SY" b="1" dirty="0" smtClean="0">
                <a:solidFill>
                  <a:schemeClr val="accent4">
                    <a:lumMod val="40000"/>
                    <a:lumOff val="60000"/>
                  </a:schemeClr>
                </a:solidFill>
                <a:cs typeface="+mj-cs"/>
              </a:rPr>
              <a:t>القَولون-المُسْتَقيم .... تتمة</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المَعِدَة</a:t>
            </a:r>
          </a:p>
          <a:p>
            <a:pPr>
              <a:buFont typeface="Wingdings" pitchFamily="2" charset="2"/>
              <a:buChar char="Ø"/>
            </a:pPr>
            <a:r>
              <a:rPr lang="ar-SY" b="1" dirty="0" smtClean="0">
                <a:solidFill>
                  <a:schemeClr val="bg1"/>
                </a:solidFill>
              </a:rPr>
              <a:t>البَنكرِياس </a:t>
            </a:r>
            <a:r>
              <a:rPr lang="ar-SY" b="1" dirty="0">
                <a:solidFill>
                  <a:schemeClr val="bg1"/>
                </a:solidFill>
              </a:rPr>
              <a:t>(</a:t>
            </a:r>
            <a:r>
              <a:rPr lang="ar-SY" b="1" dirty="0" err="1" smtClean="0">
                <a:solidFill>
                  <a:schemeClr val="bg1"/>
                </a:solidFill>
              </a:rPr>
              <a:t>المُعَثْكِلَة</a:t>
            </a:r>
            <a:r>
              <a:rPr lang="ar-SY" b="1" dirty="0" smtClean="0">
                <a:solidFill>
                  <a:schemeClr val="bg1"/>
                </a:solidFill>
              </a:rPr>
              <a:t>)</a:t>
            </a:r>
          </a:p>
          <a:p>
            <a:pPr>
              <a:buFont typeface="Wingdings" pitchFamily="2" charset="2"/>
              <a:buChar char="Ø"/>
            </a:pPr>
            <a:r>
              <a:rPr lang="ar-SY" b="1" dirty="0" smtClean="0">
                <a:solidFill>
                  <a:schemeClr val="bg1"/>
                </a:solidFill>
              </a:rPr>
              <a:t>الكَبِد</a:t>
            </a:r>
          </a:p>
          <a:p>
            <a:pPr>
              <a:buFont typeface="Wingdings" pitchFamily="2" charset="2"/>
              <a:buChar char="Ø"/>
            </a:pPr>
            <a:r>
              <a:rPr lang="ar-SY" b="1" dirty="0" smtClean="0">
                <a:solidFill>
                  <a:schemeClr val="bg1"/>
                </a:solidFill>
              </a:rPr>
              <a:t>الكُلْيَة</a:t>
            </a:r>
          </a:p>
          <a:p>
            <a:pPr>
              <a:buFont typeface="Wingdings" pitchFamily="2" charset="2"/>
              <a:buChar char="Ø"/>
            </a:pPr>
            <a:r>
              <a:rPr lang="ar-SY" b="1" dirty="0" smtClean="0">
                <a:solidFill>
                  <a:schemeClr val="bg1"/>
                </a:solidFill>
              </a:rPr>
              <a:t>الحَالِب</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54</a:t>
            </a:fld>
            <a:endParaRPr lang="ar-SA" dirty="0">
              <a:solidFill>
                <a:srgbClr val="002060"/>
              </a:solidFill>
            </a:endParaRPr>
          </a:p>
        </p:txBody>
      </p:sp>
    </p:spTree>
    <p:extLst>
      <p:ext uri="{BB962C8B-B14F-4D97-AF65-F5344CB8AC3E}">
        <p14:creationId xmlns="" xmlns:p14="http://schemas.microsoft.com/office/powerpoint/2010/main" val="23951811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بالتبغ</a:t>
            </a:r>
            <a:br>
              <a:rPr lang="ar-SY" sz="2600" b="1" dirty="0">
                <a:solidFill>
                  <a:srgbClr val="0070C0"/>
                </a:solidFill>
                <a:cs typeface="PT Bold Heading" pitchFamily="2" charset="-78"/>
              </a:rPr>
            </a:br>
            <a:r>
              <a:rPr lang="ar-SY" sz="2600" b="1" dirty="0" smtClean="0">
                <a:solidFill>
                  <a:srgbClr val="C00000"/>
                </a:solidFill>
                <a:cs typeface="PT Bold Heading" pitchFamily="2" charset="-78"/>
              </a:rPr>
              <a:t> تدخين التبغ </a:t>
            </a:r>
            <a:r>
              <a:rPr lang="ar-SY" sz="2600" b="1" baseline="30000" dirty="0" smtClean="0">
                <a:solidFill>
                  <a:srgbClr val="00B050"/>
                </a:solidFill>
                <a:cs typeface="PT Bold Heading" pitchFamily="2" charset="-78"/>
              </a:rPr>
              <a:t>1، 4</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fontScale="92500" lnSpcReduction="10000"/>
          </a:bodyPr>
          <a:lstStyle/>
          <a:p>
            <a:pPr marL="0" indent="0" algn="ctr">
              <a:buNone/>
            </a:pPr>
            <a:r>
              <a:rPr lang="ar-SY" b="1" dirty="0">
                <a:solidFill>
                  <a:schemeClr val="accent4">
                    <a:lumMod val="40000"/>
                    <a:lumOff val="60000"/>
                  </a:schemeClr>
                </a:solidFill>
                <a:cs typeface="+mj-cs"/>
              </a:rPr>
              <a:t>العُضْو المُسْتَهْدَف بالسَّرَطان  على نحو مُؤَكَّد</a:t>
            </a:r>
          </a:p>
          <a:p>
            <a:pPr marL="0" indent="0" algn="ctr">
              <a:buNone/>
            </a:pPr>
            <a:r>
              <a:rPr lang="ar-SY" b="1" dirty="0">
                <a:solidFill>
                  <a:schemeClr val="accent4">
                    <a:lumMod val="40000"/>
                    <a:lumOff val="60000"/>
                  </a:schemeClr>
                </a:solidFill>
                <a:cs typeface="+mj-cs"/>
              </a:rPr>
              <a:t>بالإضافة إلى القَولون-المُسْتَقيم.... </a:t>
            </a:r>
            <a:r>
              <a:rPr lang="ar-SY" b="1" dirty="0" smtClean="0">
                <a:solidFill>
                  <a:schemeClr val="accent4">
                    <a:lumMod val="40000"/>
                    <a:lumOff val="60000"/>
                  </a:schemeClr>
                </a:solidFill>
                <a:cs typeface="+mj-cs"/>
              </a:rPr>
              <a:t>تتمة</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المَثانَة</a:t>
            </a:r>
          </a:p>
          <a:p>
            <a:pPr>
              <a:buFont typeface="Wingdings" pitchFamily="2" charset="2"/>
              <a:buChar char="Ø"/>
            </a:pPr>
            <a:r>
              <a:rPr lang="ar-SY" b="1" dirty="0" smtClean="0">
                <a:solidFill>
                  <a:schemeClr val="bg1"/>
                </a:solidFill>
              </a:rPr>
              <a:t>عُنُق الرَّحِم</a:t>
            </a:r>
          </a:p>
          <a:p>
            <a:pPr>
              <a:buFont typeface="Wingdings" pitchFamily="2" charset="2"/>
              <a:buChar char="Ø"/>
            </a:pPr>
            <a:r>
              <a:rPr lang="ar-SY" b="1" dirty="0" smtClean="0">
                <a:solidFill>
                  <a:schemeClr val="bg1"/>
                </a:solidFill>
              </a:rPr>
              <a:t>المَبِيض </a:t>
            </a:r>
            <a:r>
              <a:rPr lang="ar-SY" b="1" dirty="0">
                <a:solidFill>
                  <a:schemeClr val="bg1"/>
                </a:solidFill>
              </a:rPr>
              <a:t>(</a:t>
            </a:r>
            <a:r>
              <a:rPr lang="ar-SY" b="1" dirty="0" err="1">
                <a:solidFill>
                  <a:schemeClr val="bg1"/>
                </a:solidFill>
              </a:rPr>
              <a:t>موسيني</a:t>
            </a:r>
            <a:r>
              <a:rPr lang="ar-SY" b="1" dirty="0">
                <a:solidFill>
                  <a:schemeClr val="bg1"/>
                </a:solidFill>
              </a:rPr>
              <a:t>، أو مُخاطِي</a:t>
            </a:r>
            <a:r>
              <a:rPr lang="ar-SY" b="1" dirty="0" smtClean="0">
                <a:solidFill>
                  <a:schemeClr val="bg1"/>
                </a:solidFill>
              </a:rPr>
              <a:t>)</a:t>
            </a:r>
          </a:p>
          <a:p>
            <a:pPr>
              <a:buFont typeface="Wingdings" pitchFamily="2" charset="2"/>
              <a:buChar char="Ø"/>
            </a:pPr>
            <a:r>
              <a:rPr lang="ar-SY" b="1" dirty="0" smtClean="0">
                <a:solidFill>
                  <a:schemeClr val="bg1"/>
                </a:solidFill>
              </a:rPr>
              <a:t> كما يَحدُث الابْيِضاض </a:t>
            </a:r>
            <a:r>
              <a:rPr lang="ar-SY" b="1" dirty="0" err="1" smtClean="0">
                <a:solidFill>
                  <a:schemeClr val="bg1"/>
                </a:solidFill>
              </a:rPr>
              <a:t>النِّقْوِي</a:t>
            </a:r>
            <a:endParaRPr lang="ar-SY" b="1" dirty="0" smtClean="0">
              <a:solidFill>
                <a:schemeClr val="bg1"/>
              </a:solidFill>
            </a:endParaRPr>
          </a:p>
          <a:p>
            <a:pPr>
              <a:buFont typeface="Wingdings" pitchFamily="2" charset="2"/>
              <a:buChar char="Ø"/>
            </a:pPr>
            <a:r>
              <a:rPr lang="ar-SY" b="1" dirty="0" smtClean="0">
                <a:solidFill>
                  <a:schemeClr val="bg1"/>
                </a:solidFill>
              </a:rPr>
              <a:t>يؤدي </a:t>
            </a:r>
            <a:r>
              <a:rPr lang="ar-SY" b="1" dirty="0">
                <a:solidFill>
                  <a:schemeClr val="bg1"/>
                </a:solidFill>
              </a:rPr>
              <a:t>التَّدْخين من قِبَل الأَبَوَين إلى </a:t>
            </a:r>
            <a:r>
              <a:rPr lang="ar-SY" b="1" dirty="0" smtClean="0">
                <a:solidFill>
                  <a:schemeClr val="bg1"/>
                </a:solidFill>
              </a:rPr>
              <a:t>حُدوث الوَرَم </a:t>
            </a:r>
            <a:r>
              <a:rPr lang="ar-SY" b="1" dirty="0" err="1">
                <a:solidFill>
                  <a:schemeClr val="bg1"/>
                </a:solidFill>
              </a:rPr>
              <a:t>الأَرومِي</a:t>
            </a:r>
            <a:r>
              <a:rPr lang="ar-SY" b="1" dirty="0">
                <a:solidFill>
                  <a:schemeClr val="bg1"/>
                </a:solidFill>
              </a:rPr>
              <a:t> الكَبِدي لدى الأطفال</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55</a:t>
            </a:fld>
            <a:endParaRPr lang="ar-SA" dirty="0">
              <a:solidFill>
                <a:srgbClr val="002060"/>
              </a:solidFill>
            </a:endParaRPr>
          </a:p>
        </p:txBody>
      </p:sp>
    </p:spTree>
    <p:extLst>
      <p:ext uri="{BB962C8B-B14F-4D97-AF65-F5344CB8AC3E}">
        <p14:creationId xmlns="" xmlns:p14="http://schemas.microsoft.com/office/powerpoint/2010/main" val="2395181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بالتبغ</a:t>
            </a:r>
            <a:br>
              <a:rPr lang="ar-SY" sz="2600" b="1" dirty="0">
                <a:solidFill>
                  <a:srgbClr val="0070C0"/>
                </a:solidFill>
                <a:cs typeface="PT Bold Heading" pitchFamily="2" charset="-78"/>
              </a:rPr>
            </a:br>
            <a:r>
              <a:rPr lang="ar-SY" sz="2600" b="1" dirty="0" smtClean="0">
                <a:solidFill>
                  <a:srgbClr val="C00000"/>
                </a:solidFill>
                <a:cs typeface="PT Bold Heading" pitchFamily="2" charset="-78"/>
              </a:rPr>
              <a:t> تدخين التبغ </a:t>
            </a:r>
            <a:r>
              <a:rPr lang="ar-SY" sz="2600" b="1" baseline="30000" dirty="0" smtClean="0">
                <a:solidFill>
                  <a:srgbClr val="00B050"/>
                </a:solidFill>
                <a:cs typeface="PT Bold Heading" pitchFamily="2" charset="-78"/>
              </a:rPr>
              <a:t>1، 4</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2000240"/>
            <a:ext cx="8229600" cy="4286280"/>
          </a:xfrm>
          <a:solidFill>
            <a:srgbClr val="C00000"/>
          </a:solidFill>
        </p:spPr>
        <p:txBody>
          <a:bodyPr/>
          <a:lstStyle/>
          <a:p>
            <a:pPr marL="0" indent="0">
              <a:buNone/>
            </a:pPr>
            <a:r>
              <a:rPr lang="ar-SY" b="1" dirty="0">
                <a:solidFill>
                  <a:schemeClr val="accent4">
                    <a:lumMod val="40000"/>
                    <a:lumOff val="60000"/>
                  </a:schemeClr>
                </a:solidFill>
                <a:cs typeface="+mj-cs"/>
              </a:rPr>
              <a:t>العُضْو المُسْتَهْدَف بالسَّرَطان  على نحو ظَنِّي </a:t>
            </a:r>
            <a:r>
              <a:rPr lang="ar-SY" b="1" dirty="0" smtClean="0">
                <a:solidFill>
                  <a:schemeClr val="accent4">
                    <a:lumMod val="40000"/>
                    <a:lumOff val="60000"/>
                  </a:schemeClr>
                </a:solidFill>
                <a:cs typeface="+mj-cs"/>
              </a:rPr>
              <a:t>(مُحْتَمَل ومُمْكِن)</a:t>
            </a:r>
          </a:p>
          <a:p>
            <a:pPr marL="0" indent="0">
              <a:buNone/>
            </a:pPr>
            <a:endParaRPr lang="ar-SY" b="1" dirty="0" smtClean="0">
              <a:solidFill>
                <a:schemeClr val="accent4">
                  <a:lumMod val="40000"/>
                  <a:lumOff val="60000"/>
                </a:schemeClr>
              </a:solidFill>
            </a:endParaRPr>
          </a:p>
          <a:p>
            <a:pPr>
              <a:buFont typeface="Wingdings" pitchFamily="2" charset="2"/>
              <a:buChar char="Ø"/>
            </a:pPr>
            <a:r>
              <a:rPr lang="ar-SY" b="1" dirty="0" smtClean="0">
                <a:solidFill>
                  <a:schemeClr val="bg1"/>
                </a:solidFill>
              </a:rPr>
              <a:t>الثدي</a:t>
            </a:r>
          </a:p>
          <a:p>
            <a:pPr>
              <a:buFont typeface="Wingdings" pitchFamily="2" charset="2"/>
              <a:buChar char="Ø"/>
            </a:pPr>
            <a:r>
              <a:rPr lang="ar-SY" b="1" dirty="0" smtClean="0">
                <a:solidFill>
                  <a:schemeClr val="bg1"/>
                </a:solidFill>
              </a:rPr>
              <a:t>لوكيميا و/أو </a:t>
            </a:r>
            <a:r>
              <a:rPr lang="ar-SY" b="1" dirty="0" err="1" smtClean="0">
                <a:solidFill>
                  <a:schemeClr val="bg1"/>
                </a:solidFill>
              </a:rPr>
              <a:t>لمفومة</a:t>
            </a:r>
            <a:r>
              <a:rPr lang="ar-SY" b="1" dirty="0" smtClean="0">
                <a:solidFill>
                  <a:schemeClr val="bg1"/>
                </a:solidFill>
              </a:rPr>
              <a:t> (لوكيميا لدى الأطفال أبناء المدخنين)</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56</a:t>
            </a:fld>
            <a:endParaRPr lang="ar-SA" dirty="0">
              <a:solidFill>
                <a:srgbClr val="002060"/>
              </a:solidFill>
            </a:endParaRPr>
          </a:p>
        </p:txBody>
      </p:sp>
    </p:spTree>
    <p:extLst>
      <p:ext uri="{BB962C8B-B14F-4D97-AF65-F5344CB8AC3E}">
        <p14:creationId xmlns="" xmlns:p14="http://schemas.microsoft.com/office/powerpoint/2010/main" val="3777741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a:t>
            </a:r>
            <a:r>
              <a:rPr lang="ar-SY" sz="2600" b="1" dirty="0">
                <a:solidFill>
                  <a:srgbClr val="0070C0"/>
                </a:solidFill>
                <a:cs typeface="PT Bold Heading" pitchFamily="2" charset="-78"/>
              </a:rPr>
              <a:t>المُؤَكَّدَة غير </a:t>
            </a:r>
            <a:r>
              <a:rPr lang="ar-SY" sz="2600" b="1" dirty="0" smtClean="0">
                <a:solidFill>
                  <a:srgbClr val="0070C0"/>
                </a:solidFill>
                <a:cs typeface="PT Bold Heading" pitchFamily="2" charset="-78"/>
              </a:rPr>
              <a:t>المِهَنية </a:t>
            </a:r>
            <a:r>
              <a:rPr lang="ar-SY" sz="2600" b="1" dirty="0">
                <a:solidFill>
                  <a:srgbClr val="0070C0"/>
                </a:solidFill>
                <a:cs typeface="PT Bold Heading" pitchFamily="2" charset="-78"/>
              </a:rPr>
              <a:t>(عادات المستهلك)</a:t>
            </a:r>
            <a:br>
              <a:rPr lang="ar-SY" sz="2600" b="1" dirty="0">
                <a:solidFill>
                  <a:srgbClr val="0070C0"/>
                </a:solidFill>
                <a:cs typeface="PT Bold Heading" pitchFamily="2" charset="-78"/>
              </a:rPr>
            </a:br>
            <a:r>
              <a:rPr lang="ar-SY" sz="2600" b="1" dirty="0">
                <a:solidFill>
                  <a:srgbClr val="0070C0"/>
                </a:solidFill>
                <a:cs typeface="PT Bold Heading" pitchFamily="2" charset="-78"/>
              </a:rPr>
              <a:t>المتعلقة بالتبغ</a:t>
            </a:r>
            <a:br>
              <a:rPr lang="ar-SY" sz="2600" b="1" dirty="0">
                <a:solidFill>
                  <a:srgbClr val="0070C0"/>
                </a:solidFill>
                <a:cs typeface="PT Bold Heading" pitchFamily="2" charset="-78"/>
              </a:rPr>
            </a:br>
            <a:r>
              <a:rPr lang="ar-SY" sz="2600" b="1" dirty="0" smtClean="0">
                <a:solidFill>
                  <a:srgbClr val="C00000"/>
                </a:solidFill>
                <a:cs typeface="PT Bold Heading" pitchFamily="2" charset="-78"/>
              </a:rPr>
              <a:t> تدخين التبغ </a:t>
            </a:r>
            <a:r>
              <a:rPr lang="ar-SY" sz="2600" b="1" baseline="30000" dirty="0" smtClean="0">
                <a:solidFill>
                  <a:srgbClr val="00B050"/>
                </a:solidFill>
                <a:cs typeface="PT Bold Heading" pitchFamily="2" charset="-78"/>
              </a:rPr>
              <a:t>1، 4</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57</a:t>
            </a:fld>
            <a:endParaRPr lang="ar-SA" dirty="0">
              <a:solidFill>
                <a:srgbClr val="002060"/>
              </a:solidFill>
            </a:endParaRPr>
          </a:p>
        </p:txBody>
      </p:sp>
      <p:sp>
        <p:nvSpPr>
          <p:cNvPr id="7" name="مستطيل 6"/>
          <p:cNvSpPr/>
          <p:nvPr/>
        </p:nvSpPr>
        <p:spPr>
          <a:xfrm>
            <a:off x="1043608" y="5655730"/>
            <a:ext cx="7272807"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             مُدَخِّن </a:t>
            </a:r>
            <a:r>
              <a:rPr lang="ar-SA" sz="2400" b="1" dirty="0">
                <a:solidFill>
                  <a:srgbClr val="002060"/>
                </a:solidFill>
                <a:latin typeface="Monotype Koufi" pitchFamily="2" charset="-78"/>
                <a:ea typeface="Monotype Koufi" pitchFamily="2" charset="-78"/>
                <a:cs typeface="Monotype Koufi" pitchFamily="2" charset="-78"/>
              </a:rPr>
              <a:t>للتَّبْغ (مُدَخِّن فاعِل أو إِيجابِي</a:t>
            </a:r>
            <a:r>
              <a:rPr lang="ar-SA" sz="2400" b="1" dirty="0" smtClean="0">
                <a:solidFill>
                  <a:srgbClr val="002060"/>
                </a:solidFill>
                <a:latin typeface="Monotype Koufi" pitchFamily="2" charset="-78"/>
                <a:ea typeface="Monotype Koufi" pitchFamily="2" charset="-78"/>
                <a:cs typeface="Monotype Koufi" pitchFamily="2" charset="-78"/>
              </a:rPr>
              <a:t>)</a:t>
            </a:r>
            <a:endParaRPr lang="en-US" sz="2400" dirty="0">
              <a:solidFill>
                <a:srgbClr val="002060"/>
              </a:solidFill>
              <a:ea typeface="Monotype Koufi" pitchFamily="2" charset="-78"/>
              <a:cs typeface="Monotype Koufi" pitchFamily="2" charset="-78"/>
            </a:endParaRPr>
          </a:p>
        </p:txBody>
      </p:sp>
      <p:pic>
        <p:nvPicPr>
          <p:cNvPr id="10" name="عنصر نائب للمحتوى 9" descr="C:\Users\TOSHIBA\Documents\‫المهنة والسرطان-نسخة د. بسام 1\الصور\3-3-1-تدخين التبغ.jpg"/>
          <p:cNvPicPr>
            <a:picLocks noGrp="1"/>
          </p:cNvPicPr>
          <p:nvPr>
            <p:ph idx="1"/>
          </p:nvPr>
        </p:nvPicPr>
        <p:blipFill>
          <a:blip r:embed="rId2" cstate="print"/>
          <a:srcRect/>
          <a:stretch>
            <a:fillRect/>
          </a:stretch>
        </p:blipFill>
        <p:spPr bwMode="auto">
          <a:xfrm>
            <a:off x="2428860" y="1928802"/>
            <a:ext cx="4032448" cy="36004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115207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الظَّنِّيَّة المُحْتَمَلة (المجموعة 2-أ)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الغبارية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a:t>
            </a:r>
            <a:r>
              <a:rPr lang="ar-SY" sz="2600" b="1" dirty="0">
                <a:solidFill>
                  <a:srgbClr val="C00000"/>
                </a:solidFill>
                <a:cs typeface="PT Bold Heading" pitchFamily="2" charset="-78"/>
              </a:rPr>
              <a:t>(الحرير الصخري)-كافة </a:t>
            </a:r>
            <a:r>
              <a:rPr lang="ar-SY" sz="2600" b="1" dirty="0" smtClean="0">
                <a:solidFill>
                  <a:srgbClr val="C00000"/>
                </a:solidFill>
                <a:cs typeface="PT Bold Heading" pitchFamily="2" charset="-78"/>
              </a:rPr>
              <a:t>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normAutofit lnSpcReduction="10000"/>
          </a:bodyPr>
          <a:lstStyle/>
          <a:p>
            <a:pPr marL="0" indent="0" algn="ctr">
              <a:buNone/>
            </a:pPr>
            <a:r>
              <a:rPr lang="ar-SY" b="1" dirty="0" smtClean="0">
                <a:solidFill>
                  <a:schemeClr val="accent4">
                    <a:lumMod val="40000"/>
                    <a:lumOff val="60000"/>
                  </a:schemeClr>
                </a:solidFill>
                <a:cs typeface="+mj-cs"/>
              </a:rPr>
              <a:t>اسم العامِل المُسَرْطِن باللغة الإنجليزية</a:t>
            </a:r>
          </a:p>
          <a:p>
            <a:pPr marL="0" indent="0" algn="ctr">
              <a:buNone/>
            </a:pPr>
            <a:endParaRPr lang="ar-SY" b="1" dirty="0" smtClean="0">
              <a:solidFill>
                <a:schemeClr val="accent4">
                  <a:lumMod val="40000"/>
                  <a:lumOff val="60000"/>
                </a:schemeClr>
              </a:solidFill>
              <a:cs typeface="+mj-cs"/>
            </a:endParaRPr>
          </a:p>
          <a:p>
            <a:pPr>
              <a:buFont typeface="Wingdings" pitchFamily="2" charset="2"/>
              <a:buChar char="Ø"/>
            </a:pPr>
            <a:r>
              <a:rPr lang="ar-SY" b="1" dirty="0" err="1" smtClean="0">
                <a:solidFill>
                  <a:schemeClr val="bg1"/>
                </a:solidFill>
              </a:rPr>
              <a:t>الأَسْبَسْت</a:t>
            </a:r>
            <a:r>
              <a:rPr lang="ar-SY" b="1" dirty="0" smtClean="0">
                <a:solidFill>
                  <a:schemeClr val="bg1"/>
                </a:solidFill>
              </a:rPr>
              <a:t> </a:t>
            </a:r>
            <a:r>
              <a:rPr lang="ar-SY" b="1" dirty="0">
                <a:solidFill>
                  <a:schemeClr val="bg1"/>
                </a:solidFill>
              </a:rPr>
              <a:t>(</a:t>
            </a:r>
            <a:r>
              <a:rPr lang="ar-SY" b="1" dirty="0" err="1">
                <a:solidFill>
                  <a:schemeClr val="bg1"/>
                </a:solidFill>
              </a:rPr>
              <a:t>الحَريرالصَّخْري</a:t>
            </a:r>
            <a:r>
              <a:rPr lang="ar-SY" b="1" dirty="0">
                <a:solidFill>
                  <a:schemeClr val="bg1"/>
                </a:solidFill>
              </a:rPr>
              <a:t> </a:t>
            </a:r>
            <a:r>
              <a:rPr lang="ar-SY" b="1" dirty="0" err="1">
                <a:solidFill>
                  <a:schemeClr val="bg1"/>
                </a:solidFill>
              </a:rPr>
              <a:t>أوالأَمْيانْت</a:t>
            </a:r>
            <a:r>
              <a:rPr lang="ar-SY" b="1" dirty="0">
                <a:solidFill>
                  <a:schemeClr val="bg1"/>
                </a:solidFill>
              </a:rPr>
              <a:t>) (الأَشْكال: </a:t>
            </a:r>
            <a:r>
              <a:rPr lang="ar-SY" b="1" dirty="0" err="1">
                <a:solidFill>
                  <a:schemeClr val="bg1"/>
                </a:solidFill>
              </a:rPr>
              <a:t>كريزوتيل</a:t>
            </a:r>
            <a:r>
              <a:rPr lang="ar-SY" b="1" dirty="0">
                <a:solidFill>
                  <a:schemeClr val="bg1"/>
                </a:solidFill>
              </a:rPr>
              <a:t>، </a:t>
            </a:r>
            <a:r>
              <a:rPr lang="ar-SY" b="1" dirty="0" err="1">
                <a:solidFill>
                  <a:schemeClr val="bg1"/>
                </a:solidFill>
              </a:rPr>
              <a:t>أَموزيت</a:t>
            </a:r>
            <a:r>
              <a:rPr lang="ar-SY" b="1" dirty="0">
                <a:solidFill>
                  <a:schemeClr val="bg1"/>
                </a:solidFill>
              </a:rPr>
              <a:t>، </a:t>
            </a:r>
            <a:r>
              <a:rPr lang="ar-SY" b="1" dirty="0" err="1" smtClean="0">
                <a:solidFill>
                  <a:schemeClr val="bg1"/>
                </a:solidFill>
              </a:rPr>
              <a:t>كروسيدوليت</a:t>
            </a:r>
            <a:r>
              <a:rPr lang="ar-SY" b="1" dirty="0">
                <a:solidFill>
                  <a:schemeClr val="bg1"/>
                </a:solidFill>
              </a:rPr>
              <a:t>، </a:t>
            </a:r>
            <a:r>
              <a:rPr lang="ar-SY" b="1" dirty="0" err="1">
                <a:solidFill>
                  <a:schemeClr val="bg1"/>
                </a:solidFill>
              </a:rPr>
              <a:t>تريموليت</a:t>
            </a:r>
            <a:r>
              <a:rPr lang="ar-SY" b="1" dirty="0">
                <a:solidFill>
                  <a:schemeClr val="bg1"/>
                </a:solidFill>
              </a:rPr>
              <a:t>، </a:t>
            </a:r>
            <a:r>
              <a:rPr lang="ar-SY" b="1" dirty="0" err="1">
                <a:solidFill>
                  <a:schemeClr val="bg1"/>
                </a:solidFill>
              </a:rPr>
              <a:t>أَكْتينوليت</a:t>
            </a:r>
            <a:r>
              <a:rPr lang="ar-SY" b="1" dirty="0">
                <a:solidFill>
                  <a:schemeClr val="bg1"/>
                </a:solidFill>
              </a:rPr>
              <a:t>، </a:t>
            </a:r>
            <a:r>
              <a:rPr lang="ar-SY" b="1" dirty="0" err="1">
                <a:solidFill>
                  <a:schemeClr val="bg1"/>
                </a:solidFill>
              </a:rPr>
              <a:t>أَنْثوفيليت</a:t>
            </a:r>
            <a:r>
              <a:rPr lang="ar-SY" b="1" dirty="0" smtClean="0">
                <a:solidFill>
                  <a:schemeClr val="bg1"/>
                </a:solidFill>
              </a:rPr>
              <a:t>)</a:t>
            </a:r>
            <a:endParaRPr lang="ar-SY" b="1" dirty="0">
              <a:solidFill>
                <a:schemeClr val="bg1"/>
              </a:solidFill>
            </a:endParaRPr>
          </a:p>
          <a:p>
            <a:pPr algn="l" rtl="0">
              <a:buFont typeface="Wingdings" pitchFamily="2" charset="2"/>
              <a:buChar char="Ø"/>
            </a:pPr>
            <a:endParaRPr lang="ar-SY" b="1" dirty="0" smtClean="0">
              <a:solidFill>
                <a:schemeClr val="bg1"/>
              </a:solidFill>
              <a:cs typeface="+mj-cs"/>
            </a:endParaRPr>
          </a:p>
          <a:p>
            <a:pPr algn="l" rtl="0">
              <a:buFont typeface="Wingdings" pitchFamily="2" charset="2"/>
              <a:buChar char="Ø"/>
            </a:pPr>
            <a:r>
              <a:rPr lang="en-US" b="1" dirty="0" smtClean="0">
                <a:solidFill>
                  <a:schemeClr val="bg1"/>
                </a:solidFill>
                <a:cs typeface="+mj-cs"/>
              </a:rPr>
              <a:t>Asbestos </a:t>
            </a:r>
            <a:r>
              <a:rPr lang="en-US" b="1" dirty="0">
                <a:solidFill>
                  <a:schemeClr val="bg1"/>
                </a:solidFill>
                <a:cs typeface="+mj-cs"/>
              </a:rPr>
              <a:t>(forms: </a:t>
            </a:r>
            <a:r>
              <a:rPr lang="en-US" b="1" dirty="0" err="1">
                <a:solidFill>
                  <a:schemeClr val="bg1"/>
                </a:solidFill>
                <a:cs typeface="+mj-cs"/>
              </a:rPr>
              <a:t>chrysotile</a:t>
            </a:r>
            <a:r>
              <a:rPr lang="en-US" b="1" dirty="0">
                <a:solidFill>
                  <a:schemeClr val="bg1"/>
                </a:solidFill>
                <a:cs typeface="+mj-cs"/>
              </a:rPr>
              <a:t>, </a:t>
            </a:r>
            <a:r>
              <a:rPr lang="en-US" b="1" dirty="0" err="1">
                <a:solidFill>
                  <a:schemeClr val="bg1"/>
                </a:solidFill>
                <a:cs typeface="+mj-cs"/>
              </a:rPr>
              <a:t>amosite</a:t>
            </a:r>
            <a:r>
              <a:rPr lang="en-US" b="1" dirty="0" smtClean="0">
                <a:solidFill>
                  <a:schemeClr val="bg1"/>
                </a:solidFill>
                <a:cs typeface="+mj-cs"/>
              </a:rPr>
              <a:t>, </a:t>
            </a:r>
            <a:r>
              <a:rPr lang="en-US" b="1" dirty="0" err="1">
                <a:solidFill>
                  <a:schemeClr val="bg1"/>
                </a:solidFill>
                <a:cs typeface="+mj-cs"/>
              </a:rPr>
              <a:t>crocidolite</a:t>
            </a:r>
            <a:r>
              <a:rPr lang="en-US" b="1" dirty="0">
                <a:solidFill>
                  <a:schemeClr val="bg1"/>
                </a:solidFill>
                <a:cs typeface="+mj-cs"/>
              </a:rPr>
              <a:t>, </a:t>
            </a:r>
            <a:r>
              <a:rPr lang="en-US" b="1" dirty="0" err="1">
                <a:solidFill>
                  <a:schemeClr val="bg1"/>
                </a:solidFill>
                <a:cs typeface="+mj-cs"/>
              </a:rPr>
              <a:t>tremolite</a:t>
            </a:r>
            <a:r>
              <a:rPr lang="en-US" b="1" dirty="0">
                <a:solidFill>
                  <a:schemeClr val="bg1"/>
                </a:solidFill>
                <a:cs typeface="+mj-cs"/>
              </a:rPr>
              <a:t>, </a:t>
            </a:r>
            <a:r>
              <a:rPr lang="en-US" b="1" dirty="0" err="1">
                <a:solidFill>
                  <a:schemeClr val="bg1"/>
                </a:solidFill>
                <a:cs typeface="+mj-cs"/>
              </a:rPr>
              <a:t>actinolite</a:t>
            </a:r>
            <a:r>
              <a:rPr lang="en-US" b="1" dirty="0">
                <a:solidFill>
                  <a:schemeClr val="bg1"/>
                </a:solidFill>
                <a:cs typeface="+mj-cs"/>
              </a:rPr>
              <a:t>, </a:t>
            </a:r>
            <a:r>
              <a:rPr lang="en-US" b="1" dirty="0" err="1" smtClean="0">
                <a:solidFill>
                  <a:schemeClr val="bg1"/>
                </a:solidFill>
                <a:cs typeface="+mj-cs"/>
              </a:rPr>
              <a:t>anthophyllite</a:t>
            </a:r>
            <a:r>
              <a:rPr lang="en-US" b="1" dirty="0">
                <a:solidFill>
                  <a:schemeClr val="bg1"/>
                </a:solidFill>
                <a:cs typeface="+mj-cs"/>
              </a:rPr>
              <a:t>)</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58</a:t>
            </a:fld>
            <a:endParaRPr lang="ar-SA" dirty="0">
              <a:solidFill>
                <a:srgbClr val="002060"/>
              </a:solidFill>
            </a:endParaRPr>
          </a:p>
        </p:txBody>
      </p:sp>
    </p:spTree>
    <p:extLst>
      <p:ext uri="{BB962C8B-B14F-4D97-AF65-F5344CB8AC3E}">
        <p14:creationId xmlns="" xmlns:p14="http://schemas.microsoft.com/office/powerpoint/2010/main" val="3357311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fontScale="92500" lnSpcReduction="20000"/>
          </a:bodyPr>
          <a:lstStyle/>
          <a:p>
            <a:pPr marL="0" indent="0" algn="ctr">
              <a:buNone/>
            </a:pPr>
            <a:r>
              <a:rPr lang="ar-SY" b="1" dirty="0">
                <a:solidFill>
                  <a:schemeClr val="accent4">
                    <a:lumMod val="40000"/>
                    <a:lumOff val="60000"/>
                  </a:schemeClr>
                </a:solidFill>
                <a:cs typeface="+mj-cs"/>
              </a:rPr>
              <a:t>الرَّقَم في </a:t>
            </a:r>
            <a:r>
              <a:rPr lang="ar-SY" b="1" dirty="0" smtClean="0">
                <a:solidFill>
                  <a:schemeClr val="accent4">
                    <a:lumMod val="40000"/>
                    <a:lumOff val="60000"/>
                  </a:schemeClr>
                </a:solidFill>
                <a:cs typeface="+mj-cs"/>
              </a:rPr>
              <a:t>نظام المستخلصات الكِيمْيائِيَّة </a:t>
            </a:r>
            <a:r>
              <a:rPr lang="en-US" b="1" dirty="0" smtClean="0">
                <a:solidFill>
                  <a:schemeClr val="accent4">
                    <a:lumMod val="40000"/>
                    <a:lumOff val="60000"/>
                  </a:schemeClr>
                </a:solidFill>
                <a:cs typeface="+mj-cs"/>
              </a:rPr>
              <a:t>(CAS)</a:t>
            </a:r>
          </a:p>
          <a:p>
            <a:pPr marL="0" indent="0" algn="ctr" rtl="0">
              <a:buNone/>
            </a:pPr>
            <a:endParaRPr lang="en-US" b="1" dirty="0">
              <a:solidFill>
                <a:schemeClr val="accent4">
                  <a:lumMod val="40000"/>
                  <a:lumOff val="60000"/>
                </a:schemeClr>
              </a:solidFill>
              <a:cs typeface="+mj-cs"/>
            </a:endParaRPr>
          </a:p>
          <a:p>
            <a:pPr>
              <a:buFont typeface="Wingdings" pitchFamily="2" charset="2"/>
              <a:buChar char="Ø"/>
            </a:pPr>
            <a:r>
              <a:rPr lang="en-US" b="1" dirty="0" smtClean="0">
                <a:solidFill>
                  <a:schemeClr val="bg1"/>
                </a:solidFill>
                <a:cs typeface="+mj-cs"/>
              </a:rPr>
              <a:t>001332-21-4</a:t>
            </a:r>
            <a:endParaRPr lang="en-US" b="1" dirty="0">
              <a:solidFill>
                <a:schemeClr val="bg1"/>
              </a:solidFill>
              <a:cs typeface="+mj-cs"/>
            </a:endParaRPr>
          </a:p>
          <a:p>
            <a:pPr>
              <a:buFont typeface="Wingdings" pitchFamily="2" charset="2"/>
              <a:buChar char="Ø"/>
            </a:pPr>
            <a:r>
              <a:rPr lang="en-US" b="1" dirty="0">
                <a:solidFill>
                  <a:schemeClr val="bg1"/>
                </a:solidFill>
                <a:cs typeface="+mj-cs"/>
              </a:rPr>
              <a:t>013768-00-8</a:t>
            </a:r>
          </a:p>
          <a:p>
            <a:pPr>
              <a:buFont typeface="Wingdings" pitchFamily="2" charset="2"/>
              <a:buChar char="Ø"/>
            </a:pPr>
            <a:r>
              <a:rPr lang="en-US" b="1" dirty="0">
                <a:solidFill>
                  <a:schemeClr val="bg1"/>
                </a:solidFill>
                <a:cs typeface="+mj-cs"/>
              </a:rPr>
              <a:t>012172-73-5</a:t>
            </a:r>
          </a:p>
          <a:p>
            <a:pPr>
              <a:buFont typeface="Wingdings" pitchFamily="2" charset="2"/>
              <a:buChar char="Ø"/>
            </a:pPr>
            <a:r>
              <a:rPr lang="en-US" b="1" dirty="0">
                <a:solidFill>
                  <a:schemeClr val="bg1"/>
                </a:solidFill>
                <a:cs typeface="+mj-cs"/>
              </a:rPr>
              <a:t>017068-78-9</a:t>
            </a:r>
          </a:p>
          <a:p>
            <a:pPr>
              <a:buFont typeface="Wingdings" pitchFamily="2" charset="2"/>
              <a:buChar char="Ø"/>
            </a:pPr>
            <a:r>
              <a:rPr lang="en-US" b="1" dirty="0">
                <a:solidFill>
                  <a:schemeClr val="bg1"/>
                </a:solidFill>
                <a:cs typeface="+mj-cs"/>
              </a:rPr>
              <a:t>012001-29-5</a:t>
            </a:r>
          </a:p>
          <a:p>
            <a:pPr>
              <a:buFont typeface="Wingdings" pitchFamily="2" charset="2"/>
              <a:buChar char="Ø"/>
            </a:pPr>
            <a:r>
              <a:rPr lang="en-US" b="1" dirty="0">
                <a:solidFill>
                  <a:schemeClr val="bg1"/>
                </a:solidFill>
                <a:cs typeface="+mj-cs"/>
              </a:rPr>
              <a:t>012001-28-4</a:t>
            </a:r>
          </a:p>
          <a:p>
            <a:pPr>
              <a:buFont typeface="Wingdings" pitchFamily="2" charset="2"/>
              <a:buChar char="Ø"/>
            </a:pPr>
            <a:r>
              <a:rPr lang="en-US" b="1" dirty="0">
                <a:solidFill>
                  <a:schemeClr val="bg1"/>
                </a:solidFill>
                <a:cs typeface="+mj-cs"/>
              </a:rPr>
              <a:t>014567-73-8</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59</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latin typeface="Monotype Koufi" pitchFamily="2" charset="-78"/>
                <a:ea typeface="Monotype Koufi" pitchFamily="2" charset="-78"/>
                <a:cs typeface="Monotype Koufi" pitchFamily="2" charset="-78"/>
              </a:rPr>
              <a:t>المحتويات</a:t>
            </a:r>
            <a:endParaRPr lang="ar-SY" b="1" dirty="0">
              <a:solidFill>
                <a:srgbClr val="0070C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002060"/>
          </a:solidFill>
        </p:spPr>
        <p:txBody>
          <a:bodyPr>
            <a:normAutofit/>
          </a:bodyPr>
          <a:lstStyle/>
          <a:p>
            <a:pPr>
              <a:buFont typeface="Wingdings" pitchFamily="2" charset="2"/>
              <a:buChar char="Ø"/>
            </a:pPr>
            <a:r>
              <a:rPr lang="ar-SY" b="1" dirty="0" smtClean="0">
                <a:solidFill>
                  <a:schemeClr val="accent6">
                    <a:lumMod val="60000"/>
                    <a:lumOff val="40000"/>
                  </a:schemeClr>
                </a:solidFill>
              </a:rPr>
              <a:t>نسب توزع سرطان القولون في أجزائه</a:t>
            </a:r>
          </a:p>
          <a:p>
            <a:pPr>
              <a:buFont typeface="Wingdings" pitchFamily="2" charset="2"/>
              <a:buChar char="Ø"/>
            </a:pPr>
            <a:r>
              <a:rPr lang="ar-SY" b="1" dirty="0" smtClean="0">
                <a:solidFill>
                  <a:schemeClr val="accent6">
                    <a:lumMod val="60000"/>
                    <a:lumOff val="40000"/>
                  </a:schemeClr>
                </a:solidFill>
                <a:latin typeface="Times New Roman" pitchFamily="18" charset="0"/>
              </a:rPr>
              <a:t>طرائق التحري </a:t>
            </a:r>
          </a:p>
          <a:p>
            <a:pPr>
              <a:buFont typeface="Wingdings" pitchFamily="2" charset="2"/>
              <a:buChar char="Ø"/>
            </a:pPr>
            <a:r>
              <a:rPr lang="ar-SY" b="1" dirty="0" smtClean="0">
                <a:solidFill>
                  <a:schemeClr val="accent6">
                    <a:lumMod val="60000"/>
                    <a:lumOff val="40000"/>
                  </a:schemeClr>
                </a:solidFill>
                <a:latin typeface="Times New Roman" pitchFamily="18" charset="0"/>
              </a:rPr>
              <a:t>إجراءات التشخيص</a:t>
            </a:r>
          </a:p>
          <a:p>
            <a:pPr>
              <a:buFont typeface="Wingdings" pitchFamily="2" charset="2"/>
              <a:buChar char="Ø"/>
            </a:pPr>
            <a:r>
              <a:rPr lang="ar-SY" b="1" dirty="0" smtClean="0">
                <a:solidFill>
                  <a:schemeClr val="accent6">
                    <a:lumMod val="60000"/>
                    <a:lumOff val="40000"/>
                  </a:schemeClr>
                </a:solidFill>
                <a:cs typeface="+mj-cs"/>
              </a:rPr>
              <a:t>المعالجة</a:t>
            </a:r>
          </a:p>
          <a:p>
            <a:pPr>
              <a:buFont typeface="Wingdings" pitchFamily="2" charset="2"/>
              <a:buChar char="Ø"/>
            </a:pPr>
            <a:r>
              <a:rPr lang="ar-SY" b="1" dirty="0" smtClean="0">
                <a:solidFill>
                  <a:srgbClr val="00B050"/>
                </a:solidFill>
                <a:latin typeface="Times New Roman" pitchFamily="18" charset="0"/>
                <a:cs typeface="+mj-cs"/>
              </a:rPr>
              <a:t>المراجع</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lnSpcReduction="10000"/>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a:solidFill>
                  <a:schemeClr val="bg1"/>
                </a:solidFill>
              </a:rPr>
              <a:t>التَّنْقيب عن </a:t>
            </a:r>
            <a:r>
              <a:rPr lang="ar-SY" b="1" dirty="0" err="1" smtClean="0">
                <a:solidFill>
                  <a:schemeClr val="bg1"/>
                </a:solidFill>
              </a:rPr>
              <a:t>الأَسْبَسْت</a:t>
            </a:r>
            <a:r>
              <a:rPr lang="ar-SY" b="1" dirty="0" smtClean="0">
                <a:solidFill>
                  <a:schemeClr val="bg1"/>
                </a:solidFill>
              </a:rPr>
              <a:t> </a:t>
            </a:r>
            <a:r>
              <a:rPr lang="ar-SY" b="1" dirty="0">
                <a:solidFill>
                  <a:schemeClr val="bg1"/>
                </a:solidFill>
              </a:rPr>
              <a:t>(الحَرير الصَّخْري) وطَحْنه، وتَصْنيع واِسْتِخْدام المُنْتَجات المحتوية على </a:t>
            </a:r>
            <a:r>
              <a:rPr lang="ar-SY" b="1" dirty="0" err="1" smtClean="0">
                <a:solidFill>
                  <a:schemeClr val="bg1"/>
                </a:solidFill>
              </a:rPr>
              <a:t>الأَسْبَسْت</a:t>
            </a:r>
            <a:r>
              <a:rPr lang="ar-SY" b="1" dirty="0" smtClean="0">
                <a:solidFill>
                  <a:schemeClr val="bg1"/>
                </a:solidFill>
              </a:rPr>
              <a:t> </a:t>
            </a:r>
            <a:r>
              <a:rPr lang="ar-SY" b="1" dirty="0">
                <a:solidFill>
                  <a:schemeClr val="bg1"/>
                </a:solidFill>
              </a:rPr>
              <a:t>(الحَرير الصَّخْري)، وصِناعَة السَّيارات </a:t>
            </a:r>
            <a:r>
              <a:rPr lang="ar-SY" b="1" dirty="0" smtClean="0">
                <a:solidFill>
                  <a:schemeClr val="bg1"/>
                </a:solidFill>
              </a:rPr>
              <a:t>ووسائل النقل </a:t>
            </a:r>
            <a:r>
              <a:rPr lang="ar-SY" b="1" dirty="0">
                <a:solidFill>
                  <a:schemeClr val="bg1"/>
                </a:solidFill>
              </a:rPr>
              <a:t>(المَكابِح)، وصِناعَة تخفيض </a:t>
            </a:r>
            <a:r>
              <a:rPr lang="ar-SY" b="1" dirty="0" err="1" smtClean="0">
                <a:solidFill>
                  <a:schemeClr val="bg1"/>
                </a:solidFill>
              </a:rPr>
              <a:t>الأَسْبَسْت</a:t>
            </a:r>
            <a:r>
              <a:rPr lang="ar-SY" b="1" dirty="0" smtClean="0">
                <a:solidFill>
                  <a:schemeClr val="bg1"/>
                </a:solidFill>
              </a:rPr>
              <a:t> </a:t>
            </a:r>
            <a:r>
              <a:rPr lang="ar-SY" b="1" dirty="0">
                <a:solidFill>
                  <a:schemeClr val="bg1"/>
                </a:solidFill>
              </a:rPr>
              <a:t>(الحَرير الصَّخْري</a:t>
            </a:r>
            <a:r>
              <a:rPr lang="ar-SY" b="1" dirty="0" smtClean="0">
                <a:solidFill>
                  <a:schemeClr val="bg1"/>
                </a:solidFill>
              </a:rPr>
              <a:t>) بما </a:t>
            </a:r>
            <a:r>
              <a:rPr lang="ar-SY" b="1" dirty="0">
                <a:solidFill>
                  <a:schemeClr val="bg1"/>
                </a:solidFill>
              </a:rPr>
              <a:t>في ذلك النَّقْل والتَّخَلُّص من النِّفايات المحتوية على </a:t>
            </a:r>
            <a:r>
              <a:rPr lang="ar-SY" b="1" dirty="0" err="1" smtClean="0">
                <a:solidFill>
                  <a:schemeClr val="bg1"/>
                </a:solidFill>
              </a:rPr>
              <a:t>الأَسْبَسْت</a:t>
            </a:r>
            <a:r>
              <a:rPr lang="ar-SY" b="1" dirty="0" smtClean="0">
                <a:solidFill>
                  <a:schemeClr val="bg1"/>
                </a:solidFill>
              </a:rPr>
              <a:t> </a:t>
            </a:r>
            <a:r>
              <a:rPr lang="ar-SY" b="1" dirty="0">
                <a:solidFill>
                  <a:schemeClr val="bg1"/>
                </a:solidFill>
              </a:rPr>
              <a:t>(الحَرير الصَّخْري)، والتَّنْقيب عن الفِلِزَّات والمَعادِن الأخرى، ومَصانِع المَنْسوجات، </a:t>
            </a:r>
            <a:r>
              <a:rPr lang="ar-SY" b="1" dirty="0" smtClean="0">
                <a:solidFill>
                  <a:schemeClr val="bg1"/>
                </a:solidFill>
              </a:rPr>
              <a:t>وتصنيع منتجات </a:t>
            </a:r>
            <a:r>
              <a:rPr lang="ar-SY" b="1" dirty="0">
                <a:solidFill>
                  <a:schemeClr val="bg1"/>
                </a:solidFill>
              </a:rPr>
              <a:t>الاِحْتِكاك،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60</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14488"/>
            <a:ext cx="8229600" cy="4525963"/>
          </a:xfrm>
          <a:solidFill>
            <a:srgbClr val="C00000"/>
          </a:solidFill>
        </p:spPr>
        <p:txBody>
          <a:bodyPr>
            <a:normAutofit/>
          </a:bodyPr>
          <a:lstStyle/>
          <a:p>
            <a:pPr marL="0" indent="0" algn="ctr">
              <a:buNone/>
            </a:pPr>
            <a:r>
              <a:rPr lang="ar-SY" b="1" dirty="0">
                <a:solidFill>
                  <a:schemeClr val="accent4">
                    <a:lumMod val="40000"/>
                    <a:lumOff val="60000"/>
                  </a:schemeClr>
                </a:solidFill>
                <a:cs typeface="+mj-cs"/>
              </a:rPr>
              <a:t>الاِسْتِخْدام </a:t>
            </a:r>
            <a:r>
              <a:rPr lang="ar-SY" b="1" dirty="0" smtClean="0">
                <a:solidFill>
                  <a:schemeClr val="accent4">
                    <a:lumMod val="40000"/>
                    <a:lumOff val="60000"/>
                  </a:schemeClr>
                </a:solidFill>
                <a:cs typeface="+mj-cs"/>
              </a:rPr>
              <a:t>والتَّعَرُّض المِهَني ....تتمة</a:t>
            </a:r>
          </a:p>
          <a:p>
            <a:pPr marL="0" indent="0" algn="ctr">
              <a:buNone/>
            </a:pPr>
            <a:endParaRPr lang="ar-SY" b="1" dirty="0">
              <a:solidFill>
                <a:schemeClr val="accent4">
                  <a:lumMod val="40000"/>
                  <a:lumOff val="60000"/>
                </a:schemeClr>
              </a:solidFill>
              <a:cs typeface="+mj-cs"/>
            </a:endParaRPr>
          </a:p>
          <a:p>
            <a:pPr marL="0" indent="0">
              <a:buNone/>
            </a:pPr>
            <a:r>
              <a:rPr lang="ar-SY" b="1" dirty="0">
                <a:solidFill>
                  <a:schemeClr val="bg1"/>
                </a:solidFill>
              </a:rPr>
              <a:t>وتَصْنيع أنابيب </a:t>
            </a:r>
            <a:r>
              <a:rPr lang="ar-SY" b="1" dirty="0" smtClean="0">
                <a:solidFill>
                  <a:schemeClr val="bg1"/>
                </a:solidFill>
              </a:rPr>
              <a:t>التمديدات الإسمنتية، وأنشطة صيانة </a:t>
            </a:r>
            <a:r>
              <a:rPr lang="ar-SY" b="1" dirty="0">
                <a:solidFill>
                  <a:schemeClr val="bg1"/>
                </a:solidFill>
              </a:rPr>
              <a:t>وإِصْلاح المَباني المحتوية على </a:t>
            </a:r>
            <a:r>
              <a:rPr lang="ar-SY" b="1" dirty="0" err="1" smtClean="0">
                <a:solidFill>
                  <a:schemeClr val="bg1"/>
                </a:solidFill>
              </a:rPr>
              <a:t>الأَسْبَسْت</a:t>
            </a:r>
            <a:r>
              <a:rPr lang="ar-SY" b="1" dirty="0" smtClean="0">
                <a:solidFill>
                  <a:schemeClr val="bg1"/>
                </a:solidFill>
              </a:rPr>
              <a:t> </a:t>
            </a:r>
            <a:r>
              <a:rPr lang="ar-SY" b="1" dirty="0">
                <a:solidFill>
                  <a:schemeClr val="bg1"/>
                </a:solidFill>
              </a:rPr>
              <a:t>(الحَرير الصَّخْري)، </a:t>
            </a:r>
            <a:r>
              <a:rPr lang="ar-SY" b="1" dirty="0" smtClean="0">
                <a:solidFill>
                  <a:schemeClr val="bg1"/>
                </a:solidFill>
              </a:rPr>
              <a:t>وعمال هدم </a:t>
            </a:r>
            <a:r>
              <a:rPr lang="ar-SY" b="1" dirty="0">
                <a:solidFill>
                  <a:schemeClr val="bg1"/>
                </a:solidFill>
              </a:rPr>
              <a:t>المَباني. بالإضافة إلى </a:t>
            </a:r>
            <a:r>
              <a:rPr lang="ar-SY" b="1" dirty="0" err="1">
                <a:solidFill>
                  <a:schemeClr val="bg1"/>
                </a:solidFill>
              </a:rPr>
              <a:t>التَّالك</a:t>
            </a:r>
            <a:r>
              <a:rPr lang="ar-SY" b="1" dirty="0">
                <a:solidFill>
                  <a:schemeClr val="bg1"/>
                </a:solidFill>
              </a:rPr>
              <a:t> المحتوي على أَلْياف </a:t>
            </a:r>
            <a:r>
              <a:rPr lang="ar-SY" b="1" dirty="0" err="1" smtClean="0">
                <a:solidFill>
                  <a:schemeClr val="bg1"/>
                </a:solidFill>
              </a:rPr>
              <a:t>أَسْبَسْتيَّة</a:t>
            </a:r>
            <a:r>
              <a:rPr lang="ar-SY" b="1" dirty="0" smtClean="0">
                <a:solidFill>
                  <a:schemeClr val="bg1"/>
                </a:solidFill>
              </a:rPr>
              <a:t> الشَّكْل</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61</a:t>
            </a:fld>
            <a:endParaRPr lang="ar-SA" dirty="0">
              <a:solidFill>
                <a:srgbClr val="002060"/>
              </a:solidFill>
            </a:endParaRPr>
          </a:p>
        </p:txBody>
      </p:sp>
    </p:spTree>
    <p:extLst>
      <p:ext uri="{BB962C8B-B14F-4D97-AF65-F5344CB8AC3E}">
        <p14:creationId xmlns="" xmlns:p14="http://schemas.microsoft.com/office/powerpoint/2010/main" val="29276181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ظَنِّي (مُحْتَمَل ومُمْكِن) بالإضافة إلى القَولون-المُسْتَقيم</a:t>
            </a:r>
          </a:p>
          <a:p>
            <a:pPr marL="0" indent="0" algn="ctr">
              <a:buNone/>
            </a:pPr>
            <a:endParaRPr lang="ar-SY" b="1" dirty="0">
              <a:solidFill>
                <a:schemeClr val="accent4">
                  <a:lumMod val="40000"/>
                  <a:lumOff val="60000"/>
                </a:schemeClr>
              </a:solidFill>
            </a:endParaRPr>
          </a:p>
          <a:p>
            <a:pPr>
              <a:buFont typeface="Wingdings" pitchFamily="2" charset="2"/>
              <a:buChar char="Ø"/>
            </a:pPr>
            <a:r>
              <a:rPr lang="ar-SY" b="1" dirty="0" smtClean="0">
                <a:solidFill>
                  <a:schemeClr val="bg1"/>
                </a:solidFill>
              </a:rPr>
              <a:t>الحنجرة</a:t>
            </a:r>
          </a:p>
          <a:p>
            <a:pPr>
              <a:buFont typeface="Wingdings" pitchFamily="2" charset="2"/>
              <a:buChar char="Ø"/>
            </a:pPr>
            <a:r>
              <a:rPr lang="ar-SY" b="1" dirty="0" smtClean="0">
                <a:solidFill>
                  <a:schemeClr val="bg1"/>
                </a:solidFill>
              </a:rPr>
              <a:t>المعدة</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62</a:t>
            </a:fld>
            <a:endParaRPr lang="ar-SA" dirty="0">
              <a:solidFill>
                <a:srgbClr val="002060"/>
              </a:solidFill>
            </a:endParaRPr>
          </a:p>
        </p:txBody>
      </p:sp>
    </p:spTree>
    <p:extLst>
      <p:ext uri="{BB962C8B-B14F-4D97-AF65-F5344CB8AC3E}">
        <p14:creationId xmlns="" xmlns:p14="http://schemas.microsoft.com/office/powerpoint/2010/main" val="13869606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مُؤَكَّد</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الرِّئَة</a:t>
            </a:r>
          </a:p>
          <a:p>
            <a:pPr>
              <a:buFont typeface="Wingdings" pitchFamily="2" charset="2"/>
              <a:buChar char="Ø"/>
            </a:pPr>
            <a:r>
              <a:rPr lang="ar-SY" b="1" dirty="0" smtClean="0">
                <a:solidFill>
                  <a:schemeClr val="bg1"/>
                </a:solidFill>
              </a:rPr>
              <a:t>الحَنْجَرة</a:t>
            </a:r>
          </a:p>
          <a:p>
            <a:pPr>
              <a:buFont typeface="Wingdings" pitchFamily="2" charset="2"/>
              <a:buChar char="Ø"/>
            </a:pPr>
            <a:r>
              <a:rPr lang="ar-SY" b="1" dirty="0" smtClean="0">
                <a:solidFill>
                  <a:schemeClr val="bg1"/>
                </a:solidFill>
              </a:rPr>
              <a:t>المَبِيض</a:t>
            </a:r>
          </a:p>
          <a:p>
            <a:pPr>
              <a:buFont typeface="Wingdings" pitchFamily="2" charset="2"/>
              <a:buChar char="Ø"/>
            </a:pPr>
            <a:r>
              <a:rPr lang="ar-SY" b="1" dirty="0" smtClean="0">
                <a:solidFill>
                  <a:schemeClr val="bg1"/>
                </a:solidFill>
              </a:rPr>
              <a:t>السَّرَطان </a:t>
            </a:r>
            <a:r>
              <a:rPr lang="ar-SY" b="1" dirty="0">
                <a:solidFill>
                  <a:schemeClr val="bg1"/>
                </a:solidFill>
              </a:rPr>
              <a:t>الهام، ألا </a:t>
            </a:r>
            <a:r>
              <a:rPr lang="ar-SY" b="1" dirty="0" smtClean="0">
                <a:solidFill>
                  <a:schemeClr val="bg1"/>
                </a:solidFill>
              </a:rPr>
              <a:t>وهو وَرَم المُتَوَسِّطَة  (</a:t>
            </a:r>
            <a:r>
              <a:rPr lang="ar-SY" b="1" dirty="0" err="1">
                <a:solidFill>
                  <a:schemeClr val="bg1"/>
                </a:solidFill>
              </a:rPr>
              <a:t>ميزوثِلْيوما</a:t>
            </a:r>
            <a:r>
              <a:rPr lang="ar-SY" b="1" dirty="0" smtClean="0">
                <a:solidFill>
                  <a:schemeClr val="bg1"/>
                </a:solidFill>
              </a:rPr>
              <a:t>)</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63</a:t>
            </a:fld>
            <a:endParaRPr lang="ar-SA" dirty="0">
              <a:solidFill>
                <a:srgbClr val="002060"/>
              </a:solidFill>
            </a:endParaRPr>
          </a:p>
        </p:txBody>
      </p:sp>
    </p:spTree>
    <p:extLst>
      <p:ext uri="{BB962C8B-B14F-4D97-AF65-F5344CB8AC3E}">
        <p14:creationId xmlns="" xmlns:p14="http://schemas.microsoft.com/office/powerpoint/2010/main" val="26734830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64</a:t>
            </a:fld>
            <a:endParaRPr lang="ar-SA" dirty="0">
              <a:solidFill>
                <a:srgbClr val="002060"/>
              </a:solidFill>
            </a:endParaRPr>
          </a:p>
        </p:txBody>
      </p:sp>
      <p:pic>
        <p:nvPicPr>
          <p:cNvPr id="8" name="عنصر نائب للمحتوى 7" descr="C:\Users\bassam\Documents\صور\اسبست\اسبست أبيض.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3042" y="1928802"/>
            <a:ext cx="5664200" cy="3810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مستطيل 6"/>
          <p:cNvSpPr/>
          <p:nvPr/>
        </p:nvSpPr>
        <p:spPr>
          <a:xfrm>
            <a:off x="1043608" y="5886564"/>
            <a:ext cx="7272807" cy="430887"/>
          </a:xfrm>
          <a:prstGeom prst="rect">
            <a:avLst/>
          </a:prstGeom>
        </p:spPr>
        <p:txBody>
          <a:bodyPr wrap="square">
            <a:spAutoFit/>
          </a:bodyPr>
          <a:lstStyle/>
          <a:p>
            <a:r>
              <a:rPr lang="ar-SA" sz="2200" b="1" dirty="0" smtClean="0">
                <a:solidFill>
                  <a:srgbClr val="002060"/>
                </a:solidFill>
                <a:latin typeface="Monotype Koufi" pitchFamily="2" charset="-78"/>
                <a:ea typeface="Monotype Koufi" pitchFamily="2" charset="-78"/>
                <a:cs typeface="Monotype Koufi" pitchFamily="2" charset="-78"/>
              </a:rPr>
              <a:t>ألياف </a:t>
            </a:r>
            <a:r>
              <a:rPr lang="ar-SA" sz="2200" b="1" dirty="0" err="1">
                <a:solidFill>
                  <a:srgbClr val="002060"/>
                </a:solidFill>
                <a:latin typeface="Monotype Koufi" pitchFamily="2" charset="-78"/>
                <a:ea typeface="Monotype Koufi" pitchFamily="2" charset="-78"/>
                <a:cs typeface="Monotype Koufi" pitchFamily="2" charset="-78"/>
              </a:rPr>
              <a:t>الأَسْبَسْت</a:t>
            </a:r>
            <a:r>
              <a:rPr lang="ar-SA" sz="2200" b="1" dirty="0">
                <a:solidFill>
                  <a:srgbClr val="002060"/>
                </a:solidFill>
                <a:latin typeface="Monotype Koufi" pitchFamily="2" charset="-78"/>
                <a:ea typeface="Monotype Koufi" pitchFamily="2" charset="-78"/>
                <a:cs typeface="Monotype Koufi" pitchFamily="2" charset="-78"/>
              </a:rPr>
              <a:t> (الحَرير الصَّخْري) الأبيض (</a:t>
            </a:r>
            <a:r>
              <a:rPr lang="ar-SA" sz="2200" b="1" dirty="0" err="1" smtClean="0">
                <a:solidFill>
                  <a:srgbClr val="002060"/>
                </a:solidFill>
                <a:latin typeface="Monotype Koufi" pitchFamily="2" charset="-78"/>
                <a:ea typeface="Monotype Koufi" pitchFamily="2" charset="-78"/>
                <a:cs typeface="Monotype Koufi" pitchFamily="2" charset="-78"/>
              </a:rPr>
              <a:t>كريزوتيل</a:t>
            </a:r>
            <a:r>
              <a:rPr lang="ar-SA" sz="2200" b="1" dirty="0" smtClean="0">
                <a:solidFill>
                  <a:srgbClr val="002060"/>
                </a:solidFill>
                <a:latin typeface="Monotype Koufi" pitchFamily="2" charset="-78"/>
                <a:ea typeface="Monotype Koufi" pitchFamily="2" charset="-78"/>
                <a:cs typeface="Monotype Koufi" pitchFamily="2" charset="-78"/>
              </a:rPr>
              <a:t>) بالحالَة الطَّبيعِيَّة</a:t>
            </a:r>
            <a:endParaRPr lang="en-US" sz="2200" dirty="0">
              <a:solidFill>
                <a:srgbClr val="002060"/>
              </a:solidFill>
              <a:ea typeface="Monotype Koufi" pitchFamily="2" charset="-78"/>
              <a:cs typeface="Monotype Koufi" pitchFamily="2" charset="-78"/>
            </a:endParaRPr>
          </a:p>
        </p:txBody>
      </p:sp>
    </p:spTree>
    <p:extLst>
      <p:ext uri="{BB962C8B-B14F-4D97-AF65-F5344CB8AC3E}">
        <p14:creationId xmlns="" xmlns:p14="http://schemas.microsoft.com/office/powerpoint/2010/main" val="29608605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65</a:t>
            </a:fld>
            <a:endParaRPr lang="ar-SA" dirty="0">
              <a:solidFill>
                <a:srgbClr val="002060"/>
              </a:solidFill>
            </a:endParaRPr>
          </a:p>
        </p:txBody>
      </p:sp>
      <p:sp>
        <p:nvSpPr>
          <p:cNvPr id="7" name="مستطيل 6"/>
          <p:cNvSpPr/>
          <p:nvPr/>
        </p:nvSpPr>
        <p:spPr>
          <a:xfrm>
            <a:off x="714348" y="5786454"/>
            <a:ext cx="784887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ألْياف </a:t>
            </a:r>
            <a:r>
              <a:rPr lang="ar-SA" sz="2400" b="1" dirty="0" err="1">
                <a:solidFill>
                  <a:srgbClr val="002060"/>
                </a:solidFill>
                <a:latin typeface="Monotype Koufi" pitchFamily="2" charset="-78"/>
                <a:ea typeface="Monotype Koufi" pitchFamily="2" charset="-78"/>
                <a:cs typeface="Monotype Koufi" pitchFamily="2" charset="-78"/>
              </a:rPr>
              <a:t>الأَسْبَسْت</a:t>
            </a:r>
            <a:r>
              <a:rPr lang="ar-SA" sz="2400" b="1" dirty="0">
                <a:solidFill>
                  <a:srgbClr val="002060"/>
                </a:solidFill>
                <a:latin typeface="Monotype Koufi" pitchFamily="2" charset="-78"/>
                <a:ea typeface="Monotype Koufi" pitchFamily="2" charset="-78"/>
                <a:cs typeface="Monotype Koufi" pitchFamily="2" charset="-78"/>
              </a:rPr>
              <a:t> (الحَرير الصَّخْري) الأزرق (</a:t>
            </a:r>
            <a:r>
              <a:rPr lang="ar-SA" sz="2400" b="1" dirty="0" err="1">
                <a:solidFill>
                  <a:srgbClr val="002060"/>
                </a:solidFill>
                <a:latin typeface="Monotype Koufi" pitchFamily="2" charset="-78"/>
                <a:ea typeface="Monotype Koufi" pitchFamily="2" charset="-78"/>
                <a:cs typeface="Monotype Koufi" pitchFamily="2" charset="-78"/>
              </a:rPr>
              <a:t>كروسيدوليت</a:t>
            </a:r>
            <a:r>
              <a:rPr lang="ar-SA" sz="2400" b="1" dirty="0">
                <a:solidFill>
                  <a:srgbClr val="002060"/>
                </a:solidFill>
                <a:latin typeface="Monotype Koufi" pitchFamily="2" charset="-78"/>
                <a:ea typeface="Monotype Koufi" pitchFamily="2" charset="-78"/>
                <a:cs typeface="Monotype Koufi" pitchFamily="2" charset="-78"/>
              </a:rPr>
              <a:t>) بالحالَة </a:t>
            </a:r>
            <a:r>
              <a:rPr lang="ar-SA" sz="2400" b="1" dirty="0" smtClean="0">
                <a:solidFill>
                  <a:srgbClr val="002060"/>
                </a:solidFill>
                <a:latin typeface="Monotype Koufi" pitchFamily="2" charset="-78"/>
                <a:ea typeface="Monotype Koufi" pitchFamily="2" charset="-78"/>
                <a:cs typeface="Monotype Koufi" pitchFamily="2" charset="-78"/>
              </a:rPr>
              <a:t>الطَّبيعِيَّة</a:t>
            </a:r>
            <a:endParaRPr lang="en-US" sz="2400" dirty="0">
              <a:solidFill>
                <a:srgbClr val="002060"/>
              </a:solidFill>
              <a:ea typeface="Monotype Koufi" pitchFamily="2" charset="-78"/>
              <a:cs typeface="Monotype Koufi" pitchFamily="2" charset="-78"/>
            </a:endParaRPr>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765920" y="1772816"/>
            <a:ext cx="5721761" cy="3888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8582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66</a:t>
            </a:fld>
            <a:endParaRPr lang="ar-SA" dirty="0">
              <a:solidFill>
                <a:srgbClr val="002060"/>
              </a:solidFill>
            </a:endParaRPr>
          </a:p>
        </p:txBody>
      </p:sp>
      <p:sp>
        <p:nvSpPr>
          <p:cNvPr id="7" name="مستطيل 6"/>
          <p:cNvSpPr/>
          <p:nvPr/>
        </p:nvSpPr>
        <p:spPr>
          <a:xfrm>
            <a:off x="1821047" y="5880328"/>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ألْياف </a:t>
            </a:r>
            <a:r>
              <a:rPr lang="ar-SA" sz="2400" b="1" dirty="0" err="1">
                <a:solidFill>
                  <a:srgbClr val="002060"/>
                </a:solidFill>
                <a:latin typeface="Monotype Koufi" pitchFamily="2" charset="-78"/>
                <a:ea typeface="Monotype Koufi" pitchFamily="2" charset="-78"/>
                <a:cs typeface="Monotype Koufi" pitchFamily="2" charset="-78"/>
              </a:rPr>
              <a:t>الأَسْبَسْت</a:t>
            </a:r>
            <a:r>
              <a:rPr lang="ar-SA" sz="2400" b="1" dirty="0">
                <a:solidFill>
                  <a:srgbClr val="002060"/>
                </a:solidFill>
                <a:latin typeface="Monotype Koufi" pitchFamily="2" charset="-78"/>
                <a:ea typeface="Monotype Koufi" pitchFamily="2" charset="-78"/>
                <a:cs typeface="Monotype Koufi" pitchFamily="2" charset="-78"/>
              </a:rPr>
              <a:t> (الحَرير الصَّخْري) كما تبدو </a:t>
            </a:r>
            <a:r>
              <a:rPr lang="ar-SA" sz="2400" b="1" dirty="0" smtClean="0">
                <a:solidFill>
                  <a:srgbClr val="002060"/>
                </a:solidFill>
                <a:latin typeface="Monotype Koufi" pitchFamily="2" charset="-78"/>
                <a:ea typeface="Monotype Koufi" pitchFamily="2" charset="-78"/>
                <a:cs typeface="Monotype Koufi" pitchFamily="2" charset="-78"/>
              </a:rPr>
              <a:t>بالمِجْهَر</a:t>
            </a:r>
            <a:endParaRPr lang="en-US" sz="2400" dirty="0">
              <a:solidFill>
                <a:srgbClr val="002060"/>
              </a:solidFill>
              <a:ea typeface="Monotype Koufi" pitchFamily="2" charset="-78"/>
              <a:cs typeface="Monotype Koufi" pitchFamily="2" charset="-78"/>
            </a:endParaRPr>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99639" y="1772816"/>
            <a:ext cx="4107512" cy="4107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8582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67</a:t>
            </a:fld>
            <a:endParaRPr lang="ar-SA" dirty="0">
              <a:solidFill>
                <a:srgbClr val="002060"/>
              </a:solidFill>
            </a:endParaRPr>
          </a:p>
        </p:txBody>
      </p:sp>
      <p:sp>
        <p:nvSpPr>
          <p:cNvPr id="7" name="مستطيل 6"/>
          <p:cNvSpPr/>
          <p:nvPr/>
        </p:nvSpPr>
        <p:spPr>
          <a:xfrm>
            <a:off x="2051720" y="5548064"/>
            <a:ext cx="5472608"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ألْياف </a:t>
            </a:r>
            <a:r>
              <a:rPr lang="ar-SA" sz="2400" b="1" dirty="0" err="1">
                <a:solidFill>
                  <a:srgbClr val="002060"/>
                </a:solidFill>
                <a:latin typeface="Monotype Koufi" pitchFamily="2" charset="-78"/>
                <a:ea typeface="Monotype Koufi" pitchFamily="2" charset="-78"/>
                <a:cs typeface="Monotype Koufi" pitchFamily="2" charset="-78"/>
              </a:rPr>
              <a:t>الأَسْبَسْت</a:t>
            </a:r>
            <a:r>
              <a:rPr lang="ar-SA" sz="2400" b="1" dirty="0">
                <a:solidFill>
                  <a:srgbClr val="002060"/>
                </a:solidFill>
                <a:latin typeface="Monotype Koufi" pitchFamily="2" charset="-78"/>
                <a:ea typeface="Monotype Koufi" pitchFamily="2" charset="-78"/>
                <a:cs typeface="Monotype Koufi" pitchFamily="2" charset="-78"/>
              </a:rPr>
              <a:t> (الحَرير الصَّخْري) داخل نَسيج </a:t>
            </a:r>
            <a:r>
              <a:rPr lang="ar-SA" sz="2400" b="1" dirty="0" smtClean="0">
                <a:solidFill>
                  <a:srgbClr val="002060"/>
                </a:solidFill>
                <a:latin typeface="Monotype Koufi" pitchFamily="2" charset="-78"/>
                <a:ea typeface="Monotype Koufi" pitchFamily="2" charset="-78"/>
                <a:cs typeface="Monotype Koufi" pitchFamily="2" charset="-78"/>
              </a:rPr>
              <a:t>الرِّئَة</a:t>
            </a:r>
            <a:endParaRPr lang="en-US" sz="2400" dirty="0">
              <a:solidFill>
                <a:srgbClr val="002060"/>
              </a:solidFill>
              <a:ea typeface="Monotype Koufi" pitchFamily="2" charset="-78"/>
              <a:cs typeface="Monotype Koufi" pitchFamily="2" charset="-78"/>
            </a:endParaRPr>
          </a:p>
        </p:txBody>
      </p:sp>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57525" y="1988840"/>
            <a:ext cx="4963210" cy="3384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8582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المِهَنية</a:t>
            </a:r>
            <a:br>
              <a:rPr lang="ar-SY" sz="2600" b="1" dirty="0" smtClean="0">
                <a:solidFill>
                  <a:srgbClr val="0070C0"/>
                </a:solidFill>
                <a:cs typeface="PT Bold Heading" pitchFamily="2" charset="-78"/>
              </a:rPr>
            </a:br>
            <a:r>
              <a:rPr lang="ar-SY" sz="2600" b="1" dirty="0" err="1" smtClean="0">
                <a:solidFill>
                  <a:srgbClr val="0070C0"/>
                </a:solidFill>
                <a:cs typeface="PT Bold Heading" pitchFamily="2" charset="-78"/>
              </a:rPr>
              <a:t>الغبارية</a:t>
            </a:r>
            <a:r>
              <a:rPr lang="ar-SY" sz="2600" b="1" dirty="0" smtClean="0">
                <a:solidFill>
                  <a:srgbClr val="0070C0"/>
                </a:solidFill>
                <a:cs typeface="PT Bold Heading" pitchFamily="2" charset="-78"/>
              </a:rPr>
              <a:t> والليفية </a:t>
            </a:r>
            <a:r>
              <a:rPr lang="ar-SY" sz="2600" b="1" dirty="0" err="1" smtClean="0">
                <a:solidFill>
                  <a:srgbClr val="0070C0"/>
                </a:solidFill>
                <a:cs typeface="PT Bold Heading" pitchFamily="2" charset="-78"/>
              </a:rPr>
              <a:t>اللاعضوية</a:t>
            </a:r>
            <a:r>
              <a:rPr lang="ar-SY" sz="2600" b="1" dirty="0" smtClean="0">
                <a:solidFill>
                  <a:srgbClr val="0070C0"/>
                </a:solidFill>
                <a:cs typeface="PT Bold Heading" pitchFamily="2" charset="-78"/>
              </a:rPr>
              <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الأَسْبَسْت</a:t>
            </a:r>
            <a:r>
              <a:rPr lang="ar-SY" sz="2600" b="1" dirty="0" smtClean="0">
                <a:solidFill>
                  <a:srgbClr val="C00000"/>
                </a:solidFill>
                <a:cs typeface="PT Bold Heading" pitchFamily="2" charset="-78"/>
              </a:rPr>
              <a:t> (الحرير الصخري)-كافة الأشكال</a:t>
            </a:r>
            <a:r>
              <a:rPr lang="ar-SY" sz="2600" b="1" baseline="30000" dirty="0" smtClean="0">
                <a:solidFill>
                  <a:srgbClr val="00B050"/>
                </a:solidFill>
                <a:cs typeface="PT Bold Heading" pitchFamily="2" charset="-78"/>
              </a:rPr>
              <a:t>1، 2</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68</a:t>
            </a:fld>
            <a:endParaRPr lang="ar-SA" dirty="0">
              <a:solidFill>
                <a:srgbClr val="002060"/>
              </a:solidFill>
            </a:endParaRPr>
          </a:p>
        </p:txBody>
      </p:sp>
      <p:sp>
        <p:nvSpPr>
          <p:cNvPr id="7" name="مستطيل 6"/>
          <p:cNvSpPr/>
          <p:nvPr/>
        </p:nvSpPr>
        <p:spPr>
          <a:xfrm>
            <a:off x="2915816" y="5517232"/>
            <a:ext cx="4572000" cy="461665"/>
          </a:xfrm>
          <a:prstGeom prst="rect">
            <a:avLst/>
          </a:prstGeom>
        </p:spPr>
        <p:txBody>
          <a:bodyPr>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تَصْنيع </a:t>
            </a:r>
            <a:r>
              <a:rPr lang="ar-SA" sz="2400" b="1" dirty="0">
                <a:solidFill>
                  <a:srgbClr val="002060"/>
                </a:solidFill>
                <a:latin typeface="Monotype Koufi" pitchFamily="2" charset="-78"/>
                <a:ea typeface="Monotype Koufi" pitchFamily="2" charset="-78"/>
                <a:cs typeface="Monotype Koufi" pitchFamily="2" charset="-78"/>
              </a:rPr>
              <a:t>الصَّفائِح الإسْمَنْتِيَّة </a:t>
            </a:r>
            <a:r>
              <a:rPr lang="ar-SA" sz="2400" b="1" dirty="0" err="1" smtClean="0">
                <a:solidFill>
                  <a:srgbClr val="002060"/>
                </a:solidFill>
                <a:latin typeface="Monotype Koufi" pitchFamily="2" charset="-78"/>
                <a:ea typeface="Monotype Koufi" pitchFamily="2" charset="-78"/>
                <a:cs typeface="Monotype Koufi" pitchFamily="2" charset="-78"/>
              </a:rPr>
              <a:t>الأَسْبَسْتِيَّة</a:t>
            </a:r>
            <a:endParaRPr lang="en-US" sz="2400" dirty="0">
              <a:solidFill>
                <a:srgbClr val="002060"/>
              </a:solidFill>
              <a:ea typeface="Monotype Koufi" pitchFamily="2" charset="-78"/>
              <a:cs typeface="Monotype Koufi" pitchFamily="2" charset="-78"/>
            </a:endParaRPr>
          </a:p>
        </p:txBody>
      </p:sp>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79433" y="2132856"/>
            <a:ext cx="4516534"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8582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الظَّنِّيَّة المُمْكِنة(المجموعة 2-ب)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الحيوية (طفيليات)</a:t>
            </a:r>
            <a:br>
              <a:rPr lang="ar-SY" sz="2600" b="1" dirty="0" smtClean="0">
                <a:solidFill>
                  <a:srgbClr val="0070C0"/>
                </a:solidFill>
                <a:cs typeface="PT Bold Heading" pitchFamily="2" charset="-78"/>
              </a:rPr>
            </a:br>
            <a:r>
              <a:rPr lang="ar-SY" sz="2600" b="1" dirty="0" err="1" smtClean="0">
                <a:solidFill>
                  <a:srgbClr val="C00000"/>
                </a:solidFill>
                <a:cs typeface="PT Bold Heading" pitchFamily="2" charset="-78"/>
              </a:rPr>
              <a:t>البلهارسية</a:t>
            </a:r>
            <a:r>
              <a:rPr lang="ar-SY" sz="2600" b="1" dirty="0" smtClean="0">
                <a:solidFill>
                  <a:srgbClr val="C00000"/>
                </a:solidFill>
                <a:cs typeface="PT Bold Heading" pitchFamily="2" charset="-78"/>
              </a:rPr>
              <a:t> اليابانية</a:t>
            </a:r>
            <a:r>
              <a:rPr lang="ar-SY" sz="2600" b="1" baseline="30000" dirty="0" smtClean="0">
                <a:solidFill>
                  <a:srgbClr val="00B050"/>
                </a:solidFill>
                <a:cs typeface="PT Bold Heading" pitchFamily="2" charset="-78"/>
              </a:rPr>
              <a:t>1، 5</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اسم العامِل المُسَرْطِن باللغة الإنجليزية</a:t>
            </a:r>
          </a:p>
          <a:p>
            <a:pPr marL="0" indent="0" algn="l" rtl="0">
              <a:buNone/>
            </a:pPr>
            <a:endParaRPr lang="en-US" b="1" dirty="0" smtClean="0">
              <a:solidFill>
                <a:schemeClr val="bg1"/>
              </a:solidFill>
              <a:cs typeface="+mj-cs"/>
            </a:endParaRPr>
          </a:p>
          <a:p>
            <a:pPr algn="l" rtl="0">
              <a:buFont typeface="Wingdings" pitchFamily="2" charset="2"/>
              <a:buChar char="Ø"/>
            </a:pPr>
            <a:r>
              <a:rPr lang="en-US" b="1" dirty="0" err="1" smtClean="0">
                <a:solidFill>
                  <a:schemeClr val="bg1"/>
                </a:solidFill>
                <a:cs typeface="+mj-cs"/>
              </a:rPr>
              <a:t>Schistosoma</a:t>
            </a:r>
            <a:r>
              <a:rPr lang="en-US" b="1" dirty="0">
                <a:solidFill>
                  <a:schemeClr val="bg1"/>
                </a:solidFill>
                <a:cs typeface="+mj-cs"/>
              </a:rPr>
              <a:t>  </a:t>
            </a:r>
            <a:r>
              <a:rPr lang="en-US" b="1" dirty="0" err="1">
                <a:solidFill>
                  <a:schemeClr val="bg1"/>
                </a:solidFill>
                <a:cs typeface="+mj-cs"/>
              </a:rPr>
              <a:t>japonicum</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69</a:t>
            </a:fld>
            <a:endParaRPr lang="ar-SA" dirty="0">
              <a:solidFill>
                <a:srgbClr val="002060"/>
              </a:solidFill>
            </a:endParaRPr>
          </a:p>
        </p:txBody>
      </p:sp>
    </p:spTree>
    <p:extLst>
      <p:ext uri="{BB962C8B-B14F-4D97-AF65-F5344CB8AC3E}">
        <p14:creationId xmlns="" xmlns:p14="http://schemas.microsoft.com/office/powerpoint/2010/main" val="2422868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Y" b="1" dirty="0" smtClean="0">
                <a:solidFill>
                  <a:schemeClr val="accent4">
                    <a:lumMod val="40000"/>
                    <a:lumOff val="60000"/>
                  </a:schemeClr>
                </a:solidFill>
              </a:rPr>
              <a:t>عدد حالات السرطان </a:t>
            </a:r>
            <a:r>
              <a:rPr lang="ar-SY" b="1" dirty="0" err="1" smtClean="0">
                <a:solidFill>
                  <a:schemeClr val="accent4">
                    <a:lumMod val="40000"/>
                    <a:lumOff val="60000"/>
                  </a:schemeClr>
                </a:solidFill>
              </a:rPr>
              <a:t>والتوزع</a:t>
            </a:r>
            <a:r>
              <a:rPr lang="ar-SY" b="1" dirty="0" smtClean="0">
                <a:solidFill>
                  <a:schemeClr val="accent4">
                    <a:lumMod val="40000"/>
                    <a:lumOff val="60000"/>
                  </a:schemeClr>
                </a:solidFill>
              </a:rPr>
              <a:t> النسبي لها</a:t>
            </a:r>
          </a:p>
          <a:p>
            <a:pPr>
              <a:buFont typeface="Wingdings" pitchFamily="2" charset="2"/>
              <a:buChar char="Ø"/>
            </a:pPr>
            <a:r>
              <a:rPr lang="ar-SY" b="1" dirty="0" smtClean="0">
                <a:solidFill>
                  <a:schemeClr val="bg1"/>
                </a:solidFill>
              </a:rPr>
              <a:t>يشكل سرطان القولون-المستقيم 9,7</a:t>
            </a:r>
            <a:r>
              <a:rPr lang="ar-SY" b="1" dirty="0" smtClean="0">
                <a:solidFill>
                  <a:schemeClr val="bg1"/>
                </a:solidFill>
                <a:latin typeface="Simplified Arabic"/>
              </a:rPr>
              <a:t>٪ من حالات السرطان عالمياً (1,4 مليون حالة سنوياً في عام 2012)، وهو ثالث سرطان بغض النظر عن الجنس [بعد سرطانات الرئة (13</a:t>
            </a:r>
            <a:r>
              <a:rPr lang="ar-SY" b="1" dirty="0" smtClean="0">
                <a:solidFill>
                  <a:schemeClr val="bg1"/>
                </a:solidFill>
                <a:latin typeface="Simplified Arabic"/>
                <a:cs typeface="Simplified Arabic"/>
              </a:rPr>
              <a:t>٪</a:t>
            </a:r>
            <a:r>
              <a:rPr lang="ar-SY" b="1" dirty="0" smtClean="0">
                <a:solidFill>
                  <a:schemeClr val="bg1"/>
                </a:solidFill>
                <a:latin typeface="Simplified Arabic"/>
              </a:rPr>
              <a:t>) والثدي (11,9</a:t>
            </a:r>
            <a:r>
              <a:rPr lang="ar-SY" b="1" dirty="0" smtClean="0">
                <a:solidFill>
                  <a:schemeClr val="bg1"/>
                </a:solidFill>
                <a:latin typeface="Simplified Arabic"/>
                <a:cs typeface="Simplified Arabic"/>
              </a:rPr>
              <a:t>٪</a:t>
            </a:r>
            <a:r>
              <a:rPr lang="ar-SY" b="1" dirty="0" smtClean="0">
                <a:solidFill>
                  <a:schemeClr val="bg1"/>
                </a:solidFill>
                <a:latin typeface="Simplified Arabic"/>
              </a:rPr>
              <a:t>)]، وهو ثالث سرطان لدى الرجال (10</a:t>
            </a:r>
            <a:r>
              <a:rPr lang="ar-SY" b="1" dirty="0" smtClean="0">
                <a:solidFill>
                  <a:schemeClr val="bg1"/>
                </a:solidFill>
                <a:latin typeface="Simplified Arabic"/>
                <a:cs typeface="Simplified Arabic"/>
              </a:rPr>
              <a:t>٪</a:t>
            </a:r>
            <a:r>
              <a:rPr lang="ar-SY" b="1" dirty="0" smtClean="0">
                <a:solidFill>
                  <a:schemeClr val="bg1"/>
                </a:solidFill>
                <a:latin typeface="Simplified Arabic"/>
              </a:rPr>
              <a:t>) (746 ألف حالة في عام 2012)، [بعد سرطانات الرئة (16,7</a:t>
            </a:r>
            <a:r>
              <a:rPr lang="ar-SY" b="1" dirty="0" smtClean="0">
                <a:solidFill>
                  <a:schemeClr val="bg1"/>
                </a:solidFill>
                <a:latin typeface="Simplified Arabic"/>
                <a:cs typeface="Simplified Arabic"/>
              </a:rPr>
              <a:t>٪</a:t>
            </a:r>
            <a:r>
              <a:rPr lang="ar-SY" b="1" dirty="0" smtClean="0">
                <a:solidFill>
                  <a:schemeClr val="bg1"/>
                </a:solidFill>
                <a:latin typeface="Simplified Arabic"/>
              </a:rPr>
              <a:t>) والبروستاتة (15</a:t>
            </a:r>
            <a:r>
              <a:rPr lang="ar-SY" b="1" dirty="0" smtClean="0">
                <a:solidFill>
                  <a:schemeClr val="bg1"/>
                </a:solidFill>
                <a:latin typeface="Simplified Arabic"/>
                <a:cs typeface="Simplified Arabic"/>
              </a:rPr>
              <a:t>٪</a:t>
            </a:r>
            <a:r>
              <a:rPr lang="ar-SY" b="1" dirty="0" smtClean="0">
                <a:solidFill>
                  <a:schemeClr val="bg1"/>
                </a:solidFill>
                <a:latin typeface="Simplified Arabic"/>
              </a:rPr>
              <a:t>)]، وهو ثاني سرطان لدى النساء (9,2</a:t>
            </a:r>
            <a:r>
              <a:rPr lang="ar-SY" b="1" dirty="0" smtClean="0">
                <a:solidFill>
                  <a:schemeClr val="bg1"/>
                </a:solidFill>
                <a:latin typeface="Simplified Arabic"/>
                <a:cs typeface="Simplified Arabic"/>
              </a:rPr>
              <a:t>٪</a:t>
            </a:r>
            <a:r>
              <a:rPr lang="ar-SY" b="1" dirty="0" smtClean="0">
                <a:solidFill>
                  <a:schemeClr val="bg1"/>
                </a:solidFill>
                <a:latin typeface="Simplified Arabic"/>
              </a:rPr>
              <a:t>) (612 ألف حالة في عام 2012) [بعد سرطان الثدي (25,2</a:t>
            </a:r>
            <a:r>
              <a:rPr lang="ar-SY" b="1" dirty="0" smtClean="0">
                <a:solidFill>
                  <a:schemeClr val="bg1"/>
                </a:solidFill>
                <a:latin typeface="Simplified Arabic"/>
                <a:cs typeface="Simplified Arabic"/>
              </a:rPr>
              <a:t>٪</a:t>
            </a:r>
            <a:r>
              <a:rPr lang="ar-SY" b="1" dirty="0" smtClean="0">
                <a:solidFill>
                  <a:schemeClr val="bg1"/>
                </a:solidFill>
                <a:latin typeface="Simplified Arabic"/>
              </a:rPr>
              <a:t>)]</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المُمْكِنة(المجموعة 2-ب)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الحيوية (طفيليات)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البلهارسية</a:t>
            </a:r>
            <a:r>
              <a:rPr lang="ar-SY" sz="2600" b="1" dirty="0" smtClean="0">
                <a:solidFill>
                  <a:srgbClr val="C00000"/>
                </a:solidFill>
                <a:cs typeface="PT Bold Heading" pitchFamily="2" charset="-78"/>
              </a:rPr>
              <a:t> اليابانية</a:t>
            </a:r>
            <a:r>
              <a:rPr lang="ar-SY" sz="2600" b="1" baseline="30000" dirty="0" smtClean="0">
                <a:solidFill>
                  <a:srgbClr val="00B050"/>
                </a:solidFill>
                <a:cs typeface="PT Bold Heading" pitchFamily="2" charset="-78"/>
              </a:rPr>
              <a:t>1، 5</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357158" y="1928802"/>
            <a:ext cx="8229600" cy="4357718"/>
          </a:xfrm>
          <a:solidFill>
            <a:srgbClr val="C00000"/>
          </a:solidFill>
        </p:spPr>
        <p:txBody>
          <a:bodyPr>
            <a:normAutofit fontScale="85000" lnSpcReduction="10000"/>
          </a:bodyPr>
          <a:lstStyle/>
          <a:p>
            <a:pPr marL="0" indent="0" algn="ctr">
              <a:buNone/>
            </a:pPr>
            <a:r>
              <a:rPr lang="ar-SY" sz="3300" b="1" dirty="0" smtClean="0">
                <a:solidFill>
                  <a:schemeClr val="accent4">
                    <a:lumMod val="40000"/>
                    <a:lumOff val="60000"/>
                  </a:schemeClr>
                </a:solidFill>
                <a:cs typeface="+mj-cs"/>
              </a:rPr>
              <a:t>التَّعَرُّض المِهَني</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sz="3300" b="1" dirty="0" err="1" smtClean="0">
                <a:solidFill>
                  <a:schemeClr val="bg1"/>
                </a:solidFill>
              </a:rPr>
              <a:t>البِلْهارْسِيَّة</a:t>
            </a:r>
            <a:r>
              <a:rPr lang="ar-SY" sz="3300" b="1" dirty="0" smtClean="0">
                <a:solidFill>
                  <a:schemeClr val="bg1"/>
                </a:solidFill>
              </a:rPr>
              <a:t> طُفَيلِي من أَجْناس الدِّيدان المَثْقوبات</a:t>
            </a:r>
          </a:p>
          <a:p>
            <a:pPr>
              <a:buFont typeface="Wingdings" pitchFamily="2" charset="2"/>
              <a:buChar char="Ø"/>
            </a:pPr>
            <a:r>
              <a:rPr lang="ar-SY" sz="3300" b="1" dirty="0" smtClean="0">
                <a:solidFill>
                  <a:schemeClr val="bg1"/>
                </a:solidFill>
              </a:rPr>
              <a:t>يَحدُث </a:t>
            </a:r>
            <a:r>
              <a:rPr lang="ar-SY" sz="3300" b="1" dirty="0" err="1" smtClean="0">
                <a:solidFill>
                  <a:schemeClr val="bg1"/>
                </a:solidFill>
              </a:rPr>
              <a:t>الخَمَج</a:t>
            </a:r>
            <a:r>
              <a:rPr lang="ar-SY" sz="3300" b="1" dirty="0" smtClean="0">
                <a:solidFill>
                  <a:schemeClr val="bg1"/>
                </a:solidFill>
              </a:rPr>
              <a:t> بعد التَّماس المُباشَر مع </a:t>
            </a:r>
            <a:r>
              <a:rPr lang="ar-SY" sz="3300" b="1" dirty="0" err="1" smtClean="0">
                <a:solidFill>
                  <a:schemeClr val="bg1"/>
                </a:solidFill>
              </a:rPr>
              <a:t>الذَّوانِب</a:t>
            </a:r>
            <a:r>
              <a:rPr lang="ar-SY" sz="3300" b="1" dirty="0" smtClean="0">
                <a:solidFill>
                  <a:schemeClr val="bg1"/>
                </a:solidFill>
              </a:rPr>
              <a:t> القابِعَة في المِياه العَذْبَة</a:t>
            </a:r>
          </a:p>
          <a:p>
            <a:pPr>
              <a:buFont typeface="Wingdings" pitchFamily="2" charset="2"/>
              <a:buChar char="Ø"/>
            </a:pPr>
            <a:r>
              <a:rPr lang="ar-SY" sz="3300" b="1" dirty="0" smtClean="0">
                <a:solidFill>
                  <a:schemeClr val="bg1"/>
                </a:solidFill>
              </a:rPr>
              <a:t>ثمة ثلاثة عَوامِل كبرى </a:t>
            </a:r>
            <a:r>
              <a:rPr lang="ar-SY" sz="3300" b="1" dirty="0" err="1" smtClean="0">
                <a:solidFill>
                  <a:schemeClr val="bg1"/>
                </a:solidFill>
              </a:rPr>
              <a:t>مسؤولة</a:t>
            </a:r>
            <a:r>
              <a:rPr lang="ar-SY" sz="3300" b="1" dirty="0" smtClean="0">
                <a:solidFill>
                  <a:schemeClr val="bg1"/>
                </a:solidFill>
              </a:rPr>
              <a:t> عن اِنْتِقال </a:t>
            </a:r>
            <a:r>
              <a:rPr lang="ar-SY" sz="3300" b="1" dirty="0" err="1" smtClean="0">
                <a:solidFill>
                  <a:schemeClr val="bg1"/>
                </a:solidFill>
              </a:rPr>
              <a:t>الخَمَج</a:t>
            </a:r>
            <a:r>
              <a:rPr lang="ar-SY" sz="3300" b="1" dirty="0" smtClean="0">
                <a:solidFill>
                  <a:schemeClr val="bg1"/>
                </a:solidFill>
              </a:rPr>
              <a:t>: تَلَوُّث المِياه العَذْبَة بالمُفْرَغات المحتوية على </a:t>
            </a:r>
            <a:r>
              <a:rPr lang="ar-SY" sz="3300" b="1" dirty="0" err="1" smtClean="0">
                <a:solidFill>
                  <a:schemeClr val="bg1"/>
                </a:solidFill>
              </a:rPr>
              <a:t>بُيوض</a:t>
            </a:r>
            <a:r>
              <a:rPr lang="ar-SY" sz="3300" b="1" dirty="0" smtClean="0">
                <a:solidFill>
                  <a:schemeClr val="bg1"/>
                </a:solidFill>
              </a:rPr>
              <a:t> </a:t>
            </a:r>
            <a:r>
              <a:rPr lang="ar-SY" sz="3300" b="1" dirty="0" err="1" smtClean="0">
                <a:solidFill>
                  <a:schemeClr val="bg1"/>
                </a:solidFill>
              </a:rPr>
              <a:t>البِلْهارْسِيَّة</a:t>
            </a:r>
            <a:r>
              <a:rPr lang="ar-SY" sz="3300" b="1" dirty="0" smtClean="0">
                <a:solidFill>
                  <a:schemeClr val="bg1"/>
                </a:solidFill>
              </a:rPr>
              <a:t>، ووجود القَوْقَعَة المُضِيْف (الوَسيط)، وتَماس الإنسان مع المِياه </a:t>
            </a:r>
            <a:r>
              <a:rPr lang="ar-SY" sz="3300" b="1" dirty="0" err="1" smtClean="0">
                <a:solidFill>
                  <a:schemeClr val="bg1"/>
                </a:solidFill>
              </a:rPr>
              <a:t>المُحْتَشِرَة</a:t>
            </a:r>
            <a:r>
              <a:rPr lang="ar-SY" sz="3300" b="1" dirty="0" smtClean="0">
                <a:solidFill>
                  <a:schemeClr val="bg1"/>
                </a:solidFill>
              </a:rPr>
              <a:t> </a:t>
            </a:r>
            <a:r>
              <a:rPr lang="ar-SY" sz="3300" b="1" dirty="0" err="1" smtClean="0">
                <a:solidFill>
                  <a:schemeClr val="bg1"/>
                </a:solidFill>
              </a:rPr>
              <a:t>بالذَّوانِب</a:t>
            </a:r>
            <a:endParaRPr lang="ar-SY" sz="3300" b="1" dirty="0" smtClean="0">
              <a:solidFill>
                <a:schemeClr val="bg1"/>
              </a:solidFill>
            </a:endParaRPr>
          </a:p>
          <a:p>
            <a:pPr>
              <a:buFont typeface="Wingdings" pitchFamily="2" charset="2"/>
              <a:buChar char="Ø"/>
            </a:pPr>
            <a:r>
              <a:rPr lang="ar-SY" sz="3300" b="1" dirty="0" smtClean="0">
                <a:solidFill>
                  <a:schemeClr val="bg1"/>
                </a:solidFill>
              </a:rPr>
              <a:t>إن الفِئات المِهَنِيَّة الأكثر تَعَرُّضاً </a:t>
            </a:r>
            <a:r>
              <a:rPr lang="ar-SY" sz="3300" b="1" dirty="0" err="1" smtClean="0">
                <a:solidFill>
                  <a:schemeClr val="bg1"/>
                </a:solidFill>
              </a:rPr>
              <a:t>للاِخْتِطار</a:t>
            </a:r>
            <a:r>
              <a:rPr lang="ar-SY" sz="3300" b="1" dirty="0" smtClean="0">
                <a:solidFill>
                  <a:schemeClr val="bg1"/>
                </a:solidFill>
              </a:rPr>
              <a:t> (للخَطَر) هي صيادو الأسماك وعُمَّال الرَّي، والمُزارِعون</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70</a:t>
            </a:fld>
            <a:endParaRPr lang="ar-SA" dirty="0">
              <a:solidFill>
                <a:srgbClr val="002060"/>
              </a:solidFill>
            </a:endParaRPr>
          </a:p>
        </p:txBody>
      </p:sp>
    </p:spTree>
    <p:extLst>
      <p:ext uri="{BB962C8B-B14F-4D97-AF65-F5344CB8AC3E}">
        <p14:creationId xmlns="" xmlns:p14="http://schemas.microsoft.com/office/powerpoint/2010/main" val="37342484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المُمْكِنة(المجموعة 2-ب)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الحيوية (طفيليات)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البلهارسية</a:t>
            </a:r>
            <a:r>
              <a:rPr lang="ar-SY" sz="2600" b="1" dirty="0" smtClean="0">
                <a:solidFill>
                  <a:srgbClr val="C00000"/>
                </a:solidFill>
                <a:cs typeface="PT Bold Heading" pitchFamily="2" charset="-78"/>
              </a:rPr>
              <a:t> اليابانية</a:t>
            </a:r>
            <a:r>
              <a:rPr lang="ar-SY" sz="2600" b="1" baseline="30000" dirty="0" smtClean="0">
                <a:solidFill>
                  <a:srgbClr val="00B050"/>
                </a:solidFill>
                <a:cs typeface="PT Bold Heading" pitchFamily="2" charset="-78"/>
              </a:rPr>
              <a:t>1، 5</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ظَنِّي (مُحْتَمَل ومُمْكِن) بالإضافة إلى القَولون-المُسْتَقيم</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الكبد</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71</a:t>
            </a:fld>
            <a:endParaRPr lang="ar-SA" dirty="0">
              <a:solidFill>
                <a:srgbClr val="002060"/>
              </a:solidFill>
            </a:endParaRPr>
          </a:p>
        </p:txBody>
      </p:sp>
    </p:spTree>
    <p:extLst>
      <p:ext uri="{BB962C8B-B14F-4D97-AF65-F5344CB8AC3E}">
        <p14:creationId xmlns="" xmlns:p14="http://schemas.microsoft.com/office/powerpoint/2010/main" val="1189134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المُمْكِنة(المجموعة 2-ب)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الحيوية (طفيليات)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البلهارسية</a:t>
            </a:r>
            <a:r>
              <a:rPr lang="ar-SY" sz="2600" b="1" dirty="0" smtClean="0">
                <a:solidFill>
                  <a:srgbClr val="C00000"/>
                </a:solidFill>
                <a:cs typeface="PT Bold Heading" pitchFamily="2" charset="-78"/>
              </a:rPr>
              <a:t> اليابانية</a:t>
            </a:r>
            <a:r>
              <a:rPr lang="ar-SY" sz="2600" b="1" baseline="30000" dirty="0" smtClean="0">
                <a:solidFill>
                  <a:srgbClr val="00B050"/>
                </a:solidFill>
                <a:cs typeface="PT Bold Heading" pitchFamily="2" charset="-78"/>
              </a:rPr>
              <a:t>1، 5</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مؤكد</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لا يوجد عضو مُسْتَهْدَف على نحو مؤكد</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72</a:t>
            </a:fld>
            <a:endParaRPr lang="ar-SA" dirty="0">
              <a:solidFill>
                <a:srgbClr val="002060"/>
              </a:solidFill>
            </a:endParaRPr>
          </a:p>
        </p:txBody>
      </p:sp>
    </p:spTree>
    <p:extLst>
      <p:ext uri="{BB962C8B-B14F-4D97-AF65-F5344CB8AC3E}">
        <p14:creationId xmlns="" xmlns:p14="http://schemas.microsoft.com/office/powerpoint/2010/main" val="1189134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المُمْكِنة(المجموعة 2-ب)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الحيوية (طفيليات)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البلهارسية</a:t>
            </a:r>
            <a:r>
              <a:rPr lang="ar-SY" sz="2600" b="1" dirty="0" smtClean="0">
                <a:solidFill>
                  <a:srgbClr val="C00000"/>
                </a:solidFill>
                <a:cs typeface="PT Bold Heading" pitchFamily="2" charset="-78"/>
              </a:rPr>
              <a:t> اليابانية</a:t>
            </a:r>
            <a:r>
              <a:rPr lang="ar-SY" sz="2600" b="1" baseline="30000" dirty="0" smtClean="0">
                <a:solidFill>
                  <a:srgbClr val="00B050"/>
                </a:solidFill>
                <a:cs typeface="PT Bold Heading" pitchFamily="2" charset="-78"/>
              </a:rPr>
              <a:t>1، 5</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73</a:t>
            </a:fld>
            <a:endParaRPr lang="ar-SA" dirty="0">
              <a:solidFill>
                <a:srgbClr val="002060"/>
              </a:solidFill>
            </a:endParaRPr>
          </a:p>
        </p:txBody>
      </p:sp>
      <p:sp>
        <p:nvSpPr>
          <p:cNvPr id="7" name="مستطيل 6"/>
          <p:cNvSpPr/>
          <p:nvPr/>
        </p:nvSpPr>
        <p:spPr>
          <a:xfrm>
            <a:off x="755576" y="5447692"/>
            <a:ext cx="784887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دورة حياة </a:t>
            </a:r>
            <a:r>
              <a:rPr lang="ar-SA" sz="2400" b="1" dirty="0" err="1" smtClean="0">
                <a:solidFill>
                  <a:srgbClr val="002060"/>
                </a:solidFill>
                <a:latin typeface="Monotype Koufi" pitchFamily="2" charset="-78"/>
                <a:ea typeface="Monotype Koufi" pitchFamily="2" charset="-78"/>
                <a:cs typeface="Monotype Koufi" pitchFamily="2" charset="-78"/>
              </a:rPr>
              <a:t>البلهارسية</a:t>
            </a:r>
            <a:endParaRPr lang="en-US" sz="2400" dirty="0">
              <a:solidFill>
                <a:srgbClr val="002060"/>
              </a:solidFill>
              <a:ea typeface="Monotype Koufi" pitchFamily="2" charset="-78"/>
              <a:cs typeface="Monotype Koufi" pitchFamily="2" charset="-78"/>
            </a:endParaRPr>
          </a:p>
        </p:txBody>
      </p:sp>
      <p:pic>
        <p:nvPicPr>
          <p:cNvPr id="11" name="Picture 3" descr="D:\دورة حياة البلهارسيات5.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747962" y="2367756"/>
            <a:ext cx="3648075" cy="299085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6759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المُمْكِنة(المجموعة 2-ب)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الحيوية (طفيليات)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البلهارسية</a:t>
            </a:r>
            <a:r>
              <a:rPr lang="ar-SY" sz="2600" b="1" dirty="0" smtClean="0">
                <a:solidFill>
                  <a:srgbClr val="C00000"/>
                </a:solidFill>
                <a:cs typeface="PT Bold Heading" pitchFamily="2" charset="-78"/>
              </a:rPr>
              <a:t> اليابانية</a:t>
            </a:r>
            <a:r>
              <a:rPr lang="ar-SY" sz="2600" b="1" baseline="30000" dirty="0" smtClean="0">
                <a:solidFill>
                  <a:srgbClr val="00B050"/>
                </a:solidFill>
                <a:cs typeface="PT Bold Heading" pitchFamily="2" charset="-78"/>
              </a:rPr>
              <a:t>1، 5</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74</a:t>
            </a:fld>
            <a:endParaRPr lang="ar-SA" dirty="0">
              <a:solidFill>
                <a:srgbClr val="002060"/>
              </a:solidFill>
            </a:endParaRPr>
          </a:p>
        </p:txBody>
      </p:sp>
      <p:sp>
        <p:nvSpPr>
          <p:cNvPr id="7" name="مستطيل 6"/>
          <p:cNvSpPr/>
          <p:nvPr/>
        </p:nvSpPr>
        <p:spPr>
          <a:xfrm>
            <a:off x="755576" y="5447692"/>
            <a:ext cx="7848872" cy="461665"/>
          </a:xfrm>
          <a:prstGeom prst="rect">
            <a:avLst/>
          </a:prstGeom>
        </p:spPr>
        <p:txBody>
          <a:bodyPr wrap="square">
            <a:spAutoFit/>
          </a:bodyPr>
          <a:lstStyle/>
          <a:p>
            <a:pPr algn="ctr"/>
            <a:r>
              <a:rPr lang="ar-SA" sz="2400" b="1" dirty="0" err="1" smtClean="0">
                <a:solidFill>
                  <a:srgbClr val="002060"/>
                </a:solidFill>
                <a:latin typeface="Monotype Koufi" pitchFamily="2" charset="-78"/>
                <a:ea typeface="Monotype Koufi" pitchFamily="2" charset="-78"/>
                <a:cs typeface="Monotype Koufi" pitchFamily="2" charset="-78"/>
              </a:rPr>
              <a:t>البلهارسية</a:t>
            </a:r>
            <a:r>
              <a:rPr lang="ar-SA" sz="2400" b="1" dirty="0" smtClean="0">
                <a:solidFill>
                  <a:srgbClr val="002060"/>
                </a:solidFill>
                <a:latin typeface="Monotype Koufi" pitchFamily="2" charset="-78"/>
                <a:ea typeface="Monotype Koufi" pitchFamily="2" charset="-78"/>
                <a:cs typeface="Monotype Koufi" pitchFamily="2" charset="-78"/>
              </a:rPr>
              <a:t> اليابانية </a:t>
            </a:r>
            <a:endParaRPr lang="en-US" sz="2400" dirty="0">
              <a:solidFill>
                <a:srgbClr val="002060"/>
              </a:solidFill>
              <a:ea typeface="Monotype Koufi" pitchFamily="2" charset="-78"/>
              <a:cs typeface="Monotype Koufi" pitchFamily="2" charset="-78"/>
            </a:endParaRPr>
          </a:p>
        </p:txBody>
      </p:sp>
      <p:pic>
        <p:nvPicPr>
          <p:cNvPr id="8" name="Picture 2" descr="D:\البهارسية اليابانية.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131840" y="1988840"/>
            <a:ext cx="3201393" cy="340698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6759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المُمْكِنة(المجموعة 2-ب)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الحيوية (طفيليات)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a:t>
            </a:r>
            <a:r>
              <a:rPr lang="ar-SY" sz="2600" b="1" dirty="0" err="1" smtClean="0">
                <a:solidFill>
                  <a:srgbClr val="C00000"/>
                </a:solidFill>
                <a:cs typeface="PT Bold Heading" pitchFamily="2" charset="-78"/>
              </a:rPr>
              <a:t>البلهارسية</a:t>
            </a:r>
            <a:r>
              <a:rPr lang="ar-SY" sz="2600" b="1" dirty="0" smtClean="0">
                <a:solidFill>
                  <a:srgbClr val="C00000"/>
                </a:solidFill>
                <a:cs typeface="PT Bold Heading" pitchFamily="2" charset="-78"/>
              </a:rPr>
              <a:t> اليابانية</a:t>
            </a:r>
            <a:r>
              <a:rPr lang="ar-SY" sz="2600" b="1" baseline="30000" dirty="0" smtClean="0">
                <a:solidFill>
                  <a:srgbClr val="00B050"/>
                </a:solidFill>
                <a:cs typeface="PT Bold Heading" pitchFamily="2" charset="-78"/>
              </a:rPr>
              <a:t>1، 5</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75</a:t>
            </a:fld>
            <a:endParaRPr lang="ar-SA" dirty="0">
              <a:solidFill>
                <a:srgbClr val="002060"/>
              </a:solidFill>
            </a:endParaRPr>
          </a:p>
        </p:txBody>
      </p:sp>
      <p:sp>
        <p:nvSpPr>
          <p:cNvPr id="7" name="مستطيل 6"/>
          <p:cNvSpPr/>
          <p:nvPr/>
        </p:nvSpPr>
        <p:spPr>
          <a:xfrm>
            <a:off x="1403648" y="5680566"/>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بيوض </a:t>
            </a:r>
            <a:r>
              <a:rPr lang="ar-SA" sz="2400" b="1" dirty="0" err="1" smtClean="0">
                <a:solidFill>
                  <a:srgbClr val="002060"/>
                </a:solidFill>
                <a:latin typeface="Monotype Koufi" pitchFamily="2" charset="-78"/>
                <a:ea typeface="Monotype Koufi" pitchFamily="2" charset="-78"/>
                <a:cs typeface="Monotype Koufi" pitchFamily="2" charset="-78"/>
              </a:rPr>
              <a:t>البلهارسية</a:t>
            </a:r>
            <a:r>
              <a:rPr lang="ar-SA" sz="2400" b="1" dirty="0" smtClean="0">
                <a:solidFill>
                  <a:srgbClr val="002060"/>
                </a:solidFill>
                <a:latin typeface="Monotype Koufi" pitchFamily="2" charset="-78"/>
                <a:ea typeface="Monotype Koufi" pitchFamily="2" charset="-78"/>
                <a:cs typeface="Monotype Koufi" pitchFamily="2" charset="-78"/>
              </a:rPr>
              <a:t> اليابانية في السبيل البابي الكبدي</a:t>
            </a:r>
            <a:endParaRPr lang="en-US" sz="2400" dirty="0">
              <a:solidFill>
                <a:srgbClr val="002060"/>
              </a:solidFill>
              <a:ea typeface="Monotype Koufi" pitchFamily="2" charset="-78"/>
              <a:cs typeface="Monotype Koufi" pitchFamily="2" charset="-78"/>
            </a:endParaRPr>
          </a:p>
        </p:txBody>
      </p:sp>
      <p:pic>
        <p:nvPicPr>
          <p:cNvPr id="8" name="Picture 2" descr="D:\S. japonicum eggs in hepatic portal tract..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979712" y="1844824"/>
            <a:ext cx="4975902" cy="374851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المُسَرْطِنَة الظَّنِّيَّة المُحْتَمَلة (المجموعة 2-أ) غير المِهَنية</a:t>
            </a:r>
            <a:br>
              <a:rPr lang="ar-SY" sz="2600" b="1" dirty="0" smtClean="0">
                <a:solidFill>
                  <a:srgbClr val="0070C0"/>
                </a:solidFill>
                <a:cs typeface="PT Bold Heading" pitchFamily="2" charset="-78"/>
              </a:rPr>
            </a:br>
            <a:r>
              <a:rPr lang="ar-SY" sz="2600" b="1" dirty="0">
                <a:solidFill>
                  <a:srgbClr val="0070C0"/>
                </a:solidFill>
                <a:cs typeface="PT Bold Heading" pitchFamily="2" charset="-78"/>
              </a:rPr>
              <a:t>المتعلقة بالطعام والمشروبات</a:t>
            </a:r>
            <a:br>
              <a:rPr lang="ar-SY" sz="2600" b="1" dirty="0">
                <a:solidFill>
                  <a:srgbClr val="0070C0"/>
                </a:solidFill>
                <a:cs typeface="PT Bold Heading" pitchFamily="2" charset="-78"/>
              </a:rPr>
            </a:br>
            <a:r>
              <a:rPr lang="ar-SY" sz="2600" b="1" dirty="0" smtClean="0">
                <a:solidFill>
                  <a:srgbClr val="C00000"/>
                </a:solidFill>
                <a:cs typeface="PT Bold Heading" pitchFamily="2" charset="-78"/>
              </a:rPr>
              <a:t>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lstStyle/>
          <a:p>
            <a:pPr marL="0" indent="0" algn="ctr">
              <a:buNone/>
            </a:pPr>
            <a:r>
              <a:rPr lang="ar-SY" b="1" dirty="0" smtClean="0">
                <a:solidFill>
                  <a:schemeClr val="accent4">
                    <a:lumMod val="40000"/>
                    <a:lumOff val="60000"/>
                  </a:schemeClr>
                </a:solidFill>
                <a:cs typeface="+mj-cs"/>
              </a:rPr>
              <a:t>اسم العامِل </a:t>
            </a:r>
            <a:r>
              <a:rPr lang="ar-SY" b="1" dirty="0" err="1" smtClean="0">
                <a:solidFill>
                  <a:schemeClr val="accent4">
                    <a:lumMod val="40000"/>
                    <a:lumOff val="60000"/>
                  </a:schemeClr>
                </a:solidFill>
                <a:cs typeface="+mj-cs"/>
              </a:rPr>
              <a:t>المُسَرْطِن</a:t>
            </a:r>
            <a:r>
              <a:rPr lang="ar-SY" b="1" dirty="0" smtClean="0">
                <a:solidFill>
                  <a:schemeClr val="accent4">
                    <a:lumMod val="40000"/>
                    <a:lumOff val="60000"/>
                  </a:schemeClr>
                </a:solidFill>
                <a:cs typeface="+mj-cs"/>
              </a:rPr>
              <a:t> باللغة الإنجليزية</a:t>
            </a:r>
          </a:p>
          <a:p>
            <a:pPr marL="0" indent="0" algn="l" rtl="0">
              <a:buNone/>
            </a:pPr>
            <a:endParaRPr lang="en-US" b="1" dirty="0" smtClean="0">
              <a:solidFill>
                <a:schemeClr val="bg1"/>
              </a:solidFill>
            </a:endParaRPr>
          </a:p>
          <a:p>
            <a:pPr algn="l" rtl="0">
              <a:buFont typeface="Wingdings" pitchFamily="2" charset="2"/>
              <a:buChar char="Ø"/>
            </a:pPr>
            <a:r>
              <a:rPr lang="en-US" b="1" dirty="0" smtClean="0">
                <a:solidFill>
                  <a:schemeClr val="bg1"/>
                </a:solidFill>
              </a:rPr>
              <a:t>Red meat consumption</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76</a:t>
            </a:fld>
            <a:endParaRPr lang="ar-SA" dirty="0">
              <a:solidFill>
                <a:srgbClr val="002060"/>
              </a:solidFill>
            </a:endParaRPr>
          </a:p>
        </p:txBody>
      </p:sp>
    </p:spTree>
    <p:extLst>
      <p:ext uri="{BB962C8B-B14F-4D97-AF65-F5344CB8AC3E}">
        <p14:creationId xmlns="" xmlns:p14="http://schemas.microsoft.com/office/powerpoint/2010/main" val="27306236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500034" y="1785926"/>
            <a:ext cx="8229600" cy="4525963"/>
          </a:xfrm>
          <a:solidFill>
            <a:srgbClr val="C00000"/>
          </a:solidFill>
        </p:spPr>
        <p:txBody>
          <a:bodyPr>
            <a:normAutofit/>
          </a:bodyPr>
          <a:lstStyle/>
          <a:p>
            <a:pPr marL="0" indent="0" algn="ctr">
              <a:buNone/>
            </a:pPr>
            <a:r>
              <a:rPr lang="ar-SY" b="1" dirty="0" smtClean="0">
                <a:solidFill>
                  <a:schemeClr val="accent4">
                    <a:lumMod val="40000"/>
                    <a:lumOff val="60000"/>
                  </a:schemeClr>
                </a:solidFill>
                <a:cs typeface="+mj-cs"/>
              </a:rPr>
              <a:t>التَّعَرُّض غير المِهَني (عادات المُسْتَهْلِك)</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يُقْصَد باللَّحْم الأَحْمَر لَحْم عَضَلات الحَيَوانات الثَّدْيِيَّة (جِنْس من الفَقارِيَّات)، بما في ذلك لَحْم البَقَر والعِجْل الرَّضيع (</a:t>
            </a:r>
            <a:r>
              <a:rPr lang="ar-SY" b="1" dirty="0" err="1" smtClean="0">
                <a:solidFill>
                  <a:schemeClr val="bg1"/>
                </a:solidFill>
              </a:rPr>
              <a:t>البيتيلو</a:t>
            </a:r>
            <a:r>
              <a:rPr lang="ar-SY" b="1" dirty="0" smtClean="0">
                <a:solidFill>
                  <a:schemeClr val="bg1"/>
                </a:solidFill>
              </a:rPr>
              <a:t>) والخِنْزير والحَمَل والضَّأْن (الخَروف أو الغَنَم) والحِصان والماعِز؛ وهنا لا يخضع اللحم لعمليات متعاقبة المذكورة سابقاً والتي تجعل من استهلاك اللحم المعالج </a:t>
            </a:r>
            <a:r>
              <a:rPr lang="ar-SY" b="1" dirty="0" err="1" smtClean="0">
                <a:solidFill>
                  <a:schemeClr val="bg1"/>
                </a:solidFill>
              </a:rPr>
              <a:t>مسرطناً</a:t>
            </a:r>
            <a:r>
              <a:rPr lang="ar-SY" b="1" dirty="0" smtClean="0">
                <a:solidFill>
                  <a:schemeClr val="bg1"/>
                </a:solidFill>
              </a:rPr>
              <a:t> للقولون على نحو مؤكد</a:t>
            </a: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77</a:t>
            </a:fld>
            <a:endParaRPr lang="ar-SA" dirty="0">
              <a:solidFill>
                <a:srgbClr val="002060"/>
              </a:solidFill>
            </a:endParaRPr>
          </a:p>
        </p:txBody>
      </p:sp>
    </p:spTree>
    <p:extLst>
      <p:ext uri="{BB962C8B-B14F-4D97-AF65-F5344CB8AC3E}">
        <p14:creationId xmlns="" xmlns:p14="http://schemas.microsoft.com/office/powerpoint/2010/main" val="37342484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78</a:t>
            </a:fld>
            <a:endParaRPr lang="ar-SA" dirty="0">
              <a:solidFill>
                <a:srgbClr val="002060"/>
              </a:solidFill>
            </a:endParaRPr>
          </a:p>
        </p:txBody>
      </p:sp>
      <p:sp>
        <p:nvSpPr>
          <p:cNvPr id="7" name="مستطيل 6"/>
          <p:cNvSpPr/>
          <p:nvPr/>
        </p:nvSpPr>
        <p:spPr>
          <a:xfrm>
            <a:off x="755576" y="5447692"/>
            <a:ext cx="784887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الأجزاء التشريحية للبقر حيث يتواجد اللحم الأحمر</a:t>
            </a:r>
            <a:endParaRPr lang="en-US" sz="2400" dirty="0">
              <a:solidFill>
                <a:srgbClr val="002060"/>
              </a:solidFill>
              <a:ea typeface="Monotype Koufi" pitchFamily="2" charset="-78"/>
              <a:cs typeface="Monotype Koufi" pitchFamily="2" charset="-78"/>
            </a:endParaRPr>
          </a:p>
        </p:txBody>
      </p:sp>
      <p:pic>
        <p:nvPicPr>
          <p:cNvPr id="14" name="عنصر نائب للمحتوى 13" descr="لحم البقر -تقطيع.png"/>
          <p:cNvPicPr>
            <a:picLocks noGrp="1" noChangeAspect="1"/>
          </p:cNvPicPr>
          <p:nvPr>
            <p:ph idx="1"/>
          </p:nvPr>
        </p:nvPicPr>
        <p:blipFill>
          <a:blip r:embed="rId2"/>
          <a:stretch>
            <a:fillRect/>
          </a:stretch>
        </p:blipFill>
        <p:spPr>
          <a:xfrm>
            <a:off x="2667000" y="2500306"/>
            <a:ext cx="4214958" cy="24868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8" name="مستطيل 7"/>
          <p:cNvSpPr/>
          <p:nvPr/>
        </p:nvSpPr>
        <p:spPr>
          <a:xfrm>
            <a:off x="2071670" y="1785926"/>
            <a:ext cx="5415265" cy="584775"/>
          </a:xfrm>
          <a:prstGeom prst="rect">
            <a:avLst/>
          </a:prstGeom>
        </p:spPr>
        <p:txBody>
          <a:bodyPr wrap="none">
            <a:spAutoFit/>
          </a:bodyPr>
          <a:lstStyle/>
          <a:p>
            <a:pPr algn="ctr"/>
            <a:r>
              <a:rPr lang="ar-SY" sz="3200" b="1" dirty="0" smtClean="0">
                <a:solidFill>
                  <a:srgbClr val="FFFF00"/>
                </a:solidFill>
                <a:cs typeface="+mj-cs"/>
              </a:rPr>
              <a:t>التَّعَرُّض غير المِهَني (عادات المُسْتَهْلِك)</a:t>
            </a:r>
          </a:p>
        </p:txBody>
      </p:sp>
    </p:spTree>
    <p:extLst>
      <p:ext uri="{BB962C8B-B14F-4D97-AF65-F5344CB8AC3E}">
        <p14:creationId xmlns="" xmlns:p14="http://schemas.microsoft.com/office/powerpoint/2010/main" val="1176759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57200" y="1600200"/>
            <a:ext cx="8229600" cy="4686320"/>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ظَنِّي (مُحْتَمَل ومُمْكِن) بالإضافة إلى القَولون-المُسْتَقيم</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err="1" smtClean="0">
                <a:solidFill>
                  <a:schemeClr val="bg1"/>
                </a:solidFill>
              </a:rPr>
              <a:t>االبنكرياس</a:t>
            </a:r>
            <a:endParaRPr lang="ar-SY" b="1" dirty="0" smtClean="0">
              <a:solidFill>
                <a:schemeClr val="bg1"/>
              </a:solidFill>
            </a:endParaRPr>
          </a:p>
          <a:p>
            <a:pPr>
              <a:buFont typeface="Wingdings" pitchFamily="2" charset="2"/>
              <a:buChar char="Ø"/>
            </a:pPr>
            <a:r>
              <a:rPr lang="ar-SY" b="1" dirty="0" smtClean="0">
                <a:solidFill>
                  <a:schemeClr val="bg1"/>
                </a:solidFill>
              </a:rPr>
              <a:t>البروستاتة (</a:t>
            </a:r>
            <a:r>
              <a:rPr lang="ar-SY" b="1" dirty="0" err="1" smtClean="0">
                <a:solidFill>
                  <a:schemeClr val="bg1"/>
                </a:solidFill>
              </a:rPr>
              <a:t>الموثة</a:t>
            </a:r>
            <a:r>
              <a:rPr lang="ar-SY" b="1" dirty="0" smtClean="0">
                <a:solidFill>
                  <a:schemeClr val="bg1"/>
                </a:solidFill>
              </a:rPr>
              <a:t>)</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79</a:t>
            </a:fld>
            <a:endParaRPr lang="ar-SA" dirty="0">
              <a:solidFill>
                <a:srgbClr val="002060"/>
              </a:solidFill>
            </a:endParaRPr>
          </a:p>
        </p:txBody>
      </p:sp>
    </p:spTree>
    <p:extLst>
      <p:ext uri="{BB962C8B-B14F-4D97-AF65-F5344CB8AC3E}">
        <p14:creationId xmlns="" xmlns:p14="http://schemas.microsoft.com/office/powerpoint/2010/main" val="1189134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a:solidFill>
            <a:srgbClr val="FFC000"/>
          </a:solidFill>
        </p:spPr>
        <p:txBody>
          <a:bodyPr>
            <a:normAutofit/>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baseline="30000" dirty="0">
              <a:solidFill>
                <a:srgbClr val="00B05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lgn="ctr">
              <a:buNone/>
            </a:pPr>
            <a:r>
              <a:rPr lang="ar-SA" b="1" dirty="0" smtClean="0">
                <a:solidFill>
                  <a:schemeClr val="accent4">
                    <a:lumMod val="40000"/>
                    <a:lumOff val="60000"/>
                  </a:schemeClr>
                </a:solidFill>
                <a:latin typeface="Arial Unicode MS" pitchFamily="34" charset="-128"/>
                <a:ea typeface="Arial Unicode MS" pitchFamily="34" charset="-128"/>
              </a:rPr>
              <a:t>معدل حدوث السرطان</a:t>
            </a:r>
          </a:p>
          <a:p>
            <a:pPr algn="just">
              <a:buFont typeface="Wingdings" pitchFamily="2" charset="2"/>
              <a:buChar char="Ø"/>
            </a:pPr>
            <a:r>
              <a:rPr lang="ar-SA" b="1" dirty="0" smtClean="0">
                <a:solidFill>
                  <a:schemeClr val="bg1"/>
                </a:solidFill>
                <a:latin typeface="Arial Unicode MS" pitchFamily="34" charset="-128"/>
                <a:ea typeface="Arial Unicode MS" pitchFamily="34" charset="-128"/>
              </a:rPr>
              <a:t>قدر معدل حدوث سرطان القولون-المستقيم لكل مئة ألف من الذكور </a:t>
            </a:r>
            <a:r>
              <a:rPr lang="ar-SA" b="1" dirty="0" err="1" smtClean="0">
                <a:solidFill>
                  <a:schemeClr val="bg1"/>
                </a:solidFill>
                <a:latin typeface="Arial Unicode MS" pitchFamily="34" charset="-128"/>
                <a:ea typeface="Arial Unicode MS" pitchFamily="34" charset="-128"/>
              </a:rPr>
              <a:t>بــِ</a:t>
            </a:r>
            <a:r>
              <a:rPr lang="ar-SA" b="1" dirty="0" smtClean="0">
                <a:solidFill>
                  <a:schemeClr val="bg1"/>
                </a:solidFill>
                <a:latin typeface="Arial Unicode MS" pitchFamily="34" charset="-128"/>
                <a:ea typeface="Arial Unicode MS" pitchFamily="34" charset="-128"/>
              </a:rPr>
              <a:t> (20,6)، وهو ثالث معدل بعد الرئة (34,2) والبروستاتة (31,1) </a:t>
            </a:r>
          </a:p>
          <a:p>
            <a:pPr algn="just">
              <a:buFont typeface="Wingdings" pitchFamily="2" charset="2"/>
              <a:buChar char="Ø"/>
            </a:pPr>
            <a:r>
              <a:rPr lang="ar-SA" b="1" dirty="0" smtClean="0">
                <a:solidFill>
                  <a:schemeClr val="bg1"/>
                </a:solidFill>
                <a:latin typeface="Arial Unicode MS" pitchFamily="34" charset="-128"/>
                <a:ea typeface="Arial Unicode MS" pitchFamily="34" charset="-128"/>
              </a:rPr>
              <a:t>قدر معدل حدوث سرطان القولون المستقيم لكل مئة ألف من الإناث</a:t>
            </a:r>
            <a:r>
              <a:rPr lang="ar-SA" b="1" dirty="0" smtClean="0">
                <a:solidFill>
                  <a:srgbClr val="FFFF00"/>
                </a:solidFill>
                <a:latin typeface="Arial Unicode MS" pitchFamily="34" charset="-128"/>
                <a:ea typeface="Arial Unicode MS" pitchFamily="34" charset="-128"/>
              </a:rPr>
              <a:t> </a:t>
            </a:r>
            <a:r>
              <a:rPr lang="ar-SA" b="1" dirty="0" err="1" smtClean="0">
                <a:solidFill>
                  <a:schemeClr val="bg1"/>
                </a:solidFill>
                <a:latin typeface="Arial Unicode MS" pitchFamily="34" charset="-128"/>
                <a:ea typeface="Arial Unicode MS" pitchFamily="34" charset="-128"/>
              </a:rPr>
              <a:t>بــِ</a:t>
            </a:r>
            <a:r>
              <a:rPr lang="ar-SA" b="1" dirty="0" smtClean="0">
                <a:solidFill>
                  <a:schemeClr val="bg1"/>
                </a:solidFill>
                <a:latin typeface="Arial Unicode MS" pitchFamily="34" charset="-128"/>
                <a:ea typeface="Arial Unicode MS" pitchFamily="34" charset="-128"/>
              </a:rPr>
              <a:t> (14,3)، وهو ثاني معدل بعد الثدي (43,3)</a:t>
            </a:r>
            <a:endParaRPr lang="ar-SA" b="1" dirty="0" smtClean="0">
              <a:solidFill>
                <a:srgbClr val="FFFF00"/>
              </a:solidFill>
              <a:latin typeface="Arial Unicode MS" pitchFamily="34" charset="-128"/>
              <a:ea typeface="Arial Unicode MS" pitchFamily="34" charset="-12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3" name="عنصر نائب للمحتوى 2"/>
          <p:cNvSpPr>
            <a:spLocks noGrp="1"/>
          </p:cNvSpPr>
          <p:nvPr>
            <p:ph idx="1"/>
          </p:nvPr>
        </p:nvSpPr>
        <p:spPr>
          <a:xfrm>
            <a:off x="428596" y="1785926"/>
            <a:ext cx="8229600" cy="4525963"/>
          </a:xfrm>
          <a:solidFill>
            <a:srgbClr val="C00000"/>
          </a:solidFill>
        </p:spPr>
        <p:txBody>
          <a:bodyPr/>
          <a:lstStyle/>
          <a:p>
            <a:pPr marL="0" indent="0" algn="ctr">
              <a:buNone/>
            </a:pPr>
            <a:r>
              <a:rPr lang="ar-SY" b="1" dirty="0">
                <a:solidFill>
                  <a:schemeClr val="accent4">
                    <a:lumMod val="40000"/>
                    <a:lumOff val="60000"/>
                  </a:schemeClr>
                </a:solidFill>
                <a:cs typeface="+mj-cs"/>
              </a:rPr>
              <a:t>العُضْو المُسْتَهْدَف </a:t>
            </a:r>
            <a:r>
              <a:rPr lang="ar-SY" b="1" dirty="0" smtClean="0">
                <a:solidFill>
                  <a:schemeClr val="accent4">
                    <a:lumMod val="40000"/>
                    <a:lumOff val="60000"/>
                  </a:schemeClr>
                </a:solidFill>
                <a:cs typeface="+mj-cs"/>
              </a:rPr>
              <a:t>بالسَّرَطان  على نحو مؤكد</a:t>
            </a:r>
          </a:p>
          <a:p>
            <a:pPr marL="0" indent="0" algn="ctr">
              <a:buNone/>
            </a:pPr>
            <a:endParaRPr lang="ar-SY" b="1" dirty="0">
              <a:solidFill>
                <a:schemeClr val="accent4">
                  <a:lumMod val="40000"/>
                  <a:lumOff val="60000"/>
                </a:schemeClr>
              </a:solidFill>
              <a:cs typeface="+mj-cs"/>
            </a:endParaRPr>
          </a:p>
          <a:p>
            <a:pPr>
              <a:buFont typeface="Wingdings" pitchFamily="2" charset="2"/>
              <a:buChar char="Ø"/>
            </a:pPr>
            <a:r>
              <a:rPr lang="ar-SY" b="1" dirty="0" smtClean="0">
                <a:solidFill>
                  <a:schemeClr val="bg1"/>
                </a:solidFill>
              </a:rPr>
              <a:t>لا يوجد عضو مستهدف على نحو مؤكد</a:t>
            </a:r>
            <a:endParaRPr lang="ar-SY" b="1" dirty="0">
              <a:solidFill>
                <a:schemeClr val="bg1"/>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80</a:t>
            </a:fld>
            <a:endParaRPr lang="ar-SA" dirty="0">
              <a:solidFill>
                <a:srgbClr val="002060"/>
              </a:solidFill>
            </a:endParaRPr>
          </a:p>
        </p:txBody>
      </p:sp>
    </p:spTree>
    <p:extLst>
      <p:ext uri="{BB962C8B-B14F-4D97-AF65-F5344CB8AC3E}">
        <p14:creationId xmlns="" xmlns:p14="http://schemas.microsoft.com/office/powerpoint/2010/main" val="11891342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82726"/>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81</a:t>
            </a:fld>
            <a:endParaRPr lang="ar-SA" dirty="0">
              <a:solidFill>
                <a:srgbClr val="002060"/>
              </a:solidFill>
            </a:endParaRPr>
          </a:p>
        </p:txBody>
      </p:sp>
      <p:sp>
        <p:nvSpPr>
          <p:cNvPr id="7" name="مستطيل 6"/>
          <p:cNvSpPr/>
          <p:nvPr/>
        </p:nvSpPr>
        <p:spPr>
          <a:xfrm>
            <a:off x="755576" y="5447692"/>
            <a:ext cx="7848872"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للبقر</a:t>
            </a:r>
            <a:endParaRPr lang="en-US" sz="2400" dirty="0">
              <a:solidFill>
                <a:srgbClr val="002060"/>
              </a:solidFill>
              <a:ea typeface="Monotype Koufi" pitchFamily="2" charset="-78"/>
              <a:cs typeface="Monotype Koufi" pitchFamily="2" charset="-78"/>
            </a:endParaRPr>
          </a:p>
        </p:txBody>
      </p:sp>
      <p:pic>
        <p:nvPicPr>
          <p:cNvPr id="8" name="عنصر نائب للمحتوى 7" descr="لحم البقر -نيء.jpg"/>
          <p:cNvPicPr>
            <a:picLocks noGrp="1" noChangeAspect="1"/>
          </p:cNvPicPr>
          <p:nvPr>
            <p:ph idx="1"/>
          </p:nvPr>
        </p:nvPicPr>
        <p:blipFill>
          <a:blip r:embed="rId2"/>
          <a:stretch>
            <a:fillRect/>
          </a:stretch>
        </p:blipFill>
        <p:spPr>
          <a:xfrm>
            <a:off x="2571736" y="2214554"/>
            <a:ext cx="3663862" cy="266462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176759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82</a:t>
            </a:fld>
            <a:endParaRPr lang="ar-SA" dirty="0">
              <a:solidFill>
                <a:srgbClr val="002060"/>
              </a:solidFill>
            </a:endParaRPr>
          </a:p>
        </p:txBody>
      </p:sp>
      <p:sp>
        <p:nvSpPr>
          <p:cNvPr id="7" name="مستطيل 6"/>
          <p:cNvSpPr/>
          <p:nvPr/>
        </p:nvSpPr>
        <p:spPr>
          <a:xfrm>
            <a:off x="1403648" y="5680566"/>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للعجل الرضيع (</a:t>
            </a:r>
            <a:r>
              <a:rPr lang="ar-SA" sz="2400" b="1" dirty="0" err="1" smtClean="0">
                <a:solidFill>
                  <a:srgbClr val="002060"/>
                </a:solidFill>
                <a:latin typeface="Monotype Koufi" pitchFamily="2" charset="-78"/>
                <a:ea typeface="Monotype Koufi" pitchFamily="2" charset="-78"/>
                <a:cs typeface="Monotype Koufi" pitchFamily="2" charset="-78"/>
              </a:rPr>
              <a:t>البيتيلو</a:t>
            </a:r>
            <a:r>
              <a:rPr lang="ar-SA" sz="2400" b="1" dirty="0" smtClean="0">
                <a:solidFill>
                  <a:srgbClr val="002060"/>
                </a:solidFill>
                <a:latin typeface="Monotype Koufi" pitchFamily="2" charset="-78"/>
                <a:ea typeface="Monotype Koufi" pitchFamily="2" charset="-78"/>
                <a:cs typeface="Monotype Koufi" pitchFamily="2" charset="-78"/>
              </a:rPr>
              <a:t>)</a:t>
            </a:r>
            <a:endParaRPr lang="en-US" sz="2400" dirty="0">
              <a:solidFill>
                <a:srgbClr val="002060"/>
              </a:solidFill>
              <a:ea typeface="Monotype Koufi" pitchFamily="2" charset="-78"/>
              <a:cs typeface="Monotype Koufi" pitchFamily="2" charset="-78"/>
            </a:endParaRPr>
          </a:p>
        </p:txBody>
      </p:sp>
      <p:pic>
        <p:nvPicPr>
          <p:cNvPr id="8" name="عنصر نائب للمحتوى 7" descr="لحم العجل الرضيع (بيتيلو).jpg"/>
          <p:cNvPicPr>
            <a:picLocks noGrp="1" noChangeAspect="1"/>
          </p:cNvPicPr>
          <p:nvPr>
            <p:ph idx="1"/>
          </p:nvPr>
        </p:nvPicPr>
        <p:blipFill>
          <a:blip r:embed="rId2" cstate="print"/>
          <a:stretch>
            <a:fillRect/>
          </a:stretch>
        </p:blipFill>
        <p:spPr>
          <a:xfrm>
            <a:off x="2470805" y="2428868"/>
            <a:ext cx="4290775" cy="292895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83</a:t>
            </a:fld>
            <a:endParaRPr lang="ar-SA" dirty="0">
              <a:solidFill>
                <a:srgbClr val="002060"/>
              </a:solidFill>
            </a:endParaRPr>
          </a:p>
        </p:txBody>
      </p:sp>
      <p:sp>
        <p:nvSpPr>
          <p:cNvPr id="7" name="مستطيل 6"/>
          <p:cNvSpPr/>
          <p:nvPr/>
        </p:nvSpPr>
        <p:spPr>
          <a:xfrm>
            <a:off x="1357290" y="5786454"/>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للخنزير</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خنزير.jpg"/>
          <p:cNvPicPr>
            <a:picLocks noGrp="1" noChangeAspect="1"/>
          </p:cNvPicPr>
          <p:nvPr>
            <p:ph idx="1"/>
          </p:nvPr>
        </p:nvPicPr>
        <p:blipFill>
          <a:blip r:embed="rId2"/>
          <a:stretch>
            <a:fillRect/>
          </a:stretch>
        </p:blipFill>
        <p:spPr>
          <a:xfrm>
            <a:off x="2000232" y="1857364"/>
            <a:ext cx="5684874" cy="378621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84</a:t>
            </a:fld>
            <a:endParaRPr lang="ar-SA" dirty="0">
              <a:solidFill>
                <a:srgbClr val="002060"/>
              </a:solidFill>
            </a:endParaRPr>
          </a:p>
        </p:txBody>
      </p:sp>
      <p:sp>
        <p:nvSpPr>
          <p:cNvPr id="7" name="مستطيل 6"/>
          <p:cNvSpPr/>
          <p:nvPr/>
        </p:nvSpPr>
        <p:spPr>
          <a:xfrm>
            <a:off x="1357290" y="5786454"/>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للحَمَل</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حَمَل.jpg"/>
          <p:cNvPicPr>
            <a:picLocks noGrp="1" noChangeAspect="1"/>
          </p:cNvPicPr>
          <p:nvPr>
            <p:ph idx="1"/>
          </p:nvPr>
        </p:nvPicPr>
        <p:blipFill>
          <a:blip r:embed="rId2"/>
          <a:stretch>
            <a:fillRect/>
          </a:stretch>
        </p:blipFill>
        <p:spPr>
          <a:xfrm>
            <a:off x="357158" y="1928802"/>
            <a:ext cx="4064000" cy="3784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026" name="Picture 2" descr="C:\Users\TOSHIBA\Documents\محاضرات السرطان\لحم الحَمَل-تقطيع.png"/>
          <p:cNvPicPr>
            <a:picLocks noChangeAspect="1" noChangeArrowheads="1"/>
          </p:cNvPicPr>
          <p:nvPr/>
        </p:nvPicPr>
        <p:blipFill>
          <a:blip r:embed="rId3"/>
          <a:srcRect/>
          <a:stretch>
            <a:fillRect/>
          </a:stretch>
        </p:blipFill>
        <p:spPr bwMode="auto">
          <a:xfrm>
            <a:off x="4643438" y="2227124"/>
            <a:ext cx="4071966" cy="308306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85</a:t>
            </a:fld>
            <a:endParaRPr lang="ar-SA" dirty="0">
              <a:solidFill>
                <a:srgbClr val="002060"/>
              </a:solidFill>
            </a:endParaRPr>
          </a:p>
        </p:txBody>
      </p:sp>
      <p:sp>
        <p:nvSpPr>
          <p:cNvPr id="7" name="مستطيل 6"/>
          <p:cNvSpPr/>
          <p:nvPr/>
        </p:nvSpPr>
        <p:spPr>
          <a:xfrm>
            <a:off x="1428728" y="5857892"/>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للضأن (الخروف أو الغنم)</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ضأن (الخروف أو الغنم).jpg"/>
          <p:cNvPicPr>
            <a:picLocks noGrp="1" noChangeAspect="1"/>
          </p:cNvPicPr>
          <p:nvPr>
            <p:ph idx="1"/>
          </p:nvPr>
        </p:nvPicPr>
        <p:blipFill>
          <a:blip r:embed="rId2"/>
          <a:stretch>
            <a:fillRect/>
          </a:stretch>
        </p:blipFill>
        <p:spPr>
          <a:xfrm>
            <a:off x="2071670" y="1857364"/>
            <a:ext cx="5105417" cy="382906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الظَّنِّيَّة المُحْتَمَلة (المجموعة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86</a:t>
            </a:fld>
            <a:endParaRPr lang="ar-SA" dirty="0">
              <a:solidFill>
                <a:srgbClr val="002060"/>
              </a:solidFill>
            </a:endParaRPr>
          </a:p>
        </p:txBody>
      </p:sp>
      <p:sp>
        <p:nvSpPr>
          <p:cNvPr id="7" name="مستطيل 6"/>
          <p:cNvSpPr/>
          <p:nvPr/>
        </p:nvSpPr>
        <p:spPr>
          <a:xfrm>
            <a:off x="1403648" y="5680566"/>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للحصان</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حصان.jpg"/>
          <p:cNvPicPr>
            <a:picLocks noGrp="1" noChangeAspect="1"/>
          </p:cNvPicPr>
          <p:nvPr>
            <p:ph idx="1"/>
          </p:nvPr>
        </p:nvPicPr>
        <p:blipFill>
          <a:blip r:embed="rId2"/>
          <a:stretch>
            <a:fillRect/>
          </a:stretch>
        </p:blipFill>
        <p:spPr>
          <a:xfrm>
            <a:off x="1603410" y="1857364"/>
            <a:ext cx="5254606" cy="372995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39850"/>
          </a:xfrm>
          <a:solidFill>
            <a:srgbClr val="FFC000"/>
          </a:solidFill>
        </p:spPr>
        <p:txBody>
          <a:bodyPr>
            <a:normAutofit/>
          </a:bodyPr>
          <a:lstStyle/>
          <a:p>
            <a:r>
              <a:rPr lang="ar-SY" sz="2600" b="1" dirty="0" smtClean="0">
                <a:solidFill>
                  <a:srgbClr val="0070C0"/>
                </a:solidFill>
                <a:cs typeface="PT Bold Heading" pitchFamily="2" charset="-78"/>
              </a:rPr>
              <a:t>العَوامِل </a:t>
            </a:r>
            <a:r>
              <a:rPr lang="ar-SY" sz="2600" b="1" dirty="0" err="1" smtClean="0">
                <a:solidFill>
                  <a:srgbClr val="0070C0"/>
                </a:solidFill>
                <a:cs typeface="PT Bold Heading" pitchFamily="2" charset="-78"/>
              </a:rPr>
              <a:t>المُسَرْطِنَة</a:t>
            </a:r>
            <a:r>
              <a:rPr lang="ar-SY" sz="2600" b="1" dirty="0" smtClean="0">
                <a:solidFill>
                  <a:srgbClr val="0070C0"/>
                </a:solidFill>
                <a:cs typeface="PT Bold Heading" pitchFamily="2" charset="-78"/>
              </a:rPr>
              <a:t> </a:t>
            </a:r>
            <a:r>
              <a:rPr lang="ar-SY" sz="2600" b="1" smtClean="0">
                <a:solidFill>
                  <a:srgbClr val="0070C0"/>
                </a:solidFill>
                <a:cs typeface="PT Bold Heading" pitchFamily="2" charset="-78"/>
              </a:rPr>
              <a:t>الظَّنِّيَّة المُحْتَمَلة </a:t>
            </a:r>
            <a:r>
              <a:rPr lang="ar-SY" sz="2600" b="1" dirty="0" smtClean="0">
                <a:solidFill>
                  <a:srgbClr val="0070C0"/>
                </a:solidFill>
                <a:cs typeface="PT Bold Heading" pitchFamily="2" charset="-78"/>
              </a:rPr>
              <a:t>(المجموعة 2-أ) غير المِهَنية</a:t>
            </a:r>
            <a:br>
              <a:rPr lang="ar-SY" sz="2600" b="1" dirty="0" smtClean="0">
                <a:solidFill>
                  <a:srgbClr val="0070C0"/>
                </a:solidFill>
                <a:cs typeface="PT Bold Heading" pitchFamily="2" charset="-78"/>
              </a:rPr>
            </a:br>
            <a:r>
              <a:rPr lang="ar-SY" sz="2600" b="1" dirty="0" smtClean="0">
                <a:solidFill>
                  <a:srgbClr val="0070C0"/>
                </a:solidFill>
                <a:cs typeface="PT Bold Heading" pitchFamily="2" charset="-78"/>
              </a:rPr>
              <a:t>المتعلقة بالطعام والمشروبات</a:t>
            </a:r>
            <a:br>
              <a:rPr lang="ar-SY" sz="2600" b="1" dirty="0" smtClean="0">
                <a:solidFill>
                  <a:srgbClr val="0070C0"/>
                </a:solidFill>
                <a:cs typeface="PT Bold Heading" pitchFamily="2" charset="-78"/>
              </a:rPr>
            </a:br>
            <a:r>
              <a:rPr lang="ar-SY" sz="2600" b="1" dirty="0" smtClean="0">
                <a:solidFill>
                  <a:srgbClr val="C00000"/>
                </a:solidFill>
                <a:cs typeface="PT Bold Heading" pitchFamily="2" charset="-78"/>
              </a:rPr>
              <a:t> استهلاك</a:t>
            </a:r>
            <a:r>
              <a:rPr lang="ar-SY" sz="2600" b="1" dirty="0" smtClean="0">
                <a:solidFill>
                  <a:srgbClr val="0070C0"/>
                </a:solidFill>
                <a:cs typeface="PT Bold Heading" pitchFamily="2" charset="-78"/>
              </a:rPr>
              <a:t> </a:t>
            </a:r>
            <a:r>
              <a:rPr lang="ar-SY" sz="2600" b="1" dirty="0" smtClean="0">
                <a:solidFill>
                  <a:srgbClr val="C00000"/>
                </a:solidFill>
                <a:cs typeface="PT Bold Heading" pitchFamily="2" charset="-78"/>
              </a:rPr>
              <a:t>اللحم الأحمر</a:t>
            </a:r>
            <a:r>
              <a:rPr lang="ar-SY" sz="2600" b="1" baseline="30000" dirty="0" smtClean="0">
                <a:solidFill>
                  <a:srgbClr val="00B050"/>
                </a:solidFill>
                <a:cs typeface="PT Bold Heading" pitchFamily="2" charset="-78"/>
              </a:rPr>
              <a:t>1، 6، 7</a:t>
            </a:r>
            <a:endParaRPr lang="ar-SY" sz="2600" b="1" dirty="0">
              <a:solidFill>
                <a:srgbClr val="C00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87</a:t>
            </a:fld>
            <a:endParaRPr lang="ar-SA" dirty="0">
              <a:solidFill>
                <a:srgbClr val="002060"/>
              </a:solidFill>
            </a:endParaRPr>
          </a:p>
        </p:txBody>
      </p:sp>
      <p:sp>
        <p:nvSpPr>
          <p:cNvPr id="7" name="مستطيل 6"/>
          <p:cNvSpPr/>
          <p:nvPr/>
        </p:nvSpPr>
        <p:spPr>
          <a:xfrm>
            <a:off x="1428728" y="5786454"/>
            <a:ext cx="6264696" cy="461665"/>
          </a:xfrm>
          <a:prstGeom prst="rect">
            <a:avLst/>
          </a:prstGeom>
        </p:spPr>
        <p:txBody>
          <a:bodyPr wrap="square">
            <a:spAutoFit/>
          </a:bodyPr>
          <a:lstStyle/>
          <a:p>
            <a:pPr algn="ctr"/>
            <a:r>
              <a:rPr lang="ar-SA" sz="2400" b="1" dirty="0" smtClean="0">
                <a:solidFill>
                  <a:srgbClr val="002060"/>
                </a:solidFill>
                <a:latin typeface="Monotype Koufi" pitchFamily="2" charset="-78"/>
                <a:ea typeface="Monotype Koufi" pitchFamily="2" charset="-78"/>
                <a:cs typeface="Monotype Koufi" pitchFamily="2" charset="-78"/>
              </a:rPr>
              <a:t>اللحم الأحمر للماعز</a:t>
            </a:r>
            <a:endParaRPr lang="en-US" sz="2400" dirty="0">
              <a:solidFill>
                <a:srgbClr val="002060"/>
              </a:solidFill>
              <a:ea typeface="Monotype Koufi" pitchFamily="2" charset="-78"/>
              <a:cs typeface="Monotype Koufi" pitchFamily="2" charset="-78"/>
            </a:endParaRPr>
          </a:p>
        </p:txBody>
      </p:sp>
      <p:pic>
        <p:nvPicPr>
          <p:cNvPr id="10" name="عنصر نائب للمحتوى 9" descr="لحم الماعز.jpg"/>
          <p:cNvPicPr>
            <a:picLocks noGrp="1" noChangeAspect="1"/>
          </p:cNvPicPr>
          <p:nvPr>
            <p:ph idx="1"/>
          </p:nvPr>
        </p:nvPicPr>
        <p:blipFill>
          <a:blip r:embed="rId2"/>
          <a:stretch>
            <a:fillRect/>
          </a:stretch>
        </p:blipFill>
        <p:spPr>
          <a:xfrm>
            <a:off x="1928794" y="1857364"/>
            <a:ext cx="5041386" cy="378103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460571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sz="3200"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طرق الطهي تغير الخطر؟</a:t>
            </a:r>
          </a:p>
          <a:p>
            <a:pPr>
              <a:buFont typeface="Wingdings" pitchFamily="2" charset="2"/>
              <a:buChar char="Ø"/>
            </a:pPr>
            <a:r>
              <a:rPr lang="ar-SY" b="1" dirty="0" smtClean="0">
                <a:solidFill>
                  <a:srgbClr val="FFFF00"/>
                </a:solidFill>
              </a:rPr>
              <a:t>جواب: إن طرق الطهي بدرجات حرارة مرتفعة تولد مركبات يمكن أن تساهم بالخطر </a:t>
            </a:r>
            <a:r>
              <a:rPr lang="ar-SY" b="1" dirty="0" err="1" smtClean="0">
                <a:solidFill>
                  <a:srgbClr val="FFFF00"/>
                </a:solidFill>
              </a:rPr>
              <a:t>المسرطن</a:t>
            </a:r>
            <a:r>
              <a:rPr lang="ar-SY" b="1" dirty="0" smtClean="0">
                <a:solidFill>
                  <a:srgbClr val="FFFF00"/>
                </a:solidFill>
              </a:rPr>
              <a:t>، لكن دورها غير مفهوم بشكل كامل</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88</a:t>
            </a:fld>
            <a:endParaRPr lang="ar-SA" dirty="0">
              <a:solidFill>
                <a:srgbClr val="002060"/>
              </a:solidFill>
            </a:endParaRPr>
          </a:p>
        </p:txBody>
      </p:sp>
    </p:spTree>
    <p:extLst>
      <p:ext uri="{BB962C8B-B14F-4D97-AF65-F5344CB8AC3E}">
        <p14:creationId xmlns="" xmlns:p14="http://schemas.microsoft.com/office/powerpoint/2010/main" val="5749755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a:bodyPr>
          <a:lstStyle/>
          <a:p>
            <a:pPr>
              <a:buFont typeface="Wingdings" pitchFamily="2" charset="2"/>
              <a:buChar char="Ø"/>
            </a:pPr>
            <a:r>
              <a:rPr lang="ar-SY" b="1" dirty="0" smtClean="0">
                <a:solidFill>
                  <a:schemeClr val="bg1"/>
                </a:solidFill>
                <a:cs typeface="+mj-cs"/>
              </a:rPr>
              <a:t>سؤال: ما هي أسلم الطرق لطهي اللحم (التحمير السريع بقليل من الدهن أم السلق أم </a:t>
            </a:r>
            <a:r>
              <a:rPr lang="ar-SY" b="1" dirty="0" err="1" smtClean="0">
                <a:solidFill>
                  <a:schemeClr val="bg1"/>
                </a:solidFill>
                <a:cs typeface="+mj-cs"/>
              </a:rPr>
              <a:t>الشي</a:t>
            </a:r>
            <a:r>
              <a:rPr lang="ar-SY" b="1" dirty="0" smtClean="0">
                <a:solidFill>
                  <a:schemeClr val="bg1"/>
                </a:solidFill>
                <a:cs typeface="+mj-cs"/>
              </a:rPr>
              <a:t>)؟</a:t>
            </a:r>
          </a:p>
          <a:p>
            <a:pPr>
              <a:buFont typeface="Wingdings" pitchFamily="2" charset="2"/>
              <a:buChar char="Ø"/>
            </a:pPr>
            <a:r>
              <a:rPr lang="ar-SY" b="1" dirty="0" smtClean="0">
                <a:solidFill>
                  <a:srgbClr val="FFFF00"/>
                </a:solidFill>
              </a:rPr>
              <a:t>جواب: إن الطهي بدرجات حرارة مرتفعة أو بتماس الغذاء مباشرة مع اللهب أو السطح الحار، كما هو الحال في </a:t>
            </a:r>
            <a:r>
              <a:rPr lang="ar-SY" b="1" dirty="0" err="1" smtClean="0">
                <a:solidFill>
                  <a:srgbClr val="FFFF00"/>
                </a:solidFill>
              </a:rPr>
              <a:t>الشي</a:t>
            </a:r>
            <a:r>
              <a:rPr lang="ar-SY" b="1" dirty="0" smtClean="0">
                <a:solidFill>
                  <a:srgbClr val="FFFF00"/>
                </a:solidFill>
              </a:rPr>
              <a:t> أو القلي بالمقلاة، ينتج كثيراً من بعض أنواع المواد الكيميائية </a:t>
            </a:r>
            <a:r>
              <a:rPr lang="ar-SY" b="1" dirty="0" err="1" smtClean="0">
                <a:solidFill>
                  <a:srgbClr val="FFFF00"/>
                </a:solidFill>
              </a:rPr>
              <a:t>المسرطنة</a:t>
            </a:r>
            <a:r>
              <a:rPr lang="ar-SY" b="1" dirty="0" smtClean="0">
                <a:solidFill>
                  <a:srgbClr val="FFFF00"/>
                </a:solidFill>
              </a:rPr>
              <a:t> (</a:t>
            </a:r>
            <a:r>
              <a:rPr lang="ar-SY" b="1" dirty="0" err="1" smtClean="0">
                <a:solidFill>
                  <a:srgbClr val="FFFF00"/>
                </a:solidFill>
              </a:rPr>
              <a:t>كالهيدروكربونيات</a:t>
            </a:r>
            <a:r>
              <a:rPr lang="ar-SY" b="1" dirty="0" smtClean="0">
                <a:solidFill>
                  <a:srgbClr val="FFFF00"/>
                </a:solidFill>
              </a:rPr>
              <a:t> العطرية متعددة الحلقات، والأمينات العطرية متغايرة الحلقات). مع ذلك، لا توجد بيانات كافية لمجموعة العمل  للوصول إلى نتيجة بشأن فيما إذا كانت طرق طهي اللحم تؤثر على خطر السرطان</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89</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SY" b="1" dirty="0" smtClean="0">
                <a:solidFill>
                  <a:srgbClr val="0070C0"/>
                </a:solidFill>
                <a:cs typeface="PT Bold Heading" pitchFamily="2" charset="-78"/>
              </a:rPr>
              <a:t>حقائق عامة</a:t>
            </a:r>
            <a:r>
              <a:rPr lang="ar-SY" b="1" baseline="30000" dirty="0" smtClean="0">
                <a:solidFill>
                  <a:srgbClr val="00B050"/>
                </a:solidFill>
                <a:cs typeface="PT Bold Heading" pitchFamily="2" charset="-78"/>
              </a:rPr>
              <a:t>10</a:t>
            </a:r>
            <a:r>
              <a:rPr lang="ar-SY" b="1" dirty="0" smtClean="0">
                <a:solidFill>
                  <a:srgbClr val="0070C0"/>
                </a:solidFill>
                <a:cs typeface="PT Bold Heading" pitchFamily="2" charset="-78"/>
              </a:rPr>
              <a:t> </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buFont typeface="Wingdings" pitchFamily="2" charset="2"/>
              <a:buChar char="Ø"/>
            </a:pPr>
            <a:r>
              <a:rPr lang="ar-SY" b="1" dirty="0" smtClean="0">
                <a:solidFill>
                  <a:schemeClr val="bg1"/>
                </a:solidFill>
                <a:latin typeface="Simplified Arabic"/>
              </a:rPr>
              <a:t>ثلثي الحالات حدثت عام 2012 في البلدان ذات مؤشر التنمية المرتفع</a:t>
            </a:r>
          </a:p>
          <a:p>
            <a:pPr>
              <a:buFont typeface="Wingdings" pitchFamily="2" charset="2"/>
              <a:buChar char="Ø"/>
            </a:pPr>
            <a:r>
              <a:rPr lang="ar-SY" b="1" dirty="0" smtClean="0">
                <a:solidFill>
                  <a:schemeClr val="bg1"/>
                </a:solidFill>
                <a:latin typeface="Simplified Arabic"/>
              </a:rPr>
              <a:t>عدد حالات سرطان القولون متشابه لدى الرجال والنساء، وسرطان المستقيم أكثر حدوثاً لدى الذكور</a:t>
            </a:r>
          </a:p>
          <a:p>
            <a:pPr>
              <a:buFont typeface="Wingdings" pitchFamily="2" charset="2"/>
              <a:buChar char="Ø"/>
            </a:pPr>
            <a:r>
              <a:rPr lang="ar-SY" b="1" dirty="0" smtClean="0">
                <a:solidFill>
                  <a:schemeClr val="bg1"/>
                </a:solidFill>
                <a:latin typeface="Simplified Arabic"/>
              </a:rPr>
              <a:t>إن 90٪ من سرطانات الأمعاء الغليظة من نوع </a:t>
            </a:r>
            <a:r>
              <a:rPr lang="ar-SY" b="1" dirty="0" err="1" smtClean="0">
                <a:solidFill>
                  <a:schemeClr val="bg1"/>
                </a:solidFill>
                <a:latin typeface="Simplified Arabic"/>
              </a:rPr>
              <a:t>السرطانة</a:t>
            </a:r>
            <a:r>
              <a:rPr lang="ar-SY" b="1" dirty="0" smtClean="0">
                <a:solidFill>
                  <a:schemeClr val="bg1"/>
                </a:solidFill>
                <a:latin typeface="Simplified Arabic"/>
              </a:rPr>
              <a:t> </a:t>
            </a:r>
            <a:r>
              <a:rPr lang="ar-SY" b="1" dirty="0" err="1" smtClean="0">
                <a:solidFill>
                  <a:schemeClr val="bg1"/>
                </a:solidFill>
                <a:latin typeface="Simplified Arabic"/>
              </a:rPr>
              <a:t>الغدية</a:t>
            </a:r>
            <a:r>
              <a:rPr lang="ar-SY" b="1" dirty="0" smtClean="0">
                <a:solidFill>
                  <a:schemeClr val="bg1"/>
                </a:solidFill>
                <a:latin typeface="Simplified Arabic"/>
              </a:rPr>
              <a:t> (</a:t>
            </a:r>
            <a:r>
              <a:rPr lang="ar-SY" b="1" dirty="0" err="1" smtClean="0">
                <a:solidFill>
                  <a:schemeClr val="bg1"/>
                </a:solidFill>
                <a:latin typeface="Simplified Arabic"/>
              </a:rPr>
              <a:t>أدينوكارسينوما</a:t>
            </a:r>
            <a:r>
              <a:rPr lang="ar-SY" b="1" dirty="0" smtClean="0">
                <a:solidFill>
                  <a:schemeClr val="bg1"/>
                </a:solidFill>
                <a:latin typeface="Simplified Arabic"/>
              </a:rPr>
              <a:t>)</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a:t>
            </a:fld>
            <a:endParaRPr lang="ar-SA" dirty="0">
              <a:solidFill>
                <a:srgbClr val="002060"/>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تناول اللحم </a:t>
            </a:r>
            <a:r>
              <a:rPr lang="ar-SY" b="1" dirty="0" err="1" smtClean="0">
                <a:solidFill>
                  <a:schemeClr val="bg1"/>
                </a:solidFill>
                <a:cs typeface="+mj-cs"/>
              </a:rPr>
              <a:t>النيء</a:t>
            </a:r>
            <a:r>
              <a:rPr lang="ar-SY" b="1" dirty="0" smtClean="0">
                <a:solidFill>
                  <a:schemeClr val="bg1"/>
                </a:solidFill>
                <a:cs typeface="+mj-cs"/>
              </a:rPr>
              <a:t> أسلم؟</a:t>
            </a:r>
          </a:p>
          <a:p>
            <a:pPr>
              <a:buFont typeface="Wingdings" pitchFamily="2" charset="2"/>
              <a:buChar char="Ø"/>
            </a:pPr>
            <a:r>
              <a:rPr lang="ar-SY" b="1" dirty="0" smtClean="0">
                <a:solidFill>
                  <a:srgbClr val="FFFF00"/>
                </a:solidFill>
              </a:rPr>
              <a:t>جواب: لا توجد بيانات للإجابة على هذا السؤال بما يتعلق بخطر السرطان؛ إن خطر </a:t>
            </a:r>
            <a:r>
              <a:rPr lang="ar-SY" b="1" dirty="0" err="1" smtClean="0">
                <a:solidFill>
                  <a:srgbClr val="FFFF00"/>
                </a:solidFill>
              </a:rPr>
              <a:t>الخمج</a:t>
            </a:r>
            <a:r>
              <a:rPr lang="ar-SY" b="1" dirty="0" smtClean="0">
                <a:solidFill>
                  <a:srgbClr val="FFFF00"/>
                </a:solidFill>
              </a:rPr>
              <a:t> من استهلاك اللحم </a:t>
            </a:r>
            <a:r>
              <a:rPr lang="ar-SY" b="1" dirty="0" err="1" smtClean="0">
                <a:solidFill>
                  <a:srgbClr val="FFFF00"/>
                </a:solidFill>
              </a:rPr>
              <a:t>النيء</a:t>
            </a:r>
            <a:r>
              <a:rPr lang="ar-SY" b="1" dirty="0" smtClean="0">
                <a:solidFill>
                  <a:srgbClr val="FFFF00"/>
                </a:solidFill>
              </a:rPr>
              <a:t> ينبغي أن يبقى ماثلاً في الأذهان</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90</a:t>
            </a:fld>
            <a:endParaRPr lang="ar-SA" dirty="0">
              <a:solidFill>
                <a:srgbClr val="002060"/>
              </a:solidFill>
            </a:endParaRPr>
          </a:p>
        </p:txBody>
      </p:sp>
    </p:spTree>
    <p:extLst>
      <p:ext uri="{BB962C8B-B14F-4D97-AF65-F5344CB8AC3E}">
        <p14:creationId xmlns="" xmlns:p14="http://schemas.microsoft.com/office/powerpoint/2010/main" val="26242217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92500" lnSpcReduction="10000"/>
          </a:bodyPr>
          <a:lstStyle/>
          <a:p>
            <a:pPr>
              <a:buFont typeface="Wingdings" pitchFamily="2" charset="2"/>
              <a:buChar char="Ø"/>
            </a:pPr>
            <a:r>
              <a:rPr lang="ar-SY" b="1" dirty="0" smtClean="0">
                <a:solidFill>
                  <a:schemeClr val="bg1"/>
                </a:solidFill>
                <a:cs typeface="+mj-cs"/>
              </a:rPr>
              <a:t>سؤال: ما عدد الحالات السنوي من السرطان التي تُعزى لاستهلاك اللحم المصنع بالمعالجة المتعاقبة ولاستهلاك اللحم الأحمر؟</a:t>
            </a:r>
          </a:p>
          <a:p>
            <a:pPr>
              <a:buFont typeface="Wingdings" pitchFamily="2" charset="2"/>
              <a:buChar char="Ø"/>
            </a:pPr>
            <a:r>
              <a:rPr lang="ar-SY" b="1" dirty="0" smtClean="0">
                <a:solidFill>
                  <a:srgbClr val="FFFF00"/>
                </a:solidFill>
              </a:rPr>
              <a:t>جواب: اعتماداً على أحدث تقديرات لمشروع العبء العالمي للمرض، فإن 34000 حالة وفاة بالسرطان/سنة عالمياً تُعزى للنظام الغذائي الغني باللحم المصنع بالمعالجة المتعاقبة. إن تناول اللحم الأحمر لم يعتبر حتى الآن كسبب للسرطان؛ إذا أثبت الارتباط المبلغ عنه أن يكون سبباً فإن مشروع العبء العالمي للمرض يقدر أن النظام الغذائي الغني باللحم الأحمر يمكن أن يكون </a:t>
            </a:r>
            <a:r>
              <a:rPr lang="ar-SY" b="1" dirty="0" err="1" smtClean="0">
                <a:solidFill>
                  <a:srgbClr val="FFFF00"/>
                </a:solidFill>
              </a:rPr>
              <a:t>مسؤولاً</a:t>
            </a:r>
            <a:r>
              <a:rPr lang="ar-SY" b="1" dirty="0" smtClean="0">
                <a:solidFill>
                  <a:srgbClr val="FFFF00"/>
                </a:solidFill>
              </a:rPr>
              <a:t> عن 50000 حالة وفاة عالمياً</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91</a:t>
            </a:fld>
            <a:endParaRPr lang="ar-SA" dirty="0">
              <a:solidFill>
                <a:srgbClr val="002060"/>
              </a:solidFill>
            </a:endParaRPr>
          </a:p>
        </p:txBody>
      </p:sp>
    </p:spTree>
    <p:extLst>
      <p:ext uri="{BB962C8B-B14F-4D97-AF65-F5344CB8AC3E}">
        <p14:creationId xmlns="" xmlns:p14="http://schemas.microsoft.com/office/powerpoint/2010/main" val="32266439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بالإمكان التحديد الكمي  لخطر تناول اللحم المصنع بالمعالجة المتعاقبة أو تناول اللحم الأحمر؟</a:t>
            </a:r>
          </a:p>
          <a:p>
            <a:pPr>
              <a:buFont typeface="Wingdings" pitchFamily="2" charset="2"/>
              <a:buChar char="Ø"/>
            </a:pPr>
            <a:r>
              <a:rPr lang="ar-SY" b="1" dirty="0" smtClean="0">
                <a:solidFill>
                  <a:srgbClr val="FFFF00"/>
                </a:solidFill>
              </a:rPr>
              <a:t>جواب: قدرت الدراسات أن استهلاك كل 50غ يومياً من اللحم المصنع بالمعالجة المتعاقبة يزيد خطر سرطان القولون-المستقيم حوالي  18٪؛ إن خطر سرطان القولون-المستقيم يمكن أن يزداد حوالي   17٪ لكل 100غ من اللحم الأحمر المستهلكة يومياً</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92</a:t>
            </a:fld>
            <a:endParaRPr lang="ar-SA" dirty="0">
              <a:solidFill>
                <a:srgbClr val="002060"/>
              </a:solidFill>
            </a:endParaRPr>
          </a:p>
        </p:txBody>
      </p:sp>
    </p:spTree>
    <p:extLst>
      <p:ext uri="{BB962C8B-B14F-4D97-AF65-F5344CB8AC3E}">
        <p14:creationId xmlns="" xmlns:p14="http://schemas.microsoft.com/office/powerpoint/2010/main" val="574975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الخطر أعلى في الأطفال أم المسنين أم النساء أم الرجال؟ هل بعض الأشخاص في خطر أكبر؟</a:t>
            </a:r>
          </a:p>
          <a:p>
            <a:pPr>
              <a:buFont typeface="Wingdings" pitchFamily="2" charset="2"/>
              <a:buChar char="Ø"/>
            </a:pPr>
            <a:r>
              <a:rPr lang="ar-SY" b="1" dirty="0" smtClean="0">
                <a:solidFill>
                  <a:srgbClr val="FFFF00"/>
                </a:solidFill>
              </a:rPr>
              <a:t>جواب: الدراسات المتوفرة لا تسمح باستنتاج بشأن فيما إذا كان الأطفال مختلفون عن المجموعات الأخرى من الناس</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93</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ماذا عن الأفراد الذين عانوا من سرطان القولون، هل ينبغي أن يتوقفوا عن تناول اللحم الأحمر؟</a:t>
            </a:r>
          </a:p>
          <a:p>
            <a:pPr>
              <a:buFont typeface="Wingdings" pitchFamily="2" charset="2"/>
              <a:buChar char="Ø"/>
            </a:pPr>
            <a:r>
              <a:rPr lang="ar-SY" b="1" dirty="0" smtClean="0">
                <a:solidFill>
                  <a:srgbClr val="FFFF00"/>
                </a:solidFill>
              </a:rPr>
              <a:t>جواب: البيانات المتوفرة لا تسمح باستنتاج بشأن الأخطار على الأفراد الذين أصيبوا بالسرطان</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94</a:t>
            </a:fld>
            <a:endParaRPr lang="ar-SA" dirty="0">
              <a:solidFill>
                <a:srgbClr val="002060"/>
              </a:solidFill>
            </a:endParaRPr>
          </a:p>
        </p:txBody>
      </p:sp>
    </p:spTree>
    <p:extLst>
      <p:ext uri="{BB962C8B-B14F-4D97-AF65-F5344CB8AC3E}">
        <p14:creationId xmlns="" xmlns:p14="http://schemas.microsoft.com/office/powerpoint/2010/main" val="26242217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ينبغي أن أتوقف عن تناول اللحم؟</a:t>
            </a:r>
          </a:p>
          <a:p>
            <a:pPr>
              <a:buFont typeface="Wingdings" pitchFamily="2" charset="2"/>
              <a:buChar char="Ø"/>
            </a:pPr>
            <a:r>
              <a:rPr lang="ar-SY" b="1" dirty="0" smtClean="0">
                <a:solidFill>
                  <a:srgbClr val="FFFF00"/>
                </a:solidFill>
              </a:rPr>
              <a:t>جواب: لتناول اللحم فوائد صحية معروفة؛ تنصح الكثير من التوصيات الصحية الوطنية الناس بالحد من تناول اللحم المصنع بالمعالجة المتعاقبة أو اللحم الأحمر اللذين يرتبطان بازدياد خطر الوفاة من المرض القلبي والسكري والأمراض الأخرى</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95</a:t>
            </a:fld>
            <a:endParaRPr lang="ar-SA" dirty="0">
              <a:solidFill>
                <a:srgbClr val="002060"/>
              </a:solidFill>
            </a:endParaRPr>
          </a:p>
        </p:txBody>
      </p:sp>
    </p:spTree>
    <p:extLst>
      <p:ext uri="{BB962C8B-B14F-4D97-AF65-F5344CB8AC3E}">
        <p14:creationId xmlns="" xmlns:p14="http://schemas.microsoft.com/office/powerpoint/2010/main" val="32266439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ما الكمية المأمونة من اللحم التي يمكن تناولها؟</a:t>
            </a:r>
          </a:p>
          <a:p>
            <a:pPr>
              <a:buFont typeface="Wingdings" pitchFamily="2" charset="2"/>
              <a:buChar char="Ø"/>
            </a:pPr>
            <a:r>
              <a:rPr lang="ar-SY" b="1" dirty="0" smtClean="0">
                <a:solidFill>
                  <a:srgbClr val="FFFF00"/>
                </a:solidFill>
              </a:rPr>
              <a:t>جواب: يزداد الخطر بازدياد مقدار اللحم المستهلك؛ لكن البيانات المتوفرة للتقييم لا تسمح بالحصول على استنتاجات بشأن مدى وجود المستوى المأمون</a:t>
            </a:r>
          </a:p>
          <a:p>
            <a:pPr>
              <a:buNone/>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96</a:t>
            </a:fld>
            <a:endParaRPr lang="ar-SA" dirty="0">
              <a:solidFill>
                <a:srgbClr val="002060"/>
              </a:solidFill>
            </a:endParaRPr>
          </a:p>
        </p:txBody>
      </p:sp>
    </p:spTree>
    <p:extLst>
      <p:ext uri="{BB962C8B-B14F-4D97-AF65-F5344CB8AC3E}">
        <p14:creationId xmlns="" xmlns:p14="http://schemas.microsoft.com/office/powerpoint/2010/main" val="5749755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fontScale="85000" lnSpcReduction="20000"/>
          </a:bodyPr>
          <a:lstStyle/>
          <a:p>
            <a:pPr>
              <a:buFont typeface="Wingdings" pitchFamily="2" charset="2"/>
              <a:buChar char="Ø"/>
            </a:pPr>
            <a:r>
              <a:rPr lang="ar-SY" b="1" dirty="0" smtClean="0">
                <a:solidFill>
                  <a:schemeClr val="bg1"/>
                </a:solidFill>
                <a:cs typeface="+mj-cs"/>
              </a:rPr>
              <a:t>سؤال: ما الذي يجعل اللحم المصنع بالمعالجة المتعاقبة واللحم الأحمر يزيدان من خطر السرطان؟</a:t>
            </a:r>
          </a:p>
          <a:p>
            <a:pPr>
              <a:buFont typeface="Wingdings" pitchFamily="2" charset="2"/>
              <a:buChar char="Ø"/>
            </a:pPr>
            <a:r>
              <a:rPr lang="ar-SY" b="1" dirty="0" smtClean="0">
                <a:solidFill>
                  <a:srgbClr val="FFFF00"/>
                </a:solidFill>
              </a:rPr>
              <a:t>جواب: يتكون اللحم من مكونات عديدة، كحديد </a:t>
            </a:r>
            <a:r>
              <a:rPr lang="ar-SY" b="1" dirty="0" err="1" smtClean="0">
                <a:solidFill>
                  <a:srgbClr val="FFFF00"/>
                </a:solidFill>
              </a:rPr>
              <a:t>الهيم</a:t>
            </a:r>
            <a:r>
              <a:rPr lang="ar-SY" b="1" dirty="0" smtClean="0">
                <a:solidFill>
                  <a:srgbClr val="FFFF00"/>
                </a:solidFill>
              </a:rPr>
              <a:t>؛ يمكن أن يحتوي اللحم أيضاً على مواد كيميائية تتشكل أثناء معالجة اللحم أو الطهي. على سبيل المثال، تشمل المواد الكيميائية </a:t>
            </a:r>
            <a:r>
              <a:rPr lang="ar-SY" b="1" dirty="0" err="1" smtClean="0">
                <a:solidFill>
                  <a:srgbClr val="FFFF00"/>
                </a:solidFill>
              </a:rPr>
              <a:t>المسرطنة</a:t>
            </a:r>
            <a:r>
              <a:rPr lang="ar-SY" b="1" dirty="0" smtClean="0">
                <a:solidFill>
                  <a:srgbClr val="FFFF00"/>
                </a:solidFill>
              </a:rPr>
              <a:t> التي تتشكل أثناء معالجة اللحم على مركبات </a:t>
            </a:r>
            <a:r>
              <a:rPr lang="ar-SY" b="1" dirty="0" err="1" smtClean="0">
                <a:solidFill>
                  <a:srgbClr val="FFFF00"/>
                </a:solidFill>
              </a:rPr>
              <a:t>ن</a:t>
            </a:r>
            <a:r>
              <a:rPr lang="ar-SY" b="1" dirty="0" smtClean="0">
                <a:solidFill>
                  <a:srgbClr val="FFFF00"/>
                </a:solidFill>
              </a:rPr>
              <a:t>-</a:t>
            </a:r>
            <a:r>
              <a:rPr lang="ar-SY" b="1" dirty="0" err="1" smtClean="0">
                <a:solidFill>
                  <a:srgbClr val="FFFF00"/>
                </a:solidFill>
              </a:rPr>
              <a:t>نيتروزو</a:t>
            </a:r>
            <a:r>
              <a:rPr lang="ar-SY" b="1" dirty="0" smtClean="0">
                <a:solidFill>
                  <a:srgbClr val="FFFF00"/>
                </a:solidFill>
              </a:rPr>
              <a:t> </a:t>
            </a:r>
            <a:r>
              <a:rPr lang="ar-SY" b="1" dirty="0" err="1" smtClean="0">
                <a:solidFill>
                  <a:srgbClr val="FFFF00"/>
                </a:solidFill>
              </a:rPr>
              <a:t>والهيدروكربونيات</a:t>
            </a:r>
            <a:r>
              <a:rPr lang="ar-SY" b="1" dirty="0" smtClean="0">
                <a:solidFill>
                  <a:srgbClr val="FFFF00"/>
                </a:solidFill>
              </a:rPr>
              <a:t> العطرية متعددة الحلقات.  إن طهي اللحم المصنع بالمعالجة المتعاقبة </a:t>
            </a:r>
            <a:r>
              <a:rPr lang="ar-SY" b="1" dirty="0" err="1" smtClean="0">
                <a:solidFill>
                  <a:srgbClr val="FFFF00"/>
                </a:solidFill>
              </a:rPr>
              <a:t>أواللحم</a:t>
            </a:r>
            <a:r>
              <a:rPr lang="ar-SY" b="1" dirty="0" smtClean="0">
                <a:solidFill>
                  <a:srgbClr val="FFFF00"/>
                </a:solidFill>
              </a:rPr>
              <a:t> الأحمر ينتج أيضاً أمينات عطرية متغايرة الحلقات بالإضافة إلى مواد كيميائية أخرى تشتمل على </a:t>
            </a:r>
            <a:r>
              <a:rPr lang="ar-SY" b="1" dirty="0" err="1" smtClean="0">
                <a:solidFill>
                  <a:srgbClr val="FFFF00"/>
                </a:solidFill>
              </a:rPr>
              <a:t>الهيدروكربونيات</a:t>
            </a:r>
            <a:r>
              <a:rPr lang="ar-SY" b="1" dirty="0" smtClean="0">
                <a:solidFill>
                  <a:srgbClr val="FFFF00"/>
                </a:solidFill>
              </a:rPr>
              <a:t> العطرية متعددة الحلقات التي تتواجد أيضاً في أغذية أخرى وفي الهواء الملوث، وإن بعض هذه المواد الكيميائية </a:t>
            </a:r>
            <a:r>
              <a:rPr lang="ar-SY" b="1" dirty="0" err="1" smtClean="0">
                <a:solidFill>
                  <a:srgbClr val="FFFF00"/>
                </a:solidFill>
              </a:rPr>
              <a:t>مسرطن</a:t>
            </a:r>
            <a:r>
              <a:rPr lang="ar-SY" b="1" dirty="0" smtClean="0">
                <a:solidFill>
                  <a:srgbClr val="FFFF00"/>
                </a:solidFill>
              </a:rPr>
              <a:t> مؤكد أو ظني (محتمل وممكن)؛ لكن رغم ذلك لم يُفهم تماماً كيف يزداد خطر السرطان بسبب استهلاك اللحم المصنع بالمعالجة المتعاقبة أو اللحم الأحمر</a:t>
            </a:r>
          </a:p>
          <a:p>
            <a:pPr>
              <a:buFont typeface="Wingdings" pitchFamily="2" charset="2"/>
              <a:buChar char="Ø"/>
            </a:pPr>
            <a:endParaRPr lang="ar-SY" b="1" dirty="0">
              <a:solidFill>
                <a:schemeClr val="bg1"/>
              </a:solidFill>
              <a:cs typeface="+mj-cs"/>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97</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lstStyle/>
          <a:p>
            <a:pPr>
              <a:buFont typeface="Wingdings" pitchFamily="2" charset="2"/>
              <a:buChar char="Ø"/>
            </a:pPr>
            <a:r>
              <a:rPr lang="ar-SY" b="1" dirty="0" smtClean="0">
                <a:solidFill>
                  <a:schemeClr val="bg1"/>
                </a:solidFill>
                <a:cs typeface="+mj-cs"/>
              </a:rPr>
              <a:t>سؤال: هل بالإمكان مقارنة خطر تناول اللحم الأحمر مع خطر تناول اللحم المصنع بالمعالجة المتعاقبة؟</a:t>
            </a:r>
          </a:p>
          <a:p>
            <a:pPr>
              <a:buFont typeface="Wingdings" pitchFamily="2" charset="2"/>
              <a:buChar char="Ø"/>
            </a:pPr>
            <a:r>
              <a:rPr lang="ar-SY" b="1" dirty="0" smtClean="0">
                <a:solidFill>
                  <a:srgbClr val="FFFF00"/>
                </a:solidFill>
              </a:rPr>
              <a:t>جواب: أخطار مماثلة قدرت لقسم نموذجي الذي هو أصغر بالمتوسط من أجل اللحم المصنع بالمعالجة المتعاقبة من اللحم الأحمر. مع ذلك، لم يعتبر استهلاك اللحم الأحمر حتى الآن على أنه سبب للسرطان</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98</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normAutofit/>
          </a:bodyPr>
          <a:lstStyle/>
          <a:p>
            <a:r>
              <a:rPr lang="ar-SY" sz="3200" b="1" dirty="0" smtClean="0">
                <a:solidFill>
                  <a:srgbClr val="0070C0"/>
                </a:solidFill>
                <a:cs typeface="PT Bold Heading" pitchFamily="2" charset="-78"/>
              </a:rPr>
              <a:t>أسئلة هامة وأجوبتها بشأن خطر السرطان المتعلق باللحم المصنع بالمعالجة المتعاقبة وباللحم الأحمر</a:t>
            </a:r>
            <a:r>
              <a:rPr lang="ar-SY" sz="3200" b="1" baseline="30000" dirty="0" smtClean="0">
                <a:solidFill>
                  <a:srgbClr val="00B050"/>
                </a:solidFill>
                <a:cs typeface="PT Bold Heading" pitchFamily="2" charset="-78"/>
              </a:rPr>
              <a:t>1، 6، 7</a:t>
            </a:r>
            <a:endParaRPr lang="ar-SY" b="1" dirty="0">
              <a:solidFill>
                <a:srgbClr val="0070C0"/>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Autofit/>
          </a:bodyPr>
          <a:lstStyle/>
          <a:p>
            <a:pPr>
              <a:buFont typeface="Wingdings" pitchFamily="2" charset="2"/>
              <a:buChar char="Ø"/>
            </a:pPr>
            <a:r>
              <a:rPr lang="ar-SA" sz="2200" b="1" dirty="0" smtClean="0">
                <a:solidFill>
                  <a:schemeClr val="bg1"/>
                </a:solidFill>
                <a:cs typeface="+mj-cs"/>
              </a:rPr>
              <a:t>سؤال: ما هي توصيات منظمة الصحة العالمية لمنع خطر السرطان المرتبط باستهلاك اللحم المصنع بالمعالجة المتعاقبة </a:t>
            </a:r>
            <a:r>
              <a:rPr lang="ar-SA" sz="2200" b="1" dirty="0" err="1" smtClean="0">
                <a:solidFill>
                  <a:schemeClr val="bg1"/>
                </a:solidFill>
                <a:cs typeface="+mj-cs"/>
              </a:rPr>
              <a:t>أواللحم</a:t>
            </a:r>
            <a:r>
              <a:rPr lang="ar-SA" sz="2200" b="1" dirty="0" smtClean="0">
                <a:solidFill>
                  <a:schemeClr val="bg1"/>
                </a:solidFill>
                <a:cs typeface="+mj-cs"/>
              </a:rPr>
              <a:t> الأحمر؟</a:t>
            </a:r>
            <a:endParaRPr lang="en-US" sz="2200" b="1" dirty="0" smtClean="0">
              <a:solidFill>
                <a:schemeClr val="bg1"/>
              </a:solidFill>
              <a:cs typeface="+mj-cs"/>
            </a:endParaRPr>
          </a:p>
          <a:p>
            <a:pPr>
              <a:buFont typeface="Wingdings" pitchFamily="2" charset="2"/>
              <a:buChar char="Ø"/>
            </a:pPr>
            <a:r>
              <a:rPr lang="ar-SA" sz="2200" b="1" dirty="0" smtClean="0">
                <a:solidFill>
                  <a:srgbClr val="FFFF00"/>
                </a:solidFill>
              </a:rPr>
              <a:t>جواب: إن الوكالة الدولية لبحوث السرطان (</a:t>
            </a:r>
            <a:r>
              <a:rPr lang="en-US" sz="2200" b="1" dirty="0" smtClean="0">
                <a:solidFill>
                  <a:srgbClr val="FFFF00"/>
                </a:solidFill>
              </a:rPr>
              <a:t>IARC</a:t>
            </a:r>
            <a:r>
              <a:rPr lang="ar-SA" sz="2200" b="1" dirty="0" smtClean="0">
                <a:solidFill>
                  <a:srgbClr val="FFFF00"/>
                </a:solidFill>
              </a:rPr>
              <a:t>) هي منظمة أبحاث تقيِّم البينة المتوفرة بشأن أسباب السرطان، لكنها لا تقدم توصيات صحية. إن الحكومات الوطنية ومنظمة الصحة العالمية </a:t>
            </a:r>
            <a:r>
              <a:rPr lang="ar-SA" sz="2200" b="1" dirty="0" err="1" smtClean="0">
                <a:solidFill>
                  <a:srgbClr val="FFFF00"/>
                </a:solidFill>
              </a:rPr>
              <a:t>مسؤولون</a:t>
            </a:r>
            <a:r>
              <a:rPr lang="ar-SA" sz="2200" b="1" dirty="0" smtClean="0">
                <a:solidFill>
                  <a:srgbClr val="FFFF00"/>
                </a:solidFill>
              </a:rPr>
              <a:t> عن وضع مبادئ توجيهية </a:t>
            </a:r>
            <a:r>
              <a:rPr lang="ar-SA" sz="2200" b="1" dirty="0" err="1" smtClean="0">
                <a:solidFill>
                  <a:srgbClr val="FFFF00"/>
                </a:solidFill>
              </a:rPr>
              <a:t>تغذوية</a:t>
            </a:r>
            <a:r>
              <a:rPr lang="ar-SA" sz="2200" b="1" dirty="0" smtClean="0">
                <a:solidFill>
                  <a:srgbClr val="FFFF00"/>
                </a:solidFill>
              </a:rPr>
              <a:t>. إن التقييم الراهن للوكالة الدولية لبحوث السرطان (</a:t>
            </a:r>
            <a:r>
              <a:rPr lang="en-US" sz="2200" b="1" dirty="0" smtClean="0">
                <a:solidFill>
                  <a:srgbClr val="FFFF00"/>
                </a:solidFill>
              </a:rPr>
              <a:t>IARC</a:t>
            </a:r>
            <a:r>
              <a:rPr lang="ar-SA" sz="2200" b="1" dirty="0" smtClean="0">
                <a:solidFill>
                  <a:srgbClr val="FFFF00"/>
                </a:solidFill>
              </a:rPr>
              <a:t>) يعزز توصيات منظمة الصحة العالمية لعام 2002 بأن الأشخاص الذين يأكلون اللحم ينبغي أن يتناولوا باعتدال اللحم المصنع بالمعالجة المتعاقبة للحد من خطر سرطان القولون. بعض المبادئ التوجيهية المتعلقة بالنظم الغذائية أوصت بالحد من استهلاك اللحم المصنع بالمعالجة المتعاقبة واللحم الأحمر، لكنها ركزت أساساً على تقليل استهلاك الدسم والصوديوم التي هي عوامل خطر للأمراض القلبية الوعائية والبدانة.  أن الأشخاص الذين يهتمون بالوقاية من السرطان ينبغي أن يأخذوا بعين الاعتبار التقليل من استهلاكهم من اللحم المصنع بالمعالجة المتعاقبة أو اللحم الأحمر إلى حين وضع مبادئ توجيهية تتعلق بالسرطان بشكل نوعي</a:t>
            </a:r>
            <a:endParaRPr lang="en-US" sz="2200" b="1" dirty="0" smtClean="0">
              <a:solidFill>
                <a:srgbClr val="FFFF00"/>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الأحد، 26 حزيران،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99</a:t>
            </a:fld>
            <a:endParaRPr lang="ar-SA" dirty="0">
              <a:solidFill>
                <a:srgbClr val="002060"/>
              </a:solidFill>
            </a:endParaRPr>
          </a:p>
        </p:txBody>
      </p:sp>
    </p:spTree>
    <p:extLst>
      <p:ext uri="{BB962C8B-B14F-4D97-AF65-F5344CB8AC3E}">
        <p14:creationId xmlns="" xmlns:p14="http://schemas.microsoft.com/office/powerpoint/2010/main" val="16003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2764</TotalTime>
  <Words>7506</Words>
  <Application>Microsoft Office PowerPoint</Application>
  <PresentationFormat>عرض على الشاشة (3:4)‏</PresentationFormat>
  <Paragraphs>1189</Paragraphs>
  <Slides>151</Slides>
  <Notes>0</Notes>
  <HiddenSlides>0</HiddenSlides>
  <MMClips>0</MMClips>
  <ScaleCrop>false</ScaleCrop>
  <HeadingPairs>
    <vt:vector size="4" baseType="variant">
      <vt:variant>
        <vt:lpstr>سمة</vt:lpstr>
      </vt:variant>
      <vt:variant>
        <vt:i4>28</vt:i4>
      </vt:variant>
      <vt:variant>
        <vt:lpstr>عناوين الشرائح</vt:lpstr>
      </vt:variant>
      <vt:variant>
        <vt:i4>151</vt:i4>
      </vt:variant>
    </vt:vector>
  </HeadingPairs>
  <TitlesOfParts>
    <vt:vector size="179" baseType="lpstr">
      <vt:lpstr>سمة Office</vt:lpstr>
      <vt:lpstr>1_سمة Office</vt:lpstr>
      <vt:lpstr>3_سمة Office</vt:lpstr>
      <vt:lpstr>5_سمة Office</vt:lpstr>
      <vt:lpstr>6_سمة Office</vt:lpstr>
      <vt:lpstr>7_سمة Office</vt:lpstr>
      <vt:lpstr>8_سمة Office</vt:lpstr>
      <vt:lpstr>10_سمة Office</vt:lpstr>
      <vt:lpstr>12_سمة Office</vt:lpstr>
      <vt:lpstr>17_سمة Office</vt:lpstr>
      <vt:lpstr>18_سمة Office</vt:lpstr>
      <vt:lpstr>19_سمة Office</vt:lpstr>
      <vt:lpstr>20_سمة Office</vt:lpstr>
      <vt:lpstr>13_سمة Office</vt:lpstr>
      <vt:lpstr>4_سمة Office</vt:lpstr>
      <vt:lpstr>14_سمة Office</vt:lpstr>
      <vt:lpstr>23_سمة Office</vt:lpstr>
      <vt:lpstr>24_سمة Office</vt:lpstr>
      <vt:lpstr>25_سمة Office</vt:lpstr>
      <vt:lpstr>26_سمة Office</vt:lpstr>
      <vt:lpstr>27_سمة Office</vt:lpstr>
      <vt:lpstr>28_سمة Office</vt:lpstr>
      <vt:lpstr>29_سمة Office</vt:lpstr>
      <vt:lpstr>31_سمة Office</vt:lpstr>
      <vt:lpstr>15_سمة Office</vt:lpstr>
      <vt:lpstr>16_سمة Office</vt:lpstr>
      <vt:lpstr>21_سمة Office</vt:lpstr>
      <vt:lpstr>9_سمة Office</vt:lpstr>
      <vt:lpstr>العَوامِل المُسَرْطِنَة المُؤَكَّدَة والظَّنِّيَّة (المُحْتَمَلَة والمُمْكِنَة) للقَولون-المُسْتَقيم</vt:lpstr>
      <vt:lpstr>المحتويات</vt:lpstr>
      <vt:lpstr>المحتويات</vt:lpstr>
      <vt:lpstr>المحتويات</vt:lpstr>
      <vt:lpstr>المحتويات</vt:lpstr>
      <vt:lpstr>المحتويات</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حقائق عامة10 </vt:lpstr>
      <vt:lpstr>تَصْنيف الوَكالَة الدولية لبُحوث السَّرَطان (IARC) للمَواد والعَوامِل تبعاً للسَّرْطَنَة-باختصار 1، 9</vt:lpstr>
      <vt:lpstr>العَوامِل المُسَرْطِنَة المُؤَكَّدَة والظَّنِّيَّة (المُحْتَمَلَة والمُمْكِنَة) للقَولون-المُسْتَقيم1، 8</vt:lpstr>
      <vt:lpstr>العَوامِل المُسَرْطِنَة المُؤَكَّدَة المِهَنية الفيزيائية (إِشْعاع مُؤَيِّن) الإِشْعاع السيني وإِشْعاع غاما1، 3</vt:lpstr>
      <vt:lpstr>العَوامِل المُسَرْطِنَة المُؤَكَّدَة المِهَنية الفيزيائية (إِشْعاع مُؤَيِّن) الإِشْعاع السيني وإِشْعاع غاما1، 3</vt:lpstr>
      <vt:lpstr>العَوامِل المُسَرْطِنَة المُؤَكَّدَة المِهَنية الفيزيائية (إِشْعاع مُؤَيِّن) الإِشْعاع السيني وإِشْعاع غاما1، 3</vt:lpstr>
      <vt:lpstr>العَوامِل المُسَرْطِنَة المُؤَكَّدَة المِهَنية الفيزيائية (إِشْعاع مُؤَيِّن) الإِشْعاع السيني وإِشْعاع غاما1، 3</vt:lpstr>
      <vt:lpstr>العَوامِل المُسَرْطِنَة المُؤَكَّدَة المِهَنية الفيزيائية (إِشْعاع مُؤَيِّن) الإِشْعاع السيني وإِشْعاع غاما1، 3</vt:lpstr>
      <vt:lpstr>العَوامِل المُسَرْطِنَة المُؤَكَّدَة المِهَنية الفيزيائية (إِشْعاع مُؤَيِّن) الإِشْعاع السيني وإِشْعاع غاما1، 3</vt:lpstr>
      <vt:lpstr>العَوامِل المُسَرْطِنَة المُؤَكَّدَة المِهَنية الفيزيائية (إِشْعاع مُؤَيِّن) الإِشْعاع السيني وإِشْعاع غاما1، 3</vt:lpstr>
      <vt:lpstr>العَوامِل المُسَرْطِنَة المُؤَكَّدَة المِهَنية الفيزيائية (إِشْعاع مُؤَيِّن) الإِشْعاع السيني وإِشْعاع غاما1، 3</vt:lpstr>
      <vt:lpstr>العَوامِل المُسَرْطِنَة المُؤَكَّدَة غير المِهَنية (عادات المستهلك) المتعلقة بالطعام والمشروبات استهلاك المُسْكِرات (المشروبات الكحولية)1، 4</vt:lpstr>
      <vt:lpstr>العَوامِل المُسَرْطِنَة المُؤَكَّدَة غير المِهَنية (عادات المستهلك) المتعلقة بالطعام والمشروبات استهلاك المُسْكِرات (المشروبات الكحولية)1، 4</vt:lpstr>
      <vt:lpstr>العَوامِل المُسَرْطِنَة المُؤَكَّدَة غير المِهَنية (عادات المستهلك) المتعلقة بالطعام والمشروبات استهلاك المُسْكِرات (المشروبات الكحولية)1، 4</vt:lpstr>
      <vt:lpstr>العَوامِل المُسَرْطِنَة المُؤَكَّدَة غير المِهَنية (عادات المستهلك) المتعلقة بالطعام والمشروبات استهلاك المُسْكِرات (المشروبات الكحولية)1، 4</vt:lpstr>
      <vt:lpstr>العَوامِل المُسَرْطِنَة المُؤَكَّدَة غير المِهَنية (عادات المستهلك) المتعلقة بالطعام والمشروبات استهلاك المُسْكِرات (المشروبات الكحولية)1، 4</vt:lpstr>
      <vt:lpstr>العَوامِل المُسَرْطِنَة المُؤَكَّدَة غير المِهَنية (عادات المستهلك) المتعلقة بالطعام والمشروبات استهلاك المُسْكِرات (المشروبات الكحولية)1، 4</vt:lpstr>
      <vt:lpstr>العَوامِل المُسَرْطِنَة المُؤَكَّدَة غير المِهَنية (عادات المستهلك) المتعلقة بالطعام والمشروبات استهلاك المُسْكِرات (المشروبات الكحولية)1، 4</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بالطعام والمشروبات اِسْتِهْلاك اللَّحْم المُصَنَّع بالمُعالَجَة المُتَعاقِبَة1، 6، 7</vt:lpstr>
      <vt:lpstr>العَوامِل المُسَرْطِنَة المُؤَكَّدَة غير المِهَنية (عادات المستهلك) المتعلقة بالتبغ تدخين التبغ 1، 4</vt:lpstr>
      <vt:lpstr>العَوامِل المُسَرْطِنَة المُؤَكَّدَة غير المِهَنية (عادات المستهلك) المتعلقة بالتبغ  تدخين التبغ 1، 4</vt:lpstr>
      <vt:lpstr>العَوامِل المُسَرْطِنَة المُؤَكَّدَة غير المِهَنية (عادات المستهلك) المتعلقة بالتبغ  تدخين التبغ 1، 4</vt:lpstr>
      <vt:lpstr>العَوامِل المُسَرْطِنَة المُؤَكَّدَة غير المِهَنية (عادات المستهلك) المتعلقة بالتبغ  تدخين التبغ 1، 4</vt:lpstr>
      <vt:lpstr>العَوامِل المُسَرْطِنَة المُؤَكَّدَة غير المِهَنية (عادات المستهلك) المتعلقة بالتبغ  تدخين التبغ 1، 4</vt:lpstr>
      <vt:lpstr>العَوامِل المُسَرْطِنَة المُؤَكَّدَة غير المِهَنية (عادات المستهلك) المتعلقة بالتبغ  تدخين التبغ 1، 4</vt:lpstr>
      <vt:lpstr>العَوامِل المُسَرْطِنَة المُؤَكَّدَة غير المِهَنية (عادات المستهلك) المتعلقة بالتبغ  تدخين التبغ 1، 4</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المُحْتَمَلة (المجموعة 2-أ) المِهَنية الغبارية والليفية اللاعضوية  الأَسْبَسْت (الحرير الصخري)-كافة الأشكال1، 2</vt:lpstr>
      <vt:lpstr>العَوامِل المُسَرْطِنَة الظَّنِّيَّة المُمْكِنة(المجموعة 2-ب) المِهَنية الحيوية (طفيليات) البلهارسية اليابانية1، 5</vt:lpstr>
      <vt:lpstr>العَوامِل المُسَرْطِنَة الظَّنِّيَّة المُمْكِنة(المجموعة 2-ب) المِهَنية الحيوية (طفيليات)  البلهارسية اليابانية1، 5</vt:lpstr>
      <vt:lpstr>العَوامِل المُسَرْطِنَة الظَّنِّيَّة المُمْكِنة(المجموعة 2-ب) المِهَنية الحيوية (طفيليات)  البلهارسية اليابانية1، 5</vt:lpstr>
      <vt:lpstr>العَوامِل المُسَرْطِنَة الظَّنِّيَّة المُمْكِنة(المجموعة 2-ب) المِهَنية الحيوية (طفيليات)  البلهارسية اليابانية1، 5</vt:lpstr>
      <vt:lpstr>العَوامِل المُسَرْطِنَة الظَّنِّيَّة المُمْكِنة(المجموعة 2-ب) المِهَنية الحيوية (طفيليات)  البلهارسية اليابانية1، 5</vt:lpstr>
      <vt:lpstr>العَوامِل المُسَرْطِنَة الظَّنِّيَّة المُمْكِنة(المجموعة 2-ب) المِهَنية الحيوية (طفيليات)  البلهارسية اليابانية1، 5</vt:lpstr>
      <vt:lpstr>العَوامِل المُسَرْطِنَة الظَّنِّيَّة المُمْكِنة(المجموعة 2-ب) المِهَنية الحيوية (طفيليات)  البلهارسية اليابانية1، 5</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العَوامِل المُسَرْطِنَة الظَّنِّيَّة المُحْتَمَلة (المجموعة 2-أ) غير المِهَنية المتعلقة بالطعام والمشروبات  استهلاك 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أسئلة هامة وأجوبتها بشأن خطر السرطان المتعلق باللحم المصنع بالمعالجة المتعاقبة وباللحم الأحمر1، 6، 7</vt:lpstr>
      <vt:lpstr>تشريح وبنية ووظيفة القولون-المستقيم12</vt:lpstr>
      <vt:lpstr>تشريح وبنية ووظيفة القولون-المستقي13</vt:lpstr>
      <vt:lpstr>تشريح وبنية ووظيفة القولون-المستقي13</vt:lpstr>
      <vt:lpstr>تشريح وبنية ووظيفة القولون-المستقيم12</vt:lpstr>
      <vt:lpstr>تشريح وبنية ووظيفة القولون-المستقيم13</vt:lpstr>
      <vt:lpstr>تشريح وبنية ووظيفة القولون-المستقيم12</vt:lpstr>
      <vt:lpstr>عوامل الخطر1، 10، 11، 13</vt:lpstr>
      <vt:lpstr> عوامل الخطر1، 10، 11، 13</vt:lpstr>
      <vt:lpstr>الوقاية1، 10</vt:lpstr>
      <vt:lpstr>الوقاية1، 10</vt:lpstr>
      <vt:lpstr>الوقاية1، 10، 13</vt:lpstr>
      <vt:lpstr> علامات الإنذار والأعراض11</vt:lpstr>
      <vt:lpstr> علامات الإنذار والأعراض13</vt:lpstr>
      <vt:lpstr>أنواع السرطان11</vt:lpstr>
      <vt:lpstr>مراحل السرطان11</vt:lpstr>
      <vt:lpstr> مراحل السرطان13</vt:lpstr>
      <vt:lpstr>النقائل إلى الكبد13</vt:lpstr>
      <vt:lpstr>نسب توزع سرطان القولون في أجزائه12</vt:lpstr>
      <vt:lpstr>طرائق التحري11</vt:lpstr>
      <vt:lpstr>  طرائق التحري11</vt:lpstr>
      <vt:lpstr> طرائق التحري11</vt:lpstr>
      <vt:lpstr>إجراءات التشخيص11</vt:lpstr>
      <vt:lpstr>إجراءات التشخيص11، 12</vt:lpstr>
      <vt:lpstr>إجراءات التشخيص11، 12</vt:lpstr>
      <vt:lpstr>إجراءات التشخيص11، 12</vt:lpstr>
      <vt:lpstr>إجراءات التشخيص11، 12</vt:lpstr>
      <vt:lpstr>إجراءات التشخيص11، 12</vt:lpstr>
      <vt:lpstr>إجراءات التشخيص11، 12</vt:lpstr>
      <vt:lpstr>إجراءات التشخيص11، 12</vt:lpstr>
      <vt:lpstr>إجراءات التشخيص11، 12</vt:lpstr>
      <vt:lpstr>إجراءات التشخيص13</vt:lpstr>
      <vt:lpstr>إجراءات التشخيص13</vt:lpstr>
      <vt:lpstr>المعالجة11</vt:lpstr>
      <vt:lpstr>المعالجة12</vt:lpstr>
      <vt:lpstr>المعالجة12</vt:lpstr>
      <vt:lpstr>المعالجة12</vt:lpstr>
      <vt:lpstr>المعالجة12</vt:lpstr>
      <vt:lpstr>المعالجة12</vt:lpstr>
      <vt:lpstr>المعالجة12</vt:lpstr>
      <vt:lpstr>المعالجة12</vt:lpstr>
      <vt:lpstr>المراجع</vt:lpstr>
      <vt:lpstr>المراجع</vt:lpstr>
      <vt:lpstr>المراجع</vt:lpstr>
      <vt:lpstr>المراجع</vt:lpstr>
      <vt:lpstr>شكراً لإصغائكم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العوامل المسرطنة للكولون-المستقيم</dc:title>
  <dc:creator>HP</dc:creator>
  <cp:lastModifiedBy>razank</cp:lastModifiedBy>
  <cp:revision>526</cp:revision>
  <dcterms:created xsi:type="dcterms:W3CDTF">2016-01-29T19:45:25Z</dcterms:created>
  <dcterms:modified xsi:type="dcterms:W3CDTF">2016-06-26T12:14:43Z</dcterms:modified>
</cp:coreProperties>
</file>