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2"/>
  </p:notesMasterIdLst>
  <p:sldIdLst>
    <p:sldId id="256" r:id="rId2"/>
    <p:sldId id="295" r:id="rId3"/>
    <p:sldId id="282" r:id="rId4"/>
    <p:sldId id="294" r:id="rId5"/>
    <p:sldId id="257" r:id="rId6"/>
    <p:sldId id="258" r:id="rId7"/>
    <p:sldId id="259" r:id="rId8"/>
    <p:sldId id="262" r:id="rId9"/>
    <p:sldId id="261" r:id="rId10"/>
    <p:sldId id="263" r:id="rId11"/>
    <p:sldId id="266" r:id="rId12"/>
    <p:sldId id="264" r:id="rId13"/>
    <p:sldId id="269" r:id="rId14"/>
    <p:sldId id="265" r:id="rId15"/>
    <p:sldId id="267" r:id="rId16"/>
    <p:sldId id="306" r:id="rId17"/>
    <p:sldId id="270" r:id="rId18"/>
    <p:sldId id="271" r:id="rId19"/>
    <p:sldId id="272" r:id="rId20"/>
    <p:sldId id="273" r:id="rId21"/>
    <p:sldId id="302" r:id="rId22"/>
    <p:sldId id="274" r:id="rId23"/>
    <p:sldId id="275" r:id="rId24"/>
    <p:sldId id="278" r:id="rId25"/>
    <p:sldId id="307" r:id="rId26"/>
    <p:sldId id="308" r:id="rId27"/>
    <p:sldId id="281" r:id="rId28"/>
    <p:sldId id="277" r:id="rId29"/>
    <p:sldId id="280" r:id="rId30"/>
    <p:sldId id="285" r:id="rId31"/>
    <p:sldId id="298" r:id="rId32"/>
    <p:sldId id="300" r:id="rId33"/>
    <p:sldId id="276" r:id="rId34"/>
    <p:sldId id="283" r:id="rId35"/>
    <p:sldId id="299" r:id="rId36"/>
    <p:sldId id="286" r:id="rId37"/>
    <p:sldId id="305" r:id="rId38"/>
    <p:sldId id="304" r:id="rId39"/>
    <p:sldId id="287" r:id="rId40"/>
    <p:sldId id="288" r:id="rId41"/>
    <p:sldId id="289" r:id="rId42"/>
    <p:sldId id="290" r:id="rId43"/>
    <p:sldId id="291" r:id="rId44"/>
    <p:sldId id="279" r:id="rId45"/>
    <p:sldId id="301" r:id="rId46"/>
    <p:sldId id="284" r:id="rId47"/>
    <p:sldId id="303" r:id="rId48"/>
    <p:sldId id="296" r:id="rId49"/>
    <p:sldId id="297" r:id="rId50"/>
    <p:sldId id="293"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7B00"/>
    <a:srgbClr val="353F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868" autoAdjust="0"/>
    <p:restoredTop sz="87253" autoAdjust="0"/>
  </p:normalViewPr>
  <p:slideViewPr>
    <p:cSldViewPr snapToGrid="0">
      <p:cViewPr varScale="1">
        <p:scale>
          <a:sx n="65" d="100"/>
          <a:sy n="65" d="100"/>
        </p:scale>
        <p:origin x="41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BCF71-24F5-4B32-B61A-A06349529EE5}" type="datetimeFigureOut">
              <a:rPr lang="en-US" smtClean="0"/>
              <a:t>5/16/2016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B38D25-4714-4C4A-AC72-357D36666719}" type="slidenum">
              <a:rPr lang="en-US" smtClean="0"/>
              <a:t>‹#›</a:t>
            </a:fld>
            <a:endParaRPr lang="en-US"/>
          </a:p>
        </p:txBody>
      </p:sp>
    </p:spTree>
    <p:extLst>
      <p:ext uri="{BB962C8B-B14F-4D97-AF65-F5344CB8AC3E}">
        <p14:creationId xmlns:p14="http://schemas.microsoft.com/office/powerpoint/2010/main" val="1851748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B38D25-4714-4C4A-AC72-357D36666719}" type="slidenum">
              <a:rPr lang="en-US" smtClean="0"/>
              <a:t>1</a:t>
            </a:fld>
            <a:endParaRPr lang="en-US"/>
          </a:p>
        </p:txBody>
      </p:sp>
    </p:spTree>
    <p:extLst>
      <p:ext uri="{BB962C8B-B14F-4D97-AF65-F5344CB8AC3E}">
        <p14:creationId xmlns:p14="http://schemas.microsoft.com/office/powerpoint/2010/main" val="1967971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B38D25-4714-4C4A-AC72-357D36666719}" type="slidenum">
              <a:rPr lang="en-US" smtClean="0"/>
              <a:t>5</a:t>
            </a:fld>
            <a:endParaRPr lang="en-US"/>
          </a:p>
        </p:txBody>
      </p:sp>
    </p:spTree>
    <p:extLst>
      <p:ext uri="{BB962C8B-B14F-4D97-AF65-F5344CB8AC3E}">
        <p14:creationId xmlns:p14="http://schemas.microsoft.com/office/powerpoint/2010/main" val="747206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B38D25-4714-4C4A-AC72-357D36666719}" type="slidenum">
              <a:rPr lang="en-US" smtClean="0"/>
              <a:t>30</a:t>
            </a:fld>
            <a:endParaRPr lang="en-US"/>
          </a:p>
        </p:txBody>
      </p:sp>
    </p:spTree>
    <p:extLst>
      <p:ext uri="{BB962C8B-B14F-4D97-AF65-F5344CB8AC3E}">
        <p14:creationId xmlns:p14="http://schemas.microsoft.com/office/powerpoint/2010/main" val="3883019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transition spd="slow">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transition spd="slow">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transition spd="slow">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5/16/2016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5/16/2016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ransition spd="slow">
    <p:split orient="vert"/>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8.jpg"/></Relationships>
</file>

<file path=ppt/slides/_rels/slide3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7251" y="191730"/>
            <a:ext cx="7766936" cy="1091380"/>
          </a:xfrm>
        </p:spPr>
        <p:txBody>
          <a:bodyPr/>
          <a:lstStyle/>
          <a:p>
            <a:pPr algn="ctr"/>
            <a:r>
              <a:rPr lang="en-US" sz="6000" b="1" dirty="0" smtClean="0"/>
              <a:t>Diabetes and the eye</a:t>
            </a:r>
            <a:endParaRPr lang="en-US" sz="6000" b="1" dirty="0"/>
          </a:p>
        </p:txBody>
      </p:sp>
      <p:sp>
        <p:nvSpPr>
          <p:cNvPr id="3" name="Subtitle 2"/>
          <p:cNvSpPr>
            <a:spLocks noGrp="1"/>
          </p:cNvSpPr>
          <p:nvPr>
            <p:ph type="subTitle" idx="1"/>
          </p:nvPr>
        </p:nvSpPr>
        <p:spPr>
          <a:xfrm>
            <a:off x="1337251" y="5707626"/>
            <a:ext cx="7766936" cy="973393"/>
          </a:xfrm>
        </p:spPr>
        <p:txBody>
          <a:bodyPr>
            <a:normAutofit/>
          </a:bodyPr>
          <a:lstStyle/>
          <a:p>
            <a:pPr algn="ctr"/>
            <a:r>
              <a:rPr lang="en-US" sz="4000" b="1" dirty="0" smtClean="0">
                <a:solidFill>
                  <a:schemeClr val="accent2">
                    <a:lumMod val="75000"/>
                  </a:schemeClr>
                </a:solidFill>
                <a:latin typeface="+mj-lt"/>
                <a:ea typeface="+mj-ea"/>
                <a:cs typeface="+mj-cs"/>
              </a:rPr>
              <a:t>Dr. </a:t>
            </a:r>
            <a:r>
              <a:rPr lang="en-US" sz="4000" b="1" dirty="0" err="1" smtClean="0">
                <a:solidFill>
                  <a:schemeClr val="accent2">
                    <a:lumMod val="75000"/>
                  </a:schemeClr>
                </a:solidFill>
                <a:latin typeface="+mj-lt"/>
                <a:ea typeface="+mj-ea"/>
                <a:cs typeface="+mj-cs"/>
              </a:rPr>
              <a:t>rania</a:t>
            </a:r>
            <a:r>
              <a:rPr lang="en-US" sz="4000" b="1" dirty="0" smtClean="0">
                <a:solidFill>
                  <a:schemeClr val="accent2">
                    <a:lumMod val="75000"/>
                  </a:schemeClr>
                </a:solidFill>
                <a:latin typeface="+mj-lt"/>
                <a:ea typeface="+mj-ea"/>
                <a:cs typeface="+mj-cs"/>
              </a:rPr>
              <a:t> </a:t>
            </a:r>
            <a:r>
              <a:rPr lang="en-US" sz="4000" b="1" dirty="0" err="1" smtClean="0">
                <a:solidFill>
                  <a:schemeClr val="accent2">
                    <a:lumMod val="75000"/>
                  </a:schemeClr>
                </a:solidFill>
                <a:latin typeface="+mj-lt"/>
                <a:ea typeface="+mj-ea"/>
                <a:cs typeface="+mj-cs"/>
              </a:rPr>
              <a:t>ghosen</a:t>
            </a:r>
            <a:endParaRPr lang="en-US" sz="4000" b="1" dirty="0">
              <a:solidFill>
                <a:schemeClr val="accent2">
                  <a:lumMod val="75000"/>
                </a:schemeClr>
              </a:solidFill>
              <a:latin typeface="+mj-lt"/>
              <a:ea typeface="+mj-ea"/>
              <a:cs typeface="+mj-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619" y="1283110"/>
            <a:ext cx="6934200" cy="4424516"/>
          </a:xfrm>
          <a:prstGeom prst="rect">
            <a:avLst/>
          </a:prstGeom>
        </p:spPr>
      </p:pic>
    </p:spTree>
    <p:extLst>
      <p:ext uri="{BB962C8B-B14F-4D97-AF65-F5344CB8AC3E}">
        <p14:creationId xmlns:p14="http://schemas.microsoft.com/office/powerpoint/2010/main" val="2844520194"/>
      </p:ext>
    </p:extLst>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8898" y="471949"/>
            <a:ext cx="6667595" cy="2800767"/>
          </a:xfrm>
          <a:prstGeom prst="rect">
            <a:avLst/>
          </a:prstGeom>
          <a:noFill/>
        </p:spPr>
        <p:txBody>
          <a:bodyPr wrap="none" rtlCol="0">
            <a:spAutoFit/>
          </a:bodyPr>
          <a:lstStyle/>
          <a:p>
            <a:pPr algn="ctr"/>
            <a:r>
              <a:rPr lang="en-US" sz="2800" b="1" u="sng" dirty="0" smtClean="0">
                <a:solidFill>
                  <a:srgbClr val="002060"/>
                </a:solidFill>
              </a:rPr>
              <a:t>Four stages of Diabetic Retinopathy</a:t>
            </a:r>
            <a:endParaRPr lang="en-US" sz="2800" b="1" u="sng" dirty="0">
              <a:solidFill>
                <a:srgbClr val="002060"/>
              </a:solidFill>
            </a:endParaRPr>
          </a:p>
          <a:p>
            <a:endParaRPr lang="en-US" sz="2400" b="1" dirty="0" smtClean="0"/>
          </a:p>
          <a:p>
            <a:pPr marL="342900" indent="-342900">
              <a:buFont typeface="+mj-lt"/>
              <a:buAutoNum type="arabicPeriod"/>
            </a:pPr>
            <a:r>
              <a:rPr lang="en-US" sz="2400" b="1" dirty="0" smtClean="0">
                <a:solidFill>
                  <a:srgbClr val="002060"/>
                </a:solidFill>
              </a:rPr>
              <a:t>Mild </a:t>
            </a:r>
            <a:r>
              <a:rPr lang="en-US" sz="2400" b="1" i="1" u="sng" dirty="0" err="1" smtClean="0">
                <a:solidFill>
                  <a:srgbClr val="002060"/>
                </a:solidFill>
              </a:rPr>
              <a:t>Nonproliferative</a:t>
            </a:r>
            <a:r>
              <a:rPr lang="en-US" sz="2400" b="1" dirty="0" smtClean="0">
                <a:solidFill>
                  <a:srgbClr val="002060"/>
                </a:solidFill>
              </a:rPr>
              <a:t> Retinopathy</a:t>
            </a:r>
          </a:p>
          <a:p>
            <a:pPr marL="342900" indent="-342900">
              <a:buFont typeface="+mj-lt"/>
              <a:buAutoNum type="arabicPeriod"/>
            </a:pPr>
            <a:r>
              <a:rPr lang="en-US" sz="2400" b="1" dirty="0" smtClean="0">
                <a:solidFill>
                  <a:srgbClr val="002060"/>
                </a:solidFill>
              </a:rPr>
              <a:t>Moderate </a:t>
            </a:r>
            <a:r>
              <a:rPr lang="en-US" sz="2400" b="1" i="1" u="sng" dirty="0" err="1" smtClean="0">
                <a:solidFill>
                  <a:srgbClr val="002060"/>
                </a:solidFill>
              </a:rPr>
              <a:t>Nonproliferative</a:t>
            </a:r>
            <a:r>
              <a:rPr lang="en-US" sz="2400" b="1" dirty="0" smtClean="0">
                <a:solidFill>
                  <a:srgbClr val="002060"/>
                </a:solidFill>
              </a:rPr>
              <a:t> Retinopathy</a:t>
            </a:r>
          </a:p>
          <a:p>
            <a:pPr marL="342900" indent="-342900">
              <a:buFont typeface="+mj-lt"/>
              <a:buAutoNum type="arabicPeriod"/>
            </a:pPr>
            <a:r>
              <a:rPr lang="en-US" sz="2400" b="1" dirty="0" smtClean="0">
                <a:solidFill>
                  <a:srgbClr val="002060"/>
                </a:solidFill>
              </a:rPr>
              <a:t>Sever </a:t>
            </a:r>
            <a:r>
              <a:rPr lang="en-US" sz="2400" b="1" i="1" u="sng" dirty="0" err="1" smtClean="0">
                <a:solidFill>
                  <a:srgbClr val="002060"/>
                </a:solidFill>
              </a:rPr>
              <a:t>Nonproliferative</a:t>
            </a:r>
            <a:r>
              <a:rPr lang="en-US" sz="2400" b="1" i="1" dirty="0" smtClean="0">
                <a:solidFill>
                  <a:srgbClr val="002060"/>
                </a:solidFill>
              </a:rPr>
              <a:t> </a:t>
            </a:r>
            <a:r>
              <a:rPr lang="en-US" sz="2400" b="1" dirty="0" err="1" smtClean="0">
                <a:solidFill>
                  <a:srgbClr val="002060"/>
                </a:solidFill>
              </a:rPr>
              <a:t>Retinopath</a:t>
            </a:r>
            <a:endParaRPr lang="en-US" sz="2400" b="1" dirty="0" smtClean="0">
              <a:solidFill>
                <a:srgbClr val="002060"/>
              </a:solidFill>
            </a:endParaRPr>
          </a:p>
          <a:p>
            <a:pPr marL="342900" indent="-342900">
              <a:buFont typeface="+mj-lt"/>
              <a:buAutoNum type="arabicPeriod"/>
            </a:pPr>
            <a:r>
              <a:rPr lang="en-US" sz="2400" b="1" i="1" u="sng" dirty="0" smtClean="0">
                <a:solidFill>
                  <a:srgbClr val="002060"/>
                </a:solidFill>
              </a:rPr>
              <a:t>Proliferative</a:t>
            </a:r>
            <a:r>
              <a:rPr lang="en-US" sz="2400" b="1" dirty="0" smtClean="0">
                <a:solidFill>
                  <a:srgbClr val="002060"/>
                </a:solidFill>
              </a:rPr>
              <a:t> Retinopathy</a:t>
            </a:r>
          </a:p>
          <a:p>
            <a:pPr marL="342900" indent="-342900">
              <a:buFont typeface="+mj-lt"/>
              <a:buAutoNum type="arabicPeriod"/>
            </a:pPr>
            <a:endParaRPr lang="en-US" sz="2800" b="1" dirty="0">
              <a:solidFill>
                <a:srgbClr val="00206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723" y="3080196"/>
            <a:ext cx="7177947" cy="3405010"/>
          </a:xfrm>
          <a:prstGeom prst="rect">
            <a:avLst/>
          </a:prstGeom>
        </p:spPr>
      </p:pic>
    </p:spTree>
    <p:extLst>
      <p:ext uri="{BB962C8B-B14F-4D97-AF65-F5344CB8AC3E}">
        <p14:creationId xmlns:p14="http://schemas.microsoft.com/office/powerpoint/2010/main" val="2410385843"/>
      </p:ext>
    </p:extLst>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892" y="809897"/>
            <a:ext cx="8386354" cy="5812972"/>
          </a:xfrm>
          <a:prstGeom prst="rect">
            <a:avLst/>
          </a:prstGeom>
        </p:spPr>
      </p:pic>
      <p:sp>
        <p:nvSpPr>
          <p:cNvPr id="3" name="TextBox 2"/>
          <p:cNvSpPr txBox="1"/>
          <p:nvPr/>
        </p:nvSpPr>
        <p:spPr>
          <a:xfrm>
            <a:off x="3299878" y="102011"/>
            <a:ext cx="2884123" cy="646331"/>
          </a:xfrm>
          <a:prstGeom prst="rect">
            <a:avLst/>
          </a:prstGeom>
          <a:noFill/>
        </p:spPr>
        <p:txBody>
          <a:bodyPr wrap="none" rtlCol="0">
            <a:spAutoFit/>
          </a:bodyPr>
          <a:lstStyle/>
          <a:p>
            <a:r>
              <a:rPr lang="en-US" sz="3600" b="1" i="1" dirty="0" smtClean="0">
                <a:solidFill>
                  <a:srgbClr val="002060"/>
                </a:solidFill>
              </a:rPr>
              <a:t>Retina in DR</a:t>
            </a:r>
            <a:endParaRPr lang="en-US" sz="3600" b="1" i="1" dirty="0">
              <a:solidFill>
                <a:srgbClr val="002060"/>
              </a:solidFill>
            </a:endParaRPr>
          </a:p>
        </p:txBody>
      </p:sp>
    </p:spTree>
    <p:extLst>
      <p:ext uri="{BB962C8B-B14F-4D97-AF65-F5344CB8AC3E}">
        <p14:creationId xmlns:p14="http://schemas.microsoft.com/office/powerpoint/2010/main" val="1531063094"/>
      </p:ext>
    </p:extLst>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446" y="209005"/>
            <a:ext cx="9144002" cy="3200876"/>
          </a:xfrm>
          <a:prstGeom prst="rect">
            <a:avLst/>
          </a:prstGeom>
          <a:noFill/>
        </p:spPr>
        <p:txBody>
          <a:bodyPr wrap="square" rtlCol="0">
            <a:spAutoFit/>
          </a:bodyPr>
          <a:lstStyle/>
          <a:p>
            <a:pPr marL="742950" indent="-742950" algn="ctr">
              <a:buFont typeface="+mj-lt"/>
              <a:buAutoNum type="arabicPeriod"/>
            </a:pPr>
            <a:r>
              <a:rPr lang="en-US" sz="3600" b="1" i="1" dirty="0" smtClean="0">
                <a:solidFill>
                  <a:schemeClr val="accent1">
                    <a:lumMod val="50000"/>
                  </a:schemeClr>
                </a:solidFill>
              </a:rPr>
              <a:t>Mild </a:t>
            </a:r>
            <a:r>
              <a:rPr lang="en-US" sz="3600" b="1" i="1" dirty="0" err="1" smtClean="0">
                <a:solidFill>
                  <a:schemeClr val="accent1">
                    <a:lumMod val="50000"/>
                  </a:schemeClr>
                </a:solidFill>
              </a:rPr>
              <a:t>nonprolifirativ</a:t>
            </a:r>
            <a:r>
              <a:rPr lang="en-US" sz="3600" b="1" i="1" dirty="0" smtClean="0">
                <a:solidFill>
                  <a:schemeClr val="accent1">
                    <a:lumMod val="50000"/>
                  </a:schemeClr>
                </a:solidFill>
              </a:rPr>
              <a:t> DR</a:t>
            </a:r>
          </a:p>
          <a:p>
            <a:endParaRPr lang="en-US" dirty="0"/>
          </a:p>
          <a:p>
            <a:pPr marL="342900" indent="-342900">
              <a:buFont typeface="Arial" panose="020B0604020202020204" pitchFamily="34" charset="0"/>
              <a:buChar char="•"/>
            </a:pPr>
            <a:r>
              <a:rPr lang="en-US" sz="2800" b="1" dirty="0" err="1" smtClean="0">
                <a:solidFill>
                  <a:srgbClr val="00B0F0"/>
                </a:solidFill>
              </a:rPr>
              <a:t>Microaneurisms</a:t>
            </a:r>
            <a:r>
              <a:rPr lang="en-US" sz="2800" dirty="0" smtClean="0">
                <a:solidFill>
                  <a:schemeClr val="accent2">
                    <a:lumMod val="50000"/>
                  </a:schemeClr>
                </a:solidFill>
              </a:rPr>
              <a:t> </a:t>
            </a:r>
          </a:p>
          <a:p>
            <a:r>
              <a:rPr lang="en-US" sz="2400" dirty="0" smtClean="0">
                <a:solidFill>
                  <a:schemeClr val="accent2">
                    <a:lumMod val="50000"/>
                  </a:schemeClr>
                </a:solidFill>
              </a:rPr>
              <a:t>  	are the first clinically detectable lesions of DR appearing as a    	small Round dots usually located </a:t>
            </a:r>
            <a:r>
              <a:rPr lang="en-US" sz="2400" dirty="0" err="1" smtClean="0">
                <a:solidFill>
                  <a:schemeClr val="accent2">
                    <a:lumMod val="50000"/>
                  </a:schemeClr>
                </a:solidFill>
              </a:rPr>
              <a:t>temparal</a:t>
            </a:r>
            <a:r>
              <a:rPr lang="en-US" sz="2400" dirty="0" smtClean="0">
                <a:solidFill>
                  <a:schemeClr val="accent2">
                    <a:lumMod val="50000"/>
                  </a:schemeClr>
                </a:solidFill>
              </a:rPr>
              <a:t> to the Macula and 	when they coated with blood They may be indistinguishable 	from dot </a:t>
            </a:r>
            <a:r>
              <a:rPr lang="en-US" sz="2400" dirty="0" err="1" smtClean="0">
                <a:solidFill>
                  <a:schemeClr val="accent2">
                    <a:lumMod val="50000"/>
                  </a:schemeClr>
                </a:solidFill>
              </a:rPr>
              <a:t>haemorrhages</a:t>
            </a:r>
            <a:endParaRPr lang="en-US" sz="2400" dirty="0" smtClean="0">
              <a:solidFill>
                <a:schemeClr val="accent2">
                  <a:lumMod val="50000"/>
                </a:schemeClr>
              </a:solidFill>
            </a:endParaRPr>
          </a:p>
          <a:p>
            <a:pPr marL="342900" indent="-342900">
              <a:buFont typeface="Arial" panose="020B0604020202020204" pitchFamily="34" charset="0"/>
              <a:buChar char="•"/>
            </a:pPr>
            <a:endParaRPr lang="en-US" sz="2400" dirty="0">
              <a:solidFill>
                <a:schemeClr val="accent1">
                  <a:lumMod val="50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2447" y="3148149"/>
            <a:ext cx="4088674" cy="342246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326" y="3148149"/>
            <a:ext cx="4232364" cy="3422468"/>
          </a:xfrm>
          <a:prstGeom prst="rect">
            <a:avLst/>
          </a:prstGeom>
        </p:spPr>
      </p:pic>
    </p:spTree>
    <p:extLst>
      <p:ext uri="{BB962C8B-B14F-4D97-AF65-F5344CB8AC3E}">
        <p14:creationId xmlns:p14="http://schemas.microsoft.com/office/powerpoint/2010/main" val="2145939725"/>
      </p:ext>
    </p:extLst>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193" y="509451"/>
            <a:ext cx="8543837" cy="1600438"/>
          </a:xfrm>
          <a:prstGeom prst="rect">
            <a:avLst/>
          </a:prstGeom>
          <a:noFill/>
        </p:spPr>
        <p:txBody>
          <a:bodyPr wrap="square" rtlCol="0">
            <a:spAutoFit/>
          </a:bodyPr>
          <a:lstStyle/>
          <a:p>
            <a:pPr algn="ctr"/>
            <a:r>
              <a:rPr lang="en-US" sz="3200" b="1" i="1" dirty="0" smtClean="0">
                <a:solidFill>
                  <a:schemeClr val="accent1">
                    <a:lumMod val="50000"/>
                  </a:schemeClr>
                </a:solidFill>
              </a:rPr>
              <a:t>2 . Moderate </a:t>
            </a:r>
            <a:r>
              <a:rPr lang="en-US" sz="3200" b="1" i="1" dirty="0" err="1">
                <a:solidFill>
                  <a:schemeClr val="accent1">
                    <a:lumMod val="50000"/>
                  </a:schemeClr>
                </a:solidFill>
              </a:rPr>
              <a:t>n</a:t>
            </a:r>
            <a:r>
              <a:rPr lang="en-US" sz="3200" b="1" i="1" dirty="0" err="1" smtClean="0">
                <a:solidFill>
                  <a:schemeClr val="accent1">
                    <a:lumMod val="50000"/>
                  </a:schemeClr>
                </a:solidFill>
              </a:rPr>
              <a:t>onprolifirative</a:t>
            </a:r>
            <a:r>
              <a:rPr lang="en-US" sz="3200" b="1" i="1" dirty="0" smtClean="0">
                <a:solidFill>
                  <a:schemeClr val="accent1">
                    <a:lumMod val="50000"/>
                  </a:schemeClr>
                </a:solidFill>
              </a:rPr>
              <a:t> DR</a:t>
            </a:r>
          </a:p>
          <a:p>
            <a:endParaRPr lang="en-US" dirty="0"/>
          </a:p>
          <a:p>
            <a:r>
              <a:rPr lang="en-US" sz="2400" dirty="0" smtClean="0"/>
              <a:t>It shows both </a:t>
            </a:r>
            <a:r>
              <a:rPr lang="en-US" sz="2400" b="1" dirty="0" err="1" smtClean="0">
                <a:solidFill>
                  <a:srgbClr val="00B0F0"/>
                </a:solidFill>
              </a:rPr>
              <a:t>heamorrhages</a:t>
            </a:r>
            <a:r>
              <a:rPr lang="en-US" sz="2400" dirty="0" smtClean="0"/>
              <a:t> and </a:t>
            </a:r>
            <a:r>
              <a:rPr lang="en-US" sz="2400" b="1" dirty="0" smtClean="0">
                <a:solidFill>
                  <a:srgbClr val="00B0F0"/>
                </a:solidFill>
              </a:rPr>
              <a:t>hard exudates </a:t>
            </a:r>
            <a:r>
              <a:rPr lang="en-US" sz="2400" dirty="0" smtClean="0"/>
              <a:t>in addition to the </a:t>
            </a:r>
            <a:r>
              <a:rPr lang="en-US" sz="2400" dirty="0" err="1" smtClean="0"/>
              <a:t>microaneurisms</a:t>
            </a:r>
            <a:r>
              <a:rPr lang="en-US" sz="2400" dirty="0" smtClean="0"/>
              <a:t>.</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389" y="2109889"/>
            <a:ext cx="8295641" cy="4562475"/>
          </a:xfrm>
          <a:prstGeom prst="rect">
            <a:avLst/>
          </a:prstGeom>
        </p:spPr>
      </p:pic>
    </p:spTree>
    <p:extLst>
      <p:ext uri="{BB962C8B-B14F-4D97-AF65-F5344CB8AC3E}">
        <p14:creationId xmlns:p14="http://schemas.microsoft.com/office/powerpoint/2010/main" val="391354252"/>
      </p:ext>
    </p:extLst>
  </p:cSld>
  <p:clrMapOvr>
    <a:masterClrMapping/>
  </p:clrMapOvr>
  <p:transition spd="slow">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374" y="2696910"/>
            <a:ext cx="7805530" cy="3965147"/>
          </a:xfrm>
          <a:prstGeom prst="rect">
            <a:avLst/>
          </a:prstGeom>
        </p:spPr>
      </p:pic>
      <p:sp>
        <p:nvSpPr>
          <p:cNvPr id="3" name="TextBox 2"/>
          <p:cNvSpPr txBox="1"/>
          <p:nvPr/>
        </p:nvSpPr>
        <p:spPr>
          <a:xfrm>
            <a:off x="13252" y="357808"/>
            <a:ext cx="9316278" cy="2400657"/>
          </a:xfrm>
          <a:prstGeom prst="rect">
            <a:avLst/>
          </a:prstGeom>
          <a:noFill/>
        </p:spPr>
        <p:txBody>
          <a:bodyPr wrap="square" rtlCol="0">
            <a:spAutoFit/>
          </a:bodyPr>
          <a:lstStyle/>
          <a:p>
            <a:pPr marL="457200" indent="-457200">
              <a:buFont typeface="Arial" panose="020B0604020202020204" pitchFamily="34" charset="0"/>
              <a:buChar char="•"/>
            </a:pPr>
            <a:r>
              <a:rPr lang="en-US" sz="2400" b="1" dirty="0" err="1" smtClean="0">
                <a:solidFill>
                  <a:srgbClr val="00B0F0"/>
                </a:solidFill>
              </a:rPr>
              <a:t>Heamorrhages</a:t>
            </a:r>
            <a:endParaRPr lang="en-US" sz="2400" b="1" dirty="0" smtClean="0">
              <a:solidFill>
                <a:srgbClr val="00B0F0"/>
              </a:solidFill>
            </a:endParaRP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2000" b="1" i="1" u="sng" dirty="0" smtClean="0">
                <a:solidFill>
                  <a:schemeClr val="accent5">
                    <a:lumMod val="60000"/>
                    <a:lumOff val="40000"/>
                  </a:schemeClr>
                </a:solidFill>
              </a:rPr>
              <a:t>Dot and spot H</a:t>
            </a:r>
            <a:r>
              <a:rPr lang="en-US" sz="2400" b="1" dirty="0" smtClean="0"/>
              <a:t>. </a:t>
            </a:r>
            <a:r>
              <a:rPr lang="en-US" sz="2000" dirty="0" smtClean="0"/>
              <a:t>originate from the venous ends of the capillaries and are located within The compact middle layers</a:t>
            </a:r>
          </a:p>
          <a:p>
            <a:pPr marL="342900" indent="-342900">
              <a:buFont typeface="Arial" panose="020B0604020202020204" pitchFamily="34" charset="0"/>
              <a:buChar char="•"/>
            </a:pPr>
            <a:r>
              <a:rPr lang="en-US" sz="2000" b="1" i="1" u="sng" dirty="0" smtClean="0">
                <a:solidFill>
                  <a:schemeClr val="accent5">
                    <a:lumMod val="60000"/>
                    <a:lumOff val="40000"/>
                  </a:schemeClr>
                </a:solidFill>
              </a:rPr>
              <a:t>Flame-shaped H</a:t>
            </a:r>
            <a:r>
              <a:rPr lang="en-US" sz="2000" dirty="0" smtClean="0"/>
              <a:t>. originate from the more superficial arterioles follow the course Of the retinal nerve fiber layer</a:t>
            </a:r>
          </a:p>
          <a:p>
            <a:endParaRPr lang="en-US" dirty="0"/>
          </a:p>
        </p:txBody>
      </p:sp>
    </p:spTree>
    <p:extLst>
      <p:ext uri="{BB962C8B-B14F-4D97-AF65-F5344CB8AC3E}">
        <p14:creationId xmlns:p14="http://schemas.microsoft.com/office/powerpoint/2010/main" val="2782890008"/>
      </p:ext>
    </p:extLst>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18" y="2562983"/>
            <a:ext cx="7355478" cy="4056833"/>
          </a:xfrm>
          <a:prstGeom prst="rect">
            <a:avLst/>
          </a:prstGeom>
        </p:spPr>
      </p:pic>
      <p:sp>
        <p:nvSpPr>
          <p:cNvPr id="3" name="TextBox 2"/>
          <p:cNvSpPr txBox="1"/>
          <p:nvPr/>
        </p:nvSpPr>
        <p:spPr>
          <a:xfrm>
            <a:off x="143932" y="193103"/>
            <a:ext cx="9198851" cy="2369880"/>
          </a:xfrm>
          <a:prstGeom prst="rect">
            <a:avLst/>
          </a:prstGeom>
          <a:noFill/>
        </p:spPr>
        <p:txBody>
          <a:bodyPr wrap="square" rtlCol="0">
            <a:spAutoFit/>
          </a:bodyPr>
          <a:lstStyle/>
          <a:p>
            <a:pPr marL="457200" indent="-457200">
              <a:buFont typeface="Arial" panose="020B0604020202020204" pitchFamily="34" charset="0"/>
              <a:buChar char="•"/>
            </a:pPr>
            <a:r>
              <a:rPr lang="en-US" sz="2400" b="1" dirty="0" smtClean="0">
                <a:solidFill>
                  <a:srgbClr val="00B0F0"/>
                </a:solidFill>
              </a:rPr>
              <a:t>Hard exudates</a:t>
            </a:r>
          </a:p>
          <a:p>
            <a:endParaRPr lang="en-US" sz="2400" dirty="0" smtClean="0"/>
          </a:p>
          <a:p>
            <a:r>
              <a:rPr lang="en-US" sz="2400" dirty="0" smtClean="0"/>
              <a:t>They have a yellow waxy appearance with relatively distinct margins located in the inner layers of the retina and are frequently Distributed in a </a:t>
            </a:r>
            <a:r>
              <a:rPr lang="en-US" sz="2400" dirty="0" err="1" smtClean="0"/>
              <a:t>circinate</a:t>
            </a:r>
            <a:r>
              <a:rPr lang="en-US" sz="2400" dirty="0" smtClean="0"/>
              <a:t> pattern peripheral to areas of chronic focal leakage.</a:t>
            </a:r>
            <a:endParaRPr lang="en-US" sz="2400" dirty="0"/>
          </a:p>
        </p:txBody>
      </p:sp>
    </p:spTree>
    <p:extLst>
      <p:ext uri="{BB962C8B-B14F-4D97-AF65-F5344CB8AC3E}">
        <p14:creationId xmlns:p14="http://schemas.microsoft.com/office/powerpoint/2010/main" val="3887517737"/>
      </p:ext>
    </p:extLst>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31443" y="1548581"/>
            <a:ext cx="6901270" cy="4947727"/>
          </a:xfrm>
          <a:prstGeom prst="rect">
            <a:avLst/>
          </a:prstGeom>
        </p:spPr>
      </p:pic>
      <p:sp>
        <p:nvSpPr>
          <p:cNvPr id="3" name="Rectangle 2"/>
          <p:cNvSpPr/>
          <p:nvPr/>
        </p:nvSpPr>
        <p:spPr>
          <a:xfrm>
            <a:off x="1995660" y="611358"/>
            <a:ext cx="5075428" cy="523220"/>
          </a:xfrm>
          <a:prstGeom prst="rect">
            <a:avLst/>
          </a:prstGeom>
        </p:spPr>
        <p:txBody>
          <a:bodyPr wrap="none">
            <a:spAutoFit/>
          </a:bodyPr>
          <a:lstStyle/>
          <a:p>
            <a:r>
              <a:rPr lang="en-US" sz="2800" b="1" i="1" dirty="0" smtClean="0">
                <a:solidFill>
                  <a:schemeClr val="accent2">
                    <a:lumMod val="75000"/>
                  </a:schemeClr>
                </a:solidFill>
              </a:rPr>
              <a:t>3 . Sever </a:t>
            </a:r>
            <a:r>
              <a:rPr lang="en-US" sz="2800" b="1" i="1" dirty="0" err="1" smtClean="0">
                <a:solidFill>
                  <a:schemeClr val="accent2">
                    <a:lumMod val="75000"/>
                  </a:schemeClr>
                </a:solidFill>
              </a:rPr>
              <a:t>nonprolifirative</a:t>
            </a:r>
            <a:r>
              <a:rPr lang="en-US" sz="2800" b="1" i="1" dirty="0" smtClean="0">
                <a:solidFill>
                  <a:schemeClr val="accent2">
                    <a:lumMod val="75000"/>
                  </a:schemeClr>
                </a:solidFill>
              </a:rPr>
              <a:t> DR</a:t>
            </a:r>
            <a:endParaRPr lang="en-US" sz="2800" b="1" i="1" dirty="0">
              <a:solidFill>
                <a:schemeClr val="accent2">
                  <a:lumMod val="75000"/>
                </a:schemeClr>
              </a:solidFill>
            </a:endParaRPr>
          </a:p>
        </p:txBody>
      </p:sp>
      <p:sp>
        <p:nvSpPr>
          <p:cNvPr id="4" name="Rectangle 3"/>
          <p:cNvSpPr/>
          <p:nvPr/>
        </p:nvSpPr>
        <p:spPr>
          <a:xfrm>
            <a:off x="151519" y="242026"/>
            <a:ext cx="184731" cy="369332"/>
          </a:xfrm>
          <a:prstGeom prst="rect">
            <a:avLst/>
          </a:prstGeom>
        </p:spPr>
        <p:txBody>
          <a:bodyPr wrap="none">
            <a:spAutoFit/>
          </a:bodyPr>
          <a:lstStyle/>
          <a:p>
            <a:endParaRPr lang="en-US" b="1" dirty="0">
              <a:solidFill>
                <a:schemeClr val="accent2">
                  <a:lumMod val="50000"/>
                </a:schemeClr>
              </a:solidFill>
            </a:endParaRPr>
          </a:p>
        </p:txBody>
      </p:sp>
    </p:spTree>
    <p:extLst>
      <p:ext uri="{BB962C8B-B14F-4D97-AF65-F5344CB8AC3E}">
        <p14:creationId xmlns:p14="http://schemas.microsoft.com/office/powerpoint/2010/main" val="1296021611"/>
      </p:ext>
    </p:extLst>
  </p:cSld>
  <p:clrMapOvr>
    <a:masterClrMapping/>
  </p:clrMapOvr>
  <p:transition spd="slow">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509" y="184401"/>
            <a:ext cx="9783516" cy="2062103"/>
          </a:xfrm>
          <a:prstGeom prst="rect">
            <a:avLst/>
          </a:prstGeom>
          <a:noFill/>
        </p:spPr>
        <p:txBody>
          <a:bodyPr wrap="square" rtlCol="0">
            <a:spAutoFit/>
          </a:bodyPr>
          <a:lstStyle/>
          <a:p>
            <a:r>
              <a:rPr lang="en-US" sz="2000" dirty="0" smtClean="0"/>
              <a:t>The most important sign in SNDR is :</a:t>
            </a:r>
          </a:p>
          <a:p>
            <a:pPr marL="342900" indent="-342900">
              <a:buFont typeface="Arial" panose="020B0604020202020204" pitchFamily="34" charset="0"/>
              <a:buChar char="•"/>
            </a:pPr>
            <a:r>
              <a:rPr lang="en-US" sz="2000" dirty="0" smtClean="0"/>
              <a:t>Cotton-wool spots</a:t>
            </a:r>
          </a:p>
          <a:p>
            <a:pPr marL="342900" indent="-342900">
              <a:buFont typeface="Arial" panose="020B0604020202020204" pitchFamily="34" charset="0"/>
              <a:buChar char="•"/>
            </a:pPr>
            <a:r>
              <a:rPr lang="en-US" sz="2000" dirty="0" smtClean="0"/>
              <a:t>venous changes (loops, beading, sausage-like segmentation) </a:t>
            </a:r>
          </a:p>
          <a:p>
            <a:pPr marL="342900" indent="-342900">
              <a:buFont typeface="Arial" panose="020B0604020202020204" pitchFamily="34" charset="0"/>
              <a:buChar char="•"/>
            </a:pPr>
            <a:r>
              <a:rPr lang="en-US" sz="2000" dirty="0" smtClean="0"/>
              <a:t>arteriolar narrowing (obliterating)</a:t>
            </a:r>
          </a:p>
          <a:p>
            <a:pPr marL="342900" indent="-342900">
              <a:buFont typeface="Arial" panose="020B0604020202020204" pitchFamily="34" charset="0"/>
              <a:buChar char="•"/>
            </a:pPr>
            <a:r>
              <a:rPr lang="en-US" sz="2000" dirty="0" smtClean="0"/>
              <a:t>and intra retinal microvascular abnormalities </a:t>
            </a:r>
            <a:r>
              <a:rPr lang="en-US" sz="2400" b="1" dirty="0" smtClean="0">
                <a:solidFill>
                  <a:srgbClr val="FF0000"/>
                </a:solidFill>
              </a:rPr>
              <a:t>IRMA</a:t>
            </a:r>
          </a:p>
          <a:p>
            <a:r>
              <a:rPr lang="en-US" sz="2400" b="1" dirty="0" smtClean="0">
                <a:solidFill>
                  <a:srgbClr val="00B050"/>
                </a:solidFill>
              </a:rPr>
              <a:t>This stage is called pre proliferative DR</a:t>
            </a:r>
            <a:endParaRPr lang="en-US" sz="2400" b="1" dirty="0">
              <a:solidFill>
                <a:srgbClr val="00B05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1213" y="2402331"/>
            <a:ext cx="4954682" cy="399648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509" y="2402332"/>
            <a:ext cx="4597704" cy="3996488"/>
          </a:xfrm>
          <a:prstGeom prst="rect">
            <a:avLst/>
          </a:prstGeom>
        </p:spPr>
      </p:pic>
    </p:spTree>
    <p:extLst>
      <p:ext uri="{BB962C8B-B14F-4D97-AF65-F5344CB8AC3E}">
        <p14:creationId xmlns:p14="http://schemas.microsoft.com/office/powerpoint/2010/main" val="1285903159"/>
      </p:ext>
    </p:extLst>
  </p:cSld>
  <p:clrMapOvr>
    <a:masterClrMapping/>
  </p:clrMapOvr>
  <p:transition spd="slow">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1062" y="2030456"/>
            <a:ext cx="6528163" cy="3926206"/>
          </a:xfrm>
          <a:prstGeom prst="rect">
            <a:avLst/>
          </a:prstGeom>
        </p:spPr>
      </p:pic>
      <p:sp>
        <p:nvSpPr>
          <p:cNvPr id="3" name="TextBox 2"/>
          <p:cNvSpPr txBox="1"/>
          <p:nvPr/>
        </p:nvSpPr>
        <p:spPr>
          <a:xfrm>
            <a:off x="407263" y="470263"/>
            <a:ext cx="8895763"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In </a:t>
            </a:r>
            <a:r>
              <a:rPr lang="en-US" sz="2400" b="1" dirty="0" smtClean="0">
                <a:solidFill>
                  <a:srgbClr val="C00000"/>
                </a:solidFill>
              </a:rPr>
              <a:t>NPDR</a:t>
            </a:r>
            <a:r>
              <a:rPr lang="en-US" sz="2400" dirty="0" smtClean="0"/>
              <a:t> there are no symptoms, the signs are not visible to 			the eye and the patient will have 20/20 vision</a:t>
            </a:r>
          </a:p>
          <a:p>
            <a:pPr marL="342900" indent="-342900">
              <a:buFont typeface="Arial" panose="020B0604020202020204" pitchFamily="34" charset="0"/>
              <a:buChar char="•"/>
            </a:pPr>
            <a:r>
              <a:rPr lang="en-US" sz="2400" dirty="0" smtClean="0"/>
              <a:t>The only way to detect</a:t>
            </a:r>
            <a:r>
              <a:rPr lang="en-US" sz="2400" b="1" dirty="0" smtClean="0">
                <a:solidFill>
                  <a:srgbClr val="C00000"/>
                </a:solidFill>
              </a:rPr>
              <a:t> NPDR </a:t>
            </a:r>
            <a:r>
              <a:rPr lang="en-US" sz="2400" dirty="0" smtClean="0"/>
              <a:t>is fundus </a:t>
            </a:r>
            <a:r>
              <a:rPr lang="en-US" sz="2400" dirty="0" err="1" smtClean="0"/>
              <a:t>photoghraphy</a:t>
            </a:r>
            <a:endParaRPr lang="en-US" sz="2400" dirty="0"/>
          </a:p>
        </p:txBody>
      </p:sp>
    </p:spTree>
    <p:extLst>
      <p:ext uri="{BB962C8B-B14F-4D97-AF65-F5344CB8AC3E}">
        <p14:creationId xmlns:p14="http://schemas.microsoft.com/office/powerpoint/2010/main" val="2004307848"/>
      </p:ext>
    </p:extLst>
  </p:cSld>
  <p:clrMapOvr>
    <a:masterClrMapping/>
  </p:clrMapOvr>
  <p:transition spd="slow">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6741" y="214062"/>
            <a:ext cx="9233926" cy="1969770"/>
          </a:xfrm>
          <a:prstGeom prst="rect">
            <a:avLst/>
          </a:prstGeom>
          <a:noFill/>
        </p:spPr>
        <p:txBody>
          <a:bodyPr wrap="square" rtlCol="0">
            <a:spAutoFit/>
          </a:bodyPr>
          <a:lstStyle/>
          <a:p>
            <a:pPr algn="ctr"/>
            <a:r>
              <a:rPr lang="en-US" sz="3200" b="1" i="1" dirty="0" smtClean="0">
                <a:solidFill>
                  <a:schemeClr val="accent1">
                    <a:lumMod val="50000"/>
                  </a:schemeClr>
                </a:solidFill>
              </a:rPr>
              <a:t>4-Prolifirative DR</a:t>
            </a:r>
          </a:p>
          <a:p>
            <a:endParaRPr lang="en-US" dirty="0" smtClean="0"/>
          </a:p>
          <a:p>
            <a:r>
              <a:rPr lang="en-US" sz="2400" dirty="0" smtClean="0"/>
              <a:t>It affects about 5% of diabetic population .</a:t>
            </a:r>
          </a:p>
          <a:p>
            <a:r>
              <a:rPr lang="en-US" sz="2400" dirty="0" smtClean="0"/>
              <a:t>Patients with juvenile-onset diabetes are at increased risk of PDR with incidence of about 60% after 30 yrs.</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916" y="2295525"/>
            <a:ext cx="8067368" cy="4337287"/>
          </a:xfrm>
          <a:prstGeom prst="rect">
            <a:avLst/>
          </a:prstGeom>
        </p:spPr>
      </p:pic>
    </p:spTree>
    <p:extLst>
      <p:ext uri="{BB962C8B-B14F-4D97-AF65-F5344CB8AC3E}">
        <p14:creationId xmlns:p14="http://schemas.microsoft.com/office/powerpoint/2010/main" val="2895925105"/>
      </p:ext>
    </p:extLst>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974" y="351107"/>
            <a:ext cx="9350478" cy="5447645"/>
          </a:xfrm>
          <a:prstGeom prst="rect">
            <a:avLst/>
          </a:prstGeom>
        </p:spPr>
        <p:txBody>
          <a:bodyPr wrap="square">
            <a:spAutoFit/>
          </a:bodyPr>
          <a:lstStyle/>
          <a:p>
            <a:r>
              <a:rPr lang="en-US" sz="3600" b="1" dirty="0" smtClean="0">
                <a:solidFill>
                  <a:schemeClr val="accent2">
                    <a:lumMod val="50000"/>
                  </a:schemeClr>
                </a:solidFill>
              </a:rPr>
              <a:t>Diabetic </a:t>
            </a:r>
            <a:r>
              <a:rPr lang="en-US" sz="3600" b="1" dirty="0">
                <a:solidFill>
                  <a:schemeClr val="accent2">
                    <a:lumMod val="50000"/>
                  </a:schemeClr>
                </a:solidFill>
              </a:rPr>
              <a:t>eye disease comprises a group of eye conditions that affect people with diabetes. </a:t>
            </a:r>
            <a:endParaRPr lang="en-US" sz="3600" b="1" dirty="0" smtClean="0">
              <a:solidFill>
                <a:schemeClr val="accent2">
                  <a:lumMod val="50000"/>
                </a:schemeClr>
              </a:solidFill>
            </a:endParaRPr>
          </a:p>
          <a:p>
            <a:endParaRPr lang="en-US" sz="4000" dirty="0" smtClean="0"/>
          </a:p>
          <a:p>
            <a:r>
              <a:rPr lang="en-US" sz="3600" b="1" dirty="0" smtClean="0"/>
              <a:t>These </a:t>
            </a:r>
            <a:r>
              <a:rPr lang="en-US" sz="3600" b="1" dirty="0"/>
              <a:t>conditions </a:t>
            </a:r>
            <a:r>
              <a:rPr lang="en-US" sz="3600" b="1" dirty="0" smtClean="0"/>
              <a:t>include: </a:t>
            </a:r>
          </a:p>
          <a:p>
            <a:pPr marL="571500" indent="-571500">
              <a:buFont typeface="Arial" panose="020B0604020202020204" pitchFamily="34" charset="0"/>
              <a:buChar char="•"/>
            </a:pPr>
            <a:r>
              <a:rPr lang="en-US" sz="4000" b="1" dirty="0" smtClean="0">
                <a:solidFill>
                  <a:schemeClr val="accent1">
                    <a:lumMod val="75000"/>
                  </a:schemeClr>
                </a:solidFill>
              </a:rPr>
              <a:t>diabetic retinopathy. </a:t>
            </a:r>
          </a:p>
          <a:p>
            <a:pPr marL="571500" indent="-571500">
              <a:buFont typeface="Arial" panose="020B0604020202020204" pitchFamily="34" charset="0"/>
              <a:buChar char="•"/>
            </a:pPr>
            <a:r>
              <a:rPr lang="en-US" sz="4000" b="1" dirty="0" smtClean="0">
                <a:solidFill>
                  <a:schemeClr val="accent1">
                    <a:lumMod val="75000"/>
                  </a:schemeClr>
                </a:solidFill>
              </a:rPr>
              <a:t>diabetic </a:t>
            </a:r>
            <a:r>
              <a:rPr lang="en-US" sz="4000" b="1" dirty="0">
                <a:solidFill>
                  <a:schemeClr val="accent1">
                    <a:lumMod val="75000"/>
                  </a:schemeClr>
                </a:solidFill>
              </a:rPr>
              <a:t>macular </a:t>
            </a:r>
            <a:r>
              <a:rPr lang="en-US" sz="4000" b="1" dirty="0" smtClean="0">
                <a:solidFill>
                  <a:schemeClr val="accent1">
                    <a:lumMod val="75000"/>
                  </a:schemeClr>
                </a:solidFill>
              </a:rPr>
              <a:t>edema(DME) </a:t>
            </a:r>
          </a:p>
          <a:p>
            <a:pPr marL="571500" indent="-571500">
              <a:buFont typeface="Arial" panose="020B0604020202020204" pitchFamily="34" charset="0"/>
              <a:buChar char="•"/>
            </a:pPr>
            <a:r>
              <a:rPr lang="en-US" sz="4000" b="1" dirty="0" smtClean="0">
                <a:solidFill>
                  <a:schemeClr val="accent1">
                    <a:lumMod val="75000"/>
                  </a:schemeClr>
                </a:solidFill>
              </a:rPr>
              <a:t>cataract. </a:t>
            </a:r>
            <a:endParaRPr lang="en-US" sz="4000" b="1" dirty="0">
              <a:solidFill>
                <a:schemeClr val="accent1">
                  <a:lumMod val="75000"/>
                </a:schemeClr>
              </a:solidFill>
            </a:endParaRPr>
          </a:p>
          <a:p>
            <a:pPr marL="571500" indent="-571500">
              <a:buFont typeface="Arial" panose="020B0604020202020204" pitchFamily="34" charset="0"/>
              <a:buChar char="•"/>
            </a:pPr>
            <a:r>
              <a:rPr lang="en-US" sz="4000" b="1" dirty="0" smtClean="0">
                <a:solidFill>
                  <a:schemeClr val="accent1">
                    <a:lumMod val="75000"/>
                  </a:schemeClr>
                </a:solidFill>
              </a:rPr>
              <a:t>glaucoma</a:t>
            </a:r>
            <a:r>
              <a:rPr lang="en-US" sz="4000" b="1" dirty="0">
                <a:solidFill>
                  <a:schemeClr val="accent1">
                    <a:lumMod val="75000"/>
                  </a:schemeClr>
                </a:solidFill>
              </a:rPr>
              <a:t>.</a:t>
            </a:r>
          </a:p>
        </p:txBody>
      </p:sp>
    </p:spTree>
    <p:extLst>
      <p:ext uri="{BB962C8B-B14F-4D97-AF65-F5344CB8AC3E}">
        <p14:creationId xmlns:p14="http://schemas.microsoft.com/office/powerpoint/2010/main" val="966778731"/>
      </p:ext>
    </p:extLst>
  </p:cSld>
  <p:clrMapOvr>
    <a:masterClrMapping/>
  </p:clrMapOvr>
  <p:transition spd="slow">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068" y="1897207"/>
            <a:ext cx="4599296" cy="4633245"/>
          </a:xfrm>
          <a:prstGeom prst="rect">
            <a:avLst/>
          </a:prstGeom>
        </p:spPr>
      </p:pic>
      <p:sp>
        <p:nvSpPr>
          <p:cNvPr id="3" name="TextBox 2"/>
          <p:cNvSpPr txBox="1"/>
          <p:nvPr/>
        </p:nvSpPr>
        <p:spPr>
          <a:xfrm>
            <a:off x="286603" y="327547"/>
            <a:ext cx="9310562" cy="1569660"/>
          </a:xfrm>
          <a:prstGeom prst="rect">
            <a:avLst/>
          </a:prstGeom>
          <a:noFill/>
        </p:spPr>
        <p:txBody>
          <a:bodyPr wrap="none" rtlCol="0">
            <a:spAutoFit/>
          </a:bodyPr>
          <a:lstStyle/>
          <a:p>
            <a:r>
              <a:rPr lang="en-US" sz="2400" b="1" dirty="0" smtClean="0">
                <a:solidFill>
                  <a:schemeClr val="accent2">
                    <a:lumMod val="75000"/>
                  </a:schemeClr>
                </a:solidFill>
              </a:rPr>
              <a:t>Neo-vascularization is the hallmark of PDR</a:t>
            </a:r>
            <a:endParaRPr lang="en-US" sz="2400" dirty="0" smtClean="0"/>
          </a:p>
          <a:p>
            <a:r>
              <a:rPr lang="en-US" sz="2400" dirty="0" smtClean="0">
                <a:solidFill>
                  <a:srgbClr val="002060"/>
                </a:solidFill>
              </a:rPr>
              <a:t>New vessels may proliferate on the optic disc </a:t>
            </a:r>
            <a:r>
              <a:rPr lang="en-US" sz="2400" b="1" i="1" u="sng" dirty="0" smtClean="0">
                <a:solidFill>
                  <a:srgbClr val="C00000"/>
                </a:solidFill>
              </a:rPr>
              <a:t>NVD</a:t>
            </a:r>
          </a:p>
          <a:p>
            <a:r>
              <a:rPr lang="en-US" sz="2400" dirty="0" smtClean="0">
                <a:solidFill>
                  <a:srgbClr val="002060"/>
                </a:solidFill>
              </a:rPr>
              <a:t>and along the course of the major temporal vascular arcades </a:t>
            </a:r>
            <a:r>
              <a:rPr lang="en-US" sz="2400" b="1" i="1" u="sng" dirty="0" smtClean="0">
                <a:solidFill>
                  <a:srgbClr val="C00000"/>
                </a:solidFill>
              </a:rPr>
              <a:t>NVE</a:t>
            </a:r>
          </a:p>
          <a:p>
            <a:r>
              <a:rPr lang="en-US" sz="2400" dirty="0" smtClean="0">
                <a:solidFill>
                  <a:srgbClr val="002060"/>
                </a:solidFill>
              </a:rPr>
              <a:t>This new vessels is very fragile</a:t>
            </a:r>
            <a:r>
              <a:rPr lang="en-US" sz="2400" dirty="0" smtClean="0">
                <a:solidFill>
                  <a:srgbClr val="C00000"/>
                </a:solidFill>
              </a:rPr>
              <a:t>.</a:t>
            </a:r>
            <a:endParaRPr lang="en-US" sz="2400" dirty="0">
              <a:solidFill>
                <a:srgbClr val="C0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0364" y="1897208"/>
            <a:ext cx="4299045" cy="4633246"/>
          </a:xfrm>
          <a:prstGeom prst="rect">
            <a:avLst/>
          </a:prstGeom>
        </p:spPr>
      </p:pic>
    </p:spTree>
    <p:extLst>
      <p:ext uri="{BB962C8B-B14F-4D97-AF65-F5344CB8AC3E}">
        <p14:creationId xmlns:p14="http://schemas.microsoft.com/office/powerpoint/2010/main" val="1227268497"/>
      </p:ext>
    </p:extLst>
  </p:cSld>
  <p:clrMapOvr>
    <a:masterClrMapping/>
  </p:clrMapOvr>
  <p:transition spd="slow">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 y="457200"/>
            <a:ext cx="8896350" cy="6057900"/>
          </a:xfrm>
          <a:prstGeom prst="rect">
            <a:avLst/>
          </a:prstGeom>
        </p:spPr>
      </p:pic>
    </p:spTree>
    <p:extLst>
      <p:ext uri="{BB962C8B-B14F-4D97-AF65-F5344CB8AC3E}">
        <p14:creationId xmlns:p14="http://schemas.microsoft.com/office/powerpoint/2010/main" val="983590230"/>
      </p:ext>
    </p:extLst>
  </p:cSld>
  <p:clrMapOvr>
    <a:masterClrMapping/>
  </p:clrMapOvr>
  <p:transition spd="slow">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1383" y="2630657"/>
            <a:ext cx="6076950" cy="3967089"/>
          </a:xfrm>
          <a:prstGeom prst="rect">
            <a:avLst/>
          </a:prstGeom>
        </p:spPr>
      </p:pic>
      <p:sp>
        <p:nvSpPr>
          <p:cNvPr id="4" name="TextBox 3"/>
          <p:cNvSpPr txBox="1"/>
          <p:nvPr/>
        </p:nvSpPr>
        <p:spPr>
          <a:xfrm>
            <a:off x="267077" y="373457"/>
            <a:ext cx="9425563" cy="2123658"/>
          </a:xfrm>
          <a:prstGeom prst="rect">
            <a:avLst/>
          </a:prstGeom>
          <a:noFill/>
        </p:spPr>
        <p:txBody>
          <a:bodyPr wrap="square" rtlCol="0">
            <a:spAutoFit/>
          </a:bodyPr>
          <a:lstStyle/>
          <a:p>
            <a:r>
              <a:rPr lang="en-US" sz="2400" b="1" dirty="0" smtClean="0">
                <a:solidFill>
                  <a:schemeClr val="accent2">
                    <a:lumMod val="50000"/>
                  </a:schemeClr>
                </a:solidFill>
              </a:rPr>
              <a:t>These </a:t>
            </a:r>
            <a:r>
              <a:rPr lang="en-US" sz="2400" b="1" dirty="0" err="1" smtClean="0">
                <a:solidFill>
                  <a:schemeClr val="accent2">
                    <a:lumMod val="50000"/>
                  </a:schemeClr>
                </a:solidFill>
              </a:rPr>
              <a:t>fragil</a:t>
            </a:r>
            <a:r>
              <a:rPr lang="en-US" sz="2400" b="1" dirty="0" smtClean="0">
                <a:solidFill>
                  <a:schemeClr val="accent2">
                    <a:lumMod val="50000"/>
                  </a:schemeClr>
                </a:solidFill>
              </a:rPr>
              <a:t> vessels can cause </a:t>
            </a:r>
            <a:r>
              <a:rPr lang="en-US" sz="2400" dirty="0" smtClean="0">
                <a:solidFill>
                  <a:schemeClr val="accent2">
                    <a:lumMod val="50000"/>
                  </a:schemeClr>
                </a:solidFill>
              </a:rPr>
              <a:t> the most clinically important income of PDR which is </a:t>
            </a:r>
            <a:r>
              <a:rPr lang="en-US" sz="3200" b="1" i="1" dirty="0" smtClean="0">
                <a:solidFill>
                  <a:srgbClr val="A27B00"/>
                </a:solidFill>
              </a:rPr>
              <a:t>vitreous </a:t>
            </a:r>
            <a:r>
              <a:rPr lang="en-US" sz="3200" b="1" i="1" dirty="0" err="1" smtClean="0">
                <a:solidFill>
                  <a:srgbClr val="A27B00"/>
                </a:solidFill>
              </a:rPr>
              <a:t>heamorrhage</a:t>
            </a:r>
            <a:endParaRPr lang="en-US" sz="3200" b="1" i="1" dirty="0" smtClean="0">
              <a:solidFill>
                <a:srgbClr val="A27B00"/>
              </a:solidFill>
            </a:endParaRPr>
          </a:p>
          <a:p>
            <a:r>
              <a:rPr lang="en-US" sz="2400" dirty="0" smtClean="0">
                <a:solidFill>
                  <a:schemeClr val="accent2">
                    <a:lumMod val="50000"/>
                  </a:schemeClr>
                </a:solidFill>
              </a:rPr>
              <a:t>and until the onset of vitreous hemorrhage PRD is completely </a:t>
            </a:r>
          </a:p>
          <a:p>
            <a:r>
              <a:rPr lang="en-US" sz="2400" dirty="0" smtClean="0">
                <a:solidFill>
                  <a:schemeClr val="accent2">
                    <a:lumMod val="50000"/>
                  </a:schemeClr>
                </a:solidFill>
              </a:rPr>
              <a:t>asymptomatic and can only be  detected by routine eye examination by dilating pupil and fundus examination.</a:t>
            </a:r>
            <a:endParaRPr lang="en-US" sz="2400" dirty="0">
              <a:solidFill>
                <a:schemeClr val="accent2">
                  <a:lumMod val="50000"/>
                </a:schemeClr>
              </a:solidFill>
            </a:endParaRPr>
          </a:p>
        </p:txBody>
      </p:sp>
    </p:spTree>
    <p:extLst>
      <p:ext uri="{BB962C8B-B14F-4D97-AF65-F5344CB8AC3E}">
        <p14:creationId xmlns:p14="http://schemas.microsoft.com/office/powerpoint/2010/main" val="1294717968"/>
      </p:ext>
    </p:extLst>
  </p:cSld>
  <p:clrMapOvr>
    <a:masterClrMapping/>
  </p:clrMapOvr>
  <p:transition spd="slow">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1326" y="162724"/>
            <a:ext cx="9065892" cy="1692771"/>
          </a:xfrm>
          <a:prstGeom prst="rect">
            <a:avLst/>
          </a:prstGeom>
          <a:noFill/>
        </p:spPr>
        <p:txBody>
          <a:bodyPr wrap="square" rtlCol="0">
            <a:spAutoFit/>
          </a:bodyPr>
          <a:lstStyle/>
          <a:p>
            <a:r>
              <a:rPr lang="en-US" sz="2000" b="1" dirty="0" smtClean="0">
                <a:solidFill>
                  <a:srgbClr val="7030A0"/>
                </a:solidFill>
              </a:rPr>
              <a:t>Patients should be warned that occasionally VH may be precipitated by sever physical exertion Or strain , </a:t>
            </a:r>
            <a:r>
              <a:rPr lang="en-US" sz="2000" b="1" dirty="0" err="1" smtClean="0">
                <a:solidFill>
                  <a:srgbClr val="7030A0"/>
                </a:solidFill>
              </a:rPr>
              <a:t>hypoglycaemia</a:t>
            </a:r>
            <a:r>
              <a:rPr lang="en-US" sz="2000" b="1" dirty="0" smtClean="0">
                <a:solidFill>
                  <a:srgbClr val="7030A0"/>
                </a:solidFill>
              </a:rPr>
              <a:t> , and direct ocular trauma.</a:t>
            </a:r>
          </a:p>
          <a:p>
            <a:r>
              <a:rPr lang="en-US" sz="2000" b="1" dirty="0" smtClean="0">
                <a:solidFill>
                  <a:srgbClr val="7030A0"/>
                </a:solidFill>
              </a:rPr>
              <a:t>However frequently bleeding occurs while the patient is asleep.</a:t>
            </a:r>
          </a:p>
          <a:p>
            <a:r>
              <a:rPr lang="en-US" sz="2000" b="1" dirty="0" smtClean="0">
                <a:solidFill>
                  <a:schemeClr val="accent5">
                    <a:lumMod val="75000"/>
                  </a:schemeClr>
                </a:solidFill>
              </a:rPr>
              <a:t>Pregnancy</a:t>
            </a:r>
            <a:r>
              <a:rPr lang="en-US" sz="2000" b="1" dirty="0" smtClean="0">
                <a:solidFill>
                  <a:srgbClr val="7030A0"/>
                </a:solidFill>
              </a:rPr>
              <a:t> may have a worsening effect on PDR </a:t>
            </a:r>
            <a:r>
              <a:rPr lang="en-US" sz="2400" b="1" dirty="0" smtClean="0"/>
              <a:t>.</a:t>
            </a: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639" y="2123768"/>
            <a:ext cx="8170606" cy="4468101"/>
          </a:xfrm>
          <a:prstGeom prst="rect">
            <a:avLst/>
          </a:prstGeom>
        </p:spPr>
      </p:pic>
    </p:spTree>
    <p:extLst>
      <p:ext uri="{BB962C8B-B14F-4D97-AF65-F5344CB8AC3E}">
        <p14:creationId xmlns:p14="http://schemas.microsoft.com/office/powerpoint/2010/main" val="3953342455"/>
      </p:ext>
    </p:extLst>
  </p:cSld>
  <p:clrMapOvr>
    <a:masterClrMapping/>
  </p:clrMapOvr>
  <p:transition spd="slow">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7962" y="105840"/>
            <a:ext cx="8824528" cy="1631216"/>
          </a:xfrm>
          <a:prstGeom prst="rect">
            <a:avLst/>
          </a:prstGeom>
        </p:spPr>
        <p:txBody>
          <a:bodyPr wrap="square">
            <a:spAutoFit/>
          </a:bodyPr>
          <a:lstStyle/>
          <a:p>
            <a:r>
              <a:rPr lang="en-US" sz="2400" b="1" dirty="0" smtClean="0">
                <a:solidFill>
                  <a:schemeClr val="accent5">
                    <a:lumMod val="75000"/>
                  </a:schemeClr>
                </a:solidFill>
              </a:rPr>
              <a:t>If VH </a:t>
            </a:r>
            <a:r>
              <a:rPr lang="en-US" sz="2400" b="1" dirty="0">
                <a:solidFill>
                  <a:schemeClr val="accent5">
                    <a:lumMod val="75000"/>
                  </a:schemeClr>
                </a:solidFill>
              </a:rPr>
              <a:t>left untreated, scar tissue can grow and pull on the surface of the retina to cause </a:t>
            </a:r>
            <a:r>
              <a:rPr lang="en-US" sz="2400" b="1" dirty="0" smtClean="0">
                <a:solidFill>
                  <a:schemeClr val="accent5">
                    <a:lumMod val="75000"/>
                  </a:schemeClr>
                </a:solidFill>
              </a:rPr>
              <a:t>a </a:t>
            </a:r>
            <a:r>
              <a:rPr lang="en-US" sz="2400" b="1" dirty="0" err="1" smtClean="0">
                <a:solidFill>
                  <a:schemeClr val="accent5">
                    <a:lumMod val="75000"/>
                  </a:schemeClr>
                </a:solidFill>
              </a:rPr>
              <a:t>tractional</a:t>
            </a:r>
            <a:r>
              <a:rPr lang="en-US" sz="2400" b="1" dirty="0" smtClean="0">
                <a:solidFill>
                  <a:schemeClr val="accent5">
                    <a:lumMod val="75000"/>
                  </a:schemeClr>
                </a:solidFill>
              </a:rPr>
              <a:t> retinal</a:t>
            </a:r>
          </a:p>
          <a:p>
            <a:r>
              <a:rPr lang="en-US" sz="2400" b="1" dirty="0" smtClean="0">
                <a:solidFill>
                  <a:schemeClr val="accent5">
                    <a:lumMod val="75000"/>
                  </a:schemeClr>
                </a:solidFill>
              </a:rPr>
              <a:t>detachment</a:t>
            </a:r>
            <a:r>
              <a:rPr lang="en-US" sz="2400" b="1" dirty="0">
                <a:solidFill>
                  <a:schemeClr val="accent5">
                    <a:lumMod val="75000"/>
                  </a:schemeClr>
                </a:solidFill>
              </a:rPr>
              <a:t>. This advanced stage of the disease </a:t>
            </a:r>
            <a:r>
              <a:rPr lang="en-US" sz="2400" b="1" dirty="0" smtClean="0">
                <a:solidFill>
                  <a:schemeClr val="accent5">
                    <a:lumMod val="75000"/>
                  </a:schemeClr>
                </a:solidFill>
              </a:rPr>
              <a:t>is </a:t>
            </a:r>
            <a:r>
              <a:rPr lang="en-US" sz="2400" b="1" dirty="0">
                <a:solidFill>
                  <a:schemeClr val="accent5">
                    <a:lumMod val="75000"/>
                  </a:schemeClr>
                </a:solidFill>
              </a:rPr>
              <a:t>potentially blinding</a:t>
            </a:r>
            <a:r>
              <a:rPr lang="en-US" sz="2800" dirty="0"/>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962" y="1737057"/>
            <a:ext cx="4564285" cy="469187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2248" y="1737057"/>
            <a:ext cx="4501661" cy="4691878"/>
          </a:xfrm>
          <a:prstGeom prst="rect">
            <a:avLst/>
          </a:prstGeom>
        </p:spPr>
      </p:pic>
    </p:spTree>
    <p:extLst>
      <p:ext uri="{BB962C8B-B14F-4D97-AF65-F5344CB8AC3E}">
        <p14:creationId xmlns:p14="http://schemas.microsoft.com/office/powerpoint/2010/main" val="2652067205"/>
      </p:ext>
    </p:extLst>
  </p:cSld>
  <p:clrMapOvr>
    <a:masterClrMapping/>
  </p:clrMapOvr>
  <p:transition spd="slow">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451" y="147484"/>
            <a:ext cx="8642555" cy="6445045"/>
          </a:xfrm>
          <a:prstGeom prst="rect">
            <a:avLst/>
          </a:prstGeom>
        </p:spPr>
      </p:pic>
    </p:spTree>
    <p:extLst>
      <p:ext uri="{BB962C8B-B14F-4D97-AF65-F5344CB8AC3E}">
        <p14:creationId xmlns:p14="http://schemas.microsoft.com/office/powerpoint/2010/main" val="258808144"/>
      </p:ext>
    </p:extLst>
  </p:cSld>
  <p:clrMapOvr>
    <a:masterClrMapping/>
  </p:clrMapOvr>
  <p:transition spd="slow">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4032" y="1324758"/>
            <a:ext cx="4100051" cy="375254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285" y="1324758"/>
            <a:ext cx="4586747" cy="3752543"/>
          </a:xfrm>
          <a:prstGeom prst="rect">
            <a:avLst/>
          </a:prstGeom>
        </p:spPr>
      </p:pic>
      <p:sp>
        <p:nvSpPr>
          <p:cNvPr id="4" name="TextBox 3"/>
          <p:cNvSpPr txBox="1"/>
          <p:nvPr/>
        </p:nvSpPr>
        <p:spPr>
          <a:xfrm>
            <a:off x="2898058" y="471949"/>
            <a:ext cx="4071949" cy="646331"/>
          </a:xfrm>
          <a:prstGeom prst="rect">
            <a:avLst/>
          </a:prstGeom>
          <a:noFill/>
        </p:spPr>
        <p:txBody>
          <a:bodyPr wrap="none" rtlCol="0">
            <a:spAutoFit/>
          </a:bodyPr>
          <a:lstStyle/>
          <a:p>
            <a:r>
              <a:rPr lang="en-US" sz="3600" b="1" dirty="0" smtClean="0">
                <a:solidFill>
                  <a:srgbClr val="92D050"/>
                </a:solidFill>
              </a:rPr>
              <a:t>B-scan of the eye </a:t>
            </a:r>
            <a:endParaRPr lang="en-US" sz="3600" b="1" dirty="0">
              <a:solidFill>
                <a:srgbClr val="92D050"/>
              </a:solidFill>
            </a:endParaRPr>
          </a:p>
        </p:txBody>
      </p:sp>
      <p:sp>
        <p:nvSpPr>
          <p:cNvPr id="5" name="TextBox 4"/>
          <p:cNvSpPr txBox="1"/>
          <p:nvPr/>
        </p:nvSpPr>
        <p:spPr>
          <a:xfrm>
            <a:off x="450524" y="5486400"/>
            <a:ext cx="7787148" cy="461665"/>
          </a:xfrm>
          <a:prstGeom prst="rect">
            <a:avLst/>
          </a:prstGeom>
          <a:noFill/>
        </p:spPr>
        <p:txBody>
          <a:bodyPr wrap="square" rtlCol="0">
            <a:spAutoFit/>
          </a:bodyPr>
          <a:lstStyle/>
          <a:p>
            <a:r>
              <a:rPr lang="en-US" sz="2400" b="1" dirty="0" err="1" smtClean="0">
                <a:solidFill>
                  <a:schemeClr val="accent1">
                    <a:lumMod val="50000"/>
                  </a:schemeClr>
                </a:solidFill>
              </a:rPr>
              <a:t>Tractional</a:t>
            </a:r>
            <a:r>
              <a:rPr lang="en-US" sz="2400" b="1" dirty="0" smtClean="0">
                <a:solidFill>
                  <a:schemeClr val="accent1">
                    <a:lumMod val="50000"/>
                  </a:schemeClr>
                </a:solidFill>
              </a:rPr>
              <a:t> retinal detachment              normal eye</a:t>
            </a:r>
            <a:endParaRPr lang="en-US" sz="2400" b="1" dirty="0">
              <a:solidFill>
                <a:schemeClr val="accent1">
                  <a:lumMod val="50000"/>
                </a:schemeClr>
              </a:solidFill>
            </a:endParaRPr>
          </a:p>
        </p:txBody>
      </p:sp>
    </p:spTree>
    <p:extLst>
      <p:ext uri="{BB962C8B-B14F-4D97-AF65-F5344CB8AC3E}">
        <p14:creationId xmlns:p14="http://schemas.microsoft.com/office/powerpoint/2010/main" val="33672120"/>
      </p:ext>
    </p:extLst>
  </p:cSld>
  <p:clrMapOvr>
    <a:masterClrMapping/>
  </p:clrMapOvr>
  <p:transition spd="slow">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119" y="1361940"/>
            <a:ext cx="8034184" cy="5304332"/>
          </a:xfrm>
          <a:prstGeom prst="rect">
            <a:avLst/>
          </a:prstGeom>
        </p:spPr>
      </p:pic>
      <p:sp>
        <p:nvSpPr>
          <p:cNvPr id="3" name="TextBox 2"/>
          <p:cNvSpPr txBox="1"/>
          <p:nvPr/>
        </p:nvSpPr>
        <p:spPr>
          <a:xfrm>
            <a:off x="147484" y="353962"/>
            <a:ext cx="9365226" cy="830997"/>
          </a:xfrm>
          <a:prstGeom prst="rect">
            <a:avLst/>
          </a:prstGeom>
          <a:noFill/>
        </p:spPr>
        <p:txBody>
          <a:bodyPr wrap="square" rtlCol="0">
            <a:spAutoFit/>
          </a:bodyPr>
          <a:lstStyle/>
          <a:p>
            <a:r>
              <a:rPr lang="en-US" sz="2400" b="1" dirty="0" smtClean="0"/>
              <a:t>Advanced diabetic eye disease is the last result of uncontrolled PDR and leads to the following serious conditions.</a:t>
            </a:r>
            <a:endParaRPr lang="en-US" sz="2400" b="1" dirty="0"/>
          </a:p>
        </p:txBody>
      </p:sp>
    </p:spTree>
    <p:extLst>
      <p:ext uri="{BB962C8B-B14F-4D97-AF65-F5344CB8AC3E}">
        <p14:creationId xmlns:p14="http://schemas.microsoft.com/office/powerpoint/2010/main" val="2076710924"/>
      </p:ext>
    </p:extLst>
  </p:cSld>
  <p:clrMapOvr>
    <a:masterClrMapping/>
  </p:clrMapOvr>
  <p:transition spd="slow">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251" y="475399"/>
            <a:ext cx="9650436" cy="6309420"/>
          </a:xfrm>
          <a:prstGeom prst="rect">
            <a:avLst/>
          </a:prstGeom>
          <a:noFill/>
        </p:spPr>
        <p:txBody>
          <a:bodyPr wrap="square" rtlCol="0">
            <a:spAutoFit/>
          </a:bodyPr>
          <a:lstStyle/>
          <a:p>
            <a:r>
              <a:rPr lang="en-US" sz="2800" b="1" dirty="0">
                <a:solidFill>
                  <a:schemeClr val="accent2">
                    <a:lumMod val="75000"/>
                  </a:schemeClr>
                </a:solidFill>
              </a:rPr>
              <a:t>How does Diabetic Retinopathy cause vision loss</a:t>
            </a:r>
            <a:r>
              <a:rPr lang="en-US" sz="2800" dirty="0"/>
              <a:t>?</a:t>
            </a:r>
          </a:p>
          <a:p>
            <a:endParaRPr lang="en-US" dirty="0"/>
          </a:p>
          <a:p>
            <a:r>
              <a:rPr lang="en-US" sz="2000" b="1" dirty="0">
                <a:solidFill>
                  <a:srgbClr val="C00000"/>
                </a:solidFill>
              </a:rPr>
              <a:t>Retinal blood vessels damaged by diabetes can cause vision loss in several ways:</a:t>
            </a:r>
          </a:p>
          <a:p>
            <a:endParaRPr lang="en-US" dirty="0"/>
          </a:p>
          <a:p>
            <a:r>
              <a:rPr lang="en-US" sz="2000" b="1" dirty="0" smtClean="0">
                <a:solidFill>
                  <a:srgbClr val="C00000"/>
                </a:solidFill>
              </a:rPr>
              <a:t>-</a:t>
            </a:r>
            <a:r>
              <a:rPr lang="en-US" sz="2000" b="1" dirty="0" smtClean="0"/>
              <a:t> Fluid </a:t>
            </a:r>
            <a:r>
              <a:rPr lang="en-US" sz="2000" b="1" dirty="0"/>
              <a:t>can leak into the macula, the part of the retina responsible for sharp  </a:t>
            </a:r>
            <a:r>
              <a:rPr lang="en-US" sz="2000" b="1" dirty="0" smtClean="0"/>
              <a:t>   	detailed </a:t>
            </a:r>
            <a:r>
              <a:rPr lang="en-US" sz="2000" b="1" dirty="0"/>
              <a:t>central vision. </a:t>
            </a:r>
            <a:endParaRPr lang="en-US" sz="2000" b="1" dirty="0" smtClean="0"/>
          </a:p>
          <a:p>
            <a:r>
              <a:rPr lang="en-US" sz="2000" b="1" dirty="0"/>
              <a:t>	</a:t>
            </a:r>
            <a:r>
              <a:rPr lang="en-US" sz="2000" b="1" dirty="0" smtClean="0"/>
              <a:t>	The </a:t>
            </a:r>
            <a:r>
              <a:rPr lang="en-US" sz="2000" b="1" dirty="0"/>
              <a:t>fluid causes the macula to become swollen, hence blurring vision. </a:t>
            </a:r>
            <a:endParaRPr lang="en-US" sz="2000" b="1" dirty="0" smtClean="0"/>
          </a:p>
          <a:p>
            <a:r>
              <a:rPr lang="en-US" sz="2000" b="1" dirty="0" smtClean="0"/>
              <a:t>		This </a:t>
            </a:r>
            <a:r>
              <a:rPr lang="en-US" sz="2000" b="1" dirty="0"/>
              <a:t>condition is called </a:t>
            </a:r>
            <a:r>
              <a:rPr lang="en-US" sz="2000" b="1" dirty="0">
                <a:solidFill>
                  <a:srgbClr val="7030A0"/>
                </a:solidFill>
              </a:rPr>
              <a:t>macular</a:t>
            </a:r>
            <a:r>
              <a:rPr lang="en-US" sz="2000" b="1" dirty="0"/>
              <a:t> </a:t>
            </a:r>
            <a:r>
              <a:rPr lang="en-US" sz="2000" b="1" dirty="0" err="1">
                <a:solidFill>
                  <a:srgbClr val="7030A0"/>
                </a:solidFill>
              </a:rPr>
              <a:t>oedema</a:t>
            </a:r>
            <a:r>
              <a:rPr lang="en-US" sz="2000" b="1" dirty="0">
                <a:solidFill>
                  <a:srgbClr val="7030A0"/>
                </a:solidFill>
              </a:rPr>
              <a:t>.</a:t>
            </a:r>
          </a:p>
          <a:p>
            <a:endParaRPr lang="en-US" sz="2000" b="1" dirty="0"/>
          </a:p>
          <a:p>
            <a:r>
              <a:rPr lang="en-US" sz="2000" b="1" dirty="0" smtClean="0">
                <a:solidFill>
                  <a:srgbClr val="C00000"/>
                </a:solidFill>
              </a:rPr>
              <a:t>-</a:t>
            </a:r>
            <a:r>
              <a:rPr lang="en-US" sz="2000" b="1" dirty="0" smtClean="0"/>
              <a:t> Damaged </a:t>
            </a:r>
            <a:r>
              <a:rPr lang="en-US" sz="2000" b="1" dirty="0"/>
              <a:t>blood vessels can become blocked with loss of blood flow to parts of </a:t>
            </a:r>
            <a:r>
              <a:rPr lang="en-US" sz="2000" b="1" dirty="0" smtClean="0"/>
              <a:t>	the </a:t>
            </a:r>
            <a:r>
              <a:rPr lang="en-US" sz="2000" b="1" dirty="0"/>
              <a:t>retina. </a:t>
            </a:r>
            <a:endParaRPr lang="en-US" sz="2000" b="1" dirty="0" smtClean="0"/>
          </a:p>
          <a:p>
            <a:r>
              <a:rPr lang="en-US" sz="2000" b="1" dirty="0" smtClean="0"/>
              <a:t>		This </a:t>
            </a:r>
            <a:r>
              <a:rPr lang="en-US" sz="2000" b="1" dirty="0"/>
              <a:t>starves the retina of oxygen and nutrition. </a:t>
            </a:r>
            <a:endParaRPr lang="en-US" sz="2000" b="1" dirty="0" smtClean="0"/>
          </a:p>
          <a:p>
            <a:r>
              <a:rPr lang="en-US" sz="2000" b="1" dirty="0" smtClean="0"/>
              <a:t>		When </a:t>
            </a:r>
            <a:r>
              <a:rPr lang="en-US" sz="2000" b="1" dirty="0"/>
              <a:t>it occurs in the macula, it causes central visual loss. </a:t>
            </a:r>
            <a:endParaRPr lang="en-US" sz="2000" b="1" dirty="0" smtClean="0"/>
          </a:p>
          <a:p>
            <a:r>
              <a:rPr lang="en-US" sz="2000" b="1" dirty="0" smtClean="0"/>
              <a:t>		This </a:t>
            </a:r>
            <a:r>
              <a:rPr lang="en-US" sz="2000" b="1" dirty="0"/>
              <a:t>is called </a:t>
            </a:r>
            <a:r>
              <a:rPr lang="en-US" sz="2000" b="1" dirty="0" err="1">
                <a:solidFill>
                  <a:srgbClr val="7030A0"/>
                </a:solidFill>
              </a:rPr>
              <a:t>ischaemic</a:t>
            </a:r>
            <a:r>
              <a:rPr lang="en-US" sz="2000" b="1" dirty="0">
                <a:solidFill>
                  <a:srgbClr val="7030A0"/>
                </a:solidFill>
              </a:rPr>
              <a:t> </a:t>
            </a:r>
            <a:r>
              <a:rPr lang="en-US" sz="2000" b="1" dirty="0" err="1">
                <a:solidFill>
                  <a:srgbClr val="7030A0"/>
                </a:solidFill>
              </a:rPr>
              <a:t>maculopathy</a:t>
            </a:r>
            <a:r>
              <a:rPr lang="en-US" sz="2000" b="1" dirty="0">
                <a:solidFill>
                  <a:srgbClr val="7030A0"/>
                </a:solidFill>
              </a:rPr>
              <a:t>.</a:t>
            </a:r>
          </a:p>
          <a:p>
            <a:endParaRPr lang="en-US" sz="2000" b="1" dirty="0"/>
          </a:p>
          <a:p>
            <a:r>
              <a:rPr lang="en-US" sz="2000" b="1" dirty="0" smtClean="0">
                <a:solidFill>
                  <a:srgbClr val="C00000"/>
                </a:solidFill>
              </a:rPr>
              <a:t>-</a:t>
            </a:r>
            <a:r>
              <a:rPr lang="en-US" sz="2000" b="1" dirty="0" smtClean="0"/>
              <a:t> Fragile</a:t>
            </a:r>
            <a:r>
              <a:rPr lang="en-US" sz="2000" b="1" dirty="0"/>
              <a:t>, abnormal blood vessels can grow in severe cases of retinopathy. </a:t>
            </a:r>
            <a:endParaRPr lang="en-US" sz="2000" b="1" dirty="0" smtClean="0"/>
          </a:p>
          <a:p>
            <a:r>
              <a:rPr lang="en-US" sz="2000" b="1" dirty="0" smtClean="0"/>
              <a:t>	These </a:t>
            </a:r>
            <a:r>
              <a:rPr lang="en-US" sz="2000" b="1" dirty="0"/>
              <a:t>abnormal blood vessels can bleed into the jelly (vitreous) of the eye </a:t>
            </a:r>
            <a:r>
              <a:rPr lang="en-US" sz="2000" b="1" dirty="0" smtClean="0"/>
              <a:t>	causing </a:t>
            </a:r>
            <a:r>
              <a:rPr lang="en-US" sz="2000" b="1" dirty="0"/>
              <a:t>sudden loss of vision </a:t>
            </a:r>
            <a:r>
              <a:rPr lang="en-US" sz="2000" b="1" dirty="0">
                <a:solidFill>
                  <a:srgbClr val="7030A0"/>
                </a:solidFill>
              </a:rPr>
              <a:t>(vitreous </a:t>
            </a:r>
            <a:r>
              <a:rPr lang="en-US" sz="2000" b="1" dirty="0" err="1">
                <a:solidFill>
                  <a:srgbClr val="7030A0"/>
                </a:solidFill>
              </a:rPr>
              <a:t>haemorrhage</a:t>
            </a:r>
            <a:r>
              <a:rPr lang="en-US" sz="2000" b="1" dirty="0" smtClean="0">
                <a:solidFill>
                  <a:srgbClr val="7030A0"/>
                </a:solidFill>
              </a:rPr>
              <a:t>).</a:t>
            </a:r>
          </a:p>
          <a:p>
            <a:r>
              <a:rPr lang="en-US" sz="2000" b="1" dirty="0" smtClean="0">
                <a:solidFill>
                  <a:srgbClr val="7030A0"/>
                </a:solidFill>
              </a:rPr>
              <a:t> </a:t>
            </a:r>
            <a:endParaRPr lang="en-US" sz="2000" b="1" dirty="0">
              <a:solidFill>
                <a:srgbClr val="7030A0"/>
              </a:solidFill>
            </a:endParaRPr>
          </a:p>
        </p:txBody>
      </p:sp>
    </p:spTree>
    <p:extLst>
      <p:ext uri="{BB962C8B-B14F-4D97-AF65-F5344CB8AC3E}">
        <p14:creationId xmlns:p14="http://schemas.microsoft.com/office/powerpoint/2010/main" val="3074871992"/>
      </p:ext>
    </p:extLst>
  </p:cSld>
  <p:clrMapOvr>
    <a:masterClrMapping/>
  </p:clrMapOvr>
  <p:transition spd="slow">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225" y="197346"/>
            <a:ext cx="9866672" cy="3508653"/>
          </a:xfrm>
          <a:prstGeom prst="rect">
            <a:avLst/>
          </a:prstGeom>
        </p:spPr>
        <p:txBody>
          <a:bodyPr wrap="square">
            <a:spAutoFit/>
          </a:bodyPr>
          <a:lstStyle/>
          <a:p>
            <a:r>
              <a:rPr lang="en-US" sz="2400" b="1" dirty="0">
                <a:solidFill>
                  <a:schemeClr val="accent4">
                    <a:lumMod val="60000"/>
                    <a:lumOff val="40000"/>
                  </a:schemeClr>
                </a:solidFill>
              </a:rPr>
              <a:t>How is diabetic retinopathy diagnosed</a:t>
            </a:r>
            <a:r>
              <a:rPr lang="en-US" sz="2400" b="1" dirty="0" smtClean="0">
                <a:solidFill>
                  <a:schemeClr val="accent4">
                    <a:lumMod val="60000"/>
                    <a:lumOff val="40000"/>
                  </a:schemeClr>
                </a:solidFill>
              </a:rPr>
              <a:t>?</a:t>
            </a:r>
            <a:endParaRPr lang="en-US" sz="2400" b="1" dirty="0">
              <a:solidFill>
                <a:schemeClr val="accent4">
                  <a:lumMod val="60000"/>
                  <a:lumOff val="40000"/>
                </a:schemeClr>
              </a:solidFill>
            </a:endParaRPr>
          </a:p>
          <a:p>
            <a:endParaRPr lang="en-US" dirty="0"/>
          </a:p>
          <a:p>
            <a:r>
              <a:rPr lang="en-US" dirty="0" smtClean="0"/>
              <a:t> </a:t>
            </a:r>
            <a:r>
              <a:rPr lang="en-US" sz="2000" b="1" dirty="0" smtClean="0">
                <a:solidFill>
                  <a:srgbClr val="002060"/>
                </a:solidFill>
              </a:rPr>
              <a:t>•</a:t>
            </a:r>
            <a:r>
              <a:rPr lang="en-US" sz="2000" b="1" dirty="0">
                <a:solidFill>
                  <a:srgbClr val="002060"/>
                </a:solidFill>
              </a:rPr>
              <a:t>Patient history </a:t>
            </a:r>
            <a:r>
              <a:rPr lang="en-US" sz="2000" dirty="0">
                <a:solidFill>
                  <a:schemeClr val="accent6">
                    <a:lumMod val="50000"/>
                  </a:schemeClr>
                </a:solidFill>
              </a:rPr>
              <a:t>to determine vision difficulties, presence of diabetes, and </a:t>
            </a:r>
            <a:endParaRPr lang="en-US" sz="2000" dirty="0" smtClean="0">
              <a:solidFill>
                <a:schemeClr val="accent6">
                  <a:lumMod val="50000"/>
                </a:schemeClr>
              </a:solidFill>
            </a:endParaRPr>
          </a:p>
          <a:p>
            <a:r>
              <a:rPr lang="en-US" sz="2000" dirty="0" smtClean="0">
                <a:solidFill>
                  <a:schemeClr val="accent6">
                    <a:lumMod val="50000"/>
                  </a:schemeClr>
                </a:solidFill>
              </a:rPr>
              <a:t>	other general </a:t>
            </a:r>
            <a:r>
              <a:rPr lang="en-US" sz="2000" dirty="0">
                <a:solidFill>
                  <a:schemeClr val="accent6">
                    <a:lumMod val="50000"/>
                  </a:schemeClr>
                </a:solidFill>
              </a:rPr>
              <a:t>health concerns that may be affecting </a:t>
            </a:r>
            <a:r>
              <a:rPr lang="en-US" sz="2000" dirty="0" smtClean="0">
                <a:solidFill>
                  <a:schemeClr val="accent6">
                    <a:lumMod val="50000"/>
                  </a:schemeClr>
                </a:solidFill>
              </a:rPr>
              <a:t>vision.</a:t>
            </a:r>
            <a:endParaRPr lang="en-US" sz="2000" dirty="0">
              <a:solidFill>
                <a:schemeClr val="accent6">
                  <a:lumMod val="50000"/>
                </a:schemeClr>
              </a:solidFill>
            </a:endParaRPr>
          </a:p>
          <a:p>
            <a:r>
              <a:rPr lang="en-US" sz="2000" b="1" dirty="0">
                <a:solidFill>
                  <a:srgbClr val="002060"/>
                </a:solidFill>
              </a:rPr>
              <a:t> •Visual acuity measurements </a:t>
            </a:r>
            <a:r>
              <a:rPr lang="en-US" sz="2000" dirty="0">
                <a:solidFill>
                  <a:schemeClr val="accent6">
                    <a:lumMod val="50000"/>
                  </a:schemeClr>
                </a:solidFill>
              </a:rPr>
              <a:t>to determine how much central vision has </a:t>
            </a:r>
            <a:r>
              <a:rPr lang="en-US" sz="2000" dirty="0" smtClean="0">
                <a:solidFill>
                  <a:schemeClr val="accent6">
                    <a:lumMod val="50000"/>
                  </a:schemeClr>
                </a:solidFill>
              </a:rPr>
              <a:t>been  	affected.</a:t>
            </a:r>
            <a:endParaRPr lang="en-US" sz="2000" dirty="0">
              <a:solidFill>
                <a:schemeClr val="accent6">
                  <a:lumMod val="50000"/>
                </a:schemeClr>
              </a:solidFill>
            </a:endParaRPr>
          </a:p>
          <a:p>
            <a:r>
              <a:rPr lang="en-US" sz="2000" dirty="0">
                <a:solidFill>
                  <a:schemeClr val="accent6">
                    <a:lumMod val="50000"/>
                  </a:schemeClr>
                </a:solidFill>
              </a:rPr>
              <a:t> </a:t>
            </a:r>
            <a:r>
              <a:rPr lang="en-US" sz="2000" b="1" dirty="0">
                <a:solidFill>
                  <a:srgbClr val="002060"/>
                </a:solidFill>
              </a:rPr>
              <a:t>•Refraction</a:t>
            </a:r>
            <a:r>
              <a:rPr lang="en-US" sz="2000" dirty="0">
                <a:solidFill>
                  <a:schemeClr val="accent6">
                    <a:lumMod val="50000"/>
                  </a:schemeClr>
                </a:solidFill>
              </a:rPr>
              <a:t> to determine if a new eyeglass prescription is </a:t>
            </a:r>
            <a:r>
              <a:rPr lang="en-US" sz="2000" dirty="0" smtClean="0">
                <a:solidFill>
                  <a:schemeClr val="accent6">
                    <a:lumMod val="50000"/>
                  </a:schemeClr>
                </a:solidFill>
              </a:rPr>
              <a:t>needed.</a:t>
            </a:r>
            <a:endParaRPr lang="en-US" sz="2000" dirty="0">
              <a:solidFill>
                <a:schemeClr val="accent6">
                  <a:lumMod val="50000"/>
                </a:schemeClr>
              </a:solidFill>
            </a:endParaRPr>
          </a:p>
          <a:p>
            <a:r>
              <a:rPr lang="en-US" sz="2000" b="1" dirty="0">
                <a:solidFill>
                  <a:srgbClr val="002060"/>
                </a:solidFill>
              </a:rPr>
              <a:t> •Evaluation of the ocular structures</a:t>
            </a:r>
            <a:r>
              <a:rPr lang="en-US" sz="2000" dirty="0">
                <a:solidFill>
                  <a:schemeClr val="accent6">
                    <a:lumMod val="50000"/>
                  </a:schemeClr>
                </a:solidFill>
              </a:rPr>
              <a:t>, including the evaluation of the retina </a:t>
            </a:r>
            <a:r>
              <a:rPr lang="en-US" sz="2000" dirty="0" smtClean="0">
                <a:solidFill>
                  <a:schemeClr val="accent6">
                    <a:lumMod val="50000"/>
                  </a:schemeClr>
                </a:solidFill>
              </a:rPr>
              <a:t>	through a </a:t>
            </a:r>
            <a:r>
              <a:rPr lang="en-US" sz="2000" dirty="0">
                <a:solidFill>
                  <a:schemeClr val="accent6">
                    <a:lumMod val="50000"/>
                  </a:schemeClr>
                </a:solidFill>
              </a:rPr>
              <a:t>dilated </a:t>
            </a:r>
            <a:r>
              <a:rPr lang="en-US" sz="2000" dirty="0" smtClean="0">
                <a:solidFill>
                  <a:schemeClr val="accent6">
                    <a:lumMod val="50000"/>
                  </a:schemeClr>
                </a:solidFill>
              </a:rPr>
              <a:t>pupil, and the evaluation of the lens of the eye.</a:t>
            </a:r>
            <a:endParaRPr lang="en-US" sz="2000" dirty="0">
              <a:solidFill>
                <a:schemeClr val="accent6">
                  <a:lumMod val="50000"/>
                </a:schemeClr>
              </a:solidFill>
            </a:endParaRPr>
          </a:p>
          <a:p>
            <a:r>
              <a:rPr lang="en-US" sz="2000" b="1" dirty="0">
                <a:solidFill>
                  <a:srgbClr val="002060"/>
                </a:solidFill>
              </a:rPr>
              <a:t> •Measurement of the pressure </a:t>
            </a:r>
            <a:r>
              <a:rPr lang="en-US" sz="2000" dirty="0">
                <a:solidFill>
                  <a:schemeClr val="accent6">
                    <a:lumMod val="50000"/>
                  </a:schemeClr>
                </a:solidFill>
              </a:rPr>
              <a:t>within the </a:t>
            </a:r>
            <a:r>
              <a:rPr lang="en-US" sz="2000" dirty="0" smtClean="0">
                <a:solidFill>
                  <a:schemeClr val="accent6">
                    <a:lumMod val="50000"/>
                  </a:schemeClr>
                </a:solidFill>
              </a:rPr>
              <a:t>eye.</a:t>
            </a:r>
            <a:endParaRPr lang="en-US" sz="2000" dirty="0">
              <a:solidFill>
                <a:schemeClr val="accent6">
                  <a:lumMod val="50000"/>
                </a:schemeClr>
              </a:solidFill>
            </a:endParaRPr>
          </a:p>
          <a:p>
            <a:r>
              <a:rPr lang="en-US" sz="2000" dirty="0">
                <a:solidFill>
                  <a:schemeClr val="accent6">
                    <a:lumMod val="50000"/>
                  </a:schemeClr>
                </a:solidFill>
              </a:rPr>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3329" y="3336667"/>
            <a:ext cx="6238567" cy="3344351"/>
          </a:xfrm>
          <a:prstGeom prst="rect">
            <a:avLst/>
          </a:prstGeom>
        </p:spPr>
      </p:pic>
    </p:spTree>
    <p:extLst>
      <p:ext uri="{BB962C8B-B14F-4D97-AF65-F5344CB8AC3E}">
        <p14:creationId xmlns:p14="http://schemas.microsoft.com/office/powerpoint/2010/main" val="1723293761"/>
      </p:ext>
    </p:extLst>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697" y="191729"/>
            <a:ext cx="8377083" cy="6489289"/>
          </a:xfrm>
          <a:prstGeom prst="rect">
            <a:avLst/>
          </a:prstGeom>
        </p:spPr>
      </p:pic>
    </p:spTree>
    <p:extLst>
      <p:ext uri="{BB962C8B-B14F-4D97-AF65-F5344CB8AC3E}">
        <p14:creationId xmlns:p14="http://schemas.microsoft.com/office/powerpoint/2010/main" val="4267540917"/>
      </p:ext>
    </p:extLst>
  </p:cSld>
  <p:clrMapOvr>
    <a:masterClrMapping/>
  </p:clrMapOvr>
  <p:transition spd="slow">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961" y="217749"/>
            <a:ext cx="8554065" cy="1969770"/>
          </a:xfrm>
          <a:prstGeom prst="rect">
            <a:avLst/>
          </a:prstGeom>
        </p:spPr>
        <p:txBody>
          <a:bodyPr wrap="square">
            <a:spAutoFit/>
          </a:bodyPr>
          <a:lstStyle/>
          <a:p>
            <a:r>
              <a:rPr lang="en-US" sz="2400" b="1" dirty="0">
                <a:solidFill>
                  <a:schemeClr val="accent4">
                    <a:lumMod val="75000"/>
                  </a:schemeClr>
                </a:solidFill>
              </a:rPr>
              <a:t>Supplemental testing may include:</a:t>
            </a:r>
          </a:p>
          <a:p>
            <a:r>
              <a:rPr lang="en-US" dirty="0"/>
              <a:t> </a:t>
            </a:r>
          </a:p>
          <a:p>
            <a:pPr marL="285750" indent="-285750">
              <a:buFont typeface="Arial" panose="020B0604020202020204" pitchFamily="34" charset="0"/>
              <a:buChar char="•"/>
            </a:pPr>
            <a:r>
              <a:rPr lang="en-US" sz="2000" b="1" dirty="0" smtClean="0">
                <a:solidFill>
                  <a:schemeClr val="accent6">
                    <a:lumMod val="50000"/>
                  </a:schemeClr>
                </a:solidFill>
              </a:rPr>
              <a:t>optical coherence tomography(OCT) </a:t>
            </a:r>
            <a:r>
              <a:rPr lang="en-US" sz="2000" b="1" dirty="0">
                <a:solidFill>
                  <a:schemeClr val="accent6">
                    <a:lumMod val="50000"/>
                  </a:schemeClr>
                </a:solidFill>
              </a:rPr>
              <a:t>to document current status of </a:t>
            </a:r>
            <a:r>
              <a:rPr lang="en-US" sz="2000" b="1" dirty="0" smtClean="0">
                <a:solidFill>
                  <a:schemeClr val="accent6">
                    <a:lumMod val="50000"/>
                  </a:schemeClr>
                </a:solidFill>
              </a:rPr>
              <a:t>	the retina.</a:t>
            </a:r>
            <a:endParaRPr lang="en-US" sz="2000" b="1" dirty="0">
              <a:solidFill>
                <a:schemeClr val="accent6">
                  <a:lumMod val="50000"/>
                </a:schemeClr>
              </a:solidFill>
            </a:endParaRPr>
          </a:p>
          <a:p>
            <a:pPr marL="342900" indent="-342900">
              <a:buFont typeface="Arial" panose="020B0604020202020204" pitchFamily="34" charset="0"/>
              <a:buChar char="•"/>
            </a:pPr>
            <a:r>
              <a:rPr lang="en-US" sz="2000" b="1" dirty="0" smtClean="0">
                <a:solidFill>
                  <a:schemeClr val="accent6">
                    <a:lumMod val="50000"/>
                  </a:schemeClr>
                </a:solidFill>
              </a:rPr>
              <a:t>Fluorescein </a:t>
            </a:r>
            <a:r>
              <a:rPr lang="en-US" sz="2000" b="1" dirty="0">
                <a:solidFill>
                  <a:schemeClr val="accent6">
                    <a:lumMod val="50000"/>
                  </a:schemeClr>
                </a:solidFill>
              </a:rPr>
              <a:t>angiography to evaluate abnormal blood vessel </a:t>
            </a:r>
            <a:r>
              <a:rPr lang="en-US" sz="2000" b="1" dirty="0" smtClean="0">
                <a:solidFill>
                  <a:schemeClr val="accent6">
                    <a:lumMod val="50000"/>
                  </a:schemeClr>
                </a:solidFill>
              </a:rPr>
              <a:t>growth</a:t>
            </a:r>
            <a:r>
              <a:rPr lang="en-US" sz="2000" b="1" dirty="0" smtClean="0">
                <a:solidFill>
                  <a:schemeClr val="accent6">
                    <a:lumMod val="50000"/>
                  </a:schemeClr>
                </a:solidFill>
              </a:rPr>
              <a:t>.</a:t>
            </a:r>
          </a:p>
          <a:p>
            <a:pPr marL="342900" indent="-342900">
              <a:buFont typeface="Arial" panose="020B0604020202020204" pitchFamily="34" charset="0"/>
              <a:buChar char="•"/>
            </a:pPr>
            <a:r>
              <a:rPr lang="en-US" sz="2000" b="1" dirty="0" smtClean="0">
                <a:solidFill>
                  <a:schemeClr val="accent6">
                    <a:lumMod val="50000"/>
                  </a:schemeClr>
                </a:solidFill>
              </a:rPr>
              <a:t>B- scan.</a:t>
            </a:r>
            <a:endParaRPr lang="en-US" sz="2000" b="1" dirty="0">
              <a:solidFill>
                <a:schemeClr val="accent6">
                  <a:lumMod val="50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440" y="2187520"/>
            <a:ext cx="8347586" cy="4478752"/>
          </a:xfrm>
          <a:prstGeom prst="rect">
            <a:avLst/>
          </a:prstGeom>
        </p:spPr>
      </p:pic>
    </p:spTree>
    <p:extLst>
      <p:ext uri="{BB962C8B-B14F-4D97-AF65-F5344CB8AC3E}">
        <p14:creationId xmlns:p14="http://schemas.microsoft.com/office/powerpoint/2010/main" val="3812029192"/>
      </p:ext>
    </p:extLst>
  </p:cSld>
  <p:clrMapOvr>
    <a:masterClrMapping/>
  </p:clrMapOvr>
  <p:transition spd="slow">
    <p:split orient="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962" y="206477"/>
            <a:ext cx="8686799" cy="6489289"/>
          </a:xfrm>
          <a:prstGeom prst="rect">
            <a:avLst/>
          </a:prstGeom>
        </p:spPr>
      </p:pic>
    </p:spTree>
    <p:extLst>
      <p:ext uri="{BB962C8B-B14F-4D97-AF65-F5344CB8AC3E}">
        <p14:creationId xmlns:p14="http://schemas.microsoft.com/office/powerpoint/2010/main" val="1353033410"/>
      </p:ext>
    </p:extLst>
  </p:cSld>
  <p:clrMapOvr>
    <a:masterClrMapping/>
  </p:clrMapOvr>
  <p:transition spd="slow">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729" y="1489587"/>
            <a:ext cx="9379973" cy="5235677"/>
          </a:xfrm>
          <a:prstGeom prst="rect">
            <a:avLst/>
          </a:prstGeom>
        </p:spPr>
      </p:pic>
      <p:sp>
        <p:nvSpPr>
          <p:cNvPr id="3" name="TextBox 2"/>
          <p:cNvSpPr txBox="1"/>
          <p:nvPr/>
        </p:nvSpPr>
        <p:spPr>
          <a:xfrm>
            <a:off x="1718186" y="350814"/>
            <a:ext cx="6327058" cy="1138773"/>
          </a:xfrm>
          <a:prstGeom prst="rect">
            <a:avLst/>
          </a:prstGeom>
          <a:noFill/>
        </p:spPr>
        <p:txBody>
          <a:bodyPr wrap="square" rtlCol="0">
            <a:spAutoFit/>
          </a:bodyPr>
          <a:lstStyle/>
          <a:p>
            <a:r>
              <a:rPr lang="en-US" sz="3200" b="1" dirty="0" smtClean="0">
                <a:solidFill>
                  <a:srgbClr val="FFC000"/>
                </a:solidFill>
              </a:rPr>
              <a:t>Optical coherence tomography</a:t>
            </a:r>
          </a:p>
          <a:p>
            <a:pPr algn="ctr"/>
            <a:r>
              <a:rPr lang="en-US" sz="3600" b="1" dirty="0" smtClean="0">
                <a:solidFill>
                  <a:srgbClr val="92D050"/>
                </a:solidFill>
              </a:rPr>
              <a:t>OCT</a:t>
            </a:r>
            <a:endParaRPr lang="en-US" sz="3600" b="1" dirty="0">
              <a:solidFill>
                <a:srgbClr val="92D050"/>
              </a:solidFill>
            </a:endParaRPr>
          </a:p>
        </p:txBody>
      </p:sp>
    </p:spTree>
    <p:extLst>
      <p:ext uri="{BB962C8B-B14F-4D97-AF65-F5344CB8AC3E}">
        <p14:creationId xmlns:p14="http://schemas.microsoft.com/office/powerpoint/2010/main" val="2190331364"/>
      </p:ext>
    </p:extLst>
  </p:cSld>
  <p:clrMapOvr>
    <a:masterClrMapping/>
  </p:clrMapOvr>
  <p:transition spd="slow">
    <p:split orient="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19" y="2554544"/>
            <a:ext cx="4417256" cy="4155971"/>
          </a:xfrm>
          <a:prstGeom prst="rect">
            <a:avLst/>
          </a:prstGeom>
        </p:spPr>
      </p:pic>
      <p:sp>
        <p:nvSpPr>
          <p:cNvPr id="3" name="TextBox 2"/>
          <p:cNvSpPr txBox="1"/>
          <p:nvPr/>
        </p:nvSpPr>
        <p:spPr>
          <a:xfrm>
            <a:off x="450165" y="280220"/>
            <a:ext cx="8482819" cy="1815882"/>
          </a:xfrm>
          <a:prstGeom prst="rect">
            <a:avLst/>
          </a:prstGeom>
          <a:noFill/>
        </p:spPr>
        <p:txBody>
          <a:bodyPr wrap="square" rtlCol="0">
            <a:spAutoFit/>
          </a:bodyPr>
          <a:lstStyle/>
          <a:p>
            <a:r>
              <a:rPr lang="en-US" sz="4000" b="1" i="1" u="sng" dirty="0" smtClean="0">
                <a:solidFill>
                  <a:srgbClr val="C00000"/>
                </a:solidFill>
              </a:rPr>
              <a:t>2-Diabetic macular edema DME </a:t>
            </a:r>
          </a:p>
          <a:p>
            <a:r>
              <a:rPr lang="en-US" sz="2400" dirty="0" smtClean="0"/>
              <a:t>is the most common cause of visual loss due to </a:t>
            </a:r>
            <a:r>
              <a:rPr lang="en-US" sz="2400" b="1" dirty="0" smtClean="0">
                <a:solidFill>
                  <a:srgbClr val="C00000"/>
                </a:solidFill>
              </a:rPr>
              <a:t>DR</a:t>
            </a:r>
            <a:r>
              <a:rPr lang="en-US" sz="2400" dirty="0" smtClean="0"/>
              <a:t> </a:t>
            </a:r>
            <a:r>
              <a:rPr lang="en-US" sz="2400" dirty="0" smtClean="0">
                <a:solidFill>
                  <a:srgbClr val="C00000"/>
                </a:solidFill>
              </a:rPr>
              <a:t>.</a:t>
            </a:r>
          </a:p>
          <a:p>
            <a:r>
              <a:rPr lang="en-US" sz="2400" dirty="0" smtClean="0"/>
              <a:t>and is more frequent in type 2 and it is due to increased permeability of retinal capillaries.</a:t>
            </a:r>
            <a:endParaRPr lang="en-US" sz="24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1667" y="2554544"/>
            <a:ext cx="4540934" cy="4155972"/>
          </a:xfrm>
          <a:prstGeom prst="rect">
            <a:avLst/>
          </a:prstGeom>
        </p:spPr>
      </p:pic>
    </p:spTree>
    <p:extLst>
      <p:ext uri="{BB962C8B-B14F-4D97-AF65-F5344CB8AC3E}">
        <p14:creationId xmlns:p14="http://schemas.microsoft.com/office/powerpoint/2010/main" val="3242718901"/>
      </p:ext>
    </p:extLst>
  </p:cSld>
  <p:clrMapOvr>
    <a:masterClrMapping/>
  </p:clrMapOvr>
  <p:transition spd="slow">
    <p:split orient="vert"/>
    <p:sndAc>
      <p:stSnd>
        <p:snd r:embed="rId2" name="coin.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616" y="1332444"/>
            <a:ext cx="8019436" cy="5097854"/>
          </a:xfrm>
          <a:prstGeom prst="rect">
            <a:avLst/>
          </a:prstGeom>
        </p:spPr>
      </p:pic>
      <p:sp>
        <p:nvSpPr>
          <p:cNvPr id="3" name="TextBox 2"/>
          <p:cNvSpPr txBox="1"/>
          <p:nvPr/>
        </p:nvSpPr>
        <p:spPr>
          <a:xfrm>
            <a:off x="1061885" y="265472"/>
            <a:ext cx="6877204" cy="830997"/>
          </a:xfrm>
          <a:prstGeom prst="rect">
            <a:avLst/>
          </a:prstGeom>
          <a:noFill/>
        </p:spPr>
        <p:txBody>
          <a:bodyPr wrap="none" rtlCol="0">
            <a:spAutoFit/>
          </a:bodyPr>
          <a:lstStyle/>
          <a:p>
            <a:r>
              <a:rPr lang="en-US" sz="2400" b="1" dirty="0" smtClean="0">
                <a:solidFill>
                  <a:schemeClr val="accent2">
                    <a:lumMod val="50000"/>
                  </a:schemeClr>
                </a:solidFill>
              </a:rPr>
              <a:t>Macular edema can happen at any stage of DR </a:t>
            </a:r>
          </a:p>
          <a:p>
            <a:r>
              <a:rPr lang="en-US" sz="2400" b="1" dirty="0" smtClean="0">
                <a:solidFill>
                  <a:schemeClr val="accent2">
                    <a:lumMod val="50000"/>
                  </a:schemeClr>
                </a:solidFill>
              </a:rPr>
              <a:t>and cause a sever visual loss .</a:t>
            </a:r>
            <a:endParaRPr lang="en-US" sz="2400" b="1" dirty="0">
              <a:solidFill>
                <a:schemeClr val="accent2">
                  <a:lumMod val="50000"/>
                </a:schemeClr>
              </a:solidFill>
            </a:endParaRPr>
          </a:p>
        </p:txBody>
      </p:sp>
    </p:spTree>
    <p:extLst>
      <p:ext uri="{BB962C8B-B14F-4D97-AF65-F5344CB8AC3E}">
        <p14:creationId xmlns:p14="http://schemas.microsoft.com/office/powerpoint/2010/main" val="921266402"/>
      </p:ext>
    </p:extLst>
  </p:cSld>
  <p:clrMapOvr>
    <a:masterClrMapping/>
  </p:clrMapOvr>
  <p:transition spd="slow">
    <p:split orient="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432" y="235974"/>
            <a:ext cx="8509820" cy="6209071"/>
          </a:xfrm>
          <a:prstGeom prst="rect">
            <a:avLst/>
          </a:prstGeom>
        </p:spPr>
      </p:pic>
    </p:spTree>
    <p:extLst>
      <p:ext uri="{BB962C8B-B14F-4D97-AF65-F5344CB8AC3E}">
        <p14:creationId xmlns:p14="http://schemas.microsoft.com/office/powerpoint/2010/main" val="2227849182"/>
      </p:ext>
    </p:extLst>
  </p:cSld>
  <p:clrMapOvr>
    <a:masterClrMapping/>
  </p:clrMapOvr>
  <p:transition spd="slow">
    <p:split orient="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520" y="266714"/>
            <a:ext cx="9235441" cy="1723549"/>
          </a:xfrm>
          <a:prstGeom prst="rect">
            <a:avLst/>
          </a:prstGeom>
          <a:noFill/>
        </p:spPr>
        <p:txBody>
          <a:bodyPr wrap="square" rtlCol="0">
            <a:spAutoFit/>
          </a:bodyPr>
          <a:lstStyle/>
          <a:p>
            <a:pPr algn="ctr"/>
            <a:r>
              <a:rPr lang="en-US" sz="3200" b="1" dirty="0" smtClean="0">
                <a:solidFill>
                  <a:schemeClr val="accent2">
                    <a:lumMod val="75000"/>
                  </a:schemeClr>
                </a:solidFill>
              </a:rPr>
              <a:t>Treatment 0f DR</a:t>
            </a:r>
          </a:p>
          <a:p>
            <a:endParaRPr lang="en-US" dirty="0" smtClean="0"/>
          </a:p>
          <a:p>
            <a:r>
              <a:rPr lang="en-US" sz="2800" b="1" dirty="0" smtClean="0">
                <a:solidFill>
                  <a:srgbClr val="C00000"/>
                </a:solidFill>
              </a:rPr>
              <a:t>1- Laser photocoagulation {ARGON} </a:t>
            </a:r>
          </a:p>
          <a:p>
            <a:r>
              <a:rPr lang="en-US" sz="2400" b="1" dirty="0" smtClean="0">
                <a:solidFill>
                  <a:schemeClr val="tx1">
                    <a:lumMod val="95000"/>
                    <a:lumOff val="5000"/>
                  </a:schemeClr>
                </a:solidFill>
              </a:rPr>
              <a:t>	and it can be </a:t>
            </a:r>
            <a:r>
              <a:rPr lang="en-US" sz="2800" b="1" dirty="0" smtClean="0">
                <a:solidFill>
                  <a:srgbClr val="0070C0"/>
                </a:solidFill>
              </a:rPr>
              <a:t>focal</a:t>
            </a:r>
            <a:r>
              <a:rPr lang="en-US" sz="2400" b="1" dirty="0" smtClean="0">
                <a:solidFill>
                  <a:schemeClr val="tx1">
                    <a:lumMod val="95000"/>
                    <a:lumOff val="5000"/>
                  </a:schemeClr>
                </a:solidFill>
              </a:rPr>
              <a:t> or </a:t>
            </a:r>
            <a:r>
              <a:rPr lang="en-US" sz="2800" b="1" dirty="0" smtClean="0">
                <a:solidFill>
                  <a:srgbClr val="0070C0"/>
                </a:solidFill>
              </a:rPr>
              <a:t>grid</a:t>
            </a:r>
            <a:r>
              <a:rPr lang="en-US" sz="2400" b="1" dirty="0" smtClean="0">
                <a:solidFill>
                  <a:schemeClr val="tx1">
                    <a:lumMod val="95000"/>
                    <a:lumOff val="5000"/>
                  </a:schemeClr>
                </a:solidFill>
              </a:rPr>
              <a:t> or </a:t>
            </a:r>
            <a:r>
              <a:rPr lang="en-US" sz="2800" b="1" dirty="0" err="1" smtClean="0">
                <a:solidFill>
                  <a:srgbClr val="0070C0"/>
                </a:solidFill>
              </a:rPr>
              <a:t>panretinal</a:t>
            </a:r>
            <a:r>
              <a:rPr lang="en-US" sz="2400" b="1" dirty="0" smtClean="0">
                <a:solidFill>
                  <a:schemeClr val="tx1">
                    <a:lumMod val="95000"/>
                    <a:lumOff val="5000"/>
                  </a:schemeClr>
                </a:solidFill>
              </a:rPr>
              <a:t> </a:t>
            </a:r>
            <a:endParaRPr lang="en-US" sz="2400" b="1" dirty="0">
              <a:solidFill>
                <a:schemeClr val="tx1">
                  <a:lumMod val="95000"/>
                  <a:lumOff val="5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 y="2278165"/>
            <a:ext cx="4682428" cy="435861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9124" y="2278163"/>
            <a:ext cx="4526801" cy="4358611"/>
          </a:xfrm>
          <a:prstGeom prst="rect">
            <a:avLst/>
          </a:prstGeom>
        </p:spPr>
      </p:pic>
    </p:spTree>
    <p:extLst>
      <p:ext uri="{BB962C8B-B14F-4D97-AF65-F5344CB8AC3E}">
        <p14:creationId xmlns:p14="http://schemas.microsoft.com/office/powerpoint/2010/main" val="3345301516"/>
      </p:ext>
    </p:extLst>
  </p:cSld>
  <p:clrMapOvr>
    <a:masterClrMapping/>
  </p:clrMapOvr>
  <p:transition spd="slow">
    <p:split orient="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050" y="647700"/>
            <a:ext cx="8420100" cy="5943599"/>
          </a:xfrm>
          <a:prstGeom prst="rect">
            <a:avLst/>
          </a:prstGeom>
        </p:spPr>
      </p:pic>
    </p:spTree>
    <p:extLst>
      <p:ext uri="{BB962C8B-B14F-4D97-AF65-F5344CB8AC3E}">
        <p14:creationId xmlns:p14="http://schemas.microsoft.com/office/powerpoint/2010/main" val="1805077881"/>
      </p:ext>
    </p:extLst>
  </p:cSld>
  <p:clrMapOvr>
    <a:masterClrMapping/>
  </p:clrMapOvr>
  <p:transition spd="slow">
    <p:split orient="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 y="342900"/>
            <a:ext cx="7677150" cy="6134100"/>
          </a:xfrm>
          <a:prstGeom prst="rect">
            <a:avLst/>
          </a:prstGeom>
        </p:spPr>
      </p:pic>
    </p:spTree>
    <p:extLst>
      <p:ext uri="{BB962C8B-B14F-4D97-AF65-F5344CB8AC3E}">
        <p14:creationId xmlns:p14="http://schemas.microsoft.com/office/powerpoint/2010/main" val="1901410240"/>
      </p:ext>
    </p:extLst>
  </p:cSld>
  <p:clrMapOvr>
    <a:masterClrMapping/>
  </p:clrMapOvr>
  <p:transition spd="slow">
    <p:split orient="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 y="276489"/>
            <a:ext cx="4377690" cy="2923877"/>
          </a:xfrm>
          <a:prstGeom prst="rect">
            <a:avLst/>
          </a:prstGeom>
          <a:noFill/>
        </p:spPr>
        <p:txBody>
          <a:bodyPr wrap="square" rtlCol="0">
            <a:spAutoFit/>
          </a:bodyPr>
          <a:lstStyle/>
          <a:p>
            <a:r>
              <a:rPr lang="en-US" sz="2800" b="1" dirty="0" smtClean="0">
                <a:solidFill>
                  <a:srgbClr val="C00000"/>
                </a:solidFill>
              </a:rPr>
              <a:t>2-Intravitreal anti</a:t>
            </a:r>
          </a:p>
          <a:p>
            <a:r>
              <a:rPr lang="en-US" sz="2800" b="1" dirty="0" smtClean="0">
                <a:solidFill>
                  <a:srgbClr val="C00000"/>
                </a:solidFill>
              </a:rPr>
              <a:t>vascular endothelial growth factors (</a:t>
            </a:r>
            <a:r>
              <a:rPr lang="en-US" sz="2800" b="1" dirty="0">
                <a:solidFill>
                  <a:srgbClr val="C00000"/>
                </a:solidFill>
              </a:rPr>
              <a:t>VEGF</a:t>
            </a:r>
            <a:r>
              <a:rPr lang="en-US" sz="2800" b="1" dirty="0" smtClean="0">
                <a:solidFill>
                  <a:srgbClr val="C00000"/>
                </a:solidFill>
              </a:rPr>
              <a:t>)</a:t>
            </a:r>
          </a:p>
          <a:p>
            <a:r>
              <a:rPr lang="en-US" sz="2000" dirty="0" smtClean="0"/>
              <a:t>People </a:t>
            </a:r>
            <a:r>
              <a:rPr lang="en-US" sz="2000" dirty="0"/>
              <a:t>receiving anti-VEGF were </a:t>
            </a:r>
            <a:r>
              <a:rPr lang="en-US" sz="2000" dirty="0" smtClean="0"/>
              <a:t>approximately </a:t>
            </a:r>
            <a:r>
              <a:rPr lang="en-US" sz="2000" dirty="0"/>
              <a:t>four times more </a:t>
            </a:r>
            <a:r>
              <a:rPr lang="en-US" sz="2000" dirty="0" smtClean="0"/>
              <a:t>likely </a:t>
            </a:r>
            <a:r>
              <a:rPr lang="en-US" sz="2000" dirty="0"/>
              <a:t>to </a:t>
            </a:r>
            <a:r>
              <a:rPr lang="en-US" sz="2000" dirty="0" smtClean="0"/>
              <a:t>gain </a:t>
            </a:r>
            <a:r>
              <a:rPr lang="en-US" sz="2000" dirty="0"/>
              <a:t>15 or more letters of visual acuity at 1 year </a:t>
            </a:r>
            <a:r>
              <a:rPr lang="en-US" sz="2000" dirty="0" smtClean="0"/>
              <a:t>and its very effective in </a:t>
            </a:r>
            <a:r>
              <a:rPr lang="en-US" sz="2000" dirty="0" smtClean="0"/>
              <a:t>DME.</a:t>
            </a:r>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610" y="215529"/>
            <a:ext cx="4918710" cy="294131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 y="3323477"/>
            <a:ext cx="8488680" cy="3351643"/>
          </a:xfrm>
          <a:prstGeom prst="rect">
            <a:avLst/>
          </a:prstGeom>
        </p:spPr>
      </p:pic>
    </p:spTree>
    <p:extLst>
      <p:ext uri="{BB962C8B-B14F-4D97-AF65-F5344CB8AC3E}">
        <p14:creationId xmlns:p14="http://schemas.microsoft.com/office/powerpoint/2010/main" val="2728877841"/>
      </p:ext>
    </p:extLst>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80" y="221226"/>
            <a:ext cx="8303343" cy="6327057"/>
          </a:xfrm>
          <a:prstGeom prst="rect">
            <a:avLst/>
          </a:prstGeom>
        </p:spPr>
      </p:pic>
    </p:spTree>
    <p:extLst>
      <p:ext uri="{BB962C8B-B14F-4D97-AF65-F5344CB8AC3E}">
        <p14:creationId xmlns:p14="http://schemas.microsoft.com/office/powerpoint/2010/main" val="2925117120"/>
      </p:ext>
    </p:extLst>
  </p:cSld>
  <p:clrMapOvr>
    <a:masterClrMapping/>
  </p:clrMapOvr>
  <p:transition spd="slow">
    <p:split orient="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283" y="315249"/>
            <a:ext cx="9424219" cy="2031325"/>
          </a:xfrm>
          <a:prstGeom prst="rect">
            <a:avLst/>
          </a:prstGeom>
          <a:noFill/>
        </p:spPr>
        <p:txBody>
          <a:bodyPr wrap="square" rtlCol="0">
            <a:spAutoFit/>
          </a:bodyPr>
          <a:lstStyle/>
          <a:p>
            <a:r>
              <a:rPr lang="en-US" sz="2800" b="1" dirty="0" smtClean="0">
                <a:solidFill>
                  <a:srgbClr val="C00000"/>
                </a:solidFill>
              </a:rPr>
              <a:t>3- </a:t>
            </a:r>
            <a:r>
              <a:rPr lang="en-US" sz="2800" b="1" dirty="0" err="1" smtClean="0">
                <a:solidFill>
                  <a:srgbClr val="C00000"/>
                </a:solidFill>
              </a:rPr>
              <a:t>intravitreal</a:t>
            </a:r>
            <a:r>
              <a:rPr lang="en-US" sz="2800" b="1" dirty="0" smtClean="0">
                <a:solidFill>
                  <a:srgbClr val="C00000"/>
                </a:solidFill>
              </a:rPr>
              <a:t> steroids</a:t>
            </a:r>
          </a:p>
          <a:p>
            <a:endParaRPr lang="en-US" dirty="0" smtClean="0"/>
          </a:p>
          <a:p>
            <a:r>
              <a:rPr lang="en-US" sz="2000" b="1" dirty="0" smtClean="0"/>
              <a:t>visual </a:t>
            </a:r>
            <a:r>
              <a:rPr lang="en-US" sz="2000" b="1" dirty="0"/>
              <a:t>acuity was better in the triamcinolone </a:t>
            </a:r>
            <a:r>
              <a:rPr lang="en-US" sz="2000" b="1" dirty="0" err="1" smtClean="0"/>
              <a:t>acitonide</a:t>
            </a:r>
            <a:r>
              <a:rPr lang="en-US" sz="2000" b="1" dirty="0" smtClean="0"/>
              <a:t> </a:t>
            </a:r>
            <a:r>
              <a:rPr lang="en-US" sz="2000" b="1" dirty="0" err="1" smtClean="0"/>
              <a:t>intravitreal</a:t>
            </a:r>
            <a:r>
              <a:rPr lang="en-US" sz="2000" b="1" dirty="0" smtClean="0"/>
              <a:t> injection.</a:t>
            </a:r>
          </a:p>
          <a:p>
            <a:endParaRPr lang="en-US" sz="2000" b="1" dirty="0" smtClean="0"/>
          </a:p>
          <a:p>
            <a:r>
              <a:rPr lang="en-US" sz="2000" b="1" dirty="0" smtClean="0"/>
              <a:t>similar </a:t>
            </a:r>
            <a:r>
              <a:rPr lang="en-US" sz="2000" b="1" dirty="0"/>
              <a:t>to triamcinolone, dexamethasone is </a:t>
            </a:r>
            <a:r>
              <a:rPr lang="en-US" sz="2000" b="1" dirty="0" smtClean="0"/>
              <a:t>capable </a:t>
            </a:r>
            <a:r>
              <a:rPr lang="en-US" sz="2000" b="1" dirty="0"/>
              <a:t>of reducing </a:t>
            </a:r>
            <a:r>
              <a:rPr lang="en-US" sz="2000" b="1" dirty="0" smtClean="0"/>
              <a:t>vascular </a:t>
            </a:r>
            <a:r>
              <a:rPr lang="en-US" sz="2000" b="1" dirty="0"/>
              <a:t>permeability and leukocyte </a:t>
            </a:r>
            <a:r>
              <a:rPr lang="en-US" sz="2000" b="1" dirty="0" smtClean="0"/>
              <a:t>accumulation </a:t>
            </a:r>
            <a:r>
              <a:rPr lang="en-US" sz="2000" b="1" dirty="0"/>
              <a:t>through multiple </a:t>
            </a:r>
            <a:r>
              <a:rPr lang="en-US" sz="2000" b="1" dirty="0" smtClean="0"/>
              <a:t>pathways.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7188" y="2536723"/>
            <a:ext cx="4571999" cy="361335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283" y="2536723"/>
            <a:ext cx="4965905" cy="4126783"/>
          </a:xfrm>
          <a:prstGeom prst="rect">
            <a:avLst/>
          </a:prstGeom>
        </p:spPr>
      </p:pic>
    </p:spTree>
    <p:extLst>
      <p:ext uri="{BB962C8B-B14F-4D97-AF65-F5344CB8AC3E}">
        <p14:creationId xmlns:p14="http://schemas.microsoft.com/office/powerpoint/2010/main" val="219194770"/>
      </p:ext>
    </p:extLst>
  </p:cSld>
  <p:clrMapOvr>
    <a:masterClrMapping/>
  </p:clrMapOvr>
  <p:transition spd="slow">
    <p:split orient="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439" y="1669230"/>
            <a:ext cx="5539657" cy="47879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911" y="1669230"/>
            <a:ext cx="4203290" cy="4787900"/>
          </a:xfrm>
          <a:prstGeom prst="rect">
            <a:avLst/>
          </a:prstGeom>
        </p:spPr>
      </p:pic>
      <p:sp>
        <p:nvSpPr>
          <p:cNvPr id="4" name="TextBox 3"/>
          <p:cNvSpPr txBox="1"/>
          <p:nvPr/>
        </p:nvSpPr>
        <p:spPr>
          <a:xfrm>
            <a:off x="589935" y="398206"/>
            <a:ext cx="8638903" cy="523220"/>
          </a:xfrm>
          <a:prstGeom prst="rect">
            <a:avLst/>
          </a:prstGeom>
          <a:noFill/>
        </p:spPr>
        <p:txBody>
          <a:bodyPr wrap="none" rtlCol="0">
            <a:spAutoFit/>
          </a:bodyPr>
          <a:lstStyle/>
          <a:p>
            <a:r>
              <a:rPr lang="en-US" sz="2800" b="1" dirty="0" smtClean="0">
                <a:solidFill>
                  <a:schemeClr val="accent2">
                    <a:lumMod val="50000"/>
                  </a:schemeClr>
                </a:solidFill>
              </a:rPr>
              <a:t>After three month of injection in macular edema</a:t>
            </a:r>
            <a:endParaRPr lang="en-US" sz="2800" b="1" dirty="0">
              <a:solidFill>
                <a:schemeClr val="accent2">
                  <a:lumMod val="50000"/>
                </a:schemeClr>
              </a:solidFill>
            </a:endParaRPr>
          </a:p>
        </p:txBody>
      </p:sp>
    </p:spTree>
    <p:extLst>
      <p:ext uri="{BB962C8B-B14F-4D97-AF65-F5344CB8AC3E}">
        <p14:creationId xmlns:p14="http://schemas.microsoft.com/office/powerpoint/2010/main" val="2987378890"/>
      </p:ext>
    </p:extLst>
  </p:cSld>
  <p:clrMapOvr>
    <a:masterClrMapping/>
  </p:clrMapOvr>
  <p:transition spd="slow">
    <p:split orient="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7663" y="2177538"/>
            <a:ext cx="4935486" cy="45624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955" y="2177537"/>
            <a:ext cx="4827946" cy="4562475"/>
          </a:xfrm>
          <a:prstGeom prst="rect">
            <a:avLst/>
          </a:prstGeom>
        </p:spPr>
      </p:pic>
      <p:sp>
        <p:nvSpPr>
          <p:cNvPr id="4" name="TextBox 3"/>
          <p:cNvSpPr txBox="1"/>
          <p:nvPr/>
        </p:nvSpPr>
        <p:spPr>
          <a:xfrm>
            <a:off x="103239" y="324464"/>
            <a:ext cx="10157284" cy="1231106"/>
          </a:xfrm>
          <a:prstGeom prst="rect">
            <a:avLst/>
          </a:prstGeom>
          <a:noFill/>
        </p:spPr>
        <p:txBody>
          <a:bodyPr wrap="square" rtlCol="0">
            <a:spAutoFit/>
          </a:bodyPr>
          <a:lstStyle/>
          <a:p>
            <a:r>
              <a:rPr lang="en-US" sz="3200" b="1" dirty="0" smtClean="0">
                <a:solidFill>
                  <a:srgbClr val="C00000"/>
                </a:solidFill>
              </a:rPr>
              <a:t>4- </a:t>
            </a:r>
            <a:r>
              <a:rPr lang="en-US" sz="3200" b="1" dirty="0" err="1" smtClean="0">
                <a:solidFill>
                  <a:srgbClr val="C00000"/>
                </a:solidFill>
              </a:rPr>
              <a:t>vitrectomy</a:t>
            </a:r>
            <a:endParaRPr lang="en-US" sz="3200" b="1" dirty="0" smtClean="0">
              <a:solidFill>
                <a:srgbClr val="C00000"/>
              </a:solidFill>
            </a:endParaRPr>
          </a:p>
          <a:p>
            <a:endParaRPr lang="en-US" dirty="0" smtClean="0"/>
          </a:p>
          <a:p>
            <a:r>
              <a:rPr lang="en-US" sz="2400" dirty="0" smtClean="0">
                <a:solidFill>
                  <a:srgbClr val="002060"/>
                </a:solidFill>
              </a:rPr>
              <a:t>Is a surgery to remove some or all of the vitreous humor from the eye</a:t>
            </a:r>
          </a:p>
        </p:txBody>
      </p:sp>
    </p:spTree>
    <p:extLst>
      <p:ext uri="{BB962C8B-B14F-4D97-AF65-F5344CB8AC3E}">
        <p14:creationId xmlns:p14="http://schemas.microsoft.com/office/powerpoint/2010/main" val="2484845578"/>
      </p:ext>
    </p:extLst>
  </p:cSld>
  <p:clrMapOvr>
    <a:masterClrMapping/>
  </p:clrMapOvr>
  <p:transition spd="slow">
    <p:split orient="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5341" y="2699469"/>
            <a:ext cx="7049729" cy="4025796"/>
          </a:xfrm>
          <a:prstGeom prst="rect">
            <a:avLst/>
          </a:prstGeom>
        </p:spPr>
      </p:pic>
      <p:sp>
        <p:nvSpPr>
          <p:cNvPr id="3" name="Rectangle 2"/>
          <p:cNvSpPr/>
          <p:nvPr/>
        </p:nvSpPr>
        <p:spPr>
          <a:xfrm>
            <a:off x="117987" y="206478"/>
            <a:ext cx="10014155" cy="2554545"/>
          </a:xfrm>
          <a:prstGeom prst="rect">
            <a:avLst/>
          </a:prstGeom>
        </p:spPr>
        <p:txBody>
          <a:bodyPr wrap="square">
            <a:spAutoFit/>
          </a:bodyPr>
          <a:lstStyle/>
          <a:p>
            <a:pPr marL="342900" indent="-342900">
              <a:buFont typeface="Arial" panose="020B0604020202020204" pitchFamily="34" charset="0"/>
              <a:buChar char="•"/>
            </a:pPr>
            <a:r>
              <a:rPr lang="en-US" sz="2400" b="1" u="sng" dirty="0">
                <a:solidFill>
                  <a:schemeClr val="accent5">
                    <a:lumMod val="75000"/>
                  </a:schemeClr>
                </a:solidFill>
              </a:rPr>
              <a:t>Anterior </a:t>
            </a:r>
            <a:r>
              <a:rPr lang="en-US" sz="2400" b="1" u="sng" dirty="0" err="1" smtClean="0">
                <a:solidFill>
                  <a:schemeClr val="accent5">
                    <a:lumMod val="75000"/>
                  </a:schemeClr>
                </a:solidFill>
              </a:rPr>
              <a:t>vitrectomy</a:t>
            </a:r>
            <a:endParaRPr lang="en-US" sz="2400" b="1" u="sng" dirty="0" smtClean="0">
              <a:solidFill>
                <a:schemeClr val="accent5">
                  <a:lumMod val="75000"/>
                </a:schemeClr>
              </a:solidFill>
            </a:endParaRPr>
          </a:p>
          <a:p>
            <a:r>
              <a:rPr lang="en-US" sz="2400" b="1" dirty="0" smtClean="0">
                <a:solidFill>
                  <a:schemeClr val="accent2">
                    <a:lumMod val="50000"/>
                  </a:schemeClr>
                </a:solidFill>
              </a:rPr>
              <a:t> </a:t>
            </a:r>
            <a:r>
              <a:rPr lang="en-US" sz="2000" dirty="0" smtClean="0"/>
              <a:t>is a </a:t>
            </a:r>
            <a:r>
              <a:rPr lang="en-US" sz="2000" dirty="0"/>
              <a:t>removing </a:t>
            </a:r>
            <a:r>
              <a:rPr lang="en-US" sz="2000" dirty="0" smtClean="0"/>
              <a:t>of small </a:t>
            </a:r>
            <a:r>
              <a:rPr lang="en-US" sz="2000" dirty="0"/>
              <a:t>portions of the vitreous from the </a:t>
            </a:r>
            <a:r>
              <a:rPr lang="en-US" sz="2000" dirty="0" smtClean="0"/>
              <a:t>front </a:t>
            </a:r>
            <a:r>
              <a:rPr lang="en-US" sz="2000" dirty="0"/>
              <a:t>structure of the </a:t>
            </a:r>
            <a:r>
              <a:rPr lang="en-US" sz="2000" dirty="0" smtClean="0"/>
              <a:t>eye.</a:t>
            </a:r>
            <a:endParaRPr lang="en-US" sz="2000" dirty="0"/>
          </a:p>
          <a:p>
            <a:endParaRPr lang="en-US" sz="2400" b="1" dirty="0" smtClean="0">
              <a:solidFill>
                <a:schemeClr val="accent2">
                  <a:lumMod val="50000"/>
                </a:schemeClr>
              </a:solidFill>
            </a:endParaRPr>
          </a:p>
          <a:p>
            <a:pPr marL="342900" indent="-342900">
              <a:buFont typeface="Arial" panose="020B0604020202020204" pitchFamily="34" charset="0"/>
              <a:buChar char="•"/>
            </a:pPr>
            <a:r>
              <a:rPr lang="en-US" sz="2400" b="1" u="sng" dirty="0" smtClean="0">
                <a:solidFill>
                  <a:schemeClr val="accent5">
                    <a:lumMod val="75000"/>
                  </a:schemeClr>
                </a:solidFill>
              </a:rPr>
              <a:t>Pars </a:t>
            </a:r>
            <a:r>
              <a:rPr lang="en-US" sz="2400" b="1" u="sng" dirty="0" err="1">
                <a:solidFill>
                  <a:schemeClr val="accent5">
                    <a:lumMod val="75000"/>
                  </a:schemeClr>
                </a:solidFill>
              </a:rPr>
              <a:t>plana</a:t>
            </a:r>
            <a:r>
              <a:rPr lang="en-US" sz="2400" b="1" u="sng" dirty="0">
                <a:solidFill>
                  <a:schemeClr val="accent5">
                    <a:lumMod val="75000"/>
                  </a:schemeClr>
                </a:solidFill>
              </a:rPr>
              <a:t> </a:t>
            </a:r>
            <a:r>
              <a:rPr lang="en-US" sz="2400" b="1" u="sng" dirty="0" err="1">
                <a:solidFill>
                  <a:schemeClr val="accent5">
                    <a:lumMod val="75000"/>
                  </a:schemeClr>
                </a:solidFill>
              </a:rPr>
              <a:t>vitrectomy</a:t>
            </a:r>
            <a:r>
              <a:rPr lang="en-US" sz="2400" b="1" u="sng" dirty="0">
                <a:solidFill>
                  <a:schemeClr val="accent2">
                    <a:lumMod val="50000"/>
                  </a:schemeClr>
                </a:solidFill>
              </a:rPr>
              <a:t> </a:t>
            </a:r>
            <a:endParaRPr lang="en-US" sz="2400" b="1" u="sng" dirty="0" smtClean="0">
              <a:solidFill>
                <a:schemeClr val="accent2">
                  <a:lumMod val="50000"/>
                </a:schemeClr>
              </a:solidFill>
            </a:endParaRPr>
          </a:p>
          <a:p>
            <a:r>
              <a:rPr lang="en-US" sz="2000" dirty="0" smtClean="0"/>
              <a:t> is </a:t>
            </a:r>
            <a:r>
              <a:rPr lang="en-US" sz="2000" dirty="0"/>
              <a:t>a general term for a group of operations </a:t>
            </a:r>
            <a:r>
              <a:rPr lang="en-US" sz="2000" dirty="0" smtClean="0"/>
              <a:t>accomplished </a:t>
            </a:r>
            <a:r>
              <a:rPr lang="en-US" sz="2000" dirty="0"/>
              <a:t>in the deeper part of the </a:t>
            </a:r>
            <a:r>
              <a:rPr lang="en-US" sz="2000" dirty="0" smtClean="0"/>
              <a:t>eye All </a:t>
            </a:r>
            <a:r>
              <a:rPr lang="en-US" sz="2000" dirty="0"/>
              <a:t>of which involve removing some or all of the </a:t>
            </a:r>
            <a:r>
              <a:rPr lang="en-US" sz="2000" dirty="0" smtClean="0"/>
              <a:t>vitreous </a:t>
            </a:r>
            <a:r>
              <a:rPr lang="en-US" sz="2000" dirty="0"/>
              <a:t>(the eye’s clear internal jelly</a:t>
            </a:r>
            <a:r>
              <a:rPr lang="en-US" sz="2000" dirty="0" smtClean="0"/>
              <a:t>). </a:t>
            </a:r>
            <a:endParaRPr lang="en-US" sz="2000" dirty="0"/>
          </a:p>
        </p:txBody>
      </p:sp>
    </p:spTree>
    <p:extLst>
      <p:ext uri="{BB962C8B-B14F-4D97-AF65-F5344CB8AC3E}">
        <p14:creationId xmlns:p14="http://schemas.microsoft.com/office/powerpoint/2010/main" val="3943763976"/>
      </p:ext>
    </p:extLst>
  </p:cSld>
  <p:clrMapOvr>
    <a:masterClrMapping/>
  </p:clrMapOvr>
  <p:transition spd="slow">
    <p:split orient="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6473" y="28876"/>
            <a:ext cx="9085007" cy="2308324"/>
          </a:xfrm>
          <a:prstGeom prst="rect">
            <a:avLst/>
          </a:prstGeom>
        </p:spPr>
        <p:txBody>
          <a:bodyPr wrap="square">
            <a:spAutoFit/>
          </a:bodyPr>
          <a:lstStyle/>
          <a:p>
            <a:pPr algn="ctr"/>
            <a:r>
              <a:rPr lang="en-US" sz="4400" b="1" i="1" u="sng" dirty="0" smtClean="0">
                <a:solidFill>
                  <a:srgbClr val="C00000"/>
                </a:solidFill>
              </a:rPr>
              <a:t>3- cataract</a:t>
            </a:r>
          </a:p>
          <a:p>
            <a:r>
              <a:rPr lang="en-US" sz="2400" b="1" dirty="0" smtClean="0">
                <a:solidFill>
                  <a:srgbClr val="002060"/>
                </a:solidFill>
              </a:rPr>
              <a:t>When </a:t>
            </a:r>
            <a:r>
              <a:rPr lang="en-US" sz="2400" b="1" dirty="0">
                <a:solidFill>
                  <a:srgbClr val="002060"/>
                </a:solidFill>
              </a:rPr>
              <a:t>people with diabetes experience long periods of high blood sugar, fluid can accumulate in the lens inside the eye that controls </a:t>
            </a:r>
            <a:r>
              <a:rPr lang="en-US" sz="2400" b="1" dirty="0" smtClean="0">
                <a:solidFill>
                  <a:srgbClr val="002060"/>
                </a:solidFill>
              </a:rPr>
              <a:t>focusing causing </a:t>
            </a:r>
            <a:r>
              <a:rPr lang="en-US" sz="2800" b="1" u="sng" dirty="0" smtClean="0">
                <a:solidFill>
                  <a:srgbClr val="C00000"/>
                </a:solidFill>
              </a:rPr>
              <a:t>cataract</a:t>
            </a:r>
            <a:r>
              <a:rPr lang="en-US" sz="2400" b="1" dirty="0" smtClean="0">
                <a:solidFill>
                  <a:srgbClr val="002060"/>
                </a:solidFill>
              </a:rPr>
              <a:t> and leading to blurred </a:t>
            </a:r>
            <a:r>
              <a:rPr lang="en-US" sz="2400" b="1" dirty="0">
                <a:solidFill>
                  <a:srgbClr val="002060"/>
                </a:solidFill>
              </a:rPr>
              <a:t>vision. </a:t>
            </a:r>
            <a:r>
              <a:rPr lang="en-US" sz="2400" b="1" dirty="0" smtClean="0">
                <a:solidFill>
                  <a:srgbClr val="002060"/>
                </a:solidFill>
              </a:rPr>
              <a:t>It can be treated by surgery.</a:t>
            </a:r>
            <a:endParaRPr lang="en-US" sz="2400" b="1" dirty="0">
              <a:solidFill>
                <a:srgbClr val="00206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262" y="2337200"/>
            <a:ext cx="7477431" cy="4520800"/>
          </a:xfrm>
          <a:prstGeom prst="rect">
            <a:avLst/>
          </a:prstGeom>
        </p:spPr>
      </p:pic>
    </p:spTree>
    <p:extLst>
      <p:ext uri="{BB962C8B-B14F-4D97-AF65-F5344CB8AC3E}">
        <p14:creationId xmlns:p14="http://schemas.microsoft.com/office/powerpoint/2010/main" val="2416179836"/>
      </p:ext>
    </p:extLst>
  </p:cSld>
  <p:clrMapOvr>
    <a:masterClrMapping/>
  </p:clrMapOvr>
  <p:transition spd="slow">
    <p:split orient="vert"/>
    <p:sndAc>
      <p:stSnd>
        <p:snd r:embed="rId2" name="coin.wav"/>
      </p:stSnd>
    </p:sndAc>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736" y="531309"/>
            <a:ext cx="8967019" cy="1631216"/>
          </a:xfrm>
          <a:prstGeom prst="rect">
            <a:avLst/>
          </a:prstGeom>
        </p:spPr>
        <p:txBody>
          <a:bodyPr wrap="square">
            <a:spAutoFit/>
          </a:bodyPr>
          <a:lstStyle/>
          <a:p>
            <a:r>
              <a:rPr lang="en-US" sz="2000" b="1" dirty="0">
                <a:solidFill>
                  <a:srgbClr val="0070C0"/>
                </a:solidFill>
              </a:rPr>
              <a:t>In cataract surgery, the lens inside </a:t>
            </a:r>
            <a:r>
              <a:rPr lang="en-US" sz="2000" b="1" dirty="0" smtClean="0">
                <a:solidFill>
                  <a:srgbClr val="0070C0"/>
                </a:solidFill>
              </a:rPr>
              <a:t>the</a:t>
            </a:r>
            <a:r>
              <a:rPr lang="en-US" sz="2000" b="1" dirty="0" smtClean="0">
                <a:solidFill>
                  <a:srgbClr val="0070C0"/>
                </a:solidFill>
              </a:rPr>
              <a:t> </a:t>
            </a:r>
            <a:r>
              <a:rPr lang="en-US" sz="2000" b="1" dirty="0">
                <a:solidFill>
                  <a:srgbClr val="0070C0"/>
                </a:solidFill>
              </a:rPr>
              <a:t>eye that has become cloudy is removed and replaced with an artificial lens (called an intraocular lens, or IOL) to restore clear vision. The procedure typically is performed on an outpatient basis and does not require an overnight stay in a hospital or other care facility</a:t>
            </a:r>
            <a:r>
              <a:rPr lang="en-US" dirty="0"/>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264" y="2566219"/>
            <a:ext cx="7152967" cy="4041059"/>
          </a:xfrm>
          <a:prstGeom prst="rect">
            <a:avLst/>
          </a:prstGeom>
        </p:spPr>
      </p:pic>
    </p:spTree>
    <p:extLst>
      <p:ext uri="{BB962C8B-B14F-4D97-AF65-F5344CB8AC3E}">
        <p14:creationId xmlns:p14="http://schemas.microsoft.com/office/powerpoint/2010/main" val="2852553633"/>
      </p:ext>
    </p:extLst>
  </p:cSld>
  <p:clrMapOvr>
    <a:masterClrMapping/>
  </p:clrMapOvr>
  <p:transition spd="slow">
    <p:split orient="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149" y="2292953"/>
            <a:ext cx="7728154" cy="4417563"/>
          </a:xfrm>
          <a:prstGeom prst="rect">
            <a:avLst/>
          </a:prstGeom>
        </p:spPr>
      </p:pic>
      <p:sp>
        <p:nvSpPr>
          <p:cNvPr id="3" name="TextBox 2"/>
          <p:cNvSpPr txBox="1"/>
          <p:nvPr/>
        </p:nvSpPr>
        <p:spPr>
          <a:xfrm>
            <a:off x="248552" y="147483"/>
            <a:ext cx="9089348" cy="1938992"/>
          </a:xfrm>
          <a:prstGeom prst="rect">
            <a:avLst/>
          </a:prstGeom>
          <a:noFill/>
        </p:spPr>
        <p:txBody>
          <a:bodyPr wrap="none" rtlCol="0">
            <a:spAutoFit/>
          </a:bodyPr>
          <a:lstStyle/>
          <a:p>
            <a:pPr algn="ctr"/>
            <a:r>
              <a:rPr lang="en-US" sz="4400" b="1" i="1" u="sng" dirty="0" smtClean="0">
                <a:solidFill>
                  <a:srgbClr val="C00000"/>
                </a:solidFill>
              </a:rPr>
              <a:t>4-glaucoma</a:t>
            </a:r>
          </a:p>
          <a:p>
            <a:r>
              <a:rPr lang="en-US" sz="2400" b="1" dirty="0" smtClean="0">
                <a:solidFill>
                  <a:srgbClr val="002060"/>
                </a:solidFill>
              </a:rPr>
              <a:t>Diabetes can also cause </a:t>
            </a:r>
            <a:r>
              <a:rPr lang="en-US" sz="2800" b="1" u="sng" dirty="0" smtClean="0">
                <a:solidFill>
                  <a:srgbClr val="C00000"/>
                </a:solidFill>
              </a:rPr>
              <a:t>glaucoma</a:t>
            </a:r>
            <a:r>
              <a:rPr lang="en-US" sz="2400" b="1" dirty="0" smtClean="0">
                <a:solidFill>
                  <a:srgbClr val="002060"/>
                </a:solidFill>
              </a:rPr>
              <a:t> when fluid inside the eye </a:t>
            </a:r>
          </a:p>
          <a:p>
            <a:r>
              <a:rPr lang="en-US" sz="2400" b="1" dirty="0" smtClean="0">
                <a:solidFill>
                  <a:srgbClr val="002060"/>
                </a:solidFill>
              </a:rPr>
              <a:t>does not drain properly so pressure can build up .</a:t>
            </a:r>
          </a:p>
          <a:p>
            <a:r>
              <a:rPr lang="en-US" sz="2400" b="1" dirty="0" smtClean="0">
                <a:solidFill>
                  <a:srgbClr val="002060"/>
                </a:solidFill>
              </a:rPr>
              <a:t>Glaucoma in diabetes can be treated with medication.</a:t>
            </a:r>
            <a:endParaRPr lang="en-US" sz="2400" b="1" dirty="0">
              <a:solidFill>
                <a:srgbClr val="002060"/>
              </a:solidFill>
            </a:endParaRPr>
          </a:p>
        </p:txBody>
      </p:sp>
    </p:spTree>
    <p:extLst>
      <p:ext uri="{BB962C8B-B14F-4D97-AF65-F5344CB8AC3E}">
        <p14:creationId xmlns:p14="http://schemas.microsoft.com/office/powerpoint/2010/main" val="989704726"/>
      </p:ext>
    </p:extLst>
  </p:cSld>
  <p:clrMapOvr>
    <a:masterClrMapping/>
  </p:clrMapOvr>
  <p:transition spd="slow">
    <p:split orient="vert"/>
    <p:sndAc>
      <p:stSnd>
        <p:snd r:embed="rId2" name="coin.wav"/>
      </p:stSnd>
    </p:sndAc>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9186" y="190857"/>
            <a:ext cx="9769021" cy="2554545"/>
          </a:xfrm>
          <a:prstGeom prst="rect">
            <a:avLst/>
          </a:prstGeom>
        </p:spPr>
        <p:txBody>
          <a:bodyPr wrap="none">
            <a:spAutoFit/>
          </a:bodyPr>
          <a:lstStyle/>
          <a:p>
            <a:r>
              <a:rPr lang="en-US" sz="2400" b="1" dirty="0" smtClean="0">
                <a:solidFill>
                  <a:schemeClr val="accent2">
                    <a:lumMod val="50000"/>
                  </a:schemeClr>
                </a:solidFill>
              </a:rPr>
              <a:t>The typical medication for glaucoma in DR is</a:t>
            </a:r>
          </a:p>
          <a:p>
            <a:r>
              <a:rPr lang="en-US" sz="2400" b="1" dirty="0" smtClean="0">
                <a:solidFill>
                  <a:schemeClr val="accent2">
                    <a:lumMod val="50000"/>
                  </a:schemeClr>
                </a:solidFill>
              </a:rPr>
              <a:t> </a:t>
            </a:r>
            <a:r>
              <a:rPr lang="en-US" sz="2800" b="1" i="1" dirty="0" smtClean="0">
                <a:solidFill>
                  <a:srgbClr val="0070C0"/>
                </a:solidFill>
              </a:rPr>
              <a:t>Prostaglandin </a:t>
            </a:r>
            <a:r>
              <a:rPr lang="en-US" sz="2800" b="1" i="1" dirty="0">
                <a:solidFill>
                  <a:srgbClr val="0070C0"/>
                </a:solidFill>
              </a:rPr>
              <a:t>Analogs </a:t>
            </a:r>
            <a:r>
              <a:rPr lang="en-US" sz="2400" b="1" i="1" dirty="0" smtClean="0">
                <a:solidFill>
                  <a:schemeClr val="accent1">
                    <a:lumMod val="75000"/>
                  </a:schemeClr>
                </a:solidFill>
              </a:rPr>
              <a:t>which increase </a:t>
            </a:r>
            <a:r>
              <a:rPr lang="en-US" sz="2400" b="1" i="1" dirty="0">
                <a:solidFill>
                  <a:schemeClr val="accent1">
                    <a:lumMod val="75000"/>
                  </a:schemeClr>
                </a:solidFill>
              </a:rPr>
              <a:t>the flow </a:t>
            </a:r>
            <a:r>
              <a:rPr lang="en-US" sz="2400" b="1" i="1" dirty="0" smtClean="0">
                <a:solidFill>
                  <a:schemeClr val="accent1">
                    <a:lumMod val="75000"/>
                  </a:schemeClr>
                </a:solidFill>
              </a:rPr>
              <a:t>of</a:t>
            </a:r>
          </a:p>
          <a:p>
            <a:r>
              <a:rPr lang="en-US" sz="2400" b="1" i="1" dirty="0" smtClean="0">
                <a:solidFill>
                  <a:schemeClr val="accent1">
                    <a:lumMod val="75000"/>
                  </a:schemeClr>
                </a:solidFill>
              </a:rPr>
              <a:t> </a:t>
            </a:r>
            <a:r>
              <a:rPr lang="en-US" sz="2400" b="1" i="1" dirty="0">
                <a:solidFill>
                  <a:schemeClr val="accent1">
                    <a:lumMod val="75000"/>
                  </a:schemeClr>
                </a:solidFill>
              </a:rPr>
              <a:t>fluid </a:t>
            </a:r>
            <a:r>
              <a:rPr lang="en-US" sz="2400" b="1" i="1" dirty="0" smtClean="0">
                <a:solidFill>
                  <a:schemeClr val="accent1">
                    <a:lumMod val="75000"/>
                  </a:schemeClr>
                </a:solidFill>
              </a:rPr>
              <a:t>(</a:t>
            </a:r>
            <a:r>
              <a:rPr lang="en-US" sz="2400" b="1" i="1" dirty="0">
                <a:solidFill>
                  <a:schemeClr val="accent1">
                    <a:lumMod val="75000"/>
                  </a:schemeClr>
                </a:solidFill>
              </a:rPr>
              <a:t>aqueous </a:t>
            </a:r>
            <a:r>
              <a:rPr lang="en-US" sz="2400" b="1" i="1" dirty="0" err="1" smtClean="0">
                <a:solidFill>
                  <a:schemeClr val="accent1">
                    <a:lumMod val="75000"/>
                  </a:schemeClr>
                </a:solidFill>
              </a:rPr>
              <a:t>humour</a:t>
            </a:r>
            <a:r>
              <a:rPr lang="en-US" sz="2400" b="1" i="1" dirty="0" smtClean="0">
                <a:solidFill>
                  <a:schemeClr val="accent1">
                    <a:lumMod val="75000"/>
                  </a:schemeClr>
                </a:solidFill>
              </a:rPr>
              <a:t>) out </a:t>
            </a:r>
            <a:r>
              <a:rPr lang="en-US" sz="2400" b="1" i="1" dirty="0">
                <a:solidFill>
                  <a:schemeClr val="accent1">
                    <a:lumMod val="75000"/>
                  </a:schemeClr>
                </a:solidFill>
              </a:rPr>
              <a:t>of </a:t>
            </a:r>
            <a:r>
              <a:rPr lang="en-US" sz="2400" b="1" i="1" dirty="0" smtClean="0">
                <a:solidFill>
                  <a:schemeClr val="accent1">
                    <a:lumMod val="75000"/>
                  </a:schemeClr>
                </a:solidFill>
              </a:rPr>
              <a:t>the</a:t>
            </a:r>
            <a:r>
              <a:rPr lang="en-US" sz="2400" b="1" i="1" dirty="0" smtClean="0">
                <a:solidFill>
                  <a:schemeClr val="accent1">
                    <a:lumMod val="75000"/>
                  </a:schemeClr>
                </a:solidFill>
              </a:rPr>
              <a:t> </a:t>
            </a:r>
            <a:r>
              <a:rPr lang="en-US" sz="2400" b="1" i="1" dirty="0" smtClean="0">
                <a:solidFill>
                  <a:schemeClr val="accent1">
                    <a:lumMod val="75000"/>
                  </a:schemeClr>
                </a:solidFill>
              </a:rPr>
              <a:t>eye</a:t>
            </a:r>
            <a:r>
              <a:rPr lang="en-US" sz="2400" b="1" i="1" dirty="0" smtClean="0">
                <a:solidFill>
                  <a:schemeClr val="accent1">
                    <a:lumMod val="75000"/>
                  </a:schemeClr>
                </a:solidFill>
              </a:rPr>
              <a:t>, and </a:t>
            </a:r>
            <a:r>
              <a:rPr lang="en-US" sz="2400" b="1" i="1" dirty="0" smtClean="0">
                <a:solidFill>
                  <a:schemeClr val="accent1">
                    <a:lumMod val="75000"/>
                  </a:schemeClr>
                </a:solidFill>
              </a:rPr>
              <a:t>reduces </a:t>
            </a:r>
            <a:r>
              <a:rPr lang="en-US" sz="2400" b="1" i="1" dirty="0">
                <a:solidFill>
                  <a:schemeClr val="accent1">
                    <a:lumMod val="75000"/>
                  </a:schemeClr>
                </a:solidFill>
              </a:rPr>
              <a:t>the pressure </a:t>
            </a:r>
            <a:endParaRPr lang="en-US" sz="2400" b="1" i="1" dirty="0" smtClean="0">
              <a:solidFill>
                <a:schemeClr val="accent1">
                  <a:lumMod val="75000"/>
                </a:schemeClr>
              </a:solidFill>
            </a:endParaRPr>
          </a:p>
          <a:p>
            <a:r>
              <a:rPr lang="en-US" sz="2400" b="1" i="1" dirty="0" smtClean="0">
                <a:solidFill>
                  <a:schemeClr val="accent1">
                    <a:lumMod val="75000"/>
                  </a:schemeClr>
                </a:solidFill>
              </a:rPr>
              <a:t>within </a:t>
            </a:r>
            <a:r>
              <a:rPr lang="en-US" sz="2400" b="1" i="1" dirty="0" smtClean="0">
                <a:solidFill>
                  <a:schemeClr val="accent1">
                    <a:lumMod val="75000"/>
                  </a:schemeClr>
                </a:solidFill>
              </a:rPr>
              <a:t>the</a:t>
            </a:r>
            <a:r>
              <a:rPr lang="en-US" sz="2400" b="1" i="1" dirty="0" smtClean="0">
                <a:solidFill>
                  <a:schemeClr val="accent1">
                    <a:lumMod val="75000"/>
                  </a:schemeClr>
                </a:solidFill>
              </a:rPr>
              <a:t> </a:t>
            </a:r>
            <a:r>
              <a:rPr lang="en-US" sz="2400" b="1" i="1" dirty="0">
                <a:solidFill>
                  <a:schemeClr val="accent1">
                    <a:lumMod val="75000"/>
                  </a:schemeClr>
                </a:solidFill>
              </a:rPr>
              <a:t>eye (the intraocular </a:t>
            </a:r>
            <a:r>
              <a:rPr lang="en-US" sz="2400" b="1" i="1" dirty="0" smtClean="0">
                <a:solidFill>
                  <a:schemeClr val="accent1">
                    <a:lumMod val="75000"/>
                  </a:schemeClr>
                </a:solidFill>
              </a:rPr>
              <a:t>pressure </a:t>
            </a:r>
            <a:r>
              <a:rPr lang="en-US" sz="3200" b="1" i="1" dirty="0" smtClean="0">
                <a:solidFill>
                  <a:schemeClr val="accent1">
                    <a:lumMod val="75000"/>
                  </a:schemeClr>
                </a:solidFill>
              </a:rPr>
              <a:t>IOP</a:t>
            </a:r>
            <a:r>
              <a:rPr lang="en-US" sz="2400" b="1" i="1" dirty="0" smtClean="0">
                <a:solidFill>
                  <a:schemeClr val="accent1">
                    <a:lumMod val="75000"/>
                  </a:schemeClr>
                </a:solidFill>
              </a:rPr>
              <a:t>). </a:t>
            </a:r>
          </a:p>
          <a:p>
            <a:r>
              <a:rPr lang="en-US" sz="2400" b="1" i="1" dirty="0" smtClean="0">
                <a:solidFill>
                  <a:schemeClr val="accent1">
                    <a:lumMod val="75000"/>
                  </a:schemeClr>
                </a:solidFill>
              </a:rPr>
              <a:t>These </a:t>
            </a:r>
            <a:r>
              <a:rPr lang="en-US" sz="2400" b="1" i="1" dirty="0">
                <a:solidFill>
                  <a:schemeClr val="accent1">
                    <a:lumMod val="75000"/>
                  </a:schemeClr>
                </a:solidFill>
              </a:rPr>
              <a:t>eye drops are usually used once a day</a:t>
            </a:r>
            <a:r>
              <a:rPr lang="en-US" sz="2400" b="1" i="1" dirty="0" smtClean="0">
                <a:solidFill>
                  <a:schemeClr val="accent1">
                    <a:lumMod val="75000"/>
                  </a:schemeClr>
                </a:solidFill>
              </a:rPr>
              <a:t>.</a:t>
            </a:r>
          </a:p>
          <a:p>
            <a:r>
              <a:rPr lang="en-US" sz="2800" b="1" dirty="0" smtClean="0">
                <a:solidFill>
                  <a:srgbClr val="0070C0"/>
                </a:solidFill>
              </a:rPr>
              <a:t>such as </a:t>
            </a:r>
            <a:r>
              <a:rPr lang="en-US" sz="2800" b="1" dirty="0" err="1" smtClean="0">
                <a:solidFill>
                  <a:srgbClr val="0070C0"/>
                </a:solidFill>
              </a:rPr>
              <a:t>latanoprost</a:t>
            </a:r>
            <a:r>
              <a:rPr lang="en-US" sz="2800" b="1" dirty="0" smtClean="0">
                <a:solidFill>
                  <a:srgbClr val="0070C0"/>
                </a:solidFill>
              </a:rPr>
              <a:t> (</a:t>
            </a:r>
            <a:r>
              <a:rPr lang="en-US" sz="2800" b="1" dirty="0" err="1" smtClean="0">
                <a:solidFill>
                  <a:srgbClr val="0070C0"/>
                </a:solidFill>
              </a:rPr>
              <a:t>xalatan</a:t>
            </a:r>
            <a:r>
              <a:rPr lang="en-US" sz="2800" b="1" dirty="0" smtClean="0">
                <a:solidFill>
                  <a:srgbClr val="0070C0"/>
                </a:solidFill>
              </a:rPr>
              <a:t>)</a:t>
            </a:r>
            <a:endParaRPr lang="en-US" sz="2800" b="1" dirty="0">
              <a:solidFill>
                <a:srgbClr val="0070C0"/>
              </a:solidFill>
            </a:endParaRPr>
          </a:p>
        </p:txBody>
      </p:sp>
      <p:sp>
        <p:nvSpPr>
          <p:cNvPr id="3" name="Rectangle 2"/>
          <p:cNvSpPr/>
          <p:nvPr/>
        </p:nvSpPr>
        <p:spPr>
          <a:xfrm>
            <a:off x="4889355" y="3244334"/>
            <a:ext cx="184731" cy="369332"/>
          </a:xfrm>
          <a:prstGeom prst="rect">
            <a:avLst/>
          </a:prstGeom>
        </p:spPr>
        <p:txBody>
          <a:bodyPr wrap="none">
            <a:spAutoFit/>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8494" y="2745402"/>
            <a:ext cx="5886449" cy="3807798"/>
          </a:xfrm>
          <a:prstGeom prst="rect">
            <a:avLst/>
          </a:prstGeom>
        </p:spPr>
      </p:pic>
    </p:spTree>
    <p:extLst>
      <p:ext uri="{BB962C8B-B14F-4D97-AF65-F5344CB8AC3E}">
        <p14:creationId xmlns:p14="http://schemas.microsoft.com/office/powerpoint/2010/main" val="3169329987"/>
      </p:ext>
    </p:extLst>
  </p:cSld>
  <p:clrMapOvr>
    <a:masterClrMapping/>
  </p:clrMapOvr>
  <p:transition spd="slow">
    <p:split orient="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9212" y="209549"/>
            <a:ext cx="9217741" cy="2554545"/>
          </a:xfrm>
          <a:prstGeom prst="rect">
            <a:avLst/>
          </a:prstGeom>
        </p:spPr>
        <p:txBody>
          <a:bodyPr wrap="square">
            <a:spAutoFit/>
          </a:bodyPr>
          <a:lstStyle/>
          <a:p>
            <a:r>
              <a:rPr lang="en-US" sz="2000" b="1" dirty="0">
                <a:solidFill>
                  <a:schemeClr val="accent2">
                    <a:lumMod val="50000"/>
                  </a:schemeClr>
                </a:solidFill>
              </a:rPr>
              <a:t>You might not have any problems with your vision until the damage is severe, </a:t>
            </a:r>
            <a:r>
              <a:rPr lang="en-US" sz="2000" b="1" dirty="0" smtClean="0">
                <a:solidFill>
                  <a:schemeClr val="accent2">
                    <a:lumMod val="50000"/>
                  </a:schemeClr>
                </a:solidFill>
              </a:rPr>
              <a:t>so </a:t>
            </a:r>
            <a:r>
              <a:rPr lang="en-US" sz="2000" b="1" dirty="0">
                <a:solidFill>
                  <a:schemeClr val="accent2">
                    <a:lumMod val="50000"/>
                  </a:schemeClr>
                </a:solidFill>
              </a:rPr>
              <a:t>you should </a:t>
            </a:r>
            <a:r>
              <a:rPr lang="en-US" sz="2000" b="1" dirty="0" smtClean="0">
                <a:solidFill>
                  <a:schemeClr val="accent2">
                    <a:lumMod val="50000"/>
                  </a:schemeClr>
                </a:solidFill>
              </a:rPr>
              <a:t>have the following steps: </a:t>
            </a:r>
          </a:p>
          <a:p>
            <a:pPr marL="457200" indent="-457200">
              <a:buFont typeface="+mj-lt"/>
              <a:buAutoNum type="arabicPeriod"/>
            </a:pPr>
            <a:endParaRPr lang="en-US" sz="2000" b="1" dirty="0" smtClean="0">
              <a:solidFill>
                <a:schemeClr val="accent2">
                  <a:lumMod val="50000"/>
                </a:schemeClr>
              </a:solidFill>
            </a:endParaRPr>
          </a:p>
          <a:p>
            <a:pPr marL="457200" indent="-457200">
              <a:buFont typeface="+mj-lt"/>
              <a:buAutoNum type="arabicPeriod"/>
            </a:pPr>
            <a:r>
              <a:rPr lang="en-US" sz="2000" b="1" dirty="0" smtClean="0">
                <a:solidFill>
                  <a:schemeClr val="accent2">
                    <a:lumMod val="50000"/>
                  </a:schemeClr>
                </a:solidFill>
              </a:rPr>
              <a:t>an eye exam at least once a year, even if your vision seems fine. </a:t>
            </a:r>
          </a:p>
          <a:p>
            <a:pPr marL="457200" indent="-457200">
              <a:buFont typeface="+mj-lt"/>
              <a:buAutoNum type="arabicPeriod"/>
            </a:pPr>
            <a:r>
              <a:rPr lang="en-US" sz="2000" b="1" dirty="0" smtClean="0">
                <a:solidFill>
                  <a:schemeClr val="accent2">
                    <a:lumMod val="50000"/>
                  </a:schemeClr>
                </a:solidFill>
              </a:rPr>
              <a:t>good control of your blood sugar.</a:t>
            </a:r>
          </a:p>
          <a:p>
            <a:pPr marL="457200" indent="-457200">
              <a:buFont typeface="+mj-lt"/>
              <a:buAutoNum type="arabicPeriod"/>
            </a:pPr>
            <a:r>
              <a:rPr lang="en-US" sz="2000" b="1" dirty="0" smtClean="0">
                <a:solidFill>
                  <a:schemeClr val="accent2">
                    <a:lumMod val="50000"/>
                  </a:schemeClr>
                </a:solidFill>
              </a:rPr>
              <a:t>Avoid risk factors.</a:t>
            </a:r>
          </a:p>
          <a:p>
            <a:pPr marL="457200" indent="-457200">
              <a:buFont typeface="+mj-lt"/>
              <a:buAutoNum type="arabicPeriod"/>
            </a:pPr>
            <a:r>
              <a:rPr lang="en-US" sz="2000" b="1" dirty="0" smtClean="0">
                <a:solidFill>
                  <a:schemeClr val="accent2">
                    <a:lumMod val="50000"/>
                  </a:schemeClr>
                </a:solidFill>
              </a:rPr>
              <a:t>Call </a:t>
            </a:r>
            <a:r>
              <a:rPr lang="en-US" sz="2000" b="1" dirty="0">
                <a:solidFill>
                  <a:schemeClr val="accent2">
                    <a:lumMod val="50000"/>
                  </a:schemeClr>
                </a:solidFill>
              </a:rPr>
              <a:t>your eye doctor right away if you notice any changes in your vision.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161" y="2764094"/>
            <a:ext cx="8023122" cy="3961171"/>
          </a:xfrm>
          <a:prstGeom prst="rect">
            <a:avLst/>
          </a:prstGeom>
        </p:spPr>
      </p:pic>
    </p:spTree>
    <p:extLst>
      <p:ext uri="{BB962C8B-B14F-4D97-AF65-F5344CB8AC3E}">
        <p14:creationId xmlns:p14="http://schemas.microsoft.com/office/powerpoint/2010/main" val="3711227929"/>
      </p:ext>
    </p:extLst>
  </p:cSld>
  <p:clrMapOvr>
    <a:masterClrMapping/>
  </p:clrMapOvr>
  <p:transition spd="slow">
    <p:split orient="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897" y="1983236"/>
            <a:ext cx="7831393" cy="4705465"/>
          </a:xfrm>
          <a:prstGeom prst="rect">
            <a:avLst/>
          </a:prstGeom>
        </p:spPr>
      </p:pic>
      <p:sp>
        <p:nvSpPr>
          <p:cNvPr id="3" name="TextBox 2"/>
          <p:cNvSpPr txBox="1"/>
          <p:nvPr/>
        </p:nvSpPr>
        <p:spPr>
          <a:xfrm>
            <a:off x="678801" y="412954"/>
            <a:ext cx="8361584" cy="1200329"/>
          </a:xfrm>
          <a:prstGeom prst="rect">
            <a:avLst/>
          </a:prstGeom>
          <a:noFill/>
        </p:spPr>
        <p:txBody>
          <a:bodyPr wrap="none" rtlCol="0">
            <a:spAutoFit/>
          </a:bodyPr>
          <a:lstStyle/>
          <a:p>
            <a:r>
              <a:rPr lang="en-US" sz="2400" b="1" dirty="0" smtClean="0">
                <a:solidFill>
                  <a:schemeClr val="accent2">
                    <a:lumMod val="50000"/>
                  </a:schemeClr>
                </a:solidFill>
              </a:rPr>
              <a:t>Finally vision is </a:t>
            </a:r>
            <a:r>
              <a:rPr lang="en-US" sz="2400" b="1" dirty="0" smtClean="0">
                <a:solidFill>
                  <a:srgbClr val="C00000"/>
                </a:solidFill>
              </a:rPr>
              <a:t>a </a:t>
            </a:r>
            <a:r>
              <a:rPr lang="en-US" sz="2400" b="1" dirty="0">
                <a:solidFill>
                  <a:srgbClr val="C00000"/>
                </a:solidFill>
              </a:rPr>
              <a:t>g</a:t>
            </a:r>
            <a:r>
              <a:rPr lang="en-US" sz="2400" b="1" dirty="0" smtClean="0">
                <a:solidFill>
                  <a:srgbClr val="C00000"/>
                </a:solidFill>
              </a:rPr>
              <a:t>race </a:t>
            </a:r>
            <a:r>
              <a:rPr lang="en-US" sz="2400" b="1" dirty="0" smtClean="0">
                <a:solidFill>
                  <a:schemeClr val="accent2">
                    <a:lumMod val="50000"/>
                  </a:schemeClr>
                </a:solidFill>
              </a:rPr>
              <a:t>that is being given from </a:t>
            </a:r>
            <a:r>
              <a:rPr lang="en-US" sz="2400" b="1" dirty="0" smtClean="0">
                <a:solidFill>
                  <a:srgbClr val="C00000"/>
                </a:solidFill>
              </a:rPr>
              <a:t>GOD.</a:t>
            </a:r>
            <a:r>
              <a:rPr lang="en-US" sz="2400" b="1" dirty="0" smtClean="0">
                <a:solidFill>
                  <a:schemeClr val="accent2">
                    <a:lumMod val="50000"/>
                  </a:schemeClr>
                </a:solidFill>
              </a:rPr>
              <a:t> </a:t>
            </a:r>
          </a:p>
          <a:p>
            <a:r>
              <a:rPr lang="en-US" sz="2400" dirty="0" smtClean="0">
                <a:solidFill>
                  <a:srgbClr val="00B050"/>
                </a:solidFill>
              </a:rPr>
              <a:t>For this reason keep your eyes healthy as much as you can </a:t>
            </a:r>
          </a:p>
          <a:p>
            <a:r>
              <a:rPr lang="en-US" sz="2400" dirty="0" smtClean="0">
                <a:solidFill>
                  <a:srgbClr val="00B050"/>
                </a:solidFill>
              </a:rPr>
              <a:t>so you </a:t>
            </a:r>
            <a:r>
              <a:rPr lang="en-US" sz="2400" smtClean="0">
                <a:solidFill>
                  <a:srgbClr val="00B050"/>
                </a:solidFill>
              </a:rPr>
              <a:t>can see </a:t>
            </a:r>
            <a:r>
              <a:rPr lang="en-US" sz="2400" dirty="0" smtClean="0">
                <a:solidFill>
                  <a:srgbClr val="00B050"/>
                </a:solidFill>
              </a:rPr>
              <a:t>perfectly enough to enjoy life.</a:t>
            </a:r>
            <a:endParaRPr lang="en-US" sz="2400" dirty="0">
              <a:solidFill>
                <a:srgbClr val="00B050"/>
              </a:solidFill>
            </a:endParaRPr>
          </a:p>
        </p:txBody>
      </p:sp>
    </p:spTree>
    <p:extLst>
      <p:ext uri="{BB962C8B-B14F-4D97-AF65-F5344CB8AC3E}">
        <p14:creationId xmlns:p14="http://schemas.microsoft.com/office/powerpoint/2010/main" val="2136133707"/>
      </p:ext>
    </p:extLst>
  </p:cSld>
  <p:clrMapOvr>
    <a:masterClrMapping/>
  </p:clrMapOvr>
  <p:transition spd="slow">
    <p:split orient="vert"/>
    <p:sndAc>
      <p:stSnd>
        <p:snd r:embed="rId2" name="camera.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547" y="1335708"/>
            <a:ext cx="8847786" cy="707886"/>
          </a:xfrm>
          <a:prstGeom prst="rect">
            <a:avLst/>
          </a:prstGeom>
        </p:spPr>
        <p:txBody>
          <a:bodyPr wrap="square">
            <a:spAutoFit/>
          </a:bodyPr>
          <a:lstStyle/>
          <a:p>
            <a:pPr marL="285750" indent="-285750">
              <a:buFont typeface="Arial" panose="020B0604020202020204" pitchFamily="34" charset="0"/>
              <a:buChar char="•"/>
            </a:pPr>
            <a:r>
              <a:rPr lang="en-US" sz="2000" dirty="0">
                <a:solidFill>
                  <a:schemeClr val="accent2">
                    <a:lumMod val="50000"/>
                  </a:schemeClr>
                </a:solidFill>
              </a:rPr>
              <a:t>Diabetic retinopathy remains the most common complication of diabetes mellitus and is a leading cause of visual loss </a:t>
            </a:r>
            <a:r>
              <a:rPr lang="en-US" sz="2000" dirty="0" smtClean="0">
                <a:solidFill>
                  <a:schemeClr val="accent2">
                    <a:lumMod val="50000"/>
                  </a:schemeClr>
                </a:solidFill>
              </a:rPr>
              <a:t>and may cause blindness.</a:t>
            </a:r>
            <a:endParaRPr lang="en-US" sz="2000" dirty="0">
              <a:solidFill>
                <a:schemeClr val="accent2">
                  <a:lumMod val="50000"/>
                </a:schemeClr>
              </a:solidFill>
            </a:endParaRPr>
          </a:p>
        </p:txBody>
      </p:sp>
      <p:sp>
        <p:nvSpPr>
          <p:cNvPr id="3" name="Rectangle 2"/>
          <p:cNvSpPr/>
          <p:nvPr/>
        </p:nvSpPr>
        <p:spPr>
          <a:xfrm>
            <a:off x="154547" y="2315592"/>
            <a:ext cx="8847786" cy="1015663"/>
          </a:xfrm>
          <a:prstGeom prst="rect">
            <a:avLst/>
          </a:prstGeom>
        </p:spPr>
        <p:txBody>
          <a:bodyPr wrap="square">
            <a:spAutoFit/>
          </a:bodyPr>
          <a:lstStyle/>
          <a:p>
            <a:pPr marL="285750" indent="-285750">
              <a:buFont typeface="Arial" panose="020B0604020202020204" pitchFamily="34" charset="0"/>
              <a:buChar char="•"/>
            </a:pPr>
            <a:r>
              <a:rPr lang="en-US" sz="2000" dirty="0" smtClean="0">
                <a:solidFill>
                  <a:schemeClr val="accent2">
                    <a:lumMod val="50000"/>
                  </a:schemeClr>
                </a:solidFill>
              </a:rPr>
              <a:t>Studies </a:t>
            </a:r>
            <a:r>
              <a:rPr lang="en-US" sz="2000" dirty="0">
                <a:solidFill>
                  <a:schemeClr val="accent2">
                    <a:lumMod val="50000"/>
                  </a:schemeClr>
                </a:solidFill>
              </a:rPr>
              <a:t>in the past year suggesting that defective repair of injured retinal vessels by endothelial progenitor cells may contribute to the pathogenesis of diabetic </a:t>
            </a:r>
            <a:r>
              <a:rPr lang="en-US" sz="2000" dirty="0" smtClean="0">
                <a:solidFill>
                  <a:schemeClr val="accent2">
                    <a:lumMod val="50000"/>
                  </a:schemeClr>
                </a:solidFill>
              </a:rPr>
              <a:t>retinopathy.</a:t>
            </a:r>
            <a:endParaRPr lang="en-US" sz="2000" dirty="0">
              <a:solidFill>
                <a:schemeClr val="accent2">
                  <a:lumMod val="50000"/>
                </a:schemeClr>
              </a:solidFill>
            </a:endParaRPr>
          </a:p>
        </p:txBody>
      </p:sp>
      <p:sp>
        <p:nvSpPr>
          <p:cNvPr id="4" name="Rectangle 3"/>
          <p:cNvSpPr/>
          <p:nvPr/>
        </p:nvSpPr>
        <p:spPr>
          <a:xfrm>
            <a:off x="154547" y="3603253"/>
            <a:ext cx="8847786" cy="707886"/>
          </a:xfrm>
          <a:prstGeom prst="rect">
            <a:avLst/>
          </a:prstGeom>
        </p:spPr>
        <p:txBody>
          <a:bodyPr wrap="square">
            <a:spAutoFit/>
          </a:bodyPr>
          <a:lstStyle/>
          <a:p>
            <a:pPr marL="285750" indent="-285750">
              <a:buFont typeface="Arial" panose="020B0604020202020204" pitchFamily="34" charset="0"/>
              <a:buChar char="•"/>
            </a:pPr>
            <a:r>
              <a:rPr lang="en-US" sz="2000" b="1" dirty="0">
                <a:solidFill>
                  <a:schemeClr val="accent1">
                    <a:lumMod val="75000"/>
                  </a:schemeClr>
                </a:solidFill>
              </a:rPr>
              <a:t>Type 1 diabetes is due primarily to autoimmune-mediated destruction of pancreatic β-cells, which leads to insulin deficiency.</a:t>
            </a:r>
          </a:p>
        </p:txBody>
      </p:sp>
      <p:sp>
        <p:nvSpPr>
          <p:cNvPr id="5" name="Rectangle 4"/>
          <p:cNvSpPr/>
          <p:nvPr/>
        </p:nvSpPr>
        <p:spPr>
          <a:xfrm>
            <a:off x="154547" y="4452805"/>
            <a:ext cx="9414456" cy="707886"/>
          </a:xfrm>
          <a:prstGeom prst="rect">
            <a:avLst/>
          </a:prstGeom>
        </p:spPr>
        <p:txBody>
          <a:bodyPr wrap="square">
            <a:spAutoFit/>
          </a:bodyPr>
          <a:lstStyle/>
          <a:p>
            <a:pPr marL="285750" indent="-285750">
              <a:buFont typeface="Arial" panose="020B0604020202020204" pitchFamily="34" charset="0"/>
              <a:buChar char="•"/>
            </a:pPr>
            <a:r>
              <a:rPr lang="en-US" sz="2000" dirty="0">
                <a:solidFill>
                  <a:schemeClr val="accent2">
                    <a:lumMod val="50000"/>
                  </a:schemeClr>
                </a:solidFill>
              </a:rPr>
              <a:t>The frequency of Type 1 diabetes is low relative to Type 2 diabetes, which accounts for approximately 90% of diabetes </a:t>
            </a:r>
            <a:r>
              <a:rPr lang="en-US" sz="2000" dirty="0" smtClean="0">
                <a:solidFill>
                  <a:schemeClr val="accent2">
                    <a:lumMod val="50000"/>
                  </a:schemeClr>
                </a:solidFill>
              </a:rPr>
              <a:t>worldwide.</a:t>
            </a:r>
            <a:endParaRPr lang="en-US" sz="2000" dirty="0">
              <a:solidFill>
                <a:schemeClr val="accent2">
                  <a:lumMod val="50000"/>
                </a:schemeClr>
              </a:solidFill>
            </a:endParaRPr>
          </a:p>
        </p:txBody>
      </p:sp>
      <p:sp>
        <p:nvSpPr>
          <p:cNvPr id="7" name="TextBox 6"/>
          <p:cNvSpPr txBox="1"/>
          <p:nvPr/>
        </p:nvSpPr>
        <p:spPr>
          <a:xfrm>
            <a:off x="154547" y="5281763"/>
            <a:ext cx="9259909" cy="1015663"/>
          </a:xfrm>
          <a:prstGeom prst="rect">
            <a:avLst/>
          </a:prstGeom>
          <a:noFill/>
        </p:spPr>
        <p:txBody>
          <a:bodyPr wrap="square" rtlCol="0">
            <a:spAutoFit/>
          </a:bodyPr>
          <a:lstStyle/>
          <a:p>
            <a:pPr marL="342900" indent="-342900">
              <a:buFont typeface="Arial" panose="020B0604020202020204" pitchFamily="34" charset="0"/>
              <a:buChar char="•"/>
            </a:pPr>
            <a:r>
              <a:rPr lang="en-US" sz="2000" b="1" dirty="0" smtClean="0">
                <a:solidFill>
                  <a:schemeClr val="accent1">
                    <a:lumMod val="75000"/>
                  </a:schemeClr>
                </a:solidFill>
              </a:rPr>
              <a:t>Type 2 diabetes has no known cause although in many cases there is a strong genetic component ,its most prevalent after </a:t>
            </a:r>
            <a:r>
              <a:rPr lang="en-US" sz="2000" b="1" dirty="0">
                <a:solidFill>
                  <a:schemeClr val="accent1">
                    <a:lumMod val="75000"/>
                  </a:schemeClr>
                </a:solidFill>
              </a:rPr>
              <a:t>middle </a:t>
            </a:r>
            <a:r>
              <a:rPr lang="en-US" sz="2000" b="1" dirty="0" smtClean="0">
                <a:solidFill>
                  <a:schemeClr val="accent1">
                    <a:lumMod val="75000"/>
                  </a:schemeClr>
                </a:solidFill>
              </a:rPr>
              <a:t>age between 50-70 years and its also a consequence of poor diet and obesity.</a:t>
            </a:r>
            <a:endParaRPr lang="en-US" sz="2000" b="1" dirty="0">
              <a:solidFill>
                <a:schemeClr val="accent1">
                  <a:lumMod val="75000"/>
                </a:schemeClr>
              </a:solidFill>
            </a:endParaRPr>
          </a:p>
        </p:txBody>
      </p:sp>
      <p:sp>
        <p:nvSpPr>
          <p:cNvPr id="6" name="TextBox 5"/>
          <p:cNvSpPr txBox="1"/>
          <p:nvPr/>
        </p:nvSpPr>
        <p:spPr>
          <a:xfrm>
            <a:off x="1421967" y="213096"/>
            <a:ext cx="6312947" cy="769441"/>
          </a:xfrm>
          <a:prstGeom prst="rect">
            <a:avLst/>
          </a:prstGeom>
          <a:noFill/>
        </p:spPr>
        <p:txBody>
          <a:bodyPr wrap="none" rtlCol="0">
            <a:spAutoFit/>
          </a:bodyPr>
          <a:lstStyle/>
          <a:p>
            <a:pPr algn="ctr"/>
            <a:r>
              <a:rPr lang="en-US" sz="4400" b="1" i="1" u="sng" dirty="0" smtClean="0">
                <a:solidFill>
                  <a:srgbClr val="C00000"/>
                </a:solidFill>
              </a:rPr>
              <a:t>1-Diabetic retinopathy</a:t>
            </a:r>
            <a:endParaRPr lang="en-US" sz="4400" b="1" i="1" u="sng" dirty="0">
              <a:solidFill>
                <a:srgbClr val="C00000"/>
              </a:solidFill>
            </a:endParaRPr>
          </a:p>
        </p:txBody>
      </p:sp>
    </p:spTree>
    <p:extLst>
      <p:ext uri="{BB962C8B-B14F-4D97-AF65-F5344CB8AC3E}">
        <p14:creationId xmlns:p14="http://schemas.microsoft.com/office/powerpoint/2010/main" val="1541865822"/>
      </p:ext>
    </p:extLst>
  </p:cSld>
  <p:clrMapOvr>
    <a:masterClrMapping/>
  </p:clrMapOvr>
  <p:transition spd="slow">
    <p:split orient="vert"/>
    <p:sndAc>
      <p:stSnd>
        <p:snd r:embed="rId3" name="coin.wav"/>
      </p:stSnd>
    </p:sndAc>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142" y="634180"/>
            <a:ext cx="7919884" cy="4807975"/>
          </a:xfrm>
          <a:prstGeom prst="rect">
            <a:avLst/>
          </a:prstGeom>
        </p:spPr>
      </p:pic>
      <p:sp>
        <p:nvSpPr>
          <p:cNvPr id="3" name="TextBox 2"/>
          <p:cNvSpPr txBox="1"/>
          <p:nvPr/>
        </p:nvSpPr>
        <p:spPr>
          <a:xfrm>
            <a:off x="2876027" y="5589640"/>
            <a:ext cx="3554178" cy="923330"/>
          </a:xfrm>
          <a:prstGeom prst="rect">
            <a:avLst/>
          </a:prstGeom>
          <a:noFill/>
        </p:spPr>
        <p:txBody>
          <a:bodyPr wrap="none" rtlCol="0">
            <a:spAutoFit/>
          </a:bodyPr>
          <a:lstStyle/>
          <a:p>
            <a:r>
              <a:rPr lang="en-US" sz="5400" b="1" dirty="0" smtClean="0">
                <a:solidFill>
                  <a:srgbClr val="C00000"/>
                </a:solidFill>
              </a:rPr>
              <a:t>Thank you</a:t>
            </a:r>
            <a:endParaRPr lang="en-US" sz="5400" b="1" dirty="0">
              <a:solidFill>
                <a:srgbClr val="C00000"/>
              </a:solidFill>
            </a:endParaRPr>
          </a:p>
        </p:txBody>
      </p:sp>
    </p:spTree>
    <p:extLst>
      <p:ext uri="{BB962C8B-B14F-4D97-AF65-F5344CB8AC3E}">
        <p14:creationId xmlns:p14="http://schemas.microsoft.com/office/powerpoint/2010/main" val="282306030"/>
      </p:ext>
    </p:extLst>
  </p:cSld>
  <p:clrMapOvr>
    <a:masterClrMapping/>
  </p:clrMapOvr>
  <p:transition spd="slow">
    <p:split orient="vert"/>
    <p:sndAc>
      <p:stSnd>
        <p:snd r:embed="rId2" name="camera.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799" y="240381"/>
            <a:ext cx="8979877" cy="2246769"/>
          </a:xfrm>
          <a:prstGeom prst="rect">
            <a:avLst/>
          </a:prstGeom>
        </p:spPr>
        <p:txBody>
          <a:bodyPr wrap="square">
            <a:spAutoFit/>
          </a:bodyPr>
          <a:lstStyle/>
          <a:p>
            <a:pPr marL="342900" indent="-342900">
              <a:buFont typeface="Arial" panose="020B0604020202020204" pitchFamily="34" charset="0"/>
              <a:buChar char="•"/>
            </a:pPr>
            <a:r>
              <a:rPr lang="en-US" sz="2000" dirty="0">
                <a:solidFill>
                  <a:schemeClr val="accent1">
                    <a:lumMod val="50000"/>
                  </a:schemeClr>
                </a:solidFill>
              </a:rPr>
              <a:t>Diabetic retinopathy is the most frequently occurring microvascular complication of </a:t>
            </a:r>
            <a:r>
              <a:rPr lang="en-US" sz="2000" dirty="0" smtClean="0">
                <a:solidFill>
                  <a:schemeClr val="accent1">
                    <a:lumMod val="50000"/>
                  </a:schemeClr>
                </a:solidFill>
              </a:rPr>
              <a:t>diabetes in the eye, </a:t>
            </a:r>
            <a:r>
              <a:rPr lang="en-US" sz="2000" dirty="0">
                <a:solidFill>
                  <a:schemeClr val="accent1">
                    <a:lumMod val="50000"/>
                  </a:schemeClr>
                </a:solidFill>
              </a:rPr>
              <a:t>although not all patients will suffer appreciable vision loss, this condition remains a leading cause of blindness. In Europe and the U.S. alone, the WHO (World Health Organization) has estimated that diabetic retinopathy accounts for approximately 15–17% of total </a:t>
            </a:r>
            <a:r>
              <a:rPr lang="en-US" sz="2000" dirty="0" smtClean="0">
                <a:solidFill>
                  <a:schemeClr val="accent1">
                    <a:lumMod val="50000"/>
                  </a:schemeClr>
                </a:solidFill>
              </a:rPr>
              <a:t>blindness ,worldwide its an even bigger problem</a:t>
            </a:r>
            <a:endParaRPr lang="en-US" sz="2000" dirty="0">
              <a:solidFill>
                <a:schemeClr val="accent1">
                  <a:lumMod val="50000"/>
                </a:schemeClr>
              </a:solidFill>
            </a:endParaRPr>
          </a:p>
        </p:txBody>
      </p:sp>
      <p:sp>
        <p:nvSpPr>
          <p:cNvPr id="4" name="Rectangle 3"/>
          <p:cNvSpPr/>
          <p:nvPr/>
        </p:nvSpPr>
        <p:spPr>
          <a:xfrm>
            <a:off x="4628270" y="2649120"/>
            <a:ext cx="4656406" cy="3785652"/>
          </a:xfrm>
          <a:prstGeom prst="rect">
            <a:avLst/>
          </a:prstGeom>
        </p:spPr>
        <p:txBody>
          <a:bodyPr wrap="square">
            <a:spAutoFit/>
          </a:bodyPr>
          <a:lstStyle/>
          <a:p>
            <a:r>
              <a:rPr lang="en-US" sz="2400" dirty="0">
                <a:solidFill>
                  <a:srgbClr val="FF0000"/>
                </a:solidFill>
              </a:rPr>
              <a:t>Following 20 years of diabetes, nearly all patients with Type 1 diabetes will have at least some retinopathy. </a:t>
            </a:r>
            <a:endParaRPr lang="en-US" sz="2400" dirty="0" smtClean="0">
              <a:solidFill>
                <a:srgbClr val="FF0000"/>
              </a:solidFill>
            </a:endParaRPr>
          </a:p>
          <a:p>
            <a:r>
              <a:rPr lang="en-US" sz="2400" dirty="0" smtClean="0">
                <a:solidFill>
                  <a:srgbClr val="FF0000"/>
                </a:solidFill>
              </a:rPr>
              <a:t>Moreover</a:t>
            </a:r>
            <a:r>
              <a:rPr lang="en-US" sz="2400" dirty="0">
                <a:solidFill>
                  <a:srgbClr val="FF0000"/>
                </a:solidFill>
              </a:rPr>
              <a:t>, ~80% of insulin-dependent Type 2 diabetic patients and 50% of Type 2 diabetic patients not requiring exogenous insulin will have </a:t>
            </a:r>
            <a:r>
              <a:rPr lang="en-US" sz="2400" dirty="0" smtClean="0">
                <a:solidFill>
                  <a:srgbClr val="FF0000"/>
                </a:solidFill>
              </a:rPr>
              <a:t>retinopathy.  </a:t>
            </a:r>
            <a:endParaRPr lang="en-US" sz="2400" dirty="0">
              <a:solidFill>
                <a:srgbClr val="FF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99" y="2487150"/>
            <a:ext cx="4323471" cy="4109593"/>
          </a:xfrm>
          <a:prstGeom prst="rect">
            <a:avLst/>
          </a:prstGeom>
        </p:spPr>
      </p:pic>
    </p:spTree>
    <p:extLst>
      <p:ext uri="{BB962C8B-B14F-4D97-AF65-F5344CB8AC3E}">
        <p14:creationId xmlns:p14="http://schemas.microsoft.com/office/powerpoint/2010/main" val="2764415416"/>
      </p:ext>
    </p:extLst>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691" y="-13888"/>
            <a:ext cx="4467498" cy="356845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6851" y="-13888"/>
            <a:ext cx="4516521" cy="356845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4689" y="3554568"/>
            <a:ext cx="6076950" cy="3303431"/>
          </a:xfrm>
          <a:prstGeom prst="rect">
            <a:avLst/>
          </a:prstGeom>
        </p:spPr>
      </p:pic>
    </p:spTree>
    <p:extLst>
      <p:ext uri="{BB962C8B-B14F-4D97-AF65-F5344CB8AC3E}">
        <p14:creationId xmlns:p14="http://schemas.microsoft.com/office/powerpoint/2010/main" val="2513417749"/>
      </p:ext>
    </p:extLst>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2229" y="592444"/>
            <a:ext cx="6923314" cy="5416868"/>
          </a:xfrm>
          <a:prstGeom prst="rect">
            <a:avLst/>
          </a:prstGeom>
          <a:noFill/>
        </p:spPr>
        <p:txBody>
          <a:bodyPr wrap="square" rtlCol="0">
            <a:spAutoFit/>
          </a:bodyPr>
          <a:lstStyle/>
          <a:p>
            <a:pPr algn="ctr"/>
            <a:r>
              <a:rPr lang="en-US" sz="3600" b="1" i="1" u="sng" dirty="0" smtClean="0">
                <a:solidFill>
                  <a:srgbClr val="002060"/>
                </a:solidFill>
              </a:rPr>
              <a:t>Risk factors</a:t>
            </a:r>
          </a:p>
          <a:p>
            <a:pPr algn="ctr"/>
            <a:endParaRPr lang="en-US" dirty="0" smtClean="0"/>
          </a:p>
          <a:p>
            <a:pPr marL="285750" indent="-285750">
              <a:buFont typeface="Arial" panose="020B0604020202020204" pitchFamily="34" charset="0"/>
              <a:buChar char="•"/>
            </a:pPr>
            <a:r>
              <a:rPr lang="en-US" sz="2400" b="1" dirty="0" smtClean="0">
                <a:solidFill>
                  <a:schemeClr val="accent6">
                    <a:lumMod val="50000"/>
                  </a:schemeClr>
                </a:solidFill>
              </a:rPr>
              <a:t>Age of diagnosis of diabetes</a:t>
            </a:r>
          </a:p>
          <a:p>
            <a:r>
              <a:rPr lang="en-US" sz="2400" b="1" dirty="0" smtClean="0">
                <a:solidFill>
                  <a:schemeClr val="accent6">
                    <a:lumMod val="50000"/>
                  </a:schemeClr>
                </a:solidFill>
              </a:rPr>
              <a:t>   Duration :</a:t>
            </a:r>
          </a:p>
          <a:p>
            <a:r>
              <a:rPr lang="en-US" sz="2400" b="1" dirty="0" smtClean="0">
                <a:solidFill>
                  <a:schemeClr val="accent6">
                    <a:lumMod val="50000"/>
                  </a:schemeClr>
                </a:solidFill>
              </a:rPr>
              <a:t>	</a:t>
            </a:r>
            <a:r>
              <a:rPr lang="en-US" sz="2400" b="1" dirty="0" smtClean="0">
                <a:solidFill>
                  <a:schemeClr val="accent1">
                    <a:lumMod val="75000"/>
                  </a:schemeClr>
                </a:solidFill>
              </a:rPr>
              <a:t>50 % develop DR after 10 </a:t>
            </a:r>
            <a:r>
              <a:rPr lang="en-US" sz="2400" b="1" dirty="0" err="1" smtClean="0">
                <a:solidFill>
                  <a:schemeClr val="accent1">
                    <a:lumMod val="75000"/>
                  </a:schemeClr>
                </a:solidFill>
              </a:rPr>
              <a:t>yrs</a:t>
            </a:r>
            <a:endParaRPr lang="en-US" sz="2400" b="1" dirty="0" smtClean="0">
              <a:solidFill>
                <a:schemeClr val="accent1">
                  <a:lumMod val="75000"/>
                </a:schemeClr>
              </a:solidFill>
            </a:endParaRPr>
          </a:p>
          <a:p>
            <a:r>
              <a:rPr lang="en-US" sz="2400" b="1" dirty="0" smtClean="0">
                <a:solidFill>
                  <a:schemeClr val="accent1">
                    <a:lumMod val="75000"/>
                  </a:schemeClr>
                </a:solidFill>
              </a:rPr>
              <a:t>	70% after 20 </a:t>
            </a:r>
            <a:r>
              <a:rPr lang="en-US" sz="2400" b="1" dirty="0" err="1" smtClean="0">
                <a:solidFill>
                  <a:schemeClr val="accent1">
                    <a:lumMod val="75000"/>
                  </a:schemeClr>
                </a:solidFill>
              </a:rPr>
              <a:t>yrs</a:t>
            </a:r>
            <a:endParaRPr lang="en-US" sz="2400" b="1" dirty="0" smtClean="0">
              <a:solidFill>
                <a:schemeClr val="accent1">
                  <a:lumMod val="75000"/>
                </a:schemeClr>
              </a:solidFill>
            </a:endParaRPr>
          </a:p>
          <a:p>
            <a:r>
              <a:rPr lang="en-US" sz="2400" b="1" dirty="0" smtClean="0">
                <a:solidFill>
                  <a:schemeClr val="accent1">
                    <a:lumMod val="75000"/>
                  </a:schemeClr>
                </a:solidFill>
              </a:rPr>
              <a:t>	90% after 30 </a:t>
            </a:r>
            <a:r>
              <a:rPr lang="en-US" sz="2400" b="1" dirty="0" err="1" smtClean="0">
                <a:solidFill>
                  <a:schemeClr val="accent1">
                    <a:lumMod val="75000"/>
                  </a:schemeClr>
                </a:solidFill>
              </a:rPr>
              <a:t>yrs</a:t>
            </a:r>
            <a:endParaRPr lang="en-US" sz="2400" b="1" dirty="0" smtClean="0">
              <a:solidFill>
                <a:schemeClr val="accent1">
                  <a:lumMod val="75000"/>
                </a:schemeClr>
              </a:solidFill>
            </a:endParaRPr>
          </a:p>
          <a:p>
            <a:pPr marL="285750" indent="-285750">
              <a:buFont typeface="Arial" panose="020B0604020202020204" pitchFamily="34" charset="0"/>
              <a:buChar char="•"/>
            </a:pPr>
            <a:r>
              <a:rPr lang="en-US" sz="2400" b="1" dirty="0" smtClean="0">
                <a:solidFill>
                  <a:schemeClr val="accent6">
                    <a:lumMod val="50000"/>
                  </a:schemeClr>
                </a:solidFill>
              </a:rPr>
              <a:t>Poor control of diabetes</a:t>
            </a:r>
          </a:p>
          <a:p>
            <a:pPr marL="285750" indent="-285750">
              <a:buFont typeface="Arial" panose="020B0604020202020204" pitchFamily="34" charset="0"/>
              <a:buChar char="•"/>
            </a:pPr>
            <a:r>
              <a:rPr lang="en-US" sz="2400" b="1" dirty="0" smtClean="0">
                <a:solidFill>
                  <a:schemeClr val="accent6">
                    <a:lumMod val="50000"/>
                  </a:schemeClr>
                </a:solidFill>
              </a:rPr>
              <a:t>Pregnancy</a:t>
            </a:r>
          </a:p>
          <a:p>
            <a:pPr marL="285750" indent="-285750">
              <a:buFont typeface="Arial" panose="020B0604020202020204" pitchFamily="34" charset="0"/>
              <a:buChar char="•"/>
            </a:pPr>
            <a:r>
              <a:rPr lang="en-US" sz="2400" b="1" dirty="0" smtClean="0">
                <a:solidFill>
                  <a:schemeClr val="accent6">
                    <a:lumMod val="50000"/>
                  </a:schemeClr>
                </a:solidFill>
              </a:rPr>
              <a:t>Hypertension</a:t>
            </a:r>
          </a:p>
          <a:p>
            <a:pPr marL="285750" indent="-285750">
              <a:buFont typeface="Arial" panose="020B0604020202020204" pitchFamily="34" charset="0"/>
              <a:buChar char="•"/>
            </a:pPr>
            <a:r>
              <a:rPr lang="en-US" sz="2400" b="1" dirty="0" smtClean="0">
                <a:solidFill>
                  <a:schemeClr val="accent6">
                    <a:lumMod val="50000"/>
                  </a:schemeClr>
                </a:solidFill>
              </a:rPr>
              <a:t>Hyperlipidemia</a:t>
            </a:r>
          </a:p>
          <a:p>
            <a:pPr marL="285750" indent="-285750">
              <a:buFont typeface="Arial" panose="020B0604020202020204" pitchFamily="34" charset="0"/>
              <a:buChar char="•"/>
            </a:pPr>
            <a:r>
              <a:rPr lang="en-US" sz="2400" b="1" dirty="0" smtClean="0">
                <a:solidFill>
                  <a:schemeClr val="accent6">
                    <a:lumMod val="50000"/>
                  </a:schemeClr>
                </a:solidFill>
              </a:rPr>
              <a:t>Obesity – Anemia - Smoking</a:t>
            </a:r>
          </a:p>
          <a:p>
            <a:pPr marL="285750" indent="-285750">
              <a:buFont typeface="Arial" panose="020B0604020202020204" pitchFamily="34" charset="0"/>
              <a:buChar char="•"/>
            </a:pPr>
            <a:r>
              <a:rPr lang="en-US" sz="2400" b="1" dirty="0" smtClean="0">
                <a:solidFill>
                  <a:schemeClr val="accent6">
                    <a:lumMod val="50000"/>
                  </a:schemeClr>
                </a:solidFill>
              </a:rPr>
              <a:t>More in females than males</a:t>
            </a:r>
          </a:p>
          <a:p>
            <a:pPr marL="285750" indent="-285750">
              <a:buFont typeface="Arial" panose="020B0604020202020204" pitchFamily="34" charset="0"/>
              <a:buChar char="•"/>
            </a:pPr>
            <a:r>
              <a:rPr lang="en-US" sz="2400" b="1" dirty="0" smtClean="0">
                <a:solidFill>
                  <a:schemeClr val="accent6">
                    <a:lumMod val="50000"/>
                  </a:schemeClr>
                </a:solidFill>
              </a:rPr>
              <a:t>Hereditary more on PDR</a:t>
            </a:r>
            <a:endParaRPr lang="en-US" sz="2400" b="1" dirty="0">
              <a:solidFill>
                <a:schemeClr val="accent6">
                  <a:lumMod val="50000"/>
                </a:schemeClr>
              </a:solidFill>
            </a:endParaRPr>
          </a:p>
        </p:txBody>
      </p:sp>
    </p:spTree>
    <p:extLst>
      <p:ext uri="{BB962C8B-B14F-4D97-AF65-F5344CB8AC3E}">
        <p14:creationId xmlns:p14="http://schemas.microsoft.com/office/powerpoint/2010/main" val="1930181021"/>
      </p:ext>
    </p:extLst>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37" y="3038982"/>
            <a:ext cx="4652421" cy="371280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0358" y="3038981"/>
            <a:ext cx="4490721" cy="3712803"/>
          </a:xfrm>
          <a:prstGeom prst="rect">
            <a:avLst/>
          </a:prstGeom>
        </p:spPr>
      </p:pic>
      <p:sp>
        <p:nvSpPr>
          <p:cNvPr id="4" name="TextBox 3"/>
          <p:cNvSpPr txBox="1"/>
          <p:nvPr/>
        </p:nvSpPr>
        <p:spPr>
          <a:xfrm>
            <a:off x="347937" y="669102"/>
            <a:ext cx="8551572" cy="2369880"/>
          </a:xfrm>
          <a:prstGeom prst="rect">
            <a:avLst/>
          </a:prstGeom>
          <a:noFill/>
        </p:spPr>
        <p:txBody>
          <a:bodyPr wrap="square" rtlCol="0">
            <a:spAutoFit/>
          </a:bodyPr>
          <a:lstStyle/>
          <a:p>
            <a:r>
              <a:rPr lang="en-US" sz="2000" b="1" dirty="0" smtClean="0">
                <a:solidFill>
                  <a:srgbClr val="C00000"/>
                </a:solidFill>
              </a:rPr>
              <a:t>DR</a:t>
            </a:r>
            <a:r>
              <a:rPr lang="en-US" sz="2000" b="1" dirty="0" smtClean="0">
                <a:solidFill>
                  <a:schemeClr val="tx2">
                    <a:lumMod val="50000"/>
                  </a:schemeClr>
                </a:solidFill>
              </a:rPr>
              <a:t> is a </a:t>
            </a:r>
            <a:r>
              <a:rPr lang="en-US" sz="2000" b="1" dirty="0" err="1" smtClean="0">
                <a:solidFill>
                  <a:schemeClr val="tx2">
                    <a:lumMod val="50000"/>
                  </a:schemeClr>
                </a:solidFill>
              </a:rPr>
              <a:t>microangiopathy</a:t>
            </a:r>
            <a:r>
              <a:rPr lang="en-US" sz="2000" b="1" dirty="0" smtClean="0">
                <a:solidFill>
                  <a:schemeClr val="tx2">
                    <a:lumMod val="50000"/>
                  </a:schemeClr>
                </a:solidFill>
              </a:rPr>
              <a:t> affecting the retinal </a:t>
            </a:r>
            <a:r>
              <a:rPr lang="en-US" sz="2000" b="1" dirty="0" err="1" smtClean="0">
                <a:solidFill>
                  <a:schemeClr val="tx2">
                    <a:lumMod val="50000"/>
                  </a:schemeClr>
                </a:solidFill>
              </a:rPr>
              <a:t>precapillary</a:t>
            </a:r>
            <a:r>
              <a:rPr lang="en-US" sz="2000" b="1" dirty="0" smtClean="0">
                <a:solidFill>
                  <a:schemeClr val="tx2">
                    <a:lumMod val="50000"/>
                  </a:schemeClr>
                </a:solidFill>
              </a:rPr>
              <a:t> arterioles, the capillaries, and the </a:t>
            </a:r>
            <a:r>
              <a:rPr lang="en-US" sz="2000" b="1" dirty="0" err="1" smtClean="0">
                <a:solidFill>
                  <a:schemeClr val="tx2">
                    <a:lumMod val="50000"/>
                  </a:schemeClr>
                </a:solidFill>
              </a:rPr>
              <a:t>venules</a:t>
            </a:r>
            <a:r>
              <a:rPr lang="en-US" sz="2000" b="1" dirty="0" smtClean="0">
                <a:solidFill>
                  <a:schemeClr val="tx2">
                    <a:lumMod val="50000"/>
                  </a:schemeClr>
                </a:solidFill>
              </a:rPr>
              <a:t>, However larger vessels may become involved.</a:t>
            </a:r>
          </a:p>
          <a:p>
            <a:r>
              <a:rPr lang="en-US" sz="2000" b="1" dirty="0" smtClean="0">
                <a:solidFill>
                  <a:schemeClr val="tx2">
                    <a:lumMod val="50000"/>
                  </a:schemeClr>
                </a:solidFill>
              </a:rPr>
              <a:t>The retinopathy has features of both microvascular </a:t>
            </a:r>
            <a:r>
              <a:rPr lang="en-US" sz="2400" b="1" dirty="0" smtClean="0">
                <a:solidFill>
                  <a:srgbClr val="0070C0"/>
                </a:solidFill>
              </a:rPr>
              <a:t>occlusion</a:t>
            </a:r>
            <a:r>
              <a:rPr lang="en-US" sz="2000" b="1" dirty="0" smtClean="0">
                <a:solidFill>
                  <a:schemeClr val="tx2">
                    <a:lumMod val="50000"/>
                  </a:schemeClr>
                </a:solidFill>
              </a:rPr>
              <a:t> and </a:t>
            </a:r>
            <a:r>
              <a:rPr lang="en-US" sz="2400" b="1" dirty="0" smtClean="0">
                <a:solidFill>
                  <a:srgbClr val="0070C0"/>
                </a:solidFill>
              </a:rPr>
              <a:t>leakage</a:t>
            </a:r>
            <a:r>
              <a:rPr lang="en-US" sz="2000" b="1" dirty="0" smtClean="0">
                <a:solidFill>
                  <a:schemeClr val="tx2">
                    <a:lumMod val="50000"/>
                  </a:schemeClr>
                </a:solidFill>
              </a:rPr>
              <a:t>.</a:t>
            </a:r>
          </a:p>
          <a:p>
            <a:r>
              <a:rPr lang="en-US" sz="2000" b="1" dirty="0" smtClean="0">
                <a:solidFill>
                  <a:schemeClr val="tx2">
                    <a:lumMod val="50000"/>
                  </a:schemeClr>
                </a:solidFill>
              </a:rPr>
              <a:t>despite long and extensive research, the pathogeneses is still a matter for much speculation.</a:t>
            </a:r>
            <a:endParaRPr lang="en-US" sz="2000" b="1" dirty="0">
              <a:solidFill>
                <a:schemeClr val="tx2">
                  <a:lumMod val="50000"/>
                </a:schemeClr>
              </a:solidFill>
            </a:endParaRPr>
          </a:p>
        </p:txBody>
      </p:sp>
      <p:sp>
        <p:nvSpPr>
          <p:cNvPr id="5" name="TextBox 4"/>
          <p:cNvSpPr txBox="1"/>
          <p:nvPr/>
        </p:nvSpPr>
        <p:spPr>
          <a:xfrm>
            <a:off x="3214523" y="0"/>
            <a:ext cx="2818400" cy="584775"/>
          </a:xfrm>
          <a:prstGeom prst="rect">
            <a:avLst/>
          </a:prstGeom>
          <a:noFill/>
        </p:spPr>
        <p:txBody>
          <a:bodyPr wrap="none" rtlCol="0">
            <a:spAutoFit/>
          </a:bodyPr>
          <a:lstStyle/>
          <a:p>
            <a:r>
              <a:rPr lang="en-US" sz="3200" b="1" i="1" dirty="0">
                <a:solidFill>
                  <a:srgbClr val="002060"/>
                </a:solidFill>
              </a:rPr>
              <a:t>P</a:t>
            </a:r>
            <a:r>
              <a:rPr lang="en-US" sz="3200" b="1" i="1" dirty="0" smtClean="0">
                <a:solidFill>
                  <a:srgbClr val="002060"/>
                </a:solidFill>
              </a:rPr>
              <a:t>athogeneses</a:t>
            </a:r>
            <a:endParaRPr lang="en-US" sz="3200" b="1" i="1" dirty="0">
              <a:solidFill>
                <a:srgbClr val="002060"/>
              </a:solidFill>
            </a:endParaRPr>
          </a:p>
        </p:txBody>
      </p:sp>
    </p:spTree>
    <p:extLst>
      <p:ext uri="{BB962C8B-B14F-4D97-AF65-F5344CB8AC3E}">
        <p14:creationId xmlns:p14="http://schemas.microsoft.com/office/powerpoint/2010/main" val="3466770775"/>
      </p:ext>
    </p:extLst>
  </p:cSld>
  <p:clrMapOvr>
    <a:masterClrMapping/>
  </p:clrMapOvr>
  <p:transition spd="slow">
    <p:split orient="vert"/>
  </p:transition>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1354</TotalTime>
  <Words>1313</Words>
  <Application>Microsoft Office PowerPoint</Application>
  <PresentationFormat>Widescreen</PresentationFormat>
  <Paragraphs>169</Paragraphs>
  <Slides>50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Trebuchet MS</vt:lpstr>
      <vt:lpstr>Wingdings 3</vt:lpstr>
      <vt:lpstr>Facet</vt:lpstr>
      <vt:lpstr>Diabetes and the eye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Diabetic retinopathy</dc:title>
  <dc:creator>Rania</dc:creator>
  <cp:lastModifiedBy>Rania</cp:lastModifiedBy>
  <cp:revision>232</cp:revision>
  <dcterms:created xsi:type="dcterms:W3CDTF">2016-05-02T18:28:03Z</dcterms:created>
  <dcterms:modified xsi:type="dcterms:W3CDTF">2016-05-16T19:34:13Z</dcterms:modified>
</cp:coreProperties>
</file>