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7"/>
  </p:notesMasterIdLst>
  <p:sldIdLst>
    <p:sldId id="256" r:id="rId2"/>
    <p:sldId id="309" r:id="rId3"/>
    <p:sldId id="293" r:id="rId4"/>
    <p:sldId id="291" r:id="rId5"/>
    <p:sldId id="292" r:id="rId6"/>
    <p:sldId id="311" r:id="rId7"/>
    <p:sldId id="290" r:id="rId8"/>
    <p:sldId id="289" r:id="rId9"/>
    <p:sldId id="288" r:id="rId10"/>
    <p:sldId id="287" r:id="rId11"/>
    <p:sldId id="260" r:id="rId12"/>
    <p:sldId id="261" r:id="rId13"/>
    <p:sldId id="263" r:id="rId14"/>
    <p:sldId id="283" r:id="rId15"/>
    <p:sldId id="282" r:id="rId16"/>
    <p:sldId id="264" r:id="rId17"/>
    <p:sldId id="265" r:id="rId18"/>
    <p:sldId id="297" r:id="rId19"/>
    <p:sldId id="266" r:id="rId20"/>
    <p:sldId id="299" r:id="rId21"/>
    <p:sldId id="294" r:id="rId22"/>
    <p:sldId id="295" r:id="rId23"/>
    <p:sldId id="296" r:id="rId24"/>
    <p:sldId id="267" r:id="rId25"/>
    <p:sldId id="298" r:id="rId26"/>
    <p:sldId id="268" r:id="rId27"/>
    <p:sldId id="269" r:id="rId28"/>
    <p:sldId id="270" r:id="rId29"/>
    <p:sldId id="271" r:id="rId30"/>
    <p:sldId id="272" r:id="rId31"/>
    <p:sldId id="273" r:id="rId32"/>
    <p:sldId id="300" r:id="rId33"/>
    <p:sldId id="274" r:id="rId34"/>
    <p:sldId id="275" r:id="rId35"/>
    <p:sldId id="276" r:id="rId36"/>
    <p:sldId id="277" r:id="rId37"/>
    <p:sldId id="301" r:id="rId38"/>
    <p:sldId id="279" r:id="rId39"/>
    <p:sldId id="280" r:id="rId40"/>
    <p:sldId id="281" r:id="rId41"/>
    <p:sldId id="302" r:id="rId42"/>
    <p:sldId id="304" r:id="rId43"/>
    <p:sldId id="305" r:id="rId44"/>
    <p:sldId id="308" r:id="rId45"/>
    <p:sldId id="310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0610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9CEFC0-783B-41E5-A286-1216E64D4E06}" type="datetimeFigureOut">
              <a:rPr lang="ar-SY" smtClean="0"/>
              <a:pPr/>
              <a:t>21/06/1435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CFB7E5-BC54-44EA-8B11-A7EA002D5F16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1</a:t>
            </a:fld>
            <a:endParaRPr lang="ar-S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Y" dirty="0" smtClean="0"/>
              <a:t>يسبب</a:t>
            </a:r>
            <a:r>
              <a:rPr lang="ar-SY" baseline="0" dirty="0" smtClean="0"/>
              <a:t> نقل الدم المكثف دورياً زيادة في امتصاص الحديد بمعدل 0.3 – 0.5 ملغ/كغ يومياً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3</a:t>
            </a:fld>
            <a:endParaRPr lang="ar-S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4</a:t>
            </a:fld>
            <a:endParaRPr lang="ar-S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5</a:t>
            </a:fld>
            <a:endParaRPr lang="ar-S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7</a:t>
            </a:fld>
            <a:endParaRPr lang="ar-S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8</a:t>
            </a:fld>
            <a:endParaRPr lang="ar-S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Y" dirty="0" smtClean="0"/>
              <a:t>يسبب</a:t>
            </a:r>
            <a:r>
              <a:rPr lang="ar-SY" baseline="0" dirty="0" smtClean="0"/>
              <a:t> نقل الدم المكثف دورياً زيادة في امتصاص الحديد بمعدل 0.3 – 0.5 ملغ/كغ يومياً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9</a:t>
            </a:fld>
            <a:endParaRPr lang="ar-S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Y" dirty="0" smtClean="0"/>
              <a:t>يسبب</a:t>
            </a:r>
            <a:r>
              <a:rPr lang="ar-SY" baseline="0" dirty="0" smtClean="0"/>
              <a:t> نقل الدم المكثف دورياً زيادة في امتصاص الحديد بمعدل 0.3 – 0.5 ملغ/كغ يومياً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10</a:t>
            </a:fld>
            <a:endParaRPr lang="ar-S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Y" sz="1000" dirty="0" err="1" smtClean="0"/>
              <a:t>فيرتين</a:t>
            </a:r>
            <a:r>
              <a:rPr lang="ar-SY" sz="1000" dirty="0" smtClean="0"/>
              <a:t> المصل هي الطريقة المعتمدة </a:t>
            </a:r>
            <a:r>
              <a:rPr lang="ar-SY" sz="1000" dirty="0" err="1" smtClean="0"/>
              <a:t>و</a:t>
            </a:r>
            <a:r>
              <a:rPr lang="ar-SY" sz="1000" dirty="0" smtClean="0"/>
              <a:t> الرئيسية المعيار 1000مكغ/ل، خزعة الكبد </a:t>
            </a:r>
            <a:r>
              <a:rPr lang="ar-SY" sz="1000" dirty="0" err="1" smtClean="0"/>
              <a:t>راضة</a:t>
            </a:r>
            <a:r>
              <a:rPr lang="ar-SY" sz="1000" dirty="0" smtClean="0"/>
              <a:t> المعيار ≥7ملغ حديد/غ ، </a:t>
            </a:r>
            <a:r>
              <a:rPr lang="en-US" sz="1000" dirty="0" smtClean="0"/>
              <a:t>T2*</a:t>
            </a:r>
            <a:r>
              <a:rPr lang="ar-SY" sz="1000" dirty="0" smtClean="0"/>
              <a:t>يجب ألا</a:t>
            </a:r>
            <a:r>
              <a:rPr lang="ar-SY" sz="1000" baseline="0" dirty="0" smtClean="0"/>
              <a:t> تقل عن 20 مل ثانية ، </a:t>
            </a:r>
            <a:r>
              <a:rPr lang="en-US" sz="1000" baseline="0" dirty="0" smtClean="0"/>
              <a:t>R2</a:t>
            </a:r>
            <a:r>
              <a:rPr lang="ar-SY" sz="1000" baseline="0" dirty="0" smtClean="0"/>
              <a:t> عالية الكلفة</a:t>
            </a:r>
            <a:endParaRPr lang="ar-SY" sz="1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B7E5-BC54-44EA-8B11-A7EA002D5F16}" type="slidenum">
              <a:rPr lang="ar-SY" smtClean="0"/>
              <a:pPr/>
              <a:t>37</a:t>
            </a:fld>
            <a:endParaRPr lang="ar-S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21/06/1435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22376" y="714356"/>
            <a:ext cx="7772400" cy="2571768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ar-SY" sz="6000" dirty="0" smtClean="0"/>
              <a:t>الأدوية خالبة الحديد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sz="2800" dirty="0" smtClean="0"/>
              <a:t>أنواعها، فوائدها، مبادئ استعمالها، آثارها الجانبية </a:t>
            </a: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14348" y="4857760"/>
            <a:ext cx="7772400" cy="12715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ar-SY" dirty="0" smtClean="0"/>
              <a:t>د. أسامة السمان</a:t>
            </a:r>
          </a:p>
          <a:p>
            <a:pPr>
              <a:lnSpc>
                <a:spcPct val="160000"/>
              </a:lnSpc>
            </a:pPr>
            <a:r>
              <a:rPr lang="ar-SY" dirty="0" smtClean="0"/>
              <a:t>المركز الوطني للتلاسيميا</a:t>
            </a:r>
          </a:p>
          <a:p>
            <a:pPr>
              <a:lnSpc>
                <a:spcPct val="160000"/>
              </a:lnSpc>
            </a:pPr>
            <a:r>
              <a:rPr lang="ar-SY" dirty="0" smtClean="0"/>
              <a:t>وأمراض الدم الوراثية</a:t>
            </a:r>
            <a:endParaRPr lang="ar-SY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ar-SY" dirty="0" smtClean="0"/>
              <a:t>آلية تراكم الحديد في الجسم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تهدف المعالجة الخالبة للحديد إلى:</a:t>
            </a:r>
          </a:p>
          <a:p>
            <a:pPr>
              <a:lnSpc>
                <a:spcPct val="17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تشكيل معقد مع الحديد الحر في البلازما وطرحه خارج الجسم</a:t>
            </a:r>
          </a:p>
          <a:p>
            <a:pPr>
              <a:lnSpc>
                <a:spcPct val="17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إزالة الحديد المتراكم ضمن خلايا الجسم</a:t>
            </a:r>
          </a:p>
          <a:p>
            <a:pPr>
              <a:lnSpc>
                <a:spcPct val="17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تخفيف الآثار السمية الناتجة عن تراكم الحديد داخل وخارج الخلايا</a:t>
            </a:r>
          </a:p>
          <a:p>
            <a:pPr>
              <a:lnSpc>
                <a:spcPct val="17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العودة إلى مستويات </a:t>
            </a:r>
            <a:r>
              <a:rPr lang="ar-SY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آمنة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للحديد في الجسم</a:t>
            </a:r>
          </a:p>
          <a:p>
            <a:pPr algn="ctr">
              <a:buNone/>
            </a:pPr>
            <a:endParaRPr lang="ar-SY" sz="4400" b="1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أهمية خلب الحديد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لا يملك الجسم آلية فعالة لإطراح الحديد الحر المتراكم</a:t>
            </a:r>
          </a:p>
          <a:p>
            <a:pPr>
              <a:lnSpc>
                <a:spcPct val="150000"/>
              </a:lnSpc>
              <a:buNone/>
            </a:pPr>
            <a:endParaRPr lang="ar-SY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يسبب تراكم الحديد خللاً وظيفياً أو قصوراً في أعضاء الجسم          ( القلب، الكبد، الغدد الصم) وهو سبب رئيسي لوفاة مرضى التلاسيميا</a:t>
            </a:r>
          </a:p>
          <a:p>
            <a:pPr>
              <a:lnSpc>
                <a:spcPct val="150000"/>
              </a:lnSpc>
              <a:buNone/>
            </a:pPr>
            <a:endParaRPr lang="ar-SY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أدى التطور في الأدوية خالبة الحديد إلى زيادة فعاليتها في رفع معدل عمر مرضى التلاسيميا</a:t>
            </a:r>
            <a:endParaRPr lang="ar-SY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r"/>
            <a:r>
              <a:rPr lang="ar-SY" dirty="0" smtClean="0"/>
              <a:t>طرق إعطاء الأدوية خالبة الحديد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طريق التسريب الوريدي أو البطيء ( تحت الجلد)</a:t>
            </a:r>
          </a:p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ديفيروكسامين: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  <a:r>
              <a:rPr lang="ar-S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(ديسفيرال، دسفوناك)</a:t>
            </a:r>
          </a:p>
          <a:p>
            <a:pPr>
              <a:lnSpc>
                <a:spcPct val="150000"/>
              </a:lnSpc>
              <a:buNone/>
            </a:pPr>
            <a:r>
              <a:rPr lang="ar-S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الطريق الفموي:</a:t>
            </a:r>
          </a:p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ديفيريبرون: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DFP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(فيريبروكس، ديفيريبرون)</a:t>
            </a:r>
          </a:p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ديفيراسيروكس: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DFX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(أكسجيد، أوسفيرال)</a:t>
            </a:r>
          </a:p>
          <a:p>
            <a:pPr>
              <a:buNone/>
            </a:pPr>
            <a:endParaRPr lang="ar-SY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Y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أول دواء خالب للحديد لمعالجة تراكم الحديد المزمن في الجسم</a:t>
            </a:r>
          </a:p>
          <a:p>
            <a:pPr>
              <a:lnSpc>
                <a:spcPct val="200000"/>
              </a:lnSpc>
            </a:pPr>
            <a:r>
              <a:rPr lang="ar-SY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بدأ إنتاجه في ستينيات القرن الماضي</a:t>
            </a:r>
          </a:p>
          <a:p>
            <a:pPr>
              <a:lnSpc>
                <a:spcPct val="200000"/>
              </a:lnSpc>
            </a:pPr>
            <a:r>
              <a:rPr lang="ar-SY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أهم العلامات التجارية: </a:t>
            </a:r>
            <a:endParaRPr lang="ar-SA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ar-S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ديسفيرال     دسفوناك</a:t>
            </a:r>
            <a:endParaRPr lang="ar-SY" sz="2300" dirty="0" smtClean="0"/>
          </a:p>
          <a:p>
            <a:endParaRPr lang="ar-SY" sz="2200" dirty="0" smtClean="0"/>
          </a:p>
          <a:p>
            <a:endParaRPr lang="ar-SY" sz="2200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ar-SY" sz="4000" dirty="0" smtClean="0"/>
              <a:t>الديفيروكسامين </a:t>
            </a:r>
            <a:r>
              <a:rPr lang="en-US" sz="4000" dirty="0" smtClean="0"/>
              <a:t>DFO</a:t>
            </a:r>
            <a:endParaRPr lang="ar-SY" sz="4000" dirty="0"/>
          </a:p>
        </p:txBody>
      </p:sp>
      <p:pic>
        <p:nvPicPr>
          <p:cNvPr id="4" name="عنصر نائب للمحتوى 3" descr="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2157404"/>
            <a:ext cx="3286148" cy="29146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صورة 4" descr="6ll5y5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143116"/>
            <a:ext cx="3071802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خلال سنوات من انتشار 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عند مرضى التلاسيميا كانت النتائج:</a:t>
            </a:r>
          </a:p>
          <a:p>
            <a:pPr marL="265113" indent="360363">
              <a:lnSpc>
                <a:spcPct val="200000"/>
              </a:lnSpc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ارتفاع معدل العمر بشكل ملحوظ (10 سنوات وسطياً)</a:t>
            </a:r>
          </a:p>
          <a:p>
            <a:pPr marL="265113" indent="360363">
              <a:lnSpc>
                <a:spcPct val="200000"/>
              </a:lnSpc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انخفاض الأمراض الناتجة عن التراكم السمي للحديد في الجسم</a:t>
            </a:r>
          </a:p>
          <a:p>
            <a:pPr marL="265113" indent="360363">
              <a:lnSpc>
                <a:spcPct val="200000"/>
              </a:lnSpc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انخفاض معدل الوفيات بسبب الأمراض القلبية</a:t>
            </a:r>
          </a:p>
          <a:p>
            <a:pPr marL="265113" indent="360363">
              <a:lnSpc>
                <a:spcPct val="200000"/>
              </a:lnSpc>
            </a:pPr>
            <a:r>
              <a:rPr lang="ar-SY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انخفاض نسبة تليف الكبد بسبب تراكم الحديد¹</a:t>
            </a:r>
          </a:p>
          <a:p>
            <a:pPr marL="265113" indent="360363"/>
            <a:endParaRPr lang="ar-SY" sz="2200" dirty="0" smtClean="0"/>
          </a:p>
          <a:p>
            <a:endParaRPr lang="ar-SY" sz="2200" dirty="0" smtClean="0"/>
          </a:p>
          <a:p>
            <a:endParaRPr lang="ar-SY" sz="2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00034" y="6000768"/>
            <a:ext cx="82153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it-IT" sz="1100" dirty="0" smtClean="0"/>
              <a:t>1) Borgna-Pignatti C, Rugolotto S, De Stefano P, et al. Survival </a:t>
            </a:r>
            <a:r>
              <a:rPr lang="en-US" sz="1100" dirty="0" smtClean="0"/>
              <a:t>and complications in patients with </a:t>
            </a:r>
            <a:r>
              <a:rPr lang="en-US" sz="1100" dirty="0" err="1" smtClean="0"/>
              <a:t>thalassemia</a:t>
            </a:r>
            <a:r>
              <a:rPr lang="en-US" sz="1100" dirty="0" smtClean="0"/>
              <a:t> major treated with transfusion and </a:t>
            </a:r>
            <a:r>
              <a:rPr lang="en-US" sz="1100" dirty="0" err="1" smtClean="0"/>
              <a:t>deferoxamine</a:t>
            </a:r>
            <a:r>
              <a:rPr lang="en-US" sz="1100" dirty="0" smtClean="0"/>
              <a:t>. </a:t>
            </a:r>
            <a:r>
              <a:rPr lang="en-US" sz="1100" i="1" dirty="0" err="1" smtClean="0"/>
              <a:t>Haematologica</a:t>
            </a:r>
            <a:r>
              <a:rPr lang="en-US" sz="1100" i="1" dirty="0" smtClean="0"/>
              <a:t>. 2004;89: </a:t>
            </a:r>
            <a:r>
              <a:rPr lang="ar-SY" sz="1100" dirty="0" smtClean="0"/>
              <a:t>1187-1193.</a:t>
            </a:r>
            <a:endParaRPr lang="ar-SY" sz="11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نصف العمر الحيوي في البلازما قصير ويتراوح بين 20 - 30 د</a:t>
            </a:r>
          </a:p>
          <a:p>
            <a:pPr>
              <a:lnSpc>
                <a:spcPct val="20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طريق الإعطاء: تسريب وريدي سريع أو تسريب بطيء تحت الجلد باستعمال المضخة</a:t>
            </a:r>
          </a:p>
          <a:p>
            <a:pPr>
              <a:lnSpc>
                <a:spcPct val="20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يتم إطراح الحديد من الجسم عن طريق البول والبراز</a:t>
            </a:r>
          </a:p>
          <a:p>
            <a:pPr>
              <a:lnSpc>
                <a:spcPct val="20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الخبرة السريرية الطويلة تؤكد فعالية الدواء عند المرضى </a:t>
            </a:r>
            <a:r>
              <a:rPr lang="ar-SY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الملتزمين</a:t>
            </a: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وسلامة الاستعمال على المدى الطويل </a:t>
            </a:r>
          </a:p>
          <a:p>
            <a:pPr>
              <a:buNone/>
            </a:pPr>
            <a:endParaRPr lang="ar-SY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الجرعة الدوائية:</a:t>
            </a:r>
          </a:p>
          <a:p>
            <a:pPr marL="265113" indent="244475"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– 40 ملغ/كغ يومياً عند الأطفال</a:t>
            </a:r>
          </a:p>
          <a:p>
            <a:pPr marL="265113" indent="244475"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– 60  ملغ/كغ يومياً عند الكبار</a:t>
            </a:r>
            <a:r>
              <a:rPr lang="ar-S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ar-SY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13" indent="-265113">
              <a:lnSpc>
                <a:spcPct val="150000"/>
              </a:lnSpc>
              <a:buNone/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ويتم الحقن بواسطة المضخة لمدة 8 – 24 ساعة يومياً من     5 – 7 أيام أسبوعياً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5000628" y="2928934"/>
            <a:ext cx="3286148" cy="24288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عنصر نائب للمحتوى 4" descr="crono_PCA50_product_image.png"/>
          <p:cNvPicPr>
            <a:picLocks noGrp="1" noChangeAspect="1"/>
          </p:cNvPicPr>
          <p:nvPr>
            <p:ph idx="1"/>
          </p:nvPr>
        </p:nvPicPr>
        <p:blipFill>
          <a:blip r:embed="rId3">
            <a:lum contrast="-30000"/>
          </a:blip>
          <a:stretch>
            <a:fillRect/>
          </a:stretch>
        </p:blipFill>
        <p:spPr>
          <a:xfrm>
            <a:off x="857224" y="2928934"/>
            <a:ext cx="3441045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مربع نص 6"/>
          <p:cNvSpPr txBox="1"/>
          <p:nvPr/>
        </p:nvSpPr>
        <p:spPr>
          <a:xfrm>
            <a:off x="785786" y="2071678"/>
            <a:ext cx="7500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أمثلة عن المضخات المستعملة في حقن الديفيروكسامين</a:t>
            </a:r>
            <a:endParaRPr lang="ar-S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8612476" cy="47149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أهم التأثيرات الجانبية:</a:t>
            </a:r>
          </a:p>
          <a:p>
            <a:pPr>
              <a:lnSpc>
                <a:spcPct val="15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حساسية جلدية موضعية (بسبب الحقن تحت الجلد)</a:t>
            </a:r>
          </a:p>
          <a:p>
            <a:pPr>
              <a:lnSpc>
                <a:spcPct val="15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طفح جلدي</a:t>
            </a:r>
          </a:p>
          <a:p>
            <a:pPr>
              <a:lnSpc>
                <a:spcPct val="15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نقص سمع حسي عصبي </a:t>
            </a:r>
          </a:p>
          <a:p>
            <a:pPr>
              <a:lnSpc>
                <a:spcPct val="15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تأثيرات بصرية ( اعتام العدسة) </a:t>
            </a:r>
          </a:p>
          <a:p>
            <a:pPr>
              <a:lnSpc>
                <a:spcPct val="15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تأثر نمو العظم سلبياً مما يؤدي إلى تباطؤ في النمو</a:t>
            </a:r>
          </a:p>
          <a:p>
            <a:pPr>
              <a:lnSpc>
                <a:spcPct val="15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احتمال الإصابة بالتهاب رئوي حاد أو اعتلال الشبكية في الجرعات الزائدة</a:t>
            </a:r>
          </a:p>
          <a:p>
            <a:pPr>
              <a:lnSpc>
                <a:spcPct val="150000"/>
              </a:lnSpc>
            </a:pPr>
            <a:r>
              <a:rPr lang="ar-S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تأثيرات كلوية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مقدمة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أسباب وآلية تراكم الحديد في الجسم</a:t>
            </a:r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أنواع خالبات الحديد واستخداماتها وتأثيراتها</a:t>
            </a:r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تقييم تراكم الحديد وبدء المعالجة الخالبة</a:t>
            </a:r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اختيار خالب الحديد </a:t>
            </a:r>
          </a:p>
          <a:p>
            <a:endParaRPr lang="ar-SY" dirty="0" smtClean="0"/>
          </a:p>
          <a:p>
            <a:endParaRPr lang="ar-SY" dirty="0" smtClean="0"/>
          </a:p>
          <a:p>
            <a:endParaRPr lang="ar-SY" dirty="0"/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متابعة المريض: </a:t>
            </a:r>
          </a:p>
          <a:p>
            <a:pPr marL="914400" indent="0"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تقييم سمعي وبصري سنوياً</a:t>
            </a:r>
          </a:p>
          <a:p>
            <a:pPr marL="914400" indent="0"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كرياتينين المصل +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كل 3 أشهر</a:t>
            </a:r>
          </a:p>
          <a:p>
            <a:pPr marL="914400" indent="0"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إيقاف الدواء مؤقتاً عند وجود حمى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659" b="18236"/>
          <a:stretch>
            <a:fillRect/>
          </a:stretch>
        </p:blipFill>
        <p:spPr bwMode="auto">
          <a:xfrm>
            <a:off x="5000628" y="2571744"/>
            <a:ext cx="2265153" cy="30880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3257" r="23300"/>
          <a:stretch>
            <a:fillRect/>
          </a:stretch>
        </p:blipFill>
        <p:spPr bwMode="auto">
          <a:xfrm>
            <a:off x="1643042" y="2571744"/>
            <a:ext cx="2286015" cy="30718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785818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18" t="16536" r="13818" b="10634"/>
          <a:stretch>
            <a:fillRect/>
          </a:stretch>
        </p:blipFill>
        <p:spPr bwMode="auto">
          <a:xfrm>
            <a:off x="1857356" y="1428736"/>
            <a:ext cx="5286412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مربع نص 4"/>
          <p:cNvSpPr txBox="1"/>
          <p:nvPr/>
        </p:nvSpPr>
        <p:spPr>
          <a:xfrm>
            <a:off x="1285852" y="5000636"/>
            <a:ext cx="6572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صورة شعاعية للرسغ والركبة لمريض يعالج بواسطة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توضح حزم عظمية كثيفة تعيق النمو الطبيعي للعظم 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الديفيروكسامين </a:t>
            </a:r>
            <a:r>
              <a:rPr lang="en-US" dirty="0" smtClean="0"/>
              <a:t>DFO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ضعف تقبل المرضى لنظام العلاج بواسطة المضخة أدى إلى تدني نسبة امتثال المرضى لاستخدام الدواء سريرياً  </a:t>
            </a:r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50%– 80%</a:t>
            </a:r>
            <a:r>
              <a:rPr lang="ar-SY" dirty="0" smtClean="0"/>
              <a:t> </a:t>
            </a:r>
            <a:endParaRPr lang="ar-SY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الديفيروبرون </a:t>
            </a:r>
            <a:r>
              <a:rPr lang="en-US" dirty="0" smtClean="0"/>
              <a:t>DFP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أول دواء خالب للحديد يستعمل فموياً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بدأ ظهور الدواء في بداية الثمانينات في أوروبا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تم إنتاجه بشكلين صيدلانيين أقراص وشراب</a:t>
            </a:r>
          </a:p>
          <a:p>
            <a:pPr marL="265113" indent="-265113">
              <a:buNone/>
            </a:pPr>
            <a:endParaRPr lang="ar-SY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الديفيروبرون </a:t>
            </a:r>
            <a:r>
              <a:rPr lang="en-US" dirty="0" smtClean="0"/>
              <a:t>DFP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لم يمنح الترخيص باستعمال الدواء في الولايات المتحدة بعد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أهم العلامات التجارية: </a:t>
            </a:r>
          </a:p>
          <a:p>
            <a:pPr marL="265113" indent="-265113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فيريبروكس – ديفيروبرون</a:t>
            </a:r>
          </a:p>
          <a:p>
            <a:pPr>
              <a:buNone/>
            </a:pPr>
            <a:endParaRPr lang="ar-SY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الديفيروبرون </a:t>
            </a:r>
            <a:r>
              <a:rPr lang="en-US" dirty="0" smtClean="0"/>
              <a:t>DFP</a:t>
            </a:r>
            <a:endParaRPr lang="ar-SY" dirty="0"/>
          </a:p>
        </p:txBody>
      </p:sp>
      <p:pic>
        <p:nvPicPr>
          <p:cNvPr id="4" name="عنصر نائب للمحتوى 3" descr="defripron5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20000"/>
          </a:blip>
          <a:stretch>
            <a:fillRect/>
          </a:stretch>
        </p:blipFill>
        <p:spPr>
          <a:xfrm>
            <a:off x="3357554" y="3143248"/>
            <a:ext cx="2433519" cy="24875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foto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6143636" y="1785926"/>
            <a:ext cx="2243000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ScreenHunter_01 May"/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714348" y="1714488"/>
            <a:ext cx="2279311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الديفيروبرون </a:t>
            </a:r>
            <a:r>
              <a:rPr lang="en-US" dirty="0" smtClean="0"/>
              <a:t>DFP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أثبت الدواء فعالية مشابهة في خلب الحديد </a:t>
            </a:r>
            <a:r>
              <a:rPr lang="ar-SY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لل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يعطى للأطفال اعتباراً من عمر عشر سنوات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بينت عدة دراسات تفوقه في النتائج المتعلقة بخلب الحديد من القلب (خلب الحديد داخل خلايا الجسم)¹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حقق نتائج أعلى في نسبة امتثال المرضى للعلاج (80% - 98%)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428596" y="6000768"/>
            <a:ext cx="82153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en-US" sz="1000" dirty="0" smtClean="0"/>
              <a:t>1) Addis A, </a:t>
            </a:r>
            <a:r>
              <a:rPr lang="en-US" sz="1000" dirty="0" err="1" smtClean="0"/>
              <a:t>Loebstein</a:t>
            </a:r>
            <a:r>
              <a:rPr lang="en-US" sz="1000" dirty="0" smtClean="0"/>
              <a:t> R, </a:t>
            </a:r>
            <a:r>
              <a:rPr lang="en-US" sz="1000" dirty="0" err="1" smtClean="0"/>
              <a:t>Koren</a:t>
            </a:r>
            <a:r>
              <a:rPr lang="en-US" sz="1000" dirty="0" smtClean="0"/>
              <a:t> G, </a:t>
            </a:r>
            <a:r>
              <a:rPr lang="en-US" sz="1000" dirty="0" err="1" smtClean="0"/>
              <a:t>Einarson</a:t>
            </a:r>
            <a:r>
              <a:rPr lang="en-US" sz="1000" dirty="0" smtClean="0"/>
              <a:t> TR. Meta-analytic review of the clinical effectiveness of oral </a:t>
            </a:r>
            <a:r>
              <a:rPr lang="en-US" sz="1000" dirty="0" err="1" smtClean="0"/>
              <a:t>deferiprone</a:t>
            </a:r>
            <a:r>
              <a:rPr lang="en-US" sz="1000" dirty="0" smtClean="0"/>
              <a:t> (L1). </a:t>
            </a:r>
            <a:r>
              <a:rPr lang="en-US" sz="1000" i="1" dirty="0" err="1" smtClean="0"/>
              <a:t>Eur</a:t>
            </a:r>
            <a:endParaRPr lang="en-US" sz="1000" i="1" dirty="0" smtClean="0"/>
          </a:p>
          <a:p>
            <a:pPr algn="l"/>
            <a:r>
              <a:rPr lang="en-US" sz="1000" i="1" dirty="0" smtClean="0"/>
              <a:t>J </a:t>
            </a:r>
            <a:r>
              <a:rPr lang="en-US" sz="1000" i="1" dirty="0" err="1" smtClean="0"/>
              <a:t>Clin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Pharmacol</a:t>
            </a:r>
            <a:r>
              <a:rPr lang="en-US" sz="1000" i="1" dirty="0" smtClean="0"/>
              <a:t>. 1999;55:1-6. </a:t>
            </a:r>
            <a:endParaRPr lang="ar-SY" sz="1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الديفيروبرون </a:t>
            </a:r>
            <a:r>
              <a:rPr lang="en-US" dirty="0" smtClean="0"/>
              <a:t>DFP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نصف العمر الحيوي للدواء 2 – 3 ساعات مما يتطلب عدة جرعات يومية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يتم إطراح الدواء عن طريق البول بشكل رئيسي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الجرعة الدوائية: 75 – 100 ملغ/كغ يومياً مقسمة إلى 3جرعات 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الديفيروبرون </a:t>
            </a:r>
            <a:r>
              <a:rPr lang="en-US" dirty="0" smtClean="0"/>
              <a:t>DFP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أهم التأثيرات الجانبية: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تأثيرات هضمية (ألم، غثيان، إقياء)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آلام مفصلية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ارتفاع الخمائر الكبدية</a:t>
            </a:r>
          </a:p>
          <a:p>
            <a:pPr>
              <a:lnSpc>
                <a:spcPct val="150000"/>
              </a:lnSpc>
            </a:pPr>
            <a:r>
              <a:rPr lang="ar-SY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دموية (ندرة العدلات و المحببات)</a:t>
            </a:r>
          </a:p>
          <a:p>
            <a:pPr>
              <a:buNone/>
            </a:pPr>
            <a:endParaRPr lang="ar-SY" dirty="0" smtClean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>
            <a:normAutofit fontScale="90000"/>
          </a:bodyPr>
          <a:lstStyle/>
          <a:p>
            <a:pPr algn="r"/>
            <a:r>
              <a:rPr lang="ar-SY" dirty="0" smtClean="0"/>
              <a:t>أسباب تراكم الحديد عند مرضى التلاسيميا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 algn="ctr">
              <a:buNone/>
            </a:pPr>
            <a:endParaRPr lang="ar-SY" dirty="0" smtClean="0"/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التخرب المستمر (الانحلال) لكريات الدم الحمراء</a:t>
            </a:r>
          </a:p>
          <a:p>
            <a:pPr algn="ctr">
              <a:lnSpc>
                <a:spcPct val="200000"/>
              </a:lnSpc>
              <a:buNone/>
            </a:pPr>
            <a:r>
              <a:rPr lang="ar-SY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نقل الدم المتكرر</a:t>
            </a:r>
            <a:endParaRPr lang="ar-SY" sz="4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200000"/>
              </a:lnSpc>
              <a:buNone/>
            </a:pP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ar-SY" sz="4400" b="1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الديفيروبرون </a:t>
            </a:r>
            <a:r>
              <a:rPr lang="en-US" dirty="0" smtClean="0"/>
              <a:t>DFP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متابعة المريض: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تعداد دموي كامل أسبوعياً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معايرة خمائر الكبد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شهرياً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معايرة كرياتينين المصل شهرياً</a:t>
            </a:r>
          </a:p>
          <a:p>
            <a:pPr>
              <a:lnSpc>
                <a:spcPct val="200000"/>
              </a:lnSpc>
            </a:pP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ar-SY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الديفيراسيروكس </a:t>
            </a:r>
            <a:r>
              <a:rPr lang="en-US" dirty="0" smtClean="0"/>
              <a:t>DFX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أحدث دواء فموي خالب للحديد</a:t>
            </a:r>
          </a:p>
          <a:p>
            <a:pPr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تم الترخيص باستعماله في الولايات المتحدة عام 2006 من قبل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FDA</a:t>
            </a:r>
            <a:endParaRPr lang="ar-SY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خلال 3 سنوات من ترخيصه أصبح الدواء الأكثر انتشاراً بسبب نسب تقبله العالية وسهولة تناوله من قبل المرضى وخاصة الأطفال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ar-SY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الديفيراسيروكس </a:t>
            </a:r>
            <a:r>
              <a:rPr lang="en-US" dirty="0" smtClean="0"/>
              <a:t>DFX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أثبتت الدراسات فعاليته المشابهة </a:t>
            </a:r>
            <a:r>
              <a:rPr lang="ar-SY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</a:t>
            </a: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في خفض مستوى فيريتين المصل وتركيز الحديد في الكبد</a:t>
            </a:r>
          </a:p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لم تثبت الدراسات فعاليته في الحالات الشديدة من تراكم الحديد ولا في علاج التراكم السمي للحديد في القلب</a:t>
            </a:r>
          </a:p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لا تتوافر دراسات طويلة الأمد حول سلامة الدواء¹</a:t>
            </a:r>
          </a:p>
          <a:p>
            <a:pPr>
              <a:buNone/>
            </a:pP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0034" y="6000768"/>
            <a:ext cx="8215370" cy="4078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00" dirty="0" smtClean="0"/>
              <a:t>1)Wood JC, Kang BP, Thompson A, et al. The effect of </a:t>
            </a:r>
            <a:r>
              <a:rPr lang="en-US" sz="1000" dirty="0" err="1" smtClean="0"/>
              <a:t>deferasirox</a:t>
            </a:r>
            <a:r>
              <a:rPr lang="en-US" sz="1000" dirty="0" smtClean="0"/>
              <a:t> on cardiac iron in </a:t>
            </a:r>
            <a:r>
              <a:rPr lang="en-US" sz="1000" dirty="0" err="1" smtClean="0"/>
              <a:t>thalassemia</a:t>
            </a:r>
            <a:r>
              <a:rPr lang="en-US" sz="1000" dirty="0" smtClean="0"/>
              <a:t> major: impact of total body iron stores. </a:t>
            </a:r>
            <a:r>
              <a:rPr lang="en-US" sz="1000" i="1" dirty="0" smtClean="0"/>
              <a:t>Blood. 2010;116:537-543.</a:t>
            </a: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الديفيراسيروكس </a:t>
            </a:r>
            <a:r>
              <a:rPr lang="en-US" dirty="0" smtClean="0"/>
              <a:t>DFX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يمكن بدء المعالجة عند الأطفال منذ عمر السنتين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نصف العمر الحيوي طويل بين 11 – 16 ساعة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يتم تناوله بجرعة وحيدة يومياً: 20 – 40 ملغ/كغ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يتم طرح الدواء من الجسم عن طريق البراز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أهم العلامات التجارية :</a:t>
            </a:r>
          </a:p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أكسجيد             </a:t>
            </a:r>
            <a:r>
              <a:rPr lang="ar-SY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أوسيفرال</a:t>
            </a: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الديفيراسيروكس </a:t>
            </a:r>
            <a:r>
              <a:rPr lang="en-US" dirty="0" smtClean="0"/>
              <a:t>DFX</a:t>
            </a:r>
            <a:endParaRPr lang="ar-SY" dirty="0"/>
          </a:p>
        </p:txBody>
      </p:sp>
      <p:pic>
        <p:nvPicPr>
          <p:cNvPr id="4" name="عنصر نائب للمحتوى 3" descr="osv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71744"/>
            <a:ext cx="3143272" cy="22565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صورة 4" descr="capl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59" y="2571744"/>
            <a:ext cx="3131065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الديفيراسيروكس </a:t>
            </a:r>
            <a:r>
              <a:rPr lang="en-US" dirty="0" smtClean="0"/>
              <a:t>DFX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أهم التأثيرات الجانبية:</a:t>
            </a:r>
          </a:p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تأثيرات هضمية (غثيان ، إسهال) مرتبطة بجرعة الدواء</a:t>
            </a:r>
          </a:p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طفح جلدي </a:t>
            </a:r>
          </a:p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ارتفاع كرياتينين المصل وخمائر الكبد</a:t>
            </a:r>
          </a:p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نزوف في الجهاز الهضمي</a:t>
            </a:r>
          </a:p>
          <a:p>
            <a:pPr>
              <a:lnSpc>
                <a:spcPct val="150000"/>
              </a:lnSpc>
            </a:pPr>
            <a:r>
              <a:rPr lang="ar-SY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فشل كلوي أو كبدي ( في الحالات المتقدمة للمرض)</a:t>
            </a:r>
          </a:p>
          <a:p>
            <a:pPr>
              <a:buNone/>
            </a:pPr>
            <a:endParaRPr lang="ar-SY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الديفيراسيروكس </a:t>
            </a:r>
            <a:r>
              <a:rPr lang="en-US" dirty="0" smtClean="0"/>
              <a:t>DFX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متابعة المريض: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معايرة خمائر الكبد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شهرياً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معايرة كرياتينين المصل شهرياً</a:t>
            </a:r>
          </a:p>
          <a:p>
            <a:pPr>
              <a:lnSpc>
                <a:spcPct val="20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تقييم سمعي وبصري سنوياً</a:t>
            </a:r>
          </a:p>
          <a:p>
            <a:pPr>
              <a:lnSpc>
                <a:spcPct val="200000"/>
              </a:lnSpc>
              <a:buNone/>
            </a:pP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تقييم تراكم الحديد في الجسم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فيريتين المصل</a:t>
            </a:r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خزعة الكبد</a:t>
            </a:r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الرنين المغناطيسي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T2*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للقلب</a:t>
            </a:r>
          </a:p>
          <a:p>
            <a:pPr algn="ctr"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الرنين المغناطيسي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R2 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للكبد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أهداف المعالجة الخالبة للحديد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الحفاظ على:</a:t>
            </a:r>
          </a:p>
          <a:p>
            <a:pPr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مستوى فيريتين المصل بحدود 1000مكغ/ل</a:t>
            </a:r>
          </a:p>
          <a:p>
            <a:pPr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تركيز الحديد في الكبد أقل من 7ملغ حديد/غ في الوزن الجاف</a:t>
            </a:r>
          </a:p>
          <a:p>
            <a:pPr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قيمة قياس الرنين المغناطيسي للقلب 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T2*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أكبر من 20 مل ثانية </a:t>
            </a:r>
          </a:p>
          <a:p>
            <a:pPr>
              <a:buNone/>
            </a:pPr>
            <a:endParaRPr lang="ar-SY" sz="2400" dirty="0" smtClean="0"/>
          </a:p>
          <a:p>
            <a:endParaRPr lang="ar-SY" sz="2400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بدء المعالجة الخالبة للحديد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 marL="265113" indent="23813">
              <a:lnSpc>
                <a:spcPct val="20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بلوغ عدد مرات نقل الدم الإجمالية عند المريض 10 - 20 مرة</a:t>
            </a:r>
          </a:p>
          <a:p>
            <a:pPr marL="265113" indent="23813">
              <a:lnSpc>
                <a:spcPct val="20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تركيز الحديد في الكبد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≤ 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7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ملغ حديد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غ  في الوزن الجاف</a:t>
            </a:r>
          </a:p>
          <a:p>
            <a:pPr marL="265113" indent="23813">
              <a:lnSpc>
                <a:spcPct val="20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عيار فيريتين المصل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&lt; 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 مكغ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 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ar-SY" dirty="0" smtClean="0"/>
              <a:t>آلية تراكم الحديد في الجسم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تقوم خلايا البالعات 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Macrophage</a:t>
            </a: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المتواجدة في النسيج الشبكي البطاني ضمن الكبد ونقي العظم والطحال بتفكيك خلايا الدم الحمراء منتهية العمر¹</a:t>
            </a:r>
          </a:p>
          <a:p>
            <a:pPr>
              <a:lnSpc>
                <a:spcPct val="160000"/>
              </a:lnSpc>
              <a:buNone/>
            </a:pPr>
            <a:endParaRPr lang="ar-SY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تفكك الخضاب يؤدي إلى تحرر ذرات الحديد ضمن سيتوبلاسما الخلايا </a:t>
            </a:r>
          </a:p>
          <a:p>
            <a:pPr algn="ctr">
              <a:buNone/>
            </a:pPr>
            <a:endParaRPr lang="ar-SY" sz="4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14348" y="6000768"/>
            <a:ext cx="78581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900" dirty="0" smtClean="0"/>
              <a:t>1) Kirk P, </a:t>
            </a:r>
            <a:r>
              <a:rPr lang="en-US" sz="900" dirty="0" err="1" smtClean="0"/>
              <a:t>Roughton</a:t>
            </a:r>
            <a:r>
              <a:rPr lang="en-US" sz="900" dirty="0" smtClean="0"/>
              <a:t> M, Porter JB, et al. Cardiac T2* magnetic resonance for prediction of cardiac complications in </a:t>
            </a:r>
            <a:r>
              <a:rPr lang="en-US" sz="900" dirty="0" err="1" smtClean="0"/>
              <a:t>thalassemia</a:t>
            </a:r>
            <a:r>
              <a:rPr lang="en-US" sz="900" dirty="0" smtClean="0"/>
              <a:t> major. </a:t>
            </a:r>
            <a:r>
              <a:rPr lang="en-US" sz="900" i="1" dirty="0" smtClean="0"/>
              <a:t>Circulation. 2009;120:1961-1968</a:t>
            </a:r>
            <a:r>
              <a:rPr lang="en-US" sz="1600" i="1" dirty="0" smtClean="0"/>
              <a:t>.</a:t>
            </a:r>
            <a:endParaRPr lang="ar-SY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اختيار خالب الحديد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يجب أن يتم حسب حاجة كل مريض بناء على: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استجابة الجسم لطرح الحديد (فعالية الدواء)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سمية الدواء (بالحد الأدنى)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امتثال المريض لتناول الدواء (بالحد الأعلى) 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توافر الدواء وكلفته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اختيار خالب الحديد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محددات الاختيار: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العمر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تركيز الحديد في القلب والكبد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فيريتين المصل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نتائج الفحوص المخبرية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GPT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،كرياتينين، تعداد عام)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تشخيص الإصابة بالتهاب الكبد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C,B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ar-SY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اختيار خالب </a:t>
            </a:r>
            <a:r>
              <a:rPr lang="ar-SY" dirty="0" smtClean="0"/>
              <a:t>الحديد</a:t>
            </a:r>
            <a:r>
              <a:rPr lang="ar-SY" sz="2000" dirty="0" smtClean="0"/>
              <a:t> ضمن المركز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العمر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أصغر من عشر سنوات: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DFX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أكبر من عشر سنوات: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DFX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DFP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ar-SY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بشرط استقرار نتائج التحاليل المخبرية ونفي الإصابة بالتهاب الكبد (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C,B</a:t>
            </a:r>
            <a:r>
              <a:rPr lang="ar-SY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ar-SY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3143240" y="2927345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3214678" y="3570287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>
            <a:off x="1714480" y="3570287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اختيار خالب الحديد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نلجأ إلى استخدام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DFO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كخيار وحيد في حال: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ارتفاع مزمن لخمائر الكبد أو الكرياتينين مع خالبات الحديد الأخرى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انخفاض مزمن للكريات البيض عند استخدام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DFP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الإصابة بالتهاب الكبد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C,B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endParaRPr lang="ar-SY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ar-SY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r"/>
            <a:endParaRPr lang="ar-SY" dirty="0"/>
          </a:p>
        </p:txBody>
      </p:sp>
      <p:pic>
        <p:nvPicPr>
          <p:cNvPr id="6" name="عنصر نائب للمحتوى 5" descr="بدون عنوان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433961" cy="595250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r"/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ar-SY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وشكراً لإصغائكم</a:t>
            </a:r>
            <a:endParaRPr lang="ar-SY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928694"/>
          </a:xfrm>
        </p:spPr>
        <p:txBody>
          <a:bodyPr>
            <a:normAutofit/>
          </a:bodyPr>
          <a:lstStyle/>
          <a:p>
            <a:pPr algn="ctr"/>
            <a:r>
              <a:rPr lang="ar-SY" dirty="0" smtClean="0"/>
              <a:t>آلية تراكم الحديد في الجسم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44291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ar-SY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يتم بدايةً تخزين معظم كميات الحديد المتحررة ضمن الخلايا البالعة</a:t>
            </a:r>
          </a:p>
          <a:p>
            <a:pPr>
              <a:lnSpc>
                <a:spcPct val="150000"/>
              </a:lnSpc>
            </a:pPr>
            <a:endParaRPr lang="ar-SY" sz="3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ar-SY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وبالتدريج بعد انخفاض قدرة الخلايا البالعة على استيعاب الفائض من كميات الحديد المتراكمة يتحرر هذا الفائض إلى البلازما¹</a:t>
            </a:r>
          </a:p>
          <a:p>
            <a:pPr>
              <a:lnSpc>
                <a:spcPct val="150000"/>
              </a:lnSpc>
              <a:buNone/>
            </a:pPr>
            <a:endParaRPr lang="ar-SY" sz="3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Y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في البلازما يتحد البروتين الرابط للحديد الترانسفيرين مع الحديد الفائض</a:t>
            </a:r>
          </a:p>
          <a:p>
            <a:pPr>
              <a:lnSpc>
                <a:spcPct val="150000"/>
              </a:lnSpc>
            </a:pPr>
            <a:endParaRPr lang="ar-SY" sz="3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ar-SY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تزداد كميات الحديد المتحررة في البلازما حتى تصل إلى مرحلة الإشباع بالنسبة للترانسفرين </a:t>
            </a:r>
          </a:p>
          <a:p>
            <a:endParaRPr lang="ar-SY" dirty="0" smtClean="0"/>
          </a:p>
          <a:p>
            <a:pPr algn="ctr">
              <a:buNone/>
            </a:pPr>
            <a:endParaRPr lang="ar-SY" sz="4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28596" y="6000768"/>
            <a:ext cx="81439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ar-SY" sz="1000" dirty="0" smtClean="0"/>
              <a:t> </a:t>
            </a:r>
            <a:r>
              <a:rPr lang="en-US" sz="1000" dirty="0" smtClean="0"/>
              <a:t>1)Cohen AR, </a:t>
            </a:r>
            <a:r>
              <a:rPr lang="en-US" sz="1000" dirty="0" err="1" smtClean="0"/>
              <a:t>Glimm</a:t>
            </a:r>
            <a:r>
              <a:rPr lang="en-US" sz="1000" dirty="0" smtClean="0"/>
              <a:t> E, Porter JB. Effect of </a:t>
            </a:r>
            <a:r>
              <a:rPr lang="en-US" sz="1000" dirty="0" err="1" smtClean="0"/>
              <a:t>transfusional</a:t>
            </a:r>
            <a:r>
              <a:rPr lang="en-US" sz="1000" dirty="0" smtClean="0"/>
              <a:t> iron intake on response to </a:t>
            </a:r>
            <a:r>
              <a:rPr lang="en-US" sz="1000" dirty="0" err="1" smtClean="0"/>
              <a:t>chelation</a:t>
            </a:r>
            <a:r>
              <a:rPr lang="en-US" sz="1000" dirty="0" smtClean="0"/>
              <a:t> therapy in {beta}-</a:t>
            </a:r>
            <a:r>
              <a:rPr lang="en-US" sz="1000" dirty="0" err="1" smtClean="0"/>
              <a:t>thalassemia</a:t>
            </a:r>
            <a:endParaRPr lang="en-US" sz="1000" dirty="0" smtClean="0"/>
          </a:p>
          <a:p>
            <a:pPr algn="l"/>
            <a:r>
              <a:rPr lang="en-US" sz="1000" dirty="0" smtClean="0"/>
              <a:t>major. </a:t>
            </a:r>
            <a:r>
              <a:rPr lang="en-US" sz="1000" i="1" dirty="0" smtClean="0"/>
              <a:t>Blood. 2008;111:583-587.  </a:t>
            </a: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/>
          <a:lstStyle/>
          <a:p>
            <a:pPr algn="ctr"/>
            <a:r>
              <a:rPr lang="ar-SY" dirty="0" smtClean="0"/>
              <a:t>آلية تراكم الحديد في الجسم</a:t>
            </a:r>
            <a:endParaRPr lang="ar-SY" dirty="0"/>
          </a:p>
        </p:txBody>
      </p:sp>
      <p:pic>
        <p:nvPicPr>
          <p:cNvPr id="5" name="Picture 3" descr="heart_failure_cell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15040" cy="37147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85918" y="5488560"/>
            <a:ext cx="57864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تراكم ذرات الحديد في الخلايا البالعة ضمن النسيج البطاني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ar-SY" dirty="0" smtClean="0"/>
              <a:t>آلية تراكم الحديد في الجسم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بعد مرحلة الإشباع في البلازما تتحفز الخلايا الكبدية لتشكل مخزناً إضافياً للكميات الزائدة من الحديد وتستمر حتى امتلاء المخازن في الكبد</a:t>
            </a:r>
          </a:p>
          <a:p>
            <a:pPr>
              <a:buNone/>
            </a:pPr>
            <a:endParaRPr lang="ar-SY" sz="4400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ar-SY" dirty="0" smtClean="0"/>
              <a:t>آلية تراكم الحديد في الجسم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بعد هذه المرحلة (امتلاء مخازن الكبد) يبدأ الحديد المتراكم بالظهور مرة أخرى في البلازما ولكن على شكل معقدات حرة غير مرتبطة بالترانسفيرين</a:t>
            </a:r>
          </a:p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تندخل هذه المعقدات ضمن خلايا محددة في الجسم أهمها: الخلايا القلبية – الخلايا الكبدية – خلايا الفص الأمامي للغدة النخامية – خلايا بيتا في البنكرياس¹  </a:t>
            </a:r>
          </a:p>
          <a:p>
            <a:pPr>
              <a:buNone/>
            </a:pPr>
            <a:endParaRPr lang="ar-SY" sz="4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28596" y="5929330"/>
            <a:ext cx="82868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00" dirty="0" smtClean="0"/>
              <a:t>1) Evans P, </a:t>
            </a:r>
            <a:r>
              <a:rPr lang="en-US" sz="1000" dirty="0" err="1" smtClean="0"/>
              <a:t>Kayyali</a:t>
            </a:r>
            <a:r>
              <a:rPr lang="en-US" sz="1000" dirty="0" smtClean="0"/>
              <a:t> R, Hider RC, </a:t>
            </a:r>
            <a:r>
              <a:rPr lang="en-US" sz="1000" dirty="0" err="1" smtClean="0"/>
              <a:t>Eccleston</a:t>
            </a:r>
            <a:r>
              <a:rPr lang="en-US" sz="1000" dirty="0" smtClean="0"/>
              <a:t> J, Porter JB. Mechanisms for the shuttling of plasma non-</a:t>
            </a:r>
            <a:r>
              <a:rPr lang="en-US" sz="1000" dirty="0" err="1" smtClean="0"/>
              <a:t>transferrin</a:t>
            </a:r>
            <a:r>
              <a:rPr lang="en-US" sz="1000" dirty="0" smtClean="0"/>
              <a:t>-bound iron (NTBI) onto </a:t>
            </a:r>
            <a:r>
              <a:rPr lang="en-US" sz="1000" dirty="0" err="1" smtClean="0"/>
              <a:t>deferoxamine</a:t>
            </a:r>
            <a:r>
              <a:rPr lang="en-US" sz="1000" dirty="0" smtClean="0"/>
              <a:t> by </a:t>
            </a:r>
            <a:r>
              <a:rPr lang="en-US" sz="1000" dirty="0" err="1" smtClean="0"/>
              <a:t>deferiprone</a:t>
            </a:r>
            <a:r>
              <a:rPr lang="en-US" sz="1000" dirty="0" smtClean="0"/>
              <a:t>. </a:t>
            </a:r>
            <a:r>
              <a:rPr lang="en-US" sz="1000" i="1" dirty="0" err="1" smtClean="0"/>
              <a:t>Transl</a:t>
            </a:r>
            <a:r>
              <a:rPr lang="en-US" sz="1000" i="1" dirty="0" smtClean="0"/>
              <a:t> Res.</a:t>
            </a:r>
            <a:r>
              <a:rPr lang="ar-SY" sz="1000" dirty="0" smtClean="0"/>
              <a:t>2010;156:55-67.</a:t>
            </a:r>
            <a:endParaRPr lang="ar-SY" sz="1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ar-SY" dirty="0" smtClean="0"/>
              <a:t>آلية تراكم الحديد في الجسم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0450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تراكم معقدات الحديد ضمن الخلايا يؤدي إلى نشوء مركبات مؤكسدة ينتج عنها تضرر المكونات الخلوية   (بروتينات – ليبيدات –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DNA</a:t>
            </a: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ينتج عن هذا الضرر خلل وظيفي وتخرب وتموت تدريجي للخلايا</a:t>
            </a:r>
          </a:p>
          <a:p>
            <a:pPr algn="ctr">
              <a:buNone/>
            </a:pPr>
            <a:endParaRPr lang="ar-SY" sz="4400" b="1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28596" y="6000768"/>
            <a:ext cx="3000396" cy="373049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rtl="1"/>
            <a:r>
              <a:rPr lang="ar-SY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7" dist="17961" dir="27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المركز الوطني للتلاسيميا</a:t>
            </a:r>
            <a:endParaRPr lang="ar-SY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7" dist="17961" dir="2700000">
                  <a:srgbClr val="FFFF00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1407</TotalTime>
  <Words>1685</Words>
  <PresentationFormat>عرض على الشاشة (3:4)‏</PresentationFormat>
  <Paragraphs>262</Paragraphs>
  <Slides>45</Slides>
  <Notes>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واجهة</vt:lpstr>
      <vt:lpstr>الأدوية خالبة الحديد أنواعها، فوائدها، مبادئ استعمالها، آثارها الجانبية </vt:lpstr>
      <vt:lpstr>مقدمة</vt:lpstr>
      <vt:lpstr>أسباب تراكم الحديد عند مرضى التلاسيميا</vt:lpstr>
      <vt:lpstr>آلية تراكم الحديد في الجسم</vt:lpstr>
      <vt:lpstr>آلية تراكم الحديد في الجسم</vt:lpstr>
      <vt:lpstr>آلية تراكم الحديد في الجسم</vt:lpstr>
      <vt:lpstr>آلية تراكم الحديد في الجسم</vt:lpstr>
      <vt:lpstr>آلية تراكم الحديد في الجسم</vt:lpstr>
      <vt:lpstr>آلية تراكم الحديد في الجسم</vt:lpstr>
      <vt:lpstr>آلية تراكم الحديد في الجسم</vt:lpstr>
      <vt:lpstr>أهمية خلب الحديد </vt:lpstr>
      <vt:lpstr>طرق إعطاء الأدوية خالبة الحديد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الديفيروكسامين DFO</vt:lpstr>
      <vt:lpstr>الديفيروبرون DFP</vt:lpstr>
      <vt:lpstr>الديفيروبرون DFP</vt:lpstr>
      <vt:lpstr>الديفيروبرون DFP</vt:lpstr>
      <vt:lpstr>الديفيروبرون DFP</vt:lpstr>
      <vt:lpstr>الديفيروبرون DFP</vt:lpstr>
      <vt:lpstr>الديفيروبرون DFP</vt:lpstr>
      <vt:lpstr>الديفيروبرون DFP</vt:lpstr>
      <vt:lpstr>الديفيراسيروكس DFX</vt:lpstr>
      <vt:lpstr>الديفيراسيروكس DFX</vt:lpstr>
      <vt:lpstr>الديفيراسيروكس DFX</vt:lpstr>
      <vt:lpstr>الديفيراسيروكس DFX</vt:lpstr>
      <vt:lpstr>الديفيراسيروكس DFX</vt:lpstr>
      <vt:lpstr>الديفيراسيروكس DFX</vt:lpstr>
      <vt:lpstr>تقييم تراكم الحديد في الجسم</vt:lpstr>
      <vt:lpstr>أهداف المعالجة الخالبة للحديد</vt:lpstr>
      <vt:lpstr>بدء المعالجة الخالبة للحديد</vt:lpstr>
      <vt:lpstr>اختيار خالب الحديد</vt:lpstr>
      <vt:lpstr>اختيار خالب الحديد</vt:lpstr>
      <vt:lpstr>اختيار خالب الحديد ضمن المركز</vt:lpstr>
      <vt:lpstr>اختيار خالب الحديد</vt:lpstr>
      <vt:lpstr>الشريحة 44</vt:lpstr>
      <vt:lpstr>الشريحة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الأدوية خالبة الحديد أنواعها، فوائدها، مبادئ استعمالها، آثارها الجانبية </dc:title>
  <cp:lastModifiedBy>user</cp:lastModifiedBy>
  <cp:revision>167</cp:revision>
  <dcterms:modified xsi:type="dcterms:W3CDTF">2014-04-21T09:19:59Z</dcterms:modified>
</cp:coreProperties>
</file>