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221.xml" ContentType="application/vnd.openxmlformats-officedocument.presentationml.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Layouts/slideLayout89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theme/theme9.xml" ContentType="application/vnd.openxmlformats-officedocument.them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charts/chart7.xml" ContentType="application/vnd.openxmlformats-officedocument.drawingml.chart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s/slide167.xml" ContentType="application/vnd.openxmlformats-officedocument.presentationml.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theme/theme8.xml" ContentType="application/vnd.openxmlformats-officedocument.them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charts/chart6.xml" ContentType="application/vnd.openxmlformats-officedocument.drawingml.chart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708" r:id="rId2"/>
    <p:sldMasterId id="2147483744" r:id="rId3"/>
    <p:sldMasterId id="2147483888" r:id="rId4"/>
    <p:sldMasterId id="2147483900" r:id="rId5"/>
    <p:sldMasterId id="2147483912" r:id="rId6"/>
    <p:sldMasterId id="2147483924" r:id="rId7"/>
    <p:sldMasterId id="2147484128" r:id="rId8"/>
    <p:sldMasterId id="2147484140" r:id="rId9"/>
    <p:sldMasterId id="2147484152" r:id="rId10"/>
  </p:sldMasterIdLst>
  <p:notesMasterIdLst>
    <p:notesMasterId r:id="rId294"/>
  </p:notesMasterIdLst>
  <p:sldIdLst>
    <p:sldId id="256" r:id="rId11"/>
    <p:sldId id="402" r:id="rId12"/>
    <p:sldId id="401" r:id="rId13"/>
    <p:sldId id="399" r:id="rId14"/>
    <p:sldId id="771" r:id="rId15"/>
    <p:sldId id="774" r:id="rId16"/>
    <p:sldId id="773" r:id="rId17"/>
    <p:sldId id="775" r:id="rId18"/>
    <p:sldId id="777" r:id="rId19"/>
    <p:sldId id="421" r:id="rId20"/>
    <p:sldId id="425" r:id="rId21"/>
    <p:sldId id="257" r:id="rId22"/>
    <p:sldId id="482" r:id="rId23"/>
    <p:sldId id="489" r:id="rId24"/>
    <p:sldId id="490" r:id="rId25"/>
    <p:sldId id="491" r:id="rId26"/>
    <p:sldId id="499" r:id="rId27"/>
    <p:sldId id="435" r:id="rId28"/>
    <p:sldId id="438" r:id="rId29"/>
    <p:sldId id="492" r:id="rId30"/>
    <p:sldId id="493" r:id="rId31"/>
    <p:sldId id="494" r:id="rId32"/>
    <p:sldId id="500" r:id="rId33"/>
    <p:sldId id="495" r:id="rId34"/>
    <p:sldId id="496" r:id="rId35"/>
    <p:sldId id="741" r:id="rId36"/>
    <p:sldId id="742" r:id="rId37"/>
    <p:sldId id="439" r:id="rId38"/>
    <p:sldId id="265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525" r:id="rId52"/>
    <p:sldId id="526" r:id="rId53"/>
    <p:sldId id="527" r:id="rId54"/>
    <p:sldId id="528" r:id="rId55"/>
    <p:sldId id="529" r:id="rId56"/>
    <p:sldId id="530" r:id="rId57"/>
    <p:sldId id="531" r:id="rId58"/>
    <p:sldId id="532" r:id="rId59"/>
    <p:sldId id="533" r:id="rId60"/>
    <p:sldId id="534" r:id="rId61"/>
    <p:sldId id="535" r:id="rId62"/>
    <p:sldId id="536" r:id="rId63"/>
    <p:sldId id="537" r:id="rId64"/>
    <p:sldId id="538" r:id="rId65"/>
    <p:sldId id="539" r:id="rId66"/>
    <p:sldId id="540" r:id="rId67"/>
    <p:sldId id="541" r:id="rId68"/>
    <p:sldId id="542" r:id="rId69"/>
    <p:sldId id="543" r:id="rId70"/>
    <p:sldId id="544" r:id="rId71"/>
    <p:sldId id="546" r:id="rId72"/>
    <p:sldId id="547" r:id="rId73"/>
    <p:sldId id="548" r:id="rId74"/>
    <p:sldId id="549" r:id="rId75"/>
    <p:sldId id="550" r:id="rId76"/>
    <p:sldId id="551" r:id="rId77"/>
    <p:sldId id="552" r:id="rId78"/>
    <p:sldId id="553" r:id="rId79"/>
    <p:sldId id="554" r:id="rId80"/>
    <p:sldId id="555" r:id="rId81"/>
    <p:sldId id="556" r:id="rId82"/>
    <p:sldId id="557" r:id="rId83"/>
    <p:sldId id="558" r:id="rId84"/>
    <p:sldId id="559" r:id="rId85"/>
    <p:sldId id="560" r:id="rId86"/>
    <p:sldId id="561" r:id="rId87"/>
    <p:sldId id="562" r:id="rId88"/>
    <p:sldId id="563" r:id="rId89"/>
    <p:sldId id="564" r:id="rId90"/>
    <p:sldId id="565" r:id="rId91"/>
    <p:sldId id="566" r:id="rId92"/>
    <p:sldId id="567" r:id="rId93"/>
    <p:sldId id="568" r:id="rId94"/>
    <p:sldId id="569" r:id="rId95"/>
    <p:sldId id="266" r:id="rId96"/>
    <p:sldId id="303" r:id="rId97"/>
    <p:sldId id="302" r:id="rId98"/>
    <p:sldId id="307" r:id="rId99"/>
    <p:sldId id="301" r:id="rId100"/>
    <p:sldId id="300" r:id="rId101"/>
    <p:sldId id="304" r:id="rId102"/>
    <p:sldId id="305" r:id="rId103"/>
    <p:sldId id="571" r:id="rId104"/>
    <p:sldId id="572" r:id="rId105"/>
    <p:sldId id="573" r:id="rId106"/>
    <p:sldId id="575" r:id="rId107"/>
    <p:sldId id="576" r:id="rId108"/>
    <p:sldId id="577" r:id="rId109"/>
    <p:sldId id="578" r:id="rId110"/>
    <p:sldId id="593" r:id="rId111"/>
    <p:sldId id="584" r:id="rId112"/>
    <p:sldId id="585" r:id="rId113"/>
    <p:sldId id="586" r:id="rId114"/>
    <p:sldId id="580" r:id="rId115"/>
    <p:sldId id="581" r:id="rId116"/>
    <p:sldId id="721" r:id="rId117"/>
    <p:sldId id="587" r:id="rId118"/>
    <p:sldId id="594" r:id="rId119"/>
    <p:sldId id="588" r:id="rId120"/>
    <p:sldId id="591" r:id="rId121"/>
    <p:sldId id="592" r:id="rId122"/>
    <p:sldId id="722" r:id="rId123"/>
    <p:sldId id="336" r:id="rId124"/>
    <p:sldId id="337" r:id="rId125"/>
    <p:sldId id="340" r:id="rId126"/>
    <p:sldId id="344" r:id="rId127"/>
    <p:sldId id="343" r:id="rId128"/>
    <p:sldId id="341" r:id="rId129"/>
    <p:sldId id="342" r:id="rId130"/>
    <p:sldId id="595" r:id="rId131"/>
    <p:sldId id="596" r:id="rId132"/>
    <p:sldId id="597" r:id="rId133"/>
    <p:sldId id="598" r:id="rId134"/>
    <p:sldId id="599" r:id="rId135"/>
    <p:sldId id="600" r:id="rId136"/>
    <p:sldId id="601" r:id="rId137"/>
    <p:sldId id="602" r:id="rId138"/>
    <p:sldId id="603" r:id="rId139"/>
    <p:sldId id="778" r:id="rId140"/>
    <p:sldId id="604" r:id="rId141"/>
    <p:sldId id="605" r:id="rId142"/>
    <p:sldId id="606" r:id="rId143"/>
    <p:sldId id="607" r:id="rId144"/>
    <p:sldId id="608" r:id="rId145"/>
    <p:sldId id="609" r:id="rId146"/>
    <p:sldId id="610" r:id="rId147"/>
    <p:sldId id="611" r:id="rId148"/>
    <p:sldId id="612" r:id="rId149"/>
    <p:sldId id="744" r:id="rId150"/>
    <p:sldId id="745" r:id="rId151"/>
    <p:sldId id="746" r:id="rId152"/>
    <p:sldId id="747" r:id="rId153"/>
    <p:sldId id="748" r:id="rId154"/>
    <p:sldId id="749" r:id="rId155"/>
    <p:sldId id="613" r:id="rId156"/>
    <p:sldId id="614" r:id="rId157"/>
    <p:sldId id="618" r:id="rId158"/>
    <p:sldId id="619" r:id="rId159"/>
    <p:sldId id="620" r:id="rId160"/>
    <p:sldId id="615" r:id="rId161"/>
    <p:sldId id="616" r:id="rId162"/>
    <p:sldId id="617" r:id="rId163"/>
    <p:sldId id="723" r:id="rId164"/>
    <p:sldId id="621" r:id="rId165"/>
    <p:sldId id="622" r:id="rId166"/>
    <p:sldId id="629" r:id="rId167"/>
    <p:sldId id="630" r:id="rId168"/>
    <p:sldId id="631" r:id="rId169"/>
    <p:sldId id="632" r:id="rId170"/>
    <p:sldId id="626" r:id="rId171"/>
    <p:sldId id="627" r:id="rId172"/>
    <p:sldId id="628" r:id="rId173"/>
    <p:sldId id="724" r:id="rId174"/>
    <p:sldId id="634" r:id="rId175"/>
    <p:sldId id="635" r:id="rId176"/>
    <p:sldId id="636" r:id="rId177"/>
    <p:sldId id="637" r:id="rId178"/>
    <p:sldId id="638" r:id="rId179"/>
    <p:sldId id="639" r:id="rId180"/>
    <p:sldId id="643" r:id="rId181"/>
    <p:sldId id="644" r:id="rId182"/>
    <p:sldId id="645" r:id="rId183"/>
    <p:sldId id="646" r:id="rId184"/>
    <p:sldId id="640" r:id="rId185"/>
    <p:sldId id="641" r:id="rId186"/>
    <p:sldId id="642" r:id="rId187"/>
    <p:sldId id="725" r:id="rId188"/>
    <p:sldId id="647" r:id="rId189"/>
    <p:sldId id="648" r:id="rId190"/>
    <p:sldId id="652" r:id="rId191"/>
    <p:sldId id="649" r:id="rId192"/>
    <p:sldId id="650" r:id="rId193"/>
    <p:sldId id="651" r:id="rId194"/>
    <p:sldId id="726" r:id="rId195"/>
    <p:sldId id="727" r:id="rId196"/>
    <p:sldId id="653" r:id="rId197"/>
    <p:sldId id="655" r:id="rId198"/>
    <p:sldId id="656" r:id="rId199"/>
    <p:sldId id="657" r:id="rId200"/>
    <p:sldId id="658" r:id="rId201"/>
    <p:sldId id="659" r:id="rId202"/>
    <p:sldId id="660" r:id="rId203"/>
    <p:sldId id="661" r:id="rId204"/>
    <p:sldId id="662" r:id="rId205"/>
    <p:sldId id="663" r:id="rId206"/>
    <p:sldId id="664" r:id="rId207"/>
    <p:sldId id="665" r:id="rId208"/>
    <p:sldId id="673" r:id="rId209"/>
    <p:sldId id="674" r:id="rId210"/>
    <p:sldId id="675" r:id="rId211"/>
    <p:sldId id="670" r:id="rId212"/>
    <p:sldId id="671" r:id="rId213"/>
    <p:sldId id="672" r:id="rId214"/>
    <p:sldId id="440" r:id="rId215"/>
    <p:sldId id="729" r:id="rId216"/>
    <p:sldId id="728" r:id="rId217"/>
    <p:sldId id="441" r:id="rId218"/>
    <p:sldId id="446" r:id="rId219"/>
    <p:sldId id="442" r:id="rId220"/>
    <p:sldId id="693" r:id="rId221"/>
    <p:sldId id="694" r:id="rId222"/>
    <p:sldId id="735" r:id="rId223"/>
    <p:sldId id="416" r:id="rId224"/>
    <p:sldId id="692" r:id="rId225"/>
    <p:sldId id="691" r:id="rId226"/>
    <p:sldId id="689" r:id="rId227"/>
    <p:sldId id="757" r:id="rId228"/>
    <p:sldId id="758" r:id="rId229"/>
    <p:sldId id="756" r:id="rId230"/>
    <p:sldId id="743" r:id="rId231"/>
    <p:sldId id="779" r:id="rId232"/>
    <p:sldId id="737" r:id="rId233"/>
    <p:sldId id="736" r:id="rId234"/>
    <p:sldId id="739" r:id="rId235"/>
    <p:sldId id="731" r:id="rId236"/>
    <p:sldId id="388" r:id="rId237"/>
    <p:sldId id="403" r:id="rId238"/>
    <p:sldId id="696" r:id="rId239"/>
    <p:sldId id="418" r:id="rId240"/>
    <p:sldId id="695" r:id="rId241"/>
    <p:sldId id="420" r:id="rId242"/>
    <p:sldId id="506" r:id="rId243"/>
    <p:sldId id="733" r:id="rId244"/>
    <p:sldId id="764" r:id="rId245"/>
    <p:sldId id="707" r:id="rId246"/>
    <p:sldId id="708" r:id="rId247"/>
    <p:sldId id="504" r:id="rId248"/>
    <p:sldId id="770" r:id="rId249"/>
    <p:sldId id="505" r:id="rId250"/>
    <p:sldId id="709" r:id="rId251"/>
    <p:sldId id="740" r:id="rId252"/>
    <p:sldId id="426" r:id="rId253"/>
    <p:sldId id="427" r:id="rId254"/>
    <p:sldId id="697" r:id="rId255"/>
    <p:sldId id="702" r:id="rId256"/>
    <p:sldId id="761" r:id="rId257"/>
    <p:sldId id="762" r:id="rId258"/>
    <p:sldId id="763" r:id="rId259"/>
    <p:sldId id="700" r:id="rId260"/>
    <p:sldId id="760" r:id="rId261"/>
    <p:sldId id="759" r:id="rId262"/>
    <p:sldId id="699" r:id="rId263"/>
    <p:sldId id="765" r:id="rId264"/>
    <p:sldId id="698" r:id="rId265"/>
    <p:sldId id="705" r:id="rId266"/>
    <p:sldId id="462" r:id="rId267"/>
    <p:sldId id="463" r:id="rId268"/>
    <p:sldId id="464" r:id="rId269"/>
    <p:sldId id="430" r:id="rId270"/>
    <p:sldId id="719" r:id="rId271"/>
    <p:sldId id="750" r:id="rId272"/>
    <p:sldId id="751" r:id="rId273"/>
    <p:sldId id="753" r:id="rId274"/>
    <p:sldId id="754" r:id="rId275"/>
    <p:sldId id="752" r:id="rId276"/>
    <p:sldId id="768" r:id="rId277"/>
    <p:sldId id="718" r:id="rId278"/>
    <p:sldId id="769" r:id="rId279"/>
    <p:sldId id="767" r:id="rId280"/>
    <p:sldId id="766" r:id="rId281"/>
    <p:sldId id="710" r:id="rId282"/>
    <p:sldId id="711" r:id="rId283"/>
    <p:sldId id="712" r:id="rId284"/>
    <p:sldId id="713" r:id="rId285"/>
    <p:sldId id="372" r:id="rId286"/>
    <p:sldId id="783" r:id="rId287"/>
    <p:sldId id="781" r:id="rId288"/>
    <p:sldId id="782" r:id="rId289"/>
    <p:sldId id="785" r:id="rId290"/>
    <p:sldId id="786" r:id="rId291"/>
    <p:sldId id="393" r:id="rId292"/>
    <p:sldId id="278" r:id="rId29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556" autoAdjust="0"/>
    <p:restoredTop sz="94627" autoAdjust="0"/>
  </p:normalViewPr>
  <p:slideViewPr>
    <p:cSldViewPr>
      <p:cViewPr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-174" y="66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63" Type="http://schemas.openxmlformats.org/officeDocument/2006/relationships/slide" Target="slides/slide53.xml"/><Relationship Id="rId84" Type="http://schemas.openxmlformats.org/officeDocument/2006/relationships/slide" Target="slides/slide74.xml"/><Relationship Id="rId138" Type="http://schemas.openxmlformats.org/officeDocument/2006/relationships/slide" Target="slides/slide128.xml"/><Relationship Id="rId159" Type="http://schemas.openxmlformats.org/officeDocument/2006/relationships/slide" Target="slides/slide149.xml"/><Relationship Id="rId170" Type="http://schemas.openxmlformats.org/officeDocument/2006/relationships/slide" Target="slides/slide160.xml"/><Relationship Id="rId191" Type="http://schemas.openxmlformats.org/officeDocument/2006/relationships/slide" Target="slides/slide181.xml"/><Relationship Id="rId205" Type="http://schemas.openxmlformats.org/officeDocument/2006/relationships/slide" Target="slides/slide195.xml"/><Relationship Id="rId226" Type="http://schemas.openxmlformats.org/officeDocument/2006/relationships/slide" Target="slides/slide216.xml"/><Relationship Id="rId247" Type="http://schemas.openxmlformats.org/officeDocument/2006/relationships/slide" Target="slides/slide237.xml"/><Relationship Id="rId107" Type="http://schemas.openxmlformats.org/officeDocument/2006/relationships/slide" Target="slides/slide97.xml"/><Relationship Id="rId268" Type="http://schemas.openxmlformats.org/officeDocument/2006/relationships/slide" Target="slides/slide258.xml"/><Relationship Id="rId289" Type="http://schemas.openxmlformats.org/officeDocument/2006/relationships/slide" Target="slides/slide279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53" Type="http://schemas.openxmlformats.org/officeDocument/2006/relationships/slide" Target="slides/slide43.xml"/><Relationship Id="rId74" Type="http://schemas.openxmlformats.org/officeDocument/2006/relationships/slide" Target="slides/slide64.xml"/><Relationship Id="rId128" Type="http://schemas.openxmlformats.org/officeDocument/2006/relationships/slide" Target="slides/slide118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5.xml"/><Relationship Id="rId160" Type="http://schemas.openxmlformats.org/officeDocument/2006/relationships/slide" Target="slides/slide150.xml"/><Relationship Id="rId181" Type="http://schemas.openxmlformats.org/officeDocument/2006/relationships/slide" Target="slides/slide171.xml"/><Relationship Id="rId216" Type="http://schemas.openxmlformats.org/officeDocument/2006/relationships/slide" Target="slides/slide206.xml"/><Relationship Id="rId237" Type="http://schemas.openxmlformats.org/officeDocument/2006/relationships/slide" Target="slides/slide227.xml"/><Relationship Id="rId258" Type="http://schemas.openxmlformats.org/officeDocument/2006/relationships/slide" Target="slides/slide248.xml"/><Relationship Id="rId279" Type="http://schemas.openxmlformats.org/officeDocument/2006/relationships/slide" Target="slides/slide269.xml"/><Relationship Id="rId22" Type="http://schemas.openxmlformats.org/officeDocument/2006/relationships/slide" Target="slides/slide12.xml"/><Relationship Id="rId43" Type="http://schemas.openxmlformats.org/officeDocument/2006/relationships/slide" Target="slides/slide33.xml"/><Relationship Id="rId64" Type="http://schemas.openxmlformats.org/officeDocument/2006/relationships/slide" Target="slides/slide54.xml"/><Relationship Id="rId118" Type="http://schemas.openxmlformats.org/officeDocument/2006/relationships/slide" Target="slides/slide108.xml"/><Relationship Id="rId139" Type="http://schemas.openxmlformats.org/officeDocument/2006/relationships/slide" Target="slides/slide129.xml"/><Relationship Id="rId290" Type="http://schemas.openxmlformats.org/officeDocument/2006/relationships/slide" Target="slides/slide28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71" Type="http://schemas.openxmlformats.org/officeDocument/2006/relationships/slide" Target="slides/slide161.xml"/><Relationship Id="rId192" Type="http://schemas.openxmlformats.org/officeDocument/2006/relationships/slide" Target="slides/slide182.xml"/><Relationship Id="rId206" Type="http://schemas.openxmlformats.org/officeDocument/2006/relationships/slide" Target="slides/slide196.xml"/><Relationship Id="rId227" Type="http://schemas.openxmlformats.org/officeDocument/2006/relationships/slide" Target="slides/slide217.xml"/><Relationship Id="rId248" Type="http://schemas.openxmlformats.org/officeDocument/2006/relationships/slide" Target="slides/slide238.xml"/><Relationship Id="rId269" Type="http://schemas.openxmlformats.org/officeDocument/2006/relationships/slide" Target="slides/slide259.xml"/><Relationship Id="rId12" Type="http://schemas.openxmlformats.org/officeDocument/2006/relationships/slide" Target="slides/slide2.xml"/><Relationship Id="rId33" Type="http://schemas.openxmlformats.org/officeDocument/2006/relationships/slide" Target="slides/slide23.xml"/><Relationship Id="rId108" Type="http://schemas.openxmlformats.org/officeDocument/2006/relationships/slide" Target="slides/slide98.xml"/><Relationship Id="rId129" Type="http://schemas.openxmlformats.org/officeDocument/2006/relationships/slide" Target="slides/slide119.xml"/><Relationship Id="rId280" Type="http://schemas.openxmlformats.org/officeDocument/2006/relationships/slide" Target="slides/slide270.xml"/><Relationship Id="rId54" Type="http://schemas.openxmlformats.org/officeDocument/2006/relationships/slide" Target="slides/slide44.xml"/><Relationship Id="rId75" Type="http://schemas.openxmlformats.org/officeDocument/2006/relationships/slide" Target="slides/slide65.xml"/><Relationship Id="rId96" Type="http://schemas.openxmlformats.org/officeDocument/2006/relationships/slide" Target="slides/slide86.xml"/><Relationship Id="rId140" Type="http://schemas.openxmlformats.org/officeDocument/2006/relationships/slide" Target="slides/slide130.xml"/><Relationship Id="rId161" Type="http://schemas.openxmlformats.org/officeDocument/2006/relationships/slide" Target="slides/slide151.xml"/><Relationship Id="rId182" Type="http://schemas.openxmlformats.org/officeDocument/2006/relationships/slide" Target="slides/slide172.xml"/><Relationship Id="rId217" Type="http://schemas.openxmlformats.org/officeDocument/2006/relationships/slide" Target="slides/slide207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28.xml"/><Relationship Id="rId259" Type="http://schemas.openxmlformats.org/officeDocument/2006/relationships/slide" Target="slides/slide249.xml"/><Relationship Id="rId23" Type="http://schemas.openxmlformats.org/officeDocument/2006/relationships/slide" Target="slides/slide13.xml"/><Relationship Id="rId119" Type="http://schemas.openxmlformats.org/officeDocument/2006/relationships/slide" Target="slides/slide109.xml"/><Relationship Id="rId270" Type="http://schemas.openxmlformats.org/officeDocument/2006/relationships/slide" Target="slides/slide260.xml"/><Relationship Id="rId291" Type="http://schemas.openxmlformats.org/officeDocument/2006/relationships/slide" Target="slides/slide281.xml"/><Relationship Id="rId44" Type="http://schemas.openxmlformats.org/officeDocument/2006/relationships/slide" Target="slides/slide34.xml"/><Relationship Id="rId65" Type="http://schemas.openxmlformats.org/officeDocument/2006/relationships/slide" Target="slides/slide55.xml"/><Relationship Id="rId86" Type="http://schemas.openxmlformats.org/officeDocument/2006/relationships/slide" Target="slides/slide76.xml"/><Relationship Id="rId130" Type="http://schemas.openxmlformats.org/officeDocument/2006/relationships/slide" Target="slides/slide120.xml"/><Relationship Id="rId151" Type="http://schemas.openxmlformats.org/officeDocument/2006/relationships/slide" Target="slides/slide141.xml"/><Relationship Id="rId172" Type="http://schemas.openxmlformats.org/officeDocument/2006/relationships/slide" Target="slides/slide162.xml"/><Relationship Id="rId193" Type="http://schemas.openxmlformats.org/officeDocument/2006/relationships/slide" Target="slides/slide183.xml"/><Relationship Id="rId207" Type="http://schemas.openxmlformats.org/officeDocument/2006/relationships/slide" Target="slides/slide197.xml"/><Relationship Id="rId228" Type="http://schemas.openxmlformats.org/officeDocument/2006/relationships/slide" Target="slides/slide218.xml"/><Relationship Id="rId249" Type="http://schemas.openxmlformats.org/officeDocument/2006/relationships/slide" Target="slides/slide239.xml"/><Relationship Id="rId13" Type="http://schemas.openxmlformats.org/officeDocument/2006/relationships/slide" Target="slides/slide3.xml"/><Relationship Id="rId109" Type="http://schemas.openxmlformats.org/officeDocument/2006/relationships/slide" Target="slides/slide99.xml"/><Relationship Id="rId260" Type="http://schemas.openxmlformats.org/officeDocument/2006/relationships/slide" Target="slides/slide250.xml"/><Relationship Id="rId281" Type="http://schemas.openxmlformats.org/officeDocument/2006/relationships/slide" Target="slides/slide271.xml"/><Relationship Id="rId34" Type="http://schemas.openxmlformats.org/officeDocument/2006/relationships/slide" Target="slides/slide24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20" Type="http://schemas.openxmlformats.org/officeDocument/2006/relationships/slide" Target="slides/slide110.xml"/><Relationship Id="rId141" Type="http://schemas.openxmlformats.org/officeDocument/2006/relationships/slide" Target="slides/slide13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slide" Target="slides/slide152.xml"/><Relationship Id="rId183" Type="http://schemas.openxmlformats.org/officeDocument/2006/relationships/slide" Target="slides/slide173.xml"/><Relationship Id="rId213" Type="http://schemas.openxmlformats.org/officeDocument/2006/relationships/slide" Target="slides/slide203.xml"/><Relationship Id="rId218" Type="http://schemas.openxmlformats.org/officeDocument/2006/relationships/slide" Target="slides/slide208.xml"/><Relationship Id="rId234" Type="http://schemas.openxmlformats.org/officeDocument/2006/relationships/slide" Target="slides/slide224.xml"/><Relationship Id="rId239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50" Type="http://schemas.openxmlformats.org/officeDocument/2006/relationships/slide" Target="slides/slide240.xml"/><Relationship Id="rId255" Type="http://schemas.openxmlformats.org/officeDocument/2006/relationships/slide" Target="slides/slide245.xml"/><Relationship Id="rId271" Type="http://schemas.openxmlformats.org/officeDocument/2006/relationships/slide" Target="slides/slide261.xml"/><Relationship Id="rId276" Type="http://schemas.openxmlformats.org/officeDocument/2006/relationships/slide" Target="slides/slide266.xml"/><Relationship Id="rId292" Type="http://schemas.openxmlformats.org/officeDocument/2006/relationships/slide" Target="slides/slide282.xml"/><Relationship Id="rId297" Type="http://schemas.openxmlformats.org/officeDocument/2006/relationships/theme" Target="theme/theme1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178" Type="http://schemas.openxmlformats.org/officeDocument/2006/relationships/slide" Target="slides/slide168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73" Type="http://schemas.openxmlformats.org/officeDocument/2006/relationships/slide" Target="slides/slide163.xml"/><Relationship Id="rId194" Type="http://schemas.openxmlformats.org/officeDocument/2006/relationships/slide" Target="slides/slide184.xml"/><Relationship Id="rId199" Type="http://schemas.openxmlformats.org/officeDocument/2006/relationships/slide" Target="slides/slide189.xml"/><Relationship Id="rId203" Type="http://schemas.openxmlformats.org/officeDocument/2006/relationships/slide" Target="slides/slide193.xml"/><Relationship Id="rId208" Type="http://schemas.openxmlformats.org/officeDocument/2006/relationships/slide" Target="slides/slide198.xml"/><Relationship Id="rId229" Type="http://schemas.openxmlformats.org/officeDocument/2006/relationships/slide" Target="slides/slide219.xml"/><Relationship Id="rId19" Type="http://schemas.openxmlformats.org/officeDocument/2006/relationships/slide" Target="slides/slide9.xml"/><Relationship Id="rId224" Type="http://schemas.openxmlformats.org/officeDocument/2006/relationships/slide" Target="slides/slide214.xml"/><Relationship Id="rId240" Type="http://schemas.openxmlformats.org/officeDocument/2006/relationships/slide" Target="slides/slide230.xml"/><Relationship Id="rId245" Type="http://schemas.openxmlformats.org/officeDocument/2006/relationships/slide" Target="slides/slide235.xml"/><Relationship Id="rId261" Type="http://schemas.openxmlformats.org/officeDocument/2006/relationships/slide" Target="slides/slide251.xml"/><Relationship Id="rId266" Type="http://schemas.openxmlformats.org/officeDocument/2006/relationships/slide" Target="slides/slide256.xml"/><Relationship Id="rId287" Type="http://schemas.openxmlformats.org/officeDocument/2006/relationships/slide" Target="slides/slide277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168" Type="http://schemas.openxmlformats.org/officeDocument/2006/relationships/slide" Target="slides/slide158.xml"/><Relationship Id="rId282" Type="http://schemas.openxmlformats.org/officeDocument/2006/relationships/slide" Target="slides/slide27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163" Type="http://schemas.openxmlformats.org/officeDocument/2006/relationships/slide" Target="slides/slide153.xml"/><Relationship Id="rId184" Type="http://schemas.openxmlformats.org/officeDocument/2006/relationships/slide" Target="slides/slide174.xml"/><Relationship Id="rId189" Type="http://schemas.openxmlformats.org/officeDocument/2006/relationships/slide" Target="slides/slide179.xml"/><Relationship Id="rId219" Type="http://schemas.openxmlformats.org/officeDocument/2006/relationships/slide" Target="slides/slide209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4.xml"/><Relationship Id="rId230" Type="http://schemas.openxmlformats.org/officeDocument/2006/relationships/slide" Target="slides/slide220.xml"/><Relationship Id="rId235" Type="http://schemas.openxmlformats.org/officeDocument/2006/relationships/slide" Target="slides/slide225.xml"/><Relationship Id="rId251" Type="http://schemas.openxmlformats.org/officeDocument/2006/relationships/slide" Target="slides/slide241.xml"/><Relationship Id="rId256" Type="http://schemas.openxmlformats.org/officeDocument/2006/relationships/slide" Target="slides/slide246.xml"/><Relationship Id="rId277" Type="http://schemas.openxmlformats.org/officeDocument/2006/relationships/slide" Target="slides/slide267.xml"/><Relationship Id="rId298" Type="http://schemas.openxmlformats.org/officeDocument/2006/relationships/tableStyles" Target="tableStyles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slide" Target="slides/slide148.xml"/><Relationship Id="rId272" Type="http://schemas.openxmlformats.org/officeDocument/2006/relationships/slide" Target="slides/slide262.xml"/><Relationship Id="rId293" Type="http://schemas.openxmlformats.org/officeDocument/2006/relationships/slide" Target="slides/slide283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3" Type="http://schemas.openxmlformats.org/officeDocument/2006/relationships/slide" Target="slides/slide143.xml"/><Relationship Id="rId174" Type="http://schemas.openxmlformats.org/officeDocument/2006/relationships/slide" Target="slides/slide164.xml"/><Relationship Id="rId179" Type="http://schemas.openxmlformats.org/officeDocument/2006/relationships/slide" Target="slides/slide169.xml"/><Relationship Id="rId195" Type="http://schemas.openxmlformats.org/officeDocument/2006/relationships/slide" Target="slides/slide185.xml"/><Relationship Id="rId209" Type="http://schemas.openxmlformats.org/officeDocument/2006/relationships/slide" Target="slides/slide199.xml"/><Relationship Id="rId190" Type="http://schemas.openxmlformats.org/officeDocument/2006/relationships/slide" Target="slides/slide180.xml"/><Relationship Id="rId204" Type="http://schemas.openxmlformats.org/officeDocument/2006/relationships/slide" Target="slides/slide194.xml"/><Relationship Id="rId220" Type="http://schemas.openxmlformats.org/officeDocument/2006/relationships/slide" Target="slides/slide210.xml"/><Relationship Id="rId225" Type="http://schemas.openxmlformats.org/officeDocument/2006/relationships/slide" Target="slides/slide215.xml"/><Relationship Id="rId241" Type="http://schemas.openxmlformats.org/officeDocument/2006/relationships/slide" Target="slides/slide231.xml"/><Relationship Id="rId246" Type="http://schemas.openxmlformats.org/officeDocument/2006/relationships/slide" Target="slides/slide236.xml"/><Relationship Id="rId267" Type="http://schemas.openxmlformats.org/officeDocument/2006/relationships/slide" Target="slides/slide257.xml"/><Relationship Id="rId288" Type="http://schemas.openxmlformats.org/officeDocument/2006/relationships/slide" Target="slides/slide278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262" Type="http://schemas.openxmlformats.org/officeDocument/2006/relationships/slide" Target="slides/slide252.xml"/><Relationship Id="rId283" Type="http://schemas.openxmlformats.org/officeDocument/2006/relationships/slide" Target="slides/slide27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64" Type="http://schemas.openxmlformats.org/officeDocument/2006/relationships/slide" Target="slides/slide154.xml"/><Relationship Id="rId169" Type="http://schemas.openxmlformats.org/officeDocument/2006/relationships/slide" Target="slides/slide159.xml"/><Relationship Id="rId185" Type="http://schemas.openxmlformats.org/officeDocument/2006/relationships/slide" Target="slides/slide1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70.xml"/><Relationship Id="rId210" Type="http://schemas.openxmlformats.org/officeDocument/2006/relationships/slide" Target="slides/slide200.xml"/><Relationship Id="rId215" Type="http://schemas.openxmlformats.org/officeDocument/2006/relationships/slide" Target="slides/slide205.xml"/><Relationship Id="rId236" Type="http://schemas.openxmlformats.org/officeDocument/2006/relationships/slide" Target="slides/slide226.xml"/><Relationship Id="rId257" Type="http://schemas.openxmlformats.org/officeDocument/2006/relationships/slide" Target="slides/slide247.xml"/><Relationship Id="rId278" Type="http://schemas.openxmlformats.org/officeDocument/2006/relationships/slide" Target="slides/slide268.xml"/><Relationship Id="rId26" Type="http://schemas.openxmlformats.org/officeDocument/2006/relationships/slide" Target="slides/slide16.xml"/><Relationship Id="rId231" Type="http://schemas.openxmlformats.org/officeDocument/2006/relationships/slide" Target="slides/slide221.xml"/><Relationship Id="rId252" Type="http://schemas.openxmlformats.org/officeDocument/2006/relationships/slide" Target="slides/slide242.xml"/><Relationship Id="rId273" Type="http://schemas.openxmlformats.org/officeDocument/2006/relationships/slide" Target="slides/slide263.xml"/><Relationship Id="rId294" Type="http://schemas.openxmlformats.org/officeDocument/2006/relationships/notesMaster" Target="notesMasters/notesMaster1.xml"/><Relationship Id="rId47" Type="http://schemas.openxmlformats.org/officeDocument/2006/relationships/slide" Target="slides/slide37.xml"/><Relationship Id="rId68" Type="http://schemas.openxmlformats.org/officeDocument/2006/relationships/slide" Target="slides/slide58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54" Type="http://schemas.openxmlformats.org/officeDocument/2006/relationships/slide" Target="slides/slide144.xml"/><Relationship Id="rId175" Type="http://schemas.openxmlformats.org/officeDocument/2006/relationships/slide" Target="slides/slide165.xml"/><Relationship Id="rId196" Type="http://schemas.openxmlformats.org/officeDocument/2006/relationships/slide" Target="slides/slide186.xml"/><Relationship Id="rId200" Type="http://schemas.openxmlformats.org/officeDocument/2006/relationships/slide" Target="slides/slide190.xml"/><Relationship Id="rId16" Type="http://schemas.openxmlformats.org/officeDocument/2006/relationships/slide" Target="slides/slide6.xml"/><Relationship Id="rId221" Type="http://schemas.openxmlformats.org/officeDocument/2006/relationships/slide" Target="slides/slide211.xml"/><Relationship Id="rId242" Type="http://schemas.openxmlformats.org/officeDocument/2006/relationships/slide" Target="slides/slide232.xml"/><Relationship Id="rId263" Type="http://schemas.openxmlformats.org/officeDocument/2006/relationships/slide" Target="slides/slide253.xml"/><Relationship Id="rId284" Type="http://schemas.openxmlformats.org/officeDocument/2006/relationships/slide" Target="slides/slide274.xml"/><Relationship Id="rId37" Type="http://schemas.openxmlformats.org/officeDocument/2006/relationships/slide" Target="slides/slide27.xml"/><Relationship Id="rId58" Type="http://schemas.openxmlformats.org/officeDocument/2006/relationships/slide" Target="slides/slide48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44" Type="http://schemas.openxmlformats.org/officeDocument/2006/relationships/slide" Target="slides/slide134.xml"/><Relationship Id="rId90" Type="http://schemas.openxmlformats.org/officeDocument/2006/relationships/slide" Target="slides/slide80.xml"/><Relationship Id="rId165" Type="http://schemas.openxmlformats.org/officeDocument/2006/relationships/slide" Target="slides/slide155.xml"/><Relationship Id="rId186" Type="http://schemas.openxmlformats.org/officeDocument/2006/relationships/slide" Target="slides/slide176.xml"/><Relationship Id="rId211" Type="http://schemas.openxmlformats.org/officeDocument/2006/relationships/slide" Target="slides/slide201.xml"/><Relationship Id="rId232" Type="http://schemas.openxmlformats.org/officeDocument/2006/relationships/slide" Target="slides/slide222.xml"/><Relationship Id="rId253" Type="http://schemas.openxmlformats.org/officeDocument/2006/relationships/slide" Target="slides/slide243.xml"/><Relationship Id="rId274" Type="http://schemas.openxmlformats.org/officeDocument/2006/relationships/slide" Target="slides/slide264.xml"/><Relationship Id="rId295" Type="http://schemas.openxmlformats.org/officeDocument/2006/relationships/presProps" Target="presProps.xml"/><Relationship Id="rId27" Type="http://schemas.openxmlformats.org/officeDocument/2006/relationships/slide" Target="slides/slide17.xml"/><Relationship Id="rId48" Type="http://schemas.openxmlformats.org/officeDocument/2006/relationships/slide" Target="slides/slide38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34" Type="http://schemas.openxmlformats.org/officeDocument/2006/relationships/slide" Target="slides/slide124.xml"/><Relationship Id="rId80" Type="http://schemas.openxmlformats.org/officeDocument/2006/relationships/slide" Target="slides/slide70.xml"/><Relationship Id="rId155" Type="http://schemas.openxmlformats.org/officeDocument/2006/relationships/slide" Target="slides/slide145.xml"/><Relationship Id="rId176" Type="http://schemas.openxmlformats.org/officeDocument/2006/relationships/slide" Target="slides/slide166.xml"/><Relationship Id="rId197" Type="http://schemas.openxmlformats.org/officeDocument/2006/relationships/slide" Target="slides/slide187.xml"/><Relationship Id="rId201" Type="http://schemas.openxmlformats.org/officeDocument/2006/relationships/slide" Target="slides/slide191.xml"/><Relationship Id="rId222" Type="http://schemas.openxmlformats.org/officeDocument/2006/relationships/slide" Target="slides/slide212.xml"/><Relationship Id="rId243" Type="http://schemas.openxmlformats.org/officeDocument/2006/relationships/slide" Target="slides/slide233.xml"/><Relationship Id="rId264" Type="http://schemas.openxmlformats.org/officeDocument/2006/relationships/slide" Target="slides/slide254.xml"/><Relationship Id="rId285" Type="http://schemas.openxmlformats.org/officeDocument/2006/relationships/slide" Target="slides/slide275.xml"/><Relationship Id="rId17" Type="http://schemas.openxmlformats.org/officeDocument/2006/relationships/slide" Target="slides/slide7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24" Type="http://schemas.openxmlformats.org/officeDocument/2006/relationships/slide" Target="slides/slide114.xml"/><Relationship Id="rId70" Type="http://schemas.openxmlformats.org/officeDocument/2006/relationships/slide" Target="slides/slide60.xml"/><Relationship Id="rId91" Type="http://schemas.openxmlformats.org/officeDocument/2006/relationships/slide" Target="slides/slide81.xml"/><Relationship Id="rId145" Type="http://schemas.openxmlformats.org/officeDocument/2006/relationships/slide" Target="slides/slide135.xml"/><Relationship Id="rId166" Type="http://schemas.openxmlformats.org/officeDocument/2006/relationships/slide" Target="slides/slide156.xml"/><Relationship Id="rId187" Type="http://schemas.openxmlformats.org/officeDocument/2006/relationships/slide" Target="slides/slide17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2.xml"/><Relationship Id="rId233" Type="http://schemas.openxmlformats.org/officeDocument/2006/relationships/slide" Target="slides/slide223.xml"/><Relationship Id="rId254" Type="http://schemas.openxmlformats.org/officeDocument/2006/relationships/slide" Target="slides/slide244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275" Type="http://schemas.openxmlformats.org/officeDocument/2006/relationships/slide" Target="slides/slide265.xml"/><Relationship Id="rId296" Type="http://schemas.openxmlformats.org/officeDocument/2006/relationships/viewProps" Target="viewProps.xml"/><Relationship Id="rId60" Type="http://schemas.openxmlformats.org/officeDocument/2006/relationships/slide" Target="slides/slide50.xml"/><Relationship Id="rId81" Type="http://schemas.openxmlformats.org/officeDocument/2006/relationships/slide" Target="slides/slide71.xml"/><Relationship Id="rId135" Type="http://schemas.openxmlformats.org/officeDocument/2006/relationships/slide" Target="slides/slide125.xml"/><Relationship Id="rId156" Type="http://schemas.openxmlformats.org/officeDocument/2006/relationships/slide" Target="slides/slide146.xml"/><Relationship Id="rId177" Type="http://schemas.openxmlformats.org/officeDocument/2006/relationships/slide" Target="slides/slide167.xml"/><Relationship Id="rId198" Type="http://schemas.openxmlformats.org/officeDocument/2006/relationships/slide" Target="slides/slide188.xml"/><Relationship Id="rId202" Type="http://schemas.openxmlformats.org/officeDocument/2006/relationships/slide" Target="slides/slide192.xml"/><Relationship Id="rId223" Type="http://schemas.openxmlformats.org/officeDocument/2006/relationships/slide" Target="slides/slide213.xml"/><Relationship Id="rId244" Type="http://schemas.openxmlformats.org/officeDocument/2006/relationships/slide" Target="slides/slide234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265" Type="http://schemas.openxmlformats.org/officeDocument/2006/relationships/slide" Target="slides/slide255.xml"/><Relationship Id="rId286" Type="http://schemas.openxmlformats.org/officeDocument/2006/relationships/slide" Target="slides/slide276.xml"/><Relationship Id="rId50" Type="http://schemas.openxmlformats.org/officeDocument/2006/relationships/slide" Target="slides/slide40.xml"/><Relationship Id="rId104" Type="http://schemas.openxmlformats.org/officeDocument/2006/relationships/slide" Target="slides/slide94.xml"/><Relationship Id="rId125" Type="http://schemas.openxmlformats.org/officeDocument/2006/relationships/slide" Target="slides/slide115.xml"/><Relationship Id="rId146" Type="http://schemas.openxmlformats.org/officeDocument/2006/relationships/slide" Target="slides/slide136.xml"/><Relationship Id="rId167" Type="http://schemas.openxmlformats.org/officeDocument/2006/relationships/slide" Target="slides/slide157.xml"/><Relationship Id="rId188" Type="http://schemas.openxmlformats.org/officeDocument/2006/relationships/slide" Target="slides/slide17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 algn="l">
              <a:defRPr/>
            </a:pPr>
            <a:r>
              <a:rPr lang="ar-SY" sz="1600" dirty="0" smtClean="0">
                <a:solidFill>
                  <a:schemeClr val="tx1"/>
                </a:solidFill>
              </a:rPr>
              <a:t>تقديرات عدد وتوزع </a:t>
            </a:r>
            <a:r>
              <a:rPr lang="ar-SY" sz="1600" dirty="0">
                <a:solidFill>
                  <a:schemeClr val="tx1"/>
                </a:solidFill>
              </a:rPr>
              <a:t>حالات </a:t>
            </a:r>
            <a:r>
              <a:rPr lang="ar-SY" sz="1600" dirty="0" smtClean="0">
                <a:solidFill>
                  <a:schemeClr val="tx1"/>
                </a:solidFill>
              </a:rPr>
              <a:t>السرطان بكافة الأعمار لدى الذكور والإناث-2012</a:t>
            </a:r>
            <a:endParaRPr lang="ar-SY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87139770277599"/>
          <c:y val="1.92367698372905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</c:spPr>
          <c:dPt>
            <c:idx val="8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الرئة 13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الثدي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11,9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القولون-المستقيم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9,7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البروستاتة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7,9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المعدة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6,8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الكبد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5,6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عنق الرحم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المريء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C00000"/>
                        </a:solidFill>
                      </a:rPr>
                      <a:t>المثانة
</a:t>
                    </a:r>
                    <a:r>
                      <a:rPr lang="ar-SY" sz="1100" b="1" dirty="0" smtClean="0">
                        <a:solidFill>
                          <a:srgbClr val="C00000"/>
                        </a:solidFill>
                      </a:rPr>
                      <a:t>3,1</a:t>
                    </a:r>
                    <a:r>
                      <a:rPr lang="ar-SY" sz="1100" b="1" dirty="0" smtClean="0">
                        <a:solidFill>
                          <a:srgbClr val="C0000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أعضاء أخرى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35,3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showVal val="1"/>
            <c:showCatName val="1"/>
          </c:dLbls>
          <c:cat>
            <c:strRef>
              <c:f>ورقة1!$A$2:$A$11</c:f>
              <c:strCache>
                <c:ptCount val="10"/>
                <c:pt idx="0">
                  <c:v>الرئة</c:v>
                </c:pt>
                <c:pt idx="1">
                  <c:v>الثدي</c:v>
                </c:pt>
                <c:pt idx="2">
                  <c:v>القولون-المستقيم</c:v>
                </c:pt>
                <c:pt idx="3">
                  <c:v>البروستاتة</c:v>
                </c:pt>
                <c:pt idx="4">
                  <c:v>المعدة</c:v>
                </c:pt>
                <c:pt idx="5">
                  <c:v>الكبد</c:v>
                </c:pt>
                <c:pt idx="6">
                  <c:v>عنق الرحم</c:v>
                </c:pt>
                <c:pt idx="7">
                  <c:v>المريء</c:v>
                </c:pt>
                <c:pt idx="8">
                  <c:v>المثانة</c:v>
                </c:pt>
                <c:pt idx="9">
                  <c:v>أعضاء أخرى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1824701</c:v>
                </c:pt>
                <c:pt idx="1">
                  <c:v>1676633</c:v>
                </c:pt>
                <c:pt idx="2">
                  <c:v>1360602</c:v>
                </c:pt>
                <c:pt idx="3">
                  <c:v>1111689</c:v>
                </c:pt>
                <c:pt idx="4">
                  <c:v>951594</c:v>
                </c:pt>
                <c:pt idx="5">
                  <c:v>782451</c:v>
                </c:pt>
                <c:pt idx="6">
                  <c:v>527624</c:v>
                </c:pt>
                <c:pt idx="7">
                  <c:v>455784</c:v>
                </c:pt>
                <c:pt idx="8">
                  <c:v>429793</c:v>
                </c:pt>
                <c:pt idx="9">
                  <c:v>4969278</c:v>
                </c:pt>
              </c:numCache>
            </c:numRef>
          </c:val>
        </c:ser>
        <c:dLbls>
          <c:showVal val="1"/>
        </c:dLbls>
        <c:gapWidth val="100"/>
        <c:axId val="89928064"/>
        <c:axId val="90298624"/>
      </c:barChart>
      <c:valAx>
        <c:axId val="90298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C00000"/>
                    </a:solidFill>
                  </a:rPr>
                  <a:t>عدد</a:t>
                </a:r>
                <a:r>
                  <a:rPr lang="ar-SY" sz="1400" baseline="0" dirty="0" smtClean="0">
                    <a:solidFill>
                      <a:srgbClr val="C00000"/>
                    </a:solidFill>
                  </a:rPr>
                  <a:t> حالات السرطان-ذكور وإناث</a:t>
                </a:r>
                <a:endParaRPr lang="ar-SY" sz="14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ar-SY"/>
          </a:p>
        </c:txPr>
        <c:crossAx val="89928064"/>
        <c:crosses val="autoZero"/>
        <c:crossBetween val="between"/>
      </c:valAx>
      <c:catAx>
        <c:axId val="89928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002060"/>
                    </a:solidFill>
                  </a:rPr>
                  <a:t>العضو المصاب بالسرطان</a:t>
                </a:r>
                <a:endParaRPr lang="ar-SY" sz="1400" dirty="0">
                  <a:solidFill>
                    <a:srgbClr val="002060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ar-SY"/>
          </a:p>
        </c:txPr>
        <c:crossAx val="90298624"/>
        <c:crosses val="autoZero"/>
        <c:auto val="1"/>
        <c:lblAlgn val="ctr"/>
        <c:lblOffset val="100"/>
      </c:catAx>
      <c:spPr>
        <a:solidFill>
          <a:schemeClr val="bg1">
            <a:lumMod val="75000"/>
          </a:schemeClr>
        </a:solidFill>
      </c:spPr>
    </c:plotArea>
    <c:plotVisOnly val="1"/>
  </c:chart>
  <c:spPr>
    <a:solidFill>
      <a:srgbClr val="FFFF00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>
              <a:defRPr/>
            </a:pPr>
            <a:r>
              <a:rPr lang="ar-SY" sz="1200" dirty="0"/>
              <a:t>تقديرات معدلات الحدوث</a:t>
            </a:r>
            <a:r>
              <a:rPr lang="ar-SY" sz="1200" baseline="0" dirty="0"/>
              <a:t> وال</a:t>
            </a:r>
            <a:r>
              <a:rPr lang="ar-SY" sz="1200" dirty="0"/>
              <a:t>وفاة بالسرطان المعدلة تبعاً للسن </a:t>
            </a:r>
            <a:r>
              <a:rPr lang="ar-SY" sz="1200" dirty="0" smtClean="0"/>
              <a:t>لكل 100 ألف من الإناث-2012</a:t>
            </a:r>
            <a:r>
              <a:rPr lang="ar-SY" dirty="0" smtClean="0"/>
              <a:t> </a:t>
            </a:r>
            <a:endParaRPr lang="ar-SY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معدل الحدوث</c:v>
                </c:pt>
              </c:strCache>
            </c:strRef>
          </c:tx>
          <c:spPr>
            <a:solidFill>
              <a:srgbClr val="7030A0"/>
            </a:solidFill>
          </c:spPr>
          <c:dPt>
            <c:idx val="13"/>
            <c:spPr>
              <a:solidFill>
                <a:srgbClr val="C00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14.3</a:t>
                    </a:r>
                  </a:p>
                </c:rich>
              </c:tx>
              <c:dLblPos val="outEnd"/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2.2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ورقة1!$A$2:$A$15</c:f>
              <c:strCache>
                <c:ptCount val="14"/>
                <c:pt idx="0">
                  <c:v>الثدي</c:v>
                </c:pt>
                <c:pt idx="1">
                  <c:v>القولون-المستقيم</c:v>
                </c:pt>
                <c:pt idx="2">
                  <c:v>عنق الرحم</c:v>
                </c:pt>
                <c:pt idx="3">
                  <c:v>الرئة</c:v>
                </c:pt>
                <c:pt idx="4">
                  <c:v>جسم الرحم</c:v>
                </c:pt>
                <c:pt idx="5">
                  <c:v>المعدة</c:v>
                </c:pt>
                <c:pt idx="6">
                  <c:v>الكبد</c:v>
                </c:pt>
                <c:pt idx="7">
                  <c:v>لمفومة لاهودجكينية</c:v>
                </c:pt>
                <c:pt idx="8">
                  <c:v>الابيضاض</c:v>
                </c:pt>
                <c:pt idx="9">
                  <c:v>البنكرياس</c:v>
                </c:pt>
                <c:pt idx="10">
                  <c:v>المريء</c:v>
                </c:pt>
                <c:pt idx="11">
                  <c:v>الكلية</c:v>
                </c:pt>
                <c:pt idx="12">
                  <c:v>الشفة وجوف الفم</c:v>
                </c:pt>
                <c:pt idx="13">
                  <c:v>المثانة</c:v>
                </c:pt>
              </c:strCache>
            </c:strRef>
          </c:cat>
          <c:val>
            <c:numRef>
              <c:f>ورقة1!$B$2:$B$15</c:f>
              <c:numCache>
                <c:formatCode>General</c:formatCode>
                <c:ptCount val="14"/>
                <c:pt idx="0">
                  <c:v>43.3</c:v>
                </c:pt>
                <c:pt idx="1">
                  <c:v>14.3</c:v>
                </c:pt>
                <c:pt idx="2">
                  <c:v>14</c:v>
                </c:pt>
                <c:pt idx="3">
                  <c:v>13.6</c:v>
                </c:pt>
                <c:pt idx="4">
                  <c:v>8.2000000000000011</c:v>
                </c:pt>
                <c:pt idx="5">
                  <c:v>7.5</c:v>
                </c:pt>
                <c:pt idx="6">
                  <c:v>5.4</c:v>
                </c:pt>
                <c:pt idx="7">
                  <c:v>4.0999999999999996</c:v>
                </c:pt>
                <c:pt idx="8">
                  <c:v>3.9</c:v>
                </c:pt>
                <c:pt idx="9">
                  <c:v>3.6</c:v>
                </c:pt>
                <c:pt idx="10">
                  <c:v>3.1</c:v>
                </c:pt>
                <c:pt idx="11">
                  <c:v>3</c:v>
                </c:pt>
                <c:pt idx="12">
                  <c:v>2.5</c:v>
                </c:pt>
                <c:pt idx="13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معدل الوفاة</c:v>
                </c:pt>
              </c:strCache>
            </c:strRef>
          </c:tx>
          <c:spPr>
            <a:solidFill>
              <a:schemeClr val="tx1"/>
            </a:solidFill>
          </c:spPr>
          <c:dPt>
            <c:idx val="13"/>
            <c:spPr>
              <a:solidFill>
                <a:srgbClr val="008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6.9</a:t>
                    </a:r>
                  </a:p>
                </c:rich>
              </c:tx>
              <c:dLblPos val="outEnd"/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8000"/>
                        </a:solidFill>
                      </a:rPr>
                      <a:t>0.9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ورقة1!$A$2:$A$15</c:f>
              <c:strCache>
                <c:ptCount val="14"/>
                <c:pt idx="0">
                  <c:v>الثدي</c:v>
                </c:pt>
                <c:pt idx="1">
                  <c:v>القولون-المستقيم</c:v>
                </c:pt>
                <c:pt idx="2">
                  <c:v>عنق الرحم</c:v>
                </c:pt>
                <c:pt idx="3">
                  <c:v>الرئة</c:v>
                </c:pt>
                <c:pt idx="4">
                  <c:v>جسم الرحم</c:v>
                </c:pt>
                <c:pt idx="5">
                  <c:v>المعدة</c:v>
                </c:pt>
                <c:pt idx="6">
                  <c:v>الكبد</c:v>
                </c:pt>
                <c:pt idx="7">
                  <c:v>لمفومة لاهودجكينية</c:v>
                </c:pt>
                <c:pt idx="8">
                  <c:v>الابيضاض</c:v>
                </c:pt>
                <c:pt idx="9">
                  <c:v>البنكرياس</c:v>
                </c:pt>
                <c:pt idx="10">
                  <c:v>المريء</c:v>
                </c:pt>
                <c:pt idx="11">
                  <c:v>الكلية</c:v>
                </c:pt>
                <c:pt idx="12">
                  <c:v>الشفة وجوف الفم</c:v>
                </c:pt>
                <c:pt idx="13">
                  <c:v>المثانة</c:v>
                </c:pt>
              </c:strCache>
            </c:strRef>
          </c:cat>
          <c:val>
            <c:numRef>
              <c:f>ورقة1!$C$2:$C$15</c:f>
              <c:numCache>
                <c:formatCode>General</c:formatCode>
                <c:ptCount val="14"/>
                <c:pt idx="0">
                  <c:v>12.9</c:v>
                </c:pt>
                <c:pt idx="1">
                  <c:v>6.9</c:v>
                </c:pt>
                <c:pt idx="2">
                  <c:v>6.8</c:v>
                </c:pt>
                <c:pt idx="3">
                  <c:v>11.1</c:v>
                </c:pt>
                <c:pt idx="4">
                  <c:v>1.8</c:v>
                </c:pt>
                <c:pt idx="5">
                  <c:v>5.7</c:v>
                </c:pt>
                <c:pt idx="6">
                  <c:v>5.0999999999999996</c:v>
                </c:pt>
                <c:pt idx="7">
                  <c:v>2</c:v>
                </c:pt>
                <c:pt idx="8">
                  <c:v>2.8</c:v>
                </c:pt>
                <c:pt idx="9">
                  <c:v>3.4</c:v>
                </c:pt>
                <c:pt idx="10">
                  <c:v>2.7</c:v>
                </c:pt>
                <c:pt idx="11">
                  <c:v>1.2</c:v>
                </c:pt>
                <c:pt idx="12">
                  <c:v>1.2</c:v>
                </c:pt>
                <c:pt idx="13">
                  <c:v>0.9</c:v>
                </c:pt>
              </c:numCache>
            </c:numRef>
          </c:val>
        </c:ser>
        <c:dLbls>
          <c:showVal val="1"/>
        </c:dLbls>
        <c:axId val="95478144"/>
        <c:axId val="95480064"/>
      </c:barChart>
      <c:catAx>
        <c:axId val="95478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100">
                    <a:solidFill>
                      <a:srgbClr val="002060"/>
                    </a:solidFill>
                  </a:rPr>
                  <a:t>العضو المصاب بالسرطان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ar-SY"/>
          </a:p>
        </c:txPr>
        <c:crossAx val="95480064"/>
        <c:crosses val="autoZero"/>
        <c:auto val="1"/>
        <c:lblAlgn val="ctr"/>
        <c:lblOffset val="100"/>
      </c:catAx>
      <c:valAx>
        <c:axId val="95480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100" dirty="0">
                    <a:solidFill>
                      <a:srgbClr val="C00000"/>
                    </a:solidFill>
                  </a:rPr>
                  <a:t>معدل الحدوث والوفاة بالسرطان لكل مئة </a:t>
                </a:r>
                <a:r>
                  <a:rPr lang="ar-SY" sz="1100" dirty="0" smtClean="0">
                    <a:solidFill>
                      <a:srgbClr val="C00000"/>
                    </a:solidFill>
                  </a:rPr>
                  <a:t>ألف من الإناث</a:t>
                </a:r>
                <a:endParaRPr lang="ar-SY" sz="11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ar-SY"/>
          </a:p>
        </c:txPr>
        <c:crossAx val="95478144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000" b="1"/>
            </a:pPr>
            <a:endParaRPr lang="ar-SY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ar-SY"/>
          </a:p>
        </c:txPr>
      </c:legendEntry>
      <c:layout/>
      <c:spPr>
        <a:solidFill>
          <a:srgbClr val="FFC000"/>
        </a:solidFill>
      </c:spPr>
      <c:txPr>
        <a:bodyPr/>
        <a:lstStyle/>
        <a:p>
          <a:pPr>
            <a:defRPr b="1"/>
          </a:pPr>
          <a:endParaRPr lang="ar-SY"/>
        </a:p>
      </c:txPr>
    </c:legend>
    <c:plotVisOnly val="1"/>
  </c:chart>
  <c:spPr>
    <a:solidFill>
      <a:srgbClr val="FFFF00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 algn="l">
              <a:defRPr/>
            </a:pPr>
            <a:r>
              <a:rPr lang="ar-SY" dirty="0" smtClean="0">
                <a:solidFill>
                  <a:schemeClr val="tx1"/>
                </a:solidFill>
              </a:rPr>
              <a:t>تقديرات عدد وتوزع </a:t>
            </a:r>
            <a:r>
              <a:rPr lang="ar-SY" dirty="0">
                <a:solidFill>
                  <a:schemeClr val="tx1"/>
                </a:solidFill>
              </a:rPr>
              <a:t>حالات </a:t>
            </a:r>
            <a:r>
              <a:rPr lang="ar-SY" dirty="0" smtClean="0">
                <a:solidFill>
                  <a:schemeClr val="tx1"/>
                </a:solidFill>
              </a:rPr>
              <a:t>السرطان بكافة الأعمار لدى الذكور-2012</a:t>
            </a:r>
            <a:endParaRPr lang="ar-SY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42006842975513"/>
          <c:y val="1.92367698372905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</c:spPr>
          <c:dPt>
            <c:idx val="5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الرئة 16,7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البروستاتة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15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القولون-المستقيم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10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المعدة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8,5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الكبد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7,5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C00000"/>
                        </a:solidFill>
                      </a:rPr>
                      <a:t>المثانة</a:t>
                    </a:r>
                    <a:r>
                      <a:rPr lang="ar-SY" sz="1100" b="1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C00000"/>
                        </a:solidFill>
                      </a:rPr>
                      <a:t>4,4</a:t>
                    </a:r>
                    <a:r>
                      <a:rPr lang="ar-SY" sz="1100" b="1" dirty="0" smtClean="0">
                        <a:solidFill>
                          <a:srgbClr val="C0000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المريء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4,3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SY" sz="1100" b="1" dirty="0" err="1" smtClean="0">
                        <a:solidFill>
                          <a:srgbClr val="7030A0"/>
                        </a:solidFill>
                      </a:rPr>
                      <a:t>لمفومة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 </a:t>
                    </a:r>
                    <a:r>
                      <a:rPr lang="ar-SY" sz="1100" b="1" dirty="0" err="1" smtClean="0">
                        <a:solidFill>
                          <a:srgbClr val="7030A0"/>
                        </a:solidFill>
                      </a:rPr>
                      <a:t>لاهودجكينية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2,9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الكلية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2,9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أعضاء أخرى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27,7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showVal val="1"/>
            <c:showCatName val="1"/>
          </c:dLbls>
          <c:cat>
            <c:strRef>
              <c:f>ورقة1!$A$2:$A$11</c:f>
              <c:strCache>
                <c:ptCount val="10"/>
                <c:pt idx="0">
                  <c:v>الرئة</c:v>
                </c:pt>
                <c:pt idx="1">
                  <c:v>البروستاتة</c:v>
                </c:pt>
                <c:pt idx="2">
                  <c:v>القولون-المستقيم</c:v>
                </c:pt>
                <c:pt idx="3">
                  <c:v>المعدة</c:v>
                </c:pt>
                <c:pt idx="4">
                  <c:v>الكبد</c:v>
                </c:pt>
                <c:pt idx="5">
                  <c:v>المثانة</c:v>
                </c:pt>
                <c:pt idx="6">
                  <c:v>المريء</c:v>
                </c:pt>
                <c:pt idx="7">
                  <c:v>لمفومة لاهودجكينية</c:v>
                </c:pt>
                <c:pt idx="8">
                  <c:v>الكلية</c:v>
                </c:pt>
                <c:pt idx="9">
                  <c:v>أعضاء أخرى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1241601</c:v>
                </c:pt>
                <c:pt idx="1">
                  <c:v>1111689</c:v>
                </c:pt>
                <c:pt idx="2">
                  <c:v>746289</c:v>
                </c:pt>
                <c:pt idx="3">
                  <c:v>631293</c:v>
                </c:pt>
                <c:pt idx="4">
                  <c:v>554369</c:v>
                </c:pt>
                <c:pt idx="5">
                  <c:v>330380</c:v>
                </c:pt>
                <c:pt idx="6">
                  <c:v>323008</c:v>
                </c:pt>
                <c:pt idx="7">
                  <c:v>217643</c:v>
                </c:pt>
                <c:pt idx="8">
                  <c:v>213924</c:v>
                </c:pt>
                <c:pt idx="9">
                  <c:v>2056943</c:v>
                </c:pt>
              </c:numCache>
            </c:numRef>
          </c:val>
        </c:ser>
        <c:dLbls>
          <c:showVal val="1"/>
        </c:dLbls>
        <c:gapWidth val="100"/>
        <c:axId val="90487808"/>
        <c:axId val="90485888"/>
      </c:barChart>
      <c:valAx>
        <c:axId val="90485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C00000"/>
                    </a:solidFill>
                  </a:rPr>
                  <a:t>عدد</a:t>
                </a:r>
                <a:r>
                  <a:rPr lang="ar-SY" sz="1400" baseline="0" dirty="0" smtClean="0">
                    <a:solidFill>
                      <a:srgbClr val="C00000"/>
                    </a:solidFill>
                  </a:rPr>
                  <a:t> حالات السرطان-ذكور</a:t>
                </a:r>
                <a:endParaRPr lang="ar-SY" sz="14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ar-SY"/>
          </a:p>
        </c:txPr>
        <c:crossAx val="90487808"/>
        <c:crosses val="autoZero"/>
        <c:crossBetween val="between"/>
      </c:valAx>
      <c:catAx>
        <c:axId val="90487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002060"/>
                    </a:solidFill>
                  </a:rPr>
                  <a:t>العضو المصاب بالسرطان</a:t>
                </a:r>
                <a:endParaRPr lang="ar-SY" sz="1400" dirty="0">
                  <a:solidFill>
                    <a:srgbClr val="002060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ar-SY"/>
          </a:p>
        </c:txPr>
        <c:crossAx val="90485888"/>
        <c:crosses val="autoZero"/>
        <c:auto val="1"/>
        <c:lblAlgn val="ctr"/>
        <c:lblOffset val="100"/>
      </c:catAx>
      <c:spPr>
        <a:solidFill>
          <a:schemeClr val="bg1">
            <a:lumMod val="75000"/>
          </a:schemeClr>
        </a:solidFill>
      </c:spPr>
    </c:plotArea>
    <c:plotVisOnly val="1"/>
  </c:chart>
  <c:spPr>
    <a:solidFill>
      <a:srgbClr val="FFFF00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 algn="l">
              <a:defRPr/>
            </a:pPr>
            <a:r>
              <a:rPr lang="ar-SY" dirty="0" smtClean="0">
                <a:solidFill>
                  <a:schemeClr val="tx1"/>
                </a:solidFill>
              </a:rPr>
              <a:t>تقديرات عدد وتوزع </a:t>
            </a:r>
            <a:r>
              <a:rPr lang="ar-SY" dirty="0">
                <a:solidFill>
                  <a:schemeClr val="tx1"/>
                </a:solidFill>
              </a:rPr>
              <a:t>حالات </a:t>
            </a:r>
            <a:r>
              <a:rPr lang="ar-SY" dirty="0" smtClean="0">
                <a:solidFill>
                  <a:schemeClr val="tx1"/>
                </a:solidFill>
              </a:rPr>
              <a:t>السرطان بكافة الأعمار لدى الإناث-2012</a:t>
            </a:r>
            <a:endParaRPr lang="ar-SY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42006842975513"/>
          <c:y val="1.92367698372905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الثدي 25,2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القولون-المستقيم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9,2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الرئة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8,7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عنق الرحم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7,9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المعدة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4,8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جسم الجسم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4,8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المبيض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3,6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الدرقية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3,5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الكبد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أعضاء أخرى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28,9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showVal val="1"/>
            <c:showCatName val="1"/>
          </c:dLbls>
          <c:cat>
            <c:strRef>
              <c:f>ورقة1!$A$2:$A$11</c:f>
              <c:strCache>
                <c:ptCount val="10"/>
                <c:pt idx="0">
                  <c:v>الثدي</c:v>
                </c:pt>
                <c:pt idx="1">
                  <c:v>القولون-المستقيم</c:v>
                </c:pt>
                <c:pt idx="2">
                  <c:v>الرئة</c:v>
                </c:pt>
                <c:pt idx="3">
                  <c:v>عنق الرحم</c:v>
                </c:pt>
                <c:pt idx="4">
                  <c:v>المعدة</c:v>
                </c:pt>
                <c:pt idx="5">
                  <c:v>جسم الرحم</c:v>
                </c:pt>
                <c:pt idx="6">
                  <c:v>المبيض</c:v>
                </c:pt>
                <c:pt idx="7">
                  <c:v>الدرقية</c:v>
                </c:pt>
                <c:pt idx="8">
                  <c:v>الكبد</c:v>
                </c:pt>
                <c:pt idx="9">
                  <c:v>أعضاء أخرى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1676633</c:v>
                </c:pt>
                <c:pt idx="1">
                  <c:v>614304</c:v>
                </c:pt>
                <c:pt idx="2">
                  <c:v>583100</c:v>
                </c:pt>
                <c:pt idx="3">
                  <c:v>527624</c:v>
                </c:pt>
                <c:pt idx="4">
                  <c:v>320301</c:v>
                </c:pt>
                <c:pt idx="5">
                  <c:v>319905</c:v>
                </c:pt>
                <c:pt idx="6">
                  <c:v>238719</c:v>
                </c:pt>
                <c:pt idx="7">
                  <c:v>229923</c:v>
                </c:pt>
                <c:pt idx="8">
                  <c:v>228082</c:v>
                </c:pt>
                <c:pt idx="9">
                  <c:v>1924710</c:v>
                </c:pt>
              </c:numCache>
            </c:numRef>
          </c:val>
        </c:ser>
        <c:dLbls>
          <c:showVal val="1"/>
        </c:dLbls>
        <c:gapWidth val="100"/>
        <c:axId val="90629632"/>
        <c:axId val="90586496"/>
      </c:barChart>
      <c:valAx>
        <c:axId val="90586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C00000"/>
                    </a:solidFill>
                  </a:rPr>
                  <a:t>عدد</a:t>
                </a:r>
                <a:r>
                  <a:rPr lang="ar-SY" sz="1400" baseline="0" dirty="0" smtClean="0">
                    <a:solidFill>
                      <a:srgbClr val="C00000"/>
                    </a:solidFill>
                  </a:rPr>
                  <a:t> حالات السرطان-إناث</a:t>
                </a:r>
                <a:endParaRPr lang="ar-SY" sz="14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ar-SY"/>
          </a:p>
        </c:txPr>
        <c:crossAx val="90629632"/>
        <c:crosses val="autoZero"/>
        <c:crossBetween val="between"/>
      </c:valAx>
      <c:catAx>
        <c:axId val="90629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002060"/>
                    </a:solidFill>
                  </a:rPr>
                  <a:t>العضو المصاب بالسرطان</a:t>
                </a:r>
                <a:endParaRPr lang="ar-SY" sz="1400" dirty="0">
                  <a:solidFill>
                    <a:srgbClr val="002060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ar-SY"/>
          </a:p>
        </c:txPr>
        <c:crossAx val="90586496"/>
        <c:crosses val="autoZero"/>
        <c:auto val="1"/>
        <c:lblAlgn val="ctr"/>
        <c:lblOffset val="100"/>
      </c:catAx>
      <c:spPr>
        <a:solidFill>
          <a:schemeClr val="bg1">
            <a:lumMod val="75000"/>
          </a:schemeClr>
        </a:solidFill>
      </c:spPr>
    </c:plotArea>
    <c:plotVisOnly val="1"/>
  </c:chart>
  <c:spPr>
    <a:solidFill>
      <a:srgbClr val="FFFF00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>
              <a:defRPr/>
            </a:pPr>
            <a:r>
              <a:rPr lang="ar-SY" sz="1200" dirty="0" smtClean="0"/>
              <a:t>مقارنة بين الذكور والإناث لتقديرات </a:t>
            </a:r>
            <a:r>
              <a:rPr lang="ar-SY" sz="1200" dirty="0"/>
              <a:t>معدلات </a:t>
            </a:r>
            <a:r>
              <a:rPr lang="ar-SY" sz="1200" dirty="0" smtClean="0"/>
              <a:t>حدوث السرطان </a:t>
            </a:r>
            <a:r>
              <a:rPr lang="ar-SY" sz="1200" dirty="0"/>
              <a:t>المعدلة تبعاً للسن </a:t>
            </a:r>
            <a:r>
              <a:rPr lang="ar-SY" sz="1200" dirty="0" smtClean="0"/>
              <a:t>لكل 100 ألف-2012</a:t>
            </a:r>
            <a:r>
              <a:rPr lang="ar-SY" dirty="0" smtClean="0"/>
              <a:t> </a:t>
            </a:r>
            <a:endParaRPr lang="ar-SY" dirty="0"/>
          </a:p>
        </c:rich>
      </c:tx>
      <c:layout>
        <c:manualLayout>
          <c:xMode val="edge"/>
          <c:yMode val="edge"/>
          <c:x val="0.21657289513646477"/>
          <c:y val="1.403505152816293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معدل الحدوث-ذكور</c:v>
                </c:pt>
              </c:strCache>
            </c:strRef>
          </c:tx>
          <c:spPr>
            <a:solidFill>
              <a:srgbClr val="7030A0"/>
            </a:solidFill>
          </c:spPr>
          <c:dPt>
            <c:idx val="8"/>
            <c:spPr>
              <a:solidFill>
                <a:srgbClr val="C00000"/>
              </a:solidFill>
            </c:spPr>
          </c:dPt>
          <c:dLbls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 sz="8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>
                        <a:solidFill>
                          <a:srgbClr val="7030A0"/>
                        </a:solidFill>
                      </a:rPr>
                      <a:t>31.1</a:t>
                    </a:r>
                  </a:p>
                </c:rich>
              </c:tx>
              <c:spPr/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20.6</a:t>
                    </a:r>
                  </a:p>
                </c:rich>
              </c:tx>
              <c:dLblPos val="out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9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ورقة1!$A$2:$A$16</c:f>
              <c:strCache>
                <c:ptCount val="15"/>
                <c:pt idx="0">
                  <c:v>الثدي</c:v>
                </c:pt>
                <c:pt idx="1">
                  <c:v>الرئة</c:v>
                </c:pt>
                <c:pt idx="2">
                  <c:v>البروستاتة</c:v>
                </c:pt>
                <c:pt idx="3">
                  <c:v>القولون-المستقيم</c:v>
                </c:pt>
                <c:pt idx="4">
                  <c:v>المعدة</c:v>
                </c:pt>
                <c:pt idx="5">
                  <c:v>الكبد</c:v>
                </c:pt>
                <c:pt idx="6">
                  <c:v>عنق الرحم</c:v>
                </c:pt>
                <c:pt idx="7">
                  <c:v>المريء</c:v>
                </c:pt>
                <c:pt idx="8">
                  <c:v>المثانة</c:v>
                </c:pt>
                <c:pt idx="9">
                  <c:v>جسم الرحم</c:v>
                </c:pt>
                <c:pt idx="10">
                  <c:v>لمفومة لاهودجكينية</c:v>
                </c:pt>
                <c:pt idx="11">
                  <c:v>الكلية</c:v>
                </c:pt>
                <c:pt idx="12">
                  <c:v>الابيضاض</c:v>
                </c:pt>
                <c:pt idx="13">
                  <c:v>الشفة وجوف الفم</c:v>
                </c:pt>
                <c:pt idx="14">
                  <c:v>البنكرياس</c:v>
                </c:pt>
              </c:strCache>
            </c:strRef>
          </c:cat>
          <c:val>
            <c:numRef>
              <c:f>ورقة1!$B$2:$B$16</c:f>
              <c:numCache>
                <c:formatCode>General</c:formatCode>
                <c:ptCount val="15"/>
                <c:pt idx="1">
                  <c:v>34.200000000000003</c:v>
                </c:pt>
                <c:pt idx="2">
                  <c:v>31.1</c:v>
                </c:pt>
                <c:pt idx="3">
                  <c:v>20.6</c:v>
                </c:pt>
                <c:pt idx="4">
                  <c:v>17.399999999999999</c:v>
                </c:pt>
                <c:pt idx="5">
                  <c:v>15.3</c:v>
                </c:pt>
                <c:pt idx="7">
                  <c:v>9</c:v>
                </c:pt>
                <c:pt idx="8">
                  <c:v>9</c:v>
                </c:pt>
                <c:pt idx="10">
                  <c:v>6</c:v>
                </c:pt>
                <c:pt idx="11">
                  <c:v>6</c:v>
                </c:pt>
                <c:pt idx="12">
                  <c:v>5.6</c:v>
                </c:pt>
                <c:pt idx="13">
                  <c:v>5.5</c:v>
                </c:pt>
                <c:pt idx="1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معدل الحدوث-إناث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8000"/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14.3</a:t>
                    </a:r>
                    <a:endParaRPr lang="en-US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14.3</a:t>
                    </a:r>
                  </a:p>
                </c:rich>
              </c:tx>
              <c:dLblPos val="out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8000"/>
                        </a:solidFill>
                      </a:rPr>
                      <a:t>2.2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ورقة1!$A$2:$A$16</c:f>
              <c:strCache>
                <c:ptCount val="15"/>
                <c:pt idx="0">
                  <c:v>الثدي</c:v>
                </c:pt>
                <c:pt idx="1">
                  <c:v>الرئة</c:v>
                </c:pt>
                <c:pt idx="2">
                  <c:v>البروستاتة</c:v>
                </c:pt>
                <c:pt idx="3">
                  <c:v>القولون-المستقيم</c:v>
                </c:pt>
                <c:pt idx="4">
                  <c:v>المعدة</c:v>
                </c:pt>
                <c:pt idx="5">
                  <c:v>الكبد</c:v>
                </c:pt>
                <c:pt idx="6">
                  <c:v>عنق الرحم</c:v>
                </c:pt>
                <c:pt idx="7">
                  <c:v>المريء</c:v>
                </c:pt>
                <c:pt idx="8">
                  <c:v>المثانة</c:v>
                </c:pt>
                <c:pt idx="9">
                  <c:v>جسم الرحم</c:v>
                </c:pt>
                <c:pt idx="10">
                  <c:v>لمفومة لاهودجكينية</c:v>
                </c:pt>
                <c:pt idx="11">
                  <c:v>الكلية</c:v>
                </c:pt>
                <c:pt idx="12">
                  <c:v>الابيضاض</c:v>
                </c:pt>
                <c:pt idx="13">
                  <c:v>الشفة وجوف الفم</c:v>
                </c:pt>
                <c:pt idx="14">
                  <c:v>البنكرياس</c:v>
                </c:pt>
              </c:strCache>
            </c:strRef>
          </c:cat>
          <c:val>
            <c:numRef>
              <c:f>ورقة1!$C$2:$C$16</c:f>
              <c:numCache>
                <c:formatCode>General</c:formatCode>
                <c:ptCount val="15"/>
                <c:pt idx="0">
                  <c:v>43.3</c:v>
                </c:pt>
                <c:pt idx="1">
                  <c:v>13.6</c:v>
                </c:pt>
                <c:pt idx="3">
                  <c:v>14.3</c:v>
                </c:pt>
                <c:pt idx="4">
                  <c:v>7.5</c:v>
                </c:pt>
                <c:pt idx="5">
                  <c:v>5.4</c:v>
                </c:pt>
                <c:pt idx="6">
                  <c:v>14</c:v>
                </c:pt>
                <c:pt idx="7">
                  <c:v>3.1</c:v>
                </c:pt>
                <c:pt idx="8">
                  <c:v>2.2000000000000002</c:v>
                </c:pt>
                <c:pt idx="9">
                  <c:v>8.2000000000000011</c:v>
                </c:pt>
                <c:pt idx="10">
                  <c:v>4.0999999999999996</c:v>
                </c:pt>
                <c:pt idx="11">
                  <c:v>3</c:v>
                </c:pt>
                <c:pt idx="12">
                  <c:v>3.9</c:v>
                </c:pt>
                <c:pt idx="13">
                  <c:v>2.5</c:v>
                </c:pt>
                <c:pt idx="14">
                  <c:v>3.6</c:v>
                </c:pt>
              </c:numCache>
            </c:numRef>
          </c:val>
        </c:ser>
        <c:dLbls>
          <c:showVal val="1"/>
        </c:dLbls>
        <c:axId val="91054080"/>
        <c:axId val="91056000"/>
      </c:barChart>
      <c:catAx>
        <c:axId val="91054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100">
                    <a:solidFill>
                      <a:srgbClr val="002060"/>
                    </a:solidFill>
                  </a:rPr>
                  <a:t>العضو المصاب بالسرطان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ar-SY"/>
          </a:p>
        </c:txPr>
        <c:crossAx val="91056000"/>
        <c:crosses val="autoZero"/>
        <c:auto val="1"/>
        <c:lblAlgn val="ctr"/>
        <c:lblOffset val="100"/>
      </c:catAx>
      <c:valAx>
        <c:axId val="91056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100" dirty="0">
                    <a:solidFill>
                      <a:srgbClr val="C00000"/>
                    </a:solidFill>
                  </a:rPr>
                  <a:t>معدل </a:t>
                </a:r>
                <a:r>
                  <a:rPr lang="ar-SY" sz="1100" dirty="0" smtClean="0">
                    <a:solidFill>
                      <a:srgbClr val="C00000"/>
                    </a:solidFill>
                  </a:rPr>
                  <a:t>حدوث السرطان </a:t>
                </a:r>
                <a:r>
                  <a:rPr lang="ar-SY" sz="1100" dirty="0">
                    <a:solidFill>
                      <a:srgbClr val="C00000"/>
                    </a:solidFill>
                  </a:rPr>
                  <a:t>لكل مئة ألف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ar-SY"/>
          </a:p>
        </c:txPr>
        <c:crossAx val="9105408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000" b="1"/>
            </a:pPr>
            <a:endParaRPr lang="ar-SY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ar-SY"/>
          </a:p>
        </c:txPr>
      </c:legendEntry>
      <c:layout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b="1"/>
          </a:pPr>
          <a:endParaRPr lang="ar-SY"/>
        </a:p>
      </c:txPr>
    </c:legend>
    <c:plotVisOnly val="1"/>
  </c:chart>
  <c:spPr>
    <a:solidFill>
      <a:srgbClr val="FFFF00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 algn="l">
              <a:defRPr/>
            </a:pPr>
            <a:r>
              <a:rPr lang="ar-SY" sz="1600" dirty="0" smtClean="0">
                <a:solidFill>
                  <a:schemeClr val="tx1"/>
                </a:solidFill>
              </a:rPr>
              <a:t>تقديرات عدد وتوزع الوفيات بالسرطان بكافة الأعمار لدى الذكور والإناث-2012</a:t>
            </a:r>
            <a:endParaRPr lang="ar-SY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87139770277599"/>
          <c:y val="1.92367698372905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الرئة 19,4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الكبد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9,1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المعدة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8,8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القولون-المستقيم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8,5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الثدي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6,4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المريء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4,9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البنكرياس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البروستاتة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عنق الرحم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أعضاء أخرى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showVal val="1"/>
            <c:showCatName val="1"/>
          </c:dLbls>
          <c:cat>
            <c:strRef>
              <c:f>ورقة1!$A$2:$A$11</c:f>
              <c:strCache>
                <c:ptCount val="10"/>
                <c:pt idx="0">
                  <c:v>الرئة</c:v>
                </c:pt>
                <c:pt idx="1">
                  <c:v>الكبد</c:v>
                </c:pt>
                <c:pt idx="2">
                  <c:v>المعدة</c:v>
                </c:pt>
                <c:pt idx="3">
                  <c:v>القولون-المستقيم</c:v>
                </c:pt>
                <c:pt idx="4">
                  <c:v>الثدي</c:v>
                </c:pt>
                <c:pt idx="5">
                  <c:v>المريء</c:v>
                </c:pt>
                <c:pt idx="6">
                  <c:v>البنكرياس</c:v>
                </c:pt>
                <c:pt idx="7">
                  <c:v>البروستاتة</c:v>
                </c:pt>
                <c:pt idx="8">
                  <c:v>عنق الرحم</c:v>
                </c:pt>
                <c:pt idx="9">
                  <c:v>أعضاء أخرى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1589800</c:v>
                </c:pt>
                <c:pt idx="1">
                  <c:v>745517</c:v>
                </c:pt>
                <c:pt idx="2">
                  <c:v>723027</c:v>
                </c:pt>
                <c:pt idx="3">
                  <c:v>693881</c:v>
                </c:pt>
                <c:pt idx="4">
                  <c:v>521817</c:v>
                </c:pt>
                <c:pt idx="5">
                  <c:v>400156</c:v>
                </c:pt>
                <c:pt idx="6">
                  <c:v>330372</c:v>
                </c:pt>
                <c:pt idx="7">
                  <c:v>307471</c:v>
                </c:pt>
                <c:pt idx="8">
                  <c:v>265653</c:v>
                </c:pt>
                <c:pt idx="9">
                  <c:v>2623336</c:v>
                </c:pt>
              </c:numCache>
            </c:numRef>
          </c:val>
        </c:ser>
        <c:dLbls>
          <c:showVal val="1"/>
        </c:dLbls>
        <c:gapWidth val="100"/>
        <c:axId val="91232512"/>
        <c:axId val="91230592"/>
      </c:barChart>
      <c:valAx>
        <c:axId val="91230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C00000"/>
                    </a:solidFill>
                  </a:rPr>
                  <a:t>عدد</a:t>
                </a:r>
                <a:r>
                  <a:rPr lang="ar-SY" sz="1400" baseline="0" dirty="0" smtClean="0">
                    <a:solidFill>
                      <a:srgbClr val="C00000"/>
                    </a:solidFill>
                  </a:rPr>
                  <a:t> الوفيات بالسرطان-ذكور وإناث</a:t>
                </a:r>
                <a:endParaRPr lang="ar-SY" sz="14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ar-SY"/>
          </a:p>
        </c:txPr>
        <c:crossAx val="91232512"/>
        <c:crosses val="autoZero"/>
        <c:crossBetween val="between"/>
      </c:valAx>
      <c:catAx>
        <c:axId val="91232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002060"/>
                    </a:solidFill>
                  </a:rPr>
                  <a:t>العضو المصاب بالسرطان</a:t>
                </a:r>
                <a:endParaRPr lang="ar-SY" sz="1400" dirty="0">
                  <a:solidFill>
                    <a:srgbClr val="002060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ar-SY"/>
          </a:p>
        </c:txPr>
        <c:crossAx val="91230592"/>
        <c:crosses val="autoZero"/>
        <c:auto val="1"/>
        <c:lblAlgn val="ctr"/>
        <c:lblOffset val="100"/>
      </c:catAx>
      <c:spPr>
        <a:solidFill>
          <a:schemeClr val="bg1">
            <a:lumMod val="75000"/>
          </a:schemeClr>
        </a:solidFill>
      </c:spPr>
    </c:plotArea>
    <c:plotVisOnly val="1"/>
  </c:chart>
  <c:spPr>
    <a:solidFill>
      <a:srgbClr val="FFFF00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 algn="l">
              <a:defRPr/>
            </a:pPr>
            <a:r>
              <a:rPr lang="ar-SY" sz="1600" dirty="0" smtClean="0">
                <a:solidFill>
                  <a:schemeClr val="tx1"/>
                </a:solidFill>
              </a:rPr>
              <a:t>تقديرات عدد وتوزع الوفيات بالسرطان بكافة الأعمار لدى الذكور-2012</a:t>
            </a:r>
            <a:endParaRPr lang="ar-SY" sz="1600" dirty="0">
              <a:solidFill>
                <a:schemeClr val="tx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</c:spPr>
          <c:dPt>
            <c:idx val="8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الرئة 23,6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الكبد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11,2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المعدة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10,1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القولون-المستقيم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البروستاتة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6,6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المريء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6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البنكرياس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الابيضاض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3,3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C00000"/>
                        </a:solidFill>
                      </a:rPr>
                      <a:t>المثانة
</a:t>
                    </a:r>
                    <a:r>
                      <a:rPr lang="ar-SY" sz="1100" b="1" dirty="0" smtClean="0">
                        <a:solidFill>
                          <a:srgbClr val="C00000"/>
                        </a:solidFill>
                      </a:rPr>
                      <a:t>2,6</a:t>
                    </a:r>
                    <a:r>
                      <a:rPr lang="ar-SY" sz="1100" b="1" dirty="0" smtClean="0">
                        <a:solidFill>
                          <a:srgbClr val="C0000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أعضاء أخرى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24,8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showVal val="1"/>
            <c:showCatName val="1"/>
          </c:dLbls>
          <c:cat>
            <c:strRef>
              <c:f>ورقة1!$A$2:$A$11</c:f>
              <c:strCache>
                <c:ptCount val="10"/>
                <c:pt idx="0">
                  <c:v>الرئة</c:v>
                </c:pt>
                <c:pt idx="1">
                  <c:v>الكبد</c:v>
                </c:pt>
                <c:pt idx="2">
                  <c:v>المعدة</c:v>
                </c:pt>
                <c:pt idx="3">
                  <c:v>القولون-المستقيم</c:v>
                </c:pt>
                <c:pt idx="4">
                  <c:v>البروستاتة</c:v>
                </c:pt>
                <c:pt idx="5">
                  <c:v>المريء</c:v>
                </c:pt>
                <c:pt idx="6">
                  <c:v>البنكرياس</c:v>
                </c:pt>
                <c:pt idx="7">
                  <c:v>الابيضاض</c:v>
                </c:pt>
                <c:pt idx="8">
                  <c:v>المثانة</c:v>
                </c:pt>
                <c:pt idx="9">
                  <c:v>أعضاء أخرى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1098606</c:v>
                </c:pt>
                <c:pt idx="1">
                  <c:v>521031</c:v>
                </c:pt>
                <c:pt idx="2">
                  <c:v>468931</c:v>
                </c:pt>
                <c:pt idx="3">
                  <c:v>373631</c:v>
                </c:pt>
                <c:pt idx="4">
                  <c:v>307471</c:v>
                </c:pt>
                <c:pt idx="5">
                  <c:v>281212</c:v>
                </c:pt>
                <c:pt idx="6">
                  <c:v>173812</c:v>
                </c:pt>
                <c:pt idx="7">
                  <c:v>151317</c:v>
                </c:pt>
                <c:pt idx="8">
                  <c:v>123043</c:v>
                </c:pt>
                <c:pt idx="9">
                  <c:v>1154078</c:v>
                </c:pt>
              </c:numCache>
            </c:numRef>
          </c:val>
        </c:ser>
        <c:dLbls>
          <c:showVal val="1"/>
        </c:dLbls>
        <c:gapWidth val="100"/>
        <c:axId val="94889856"/>
        <c:axId val="94834048"/>
      </c:barChart>
      <c:valAx>
        <c:axId val="94834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C00000"/>
                    </a:solidFill>
                  </a:rPr>
                  <a:t>عدد</a:t>
                </a:r>
                <a:r>
                  <a:rPr lang="ar-SY" sz="1400" baseline="0" dirty="0" smtClean="0">
                    <a:solidFill>
                      <a:srgbClr val="C00000"/>
                    </a:solidFill>
                  </a:rPr>
                  <a:t> الوفيات بالسرطان-ذكور</a:t>
                </a:r>
                <a:endParaRPr lang="ar-SY" sz="14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ar-SY"/>
          </a:p>
        </c:txPr>
        <c:crossAx val="94889856"/>
        <c:crosses val="autoZero"/>
        <c:crossBetween val="between"/>
      </c:valAx>
      <c:catAx>
        <c:axId val="9488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002060"/>
                    </a:solidFill>
                  </a:rPr>
                  <a:t>العضو المصاب بالسرطان</a:t>
                </a:r>
                <a:endParaRPr lang="ar-SY" sz="1400" dirty="0">
                  <a:solidFill>
                    <a:srgbClr val="002060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ar-SY"/>
          </a:p>
        </c:txPr>
        <c:crossAx val="94834048"/>
        <c:crosses val="autoZero"/>
        <c:auto val="1"/>
        <c:lblAlgn val="ctr"/>
        <c:lblOffset val="100"/>
      </c:catAx>
      <c:spPr>
        <a:solidFill>
          <a:schemeClr val="bg1">
            <a:lumMod val="75000"/>
          </a:schemeClr>
        </a:solidFill>
      </c:spPr>
    </c:plotArea>
    <c:plotVisOnly val="1"/>
  </c:chart>
  <c:spPr>
    <a:solidFill>
      <a:srgbClr val="FFFF00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 algn="l">
              <a:defRPr/>
            </a:pPr>
            <a:r>
              <a:rPr lang="ar-SY" sz="1600" dirty="0" smtClean="0">
                <a:solidFill>
                  <a:schemeClr val="tx1"/>
                </a:solidFill>
              </a:rPr>
              <a:t>تقديرات عدد وتوزع الوفيات بالسرطان بكافة الأعمار لدى الإناث-2012</a:t>
            </a:r>
            <a:endParaRPr lang="ar-SY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87139770277599"/>
          <c:y val="1.92367698372905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الثدي 14,7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الرئة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13,8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القولون-المستقيم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9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عنق الرحم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7,5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المعدة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7,2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الكبد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6,3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البنكرياس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4,4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المبيض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4,3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المريء</a:t>
                    </a:r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3,4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ar-SY" sz="1100" b="1" dirty="0">
                        <a:solidFill>
                          <a:srgbClr val="7030A0"/>
                        </a:solidFill>
                      </a:rPr>
                      <a:t>أعضاء أخرى
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</a:rPr>
                      <a:t>29,4</a:t>
                    </a:r>
                    <a:r>
                      <a:rPr lang="ar-SY" sz="1100" b="1" dirty="0" smtClean="0">
                        <a:solidFill>
                          <a:srgbClr val="7030A0"/>
                        </a:solidFill>
                        <a:latin typeface="Simplified Arabic"/>
                        <a:cs typeface="Simplified Arabic"/>
                      </a:rPr>
                      <a:t>٪</a:t>
                    </a:r>
                    <a:endParaRPr lang="ar-SY" sz="1100" b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showVal val="1"/>
            <c:showCatName val="1"/>
          </c:dLbls>
          <c:cat>
            <c:strRef>
              <c:f>ورقة1!$A$2:$A$11</c:f>
              <c:strCache>
                <c:ptCount val="10"/>
                <c:pt idx="0">
                  <c:v>الثدي</c:v>
                </c:pt>
                <c:pt idx="1">
                  <c:v>الرئة</c:v>
                </c:pt>
                <c:pt idx="2">
                  <c:v>القولون-المستقيم</c:v>
                </c:pt>
                <c:pt idx="3">
                  <c:v>عنق الرحم</c:v>
                </c:pt>
                <c:pt idx="4">
                  <c:v>المعدة</c:v>
                </c:pt>
                <c:pt idx="5">
                  <c:v>الكبد</c:v>
                </c:pt>
                <c:pt idx="6">
                  <c:v>البنكرياس</c:v>
                </c:pt>
                <c:pt idx="7">
                  <c:v>المبيض</c:v>
                </c:pt>
                <c:pt idx="8">
                  <c:v>المريء</c:v>
                </c:pt>
                <c:pt idx="9">
                  <c:v>أعضاء أخرى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521817</c:v>
                </c:pt>
                <c:pt idx="1">
                  <c:v>491194</c:v>
                </c:pt>
                <c:pt idx="2">
                  <c:v>320250</c:v>
                </c:pt>
                <c:pt idx="3">
                  <c:v>265653</c:v>
                </c:pt>
                <c:pt idx="4">
                  <c:v>254096</c:v>
                </c:pt>
                <c:pt idx="5">
                  <c:v>224486</c:v>
                </c:pt>
                <c:pt idx="6">
                  <c:v>156560</c:v>
                </c:pt>
                <c:pt idx="7">
                  <c:v>151905</c:v>
                </c:pt>
                <c:pt idx="8">
                  <c:v>118944</c:v>
                </c:pt>
                <c:pt idx="9">
                  <c:v>1042993</c:v>
                </c:pt>
              </c:numCache>
            </c:numRef>
          </c:val>
        </c:ser>
        <c:dLbls>
          <c:showVal val="1"/>
        </c:dLbls>
        <c:gapWidth val="100"/>
        <c:axId val="95184768"/>
        <c:axId val="95182848"/>
      </c:barChart>
      <c:valAx>
        <c:axId val="95182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C00000"/>
                    </a:solidFill>
                  </a:rPr>
                  <a:t>عدد</a:t>
                </a:r>
                <a:r>
                  <a:rPr lang="ar-SY" sz="1400" baseline="0" dirty="0" smtClean="0">
                    <a:solidFill>
                      <a:srgbClr val="C00000"/>
                    </a:solidFill>
                  </a:rPr>
                  <a:t> الوفيات بالسرطان-إناث</a:t>
                </a:r>
                <a:endParaRPr lang="ar-SY" sz="14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ar-SY"/>
          </a:p>
        </c:txPr>
        <c:crossAx val="95184768"/>
        <c:crosses val="autoZero"/>
        <c:crossBetween val="between"/>
      </c:valAx>
      <c:catAx>
        <c:axId val="95184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400" dirty="0" smtClean="0">
                    <a:solidFill>
                      <a:srgbClr val="002060"/>
                    </a:solidFill>
                  </a:rPr>
                  <a:t>العضو المصاب بالسرطان</a:t>
                </a:r>
                <a:endParaRPr lang="ar-SY" sz="1400" dirty="0">
                  <a:solidFill>
                    <a:srgbClr val="002060"/>
                  </a:solidFill>
                </a:endParaRPr>
              </a:p>
            </c:rich>
          </c:tx>
          <c:layout/>
        </c:title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ar-SY"/>
          </a:p>
        </c:txPr>
        <c:crossAx val="95182848"/>
        <c:crosses val="autoZero"/>
        <c:auto val="1"/>
        <c:lblAlgn val="ctr"/>
        <c:lblOffset val="100"/>
      </c:catAx>
      <c:spPr>
        <a:solidFill>
          <a:schemeClr val="bg1">
            <a:lumMod val="75000"/>
          </a:schemeClr>
        </a:solidFill>
      </c:spPr>
    </c:plotArea>
    <c:plotVisOnly val="1"/>
  </c:chart>
  <c:spPr>
    <a:solidFill>
      <a:srgbClr val="FFFF00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>
              <a:defRPr/>
            </a:pPr>
            <a:r>
              <a:rPr lang="ar-SY" sz="1200" dirty="0" smtClean="0"/>
              <a:t>مقارنة بين الذكور والإناث لتقديرات معدلات </a:t>
            </a:r>
            <a:r>
              <a:rPr lang="ar-SY" sz="1200" baseline="0" dirty="0" smtClean="0"/>
              <a:t>ال</a:t>
            </a:r>
            <a:r>
              <a:rPr lang="ar-SY" sz="1200" dirty="0" smtClean="0"/>
              <a:t>وفاة </a:t>
            </a:r>
            <a:r>
              <a:rPr lang="ar-SY" sz="1200" dirty="0"/>
              <a:t>بالسرطان المعدلة تبعاً للسن </a:t>
            </a:r>
            <a:r>
              <a:rPr lang="ar-SY" sz="1200" dirty="0" smtClean="0"/>
              <a:t>لكل 100 ألف-2012</a:t>
            </a:r>
            <a:r>
              <a:rPr lang="ar-SY" dirty="0" smtClean="0"/>
              <a:t> </a:t>
            </a:r>
            <a:endParaRPr lang="ar-SY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معدل الوفاة-ذكور</c:v>
                </c:pt>
              </c:strCache>
            </c:strRef>
          </c:tx>
          <c:spPr>
            <a:solidFill>
              <a:srgbClr val="7030A0"/>
            </a:solidFill>
          </c:spPr>
          <c:dPt>
            <c:idx val="11"/>
            <c:spPr>
              <a:solidFill>
                <a:srgbClr val="C00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14.3</a:t>
                    </a: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7030A0"/>
                        </a:solidFill>
                      </a:rPr>
                      <a:t>12.7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10</a:t>
                    </a:r>
                  </a:p>
                </c:rich>
              </c:tx>
              <c:dLblPos val="out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3.2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ورقة1!$A$2:$A$16</c:f>
              <c:strCache>
                <c:ptCount val="15"/>
                <c:pt idx="0">
                  <c:v>الرئة</c:v>
                </c:pt>
                <c:pt idx="1">
                  <c:v>الكبد</c:v>
                </c:pt>
                <c:pt idx="2">
                  <c:v>الثدي</c:v>
                </c:pt>
                <c:pt idx="3">
                  <c:v>المعدة</c:v>
                </c:pt>
                <c:pt idx="4">
                  <c:v>القولون-المستقيم</c:v>
                </c:pt>
                <c:pt idx="5">
                  <c:v>البروستاتة</c:v>
                </c:pt>
                <c:pt idx="6">
                  <c:v>المريء</c:v>
                </c:pt>
                <c:pt idx="7">
                  <c:v>عنق الرحم</c:v>
                </c:pt>
                <c:pt idx="8">
                  <c:v>البنكرياس</c:v>
                </c:pt>
                <c:pt idx="9">
                  <c:v>الابيضاض</c:v>
                </c:pt>
                <c:pt idx="10">
                  <c:v>لمفومة لاهودجكينية</c:v>
                </c:pt>
                <c:pt idx="11">
                  <c:v>المثانة</c:v>
                </c:pt>
                <c:pt idx="12">
                  <c:v>الشفة وجوف الفم</c:v>
                </c:pt>
                <c:pt idx="13">
                  <c:v>الكلية</c:v>
                </c:pt>
                <c:pt idx="14">
                  <c:v>جسم الرحم</c:v>
                </c:pt>
              </c:strCache>
            </c:strRef>
          </c:cat>
          <c:val>
            <c:numRef>
              <c:f>ورقة1!$B$2:$B$16</c:f>
              <c:numCache>
                <c:formatCode>General</c:formatCode>
                <c:ptCount val="15"/>
                <c:pt idx="0">
                  <c:v>30</c:v>
                </c:pt>
                <c:pt idx="1">
                  <c:v>14.3</c:v>
                </c:pt>
                <c:pt idx="3">
                  <c:v>12.7</c:v>
                </c:pt>
                <c:pt idx="4">
                  <c:v>10</c:v>
                </c:pt>
                <c:pt idx="5">
                  <c:v>7.8</c:v>
                </c:pt>
                <c:pt idx="6">
                  <c:v>7.7</c:v>
                </c:pt>
                <c:pt idx="8">
                  <c:v>4.7</c:v>
                </c:pt>
                <c:pt idx="9">
                  <c:v>4.0999999999999996</c:v>
                </c:pt>
                <c:pt idx="10">
                  <c:v>3.2</c:v>
                </c:pt>
                <c:pt idx="11">
                  <c:v>3.2</c:v>
                </c:pt>
                <c:pt idx="12">
                  <c:v>2.7</c:v>
                </c:pt>
                <c:pt idx="1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معدل الوفاة-إناث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4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008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5.1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5.7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6.9</a:t>
                    </a:r>
                  </a:p>
                </c:rich>
              </c:tx>
              <c:dLblPos val="out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8000"/>
                        </a:solidFill>
                      </a:rPr>
                      <a:t>0.9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ورقة1!$A$2:$A$16</c:f>
              <c:strCache>
                <c:ptCount val="15"/>
                <c:pt idx="0">
                  <c:v>الرئة</c:v>
                </c:pt>
                <c:pt idx="1">
                  <c:v>الكبد</c:v>
                </c:pt>
                <c:pt idx="2">
                  <c:v>الثدي</c:v>
                </c:pt>
                <c:pt idx="3">
                  <c:v>المعدة</c:v>
                </c:pt>
                <c:pt idx="4">
                  <c:v>القولون-المستقيم</c:v>
                </c:pt>
                <c:pt idx="5">
                  <c:v>البروستاتة</c:v>
                </c:pt>
                <c:pt idx="6">
                  <c:v>المريء</c:v>
                </c:pt>
                <c:pt idx="7">
                  <c:v>عنق الرحم</c:v>
                </c:pt>
                <c:pt idx="8">
                  <c:v>البنكرياس</c:v>
                </c:pt>
                <c:pt idx="9">
                  <c:v>الابيضاض</c:v>
                </c:pt>
                <c:pt idx="10">
                  <c:v>لمفومة لاهودجكينية</c:v>
                </c:pt>
                <c:pt idx="11">
                  <c:v>المثانة</c:v>
                </c:pt>
                <c:pt idx="12">
                  <c:v>الشفة وجوف الفم</c:v>
                </c:pt>
                <c:pt idx="13">
                  <c:v>الكلية</c:v>
                </c:pt>
                <c:pt idx="14">
                  <c:v>جسم الرحم</c:v>
                </c:pt>
              </c:strCache>
            </c:strRef>
          </c:cat>
          <c:val>
            <c:numRef>
              <c:f>ورقة1!$C$2:$C$16</c:f>
              <c:numCache>
                <c:formatCode>General</c:formatCode>
                <c:ptCount val="15"/>
                <c:pt idx="0">
                  <c:v>11.1</c:v>
                </c:pt>
                <c:pt idx="1">
                  <c:v>5.0999999999999996</c:v>
                </c:pt>
                <c:pt idx="2">
                  <c:v>12.9</c:v>
                </c:pt>
                <c:pt idx="3">
                  <c:v>5.7</c:v>
                </c:pt>
                <c:pt idx="4">
                  <c:v>6.9</c:v>
                </c:pt>
                <c:pt idx="6">
                  <c:v>2.7</c:v>
                </c:pt>
                <c:pt idx="7">
                  <c:v>6.8</c:v>
                </c:pt>
                <c:pt idx="8">
                  <c:v>3.4</c:v>
                </c:pt>
                <c:pt idx="9">
                  <c:v>2.8</c:v>
                </c:pt>
                <c:pt idx="10">
                  <c:v>2</c:v>
                </c:pt>
                <c:pt idx="11">
                  <c:v>0.9</c:v>
                </c:pt>
                <c:pt idx="12">
                  <c:v>1.2</c:v>
                </c:pt>
                <c:pt idx="13">
                  <c:v>1.2</c:v>
                </c:pt>
                <c:pt idx="14">
                  <c:v>1.8</c:v>
                </c:pt>
              </c:numCache>
            </c:numRef>
          </c:val>
        </c:ser>
        <c:dLbls>
          <c:showVal val="1"/>
        </c:dLbls>
        <c:axId val="95281920"/>
        <c:axId val="95283840"/>
      </c:barChart>
      <c:catAx>
        <c:axId val="9528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100">
                    <a:solidFill>
                      <a:srgbClr val="002060"/>
                    </a:solidFill>
                  </a:rPr>
                  <a:t>العضو المصاب بالسرطان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ar-SY"/>
          </a:p>
        </c:txPr>
        <c:crossAx val="95283840"/>
        <c:crosses val="autoZero"/>
        <c:auto val="1"/>
        <c:lblAlgn val="ctr"/>
        <c:lblOffset val="100"/>
      </c:catAx>
      <c:valAx>
        <c:axId val="95283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100" dirty="0">
                    <a:solidFill>
                      <a:srgbClr val="C00000"/>
                    </a:solidFill>
                  </a:rPr>
                  <a:t>معدل </a:t>
                </a:r>
                <a:r>
                  <a:rPr lang="ar-SY" sz="1100" dirty="0" smtClean="0">
                    <a:solidFill>
                      <a:srgbClr val="C00000"/>
                    </a:solidFill>
                  </a:rPr>
                  <a:t>الوفاة </a:t>
                </a:r>
                <a:r>
                  <a:rPr lang="ar-SY" sz="1100" dirty="0">
                    <a:solidFill>
                      <a:srgbClr val="C00000"/>
                    </a:solidFill>
                  </a:rPr>
                  <a:t>بالسرطان لكل مئة ألف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ar-SY"/>
          </a:p>
        </c:txPr>
        <c:crossAx val="9528192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000" b="1"/>
            </a:pPr>
            <a:endParaRPr lang="ar-SY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ar-SY"/>
          </a:p>
        </c:txPr>
      </c:legendEntry>
      <c:layout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b="1"/>
          </a:pPr>
          <a:endParaRPr lang="ar-SY"/>
        </a:p>
      </c:txPr>
    </c:legend>
    <c:plotVisOnly val="1"/>
  </c:chart>
  <c:spPr>
    <a:solidFill>
      <a:srgbClr val="FFFF00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Y"/>
  <c:chart>
    <c:title>
      <c:tx>
        <c:rich>
          <a:bodyPr/>
          <a:lstStyle/>
          <a:p>
            <a:pPr>
              <a:defRPr/>
            </a:pPr>
            <a:r>
              <a:rPr lang="ar-SY" sz="1200" dirty="0"/>
              <a:t>تقديرات معدلات الحدوث</a:t>
            </a:r>
            <a:r>
              <a:rPr lang="ar-SY" sz="1200" baseline="0" dirty="0"/>
              <a:t> وال</a:t>
            </a:r>
            <a:r>
              <a:rPr lang="ar-SY" sz="1200" dirty="0"/>
              <a:t>وفاة بالسرطان المعدلة تبعاً للسن </a:t>
            </a:r>
            <a:r>
              <a:rPr lang="ar-SY" sz="1200" dirty="0" smtClean="0"/>
              <a:t>لكل 100 ألف من الذكور-2012</a:t>
            </a:r>
            <a:r>
              <a:rPr lang="ar-SY" dirty="0" smtClean="0"/>
              <a:t> </a:t>
            </a:r>
            <a:endParaRPr lang="ar-SY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ورقة1!$B$1</c:f>
              <c:strCache>
                <c:ptCount val="1"/>
                <c:pt idx="0">
                  <c:v>معدل الحدوث</c:v>
                </c:pt>
              </c:strCache>
            </c:strRef>
          </c:tx>
          <c:spPr>
            <a:solidFill>
              <a:srgbClr val="7030A0"/>
            </a:solidFill>
          </c:spPr>
          <c:dPt>
            <c:idx val="6"/>
            <c:spPr>
              <a:solidFill>
                <a:srgbClr val="C00000"/>
              </a:solidFill>
            </c:spPr>
          </c:dPt>
          <c:dLbls>
            <c:dLbl>
              <c:idx val="2"/>
              <c:layout/>
              <c:tx>
                <c:rich>
                  <a:bodyPr rot="-5400000" vert="horz"/>
                  <a:lstStyle/>
                  <a:p>
                    <a:pPr>
                      <a:defRPr sz="8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>
                        <a:solidFill>
                          <a:srgbClr val="7030A0"/>
                        </a:solidFill>
                      </a:rPr>
                      <a:t>20.6</a:t>
                    </a:r>
                  </a:p>
                </c:rich>
              </c:tx>
              <c:spPr/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9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rgbClr val="7030A0"/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ورقة1!$A$2:$A$13</c:f>
              <c:strCache>
                <c:ptCount val="12"/>
                <c:pt idx="0">
                  <c:v>الرئة</c:v>
                </c:pt>
                <c:pt idx="1">
                  <c:v>البروستاتة</c:v>
                </c:pt>
                <c:pt idx="2">
                  <c:v>القولون-المستقيم</c:v>
                </c:pt>
                <c:pt idx="3">
                  <c:v>المعدة</c:v>
                </c:pt>
                <c:pt idx="4">
                  <c:v>الكبد</c:v>
                </c:pt>
                <c:pt idx="5">
                  <c:v>المريء</c:v>
                </c:pt>
                <c:pt idx="6">
                  <c:v>المثانة</c:v>
                </c:pt>
                <c:pt idx="7">
                  <c:v>لمفومة لاهودجكينية</c:v>
                </c:pt>
                <c:pt idx="8">
                  <c:v>الكلية</c:v>
                </c:pt>
                <c:pt idx="9">
                  <c:v>الابيضاض</c:v>
                </c:pt>
                <c:pt idx="10">
                  <c:v>الشفة وجوف الفم</c:v>
                </c:pt>
                <c:pt idx="11">
                  <c:v>البنكرياس</c:v>
                </c:pt>
              </c:strCache>
            </c:strRef>
          </c:cat>
          <c:val>
            <c:numRef>
              <c:f>ورقة1!$B$2:$B$13</c:f>
              <c:numCache>
                <c:formatCode>General</c:formatCode>
                <c:ptCount val="12"/>
                <c:pt idx="0">
                  <c:v>34.200000000000003</c:v>
                </c:pt>
                <c:pt idx="1">
                  <c:v>31.1</c:v>
                </c:pt>
                <c:pt idx="2">
                  <c:v>20.6</c:v>
                </c:pt>
                <c:pt idx="3">
                  <c:v>17.399999999999999</c:v>
                </c:pt>
                <c:pt idx="4">
                  <c:v>15.3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6</c:v>
                </c:pt>
                <c:pt idx="9">
                  <c:v>5.6</c:v>
                </c:pt>
                <c:pt idx="10">
                  <c:v>5.5</c:v>
                </c:pt>
                <c:pt idx="11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معدل الوفاة</c:v>
                </c:pt>
              </c:strCache>
            </c:strRef>
          </c:tx>
          <c:spPr>
            <a:solidFill>
              <a:schemeClr val="tx1"/>
            </a:solidFill>
          </c:spPr>
          <c:dPt>
            <c:idx val="6"/>
            <c:spPr>
              <a:solidFill>
                <a:srgbClr val="008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10</a:t>
                    </a:r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8000"/>
                        </a:solidFill>
                      </a:rPr>
                      <a:t>3.2</a:t>
                    </a:r>
                  </a:p>
                </c:rich>
              </c:tx>
              <c:dLblPos val="outEnd"/>
              <c:showVal val="1"/>
            </c:dLbl>
            <c:txPr>
              <a:bodyPr rot="-5400000" vert="horz"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ar-SY"/>
              </a:p>
            </c:txPr>
            <c:dLblPos val="outEnd"/>
            <c:showVal val="1"/>
          </c:dLbls>
          <c:cat>
            <c:strRef>
              <c:f>ورقة1!$A$2:$A$13</c:f>
              <c:strCache>
                <c:ptCount val="12"/>
                <c:pt idx="0">
                  <c:v>الرئة</c:v>
                </c:pt>
                <c:pt idx="1">
                  <c:v>البروستاتة</c:v>
                </c:pt>
                <c:pt idx="2">
                  <c:v>القولون-المستقيم</c:v>
                </c:pt>
                <c:pt idx="3">
                  <c:v>المعدة</c:v>
                </c:pt>
                <c:pt idx="4">
                  <c:v>الكبد</c:v>
                </c:pt>
                <c:pt idx="5">
                  <c:v>المريء</c:v>
                </c:pt>
                <c:pt idx="6">
                  <c:v>المثانة</c:v>
                </c:pt>
                <c:pt idx="7">
                  <c:v>لمفومة لاهودجكينية</c:v>
                </c:pt>
                <c:pt idx="8">
                  <c:v>الكلية</c:v>
                </c:pt>
                <c:pt idx="9">
                  <c:v>الابيضاض</c:v>
                </c:pt>
                <c:pt idx="10">
                  <c:v>الشفة وجوف الفم</c:v>
                </c:pt>
                <c:pt idx="11">
                  <c:v>البنكرياس</c:v>
                </c:pt>
              </c:strCache>
            </c:strRef>
          </c:cat>
          <c:val>
            <c:numRef>
              <c:f>ورقة1!$C$2:$C$13</c:f>
              <c:numCache>
                <c:formatCode>General</c:formatCode>
                <c:ptCount val="12"/>
                <c:pt idx="0">
                  <c:v>30</c:v>
                </c:pt>
                <c:pt idx="1">
                  <c:v>7.8</c:v>
                </c:pt>
                <c:pt idx="2">
                  <c:v>10</c:v>
                </c:pt>
                <c:pt idx="3">
                  <c:v>12.7</c:v>
                </c:pt>
                <c:pt idx="4">
                  <c:v>14.3</c:v>
                </c:pt>
                <c:pt idx="5">
                  <c:v>7.7</c:v>
                </c:pt>
                <c:pt idx="6">
                  <c:v>3.2</c:v>
                </c:pt>
                <c:pt idx="7">
                  <c:v>3.2</c:v>
                </c:pt>
                <c:pt idx="8">
                  <c:v>2.5</c:v>
                </c:pt>
                <c:pt idx="9">
                  <c:v>4.0999999999999996</c:v>
                </c:pt>
                <c:pt idx="10">
                  <c:v>2.7</c:v>
                </c:pt>
                <c:pt idx="11">
                  <c:v>4.7</c:v>
                </c:pt>
              </c:numCache>
            </c:numRef>
          </c:val>
        </c:ser>
        <c:dLbls>
          <c:showVal val="1"/>
        </c:dLbls>
        <c:axId val="95390336"/>
        <c:axId val="95396608"/>
      </c:barChart>
      <c:catAx>
        <c:axId val="95390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Y" sz="1100">
                    <a:solidFill>
                      <a:srgbClr val="002060"/>
                    </a:solidFill>
                  </a:rPr>
                  <a:t>العضو المصاب بالسرطان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ar-SY"/>
          </a:p>
        </c:txPr>
        <c:crossAx val="95396608"/>
        <c:crosses val="autoZero"/>
        <c:auto val="1"/>
        <c:lblAlgn val="ctr"/>
        <c:lblOffset val="100"/>
      </c:catAx>
      <c:valAx>
        <c:axId val="95396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Y" sz="1100" dirty="0">
                    <a:solidFill>
                      <a:srgbClr val="C00000"/>
                    </a:solidFill>
                  </a:rPr>
                  <a:t>معدل الحدوث والوفاة بالسرطان لكل مئة </a:t>
                </a:r>
                <a:r>
                  <a:rPr lang="ar-SY" sz="1100" dirty="0" smtClean="0">
                    <a:solidFill>
                      <a:srgbClr val="C00000"/>
                    </a:solidFill>
                  </a:rPr>
                  <a:t>ألف من الذكور</a:t>
                </a:r>
                <a:endParaRPr lang="ar-SY" sz="1100" dirty="0">
                  <a:solidFill>
                    <a:srgbClr val="C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ar-SY"/>
          </a:p>
        </c:txPr>
        <c:crossAx val="95390336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000" b="1"/>
            </a:pPr>
            <a:endParaRPr lang="ar-SY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ar-SY"/>
          </a:p>
        </c:txPr>
      </c:legendEntry>
      <c:layout/>
      <c:spPr>
        <a:solidFill>
          <a:srgbClr val="FFC000"/>
        </a:solidFill>
      </c:spPr>
      <c:txPr>
        <a:bodyPr/>
        <a:lstStyle/>
        <a:p>
          <a:pPr>
            <a:defRPr b="1"/>
          </a:pPr>
          <a:endParaRPr lang="ar-SY"/>
        </a:p>
      </c:txPr>
    </c:legend>
    <c:plotVisOnly val="1"/>
  </c:chart>
  <c:spPr>
    <a:solidFill>
      <a:srgbClr val="FFFF00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E6B63C-E077-4ECE-B8E3-9DDFC08E9A50}" type="datetimeFigureOut">
              <a:rPr lang="ar-SY" smtClean="0"/>
              <a:pPr/>
              <a:t>23/10/1437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D82108-619D-4CCA-AD16-360CF83AA91D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276864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006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7879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7972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305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227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979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236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886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5794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99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3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2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2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9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9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2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0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19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09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48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495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28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659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1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99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75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2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4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889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704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614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0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26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08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05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81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4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44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7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45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93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900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08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2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08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05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8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48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44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74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45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93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900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08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26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08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0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81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48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44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74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45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93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900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08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26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05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81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48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44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742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456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93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900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668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8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45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7208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8172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657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120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614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29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3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2395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782-50E0-4D97-8694-F0D9346AF8DF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5B75-3791-4395-8DFD-49C1FD6EE8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787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236-230A-4D56-A534-D6971896A68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797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D54-FC02-468D-BE7A-3B1B22CBE74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305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6FB-70AF-4B95-BA3D-0A99E078562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227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98D-942D-43E4-958C-8E5E5FDD6DA8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979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AFC3-8E81-4E5D-B068-55AE6FD5EEAB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23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BC4C-D4B2-4196-BC5A-AD38A5A29984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886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283-BF74-4CB4-9E1A-422FC5EB1A29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5794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B4B2-5228-46BF-A03D-6558607C223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9949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3F7-1DFD-4ECD-8B12-1447DD7921AA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/>
              <a:pPr/>
              <a:t>الخميس، 28 تموز، 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الدكتور بسام أبو الذهب-دائرة السلامة والصحة المِهَنية-وزارة الصحة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2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5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2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BA93-F7D0-472B-8176-296F5510EA0E}" type="datetime10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الخميس، 28 تموز، 2016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>
                <a:solidFill>
                  <a:prstClr val="black">
                    <a:tint val="75000"/>
                  </a:prstClr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9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9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209941"/>
            <a:ext cx="7772400" cy="147002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B0F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العَوامِل المُسَرْطِنَة المُؤَكَّدَة </a:t>
            </a:r>
            <a:r>
              <a:rPr lang="ar-SY" b="1" dirty="0">
                <a:solidFill>
                  <a:srgbClr val="00B0F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والظَّنِّيَّة (</a:t>
            </a:r>
            <a:r>
              <a:rPr lang="ar-SY" b="1" dirty="0" smtClean="0">
                <a:solidFill>
                  <a:srgbClr val="00B0F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المُحْتَمَلَة والمُمْكِنَة</a:t>
            </a:r>
            <a:r>
              <a:rPr lang="ar-SY" b="1" dirty="0">
                <a:solidFill>
                  <a:srgbClr val="00B0F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) </a:t>
            </a:r>
            <a:r>
              <a:rPr lang="ar-SY" b="1" dirty="0" smtClean="0">
                <a:solidFill>
                  <a:srgbClr val="00B0F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للمَثانَة</a:t>
            </a:r>
            <a:endParaRPr lang="ar-SY" b="1" dirty="0">
              <a:solidFill>
                <a:srgbClr val="00B0F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8596" y="4857760"/>
            <a:ext cx="6400800" cy="1752600"/>
          </a:xfrm>
          <a:solidFill>
            <a:srgbClr val="002060"/>
          </a:solidFill>
        </p:spPr>
        <p:txBody>
          <a:bodyPr>
            <a:normAutofit fontScale="55000" lnSpcReduction="20000"/>
          </a:bodyPr>
          <a:lstStyle/>
          <a:p>
            <a:r>
              <a:rPr lang="ar-SY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إعداد</a:t>
            </a:r>
          </a:p>
          <a:p>
            <a:r>
              <a:rPr lang="ar-SY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الدكتور بسام أبو الذهب</a:t>
            </a:r>
          </a:p>
          <a:p>
            <a:r>
              <a:rPr lang="ar-SY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رئيس دائرة السلامة والصحة المِهَنية</a:t>
            </a:r>
          </a:p>
          <a:p>
            <a:r>
              <a:rPr lang="ar-SY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مديرية الأمراض السارية والمزمنة</a:t>
            </a:r>
          </a:p>
          <a:p>
            <a:r>
              <a:rPr lang="ar-SY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وزارة الصحة</a:t>
            </a:r>
          </a:p>
          <a:p>
            <a:r>
              <a:rPr lang="ar-SY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دمشق-الجمهورية العربية السورية</a:t>
            </a:r>
            <a:endParaRPr lang="ar-SY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2" descr="C:\Users\TOSHIBA\Documents\محاضرة العوامل المسرطنة للمثانة\صور\شريط السرطان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385293"/>
            <a:ext cx="1435435" cy="2258417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TOSHIBA\Documents\محاضرة العوامل المسرطنة للمثانة\صور\عوامل خطر سرطان المثانة-التدخي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86058"/>
            <a:ext cx="1802785" cy="135730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TOSHIBA\Documents\محاضرة العوامل المسرطنة للمثانة\صور\مراحل سرطان المثانة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6"/>
            <a:ext cx="2092981" cy="16724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TOSHIBA\Documents\محاضرة العوامل المسرطنة للمثانة\صور\تشريح المثانة7 ‫‬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8706" y="2857496"/>
            <a:ext cx="1978892" cy="13049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TOSHIBA\Documents\محاضرة العوامل المسرطنة للمثانة\صور\التنظير-سرطان المثانة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1" y="2571730"/>
            <a:ext cx="2428891" cy="16192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4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  <a:latin typeface="Times New Roman" pitchFamily="18" charset="0"/>
                <a:cs typeface="+mj-cs"/>
              </a:rPr>
              <a:t>الوقاية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  <a:latin typeface="Times New Roman" pitchFamily="18" charset="0"/>
                <a:cs typeface="+mj-cs"/>
              </a:rPr>
              <a:t>الكشف المبكر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+mj-cs"/>
              </a:rPr>
              <a:t>العلامات والأعراض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أنواع السرطان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مراحل السرطان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درجة السرطان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النقائل</a:t>
            </a:r>
            <a:endParaRPr lang="ar-SY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الورم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الناكس</a:t>
            </a:r>
            <a:endParaRPr lang="ar-SY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العامِل المُسَرْطِن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باللغة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الإنجليزية</a:t>
            </a: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Cyclophosphamide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000050-18-0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006055-19-2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دواعي الاستعمال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يُسْتَعْمَل في مُعالَجَة الأَوْرام والسَّرَطانات التالية: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لِمْفومَة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هُودْجكِين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ولِمْفومَة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لاهُودْجكِين</a:t>
            </a:r>
            <a:r>
              <a:rPr lang="ar-SY" b="1" dirty="0" smtClean="0">
                <a:solidFill>
                  <a:schemeClr val="bg1"/>
                </a:solidFill>
              </a:rPr>
              <a:t>، والوَرَم </a:t>
            </a:r>
            <a:r>
              <a:rPr lang="ar-SY" b="1" dirty="0" err="1" smtClean="0">
                <a:solidFill>
                  <a:schemeClr val="bg1"/>
                </a:solidFill>
              </a:rPr>
              <a:t>النِّقْيِي</a:t>
            </a:r>
            <a:r>
              <a:rPr lang="ar-SY" b="1" dirty="0" smtClean="0">
                <a:solidFill>
                  <a:schemeClr val="bg1"/>
                </a:solidFill>
              </a:rPr>
              <a:t> المُتَعَدِّد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الابْيِضاض: الابْيِضاض اللِّمْفاوِي المُزْمِن (الأَرومَة اللِّمْفاوِيَّة)، وبتَدابِير التَّكَيُّف قبل الزَّرْع </a:t>
            </a:r>
            <a:r>
              <a:rPr lang="ar-SY" b="1" dirty="0" err="1" smtClean="0">
                <a:solidFill>
                  <a:schemeClr val="bg1"/>
                </a:solidFill>
              </a:rPr>
              <a:t>الخَيْفِي</a:t>
            </a:r>
            <a:r>
              <a:rPr lang="ar-SY" b="1" dirty="0" smtClean="0">
                <a:solidFill>
                  <a:schemeClr val="bg1"/>
                </a:solidFill>
              </a:rPr>
              <a:t> (آتٍ من فَرْد آخر من نفس النَّوْع) للخَلِيَّة السَّلَفِيَّة المُكَوِّنَة للدَّم في مَرْضى الابْيِضاض المُزْمِن نِقْوِي المَنْشَأ؛ وفي الابْيِضاض </a:t>
            </a:r>
            <a:r>
              <a:rPr lang="ar-SY" b="1" dirty="0" err="1" smtClean="0">
                <a:solidFill>
                  <a:schemeClr val="bg1"/>
                </a:solidFill>
              </a:rPr>
              <a:t>الأَرومِي</a:t>
            </a:r>
            <a:r>
              <a:rPr lang="ar-SY" b="1" dirty="0" smtClean="0">
                <a:solidFill>
                  <a:schemeClr val="bg1"/>
                </a:solidFill>
              </a:rPr>
              <a:t> اللِّمْفاوِي الحادّ لاسيما في الأطفال. 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يُسْتَعْمَل أيضاً في مُعالَجَة الابْيِضاض </a:t>
            </a: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النِّقْوِي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 الحادّ (نِقْوِي المَنْشَأ، </a:t>
            </a: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اللَّالِمْفاوِي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)، واسْتُعْمِل كدَواء إضافي من أجل التَّحْريض أو المُعالَجَة بعد التَّحْريض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دواعي الاستعمال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يُسْتَعْمَل في مُعالَجَة الأَوْرام والسَّرَطانات التالية (تتمة):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لِمْفومَة</a:t>
            </a:r>
            <a:r>
              <a:rPr lang="ar-SY" b="1" dirty="0" smtClean="0">
                <a:solidFill>
                  <a:schemeClr val="bg1"/>
                </a:solidFill>
              </a:rPr>
              <a:t> الخَلايا التَّائِيَّة الجِلْدِيَّة، والوَرَم </a:t>
            </a:r>
            <a:r>
              <a:rPr lang="ar-SY" b="1" dirty="0" err="1" smtClean="0">
                <a:solidFill>
                  <a:schemeClr val="bg1"/>
                </a:solidFill>
              </a:rPr>
              <a:t>الأَرومِي</a:t>
            </a:r>
            <a:r>
              <a:rPr lang="ar-SY" b="1" dirty="0" smtClean="0">
                <a:solidFill>
                  <a:schemeClr val="bg1"/>
                </a:solidFill>
              </a:rPr>
              <a:t> العَصَبِي، والوَرَم </a:t>
            </a:r>
            <a:r>
              <a:rPr lang="ar-SY" b="1" dirty="0" err="1" smtClean="0">
                <a:solidFill>
                  <a:schemeClr val="bg1"/>
                </a:solidFill>
              </a:rPr>
              <a:t>الأَرومِي</a:t>
            </a:r>
            <a:r>
              <a:rPr lang="ar-SY" b="1" dirty="0" smtClean="0">
                <a:solidFill>
                  <a:schemeClr val="bg1"/>
                </a:solidFill>
              </a:rPr>
              <a:t> الشَّبَكِي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المَبيض: أورم المَبيض (الخَلِيَّة الجِنْسِيَّة)، وسَرَطان المَبيض </a:t>
            </a:r>
            <a:r>
              <a:rPr lang="ar-SY" b="1" dirty="0" err="1" smtClean="0">
                <a:solidFill>
                  <a:schemeClr val="bg1"/>
                </a:solidFill>
              </a:rPr>
              <a:t>الظِّهارِي</a:t>
            </a:r>
            <a:r>
              <a:rPr lang="ar-SY" b="1" dirty="0" smtClean="0">
                <a:solidFill>
                  <a:schemeClr val="bg1"/>
                </a:solidFill>
              </a:rPr>
              <a:t> المُتَقَدِّم (المَرْحَلَة</a:t>
            </a:r>
            <a:r>
              <a:rPr lang="en-US" b="1" dirty="0" err="1" smtClean="0">
                <a:solidFill>
                  <a:schemeClr val="bg1"/>
                </a:solidFill>
              </a:rPr>
              <a:t>lll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SY" b="1" dirty="0" smtClean="0">
                <a:solidFill>
                  <a:schemeClr val="bg1"/>
                </a:solidFill>
              </a:rPr>
              <a:t> والمَرْحَلَة </a:t>
            </a:r>
            <a:r>
              <a:rPr lang="en-US" b="1" dirty="0" err="1" smtClean="0">
                <a:solidFill>
                  <a:schemeClr val="bg1"/>
                </a:solidFill>
              </a:rPr>
              <a:t>lV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الثَّدْي:يُسْتَعْمَل كدَواء مساعد في الجِراحَة للنِّساء قبل </a:t>
            </a:r>
            <a:r>
              <a:rPr lang="ar-SY" b="1" dirty="0" err="1" smtClean="0">
                <a:solidFill>
                  <a:schemeClr val="bg1"/>
                </a:solidFill>
              </a:rPr>
              <a:t>الإِياس</a:t>
            </a:r>
            <a:r>
              <a:rPr lang="ar-SY" b="1" dirty="0" smtClean="0">
                <a:solidFill>
                  <a:schemeClr val="bg1"/>
                </a:solidFill>
              </a:rPr>
              <a:t> وبعده المُصابات بسَرَطان الثَّدْي المُبَكِّر سَلْبِي العُقْدَة أو إِيجابِي العُقْدَة (المَرْحَلَة</a:t>
            </a:r>
            <a:r>
              <a:rPr lang="en-US" b="1" dirty="0" smtClean="0">
                <a:solidFill>
                  <a:schemeClr val="bg1"/>
                </a:solidFill>
              </a:rPr>
              <a:t>l </a:t>
            </a:r>
            <a:r>
              <a:rPr lang="ar-SY" b="1" dirty="0" smtClean="0">
                <a:solidFill>
                  <a:schemeClr val="bg1"/>
                </a:solidFill>
              </a:rPr>
              <a:t> أو </a:t>
            </a:r>
            <a:r>
              <a:rPr lang="en-US" b="1" dirty="0" err="1" smtClean="0">
                <a:solidFill>
                  <a:schemeClr val="bg1"/>
                </a:solidFill>
              </a:rPr>
              <a:t>ll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ar-SY" b="1" dirty="0" smtClean="0">
                <a:solidFill>
                  <a:schemeClr val="bg1"/>
                </a:solidFill>
              </a:rPr>
              <a:t>). يُسْتَعْمَل ضمن تَولِيفَة المُعالَجَة الكِيمْيائِيَّة كمُسانِد في مُعالَجَة سَرَطانا لثَّدْي المُبَكِّر إِيجابِي العُقْدَة (المَرْحَلَة</a:t>
            </a:r>
            <a:r>
              <a:rPr lang="en-US" b="1" dirty="0" err="1" smtClean="0">
                <a:solidFill>
                  <a:schemeClr val="bg1"/>
                </a:solidFill>
              </a:rPr>
              <a:t>ll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SY" b="1" dirty="0" smtClean="0">
                <a:solidFill>
                  <a:schemeClr val="bg1"/>
                </a:solidFill>
              </a:rPr>
              <a:t>) لدى النِّساء قبل </a:t>
            </a:r>
            <a:r>
              <a:rPr lang="ar-SY" b="1" dirty="0" err="1" smtClean="0">
                <a:solidFill>
                  <a:schemeClr val="bg1"/>
                </a:solidFill>
              </a:rPr>
              <a:t>الإِياس</a:t>
            </a:r>
            <a:r>
              <a:rPr lang="ar-SY" b="1" dirty="0" smtClean="0">
                <a:solidFill>
                  <a:schemeClr val="bg1"/>
                </a:solidFill>
              </a:rPr>
              <a:t> وبعده للتَّحَكُّم بالمَرَض المَوْضِعِي (الجِراحَة، مع أو بدون المُعالَجَة بالأَشِعَّة)؛ أما في المَرْحَلَة المُتَقَدِّمَة مَوْضِعِيَّاً (المَرْحَلَة</a:t>
            </a:r>
            <a:r>
              <a:rPr lang="en-US" b="1" dirty="0" err="1" smtClean="0">
                <a:solidFill>
                  <a:schemeClr val="bg1"/>
                </a:solidFill>
              </a:rPr>
              <a:t>lll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)</a:t>
            </a:r>
            <a:r>
              <a:rPr lang="ar-SY" b="1" dirty="0" smtClean="0">
                <a:solidFill>
                  <a:schemeClr val="bg1"/>
                </a:solidFill>
              </a:rPr>
              <a:t> فيُسْتَعْمَل </a:t>
            </a:r>
            <a:r>
              <a:rPr lang="ar-SY" b="1" dirty="0" err="1" smtClean="0">
                <a:solidFill>
                  <a:schemeClr val="bg1"/>
                </a:solidFill>
              </a:rPr>
              <a:t>تَتابُعِيَّاً</a:t>
            </a:r>
            <a:r>
              <a:rPr lang="ar-SY" b="1" dirty="0" smtClean="0">
                <a:solidFill>
                  <a:schemeClr val="bg1"/>
                </a:solidFill>
              </a:rPr>
              <a:t> ضمن تَولِيفَة بعد الجِراحَة والمُعالَجَة بالأَشِعَّة من أجل المَرَض القابِل للجِراحَة أو بعد </a:t>
            </a:r>
            <a:r>
              <a:rPr lang="ar-SY" b="1" dirty="0" err="1" smtClean="0">
                <a:solidFill>
                  <a:schemeClr val="bg1"/>
                </a:solidFill>
              </a:rPr>
              <a:t>الخَزْعَة</a:t>
            </a:r>
            <a:r>
              <a:rPr lang="ar-SY" b="1" dirty="0" smtClean="0">
                <a:solidFill>
                  <a:schemeClr val="bg1"/>
                </a:solidFill>
              </a:rPr>
              <a:t> والمُعالَجَة بالأَشِعَّة من أجل المَرَض غير القابِل للجِراحَة؛ ويُسْتَعْمَل كذلك في المَرْحَلَة</a:t>
            </a:r>
            <a:r>
              <a:rPr lang="en-US" b="1" dirty="0" err="1" smtClean="0">
                <a:solidFill>
                  <a:schemeClr val="bg1"/>
                </a:solidFill>
              </a:rPr>
              <a:t>lV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SY" b="1" dirty="0" smtClean="0">
                <a:solidFill>
                  <a:schemeClr val="bg1"/>
                </a:solidFill>
              </a:rPr>
              <a:t> وفي المَرَض </a:t>
            </a:r>
            <a:r>
              <a:rPr lang="ar-SY" b="1" dirty="0" err="1" smtClean="0">
                <a:solidFill>
                  <a:schemeClr val="bg1"/>
                </a:solidFill>
              </a:rPr>
              <a:t>النَّاكِس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دواعي الاستعمال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يُسْتَعْمَل في مُعالَجَة الأَوْرام والسَّرَطانات التالية (تتمة):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الرِّئَة: سَرَطان الرِّئَة صغير الخَلايا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السَّارْكومَة</a:t>
            </a:r>
            <a:r>
              <a:rPr lang="ar-SY" b="1" dirty="0" smtClean="0">
                <a:solidFill>
                  <a:schemeClr val="bg1"/>
                </a:solidFill>
              </a:rPr>
              <a:t>: اسْتُعْمِل ضمن تَولِيفَة كعامِل مُسانِد للجِراحَة والمُعالَجَة بالأَشِعَّة لمُعالَجَة </a:t>
            </a:r>
            <a:r>
              <a:rPr lang="ar-SY" b="1" dirty="0" err="1" smtClean="0">
                <a:solidFill>
                  <a:schemeClr val="bg1"/>
                </a:solidFill>
              </a:rPr>
              <a:t>السَّارْكومَة</a:t>
            </a:r>
            <a:r>
              <a:rPr lang="ar-SY" b="1" dirty="0" smtClean="0">
                <a:solidFill>
                  <a:schemeClr val="bg1"/>
                </a:solidFill>
              </a:rPr>
              <a:t> العَضَلِيَّة المُخَطَّطَة </a:t>
            </a:r>
            <a:r>
              <a:rPr lang="ar-SY" b="1" dirty="0" err="1" smtClean="0">
                <a:solidFill>
                  <a:schemeClr val="bg1"/>
                </a:solidFill>
              </a:rPr>
              <a:t>وسارْكومَة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يُوينْغ</a:t>
            </a:r>
            <a:r>
              <a:rPr lang="ar-SY" b="1" dirty="0" smtClean="0">
                <a:solidFill>
                  <a:schemeClr val="bg1"/>
                </a:solidFill>
              </a:rPr>
              <a:t> (في العِظام)</a:t>
            </a:r>
          </a:p>
          <a:p>
            <a:pPr>
              <a:buNone/>
            </a:pP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413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مُؤَكَّد بالإضافة إلى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يَحدُث الابْيِضاض </a:t>
            </a:r>
            <a:r>
              <a:rPr lang="ar-SY" b="1" dirty="0" err="1" smtClean="0">
                <a:solidFill>
                  <a:schemeClr val="bg1"/>
                </a:solidFill>
              </a:rPr>
              <a:t>النِّقْوِي</a:t>
            </a:r>
            <a:r>
              <a:rPr lang="ar-SY" b="1" dirty="0" smtClean="0">
                <a:solidFill>
                  <a:schemeClr val="bg1"/>
                </a:solidFill>
              </a:rPr>
              <a:t> الحادّ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ظَنِّي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(مُحْتَمَل ومُمْكِن)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أعضاء</a:t>
            </a:r>
          </a:p>
          <a:p>
            <a:pPr>
              <a:buNone/>
            </a:pP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سِيكْلُوفُسْفاميد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44522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الصيغة البنيوية لـ </a:t>
            </a:r>
            <a:r>
              <a:rPr lang="ar-SA" sz="2400" b="1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سيكلوفوسفاميد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</a:t>
            </a:r>
            <a:endParaRPr lang="ar-SY" dirty="0"/>
          </a:p>
        </p:txBody>
      </p:sp>
      <p:pic>
        <p:nvPicPr>
          <p:cNvPr id="3074" name="Picture 2" descr="C:\Users\TOSHIBA\Documents\محاضرة العوامل المسرطنة للمثانة\صور\سيكلوفوسفامي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3071834" cy="27769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كلورنافازين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العامِل المُسَرْطِن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باللغة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الإنجليزية</a:t>
            </a: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Chlornaphazine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كلُورنافازين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chemeClr val="bg1"/>
                </a:solidFill>
                <a:cs typeface="+mj-cs"/>
              </a:rPr>
              <a:t>000994-03-1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109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  <a:latin typeface="Times New Roman" pitchFamily="18" charset="0"/>
              </a:rPr>
              <a:t>طرائق التحري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إجراءات التشخيص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المعالجة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الإنذار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والبقيا</a:t>
            </a:r>
            <a:endParaRPr lang="ar-SY" b="1" dirty="0" smtClean="0">
              <a:solidFill>
                <a:schemeClr val="accent6">
                  <a:lumMod val="60000"/>
                  <a:lumOff val="4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  <a:latin typeface="Times New Roman" pitchFamily="18" charset="0"/>
                <a:cs typeface="+mj-cs"/>
              </a:rPr>
              <a:t>المراجع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كلُورنافازين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دواعي الاستعمال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اسْتُعْمِل </a:t>
            </a:r>
            <a:r>
              <a:rPr lang="ar-SY" b="1" dirty="0" err="1" smtClean="0">
                <a:solidFill>
                  <a:schemeClr val="bg1"/>
                </a:solidFill>
              </a:rPr>
              <a:t>سَريرِياً</a:t>
            </a:r>
            <a:r>
              <a:rPr lang="ar-SY" b="1" dirty="0" smtClean="0">
                <a:solidFill>
                  <a:schemeClr val="bg1"/>
                </a:solidFill>
              </a:rPr>
              <a:t> كعامِل مُعالَجَة كِيمْيائِيَّة لمُعالَجَة </a:t>
            </a:r>
            <a:r>
              <a:rPr lang="ar-SY" b="1" dirty="0" err="1" smtClean="0">
                <a:solidFill>
                  <a:schemeClr val="bg1"/>
                </a:solidFill>
              </a:rPr>
              <a:t>لِمْفومَة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هُودْجكِين</a:t>
            </a:r>
            <a:r>
              <a:rPr lang="ar-SY" b="1" dirty="0" smtClean="0">
                <a:solidFill>
                  <a:schemeClr val="bg1"/>
                </a:solidFill>
              </a:rPr>
              <a:t>، بالإضافة إلى مُكافَحَة كَثْرَة الحُمْر الحَقيقِيَّة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كلُورنافازين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413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مُؤَكَّد بالإضافة إلى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كلُورنافازين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ظَنِّي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(مُحْتَمَل ومُمْكِن)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أعضاء</a:t>
            </a:r>
          </a:p>
          <a:p>
            <a:pPr>
              <a:buNone/>
            </a:pP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الدوائية (مضادة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للتنشؤ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كلُورنافازين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8728" y="542926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الصيغة البنيوية لـ </a:t>
            </a:r>
            <a:r>
              <a:rPr lang="ar-SA" sz="2400" b="1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كلُورنافازين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 </a:t>
            </a:r>
            <a:endParaRPr lang="ar-SY" dirty="0"/>
          </a:p>
        </p:txBody>
      </p:sp>
      <p:pic>
        <p:nvPicPr>
          <p:cNvPr id="4098" name="Picture 2" descr="C:\Users\TOSHIBA\Documents\محاضرة العوامل المسرطنة للمثانة\صور\كلورنافازي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928952" cy="260351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C00000"/>
                </a:solidFill>
                <a:cs typeface="PT Bold Heading" pitchFamily="2" charset="-78"/>
              </a:rPr>
              <a:t>تدخين 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11649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العامِل المُسَرْطِن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باللغة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الإنجليزية</a:t>
            </a: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Tobacco smoking 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تدخين 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التَّعَرُّض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غير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المِهَني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(عادات المُسْتَهْلِك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)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>
                <a:solidFill>
                  <a:schemeClr val="bg1"/>
                </a:solidFill>
              </a:rPr>
              <a:t>تحتوي </a:t>
            </a:r>
            <a:r>
              <a:rPr lang="ar-SY" b="1" dirty="0" smtClean="0">
                <a:solidFill>
                  <a:schemeClr val="bg1"/>
                </a:solidFill>
              </a:rPr>
              <a:t>مُنْتَجات التَّبْغ </a:t>
            </a:r>
            <a:r>
              <a:rPr lang="ar-SY" b="1" dirty="0">
                <a:solidFill>
                  <a:schemeClr val="bg1"/>
                </a:solidFill>
              </a:rPr>
              <a:t>على 40-50 </a:t>
            </a:r>
            <a:r>
              <a:rPr lang="ar-SY" b="1" dirty="0" smtClean="0">
                <a:solidFill>
                  <a:schemeClr val="bg1"/>
                </a:solidFill>
              </a:rPr>
              <a:t>مادَّة مُسَرْطِنَة </a:t>
            </a:r>
            <a:r>
              <a:rPr lang="ar-SY" b="1" dirty="0" err="1">
                <a:solidFill>
                  <a:schemeClr val="bg1"/>
                </a:solidFill>
              </a:rPr>
              <a:t>يستنشقها</a:t>
            </a:r>
            <a:r>
              <a:rPr lang="ar-SY" b="1" dirty="0">
                <a:solidFill>
                  <a:schemeClr val="bg1"/>
                </a:solidFill>
              </a:rPr>
              <a:t> المُدَخِّن أثناء تَعاطي </a:t>
            </a:r>
            <a:r>
              <a:rPr lang="ar-SY" b="1" dirty="0" smtClean="0">
                <a:solidFill>
                  <a:schemeClr val="bg1"/>
                </a:solidFill>
              </a:rPr>
              <a:t>مُنْتَجات التَّبْغ</a:t>
            </a:r>
            <a:r>
              <a:rPr lang="ar-SY" b="1" dirty="0">
                <a:solidFill>
                  <a:schemeClr val="bg1"/>
                </a:solidFill>
              </a:rPr>
              <a:t>؛ إن أهم تلك </a:t>
            </a:r>
            <a:r>
              <a:rPr lang="ar-SY" b="1" dirty="0" smtClean="0">
                <a:solidFill>
                  <a:schemeClr val="bg1"/>
                </a:solidFill>
              </a:rPr>
              <a:t>المُسَرْطِنات </a:t>
            </a:r>
            <a:r>
              <a:rPr lang="ar-SY" b="1" dirty="0">
                <a:solidFill>
                  <a:schemeClr val="bg1"/>
                </a:solidFill>
              </a:rPr>
              <a:t>هي القَطِران، والبِنْزين، </a:t>
            </a:r>
            <a:r>
              <a:rPr lang="ar-SY" b="1" dirty="0" smtClean="0">
                <a:solidFill>
                  <a:schemeClr val="bg1"/>
                </a:solidFill>
              </a:rPr>
              <a:t>والكروم سُداسِي التَّكافؤ</a:t>
            </a:r>
            <a:r>
              <a:rPr lang="ar-SY" b="1" dirty="0">
                <a:solidFill>
                  <a:schemeClr val="bg1"/>
                </a:solidFill>
              </a:rPr>
              <a:t>، والنِّيكْل، والزَّرْنيخ (</a:t>
            </a:r>
            <a:r>
              <a:rPr lang="ar-SY" b="1" dirty="0" err="1">
                <a:solidFill>
                  <a:schemeClr val="bg1"/>
                </a:solidFill>
              </a:rPr>
              <a:t>الأَرْسَنيك</a:t>
            </a:r>
            <a:r>
              <a:rPr lang="ar-SY" b="1" dirty="0">
                <a:solidFill>
                  <a:schemeClr val="bg1"/>
                </a:solidFill>
              </a:rPr>
              <a:t>)، ومادَّة 4-أَمينو ثُنائِي </a:t>
            </a:r>
            <a:r>
              <a:rPr lang="ar-SY" b="1" dirty="0" err="1">
                <a:solidFill>
                  <a:schemeClr val="bg1"/>
                </a:solidFill>
              </a:rPr>
              <a:t>الفاينيل</a:t>
            </a:r>
            <a:r>
              <a:rPr lang="ar-SY" b="1" dirty="0">
                <a:solidFill>
                  <a:schemeClr val="bg1"/>
                </a:solidFill>
              </a:rPr>
              <a:t>، وكلُوريد </a:t>
            </a:r>
            <a:r>
              <a:rPr lang="ar-SY" b="1" dirty="0" err="1">
                <a:solidFill>
                  <a:schemeClr val="bg1"/>
                </a:solidFill>
              </a:rPr>
              <a:t>الفاينيل</a:t>
            </a:r>
            <a:r>
              <a:rPr lang="ar-SY" b="1" dirty="0">
                <a:solidFill>
                  <a:schemeClr val="bg1"/>
                </a:solidFill>
              </a:rPr>
              <a:t>، والكَادْمْيُوم، وبِنزو (أ) بَيرِين، ...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5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تدخين 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429156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مُؤَكَّد</a:t>
            </a:r>
          </a:p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جَوف الفَم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البُلْعوم </a:t>
            </a:r>
            <a:r>
              <a:rPr lang="ar-SY" b="1" dirty="0">
                <a:solidFill>
                  <a:schemeClr val="bg1"/>
                </a:solidFill>
              </a:rPr>
              <a:t>الأَنْفي والفَمَوِي </a:t>
            </a:r>
            <a:r>
              <a:rPr lang="ar-SY" b="1" dirty="0" smtClean="0">
                <a:solidFill>
                  <a:schemeClr val="bg1"/>
                </a:solidFill>
              </a:rPr>
              <a:t>والسُّفْلِي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جَوف </a:t>
            </a:r>
            <a:r>
              <a:rPr lang="ar-SY" b="1" dirty="0">
                <a:solidFill>
                  <a:schemeClr val="bg1"/>
                </a:solidFill>
              </a:rPr>
              <a:t>الأَنْف والجُيوب </a:t>
            </a:r>
            <a:r>
              <a:rPr lang="ar-SY" b="1" dirty="0" smtClean="0">
                <a:solidFill>
                  <a:schemeClr val="bg1"/>
                </a:solidFill>
              </a:rPr>
              <a:t>الأَنْفيَّة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الحَنْجَرَة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الرِّئَة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المَريء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5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تدخين 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مُؤَكَّد</a:t>
            </a:r>
          </a:p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 .... تتمة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المَعِدَة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القولون-المستقيم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البَنكرِياس </a:t>
            </a:r>
            <a:r>
              <a:rPr lang="ar-SY" b="1" dirty="0">
                <a:solidFill>
                  <a:schemeClr val="bg1"/>
                </a:solidFill>
              </a:rPr>
              <a:t>(</a:t>
            </a:r>
            <a:r>
              <a:rPr lang="ar-SY" b="1" dirty="0" err="1" smtClean="0">
                <a:solidFill>
                  <a:schemeClr val="bg1"/>
                </a:solidFill>
              </a:rPr>
              <a:t>المُعَثْكِلَة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الكَبِد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الكُلْيَة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الحَالِب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تدخين 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مُؤَكَّد</a:t>
            </a:r>
          </a:p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المَثانَة.... تتمة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عُنُق الرَّحِم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المَبِيض </a:t>
            </a:r>
            <a:r>
              <a:rPr lang="ar-SY" b="1" dirty="0">
                <a:solidFill>
                  <a:schemeClr val="bg1"/>
                </a:solidFill>
              </a:rPr>
              <a:t>(</a:t>
            </a:r>
            <a:r>
              <a:rPr lang="ar-SY" b="1" dirty="0" err="1">
                <a:solidFill>
                  <a:schemeClr val="bg1"/>
                </a:solidFill>
              </a:rPr>
              <a:t>موسيني</a:t>
            </a:r>
            <a:r>
              <a:rPr lang="ar-SY" b="1" dirty="0">
                <a:solidFill>
                  <a:schemeClr val="bg1"/>
                </a:solidFill>
              </a:rPr>
              <a:t>، أو مُخاطِي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 كما يَحدُث الابْيِضاض </a:t>
            </a:r>
            <a:r>
              <a:rPr lang="ar-SY" b="1" dirty="0" err="1" smtClean="0">
                <a:solidFill>
                  <a:schemeClr val="bg1"/>
                </a:solidFill>
              </a:rPr>
              <a:t>النِّقْوِي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يؤدي </a:t>
            </a:r>
            <a:r>
              <a:rPr lang="ar-SY" b="1" dirty="0">
                <a:solidFill>
                  <a:schemeClr val="bg1"/>
                </a:solidFill>
              </a:rPr>
              <a:t>التَّدْخين من قِبَل الأَبَوَين إلى </a:t>
            </a:r>
            <a:r>
              <a:rPr lang="ar-SY" b="1" dirty="0" smtClean="0">
                <a:solidFill>
                  <a:schemeClr val="bg1"/>
                </a:solidFill>
              </a:rPr>
              <a:t>حُدوث الوَرَم </a:t>
            </a:r>
            <a:r>
              <a:rPr lang="ar-SY" b="1" dirty="0" err="1">
                <a:solidFill>
                  <a:schemeClr val="bg1"/>
                </a:solidFill>
              </a:rPr>
              <a:t>الأَرومِي</a:t>
            </a:r>
            <a:r>
              <a:rPr lang="ar-SY" b="1" dirty="0">
                <a:solidFill>
                  <a:schemeClr val="bg1"/>
                </a:solidFill>
              </a:rPr>
              <a:t> الكَبِدي لدى </a:t>
            </a:r>
            <a:r>
              <a:rPr lang="ar-SY" b="1" dirty="0" smtClean="0">
                <a:solidFill>
                  <a:schemeClr val="bg1"/>
                </a:solidFill>
              </a:rPr>
              <a:t>الأطفال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تدخين 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286280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ظَنِّي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(مُحْتَمَل ومُمْكِن)</a:t>
            </a:r>
          </a:p>
          <a:p>
            <a:pPr marL="0" indent="0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الثدي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ابيضاض لدى الأطفال أبناء المدخنين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119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7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عدد حالات السرطان </a:t>
            </a:r>
            <a:r>
              <a:rPr lang="ar-SY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والتوزع</a:t>
            </a:r>
            <a:r>
              <a:rPr lang="ar-SY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النسبي لها</a:t>
            </a:r>
          </a:p>
          <a:p>
            <a:pPr>
              <a:buFont typeface="Wingdings" pitchFamily="2" charset="2"/>
              <a:buChar char="Ø"/>
            </a:pPr>
            <a:r>
              <a:rPr lang="ar-SY" sz="2800" b="1" dirty="0" smtClean="0">
                <a:solidFill>
                  <a:schemeClr val="bg1"/>
                </a:solidFill>
              </a:rPr>
              <a:t>يشكل سرطان المَثانَة 3,1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٪ من حالات السرطان عالمياً (429793 حالة سنوياً في عام 2012)، وهو تاسع سرطان بغض النظر عن الجنس [بعد سرطانات الرئة (13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والثدي (11,9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والقولون-المستقيم (9,7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والبروستاتة (7,9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والمعدة (6,8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والكبد (5,6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وعنق الرحم (3,7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والمريء (3,2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]، وهو سادس سرطان لدى الرجال (4,4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(330380 حالة في عام 2012)، [بعد سرطانات الرئة (16,7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والبروستاتة (15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والقولون-المستقيم (10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والمعدة (8,5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والكبد (7,5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)]، وأما لدى النساء فهو قليل الحدوث ولا يأتي ضمن أهم عشرة سرطانات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المُؤَكَّدَة غير 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المِهَنية </a:t>
            </a: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(عادات المستهلك)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  <a:t>المتعلقة بالتبغ</a:t>
            </a:r>
            <a:br>
              <a:rPr lang="ar-SY" sz="2600" b="1" dirty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تدخين التبغ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6، 23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43608" y="5655730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           مُدَخِّن </a:t>
            </a:r>
            <a:r>
              <a:rPr lang="ar-SA" sz="2400" b="1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للتَّبْغ (مُدَخِّن فاعِل أو إِيجابِي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)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0" name="عنصر نائب للمحتوى 9" descr="C:\Users\TOSHIBA\Documents\‫المهنة والسرطان-نسخة د. بسام 1\الصور\3-3-1-تدخين التب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032448" cy="3600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52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أورثو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-طولويدين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4-Chloro-ortho-toluidine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أورثو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-طولويدين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95-69-2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أورثو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-طولويدين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استخدم في تصنيع الملونات العضوية، كما استخدم في تصنيع </a:t>
            </a:r>
            <a:r>
              <a:rPr lang="ar-SY" b="1" dirty="0" err="1" smtClean="0">
                <a:solidFill>
                  <a:schemeClr val="bg1"/>
                </a:solidFill>
              </a:rPr>
              <a:t>كلورديميفورم</a:t>
            </a:r>
            <a:r>
              <a:rPr lang="ar-SY" b="1" dirty="0" smtClean="0">
                <a:solidFill>
                  <a:schemeClr val="bg1"/>
                </a:solidFill>
              </a:rPr>
              <a:t> المستخدم كمبيد للحَلَم ومبيد للحشرات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يحدث التعرض المهني لدى عمال إنتاجه أو استخدامه في تصنيع الملونات العضوية (الأصباغ </a:t>
            </a:r>
            <a:r>
              <a:rPr lang="ar-SY" b="1" dirty="0" err="1" smtClean="0">
                <a:solidFill>
                  <a:schemeClr val="bg1"/>
                </a:solidFill>
              </a:rPr>
              <a:t>والأصبغة</a:t>
            </a:r>
            <a:r>
              <a:rPr lang="ar-SY" b="1" dirty="0" smtClean="0">
                <a:solidFill>
                  <a:schemeClr val="bg1"/>
                </a:solidFill>
              </a:rPr>
              <a:t>) </a:t>
            </a:r>
            <a:r>
              <a:rPr lang="ar-SY" b="1" dirty="0" err="1" smtClean="0">
                <a:solidFill>
                  <a:schemeClr val="bg1"/>
                </a:solidFill>
              </a:rPr>
              <a:t>و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كلورديميفورم</a:t>
            </a:r>
            <a:r>
              <a:rPr lang="ar-SY" b="1" dirty="0" smtClean="0">
                <a:solidFill>
                  <a:schemeClr val="bg1"/>
                </a:solidFill>
              </a:rPr>
              <a:t>، ولدى عمال مخابر الأبحاث الذين يستخدمون هذا الأمين كملون بيولوجي أو في قياس الألوان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يتعرض السكان له كملوث في منتجات المستهلك (أوراق الفول وجذوع العنب </a:t>
            </a:r>
            <a:r>
              <a:rPr lang="ar-SY" b="1" dirty="0" err="1" smtClean="0">
                <a:solidFill>
                  <a:schemeClr val="bg1"/>
                </a:solidFill>
              </a:rPr>
              <a:t>والعنبيات</a:t>
            </a:r>
            <a:r>
              <a:rPr lang="ar-SY" b="1" dirty="0" smtClean="0">
                <a:solidFill>
                  <a:schemeClr val="bg1"/>
                </a:solidFill>
              </a:rPr>
              <a:t>  ونباتات القطن المعالجة </a:t>
            </a:r>
            <a:r>
              <a:rPr lang="ar-SY" b="1" dirty="0" err="1" smtClean="0">
                <a:solidFill>
                  <a:schemeClr val="bg1"/>
                </a:solidFill>
              </a:rPr>
              <a:t>بالكلورديميفورم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أورثو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-طولويدين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أورثو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-طولويدين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أورثو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-طولويدين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الصيغة البنيوية لـ  4-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كلورو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-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أورثو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-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طولويدين</a:t>
            </a:r>
            <a:endParaRPr lang="ar-SY" dirty="0"/>
          </a:p>
        </p:txBody>
      </p:sp>
      <p:pic>
        <p:nvPicPr>
          <p:cNvPr id="5122" name="Picture 2" descr="C:\Users\TOSHIBA\Documents\محاضرة العوامل المسرطنة للمثانة\صور\4-كلورو-اورثو تولويدي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3190889" cy="31908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Tetrachloroethylene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127-18-4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أحد أهم المذيبات </a:t>
            </a:r>
            <a:r>
              <a:rPr lang="ar-SY" b="1" dirty="0" err="1" smtClean="0">
                <a:solidFill>
                  <a:schemeClr val="bg1"/>
                </a:solidFill>
              </a:rPr>
              <a:t>المكلورة</a:t>
            </a:r>
            <a:r>
              <a:rPr lang="ar-SY" b="1" dirty="0" smtClean="0">
                <a:solidFill>
                  <a:schemeClr val="bg1"/>
                </a:solidFill>
              </a:rPr>
              <a:t>؛ بين أعوام 1950 و1980، كان أهم استعمالاته في التنظيف الجاف، واستعمل بمقادير أقل لإزالة الشحوم من على المعادن وفي إنتاج </a:t>
            </a:r>
            <a:r>
              <a:rPr lang="ar-SY" b="1" dirty="0" err="1" smtClean="0">
                <a:solidFill>
                  <a:schemeClr val="bg1"/>
                </a:solidFill>
              </a:rPr>
              <a:t>الكلوروفلوروكاربونات</a:t>
            </a:r>
            <a:r>
              <a:rPr lang="ar-SY" b="1" dirty="0" smtClean="0">
                <a:solidFill>
                  <a:schemeClr val="bg1"/>
                </a:solidFill>
              </a:rPr>
              <a:t>. إن الاستخدام الأوسع منذ عام 1990 هو كمادة </a:t>
            </a:r>
            <a:r>
              <a:rPr lang="ar-SY" b="1" dirty="0" err="1" smtClean="0">
                <a:solidFill>
                  <a:schemeClr val="bg1"/>
                </a:solidFill>
              </a:rPr>
              <a:t>تلقيم</a:t>
            </a:r>
            <a:r>
              <a:rPr lang="ar-SY" b="1" dirty="0" smtClean="0">
                <a:solidFill>
                  <a:schemeClr val="bg1"/>
                </a:solidFill>
              </a:rPr>
              <a:t> لتخليق </a:t>
            </a:r>
            <a:r>
              <a:rPr lang="ar-SY" b="1" dirty="0" err="1" smtClean="0">
                <a:solidFill>
                  <a:schemeClr val="bg1"/>
                </a:solidFill>
              </a:rPr>
              <a:t>الفلوروكاربونات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كشف في الهواء الداخلي والخارجي والماء والغذاء وأنسجة الإنسان والحيوان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129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baseline="30000" dirty="0">
              <a:solidFill>
                <a:srgbClr val="00B05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معدل حدوث السرطان</a:t>
            </a:r>
          </a:p>
          <a:p>
            <a:pPr algn="just">
              <a:buFont typeface="Wingdings" pitchFamily="2" charset="2"/>
              <a:buChar char="Ø"/>
            </a:pPr>
            <a:r>
              <a:rPr lang="ar-SA" sz="31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قدر معدل حدوث سرطان المَثانَة لكل مئة ألف من الذكور </a:t>
            </a:r>
            <a:r>
              <a:rPr lang="ar-SA" sz="31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بــِ</a:t>
            </a:r>
            <a:r>
              <a:rPr lang="ar-SA" sz="31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(9)، وهو سادس معدل بعد الرئة (34,2) والبروستاتة (31,1) والقولون-المستقيم (20,6) والمعدة (17,4) والكبد (15,3) </a:t>
            </a:r>
          </a:p>
          <a:p>
            <a:pPr algn="just">
              <a:buFont typeface="Wingdings" pitchFamily="2" charset="2"/>
              <a:buChar char="Ø"/>
            </a:pPr>
            <a:r>
              <a:rPr lang="ar-SA" sz="31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قدر معدل حدوث سرطان المثانة لكل مئة ألف من الإناث</a:t>
            </a:r>
            <a:r>
              <a:rPr lang="ar-SA" sz="31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ar-SA" sz="31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بــِ</a:t>
            </a:r>
            <a:r>
              <a:rPr lang="ar-SA" sz="31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(2,2)، وهو ثامن معدل بعد الثدي (43,3) والقولون-المستقيم (14,3) وعنق الرحم (14) والرئة (13,6) والمعدة (7,5) والكبد (5,4) والمريء (3,1) </a:t>
            </a:r>
            <a:endParaRPr lang="ar-SA" sz="31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يحدث التعرض الرئيسي بالاستنشاق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كان التعرض المهني ولا يزال واسع الانتشار. لقد أدى التقدم التكنولوجي في عمليات التنظيف الجاف وإزالة الشحوم إلى تناقص التعرض كثيراً وكذلك </a:t>
            </a:r>
            <a:r>
              <a:rPr lang="ar-SY" b="1" dirty="0" err="1" smtClean="0">
                <a:solidFill>
                  <a:schemeClr val="bg1"/>
                </a:solidFill>
              </a:rPr>
              <a:t>التراكيز</a:t>
            </a:r>
            <a:r>
              <a:rPr lang="ar-SY" b="1" dirty="0" smtClean="0">
                <a:solidFill>
                  <a:schemeClr val="bg1"/>
                </a:solidFill>
              </a:rPr>
              <a:t> التي يتعرض لها العمال في بعض البلدان، بينما لا تزال </a:t>
            </a:r>
            <a:r>
              <a:rPr lang="ar-SY" b="1" dirty="0" err="1" smtClean="0">
                <a:solidFill>
                  <a:schemeClr val="bg1"/>
                </a:solidFill>
              </a:rPr>
              <a:t>التراكيز</a:t>
            </a:r>
            <a:r>
              <a:rPr lang="ar-SY" b="1" dirty="0" smtClean="0">
                <a:solidFill>
                  <a:schemeClr val="bg1"/>
                </a:solidFill>
              </a:rPr>
              <a:t>  مرتفعة في بلدان أخرى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يتعرض أيضاً القاطنون أو العاملون قرب ورش التنظيف الجاف رغم </a:t>
            </a:r>
            <a:r>
              <a:rPr lang="ar-SY" b="1" dirty="0" err="1" smtClean="0">
                <a:solidFill>
                  <a:schemeClr val="bg1"/>
                </a:solidFill>
              </a:rPr>
              <a:t>التراكيز</a:t>
            </a:r>
            <a:r>
              <a:rPr lang="ar-SY" b="1" dirty="0" smtClean="0">
                <a:solidFill>
                  <a:schemeClr val="bg1"/>
                </a:solidFill>
              </a:rPr>
              <a:t> الأقل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رباعي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كلور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الإيثيلين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9، 23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استخدام رباعي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كلور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الإيثيلين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في التنظيف الجاف</a:t>
            </a:r>
            <a:endParaRPr lang="ar-SY" dirty="0"/>
          </a:p>
        </p:txBody>
      </p:sp>
      <p:pic>
        <p:nvPicPr>
          <p:cNvPr id="1026" name="Picture 2" descr="C:\Users\TOSHIBA\Documents\محاضرة العوامل المسرطنة للمثانة\صور\رباعي كلور الإيثيلين في التنظيف الجا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246702" cy="34943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قارّ (زِفْت) الفَحْم–القَطِران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Coal-tar pitch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قارّ (زِفْت) الفَحْم–القَطِران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065996-93-2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قارّ (زِفْت) الفَحْم–القَطِران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صِناعَة </a:t>
            </a:r>
            <a:r>
              <a:rPr lang="ar-SY" b="1" dirty="0" err="1" smtClean="0">
                <a:solidFill>
                  <a:schemeClr val="bg1"/>
                </a:solidFill>
              </a:rPr>
              <a:t>المَساري</a:t>
            </a:r>
            <a:r>
              <a:rPr lang="ar-SY" b="1" dirty="0" smtClean="0">
                <a:solidFill>
                  <a:schemeClr val="bg1"/>
                </a:solidFill>
              </a:rPr>
              <a:t> الكَهْرَبائِيَّة؛ وتَرْكيب الأَسْقُف والتَّعْبيد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قارّ (زِفْت) الفَحْم–القَطِران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قارّ (زِفْت) الفَحْم–القَطِران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الرِّئَة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الجلد (</a:t>
            </a:r>
            <a:r>
              <a:rPr lang="ar-SY" b="1" dirty="0" err="1" smtClean="0">
                <a:solidFill>
                  <a:schemeClr val="bg1"/>
                </a:solidFill>
              </a:rPr>
              <a:t>تنشؤات</a:t>
            </a:r>
            <a:r>
              <a:rPr lang="ar-SY" b="1" dirty="0" smtClean="0">
                <a:solidFill>
                  <a:schemeClr val="bg1"/>
                </a:solidFill>
              </a:rPr>
              <a:t> خبيثة غير الورم </a:t>
            </a:r>
            <a:r>
              <a:rPr lang="ar-SY" b="1" dirty="0" err="1" smtClean="0">
                <a:solidFill>
                  <a:schemeClr val="bg1"/>
                </a:solidFill>
              </a:rPr>
              <a:t>الميلانيني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قارّ (زِفْت) الفَحْم–القَطِران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139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التَّعَرُّض لقارّ (زِفْت) الفَحْم–القَطِران أثناء تَعْبيد الطُّرُقات</a:t>
            </a:r>
            <a:endParaRPr lang="ar-SY" dirty="0"/>
          </a:p>
        </p:txBody>
      </p:sp>
      <p:pic>
        <p:nvPicPr>
          <p:cNvPr id="8" name="صورة 7" descr="C:\Users\TOSHIBA\Documents\المهنة والسرطان\الصور\2-2-2-8-زفت القطران-الفحم-التعبيد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4029091" cy="30753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مخطط 6"/>
          <p:cNvGraphicFramePr/>
          <p:nvPr/>
        </p:nvGraphicFramePr>
        <p:xfrm>
          <a:off x="428596" y="1428736"/>
          <a:ext cx="8429684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2-مِرْكابْتوبِنْزوثِيازول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16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2-mercaptobenzothiazole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2-مِرْكابْتوبِنْزوثِيازول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16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149-30-4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2-مِرْكابْتوبِنْزوثِيازول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16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يحدث التعرض لدى العمال في الصناعات الكيميائية، وعمال صناعة المطاط وتصنيع الإطارات، وعمال تصنيع تلك المادة الكيميائية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وجد كملوث بيئي، وكشف في فتات المطاط المستخدم في الملاعب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يحدث التعرض لدى السكان عبر التماس الجلدي مع البضائع المحتوية على المطاط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2-مِرْكابْتوبِنْزوثِيازول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16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2-مِرْكابْتوبِنْزوثِيازول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16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2-مِرْكابْتوبِنْزوثِيازول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16،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التعرض أثناء تصنيع الإطارات</a:t>
            </a:r>
            <a:endParaRPr lang="ar-SY" dirty="0"/>
          </a:p>
        </p:txBody>
      </p:sp>
      <p:pic>
        <p:nvPicPr>
          <p:cNvPr id="3" name="Picture 2" descr="C:\Users\TOSHIBA\Documents\محاضرة العوامل المسرطنة للمثانة\صور\تصنيع الإطارا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5033641" cy="36991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Hairdressers and barbers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rgbClr val="FFFF00"/>
                </a:solidFill>
                <a:cs typeface="+mj-cs"/>
              </a:rPr>
              <a:t>أصبغة الشعر: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الإنتاج، والاستخدام، والتَّعَرُّض المِهَني، والتعرض بعد الاستخدام الشخصي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تصنف أصبغة الشعر الحديثة </a:t>
            </a:r>
            <a:r>
              <a:rPr lang="ar-SY" b="1" dirty="0" err="1" smtClean="0">
                <a:solidFill>
                  <a:schemeClr val="bg1"/>
                </a:solidFill>
              </a:rPr>
              <a:t>كتأكسدية</a:t>
            </a:r>
            <a:r>
              <a:rPr lang="ar-SY" b="1" dirty="0" smtClean="0">
                <a:solidFill>
                  <a:schemeClr val="bg1"/>
                </a:solidFill>
              </a:rPr>
              <a:t> (دائمة) ونصف دائمة ومؤقتة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تمثل </a:t>
            </a:r>
            <a:r>
              <a:rPr lang="ar-SY" b="1" dirty="0" err="1" smtClean="0">
                <a:solidFill>
                  <a:schemeClr val="bg1"/>
                </a:solidFill>
              </a:rPr>
              <a:t>التأكسدية</a:t>
            </a:r>
            <a:r>
              <a:rPr lang="ar-SY" b="1" dirty="0" smtClean="0">
                <a:solidFill>
                  <a:schemeClr val="bg1"/>
                </a:solidFill>
              </a:rPr>
              <a:t> حوالي 80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 من المتوفر في الأسواق، وتتألف من وسائط أولية عديمة اللون (الأمينات العطرية) التي، بوجود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البيروكسيد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، تشكل الصباغ بتفاعل كيميائي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إن تركيز مكونات صباغ الشعر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التأكسدي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متناسب مع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شدات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درجة اللون، فالألوان الداكنة تميل إلى أن تحتوي على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التراكيز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الأعلى من المكونات الملونة (حتى 3٪ وسائط أولية خلال الاستخدام)، في حين أن درجات اللون الفاتحة (الأشقر) تحتوي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تراكيز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أقل 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rgbClr val="FFFF00"/>
                </a:solidFill>
                <a:cs typeface="+mj-cs"/>
              </a:rPr>
              <a:t>أصبغة الشعر: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الإنتاج، والاستخدام، والتَّعَرُّض المِهَني، والتعرض بعد الاستخدام الشخصي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تحتوي أصبغة الشعر  نصف الدائمة (المباشرة) على جزيئات اللون بوزن جزيئي منخفض؛ </a:t>
            </a:r>
            <a:r>
              <a:rPr lang="ar-SY" b="1" dirty="0" err="1" smtClean="0">
                <a:solidFill>
                  <a:schemeClr val="bg1"/>
                </a:solidFill>
              </a:rPr>
              <a:t>كنيترو</a:t>
            </a:r>
            <a:r>
              <a:rPr lang="ar-SY" b="1" dirty="0" smtClean="0">
                <a:solidFill>
                  <a:schemeClr val="bg1"/>
                </a:solidFill>
              </a:rPr>
              <a:t>-</a:t>
            </a:r>
            <a:r>
              <a:rPr lang="ar-SY" b="1" dirty="0" err="1" smtClean="0">
                <a:solidFill>
                  <a:schemeClr val="bg1"/>
                </a:solidFill>
              </a:rPr>
              <a:t>فينولات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ونيترو</a:t>
            </a:r>
            <a:r>
              <a:rPr lang="ar-SY" b="1" dirty="0" smtClean="0">
                <a:solidFill>
                  <a:schemeClr val="bg1"/>
                </a:solidFill>
              </a:rPr>
              <a:t> –</a:t>
            </a:r>
            <a:r>
              <a:rPr lang="ar-SY" b="1" dirty="0" err="1" smtClean="0">
                <a:solidFill>
                  <a:schemeClr val="bg1"/>
                </a:solidFill>
              </a:rPr>
              <a:t>أمينوفينولات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ونيترو</a:t>
            </a:r>
            <a:r>
              <a:rPr lang="ar-SY" b="1" dirty="0" smtClean="0">
                <a:solidFill>
                  <a:schemeClr val="bg1"/>
                </a:solidFill>
              </a:rPr>
              <a:t>-</a:t>
            </a:r>
            <a:r>
              <a:rPr lang="ar-SY" b="1" dirty="0" err="1" smtClean="0">
                <a:solidFill>
                  <a:schemeClr val="bg1"/>
                </a:solidFill>
              </a:rPr>
              <a:t>فينيلين</a:t>
            </a:r>
            <a:r>
              <a:rPr lang="ar-SY" b="1" dirty="0" smtClean="0">
                <a:solidFill>
                  <a:schemeClr val="bg1"/>
                </a:solidFill>
              </a:rPr>
              <a:t> ثنائي أمينات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تحتوي أصبغة الشعر  المؤقتة على أصبغة الشعر المباشرة بوزن جزيئي مرتفع كملونات </a:t>
            </a:r>
            <a:r>
              <a:rPr lang="ar-SY" b="1" dirty="0" err="1" smtClean="0">
                <a:solidFill>
                  <a:schemeClr val="bg1"/>
                </a:solidFill>
              </a:rPr>
              <a:t>الآزو</a:t>
            </a:r>
            <a:r>
              <a:rPr lang="ar-SY" b="1" dirty="0" smtClean="0">
                <a:solidFill>
                  <a:schemeClr val="bg1"/>
                </a:solidFill>
              </a:rPr>
              <a:t>، وثلاثي </a:t>
            </a:r>
            <a:r>
              <a:rPr lang="ar-SY" b="1" dirty="0" err="1" smtClean="0">
                <a:solidFill>
                  <a:schemeClr val="bg1"/>
                </a:solidFill>
              </a:rPr>
              <a:t>الفينيل</a:t>
            </a:r>
            <a:r>
              <a:rPr lang="ar-SY" b="1" dirty="0" smtClean="0">
                <a:solidFill>
                  <a:schemeClr val="bg1"/>
                </a:solidFill>
              </a:rPr>
              <a:t> أمين، </a:t>
            </a:r>
            <a:r>
              <a:rPr lang="ar-SY" b="1" dirty="0" err="1" smtClean="0">
                <a:solidFill>
                  <a:schemeClr val="bg1"/>
                </a:solidFill>
              </a:rPr>
              <a:t>والإينوأمين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أظهر أحد المسوح العالمية (2005م) وجود 50 مكون في </a:t>
            </a:r>
            <a:r>
              <a:rPr lang="ar-SY" b="1" dirty="0" err="1" smtClean="0">
                <a:solidFill>
                  <a:schemeClr val="bg1"/>
                </a:solidFill>
              </a:rPr>
              <a:t>الأصبغة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التأكسدية</a:t>
            </a:r>
            <a:r>
              <a:rPr lang="ar-SY" b="1" dirty="0" smtClean="0">
                <a:solidFill>
                  <a:schemeClr val="bg1"/>
                </a:solidFill>
              </a:rPr>
              <a:t>، و43 في نصف الدائمة، و88 في المؤقتة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rgbClr val="FFFF00"/>
                </a:solidFill>
                <a:cs typeface="+mj-cs"/>
              </a:rPr>
              <a:t>أصبغة الشعر: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الإنتاج، والاستخدام، والتَّعَرُّض المِهَني، والتعرض بعد الاستخدام الشخصي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مكون صباغ الشعر </a:t>
            </a:r>
            <a:r>
              <a:rPr lang="ar-SY" b="1" dirty="0" err="1" smtClean="0">
                <a:solidFill>
                  <a:schemeClr val="bg1"/>
                </a:solidFill>
              </a:rPr>
              <a:t>التأكسدي</a:t>
            </a:r>
            <a:r>
              <a:rPr lang="ar-SY" b="1" dirty="0" smtClean="0">
                <a:solidFill>
                  <a:schemeClr val="bg1"/>
                </a:solidFill>
              </a:rPr>
              <a:t> الأكثر استخداماً هو بارا-</a:t>
            </a:r>
            <a:r>
              <a:rPr lang="ar-SY" b="1" dirty="0" err="1" smtClean="0">
                <a:solidFill>
                  <a:schemeClr val="bg1"/>
                </a:solidFill>
              </a:rPr>
              <a:t>فينيلين</a:t>
            </a:r>
            <a:r>
              <a:rPr lang="ar-SY" b="1" dirty="0" smtClean="0">
                <a:solidFill>
                  <a:schemeClr val="bg1"/>
                </a:solidFill>
              </a:rPr>
              <a:t> ثنائي الأمين، </a:t>
            </a:r>
            <a:r>
              <a:rPr lang="ar-SY" b="1" dirty="0" err="1" smtClean="0">
                <a:solidFill>
                  <a:schemeClr val="bg1"/>
                </a:solidFill>
              </a:rPr>
              <a:t>وريزورسينول</a:t>
            </a:r>
            <a:r>
              <a:rPr lang="ar-SY" b="1" dirty="0" smtClean="0">
                <a:solidFill>
                  <a:schemeClr val="bg1"/>
                </a:solidFill>
              </a:rPr>
              <a:t>، و2، 5-ثنائي </a:t>
            </a:r>
            <a:r>
              <a:rPr lang="ar-SY" b="1" dirty="0" err="1" smtClean="0">
                <a:solidFill>
                  <a:schemeClr val="bg1"/>
                </a:solidFill>
              </a:rPr>
              <a:t>أمينو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طولويين</a:t>
            </a:r>
            <a:r>
              <a:rPr lang="ar-SY" b="1" dirty="0" smtClean="0">
                <a:solidFill>
                  <a:schemeClr val="bg1"/>
                </a:solidFill>
              </a:rPr>
              <a:t>، وبارا وميتا-</a:t>
            </a:r>
            <a:r>
              <a:rPr lang="ar-SY" b="1" dirty="0" err="1" smtClean="0">
                <a:solidFill>
                  <a:schemeClr val="bg1"/>
                </a:solidFill>
              </a:rPr>
              <a:t>أمينو</a:t>
            </a:r>
            <a:r>
              <a:rPr lang="ar-SY" b="1" dirty="0" smtClean="0">
                <a:solidFill>
                  <a:schemeClr val="bg1"/>
                </a:solidFill>
              </a:rPr>
              <a:t> فينول، و4-</a:t>
            </a:r>
            <a:r>
              <a:rPr lang="ar-SY" b="1" dirty="0" err="1" smtClean="0">
                <a:solidFill>
                  <a:schemeClr val="bg1"/>
                </a:solidFill>
              </a:rPr>
              <a:t>أمينو</a:t>
            </a:r>
            <a:r>
              <a:rPr lang="ar-SY" b="1" dirty="0" smtClean="0">
                <a:solidFill>
                  <a:schemeClr val="bg1"/>
                </a:solidFill>
              </a:rPr>
              <a:t>-2-</a:t>
            </a:r>
            <a:r>
              <a:rPr lang="ar-SY" b="1" dirty="0" err="1" smtClean="0">
                <a:solidFill>
                  <a:schemeClr val="bg1"/>
                </a:solidFill>
              </a:rPr>
              <a:t>هيدروكسي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طولويين</a:t>
            </a:r>
            <a:r>
              <a:rPr lang="ar-SY" b="1" dirty="0" smtClean="0">
                <a:solidFill>
                  <a:schemeClr val="bg1"/>
                </a:solidFill>
              </a:rPr>
              <a:t>، و4-</a:t>
            </a:r>
            <a:r>
              <a:rPr lang="ar-SY" b="1" dirty="0" err="1" smtClean="0">
                <a:solidFill>
                  <a:schemeClr val="bg1"/>
                </a:solidFill>
              </a:rPr>
              <a:t>أمينو</a:t>
            </a:r>
            <a:r>
              <a:rPr lang="ar-SY" b="1" dirty="0" smtClean="0">
                <a:solidFill>
                  <a:schemeClr val="bg1"/>
                </a:solidFill>
              </a:rPr>
              <a:t>-ميتا-</a:t>
            </a:r>
            <a:r>
              <a:rPr lang="ar-SY" b="1" dirty="0" err="1" smtClean="0">
                <a:solidFill>
                  <a:schemeClr val="bg1"/>
                </a:solidFill>
              </a:rPr>
              <a:t>كريزول</a:t>
            </a:r>
            <a:r>
              <a:rPr lang="ar-SY" b="1" dirty="0" smtClean="0">
                <a:solidFill>
                  <a:schemeClr val="bg1"/>
                </a:solidFill>
              </a:rPr>
              <a:t>، و2-</a:t>
            </a:r>
            <a:r>
              <a:rPr lang="ar-SY" b="1" dirty="0" err="1" smtClean="0">
                <a:solidFill>
                  <a:schemeClr val="bg1"/>
                </a:solidFill>
              </a:rPr>
              <a:t>ميثيل</a:t>
            </a:r>
            <a:r>
              <a:rPr lang="ar-SY" b="1" dirty="0" smtClean="0">
                <a:solidFill>
                  <a:schemeClr val="bg1"/>
                </a:solidFill>
              </a:rPr>
              <a:t>-5 </a:t>
            </a:r>
            <a:r>
              <a:rPr lang="ar-SY" b="1" dirty="0" err="1" smtClean="0">
                <a:solidFill>
                  <a:schemeClr val="bg1"/>
                </a:solidFill>
              </a:rPr>
              <a:t>هيدروكسي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إيثيل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أمينو</a:t>
            </a:r>
            <a:r>
              <a:rPr lang="ar-SY" b="1" dirty="0" smtClean="0">
                <a:solidFill>
                  <a:schemeClr val="bg1"/>
                </a:solidFill>
              </a:rPr>
              <a:t> فينول</a:t>
            </a:r>
          </a:p>
          <a:p>
            <a:pPr>
              <a:buNone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149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مخطط 6"/>
          <p:cNvGraphicFramePr/>
          <p:nvPr/>
        </p:nvGraphicFramePr>
        <p:xfrm>
          <a:off x="285720" y="1428736"/>
          <a:ext cx="864399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rgbClr val="FFFF00"/>
                </a:solidFill>
                <a:cs typeface="+mj-cs"/>
              </a:rPr>
              <a:t>أصبغة الشعر: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الإنتاج، والاستخدام، والتَّعَرُّض المِهَني، والتعرض بعد الاستخدام الشخصي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لم تثبت دراسات التعرض المهني وجود صباغ الشعر وحتى آثار منه في هواء صالونات الحلاقة، في حين أن مقادير </a:t>
            </a:r>
            <a:r>
              <a:rPr lang="ar-SY" b="1" dirty="0" err="1" smtClean="0">
                <a:solidFill>
                  <a:schemeClr val="bg1"/>
                </a:solidFill>
              </a:rPr>
              <a:t>مقاسة</a:t>
            </a:r>
            <a:r>
              <a:rPr lang="ar-SY" b="1" dirty="0" smtClean="0">
                <a:solidFill>
                  <a:schemeClr val="bg1"/>
                </a:solidFill>
              </a:rPr>
              <a:t> كشفت على أيدي الحلاقين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مسلك التعرض المهني الأكبر هو عبر تماس الجلد متبوعاً بالامتصاص الجلدي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يطبق نفس مسلك التعرض الجلدي على المستعمل الشخصي </a:t>
            </a:r>
            <a:r>
              <a:rPr lang="ar-SY" b="1" dirty="0" err="1" smtClean="0">
                <a:solidFill>
                  <a:schemeClr val="bg1"/>
                </a:solidFill>
              </a:rPr>
              <a:t>لأصبغة</a:t>
            </a:r>
            <a:r>
              <a:rPr lang="ar-SY" b="1" dirty="0" smtClean="0">
                <a:solidFill>
                  <a:schemeClr val="bg1"/>
                </a:solidFill>
              </a:rPr>
              <a:t> الشعر (المستهلك)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عام 2007، حظر قي أوروبا استخدام 135 مكون من مكونات أصبغة الشعر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 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بالإضافة إلى المثانة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أصباغ الشعر</a:t>
            </a:r>
          </a:p>
        </p:txBody>
      </p:sp>
      <p:pic>
        <p:nvPicPr>
          <p:cNvPr id="2050" name="Picture 2" descr="C:\Users\TOSHIBA\Documents\محاضرة العوامل المسرطنة للمثانة\صور\أصباغ الشع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4113989" cy="349689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الحلاقون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11،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تماس أيدي الحلاقين مع أصباغ الشعر</a:t>
            </a:r>
          </a:p>
        </p:txBody>
      </p:sp>
      <p:pic>
        <p:nvPicPr>
          <p:cNvPr id="3074" name="Picture 2" descr="C:\Users\TOSHIBA\Documents\محاضرة العوامل المسرطنة للمثانة\صور\أصباغ الشعر والحلاقو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501560" cy="368259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Dry cleaning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يعتقد أن عملية التنظيف الجاف بسوائل غير مائية بدأت في فرنسا عام 1825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تطورت العملية إلى صناعة تدعى التنظيف الجاف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استخدم في البداية </a:t>
            </a:r>
            <a:r>
              <a:rPr lang="ar-SY" b="1" dirty="0" err="1" smtClean="0">
                <a:solidFill>
                  <a:schemeClr val="bg1"/>
                </a:solidFill>
              </a:rPr>
              <a:t>الكامفين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التوربنتين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أواخر سنوات </a:t>
            </a:r>
            <a:r>
              <a:rPr lang="ar-SY" b="1" dirty="0" err="1" smtClean="0">
                <a:solidFill>
                  <a:schemeClr val="bg1"/>
                </a:solidFill>
              </a:rPr>
              <a:t>الــ</a:t>
            </a:r>
            <a:r>
              <a:rPr lang="ar-SY" b="1" dirty="0" smtClean="0">
                <a:solidFill>
                  <a:schemeClr val="bg1"/>
                </a:solidFill>
              </a:rPr>
              <a:t> 1800م استخدم البنزين، وصابون البنزين، </a:t>
            </a:r>
            <a:r>
              <a:rPr lang="ar-SY" b="1" dirty="0" err="1" smtClean="0">
                <a:solidFill>
                  <a:schemeClr val="bg1"/>
                </a:solidFill>
              </a:rPr>
              <a:t>والنافثا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والغازولين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 أدخل في عام 1920 في الولايات المتحدة مذيب </a:t>
            </a:r>
            <a:r>
              <a:rPr lang="ar-SY" b="1" dirty="0" err="1" smtClean="0">
                <a:solidFill>
                  <a:schemeClr val="bg1"/>
                </a:solidFill>
              </a:rPr>
              <a:t>ستودارد</a:t>
            </a:r>
            <a:r>
              <a:rPr lang="ar-SY" b="1" dirty="0" smtClean="0">
                <a:solidFill>
                  <a:schemeClr val="bg1"/>
                </a:solidFill>
              </a:rPr>
              <a:t> (الأرواح المعدنية، أو الأرواح البيضاء) بغية تقليل مخاطر الحريق المرتبطة باستخدام مذيبات أكثر تطايراً أساسها </a:t>
            </a:r>
            <a:r>
              <a:rPr lang="ar-SY" b="1" dirty="0" err="1" smtClean="0">
                <a:solidFill>
                  <a:schemeClr val="bg1"/>
                </a:solidFill>
              </a:rPr>
              <a:t>هيدروكربوني</a:t>
            </a:r>
            <a:r>
              <a:rPr lang="ar-SY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يعتبر رباعي </a:t>
            </a:r>
            <a:r>
              <a:rPr lang="ar-SY" b="1" dirty="0" err="1" smtClean="0">
                <a:solidFill>
                  <a:schemeClr val="bg1"/>
                </a:solidFill>
              </a:rPr>
              <a:t>كلوريد</a:t>
            </a:r>
            <a:r>
              <a:rPr lang="ar-SY" b="1" dirty="0" smtClean="0">
                <a:solidFill>
                  <a:schemeClr val="bg1"/>
                </a:solidFill>
              </a:rPr>
              <a:t> الكربون أول مذيب </a:t>
            </a:r>
            <a:r>
              <a:rPr lang="ar-SY" b="1" dirty="0" err="1" smtClean="0">
                <a:solidFill>
                  <a:schemeClr val="bg1"/>
                </a:solidFill>
              </a:rPr>
              <a:t>مكلور</a:t>
            </a:r>
            <a:r>
              <a:rPr lang="ar-SY" b="1" dirty="0" smtClean="0">
                <a:solidFill>
                  <a:schemeClr val="bg1"/>
                </a:solidFill>
              </a:rPr>
              <a:t> استخدم للتنظيف الجاف، وقد أدخل بسبب التكلفة العالية للمذيبات البترولية، وقد استخدم على نحو واسع إلى عام 1950، وقد توقف استعماله بسبب سميته وقدرته الأكالة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عام 1930 استخدم ثلاثي </a:t>
            </a:r>
            <a:r>
              <a:rPr lang="ar-SY" b="1" dirty="0" err="1" smtClean="0">
                <a:solidFill>
                  <a:schemeClr val="bg1"/>
                </a:solidFill>
              </a:rPr>
              <a:t>كلور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الإيثيلين</a:t>
            </a:r>
            <a:r>
              <a:rPr lang="ar-SY" b="1" dirty="0" smtClean="0">
                <a:solidFill>
                  <a:schemeClr val="bg1"/>
                </a:solidFill>
              </a:rPr>
              <a:t> ولا يزال يستخدم في أوروبا </a:t>
            </a:r>
            <a:r>
              <a:rPr lang="ar-SY" b="1" dirty="0" err="1" smtClean="0">
                <a:solidFill>
                  <a:schemeClr val="bg1"/>
                </a:solidFill>
              </a:rPr>
              <a:t>ومنشأت</a:t>
            </a:r>
            <a:r>
              <a:rPr lang="ar-SY" b="1" dirty="0" smtClean="0">
                <a:solidFill>
                  <a:schemeClr val="bg1"/>
                </a:solidFill>
              </a:rPr>
              <a:t> التنظيف الصناعية في العالم، لكن استخدامه محدود في الولايات المتحدة بسبب عدم تواؤمه مع أصبغة </a:t>
            </a:r>
            <a:r>
              <a:rPr lang="ar-SY" b="1" dirty="0" err="1" smtClean="0">
                <a:solidFill>
                  <a:schemeClr val="bg1"/>
                </a:solidFill>
              </a:rPr>
              <a:t>الأسيتات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عام 1940 بدأ استخدام رباعي </a:t>
            </a:r>
            <a:r>
              <a:rPr lang="ar-SY" b="1" dirty="0" err="1" smtClean="0">
                <a:solidFill>
                  <a:schemeClr val="bg1"/>
                </a:solidFill>
              </a:rPr>
              <a:t>كلور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الإيثلين</a:t>
            </a:r>
            <a:r>
              <a:rPr lang="ar-SY" b="1" dirty="0" smtClean="0">
                <a:solidFill>
                  <a:schemeClr val="bg1"/>
                </a:solidFill>
              </a:rPr>
              <a:t> بالتزايد، وفي أواخر خمسينات القرن الماضي حل مكان رباعي </a:t>
            </a:r>
            <a:r>
              <a:rPr lang="ar-SY" b="1" dirty="0" err="1" smtClean="0">
                <a:solidFill>
                  <a:schemeClr val="bg1"/>
                </a:solidFill>
              </a:rPr>
              <a:t>كلوريد</a:t>
            </a:r>
            <a:r>
              <a:rPr lang="ar-SY" b="1" dirty="0" smtClean="0">
                <a:solidFill>
                  <a:schemeClr val="bg1"/>
                </a:solidFill>
              </a:rPr>
              <a:t> الكربون، وثلاثي </a:t>
            </a:r>
            <a:r>
              <a:rPr lang="ar-SY" b="1" dirty="0" err="1" smtClean="0">
                <a:solidFill>
                  <a:schemeClr val="bg1"/>
                </a:solidFill>
              </a:rPr>
              <a:t>كلور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الإيثيلين</a:t>
            </a:r>
            <a:r>
              <a:rPr lang="ar-SY" b="1" dirty="0" smtClean="0">
                <a:solidFill>
                  <a:schemeClr val="bg1"/>
                </a:solidFill>
              </a:rPr>
              <a:t> في التنظيف الجاف التجاري. إنه المذيب المفضل عالمياً، عدا اليابان، حيث تفضل هناك المذيبات بترولية الأساس؛ في عام 1990 كان حوالي 53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 من إنتاجه يستخدم للتنظيف الجاف، وإن حوالي 75٪ من عمال التنظيف الجاف يستخدمونه لتنظيف الثياب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عام 1970 استخدمت مذيبات </a:t>
            </a:r>
            <a:r>
              <a:rPr lang="ar-SY" b="1" dirty="0" err="1" smtClean="0">
                <a:solidFill>
                  <a:schemeClr val="bg1"/>
                </a:solidFill>
              </a:rPr>
              <a:t>كلورو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فلورو</a:t>
            </a:r>
            <a:r>
              <a:rPr lang="ar-SY" b="1" dirty="0" smtClean="0">
                <a:solidFill>
                  <a:schemeClr val="bg1"/>
                </a:solidFill>
              </a:rPr>
              <a:t> كربون (لاسيما 113) في التنظيف الجاف، وتناقص الاستخدام بسرعة بسبب الآثار البيئية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يقدر أن عدة ملايين من الأشخاص يعملون في التنظيف الجاف عالمياً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الطريق الرئيسي للتعرض للمذيبات هو الاستنشاق، ويحدث عبر الامتصاص الجلدي والابتلاع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إضافة لذلك، يستخدم مدى واسع من المواد الكيميائية في إزالة البقع؛ كالمذيبات </a:t>
            </a:r>
            <a:r>
              <a:rPr lang="ar-SY" b="1" dirty="0" err="1" smtClean="0">
                <a:solidFill>
                  <a:schemeClr val="bg1"/>
                </a:solidFill>
              </a:rPr>
              <a:t>المكلورة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وأسيتات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الأميل</a:t>
            </a:r>
            <a:r>
              <a:rPr lang="ar-SY" b="1" dirty="0" smtClean="0">
                <a:solidFill>
                  <a:schemeClr val="bg1"/>
                </a:solidFill>
              </a:rPr>
              <a:t>، وعوامل التبييض، وحمض </a:t>
            </a:r>
            <a:r>
              <a:rPr lang="ar-SY" b="1" dirty="0" err="1" smtClean="0">
                <a:solidFill>
                  <a:schemeClr val="bg1"/>
                </a:solidFill>
              </a:rPr>
              <a:t>الأسيتيك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والأمونيا</a:t>
            </a:r>
            <a:r>
              <a:rPr lang="ar-SY" b="1" dirty="0" smtClean="0">
                <a:solidFill>
                  <a:schemeClr val="bg1"/>
                </a:solidFill>
              </a:rPr>
              <a:t> المائية، وحمض </a:t>
            </a:r>
            <a:r>
              <a:rPr lang="ar-SY" b="1" dirty="0" err="1" smtClean="0">
                <a:solidFill>
                  <a:schemeClr val="bg1"/>
                </a:solidFill>
              </a:rPr>
              <a:t>الأوكزاليك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وبيروكسيد</a:t>
            </a:r>
            <a:r>
              <a:rPr lang="ar-SY" b="1" dirty="0" smtClean="0">
                <a:solidFill>
                  <a:schemeClr val="bg1"/>
                </a:solidFill>
              </a:rPr>
              <a:t> الهيدروجين، ومحاليل فلوريد الهيدروجين المخففة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159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مخطط 6"/>
          <p:cNvGraphicFramePr/>
          <p:nvPr/>
        </p:nvGraphicFramePr>
        <p:xfrm>
          <a:off x="214282" y="1357298"/>
          <a:ext cx="8715436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تناقص التعرض في التنظيف الجاف للمذيبات </a:t>
            </a:r>
            <a:r>
              <a:rPr lang="ar-SY" b="1" dirty="0" err="1" smtClean="0">
                <a:solidFill>
                  <a:schemeClr val="bg1"/>
                </a:solidFill>
              </a:rPr>
              <a:t>المكلورة</a:t>
            </a:r>
            <a:r>
              <a:rPr lang="ar-SY" b="1" dirty="0" smtClean="0">
                <a:solidFill>
                  <a:schemeClr val="bg1"/>
                </a:solidFill>
              </a:rPr>
              <a:t> بسبب التحسينات في المعدات، واستخلاص المذيبات، وتطبيق وسائل التحكم الهندسي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التوجه نحو استخدام آلات جاف-إلى-جاف أدى إلى تناقص </a:t>
            </a:r>
            <a:r>
              <a:rPr lang="ar-SY" b="1" dirty="0" err="1" smtClean="0">
                <a:solidFill>
                  <a:schemeClr val="bg1"/>
                </a:solidFill>
              </a:rPr>
              <a:t>الانبعاثات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والتعرضات</a:t>
            </a:r>
            <a:endParaRPr lang="ar-SY" b="1" dirty="0" smtClean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الاختلافات في </a:t>
            </a:r>
            <a:r>
              <a:rPr lang="ar-SY" b="1" dirty="0" err="1" smtClean="0">
                <a:solidFill>
                  <a:schemeClr val="bg1"/>
                </a:solidFill>
              </a:rPr>
              <a:t>التراكيز</a:t>
            </a:r>
            <a:r>
              <a:rPr lang="ar-SY" b="1" dirty="0" smtClean="0">
                <a:solidFill>
                  <a:schemeClr val="bg1"/>
                </a:solidFill>
              </a:rPr>
              <a:t> المنقولة بالهواء بين ورش التنظيف الجاف هي أكبر عدة مرات من الاختلافات في </a:t>
            </a:r>
            <a:r>
              <a:rPr lang="ar-SY" b="1" dirty="0" err="1" smtClean="0">
                <a:solidFill>
                  <a:schemeClr val="bg1"/>
                </a:solidFill>
              </a:rPr>
              <a:t>التعرضات</a:t>
            </a:r>
            <a:r>
              <a:rPr lang="ar-SY" b="1" dirty="0" smtClean="0">
                <a:solidFill>
                  <a:schemeClr val="bg1"/>
                </a:solidFill>
              </a:rPr>
              <a:t> لمشغلي الآلات والموظفين الآخرين ضمن الورشة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 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بالإضافة إلى المثانة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المريء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عمليات التنظيف الجاف</a:t>
            </a:r>
          </a:p>
        </p:txBody>
      </p:sp>
      <p:pic>
        <p:nvPicPr>
          <p:cNvPr id="4098" name="Picture 2" descr="C:\Users\TOSHIBA\Documents\محاضرة العوامل المسرطنة للمثانة\صور\عمليات التنظيف الجا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776" y="2357430"/>
            <a:ext cx="4237047" cy="30003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TOSHIBA\Documents\محاضرة العوامل المسرطنة للمثانة\صور\عمليات التنظيف الجا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4121983" cy="27308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التنظيف الجاف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13،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استخدام رباعي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كلور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الإيثيلين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في التنظيف الجاف</a:t>
            </a:r>
          </a:p>
        </p:txBody>
      </p:sp>
      <p:pic>
        <p:nvPicPr>
          <p:cNvPr id="5122" name="Picture 2" descr="C:\Users\TOSHIBA\Documents\محاضرة العوامل المسرطنة للمثانة\صور\رباعي كلور الإيثيلين في التنظيف الجا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41500"/>
            <a:ext cx="7620000" cy="3175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Printing processes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أحبار الطباعة مزيج من 3 أنواع رئيسية من المكونات: </a:t>
            </a:r>
            <a:r>
              <a:rPr lang="ar-SY" b="1" dirty="0" err="1" smtClean="0">
                <a:solidFill>
                  <a:schemeClr val="bg1"/>
                </a:solidFill>
              </a:rPr>
              <a:t>الأصبغة</a:t>
            </a:r>
            <a:r>
              <a:rPr lang="ar-SY" b="1" dirty="0" smtClean="0">
                <a:solidFill>
                  <a:schemeClr val="bg1"/>
                </a:solidFill>
              </a:rPr>
              <a:t>، والمواد الحاملة، </a:t>
            </a:r>
            <a:r>
              <a:rPr lang="ar-SY" b="1" dirty="0" err="1" smtClean="0">
                <a:solidFill>
                  <a:schemeClr val="bg1"/>
                </a:solidFill>
              </a:rPr>
              <a:t>والمضافات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تشمل </a:t>
            </a:r>
            <a:r>
              <a:rPr lang="ar-SY" b="1" dirty="0" err="1" smtClean="0">
                <a:solidFill>
                  <a:schemeClr val="bg1"/>
                </a:solidFill>
              </a:rPr>
              <a:t>الأصبغة</a:t>
            </a:r>
            <a:r>
              <a:rPr lang="ar-SY" b="1" dirty="0" smtClean="0">
                <a:solidFill>
                  <a:schemeClr val="bg1"/>
                </a:solidFill>
              </a:rPr>
              <a:t> المستعملة في أحبار الطباعة أصبغة </a:t>
            </a:r>
            <a:r>
              <a:rPr lang="ar-SY" b="1" dirty="0" err="1" smtClean="0">
                <a:solidFill>
                  <a:schemeClr val="bg1"/>
                </a:solidFill>
              </a:rPr>
              <a:t>لاعضوية</a:t>
            </a:r>
            <a:r>
              <a:rPr lang="ar-SY" b="1" dirty="0" smtClean="0">
                <a:solidFill>
                  <a:schemeClr val="bg1"/>
                </a:solidFill>
              </a:rPr>
              <a:t> (الكربون الأسود، وثنائي أكسيد </a:t>
            </a:r>
            <a:r>
              <a:rPr lang="ar-SY" b="1" dirty="0" err="1" smtClean="0">
                <a:solidFill>
                  <a:schemeClr val="bg1"/>
                </a:solidFill>
              </a:rPr>
              <a:t>التيتانيوم</a:t>
            </a:r>
            <a:r>
              <a:rPr lang="ar-SY" b="1" dirty="0" smtClean="0">
                <a:solidFill>
                  <a:schemeClr val="bg1"/>
                </a:solidFill>
              </a:rPr>
              <a:t>)، وعضوية التي غالباً ما تكون أصبغة أصبحت غير </a:t>
            </a:r>
            <a:r>
              <a:rPr lang="ar-SY" b="1" dirty="0" err="1" smtClean="0">
                <a:solidFill>
                  <a:schemeClr val="bg1"/>
                </a:solidFill>
              </a:rPr>
              <a:t>ذوابة</a:t>
            </a:r>
            <a:r>
              <a:rPr lang="ar-SY" b="1" dirty="0" smtClean="0">
                <a:solidFill>
                  <a:schemeClr val="bg1"/>
                </a:solidFill>
              </a:rPr>
              <a:t> بواسطة التحويل إلى مركب مع أيون الفلز. تحضر معظم </a:t>
            </a:r>
            <a:r>
              <a:rPr lang="ar-SY" b="1" dirty="0" err="1" smtClean="0">
                <a:solidFill>
                  <a:schemeClr val="bg1"/>
                </a:solidFill>
              </a:rPr>
              <a:t>الأصبغة</a:t>
            </a:r>
            <a:r>
              <a:rPr lang="ar-SY" b="1" dirty="0" smtClean="0">
                <a:solidFill>
                  <a:schemeClr val="bg1"/>
                </a:solidFill>
              </a:rPr>
              <a:t> العضوية من أصبغة </a:t>
            </a:r>
            <a:r>
              <a:rPr lang="ar-SY" b="1" dirty="0" err="1" smtClean="0">
                <a:solidFill>
                  <a:schemeClr val="bg1"/>
                </a:solidFill>
              </a:rPr>
              <a:t>الآزو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وأنثراكينون</a:t>
            </a:r>
            <a:r>
              <a:rPr lang="ar-SY" b="1" dirty="0" smtClean="0">
                <a:solidFill>
                  <a:schemeClr val="bg1"/>
                </a:solidFill>
              </a:rPr>
              <a:t>، وثلاثي أريل الميثان، ومركبات </a:t>
            </a:r>
            <a:r>
              <a:rPr lang="ar-SY" b="1" dirty="0" err="1" smtClean="0">
                <a:solidFill>
                  <a:schemeClr val="bg1"/>
                </a:solidFill>
              </a:rPr>
              <a:t>فثالوسينانين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ثمة 5 عمليات طباعة رئيسية، حيث تصمم الأحبار للعملية النوعية،: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الطباعة الحجرية (</a:t>
            </a:r>
            <a:r>
              <a:rPr lang="en-US" b="1" dirty="0" smtClean="0">
                <a:solidFill>
                  <a:schemeClr val="bg1"/>
                </a:solidFill>
              </a:rPr>
              <a:t>lithography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طباعة الحروف (</a:t>
            </a:r>
            <a:r>
              <a:rPr lang="en-US" b="1" dirty="0" smtClean="0">
                <a:solidFill>
                  <a:schemeClr val="bg1"/>
                </a:solidFill>
              </a:rPr>
              <a:t>letterpress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طباعة </a:t>
            </a:r>
            <a:r>
              <a:rPr lang="ar-SY" b="1" dirty="0" err="1" smtClean="0">
                <a:solidFill>
                  <a:schemeClr val="bg1"/>
                </a:solidFill>
              </a:rPr>
              <a:t>الفليكسوغرافي</a:t>
            </a:r>
            <a:r>
              <a:rPr lang="ar-SY" b="1" dirty="0" smtClean="0">
                <a:solidFill>
                  <a:schemeClr val="bg1"/>
                </a:solidFill>
              </a:rPr>
              <a:t> (الطباعة </a:t>
            </a:r>
            <a:r>
              <a:rPr lang="ar-SY" b="1" dirty="0" err="1" smtClean="0">
                <a:solidFill>
                  <a:schemeClr val="bg1"/>
                </a:solidFill>
              </a:rPr>
              <a:t>بالأنيلين</a:t>
            </a:r>
            <a:r>
              <a:rPr lang="ar-SY" b="1" dirty="0" smtClean="0">
                <a:solidFill>
                  <a:schemeClr val="bg1"/>
                </a:solidFill>
              </a:rPr>
              <a:t>) (</a:t>
            </a:r>
            <a:r>
              <a:rPr lang="en-US" b="1" dirty="0" smtClean="0">
                <a:solidFill>
                  <a:schemeClr val="bg1"/>
                </a:solidFill>
              </a:rPr>
              <a:t>flexography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طباعة الحفر الغائر الضوئي (</a:t>
            </a:r>
            <a:r>
              <a:rPr lang="en-US" b="1" dirty="0" smtClean="0">
                <a:solidFill>
                  <a:schemeClr val="bg1"/>
                </a:solidFill>
              </a:rPr>
              <a:t>gravure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طباعة الشبكة (</a:t>
            </a:r>
            <a:r>
              <a:rPr lang="en-US" b="1" dirty="0" smtClean="0">
                <a:solidFill>
                  <a:schemeClr val="bg1"/>
                </a:solidFill>
              </a:rPr>
              <a:t>screen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تعرف الطباعة الحجرية وطباعة الحروف معاً بعمليات ”حبر العجينة“، حيث تستخدم بشكل رئيسي أحبار غير متطايرة في درجة الحرارة العادية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تعرف الطباعة </a:t>
            </a:r>
            <a:r>
              <a:rPr lang="ar-SY" b="1" dirty="0" err="1" smtClean="0">
                <a:solidFill>
                  <a:schemeClr val="bg1"/>
                </a:solidFill>
              </a:rPr>
              <a:t>الفليكسوغرافية</a:t>
            </a:r>
            <a:r>
              <a:rPr lang="ar-SY" b="1" dirty="0" smtClean="0">
                <a:solidFill>
                  <a:schemeClr val="bg1"/>
                </a:solidFill>
              </a:rPr>
              <a:t> وطباعة الحفر الغائر الضوئي بعمليات ”الحبر المائع“، حيث تعتمد على المذيبات الطيارة التي تتبخر بسرعة في درجة الحرارة العادية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تستخدم في طباعة الشبكة أحبار تصنع بين المجموعتين الأخريين</a:t>
            </a:r>
          </a:p>
          <a:p>
            <a:pPr algn="r"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اختيار المادة الحاملة (مذيب مع </a:t>
            </a:r>
            <a:r>
              <a:rPr lang="ar-SY" b="1" dirty="0" err="1" smtClean="0">
                <a:solidFill>
                  <a:schemeClr val="bg1"/>
                </a:solidFill>
              </a:rPr>
              <a:t>الراتنجات</a:t>
            </a:r>
            <a:r>
              <a:rPr lang="ar-SY" b="1" dirty="0" smtClean="0">
                <a:solidFill>
                  <a:schemeClr val="bg1"/>
                </a:solidFill>
              </a:rPr>
              <a:t>) لحبر الطباعة يعتمد على عملية الطباعة، وكيف سيجف الحبر، والركيزة التي ستطبع عليها الصورة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الطباعة الحجرية وطباعة الحروف، حيث تجف الأحبار بالامتصاص والأكسدة، فإن المواد الحاملة هي عموماً </a:t>
            </a:r>
            <a:r>
              <a:rPr lang="ar-SY" b="1" dirty="0" err="1" smtClean="0">
                <a:solidFill>
                  <a:schemeClr val="bg1"/>
                </a:solidFill>
              </a:rPr>
              <a:t>مزائج</a:t>
            </a:r>
            <a:r>
              <a:rPr lang="ar-SY" b="1" dirty="0" smtClean="0">
                <a:solidFill>
                  <a:schemeClr val="bg1"/>
                </a:solidFill>
              </a:rPr>
              <a:t> زيوت </a:t>
            </a:r>
            <a:r>
              <a:rPr lang="ar-SY" b="1" dirty="0" err="1" smtClean="0">
                <a:solidFill>
                  <a:schemeClr val="bg1"/>
                </a:solidFill>
              </a:rPr>
              <a:t>وراتنجات</a:t>
            </a:r>
            <a:r>
              <a:rPr lang="ar-SY" b="1" dirty="0" smtClean="0">
                <a:solidFill>
                  <a:schemeClr val="bg1"/>
                </a:solidFill>
              </a:rPr>
              <a:t> معدنية ونباتية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أحبار الطباعة </a:t>
            </a:r>
            <a:r>
              <a:rPr lang="ar-SY" b="1" dirty="0" err="1" smtClean="0">
                <a:solidFill>
                  <a:schemeClr val="bg1"/>
                </a:solidFill>
              </a:rPr>
              <a:t>الفليكسوغرافية</a:t>
            </a:r>
            <a:r>
              <a:rPr lang="ar-SY" b="1" dirty="0" smtClean="0">
                <a:solidFill>
                  <a:schemeClr val="bg1"/>
                </a:solidFill>
              </a:rPr>
              <a:t>، التي تصمم لتجف بسرعة بالتبخر، يمكن أن تكون ذات أساس مائي أو مذيب عضوي (مثلاً؛ </a:t>
            </a:r>
            <a:r>
              <a:rPr lang="ar-SY" b="1" dirty="0" err="1" smtClean="0">
                <a:solidFill>
                  <a:schemeClr val="bg1"/>
                </a:solidFill>
              </a:rPr>
              <a:t>الإيثانول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أسيتات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الإيثيل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ن</a:t>
            </a:r>
            <a:r>
              <a:rPr lang="ar-SY" b="1" dirty="0" smtClean="0">
                <a:solidFill>
                  <a:schemeClr val="bg1"/>
                </a:solidFill>
              </a:rPr>
              <a:t>-</a:t>
            </a:r>
            <a:r>
              <a:rPr lang="ar-SY" b="1" dirty="0" err="1" smtClean="0">
                <a:solidFill>
                  <a:schemeClr val="bg1"/>
                </a:solidFill>
              </a:rPr>
              <a:t>بروبانول</a:t>
            </a:r>
            <a:r>
              <a:rPr lang="ar-SY" b="1" dirty="0" smtClean="0">
                <a:solidFill>
                  <a:schemeClr val="bg1"/>
                </a:solidFill>
              </a:rPr>
              <a:t> أو </a:t>
            </a:r>
            <a:r>
              <a:rPr lang="ar-SY" b="1" dirty="0" err="1" smtClean="0">
                <a:solidFill>
                  <a:schemeClr val="bg1"/>
                </a:solidFill>
              </a:rPr>
              <a:t>إيزوبروبانول</a:t>
            </a:r>
            <a:r>
              <a:rPr lang="ar-SY" b="1" dirty="0" smtClean="0">
                <a:solidFill>
                  <a:schemeClr val="bg1"/>
                </a:solidFill>
              </a:rPr>
              <a:t>) مع مجموعة واسعة من </a:t>
            </a:r>
            <a:r>
              <a:rPr lang="ar-SY" b="1" dirty="0" err="1" smtClean="0">
                <a:solidFill>
                  <a:schemeClr val="bg1"/>
                </a:solidFill>
              </a:rPr>
              <a:t>الراتنجات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169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مخطط 7"/>
          <p:cNvGraphicFramePr/>
          <p:nvPr/>
        </p:nvGraphicFramePr>
        <p:xfrm>
          <a:off x="428596" y="1428736"/>
          <a:ext cx="828680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المواد الحاملة لأحبار طباعة الحفر الغائر الضوئي، التي تجف بالتبخر أيضاً، يمكن أن تحتوي على </a:t>
            </a:r>
            <a:r>
              <a:rPr lang="ar-SY" b="1" dirty="0" err="1" smtClean="0">
                <a:solidFill>
                  <a:schemeClr val="bg1"/>
                </a:solidFill>
              </a:rPr>
              <a:t>هيدروكاربونيات</a:t>
            </a:r>
            <a:r>
              <a:rPr lang="ar-SY" b="1" dirty="0" smtClean="0">
                <a:solidFill>
                  <a:schemeClr val="bg1"/>
                </a:solidFill>
              </a:rPr>
              <a:t> عطرية </a:t>
            </a:r>
            <a:r>
              <a:rPr lang="ar-SY" b="1" dirty="0" err="1" smtClean="0">
                <a:solidFill>
                  <a:schemeClr val="bg1"/>
                </a:solidFill>
              </a:rPr>
              <a:t>كالكيتونات</a:t>
            </a:r>
            <a:r>
              <a:rPr lang="ar-SY" b="1" dirty="0" smtClean="0">
                <a:solidFill>
                  <a:schemeClr val="bg1"/>
                </a:solidFill>
              </a:rPr>
              <a:t>، أو </a:t>
            </a:r>
            <a:r>
              <a:rPr lang="ar-SY" b="1" dirty="0" err="1" smtClean="0">
                <a:solidFill>
                  <a:schemeClr val="bg1"/>
                </a:solidFill>
              </a:rPr>
              <a:t>أليفاتية</a:t>
            </a:r>
            <a:r>
              <a:rPr lang="ar-SY" b="1" dirty="0" smtClean="0">
                <a:solidFill>
                  <a:schemeClr val="bg1"/>
                </a:solidFill>
              </a:rPr>
              <a:t> كالمذيبات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تستخدم في أحبار طباعة الشبكة مذيبات عضوية أقل تطايراً إلى حد ما من تلك المستخدمة للطباعة </a:t>
            </a:r>
            <a:r>
              <a:rPr lang="ar-SY" b="1" dirty="0" err="1" smtClean="0">
                <a:solidFill>
                  <a:schemeClr val="bg1"/>
                </a:solidFill>
              </a:rPr>
              <a:t>الفليكسوغرافية</a:t>
            </a:r>
            <a:r>
              <a:rPr lang="ar-SY" b="1" dirty="0" smtClean="0">
                <a:solidFill>
                  <a:schemeClr val="bg1"/>
                </a:solidFill>
              </a:rPr>
              <a:t> أو طباعة الحفر الغائر الضوئي (أغنى بأثيرات </a:t>
            </a:r>
            <a:r>
              <a:rPr lang="ar-SY" b="1" dirty="0" err="1" smtClean="0">
                <a:solidFill>
                  <a:schemeClr val="bg1"/>
                </a:solidFill>
              </a:rPr>
              <a:t>الغليكول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والهيدروكربونيات</a:t>
            </a:r>
            <a:r>
              <a:rPr lang="ar-SY" b="1" dirty="0" smtClean="0">
                <a:solidFill>
                  <a:schemeClr val="bg1"/>
                </a:solidFill>
              </a:rPr>
              <a:t> العطرية </a:t>
            </a:r>
            <a:r>
              <a:rPr lang="ar-SY" b="1" dirty="0" err="1" smtClean="0">
                <a:solidFill>
                  <a:schemeClr val="bg1"/>
                </a:solidFill>
              </a:rPr>
              <a:t>والأليفاتية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تشمل </a:t>
            </a:r>
            <a:r>
              <a:rPr lang="ar-SY" b="1" dirty="0" err="1" smtClean="0">
                <a:solidFill>
                  <a:schemeClr val="bg1"/>
                </a:solidFill>
              </a:rPr>
              <a:t>المضافات</a:t>
            </a:r>
            <a:r>
              <a:rPr lang="ar-SY" b="1" dirty="0" smtClean="0">
                <a:solidFill>
                  <a:schemeClr val="bg1"/>
                </a:solidFill>
              </a:rPr>
              <a:t> المجففات، والشموع، </a:t>
            </a:r>
            <a:r>
              <a:rPr lang="ar-SY" b="1" dirty="0" err="1" smtClean="0">
                <a:solidFill>
                  <a:schemeClr val="bg1"/>
                </a:solidFill>
              </a:rPr>
              <a:t>والملدنات</a:t>
            </a:r>
            <a:endParaRPr lang="ar-SY" b="1" dirty="0" smtClean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غالباً ما تعتمد الأحبار المعدة بالإشعاع فوق البنفسجي على </a:t>
            </a:r>
            <a:r>
              <a:rPr lang="ar-SY" b="1" dirty="0" err="1" smtClean="0">
                <a:solidFill>
                  <a:schemeClr val="bg1"/>
                </a:solidFill>
              </a:rPr>
              <a:t>الأكريلاتات</a:t>
            </a:r>
            <a:r>
              <a:rPr lang="ar-SY" b="1" dirty="0" smtClean="0">
                <a:solidFill>
                  <a:schemeClr val="bg1"/>
                </a:solidFill>
              </a:rPr>
              <a:t>، حيث تستخدم في كافة عمليات الطباعة بدرجات متفاوتة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يتألف تصنيع الأحبار من إذابة </a:t>
            </a:r>
            <a:r>
              <a:rPr lang="ar-SY" b="1" dirty="0" err="1" smtClean="0">
                <a:solidFill>
                  <a:schemeClr val="bg1"/>
                </a:solidFill>
              </a:rPr>
              <a:t>الراتنجات</a:t>
            </a:r>
            <a:r>
              <a:rPr lang="ar-SY" b="1" dirty="0" smtClean="0">
                <a:solidFill>
                  <a:schemeClr val="bg1"/>
                </a:solidFill>
              </a:rPr>
              <a:t> أو بعثرتها في  مذيبات عضوية أو زيوت لإنتاج المادة الحاملة (</a:t>
            </a:r>
            <a:r>
              <a:rPr lang="ar-SY" b="1" dirty="0" err="1" smtClean="0">
                <a:solidFill>
                  <a:schemeClr val="bg1"/>
                </a:solidFill>
              </a:rPr>
              <a:t>الفارنيش</a:t>
            </a:r>
            <a:r>
              <a:rPr lang="ar-SY" b="1" dirty="0" smtClean="0">
                <a:solidFill>
                  <a:schemeClr val="bg1"/>
                </a:solidFill>
              </a:rPr>
              <a:t>)، ومزج وبعثرة الصباغ أو الصِبْغ في داخل المادة الحاملة، وإدخال أي </a:t>
            </a:r>
            <a:r>
              <a:rPr lang="ar-SY" b="1" dirty="0" err="1" smtClean="0">
                <a:solidFill>
                  <a:schemeClr val="bg1"/>
                </a:solidFill>
              </a:rPr>
              <a:t>مضافات</a:t>
            </a:r>
            <a:r>
              <a:rPr lang="ar-SY" b="1" dirty="0" smtClean="0">
                <a:solidFill>
                  <a:schemeClr val="bg1"/>
                </a:solidFill>
              </a:rPr>
              <a:t>، والتعبئة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بعض أو كافة هذه المراحل يمكن أن يتم يدوياً أو أوتوماتيكياً بعملية على دفعات أو كعملية مستمرة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التعرض </a:t>
            </a:r>
            <a:r>
              <a:rPr lang="ar-SY" b="1" dirty="0" err="1" smtClean="0">
                <a:solidFill>
                  <a:schemeClr val="bg1"/>
                </a:solidFill>
              </a:rPr>
              <a:t>للأصبغة</a:t>
            </a:r>
            <a:r>
              <a:rPr lang="ar-SY" b="1" dirty="0" smtClean="0">
                <a:solidFill>
                  <a:schemeClr val="bg1"/>
                </a:solidFill>
              </a:rPr>
              <a:t> أو المواد الحاملة أو </a:t>
            </a:r>
            <a:r>
              <a:rPr lang="ar-SY" b="1" dirty="0" err="1" smtClean="0">
                <a:solidFill>
                  <a:schemeClr val="bg1"/>
                </a:solidFill>
              </a:rPr>
              <a:t>المضافات</a:t>
            </a:r>
            <a:r>
              <a:rPr lang="ar-SY" b="1" dirty="0" smtClean="0">
                <a:solidFill>
                  <a:schemeClr val="bg1"/>
                </a:solidFill>
              </a:rPr>
              <a:t> أثناء تصنيع أحبار الطباعة يمكن أن يحدث عبر الاستنشاق أو التماس الجلدي أثناء المزج والبعثرة، وأثناء تنظيف الخلاطات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</a:t>
            </a:r>
            <a:r>
              <a:rPr lang="ar-SY" b="1" dirty="0" err="1" smtClean="0">
                <a:solidFill>
                  <a:schemeClr val="bg1"/>
                </a:solidFill>
              </a:rPr>
              <a:t>التعرضات</a:t>
            </a:r>
            <a:r>
              <a:rPr lang="ar-SY" b="1" dirty="0" smtClean="0">
                <a:solidFill>
                  <a:schemeClr val="bg1"/>
                </a:solidFill>
              </a:rPr>
              <a:t> من الأحبار السائلة أعلى من </a:t>
            </a:r>
            <a:r>
              <a:rPr lang="ar-SY" b="1" dirty="0" err="1" smtClean="0">
                <a:solidFill>
                  <a:schemeClr val="bg1"/>
                </a:solidFill>
              </a:rPr>
              <a:t>التعرضات</a:t>
            </a:r>
            <a:r>
              <a:rPr lang="ar-SY" b="1" dirty="0" smtClean="0">
                <a:solidFill>
                  <a:schemeClr val="bg1"/>
                </a:solidFill>
              </a:rPr>
              <a:t> الناجمة عن أحبار العجينة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التعرض الهام </a:t>
            </a:r>
            <a:r>
              <a:rPr lang="ar-SY" b="1" dirty="0" err="1" smtClean="0">
                <a:solidFill>
                  <a:schemeClr val="bg1"/>
                </a:solidFill>
              </a:rPr>
              <a:t>لسديم</a:t>
            </a:r>
            <a:r>
              <a:rPr lang="ar-SY" b="1" dirty="0" smtClean="0">
                <a:solidFill>
                  <a:schemeClr val="bg1"/>
                </a:solidFill>
              </a:rPr>
              <a:t> الحبر يتم أثناء طباعة الصحف بواسطة الطباعة الحجرية أو طباعة الحروف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لقد كانت الطريقة الدوارة لطباعة الحروف من أجل طباعة الصحف هي الشائعة إلى عام 1970 ، وحل مكانها الآن الطباعة الحجرية </a:t>
            </a:r>
            <a:r>
              <a:rPr lang="ar-SY" b="1" dirty="0" err="1" smtClean="0">
                <a:solidFill>
                  <a:schemeClr val="bg1"/>
                </a:solidFill>
              </a:rPr>
              <a:t>اللامباشرة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الأفست</a:t>
            </a:r>
            <a:r>
              <a:rPr lang="ar-SY" b="1" dirty="0" smtClean="0">
                <a:solidFill>
                  <a:schemeClr val="bg1"/>
                </a:solidFill>
              </a:rPr>
              <a:t>)، حيث التعرض </a:t>
            </a:r>
            <a:r>
              <a:rPr lang="ar-SY" b="1" dirty="0" err="1" smtClean="0">
                <a:solidFill>
                  <a:schemeClr val="bg1"/>
                </a:solidFill>
              </a:rPr>
              <a:t>لسديم</a:t>
            </a:r>
            <a:r>
              <a:rPr lang="ar-SY" b="1" dirty="0" smtClean="0">
                <a:solidFill>
                  <a:schemeClr val="bg1"/>
                </a:solidFill>
              </a:rPr>
              <a:t> الحبر أقل كثيراً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الطباعة الحجرية وطباعة الحروف الأخرى، إن التعرض الهام هو لمذيبات التنظيف ذات الأساس </a:t>
            </a:r>
            <a:r>
              <a:rPr lang="ar-SY" b="1" dirty="0" err="1" smtClean="0">
                <a:solidFill>
                  <a:schemeClr val="bg1"/>
                </a:solidFill>
              </a:rPr>
              <a:t>الهيدروكربوني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وللإيزوبروبانول</a:t>
            </a:r>
            <a:r>
              <a:rPr lang="ar-SY" b="1" dirty="0" smtClean="0">
                <a:solidFill>
                  <a:schemeClr val="bg1"/>
                </a:solidFill>
              </a:rPr>
              <a:t> من محاليل </a:t>
            </a:r>
            <a:r>
              <a:rPr lang="ar-SY" b="1" dirty="0" err="1" smtClean="0">
                <a:solidFill>
                  <a:schemeClr val="bg1"/>
                </a:solidFill>
              </a:rPr>
              <a:t>التخميد</a:t>
            </a:r>
            <a:endParaRPr lang="ar-SY" b="1" dirty="0" smtClean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في الطباعة </a:t>
            </a:r>
            <a:r>
              <a:rPr lang="ar-SY" b="1" dirty="0" err="1" smtClean="0">
                <a:solidFill>
                  <a:schemeClr val="bg1"/>
                </a:solidFill>
              </a:rPr>
              <a:t>الفليكسوغرافية</a:t>
            </a:r>
            <a:r>
              <a:rPr lang="ar-SY" b="1" dirty="0" smtClean="0">
                <a:solidFill>
                  <a:schemeClr val="bg1"/>
                </a:solidFill>
              </a:rPr>
              <a:t> وطباعة الحفر الغائر الضوئي وطباعة الشبكة، يتم التعرض للمذيبات العضوية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تاريخياً، تعرض بعض العمال في تصنيع الحبر والطباعة لمستويات أعلى كثيراً للرصاص </a:t>
            </a:r>
            <a:r>
              <a:rPr lang="ar-SY" b="1" dirty="0" err="1" smtClean="0">
                <a:solidFill>
                  <a:schemeClr val="bg1"/>
                </a:solidFill>
              </a:rPr>
              <a:t>والهيدروكابونيات</a:t>
            </a:r>
            <a:r>
              <a:rPr lang="ar-SY" b="1" dirty="0" smtClean="0">
                <a:solidFill>
                  <a:schemeClr val="bg1"/>
                </a:solidFill>
              </a:rPr>
              <a:t> العطرية متعددة الحلقات </a:t>
            </a:r>
            <a:r>
              <a:rPr lang="ar-SY" b="1" dirty="0" err="1" smtClean="0">
                <a:solidFill>
                  <a:schemeClr val="bg1"/>
                </a:solidFill>
              </a:rPr>
              <a:t>والبنزن</a:t>
            </a:r>
            <a:r>
              <a:rPr lang="ar-SY" b="1" dirty="0" smtClean="0">
                <a:solidFill>
                  <a:schemeClr val="bg1"/>
                </a:solidFill>
              </a:rPr>
              <a:t> أكثر من الوقت الحاضر</a:t>
            </a:r>
          </a:p>
          <a:p>
            <a:pPr algn="r"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التطورات واستخدام تكنولوجيات التحكم الحديثة جعلت من الممكن التخفيض الواضح في </a:t>
            </a:r>
            <a:r>
              <a:rPr lang="ar-SY" b="1" dirty="0" err="1" smtClean="0">
                <a:solidFill>
                  <a:schemeClr val="bg1"/>
                </a:solidFill>
              </a:rPr>
              <a:t>التعرضات</a:t>
            </a:r>
            <a:r>
              <a:rPr lang="ar-SY" b="1" dirty="0" smtClean="0">
                <a:solidFill>
                  <a:schemeClr val="bg1"/>
                </a:solidFill>
              </a:rPr>
              <a:t> للمذيبات </a:t>
            </a:r>
            <a:r>
              <a:rPr lang="ar-SY" b="1" dirty="0" err="1" smtClean="0">
                <a:solidFill>
                  <a:schemeClr val="bg1"/>
                </a:solidFill>
              </a:rPr>
              <a:t>ولسديم</a:t>
            </a:r>
            <a:r>
              <a:rPr lang="ar-SY" b="1" dirty="0" smtClean="0">
                <a:solidFill>
                  <a:schemeClr val="bg1"/>
                </a:solidFill>
              </a:rPr>
              <a:t> الحبر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 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بالإضافة إلى المثانة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البلعوم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cs typeface="+mj-cs"/>
              </a:rPr>
              <a:t>الرئة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cs typeface="+mj-cs"/>
              </a:rPr>
              <a:t>الكلية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12، 23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أحبار الطباعة ومكوناتها</a:t>
            </a:r>
          </a:p>
        </p:txBody>
      </p:sp>
      <p:pic>
        <p:nvPicPr>
          <p:cNvPr id="6146" name="Picture 2" descr="C:\Users\TOSHIBA\Documents\محاضرة العوامل المسرطنة للمثانة\صور\مكونات أحبار الطباع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58882"/>
            <a:ext cx="4033844" cy="19179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TOSHIBA\Documents\محاضرة العوامل المسرطنة للمثانة\صور\أحبار الطباع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952876" cy="26336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عمليات الطباعة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12، 23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عمليات الطباعة</a:t>
            </a:r>
          </a:p>
        </p:txBody>
      </p:sp>
      <p:pic>
        <p:nvPicPr>
          <p:cNvPr id="7170" name="Picture 2" descr="C:\Users\TOSHIBA\Documents\محاضرة العوامل المسرطنة للمثانة\صور\عمليات الطباع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810132" cy="32047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Textile production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179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عدد حالات الوفيات بالسرطان </a:t>
            </a:r>
            <a:r>
              <a:rPr lang="ar-SY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والتوزع</a:t>
            </a:r>
            <a:r>
              <a:rPr lang="ar-SY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النسبي لها</a:t>
            </a:r>
            <a:endParaRPr lang="ar-SY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sz="2800" b="1" dirty="0" smtClean="0">
                <a:solidFill>
                  <a:schemeClr val="bg1"/>
                </a:solidFill>
              </a:rPr>
              <a:t>إن نسبة الوفاة بسرطان المَثانَة ضمن السرطانات الأخرى 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عالمياً ليست من بين أكبر 10 نسب بغض النظر عن الجنس، وهو تاسع سرطان من حيث الوفاة لدى الرجال (2,6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(123043 حالة في عام 2012)، [بعد سرطانات الرئة (23،6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والكبد (11,2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والمعدة (10,1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والقولون-المستقيم (8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والبروستاتة (6,6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والمريء (6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 والبنكرياس (3,7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)] والابيضاض (3,3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sz="2800" b="1" dirty="0" smtClean="0">
                <a:solidFill>
                  <a:schemeClr val="bg1"/>
                </a:solidFill>
                <a:latin typeface="Simplified Arabic"/>
              </a:rPr>
              <a:t>)، أما لدى النساء فلا يأتي ضمن أعلى 10 نسب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يعمل في صناعة المنسوجات ما يزيد على 10 ملايين من العمال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تشتمل صناعة المنسوجات على عمليات الغزل والنسج والحياكة (التريكو) والصبغ والتجهيز النهائي، وتجري هذه العمليات على أنواع عديدة من الألياف الطبيعية </a:t>
            </a:r>
            <a:r>
              <a:rPr lang="ar-SY" b="1" dirty="0" err="1" smtClean="0">
                <a:solidFill>
                  <a:schemeClr val="bg1"/>
                </a:solidFill>
              </a:rPr>
              <a:t>والتخليقية</a:t>
            </a:r>
            <a:r>
              <a:rPr lang="ar-SY" b="1" dirty="0" smtClean="0">
                <a:solidFill>
                  <a:schemeClr val="bg1"/>
                </a:solidFill>
              </a:rPr>
              <a:t>؛ وأما المنتجات فهي الأقمشة وخيوط الغزل والسجاد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يتعرض العاملون </a:t>
            </a:r>
            <a:r>
              <a:rPr lang="ar-SY" b="1" dirty="0" err="1" smtClean="0">
                <a:solidFill>
                  <a:schemeClr val="bg1"/>
                </a:solidFill>
              </a:rPr>
              <a:t>للأغبرة</a:t>
            </a:r>
            <a:r>
              <a:rPr lang="ar-SY" b="1" dirty="0" smtClean="0">
                <a:solidFill>
                  <a:schemeClr val="bg1"/>
                </a:solidFill>
              </a:rPr>
              <a:t> المرتبطة بالمنسوجات على مدى عملية التصنيع؛ إن التعرض للمواد الكيميائية محدود أثناء عمليات الغزل والنسج والحياكة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الاستخدام والتَّعَرُّض المِهَني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العاملون في عمليات الصبغ والطباعة غالباً ما يتعرضون </a:t>
            </a:r>
            <a:r>
              <a:rPr lang="ar-SY" b="1" dirty="0" err="1" smtClean="0">
                <a:solidFill>
                  <a:schemeClr val="bg1"/>
                </a:solidFill>
              </a:rPr>
              <a:t>للأصبغة</a:t>
            </a:r>
            <a:r>
              <a:rPr lang="ar-SY" b="1" dirty="0" smtClean="0">
                <a:solidFill>
                  <a:schemeClr val="bg1"/>
                </a:solidFill>
              </a:rPr>
              <a:t> (بما في ذلك التي أساسها </a:t>
            </a:r>
            <a:r>
              <a:rPr lang="ar-SY" b="1" dirty="0" err="1" smtClean="0">
                <a:solidFill>
                  <a:schemeClr val="bg1"/>
                </a:solidFill>
              </a:rPr>
              <a:t>البنزيدين</a:t>
            </a:r>
            <a:r>
              <a:rPr lang="ar-SY" b="1" dirty="0" smtClean="0">
                <a:solidFill>
                  <a:schemeClr val="bg1"/>
                </a:solidFill>
              </a:rPr>
              <a:t>، بالإضافة إلى مجموعة من الأحماض والأسس)، </a:t>
            </a:r>
            <a:r>
              <a:rPr lang="ar-SY" b="1" dirty="0" err="1" smtClean="0">
                <a:solidFill>
                  <a:schemeClr val="bg1"/>
                </a:solidFill>
              </a:rPr>
              <a:t>والمنصعات</a:t>
            </a:r>
            <a:r>
              <a:rPr lang="ar-SY" b="1" dirty="0" smtClean="0">
                <a:solidFill>
                  <a:schemeClr val="bg1"/>
                </a:solidFill>
              </a:rPr>
              <a:t> البصرية، والمذيبات، والمثبتات العضوية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العاملون في عمليات التجهيز النهائي يتعرضون لعوامل مقاومة آثار الثني (كثير منها يطلق </a:t>
            </a:r>
            <a:r>
              <a:rPr lang="ar-SY" b="1" dirty="0" err="1" smtClean="0">
                <a:solidFill>
                  <a:schemeClr val="bg1"/>
                </a:solidFill>
              </a:rPr>
              <a:t>الفورمالدهيد</a:t>
            </a:r>
            <a:r>
              <a:rPr lang="ar-SY" b="1" dirty="0" smtClean="0">
                <a:solidFill>
                  <a:schemeClr val="bg1"/>
                </a:solidFill>
              </a:rPr>
              <a:t>)، ومعيقات اللهب (بما في ذلك مركبات الفسفور العضوية </a:t>
            </a:r>
            <a:r>
              <a:rPr lang="ar-SY" b="1" dirty="0" err="1" smtClean="0">
                <a:solidFill>
                  <a:schemeClr val="bg1"/>
                </a:solidFill>
              </a:rPr>
              <a:t>والبروم</a:t>
            </a:r>
            <a:r>
              <a:rPr lang="ar-SY" b="1" dirty="0" smtClean="0">
                <a:solidFill>
                  <a:schemeClr val="bg1"/>
                </a:solidFill>
              </a:rPr>
              <a:t> العضوية)، والعوامل المضادة للميكروبات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 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بالإضافة إلى المثانة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جوف الأنف والجيوب الأنفية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عمليات صناعة المنسوجات</a:t>
            </a:r>
          </a:p>
        </p:txBody>
      </p:sp>
      <p:pic>
        <p:nvPicPr>
          <p:cNvPr id="8194" name="Picture 2" descr="C:\Users\TOSHIBA\Documents\محاضرة العوامل المسرطنة للمثانة\صور\عمليات النسيج1.jpg"/>
          <p:cNvPicPr>
            <a:picLocks noChangeAspect="1" noChangeArrowheads="1"/>
          </p:cNvPicPr>
          <p:nvPr/>
        </p:nvPicPr>
        <p:blipFill>
          <a:blip r:embed="rId2"/>
          <a:srcRect t="12625" b="14992"/>
          <a:stretch>
            <a:fillRect/>
          </a:stretch>
        </p:blipFill>
        <p:spPr bwMode="auto">
          <a:xfrm>
            <a:off x="1714480" y="1928802"/>
            <a:ext cx="6286544" cy="341627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وحدة الصباغة في مصنع المنسوجات</a:t>
            </a:r>
          </a:p>
        </p:txBody>
      </p:sp>
      <p:pic>
        <p:nvPicPr>
          <p:cNvPr id="9218" name="Picture 2" descr="C:\Users\TOSHIBA\Documents\محاضرة العوامل المسرطنة للمثانة\صور\أصبغة النسي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49314"/>
            <a:ext cx="5762644" cy="35656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الممكنة (المجموعة 2-ب)]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إنتاج المنسوجات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15،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مصنع المنسوجات</a:t>
            </a:r>
          </a:p>
        </p:txBody>
      </p:sp>
      <p:pic>
        <p:nvPicPr>
          <p:cNvPr id="10242" name="Picture 2" descr="C:\Users\TOSHIBA\Documents\محاضرة العوامل المسرطنة للمثانة\صور\معمل نسي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4683140" cy="35123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عَوادِم مُحَرِّكات الدِّيزِل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10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Diesel engine exhausts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عَوادِم مُحَرِّكات الدِّيزِل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10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تُستخدَم مُحَرِّكات </a:t>
            </a:r>
            <a:r>
              <a:rPr lang="ar-SY" b="1" dirty="0" err="1" smtClean="0">
                <a:solidFill>
                  <a:schemeClr val="bg1"/>
                </a:solidFill>
              </a:rPr>
              <a:t>الدِّيزِل</a:t>
            </a:r>
            <a:r>
              <a:rPr lang="ar-SY" b="1" dirty="0" smtClean="0">
                <a:solidFill>
                  <a:schemeClr val="bg1"/>
                </a:solidFill>
              </a:rPr>
              <a:t> في المَرْكَبات بمختلف أنواعها </a:t>
            </a:r>
            <a:r>
              <a:rPr lang="ar-SY" b="1" dirty="0" err="1" smtClean="0">
                <a:solidFill>
                  <a:schemeClr val="bg1"/>
                </a:solidFill>
              </a:rPr>
              <a:t>وحجومها</a:t>
            </a:r>
            <a:r>
              <a:rPr lang="ar-SY" b="1" dirty="0" smtClean="0">
                <a:solidFill>
                  <a:schemeClr val="bg1"/>
                </a:solidFill>
              </a:rPr>
              <a:t>، وفي الآلات والأَجْهِزَة المختلفة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يَحْدُث التَّعَرُّض المِهَنِي أثناء التَّنْقيب، والعَمَل في مجال النَّقْل البَرِّي </a:t>
            </a:r>
            <a:r>
              <a:rPr lang="ar-SY" b="1" dirty="0" err="1" smtClean="0">
                <a:solidFill>
                  <a:schemeClr val="bg1"/>
                </a:solidFill>
              </a:rPr>
              <a:t>الطُرُقي</a:t>
            </a:r>
            <a:r>
              <a:rPr lang="ar-SY" b="1" dirty="0" smtClean="0">
                <a:solidFill>
                  <a:schemeClr val="bg1"/>
                </a:solidFill>
              </a:rPr>
              <a:t> وبالسكك الحَدِيْدِيَّة، والبِناء، والعَمَل على الطُرُقات، ومحطات التَّزَوُّد بالوَقود ....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تشتمل العَوامِل </a:t>
            </a:r>
            <a:r>
              <a:rPr lang="ar-SY" b="1" dirty="0" err="1" smtClean="0">
                <a:solidFill>
                  <a:schemeClr val="bg1"/>
                </a:solidFill>
              </a:rPr>
              <a:t>المُسَرْطِنَة</a:t>
            </a:r>
            <a:r>
              <a:rPr lang="ar-SY" b="1" dirty="0" smtClean="0">
                <a:solidFill>
                  <a:schemeClr val="bg1"/>
                </a:solidFill>
              </a:rPr>
              <a:t> في تلك العَوادِم على </a:t>
            </a:r>
            <a:r>
              <a:rPr lang="ar-SY" b="1" dirty="0" err="1" smtClean="0">
                <a:solidFill>
                  <a:schemeClr val="bg1"/>
                </a:solidFill>
              </a:rPr>
              <a:t>الهيدْروكَرْبونِيَّات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الأَروماتِيَّة</a:t>
            </a:r>
            <a:r>
              <a:rPr lang="ar-SY" b="1" dirty="0" smtClean="0">
                <a:solidFill>
                  <a:schemeClr val="bg1"/>
                </a:solidFill>
              </a:rPr>
              <a:t> (العِطْرِيَّة) مُتَعَدِّدَة الحَلَقات، </a:t>
            </a:r>
            <a:r>
              <a:rPr lang="ar-SY" b="1" dirty="0" err="1" smtClean="0">
                <a:solidFill>
                  <a:schemeClr val="bg1"/>
                </a:solidFill>
              </a:rPr>
              <a:t>والفورْمالْدِهيد</a:t>
            </a:r>
            <a:r>
              <a:rPr lang="ar-SY" b="1" dirty="0" smtClean="0">
                <a:solidFill>
                  <a:schemeClr val="bg1"/>
                </a:solidFill>
              </a:rPr>
              <a:t>، والفِلِزَّات [الزَّرْنيخ (</a:t>
            </a:r>
            <a:r>
              <a:rPr lang="ar-SY" b="1" dirty="0" err="1" smtClean="0">
                <a:solidFill>
                  <a:schemeClr val="bg1"/>
                </a:solidFill>
              </a:rPr>
              <a:t>الأَرْسَنيك</a:t>
            </a:r>
            <a:r>
              <a:rPr lang="ar-SY" b="1" dirty="0" smtClean="0">
                <a:solidFill>
                  <a:schemeClr val="bg1"/>
                </a:solidFill>
              </a:rPr>
              <a:t>) </a:t>
            </a:r>
            <a:r>
              <a:rPr lang="ar-SY" b="1" dirty="0" err="1" smtClean="0">
                <a:solidFill>
                  <a:schemeClr val="bg1"/>
                </a:solidFill>
              </a:rPr>
              <a:t>والبِريليوم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والكَادْمْيُوم</a:t>
            </a:r>
            <a:r>
              <a:rPr lang="ar-SY" b="1" dirty="0" smtClean="0">
                <a:solidFill>
                  <a:schemeClr val="bg1"/>
                </a:solidFill>
              </a:rPr>
              <a:t> والكروم والنِّيكْل ...]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عَوادِم مُحَرِّكات الدِّيزِل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10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189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baseline="30000" dirty="0">
              <a:solidFill>
                <a:srgbClr val="00B05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sz="2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معدل حدوث الوفيات بالسرطان</a:t>
            </a:r>
            <a:endParaRPr lang="ar-SY" sz="2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قدر معدل الوفيات بسبب سرطان المثانة لكل مئة ألف لدى الذكور </a:t>
            </a:r>
            <a:r>
              <a:rPr lang="ar-SA" sz="2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بــِ</a:t>
            </a: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(3,2)، وهو عاشر معدل بعد الرئة (30) والكبد (14,3) والمعدة (12,7) والقولون-المستقيم (10) والبروستاتة (7,8) والمريء (7,7) والبنكرياس (4,7) والابيضاض (4,1) </a:t>
            </a:r>
            <a:r>
              <a:rPr lang="ar-SA" sz="2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واللمفومة</a:t>
            </a: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ar-SA" sz="2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اللاهودجكينية</a:t>
            </a: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(3,2)</a:t>
            </a:r>
          </a:p>
          <a:p>
            <a:pPr>
              <a:buFont typeface="Wingdings" pitchFamily="2" charset="2"/>
              <a:buChar char="Ø"/>
            </a:pP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قدر معدل الوفيات بسبب السرطان لكل مئة ألف لدى الإناث </a:t>
            </a:r>
            <a:r>
              <a:rPr lang="ar-SA" sz="2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بــِ</a:t>
            </a: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(0,9)، وهو في المرتبة </a:t>
            </a:r>
            <a:r>
              <a:rPr lang="ar-SA" sz="2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الـ</a:t>
            </a: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14 في المعدل بعد الثدي (12,9) والرئة (11,1) والقولون-المستقيم (6,9) وعنق الرحم (6,8) والمعدة (5,7) والكبد (5,1) والبنكرياس (3,4) والابيضاض (2,8) والمريء (2,7) </a:t>
            </a:r>
            <a:r>
              <a:rPr lang="ar-SA" sz="2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واللمفومة</a:t>
            </a:r>
            <a:r>
              <a:rPr lang="ar-SA" sz="2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</a:rPr>
              <a:t> (2) وجسم الرحم (1,8) والكلية (1,2) والشفة وجوف الفم (1,2) </a:t>
            </a:r>
            <a:endParaRPr lang="ar-SA" sz="2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عَوادِم مُحَرِّكات الدِّيزِل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10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الرِّئَة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عَوادِم مُحَرِّكات الدِّيزِل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10، 23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التَّعَرُّض لعَوادِم مُحَرِّكات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الدِّيزِل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من المَرْكَبات</a:t>
            </a:r>
            <a:endParaRPr lang="ar-SY" dirty="0"/>
          </a:p>
        </p:txBody>
      </p:sp>
      <p:pic>
        <p:nvPicPr>
          <p:cNvPr id="9" name="صورة 8" descr="C:\Users\TOSHIBA\Documents\المهنة والسرطان\الصور\2-2-3-7-التعرض المهني لعوادم محركات الديزل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4475531" cy="29324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السُّخام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، كما يُشاهَد في التَّعَرُّض المِهَنِي أثناء تَنْظيف المَداخِن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Soot, as found in occupational exposure during chimney sweeps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السُّخام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، كما يُشاهَد في التَّعَرُّض المِهَنِي أثناء تَنْظيف المَداخِن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تُنظَّف المَداخِن بفَراشٍ فُولَاذِيَّة طويلة تُدخَل داخل المدخنة في قسميها العلوي والسفلي. يتَعَرُّض عُمَّال تَنْظيف المَداخِن إلى </a:t>
            </a:r>
            <a:r>
              <a:rPr lang="ar-SY" b="1" dirty="0" err="1" smtClean="0">
                <a:solidFill>
                  <a:schemeClr val="bg1"/>
                </a:solidFill>
              </a:rPr>
              <a:t>السُّخام</a:t>
            </a:r>
            <a:r>
              <a:rPr lang="ar-SY" b="1" dirty="0" smtClean="0">
                <a:solidFill>
                  <a:schemeClr val="bg1"/>
                </a:solidFill>
              </a:rPr>
              <a:t> وثُنائِي أُكْسيد الكِبْريت والزَّرْنيخ (</a:t>
            </a:r>
            <a:r>
              <a:rPr lang="ar-SY" b="1" dirty="0" err="1" smtClean="0">
                <a:solidFill>
                  <a:schemeClr val="bg1"/>
                </a:solidFill>
              </a:rPr>
              <a:t>الأَرْسَنيك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يحتوي </a:t>
            </a:r>
            <a:r>
              <a:rPr lang="ar-SY" b="1" dirty="0" err="1" smtClean="0">
                <a:solidFill>
                  <a:schemeClr val="bg1"/>
                </a:solidFill>
              </a:rPr>
              <a:t>السُّخام</a:t>
            </a:r>
            <a:r>
              <a:rPr lang="ar-SY" b="1" dirty="0" smtClean="0">
                <a:solidFill>
                  <a:schemeClr val="bg1"/>
                </a:solidFill>
              </a:rPr>
              <a:t> على المادَّة </a:t>
            </a:r>
            <a:r>
              <a:rPr lang="ar-SY" b="1" dirty="0" err="1" smtClean="0">
                <a:solidFill>
                  <a:schemeClr val="bg1"/>
                </a:solidFill>
              </a:rPr>
              <a:t>الجُسَيْمِيَّة</a:t>
            </a:r>
            <a:r>
              <a:rPr lang="ar-SY" b="1" dirty="0" smtClean="0">
                <a:solidFill>
                  <a:schemeClr val="bg1"/>
                </a:solidFill>
              </a:rPr>
              <a:t> التي تتشكل </a:t>
            </a:r>
            <a:r>
              <a:rPr lang="ar-SY" b="1" dirty="0" err="1" smtClean="0">
                <a:solidFill>
                  <a:schemeClr val="bg1"/>
                </a:solidFill>
              </a:rPr>
              <a:t>كمَنْتوج</a:t>
            </a:r>
            <a:r>
              <a:rPr lang="ar-SY" b="1" dirty="0" smtClean="0">
                <a:solidFill>
                  <a:schemeClr val="bg1"/>
                </a:solidFill>
              </a:rPr>
              <a:t> ثانوي لاِحْتِراق أو للتَحَلُّل الحَراري للمَواد العُضْوِيَّة المحتوية على الكَرْبون كالفَحْم والخَشَب وزَيْت الوَقود (</a:t>
            </a:r>
            <a:r>
              <a:rPr lang="ar-SY" b="1" dirty="0" err="1" smtClean="0">
                <a:solidFill>
                  <a:schemeClr val="bg1"/>
                </a:solidFill>
              </a:rPr>
              <a:t>الفيول</a:t>
            </a:r>
            <a:r>
              <a:rPr lang="ar-SY" b="1" dirty="0" smtClean="0">
                <a:solidFill>
                  <a:schemeClr val="bg1"/>
                </a:solidFill>
              </a:rPr>
              <a:t>) ونَفايات الزِّيوت والوَرَق واللَّدائن (البلاسْتيك) والفَضَلات المنـزلية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أهم مُكَوِّنات </a:t>
            </a:r>
            <a:r>
              <a:rPr lang="ar-SY" b="1" dirty="0" err="1" smtClean="0">
                <a:solidFill>
                  <a:schemeClr val="bg1"/>
                </a:solidFill>
              </a:rPr>
              <a:t>السُّخام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الهيدْروكَرْبونِيَّات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الأَروماتِيَّة</a:t>
            </a:r>
            <a:r>
              <a:rPr lang="ar-SY" b="1" dirty="0" smtClean="0">
                <a:solidFill>
                  <a:schemeClr val="bg1"/>
                </a:solidFill>
              </a:rPr>
              <a:t> (العِطْرِيَّة) مُتَعَدِّدَة الحَلَقات </a:t>
            </a:r>
            <a:r>
              <a:rPr lang="ar-SY" b="1" dirty="0" err="1" smtClean="0">
                <a:solidFill>
                  <a:schemeClr val="bg1"/>
                </a:solidFill>
              </a:rPr>
              <a:t>ومُضافاتها</a:t>
            </a:r>
            <a:r>
              <a:rPr lang="ar-SY" b="1" dirty="0" smtClean="0">
                <a:solidFill>
                  <a:schemeClr val="bg1"/>
                </a:solidFill>
              </a:rPr>
              <a:t>، والمُكَوِّنات </a:t>
            </a:r>
            <a:r>
              <a:rPr lang="ar-SY" b="1" dirty="0" err="1" smtClean="0">
                <a:solidFill>
                  <a:schemeClr val="bg1"/>
                </a:solidFill>
              </a:rPr>
              <a:t>اللَّاعُضْوِيَّة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أَكاسيد</a:t>
            </a:r>
            <a:r>
              <a:rPr lang="ar-SY" b="1" dirty="0" smtClean="0">
                <a:solidFill>
                  <a:schemeClr val="bg1"/>
                </a:solidFill>
              </a:rPr>
              <a:t>، وأَمْلاح، ومُرَكَّبات الكِبْريت والنِّتْرُوجين، وماء، وغازات وسَوائِل </a:t>
            </a:r>
            <a:r>
              <a:rPr lang="ar-SY" b="1" dirty="0" err="1" smtClean="0">
                <a:solidFill>
                  <a:schemeClr val="bg1"/>
                </a:solidFill>
              </a:rPr>
              <a:t>مُدْمَصَّة</a:t>
            </a:r>
            <a:r>
              <a:rPr lang="ar-SY" b="1" dirty="0" smtClean="0">
                <a:solidFill>
                  <a:schemeClr val="bg1"/>
                </a:solidFill>
              </a:rPr>
              <a:t> أخرى)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السُّخام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، كما يُشاهَد في التَّعَرُّض المِهَنِي أثناء تَنْظيف المَداخِن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السُّخام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، كما يُشاهَد في التَّعَرُّض المِهَنِي أثناء تَنْظيف المَداخِن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الرِّئَة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الجِلْد (يُلاحَظ السَّرَطان في </a:t>
            </a:r>
            <a:r>
              <a:rPr lang="ar-SY" b="1" dirty="0" err="1" smtClean="0">
                <a:solidFill>
                  <a:schemeClr val="bg1"/>
                </a:solidFill>
              </a:rPr>
              <a:t>الصَّفَن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السُّخام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، كما يُشاهَد في التَّعَرُّض المِهَنِي أثناء تَنْظيف المَداخِن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اِنْبِعاثات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السُّخام</a:t>
            </a:r>
            <a:endParaRPr lang="ar-SY" dirty="0"/>
          </a:p>
        </p:txBody>
      </p:sp>
      <p:pic>
        <p:nvPicPr>
          <p:cNvPr id="8" name="صورة 7" descr="C:\Users\TOSHIBA\Documents\المهنة والسرطان\الصور\2-2-3-6-السُخام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4743470" cy="31838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[المُحْتَمَلة والممكنة (المجموعة 2)] المِهَنية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الكيميائية-عمليات إنتاجية 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السُّخام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، كما يُشاهَد في التَّعَرُّض المِهَنِي أثناء تَنْظيف المَداخِن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endParaRPr lang="ar-SA" sz="2200" dirty="0" smtClean="0"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التَّعَرُّض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للسُّخام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أثناء تَنْظيف المَداخِن</a:t>
            </a:r>
            <a:endParaRPr lang="ar-SY" dirty="0"/>
          </a:p>
        </p:txBody>
      </p:sp>
      <p:pic>
        <p:nvPicPr>
          <p:cNvPr id="8" name="صورة 7" descr="C:\Users\TOSHIBA\Documents\المهنة والسرطان\الصور\2-2-3-6-السُخام-تنظيف المداخ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3071834" cy="357506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</a:t>
            </a:r>
            <a:endParaRPr lang="ar-SY" sz="21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Pioglitazone</a:t>
            </a:r>
            <a:endParaRPr lang="en-US" b="1" dirty="0" smtClean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111025-46-8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199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حقائق عامة</a:t>
            </a:r>
          </a:p>
          <a:p>
            <a:pPr>
              <a:buFont typeface="Wingdings" pitchFamily="2" charset="2"/>
              <a:buChar char="Ø"/>
            </a:pP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تَصْنيف الوَكالَة الدولية لبُحوث السَّرَطان </a:t>
            </a:r>
            <a:r>
              <a:rPr lang="en-US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(IARC) </a:t>
            </a: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للمَواد والعَوامِل تبعاً </a:t>
            </a:r>
            <a:r>
              <a:rPr lang="ar-SY" sz="3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للسَّرْطَنَة</a:t>
            </a: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-باختصار</a:t>
            </a:r>
          </a:p>
          <a:p>
            <a:pPr>
              <a:buFont typeface="Wingdings" pitchFamily="2" charset="2"/>
              <a:buChar char="Ø"/>
            </a:pP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العَوامِل </a:t>
            </a:r>
            <a:r>
              <a:rPr lang="ar-SY" sz="3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المُسَرْطِنَة</a:t>
            </a: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المُؤَكَّدَة والظَّنِّيَّة (المُحْتَمَلَة والمُمْكِنَة) للمَثانَة </a:t>
            </a:r>
          </a:p>
          <a:p>
            <a:pPr>
              <a:buFont typeface="Wingdings" pitchFamily="2" charset="2"/>
              <a:buChar char="Ø"/>
            </a:pP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العَوامِل </a:t>
            </a:r>
            <a:r>
              <a:rPr lang="ar-SY" sz="3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المُسَرْطِنَة</a:t>
            </a: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المُؤَكَّدَة المِهَنية الكيميائية الفلزية-</a:t>
            </a:r>
            <a:b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SY" sz="35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الزَّرْنيخ (</a:t>
            </a:r>
            <a:r>
              <a:rPr lang="ar-SY" sz="3500" b="1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الأَرْسَنيك</a:t>
            </a:r>
            <a:r>
              <a:rPr lang="ar-SY" sz="35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ومُرَكَّباتِه </a:t>
            </a:r>
            <a:r>
              <a:rPr lang="ar-SY" sz="3500" b="1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اللاعضوية</a:t>
            </a:r>
            <a:r>
              <a:rPr lang="ar-SY" sz="35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العَوامِل </a:t>
            </a:r>
            <a:r>
              <a:rPr lang="ar-SY" sz="3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المُسَرْطِنَة</a:t>
            </a: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المُؤَكَّدَة المِهَنية الكيميائية غير الفلزية-</a:t>
            </a:r>
            <a:b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ar-SY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SY" sz="35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4-</a:t>
            </a:r>
            <a:r>
              <a:rPr lang="ar-SY" sz="3500" b="1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أَمينو</a:t>
            </a:r>
            <a:r>
              <a:rPr lang="ar-SY" sz="35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ثُنائِي </a:t>
            </a:r>
            <a:r>
              <a:rPr lang="ar-SY" sz="3500" b="1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الفاينيل</a:t>
            </a:r>
            <a:endParaRPr lang="ar-SY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مخطط 6"/>
          <p:cNvGraphicFramePr/>
          <p:nvPr/>
        </p:nvGraphicFramePr>
        <p:xfrm>
          <a:off x="285720" y="1428736"/>
          <a:ext cx="864399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دواعي الاستعمال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</a:t>
            </a:r>
            <a:r>
              <a:rPr lang="ar-SY" b="1" dirty="0" err="1" smtClean="0">
                <a:solidFill>
                  <a:schemeClr val="bg1"/>
                </a:solidFill>
              </a:rPr>
              <a:t>الثيازوليدينيديونات</a:t>
            </a:r>
            <a:r>
              <a:rPr lang="ar-SY" b="1" dirty="0" smtClean="0">
                <a:solidFill>
                  <a:schemeClr val="bg1"/>
                </a:solidFill>
              </a:rPr>
              <a:t> هي الصنف الوحيد من العقاقير الفموية </a:t>
            </a:r>
            <a:r>
              <a:rPr lang="ar-SY" b="1" dirty="0" err="1" smtClean="0">
                <a:solidFill>
                  <a:schemeClr val="bg1"/>
                </a:solidFill>
              </a:rPr>
              <a:t>التخليقية</a:t>
            </a:r>
            <a:r>
              <a:rPr lang="ar-SY" b="1" dirty="0" smtClean="0">
                <a:solidFill>
                  <a:schemeClr val="bg1"/>
                </a:solidFill>
              </a:rPr>
              <a:t> التي تمارس تأثيراً مباشراً على آليات مقاومة الأنسولين وتؤدي إلى تأثير </a:t>
            </a:r>
            <a:r>
              <a:rPr lang="ar-SY" b="1" dirty="0" err="1" smtClean="0">
                <a:solidFill>
                  <a:schemeClr val="bg1"/>
                </a:solidFill>
              </a:rPr>
              <a:t>أنسوليني</a:t>
            </a:r>
            <a:r>
              <a:rPr lang="ar-SY" b="1" dirty="0" smtClean="0">
                <a:solidFill>
                  <a:schemeClr val="bg1"/>
                </a:solidFill>
              </a:rPr>
              <a:t> محسِّن وإنقاص سكر الدم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cs typeface="+mj-cs"/>
              </a:rPr>
              <a:t>ثمة مركبان واعدان هامان منها (</a:t>
            </a: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بيوغليتازون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وروزيغليتازون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) كمعالجة فموية </a:t>
            </a: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متواسطة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 بالمستقبل للنمط 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2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 من الداء السكري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دواعي الاستعمال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استخدم </a:t>
            </a:r>
            <a:r>
              <a:rPr lang="ar-SY" b="1" dirty="0" err="1" smtClean="0">
                <a:solidFill>
                  <a:schemeClr val="bg1"/>
                </a:solidFill>
              </a:rPr>
              <a:t>البيوغليتازون</a:t>
            </a:r>
            <a:r>
              <a:rPr lang="ar-SY" b="1" dirty="0" smtClean="0">
                <a:solidFill>
                  <a:schemeClr val="bg1"/>
                </a:solidFill>
              </a:rPr>
              <a:t> لوحده أو ضمن توليفة معالجات فموية أخرى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cs typeface="+mj-cs"/>
              </a:rPr>
              <a:t>إلى عام 2009، كان </a:t>
            </a: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البيوغليتازون</a:t>
            </a:r>
            <a:r>
              <a:rPr lang="ar-SY" b="1" dirty="0" smtClean="0">
                <a:solidFill>
                  <a:schemeClr val="bg1"/>
                </a:solidFill>
                <a:cs typeface="+mj-cs"/>
              </a:rPr>
              <a:t> ضمن أوسع خافضات السكر الفموية استخداماً لعلاج النمط 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2</a:t>
            </a:r>
            <a:r>
              <a:rPr lang="ar-SA" b="1" dirty="0" smtClean="0">
                <a:solidFill>
                  <a:schemeClr val="bg1"/>
                </a:solidFill>
                <a:cs typeface="+mj-cs"/>
              </a:rPr>
              <a:t>، ثم تناقص استخدامه لوجود دراسات تقترح ارتباطه بسرطانات المثانة، وقصور القلب، وكسور العظام</a:t>
            </a:r>
          </a:p>
          <a:p>
            <a:pPr>
              <a:buFont typeface="Wingdings" pitchFamily="2" charset="2"/>
              <a:buChar char="Ø"/>
            </a:pPr>
            <a:r>
              <a:rPr lang="ar-SA" b="1" dirty="0" smtClean="0">
                <a:solidFill>
                  <a:schemeClr val="bg1"/>
                </a:solidFill>
                <a:cs typeface="+mj-cs"/>
              </a:rPr>
              <a:t>لقد حظر في فرنسا وألمانيا، لكنه لا يزال يستخدم لاسيما في الولايات المتحدة</a:t>
            </a: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 على نحو ظَنِّي (مُحْتَمَل ومُمْكِن)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بالإضافة إلى المثانة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العُضْو المُسْتَهْدَف بالسَّرَطان على نحو مُؤَكَّد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1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 الظَّنِّيَّة المُحْتَمَلة (المجموعة 2-أ)] غير المِهَنية (عادات المستهلك) 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  <a:t>الدوائية-الخافضات الفموية لسكر الدم</a:t>
            </a:r>
            <a:br>
              <a:rPr lang="ar-SY" sz="21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100" b="1" dirty="0" smtClean="0">
                <a:solidFill>
                  <a:srgbClr val="C00000"/>
                </a:solidFill>
                <a:cs typeface="PT Bold Heading" pitchFamily="2" charset="-78"/>
              </a:rPr>
              <a:t> بيوغليتازون</a:t>
            </a:r>
            <a:r>
              <a:rPr lang="ar-SY" sz="2100" b="1" baseline="30000" dirty="0" smtClean="0">
                <a:solidFill>
                  <a:srgbClr val="00B050"/>
                </a:solidFill>
                <a:cs typeface="PT Bold Heading" pitchFamily="2" charset="-78"/>
              </a:rPr>
              <a:t>8، 23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الصيغة البنيوية لـ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بيوغليتازون</a:t>
            </a:r>
            <a:endParaRPr lang="ar-SA" sz="2200" dirty="0" smtClean="0"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1267" name="Picture 3" descr="C:\Users\TOSHIBA\Documents\محاضرة العوامل المسرطنة للمثانة\صور\بيوغليتازو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6187916" cy="1890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تشريح وبنية ووظيفة المَثانَة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التشريح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المثانة عضو مجوف بشكل البالون في الحوض، وهي جزء من الجهاز البولي؛ وتحيط غدة البروستاتة بالقسم السفلي من المثانة لدى الذكور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يتشكل البول في الكليتين، ويمر عبر الحالبين إلى المثانة حيث يخزن فيها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للمثانة جدار عضلي مرن قابل للتمدد والتقلص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عندما تمتلئ المثانة بالبول، </a:t>
            </a:r>
            <a:r>
              <a:rPr lang="ar-SY" b="1" dirty="0" err="1" smtClean="0">
                <a:solidFill>
                  <a:schemeClr val="bg1"/>
                </a:solidFill>
              </a:rPr>
              <a:t>تتقبض</a:t>
            </a:r>
            <a:r>
              <a:rPr lang="ar-SY" b="1" dirty="0" smtClean="0">
                <a:solidFill>
                  <a:schemeClr val="bg1"/>
                </a:solidFill>
              </a:rPr>
              <a:t> عضلات جدارها فيتدفق البول عبر </a:t>
            </a:r>
            <a:r>
              <a:rPr lang="ar-SY" b="1" dirty="0" err="1" smtClean="0">
                <a:solidFill>
                  <a:schemeClr val="bg1"/>
                </a:solidFill>
              </a:rPr>
              <a:t>الإحليل</a:t>
            </a:r>
            <a:r>
              <a:rPr lang="ar-SY" b="1" dirty="0" smtClean="0">
                <a:solidFill>
                  <a:schemeClr val="bg1"/>
                </a:solidFill>
              </a:rPr>
              <a:t> ويخرج من الجسم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Y" sz="4000" b="1" dirty="0" smtClean="0">
                <a:solidFill>
                  <a:srgbClr val="0070C0"/>
                </a:solidFill>
                <a:cs typeface="PT Bold Heading" pitchFamily="2" charset="-78"/>
              </a:rPr>
              <a:t>تشريح وبنية ووظيفة المَثانَة</a:t>
            </a:r>
            <a:r>
              <a:rPr lang="ar-SY" sz="4000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sz="42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التشريح</a:t>
            </a:r>
          </a:p>
        </p:txBody>
      </p:sp>
      <p:pic>
        <p:nvPicPr>
          <p:cNvPr id="2050" name="Picture 2" descr="C:\Users\TOSHIBA\Documents\محاضرة العوامل المسرطنة للمثانة\صور\تشريح المثانة5.jpg"/>
          <p:cNvPicPr>
            <a:picLocks noChangeAspect="1" noChangeArrowheads="1"/>
          </p:cNvPicPr>
          <p:nvPr/>
        </p:nvPicPr>
        <p:blipFill>
          <a:blip r:embed="rId2"/>
          <a:srcRect t="13606" b="5291"/>
          <a:stretch>
            <a:fillRect/>
          </a:stretch>
        </p:blipFill>
        <p:spPr bwMode="auto">
          <a:xfrm>
            <a:off x="5193952" y="2901670"/>
            <a:ext cx="3714776" cy="28422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TOSHIBA\Documents\محاضرة العوامل المسرطنة للمثانة\صور\تشريح المثانة4.jpg"/>
          <p:cNvPicPr>
            <a:picLocks noChangeAspect="1" noChangeArrowheads="1"/>
          </p:cNvPicPr>
          <p:nvPr/>
        </p:nvPicPr>
        <p:blipFill>
          <a:blip r:embed="rId3"/>
          <a:srcRect b="10876"/>
          <a:stretch>
            <a:fillRect/>
          </a:stretch>
        </p:blipFill>
        <p:spPr bwMode="auto">
          <a:xfrm>
            <a:off x="285720" y="2643182"/>
            <a:ext cx="4286280" cy="309917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Y" sz="4000" b="1" dirty="0" smtClean="0">
                <a:solidFill>
                  <a:srgbClr val="0070C0"/>
                </a:solidFill>
                <a:cs typeface="PT Bold Heading" pitchFamily="2" charset="-78"/>
              </a:rPr>
              <a:t>تشريح وبنية ووظيفة المَثانَة</a:t>
            </a:r>
            <a:r>
              <a:rPr lang="ar-SY" sz="4000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sz="42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التشريح</a:t>
            </a:r>
          </a:p>
        </p:txBody>
      </p:sp>
      <p:pic>
        <p:nvPicPr>
          <p:cNvPr id="3074" name="Picture 2" descr="C:\Users\TOSHIBA\Documents\محاضرة العوامل المسرطنة للمثانة\صور\تشريح المثانة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4348171" cy="32710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TOSHIBA\Documents\محاضرة العوامل المسرطنة للمثانة\صور\تشريح المثانة3.jpg"/>
          <p:cNvPicPr>
            <a:picLocks noChangeAspect="1" noChangeArrowheads="1"/>
          </p:cNvPicPr>
          <p:nvPr/>
        </p:nvPicPr>
        <p:blipFill>
          <a:blip r:embed="rId3"/>
          <a:srcRect t="6758" b="483"/>
          <a:stretch>
            <a:fillRect/>
          </a:stretch>
        </p:blipFill>
        <p:spPr bwMode="auto">
          <a:xfrm>
            <a:off x="285720" y="2690368"/>
            <a:ext cx="4143404" cy="343529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تشريح وبنية ووظيفة المَثانَة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طبقات المثانة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لجدار المثانة 3 طبقات-من الداخل إلى الخارج-: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ar-SY" b="1" dirty="0" err="1" smtClean="0">
                <a:solidFill>
                  <a:srgbClr val="FFFF00"/>
                </a:solidFill>
              </a:rPr>
              <a:t>الظِهارة</a:t>
            </a:r>
            <a:r>
              <a:rPr lang="ar-SY" b="1" dirty="0" smtClean="0">
                <a:solidFill>
                  <a:srgbClr val="FFFF00"/>
                </a:solidFill>
              </a:rPr>
              <a:t> البولية: </a:t>
            </a:r>
            <a:r>
              <a:rPr lang="ar-SY" b="1" dirty="0" smtClean="0">
                <a:solidFill>
                  <a:schemeClr val="bg1"/>
                </a:solidFill>
              </a:rPr>
              <a:t>تبطن داخل المثانة والحالبين </a:t>
            </a:r>
            <a:r>
              <a:rPr lang="ar-SY" b="1" dirty="0" err="1" smtClean="0">
                <a:solidFill>
                  <a:schemeClr val="bg1"/>
                </a:solidFill>
              </a:rPr>
              <a:t>والإحليل</a:t>
            </a:r>
            <a:r>
              <a:rPr lang="ar-SY" b="1" dirty="0" smtClean="0">
                <a:solidFill>
                  <a:schemeClr val="bg1"/>
                </a:solidFill>
              </a:rPr>
              <a:t>، وتتكون من خلايا </a:t>
            </a:r>
            <a:r>
              <a:rPr lang="ar-SY" b="1" dirty="0" err="1" smtClean="0">
                <a:solidFill>
                  <a:schemeClr val="bg1"/>
                </a:solidFill>
              </a:rPr>
              <a:t>ظهارية</a:t>
            </a:r>
            <a:r>
              <a:rPr lang="ar-SY" b="1" dirty="0" smtClean="0">
                <a:solidFill>
                  <a:schemeClr val="bg1"/>
                </a:solidFill>
              </a:rPr>
              <a:t> بولية (تدعى أيضاً الخلايا الانتقالية). تمنع هذه الطبقة امتصاص البول إلى داخل الجسم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rgbClr val="FFFF00"/>
                </a:solidFill>
              </a:rPr>
              <a:t>الصفيحة المخصوصة: </a:t>
            </a:r>
            <a:r>
              <a:rPr lang="ar-SY" b="1" dirty="0" smtClean="0">
                <a:solidFill>
                  <a:schemeClr val="bg1"/>
                </a:solidFill>
              </a:rPr>
              <a:t>طبقة من النسيج </a:t>
            </a:r>
            <a:r>
              <a:rPr lang="ar-SY" b="1" dirty="0" err="1" smtClean="0">
                <a:solidFill>
                  <a:schemeClr val="bg1"/>
                </a:solidFill>
              </a:rPr>
              <a:t>الضام</a:t>
            </a:r>
            <a:r>
              <a:rPr lang="ar-SY" b="1" dirty="0" smtClean="0">
                <a:solidFill>
                  <a:schemeClr val="bg1"/>
                </a:solidFill>
              </a:rPr>
              <a:t>، تفصل </a:t>
            </a:r>
            <a:r>
              <a:rPr lang="ar-SY" b="1" dirty="0" err="1" smtClean="0">
                <a:solidFill>
                  <a:schemeClr val="bg1"/>
                </a:solidFill>
              </a:rPr>
              <a:t>الظهارة</a:t>
            </a:r>
            <a:r>
              <a:rPr lang="ar-SY" b="1" dirty="0" smtClean="0">
                <a:solidFill>
                  <a:schemeClr val="bg1"/>
                </a:solidFill>
              </a:rPr>
              <a:t> عن الطبقة العضلية الخارجية، وتحتوي على أوعية دموية وأعصاب وغدد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rgbClr val="FFFF00"/>
                </a:solidFill>
              </a:rPr>
              <a:t>العضلية: </a:t>
            </a:r>
            <a:r>
              <a:rPr lang="ar-SY" b="1" dirty="0" smtClean="0">
                <a:solidFill>
                  <a:schemeClr val="bg1"/>
                </a:solidFill>
              </a:rPr>
              <a:t>وهي الطبقة الخارجية، وتتألف من 3 طبقات من النسيج العضلي الأملس تدعى العضلات </a:t>
            </a:r>
            <a:r>
              <a:rPr lang="ar-SY" b="1" dirty="0" err="1" smtClean="0">
                <a:solidFill>
                  <a:schemeClr val="bg1"/>
                </a:solidFill>
              </a:rPr>
              <a:t>الطولانية</a:t>
            </a:r>
            <a:r>
              <a:rPr lang="ar-SY" b="1" dirty="0" smtClean="0">
                <a:solidFill>
                  <a:schemeClr val="bg1"/>
                </a:solidFill>
              </a:rPr>
              <a:t> الداخلية والدائرية المتوسطة </a:t>
            </a:r>
            <a:r>
              <a:rPr lang="ar-SY" b="1" dirty="0" err="1" smtClean="0">
                <a:solidFill>
                  <a:schemeClr val="bg1"/>
                </a:solidFill>
              </a:rPr>
              <a:t>والطولانية</a:t>
            </a:r>
            <a:r>
              <a:rPr lang="ar-SY" b="1" dirty="0" smtClean="0">
                <a:solidFill>
                  <a:schemeClr val="bg1"/>
                </a:solidFill>
              </a:rPr>
              <a:t> الخارجية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ثمة 3 طبقات أخرى من النسيج تفصل المثانة عن الأعضاء المجاورة، وهي: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rgbClr val="FFFF00"/>
                </a:solidFill>
              </a:rPr>
              <a:t>المصلية: </a:t>
            </a:r>
            <a:r>
              <a:rPr lang="ar-SY" b="1" dirty="0" smtClean="0">
                <a:solidFill>
                  <a:schemeClr val="bg1"/>
                </a:solidFill>
              </a:rPr>
              <a:t>غشاء رقيق من النسيج </a:t>
            </a:r>
            <a:r>
              <a:rPr lang="ar-SY" b="1" dirty="0" err="1" smtClean="0">
                <a:solidFill>
                  <a:schemeClr val="bg1"/>
                </a:solidFill>
              </a:rPr>
              <a:t>الضام</a:t>
            </a:r>
            <a:r>
              <a:rPr lang="ar-SY" b="1" dirty="0" smtClean="0">
                <a:solidFill>
                  <a:schemeClr val="bg1"/>
                </a:solidFill>
              </a:rPr>
              <a:t>، يتواجد في القسم العلوي من المثانة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rgbClr val="FFFF00"/>
                </a:solidFill>
              </a:rPr>
              <a:t>الغِلالَة البرانية: </a:t>
            </a:r>
            <a:r>
              <a:rPr lang="ar-SY" b="1" dirty="0" smtClean="0">
                <a:solidFill>
                  <a:schemeClr val="bg1"/>
                </a:solidFill>
              </a:rPr>
              <a:t>نسيج ضام يغطي مناطق من المثانة لا تتواجد فيها الطبقة المصلية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ar-SY" b="1" dirty="0" err="1" smtClean="0">
                <a:solidFill>
                  <a:srgbClr val="FFFF00"/>
                </a:solidFill>
              </a:rPr>
              <a:t>الدهنية</a:t>
            </a:r>
            <a:r>
              <a:rPr lang="ar-SY" b="1" dirty="0" smtClean="0">
                <a:solidFill>
                  <a:srgbClr val="FFFF00"/>
                </a:solidFill>
              </a:rPr>
              <a:t> المحيطة بالمثانة: </a:t>
            </a:r>
            <a:r>
              <a:rPr lang="ar-SY" b="1" dirty="0" smtClean="0">
                <a:solidFill>
                  <a:schemeClr val="bg1"/>
                </a:solidFill>
              </a:rPr>
              <a:t>طبقة </a:t>
            </a:r>
            <a:r>
              <a:rPr lang="ar-SY" b="1" dirty="0" err="1" smtClean="0">
                <a:solidFill>
                  <a:schemeClr val="bg1"/>
                </a:solidFill>
              </a:rPr>
              <a:t>دهنية</a:t>
            </a:r>
            <a:r>
              <a:rPr lang="ar-SY" b="1" dirty="0" smtClean="0">
                <a:solidFill>
                  <a:schemeClr val="bg1"/>
                </a:solidFill>
              </a:rPr>
              <a:t> تحيط بالمثانة، وهي خارج الطبقة المصلية والغلالة البرانية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تشريح وبنية ووظيفة المَثانَة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209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طبقات المثانة</a:t>
            </a:r>
          </a:p>
        </p:txBody>
      </p:sp>
      <p:pic>
        <p:nvPicPr>
          <p:cNvPr id="4098" name="Picture 2" descr="C:\Users\TOSHIBA\Documents\محاضرة العوامل المسرطنة للمثانة\صور\طبقات المثانة2.jpg"/>
          <p:cNvPicPr>
            <a:picLocks noChangeAspect="1" noChangeArrowheads="1"/>
          </p:cNvPicPr>
          <p:nvPr/>
        </p:nvPicPr>
        <p:blipFill>
          <a:blip r:embed="rId2"/>
          <a:srcRect l="-519" t="21459" r="2596" b="4153"/>
          <a:stretch>
            <a:fillRect/>
          </a:stretch>
        </p:blipFill>
        <p:spPr bwMode="auto">
          <a:xfrm>
            <a:off x="142844" y="3214686"/>
            <a:ext cx="4699125" cy="26772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C:\Users\TOSHIBA\Documents\محاضرة العوامل المسرطنة للمثانة\صور\طبقات المثانة.jpg"/>
          <p:cNvPicPr>
            <a:picLocks noChangeAspect="1" noChangeArrowheads="1"/>
          </p:cNvPicPr>
          <p:nvPr/>
        </p:nvPicPr>
        <p:blipFill>
          <a:blip r:embed="rId3"/>
          <a:srcRect l="11848" t="23671" r="7701" b="4734"/>
          <a:stretch>
            <a:fillRect/>
          </a:stretch>
        </p:blipFill>
        <p:spPr bwMode="auto">
          <a:xfrm>
            <a:off x="5107552" y="3357562"/>
            <a:ext cx="3849255" cy="25717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مخطط 6"/>
          <p:cNvGraphicFramePr/>
          <p:nvPr/>
        </p:nvGraphicFramePr>
        <p:xfrm>
          <a:off x="142844" y="1428736"/>
          <a:ext cx="8858312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تشريح وبنية ووظيفة المَثانَة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الوظائف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تخزين البول (تخزن المثانة حوالي </a:t>
            </a: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 500مل من البول)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إرسال البول إلى </a:t>
            </a:r>
            <a:r>
              <a:rPr lang="ar-SY" b="1" dirty="0" err="1" smtClean="0">
                <a:solidFill>
                  <a:schemeClr val="bg1"/>
                </a:solidFill>
              </a:rPr>
              <a:t>الإحليل</a:t>
            </a:r>
            <a:r>
              <a:rPr lang="ar-SY" b="1" dirty="0" smtClean="0">
                <a:solidFill>
                  <a:schemeClr val="bg1"/>
                </a:solidFill>
              </a:rPr>
              <a:t>، حيث </a:t>
            </a:r>
            <a:r>
              <a:rPr lang="ar-SY" b="1" dirty="0" err="1" smtClean="0">
                <a:solidFill>
                  <a:schemeClr val="bg1"/>
                </a:solidFill>
              </a:rPr>
              <a:t>تتقبض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عضلات جدار المثانة عندما تمتلئ،</a:t>
            </a: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ويخرج البول من الجسم</a:t>
            </a: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TOSHIBA\Documents\محاضرة العوامل المسرطنة للمثانة\صور\وظيفة المثان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677078" cy="30003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التدخين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التعرض المهني للمواد الكيميائية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التهييج المزمن للمثانة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المعالجة الكيميائية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المعالجة الإشعاعية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القصة الشخصية لسرطان في المسلك البولي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عيوب المثانة </a:t>
            </a:r>
            <a:r>
              <a:rPr lang="ar-SY" b="1" dirty="0" err="1" smtClean="0">
                <a:solidFill>
                  <a:schemeClr val="bg1"/>
                </a:solidFill>
              </a:rPr>
              <a:t>الولادية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المنتجات الثانوية </a:t>
            </a:r>
            <a:r>
              <a:rPr lang="ar-SY" b="1" dirty="0" err="1" smtClean="0">
                <a:solidFill>
                  <a:schemeClr val="bg1"/>
                </a:solidFill>
              </a:rPr>
              <a:t>للكلورة</a:t>
            </a: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تلوث ماء الشرب بالزرنيخ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عوامل جينية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العمر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نوع الجنس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العِرْق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النظام الغذائي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الداء السكري من النمط 2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رضوض</a:t>
            </a:r>
            <a:r>
              <a:rPr lang="ar-SY" b="1" dirty="0" smtClean="0">
                <a:solidFill>
                  <a:schemeClr val="bg1"/>
                </a:solidFill>
              </a:rPr>
              <a:t> النخاع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إصابة النساء بالتصلب </a:t>
            </a:r>
            <a:r>
              <a:rPr lang="ar-SY" b="1" dirty="0" err="1" smtClean="0">
                <a:solidFill>
                  <a:schemeClr val="bg1"/>
                </a:solidFill>
              </a:rPr>
              <a:t>الجهازي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داء </a:t>
            </a:r>
            <a:r>
              <a:rPr lang="ar-SY" b="1" dirty="0" err="1" smtClean="0">
                <a:solidFill>
                  <a:schemeClr val="bg1"/>
                </a:solidFill>
              </a:rPr>
              <a:t>كُرون</a:t>
            </a:r>
            <a:r>
              <a:rPr lang="ar-SY" b="1" dirty="0" smtClean="0">
                <a:solidFill>
                  <a:schemeClr val="bg1"/>
                </a:solidFill>
              </a:rPr>
              <a:t> (داء الورم الحبيبي الالتهابي الهضمي المزمن)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داء السيلان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سرطان المثانة العائلي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الإياس</a:t>
            </a:r>
            <a:r>
              <a:rPr lang="ar-SY" b="1" dirty="0" smtClean="0">
                <a:solidFill>
                  <a:schemeClr val="bg1"/>
                </a:solidFill>
              </a:rPr>
              <a:t> الباكر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الإنجاب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متلازمة </a:t>
            </a:r>
            <a:r>
              <a:rPr lang="ar-SY" b="1" dirty="0" err="1" smtClean="0">
                <a:solidFill>
                  <a:schemeClr val="bg1"/>
                </a:solidFill>
              </a:rPr>
              <a:t>داون</a:t>
            </a:r>
            <a:r>
              <a:rPr lang="ar-SY" b="1" dirty="0" smtClean="0">
                <a:solidFill>
                  <a:schemeClr val="bg1"/>
                </a:solidFill>
              </a:rPr>
              <a:t> (تثلث </a:t>
            </a:r>
            <a:r>
              <a:rPr lang="ar-SY" b="1" dirty="0" err="1" smtClean="0">
                <a:solidFill>
                  <a:schemeClr val="bg1"/>
                </a:solidFill>
              </a:rPr>
              <a:t>الصبغي</a:t>
            </a:r>
            <a:r>
              <a:rPr lang="ar-SY" b="1" dirty="0" smtClean="0">
                <a:solidFill>
                  <a:schemeClr val="bg1"/>
                </a:solidFill>
              </a:rPr>
              <a:t> 21)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النشلط</a:t>
            </a:r>
            <a:r>
              <a:rPr lang="ar-SY" b="1" dirty="0" smtClean="0">
                <a:solidFill>
                  <a:schemeClr val="bg1"/>
                </a:solidFill>
              </a:rPr>
              <a:t> البدني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قد يوجد ارتباط بين سرطان المثانة و: عدم تناول الماء بكميات كبيرة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smtClean="0">
                <a:solidFill>
                  <a:schemeClr val="bg1"/>
                </a:solidFill>
              </a:rPr>
              <a:t>وإضافة المحليات </a:t>
            </a:r>
            <a:r>
              <a:rPr lang="ar-SY" b="1" dirty="0" err="1" smtClean="0">
                <a:solidFill>
                  <a:schemeClr val="bg1"/>
                </a:solidFill>
              </a:rPr>
              <a:t>الصنعية</a:t>
            </a:r>
            <a:r>
              <a:rPr lang="ar-SY" b="1" dirty="0" smtClean="0">
                <a:solidFill>
                  <a:schemeClr val="bg1"/>
                </a:solidFill>
              </a:rPr>
              <a:t> للطعام والمشروبات، واستهلاك المسكرات (المشروبات الكحولية) 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تدخين التبغ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التدخين </a:t>
            </a:r>
            <a:r>
              <a:rPr lang="ar-SY" b="1" dirty="0" err="1" smtClean="0">
                <a:solidFill>
                  <a:schemeClr val="bg1"/>
                </a:solidFill>
              </a:rPr>
              <a:t>مسؤول</a:t>
            </a:r>
            <a:r>
              <a:rPr lang="ar-SY" b="1" dirty="0" smtClean="0">
                <a:solidFill>
                  <a:schemeClr val="bg1"/>
                </a:solidFill>
              </a:rPr>
              <a:t> عن 50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 من سرطانات المثانة لدى الذكور، وعن 40٪ من سرطانات المثانة لدى الإناث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الخطر لدى المدخنين أكبر 2-6 مرات بالمقارنة مع غير المدخنين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بالإضافة إلى السجائر، السيجار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والغليون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يسببان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سرطان المثانة أيضاً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يبقى خطر السرطان ماثلاً حتى لدى المنقطعين عن التدخين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يعزى سرطان المثانة لدى المدخنين إلى الأمينات العطرية (بيتا-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نافثيلأمين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، وبعض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النيتروزأمينات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الحلقية)، والزرنيخ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علاقة الجرعة-الاستجابة ذات تناسب طردي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علاقة عدد سنوات التدخين-الاستجابة ذات تناسب طردي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علاقة سن البدء بالتدخين- الاستجابة ذات تناسب عكسي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تكرار التبول ينقص الخطر</a:t>
            </a:r>
          </a:p>
          <a:p>
            <a:pPr>
              <a:buNone/>
            </a:pP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التعرض المهني للمواد الكيميائية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سواء أكان التعرض لمواد كيميائية محددة، أو التعرض أثناء العمليات الإنتاجية، أو التعرض أثناء ممارسة بعض المهن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ثمة تآزر بين التدخين والتعرض المهني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التهييج المزمن للمثانة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بسبب التهاب في المثانة (التهاب المسالك البولية المزمن كما يحدث لدى مرضى الشلل الرباعي، داء </a:t>
            </a:r>
            <a:r>
              <a:rPr lang="ar-SY" b="1" dirty="0" err="1" smtClean="0">
                <a:solidFill>
                  <a:schemeClr val="bg1"/>
                </a:solidFill>
              </a:rPr>
              <a:t>البلهارسية</a:t>
            </a:r>
            <a:r>
              <a:rPr lang="ar-SY" b="1" dirty="0" smtClean="0">
                <a:solidFill>
                  <a:schemeClr val="bg1"/>
                </a:solidFill>
              </a:rPr>
              <a:t> الدموية حيث يزداد الخطر 2-15 ضعفاً في المناطق </a:t>
            </a:r>
            <a:r>
              <a:rPr lang="ar-SY" b="1" dirty="0" err="1" smtClean="0">
                <a:solidFill>
                  <a:schemeClr val="bg1"/>
                </a:solidFill>
              </a:rPr>
              <a:t>المخموجة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أو بسبب  رض المثانة (الاستخدام المستمر </a:t>
            </a:r>
            <a:r>
              <a:rPr lang="ar-SY" b="1" dirty="0" err="1" smtClean="0">
                <a:solidFill>
                  <a:schemeClr val="bg1"/>
                </a:solidFill>
              </a:rPr>
              <a:t>للقثاطر</a:t>
            </a:r>
            <a:r>
              <a:rPr lang="ar-SY" b="1" dirty="0" smtClean="0">
                <a:solidFill>
                  <a:schemeClr val="bg1"/>
                </a:solidFill>
              </a:rPr>
              <a:t> البولية، </a:t>
            </a:r>
            <a:r>
              <a:rPr lang="ar-SY" b="1" dirty="0" err="1" smtClean="0">
                <a:solidFill>
                  <a:schemeClr val="bg1"/>
                </a:solidFill>
              </a:rPr>
              <a:t>حصيات</a:t>
            </a:r>
            <a:r>
              <a:rPr lang="ar-SY" b="1" dirty="0" smtClean="0">
                <a:solidFill>
                  <a:schemeClr val="bg1"/>
                </a:solidFill>
              </a:rPr>
              <a:t> المثانة)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المعالجة الكيميائية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لاسيما </a:t>
            </a:r>
            <a:r>
              <a:rPr lang="ar-SY" b="1" dirty="0" err="1" smtClean="0">
                <a:solidFill>
                  <a:schemeClr val="bg1"/>
                </a:solidFill>
              </a:rPr>
              <a:t>بالسيكلوفسفاميد</a:t>
            </a:r>
            <a:r>
              <a:rPr lang="ar-SY" b="1" dirty="0" smtClean="0">
                <a:solidFill>
                  <a:schemeClr val="bg1"/>
                </a:solidFill>
              </a:rPr>
              <a:t> (تناول الماء بكميات كبيرة مفيد جداً أثناء المعالجة الكيميائية)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المعالجة الإشعاعية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لاسيما على البطن أو الحوض (عنق الرحم، البوق، البروستاتة)، وسرطانات الرأس والعنق، وسرطانات الرئة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الأحياء المتعرضون للقنابل الذرية والحوادث النووية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القصة الشخصية لسرطان في المسلك البولي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كالمثانة، الحالب، </a:t>
            </a:r>
            <a:r>
              <a:rPr lang="ar-SY" b="1" dirty="0" err="1" smtClean="0">
                <a:solidFill>
                  <a:schemeClr val="bg1"/>
                </a:solidFill>
              </a:rPr>
              <a:t>الحويضة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الإحليل</a:t>
            </a: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عيوب المثانة </a:t>
            </a:r>
            <a:r>
              <a:rPr lang="ar-SY" b="1" dirty="0" err="1" smtClean="0">
                <a:solidFill>
                  <a:srgbClr val="FFFF00"/>
                </a:solidFill>
              </a:rPr>
              <a:t>الولادية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err="1" smtClean="0">
                <a:solidFill>
                  <a:schemeClr val="bg1"/>
                </a:solidFill>
              </a:rPr>
              <a:t>المُرَيطاء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urachus</a:t>
            </a:r>
            <a:r>
              <a:rPr lang="ar-SY" b="1" dirty="0" smtClean="0">
                <a:solidFill>
                  <a:schemeClr val="bg1"/>
                </a:solidFill>
              </a:rPr>
              <a:t>) [قناة جنينية تصل المثانة بالسِّقاء (</a:t>
            </a:r>
            <a:r>
              <a:rPr lang="en-US" b="1" dirty="0" err="1" smtClean="0">
                <a:solidFill>
                  <a:schemeClr val="bg1"/>
                </a:solidFill>
              </a:rPr>
              <a:t>allantois</a:t>
            </a:r>
            <a:r>
              <a:rPr lang="ar-SY" b="1" dirty="0" smtClean="0">
                <a:solidFill>
                  <a:schemeClr val="bg1"/>
                </a:solidFill>
              </a:rPr>
              <a:t>)]</a:t>
            </a:r>
          </a:p>
          <a:p>
            <a:pPr>
              <a:buFont typeface="Wingdings" pitchFamily="2" charset="2"/>
              <a:buChar char="§"/>
            </a:pPr>
            <a:r>
              <a:rPr lang="ar-SY" b="1" dirty="0" err="1" smtClean="0">
                <a:solidFill>
                  <a:schemeClr val="bg1"/>
                </a:solidFill>
              </a:rPr>
              <a:t>الإكْشاف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exstrophy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  <a:r>
              <a:rPr lang="ar-SA" b="1" dirty="0" smtClean="0">
                <a:solidFill>
                  <a:schemeClr val="bg1"/>
                </a:solidFill>
              </a:rPr>
              <a:t> (الانقلاب للخارج)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عيوب المثانة </a:t>
            </a:r>
            <a:r>
              <a:rPr lang="ar-SY" b="1" dirty="0" err="1" smtClean="0">
                <a:solidFill>
                  <a:srgbClr val="FFFF00"/>
                </a:solidFill>
              </a:rPr>
              <a:t>الولادية</a:t>
            </a:r>
            <a:r>
              <a:rPr lang="ar-SY" b="1" dirty="0" smtClean="0">
                <a:solidFill>
                  <a:srgbClr val="FFFF00"/>
                </a:solidFill>
              </a:rPr>
              <a:t>-</a:t>
            </a:r>
            <a:r>
              <a:rPr lang="ar-SY" b="1" dirty="0" err="1" smtClean="0">
                <a:solidFill>
                  <a:schemeClr val="bg1"/>
                </a:solidFill>
              </a:rPr>
              <a:t>المُرَيطاء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urachus</a:t>
            </a:r>
            <a:r>
              <a:rPr lang="ar-SY" b="1" dirty="0" smtClean="0">
                <a:solidFill>
                  <a:schemeClr val="bg1"/>
                </a:solidFill>
              </a:rPr>
              <a:t>) </a:t>
            </a:r>
            <a:endParaRPr lang="ar-SY" b="1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TOSHIBA\Documents\محاضرة العوامل المسرطنة للمثانة\صور\المريطاء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357562"/>
            <a:ext cx="2743200" cy="21488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TOSHIBA\Documents\محاضرة العوامل المسرطنة للمثانة\صور\المريطاء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2564011" cy="251168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TOSHIBA\Documents\محاضرة العوامل المسرطنة للمثانة\صور\المريطاء.jpg"/>
          <p:cNvPicPr>
            <a:picLocks noChangeAspect="1" noChangeArrowheads="1"/>
          </p:cNvPicPr>
          <p:nvPr/>
        </p:nvPicPr>
        <p:blipFill>
          <a:blip r:embed="rId4"/>
          <a:srcRect l="945" t="1181" r="5669" b="9449"/>
          <a:stretch>
            <a:fillRect/>
          </a:stretch>
        </p:blipFill>
        <p:spPr bwMode="auto">
          <a:xfrm>
            <a:off x="2928926" y="3143248"/>
            <a:ext cx="3091462" cy="23668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219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sz="2900" b="1" dirty="0" smtClean="0">
                <a:solidFill>
                  <a:srgbClr val="FFFF00"/>
                </a:solidFill>
              </a:rPr>
              <a:t>عيوب المثانة </a:t>
            </a:r>
            <a:r>
              <a:rPr lang="ar-SY" sz="2900" b="1" dirty="0" err="1" smtClean="0">
                <a:solidFill>
                  <a:srgbClr val="FFFF00"/>
                </a:solidFill>
              </a:rPr>
              <a:t>الولادية</a:t>
            </a:r>
            <a:r>
              <a:rPr lang="ar-SY" sz="2900" b="1" dirty="0" smtClean="0">
                <a:solidFill>
                  <a:srgbClr val="FFFF00"/>
                </a:solidFill>
              </a:rPr>
              <a:t>-</a:t>
            </a:r>
            <a:r>
              <a:rPr lang="ar-SY" sz="2900" b="1" dirty="0" err="1" smtClean="0">
                <a:solidFill>
                  <a:schemeClr val="bg1"/>
                </a:solidFill>
              </a:rPr>
              <a:t>الإكْشاف</a:t>
            </a:r>
            <a:r>
              <a:rPr lang="ar-SY" sz="2900" b="1" dirty="0" smtClean="0">
                <a:solidFill>
                  <a:schemeClr val="bg1"/>
                </a:solidFill>
              </a:rPr>
              <a:t> (</a:t>
            </a:r>
            <a:r>
              <a:rPr lang="en-US" sz="2900" b="1" dirty="0" err="1" smtClean="0">
                <a:solidFill>
                  <a:schemeClr val="bg1"/>
                </a:solidFill>
              </a:rPr>
              <a:t>exstrophy</a:t>
            </a:r>
            <a:r>
              <a:rPr lang="ar-SY" sz="2900" b="1" dirty="0" smtClean="0">
                <a:solidFill>
                  <a:schemeClr val="bg1"/>
                </a:solidFill>
              </a:rPr>
              <a:t>)</a:t>
            </a:r>
            <a:r>
              <a:rPr lang="ar-SA" sz="2900" b="1" dirty="0" smtClean="0">
                <a:solidFill>
                  <a:schemeClr val="bg1"/>
                </a:solidFill>
              </a:rPr>
              <a:t> (الانقلاب للخارج)</a:t>
            </a:r>
            <a:endParaRPr lang="ar-SY" sz="29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ar-SY" b="1" dirty="0" smtClean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TOSHIBA\Documents\محاضرة العوامل المسرطنة للمثانة\صور\الإكشاف-الانقلاب للخار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14554"/>
            <a:ext cx="2235200" cy="3987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TOSHIBA\Documents\محاضرة العوامل المسرطنة للمثانة\صور\الإكشاف-الانقلاب للخارج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5857916" cy="330225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مخطط 6"/>
          <p:cNvGraphicFramePr/>
          <p:nvPr/>
        </p:nvGraphicFramePr>
        <p:xfrm>
          <a:off x="214282" y="1428736"/>
          <a:ext cx="871543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المنتجات الثانوية </a:t>
            </a:r>
            <a:r>
              <a:rPr lang="ar-SY" b="1" dirty="0" err="1" smtClean="0">
                <a:solidFill>
                  <a:srgbClr val="FFFF00"/>
                </a:solidFill>
              </a:rPr>
              <a:t>للكلورة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لاسيما ثلاثي </a:t>
            </a:r>
            <a:r>
              <a:rPr lang="ar-SY" b="1" dirty="0" err="1" smtClean="0">
                <a:solidFill>
                  <a:schemeClr val="bg1"/>
                </a:solidFill>
              </a:rPr>
              <a:t>هالوميثانات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تحدث هذه المركبات بسبب استخدام </a:t>
            </a:r>
            <a:r>
              <a:rPr lang="ar-SY" b="1" dirty="0" err="1" smtClean="0">
                <a:solidFill>
                  <a:schemeClr val="bg1"/>
                </a:solidFill>
              </a:rPr>
              <a:t>الكلور</a:t>
            </a:r>
            <a:r>
              <a:rPr lang="ar-SY" b="1" dirty="0" smtClean="0">
                <a:solidFill>
                  <a:schemeClr val="bg1"/>
                </a:solidFill>
              </a:rPr>
              <a:t> لتطهير مياه الشرب والمسابح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إن خطر عدم تطهير الماء أكبر كثيراً من خطر حدوث سرطان المثانة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تلوث ماء الشرب بالزرنيخ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ثبت أنه يسبب سرطان المثانة</a:t>
            </a:r>
          </a:p>
          <a:p>
            <a:pPr>
              <a:buNone/>
            </a:pP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عوامل جينية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كثيراً ما تبدي الأورام </a:t>
            </a:r>
            <a:r>
              <a:rPr lang="ar-SY" b="1" dirty="0" err="1" smtClean="0">
                <a:solidFill>
                  <a:schemeClr val="bg1"/>
                </a:solidFill>
              </a:rPr>
              <a:t>اللاغزوية</a:t>
            </a:r>
            <a:r>
              <a:rPr lang="ar-SY" b="1" dirty="0" smtClean="0">
                <a:solidFill>
                  <a:schemeClr val="bg1"/>
                </a:solidFill>
              </a:rPr>
              <a:t> منخفضة الدرجة طفرات </a:t>
            </a:r>
            <a:r>
              <a:rPr lang="ar-SY" b="1" dirty="0" err="1" smtClean="0">
                <a:solidFill>
                  <a:schemeClr val="bg1"/>
                </a:solidFill>
              </a:rPr>
              <a:t>مُفَعِّلَة</a:t>
            </a:r>
            <a:r>
              <a:rPr lang="ar-SY" b="1" dirty="0" smtClean="0">
                <a:solidFill>
                  <a:schemeClr val="bg1"/>
                </a:solidFill>
              </a:rPr>
              <a:t> للجين </a:t>
            </a:r>
            <a:r>
              <a:rPr lang="en-US" b="1" dirty="0" smtClean="0">
                <a:solidFill>
                  <a:schemeClr val="bg1"/>
                </a:solidFill>
              </a:rPr>
              <a:t>FGFR3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chemeClr val="bg1"/>
                </a:solidFill>
              </a:rPr>
              <a:t>   (</a:t>
            </a:r>
            <a:r>
              <a:rPr lang="en-US" b="1" dirty="0" smtClean="0">
                <a:solidFill>
                  <a:schemeClr val="bg1"/>
                </a:solidFill>
              </a:rPr>
              <a:t>fibroblast growth factor receptor 3</a:t>
            </a:r>
            <a:r>
              <a:rPr lang="ar-SA" b="1" dirty="0" smtClean="0">
                <a:solidFill>
                  <a:schemeClr val="bg1"/>
                </a:solidFill>
              </a:rPr>
              <a:t>)  وتعطيل كابتات أورام متعددة في </a:t>
            </a:r>
            <a:r>
              <a:rPr lang="ar-SA" b="1" dirty="0" err="1" smtClean="0">
                <a:solidFill>
                  <a:schemeClr val="bg1"/>
                </a:solidFill>
              </a:rPr>
              <a:t>الصبغي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9</a:t>
            </a:r>
            <a:r>
              <a:rPr lang="ar-SA" b="1" dirty="0" smtClean="0">
                <a:solidFill>
                  <a:schemeClr val="bg1"/>
                </a:solidFill>
              </a:rPr>
              <a:t>. يرافق المرض عالي الدرجة </a:t>
            </a:r>
            <a:r>
              <a:rPr lang="ar-SA" b="1" dirty="0" err="1" smtClean="0">
                <a:solidFill>
                  <a:schemeClr val="bg1"/>
                </a:solidFill>
              </a:rPr>
              <a:t>والغزوي</a:t>
            </a:r>
            <a:r>
              <a:rPr lang="ar-SA" b="1" dirty="0" smtClean="0">
                <a:solidFill>
                  <a:schemeClr val="bg1"/>
                </a:solidFill>
              </a:rPr>
              <a:t> درجة عالية من </a:t>
            </a:r>
            <a:r>
              <a:rPr lang="ar-SA" b="1" dirty="0" err="1" smtClean="0">
                <a:solidFill>
                  <a:schemeClr val="bg1"/>
                </a:solidFill>
              </a:rPr>
              <a:t>اللاثبات</a:t>
            </a:r>
            <a:r>
              <a:rPr lang="ar-SA" b="1" dirty="0" smtClean="0">
                <a:solidFill>
                  <a:schemeClr val="bg1"/>
                </a:solidFill>
              </a:rPr>
              <a:t> الجيني، واختلال الصيغة </a:t>
            </a:r>
            <a:r>
              <a:rPr lang="ar-SA" b="1" dirty="0" err="1" smtClean="0">
                <a:solidFill>
                  <a:schemeClr val="bg1"/>
                </a:solidFill>
              </a:rPr>
              <a:t>الصبغية</a:t>
            </a:r>
            <a:r>
              <a:rPr lang="ar-SA" b="1" dirty="0" smtClean="0">
                <a:solidFill>
                  <a:schemeClr val="bg1"/>
                </a:solidFill>
              </a:rPr>
              <a:t>، وتبدلا في عدد وافر من جينات كابحات الورم والجينات الورمية، بما في ذلك على الأغلب </a:t>
            </a:r>
            <a:r>
              <a:rPr lang="en-US" b="1" dirty="0" smtClean="0">
                <a:solidFill>
                  <a:schemeClr val="bg1"/>
                </a:solidFill>
              </a:rPr>
              <a:t>TP53</a:t>
            </a: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العمر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يحدث سرطان المثانة بعمر يفوق 60 عاماً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نوع الجنس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سرطان المثانة أكثر حدوثاً لدى الذكور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العِرْق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سرطان المثانة أكثر حدوثاً لدى البيض 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النظام الغذائي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err="1" smtClean="0">
                <a:solidFill>
                  <a:schemeClr val="bg1"/>
                </a:solidFill>
              </a:rPr>
              <a:t>السيلينيوم</a:t>
            </a:r>
            <a:r>
              <a:rPr lang="ar-SY" b="1" dirty="0" smtClean="0">
                <a:solidFill>
                  <a:schemeClr val="bg1"/>
                </a:solidFill>
              </a:rPr>
              <a:t> وفيتامين 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ar-SA" b="1" dirty="0" smtClean="0">
                <a:solidFill>
                  <a:schemeClr val="bg1"/>
                </a:solidFill>
              </a:rPr>
              <a:t> والخضار والفاكهة تنقص الخطر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الداء السكري من النمط 2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يزداد الخطر، وقد يكون السبب تناول دواء </a:t>
            </a:r>
            <a:r>
              <a:rPr lang="ar-SY" b="1" dirty="0" err="1" smtClean="0">
                <a:solidFill>
                  <a:schemeClr val="bg1"/>
                </a:solidFill>
              </a:rPr>
              <a:t>بيوغليتازون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err="1" smtClean="0">
                <a:solidFill>
                  <a:srgbClr val="FFFF00"/>
                </a:solidFill>
              </a:rPr>
              <a:t>رضوض</a:t>
            </a:r>
            <a:r>
              <a:rPr lang="ar-SY" b="1" dirty="0" smtClean="0">
                <a:solidFill>
                  <a:srgbClr val="FFFF00"/>
                </a:solidFill>
              </a:rPr>
              <a:t> النخاع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يزداد الخطر، وقد يكون السبب </a:t>
            </a:r>
            <a:r>
              <a:rPr lang="ar-SY" b="1" dirty="0" err="1" smtClean="0">
                <a:solidFill>
                  <a:schemeClr val="bg1"/>
                </a:solidFill>
              </a:rPr>
              <a:t>القثاطر</a:t>
            </a:r>
            <a:r>
              <a:rPr lang="ar-SY" b="1" dirty="0" smtClean="0">
                <a:solidFill>
                  <a:schemeClr val="bg1"/>
                </a:solidFill>
              </a:rPr>
              <a:t> البولية الدائمة أو </a:t>
            </a:r>
            <a:r>
              <a:rPr lang="ar-SY" b="1" dirty="0" err="1" smtClean="0">
                <a:solidFill>
                  <a:schemeClr val="bg1"/>
                </a:solidFill>
              </a:rPr>
              <a:t>أخماج</a:t>
            </a:r>
            <a:r>
              <a:rPr lang="ar-SY" b="1" dirty="0" smtClean="0">
                <a:solidFill>
                  <a:schemeClr val="bg1"/>
                </a:solidFill>
              </a:rPr>
              <a:t> المثانة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إصابة النساء بالتصلب </a:t>
            </a:r>
            <a:r>
              <a:rPr lang="ar-SY" b="1" dirty="0" err="1" smtClean="0">
                <a:solidFill>
                  <a:srgbClr val="FFFF00"/>
                </a:solidFill>
              </a:rPr>
              <a:t>الجهازي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يزداد الخطر وقد يكون السبب تناول دواء </a:t>
            </a:r>
            <a:r>
              <a:rPr lang="ar-SY" b="1" dirty="0" err="1" smtClean="0">
                <a:solidFill>
                  <a:schemeClr val="bg1"/>
                </a:solidFill>
              </a:rPr>
              <a:t>سيكلوفوسفاميد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None/>
            </a:pP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داء </a:t>
            </a:r>
            <a:r>
              <a:rPr lang="ar-SY" b="1" dirty="0" err="1" smtClean="0">
                <a:solidFill>
                  <a:srgbClr val="FFFF00"/>
                </a:solidFill>
              </a:rPr>
              <a:t>كُرون</a:t>
            </a:r>
            <a:r>
              <a:rPr lang="ar-SY" b="1" dirty="0" smtClean="0">
                <a:solidFill>
                  <a:srgbClr val="FFFF00"/>
                </a:solidFill>
              </a:rPr>
              <a:t> (داء الورم الحبيبي الالتهابي الهضمي المزمن)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يزداد الخطر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داء السيلان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يزداد الخطر، وقد يكون السبب الالتهاب </a:t>
            </a:r>
            <a:r>
              <a:rPr lang="ar-SY" b="1" dirty="0" err="1" smtClean="0">
                <a:solidFill>
                  <a:schemeClr val="bg1"/>
                </a:solidFill>
              </a:rPr>
              <a:t>والتخريش</a:t>
            </a:r>
            <a:r>
              <a:rPr lang="ar-SY" b="1" dirty="0" smtClean="0">
                <a:solidFill>
                  <a:schemeClr val="bg1"/>
                </a:solidFill>
              </a:rPr>
              <a:t> (التهييج)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سرطان المثانة العائلي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حالات نادرة، لاسيما المصابين بعمر أقل من 45 سنة، ولاسيما المصابين من القرابة الأولى (الأبوين، الأخت، الأخ)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rgbClr val="FFFF00"/>
                </a:solidFill>
              </a:rPr>
              <a:t>الإياس</a:t>
            </a:r>
            <a:r>
              <a:rPr lang="ar-SY" b="1" dirty="0" smtClean="0">
                <a:solidFill>
                  <a:srgbClr val="FFFF00"/>
                </a:solidFill>
              </a:rPr>
              <a:t> الباكر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يزداد الخطر، لاسيما حدوث </a:t>
            </a:r>
            <a:r>
              <a:rPr lang="ar-SY" b="1" dirty="0" err="1" smtClean="0">
                <a:solidFill>
                  <a:schemeClr val="bg1"/>
                </a:solidFill>
              </a:rPr>
              <a:t>الإياس</a:t>
            </a:r>
            <a:r>
              <a:rPr lang="ar-SY" b="1" dirty="0" smtClean="0">
                <a:solidFill>
                  <a:schemeClr val="bg1"/>
                </a:solidFill>
              </a:rPr>
              <a:t> قبل سن 45 سنة، ولاسيما في حال استئصال المبيضين 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الإنجاب لدى النساء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سرطان المثانة أقل حدوثاً لدى اللاتي أنجبن بالمقارنة مع اللاتي لم ينجبن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متلازمة </a:t>
            </a:r>
            <a:r>
              <a:rPr lang="ar-SY" b="1" dirty="0" err="1" smtClean="0">
                <a:solidFill>
                  <a:srgbClr val="FFFF00"/>
                </a:solidFill>
              </a:rPr>
              <a:t>داون</a:t>
            </a:r>
            <a:r>
              <a:rPr lang="ar-SY" b="1" dirty="0" smtClean="0">
                <a:solidFill>
                  <a:srgbClr val="FFFF00"/>
                </a:solidFill>
              </a:rPr>
              <a:t> (تثلث </a:t>
            </a:r>
            <a:r>
              <a:rPr lang="ar-SY" b="1" dirty="0" err="1" smtClean="0">
                <a:solidFill>
                  <a:srgbClr val="FFFF00"/>
                </a:solidFill>
              </a:rPr>
              <a:t>الصبغي</a:t>
            </a:r>
            <a:r>
              <a:rPr lang="ar-SY" b="1" dirty="0" smtClean="0">
                <a:solidFill>
                  <a:srgbClr val="FFFF00"/>
                </a:solidFill>
              </a:rPr>
              <a:t> 21)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ينقص الخطر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النشاط البدني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ينقص الخطر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عوامل الخطر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6146" name="Picture 2" descr="C:\Users\TOSHIBA\Documents\محاضرة العوامل المسرطنة للمثانة\صور\عوامل خطر 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6117307" cy="4219468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الوقاية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عدم تدخين التبغ والتوقف عنه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التقيد بإجراءات التحكم الهندسية والبيئية والفردية والتنظيمية والإدارية للوقاية من الأمراض المهنية في حال التعرض أثناء العمل للعوامل المهنية المسببة للورم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المعالجة الفعالة لالتهابات المسالك البولية بعد حدوثها مباشرة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تفادي </a:t>
            </a:r>
            <a:r>
              <a:rPr lang="ar-SY" b="1" dirty="0" err="1" smtClean="0">
                <a:solidFill>
                  <a:schemeClr val="bg1"/>
                </a:solidFill>
              </a:rPr>
              <a:t>الاحتشار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بالبلهارسية</a:t>
            </a:r>
            <a:r>
              <a:rPr lang="ar-SY" b="1" dirty="0" smtClean="0">
                <a:solidFill>
                  <a:schemeClr val="bg1"/>
                </a:solidFill>
              </a:rPr>
              <a:t> الدموية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الحد من تلوث مياه الشرب بالزرنيخ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الوقاية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17،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228</a:t>
            </a:fld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8" name="عنصر نائب للمحتوى 7" descr="D:\لزوم المحاضرات\الصحة المهنية\تدبير الربو المهني\د. بسام\صور التدخين\شارات المرسوم الأربع.jpg"/>
          <p:cNvPicPr>
            <a:picLocks noGrp="1"/>
          </p:cNvPicPr>
          <p:nvPr>
            <p:ph idx="1"/>
          </p:nvPr>
        </p:nvPicPr>
        <p:blipFill>
          <a:blip r:embed="rId2" cstate="print"/>
          <a:srcRect t="50167"/>
          <a:stretch>
            <a:fillRect/>
          </a:stretch>
        </p:blipFill>
        <p:spPr bwMode="auto">
          <a:xfrm>
            <a:off x="2214546" y="1500174"/>
            <a:ext cx="4786346" cy="142876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C:\Users\TOSHIBA\Documents\22-Provide a comfortable working environment that 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45148"/>
            <a:ext cx="2714643" cy="300402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 descr="C:\Users\TOSHIBA\Documents\‫المهنة والسرطان-نسخة د. بسام 1\الصور\وسائل الوقاية الفردية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214710" cy="278608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الكشف المبكر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229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اللجوء ذوي الخطر العالي إلى الأطباء 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المدخنون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المعرضون للمواد الكيميائية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الذين يعانون من التهييج المزمن للمثانة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من الممكن إجراء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تحليل البول (الكشف </a:t>
            </a:r>
            <a:r>
              <a:rPr lang="ar-SY" b="1" dirty="0" err="1" smtClean="0">
                <a:solidFill>
                  <a:schemeClr val="bg1"/>
                </a:solidFill>
              </a:rPr>
              <a:t>المجهري</a:t>
            </a:r>
            <a:r>
              <a:rPr lang="ar-SY" b="1" dirty="0" smtClean="0">
                <a:solidFill>
                  <a:schemeClr val="bg1"/>
                </a:solidFill>
              </a:rPr>
              <a:t> عن الدم)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دراسة خلوية للبول (الكشف عن خلايا </a:t>
            </a:r>
            <a:r>
              <a:rPr lang="ar-SY" b="1" dirty="0" err="1" smtClean="0">
                <a:solidFill>
                  <a:schemeClr val="bg1"/>
                </a:solidFill>
              </a:rPr>
              <a:t>الظهارة</a:t>
            </a:r>
            <a:r>
              <a:rPr lang="ar-SY" b="1" dirty="0" smtClean="0">
                <a:solidFill>
                  <a:schemeClr val="bg1"/>
                </a:solidFill>
              </a:rPr>
              <a:t> البولية)</a:t>
            </a: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مخطط 7"/>
          <p:cNvGraphicFramePr/>
          <p:nvPr/>
        </p:nvGraphicFramePr>
        <p:xfrm>
          <a:off x="428596" y="1428736"/>
          <a:ext cx="828680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العلامات والأعراض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المبكرة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عدم وجود أي علامات أو أعراض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طرح الدم مع البول (</a:t>
            </a:r>
            <a:r>
              <a:rPr lang="ar-SY" b="1" dirty="0" err="1" smtClean="0">
                <a:solidFill>
                  <a:schemeClr val="bg1"/>
                </a:solidFill>
              </a:rPr>
              <a:t>بيلة</a:t>
            </a:r>
            <a:r>
              <a:rPr lang="ar-SY" b="1" dirty="0" smtClean="0">
                <a:solidFill>
                  <a:schemeClr val="bg1"/>
                </a:solidFill>
              </a:rPr>
              <a:t> دموية)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ازدياد تواتر التبول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الحاجة الملحة الشديدة للتبول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اضطراب التبول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الشعور بالحرق والألم أثناء التبول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العلامات والأعراض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المتأخرة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نقص الشهية، نقص الوزن، فقر الدم، الحمى، تبدل عادات </a:t>
            </a:r>
            <a:r>
              <a:rPr lang="ar-SY" b="1" dirty="0" err="1" smtClean="0">
                <a:solidFill>
                  <a:schemeClr val="bg1"/>
                </a:solidFill>
              </a:rPr>
              <a:t>التغوط</a:t>
            </a:r>
            <a:r>
              <a:rPr lang="ar-SY" b="1" dirty="0" smtClean="0">
                <a:solidFill>
                  <a:schemeClr val="bg1"/>
                </a:solidFill>
              </a:rPr>
              <a:t>،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ألم في المستقيم، أو الشرج، أو الحوض، أو الخاصرة، أو فوق العانة، أو العظم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كتلة في الحوض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تورم في الساقين أو </a:t>
            </a:r>
            <a:r>
              <a:rPr lang="ar-SY" b="1" dirty="0" err="1" smtClean="0">
                <a:solidFill>
                  <a:schemeClr val="bg1"/>
                </a:solidFill>
              </a:rPr>
              <a:t>الصفن</a:t>
            </a:r>
            <a:r>
              <a:rPr lang="ar-SY" b="1" dirty="0" smtClean="0">
                <a:solidFill>
                  <a:schemeClr val="bg1"/>
                </a:solidFill>
              </a:rPr>
              <a:t> أو الفرج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العلامات والأعراض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21،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232</a:t>
            </a:fld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TOSHIBA\Documents\محاضرة العوامل المسرطنة للمثانة\صور\أعراض سرطان المثانة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268782" cy="42862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أنواع السرطان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السرطانة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الكارسينوما</a:t>
            </a:r>
            <a:r>
              <a:rPr lang="ar-SY" b="1" dirty="0" smtClean="0">
                <a:solidFill>
                  <a:schemeClr val="bg1"/>
                </a:solidFill>
              </a:rPr>
              <a:t>) </a:t>
            </a:r>
            <a:r>
              <a:rPr lang="ar-SY" b="1" dirty="0" err="1" smtClean="0">
                <a:solidFill>
                  <a:schemeClr val="bg1"/>
                </a:solidFill>
              </a:rPr>
              <a:t>الظهارية</a:t>
            </a:r>
            <a:r>
              <a:rPr lang="ar-SY" b="1" dirty="0" smtClean="0">
                <a:solidFill>
                  <a:schemeClr val="bg1"/>
                </a:solidFill>
              </a:rPr>
              <a:t> البولية (الانتقالية) </a:t>
            </a:r>
            <a:r>
              <a:rPr lang="ar-SY" b="1" dirty="0" err="1" smtClean="0">
                <a:solidFill>
                  <a:schemeClr val="bg1"/>
                </a:solidFill>
              </a:rPr>
              <a:t>اللاغزوية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والغزوية</a:t>
            </a:r>
            <a:r>
              <a:rPr lang="ar-SY" b="1" dirty="0" smtClean="0">
                <a:solidFill>
                  <a:schemeClr val="bg1"/>
                </a:solidFill>
              </a:rPr>
              <a:t> (أكثر من 90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 من سرطانات المثانة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السرطانة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الكارسينوما</a:t>
            </a:r>
            <a:r>
              <a:rPr lang="ar-SY" b="1" dirty="0" smtClean="0">
                <a:solidFill>
                  <a:schemeClr val="bg1"/>
                </a:solidFill>
              </a:rPr>
              <a:t>) حرشفية الخلايا (1-5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السرطانة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الغدية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الأدينوكارسينوما</a:t>
            </a:r>
            <a:r>
              <a:rPr lang="ar-SY" b="1" dirty="0" smtClean="0">
                <a:solidFill>
                  <a:schemeClr val="bg1"/>
                </a:solidFill>
              </a:rPr>
              <a:t>) (1-2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السرطانة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الكارسينوما</a:t>
            </a:r>
            <a:r>
              <a:rPr lang="ar-SY" b="1" dirty="0" smtClean="0">
                <a:solidFill>
                  <a:schemeClr val="bg1"/>
                </a:solidFill>
              </a:rPr>
              <a:t>) صغيرة الخلايا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ساركومة</a:t>
            </a:r>
            <a:r>
              <a:rPr lang="ar-SY" b="1" dirty="0" smtClean="0">
                <a:solidFill>
                  <a:schemeClr val="bg1"/>
                </a:solidFill>
              </a:rPr>
              <a:t> المثانة (النسيج العضلي)</a:t>
            </a:r>
          </a:p>
          <a:p>
            <a:pPr>
              <a:buNone/>
            </a:pPr>
            <a:endParaRPr lang="ar-SY" sz="1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السرطانات المنتقلة إلى المثانة: البروستاتة، المستقيم، المبيض، الرحم، عنق الرحم</a:t>
            </a:r>
          </a:p>
          <a:p>
            <a:pPr>
              <a:buNone/>
            </a:pPr>
            <a:endParaRPr lang="ar-SY" sz="13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</a:t>
            </a:r>
            <a:r>
              <a:rPr lang="ar-SY" b="1" dirty="0" smtClean="0"/>
              <a:t>إن كافة الأنماط الفرعية تتطور من </a:t>
            </a:r>
            <a:r>
              <a:rPr lang="ar-SY" b="1" dirty="0" err="1" smtClean="0"/>
              <a:t>الظهارة</a:t>
            </a:r>
            <a:r>
              <a:rPr lang="ar-SY" b="1" dirty="0" smtClean="0"/>
              <a:t> البولية وتبدي معالم شكلية مميزة. غالباً ما تبدي السرطانات </a:t>
            </a:r>
            <a:r>
              <a:rPr lang="ar-SY" b="1" dirty="0" err="1" smtClean="0"/>
              <a:t>الغزوية</a:t>
            </a:r>
            <a:r>
              <a:rPr lang="ar-SY" b="1" dirty="0" smtClean="0"/>
              <a:t> معالم مختلطة، بما في ذلك أكثر من نمط ظاهري واحد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أنواع السرطان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234</a:t>
            </a:fld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Users\TOSHIBA\Documents\محاضرة العوامل المسرطنة للمثانة\صور\أنواع سرطان المثان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419725" cy="33909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أنواع السرطان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err="1" smtClean="0">
                <a:solidFill>
                  <a:srgbClr val="FFFF00"/>
                </a:solidFill>
              </a:rPr>
              <a:t>كارسينوما</a:t>
            </a:r>
            <a:r>
              <a:rPr lang="ar-SY" b="1" dirty="0" smtClean="0">
                <a:solidFill>
                  <a:srgbClr val="FFFF00"/>
                </a:solidFill>
              </a:rPr>
              <a:t> </a:t>
            </a:r>
            <a:r>
              <a:rPr lang="ar-SY" b="1" dirty="0" err="1" smtClean="0">
                <a:solidFill>
                  <a:srgbClr val="FFFF00"/>
                </a:solidFill>
              </a:rPr>
              <a:t>الظهارة</a:t>
            </a:r>
            <a:r>
              <a:rPr lang="ar-SY" b="1" dirty="0" smtClean="0">
                <a:solidFill>
                  <a:srgbClr val="FFFF00"/>
                </a:solidFill>
              </a:rPr>
              <a:t> البولية (الانتقالية) جيدة التمايز</a:t>
            </a:r>
          </a:p>
        </p:txBody>
      </p:sp>
      <p:pic>
        <p:nvPicPr>
          <p:cNvPr id="1026" name="Picture 2" descr="C:\Users\TOSHIBA\Documents\محاضرة العوامل المسرطنة للمثانة\صور\أنواع السرطان-كارسينوما الظهارة البولية (الانتقالية) جيدة التمايز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0" y="2285992"/>
            <a:ext cx="3063247" cy="171467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TOSHIBA\Documents\محاضرة العوامل المسرطنة للمثانة\صور\أنواع السرطان-كارسينوما الظهارة البولية (الانتقالية) جيدة التمايز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14620"/>
            <a:ext cx="2643182" cy="26431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TOSHIBA\Documents\محاضرة العوامل المسرطنة للمثانة\صور\أنواع السرطان-كارسينوما الظهارة البولية (الانتقالية) جيدة التمايز-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2500306" cy="250030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rtl="0"/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السرطان 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(STAGE)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مرا حل </a:t>
            </a:r>
            <a:b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  </a:t>
            </a:r>
            <a:r>
              <a:rPr lang="ar-SA" b="1" dirty="0" smtClean="0">
                <a:solidFill>
                  <a:srgbClr val="0070C0"/>
                </a:solidFill>
                <a:cs typeface="PT Bold Heading" pitchFamily="2" charset="-78"/>
              </a:rPr>
              <a:t>(الورم، العقد، </a:t>
            </a:r>
            <a:r>
              <a:rPr lang="ar-SA" b="1" dirty="0" err="1" smtClean="0">
                <a:solidFill>
                  <a:srgbClr val="0070C0"/>
                </a:solidFill>
                <a:cs typeface="PT Bold Heading" pitchFamily="2" charset="-78"/>
              </a:rPr>
              <a:t>النقائل</a:t>
            </a:r>
            <a:r>
              <a:rPr lang="ar-SA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r>
              <a:rPr lang="ar-SA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 TNM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236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</p:nvPr>
        </p:nvGraphicFramePr>
        <p:xfrm>
          <a:off x="1" y="1571612"/>
          <a:ext cx="9144000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5205"/>
                <a:gridCol w="1024449"/>
                <a:gridCol w="721434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 smtClean="0">
                          <a:solidFill>
                            <a:schemeClr val="bg1"/>
                          </a:solidFill>
                        </a:rPr>
                        <a:t>المرحلة</a:t>
                      </a:r>
                    </a:p>
                    <a:p>
                      <a:pPr algn="ctr" rtl="1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STAGE</a:t>
                      </a:r>
                      <a:endParaRPr lang="ar-SY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solidFill>
                            <a:schemeClr val="bg1"/>
                          </a:solidFill>
                        </a:rPr>
                        <a:t>التصنيف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ar-SA" sz="1800" b="1" dirty="0" smtClean="0">
                          <a:solidFill>
                            <a:schemeClr val="bg1"/>
                          </a:solidFill>
                        </a:rPr>
                        <a:t> (الورم)</a:t>
                      </a:r>
                      <a:endParaRPr lang="ar-SY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 smtClean="0">
                          <a:solidFill>
                            <a:schemeClr val="bg1"/>
                          </a:solidFill>
                        </a:rPr>
                        <a:t>الوصف</a:t>
                      </a:r>
                      <a:endParaRPr lang="ar-SY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0</a:t>
                      </a:r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Ta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سرطانة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(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كارسينوما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)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ظهارية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بولية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حليمية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غير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غزوية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؛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نما نحو المركز </a:t>
                      </a:r>
                    </a:p>
                    <a:p>
                      <a:pPr rtl="1"/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    المجوف للمثانة، لكنه لم ينمُ داخل النسيج </a:t>
                      </a:r>
                      <a:r>
                        <a:rPr lang="ar-SY" sz="1800" b="1" baseline="0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الضام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أو عضلات جدار المثانة</a:t>
                      </a:r>
                      <a:endParaRPr lang="ar-SA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rtl="1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Tis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سرطانة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(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كارسينوما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)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ظهارية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بولية مسطحة غير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غزوية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(في الموضع)؛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</a:t>
                      </a:r>
                    </a:p>
                    <a:p>
                      <a:pPr rtl="1"/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     في بطانة المثانة، لكنه لم ينمُ إلى المركز المجوف للمثانة أو النسيج </a:t>
                      </a:r>
                      <a:r>
                        <a:rPr lang="ar-SY" sz="1800" b="1" baseline="0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الضام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  <a:p>
                      <a:pPr rtl="1"/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     أو عضلات جدار المثانة       </a:t>
                      </a:r>
                      <a:endParaRPr lang="ar-SA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i</a:t>
                      </a:r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T1</a:t>
                      </a:r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؛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نما داخل النسيج </a:t>
                      </a:r>
                      <a:r>
                        <a:rPr lang="ar-SA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الضام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(الصفيحة المخصوصة)، ولم ينمُ داخل عضلات جدار المثانة</a:t>
                      </a:r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ii</a:t>
                      </a:r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T2</a:t>
                      </a:r>
                      <a:endParaRPr lang="ar-SY" sz="18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T2a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 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؛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نما داخل النصف</a:t>
                      </a:r>
                      <a:r>
                        <a:rPr lang="ar-SA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الداخلي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(السطحي)</a:t>
                      </a:r>
                      <a:r>
                        <a:rPr lang="ar-SA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من عضلات جدار المثانة</a:t>
                      </a:r>
                      <a:endParaRPr lang="ar-SA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T2b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 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غزوي؛ نما داخل النصف</a:t>
                      </a:r>
                      <a:r>
                        <a:rPr lang="ar-SA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الخارجي (العميق) من عضلات جدار المثانة</a:t>
                      </a:r>
                      <a:endParaRPr lang="ar-SA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iii</a:t>
                      </a:r>
                      <a:endParaRPr lang="ar-SY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T3</a:t>
                      </a:r>
                      <a:endParaRPr lang="ar-SY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T3a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 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 نما داخل النسيج </a:t>
                      </a:r>
                      <a:r>
                        <a:rPr lang="ar-SY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الدهني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حول المثانة، لكنه يمكن أن يرى</a:t>
                      </a:r>
                    </a:p>
                    <a:p>
                      <a:pPr rtl="1"/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      بالمجهر فقط</a:t>
                      </a:r>
                      <a:endParaRPr lang="ar-SA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T3b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 نما داخل النسيج </a:t>
                      </a:r>
                      <a:r>
                        <a:rPr lang="ar-SY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الدهني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حول المثانة، لكنه يمكن أن </a:t>
                      </a:r>
                    </a:p>
                    <a:p>
                      <a:pPr rtl="1"/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      يرى 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بالتصوير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أو يمكن أن يشعر </a:t>
                      </a:r>
                      <a:r>
                        <a:rPr lang="ar-SY" sz="18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به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الجراح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iv</a:t>
                      </a:r>
                      <a:endParaRPr lang="ar-SY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T4</a:t>
                      </a:r>
                      <a:endParaRPr lang="ar-SY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T4a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 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غزوي؛ نما إلى البروستاتة أو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800" b="1" baseline="0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الحويصلين</a:t>
                      </a:r>
                      <a:r>
                        <a:rPr lang="ar-SY" sz="18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المنويين أو الرحم أو المهبل</a:t>
                      </a:r>
                      <a:endParaRPr lang="ar-SY" sz="18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rtl="1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T4b</a:t>
                      </a:r>
                      <a:r>
                        <a:rPr lang="ar-SA" sz="1800" b="1" dirty="0" smtClean="0">
                          <a:solidFill>
                            <a:srgbClr val="00206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:</a:t>
                      </a:r>
                      <a:r>
                        <a:rPr lang="ar-SA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8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غزوي؛ نما إلى جدار الحوض أو جدار البطن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rtl="0"/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السرطان 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(STAGE)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مرا حل </a:t>
            </a:r>
            <a:b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  </a:t>
            </a:r>
            <a:r>
              <a:rPr lang="ar-SA" b="1" dirty="0" smtClean="0">
                <a:solidFill>
                  <a:srgbClr val="0070C0"/>
                </a:solidFill>
                <a:cs typeface="PT Bold Heading" pitchFamily="2" charset="-78"/>
              </a:rPr>
              <a:t>(الورم، العقد، </a:t>
            </a:r>
            <a:r>
              <a:rPr lang="ar-SA" b="1" dirty="0" err="1" smtClean="0">
                <a:solidFill>
                  <a:srgbClr val="0070C0"/>
                </a:solidFill>
                <a:cs typeface="PT Bold Heading" pitchFamily="2" charset="-78"/>
              </a:rPr>
              <a:t>النقائل</a:t>
            </a:r>
            <a:r>
              <a:rPr lang="ar-SA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r>
              <a:rPr lang="ar-SA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 TNM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237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1981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61780"/>
                <a:gridCol w="576782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التصنيف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 (العقد </a:t>
                      </a:r>
                      <a:r>
                        <a:rPr lang="ar-SA" sz="2000" b="1" dirty="0" err="1" smtClean="0">
                          <a:solidFill>
                            <a:schemeClr val="bg1"/>
                          </a:solidFill>
                        </a:rPr>
                        <a:t>اللمفية</a:t>
                      </a:r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ar-S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>
                          <a:solidFill>
                            <a:schemeClr val="bg1"/>
                          </a:solidFill>
                        </a:rPr>
                        <a:t>الوصف</a:t>
                      </a:r>
                      <a:endParaRPr lang="ar-S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N0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 لم ينتشر إلى العقد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اللمفية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N1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الورم</a:t>
                      </a:r>
                      <a:r>
                        <a:rPr lang="ar-SY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انتشر إلى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عقدة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لمفية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واحدة بالحوض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N2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لورم</a:t>
                      </a:r>
                      <a:r>
                        <a:rPr lang="ar-SY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انتشر إلى أكثر من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عقدة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لمفية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واحدة بالحوض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N3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لورم</a:t>
                      </a:r>
                      <a:r>
                        <a:rPr lang="ar-SY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انتشر إلى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عقدة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لمفية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واحدة أو أكثر خارج الحوض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285720" y="4714884"/>
          <a:ext cx="8229600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9554"/>
                <a:gridCol w="581004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التصنيف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ar-SA" sz="2000" b="1" dirty="0" err="1" smtClean="0">
                          <a:solidFill>
                            <a:schemeClr val="bg1"/>
                          </a:solidFill>
                        </a:rPr>
                        <a:t>النقائل</a:t>
                      </a:r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ar-S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>
                          <a:solidFill>
                            <a:schemeClr val="bg1"/>
                          </a:solidFill>
                        </a:rPr>
                        <a:t>الوصف</a:t>
                      </a:r>
                      <a:endParaRPr lang="ar-S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M0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لا يوجد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نقائل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إلى عضو آخر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M1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انتشر الورم</a:t>
                      </a:r>
                      <a:r>
                        <a:rPr lang="ar-SA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إلى عضو آخر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السرطان 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(STAGE)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مرا حل </a:t>
            </a:r>
            <a:b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 TNM  </a:t>
            </a:r>
            <a:r>
              <a:rPr lang="ar-SA" b="1" dirty="0" smtClean="0">
                <a:solidFill>
                  <a:srgbClr val="0070C0"/>
                </a:solidFill>
                <a:cs typeface="PT Bold Heading" pitchFamily="2" charset="-78"/>
              </a:rPr>
              <a:t>(الورم، العقد، </a:t>
            </a:r>
            <a:r>
              <a:rPr lang="ar-SA" b="1" dirty="0" err="1" smtClean="0">
                <a:solidFill>
                  <a:srgbClr val="0070C0"/>
                </a:solidFill>
                <a:cs typeface="PT Bold Heading" pitchFamily="2" charset="-78"/>
              </a:rPr>
              <a:t>النقائل</a:t>
            </a:r>
            <a:r>
              <a:rPr lang="ar-SA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r>
              <a:rPr lang="ar-SA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    </a:t>
            </a:r>
            <a:endParaRPr lang="ar-SY" dirty="0"/>
          </a:p>
        </p:txBody>
      </p:sp>
      <p:pic>
        <p:nvPicPr>
          <p:cNvPr id="10242" name="Picture 2" descr="C:\Users\TOSHIBA\Documents\محاضرة العوامل المسرطنة للمثانة\صور\مراحل سرطان المثانة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194" y="2500306"/>
            <a:ext cx="3973864" cy="307974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TOSHIBA\Documents\محاضرة العوامل المسرطنة للمثانة\صور\مراحل السرطان-المثانة1.jpg"/>
          <p:cNvPicPr>
            <a:picLocks noChangeAspect="1" noChangeArrowheads="1"/>
          </p:cNvPicPr>
          <p:nvPr/>
        </p:nvPicPr>
        <p:blipFill>
          <a:blip r:embed="rId3"/>
          <a:srcRect l="2815" t="12911" r="2815"/>
          <a:stretch>
            <a:fillRect/>
          </a:stretch>
        </p:blipFill>
        <p:spPr bwMode="auto">
          <a:xfrm>
            <a:off x="142844" y="3000372"/>
            <a:ext cx="4697792" cy="259961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درجات (</a:t>
            </a:r>
            <a:r>
              <a:rPr lang="en-US" b="1" dirty="0" smtClean="0">
                <a:solidFill>
                  <a:srgbClr val="0070C0"/>
                </a:solidFill>
                <a:cs typeface="PT Bold Heading" pitchFamily="2" charset="-78"/>
              </a:rPr>
              <a:t>GRADE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) السرطان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239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81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9734"/>
                <a:gridCol w="49498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bg1"/>
                          </a:solidFill>
                        </a:rPr>
                        <a:t>الدرجة</a:t>
                      </a:r>
                      <a:r>
                        <a:rPr lang="ar-SA" sz="2000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GRADE</a:t>
                      </a:r>
                      <a:r>
                        <a:rPr lang="ar-SA" sz="20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ar-S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smtClean="0">
                          <a:solidFill>
                            <a:schemeClr val="bg1"/>
                          </a:solidFill>
                        </a:rPr>
                        <a:t>الوصف</a:t>
                      </a:r>
                      <a:endParaRPr lang="ar-S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1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السرطان جيد التمايز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2</a:t>
                      </a:r>
                      <a:endParaRPr lang="ar-SY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السرطان معتدل التمايز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3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السرطان سيء التمايز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4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السرطان غبر متمايز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مخطط 7"/>
          <p:cNvGraphicFramePr/>
          <p:nvPr/>
        </p:nvGraphicFramePr>
        <p:xfrm>
          <a:off x="428596" y="1428736"/>
          <a:ext cx="828680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النقائل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baseline="300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العقد </a:t>
            </a:r>
            <a:r>
              <a:rPr lang="ar-SY" b="1" dirty="0" err="1" smtClean="0">
                <a:solidFill>
                  <a:prstClr val="white"/>
                </a:solidFill>
              </a:rPr>
              <a:t>اللمفية</a:t>
            </a:r>
            <a:endParaRPr lang="ar-SY" b="1" dirty="0" smtClean="0">
              <a:solidFill>
                <a:prstClr val="white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البروستاتة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المهبل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الرحم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المستقيم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جدار البطن أو الحوض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الرئة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العظم</a:t>
            </a:r>
          </a:p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prstClr val="white"/>
                </a:solidFill>
              </a:rPr>
              <a:t>الكبد</a:t>
            </a:r>
          </a:p>
          <a:p>
            <a:pPr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النقائل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baseline="300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 </a:t>
            </a:r>
            <a:endParaRPr lang="ar-SY" dirty="0"/>
          </a:p>
        </p:txBody>
      </p:sp>
      <p:pic>
        <p:nvPicPr>
          <p:cNvPr id="11266" name="Picture 2" descr="C:\Users\TOSHIBA\Documents\محاضرة العوامل المسرطنة للمثانة\صور\النقائ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73226"/>
            <a:ext cx="4357718" cy="330605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TOSHIBA\Documents\محاضرة العوامل المسرطنة للمثانة\صور\مراحل السرطان-النقائل-المملكة المتحدة.jpg"/>
          <p:cNvPicPr>
            <a:picLocks noChangeAspect="1" noChangeArrowheads="1"/>
          </p:cNvPicPr>
          <p:nvPr/>
        </p:nvPicPr>
        <p:blipFill>
          <a:blip r:embed="rId3"/>
          <a:srcRect l="4199" t="6104" r="2100" b="3052"/>
          <a:stretch>
            <a:fillRect/>
          </a:stretch>
        </p:blipFill>
        <p:spPr bwMode="auto">
          <a:xfrm>
            <a:off x="4751131" y="1643050"/>
            <a:ext cx="4176909" cy="278608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الورم الناكس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baseline="300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الورم عاد بعد معالجته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§"/>
            </a:pPr>
            <a:r>
              <a:rPr lang="ar-SY" b="1" dirty="0" smtClean="0"/>
              <a:t>عاد موضعياً: </a:t>
            </a:r>
            <a:r>
              <a:rPr lang="ar-SY" b="1" dirty="0" smtClean="0">
                <a:solidFill>
                  <a:prstClr val="white"/>
                </a:solidFill>
              </a:rPr>
              <a:t>الورم عاد إلى نفس مكانه الأولي الذي بدأ منه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§"/>
            </a:pPr>
            <a:r>
              <a:rPr lang="ar-SY" b="1" dirty="0" smtClean="0"/>
              <a:t>عاد </a:t>
            </a:r>
            <a:r>
              <a:rPr lang="ar-SY" b="1" dirty="0" err="1" smtClean="0"/>
              <a:t>ناحياً</a:t>
            </a:r>
            <a:r>
              <a:rPr lang="ar-SY" b="1" dirty="0" smtClean="0"/>
              <a:t>: </a:t>
            </a:r>
            <a:r>
              <a:rPr lang="ar-SY" b="1" dirty="0" smtClean="0">
                <a:solidFill>
                  <a:prstClr val="white"/>
                </a:solidFill>
              </a:rPr>
              <a:t>الورم عاد إلى العقد أو النسج المجاورة لمكانه الأولي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§"/>
            </a:pPr>
            <a:r>
              <a:rPr lang="ar-SY" b="1" dirty="0" smtClean="0"/>
              <a:t>عاد بعيداً: </a:t>
            </a:r>
            <a:r>
              <a:rPr lang="ar-SY" b="1" dirty="0" smtClean="0">
                <a:solidFill>
                  <a:schemeClr val="bg1"/>
                </a:solidFill>
              </a:rPr>
              <a:t>الورم عاد إلى مكان آخر من الجسم </a:t>
            </a: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طرائق التحري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None/>
            </a:pPr>
            <a:r>
              <a:rPr lang="ar-SY" b="1" dirty="0" smtClean="0">
                <a:solidFill>
                  <a:srgbClr val="FFFF00"/>
                </a:solidFill>
              </a:rPr>
              <a:t>    </a:t>
            </a:r>
            <a:r>
              <a:rPr lang="ar-SY" b="1" dirty="0" smtClean="0">
                <a:solidFill>
                  <a:schemeClr val="bg1"/>
                </a:solidFill>
              </a:rPr>
              <a:t>لم تكلل طرائق التحري عن سرطان المثانة بالنجاح بسبب الحدوث المنخفض لهذا السرطان، وقلة نوعية وحساسية الاختبارات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الدم في البول: </a:t>
            </a:r>
            <a:r>
              <a:rPr lang="ar-SY" b="1" dirty="0" smtClean="0">
                <a:solidFill>
                  <a:schemeClr val="bg1"/>
                </a:solidFill>
              </a:rPr>
              <a:t>الفائدة محدودة، ينجم عن أسباب كثيرة أخرى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القصة المرضية والفحص البدني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تنظير المثانة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الخزعة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تصوير الجهاز البولي الوريدي (تصوير </a:t>
            </a:r>
            <a:r>
              <a:rPr lang="ar-SY" b="1" dirty="0" err="1" smtClean="0">
                <a:solidFill>
                  <a:schemeClr val="bg1"/>
                </a:solidFill>
              </a:rPr>
              <a:t>الحويضة</a:t>
            </a:r>
            <a:r>
              <a:rPr lang="ar-SY" b="1" dirty="0" smtClean="0">
                <a:solidFill>
                  <a:schemeClr val="bg1"/>
                </a:solidFill>
              </a:rPr>
              <a:t> الوريدي)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فحص البول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الدراسة </a:t>
            </a:r>
            <a:r>
              <a:rPr lang="ar-SY" b="1" dirty="0" err="1" smtClean="0">
                <a:solidFill>
                  <a:schemeClr val="bg1"/>
                </a:solidFill>
              </a:rPr>
              <a:t>السيتولوجية</a:t>
            </a:r>
            <a:r>
              <a:rPr lang="ar-SY" b="1" dirty="0" smtClean="0">
                <a:solidFill>
                  <a:schemeClr val="bg1"/>
                </a:solidFill>
              </a:rPr>
              <a:t> للبول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الواسمات</a:t>
            </a:r>
            <a:r>
              <a:rPr lang="ar-SY" b="1" dirty="0" smtClean="0">
                <a:solidFill>
                  <a:schemeClr val="bg1"/>
                </a:solidFill>
              </a:rPr>
              <a:t> الورمية في البول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تعداد عام للدم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الاختبارات الدموية الكيميائية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اختبار معدل الترشيح </a:t>
            </a:r>
            <a:r>
              <a:rPr lang="ar-SY" b="1" dirty="0" err="1" smtClean="0">
                <a:solidFill>
                  <a:schemeClr val="bg1"/>
                </a:solidFill>
              </a:rPr>
              <a:t>الكبيبي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اختبارات تحديد المراحل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القصة المرضية والفحص البدني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الأعراض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كافة الأحداث الطبية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عوامل الخطر: التبغ، التعرض المهني، عوامل تهيج المثانة، المعالجة الكيميائية، المعالجة الإشعاعية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القصة العائلية لسرطان المثانة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الفحص البدني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فحص الحوض، البطن، العقد </a:t>
            </a:r>
            <a:r>
              <a:rPr lang="ar-SY" b="1" dirty="0" err="1" smtClean="0">
                <a:solidFill>
                  <a:schemeClr val="bg1"/>
                </a:solidFill>
              </a:rPr>
              <a:t>اللمفية</a:t>
            </a:r>
            <a:r>
              <a:rPr lang="ar-SY" b="1" dirty="0" smtClean="0">
                <a:solidFill>
                  <a:schemeClr val="bg1"/>
                </a:solidFill>
              </a:rPr>
              <a:t> في </a:t>
            </a:r>
            <a:r>
              <a:rPr lang="ar-SY" b="1" dirty="0" err="1" smtClean="0">
                <a:solidFill>
                  <a:schemeClr val="bg1"/>
                </a:solidFill>
              </a:rPr>
              <a:t>المغبن</a:t>
            </a:r>
            <a:r>
              <a:rPr lang="ar-SY" b="1" dirty="0" smtClean="0">
                <a:solidFill>
                  <a:schemeClr val="bg1"/>
                </a:solidFill>
              </a:rPr>
              <a:t> والعنق ...، المس المهبلي، الفحص </a:t>
            </a:r>
            <a:r>
              <a:rPr lang="ar-SY" b="1" dirty="0" err="1" smtClean="0">
                <a:solidFill>
                  <a:schemeClr val="bg1"/>
                </a:solidFill>
              </a:rPr>
              <a:t>الأصبعي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المستقيمي</a:t>
            </a: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تنظير المثانة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من أجل التشخيص والمعالجة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من أجل الحصول على </a:t>
            </a:r>
            <a:r>
              <a:rPr lang="ar-SY" b="1" dirty="0" err="1" smtClean="0">
                <a:solidFill>
                  <a:schemeClr val="bg1"/>
                </a:solidFill>
              </a:rPr>
              <a:t>الخزعة</a:t>
            </a:r>
            <a:r>
              <a:rPr lang="ar-SY" b="1" dirty="0" smtClean="0">
                <a:solidFill>
                  <a:schemeClr val="bg1"/>
                </a:solidFill>
              </a:rPr>
              <a:t> وعينة البول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التنظير </a:t>
            </a:r>
            <a:r>
              <a:rPr lang="ar-SY" b="1" dirty="0" err="1" smtClean="0">
                <a:solidFill>
                  <a:schemeClr val="bg1"/>
                </a:solidFill>
              </a:rPr>
              <a:t>التألقي</a:t>
            </a:r>
            <a:r>
              <a:rPr lang="ar-SY" b="1" dirty="0" smtClean="0">
                <a:solidFill>
                  <a:schemeClr val="bg1"/>
                </a:solidFill>
              </a:rPr>
              <a:t> (وضع صباغ </a:t>
            </a:r>
            <a:r>
              <a:rPr lang="ar-SY" b="1" dirty="0" err="1" smtClean="0">
                <a:solidFill>
                  <a:schemeClr val="bg1"/>
                </a:solidFill>
              </a:rPr>
              <a:t>البورفرين</a:t>
            </a:r>
            <a:r>
              <a:rPr lang="ar-SY" b="1" dirty="0" smtClean="0">
                <a:solidFill>
                  <a:schemeClr val="bg1"/>
                </a:solidFill>
              </a:rPr>
              <a:t> في المثانة)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تنظير المثانة</a:t>
            </a:r>
          </a:p>
        </p:txBody>
      </p:sp>
      <p:pic>
        <p:nvPicPr>
          <p:cNvPr id="9218" name="Picture 2" descr="C:\Users\TOSHIBA\Documents\محاضرة العوامل المسرطنة للمثانة\صور\التشخيص-التنظير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360267"/>
            <a:ext cx="4500594" cy="372049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TOSHIBA\Documents\محاضرة العوامل المسرطنة للمثانة\صور\التشخيص-التنظير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9752"/>
            <a:ext cx="3832863" cy="37824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تنظير المثانة</a:t>
            </a:r>
          </a:p>
        </p:txBody>
      </p:sp>
      <p:pic>
        <p:nvPicPr>
          <p:cNvPr id="10242" name="Picture 2" descr="C:\Users\TOSHIBA\Documents\محاضرة العوامل المسرطنة للمثانة\صور\التشخيص-التنظير-سرطان المثانة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419600" cy="1600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TOSHIBA\Documents\محاضرة العوامل المسرطنة للمثانة\صور\التشخيص-التنظي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035906" cy="33659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249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err="1" smtClean="0">
                <a:solidFill>
                  <a:srgbClr val="FFFF00"/>
                </a:solidFill>
              </a:rPr>
              <a:t>الخزعة</a:t>
            </a:r>
            <a:endParaRPr lang="ar-SY" b="1" dirty="0" smtClean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TOSHIBA\Documents\محاضرة العوامل المسرطنة للمثانة\صور\التشخيص-الخزعة-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715040" cy="38834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  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8" name="مخطط 7"/>
          <p:cNvGraphicFramePr/>
          <p:nvPr/>
        </p:nvGraphicFramePr>
        <p:xfrm>
          <a:off x="428596" y="1428736"/>
          <a:ext cx="828680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تصوير </a:t>
            </a:r>
            <a:r>
              <a:rPr lang="ar-SY" b="1" dirty="0" err="1" smtClean="0">
                <a:solidFill>
                  <a:srgbClr val="FFFF00"/>
                </a:solidFill>
              </a:rPr>
              <a:t>الحويضة</a:t>
            </a:r>
            <a:r>
              <a:rPr lang="ar-SY" b="1" dirty="0" smtClean="0">
                <a:solidFill>
                  <a:srgbClr val="FFFF00"/>
                </a:solidFill>
              </a:rPr>
              <a:t> الوريدي</a:t>
            </a:r>
          </a:p>
          <a:p>
            <a:pPr>
              <a:buNone/>
            </a:pPr>
            <a:r>
              <a:rPr lang="ar-SY" b="1" dirty="0" smtClean="0">
                <a:solidFill>
                  <a:srgbClr val="FFFF00"/>
                </a:solidFill>
              </a:rPr>
              <a:t>   (</a:t>
            </a:r>
            <a:r>
              <a:rPr lang="en-US" b="1" dirty="0" smtClean="0">
                <a:solidFill>
                  <a:srgbClr val="FFFF00"/>
                </a:solidFill>
              </a:rPr>
              <a:t>intravenous </a:t>
            </a:r>
            <a:r>
              <a:rPr lang="en-US" b="1" dirty="0" err="1" smtClean="0">
                <a:solidFill>
                  <a:srgbClr val="FFFF00"/>
                </a:solidFill>
              </a:rPr>
              <a:t>pyelography</a:t>
            </a:r>
            <a:r>
              <a:rPr lang="ar-SY" b="1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التصوير بالإشعاع السيني للجهاز البولي (الكلية والحالبان والمثانة </a:t>
            </a:r>
            <a:r>
              <a:rPr lang="ar-SY" b="1" dirty="0" err="1" smtClean="0">
                <a:solidFill>
                  <a:schemeClr val="bg1"/>
                </a:solidFill>
              </a:rPr>
              <a:t>والإحليل</a:t>
            </a:r>
            <a:r>
              <a:rPr lang="ar-SY" b="1" dirty="0" smtClean="0">
                <a:solidFill>
                  <a:schemeClr val="bg1"/>
                </a:solidFill>
              </a:rPr>
              <a:t>)، حيث يحقن في الوريد وسط تباين يتركز في البول (يود ظليل للأشعة)، ويبدأ التصوير حالما يبدأ طرح اليود في الجهاز البولي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تصوير </a:t>
            </a:r>
            <a:r>
              <a:rPr lang="ar-SY" b="1" dirty="0" err="1" smtClean="0">
                <a:solidFill>
                  <a:srgbClr val="FFFF00"/>
                </a:solidFill>
              </a:rPr>
              <a:t>الحويضة</a:t>
            </a:r>
            <a:r>
              <a:rPr lang="ar-SY" b="1" dirty="0" smtClean="0">
                <a:solidFill>
                  <a:srgbClr val="FFFF00"/>
                </a:solidFill>
              </a:rPr>
              <a:t> الوريدي</a:t>
            </a:r>
          </a:p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(intravenous </a:t>
            </a:r>
            <a:r>
              <a:rPr lang="en-US" b="1" dirty="0" err="1" smtClean="0">
                <a:solidFill>
                  <a:srgbClr val="FFFF00"/>
                </a:solidFill>
              </a:rPr>
              <a:t>pyelography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8194" name="Picture 2" descr="C:\Users\TOSHIBA\Documents\محاضرة العوامل المسرطنة للمثانة\صور\التشخلص-تصوير الحويضة الوريدي-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2760" y="2928934"/>
            <a:ext cx="2432323" cy="328614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TOSHIBA\Documents\محاضرة العوامل المسرطنة للمثانة\صور\التشخيص-تصوير الحويضة الوريدي-سرطان المثانة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2928934"/>
            <a:ext cx="2651432" cy="32559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فحص البول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التحري عن الدم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زرع البول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الدراسة </a:t>
            </a:r>
            <a:r>
              <a:rPr lang="ar-SY" b="1" dirty="0" err="1" smtClean="0">
                <a:solidFill>
                  <a:srgbClr val="FFFF00"/>
                </a:solidFill>
              </a:rPr>
              <a:t>السيتولوجية</a:t>
            </a:r>
            <a:r>
              <a:rPr lang="ar-SY" b="1" dirty="0" smtClean="0">
                <a:solidFill>
                  <a:srgbClr val="FFFF00"/>
                </a:solidFill>
              </a:rPr>
              <a:t> للبول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تتم على البول الذي يجمع مباشرة أو بالمنظار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التهجين في الموضع </a:t>
            </a:r>
            <a:r>
              <a:rPr lang="ar-SY" b="1" dirty="0" err="1" smtClean="0">
                <a:solidFill>
                  <a:schemeClr val="bg1"/>
                </a:solidFill>
              </a:rPr>
              <a:t>التألقي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(</a:t>
            </a:r>
            <a:r>
              <a:rPr lang="en-US" b="1" dirty="0" smtClean="0">
                <a:solidFill>
                  <a:schemeClr val="bg1"/>
                </a:solidFill>
              </a:rPr>
              <a:t>fluorescence in situ hybridization</a:t>
            </a:r>
            <a:r>
              <a:rPr lang="ar-SY" b="1" dirty="0" smtClean="0">
                <a:solidFill>
                  <a:schemeClr val="bg1"/>
                </a:solidFill>
              </a:rPr>
              <a:t>)؛ يستخدم للبحث عن </a:t>
            </a:r>
            <a:r>
              <a:rPr lang="ar-SY" b="1" dirty="0" err="1" smtClean="0">
                <a:solidFill>
                  <a:schemeClr val="bg1"/>
                </a:solidFill>
              </a:rPr>
              <a:t>تبدلات</a:t>
            </a:r>
            <a:r>
              <a:rPr lang="ar-SY" b="1" dirty="0" smtClean="0">
                <a:solidFill>
                  <a:schemeClr val="bg1"/>
                </a:solidFill>
              </a:rPr>
              <a:t> معينة في </a:t>
            </a:r>
            <a:r>
              <a:rPr lang="ar-SY" b="1" dirty="0" err="1" smtClean="0">
                <a:solidFill>
                  <a:schemeClr val="bg1"/>
                </a:solidFill>
              </a:rPr>
              <a:t>الصبغيات</a:t>
            </a:r>
            <a:r>
              <a:rPr lang="ar-SY" b="1" dirty="0" smtClean="0">
                <a:solidFill>
                  <a:schemeClr val="bg1"/>
                </a:solidFill>
              </a:rPr>
              <a:t> في خلايا المثانة، حيث تستعمل أصبغة معينة تتعلق بأجزاء معينة لبعض </a:t>
            </a:r>
            <a:r>
              <a:rPr lang="ar-SY" b="1" dirty="0" err="1" smtClean="0">
                <a:solidFill>
                  <a:schemeClr val="bg1"/>
                </a:solidFill>
              </a:rPr>
              <a:t>الصبغيات</a:t>
            </a: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الدراسة </a:t>
            </a:r>
            <a:r>
              <a:rPr lang="ar-SY" b="1" dirty="0" err="1" smtClean="0">
                <a:solidFill>
                  <a:srgbClr val="FFFF00"/>
                </a:solidFill>
              </a:rPr>
              <a:t>السيتولوجية</a:t>
            </a:r>
            <a:r>
              <a:rPr lang="ar-SY" b="1" dirty="0" smtClean="0">
                <a:solidFill>
                  <a:srgbClr val="FFFF00"/>
                </a:solidFill>
              </a:rPr>
              <a:t> للبول</a:t>
            </a:r>
          </a:p>
        </p:txBody>
      </p:sp>
      <p:pic>
        <p:nvPicPr>
          <p:cNvPr id="13314" name="Picture 2" descr="C:\Users\TOSHIBA\Documents\محاضرة العوامل المسرطنة للمثانة\صور\التشخيص-الدراسة الخلوية للبول-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201489" cy="22351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TOSHIBA\Documents\محاضرة العوامل المسرطنة للمثانة\صور\التشخيص-الدراسة الخلوية للبول-سرطان المثانة2.jpg"/>
          <p:cNvPicPr>
            <a:picLocks noChangeAspect="1" noChangeArrowheads="1"/>
          </p:cNvPicPr>
          <p:nvPr/>
        </p:nvPicPr>
        <p:blipFill>
          <a:blip r:embed="rId3"/>
          <a:srcRect l="2715" t="8783" r="4344" b="11977"/>
          <a:stretch>
            <a:fillRect/>
          </a:stretch>
        </p:blipFill>
        <p:spPr bwMode="auto">
          <a:xfrm>
            <a:off x="214282" y="3214686"/>
            <a:ext cx="3943416" cy="228632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rgbClr val="FFFF00"/>
                </a:solidFill>
              </a:rPr>
              <a:t>الواسمات</a:t>
            </a:r>
            <a:r>
              <a:rPr lang="ar-SY" b="1" dirty="0" smtClean="0">
                <a:solidFill>
                  <a:srgbClr val="FFFF00"/>
                </a:solidFill>
              </a:rPr>
              <a:t> الورمية في البول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900" b="1" dirty="0" smtClean="0">
                <a:solidFill>
                  <a:schemeClr val="bg1"/>
                </a:solidFill>
              </a:rPr>
              <a:t>Bladder </a:t>
            </a:r>
            <a:r>
              <a:rPr lang="en-US" sz="2900" b="1" dirty="0" err="1" smtClean="0">
                <a:solidFill>
                  <a:schemeClr val="bg1"/>
                </a:solidFill>
              </a:rPr>
              <a:t>tumour</a:t>
            </a:r>
            <a:r>
              <a:rPr lang="en-US" sz="2900" b="1" dirty="0" smtClean="0">
                <a:solidFill>
                  <a:schemeClr val="bg1"/>
                </a:solidFill>
              </a:rPr>
              <a:t>–associated antigen (BTA)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900" b="1" dirty="0" smtClean="0">
                <a:solidFill>
                  <a:schemeClr val="bg1"/>
                </a:solidFill>
              </a:rPr>
              <a:t>Nuclear matrix proteins (NMP)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900" b="1" dirty="0" err="1" smtClean="0">
                <a:solidFill>
                  <a:schemeClr val="bg1"/>
                </a:solidFill>
              </a:rPr>
              <a:t>Mucin</a:t>
            </a:r>
            <a:r>
              <a:rPr lang="en-US" sz="2900" b="1" dirty="0" smtClean="0">
                <a:solidFill>
                  <a:schemeClr val="bg1"/>
                </a:solidFill>
              </a:rPr>
              <a:t> and </a:t>
            </a:r>
            <a:r>
              <a:rPr lang="en-US" sz="2900" b="1" dirty="0" err="1" smtClean="0">
                <a:solidFill>
                  <a:schemeClr val="bg1"/>
                </a:solidFill>
              </a:rPr>
              <a:t>carcinoembryonic</a:t>
            </a:r>
            <a:r>
              <a:rPr lang="en-US" sz="2900" b="1" dirty="0" smtClean="0">
                <a:solidFill>
                  <a:schemeClr val="bg1"/>
                </a:solidFill>
              </a:rPr>
              <a:t> antigen (CEA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تعداد عام للدم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لكشف فقر الدم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الاختبارات الدموية الكيميائية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وظيفة الكلية، وظيفة الكبد (</a:t>
            </a:r>
            <a:r>
              <a:rPr lang="ar-SY" b="1" dirty="0" err="1" smtClean="0">
                <a:solidFill>
                  <a:schemeClr val="bg1"/>
                </a:solidFill>
              </a:rPr>
              <a:t>نقائل</a:t>
            </a:r>
            <a:r>
              <a:rPr lang="ar-SY" b="1" dirty="0" smtClean="0">
                <a:solidFill>
                  <a:schemeClr val="bg1"/>
                </a:solidFill>
              </a:rPr>
              <a:t>)، </a:t>
            </a:r>
            <a:r>
              <a:rPr lang="ar-SY" b="1" dirty="0" err="1" smtClean="0">
                <a:solidFill>
                  <a:schemeClr val="bg1"/>
                </a:solidFill>
              </a:rPr>
              <a:t>الفوسفاتاز</a:t>
            </a:r>
            <a:r>
              <a:rPr lang="ar-SY" b="1" dirty="0" smtClean="0">
                <a:solidFill>
                  <a:schemeClr val="bg1"/>
                </a:solidFill>
              </a:rPr>
              <a:t> القلوية (</a:t>
            </a:r>
            <a:r>
              <a:rPr lang="ar-SY" b="1" dirty="0" err="1" smtClean="0">
                <a:solidFill>
                  <a:schemeClr val="bg1"/>
                </a:solidFill>
              </a:rPr>
              <a:t>نقائل</a:t>
            </a:r>
            <a:r>
              <a:rPr lang="ar-SY" b="1" dirty="0" smtClean="0">
                <a:solidFill>
                  <a:schemeClr val="bg1"/>
                </a:solidFill>
              </a:rPr>
              <a:t> إلى العظم)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اختبارات تحديد المراحل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تنظير المثانة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err="1" smtClean="0">
                <a:solidFill>
                  <a:schemeClr val="bg1"/>
                </a:solidFill>
              </a:rPr>
              <a:t>الخزعة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تصوير </a:t>
            </a:r>
            <a:r>
              <a:rPr lang="ar-SY" b="1" dirty="0" err="1" smtClean="0">
                <a:solidFill>
                  <a:schemeClr val="bg1"/>
                </a:solidFill>
              </a:rPr>
              <a:t>الحويضة</a:t>
            </a:r>
            <a:r>
              <a:rPr lang="ar-SY" b="1" dirty="0" smtClean="0">
                <a:solidFill>
                  <a:schemeClr val="bg1"/>
                </a:solidFill>
              </a:rPr>
              <a:t> الوريدي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فحوص الدم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التفرس المقطعي </a:t>
            </a:r>
            <a:r>
              <a:rPr lang="ar-SY" b="1" dirty="0" err="1" smtClean="0">
                <a:solidFill>
                  <a:schemeClr val="bg1"/>
                </a:solidFill>
              </a:rPr>
              <a:t>المحوسب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CT Scan</a:t>
            </a:r>
            <a:r>
              <a:rPr lang="ar-SY" b="1" dirty="0" smtClean="0">
                <a:solidFill>
                  <a:schemeClr val="bg1"/>
                </a:solidFill>
              </a:rPr>
              <a:t>)، والتصوير المقطعي مع تصوير </a:t>
            </a:r>
            <a:r>
              <a:rPr lang="ar-SY" b="1" dirty="0" err="1" smtClean="0">
                <a:solidFill>
                  <a:schemeClr val="bg1"/>
                </a:solidFill>
              </a:rPr>
              <a:t>الحويضة</a:t>
            </a:r>
            <a:r>
              <a:rPr lang="ar-SY" b="1" dirty="0" smtClean="0">
                <a:solidFill>
                  <a:schemeClr val="bg1"/>
                </a:solidFill>
              </a:rPr>
              <a:t> الوريدي، والصوت الفائق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تجرى لمنطقة البطن والحوض لتحديد </a:t>
            </a:r>
            <a:r>
              <a:rPr lang="ar-SY" b="1" dirty="0" err="1" smtClean="0">
                <a:solidFill>
                  <a:schemeClr val="bg1"/>
                </a:solidFill>
              </a:rPr>
              <a:t>تموضع</a:t>
            </a:r>
            <a:r>
              <a:rPr lang="ar-SY" b="1" dirty="0" smtClean="0">
                <a:solidFill>
                  <a:schemeClr val="bg1"/>
                </a:solidFill>
              </a:rPr>
              <a:t> الورم وخصائصه، وما حوله، </a:t>
            </a:r>
            <a:r>
              <a:rPr lang="ar-SY" b="1" dirty="0" err="1" smtClean="0">
                <a:solidFill>
                  <a:schemeClr val="bg1"/>
                </a:solidFill>
              </a:rPr>
              <a:t>ونقائله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تفرس (</a:t>
            </a:r>
            <a:r>
              <a:rPr lang="en-US" b="1" dirty="0" smtClean="0">
                <a:solidFill>
                  <a:schemeClr val="bg1"/>
                </a:solidFill>
              </a:rPr>
              <a:t>scan</a:t>
            </a:r>
            <a:r>
              <a:rPr lang="ar-SY" b="1" dirty="0" smtClean="0">
                <a:solidFill>
                  <a:schemeClr val="bg1"/>
                </a:solidFill>
              </a:rPr>
              <a:t>) العظم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إعطاء مادة مشعة لتحديد مدى انتشار الورم إلى العظام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التفرس المقطعي </a:t>
            </a:r>
            <a:r>
              <a:rPr lang="ar-SY" b="1" dirty="0" err="1" smtClean="0">
                <a:solidFill>
                  <a:srgbClr val="FFFF00"/>
                </a:solidFill>
              </a:rPr>
              <a:t>المحوسب</a:t>
            </a:r>
            <a:r>
              <a:rPr lang="ar-SY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(CT Scan)</a:t>
            </a:r>
            <a:endParaRPr lang="ar-SY" b="1" dirty="0" smtClean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TOSHIBA\Documents\محاضرة العوامل المسرطنة للمثانة\صور\التشخيص-التصوير الطبقي-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4452942" cy="252333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TOSHIBA\Documents\محاضرة العوامل المسرطنة للمثانة\صور\التشخيص-التصوير الطبقي-سرطان المثانة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66070"/>
            <a:ext cx="3571900" cy="27717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الصوت الفائق</a:t>
            </a:r>
          </a:p>
        </p:txBody>
      </p:sp>
      <p:pic>
        <p:nvPicPr>
          <p:cNvPr id="14338" name="Picture 2" descr="C:\Users\TOSHIBA\Documents\محاضرة العوامل المسرطنة للمثانة\صور\التشخيص-الصوت الفائق-سرطان المثان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297" y="3214686"/>
            <a:ext cx="4125545" cy="28699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TOSHIBA\Documents\محاضرة العوامل المسرطنة للمثانة\صور\التشخيص-الصوت الفائق-سرطان المثانة1.png"/>
          <p:cNvPicPr>
            <a:picLocks noChangeAspect="1" noChangeArrowheads="1"/>
          </p:cNvPicPr>
          <p:nvPr/>
        </p:nvPicPr>
        <p:blipFill>
          <a:blip r:embed="rId3"/>
          <a:srcRect l="10709" r="11339"/>
          <a:stretch>
            <a:fillRect/>
          </a:stretch>
        </p:blipFill>
        <p:spPr bwMode="auto">
          <a:xfrm>
            <a:off x="214283" y="2285992"/>
            <a:ext cx="4000528" cy="38489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إجراءات التشخيص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259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تفرس</a:t>
            </a:r>
            <a:r>
              <a:rPr lang="en-US" b="1" dirty="0" smtClean="0">
                <a:solidFill>
                  <a:srgbClr val="FFFF00"/>
                </a:solidFill>
              </a:rPr>
              <a:t>(scan) </a:t>
            </a:r>
            <a:r>
              <a:rPr lang="ar-SY" b="1" dirty="0" smtClean="0">
                <a:solidFill>
                  <a:srgbClr val="FFFF00"/>
                </a:solidFill>
              </a:rPr>
              <a:t> العظم</a:t>
            </a:r>
          </a:p>
        </p:txBody>
      </p:sp>
      <p:pic>
        <p:nvPicPr>
          <p:cNvPr id="15362" name="Picture 2" descr="C:\Users\TOSHIBA\Documents\محاضرة العوامل المسرطنة للمثانة\صور\التشخيص-تفرس العظم-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357850" cy="35529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إن أكثر من 90٪ من سرطانات المثانة من نوع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سرطانة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كارسينوما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)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الظهارة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البولية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إن حوالي 70-80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 من المرضى يشخصون بأورام منخفضة الدرجة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ولاغزوية</a:t>
            </a:r>
            <a:endParaRPr lang="ar-SY" b="1" dirty="0" smtClean="0">
              <a:solidFill>
                <a:schemeClr val="bg1"/>
              </a:solidFill>
              <a:latin typeface="Simplified Arabic"/>
              <a:cs typeface="Simplified Arabic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لا يزال تدخين التبغ أهم سبب لسرطان المثانة، كما أن الزرنيخ بالماء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والتعرضات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المهنية هامة أيضاً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إن الالتهاب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والخمج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المزمنين المرتبطين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بالبلهارسية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الدموية هما مسبب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للسرطانة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الكارسينوما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) حرشفية الخلايا </a:t>
            </a:r>
            <a:endParaRPr lang="ar-SY" b="1" dirty="0" smtClean="0">
              <a:solidFill>
                <a:schemeClr val="bg1"/>
              </a:solidFill>
              <a:latin typeface="Simplified Arabic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</a:rPr>
              <a:t>   تعتمد المعالجة على مرحلة الورم ودرجته </a:t>
            </a:r>
            <a:r>
              <a:rPr lang="ar-SY" b="1" dirty="0" err="1" smtClean="0">
                <a:solidFill>
                  <a:schemeClr val="bg1"/>
                </a:solidFill>
              </a:rPr>
              <a:t>وتوضعه</a:t>
            </a:r>
            <a:r>
              <a:rPr lang="ar-SY" b="1" dirty="0" smtClean="0">
                <a:solidFill>
                  <a:schemeClr val="bg1"/>
                </a:solidFill>
              </a:rPr>
              <a:t> والصحة العامة للمريض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 الجراحة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المعالجة المناعية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المعالجة الكيميائية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المعالجة الإشعاعية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رعاية المتابعة</a:t>
            </a: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الجراحة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القطع بطريق </a:t>
            </a:r>
            <a:r>
              <a:rPr lang="ar-SY" b="1" dirty="0" err="1" smtClean="0">
                <a:solidFill>
                  <a:schemeClr val="bg1"/>
                </a:solidFill>
              </a:rPr>
              <a:t>الإحليل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استئصال المثانة الجزئي أو القِطَعي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استئصال المثانة الجذري: استئصال المثانة والنسيج </a:t>
            </a:r>
            <a:r>
              <a:rPr lang="ar-SY" b="1" dirty="0" err="1" smtClean="0">
                <a:solidFill>
                  <a:schemeClr val="bg1"/>
                </a:solidFill>
              </a:rPr>
              <a:t>الشحمي</a:t>
            </a:r>
            <a:r>
              <a:rPr lang="ar-SY" b="1" dirty="0" smtClean="0">
                <a:solidFill>
                  <a:schemeClr val="bg1"/>
                </a:solidFill>
              </a:rPr>
              <a:t> المحيط والعقد </a:t>
            </a:r>
            <a:r>
              <a:rPr lang="ar-SY" b="1" dirty="0" err="1" smtClean="0">
                <a:solidFill>
                  <a:schemeClr val="bg1"/>
                </a:solidFill>
              </a:rPr>
              <a:t>اللمفية</a:t>
            </a:r>
            <a:r>
              <a:rPr lang="ar-SY" b="1" dirty="0" smtClean="0">
                <a:solidFill>
                  <a:schemeClr val="bg1"/>
                </a:solidFill>
              </a:rPr>
              <a:t> القريبة، ويمكن أيضاً بعض الأعضاء الإنجابية؛ يتم تحويل مجرى البول بإحدى الطرق:</a:t>
            </a:r>
          </a:p>
          <a:p>
            <a:pPr>
              <a:buFont typeface="Wingdings" pitchFamily="2" charset="2"/>
              <a:buChar char="v"/>
            </a:pPr>
            <a:r>
              <a:rPr lang="ar-SY" b="1" dirty="0" err="1" smtClean="0"/>
              <a:t>المفاغرة</a:t>
            </a:r>
            <a:r>
              <a:rPr lang="ar-SY" b="1" dirty="0" smtClean="0"/>
              <a:t> البولية (المجرى </a:t>
            </a:r>
            <a:r>
              <a:rPr lang="ar-SY" b="1" dirty="0" err="1" smtClean="0"/>
              <a:t>اللفائفي</a:t>
            </a:r>
            <a:r>
              <a:rPr lang="ar-SY" b="1" dirty="0" smtClean="0"/>
              <a:t>) </a:t>
            </a:r>
            <a:r>
              <a:rPr lang="en-US" b="1" dirty="0" smtClean="0"/>
              <a:t>(</a:t>
            </a:r>
            <a:r>
              <a:rPr lang="en-US" b="1" dirty="0" err="1" smtClean="0"/>
              <a:t>urostomy-ileal</a:t>
            </a:r>
            <a:r>
              <a:rPr lang="en-US" b="1" dirty="0" smtClean="0"/>
              <a:t> conduit)</a:t>
            </a:r>
            <a:endParaRPr lang="ar-SY" b="1" dirty="0" smtClean="0"/>
          </a:p>
          <a:p>
            <a:pPr>
              <a:buFont typeface="Wingdings" pitchFamily="2" charset="2"/>
              <a:buChar char="v"/>
            </a:pPr>
            <a:r>
              <a:rPr lang="ar-SY" b="1" dirty="0" smtClean="0"/>
              <a:t>التحويل البولي </a:t>
            </a:r>
            <a:r>
              <a:rPr lang="ar-SY" b="1" dirty="0" err="1" smtClean="0"/>
              <a:t>الحَصور</a:t>
            </a:r>
            <a:r>
              <a:rPr lang="ar-SY" b="1" dirty="0" smtClean="0"/>
              <a:t> </a:t>
            </a:r>
            <a:r>
              <a:rPr lang="en-US" b="1" dirty="0" smtClean="0"/>
              <a:t>(continent urinary diversion)</a:t>
            </a:r>
            <a:endParaRPr lang="ar-SY" b="1" dirty="0" smtClean="0"/>
          </a:p>
          <a:p>
            <a:pPr>
              <a:buFont typeface="Wingdings" pitchFamily="2" charset="2"/>
              <a:buChar char="v"/>
            </a:pPr>
            <a:r>
              <a:rPr lang="ar-SY" b="1" dirty="0" err="1" smtClean="0"/>
              <a:t>استبناء</a:t>
            </a:r>
            <a:r>
              <a:rPr lang="ar-SY" b="1" dirty="0" smtClean="0"/>
              <a:t> المثانة </a:t>
            </a:r>
            <a:r>
              <a:rPr lang="en-US" b="1" dirty="0" smtClean="0"/>
              <a:t>(bladder reconstruction)</a:t>
            </a:r>
            <a:endParaRPr lang="ar-SY" b="1" dirty="0" smtClean="0"/>
          </a:p>
          <a:p>
            <a:pPr>
              <a:buFont typeface="Wingdings" pitchFamily="2" charset="2"/>
              <a:buChar char="v"/>
            </a:pPr>
            <a:r>
              <a:rPr lang="ar-SY" b="1" dirty="0" err="1" smtClean="0"/>
              <a:t>الجيبة</a:t>
            </a:r>
            <a:r>
              <a:rPr lang="ar-SY" b="1" dirty="0" smtClean="0"/>
              <a:t> السينية </a:t>
            </a:r>
            <a:r>
              <a:rPr lang="ar-SY" b="1" dirty="0" err="1" smtClean="0"/>
              <a:t>المستقيمية</a:t>
            </a:r>
            <a:r>
              <a:rPr lang="ar-SY" b="1" dirty="0" smtClean="0"/>
              <a:t> </a:t>
            </a:r>
            <a:r>
              <a:rPr lang="en-US" b="1" dirty="0" smtClean="0"/>
              <a:t>(recto sigmoid pouch)</a:t>
            </a:r>
            <a:r>
              <a:rPr lang="ar-SY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القطع بطريق </a:t>
            </a:r>
            <a:r>
              <a:rPr lang="ar-SY" b="1" dirty="0" err="1" smtClean="0">
                <a:solidFill>
                  <a:srgbClr val="FFFF00"/>
                </a:solidFill>
              </a:rPr>
              <a:t>الإحليل</a:t>
            </a:r>
            <a:endParaRPr lang="ar-SY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TOSHIBA\Documents\محاضرة العوامل المسرطنة للمثانة\صور\القطع بطريق الإحليل-سرطان المثان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14620"/>
            <a:ext cx="2838450" cy="34194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TOSHIBA\Documents\محاضرة العوامل المسرطنة للمثانة\صور\القطع بطريق الإحليل-سرطان المثانة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456836"/>
            <a:ext cx="3318970" cy="375824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err="1" smtClean="0">
                <a:solidFill>
                  <a:srgbClr val="FFFF00"/>
                </a:solidFill>
              </a:rPr>
              <a:t>المفاغرة</a:t>
            </a:r>
            <a:r>
              <a:rPr lang="ar-SY" b="1" dirty="0" smtClean="0">
                <a:solidFill>
                  <a:srgbClr val="FFFF00"/>
                </a:solidFill>
              </a:rPr>
              <a:t> البولية (المجرى </a:t>
            </a:r>
            <a:r>
              <a:rPr lang="ar-SY" b="1" dirty="0" err="1" smtClean="0">
                <a:solidFill>
                  <a:srgbClr val="FFFF00"/>
                </a:solidFill>
              </a:rPr>
              <a:t>اللفائفي</a:t>
            </a:r>
            <a:r>
              <a:rPr lang="ar-SY" b="1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</a:rPr>
              <a:t>urostomy-ileal</a:t>
            </a:r>
            <a:r>
              <a:rPr lang="en-US" b="1" dirty="0" smtClean="0">
                <a:solidFill>
                  <a:srgbClr val="FFFF00"/>
                </a:solidFill>
              </a:rPr>
              <a:t> conduit)</a:t>
            </a:r>
          </a:p>
        </p:txBody>
      </p:sp>
      <p:pic>
        <p:nvPicPr>
          <p:cNvPr id="2050" name="Picture 2" descr="C:\Users\TOSHIBA\Documents\محاضرة العوامل المسرطنة للمثانة\صور\المفاغرة البولية (المجرى اللفائفي)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3429000" cy="335584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sz="3000" b="1" dirty="0" smtClean="0">
                <a:solidFill>
                  <a:srgbClr val="FFFF00"/>
                </a:solidFill>
              </a:rPr>
              <a:t>التحويل البولي </a:t>
            </a:r>
            <a:r>
              <a:rPr lang="ar-SY" sz="3000" b="1" dirty="0" err="1" smtClean="0">
                <a:solidFill>
                  <a:srgbClr val="FFFF00"/>
                </a:solidFill>
              </a:rPr>
              <a:t>الحَصور</a:t>
            </a:r>
            <a:r>
              <a:rPr lang="ar-SY" sz="3000" b="1" dirty="0" smtClean="0">
                <a:solidFill>
                  <a:srgbClr val="FFFF00"/>
                </a:solidFill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(continent urinary diversion)</a:t>
            </a:r>
          </a:p>
        </p:txBody>
      </p:sp>
      <p:pic>
        <p:nvPicPr>
          <p:cNvPr id="3074" name="Picture 2" descr="C:\Users\TOSHIBA\Documents\محاضرة العوامل المسرطنة للمثانة\صور\التحويل البولي الحصور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06909"/>
            <a:ext cx="3929090" cy="40338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err="1" smtClean="0">
                <a:solidFill>
                  <a:srgbClr val="FFFF00"/>
                </a:solidFill>
              </a:rPr>
              <a:t>استبناء</a:t>
            </a:r>
            <a:r>
              <a:rPr lang="ar-SY" b="1" dirty="0" smtClean="0">
                <a:solidFill>
                  <a:srgbClr val="FFFF00"/>
                </a:solidFill>
              </a:rPr>
              <a:t> المثانة </a:t>
            </a:r>
            <a:r>
              <a:rPr lang="en-US" b="1" dirty="0" smtClean="0">
                <a:solidFill>
                  <a:srgbClr val="FFFF00"/>
                </a:solidFill>
              </a:rPr>
              <a:t>(bladder reconstruction)</a:t>
            </a:r>
          </a:p>
        </p:txBody>
      </p:sp>
      <p:pic>
        <p:nvPicPr>
          <p:cNvPr id="4098" name="Picture 2" descr="C:\Users\TOSHIBA\Documents\محاضرة العوامل المسرطنة للمثانة\صور\استبناء المثانة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3786214" cy="38871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err="1" smtClean="0">
                <a:solidFill>
                  <a:srgbClr val="FFFF00"/>
                </a:solidFill>
              </a:rPr>
              <a:t>الجيبة</a:t>
            </a:r>
            <a:r>
              <a:rPr lang="ar-SY" b="1" dirty="0" smtClean="0">
                <a:solidFill>
                  <a:srgbClr val="FFFF00"/>
                </a:solidFill>
              </a:rPr>
              <a:t> السينية </a:t>
            </a:r>
            <a:r>
              <a:rPr lang="ar-SY" b="1" dirty="0" err="1" smtClean="0">
                <a:solidFill>
                  <a:srgbClr val="FFFF00"/>
                </a:solidFill>
              </a:rPr>
              <a:t>المستقيمية</a:t>
            </a:r>
            <a:r>
              <a:rPr lang="ar-SY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(recto sigmoid pouch)</a:t>
            </a:r>
          </a:p>
        </p:txBody>
      </p:sp>
      <p:pic>
        <p:nvPicPr>
          <p:cNvPr id="5122" name="Picture 2" descr="C:\Users\TOSHIBA\Documents\محاضرة العوامل المسرطنة للمثانة\صور\الجيبة السينية المستقيمية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2072"/>
            <a:ext cx="3714776" cy="378411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267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كيس الفغر البولي، وتفريغ </a:t>
            </a:r>
            <a:r>
              <a:rPr lang="ar-SY" b="1" dirty="0" err="1" smtClean="0">
                <a:solidFill>
                  <a:srgbClr val="FFFF00"/>
                </a:solidFill>
              </a:rPr>
              <a:t>الجيبة</a:t>
            </a:r>
            <a:r>
              <a:rPr lang="ar-SY" b="1" dirty="0" smtClean="0">
                <a:solidFill>
                  <a:srgbClr val="FFFF00"/>
                </a:solidFill>
              </a:rPr>
              <a:t> البولية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7410" name="Picture 2" descr="C:\Users\TOSHIBA\Documents\محاضرة العوامل المسرطنة للمثانة\صور\المعالجة-الجراحية-كيس الفغر البولي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71810"/>
            <a:ext cx="3333750" cy="22288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TOSHIBA\Documents\محاضرة العوامل المسرطنة للمثانة\صور\المعالجة-الجراحية-كيس الفغر البولي-المملكة المتحدة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786058"/>
            <a:ext cx="1905000" cy="28479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Users\TOSHIBA\Documents\محاضرة العوامل المسرطنة للمثانة\صور\المعالجة-الجراحية-تفريغ الجَيْبَة البولية-المملكة المتحد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3109319" cy="347414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المعالجة المناعية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إيصال </a:t>
            </a:r>
            <a:r>
              <a:rPr lang="ar-SY" b="1" dirty="0" err="1" smtClean="0">
                <a:solidFill>
                  <a:schemeClr val="bg1"/>
                </a:solidFill>
              </a:rPr>
              <a:t>الــ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BCG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 err="1" smtClean="0">
                <a:solidFill>
                  <a:schemeClr val="bg1"/>
                </a:solidFill>
              </a:rPr>
              <a:t>ألى</a:t>
            </a:r>
            <a:r>
              <a:rPr lang="ar-SA" b="1" dirty="0" smtClean="0">
                <a:solidFill>
                  <a:schemeClr val="bg1"/>
                </a:solidFill>
              </a:rPr>
              <a:t> المثانة عبر </a:t>
            </a:r>
            <a:r>
              <a:rPr lang="ar-SA" b="1" dirty="0" err="1" smtClean="0">
                <a:solidFill>
                  <a:schemeClr val="bg1"/>
                </a:solidFill>
              </a:rPr>
              <a:t>قثطار</a:t>
            </a:r>
            <a:r>
              <a:rPr lang="ar-SA" b="1" dirty="0" smtClean="0">
                <a:solidFill>
                  <a:schemeClr val="bg1"/>
                </a:solidFill>
              </a:rPr>
              <a:t> أو </a:t>
            </a:r>
            <a:r>
              <a:rPr lang="ar-SA" b="1" dirty="0" err="1" smtClean="0">
                <a:solidFill>
                  <a:schemeClr val="bg1"/>
                </a:solidFill>
              </a:rPr>
              <a:t>انبوب</a:t>
            </a:r>
            <a:r>
              <a:rPr lang="ar-SA" b="1" dirty="0" smtClean="0">
                <a:solidFill>
                  <a:schemeClr val="bg1"/>
                </a:solidFill>
              </a:rPr>
              <a:t> بولي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المعالجة الكيميائية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err="1" smtClean="0">
                <a:solidFill>
                  <a:schemeClr val="bg1"/>
                </a:solidFill>
              </a:rPr>
              <a:t>الجهازية</a:t>
            </a:r>
            <a:r>
              <a:rPr lang="ar-SY" b="1" dirty="0" smtClean="0">
                <a:solidFill>
                  <a:schemeClr val="bg1"/>
                </a:solidFill>
              </a:rPr>
              <a:t> أو داخل المثانة بواسطة </a:t>
            </a:r>
            <a:r>
              <a:rPr lang="ar-SY" b="1" dirty="0" err="1" smtClean="0">
                <a:solidFill>
                  <a:schemeClr val="bg1"/>
                </a:solidFill>
              </a:rPr>
              <a:t>قثطار</a:t>
            </a:r>
            <a:r>
              <a:rPr lang="ar-SY" b="1" dirty="0" smtClean="0">
                <a:solidFill>
                  <a:schemeClr val="bg1"/>
                </a:solidFill>
              </a:rPr>
              <a:t> بولي (دواء </a:t>
            </a:r>
            <a:r>
              <a:rPr lang="ar-SY" b="1" dirty="0" err="1" smtClean="0">
                <a:solidFill>
                  <a:schemeClr val="bg1"/>
                </a:solidFill>
              </a:rPr>
              <a:t>موتاميسين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المعالجة الكيميائية المُنَبَّهَة كهربائياً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المعالجة الكيميائية (</a:t>
            </a:r>
            <a:r>
              <a:rPr lang="ar-SY" b="1" dirty="0" err="1" smtClean="0">
                <a:solidFill>
                  <a:schemeClr val="bg1"/>
                </a:solidFill>
              </a:rPr>
              <a:t>ميتوميسين</a:t>
            </a:r>
            <a:r>
              <a:rPr lang="ar-SY" b="1" dirty="0" smtClean="0">
                <a:solidFill>
                  <a:schemeClr val="bg1"/>
                </a:solidFill>
              </a:rPr>
              <a:t>) مفرطة الحرارة: بواسطة </a:t>
            </a:r>
            <a:r>
              <a:rPr lang="ar-SY" b="1" dirty="0" err="1" smtClean="0">
                <a:solidFill>
                  <a:schemeClr val="bg1"/>
                </a:solidFill>
              </a:rPr>
              <a:t>مسبار</a:t>
            </a:r>
            <a:r>
              <a:rPr lang="ar-SY" b="1" dirty="0" smtClean="0">
                <a:solidFill>
                  <a:schemeClr val="bg1"/>
                </a:solidFill>
              </a:rPr>
              <a:t> الموجات </a:t>
            </a:r>
            <a:r>
              <a:rPr lang="ar-SY" b="1" dirty="0" err="1" smtClean="0">
                <a:solidFill>
                  <a:schemeClr val="bg1"/>
                </a:solidFill>
              </a:rPr>
              <a:t>المِكْرَوِيَّة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يمكن العلاج بالتوليفتين التاليتين: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/>
              <a:t>GC – </a:t>
            </a:r>
            <a:r>
              <a:rPr lang="en-US" b="1" dirty="0" err="1" smtClean="0"/>
              <a:t>gemcitabine</a:t>
            </a:r>
            <a:r>
              <a:rPr lang="en-US" b="1" dirty="0" smtClean="0"/>
              <a:t> and </a:t>
            </a:r>
            <a:r>
              <a:rPr lang="en-US" b="1" dirty="0" err="1" smtClean="0"/>
              <a:t>cisplatin</a:t>
            </a:r>
            <a:endParaRPr lang="ar-SY" b="1" dirty="0" smtClean="0"/>
          </a:p>
          <a:p>
            <a:pPr algn="l" rtl="0"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/>
              <a:t>MVAC – </a:t>
            </a:r>
            <a:r>
              <a:rPr lang="en-US" b="1" dirty="0" err="1" smtClean="0"/>
              <a:t>methotrexate</a:t>
            </a:r>
            <a:r>
              <a:rPr lang="en-US" b="1" dirty="0" smtClean="0"/>
              <a:t>, </a:t>
            </a:r>
            <a:r>
              <a:rPr lang="en-US" b="1" dirty="0" err="1" smtClean="0"/>
              <a:t>vinblastine</a:t>
            </a:r>
            <a:r>
              <a:rPr lang="en-US" b="1" dirty="0" smtClean="0"/>
              <a:t>, doxorubicin (</a:t>
            </a:r>
            <a:r>
              <a:rPr lang="en-US" b="1" dirty="0" err="1" smtClean="0"/>
              <a:t>Adriamycin</a:t>
            </a:r>
            <a:r>
              <a:rPr lang="en-US" b="1" dirty="0" smtClean="0"/>
              <a:t>) and </a:t>
            </a:r>
            <a:r>
              <a:rPr lang="en-US" b="1" dirty="0" err="1" smtClean="0"/>
              <a:t>cisplatin</a:t>
            </a:r>
            <a:endParaRPr lang="ar-SY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269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المعالجة الكيميائية-</a:t>
            </a:r>
            <a:r>
              <a:rPr lang="ar-SY" b="1" dirty="0" smtClean="0">
                <a:solidFill>
                  <a:schemeClr val="bg1"/>
                </a:solidFill>
              </a:rPr>
              <a:t>وضع الدواء داخل المثانة</a:t>
            </a:r>
          </a:p>
        </p:txBody>
      </p:sp>
      <p:pic>
        <p:nvPicPr>
          <p:cNvPr id="18434" name="Picture 2" descr="C:\Users\TOSHIBA\Documents\محاضرة العوامل المسرطنة للمثانة\صور\المعالجة-الكيميائية-وضع الدواء داخل المثانة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46355"/>
            <a:ext cx="3571900" cy="38481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حقائق عامة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17</a:t>
            </a:r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تبدي السرطانات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اللاغزوية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والغزوية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بروفيلات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جينية متميزة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رغم التحسن في التشخيص والمعالجة، فإنه يجب إدراك احتمال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النكس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 والتقدم نحو الأورام النامية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</a:rPr>
              <a:t>غزوياً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</a:rPr>
              <a:t>؛ إن حوالي 50-70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 تتقدم نحو المرض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الغزوي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العضلي. إن 30-40٪ فقط من مرضى السرطانات </a:t>
            </a:r>
            <a:r>
              <a:rPr lang="ar-SY" b="1" dirty="0" err="1" smtClean="0">
                <a:solidFill>
                  <a:schemeClr val="bg1"/>
                </a:solidFill>
                <a:latin typeface="Simplified Arabic"/>
                <a:cs typeface="Simplified Arabic"/>
              </a:rPr>
              <a:t>الغزوية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 العضلية يبقون 5 سنوات أو أطول</a:t>
            </a:r>
            <a:endParaRPr lang="ar-SY" b="1" dirty="0" smtClean="0">
              <a:solidFill>
                <a:schemeClr val="bg1"/>
              </a:solidFill>
              <a:latin typeface="Simplified Arabic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22، 23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Y" b="1" dirty="0" smtClean="0">
                <a:solidFill>
                  <a:srgbClr val="FFFF00"/>
                </a:solidFill>
              </a:rPr>
              <a:t>المعالجة الإشعاعية-</a:t>
            </a:r>
            <a:r>
              <a:rPr lang="ar-SY" b="1" dirty="0" smtClean="0">
                <a:solidFill>
                  <a:schemeClr val="bg1"/>
                </a:solidFill>
              </a:rPr>
              <a:t>الخارجية</a:t>
            </a:r>
          </a:p>
        </p:txBody>
      </p:sp>
      <p:pic>
        <p:nvPicPr>
          <p:cNvPr id="16386" name="Picture 2" descr="C:\Users\TOSHIBA\Documents\محاضرة العوامل المسرطنة للمثانة\صور\المعالجة الإشعاعية-المملكة المتحد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24198"/>
            <a:ext cx="2928958" cy="395827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المعالجة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21، 22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775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المتابعة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متابعة منتظمة خلال 3 سنوات بعد المعالجة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الرعاية الداعمة، وأهم الاضطرابات بعد المعالجة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احترام الذات، وصورة الجسم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الحياة مع الفَغْر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فقدان التحكم بالمثانة (السلس البولي)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مشاكل الخصوبة: عقم (إزالة الرحم والمبيضين)، إياس محرض بالعلاج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مشاكل جنسية: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ar-SY" b="1" dirty="0" smtClean="0">
                <a:solidFill>
                  <a:srgbClr val="002060"/>
                </a:solidFill>
              </a:rPr>
              <a:t>الرجال: </a:t>
            </a:r>
            <a:r>
              <a:rPr lang="ar-SY" b="1" dirty="0" smtClean="0">
                <a:solidFill>
                  <a:schemeClr val="bg1"/>
                </a:solidFill>
              </a:rPr>
              <a:t>نشوة جافة (دون مني) في حال إزالة البروستاتة، اضطراب وظيفة </a:t>
            </a:r>
            <a:r>
              <a:rPr lang="ar-SY" b="1" dirty="0" err="1" smtClean="0">
                <a:solidFill>
                  <a:schemeClr val="bg1"/>
                </a:solidFill>
              </a:rPr>
              <a:t>النعوظ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عنانة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ar-SY" b="1" dirty="0" smtClean="0">
                <a:solidFill>
                  <a:srgbClr val="002060"/>
                </a:solidFill>
              </a:rPr>
              <a:t>النساء: </a:t>
            </a:r>
            <a:r>
              <a:rPr lang="ar-SY" b="1" dirty="0" smtClean="0">
                <a:solidFill>
                  <a:schemeClr val="bg1"/>
                </a:solidFill>
              </a:rPr>
              <a:t>جماع مؤلم أو صعب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الإنذار والبقيا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العوامل المؤثرة على الإنذار </a:t>
            </a:r>
            <a:r>
              <a:rPr lang="ar-SY" b="1" dirty="0" err="1" smtClean="0">
                <a:solidFill>
                  <a:srgbClr val="FFFF00"/>
                </a:solidFill>
              </a:rPr>
              <a:t>والبقيا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نوع الورم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مرحلة الورم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درجة الورم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عدد بؤر الورم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حجم الورم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معدل </a:t>
            </a:r>
            <a:r>
              <a:rPr lang="ar-SY" b="1" dirty="0" err="1" smtClean="0">
                <a:solidFill>
                  <a:schemeClr val="bg1"/>
                </a:solidFill>
              </a:rPr>
              <a:t>النكس</a:t>
            </a:r>
            <a:r>
              <a:rPr lang="ar-SY" b="1" dirty="0" smtClean="0">
                <a:solidFill>
                  <a:schemeClr val="bg1"/>
                </a:solidFill>
              </a:rPr>
              <a:t> وزمن </a:t>
            </a:r>
            <a:r>
              <a:rPr lang="ar-SY" b="1" dirty="0" err="1" smtClean="0">
                <a:solidFill>
                  <a:schemeClr val="bg1"/>
                </a:solidFill>
              </a:rPr>
              <a:t>النكس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حالة أداء المريض للمهام العادية والأنشطة اليومية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الإنذار والبقيا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العوامل المؤثرة على الإنذار </a:t>
            </a:r>
            <a:r>
              <a:rPr lang="ar-SY" b="1" dirty="0" err="1" smtClean="0">
                <a:solidFill>
                  <a:srgbClr val="FFFF00"/>
                </a:solidFill>
              </a:rPr>
              <a:t>والبقيا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نوع الورم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الإنذار الأفضل  هو </a:t>
            </a:r>
            <a:r>
              <a:rPr lang="ar-SY" b="1" dirty="0" err="1" smtClean="0">
                <a:solidFill>
                  <a:schemeClr val="bg1"/>
                </a:solidFill>
              </a:rPr>
              <a:t>السرطانة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الكارسينوما</a:t>
            </a:r>
            <a:r>
              <a:rPr lang="ar-SY" b="1" dirty="0" smtClean="0">
                <a:solidFill>
                  <a:schemeClr val="bg1"/>
                </a:solidFill>
              </a:rPr>
              <a:t>) </a:t>
            </a:r>
            <a:r>
              <a:rPr lang="ar-SY" b="1" dirty="0" err="1" smtClean="0">
                <a:solidFill>
                  <a:schemeClr val="bg1"/>
                </a:solidFill>
              </a:rPr>
              <a:t>الظهارية</a:t>
            </a:r>
            <a:r>
              <a:rPr lang="ar-SY" b="1" dirty="0" smtClean="0">
                <a:solidFill>
                  <a:schemeClr val="bg1"/>
                </a:solidFill>
              </a:rPr>
              <a:t> البولية </a:t>
            </a:r>
            <a:r>
              <a:rPr lang="ar-SY" b="1" dirty="0" err="1" smtClean="0">
                <a:solidFill>
                  <a:schemeClr val="bg1"/>
                </a:solidFill>
              </a:rPr>
              <a:t>الحليمية</a:t>
            </a:r>
            <a:r>
              <a:rPr lang="ar-SY" b="1" dirty="0" smtClean="0">
                <a:solidFill>
                  <a:schemeClr val="bg1"/>
                </a:solidFill>
              </a:rPr>
              <a:t>، والأسوأ هو </a:t>
            </a:r>
            <a:r>
              <a:rPr lang="ar-SY" b="1" dirty="0" err="1" smtClean="0">
                <a:solidFill>
                  <a:schemeClr val="bg1"/>
                </a:solidFill>
              </a:rPr>
              <a:t>السرطانة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الكارسينوما</a:t>
            </a:r>
            <a:r>
              <a:rPr lang="ar-SY" b="1" dirty="0" smtClean="0">
                <a:solidFill>
                  <a:schemeClr val="bg1"/>
                </a:solidFill>
              </a:rPr>
              <a:t>) صغيرة الخلايا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مرحلة الورم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المرحلة الأدنى تعني الإنذار الأفضل، </a:t>
            </a:r>
            <a:r>
              <a:rPr lang="ar-SY" b="1" dirty="0" err="1" smtClean="0">
                <a:solidFill>
                  <a:schemeClr val="bg1"/>
                </a:solidFill>
              </a:rPr>
              <a:t>والنقائل</a:t>
            </a:r>
            <a:r>
              <a:rPr lang="ar-SY" b="1" dirty="0" smtClean="0">
                <a:solidFill>
                  <a:schemeClr val="bg1"/>
                </a:solidFill>
              </a:rPr>
              <a:t> تعني الإنذار </a:t>
            </a:r>
            <a:r>
              <a:rPr lang="ar-SY" b="1" dirty="0" err="1" smtClean="0">
                <a:solidFill>
                  <a:schemeClr val="bg1"/>
                </a:solidFill>
              </a:rPr>
              <a:t>السيء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درجة الورم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الدرجة الأدنى تهني الإنذار الأفضل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عدد بؤر الورم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عدد البؤر الأقل يعني الإنذار الأفضل</a:t>
            </a: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حجم الورم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الحجم الأقل يعني الإنذار الأفضل 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الإنذار والبقيا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FFFF00"/>
                </a:solidFill>
              </a:rPr>
              <a:t>العوامل المؤثرة على الإنذار </a:t>
            </a:r>
            <a:r>
              <a:rPr lang="ar-SY" b="1" dirty="0" err="1" smtClean="0">
                <a:solidFill>
                  <a:srgbClr val="FFFF00"/>
                </a:solidFill>
              </a:rPr>
              <a:t>والبقيا</a:t>
            </a:r>
            <a:endParaRPr lang="ar-SY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معدل </a:t>
            </a:r>
            <a:r>
              <a:rPr lang="ar-SY" b="1" dirty="0" err="1" smtClean="0">
                <a:solidFill>
                  <a:schemeClr val="bg1"/>
                </a:solidFill>
              </a:rPr>
              <a:t>النكس</a:t>
            </a:r>
            <a:r>
              <a:rPr lang="ar-SY" b="1" dirty="0" smtClean="0">
                <a:solidFill>
                  <a:schemeClr val="bg1"/>
                </a:solidFill>
              </a:rPr>
              <a:t> وزمن </a:t>
            </a:r>
            <a:r>
              <a:rPr lang="ar-SY" b="1" dirty="0" err="1" smtClean="0">
                <a:solidFill>
                  <a:schemeClr val="bg1"/>
                </a:solidFill>
              </a:rPr>
              <a:t>النكس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لسرطان المثانة أعلى معدل نكس من بين السرطانات الأخرى (معدل </a:t>
            </a:r>
            <a:r>
              <a:rPr lang="ar-SY" b="1" dirty="0" err="1" smtClean="0">
                <a:solidFill>
                  <a:schemeClr val="bg1"/>
                </a:solidFill>
              </a:rPr>
              <a:t>النكس</a:t>
            </a:r>
            <a:r>
              <a:rPr lang="ar-SY" b="1" dirty="0" smtClean="0">
                <a:solidFill>
                  <a:schemeClr val="bg1"/>
                </a:solidFill>
              </a:rPr>
              <a:t> 70</a:t>
            </a:r>
            <a:r>
              <a:rPr lang="ar-SY" b="1" dirty="0" smtClean="0">
                <a:solidFill>
                  <a:schemeClr val="bg1"/>
                </a:solidFill>
                <a:latin typeface="Simplified Arabic"/>
                <a:cs typeface="Simplified Arabic"/>
              </a:rPr>
              <a:t>٪</a:t>
            </a:r>
            <a:r>
              <a:rPr lang="ar-SY" b="1" dirty="0" smtClean="0">
                <a:solidFill>
                  <a:schemeClr val="bg1"/>
                </a:solidFill>
              </a:rPr>
              <a:t>). الأورام التي تنكس خلال أول سنتين بعد التشخيص وعولجت بنجاح لها فرصة أكبر للنمو </a:t>
            </a:r>
            <a:r>
              <a:rPr lang="ar-SY" b="1" dirty="0" err="1" smtClean="0">
                <a:solidFill>
                  <a:schemeClr val="bg1"/>
                </a:solidFill>
              </a:rPr>
              <a:t>والإنتشار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ar-SY" b="1" dirty="0" smtClean="0">
                <a:solidFill>
                  <a:schemeClr val="bg1"/>
                </a:solidFill>
              </a:rPr>
              <a:t>حالة أداء المريض للمهام العادية والأنشطة اليومية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الأداء الجيد يعني الإنذار الأفضل 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b="1" dirty="0" smtClean="0">
                <a:solidFill>
                  <a:srgbClr val="0070C0"/>
                </a:solidFill>
                <a:cs typeface="PT Bold Heading" pitchFamily="2" charset="-78"/>
              </a:rPr>
              <a:t>الإنذار والبقيا</a:t>
            </a:r>
            <a:r>
              <a:rPr lang="ar-SY" b="1" baseline="30000" dirty="0" smtClean="0">
                <a:solidFill>
                  <a:srgbClr val="00B050"/>
                </a:solidFill>
                <a:cs typeface="PT Bold Heading" pitchFamily="2" charset="-78"/>
              </a:rPr>
              <a:t>21</a:t>
            </a:r>
            <a:endParaRPr lang="ar-SY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sz="2800" b="1" dirty="0" err="1" smtClean="0">
                <a:solidFill>
                  <a:srgbClr val="FFFF00"/>
                </a:solidFill>
              </a:rPr>
              <a:t>البقيا</a:t>
            </a:r>
            <a:r>
              <a:rPr lang="ar-SY" sz="2800" b="1" dirty="0" smtClean="0">
                <a:solidFill>
                  <a:srgbClr val="FFFF00"/>
                </a:solidFill>
              </a:rPr>
              <a:t> النسبية لمدة 5 سنوات</a:t>
            </a:r>
          </a:p>
          <a:p>
            <a:pPr>
              <a:buFont typeface="Wingdings" pitchFamily="2" charset="2"/>
              <a:buChar char="§"/>
            </a:pPr>
            <a:r>
              <a:rPr lang="ar-SY" sz="2800" b="1" dirty="0" smtClean="0">
                <a:solidFill>
                  <a:schemeClr val="bg1"/>
                </a:solidFill>
              </a:rPr>
              <a:t>يؤثر على </a:t>
            </a:r>
            <a:r>
              <a:rPr lang="ar-SY" sz="2800" b="1" dirty="0" err="1" smtClean="0">
                <a:solidFill>
                  <a:schemeClr val="bg1"/>
                </a:solidFill>
              </a:rPr>
              <a:t>البقيا</a:t>
            </a:r>
            <a:r>
              <a:rPr lang="ar-SY" sz="2800" b="1" dirty="0" smtClean="0">
                <a:solidFill>
                  <a:schemeClr val="bg1"/>
                </a:solidFill>
              </a:rPr>
              <a:t> عدة عوامل</a:t>
            </a:r>
          </a:p>
          <a:p>
            <a:pPr>
              <a:buFont typeface="Wingdings" pitchFamily="2" charset="2"/>
              <a:buChar char="v"/>
            </a:pPr>
            <a:r>
              <a:rPr lang="ar-SY" sz="2800" b="1" dirty="0" smtClean="0">
                <a:solidFill>
                  <a:schemeClr val="bg1"/>
                </a:solidFill>
              </a:rPr>
              <a:t>القصة الطبية، وخصائص الورم، والمعالجة المختارة، الاستجابة للمعالجة</a:t>
            </a:r>
          </a:p>
          <a:p>
            <a:pPr>
              <a:buFont typeface="Wingdings" pitchFamily="2" charset="2"/>
              <a:buChar char="Ø"/>
            </a:pPr>
            <a:endParaRPr lang="ar-SY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ar-SY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42976" y="3571876"/>
          <a:ext cx="6929486" cy="34423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6276"/>
                <a:gridCol w="4853210"/>
              </a:tblGrid>
              <a:tr h="523879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 smtClean="0"/>
                        <a:t>المرحلة </a:t>
                      </a:r>
                      <a:r>
                        <a:rPr lang="ar-SA" sz="2400" dirty="0" smtClean="0"/>
                        <a:t>(</a:t>
                      </a:r>
                      <a:r>
                        <a:rPr lang="en-US" sz="2400" dirty="0" smtClean="0"/>
                        <a:t>stage</a:t>
                      </a:r>
                      <a:r>
                        <a:rPr lang="ar-SA" sz="2400" dirty="0" smtClean="0"/>
                        <a:t>)</a:t>
                      </a:r>
                      <a:r>
                        <a:rPr lang="ar-SY" sz="2400" dirty="0" smtClean="0"/>
                        <a:t>    </a:t>
                      </a:r>
                      <a:endParaRPr lang="ar-SY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 smtClean="0"/>
                        <a:t>النسبة المئوية </a:t>
                      </a:r>
                      <a:r>
                        <a:rPr lang="ar-SY" sz="2400" dirty="0" err="1" smtClean="0"/>
                        <a:t>للبقيا</a:t>
                      </a:r>
                      <a:r>
                        <a:rPr lang="ar-SY" sz="2400" dirty="0" smtClean="0"/>
                        <a:t> النسبية لمدة 5 سنوات</a:t>
                      </a:r>
                      <a:r>
                        <a:rPr lang="en-US" sz="2400" dirty="0" smtClean="0"/>
                        <a:t> </a:t>
                      </a:r>
                      <a:r>
                        <a:rPr lang="ar-SA" sz="2400" baseline="0" dirty="0" smtClean="0"/>
                        <a:t>(</a:t>
                      </a:r>
                      <a:r>
                        <a:rPr lang="ar-SA" sz="2400" baseline="0" dirty="0" smtClean="0">
                          <a:latin typeface="Simplified Arabic"/>
                          <a:cs typeface="Simplified Arabic"/>
                        </a:rPr>
                        <a:t>٪</a:t>
                      </a:r>
                      <a:r>
                        <a:rPr lang="ar-SA" sz="2400" baseline="0" dirty="0" smtClean="0"/>
                        <a:t>)</a:t>
                      </a:r>
                      <a:endParaRPr lang="ar-SY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FF00"/>
                          </a:solidFill>
                        </a:rPr>
                        <a:t>95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I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FF00"/>
                          </a:solidFill>
                        </a:rPr>
                        <a:t>85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Ii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FF00"/>
                          </a:solidFill>
                        </a:rPr>
                        <a:t>55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Iii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FF00"/>
                          </a:solidFill>
                        </a:rPr>
                        <a:t>38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iv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FF00"/>
                          </a:solidFill>
                        </a:rPr>
                        <a:t>16</a:t>
                      </a:r>
                      <a:endParaRPr lang="ar-SY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40277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Y" b="1" dirty="0" smtClean="0">
                <a:solidFill>
                  <a:srgbClr val="002060"/>
                </a:solidFill>
              </a:rPr>
              <a:t>د. بسام أبو الذهب، </a:t>
            </a:r>
            <a:r>
              <a:rPr lang="ar-SY" b="1" dirty="0" err="1" smtClean="0">
                <a:solidFill>
                  <a:srgbClr val="002060"/>
                </a:solidFill>
              </a:rPr>
              <a:t>د</a:t>
            </a:r>
            <a:r>
              <a:rPr lang="ar-SY" b="1" dirty="0" smtClean="0">
                <a:solidFill>
                  <a:srgbClr val="002060"/>
                </a:solidFill>
              </a:rPr>
              <a:t>. فراس الجرف، </a:t>
            </a:r>
            <a:r>
              <a:rPr lang="ar-SY" b="1" dirty="0" err="1" smtClean="0">
                <a:solidFill>
                  <a:srgbClr val="002060"/>
                </a:solidFill>
              </a:rPr>
              <a:t>د</a:t>
            </a:r>
            <a:r>
              <a:rPr lang="ar-SY" b="1" dirty="0" smtClean="0">
                <a:solidFill>
                  <a:srgbClr val="002060"/>
                </a:solidFill>
              </a:rPr>
              <a:t>. أحمد ضميرية؛ 2015؛ </a:t>
            </a:r>
            <a:r>
              <a:rPr lang="ar-SY" b="1" dirty="0" smtClean="0">
                <a:solidFill>
                  <a:srgbClr val="FFFF00"/>
                </a:solidFill>
              </a:rPr>
              <a:t>المهنة والسرطان</a:t>
            </a:r>
            <a:r>
              <a:rPr lang="ar-SY" b="1" dirty="0" smtClean="0">
                <a:solidFill>
                  <a:srgbClr val="002060"/>
                </a:solidFill>
              </a:rPr>
              <a:t>؛ وزارة الصحة دمشق.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A review of human carcinogens, part a: Pharmaceuticals</a:t>
            </a:r>
            <a:r>
              <a:rPr lang="en-US" b="1" dirty="0" smtClean="0">
                <a:solidFill>
                  <a:srgbClr val="002060"/>
                </a:solidFill>
              </a:rPr>
              <a:t>, IARC Monographs on the Evaluation of Carcinogenic Risks to Humans, Volume 100; Lyon.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A review of human carcinogens, part b: Biological Agents</a:t>
            </a:r>
            <a:r>
              <a:rPr lang="en-US" b="1" dirty="0" smtClean="0">
                <a:solidFill>
                  <a:srgbClr val="002060"/>
                </a:solidFill>
              </a:rPr>
              <a:t>, IARC Monographs on the Evaluation of Carcinogenic Risks to Humans, Volume 100; Lyon.</a:t>
            </a:r>
            <a:endParaRPr lang="ar-SY" b="1" dirty="0" smtClean="0">
              <a:solidFill>
                <a:srgbClr val="00206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40277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A review of human carcinogens, part c: arsenic, metals, fibers and dusts</a:t>
            </a:r>
            <a:r>
              <a:rPr lang="en-US" b="1" dirty="0" smtClean="0">
                <a:solidFill>
                  <a:srgbClr val="002060"/>
                </a:solidFill>
              </a:rPr>
              <a:t>, IARC Monographs on the Evaluation of Carcinogenic Risks to Humans, Volume 100; Lyon.</a:t>
            </a:r>
          </a:p>
          <a:p>
            <a:pPr marL="514350" lvl="0" indent="-514350" algn="l" rtl="0">
              <a:buFont typeface="+mj-lt"/>
              <a:buAutoNum type="arabicPeriod" startAt="4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A review of human carcinogens, part d: radiation</a:t>
            </a:r>
            <a:r>
              <a:rPr lang="en-US" b="1" dirty="0" smtClean="0">
                <a:solidFill>
                  <a:srgbClr val="002060"/>
                </a:solidFill>
              </a:rPr>
              <a:t>, IARC Monographs on the Evaluation of Carcinogenic Risks to Humans, Volume 100; Lyon.</a:t>
            </a:r>
          </a:p>
          <a:p>
            <a:pPr marL="514350" indent="-514350" algn="l" rtl="0">
              <a:buFont typeface="+mj-lt"/>
              <a:buAutoNum type="arabicPeriod" startAt="4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A review of human carcinogens, part e: personal habits and indoor combustions</a:t>
            </a:r>
            <a:r>
              <a:rPr lang="en-US" b="1" dirty="0" smtClean="0">
                <a:solidFill>
                  <a:srgbClr val="002060"/>
                </a:solidFill>
              </a:rPr>
              <a:t>, IARC Monographs on the Evaluation of Carcinogenic Risks to Humans, Volume 100; Lyon.</a:t>
            </a:r>
          </a:p>
          <a:p>
            <a:pPr marL="514350" indent="-514350" algn="l" rtl="0">
              <a:buFont typeface="+mj-lt"/>
              <a:buAutoNum type="arabicPeriod" startAt="4"/>
            </a:pPr>
            <a:endParaRPr lang="ar-SY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 startAt="7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A review of human carcinogens, part f: Chemical Agents and Related Occupations</a:t>
            </a:r>
            <a:r>
              <a:rPr lang="en-US" b="1" dirty="0" smtClean="0">
                <a:solidFill>
                  <a:srgbClr val="002060"/>
                </a:solidFill>
              </a:rPr>
              <a:t>, IARC Monographs on the Evaluation of Carcinogenic Risks to Humans, Volume 100; Lyon.</a:t>
            </a:r>
          </a:p>
          <a:p>
            <a:pPr marL="514350" lvl="0" indent="-514350" algn="l" rtl="0">
              <a:buFont typeface="+mj-lt"/>
              <a:buAutoNum type="arabicPeriod" startAt="7"/>
            </a:pPr>
            <a:r>
              <a:rPr lang="en-US" b="1" dirty="0" smtClean="0">
                <a:solidFill>
                  <a:srgbClr val="002060"/>
                </a:solidFill>
              </a:rPr>
              <a:t>WHO-IARC; 2016; </a:t>
            </a:r>
            <a:r>
              <a:rPr lang="en-US" b="1" dirty="0" smtClean="0">
                <a:solidFill>
                  <a:srgbClr val="FFFF00"/>
                </a:solidFill>
              </a:rPr>
              <a:t>Some Drugs and Herbal Products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108; Lyon.</a:t>
            </a:r>
          </a:p>
          <a:p>
            <a:pPr marL="514350" indent="-514350" algn="l" rtl="0">
              <a:buFont typeface="+mj-lt"/>
              <a:buAutoNum type="arabicPeriod" startAt="7"/>
            </a:pPr>
            <a:r>
              <a:rPr lang="en-US" b="1" dirty="0" smtClean="0">
                <a:solidFill>
                  <a:srgbClr val="002060"/>
                </a:solidFill>
              </a:rPr>
              <a:t>WHO-IARC; 2014; </a:t>
            </a:r>
            <a:r>
              <a:rPr lang="en-US" b="1" dirty="0" smtClean="0">
                <a:solidFill>
                  <a:srgbClr val="FFFF00"/>
                </a:solidFill>
              </a:rPr>
              <a:t>Trichloroethylene, </a:t>
            </a:r>
            <a:r>
              <a:rPr lang="en-US" b="1" dirty="0" err="1" smtClean="0">
                <a:solidFill>
                  <a:srgbClr val="FFFF00"/>
                </a:solidFill>
              </a:rPr>
              <a:t>Tetrachloroethylene</a:t>
            </a:r>
            <a:r>
              <a:rPr lang="en-US" b="1" dirty="0" smtClean="0">
                <a:solidFill>
                  <a:srgbClr val="FFFF00"/>
                </a:solidFill>
              </a:rPr>
              <a:t>, and Some Other Chlorinated Agents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106; Lyon.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 startAt="10"/>
            </a:pPr>
            <a:r>
              <a:rPr lang="en-US" b="1" dirty="0" smtClean="0">
                <a:solidFill>
                  <a:srgbClr val="002060"/>
                </a:solidFill>
              </a:rPr>
              <a:t>WHO-IARC; 2012; </a:t>
            </a:r>
            <a:r>
              <a:rPr lang="en-US" b="1" dirty="0" smtClean="0">
                <a:solidFill>
                  <a:srgbClr val="FFFF00"/>
                </a:solidFill>
              </a:rPr>
              <a:t>Diesel and Gasoline Engine Exhausts and some </a:t>
            </a:r>
            <a:r>
              <a:rPr lang="en-US" b="1" dirty="0" err="1" smtClean="0">
                <a:solidFill>
                  <a:srgbClr val="FFFF00"/>
                </a:solidFill>
              </a:rPr>
              <a:t>Nitroarenes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105; Lyon.</a:t>
            </a:r>
          </a:p>
          <a:p>
            <a:pPr marL="514350" indent="-514350" algn="l" rtl="0">
              <a:buFont typeface="+mj-lt"/>
              <a:buAutoNum type="arabicPeriod" startAt="10"/>
            </a:pPr>
            <a:r>
              <a:rPr lang="en-US" b="1" dirty="0" smtClean="0">
                <a:solidFill>
                  <a:srgbClr val="002060"/>
                </a:solidFill>
              </a:rPr>
              <a:t>WHO-IARC; 2010; </a:t>
            </a:r>
            <a:r>
              <a:rPr lang="en-US" b="1" dirty="0" smtClean="0">
                <a:solidFill>
                  <a:srgbClr val="FFFF00"/>
                </a:solidFill>
              </a:rPr>
              <a:t>Some Aromatic Amines, Organic Dyes, and Related Exposures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99; Lyon.</a:t>
            </a:r>
          </a:p>
          <a:p>
            <a:pPr marL="514350" indent="-514350" algn="l" rtl="0">
              <a:buFont typeface="+mj-lt"/>
              <a:buAutoNum type="arabicPeriod" startAt="10"/>
            </a:pPr>
            <a:r>
              <a:rPr lang="en-US" b="1" dirty="0" smtClean="0">
                <a:solidFill>
                  <a:srgbClr val="002060"/>
                </a:solidFill>
              </a:rPr>
              <a:t>WHO-IARC; 1996; </a:t>
            </a:r>
            <a:r>
              <a:rPr lang="en-US" b="1" dirty="0" smtClean="0">
                <a:solidFill>
                  <a:srgbClr val="FFFF00"/>
                </a:solidFill>
              </a:rPr>
              <a:t>Printing Processes and Printing Inks, Carbon Black and Some Nitro </a:t>
            </a:r>
            <a:r>
              <a:rPr lang="en-US" b="1" dirty="0" err="1" smtClean="0">
                <a:solidFill>
                  <a:srgbClr val="FFFF00"/>
                </a:solidFill>
              </a:rPr>
              <a:t>Compoundss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65; Lyon.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279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5716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3600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تَصْنيف الوَكالَة الدولية لبُحوث السَّرَطان (</a:t>
            </a:r>
            <a:r>
              <a:rPr lang="en-US" sz="3600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IARC</a:t>
            </a:r>
            <a:r>
              <a:rPr lang="ar-SY" sz="3600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) للمَواد والعَوامِل تبعاً </a:t>
            </a:r>
            <a:r>
              <a:rPr lang="ar-SY" sz="3600" b="1" dirty="0" err="1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للسَّرْطَنَة</a:t>
            </a:r>
            <a:r>
              <a:rPr lang="ar-SY" sz="3600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-باختصار</a:t>
            </a:r>
            <a:r>
              <a:rPr lang="ar-SY" sz="3600" b="1" baseline="30000" dirty="0" smtClean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 1، 18</a:t>
            </a:r>
            <a:endParaRPr lang="ar-SY" sz="3600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ar-SY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28</a:t>
            </a:fld>
            <a:endParaRPr lang="ar-SA" dirty="0">
              <a:solidFill>
                <a:srgbClr val="00206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142844" y="1857364"/>
          <a:ext cx="8858313" cy="4937760"/>
        </p:xfrm>
        <a:graphic>
          <a:graphicData uri="http://schemas.openxmlformats.org/drawingml/2006/table">
            <a:tbl>
              <a:tblPr rtl="1"/>
              <a:tblGrid>
                <a:gridCol w="2249155"/>
                <a:gridCol w="2375120"/>
                <a:gridCol w="4234038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+mn-cs"/>
                        </a:rPr>
                        <a:t>المجموعة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+mn-cs"/>
                        </a:rPr>
                        <a:t>الوصف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+mn-cs"/>
                        </a:rPr>
                        <a:t>التَّعْريف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category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1</a:t>
                      </a: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err="1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مُسَرْطِنَة</a:t>
                      </a:r>
                      <a:r>
                        <a:rPr lang="ar-SA" sz="2000" b="1" dirty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للإنسان بشكل مُؤَكَّد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ar-SA" sz="2000" b="1" dirty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بَيِّنَة كافية 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لدى</a:t>
                      </a:r>
                      <a:r>
                        <a:rPr lang="ar-SA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الإنسان؛ العلاقة السببية مثبتة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2-أ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category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2A</a:t>
                      </a: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ar-SA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مسرطنة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على نحو محتمل للإنسان 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probably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بينة محدودة لدى الإنسان، وبينة كافية لدى الحيوانات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063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2-ب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category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2B</a:t>
                      </a: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مسرطنة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على نحو ممكن للإنسان 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possibly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بينة محدودة لدى الإنسان، وبينة غير كافية لدى الحيوانات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/>
                        <a:buNone/>
                      </a:pP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113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3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category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3</a:t>
                      </a: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السرطنة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غير</a:t>
                      </a:r>
                      <a:r>
                        <a:rPr lang="ar-SA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قابلة للتصنيف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بينة غير كافية لدى الإنسان، وبينة غير كافية لدى الحيوانات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/>
                        <a:buNone/>
                      </a:pP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4</a:t>
                      </a:r>
                      <a:endParaRPr lang="ar-SY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category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4</a:t>
                      </a:r>
                      <a:r>
                        <a:rPr lang="ar-SY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)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غير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مسرطنة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 على نحو محتمل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بينة تقترح عدم وجود </a:t>
                      </a:r>
                      <a:r>
                        <a:rPr lang="ar-SA" sz="20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سرطنة</a:t>
                      </a:r>
                      <a:r>
                        <a:rPr lang="ar-SA" sz="20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للإنسان والحيوانات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 startAt="13"/>
            </a:pPr>
            <a:r>
              <a:rPr lang="en-US" b="1" dirty="0" smtClean="0">
                <a:solidFill>
                  <a:srgbClr val="002060"/>
                </a:solidFill>
              </a:rPr>
              <a:t>WHO-IARC; 1995; </a:t>
            </a:r>
            <a:r>
              <a:rPr lang="en-US" b="1" dirty="0" smtClean="0">
                <a:solidFill>
                  <a:srgbClr val="FFFF00"/>
                </a:solidFill>
              </a:rPr>
              <a:t>Dry Cleaning, Some Chlorinated Solvents and Other Industrial Chemicals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63; Lyon.</a:t>
            </a:r>
          </a:p>
          <a:p>
            <a:pPr marL="514350" indent="-514350" algn="l" rtl="0">
              <a:buFont typeface="+mj-lt"/>
              <a:buAutoNum type="arabicPeriod" startAt="13"/>
            </a:pPr>
            <a:r>
              <a:rPr lang="en-US" b="1" dirty="0" smtClean="0">
                <a:solidFill>
                  <a:srgbClr val="002060"/>
                </a:solidFill>
              </a:rPr>
              <a:t>WHO-IARC; </a:t>
            </a:r>
            <a:r>
              <a:rPr lang="en-US" b="1" dirty="0" smtClean="0">
                <a:solidFill>
                  <a:srgbClr val="002060"/>
                </a:solidFill>
              </a:rPr>
              <a:t>2016</a:t>
            </a:r>
            <a:r>
              <a:rPr lang="en-US" b="1" smtClean="0">
                <a:solidFill>
                  <a:srgbClr val="002060"/>
                </a:solidFill>
              </a:rPr>
              <a:t>; </a:t>
            </a:r>
            <a:r>
              <a:rPr lang="en-US" b="1" smtClean="0">
                <a:solidFill>
                  <a:srgbClr val="FFFF00"/>
                </a:solidFill>
              </a:rPr>
              <a:t>IARC </a:t>
            </a:r>
            <a:r>
              <a:rPr lang="en-US" b="1" dirty="0" smtClean="0">
                <a:solidFill>
                  <a:srgbClr val="FFFF00"/>
                </a:solidFill>
              </a:rPr>
              <a:t>Monographs evaluate drinking coffee, </a:t>
            </a:r>
            <a:r>
              <a:rPr lang="en-US" b="1" dirty="0" err="1" smtClean="0">
                <a:solidFill>
                  <a:srgbClr val="FFFF00"/>
                </a:solidFill>
              </a:rPr>
              <a:t>maté</a:t>
            </a:r>
            <a:r>
              <a:rPr lang="en-US" b="1" dirty="0" smtClean="0">
                <a:solidFill>
                  <a:srgbClr val="FFFF00"/>
                </a:solidFill>
              </a:rPr>
              <a:t>, and very hot </a:t>
            </a:r>
            <a:r>
              <a:rPr lang="en-US" b="1" dirty="0" smtClean="0">
                <a:solidFill>
                  <a:srgbClr val="FFFF00"/>
                </a:solidFill>
              </a:rPr>
              <a:t>beverages; Press </a:t>
            </a:r>
            <a:r>
              <a:rPr lang="en-US" b="1" dirty="0" err="1" smtClean="0">
                <a:solidFill>
                  <a:srgbClr val="FFFF00"/>
                </a:solidFill>
              </a:rPr>
              <a:t>Realese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NO. 244</a:t>
            </a:r>
            <a:r>
              <a:rPr lang="en-US" b="1" dirty="0" smtClean="0">
                <a:solidFill>
                  <a:srgbClr val="002060"/>
                </a:solidFill>
              </a:rPr>
              <a:t>; </a:t>
            </a:r>
            <a:r>
              <a:rPr lang="en-US" b="1" dirty="0" smtClean="0">
                <a:solidFill>
                  <a:srgbClr val="002060"/>
                </a:solidFill>
              </a:rPr>
              <a:t>Lyon.</a:t>
            </a:r>
          </a:p>
          <a:p>
            <a:pPr marL="514350" indent="-514350" algn="l" rtl="0">
              <a:buFont typeface="+mj-lt"/>
              <a:buAutoNum type="arabicPeriod" startAt="13"/>
            </a:pPr>
            <a:r>
              <a:rPr lang="en-US" b="1" dirty="0" smtClean="0">
                <a:solidFill>
                  <a:srgbClr val="002060"/>
                </a:solidFill>
              </a:rPr>
              <a:t>WHO-IARC; 1990; </a:t>
            </a:r>
            <a:r>
              <a:rPr lang="en-US" b="1" dirty="0" smtClean="0">
                <a:solidFill>
                  <a:srgbClr val="FFFF00"/>
                </a:solidFill>
              </a:rPr>
              <a:t>Some Flame Retardants and Textile Chemicals, and Exposures in the Textile Manufacturing Industry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48; Lyon.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280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 startAt="16"/>
            </a:pPr>
            <a:r>
              <a:rPr lang="en-US" b="1" dirty="0" smtClean="0">
                <a:solidFill>
                  <a:srgbClr val="002060"/>
                </a:solidFill>
              </a:rPr>
              <a:t>WHO-IARC; In Preparation; </a:t>
            </a:r>
            <a:r>
              <a:rPr lang="en-US" b="1" dirty="0" smtClean="0">
                <a:solidFill>
                  <a:srgbClr val="FFFF00"/>
                </a:solidFill>
              </a:rPr>
              <a:t>Carcinogenicity of some industrial chemicals</a:t>
            </a:r>
            <a:r>
              <a:rPr lang="en-US" b="1" dirty="0" smtClean="0">
                <a:solidFill>
                  <a:srgbClr val="002060"/>
                </a:solidFill>
              </a:rPr>
              <a:t>; IARC Monographs on the Evaluation of Carcinogenic Risks to Humans, Volume 115; Lyon.</a:t>
            </a:r>
          </a:p>
          <a:p>
            <a:pPr marL="514350" indent="-514350" algn="l" rtl="0">
              <a:buFont typeface="+mj-lt"/>
              <a:buAutoNum type="arabicPeriod" startAt="16"/>
            </a:pPr>
            <a:r>
              <a:rPr lang="en-US" b="1" dirty="0" smtClean="0">
                <a:solidFill>
                  <a:srgbClr val="002060"/>
                </a:solidFill>
              </a:rPr>
              <a:t>WHO-IARC; 2008, 2014; </a:t>
            </a:r>
            <a:r>
              <a:rPr lang="en-US" b="1" dirty="0" smtClean="0">
                <a:solidFill>
                  <a:srgbClr val="FFFF00"/>
                </a:solidFill>
              </a:rPr>
              <a:t>World cancer reports</a:t>
            </a:r>
            <a:r>
              <a:rPr lang="en-US" b="1" dirty="0" smtClean="0">
                <a:solidFill>
                  <a:srgbClr val="002060"/>
                </a:solidFill>
              </a:rPr>
              <a:t>, Lyon.</a:t>
            </a:r>
          </a:p>
          <a:p>
            <a:pPr marL="514350" indent="-514350" algn="l" rtl="0">
              <a:buFont typeface="+mj-lt"/>
              <a:buAutoNum type="arabicPeriod" startAt="16"/>
            </a:pPr>
            <a:r>
              <a:rPr lang="en-US" b="1" dirty="0" smtClean="0">
                <a:solidFill>
                  <a:srgbClr val="002060"/>
                </a:solidFill>
              </a:rPr>
              <a:t>WHO-IARC, 2015,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IARC classification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Lyon</a:t>
            </a:r>
            <a:r>
              <a:rPr lang="en-US" b="1" dirty="0" smtClean="0"/>
              <a:t>.</a:t>
            </a:r>
          </a:p>
          <a:p>
            <a:pPr marL="514350" indent="-514350" algn="l" rtl="0">
              <a:buFont typeface="+mj-lt"/>
              <a:buAutoNum type="arabicPeriod" startAt="16"/>
            </a:pPr>
            <a:r>
              <a:rPr lang="en-US" b="1" dirty="0" smtClean="0">
                <a:solidFill>
                  <a:srgbClr val="002060"/>
                </a:solidFill>
              </a:rPr>
              <a:t>WHO-IARC; 2016; </a:t>
            </a:r>
            <a:r>
              <a:rPr lang="en-US" b="1" dirty="0" smtClean="0">
                <a:solidFill>
                  <a:srgbClr val="FFFF00"/>
                </a:solidFill>
              </a:rPr>
              <a:t>List of classifications, Volumes </a:t>
            </a:r>
            <a:r>
              <a:rPr lang="en-US" b="1" dirty="0" smtClean="0">
                <a:solidFill>
                  <a:srgbClr val="FFFF00"/>
                </a:solidFill>
              </a:rPr>
              <a:t>1–116 </a:t>
            </a:r>
            <a:r>
              <a:rPr lang="en-US" b="1" dirty="0" smtClean="0">
                <a:solidFill>
                  <a:srgbClr val="FFFF00"/>
                </a:solidFill>
              </a:rPr>
              <a:t>(e-copy)</a:t>
            </a:r>
            <a:r>
              <a:rPr lang="en-US" b="1" dirty="0" smtClean="0">
                <a:solidFill>
                  <a:srgbClr val="002060"/>
                </a:solidFill>
              </a:rPr>
              <a:t>; Lyon.</a:t>
            </a:r>
          </a:p>
          <a:p>
            <a:pPr marL="514350" indent="-514350" algn="l" rtl="0">
              <a:buFont typeface="+mj-lt"/>
              <a:buAutoNum type="arabicPeriod" startAt="16"/>
            </a:pPr>
            <a:endParaRPr lang="en-US" b="1" dirty="0" smtClean="0"/>
          </a:p>
          <a:p>
            <a:pPr marL="514350" indent="-514350" algn="l" rtl="0">
              <a:buFont typeface="+mj-lt"/>
              <a:buAutoNum type="arabicPeriod" startAt="16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 algn="l" rtl="0">
              <a:buFont typeface="+mj-lt"/>
              <a:buAutoNum type="arabicPeriod" startAt="16"/>
            </a:pPr>
            <a:endParaRPr lang="en-US" b="1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281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المراجع</a:t>
            </a:r>
            <a:endParaRPr lang="ar-SY" b="1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 startAt="20"/>
            </a:pPr>
            <a:r>
              <a:rPr lang="en-US" b="1" dirty="0" smtClean="0">
                <a:solidFill>
                  <a:srgbClr val="002060"/>
                </a:solidFill>
              </a:rPr>
              <a:t>WHO-IARC, 2016, </a:t>
            </a:r>
            <a:r>
              <a:rPr lang="en-US" b="1" dirty="0" smtClean="0">
                <a:solidFill>
                  <a:srgbClr val="FFFF00"/>
                </a:solidFill>
              </a:rPr>
              <a:t>List of classifications by cancer site with sufficient evidence in humans, volumes </a:t>
            </a:r>
            <a:r>
              <a:rPr lang="en-US" b="1" dirty="0" smtClean="0">
                <a:solidFill>
                  <a:srgbClr val="FFFF00"/>
                </a:solidFill>
              </a:rPr>
              <a:t>1-116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Lyon.</a:t>
            </a:r>
          </a:p>
          <a:p>
            <a:pPr marL="514350" lvl="0" indent="-514350" algn="l" rtl="0">
              <a:buFont typeface="+mj-lt"/>
              <a:buAutoNum type="arabicPeriod" startAt="20"/>
            </a:pPr>
            <a:r>
              <a:rPr lang="en-US" b="1" dirty="0" smtClean="0">
                <a:solidFill>
                  <a:srgbClr val="002060"/>
                </a:solidFill>
              </a:rPr>
              <a:t>Canadian Cancer Society, 2016, </a:t>
            </a:r>
            <a:r>
              <a:rPr lang="en-US" b="1" dirty="0" smtClean="0">
                <a:solidFill>
                  <a:srgbClr val="FFFF00"/>
                </a:solidFill>
              </a:rPr>
              <a:t>Bladder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Cancer</a:t>
            </a:r>
            <a:r>
              <a:rPr lang="en-US" b="1" dirty="0" smtClean="0">
                <a:solidFill>
                  <a:srgbClr val="002060"/>
                </a:solidFill>
              </a:rPr>
              <a:t>, Ontario.</a:t>
            </a:r>
          </a:p>
          <a:p>
            <a:pPr marL="514350" indent="-514350" algn="l" rtl="0">
              <a:buFont typeface="+mj-lt"/>
              <a:buAutoNum type="arabicPeriod" startAt="20"/>
            </a:pPr>
            <a:r>
              <a:rPr lang="en-US" b="1" dirty="0" smtClean="0">
                <a:solidFill>
                  <a:srgbClr val="002060"/>
                </a:solidFill>
              </a:rPr>
              <a:t>Cancer Research UK, 2016, </a:t>
            </a:r>
            <a:r>
              <a:rPr lang="en-US" b="1" dirty="0" smtClean="0">
                <a:solidFill>
                  <a:srgbClr val="FFFF00"/>
                </a:solidFill>
              </a:rPr>
              <a:t>Bladder cancer</a:t>
            </a:r>
            <a:r>
              <a:rPr lang="en-US" b="1" dirty="0" smtClean="0">
                <a:solidFill>
                  <a:srgbClr val="002060"/>
                </a:solidFill>
              </a:rPr>
              <a:t>, London.  </a:t>
            </a:r>
          </a:p>
          <a:p>
            <a:pPr marL="514350" indent="-514350" algn="l" rtl="0">
              <a:buFont typeface="+mj-lt"/>
              <a:buAutoNum type="arabicPeriod" startAt="20"/>
            </a:pPr>
            <a:r>
              <a:rPr lang="en-US" b="1" dirty="0" smtClean="0">
                <a:solidFill>
                  <a:srgbClr val="002060"/>
                </a:solidFill>
              </a:rPr>
              <a:t> Many WEBs related to medicine, occupational health, occupational cancers and economic activities.</a:t>
            </a:r>
          </a:p>
          <a:p>
            <a:pPr marL="514350" indent="-514350" algn="l" rtl="0">
              <a:buFont typeface="+mj-lt"/>
              <a:buAutoNum type="arabicPeriod" startAt="20"/>
            </a:pPr>
            <a:endParaRPr lang="ar-SY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282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302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Y" sz="8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شكراً لإصغائكم</a:t>
            </a:r>
            <a:endParaRPr lang="ar-SY" sz="8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283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  </a:t>
            </a:r>
            <a:endParaRPr lang="ar-SY" dirty="0"/>
          </a:p>
        </p:txBody>
      </p:sp>
      <p:pic>
        <p:nvPicPr>
          <p:cNvPr id="1026" name="Picture 2" descr="D:\الصور\NOME\زهور\ورد\وردة دمشقية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18010"/>
            <a:ext cx="7429552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42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Y" sz="25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</a:t>
            </a:r>
            <a:r>
              <a:rPr lang="ar-SY" sz="2500" b="1" dirty="0">
                <a:solidFill>
                  <a:srgbClr val="0070C0"/>
                </a:solidFill>
                <a:cs typeface="PT Bold Heading" pitchFamily="2" charset="-78"/>
              </a:rPr>
              <a:t>المُؤَكَّدَة والظَّنِّيَّة (</a:t>
            </a:r>
            <a:r>
              <a:rPr lang="ar-SY" sz="2500" b="1" dirty="0" smtClean="0">
                <a:solidFill>
                  <a:srgbClr val="0070C0"/>
                </a:solidFill>
                <a:cs typeface="PT Bold Heading" pitchFamily="2" charset="-78"/>
              </a:rPr>
              <a:t>المُحْتَمَلَة والمُمْكِنَة</a:t>
            </a:r>
            <a:r>
              <a:rPr lang="ar-SY" sz="2500" b="1" dirty="0">
                <a:solidFill>
                  <a:srgbClr val="0070C0"/>
                </a:solidFill>
                <a:cs typeface="PT Bold Heading" pitchFamily="2" charset="-78"/>
              </a:rPr>
              <a:t>) </a:t>
            </a:r>
            <a:r>
              <a:rPr lang="ar-SY" sz="2500" b="1" dirty="0" smtClean="0">
                <a:solidFill>
                  <a:srgbClr val="0070C0"/>
                </a:solidFill>
                <a:cs typeface="PT Bold Heading" pitchFamily="2" charset="-78"/>
              </a:rPr>
              <a:t>للمَثانَة</a:t>
            </a:r>
            <a:r>
              <a:rPr lang="ar-SY" sz="25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19، 20</a:t>
            </a:r>
            <a:endParaRPr lang="ar-SY" sz="2500" b="1" baseline="300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365747"/>
              </p:ext>
            </p:extLst>
          </p:nvPr>
        </p:nvGraphicFramePr>
        <p:xfrm>
          <a:off x="285720" y="1071546"/>
          <a:ext cx="8572593" cy="5303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13977"/>
                <a:gridCol w="1372230"/>
                <a:gridCol w="2744460"/>
                <a:gridCol w="244192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Y" sz="1400" b="1" dirty="0" smtClean="0">
                          <a:solidFill>
                            <a:schemeClr val="bg1"/>
                          </a:solidFill>
                        </a:rPr>
                        <a:t>تصنيف العامِل المُسَرْطِن</a:t>
                      </a:r>
                      <a:endParaRPr lang="ar-SY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400" b="1" dirty="0" smtClean="0">
                          <a:solidFill>
                            <a:schemeClr val="bg1"/>
                          </a:solidFill>
                        </a:rPr>
                        <a:t>نوع التَّعَرُّض للعامِل المُسَرْطِن</a:t>
                      </a:r>
                      <a:endParaRPr lang="ar-SY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400" b="1" dirty="0" smtClean="0">
                          <a:solidFill>
                            <a:schemeClr val="bg1"/>
                          </a:solidFill>
                        </a:rPr>
                        <a:t>طبيعة العامِل</a:t>
                      </a:r>
                      <a:r>
                        <a:rPr lang="ar-SY" sz="1400" b="1" baseline="0" dirty="0" smtClean="0">
                          <a:solidFill>
                            <a:schemeClr val="bg1"/>
                          </a:solidFill>
                        </a:rPr>
                        <a:t> المُسَرْطِن</a:t>
                      </a:r>
                      <a:endParaRPr lang="ar-SY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400" b="1" dirty="0" smtClean="0">
                          <a:solidFill>
                            <a:schemeClr val="bg1"/>
                          </a:solidFill>
                        </a:rPr>
                        <a:t>العامِل المُسَرْطِن</a:t>
                      </a:r>
                      <a:endParaRPr lang="ar-SY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24790">
                <a:tc rowSpan="15">
                  <a:txBody>
                    <a:bodyPr/>
                    <a:lstStyle/>
                    <a:p>
                      <a:pPr rtl="1"/>
                      <a:r>
                        <a:rPr lang="ar-SY" sz="14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العامِل المُسَرْطِن مُؤَكَّد (المجموعة 1)</a:t>
                      </a:r>
                      <a:endParaRPr lang="ar-SY" sz="14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14">
                  <a:txBody>
                    <a:bodyPr/>
                    <a:lstStyle/>
                    <a:p>
                      <a:pPr rtl="1"/>
                      <a:r>
                        <a:rPr lang="ar-SY" sz="14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التَّعَرُّض مِهَني</a:t>
                      </a:r>
                      <a:endParaRPr lang="ar-SY" sz="14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كيميائي (فِلِز)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الزَّرْنيخ (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الأَرْسَنيك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) ومُرَكَّباتِه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اللاعضوية</a:t>
                      </a:r>
                      <a:endParaRPr lang="ar-SY" sz="14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479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كيميائي (غير فِلِزّ)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4-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أَمينو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ثُنائِي 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الفاينيل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479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البِنْزيدين</a:t>
                      </a:r>
                      <a:endParaRPr lang="ar-SY" sz="14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861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2-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نافْثيلامين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861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أُورْثُو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-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طُولْويدين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كيميائي (عَمَلِيَّات إِنْتاجِيَّة)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إِنْتاج 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الأَوْرامين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إِنْتاج 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الماجِنْتا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إِنْتاج 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الألومينْيوم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تَصْنيع الدِّهان وتَطْبيقه (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الدَّهَّانون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)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تَصْنيع المَطَّاط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479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فيزيائي (إِشْعاع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مُؤَيِّن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)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الإِشْعاع السِّيني وإِشْعاع </a:t>
                      </a: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غامَّا</a:t>
                      </a:r>
                      <a:endParaRPr lang="ar-SY" sz="14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حَيَوِي (طُفَيلي)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البِلْهارْسِيَّة</a:t>
                      </a:r>
                      <a:r>
                        <a:rPr lang="ar-SY" sz="14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الدَّمويِّة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479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دَوائي (مُضاد </a:t>
                      </a:r>
                      <a:r>
                        <a:rPr lang="ar-SY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للتَّنَشُّؤ</a:t>
                      </a: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)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سِيكْلُوفُسْفاميد</a:t>
                      </a:r>
                      <a:endParaRPr lang="ar-SY" sz="14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097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كلُورنافازين</a:t>
                      </a:r>
                      <a:endParaRPr lang="ar-SY" sz="14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14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التَّعَرُّض </a:t>
                      </a:r>
                      <a:r>
                        <a:rPr lang="ar-SY" sz="14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غير مِهَني (عادات المستهلك)</a:t>
                      </a:r>
                      <a:endParaRPr lang="ar-SY" sz="14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المُسَرْطِن متعلق بالتبغ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4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تدخين التبغ</a:t>
                      </a: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29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 المُؤَكَّدَة المِهَنية الكيميائية غير الفلزية-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</a:b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البِنْزيدين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ea typeface="Arial Unicode MS" pitchFamily="34" charset="-128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 المُؤَكَّدَة المِهَنية الكيميائية غير الفلزية-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 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2-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+mj-cs"/>
              </a:rPr>
              <a:t>نافْثيلامين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ea typeface="Arial Unicode MS" pitchFamily="34" charset="-128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 المُؤَكَّدَة المِهَنية الكيميائية غير الفلزية-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r>
              <a:rPr lang="ar-SY" b="1" dirty="0" err="1" smtClean="0">
                <a:solidFill>
                  <a:srgbClr val="FFFF00"/>
                </a:solidFill>
                <a:cs typeface="+mj-cs"/>
              </a:rPr>
              <a:t>أُورْثُو</a:t>
            </a:r>
            <a:r>
              <a:rPr lang="ar-SY" b="1" dirty="0" smtClean="0">
                <a:solidFill>
                  <a:srgbClr val="FFFF00"/>
                </a:solidFill>
                <a:cs typeface="+mj-cs"/>
              </a:rPr>
              <a:t>-</a:t>
            </a:r>
            <a:r>
              <a:rPr lang="ar-SY" b="1" dirty="0" err="1" smtClean="0">
                <a:solidFill>
                  <a:srgbClr val="FFFF00"/>
                </a:solidFill>
                <a:cs typeface="+mj-cs"/>
              </a:rPr>
              <a:t>طُولْويدين</a:t>
            </a:r>
            <a:endParaRPr lang="ar-SY" b="1" dirty="0" smtClean="0">
              <a:solidFill>
                <a:srgbClr val="FFFF00"/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الكيميائية-عمليات إنتاجية-إ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ِنْتاج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الأَوْرامين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Y" sz="25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5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5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والظَّنِّيَّة (المُحْتَمَلَة والمُمْكِنَة) للمَثانَة</a:t>
            </a:r>
            <a:r>
              <a:rPr lang="ar-SY" sz="25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19، 20</a:t>
            </a:r>
            <a:endParaRPr lang="ar-SY" sz="2500" b="1" baseline="300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365747"/>
              </p:ext>
            </p:extLst>
          </p:nvPr>
        </p:nvGraphicFramePr>
        <p:xfrm>
          <a:off x="285720" y="1071546"/>
          <a:ext cx="8572593" cy="4770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13977"/>
                <a:gridCol w="1372230"/>
                <a:gridCol w="1707876"/>
                <a:gridCol w="347851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Y" sz="1500" b="1" dirty="0" smtClean="0">
                          <a:solidFill>
                            <a:schemeClr val="bg1"/>
                          </a:solidFill>
                        </a:rPr>
                        <a:t>تصنيف العامِل المُسَرْطِن</a:t>
                      </a:r>
                      <a:endParaRPr lang="ar-SY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500" b="1" dirty="0" smtClean="0">
                          <a:solidFill>
                            <a:schemeClr val="bg1"/>
                          </a:solidFill>
                        </a:rPr>
                        <a:t>نوع التَّعَرُّض للعامِل المُسَرْطِن</a:t>
                      </a:r>
                      <a:endParaRPr lang="ar-SY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500" b="1" dirty="0" smtClean="0">
                          <a:solidFill>
                            <a:schemeClr val="bg1"/>
                          </a:solidFill>
                        </a:rPr>
                        <a:t>طبيعة العامِل</a:t>
                      </a:r>
                      <a:r>
                        <a:rPr lang="ar-SY" sz="1500" b="1" baseline="0" dirty="0" smtClean="0">
                          <a:solidFill>
                            <a:schemeClr val="bg1"/>
                          </a:solidFill>
                        </a:rPr>
                        <a:t> المُسَرْطِن</a:t>
                      </a:r>
                      <a:endParaRPr lang="ar-SY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500" b="1" dirty="0" smtClean="0">
                          <a:solidFill>
                            <a:schemeClr val="bg1"/>
                          </a:solidFill>
                        </a:rPr>
                        <a:t>العامِل المُسَرْطِن</a:t>
                      </a:r>
                      <a:endParaRPr lang="ar-SY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24790">
                <a:tc rowSpan="11">
                  <a:txBody>
                    <a:bodyPr/>
                    <a:lstStyle/>
                    <a:p>
                      <a:pPr rtl="1"/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ظَنِّي</a:t>
                      </a:r>
                    </a:p>
                    <a:p>
                      <a:pPr rtl="1"/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[مُحْتَمَل (المجموعة 2-أ)  ومُمْكِن(المجموعة 2-ب)]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rowSpan="10">
                  <a:txBody>
                    <a:bodyPr/>
                    <a:lstStyle/>
                    <a:p>
                      <a:pPr rtl="1"/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التَّعَرُّض مِهَني</a:t>
                      </a:r>
                      <a:endParaRPr lang="ar-SY" sz="15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5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5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كيميائي (غير فِلِزّ)</a:t>
                      </a:r>
                      <a:endParaRPr lang="ar-SY" sz="15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4-</a:t>
                      </a:r>
                      <a:r>
                        <a:rPr lang="ar-SA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كلورو</a:t>
                      </a: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-</a:t>
                      </a:r>
                      <a:r>
                        <a:rPr lang="ar-SA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أورثو</a:t>
                      </a: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-</a:t>
                      </a:r>
                      <a:r>
                        <a:rPr lang="ar-SA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طولويدين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محتمل: 2-أ)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رباعي </a:t>
                      </a:r>
                      <a:r>
                        <a:rPr lang="ar-SA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كلور</a:t>
                      </a: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A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الإيثيلين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محتمل: 2-أ)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قارّ (زِفْت) الفَحْم-القَطِران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5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2-</a:t>
                      </a:r>
                      <a:r>
                        <a:rPr lang="ar-SA" sz="16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مِرْكابْتوبِنْزوثِيازول</a:t>
                      </a:r>
                      <a:r>
                        <a:rPr lang="ar-SY" sz="16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6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6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6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محتمل: 2-أ)</a:t>
                      </a:r>
                      <a:endParaRPr lang="ar-SY" sz="16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5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5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كيميائي (عَمَلِيَّات إِنْتاجِيَّة)</a:t>
                      </a:r>
                      <a:endParaRPr lang="ar-SY" sz="15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5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الحلاقون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محتمل: 2-أ)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التنظيف الجاف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ممكن: 2-ب)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عمليات الطباعة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ممكن: 2-ب)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إنتاج المنسوجات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ممكن: 2-ب)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4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عَوادِم</a:t>
                      </a:r>
                      <a:r>
                        <a:rPr lang="ar-SY" sz="1500" b="1" baseline="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مُحَرِّكات 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الدِّيزِل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السُّخام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كما يُشاهَد في التَّعَرُّض المِهَنِي لتَنْظيف المَداخِن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التَّعَرُّض </a:t>
                      </a:r>
                      <a:r>
                        <a:rPr lang="ar-SY" sz="1500" b="1" baseline="0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غير مِهَني (عادات المستهلك)</a:t>
                      </a:r>
                      <a:endParaRPr lang="ar-SY" sz="1500" b="1" dirty="0">
                        <a:solidFill>
                          <a:srgbClr val="FFFF00"/>
                        </a:solidFill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العامِل </a:t>
                      </a:r>
                      <a:r>
                        <a:rPr lang="ar-SY" sz="1500" b="1" kern="1200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المُسَرْطِن</a:t>
                      </a:r>
                      <a:r>
                        <a:rPr lang="ar-SY" sz="1500" b="1" kern="1200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دَوائي (خافض فموي لسكر الدم)</a:t>
                      </a:r>
                      <a:endParaRPr lang="ar-SY" sz="15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بيوغليتازون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(</a:t>
                      </a:r>
                      <a:r>
                        <a:rPr lang="ar-SY" sz="1500" b="1" dirty="0" err="1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مسرطن</a:t>
                      </a:r>
                      <a:r>
                        <a:rPr lang="ar-SY" sz="1500" b="1" dirty="0" smtClean="0">
                          <a:solidFill>
                            <a:srgbClr val="FFFF00"/>
                          </a:solidFill>
                          <a:latin typeface="Simplified Arabic" pitchFamily="18" charset="-78"/>
                          <a:cs typeface="Simplified Arabic" pitchFamily="18" charset="-78"/>
                        </a:rPr>
                        <a:t> محتمل: 2-أ)</a:t>
                      </a:r>
                      <a:endParaRPr lang="ar-SY" sz="1500" b="1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500" dirty="0" smtClean="0">
                        <a:solidFill>
                          <a:srgbClr val="FFFF00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الزَّرْنيخ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الأَرْسَنيك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 ومُرَكَّباتِه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اللاعضوية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 1، 4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Arsenic and its inorganic compounds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الزَّرْنيخ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الأَرْسَنيك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 ومُرَكَّباتِه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اللاعضوية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 1، 4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7440-38-2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الزَّرْنيخ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الأَرْسَنيك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 ومُرَكَّباتِه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اللاعضوية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 1، 4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صَهْر الفِلِز غير الحَدِيْدي الذي كثيراً ما تُستخدَم فيه خامات الزَّرْنيخ (</a:t>
            </a:r>
            <a:r>
              <a:rPr lang="ar-SY" b="1" dirty="0" err="1" smtClean="0">
                <a:solidFill>
                  <a:schemeClr val="bg1"/>
                </a:solidFill>
              </a:rPr>
              <a:t>الأَرْسَنيك</a:t>
            </a:r>
            <a:r>
              <a:rPr lang="ar-SY" b="1" dirty="0" smtClean="0">
                <a:solidFill>
                  <a:schemeClr val="bg1"/>
                </a:solidFill>
              </a:rPr>
              <a:t>) الحَدِيْدي، والمُنْشَآت التي تعتمد على طاقة حَرْق الفَحْم، وتجميع البَطَّارِيَّات (المُدَّخِرات)، وتَهْيِئَة أو التَّعامُل مع الأَخْشاب المُعالَجَة بالضَّغْط، </a:t>
            </a:r>
            <a:r>
              <a:rPr lang="ar-SY" b="1" dirty="0" err="1" smtClean="0">
                <a:solidFill>
                  <a:schemeClr val="bg1"/>
                </a:solidFill>
              </a:rPr>
              <a:t>والمَناشِر</a:t>
            </a:r>
            <a:r>
              <a:rPr lang="ar-SY" b="1" dirty="0" smtClean="0">
                <a:solidFill>
                  <a:schemeClr val="bg1"/>
                </a:solidFill>
              </a:rPr>
              <a:t>، وحِفْظ الأَخْشاب، وتَهْيِئَة الأَخْشاب المُعالَجَة </a:t>
            </a:r>
            <a:r>
              <a:rPr lang="ar-SY" b="1" dirty="0" err="1" smtClean="0">
                <a:solidFill>
                  <a:schemeClr val="bg1"/>
                </a:solidFill>
              </a:rPr>
              <a:t>بأَرْسينات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زَرْنيخات</a:t>
            </a:r>
            <a:r>
              <a:rPr lang="ar-SY" b="1" dirty="0" smtClean="0">
                <a:solidFill>
                  <a:schemeClr val="bg1"/>
                </a:solidFill>
              </a:rPr>
              <a:t>) النُّحَاس </a:t>
            </a:r>
            <a:r>
              <a:rPr lang="ar-SY" b="1" dirty="0" err="1" smtClean="0">
                <a:solidFill>
                  <a:schemeClr val="bg1"/>
                </a:solidFill>
              </a:rPr>
              <a:t>الكروماتِيَّة</a:t>
            </a:r>
            <a:r>
              <a:rPr lang="ar-SY" b="1" dirty="0" smtClean="0">
                <a:solidFill>
                  <a:schemeClr val="bg1"/>
                </a:solidFill>
              </a:rPr>
              <a:t>، والبِناء، والمَزارِع، وإِنْتاج وعَمَلِيَّات الفِلِزَّات غير الحَدِيْدِيَّة، ومَصانِع الحَدِيْد والفُولَاذ، وتَصْنيع السَّبائِك الحَدِيْدِيَّة، واِسْتِخْراج </a:t>
            </a:r>
            <a:r>
              <a:rPr lang="ar-SY" b="1" dirty="0" err="1" smtClean="0">
                <a:solidFill>
                  <a:schemeClr val="bg1"/>
                </a:solidFill>
              </a:rPr>
              <a:t>النَّفْظ</a:t>
            </a:r>
            <a:r>
              <a:rPr lang="ar-SY" b="1" dirty="0" smtClean="0">
                <a:solidFill>
                  <a:schemeClr val="bg1"/>
                </a:solidFill>
              </a:rPr>
              <a:t> والغاز، والتَّنْقيب عن الخامات الفِلِزَّيَّة، وتَصْنيع الزُّجاج ومُنْتَجاته، وتَصْنيع أَنْصاف </a:t>
            </a:r>
            <a:r>
              <a:rPr lang="ar-SY" b="1" dirty="0" err="1" smtClean="0">
                <a:solidFill>
                  <a:schemeClr val="bg1"/>
                </a:solidFill>
              </a:rPr>
              <a:t>النَّواقِل</a:t>
            </a:r>
            <a:r>
              <a:rPr lang="ar-SY" b="1" dirty="0" smtClean="0">
                <a:solidFill>
                  <a:schemeClr val="bg1"/>
                </a:solidFill>
              </a:rPr>
              <a:t>، وتَصْنيع المَواد </a:t>
            </a:r>
            <a:r>
              <a:rPr lang="ar-SY" b="1" smtClean="0">
                <a:solidFill>
                  <a:schemeClr val="bg1"/>
                </a:solidFill>
              </a:rPr>
              <a:t>الكِيمْيائِيَّة .....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الزَّرْنيخ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الأَرْسَنيك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 ومُرَكَّباتِه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اللاعضوية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 1، 4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مُؤِكَّد 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الرئة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الجلد (</a:t>
            </a:r>
            <a:r>
              <a:rPr lang="ar-SY" b="1" dirty="0" err="1" smtClean="0">
                <a:solidFill>
                  <a:schemeClr val="bg1"/>
                </a:solidFill>
              </a:rPr>
              <a:t>تنشؤات</a:t>
            </a:r>
            <a:r>
              <a:rPr lang="ar-SY" b="1" dirty="0" smtClean="0">
                <a:solidFill>
                  <a:schemeClr val="bg1"/>
                </a:solidFill>
              </a:rPr>
              <a:t> خبيثة أخرى غير الورم </a:t>
            </a:r>
            <a:r>
              <a:rPr lang="ar-SY" b="1" dirty="0" err="1" smtClean="0">
                <a:solidFill>
                  <a:schemeClr val="bg1"/>
                </a:solidFill>
              </a:rPr>
              <a:t>الميلانيني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الزَّرْنيخ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الأَرْسَنيك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 ومُرَكَّباتِه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اللاعضوية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 1، 4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sz="28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sz="2800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الكبد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البروستاتة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الكلية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الزَّرْنيخ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الأَرْسَنيك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 ومُرَكَّباتِه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اللاعضوية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 1، 4،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التَّعَرُّض للزَّرْنيخ أثناء حِفْظ الأَخْشاب</a:t>
            </a:r>
            <a:endParaRPr lang="ar-SY" sz="2200" dirty="0" smtClean="0"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>
              <a:buNone/>
            </a:pPr>
            <a:endParaRPr lang="ar-SY" dirty="0"/>
          </a:p>
        </p:txBody>
      </p:sp>
      <p:pic>
        <p:nvPicPr>
          <p:cNvPr id="8" name="صورة 7" descr="C:\Users\TOSHIBA\Documents\المهنة والسرطان\الصور\2-2-1-1-التعرض للزرنيخ-حفظ الأخشاب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601" y="1808416"/>
            <a:ext cx="4852797" cy="324116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أَمينو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ثُنائِي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الفاينيل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4-Aminobiphenyl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أَمينو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ثُنائِي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الفاينيل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000092-67-1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أَمينو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ثُنائِي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الفاينيل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الإِنْتاج والاِسْتِخْدام كمُضاد أَكْسَدَة للمَطَّاط وكوَسيط </a:t>
            </a:r>
            <a:r>
              <a:rPr lang="ar-SY" b="1" dirty="0" err="1" smtClean="0">
                <a:solidFill>
                  <a:schemeClr val="bg1"/>
                </a:solidFill>
              </a:rPr>
              <a:t>للأَصْبِغَة</a:t>
            </a:r>
            <a:r>
              <a:rPr lang="ar-SY" b="1" dirty="0" smtClean="0">
                <a:solidFill>
                  <a:schemeClr val="bg1"/>
                </a:solidFill>
              </a:rPr>
              <a:t>؛ والتَّعَرُّض للمُنْتَجات المُلَوَّثة </a:t>
            </a:r>
            <a:r>
              <a:rPr lang="ar-SY" b="1" dirty="0" err="1" smtClean="0">
                <a:solidFill>
                  <a:schemeClr val="bg1"/>
                </a:solidFill>
              </a:rPr>
              <a:t>به</a:t>
            </a:r>
            <a:r>
              <a:rPr lang="ar-SY" b="1" dirty="0" smtClean="0">
                <a:solidFill>
                  <a:schemeClr val="bg1"/>
                </a:solidFill>
              </a:rPr>
              <a:t>، أو في حال التَّعَرُّض </a:t>
            </a:r>
            <a:r>
              <a:rPr lang="ar-SY" b="1" dirty="0" err="1" smtClean="0">
                <a:solidFill>
                  <a:schemeClr val="bg1"/>
                </a:solidFill>
              </a:rPr>
              <a:t>للبِنْزيدين</a:t>
            </a:r>
            <a:r>
              <a:rPr lang="ar-SY" b="1" dirty="0" smtClean="0">
                <a:solidFill>
                  <a:schemeClr val="bg1"/>
                </a:solidFill>
              </a:rPr>
              <a:t> والأَصْباغ التي أَساسها </a:t>
            </a:r>
            <a:r>
              <a:rPr lang="ar-SY" b="1" dirty="0" err="1" smtClean="0">
                <a:solidFill>
                  <a:schemeClr val="bg1"/>
                </a:solidFill>
              </a:rPr>
              <a:t>بِنْزيدين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39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الكيميائية-عمليات إنتاجية-إ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ِنْتاج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الماجِنْتا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الكيميائية-عمليات إنتاجية-إ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ِنْتاج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الألومينْيوم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الكيميائية-عمليات إنتاجية-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تَصْنيع الدِّهان وتَطْبيقه (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الدَّهَّانون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الكيميائية-عمليات إنتاجية-ت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َصْنيع المَطَّاط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أَمينو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ثُنائِي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الفاينيل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أَمينو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ثُنائِي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الفاينيل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4-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أَمينو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ثُنائِي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الفاينيل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الصيغة البنيوية لـ   4-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أَمينو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ثُنائِي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الفاينيل</a:t>
            </a:r>
            <a:endParaRPr lang="ar-SY" sz="2200" dirty="0" smtClean="0"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>
              <a:buNone/>
            </a:pPr>
            <a:endParaRPr lang="ar-SY" dirty="0"/>
          </a:p>
        </p:txBody>
      </p:sp>
      <p:pic>
        <p:nvPicPr>
          <p:cNvPr id="1026" name="Picture 2" descr="C:\Users\TOSHIBA\Documents\محاضرة العوامل المسرطنة للمثانة\صور\4-امينو ثنائي الفيني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693382" cy="22479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البِنْزيدين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Benzidine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البِنْزيدين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000092-87-5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البِنْزيدين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أَساس كاشِف لإِنْتاج عدد كبير من </a:t>
            </a:r>
            <a:r>
              <a:rPr lang="ar-SY" b="1" dirty="0" err="1" smtClean="0">
                <a:solidFill>
                  <a:schemeClr val="bg1"/>
                </a:solidFill>
              </a:rPr>
              <a:t>الأَصْبِغَة</a:t>
            </a:r>
            <a:r>
              <a:rPr lang="ar-SY" b="1" dirty="0" smtClean="0">
                <a:solidFill>
                  <a:schemeClr val="bg1"/>
                </a:solidFill>
              </a:rPr>
              <a:t>، لاسيما أَصْبِغَة </a:t>
            </a:r>
            <a:r>
              <a:rPr lang="ar-SY" b="1" dirty="0" err="1" smtClean="0">
                <a:solidFill>
                  <a:schemeClr val="bg1"/>
                </a:solidFill>
              </a:rPr>
              <a:t>الآزو</a:t>
            </a:r>
            <a:r>
              <a:rPr lang="ar-SY" b="1" dirty="0" smtClean="0">
                <a:solidFill>
                  <a:schemeClr val="bg1"/>
                </a:solidFill>
              </a:rPr>
              <a:t> لصُنْع الصُّوف والقُطْن والجُلود؛ وفي المُخْتَبَرات </a:t>
            </a:r>
            <a:r>
              <a:rPr lang="ar-SY" b="1" dirty="0" err="1" smtClean="0">
                <a:solidFill>
                  <a:schemeClr val="bg1"/>
                </a:solidFill>
              </a:rPr>
              <a:t>السَّريرِيَّة</a:t>
            </a:r>
            <a:r>
              <a:rPr lang="ar-SY" b="1" dirty="0" smtClean="0">
                <a:solidFill>
                  <a:schemeClr val="bg1"/>
                </a:solidFill>
              </a:rPr>
              <a:t> لكَشْف الدَّم، وكعامِل مُرَكِّب للمَطَّاط؛ وتَصْنيع الطَّبَقات الرَّقيقَة جداً من اللَّدائن (البلاسْتيك)؛ وكَشْف </a:t>
            </a:r>
            <a:r>
              <a:rPr lang="ar-SY" b="1" dirty="0" err="1" smtClean="0">
                <a:solidFill>
                  <a:schemeClr val="bg1"/>
                </a:solidFill>
              </a:rPr>
              <a:t>بِيروكسيد</a:t>
            </a:r>
            <a:r>
              <a:rPr lang="ar-SY" b="1" dirty="0" smtClean="0">
                <a:solidFill>
                  <a:schemeClr val="bg1"/>
                </a:solidFill>
              </a:rPr>
              <a:t> الهيدْروجين في الجُلود؛ والتَّحْديد الكَمِّي للنِّيكوتين؛ إن بعض </a:t>
            </a:r>
            <a:r>
              <a:rPr lang="ar-SY" b="1" dirty="0" err="1" smtClean="0">
                <a:solidFill>
                  <a:schemeClr val="bg1"/>
                </a:solidFill>
              </a:rPr>
              <a:t>الأَصْبِغَة</a:t>
            </a:r>
            <a:r>
              <a:rPr lang="ar-SY" b="1" dirty="0" smtClean="0">
                <a:solidFill>
                  <a:schemeClr val="bg1"/>
                </a:solidFill>
              </a:rPr>
              <a:t> المُستخِدْمَة كمُلَوِّن للمَجاهِر وفي تَطْبيقات </a:t>
            </a:r>
            <a:r>
              <a:rPr lang="ar-SY" b="1" dirty="0" err="1" smtClean="0">
                <a:solidFill>
                  <a:schemeClr val="bg1"/>
                </a:solidFill>
              </a:rPr>
              <a:t>سَريرِيَّة</a:t>
            </a:r>
            <a:r>
              <a:rPr lang="ar-SY" b="1" dirty="0" smtClean="0">
                <a:solidFill>
                  <a:schemeClr val="bg1"/>
                </a:solidFill>
              </a:rPr>
              <a:t> مشابهة قد تحتوي على </a:t>
            </a:r>
            <a:r>
              <a:rPr lang="ar-SY" b="1" dirty="0" err="1" smtClean="0">
                <a:solidFill>
                  <a:schemeClr val="bg1"/>
                </a:solidFill>
              </a:rPr>
              <a:t>البِنْزيدين</a:t>
            </a:r>
            <a:r>
              <a:rPr lang="ar-SY" b="1" dirty="0" smtClean="0">
                <a:solidFill>
                  <a:schemeClr val="bg1"/>
                </a:solidFill>
              </a:rPr>
              <a:t> كشائِبَة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البِنْزيدين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البِنْزيدين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البِنْزيدين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</a:t>
            </a:r>
            <a:r>
              <a:rPr lang="ar-SY" sz="2600" b="1" baseline="30000" smtClean="0">
                <a:solidFill>
                  <a:srgbClr val="00B050"/>
                </a:solidFill>
                <a:cs typeface="PT Bold Heading" pitchFamily="2" charset="-78"/>
              </a:rPr>
              <a:t>، 7، 23</a:t>
            </a:r>
            <a:r>
              <a:rPr lang="ar-SY" sz="2600" b="1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التَّعَرُّض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للبِنْزيدين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أثناء صَبْغ القُطْن</a:t>
            </a:r>
            <a:endParaRPr lang="ar-SY" dirty="0"/>
          </a:p>
        </p:txBody>
      </p:sp>
      <p:pic>
        <p:nvPicPr>
          <p:cNvPr id="9" name="صورة 8" descr="C:\Users\TOSHIBA\Documents\‫المهنة والسرطان-نسخة د. بسام 1\الصور\صبغ القط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1661477"/>
            <a:ext cx="4826000" cy="35350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2-نافْثيلامين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2-Naphthylamine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49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الفيزيائية (إِشْعاع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مُؤَيِّن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الإِشْعاع السيني وإِشْعاع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غاما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الحيوية (طفيلي)-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البِلْهارْسِيَّة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الدَّمويِّة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الدوائية (مضادة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للتنشؤ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سِيكْلُوفُسْفاميد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المِهَنية الدوائية (مضادة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للتنشؤ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كلُورنافازين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2-نافْثيلامين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91-59-8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2-نافْثيلامين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وَسيط في تَصْنيع </a:t>
            </a:r>
            <a:r>
              <a:rPr lang="ar-SY" b="1" dirty="0" err="1" smtClean="0">
                <a:solidFill>
                  <a:schemeClr val="bg1"/>
                </a:solidFill>
              </a:rPr>
              <a:t>الأَصْبِغَة</a:t>
            </a:r>
            <a:r>
              <a:rPr lang="ar-SY" b="1" dirty="0" smtClean="0">
                <a:solidFill>
                  <a:schemeClr val="bg1"/>
                </a:solidFill>
              </a:rPr>
              <a:t>؛ ومُؤَكْسِد في صِناعَة المَطَّاط؛ وإِنْتاج 2-</a:t>
            </a:r>
            <a:r>
              <a:rPr lang="ar-SY" b="1" dirty="0" err="1" smtClean="0">
                <a:solidFill>
                  <a:schemeClr val="bg1"/>
                </a:solidFill>
              </a:rPr>
              <a:t>كلورونَفتالين</a:t>
            </a:r>
            <a:r>
              <a:rPr lang="ar-SY" b="1" dirty="0" smtClean="0">
                <a:solidFill>
                  <a:schemeClr val="bg1"/>
                </a:solidFill>
              </a:rPr>
              <a:t>؛ وتَصْنيع المَطَّاط؛ وتَصْنيع أَصْبِغَة </a:t>
            </a:r>
            <a:r>
              <a:rPr lang="ar-SY" b="1" dirty="0" err="1" smtClean="0">
                <a:solidFill>
                  <a:schemeClr val="bg1"/>
                </a:solidFill>
              </a:rPr>
              <a:t>الآزو</a:t>
            </a:r>
            <a:r>
              <a:rPr lang="ar-SY" b="1" dirty="0" smtClean="0">
                <a:solidFill>
                  <a:schemeClr val="bg1"/>
                </a:solidFill>
              </a:rPr>
              <a:t>؛ وفي مُخْتَبَرات بُحوث السَّرَطان؛ والتَّحَلُّل الحَراري لدُخان المَسابِك ودُخان التَّبْغ البيئِي وزِيوت الطَّهي المُسَخَّنَة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2-نافْثيلامين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2-نافْثيلامين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2-نافْثيلامين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54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الصيغة البنيوية لـ  2-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نافْثيلامين</a:t>
            </a:r>
            <a:endParaRPr lang="ar-SY" dirty="0"/>
          </a:p>
        </p:txBody>
      </p:sp>
      <p:pic>
        <p:nvPicPr>
          <p:cNvPr id="2050" name="Picture 2" descr="C:\Users\TOSHIBA\Documents\محاضرة العوامل المسرطنة للمثانة\صور\2-نافثيل امي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11487" cy="32718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أُورْثُو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-طُولْويدين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Ortho-</a:t>
            </a:r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toluidine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أُورْثُو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-طُولْويدين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الرَّقَم في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نظام المستخلصات الكِيمْيائِيَّة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(CAS)</a:t>
            </a:r>
          </a:p>
          <a:p>
            <a:pPr marL="0" indent="0" algn="ctr" rtl="0">
              <a:buNone/>
            </a:pP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000095-53-4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أُورْثُو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-طُولْويدين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وَسيط في تَرْكيب مُبيدات الأَعْشاب، </a:t>
            </a:r>
            <a:r>
              <a:rPr lang="ar-SY" b="1" dirty="0" err="1" smtClean="0">
                <a:solidFill>
                  <a:schemeClr val="bg1"/>
                </a:solidFill>
              </a:rPr>
              <a:t>ومِتالاكلُور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وأسيتوكلُور</a:t>
            </a:r>
            <a:r>
              <a:rPr lang="ar-SY" b="1" dirty="0" smtClean="0">
                <a:solidFill>
                  <a:schemeClr val="bg1"/>
                </a:solidFill>
              </a:rPr>
              <a:t>، وفي تَصْنيع أكثر من 90 صِباغاً (مثلاً؛ </a:t>
            </a:r>
            <a:r>
              <a:rPr lang="ar-SY" b="1" dirty="0" err="1" smtClean="0">
                <a:solidFill>
                  <a:schemeClr val="bg1"/>
                </a:solidFill>
              </a:rPr>
              <a:t>الأَصْبِغَة</a:t>
            </a:r>
            <a:r>
              <a:rPr lang="ar-SY" b="1" dirty="0" smtClean="0">
                <a:solidFill>
                  <a:schemeClr val="bg1"/>
                </a:solidFill>
              </a:rPr>
              <a:t> الثَّابِتَة ضد الحَمْض، </a:t>
            </a:r>
            <a:r>
              <a:rPr lang="ar-SY" b="1" dirty="0" err="1" smtClean="0">
                <a:solidFill>
                  <a:schemeClr val="bg1"/>
                </a:solidFill>
              </a:rPr>
              <a:t>وأَصْبِغَة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الآزو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وأَصْبِغَة</a:t>
            </a:r>
            <a:r>
              <a:rPr lang="ar-SY" b="1" dirty="0" smtClean="0">
                <a:solidFill>
                  <a:schemeClr val="bg1"/>
                </a:solidFill>
              </a:rPr>
              <a:t> ثُلاثِي أَريل الميثان، </a:t>
            </a:r>
            <a:r>
              <a:rPr lang="ar-SY" b="1" dirty="0" err="1" smtClean="0">
                <a:solidFill>
                  <a:schemeClr val="bg1"/>
                </a:solidFill>
              </a:rPr>
              <a:t>وأَصْبِغَة</a:t>
            </a:r>
            <a:r>
              <a:rPr lang="ar-SY" b="1" dirty="0" smtClean="0">
                <a:solidFill>
                  <a:schemeClr val="bg1"/>
                </a:solidFill>
              </a:rPr>
              <a:t> الكِبْريت، ومُرَكَّبات النِّيلَة)؛ ووَسيط لتَرْكيب المَطَّاط والمَواد الكِيمْيائِيَّة </a:t>
            </a:r>
            <a:r>
              <a:rPr lang="ar-SY" b="1" dirty="0" err="1" smtClean="0">
                <a:solidFill>
                  <a:schemeClr val="bg1"/>
                </a:solidFill>
              </a:rPr>
              <a:t>المُصَلِّدَة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المُبَرْكِنَة</a:t>
            </a:r>
            <a:r>
              <a:rPr lang="ar-SY" b="1" dirty="0" smtClean="0">
                <a:solidFill>
                  <a:schemeClr val="bg1"/>
                </a:solidFill>
              </a:rPr>
              <a:t>) للمَطَّاط، والمُسْتَحْضَرات الصَّيْدَلانيَّة؛ ومُبيدات الهَوام (الآفات)، ومَواد كِيمْيائِيَّة أخرى؛ ومُلَوِّن لكاشِف تَحْليل الغلُوكُوز (سُكَّر العِنَب) في المُخْتَبَرات </a:t>
            </a:r>
            <a:r>
              <a:rPr lang="ar-SY" b="1" dirty="0" err="1" smtClean="0">
                <a:solidFill>
                  <a:schemeClr val="bg1"/>
                </a:solidFill>
              </a:rPr>
              <a:t>السَّريرِيَّة</a:t>
            </a:r>
            <a:r>
              <a:rPr lang="ar-SY" b="1" dirty="0" smtClean="0">
                <a:solidFill>
                  <a:schemeClr val="bg1"/>
                </a:solidFill>
              </a:rPr>
              <a:t>؛ وتلوين الأنْسِجَة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أُورْثُو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-طُولْويدين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أُورْثُو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-طُولْويدين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59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المُؤَكَّدَة غير المِهَنية (عادات المستهلك)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المتعلقة بالتبغ-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تدخين التبغ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المُحْتَمَلة (المجموعة 2-أ)] المِهَنية الكيميائية غير الفلزية-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كلورو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أورثو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طولويدين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المُحْتَمَلة (المجموعة 2-أ)] المِهَنية الكيميائية غير الفلزية-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رباعي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كلور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الإيثيلين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[المُحْتَمَلة والممكنة (المجموعة 2)] المِهَنية الكيميائية غير الفلزية-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قارّ (زِفْت) الفَحْم–القَطِران 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 غير الفلزية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أُورْثُو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-طُولْويدين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اِسْتِخْدام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الأُورْثُو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-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طُولْويدين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في صِناعَة المُبيدات</a:t>
            </a:r>
          </a:p>
        </p:txBody>
      </p:sp>
      <p:pic>
        <p:nvPicPr>
          <p:cNvPr id="8" name="صورة 7" descr="C:\Users\TOSHIBA\Documents\المهنة والسرطان\الصور\2-2-2-6-أورثونولويدين-الاستخدام في صناعة المبيدات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340" y="1690687"/>
            <a:ext cx="5227320" cy="34766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الأَوْرامين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Auramin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 production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الأَوْرامين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يُنتَج </a:t>
            </a:r>
            <a:r>
              <a:rPr lang="ar-SY" b="1" dirty="0" err="1" smtClean="0">
                <a:solidFill>
                  <a:schemeClr val="bg1"/>
                </a:solidFill>
              </a:rPr>
              <a:t>الأَوْرامين</a:t>
            </a:r>
            <a:r>
              <a:rPr lang="ar-SY" b="1" dirty="0" smtClean="0">
                <a:solidFill>
                  <a:schemeClr val="bg1"/>
                </a:solidFill>
              </a:rPr>
              <a:t> من مادتي </a:t>
            </a:r>
            <a:r>
              <a:rPr lang="ar-SY" b="1" dirty="0" err="1" smtClean="0">
                <a:solidFill>
                  <a:schemeClr val="bg1"/>
                </a:solidFill>
              </a:rPr>
              <a:t>ن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ن</a:t>
            </a:r>
            <a:r>
              <a:rPr lang="ar-SY" b="1" dirty="0" smtClean="0">
                <a:solidFill>
                  <a:schemeClr val="bg1"/>
                </a:solidFill>
              </a:rPr>
              <a:t>َ–ثُنائِي </a:t>
            </a:r>
            <a:r>
              <a:rPr lang="ar-SY" b="1" dirty="0" err="1" smtClean="0">
                <a:solidFill>
                  <a:schemeClr val="bg1"/>
                </a:solidFill>
              </a:rPr>
              <a:t>إيثيل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وفورْمالْدِهيد</a:t>
            </a:r>
            <a:r>
              <a:rPr lang="ar-SY" b="1" dirty="0" smtClean="0">
                <a:solidFill>
                  <a:schemeClr val="bg1"/>
                </a:solidFill>
              </a:rPr>
              <a:t> حيث تتفاعلان لتَشْكيل أَساس </a:t>
            </a:r>
            <a:r>
              <a:rPr lang="ar-SY" b="1" dirty="0" err="1" smtClean="0">
                <a:solidFill>
                  <a:schemeClr val="bg1"/>
                </a:solidFill>
              </a:rPr>
              <a:t>ميتْشْلَر</a:t>
            </a:r>
            <a:r>
              <a:rPr lang="ar-SY" b="1" dirty="0" smtClean="0">
                <a:solidFill>
                  <a:schemeClr val="bg1"/>
                </a:solidFill>
              </a:rPr>
              <a:t> (رُباعِي </a:t>
            </a:r>
            <a:r>
              <a:rPr lang="ar-SY" b="1" dirty="0" err="1" smtClean="0">
                <a:solidFill>
                  <a:schemeClr val="bg1"/>
                </a:solidFill>
              </a:rPr>
              <a:t>ميثيل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ثُنائِيأ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َمينو</a:t>
            </a:r>
            <a:r>
              <a:rPr lang="ar-SY" b="1" dirty="0" smtClean="0">
                <a:solidFill>
                  <a:schemeClr val="bg1"/>
                </a:solidFill>
              </a:rPr>
              <a:t> ثُنائِي </a:t>
            </a:r>
            <a:r>
              <a:rPr lang="ar-SY" b="1" dirty="0" err="1" smtClean="0">
                <a:solidFill>
                  <a:schemeClr val="bg1"/>
                </a:solidFill>
              </a:rPr>
              <a:t>فاينيل</a:t>
            </a:r>
            <a:r>
              <a:rPr lang="ar-SY" b="1" dirty="0" smtClean="0">
                <a:solidFill>
                  <a:schemeClr val="bg1"/>
                </a:solidFill>
              </a:rPr>
              <a:t> الميثان)؛ ينقلب هذا الأَساس إلى </a:t>
            </a:r>
            <a:r>
              <a:rPr lang="ar-SY" b="1" dirty="0" err="1" smtClean="0">
                <a:solidFill>
                  <a:schemeClr val="bg1"/>
                </a:solidFill>
              </a:rPr>
              <a:t>أَوْرامين</a:t>
            </a:r>
            <a:r>
              <a:rPr lang="ar-SY" b="1" dirty="0" smtClean="0">
                <a:solidFill>
                  <a:schemeClr val="bg1"/>
                </a:solidFill>
              </a:rPr>
              <a:t> بواسطة التَّسْخين مع الكِبْريت </a:t>
            </a:r>
            <a:r>
              <a:rPr lang="ar-SY" b="1" dirty="0" err="1" smtClean="0">
                <a:solidFill>
                  <a:schemeClr val="bg1"/>
                </a:solidFill>
              </a:rPr>
              <a:t>وكلُوريد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الأمونيوم</a:t>
            </a:r>
            <a:r>
              <a:rPr lang="ar-SY" b="1" dirty="0" smtClean="0">
                <a:solidFill>
                  <a:schemeClr val="bg1"/>
                </a:solidFill>
              </a:rPr>
              <a:t> بوجود </a:t>
            </a:r>
            <a:r>
              <a:rPr lang="ar-SY" b="1" dirty="0" err="1" smtClean="0">
                <a:solidFill>
                  <a:schemeClr val="bg1"/>
                </a:solidFill>
              </a:rPr>
              <a:t>الأَمونْيا</a:t>
            </a:r>
            <a:r>
              <a:rPr lang="ar-SY" b="1" dirty="0" smtClean="0">
                <a:solidFill>
                  <a:schemeClr val="bg1"/>
                </a:solidFill>
              </a:rPr>
              <a:t>. إن 98٪ من </a:t>
            </a:r>
            <a:r>
              <a:rPr lang="ar-SY" b="1" dirty="0" err="1" smtClean="0">
                <a:solidFill>
                  <a:schemeClr val="bg1"/>
                </a:solidFill>
              </a:rPr>
              <a:t>الأَوْرامين</a:t>
            </a:r>
            <a:r>
              <a:rPr lang="ar-SY" b="1" dirty="0" smtClean="0">
                <a:solidFill>
                  <a:schemeClr val="bg1"/>
                </a:solidFill>
              </a:rPr>
              <a:t> النَّقي يحتوي على الأَمْلاح والماء </a:t>
            </a:r>
            <a:r>
              <a:rPr lang="ar-SY" b="1" dirty="0" err="1" smtClean="0">
                <a:solidFill>
                  <a:schemeClr val="bg1"/>
                </a:solidFill>
              </a:rPr>
              <a:t>وكيتون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ميتْشْلَر</a:t>
            </a:r>
            <a:r>
              <a:rPr lang="ar-SY" b="1" dirty="0" smtClean="0">
                <a:solidFill>
                  <a:schemeClr val="bg1"/>
                </a:solidFill>
              </a:rPr>
              <a:t> ناتِج التَّحَلُّل المائي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تُستخدَم مُلَوِّنات </a:t>
            </a:r>
            <a:r>
              <a:rPr lang="ar-SY" b="1" dirty="0" err="1" smtClean="0">
                <a:solidFill>
                  <a:schemeClr val="bg1"/>
                </a:solidFill>
              </a:rPr>
              <a:t>الأَوْرامين</a:t>
            </a:r>
            <a:r>
              <a:rPr lang="ar-SY" b="1" dirty="0" smtClean="0">
                <a:solidFill>
                  <a:schemeClr val="bg1"/>
                </a:solidFill>
              </a:rPr>
              <a:t> لصَبْغ الجُلود والقِنِّب الهِنْدِي والقُطْن المَدبوغ والدِّهانات، وكمُكَوِّنات </a:t>
            </a:r>
            <a:r>
              <a:rPr lang="ar-SY" b="1" dirty="0" err="1" smtClean="0">
                <a:solidFill>
                  <a:schemeClr val="bg1"/>
                </a:solidFill>
              </a:rPr>
              <a:t>صِباغِيَّة</a:t>
            </a:r>
            <a:r>
              <a:rPr lang="ar-SY" b="1" dirty="0" smtClean="0">
                <a:solidFill>
                  <a:schemeClr val="bg1"/>
                </a:solidFill>
              </a:rPr>
              <a:t> في تَحْبير أشرطة الآلات الكاتِبَة والزِّيوت، والشُّموع، ووَرَق الكَرْبون. من أهم تَطْبيقاته صَبْغ الوَرَق، وفي الطِّباعَة </a:t>
            </a:r>
            <a:r>
              <a:rPr lang="ar-SY" b="1" dirty="0" err="1" smtClean="0">
                <a:solidFill>
                  <a:schemeClr val="bg1"/>
                </a:solidFill>
              </a:rPr>
              <a:t>بالأَنيلين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الأَوْرامين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الأَوْرامين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الأَوْرامين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أماكن التَّنْقيب عن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الأَوْرامين</a:t>
            </a:r>
            <a:endParaRPr lang="ar-SA" sz="2200" dirty="0" smtClean="0"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9" name="صورة 8" descr="C:\Users\TOSHIBA\Documents\المهنة والسرطان\الصور\2-2-3-1-إنتاج الأورامين-التنقيب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728263"/>
            <a:ext cx="5105400" cy="34014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الماجِنْتا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Magenta production 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الماجِنْتا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استُخدِم اسم صِباغ </a:t>
            </a:r>
            <a:r>
              <a:rPr lang="ar-SY" b="1" dirty="0" err="1" smtClean="0">
                <a:solidFill>
                  <a:schemeClr val="bg1"/>
                </a:solidFill>
              </a:rPr>
              <a:t>الماجِنْتا</a:t>
            </a:r>
            <a:r>
              <a:rPr lang="ar-SY" b="1" dirty="0" smtClean="0">
                <a:solidFill>
                  <a:schemeClr val="bg1"/>
                </a:solidFill>
              </a:rPr>
              <a:t> ليُشير إلى مَزيج </a:t>
            </a:r>
            <a:r>
              <a:rPr lang="ar-SY" b="1" dirty="0" err="1" smtClean="0">
                <a:solidFill>
                  <a:schemeClr val="bg1"/>
                </a:solidFill>
              </a:rPr>
              <a:t>الفوكْسين</a:t>
            </a:r>
            <a:r>
              <a:rPr lang="ar-SY" b="1" dirty="0" smtClean="0">
                <a:solidFill>
                  <a:schemeClr val="bg1"/>
                </a:solidFill>
              </a:rPr>
              <a:t> الأَساسِي مع مُكَوِّناته الرئيسة الأربعة:الأحمر الأَساسِي </a:t>
            </a:r>
            <a:r>
              <a:rPr lang="ar-SY" b="1" dirty="0" err="1" smtClean="0">
                <a:solidFill>
                  <a:schemeClr val="bg1"/>
                </a:solidFill>
              </a:rPr>
              <a:t>وماجِنْتا</a:t>
            </a:r>
            <a:r>
              <a:rPr lang="ar-SY" b="1" dirty="0" smtClean="0">
                <a:solidFill>
                  <a:schemeClr val="bg1"/>
                </a:solidFill>
              </a:rPr>
              <a:t> ذو الرَّقَم صفر </a:t>
            </a:r>
            <a:r>
              <a:rPr lang="ar-SY" b="1" dirty="0" err="1" smtClean="0">
                <a:solidFill>
                  <a:schemeClr val="bg1"/>
                </a:solidFill>
              </a:rPr>
              <a:t>وماجِنْتا</a:t>
            </a:r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 الوَرْدِي) </a:t>
            </a:r>
            <a:r>
              <a:rPr lang="ar-SY" b="1" dirty="0" err="1" smtClean="0">
                <a:solidFill>
                  <a:schemeClr val="bg1"/>
                </a:solidFill>
              </a:rPr>
              <a:t>وماجِنْتا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II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وماجِنْتا</a:t>
            </a:r>
            <a:r>
              <a:rPr lang="en-US" b="1" dirty="0" smtClean="0">
                <a:solidFill>
                  <a:schemeClr val="bg1"/>
                </a:solidFill>
              </a:rPr>
              <a:t> III </a:t>
            </a:r>
            <a:r>
              <a:rPr lang="ar-SY" b="1" dirty="0" smtClean="0">
                <a:solidFill>
                  <a:schemeClr val="bg1"/>
                </a:solidFill>
              </a:rPr>
              <a:t>(</a:t>
            </a:r>
            <a:r>
              <a:rPr lang="ar-SY" b="1" dirty="0" err="1" smtClean="0">
                <a:solidFill>
                  <a:schemeClr val="bg1"/>
                </a:solidFill>
              </a:rPr>
              <a:t>فوكْسين</a:t>
            </a:r>
            <a:r>
              <a:rPr lang="ar-SY" b="1" dirty="0" smtClean="0">
                <a:solidFill>
                  <a:schemeClr val="bg1"/>
                </a:solidFill>
              </a:rPr>
              <a:t> الجديد)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يُنتَج هذا الصِّباغ من تَكْثيف </a:t>
            </a:r>
            <a:r>
              <a:rPr lang="ar-SY" b="1" dirty="0" err="1" smtClean="0">
                <a:solidFill>
                  <a:schemeClr val="bg1"/>
                </a:solidFill>
              </a:rPr>
              <a:t>أُورْثُو</a:t>
            </a:r>
            <a:r>
              <a:rPr lang="ar-SY" b="1" dirty="0" smtClean="0">
                <a:solidFill>
                  <a:schemeClr val="bg1"/>
                </a:solidFill>
              </a:rPr>
              <a:t>-</a:t>
            </a:r>
            <a:r>
              <a:rPr lang="ar-SY" b="1" dirty="0" err="1" smtClean="0">
                <a:solidFill>
                  <a:schemeClr val="bg1"/>
                </a:solidFill>
              </a:rPr>
              <a:t>طُولْويدين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وفورْمالْدِهيد</a:t>
            </a:r>
            <a:r>
              <a:rPr lang="ar-SY" b="1" dirty="0" smtClean="0">
                <a:solidFill>
                  <a:schemeClr val="bg1"/>
                </a:solidFill>
              </a:rPr>
              <a:t> بوجود </a:t>
            </a:r>
            <a:r>
              <a:rPr lang="ar-SY" b="1" dirty="0" err="1" smtClean="0">
                <a:solidFill>
                  <a:schemeClr val="bg1"/>
                </a:solidFill>
              </a:rPr>
              <a:t>بِتروطولويين</a:t>
            </a:r>
            <a:r>
              <a:rPr lang="ar-SY" b="1" dirty="0" smtClean="0">
                <a:solidFill>
                  <a:schemeClr val="bg1"/>
                </a:solidFill>
              </a:rPr>
              <a:t> حيث يَنْتُج </a:t>
            </a:r>
            <a:r>
              <a:rPr lang="ar-SY" b="1" dirty="0" err="1" smtClean="0">
                <a:solidFill>
                  <a:schemeClr val="bg1"/>
                </a:solidFill>
              </a:rPr>
              <a:t>ماجِنْتا</a:t>
            </a:r>
            <a:r>
              <a:rPr lang="en-US" b="1" dirty="0" smtClean="0">
                <a:solidFill>
                  <a:schemeClr val="bg1"/>
                </a:solidFill>
              </a:rPr>
              <a:t>III </a:t>
            </a:r>
            <a:r>
              <a:rPr lang="ar-SY" b="1" dirty="0" smtClean="0">
                <a:solidFill>
                  <a:schemeClr val="bg1"/>
                </a:solidFill>
              </a:rPr>
              <a:t>. </a:t>
            </a:r>
            <a:r>
              <a:rPr lang="ar-SY" b="1" dirty="0" err="1" smtClean="0">
                <a:solidFill>
                  <a:schemeClr val="bg1"/>
                </a:solidFill>
              </a:rPr>
              <a:t>يُحضَّرماجِنْتا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ar-SY" b="1" dirty="0" smtClean="0">
                <a:solidFill>
                  <a:schemeClr val="bg1"/>
                </a:solidFill>
              </a:rPr>
              <a:t>عبر تَفاعُل مَزيج 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وأُورْثُو</a:t>
            </a:r>
            <a:r>
              <a:rPr lang="ar-SY" b="1" dirty="0" smtClean="0">
                <a:solidFill>
                  <a:schemeClr val="bg1"/>
                </a:solidFill>
              </a:rPr>
              <a:t>- وبارا-</a:t>
            </a:r>
            <a:r>
              <a:rPr lang="ar-SY" b="1" dirty="0" err="1" smtClean="0">
                <a:solidFill>
                  <a:schemeClr val="bg1"/>
                </a:solidFill>
              </a:rPr>
              <a:t>طُولويدين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والهيدروكلُوريدات</a:t>
            </a:r>
            <a:r>
              <a:rPr lang="ar-SY" b="1" dirty="0" smtClean="0">
                <a:solidFill>
                  <a:schemeClr val="bg1"/>
                </a:solidFill>
              </a:rPr>
              <a:t> الخاصة </a:t>
            </a:r>
            <a:r>
              <a:rPr lang="ar-SY" b="1" dirty="0" err="1" smtClean="0">
                <a:solidFill>
                  <a:schemeClr val="bg1"/>
                </a:solidFill>
              </a:rPr>
              <a:t>بها</a:t>
            </a:r>
            <a:r>
              <a:rPr lang="ar-SY" b="1" dirty="0" smtClean="0">
                <a:solidFill>
                  <a:schemeClr val="bg1"/>
                </a:solidFill>
              </a:rPr>
              <a:t> مع </a:t>
            </a:r>
            <a:r>
              <a:rPr lang="ar-SY" b="1" dirty="0" err="1" smtClean="0">
                <a:solidFill>
                  <a:schemeClr val="bg1"/>
                </a:solidFill>
              </a:rPr>
              <a:t>نِتْروبِنـْزين</a:t>
            </a:r>
            <a:r>
              <a:rPr lang="ar-SY" b="1" dirty="0" smtClean="0">
                <a:solidFill>
                  <a:schemeClr val="bg1"/>
                </a:solidFill>
              </a:rPr>
              <a:t> أو مَزيج </a:t>
            </a:r>
            <a:r>
              <a:rPr lang="ar-SY" b="1" dirty="0" err="1" smtClean="0">
                <a:solidFill>
                  <a:schemeClr val="bg1"/>
                </a:solidFill>
              </a:rPr>
              <a:t>نِتْروبِنـْزينوأُورْثُو</a:t>
            </a:r>
            <a:r>
              <a:rPr lang="ar-SY" b="1" dirty="0" smtClean="0">
                <a:solidFill>
                  <a:schemeClr val="bg1"/>
                </a:solidFill>
              </a:rPr>
              <a:t> نِترو </a:t>
            </a:r>
            <a:r>
              <a:rPr lang="ar-SY" b="1" dirty="0" err="1" smtClean="0">
                <a:solidFill>
                  <a:schemeClr val="bg1"/>
                </a:solidFill>
              </a:rPr>
              <a:t>طولويين</a:t>
            </a:r>
            <a:r>
              <a:rPr lang="ar-SY" b="1" dirty="0" smtClean="0">
                <a:solidFill>
                  <a:schemeClr val="bg1"/>
                </a:solidFill>
              </a:rPr>
              <a:t> بوجود </a:t>
            </a:r>
            <a:r>
              <a:rPr lang="ar-SY" b="1" dirty="0" err="1" smtClean="0">
                <a:solidFill>
                  <a:schemeClr val="bg1"/>
                </a:solidFill>
              </a:rPr>
              <a:t>كلُور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الحَدِيْدوز</a:t>
            </a:r>
            <a:r>
              <a:rPr lang="ar-SY" b="1" dirty="0" smtClean="0">
                <a:solidFill>
                  <a:schemeClr val="bg1"/>
                </a:solidFill>
              </a:rPr>
              <a:t> وأُكْسيد </a:t>
            </a:r>
            <a:r>
              <a:rPr lang="ar-SY" b="1" dirty="0" err="1" smtClean="0">
                <a:solidFill>
                  <a:schemeClr val="bg1"/>
                </a:solidFill>
              </a:rPr>
              <a:t>الحَدِيْدوز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وكلُوريد</a:t>
            </a:r>
            <a:r>
              <a:rPr lang="ar-SY" b="1" dirty="0" smtClean="0">
                <a:solidFill>
                  <a:schemeClr val="bg1"/>
                </a:solidFill>
              </a:rPr>
              <a:t> الزَّنْك. يُحضَّر الأحمر الأَساسِي بتَفاعُل 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 مع </a:t>
            </a:r>
            <a:r>
              <a:rPr lang="ar-SY" b="1" dirty="0" err="1" smtClean="0">
                <a:solidFill>
                  <a:schemeClr val="bg1"/>
                </a:solidFill>
              </a:rPr>
              <a:t>الفورْمالْدِهيد</a:t>
            </a:r>
            <a:r>
              <a:rPr lang="ar-SY" b="1" dirty="0" smtClean="0">
                <a:solidFill>
                  <a:schemeClr val="bg1"/>
                </a:solidFill>
              </a:rPr>
              <a:t> بوجود </a:t>
            </a:r>
            <a:r>
              <a:rPr lang="ar-SY" b="1" dirty="0" err="1" smtClean="0">
                <a:solidFill>
                  <a:schemeClr val="bg1"/>
                </a:solidFill>
              </a:rPr>
              <a:t>كلُوريد</a:t>
            </a:r>
            <a:r>
              <a:rPr lang="ar-SY" b="1" dirty="0" smtClean="0">
                <a:solidFill>
                  <a:schemeClr val="bg1"/>
                </a:solidFill>
              </a:rPr>
              <a:t> الهيدْروجين حيث يتشكل 4، َ4–</a:t>
            </a:r>
            <a:r>
              <a:rPr lang="ar-SY" b="1" dirty="0" err="1" smtClean="0">
                <a:solidFill>
                  <a:schemeClr val="bg1"/>
                </a:solidFill>
              </a:rPr>
              <a:t>ميثيلين</a:t>
            </a:r>
            <a:r>
              <a:rPr lang="ar-SY" b="1" dirty="0" smtClean="0">
                <a:solidFill>
                  <a:schemeClr val="bg1"/>
                </a:solidFill>
              </a:rPr>
              <a:t> ثُنائِي 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 الذي يُسخَّن مع 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وهيدروكلُوريد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الأَنيلين</a:t>
            </a:r>
            <a:r>
              <a:rPr lang="ar-SY" b="1" dirty="0" smtClean="0">
                <a:solidFill>
                  <a:schemeClr val="bg1"/>
                </a:solidFill>
              </a:rPr>
              <a:t> بوجود </a:t>
            </a:r>
            <a:r>
              <a:rPr lang="ar-SY" b="1" dirty="0" err="1" smtClean="0">
                <a:solidFill>
                  <a:schemeClr val="bg1"/>
                </a:solidFill>
              </a:rPr>
              <a:t>نِتْروبِنـْزينو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كلُوريد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الحَدِيْدوز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يَحْدُث التَّعَرُّض المِهَنِي أثناء إِنْتاج </a:t>
            </a:r>
            <a:r>
              <a:rPr lang="ar-SY" b="1" dirty="0" err="1" smtClean="0">
                <a:solidFill>
                  <a:schemeClr val="bg1"/>
                </a:solidFill>
              </a:rPr>
              <a:t>الماجِنْتا</a:t>
            </a:r>
            <a:r>
              <a:rPr lang="ar-SY" b="1" dirty="0" smtClean="0">
                <a:solidFill>
                  <a:schemeClr val="bg1"/>
                </a:solidFill>
              </a:rPr>
              <a:t> في مُنْشآت تَصْنيع صِباغ </a:t>
            </a:r>
            <a:r>
              <a:rPr lang="ar-SY" b="1" dirty="0" err="1" smtClean="0">
                <a:solidFill>
                  <a:schemeClr val="bg1"/>
                </a:solidFill>
              </a:rPr>
              <a:t>الفوكْسين</a:t>
            </a:r>
            <a:r>
              <a:rPr lang="ar-SY" b="1" dirty="0" smtClean="0">
                <a:solidFill>
                  <a:schemeClr val="bg1"/>
                </a:solidFill>
              </a:rPr>
              <a:t>، ومُنْشآت تَصْنيع </a:t>
            </a:r>
            <a:r>
              <a:rPr lang="ar-SY" b="1" dirty="0" err="1" smtClean="0">
                <a:solidFill>
                  <a:schemeClr val="bg1"/>
                </a:solidFill>
              </a:rPr>
              <a:t>الماجِنْتا</a:t>
            </a:r>
            <a:r>
              <a:rPr lang="ar-SY" b="1" dirty="0" smtClean="0">
                <a:solidFill>
                  <a:schemeClr val="bg1"/>
                </a:solidFill>
              </a:rPr>
              <a:t>، ومُنْشآت تَصْنيع </a:t>
            </a:r>
            <a:r>
              <a:rPr lang="ar-SY" b="1" dirty="0" err="1" smtClean="0">
                <a:solidFill>
                  <a:schemeClr val="bg1"/>
                </a:solidFill>
              </a:rPr>
              <a:t>الفوكْسين</a:t>
            </a:r>
            <a:r>
              <a:rPr lang="ar-SY" b="1" dirty="0" smtClean="0">
                <a:solidFill>
                  <a:schemeClr val="bg1"/>
                </a:solidFill>
              </a:rPr>
              <a:t> الجديد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الماجِنْتا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عضو آخر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الماجِنْتا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69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المُحْتَمَلة (المجموعة 2-أ)] المِهَنية الكيميائية غير الفلزية-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مِرْكابْتوبِنْزوثِيازول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المُحْتَمَلة (المجموعة 2-أ)] المِهَنية 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الكيميائية-عمليات إنتاجية-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الحلاقون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الممكنة (المجموعة 2-ب)] المِهَنية </a:t>
            </a:r>
            <a:b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الكيميائية-عمليات إنتاجية-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التنظيف الجاف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الممكنة (المجموعة 2-ب)] المِهَنية الكيميائية-عمليات إنتاجية-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عمليات الطباعة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الماجِنْتا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اِسْتِخْدام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الماجِنْتا</a:t>
            </a: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في صَبْغ الأَحْبار</a:t>
            </a:r>
          </a:p>
        </p:txBody>
      </p:sp>
      <p:pic>
        <p:nvPicPr>
          <p:cNvPr id="8" name="صورة 7" descr="C:\Users\TOSHIBA\Documents\‫المهنة والسرطان-نسخة د. بسام 1\الصور\استخدام الماجينتا في صبغ الأحبار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080" y="2074545"/>
            <a:ext cx="4815840" cy="270891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الألومينْيوم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AluminIum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 production 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الألومينْيوم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يتَعَرُّض العامِلون في إِنْتاج </a:t>
            </a:r>
            <a:r>
              <a:rPr lang="ar-SY" b="1" dirty="0" err="1" smtClean="0">
                <a:solidFill>
                  <a:schemeClr val="bg1"/>
                </a:solidFill>
              </a:rPr>
              <a:t>الألومينْيوم</a:t>
            </a:r>
            <a:r>
              <a:rPr lang="ar-SY" b="1" dirty="0" smtClean="0">
                <a:solidFill>
                  <a:schemeClr val="bg1"/>
                </a:solidFill>
              </a:rPr>
              <a:t> إلى </a:t>
            </a:r>
            <a:r>
              <a:rPr lang="ar-SY" b="1" dirty="0" err="1" smtClean="0">
                <a:solidFill>
                  <a:schemeClr val="bg1"/>
                </a:solidFill>
              </a:rPr>
              <a:t>الهيدْروكَرْبونِيَّات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الأَروماتِيَّة</a:t>
            </a:r>
            <a:r>
              <a:rPr lang="ar-SY" b="1" dirty="0" smtClean="0">
                <a:solidFill>
                  <a:schemeClr val="bg1"/>
                </a:solidFill>
              </a:rPr>
              <a:t> (العِطْرِيَّة) مُتَعَدِّدَة الحَلَقات؛ بالإضافة إلى ثُنائِي أُكْسيد الكِبْريت، </a:t>
            </a:r>
            <a:r>
              <a:rPr lang="ar-SY" b="1" dirty="0" err="1" smtClean="0">
                <a:solidFill>
                  <a:schemeClr val="bg1"/>
                </a:solidFill>
              </a:rPr>
              <a:t>والفْلوريدات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وفْلوريد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الألومينْيوم</a:t>
            </a:r>
            <a:r>
              <a:rPr lang="ar-SY" b="1" dirty="0" smtClean="0">
                <a:solidFill>
                  <a:schemeClr val="bg1"/>
                </a:solidFill>
              </a:rPr>
              <a:t> وجُسَيْمات لِيفِيَّة من رُباعِي فْلوريد </a:t>
            </a:r>
            <a:r>
              <a:rPr lang="ar-SY" b="1" dirty="0" err="1" smtClean="0">
                <a:solidFill>
                  <a:schemeClr val="bg1"/>
                </a:solidFill>
              </a:rPr>
              <a:t>الألومينْيوم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والفْلورسْبار</a:t>
            </a:r>
            <a:r>
              <a:rPr lang="ar-SY" b="1" dirty="0" smtClean="0">
                <a:solidFill>
                  <a:schemeClr val="bg1"/>
                </a:solidFill>
              </a:rPr>
              <a:t>، والعديد من الفِلِزَّات الثَّقيلَة النادِرَة </a:t>
            </a:r>
            <a:r>
              <a:rPr lang="ar-SY" b="1" dirty="0" err="1" smtClean="0">
                <a:solidFill>
                  <a:schemeClr val="bg1"/>
                </a:solidFill>
              </a:rPr>
              <a:t>كالفانادْيوم</a:t>
            </a:r>
            <a:r>
              <a:rPr lang="ar-SY" b="1" dirty="0" smtClean="0">
                <a:solidFill>
                  <a:schemeClr val="bg1"/>
                </a:solidFill>
              </a:rPr>
              <a:t> والكروم والنِّيكْل، </a:t>
            </a:r>
            <a:r>
              <a:rPr lang="ar-SY" b="1" dirty="0" err="1" smtClean="0">
                <a:solidFill>
                  <a:schemeClr val="bg1"/>
                </a:solidFill>
              </a:rPr>
              <a:t>والأَسْبَسْت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الحَريرالصَّخْري</a:t>
            </a:r>
            <a:r>
              <a:rPr lang="ar-SY" b="1" dirty="0" smtClean="0">
                <a:solidFill>
                  <a:schemeClr val="bg1"/>
                </a:solidFill>
              </a:rPr>
              <a:t>)، والحَرارَة المُفْرِطة، والحُقول المِغْناطيسِيَّة الساكِنَة الشديدة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الألومينْيوم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الرئة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الألومينْيوم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عضو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إِنْتاج الألومينْيوم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عُمَّال إِنْتاج </a:t>
            </a:r>
            <a:r>
              <a:rPr lang="ar-SA" sz="2200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الألومينْيوم</a:t>
            </a:r>
            <a:endParaRPr lang="ar-SA" sz="2200" dirty="0" smtClean="0"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9" name="صورة 8" descr="C:\Users\TOSHIBA\Documents\المهنة والسرطان\الصور\2-2-3-10-إنتاج الألمنيوم.jpg"/>
          <p:cNvPicPr/>
          <p:nvPr/>
        </p:nvPicPr>
        <p:blipFill>
          <a:blip r:embed="rId2" cstate="print"/>
          <a:srcRect b="5727"/>
          <a:stretch>
            <a:fillRect/>
          </a:stretch>
        </p:blipFill>
        <p:spPr bwMode="auto">
          <a:xfrm>
            <a:off x="1929757" y="1772761"/>
            <a:ext cx="5284485" cy="331247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تَصْنيع الدِّهان وتَطْبيقه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الدَّهَّانون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Paint manufacture and applications (painter)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تَصْنيع الدِّهان وتَطْبيقه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الدَّهَّانون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يتَعَرُّض العامِلون إلى المَواد الكِيمْيائِيَّة المُكَوِّنة لمُنْتَجات الدِّهان أثناء تَصْنيعه وتَطْبيقه وإزالَته، كثُنائِي </a:t>
            </a:r>
            <a:r>
              <a:rPr lang="ar-SY" b="1" dirty="0" err="1" smtClean="0">
                <a:solidFill>
                  <a:schemeClr val="bg1"/>
                </a:solidFill>
              </a:rPr>
              <a:t>كلُور</a:t>
            </a:r>
            <a:r>
              <a:rPr lang="ar-SY" b="1" dirty="0" smtClean="0">
                <a:solidFill>
                  <a:schemeClr val="bg1"/>
                </a:solidFill>
              </a:rPr>
              <a:t> الميثان، وثُنائِي </a:t>
            </a:r>
            <a:r>
              <a:rPr lang="ar-SY" b="1" dirty="0" err="1" smtClean="0">
                <a:solidFill>
                  <a:schemeClr val="bg1"/>
                </a:solidFill>
              </a:rPr>
              <a:t>إِيزوسيانات</a:t>
            </a:r>
            <a:r>
              <a:rPr lang="ar-SY" b="1" dirty="0" smtClean="0">
                <a:solidFill>
                  <a:schemeClr val="bg1"/>
                </a:solidFill>
              </a:rPr>
              <a:t>، </a:t>
            </a:r>
            <a:r>
              <a:rPr lang="ar-SY" b="1" dirty="0" err="1" smtClean="0">
                <a:solidFill>
                  <a:schemeClr val="bg1"/>
                </a:solidFill>
              </a:rPr>
              <a:t>والسِّيليكا</a:t>
            </a:r>
            <a:r>
              <a:rPr lang="ar-SY" b="1" dirty="0" smtClean="0">
                <a:solidFill>
                  <a:schemeClr val="bg1"/>
                </a:solidFill>
              </a:rPr>
              <a:t> البِلُّورِيَّة، </a:t>
            </a:r>
            <a:r>
              <a:rPr lang="ar-SY" b="1" dirty="0" err="1" smtClean="0">
                <a:solidFill>
                  <a:schemeClr val="bg1"/>
                </a:solidFill>
              </a:rPr>
              <a:t>والأَسْبَسْت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الحَريرالصَّخْري</a:t>
            </a:r>
            <a:r>
              <a:rPr lang="ar-SY" b="1" dirty="0" smtClean="0">
                <a:solidFill>
                  <a:schemeClr val="bg1"/>
                </a:solidFill>
              </a:rPr>
              <a:t>)، والمُذيبات، </a:t>
            </a:r>
            <a:r>
              <a:rPr lang="ar-SY" b="1" dirty="0" err="1" smtClean="0">
                <a:solidFill>
                  <a:schemeClr val="bg1"/>
                </a:solidFill>
              </a:rPr>
              <a:t>والأَصْبِغَة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تَصْنيع الدِّهان وتَطْبيقه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الدَّهَّانون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الرئة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يَحْدُث وَرَم المُتَوَسِّطَة (</a:t>
            </a:r>
            <a:r>
              <a:rPr lang="ar-SY" b="1" dirty="0" err="1" smtClean="0">
                <a:solidFill>
                  <a:schemeClr val="bg1"/>
                </a:solidFill>
              </a:rPr>
              <a:t>ميزوثِلْيوما</a:t>
            </a:r>
            <a:r>
              <a:rPr lang="ar-SY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تَصْنيع الدِّهان وتَطْبيقه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الدَّهَّانون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الابيضاض (لدى الأطفال من أمهات متعرضات قبل الحمل وأثناءه)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79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الممكنة (المجموعة 2-ب)] المِهَنية الكيميائية-عمليات إنتاجية-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إنتاج المنسوجات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[المُحْتَمَلة والممكنة (المجموعة 2)] المِهَنية الكيميائية-عمليات إنتاجية-ع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َوادِم مُحَرِّكات 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الدِّيزِل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[المُحْتَمَلة والممكنة (المجموعة 2)] المِهَنية الكيميائية-عمليات إنتاجية-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السُّخام</a:t>
            </a:r>
            <a:r>
              <a:rPr lang="ar-S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، كما يُشاهَد في التَّعَرُّض المِهَنِي أثناء تَنْظيف المَداخِن 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تَصْنيع الدِّهان وتَطْبيقه (</a:t>
            </a:r>
            <a:r>
              <a:rPr lang="ar-SY" sz="2600" b="1" dirty="0" err="1" smtClean="0">
                <a:solidFill>
                  <a:srgbClr val="C00000"/>
                </a:solidFill>
                <a:cs typeface="PT Bold Heading" pitchFamily="2" charset="-78"/>
              </a:rPr>
              <a:t>الدَّهَّانون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)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80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مَصْنَع لتَصْنيع الدِّهانات</a:t>
            </a:r>
          </a:p>
        </p:txBody>
      </p:sp>
      <p:pic>
        <p:nvPicPr>
          <p:cNvPr id="8" name="صورة 7" descr="C:\Users\TOSHIBA\Documents\المهنة والسرطان\الصور\2-2-3-13-تصنيع الدهان وتطبيقه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3145536" cy="23591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 descr="C:\Users\TOSHIBA\Documents\‫المهنة والسرطان-نسخة د. بسام 1\الصور\تصنيع الدهان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156968" cy="22757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تَصْنيع المَطَّاط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العامِل المُسَرْطِن باللغة الإنجليزية</a:t>
            </a:r>
          </a:p>
          <a:p>
            <a:pPr algn="l" rtl="0">
              <a:buNone/>
            </a:pPr>
            <a:endParaRPr lang="ar-SY" b="1" dirty="0" smtClean="0">
              <a:solidFill>
                <a:schemeClr val="bg1"/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cs typeface="+mj-cs"/>
              </a:rPr>
              <a:t>Rubber manufacture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81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تَصْنيع المَطَّاط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يَحْدُث التَّعَرُّض للدُّخان والغُبار الناجم عن صُنْع المَطَّاط وعَمَلِيَّات </a:t>
            </a:r>
            <a:r>
              <a:rPr lang="ar-SY" b="1" dirty="0" err="1" smtClean="0">
                <a:solidFill>
                  <a:schemeClr val="bg1"/>
                </a:solidFill>
              </a:rPr>
              <a:t>التَّصْليد</a:t>
            </a:r>
            <a:r>
              <a:rPr lang="ar-SY" b="1" dirty="0" smtClean="0">
                <a:solidFill>
                  <a:schemeClr val="bg1"/>
                </a:solidFill>
              </a:rPr>
              <a:t> (</a:t>
            </a:r>
            <a:r>
              <a:rPr lang="ar-SY" b="1" dirty="0" err="1" smtClean="0">
                <a:solidFill>
                  <a:schemeClr val="bg1"/>
                </a:solidFill>
              </a:rPr>
              <a:t>البَرْكَنَة</a:t>
            </a:r>
            <a:r>
              <a:rPr lang="ar-SY" b="1" dirty="0" smtClean="0">
                <a:solidFill>
                  <a:schemeClr val="bg1"/>
                </a:solidFill>
              </a:rPr>
              <a:t>)؛ وأهم المَواد التي يتَعَرُّض لها العامِلون </a:t>
            </a:r>
            <a:r>
              <a:rPr lang="ar-SY" b="1" dirty="0" err="1" smtClean="0">
                <a:solidFill>
                  <a:schemeClr val="bg1"/>
                </a:solidFill>
              </a:rPr>
              <a:t>ن</a:t>
            </a:r>
            <a:r>
              <a:rPr lang="ar-SY" b="1" dirty="0" smtClean="0">
                <a:solidFill>
                  <a:schemeClr val="bg1"/>
                </a:solidFill>
              </a:rPr>
              <a:t>-</a:t>
            </a:r>
            <a:r>
              <a:rPr lang="ar-SY" b="1" dirty="0" err="1" smtClean="0">
                <a:solidFill>
                  <a:schemeClr val="bg1"/>
                </a:solidFill>
              </a:rPr>
              <a:t>نتروز</a:t>
            </a:r>
            <a:r>
              <a:rPr lang="ar-SY" b="1" dirty="0" smtClean="0">
                <a:solidFill>
                  <a:schemeClr val="bg1"/>
                </a:solidFill>
              </a:rPr>
              <a:t> أَمينات، </a:t>
            </a:r>
            <a:r>
              <a:rPr lang="ar-SY" b="1" dirty="0" err="1" smtClean="0">
                <a:solidFill>
                  <a:schemeClr val="bg1"/>
                </a:solidFill>
              </a:rPr>
              <a:t>والهيدْروكَرْبونِيَّات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الأَروماتِيَّة</a:t>
            </a:r>
            <a:r>
              <a:rPr lang="ar-SY" b="1" dirty="0" smtClean="0">
                <a:solidFill>
                  <a:schemeClr val="bg1"/>
                </a:solidFill>
              </a:rPr>
              <a:t> (العِطْرِيَّة) مُتَعَدِّدَة الحَلَقات، والمُذيبات، ومُرَكَّبات </a:t>
            </a:r>
            <a:r>
              <a:rPr lang="ar-SY" b="1" dirty="0" err="1" smtClean="0">
                <a:solidFill>
                  <a:schemeClr val="bg1"/>
                </a:solidFill>
              </a:rPr>
              <a:t>الفْثالات</a:t>
            </a:r>
            <a:endParaRPr lang="ar-SY" b="1" dirty="0" smtClean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82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تَصْنيع المَطَّاط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على نحو مُؤَكَّد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بالإضافة إلى المثانة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المعدة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الرئة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  <a:cs typeface="+mj-cs"/>
              </a:rPr>
              <a:t>الابيضاض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  <a:cs typeface="+mj-cs"/>
              </a:rPr>
              <a:t>اللمفومة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83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تَصْنيع المَطَّاط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sz="26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ظَنِّي (مُحْتَمَل ومُمْكِن)</a:t>
            </a: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المريء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الحنجرة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البروستاتة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الكيميائية-عمليات إنتاجية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تَصْنيع المَطَّاط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7، 23</a:t>
            </a:r>
            <a:r>
              <a:rPr lang="ar-SY" sz="2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85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ar-SA" sz="2200" dirty="0" smtClean="0"/>
              <a:t> </a:t>
            </a:r>
          </a:p>
          <a:p>
            <a:pPr algn="ctr">
              <a:buNone/>
            </a:pPr>
            <a:r>
              <a:rPr lang="ar-SA" sz="22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مَصْنَع لتَصْنيع المُنْتَجات المَطَّاطِيَّة</a:t>
            </a:r>
          </a:p>
        </p:txBody>
      </p:sp>
      <p:pic>
        <p:nvPicPr>
          <p:cNvPr id="9" name="صورة 8" descr="C:\Users\TOSHIBA\Documents\المهنة والسرطان\الصور\2-2-3-14-تصنيع المطاط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543" y="1735074"/>
            <a:ext cx="5014913" cy="33878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مُؤَيِّن)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</a:t>
            </a:r>
            <a:r>
              <a:rPr lang="ar-SY" sz="2800" b="1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السيني 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</a:t>
            </a:r>
            <a:endParaRPr lang="ar-SY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العامِل المُسَرْطِن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باللغة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الإنجليزية</a:t>
            </a: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X and gamma </a:t>
            </a:r>
            <a:r>
              <a:rPr lang="en-US" b="1" dirty="0" smtClean="0">
                <a:solidFill>
                  <a:schemeClr val="bg1"/>
                </a:solidFill>
              </a:rPr>
              <a:t>radiation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مُؤَيِّن)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</a:t>
            </a:r>
            <a:r>
              <a:rPr lang="ar-SY" sz="2800" b="1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السيني 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الاِسْتِخْدام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والتَّعَرُّض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>
                <a:solidFill>
                  <a:schemeClr val="bg1"/>
                </a:solidFill>
              </a:rPr>
              <a:t>اِسْتِخْدام </a:t>
            </a:r>
            <a:r>
              <a:rPr lang="ar-SY" b="1" dirty="0" smtClean="0">
                <a:solidFill>
                  <a:schemeClr val="bg1"/>
                </a:solidFill>
              </a:rPr>
              <a:t>الإِشْعاع </a:t>
            </a:r>
            <a:r>
              <a:rPr lang="ar-SY" b="1" dirty="0">
                <a:solidFill>
                  <a:schemeClr val="bg1"/>
                </a:solidFill>
              </a:rPr>
              <a:t>السِّينِي في التَّصْوير الطِّبِّي </a:t>
            </a:r>
            <a:r>
              <a:rPr lang="ar-SY" b="1" dirty="0" smtClean="0">
                <a:solidFill>
                  <a:schemeClr val="bg1"/>
                </a:solidFill>
              </a:rPr>
              <a:t>الشُّعاعِي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اِسْتِخْدام الإِشْعاع </a:t>
            </a:r>
            <a:r>
              <a:rPr lang="ar-SY" b="1" dirty="0">
                <a:solidFill>
                  <a:schemeClr val="bg1"/>
                </a:solidFill>
              </a:rPr>
              <a:t>السِّينِي في الكَشْف على </a:t>
            </a:r>
            <a:r>
              <a:rPr lang="ar-SY" b="1" dirty="0" smtClean="0">
                <a:solidFill>
                  <a:schemeClr val="bg1"/>
                </a:solidFill>
              </a:rPr>
              <a:t>الحقائب</a:t>
            </a:r>
          </a:p>
          <a:p>
            <a:pPr>
              <a:buFont typeface="Wingdings" pitchFamily="2" charset="2"/>
              <a:buChar char="Ø"/>
            </a:pPr>
            <a:r>
              <a:rPr lang="ar-SY" b="1" dirty="0">
                <a:solidFill>
                  <a:schemeClr val="bg1"/>
                </a:solidFill>
              </a:rPr>
              <a:t>اِسْتِخْدام </a:t>
            </a:r>
            <a:r>
              <a:rPr lang="ar-SY" b="1" dirty="0" smtClean="0">
                <a:solidFill>
                  <a:schemeClr val="bg1"/>
                </a:solidFill>
              </a:rPr>
              <a:t>الإِشْعاع </a:t>
            </a:r>
            <a:r>
              <a:rPr lang="ar-SY" b="1" dirty="0">
                <a:solidFill>
                  <a:schemeClr val="bg1"/>
                </a:solidFill>
              </a:rPr>
              <a:t>السِّينِي في </a:t>
            </a:r>
            <a:r>
              <a:rPr lang="ar-SY" b="1" dirty="0" smtClean="0">
                <a:solidFill>
                  <a:schemeClr val="bg1"/>
                </a:solidFill>
              </a:rPr>
              <a:t>الاختبارات </a:t>
            </a:r>
            <a:r>
              <a:rPr lang="ar-SY" b="1" dirty="0" err="1" smtClean="0">
                <a:solidFill>
                  <a:schemeClr val="bg1"/>
                </a:solidFill>
              </a:rPr>
              <a:t>اللاإتلافية</a:t>
            </a: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اِسْتِخْدام</a:t>
            </a:r>
            <a:r>
              <a:rPr lang="ar-SY" b="1" dirty="0">
                <a:solidFill>
                  <a:schemeClr val="bg1"/>
                </a:solidFill>
              </a:rPr>
              <a:t> </a:t>
            </a:r>
            <a:r>
              <a:rPr lang="ar-SY" b="1" dirty="0" smtClean="0">
                <a:solidFill>
                  <a:schemeClr val="bg1"/>
                </a:solidFill>
              </a:rPr>
              <a:t>الإِشْعاع </a:t>
            </a:r>
            <a:r>
              <a:rPr lang="ar-SY" b="1" dirty="0">
                <a:solidFill>
                  <a:schemeClr val="bg1"/>
                </a:solidFill>
              </a:rPr>
              <a:t>السِّينِي</a:t>
            </a:r>
            <a:r>
              <a:rPr lang="ar-SY" b="1" dirty="0" smtClean="0">
                <a:solidFill>
                  <a:schemeClr val="bg1"/>
                </a:solidFill>
              </a:rPr>
              <a:t> وإِشْعاع </a:t>
            </a:r>
            <a:r>
              <a:rPr lang="ar-SY" b="1" dirty="0">
                <a:solidFill>
                  <a:schemeClr val="bg1"/>
                </a:solidFill>
              </a:rPr>
              <a:t>غامَّا في عِلاج </a:t>
            </a:r>
            <a:r>
              <a:rPr lang="ar-SY" b="1" dirty="0" smtClean="0">
                <a:solidFill>
                  <a:schemeClr val="bg1"/>
                </a:solidFill>
              </a:rPr>
              <a:t>الأَوْرام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>
                <a:solidFill>
                  <a:schemeClr val="bg1"/>
                </a:solidFill>
              </a:rPr>
              <a:t>اِسْتِخْدام </a:t>
            </a:r>
            <a:r>
              <a:rPr lang="ar-SY" b="1" dirty="0" smtClean="0">
                <a:solidFill>
                  <a:schemeClr val="bg1"/>
                </a:solidFill>
              </a:rPr>
              <a:t>إِشْعاع </a:t>
            </a:r>
            <a:r>
              <a:rPr lang="ar-SY" b="1" dirty="0">
                <a:solidFill>
                  <a:schemeClr val="bg1"/>
                </a:solidFill>
              </a:rPr>
              <a:t>غامَّا </a:t>
            </a:r>
            <a:r>
              <a:rPr lang="ar-SY" b="1" dirty="0" smtClean="0">
                <a:solidFill>
                  <a:schemeClr val="bg1"/>
                </a:solidFill>
              </a:rPr>
              <a:t>في تعقيم المحاقن والأغذية</a:t>
            </a:r>
            <a:endParaRPr lang="ar-SY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مُؤَيِّن)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</a:t>
            </a:r>
            <a:r>
              <a:rPr lang="ar-SY" sz="2800" b="1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السيني 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41379"/>
          </a:xfrm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مُؤَكَّد بالإضافة إلى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الغُدَد اللُّعابِيَّة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المَريء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المَعِدَة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القولون-المستقيم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الرِّئَة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العَظْم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الخَلِيَّة </a:t>
            </a:r>
            <a:r>
              <a:rPr lang="ar-SY" b="1" dirty="0">
                <a:solidFill>
                  <a:schemeClr val="bg1"/>
                </a:solidFill>
              </a:rPr>
              <a:t>القاعِدِيَّة في </a:t>
            </a:r>
            <a:r>
              <a:rPr lang="ar-SY" b="1" dirty="0" smtClean="0">
                <a:solidFill>
                  <a:schemeClr val="bg1"/>
                </a:solidFill>
              </a:rPr>
              <a:t>الجِلْد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ثَدْي النِّساء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88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مُؤَيِّن)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</a:t>
            </a:r>
            <a:r>
              <a:rPr lang="ar-SY" sz="2800" b="1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السيني 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6883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مُؤَكَّد بالإضافة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إلى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المَثانَة....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تتمة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الدِّماغ </a:t>
            </a:r>
            <a:r>
              <a:rPr lang="ar-SY" b="1" dirty="0">
                <a:solidFill>
                  <a:schemeClr val="bg1"/>
                </a:solidFill>
              </a:rPr>
              <a:t>والجِهاز العَصَبِي </a:t>
            </a:r>
            <a:r>
              <a:rPr lang="ar-SY" b="1" dirty="0" smtClean="0">
                <a:solidFill>
                  <a:schemeClr val="bg1"/>
                </a:solidFill>
              </a:rPr>
              <a:t>المَرْكَزي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الدَّرَقِيَّة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الكُلْيَة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كما </a:t>
            </a:r>
            <a:r>
              <a:rPr lang="ar-SY" b="1" dirty="0">
                <a:solidFill>
                  <a:schemeClr val="bg1"/>
                </a:solidFill>
              </a:rPr>
              <a:t>يَحدُث الابْيِضاض باستثناء </a:t>
            </a:r>
            <a:r>
              <a:rPr lang="ar-SY" b="1" dirty="0" smtClean="0">
                <a:solidFill>
                  <a:schemeClr val="bg1"/>
                </a:solidFill>
              </a:rPr>
              <a:t>الابْيِضاض اللِّمْفاوِي المُزْمِن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إن التَّعَرُّض </a:t>
            </a:r>
            <a:r>
              <a:rPr lang="ar-SY" b="1" dirty="0">
                <a:solidFill>
                  <a:schemeClr val="bg1"/>
                </a:solidFill>
              </a:rPr>
              <a:t>أثناء الحَياة الرَّحِمِيَّة يسبب سَرَطاناً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89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المحتويات</a:t>
            </a:r>
            <a:endParaRPr lang="ar-SY" b="1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العَوامِل </a:t>
            </a:r>
            <a:r>
              <a:rPr lang="ar-SY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المُسَرْطِنَة</a:t>
            </a: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الظَّنِّيَّة المُحْتَمَلة (المجموعة 2-أ)] غير المِهَنية (عادات المستهلك) الدوائية-الخافضات الفموية لسكر الدم-</a:t>
            </a:r>
            <a:r>
              <a:rPr lang="ar-SY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بيوغليتازون</a:t>
            </a:r>
            <a:endParaRPr lang="ar-SY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rgbClr val="00B050"/>
                </a:solidFill>
                <a:latin typeface="Times New Roman" pitchFamily="18" charset="0"/>
              </a:rPr>
              <a:t>تشريح </a:t>
            </a:r>
            <a:r>
              <a:rPr lang="ar-SY" b="1" dirty="0" smtClean="0">
                <a:solidFill>
                  <a:srgbClr val="00B050"/>
                </a:solidFill>
                <a:latin typeface="Times New Roman" pitchFamily="18" charset="0"/>
              </a:rPr>
              <a:t>وبنية ووظيفة المثانة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عوامل الخطر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مُؤَيِّن)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</a:t>
            </a:r>
            <a:r>
              <a:rPr lang="ar-SY" sz="2800" b="1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السيني 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ظَنِّي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(مُحْتَمَل ومُمْكِن)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الكبد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البنكرياس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البروستاتة</a:t>
            </a: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المبيض</a:t>
            </a:r>
          </a:p>
          <a:p>
            <a:pPr>
              <a:buNone/>
            </a:pP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90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مُؤَيِّن)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</a:t>
            </a:r>
            <a:r>
              <a:rPr lang="ar-SY" sz="2800" b="1" dirty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السيني 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91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44522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اِسْتِخْدام الإِشْعاع السِّينِي في التَّصْوير الطِّبِّي الشُّعاعِي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0" name="عنصر نائب للمحتوى 9" descr="C:\Users\TOSHIBA\Documents\‫المهنة والسرطان-نسخة د. بسام 1\الصور\2-4-2-1-الإشعاع السيني-التصوير الشعاعي الطبي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350" y="1988840"/>
            <a:ext cx="4274914" cy="314434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مُؤَيِّن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السيني 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92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00166" y="564357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اِسْتِخْدام الإِشْعاع </a:t>
            </a:r>
            <a:r>
              <a:rPr lang="ar-SA" sz="2400" b="1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السِّينِي في الكَشْف على 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الحقائب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1" name="عنصر نائب للمحتوى 10" descr="airport-x-ra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5616624" cy="3810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01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الفيزيائية (إِشْعاع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مُؤَيِّن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الإِشْعاع السيني وإِشْعاع غاما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5،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93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85984" y="550070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اِسْتِخْدام إِشْعاع </a:t>
            </a:r>
            <a:r>
              <a:rPr lang="ar-SA" sz="2400" b="1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غامَّا في عِلاج 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الأَوْرام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9" name="عنصر نائب للمحتوى 8" descr="C:\Users\TOSHIBA\Documents\‫المهنة والسرطان-نسخة د. بسام 1\الصور\2-4-2-1-1الإشعاع السيني-الإشعاع المؤين-علاج الأورام بالإشعاع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715000" cy="34766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01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المُسَرْطِنَة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الحيوية (طفيلي)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Y" sz="2800" b="1" dirty="0" err="1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البِلْهارْسِيَّة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الدَّمويِّة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3</a:t>
            </a:r>
            <a:endParaRPr lang="ar-SY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اسم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العامِل المُسَرْطِن </a:t>
            </a: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باللغة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الإنجليزية</a:t>
            </a: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Schistosoma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heamatobium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94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الحيوية (طفيلي)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Y" sz="2800" b="1" dirty="0" err="1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البِلْهارْسِيَّة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الدَّمويِّة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C000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التَّعَرُّض المِهَني</a:t>
            </a:r>
          </a:p>
          <a:p>
            <a:pPr marL="0" indent="0" algn="ctr">
              <a:buNone/>
            </a:pP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chemeClr val="bg1"/>
                </a:solidFill>
              </a:rPr>
              <a:t>البِلْهارْسِيَّة</a:t>
            </a:r>
            <a:r>
              <a:rPr lang="ar-SY" b="1" dirty="0" smtClean="0">
                <a:solidFill>
                  <a:schemeClr val="bg1"/>
                </a:solidFill>
              </a:rPr>
              <a:t> طُفَيلِي من أَجْناس الدِّيدان المَثْقوبات. يَحدُث </a:t>
            </a:r>
            <a:r>
              <a:rPr lang="ar-SY" b="1" dirty="0" err="1" smtClean="0">
                <a:solidFill>
                  <a:schemeClr val="bg1"/>
                </a:solidFill>
              </a:rPr>
              <a:t>الخَمَج</a:t>
            </a:r>
            <a:r>
              <a:rPr lang="ar-SY" b="1" dirty="0" smtClean="0">
                <a:solidFill>
                  <a:schemeClr val="bg1"/>
                </a:solidFill>
              </a:rPr>
              <a:t> بعد التَّماس المُباشَر مع </a:t>
            </a:r>
            <a:r>
              <a:rPr lang="ar-SY" b="1" dirty="0" err="1" smtClean="0">
                <a:solidFill>
                  <a:schemeClr val="bg1"/>
                </a:solidFill>
              </a:rPr>
              <a:t>الذَّوانِب</a:t>
            </a:r>
            <a:r>
              <a:rPr lang="ar-SY" b="1" dirty="0" smtClean="0">
                <a:solidFill>
                  <a:schemeClr val="bg1"/>
                </a:solidFill>
              </a:rPr>
              <a:t> القابِعَة في المِياه العَذْبَة. ثمة ثلاثة عَوامِل كبرى </a:t>
            </a:r>
            <a:r>
              <a:rPr lang="ar-SY" b="1" dirty="0" err="1" smtClean="0">
                <a:solidFill>
                  <a:schemeClr val="bg1"/>
                </a:solidFill>
              </a:rPr>
              <a:t>مسؤولة</a:t>
            </a:r>
            <a:r>
              <a:rPr lang="ar-SY" b="1" dirty="0" smtClean="0">
                <a:solidFill>
                  <a:schemeClr val="bg1"/>
                </a:solidFill>
              </a:rPr>
              <a:t> عن اِنْتِقال </a:t>
            </a:r>
            <a:r>
              <a:rPr lang="ar-SY" b="1" dirty="0" err="1" smtClean="0">
                <a:solidFill>
                  <a:schemeClr val="bg1"/>
                </a:solidFill>
              </a:rPr>
              <a:t>الخَمَج</a:t>
            </a:r>
            <a:r>
              <a:rPr lang="ar-SY" b="1" dirty="0" smtClean="0">
                <a:solidFill>
                  <a:schemeClr val="bg1"/>
                </a:solidFill>
              </a:rPr>
              <a:t>: تَلَوُّث المِياه العَذْبَة بالمُفْرَغات المحتوية على </a:t>
            </a:r>
            <a:r>
              <a:rPr lang="ar-SY" b="1" dirty="0" err="1" smtClean="0">
                <a:solidFill>
                  <a:schemeClr val="bg1"/>
                </a:solidFill>
              </a:rPr>
              <a:t>بُيوض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البِلْهارْسِيَّة</a:t>
            </a:r>
            <a:r>
              <a:rPr lang="ar-SY" b="1" dirty="0" smtClean="0">
                <a:solidFill>
                  <a:schemeClr val="bg1"/>
                </a:solidFill>
              </a:rPr>
              <a:t>، ووجود القَوْقَعَة المُضِيْف (الوَسيط)، وتَماس الإنسان مع المِياه </a:t>
            </a:r>
            <a:r>
              <a:rPr lang="ar-SY" b="1" dirty="0" err="1" smtClean="0">
                <a:solidFill>
                  <a:schemeClr val="bg1"/>
                </a:solidFill>
              </a:rPr>
              <a:t>المُحْتَشِرَة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بالذَّوانِب</a:t>
            </a:r>
            <a:r>
              <a:rPr lang="ar-SY" b="1" dirty="0" smtClean="0">
                <a:solidFill>
                  <a:schemeClr val="bg1"/>
                </a:solidFill>
              </a:rPr>
              <a:t>. إن الفِئات المِهَنِيَّة الأكثر تَعَرُّضاً </a:t>
            </a:r>
            <a:r>
              <a:rPr lang="ar-SY" b="1" dirty="0" err="1" smtClean="0">
                <a:solidFill>
                  <a:schemeClr val="bg1"/>
                </a:solidFill>
              </a:rPr>
              <a:t>للاِخْتِطار</a:t>
            </a:r>
            <a:r>
              <a:rPr lang="ar-SY" b="1" dirty="0" smtClean="0">
                <a:solidFill>
                  <a:schemeClr val="bg1"/>
                </a:solidFill>
              </a:rPr>
              <a:t> (للخَطَر) هي صيادو الأسماك وعُمَّال الرَّي، والمُزارِعون ...</a:t>
            </a:r>
            <a:endParaRPr lang="ar-SY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95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الحيوية (طفيلي)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Y" sz="2800" b="1" dirty="0" err="1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البِلْهارْسِيَّة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الدَّمويِّة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413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مُؤَكَّد بالإضافة إلى</a:t>
            </a:r>
          </a:p>
          <a:p>
            <a:pPr marL="0" indent="0" algn="ctr">
              <a:buNone/>
            </a:pP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المَثانَة</a:t>
            </a:r>
            <a:endParaRPr lang="ar-SY" b="1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  <a:p>
            <a:pPr marL="0" indent="0" algn="ctr">
              <a:buNone/>
            </a:pPr>
            <a:endParaRPr lang="ar-SY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أعضاء أخرى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96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الحيوية (طفيلي)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Y" sz="2800" b="1" dirty="0" err="1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البِلْهارْسِيَّة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الدَّمويِّة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العُضْو المُسْتَهْدَف بالسَّرَطان  على نحو ظَنِّي </a:t>
            </a:r>
            <a:r>
              <a:rPr lang="ar-SY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(مُحْتَمَل ومُمْكِن)</a:t>
            </a:r>
          </a:p>
          <a:p>
            <a:pPr>
              <a:buFont typeface="Wingdings" pitchFamily="2" charset="2"/>
              <a:buChar char="Ø"/>
            </a:pPr>
            <a:endParaRPr lang="ar-SY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b="1" dirty="0" smtClean="0">
                <a:solidFill>
                  <a:schemeClr val="bg1"/>
                </a:solidFill>
              </a:rPr>
              <a:t>لا يوجد أي أعضاء</a:t>
            </a:r>
          </a:p>
          <a:p>
            <a:pPr>
              <a:buNone/>
            </a:pP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97</a:t>
            </a:fld>
            <a:endParaRPr lang="ar-S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الحيوية (طفيلي)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Y" sz="2800" b="1" dirty="0" err="1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البِلْهارْسِيَّة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الدَّمويِّة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3،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98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91680" y="544522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رَسْم تَخْطيطِي لدَوْرَة حَياة طُفَيلِي </a:t>
            </a:r>
            <a:r>
              <a:rPr lang="ar-SA" sz="2400" b="1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البِلْهارْسِيَّة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الدَّمويِّة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عنصر نائب للمحتوى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  </a:t>
            </a:r>
            <a:endParaRPr lang="ar-SY" dirty="0"/>
          </a:p>
        </p:txBody>
      </p:sp>
      <p:pic>
        <p:nvPicPr>
          <p:cNvPr id="13" name="صورة 12" descr="C:\Users\TOSHIBA\Documents\‫المهنة والسرطان-نسخة د. بسام 1\الصور\البلهارسيا البولية.jpg"/>
          <p:cNvPicPr/>
          <p:nvPr/>
        </p:nvPicPr>
        <p:blipFill>
          <a:blip r:embed="rId2" cstate="print"/>
          <a:srcRect t="8680"/>
          <a:stretch>
            <a:fillRect/>
          </a:stretch>
        </p:blipFill>
        <p:spPr bwMode="auto">
          <a:xfrm>
            <a:off x="2214546" y="1928802"/>
            <a:ext cx="4740021" cy="324983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3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العَوامِل </a:t>
            </a:r>
            <a:r>
              <a:rPr lang="ar-SY" sz="2600" b="1" dirty="0" err="1" smtClean="0">
                <a:solidFill>
                  <a:srgbClr val="0070C0"/>
                </a:solidFill>
                <a:cs typeface="PT Bold Heading" pitchFamily="2" charset="-78"/>
              </a:rPr>
              <a:t>المُسَرْطِنَة</a:t>
            </a: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 المُؤَكَّدَة المِهَنية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  <a:t>الحيوية (طفيلي)</a:t>
            </a:r>
            <a:br>
              <a:rPr lang="ar-SY" sz="2600" b="1" dirty="0" smtClean="0">
                <a:solidFill>
                  <a:srgbClr val="0070C0"/>
                </a:solidFill>
                <a:cs typeface="PT Bold Heading" pitchFamily="2" charset="-78"/>
              </a:rPr>
            </a:b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Y" sz="2800" b="1" dirty="0" err="1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البِلْهارْسِيَّة</a:t>
            </a:r>
            <a:r>
              <a:rPr lang="ar-SY" sz="2800" b="1" dirty="0" smtClean="0">
                <a:solidFill>
                  <a:srgbClr val="C00000"/>
                </a:solidFill>
                <a:latin typeface="Simplified Arabic" pitchFamily="18" charset="-78"/>
                <a:cs typeface="PT Bold Heading" pitchFamily="2" charset="-78"/>
              </a:rPr>
              <a:t> الدَّمويِّة</a:t>
            </a:r>
            <a:r>
              <a:rPr lang="ar-SY" sz="2600" b="1" baseline="30000" dirty="0" smtClean="0">
                <a:solidFill>
                  <a:srgbClr val="00B050"/>
                </a:solidFill>
                <a:cs typeface="PT Bold Heading" pitchFamily="2" charset="-78"/>
              </a:rPr>
              <a:t>1، 3، 23</a:t>
            </a:r>
            <a:endParaRPr lang="ar-SY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96B-C852-4286-BE65-505464FDA9CC}" type="datetime10">
              <a:rPr lang="ar-SA" smtClean="0">
                <a:solidFill>
                  <a:srgbClr val="002060"/>
                </a:solidFill>
              </a:rPr>
              <a:pPr/>
              <a:t>الخميس، 28 تموز، 2016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>الدكتور بسام أبو الذهب-دائرة السلامة والصحة المِهَنية-وزارة الصحة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02060"/>
                </a:solidFill>
              </a:rPr>
              <a:pPr/>
              <a:t>99</a:t>
            </a:fld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85852" y="571501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بُيوض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طُفَيلِي </a:t>
            </a:r>
            <a:r>
              <a:rPr lang="ar-SA" sz="2400" b="1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البِلْهارْسِيَّة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الدَّمويِّ </a:t>
            </a:r>
            <a:r>
              <a:rPr lang="ar-SA" sz="2400" b="1" dirty="0" err="1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محاطةبالحَمِضات</a:t>
            </a:r>
            <a:r>
              <a:rPr lang="ar-SA" sz="2400" b="1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في المَثانَة</a:t>
            </a:r>
            <a:endParaRPr lang="en-US" sz="2400" dirty="0">
              <a:solidFill>
                <a:srgbClr val="002060"/>
              </a:solidFill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   </a:t>
            </a:r>
            <a:endParaRPr lang="ar-SY" dirty="0"/>
          </a:p>
        </p:txBody>
      </p:sp>
      <p:pic>
        <p:nvPicPr>
          <p:cNvPr id="10" name="صورة 9" descr="C:\Users\TOSHIBA\Documents\‫المهنة والسرطان-نسخة د. بسام 1\الصور\بيوض البلهارسيا البولية محاطة بالحمضات في المثلنة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185867" cy="34667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01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13073</Words>
  <Application>Microsoft Office PowerPoint</Application>
  <PresentationFormat>عرض على الشاشة (3:4)‏</PresentationFormat>
  <Paragraphs>2520</Paragraphs>
  <Slides>283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10</vt:i4>
      </vt:variant>
      <vt:variant>
        <vt:lpstr>عناوين الشرائح</vt:lpstr>
      </vt:variant>
      <vt:variant>
        <vt:i4>283</vt:i4>
      </vt:variant>
    </vt:vector>
  </HeadingPairs>
  <TitlesOfParts>
    <vt:vector size="293" baseType="lpstr">
      <vt:lpstr>سمة Office</vt:lpstr>
      <vt:lpstr>1_سمة Office</vt:lpstr>
      <vt:lpstr>6_سمة Office</vt:lpstr>
      <vt:lpstr>17_سمة Office</vt:lpstr>
      <vt:lpstr>18_سمة Office</vt:lpstr>
      <vt:lpstr>19_سمة Office</vt:lpstr>
      <vt:lpstr>20_سمة Office</vt:lpstr>
      <vt:lpstr>15_سمة Office</vt:lpstr>
      <vt:lpstr>16_سمة Office</vt:lpstr>
      <vt:lpstr>21_سمة Office</vt:lpstr>
      <vt:lpstr>العَوامِل المُسَرْطِنَة المُؤَكَّدَة والظَّنِّيَّة (المُحْتَمَلَة والمُمْكِنَة) للمَثانَة</vt:lpstr>
      <vt:lpstr>المحتويات</vt:lpstr>
      <vt:lpstr>المحتويات</vt:lpstr>
      <vt:lpstr>المحتويات</vt:lpstr>
      <vt:lpstr>المحتويات</vt:lpstr>
      <vt:lpstr>المحتويات</vt:lpstr>
      <vt:lpstr>المحتويات</vt:lpstr>
      <vt:lpstr>المحتويات</vt:lpstr>
      <vt:lpstr>المحتويات</vt:lpstr>
      <vt:lpstr>المحتويات</vt:lpstr>
      <vt:lpstr>المحتويات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حقائق عامة17 </vt:lpstr>
      <vt:lpstr>تَصْنيف الوَكالَة الدولية لبُحوث السَّرَطان (IARC) للمَواد والعَوامِل تبعاً للسَّرْطَنَة-باختصار 1، 18</vt:lpstr>
      <vt:lpstr>العَوامِل المُسَرْطِنَة المُؤَكَّدَة والظَّنِّيَّة (المُحْتَمَلَة والمُمْكِنَة) للمَثانَة1، 19، 20</vt:lpstr>
      <vt:lpstr>العَوامِل المُسَرْطِنَة المُؤَكَّدَة والظَّنِّيَّة (المُحْتَمَلَة والمُمْكِنَة) للمَثانَة1، 19، 20</vt:lpstr>
      <vt:lpstr>العَوامِل المُسَرْطِنَة المُؤَكَّدَة المِهَنية الكيميائية الفلزية  الزَّرْنيخ (الأَرْسَنيك) ومُرَكَّباتِه اللاعضوية 1، 4 </vt:lpstr>
      <vt:lpstr>العَوامِل المُسَرْطِنَة المُؤَكَّدَة المِهَنية الكيميائية الفلزية  الزَّرْنيخ (الأَرْسَنيك) ومُرَكَّباتِه اللاعضوية 1، 4 </vt:lpstr>
      <vt:lpstr>العَوامِل المُسَرْطِنَة المُؤَكَّدَة المِهَنية الكيميائية الفلزية  الزَّرْنيخ (الأَرْسَنيك) ومُرَكَّباتِه اللاعضوية 1، 4 </vt:lpstr>
      <vt:lpstr>العَوامِل المُسَرْطِنَة المُؤَكَّدَة المِهَنية الكيميائية الفلزية  الزَّرْنيخ (الأَرْسَنيك) ومُرَكَّباتِه اللاعضوية 1، 4 </vt:lpstr>
      <vt:lpstr>العَوامِل المُسَرْطِنَة المُؤَكَّدَة المِهَنية الكيميائية الفلزية  الزَّرْنيخ (الأَرْسَنيك) ومُرَكَّباتِه اللاعضوية 1، 4 </vt:lpstr>
      <vt:lpstr>العَوامِل المُسَرْطِنَة المُؤَكَّدَة المِهَنية الكيميائية الفلزية  الزَّرْنيخ (الأَرْسَنيك) ومُرَكَّباتِه اللاعضوية 1، 4، 23 </vt:lpstr>
      <vt:lpstr>العَوامِل المُسَرْطِنَة المُؤَكَّدَة المِهَنية الكيميائية غير الفلزية  4-أَمينو ثُنائِي الفاينيل 1، 7 </vt:lpstr>
      <vt:lpstr>العَوامِل المُسَرْطِنَة المُؤَكَّدَة المِهَنية الكيميائية غير الفلزية  4-أَمينو ثُنائِي الفاينيل 1، 7 </vt:lpstr>
      <vt:lpstr>العَوامِل المُسَرْطِنَة المُؤَكَّدَة المِهَنية الكيميائية غير الفلزية  4-أَمينو ثُنائِي الفاينيل 1، 7 </vt:lpstr>
      <vt:lpstr>العَوامِل المُسَرْطِنَة المُؤَكَّدَة المِهَنية الكيميائية غير الفلزية  4-أَمينو ثُنائِي الفاينيل 1، 7 </vt:lpstr>
      <vt:lpstr>العَوامِل المُسَرْطِنَة المُؤَكَّدَة المِهَنية الكيميائية غير الفلزية  4-أَمينو ثُنائِي الفاينيل 1، 7 </vt:lpstr>
      <vt:lpstr>العَوامِل المُسَرْطِنَة المُؤَكَّدَة المِهَنية الكيميائية غير الفلزية  4-أَمينو ثُنائِي الفاينيل 1، 7، 23 </vt:lpstr>
      <vt:lpstr>العَوامِل المُسَرْطِنَة المُؤَكَّدَة المِهَنية الكيميائية غير الفلزية  البِنْزيدين1، 7 </vt:lpstr>
      <vt:lpstr>العَوامِل المُسَرْطِنَة المُؤَكَّدَة المِهَنية الكيميائية غير الفلزية  البِنْزيدين1، 7 </vt:lpstr>
      <vt:lpstr>العَوامِل المُسَرْطِنَة المُؤَكَّدَة المِهَنية الكيميائية غير الفلزية  البِنْزيدين1، 7 </vt:lpstr>
      <vt:lpstr>العَوامِل المُسَرْطِنَة المُؤَكَّدَة المِهَنية الكيميائية غير الفلزية  البِنْزيدين1، 7 </vt:lpstr>
      <vt:lpstr>العَوامِل المُسَرْطِنَة المُؤَكَّدَة المِهَنية الكيميائية غير الفلزية  البِنْزيدين1، 7 </vt:lpstr>
      <vt:lpstr>العَوامِل المُسَرْطِنَة المُؤَكَّدَة المِهَنية الكيميائية غير الفلزية  البِنْزيدين1، 7، 23 </vt:lpstr>
      <vt:lpstr>العَوامِل المُسَرْطِنَة المُؤَكَّدَة المِهَنية الكيميائية غير الفلزية  2-نافْثيلامين1، 7 </vt:lpstr>
      <vt:lpstr>العَوامِل المُسَرْطِنَة المُؤَكَّدَة المِهَنية الكيميائية غير الفلزية  2-نافْثيلامين1، 7 </vt:lpstr>
      <vt:lpstr>العَوامِل المُسَرْطِنَة المُؤَكَّدَة المِهَنية الكيميائية غير الفلزية  2-نافْثيلامين1، 7</vt:lpstr>
      <vt:lpstr>العَوامِل المُسَرْطِنَة المُؤَكَّدَة المِهَنية الكيميائية غير الفلزية  2-نافْثيلامين1، 7 </vt:lpstr>
      <vt:lpstr>العَوامِل المُسَرْطِنَة المُؤَكَّدَة المِهَنية الكيميائية غير الفلزية  2-نافْثيلامين1، 7</vt:lpstr>
      <vt:lpstr>العَوامِل المُسَرْطِنَة المُؤَكَّدَة المِهَنية الكيميائية غير الفلزية  2-نافْثيلامين1، 7، 23 </vt:lpstr>
      <vt:lpstr>العَوامِل المُسَرْطِنَة المُؤَكَّدَة المِهَنية الكيميائية غير الفلزية  أُورْثُو-طُولْويدين1، 7 </vt:lpstr>
      <vt:lpstr>العَوامِل المُسَرْطِنَة المُؤَكَّدَة المِهَنية الكيميائية غير الفلزية  أُورْثُو-طُولْويدين1، 7 </vt:lpstr>
      <vt:lpstr>العَوامِل المُسَرْطِنَة المُؤَكَّدَة المِهَنية الكيميائية غير الفلزية  أُورْثُو-طُولْويدين1، 7 </vt:lpstr>
      <vt:lpstr>العَوامِل المُسَرْطِنَة المُؤَكَّدَة المِهَنية الكيميائية غير الفلزية  أُورْثُو-طُولْويدين1، 7 </vt:lpstr>
      <vt:lpstr>العَوامِل المُسَرْطِنَة المُؤَكَّدَة المِهَنية الكيميائية غير الفلزية  أُورْثُو-طُولْويدين1، 7 </vt:lpstr>
      <vt:lpstr>العَوامِل المُسَرْطِنَة المُؤَكَّدَة المِهَنية الكيميائية غير الفلزية  أُورْثُو-طُولْويدين1، 7، 23 </vt:lpstr>
      <vt:lpstr>العَوامِل المُسَرْطِنَة المُؤَكَّدَة المِهَنية الكيميائية-عمليات إنتاجية  إِنْتاج الأَوْرامين1، 7 </vt:lpstr>
      <vt:lpstr>العَوامِل المُسَرْطِنَة المُؤَكَّدَة المِهَنية الكيميائية-عمليات إنتاجية  إِنْتاج الأَوْرامين1، 7 </vt:lpstr>
      <vt:lpstr>العَوامِل المُسَرْطِنَة المُؤَكَّدَة المِهَنية الكيميائية-عمليات إنتاجية  إِنْتاج الأَوْرامين1، 7 </vt:lpstr>
      <vt:lpstr>العَوامِل المُسَرْطِنَة المُؤَكَّدَة المِهَنية الكيميائية-عمليات إنتاجية  إِنْتاج الأَوْرامين1، 7 </vt:lpstr>
      <vt:lpstr>العَوامِل المُسَرْطِنَة المُؤَكَّدَة المِهَنية الكيميائية-عمليات إنتاجية  إِنْتاج الأَوْرامين1، 7، 23 </vt:lpstr>
      <vt:lpstr>العَوامِل المُسَرْطِنَة المُؤَكَّدَة المِهَنية الكيميائية-عمليات إنتاجية  إِنْتاج الماجِنْتا1، 7 </vt:lpstr>
      <vt:lpstr>العَوامِل المُسَرْطِنَة المُؤَكَّدَة المِهَنية الكيميائية-عمليات إنتاجية  إِنْتاج الماجِنْتا1، 7 </vt:lpstr>
      <vt:lpstr>العَوامِل المُسَرْطِنَة المُؤَكَّدَة المِهَنية الكيميائية-عمليات إنتاجية  إِنْتاج الماجِنْتا1، 7 </vt:lpstr>
      <vt:lpstr>العَوامِل المُسَرْطِنَة المُؤَكَّدَة المِهَنية الكيميائية-عمليات إنتاجية  إِنْتاج الماجِنْتا1، 7 </vt:lpstr>
      <vt:lpstr>العَوامِل المُسَرْطِنَة المُؤَكَّدَة المِهَنية الكيميائية-عمليات إنتاجية  إِنْتاج الماجِنْتا1، 7، 23 </vt:lpstr>
      <vt:lpstr>العَوامِل المُسَرْطِنَة المُؤَكَّدَة المِهَنية الكيميائية-عمليات إنتاجية  إِنْتاج الألومينْيوم1، 7 </vt:lpstr>
      <vt:lpstr>العَوامِل المُسَرْطِنَة المُؤَكَّدَة المِهَنية الكيميائية-عمليات إنتاجية  إِنْتاج الألومينْيوم1، 7 </vt:lpstr>
      <vt:lpstr>العَوامِل المُسَرْطِنَة المُؤَكَّدَة المِهَنية الكيميائية-عمليات إنتاجية  إِنْتاج الألومينْيوم1، 7 </vt:lpstr>
      <vt:lpstr>العَوامِل المُسَرْطِنَة المُؤَكَّدَة المِهَنية الكيميائية-عمليات إنتاجية  إِنْتاج الألومينْيوم1، 7</vt:lpstr>
      <vt:lpstr>العَوامِل المُسَرْطِنَة المُؤَكَّدَة المِهَنية الكيميائية-عمليات إنتاجية  إِنْتاج الألومينْيوم1، 7، 23 </vt:lpstr>
      <vt:lpstr>العَوامِل المُسَرْطِنَة المُؤَكَّدَة المِهَنية الكيميائية-عمليات إنتاجية تَصْنيع الدِّهان وتَطْبيقه (الدَّهَّانون)1، 7 </vt:lpstr>
      <vt:lpstr>العَوامِل المُسَرْطِنَة المُؤَكَّدَة المِهَنية الكيميائية-عمليات إنتاجية تَصْنيع الدِّهان وتَطْبيقه (الدَّهَّانون)1، 7 </vt:lpstr>
      <vt:lpstr>العَوامِل المُسَرْطِنَة المُؤَكَّدَة المِهَنية الكيميائية-عمليات إنتاجية تَصْنيع الدِّهان وتَطْبيقه (الدَّهَّانون)1، 7 </vt:lpstr>
      <vt:lpstr>العَوامِل المُسَرْطِنَة المُؤَكَّدَة المِهَنية الكيميائية-عمليات إنتاجية تَصْنيع الدِّهان وتَطْبيقه (الدَّهَّانون)1، 7 </vt:lpstr>
      <vt:lpstr>العَوامِل المُسَرْطِنَة المُؤَكَّدَة المِهَنية الكيميائية-عمليات إنتاجية تَصْنيع الدِّهان وتَطْبيقه (الدَّهَّانون)1، 7، 23 </vt:lpstr>
      <vt:lpstr>العَوامِل المُسَرْطِنَة المُؤَكَّدَة المِهَنية الكيميائية-عمليات إنتاجية  تَصْنيع المَطَّاط1، 7 </vt:lpstr>
      <vt:lpstr>العَوامِل المُسَرْطِنَة المُؤَكَّدَة المِهَنية الكيميائية-عمليات إنتاجية  تَصْنيع المَطَّاط1، 7 </vt:lpstr>
      <vt:lpstr>العَوامِل المُسَرْطِنَة المُؤَكَّدَة المِهَنية الكيميائية-عمليات إنتاجية  تَصْنيع المَطَّاط1، 7 </vt:lpstr>
      <vt:lpstr>العَوامِل المُسَرْطِنَة المُؤَكَّدَة المِهَنية الكيميائية-عمليات إنتاجية  تَصْنيع المَطَّاط1، 7 </vt:lpstr>
      <vt:lpstr>العَوامِل المُسَرْطِنَة المُؤَكَّدَة المِهَنية الكيميائية-عمليات إنتاجية  تَصْنيع المَطَّاط1، 7، 23 </vt:lpstr>
      <vt:lpstr>العَوامِل المُسَرْطِنَة المُؤَكَّدَة المِهَنية الفيزيائية (إِشْعاع مُؤَيِّن) الإِشْعاع السيني وإِشْعاع غاما1، 5</vt:lpstr>
      <vt:lpstr>العَوامِل المُسَرْطِنَة المُؤَكَّدَة المِهَنية الفيزيائية (إِشْعاع مُؤَيِّن) الإِشْعاع السيني وإِشْعاع غاما1، 5</vt:lpstr>
      <vt:lpstr>العَوامِل المُسَرْطِنَة المُؤَكَّدَة المِهَنية الفيزيائية (إِشْعاع مُؤَيِّن) الإِشْعاع السيني وإِشْعاع غاما1، 5</vt:lpstr>
      <vt:lpstr>العَوامِل المُسَرْطِنَة المُؤَكَّدَة المِهَنية الفيزيائية (إِشْعاع مُؤَيِّن) الإِشْعاع السيني وإِشْعاع غاما1، 5</vt:lpstr>
      <vt:lpstr>العَوامِل المُسَرْطِنَة المُؤَكَّدَة المِهَنية الفيزيائية (إِشْعاع مُؤَيِّن) الإِشْعاع السيني وإِشْعاع غاما1، 5</vt:lpstr>
      <vt:lpstr>العَوامِل المُسَرْطِنَة المُؤَكَّدَة المِهَنية الفيزيائية (إِشْعاع مُؤَيِّن) الإِشْعاع السيني وإِشْعاع غاما1، 5، 23</vt:lpstr>
      <vt:lpstr>العَوامِل المُسَرْطِنَة المُؤَكَّدَة المِهَنية الفيزيائية (إِشْعاع مُؤَيِّن) الإِشْعاع السيني وإِشْعاع غاما1، 5، 23</vt:lpstr>
      <vt:lpstr>العَوامِل المُسَرْطِنَة المُؤَكَّدَة المِهَنية الفيزيائية (إِشْعاع مُؤَيِّن) الإِشْعاع السيني وإِشْعاع غاما1، 5، 23</vt:lpstr>
      <vt:lpstr>العَوامِل المُسَرْطِنَة المُؤَكَّدَة المِهَنية الحيوية (طفيلي)  البِلْهارْسِيَّة الدَّمويِّة1، 3</vt:lpstr>
      <vt:lpstr>العَوامِل المُسَرْطِنَة المُؤَكَّدَة المِهَنية الحيوية (طفيلي)  البِلْهارْسِيَّة الدَّمويِّة1، 3</vt:lpstr>
      <vt:lpstr>العَوامِل المُسَرْطِنَة المُؤَكَّدَة المِهَنية الحيوية (طفيلي)  البِلْهارْسِيَّة الدَّمويِّة1، 3</vt:lpstr>
      <vt:lpstr>العَوامِل المُسَرْطِنَة المُؤَكَّدَة المِهَنية الحيوية (طفيلي)  البِلْهارْسِيَّة الدَّمويِّة1، 3</vt:lpstr>
      <vt:lpstr>العَوامِل المُسَرْطِنَة المُؤَكَّدَة المِهَنية الحيوية (طفيلي)  البِلْهارْسِيَّة الدَّمويِّة1، 3، 23</vt:lpstr>
      <vt:lpstr>العَوامِل المُسَرْطِنَة المُؤَكَّدَة المِهَنية الحيوية (طفيلي)  البِلْهارْسِيَّة الدَّمويِّة1، 3، 23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</vt:lpstr>
      <vt:lpstr>العَوامِل المُسَرْطِنَة المُؤَكَّدَة المِهَنية الدوائية (مضادة للتنشؤ)  سِيكْلُوفُسْفاميد1، 2، 23</vt:lpstr>
      <vt:lpstr>العَوامِل المُسَرْطِنَة المُؤَكَّدَة المِهَنية الدوائية (مضادة للتنشؤ)  كلورنافازين1، 2</vt:lpstr>
      <vt:lpstr>العَوامِل المُسَرْطِنَة المُؤَكَّدَة المِهَنية الدوائية (مضادة للتنشؤ)  كلُورنافازين1، 2</vt:lpstr>
      <vt:lpstr>العَوامِل المُسَرْطِنَة المُؤَكَّدَة المِهَنية الدوائية (مضادة للتنشؤ)  كلُورنافازين1، 2</vt:lpstr>
      <vt:lpstr>العَوامِل المُسَرْطِنَة المُؤَكَّدَة المِهَنية الدوائية (مضادة للتنشؤ)  كلُورنافازين1، 2</vt:lpstr>
      <vt:lpstr>العَوامِل المُسَرْطِنَة المُؤَكَّدَة المِهَنية الدوائية (مضادة للتنشؤ)  كلُورنافازين1، 2</vt:lpstr>
      <vt:lpstr>العَوامِل المُسَرْطِنَة المُؤَكَّدَة المِهَنية الدوائية (مضادة للتنشؤ)  كلُورنافازين1، 2، 23</vt:lpstr>
      <vt:lpstr>العَوامِل المُسَرْطِنَة المُؤَكَّدَة غير المِهَنية (عادات المستهلك) المتعلقة بالتبغ تدخين التبغ 1، 6</vt:lpstr>
      <vt:lpstr>العَوامِل المُسَرْطِنَة المُؤَكَّدَة غير المِهَنية (عادات المستهلك) المتعلقة بالتبغ  تدخين التبغ 1، 6</vt:lpstr>
      <vt:lpstr>العَوامِل المُسَرْطِنَة المُؤَكَّدَة غير المِهَنية (عادات المستهلك) المتعلقة بالتبغ  تدخين التبغ 1، 6</vt:lpstr>
      <vt:lpstr>العَوامِل المُسَرْطِنَة المُؤَكَّدَة غير المِهَنية (عادات المستهلك) المتعلقة بالتبغ  تدخين التبغ 1، 6</vt:lpstr>
      <vt:lpstr>العَوامِل المُسَرْطِنَة المُؤَكَّدَة غير المِهَنية (عادات المستهلك) المتعلقة بالتبغ  تدخين التبغ 1، 6</vt:lpstr>
      <vt:lpstr>العَوامِل المُسَرْطِنَة المُؤَكَّدَة غير المِهَنية (عادات المستهلك) المتعلقة بالتبغ  تدخين التبغ 1، 6</vt:lpstr>
      <vt:lpstr>العَوامِل المُسَرْطِنَة المُؤَكَّدَة غير المِهَنية (عادات المستهلك) المتعلقة بالتبغ  تدخين التبغ 1، 6، 23</vt:lpstr>
      <vt:lpstr>العَوامِل المُسَرْطِنَة الظَّنِّيَّة المُحْتَمَلة (المجموعة 2-أ)] المِهَنية  الكيميائية غير الفلزية  4-كلورو-أورثو-طولويدين11</vt:lpstr>
      <vt:lpstr>العَوامِل المُسَرْطِنَة الظَّنِّيَّة المُحْتَمَلة (المجموعة 2-أ)] المِهَنية  الكيميائية غير الفلزية  4-كلورو-أورثو-طولويدين11</vt:lpstr>
      <vt:lpstr>العَوامِل المُسَرْطِنَة الظَّنِّيَّة المُحْتَمَلة (المجموعة 2-أ)] المِهَنية  الكيميائية غير الفلزية  4-كلورو-أورثو-طولويدين11 </vt:lpstr>
      <vt:lpstr>العَوامِل المُسَرْطِنَة الظَّنِّيَّة المُحْتَمَلة (المجموعة 2-أ)] المِهَنية  الكيميائية غير الفلزية  4-كلورو-أورثو-طولويدين11</vt:lpstr>
      <vt:lpstr>العَوامِل المُسَرْطِنَة الظَّنِّيَّة المُحْتَمَلة (المجموعة 2-أ)] المِهَنية  الكيميائية غير الفلزية  4-كلورو-أورثو-طولويدين11</vt:lpstr>
      <vt:lpstr>العَوامِل المُسَرْطِنَة الظَّنِّيَّة المُحْتَمَلة (المجموعة 2-أ)] المِهَنية  الكيميائية غير الفلزية  4-كلورو-أورثو-طولويدين11، 23 </vt:lpstr>
      <vt:lpstr>العَوامِل المُسَرْطِنَة الظَّنِّيَّة المُحْتَمَلة (المجموعة 2-أ)] المِهَنية  الكيميائية غير الفلزية  رباعي كلور الإيثيلين9</vt:lpstr>
      <vt:lpstr>العَوامِل المُسَرْطِنَة الظَّنِّيَّة المُحْتَمَلة (المجموعة 2-أ)] المِهَنية  الكيميائية غير الفلزية  رباعي كلور الإيثيلين9</vt:lpstr>
      <vt:lpstr>العَوامِل المُسَرْطِنَة الظَّنِّيَّة المُحْتَمَلة (المجموعة 2-أ)] المِهَنية  الكيميائية غير الفلزية  رباعي كلور الإيثيلين9</vt:lpstr>
      <vt:lpstr>العَوامِل المُسَرْطِنَة الظَّنِّيَّة المُحْتَمَلة (المجموعة 2-أ)] المِهَنية  الكيميائية غير الفلزية  رباعي كلور الإيثيلين9</vt:lpstr>
      <vt:lpstr>العَوامِل المُسَرْطِنَة الظَّنِّيَّة المُحْتَمَلة (المجموعة 2-أ)] المِهَنية  الكيميائية غير الفلزية  رباعي كلور الإيثيلين9</vt:lpstr>
      <vt:lpstr>العَوامِل المُسَرْطِنَة الظَّنِّيَّة المُحْتَمَلة (المجموعة 2-أ)] المِهَنية  الكيميائية غير الفلزية  رباعي كلور الإيثيلين9</vt:lpstr>
      <vt:lpstr>العَوامِل المُسَرْطِنَة الظَّنِّيَّة المُحْتَمَلة (المجموعة 2-أ)] المِهَنية  الكيميائية غير الفلزية  رباعي كلور الإيثيلين9، 23</vt:lpstr>
      <vt:lpstr>العَوامِل المُسَرْطِنَة الظَّنِّيَّة [المُحْتَمَلة والممكنة (المجموعة 2)] المِهَنية  الكيميائية غير الفلزية  قارّ (زِفْت) الفَحْم–القَطِران 1، 7 </vt:lpstr>
      <vt:lpstr>العَوامِل المُسَرْطِنَة الظَّنِّيَّة [المُحْتَمَلة والممكنة (المجموعة 2)] المِهَنية  الكيميائية غير الفلزية  قارّ (زِفْت) الفَحْم–القَطِران 1، 7 </vt:lpstr>
      <vt:lpstr>العَوامِل المُسَرْطِنَة الظَّنِّيَّة [المُحْتَمَلة والممكنة (المجموعة 2)] المِهَنية  الكيميائية غير الفلزية  قارّ (زِفْت) الفَحْم–القَطِران 1، 7 </vt:lpstr>
      <vt:lpstr>العَوامِل المُسَرْطِنَة الظَّنِّيَّة [المُحْتَمَلة والممكنة (المجموعة 2)] المِهَنية  الكيميائية غير الفلزية  قارّ (زِفْت) الفَحْم–القَطِران 1، 7 </vt:lpstr>
      <vt:lpstr>العَوامِل المُسَرْطِنَة الظَّنِّيَّة [المُحْتَمَلة والممكنة (المجموعة 2)] المِهَنية  الكيميائية غير الفلزية  قارّ (زِفْت) الفَحْم–القَطِران 1، 7 </vt:lpstr>
      <vt:lpstr>العَوامِل المُسَرْطِنَة الظَّنِّيَّة [المُحْتَمَلة والممكنة (المجموعة 2)] المِهَنية  الكيميائية غير الفلزية  قارّ (زِفْت) الفَحْم–القَطِران 1، 7، 23 </vt:lpstr>
      <vt:lpstr>العَوامِل المُسَرْطِنَة الظَّنِّيَّة المُحْتَمَلة (المجموعة 2-أ)] المِهَنية  الكيميائية غير الفلزية  2-مِرْكابْتوبِنْزوثِيازول16 </vt:lpstr>
      <vt:lpstr>العَوامِل المُسَرْطِنَة الظَّنِّيَّة المُحْتَمَلة (المجموعة 2-أ)] المِهَنية  الكيميائية غير الفلزية  2-مِرْكابْتوبِنْزوثِيازول16 </vt:lpstr>
      <vt:lpstr>العَوامِل المُسَرْطِنَة الظَّنِّيَّة المُحْتَمَلة (المجموعة 2-أ)] المِهَنية  الكيميائية غير الفلزية  2-مِرْكابْتوبِنْزوثِيازول16 </vt:lpstr>
      <vt:lpstr>العَوامِل المُسَرْطِنَة الظَّنِّيَّة المُحْتَمَلة (المجموعة 2-أ)] المِهَنية  الكيميائية غير الفلزية  2-مِرْكابْتوبِنْزوثِيازول16 </vt:lpstr>
      <vt:lpstr>العَوامِل المُسَرْطِنَة الظَّنِّيَّة المُحْتَمَلة (المجموعة 2-أ)] المِهَنية  الكيميائية غير الفلزية  2-مِرْكابْتوبِنْزوثِيازول16 </vt:lpstr>
      <vt:lpstr>العَوامِل المُسَرْطِنَة الظَّنِّيَّة المُحْتَمَلة (المجموعة 2-أ)] المِهَنية  الكيميائية غير الفلزية  2-مِرْكابْتوبِنْزوثِيازول16، 23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 </vt:lpstr>
      <vt:lpstr>العَوامِل المُسَرْطِنَة الظَّنِّيَّة المُحْتَمَلة (المجموعة 2-أ)] المِهَنية  الكيميائية-عمليات إنتاجية  الحلاقون11، 23 </vt:lpstr>
      <vt:lpstr>العَوامِل المُسَرْطِنَة الظَّنِّيَّة المُحْتَمَلة (المجموعة 2-أ)] المِهَنية  الكيميائية-عمليات إنتاجية  الحلاقون11، 23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 </vt:lpstr>
      <vt:lpstr>العَوامِل المُسَرْطِنَة الظَّنِّيَّة الممكنة (المجموعة 2-ب)] المِهَنية  الكيميائية-عمليات إنتاجية  التنظيف الجاف13، 23 </vt:lpstr>
      <vt:lpstr>العَوامِل المُسَرْطِنَة الظَّنِّيَّة الممكنة (المجموعة 2-ب)] المِهَنية  الكيميائية-عمليات إنتاجية  التنظيف الجاف13، 23 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</vt:lpstr>
      <vt:lpstr>العَوامِل المُسَرْطِنَة الظَّنِّيَّة الممكنة (المجموعة 2-ب)] المِهَنية  الكيميائية-عمليات إنتاجية  عمليات الطباعة12، 23</vt:lpstr>
      <vt:lpstr>العَوامِل المُسَرْطِنَة الظَّنِّيَّة الممكنة (المجموعة 2-ب)] المِهَنية  الكيميائية-عمليات إنتاجية  عمليات الطباعة12، 23</vt:lpstr>
      <vt:lpstr>العَوامِل المُسَرْطِنَة الظَّنِّيَّة الممكنة (المجموعة 2-ب)] المِهَنية  الكيميائية-عمليات إنتاجية  إنتاج المنسوجات15 </vt:lpstr>
      <vt:lpstr>العَوامِل المُسَرْطِنَة الظَّنِّيَّة الممكنة (المجموعة 2-ب)] المِهَنية  الكيميائية-عمليات إنتاجية  إنتاج المنسوجات15 </vt:lpstr>
      <vt:lpstr>العَوامِل المُسَرْطِنَة الظَّنِّيَّة الممكنة (المجموعة 2-ب)] المِهَنية  الكيميائية-عمليات إنتاجية  إنتاج المنسوجات15 </vt:lpstr>
      <vt:lpstr>العَوامِل المُسَرْطِنَة الظَّنِّيَّة الممكنة (المجموعة 2-ب)] المِهَنية  الكيميائية-عمليات إنتاجية  إنتاج المنسوجات15 </vt:lpstr>
      <vt:lpstr>العَوامِل المُسَرْطِنَة الظَّنِّيَّة الممكنة (المجموعة 2-ب)] المِهَنية  الكيميائية-عمليات إنتاجية  إنتاج المنسوجات15 </vt:lpstr>
      <vt:lpstr>العَوامِل المُسَرْطِنَة الظَّنِّيَّة الممكنة (المجموعة 2-ب)] المِهَنية  الكيميائية-عمليات إنتاجية  إنتاج المنسوجات15، 23 </vt:lpstr>
      <vt:lpstr>العَوامِل المُسَرْطِنَة الظَّنِّيَّة الممكنة (المجموعة 2-ب)] المِهَنية  الكيميائية-عمليات إنتاجية  إنتاج المنسوجات15، 23 </vt:lpstr>
      <vt:lpstr>العَوامِل المُسَرْطِنَة الظَّنِّيَّة الممكنة (المجموعة 2-ب)] المِهَنية  الكيميائية-عمليات إنتاجية  إنتاج المنسوجات15، 23 </vt:lpstr>
      <vt:lpstr>العَوامِل المُسَرْطِنَة الظَّنِّيَّة [المُحْتَمَلة والممكنة (المجموعة 2)] المِهَنية   الكيميائية-عمليات إنتاجية   عَوادِم مُحَرِّكات الدِّيزِل10</vt:lpstr>
      <vt:lpstr>العَوامِل المُسَرْطِنَة الظَّنِّيَّة [المُحْتَمَلة والممكنة (المجموعة 2)] المِهَنية   الكيميائية-عمليات إنتاجية   عَوادِم مُحَرِّكات الدِّيزِل10</vt:lpstr>
      <vt:lpstr>العَوامِل المُسَرْطِنَة الظَّنِّيَّة [المُحْتَمَلة والممكنة (المجموعة 2)] المِهَنية   الكيميائية-عمليات إنتاجية   عَوادِم مُحَرِّكات الدِّيزِل10</vt:lpstr>
      <vt:lpstr>العَوامِل المُسَرْطِنَة الظَّنِّيَّة [المُحْتَمَلة والممكنة (المجموعة 2)] المِهَنية   الكيميائية-عمليات إنتاجية   عَوادِم مُحَرِّكات الدِّيزِل10</vt:lpstr>
      <vt:lpstr>العَوامِل المُسَرْطِنَة الظَّنِّيَّة [المُحْتَمَلة والممكنة (المجموعة 2)] المِهَنية   الكيميائية-عمليات إنتاجية   عَوادِم مُحَرِّكات الدِّيزِل10، 23</vt:lpstr>
      <vt:lpstr>العَوامِل المُسَرْطِنَة الظَّنِّيَّة [المُحْتَمَلة والممكنة (المجموعة 2)] المِهَنية   الكيميائية-عمليات إنتاجية   السُّخام، كما يُشاهَد في التَّعَرُّض المِهَنِي أثناء تَنْظيف المَداخِن1، 7 </vt:lpstr>
      <vt:lpstr>العَوامِل المُسَرْطِنَة الظَّنِّيَّة [المُحْتَمَلة والممكنة (المجموعة 2)] المِهَنية   الكيميائية-عمليات إنتاجية   السُّخام، كما يُشاهَد في التَّعَرُّض المِهَنِي أثناء تَنْظيف المَداخِن1، 7 </vt:lpstr>
      <vt:lpstr>العَوامِل المُسَرْطِنَة الظَّنِّيَّة [المُحْتَمَلة والممكنة (المجموعة 2)] المِهَنية   الكيميائية-عمليات إنتاجية   السُّخام، كما يُشاهَد في التَّعَرُّض المِهَنِي أثناء تَنْظيف المَداخِن1، 7 </vt:lpstr>
      <vt:lpstr>العَوامِل المُسَرْطِنَة الظَّنِّيَّة [المُحْتَمَلة والممكنة (المجموعة 2)] المِهَنية   الكيميائية-عمليات إنتاجية   السُّخام، كما يُشاهَد في التَّعَرُّض المِهَنِي أثناء تَنْظيف المَداخِن1، 7 </vt:lpstr>
      <vt:lpstr>العَوامِل المُسَرْطِنَة الظَّنِّيَّة [المُحْتَمَلة والممكنة (المجموعة 2)] المِهَنية   الكيميائية-عمليات إنتاجية   السُّخام، كما يُشاهَد في التَّعَرُّض المِهَنِي أثناء تَنْظيف المَداخِن1، 7، 23 </vt:lpstr>
      <vt:lpstr>العَوامِل المُسَرْطِنَة الظَّنِّيَّة [المُحْتَمَلة والممكنة (المجموعة 2)] المِهَنية   الكيميائية-عمليات إنتاجية   السُّخام، كما يُشاهَد في التَّعَرُّض المِهَنِي أثناء تَنْظيف المَداخِن1، 7، 23 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</vt:lpstr>
      <vt:lpstr>العَوامِل المُسَرْطِنَة الظَّنِّيَّة المُحْتَمَلة (المجموعة 2-أ)] غير المِهَنية (عادات المستهلك)  الدوائية-الخافضات الفموية لسكر الدم  بيوغليتازون8، 23</vt:lpstr>
      <vt:lpstr>تشريح وبنية ووظيفة المَثانَة21، 22</vt:lpstr>
      <vt:lpstr>تشريح وبنية ووظيفة المَثانَة21، 22، 23</vt:lpstr>
      <vt:lpstr>تشريح وبنية ووظيفة المَثانَة21، 22، 23</vt:lpstr>
      <vt:lpstr>تشريح وبنية ووظيفة المَثانَة21</vt:lpstr>
      <vt:lpstr>تشريح وبنية ووظيفة المَثانَة21، 23</vt:lpstr>
      <vt:lpstr>تشريح وبنية ووظيفة المَثانَة21، 23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22، 23</vt:lpstr>
      <vt:lpstr>عوامل الخطر1، 17، 21، 22، 23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</vt:lpstr>
      <vt:lpstr>عوامل الخطر1، 17، 21، 22، 23</vt:lpstr>
      <vt:lpstr>الوقاية1، 17</vt:lpstr>
      <vt:lpstr>الوقاية1، 17، 23</vt:lpstr>
      <vt:lpstr> الكشف المبكر1، 21</vt:lpstr>
      <vt:lpstr> العلامات والأعراض1، 21</vt:lpstr>
      <vt:lpstr> العلامات والأعراض1، 21</vt:lpstr>
      <vt:lpstr> العلامات والأعراض1، 21، 23</vt:lpstr>
      <vt:lpstr>أنواع السرطان17، 22</vt:lpstr>
      <vt:lpstr>أنواع السرطان17، 22، 23</vt:lpstr>
      <vt:lpstr>أنواع السرطان17، 22، 23</vt:lpstr>
      <vt:lpstr> السرطان (STAGE) مرا حل    (الورم، العقد، النقائل)21، 22 TNM</vt:lpstr>
      <vt:lpstr> السرطان (STAGE) مرا حل    (الورم، العقد، النقائل)21، 22 TNM</vt:lpstr>
      <vt:lpstr> السرطان (STAGE) مرا حل   TNM  (الورم، العقد، النقائل)21، 22، 23</vt:lpstr>
      <vt:lpstr>درجات (GRADE) السرطان21</vt:lpstr>
      <vt:lpstr>النقائل21، 22</vt:lpstr>
      <vt:lpstr>النقائل21، 22، 23</vt:lpstr>
      <vt:lpstr>الورم الناكس21</vt:lpstr>
      <vt:lpstr>طرائق التحري17، 22</vt:lpstr>
      <vt:lpstr>إجراءات التشخيص21، 22</vt:lpstr>
      <vt:lpstr>إجراءات التشخيص21، 22</vt:lpstr>
      <vt:lpstr>إجراءات التشخيص21، 22</vt:lpstr>
      <vt:lpstr>إجراءات التشخيص21، 22، 23</vt:lpstr>
      <vt:lpstr>إجراءات التشخيص21، 22، 23</vt:lpstr>
      <vt:lpstr>إجراءات التشخيص21، 22، 23</vt:lpstr>
      <vt:lpstr>إجراءات التشخيص21، 22</vt:lpstr>
      <vt:lpstr>إجراءات التشخيص21، 22، 23</vt:lpstr>
      <vt:lpstr>إجراءات التشخيص21، 22</vt:lpstr>
      <vt:lpstr>إجراءات التشخيص21، 22</vt:lpstr>
      <vt:lpstr>إجراءات التشخيص21، 22، 23</vt:lpstr>
      <vt:lpstr>إجراءات التشخيص21، 22</vt:lpstr>
      <vt:lpstr>إجراءات التشخيص21، 22</vt:lpstr>
      <vt:lpstr>إجراءات التشخيص21، 22، 23</vt:lpstr>
      <vt:lpstr>إجراءات التشخيص21، 22، 23</vt:lpstr>
      <vt:lpstr>إجراءات التشخيص21، 22، 23</vt:lpstr>
      <vt:lpstr>المعالجة21، 22</vt:lpstr>
      <vt:lpstr>المعالجة21، 22</vt:lpstr>
      <vt:lpstr>المعالجة21، 22، 23</vt:lpstr>
      <vt:lpstr>المعالجة21، 22، 23</vt:lpstr>
      <vt:lpstr>المعالجة21، 22، 23</vt:lpstr>
      <vt:lpstr>المعالجة21، 22، 23</vt:lpstr>
      <vt:lpstr>المعالجة21، 22، 23</vt:lpstr>
      <vt:lpstr>المعالجة21، 22، 23</vt:lpstr>
      <vt:lpstr>المعالجة21، 22</vt:lpstr>
      <vt:lpstr>المعالجة21، 22، 23</vt:lpstr>
      <vt:lpstr>المعالجة21، 22، 23</vt:lpstr>
      <vt:lpstr>المعالجة21، 22</vt:lpstr>
      <vt:lpstr>الإنذار والبقيا21</vt:lpstr>
      <vt:lpstr>الإنذار والبقيا21</vt:lpstr>
      <vt:lpstr>الإنذار والبقيا21</vt:lpstr>
      <vt:lpstr>الإنذار والبقيا21</vt:lpstr>
      <vt:lpstr>المراجع</vt:lpstr>
      <vt:lpstr>المراجع</vt:lpstr>
      <vt:lpstr>المراجع</vt:lpstr>
      <vt:lpstr>المراجع</vt:lpstr>
      <vt:lpstr>المراجع</vt:lpstr>
      <vt:lpstr>المراجع</vt:lpstr>
      <vt:lpstr>المراجع</vt:lpstr>
      <vt:lpstr>شكراً لإصغائكم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العوامل المسرطنة للكولون-المستقيم</dc:title>
  <dc:creator>HP</dc:creator>
  <cp:lastModifiedBy>TOSHIBA</cp:lastModifiedBy>
  <cp:revision>1114</cp:revision>
  <dcterms:created xsi:type="dcterms:W3CDTF">2016-01-29T19:45:25Z</dcterms:created>
  <dcterms:modified xsi:type="dcterms:W3CDTF">2016-07-28T18:52:21Z</dcterms:modified>
</cp:coreProperties>
</file>