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708" r:id="rId1"/>
  </p:sldMasterIdLst>
  <p:notesMasterIdLst>
    <p:notesMasterId r:id="rId59"/>
  </p:notesMasterIdLst>
  <p:sldIdLst>
    <p:sldId id="256" r:id="rId2"/>
    <p:sldId id="422" r:id="rId3"/>
    <p:sldId id="443" r:id="rId4"/>
    <p:sldId id="378" r:id="rId5"/>
    <p:sldId id="424" r:id="rId6"/>
    <p:sldId id="425" r:id="rId7"/>
    <p:sldId id="379" r:id="rId8"/>
    <p:sldId id="381" r:id="rId9"/>
    <p:sldId id="380" r:id="rId10"/>
    <p:sldId id="377" r:id="rId11"/>
    <p:sldId id="428" r:id="rId12"/>
    <p:sldId id="368" r:id="rId13"/>
    <p:sldId id="370" r:id="rId14"/>
    <p:sldId id="371" r:id="rId15"/>
    <p:sldId id="373" r:id="rId16"/>
    <p:sldId id="372" r:id="rId17"/>
    <p:sldId id="374" r:id="rId18"/>
    <p:sldId id="375" r:id="rId19"/>
    <p:sldId id="384" r:id="rId20"/>
    <p:sldId id="427" r:id="rId21"/>
    <p:sldId id="385" r:id="rId22"/>
    <p:sldId id="426" r:id="rId23"/>
    <p:sldId id="405" r:id="rId24"/>
    <p:sldId id="387" r:id="rId25"/>
    <p:sldId id="388" r:id="rId26"/>
    <p:sldId id="389" r:id="rId27"/>
    <p:sldId id="396" r:id="rId28"/>
    <p:sldId id="393" r:id="rId29"/>
    <p:sldId id="394" r:id="rId30"/>
    <p:sldId id="395" r:id="rId31"/>
    <p:sldId id="429" r:id="rId32"/>
    <p:sldId id="409" r:id="rId33"/>
    <p:sldId id="410" r:id="rId34"/>
    <p:sldId id="412" r:id="rId35"/>
    <p:sldId id="420" r:id="rId36"/>
    <p:sldId id="397" r:id="rId37"/>
    <p:sldId id="401" r:id="rId38"/>
    <p:sldId id="402" r:id="rId39"/>
    <p:sldId id="403" r:id="rId40"/>
    <p:sldId id="404" r:id="rId41"/>
    <p:sldId id="413" r:id="rId42"/>
    <p:sldId id="414" r:id="rId43"/>
    <p:sldId id="415" r:id="rId44"/>
    <p:sldId id="416" r:id="rId45"/>
    <p:sldId id="430" r:id="rId46"/>
    <p:sldId id="433" r:id="rId47"/>
    <p:sldId id="434" r:id="rId48"/>
    <p:sldId id="436" r:id="rId49"/>
    <p:sldId id="435" r:id="rId50"/>
    <p:sldId id="437" r:id="rId51"/>
    <p:sldId id="438" r:id="rId52"/>
    <p:sldId id="439" r:id="rId53"/>
    <p:sldId id="440" r:id="rId54"/>
    <p:sldId id="441" r:id="rId55"/>
    <p:sldId id="442" r:id="rId56"/>
    <p:sldId id="444" r:id="rId57"/>
    <p:sldId id="423" r:id="rId58"/>
  </p:sldIdLst>
  <p:sldSz cx="9144000" cy="6858000" type="screen4x3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افتراضي" id="{3724CB58-59DB-4C6C-83CD-02C88661EE47}">
          <p14:sldIdLst>
            <p14:sldId id="256"/>
            <p14:sldId id="422"/>
            <p14:sldId id="443"/>
            <p14:sldId id="378"/>
            <p14:sldId id="424"/>
            <p14:sldId id="425"/>
            <p14:sldId id="379"/>
            <p14:sldId id="381"/>
            <p14:sldId id="380"/>
            <p14:sldId id="377"/>
            <p14:sldId id="428"/>
            <p14:sldId id="368"/>
            <p14:sldId id="370"/>
            <p14:sldId id="371"/>
            <p14:sldId id="373"/>
            <p14:sldId id="372"/>
            <p14:sldId id="374"/>
            <p14:sldId id="375"/>
            <p14:sldId id="384"/>
            <p14:sldId id="427"/>
            <p14:sldId id="385"/>
            <p14:sldId id="426"/>
            <p14:sldId id="405"/>
            <p14:sldId id="387"/>
            <p14:sldId id="388"/>
            <p14:sldId id="389"/>
            <p14:sldId id="396"/>
            <p14:sldId id="393"/>
            <p14:sldId id="394"/>
            <p14:sldId id="395"/>
            <p14:sldId id="429"/>
            <p14:sldId id="409"/>
            <p14:sldId id="410"/>
            <p14:sldId id="412"/>
            <p14:sldId id="420"/>
            <p14:sldId id="397"/>
            <p14:sldId id="401"/>
            <p14:sldId id="402"/>
            <p14:sldId id="403"/>
            <p14:sldId id="404"/>
            <p14:sldId id="413"/>
            <p14:sldId id="414"/>
            <p14:sldId id="415"/>
            <p14:sldId id="416"/>
            <p14:sldId id="430"/>
            <p14:sldId id="433"/>
            <p14:sldId id="434"/>
            <p14:sldId id="436"/>
            <p14:sldId id="435"/>
            <p14:sldId id="437"/>
            <p14:sldId id="438"/>
            <p14:sldId id="439"/>
            <p14:sldId id="440"/>
            <p14:sldId id="441"/>
            <p14:sldId id="442"/>
            <p14:sldId id="444"/>
          </p14:sldIdLst>
        </p14:section>
        <p14:section name="مقطع بدون عنوان" id="{85A293FC-F665-4E99-8513-9B25C2EB872A}">
          <p14:sldIdLst>
            <p14:sldId id="423"/>
          </p14:sldIdLst>
        </p14:section>
        <p14:section name="مقطع بدون عنوان" id="{69A28D43-3EDC-473C-B118-45A990A85D8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نمط فاتح 2 - تميي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نمط فاتح 2 - تميي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نمط فاتح 2 - تميي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نمط فاتح 2 - تميي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النمط الفات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868" autoAdjust="0"/>
    <p:restoredTop sz="92718" autoAdjust="0"/>
  </p:normalViewPr>
  <p:slideViewPr>
    <p:cSldViewPr>
      <p:cViewPr varScale="1">
        <p:scale>
          <a:sx n="69" d="100"/>
          <a:sy n="69" d="100"/>
        </p:scale>
        <p:origin x="942" y="72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35F964-6ABD-4394-9508-B84E74120F5B}" type="datetimeFigureOut">
              <a:rPr lang="ar-SY" smtClean="0"/>
              <a:pPr/>
              <a:t>20/06/1437</a:t>
            </a:fld>
            <a:endParaRPr lang="ar-SY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D3F19F3-8C73-4B02-9A5D-05B4B1828403}" type="slidenum">
              <a:rPr lang="ar-SY" smtClean="0"/>
              <a:pPr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343996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 algn="l">
              <a:buNone/>
            </a:pPr>
            <a:r>
              <a:rPr lang="en-US" sz="800" dirty="0" smtClean="0"/>
              <a:t>Intra-thyroidal </a:t>
            </a:r>
            <a:r>
              <a:rPr lang="en-US" sz="800" dirty="0" err="1" smtClean="0"/>
              <a:t>microcarcinoma</a:t>
            </a:r>
            <a:r>
              <a:rPr lang="en-US" sz="800" dirty="0" smtClean="0"/>
              <a:t> </a:t>
            </a:r>
            <a:r>
              <a:rPr lang="en-US" sz="800" dirty="0" err="1" smtClean="0"/>
              <a:t>uni</a:t>
            </a:r>
            <a:r>
              <a:rPr lang="en-US" sz="800" dirty="0" smtClean="0"/>
              <a:t>- or multifocal including BRAFV600E mutated</a:t>
            </a:r>
          </a:p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F19F3-8C73-4B02-9A5D-05B4B1828403}" type="slidenum">
              <a:rPr lang="ar-SY" smtClean="0"/>
              <a:pPr/>
              <a:t>16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285468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F19F3-8C73-4B02-9A5D-05B4B1828403}" type="slidenum">
              <a:rPr lang="ar-SY" smtClean="0"/>
              <a:pPr/>
              <a:t>19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969009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F19F3-8C73-4B02-9A5D-05B4B1828403}" type="slidenum">
              <a:rPr lang="ar-SY" smtClean="0"/>
              <a:pPr/>
              <a:t>26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200466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(approximately 98%–99.5%)</a:t>
            </a:r>
          </a:p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F19F3-8C73-4B02-9A5D-05B4B1828403}" type="slidenum">
              <a:rPr lang="ar-SY" smtClean="0"/>
              <a:pPr/>
              <a:t>34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154190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F19F3-8C73-4B02-9A5D-05B4B1828403}" type="slidenum">
              <a:rPr lang="ar-SY" smtClean="0"/>
              <a:pPr/>
              <a:t>35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0229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 considered for loco-regional recurrence that is not surgically</a:t>
            </a:r>
          </a:p>
          <a:p>
            <a:r>
              <a:rPr lang="en-US" dirty="0" err="1" smtClean="0"/>
              <a:t>resectable</a:t>
            </a:r>
            <a:r>
              <a:rPr lang="en-US" dirty="0" smtClean="0"/>
              <a:t> or with </a:t>
            </a:r>
            <a:r>
              <a:rPr lang="en-US" dirty="0" err="1" smtClean="0"/>
              <a:t>extranodal</a:t>
            </a:r>
            <a:r>
              <a:rPr lang="en-US" dirty="0" smtClean="0"/>
              <a:t> extension or involvement</a:t>
            </a:r>
          </a:p>
          <a:p>
            <a:r>
              <a:rPr lang="en-US" dirty="0" smtClean="0"/>
              <a:t>of soft tissues</a:t>
            </a:r>
          </a:p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F19F3-8C73-4B02-9A5D-05B4B1828403}" type="slidenum">
              <a:rPr lang="ar-SY" smtClean="0"/>
              <a:pPr/>
              <a:t>45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279504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SY" smtClean="0"/>
              <a:t>2012/9/24</a:t>
            </a:r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/>
              <a:t>أطروحة ماجستير  انفصال بعض المونوميرات (وحيدات القسيم) عن البوليمرات (المكوثرات)  المستعملة في تغليف الأغذية</a:t>
            </a:r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4B90-AB1A-4B94-9E7A-19C33C1AC710}" type="slidenum">
              <a:rPr lang="ar-SY" smtClean="0"/>
              <a:pPr/>
              <a:t>‹#›</a:t>
            </a:fld>
            <a:endParaRPr lang="ar-SY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SY" smtClean="0"/>
              <a:t>2012/9/24</a:t>
            </a:r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/>
              <a:t>أطروحة ماجستير  انفصال بعض المونوميرات (وحيدات القسيم) عن البوليمرات (المكوثرات)  المستعملة في تغليف الأغذية</a:t>
            </a:r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4B90-AB1A-4B94-9E7A-19C33C1AC710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SY" smtClean="0"/>
              <a:t>2012/9/24</a:t>
            </a:r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/>
              <a:t>أطروحة ماجستير  انفصال بعض المونوميرات (وحيدات القسيم) عن البوليمرات (المكوثرات)  المستعملة في تغليف الأغذية</a:t>
            </a:r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4B90-AB1A-4B94-9E7A-19C33C1AC710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360" y="6093296"/>
            <a:ext cx="1090464" cy="365125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ar-SY" smtClean="0"/>
              <a:t>2012/9/24</a:t>
            </a:r>
            <a:endParaRPr lang="ar-S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1680" y="6093296"/>
            <a:ext cx="5801073" cy="504056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ar-SY" smtClean="0"/>
              <a:t>أطروحة ماجستير  انفصال بعض المونوميرات (وحيدات القسيم) عن البوليمرات (المكوثرات)  المستعملة في تغليف الأغذية</a:t>
            </a:r>
            <a:endParaRPr lang="ar-S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544" y="6093296"/>
            <a:ext cx="1008112" cy="437133"/>
          </a:xfrm>
          <a:ln w="28575">
            <a:solidFill>
              <a:schemeClr val="tx1"/>
            </a:solidFill>
          </a:ln>
        </p:spPr>
        <p:txBody>
          <a:bodyPr/>
          <a:lstStyle/>
          <a:p>
            <a:fld id="{FEDB4B90-AB1A-4B94-9E7A-19C33C1AC710}" type="slidenum">
              <a:rPr lang="ar-SY" smtClean="0"/>
              <a:pPr/>
              <a:t>‹#›</a:t>
            </a:fld>
            <a:endParaRPr lang="ar-SY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ar-SA" dirty="0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251520" y="1628800"/>
            <a:ext cx="8640960" cy="4266808"/>
          </a:xfrm>
          <a:ln w="28575"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ar-SA" dirty="0" smtClean="0"/>
              <a:t>انقر لتحرير أنماط النص الرئيسي</a:t>
            </a:r>
          </a:p>
          <a:p>
            <a:pPr lvl="1"/>
            <a:r>
              <a:rPr lang="ar-SA" dirty="0" smtClean="0"/>
              <a:t>المستوى الثاني</a:t>
            </a:r>
          </a:p>
          <a:p>
            <a:pPr lvl="2"/>
            <a:r>
              <a:rPr lang="ar-SA" dirty="0" smtClean="0"/>
              <a:t>المستوى الثالث</a:t>
            </a:r>
          </a:p>
          <a:p>
            <a:pPr lvl="3"/>
            <a:r>
              <a:rPr lang="ar-SA" dirty="0" smtClean="0"/>
              <a:t>المستوى الرابع</a:t>
            </a:r>
          </a:p>
          <a:p>
            <a:pPr lvl="4"/>
            <a:r>
              <a:rPr lang="ar-SA" dirty="0" smtClean="0"/>
              <a:t>المستوى الخامس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SY" smtClean="0"/>
              <a:t>2012/9/24</a:t>
            </a:r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/>
              <a:t>أطروحة ماجستير  انفصال بعض المونوميرات (وحيدات القسيم) عن البوليمرات (المكوثرات)  المستعملة في تغليف الأغذية</a:t>
            </a:r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4B90-AB1A-4B94-9E7A-19C33C1AC710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SY" smtClean="0"/>
              <a:t>2012/9/24</a:t>
            </a:r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/>
              <a:t>أطروحة ماجستير  انفصال بعض المونوميرات (وحيدات القسيم) عن البوليمرات (المكوثرات)  المستعملة في تغليف الأغذية</a:t>
            </a:r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4B90-AB1A-4B94-9E7A-19C33C1AC710}" type="slidenum">
              <a:rPr lang="ar-SY" smtClean="0"/>
              <a:pPr/>
              <a:t>‹#›</a:t>
            </a:fld>
            <a:endParaRPr lang="ar-SY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SY" smtClean="0"/>
              <a:t>2012/9/24</a:t>
            </a:r>
            <a:endParaRPr lang="ar-S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/>
              <a:t>أطروحة ماجستير  انفصال بعض المونوميرات (وحيدات القسيم) عن البوليمرات (المكوثرات)  المستعملة في تغليف الأغذية</a:t>
            </a:r>
            <a:endParaRPr lang="ar-S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4B90-AB1A-4B94-9E7A-19C33C1AC710}" type="slidenum">
              <a:rPr lang="ar-SY" smtClean="0"/>
              <a:pPr/>
              <a:t>‹#›</a:t>
            </a:fld>
            <a:endParaRPr lang="ar-SY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SY" smtClean="0"/>
              <a:t>2012/9/24</a:t>
            </a:r>
            <a:endParaRPr lang="ar-S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/>
              <a:t>أطروحة ماجستير  انفصال بعض المونوميرات (وحيدات القسيم) عن البوليمرات (المكوثرات)  المستعملة في تغليف الأغذية</a:t>
            </a:r>
            <a:endParaRPr lang="ar-S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4B90-AB1A-4B94-9E7A-19C33C1AC710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SY" smtClean="0"/>
              <a:t>2012/9/24</a:t>
            </a:r>
            <a:endParaRPr lang="ar-S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/>
              <a:t>أطروحة ماجستير  انفصال بعض المونوميرات (وحيدات القسيم) عن البوليمرات (المكوثرات)  المستعملة في تغليف الأغذية</a:t>
            </a:r>
            <a:endParaRPr lang="ar-S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4B90-AB1A-4B94-9E7A-19C33C1AC710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ar-SA" dirty="0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008" y="764704"/>
            <a:ext cx="4017085" cy="4894730"/>
          </a:xfrm>
        </p:spPr>
        <p:txBody>
          <a:bodyPr anchor="ctr"/>
          <a:lstStyle>
            <a:lvl1pPr>
              <a:defRPr sz="2200">
                <a:ln w="28575">
                  <a:solidFill>
                    <a:schemeClr val="tx1"/>
                  </a:solidFill>
                </a:ln>
              </a:defRPr>
            </a:lvl1pPr>
            <a:lvl2pPr>
              <a:defRPr sz="2000">
                <a:ln w="28575">
                  <a:solidFill>
                    <a:schemeClr val="tx1"/>
                  </a:solidFill>
                </a:ln>
              </a:defRPr>
            </a:lvl2pPr>
            <a:lvl3pPr>
              <a:defRPr sz="1800">
                <a:ln w="28575">
                  <a:solidFill>
                    <a:schemeClr val="tx1"/>
                  </a:solidFill>
                </a:ln>
              </a:defRPr>
            </a:lvl3pPr>
            <a:lvl4pPr>
              <a:defRPr sz="1600">
                <a:ln w="28575">
                  <a:solidFill>
                    <a:schemeClr val="tx1"/>
                  </a:solidFill>
                </a:ln>
              </a:defRPr>
            </a:lvl4pPr>
            <a:lvl5pPr>
              <a:defRPr sz="1400">
                <a:ln w="28575">
                  <a:solidFill>
                    <a:schemeClr val="tx1"/>
                  </a:solidFill>
                </a:ln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>
                <a:ln w="28575">
                  <a:solidFill>
                    <a:schemeClr val="tx1"/>
                  </a:solidFill>
                </a:ln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n w="28575">
                  <a:solidFill>
                    <a:schemeClr val="tx1"/>
                  </a:solidFill>
                </a:ln>
              </a:defRPr>
            </a:lvl1pPr>
          </a:lstStyle>
          <a:p>
            <a:r>
              <a:rPr lang="ar-SY" smtClean="0"/>
              <a:t>2012/9/24</a:t>
            </a:r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27784" y="6237312"/>
            <a:ext cx="3352801" cy="365125"/>
          </a:xfrm>
        </p:spPr>
        <p:txBody>
          <a:bodyPr/>
          <a:lstStyle>
            <a:lvl1pPr>
              <a:defRPr>
                <a:ln w="28575">
                  <a:solidFill>
                    <a:schemeClr val="tx1"/>
                  </a:solidFill>
                </a:ln>
              </a:defRPr>
            </a:lvl1pPr>
          </a:lstStyle>
          <a:p>
            <a:r>
              <a:rPr lang="ar-SY" smtClean="0"/>
              <a:t>أطروحة ماجستير  انفصال بعض المونوميرات (وحيدات القسيم) عن البوليمرات (المكوثرات)  المستعملة في تغليف الأغذية</a:t>
            </a:r>
            <a:endParaRPr lang="ar-SY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1560" y="6237312"/>
            <a:ext cx="1828800" cy="360040"/>
          </a:xfrm>
        </p:spPr>
        <p:txBody>
          <a:bodyPr/>
          <a:lstStyle>
            <a:lvl1pPr>
              <a:defRPr>
                <a:ln w="28575">
                  <a:solidFill>
                    <a:schemeClr val="tx1"/>
                  </a:solidFill>
                </a:ln>
              </a:defRPr>
            </a:lvl1pPr>
          </a:lstStyle>
          <a:p>
            <a:fld id="{FEDB4B90-AB1A-4B94-9E7A-19C33C1AC710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SY" smtClean="0"/>
              <a:t>2012/9/24</a:t>
            </a:r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/>
              <a:t>أطروحة ماجستير  انفصال بعض المونوميرات (وحيدات القسيم) عن البوليمرات (المكوثرات)  المستعملة في تغليف الأغذية</a:t>
            </a:r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4B90-AB1A-4B94-9E7A-19C33C1AC710}" type="slidenum">
              <a:rPr lang="ar-SY" smtClean="0"/>
              <a:pPr/>
              <a:t>‹#›</a:t>
            </a:fld>
            <a:endParaRPr lang="ar-S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ar-SY" smtClean="0"/>
              <a:t>2012/9/24</a:t>
            </a:r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ar-SY" smtClean="0"/>
              <a:t>أطروحة ماجستير  انفصال بعض المونوميرات (وحيدات القسيم) عن البوليمرات (المكوثرات)  المستعملة في تغليف الأغذية</a:t>
            </a:r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EDB4B90-AB1A-4B94-9E7A-19C33C1AC710}" type="slidenum">
              <a:rPr lang="ar-SY" smtClean="0"/>
              <a:pPr/>
              <a:t>‹#›</a:t>
            </a:fld>
            <a:endParaRPr lang="ar-S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6338" y="2630760"/>
            <a:ext cx="9001000" cy="3136348"/>
          </a:xfrm>
        </p:spPr>
        <p:txBody>
          <a:bodyPr>
            <a:normAutofit/>
          </a:bodyPr>
          <a:lstStyle/>
          <a:p>
            <a:pPr algn="ctr"/>
            <a:endParaRPr lang="en-US" sz="5100" dirty="0" smtClean="0">
              <a:ln>
                <a:solidFill>
                  <a:schemeClr val="tx1"/>
                </a:solidFill>
              </a:ln>
              <a:solidFill>
                <a:srgbClr val="0033CC"/>
              </a:solidFill>
            </a:endParaRPr>
          </a:p>
          <a:p>
            <a:pPr algn="ctr"/>
            <a:endParaRPr lang="en-US" sz="5100" dirty="0" smtClean="0">
              <a:ln>
                <a:solidFill>
                  <a:schemeClr val="tx1"/>
                </a:solidFill>
              </a:ln>
              <a:solidFill>
                <a:srgbClr val="0033CC"/>
              </a:solidFill>
            </a:endParaRPr>
          </a:p>
          <a:p>
            <a:pPr algn="ctr"/>
            <a:endParaRPr lang="en-US" sz="5100" dirty="0">
              <a:ln>
                <a:solidFill>
                  <a:schemeClr val="tx1"/>
                </a:solidFill>
              </a:ln>
              <a:solidFill>
                <a:srgbClr val="0033CC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49638" y="1600200"/>
            <a:ext cx="8534400" cy="35814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effectLst/>
              </a:rPr>
              <a:t>2015 American Thyroid Association Management Guidelines for adult patients Differentiated Thyroid Cancer</a:t>
            </a:r>
            <a:br>
              <a:rPr lang="en-US" sz="4000" dirty="0" smtClean="0">
                <a:effectLst/>
              </a:rPr>
            </a:br>
            <a:r>
              <a:rPr lang="en-US" sz="4000" dirty="0">
                <a:effectLst/>
              </a:rPr>
              <a:t/>
            </a:r>
            <a:br>
              <a:rPr lang="en-US" sz="4000" dirty="0">
                <a:effectLst/>
              </a:rPr>
            </a:br>
            <a:r>
              <a:rPr lang="en-US" sz="4000" dirty="0" smtClean="0">
                <a:effectLst/>
              </a:rPr>
              <a:t/>
            </a:r>
            <a:br>
              <a:rPr lang="en-US" sz="4000" dirty="0" smtClean="0">
                <a:effectLst/>
              </a:rPr>
            </a:br>
            <a:r>
              <a:rPr lang="en-US" sz="2400" dirty="0" err="1" smtClean="0">
                <a:effectLst/>
              </a:rPr>
              <a:t>Dr.Lilianne</a:t>
            </a:r>
            <a:r>
              <a:rPr lang="en-US" sz="2400" dirty="0" smtClean="0">
                <a:effectLst/>
              </a:rPr>
              <a:t> Haj Hassan</a:t>
            </a:r>
            <a:br>
              <a:rPr lang="en-US" sz="2400" dirty="0" smtClean="0">
                <a:effectLst/>
              </a:rPr>
            </a:br>
            <a:r>
              <a:rPr lang="en-US" sz="2400" dirty="0" smtClean="0">
                <a:effectLst/>
              </a:rPr>
              <a:t>29/3/2016</a:t>
            </a:r>
            <a:r>
              <a:rPr lang="en-US" sz="4000" dirty="0" smtClean="0">
                <a:effectLst/>
              </a:rPr>
              <a:t/>
            </a:r>
            <a:br>
              <a:rPr lang="en-US" sz="4000" dirty="0" smtClean="0">
                <a:effectLst/>
              </a:rPr>
            </a:br>
            <a:r>
              <a:rPr lang="en-US" sz="4000" dirty="0">
                <a:effectLst/>
              </a:rPr>
              <a:t/>
            </a:r>
            <a:br>
              <a:rPr lang="en-US" sz="4000" dirty="0">
                <a:effectLst/>
              </a:rPr>
            </a:br>
            <a:r>
              <a:rPr lang="en-US" sz="4000" dirty="0" smtClean="0">
                <a:effectLst/>
              </a:rPr>
              <a:t/>
            </a:r>
            <a:br>
              <a:rPr lang="en-US" sz="4000" dirty="0" smtClean="0">
                <a:effectLst/>
              </a:rPr>
            </a:br>
            <a:endParaRPr lang="ar-SY" sz="2400" dirty="0">
              <a:effectLst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-2377280" y="4458252"/>
            <a:ext cx="115212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SY" b="1" dirty="0" smtClean="0"/>
          </a:p>
        </p:txBody>
      </p:sp>
    </p:spTree>
    <p:extLst>
      <p:ext uri="{BB962C8B-B14F-4D97-AF65-F5344CB8AC3E}">
        <p14:creationId xmlns:p14="http://schemas.microsoft.com/office/powerpoint/2010/main" val="408509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52400" y="685800"/>
            <a:ext cx="8534400" cy="5943600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45720" indent="0" algn="l">
              <a:buNone/>
            </a:pPr>
            <a:r>
              <a:rPr lang="en-US" sz="3500" b="1" u="sng" dirty="0"/>
              <a:t>Lymph node dissection: </a:t>
            </a:r>
          </a:p>
          <a:p>
            <a:pPr marL="45720" indent="0" algn="l">
              <a:buNone/>
            </a:pPr>
            <a:r>
              <a:rPr lang="en-US" sz="3200" i="1" u="sng" dirty="0"/>
              <a:t>Prophylactic dissection  </a:t>
            </a:r>
          </a:p>
          <a:p>
            <a:pPr marL="45720" indent="0" algn="l">
              <a:buNone/>
            </a:pPr>
            <a:r>
              <a:rPr lang="en-US" sz="3000" dirty="0"/>
              <a:t>Prophylactic central-compartment neck dissection should be considered in </a:t>
            </a:r>
            <a:r>
              <a:rPr lang="en-US" sz="3000" dirty="0" smtClean="0"/>
              <a:t>patients PTC with:</a:t>
            </a:r>
          </a:p>
          <a:p>
            <a:pPr marL="45720" indent="0" algn="l">
              <a:buNone/>
            </a:pPr>
            <a:r>
              <a:rPr lang="en-US" sz="3000" dirty="0" smtClean="0"/>
              <a:t>primary </a:t>
            </a:r>
            <a:r>
              <a:rPr lang="en-US" sz="3000" dirty="0"/>
              <a:t>tumors (T3 or T4) or </a:t>
            </a:r>
            <a:r>
              <a:rPr lang="en-US" sz="3000" dirty="0" smtClean="0"/>
              <a:t>involved </a:t>
            </a:r>
            <a:r>
              <a:rPr lang="en-US" sz="3000" dirty="0"/>
              <a:t>lateral neck nodes (</a:t>
            </a:r>
            <a:r>
              <a:rPr lang="en-US" sz="3000" dirty="0" smtClean="0"/>
              <a:t>cN1b)</a:t>
            </a:r>
            <a:endParaRPr lang="en-US" sz="3000" dirty="0"/>
          </a:p>
          <a:p>
            <a:pPr marL="45720" indent="0" algn="l">
              <a:buNone/>
            </a:pPr>
            <a:endParaRPr lang="en-US" sz="3000" dirty="0"/>
          </a:p>
          <a:p>
            <a:pPr marL="45720" indent="0" algn="l">
              <a:buNone/>
            </a:pPr>
            <a:r>
              <a:rPr lang="en-US" sz="3200" i="1" u="sng" dirty="0"/>
              <a:t>Therapeutic dissection </a:t>
            </a:r>
          </a:p>
          <a:p>
            <a:pPr marL="45720" indent="0" algn="l">
              <a:buNone/>
            </a:pPr>
            <a:r>
              <a:rPr lang="en-US" sz="3200" dirty="0"/>
              <a:t>lateral : biopsy proven</a:t>
            </a:r>
          </a:p>
          <a:p>
            <a:pPr marL="45720" indent="0" algn="l">
              <a:buNone/>
            </a:pPr>
            <a:r>
              <a:rPr lang="en-US" sz="3200" dirty="0"/>
              <a:t>Central : clinically involved</a:t>
            </a:r>
          </a:p>
          <a:p>
            <a:pPr marL="4572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01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ln>
            <a:noFill/>
          </a:ln>
        </p:spPr>
        <p:txBody>
          <a:bodyPr/>
          <a:lstStyle/>
          <a:p>
            <a:pPr marL="45720" indent="0">
              <a:buNone/>
            </a:pPr>
            <a:endParaRPr lang="en-US" dirty="0"/>
          </a:p>
        </p:txBody>
      </p:sp>
      <p:sp>
        <p:nvSpPr>
          <p:cNvPr id="2" name="شكل بيضاوي 1"/>
          <p:cNvSpPr/>
          <p:nvPr/>
        </p:nvSpPr>
        <p:spPr>
          <a:xfrm>
            <a:off x="2844581" y="1967606"/>
            <a:ext cx="3629421" cy="248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Pathologic report</a:t>
            </a:r>
            <a:endParaRPr lang="en-US" sz="3600" dirty="0"/>
          </a:p>
        </p:txBody>
      </p:sp>
      <p:sp>
        <p:nvSpPr>
          <p:cNvPr id="10" name="شكل بيضاوي 9"/>
          <p:cNvSpPr/>
          <p:nvPr/>
        </p:nvSpPr>
        <p:spPr>
          <a:xfrm>
            <a:off x="422825" y="3892754"/>
            <a:ext cx="1752600" cy="15557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Resection margins</a:t>
            </a:r>
            <a:endParaRPr lang="en-US" dirty="0"/>
          </a:p>
        </p:txBody>
      </p:sp>
      <p:sp>
        <p:nvSpPr>
          <p:cNvPr id="11" name="شكل بيضاوي 10"/>
          <p:cNvSpPr/>
          <p:nvPr/>
        </p:nvSpPr>
        <p:spPr>
          <a:xfrm>
            <a:off x="-91009" y="931048"/>
            <a:ext cx="2341680" cy="14214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Extrathyroidal</a:t>
            </a:r>
            <a:r>
              <a:rPr lang="en-US" dirty="0" smtClean="0"/>
              <a:t> </a:t>
            </a:r>
            <a:r>
              <a:rPr lang="en-US" dirty="0"/>
              <a:t>extension</a:t>
            </a:r>
          </a:p>
          <a:p>
            <a:pPr algn="ctr"/>
            <a:endParaRPr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6998308" y="920295"/>
            <a:ext cx="1633074" cy="1408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Tumor size</a:t>
            </a:r>
            <a:r>
              <a:rPr lang="en-US" dirty="0"/>
              <a:t> </a:t>
            </a:r>
          </a:p>
        </p:txBody>
      </p:sp>
      <p:sp>
        <p:nvSpPr>
          <p:cNvPr id="13" name="شكل بيضاوي 12"/>
          <p:cNvSpPr/>
          <p:nvPr/>
        </p:nvSpPr>
        <p:spPr>
          <a:xfrm>
            <a:off x="3682380" y="5214232"/>
            <a:ext cx="1905000" cy="136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Vascular invasion</a:t>
            </a:r>
            <a:endParaRPr lang="en-US" sz="2400" dirty="0"/>
          </a:p>
        </p:txBody>
      </p:sp>
      <p:sp>
        <p:nvSpPr>
          <p:cNvPr id="14" name="شكل بيضاوي 13"/>
          <p:cNvSpPr/>
          <p:nvPr/>
        </p:nvSpPr>
        <p:spPr>
          <a:xfrm>
            <a:off x="3657600" y="101562"/>
            <a:ext cx="1954561" cy="1422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Lymph </a:t>
            </a:r>
            <a:r>
              <a:rPr lang="en-US" sz="2400" dirty="0"/>
              <a:t>node</a:t>
            </a:r>
          </a:p>
          <a:p>
            <a:pPr algn="ctr"/>
            <a:endParaRPr lang="en-US" dirty="0"/>
          </a:p>
        </p:txBody>
      </p:sp>
      <p:sp>
        <p:nvSpPr>
          <p:cNvPr id="19" name="شكل بيضاوي 18"/>
          <p:cNvSpPr/>
          <p:nvPr/>
        </p:nvSpPr>
        <p:spPr>
          <a:xfrm>
            <a:off x="6792433" y="4136528"/>
            <a:ext cx="2362200" cy="14328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Histologic variant </a:t>
            </a:r>
          </a:p>
        </p:txBody>
      </p:sp>
      <p:cxnSp>
        <p:nvCxnSpPr>
          <p:cNvPr id="23" name="رابط كسهم مستقيم 22"/>
          <p:cNvCxnSpPr>
            <a:endCxn id="14" idx="4"/>
          </p:cNvCxnSpPr>
          <p:nvPr/>
        </p:nvCxnSpPr>
        <p:spPr>
          <a:xfrm flipV="1">
            <a:off x="4634880" y="1524000"/>
            <a:ext cx="1" cy="443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رابط كسهم مستقيم 26"/>
          <p:cNvCxnSpPr/>
          <p:nvPr/>
        </p:nvCxnSpPr>
        <p:spPr>
          <a:xfrm flipH="1" flipV="1">
            <a:off x="2042242" y="2067332"/>
            <a:ext cx="864635" cy="939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كسهم مستقيم 28"/>
          <p:cNvCxnSpPr/>
          <p:nvPr/>
        </p:nvCxnSpPr>
        <p:spPr>
          <a:xfrm flipH="1">
            <a:off x="2150111" y="3762204"/>
            <a:ext cx="974089" cy="581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رابط كسهم مستقيم 30"/>
          <p:cNvCxnSpPr/>
          <p:nvPr/>
        </p:nvCxnSpPr>
        <p:spPr>
          <a:xfrm>
            <a:off x="4572000" y="4505930"/>
            <a:ext cx="0" cy="708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رابط كسهم مستقيم 32"/>
          <p:cNvCxnSpPr/>
          <p:nvPr/>
        </p:nvCxnSpPr>
        <p:spPr>
          <a:xfrm>
            <a:off x="5943600" y="4028296"/>
            <a:ext cx="848833" cy="716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رابط كسهم مستقيم 37"/>
          <p:cNvCxnSpPr/>
          <p:nvPr/>
        </p:nvCxnSpPr>
        <p:spPr>
          <a:xfrm flipV="1">
            <a:off x="6258264" y="1967606"/>
            <a:ext cx="871039" cy="602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67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981200" y="762000"/>
            <a:ext cx="5105400" cy="2057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Initial approach</a:t>
            </a:r>
            <a:endParaRPr lang="en-US" sz="4400" dirty="0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3219450" y="3863687"/>
            <a:ext cx="2628900" cy="12192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Initial risk stratification </a:t>
            </a:r>
            <a:endParaRPr lang="en-US" sz="2400" dirty="0"/>
          </a:p>
        </p:txBody>
      </p:sp>
      <p:sp>
        <p:nvSpPr>
          <p:cNvPr id="32" name="مستطيل مستدير الزوايا 31"/>
          <p:cNvSpPr/>
          <p:nvPr/>
        </p:nvSpPr>
        <p:spPr>
          <a:xfrm>
            <a:off x="82572" y="3863687"/>
            <a:ext cx="2813028" cy="1165513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Post-operative staging</a:t>
            </a:r>
            <a:endParaRPr lang="en-US" sz="2400" dirty="0"/>
          </a:p>
        </p:txBody>
      </p:sp>
      <p:sp>
        <p:nvSpPr>
          <p:cNvPr id="33" name="مستطيل مستدير الزوايا 32"/>
          <p:cNvSpPr/>
          <p:nvPr/>
        </p:nvSpPr>
        <p:spPr>
          <a:xfrm>
            <a:off x="6315076" y="3886200"/>
            <a:ext cx="2711406" cy="117417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Post-operative disease status</a:t>
            </a:r>
            <a:endParaRPr lang="en-US" sz="2400" dirty="0"/>
          </a:p>
        </p:txBody>
      </p:sp>
      <p:cxnSp>
        <p:nvCxnSpPr>
          <p:cNvPr id="41" name="رابط مستقيم 40"/>
          <p:cNvCxnSpPr>
            <a:stCxn id="4" idx="2"/>
            <a:endCxn id="33" idx="0"/>
          </p:cNvCxnSpPr>
          <p:nvPr/>
        </p:nvCxnSpPr>
        <p:spPr>
          <a:xfrm>
            <a:off x="4533900" y="2819400"/>
            <a:ext cx="3136879" cy="1066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>
            <a:stCxn id="4" idx="2"/>
            <a:endCxn id="13" idx="0"/>
          </p:cNvCxnSpPr>
          <p:nvPr/>
        </p:nvCxnSpPr>
        <p:spPr>
          <a:xfrm>
            <a:off x="4533900" y="2819400"/>
            <a:ext cx="0" cy="1044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>
            <a:stCxn id="4" idx="2"/>
            <a:endCxn id="32" idx="0"/>
          </p:cNvCxnSpPr>
          <p:nvPr/>
        </p:nvCxnSpPr>
        <p:spPr>
          <a:xfrm flipH="1">
            <a:off x="1489086" y="2819400"/>
            <a:ext cx="3044814" cy="1044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58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794602"/>
              </p:ext>
            </p:extLst>
          </p:nvPr>
        </p:nvGraphicFramePr>
        <p:xfrm>
          <a:off x="152400" y="320040"/>
          <a:ext cx="8534400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6781800"/>
              </a:tblGrid>
              <a:tr h="644836"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American Joint Committee on Cancer(AJCC) staging system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17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2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T1a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&lt;1 cm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T1b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1-2 cm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1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T2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2-4 cm </a:t>
                      </a:r>
                    </a:p>
                    <a:p>
                      <a:pPr algn="l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8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T3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Tumor &gt;4 cm with minimal extra-thyroidal extension 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5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T4a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any size extending beyond the thyroid capsule to invade subcutaneous soft tissues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1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T4b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Tumor of any size invading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prevertebral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fascia or encasing carotid artery or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mediastinal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vessels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7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N0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metastatic nodes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7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N1a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Metastases to central cervical level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1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N1b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Metastases to unilateral or bilateral cervical levels </a:t>
                      </a:r>
                    </a:p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 retropharyngeal or superior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mediastinal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lymph nodes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7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M0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distant metastases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7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M1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Distant metastases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18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966122"/>
              </p:ext>
            </p:extLst>
          </p:nvPr>
        </p:nvGraphicFramePr>
        <p:xfrm>
          <a:off x="533400" y="609601"/>
          <a:ext cx="8077200" cy="5724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630118">
                <a:tc grid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American Joint Committee on Cancer(AJCC) staging system</a:t>
                      </a:r>
                    </a:p>
                    <a:p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1145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Patients</a:t>
                      </a:r>
                      <a:r>
                        <a:rPr lang="en-US" baseline="0" dirty="0" smtClean="0"/>
                        <a:t> age =&lt; 45 years old at diagnosis</a:t>
                      </a:r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11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Any</a:t>
                      </a:r>
                      <a:r>
                        <a:rPr lang="en-US" baseline="0" dirty="0" smtClean="0"/>
                        <a:t> T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Any N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1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</a:t>
                      </a:r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Any T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Any N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145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Patients age&gt; 45 years old at diagnosis</a:t>
                      </a:r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11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T1a-1b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1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</a:t>
                      </a:r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T2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145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III</a:t>
                      </a:r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T1a-1b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N1a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14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T1-3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N1a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14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T3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145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IVa</a:t>
                      </a:r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T1-3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N1a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14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T4a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Any N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14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IVb</a:t>
                      </a:r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T4b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Any</a:t>
                      </a:r>
                      <a:r>
                        <a:rPr lang="en-US" baseline="0" dirty="0" smtClean="0"/>
                        <a:t> N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114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IVc</a:t>
                      </a:r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Any T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Any N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34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28600" y="381000"/>
            <a:ext cx="8663880" cy="6248400"/>
          </a:xfrm>
          <a:ln>
            <a:noFill/>
          </a:ln>
        </p:spPr>
        <p:txBody>
          <a:bodyPr/>
          <a:lstStyle/>
          <a:p>
            <a:pPr marL="45720" indent="0" algn="ctr">
              <a:buNone/>
            </a:pPr>
            <a:r>
              <a:rPr lang="en-US" sz="3200" b="1" u="sng" dirty="0"/>
              <a:t>risk </a:t>
            </a:r>
            <a:r>
              <a:rPr lang="en-US" sz="3200" b="1" u="sng" dirty="0" smtClean="0"/>
              <a:t>stratification</a:t>
            </a:r>
          </a:p>
          <a:p>
            <a:pPr marL="45720" indent="0" algn="l">
              <a:buNone/>
            </a:pPr>
            <a:r>
              <a:rPr lang="en-US" sz="2800" dirty="0"/>
              <a:t>The 2009 ATA Initial Risk Stratification System </a:t>
            </a:r>
            <a:r>
              <a:rPr lang="en-US" sz="2800" dirty="0" smtClean="0"/>
              <a:t>is recommended </a:t>
            </a:r>
            <a:r>
              <a:rPr lang="en-US" sz="2800" dirty="0"/>
              <a:t>for DTC patients treated with </a:t>
            </a:r>
            <a:r>
              <a:rPr lang="en-US" sz="2800" dirty="0" smtClean="0"/>
              <a:t>thyroidectomy</a:t>
            </a:r>
            <a:r>
              <a:rPr lang="en-US" sz="2800" dirty="0"/>
              <a:t> </a:t>
            </a:r>
            <a:r>
              <a:rPr lang="en-US" sz="2800" dirty="0" smtClean="0"/>
              <a:t>based </a:t>
            </a:r>
            <a:r>
              <a:rPr lang="en-US" sz="2800" dirty="0"/>
              <a:t>on its utility in predicting risk of disease </a:t>
            </a:r>
            <a:r>
              <a:rPr lang="en-US" sz="2800" dirty="0" smtClean="0"/>
              <a:t>recurrence and/or </a:t>
            </a:r>
            <a:r>
              <a:rPr lang="en-US" sz="2800" dirty="0"/>
              <a:t>persistence</a:t>
            </a:r>
            <a:r>
              <a:rPr lang="en-US" sz="2800" dirty="0" smtClean="0"/>
              <a:t>.</a:t>
            </a:r>
          </a:p>
          <a:p>
            <a:pPr marL="45720" indent="0" algn="l">
              <a:buNone/>
            </a:pPr>
            <a:endParaRPr lang="en-US" sz="2800" dirty="0"/>
          </a:p>
          <a:p>
            <a:pPr marL="45720" indent="0" algn="l">
              <a:buNone/>
            </a:pPr>
            <a:r>
              <a:rPr lang="en-US" sz="2800" dirty="0" smtClean="0"/>
              <a:t>1- ATA low risk </a:t>
            </a:r>
          </a:p>
          <a:p>
            <a:pPr marL="45720" indent="0" algn="l">
              <a:buNone/>
            </a:pPr>
            <a:r>
              <a:rPr lang="en-US" sz="2800" dirty="0" smtClean="0"/>
              <a:t>2-ATA intermediate risk</a:t>
            </a:r>
          </a:p>
          <a:p>
            <a:pPr marL="45720" indent="0" algn="l">
              <a:buNone/>
            </a:pPr>
            <a:r>
              <a:rPr lang="en-US" sz="2800" dirty="0" smtClean="0"/>
              <a:t>3-ATA high risk</a:t>
            </a:r>
          </a:p>
          <a:p>
            <a:pPr marL="45720" indent="0" algn="l">
              <a:buNone/>
            </a:pPr>
            <a:endParaRPr lang="en-US" dirty="0"/>
          </a:p>
          <a:p>
            <a:pPr marL="45720" indent="0" algn="l">
              <a:buNone/>
            </a:pPr>
            <a:endParaRPr lang="en-US" dirty="0" smtClean="0"/>
          </a:p>
          <a:p>
            <a:pPr marL="45720" indent="0" algn="l">
              <a:buNone/>
            </a:pPr>
            <a:endParaRPr lang="en-US" dirty="0"/>
          </a:p>
          <a:p>
            <a:pPr marL="4572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3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0" y="471055"/>
            <a:ext cx="9144000" cy="6400800"/>
          </a:xfrm>
          <a:ln>
            <a:noFill/>
          </a:ln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200" dirty="0" smtClean="0"/>
              <a:t>ATA low risk</a:t>
            </a:r>
          </a:p>
          <a:p>
            <a:pPr marL="45720" indent="0" algn="ctr">
              <a:buNone/>
            </a:pPr>
            <a:r>
              <a:rPr lang="en-US" sz="2400" b="1" dirty="0">
                <a:solidFill>
                  <a:schemeClr val="tx1"/>
                </a:solidFill>
              </a:rPr>
              <a:t>  </a:t>
            </a:r>
            <a:r>
              <a:rPr lang="en-US" sz="2400" b="1" dirty="0" smtClean="0">
                <a:solidFill>
                  <a:schemeClr val="tx1"/>
                </a:solidFill>
              </a:rPr>
              <a:t>Papillary </a:t>
            </a:r>
            <a:r>
              <a:rPr lang="en-US" sz="2400" b="1" dirty="0">
                <a:solidFill>
                  <a:schemeClr val="tx1"/>
                </a:solidFill>
              </a:rPr>
              <a:t>carcinoma </a:t>
            </a:r>
            <a:r>
              <a:rPr lang="en-US" sz="2400" dirty="0" smtClean="0"/>
              <a:t>with </a:t>
            </a:r>
            <a:r>
              <a:rPr lang="en-US" sz="2400" dirty="0" smtClean="0">
                <a:solidFill>
                  <a:srgbClr val="FF0000"/>
                </a:solidFill>
              </a:rPr>
              <a:t>all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/>
              <a:t>of the following:</a:t>
            </a:r>
          </a:p>
          <a:p>
            <a:pPr marL="45720" indent="0" algn="l">
              <a:buNone/>
            </a:pPr>
            <a:r>
              <a:rPr lang="en-US" sz="2400" dirty="0" smtClean="0"/>
              <a:t> </a:t>
            </a:r>
            <a:r>
              <a:rPr lang="en-US" sz="2400" dirty="0"/>
              <a:t>All macroscopic tumor has been resected</a:t>
            </a:r>
          </a:p>
          <a:p>
            <a:pPr marL="45720" indent="0" algn="l">
              <a:buNone/>
            </a:pPr>
            <a:r>
              <a:rPr lang="en-US" sz="2400" dirty="0"/>
              <a:t>No </a:t>
            </a:r>
            <a:r>
              <a:rPr lang="en-US" sz="2400" dirty="0" smtClean="0"/>
              <a:t>invasion </a:t>
            </a:r>
            <a:r>
              <a:rPr lang="en-US" sz="2400" dirty="0"/>
              <a:t>of loco-regional </a:t>
            </a:r>
            <a:r>
              <a:rPr lang="en-US" sz="2400" dirty="0" smtClean="0"/>
              <a:t>tissues</a:t>
            </a:r>
            <a:endParaRPr lang="en-US" sz="2400" dirty="0"/>
          </a:p>
          <a:p>
            <a:pPr marL="45720" indent="0" algn="l">
              <a:buNone/>
            </a:pPr>
            <a:r>
              <a:rPr lang="en-US" sz="2400" dirty="0" smtClean="0"/>
              <a:t>No aggressive </a:t>
            </a:r>
            <a:r>
              <a:rPr lang="en-US" sz="2400" dirty="0"/>
              <a:t>histology </a:t>
            </a:r>
            <a:r>
              <a:rPr lang="en-US" sz="2400" dirty="0" smtClean="0"/>
              <a:t>or vascular invasion</a:t>
            </a:r>
          </a:p>
          <a:p>
            <a:pPr marL="45720" indent="0" algn="l">
              <a:buNone/>
            </a:pPr>
            <a:r>
              <a:rPr lang="en-US" sz="2400" dirty="0"/>
              <a:t>no RAI-avid metastatic foci outside the thyroid </a:t>
            </a:r>
            <a:r>
              <a:rPr lang="en-US" sz="2400" dirty="0" smtClean="0"/>
              <a:t>bed</a:t>
            </a:r>
            <a:endParaRPr lang="en-US" sz="2400" dirty="0"/>
          </a:p>
          <a:p>
            <a:pPr marL="45720" indent="0" algn="l">
              <a:buNone/>
            </a:pPr>
            <a:r>
              <a:rPr lang="fr-FR" sz="2400" dirty="0" err="1"/>
              <a:t>Clinical</a:t>
            </a:r>
            <a:r>
              <a:rPr lang="fr-FR" sz="2400" dirty="0"/>
              <a:t> N0 or &lt;= 5 </a:t>
            </a:r>
            <a:r>
              <a:rPr lang="fr-FR" sz="2400" dirty="0" err="1"/>
              <a:t>pathologic</a:t>
            </a:r>
            <a:r>
              <a:rPr lang="fr-FR" sz="2400" dirty="0"/>
              <a:t> N1 </a:t>
            </a:r>
            <a:r>
              <a:rPr lang="fr-FR" sz="2400" dirty="0" err="1"/>
              <a:t>micrometastases</a:t>
            </a:r>
            <a:r>
              <a:rPr lang="fr-FR" sz="2400" dirty="0"/>
              <a:t> (&lt;0.2 cm )</a:t>
            </a:r>
          </a:p>
          <a:p>
            <a:pPr marL="45720" indent="0" algn="l">
              <a:buNone/>
            </a:pPr>
            <a:r>
              <a:rPr lang="en-US" sz="2400" dirty="0" smtClean="0"/>
              <a:t>No local or distant metastases</a:t>
            </a:r>
          </a:p>
          <a:p>
            <a:pPr marL="45720" indent="0" algn="l">
              <a:buNone/>
            </a:pPr>
            <a:endParaRPr lang="en-US" sz="2400" dirty="0" smtClean="0"/>
          </a:p>
          <a:p>
            <a:pPr marL="45720" indent="0" algn="ctr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Follicular carcinoma</a:t>
            </a:r>
          </a:p>
          <a:p>
            <a:pPr marL="45720" indent="0" algn="l">
              <a:buNone/>
            </a:pPr>
            <a:r>
              <a:rPr lang="en-US" sz="2400" dirty="0" err="1" smtClean="0"/>
              <a:t>Intrathyroidal</a:t>
            </a:r>
            <a:r>
              <a:rPr lang="en-US" sz="2400" dirty="0" smtClean="0"/>
              <a:t>, well differentiated follicular thyroid cancer with capsular invasion and no or minimal (&lt;4 foci) vascular invasion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739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52400" y="457200"/>
            <a:ext cx="8915400" cy="5791200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2800" dirty="0"/>
              <a:t>ATA intermediate risk</a:t>
            </a:r>
          </a:p>
          <a:p>
            <a:pPr marL="45720" indent="0" algn="l">
              <a:buNone/>
            </a:pPr>
            <a:r>
              <a:rPr lang="en-US" sz="2800" dirty="0" smtClean="0"/>
              <a:t>minimal extra-thyroid extension ETE </a:t>
            </a:r>
            <a:endParaRPr lang="en-US" sz="2800" dirty="0"/>
          </a:p>
          <a:p>
            <a:pPr marL="45720" indent="0" algn="l">
              <a:buNone/>
            </a:pPr>
            <a:r>
              <a:rPr lang="en-US" sz="2800" dirty="0" smtClean="0"/>
              <a:t>Papillary carcinoma with aggressive </a:t>
            </a:r>
            <a:r>
              <a:rPr lang="en-US" sz="2800" dirty="0"/>
              <a:t>histology (e.g., tall cell, hobnail variant, columnar cell carcinoma)</a:t>
            </a:r>
          </a:p>
          <a:p>
            <a:pPr marL="45720" indent="0" algn="l">
              <a:buNone/>
            </a:pPr>
            <a:r>
              <a:rPr lang="en-US" sz="2800" dirty="0"/>
              <a:t>papillary carcinoma with vascular invasion </a:t>
            </a:r>
          </a:p>
          <a:p>
            <a:pPr marL="45720" indent="0" algn="l">
              <a:buNone/>
            </a:pPr>
            <a:r>
              <a:rPr lang="en-US" sz="2800" dirty="0" smtClean="0"/>
              <a:t>Clinical </a:t>
            </a:r>
            <a:r>
              <a:rPr lang="en-US" sz="2800" dirty="0"/>
              <a:t>N1 or &gt;5 pathologic N1 with all involved lymph nodes &lt;3 </a:t>
            </a:r>
            <a:r>
              <a:rPr lang="en-US" sz="2800" dirty="0" smtClean="0"/>
              <a:t>cm</a:t>
            </a:r>
          </a:p>
          <a:p>
            <a:pPr marL="45720" indent="0" algn="l">
              <a:buNone/>
            </a:pPr>
            <a:r>
              <a:rPr lang="en-US" sz="2800" dirty="0" smtClean="0"/>
              <a:t>RAI-avid </a:t>
            </a:r>
            <a:r>
              <a:rPr lang="en-US" sz="2800" dirty="0"/>
              <a:t>metastatic foci in the neck (outside thyroid </a:t>
            </a:r>
            <a:r>
              <a:rPr lang="en-US" sz="2800" dirty="0" smtClean="0"/>
              <a:t>bed) on whole-body </a:t>
            </a:r>
            <a:r>
              <a:rPr lang="en-US" sz="2800" dirty="0"/>
              <a:t>RAI </a:t>
            </a:r>
            <a:r>
              <a:rPr lang="en-US" sz="2800" dirty="0" smtClean="0"/>
              <a:t>scan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668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0" y="304800"/>
            <a:ext cx="8991600" cy="6124208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2800" dirty="0"/>
              <a:t>ATA high risk</a:t>
            </a:r>
          </a:p>
          <a:p>
            <a:pPr marL="45720" indent="0" algn="l">
              <a:buNone/>
            </a:pPr>
            <a:r>
              <a:rPr lang="en-US" sz="2800" dirty="0"/>
              <a:t>Incomplete tumor resection</a:t>
            </a:r>
          </a:p>
          <a:p>
            <a:pPr marL="45720" indent="0" algn="l">
              <a:buNone/>
            </a:pPr>
            <a:r>
              <a:rPr lang="en-US" sz="2800" dirty="0" smtClean="0"/>
              <a:t>Macroscopic invasion of tumor into the </a:t>
            </a:r>
            <a:r>
              <a:rPr lang="en-US" sz="2800" dirty="0" err="1" smtClean="0"/>
              <a:t>peri</a:t>
            </a:r>
            <a:r>
              <a:rPr lang="en-US" sz="2800" dirty="0" smtClean="0"/>
              <a:t>-thyroidal soft tissues (gross ETE)</a:t>
            </a:r>
            <a:endParaRPr lang="en-US" sz="2800" dirty="0"/>
          </a:p>
          <a:p>
            <a:pPr marL="45720" indent="0" algn="l">
              <a:buNone/>
            </a:pPr>
            <a:r>
              <a:rPr lang="en-US" sz="2800" dirty="0"/>
              <a:t>Pathologic N1 with any metastatic lymph node &gt;</a:t>
            </a:r>
            <a:r>
              <a:rPr lang="en-US" sz="2800" dirty="0" smtClean="0"/>
              <a:t>3cm </a:t>
            </a:r>
          </a:p>
          <a:p>
            <a:pPr marL="45720" indent="0" algn="l">
              <a:buNone/>
            </a:pPr>
            <a:r>
              <a:rPr lang="en-US" sz="2800" dirty="0" smtClean="0"/>
              <a:t>Postoperative </a:t>
            </a:r>
            <a:r>
              <a:rPr lang="en-US" sz="2800" dirty="0"/>
              <a:t>serum thyroglobulin suggestive of distant metastases</a:t>
            </a:r>
          </a:p>
          <a:p>
            <a:pPr marL="45720" indent="0" algn="l">
              <a:buNone/>
            </a:pPr>
            <a:r>
              <a:rPr lang="en-US" sz="2800" dirty="0"/>
              <a:t> Distant metastases</a:t>
            </a:r>
          </a:p>
          <a:p>
            <a:pPr marL="45720" indent="0" algn="l">
              <a:buNone/>
            </a:pPr>
            <a:r>
              <a:rPr lang="en-US" sz="2800" dirty="0"/>
              <a:t>Follicular thyroid cancer with extensive vascular invasion (&gt; 4 foci of vascular invasion)</a:t>
            </a:r>
          </a:p>
          <a:p>
            <a:pPr marL="4572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116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2552700" y="689513"/>
            <a:ext cx="3581400" cy="22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Post-operative disease status</a:t>
            </a:r>
            <a:endParaRPr lang="en-US" sz="2800" dirty="0"/>
          </a:p>
        </p:txBody>
      </p:sp>
      <p:sp>
        <p:nvSpPr>
          <p:cNvPr id="5" name="شكل بيضاوي 4"/>
          <p:cNvSpPr/>
          <p:nvPr/>
        </p:nvSpPr>
        <p:spPr>
          <a:xfrm>
            <a:off x="4876800" y="3367154"/>
            <a:ext cx="3124200" cy="1891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Imaging:</a:t>
            </a:r>
          </a:p>
          <a:p>
            <a:pPr algn="ctr"/>
            <a:r>
              <a:rPr lang="en-US" sz="2400" dirty="0" smtClean="0"/>
              <a:t>Neck US</a:t>
            </a:r>
          </a:p>
          <a:p>
            <a:pPr algn="ctr"/>
            <a:r>
              <a:rPr lang="en-US" sz="2400" dirty="0" smtClean="0"/>
              <a:t>±RAI WBS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685800" y="3360226"/>
            <a:ext cx="3124200" cy="18985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Laboratory:</a:t>
            </a:r>
          </a:p>
          <a:p>
            <a:pPr algn="ctr"/>
            <a:r>
              <a:rPr lang="en-US" sz="2400" dirty="0" smtClean="0"/>
              <a:t>Thyroglobulin (</a:t>
            </a:r>
            <a:r>
              <a:rPr lang="en-US" sz="2400" dirty="0" err="1" smtClean="0"/>
              <a:t>Tg</a:t>
            </a:r>
            <a:r>
              <a:rPr lang="en-US" sz="2400" dirty="0" smtClean="0"/>
              <a:t>)</a:t>
            </a:r>
          </a:p>
          <a:p>
            <a:pPr algn="ctr"/>
            <a:r>
              <a:rPr lang="en-US" sz="2400" dirty="0" smtClean="0"/>
              <a:t>+anti-</a:t>
            </a:r>
            <a:r>
              <a:rPr lang="en-US" sz="2400" dirty="0" err="1" smtClean="0"/>
              <a:t>Tg</a:t>
            </a:r>
            <a:endParaRPr lang="en-US" sz="2400" dirty="0"/>
          </a:p>
        </p:txBody>
      </p:sp>
      <p:cxnSp>
        <p:nvCxnSpPr>
          <p:cNvPr id="8" name="رابط مستقيم 7"/>
          <p:cNvCxnSpPr>
            <a:stCxn id="4" idx="4"/>
            <a:endCxn id="6" idx="0"/>
          </p:cNvCxnSpPr>
          <p:nvPr/>
        </p:nvCxnSpPr>
        <p:spPr>
          <a:xfrm flipH="1">
            <a:off x="2247900" y="2895600"/>
            <a:ext cx="2095500" cy="464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>
            <a:endCxn id="5" idx="0"/>
          </p:cNvCxnSpPr>
          <p:nvPr/>
        </p:nvCxnSpPr>
        <p:spPr>
          <a:xfrm>
            <a:off x="4343400" y="2895600"/>
            <a:ext cx="2095500" cy="471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87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88295" y="457200"/>
            <a:ext cx="8869560" cy="5486400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marL="45720" indent="0" algn="l">
              <a:buNone/>
            </a:pPr>
            <a:r>
              <a:rPr lang="en-US" sz="3600" b="1" u="sng" dirty="0" smtClean="0"/>
              <a:t>Thyroid carcinoma</a:t>
            </a:r>
          </a:p>
          <a:p>
            <a:pPr marL="45720" indent="0" algn="l">
              <a:buNone/>
            </a:pPr>
            <a:endParaRPr lang="en-US" sz="3600" b="1" u="sng" dirty="0" smtClean="0"/>
          </a:p>
          <a:p>
            <a:pPr marL="45720" indent="0" algn="l">
              <a:buNone/>
            </a:pPr>
            <a:r>
              <a:rPr lang="en-US" sz="2800" dirty="0"/>
              <a:t>Thyroid carcinoma is uncommon </a:t>
            </a:r>
          </a:p>
          <a:p>
            <a:pPr marL="45720" indent="0" algn="l">
              <a:buNone/>
            </a:pPr>
            <a:r>
              <a:rPr lang="en-US" sz="2800" dirty="0"/>
              <a:t>Life time risk of being diagnosed with thyroid carcinoma is less than </a:t>
            </a:r>
            <a:r>
              <a:rPr lang="en-US" sz="2800" dirty="0" smtClean="0"/>
              <a:t>1% (less than 1.5% of all adult cancers)</a:t>
            </a:r>
            <a:endParaRPr lang="en-US" sz="2800" dirty="0"/>
          </a:p>
          <a:p>
            <a:pPr marL="45720" indent="0" algn="l">
              <a:buNone/>
            </a:pPr>
            <a:r>
              <a:rPr lang="en-US" sz="2800" dirty="0"/>
              <a:t>The peak incidence is </a:t>
            </a:r>
            <a:r>
              <a:rPr lang="en-US" sz="2800" dirty="0" smtClean="0"/>
              <a:t>around </a:t>
            </a:r>
            <a:r>
              <a:rPr lang="en-US" sz="2800" dirty="0"/>
              <a:t>age 49 </a:t>
            </a:r>
            <a:r>
              <a:rPr lang="en-US" sz="2800" dirty="0" smtClean="0"/>
              <a:t>years</a:t>
            </a:r>
          </a:p>
          <a:p>
            <a:pPr marL="45720" indent="0" algn="l">
              <a:buNone/>
            </a:pPr>
            <a:r>
              <a:rPr lang="en-US" sz="2800" dirty="0" smtClean="0"/>
              <a:t>Three times more common in females than males</a:t>
            </a:r>
            <a:endParaRPr lang="en-US" sz="2800" dirty="0"/>
          </a:p>
          <a:p>
            <a:pPr marL="45720" indent="0" algn="l">
              <a:buNone/>
            </a:pPr>
            <a:endParaRPr lang="en-US" sz="2800" dirty="0" smtClean="0"/>
          </a:p>
          <a:p>
            <a:pPr marL="45720" indent="0" algn="l">
              <a:buNone/>
            </a:pPr>
            <a:r>
              <a:rPr lang="en-US" sz="2800" dirty="0"/>
              <a:t>Differentiated Thyroid Cancer </a:t>
            </a:r>
            <a:r>
              <a:rPr lang="en-US" sz="2800" dirty="0" smtClean="0"/>
              <a:t>which </a:t>
            </a:r>
            <a:r>
              <a:rPr lang="en-US" sz="2800" dirty="0"/>
              <a:t>includes papillary and follicular </a:t>
            </a:r>
            <a:r>
              <a:rPr lang="en-US" sz="2800" dirty="0" smtClean="0"/>
              <a:t>carcinoma comprises the </a:t>
            </a:r>
            <a:r>
              <a:rPr lang="en-US" sz="2800" dirty="0"/>
              <a:t>vast majority (&gt;90</a:t>
            </a:r>
            <a:r>
              <a:rPr lang="en-US" sz="2800" dirty="0" smtClean="0"/>
              <a:t>%) of all thyroid cancer</a:t>
            </a:r>
          </a:p>
          <a:p>
            <a:pPr marL="45720" indent="0" algn="l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051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28600" y="609600"/>
            <a:ext cx="8663880" cy="5286008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l">
              <a:buNone/>
            </a:pPr>
            <a:r>
              <a:rPr lang="en-US" sz="3200" b="1" u="sng" dirty="0"/>
              <a:t>Post-operative serum </a:t>
            </a:r>
            <a:r>
              <a:rPr lang="en-US" sz="3200" b="1" u="sng" dirty="0" err="1"/>
              <a:t>Tg</a:t>
            </a:r>
            <a:r>
              <a:rPr lang="en-US" sz="3200" b="1" u="sng" dirty="0"/>
              <a:t>:</a:t>
            </a:r>
          </a:p>
          <a:p>
            <a:pPr marL="45720" indent="0" algn="l">
              <a:buNone/>
            </a:pPr>
            <a:endParaRPr lang="en-US" sz="2400" dirty="0" smtClean="0"/>
          </a:p>
          <a:p>
            <a:pPr marL="45720" indent="0" algn="l">
              <a:buNone/>
            </a:pPr>
            <a:r>
              <a:rPr lang="en-US" sz="2800" dirty="0"/>
              <a:t>Postoperative serum </a:t>
            </a:r>
            <a:r>
              <a:rPr lang="en-US" sz="2800" dirty="0" err="1"/>
              <a:t>Tg</a:t>
            </a:r>
            <a:r>
              <a:rPr lang="en-US" sz="2800" dirty="0"/>
              <a:t> </a:t>
            </a:r>
            <a:r>
              <a:rPr lang="en-US" sz="2800" dirty="0" smtClean="0"/>
              <a:t>can </a:t>
            </a:r>
            <a:r>
              <a:rPr lang="en-US" sz="2800" dirty="0"/>
              <a:t>help in assessing the </a:t>
            </a:r>
            <a:r>
              <a:rPr lang="en-US" sz="2800" dirty="0" smtClean="0"/>
              <a:t>persistence of </a:t>
            </a:r>
            <a:r>
              <a:rPr lang="en-US" sz="2800" dirty="0"/>
              <a:t>disease or thyroid remnant and predicting </a:t>
            </a:r>
            <a:r>
              <a:rPr lang="en-US" sz="2800" dirty="0" smtClean="0"/>
              <a:t>potential future </a:t>
            </a:r>
            <a:r>
              <a:rPr lang="en-US" sz="2800" dirty="0"/>
              <a:t>disease recurrence</a:t>
            </a:r>
          </a:p>
          <a:p>
            <a:pPr marL="45720" indent="0" algn="l">
              <a:buNone/>
            </a:pPr>
            <a:endParaRPr lang="en-US" sz="2800" dirty="0"/>
          </a:p>
          <a:p>
            <a:pPr marL="45720" indent="0" algn="l">
              <a:buNone/>
            </a:pPr>
            <a:r>
              <a:rPr lang="en-US" sz="2800" dirty="0"/>
              <a:t>The </a:t>
            </a:r>
            <a:r>
              <a:rPr lang="en-US" sz="2800" dirty="0" err="1"/>
              <a:t>Tg</a:t>
            </a:r>
            <a:r>
              <a:rPr lang="en-US" sz="2800" dirty="0"/>
              <a:t> should reach its nadir by 3–4 weeks postoperatively in most patients</a:t>
            </a:r>
          </a:p>
        </p:txBody>
      </p:sp>
    </p:spTree>
    <p:extLst>
      <p:ext uri="{BB962C8B-B14F-4D97-AF65-F5344CB8AC3E}">
        <p14:creationId xmlns:p14="http://schemas.microsoft.com/office/powerpoint/2010/main" val="83751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28600" y="304800"/>
            <a:ext cx="8534400" cy="6553200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l">
              <a:buNone/>
            </a:pPr>
            <a:endParaRPr lang="en-US" sz="2800" dirty="0" smtClean="0"/>
          </a:p>
          <a:p>
            <a:pPr marL="45720" indent="0" algn="l">
              <a:buNone/>
            </a:pPr>
            <a:endParaRPr lang="en-US" sz="2800" dirty="0" smtClean="0"/>
          </a:p>
          <a:p>
            <a:pPr marL="45720" indent="0" algn="l">
              <a:buNone/>
            </a:pPr>
            <a:r>
              <a:rPr lang="en-US" sz="2800" dirty="0"/>
              <a:t>The optimal cutoff value for postoperative serum </a:t>
            </a:r>
            <a:r>
              <a:rPr lang="en-US" sz="2800" dirty="0" err="1"/>
              <a:t>Tg</a:t>
            </a:r>
            <a:r>
              <a:rPr lang="en-US" sz="2800" dirty="0"/>
              <a:t> or state in which it is measured is not known. </a:t>
            </a:r>
          </a:p>
          <a:p>
            <a:pPr marL="45720" indent="0" algn="l">
              <a:buNone/>
            </a:pPr>
            <a:endParaRPr lang="en-US" sz="2800" dirty="0"/>
          </a:p>
          <a:p>
            <a:pPr marL="45720" indent="0" algn="l">
              <a:buNone/>
            </a:pPr>
            <a:r>
              <a:rPr lang="en-US" sz="2800" dirty="0"/>
              <a:t>However, values greater than 5–10 </a:t>
            </a:r>
            <a:r>
              <a:rPr lang="en-US" sz="2800" dirty="0" err="1"/>
              <a:t>ng</a:t>
            </a:r>
            <a:r>
              <a:rPr lang="en-US" sz="2800" dirty="0"/>
              <a:t>/ml increase the likelihood of persistent, recurrent and metastatic disease.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32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36870" y="762000"/>
            <a:ext cx="9030929" cy="5486008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45720" indent="0" algn="l">
              <a:buNone/>
            </a:pPr>
            <a:r>
              <a:rPr lang="en-US" sz="3200" b="1" u="sng" dirty="0"/>
              <a:t>Postoperative Imaging </a:t>
            </a:r>
            <a:r>
              <a:rPr lang="en-US" sz="3200" b="1" u="sng" dirty="0" smtClean="0"/>
              <a:t>studies: </a:t>
            </a:r>
            <a:endParaRPr lang="en-US" sz="3200" b="1" u="sng" dirty="0"/>
          </a:p>
          <a:p>
            <a:pPr marL="45720" indent="0" algn="l">
              <a:buNone/>
            </a:pPr>
            <a:endParaRPr lang="en-US" dirty="0" smtClean="0"/>
          </a:p>
          <a:p>
            <a:pPr marL="45720" indent="0" algn="l">
              <a:buNone/>
            </a:pPr>
            <a:r>
              <a:rPr lang="en-US" sz="2400" dirty="0" smtClean="0"/>
              <a:t>Neck US in all patients  </a:t>
            </a:r>
            <a:endParaRPr lang="en-US" sz="2400" dirty="0"/>
          </a:p>
          <a:p>
            <a:pPr marL="45720" indent="0" algn="l">
              <a:buNone/>
            </a:pPr>
            <a:endParaRPr lang="en-US" sz="2400" dirty="0" smtClean="0"/>
          </a:p>
          <a:p>
            <a:pPr marL="45720" indent="0" algn="l">
              <a:buNone/>
            </a:pPr>
            <a:r>
              <a:rPr lang="en-US" sz="2400" dirty="0" smtClean="0"/>
              <a:t>Postoperative </a:t>
            </a:r>
            <a:r>
              <a:rPr lang="en-US" sz="2400" dirty="0"/>
              <a:t>diagnostic RAI </a:t>
            </a:r>
            <a:r>
              <a:rPr lang="en-US" sz="2400" dirty="0" smtClean="0"/>
              <a:t>WBS </a:t>
            </a:r>
            <a:r>
              <a:rPr lang="en-US" sz="2400" dirty="0"/>
              <a:t>may be </a:t>
            </a:r>
            <a:r>
              <a:rPr lang="en-US" sz="2400" dirty="0" smtClean="0"/>
              <a:t>useful when </a:t>
            </a:r>
            <a:r>
              <a:rPr lang="en-US" sz="2400" dirty="0"/>
              <a:t>the extent of the thyroid remnant or residual </a:t>
            </a:r>
            <a:r>
              <a:rPr lang="en-US" sz="2400" dirty="0" smtClean="0"/>
              <a:t>disease cannot </a:t>
            </a:r>
            <a:r>
              <a:rPr lang="en-US" sz="2400" dirty="0"/>
              <a:t>be accurately ascertained from the surgical </a:t>
            </a:r>
            <a:r>
              <a:rPr lang="en-US" sz="2400" dirty="0" smtClean="0"/>
              <a:t>report and neck ultrasonography.</a:t>
            </a:r>
            <a:endParaRPr lang="en-US" sz="2400" dirty="0"/>
          </a:p>
          <a:p>
            <a:pPr marL="45720" indent="0" algn="l">
              <a:buNone/>
            </a:pPr>
            <a:endParaRPr lang="en-US" dirty="0" smtClean="0"/>
          </a:p>
          <a:p>
            <a:pPr marL="45720" indent="0" algn="l">
              <a:buNone/>
            </a:pPr>
            <a:r>
              <a:rPr lang="en-US" sz="2400" dirty="0" err="1" smtClean="0"/>
              <a:t>pretherapy</a:t>
            </a:r>
            <a:r>
              <a:rPr lang="en-US" sz="2400" dirty="0" smtClean="0"/>
              <a:t> </a:t>
            </a:r>
            <a:r>
              <a:rPr lang="en-US" sz="2400" dirty="0"/>
              <a:t>diagnostic scans </a:t>
            </a:r>
            <a:r>
              <a:rPr lang="en-US" sz="2400" dirty="0" smtClean="0"/>
              <a:t>should utilize I</a:t>
            </a:r>
            <a:r>
              <a:rPr lang="en-US" sz="1800" dirty="0" smtClean="0"/>
              <a:t>123</a:t>
            </a:r>
            <a:r>
              <a:rPr lang="en-US" sz="2400" dirty="0" smtClean="0"/>
              <a:t> (</a:t>
            </a:r>
            <a:r>
              <a:rPr lang="en-US" sz="2400" dirty="0"/>
              <a:t>1.5–3 </a:t>
            </a:r>
            <a:r>
              <a:rPr lang="en-US" sz="2400" dirty="0" err="1"/>
              <a:t>mCi</a:t>
            </a:r>
            <a:r>
              <a:rPr lang="en-US" sz="2400" dirty="0"/>
              <a:t>) or a low activity of I</a:t>
            </a:r>
            <a:r>
              <a:rPr lang="en-US" sz="2000" dirty="0" smtClean="0"/>
              <a:t>131</a:t>
            </a:r>
            <a:r>
              <a:rPr lang="en-US" sz="2400" dirty="0" smtClean="0"/>
              <a:t> </a:t>
            </a:r>
            <a:r>
              <a:rPr lang="en-US" sz="2400" dirty="0"/>
              <a:t>(1–3 </a:t>
            </a:r>
            <a:r>
              <a:rPr lang="en-US" sz="2400" dirty="0" err="1"/>
              <a:t>mCi</a:t>
            </a:r>
            <a:r>
              <a:rPr lang="en-US" sz="2400" dirty="0" smtClean="0"/>
              <a:t>),  </a:t>
            </a:r>
            <a:r>
              <a:rPr lang="en-US" sz="2400" dirty="0"/>
              <a:t>with the therapeutic activity optimally administered </a:t>
            </a:r>
            <a:r>
              <a:rPr lang="en-US" sz="2400" dirty="0" smtClean="0"/>
              <a:t>within 72 </a:t>
            </a:r>
            <a:r>
              <a:rPr lang="en-US" sz="2400" dirty="0"/>
              <a:t>hours of the diagnostic activity.</a:t>
            </a:r>
          </a:p>
          <a:p>
            <a:pPr marL="45720" indent="0" algn="l">
              <a:buNone/>
            </a:pPr>
            <a:endParaRPr lang="en-US" dirty="0"/>
          </a:p>
          <a:p>
            <a:pPr marL="4572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02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3600" dirty="0" smtClean="0"/>
              <a:t>the </a:t>
            </a:r>
            <a:r>
              <a:rPr lang="en-US" sz="3600" dirty="0"/>
              <a:t>role of </a:t>
            </a:r>
            <a:r>
              <a:rPr lang="en-US" sz="3600" dirty="0" smtClean="0"/>
              <a:t>RAI therapy </a:t>
            </a:r>
          </a:p>
          <a:p>
            <a:pPr marL="45720" indent="0" algn="ctr">
              <a:buNone/>
            </a:pPr>
            <a:r>
              <a:rPr lang="en-US" sz="3600" dirty="0" smtClean="0"/>
              <a:t>(</a:t>
            </a:r>
            <a:r>
              <a:rPr lang="en-US" sz="3600" dirty="0"/>
              <a:t>including ablation, adjuvant therapy, or therapy for persistent disease) </a:t>
            </a:r>
            <a:endParaRPr lang="en-US" sz="3600" dirty="0" smtClean="0"/>
          </a:p>
          <a:p>
            <a:pPr marL="45720" indent="0" algn="ctr">
              <a:buNone/>
            </a:pPr>
            <a:r>
              <a:rPr lang="en-US" sz="3600" dirty="0" smtClean="0"/>
              <a:t>after </a:t>
            </a:r>
            <a:r>
              <a:rPr lang="en-US" sz="3600" dirty="0"/>
              <a:t>thyroidectomy in primary management of </a:t>
            </a:r>
            <a:r>
              <a:rPr lang="en-US" sz="3600" dirty="0" smtClean="0"/>
              <a:t>DTC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6051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638300" y="381000"/>
            <a:ext cx="54102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ATA High risk DTC patients </a:t>
            </a:r>
            <a:endParaRPr lang="en-US" sz="3200" dirty="0"/>
          </a:p>
        </p:txBody>
      </p:sp>
      <p:sp>
        <p:nvSpPr>
          <p:cNvPr id="5" name="سهم للأسفل 4"/>
          <p:cNvSpPr/>
          <p:nvPr/>
        </p:nvSpPr>
        <p:spPr>
          <a:xfrm>
            <a:off x="4038600" y="2322548"/>
            <a:ext cx="864840" cy="15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1042020" y="3921792"/>
            <a:ext cx="6858000" cy="1857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RAI therapy is routinely recommended</a:t>
            </a:r>
          </a:p>
          <a:p>
            <a:pPr algn="ctr"/>
            <a:r>
              <a:rPr lang="en-US" sz="2400" dirty="0" smtClean="0"/>
              <a:t>Either adjuvant (up to 150 </a:t>
            </a:r>
            <a:r>
              <a:rPr lang="en-US" sz="2400" dirty="0" err="1" smtClean="0"/>
              <a:t>mCi</a:t>
            </a:r>
            <a:r>
              <a:rPr lang="en-US" sz="2400" dirty="0" smtClean="0"/>
              <a:t>)</a:t>
            </a:r>
          </a:p>
          <a:p>
            <a:pPr algn="ctr"/>
            <a:r>
              <a:rPr lang="en-US" sz="2400" dirty="0" smtClean="0"/>
              <a:t>Or therapy for persistent disease (100-200 </a:t>
            </a:r>
            <a:r>
              <a:rPr lang="en-US" sz="2400" dirty="0" err="1" smtClean="0"/>
              <a:t>mCi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48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638300" y="457200"/>
            <a:ext cx="5257800" cy="16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ATA low risk DTC patients</a:t>
            </a:r>
            <a:endParaRPr lang="en-US" sz="3200" dirty="0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990600" y="4371608"/>
            <a:ext cx="65532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RAI  therapy not routinely recommended  in the absence of other high risk features</a:t>
            </a:r>
          </a:p>
          <a:p>
            <a:pPr algn="ctr"/>
            <a:r>
              <a:rPr lang="en-US" sz="2400" dirty="0" smtClean="0"/>
              <a:t>If done ablation with 30mCi is favored</a:t>
            </a:r>
            <a:endParaRPr lang="en-US" sz="2400" dirty="0"/>
          </a:p>
        </p:txBody>
      </p:sp>
      <p:sp>
        <p:nvSpPr>
          <p:cNvPr id="6" name="سهم للأسفل 5"/>
          <p:cNvSpPr/>
          <p:nvPr/>
        </p:nvSpPr>
        <p:spPr>
          <a:xfrm>
            <a:off x="3799609" y="2286000"/>
            <a:ext cx="935182" cy="17483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2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177636" y="457200"/>
            <a:ext cx="7155873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AT</a:t>
            </a:r>
            <a:r>
              <a:rPr lang="en-US" sz="3200" dirty="0" smtClean="0"/>
              <a:t>A intermediate risk DTC patients</a:t>
            </a:r>
            <a:endParaRPr lang="en-US" sz="3200" dirty="0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1364673" y="4440382"/>
            <a:ext cx="67818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RAI therapy should be considered</a:t>
            </a:r>
          </a:p>
          <a:p>
            <a:pPr algn="ctr"/>
            <a:r>
              <a:rPr lang="en-US" sz="2400" dirty="0" smtClean="0"/>
              <a:t>ablation or adjuvant depending on other </a:t>
            </a:r>
            <a:r>
              <a:rPr lang="en-US" sz="2400" dirty="0"/>
              <a:t>high risk features</a:t>
            </a:r>
            <a:endParaRPr lang="en-US" sz="2400" dirty="0" smtClean="0"/>
          </a:p>
        </p:txBody>
      </p:sp>
      <p:sp>
        <p:nvSpPr>
          <p:cNvPr id="6" name="سهم للأسفل 5"/>
          <p:cNvSpPr/>
          <p:nvPr/>
        </p:nvSpPr>
        <p:spPr>
          <a:xfrm>
            <a:off x="4038600" y="2486891"/>
            <a:ext cx="876300" cy="1828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76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en-US" sz="4000" dirty="0" smtClean="0"/>
          </a:p>
          <a:p>
            <a:pPr marL="45720" indent="0" algn="ctr">
              <a:buNone/>
            </a:pPr>
            <a:r>
              <a:rPr lang="en-US" sz="4000" dirty="0" smtClean="0"/>
              <a:t>What is the appropriate degree of initial TSH suppression 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0469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2133600" y="901044"/>
            <a:ext cx="5410200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ATA high-risk DTC patients</a:t>
            </a:r>
            <a:endParaRPr lang="en-US" sz="3200" dirty="0"/>
          </a:p>
        </p:txBody>
      </p:sp>
      <p:sp>
        <p:nvSpPr>
          <p:cNvPr id="7" name="سهم للأسفل 6"/>
          <p:cNvSpPr/>
          <p:nvPr/>
        </p:nvSpPr>
        <p:spPr>
          <a:xfrm>
            <a:off x="4572000" y="2840680"/>
            <a:ext cx="533400" cy="13787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شكل بيضاوي 7"/>
          <p:cNvSpPr/>
          <p:nvPr/>
        </p:nvSpPr>
        <p:spPr>
          <a:xfrm>
            <a:off x="2286000" y="4288978"/>
            <a:ext cx="5105400" cy="20017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initial </a:t>
            </a:r>
            <a:r>
              <a:rPr lang="en-US" sz="2400" dirty="0" smtClean="0"/>
              <a:t>TSH</a:t>
            </a:r>
            <a:endParaRPr lang="en-US" sz="2400" dirty="0"/>
          </a:p>
          <a:p>
            <a:pPr algn="ctr"/>
            <a:r>
              <a:rPr lang="en-US" sz="2400" dirty="0"/>
              <a:t>suppression </a:t>
            </a:r>
            <a:r>
              <a:rPr lang="en-US" sz="2400" dirty="0" smtClean="0"/>
              <a:t> </a:t>
            </a:r>
            <a:r>
              <a:rPr lang="en-US" sz="2400" dirty="0"/>
              <a:t>below 0.1</a:t>
            </a:r>
          </a:p>
        </p:txBody>
      </p:sp>
    </p:spTree>
    <p:extLst>
      <p:ext uri="{BB962C8B-B14F-4D97-AF65-F5344CB8AC3E}">
        <p14:creationId xmlns:p14="http://schemas.microsoft.com/office/powerpoint/2010/main" val="4090184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1524000" y="304800"/>
            <a:ext cx="64008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ATA </a:t>
            </a:r>
            <a:r>
              <a:rPr lang="en-US" sz="3200" dirty="0" smtClean="0"/>
              <a:t>intermediate risk </a:t>
            </a:r>
            <a:r>
              <a:rPr lang="en-US" sz="3200" dirty="0"/>
              <a:t>DTC patients</a:t>
            </a:r>
          </a:p>
        </p:txBody>
      </p:sp>
      <p:sp>
        <p:nvSpPr>
          <p:cNvPr id="5" name="شكل بيضاوي 4"/>
          <p:cNvSpPr/>
          <p:nvPr/>
        </p:nvSpPr>
        <p:spPr>
          <a:xfrm>
            <a:off x="2476500" y="4038600"/>
            <a:ext cx="4267200" cy="2514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sz="2800" dirty="0" smtClean="0"/>
              <a:t>initial</a:t>
            </a:r>
            <a:endParaRPr lang="en-US" sz="2800" dirty="0"/>
          </a:p>
          <a:p>
            <a:pPr algn="ctr"/>
            <a:r>
              <a:rPr lang="en-US" sz="2800" dirty="0"/>
              <a:t>TSH </a:t>
            </a:r>
            <a:r>
              <a:rPr lang="en-US" sz="2800" dirty="0" smtClean="0"/>
              <a:t>suppression: </a:t>
            </a:r>
          </a:p>
          <a:p>
            <a:pPr algn="ctr"/>
            <a:r>
              <a:rPr lang="en-US" sz="2800" dirty="0" smtClean="0"/>
              <a:t>0.1</a:t>
            </a:r>
            <a:r>
              <a:rPr lang="en-US" sz="2800" dirty="0"/>
              <a:t>– </a:t>
            </a:r>
            <a:r>
              <a:rPr lang="en-US" sz="2800" dirty="0" smtClean="0"/>
              <a:t>0.5</a:t>
            </a:r>
            <a:endParaRPr lang="en-US" sz="2800" dirty="0"/>
          </a:p>
        </p:txBody>
      </p:sp>
      <p:sp>
        <p:nvSpPr>
          <p:cNvPr id="6" name="سهم للأسفل 5"/>
          <p:cNvSpPr/>
          <p:nvPr/>
        </p:nvSpPr>
        <p:spPr>
          <a:xfrm>
            <a:off x="4191000" y="2438400"/>
            <a:ext cx="762000" cy="1447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2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28600" y="838200"/>
            <a:ext cx="8717160" cy="5562600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l">
              <a:buNone/>
            </a:pPr>
            <a:r>
              <a:rPr lang="en-US" sz="3200" b="1" i="1" u="sng" dirty="0" smtClean="0"/>
              <a:t>Risk factors:</a:t>
            </a:r>
          </a:p>
          <a:p>
            <a:pPr marL="45720" indent="0" algn="l">
              <a:buNone/>
            </a:pPr>
            <a:r>
              <a:rPr lang="en-US" sz="2800" dirty="0" smtClean="0"/>
              <a:t>1-radiation exposure :</a:t>
            </a:r>
            <a:r>
              <a:rPr lang="en-US" sz="2800" dirty="0"/>
              <a:t>Accidental or </a:t>
            </a:r>
            <a:r>
              <a:rPr lang="en-US" sz="2800" dirty="0" smtClean="0"/>
              <a:t>therapeutic</a:t>
            </a:r>
          </a:p>
          <a:p>
            <a:pPr marL="45720" indent="0" algn="l">
              <a:buNone/>
            </a:pPr>
            <a:r>
              <a:rPr lang="en-US" sz="2800" dirty="0" smtClean="0"/>
              <a:t>(7% of individuals exposed to the atomic bombs in Japan developed thyroid carcinoma)</a:t>
            </a:r>
          </a:p>
          <a:p>
            <a:pPr marL="45720" indent="0" algn="l">
              <a:buNone/>
            </a:pPr>
            <a:endParaRPr lang="en-US" sz="2800" dirty="0" smtClean="0"/>
          </a:p>
          <a:p>
            <a:pPr marL="45720" indent="0" algn="l">
              <a:buNone/>
            </a:pPr>
            <a:r>
              <a:rPr lang="en-US" sz="2800" dirty="0" smtClean="0"/>
              <a:t>2-family history</a:t>
            </a:r>
          </a:p>
          <a:p>
            <a:pPr marL="45720" indent="0" algn="l">
              <a:buNone/>
            </a:pPr>
            <a:endParaRPr lang="en-US" sz="2800" dirty="0" smtClean="0"/>
          </a:p>
          <a:p>
            <a:pPr marL="45720" indent="0" algn="l">
              <a:buNone/>
            </a:pPr>
            <a:r>
              <a:rPr lang="en-US" sz="2800" dirty="0" smtClean="0"/>
              <a:t>3-possible (not proven)</a:t>
            </a:r>
            <a:r>
              <a:rPr lang="en-US" sz="2800" dirty="0"/>
              <a:t> </a:t>
            </a:r>
            <a:r>
              <a:rPr lang="en-US" sz="2800" dirty="0" smtClean="0"/>
              <a:t>risk factors : </a:t>
            </a:r>
            <a:r>
              <a:rPr lang="en-US" sz="2800" smtClean="0"/>
              <a:t>hepatitis </a:t>
            </a:r>
            <a:r>
              <a:rPr lang="en-US" sz="2800" smtClean="0"/>
              <a:t>C and </a:t>
            </a:r>
            <a:r>
              <a:rPr lang="en-US" sz="2800" dirty="0" smtClean="0"/>
              <a:t>late age at first pregnancy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7107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2033154" y="457200"/>
            <a:ext cx="4842164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ATA </a:t>
            </a:r>
            <a:r>
              <a:rPr lang="en-US" sz="3200" dirty="0" smtClean="0"/>
              <a:t>low risk </a:t>
            </a:r>
            <a:r>
              <a:rPr lang="en-US" sz="3200" dirty="0"/>
              <a:t>DTC patients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-20782" y="3352800"/>
            <a:ext cx="28956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undetectable </a:t>
            </a:r>
            <a:r>
              <a:rPr lang="en-US" sz="2400" dirty="0" err="1" smtClean="0"/>
              <a:t>Tg</a:t>
            </a:r>
            <a:endParaRPr lang="en-US" sz="2400" dirty="0" smtClean="0"/>
          </a:p>
          <a:p>
            <a:pPr algn="ctr"/>
            <a:r>
              <a:rPr lang="en-US" sz="2400" dirty="0" smtClean="0"/>
              <a:t>TSH 0.5–2</a:t>
            </a:r>
            <a:endParaRPr lang="en-US" sz="2400" dirty="0"/>
          </a:p>
          <a:p>
            <a:endParaRPr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3006436" y="3352800"/>
            <a:ext cx="2895600" cy="16764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low level </a:t>
            </a:r>
            <a:r>
              <a:rPr lang="en-US" sz="2400" dirty="0" err="1" smtClean="0"/>
              <a:t>Tg</a:t>
            </a:r>
            <a:endParaRPr lang="en-US" sz="2400" dirty="0"/>
          </a:p>
          <a:p>
            <a:pPr algn="ctr"/>
            <a:r>
              <a:rPr lang="en-US" sz="2400" dirty="0"/>
              <a:t>TSH </a:t>
            </a:r>
            <a:r>
              <a:rPr lang="en-US" sz="2400" dirty="0" smtClean="0"/>
              <a:t>0.1-0.5</a:t>
            </a:r>
            <a:endParaRPr lang="en-US" sz="2400" dirty="0"/>
          </a:p>
        </p:txBody>
      </p:sp>
      <p:sp>
        <p:nvSpPr>
          <p:cNvPr id="9" name="شكل بيضاوي 8"/>
          <p:cNvSpPr/>
          <p:nvPr/>
        </p:nvSpPr>
        <p:spPr>
          <a:xfrm>
            <a:off x="6019800" y="3352800"/>
            <a:ext cx="3124200" cy="16764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had lobectomy</a:t>
            </a:r>
            <a:endParaRPr lang="en-US" sz="2400" dirty="0"/>
          </a:p>
          <a:p>
            <a:pPr algn="ctr"/>
            <a:r>
              <a:rPr lang="en-US" sz="2400" dirty="0"/>
              <a:t>TSH </a:t>
            </a:r>
            <a:r>
              <a:rPr lang="en-US" sz="2400" dirty="0" smtClean="0"/>
              <a:t>0.5–2</a:t>
            </a:r>
            <a:endParaRPr lang="en-US" sz="2400" dirty="0"/>
          </a:p>
        </p:txBody>
      </p:sp>
      <p:cxnSp>
        <p:nvCxnSpPr>
          <p:cNvPr id="15" name="رابط كسهم مستقيم 14"/>
          <p:cNvCxnSpPr>
            <a:stCxn id="4" idx="4"/>
            <a:endCxn id="9" idx="0"/>
          </p:cNvCxnSpPr>
          <p:nvPr/>
        </p:nvCxnSpPr>
        <p:spPr>
          <a:xfrm>
            <a:off x="4454236" y="2438400"/>
            <a:ext cx="3127664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>
            <a:stCxn id="4" idx="4"/>
            <a:endCxn id="8" idx="0"/>
          </p:cNvCxnSpPr>
          <p:nvPr/>
        </p:nvCxnSpPr>
        <p:spPr>
          <a:xfrm>
            <a:off x="4454236" y="2438400"/>
            <a:ext cx="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>
            <a:stCxn id="4" idx="4"/>
            <a:endCxn id="7" idx="0"/>
          </p:cNvCxnSpPr>
          <p:nvPr/>
        </p:nvCxnSpPr>
        <p:spPr>
          <a:xfrm flipH="1">
            <a:off x="1427018" y="2438400"/>
            <a:ext cx="3027218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28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0" y="228600"/>
            <a:ext cx="8892480" cy="6400800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l">
              <a:buNone/>
            </a:pPr>
            <a:r>
              <a:rPr lang="en-US" sz="3200" b="1" u="sng" dirty="0"/>
              <a:t>External Beam </a:t>
            </a:r>
            <a:r>
              <a:rPr lang="en-US" sz="3200" b="1" u="sng" dirty="0" smtClean="0"/>
              <a:t>Radiation Therapy(EBRT</a:t>
            </a:r>
            <a:r>
              <a:rPr lang="en-US" sz="3200" b="1" u="sng" dirty="0"/>
              <a:t>):</a:t>
            </a:r>
          </a:p>
          <a:p>
            <a:pPr marL="45720" indent="0" algn="l">
              <a:buNone/>
            </a:pPr>
            <a:r>
              <a:rPr lang="en-US" sz="2800" dirty="0" smtClean="0"/>
              <a:t>no </a:t>
            </a:r>
            <a:r>
              <a:rPr lang="en-US" sz="2800" dirty="0"/>
              <a:t>role for routine adjuvant EBRT to the neck in</a:t>
            </a:r>
          </a:p>
          <a:p>
            <a:pPr marL="45720" indent="0" algn="l">
              <a:buNone/>
            </a:pPr>
            <a:r>
              <a:rPr lang="en-US" sz="2800" dirty="0"/>
              <a:t>patients with </a:t>
            </a:r>
            <a:r>
              <a:rPr lang="en-US" sz="2800" dirty="0" smtClean="0"/>
              <a:t>DTC. </a:t>
            </a:r>
            <a:endParaRPr lang="en-US" sz="2800" dirty="0"/>
          </a:p>
          <a:p>
            <a:pPr marL="45720" indent="0" algn="l">
              <a:buNone/>
            </a:pPr>
            <a:r>
              <a:rPr lang="en-US" sz="2800" dirty="0"/>
              <a:t>selective use can be considered </a:t>
            </a:r>
            <a:r>
              <a:rPr lang="en-US" sz="2800" dirty="0" smtClean="0"/>
              <a:t>in:</a:t>
            </a:r>
          </a:p>
          <a:p>
            <a:pPr marL="45720" indent="0" algn="l">
              <a:buNone/>
            </a:pPr>
            <a:r>
              <a:rPr lang="en-US" sz="2800" dirty="0" smtClean="0"/>
              <a:t>1- </a:t>
            </a:r>
            <a:r>
              <a:rPr lang="en-US" sz="2800" dirty="0"/>
              <a:t>patients over age 60 </a:t>
            </a:r>
            <a:r>
              <a:rPr lang="en-US" sz="2800" dirty="0" smtClean="0"/>
              <a:t>with locally </a:t>
            </a:r>
            <a:r>
              <a:rPr lang="en-US" sz="2800" dirty="0"/>
              <a:t>advanced </a:t>
            </a:r>
            <a:r>
              <a:rPr lang="en-US" sz="2800" dirty="0" smtClean="0"/>
              <a:t>disease.</a:t>
            </a:r>
          </a:p>
          <a:p>
            <a:pPr marL="45720" indent="0" algn="l">
              <a:buNone/>
            </a:pPr>
            <a:r>
              <a:rPr lang="en-US" sz="2800" dirty="0" smtClean="0"/>
              <a:t>2-Unresectable gross residual/</a:t>
            </a:r>
            <a:r>
              <a:rPr lang="en-US" sz="2800" dirty="0" err="1" smtClean="0"/>
              <a:t>recuurent</a:t>
            </a:r>
            <a:r>
              <a:rPr lang="en-US" sz="2800" dirty="0" smtClean="0"/>
              <a:t> disease </a:t>
            </a:r>
            <a:endParaRPr lang="en-US" sz="2800" dirty="0"/>
          </a:p>
          <a:p>
            <a:pPr marL="45720" indent="0" algn="l">
              <a:buNone/>
            </a:pPr>
            <a:r>
              <a:rPr lang="en-US" sz="2800" dirty="0" smtClean="0"/>
              <a:t>3-patients </a:t>
            </a:r>
            <a:r>
              <a:rPr lang="en-US" sz="2800" dirty="0"/>
              <a:t>undergoing multiple and </a:t>
            </a:r>
            <a:r>
              <a:rPr lang="en-US" sz="2800" dirty="0" smtClean="0"/>
              <a:t>frequent serial </a:t>
            </a:r>
            <a:r>
              <a:rPr lang="en-US" sz="2800" dirty="0"/>
              <a:t>neck re-operations for palliation of loco-regionally recurrent </a:t>
            </a:r>
            <a:r>
              <a:rPr lang="en-US" sz="2800" dirty="0" smtClean="0"/>
              <a:t>disease </a:t>
            </a:r>
            <a:endParaRPr lang="en-US" dirty="0"/>
          </a:p>
          <a:p>
            <a:pPr marL="4572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03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28600" y="762000"/>
            <a:ext cx="8717160" cy="5105008"/>
          </a:xfrm>
          <a:ln>
            <a:noFill/>
          </a:ln>
        </p:spPr>
        <p:txBody>
          <a:bodyPr/>
          <a:lstStyle/>
          <a:p>
            <a:pPr marL="45720" indent="0" algn="l">
              <a:buNone/>
            </a:pPr>
            <a:r>
              <a:rPr lang="en-US" sz="3200" b="1" u="sng" dirty="0" smtClean="0"/>
              <a:t>Response evaluation:</a:t>
            </a:r>
          </a:p>
          <a:p>
            <a:pPr marL="45720" indent="0" algn="l">
              <a:buNone/>
            </a:pPr>
            <a:r>
              <a:rPr lang="en-US" sz="2800" dirty="0" smtClean="0"/>
              <a:t>Evaluating  the response to initial therapy can occur as early as several weeks to several months</a:t>
            </a:r>
          </a:p>
          <a:p>
            <a:pPr marL="45720" indent="0" algn="l">
              <a:buNone/>
            </a:pPr>
            <a:endParaRPr lang="en-US" sz="2800" dirty="0"/>
          </a:p>
          <a:p>
            <a:pPr marL="45720" indent="0" algn="l">
              <a:buNone/>
            </a:pPr>
            <a:r>
              <a:rPr lang="en-US" sz="2800" dirty="0" smtClean="0"/>
              <a:t>1-Serum </a:t>
            </a:r>
            <a:r>
              <a:rPr lang="en-US" sz="2800" dirty="0" err="1" smtClean="0"/>
              <a:t>Tg</a:t>
            </a:r>
            <a:r>
              <a:rPr lang="en-US" sz="2800" dirty="0" smtClean="0"/>
              <a:t> and anti-</a:t>
            </a:r>
            <a:r>
              <a:rPr lang="en-US" sz="2800" dirty="0" err="1" smtClean="0"/>
              <a:t>Tg</a:t>
            </a:r>
            <a:r>
              <a:rPr lang="en-US" sz="2800" dirty="0" smtClean="0"/>
              <a:t> antibodies measurement</a:t>
            </a:r>
          </a:p>
          <a:p>
            <a:pPr marL="45720" indent="0" algn="l">
              <a:buNone/>
            </a:pPr>
            <a:r>
              <a:rPr lang="en-US" sz="2800" dirty="0" smtClean="0"/>
              <a:t>2-imaging (neck US ± RAI WBS)</a:t>
            </a:r>
          </a:p>
          <a:p>
            <a:pPr marL="45720" indent="0" algn="l">
              <a:buNone/>
            </a:pPr>
            <a:r>
              <a:rPr lang="en-US" sz="2800" dirty="0" smtClean="0"/>
              <a:t>3-other imaging studies (if needed)     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41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28600" y="457200"/>
            <a:ext cx="8686800" cy="5486400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l">
              <a:buNone/>
            </a:pPr>
            <a:r>
              <a:rPr lang="en-US" sz="3200" b="1" u="sng" dirty="0" smtClean="0"/>
              <a:t>Serum </a:t>
            </a:r>
            <a:r>
              <a:rPr lang="en-US" sz="3200" b="1" u="sng" dirty="0" err="1" smtClean="0"/>
              <a:t>Tg</a:t>
            </a:r>
            <a:r>
              <a:rPr lang="en-US" sz="3200" b="1" u="sng" dirty="0" smtClean="0"/>
              <a:t> and anti-</a:t>
            </a:r>
            <a:r>
              <a:rPr lang="en-US" sz="3200" b="1" u="sng" dirty="0" err="1" smtClean="0"/>
              <a:t>Tg</a:t>
            </a:r>
            <a:r>
              <a:rPr lang="en-US" sz="3200" b="1" u="sng" dirty="0" smtClean="0"/>
              <a:t> antibodies measurement:</a:t>
            </a:r>
            <a:endParaRPr lang="en-US" b="1" u="sng" dirty="0" smtClean="0"/>
          </a:p>
          <a:p>
            <a:pPr marL="45720" indent="0" algn="l">
              <a:buNone/>
            </a:pPr>
            <a:r>
              <a:rPr lang="en-US" sz="2800" dirty="0"/>
              <a:t>Measurement of serum </a:t>
            </a:r>
            <a:r>
              <a:rPr lang="en-US" sz="2800" dirty="0" err="1" smtClean="0"/>
              <a:t>Tg</a:t>
            </a:r>
            <a:r>
              <a:rPr lang="en-US" sz="2800" dirty="0" smtClean="0"/>
              <a:t> </a:t>
            </a:r>
            <a:r>
              <a:rPr lang="en-US" sz="2800" dirty="0"/>
              <a:t>anti-</a:t>
            </a:r>
            <a:r>
              <a:rPr lang="en-US" sz="2800" dirty="0" err="1"/>
              <a:t>Tg</a:t>
            </a:r>
            <a:r>
              <a:rPr lang="en-US" sz="2800" dirty="0"/>
              <a:t> antibodies levels is an important </a:t>
            </a:r>
            <a:r>
              <a:rPr lang="en-US" sz="2800" dirty="0" smtClean="0"/>
              <a:t>modality to </a:t>
            </a:r>
            <a:r>
              <a:rPr lang="en-US" sz="2800" dirty="0"/>
              <a:t>monitor patients for residual or recurrent disease.</a:t>
            </a:r>
            <a:endParaRPr lang="en-US" sz="2800" dirty="0" smtClean="0"/>
          </a:p>
          <a:p>
            <a:pPr marL="45720" indent="0" algn="l">
              <a:buNone/>
            </a:pPr>
            <a:endParaRPr lang="en-US" sz="2800" dirty="0" smtClean="0"/>
          </a:p>
          <a:p>
            <a:pPr marL="45720" indent="0" algn="l">
              <a:buNone/>
            </a:pPr>
            <a:r>
              <a:rPr lang="en-US" sz="2800" dirty="0" smtClean="0"/>
              <a:t>a </a:t>
            </a:r>
            <a:r>
              <a:rPr lang="en-US" sz="2800" dirty="0" err="1"/>
              <a:t>Tg</a:t>
            </a:r>
            <a:r>
              <a:rPr lang="en-US" sz="2800" dirty="0"/>
              <a:t> assay with a functional sensitivity of 0.1–0.2 </a:t>
            </a:r>
            <a:r>
              <a:rPr lang="en-US" sz="2800" dirty="0" err="1" smtClean="0"/>
              <a:t>ng</a:t>
            </a:r>
            <a:r>
              <a:rPr lang="en-US" sz="2800" dirty="0" smtClean="0"/>
              <a:t>/mL may </a:t>
            </a:r>
            <a:r>
              <a:rPr lang="en-US" sz="2800" dirty="0"/>
              <a:t>reduce the need to perform </a:t>
            </a:r>
            <a:endParaRPr lang="en-US" sz="2800" dirty="0" smtClean="0"/>
          </a:p>
          <a:p>
            <a:pPr marL="45720" indent="0" algn="l">
              <a:buNone/>
            </a:pPr>
            <a:r>
              <a:rPr lang="en-US" sz="2800" dirty="0" smtClean="0"/>
              <a:t>TSH-stimulated </a:t>
            </a:r>
            <a:r>
              <a:rPr lang="en-US" sz="2800" dirty="0" err="1" smtClean="0"/>
              <a:t>Tg</a:t>
            </a:r>
            <a:r>
              <a:rPr lang="en-US" sz="2800" dirty="0"/>
              <a:t> </a:t>
            </a:r>
            <a:r>
              <a:rPr lang="en-US" sz="2800" dirty="0" smtClean="0"/>
              <a:t>measurements of some </a:t>
            </a:r>
            <a:r>
              <a:rPr lang="en-US" sz="2800" dirty="0"/>
              <a:t>patients</a:t>
            </a:r>
            <a:r>
              <a:rPr lang="en-US" sz="2800" dirty="0" smtClean="0"/>
              <a:t>.</a:t>
            </a:r>
          </a:p>
          <a:p>
            <a:pPr marL="45720" indent="0" algn="l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453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28600" y="838200"/>
            <a:ext cx="8740080" cy="4981208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l">
              <a:buNone/>
            </a:pPr>
            <a:endParaRPr lang="en-US" sz="2800" dirty="0" smtClean="0"/>
          </a:p>
          <a:p>
            <a:pPr marL="45720" indent="0" algn="l">
              <a:buNone/>
            </a:pPr>
            <a:r>
              <a:rPr lang="en-US" sz="2800" dirty="0" smtClean="0"/>
              <a:t>Low </a:t>
            </a:r>
            <a:r>
              <a:rPr lang="en-US" sz="2800" dirty="0"/>
              <a:t>serum </a:t>
            </a:r>
            <a:r>
              <a:rPr lang="en-US" sz="2800" dirty="0" err="1"/>
              <a:t>Tg</a:t>
            </a:r>
            <a:r>
              <a:rPr lang="en-US" sz="2800" dirty="0"/>
              <a:t> levels during TSH suppression </a:t>
            </a:r>
            <a:endParaRPr lang="en-US" sz="2800" dirty="0" smtClean="0"/>
          </a:p>
          <a:p>
            <a:pPr marL="45720" indent="0" algn="l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Tg</a:t>
            </a:r>
            <a:r>
              <a:rPr lang="en-US" sz="2800" dirty="0" smtClean="0">
                <a:solidFill>
                  <a:srgbClr val="FF0000"/>
                </a:solidFill>
              </a:rPr>
              <a:t>&lt;0.2 </a:t>
            </a:r>
            <a:r>
              <a:rPr lang="en-US" sz="2800" dirty="0" err="1" smtClean="0">
                <a:solidFill>
                  <a:srgbClr val="FF0000"/>
                </a:solidFill>
              </a:rPr>
              <a:t>ng</a:t>
            </a:r>
            <a:r>
              <a:rPr lang="en-US" sz="2800" dirty="0" smtClean="0">
                <a:solidFill>
                  <a:srgbClr val="FF0000"/>
                </a:solidFill>
              </a:rPr>
              <a:t>/mL) </a:t>
            </a:r>
            <a:r>
              <a:rPr lang="en-US" sz="2800" dirty="0" smtClean="0"/>
              <a:t>or </a:t>
            </a:r>
            <a:r>
              <a:rPr lang="en-US" sz="2800" dirty="0"/>
              <a:t>after stimulation </a:t>
            </a:r>
            <a:r>
              <a:rPr lang="en-US" sz="2800" dirty="0">
                <a:solidFill>
                  <a:srgbClr val="FF0000"/>
                </a:solidFill>
              </a:rPr>
              <a:t>(</a:t>
            </a:r>
            <a:r>
              <a:rPr lang="en-US" sz="2800" dirty="0" err="1">
                <a:solidFill>
                  <a:srgbClr val="FF0000"/>
                </a:solidFill>
              </a:rPr>
              <a:t>Tg</a:t>
            </a:r>
            <a:r>
              <a:rPr lang="en-US" sz="2800" dirty="0">
                <a:solidFill>
                  <a:srgbClr val="FF0000"/>
                </a:solidFill>
              </a:rPr>
              <a:t> &lt;</a:t>
            </a:r>
            <a:r>
              <a:rPr lang="en-US" sz="2800" dirty="0" smtClean="0">
                <a:solidFill>
                  <a:srgbClr val="FF0000"/>
                </a:solidFill>
              </a:rPr>
              <a:t>1 </a:t>
            </a:r>
            <a:r>
              <a:rPr lang="en-US" sz="2800" dirty="0" err="1" smtClean="0">
                <a:solidFill>
                  <a:srgbClr val="FF0000"/>
                </a:solidFill>
              </a:rPr>
              <a:t>ng</a:t>
            </a:r>
            <a:r>
              <a:rPr lang="en-US" sz="2800" dirty="0" smtClean="0">
                <a:solidFill>
                  <a:srgbClr val="FF0000"/>
                </a:solidFill>
              </a:rPr>
              <a:t>/mL) </a:t>
            </a:r>
          </a:p>
          <a:p>
            <a:pPr marL="45720" indent="0" algn="l">
              <a:buNone/>
            </a:pPr>
            <a:r>
              <a:rPr lang="en-US" sz="2800" dirty="0" smtClean="0"/>
              <a:t>in the absence </a:t>
            </a:r>
            <a:r>
              <a:rPr lang="en-US" sz="2800" dirty="0"/>
              <a:t>of interfering </a:t>
            </a:r>
            <a:r>
              <a:rPr lang="en-US" sz="2800" dirty="0" smtClean="0"/>
              <a:t>antibodies has </a:t>
            </a:r>
            <a:r>
              <a:rPr lang="en-US" sz="2800" dirty="0"/>
              <a:t>a high likelihood </a:t>
            </a:r>
            <a:r>
              <a:rPr lang="en-US" sz="2800" dirty="0" smtClean="0"/>
              <a:t>of identifying </a:t>
            </a:r>
            <a:r>
              <a:rPr lang="en-US" sz="2800" dirty="0"/>
              <a:t>patients completely free of tumor on </a:t>
            </a:r>
            <a:r>
              <a:rPr lang="en-US" sz="2800" dirty="0" smtClean="0"/>
              <a:t>follow-up</a:t>
            </a:r>
            <a:endParaRPr lang="en-US" sz="3200" dirty="0"/>
          </a:p>
          <a:p>
            <a:pPr marL="45720" indent="0" algn="l">
              <a:buNone/>
            </a:pPr>
            <a:r>
              <a:rPr lang="en-US" sz="3200" dirty="0" smtClean="0"/>
              <a:t> </a:t>
            </a:r>
            <a:endParaRPr lang="en-US" sz="3200" dirty="0"/>
          </a:p>
          <a:p>
            <a:pPr marL="45720" indent="0" algn="l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320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2254827" y="188981"/>
            <a:ext cx="4800600" cy="12417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/>
              <a:t>diagnostic </a:t>
            </a:r>
            <a:r>
              <a:rPr lang="en-US" sz="2400" b="1" u="sng" dirty="0" smtClean="0"/>
              <a:t>RAI WBS in follow-up</a:t>
            </a:r>
            <a:endParaRPr lang="en-US" sz="2400" dirty="0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135081" y="2080993"/>
            <a:ext cx="41148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indent="0" algn="l">
              <a:buNone/>
            </a:pPr>
            <a:r>
              <a:rPr lang="en-US" sz="2400" b="1" dirty="0"/>
              <a:t>Low or intermediate-risk</a:t>
            </a: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4994564" y="2148750"/>
            <a:ext cx="38100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High or intermediate risk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162790" y="4252476"/>
            <a:ext cx="4343399" cy="19067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indent="0" algn="l">
              <a:buNone/>
            </a:pPr>
            <a:r>
              <a:rPr lang="en-US" sz="2000" dirty="0" smtClean="0"/>
              <a:t>Not routinely required  if: </a:t>
            </a:r>
          </a:p>
          <a:p>
            <a:pPr marL="45720" indent="0" algn="l">
              <a:buNone/>
            </a:pPr>
            <a:r>
              <a:rPr lang="en-US" sz="2000" dirty="0" smtClean="0"/>
              <a:t>1- </a:t>
            </a:r>
            <a:r>
              <a:rPr lang="en-US" sz="2000" dirty="0"/>
              <a:t>Undetectable </a:t>
            </a:r>
            <a:r>
              <a:rPr lang="en-US" sz="2000" dirty="0" err="1"/>
              <a:t>Tg</a:t>
            </a:r>
            <a:r>
              <a:rPr lang="en-US" sz="2000" dirty="0"/>
              <a:t> </a:t>
            </a:r>
            <a:endParaRPr lang="en-US" sz="2000" dirty="0" smtClean="0"/>
          </a:p>
          <a:p>
            <a:pPr marL="45720" algn="l"/>
            <a:r>
              <a:rPr lang="en-US" sz="2000" dirty="0" smtClean="0"/>
              <a:t>2-negative US</a:t>
            </a:r>
          </a:p>
          <a:p>
            <a:pPr marL="45720" algn="l"/>
            <a:r>
              <a:rPr lang="en-US" sz="2000" dirty="0" smtClean="0"/>
              <a:t>3-no </a:t>
            </a:r>
            <a:r>
              <a:rPr lang="en-US" sz="2000" dirty="0"/>
              <a:t>uptake outside the thyroid bed on the initial WBS</a:t>
            </a:r>
          </a:p>
          <a:p>
            <a:pPr marL="45720" indent="0" algn="l">
              <a:buNone/>
            </a:pPr>
            <a:endParaRPr lang="en-US" dirty="0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5216236" y="4252476"/>
            <a:ext cx="3588328" cy="12711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indent="0" algn="l">
              <a:buNone/>
            </a:pPr>
            <a:r>
              <a:rPr lang="en-US" sz="2000" dirty="0"/>
              <a:t>can be useful </a:t>
            </a:r>
            <a:endParaRPr lang="en-US" sz="2000" dirty="0" smtClean="0"/>
          </a:p>
          <a:p>
            <a:pPr marL="45720" indent="0" algn="l">
              <a:buNone/>
            </a:pPr>
            <a:r>
              <a:rPr lang="en-US" sz="2000" dirty="0" smtClean="0"/>
              <a:t>6–12 </a:t>
            </a:r>
            <a:r>
              <a:rPr lang="en-US" sz="2000" dirty="0"/>
              <a:t>months after adjuvant RAI </a:t>
            </a:r>
            <a:r>
              <a:rPr lang="en-US" sz="2000" dirty="0" smtClean="0"/>
              <a:t>therapy</a:t>
            </a:r>
            <a:endParaRPr lang="en-US" sz="2000" dirty="0"/>
          </a:p>
        </p:txBody>
      </p:sp>
      <p:cxnSp>
        <p:nvCxnSpPr>
          <p:cNvPr id="13" name="رابط كسهم مستقيم 12"/>
          <p:cNvCxnSpPr>
            <a:stCxn id="4" idx="2"/>
            <a:endCxn id="5" idx="0"/>
          </p:cNvCxnSpPr>
          <p:nvPr/>
        </p:nvCxnSpPr>
        <p:spPr>
          <a:xfrm flipH="1">
            <a:off x="2192481" y="1430694"/>
            <a:ext cx="2462646" cy="6502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>
            <a:stCxn id="4" idx="2"/>
            <a:endCxn id="6" idx="0"/>
          </p:cNvCxnSpPr>
          <p:nvPr/>
        </p:nvCxnSpPr>
        <p:spPr>
          <a:xfrm>
            <a:off x="4655127" y="1430694"/>
            <a:ext cx="2244437" cy="718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>
            <a:stCxn id="6" idx="2"/>
          </p:cNvCxnSpPr>
          <p:nvPr/>
        </p:nvCxnSpPr>
        <p:spPr>
          <a:xfrm>
            <a:off x="6899564" y="3520350"/>
            <a:ext cx="0" cy="732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كسهم مستقيم 20"/>
          <p:cNvCxnSpPr>
            <a:stCxn id="5" idx="2"/>
          </p:cNvCxnSpPr>
          <p:nvPr/>
        </p:nvCxnSpPr>
        <p:spPr>
          <a:xfrm>
            <a:off x="2192481" y="3376393"/>
            <a:ext cx="0" cy="899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8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76200" y="1600200"/>
            <a:ext cx="8640960" cy="4266808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l">
              <a:buNone/>
            </a:pPr>
            <a:r>
              <a:rPr lang="en-US" sz="2800" b="1" u="sng" dirty="0" smtClean="0"/>
              <a:t>Response to therapy reclassification in DTC patients:</a:t>
            </a:r>
          </a:p>
          <a:p>
            <a:pPr marL="45720" indent="0" algn="l">
              <a:buNone/>
            </a:pPr>
            <a:endParaRPr lang="en-US" sz="2800" dirty="0" smtClean="0"/>
          </a:p>
          <a:p>
            <a:pPr marL="45720" indent="0" algn="l">
              <a:buNone/>
            </a:pPr>
            <a:r>
              <a:rPr lang="en-US" sz="2800" dirty="0" smtClean="0"/>
              <a:t>1-excellent response</a:t>
            </a:r>
          </a:p>
          <a:p>
            <a:pPr marL="45720" indent="0" algn="l">
              <a:buNone/>
            </a:pPr>
            <a:r>
              <a:rPr lang="en-US" sz="2800" dirty="0" smtClean="0"/>
              <a:t>2-biochemical incomplete response</a:t>
            </a:r>
          </a:p>
          <a:p>
            <a:pPr marL="45720" indent="0" algn="l">
              <a:buNone/>
            </a:pPr>
            <a:r>
              <a:rPr lang="en-US" sz="2800" dirty="0" smtClean="0"/>
              <a:t>3-structural incomplete response</a:t>
            </a:r>
          </a:p>
          <a:p>
            <a:pPr marL="45720" indent="0" algn="l">
              <a:buNone/>
            </a:pPr>
            <a:r>
              <a:rPr lang="en-US" sz="2800" dirty="0" smtClean="0"/>
              <a:t>4-indeterminate response</a:t>
            </a:r>
          </a:p>
          <a:p>
            <a:pPr marL="4572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157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895350" y="637309"/>
            <a:ext cx="2857500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/>
              <a:t>Negative imaging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304800" y="3990109"/>
            <a:ext cx="4038600" cy="2625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/>
              <a:t>Suppressed </a:t>
            </a:r>
            <a:r>
              <a:rPr lang="en-US" sz="2400" dirty="0" err="1" smtClean="0"/>
              <a:t>Tg</a:t>
            </a:r>
            <a:r>
              <a:rPr lang="en-US" sz="2400" dirty="0"/>
              <a:t>&lt;0.2 </a:t>
            </a:r>
            <a:endParaRPr lang="en-US" sz="2400" dirty="0" smtClean="0"/>
          </a:p>
          <a:p>
            <a:pPr lvl="0" algn="ctr"/>
            <a:r>
              <a:rPr lang="en-US" sz="2400" dirty="0" smtClean="0"/>
              <a:t>or</a:t>
            </a:r>
            <a:endParaRPr lang="en-US" sz="2400" dirty="0"/>
          </a:p>
          <a:p>
            <a:pPr lvl="0" algn="ctr"/>
            <a:r>
              <a:rPr lang="en-US" sz="2400" dirty="0"/>
              <a:t>stimulated </a:t>
            </a:r>
            <a:r>
              <a:rPr lang="en-US" sz="2400" dirty="0" err="1"/>
              <a:t>Tg</a:t>
            </a:r>
            <a:r>
              <a:rPr lang="en-US" sz="2400" dirty="0"/>
              <a:t> &lt;1</a:t>
            </a:r>
          </a:p>
        </p:txBody>
      </p:sp>
      <p:sp>
        <p:nvSpPr>
          <p:cNvPr id="7" name="زائد 6"/>
          <p:cNvSpPr/>
          <p:nvPr/>
        </p:nvSpPr>
        <p:spPr>
          <a:xfrm>
            <a:off x="1714500" y="2542309"/>
            <a:ext cx="1143000" cy="14478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سهم إلى اليمين 7"/>
          <p:cNvSpPr/>
          <p:nvPr/>
        </p:nvSpPr>
        <p:spPr>
          <a:xfrm>
            <a:off x="3933825" y="2923309"/>
            <a:ext cx="12192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5398943" y="2331027"/>
            <a:ext cx="3602182" cy="1870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/>
              <a:t>Excellent response</a:t>
            </a:r>
          </a:p>
        </p:txBody>
      </p:sp>
    </p:spTree>
    <p:extLst>
      <p:ext uri="{BB962C8B-B14F-4D97-AF65-F5344CB8AC3E}">
        <p14:creationId xmlns:p14="http://schemas.microsoft.com/office/powerpoint/2010/main" val="4017193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610466" y="782782"/>
            <a:ext cx="2476500" cy="236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/>
              <a:t>Negative imaging</a:t>
            </a:r>
          </a:p>
        </p:txBody>
      </p:sp>
      <p:sp>
        <p:nvSpPr>
          <p:cNvPr id="5" name="زائد 4"/>
          <p:cNvSpPr/>
          <p:nvPr/>
        </p:nvSpPr>
        <p:spPr>
          <a:xfrm>
            <a:off x="1415761" y="3276600"/>
            <a:ext cx="7620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شكل بيضاوي 5"/>
          <p:cNvSpPr/>
          <p:nvPr/>
        </p:nvSpPr>
        <p:spPr>
          <a:xfrm>
            <a:off x="215611" y="4419600"/>
            <a:ext cx="31623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Suppressed </a:t>
            </a:r>
            <a:r>
              <a:rPr lang="en-US" dirty="0" err="1"/>
              <a:t>Tg</a:t>
            </a:r>
            <a:r>
              <a:rPr lang="en-US" dirty="0"/>
              <a:t> &gt;=1</a:t>
            </a:r>
          </a:p>
          <a:p>
            <a:pPr lvl="0" algn="ctr"/>
            <a:r>
              <a:rPr lang="en-US" dirty="0"/>
              <a:t>or</a:t>
            </a:r>
          </a:p>
          <a:p>
            <a:pPr lvl="0" algn="ctr"/>
            <a:r>
              <a:rPr lang="en-US" dirty="0"/>
              <a:t>stimulated </a:t>
            </a:r>
            <a:r>
              <a:rPr lang="en-US" dirty="0" err="1"/>
              <a:t>Tg</a:t>
            </a:r>
            <a:r>
              <a:rPr lang="en-US" dirty="0"/>
              <a:t> &gt;=10</a:t>
            </a:r>
          </a:p>
          <a:p>
            <a:pPr lvl="0" algn="ctr"/>
            <a:r>
              <a:rPr lang="en-US" dirty="0"/>
              <a:t>Or </a:t>
            </a:r>
          </a:p>
          <a:p>
            <a:pPr lvl="0" algn="ctr"/>
            <a:r>
              <a:rPr lang="en-US" dirty="0"/>
              <a:t>Rising anti-</a:t>
            </a:r>
            <a:r>
              <a:rPr lang="en-US" dirty="0" err="1"/>
              <a:t>Tg</a:t>
            </a:r>
            <a:endParaRPr lang="en-US" dirty="0"/>
          </a:p>
        </p:txBody>
      </p:sp>
      <p:sp>
        <p:nvSpPr>
          <p:cNvPr id="7" name="سهم إلى اليمين 6"/>
          <p:cNvSpPr/>
          <p:nvPr/>
        </p:nvSpPr>
        <p:spPr>
          <a:xfrm>
            <a:off x="3429000" y="3276600"/>
            <a:ext cx="15240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5257800" y="2514599"/>
            <a:ext cx="3657600" cy="21820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/>
              <a:t>Biochemical </a:t>
            </a:r>
            <a:r>
              <a:rPr lang="en-US" sz="2800" dirty="0" smtClean="0"/>
              <a:t>incomplete</a:t>
            </a:r>
          </a:p>
          <a:p>
            <a:pPr lvl="0" algn="ctr"/>
            <a:r>
              <a:rPr lang="en-US" sz="2800" dirty="0" smtClean="0"/>
              <a:t>response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119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495300" y="723900"/>
            <a:ext cx="2438400" cy="2209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Structural or functional</a:t>
            </a:r>
          </a:p>
          <a:p>
            <a:pPr algn="ctr"/>
            <a:r>
              <a:rPr lang="en-US" sz="2000" dirty="0"/>
              <a:t>evidence of </a:t>
            </a:r>
            <a:r>
              <a:rPr lang="en-US" sz="2000" dirty="0" smtClean="0"/>
              <a:t>disease</a:t>
            </a:r>
            <a:endParaRPr lang="en-US" sz="2000" dirty="0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5257800" y="2542309"/>
            <a:ext cx="3352800" cy="167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Structural incomplete response</a:t>
            </a:r>
          </a:p>
        </p:txBody>
      </p:sp>
      <p:sp>
        <p:nvSpPr>
          <p:cNvPr id="6" name="زائد 5"/>
          <p:cNvSpPr/>
          <p:nvPr/>
        </p:nvSpPr>
        <p:spPr>
          <a:xfrm>
            <a:off x="1428750" y="3276600"/>
            <a:ext cx="6858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سهم إلى اليمين 6"/>
          <p:cNvSpPr/>
          <p:nvPr/>
        </p:nvSpPr>
        <p:spPr>
          <a:xfrm>
            <a:off x="3048000" y="3352800"/>
            <a:ext cx="1447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شكل بيضاوي 7"/>
          <p:cNvSpPr/>
          <p:nvPr/>
        </p:nvSpPr>
        <p:spPr>
          <a:xfrm>
            <a:off x="285750" y="4419600"/>
            <a:ext cx="299085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any </a:t>
            </a:r>
            <a:r>
              <a:rPr lang="en-US" sz="2400" dirty="0" err="1" smtClean="0"/>
              <a:t>Tg</a:t>
            </a:r>
            <a:r>
              <a:rPr lang="en-US" sz="2400" dirty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anti-</a:t>
            </a:r>
            <a:r>
              <a:rPr lang="en-US" sz="2400" dirty="0" err="1"/>
              <a:t>Tg</a:t>
            </a:r>
            <a:r>
              <a:rPr lang="en-US" sz="2400" dirty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3570508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304800" y="533400"/>
            <a:ext cx="8587680" cy="5362208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l">
              <a:buNone/>
            </a:pPr>
            <a:r>
              <a:rPr lang="en-US" sz="2800" b="1" u="sng" dirty="0" smtClean="0"/>
              <a:t>preoperative staging</a:t>
            </a:r>
          </a:p>
          <a:p>
            <a:pPr marL="45720" indent="0" algn="l">
              <a:buNone/>
            </a:pPr>
            <a:endParaRPr lang="en-US" sz="2800" dirty="0"/>
          </a:p>
          <a:p>
            <a:pPr marL="45720" indent="0" algn="l">
              <a:buNone/>
            </a:pPr>
            <a:r>
              <a:rPr lang="en-US" sz="2800" dirty="0" smtClean="0"/>
              <a:t> </a:t>
            </a:r>
            <a:r>
              <a:rPr lang="en-US" sz="2800" dirty="0"/>
              <a:t>Preoperative </a:t>
            </a:r>
            <a:r>
              <a:rPr lang="en-US" sz="2800" dirty="0" smtClean="0"/>
              <a:t>neck US </a:t>
            </a:r>
            <a:r>
              <a:rPr lang="en-US" sz="2800" dirty="0"/>
              <a:t>for </a:t>
            </a:r>
            <a:r>
              <a:rPr lang="en-US" sz="2800" dirty="0" smtClean="0"/>
              <a:t>cervical lymph </a:t>
            </a:r>
            <a:r>
              <a:rPr lang="en-US" sz="2800" dirty="0"/>
              <a:t>nodes is </a:t>
            </a:r>
            <a:r>
              <a:rPr lang="en-US" sz="2800" dirty="0" smtClean="0"/>
              <a:t>recommended in all patients</a:t>
            </a:r>
            <a:endParaRPr lang="en-US" sz="2800" dirty="0"/>
          </a:p>
          <a:p>
            <a:pPr marL="45720" indent="0" algn="l">
              <a:buNone/>
            </a:pPr>
            <a:endParaRPr lang="en-US" sz="2800" dirty="0" smtClean="0"/>
          </a:p>
          <a:p>
            <a:pPr marL="45720" indent="0" algn="l">
              <a:buNone/>
            </a:pPr>
            <a:r>
              <a:rPr lang="en-US" sz="2800" dirty="0" smtClean="0"/>
              <a:t>US-guided </a:t>
            </a:r>
            <a:r>
              <a:rPr lang="en-US" sz="2800" dirty="0"/>
              <a:t>FNA of </a:t>
            </a:r>
            <a:r>
              <a:rPr lang="en-US" sz="2800" dirty="0" err="1"/>
              <a:t>sonographically</a:t>
            </a:r>
            <a:r>
              <a:rPr lang="en-US" sz="2800" dirty="0"/>
              <a:t> suspicious lymph</a:t>
            </a:r>
          </a:p>
          <a:p>
            <a:pPr marL="45720" indent="0" algn="l">
              <a:buNone/>
            </a:pPr>
            <a:r>
              <a:rPr lang="en-US" sz="2800" dirty="0"/>
              <a:t>nodes </a:t>
            </a:r>
            <a:r>
              <a:rPr lang="en-US" sz="2800" dirty="0" smtClean="0"/>
              <a:t>&gt;= 8–10mm should </a:t>
            </a:r>
            <a:r>
              <a:rPr lang="en-US" sz="2800" dirty="0"/>
              <a:t>be </a:t>
            </a:r>
            <a:r>
              <a:rPr lang="en-US" sz="2800" dirty="0" smtClean="0"/>
              <a:t>performed with or without </a:t>
            </a:r>
            <a:r>
              <a:rPr lang="en-US" sz="2800" dirty="0"/>
              <a:t>FNA-</a:t>
            </a:r>
            <a:r>
              <a:rPr lang="en-US" sz="2800" dirty="0" err="1"/>
              <a:t>Tg</a:t>
            </a:r>
            <a:r>
              <a:rPr lang="en-US" sz="2800" dirty="0"/>
              <a:t> washout </a:t>
            </a:r>
          </a:p>
        </p:txBody>
      </p:sp>
    </p:spTree>
    <p:extLst>
      <p:ext uri="{BB962C8B-B14F-4D97-AF65-F5344CB8AC3E}">
        <p14:creationId xmlns:p14="http://schemas.microsoft.com/office/powerpoint/2010/main" val="10908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400050" y="381000"/>
            <a:ext cx="3965864" cy="2057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Non specific image (Faint uptake in thyroid bed on RAI scanning)</a:t>
            </a:r>
          </a:p>
          <a:p>
            <a:pPr algn="l"/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20782" y="3314700"/>
            <a:ext cx="4724400" cy="2933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2000" dirty="0" smtClean="0"/>
          </a:p>
          <a:p>
            <a:pPr algn="ctr">
              <a:defRPr/>
            </a:pPr>
            <a:r>
              <a:rPr lang="en-US" sz="2000" dirty="0" smtClean="0"/>
              <a:t>Non-stimulated </a:t>
            </a:r>
            <a:r>
              <a:rPr lang="en-US" sz="2000" dirty="0" err="1"/>
              <a:t>Tg</a:t>
            </a:r>
            <a:r>
              <a:rPr lang="en-US" sz="2000" dirty="0"/>
              <a:t> </a:t>
            </a:r>
            <a:r>
              <a:rPr lang="en-US" sz="2000" dirty="0" smtClean="0"/>
              <a:t>detectable </a:t>
            </a:r>
            <a:r>
              <a:rPr lang="en-US" sz="2000" dirty="0"/>
              <a:t>but &lt;1 </a:t>
            </a:r>
          </a:p>
          <a:p>
            <a:pPr algn="ctr">
              <a:defRPr/>
            </a:pPr>
            <a:endParaRPr lang="en-US" sz="2000" dirty="0" smtClean="0"/>
          </a:p>
          <a:p>
            <a:pPr algn="ctr">
              <a:defRPr/>
            </a:pPr>
            <a:r>
              <a:rPr lang="en-US" sz="2000" dirty="0" smtClean="0"/>
              <a:t>Stimulated </a:t>
            </a:r>
            <a:r>
              <a:rPr lang="en-US" sz="2000" dirty="0" err="1" smtClean="0"/>
              <a:t>Tg</a:t>
            </a:r>
            <a:endParaRPr lang="en-US" sz="2000" dirty="0"/>
          </a:p>
          <a:p>
            <a:pPr algn="ctr"/>
            <a:r>
              <a:rPr lang="en-US" sz="2000" dirty="0" smtClean="0"/>
              <a:t>Detectable but &lt;10 </a:t>
            </a:r>
          </a:p>
          <a:p>
            <a:pPr algn="ctr"/>
            <a:r>
              <a:rPr lang="en-US" sz="2000" dirty="0" smtClean="0"/>
              <a:t>or</a:t>
            </a:r>
          </a:p>
          <a:p>
            <a:pPr algn="ctr"/>
            <a:r>
              <a:rPr lang="en-US" sz="2000" dirty="0" smtClean="0"/>
              <a:t>Anti-</a:t>
            </a:r>
            <a:r>
              <a:rPr lang="en-US" sz="2000" dirty="0" err="1" smtClean="0"/>
              <a:t>Tg</a:t>
            </a:r>
            <a:r>
              <a:rPr lang="en-US" sz="2000" dirty="0" smtClean="0"/>
              <a:t> </a:t>
            </a:r>
            <a:r>
              <a:rPr lang="en-US" sz="2000" dirty="0"/>
              <a:t>antibodies stable </a:t>
            </a:r>
            <a:r>
              <a:rPr lang="en-US" sz="2000" dirty="0" smtClean="0"/>
              <a:t>or Declining</a:t>
            </a:r>
            <a:endParaRPr lang="en-US" sz="2000" dirty="0"/>
          </a:p>
          <a:p>
            <a:pPr algn="ctr"/>
            <a:endParaRPr lang="en-US" sz="2000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5181600" y="1752600"/>
            <a:ext cx="3784023" cy="2209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Indeterminate response</a:t>
            </a:r>
            <a:endParaRPr lang="en-US" sz="3200" dirty="0"/>
          </a:p>
        </p:txBody>
      </p:sp>
      <p:sp>
        <p:nvSpPr>
          <p:cNvPr id="7" name="زائد 6"/>
          <p:cNvSpPr/>
          <p:nvPr/>
        </p:nvSpPr>
        <p:spPr>
          <a:xfrm>
            <a:off x="2105891" y="2628900"/>
            <a:ext cx="554182" cy="6858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سهم إلى اليمين 7"/>
          <p:cNvSpPr/>
          <p:nvPr/>
        </p:nvSpPr>
        <p:spPr>
          <a:xfrm>
            <a:off x="3832514" y="2743200"/>
            <a:ext cx="1066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3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914400" y="1447800"/>
            <a:ext cx="7193160" cy="4190608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en-US" sz="3600" dirty="0" smtClean="0"/>
          </a:p>
          <a:p>
            <a:pPr marL="45720" indent="0" algn="ctr">
              <a:buNone/>
            </a:pPr>
            <a:r>
              <a:rPr lang="en-US" sz="3600" dirty="0" smtClean="0"/>
              <a:t>TSH </a:t>
            </a:r>
            <a:r>
              <a:rPr lang="en-US" sz="3600" dirty="0"/>
              <a:t>suppression </a:t>
            </a:r>
            <a:r>
              <a:rPr lang="en-US" sz="3600" dirty="0" smtClean="0"/>
              <a:t>during thyroid hormone therapy in </a:t>
            </a:r>
            <a:r>
              <a:rPr lang="en-US" sz="3600" dirty="0"/>
              <a:t>long-term follow-up of DTC </a:t>
            </a:r>
          </a:p>
        </p:txBody>
      </p:sp>
    </p:spTree>
    <p:extLst>
      <p:ext uri="{BB962C8B-B14F-4D97-AF65-F5344CB8AC3E}">
        <p14:creationId xmlns:p14="http://schemas.microsoft.com/office/powerpoint/2010/main" val="169023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سهم للأسفل 4"/>
          <p:cNvSpPr/>
          <p:nvPr/>
        </p:nvSpPr>
        <p:spPr>
          <a:xfrm>
            <a:off x="4343400" y="2819400"/>
            <a:ext cx="609600" cy="1219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2514600" y="891185"/>
            <a:ext cx="4572000" cy="1637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Structural incomplete response</a:t>
            </a:r>
            <a:endParaRPr lang="en-US" sz="3200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2362200" y="4343400"/>
            <a:ext cx="43434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Maintain TSH below 0.1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779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2286000" y="922638"/>
            <a:ext cx="483870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Biochemical incomplete response</a:t>
            </a:r>
            <a:endParaRPr lang="en-US" sz="3200" dirty="0"/>
          </a:p>
        </p:txBody>
      </p:sp>
      <p:sp>
        <p:nvSpPr>
          <p:cNvPr id="5" name="سهم للأسفل 4"/>
          <p:cNvSpPr/>
          <p:nvPr/>
        </p:nvSpPr>
        <p:spPr>
          <a:xfrm>
            <a:off x="4400550" y="2743200"/>
            <a:ext cx="609600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1504950" y="4411362"/>
            <a:ext cx="64008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Maintain TSH between (0.1-0.5)</a:t>
            </a:r>
          </a:p>
          <a:p>
            <a:pPr algn="ctr"/>
            <a:r>
              <a:rPr lang="en-US" sz="2400" dirty="0" smtClean="0"/>
              <a:t>Taking into account initial ATA </a:t>
            </a:r>
            <a:r>
              <a:rPr lang="en-US" sz="2400" dirty="0" err="1" smtClean="0"/>
              <a:t>risk,Tg</a:t>
            </a:r>
            <a:r>
              <a:rPr lang="en-US" sz="2400" dirty="0" smtClean="0"/>
              <a:t> level, </a:t>
            </a:r>
            <a:r>
              <a:rPr lang="en-US" sz="2400" dirty="0" err="1" smtClean="0"/>
              <a:t>Tg</a:t>
            </a:r>
            <a:r>
              <a:rPr lang="en-US" sz="2400" dirty="0" smtClean="0"/>
              <a:t> trend and risk of TSH suppression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085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مستدير الزوايا 4"/>
          <p:cNvSpPr/>
          <p:nvPr/>
        </p:nvSpPr>
        <p:spPr>
          <a:xfrm>
            <a:off x="2514600" y="762000"/>
            <a:ext cx="472440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Excellent or indeterminate response</a:t>
            </a:r>
            <a:endParaRPr lang="en-US" sz="3200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990600" y="3414584"/>
            <a:ext cx="3429000" cy="12109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ATA high risk</a:t>
            </a:r>
          </a:p>
          <a:p>
            <a:pPr algn="ctr"/>
            <a:r>
              <a:rPr lang="en-US" sz="2400" dirty="0" smtClean="0"/>
              <a:t>Maintain TSH 0.1-0.5</a:t>
            </a:r>
            <a:endParaRPr lang="en-US" sz="2400" dirty="0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5257800" y="3414584"/>
            <a:ext cx="3429000" cy="12109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ATA low risk</a:t>
            </a:r>
          </a:p>
          <a:p>
            <a:pPr algn="ctr"/>
            <a:r>
              <a:rPr lang="en-US" sz="2400" dirty="0" smtClean="0"/>
              <a:t>Maintain TSH 0.5-2</a:t>
            </a:r>
            <a:endParaRPr lang="en-US" sz="2400" dirty="0"/>
          </a:p>
        </p:txBody>
      </p:sp>
      <p:cxnSp>
        <p:nvCxnSpPr>
          <p:cNvPr id="11" name="رابط كسهم مستقيم 10"/>
          <p:cNvCxnSpPr>
            <a:stCxn id="5" idx="2"/>
            <a:endCxn id="8" idx="0"/>
          </p:cNvCxnSpPr>
          <p:nvPr/>
        </p:nvCxnSpPr>
        <p:spPr>
          <a:xfrm flipH="1">
            <a:off x="2705100" y="2209800"/>
            <a:ext cx="2171700" cy="1204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>
            <a:stCxn id="5" idx="2"/>
            <a:endCxn id="9" idx="0"/>
          </p:cNvCxnSpPr>
          <p:nvPr/>
        </p:nvCxnSpPr>
        <p:spPr>
          <a:xfrm>
            <a:off x="4876800" y="2209800"/>
            <a:ext cx="2095500" cy="1204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11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76200" y="381000"/>
            <a:ext cx="8816280" cy="6324600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45720" indent="0" algn="l">
              <a:buNone/>
            </a:pPr>
            <a:r>
              <a:rPr lang="en-US" sz="3000" b="1" u="sng" dirty="0"/>
              <a:t>Structural neck recurrence</a:t>
            </a:r>
          </a:p>
          <a:p>
            <a:pPr marL="45720" indent="0" algn="l">
              <a:buNone/>
            </a:pPr>
            <a:r>
              <a:rPr lang="en-US" sz="3000" dirty="0"/>
              <a:t>Th</a:t>
            </a:r>
            <a:r>
              <a:rPr lang="en-US" sz="3000" dirty="0" smtClean="0"/>
              <a:t>erapeutic neck dissection should be performed for patients with biopsy-proven persistent or recurrent disease for central neck nodes &gt;=8mm and lateral neck nodes &gt;=10mm in the smallest Dimension.</a:t>
            </a:r>
          </a:p>
          <a:p>
            <a:pPr marL="45720" indent="0" algn="l">
              <a:buNone/>
            </a:pPr>
            <a:endParaRPr lang="en-US" sz="3000" dirty="0" smtClean="0"/>
          </a:p>
          <a:p>
            <a:pPr marL="45720" indent="0" algn="l">
              <a:buNone/>
            </a:pPr>
            <a:r>
              <a:rPr lang="en-US" sz="3000" dirty="0" smtClean="0"/>
              <a:t>Other therapeutic options:</a:t>
            </a:r>
          </a:p>
          <a:p>
            <a:pPr marL="45720" indent="0" algn="l">
              <a:buNone/>
            </a:pPr>
            <a:r>
              <a:rPr lang="en-US" sz="3000" dirty="0" smtClean="0"/>
              <a:t>1-Ethanol injection</a:t>
            </a:r>
          </a:p>
          <a:p>
            <a:pPr marL="45720" indent="0" algn="l">
              <a:buNone/>
            </a:pPr>
            <a:r>
              <a:rPr lang="en-US" sz="3000" dirty="0" smtClean="0"/>
              <a:t>2-Radiofrequency or laser ablation</a:t>
            </a:r>
          </a:p>
          <a:p>
            <a:pPr marL="45720" indent="0" algn="l">
              <a:buNone/>
            </a:pPr>
            <a:r>
              <a:rPr lang="en-US" sz="3000" dirty="0" smtClean="0"/>
              <a:t>3-EBRT using modern techniques such as intensity modulated radiotherapy and </a:t>
            </a:r>
            <a:r>
              <a:rPr lang="en-US" sz="3000" dirty="0" err="1" smtClean="0"/>
              <a:t>sterotactic</a:t>
            </a:r>
            <a:r>
              <a:rPr lang="en-US" sz="3000" dirty="0" smtClean="0"/>
              <a:t> radiation  </a:t>
            </a:r>
          </a:p>
          <a:p>
            <a:pPr marL="45720" indent="0" algn="l">
              <a:buNone/>
            </a:pPr>
            <a:endParaRPr lang="en-US" dirty="0" smtClean="0"/>
          </a:p>
          <a:p>
            <a:pPr marL="45720" indent="0" algn="l">
              <a:buNone/>
            </a:pPr>
            <a:endParaRPr lang="en-US" dirty="0"/>
          </a:p>
          <a:p>
            <a:pPr marL="4572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145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28600" y="1219200"/>
            <a:ext cx="8663880" cy="4676408"/>
          </a:xfrm>
          <a:ln>
            <a:noFill/>
          </a:ln>
        </p:spPr>
        <p:txBody>
          <a:bodyPr/>
          <a:lstStyle/>
          <a:p>
            <a:pPr marL="45720" indent="0" algn="l">
              <a:buNone/>
            </a:pPr>
            <a:r>
              <a:rPr lang="en-US" sz="2800" b="1" u="sng" dirty="0" err="1"/>
              <a:t>aerodigestive</a:t>
            </a:r>
            <a:r>
              <a:rPr lang="en-US" sz="2800" b="1" u="sng" dirty="0"/>
              <a:t> invasion:</a:t>
            </a:r>
          </a:p>
          <a:p>
            <a:pPr marL="45720" indent="0" algn="l">
              <a:buNone/>
            </a:pPr>
            <a:r>
              <a:rPr lang="en-US" sz="3000" dirty="0"/>
              <a:t>When technically feasible, surgery </a:t>
            </a:r>
            <a:r>
              <a:rPr lang="en-US" sz="3000" dirty="0" smtClean="0"/>
              <a:t>for </a:t>
            </a:r>
            <a:r>
              <a:rPr lang="en-US" sz="3000" dirty="0" err="1" smtClean="0"/>
              <a:t>aerodigestive</a:t>
            </a:r>
            <a:r>
              <a:rPr lang="en-US" sz="3000" dirty="0" smtClean="0"/>
              <a:t> </a:t>
            </a:r>
            <a:r>
              <a:rPr lang="en-US" sz="3000" dirty="0"/>
              <a:t>invasive disease is recommended in combination with RAI and/or EBRT.</a:t>
            </a:r>
          </a:p>
        </p:txBody>
      </p:sp>
    </p:spTree>
    <p:extLst>
      <p:ext uri="{BB962C8B-B14F-4D97-AF65-F5344CB8AC3E}">
        <p14:creationId xmlns:p14="http://schemas.microsoft.com/office/powerpoint/2010/main" val="63559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45720" indent="0" algn="l">
              <a:buNone/>
            </a:pPr>
            <a:r>
              <a:rPr lang="en-US" sz="2800" b="1" u="sng" dirty="0"/>
              <a:t>pulmonary metastases</a:t>
            </a:r>
          </a:p>
          <a:p>
            <a:pPr marL="45720" indent="0" algn="l">
              <a:buNone/>
            </a:pPr>
            <a:r>
              <a:rPr lang="en-US" sz="2800" dirty="0"/>
              <a:t>1-Pulmonary </a:t>
            </a:r>
            <a:r>
              <a:rPr lang="en-US" sz="2800" dirty="0" smtClean="0"/>
              <a:t>micro-metastases </a:t>
            </a:r>
            <a:r>
              <a:rPr lang="en-US" sz="2800" dirty="0"/>
              <a:t>should be treated </a:t>
            </a:r>
            <a:r>
              <a:rPr lang="en-US" sz="2800" dirty="0" smtClean="0"/>
              <a:t>with RAI </a:t>
            </a:r>
            <a:r>
              <a:rPr lang="en-US" sz="2800" dirty="0"/>
              <a:t>therapy and RAI therapy should be repeated every </a:t>
            </a:r>
            <a:r>
              <a:rPr lang="en-US" sz="2800" dirty="0" smtClean="0"/>
              <a:t>6–12 </a:t>
            </a:r>
            <a:r>
              <a:rPr lang="en-US" sz="2800" dirty="0"/>
              <a:t>months as long as disease continues to concentrate </a:t>
            </a:r>
            <a:r>
              <a:rPr lang="en-US" sz="2800" dirty="0" smtClean="0"/>
              <a:t>RAI and </a:t>
            </a:r>
            <a:r>
              <a:rPr lang="en-US" sz="2800" dirty="0"/>
              <a:t>respond clinically because the highest rates of </a:t>
            </a:r>
            <a:r>
              <a:rPr lang="en-US" sz="2800" dirty="0" smtClean="0"/>
              <a:t>complete remission </a:t>
            </a:r>
            <a:r>
              <a:rPr lang="en-US" sz="2800" dirty="0"/>
              <a:t>are reported in these </a:t>
            </a:r>
            <a:r>
              <a:rPr lang="en-US" sz="2800" dirty="0" smtClean="0"/>
              <a:t>subgroups.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229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52400" y="685800"/>
            <a:ext cx="8717160" cy="5257408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l">
              <a:buNone/>
            </a:pPr>
            <a:endParaRPr lang="en-US" dirty="0" smtClean="0"/>
          </a:p>
          <a:p>
            <a:pPr marL="45720" indent="0" algn="l">
              <a:buNone/>
            </a:pPr>
            <a:endParaRPr lang="en-US" dirty="0"/>
          </a:p>
          <a:p>
            <a:pPr marL="45720" indent="0" algn="l">
              <a:buNone/>
            </a:pPr>
            <a:endParaRPr lang="en-US" dirty="0" smtClean="0"/>
          </a:p>
          <a:p>
            <a:pPr marL="45720" indent="0" algn="l">
              <a:buNone/>
            </a:pPr>
            <a:r>
              <a:rPr lang="en-US" sz="2800" dirty="0"/>
              <a:t>2-Radioiodine-avid </a:t>
            </a:r>
            <a:r>
              <a:rPr lang="en-US" sz="2800" dirty="0" smtClean="0"/>
              <a:t>macro-nodular </a:t>
            </a:r>
            <a:r>
              <a:rPr lang="en-US" sz="2800" dirty="0"/>
              <a:t>metastases may be </a:t>
            </a:r>
            <a:r>
              <a:rPr lang="en-US" sz="2800" dirty="0" smtClean="0"/>
              <a:t>treated</a:t>
            </a:r>
            <a:r>
              <a:rPr lang="en-US" sz="2800" dirty="0"/>
              <a:t> </a:t>
            </a:r>
            <a:r>
              <a:rPr lang="en-US" sz="2800" dirty="0" smtClean="0"/>
              <a:t>with </a:t>
            </a:r>
            <a:r>
              <a:rPr lang="en-US" sz="2800" dirty="0"/>
              <a:t>RAI and treatment may be repeated when </a:t>
            </a:r>
            <a:r>
              <a:rPr lang="en-US" sz="2800" dirty="0" smtClean="0"/>
              <a:t>objective</a:t>
            </a:r>
            <a:r>
              <a:rPr lang="en-US" sz="2800" dirty="0"/>
              <a:t> </a:t>
            </a:r>
            <a:r>
              <a:rPr lang="en-US" sz="2800" dirty="0" smtClean="0"/>
              <a:t>benefit </a:t>
            </a:r>
            <a:r>
              <a:rPr lang="en-US" sz="2800" dirty="0"/>
              <a:t>is demonstrated (decrease in the size of the </a:t>
            </a:r>
            <a:r>
              <a:rPr lang="en-US" sz="2800" dirty="0" smtClean="0"/>
              <a:t>lesions, decreasing </a:t>
            </a:r>
            <a:r>
              <a:rPr lang="en-US" sz="2800" dirty="0" err="1"/>
              <a:t>Tg</a:t>
            </a:r>
            <a:r>
              <a:rPr lang="en-US" sz="2800" dirty="0"/>
              <a:t>), but complete remission is not common </a:t>
            </a:r>
            <a:r>
              <a:rPr lang="en-US" sz="2800" dirty="0" smtClean="0"/>
              <a:t>and survival </a:t>
            </a:r>
            <a:r>
              <a:rPr lang="en-US" sz="2800" dirty="0"/>
              <a:t>remains </a:t>
            </a:r>
            <a:r>
              <a:rPr lang="en-US" sz="2800" dirty="0" smtClean="0"/>
              <a:t>poor</a:t>
            </a:r>
            <a:endParaRPr lang="en-US" sz="2800" dirty="0"/>
          </a:p>
          <a:p>
            <a:pPr marL="45720" indent="0" algn="l">
              <a:buNone/>
            </a:pPr>
            <a:endParaRPr lang="en-US" dirty="0"/>
          </a:p>
          <a:p>
            <a:pPr marL="4572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21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ln>
            <a:noFill/>
          </a:ln>
        </p:spPr>
        <p:txBody>
          <a:bodyPr/>
          <a:lstStyle/>
          <a:p>
            <a:pPr marL="45720" indent="0" algn="l">
              <a:buNone/>
            </a:pPr>
            <a:r>
              <a:rPr lang="en-US" sz="2800" dirty="0"/>
              <a:t>3-Patients with solitary pulmonary DTC metastases</a:t>
            </a:r>
          </a:p>
          <a:p>
            <a:pPr marL="45720" indent="0" algn="l">
              <a:buNone/>
            </a:pPr>
            <a:r>
              <a:rPr lang="en-US" sz="2800" dirty="0"/>
              <a:t>may be considered for surgical resection, although the potential benefit weighed against the risk of surgery is unclear.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73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0" y="152400"/>
            <a:ext cx="63246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u="sng" dirty="0" smtClean="0">
                <a:latin typeface="AdvTimRomLiebert"/>
              </a:rPr>
              <a:t>Suspicious </a:t>
            </a:r>
            <a:r>
              <a:rPr lang="en-US" sz="2800" b="1" u="sng" dirty="0" err="1" smtClean="0">
                <a:latin typeface="AdvTimRomLiebert"/>
              </a:rPr>
              <a:t>sonographic</a:t>
            </a:r>
            <a:r>
              <a:rPr lang="en-US" sz="2800" b="1" u="sng" dirty="0" smtClean="0">
                <a:latin typeface="AdvTimRomLiebert"/>
              </a:rPr>
              <a:t> features</a:t>
            </a:r>
            <a:r>
              <a:rPr lang="en-US" b="1" u="sng" dirty="0" smtClean="0">
                <a:latin typeface="AdvTimRomLiebert"/>
              </a:rPr>
              <a:t>:</a:t>
            </a:r>
          </a:p>
          <a:p>
            <a:pPr algn="l"/>
            <a:r>
              <a:rPr lang="en-US" sz="2400" dirty="0" smtClean="0">
                <a:latin typeface="AdvTimRomLiebert"/>
              </a:rPr>
              <a:t>short </a:t>
            </a:r>
            <a:r>
              <a:rPr lang="en-US" sz="2400" dirty="0">
                <a:latin typeface="AdvTimRomLiebert"/>
              </a:rPr>
              <a:t>axis </a:t>
            </a:r>
            <a:r>
              <a:rPr lang="en-US" sz="2400" dirty="0">
                <a:latin typeface="AdvPSSym"/>
              </a:rPr>
              <a:t>&gt;</a:t>
            </a:r>
            <a:r>
              <a:rPr lang="en-US" sz="2400" dirty="0">
                <a:latin typeface="AdvTimRomLiebert"/>
              </a:rPr>
              <a:t>5mm </a:t>
            </a:r>
          </a:p>
          <a:p>
            <a:pPr algn="l"/>
            <a:r>
              <a:rPr lang="en-US" sz="2400" dirty="0" smtClean="0">
                <a:latin typeface="AdvTimRomLiebert"/>
              </a:rPr>
              <a:t>presence of cystic </a:t>
            </a:r>
            <a:r>
              <a:rPr lang="en-US" sz="2400" dirty="0">
                <a:latin typeface="AdvTimRomLiebert"/>
              </a:rPr>
              <a:t>areas </a:t>
            </a:r>
            <a:endParaRPr lang="en-US" sz="2400" dirty="0" smtClean="0">
              <a:latin typeface="AdvTimRomLiebert"/>
            </a:endParaRPr>
          </a:p>
          <a:p>
            <a:pPr algn="l"/>
            <a:r>
              <a:rPr lang="en-US" sz="3200" b="1" dirty="0" err="1" smtClean="0">
                <a:latin typeface="AdvTimRomLiebert"/>
              </a:rPr>
              <a:t>microcalcifications</a:t>
            </a:r>
            <a:endParaRPr lang="en-US" sz="3200" b="1" dirty="0">
              <a:latin typeface="AdvTimRomLiebert"/>
            </a:endParaRPr>
          </a:p>
          <a:p>
            <a:pPr algn="l"/>
            <a:r>
              <a:rPr lang="en-US" sz="2400" dirty="0" smtClean="0">
                <a:latin typeface="AdvTimRomLiebert"/>
              </a:rPr>
              <a:t>peripheral </a:t>
            </a:r>
            <a:r>
              <a:rPr lang="en-US" sz="2400" dirty="0">
                <a:latin typeface="AdvTimRomLiebert"/>
              </a:rPr>
              <a:t>vascularity </a:t>
            </a:r>
            <a:endParaRPr lang="en-US" sz="2400" dirty="0" smtClean="0">
              <a:latin typeface="AdvTimRomLiebert"/>
            </a:endParaRPr>
          </a:p>
          <a:p>
            <a:pPr algn="l"/>
            <a:r>
              <a:rPr lang="en-US" sz="3200" b="1" dirty="0" smtClean="0"/>
              <a:t>absence </a:t>
            </a:r>
            <a:r>
              <a:rPr lang="en-US" sz="3200" b="1" dirty="0"/>
              <a:t>of a hilum</a:t>
            </a:r>
            <a:endParaRPr lang="en-US" sz="3200" b="1" dirty="0">
              <a:latin typeface="AdvTimRomLiebert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 rotWithShape="1">
          <a:blip r:embed="rId2"/>
          <a:srcRect l="2228" t="1270"/>
          <a:stretch/>
        </p:blipFill>
        <p:spPr>
          <a:xfrm>
            <a:off x="3729038" y="1981200"/>
            <a:ext cx="5387253" cy="487680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5913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52400" y="533400"/>
            <a:ext cx="8740080" cy="5362208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l">
              <a:buNone/>
            </a:pPr>
            <a:r>
              <a:rPr lang="en-US" sz="2800" b="1" u="sng" dirty="0"/>
              <a:t>CNS metastases</a:t>
            </a:r>
          </a:p>
          <a:p>
            <a:pPr marL="45720" indent="0" algn="l">
              <a:buNone/>
            </a:pPr>
            <a:r>
              <a:rPr lang="en-US" sz="2800" dirty="0" smtClean="0"/>
              <a:t>surgical </a:t>
            </a:r>
            <a:r>
              <a:rPr lang="en-US" sz="2800" dirty="0"/>
              <a:t>resection and stereotactic EBRT are the</a:t>
            </a:r>
          </a:p>
          <a:p>
            <a:pPr marL="45720" indent="0" algn="l">
              <a:buNone/>
            </a:pPr>
            <a:r>
              <a:rPr lang="en-US" sz="2800" dirty="0"/>
              <a:t>mainstays of therapy for CNS </a:t>
            </a:r>
            <a:r>
              <a:rPr lang="en-US" sz="2800" dirty="0" smtClean="0"/>
              <a:t>metastases </a:t>
            </a:r>
          </a:p>
          <a:p>
            <a:pPr marL="45720" indent="0" algn="l">
              <a:buNone/>
            </a:pPr>
            <a:r>
              <a:rPr lang="en-US" sz="2800" dirty="0" smtClean="0"/>
              <a:t>RAI </a:t>
            </a:r>
            <a:r>
              <a:rPr lang="en-US" sz="2800" dirty="0"/>
              <a:t>can </a:t>
            </a:r>
            <a:r>
              <a:rPr lang="en-US" sz="2800" dirty="0" smtClean="0"/>
              <a:t>be considered </a:t>
            </a:r>
            <a:r>
              <a:rPr lang="en-US" sz="2800" dirty="0"/>
              <a:t>if CNS metastases concentrate RAI. </a:t>
            </a:r>
            <a:endParaRPr lang="en-US" sz="2800" dirty="0" smtClean="0"/>
          </a:p>
          <a:p>
            <a:pPr marL="45720" indent="0" algn="l">
              <a:buNone/>
            </a:pPr>
            <a:r>
              <a:rPr lang="en-US" sz="2800" dirty="0" smtClean="0"/>
              <a:t>If </a:t>
            </a:r>
            <a:r>
              <a:rPr lang="en-US" sz="2800" dirty="0"/>
              <a:t>RAI </a:t>
            </a:r>
            <a:r>
              <a:rPr lang="en-US" sz="2800" dirty="0" smtClean="0"/>
              <a:t>is being </a:t>
            </a:r>
            <a:r>
              <a:rPr lang="en-US" sz="2800" dirty="0"/>
              <a:t>considered, stereotactic EBRT and concomitant </a:t>
            </a:r>
            <a:r>
              <a:rPr lang="en-US" sz="2800" dirty="0" smtClean="0"/>
              <a:t>glucocorticoid therapy </a:t>
            </a:r>
            <a:r>
              <a:rPr lang="en-US" sz="2800" dirty="0"/>
              <a:t>are recommended prior to RAI </a:t>
            </a:r>
            <a:r>
              <a:rPr lang="en-US" sz="2800" dirty="0" smtClean="0"/>
              <a:t>therapy to </a:t>
            </a:r>
            <a:r>
              <a:rPr lang="en-US" sz="2800" dirty="0"/>
              <a:t>minimize the effects of a potential TSH-induced </a:t>
            </a:r>
            <a:r>
              <a:rPr lang="en-US" sz="2800" dirty="0" smtClean="0"/>
              <a:t>increase in </a:t>
            </a:r>
            <a:r>
              <a:rPr lang="en-US" sz="2800" dirty="0"/>
              <a:t>tumor size and RAI-induced inflammatory response.</a:t>
            </a:r>
          </a:p>
        </p:txBody>
      </p:sp>
    </p:spTree>
    <p:extLst>
      <p:ext uri="{BB962C8B-B14F-4D97-AF65-F5344CB8AC3E}">
        <p14:creationId xmlns:p14="http://schemas.microsoft.com/office/powerpoint/2010/main" val="68225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28600" y="533400"/>
            <a:ext cx="8740080" cy="5362208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l">
              <a:buNone/>
            </a:pPr>
            <a:r>
              <a:rPr lang="en-US" sz="2800" b="1" u="sng" dirty="0"/>
              <a:t>bone metastases </a:t>
            </a:r>
          </a:p>
          <a:p>
            <a:pPr marL="45720" indent="0" algn="l">
              <a:buNone/>
            </a:pPr>
            <a:r>
              <a:rPr lang="en-US" sz="2800" dirty="0"/>
              <a:t>Directed therapy of bone metastases </a:t>
            </a:r>
            <a:r>
              <a:rPr lang="en-US" sz="2800" dirty="0" smtClean="0"/>
              <a:t>include </a:t>
            </a:r>
            <a:r>
              <a:rPr lang="en-US" sz="2800" dirty="0"/>
              <a:t>surgery, external beam radiation </a:t>
            </a:r>
            <a:r>
              <a:rPr lang="en-US" sz="2800" dirty="0" smtClean="0"/>
              <a:t>therapy</a:t>
            </a:r>
            <a:endParaRPr lang="en-US" sz="2800" dirty="0"/>
          </a:p>
          <a:p>
            <a:pPr marL="45720" indent="0" algn="l">
              <a:buNone/>
            </a:pPr>
            <a:r>
              <a:rPr lang="en-US" sz="2800" dirty="0"/>
              <a:t> RAI therapy of bone metastases iodine-avid has been associated with improved survival and should be employed although RAI is rarely </a:t>
            </a:r>
            <a:r>
              <a:rPr lang="en-US" sz="2800" dirty="0" smtClean="0"/>
              <a:t>curative</a:t>
            </a:r>
            <a:endParaRPr lang="en-US" sz="2800" dirty="0"/>
          </a:p>
          <a:p>
            <a:pPr marL="45720" indent="0" algn="l">
              <a:buNone/>
            </a:pPr>
            <a:r>
              <a:rPr lang="en-US" sz="2800" dirty="0"/>
              <a:t>bone-directed agents </a:t>
            </a:r>
            <a:r>
              <a:rPr lang="en-US" sz="2800" b="1" dirty="0">
                <a:solidFill>
                  <a:srgbClr val="FF0000"/>
                </a:solidFill>
              </a:rPr>
              <a:t>(Bisphosphonate or </a:t>
            </a:r>
            <a:r>
              <a:rPr lang="en-US" sz="2800" b="1" dirty="0" err="1">
                <a:solidFill>
                  <a:srgbClr val="FF0000"/>
                </a:solidFill>
              </a:rPr>
              <a:t>denosumab</a:t>
            </a:r>
            <a:r>
              <a:rPr lang="en-US" sz="2800" b="1" dirty="0">
                <a:solidFill>
                  <a:srgbClr val="FF0000"/>
                </a:solidFill>
              </a:rPr>
              <a:t>) </a:t>
            </a:r>
            <a:r>
              <a:rPr lang="en-US" sz="2800" dirty="0"/>
              <a:t>therapy should be considered in patients with diffuse and/or symptomatic bone metastases from RAI-refractory DTC, either alone or</a:t>
            </a:r>
          </a:p>
          <a:p>
            <a:pPr marL="45720" indent="0" algn="l">
              <a:buNone/>
            </a:pPr>
            <a:r>
              <a:rPr lang="en-US" sz="2800" dirty="0"/>
              <a:t>concomitantly with other systemic therapies.</a:t>
            </a:r>
          </a:p>
        </p:txBody>
      </p:sp>
    </p:spTree>
    <p:extLst>
      <p:ext uri="{BB962C8B-B14F-4D97-AF65-F5344CB8AC3E}">
        <p14:creationId xmlns:p14="http://schemas.microsoft.com/office/powerpoint/2010/main" val="238429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45720" indent="0" algn="l">
              <a:buNone/>
            </a:pPr>
            <a:r>
              <a:rPr lang="en-US" sz="3600" b="1" u="sng" dirty="0"/>
              <a:t>Kinase </a:t>
            </a:r>
            <a:r>
              <a:rPr lang="en-US" sz="3600" b="1" u="sng" dirty="0" smtClean="0"/>
              <a:t>inhibitors:</a:t>
            </a:r>
          </a:p>
          <a:p>
            <a:pPr marL="45720" indent="0" algn="l">
              <a:buNone/>
            </a:pPr>
            <a:r>
              <a:rPr lang="en-US" sz="2800" dirty="0" smtClean="0"/>
              <a:t>Kinase </a:t>
            </a:r>
            <a:r>
              <a:rPr lang="en-US" sz="2800" dirty="0"/>
              <a:t>inhibitor therapy should be considered in RAI </a:t>
            </a:r>
            <a:r>
              <a:rPr lang="en-US" sz="2800" dirty="0" smtClean="0"/>
              <a:t>refractory</a:t>
            </a:r>
            <a:r>
              <a:rPr lang="en-US" sz="2800" dirty="0"/>
              <a:t> </a:t>
            </a:r>
            <a:r>
              <a:rPr lang="en-US" sz="2800" dirty="0" smtClean="0"/>
              <a:t>DTC </a:t>
            </a:r>
            <a:r>
              <a:rPr lang="en-US" sz="2800" dirty="0"/>
              <a:t>patients with metastatic, rapidly </a:t>
            </a:r>
            <a:r>
              <a:rPr lang="en-US" sz="2800" dirty="0" smtClean="0"/>
              <a:t>progressive, symptomatic</a:t>
            </a:r>
            <a:r>
              <a:rPr lang="en-US" sz="2800" dirty="0"/>
              <a:t>, and/or imminently threatening disease </a:t>
            </a:r>
            <a:r>
              <a:rPr lang="en-US" sz="2800" dirty="0" smtClean="0"/>
              <a:t>not otherwise </a:t>
            </a:r>
            <a:r>
              <a:rPr lang="en-US" sz="2800" dirty="0"/>
              <a:t>amenable to local control using other approaches.</a:t>
            </a:r>
          </a:p>
          <a:p>
            <a:pPr marL="45720" indent="0" algn="l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0752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52400" y="762000"/>
            <a:ext cx="8740080" cy="5867400"/>
          </a:xfrm>
          <a:ln>
            <a:noFill/>
          </a:ln>
        </p:spPr>
        <p:txBody>
          <a:bodyPr>
            <a:noAutofit/>
          </a:bodyPr>
          <a:lstStyle/>
          <a:p>
            <a:pPr marL="45720" indent="0" algn="l">
              <a:buNone/>
            </a:pPr>
            <a:r>
              <a:rPr lang="en-US" sz="2800" b="1" dirty="0" err="1">
                <a:solidFill>
                  <a:srgbClr val="FF0000"/>
                </a:solidFill>
              </a:rPr>
              <a:t>sorafenib</a:t>
            </a:r>
            <a:r>
              <a:rPr lang="en-US" sz="2800" b="1" dirty="0">
                <a:solidFill>
                  <a:srgbClr val="FF0000"/>
                </a:solidFill>
              </a:rPr>
              <a:t> and </a:t>
            </a:r>
            <a:r>
              <a:rPr lang="en-US" sz="2800" b="1" dirty="0" err="1">
                <a:solidFill>
                  <a:srgbClr val="FF0000"/>
                </a:solidFill>
              </a:rPr>
              <a:t>lenvatinib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are approved </a:t>
            </a:r>
            <a:r>
              <a:rPr lang="en-US" sz="2800" dirty="0"/>
              <a:t>for use in the United States and the European Union for patients with advanced </a:t>
            </a:r>
            <a:r>
              <a:rPr lang="en-US" sz="2800" dirty="0" smtClean="0"/>
              <a:t> RAI-refractory</a:t>
            </a:r>
            <a:endParaRPr lang="en-US" sz="2800" dirty="0"/>
          </a:p>
          <a:p>
            <a:pPr marL="45720" indent="0" algn="l">
              <a:buNone/>
            </a:pPr>
            <a:r>
              <a:rPr lang="en-US" sz="2800" dirty="0"/>
              <a:t> </a:t>
            </a:r>
          </a:p>
          <a:p>
            <a:pPr marL="45720" indent="0" algn="l">
              <a:buNone/>
            </a:pPr>
            <a:r>
              <a:rPr lang="en-US" sz="2800" dirty="0"/>
              <a:t>Additional VEGFR-directed kinase inhibitors including </a:t>
            </a:r>
            <a:r>
              <a:rPr lang="en-US" sz="2800" b="1" dirty="0" err="1" smtClean="0">
                <a:solidFill>
                  <a:srgbClr val="FF0000"/>
                </a:solidFill>
              </a:rPr>
              <a:t>vandetanib,axitinib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  <a:r>
              <a:rPr lang="en-US" sz="2800" b="1" dirty="0" err="1">
                <a:solidFill>
                  <a:srgbClr val="FF0000"/>
                </a:solidFill>
              </a:rPr>
              <a:t>pazopanib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  <a:r>
              <a:rPr lang="en-US" sz="2800" b="1" dirty="0" err="1">
                <a:solidFill>
                  <a:srgbClr val="FF0000"/>
                </a:solidFill>
              </a:rPr>
              <a:t>cabozantinib</a:t>
            </a:r>
            <a:r>
              <a:rPr lang="en-US" sz="2800" b="1" dirty="0">
                <a:solidFill>
                  <a:srgbClr val="FF0000"/>
                </a:solidFill>
              </a:rPr>
              <a:t>, and </a:t>
            </a:r>
            <a:r>
              <a:rPr lang="en-US" sz="2800" b="1" dirty="0" err="1">
                <a:solidFill>
                  <a:srgbClr val="FF0000"/>
                </a:solidFill>
              </a:rPr>
              <a:t>sunitinib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also </a:t>
            </a:r>
            <a:r>
              <a:rPr lang="en-US" sz="2800" dirty="0" smtClean="0"/>
              <a:t>have activity </a:t>
            </a:r>
            <a:r>
              <a:rPr lang="en-US" sz="2800" dirty="0"/>
              <a:t>in metastatic DTC based upon phase 2 </a:t>
            </a:r>
            <a:r>
              <a:rPr lang="en-US" sz="2800" dirty="0" smtClean="0"/>
              <a:t>therapeutic Trials</a:t>
            </a:r>
            <a:r>
              <a:rPr lang="en-US" sz="2800" dirty="0"/>
              <a:t>. </a:t>
            </a:r>
          </a:p>
          <a:p>
            <a:pPr marL="45720" indent="0" algn="l">
              <a:buNone/>
            </a:pPr>
            <a:r>
              <a:rPr lang="en-US" sz="2800" dirty="0" smtClean="0"/>
              <a:t>Ideally</a:t>
            </a:r>
            <a:r>
              <a:rPr lang="en-US" sz="2800" dirty="0"/>
              <a:t>, such therapy should be undertaken within</a:t>
            </a:r>
          </a:p>
          <a:p>
            <a:pPr marL="45720" indent="0" algn="l">
              <a:buNone/>
            </a:pPr>
            <a:r>
              <a:rPr lang="en-US" sz="2800" dirty="0"/>
              <a:t>the context of therapeutic clinical trials</a:t>
            </a:r>
          </a:p>
        </p:txBody>
      </p:sp>
    </p:spTree>
    <p:extLst>
      <p:ext uri="{BB962C8B-B14F-4D97-AF65-F5344CB8AC3E}">
        <p14:creationId xmlns:p14="http://schemas.microsoft.com/office/powerpoint/2010/main" val="151431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0" y="228600"/>
            <a:ext cx="8892480" cy="6477000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l">
              <a:buNone/>
            </a:pPr>
            <a:r>
              <a:rPr lang="en-US" sz="3600" b="1" u="sng" dirty="0"/>
              <a:t>Other novel </a:t>
            </a:r>
            <a:r>
              <a:rPr lang="en-US" sz="3600" b="1" u="sng" dirty="0" smtClean="0"/>
              <a:t>agents:</a:t>
            </a:r>
            <a:endParaRPr lang="en-US" sz="3600" b="1" u="sng" dirty="0"/>
          </a:p>
          <a:p>
            <a:pPr marL="45720" indent="0" algn="l">
              <a:buNone/>
            </a:pPr>
            <a:r>
              <a:rPr lang="en-US" sz="2800" dirty="0"/>
              <a:t>Activation of the MAP-kinase pathway was associated with </a:t>
            </a:r>
            <a:r>
              <a:rPr lang="en-US" sz="2800" dirty="0" err="1" smtClean="0"/>
              <a:t>downregulation</a:t>
            </a:r>
            <a:r>
              <a:rPr lang="en-US" sz="2800" dirty="0"/>
              <a:t> </a:t>
            </a:r>
            <a:r>
              <a:rPr lang="en-US" sz="2800" dirty="0" smtClean="0"/>
              <a:t>of </a:t>
            </a:r>
            <a:r>
              <a:rPr lang="en-US" sz="2800" dirty="0"/>
              <a:t>the genes involved in iodine </a:t>
            </a:r>
            <a:r>
              <a:rPr lang="en-US" sz="2800" dirty="0" smtClean="0"/>
              <a:t>metabolism</a:t>
            </a:r>
          </a:p>
          <a:p>
            <a:pPr marL="45720" indent="0" algn="l">
              <a:buNone/>
            </a:pPr>
            <a:endParaRPr lang="en-US" sz="2800" dirty="0"/>
          </a:p>
          <a:p>
            <a:pPr marL="45720" indent="0" algn="l">
              <a:buNone/>
            </a:pPr>
            <a:r>
              <a:rPr lang="en-US" sz="2800" dirty="0"/>
              <a:t>Recently, two proof-of-principle pilot clinical trials</a:t>
            </a:r>
          </a:p>
          <a:p>
            <a:pPr marL="45720" indent="0" algn="l">
              <a:buNone/>
            </a:pPr>
            <a:r>
              <a:rPr lang="en-US" sz="2800" dirty="0"/>
              <a:t>have confirmed that targeted blockade of the MAP </a:t>
            </a:r>
            <a:r>
              <a:rPr lang="en-US" sz="2800" dirty="0" smtClean="0"/>
              <a:t>kinase pathway </a:t>
            </a:r>
            <a:r>
              <a:rPr lang="en-US" sz="2800" dirty="0"/>
              <a:t>can result in clinically relevant restoration of </a:t>
            </a:r>
            <a:r>
              <a:rPr lang="en-US" sz="2800" dirty="0" smtClean="0"/>
              <a:t>RAI avidity </a:t>
            </a:r>
            <a:r>
              <a:rPr lang="en-US" sz="2800" dirty="0"/>
              <a:t>in a substantial percentage of RAI-refractory </a:t>
            </a:r>
            <a:r>
              <a:rPr lang="en-US" sz="2800" dirty="0" smtClean="0"/>
              <a:t>thyroid cancer </a:t>
            </a:r>
            <a:r>
              <a:rPr lang="en-US" sz="2800" dirty="0"/>
              <a:t>patients. </a:t>
            </a:r>
          </a:p>
          <a:p>
            <a:pPr marL="4572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2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28600" y="838200"/>
            <a:ext cx="8663880" cy="5057408"/>
          </a:xfrm>
          <a:ln>
            <a:noFill/>
          </a:ln>
        </p:spPr>
        <p:txBody>
          <a:bodyPr/>
          <a:lstStyle/>
          <a:p>
            <a:pPr marL="45720" indent="0" algn="l">
              <a:buNone/>
            </a:pPr>
            <a:r>
              <a:rPr lang="en-US" sz="2800" dirty="0"/>
              <a:t>In the first trial, 1 month of the MEK inhibitor </a:t>
            </a:r>
            <a:r>
              <a:rPr lang="en-US" sz="2800" b="1" dirty="0" err="1">
                <a:solidFill>
                  <a:srgbClr val="FF0000"/>
                </a:solidFill>
              </a:rPr>
              <a:t>selumetinib</a:t>
            </a:r>
            <a:r>
              <a:rPr lang="en-US" sz="2800" dirty="0"/>
              <a:t> increased RAI uptake in 12 of 20 iodine-refractory thyroid cancer patients, with structural tumor shrinkage seen in five of the eight patients</a:t>
            </a:r>
            <a:r>
              <a:rPr lang="en-US" sz="2800" dirty="0" smtClean="0"/>
              <a:t>.</a:t>
            </a:r>
          </a:p>
          <a:p>
            <a:pPr marL="45720" indent="0" algn="l"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45720" indent="0" algn="l">
              <a:buNone/>
            </a:pPr>
            <a:r>
              <a:rPr lang="en-US" sz="2800" dirty="0"/>
              <a:t>In the second trial, </a:t>
            </a:r>
            <a:r>
              <a:rPr lang="en-US" sz="2800" dirty="0" smtClean="0"/>
              <a:t>1month </a:t>
            </a:r>
            <a:r>
              <a:rPr lang="en-US" sz="2800" dirty="0"/>
              <a:t>of the BRAF inhibitor </a:t>
            </a:r>
            <a:r>
              <a:rPr lang="en-US" sz="2800" b="1" dirty="0" err="1">
                <a:solidFill>
                  <a:srgbClr val="FF0000"/>
                </a:solidFill>
              </a:rPr>
              <a:t>dabrabenib</a:t>
            </a:r>
            <a:r>
              <a:rPr lang="en-US" sz="2800" dirty="0"/>
              <a:t> restored RAI avidity on diagnostic WBS in 6 of 10 RAI-refractory patients, resulting in structural responses in two patients and a</a:t>
            </a:r>
          </a:p>
          <a:p>
            <a:pPr marL="45720" indent="0" algn="l">
              <a:buNone/>
            </a:pPr>
            <a:r>
              <a:rPr lang="en-US" sz="2800" dirty="0"/>
              <a:t>decrease in serum </a:t>
            </a:r>
            <a:r>
              <a:rPr lang="en-US" sz="2800" dirty="0" err="1"/>
              <a:t>Tg</a:t>
            </a:r>
            <a:r>
              <a:rPr lang="en-US" sz="2800" dirty="0"/>
              <a:t> in four patients.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27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57200" y="838200"/>
            <a:ext cx="8305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immunotherapy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including checkpoint inhibitors (e.g., PD-1/PD-L1) has shown promise in other cancers and is being investigated in advanced RAI 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refractory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thyroid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cancer.</a:t>
            </a:r>
          </a:p>
        </p:txBody>
      </p:sp>
    </p:spTree>
    <p:extLst>
      <p:ext uri="{BB962C8B-B14F-4D97-AF65-F5344CB8AC3E}">
        <p14:creationId xmlns:p14="http://schemas.microsoft.com/office/powerpoint/2010/main" val="54176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" y="0"/>
            <a:ext cx="9130145" cy="6830291"/>
          </a:xfr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971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0782" y="381000"/>
            <a:ext cx="8816280" cy="5590808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45720" indent="0" algn="l">
              <a:buNone/>
            </a:pPr>
            <a:r>
              <a:rPr lang="en-US" dirty="0" smtClean="0"/>
              <a:t> </a:t>
            </a:r>
            <a:r>
              <a:rPr lang="en-US" sz="2800" dirty="0"/>
              <a:t>Preoperative use of cross-sectional imaging studies</a:t>
            </a:r>
          </a:p>
          <a:p>
            <a:pPr marL="45720" indent="0" algn="l">
              <a:buNone/>
            </a:pPr>
            <a:r>
              <a:rPr lang="en-US" sz="2800" dirty="0"/>
              <a:t>(CT, MRI) is recommended as an adjunct to US for patients with clinical suspicion for advanced disease </a:t>
            </a:r>
            <a:r>
              <a:rPr lang="en-US" sz="2800" dirty="0" smtClean="0"/>
              <a:t>(invasive </a:t>
            </a:r>
            <a:r>
              <a:rPr lang="en-US" sz="2800" dirty="0"/>
              <a:t>primary tumor, multiple or bulky lymph node involvement)</a:t>
            </a:r>
          </a:p>
          <a:p>
            <a:pPr marL="45720" indent="0" algn="l">
              <a:buNone/>
            </a:pPr>
            <a:endParaRPr lang="en-US" sz="2800" dirty="0"/>
          </a:p>
          <a:p>
            <a:pPr marL="45720" indent="0" algn="l">
              <a:buNone/>
            </a:pPr>
            <a:r>
              <a:rPr lang="en-US" sz="2800" dirty="0"/>
              <a:t>Routine preoperative 18FDG-PET scanning is not recommended.</a:t>
            </a:r>
          </a:p>
          <a:p>
            <a:pPr marL="45720" indent="0" algn="l">
              <a:buNone/>
            </a:pPr>
            <a:endParaRPr lang="en-US" sz="2800" dirty="0"/>
          </a:p>
          <a:p>
            <a:pPr marL="45720" indent="0" algn="l">
              <a:buNone/>
            </a:pPr>
            <a:endParaRPr lang="en-US" sz="2800" dirty="0"/>
          </a:p>
          <a:p>
            <a:pPr marL="45720" indent="0" algn="l">
              <a:buNone/>
            </a:pPr>
            <a:r>
              <a:rPr lang="en-US" sz="2800" dirty="0"/>
              <a:t>Routine preoperative measurement of serum </a:t>
            </a:r>
            <a:r>
              <a:rPr lang="en-US" sz="2800" dirty="0" err="1"/>
              <a:t>Tg</a:t>
            </a:r>
            <a:r>
              <a:rPr lang="en-US" sz="2800" dirty="0"/>
              <a:t> or </a:t>
            </a:r>
            <a:r>
              <a:rPr lang="en-US" sz="2800" dirty="0" smtClean="0"/>
              <a:t>anti-</a:t>
            </a:r>
            <a:r>
              <a:rPr lang="en-US" sz="2800" dirty="0" err="1" smtClean="0"/>
              <a:t>Tg</a:t>
            </a:r>
            <a:r>
              <a:rPr lang="en-US" sz="2800" dirty="0"/>
              <a:t> </a:t>
            </a:r>
            <a:r>
              <a:rPr lang="en-US" sz="2800" dirty="0" smtClean="0"/>
              <a:t>antibodies </a:t>
            </a:r>
            <a:r>
              <a:rPr lang="en-US" sz="2800" dirty="0"/>
              <a:t>is not recommended.</a:t>
            </a:r>
          </a:p>
        </p:txBody>
      </p:sp>
    </p:spTree>
    <p:extLst>
      <p:ext uri="{BB962C8B-B14F-4D97-AF65-F5344CB8AC3E}">
        <p14:creationId xmlns:p14="http://schemas.microsoft.com/office/powerpoint/2010/main" val="138821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28600" y="685800"/>
            <a:ext cx="8663880" cy="4905008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4000" b="1" u="sng" dirty="0"/>
              <a:t>Operative </a:t>
            </a:r>
            <a:r>
              <a:rPr lang="en-US" sz="4000" b="1" u="sng" dirty="0" smtClean="0"/>
              <a:t>approach</a:t>
            </a:r>
          </a:p>
          <a:p>
            <a:pPr marL="45720" indent="0" algn="l">
              <a:buNone/>
            </a:pPr>
            <a:r>
              <a:rPr lang="en-US" sz="2800" dirty="0" smtClean="0"/>
              <a:t>The initial </a:t>
            </a:r>
            <a:r>
              <a:rPr lang="en-US" sz="2800" dirty="0"/>
              <a:t>surgical procedure should be a near-total or total </a:t>
            </a:r>
            <a:r>
              <a:rPr lang="en-US" sz="2800" dirty="0" smtClean="0"/>
              <a:t>thyroidectomy in </a:t>
            </a:r>
            <a:r>
              <a:rPr lang="en-US" sz="2800" dirty="0"/>
              <a:t>thyroid cancer with </a:t>
            </a:r>
            <a:r>
              <a:rPr lang="en-US" sz="2800" dirty="0">
                <a:solidFill>
                  <a:srgbClr val="FF0000"/>
                </a:solidFill>
              </a:rPr>
              <a:t>any</a:t>
            </a:r>
            <a:r>
              <a:rPr lang="en-US" sz="2800" dirty="0"/>
              <a:t> of the </a:t>
            </a:r>
            <a:r>
              <a:rPr lang="en-US" sz="2800" dirty="0" smtClean="0"/>
              <a:t>following:</a:t>
            </a:r>
          </a:p>
          <a:p>
            <a:pPr marL="45720" indent="0" algn="l">
              <a:buNone/>
            </a:pPr>
            <a:r>
              <a:rPr lang="en-US" sz="2800" dirty="0" smtClean="0"/>
              <a:t>1- tumor size &gt;=4 cm</a:t>
            </a:r>
          </a:p>
          <a:p>
            <a:pPr marL="45720" indent="0" algn="l">
              <a:buNone/>
            </a:pPr>
            <a:r>
              <a:rPr lang="en-US" sz="2800" dirty="0" smtClean="0"/>
              <a:t>2- extra-thyroidal </a:t>
            </a:r>
            <a:r>
              <a:rPr lang="en-US" sz="2800" dirty="0"/>
              <a:t>extension </a:t>
            </a:r>
            <a:endParaRPr lang="en-US" sz="2800" dirty="0" smtClean="0"/>
          </a:p>
          <a:p>
            <a:pPr marL="45720" indent="0" algn="l">
              <a:buNone/>
            </a:pPr>
            <a:r>
              <a:rPr lang="en-US" sz="2800" dirty="0" smtClean="0"/>
              <a:t>3-lymph nodal metastases</a:t>
            </a:r>
          </a:p>
          <a:p>
            <a:pPr marL="45720" indent="0" algn="l">
              <a:buNone/>
            </a:pPr>
            <a:r>
              <a:rPr lang="en-US" sz="2800" dirty="0" smtClean="0"/>
              <a:t>4-distant sites metastases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3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381000" y="990600"/>
            <a:ext cx="8001000" cy="5181600"/>
          </a:xfrm>
          <a:ln>
            <a:noFill/>
          </a:ln>
        </p:spPr>
        <p:txBody>
          <a:bodyPr>
            <a:noAutofit/>
          </a:bodyPr>
          <a:lstStyle/>
          <a:p>
            <a:pPr marL="45720" indent="0" algn="l">
              <a:buNone/>
            </a:pPr>
            <a:r>
              <a:rPr lang="en-US" sz="2800" dirty="0"/>
              <a:t>the initial surgical procedure can be either a bilateral or unilateral </a:t>
            </a:r>
            <a:r>
              <a:rPr lang="en-US" sz="2800" dirty="0" smtClean="0"/>
              <a:t>procedure in thyroid </a:t>
            </a:r>
            <a:r>
              <a:rPr lang="en-US" sz="2800" dirty="0"/>
              <a:t>cancer </a:t>
            </a:r>
            <a:r>
              <a:rPr lang="en-US" sz="2800" dirty="0" smtClean="0"/>
              <a:t>&gt;1 cm and &lt;4 cm with </a:t>
            </a:r>
            <a:r>
              <a:rPr lang="en-US" sz="2800" dirty="0" smtClean="0">
                <a:solidFill>
                  <a:srgbClr val="FF0000"/>
                </a:solidFill>
              </a:rPr>
              <a:t>all</a:t>
            </a:r>
            <a:r>
              <a:rPr lang="en-US" sz="2800" dirty="0" smtClean="0"/>
              <a:t> of the following:</a:t>
            </a:r>
            <a:endParaRPr lang="en-US" sz="2800" dirty="0"/>
          </a:p>
          <a:p>
            <a:pPr marL="45720" indent="0" algn="l">
              <a:buNone/>
            </a:pPr>
            <a:r>
              <a:rPr lang="en-US" sz="2800" dirty="0" smtClean="0"/>
              <a:t>1-Unifocal</a:t>
            </a:r>
          </a:p>
          <a:p>
            <a:pPr marL="45720" indent="0" algn="l">
              <a:buNone/>
            </a:pPr>
            <a:r>
              <a:rPr lang="en-US" sz="2800" dirty="0" smtClean="0"/>
              <a:t>2-no extra-thyroidal extension</a:t>
            </a:r>
          </a:p>
          <a:p>
            <a:pPr marL="45720" indent="0" algn="l">
              <a:buNone/>
            </a:pPr>
            <a:r>
              <a:rPr lang="en-US" sz="2800" dirty="0" smtClean="0"/>
              <a:t>3-no lymph node metastases </a:t>
            </a:r>
          </a:p>
          <a:p>
            <a:pPr marL="45720" indent="0" algn="l">
              <a:buNone/>
            </a:pPr>
            <a:r>
              <a:rPr lang="en-US" sz="2800" dirty="0" smtClean="0"/>
              <a:t>4-absence </a:t>
            </a:r>
            <a:r>
              <a:rPr lang="en-US" sz="2800" dirty="0"/>
              <a:t>of prior head and neck radiation and familial thyroid carcinoma</a:t>
            </a:r>
          </a:p>
          <a:p>
            <a:pPr marL="45720" indent="0" algn="l">
              <a:buNone/>
            </a:pPr>
            <a:r>
              <a:rPr lang="en-US" sz="28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4105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381000" y="838200"/>
            <a:ext cx="8763000" cy="4647808"/>
          </a:xfrm>
          <a:ln>
            <a:noFill/>
          </a:ln>
        </p:spPr>
        <p:txBody>
          <a:bodyPr>
            <a:normAutofit/>
          </a:bodyPr>
          <a:lstStyle/>
          <a:p>
            <a:pPr marL="45720" indent="0" algn="l">
              <a:buNone/>
            </a:pPr>
            <a:r>
              <a:rPr lang="en-US" sz="3200" dirty="0" smtClean="0"/>
              <a:t>Surgical procedure should be a Thyroid lobectomy</a:t>
            </a:r>
            <a:r>
              <a:rPr lang="en-US" sz="3200" dirty="0"/>
              <a:t> </a:t>
            </a:r>
            <a:r>
              <a:rPr lang="en-US" sz="3200" dirty="0" smtClean="0"/>
              <a:t>for </a:t>
            </a:r>
            <a:r>
              <a:rPr lang="en-US" sz="3200" dirty="0"/>
              <a:t>thyroid cancer &lt;1 </a:t>
            </a:r>
            <a:r>
              <a:rPr lang="en-US" sz="3200" dirty="0" smtClean="0"/>
              <a:t>cm with </a:t>
            </a:r>
            <a:r>
              <a:rPr lang="en-US" sz="3200" dirty="0" smtClean="0">
                <a:solidFill>
                  <a:srgbClr val="FF0000"/>
                </a:solidFill>
              </a:rPr>
              <a:t>all</a:t>
            </a:r>
            <a:r>
              <a:rPr lang="en-US" sz="3200" dirty="0" smtClean="0"/>
              <a:t> of the following:</a:t>
            </a:r>
          </a:p>
          <a:p>
            <a:pPr marL="45720" indent="0" algn="l">
              <a:buNone/>
            </a:pPr>
            <a:r>
              <a:rPr lang="en-US" sz="3200" dirty="0" smtClean="0"/>
              <a:t>1-unifocal </a:t>
            </a:r>
          </a:p>
          <a:p>
            <a:pPr marL="45720" indent="0" algn="l">
              <a:buNone/>
            </a:pPr>
            <a:r>
              <a:rPr lang="en-US" sz="3200" dirty="0" smtClean="0"/>
              <a:t>2-intrathyroidal</a:t>
            </a:r>
          </a:p>
          <a:p>
            <a:pPr marL="45720" indent="0" algn="l">
              <a:buNone/>
            </a:pPr>
            <a:r>
              <a:rPr lang="en-US" sz="3200" dirty="0" smtClean="0"/>
              <a:t>3-no lymph nodal </a:t>
            </a:r>
            <a:r>
              <a:rPr lang="en-US" sz="3200" dirty="0"/>
              <a:t>metastases.</a:t>
            </a:r>
          </a:p>
          <a:p>
            <a:pPr marL="45720" indent="0" algn="l">
              <a:buNone/>
            </a:pPr>
            <a:r>
              <a:rPr lang="en-US" sz="3200" dirty="0" smtClean="0"/>
              <a:t>4-absence </a:t>
            </a:r>
            <a:r>
              <a:rPr lang="en-US" sz="3200" dirty="0"/>
              <a:t>of </a:t>
            </a:r>
            <a:r>
              <a:rPr lang="en-US" sz="3200" dirty="0" smtClean="0"/>
              <a:t>prior head </a:t>
            </a:r>
            <a:r>
              <a:rPr lang="en-US" sz="3200" dirty="0"/>
              <a:t>and neck </a:t>
            </a:r>
            <a:r>
              <a:rPr lang="en-US" sz="3200" dirty="0" smtClean="0"/>
              <a:t>radiation and </a:t>
            </a:r>
            <a:r>
              <a:rPr lang="en-US" sz="3200" dirty="0"/>
              <a:t>familial thyroid </a:t>
            </a:r>
            <a:r>
              <a:rPr lang="en-US" sz="3200" dirty="0" smtClean="0"/>
              <a:t>carcinoma</a:t>
            </a:r>
          </a:p>
        </p:txBody>
      </p:sp>
    </p:spTree>
    <p:extLst>
      <p:ext uri="{BB962C8B-B14F-4D97-AF65-F5344CB8AC3E}">
        <p14:creationId xmlns:p14="http://schemas.microsoft.com/office/powerpoint/2010/main" val="3857677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دفق الهواء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دفق الهوا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فق الهوا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3735</TotalTime>
  <Words>2107</Words>
  <Application>Microsoft Office PowerPoint</Application>
  <PresentationFormat>عرض على الشاشة (3:4)‏</PresentationFormat>
  <Paragraphs>359</Paragraphs>
  <Slides>57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57</vt:i4>
      </vt:variant>
    </vt:vector>
  </HeadingPairs>
  <TitlesOfParts>
    <vt:vector size="65" baseType="lpstr">
      <vt:lpstr>AdvPSSym</vt:lpstr>
      <vt:lpstr>AdvTimRomLiebert</vt:lpstr>
      <vt:lpstr>Arial</vt:lpstr>
      <vt:lpstr>Calibri</vt:lpstr>
      <vt:lpstr>Georgia</vt:lpstr>
      <vt:lpstr>Tahoma</vt:lpstr>
      <vt:lpstr>Trebuchet MS</vt:lpstr>
      <vt:lpstr>دفق الهواء</vt:lpstr>
      <vt:lpstr>2015 American Thyroid Association Management Guidelines for adult patients Differentiated Thyroid Cancer   Dr.Lilianne Haj Hassan 29/3/2016 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آني</dc:creator>
  <cp:lastModifiedBy>pc</cp:lastModifiedBy>
  <cp:revision>948</cp:revision>
  <dcterms:created xsi:type="dcterms:W3CDTF">2012-09-18T07:39:51Z</dcterms:created>
  <dcterms:modified xsi:type="dcterms:W3CDTF">2016-03-29T05:15:48Z</dcterms:modified>
</cp:coreProperties>
</file>