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9" r:id="rId1"/>
  </p:sldMasterIdLst>
  <p:notesMasterIdLst>
    <p:notesMasterId r:id="rId69"/>
  </p:notesMasterIdLst>
  <p:sldIdLst>
    <p:sldId id="256" r:id="rId2"/>
    <p:sldId id="257" r:id="rId3"/>
    <p:sldId id="262" r:id="rId4"/>
    <p:sldId id="263" r:id="rId5"/>
    <p:sldId id="265" r:id="rId6"/>
    <p:sldId id="266" r:id="rId7"/>
    <p:sldId id="267" r:id="rId8"/>
    <p:sldId id="260" r:id="rId9"/>
    <p:sldId id="268" r:id="rId10"/>
    <p:sldId id="270" r:id="rId11"/>
    <p:sldId id="271" r:id="rId12"/>
    <p:sldId id="328" r:id="rId13"/>
    <p:sldId id="272" r:id="rId14"/>
    <p:sldId id="273" r:id="rId15"/>
    <p:sldId id="275" r:id="rId16"/>
    <p:sldId id="259" r:id="rId17"/>
    <p:sldId id="279" r:id="rId18"/>
    <p:sldId id="276" r:id="rId19"/>
    <p:sldId id="285" r:id="rId20"/>
    <p:sldId id="278" r:id="rId21"/>
    <p:sldId id="277" r:id="rId22"/>
    <p:sldId id="269" r:id="rId23"/>
    <p:sldId id="280" r:id="rId24"/>
    <p:sldId id="281" r:id="rId25"/>
    <p:sldId id="282" r:id="rId26"/>
    <p:sldId id="283" r:id="rId27"/>
    <p:sldId id="292" r:id="rId28"/>
    <p:sldId id="284" r:id="rId29"/>
    <p:sldId id="293" r:id="rId30"/>
    <p:sldId id="286" r:id="rId31"/>
    <p:sldId id="294" r:id="rId32"/>
    <p:sldId id="287" r:id="rId33"/>
    <p:sldId id="295" r:id="rId34"/>
    <p:sldId id="289" r:id="rId35"/>
    <p:sldId id="291" r:id="rId36"/>
    <p:sldId id="297" r:id="rId37"/>
    <p:sldId id="302" r:id="rId38"/>
    <p:sldId id="296" r:id="rId39"/>
    <p:sldId id="300" r:id="rId40"/>
    <p:sldId id="301" r:id="rId41"/>
    <p:sldId id="290" r:id="rId42"/>
    <p:sldId id="298" r:id="rId43"/>
    <p:sldId id="299" r:id="rId44"/>
    <p:sldId id="303" r:id="rId45"/>
    <p:sldId id="304" r:id="rId46"/>
    <p:sldId id="305" r:id="rId47"/>
    <p:sldId id="310" r:id="rId48"/>
    <p:sldId id="306" r:id="rId49"/>
    <p:sldId id="312" r:id="rId50"/>
    <p:sldId id="313" r:id="rId51"/>
    <p:sldId id="314" r:id="rId52"/>
    <p:sldId id="308" r:id="rId53"/>
    <p:sldId id="307" r:id="rId54"/>
    <p:sldId id="318" r:id="rId55"/>
    <p:sldId id="320" r:id="rId56"/>
    <p:sldId id="326" r:id="rId57"/>
    <p:sldId id="325" r:id="rId58"/>
    <p:sldId id="321" r:id="rId59"/>
    <p:sldId id="327" r:id="rId60"/>
    <p:sldId id="336" r:id="rId61"/>
    <p:sldId id="322" r:id="rId62"/>
    <p:sldId id="324" r:id="rId63"/>
    <p:sldId id="332" r:id="rId64"/>
    <p:sldId id="333" r:id="rId65"/>
    <p:sldId id="334" r:id="rId66"/>
    <p:sldId id="329" r:id="rId67"/>
    <p:sldId id="335" r:id="rId6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6A7B6DD-A254-48C1-B08F-A9FA17F928A8}" type="datetimeFigureOut">
              <a:rPr lang="ar-SA" smtClean="0"/>
              <a:t>11/07/1439</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1619073-7690-49DE-A613-84A31B452DA4}" type="slidenum">
              <a:rPr lang="ar-SA" smtClean="0"/>
              <a:t>‹#›</a:t>
            </a:fld>
            <a:endParaRPr lang="ar-SA" dirty="0"/>
          </a:p>
        </p:txBody>
      </p:sp>
    </p:spTree>
    <p:extLst>
      <p:ext uri="{BB962C8B-B14F-4D97-AF65-F5344CB8AC3E}">
        <p14:creationId xmlns:p14="http://schemas.microsoft.com/office/powerpoint/2010/main" val="34394885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1619073-7690-49DE-A613-84A31B452DA4}" type="slidenum">
              <a:rPr lang="ar-SA" smtClean="0"/>
              <a:t>2</a:t>
            </a:fld>
            <a:endParaRPr lang="ar-SA" dirty="0"/>
          </a:p>
        </p:txBody>
      </p:sp>
    </p:spTree>
    <p:extLst>
      <p:ext uri="{BB962C8B-B14F-4D97-AF65-F5344CB8AC3E}">
        <p14:creationId xmlns:p14="http://schemas.microsoft.com/office/powerpoint/2010/main" val="50938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1619073-7690-49DE-A613-84A31B452DA4}" type="slidenum">
              <a:rPr lang="ar-SA" smtClean="0"/>
              <a:t>27</a:t>
            </a:fld>
            <a:endParaRPr lang="ar-SA" dirty="0"/>
          </a:p>
        </p:txBody>
      </p:sp>
    </p:spTree>
    <p:extLst>
      <p:ext uri="{BB962C8B-B14F-4D97-AF65-F5344CB8AC3E}">
        <p14:creationId xmlns:p14="http://schemas.microsoft.com/office/powerpoint/2010/main" val="6131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1125538" y="4343400"/>
            <a:ext cx="4608512" cy="4114800"/>
          </a:xfrm>
        </p:spPr>
        <p:txBody>
          <a:bodyPr/>
          <a:lstStyle/>
          <a:p>
            <a:pPr algn="just"/>
            <a:r>
              <a:rPr lang="en-US" dirty="0">
                <a:sym typeface="Symbol" pitchFamily="18" charset="2"/>
              </a:rPr>
              <a:t>HbS is much less soluble than normal HbA when deoxygenated. Polymerization of HbS leads to the formation of the irreversibly ‘sickled’ cells.</a:t>
            </a:r>
          </a:p>
          <a:p>
            <a:pPr algn="just"/>
            <a:r>
              <a:rPr lang="en-US" dirty="0">
                <a:sym typeface="Symbol" pitchFamily="18" charset="2"/>
              </a:rPr>
              <a:t>The pathogenesis of SCD relates to the shortened life span of the sickled erythrocytes (16</a:t>
            </a:r>
            <a:r>
              <a:rPr lang="en-US" dirty="0">
                <a:cs typeface="Arial" pitchFamily="34" charset="0"/>
                <a:sym typeface="Symbol" pitchFamily="18" charset="2"/>
              </a:rPr>
              <a:t>–</a:t>
            </a:r>
            <a:r>
              <a:rPr lang="en-US" dirty="0">
                <a:sym typeface="Symbol" pitchFamily="18" charset="2"/>
              </a:rPr>
              <a:t>20 days in contrast to a lifespan of 120 days for normal erythrocytes) and adhesion of the sickled erythrocytes to the microvascular endothelium.</a:t>
            </a:r>
          </a:p>
          <a:p>
            <a:pPr algn="just"/>
            <a:r>
              <a:rPr lang="en-US" dirty="0">
                <a:sym typeface="Symbol" pitchFamily="18" charset="2"/>
              </a:rPr>
              <a:t>Factors that increase the intracellular concentration of hemoglobin (eg red blood cell dehydration), the time spent in the microcirculation or deoxygenation, all contribute to greater HbS polymerization. Exercise, fever, and dehydration may all have deleterious effects in SCD.</a:t>
            </a:r>
          </a:p>
          <a:p>
            <a:pPr algn="just"/>
            <a:r>
              <a:rPr lang="en-US" dirty="0">
                <a:sym typeface="Symbol" pitchFamily="18" charset="2"/>
              </a:rPr>
              <a:t>Although polymerization of HbS is critical, the irreversibly sickled red cells alone are not sufficient for initiating or maintaining the vaso-occlusion that underlies all the complications of SCD.</a:t>
            </a:r>
          </a:p>
          <a:p>
            <a:pPr algn="just"/>
            <a:r>
              <a:rPr lang="en-US" dirty="0">
                <a:sym typeface="Symbol" pitchFamily="18" charset="2"/>
              </a:rPr>
              <a:t>Vaso-occlusion is also dependent on factors extrinsic to the cell, such as the state of the vascular endothelium, vascular tone and activation of platelets and white blood cells involving cytokines and adhesion molecules (α4β1 and CD36).</a:t>
            </a:r>
          </a:p>
          <a:p>
            <a:pPr algn="just"/>
            <a:r>
              <a:rPr lang="en-US" dirty="0"/>
              <a:t>The anemia seen in SCD is primarily hemolytic, a consequence of the shortened survival of the damaged sickled red cells.</a:t>
            </a:r>
            <a:r>
              <a:rPr lang="en-US" dirty="0">
                <a:sym typeface="Symbol" pitchFamily="18" charset="2"/>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1125538" y="4343400"/>
            <a:ext cx="4608512" cy="4114800"/>
          </a:xfrm>
        </p:spPr>
        <p:txBody>
          <a:bodyPr/>
          <a:lstStyle/>
          <a:p>
            <a:pPr marL="209550" indent="-209550">
              <a:lnSpc>
                <a:spcPct val="90000"/>
              </a:lnSpc>
            </a:pPr>
            <a:r>
              <a:rPr lang="en-US" altLang="ja-JP" sz="1000" dirty="0"/>
              <a:t>Repeated vaso-occlusive events ultimately result in end organ damage and almost any organ can be affected. </a:t>
            </a:r>
          </a:p>
          <a:p>
            <a:pPr marL="209550" indent="-209550">
              <a:lnSpc>
                <a:spcPct val="90000"/>
              </a:lnSpc>
            </a:pPr>
            <a:r>
              <a:rPr lang="en-US" altLang="ja-JP" sz="1000" dirty="0"/>
              <a:t>Glomerular damage may in the longer term cause chronic renal failure. Vaso-occlusion in the vasa recta of the kidneys causes reduced urine concentrating capacity, which leads to further vasoocclusive complications due to dehydration. Virtually every patient with SCD has some form of renal impairment, with progressive inability to concentrate urine, polyuria, nocturia and enuresis, which is common in children. Eventually the glomerular damage causes chronic renal failure, particularly in patients over 40 years of age.</a:t>
            </a:r>
            <a:r>
              <a:rPr lang="en-US" altLang="ja-JP" sz="1000" baseline="30000" dirty="0"/>
              <a:t>1</a:t>
            </a:r>
          </a:p>
          <a:p>
            <a:pPr marL="209550" indent="-209550">
              <a:lnSpc>
                <a:spcPct val="90000"/>
              </a:lnSpc>
            </a:pPr>
            <a:r>
              <a:rPr lang="en-US" altLang="ja-JP" sz="1000" dirty="0"/>
              <a:t>A range of other common clinical conditions include gallstones, recurrent chronic leg ulceration and proliferative retinopathy leading to progressive visual loss. </a:t>
            </a:r>
          </a:p>
          <a:p>
            <a:pPr marL="209550" indent="-209550">
              <a:lnSpc>
                <a:spcPct val="90000"/>
              </a:lnSpc>
            </a:pPr>
            <a:r>
              <a:rPr lang="en-US" altLang="ja-JP" sz="1000" dirty="0"/>
              <a:t>Temporary marrow aplasia is also commonly seen and can have a profound effect with reticulocytopenia and a very sudden drop in hematocrit. These aplastic crises appear to result from intercurrent infections, particularly due to parvovirus B19, and often occur in epidemics, frequently involving more than one sibling in the same family.</a:t>
            </a:r>
            <a:r>
              <a:rPr lang="en-US" altLang="ja-JP" sz="1000" baseline="30000" dirty="0"/>
              <a:t>2</a:t>
            </a:r>
            <a:r>
              <a:rPr lang="en-US" altLang="ja-JP" sz="1000" dirty="0"/>
              <a:t> </a:t>
            </a:r>
          </a:p>
          <a:p>
            <a:pPr marL="209550" indent="-209550">
              <a:lnSpc>
                <a:spcPct val="90000"/>
              </a:lnSpc>
            </a:pPr>
            <a:r>
              <a:rPr lang="en-US" altLang="ja-JP" sz="1000" dirty="0"/>
              <a:t>Infection is a major cause of death in children, with loss of spleen function (hyposplenism) increasing the susceptibility to encapsulated bacteria, in particular </a:t>
            </a:r>
            <a:r>
              <a:rPr lang="en-US" altLang="ja-JP" sz="1000" i="1" dirty="0"/>
              <a:t>Streptococcus pneumoniae</a:t>
            </a:r>
            <a:r>
              <a:rPr lang="en-US" altLang="ja-JP" sz="1000" dirty="0"/>
              <a:t>. Causes of death in adults are more variable and include infection, acute chest syndrome, liver failure, stroke and heart failure.</a:t>
            </a:r>
          </a:p>
          <a:p>
            <a:pPr marL="209550" indent="-209550">
              <a:lnSpc>
                <a:spcPct val="90000"/>
              </a:lnSpc>
              <a:buFont typeface="Wingdings" pitchFamily="2" charset="2"/>
              <a:buNone/>
            </a:pPr>
            <a:endParaRPr lang="en-GB" sz="1000" dirty="0"/>
          </a:p>
          <a:p>
            <a:pPr marL="209550" indent="-209550">
              <a:lnSpc>
                <a:spcPct val="90000"/>
              </a:lnSpc>
              <a:buFont typeface="Wingdings" pitchFamily="2" charset="2"/>
              <a:buNone/>
            </a:pPr>
            <a:r>
              <a:rPr lang="en-GB" sz="1000" b="1" dirty="0"/>
              <a:t>References</a:t>
            </a:r>
          </a:p>
          <a:p>
            <a:pPr marL="209550" indent="-209550" algn="just">
              <a:lnSpc>
                <a:spcPct val="90000"/>
              </a:lnSpc>
              <a:buFont typeface="Wingdings" pitchFamily="2" charset="2"/>
              <a:buAutoNum type="arabicPeriod"/>
            </a:pPr>
            <a:r>
              <a:rPr lang="en-GB" sz="1000" dirty="0"/>
              <a:t>Schnog JB </a:t>
            </a:r>
            <a:r>
              <a:rPr lang="en-GB" sz="1000" i="1" dirty="0"/>
              <a:t>et al. Neth J Med</a:t>
            </a:r>
            <a:r>
              <a:rPr lang="en-GB" sz="1000" dirty="0"/>
              <a:t> 2004;62:364–374.</a:t>
            </a:r>
          </a:p>
          <a:p>
            <a:pPr marL="209550" indent="-209550">
              <a:lnSpc>
                <a:spcPct val="90000"/>
              </a:lnSpc>
              <a:buFont typeface="Wingdings" pitchFamily="2" charset="2"/>
              <a:buAutoNum type="arabicPeriod"/>
            </a:pPr>
            <a:r>
              <a:rPr lang="en-US" sz="1000" dirty="0"/>
              <a:t>Smith-Whitley K </a:t>
            </a:r>
            <a:r>
              <a:rPr lang="en-US" sz="1000" i="1" dirty="0"/>
              <a:t>et al</a:t>
            </a:r>
            <a:r>
              <a:rPr lang="en-US" sz="1000" dirty="0"/>
              <a:t>. </a:t>
            </a:r>
            <a:r>
              <a:rPr lang="en-US" sz="1000" i="1" dirty="0"/>
              <a:t>Blood </a:t>
            </a:r>
            <a:r>
              <a:rPr lang="en-US" sz="1000" dirty="0"/>
              <a:t>2004;103:422–427.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0940104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26362257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09090254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5156370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85344252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96548966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10055900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61014957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68451577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0199062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73002172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11/07/1439</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77130539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11/07/1439</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dirty="0"/>
          </a:p>
        </p:txBody>
      </p:sp>
    </p:spTree>
    <p:extLst>
      <p:ext uri="{BB962C8B-B14F-4D97-AF65-F5344CB8AC3E}">
        <p14:creationId xmlns:p14="http://schemas.microsoft.com/office/powerpoint/2010/main" val="7034912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spd="slow">
    <p:wip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40"/>
            <a:ext cx="7772400" cy="1440159"/>
          </a:xfrm>
        </p:spPr>
        <p:txBody>
          <a:bodyPr>
            <a:normAutofit/>
          </a:bodyPr>
          <a:lstStyle/>
          <a:p>
            <a:r>
              <a:rPr lang="ar-SY" sz="4800" b="1" i="1" dirty="0" smtClean="0">
                <a:solidFill>
                  <a:schemeClr val="accent6"/>
                </a:solidFill>
                <a:cs typeface="Old Antic Outline Shaded" panose="02010400000000000000" pitchFamily="2" charset="-78"/>
              </a:rPr>
              <a:t>الرعاية قبل الحمل</a:t>
            </a:r>
            <a:endParaRPr lang="ar-SA" sz="4800" b="1" i="1" dirty="0">
              <a:solidFill>
                <a:schemeClr val="accent6"/>
              </a:solidFill>
              <a:cs typeface="Old Antic Outline Shaded" panose="02010400000000000000" pitchFamily="2" charset="-78"/>
            </a:endParaRPr>
          </a:p>
        </p:txBody>
      </p:sp>
      <p:sp>
        <p:nvSpPr>
          <p:cNvPr id="3" name="عنوان فرعي 2"/>
          <p:cNvSpPr>
            <a:spLocks noGrp="1"/>
          </p:cNvSpPr>
          <p:nvPr>
            <p:ph type="subTitle" idx="1"/>
          </p:nvPr>
        </p:nvSpPr>
        <p:spPr>
          <a:xfrm>
            <a:off x="179512" y="5157192"/>
            <a:ext cx="8784976" cy="1872208"/>
          </a:xfrm>
        </p:spPr>
        <p:txBody>
          <a:bodyPr>
            <a:normAutofit/>
          </a:bodyPr>
          <a:lstStyle/>
          <a:p>
            <a:r>
              <a:rPr lang="ar-SY" sz="4400" b="1" i="1" dirty="0" smtClean="0">
                <a:solidFill>
                  <a:schemeClr val="accent6">
                    <a:lumMod val="75000"/>
                  </a:schemeClr>
                </a:solidFill>
                <a:latin typeface="Book Antiqua" panose="02040602050305030304" pitchFamily="18" charset="0"/>
                <a:cs typeface="Old Antic Outline Shaded" panose="02010400000000000000" pitchFamily="2" charset="-78"/>
              </a:rPr>
              <a:t>د. محمد ياسر مخللاتي</a:t>
            </a:r>
          </a:p>
          <a:p>
            <a:r>
              <a:rPr lang="ar-SY" sz="4000" b="1" i="1" dirty="0" smtClean="0">
                <a:solidFill>
                  <a:schemeClr val="accent6">
                    <a:lumMod val="75000"/>
                  </a:schemeClr>
                </a:solidFill>
                <a:latin typeface="Book Antiqua" panose="02040602050305030304" pitchFamily="18" charset="0"/>
                <a:cs typeface="Old Antic Outline Shaded" panose="02010400000000000000" pitchFamily="2" charset="-78"/>
              </a:rPr>
              <a:t>مدير المركز التخصصي للتلاسيميا</a:t>
            </a:r>
            <a:endParaRPr lang="ar-SA" sz="4000" b="1" i="1" dirty="0">
              <a:solidFill>
                <a:schemeClr val="accent6">
                  <a:lumMod val="75000"/>
                </a:schemeClr>
              </a:solidFill>
              <a:latin typeface="Book Antiqua" panose="02040602050305030304" pitchFamily="18" charset="0"/>
              <a:cs typeface="Old Antic Outline Shaded" panose="02010400000000000000" pitchFamily="2" charset="-78"/>
            </a:endParaRPr>
          </a:p>
        </p:txBody>
      </p:sp>
      <p:pic>
        <p:nvPicPr>
          <p:cNvPr id="1026" name="Picture 2" descr="C:\Users\yaser\Desktop\sicle\preconception_care_8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28800"/>
            <a:ext cx="7620000" cy="33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8448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85000" lnSpcReduction="10000"/>
          </a:bodyPr>
          <a:lstStyle/>
          <a:p>
            <a:pPr>
              <a:lnSpc>
                <a:spcPct val="150000"/>
              </a:lnSpc>
            </a:pPr>
            <a:r>
              <a:rPr lang="ar-JO" dirty="0">
                <a:solidFill>
                  <a:schemeClr val="accent6">
                    <a:lumMod val="50000"/>
                  </a:schemeClr>
                </a:solidFill>
              </a:rPr>
              <a:t>تؤدي</a:t>
            </a:r>
            <a:r>
              <a:rPr lang="ar-SY" dirty="0">
                <a:solidFill>
                  <a:schemeClr val="accent6">
                    <a:lumMod val="50000"/>
                  </a:schemeClr>
                </a:solidFill>
              </a:rPr>
              <a:t> </a:t>
            </a:r>
            <a:r>
              <a:rPr lang="ar-JO" dirty="0">
                <a:solidFill>
                  <a:schemeClr val="accent6">
                    <a:lumMod val="50000"/>
                  </a:schemeClr>
                </a:solidFill>
              </a:rPr>
              <a:t>طفرات البيتا تلاسيميا </a:t>
            </a:r>
            <a:r>
              <a:rPr lang="ar-SY" dirty="0">
                <a:solidFill>
                  <a:schemeClr val="accent6">
                    <a:lumMod val="50000"/>
                  </a:schemeClr>
                </a:solidFill>
              </a:rPr>
              <a:t>إلى</a:t>
            </a:r>
            <a:r>
              <a:rPr lang="ar-JO" dirty="0">
                <a:solidFill>
                  <a:schemeClr val="accent6">
                    <a:lumMod val="50000"/>
                  </a:schemeClr>
                </a:solidFill>
              </a:rPr>
              <a:t> نقص أو غياب في سلاسل بيتا بينما لا تتأثر سلاسل ألفا </a:t>
            </a:r>
            <a:r>
              <a:rPr lang="ar-SA" dirty="0" smtClean="0">
                <a:solidFill>
                  <a:schemeClr val="accent6">
                    <a:lumMod val="50000"/>
                  </a:schemeClr>
                </a:solidFill>
              </a:rPr>
              <a:t>,</a:t>
            </a:r>
            <a:r>
              <a:rPr lang="ar-JO" dirty="0" smtClean="0">
                <a:solidFill>
                  <a:schemeClr val="accent6">
                    <a:lumMod val="50000"/>
                  </a:schemeClr>
                </a:solidFill>
              </a:rPr>
              <a:t>حيث </a:t>
            </a:r>
            <a:r>
              <a:rPr lang="ar-JO" dirty="0">
                <a:solidFill>
                  <a:schemeClr val="accent6">
                    <a:lumMod val="50000"/>
                  </a:schemeClr>
                </a:solidFill>
              </a:rPr>
              <a:t>تتراكم في نقي العظم وتؤثر على </a:t>
            </a:r>
            <a:r>
              <a:rPr lang="ar-SY" dirty="0">
                <a:solidFill>
                  <a:schemeClr val="accent6">
                    <a:lumMod val="50000"/>
                  </a:schemeClr>
                </a:solidFill>
              </a:rPr>
              <a:t>إ</a:t>
            </a:r>
            <a:r>
              <a:rPr lang="ar-JO" dirty="0">
                <a:solidFill>
                  <a:schemeClr val="accent6">
                    <a:lumMod val="50000"/>
                  </a:schemeClr>
                </a:solidFill>
              </a:rPr>
              <a:t>نتاج الكريات الحمراء </a:t>
            </a:r>
            <a:r>
              <a:rPr lang="ar-JO" dirty="0" smtClean="0">
                <a:solidFill>
                  <a:schemeClr val="accent6">
                    <a:lumMod val="50000"/>
                  </a:schemeClr>
                </a:solidFill>
              </a:rPr>
              <a:t>كما </a:t>
            </a:r>
            <a:r>
              <a:rPr lang="ar-JO" dirty="0">
                <a:solidFill>
                  <a:schemeClr val="accent6">
                    <a:lumMod val="50000"/>
                  </a:schemeClr>
                </a:solidFill>
              </a:rPr>
              <a:t>أن توضعها ضمن الكرية الحمراء يؤدي إلى إتلاف غشائها </a:t>
            </a:r>
            <a:r>
              <a:rPr lang="ar-JO" dirty="0" smtClean="0">
                <a:solidFill>
                  <a:schemeClr val="accent6">
                    <a:lumMod val="50000"/>
                  </a:schemeClr>
                </a:solidFill>
              </a:rPr>
              <a:t>وانحلالها</a:t>
            </a:r>
            <a:r>
              <a:rPr lang="ar-SA" dirty="0" smtClean="0">
                <a:solidFill>
                  <a:schemeClr val="accent6">
                    <a:lumMod val="50000"/>
                  </a:schemeClr>
                </a:solidFill>
              </a:rPr>
              <a:t> .</a:t>
            </a:r>
            <a:endParaRPr lang="ar-JO" dirty="0">
              <a:solidFill>
                <a:schemeClr val="accent6">
                  <a:lumMod val="50000"/>
                </a:schemeClr>
              </a:solidFill>
            </a:endParaRPr>
          </a:p>
          <a:p>
            <a:pPr>
              <a:lnSpc>
                <a:spcPct val="150000"/>
              </a:lnSpc>
            </a:pPr>
            <a:r>
              <a:rPr lang="ar-JO" dirty="0">
                <a:solidFill>
                  <a:schemeClr val="accent6">
                    <a:lumMod val="50000"/>
                  </a:schemeClr>
                </a:solidFill>
              </a:rPr>
              <a:t>لا</a:t>
            </a:r>
            <a:r>
              <a:rPr lang="ar-SY" dirty="0">
                <a:solidFill>
                  <a:schemeClr val="accent6">
                    <a:lumMod val="50000"/>
                  </a:schemeClr>
                </a:solidFill>
              </a:rPr>
              <a:t> </a:t>
            </a:r>
            <a:r>
              <a:rPr lang="ar-JO" dirty="0">
                <a:solidFill>
                  <a:schemeClr val="accent6">
                    <a:lumMod val="50000"/>
                  </a:schemeClr>
                </a:solidFill>
              </a:rPr>
              <a:t>تظهر أعراض </a:t>
            </a:r>
            <a:r>
              <a:rPr lang="ar-SY" dirty="0">
                <a:solidFill>
                  <a:schemeClr val="accent6">
                    <a:lumMod val="50000"/>
                  </a:schemeClr>
                </a:solidFill>
              </a:rPr>
              <a:t>ال</a:t>
            </a:r>
            <a:r>
              <a:rPr lang="ar-JO" dirty="0">
                <a:solidFill>
                  <a:schemeClr val="accent6">
                    <a:lumMod val="50000"/>
                  </a:schemeClr>
                </a:solidFill>
              </a:rPr>
              <a:t>بيتا تلاسيميا باكرة بعد الولادة بل تتأخر </a:t>
            </a:r>
            <a:r>
              <a:rPr lang="ar-JO" u="sng" dirty="0">
                <a:solidFill>
                  <a:schemeClr val="accent6">
                    <a:lumMod val="50000"/>
                  </a:schemeClr>
                </a:solidFill>
              </a:rPr>
              <a:t>لعمر ستة </a:t>
            </a:r>
            <a:r>
              <a:rPr lang="ar-JO" dirty="0">
                <a:solidFill>
                  <a:schemeClr val="accent6">
                    <a:lumMod val="50000"/>
                  </a:schemeClr>
                </a:solidFill>
              </a:rPr>
              <a:t>أشهر فمابعد لأن الخضاب الجنيني هو المسيطر عند الوليد  ويستمر حتى عمر ستة أشهر ليصبح الخضاب الكهلي هو المسيطر </a:t>
            </a:r>
            <a:r>
              <a:rPr lang="ar-SA" dirty="0" smtClean="0">
                <a:solidFill>
                  <a:schemeClr val="accent6">
                    <a:lumMod val="50000"/>
                  </a:schemeClr>
                </a:solidFill>
              </a:rPr>
              <a:t>.</a:t>
            </a:r>
            <a:endParaRPr lang="en-US" dirty="0">
              <a:solidFill>
                <a:schemeClr val="accent6">
                  <a:lumMod val="50000"/>
                </a:schemeClr>
              </a:solidFill>
            </a:endParaRPr>
          </a:p>
          <a:p>
            <a:endParaRPr lang="ar-SA" dirty="0">
              <a:solidFill>
                <a:schemeClr val="accent6">
                  <a:lumMod val="50000"/>
                </a:schemeClr>
              </a:solidFill>
            </a:endParaRPr>
          </a:p>
        </p:txBody>
      </p:sp>
    </p:spTree>
    <p:extLst>
      <p:ext uri="{BB962C8B-B14F-4D97-AF65-F5344CB8AC3E}">
        <p14:creationId xmlns:p14="http://schemas.microsoft.com/office/powerpoint/2010/main" val="148558069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r>
              <a:rPr lang="ar-SA" dirty="0">
                <a:solidFill>
                  <a:schemeClr val="accent6">
                    <a:lumMod val="50000"/>
                  </a:schemeClr>
                </a:solidFill>
              </a:rPr>
              <a:t>يبدأ ظهور الأعراض بعد عمر ستة أشهر وهي ناجمة عن فقر الدم وأهمها</a:t>
            </a:r>
            <a:r>
              <a:rPr lang="ar-SA" dirty="0" smtClean="0">
                <a:solidFill>
                  <a:schemeClr val="accent6">
                    <a:lumMod val="50000"/>
                  </a:schemeClr>
                </a:solidFill>
              </a:rPr>
              <a:t>:</a:t>
            </a:r>
            <a:endParaRPr lang="ar-SA" dirty="0">
              <a:solidFill>
                <a:schemeClr val="accent6">
                  <a:lumMod val="50000"/>
                </a:schemeClr>
              </a:solidFill>
            </a:endParaRPr>
          </a:p>
          <a:p>
            <a:pPr marL="514350" indent="-514350">
              <a:buFont typeface="+mj-lt"/>
              <a:buAutoNum type="arabicPeriod"/>
            </a:pPr>
            <a:r>
              <a:rPr lang="ar-SA" dirty="0">
                <a:solidFill>
                  <a:schemeClr val="accent6">
                    <a:lumMod val="50000"/>
                  </a:schemeClr>
                </a:solidFill>
              </a:rPr>
              <a:t>بطء وتأخر </a:t>
            </a:r>
            <a:r>
              <a:rPr lang="ar-SA" dirty="0" smtClean="0">
                <a:solidFill>
                  <a:schemeClr val="accent6">
                    <a:lumMod val="50000"/>
                  </a:schemeClr>
                </a:solidFill>
              </a:rPr>
              <a:t>النمو .</a:t>
            </a:r>
            <a:endParaRPr lang="ar-SA" dirty="0">
              <a:solidFill>
                <a:schemeClr val="accent6">
                  <a:lumMod val="50000"/>
                </a:schemeClr>
              </a:solidFill>
            </a:endParaRPr>
          </a:p>
          <a:p>
            <a:pPr marL="514350" indent="-514350">
              <a:buFont typeface="+mj-lt"/>
              <a:buAutoNum type="arabicPeriod"/>
            </a:pPr>
            <a:r>
              <a:rPr lang="ar-SA" dirty="0">
                <a:solidFill>
                  <a:schemeClr val="accent6">
                    <a:lumMod val="50000"/>
                  </a:schemeClr>
                </a:solidFill>
              </a:rPr>
              <a:t>التعب </a:t>
            </a:r>
            <a:r>
              <a:rPr lang="ar-SA" dirty="0" smtClean="0">
                <a:solidFill>
                  <a:schemeClr val="accent6">
                    <a:lumMod val="50000"/>
                  </a:schemeClr>
                </a:solidFill>
              </a:rPr>
              <a:t>والإعياء .</a:t>
            </a:r>
            <a:endParaRPr lang="ar-SA" dirty="0">
              <a:solidFill>
                <a:schemeClr val="accent6">
                  <a:lumMod val="50000"/>
                </a:schemeClr>
              </a:solidFill>
            </a:endParaRPr>
          </a:p>
          <a:p>
            <a:pPr marL="514350" indent="-514350">
              <a:buFont typeface="+mj-lt"/>
              <a:buAutoNum type="arabicPeriod"/>
            </a:pPr>
            <a:r>
              <a:rPr lang="ar-SA" dirty="0">
                <a:solidFill>
                  <a:schemeClr val="accent6">
                    <a:lumMod val="50000"/>
                  </a:schemeClr>
                </a:solidFill>
              </a:rPr>
              <a:t>الانفعال </a:t>
            </a:r>
            <a:r>
              <a:rPr lang="ar-SA" dirty="0" smtClean="0">
                <a:solidFill>
                  <a:schemeClr val="accent6">
                    <a:lumMod val="50000"/>
                  </a:schemeClr>
                </a:solidFill>
              </a:rPr>
              <a:t>والهيجان .</a:t>
            </a:r>
            <a:endParaRPr lang="ar-SA" dirty="0">
              <a:solidFill>
                <a:schemeClr val="accent6">
                  <a:lumMod val="50000"/>
                </a:schemeClr>
              </a:solidFill>
            </a:endParaRPr>
          </a:p>
          <a:p>
            <a:pPr marL="514350" indent="-514350">
              <a:buFont typeface="+mj-lt"/>
              <a:buAutoNum type="arabicPeriod"/>
            </a:pPr>
            <a:r>
              <a:rPr lang="ar-SA" dirty="0">
                <a:solidFill>
                  <a:schemeClr val="accent6">
                    <a:lumMod val="50000"/>
                  </a:schemeClr>
                </a:solidFill>
              </a:rPr>
              <a:t>صعوبة التنفس </a:t>
            </a:r>
            <a:r>
              <a:rPr lang="ar-SA" dirty="0" smtClean="0">
                <a:solidFill>
                  <a:schemeClr val="accent6">
                    <a:lumMod val="50000"/>
                  </a:schemeClr>
                </a:solidFill>
              </a:rPr>
              <a:t>.</a:t>
            </a:r>
            <a:endParaRPr lang="ar-SA" dirty="0">
              <a:solidFill>
                <a:schemeClr val="accent6">
                  <a:lumMod val="50000"/>
                </a:schemeClr>
              </a:solidFill>
            </a:endParaRPr>
          </a:p>
          <a:p>
            <a:endParaRPr lang="ar-SA" dirty="0">
              <a:solidFill>
                <a:schemeClr val="accent6">
                  <a:lumMod val="50000"/>
                </a:schemeClr>
              </a:solidFill>
            </a:endParaRPr>
          </a:p>
        </p:txBody>
      </p:sp>
    </p:spTree>
    <p:extLst>
      <p:ext uri="{BB962C8B-B14F-4D97-AF65-F5344CB8AC3E}">
        <p14:creationId xmlns:p14="http://schemas.microsoft.com/office/powerpoint/2010/main" val="370051585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endParaRPr lang="ar-SA" dirty="0">
              <a:solidFill>
                <a:schemeClr val="accent6">
                  <a:lumMod val="50000"/>
                </a:schemeClr>
              </a:solidFill>
            </a:endParaRPr>
          </a:p>
        </p:txBody>
      </p:sp>
      <p:pic>
        <p:nvPicPr>
          <p:cNvPr id="6146" name="Picture 2" descr="C:\Users\yaser\Desktop\Screenshot_2018-03-22-17-25-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8092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39177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التلاسيميا</a:t>
            </a:r>
            <a:endParaRPr lang="ar-SA" i="1" dirty="0">
              <a:solidFill>
                <a:schemeClr val="accent6">
                  <a:lumMod val="75000"/>
                </a:schemeClr>
              </a:solidFill>
              <a:cs typeface="Old Antic Outline Shaded" panose="02010400000000000000" pitchFamily="2"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8784976"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5739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التلاسيميا</a:t>
            </a:r>
            <a:endParaRPr lang="ar-SA" i="1" dirty="0">
              <a:solidFill>
                <a:schemeClr val="accent6">
                  <a:lumMod val="75000"/>
                </a:schemeClr>
              </a:solidFill>
              <a:cs typeface="Old Antic Outline Shaded" panose="02010400000000000000" pitchFamily="2"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5689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23442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183880" cy="928694"/>
          </a:xfrm>
        </p:spPr>
        <p:txBody>
          <a:bodyPr/>
          <a:lstStyle/>
          <a:p>
            <a:r>
              <a:rPr lang="ar-SA" i="1" dirty="0">
                <a:solidFill>
                  <a:schemeClr val="accent6">
                    <a:lumMod val="75000"/>
                  </a:schemeClr>
                </a:solidFill>
                <a:cs typeface="Old Antic Outline Shaded" panose="02010400000000000000" pitchFamily="2" charset="-78"/>
              </a:rPr>
              <a:t>التلاسيميا</a:t>
            </a:r>
            <a:endParaRPr lang="en-US" i="1" dirty="0">
              <a:solidFill>
                <a:schemeClr val="accent6">
                  <a:lumMod val="75000"/>
                </a:schemeClr>
              </a:solidFill>
              <a:cs typeface="Old Antic Outline Shaded" panose="02010400000000000000" pitchFamily="2" charset="-78"/>
            </a:endParaRPr>
          </a:p>
        </p:txBody>
      </p:sp>
      <p:pic>
        <p:nvPicPr>
          <p:cNvPr id="4" name="Content Placeholder 3" descr="097291_2009_07_29_18_50_35.jpg"/>
          <p:cNvPicPr>
            <a:picLocks noGrp="1" noChangeAspect="1"/>
          </p:cNvPicPr>
          <p:nvPr>
            <p:ph idx="1"/>
          </p:nvPr>
        </p:nvPicPr>
        <p:blipFill>
          <a:blip r:embed="rId2"/>
          <a:stretch>
            <a:fillRect/>
          </a:stretch>
        </p:blipFill>
        <p:spPr>
          <a:xfrm>
            <a:off x="642910" y="1428736"/>
            <a:ext cx="2690682" cy="207170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194" name="Picture 2" descr="C:\Documents and Settings\User\Desktop\صصص\kelfer_250.jpg"/>
          <p:cNvPicPr>
            <a:picLocks noChangeAspect="1" noChangeArrowheads="1"/>
          </p:cNvPicPr>
          <p:nvPr/>
        </p:nvPicPr>
        <p:blipFill>
          <a:blip r:embed="rId3"/>
          <a:srcRect/>
          <a:stretch>
            <a:fillRect/>
          </a:stretch>
        </p:blipFill>
        <p:spPr bwMode="auto">
          <a:xfrm>
            <a:off x="3641146" y="1462126"/>
            <a:ext cx="1714512" cy="207170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195" name="Picture 3" descr="C:\Documents and Settings\User\Desktop\صصص\2ص.jpg"/>
          <p:cNvPicPr>
            <a:picLocks noChangeAspect="1" noChangeArrowheads="1"/>
          </p:cNvPicPr>
          <p:nvPr/>
        </p:nvPicPr>
        <p:blipFill>
          <a:blip r:embed="rId4"/>
          <a:srcRect/>
          <a:stretch>
            <a:fillRect/>
          </a:stretch>
        </p:blipFill>
        <p:spPr bwMode="auto">
          <a:xfrm>
            <a:off x="5786446" y="1500175"/>
            <a:ext cx="2792421" cy="210678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170" name="Picture 2" descr="C:\Documents and Settings\User\Desktop\صصص\CAUY7RRP.jpg"/>
          <p:cNvPicPr>
            <a:picLocks noChangeAspect="1" noChangeArrowheads="1"/>
          </p:cNvPicPr>
          <p:nvPr/>
        </p:nvPicPr>
        <p:blipFill>
          <a:blip r:embed="rId5"/>
          <a:srcRect/>
          <a:stretch>
            <a:fillRect/>
          </a:stretch>
        </p:blipFill>
        <p:spPr bwMode="auto">
          <a:xfrm>
            <a:off x="3643306" y="3714752"/>
            <a:ext cx="1741301" cy="207170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171" name="Picture 3" descr="C:\Documents and Settings\User\Desktop\صصص\CHILD THALAS PAGE13.JPG"/>
          <p:cNvPicPr>
            <a:picLocks noChangeAspect="1" noChangeArrowheads="1"/>
          </p:cNvPicPr>
          <p:nvPr/>
        </p:nvPicPr>
        <p:blipFill>
          <a:blip r:embed="rId6"/>
          <a:srcRect/>
          <a:stretch>
            <a:fillRect/>
          </a:stretch>
        </p:blipFill>
        <p:spPr bwMode="auto">
          <a:xfrm>
            <a:off x="5786446" y="3857629"/>
            <a:ext cx="2786081" cy="192882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173" name="Picture 5" descr="C:\Documents and Settings\User\Desktop\صصص\HII02.jpg"/>
          <p:cNvPicPr>
            <a:picLocks noChangeAspect="1" noChangeArrowheads="1"/>
          </p:cNvPicPr>
          <p:nvPr/>
        </p:nvPicPr>
        <p:blipFill>
          <a:blip r:embed="rId7"/>
          <a:srcRect/>
          <a:stretch>
            <a:fillRect/>
          </a:stretch>
        </p:blipFill>
        <p:spPr bwMode="auto">
          <a:xfrm>
            <a:off x="642910" y="3786190"/>
            <a:ext cx="2681285" cy="196689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0" name="WordArt 2"/>
          <p:cNvSpPr>
            <a:spLocks noChangeArrowheads="1" noChangeShapeType="1" noTextEdit="1"/>
          </p:cNvSpPr>
          <p:nvPr/>
        </p:nvSpPr>
        <p:spPr bwMode="auto">
          <a:xfrm>
            <a:off x="428596" y="6000768"/>
            <a:ext cx="3286148" cy="373049"/>
          </a:xfrm>
          <a:prstGeom prst="rect">
            <a:avLst/>
          </a:prstGeom>
        </p:spPr>
        <p:txBody>
          <a:bodyPr wrap="none" fromWordArt="1">
            <a:prstTxWarp prst="textCanUp">
              <a:avLst>
                <a:gd name="adj" fmla="val 85713"/>
              </a:avLst>
            </a:prstTxWarp>
          </a:bodyPr>
          <a:lstStyle/>
          <a:p>
            <a:pPr algn="ctr" rtl="1"/>
            <a:endParaRPr lang="ar-SY" sz="3600" kern="10" spc="0" dirty="0">
              <a:ln w="9525">
                <a:noFill/>
                <a:round/>
                <a:headEnd/>
                <a:tailEnd/>
              </a:ln>
              <a:gradFill rotWithShape="0">
                <a:gsLst>
                  <a:gs pos="0">
                    <a:srgbClr val="FFFF00"/>
                  </a:gs>
                  <a:gs pos="100000">
                    <a:srgbClr val="FF9933"/>
                  </a:gs>
                </a:gsLst>
                <a:path path="rect">
                  <a:fillToRect l="50000" t="50000" r="50000" b="50000"/>
                </a:path>
              </a:gradFill>
              <a:effectLst>
                <a:prstShdw prst="shdw17" dist="17961" dir="2700000">
                  <a:srgbClr val="FFFF00">
                    <a:gamma/>
                    <a:shade val="60000"/>
                    <a:invGamma/>
                  </a:srgbClr>
                </a:prstShdw>
              </a:effectLst>
              <a:latin typeface="Impact"/>
            </a:endParaRPr>
          </a:p>
        </p:txBody>
      </p:sp>
    </p:spTree>
    <p:extLst>
      <p:ext uri="{BB962C8B-B14F-4D97-AF65-F5344CB8AC3E}">
        <p14:creationId xmlns:p14="http://schemas.microsoft.com/office/powerpoint/2010/main" val="53132320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00200"/>
            <a:ext cx="7776864" cy="49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47115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85000" lnSpcReduction="10000"/>
          </a:bodyPr>
          <a:lstStyle/>
          <a:p>
            <a:pPr marL="0" indent="0">
              <a:buNone/>
            </a:pPr>
            <a:r>
              <a:rPr lang="ar-SY" u="sng" dirty="0" smtClean="0">
                <a:solidFill>
                  <a:schemeClr val="accent6">
                    <a:lumMod val="50000"/>
                  </a:schemeClr>
                </a:solidFill>
              </a:rPr>
              <a:t>أولاً </a:t>
            </a:r>
            <a:r>
              <a:rPr lang="ar-SY" b="1" u="sng" dirty="0" smtClean="0">
                <a:solidFill>
                  <a:schemeClr val="accent6">
                    <a:lumMod val="50000"/>
                  </a:schemeClr>
                </a:solidFill>
              </a:rPr>
              <a:t>: السيدات حاملات سمة التلاسيميا:</a:t>
            </a:r>
          </a:p>
          <a:p>
            <a:r>
              <a:rPr lang="ar-SY" dirty="0" smtClean="0">
                <a:solidFill>
                  <a:schemeClr val="accent6">
                    <a:lumMod val="50000"/>
                  </a:schemeClr>
                </a:solidFill>
              </a:rPr>
              <a:t>إن قيمة خضاب حامل سمة التلاسيميا أخفض من الشخص الطبيعي , لذلك فالسيدة الحامل للسمة معرضة لإنخفاض قيم الخضاب والدخول في مشاكل فقر الدم .</a:t>
            </a:r>
          </a:p>
          <a:p>
            <a:r>
              <a:rPr lang="ar-SY" dirty="0" smtClean="0">
                <a:solidFill>
                  <a:schemeClr val="accent6">
                    <a:lumMod val="50000"/>
                  </a:schemeClr>
                </a:solidFill>
              </a:rPr>
              <a:t>لذلك يجب إجراء </a:t>
            </a:r>
            <a:r>
              <a:rPr lang="ar-SY" u="sng" dirty="0" smtClean="0">
                <a:solidFill>
                  <a:schemeClr val="accent6">
                    <a:lumMod val="50000"/>
                  </a:schemeClr>
                </a:solidFill>
              </a:rPr>
              <a:t>تعداد </a:t>
            </a:r>
            <a:r>
              <a:rPr lang="ar-SY" b="1" u="sng" dirty="0" smtClean="0">
                <a:solidFill>
                  <a:schemeClr val="accent6">
                    <a:lumMod val="50000"/>
                  </a:schemeClr>
                </a:solidFill>
              </a:rPr>
              <a:t>الكريات الحمراء</a:t>
            </a:r>
            <a:r>
              <a:rPr lang="ar-SY" dirty="0" smtClean="0">
                <a:solidFill>
                  <a:schemeClr val="accent6">
                    <a:lumMod val="50000"/>
                  </a:schemeClr>
                </a:solidFill>
              </a:rPr>
              <a:t> و </a:t>
            </a:r>
            <a:r>
              <a:rPr lang="ar-SY" b="1" u="sng" dirty="0" smtClean="0">
                <a:solidFill>
                  <a:schemeClr val="accent6">
                    <a:lumMod val="50000"/>
                  </a:schemeClr>
                </a:solidFill>
              </a:rPr>
              <a:t>الخضاب والهيماتوكريت </a:t>
            </a:r>
            <a:r>
              <a:rPr lang="ar-SY" dirty="0" smtClean="0">
                <a:solidFill>
                  <a:schemeClr val="accent6">
                    <a:lumMod val="50000"/>
                  </a:schemeClr>
                </a:solidFill>
              </a:rPr>
              <a:t>و</a:t>
            </a:r>
            <a:r>
              <a:rPr lang="ar-SY" b="1" u="sng" dirty="0" smtClean="0">
                <a:solidFill>
                  <a:schemeClr val="accent6">
                    <a:lumMod val="50000"/>
                  </a:schemeClr>
                </a:solidFill>
              </a:rPr>
              <a:t>فيريتين المصل</a:t>
            </a:r>
            <a:r>
              <a:rPr lang="ar-SY" u="sng" dirty="0" smtClean="0">
                <a:solidFill>
                  <a:schemeClr val="accent6">
                    <a:lumMod val="50000"/>
                  </a:schemeClr>
                </a:solidFill>
              </a:rPr>
              <a:t> </a:t>
            </a:r>
            <a:r>
              <a:rPr lang="ar-SY" dirty="0" smtClean="0">
                <a:solidFill>
                  <a:schemeClr val="accent6">
                    <a:lumMod val="50000"/>
                  </a:schemeClr>
                </a:solidFill>
              </a:rPr>
              <a:t>عند التفكير بالحمل وفي حال كانت قيم الفيريتين منخفضة يجب ملء مخازن الحديد بإعطاء أدوية الحديد مدة ثلاثة أشهر (الجرعة الداعمة للحديد هي 30 ملغ يومياً ).</a:t>
            </a:r>
          </a:p>
          <a:p>
            <a:r>
              <a:rPr lang="ar-SY" dirty="0" smtClean="0">
                <a:solidFill>
                  <a:schemeClr val="accent6">
                    <a:lumMod val="50000"/>
                  </a:schemeClr>
                </a:solidFill>
              </a:rPr>
              <a:t>يجب إعطاء </a:t>
            </a:r>
            <a:r>
              <a:rPr lang="ar-SY" b="1" dirty="0" smtClean="0">
                <a:solidFill>
                  <a:schemeClr val="accent6">
                    <a:lumMod val="50000"/>
                  </a:schemeClr>
                </a:solidFill>
              </a:rPr>
              <a:t>الفوليك أسيد </a:t>
            </a:r>
            <a:r>
              <a:rPr lang="ar-SY" dirty="0" smtClean="0">
                <a:solidFill>
                  <a:schemeClr val="accent6">
                    <a:lumMod val="50000"/>
                  </a:schemeClr>
                </a:solidFill>
              </a:rPr>
              <a:t>قبل الحمل وأثنائه.</a:t>
            </a:r>
          </a:p>
          <a:p>
            <a:r>
              <a:rPr lang="ar-SY" dirty="0" smtClean="0">
                <a:solidFill>
                  <a:schemeClr val="accent6">
                    <a:lumMod val="50000"/>
                  </a:schemeClr>
                </a:solidFill>
              </a:rPr>
              <a:t>يجب التأكيد على إجراء رحلان الخضاب للزوج ( إن لم يكن مجرى سابقاً) للتأكد من أنه غير حامل لسمة التلاسيميا أو المنجلي .</a:t>
            </a:r>
            <a:endParaRPr lang="ar-SA" dirty="0">
              <a:solidFill>
                <a:schemeClr val="accent6">
                  <a:lumMod val="50000"/>
                </a:schemeClr>
              </a:solidFill>
            </a:endParaRPr>
          </a:p>
        </p:txBody>
      </p:sp>
    </p:spTree>
    <p:extLst>
      <p:ext uri="{BB962C8B-B14F-4D97-AF65-F5344CB8AC3E}">
        <p14:creationId xmlns:p14="http://schemas.microsoft.com/office/powerpoint/2010/main" val="85919386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pPr marL="0" indent="0">
              <a:buNone/>
            </a:pPr>
            <a:r>
              <a:rPr lang="ar-SY" b="1" u="sng" dirty="0" smtClean="0">
                <a:solidFill>
                  <a:schemeClr val="accent6">
                    <a:lumMod val="50000"/>
                  </a:schemeClr>
                </a:solidFill>
              </a:rPr>
              <a:t>ثانياً : السيدات المصابات بالتلاسيميا الوسطى أو الكبرى :</a:t>
            </a:r>
          </a:p>
          <a:p>
            <a:pPr marL="0" indent="0">
              <a:buNone/>
            </a:pPr>
            <a:r>
              <a:rPr lang="ar-SY" dirty="0" smtClean="0">
                <a:solidFill>
                  <a:schemeClr val="accent6">
                    <a:lumMod val="50000"/>
                  </a:schemeClr>
                </a:solidFill>
              </a:rPr>
              <a:t>تترافق التلاسيميا أثناء الحمل بالعديد من الاختلاطات  التي تؤثرعلى الأم والجنين بسبب تراكم الحديد وفقر الدم  , بدءاً من الاختلاطات القلبية (بسبب تراكم الحديد في القلب عند الأم وبالتالي تأخر النمو داخل الرحم ) وانتهاءاً بالمشاكل الغدية الصماوية الناجمة عن عدم تناول خالبات الحديد أو انقاص جرعتها .</a:t>
            </a:r>
            <a:endParaRPr lang="ar-SA" dirty="0">
              <a:solidFill>
                <a:schemeClr val="accent6">
                  <a:lumMod val="50000"/>
                </a:schemeClr>
              </a:solidFill>
            </a:endParaRPr>
          </a:p>
        </p:txBody>
      </p:sp>
    </p:spTree>
    <p:extLst>
      <p:ext uri="{BB962C8B-B14F-4D97-AF65-F5344CB8AC3E}">
        <p14:creationId xmlns:p14="http://schemas.microsoft.com/office/powerpoint/2010/main" val="370703448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lnSpcReduction="20000"/>
          </a:bodyPr>
          <a:lstStyle/>
          <a:p>
            <a:pPr marL="0" indent="0">
              <a:buNone/>
            </a:pPr>
            <a:r>
              <a:rPr lang="ar-SY" b="1" u="sng" dirty="0" smtClean="0">
                <a:solidFill>
                  <a:schemeClr val="accent6">
                    <a:lumMod val="50000"/>
                  </a:schemeClr>
                </a:solidFill>
              </a:rPr>
              <a:t>ثانياً : السيدات المصابات بالتلاسيميا الوسطى أو الكبرى :</a:t>
            </a:r>
          </a:p>
          <a:p>
            <a:pPr marL="0" indent="0">
              <a:buNone/>
            </a:pPr>
            <a:r>
              <a:rPr lang="ar-SY" dirty="0" smtClean="0">
                <a:solidFill>
                  <a:schemeClr val="accent6">
                    <a:lumMod val="50000"/>
                  </a:schemeClr>
                </a:solidFill>
              </a:rPr>
              <a:t>تتضمن دراسة السيدة الحامل المصابة بالتلاسيميا دراسة المحاور التالية :</a:t>
            </a:r>
          </a:p>
          <a:p>
            <a:r>
              <a:rPr lang="ar-SY" dirty="0" smtClean="0">
                <a:solidFill>
                  <a:schemeClr val="accent6">
                    <a:lumMod val="50000"/>
                  </a:schemeClr>
                </a:solidFill>
              </a:rPr>
              <a:t>1- الوظيفة القلبية .</a:t>
            </a:r>
          </a:p>
          <a:p>
            <a:r>
              <a:rPr lang="ar-SY" dirty="0" smtClean="0">
                <a:solidFill>
                  <a:schemeClr val="accent6">
                    <a:lumMod val="50000"/>
                  </a:schemeClr>
                </a:solidFill>
              </a:rPr>
              <a:t>2- الوظيفة الكبدية .</a:t>
            </a:r>
          </a:p>
          <a:p>
            <a:r>
              <a:rPr lang="ar-SY" dirty="0" smtClean="0">
                <a:solidFill>
                  <a:schemeClr val="accent6">
                    <a:lumMod val="50000"/>
                  </a:schemeClr>
                </a:solidFill>
              </a:rPr>
              <a:t>3- الدراسة الفيروسية .</a:t>
            </a:r>
          </a:p>
          <a:p>
            <a:r>
              <a:rPr lang="ar-SY" dirty="0" smtClean="0">
                <a:solidFill>
                  <a:schemeClr val="accent6">
                    <a:lumMod val="50000"/>
                  </a:schemeClr>
                </a:solidFill>
              </a:rPr>
              <a:t>4- الدراسة الغدية .</a:t>
            </a:r>
          </a:p>
          <a:p>
            <a:r>
              <a:rPr lang="ar-SY" dirty="0" smtClean="0">
                <a:solidFill>
                  <a:schemeClr val="accent6">
                    <a:lumMod val="50000"/>
                  </a:schemeClr>
                </a:solidFill>
              </a:rPr>
              <a:t>5- الدراسة الدموية .</a:t>
            </a:r>
          </a:p>
          <a:p>
            <a:r>
              <a:rPr lang="ar-SY" dirty="0" smtClean="0">
                <a:solidFill>
                  <a:schemeClr val="accent6">
                    <a:lumMod val="50000"/>
                  </a:schemeClr>
                </a:solidFill>
              </a:rPr>
              <a:t>6- اللقاحات .</a:t>
            </a:r>
          </a:p>
          <a:p>
            <a:r>
              <a:rPr lang="ar-SY" dirty="0" smtClean="0">
                <a:solidFill>
                  <a:schemeClr val="accent6">
                    <a:lumMod val="50000"/>
                  </a:schemeClr>
                </a:solidFill>
              </a:rPr>
              <a:t>7- المعالجة الدوائية .</a:t>
            </a:r>
            <a:endParaRPr lang="ar-SA" dirty="0">
              <a:solidFill>
                <a:schemeClr val="accent6">
                  <a:lumMod val="50000"/>
                </a:schemeClr>
              </a:solidFill>
            </a:endParaRPr>
          </a:p>
        </p:txBody>
      </p:sp>
    </p:spTree>
    <p:extLst>
      <p:ext uri="{BB962C8B-B14F-4D97-AF65-F5344CB8AC3E}">
        <p14:creationId xmlns:p14="http://schemas.microsoft.com/office/powerpoint/2010/main" val="123861494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smtClean="0">
                <a:solidFill>
                  <a:schemeClr val="accent6">
                    <a:lumMod val="75000"/>
                  </a:schemeClr>
                </a:solidFill>
                <a:cs typeface="Old Antic Outline Shaded" panose="02010400000000000000" pitchFamily="2" charset="-78"/>
              </a:rPr>
              <a:t>مقدمة</a:t>
            </a:r>
            <a:endParaRPr lang="ar-SA" b="1"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r>
              <a:rPr lang="ar-SY" dirty="0" smtClean="0">
                <a:solidFill>
                  <a:schemeClr val="accent6">
                    <a:lumMod val="50000"/>
                  </a:schemeClr>
                </a:solidFill>
              </a:rPr>
              <a:t>تهدف الرعاية الطبية قبل الحمل تحضير الأم للحمل والحفاظ على صحة كلاً من الأم والجنين خلال الحمل ومابعد الولادة. </a:t>
            </a:r>
          </a:p>
          <a:p>
            <a:r>
              <a:rPr lang="ar-SY" dirty="0" smtClean="0">
                <a:solidFill>
                  <a:schemeClr val="accent6">
                    <a:lumMod val="50000"/>
                  </a:schemeClr>
                </a:solidFill>
              </a:rPr>
              <a:t>هناك العديد من السيدات اللاتي يتطلبن عناية خاصة قبل الحمل وأثنائه وما بعد الحمل لأنهن من السيدات عالية الخطورة ( كالسيدات المصابات بالتلاسيميا أو فقر الدم المنجلي) .</a:t>
            </a:r>
          </a:p>
          <a:p>
            <a:r>
              <a:rPr lang="ar-SY" dirty="0" smtClean="0">
                <a:solidFill>
                  <a:schemeClr val="accent6">
                    <a:lumMod val="50000"/>
                  </a:schemeClr>
                </a:solidFill>
              </a:rPr>
              <a:t>لذلك سنتحدث بشكل مختصر عن كلاً من المرضين وماهي التدبيرات الواجب إجراؤها قبل الحمل .</a:t>
            </a:r>
            <a:endParaRPr lang="ar-SA" dirty="0">
              <a:solidFill>
                <a:schemeClr val="accent6">
                  <a:lumMod val="50000"/>
                </a:schemeClr>
              </a:solidFill>
            </a:endParaRPr>
          </a:p>
        </p:txBody>
      </p:sp>
    </p:spTree>
    <p:extLst>
      <p:ext uri="{BB962C8B-B14F-4D97-AF65-F5344CB8AC3E}">
        <p14:creationId xmlns:p14="http://schemas.microsoft.com/office/powerpoint/2010/main" val="242479496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r>
              <a:rPr lang="ar-SY" b="1" i="1" u="sng" dirty="0" smtClean="0">
                <a:solidFill>
                  <a:schemeClr val="accent6">
                    <a:lumMod val="50000"/>
                  </a:schemeClr>
                </a:solidFill>
              </a:rPr>
              <a:t>الوظيفة القلبية:</a:t>
            </a:r>
          </a:p>
          <a:p>
            <a:r>
              <a:rPr lang="ar-SY" dirty="0" smtClean="0">
                <a:solidFill>
                  <a:schemeClr val="accent6">
                    <a:lumMod val="50000"/>
                  </a:schemeClr>
                </a:solidFill>
              </a:rPr>
              <a:t>إن أكبر المخاطر التي يتعرض لها مريض التلاسيميا المعالج بنقل الدم هي ترسب الحديد بالقلب ( أهم أسباب الوفاة) .</a:t>
            </a:r>
          </a:p>
          <a:p>
            <a:endParaRPr lang="ar-SA" dirty="0">
              <a:solidFill>
                <a:schemeClr val="accent6">
                  <a:lumMod val="50000"/>
                </a:schemeClr>
              </a:solidFill>
            </a:endParaRPr>
          </a:p>
        </p:txBody>
      </p:sp>
      <p:pic>
        <p:nvPicPr>
          <p:cNvPr id="1026" name="Picture 2" descr="C:\Users\yaser\Desktop\sicle\pregnancy-with-beta-thalassemia-36-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84984"/>
            <a:ext cx="8640960" cy="340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8700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r>
              <a:rPr lang="ar-SY" dirty="0" smtClean="0">
                <a:solidFill>
                  <a:schemeClr val="accent6">
                    <a:lumMod val="50000"/>
                  </a:schemeClr>
                </a:solidFill>
              </a:rPr>
              <a:t>يزداد الحمل القلبي أثناء الحمل بمعدل 25 – 30% بسبب زيادة الحجم وزيادة ضربات القلب .</a:t>
            </a:r>
          </a:p>
          <a:p>
            <a:r>
              <a:rPr lang="ar-SY" dirty="0" smtClean="0">
                <a:solidFill>
                  <a:schemeClr val="accent6">
                    <a:lumMod val="50000"/>
                  </a:schemeClr>
                </a:solidFill>
              </a:rPr>
              <a:t>يجب إجراء إيكو قلب ومتابعته أثناء الحمل ( </a:t>
            </a:r>
            <a:r>
              <a:rPr lang="en-US" dirty="0" smtClean="0">
                <a:solidFill>
                  <a:schemeClr val="accent6">
                    <a:lumMod val="50000"/>
                  </a:schemeClr>
                </a:solidFill>
              </a:rPr>
              <a:t>Ejection Fraction&gt;65% </a:t>
            </a:r>
            <a:r>
              <a:rPr lang="ar-SA" dirty="0" smtClean="0">
                <a:solidFill>
                  <a:schemeClr val="accent6">
                    <a:lumMod val="50000"/>
                  </a:schemeClr>
                </a:solidFill>
              </a:rPr>
              <a:t>) .</a:t>
            </a:r>
          </a:p>
          <a:p>
            <a:r>
              <a:rPr lang="ar-SA" dirty="0" smtClean="0">
                <a:solidFill>
                  <a:schemeClr val="accent6">
                    <a:lumMod val="50000"/>
                  </a:schemeClr>
                </a:solidFill>
              </a:rPr>
              <a:t>يجب إجراء تخطيط قلب كهربائي وإيكو قلب قبل الحمل ومتابعته أثناء الحمل والولادة , وإجراء </a:t>
            </a:r>
            <a:r>
              <a:rPr lang="en-US" dirty="0" smtClean="0">
                <a:solidFill>
                  <a:schemeClr val="accent6">
                    <a:lumMod val="50000"/>
                  </a:schemeClr>
                </a:solidFill>
              </a:rPr>
              <a:t>  .MRI (T2*) </a:t>
            </a:r>
          </a:p>
          <a:p>
            <a:r>
              <a:rPr lang="ar-SY" dirty="0" smtClean="0">
                <a:solidFill>
                  <a:schemeClr val="accent6">
                    <a:lumMod val="50000"/>
                  </a:schemeClr>
                </a:solidFill>
              </a:rPr>
              <a:t>الحفاظ على قيم الضغط أقل من ( 9 – 14) .</a:t>
            </a:r>
            <a:endParaRPr lang="ar-SA" dirty="0" smtClean="0">
              <a:solidFill>
                <a:schemeClr val="accent6">
                  <a:lumMod val="50000"/>
                </a:schemeClr>
              </a:solidFill>
            </a:endParaRPr>
          </a:p>
          <a:p>
            <a:endParaRPr lang="ar-SA" dirty="0">
              <a:solidFill>
                <a:schemeClr val="accent6">
                  <a:lumMod val="50000"/>
                </a:schemeClr>
              </a:solidFill>
            </a:endParaRPr>
          </a:p>
        </p:txBody>
      </p:sp>
    </p:spTree>
    <p:extLst>
      <p:ext uri="{BB962C8B-B14F-4D97-AF65-F5344CB8AC3E}">
        <p14:creationId xmlns:p14="http://schemas.microsoft.com/office/powerpoint/2010/main" val="131935757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accent6">
                    <a:lumMod val="75000"/>
                  </a:schemeClr>
                </a:solidFill>
                <a:cs typeface="Old Antic Outline" panose="02010400000000000000" pitchFamily="2" charset="-78"/>
              </a:rPr>
              <a:t>التوصيات قبل الحمل لمريضات التلاسيميا</a:t>
            </a:r>
            <a:endParaRPr lang="ar-SA" b="1" i="1" dirty="0">
              <a:solidFill>
                <a:schemeClr val="accent6">
                  <a:lumMod val="75000"/>
                </a:schemeClr>
              </a:solidFill>
              <a:cs typeface="Old Antic Outline" panose="02010400000000000000" pitchFamily="2" charset="-78"/>
            </a:endParaRPr>
          </a:p>
        </p:txBody>
      </p:sp>
      <p:sp>
        <p:nvSpPr>
          <p:cNvPr id="3" name="عنصر نائب للمحتوى 2"/>
          <p:cNvSpPr>
            <a:spLocks noGrp="1"/>
          </p:cNvSpPr>
          <p:nvPr>
            <p:ph idx="1"/>
          </p:nvPr>
        </p:nvSpPr>
        <p:spPr/>
        <p:txBody>
          <a:bodyPr/>
          <a:lstStyle/>
          <a:p>
            <a:endParaRPr lang="ar-SA" dirty="0"/>
          </a:p>
        </p:txBody>
      </p:sp>
      <p:pic>
        <p:nvPicPr>
          <p:cNvPr id="2050" name="Picture 2" descr="C:\Users\yaser\Desktop\sicle\pregnancy-with-beta-thalassemia-37-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8152"/>
            <a:ext cx="914400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54957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r>
              <a:rPr lang="ar-SY" b="1" i="1" u="sng" dirty="0" smtClean="0">
                <a:solidFill>
                  <a:schemeClr val="accent6">
                    <a:lumMod val="50000"/>
                  </a:schemeClr>
                </a:solidFill>
              </a:rPr>
              <a:t>الوظيفة الكبدية : </a:t>
            </a:r>
          </a:p>
          <a:p>
            <a:r>
              <a:rPr lang="ar-SY" dirty="0" smtClean="0">
                <a:solidFill>
                  <a:schemeClr val="accent6">
                    <a:lumMod val="50000"/>
                  </a:schemeClr>
                </a:solidFill>
              </a:rPr>
              <a:t>يجب أن تجرى دراسة كبدية لمريضة التلاسيميا والسبب عائد إلى تراكم الحديد في النسيج الكبدي , وإلى الاصابات الفيروسية التي يمكن أن تحدث بسبب نقل الدم المتكرر  .</a:t>
            </a:r>
          </a:p>
          <a:p>
            <a:r>
              <a:rPr lang="ar-SY" dirty="0" smtClean="0">
                <a:solidFill>
                  <a:schemeClr val="accent6">
                    <a:lumMod val="50000"/>
                  </a:schemeClr>
                </a:solidFill>
              </a:rPr>
              <a:t>يتم التحري عن الواسمات الفيروسية وتحليل الخمائر الكبدية, كما يتم اجراء ايكو للكبد وللمرارة وخزعة الكبد إن تطلب الأمر وإجراء </a:t>
            </a:r>
            <a:r>
              <a:rPr lang="en-US" dirty="0" smtClean="0">
                <a:solidFill>
                  <a:schemeClr val="accent6">
                    <a:lumMod val="50000"/>
                  </a:schemeClr>
                </a:solidFill>
              </a:rPr>
              <a:t>MRI (T2*) </a:t>
            </a:r>
            <a:r>
              <a:rPr lang="ar-SY" dirty="0" smtClean="0">
                <a:solidFill>
                  <a:schemeClr val="accent6">
                    <a:lumMod val="50000"/>
                  </a:schemeClr>
                </a:solidFill>
              </a:rPr>
              <a:t> .</a:t>
            </a:r>
            <a:endParaRPr lang="ar-SA" dirty="0">
              <a:solidFill>
                <a:schemeClr val="accent6">
                  <a:lumMod val="50000"/>
                </a:schemeClr>
              </a:solidFill>
            </a:endParaRPr>
          </a:p>
        </p:txBody>
      </p:sp>
    </p:spTree>
    <p:extLst>
      <p:ext uri="{BB962C8B-B14F-4D97-AF65-F5344CB8AC3E}">
        <p14:creationId xmlns:p14="http://schemas.microsoft.com/office/powerpoint/2010/main" val="18019517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endParaRPr lang="ar-SA" dirty="0"/>
          </a:p>
        </p:txBody>
      </p:sp>
      <p:pic>
        <p:nvPicPr>
          <p:cNvPr id="3074" name="Picture 2" descr="C:\Users\yaser\Desktop\sicle\pregnancy-with-beta-thalassemia-38-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2451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endParaRPr lang="ar-SA" dirty="0"/>
          </a:p>
        </p:txBody>
      </p:sp>
      <p:pic>
        <p:nvPicPr>
          <p:cNvPr id="4098" name="Picture 2" descr="C:\Users\yaser\Desktop\sicle\pregnancy-with-beta-thalassemia-39-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37854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pPr marL="0" indent="0">
              <a:buNone/>
            </a:pPr>
            <a:r>
              <a:rPr lang="ar-SY" b="1" i="1" u="sng" dirty="0" smtClean="0">
                <a:solidFill>
                  <a:schemeClr val="accent6">
                    <a:lumMod val="50000"/>
                  </a:schemeClr>
                </a:solidFill>
              </a:rPr>
              <a:t>الوظائف الغدية </a:t>
            </a:r>
            <a:r>
              <a:rPr lang="ar-SY" b="1" dirty="0" smtClean="0">
                <a:solidFill>
                  <a:schemeClr val="accent6">
                    <a:lumMod val="50000"/>
                  </a:schemeClr>
                </a:solidFill>
              </a:rPr>
              <a:t>(البنكرياس والدرق وجارات الدرق ):</a:t>
            </a:r>
          </a:p>
          <a:p>
            <a:pPr marL="0" indent="0">
              <a:buNone/>
            </a:pPr>
            <a:r>
              <a:rPr lang="ar-SY" b="1" u="sng" dirty="0" smtClean="0">
                <a:solidFill>
                  <a:schemeClr val="accent6">
                    <a:lumMod val="50000"/>
                  </a:schemeClr>
                </a:solidFill>
              </a:rPr>
              <a:t>البنكرياس : </a:t>
            </a:r>
            <a:r>
              <a:rPr lang="ar-SY" dirty="0" smtClean="0">
                <a:solidFill>
                  <a:schemeClr val="accent6">
                    <a:lumMod val="50000"/>
                  </a:schemeClr>
                </a:solidFill>
              </a:rPr>
              <a:t>إن أهم الاختلاطات الملاحظة أثناء الحمل هو الداء السكري ( السكري الحملي أو ارتفاع قيم السكر عند مريض التلاسيميا بالعموم بسبب تراكم الحديد ضمن البنكرياس) .</a:t>
            </a:r>
          </a:p>
          <a:p>
            <a:pPr marL="0" indent="0">
              <a:buNone/>
            </a:pPr>
            <a:r>
              <a:rPr lang="ar-SY" dirty="0" smtClean="0">
                <a:solidFill>
                  <a:schemeClr val="accent6">
                    <a:lumMod val="50000"/>
                  </a:schemeClr>
                </a:solidFill>
              </a:rPr>
              <a:t>يجب ضبط قيم السكر عند الحامل السكرية قبل ثلاثة أشهر من الحمل والحفاظ على قيم سكر أقل من 160ملغ/دل أو</a:t>
            </a:r>
          </a:p>
          <a:p>
            <a:pPr marL="0" indent="0">
              <a:buNone/>
            </a:pPr>
            <a:r>
              <a:rPr lang="ar-SY" dirty="0" smtClean="0">
                <a:solidFill>
                  <a:schemeClr val="accent6">
                    <a:lumMod val="50000"/>
                  </a:schemeClr>
                </a:solidFill>
              </a:rPr>
              <a:t>(</a:t>
            </a:r>
            <a:r>
              <a:rPr lang="en-US" dirty="0" smtClean="0">
                <a:solidFill>
                  <a:schemeClr val="accent6">
                    <a:lumMod val="50000"/>
                  </a:schemeClr>
                </a:solidFill>
              </a:rPr>
              <a:t>7= HbA1c </a:t>
            </a:r>
            <a:r>
              <a:rPr lang="ar-SA" dirty="0" smtClean="0">
                <a:solidFill>
                  <a:schemeClr val="accent6">
                    <a:lumMod val="50000"/>
                  </a:schemeClr>
                </a:solidFill>
              </a:rPr>
              <a:t>).</a:t>
            </a:r>
          </a:p>
          <a:p>
            <a:pPr marL="0" indent="0">
              <a:buNone/>
            </a:pPr>
            <a:r>
              <a:rPr lang="ar-SA" dirty="0" smtClean="0">
                <a:solidFill>
                  <a:schemeClr val="accent6">
                    <a:lumMod val="50000"/>
                  </a:schemeClr>
                </a:solidFill>
              </a:rPr>
              <a:t>يجب الاستعاضة عن خافضات السكر الفموية بالأنسولين.</a:t>
            </a:r>
          </a:p>
          <a:p>
            <a:pPr marL="0" indent="0">
              <a:buNone/>
            </a:pPr>
            <a:endParaRPr lang="ar-SA" b="1" i="1" dirty="0">
              <a:solidFill>
                <a:schemeClr val="accent6">
                  <a:lumMod val="50000"/>
                </a:schemeClr>
              </a:solidFill>
            </a:endParaRPr>
          </a:p>
        </p:txBody>
      </p:sp>
    </p:spTree>
    <p:extLst>
      <p:ext uri="{BB962C8B-B14F-4D97-AF65-F5344CB8AC3E}">
        <p14:creationId xmlns:p14="http://schemas.microsoft.com/office/powerpoint/2010/main" val="274538231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pPr marL="0" indent="0">
              <a:buNone/>
            </a:pPr>
            <a:endParaRPr lang="ar-SA" b="1" i="1" dirty="0">
              <a:solidFill>
                <a:schemeClr val="accent6">
                  <a:lumMod val="50000"/>
                </a:schemeClr>
              </a:solidFill>
            </a:endParaRPr>
          </a:p>
        </p:txBody>
      </p:sp>
      <p:pic>
        <p:nvPicPr>
          <p:cNvPr id="5122" name="Picture 2" descr="C:\Users\yaser\Desktop\sicle\pregnancy-with-beta-thalassemia-34-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7884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r>
              <a:rPr lang="ar-SA" b="1" i="1" u="sng" dirty="0" smtClean="0">
                <a:solidFill>
                  <a:schemeClr val="accent6">
                    <a:lumMod val="50000"/>
                  </a:schemeClr>
                </a:solidFill>
              </a:rPr>
              <a:t>الغدة الدرقية :</a:t>
            </a:r>
          </a:p>
          <a:p>
            <a:pPr marL="0" indent="0">
              <a:buNone/>
            </a:pPr>
            <a:r>
              <a:rPr lang="ar-SA" dirty="0" smtClean="0">
                <a:solidFill>
                  <a:schemeClr val="accent6">
                    <a:lumMod val="50000"/>
                  </a:schemeClr>
                </a:solidFill>
              </a:rPr>
              <a:t>من إختلاطات نقل الدم عند مرضى التلاسيميا تراكم الحديد في الغدة الدرقية .</a:t>
            </a:r>
          </a:p>
          <a:p>
            <a:pPr marL="0" indent="0">
              <a:buNone/>
            </a:pPr>
            <a:r>
              <a:rPr lang="ar-SA" dirty="0" smtClean="0">
                <a:solidFill>
                  <a:schemeClr val="accent6">
                    <a:lumMod val="50000"/>
                  </a:schemeClr>
                </a:solidFill>
              </a:rPr>
              <a:t>يجب مراقبة تحاليل الغدة قبل الحمل والحفاظ على القيم ضمن الحدود الطبيعية </a:t>
            </a:r>
            <a:r>
              <a:rPr lang="ar-SA" b="1" dirty="0" smtClean="0">
                <a:solidFill>
                  <a:schemeClr val="accent6">
                    <a:lumMod val="50000"/>
                  </a:schemeClr>
                </a:solidFill>
              </a:rPr>
              <a:t>.</a:t>
            </a:r>
          </a:p>
          <a:p>
            <a:pPr marL="0" indent="0">
              <a:buNone/>
            </a:pPr>
            <a:r>
              <a:rPr lang="ar-SA" b="1" dirty="0" smtClean="0">
                <a:solidFill>
                  <a:schemeClr val="accent6">
                    <a:lumMod val="50000"/>
                  </a:schemeClr>
                </a:solidFill>
              </a:rPr>
              <a:t>تحليل </a:t>
            </a:r>
            <a:r>
              <a:rPr lang="en-US" b="1" dirty="0" smtClean="0">
                <a:solidFill>
                  <a:schemeClr val="accent6">
                    <a:lumMod val="50000"/>
                  </a:schemeClr>
                </a:solidFill>
              </a:rPr>
              <a:t>TSH , FT4 , FT3</a:t>
            </a:r>
            <a:endParaRPr lang="ar-SA" b="1" dirty="0">
              <a:solidFill>
                <a:schemeClr val="accent6">
                  <a:lumMod val="50000"/>
                </a:schemeClr>
              </a:solidFill>
            </a:endParaRPr>
          </a:p>
        </p:txBody>
      </p:sp>
    </p:spTree>
    <p:extLst>
      <p:ext uri="{BB962C8B-B14F-4D97-AF65-F5344CB8AC3E}">
        <p14:creationId xmlns:p14="http://schemas.microsoft.com/office/powerpoint/2010/main" val="225052659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endParaRPr lang="ar-SA" b="1" dirty="0">
              <a:solidFill>
                <a:schemeClr val="accent6">
                  <a:lumMod val="50000"/>
                </a:schemeClr>
              </a:solidFill>
            </a:endParaRPr>
          </a:p>
          <a:p>
            <a:pPr marL="0" indent="0">
              <a:buNone/>
            </a:pPr>
            <a:endParaRPr lang="ar-SA" b="1" dirty="0">
              <a:solidFill>
                <a:schemeClr val="accent6">
                  <a:lumMod val="50000"/>
                </a:schemeClr>
              </a:solidFill>
            </a:endParaRPr>
          </a:p>
        </p:txBody>
      </p:sp>
      <p:pic>
        <p:nvPicPr>
          <p:cNvPr id="6146" name="Picture 2" descr="C:\Users\yaser\Desktop\sicle\pregnancy-with-beta-thalassemia-35-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0180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183880" cy="1051560"/>
          </a:xfrm>
        </p:spPr>
        <p:txBody>
          <a:bodyPr/>
          <a:lstStyle/>
          <a:p>
            <a:pPr algn="ctr"/>
            <a:r>
              <a:rPr lang="ar-JO" i="1" dirty="0" smtClean="0">
                <a:solidFill>
                  <a:schemeClr val="accent6">
                    <a:lumMod val="75000"/>
                  </a:schemeClr>
                </a:solidFill>
                <a:cs typeface="Old Antic Outline Shaded" panose="02010400000000000000" pitchFamily="2" charset="-78"/>
              </a:rPr>
              <a:t>فيزيولوجيا الدم</a:t>
            </a:r>
            <a:endParaRPr lang="en-US" i="1" dirty="0">
              <a:solidFill>
                <a:schemeClr val="accent6">
                  <a:lumMod val="75000"/>
                </a:schemeClr>
              </a:solidFill>
              <a:cs typeface="Old Antic Outline Shaded" panose="02010400000000000000" pitchFamily="2" charset="-78"/>
            </a:endParaRPr>
          </a:p>
        </p:txBody>
      </p:sp>
      <p:pic>
        <p:nvPicPr>
          <p:cNvPr id="3074" name="Picture 2" descr="C:\Documents and Settings\User\Desktop\صصص\3.jpg"/>
          <p:cNvPicPr>
            <a:picLocks noGrp="1" noChangeAspect="1" noChangeArrowheads="1"/>
          </p:cNvPicPr>
          <p:nvPr>
            <p:ph idx="1"/>
          </p:nvPr>
        </p:nvPicPr>
        <p:blipFill>
          <a:blip r:embed="rId2"/>
          <a:stretch>
            <a:fillRect/>
          </a:stretch>
        </p:blipFill>
        <p:spPr bwMode="auto">
          <a:xfrm>
            <a:off x="539552" y="1643050"/>
            <a:ext cx="8064896" cy="45442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WordArt 2"/>
          <p:cNvSpPr>
            <a:spLocks noChangeArrowheads="1" noChangeShapeType="1" noTextEdit="1"/>
          </p:cNvSpPr>
          <p:nvPr/>
        </p:nvSpPr>
        <p:spPr bwMode="auto">
          <a:xfrm>
            <a:off x="428596" y="6000768"/>
            <a:ext cx="3286148" cy="373049"/>
          </a:xfrm>
          <a:prstGeom prst="rect">
            <a:avLst/>
          </a:prstGeom>
        </p:spPr>
        <p:txBody>
          <a:bodyPr wrap="none" fromWordArt="1">
            <a:prstTxWarp prst="textCanUp">
              <a:avLst>
                <a:gd name="adj" fmla="val 85713"/>
              </a:avLst>
            </a:prstTxWarp>
          </a:bodyPr>
          <a:lstStyle/>
          <a:p>
            <a:pPr algn="ctr" rtl="1"/>
            <a:endParaRPr lang="ar-SY" sz="3600" kern="10" spc="0" dirty="0">
              <a:ln w="9525">
                <a:noFill/>
                <a:round/>
                <a:headEnd/>
                <a:tailEnd/>
              </a:ln>
              <a:gradFill rotWithShape="0">
                <a:gsLst>
                  <a:gs pos="0">
                    <a:srgbClr val="FFFF00"/>
                  </a:gs>
                  <a:gs pos="100000">
                    <a:srgbClr val="FF9933"/>
                  </a:gs>
                </a:gsLst>
                <a:path path="rect">
                  <a:fillToRect l="50000" t="50000" r="50000" b="50000"/>
                </a:path>
              </a:gradFill>
              <a:effectLst>
                <a:prstShdw prst="shdw17" dist="17961" dir="2700000">
                  <a:srgbClr val="FFFF00">
                    <a:gamma/>
                    <a:shade val="60000"/>
                    <a:invGamma/>
                  </a:srgbClr>
                </a:prstShdw>
              </a:effectLst>
              <a:latin typeface="Impact"/>
            </a:endParaRPr>
          </a:p>
        </p:txBody>
      </p:sp>
    </p:spTree>
    <p:extLst>
      <p:ext uri="{BB962C8B-B14F-4D97-AF65-F5344CB8AC3E}">
        <p14:creationId xmlns:p14="http://schemas.microsoft.com/office/powerpoint/2010/main" val="268557857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r>
              <a:rPr lang="ar-SY" b="1" i="1" u="sng" dirty="0" smtClean="0">
                <a:solidFill>
                  <a:schemeClr val="accent6">
                    <a:lumMod val="50000"/>
                  </a:schemeClr>
                </a:solidFill>
              </a:rPr>
              <a:t>الغدد جارات الدرق :</a:t>
            </a:r>
          </a:p>
          <a:p>
            <a:pPr marL="0" indent="0">
              <a:buNone/>
            </a:pPr>
            <a:r>
              <a:rPr lang="ar-SY" dirty="0" smtClean="0">
                <a:solidFill>
                  <a:schemeClr val="accent6">
                    <a:lumMod val="50000"/>
                  </a:schemeClr>
                </a:solidFill>
              </a:rPr>
              <a:t>من إختلاطات تراكم الحديد عند مريض التلاسيميا قصور جارات الدرق .</a:t>
            </a:r>
          </a:p>
          <a:p>
            <a:pPr marL="0" indent="0">
              <a:buNone/>
            </a:pPr>
            <a:r>
              <a:rPr lang="ar-SY" dirty="0" smtClean="0">
                <a:solidFill>
                  <a:schemeClr val="accent6">
                    <a:lumMod val="50000"/>
                  </a:schemeClr>
                </a:solidFill>
              </a:rPr>
              <a:t>يجب إجراء تحليل </a:t>
            </a:r>
            <a:r>
              <a:rPr lang="en-US" dirty="0" smtClean="0">
                <a:solidFill>
                  <a:schemeClr val="accent6">
                    <a:lumMod val="50000"/>
                  </a:schemeClr>
                </a:solidFill>
              </a:rPr>
              <a:t>PTH </a:t>
            </a:r>
            <a:r>
              <a:rPr lang="ar-SY" dirty="0" smtClean="0">
                <a:solidFill>
                  <a:schemeClr val="accent6">
                    <a:lumMod val="50000"/>
                  </a:schemeClr>
                </a:solidFill>
              </a:rPr>
              <a:t>وتحليل فيتامين </a:t>
            </a:r>
            <a:r>
              <a:rPr lang="en-US" dirty="0" smtClean="0">
                <a:solidFill>
                  <a:schemeClr val="accent6">
                    <a:lumMod val="50000"/>
                  </a:schemeClr>
                </a:solidFill>
              </a:rPr>
              <a:t>D</a:t>
            </a:r>
            <a:r>
              <a:rPr lang="ar-SY" dirty="0" smtClean="0">
                <a:solidFill>
                  <a:schemeClr val="accent6">
                    <a:lumMod val="50000"/>
                  </a:schemeClr>
                </a:solidFill>
              </a:rPr>
              <a:t> والكالسيوم .</a:t>
            </a:r>
          </a:p>
          <a:p>
            <a:pPr marL="0" indent="0">
              <a:buNone/>
            </a:pPr>
            <a:r>
              <a:rPr lang="ar-SY" dirty="0" smtClean="0">
                <a:solidFill>
                  <a:schemeClr val="accent6">
                    <a:lumMod val="50000"/>
                  </a:schemeClr>
                </a:solidFill>
              </a:rPr>
              <a:t>يجب تعويض فيتامين </a:t>
            </a:r>
            <a:r>
              <a:rPr lang="en-US" dirty="0" smtClean="0">
                <a:solidFill>
                  <a:schemeClr val="accent6">
                    <a:lumMod val="50000"/>
                  </a:schemeClr>
                </a:solidFill>
              </a:rPr>
              <a:t>D</a:t>
            </a:r>
            <a:r>
              <a:rPr lang="ar-SY" dirty="0" smtClean="0">
                <a:solidFill>
                  <a:schemeClr val="accent6">
                    <a:lumMod val="50000"/>
                  </a:schemeClr>
                </a:solidFill>
              </a:rPr>
              <a:t> والكالسيوم قبل الحمل وأثنائه .</a:t>
            </a:r>
            <a:endParaRPr lang="ar-SA" dirty="0">
              <a:solidFill>
                <a:schemeClr val="accent6">
                  <a:lumMod val="50000"/>
                </a:schemeClr>
              </a:solidFill>
            </a:endParaRPr>
          </a:p>
        </p:txBody>
      </p:sp>
    </p:spTree>
    <p:extLst>
      <p:ext uri="{BB962C8B-B14F-4D97-AF65-F5344CB8AC3E}">
        <p14:creationId xmlns:p14="http://schemas.microsoft.com/office/powerpoint/2010/main" val="22821414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endParaRPr lang="ar-SA" dirty="0">
              <a:solidFill>
                <a:schemeClr val="accent6">
                  <a:lumMod val="50000"/>
                </a:schemeClr>
              </a:solidFill>
            </a:endParaRPr>
          </a:p>
        </p:txBody>
      </p:sp>
      <p:pic>
        <p:nvPicPr>
          <p:cNvPr id="7170" name="Picture 2" descr="C:\Users\yaser\Desktop\sicle\pregnancy-with-beta-thalassemia-40-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90233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r>
              <a:rPr lang="ar-SY" b="1" i="1" u="sng" dirty="0" smtClean="0">
                <a:solidFill>
                  <a:schemeClr val="accent6">
                    <a:lumMod val="50000"/>
                  </a:schemeClr>
                </a:solidFill>
              </a:rPr>
              <a:t>الدراسة الدموية :</a:t>
            </a:r>
          </a:p>
          <a:p>
            <a:pPr marL="0" indent="0">
              <a:buNone/>
            </a:pPr>
            <a:r>
              <a:rPr lang="ar-SY" dirty="0" smtClean="0">
                <a:solidFill>
                  <a:schemeClr val="accent6">
                    <a:lumMod val="50000"/>
                  </a:schemeClr>
                </a:solidFill>
              </a:rPr>
              <a:t>يجب إجراء تحليل الخضاب والهيماتوكريت قبل التخطيط للحمل والمحافظة على قيم الخضاب &gt; 10 غ/دل .</a:t>
            </a:r>
          </a:p>
          <a:p>
            <a:pPr marL="0" indent="0">
              <a:buNone/>
            </a:pPr>
            <a:r>
              <a:rPr lang="ar-SY" dirty="0" smtClean="0">
                <a:solidFill>
                  <a:schemeClr val="accent6">
                    <a:lumMod val="50000"/>
                  </a:schemeClr>
                </a:solidFill>
              </a:rPr>
              <a:t>يجب إجراء دراسة دموية مناعية ( بسبب نقل الدم المتكرر والذي قد يتسبب يانحلال دم الجنين) .</a:t>
            </a:r>
          </a:p>
          <a:p>
            <a:pPr marL="0" indent="0">
              <a:buNone/>
            </a:pPr>
            <a:r>
              <a:rPr lang="ar-SY" dirty="0" smtClean="0">
                <a:solidFill>
                  <a:schemeClr val="accent6">
                    <a:lumMod val="50000"/>
                  </a:schemeClr>
                </a:solidFill>
              </a:rPr>
              <a:t>تحليل </a:t>
            </a:r>
            <a:r>
              <a:rPr lang="en-US" b="1" u="sng" dirty="0" smtClean="0">
                <a:solidFill>
                  <a:schemeClr val="accent6">
                    <a:lumMod val="50000"/>
                  </a:schemeClr>
                </a:solidFill>
              </a:rPr>
              <a:t>ABO</a:t>
            </a:r>
            <a:r>
              <a:rPr lang="en-US" dirty="0" smtClean="0">
                <a:solidFill>
                  <a:schemeClr val="accent6">
                    <a:lumMod val="50000"/>
                  </a:schemeClr>
                </a:solidFill>
              </a:rPr>
              <a:t> , </a:t>
            </a:r>
            <a:r>
              <a:rPr lang="en-US" b="1" u="sng" dirty="0" smtClean="0">
                <a:solidFill>
                  <a:schemeClr val="accent6">
                    <a:lumMod val="50000"/>
                  </a:schemeClr>
                </a:solidFill>
              </a:rPr>
              <a:t>RH</a:t>
            </a:r>
            <a:r>
              <a:rPr lang="en-US" dirty="0" smtClean="0">
                <a:solidFill>
                  <a:schemeClr val="accent6">
                    <a:lumMod val="50000"/>
                  </a:schemeClr>
                </a:solidFill>
              </a:rPr>
              <a:t> , </a:t>
            </a:r>
            <a:r>
              <a:rPr lang="en-US" u="sng" dirty="0" smtClean="0">
                <a:solidFill>
                  <a:schemeClr val="accent6">
                    <a:lumMod val="50000"/>
                  </a:schemeClr>
                </a:solidFill>
              </a:rPr>
              <a:t>Direct+Indirect </a:t>
            </a:r>
            <a:r>
              <a:rPr lang="en-US" b="1" u="sng" dirty="0" smtClean="0">
                <a:solidFill>
                  <a:schemeClr val="accent6">
                    <a:lumMod val="50000"/>
                  </a:schemeClr>
                </a:solidFill>
              </a:rPr>
              <a:t>coombs test</a:t>
            </a:r>
            <a:endParaRPr lang="ar-SY" b="1" u="sng" dirty="0" smtClean="0">
              <a:solidFill>
                <a:schemeClr val="accent6">
                  <a:lumMod val="50000"/>
                </a:schemeClr>
              </a:solidFill>
            </a:endParaRPr>
          </a:p>
          <a:p>
            <a:pPr marL="0" indent="0">
              <a:buNone/>
            </a:pPr>
            <a:endParaRPr lang="ar-SA" dirty="0">
              <a:solidFill>
                <a:schemeClr val="accent6">
                  <a:lumMod val="50000"/>
                </a:schemeClr>
              </a:solidFill>
            </a:endParaRPr>
          </a:p>
        </p:txBody>
      </p:sp>
    </p:spTree>
    <p:extLst>
      <p:ext uri="{BB962C8B-B14F-4D97-AF65-F5344CB8AC3E}">
        <p14:creationId xmlns:p14="http://schemas.microsoft.com/office/powerpoint/2010/main" val="362477014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endParaRPr lang="ar-SA" dirty="0">
              <a:solidFill>
                <a:schemeClr val="accent6">
                  <a:lumMod val="50000"/>
                </a:schemeClr>
              </a:solidFill>
            </a:endParaRPr>
          </a:p>
        </p:txBody>
      </p:sp>
      <p:pic>
        <p:nvPicPr>
          <p:cNvPr id="8194" name="Picture 2" descr="C:\Users\yaser\Desktop\sicle\pregnancy-with-beta-thalassemia-41-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7652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r>
              <a:rPr lang="ar-SY" b="1" i="1" u="sng" dirty="0" smtClean="0">
                <a:solidFill>
                  <a:schemeClr val="accent6">
                    <a:lumMod val="50000"/>
                  </a:schemeClr>
                </a:solidFill>
              </a:rPr>
              <a:t>الدراسة الفيروسية :</a:t>
            </a:r>
          </a:p>
          <a:p>
            <a:pPr marL="0" indent="0">
              <a:buNone/>
            </a:pPr>
            <a:r>
              <a:rPr lang="ar-SY" dirty="0" smtClean="0">
                <a:solidFill>
                  <a:schemeClr val="accent6">
                    <a:lumMod val="50000"/>
                  </a:schemeClr>
                </a:solidFill>
              </a:rPr>
              <a:t>أهم الاختلاطات الناجمة عن نقل الدم المتكرر هي الاصابة بإلتهاب الكبد </a:t>
            </a:r>
            <a:r>
              <a:rPr lang="en-US" dirty="0" smtClean="0">
                <a:solidFill>
                  <a:schemeClr val="accent6">
                    <a:lumMod val="50000"/>
                  </a:schemeClr>
                </a:solidFill>
              </a:rPr>
              <a:t>B ,C</a:t>
            </a:r>
            <a:r>
              <a:rPr lang="ar-SY" dirty="0" smtClean="0">
                <a:solidFill>
                  <a:schemeClr val="accent6">
                    <a:lumMod val="50000"/>
                  </a:schemeClr>
                </a:solidFill>
              </a:rPr>
              <a:t> .</a:t>
            </a:r>
          </a:p>
          <a:p>
            <a:pPr marL="0" indent="0">
              <a:buNone/>
            </a:pPr>
            <a:r>
              <a:rPr lang="ar-SY" dirty="0" smtClean="0">
                <a:solidFill>
                  <a:schemeClr val="accent6">
                    <a:lumMod val="50000"/>
                  </a:schemeClr>
                </a:solidFill>
              </a:rPr>
              <a:t>كما يمكن أن تحدث الاصابة بـ </a:t>
            </a:r>
            <a:r>
              <a:rPr lang="en-US" dirty="0" smtClean="0">
                <a:solidFill>
                  <a:schemeClr val="accent6">
                    <a:lumMod val="50000"/>
                  </a:schemeClr>
                </a:solidFill>
              </a:rPr>
              <a:t>HIV , CMV</a:t>
            </a:r>
            <a:r>
              <a:rPr lang="ar-SA" dirty="0" smtClean="0">
                <a:solidFill>
                  <a:schemeClr val="accent6">
                    <a:lumMod val="50000"/>
                  </a:schemeClr>
                </a:solidFill>
              </a:rPr>
              <a:t> .</a:t>
            </a:r>
          </a:p>
          <a:p>
            <a:pPr marL="0" indent="0">
              <a:buNone/>
            </a:pPr>
            <a:r>
              <a:rPr lang="ar-SA" dirty="0" smtClean="0">
                <a:solidFill>
                  <a:schemeClr val="accent6">
                    <a:lumMod val="50000"/>
                  </a:schemeClr>
                </a:solidFill>
              </a:rPr>
              <a:t>يجب أن نجري تحليل </a:t>
            </a:r>
            <a:r>
              <a:rPr lang="en-US" dirty="0" smtClean="0">
                <a:solidFill>
                  <a:schemeClr val="accent6">
                    <a:lumMod val="50000"/>
                  </a:schemeClr>
                </a:solidFill>
              </a:rPr>
              <a:t>Anti Hcv , HbsAg</a:t>
            </a:r>
            <a:r>
              <a:rPr lang="ar-SA" dirty="0" smtClean="0">
                <a:solidFill>
                  <a:schemeClr val="accent6">
                    <a:lumMod val="50000"/>
                  </a:schemeClr>
                </a:solidFill>
              </a:rPr>
              <a:t> .</a:t>
            </a:r>
            <a:endParaRPr lang="ar-SA" dirty="0">
              <a:solidFill>
                <a:schemeClr val="accent6">
                  <a:lumMod val="50000"/>
                </a:schemeClr>
              </a:solidFill>
            </a:endParaRPr>
          </a:p>
        </p:txBody>
      </p:sp>
    </p:spTree>
    <p:extLst>
      <p:ext uri="{BB962C8B-B14F-4D97-AF65-F5344CB8AC3E}">
        <p14:creationId xmlns:p14="http://schemas.microsoft.com/office/powerpoint/2010/main" val="209266584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85000" lnSpcReduction="20000"/>
          </a:bodyPr>
          <a:lstStyle/>
          <a:p>
            <a:pPr marL="0" indent="0">
              <a:buNone/>
            </a:pPr>
            <a:r>
              <a:rPr lang="ar-SY" b="1" u="sng" dirty="0" smtClean="0">
                <a:solidFill>
                  <a:schemeClr val="accent6">
                    <a:lumMod val="50000"/>
                  </a:schemeClr>
                </a:solidFill>
              </a:rPr>
              <a:t>العلاجات الدوائية :</a:t>
            </a:r>
          </a:p>
          <a:p>
            <a:r>
              <a:rPr lang="ar-SY" dirty="0" smtClean="0">
                <a:solidFill>
                  <a:schemeClr val="accent6">
                    <a:lumMod val="50000"/>
                  </a:schemeClr>
                </a:solidFill>
              </a:rPr>
              <a:t>يجب إيقاف العلاج بخالبات الحديد من زمرة </a:t>
            </a:r>
            <a:r>
              <a:rPr lang="ar-SY" b="1" dirty="0" smtClean="0">
                <a:solidFill>
                  <a:schemeClr val="accent6">
                    <a:lumMod val="50000"/>
                  </a:schemeClr>
                </a:solidFill>
              </a:rPr>
              <a:t>الديفيرازيروكس</a:t>
            </a:r>
            <a:r>
              <a:rPr lang="ar-SY" dirty="0" smtClean="0">
                <a:solidFill>
                  <a:schemeClr val="accent6">
                    <a:lumMod val="50000"/>
                  </a:schemeClr>
                </a:solidFill>
              </a:rPr>
              <a:t> و</a:t>
            </a:r>
            <a:r>
              <a:rPr lang="ar-SY" b="1" dirty="0" smtClean="0">
                <a:solidFill>
                  <a:schemeClr val="accent6">
                    <a:lumMod val="50000"/>
                  </a:schemeClr>
                </a:solidFill>
              </a:rPr>
              <a:t>الديفيريبرون</a:t>
            </a:r>
            <a:r>
              <a:rPr lang="ar-SY" dirty="0" smtClean="0">
                <a:solidFill>
                  <a:schemeClr val="accent6">
                    <a:lumMod val="50000"/>
                  </a:schemeClr>
                </a:solidFill>
              </a:rPr>
              <a:t> قبل الحمل بثلاثة أشهر .</a:t>
            </a:r>
          </a:p>
          <a:p>
            <a:r>
              <a:rPr lang="ar-SY" dirty="0" smtClean="0">
                <a:solidFill>
                  <a:schemeClr val="accent6">
                    <a:lumMod val="50000"/>
                  </a:schemeClr>
                </a:solidFill>
              </a:rPr>
              <a:t>يمكن الاستمرار بخالب الحديد من زمرة </a:t>
            </a:r>
            <a:r>
              <a:rPr lang="ar-SY" b="1" dirty="0" smtClean="0">
                <a:solidFill>
                  <a:schemeClr val="accent6">
                    <a:lumMod val="50000"/>
                  </a:schemeClr>
                </a:solidFill>
              </a:rPr>
              <a:t>ديسفيروكسامين</a:t>
            </a:r>
            <a:r>
              <a:rPr lang="ar-SY" dirty="0" smtClean="0">
                <a:solidFill>
                  <a:schemeClr val="accent6">
                    <a:lumMod val="50000"/>
                  </a:schemeClr>
                </a:solidFill>
              </a:rPr>
              <a:t> ضمن الجرعات الدنيا إذا تطلب الأمر .</a:t>
            </a:r>
          </a:p>
          <a:p>
            <a:r>
              <a:rPr lang="ar-SY" dirty="0" smtClean="0">
                <a:solidFill>
                  <a:schemeClr val="accent6">
                    <a:lumMod val="50000"/>
                  </a:schemeClr>
                </a:solidFill>
              </a:rPr>
              <a:t>يجب إيقاف دواء </a:t>
            </a:r>
            <a:r>
              <a:rPr lang="ar-SY" b="1" dirty="0" smtClean="0">
                <a:solidFill>
                  <a:schemeClr val="accent6">
                    <a:lumMod val="50000"/>
                  </a:schemeClr>
                </a:solidFill>
              </a:rPr>
              <a:t>الهيدروكسي يوريا </a:t>
            </a:r>
            <a:r>
              <a:rPr lang="ar-SY" dirty="0" smtClean="0">
                <a:solidFill>
                  <a:schemeClr val="accent6">
                    <a:lumMod val="50000"/>
                  </a:schemeClr>
                </a:solidFill>
              </a:rPr>
              <a:t>عند المرضى المعالجين به .</a:t>
            </a:r>
          </a:p>
          <a:p>
            <a:r>
              <a:rPr lang="ar-SY" dirty="0" smtClean="0">
                <a:solidFill>
                  <a:schemeClr val="accent6">
                    <a:lumMod val="50000"/>
                  </a:schemeClr>
                </a:solidFill>
              </a:rPr>
              <a:t>يجب إعطاء دواء </a:t>
            </a:r>
            <a:r>
              <a:rPr lang="ar-SY" b="1" dirty="0" smtClean="0">
                <a:solidFill>
                  <a:schemeClr val="accent6">
                    <a:lumMod val="50000"/>
                  </a:schemeClr>
                </a:solidFill>
              </a:rPr>
              <a:t>الفوليك أسيد </a:t>
            </a:r>
            <a:r>
              <a:rPr lang="ar-SY" dirty="0" smtClean="0">
                <a:solidFill>
                  <a:schemeClr val="accent6">
                    <a:lumMod val="50000"/>
                  </a:schemeClr>
                </a:solidFill>
              </a:rPr>
              <a:t>بشكل وقائي قبل الحمل وأثنائه بجرعة( 4ملغ يومياً ).</a:t>
            </a:r>
          </a:p>
          <a:p>
            <a:r>
              <a:rPr lang="ar-SY" dirty="0" smtClean="0">
                <a:solidFill>
                  <a:schemeClr val="accent6">
                    <a:lumMod val="50000"/>
                  </a:schemeClr>
                </a:solidFill>
              </a:rPr>
              <a:t>يجب إعطاء</a:t>
            </a:r>
            <a:r>
              <a:rPr lang="ar-SY" b="1" dirty="0" smtClean="0">
                <a:solidFill>
                  <a:schemeClr val="accent6">
                    <a:lumMod val="50000"/>
                  </a:schemeClr>
                </a:solidFill>
              </a:rPr>
              <a:t> البنسلين </a:t>
            </a:r>
            <a:r>
              <a:rPr lang="ar-SY" dirty="0" smtClean="0">
                <a:solidFill>
                  <a:schemeClr val="accent6">
                    <a:lumMod val="50000"/>
                  </a:schemeClr>
                </a:solidFill>
              </a:rPr>
              <a:t>قبل وأثناء الحمل للسيدات المستأصلات للطحال .</a:t>
            </a:r>
          </a:p>
          <a:p>
            <a:r>
              <a:rPr lang="ar-SY" dirty="0" smtClean="0">
                <a:solidFill>
                  <a:schemeClr val="accent6">
                    <a:lumMod val="50000"/>
                  </a:schemeClr>
                </a:solidFill>
              </a:rPr>
              <a:t>يجب إعطاء</a:t>
            </a:r>
            <a:r>
              <a:rPr lang="ar-SY" b="1" dirty="0" smtClean="0">
                <a:solidFill>
                  <a:schemeClr val="accent6">
                    <a:lumMod val="50000"/>
                  </a:schemeClr>
                </a:solidFill>
              </a:rPr>
              <a:t> الأسبيرين </a:t>
            </a:r>
            <a:r>
              <a:rPr lang="ar-SY" dirty="0" smtClean="0">
                <a:solidFill>
                  <a:schemeClr val="accent6">
                    <a:lumMod val="50000"/>
                  </a:schemeClr>
                </a:solidFill>
              </a:rPr>
              <a:t>و</a:t>
            </a:r>
            <a:r>
              <a:rPr lang="ar-SY" b="1" dirty="0" smtClean="0">
                <a:solidFill>
                  <a:schemeClr val="accent6">
                    <a:lumMod val="50000"/>
                  </a:schemeClr>
                </a:solidFill>
              </a:rPr>
              <a:t>الهيبارين </a:t>
            </a:r>
            <a:r>
              <a:rPr lang="ar-SY" dirty="0" smtClean="0">
                <a:solidFill>
                  <a:schemeClr val="accent6">
                    <a:lumMod val="50000"/>
                  </a:schemeClr>
                </a:solidFill>
              </a:rPr>
              <a:t>للسيدات المستأصلات للطحال ولديهن إرتفاع في تعداد الصفيحات الدموية .</a:t>
            </a:r>
          </a:p>
          <a:p>
            <a:pPr marL="0" indent="0">
              <a:buNone/>
            </a:pPr>
            <a:endParaRPr lang="ar-SA" dirty="0">
              <a:solidFill>
                <a:schemeClr val="accent6">
                  <a:lumMod val="50000"/>
                </a:schemeClr>
              </a:solidFill>
            </a:endParaRPr>
          </a:p>
        </p:txBody>
      </p:sp>
    </p:spTree>
    <p:extLst>
      <p:ext uri="{BB962C8B-B14F-4D97-AF65-F5344CB8AC3E}">
        <p14:creationId xmlns:p14="http://schemas.microsoft.com/office/powerpoint/2010/main" val="128192873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pPr marL="0" indent="0">
              <a:buNone/>
            </a:pPr>
            <a:endParaRPr lang="ar-SA" dirty="0">
              <a:solidFill>
                <a:schemeClr val="accent6">
                  <a:lumMod val="50000"/>
                </a:schemeClr>
              </a:solidFill>
            </a:endParaRPr>
          </a:p>
        </p:txBody>
      </p:sp>
      <p:pic>
        <p:nvPicPr>
          <p:cNvPr id="9218" name="Picture 2" descr="C:\Users\yaser\Desktop\sicle\pregnancy-with-beta-thalassemia-42-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676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pPr marL="0" indent="0">
              <a:buNone/>
            </a:pPr>
            <a:endParaRPr lang="ar-SA" dirty="0">
              <a:solidFill>
                <a:schemeClr val="accent6">
                  <a:lumMod val="50000"/>
                </a:schemeClr>
              </a:solidFill>
            </a:endParaRPr>
          </a:p>
        </p:txBody>
      </p:sp>
      <p:pic>
        <p:nvPicPr>
          <p:cNvPr id="15362" name="Picture 2" descr="C:\Users\yaser\Desktop\sicle\pregnancy-with-beta-thalassemia-53-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4502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pPr marL="0" indent="0">
              <a:buNone/>
            </a:pPr>
            <a:endParaRPr lang="ar-SA" dirty="0">
              <a:solidFill>
                <a:schemeClr val="accent6">
                  <a:lumMod val="50000"/>
                </a:schemeClr>
              </a:solidFill>
            </a:endParaRPr>
          </a:p>
        </p:txBody>
      </p:sp>
      <p:pic>
        <p:nvPicPr>
          <p:cNvPr id="10242" name="Picture 2" descr="C:\Users\yaser\Desktop\sicle\pregnancy-with-beta-thalassemia-45-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242063"/>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pPr marL="0" indent="0">
              <a:buNone/>
            </a:pPr>
            <a:endParaRPr lang="ar-SA" dirty="0">
              <a:solidFill>
                <a:schemeClr val="accent6">
                  <a:lumMod val="50000"/>
                </a:schemeClr>
              </a:solidFill>
            </a:endParaRPr>
          </a:p>
        </p:txBody>
      </p:sp>
      <p:pic>
        <p:nvPicPr>
          <p:cNvPr id="13314" name="Picture 2" descr="C:\Users\yaser\Desktop\sicle\pregnancy-with-beta-thalassemia-52-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06339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فيزيولوجيا الدم</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a:xfrm>
            <a:off x="457200" y="1412776"/>
            <a:ext cx="8229600" cy="4713387"/>
          </a:xfrm>
        </p:spPr>
        <p:txBody>
          <a:bodyPr>
            <a:noAutofit/>
          </a:bodyPr>
          <a:lstStyle/>
          <a:p>
            <a:pPr>
              <a:lnSpc>
                <a:spcPct val="160000"/>
              </a:lnSpc>
            </a:pPr>
            <a:r>
              <a:rPr lang="ar-JO" sz="2500" dirty="0">
                <a:solidFill>
                  <a:schemeClr val="accent6">
                    <a:lumMod val="50000"/>
                  </a:schemeClr>
                </a:solidFill>
              </a:rPr>
              <a:t> يتكون الدم من الكريات البيضاء والكريات الحمراء والصفيحات الدموية </a:t>
            </a:r>
            <a:r>
              <a:rPr lang="ar-JO" sz="2500" dirty="0" smtClean="0">
                <a:solidFill>
                  <a:schemeClr val="accent6">
                    <a:lumMod val="50000"/>
                  </a:schemeClr>
                </a:solidFill>
              </a:rPr>
              <a:t>والبلاسما</a:t>
            </a:r>
            <a:r>
              <a:rPr lang="ar-SY" sz="2500" dirty="0" smtClean="0">
                <a:solidFill>
                  <a:schemeClr val="accent6">
                    <a:lumMod val="50000"/>
                  </a:schemeClr>
                </a:solidFill>
              </a:rPr>
              <a:t> .</a:t>
            </a:r>
            <a:endParaRPr lang="ar-JO" sz="2500" dirty="0">
              <a:solidFill>
                <a:schemeClr val="accent6">
                  <a:lumMod val="50000"/>
                </a:schemeClr>
              </a:solidFill>
            </a:endParaRPr>
          </a:p>
          <a:p>
            <a:pPr>
              <a:lnSpc>
                <a:spcPct val="160000"/>
              </a:lnSpc>
            </a:pPr>
            <a:r>
              <a:rPr lang="ar-JO" sz="2500" dirty="0">
                <a:solidFill>
                  <a:schemeClr val="accent6">
                    <a:lumMod val="50000"/>
                  </a:schemeClr>
                </a:solidFill>
              </a:rPr>
              <a:t> تتكون الكرية الحمراء من الهيموغلوبين(الخضاب)الهام في نقل الأكسجين وغاز ثاني أكسيد </a:t>
            </a:r>
            <a:r>
              <a:rPr lang="ar-JO" sz="2500" dirty="0" smtClean="0">
                <a:solidFill>
                  <a:schemeClr val="accent6">
                    <a:lumMod val="50000"/>
                  </a:schemeClr>
                </a:solidFill>
              </a:rPr>
              <a:t>الكربو</a:t>
            </a:r>
            <a:r>
              <a:rPr lang="ar-SY" sz="2500" dirty="0" smtClean="0">
                <a:solidFill>
                  <a:schemeClr val="accent6">
                    <a:lumMod val="50000"/>
                  </a:schemeClr>
                </a:solidFill>
              </a:rPr>
              <a:t>ن .</a:t>
            </a:r>
            <a:endParaRPr lang="ar-JO" sz="2500" dirty="0">
              <a:solidFill>
                <a:schemeClr val="accent6">
                  <a:lumMod val="50000"/>
                </a:schemeClr>
              </a:solidFill>
            </a:endParaRPr>
          </a:p>
          <a:p>
            <a:pPr marL="285750" indent="-285750">
              <a:lnSpc>
                <a:spcPct val="160000"/>
              </a:lnSpc>
            </a:pPr>
            <a:r>
              <a:rPr lang="ar-JO" sz="2500" dirty="0">
                <a:solidFill>
                  <a:schemeClr val="accent6">
                    <a:lumMod val="50000"/>
                  </a:schemeClr>
                </a:solidFill>
              </a:rPr>
              <a:t> يتركب الهيموغلوبين من مكونين هامين :الهيم(الحديد) والغلوبين(بروتين مكون من مجموعة حموض أمينية مرتبة </a:t>
            </a:r>
            <a:r>
              <a:rPr lang="en-US" sz="2500" dirty="0">
                <a:solidFill>
                  <a:schemeClr val="accent6">
                    <a:lumMod val="50000"/>
                  </a:schemeClr>
                </a:solidFill>
              </a:rPr>
              <a:t> </a:t>
            </a:r>
            <a:r>
              <a:rPr lang="ar-JO" sz="2500" dirty="0">
                <a:solidFill>
                  <a:schemeClr val="accent6">
                    <a:lumMod val="50000"/>
                  </a:schemeClr>
                </a:solidFill>
              </a:rPr>
              <a:t>بترتيب محدد لتجتمع وتشكل سلاسل</a:t>
            </a:r>
            <a:r>
              <a:rPr lang="en-US" sz="2500" dirty="0">
                <a:solidFill>
                  <a:schemeClr val="accent6">
                    <a:lumMod val="50000"/>
                  </a:schemeClr>
                </a:solidFill>
              </a:rPr>
              <a:t> </a:t>
            </a:r>
            <a:r>
              <a:rPr lang="en-US" sz="2500" dirty="0" smtClean="0">
                <a:solidFill>
                  <a:schemeClr val="accent6">
                    <a:lumMod val="50000"/>
                  </a:schemeClr>
                </a:solidFill>
              </a:rPr>
              <a:t>( A,B</a:t>
            </a:r>
            <a:r>
              <a:rPr lang="en-US" sz="2500" dirty="0">
                <a:solidFill>
                  <a:schemeClr val="accent6">
                    <a:lumMod val="50000"/>
                  </a:schemeClr>
                </a:solidFill>
              </a:rPr>
              <a:t>,</a:t>
            </a:r>
            <a:r>
              <a:rPr lang="en-US" sz="2500" b="1" dirty="0">
                <a:solidFill>
                  <a:schemeClr val="accent6">
                    <a:lumMod val="50000"/>
                  </a:schemeClr>
                </a:solidFill>
              </a:rPr>
              <a:t> </a:t>
            </a:r>
            <a:r>
              <a:rPr lang="en-US" sz="2500" b="1" dirty="0" smtClean="0">
                <a:solidFill>
                  <a:schemeClr val="accent6">
                    <a:lumMod val="50000"/>
                  </a:schemeClr>
                </a:solidFill>
              </a:rPr>
              <a:t> </a:t>
            </a:r>
            <a:r>
              <a:rPr lang="ar-SY" sz="2500" b="1" dirty="0" smtClean="0">
                <a:solidFill>
                  <a:schemeClr val="accent6">
                    <a:lumMod val="50000"/>
                  </a:schemeClr>
                </a:solidFill>
              </a:rPr>
              <a:t> .</a:t>
            </a:r>
            <a:endParaRPr lang="ar-JO" sz="2500" dirty="0">
              <a:solidFill>
                <a:schemeClr val="accent6">
                  <a:lumMod val="50000"/>
                </a:schemeClr>
              </a:solidFill>
            </a:endParaRPr>
          </a:p>
          <a:p>
            <a:pPr marL="285750" indent="-285750">
              <a:lnSpc>
                <a:spcPct val="160000"/>
              </a:lnSpc>
            </a:pPr>
            <a:r>
              <a:rPr lang="ar-JO" sz="2500" dirty="0">
                <a:solidFill>
                  <a:schemeClr val="accent6">
                    <a:lumMod val="50000"/>
                  </a:schemeClr>
                </a:solidFill>
              </a:rPr>
              <a:t>تلتف هذه السلاسل حول بعضها بطريقة فراغية حاصرة ضمنها ذرة الحديد</a:t>
            </a:r>
            <a:endParaRPr lang="en-US" sz="2500" dirty="0">
              <a:solidFill>
                <a:schemeClr val="accent6">
                  <a:lumMod val="50000"/>
                </a:schemeClr>
              </a:solidFill>
            </a:endParaRPr>
          </a:p>
        </p:txBody>
      </p:sp>
    </p:spTree>
    <p:extLst>
      <p:ext uri="{BB962C8B-B14F-4D97-AF65-F5344CB8AC3E}">
        <p14:creationId xmlns:p14="http://schemas.microsoft.com/office/powerpoint/2010/main" val="3989689435"/>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pPr marL="0" indent="0">
              <a:buNone/>
            </a:pPr>
            <a:endParaRPr lang="ar-SA" dirty="0">
              <a:solidFill>
                <a:schemeClr val="accent6">
                  <a:lumMod val="50000"/>
                </a:schemeClr>
              </a:solidFill>
            </a:endParaRPr>
          </a:p>
        </p:txBody>
      </p:sp>
      <p:pic>
        <p:nvPicPr>
          <p:cNvPr id="14338" name="Picture 2" descr="C:\Users\yaser\Desktop\sicle\pregnancy-with-beta-thalassemia-47-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4645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r>
              <a:rPr lang="ar-SY" b="1" i="1" u="sng" dirty="0" smtClean="0">
                <a:solidFill>
                  <a:schemeClr val="accent6">
                    <a:lumMod val="50000"/>
                  </a:schemeClr>
                </a:solidFill>
              </a:rPr>
              <a:t>اللقاحات :</a:t>
            </a:r>
          </a:p>
          <a:p>
            <a:r>
              <a:rPr lang="ar-SY" dirty="0" smtClean="0">
                <a:solidFill>
                  <a:schemeClr val="accent6">
                    <a:lumMod val="50000"/>
                  </a:schemeClr>
                </a:solidFill>
              </a:rPr>
              <a:t>يجب تمنيع جميع السيدات غير الملقحات بلقاح الكبد</a:t>
            </a:r>
            <a:r>
              <a:rPr lang="en-US" dirty="0" smtClean="0">
                <a:solidFill>
                  <a:schemeClr val="accent6">
                    <a:lumMod val="50000"/>
                  </a:schemeClr>
                </a:solidFill>
              </a:rPr>
              <a:t>B </a:t>
            </a:r>
            <a:r>
              <a:rPr lang="ar-SA" dirty="0" smtClean="0">
                <a:solidFill>
                  <a:schemeClr val="accent6">
                    <a:lumMod val="50000"/>
                  </a:schemeClr>
                </a:solidFill>
              </a:rPr>
              <a:t> قبل الحمل .</a:t>
            </a:r>
          </a:p>
          <a:p>
            <a:r>
              <a:rPr lang="ar-SA" dirty="0" smtClean="0">
                <a:solidFill>
                  <a:schemeClr val="accent6">
                    <a:lumMod val="50000"/>
                  </a:schemeClr>
                </a:solidFill>
              </a:rPr>
              <a:t>يجب تلقيح السيدات المستأصلات للطحال ( المكورات الرئوية , المستدميات النزلية , السحائيات )واللاتي لم يتلقين اللقاحات قبل الاستئصال .</a:t>
            </a:r>
          </a:p>
          <a:p>
            <a:r>
              <a:rPr lang="ar-SA" dirty="0" smtClean="0">
                <a:solidFill>
                  <a:schemeClr val="accent6">
                    <a:lumMod val="50000"/>
                  </a:schemeClr>
                </a:solidFill>
              </a:rPr>
              <a:t>إعطاء لقاح الكزاز إن لم يكن معطىً سابقاً.</a:t>
            </a:r>
            <a:endParaRPr lang="ar-SA" dirty="0">
              <a:solidFill>
                <a:schemeClr val="accent6">
                  <a:lumMod val="50000"/>
                </a:schemeClr>
              </a:solidFill>
            </a:endParaRPr>
          </a:p>
        </p:txBody>
      </p:sp>
    </p:spTree>
    <p:extLst>
      <p:ext uri="{BB962C8B-B14F-4D97-AF65-F5344CB8AC3E}">
        <p14:creationId xmlns:p14="http://schemas.microsoft.com/office/powerpoint/2010/main" val="249238382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endParaRPr lang="ar-SA" dirty="0">
              <a:solidFill>
                <a:schemeClr val="accent6">
                  <a:lumMod val="50000"/>
                </a:schemeClr>
              </a:solidFill>
            </a:endParaRPr>
          </a:p>
        </p:txBody>
      </p:sp>
      <p:pic>
        <p:nvPicPr>
          <p:cNvPr id="11266" name="Picture 2" descr="C:\Users\yaser\Desktop\sicle\pregnancy-with-beta-thalassemia-46-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16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i="1" dirty="0" smtClean="0">
                <a:solidFill>
                  <a:schemeClr val="accent6">
                    <a:lumMod val="75000"/>
                  </a:schemeClr>
                </a:solidFill>
                <a:cs typeface="Old Antic Outline Shaded" panose="02010400000000000000" pitchFamily="2" charset="-78"/>
              </a:rPr>
              <a:t>التوصيات قبل الحمل لمريضات 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pPr marL="0" indent="0">
              <a:buNone/>
            </a:pPr>
            <a:endParaRPr lang="ar-SA" dirty="0">
              <a:solidFill>
                <a:schemeClr val="accent6">
                  <a:lumMod val="50000"/>
                </a:schemeClr>
              </a:solidFill>
            </a:endParaRPr>
          </a:p>
        </p:txBody>
      </p:sp>
      <p:pic>
        <p:nvPicPr>
          <p:cNvPr id="12290" name="Picture 2" descr="C:\Users\yaser\Desktop\sicle\pregnancy-with-beta-thalassemia-44-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10539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i="1" dirty="0" smtClean="0">
                <a:solidFill>
                  <a:schemeClr val="accent6">
                    <a:lumMod val="75000"/>
                  </a:schemeClr>
                </a:solidFill>
                <a:cs typeface="Old Antic Outline Shaded" panose="02010400000000000000" pitchFamily="2" charset="-78"/>
              </a:rPr>
              <a:t>فقر الدم المنجلي</a:t>
            </a:r>
            <a:endParaRPr lang="ar-SA" sz="4800" b="1" i="1" dirty="0">
              <a:solidFill>
                <a:schemeClr val="accent6">
                  <a:lumMod val="75000"/>
                </a:schemeClr>
              </a:solidFill>
              <a:cs typeface="Old Antic Outline Shaded" panose="02010400000000000000" pitchFamily="2" charset="-78"/>
            </a:endParaRPr>
          </a:p>
        </p:txBody>
      </p:sp>
      <p:sp>
        <p:nvSpPr>
          <p:cNvPr id="4" name="عنصر نائب للمحتوى 3"/>
          <p:cNvSpPr>
            <a:spLocks noGrp="1"/>
          </p:cNvSpPr>
          <p:nvPr>
            <p:ph idx="1"/>
          </p:nvPr>
        </p:nvSpPr>
        <p:spPr/>
        <p:txBody>
          <a:bodyPr/>
          <a:lstStyle/>
          <a:p>
            <a:endParaRPr lang="ar-SA" dirty="0"/>
          </a:p>
        </p:txBody>
      </p:sp>
      <p:pic>
        <p:nvPicPr>
          <p:cNvPr id="1027" name="Picture 3" descr="C:\Users\yaser\Desktop\sicle\gr4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864096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17656"/>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i="1" dirty="0" smtClean="0">
                <a:solidFill>
                  <a:schemeClr val="accent6">
                    <a:lumMod val="75000"/>
                  </a:schemeClr>
                </a:solidFill>
                <a:cs typeface="Old Antic Outline Shaded" panose="02010400000000000000" pitchFamily="2" charset="-78"/>
              </a:rPr>
              <a:t>فقر الدم المنجلي</a:t>
            </a:r>
            <a:endParaRPr lang="ar-SA" sz="4800" b="1"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r>
              <a:rPr lang="ar-SA" dirty="0">
                <a:solidFill>
                  <a:schemeClr val="accent6">
                    <a:lumMod val="50000"/>
                  </a:schemeClr>
                </a:solidFill>
              </a:rPr>
              <a:t>مجموعة من الاعتلالات الوراثية التي تؤثر في تركيب  	 السلاسل </a:t>
            </a:r>
            <a:r>
              <a:rPr lang="el-GR" dirty="0" smtClean="0">
                <a:solidFill>
                  <a:schemeClr val="accent6">
                    <a:lumMod val="50000"/>
                  </a:schemeClr>
                </a:solidFill>
              </a:rPr>
              <a:t>β</a:t>
            </a:r>
            <a:r>
              <a:rPr lang="ar-SA" dirty="0" smtClean="0">
                <a:solidFill>
                  <a:schemeClr val="accent6">
                    <a:lumMod val="50000"/>
                  </a:schemeClr>
                </a:solidFill>
              </a:rPr>
              <a:t>.</a:t>
            </a:r>
            <a:endParaRPr lang="el-GR" dirty="0">
              <a:solidFill>
                <a:schemeClr val="accent6">
                  <a:lumMod val="50000"/>
                </a:schemeClr>
              </a:solidFill>
            </a:endParaRPr>
          </a:p>
          <a:p>
            <a:r>
              <a:rPr lang="ar-SA" dirty="0">
                <a:solidFill>
                  <a:schemeClr val="accent6">
                    <a:lumMod val="50000"/>
                  </a:schemeClr>
                </a:solidFill>
              </a:rPr>
              <a:t>حيث يحل الحمض الأميني (فالين)مكان الحمض الاميني (غلوتاميك</a:t>
            </a:r>
            <a:r>
              <a:rPr lang="ar-SA" dirty="0" smtClean="0">
                <a:solidFill>
                  <a:schemeClr val="accent6">
                    <a:lumMod val="50000"/>
                  </a:schemeClr>
                </a:solidFill>
              </a:rPr>
              <a:t>) .</a:t>
            </a:r>
            <a:endParaRPr lang="ar-SA" dirty="0">
              <a:solidFill>
                <a:schemeClr val="accent6">
                  <a:lumMod val="50000"/>
                </a:schemeClr>
              </a:solidFill>
            </a:endParaRPr>
          </a:p>
          <a:p>
            <a:r>
              <a:rPr lang="ar-SA" dirty="0">
                <a:solidFill>
                  <a:schemeClr val="accent6">
                    <a:lumMod val="50000"/>
                  </a:schemeClr>
                </a:solidFill>
              </a:rPr>
              <a:t>هذا التغيير في ترتيب الحموض الامينية ينتج خضاب جديد يدعى الخضاب المنجلي  </a:t>
            </a:r>
            <a:r>
              <a:rPr lang="en-US" dirty="0">
                <a:solidFill>
                  <a:schemeClr val="accent6">
                    <a:lumMod val="50000"/>
                  </a:schemeClr>
                </a:solidFill>
              </a:rPr>
              <a:t>S </a:t>
            </a:r>
            <a:r>
              <a:rPr lang="ar-SA" dirty="0" smtClean="0">
                <a:solidFill>
                  <a:schemeClr val="accent6">
                    <a:lumMod val="50000"/>
                  </a:schemeClr>
                </a:solidFill>
              </a:rPr>
              <a:t> .</a:t>
            </a:r>
            <a:endParaRPr lang="en-US" dirty="0">
              <a:solidFill>
                <a:schemeClr val="accent6">
                  <a:lumMod val="50000"/>
                </a:schemeClr>
              </a:solidFill>
            </a:endParaRPr>
          </a:p>
          <a:p>
            <a:r>
              <a:rPr lang="ar-SA" dirty="0">
                <a:solidFill>
                  <a:schemeClr val="accent6">
                    <a:lumMod val="50000"/>
                  </a:schemeClr>
                </a:solidFill>
              </a:rPr>
              <a:t>وهو مرض </a:t>
            </a:r>
            <a:r>
              <a:rPr lang="ar-SA" b="1" u="sng" dirty="0">
                <a:solidFill>
                  <a:schemeClr val="accent6">
                    <a:lumMod val="50000"/>
                  </a:schemeClr>
                </a:solidFill>
              </a:rPr>
              <a:t>وراثي</a:t>
            </a:r>
            <a:r>
              <a:rPr lang="ar-SA" dirty="0">
                <a:solidFill>
                  <a:schemeClr val="accent6">
                    <a:lumMod val="50000"/>
                  </a:schemeClr>
                </a:solidFill>
              </a:rPr>
              <a:t> ينقله الآباء والأمهات الحاملين للمرض إلى الأبناء</a:t>
            </a:r>
            <a:r>
              <a:rPr lang="ar-SA" b="1" u="sng" dirty="0">
                <a:solidFill>
                  <a:schemeClr val="accent6">
                    <a:lumMod val="50000"/>
                  </a:schemeClr>
                </a:solidFill>
              </a:rPr>
              <a:t> الذكور والإناث </a:t>
            </a:r>
            <a:r>
              <a:rPr lang="ar-SA" dirty="0">
                <a:solidFill>
                  <a:schemeClr val="accent6">
                    <a:lumMod val="50000"/>
                  </a:schemeClr>
                </a:solidFill>
              </a:rPr>
              <a:t>على حد </a:t>
            </a:r>
            <a:r>
              <a:rPr lang="ar-SA" dirty="0" smtClean="0">
                <a:solidFill>
                  <a:schemeClr val="accent6">
                    <a:lumMod val="50000"/>
                  </a:schemeClr>
                </a:solidFill>
              </a:rPr>
              <a:t>سواء .</a:t>
            </a:r>
            <a:endParaRPr lang="ar-SA" dirty="0">
              <a:solidFill>
                <a:schemeClr val="accent6">
                  <a:lumMod val="50000"/>
                </a:schemeClr>
              </a:solidFill>
            </a:endParaRPr>
          </a:p>
          <a:p>
            <a:endParaRPr lang="ar-SA" dirty="0">
              <a:solidFill>
                <a:schemeClr val="accent6">
                  <a:lumMod val="50000"/>
                </a:schemeClr>
              </a:solidFill>
            </a:endParaRPr>
          </a:p>
        </p:txBody>
      </p:sp>
    </p:spTree>
    <p:extLst>
      <p:ext uri="{BB962C8B-B14F-4D97-AF65-F5344CB8AC3E}">
        <p14:creationId xmlns:p14="http://schemas.microsoft.com/office/powerpoint/2010/main" val="373001957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i="1" dirty="0" smtClean="0">
                <a:solidFill>
                  <a:schemeClr val="accent6">
                    <a:lumMod val="75000"/>
                  </a:schemeClr>
                </a:solidFill>
                <a:cs typeface="Old Antic Outline Shaded" panose="02010400000000000000" pitchFamily="2" charset="-78"/>
              </a:rPr>
              <a:t>فقر الدم المنجلي</a:t>
            </a:r>
            <a:endParaRPr lang="ar-SA" sz="4800" b="1"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r>
              <a:rPr lang="ar-JO" dirty="0">
                <a:solidFill>
                  <a:schemeClr val="accent6">
                    <a:lumMod val="50000"/>
                  </a:schemeClr>
                </a:solidFill>
              </a:rPr>
              <a:t>إن شكل الكرية الحمراء المنجلي يفقد الكرية الحمراء خاصية الانسلال عبر الأوعية </a:t>
            </a:r>
            <a:r>
              <a:rPr lang="ar-JO" dirty="0" smtClean="0">
                <a:solidFill>
                  <a:schemeClr val="accent6">
                    <a:lumMod val="50000"/>
                  </a:schemeClr>
                </a:solidFill>
              </a:rPr>
              <a:t>الدموية</a:t>
            </a:r>
            <a:r>
              <a:rPr lang="ar-SA" dirty="0" smtClean="0">
                <a:solidFill>
                  <a:schemeClr val="accent6">
                    <a:lumMod val="50000"/>
                  </a:schemeClr>
                </a:solidFill>
              </a:rPr>
              <a:t> .</a:t>
            </a:r>
            <a:endParaRPr lang="ar-JO" dirty="0">
              <a:solidFill>
                <a:schemeClr val="accent6">
                  <a:lumMod val="50000"/>
                </a:schemeClr>
              </a:solidFill>
            </a:endParaRPr>
          </a:p>
          <a:p>
            <a:r>
              <a:rPr lang="ar-JO" dirty="0">
                <a:solidFill>
                  <a:schemeClr val="accent6">
                    <a:lumMod val="50000"/>
                  </a:schemeClr>
                </a:solidFill>
              </a:rPr>
              <a:t>فتتجمع الكريات الحمراء المنجلية في الأوعية الدموية </a:t>
            </a:r>
            <a:r>
              <a:rPr lang="ar-JO" dirty="0" smtClean="0">
                <a:solidFill>
                  <a:schemeClr val="accent6">
                    <a:lumMod val="50000"/>
                  </a:schemeClr>
                </a:solidFill>
              </a:rPr>
              <a:t>وتتكدس </a:t>
            </a:r>
            <a:r>
              <a:rPr lang="ar-JO" dirty="0">
                <a:solidFill>
                  <a:schemeClr val="accent6">
                    <a:lumMod val="50000"/>
                  </a:schemeClr>
                </a:solidFill>
              </a:rPr>
              <a:t>فوق بعضها سادة الأوعية الشعرية </a:t>
            </a:r>
            <a:r>
              <a:rPr lang="ar-SA" dirty="0" smtClean="0">
                <a:solidFill>
                  <a:schemeClr val="accent6">
                    <a:lumMod val="50000"/>
                  </a:schemeClr>
                </a:solidFill>
              </a:rPr>
              <a:t>.</a:t>
            </a:r>
            <a:endParaRPr lang="ar-JO" dirty="0">
              <a:solidFill>
                <a:schemeClr val="accent6">
                  <a:lumMod val="50000"/>
                </a:schemeClr>
              </a:solidFill>
            </a:endParaRPr>
          </a:p>
          <a:p>
            <a:r>
              <a:rPr lang="ar-JO" dirty="0">
                <a:solidFill>
                  <a:schemeClr val="accent6">
                    <a:lumMod val="50000"/>
                  </a:schemeClr>
                </a:solidFill>
              </a:rPr>
              <a:t>انسداد الاوعية يؤدي لحدوث تموت فيها </a:t>
            </a:r>
            <a:r>
              <a:rPr lang="ar-SA" dirty="0" smtClean="0">
                <a:solidFill>
                  <a:schemeClr val="accent6">
                    <a:lumMod val="50000"/>
                  </a:schemeClr>
                </a:solidFill>
              </a:rPr>
              <a:t>.</a:t>
            </a:r>
            <a:endParaRPr lang="ar-JO" dirty="0">
              <a:solidFill>
                <a:schemeClr val="accent6">
                  <a:lumMod val="50000"/>
                </a:schemeClr>
              </a:solidFill>
            </a:endParaRPr>
          </a:p>
          <a:p>
            <a:r>
              <a:rPr lang="ar-JO" dirty="0">
                <a:solidFill>
                  <a:schemeClr val="accent6">
                    <a:lumMod val="50000"/>
                  </a:schemeClr>
                </a:solidFill>
              </a:rPr>
              <a:t>هذا التموت يؤدي لآلام شديدة تدعى بنوبة </a:t>
            </a:r>
            <a:r>
              <a:rPr lang="ar-JO" dirty="0" smtClean="0">
                <a:solidFill>
                  <a:schemeClr val="accent6">
                    <a:lumMod val="50000"/>
                  </a:schemeClr>
                </a:solidFill>
              </a:rPr>
              <a:t>التمنجل</a:t>
            </a:r>
            <a:r>
              <a:rPr lang="ar-SA" dirty="0" smtClean="0">
                <a:solidFill>
                  <a:schemeClr val="accent6">
                    <a:lumMod val="50000"/>
                  </a:schemeClr>
                </a:solidFill>
              </a:rPr>
              <a:t> .</a:t>
            </a:r>
            <a:endParaRPr lang="ar-JO" dirty="0">
              <a:solidFill>
                <a:schemeClr val="accent6">
                  <a:lumMod val="50000"/>
                </a:schemeClr>
              </a:solidFill>
            </a:endParaRPr>
          </a:p>
          <a:p>
            <a:r>
              <a:rPr lang="ar-JO" dirty="0">
                <a:solidFill>
                  <a:schemeClr val="accent6">
                    <a:lumMod val="50000"/>
                  </a:schemeClr>
                </a:solidFill>
              </a:rPr>
              <a:t>تكرار هذه الانسدادات يؤدي لتلف تدريجي في </a:t>
            </a:r>
            <a:r>
              <a:rPr lang="ar-JO" dirty="0" smtClean="0">
                <a:solidFill>
                  <a:schemeClr val="accent6">
                    <a:lumMod val="50000"/>
                  </a:schemeClr>
                </a:solidFill>
              </a:rPr>
              <a:t>الأعضاء</a:t>
            </a:r>
            <a:r>
              <a:rPr lang="ar-SA" dirty="0" smtClean="0">
                <a:solidFill>
                  <a:schemeClr val="accent6">
                    <a:lumMod val="50000"/>
                  </a:schemeClr>
                </a:solidFill>
              </a:rPr>
              <a:t> .</a:t>
            </a:r>
            <a:endParaRPr lang="en-US" dirty="0">
              <a:solidFill>
                <a:schemeClr val="accent6">
                  <a:lumMod val="50000"/>
                </a:schemeClr>
              </a:solidFill>
            </a:endParaRPr>
          </a:p>
          <a:p>
            <a:endParaRPr lang="ar-SA" dirty="0">
              <a:solidFill>
                <a:schemeClr val="accent6">
                  <a:lumMod val="50000"/>
                </a:schemeClr>
              </a:solidFill>
            </a:endParaRPr>
          </a:p>
        </p:txBody>
      </p:sp>
    </p:spTree>
    <p:extLst>
      <p:ext uri="{BB962C8B-B14F-4D97-AF65-F5344CB8AC3E}">
        <p14:creationId xmlns:p14="http://schemas.microsoft.com/office/powerpoint/2010/main" val="294187887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260350"/>
            <a:ext cx="8229600" cy="1143000"/>
          </a:xfrm>
        </p:spPr>
        <p:txBody>
          <a:bodyPr>
            <a:normAutofit fontScale="90000"/>
          </a:bodyPr>
          <a:lstStyle/>
          <a:p>
            <a:r>
              <a:rPr lang="ar-SY" b="1" i="1" dirty="0" smtClean="0">
                <a:solidFill>
                  <a:schemeClr val="accent6">
                    <a:lumMod val="75000"/>
                  </a:schemeClr>
                </a:solidFill>
                <a:cs typeface="Old Antic Outline Shaded" panose="02010400000000000000" pitchFamily="2" charset="-78"/>
              </a:rPr>
              <a:t>الآلية الإمراضية في مرض فقر الدم المنجلي</a:t>
            </a:r>
            <a:endParaRPr lang="en-GB" b="1" i="1" dirty="0">
              <a:solidFill>
                <a:schemeClr val="accent6">
                  <a:lumMod val="75000"/>
                </a:schemeClr>
              </a:solidFill>
              <a:cs typeface="Old Antic Outline Shaded" panose="02010400000000000000" pitchFamily="2" charset="-78"/>
            </a:endParaRPr>
          </a:p>
        </p:txBody>
      </p:sp>
      <p:sp>
        <p:nvSpPr>
          <p:cNvPr id="15363" name="Rectangle 3"/>
          <p:cNvSpPr>
            <a:spLocks noGrp="1" noChangeArrowheads="1"/>
          </p:cNvSpPr>
          <p:nvPr>
            <p:ph idx="1"/>
          </p:nvPr>
        </p:nvSpPr>
        <p:spPr>
          <a:xfrm>
            <a:off x="515938" y="1504950"/>
            <a:ext cx="7886700" cy="4741863"/>
          </a:xfrm>
        </p:spPr>
        <p:txBody>
          <a:bodyPr/>
          <a:lstStyle/>
          <a:p>
            <a:pPr>
              <a:buFont typeface="Arial" pitchFamily="34" charset="0"/>
              <a:buNone/>
            </a:pPr>
            <a:r>
              <a:rPr lang="en-GB" b="0" dirty="0"/>
              <a:t> </a:t>
            </a:r>
          </a:p>
        </p:txBody>
      </p:sp>
      <p:sp>
        <p:nvSpPr>
          <p:cNvPr id="15364" name="Text Box 4"/>
          <p:cNvSpPr txBox="1">
            <a:spLocks noChangeArrowheads="1"/>
          </p:cNvSpPr>
          <p:nvPr/>
        </p:nvSpPr>
        <p:spPr bwMode="auto">
          <a:xfrm>
            <a:off x="1000100" y="2647950"/>
            <a:ext cx="2436885" cy="646331"/>
          </a:xfrm>
          <a:prstGeom prst="rect">
            <a:avLst/>
          </a:prstGeom>
          <a:noFill/>
          <a:ln w="9525">
            <a:noFill/>
            <a:miter lim="800000"/>
            <a:headEnd/>
            <a:tailEnd/>
          </a:ln>
          <a:effectLst/>
        </p:spPr>
        <p:txBody>
          <a:bodyPr wrap="none">
            <a:spAutoFit/>
          </a:bodyPr>
          <a:lstStyle/>
          <a:p>
            <a:pPr algn="ctr" eaLnBrk="0" hangingPunct="0"/>
            <a:r>
              <a:rPr lang="ar-SY" b="1" dirty="0" smtClean="0">
                <a:solidFill>
                  <a:srgbClr val="CC6600"/>
                </a:solidFill>
              </a:rPr>
              <a:t>تصلب الكريات الحمراء بسبب </a:t>
            </a:r>
          </a:p>
          <a:p>
            <a:pPr algn="ctr" eaLnBrk="0" hangingPunct="0"/>
            <a:r>
              <a:rPr lang="ar-SY" b="1" dirty="0" smtClean="0">
                <a:solidFill>
                  <a:srgbClr val="CC6600"/>
                </a:solidFill>
              </a:rPr>
              <a:t>نقص الأكسجين</a:t>
            </a:r>
            <a:endParaRPr lang="en-GB" b="1" dirty="0">
              <a:solidFill>
                <a:srgbClr val="CC6600"/>
              </a:solidFill>
            </a:endParaRPr>
          </a:p>
        </p:txBody>
      </p:sp>
      <p:sp>
        <p:nvSpPr>
          <p:cNvPr id="15365" name="Text Box 5"/>
          <p:cNvSpPr txBox="1">
            <a:spLocks noChangeArrowheads="1"/>
          </p:cNvSpPr>
          <p:nvPr/>
        </p:nvSpPr>
        <p:spPr bwMode="auto">
          <a:xfrm>
            <a:off x="1660513" y="1504950"/>
            <a:ext cx="1125537" cy="307777"/>
          </a:xfrm>
          <a:prstGeom prst="rect">
            <a:avLst/>
          </a:prstGeom>
          <a:noFill/>
          <a:ln w="9525">
            <a:noFill/>
            <a:miter lim="800000"/>
            <a:headEnd/>
            <a:tailEnd/>
          </a:ln>
          <a:effectLst/>
        </p:spPr>
        <p:txBody>
          <a:bodyPr>
            <a:spAutoFit/>
          </a:bodyPr>
          <a:lstStyle/>
          <a:p>
            <a:pPr algn="ctr" eaLnBrk="0" hangingPunct="0"/>
            <a:r>
              <a:rPr lang="en-GB" sz="1400" b="1" dirty="0" smtClean="0">
                <a:solidFill>
                  <a:srgbClr val="CC6600"/>
                </a:solidFill>
              </a:rPr>
              <a:t>S</a:t>
            </a:r>
            <a:r>
              <a:rPr lang="ar-SY" sz="1400" b="1" dirty="0" smtClean="0">
                <a:solidFill>
                  <a:srgbClr val="CC6600"/>
                </a:solidFill>
              </a:rPr>
              <a:t>خضاب </a:t>
            </a:r>
            <a:endParaRPr lang="en-GB" sz="1400" b="1" dirty="0">
              <a:solidFill>
                <a:srgbClr val="CC6600"/>
              </a:solidFill>
            </a:endParaRPr>
          </a:p>
        </p:txBody>
      </p:sp>
      <p:sp>
        <p:nvSpPr>
          <p:cNvPr id="15366" name="Line 6"/>
          <p:cNvSpPr>
            <a:spLocks noChangeShapeType="1"/>
          </p:cNvSpPr>
          <p:nvPr/>
        </p:nvSpPr>
        <p:spPr bwMode="auto">
          <a:xfrm>
            <a:off x="2420938" y="2076450"/>
            <a:ext cx="1587" cy="592138"/>
          </a:xfrm>
          <a:prstGeom prst="line">
            <a:avLst/>
          </a:prstGeom>
          <a:noFill/>
          <a:ln w="28575">
            <a:solidFill>
              <a:srgbClr val="000000"/>
            </a:solidFill>
            <a:round/>
            <a:headEnd/>
            <a:tailEnd type="triangle" w="med" len="med"/>
          </a:ln>
          <a:effectLst/>
        </p:spPr>
        <p:txBody>
          <a:bodyPr/>
          <a:lstStyle/>
          <a:p>
            <a:endParaRPr lang="ar-SY" dirty="0"/>
          </a:p>
        </p:txBody>
      </p:sp>
      <p:sp>
        <p:nvSpPr>
          <p:cNvPr id="15367" name="Line 7"/>
          <p:cNvSpPr>
            <a:spLocks noChangeShapeType="1"/>
          </p:cNvSpPr>
          <p:nvPr/>
        </p:nvSpPr>
        <p:spPr bwMode="auto">
          <a:xfrm flipV="1">
            <a:off x="2192338" y="2076450"/>
            <a:ext cx="1587" cy="592138"/>
          </a:xfrm>
          <a:prstGeom prst="line">
            <a:avLst/>
          </a:prstGeom>
          <a:noFill/>
          <a:ln w="28575">
            <a:solidFill>
              <a:srgbClr val="000000"/>
            </a:solidFill>
            <a:round/>
            <a:headEnd/>
            <a:tailEnd type="triangle" w="med" len="med"/>
          </a:ln>
          <a:effectLst/>
        </p:spPr>
        <p:txBody>
          <a:bodyPr/>
          <a:lstStyle/>
          <a:p>
            <a:endParaRPr lang="ar-SY" dirty="0"/>
          </a:p>
        </p:txBody>
      </p:sp>
      <p:sp>
        <p:nvSpPr>
          <p:cNvPr id="15368" name="Text Box 8"/>
          <p:cNvSpPr txBox="1">
            <a:spLocks noChangeArrowheads="1"/>
          </p:cNvSpPr>
          <p:nvPr/>
        </p:nvSpPr>
        <p:spPr bwMode="auto">
          <a:xfrm>
            <a:off x="2474913" y="2136775"/>
            <a:ext cx="855662" cy="396875"/>
          </a:xfrm>
          <a:prstGeom prst="rect">
            <a:avLst/>
          </a:prstGeom>
          <a:noFill/>
          <a:ln w="9525">
            <a:noFill/>
            <a:miter lim="800000"/>
            <a:headEnd/>
            <a:tailEnd/>
          </a:ln>
          <a:effectLst/>
        </p:spPr>
        <p:txBody>
          <a:bodyPr>
            <a:spAutoFit/>
          </a:bodyPr>
          <a:lstStyle/>
          <a:p>
            <a:pPr eaLnBrk="0" hangingPunct="0"/>
            <a:r>
              <a:rPr lang="en-GB" sz="2000" b="1" dirty="0">
                <a:solidFill>
                  <a:srgbClr val="000000"/>
                </a:solidFill>
                <a:cs typeface="Arial" pitchFamily="34" charset="0"/>
              </a:rPr>
              <a:t>–</a:t>
            </a:r>
            <a:r>
              <a:rPr lang="en-GB" sz="2000" b="1" dirty="0">
                <a:solidFill>
                  <a:srgbClr val="000000"/>
                </a:solidFill>
              </a:rPr>
              <a:t>O</a:t>
            </a:r>
            <a:r>
              <a:rPr lang="en-GB" sz="2000" b="1" baseline="-25000" dirty="0">
                <a:solidFill>
                  <a:srgbClr val="000000"/>
                </a:solidFill>
              </a:rPr>
              <a:t>2</a:t>
            </a:r>
          </a:p>
        </p:txBody>
      </p:sp>
      <p:sp>
        <p:nvSpPr>
          <p:cNvPr id="15369" name="Rectangle 9"/>
          <p:cNvSpPr>
            <a:spLocks noChangeArrowheads="1"/>
          </p:cNvSpPr>
          <p:nvPr/>
        </p:nvSpPr>
        <p:spPr bwMode="auto">
          <a:xfrm>
            <a:off x="1506538" y="2152650"/>
            <a:ext cx="620712" cy="396875"/>
          </a:xfrm>
          <a:prstGeom prst="rect">
            <a:avLst/>
          </a:prstGeom>
          <a:noFill/>
          <a:ln w="9525">
            <a:noFill/>
            <a:miter lim="800000"/>
            <a:headEnd/>
            <a:tailEnd/>
          </a:ln>
          <a:effectLst/>
        </p:spPr>
        <p:txBody>
          <a:bodyPr wrap="none">
            <a:spAutoFit/>
          </a:bodyPr>
          <a:lstStyle/>
          <a:p>
            <a:pPr eaLnBrk="0" hangingPunct="0"/>
            <a:r>
              <a:rPr lang="en-GB" sz="2000" b="1" dirty="0">
                <a:solidFill>
                  <a:srgbClr val="000000"/>
                </a:solidFill>
              </a:rPr>
              <a:t>+O</a:t>
            </a:r>
            <a:r>
              <a:rPr lang="en-GB" sz="2000" b="1" baseline="-25000" dirty="0">
                <a:solidFill>
                  <a:srgbClr val="000000"/>
                </a:solidFill>
              </a:rPr>
              <a:t>2</a:t>
            </a:r>
          </a:p>
        </p:txBody>
      </p:sp>
      <p:sp>
        <p:nvSpPr>
          <p:cNvPr id="15370" name="Text Box 10"/>
          <p:cNvSpPr txBox="1">
            <a:spLocks noChangeArrowheads="1"/>
          </p:cNvSpPr>
          <p:nvPr/>
        </p:nvSpPr>
        <p:spPr bwMode="auto">
          <a:xfrm>
            <a:off x="1071538" y="3702610"/>
            <a:ext cx="2177199" cy="369332"/>
          </a:xfrm>
          <a:prstGeom prst="rect">
            <a:avLst/>
          </a:prstGeom>
          <a:noFill/>
          <a:ln w="9525">
            <a:noFill/>
            <a:miter lim="800000"/>
            <a:headEnd/>
            <a:tailEnd/>
          </a:ln>
          <a:effectLst/>
        </p:spPr>
        <p:txBody>
          <a:bodyPr wrap="none">
            <a:spAutoFit/>
          </a:bodyPr>
          <a:lstStyle/>
          <a:p>
            <a:pPr algn="ctr" eaLnBrk="0" hangingPunct="0"/>
            <a:r>
              <a:rPr lang="ar-SY" b="1" dirty="0" smtClean="0">
                <a:solidFill>
                  <a:srgbClr val="000000"/>
                </a:solidFill>
              </a:rPr>
              <a:t>تحولها إلى الشكل المنجلي </a:t>
            </a:r>
          </a:p>
        </p:txBody>
      </p:sp>
      <p:sp>
        <p:nvSpPr>
          <p:cNvPr id="15371" name="Text Box 11"/>
          <p:cNvSpPr txBox="1">
            <a:spLocks noChangeArrowheads="1"/>
          </p:cNvSpPr>
          <p:nvPr/>
        </p:nvSpPr>
        <p:spPr bwMode="auto">
          <a:xfrm>
            <a:off x="1320800" y="4691063"/>
            <a:ext cx="2117887" cy="400110"/>
          </a:xfrm>
          <a:prstGeom prst="rect">
            <a:avLst/>
          </a:prstGeom>
          <a:solidFill>
            <a:srgbClr val="FF9900"/>
          </a:solidFill>
          <a:ln w="9525">
            <a:noFill/>
            <a:miter lim="800000"/>
            <a:headEnd/>
            <a:tailEnd/>
          </a:ln>
          <a:effectLst/>
        </p:spPr>
        <p:txBody>
          <a:bodyPr wrap="none">
            <a:spAutoFit/>
          </a:bodyPr>
          <a:lstStyle/>
          <a:p>
            <a:pPr eaLnBrk="0" hangingPunct="0"/>
            <a:r>
              <a:rPr lang="ar-SY" sz="2000" b="1" dirty="0" smtClean="0"/>
              <a:t>حدوث الانسداد الوعائي</a:t>
            </a:r>
            <a:endParaRPr lang="en-GB" sz="2000" b="1" dirty="0"/>
          </a:p>
        </p:txBody>
      </p:sp>
      <p:sp>
        <p:nvSpPr>
          <p:cNvPr id="15372" name="Line 12"/>
          <p:cNvSpPr>
            <a:spLocks noChangeShapeType="1"/>
          </p:cNvSpPr>
          <p:nvPr/>
        </p:nvSpPr>
        <p:spPr bwMode="auto">
          <a:xfrm>
            <a:off x="2281238" y="3267075"/>
            <a:ext cx="1587" cy="369888"/>
          </a:xfrm>
          <a:prstGeom prst="line">
            <a:avLst/>
          </a:prstGeom>
          <a:noFill/>
          <a:ln w="19050">
            <a:solidFill>
              <a:srgbClr val="000000"/>
            </a:solidFill>
            <a:round/>
            <a:headEnd/>
            <a:tailEnd type="triangle" w="med" len="med"/>
          </a:ln>
          <a:effectLst/>
        </p:spPr>
        <p:txBody>
          <a:bodyPr/>
          <a:lstStyle/>
          <a:p>
            <a:endParaRPr lang="ar-SY" dirty="0"/>
          </a:p>
        </p:txBody>
      </p:sp>
      <p:sp>
        <p:nvSpPr>
          <p:cNvPr id="15373" name="Line 13"/>
          <p:cNvSpPr>
            <a:spLocks noChangeShapeType="1"/>
          </p:cNvSpPr>
          <p:nvPr/>
        </p:nvSpPr>
        <p:spPr bwMode="auto">
          <a:xfrm>
            <a:off x="2281238" y="4219575"/>
            <a:ext cx="1587" cy="369888"/>
          </a:xfrm>
          <a:prstGeom prst="line">
            <a:avLst/>
          </a:prstGeom>
          <a:noFill/>
          <a:ln w="19050">
            <a:solidFill>
              <a:srgbClr val="000000"/>
            </a:solidFill>
            <a:round/>
            <a:headEnd/>
            <a:tailEnd type="triangle" w="med" len="med"/>
          </a:ln>
          <a:effectLst/>
        </p:spPr>
        <p:txBody>
          <a:bodyPr/>
          <a:lstStyle/>
          <a:p>
            <a:endParaRPr lang="ar-SY" dirty="0"/>
          </a:p>
        </p:txBody>
      </p:sp>
      <p:pic>
        <p:nvPicPr>
          <p:cNvPr id="15374" name="Picture 14" descr="sickle_cell_image_1"/>
          <p:cNvPicPr>
            <a:picLocks noChangeAspect="1" noChangeArrowheads="1"/>
          </p:cNvPicPr>
          <p:nvPr/>
        </p:nvPicPr>
        <p:blipFill>
          <a:blip r:embed="rId3"/>
          <a:srcRect/>
          <a:stretch>
            <a:fillRect/>
          </a:stretch>
        </p:blipFill>
        <p:spPr bwMode="auto">
          <a:xfrm>
            <a:off x="6850063" y="4433888"/>
            <a:ext cx="2108200" cy="1885950"/>
          </a:xfrm>
          <a:prstGeom prst="rect">
            <a:avLst/>
          </a:prstGeom>
          <a:noFill/>
        </p:spPr>
      </p:pic>
      <p:sp>
        <p:nvSpPr>
          <p:cNvPr id="15375" name="Text Box 15"/>
          <p:cNvSpPr txBox="1">
            <a:spLocks noChangeArrowheads="1"/>
          </p:cNvSpPr>
          <p:nvPr/>
        </p:nvSpPr>
        <p:spPr bwMode="auto">
          <a:xfrm>
            <a:off x="714348" y="5568751"/>
            <a:ext cx="3071834" cy="646331"/>
          </a:xfrm>
          <a:prstGeom prst="rect">
            <a:avLst/>
          </a:prstGeom>
          <a:noFill/>
          <a:ln w="9525">
            <a:noFill/>
            <a:miter lim="800000"/>
            <a:headEnd/>
            <a:tailEnd/>
          </a:ln>
          <a:effectLst/>
        </p:spPr>
        <p:txBody>
          <a:bodyPr wrap="square">
            <a:spAutoFit/>
          </a:bodyPr>
          <a:lstStyle/>
          <a:p>
            <a:pPr marL="266700" indent="-266700" algn="ctr" eaLnBrk="0" hangingPunct="0"/>
            <a:r>
              <a:rPr lang="ar-SY" b="1" dirty="0" smtClean="0">
                <a:solidFill>
                  <a:srgbClr val="000000"/>
                </a:solidFill>
              </a:rPr>
              <a:t>نوبات التمنجل</a:t>
            </a:r>
          </a:p>
          <a:p>
            <a:pPr marL="266700" indent="-266700" algn="ctr" eaLnBrk="0" hangingPunct="0"/>
            <a:r>
              <a:rPr lang="ar-SY" b="1" dirty="0" smtClean="0">
                <a:solidFill>
                  <a:srgbClr val="000000"/>
                </a:solidFill>
              </a:rPr>
              <a:t>تلف الأعضاء التدريجي</a:t>
            </a:r>
            <a:endParaRPr lang="en-GB" b="1" dirty="0">
              <a:solidFill>
                <a:srgbClr val="000000"/>
              </a:solidFill>
            </a:endParaRPr>
          </a:p>
        </p:txBody>
      </p:sp>
      <p:sp>
        <p:nvSpPr>
          <p:cNvPr id="15376" name="Line 16"/>
          <p:cNvSpPr>
            <a:spLocks noChangeShapeType="1"/>
          </p:cNvSpPr>
          <p:nvPr/>
        </p:nvSpPr>
        <p:spPr bwMode="auto">
          <a:xfrm>
            <a:off x="3148013" y="3895725"/>
            <a:ext cx="908050" cy="1588"/>
          </a:xfrm>
          <a:prstGeom prst="line">
            <a:avLst/>
          </a:prstGeom>
          <a:noFill/>
          <a:ln w="28575">
            <a:solidFill>
              <a:srgbClr val="000000"/>
            </a:solidFill>
            <a:round/>
            <a:headEnd/>
            <a:tailEnd type="triangle" w="med" len="med"/>
          </a:ln>
          <a:effectLst/>
        </p:spPr>
        <p:txBody>
          <a:bodyPr/>
          <a:lstStyle/>
          <a:p>
            <a:endParaRPr lang="ar-SY" dirty="0"/>
          </a:p>
        </p:txBody>
      </p:sp>
      <p:sp>
        <p:nvSpPr>
          <p:cNvPr id="15377" name="Line 17"/>
          <p:cNvSpPr>
            <a:spLocks noChangeShapeType="1"/>
          </p:cNvSpPr>
          <p:nvPr/>
        </p:nvSpPr>
        <p:spPr bwMode="auto">
          <a:xfrm>
            <a:off x="3487738" y="4879975"/>
            <a:ext cx="2921000" cy="1588"/>
          </a:xfrm>
          <a:prstGeom prst="line">
            <a:avLst/>
          </a:prstGeom>
          <a:noFill/>
          <a:ln w="19050">
            <a:solidFill>
              <a:srgbClr val="000000"/>
            </a:solidFill>
            <a:round/>
            <a:headEnd/>
            <a:tailEnd type="triangle" w="med" len="med"/>
          </a:ln>
          <a:effectLst/>
        </p:spPr>
        <p:txBody>
          <a:bodyPr/>
          <a:lstStyle/>
          <a:p>
            <a:endParaRPr lang="ar-SY" dirty="0"/>
          </a:p>
        </p:txBody>
      </p:sp>
      <p:sp>
        <p:nvSpPr>
          <p:cNvPr id="15378" name="Text Box 18"/>
          <p:cNvSpPr txBox="1">
            <a:spLocks noChangeArrowheads="1"/>
          </p:cNvSpPr>
          <p:nvPr/>
        </p:nvSpPr>
        <p:spPr bwMode="auto">
          <a:xfrm>
            <a:off x="3005138" y="1758950"/>
            <a:ext cx="2425700" cy="366713"/>
          </a:xfrm>
          <a:prstGeom prst="rect">
            <a:avLst/>
          </a:prstGeom>
          <a:noFill/>
          <a:ln w="9525">
            <a:noFill/>
            <a:miter lim="800000"/>
            <a:headEnd/>
            <a:tailEnd/>
          </a:ln>
          <a:effectLst/>
        </p:spPr>
        <p:txBody>
          <a:bodyPr>
            <a:spAutoFit/>
          </a:bodyPr>
          <a:lstStyle/>
          <a:p>
            <a:r>
              <a:rPr lang="ar-SY" b="1" dirty="0" smtClean="0">
                <a:solidFill>
                  <a:srgbClr val="000000"/>
                </a:solidFill>
              </a:rPr>
              <a:t>نقص الأكسجين</a:t>
            </a:r>
            <a:endParaRPr lang="en-GB" b="1" dirty="0">
              <a:solidFill>
                <a:srgbClr val="000000"/>
              </a:solidFill>
            </a:endParaRPr>
          </a:p>
        </p:txBody>
      </p:sp>
      <p:pic>
        <p:nvPicPr>
          <p:cNvPr id="15379" name="Picture 19" descr="sickle_smear2"/>
          <p:cNvPicPr>
            <a:picLocks noChangeAspect="1" noChangeArrowheads="1"/>
          </p:cNvPicPr>
          <p:nvPr/>
        </p:nvPicPr>
        <p:blipFill>
          <a:blip r:embed="rId4"/>
          <a:srcRect/>
          <a:stretch>
            <a:fillRect/>
          </a:stretch>
        </p:blipFill>
        <p:spPr bwMode="auto">
          <a:xfrm>
            <a:off x="4135450" y="3059113"/>
            <a:ext cx="2222500" cy="1666875"/>
          </a:xfrm>
          <a:prstGeom prst="rect">
            <a:avLst/>
          </a:prstGeom>
          <a:noFill/>
          <a:ln w="9525">
            <a:solidFill>
              <a:srgbClr val="000000"/>
            </a:solidFill>
            <a:miter lim="800000"/>
            <a:headEnd/>
            <a:tailEnd/>
          </a:ln>
        </p:spPr>
      </p:pic>
      <p:sp>
        <p:nvSpPr>
          <p:cNvPr id="15380" name="Text Box 20"/>
          <p:cNvSpPr txBox="1">
            <a:spLocks noChangeArrowheads="1"/>
          </p:cNvSpPr>
          <p:nvPr/>
        </p:nvSpPr>
        <p:spPr bwMode="auto">
          <a:xfrm>
            <a:off x="7259667" y="3600394"/>
            <a:ext cx="1598613" cy="400110"/>
          </a:xfrm>
          <a:prstGeom prst="rect">
            <a:avLst/>
          </a:prstGeom>
          <a:solidFill>
            <a:srgbClr val="FF9900"/>
          </a:solidFill>
          <a:ln w="9525">
            <a:noFill/>
            <a:miter lim="800000"/>
            <a:headEnd/>
            <a:tailEnd/>
          </a:ln>
          <a:effectLst/>
        </p:spPr>
        <p:txBody>
          <a:bodyPr>
            <a:spAutoFit/>
          </a:bodyPr>
          <a:lstStyle/>
          <a:p>
            <a:pPr algn="ctr" eaLnBrk="0" hangingPunct="0"/>
            <a:r>
              <a:rPr lang="ar-SY" sz="2000" b="1" dirty="0" smtClean="0"/>
              <a:t>انحلال وفقر الدم</a:t>
            </a:r>
            <a:endParaRPr lang="en-GB" sz="2000" b="1" dirty="0"/>
          </a:p>
        </p:txBody>
      </p:sp>
      <p:sp>
        <p:nvSpPr>
          <p:cNvPr id="15381" name="Text Box 21"/>
          <p:cNvSpPr txBox="1">
            <a:spLocks noChangeArrowheads="1"/>
          </p:cNvSpPr>
          <p:nvPr/>
        </p:nvSpPr>
        <p:spPr bwMode="auto">
          <a:xfrm>
            <a:off x="4600575" y="5160963"/>
            <a:ext cx="2054225" cy="707886"/>
          </a:xfrm>
          <a:prstGeom prst="rect">
            <a:avLst/>
          </a:prstGeom>
          <a:solidFill>
            <a:srgbClr val="FF9900"/>
          </a:solidFill>
          <a:ln w="9525">
            <a:noFill/>
            <a:miter lim="800000"/>
            <a:headEnd/>
            <a:tailEnd/>
          </a:ln>
          <a:effectLst/>
        </p:spPr>
        <p:txBody>
          <a:bodyPr>
            <a:spAutoFit/>
          </a:bodyPr>
          <a:lstStyle/>
          <a:p>
            <a:pPr algn="ctr" eaLnBrk="0" hangingPunct="0"/>
            <a:r>
              <a:rPr lang="ar-SY" sz="2000" b="1" dirty="0" smtClean="0"/>
              <a:t>احتجاز كريات الدم في الشعيرات الدموية</a:t>
            </a:r>
            <a:endParaRPr lang="en-GB" sz="2000" b="1" dirty="0"/>
          </a:p>
        </p:txBody>
      </p:sp>
      <p:sp>
        <p:nvSpPr>
          <p:cNvPr id="23" name="Line 13"/>
          <p:cNvSpPr>
            <a:spLocks noChangeShapeType="1"/>
          </p:cNvSpPr>
          <p:nvPr/>
        </p:nvSpPr>
        <p:spPr bwMode="auto">
          <a:xfrm>
            <a:off x="2285984" y="5143512"/>
            <a:ext cx="1587" cy="369888"/>
          </a:xfrm>
          <a:prstGeom prst="line">
            <a:avLst/>
          </a:prstGeom>
          <a:noFill/>
          <a:ln w="19050">
            <a:solidFill>
              <a:srgbClr val="000000"/>
            </a:solidFill>
            <a:round/>
            <a:headEnd/>
            <a:tailEnd type="triangle" w="med" len="med"/>
          </a:ln>
          <a:effectLst/>
        </p:spPr>
        <p:txBody>
          <a:bodyPr/>
          <a:lstStyle/>
          <a:p>
            <a:endParaRPr lang="ar-SY" dirty="0"/>
          </a:p>
        </p:txBody>
      </p:sp>
      <p:sp>
        <p:nvSpPr>
          <p:cNvPr id="25" name="Line 16"/>
          <p:cNvSpPr>
            <a:spLocks noChangeShapeType="1"/>
          </p:cNvSpPr>
          <p:nvPr/>
        </p:nvSpPr>
        <p:spPr bwMode="auto">
          <a:xfrm>
            <a:off x="6357950" y="3856040"/>
            <a:ext cx="908050" cy="1588"/>
          </a:xfrm>
          <a:prstGeom prst="line">
            <a:avLst/>
          </a:prstGeom>
          <a:noFill/>
          <a:ln w="28575">
            <a:solidFill>
              <a:srgbClr val="000000"/>
            </a:solidFill>
            <a:round/>
            <a:headEnd/>
            <a:tailEnd type="triangle" w="med" len="med"/>
          </a:ln>
          <a:effectLst/>
        </p:spPr>
        <p:txBody>
          <a:bodyPr/>
          <a:lstStyle/>
          <a:p>
            <a:endParaRPr lang="ar-SY" dirty="0"/>
          </a:p>
        </p:txBody>
      </p:sp>
    </p:spTree>
    <p:extLst>
      <p:ext uri="{BB962C8B-B14F-4D97-AF65-F5344CB8AC3E}">
        <p14:creationId xmlns:p14="http://schemas.microsoft.com/office/powerpoint/2010/main" val="279351733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i="1" dirty="0" smtClean="0">
                <a:solidFill>
                  <a:schemeClr val="accent6">
                    <a:lumMod val="75000"/>
                  </a:schemeClr>
                </a:solidFill>
                <a:cs typeface="Old Antic Outline Shaded" panose="02010400000000000000" pitchFamily="2" charset="-78"/>
              </a:rPr>
              <a:t>فقر الدم المنجلي</a:t>
            </a:r>
            <a:endParaRPr lang="ar-SA" sz="4800" b="1"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a:bodyPr>
          <a:lstStyle/>
          <a:p>
            <a:r>
              <a:rPr lang="ar-JO" dirty="0">
                <a:solidFill>
                  <a:schemeClr val="accent6">
                    <a:lumMod val="50000"/>
                  </a:schemeClr>
                </a:solidFill>
              </a:rPr>
              <a:t>غالباً لا عرضي حتى عمر ستة أشهر(اختفاء الخضاب الجنيني)</a:t>
            </a:r>
          </a:p>
          <a:p>
            <a:r>
              <a:rPr lang="ar-JO" dirty="0">
                <a:solidFill>
                  <a:schemeClr val="accent6">
                    <a:lumMod val="50000"/>
                  </a:schemeClr>
                </a:solidFill>
              </a:rPr>
              <a:t>غالباً </a:t>
            </a:r>
            <a:r>
              <a:rPr lang="ar-JO" dirty="0" smtClean="0">
                <a:solidFill>
                  <a:schemeClr val="accent6">
                    <a:lumMod val="50000"/>
                  </a:schemeClr>
                </a:solidFill>
              </a:rPr>
              <a:t>ما يرتبط </a:t>
            </a:r>
            <a:r>
              <a:rPr lang="ar-JO" dirty="0">
                <a:solidFill>
                  <a:schemeClr val="accent6">
                    <a:lumMod val="50000"/>
                  </a:schemeClr>
                </a:solidFill>
              </a:rPr>
              <a:t>ظهور الأعراض بنقص </a:t>
            </a:r>
            <a:r>
              <a:rPr lang="ar-JO" dirty="0" smtClean="0">
                <a:solidFill>
                  <a:schemeClr val="accent6">
                    <a:lumMod val="50000"/>
                  </a:schemeClr>
                </a:solidFill>
              </a:rPr>
              <a:t>الأكسجة</a:t>
            </a:r>
            <a:r>
              <a:rPr lang="ar-SY" dirty="0" smtClean="0">
                <a:solidFill>
                  <a:schemeClr val="accent6">
                    <a:lumMod val="50000"/>
                  </a:schemeClr>
                </a:solidFill>
              </a:rPr>
              <a:t> .</a:t>
            </a:r>
            <a:endParaRPr lang="ar-JO" dirty="0">
              <a:solidFill>
                <a:schemeClr val="accent6">
                  <a:lumMod val="50000"/>
                </a:schemeClr>
              </a:solidFill>
            </a:endParaRPr>
          </a:p>
          <a:p>
            <a:r>
              <a:rPr lang="ar-JO" dirty="0">
                <a:solidFill>
                  <a:schemeClr val="accent6">
                    <a:lumMod val="50000"/>
                  </a:schemeClr>
                </a:solidFill>
              </a:rPr>
              <a:t>أكثر الأعراض </a:t>
            </a:r>
            <a:r>
              <a:rPr lang="ar-JO" dirty="0" smtClean="0">
                <a:solidFill>
                  <a:schemeClr val="accent6">
                    <a:lumMod val="50000"/>
                  </a:schemeClr>
                </a:solidFill>
              </a:rPr>
              <a:t>تواتراً: الآلام </a:t>
            </a:r>
            <a:r>
              <a:rPr lang="ar-JO" dirty="0">
                <a:solidFill>
                  <a:schemeClr val="accent6">
                    <a:lumMod val="50000"/>
                  </a:schemeClr>
                </a:solidFill>
              </a:rPr>
              <a:t>الشديدة الناجمة عن نوبة </a:t>
            </a:r>
            <a:r>
              <a:rPr lang="ar-JO" dirty="0" smtClean="0">
                <a:solidFill>
                  <a:schemeClr val="accent6">
                    <a:lumMod val="50000"/>
                  </a:schemeClr>
                </a:solidFill>
              </a:rPr>
              <a:t>التمنجل</a:t>
            </a:r>
            <a:r>
              <a:rPr lang="ar-SY" dirty="0" smtClean="0">
                <a:solidFill>
                  <a:schemeClr val="accent6">
                    <a:lumMod val="50000"/>
                  </a:schemeClr>
                </a:solidFill>
              </a:rPr>
              <a:t> .</a:t>
            </a:r>
            <a:endParaRPr lang="ar-JO" dirty="0">
              <a:solidFill>
                <a:schemeClr val="accent6">
                  <a:lumMod val="50000"/>
                </a:schemeClr>
              </a:solidFill>
            </a:endParaRPr>
          </a:p>
          <a:p>
            <a:r>
              <a:rPr lang="ar-JO" dirty="0">
                <a:solidFill>
                  <a:schemeClr val="accent6">
                    <a:lumMod val="50000"/>
                  </a:schemeClr>
                </a:solidFill>
              </a:rPr>
              <a:t>بكاء شديد وهيجان لدى </a:t>
            </a:r>
            <a:r>
              <a:rPr lang="ar-JO" dirty="0" smtClean="0">
                <a:solidFill>
                  <a:schemeClr val="accent6">
                    <a:lumMod val="50000"/>
                  </a:schemeClr>
                </a:solidFill>
              </a:rPr>
              <a:t>الطفل</a:t>
            </a:r>
            <a:r>
              <a:rPr lang="ar-SY" dirty="0" smtClean="0">
                <a:solidFill>
                  <a:schemeClr val="accent6">
                    <a:lumMod val="50000"/>
                  </a:schemeClr>
                </a:solidFill>
              </a:rPr>
              <a:t> .</a:t>
            </a:r>
            <a:endParaRPr lang="ar-JO" dirty="0">
              <a:solidFill>
                <a:schemeClr val="accent6">
                  <a:lumMod val="50000"/>
                </a:schemeClr>
              </a:solidFill>
            </a:endParaRPr>
          </a:p>
          <a:p>
            <a:r>
              <a:rPr lang="ar-JO" dirty="0">
                <a:solidFill>
                  <a:schemeClr val="accent6">
                    <a:lumMod val="50000"/>
                  </a:schemeClr>
                </a:solidFill>
              </a:rPr>
              <a:t>تعب </a:t>
            </a:r>
            <a:r>
              <a:rPr lang="ar-JO" dirty="0" smtClean="0">
                <a:solidFill>
                  <a:schemeClr val="accent6">
                    <a:lumMod val="50000"/>
                  </a:schemeClr>
                </a:solidFill>
              </a:rPr>
              <a:t>وإعياء</a:t>
            </a:r>
            <a:r>
              <a:rPr lang="ar-SY" dirty="0" smtClean="0">
                <a:solidFill>
                  <a:schemeClr val="accent6">
                    <a:lumMod val="50000"/>
                  </a:schemeClr>
                </a:solidFill>
              </a:rPr>
              <a:t> .</a:t>
            </a:r>
            <a:endParaRPr lang="ar-JO" dirty="0">
              <a:solidFill>
                <a:schemeClr val="accent6">
                  <a:lumMod val="50000"/>
                </a:schemeClr>
              </a:solidFill>
            </a:endParaRPr>
          </a:p>
          <a:p>
            <a:r>
              <a:rPr lang="ar-JO" dirty="0">
                <a:solidFill>
                  <a:schemeClr val="accent6">
                    <a:lumMod val="50000"/>
                  </a:schemeClr>
                </a:solidFill>
              </a:rPr>
              <a:t>صعوبة في </a:t>
            </a:r>
            <a:r>
              <a:rPr lang="ar-JO" dirty="0" smtClean="0">
                <a:solidFill>
                  <a:schemeClr val="accent6">
                    <a:lumMod val="50000"/>
                  </a:schemeClr>
                </a:solidFill>
              </a:rPr>
              <a:t>التنفس</a:t>
            </a:r>
            <a:r>
              <a:rPr lang="ar-SY" dirty="0" smtClean="0">
                <a:solidFill>
                  <a:schemeClr val="accent6">
                    <a:lumMod val="50000"/>
                  </a:schemeClr>
                </a:solidFill>
              </a:rPr>
              <a:t> .</a:t>
            </a:r>
            <a:endParaRPr lang="ar-JO" dirty="0">
              <a:solidFill>
                <a:schemeClr val="accent6">
                  <a:lumMod val="50000"/>
                </a:schemeClr>
              </a:solidFill>
            </a:endParaRPr>
          </a:p>
          <a:p>
            <a:r>
              <a:rPr lang="ar-JO" dirty="0">
                <a:solidFill>
                  <a:schemeClr val="accent6">
                    <a:lumMod val="50000"/>
                  </a:schemeClr>
                </a:solidFill>
              </a:rPr>
              <a:t>بطء في </a:t>
            </a:r>
            <a:r>
              <a:rPr lang="ar-JO" dirty="0" smtClean="0">
                <a:solidFill>
                  <a:schemeClr val="accent6">
                    <a:lumMod val="50000"/>
                  </a:schemeClr>
                </a:solidFill>
              </a:rPr>
              <a:t>النمو</a:t>
            </a:r>
            <a:r>
              <a:rPr lang="ar-SY" dirty="0" smtClean="0">
                <a:solidFill>
                  <a:schemeClr val="accent6">
                    <a:lumMod val="50000"/>
                  </a:schemeClr>
                </a:solidFill>
              </a:rPr>
              <a:t> .</a:t>
            </a:r>
            <a:endParaRPr lang="en-US" dirty="0">
              <a:solidFill>
                <a:schemeClr val="accent6">
                  <a:lumMod val="50000"/>
                </a:schemeClr>
              </a:solidFill>
            </a:endParaRPr>
          </a:p>
          <a:p>
            <a:endParaRPr lang="ar-SA" dirty="0">
              <a:solidFill>
                <a:schemeClr val="accent6">
                  <a:lumMod val="50000"/>
                </a:schemeClr>
              </a:solidFill>
            </a:endParaRPr>
          </a:p>
        </p:txBody>
      </p:sp>
    </p:spTree>
    <p:extLst>
      <p:ext uri="{BB962C8B-B14F-4D97-AF65-F5344CB8AC3E}">
        <p14:creationId xmlns:p14="http://schemas.microsoft.com/office/powerpoint/2010/main" val="228873428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rso1"/>
          <p:cNvPicPr>
            <a:picLocks noChangeAspect="1" noChangeArrowheads="1"/>
          </p:cNvPicPr>
          <p:nvPr/>
        </p:nvPicPr>
        <p:blipFill>
          <a:blip r:embed="rId3"/>
          <a:srcRect/>
          <a:stretch>
            <a:fillRect/>
          </a:stretch>
        </p:blipFill>
        <p:spPr bwMode="auto">
          <a:xfrm>
            <a:off x="2890838" y="2279650"/>
            <a:ext cx="2687637" cy="3717925"/>
          </a:xfrm>
          <a:prstGeom prst="rect">
            <a:avLst/>
          </a:prstGeom>
          <a:noFill/>
          <a:ln w="9525">
            <a:noFill/>
            <a:miter lim="800000"/>
            <a:headEnd/>
            <a:tailEnd/>
          </a:ln>
          <a:effectLst/>
        </p:spPr>
      </p:pic>
      <p:sp>
        <p:nvSpPr>
          <p:cNvPr id="23555" name="Text Box 3"/>
          <p:cNvSpPr txBox="1">
            <a:spLocks noChangeArrowheads="1"/>
          </p:cNvSpPr>
          <p:nvPr/>
        </p:nvSpPr>
        <p:spPr bwMode="auto">
          <a:xfrm>
            <a:off x="6143636" y="3144838"/>
            <a:ext cx="1686680" cy="954107"/>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الطحال:</a:t>
            </a:r>
            <a:endParaRPr lang="ar-SY" sz="1400" b="1" dirty="0">
              <a:solidFill>
                <a:srgbClr val="080808"/>
              </a:solidFill>
            </a:endParaRPr>
          </a:p>
          <a:p>
            <a:pPr algn="r"/>
            <a:r>
              <a:rPr lang="ar-SY" sz="1400" b="1" dirty="0" smtClean="0">
                <a:solidFill>
                  <a:srgbClr val="080808"/>
                </a:solidFill>
              </a:rPr>
              <a:t>ضخامة الطحال الاحتباسية</a:t>
            </a:r>
            <a:endParaRPr lang="en-US" sz="1400" b="1" dirty="0">
              <a:solidFill>
                <a:srgbClr val="080808"/>
              </a:solidFill>
            </a:endParaRPr>
          </a:p>
          <a:p>
            <a:pPr algn="r"/>
            <a:r>
              <a:rPr lang="ar-SY" sz="1400" b="1" dirty="0" smtClean="0">
                <a:solidFill>
                  <a:srgbClr val="080808"/>
                </a:solidFill>
              </a:rPr>
              <a:t>فرط نشاط الطحال المزمن</a:t>
            </a:r>
            <a:endParaRPr lang="en-US" sz="1400" b="1" dirty="0">
              <a:solidFill>
                <a:srgbClr val="080808"/>
              </a:solidFill>
            </a:endParaRPr>
          </a:p>
          <a:p>
            <a:pPr algn="r"/>
            <a:r>
              <a:rPr lang="ar-SY" sz="1400" b="1" dirty="0" smtClean="0">
                <a:solidFill>
                  <a:srgbClr val="080808"/>
                </a:solidFill>
              </a:rPr>
              <a:t>ضعف المناعة</a:t>
            </a:r>
            <a:endParaRPr lang="en-US" sz="1400" b="1" dirty="0">
              <a:solidFill>
                <a:srgbClr val="080808"/>
              </a:solidFill>
            </a:endParaRPr>
          </a:p>
        </p:txBody>
      </p:sp>
      <p:sp>
        <p:nvSpPr>
          <p:cNvPr id="23556" name="Line 4"/>
          <p:cNvSpPr>
            <a:spLocks noChangeShapeType="1"/>
          </p:cNvSpPr>
          <p:nvPr/>
        </p:nvSpPr>
        <p:spPr bwMode="auto">
          <a:xfrm flipH="1">
            <a:off x="4981575" y="3727450"/>
            <a:ext cx="889000" cy="393700"/>
          </a:xfrm>
          <a:prstGeom prst="line">
            <a:avLst/>
          </a:prstGeom>
          <a:noFill/>
          <a:ln w="19050">
            <a:solidFill>
              <a:srgbClr val="080808"/>
            </a:solidFill>
            <a:round/>
            <a:headEnd/>
            <a:tailEnd/>
          </a:ln>
          <a:effectLst/>
        </p:spPr>
        <p:txBody>
          <a:bodyPr/>
          <a:lstStyle/>
          <a:p>
            <a:endParaRPr lang="ar-SY" dirty="0"/>
          </a:p>
        </p:txBody>
      </p:sp>
      <p:sp>
        <p:nvSpPr>
          <p:cNvPr id="23557" name="Text Box 5"/>
          <p:cNvSpPr txBox="1">
            <a:spLocks noChangeArrowheads="1"/>
          </p:cNvSpPr>
          <p:nvPr/>
        </p:nvSpPr>
        <p:spPr bwMode="auto">
          <a:xfrm>
            <a:off x="285720" y="4926013"/>
            <a:ext cx="2081018" cy="1169551"/>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العظام والمفاصل:</a:t>
            </a:r>
            <a:endParaRPr lang="en-GB" sz="1400" b="1" i="1" u="sng" dirty="0">
              <a:solidFill>
                <a:srgbClr val="080808"/>
              </a:solidFill>
            </a:endParaRPr>
          </a:p>
          <a:p>
            <a:pPr algn="r"/>
            <a:r>
              <a:rPr lang="ar-SY" sz="1400" b="1" dirty="0" smtClean="0">
                <a:solidFill>
                  <a:srgbClr val="080808"/>
                </a:solidFill>
              </a:rPr>
              <a:t>فرط تنسج نقي العظم</a:t>
            </a:r>
            <a:endParaRPr lang="en-GB" sz="1400" b="1" dirty="0">
              <a:solidFill>
                <a:srgbClr val="080808"/>
              </a:solidFill>
            </a:endParaRPr>
          </a:p>
          <a:p>
            <a:pPr algn="r"/>
            <a:r>
              <a:rPr lang="ar-SY" sz="1400" b="1" dirty="0" smtClean="0">
                <a:solidFill>
                  <a:srgbClr val="080808"/>
                </a:solidFill>
              </a:rPr>
              <a:t>تنخر في النسج المفصلية</a:t>
            </a:r>
            <a:endParaRPr lang="en-GB" sz="1400" b="1" dirty="0">
              <a:solidFill>
                <a:srgbClr val="080808"/>
              </a:solidFill>
            </a:endParaRPr>
          </a:p>
          <a:p>
            <a:pPr algn="r"/>
            <a:r>
              <a:rPr lang="ar-SY" sz="1400" b="1" dirty="0" smtClean="0">
                <a:solidFill>
                  <a:srgbClr val="080808"/>
                </a:solidFill>
              </a:rPr>
              <a:t>متلازمة التهاب أصابع اليد والقدم</a:t>
            </a:r>
            <a:endParaRPr lang="en-GB" sz="1400" b="1" dirty="0">
              <a:solidFill>
                <a:srgbClr val="080808"/>
              </a:solidFill>
            </a:endParaRPr>
          </a:p>
          <a:p>
            <a:pPr algn="r"/>
            <a:r>
              <a:rPr lang="ar-SY" sz="1400" b="1" dirty="0" smtClean="0">
                <a:solidFill>
                  <a:srgbClr val="080808"/>
                </a:solidFill>
              </a:rPr>
              <a:t>التهاب نقي العظم</a:t>
            </a:r>
            <a:endParaRPr lang="en-GB" sz="1400" b="1" dirty="0">
              <a:solidFill>
                <a:srgbClr val="080808"/>
              </a:solidFill>
            </a:endParaRPr>
          </a:p>
        </p:txBody>
      </p:sp>
      <p:sp>
        <p:nvSpPr>
          <p:cNvPr id="23558" name="Line 6"/>
          <p:cNvSpPr>
            <a:spLocks noChangeShapeType="1"/>
          </p:cNvSpPr>
          <p:nvPr/>
        </p:nvSpPr>
        <p:spPr bwMode="auto">
          <a:xfrm>
            <a:off x="2676525" y="5622925"/>
            <a:ext cx="668338" cy="306388"/>
          </a:xfrm>
          <a:prstGeom prst="line">
            <a:avLst/>
          </a:prstGeom>
          <a:noFill/>
          <a:ln w="19050">
            <a:solidFill>
              <a:srgbClr val="080808"/>
            </a:solidFill>
            <a:round/>
            <a:headEnd/>
            <a:tailEnd/>
          </a:ln>
          <a:effectLst/>
        </p:spPr>
        <p:txBody>
          <a:bodyPr/>
          <a:lstStyle/>
          <a:p>
            <a:endParaRPr lang="ar-SY" dirty="0"/>
          </a:p>
        </p:txBody>
      </p:sp>
      <p:sp>
        <p:nvSpPr>
          <p:cNvPr id="23559" name="Text Box 7"/>
          <p:cNvSpPr txBox="1">
            <a:spLocks noChangeArrowheads="1"/>
          </p:cNvSpPr>
          <p:nvPr/>
        </p:nvSpPr>
        <p:spPr bwMode="auto">
          <a:xfrm>
            <a:off x="571472" y="3171825"/>
            <a:ext cx="1812017" cy="738664"/>
          </a:xfrm>
          <a:prstGeom prst="rect">
            <a:avLst/>
          </a:prstGeom>
          <a:noFill/>
          <a:ln w="19050">
            <a:solidFill>
              <a:srgbClr val="080808"/>
            </a:solidFill>
            <a:miter lim="800000"/>
            <a:headEnd/>
            <a:tailEnd/>
          </a:ln>
          <a:effectLst/>
        </p:spPr>
        <p:txBody>
          <a:bodyPr wrap="square">
            <a:spAutoFit/>
          </a:bodyPr>
          <a:lstStyle/>
          <a:p>
            <a:pPr algn="r"/>
            <a:r>
              <a:rPr lang="ar-SY" sz="1400" b="1" i="1" u="sng" dirty="0" smtClean="0">
                <a:solidFill>
                  <a:srgbClr val="080808"/>
                </a:solidFill>
              </a:rPr>
              <a:t>القلب:</a:t>
            </a:r>
            <a:endParaRPr lang="en-GB" sz="1400" b="1" i="1" u="sng" dirty="0">
              <a:solidFill>
                <a:srgbClr val="080808"/>
              </a:solidFill>
            </a:endParaRPr>
          </a:p>
          <a:p>
            <a:pPr algn="r"/>
            <a:r>
              <a:rPr lang="ar-SY" sz="1400" b="1" dirty="0" smtClean="0">
                <a:solidFill>
                  <a:srgbClr val="080808"/>
                </a:solidFill>
              </a:rPr>
              <a:t>اعتلال العضلة القلبية</a:t>
            </a:r>
            <a:endParaRPr lang="en-GB" sz="1400" b="1" dirty="0">
              <a:solidFill>
                <a:srgbClr val="080808"/>
              </a:solidFill>
            </a:endParaRPr>
          </a:p>
          <a:p>
            <a:pPr algn="r"/>
            <a:r>
              <a:rPr lang="ar-SY" sz="1400" b="1" dirty="0" smtClean="0">
                <a:solidFill>
                  <a:srgbClr val="080808"/>
                </a:solidFill>
              </a:rPr>
              <a:t>اعتلال الشريان التاجي</a:t>
            </a:r>
            <a:endParaRPr lang="en-US" sz="1400" b="1" dirty="0">
              <a:solidFill>
                <a:srgbClr val="080808"/>
              </a:solidFill>
            </a:endParaRPr>
          </a:p>
        </p:txBody>
      </p:sp>
      <p:sp>
        <p:nvSpPr>
          <p:cNvPr id="23560" name="Line 8"/>
          <p:cNvSpPr>
            <a:spLocks noChangeShapeType="1"/>
          </p:cNvSpPr>
          <p:nvPr/>
        </p:nvSpPr>
        <p:spPr bwMode="auto">
          <a:xfrm flipV="1">
            <a:off x="2598738" y="3460750"/>
            <a:ext cx="1717675" cy="57150"/>
          </a:xfrm>
          <a:prstGeom prst="line">
            <a:avLst/>
          </a:prstGeom>
          <a:noFill/>
          <a:ln w="19050">
            <a:solidFill>
              <a:srgbClr val="080808"/>
            </a:solidFill>
            <a:round/>
            <a:headEnd/>
            <a:tailEnd/>
          </a:ln>
          <a:effectLst/>
        </p:spPr>
        <p:txBody>
          <a:bodyPr/>
          <a:lstStyle/>
          <a:p>
            <a:endParaRPr lang="ar-SY" dirty="0"/>
          </a:p>
        </p:txBody>
      </p:sp>
      <p:sp>
        <p:nvSpPr>
          <p:cNvPr id="23561" name="Text Box 9"/>
          <p:cNvSpPr txBox="1">
            <a:spLocks noChangeArrowheads="1"/>
          </p:cNvSpPr>
          <p:nvPr/>
        </p:nvSpPr>
        <p:spPr bwMode="auto">
          <a:xfrm>
            <a:off x="6143636" y="1846263"/>
            <a:ext cx="2260625" cy="954107"/>
          </a:xfrm>
          <a:prstGeom prst="rect">
            <a:avLst/>
          </a:prstGeom>
          <a:noFill/>
          <a:ln w="19050">
            <a:solidFill>
              <a:srgbClr val="080808"/>
            </a:solidFill>
            <a:miter lim="800000"/>
            <a:headEnd/>
            <a:tailEnd/>
          </a:ln>
          <a:effectLst/>
        </p:spPr>
        <p:txBody>
          <a:bodyPr wrap="square">
            <a:spAutoFit/>
          </a:bodyPr>
          <a:lstStyle/>
          <a:p>
            <a:pPr algn="r"/>
            <a:r>
              <a:rPr lang="ar-SY" sz="1400" b="1" i="1" u="sng" dirty="0" smtClean="0">
                <a:solidFill>
                  <a:srgbClr val="080808"/>
                </a:solidFill>
              </a:rPr>
              <a:t>الأوعية الدموية:</a:t>
            </a:r>
            <a:endParaRPr lang="en-GB" sz="1400" b="1" i="1" u="sng" dirty="0">
              <a:solidFill>
                <a:srgbClr val="080808"/>
              </a:solidFill>
            </a:endParaRPr>
          </a:p>
          <a:p>
            <a:pPr algn="r"/>
            <a:r>
              <a:rPr lang="ar-SY" sz="1400" b="1" dirty="0" smtClean="0">
                <a:solidFill>
                  <a:srgbClr val="080808"/>
                </a:solidFill>
              </a:rPr>
              <a:t>السكتة الدماغية</a:t>
            </a:r>
            <a:endParaRPr lang="en-GB" sz="1400" b="1" dirty="0">
              <a:solidFill>
                <a:srgbClr val="080808"/>
              </a:solidFill>
            </a:endParaRPr>
          </a:p>
          <a:p>
            <a:pPr algn="r"/>
            <a:r>
              <a:rPr lang="ar-SY" sz="1400" b="1" dirty="0" smtClean="0">
                <a:solidFill>
                  <a:srgbClr val="080808"/>
                </a:solidFill>
              </a:rPr>
              <a:t>تضرر الشرايين الدماغية</a:t>
            </a:r>
            <a:endParaRPr lang="ar-SY" sz="1400" b="1" dirty="0">
              <a:solidFill>
                <a:srgbClr val="080808"/>
              </a:solidFill>
            </a:endParaRPr>
          </a:p>
          <a:p>
            <a:pPr algn="r" rtl="1"/>
            <a:r>
              <a:rPr lang="ar-SY" sz="1400" b="1" dirty="0" smtClean="0">
                <a:solidFill>
                  <a:srgbClr val="080808"/>
                </a:solidFill>
              </a:rPr>
              <a:t>تضرر واعتلال شبكية العين</a:t>
            </a:r>
            <a:endParaRPr lang="en-US" sz="1400" b="1" dirty="0">
              <a:solidFill>
                <a:srgbClr val="080808"/>
              </a:solidFill>
            </a:endParaRPr>
          </a:p>
        </p:txBody>
      </p:sp>
      <p:sp>
        <p:nvSpPr>
          <p:cNvPr id="23562" name="Line 10"/>
          <p:cNvSpPr>
            <a:spLocks noChangeShapeType="1"/>
          </p:cNvSpPr>
          <p:nvPr/>
        </p:nvSpPr>
        <p:spPr bwMode="auto">
          <a:xfrm flipH="1" flipV="1">
            <a:off x="4429124" y="2430463"/>
            <a:ext cx="1443037" cy="0"/>
          </a:xfrm>
          <a:prstGeom prst="line">
            <a:avLst/>
          </a:prstGeom>
          <a:noFill/>
          <a:ln w="19050">
            <a:solidFill>
              <a:srgbClr val="080808"/>
            </a:solidFill>
            <a:round/>
            <a:headEnd/>
            <a:tailEnd/>
          </a:ln>
          <a:effectLst/>
        </p:spPr>
        <p:txBody>
          <a:bodyPr/>
          <a:lstStyle/>
          <a:p>
            <a:endParaRPr lang="ar-SY" dirty="0"/>
          </a:p>
        </p:txBody>
      </p:sp>
      <p:sp>
        <p:nvSpPr>
          <p:cNvPr id="23563" name="Text Box 11"/>
          <p:cNvSpPr txBox="1">
            <a:spLocks noChangeArrowheads="1"/>
          </p:cNvSpPr>
          <p:nvPr/>
        </p:nvSpPr>
        <p:spPr bwMode="auto">
          <a:xfrm>
            <a:off x="6143636" y="4533900"/>
            <a:ext cx="1438214" cy="954107"/>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الكلية:</a:t>
            </a:r>
            <a:endParaRPr lang="en-GB" sz="1400" b="1" i="1" u="sng" dirty="0">
              <a:solidFill>
                <a:srgbClr val="080808"/>
              </a:solidFill>
            </a:endParaRPr>
          </a:p>
          <a:p>
            <a:pPr algn="r"/>
            <a:r>
              <a:rPr lang="ar-SY" sz="1400" b="1" dirty="0" smtClean="0">
                <a:solidFill>
                  <a:srgbClr val="080808"/>
                </a:solidFill>
              </a:rPr>
              <a:t>نقص تركيز البول</a:t>
            </a:r>
            <a:endParaRPr lang="en-GB" sz="1400" b="1" dirty="0">
              <a:solidFill>
                <a:srgbClr val="080808"/>
              </a:solidFill>
            </a:endParaRPr>
          </a:p>
          <a:p>
            <a:pPr algn="r"/>
            <a:r>
              <a:rPr lang="ar-SY" sz="1400" b="1" dirty="0" smtClean="0">
                <a:solidFill>
                  <a:srgbClr val="080808"/>
                </a:solidFill>
              </a:rPr>
              <a:t>تنخر الحليمات الكلوية</a:t>
            </a:r>
            <a:endParaRPr lang="en-GB" sz="1400" b="1" dirty="0">
              <a:solidFill>
                <a:srgbClr val="080808"/>
              </a:solidFill>
            </a:endParaRPr>
          </a:p>
          <a:p>
            <a:pPr algn="r"/>
            <a:r>
              <a:rPr lang="ar-SY" sz="1400" b="1" dirty="0" smtClean="0">
                <a:solidFill>
                  <a:srgbClr val="080808"/>
                </a:solidFill>
              </a:rPr>
              <a:t>فشل كلوي</a:t>
            </a:r>
            <a:endParaRPr lang="en-US" sz="1400" b="1" dirty="0">
              <a:solidFill>
                <a:srgbClr val="080808"/>
              </a:solidFill>
            </a:endParaRPr>
          </a:p>
        </p:txBody>
      </p:sp>
      <p:sp>
        <p:nvSpPr>
          <p:cNvPr id="23564" name="Line 12"/>
          <p:cNvSpPr>
            <a:spLocks noChangeShapeType="1"/>
          </p:cNvSpPr>
          <p:nvPr/>
        </p:nvSpPr>
        <p:spPr bwMode="auto">
          <a:xfrm flipH="1" flipV="1">
            <a:off x="4791075" y="4849813"/>
            <a:ext cx="1079500" cy="166687"/>
          </a:xfrm>
          <a:prstGeom prst="line">
            <a:avLst/>
          </a:prstGeom>
          <a:noFill/>
          <a:ln w="19050" cap="rnd">
            <a:solidFill>
              <a:srgbClr val="080808"/>
            </a:solidFill>
            <a:prstDash val="sysDot"/>
            <a:round/>
            <a:headEnd/>
            <a:tailEnd/>
          </a:ln>
          <a:effectLst/>
        </p:spPr>
        <p:txBody>
          <a:bodyPr/>
          <a:lstStyle/>
          <a:p>
            <a:endParaRPr lang="ar-SY" dirty="0"/>
          </a:p>
        </p:txBody>
      </p:sp>
      <p:sp>
        <p:nvSpPr>
          <p:cNvPr id="23565" name="Text Box 13"/>
          <p:cNvSpPr txBox="1">
            <a:spLocks noChangeArrowheads="1"/>
          </p:cNvSpPr>
          <p:nvPr/>
        </p:nvSpPr>
        <p:spPr bwMode="auto">
          <a:xfrm>
            <a:off x="6143636" y="5795963"/>
            <a:ext cx="1811714" cy="523220"/>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الأعضاء التناسلية:</a:t>
            </a:r>
            <a:endParaRPr lang="en-GB" sz="1400" b="1" i="1" u="sng" dirty="0">
              <a:solidFill>
                <a:srgbClr val="080808"/>
              </a:solidFill>
            </a:endParaRPr>
          </a:p>
          <a:p>
            <a:pPr algn="r"/>
            <a:r>
              <a:rPr lang="ar-SY" sz="1400" b="1" dirty="0" smtClean="0">
                <a:solidFill>
                  <a:srgbClr val="080808"/>
                </a:solidFill>
              </a:rPr>
              <a:t>النعوظ ( الانتصاب المرضي)</a:t>
            </a:r>
            <a:endParaRPr lang="en-US" sz="1400" b="1" dirty="0">
              <a:solidFill>
                <a:srgbClr val="080808"/>
              </a:solidFill>
            </a:endParaRPr>
          </a:p>
        </p:txBody>
      </p:sp>
      <p:sp>
        <p:nvSpPr>
          <p:cNvPr id="23566" name="Line 14"/>
          <p:cNvSpPr>
            <a:spLocks noChangeShapeType="1"/>
          </p:cNvSpPr>
          <p:nvPr/>
        </p:nvSpPr>
        <p:spPr bwMode="auto">
          <a:xfrm flipH="1" flipV="1">
            <a:off x="4481513" y="5937250"/>
            <a:ext cx="1439862" cy="149225"/>
          </a:xfrm>
          <a:prstGeom prst="line">
            <a:avLst/>
          </a:prstGeom>
          <a:noFill/>
          <a:ln w="19050">
            <a:solidFill>
              <a:srgbClr val="080808"/>
            </a:solidFill>
            <a:round/>
            <a:headEnd/>
            <a:tailEnd/>
          </a:ln>
          <a:effectLst/>
        </p:spPr>
        <p:txBody>
          <a:bodyPr/>
          <a:lstStyle/>
          <a:p>
            <a:endParaRPr lang="ar-SY" dirty="0"/>
          </a:p>
        </p:txBody>
      </p:sp>
      <p:sp>
        <p:nvSpPr>
          <p:cNvPr id="23567" name="Text Box 15"/>
          <p:cNvSpPr txBox="1">
            <a:spLocks noChangeArrowheads="1"/>
          </p:cNvSpPr>
          <p:nvPr/>
        </p:nvSpPr>
        <p:spPr bwMode="auto">
          <a:xfrm>
            <a:off x="428596" y="1865313"/>
            <a:ext cx="1939954" cy="954107"/>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الرئة:</a:t>
            </a:r>
            <a:endParaRPr lang="en-GB" sz="1400" b="1" i="1" u="sng" dirty="0" smtClean="0">
              <a:solidFill>
                <a:srgbClr val="080808"/>
              </a:solidFill>
            </a:endParaRPr>
          </a:p>
          <a:p>
            <a:pPr algn="r"/>
            <a:r>
              <a:rPr lang="ar-SY" sz="1400" b="1" dirty="0" smtClean="0">
                <a:solidFill>
                  <a:srgbClr val="080808"/>
                </a:solidFill>
              </a:rPr>
              <a:t>متلازمة التهاب الصدر الحاد</a:t>
            </a:r>
            <a:endParaRPr lang="en-GB" sz="1400" b="1" dirty="0" smtClean="0">
              <a:solidFill>
                <a:srgbClr val="080808"/>
              </a:solidFill>
            </a:endParaRPr>
          </a:p>
          <a:p>
            <a:pPr algn="r"/>
            <a:r>
              <a:rPr lang="ar-SY" sz="1400" b="1" dirty="0" smtClean="0">
                <a:solidFill>
                  <a:srgbClr val="080808"/>
                </a:solidFill>
              </a:rPr>
              <a:t>ارتفاع التوتر الشرياني الرئوي</a:t>
            </a:r>
            <a:endParaRPr lang="en-GB" sz="1400" b="1" dirty="0" smtClean="0">
              <a:solidFill>
                <a:srgbClr val="080808"/>
              </a:solidFill>
            </a:endParaRPr>
          </a:p>
          <a:p>
            <a:pPr algn="r"/>
            <a:r>
              <a:rPr lang="ar-SY" sz="1400" b="1" dirty="0" smtClean="0">
                <a:solidFill>
                  <a:srgbClr val="080808"/>
                </a:solidFill>
              </a:rPr>
              <a:t>تليف مزمن للنسيج الرئوي</a:t>
            </a:r>
            <a:endParaRPr lang="en-US" sz="1400" b="1" dirty="0">
              <a:solidFill>
                <a:srgbClr val="080808"/>
              </a:solidFill>
            </a:endParaRPr>
          </a:p>
        </p:txBody>
      </p:sp>
      <p:sp>
        <p:nvSpPr>
          <p:cNvPr id="23568" name="Line 16"/>
          <p:cNvSpPr>
            <a:spLocks noChangeShapeType="1"/>
          </p:cNvSpPr>
          <p:nvPr/>
        </p:nvSpPr>
        <p:spPr bwMode="auto">
          <a:xfrm>
            <a:off x="2643188" y="2463800"/>
            <a:ext cx="1101725" cy="725488"/>
          </a:xfrm>
          <a:prstGeom prst="line">
            <a:avLst/>
          </a:prstGeom>
          <a:noFill/>
          <a:ln w="19050">
            <a:solidFill>
              <a:srgbClr val="080808"/>
            </a:solidFill>
            <a:round/>
            <a:headEnd/>
            <a:tailEnd/>
          </a:ln>
          <a:effectLst/>
        </p:spPr>
        <p:txBody>
          <a:bodyPr/>
          <a:lstStyle/>
          <a:p>
            <a:endParaRPr lang="ar-SY" dirty="0"/>
          </a:p>
        </p:txBody>
      </p:sp>
      <p:sp>
        <p:nvSpPr>
          <p:cNvPr id="23569" name="Text Box 17"/>
          <p:cNvSpPr txBox="1">
            <a:spLocks noChangeArrowheads="1"/>
          </p:cNvSpPr>
          <p:nvPr/>
        </p:nvSpPr>
        <p:spPr bwMode="auto">
          <a:xfrm>
            <a:off x="1285852" y="4148138"/>
            <a:ext cx="1055097" cy="523220"/>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المرارة:</a:t>
            </a:r>
            <a:endParaRPr lang="en-GB" sz="1400" b="1" i="1" u="sng" dirty="0">
              <a:solidFill>
                <a:srgbClr val="080808"/>
              </a:solidFill>
            </a:endParaRPr>
          </a:p>
          <a:p>
            <a:pPr algn="r"/>
            <a:r>
              <a:rPr lang="ar-SY" sz="1400" b="1" dirty="0" smtClean="0">
                <a:solidFill>
                  <a:srgbClr val="080808"/>
                </a:solidFill>
              </a:rPr>
              <a:t>حصيات مرارية</a:t>
            </a:r>
            <a:endParaRPr lang="en-US" sz="1400" b="1" dirty="0">
              <a:solidFill>
                <a:srgbClr val="080808"/>
              </a:solidFill>
            </a:endParaRPr>
          </a:p>
        </p:txBody>
      </p:sp>
      <p:sp>
        <p:nvSpPr>
          <p:cNvPr id="23571" name="Line 19"/>
          <p:cNvSpPr>
            <a:spLocks noChangeShapeType="1"/>
          </p:cNvSpPr>
          <p:nvPr/>
        </p:nvSpPr>
        <p:spPr bwMode="auto">
          <a:xfrm>
            <a:off x="2565400" y="4389438"/>
            <a:ext cx="1270000" cy="23812"/>
          </a:xfrm>
          <a:prstGeom prst="line">
            <a:avLst/>
          </a:prstGeom>
          <a:noFill/>
          <a:ln w="19050">
            <a:solidFill>
              <a:srgbClr val="080808"/>
            </a:solidFill>
            <a:round/>
            <a:headEnd/>
            <a:tailEnd/>
          </a:ln>
          <a:effectLst/>
        </p:spPr>
        <p:txBody>
          <a:bodyPr/>
          <a:lstStyle/>
          <a:p>
            <a:endParaRPr lang="ar-SY" dirty="0"/>
          </a:p>
        </p:txBody>
      </p:sp>
      <p:sp>
        <p:nvSpPr>
          <p:cNvPr id="23572" name="Rectangle 20"/>
          <p:cNvSpPr>
            <a:spLocks noGrp="1" noChangeArrowheads="1"/>
          </p:cNvSpPr>
          <p:nvPr>
            <p:ph type="title"/>
          </p:nvPr>
        </p:nvSpPr>
        <p:spPr>
          <a:noFill/>
          <a:ln/>
        </p:spPr>
        <p:txBody>
          <a:bodyPr lIns="91427" tIns="45713" rIns="91427" bIns="45713">
            <a:normAutofit fontScale="90000"/>
          </a:bodyPr>
          <a:lstStyle/>
          <a:p>
            <a:r>
              <a:rPr lang="en-US" b="1" i="1" dirty="0" smtClean="0">
                <a:solidFill>
                  <a:schemeClr val="accent6">
                    <a:lumMod val="75000"/>
                  </a:schemeClr>
                </a:solidFill>
                <a:cs typeface="Old Antic Outline Shaded" panose="02010400000000000000" pitchFamily="2" charset="-78"/>
              </a:rPr>
              <a:t/>
            </a:r>
            <a:br>
              <a:rPr lang="en-US" b="1" i="1" dirty="0" smtClean="0">
                <a:solidFill>
                  <a:schemeClr val="accent6">
                    <a:lumMod val="75000"/>
                  </a:schemeClr>
                </a:solidFill>
                <a:cs typeface="Old Antic Outline Shaded" panose="02010400000000000000" pitchFamily="2" charset="-78"/>
              </a:rPr>
            </a:br>
            <a:r>
              <a:rPr lang="ar-SY" b="1" i="1" dirty="0" smtClean="0">
                <a:solidFill>
                  <a:schemeClr val="accent6">
                    <a:lumMod val="75000"/>
                  </a:schemeClr>
                </a:solidFill>
                <a:cs typeface="Old Antic Outline Shaded" panose="02010400000000000000" pitchFamily="2" charset="-78"/>
              </a:rPr>
              <a:t>الاختلاطات الشائعة لفقر الدم المنجلي</a:t>
            </a:r>
            <a:endParaRPr lang="en-US" b="1" i="1" dirty="0">
              <a:solidFill>
                <a:schemeClr val="accent6">
                  <a:lumMod val="75000"/>
                </a:schemeClr>
              </a:solidFill>
              <a:cs typeface="Old Antic Outline Shaded" panose="02010400000000000000" pitchFamily="2" charset="-78"/>
            </a:endParaRPr>
          </a:p>
        </p:txBody>
      </p:sp>
    </p:spTree>
    <p:extLst>
      <p:ext uri="{BB962C8B-B14F-4D97-AF65-F5344CB8AC3E}">
        <p14:creationId xmlns:p14="http://schemas.microsoft.com/office/powerpoint/2010/main" val="120323649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183880" cy="1556792"/>
          </a:xfrm>
        </p:spPr>
        <p:txBody>
          <a:bodyPr/>
          <a:lstStyle/>
          <a:p>
            <a:pPr algn="ctr"/>
            <a:r>
              <a:rPr lang="ar-JO" i="1" dirty="0" smtClean="0">
                <a:solidFill>
                  <a:schemeClr val="accent6">
                    <a:lumMod val="75000"/>
                  </a:schemeClr>
                </a:solidFill>
                <a:cs typeface="Old Antic Outline Shaded" panose="02010400000000000000" pitchFamily="2" charset="-78"/>
              </a:rPr>
              <a:t>فيزيولوجيا الدم</a:t>
            </a:r>
            <a:endParaRPr lang="en-US" i="1" dirty="0">
              <a:solidFill>
                <a:schemeClr val="accent6">
                  <a:lumMod val="75000"/>
                </a:schemeClr>
              </a:solidFill>
              <a:cs typeface="Old Antic Outline Shaded" panose="02010400000000000000" pitchFamily="2" charset="-78"/>
            </a:endParaRPr>
          </a:p>
        </p:txBody>
      </p:sp>
      <p:pic>
        <p:nvPicPr>
          <p:cNvPr id="5122" name="Picture 2" descr="C:\Documents and Settings\User\Desktop\صصص\hemoglobin.gif"/>
          <p:cNvPicPr>
            <a:picLocks noGrp="1" noChangeAspect="1" noChangeArrowheads="1"/>
          </p:cNvPicPr>
          <p:nvPr>
            <p:ph idx="1"/>
          </p:nvPr>
        </p:nvPicPr>
        <p:blipFill>
          <a:blip r:embed="rId2"/>
          <a:stretch>
            <a:fillRect/>
          </a:stretch>
        </p:blipFill>
        <p:spPr bwMode="auto">
          <a:xfrm>
            <a:off x="785786" y="1340768"/>
            <a:ext cx="7572428" cy="50330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WordArt 2"/>
          <p:cNvSpPr>
            <a:spLocks noChangeArrowheads="1" noChangeShapeType="1" noTextEdit="1"/>
          </p:cNvSpPr>
          <p:nvPr/>
        </p:nvSpPr>
        <p:spPr bwMode="auto">
          <a:xfrm>
            <a:off x="428596" y="6000768"/>
            <a:ext cx="3286148" cy="373049"/>
          </a:xfrm>
          <a:prstGeom prst="rect">
            <a:avLst/>
          </a:prstGeom>
        </p:spPr>
        <p:txBody>
          <a:bodyPr wrap="none" fromWordArt="1">
            <a:prstTxWarp prst="textCanUp">
              <a:avLst>
                <a:gd name="adj" fmla="val 85713"/>
              </a:avLst>
            </a:prstTxWarp>
          </a:bodyPr>
          <a:lstStyle/>
          <a:p>
            <a:pPr algn="ctr" rtl="1"/>
            <a:endParaRPr lang="ar-SY" sz="3600" kern="10" spc="0" dirty="0">
              <a:ln w="9525">
                <a:noFill/>
                <a:round/>
                <a:headEnd/>
                <a:tailEnd/>
              </a:ln>
              <a:gradFill rotWithShape="0">
                <a:gsLst>
                  <a:gs pos="0">
                    <a:srgbClr val="FFFF00"/>
                  </a:gs>
                  <a:gs pos="100000">
                    <a:srgbClr val="FF9933"/>
                  </a:gs>
                </a:gsLst>
                <a:path path="rect">
                  <a:fillToRect l="50000" t="50000" r="50000" b="50000"/>
                </a:path>
              </a:gradFill>
              <a:effectLst>
                <a:prstShdw prst="shdw17" dist="17961" dir="2700000">
                  <a:srgbClr val="FFFF00">
                    <a:gamma/>
                    <a:shade val="60000"/>
                    <a:invGamma/>
                  </a:srgbClr>
                </a:prstShdw>
              </a:effectLst>
              <a:latin typeface="Impact"/>
            </a:endParaRPr>
          </a:p>
        </p:txBody>
      </p:sp>
    </p:spTree>
    <p:extLst>
      <p:ext uri="{BB962C8B-B14F-4D97-AF65-F5344CB8AC3E}">
        <p14:creationId xmlns:p14="http://schemas.microsoft.com/office/powerpoint/2010/main" val="1925652705"/>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i="1" dirty="0" smtClean="0">
                <a:solidFill>
                  <a:schemeClr val="accent6">
                    <a:lumMod val="75000"/>
                  </a:schemeClr>
                </a:solidFill>
                <a:cs typeface="Old Antic Outline Shaded" panose="02010400000000000000" pitchFamily="2" charset="-78"/>
              </a:rPr>
              <a:t>علاج المرض</a:t>
            </a:r>
            <a:endParaRPr lang="en-US" b="1" i="1" dirty="0">
              <a:solidFill>
                <a:schemeClr val="accent6">
                  <a:lumMod val="75000"/>
                </a:schemeClr>
              </a:solidFill>
              <a:cs typeface="Old Antic Outline Shaded" panose="02010400000000000000" pitchFamily="2" charset="-78"/>
            </a:endParaRPr>
          </a:p>
        </p:txBody>
      </p:sp>
      <p:pic>
        <p:nvPicPr>
          <p:cNvPr id="4" name="Content Placeholder 3" descr="097291_2009_07_29_18_50_35.jpg"/>
          <p:cNvPicPr>
            <a:picLocks noGrp="1" noChangeAspect="1"/>
          </p:cNvPicPr>
          <p:nvPr>
            <p:ph idx="1"/>
          </p:nvPr>
        </p:nvPicPr>
        <p:blipFill>
          <a:blip r:embed="rId2"/>
          <a:stretch>
            <a:fillRect/>
          </a:stretch>
        </p:blipFill>
        <p:spPr>
          <a:xfrm>
            <a:off x="214282" y="1428736"/>
            <a:ext cx="3000396" cy="2214578"/>
          </a:xfrm>
        </p:spPr>
      </p:pic>
      <p:pic>
        <p:nvPicPr>
          <p:cNvPr id="8194" name="Picture 2" descr="C:\Documents and Settings\User\Desktop\صصص\kelfer_250.jpg"/>
          <p:cNvPicPr>
            <a:picLocks noChangeAspect="1" noChangeArrowheads="1"/>
          </p:cNvPicPr>
          <p:nvPr/>
        </p:nvPicPr>
        <p:blipFill>
          <a:blip r:embed="rId3"/>
          <a:srcRect/>
          <a:stretch>
            <a:fillRect/>
          </a:stretch>
        </p:blipFill>
        <p:spPr bwMode="auto">
          <a:xfrm>
            <a:off x="5357818" y="3929066"/>
            <a:ext cx="3071834" cy="2293938"/>
          </a:xfrm>
          <a:prstGeom prst="rect">
            <a:avLst/>
          </a:prstGeom>
          <a:noFill/>
        </p:spPr>
      </p:pic>
      <p:pic>
        <p:nvPicPr>
          <p:cNvPr id="8195" name="Picture 3" descr="C:\Documents and Settings\User\Desktop\صصص\2ص.jpg"/>
          <p:cNvPicPr>
            <a:picLocks noChangeAspect="1" noChangeArrowheads="1"/>
          </p:cNvPicPr>
          <p:nvPr/>
        </p:nvPicPr>
        <p:blipFill>
          <a:blip r:embed="rId4"/>
          <a:srcRect/>
          <a:stretch>
            <a:fillRect/>
          </a:stretch>
        </p:blipFill>
        <p:spPr bwMode="auto">
          <a:xfrm>
            <a:off x="5357818" y="1357298"/>
            <a:ext cx="3149611" cy="2362208"/>
          </a:xfrm>
          <a:prstGeom prst="rect">
            <a:avLst/>
          </a:prstGeom>
          <a:noFill/>
        </p:spPr>
      </p:pic>
      <p:pic>
        <p:nvPicPr>
          <p:cNvPr id="3074" name="Picture 2" descr="C:\Documents and Settings\User\Desktop\صصص\CACDIFC9.jpg"/>
          <p:cNvPicPr>
            <a:picLocks noChangeAspect="1" noChangeArrowheads="1"/>
          </p:cNvPicPr>
          <p:nvPr/>
        </p:nvPicPr>
        <p:blipFill>
          <a:blip r:embed="rId5"/>
          <a:srcRect/>
          <a:stretch>
            <a:fillRect/>
          </a:stretch>
        </p:blipFill>
        <p:spPr bwMode="auto">
          <a:xfrm>
            <a:off x="357158" y="4071942"/>
            <a:ext cx="3429024" cy="2428892"/>
          </a:xfrm>
          <a:prstGeom prst="rect">
            <a:avLst/>
          </a:prstGeom>
          <a:noFill/>
        </p:spPr>
      </p:pic>
      <p:pic>
        <p:nvPicPr>
          <p:cNvPr id="2050" name="Picture 2" descr="C:\Documents and Settings\User\Desktop\صصص\images.jpg"/>
          <p:cNvPicPr>
            <a:picLocks noChangeAspect="1" noChangeArrowheads="1"/>
          </p:cNvPicPr>
          <p:nvPr/>
        </p:nvPicPr>
        <p:blipFill>
          <a:blip r:embed="rId6"/>
          <a:srcRect/>
          <a:stretch>
            <a:fillRect/>
          </a:stretch>
        </p:blipFill>
        <p:spPr bwMode="auto">
          <a:xfrm>
            <a:off x="3428992" y="1428736"/>
            <a:ext cx="1714512" cy="2286016"/>
          </a:xfrm>
          <a:prstGeom prst="rect">
            <a:avLst/>
          </a:prstGeom>
          <a:noFill/>
        </p:spPr>
      </p:pic>
    </p:spTree>
    <p:extLst>
      <p:ext uri="{BB962C8B-B14F-4D97-AF65-F5344CB8AC3E}">
        <p14:creationId xmlns:p14="http://schemas.microsoft.com/office/powerpoint/2010/main" val="707099391"/>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i="1" dirty="0" smtClean="0">
                <a:solidFill>
                  <a:schemeClr val="accent6">
                    <a:lumMod val="75000"/>
                  </a:schemeClr>
                </a:solidFill>
                <a:cs typeface="Old Antic Outline Shaded" panose="02010400000000000000" pitchFamily="2" charset="-78"/>
              </a:rPr>
              <a:t>علاج الداء المنجلي</a:t>
            </a:r>
            <a:endParaRPr lang="en-US" b="1" i="1" dirty="0">
              <a:solidFill>
                <a:schemeClr val="accent6">
                  <a:lumMod val="75000"/>
                </a:schemeClr>
              </a:solidFill>
              <a:cs typeface="Old Antic Outline Shaded" panose="02010400000000000000" pitchFamily="2" charset="-78"/>
            </a:endParaRPr>
          </a:p>
        </p:txBody>
      </p:sp>
      <p:pic>
        <p:nvPicPr>
          <p:cNvPr id="1026" name="Picture 2" descr="C:\Documents and Settings\User\Desktop\صصص\untitled.bmp"/>
          <p:cNvPicPr>
            <a:picLocks noGrp="1" noChangeAspect="1" noChangeArrowheads="1"/>
          </p:cNvPicPr>
          <p:nvPr>
            <p:ph idx="1"/>
          </p:nvPr>
        </p:nvPicPr>
        <p:blipFill>
          <a:blip r:embed="rId2"/>
          <a:srcRect/>
          <a:stretch>
            <a:fillRect/>
          </a:stretch>
        </p:blipFill>
        <p:spPr bwMode="auto">
          <a:xfrm>
            <a:off x="642910" y="1714488"/>
            <a:ext cx="3990991" cy="4500594"/>
          </a:xfrm>
          <a:prstGeom prst="rect">
            <a:avLst/>
          </a:prstGeom>
          <a:noFill/>
        </p:spPr>
      </p:pic>
      <p:pic>
        <p:nvPicPr>
          <p:cNvPr id="1027" name="Picture 3" descr="C:\Documents and Settings\User\Desktop\صصص\CAA7012V.jpg"/>
          <p:cNvPicPr>
            <a:picLocks noChangeAspect="1" noChangeArrowheads="1"/>
          </p:cNvPicPr>
          <p:nvPr/>
        </p:nvPicPr>
        <p:blipFill>
          <a:blip r:embed="rId3"/>
          <a:srcRect/>
          <a:stretch>
            <a:fillRect/>
          </a:stretch>
        </p:blipFill>
        <p:spPr bwMode="auto">
          <a:xfrm>
            <a:off x="5143504" y="1714488"/>
            <a:ext cx="2790835" cy="2071702"/>
          </a:xfrm>
          <a:prstGeom prst="rect">
            <a:avLst/>
          </a:prstGeom>
          <a:noFill/>
        </p:spPr>
      </p:pic>
      <p:pic>
        <p:nvPicPr>
          <p:cNvPr id="1028" name="Picture 4" descr="C:\Documents and Settings\User\Desktop\صصص\CA3EISLO.jpg"/>
          <p:cNvPicPr>
            <a:picLocks noChangeAspect="1" noChangeArrowheads="1"/>
          </p:cNvPicPr>
          <p:nvPr/>
        </p:nvPicPr>
        <p:blipFill>
          <a:blip r:embed="rId4"/>
          <a:srcRect/>
          <a:stretch>
            <a:fillRect/>
          </a:stretch>
        </p:blipFill>
        <p:spPr bwMode="auto">
          <a:xfrm>
            <a:off x="5143504" y="4071942"/>
            <a:ext cx="2786082" cy="2071702"/>
          </a:xfrm>
          <a:prstGeom prst="rect">
            <a:avLst/>
          </a:prstGeom>
          <a:noFill/>
        </p:spPr>
      </p:pic>
    </p:spTree>
    <p:extLst>
      <p:ext uri="{BB962C8B-B14F-4D97-AF65-F5344CB8AC3E}">
        <p14:creationId xmlns:p14="http://schemas.microsoft.com/office/powerpoint/2010/main" val="212852384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i="1" dirty="0" smtClean="0">
                <a:solidFill>
                  <a:schemeClr val="accent6">
                    <a:lumMod val="75000"/>
                  </a:schemeClr>
                </a:solidFill>
                <a:cs typeface="Old Antic Outline Shaded" panose="02010400000000000000" pitchFamily="2" charset="-78"/>
              </a:rPr>
              <a:t>فقر الدم المنجلي</a:t>
            </a:r>
            <a:endParaRPr lang="ar-SA" sz="4800" b="1"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lnSpcReduction="10000"/>
          </a:bodyPr>
          <a:lstStyle/>
          <a:p>
            <a:r>
              <a:rPr lang="ar-SY" dirty="0" smtClean="0">
                <a:solidFill>
                  <a:schemeClr val="accent6">
                    <a:lumMod val="50000"/>
                  </a:schemeClr>
                </a:solidFill>
              </a:rPr>
              <a:t>إن المخاطر الكبيرة لفقر الدم المنجلي ناجمة عن الخلايا المنجلية وماينجم عنها من إحتشاءات متعددة ومخاطر على الأم والجنين .</a:t>
            </a:r>
          </a:p>
          <a:p>
            <a:r>
              <a:rPr lang="ar-SY" dirty="0" smtClean="0">
                <a:solidFill>
                  <a:schemeClr val="accent6">
                    <a:lumMod val="50000"/>
                  </a:schemeClr>
                </a:solidFill>
              </a:rPr>
              <a:t>يشكل المنجلي خطورة على الحامل والجنين .</a:t>
            </a:r>
          </a:p>
          <a:p>
            <a:r>
              <a:rPr lang="ar-SY" b="1" u="sng" dirty="0" smtClean="0">
                <a:solidFill>
                  <a:schemeClr val="accent6">
                    <a:lumMod val="50000"/>
                  </a:schemeClr>
                </a:solidFill>
              </a:rPr>
              <a:t>المخاطر الوالدية : </a:t>
            </a:r>
            <a:r>
              <a:rPr lang="ar-SY" dirty="0" smtClean="0">
                <a:solidFill>
                  <a:schemeClr val="accent6">
                    <a:lumMod val="50000"/>
                  </a:schemeClr>
                </a:solidFill>
              </a:rPr>
              <a:t>مشاكل كلوية , الارجاج , قصور قلب , ارتفاع توتر رئوي , متلازمة الصدر الحاد , فقر دم حاد , مخاض مبكر, خثارات وانحلالات دموية .</a:t>
            </a:r>
          </a:p>
          <a:p>
            <a:r>
              <a:rPr lang="ar-SY" b="1" u="sng" dirty="0" smtClean="0">
                <a:solidFill>
                  <a:schemeClr val="accent6">
                    <a:lumMod val="50000"/>
                  </a:schemeClr>
                </a:solidFill>
              </a:rPr>
              <a:t>المخاطر على الجنين : </a:t>
            </a:r>
            <a:r>
              <a:rPr lang="ar-SY" dirty="0" smtClean="0">
                <a:solidFill>
                  <a:schemeClr val="accent6">
                    <a:lumMod val="50000"/>
                  </a:schemeClr>
                </a:solidFill>
              </a:rPr>
              <a:t>نقص تروية المشيمة , التمنيع وانحلال دم الجنين , نقص نمو الجنين , موت الجنين .</a:t>
            </a:r>
          </a:p>
          <a:p>
            <a:endParaRPr lang="ar-SY" dirty="0" smtClean="0">
              <a:solidFill>
                <a:schemeClr val="accent6">
                  <a:lumMod val="50000"/>
                </a:schemeClr>
              </a:solidFill>
            </a:endParaRPr>
          </a:p>
          <a:p>
            <a:endParaRPr lang="ar-SA" dirty="0">
              <a:solidFill>
                <a:schemeClr val="accent6">
                  <a:lumMod val="50000"/>
                </a:schemeClr>
              </a:solidFill>
            </a:endParaRPr>
          </a:p>
        </p:txBody>
      </p:sp>
    </p:spTree>
    <p:extLst>
      <p:ext uri="{BB962C8B-B14F-4D97-AF65-F5344CB8AC3E}">
        <p14:creationId xmlns:p14="http://schemas.microsoft.com/office/powerpoint/2010/main" val="228477289"/>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a:t>
            </a:r>
            <a:r>
              <a:rPr lang="ar-SY" sz="3600" b="1" i="1" dirty="0" smtClean="0">
                <a:solidFill>
                  <a:schemeClr val="accent6">
                    <a:lumMod val="75000"/>
                  </a:schemeClr>
                </a:solidFill>
                <a:cs typeface="Old Antic Outline Shaded" panose="02010400000000000000" pitchFamily="2" charset="-78"/>
              </a:rPr>
              <a:t>فقر الدم المنجلي</a:t>
            </a:r>
            <a:endParaRPr lang="ar-SA" sz="3600" b="1"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endParaRPr lang="ar-SA" dirty="0"/>
          </a:p>
        </p:txBody>
      </p:sp>
      <p:pic>
        <p:nvPicPr>
          <p:cNvPr id="2050" name="Picture 2" descr="C:\Users\yaser\Desktop\sicle\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412776"/>
            <a:ext cx="856895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1489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fontScale="85000" lnSpcReduction="10000"/>
          </a:bodyPr>
          <a:lstStyle/>
          <a:p>
            <a:pPr marL="0" indent="0">
              <a:buNone/>
            </a:pPr>
            <a:r>
              <a:rPr lang="ar-SY" u="sng" dirty="0">
                <a:solidFill>
                  <a:schemeClr val="accent6">
                    <a:lumMod val="50000"/>
                  </a:schemeClr>
                </a:solidFill>
              </a:rPr>
              <a:t>أولاً </a:t>
            </a:r>
            <a:r>
              <a:rPr lang="ar-SY" b="1" u="sng" dirty="0">
                <a:solidFill>
                  <a:schemeClr val="accent6">
                    <a:lumMod val="50000"/>
                  </a:schemeClr>
                </a:solidFill>
              </a:rPr>
              <a:t>: السيدات حاملات سمة </a:t>
            </a:r>
            <a:r>
              <a:rPr lang="ar-SY" b="1" u="sng" dirty="0" smtClean="0">
                <a:solidFill>
                  <a:schemeClr val="accent6">
                    <a:lumMod val="50000"/>
                  </a:schemeClr>
                </a:solidFill>
              </a:rPr>
              <a:t>المنجلي:</a:t>
            </a:r>
            <a:endParaRPr lang="ar-SY" b="1" u="sng" dirty="0">
              <a:solidFill>
                <a:schemeClr val="accent6">
                  <a:lumMod val="50000"/>
                </a:schemeClr>
              </a:solidFill>
            </a:endParaRPr>
          </a:p>
          <a:p>
            <a:r>
              <a:rPr lang="ar-SY" dirty="0">
                <a:solidFill>
                  <a:schemeClr val="accent6">
                    <a:lumMod val="50000"/>
                  </a:schemeClr>
                </a:solidFill>
              </a:rPr>
              <a:t>ا</a:t>
            </a:r>
            <a:r>
              <a:rPr lang="ar-SY" dirty="0" smtClean="0">
                <a:solidFill>
                  <a:schemeClr val="accent6">
                    <a:lumMod val="50000"/>
                  </a:schemeClr>
                </a:solidFill>
              </a:rPr>
              <a:t>لسيدة </a:t>
            </a:r>
            <a:r>
              <a:rPr lang="ar-SY" dirty="0">
                <a:solidFill>
                  <a:schemeClr val="accent6">
                    <a:lumMod val="50000"/>
                  </a:schemeClr>
                </a:solidFill>
              </a:rPr>
              <a:t>الحامل للسمة معرضة </a:t>
            </a:r>
            <a:r>
              <a:rPr lang="ar-SY" dirty="0" smtClean="0">
                <a:solidFill>
                  <a:schemeClr val="accent6">
                    <a:lumMod val="50000"/>
                  </a:schemeClr>
                </a:solidFill>
              </a:rPr>
              <a:t>لانخفاض </a:t>
            </a:r>
            <a:r>
              <a:rPr lang="ar-SY" dirty="0">
                <a:solidFill>
                  <a:schemeClr val="accent6">
                    <a:lumMod val="50000"/>
                  </a:schemeClr>
                </a:solidFill>
              </a:rPr>
              <a:t>قيم الخضاب والدخول في مشاكل فقر الدم .</a:t>
            </a:r>
          </a:p>
          <a:p>
            <a:r>
              <a:rPr lang="ar-SY" dirty="0">
                <a:solidFill>
                  <a:schemeClr val="accent6">
                    <a:lumMod val="50000"/>
                  </a:schemeClr>
                </a:solidFill>
              </a:rPr>
              <a:t>لذلك يجب إجراء </a:t>
            </a:r>
            <a:r>
              <a:rPr lang="ar-SY" u="sng" dirty="0">
                <a:solidFill>
                  <a:schemeClr val="accent6">
                    <a:lumMod val="50000"/>
                  </a:schemeClr>
                </a:solidFill>
              </a:rPr>
              <a:t>تعداد </a:t>
            </a:r>
            <a:r>
              <a:rPr lang="ar-SY" b="1" u="sng" dirty="0">
                <a:solidFill>
                  <a:schemeClr val="accent6">
                    <a:lumMod val="50000"/>
                  </a:schemeClr>
                </a:solidFill>
              </a:rPr>
              <a:t>الكريات الحمراء</a:t>
            </a:r>
            <a:r>
              <a:rPr lang="ar-SY" dirty="0">
                <a:solidFill>
                  <a:schemeClr val="accent6">
                    <a:lumMod val="50000"/>
                  </a:schemeClr>
                </a:solidFill>
              </a:rPr>
              <a:t> و </a:t>
            </a:r>
            <a:r>
              <a:rPr lang="ar-SY" b="1" u="sng" dirty="0">
                <a:solidFill>
                  <a:schemeClr val="accent6">
                    <a:lumMod val="50000"/>
                  </a:schemeClr>
                </a:solidFill>
              </a:rPr>
              <a:t>الخضاب والهيماتوكريت </a:t>
            </a:r>
            <a:r>
              <a:rPr lang="ar-SY" dirty="0">
                <a:solidFill>
                  <a:schemeClr val="accent6">
                    <a:lumMod val="50000"/>
                  </a:schemeClr>
                </a:solidFill>
              </a:rPr>
              <a:t>و</a:t>
            </a:r>
            <a:r>
              <a:rPr lang="ar-SY" b="1" u="sng" dirty="0">
                <a:solidFill>
                  <a:schemeClr val="accent6">
                    <a:lumMod val="50000"/>
                  </a:schemeClr>
                </a:solidFill>
              </a:rPr>
              <a:t>فيريتين المصل</a:t>
            </a:r>
            <a:r>
              <a:rPr lang="ar-SY" u="sng" dirty="0">
                <a:solidFill>
                  <a:schemeClr val="accent6">
                    <a:lumMod val="50000"/>
                  </a:schemeClr>
                </a:solidFill>
              </a:rPr>
              <a:t> </a:t>
            </a:r>
            <a:r>
              <a:rPr lang="ar-SY" dirty="0">
                <a:solidFill>
                  <a:schemeClr val="accent6">
                    <a:lumMod val="50000"/>
                  </a:schemeClr>
                </a:solidFill>
              </a:rPr>
              <a:t>عند التفكير بالحمل وفي حال كانت قيم الفيريتين منخفضة يجب ملء مخازن الحديد بإعطاء أدوية الحديد مدة ثلاثة أشهر (الجرعة الداعمة للحديد هي 30 ملغ يومياً ).</a:t>
            </a:r>
          </a:p>
          <a:p>
            <a:r>
              <a:rPr lang="ar-SY" dirty="0">
                <a:solidFill>
                  <a:schemeClr val="accent6">
                    <a:lumMod val="50000"/>
                  </a:schemeClr>
                </a:solidFill>
              </a:rPr>
              <a:t>يجب إعطاء </a:t>
            </a:r>
            <a:r>
              <a:rPr lang="ar-SY" b="1" dirty="0">
                <a:solidFill>
                  <a:schemeClr val="accent6">
                    <a:lumMod val="50000"/>
                  </a:schemeClr>
                </a:solidFill>
              </a:rPr>
              <a:t>الفوليك أسيد </a:t>
            </a:r>
            <a:r>
              <a:rPr lang="ar-SY" dirty="0">
                <a:solidFill>
                  <a:schemeClr val="accent6">
                    <a:lumMod val="50000"/>
                  </a:schemeClr>
                </a:solidFill>
              </a:rPr>
              <a:t>قبل الحمل وأثنائه.</a:t>
            </a:r>
          </a:p>
          <a:p>
            <a:r>
              <a:rPr lang="ar-SY" dirty="0">
                <a:solidFill>
                  <a:schemeClr val="accent6">
                    <a:lumMod val="50000"/>
                  </a:schemeClr>
                </a:solidFill>
              </a:rPr>
              <a:t>يجب التأكيد على إجراء رحلان الخضاب للزوج ( إن لم يكن مجرى سابقاً) للتأكد من أنه غير حامل لسمة التلاسيميا أو المنجلي .</a:t>
            </a:r>
            <a:endParaRPr lang="ar-SA" dirty="0">
              <a:solidFill>
                <a:schemeClr val="accent6">
                  <a:lumMod val="50000"/>
                </a:schemeClr>
              </a:solidFill>
            </a:endParaRPr>
          </a:p>
          <a:p>
            <a:endParaRPr lang="ar-SA" dirty="0"/>
          </a:p>
        </p:txBody>
      </p:sp>
    </p:spTree>
    <p:extLst>
      <p:ext uri="{BB962C8B-B14F-4D97-AF65-F5344CB8AC3E}">
        <p14:creationId xmlns:p14="http://schemas.microsoft.com/office/powerpoint/2010/main" val="2810742112"/>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a:bodyPr>
          <a:lstStyle/>
          <a:p>
            <a:pPr marL="0" indent="0">
              <a:buNone/>
            </a:pPr>
            <a:r>
              <a:rPr lang="ar-SY" b="1" u="sng" dirty="0">
                <a:solidFill>
                  <a:schemeClr val="accent6">
                    <a:lumMod val="50000"/>
                  </a:schemeClr>
                </a:solidFill>
              </a:rPr>
              <a:t>ثانياً : السيدات المصابات </a:t>
            </a:r>
            <a:r>
              <a:rPr lang="ar-SY" b="1" u="sng" dirty="0" smtClean="0">
                <a:solidFill>
                  <a:schemeClr val="accent6">
                    <a:lumMod val="50000"/>
                  </a:schemeClr>
                </a:solidFill>
              </a:rPr>
              <a:t>بفقر الدم المنجلي:</a:t>
            </a:r>
            <a:endParaRPr lang="ar-SY" b="1" u="sng" dirty="0">
              <a:solidFill>
                <a:schemeClr val="accent6">
                  <a:lumMod val="50000"/>
                </a:schemeClr>
              </a:solidFill>
            </a:endParaRPr>
          </a:p>
          <a:p>
            <a:pPr marL="0" indent="0">
              <a:buNone/>
            </a:pPr>
            <a:endParaRPr lang="ar-SY" dirty="0">
              <a:solidFill>
                <a:schemeClr val="accent6">
                  <a:lumMod val="50000"/>
                </a:schemeClr>
              </a:solidFill>
            </a:endParaRPr>
          </a:p>
        </p:txBody>
      </p:sp>
      <p:pic>
        <p:nvPicPr>
          <p:cNvPr id="3075" name="Picture 3" descr="C:\Users\yaser\Desktop\sicle\aid7952172-v4-728px-Prevent-Sickle-Cell-Anemia-Ste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856984"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84548"/>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a:bodyPr>
          <a:lstStyle/>
          <a:p>
            <a:pPr marL="0" indent="0">
              <a:buNone/>
            </a:pPr>
            <a:r>
              <a:rPr lang="ar-SY" b="1" u="sng" dirty="0">
                <a:solidFill>
                  <a:schemeClr val="accent6">
                    <a:lumMod val="50000"/>
                  </a:schemeClr>
                </a:solidFill>
              </a:rPr>
              <a:t>ثانياً : السيدات المصابات </a:t>
            </a:r>
            <a:r>
              <a:rPr lang="ar-SY" b="1" u="sng" dirty="0" smtClean="0">
                <a:solidFill>
                  <a:schemeClr val="accent6">
                    <a:lumMod val="50000"/>
                  </a:schemeClr>
                </a:solidFill>
              </a:rPr>
              <a:t>بفقر الدم المنجلي:</a:t>
            </a:r>
            <a:endParaRPr lang="ar-SY" b="1" u="sng" dirty="0">
              <a:solidFill>
                <a:schemeClr val="accent6">
                  <a:lumMod val="50000"/>
                </a:schemeClr>
              </a:solidFill>
            </a:endParaRPr>
          </a:p>
          <a:p>
            <a:pPr marL="0" indent="0">
              <a:buNone/>
            </a:pPr>
            <a:r>
              <a:rPr lang="ar-SY" dirty="0" smtClean="0">
                <a:solidFill>
                  <a:schemeClr val="accent6">
                    <a:lumMod val="50000"/>
                  </a:schemeClr>
                </a:solidFill>
              </a:rPr>
              <a:t>يجب إعلام السيدة عن مخاطر الحمل وتجنب محرضات نوب التمنجل والتواصل الدائم مع مؤمن الخدمة عن أي مشكلة تصادفها .</a:t>
            </a:r>
            <a:endParaRPr lang="ar-SY" dirty="0">
              <a:solidFill>
                <a:schemeClr val="accent6">
                  <a:lumMod val="50000"/>
                </a:schemeClr>
              </a:solidFill>
            </a:endParaRPr>
          </a:p>
        </p:txBody>
      </p:sp>
    </p:spTree>
    <p:extLst>
      <p:ext uri="{BB962C8B-B14F-4D97-AF65-F5344CB8AC3E}">
        <p14:creationId xmlns:p14="http://schemas.microsoft.com/office/powerpoint/2010/main" val="3534092231"/>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fontScale="77500" lnSpcReduction="20000"/>
          </a:bodyPr>
          <a:lstStyle/>
          <a:p>
            <a:pPr marL="0" indent="0">
              <a:buNone/>
            </a:pPr>
            <a:r>
              <a:rPr lang="ar-SY" b="1" u="sng" dirty="0" smtClean="0">
                <a:solidFill>
                  <a:schemeClr val="accent6">
                    <a:lumMod val="50000"/>
                  </a:schemeClr>
                </a:solidFill>
              </a:rPr>
              <a:t>ثانياً : السيدات المصابات بفقر الدم المنجلي:</a:t>
            </a:r>
          </a:p>
          <a:p>
            <a:pPr marL="0" indent="0">
              <a:buNone/>
            </a:pPr>
            <a:r>
              <a:rPr lang="ar-SY" dirty="0" smtClean="0">
                <a:solidFill>
                  <a:schemeClr val="accent6">
                    <a:lumMod val="50000"/>
                  </a:schemeClr>
                </a:solidFill>
              </a:rPr>
              <a:t>تتضمن دراسة السيدة الحامل المصابة بفقر الدم المنجلي دراسة المحاور التالية :</a:t>
            </a:r>
          </a:p>
          <a:p>
            <a:r>
              <a:rPr lang="ar-SY" dirty="0" smtClean="0">
                <a:solidFill>
                  <a:schemeClr val="accent6">
                    <a:lumMod val="50000"/>
                  </a:schemeClr>
                </a:solidFill>
              </a:rPr>
              <a:t>1- الوظيفة القلبية .</a:t>
            </a:r>
          </a:p>
          <a:p>
            <a:r>
              <a:rPr lang="ar-SY" dirty="0" smtClean="0">
                <a:solidFill>
                  <a:schemeClr val="accent6">
                    <a:lumMod val="50000"/>
                  </a:schemeClr>
                </a:solidFill>
              </a:rPr>
              <a:t>2- الوظيفة الكبدية .</a:t>
            </a:r>
          </a:p>
          <a:p>
            <a:r>
              <a:rPr lang="ar-SY" dirty="0" smtClean="0">
                <a:solidFill>
                  <a:schemeClr val="accent6">
                    <a:lumMod val="50000"/>
                  </a:schemeClr>
                </a:solidFill>
              </a:rPr>
              <a:t>3- الدراسة الفيروسية .</a:t>
            </a:r>
          </a:p>
          <a:p>
            <a:r>
              <a:rPr lang="ar-SY" dirty="0" smtClean="0">
                <a:solidFill>
                  <a:schemeClr val="accent6">
                    <a:lumMod val="50000"/>
                  </a:schemeClr>
                </a:solidFill>
              </a:rPr>
              <a:t>4- الدراسة الغدية .</a:t>
            </a:r>
          </a:p>
          <a:p>
            <a:r>
              <a:rPr lang="ar-SY" dirty="0" smtClean="0">
                <a:solidFill>
                  <a:schemeClr val="accent6">
                    <a:lumMod val="50000"/>
                  </a:schemeClr>
                </a:solidFill>
              </a:rPr>
              <a:t>5- اللقاحات .</a:t>
            </a:r>
          </a:p>
          <a:p>
            <a:r>
              <a:rPr lang="ar-SY" sz="2800" b="1" dirty="0" smtClean="0">
                <a:solidFill>
                  <a:schemeClr val="accent6">
                    <a:lumMod val="50000"/>
                  </a:schemeClr>
                </a:solidFill>
              </a:rPr>
              <a:t>6</a:t>
            </a:r>
            <a:r>
              <a:rPr lang="ar-SY" sz="4300" b="1" dirty="0" smtClean="0">
                <a:solidFill>
                  <a:schemeClr val="accent6">
                    <a:lumMod val="50000"/>
                  </a:schemeClr>
                </a:solidFill>
              </a:rPr>
              <a:t>- المعالجة الدوائية . </a:t>
            </a:r>
          </a:p>
          <a:p>
            <a:r>
              <a:rPr lang="ar-SY" sz="2800" b="1" dirty="0" smtClean="0">
                <a:solidFill>
                  <a:schemeClr val="accent6">
                    <a:lumMod val="50000"/>
                  </a:schemeClr>
                </a:solidFill>
              </a:rPr>
              <a:t>7</a:t>
            </a:r>
            <a:r>
              <a:rPr lang="ar-SY" sz="4300" b="1" dirty="0" smtClean="0">
                <a:solidFill>
                  <a:schemeClr val="accent6">
                    <a:lumMod val="50000"/>
                  </a:schemeClr>
                </a:solidFill>
              </a:rPr>
              <a:t>-</a:t>
            </a:r>
            <a:r>
              <a:rPr lang="ar-SA" sz="4300" b="1" dirty="0" smtClean="0">
                <a:solidFill>
                  <a:schemeClr val="accent6">
                    <a:lumMod val="50000"/>
                  </a:schemeClr>
                </a:solidFill>
              </a:rPr>
              <a:t> الدراسة الدموية .</a:t>
            </a:r>
          </a:p>
          <a:p>
            <a:r>
              <a:rPr lang="ar-SA" sz="4300" b="1" dirty="0" smtClean="0">
                <a:solidFill>
                  <a:schemeClr val="accent6">
                    <a:lumMod val="50000"/>
                  </a:schemeClr>
                </a:solidFill>
              </a:rPr>
              <a:t>8- الدراسة الكلوية .</a:t>
            </a:r>
            <a:endParaRPr lang="ar-SA" sz="4300" b="1" dirty="0"/>
          </a:p>
        </p:txBody>
      </p:sp>
    </p:spTree>
    <p:extLst>
      <p:ext uri="{BB962C8B-B14F-4D97-AF65-F5344CB8AC3E}">
        <p14:creationId xmlns:p14="http://schemas.microsoft.com/office/powerpoint/2010/main" val="1181884471"/>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a:bodyPr>
          <a:lstStyle/>
          <a:p>
            <a:pPr marL="0" indent="0">
              <a:buNone/>
            </a:pPr>
            <a:r>
              <a:rPr lang="ar-SY" sz="4400" b="1" i="1" u="sng" dirty="0">
                <a:solidFill>
                  <a:schemeClr val="accent6">
                    <a:lumMod val="50000"/>
                  </a:schemeClr>
                </a:solidFill>
              </a:rPr>
              <a:t>الدراسة الدموية :</a:t>
            </a:r>
          </a:p>
          <a:p>
            <a:pPr marL="0" indent="0">
              <a:buNone/>
            </a:pPr>
            <a:endParaRPr lang="ar-SA" sz="4400" dirty="0">
              <a:solidFill>
                <a:schemeClr val="accent6">
                  <a:lumMod val="50000"/>
                </a:schemeClr>
              </a:solidFill>
            </a:endParaRPr>
          </a:p>
          <a:p>
            <a:pPr marL="0" indent="0">
              <a:buNone/>
            </a:pPr>
            <a:endParaRPr lang="ar-SA" sz="4300" b="1" dirty="0"/>
          </a:p>
        </p:txBody>
      </p:sp>
      <p:pic>
        <p:nvPicPr>
          <p:cNvPr id="4098" name="Picture 2" descr="C:\Users\yaser\Desktop\sic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05074"/>
            <a:ext cx="8568952" cy="416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071714"/>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fontScale="77500" lnSpcReduction="20000"/>
          </a:bodyPr>
          <a:lstStyle/>
          <a:p>
            <a:pPr marL="0" indent="0">
              <a:buNone/>
            </a:pPr>
            <a:r>
              <a:rPr lang="ar-SY" sz="4400" b="1" i="1" u="sng" dirty="0">
                <a:solidFill>
                  <a:schemeClr val="accent6">
                    <a:lumMod val="50000"/>
                  </a:schemeClr>
                </a:solidFill>
              </a:rPr>
              <a:t>الدراسة الدموية :</a:t>
            </a:r>
          </a:p>
          <a:p>
            <a:pPr marL="0" indent="0">
              <a:buNone/>
            </a:pPr>
            <a:r>
              <a:rPr lang="ar-SY" sz="4400" dirty="0">
                <a:solidFill>
                  <a:schemeClr val="accent6">
                    <a:lumMod val="50000"/>
                  </a:schemeClr>
                </a:solidFill>
              </a:rPr>
              <a:t>يجب إجراء تحليل الخضاب والهيماتوكريت قبل التخطيط للحمل والمحافظة على قيم الخضاب &gt; 10 غ/دل </a:t>
            </a:r>
            <a:r>
              <a:rPr lang="ar-SY" sz="4400" dirty="0" smtClean="0">
                <a:solidFill>
                  <a:schemeClr val="accent6">
                    <a:lumMod val="50000"/>
                  </a:schemeClr>
                </a:solidFill>
              </a:rPr>
              <a:t>,( الهدف من الحفاظ على قيم خضاب مرتفعة التقليل من نسبة الخضاب المنجلي مادون 40% وبالتالي الاقلال من نوب التمنجل.</a:t>
            </a:r>
            <a:endParaRPr lang="ar-SY" sz="4400" dirty="0">
              <a:solidFill>
                <a:schemeClr val="accent6">
                  <a:lumMod val="50000"/>
                </a:schemeClr>
              </a:solidFill>
            </a:endParaRPr>
          </a:p>
          <a:p>
            <a:pPr marL="0" indent="0">
              <a:buNone/>
            </a:pPr>
            <a:r>
              <a:rPr lang="ar-SY" sz="4400" dirty="0">
                <a:solidFill>
                  <a:schemeClr val="accent6">
                    <a:lumMod val="50000"/>
                  </a:schemeClr>
                </a:solidFill>
              </a:rPr>
              <a:t>يجب إجراء دراسة دموية مناعية ( بسبب نقل الدم المتكرر والذي قد يتسبب يانحلال دم الجنين) .</a:t>
            </a:r>
          </a:p>
          <a:p>
            <a:pPr marL="0" indent="0">
              <a:buNone/>
            </a:pPr>
            <a:r>
              <a:rPr lang="ar-SY" sz="4400" dirty="0">
                <a:solidFill>
                  <a:schemeClr val="accent6">
                    <a:lumMod val="50000"/>
                  </a:schemeClr>
                </a:solidFill>
              </a:rPr>
              <a:t>تحليل </a:t>
            </a:r>
            <a:r>
              <a:rPr lang="en-US" sz="4400" b="1" u="sng" dirty="0">
                <a:solidFill>
                  <a:schemeClr val="accent6">
                    <a:lumMod val="50000"/>
                  </a:schemeClr>
                </a:solidFill>
              </a:rPr>
              <a:t>ABO</a:t>
            </a:r>
            <a:r>
              <a:rPr lang="en-US" sz="4400" dirty="0">
                <a:solidFill>
                  <a:schemeClr val="accent6">
                    <a:lumMod val="50000"/>
                  </a:schemeClr>
                </a:solidFill>
              </a:rPr>
              <a:t> , </a:t>
            </a:r>
            <a:r>
              <a:rPr lang="en-US" sz="4400" b="1" u="sng" dirty="0">
                <a:solidFill>
                  <a:schemeClr val="accent6">
                    <a:lumMod val="50000"/>
                  </a:schemeClr>
                </a:solidFill>
              </a:rPr>
              <a:t>RH</a:t>
            </a:r>
            <a:r>
              <a:rPr lang="en-US" sz="4400" dirty="0">
                <a:solidFill>
                  <a:schemeClr val="accent6">
                    <a:lumMod val="50000"/>
                  </a:schemeClr>
                </a:solidFill>
              </a:rPr>
              <a:t> , </a:t>
            </a:r>
            <a:r>
              <a:rPr lang="en-US" sz="4400" u="sng" dirty="0">
                <a:solidFill>
                  <a:schemeClr val="accent6">
                    <a:lumMod val="50000"/>
                  </a:schemeClr>
                </a:solidFill>
              </a:rPr>
              <a:t>Direct+Indirect </a:t>
            </a:r>
            <a:r>
              <a:rPr lang="en-US" sz="4400" b="1" u="sng" dirty="0">
                <a:solidFill>
                  <a:schemeClr val="accent6">
                    <a:lumMod val="50000"/>
                  </a:schemeClr>
                </a:solidFill>
              </a:rPr>
              <a:t>coombs test</a:t>
            </a:r>
            <a:endParaRPr lang="ar-SY" sz="4400" b="1" u="sng" dirty="0">
              <a:solidFill>
                <a:schemeClr val="accent6">
                  <a:lumMod val="50000"/>
                </a:schemeClr>
              </a:solidFill>
            </a:endParaRPr>
          </a:p>
          <a:p>
            <a:pPr marL="0" indent="0">
              <a:buNone/>
            </a:pPr>
            <a:endParaRPr lang="ar-SA" sz="4400" dirty="0">
              <a:solidFill>
                <a:schemeClr val="accent6">
                  <a:lumMod val="50000"/>
                </a:schemeClr>
              </a:solidFill>
            </a:endParaRPr>
          </a:p>
          <a:p>
            <a:pPr marL="0" indent="0">
              <a:buNone/>
            </a:pPr>
            <a:endParaRPr lang="ar-SA" sz="4300" b="1" dirty="0"/>
          </a:p>
        </p:txBody>
      </p:sp>
    </p:spTree>
    <p:extLst>
      <p:ext uri="{BB962C8B-B14F-4D97-AF65-F5344CB8AC3E}">
        <p14:creationId xmlns:p14="http://schemas.microsoft.com/office/powerpoint/2010/main" val="340401339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فيزيولوجيا الدم</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lnSpcReduction="20000"/>
          </a:bodyPr>
          <a:lstStyle/>
          <a:p>
            <a:pPr>
              <a:lnSpc>
                <a:spcPct val="160000"/>
              </a:lnSpc>
            </a:pPr>
            <a:r>
              <a:rPr lang="ar-SA" dirty="0">
                <a:solidFill>
                  <a:schemeClr val="accent6">
                    <a:lumMod val="50000"/>
                  </a:schemeClr>
                </a:solidFill>
              </a:rPr>
              <a:t>الخضابات الطبيعية</a:t>
            </a:r>
          </a:p>
          <a:p>
            <a:pPr marL="514350" indent="-514350">
              <a:lnSpc>
                <a:spcPct val="160000"/>
              </a:lnSpc>
              <a:buFont typeface="+mj-lt"/>
              <a:buAutoNum type="arabicPeriod"/>
            </a:pPr>
            <a:r>
              <a:rPr lang="en-US" dirty="0">
                <a:solidFill>
                  <a:schemeClr val="accent6">
                    <a:lumMod val="50000"/>
                  </a:schemeClr>
                </a:solidFill>
              </a:rPr>
              <a:t>A1 = 2</a:t>
            </a:r>
            <a:r>
              <a:rPr lang="el-GR" dirty="0">
                <a:solidFill>
                  <a:schemeClr val="accent6">
                    <a:lumMod val="50000"/>
                  </a:schemeClr>
                </a:solidFill>
              </a:rPr>
              <a:t>α +2β</a:t>
            </a:r>
          </a:p>
          <a:p>
            <a:pPr marL="514350" indent="-514350">
              <a:lnSpc>
                <a:spcPct val="160000"/>
              </a:lnSpc>
              <a:buFont typeface="+mj-lt"/>
              <a:buAutoNum type="arabicPeriod"/>
            </a:pPr>
            <a:r>
              <a:rPr lang="en-US" dirty="0">
                <a:solidFill>
                  <a:schemeClr val="accent6">
                    <a:lumMod val="50000"/>
                  </a:schemeClr>
                </a:solidFill>
              </a:rPr>
              <a:t>A2 = 2</a:t>
            </a:r>
            <a:r>
              <a:rPr lang="el-GR" dirty="0">
                <a:solidFill>
                  <a:schemeClr val="accent6">
                    <a:lumMod val="50000"/>
                  </a:schemeClr>
                </a:solidFill>
              </a:rPr>
              <a:t>α +</a:t>
            </a:r>
            <a:r>
              <a:rPr lang="el-GR" dirty="0" smtClean="0">
                <a:solidFill>
                  <a:schemeClr val="accent6">
                    <a:lumMod val="50000"/>
                  </a:schemeClr>
                </a:solidFill>
              </a:rPr>
              <a:t>2</a:t>
            </a:r>
            <a:r>
              <a:rPr lang="el-GR" dirty="0" smtClean="0">
                <a:solidFill>
                  <a:schemeClr val="accent6">
                    <a:lumMod val="50000"/>
                  </a:schemeClr>
                </a:solidFill>
                <a:latin typeface="Tahoma"/>
                <a:ea typeface="Tahoma"/>
                <a:cs typeface="Tahoma"/>
              </a:rPr>
              <a:t>δ</a:t>
            </a:r>
            <a:endParaRPr lang="el-GR" dirty="0">
              <a:solidFill>
                <a:schemeClr val="accent6">
                  <a:lumMod val="50000"/>
                </a:schemeClr>
              </a:solidFill>
            </a:endParaRPr>
          </a:p>
          <a:p>
            <a:pPr marL="514350" indent="-514350">
              <a:lnSpc>
                <a:spcPct val="160000"/>
              </a:lnSpc>
              <a:buFont typeface="+mj-lt"/>
              <a:buAutoNum type="arabicPeriod"/>
            </a:pPr>
            <a:r>
              <a:rPr lang="en-US" dirty="0">
                <a:solidFill>
                  <a:schemeClr val="accent6">
                    <a:lumMod val="50000"/>
                  </a:schemeClr>
                </a:solidFill>
              </a:rPr>
              <a:t>F  = 2</a:t>
            </a:r>
            <a:r>
              <a:rPr lang="el-GR" dirty="0">
                <a:solidFill>
                  <a:schemeClr val="accent6">
                    <a:lumMod val="50000"/>
                  </a:schemeClr>
                </a:solidFill>
              </a:rPr>
              <a:t>α +2γ </a:t>
            </a:r>
          </a:p>
          <a:p>
            <a:pPr>
              <a:lnSpc>
                <a:spcPct val="160000"/>
              </a:lnSpc>
            </a:pPr>
            <a:r>
              <a:rPr lang="ar-SA" dirty="0">
                <a:solidFill>
                  <a:schemeClr val="accent6">
                    <a:lumMod val="50000"/>
                  </a:schemeClr>
                </a:solidFill>
              </a:rPr>
              <a:t>إن الخضاب المسيطر خلال الحياة الجنينية هو الخضاب </a:t>
            </a:r>
            <a:r>
              <a:rPr lang="en-US" dirty="0">
                <a:solidFill>
                  <a:schemeClr val="accent6">
                    <a:lumMod val="50000"/>
                  </a:schemeClr>
                </a:solidFill>
              </a:rPr>
              <a:t>F </a:t>
            </a:r>
            <a:r>
              <a:rPr lang="ar-SA" dirty="0">
                <a:solidFill>
                  <a:schemeClr val="accent6">
                    <a:lumMod val="50000"/>
                  </a:schemeClr>
                </a:solidFill>
              </a:rPr>
              <a:t>الذي يبدأ بالتراجع بعد الولادة ليحل مكانه الكهلي </a:t>
            </a:r>
            <a:r>
              <a:rPr lang="en-US" dirty="0" smtClean="0">
                <a:solidFill>
                  <a:schemeClr val="accent6">
                    <a:lumMod val="50000"/>
                  </a:schemeClr>
                </a:solidFill>
              </a:rPr>
              <a:t>A1</a:t>
            </a:r>
            <a:r>
              <a:rPr lang="ar-SA" dirty="0" smtClean="0">
                <a:solidFill>
                  <a:schemeClr val="accent6">
                    <a:lumMod val="50000"/>
                  </a:schemeClr>
                </a:solidFill>
              </a:rPr>
              <a:t> .</a:t>
            </a:r>
            <a:endParaRPr lang="en-US" dirty="0">
              <a:solidFill>
                <a:schemeClr val="accent6">
                  <a:lumMod val="50000"/>
                </a:schemeClr>
              </a:solidFill>
            </a:endParaRPr>
          </a:p>
        </p:txBody>
      </p:sp>
    </p:spTree>
    <p:extLst>
      <p:ext uri="{BB962C8B-B14F-4D97-AF65-F5344CB8AC3E}">
        <p14:creationId xmlns:p14="http://schemas.microsoft.com/office/powerpoint/2010/main" val="3165396286"/>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lnSpcReduction="10000"/>
          </a:bodyPr>
          <a:lstStyle/>
          <a:p>
            <a:pPr marL="0" indent="0">
              <a:buNone/>
            </a:pPr>
            <a:r>
              <a:rPr lang="ar-SY" sz="4400" b="1" i="1" u="sng" dirty="0" smtClean="0">
                <a:solidFill>
                  <a:schemeClr val="accent6">
                    <a:lumMod val="50000"/>
                  </a:schemeClr>
                </a:solidFill>
              </a:rPr>
              <a:t>الدراسةالكلوية</a:t>
            </a:r>
            <a:r>
              <a:rPr lang="ar-SY" sz="4400" b="1" i="1" u="sng" dirty="0" smtClean="0">
                <a:solidFill>
                  <a:schemeClr val="accent6">
                    <a:lumMod val="50000"/>
                  </a:schemeClr>
                </a:solidFill>
              </a:rPr>
              <a:t> :</a:t>
            </a:r>
          </a:p>
          <a:p>
            <a:pPr marL="0" indent="0">
              <a:buNone/>
            </a:pPr>
            <a:r>
              <a:rPr lang="ar-SY" sz="3900" dirty="0" smtClean="0">
                <a:solidFill>
                  <a:schemeClr val="accent6">
                    <a:lumMod val="50000"/>
                  </a:schemeClr>
                </a:solidFill>
              </a:rPr>
              <a:t>الاحتشاءات</a:t>
            </a:r>
            <a:r>
              <a:rPr lang="ar-SY" sz="3900" dirty="0" smtClean="0">
                <a:solidFill>
                  <a:schemeClr val="accent6">
                    <a:lumMod val="50000"/>
                  </a:schemeClr>
                </a:solidFill>
              </a:rPr>
              <a:t> المتكررة عند مريضة المنجلي تؤهب لنخرات كلوية وقد تتسبب في القصور الكلوي .</a:t>
            </a:r>
          </a:p>
          <a:p>
            <a:pPr marL="0" indent="0">
              <a:buNone/>
            </a:pPr>
            <a:r>
              <a:rPr lang="ar-SY" sz="3900" dirty="0" smtClean="0">
                <a:solidFill>
                  <a:schemeClr val="accent6">
                    <a:lumMod val="50000"/>
                  </a:schemeClr>
                </a:solidFill>
              </a:rPr>
              <a:t>يجب إجراء وظائف الكلية </a:t>
            </a:r>
            <a:r>
              <a:rPr lang="ar-SY" sz="3900" dirty="0" smtClean="0">
                <a:solidFill>
                  <a:schemeClr val="accent6">
                    <a:lumMod val="50000"/>
                  </a:schemeClr>
                </a:solidFill>
              </a:rPr>
              <a:t>كالكرياتينين</a:t>
            </a:r>
            <a:r>
              <a:rPr lang="ar-SY" sz="3900" dirty="0" smtClean="0">
                <a:solidFill>
                  <a:schemeClr val="accent6">
                    <a:lumMod val="50000"/>
                  </a:schemeClr>
                </a:solidFill>
              </a:rPr>
              <a:t> والبولة , فحص البول وإجراء زرع للبول في حال وجود جراثيم أو كريات بيضاء بأعداد كبيرة . فحص البروتين بالبول .</a:t>
            </a:r>
            <a:endParaRPr lang="ar-SY" sz="3900" dirty="0">
              <a:solidFill>
                <a:schemeClr val="accent6">
                  <a:lumMod val="50000"/>
                </a:schemeClr>
              </a:solidFill>
            </a:endParaRPr>
          </a:p>
          <a:p>
            <a:pPr marL="0" indent="0">
              <a:buNone/>
            </a:pPr>
            <a:endParaRPr lang="ar-SA" sz="4400" dirty="0">
              <a:solidFill>
                <a:schemeClr val="accent6">
                  <a:lumMod val="50000"/>
                </a:schemeClr>
              </a:solidFill>
            </a:endParaRPr>
          </a:p>
          <a:p>
            <a:pPr marL="0" indent="0">
              <a:buNone/>
            </a:pPr>
            <a:endParaRPr lang="ar-SA" sz="4300" b="1" dirty="0"/>
          </a:p>
        </p:txBody>
      </p:sp>
    </p:spTree>
    <p:extLst>
      <p:ext uri="{BB962C8B-B14F-4D97-AF65-F5344CB8AC3E}">
        <p14:creationId xmlns:p14="http://schemas.microsoft.com/office/powerpoint/2010/main" val="217426781"/>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fontScale="55000" lnSpcReduction="20000"/>
          </a:bodyPr>
          <a:lstStyle/>
          <a:p>
            <a:pPr marL="0" indent="0">
              <a:buNone/>
            </a:pPr>
            <a:r>
              <a:rPr lang="ar-SY" sz="4400" b="1" u="sng" dirty="0">
                <a:solidFill>
                  <a:schemeClr val="accent6">
                    <a:lumMod val="50000"/>
                  </a:schemeClr>
                </a:solidFill>
              </a:rPr>
              <a:t>العلاجات الدوائية :</a:t>
            </a:r>
          </a:p>
          <a:p>
            <a:r>
              <a:rPr lang="ar-SY" sz="4400" dirty="0">
                <a:solidFill>
                  <a:schemeClr val="accent6">
                    <a:lumMod val="50000"/>
                  </a:schemeClr>
                </a:solidFill>
              </a:rPr>
              <a:t>يجب إيقاف العلاج بخالبات الحديد من زمرة </a:t>
            </a:r>
            <a:r>
              <a:rPr lang="ar-SY" sz="4400" b="1" dirty="0">
                <a:solidFill>
                  <a:schemeClr val="accent6">
                    <a:lumMod val="50000"/>
                  </a:schemeClr>
                </a:solidFill>
              </a:rPr>
              <a:t>الديفيرازيروكس</a:t>
            </a:r>
            <a:r>
              <a:rPr lang="ar-SY" sz="4400" dirty="0">
                <a:solidFill>
                  <a:schemeClr val="accent6">
                    <a:lumMod val="50000"/>
                  </a:schemeClr>
                </a:solidFill>
              </a:rPr>
              <a:t> و</a:t>
            </a:r>
            <a:r>
              <a:rPr lang="ar-SY" sz="4400" b="1" dirty="0">
                <a:solidFill>
                  <a:schemeClr val="accent6">
                    <a:lumMod val="50000"/>
                  </a:schemeClr>
                </a:solidFill>
              </a:rPr>
              <a:t>الديفيريبرون</a:t>
            </a:r>
            <a:r>
              <a:rPr lang="ar-SY" sz="4400" dirty="0">
                <a:solidFill>
                  <a:schemeClr val="accent6">
                    <a:lumMod val="50000"/>
                  </a:schemeClr>
                </a:solidFill>
              </a:rPr>
              <a:t> قبل الحمل بثلاثة أشهر .</a:t>
            </a:r>
          </a:p>
          <a:p>
            <a:r>
              <a:rPr lang="ar-SY" sz="4400" dirty="0">
                <a:solidFill>
                  <a:schemeClr val="accent6">
                    <a:lumMod val="50000"/>
                  </a:schemeClr>
                </a:solidFill>
              </a:rPr>
              <a:t>يمكن الاستمرار بخالب الحديد من زمرة </a:t>
            </a:r>
            <a:r>
              <a:rPr lang="ar-SY" sz="4400" b="1" dirty="0">
                <a:solidFill>
                  <a:schemeClr val="accent6">
                    <a:lumMod val="50000"/>
                  </a:schemeClr>
                </a:solidFill>
              </a:rPr>
              <a:t>ديسفيروكسامين</a:t>
            </a:r>
            <a:r>
              <a:rPr lang="ar-SY" sz="4400" dirty="0">
                <a:solidFill>
                  <a:schemeClr val="accent6">
                    <a:lumMod val="50000"/>
                  </a:schemeClr>
                </a:solidFill>
              </a:rPr>
              <a:t> ضمن الجرعات الدنيا إذا تطلب الأمر </a:t>
            </a:r>
            <a:r>
              <a:rPr lang="ar-SY" sz="4400" dirty="0" smtClean="0">
                <a:solidFill>
                  <a:schemeClr val="accent6">
                    <a:lumMod val="50000"/>
                  </a:schemeClr>
                </a:solidFill>
              </a:rPr>
              <a:t>(المجموعة </a:t>
            </a:r>
            <a:r>
              <a:rPr lang="en-US" sz="4400" dirty="0" smtClean="0">
                <a:solidFill>
                  <a:schemeClr val="accent6">
                    <a:lumMod val="50000"/>
                  </a:schemeClr>
                </a:solidFill>
              </a:rPr>
              <a:t>C</a:t>
            </a:r>
            <a:r>
              <a:rPr lang="ar-SY" sz="4400" dirty="0" smtClean="0">
                <a:solidFill>
                  <a:schemeClr val="accent6">
                    <a:lumMod val="50000"/>
                  </a:schemeClr>
                </a:solidFill>
              </a:rPr>
              <a:t>).</a:t>
            </a:r>
            <a:endParaRPr lang="ar-SY" sz="4400" dirty="0">
              <a:solidFill>
                <a:schemeClr val="accent6">
                  <a:lumMod val="50000"/>
                </a:schemeClr>
              </a:solidFill>
            </a:endParaRPr>
          </a:p>
          <a:p>
            <a:r>
              <a:rPr lang="ar-SY" sz="4400" dirty="0">
                <a:solidFill>
                  <a:schemeClr val="accent6">
                    <a:lumMod val="50000"/>
                  </a:schemeClr>
                </a:solidFill>
              </a:rPr>
              <a:t>يجب إيقاف دواء </a:t>
            </a:r>
            <a:r>
              <a:rPr lang="ar-SY" sz="7300" b="1" dirty="0">
                <a:solidFill>
                  <a:schemeClr val="accent6">
                    <a:lumMod val="50000"/>
                  </a:schemeClr>
                </a:solidFill>
              </a:rPr>
              <a:t>الهيدروكسي يوريا </a:t>
            </a:r>
            <a:r>
              <a:rPr lang="ar-SY" sz="4400" dirty="0">
                <a:solidFill>
                  <a:schemeClr val="accent6">
                    <a:lumMod val="50000"/>
                  </a:schemeClr>
                </a:solidFill>
              </a:rPr>
              <a:t>عند المرضى المعالجين به </a:t>
            </a:r>
            <a:r>
              <a:rPr lang="ar-SY" sz="4400" dirty="0" smtClean="0">
                <a:solidFill>
                  <a:schemeClr val="accent6">
                    <a:lumMod val="50000"/>
                  </a:schemeClr>
                </a:solidFill>
              </a:rPr>
              <a:t>(الجرعات العالية من الهيدريا تسببت بمشاكل على حيوانات التجربة).</a:t>
            </a:r>
            <a:endParaRPr lang="ar-SY" sz="4400" dirty="0">
              <a:solidFill>
                <a:schemeClr val="accent6">
                  <a:lumMod val="50000"/>
                </a:schemeClr>
              </a:solidFill>
            </a:endParaRPr>
          </a:p>
          <a:p>
            <a:r>
              <a:rPr lang="ar-SY" sz="4400" dirty="0">
                <a:solidFill>
                  <a:schemeClr val="accent6">
                    <a:lumMod val="50000"/>
                  </a:schemeClr>
                </a:solidFill>
              </a:rPr>
              <a:t>يجب إعطاء دواء </a:t>
            </a:r>
            <a:r>
              <a:rPr lang="ar-SY" sz="4400" b="1" dirty="0">
                <a:solidFill>
                  <a:schemeClr val="accent6">
                    <a:lumMod val="50000"/>
                  </a:schemeClr>
                </a:solidFill>
              </a:rPr>
              <a:t>الفوليك أسيد </a:t>
            </a:r>
            <a:r>
              <a:rPr lang="ar-SY" sz="4400" dirty="0">
                <a:solidFill>
                  <a:schemeClr val="accent6">
                    <a:lumMod val="50000"/>
                  </a:schemeClr>
                </a:solidFill>
              </a:rPr>
              <a:t>بشكل وقائي قبل الحمل وأثنائه بجرعة( 4ملغ يومياً ).</a:t>
            </a:r>
          </a:p>
          <a:p>
            <a:r>
              <a:rPr lang="ar-SY" sz="4400" dirty="0">
                <a:solidFill>
                  <a:schemeClr val="accent6">
                    <a:lumMod val="50000"/>
                  </a:schemeClr>
                </a:solidFill>
              </a:rPr>
              <a:t>يجب إعطاء</a:t>
            </a:r>
            <a:r>
              <a:rPr lang="ar-SY" sz="4400" b="1" dirty="0">
                <a:solidFill>
                  <a:schemeClr val="accent6">
                    <a:lumMod val="50000"/>
                  </a:schemeClr>
                </a:solidFill>
              </a:rPr>
              <a:t> البنسلين </a:t>
            </a:r>
            <a:r>
              <a:rPr lang="ar-SY" sz="4400" dirty="0">
                <a:solidFill>
                  <a:schemeClr val="accent6">
                    <a:lumMod val="50000"/>
                  </a:schemeClr>
                </a:solidFill>
              </a:rPr>
              <a:t>قبل وأثناء الحمل للسيدات المستأصلات للطحال </a:t>
            </a:r>
            <a:r>
              <a:rPr lang="ar-SY" sz="4400" dirty="0" smtClean="0">
                <a:solidFill>
                  <a:schemeClr val="accent6">
                    <a:lumMod val="50000"/>
                  </a:schemeClr>
                </a:solidFill>
              </a:rPr>
              <a:t>أو ممن لديهن ضمور بالطحال (المجموعة </a:t>
            </a:r>
            <a:r>
              <a:rPr lang="en-US" sz="4400" dirty="0" smtClean="0">
                <a:solidFill>
                  <a:schemeClr val="accent6">
                    <a:lumMod val="50000"/>
                  </a:schemeClr>
                </a:solidFill>
              </a:rPr>
              <a:t>C</a:t>
            </a:r>
            <a:r>
              <a:rPr lang="ar-SY" sz="4400" dirty="0" smtClean="0">
                <a:solidFill>
                  <a:schemeClr val="accent6">
                    <a:lumMod val="50000"/>
                  </a:schemeClr>
                </a:solidFill>
              </a:rPr>
              <a:t>).</a:t>
            </a:r>
          </a:p>
          <a:p>
            <a:r>
              <a:rPr lang="ar-SY" sz="4400" dirty="0" smtClean="0">
                <a:solidFill>
                  <a:schemeClr val="accent6">
                    <a:lumMod val="50000"/>
                  </a:schemeClr>
                </a:solidFill>
              </a:rPr>
              <a:t>معالجة الالتهابات بشكل عاجل بالصادات المناسبة .</a:t>
            </a:r>
            <a:endParaRPr lang="ar-SY" sz="4400" dirty="0">
              <a:solidFill>
                <a:schemeClr val="accent6">
                  <a:lumMod val="50000"/>
                </a:schemeClr>
              </a:solidFill>
            </a:endParaRPr>
          </a:p>
          <a:p>
            <a:pPr marL="0" indent="0">
              <a:buNone/>
            </a:pPr>
            <a:endParaRPr lang="ar-SA" sz="4300" b="1" dirty="0"/>
          </a:p>
        </p:txBody>
      </p:sp>
    </p:spTree>
    <p:extLst>
      <p:ext uri="{BB962C8B-B14F-4D97-AF65-F5344CB8AC3E}">
        <p14:creationId xmlns:p14="http://schemas.microsoft.com/office/powerpoint/2010/main" val="1026172747"/>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75000"/>
                  </a:schemeClr>
                </a:solidFill>
                <a:cs typeface="Old Antic Outline Shaded" panose="02010400000000000000" pitchFamily="2" charset="-78"/>
              </a:rPr>
              <a:t>التوصيات قبل الحمل لمريضات فقر الدم المنجلي</a:t>
            </a:r>
            <a:endParaRPr lang="ar-SA" sz="3600" b="1" dirty="0"/>
          </a:p>
        </p:txBody>
      </p:sp>
      <p:sp>
        <p:nvSpPr>
          <p:cNvPr id="3" name="عنصر نائب للمحتوى 2"/>
          <p:cNvSpPr>
            <a:spLocks noGrp="1"/>
          </p:cNvSpPr>
          <p:nvPr>
            <p:ph idx="1"/>
          </p:nvPr>
        </p:nvSpPr>
        <p:spPr/>
        <p:txBody>
          <a:bodyPr>
            <a:normAutofit fontScale="70000" lnSpcReduction="20000"/>
          </a:bodyPr>
          <a:lstStyle/>
          <a:p>
            <a:pPr marL="0" indent="0">
              <a:buNone/>
            </a:pPr>
            <a:r>
              <a:rPr lang="ar-SY" sz="4400" b="1" u="sng" dirty="0">
                <a:solidFill>
                  <a:schemeClr val="accent6">
                    <a:lumMod val="50000"/>
                  </a:schemeClr>
                </a:solidFill>
              </a:rPr>
              <a:t>العلاجات الدوائية :</a:t>
            </a:r>
          </a:p>
          <a:p>
            <a:r>
              <a:rPr lang="ar-SY" sz="4400" dirty="0" smtClean="0">
                <a:solidFill>
                  <a:schemeClr val="accent6">
                    <a:lumMod val="50000"/>
                  </a:schemeClr>
                </a:solidFill>
              </a:rPr>
              <a:t>يجب إعطاء</a:t>
            </a:r>
            <a:r>
              <a:rPr lang="ar-SY" sz="4400" b="1" dirty="0" smtClean="0">
                <a:solidFill>
                  <a:schemeClr val="accent6">
                    <a:lumMod val="50000"/>
                  </a:schemeClr>
                </a:solidFill>
              </a:rPr>
              <a:t> الأسبيرين </a:t>
            </a:r>
            <a:r>
              <a:rPr lang="ar-SY" sz="4400" dirty="0" smtClean="0">
                <a:solidFill>
                  <a:schemeClr val="accent6">
                    <a:lumMod val="50000"/>
                  </a:schemeClr>
                </a:solidFill>
              </a:rPr>
              <a:t>والهبارين</a:t>
            </a:r>
            <a:r>
              <a:rPr lang="ar-SY" sz="4400" b="1" dirty="0" smtClean="0">
                <a:solidFill>
                  <a:schemeClr val="accent6">
                    <a:lumMod val="50000"/>
                  </a:schemeClr>
                </a:solidFill>
              </a:rPr>
              <a:t> </a:t>
            </a:r>
            <a:r>
              <a:rPr lang="ar-SY" sz="4400" dirty="0" smtClean="0">
                <a:solidFill>
                  <a:schemeClr val="accent6">
                    <a:lumMod val="50000"/>
                  </a:schemeClr>
                </a:solidFill>
              </a:rPr>
              <a:t>للسيدات المستأصلات للطحال ولديهن إرتفاع في تعداد الصفيحات الدموية .</a:t>
            </a:r>
          </a:p>
          <a:p>
            <a:r>
              <a:rPr lang="ar-SY" sz="4400" dirty="0" smtClean="0">
                <a:solidFill>
                  <a:schemeClr val="accent6">
                    <a:lumMod val="50000"/>
                  </a:schemeClr>
                </a:solidFill>
              </a:rPr>
              <a:t>الأمهات اللاتي لديهن سوابق للصمات الرئوية أو الارجاج يوصى بإعطائهن جرعات مخففة من الأسبيرين منذ الثلث الأول من الحمل .</a:t>
            </a:r>
          </a:p>
          <a:p>
            <a:r>
              <a:rPr lang="ar-SY" sz="4400" dirty="0" smtClean="0">
                <a:solidFill>
                  <a:schemeClr val="accent6">
                    <a:lumMod val="50000"/>
                  </a:schemeClr>
                </a:solidFill>
              </a:rPr>
              <a:t>السيدات اللاتي في سوابقهن صمات وريدية يوصى بإعطائهن جرعات خفيفة من الهبارين خلال الحمل وبعد الولادة.</a:t>
            </a:r>
          </a:p>
          <a:p>
            <a:r>
              <a:rPr lang="ar-SY" sz="4400" dirty="0" smtClean="0">
                <a:solidFill>
                  <a:schemeClr val="accent6">
                    <a:lumMod val="50000"/>
                  </a:schemeClr>
                </a:solidFill>
              </a:rPr>
              <a:t>يجب إيقاف مضادات الالتهاب غير الستيروئيدية .</a:t>
            </a:r>
          </a:p>
          <a:p>
            <a:r>
              <a:rPr lang="ar-SY" sz="3600" dirty="0">
                <a:solidFill>
                  <a:schemeClr val="accent6">
                    <a:lumMod val="50000"/>
                  </a:schemeClr>
                </a:solidFill>
              </a:rPr>
              <a:t>يمكن إعطاء الترامادول أو المورفين في الحلات الشديدة (المجموعة </a:t>
            </a:r>
            <a:r>
              <a:rPr lang="en-US" sz="3600" dirty="0">
                <a:solidFill>
                  <a:schemeClr val="accent6">
                    <a:lumMod val="50000"/>
                  </a:schemeClr>
                </a:solidFill>
              </a:rPr>
              <a:t>C</a:t>
            </a:r>
            <a:r>
              <a:rPr lang="ar-SY" sz="3600" dirty="0">
                <a:solidFill>
                  <a:schemeClr val="accent6">
                    <a:lumMod val="50000"/>
                  </a:schemeClr>
                </a:solidFill>
              </a:rPr>
              <a:t>) .</a:t>
            </a:r>
          </a:p>
          <a:p>
            <a:endParaRPr lang="ar-SY" sz="4400" dirty="0" smtClean="0">
              <a:solidFill>
                <a:schemeClr val="accent6">
                  <a:lumMod val="50000"/>
                </a:schemeClr>
              </a:solidFill>
            </a:endParaRPr>
          </a:p>
          <a:p>
            <a:pPr marL="0" indent="0">
              <a:buNone/>
            </a:pPr>
            <a:endParaRPr lang="ar-SA" sz="4400" dirty="0" smtClean="0">
              <a:solidFill>
                <a:schemeClr val="accent6">
                  <a:lumMod val="50000"/>
                </a:schemeClr>
              </a:solidFill>
            </a:endParaRPr>
          </a:p>
          <a:p>
            <a:pPr marL="0" indent="0">
              <a:buNone/>
            </a:pPr>
            <a:endParaRPr lang="ar-SA" sz="4300" b="1" dirty="0"/>
          </a:p>
        </p:txBody>
      </p:sp>
    </p:spTree>
    <p:extLst>
      <p:ext uri="{BB962C8B-B14F-4D97-AF65-F5344CB8AC3E}">
        <p14:creationId xmlns:p14="http://schemas.microsoft.com/office/powerpoint/2010/main" val="2972993540"/>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417638"/>
          </a:xfrm>
        </p:spPr>
        <p:txBody>
          <a:bodyPr>
            <a:normAutofit/>
          </a:bodyPr>
          <a:lstStyle/>
          <a:p>
            <a:r>
              <a:rPr lang="ar-SA" sz="5400" b="1" i="1" dirty="0" smtClean="0">
                <a:solidFill>
                  <a:schemeClr val="accent6">
                    <a:lumMod val="75000"/>
                  </a:schemeClr>
                </a:solidFill>
                <a:cs typeface="Old Antic Bold" panose="02010400000000000000" pitchFamily="2" charset="-78"/>
              </a:rPr>
              <a:t>وأخيراً . . .</a:t>
            </a:r>
            <a:endParaRPr lang="ar-SA" sz="5400" b="1" i="1" dirty="0">
              <a:solidFill>
                <a:schemeClr val="accent6">
                  <a:lumMod val="75000"/>
                </a:schemeClr>
              </a:solidFill>
              <a:cs typeface="Old Antic Bold" panose="02010400000000000000" pitchFamily="2" charset="-78"/>
            </a:endParaRPr>
          </a:p>
        </p:txBody>
      </p:sp>
      <p:sp>
        <p:nvSpPr>
          <p:cNvPr id="3" name="عنصر نائب للمحتوى 2"/>
          <p:cNvSpPr>
            <a:spLocks noGrp="1"/>
          </p:cNvSpPr>
          <p:nvPr>
            <p:ph idx="1"/>
          </p:nvPr>
        </p:nvSpPr>
        <p:spPr/>
        <p:txBody>
          <a:bodyPr/>
          <a:lstStyle/>
          <a:p>
            <a:endParaRPr lang="ar-SA" dirty="0"/>
          </a:p>
        </p:txBody>
      </p:sp>
      <p:pic>
        <p:nvPicPr>
          <p:cNvPr id="1026" name="Picture 2" descr="C:\Users\yaser\Desktop\تلفوني\FB_IMG_1517516037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75210"/>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b="1" i="1" dirty="0">
                <a:solidFill>
                  <a:schemeClr val="accent6">
                    <a:lumMod val="50000"/>
                  </a:schemeClr>
                </a:solidFill>
                <a:cs typeface="Old Antic Bold" panose="02010400000000000000" pitchFamily="2" charset="-78"/>
              </a:rPr>
              <a:t>وأخيراً . . .</a:t>
            </a:r>
            <a:endParaRPr lang="ar-SA" sz="6600" dirty="0">
              <a:solidFill>
                <a:schemeClr val="accent6">
                  <a:lumMod val="50000"/>
                </a:schemeClr>
              </a:solidFill>
            </a:endParaRPr>
          </a:p>
        </p:txBody>
      </p:sp>
      <p:sp>
        <p:nvSpPr>
          <p:cNvPr id="3" name="عنصر نائب للمحتوى 2"/>
          <p:cNvSpPr>
            <a:spLocks noGrp="1"/>
          </p:cNvSpPr>
          <p:nvPr>
            <p:ph idx="1"/>
          </p:nvPr>
        </p:nvSpPr>
        <p:spPr/>
        <p:txBody>
          <a:bodyPr>
            <a:normAutofit fontScale="85000" lnSpcReduction="20000"/>
          </a:bodyPr>
          <a:lstStyle/>
          <a:p>
            <a:pPr marL="0" indent="0">
              <a:buNone/>
            </a:pPr>
            <a:r>
              <a:rPr lang="ar-SA" sz="4400" b="1" dirty="0" smtClean="0">
                <a:solidFill>
                  <a:schemeClr val="accent6">
                    <a:lumMod val="50000"/>
                  </a:schemeClr>
                </a:solidFill>
              </a:rPr>
              <a:t>أرسلت له متسائلة . . . </a:t>
            </a:r>
          </a:p>
          <a:p>
            <a:pPr marL="0" indent="0">
              <a:buNone/>
            </a:pPr>
            <a:endParaRPr lang="ar-SA" sz="4400" b="1" dirty="0" smtClean="0">
              <a:solidFill>
                <a:schemeClr val="accent6">
                  <a:lumMod val="50000"/>
                </a:schemeClr>
              </a:solidFill>
            </a:endParaRPr>
          </a:p>
          <a:p>
            <a:pPr marL="0" indent="0">
              <a:buNone/>
            </a:pPr>
            <a:r>
              <a:rPr lang="ar-SA" sz="4400" b="1" dirty="0" smtClean="0">
                <a:solidFill>
                  <a:schemeClr val="accent6">
                    <a:lumMod val="50000"/>
                  </a:schemeClr>
                </a:solidFill>
              </a:rPr>
              <a:t>لماذا تكتب ( أنتي ) بالياء بدلاً من الكسرة ( أنتِ )؟؟</a:t>
            </a:r>
          </a:p>
          <a:p>
            <a:pPr marL="0" indent="0">
              <a:buNone/>
            </a:pPr>
            <a:endParaRPr lang="ar-SA" sz="4400" b="1" dirty="0" smtClean="0">
              <a:solidFill>
                <a:schemeClr val="accent6">
                  <a:lumMod val="50000"/>
                </a:schemeClr>
              </a:solidFill>
            </a:endParaRPr>
          </a:p>
          <a:p>
            <a:pPr marL="0" indent="0">
              <a:buNone/>
            </a:pPr>
            <a:r>
              <a:rPr lang="ar-SA" sz="4400" b="1" dirty="0" smtClean="0">
                <a:solidFill>
                  <a:schemeClr val="accent6">
                    <a:lumMod val="50000"/>
                  </a:schemeClr>
                </a:solidFill>
              </a:rPr>
              <a:t>أجابها . . . </a:t>
            </a:r>
          </a:p>
          <a:p>
            <a:pPr marL="0" indent="0">
              <a:buNone/>
            </a:pPr>
            <a:endParaRPr lang="ar-SA" sz="4400" b="1" dirty="0" smtClean="0">
              <a:solidFill>
                <a:schemeClr val="accent6">
                  <a:lumMod val="50000"/>
                </a:schemeClr>
              </a:solidFill>
            </a:endParaRPr>
          </a:p>
          <a:p>
            <a:pPr marL="0" indent="0">
              <a:buNone/>
            </a:pPr>
            <a:r>
              <a:rPr lang="ar-SA" sz="6400" b="1" dirty="0" smtClean="0">
                <a:solidFill>
                  <a:schemeClr val="accent6">
                    <a:lumMod val="50000"/>
                  </a:schemeClr>
                </a:solidFill>
              </a:rPr>
              <a:t>يعز علي كسركِ حتى في اللغة !!!!</a:t>
            </a:r>
          </a:p>
          <a:p>
            <a:pPr marL="0" indent="0">
              <a:buNone/>
            </a:pPr>
            <a:endParaRPr lang="ar-SA" sz="4400" b="1" dirty="0">
              <a:solidFill>
                <a:schemeClr val="accent6">
                  <a:lumMod val="50000"/>
                </a:schemeClr>
              </a:solidFill>
            </a:endParaRPr>
          </a:p>
        </p:txBody>
      </p:sp>
    </p:spTree>
    <p:extLst>
      <p:ext uri="{BB962C8B-B14F-4D97-AF65-F5344CB8AC3E}">
        <p14:creationId xmlns:p14="http://schemas.microsoft.com/office/powerpoint/2010/main" val="3898666560"/>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flipV="1">
            <a:off x="457200" y="227331"/>
            <a:ext cx="3008313" cy="45719"/>
          </a:xfrm>
        </p:spPr>
        <p:txBody>
          <a:bodyPr>
            <a:normAutofit fontScale="90000"/>
          </a:bodyPr>
          <a:lstStyle/>
          <a:p>
            <a:endParaRPr lang="ar-SA" dirty="0"/>
          </a:p>
        </p:txBody>
      </p:sp>
      <p:sp>
        <p:nvSpPr>
          <p:cNvPr id="7" name="عنصر نائب للمحتوى 6"/>
          <p:cNvSpPr>
            <a:spLocks noGrp="1"/>
          </p:cNvSpPr>
          <p:nvPr>
            <p:ph idx="1"/>
          </p:nvPr>
        </p:nvSpPr>
        <p:spPr/>
        <p:txBody>
          <a:bodyPr>
            <a:normAutofit fontScale="92500" lnSpcReduction="10000"/>
          </a:bodyPr>
          <a:lstStyle/>
          <a:p>
            <a:pPr marL="0" indent="0">
              <a:buNone/>
            </a:pPr>
            <a:r>
              <a:rPr lang="ar-SA" sz="5400" b="1" dirty="0">
                <a:solidFill>
                  <a:schemeClr val="accent6">
                    <a:lumMod val="50000"/>
                  </a:schemeClr>
                </a:solidFill>
              </a:rPr>
              <a:t>كذااااااب . . . </a:t>
            </a:r>
            <a:endParaRPr lang="ar-SA" sz="5400" b="1" dirty="0" smtClean="0">
              <a:solidFill>
                <a:schemeClr val="accent6">
                  <a:lumMod val="50000"/>
                </a:schemeClr>
              </a:solidFill>
            </a:endParaRPr>
          </a:p>
          <a:p>
            <a:pPr marL="0" indent="0">
              <a:buNone/>
            </a:pPr>
            <a:endParaRPr lang="ar-SA" sz="5400" b="1" dirty="0">
              <a:solidFill>
                <a:schemeClr val="accent6">
                  <a:lumMod val="50000"/>
                </a:schemeClr>
              </a:solidFill>
            </a:endParaRPr>
          </a:p>
          <a:p>
            <a:pPr marL="0" indent="0">
              <a:buNone/>
            </a:pPr>
            <a:r>
              <a:rPr lang="ar-SA" sz="5400" b="1" dirty="0">
                <a:solidFill>
                  <a:schemeClr val="accent6">
                    <a:lumMod val="50000"/>
                  </a:schemeClr>
                </a:solidFill>
              </a:rPr>
              <a:t>واصل للصف الرابع </a:t>
            </a:r>
            <a:endParaRPr lang="ar-SA" sz="5400" b="1" dirty="0" smtClean="0">
              <a:solidFill>
                <a:schemeClr val="accent6">
                  <a:lumMod val="50000"/>
                </a:schemeClr>
              </a:solidFill>
            </a:endParaRPr>
          </a:p>
          <a:p>
            <a:pPr marL="0" indent="0">
              <a:buNone/>
            </a:pPr>
            <a:endParaRPr lang="ar-SA" sz="5400" b="1" dirty="0">
              <a:solidFill>
                <a:schemeClr val="accent6">
                  <a:lumMod val="50000"/>
                </a:schemeClr>
              </a:solidFill>
            </a:endParaRPr>
          </a:p>
          <a:p>
            <a:pPr marL="0" indent="0">
              <a:buNone/>
            </a:pPr>
            <a:r>
              <a:rPr lang="ar-SA" sz="5400" b="1" dirty="0" smtClean="0">
                <a:solidFill>
                  <a:schemeClr val="accent6">
                    <a:lumMod val="50000"/>
                  </a:schemeClr>
                </a:solidFill>
              </a:rPr>
              <a:t>وطالع </a:t>
            </a:r>
            <a:r>
              <a:rPr lang="ar-SA" sz="5400" b="1" dirty="0">
                <a:solidFill>
                  <a:schemeClr val="accent6">
                    <a:lumMod val="50000"/>
                  </a:schemeClr>
                </a:solidFill>
              </a:rPr>
              <a:t>من المدرسة </a:t>
            </a:r>
            <a:endParaRPr lang="ar-SA" sz="5400" b="1" dirty="0" smtClean="0">
              <a:solidFill>
                <a:schemeClr val="accent6">
                  <a:lumMod val="50000"/>
                </a:schemeClr>
              </a:solidFill>
            </a:endParaRPr>
          </a:p>
          <a:p>
            <a:pPr marL="0" indent="0">
              <a:buNone/>
            </a:pPr>
            <a:endParaRPr lang="ar-SA" sz="5400" b="1" dirty="0" smtClean="0">
              <a:solidFill>
                <a:schemeClr val="accent6">
                  <a:lumMod val="50000"/>
                </a:schemeClr>
              </a:solidFill>
            </a:endParaRPr>
          </a:p>
          <a:p>
            <a:pPr marL="0" indent="0">
              <a:buNone/>
            </a:pPr>
            <a:r>
              <a:rPr lang="ar-SA" sz="5400" b="1" dirty="0" smtClean="0">
                <a:solidFill>
                  <a:schemeClr val="accent6">
                    <a:lumMod val="50000"/>
                  </a:schemeClr>
                </a:solidFill>
              </a:rPr>
              <a:t>شحط</a:t>
            </a:r>
            <a:r>
              <a:rPr lang="ar-SA" sz="5400" b="1" dirty="0">
                <a:solidFill>
                  <a:schemeClr val="accent6">
                    <a:lumMod val="50000"/>
                  </a:schemeClr>
                </a:solidFill>
              </a:rPr>
              <a:t>.</a:t>
            </a:r>
          </a:p>
          <a:p>
            <a:pPr marL="0" indent="0">
              <a:buNone/>
            </a:pPr>
            <a:endParaRPr lang="ar-SA" sz="5400" b="1" dirty="0">
              <a:solidFill>
                <a:schemeClr val="accent6">
                  <a:lumMod val="50000"/>
                </a:schemeClr>
              </a:solidFill>
            </a:endParaRPr>
          </a:p>
        </p:txBody>
      </p:sp>
      <p:sp>
        <p:nvSpPr>
          <p:cNvPr id="8" name="عنصر نائب للنص 7"/>
          <p:cNvSpPr>
            <a:spLocks noGrp="1"/>
          </p:cNvSpPr>
          <p:nvPr>
            <p:ph type="body" sz="half" idx="2"/>
          </p:nvPr>
        </p:nvSpPr>
        <p:spPr>
          <a:xfrm>
            <a:off x="457200" y="260648"/>
            <a:ext cx="3008313" cy="5865515"/>
          </a:xfrm>
        </p:spPr>
        <p:txBody>
          <a:bodyPr/>
          <a:lstStyle/>
          <a:p>
            <a:endParaRPr lang="ar-SA" dirty="0"/>
          </a:p>
        </p:txBody>
      </p:sp>
      <p:pic>
        <p:nvPicPr>
          <p:cNvPr id="3074" name="Picture 2" descr="D:\yaser\صور للمحاضرات\ggg\yas1\333\Finance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3" y="260350"/>
            <a:ext cx="4429224" cy="659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35434"/>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6600" i="1" dirty="0" smtClean="0">
                <a:solidFill>
                  <a:schemeClr val="accent6">
                    <a:lumMod val="75000"/>
                  </a:schemeClr>
                </a:solidFill>
                <a:cs typeface="Old Antic Outline Shaded" panose="02010400000000000000" pitchFamily="2" charset="-78"/>
              </a:rPr>
              <a:t>شكراً لإصغائكم</a:t>
            </a:r>
            <a:endParaRPr lang="ar-SA" sz="6600" dirty="0"/>
          </a:p>
        </p:txBody>
      </p:sp>
      <p:sp>
        <p:nvSpPr>
          <p:cNvPr id="3" name="عنصر نائب للمحتوى 2"/>
          <p:cNvSpPr>
            <a:spLocks noGrp="1"/>
          </p:cNvSpPr>
          <p:nvPr>
            <p:ph idx="1"/>
          </p:nvPr>
        </p:nvSpPr>
        <p:spPr/>
        <p:txBody>
          <a:bodyPr>
            <a:normAutofit/>
          </a:bodyPr>
          <a:lstStyle/>
          <a:p>
            <a:pPr marL="0" indent="0">
              <a:buNone/>
            </a:pPr>
            <a:endParaRPr lang="ar-SA" sz="4300" b="1" dirty="0"/>
          </a:p>
        </p:txBody>
      </p:sp>
      <p:pic>
        <p:nvPicPr>
          <p:cNvPr id="5122" name="Picture 2" descr="C:\Users\yaser\Desktop\sicle\serviciul-Preconception-health-555x4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78497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48162"/>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858218"/>
          </a:xfrm>
        </p:spPr>
        <p:txBody>
          <a:bodyPr>
            <a:normAutofit/>
          </a:bodyPr>
          <a:lstStyle/>
          <a:p>
            <a:r>
              <a:rPr lang="ar-SA" sz="7200" dirty="0" smtClean="0">
                <a:solidFill>
                  <a:schemeClr val="accent6">
                    <a:lumMod val="50000"/>
                  </a:schemeClr>
                </a:solidFill>
                <a:cs typeface="Old Antic Outline Shaded" panose="02010400000000000000" pitchFamily="2" charset="-78"/>
              </a:rPr>
              <a:t>د . محمد ياسر مخللاتي</a:t>
            </a:r>
            <a:r>
              <a:rPr lang="ar-SA" b="1" dirty="0" smtClean="0">
                <a:solidFill>
                  <a:schemeClr val="accent6">
                    <a:lumMod val="50000"/>
                  </a:schemeClr>
                </a:solidFill>
                <a:cs typeface="Old Antic Outline Shaded" panose="02010400000000000000" pitchFamily="2" charset="-78"/>
              </a:rPr>
              <a:t/>
            </a:r>
            <a:br>
              <a:rPr lang="ar-SA" b="1" dirty="0" smtClean="0">
                <a:solidFill>
                  <a:schemeClr val="accent6">
                    <a:lumMod val="50000"/>
                  </a:schemeClr>
                </a:solidFill>
                <a:cs typeface="Old Antic Outline Shaded" panose="02010400000000000000" pitchFamily="2" charset="-78"/>
              </a:rPr>
            </a:br>
            <a:r>
              <a:rPr lang="ar-SA" sz="3600" b="1" dirty="0" smtClean="0">
                <a:solidFill>
                  <a:schemeClr val="accent6">
                    <a:lumMod val="50000"/>
                  </a:schemeClr>
                </a:solidFill>
                <a:cs typeface="Old Antic Outline Shaded" panose="02010400000000000000" pitchFamily="2" charset="-78"/>
              </a:rPr>
              <a:t>مدير المركز التخصصي للتلاسيميا</a:t>
            </a:r>
            <a:endParaRPr lang="ar-SA" sz="3600" b="1" dirty="0">
              <a:solidFill>
                <a:schemeClr val="accent6">
                  <a:lumMod val="50000"/>
                </a:schemeClr>
              </a:solidFill>
              <a:cs typeface="Old Antic Outline Shaded" panose="02010400000000000000" pitchFamily="2" charset="-78"/>
            </a:endParaRPr>
          </a:p>
        </p:txBody>
      </p:sp>
      <p:pic>
        <p:nvPicPr>
          <p:cNvPr id="4" name="Picture 2" descr="C:\Documents and Settings\User\Desktop\صصص\centers.gif"/>
          <p:cNvPicPr>
            <a:picLocks noGrp="1" noChangeAspect="1" noChangeArrowheads="1"/>
          </p:cNvPicPr>
          <p:nvPr>
            <p:ph idx="1"/>
          </p:nvPr>
        </p:nvPicPr>
        <p:blipFill>
          <a:blip r:embed="rId2"/>
          <a:stretch>
            <a:fillRect/>
          </a:stretch>
        </p:blipFill>
        <p:spPr bwMode="auto">
          <a:xfrm>
            <a:off x="251520" y="2111896"/>
            <a:ext cx="8568952" cy="4746104"/>
          </a:xfrm>
          <a:prstGeom prst="rect">
            <a:avLst/>
          </a:prstGeom>
          <a:noFill/>
        </p:spPr>
      </p:pic>
    </p:spTree>
    <p:extLst>
      <p:ext uri="{BB962C8B-B14F-4D97-AF65-F5344CB8AC3E}">
        <p14:creationId xmlns:p14="http://schemas.microsoft.com/office/powerpoint/2010/main" val="105978165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فيزيولوجيا الدم</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a:bodyPr>
          <a:lstStyle/>
          <a:p>
            <a:pPr marL="0" indent="0">
              <a:lnSpc>
                <a:spcPct val="160000"/>
              </a:lnSpc>
              <a:buNone/>
            </a:pPr>
            <a:r>
              <a:rPr lang="ar-SA" dirty="0">
                <a:solidFill>
                  <a:schemeClr val="accent6">
                    <a:lumMod val="50000"/>
                  </a:schemeClr>
                </a:solidFill>
              </a:rPr>
              <a:t>إن أي خلل في هذه السلاسل يسبب مجموعة من أمراض فقر </a:t>
            </a:r>
            <a:r>
              <a:rPr lang="ar-SA" dirty="0" smtClean="0">
                <a:solidFill>
                  <a:schemeClr val="accent6">
                    <a:lumMod val="50000"/>
                  </a:schemeClr>
                </a:solidFill>
              </a:rPr>
              <a:t>الدم :</a:t>
            </a:r>
            <a:endParaRPr lang="ar-SA" dirty="0">
              <a:solidFill>
                <a:schemeClr val="accent6">
                  <a:lumMod val="50000"/>
                </a:schemeClr>
              </a:solidFill>
            </a:endParaRPr>
          </a:p>
          <a:p>
            <a:pPr>
              <a:lnSpc>
                <a:spcPct val="160000"/>
              </a:lnSpc>
            </a:pPr>
            <a:r>
              <a:rPr lang="ar-SA" dirty="0">
                <a:solidFill>
                  <a:schemeClr val="accent6">
                    <a:lumMod val="50000"/>
                  </a:schemeClr>
                </a:solidFill>
              </a:rPr>
              <a:t>خلل السلاسل </a:t>
            </a:r>
            <a:r>
              <a:rPr lang="el-GR" dirty="0">
                <a:solidFill>
                  <a:schemeClr val="accent6">
                    <a:lumMod val="50000"/>
                  </a:schemeClr>
                </a:solidFill>
              </a:rPr>
              <a:t>α </a:t>
            </a:r>
            <a:r>
              <a:rPr lang="ar-SA" dirty="0">
                <a:solidFill>
                  <a:schemeClr val="accent6">
                    <a:lumMod val="50000"/>
                  </a:schemeClr>
                </a:solidFill>
              </a:rPr>
              <a:t>يسبب التلاسيميا  </a:t>
            </a:r>
            <a:r>
              <a:rPr lang="en-US" sz="4400" b="1" dirty="0" smtClean="0">
                <a:solidFill>
                  <a:schemeClr val="accent6">
                    <a:lumMod val="50000"/>
                  </a:schemeClr>
                </a:solidFill>
              </a:rPr>
              <a:t>A</a:t>
            </a:r>
            <a:r>
              <a:rPr lang="ar-SA" sz="4400" b="1" dirty="0" smtClean="0">
                <a:solidFill>
                  <a:schemeClr val="accent6">
                    <a:lumMod val="50000"/>
                  </a:schemeClr>
                </a:solidFill>
              </a:rPr>
              <a:t> .</a:t>
            </a:r>
            <a:endParaRPr lang="en-US" sz="4400" b="1" dirty="0">
              <a:solidFill>
                <a:schemeClr val="accent6">
                  <a:lumMod val="50000"/>
                </a:schemeClr>
              </a:solidFill>
            </a:endParaRPr>
          </a:p>
          <a:p>
            <a:pPr>
              <a:lnSpc>
                <a:spcPct val="160000"/>
              </a:lnSpc>
            </a:pPr>
            <a:r>
              <a:rPr lang="ar-SA" dirty="0">
                <a:solidFill>
                  <a:schemeClr val="accent6">
                    <a:lumMod val="50000"/>
                  </a:schemeClr>
                </a:solidFill>
              </a:rPr>
              <a:t>خلل السلاسل </a:t>
            </a:r>
            <a:r>
              <a:rPr lang="el-GR" dirty="0">
                <a:solidFill>
                  <a:schemeClr val="accent6">
                    <a:lumMod val="50000"/>
                  </a:schemeClr>
                </a:solidFill>
              </a:rPr>
              <a:t>β  </a:t>
            </a:r>
            <a:r>
              <a:rPr lang="ar-SA" dirty="0">
                <a:solidFill>
                  <a:schemeClr val="accent6">
                    <a:lumMod val="50000"/>
                  </a:schemeClr>
                </a:solidFill>
              </a:rPr>
              <a:t>يسبب التلاسيميا </a:t>
            </a:r>
            <a:r>
              <a:rPr lang="en-US" sz="4400" b="1" dirty="0" smtClean="0">
                <a:solidFill>
                  <a:schemeClr val="accent6">
                    <a:lumMod val="50000"/>
                  </a:schemeClr>
                </a:solidFill>
              </a:rPr>
              <a:t>B</a:t>
            </a:r>
            <a:r>
              <a:rPr lang="ar-SA" sz="4400" b="1" dirty="0" smtClean="0">
                <a:solidFill>
                  <a:schemeClr val="accent6">
                    <a:lumMod val="50000"/>
                  </a:schemeClr>
                </a:solidFill>
              </a:rPr>
              <a:t> .</a:t>
            </a:r>
            <a:endParaRPr lang="en-US" sz="4400" b="1" dirty="0">
              <a:solidFill>
                <a:schemeClr val="accent6">
                  <a:lumMod val="50000"/>
                </a:schemeClr>
              </a:solidFill>
            </a:endParaRPr>
          </a:p>
          <a:p>
            <a:pPr>
              <a:lnSpc>
                <a:spcPct val="160000"/>
              </a:lnSpc>
            </a:pPr>
            <a:r>
              <a:rPr lang="ar-SA" dirty="0">
                <a:solidFill>
                  <a:schemeClr val="accent6">
                    <a:lumMod val="50000"/>
                  </a:schemeClr>
                </a:solidFill>
              </a:rPr>
              <a:t>خلل ترتيب الحموض الأمينية يسبب الداء </a:t>
            </a:r>
            <a:r>
              <a:rPr lang="ar-SA" dirty="0" smtClean="0">
                <a:solidFill>
                  <a:schemeClr val="accent6">
                    <a:lumMod val="50000"/>
                  </a:schemeClr>
                </a:solidFill>
              </a:rPr>
              <a:t>المنجلي </a:t>
            </a:r>
            <a:r>
              <a:rPr lang="en-US" sz="4800" b="1" dirty="0" smtClean="0">
                <a:solidFill>
                  <a:schemeClr val="accent6">
                    <a:lumMod val="50000"/>
                  </a:schemeClr>
                </a:solidFill>
              </a:rPr>
              <a:t>S</a:t>
            </a:r>
            <a:r>
              <a:rPr lang="ar-SY" sz="4800" b="1" dirty="0" smtClean="0">
                <a:solidFill>
                  <a:schemeClr val="accent6">
                    <a:lumMod val="50000"/>
                  </a:schemeClr>
                </a:solidFill>
              </a:rPr>
              <a:t> , </a:t>
            </a:r>
            <a:r>
              <a:rPr lang="en-US" sz="4800" b="1" dirty="0" smtClean="0">
                <a:solidFill>
                  <a:schemeClr val="accent6">
                    <a:lumMod val="50000"/>
                  </a:schemeClr>
                </a:solidFill>
              </a:rPr>
              <a:t>C</a:t>
            </a:r>
            <a:r>
              <a:rPr lang="ar-SA" sz="4800" b="1" dirty="0" smtClean="0">
                <a:solidFill>
                  <a:schemeClr val="accent6">
                    <a:lumMod val="50000"/>
                  </a:schemeClr>
                </a:solidFill>
              </a:rPr>
              <a:t> .</a:t>
            </a:r>
            <a:endParaRPr lang="ar-SA" sz="4800" b="1" dirty="0">
              <a:solidFill>
                <a:schemeClr val="accent6">
                  <a:lumMod val="50000"/>
                </a:schemeClr>
              </a:solidFill>
            </a:endParaRPr>
          </a:p>
        </p:txBody>
      </p:sp>
    </p:spTree>
    <p:extLst>
      <p:ext uri="{BB962C8B-B14F-4D97-AF65-F5344CB8AC3E}">
        <p14:creationId xmlns:p14="http://schemas.microsoft.com/office/powerpoint/2010/main" val="382225076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r>
              <a:rPr lang="ar-SA" dirty="0">
                <a:solidFill>
                  <a:schemeClr val="accent6">
                    <a:lumMod val="50000"/>
                  </a:schemeClr>
                </a:solidFill>
              </a:rPr>
              <a:t>مجموعة من الاضطرابات التي تمنع الجسم من إنتاج كمية دم كافية بنوعية جيدة </a:t>
            </a:r>
            <a:r>
              <a:rPr lang="ar-SA" dirty="0" smtClean="0">
                <a:solidFill>
                  <a:schemeClr val="accent6">
                    <a:lumMod val="50000"/>
                  </a:schemeClr>
                </a:solidFill>
              </a:rPr>
              <a:t>.</a:t>
            </a:r>
            <a:endParaRPr lang="ar-SA" dirty="0">
              <a:solidFill>
                <a:schemeClr val="accent6">
                  <a:lumMod val="50000"/>
                </a:schemeClr>
              </a:solidFill>
            </a:endParaRPr>
          </a:p>
          <a:p>
            <a:r>
              <a:rPr lang="ar-SA" dirty="0">
                <a:solidFill>
                  <a:schemeClr val="accent6">
                    <a:lumMod val="50000"/>
                  </a:schemeClr>
                </a:solidFill>
              </a:rPr>
              <a:t>كلمة تلاسيميا مشتقة من الكلمة الاغريقية ثلاسا </a:t>
            </a:r>
            <a:r>
              <a:rPr lang="ar-SA" dirty="0" smtClean="0">
                <a:solidFill>
                  <a:schemeClr val="accent6">
                    <a:lumMod val="50000"/>
                  </a:schemeClr>
                </a:solidFill>
              </a:rPr>
              <a:t>إنيميا </a:t>
            </a:r>
            <a:r>
              <a:rPr lang="ar-SA" dirty="0">
                <a:solidFill>
                  <a:schemeClr val="accent6">
                    <a:lumMod val="50000"/>
                  </a:schemeClr>
                </a:solidFill>
              </a:rPr>
              <a:t>أي فقر دم </a:t>
            </a:r>
            <a:r>
              <a:rPr lang="ar-SA" dirty="0" smtClean="0">
                <a:solidFill>
                  <a:schemeClr val="accent6">
                    <a:lumMod val="50000"/>
                  </a:schemeClr>
                </a:solidFill>
              </a:rPr>
              <a:t>البحر.</a:t>
            </a:r>
          </a:p>
          <a:p>
            <a:r>
              <a:rPr lang="ar-SA" dirty="0" smtClean="0">
                <a:solidFill>
                  <a:schemeClr val="accent6">
                    <a:lumMod val="50000"/>
                  </a:schemeClr>
                </a:solidFill>
              </a:rPr>
              <a:t>التلاسيميا </a:t>
            </a:r>
            <a:r>
              <a:rPr lang="ar-SA" dirty="0">
                <a:solidFill>
                  <a:schemeClr val="accent6">
                    <a:lumMod val="50000"/>
                  </a:schemeClr>
                </a:solidFill>
              </a:rPr>
              <a:t>بيتا منتشرة بشكل كبير حول البحر الأبيض المتوسط </a:t>
            </a:r>
            <a:r>
              <a:rPr lang="ar-SA" dirty="0" smtClean="0">
                <a:solidFill>
                  <a:schemeClr val="accent6">
                    <a:lumMod val="50000"/>
                  </a:schemeClr>
                </a:solidFill>
              </a:rPr>
              <a:t>.</a:t>
            </a:r>
          </a:p>
          <a:p>
            <a:r>
              <a:rPr lang="ar-SA" dirty="0" smtClean="0">
                <a:solidFill>
                  <a:schemeClr val="accent6">
                    <a:lumMod val="50000"/>
                  </a:schemeClr>
                </a:solidFill>
              </a:rPr>
              <a:t>وهي </a:t>
            </a:r>
            <a:r>
              <a:rPr lang="ar-SA" dirty="0">
                <a:solidFill>
                  <a:schemeClr val="accent6">
                    <a:lumMod val="50000"/>
                  </a:schemeClr>
                </a:solidFill>
              </a:rPr>
              <a:t>مرض </a:t>
            </a:r>
            <a:r>
              <a:rPr lang="ar-SA" u="sng" dirty="0">
                <a:solidFill>
                  <a:schemeClr val="accent6">
                    <a:lumMod val="50000"/>
                  </a:schemeClr>
                </a:solidFill>
              </a:rPr>
              <a:t>وراثي</a:t>
            </a:r>
            <a:r>
              <a:rPr lang="ar-SA" dirty="0">
                <a:solidFill>
                  <a:schemeClr val="accent6">
                    <a:lumMod val="50000"/>
                  </a:schemeClr>
                </a:solidFill>
              </a:rPr>
              <a:t> ينتقل من </a:t>
            </a:r>
            <a:r>
              <a:rPr lang="ar-SA" dirty="0" smtClean="0">
                <a:solidFill>
                  <a:schemeClr val="accent6">
                    <a:lumMod val="50000"/>
                  </a:schemeClr>
                </a:solidFill>
              </a:rPr>
              <a:t>الآباء والأمهات </a:t>
            </a:r>
            <a:r>
              <a:rPr lang="ar-SA" dirty="0">
                <a:solidFill>
                  <a:schemeClr val="accent6">
                    <a:lumMod val="50000"/>
                  </a:schemeClr>
                </a:solidFill>
              </a:rPr>
              <a:t>الحاملين للمرض إلى الأبناء </a:t>
            </a:r>
            <a:r>
              <a:rPr lang="ar-SA" u="sng" dirty="0">
                <a:solidFill>
                  <a:schemeClr val="accent6">
                    <a:lumMod val="50000"/>
                  </a:schemeClr>
                </a:solidFill>
              </a:rPr>
              <a:t>الذكور والاناث </a:t>
            </a:r>
            <a:r>
              <a:rPr lang="ar-SA" dirty="0">
                <a:solidFill>
                  <a:schemeClr val="accent6">
                    <a:lumMod val="50000"/>
                  </a:schemeClr>
                </a:solidFill>
              </a:rPr>
              <a:t>على حد </a:t>
            </a:r>
            <a:r>
              <a:rPr lang="ar-SA" dirty="0" smtClean="0">
                <a:solidFill>
                  <a:schemeClr val="accent6">
                    <a:lumMod val="50000"/>
                  </a:schemeClr>
                </a:solidFill>
              </a:rPr>
              <a:t>سواء.</a:t>
            </a:r>
            <a:endParaRPr lang="ar-SA" dirty="0">
              <a:solidFill>
                <a:schemeClr val="accent6">
                  <a:lumMod val="50000"/>
                </a:schemeClr>
              </a:solidFill>
            </a:endParaRPr>
          </a:p>
        </p:txBody>
      </p:sp>
    </p:spTree>
    <p:extLst>
      <p:ext uri="{BB962C8B-B14F-4D97-AF65-F5344CB8AC3E}">
        <p14:creationId xmlns:p14="http://schemas.microsoft.com/office/powerpoint/2010/main" val="118859224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i="1" dirty="0" smtClean="0">
                <a:solidFill>
                  <a:schemeClr val="accent6">
                    <a:lumMod val="75000"/>
                  </a:schemeClr>
                </a:solidFill>
                <a:cs typeface="Old Antic Outline Shaded" panose="02010400000000000000" pitchFamily="2" charset="-78"/>
              </a:rPr>
              <a:t>التلاسيميا</a:t>
            </a:r>
            <a:endParaRPr lang="ar-SA" i="1" dirty="0">
              <a:solidFill>
                <a:schemeClr val="accent6">
                  <a:lumMod val="75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lnSpcReduction="10000"/>
          </a:bodyPr>
          <a:lstStyle/>
          <a:p>
            <a:pPr>
              <a:lnSpc>
                <a:spcPct val="150000"/>
              </a:lnSpc>
              <a:buNone/>
            </a:pPr>
            <a:r>
              <a:rPr lang="ar-JO" dirty="0">
                <a:solidFill>
                  <a:schemeClr val="accent6">
                    <a:lumMod val="50000"/>
                  </a:schemeClr>
                </a:solidFill>
              </a:rPr>
              <a:t>تقسم البيتا تلاسيميا إلى ثلاثة أنواع:</a:t>
            </a:r>
          </a:p>
          <a:p>
            <a:pPr>
              <a:lnSpc>
                <a:spcPct val="150000"/>
              </a:lnSpc>
            </a:pPr>
            <a:r>
              <a:rPr lang="ar-JO" u="sng" dirty="0">
                <a:solidFill>
                  <a:schemeClr val="accent6">
                    <a:lumMod val="50000"/>
                  </a:schemeClr>
                </a:solidFill>
              </a:rPr>
              <a:t>التلاسيميا الصغرى(حامل التلاسيميا</a:t>
            </a:r>
            <a:r>
              <a:rPr lang="ar-JO" u="sng" dirty="0" smtClean="0">
                <a:solidFill>
                  <a:schemeClr val="accent6">
                    <a:lumMod val="50000"/>
                  </a:schemeClr>
                </a:solidFill>
              </a:rPr>
              <a:t>)</a:t>
            </a:r>
            <a:r>
              <a:rPr lang="ar-SA" dirty="0" smtClean="0">
                <a:solidFill>
                  <a:schemeClr val="accent6">
                    <a:lumMod val="50000"/>
                  </a:schemeClr>
                </a:solidFill>
              </a:rPr>
              <a:t> </a:t>
            </a:r>
            <a:r>
              <a:rPr lang="ar-JO" dirty="0" smtClean="0">
                <a:solidFill>
                  <a:schemeClr val="accent6">
                    <a:lumMod val="50000"/>
                  </a:schemeClr>
                </a:solidFill>
              </a:rPr>
              <a:t>:</a:t>
            </a:r>
            <a:r>
              <a:rPr lang="ar-JO" dirty="0">
                <a:solidFill>
                  <a:schemeClr val="accent6">
                    <a:lumMod val="50000"/>
                  </a:schemeClr>
                </a:solidFill>
              </a:rPr>
              <a:t>لايعاني المريض من </a:t>
            </a:r>
            <a:r>
              <a:rPr lang="ar-JO" dirty="0" smtClean="0">
                <a:solidFill>
                  <a:schemeClr val="accent6">
                    <a:lumMod val="50000"/>
                  </a:schemeClr>
                </a:solidFill>
              </a:rPr>
              <a:t>أعراض</a:t>
            </a:r>
            <a:r>
              <a:rPr lang="ar-SA" dirty="0" smtClean="0">
                <a:solidFill>
                  <a:schemeClr val="accent6">
                    <a:lumMod val="50000"/>
                  </a:schemeClr>
                </a:solidFill>
              </a:rPr>
              <a:t> .</a:t>
            </a:r>
            <a:endParaRPr lang="ar-JO" dirty="0">
              <a:solidFill>
                <a:schemeClr val="accent6">
                  <a:lumMod val="50000"/>
                </a:schemeClr>
              </a:solidFill>
            </a:endParaRPr>
          </a:p>
          <a:p>
            <a:pPr>
              <a:lnSpc>
                <a:spcPct val="150000"/>
              </a:lnSpc>
            </a:pPr>
            <a:r>
              <a:rPr lang="ar-JO" u="sng" dirty="0">
                <a:solidFill>
                  <a:schemeClr val="accent6">
                    <a:lumMod val="50000"/>
                  </a:schemeClr>
                </a:solidFill>
              </a:rPr>
              <a:t>التلاسيميا </a:t>
            </a:r>
            <a:r>
              <a:rPr lang="ar-JO" u="sng" dirty="0" smtClean="0">
                <a:solidFill>
                  <a:schemeClr val="accent6">
                    <a:lumMod val="50000"/>
                  </a:schemeClr>
                </a:solidFill>
              </a:rPr>
              <a:t>الوسطى</a:t>
            </a:r>
            <a:r>
              <a:rPr lang="ar-SA" u="sng" dirty="0" smtClean="0">
                <a:solidFill>
                  <a:schemeClr val="accent6">
                    <a:lumMod val="50000"/>
                  </a:schemeClr>
                </a:solidFill>
              </a:rPr>
              <a:t> </a:t>
            </a:r>
            <a:r>
              <a:rPr lang="ar-JO" dirty="0" smtClean="0">
                <a:solidFill>
                  <a:schemeClr val="accent6">
                    <a:lumMod val="50000"/>
                  </a:schemeClr>
                </a:solidFill>
              </a:rPr>
              <a:t>:</a:t>
            </a:r>
            <a:r>
              <a:rPr lang="ar-JO" dirty="0">
                <a:solidFill>
                  <a:schemeClr val="accent6">
                    <a:lumMod val="50000"/>
                  </a:schemeClr>
                </a:solidFill>
              </a:rPr>
              <a:t>أعراض متوسطة إلى </a:t>
            </a:r>
            <a:r>
              <a:rPr lang="ar-JO" dirty="0" smtClean="0">
                <a:solidFill>
                  <a:schemeClr val="accent6">
                    <a:lumMod val="50000"/>
                  </a:schemeClr>
                </a:solidFill>
              </a:rPr>
              <a:t>شديدة</a:t>
            </a:r>
            <a:r>
              <a:rPr lang="ar-SA" dirty="0" smtClean="0">
                <a:solidFill>
                  <a:schemeClr val="accent6">
                    <a:lumMod val="50000"/>
                  </a:schemeClr>
                </a:solidFill>
              </a:rPr>
              <a:t> .</a:t>
            </a:r>
            <a:endParaRPr lang="ar-JO" dirty="0">
              <a:solidFill>
                <a:schemeClr val="accent6">
                  <a:lumMod val="50000"/>
                </a:schemeClr>
              </a:solidFill>
            </a:endParaRPr>
          </a:p>
          <a:p>
            <a:pPr>
              <a:lnSpc>
                <a:spcPct val="150000"/>
              </a:lnSpc>
            </a:pPr>
            <a:r>
              <a:rPr lang="ar-JO" u="sng" dirty="0">
                <a:solidFill>
                  <a:schemeClr val="accent6">
                    <a:lumMod val="50000"/>
                  </a:schemeClr>
                </a:solidFill>
              </a:rPr>
              <a:t>التلاسيميا </a:t>
            </a:r>
            <a:r>
              <a:rPr lang="ar-JO" u="sng" dirty="0" smtClean="0">
                <a:solidFill>
                  <a:schemeClr val="accent6">
                    <a:lumMod val="50000"/>
                  </a:schemeClr>
                </a:solidFill>
              </a:rPr>
              <a:t>الكبرى</a:t>
            </a:r>
            <a:r>
              <a:rPr lang="ar-SA" u="sng" dirty="0" smtClean="0">
                <a:solidFill>
                  <a:schemeClr val="accent6">
                    <a:lumMod val="50000"/>
                  </a:schemeClr>
                </a:solidFill>
              </a:rPr>
              <a:t> </a:t>
            </a:r>
            <a:r>
              <a:rPr lang="ar-JO" dirty="0" smtClean="0">
                <a:solidFill>
                  <a:schemeClr val="accent6">
                    <a:lumMod val="50000"/>
                  </a:schemeClr>
                </a:solidFill>
              </a:rPr>
              <a:t>:</a:t>
            </a:r>
            <a:r>
              <a:rPr lang="ar-JO" dirty="0">
                <a:solidFill>
                  <a:schemeClr val="accent6">
                    <a:lumMod val="50000"/>
                  </a:schemeClr>
                </a:solidFill>
              </a:rPr>
              <a:t>أعراضها شديدة وتظهر في الطفولة </a:t>
            </a:r>
            <a:r>
              <a:rPr lang="ar-JO" dirty="0" smtClean="0">
                <a:solidFill>
                  <a:schemeClr val="accent6">
                    <a:lumMod val="50000"/>
                  </a:schemeClr>
                </a:solidFill>
              </a:rPr>
              <a:t>الباكرة</a:t>
            </a:r>
            <a:r>
              <a:rPr lang="ar-SA" dirty="0" smtClean="0">
                <a:solidFill>
                  <a:schemeClr val="accent6">
                    <a:lumMod val="50000"/>
                  </a:schemeClr>
                </a:solidFill>
              </a:rPr>
              <a:t> .</a:t>
            </a:r>
            <a:endParaRPr lang="en-US" dirty="0">
              <a:solidFill>
                <a:schemeClr val="accent6">
                  <a:lumMod val="50000"/>
                </a:schemeClr>
              </a:solidFill>
            </a:endParaRPr>
          </a:p>
          <a:p>
            <a:endParaRPr lang="ar-SA" dirty="0">
              <a:solidFill>
                <a:schemeClr val="accent6">
                  <a:lumMod val="50000"/>
                </a:schemeClr>
              </a:solidFill>
            </a:endParaRPr>
          </a:p>
        </p:txBody>
      </p:sp>
    </p:spTree>
    <p:extLst>
      <p:ext uri="{BB962C8B-B14F-4D97-AF65-F5344CB8AC3E}">
        <p14:creationId xmlns:p14="http://schemas.microsoft.com/office/powerpoint/2010/main" val="42642826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عرض تقديمي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تقديمي24</Template>
  <TotalTime>742</TotalTime>
  <Words>2631</Words>
  <Application>Microsoft Office PowerPoint</Application>
  <PresentationFormat>عرض على الشاشة (3:4)‏</PresentationFormat>
  <Paragraphs>288</Paragraphs>
  <Slides>67</Slides>
  <Notes>4</Notes>
  <HiddenSlides>0</HiddenSlides>
  <MMClips>0</MMClips>
  <ScaleCrop>false</ScaleCrop>
  <HeadingPairs>
    <vt:vector size="4" baseType="variant">
      <vt:variant>
        <vt:lpstr>نسق</vt:lpstr>
      </vt:variant>
      <vt:variant>
        <vt:i4>1</vt:i4>
      </vt:variant>
      <vt:variant>
        <vt:lpstr>عناوين الشرائح</vt:lpstr>
      </vt:variant>
      <vt:variant>
        <vt:i4>67</vt:i4>
      </vt:variant>
    </vt:vector>
  </HeadingPairs>
  <TitlesOfParts>
    <vt:vector size="68" baseType="lpstr">
      <vt:lpstr>عرض تقديمي24</vt:lpstr>
      <vt:lpstr>الرعاية قبل الحمل</vt:lpstr>
      <vt:lpstr>مقدمة</vt:lpstr>
      <vt:lpstr>فيزيولوجيا الدم</vt:lpstr>
      <vt:lpstr>فيزيولوجيا الدم</vt:lpstr>
      <vt:lpstr>فيزيولوجيا الدم</vt:lpstr>
      <vt:lpstr>فيزيولوجيا الدم</vt:lpstr>
      <vt:lpstr>فيزيولوجيا الدم</vt:lpstr>
      <vt:lpstr>التلاسيميا</vt:lpstr>
      <vt:lpstr>التلاسيميا</vt:lpstr>
      <vt:lpstr>التلاسيميا</vt:lpstr>
      <vt:lpstr>التلاسيميا</vt:lpstr>
      <vt:lpstr>التلاسيميا</vt:lpstr>
      <vt:lpstr>التلاسيميا</vt:lpstr>
      <vt:lpstr>التلاسيميا</vt:lpstr>
      <vt:lpstr>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التوصيات قبل الحمل لمريضات التلاسيميا</vt:lpstr>
      <vt:lpstr>فقر الدم المنجلي</vt:lpstr>
      <vt:lpstr>فقر الدم المنجلي</vt:lpstr>
      <vt:lpstr>فقر الدم المنجلي</vt:lpstr>
      <vt:lpstr>الآلية الإمراضية في مرض فقر الدم المنجلي</vt:lpstr>
      <vt:lpstr>فقر الدم المنجلي</vt:lpstr>
      <vt:lpstr> الاختلاطات الشائعة لفقر الدم المنجلي</vt:lpstr>
      <vt:lpstr>علاج المرض</vt:lpstr>
      <vt:lpstr>علاج الداء المنجلي</vt:lpstr>
      <vt:lpstr>فقر الدم المنجلي</vt:lpstr>
      <vt:lpstr>التوصيات قبل الحمل لمريضات فقر الدم المنجلي</vt:lpstr>
      <vt:lpstr>التوصيات قبل الحمل لمريضات فقر الدم المنجلي</vt:lpstr>
      <vt:lpstr>التوصيات قبل الحمل لمريضات فقر الدم المنجلي</vt:lpstr>
      <vt:lpstr>التوصيات قبل الحمل لمريضات فقر الدم المنجلي</vt:lpstr>
      <vt:lpstr>التوصيات قبل الحمل لمريضات فقر الدم المنجلي</vt:lpstr>
      <vt:lpstr>التوصيات قبل الحمل لمريضات فقر الدم المنجلي</vt:lpstr>
      <vt:lpstr>التوصيات قبل الحمل لمريضات فقر الدم المنجلي</vt:lpstr>
      <vt:lpstr>التوصيات قبل الحمل لمريضات فقر الدم المنجلي</vt:lpstr>
      <vt:lpstr>التوصيات قبل الحمل لمريضات فقر الدم المنجلي</vt:lpstr>
      <vt:lpstr>التوصيات قبل الحمل لمريضات فقر الدم المنجلي</vt:lpstr>
      <vt:lpstr>وأخيراً . . .</vt:lpstr>
      <vt:lpstr>وأخيراً . . .</vt:lpstr>
      <vt:lpstr>عرض تقديمي في PowerPoint</vt:lpstr>
      <vt:lpstr>شكراً لإصغائكم</vt:lpstr>
      <vt:lpstr>د . محمد ياسر مخللاتي مدير المركز التخصصي للتلاسيميا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الرعاية قبل الحمل</dc:title>
  <dc:creator>yaser</dc:creator>
  <cp:lastModifiedBy>DR.Ahmed Saker 2o1O</cp:lastModifiedBy>
  <cp:revision>124</cp:revision>
  <dcterms:created xsi:type="dcterms:W3CDTF">2018-03-19T22:19:18Z</dcterms:created>
  <dcterms:modified xsi:type="dcterms:W3CDTF">2018-03-27T17:37:53Z</dcterms:modified>
</cp:coreProperties>
</file>