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6" r:id="rId2"/>
    <p:sldId id="257" r:id="rId3"/>
    <p:sldId id="258" r:id="rId4"/>
    <p:sldId id="259" r:id="rId5"/>
    <p:sldId id="260" r:id="rId6"/>
    <p:sldId id="261" r:id="rId7"/>
    <p:sldId id="262" r:id="rId8"/>
    <p:sldId id="269" r:id="rId9"/>
    <p:sldId id="266" r:id="rId10"/>
    <p:sldId id="270" r:id="rId11"/>
    <p:sldId id="267" r:id="rId12"/>
    <p:sldId id="268"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snapToGrid="0">
      <p:cViewPr varScale="1">
        <p:scale>
          <a:sx n="75" d="100"/>
          <a:sy n="75" d="100"/>
        </p:scale>
        <p:origin x="68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4643F-E26D-4F8D-A260-7F32533BC770}" type="datetimeFigureOut">
              <a:rPr lang="en-US" smtClean="0"/>
              <a:t>3/16/2016</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475AF0-DCBB-468C-B307-868F432B8B0D}" type="slidenum">
              <a:rPr lang="en-US" smtClean="0"/>
              <a:t>‹#›</a:t>
            </a:fld>
            <a:endParaRPr lang="en-US"/>
          </a:p>
        </p:txBody>
      </p:sp>
    </p:spTree>
    <p:extLst>
      <p:ext uri="{BB962C8B-B14F-4D97-AF65-F5344CB8AC3E}">
        <p14:creationId xmlns:p14="http://schemas.microsoft.com/office/powerpoint/2010/main" val="1306840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57475AF0-DCBB-468C-B307-868F432B8B0D}" type="slidenum">
              <a:rPr lang="en-US" smtClean="0"/>
              <a:t>12</a:t>
            </a:fld>
            <a:endParaRPr lang="en-US"/>
          </a:p>
        </p:txBody>
      </p:sp>
    </p:spTree>
    <p:extLst>
      <p:ext uri="{BB962C8B-B14F-4D97-AF65-F5344CB8AC3E}">
        <p14:creationId xmlns:p14="http://schemas.microsoft.com/office/powerpoint/2010/main" val="66862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309010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143324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4A95AC-2D08-41D1-A4E6-BD8CCC3DFAB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266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2090909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4A95AC-2D08-41D1-A4E6-BD8CCC3DFAB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5971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4042508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283779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3514929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319392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C472D68-0DD8-400D-8B1E-05B65FE67850}" type="datetimeFigureOut">
              <a:rPr lang="en-US" smtClean="0"/>
              <a:t>3/16/2016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98178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3335490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C472D68-0DD8-400D-8B1E-05B65FE67850}" type="datetimeFigureOut">
              <a:rPr lang="en-US" smtClean="0"/>
              <a:t>3/16/2016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416933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C472D68-0DD8-400D-8B1E-05B65FE67850}" type="datetimeFigureOut">
              <a:rPr lang="en-US" smtClean="0"/>
              <a:t>3/16/2016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553286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72D68-0DD8-400D-8B1E-05B65FE67850}" type="datetimeFigureOut">
              <a:rPr lang="en-US" smtClean="0"/>
              <a:t>3/16/2016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158949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3887715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C472D68-0DD8-400D-8B1E-05B65FE67850}" type="datetimeFigureOut">
              <a:rPr lang="en-US" smtClean="0"/>
              <a:t>3/16/2016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84A95AC-2D08-41D1-A4E6-BD8CCC3DFAB5}" type="slidenum">
              <a:rPr lang="en-US" smtClean="0"/>
              <a:t>‹#›</a:t>
            </a:fld>
            <a:endParaRPr lang="en-US"/>
          </a:p>
        </p:txBody>
      </p:sp>
    </p:spTree>
    <p:extLst>
      <p:ext uri="{BB962C8B-B14F-4D97-AF65-F5344CB8AC3E}">
        <p14:creationId xmlns:p14="http://schemas.microsoft.com/office/powerpoint/2010/main" val="195043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472D68-0DD8-400D-8B1E-05B65FE67850}" type="datetimeFigureOut">
              <a:rPr lang="en-US" smtClean="0"/>
              <a:t>3/16/2016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84A95AC-2D08-41D1-A4E6-BD8CCC3DFAB5}" type="slidenum">
              <a:rPr lang="en-US" smtClean="0"/>
              <a:t>‹#›</a:t>
            </a:fld>
            <a:endParaRPr lang="en-US"/>
          </a:p>
        </p:txBody>
      </p:sp>
    </p:spTree>
    <p:extLst>
      <p:ext uri="{BB962C8B-B14F-4D97-AF65-F5344CB8AC3E}">
        <p14:creationId xmlns:p14="http://schemas.microsoft.com/office/powerpoint/2010/main" val="69906746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73301" y="1549400"/>
            <a:ext cx="9739312" cy="2262781"/>
          </a:xfrm>
        </p:spPr>
        <p:txBody>
          <a:bodyPr>
            <a:normAutofit/>
          </a:bodyPr>
          <a:lstStyle/>
          <a:p>
            <a:pPr algn="ctr" rtl="1"/>
            <a:r>
              <a:rPr lang="ar-SY" sz="6000" dirty="0" smtClean="0">
                <a:latin typeface="Andalus" panose="02020603050405020304" pitchFamily="18" charset="-78"/>
                <a:cs typeface="Andalus" panose="02020603050405020304" pitchFamily="18" charset="-78"/>
              </a:rPr>
              <a:t>الفحوص المخبرية اللازمة لمرضى التلاسيميا</a:t>
            </a:r>
            <a:endParaRPr lang="en-US" sz="6000" dirty="0">
              <a:latin typeface="Andalus" panose="02020603050405020304" pitchFamily="18" charset="-78"/>
              <a:cs typeface="Andalus" panose="02020603050405020304" pitchFamily="18" charset="-78"/>
            </a:endParaRPr>
          </a:p>
        </p:txBody>
      </p:sp>
      <p:sp>
        <p:nvSpPr>
          <p:cNvPr id="4" name="مربع نص 3"/>
          <p:cNvSpPr txBox="1"/>
          <p:nvPr/>
        </p:nvSpPr>
        <p:spPr>
          <a:xfrm>
            <a:off x="9118600" y="5092700"/>
            <a:ext cx="2590800" cy="923330"/>
          </a:xfrm>
          <a:prstGeom prst="rect">
            <a:avLst/>
          </a:prstGeom>
          <a:noFill/>
        </p:spPr>
        <p:txBody>
          <a:bodyPr wrap="square" rtlCol="0">
            <a:spAutoFit/>
          </a:bodyPr>
          <a:lstStyle/>
          <a:p>
            <a:pPr algn="r" rtl="1"/>
            <a:r>
              <a:rPr lang="ar-SY" dirty="0" smtClean="0">
                <a:cs typeface="Akhbar MT" pitchFamily="2" charset="-78"/>
              </a:rPr>
              <a:t>إعداد: د. غرام دبوس</a:t>
            </a:r>
          </a:p>
          <a:p>
            <a:pPr algn="r" rtl="1"/>
            <a:r>
              <a:rPr lang="ar-SY" dirty="0" smtClean="0">
                <a:cs typeface="Akhbar MT" pitchFamily="2" charset="-78"/>
              </a:rPr>
              <a:t>أخصائية تشخيص مخبري</a:t>
            </a:r>
          </a:p>
          <a:p>
            <a:pPr algn="r" rtl="1"/>
            <a:r>
              <a:rPr lang="ar-SY" dirty="0" smtClean="0">
                <a:cs typeface="Akhbar MT" pitchFamily="2" charset="-78"/>
              </a:rPr>
              <a:t>مركز التلاسيميا-دمشق</a:t>
            </a:r>
            <a:endParaRPr lang="en-US" dirty="0">
              <a:cs typeface="Akhbar MT" pitchFamily="2" charset="-78"/>
            </a:endParaRPr>
          </a:p>
        </p:txBody>
      </p:sp>
    </p:spTree>
    <p:extLst>
      <p:ext uri="{BB962C8B-B14F-4D97-AF65-F5344CB8AC3E}">
        <p14:creationId xmlns:p14="http://schemas.microsoft.com/office/powerpoint/2010/main" val="37369619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9212" y="1536700"/>
            <a:ext cx="8915400" cy="4724400"/>
          </a:xfrm>
        </p:spPr>
        <p:txBody>
          <a:bodyPr>
            <a:noAutofit/>
          </a:bodyPr>
          <a:lstStyle/>
          <a:p>
            <a:pPr algn="r" rtl="1"/>
            <a:r>
              <a:rPr lang="ar-SY" b="1" dirty="0">
                <a:cs typeface="Akhbar MT" pitchFamily="2" charset="-78"/>
              </a:rPr>
              <a:t>باستخدام محلول </a:t>
            </a:r>
            <a:r>
              <a:rPr lang="en-US" b="1" dirty="0">
                <a:cs typeface="Akhbar MT" pitchFamily="2" charset="-78"/>
              </a:rPr>
              <a:t>Sickling solution</a:t>
            </a:r>
            <a:r>
              <a:rPr lang="ar-SY" b="1" dirty="0">
                <a:cs typeface="Akhbar MT" pitchFamily="2" charset="-78"/>
              </a:rPr>
              <a:t> :</a:t>
            </a:r>
          </a:p>
          <a:p>
            <a:pPr marL="0" indent="0" algn="r" rtl="1">
              <a:buNone/>
            </a:pPr>
            <a:r>
              <a:rPr lang="ar-SY" b="1" dirty="0">
                <a:cs typeface="Akhbar MT" pitchFamily="2" charset="-78"/>
              </a:rPr>
              <a:t>1- </a:t>
            </a:r>
            <a:r>
              <a:rPr lang="en-US" b="1" dirty="0">
                <a:cs typeface="Akhbar MT" pitchFamily="2" charset="-78"/>
              </a:rPr>
              <a:t> </a:t>
            </a:r>
            <a:r>
              <a:rPr lang="ar-SY" b="1" dirty="0">
                <a:cs typeface="Akhbar MT" pitchFamily="2" charset="-78"/>
              </a:rPr>
              <a:t>نأخذ 2 ملم من محلول</a:t>
            </a:r>
            <a:r>
              <a:rPr lang="en-US" b="1" dirty="0">
                <a:cs typeface="Akhbar MT" pitchFamily="2" charset="-78"/>
              </a:rPr>
              <a:t>Sickling solution </a:t>
            </a:r>
            <a:r>
              <a:rPr lang="ar-SY" b="1" dirty="0">
                <a:cs typeface="Akhbar MT" pitchFamily="2" charset="-78"/>
              </a:rPr>
              <a:t> ونضعه في أنبوبة اختبار.</a:t>
            </a:r>
            <a:br>
              <a:rPr lang="ar-SY" b="1" dirty="0">
                <a:cs typeface="Akhbar MT" pitchFamily="2" charset="-78"/>
              </a:rPr>
            </a:br>
            <a:r>
              <a:rPr lang="ar-SY" b="1" dirty="0">
                <a:cs typeface="Akhbar MT" pitchFamily="2" charset="-78"/>
              </a:rPr>
              <a:t>2-  نضع عليها 25 ميكرون من الدم و في حالة الهيموجلوبين اقل من 6 نضع 50    ميكرون .</a:t>
            </a:r>
            <a:br>
              <a:rPr lang="ar-SY" b="1" dirty="0">
                <a:cs typeface="Akhbar MT" pitchFamily="2" charset="-78"/>
              </a:rPr>
            </a:br>
            <a:r>
              <a:rPr lang="ar-SY" b="1" dirty="0">
                <a:cs typeface="Akhbar MT" pitchFamily="2" charset="-78"/>
              </a:rPr>
              <a:t>3-  نحرك الأنبوبة برفق شديد حتى تمتزج كمية الدم بالمحلول.</a:t>
            </a:r>
            <a:br>
              <a:rPr lang="ar-SY" b="1" dirty="0">
                <a:cs typeface="Akhbar MT" pitchFamily="2" charset="-78"/>
              </a:rPr>
            </a:br>
            <a:r>
              <a:rPr lang="ar-SY" b="1" dirty="0">
                <a:cs typeface="Akhbar MT" pitchFamily="2" charset="-78"/>
              </a:rPr>
              <a:t>4-  تترك الأنبوبة لمدة 5 دقائق في درجة حرارة الغرفة، ثم تقرأ النتيجة بعد ذلك</a:t>
            </a:r>
            <a:br>
              <a:rPr lang="ar-SY" b="1" dirty="0">
                <a:cs typeface="Akhbar MT" pitchFamily="2" charset="-78"/>
              </a:rPr>
            </a:br>
            <a:r>
              <a:rPr lang="ar-SY" b="1" dirty="0">
                <a:cs typeface="Akhbar MT" pitchFamily="2" charset="-78"/>
              </a:rPr>
              <a:t>5-  نضع الأنبوبة على بعد 2 سم من خطوط لقراءة.                                            </a:t>
            </a:r>
          </a:p>
          <a:p>
            <a:pPr algn="r" rtl="1"/>
            <a:r>
              <a:rPr lang="ar-SY" b="1" dirty="0" smtClean="0">
                <a:cs typeface="Akhbar MT" pitchFamily="2" charset="-78"/>
              </a:rPr>
              <a:t>قراءة النتيجة:</a:t>
            </a:r>
            <a:endParaRPr lang="en-US" b="1" dirty="0" smtClean="0">
              <a:cs typeface="Akhbar MT" pitchFamily="2" charset="-78"/>
            </a:endParaRPr>
          </a:p>
          <a:p>
            <a:pPr marL="0" indent="0" algn="r" rtl="1">
              <a:buNone/>
            </a:pPr>
            <a:r>
              <a:rPr lang="ar-SY" b="1" dirty="0" smtClean="0">
                <a:cs typeface="Akhbar MT" pitchFamily="2" charset="-78"/>
              </a:rPr>
              <a:t>عند </a:t>
            </a:r>
            <a:r>
              <a:rPr lang="ar-SY" b="1" dirty="0">
                <a:cs typeface="Akhbar MT" pitchFamily="2" charset="-78"/>
              </a:rPr>
              <a:t>وجود عكر في الأنبوبة بحيث إذا وضع خطين باللون الأسود كخلفية للأنبوبة لا يمكن رؤيتها بوضوح تعتبر نتيجة الاختبار </a:t>
            </a:r>
            <a:r>
              <a:rPr lang="en-US" b="1" dirty="0">
                <a:cs typeface="Akhbar MT" pitchFamily="2" charset="-78"/>
              </a:rPr>
              <a:t>positive</a:t>
            </a:r>
            <a:br>
              <a:rPr lang="en-US" b="1" dirty="0">
                <a:cs typeface="Akhbar MT" pitchFamily="2" charset="-78"/>
              </a:rPr>
            </a:br>
            <a:r>
              <a:rPr lang="ar-SY" b="1" dirty="0">
                <a:cs typeface="Akhbar MT" pitchFamily="2" charset="-78"/>
              </a:rPr>
              <a:t>إذا كان الخطوط يمكن رؤيتها تكون نتيجة الاختبار </a:t>
            </a:r>
            <a:r>
              <a:rPr lang="en-US" b="1" dirty="0">
                <a:cs typeface="Akhbar MT" pitchFamily="2" charset="-78"/>
              </a:rPr>
              <a:t>negative </a:t>
            </a:r>
            <a:endParaRPr lang="en-US" b="1" dirty="0" smtClean="0">
              <a:cs typeface="Akhbar MT" pitchFamily="2" charset="-78"/>
            </a:endParaRPr>
          </a:p>
          <a:p>
            <a:pPr algn="r" rtl="1"/>
            <a:r>
              <a:rPr lang="ar-SY" b="1" dirty="0">
                <a:cs typeface="Akhbar MT" pitchFamily="2" charset="-78"/>
              </a:rPr>
              <a:t>باستخدام صبغة ليشمن:</a:t>
            </a:r>
          </a:p>
          <a:p>
            <a:pPr marL="0" indent="0" algn="r" rtl="1">
              <a:buNone/>
            </a:pPr>
            <a:r>
              <a:rPr lang="ar-SY" b="1" dirty="0">
                <a:cs typeface="Akhbar MT" pitchFamily="2" charset="-78"/>
              </a:rPr>
              <a:t>1-  نضع نقطه من الدم على الشريحة </a:t>
            </a:r>
            <a:r>
              <a:rPr lang="ar-SY" b="1" dirty="0" smtClean="0">
                <a:cs typeface="Akhbar MT" pitchFamily="2" charset="-78"/>
              </a:rPr>
              <a:t>ونفرده.                                                                                                                                                      </a:t>
            </a:r>
            <a:r>
              <a:rPr lang="ar-SY" b="1" dirty="0">
                <a:cs typeface="Akhbar MT" pitchFamily="2" charset="-78"/>
              </a:rPr>
              <a:t>2-  نتركها حتى تجف </a:t>
            </a:r>
            <a:r>
              <a:rPr lang="ar-SY" b="1" dirty="0" smtClean="0">
                <a:cs typeface="Akhbar MT" pitchFamily="2" charset="-78"/>
              </a:rPr>
              <a:t>.</a:t>
            </a:r>
            <a:r>
              <a:rPr lang="ar-SY" b="1" dirty="0" smtClean="0">
                <a:cs typeface="Akhbar MT" pitchFamily="2" charset="-78"/>
              </a:rPr>
              <a:t/>
            </a:r>
            <a:br>
              <a:rPr lang="ar-SY" b="1" dirty="0" smtClean="0">
                <a:cs typeface="Akhbar MT" pitchFamily="2" charset="-78"/>
              </a:rPr>
            </a:br>
            <a:r>
              <a:rPr lang="ar-SY" b="1" dirty="0" smtClean="0">
                <a:cs typeface="Akhbar MT" pitchFamily="2" charset="-78"/>
              </a:rPr>
              <a:t>3-  </a:t>
            </a:r>
            <a:r>
              <a:rPr lang="ar-SY" b="1" dirty="0">
                <a:cs typeface="Akhbar MT" pitchFamily="2" charset="-78"/>
              </a:rPr>
              <a:t>نصبغها بصبغة ليشمن.</a:t>
            </a:r>
            <a:br>
              <a:rPr lang="ar-SY" b="1" dirty="0">
                <a:cs typeface="Akhbar MT" pitchFamily="2" charset="-78"/>
              </a:rPr>
            </a:br>
            <a:r>
              <a:rPr lang="ar-SY" b="1" dirty="0" smtClean="0">
                <a:cs typeface="Akhbar MT" pitchFamily="2" charset="-78"/>
              </a:rPr>
              <a:t>4-  </a:t>
            </a:r>
            <a:r>
              <a:rPr lang="ar-SY" b="1" dirty="0">
                <a:cs typeface="Akhbar MT" pitchFamily="2" charset="-78"/>
              </a:rPr>
              <a:t>نقرأها بالمجهر بعدسة 40 و100 .</a:t>
            </a:r>
            <a:br>
              <a:rPr lang="ar-SY" b="1" dirty="0">
                <a:cs typeface="Akhbar MT" pitchFamily="2" charset="-78"/>
              </a:rPr>
            </a:br>
            <a:r>
              <a:rPr lang="ar-SY" b="1" dirty="0" smtClean="0">
                <a:cs typeface="Akhbar MT" pitchFamily="2" charset="-78"/>
              </a:rPr>
              <a:t>5-  </a:t>
            </a:r>
            <a:r>
              <a:rPr lang="ar-SY" b="1" dirty="0">
                <a:cs typeface="Akhbar MT" pitchFamily="2" charset="-78"/>
              </a:rPr>
              <a:t>يظهر شكل خلايا الدم الحمراء مثل الهلال في حالة الإصابة.</a:t>
            </a:r>
          </a:p>
          <a:p>
            <a:pPr marL="0" indent="0" algn="r" rtl="1">
              <a:buNone/>
            </a:pPr>
            <a:r>
              <a:rPr lang="en-US" dirty="0"/>
              <a:t/>
            </a:r>
            <a:br>
              <a:rPr lang="en-US" dirty="0"/>
            </a:br>
            <a:endParaRPr lang="ar-SY" b="1" dirty="0" smtClean="0"/>
          </a:p>
        </p:txBody>
      </p:sp>
      <p:sp>
        <p:nvSpPr>
          <p:cNvPr id="4" name="عنوان 1"/>
          <p:cNvSpPr>
            <a:spLocks noGrp="1"/>
          </p:cNvSpPr>
          <p:nvPr>
            <p:ph type="title"/>
          </p:nvPr>
        </p:nvSpPr>
        <p:spPr>
          <a:xfrm>
            <a:off x="5009356" y="243110"/>
            <a:ext cx="4075112" cy="963390"/>
          </a:xfrm>
          <a:solidFill>
            <a:srgbClr val="CC0000"/>
          </a:solidFill>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SY" sz="6000" dirty="0" smtClean="0">
                <a:solidFill>
                  <a:schemeClr val="bg1"/>
                </a:solidFill>
                <a:latin typeface="Andalus" panose="02020603050405020304" pitchFamily="18" charset="-78"/>
                <a:ea typeface="+mj-ea"/>
                <a:cs typeface="Andalus" panose="02020603050405020304" pitchFamily="18" charset="-78"/>
              </a:rPr>
              <a:t>فحص التمنجل</a:t>
            </a:r>
            <a:endParaRPr lang="en-US" sz="6000" dirty="0">
              <a:solidFill>
                <a:schemeClr val="bg1"/>
              </a:solidFill>
              <a:latin typeface="Andalus" panose="02020603050405020304" pitchFamily="18" charset="-78"/>
              <a:ea typeface="+mj-ea"/>
              <a:cs typeface="Andalus" panose="02020603050405020304" pitchFamily="18" charset="-78"/>
            </a:endParaRPr>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059" y="1206500"/>
            <a:ext cx="1714286" cy="2647619"/>
          </a:xfrm>
          <a:prstGeom prst="rect">
            <a:avLst/>
          </a:prstGeom>
        </p:spPr>
      </p:pic>
      <p:pic>
        <p:nvPicPr>
          <p:cNvPr id="10" name="صورة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583" y="4184319"/>
            <a:ext cx="2495238" cy="2028571"/>
          </a:xfrm>
          <a:prstGeom prst="rect">
            <a:avLst/>
          </a:prstGeom>
        </p:spPr>
      </p:pic>
    </p:spTree>
    <p:extLst>
      <p:ext uri="{BB962C8B-B14F-4D97-AF65-F5344CB8AC3E}">
        <p14:creationId xmlns:p14="http://schemas.microsoft.com/office/powerpoint/2010/main" val="1473340013"/>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9212" y="1422400"/>
            <a:ext cx="8915400" cy="4584700"/>
          </a:xfrm>
        </p:spPr>
        <p:txBody>
          <a:bodyPr>
            <a:normAutofit/>
          </a:bodyPr>
          <a:lstStyle/>
          <a:p>
            <a:pPr algn="r" rtl="1"/>
            <a:r>
              <a:rPr lang="ar-SY" sz="2000" b="1" dirty="0">
                <a:cs typeface="Akhbar MT" pitchFamily="2" charset="-78"/>
              </a:rPr>
              <a:t>يتعرض مريض التلاسيميا لاختلاطات كثيرة وآثار جانبية نتيجة نقل الدم المستمر وما ينتج عنه من ارتفاع حديد الدم وهذا ما قد يؤدي إلى أخطار كبيرة وأذيات في القلب الكبد والرئة </a:t>
            </a:r>
            <a:r>
              <a:rPr lang="ar-SY" sz="2000" b="1" dirty="0" smtClean="0">
                <a:cs typeface="Akhbar MT" pitchFamily="2" charset="-78"/>
              </a:rPr>
              <a:t>والطحال، فقد يحدث قصور في القلب بالإضافة إلى ضخامة الطحال الشديدة مما قد يستدعي استئصالها.</a:t>
            </a:r>
            <a:endParaRPr lang="ar-SY" sz="2000" b="1" dirty="0">
              <a:cs typeface="Akhbar MT" pitchFamily="2" charset="-78"/>
            </a:endParaRPr>
          </a:p>
          <a:p>
            <a:pPr algn="r" rtl="1"/>
            <a:r>
              <a:rPr lang="ar-SY" sz="2000" b="1" dirty="0" smtClean="0">
                <a:cs typeface="Akhbar MT" pitchFamily="2" charset="-78"/>
              </a:rPr>
              <a:t>المصابون بالتلاسيميا لديهم احتمالية كبرى لاكتسابهم أحد الأمراض التي تنتقل عن طريق الدم، وذلك لتعرضهم لنقل دم بشكل مكثف و مستمر، ومن هذه الأمراض التهاب الكبد الفيروسي وغيره، لذلك يخضع المريض لفحوصات دورية ومتممة ومنها:</a:t>
            </a:r>
          </a:p>
          <a:p>
            <a:pPr algn="r" rtl="1">
              <a:buFontTx/>
              <a:buChar char="-"/>
            </a:pPr>
            <a:r>
              <a:rPr lang="ar-SY" sz="2000" b="1" dirty="0" smtClean="0">
                <a:cs typeface="Akhbar MT" pitchFamily="2" charset="-78"/>
              </a:rPr>
              <a:t>معايرة </a:t>
            </a:r>
            <a:r>
              <a:rPr lang="ar-SY" sz="2000" b="1" dirty="0">
                <a:cs typeface="Akhbar MT" pitchFamily="2" charset="-78"/>
              </a:rPr>
              <a:t>حديد الدم (الفيريتين).</a:t>
            </a:r>
          </a:p>
          <a:p>
            <a:pPr algn="r" rtl="1">
              <a:buFontTx/>
              <a:buChar char="-"/>
            </a:pPr>
            <a:r>
              <a:rPr lang="ar-SY" sz="2000" b="1" dirty="0">
                <a:cs typeface="Akhbar MT" pitchFamily="2" charset="-78"/>
              </a:rPr>
              <a:t>وظائف الكبد </a:t>
            </a:r>
            <a:r>
              <a:rPr lang="en-US" sz="2000" b="1" dirty="0">
                <a:cs typeface="Akhbar MT" pitchFamily="2" charset="-78"/>
              </a:rPr>
              <a:t>SGPT</a:t>
            </a:r>
            <a:r>
              <a:rPr lang="ar-SY" sz="2000" b="1" dirty="0">
                <a:cs typeface="Akhbar MT" pitchFamily="2" charset="-78"/>
              </a:rPr>
              <a:t>.</a:t>
            </a:r>
          </a:p>
          <a:p>
            <a:pPr algn="r" rtl="1">
              <a:buFontTx/>
              <a:buChar char="-"/>
            </a:pPr>
            <a:r>
              <a:rPr lang="ar-SY" sz="2000" b="1" dirty="0">
                <a:cs typeface="Akhbar MT" pitchFamily="2" charset="-78"/>
              </a:rPr>
              <a:t>وظائف الكلية (</a:t>
            </a:r>
            <a:r>
              <a:rPr lang="ar-SY" sz="2000" b="1" dirty="0" err="1">
                <a:cs typeface="Akhbar MT" pitchFamily="2" charset="-78"/>
              </a:rPr>
              <a:t>الكرياتينين</a:t>
            </a:r>
            <a:r>
              <a:rPr lang="ar-SY" sz="2000" b="1" dirty="0">
                <a:cs typeface="Akhbar MT" pitchFamily="2" charset="-78"/>
              </a:rPr>
              <a:t>).</a:t>
            </a:r>
          </a:p>
          <a:p>
            <a:pPr algn="r" rtl="1">
              <a:buFontTx/>
              <a:buChar char="-"/>
            </a:pPr>
            <a:r>
              <a:rPr lang="ar-SY" sz="2000" b="1" dirty="0">
                <a:cs typeface="Akhbar MT" pitchFamily="2" charset="-78"/>
              </a:rPr>
              <a:t>تعداد الدم الكامل.</a:t>
            </a:r>
          </a:p>
          <a:p>
            <a:pPr algn="r" rtl="1">
              <a:buFontTx/>
              <a:buChar char="-"/>
            </a:pPr>
            <a:r>
              <a:rPr lang="ar-SY" sz="2000" b="1" dirty="0">
                <a:cs typeface="Akhbar MT" pitchFamily="2" charset="-78"/>
              </a:rPr>
              <a:t>اختبارات التهاب الكبد </a:t>
            </a:r>
            <a:r>
              <a:rPr lang="en-US" sz="2000" b="1" dirty="0">
                <a:cs typeface="Akhbar MT" pitchFamily="2" charset="-78"/>
              </a:rPr>
              <a:t>C </a:t>
            </a:r>
            <a:r>
              <a:rPr lang="ar-SY" sz="2000" b="1" dirty="0">
                <a:cs typeface="Akhbar MT" pitchFamily="2" charset="-78"/>
              </a:rPr>
              <a:t> و </a:t>
            </a:r>
            <a:r>
              <a:rPr lang="en-US" sz="2000" b="1" dirty="0">
                <a:cs typeface="Akhbar MT" pitchFamily="2" charset="-78"/>
              </a:rPr>
              <a:t>B</a:t>
            </a:r>
            <a:r>
              <a:rPr lang="ar-SY" sz="2000" b="1" dirty="0">
                <a:cs typeface="Akhbar MT" pitchFamily="2" charset="-78"/>
              </a:rPr>
              <a:t> .</a:t>
            </a:r>
          </a:p>
          <a:p>
            <a:pPr algn="r" rtl="1">
              <a:buFontTx/>
              <a:buChar char="-"/>
            </a:pPr>
            <a:r>
              <a:rPr lang="ar-SY" sz="2000" b="1" dirty="0">
                <a:cs typeface="Akhbar MT" pitchFamily="2" charset="-78"/>
              </a:rPr>
              <a:t>سكر الدم</a:t>
            </a:r>
            <a:r>
              <a:rPr lang="ar-SY" sz="2000" b="1" dirty="0" smtClean="0">
                <a:cs typeface="Akhbar MT" pitchFamily="2" charset="-78"/>
              </a:rPr>
              <a:t>.</a:t>
            </a:r>
            <a:endParaRPr lang="en-US" sz="2400" dirty="0"/>
          </a:p>
        </p:txBody>
      </p:sp>
      <p:sp>
        <p:nvSpPr>
          <p:cNvPr id="4" name="عنوان 1"/>
          <p:cNvSpPr>
            <a:spLocks noGrp="1"/>
          </p:cNvSpPr>
          <p:nvPr>
            <p:ph type="title"/>
          </p:nvPr>
        </p:nvSpPr>
        <p:spPr>
          <a:xfrm>
            <a:off x="3732014" y="190500"/>
            <a:ext cx="6629796" cy="1003300"/>
          </a:xfrm>
          <a:solidFill>
            <a:srgbClr val="CC0000"/>
          </a:solidFill>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SY" sz="6000" dirty="0" smtClean="0">
                <a:solidFill>
                  <a:schemeClr val="bg1"/>
                </a:solidFill>
                <a:latin typeface="Andalus" panose="02020603050405020304" pitchFamily="18" charset="-78"/>
                <a:ea typeface="+mj-ea"/>
                <a:cs typeface="Andalus" panose="02020603050405020304" pitchFamily="18" charset="-78"/>
              </a:rPr>
              <a:t>الفحوص المتممة والدورية </a:t>
            </a:r>
            <a:endParaRPr lang="en-US" sz="6000" dirty="0">
              <a:solidFill>
                <a:schemeClr val="bg1"/>
              </a:solidFill>
              <a:latin typeface="Andalus" panose="02020603050405020304" pitchFamily="18" charset="-78"/>
              <a:ea typeface="+mj-ea"/>
              <a:cs typeface="Andalus" panose="02020603050405020304" pitchFamily="18" charset="-78"/>
            </a:endParaRPr>
          </a:p>
        </p:txBody>
      </p:sp>
    </p:spTree>
    <p:extLst>
      <p:ext uri="{BB962C8B-B14F-4D97-AF65-F5344CB8AC3E}">
        <p14:creationId xmlns:p14="http://schemas.microsoft.com/office/powerpoint/2010/main" val="2790777667"/>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9212" y="1739900"/>
            <a:ext cx="8915400" cy="4171322"/>
          </a:xfrm>
        </p:spPr>
        <p:txBody>
          <a:bodyPr>
            <a:normAutofit lnSpcReduction="10000"/>
          </a:bodyPr>
          <a:lstStyle/>
          <a:p>
            <a:pPr algn="r" rtl="1"/>
            <a:r>
              <a:rPr lang="ar-SY" sz="2800" b="1" dirty="0">
                <a:latin typeface="Arabic Typesetting" panose="03020402040406030203" pitchFamily="66" charset="-78"/>
                <a:cs typeface="DecoType Naskh Extensions" panose="02010400000000000000" pitchFamily="2" charset="-78"/>
              </a:rPr>
              <a:t>التلاسيميا من الأمراض التي تسبب الكثير من المعاناة للمريض وأسرته والمجتمع سواءً من حيث المعاناة المستمرة من ناحية نقل الدم المستمر والأدوية التي يتناولها المريض باستمرار، فهذا المرض يجعل المريض في تحدٍ مستمر ويحتاج إلى كثير من الصبر ليكون متعايشاً مع هذا المرض المزمن، لذلك ننصح بتفعيل دور عيادة ما قبل الزواج وإجراء الفحوص اللازمة لذلك من أجل إنهاء هذه المعاناة قبل أن </a:t>
            </a:r>
            <a:r>
              <a:rPr lang="ar-SY" sz="2800" b="1" dirty="0" smtClean="0">
                <a:latin typeface="Arabic Typesetting" panose="03020402040406030203" pitchFamily="66" charset="-78"/>
                <a:cs typeface="DecoType Naskh Extensions" panose="02010400000000000000" pitchFamily="2" charset="-78"/>
              </a:rPr>
              <a:t>تبدأ.</a:t>
            </a:r>
          </a:p>
          <a:p>
            <a:pPr marL="0" indent="0" algn="ctr" rtl="1">
              <a:buNone/>
            </a:pPr>
            <a:r>
              <a:rPr lang="ar-SY" sz="4000" b="1" dirty="0" smtClean="0">
                <a:solidFill>
                  <a:srgbClr val="002060"/>
                </a:solidFill>
                <a:latin typeface="Arabic Typesetting" panose="03020402040406030203" pitchFamily="66" charset="-78"/>
                <a:cs typeface="DecoType Naskh Extensions" panose="02010400000000000000" pitchFamily="2" charset="-78"/>
              </a:rPr>
              <a:t>فالوقاية خيرٌ من قنطار علاج</a:t>
            </a:r>
          </a:p>
          <a:p>
            <a:pPr marL="0" indent="0" algn="ctr" rtl="1">
              <a:buNone/>
            </a:pPr>
            <a:endParaRPr lang="ar-SY" sz="4000" b="1" dirty="0">
              <a:solidFill>
                <a:srgbClr val="002060"/>
              </a:solidFill>
              <a:latin typeface="Arabic Typesetting" panose="03020402040406030203" pitchFamily="66" charset="-78"/>
              <a:cs typeface="DecoType Naskh Extensions" panose="02010400000000000000" pitchFamily="2" charset="-78"/>
            </a:endParaRPr>
          </a:p>
          <a:p>
            <a:pPr marL="0" indent="0" rtl="1">
              <a:buNone/>
            </a:pPr>
            <a:r>
              <a:rPr lang="ar-SY" sz="4000" b="1" dirty="0" smtClean="0">
                <a:solidFill>
                  <a:srgbClr val="002060"/>
                </a:solidFill>
                <a:latin typeface="Arabic Typesetting" panose="03020402040406030203" pitchFamily="66" charset="-78"/>
                <a:cs typeface="DecoType Naskh Extensions" panose="02010400000000000000" pitchFamily="2" charset="-78"/>
              </a:rPr>
              <a:t>          وسلامتكم</a:t>
            </a:r>
            <a:endParaRPr lang="en-US" sz="4000" b="1" dirty="0">
              <a:solidFill>
                <a:srgbClr val="002060"/>
              </a:solidFill>
              <a:latin typeface="Arabic Typesetting" panose="03020402040406030203" pitchFamily="66" charset="-78"/>
              <a:cs typeface="DecoType Naskh Extensions" panose="02010400000000000000" pitchFamily="2" charset="-78"/>
            </a:endParaRPr>
          </a:p>
        </p:txBody>
      </p:sp>
      <p:sp>
        <p:nvSpPr>
          <p:cNvPr id="5" name="عنوان 1"/>
          <p:cNvSpPr>
            <a:spLocks noGrp="1"/>
          </p:cNvSpPr>
          <p:nvPr>
            <p:ph type="title"/>
          </p:nvPr>
        </p:nvSpPr>
        <p:spPr>
          <a:xfrm>
            <a:off x="3732014" y="190500"/>
            <a:ext cx="6629796" cy="1003300"/>
          </a:xfrm>
          <a:solidFill>
            <a:srgbClr val="CC0000"/>
          </a:solidFill>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SY" sz="6000" dirty="0" smtClean="0">
                <a:solidFill>
                  <a:schemeClr val="bg1"/>
                </a:solidFill>
                <a:latin typeface="Andalus" panose="02020603050405020304" pitchFamily="18" charset="-78"/>
                <a:ea typeface="+mj-ea"/>
                <a:cs typeface="Andalus" panose="02020603050405020304" pitchFamily="18" charset="-78"/>
              </a:rPr>
              <a:t>ختاماً</a:t>
            </a:r>
            <a:endParaRPr lang="en-US" sz="6000" dirty="0">
              <a:solidFill>
                <a:schemeClr val="bg1"/>
              </a:solidFill>
              <a:latin typeface="Andalus" panose="02020603050405020304" pitchFamily="18" charset="-78"/>
              <a:ea typeface="+mj-ea"/>
              <a:cs typeface="Andalus" panose="02020603050405020304" pitchFamily="18" charset="-78"/>
            </a:endParaRPr>
          </a:p>
        </p:txBody>
      </p:sp>
      <p:sp>
        <p:nvSpPr>
          <p:cNvPr id="6" name="مربع نص 5"/>
          <p:cNvSpPr txBox="1"/>
          <p:nvPr/>
        </p:nvSpPr>
        <p:spPr>
          <a:xfrm>
            <a:off x="10742810" y="6217391"/>
            <a:ext cx="1144390" cy="646331"/>
          </a:xfrm>
          <a:prstGeom prst="rect">
            <a:avLst/>
          </a:prstGeom>
          <a:noFill/>
        </p:spPr>
        <p:txBody>
          <a:bodyPr wrap="square" rtlCol="0">
            <a:spAutoFit/>
          </a:bodyPr>
          <a:lstStyle/>
          <a:p>
            <a:pPr algn="ctr"/>
            <a:r>
              <a:rPr lang="ar-SY" dirty="0">
                <a:cs typeface="Akhbar MT" pitchFamily="2" charset="-78"/>
              </a:rPr>
              <a:t>د. غرام دبوس</a:t>
            </a:r>
          </a:p>
          <a:p>
            <a:endParaRPr lang="en-US" dirty="0"/>
          </a:p>
        </p:txBody>
      </p:sp>
    </p:spTree>
    <p:extLst>
      <p:ext uri="{BB962C8B-B14F-4D97-AF65-F5344CB8AC3E}">
        <p14:creationId xmlns:p14="http://schemas.microsoft.com/office/powerpoint/2010/main" val="2902202255"/>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73301" y="1549400"/>
            <a:ext cx="9739312" cy="2262781"/>
          </a:xfrm>
        </p:spPr>
        <p:txBody>
          <a:bodyPr>
            <a:normAutofit/>
          </a:bodyPr>
          <a:lstStyle/>
          <a:p>
            <a:pPr algn="ctr" rtl="1"/>
            <a:r>
              <a:rPr lang="ar-SY" sz="6000" dirty="0" smtClean="0">
                <a:latin typeface="Andalus" panose="02020603050405020304" pitchFamily="18" charset="-78"/>
                <a:cs typeface="Andalus" panose="02020603050405020304" pitchFamily="18" charset="-78"/>
              </a:rPr>
              <a:t>الفحوص المخبرية اللازمة لمرضى التلاسيميا</a:t>
            </a:r>
            <a:endParaRPr lang="en-US" sz="6000" dirty="0">
              <a:latin typeface="Andalus" panose="02020603050405020304" pitchFamily="18" charset="-78"/>
              <a:cs typeface="Andalus" panose="02020603050405020304" pitchFamily="18" charset="-78"/>
            </a:endParaRPr>
          </a:p>
        </p:txBody>
      </p:sp>
      <p:sp>
        <p:nvSpPr>
          <p:cNvPr id="4" name="مربع نص 3"/>
          <p:cNvSpPr txBox="1"/>
          <p:nvPr/>
        </p:nvSpPr>
        <p:spPr>
          <a:xfrm>
            <a:off x="9118600" y="5092700"/>
            <a:ext cx="2590800" cy="923330"/>
          </a:xfrm>
          <a:prstGeom prst="rect">
            <a:avLst/>
          </a:prstGeom>
          <a:noFill/>
        </p:spPr>
        <p:txBody>
          <a:bodyPr wrap="square" rtlCol="0">
            <a:spAutoFit/>
          </a:bodyPr>
          <a:lstStyle/>
          <a:p>
            <a:pPr algn="r" rtl="1"/>
            <a:r>
              <a:rPr lang="ar-SY" dirty="0" smtClean="0">
                <a:cs typeface="Akhbar MT" pitchFamily="2" charset="-78"/>
              </a:rPr>
              <a:t>إعداد: د. غرام دبوس</a:t>
            </a:r>
          </a:p>
          <a:p>
            <a:pPr algn="r" rtl="1"/>
            <a:r>
              <a:rPr lang="ar-SY" dirty="0" smtClean="0">
                <a:cs typeface="Akhbar MT" pitchFamily="2" charset="-78"/>
              </a:rPr>
              <a:t>أخصائية تشخيص مخبري</a:t>
            </a:r>
          </a:p>
          <a:p>
            <a:pPr algn="r" rtl="1"/>
            <a:r>
              <a:rPr lang="ar-SY" dirty="0" smtClean="0">
                <a:cs typeface="Akhbar MT" pitchFamily="2" charset="-78"/>
              </a:rPr>
              <a:t>مركز التلاسيميا-دمشق</a:t>
            </a:r>
            <a:endParaRPr lang="en-US" dirty="0">
              <a:cs typeface="Akhbar MT" pitchFamily="2" charset="-78"/>
            </a:endParaRPr>
          </a:p>
        </p:txBody>
      </p:sp>
    </p:spTree>
    <p:extLst>
      <p:ext uri="{BB962C8B-B14F-4D97-AF65-F5344CB8AC3E}">
        <p14:creationId xmlns:p14="http://schemas.microsoft.com/office/powerpoint/2010/main" val="8501892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190500"/>
            <a:ext cx="8911687" cy="1280890"/>
          </a:xfrm>
        </p:spPr>
        <p:txBody>
          <a:bodyPr>
            <a:normAutofit/>
          </a:bodyPr>
          <a:lstStyle/>
          <a:p>
            <a:pPr algn="ctr" rtl="1"/>
            <a:r>
              <a:rPr lang="ar-SY" sz="6000" dirty="0">
                <a:solidFill>
                  <a:srgbClr val="FF0000"/>
                </a:solidFill>
                <a:latin typeface="Andalus" panose="02020603050405020304" pitchFamily="18" charset="-78"/>
                <a:cs typeface="Andalus" panose="02020603050405020304" pitchFamily="18" charset="-78"/>
              </a:rPr>
              <a:t>مقدمة</a:t>
            </a:r>
            <a:endParaRPr lang="en-US" sz="6000" dirty="0">
              <a:solidFill>
                <a:srgbClr val="FF0000"/>
              </a:solidFill>
              <a:latin typeface="Andalus" panose="02020603050405020304" pitchFamily="18" charset="-78"/>
              <a:cs typeface="Andalus" panose="02020603050405020304" pitchFamily="18" charset="-78"/>
            </a:endParaRPr>
          </a:p>
        </p:txBody>
      </p:sp>
      <p:sp>
        <p:nvSpPr>
          <p:cNvPr id="3" name="عنصر نائب للمحتوى 2"/>
          <p:cNvSpPr>
            <a:spLocks noGrp="1"/>
          </p:cNvSpPr>
          <p:nvPr>
            <p:ph idx="1"/>
          </p:nvPr>
        </p:nvSpPr>
        <p:spPr>
          <a:xfrm>
            <a:off x="2589212" y="1257300"/>
            <a:ext cx="8915400" cy="5511800"/>
          </a:xfrm>
        </p:spPr>
        <p:txBody>
          <a:bodyPr>
            <a:noAutofit/>
          </a:bodyPr>
          <a:lstStyle/>
          <a:p>
            <a:pPr algn="r" rtl="1">
              <a:lnSpc>
                <a:spcPct val="150000"/>
              </a:lnSpc>
            </a:pPr>
            <a:r>
              <a:rPr lang="ar-SY" sz="2000" b="1" dirty="0" smtClean="0">
                <a:cs typeface="Akhbar MT" pitchFamily="2" charset="-78"/>
              </a:rPr>
              <a:t>التلاسيميا </a:t>
            </a:r>
            <a:r>
              <a:rPr lang="ar-SY" sz="2000" b="1" dirty="0">
                <a:cs typeface="Akhbar MT" pitchFamily="2" charset="-78"/>
              </a:rPr>
              <a:t>مرض وراثي ينتقل من الأبوين </a:t>
            </a:r>
            <a:r>
              <a:rPr lang="ar-SY" sz="2000" b="1" dirty="0" smtClean="0">
                <a:cs typeface="Akhbar MT" pitchFamily="2" charset="-78"/>
              </a:rPr>
              <a:t>الحاملين </a:t>
            </a:r>
            <a:r>
              <a:rPr lang="ar-SY" sz="2000" b="1" dirty="0">
                <a:cs typeface="Akhbar MT" pitchFamily="2" charset="-78"/>
              </a:rPr>
              <a:t>للمرض إلى بعض </a:t>
            </a:r>
            <a:r>
              <a:rPr lang="ar-SY" sz="2000" b="1" dirty="0" smtClean="0">
                <a:cs typeface="Akhbar MT" pitchFamily="2" charset="-78"/>
              </a:rPr>
              <a:t>أطفالهم</a:t>
            </a:r>
            <a:r>
              <a:rPr lang="ar-SY" sz="2000" b="1" dirty="0">
                <a:cs typeface="Akhbar MT" pitchFamily="2" charset="-78"/>
              </a:rPr>
              <a:t>، وهي من الأمراض الناتجة عن خلل في </a:t>
            </a:r>
            <a:r>
              <a:rPr lang="ar-SY" sz="2000" b="1" dirty="0" smtClean="0">
                <a:cs typeface="Akhbar MT" pitchFamily="2" charset="-78"/>
              </a:rPr>
              <a:t>الغلوبين -عبارة </a:t>
            </a:r>
            <a:r>
              <a:rPr lang="ar-SY" sz="2000" b="1" dirty="0">
                <a:cs typeface="Akhbar MT" pitchFamily="2" charset="-78"/>
              </a:rPr>
              <a:t>عن مادة داخل خلايا الدم الحمراء تمكنها من نقل الأوكسجين- المكون لهيموغلوبين الدم كنتيجة لخلل جيني وبالتالي يكون هناك خلل في الهيموغلوبين الذي يؤثر بدوره على بعض خصائص كرات الدم </a:t>
            </a:r>
            <a:r>
              <a:rPr lang="ar-SY" sz="2000" b="1" dirty="0" smtClean="0">
                <a:cs typeface="Akhbar MT" pitchFamily="2" charset="-78"/>
              </a:rPr>
              <a:t>الحمراء، وهناك </a:t>
            </a:r>
            <a:r>
              <a:rPr lang="ar-SY" sz="2000" b="1" dirty="0">
                <a:cs typeface="Akhbar MT" pitchFamily="2" charset="-78"/>
              </a:rPr>
              <a:t>نوعان أساسيان من مادة </a:t>
            </a:r>
            <a:r>
              <a:rPr lang="ar-SY" sz="2000" b="1" dirty="0" smtClean="0">
                <a:cs typeface="Akhbar MT" pitchFamily="2" charset="-78"/>
              </a:rPr>
              <a:t>الغلوبين: الأولى </a:t>
            </a:r>
            <a:r>
              <a:rPr lang="ar-SY" sz="2000" b="1" dirty="0">
                <a:cs typeface="Akhbar MT" pitchFamily="2" charset="-78"/>
              </a:rPr>
              <a:t>تسمى ألفا غ</a:t>
            </a:r>
            <a:r>
              <a:rPr lang="ar-SY" sz="2000" b="1" dirty="0" smtClean="0">
                <a:cs typeface="Akhbar MT" pitchFamily="2" charset="-78"/>
              </a:rPr>
              <a:t>لوبين </a:t>
            </a:r>
            <a:r>
              <a:rPr lang="ar-SY" sz="2000" b="1" dirty="0">
                <a:cs typeface="Akhbar MT" pitchFamily="2" charset="-78"/>
              </a:rPr>
              <a:t>والأخرى تسمى البيتا </a:t>
            </a:r>
            <a:r>
              <a:rPr lang="ar-SY" sz="2000" b="1" dirty="0" smtClean="0">
                <a:cs typeface="Akhbar MT" pitchFamily="2" charset="-78"/>
              </a:rPr>
              <a:t>غلوبين.</a:t>
            </a:r>
          </a:p>
          <a:p>
            <a:pPr algn="r" rtl="1">
              <a:lnSpc>
                <a:spcPct val="150000"/>
              </a:lnSpc>
            </a:pPr>
            <a:r>
              <a:rPr lang="ar-SY" sz="2000" b="1" dirty="0">
                <a:cs typeface="Akhbar MT" pitchFamily="2" charset="-78"/>
              </a:rPr>
              <a:t>ويوجد مورثين اثنين لتصنيع مادة البيتا غ</a:t>
            </a:r>
            <a:r>
              <a:rPr lang="ar-SY" sz="2000" b="1" dirty="0" smtClean="0">
                <a:cs typeface="Akhbar MT" pitchFamily="2" charset="-78"/>
              </a:rPr>
              <a:t>لوبين </a:t>
            </a:r>
            <a:r>
              <a:rPr lang="ar-SY" sz="2000" b="1" dirty="0">
                <a:cs typeface="Akhbar MT" pitchFamily="2" charset="-78"/>
              </a:rPr>
              <a:t>واحدة موجودة على الكروموسوم </a:t>
            </a:r>
            <a:r>
              <a:rPr lang="ar-SY" sz="2000" b="1" dirty="0">
                <a:latin typeface="Agency FB" panose="020B0503020202020204" pitchFamily="34" charset="0"/>
                <a:cs typeface="Akhbar MT" pitchFamily="2" charset="-78"/>
              </a:rPr>
              <a:t>11</a:t>
            </a:r>
            <a:r>
              <a:rPr lang="ar-SY" sz="2000" b="1" dirty="0">
                <a:cs typeface="Akhbar MT" pitchFamily="2" charset="-78"/>
              </a:rPr>
              <a:t> الذي ورثة الإنسان من </a:t>
            </a:r>
            <a:r>
              <a:rPr lang="ar-SY" sz="2000" b="1" dirty="0" smtClean="0">
                <a:cs typeface="Akhbar MT" pitchFamily="2" charset="-78"/>
              </a:rPr>
              <a:t>أبيه </a:t>
            </a:r>
            <a:r>
              <a:rPr lang="ar-SY" sz="2000" b="1" dirty="0">
                <a:cs typeface="Akhbar MT" pitchFamily="2" charset="-78"/>
              </a:rPr>
              <a:t>والأخرى على النسخة الثانية من كروموسوم 11 الذي ورثة الإنسان من </a:t>
            </a:r>
            <a:r>
              <a:rPr lang="ar-SY" sz="2000" b="1" dirty="0" smtClean="0">
                <a:cs typeface="Akhbar MT" pitchFamily="2" charset="-78"/>
              </a:rPr>
              <a:t>أمه، بينما تُصنع </a:t>
            </a:r>
            <a:r>
              <a:rPr lang="ar-SY" sz="2000" b="1" dirty="0">
                <a:cs typeface="Akhbar MT" pitchFamily="2" charset="-78"/>
              </a:rPr>
              <a:t>مادة الألفا غ</a:t>
            </a:r>
            <a:r>
              <a:rPr lang="ar-SY" sz="2000" b="1" dirty="0" smtClean="0">
                <a:cs typeface="Akhbar MT" pitchFamily="2" charset="-78"/>
              </a:rPr>
              <a:t>لوبين </a:t>
            </a:r>
            <a:r>
              <a:rPr lang="ar-SY" sz="2000" b="1" dirty="0">
                <a:cs typeface="Akhbar MT" pitchFamily="2" charset="-78"/>
              </a:rPr>
              <a:t>من أربع مورثات</a:t>
            </a:r>
            <a:r>
              <a:rPr lang="ar-SY" sz="2000" b="1" dirty="0" smtClean="0">
                <a:cs typeface="Akhbar MT" pitchFamily="2" charset="-78"/>
              </a:rPr>
              <a:t>، اثنتان موجودتان </a:t>
            </a:r>
            <a:r>
              <a:rPr lang="ar-SY" sz="2000" b="1" dirty="0">
                <a:cs typeface="Akhbar MT" pitchFamily="2" charset="-78"/>
              </a:rPr>
              <a:t>على </a:t>
            </a:r>
            <a:r>
              <a:rPr lang="ar-SY" sz="2000" b="1" dirty="0" smtClean="0">
                <a:cs typeface="Akhbar MT" pitchFamily="2" charset="-78"/>
              </a:rPr>
              <a:t>الكروموسوم </a:t>
            </a:r>
            <a:r>
              <a:rPr lang="ar-SY" sz="2000" b="1" dirty="0">
                <a:cs typeface="Akhbar MT" pitchFamily="2" charset="-78"/>
              </a:rPr>
              <a:t>16 الذي </a:t>
            </a:r>
            <a:r>
              <a:rPr lang="ar-SY" sz="2000" b="1" dirty="0" smtClean="0">
                <a:cs typeface="Akhbar MT" pitchFamily="2" charset="-78"/>
              </a:rPr>
              <a:t>ورثه الإنسان </a:t>
            </a:r>
            <a:r>
              <a:rPr lang="ar-SY" sz="2000" b="1" dirty="0">
                <a:cs typeface="Akhbar MT" pitchFamily="2" charset="-78"/>
              </a:rPr>
              <a:t>من </a:t>
            </a:r>
            <a:r>
              <a:rPr lang="ar-SY" sz="2000" b="1" dirty="0" smtClean="0">
                <a:cs typeface="Akhbar MT" pitchFamily="2" charset="-78"/>
              </a:rPr>
              <a:t>أبيه والاثنتين الأُخريين </a:t>
            </a:r>
            <a:r>
              <a:rPr lang="ar-SY" sz="2000" b="1" dirty="0">
                <a:cs typeface="Akhbar MT" pitchFamily="2" charset="-78"/>
              </a:rPr>
              <a:t>على النسخة الثانية من كروموسوم 16الذي ورثة الإنسان من </a:t>
            </a:r>
            <a:r>
              <a:rPr lang="ar-SY" sz="2000" b="1" dirty="0" smtClean="0">
                <a:cs typeface="Akhbar MT" pitchFamily="2" charset="-78"/>
              </a:rPr>
              <a:t>أمه، فإذا </a:t>
            </a:r>
            <a:r>
              <a:rPr lang="ar-SY" sz="2000" b="1" dirty="0">
                <a:cs typeface="Akhbar MT" pitchFamily="2" charset="-78"/>
              </a:rPr>
              <a:t>حدث خلل أو عُطب (طفرة) في أحد مورثات الألفا غ</a:t>
            </a:r>
            <a:r>
              <a:rPr lang="ar-SY" sz="2000" b="1" dirty="0" smtClean="0">
                <a:cs typeface="Akhbar MT" pitchFamily="2" charset="-78"/>
              </a:rPr>
              <a:t>لوبين </a:t>
            </a:r>
            <a:r>
              <a:rPr lang="ar-SY" sz="2000" b="1" dirty="0">
                <a:cs typeface="Akhbar MT" pitchFamily="2" charset="-78"/>
              </a:rPr>
              <a:t>يصاب الإنسان بمرض ألفا </a:t>
            </a:r>
            <a:r>
              <a:rPr lang="ar-SY" sz="2000" b="1" dirty="0" smtClean="0">
                <a:cs typeface="Akhbar MT" pitchFamily="2" charset="-78"/>
              </a:rPr>
              <a:t>تلاسيميا</a:t>
            </a:r>
            <a:r>
              <a:rPr lang="ar-SY" sz="2000" b="1" dirty="0">
                <a:cs typeface="Akhbar MT" pitchFamily="2" charset="-78"/>
              </a:rPr>
              <a:t>، و إذا أصاب الخلل مورث من مورثات البيتا يصاب الإنسان بمرض البيتا </a:t>
            </a:r>
            <a:r>
              <a:rPr lang="ar-SY" sz="2000" b="1" dirty="0" smtClean="0">
                <a:cs typeface="Akhbar MT" pitchFamily="2" charset="-78"/>
              </a:rPr>
              <a:t>تلاسيميا، ولهذا </a:t>
            </a:r>
            <a:r>
              <a:rPr lang="ar-SY" sz="2000" b="1" dirty="0">
                <a:cs typeface="Akhbar MT" pitchFamily="2" charset="-78"/>
              </a:rPr>
              <a:t>فقد وجدت عدة </a:t>
            </a:r>
            <a:r>
              <a:rPr lang="ar-SY" sz="2000" b="1" dirty="0" smtClean="0">
                <a:cs typeface="Akhbar MT" pitchFamily="2" charset="-78"/>
              </a:rPr>
              <a:t>فحوصات </a:t>
            </a:r>
            <a:r>
              <a:rPr lang="ar-SY" sz="2000" b="1" dirty="0">
                <a:cs typeface="Akhbar MT" pitchFamily="2" charset="-78"/>
              </a:rPr>
              <a:t>مخبرية للكشف عن هذا الخلل ... ويستند المشخص الى ثلاثة عناصر في التشخيص وهي تاريخ العائلة </a:t>
            </a:r>
            <a:r>
              <a:rPr lang="ar-SY" sz="2000" b="1" dirty="0" smtClean="0">
                <a:cs typeface="Akhbar MT" pitchFamily="2" charset="-78"/>
              </a:rPr>
              <a:t>والفحص </a:t>
            </a:r>
            <a:r>
              <a:rPr lang="ar-SY" sz="2000" b="1" dirty="0">
                <a:cs typeface="Akhbar MT" pitchFamily="2" charset="-78"/>
              </a:rPr>
              <a:t>السريري والفحص </a:t>
            </a:r>
            <a:r>
              <a:rPr lang="ar-SY" sz="2000" b="1" dirty="0" smtClean="0">
                <a:cs typeface="Akhbar MT" pitchFamily="2" charset="-78"/>
              </a:rPr>
              <a:t>المخبري.</a:t>
            </a:r>
            <a:r>
              <a:rPr lang="ar-SY" sz="2000" b="1" dirty="0">
                <a:cs typeface="Akhbar MT" pitchFamily="2" charset="-78"/>
              </a:rPr>
              <a:t> </a:t>
            </a:r>
          </a:p>
          <a:p>
            <a:pPr algn="r" rtl="1">
              <a:lnSpc>
                <a:spcPct val="150000"/>
              </a:lnSpc>
            </a:pPr>
            <a:endParaRPr lang="ar-SY" sz="2000" b="1" dirty="0">
              <a:cs typeface="Akhbar MT" pitchFamily="2" charset="-78"/>
            </a:endParaRPr>
          </a:p>
          <a:p>
            <a:pPr algn="r" rtl="1">
              <a:lnSpc>
                <a:spcPct val="150000"/>
              </a:lnSpc>
            </a:pPr>
            <a:endParaRPr lang="ar-SY" sz="2000" b="1" dirty="0">
              <a:cs typeface="Akhbar MT" pitchFamily="2" charset="-78"/>
            </a:endParaRPr>
          </a:p>
        </p:txBody>
      </p:sp>
    </p:spTree>
    <p:extLst>
      <p:ext uri="{BB962C8B-B14F-4D97-AF65-F5344CB8AC3E}">
        <p14:creationId xmlns:p14="http://schemas.microsoft.com/office/powerpoint/2010/main" val="2947902385"/>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243110"/>
            <a:ext cx="8911687" cy="1280890"/>
          </a:xfrm>
        </p:spPr>
        <p:txBody>
          <a:bodyPr>
            <a:normAutofit/>
          </a:bodyPr>
          <a:lstStyle/>
          <a:p>
            <a:pPr algn="ctr" rtl="1"/>
            <a:r>
              <a:rPr lang="ar-SY" sz="6000" dirty="0">
                <a:solidFill>
                  <a:srgbClr val="FF0000"/>
                </a:solidFill>
                <a:latin typeface="Andalus" panose="02020603050405020304" pitchFamily="18" charset="-78"/>
                <a:cs typeface="Andalus" panose="02020603050405020304" pitchFamily="18" charset="-78"/>
              </a:rPr>
              <a:t>التشخيص المخبري </a:t>
            </a:r>
            <a:r>
              <a:rPr lang="ar-SY" sz="6000" dirty="0" smtClean="0">
                <a:solidFill>
                  <a:srgbClr val="FF0000"/>
                </a:solidFill>
                <a:latin typeface="Andalus" panose="02020603050405020304" pitchFamily="18" charset="-78"/>
                <a:cs typeface="Andalus" panose="02020603050405020304" pitchFamily="18" charset="-78"/>
              </a:rPr>
              <a:t>للتلاسيميا</a:t>
            </a:r>
            <a:endParaRPr lang="en-US" sz="6000" dirty="0">
              <a:solidFill>
                <a:srgbClr val="FF0000"/>
              </a:solidFill>
              <a:latin typeface="Andalus" panose="02020603050405020304" pitchFamily="18" charset="-78"/>
              <a:cs typeface="Andalus" panose="02020603050405020304" pitchFamily="18" charset="-78"/>
            </a:endParaRPr>
          </a:p>
        </p:txBody>
      </p:sp>
      <p:sp>
        <p:nvSpPr>
          <p:cNvPr id="3" name="عنصر نائب للمحتوى 2"/>
          <p:cNvSpPr>
            <a:spLocks noGrp="1"/>
          </p:cNvSpPr>
          <p:nvPr>
            <p:ph idx="1"/>
          </p:nvPr>
        </p:nvSpPr>
        <p:spPr>
          <a:xfrm>
            <a:off x="2592925" y="1524000"/>
            <a:ext cx="8915400" cy="4826000"/>
          </a:xfrm>
        </p:spPr>
        <p:txBody>
          <a:bodyPr>
            <a:normAutofit/>
          </a:bodyPr>
          <a:lstStyle/>
          <a:p>
            <a:pPr algn="r" rtl="1"/>
            <a:r>
              <a:rPr lang="ar-SY" sz="2400" b="1" dirty="0" smtClean="0">
                <a:cs typeface="Akhbar MT" pitchFamily="2" charset="-78"/>
              </a:rPr>
              <a:t>هناك نوعان رئيسيان للتلاسيميا: ألفا، و بيتا، وهذه التسمية مشتقة من سلسلة البروتينات الثنائية المكونة لمادة الهيموغلوبين السليمة، ويعتمد نوع التلاسيميا المصاب به المريض على نوع الجين المختل المورث، فإذا كان الخلل في جينات سلاسل ألفا تكون التلاسيميا من النوع ألفا وإذا كان الخلل في </a:t>
            </a:r>
            <a:r>
              <a:rPr lang="ar-SY" sz="2400" b="1" dirty="0">
                <a:cs typeface="Akhbar MT" pitchFamily="2" charset="-78"/>
              </a:rPr>
              <a:t>ج</a:t>
            </a:r>
            <a:r>
              <a:rPr lang="ar-SY" sz="2400" b="1" dirty="0" smtClean="0">
                <a:cs typeface="Akhbar MT" pitchFamily="2" charset="-78"/>
              </a:rPr>
              <a:t>ينات سلاسل بيتا تكون تلاسيميا من النوع بيتا وهي التي سنكون بصدد دراستها الآن وهي كما نعلم نوعان تلاسيميا بيتا كبرى وتلاسيميا بيتا صغرى.</a:t>
            </a:r>
          </a:p>
          <a:p>
            <a:pPr algn="r" rtl="1"/>
            <a:r>
              <a:rPr lang="ar-SY" sz="2400" b="1" dirty="0" smtClean="0">
                <a:cs typeface="Akhbar MT" pitchFamily="2" charset="-78"/>
              </a:rPr>
              <a:t>يتم التشخيص المخبري للتلاسيميا:</a:t>
            </a:r>
          </a:p>
          <a:p>
            <a:pPr algn="r" rtl="1">
              <a:buFont typeface="+mj-lt"/>
              <a:buAutoNum type="arabicPeriod"/>
            </a:pPr>
            <a:r>
              <a:rPr lang="ar-SY" sz="2400" b="1" dirty="0" smtClean="0">
                <a:cs typeface="Akhbar MT" pitchFamily="2" charset="-78"/>
              </a:rPr>
              <a:t>قراءات </a:t>
            </a:r>
            <a:r>
              <a:rPr lang="ar-SY" sz="2400" b="1" dirty="0">
                <a:cs typeface="Akhbar MT" pitchFamily="2" charset="-78"/>
              </a:rPr>
              <a:t>خلايا الدم الحمراء.</a:t>
            </a:r>
          </a:p>
          <a:p>
            <a:pPr algn="r" rtl="1">
              <a:buFont typeface="+mj-lt"/>
              <a:buAutoNum type="arabicPeriod"/>
            </a:pPr>
            <a:r>
              <a:rPr lang="ar-SY" sz="2400" b="1" dirty="0">
                <a:cs typeface="Akhbar MT" pitchFamily="2" charset="-78"/>
              </a:rPr>
              <a:t>تحاليل </a:t>
            </a:r>
            <a:r>
              <a:rPr lang="ar-SY" sz="2400" b="1" dirty="0" smtClean="0">
                <a:cs typeface="Akhbar MT" pitchFamily="2" charset="-78"/>
              </a:rPr>
              <a:t>الهيموغلوبين</a:t>
            </a:r>
            <a:r>
              <a:rPr lang="ar-SY" sz="2400" b="1" dirty="0">
                <a:cs typeface="Akhbar MT" pitchFamily="2" charset="-78"/>
              </a:rPr>
              <a:t>.</a:t>
            </a:r>
          </a:p>
          <a:p>
            <a:pPr algn="r" rtl="1">
              <a:buFont typeface="+mj-lt"/>
              <a:buAutoNum type="arabicPeriod"/>
            </a:pPr>
            <a:r>
              <a:rPr lang="ar-SY" sz="2400" b="1" dirty="0">
                <a:cs typeface="Akhbar MT" pitchFamily="2" charset="-78"/>
              </a:rPr>
              <a:t>فحوصات </a:t>
            </a:r>
            <a:r>
              <a:rPr lang="ar-SY" sz="2400" b="1" dirty="0" smtClean="0">
                <a:cs typeface="Akhbar MT" pitchFamily="2" charset="-78"/>
              </a:rPr>
              <a:t>الجينات.</a:t>
            </a:r>
          </a:p>
          <a:p>
            <a:pPr algn="r" rtl="1">
              <a:buFont typeface="+mj-lt"/>
              <a:buAutoNum type="arabicPeriod"/>
            </a:pPr>
            <a:r>
              <a:rPr lang="ar-SY" sz="2400" b="1" dirty="0" smtClean="0">
                <a:cs typeface="Akhbar MT" pitchFamily="2" charset="-78"/>
              </a:rPr>
              <a:t>فحص التمنجل.</a:t>
            </a:r>
          </a:p>
          <a:p>
            <a:pPr marL="0" indent="0" algn="r" rtl="1">
              <a:buNone/>
            </a:pPr>
            <a:endParaRPr lang="ar-SY" sz="2400" b="1" dirty="0" smtClean="0">
              <a:cs typeface="Akhbar MT" pitchFamily="2" charset="-78"/>
            </a:endParaRPr>
          </a:p>
        </p:txBody>
      </p:sp>
    </p:spTree>
    <p:extLst>
      <p:ext uri="{BB962C8B-B14F-4D97-AF65-F5344CB8AC3E}">
        <p14:creationId xmlns:p14="http://schemas.microsoft.com/office/powerpoint/2010/main" val="188327855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00638" y="115887"/>
            <a:ext cx="3409950" cy="981075"/>
          </a:xfrm>
        </p:spPr>
      </p:pic>
      <p:sp>
        <p:nvSpPr>
          <p:cNvPr id="6" name="مربع نص 5"/>
          <p:cNvSpPr txBox="1"/>
          <p:nvPr/>
        </p:nvSpPr>
        <p:spPr>
          <a:xfrm>
            <a:off x="3810000" y="1422400"/>
            <a:ext cx="7366000" cy="4708981"/>
          </a:xfrm>
          <a:prstGeom prst="rect">
            <a:avLst/>
          </a:prstGeom>
          <a:noFill/>
        </p:spPr>
        <p:txBody>
          <a:bodyPr wrap="square" rtlCol="0">
            <a:spAutoFit/>
          </a:bodyPr>
          <a:lstStyle/>
          <a:p>
            <a:pPr algn="r" rtl="1"/>
            <a:r>
              <a:rPr lang="ar-SY" sz="2000" b="1" dirty="0">
                <a:solidFill>
                  <a:schemeClr val="accent3">
                    <a:lumMod val="50000"/>
                  </a:schemeClr>
                </a:solidFill>
                <a:cs typeface="Akhbar MT" pitchFamily="2" charset="-78"/>
              </a:rPr>
              <a:t>فحص الدم الشامل الــ </a:t>
            </a:r>
            <a:r>
              <a:rPr lang="en-US" sz="2000" b="1" dirty="0">
                <a:solidFill>
                  <a:schemeClr val="accent3">
                    <a:lumMod val="50000"/>
                  </a:schemeClr>
                </a:solidFill>
                <a:cs typeface="Akhbar MT" pitchFamily="2" charset="-78"/>
              </a:rPr>
              <a:t> CBC</a:t>
            </a:r>
            <a:r>
              <a:rPr lang="ar-SY" sz="2000" b="1" dirty="0">
                <a:solidFill>
                  <a:schemeClr val="accent3">
                    <a:lumMod val="50000"/>
                  </a:schemeClr>
                </a:solidFill>
                <a:cs typeface="Akhbar MT" pitchFamily="2" charset="-78"/>
              </a:rPr>
              <a:t>:</a:t>
            </a:r>
            <a:r>
              <a:rPr lang="en-US" sz="2000" b="1" dirty="0">
                <a:solidFill>
                  <a:schemeClr val="tx1">
                    <a:lumMod val="75000"/>
                    <a:lumOff val="25000"/>
                  </a:schemeClr>
                </a:solidFill>
                <a:cs typeface="Akhbar MT" pitchFamily="2" charset="-78"/>
              </a:rPr>
              <a:t/>
            </a:r>
            <a:br>
              <a:rPr lang="en-US" sz="2000" b="1" dirty="0">
                <a:solidFill>
                  <a:schemeClr val="tx1">
                    <a:lumMod val="75000"/>
                    <a:lumOff val="25000"/>
                  </a:schemeClr>
                </a:solidFill>
                <a:cs typeface="Akhbar MT" pitchFamily="2" charset="-78"/>
              </a:rPr>
            </a:br>
            <a:r>
              <a:rPr lang="ar-SY" sz="2000" b="1" dirty="0">
                <a:solidFill>
                  <a:schemeClr val="tx1">
                    <a:lumMod val="75000"/>
                    <a:lumOff val="25000"/>
                  </a:schemeClr>
                </a:solidFill>
                <a:cs typeface="Akhbar MT" pitchFamily="2" charset="-78"/>
              </a:rPr>
              <a:t>1- يجب عمل فحص دم شامل يتضمن كل الباراميترز لكرات الدم الحمراء </a:t>
            </a:r>
            <a:r>
              <a:rPr lang="en-US" sz="2000" b="1" dirty="0" err="1">
                <a:solidFill>
                  <a:schemeClr val="tx1">
                    <a:lumMod val="75000"/>
                    <a:lumOff val="25000"/>
                  </a:schemeClr>
                </a:solidFill>
                <a:cs typeface="Akhbar MT" pitchFamily="2" charset="-78"/>
              </a:rPr>
              <a:t>Hb</a:t>
            </a:r>
            <a:r>
              <a:rPr lang="en-US" sz="2000" b="1" dirty="0">
                <a:solidFill>
                  <a:schemeClr val="tx1">
                    <a:lumMod val="75000"/>
                    <a:lumOff val="25000"/>
                  </a:schemeClr>
                </a:solidFill>
                <a:cs typeface="Akhbar MT" pitchFamily="2" charset="-78"/>
              </a:rPr>
              <a:t> , </a:t>
            </a:r>
            <a:r>
              <a:rPr lang="en-US" sz="2000" b="1" dirty="0" err="1">
                <a:solidFill>
                  <a:schemeClr val="tx1">
                    <a:lumMod val="75000"/>
                    <a:lumOff val="25000"/>
                  </a:schemeClr>
                </a:solidFill>
                <a:cs typeface="Akhbar MT" pitchFamily="2" charset="-78"/>
              </a:rPr>
              <a:t>Hct</a:t>
            </a:r>
            <a:r>
              <a:rPr lang="en-US" sz="2000" b="1" dirty="0">
                <a:solidFill>
                  <a:schemeClr val="tx1">
                    <a:lumMod val="75000"/>
                    <a:lumOff val="25000"/>
                  </a:schemeClr>
                </a:solidFill>
                <a:cs typeface="Akhbar MT" pitchFamily="2" charset="-78"/>
              </a:rPr>
              <a:t> , RDW </a:t>
            </a:r>
            <a:r>
              <a:rPr lang="en-US" sz="2000" b="1" dirty="0" smtClean="0">
                <a:solidFill>
                  <a:schemeClr val="tx1">
                    <a:lumMod val="75000"/>
                    <a:lumOff val="25000"/>
                  </a:schemeClr>
                </a:solidFill>
                <a:cs typeface="Akhbar MT" pitchFamily="2" charset="-78"/>
              </a:rPr>
              <a:t>NRBCs</a:t>
            </a:r>
            <a:r>
              <a:rPr lang="ar-SY" sz="2000" b="1" dirty="0" smtClean="0">
                <a:solidFill>
                  <a:schemeClr val="tx1">
                    <a:lumMod val="75000"/>
                    <a:lumOff val="25000"/>
                  </a:schemeClr>
                </a:solidFill>
                <a:cs typeface="Akhbar MT" pitchFamily="2" charset="-78"/>
              </a:rPr>
              <a:t>.</a:t>
            </a:r>
            <a:r>
              <a:rPr lang="en-US" sz="2000" b="1" dirty="0">
                <a:solidFill>
                  <a:schemeClr val="tx1">
                    <a:lumMod val="75000"/>
                    <a:lumOff val="25000"/>
                  </a:schemeClr>
                </a:solidFill>
                <a:cs typeface="Akhbar MT" pitchFamily="2" charset="-78"/>
              </a:rPr>
              <a:t/>
            </a:r>
            <a:br>
              <a:rPr lang="en-US" sz="2000" b="1" dirty="0">
                <a:solidFill>
                  <a:schemeClr val="tx1">
                    <a:lumMod val="75000"/>
                    <a:lumOff val="25000"/>
                  </a:schemeClr>
                </a:solidFill>
                <a:cs typeface="Akhbar MT" pitchFamily="2" charset="-78"/>
              </a:rPr>
            </a:br>
            <a:r>
              <a:rPr lang="ar-SY" sz="2000" b="1" dirty="0">
                <a:solidFill>
                  <a:schemeClr val="tx1">
                    <a:lumMod val="75000"/>
                    <a:lumOff val="25000"/>
                  </a:schemeClr>
                </a:solidFill>
                <a:cs typeface="Akhbar MT" pitchFamily="2" charset="-78"/>
              </a:rPr>
              <a:t>2- شكل كرات الدم الحمراء (</a:t>
            </a:r>
            <a:r>
              <a:rPr lang="ar-SY" sz="2000" b="1" dirty="0" err="1">
                <a:solidFill>
                  <a:schemeClr val="tx1">
                    <a:lumMod val="75000"/>
                    <a:lumOff val="25000"/>
                  </a:schemeClr>
                </a:solidFill>
                <a:cs typeface="Akhbar MT" pitchFamily="2" charset="-78"/>
              </a:rPr>
              <a:t>اللطاخة</a:t>
            </a:r>
            <a:r>
              <a:rPr lang="ar-SY" sz="2000" b="1" dirty="0">
                <a:solidFill>
                  <a:schemeClr val="tx1">
                    <a:lumMod val="75000"/>
                    <a:lumOff val="25000"/>
                  </a:schemeClr>
                </a:solidFill>
                <a:cs typeface="Akhbar MT" pitchFamily="2" charset="-78"/>
              </a:rPr>
              <a:t> الدموية </a:t>
            </a:r>
            <a:r>
              <a:rPr lang="en-US" sz="2000" b="1" dirty="0">
                <a:solidFill>
                  <a:schemeClr val="tx1">
                    <a:lumMod val="75000"/>
                    <a:lumOff val="25000"/>
                  </a:schemeClr>
                </a:solidFill>
                <a:cs typeface="Akhbar MT" pitchFamily="2" charset="-78"/>
              </a:rPr>
              <a:t>Blood Film</a:t>
            </a:r>
            <a:r>
              <a:rPr lang="ar-SY" sz="2000" b="1" dirty="0">
                <a:solidFill>
                  <a:schemeClr val="tx1">
                    <a:lumMod val="75000"/>
                    <a:lumOff val="25000"/>
                  </a:schemeClr>
                </a:solidFill>
                <a:cs typeface="Akhbar MT" pitchFamily="2" charset="-78"/>
              </a:rPr>
              <a:t>).</a:t>
            </a:r>
          </a:p>
          <a:p>
            <a:pPr algn="r" rtl="1"/>
            <a:r>
              <a:rPr lang="ar-SY" sz="2000" b="1" dirty="0">
                <a:solidFill>
                  <a:schemeClr val="tx1">
                    <a:lumMod val="75000"/>
                    <a:lumOff val="25000"/>
                  </a:schemeClr>
                </a:solidFill>
                <a:cs typeface="Akhbar MT" pitchFamily="2" charset="-78"/>
              </a:rPr>
              <a:t>3- </a:t>
            </a:r>
            <a:r>
              <a:rPr lang="en-US" sz="2000" b="1" dirty="0" err="1">
                <a:solidFill>
                  <a:schemeClr val="tx1">
                    <a:lumMod val="75000"/>
                    <a:lumOff val="25000"/>
                  </a:schemeClr>
                </a:solidFill>
                <a:cs typeface="Akhbar MT" pitchFamily="2" charset="-78"/>
              </a:rPr>
              <a:t>Hb</a:t>
            </a:r>
            <a:r>
              <a:rPr lang="en-US" sz="2000" b="1" dirty="0">
                <a:solidFill>
                  <a:schemeClr val="tx1">
                    <a:lumMod val="75000"/>
                    <a:lumOff val="25000"/>
                  </a:schemeClr>
                </a:solidFill>
                <a:cs typeface="Akhbar MT" pitchFamily="2" charset="-78"/>
              </a:rPr>
              <a:t> H </a:t>
            </a:r>
            <a:r>
              <a:rPr lang="en-US" sz="2000" b="1" dirty="0" smtClean="0">
                <a:solidFill>
                  <a:schemeClr val="tx1">
                    <a:lumMod val="75000"/>
                    <a:lumOff val="25000"/>
                  </a:schemeClr>
                </a:solidFill>
                <a:cs typeface="Akhbar MT" pitchFamily="2" charset="-78"/>
              </a:rPr>
              <a:t>inclusion </a:t>
            </a:r>
            <a:r>
              <a:rPr lang="en-US" sz="2000" b="1" dirty="0">
                <a:solidFill>
                  <a:schemeClr val="tx1">
                    <a:lumMod val="75000"/>
                    <a:lumOff val="25000"/>
                  </a:schemeClr>
                </a:solidFill>
                <a:cs typeface="Akhbar MT" pitchFamily="2" charset="-78"/>
              </a:rPr>
              <a:t>body test</a:t>
            </a:r>
            <a:r>
              <a:rPr lang="ar-SY" sz="2000" b="1" dirty="0" smtClean="0">
                <a:solidFill>
                  <a:schemeClr val="tx1">
                    <a:lumMod val="75000"/>
                    <a:lumOff val="25000"/>
                  </a:schemeClr>
                </a:solidFill>
                <a:cs typeface="Akhbar MT" pitchFamily="2" charset="-78"/>
              </a:rPr>
              <a:t>.</a:t>
            </a:r>
          </a:p>
          <a:p>
            <a:pPr algn="r" rtl="1"/>
            <a:r>
              <a:rPr lang="ar-SY" sz="2000" b="1" dirty="0" smtClean="0">
                <a:solidFill>
                  <a:schemeClr val="accent3">
                    <a:lumMod val="50000"/>
                  </a:schemeClr>
                </a:solidFill>
                <a:cs typeface="Akhbar MT" pitchFamily="2" charset="-78"/>
              </a:rPr>
              <a:t>والنتائج </a:t>
            </a:r>
            <a:r>
              <a:rPr lang="ar-SY" sz="2000" b="1" dirty="0">
                <a:solidFill>
                  <a:schemeClr val="accent3">
                    <a:lumMod val="50000"/>
                  </a:schemeClr>
                </a:solidFill>
                <a:cs typeface="Akhbar MT" pitchFamily="2" charset="-78"/>
              </a:rPr>
              <a:t>تكون </a:t>
            </a:r>
            <a:r>
              <a:rPr lang="ar-SY" sz="2000" b="1" dirty="0" smtClean="0">
                <a:solidFill>
                  <a:schemeClr val="accent3">
                    <a:lumMod val="50000"/>
                  </a:schemeClr>
                </a:solidFill>
                <a:cs typeface="Akhbar MT" pitchFamily="2" charset="-78"/>
              </a:rPr>
              <a:t>كالتالي:</a:t>
            </a:r>
            <a:r>
              <a:rPr lang="ar-SY" sz="2000" b="1" dirty="0">
                <a:solidFill>
                  <a:schemeClr val="tx1">
                    <a:lumMod val="75000"/>
                    <a:lumOff val="25000"/>
                  </a:schemeClr>
                </a:solidFill>
                <a:cs typeface="Akhbar MT" pitchFamily="2" charset="-78"/>
              </a:rPr>
              <a:t/>
            </a:r>
            <a:br>
              <a:rPr lang="ar-SY" sz="2000" b="1" dirty="0">
                <a:solidFill>
                  <a:schemeClr val="tx1">
                    <a:lumMod val="75000"/>
                    <a:lumOff val="25000"/>
                  </a:schemeClr>
                </a:solidFill>
                <a:cs typeface="Akhbar MT" pitchFamily="2" charset="-78"/>
              </a:rPr>
            </a:br>
            <a:r>
              <a:rPr lang="ar-SY" sz="2000" b="1" dirty="0" smtClean="0">
                <a:solidFill>
                  <a:schemeClr val="tx1">
                    <a:lumMod val="75000"/>
                    <a:lumOff val="25000"/>
                  </a:schemeClr>
                </a:solidFill>
                <a:cs typeface="Akhbar MT" pitchFamily="2" charset="-78"/>
              </a:rPr>
              <a:t>                                                           </a:t>
            </a:r>
            <a:r>
              <a:rPr lang="en-US" sz="2000" b="1" dirty="0" err="1" smtClean="0">
                <a:solidFill>
                  <a:srgbClr val="FF0000"/>
                </a:solidFill>
                <a:cs typeface="Akhbar MT" pitchFamily="2" charset="-78"/>
              </a:rPr>
              <a:t>Hb</a:t>
            </a:r>
            <a:r>
              <a:rPr lang="en-US" sz="2000" b="1" dirty="0" smtClean="0">
                <a:solidFill>
                  <a:srgbClr val="FF0000"/>
                </a:solidFill>
                <a:cs typeface="Akhbar MT" pitchFamily="2" charset="-78"/>
              </a:rPr>
              <a:t> </a:t>
            </a:r>
            <a:r>
              <a:rPr lang="en-US" sz="2000" b="1" dirty="0">
                <a:solidFill>
                  <a:srgbClr val="FF0000"/>
                </a:solidFill>
                <a:cs typeface="Akhbar MT" pitchFamily="2" charset="-78"/>
              </a:rPr>
              <a:t>, </a:t>
            </a:r>
            <a:r>
              <a:rPr lang="en-US" sz="2000" b="1" dirty="0" err="1" smtClean="0">
                <a:solidFill>
                  <a:srgbClr val="FF0000"/>
                </a:solidFill>
                <a:cs typeface="Akhbar MT" pitchFamily="2" charset="-78"/>
              </a:rPr>
              <a:t>Hct</a:t>
            </a:r>
            <a:r>
              <a:rPr lang="ar-SY" sz="2000" b="1" dirty="0" smtClean="0">
                <a:solidFill>
                  <a:srgbClr val="FF0000"/>
                </a:solidFill>
                <a:cs typeface="Akhbar MT" pitchFamily="2" charset="-78"/>
              </a:rPr>
              <a:t>   </a:t>
            </a:r>
            <a:r>
              <a:rPr lang="en-US" sz="2000" b="1" dirty="0">
                <a:solidFill>
                  <a:schemeClr val="tx1">
                    <a:lumMod val="75000"/>
                    <a:lumOff val="25000"/>
                  </a:schemeClr>
                </a:solidFill>
                <a:cs typeface="Akhbar MT" pitchFamily="2" charset="-78"/>
              </a:rPr>
              <a:t/>
            </a:r>
            <a:br>
              <a:rPr lang="en-US" sz="2000" b="1" dirty="0">
                <a:solidFill>
                  <a:schemeClr val="tx1">
                    <a:lumMod val="75000"/>
                    <a:lumOff val="25000"/>
                  </a:schemeClr>
                </a:solidFill>
                <a:cs typeface="Akhbar MT" pitchFamily="2" charset="-78"/>
              </a:rPr>
            </a:br>
            <a:r>
              <a:rPr lang="ar-SY" sz="2000" b="1" dirty="0" smtClean="0">
                <a:solidFill>
                  <a:schemeClr val="tx1">
                    <a:lumMod val="75000"/>
                    <a:lumOff val="25000"/>
                  </a:schemeClr>
                </a:solidFill>
                <a:cs typeface="Akhbar MT" pitchFamily="2" charset="-78"/>
              </a:rPr>
              <a:t>- تكون </a:t>
            </a:r>
            <a:r>
              <a:rPr lang="ar-SY" sz="2000" b="1" dirty="0">
                <a:solidFill>
                  <a:schemeClr val="tx1">
                    <a:lumMod val="75000"/>
                    <a:lumOff val="25000"/>
                  </a:schemeClr>
                </a:solidFill>
                <a:cs typeface="Akhbar MT" pitchFamily="2" charset="-78"/>
              </a:rPr>
              <a:t>منخفضة عند مرضى </a:t>
            </a:r>
            <a:r>
              <a:rPr lang="ar-SY" sz="2000" b="1" dirty="0" smtClean="0">
                <a:solidFill>
                  <a:schemeClr val="tx1">
                    <a:lumMod val="75000"/>
                    <a:lumOff val="25000"/>
                  </a:schemeClr>
                </a:solidFill>
                <a:cs typeface="Akhbar MT" pitchFamily="2" charset="-78"/>
              </a:rPr>
              <a:t>التلاسيميا.</a:t>
            </a:r>
            <a:r>
              <a:rPr lang="ar-SY" sz="2000" b="1" dirty="0">
                <a:solidFill>
                  <a:schemeClr val="tx1">
                    <a:lumMod val="75000"/>
                    <a:lumOff val="25000"/>
                  </a:schemeClr>
                </a:solidFill>
                <a:cs typeface="Akhbar MT" pitchFamily="2" charset="-78"/>
              </a:rPr>
              <a:t/>
            </a:r>
            <a:br>
              <a:rPr lang="ar-SY" sz="2000" b="1" dirty="0">
                <a:solidFill>
                  <a:schemeClr val="tx1">
                    <a:lumMod val="75000"/>
                    <a:lumOff val="25000"/>
                  </a:schemeClr>
                </a:solidFill>
                <a:cs typeface="Akhbar MT" pitchFamily="2" charset="-78"/>
              </a:rPr>
            </a:br>
            <a:r>
              <a:rPr lang="ar-SY" sz="2000" b="1" dirty="0" smtClean="0">
                <a:solidFill>
                  <a:schemeClr val="tx1">
                    <a:lumMod val="75000"/>
                    <a:lumOff val="25000"/>
                  </a:schemeClr>
                </a:solidFill>
                <a:cs typeface="Akhbar MT" pitchFamily="2" charset="-78"/>
              </a:rPr>
              <a:t>-</a:t>
            </a:r>
            <a:r>
              <a:rPr lang="en-US" sz="2000" b="1" dirty="0" err="1" smtClean="0">
                <a:solidFill>
                  <a:schemeClr val="tx1">
                    <a:lumMod val="75000"/>
                    <a:lumOff val="25000"/>
                  </a:schemeClr>
                </a:solidFill>
                <a:cs typeface="Akhbar MT" pitchFamily="2" charset="-78"/>
              </a:rPr>
              <a:t>Hb</a:t>
            </a:r>
            <a:r>
              <a:rPr lang="en-US" sz="2000" b="1" dirty="0" smtClean="0">
                <a:solidFill>
                  <a:schemeClr val="tx1">
                    <a:lumMod val="75000"/>
                    <a:lumOff val="25000"/>
                  </a:schemeClr>
                </a:solidFill>
                <a:cs typeface="Akhbar MT" pitchFamily="2" charset="-78"/>
              </a:rPr>
              <a:t> </a:t>
            </a:r>
            <a:r>
              <a:rPr lang="en-US" sz="2000" b="1" dirty="0">
                <a:solidFill>
                  <a:schemeClr val="tx1">
                    <a:lumMod val="75000"/>
                    <a:lumOff val="25000"/>
                  </a:schemeClr>
                </a:solidFill>
                <a:cs typeface="Akhbar MT" pitchFamily="2" charset="-78"/>
              </a:rPr>
              <a:t>&lt; 6 </a:t>
            </a:r>
            <a:r>
              <a:rPr lang="en-US" sz="2000" b="1" dirty="0" smtClean="0">
                <a:solidFill>
                  <a:schemeClr val="tx1">
                    <a:lumMod val="75000"/>
                    <a:lumOff val="25000"/>
                  </a:schemeClr>
                </a:solidFill>
                <a:cs typeface="Akhbar MT" pitchFamily="2" charset="-78"/>
              </a:rPr>
              <a:t>g </a:t>
            </a:r>
            <a:r>
              <a:rPr lang="ar-SY" sz="2000" b="1" dirty="0" smtClean="0">
                <a:solidFill>
                  <a:schemeClr val="tx1">
                    <a:lumMod val="75000"/>
                    <a:lumOff val="25000"/>
                  </a:schemeClr>
                </a:solidFill>
                <a:cs typeface="Akhbar MT" pitchFamily="2" charset="-78"/>
              </a:rPr>
              <a:t> يكون </a:t>
            </a:r>
            <a:r>
              <a:rPr lang="ar-SY" sz="2000" b="1" dirty="0">
                <a:solidFill>
                  <a:schemeClr val="tx1">
                    <a:lumMod val="75000"/>
                    <a:lumOff val="25000"/>
                  </a:schemeClr>
                </a:solidFill>
                <a:cs typeface="Akhbar MT" pitchFamily="2" charset="-78"/>
              </a:rPr>
              <a:t>في </a:t>
            </a:r>
            <a:r>
              <a:rPr lang="ar-SY" sz="2000" b="1" dirty="0" smtClean="0">
                <a:solidFill>
                  <a:schemeClr val="tx1">
                    <a:lumMod val="75000"/>
                    <a:lumOff val="25000"/>
                  </a:schemeClr>
                </a:solidFill>
                <a:cs typeface="Akhbar MT" pitchFamily="2" charset="-78"/>
              </a:rPr>
              <a:t>التلاسيميا بيتا الكبرى.</a:t>
            </a:r>
            <a:r>
              <a:rPr lang="ar-SY" sz="2000" b="1" dirty="0">
                <a:solidFill>
                  <a:schemeClr val="tx1">
                    <a:lumMod val="75000"/>
                    <a:lumOff val="25000"/>
                  </a:schemeClr>
                </a:solidFill>
                <a:cs typeface="Akhbar MT" pitchFamily="2" charset="-78"/>
              </a:rPr>
              <a:t/>
            </a:r>
            <a:br>
              <a:rPr lang="ar-SY" sz="2000" b="1" dirty="0">
                <a:solidFill>
                  <a:schemeClr val="tx1">
                    <a:lumMod val="75000"/>
                    <a:lumOff val="25000"/>
                  </a:schemeClr>
                </a:solidFill>
                <a:cs typeface="Akhbar MT" pitchFamily="2" charset="-78"/>
              </a:rPr>
            </a:br>
            <a:r>
              <a:rPr lang="ar-SY" sz="2000" b="1" dirty="0" smtClean="0">
                <a:solidFill>
                  <a:schemeClr val="tx1">
                    <a:lumMod val="75000"/>
                    <a:lumOff val="25000"/>
                  </a:schemeClr>
                </a:solidFill>
                <a:cs typeface="Akhbar MT" pitchFamily="2" charset="-78"/>
              </a:rPr>
              <a:t>-</a:t>
            </a:r>
            <a:r>
              <a:rPr lang="en-US" sz="2000" b="1" dirty="0" err="1" smtClean="0">
                <a:solidFill>
                  <a:schemeClr val="tx1">
                    <a:lumMod val="75000"/>
                    <a:lumOff val="25000"/>
                  </a:schemeClr>
                </a:solidFill>
                <a:cs typeface="Akhbar MT" pitchFamily="2" charset="-78"/>
              </a:rPr>
              <a:t>Hb</a:t>
            </a:r>
            <a:r>
              <a:rPr lang="en-US" sz="2000" b="1" dirty="0" smtClean="0">
                <a:solidFill>
                  <a:schemeClr val="tx1">
                    <a:lumMod val="75000"/>
                    <a:lumOff val="25000"/>
                  </a:schemeClr>
                </a:solidFill>
                <a:cs typeface="Akhbar MT" pitchFamily="2" charset="-78"/>
              </a:rPr>
              <a:t> </a:t>
            </a:r>
            <a:r>
              <a:rPr lang="en-US" sz="2000" b="1" dirty="0">
                <a:solidFill>
                  <a:schemeClr val="tx1">
                    <a:lumMod val="75000"/>
                    <a:lumOff val="25000"/>
                  </a:schemeClr>
                </a:solidFill>
                <a:cs typeface="Akhbar MT" pitchFamily="2" charset="-78"/>
              </a:rPr>
              <a:t>10-12g% </a:t>
            </a:r>
            <a:r>
              <a:rPr lang="ar-SY" sz="2000" b="1" dirty="0" smtClean="0">
                <a:solidFill>
                  <a:schemeClr val="tx1">
                    <a:lumMod val="75000"/>
                    <a:lumOff val="25000"/>
                  </a:schemeClr>
                </a:solidFill>
                <a:cs typeface="Akhbar MT" pitchFamily="2" charset="-78"/>
              </a:rPr>
              <a:t> عند </a:t>
            </a:r>
            <a:r>
              <a:rPr lang="ar-SY" sz="2000" b="1" dirty="0">
                <a:solidFill>
                  <a:schemeClr val="tx1">
                    <a:lumMod val="75000"/>
                    <a:lumOff val="25000"/>
                  </a:schemeClr>
                </a:solidFill>
                <a:cs typeface="Akhbar MT" pitchFamily="2" charset="-78"/>
              </a:rPr>
              <a:t>حاملي </a:t>
            </a:r>
            <a:r>
              <a:rPr lang="ar-SY" sz="2000" b="1" dirty="0" smtClean="0">
                <a:solidFill>
                  <a:schemeClr val="tx1">
                    <a:lumMod val="75000"/>
                    <a:lumOff val="25000"/>
                  </a:schemeClr>
                </a:solidFill>
                <a:cs typeface="Akhbar MT" pitchFamily="2" charset="-78"/>
              </a:rPr>
              <a:t>التلاسيميا </a:t>
            </a:r>
            <a:r>
              <a:rPr lang="ar-SY" sz="2000" b="1" dirty="0">
                <a:solidFill>
                  <a:schemeClr val="tx1">
                    <a:lumMod val="75000"/>
                    <a:lumOff val="25000"/>
                  </a:schemeClr>
                </a:solidFill>
                <a:cs typeface="Akhbar MT" pitchFamily="2" charset="-78"/>
              </a:rPr>
              <a:t>او عند مرضى </a:t>
            </a:r>
            <a:r>
              <a:rPr lang="ar-SY" sz="2000" b="1" dirty="0" smtClean="0">
                <a:solidFill>
                  <a:schemeClr val="tx1">
                    <a:lumMod val="75000"/>
                    <a:lumOff val="25000"/>
                  </a:schemeClr>
                </a:solidFill>
                <a:cs typeface="Akhbar MT" pitchFamily="2" charset="-78"/>
              </a:rPr>
              <a:t>التلاسيميا بيتا الصغرى. </a:t>
            </a:r>
          </a:p>
          <a:p>
            <a:pPr algn="r" rtl="1"/>
            <a:r>
              <a:rPr lang="ar-SY" sz="2000" b="1" dirty="0" smtClean="0">
                <a:solidFill>
                  <a:schemeClr val="tx1">
                    <a:lumMod val="75000"/>
                    <a:lumOff val="25000"/>
                  </a:schemeClr>
                </a:solidFill>
                <a:cs typeface="Akhbar MT" pitchFamily="2" charset="-78"/>
              </a:rPr>
              <a:t>- طبيعية </a:t>
            </a:r>
            <a:r>
              <a:rPr lang="ar-SY" sz="2000" b="1" dirty="0">
                <a:solidFill>
                  <a:schemeClr val="tx1">
                    <a:lumMod val="75000"/>
                    <a:lumOff val="25000"/>
                  </a:schemeClr>
                </a:solidFill>
                <a:cs typeface="Akhbar MT" pitchFamily="2" charset="-78"/>
              </a:rPr>
              <a:t>او منخفضة قليلا عند حاملي الجين غير </a:t>
            </a:r>
            <a:r>
              <a:rPr lang="ar-SY" sz="2000" b="1" dirty="0" smtClean="0">
                <a:solidFill>
                  <a:schemeClr val="tx1">
                    <a:lumMod val="75000"/>
                    <a:lumOff val="25000"/>
                  </a:schemeClr>
                </a:solidFill>
                <a:cs typeface="Akhbar MT" pitchFamily="2" charset="-78"/>
              </a:rPr>
              <a:t>المتماثل.</a:t>
            </a:r>
          </a:p>
          <a:p>
            <a:pPr algn="r" rtl="1"/>
            <a:r>
              <a:rPr lang="ar-SY" sz="2000" b="1" dirty="0" smtClean="0">
                <a:solidFill>
                  <a:schemeClr val="tx1">
                    <a:lumMod val="75000"/>
                    <a:lumOff val="25000"/>
                  </a:schemeClr>
                </a:solidFill>
                <a:cs typeface="Akhbar MT" pitchFamily="2" charset="-78"/>
              </a:rPr>
              <a:t>- النساء </a:t>
            </a:r>
            <a:r>
              <a:rPr lang="ar-SY" sz="2000" b="1" dirty="0">
                <a:solidFill>
                  <a:schemeClr val="tx1">
                    <a:lumMod val="75000"/>
                    <a:lumOff val="25000"/>
                  </a:schemeClr>
                </a:solidFill>
                <a:cs typeface="Akhbar MT" pitchFamily="2" charset="-78"/>
              </a:rPr>
              <a:t>بحدود ال 13% اما الرجال فتقريبا 15</a:t>
            </a:r>
            <a:r>
              <a:rPr lang="ar-SY" sz="2000" b="1" dirty="0" smtClean="0">
                <a:solidFill>
                  <a:schemeClr val="tx1">
                    <a:lumMod val="75000"/>
                    <a:lumOff val="25000"/>
                  </a:schemeClr>
                </a:solidFill>
                <a:cs typeface="Akhbar MT" pitchFamily="2" charset="-78"/>
              </a:rPr>
              <a:t>%.</a:t>
            </a:r>
            <a:r>
              <a:rPr lang="ar-SY" sz="2000" b="1" dirty="0"/>
              <a:t/>
            </a:r>
            <a:br>
              <a:rPr lang="ar-SY" sz="2000" b="1" dirty="0"/>
            </a:br>
            <a:r>
              <a:rPr lang="ar-SY" sz="2000" b="1" dirty="0" smtClean="0"/>
              <a:t>                                       </a:t>
            </a:r>
            <a:r>
              <a:rPr lang="en-US" sz="2000" b="1" dirty="0">
                <a:solidFill>
                  <a:srgbClr val="FF0000"/>
                </a:solidFill>
                <a:cs typeface="Akhbar MT" pitchFamily="2" charset="-78"/>
              </a:rPr>
              <a:t>MCV, MCH</a:t>
            </a:r>
            <a:r>
              <a:rPr lang="ar-SY" sz="2000" b="1" dirty="0">
                <a:solidFill>
                  <a:srgbClr val="FF0000"/>
                </a:solidFill>
                <a:cs typeface="Akhbar MT" pitchFamily="2" charset="-78"/>
              </a:rPr>
              <a:t> </a:t>
            </a:r>
            <a:r>
              <a:rPr lang="en-US" sz="2000" b="1" dirty="0"/>
              <a:t/>
            </a:r>
            <a:br>
              <a:rPr lang="en-US" sz="2000" b="1" dirty="0"/>
            </a:br>
            <a:r>
              <a:rPr lang="ar-SY" sz="2000" b="1" dirty="0">
                <a:solidFill>
                  <a:schemeClr val="tx1">
                    <a:lumMod val="75000"/>
                    <a:lumOff val="25000"/>
                  </a:schemeClr>
                </a:solidFill>
                <a:cs typeface="Akhbar MT" pitchFamily="2" charset="-78"/>
              </a:rPr>
              <a:t>الحد الطبيعي </a:t>
            </a:r>
            <a:r>
              <a:rPr lang="ar-SY" sz="2000" b="1" dirty="0" err="1" smtClean="0">
                <a:solidFill>
                  <a:schemeClr val="tx1">
                    <a:lumMod val="75000"/>
                    <a:lumOff val="25000"/>
                  </a:schemeClr>
                </a:solidFill>
                <a:cs typeface="Akhbar MT" pitchFamily="2" charset="-78"/>
              </a:rPr>
              <a:t>لل</a:t>
            </a:r>
            <a:r>
              <a:rPr lang="ar-SY" sz="2000" b="1" dirty="0" smtClean="0">
                <a:solidFill>
                  <a:schemeClr val="tx1">
                    <a:lumMod val="75000"/>
                    <a:lumOff val="25000"/>
                  </a:schemeClr>
                </a:solidFill>
                <a:cs typeface="Akhbar MT" pitchFamily="2" charset="-78"/>
              </a:rPr>
              <a:t>ــ</a:t>
            </a:r>
            <a:r>
              <a:rPr lang="en-US" sz="2000" b="1" dirty="0" smtClean="0">
                <a:solidFill>
                  <a:schemeClr val="tx1">
                    <a:lumMod val="75000"/>
                    <a:lumOff val="25000"/>
                  </a:schemeClr>
                </a:solidFill>
                <a:cs typeface="Akhbar MT" pitchFamily="2" charset="-78"/>
              </a:rPr>
              <a:t>MCV </a:t>
            </a:r>
            <a:r>
              <a:rPr lang="ar-SY" sz="2000" b="1" dirty="0" smtClean="0">
                <a:solidFill>
                  <a:schemeClr val="tx1">
                    <a:lumMod val="75000"/>
                    <a:lumOff val="25000"/>
                  </a:schemeClr>
                </a:solidFill>
                <a:cs typeface="Akhbar MT" pitchFamily="2" charset="-78"/>
              </a:rPr>
              <a:t>  هو </a:t>
            </a:r>
            <a:r>
              <a:rPr lang="ar-SY" sz="2000" b="1" dirty="0">
                <a:solidFill>
                  <a:schemeClr val="tx1">
                    <a:lumMod val="75000"/>
                    <a:lumOff val="25000"/>
                  </a:schemeClr>
                </a:solidFill>
                <a:cs typeface="Akhbar MT" pitchFamily="2" charset="-78"/>
              </a:rPr>
              <a:t>80 </a:t>
            </a:r>
            <a:r>
              <a:rPr lang="en-US" sz="2000" b="1" dirty="0" err="1">
                <a:solidFill>
                  <a:schemeClr val="tx1">
                    <a:lumMod val="75000"/>
                    <a:lumOff val="25000"/>
                  </a:schemeClr>
                </a:solidFill>
                <a:cs typeface="Akhbar MT" pitchFamily="2" charset="-78"/>
              </a:rPr>
              <a:t>fl</a:t>
            </a:r>
            <a:r>
              <a:rPr lang="en-US" sz="2000" b="1" dirty="0">
                <a:solidFill>
                  <a:schemeClr val="tx1">
                    <a:lumMod val="75000"/>
                    <a:lumOff val="25000"/>
                  </a:schemeClr>
                </a:solidFill>
                <a:cs typeface="Akhbar MT" pitchFamily="2" charset="-78"/>
              </a:rPr>
              <a:t> </a:t>
            </a:r>
            <a:r>
              <a:rPr lang="ar-SY" sz="2000" b="1" dirty="0" smtClean="0">
                <a:solidFill>
                  <a:schemeClr val="tx1">
                    <a:lumMod val="75000"/>
                    <a:lumOff val="25000"/>
                  </a:schemeClr>
                </a:solidFill>
                <a:cs typeface="Akhbar MT" pitchFamily="2" charset="-78"/>
              </a:rPr>
              <a:t>  والحد </a:t>
            </a:r>
            <a:r>
              <a:rPr lang="ar-SY" sz="2000" b="1" dirty="0">
                <a:solidFill>
                  <a:schemeClr val="tx1">
                    <a:lumMod val="75000"/>
                    <a:lumOff val="25000"/>
                  </a:schemeClr>
                </a:solidFill>
                <a:cs typeface="Akhbar MT" pitchFamily="2" charset="-78"/>
              </a:rPr>
              <a:t>الطبيعي </a:t>
            </a:r>
            <a:r>
              <a:rPr lang="ar-SY" sz="2000" b="1" dirty="0" err="1" smtClean="0">
                <a:solidFill>
                  <a:schemeClr val="tx1">
                    <a:lumMod val="75000"/>
                    <a:lumOff val="25000"/>
                  </a:schemeClr>
                </a:solidFill>
                <a:cs typeface="Akhbar MT" pitchFamily="2" charset="-78"/>
              </a:rPr>
              <a:t>لل</a:t>
            </a:r>
            <a:r>
              <a:rPr lang="ar-SY" sz="2000" b="1" dirty="0" smtClean="0">
                <a:solidFill>
                  <a:schemeClr val="tx1">
                    <a:lumMod val="75000"/>
                    <a:lumOff val="25000"/>
                  </a:schemeClr>
                </a:solidFill>
                <a:cs typeface="Akhbar MT" pitchFamily="2" charset="-78"/>
              </a:rPr>
              <a:t>ــ </a:t>
            </a:r>
            <a:r>
              <a:rPr lang="en-US" sz="2000" b="1" dirty="0">
                <a:solidFill>
                  <a:schemeClr val="tx1">
                    <a:lumMod val="75000"/>
                    <a:lumOff val="25000"/>
                  </a:schemeClr>
                </a:solidFill>
                <a:cs typeface="Akhbar MT" pitchFamily="2" charset="-78"/>
              </a:rPr>
              <a:t>MCH </a:t>
            </a:r>
            <a:r>
              <a:rPr lang="ar-SY" sz="2000" b="1" dirty="0" smtClean="0">
                <a:solidFill>
                  <a:schemeClr val="tx1">
                    <a:lumMod val="75000"/>
                    <a:lumOff val="25000"/>
                  </a:schemeClr>
                </a:solidFill>
                <a:cs typeface="Akhbar MT" pitchFamily="2" charset="-78"/>
              </a:rPr>
              <a:t>  هو </a:t>
            </a:r>
            <a:r>
              <a:rPr lang="ar-SY" sz="2000" b="1" dirty="0">
                <a:solidFill>
                  <a:schemeClr val="tx1">
                    <a:lumMod val="75000"/>
                    <a:lumOff val="25000"/>
                  </a:schemeClr>
                </a:solidFill>
                <a:cs typeface="Akhbar MT" pitchFamily="2" charset="-78"/>
              </a:rPr>
              <a:t>20</a:t>
            </a:r>
            <a:r>
              <a:rPr lang="en-US" sz="2000" b="1" dirty="0" err="1">
                <a:solidFill>
                  <a:schemeClr val="tx1">
                    <a:lumMod val="75000"/>
                    <a:lumOff val="25000"/>
                  </a:schemeClr>
                </a:solidFill>
                <a:cs typeface="Akhbar MT" pitchFamily="2" charset="-78"/>
              </a:rPr>
              <a:t>pg</a:t>
            </a:r>
            <a:r>
              <a:rPr lang="en-US" sz="2000" b="1" dirty="0">
                <a:solidFill>
                  <a:schemeClr val="tx1">
                    <a:lumMod val="75000"/>
                    <a:lumOff val="25000"/>
                  </a:schemeClr>
                </a:solidFill>
                <a:cs typeface="Akhbar MT" pitchFamily="2" charset="-78"/>
              </a:rPr>
              <a:t/>
            </a:r>
            <a:br>
              <a:rPr lang="en-US" sz="2000" b="1" dirty="0">
                <a:solidFill>
                  <a:schemeClr val="tx1">
                    <a:lumMod val="75000"/>
                    <a:lumOff val="25000"/>
                  </a:schemeClr>
                </a:solidFill>
                <a:cs typeface="Akhbar MT" pitchFamily="2" charset="-78"/>
              </a:rPr>
            </a:br>
            <a:r>
              <a:rPr lang="ar-SY" sz="2000" b="1" dirty="0">
                <a:solidFill>
                  <a:schemeClr val="tx1">
                    <a:lumMod val="75000"/>
                    <a:lumOff val="25000"/>
                  </a:schemeClr>
                </a:solidFill>
                <a:cs typeface="Akhbar MT" pitchFamily="2" charset="-78"/>
              </a:rPr>
              <a:t>ونتائج هذه التحاليل تكون منخفضة في حالة الاصابة </a:t>
            </a:r>
            <a:r>
              <a:rPr lang="ar-SY" sz="2000" b="1" dirty="0" smtClean="0">
                <a:solidFill>
                  <a:schemeClr val="tx1">
                    <a:lumMod val="75000"/>
                    <a:lumOff val="25000"/>
                  </a:schemeClr>
                </a:solidFill>
                <a:cs typeface="Akhbar MT" pitchFamily="2" charset="-78"/>
              </a:rPr>
              <a:t>بالتلاسيميا أو </a:t>
            </a:r>
            <a:r>
              <a:rPr lang="ar-SY" sz="2000" b="1" dirty="0">
                <a:solidFill>
                  <a:schemeClr val="tx1">
                    <a:lumMod val="75000"/>
                    <a:lumOff val="25000"/>
                  </a:schemeClr>
                </a:solidFill>
                <a:cs typeface="Akhbar MT" pitchFamily="2" charset="-78"/>
              </a:rPr>
              <a:t>عند حاملي </a:t>
            </a:r>
            <a:r>
              <a:rPr lang="ar-SY" sz="2000" b="1" dirty="0" smtClean="0">
                <a:solidFill>
                  <a:schemeClr val="tx1">
                    <a:lumMod val="75000"/>
                    <a:lumOff val="25000"/>
                  </a:schemeClr>
                </a:solidFill>
                <a:cs typeface="Akhbar MT" pitchFamily="2" charset="-78"/>
              </a:rPr>
              <a:t>المرض.</a:t>
            </a:r>
            <a:endParaRPr lang="ar-SY" sz="2000" b="1" dirty="0">
              <a:solidFill>
                <a:schemeClr val="tx1">
                  <a:lumMod val="75000"/>
                  <a:lumOff val="25000"/>
                </a:schemeClr>
              </a:solidFill>
              <a:cs typeface="Akhbar MT" pitchFamily="2" charset="-78"/>
            </a:endParaRPr>
          </a:p>
        </p:txBody>
      </p:sp>
    </p:spTree>
    <p:extLst>
      <p:ext uri="{BB962C8B-B14F-4D97-AF65-F5344CB8AC3E}">
        <p14:creationId xmlns:p14="http://schemas.microsoft.com/office/powerpoint/2010/main" val="42538117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67012" y="177800"/>
            <a:ext cx="8915400" cy="3777622"/>
          </a:xfrm>
        </p:spPr>
        <p:txBody>
          <a:bodyPr>
            <a:normAutofit/>
          </a:bodyPr>
          <a:lstStyle/>
          <a:p>
            <a:pPr marL="0" indent="0" algn="ctr" rtl="1">
              <a:buNone/>
            </a:pPr>
            <a:r>
              <a:rPr lang="ar-SY" sz="2000" b="1" dirty="0">
                <a:solidFill>
                  <a:srgbClr val="FF0000"/>
                </a:solidFill>
                <a:cs typeface="Akhbar MT" pitchFamily="2" charset="-78"/>
              </a:rPr>
              <a:t>شكل كريات الدم الحمراء (</a:t>
            </a:r>
            <a:r>
              <a:rPr lang="ar-SY" sz="2000" b="1" dirty="0" err="1">
                <a:solidFill>
                  <a:srgbClr val="FF0000"/>
                </a:solidFill>
                <a:cs typeface="Akhbar MT" pitchFamily="2" charset="-78"/>
              </a:rPr>
              <a:t>اللطاخة</a:t>
            </a:r>
            <a:r>
              <a:rPr lang="ar-SY" sz="2000" b="1" dirty="0">
                <a:solidFill>
                  <a:srgbClr val="FF0000"/>
                </a:solidFill>
                <a:cs typeface="Akhbar MT" pitchFamily="2" charset="-78"/>
              </a:rPr>
              <a:t> الدموية </a:t>
            </a:r>
            <a:r>
              <a:rPr lang="en-US" sz="2000" b="1" dirty="0">
                <a:solidFill>
                  <a:srgbClr val="FF0000"/>
                </a:solidFill>
                <a:cs typeface="Akhbar MT" pitchFamily="2" charset="-78"/>
              </a:rPr>
              <a:t>Blood Film</a:t>
            </a:r>
            <a:r>
              <a:rPr lang="ar-SY" sz="2000" b="1" dirty="0">
                <a:solidFill>
                  <a:srgbClr val="FF0000"/>
                </a:solidFill>
                <a:cs typeface="Akhbar MT" pitchFamily="2" charset="-78"/>
              </a:rPr>
              <a:t>)</a:t>
            </a:r>
          </a:p>
          <a:p>
            <a:pPr marL="0" indent="0" algn="r" rtl="1">
              <a:buNone/>
            </a:pPr>
            <a:r>
              <a:rPr lang="ar-SY" sz="2000" b="1" dirty="0">
                <a:cs typeface="Akhbar MT" pitchFamily="2" charset="-78"/>
              </a:rPr>
              <a:t>في حالة مرضى </a:t>
            </a:r>
            <a:r>
              <a:rPr lang="ar-SY" sz="2000" b="1" dirty="0" smtClean="0">
                <a:cs typeface="Akhbar MT" pitchFamily="2" charset="-78"/>
              </a:rPr>
              <a:t>التلاسيميا </a:t>
            </a:r>
            <a:r>
              <a:rPr lang="ar-SY" sz="2000" b="1" dirty="0">
                <a:cs typeface="Akhbar MT" pitchFamily="2" charset="-78"/>
              </a:rPr>
              <a:t>يكون شكل الخلايا الحمراء:</a:t>
            </a:r>
            <a:br>
              <a:rPr lang="ar-SY" sz="2000" b="1" dirty="0">
                <a:cs typeface="Akhbar MT" pitchFamily="2" charset="-78"/>
              </a:rPr>
            </a:br>
            <a:r>
              <a:rPr lang="en-US" sz="2000" b="1" dirty="0" err="1">
                <a:cs typeface="Akhbar MT" pitchFamily="2" charset="-78"/>
              </a:rPr>
              <a:t>Hypochromia</a:t>
            </a:r>
            <a:r>
              <a:rPr lang="en-US" sz="2000" b="1" dirty="0">
                <a:cs typeface="Akhbar MT" pitchFamily="2" charset="-78"/>
              </a:rPr>
              <a:t> </a:t>
            </a:r>
            <a:r>
              <a:rPr lang="en-US" sz="2000" b="1" dirty="0" smtClean="0">
                <a:cs typeface="Akhbar MT" pitchFamily="2" charset="-78"/>
              </a:rPr>
              <a:t>–</a:t>
            </a:r>
            <a:r>
              <a:rPr lang="ar-SY" sz="2000" b="1" dirty="0" smtClean="0">
                <a:cs typeface="Akhbar MT" pitchFamily="2" charset="-78"/>
              </a:rPr>
              <a:t>: كريات دم حمراء ناقصة الحجم، ناقصة الصباغ.</a:t>
            </a:r>
            <a:r>
              <a:rPr lang="en-US" sz="2000" b="1" dirty="0">
                <a:cs typeface="Akhbar MT" pitchFamily="2" charset="-78"/>
              </a:rPr>
              <a:t/>
            </a:r>
            <a:br>
              <a:rPr lang="en-US" sz="2000" b="1" dirty="0">
                <a:cs typeface="Akhbar MT" pitchFamily="2" charset="-78"/>
              </a:rPr>
            </a:br>
            <a:r>
              <a:rPr lang="en-US" sz="2000" b="1" dirty="0">
                <a:cs typeface="Akhbar MT" pitchFamily="2" charset="-78"/>
              </a:rPr>
              <a:t>Anisocytosis </a:t>
            </a:r>
            <a:r>
              <a:rPr lang="en-US" sz="2000" b="1" dirty="0" smtClean="0">
                <a:cs typeface="Akhbar MT" pitchFamily="2" charset="-78"/>
              </a:rPr>
              <a:t>–</a:t>
            </a:r>
            <a:r>
              <a:rPr lang="ar-SY" sz="2000" b="1" dirty="0" smtClean="0">
                <a:cs typeface="Akhbar MT" pitchFamily="2" charset="-78"/>
              </a:rPr>
              <a:t>: كريات دم حمراء غير منتظمة الحجم.</a:t>
            </a:r>
            <a:r>
              <a:rPr lang="en-US" sz="2000" b="1" dirty="0">
                <a:cs typeface="Akhbar MT" pitchFamily="2" charset="-78"/>
              </a:rPr>
              <a:t/>
            </a:r>
            <a:br>
              <a:rPr lang="en-US" sz="2000" b="1" dirty="0">
                <a:cs typeface="Akhbar MT" pitchFamily="2" charset="-78"/>
              </a:rPr>
            </a:br>
            <a:r>
              <a:rPr lang="en-US" sz="2000" b="1" dirty="0" err="1" smtClean="0">
                <a:cs typeface="Akhbar MT" pitchFamily="2" charset="-78"/>
              </a:rPr>
              <a:t>Poikilocytosis</a:t>
            </a:r>
            <a:r>
              <a:rPr lang="en-US" sz="2000" b="1" dirty="0" smtClean="0">
                <a:cs typeface="Akhbar MT" pitchFamily="2" charset="-78"/>
              </a:rPr>
              <a:t> –</a:t>
            </a:r>
            <a:r>
              <a:rPr lang="ar-SY" sz="2000" b="1" dirty="0" smtClean="0">
                <a:cs typeface="Akhbar MT" pitchFamily="2" charset="-78"/>
              </a:rPr>
              <a:t>:متعددة الأشكال.</a:t>
            </a:r>
            <a:r>
              <a:rPr lang="en-US" sz="2000" b="1" dirty="0">
                <a:cs typeface="Akhbar MT" pitchFamily="2" charset="-78"/>
              </a:rPr>
              <a:t/>
            </a:r>
            <a:br>
              <a:rPr lang="en-US" sz="2000" b="1" dirty="0">
                <a:cs typeface="Akhbar MT" pitchFamily="2" charset="-78"/>
              </a:rPr>
            </a:br>
            <a:r>
              <a:rPr lang="en-US" sz="2000" b="1" dirty="0" err="1" smtClean="0">
                <a:cs typeface="Akhbar MT" pitchFamily="2" charset="-78"/>
              </a:rPr>
              <a:t>Polychromasia</a:t>
            </a:r>
            <a:r>
              <a:rPr lang="en-US" sz="2000" b="1" dirty="0" smtClean="0">
                <a:cs typeface="Akhbar MT" pitchFamily="2" charset="-78"/>
              </a:rPr>
              <a:t> –</a:t>
            </a:r>
            <a:r>
              <a:rPr lang="ar-SY" sz="2000" b="1" dirty="0" smtClean="0">
                <a:cs typeface="Akhbar MT" pitchFamily="2" charset="-78"/>
              </a:rPr>
              <a:t>: متعددة </a:t>
            </a:r>
            <a:r>
              <a:rPr lang="ar-SY" sz="2000" b="1" dirty="0" err="1" smtClean="0">
                <a:cs typeface="Akhbar MT" pitchFamily="2" charset="-78"/>
              </a:rPr>
              <a:t>الاصطباغات</a:t>
            </a:r>
            <a:r>
              <a:rPr lang="ar-SY" sz="2000" b="1" dirty="0" smtClean="0">
                <a:cs typeface="Akhbar MT" pitchFamily="2" charset="-78"/>
              </a:rPr>
              <a:t>.</a:t>
            </a:r>
            <a:r>
              <a:rPr lang="en-US" sz="2000" b="1" dirty="0">
                <a:cs typeface="Akhbar MT" pitchFamily="2" charset="-78"/>
              </a:rPr>
              <a:t/>
            </a:r>
            <a:br>
              <a:rPr lang="en-US" sz="2000" b="1" dirty="0">
                <a:cs typeface="Akhbar MT" pitchFamily="2" charset="-78"/>
              </a:rPr>
            </a:br>
            <a:r>
              <a:rPr lang="en-US" sz="2000" b="1" dirty="0">
                <a:cs typeface="Akhbar MT" pitchFamily="2" charset="-78"/>
              </a:rPr>
              <a:t>Target cells </a:t>
            </a:r>
            <a:r>
              <a:rPr lang="en-US" sz="2000" b="1" dirty="0" smtClean="0">
                <a:cs typeface="Akhbar MT" pitchFamily="2" charset="-78"/>
              </a:rPr>
              <a:t>–</a:t>
            </a:r>
            <a:r>
              <a:rPr lang="ar-SY" sz="2000" b="1" dirty="0" smtClean="0">
                <a:cs typeface="Akhbar MT" pitchFamily="2" charset="-78"/>
              </a:rPr>
              <a:t>: الخلايا الهدفية.</a:t>
            </a:r>
            <a:r>
              <a:rPr lang="en-US" sz="2000" b="1" dirty="0">
                <a:cs typeface="Akhbar MT" pitchFamily="2" charset="-78"/>
              </a:rPr>
              <a:t/>
            </a:r>
            <a:br>
              <a:rPr lang="en-US" sz="2000" b="1" dirty="0">
                <a:cs typeface="Akhbar MT" pitchFamily="2" charset="-78"/>
              </a:rPr>
            </a:br>
            <a:r>
              <a:rPr lang="en-US" sz="2000" b="1" dirty="0">
                <a:cs typeface="Akhbar MT" pitchFamily="2" charset="-78"/>
              </a:rPr>
              <a:t>Basophilic Stippling </a:t>
            </a:r>
            <a:r>
              <a:rPr lang="en-US" sz="2000" b="1" dirty="0" smtClean="0">
                <a:cs typeface="Akhbar MT" pitchFamily="2" charset="-78"/>
              </a:rPr>
              <a:t>-</a:t>
            </a:r>
            <a:br>
              <a:rPr lang="en-US" sz="2000" b="1" dirty="0" smtClean="0">
                <a:cs typeface="Akhbar MT" pitchFamily="2" charset="-78"/>
              </a:rPr>
            </a:br>
            <a:r>
              <a:rPr lang="ar-SY" sz="2000" b="1" dirty="0" smtClean="0">
                <a:cs typeface="Akhbar MT" pitchFamily="2" charset="-78"/>
              </a:rPr>
              <a:t>- </a:t>
            </a:r>
            <a:r>
              <a:rPr lang="en-US" sz="2000" b="1" dirty="0" smtClean="0">
                <a:cs typeface="Akhbar MT" pitchFamily="2" charset="-78"/>
              </a:rPr>
              <a:t>NRBC</a:t>
            </a:r>
          </a:p>
          <a:p>
            <a:pPr marL="0" indent="0" algn="r" rtl="1">
              <a:buNone/>
            </a:pPr>
            <a:r>
              <a:rPr lang="ar-SY" sz="2000" b="1" dirty="0">
                <a:cs typeface="Akhbar MT" pitchFamily="2" charset="-78"/>
              </a:rPr>
              <a:t>أ</a:t>
            </a:r>
            <a:r>
              <a:rPr lang="ar-SY" sz="2000" b="1" dirty="0" smtClean="0">
                <a:cs typeface="Akhbar MT" pitchFamily="2" charset="-78"/>
              </a:rPr>
              <a:t>ما </a:t>
            </a:r>
            <a:r>
              <a:rPr lang="ar-SY" sz="2000" b="1" dirty="0">
                <a:cs typeface="Akhbar MT" pitchFamily="2" charset="-78"/>
              </a:rPr>
              <a:t>في </a:t>
            </a:r>
            <a:r>
              <a:rPr lang="ar-SY" sz="2000" b="1" dirty="0" smtClean="0">
                <a:cs typeface="Akhbar MT" pitchFamily="2" charset="-78"/>
              </a:rPr>
              <a:t>حالة </a:t>
            </a:r>
            <a:r>
              <a:rPr lang="ar-SY" sz="2000" b="1" dirty="0">
                <a:cs typeface="Akhbar MT" pitchFamily="2" charset="-78"/>
              </a:rPr>
              <a:t>حاملي </a:t>
            </a:r>
            <a:r>
              <a:rPr lang="ar-SY" sz="2000" b="1" dirty="0" smtClean="0">
                <a:cs typeface="Akhbar MT" pitchFamily="2" charset="-78"/>
              </a:rPr>
              <a:t>التلاسيميا </a:t>
            </a:r>
            <a:r>
              <a:rPr lang="ar-SY" sz="2000" b="1" dirty="0">
                <a:cs typeface="Akhbar MT" pitchFamily="2" charset="-78"/>
              </a:rPr>
              <a:t>أ</a:t>
            </a:r>
            <a:r>
              <a:rPr lang="ar-SY" sz="2000" b="1" dirty="0" smtClean="0">
                <a:cs typeface="Akhbar MT" pitchFamily="2" charset="-78"/>
              </a:rPr>
              <a:t>و </a:t>
            </a:r>
            <a:r>
              <a:rPr lang="en-US" sz="2000" b="1" dirty="0">
                <a:cs typeface="Akhbar MT" pitchFamily="2" charset="-78"/>
              </a:rPr>
              <a:t>Homo </a:t>
            </a:r>
            <a:r>
              <a:rPr lang="en-US" sz="2000" b="1" dirty="0" smtClean="0">
                <a:cs typeface="Akhbar MT" pitchFamily="2" charset="-78"/>
              </a:rPr>
              <a:t>E </a:t>
            </a:r>
            <a:r>
              <a:rPr lang="ar-SY" sz="2000" b="1" dirty="0" smtClean="0">
                <a:cs typeface="Akhbar MT" pitchFamily="2" charset="-78"/>
              </a:rPr>
              <a:t>  فهؤلاء </a:t>
            </a:r>
            <a:r>
              <a:rPr lang="ar-SY" sz="2000" b="1" dirty="0">
                <a:cs typeface="Akhbar MT" pitchFamily="2" charset="-78"/>
              </a:rPr>
              <a:t>يكون التغير طفيف على شكل الكرات </a:t>
            </a:r>
            <a:r>
              <a:rPr lang="ar-SY" sz="2000" b="1" dirty="0" smtClean="0">
                <a:cs typeface="Akhbar MT" pitchFamily="2" charset="-78"/>
              </a:rPr>
              <a:t>الحمراء.</a:t>
            </a:r>
          </a:p>
          <a:p>
            <a:pPr marL="0" indent="0" algn="r" rtl="1">
              <a:buNone/>
            </a:pPr>
            <a:endParaRPr lang="ar-SY" sz="2000" b="1" dirty="0">
              <a:cs typeface="Akhbar MT" pitchFamily="2" charset="-78"/>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787" y="3593953"/>
            <a:ext cx="5686425" cy="2981325"/>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0612" y="3593953"/>
            <a:ext cx="5868988" cy="2988637"/>
          </a:xfrm>
          <a:prstGeom prst="rect">
            <a:avLst/>
          </a:prstGeom>
        </p:spPr>
      </p:pic>
    </p:spTree>
    <p:extLst>
      <p:ext uri="{BB962C8B-B14F-4D97-AF65-F5344CB8AC3E}">
        <p14:creationId xmlns:p14="http://schemas.microsoft.com/office/powerpoint/2010/main" val="1287478068"/>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14612" y="431800"/>
            <a:ext cx="8915400" cy="3777622"/>
          </a:xfrm>
        </p:spPr>
        <p:txBody>
          <a:bodyPr>
            <a:normAutofit/>
          </a:bodyPr>
          <a:lstStyle/>
          <a:p>
            <a:pPr marL="0" indent="0" algn="ctr" rtl="1">
              <a:buNone/>
            </a:pPr>
            <a:r>
              <a:rPr lang="en-US" sz="2000" b="1" dirty="0" err="1">
                <a:solidFill>
                  <a:srgbClr val="FF0000"/>
                </a:solidFill>
                <a:cs typeface="Akhbar MT" pitchFamily="2" charset="-78"/>
              </a:rPr>
              <a:t>HbH</a:t>
            </a:r>
            <a:r>
              <a:rPr lang="en-US" sz="2000" b="1" dirty="0">
                <a:solidFill>
                  <a:srgbClr val="FF0000"/>
                </a:solidFill>
                <a:cs typeface="Akhbar MT" pitchFamily="2" charset="-78"/>
              </a:rPr>
              <a:t> inclusion body </a:t>
            </a:r>
            <a:r>
              <a:rPr lang="en-US" sz="2000" b="1" dirty="0" smtClean="0">
                <a:solidFill>
                  <a:srgbClr val="FF0000"/>
                </a:solidFill>
                <a:cs typeface="Akhbar MT" pitchFamily="2" charset="-78"/>
              </a:rPr>
              <a:t>test</a:t>
            </a:r>
            <a:endParaRPr lang="ar-SY" sz="2000" b="1" dirty="0">
              <a:solidFill>
                <a:srgbClr val="FF0000"/>
              </a:solidFill>
              <a:cs typeface="Akhbar MT" pitchFamily="2" charset="-78"/>
            </a:endParaRPr>
          </a:p>
          <a:p>
            <a:pPr marL="0" indent="0" algn="r" rtl="1">
              <a:buNone/>
            </a:pPr>
            <a:r>
              <a:rPr lang="ar-SY" sz="2000" b="1" dirty="0" smtClean="0">
                <a:cs typeface="Akhbar MT" pitchFamily="2" charset="-78"/>
              </a:rPr>
              <a:t>مبدأ </a:t>
            </a:r>
            <a:r>
              <a:rPr lang="ar-SY" sz="2000" b="1" dirty="0">
                <a:cs typeface="Akhbar MT" pitchFamily="2" charset="-78"/>
              </a:rPr>
              <a:t>الفحص بسيط ففي حالة </a:t>
            </a:r>
            <a:r>
              <a:rPr lang="en-US" sz="2000" b="1" dirty="0" err="1">
                <a:cs typeface="Akhbar MT" pitchFamily="2" charset="-78"/>
              </a:rPr>
              <a:t>Hb</a:t>
            </a:r>
            <a:r>
              <a:rPr lang="en-US" sz="2000" b="1" dirty="0">
                <a:cs typeface="Akhbar MT" pitchFamily="2" charset="-78"/>
              </a:rPr>
              <a:t> H </a:t>
            </a:r>
            <a:r>
              <a:rPr lang="ar-SY" sz="2000" b="1" dirty="0" smtClean="0">
                <a:cs typeface="Akhbar MT" pitchFamily="2" charset="-78"/>
              </a:rPr>
              <a:t>  يكون الهيموغلوبين </a:t>
            </a:r>
            <a:r>
              <a:rPr lang="ar-SY" sz="2000" b="1" dirty="0">
                <a:cs typeface="Akhbar MT" pitchFamily="2" charset="-78"/>
              </a:rPr>
              <a:t>غير مستقر ونلاحظه أكثر في حالة الألفا </a:t>
            </a:r>
            <a:r>
              <a:rPr lang="ar-SY" sz="2000" b="1" dirty="0" smtClean="0">
                <a:cs typeface="Akhbar MT" pitchFamily="2" charset="-78"/>
              </a:rPr>
              <a:t>تلاسيميا إذا </a:t>
            </a:r>
            <a:r>
              <a:rPr lang="ar-SY" sz="2000" b="1" dirty="0">
                <a:cs typeface="Akhbar MT" pitchFamily="2" charset="-78"/>
              </a:rPr>
              <a:t>تم </a:t>
            </a:r>
            <a:r>
              <a:rPr lang="ar-SY" sz="2000" b="1" dirty="0" smtClean="0">
                <a:cs typeface="Akhbar MT" pitchFamily="2" charset="-78"/>
              </a:rPr>
              <a:t>إضافة </a:t>
            </a:r>
            <a:r>
              <a:rPr lang="ar-SY" sz="2000" b="1" dirty="0">
                <a:cs typeface="Akhbar MT" pitchFamily="2" charset="-78"/>
              </a:rPr>
              <a:t>مواد كيميائية مؤكسدة </a:t>
            </a:r>
            <a:r>
              <a:rPr lang="ar-SY" sz="2000" b="1" dirty="0" smtClean="0">
                <a:cs typeface="Akhbar MT" pitchFamily="2" charset="-78"/>
              </a:rPr>
              <a:t>إليه </a:t>
            </a:r>
            <a:r>
              <a:rPr lang="ar-SY" sz="2000" b="1" dirty="0">
                <a:cs typeface="Akhbar MT" pitchFamily="2" charset="-78"/>
              </a:rPr>
              <a:t>وحضنه لفترة </a:t>
            </a:r>
            <a:r>
              <a:rPr lang="ar-SY" sz="2000" b="1" dirty="0" smtClean="0">
                <a:cs typeface="Akhbar MT" pitchFamily="2" charset="-78"/>
              </a:rPr>
              <a:t>مثلاً مع الكريستال </a:t>
            </a:r>
            <a:r>
              <a:rPr lang="ar-SY" sz="2000" b="1" dirty="0">
                <a:cs typeface="Akhbar MT" pitchFamily="2" charset="-78"/>
              </a:rPr>
              <a:t>بلو </a:t>
            </a:r>
            <a:r>
              <a:rPr lang="ar-SY" sz="2000" b="1" dirty="0" smtClean="0">
                <a:cs typeface="Akhbar MT" pitchFamily="2" charset="-78"/>
              </a:rPr>
              <a:t>فإنه يتأكسد </a:t>
            </a:r>
            <a:r>
              <a:rPr lang="ar-SY" sz="2000" b="1" dirty="0">
                <a:cs typeface="Akhbar MT" pitchFamily="2" charset="-78"/>
              </a:rPr>
              <a:t>ويتغير شكله </a:t>
            </a:r>
            <a:r>
              <a:rPr lang="ar-SY" sz="2000" b="1" dirty="0" smtClean="0">
                <a:cs typeface="Akhbar MT" pitchFamily="2" charset="-78"/>
              </a:rPr>
              <a:t>ويترسب في </a:t>
            </a:r>
            <a:r>
              <a:rPr lang="ar-SY" sz="2000" b="1" dirty="0">
                <a:cs typeface="Akhbar MT" pitchFamily="2" charset="-78"/>
              </a:rPr>
              <a:t>كرات الدم الحمراء ويشاهد على شكل نقطة صغيرة زرقاء اللون متماثلة الشكل داخل كرات الدم </a:t>
            </a:r>
            <a:r>
              <a:rPr lang="ar-SY" sz="2000" b="1" dirty="0" smtClean="0">
                <a:cs typeface="Akhbar MT" pitchFamily="2" charset="-78"/>
              </a:rPr>
              <a:t>الحمراء ونسميها </a:t>
            </a:r>
            <a:r>
              <a:rPr lang="en-US" sz="2000" b="1" dirty="0" err="1">
                <a:cs typeface="Akhbar MT" pitchFamily="2" charset="-78"/>
              </a:rPr>
              <a:t>HbH</a:t>
            </a:r>
            <a:r>
              <a:rPr lang="en-US" sz="2000" b="1" dirty="0">
                <a:cs typeface="Akhbar MT" pitchFamily="2" charset="-78"/>
              </a:rPr>
              <a:t> inclusion body </a:t>
            </a:r>
            <a:br>
              <a:rPr lang="en-US" sz="2000" b="1" dirty="0">
                <a:cs typeface="Akhbar MT" pitchFamily="2" charset="-78"/>
              </a:rPr>
            </a:br>
            <a:r>
              <a:rPr lang="ar-SY" sz="2000" b="1" dirty="0" smtClean="0">
                <a:cs typeface="Akhbar MT" pitchFamily="2" charset="-78"/>
              </a:rPr>
              <a:t>والنتائج تكون سلبية في التلاسيميا بيتا بنوعيها.</a:t>
            </a:r>
          </a:p>
          <a:p>
            <a:pPr marL="0" indent="0" algn="r" rtl="1">
              <a:buNone/>
            </a:pPr>
            <a:endParaRPr lang="en-US" sz="2000" b="1" dirty="0">
              <a:cs typeface="Akhbar MT" pitchFamily="2" charset="-78"/>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6807" y="2320611"/>
            <a:ext cx="6871009" cy="3735388"/>
          </a:xfrm>
          <a:prstGeom prst="rect">
            <a:avLst/>
          </a:prstGeom>
        </p:spPr>
      </p:pic>
    </p:spTree>
    <p:extLst>
      <p:ext uri="{BB962C8B-B14F-4D97-AF65-F5344CB8AC3E}">
        <p14:creationId xmlns:p14="http://schemas.microsoft.com/office/powerpoint/2010/main" val="325055541"/>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457700" y="243110"/>
            <a:ext cx="4900612" cy="963390"/>
          </a:xfrm>
          <a:solidFill>
            <a:srgbClr val="CC0000"/>
          </a:solidFill>
        </p:spPr>
        <p:style>
          <a:lnRef idx="0">
            <a:schemeClr val="accent1"/>
          </a:lnRef>
          <a:fillRef idx="3">
            <a:schemeClr val="accent1"/>
          </a:fillRef>
          <a:effectRef idx="3">
            <a:schemeClr val="accent1"/>
          </a:effectRef>
          <a:fontRef idx="minor">
            <a:schemeClr val="lt1"/>
          </a:fontRef>
        </p:style>
        <p:txBody>
          <a:bodyPr>
            <a:noAutofit/>
          </a:bodyPr>
          <a:lstStyle/>
          <a:p>
            <a:pPr algn="r" rtl="1"/>
            <a:r>
              <a:rPr lang="ar-SY" sz="6000" dirty="0">
                <a:solidFill>
                  <a:schemeClr val="bg1"/>
                </a:solidFill>
                <a:latin typeface="Andalus" panose="02020603050405020304" pitchFamily="18" charset="-78"/>
                <a:ea typeface="+mj-ea"/>
                <a:cs typeface="Andalus" panose="02020603050405020304" pitchFamily="18" charset="-78"/>
              </a:rPr>
              <a:t>تحاليل الهيموغلوبين</a:t>
            </a:r>
            <a:endParaRPr lang="en-US" sz="6000" dirty="0">
              <a:solidFill>
                <a:schemeClr val="bg1"/>
              </a:solidFill>
              <a:latin typeface="Andalus" panose="02020603050405020304" pitchFamily="18" charset="-78"/>
              <a:ea typeface="+mj-ea"/>
              <a:cs typeface="Andalus" panose="02020603050405020304" pitchFamily="18" charset="-78"/>
            </a:endParaRPr>
          </a:p>
        </p:txBody>
      </p:sp>
      <p:sp>
        <p:nvSpPr>
          <p:cNvPr id="3" name="عنصر نائب للمحتوى 2"/>
          <p:cNvSpPr>
            <a:spLocks noGrp="1"/>
          </p:cNvSpPr>
          <p:nvPr>
            <p:ph idx="1"/>
          </p:nvPr>
        </p:nvSpPr>
        <p:spPr>
          <a:xfrm>
            <a:off x="2919412" y="1333500"/>
            <a:ext cx="8915400" cy="5359400"/>
          </a:xfrm>
        </p:spPr>
        <p:txBody>
          <a:bodyPr>
            <a:normAutofit fontScale="85000" lnSpcReduction="20000"/>
          </a:bodyPr>
          <a:lstStyle/>
          <a:p>
            <a:pPr algn="r" rtl="1"/>
            <a:r>
              <a:rPr lang="ar-SY" sz="2000" b="1" dirty="0">
                <a:cs typeface="Akhbar MT" pitchFamily="2" charset="-78"/>
              </a:rPr>
              <a:t>للهيموغلوبين الطبيعي عدة أنواع:</a:t>
            </a:r>
          </a:p>
          <a:p>
            <a:pPr marL="0" indent="0" algn="r" rtl="1">
              <a:buNone/>
            </a:pPr>
            <a:r>
              <a:rPr lang="ar-SY" sz="2000" b="1" dirty="0">
                <a:cs typeface="Akhbar MT" pitchFamily="2" charset="-78"/>
              </a:rPr>
              <a:t>1- هيموغلوبين </a:t>
            </a:r>
            <a:r>
              <a:rPr lang="en-US" sz="2000" b="1" dirty="0">
                <a:cs typeface="Akhbar MT" pitchFamily="2" charset="-78"/>
              </a:rPr>
              <a:t>A1</a:t>
            </a:r>
            <a:endParaRPr lang="ar-SY" sz="2000" b="1" dirty="0">
              <a:cs typeface="Akhbar MT" pitchFamily="2" charset="-78"/>
            </a:endParaRPr>
          </a:p>
          <a:p>
            <a:pPr marL="0" indent="0" algn="r" rtl="1">
              <a:buNone/>
            </a:pPr>
            <a:r>
              <a:rPr lang="ar-SY" sz="2000" b="1" dirty="0">
                <a:cs typeface="Akhbar MT" pitchFamily="2" charset="-78"/>
              </a:rPr>
              <a:t>2- هيموغلوبين </a:t>
            </a:r>
            <a:r>
              <a:rPr lang="en-US" sz="2000" b="1" dirty="0">
                <a:cs typeface="Akhbar MT" pitchFamily="2" charset="-78"/>
              </a:rPr>
              <a:t>A2</a:t>
            </a:r>
            <a:endParaRPr lang="ar-SY" sz="2000" b="1" dirty="0">
              <a:cs typeface="Akhbar MT" pitchFamily="2" charset="-78"/>
            </a:endParaRPr>
          </a:p>
          <a:p>
            <a:pPr marL="0" indent="0" algn="r" rtl="1">
              <a:lnSpc>
                <a:spcPct val="170000"/>
              </a:lnSpc>
              <a:buNone/>
            </a:pPr>
            <a:r>
              <a:rPr lang="ar-SY" sz="2000" b="1" dirty="0">
                <a:cs typeface="Akhbar MT" pitchFamily="2" charset="-78"/>
              </a:rPr>
              <a:t>وعند مرضى التلاسيميا تختلف نسبة الهيموغلوبينات الطبيعية بوجود الخضاب الجنيني </a:t>
            </a:r>
            <a:r>
              <a:rPr lang="en-US" sz="2000" b="1" dirty="0">
                <a:cs typeface="Akhbar MT" pitchFamily="2" charset="-78"/>
              </a:rPr>
              <a:t>F</a:t>
            </a:r>
            <a:r>
              <a:rPr lang="ar-SY" sz="2000" b="1" dirty="0">
                <a:cs typeface="Akhbar MT" pitchFamily="2" charset="-78"/>
              </a:rPr>
              <a:t> حيث ترتفع نسبة هذا الخضاب حسب نوع التلاسيميا اذا كانت كبرى أو صغرى</a:t>
            </a:r>
            <a:r>
              <a:rPr lang="ar-SY" sz="2000" b="1" dirty="0" smtClean="0">
                <a:cs typeface="Akhbar MT" pitchFamily="2" charset="-78"/>
              </a:rPr>
              <a:t>.</a:t>
            </a:r>
            <a:endParaRPr lang="en-US" sz="2000" b="1" dirty="0">
              <a:cs typeface="Akhbar MT" pitchFamily="2" charset="-78"/>
            </a:endParaRPr>
          </a:p>
          <a:p>
            <a:pPr marL="0" indent="0" algn="r" rtl="1">
              <a:lnSpc>
                <a:spcPct val="170000"/>
              </a:lnSpc>
              <a:buNone/>
            </a:pPr>
            <a:r>
              <a:rPr lang="ar-SY" sz="2000" b="1" dirty="0">
                <a:cs typeface="Akhbar MT" pitchFamily="2" charset="-78"/>
              </a:rPr>
              <a:t>ومن أهم الفحوصات المخبرية التي يتم من خلالها الكشف عن نوع التلاسيميا هو اختبار الفصل الكهربائي للهيموغلوبين أو ما يعرف بـرحلان الخضاب الكهربائي </a:t>
            </a:r>
            <a:r>
              <a:rPr lang="en-US" sz="2000" b="1" dirty="0">
                <a:cs typeface="Akhbar MT" pitchFamily="2" charset="-78"/>
              </a:rPr>
              <a:t>              </a:t>
            </a:r>
            <a:r>
              <a:rPr lang="en-US" sz="2000" b="1" dirty="0" smtClean="0">
                <a:cs typeface="Akhbar MT" pitchFamily="2" charset="-78"/>
              </a:rPr>
              <a:t>     (HAEMOGLOBIN </a:t>
            </a:r>
            <a:r>
              <a:rPr lang="en-US" sz="2000" b="1" dirty="0">
                <a:cs typeface="Akhbar MT" pitchFamily="2" charset="-78"/>
              </a:rPr>
              <a:t>ELECTROPHORESHS) </a:t>
            </a:r>
            <a:endParaRPr lang="ar-SY" sz="2000" b="1" dirty="0" smtClean="0">
              <a:cs typeface="Akhbar MT" pitchFamily="2" charset="-78"/>
            </a:endParaRPr>
          </a:p>
          <a:p>
            <a:pPr marL="0" indent="0" algn="r" rtl="1">
              <a:lnSpc>
                <a:spcPct val="170000"/>
              </a:lnSpc>
              <a:buNone/>
            </a:pPr>
            <a:r>
              <a:rPr lang="ar-SY" sz="2000" b="1" dirty="0">
                <a:cs typeface="Akhbar MT" pitchFamily="2" charset="-78"/>
              </a:rPr>
              <a:t>حيث نجد في </a:t>
            </a:r>
            <a:r>
              <a:rPr lang="ar-SY" sz="2000" b="1" dirty="0" smtClean="0">
                <a:cs typeface="Akhbar MT" pitchFamily="2" charset="-78"/>
              </a:rPr>
              <a:t>البيتا تلاسيميا الكبرى </a:t>
            </a:r>
            <a:r>
              <a:rPr lang="ar-SY" sz="2000" b="1" dirty="0">
                <a:cs typeface="Akhbar MT" pitchFamily="2" charset="-78"/>
              </a:rPr>
              <a:t>ارتفاع في نسبة </a:t>
            </a:r>
            <a:r>
              <a:rPr lang="ar-SY" sz="2000" b="1" dirty="0" smtClean="0">
                <a:cs typeface="Akhbar MT" pitchFamily="2" charset="-78"/>
              </a:rPr>
              <a:t>الهيموغلوبين </a:t>
            </a:r>
            <a:r>
              <a:rPr lang="en-US" sz="2000" b="1" dirty="0" smtClean="0">
                <a:cs typeface="Akhbar MT" pitchFamily="2" charset="-78"/>
              </a:rPr>
              <a:t>F</a:t>
            </a:r>
            <a:r>
              <a:rPr lang="ar-SY" sz="2000" b="1" dirty="0" smtClean="0">
                <a:cs typeface="Akhbar MT" pitchFamily="2" charset="-78"/>
              </a:rPr>
              <a:t>  التي تصل </a:t>
            </a:r>
            <a:r>
              <a:rPr lang="ar-SY" sz="2000" b="1" dirty="0">
                <a:cs typeface="Akhbar MT" pitchFamily="2" charset="-78"/>
              </a:rPr>
              <a:t>إلى </a:t>
            </a:r>
            <a:r>
              <a:rPr lang="ar-SY" sz="2000" b="1" dirty="0" smtClean="0">
                <a:cs typeface="Akhbar MT" pitchFamily="2" charset="-78"/>
              </a:rPr>
              <a:t>70 - 90 </a:t>
            </a:r>
            <a:r>
              <a:rPr lang="ar-SY" sz="2000" b="1" dirty="0">
                <a:cs typeface="Akhbar MT" pitchFamily="2" charset="-78"/>
              </a:rPr>
              <a:t>% وتبلغ نسبة </a:t>
            </a:r>
            <a:r>
              <a:rPr lang="ar-SY" sz="2000" b="1" dirty="0" smtClean="0">
                <a:cs typeface="Akhbar MT" pitchFamily="2" charset="-78"/>
              </a:rPr>
              <a:t>الهيموغلوبين </a:t>
            </a:r>
            <a:r>
              <a:rPr lang="ar-SY" sz="2000" b="1" dirty="0">
                <a:cs typeface="Akhbar MT" pitchFamily="2" charset="-78"/>
              </a:rPr>
              <a:t>1</a:t>
            </a:r>
            <a:r>
              <a:rPr lang="en-US" sz="2000" b="1" dirty="0" smtClean="0">
                <a:cs typeface="Akhbar MT" pitchFamily="2" charset="-78"/>
              </a:rPr>
              <a:t>A</a:t>
            </a:r>
            <a:r>
              <a:rPr lang="ar-SY" sz="2000" b="1" dirty="0" smtClean="0">
                <a:cs typeface="Akhbar MT" pitchFamily="2" charset="-78"/>
              </a:rPr>
              <a:t> من    </a:t>
            </a:r>
            <a:r>
              <a:rPr lang="ar-SY" sz="2000" b="1" dirty="0">
                <a:cs typeface="Akhbar MT" pitchFamily="2" charset="-78"/>
              </a:rPr>
              <a:t>10 </a:t>
            </a:r>
            <a:r>
              <a:rPr lang="ar-SY" sz="2000" b="1" dirty="0" smtClean="0">
                <a:cs typeface="Akhbar MT" pitchFamily="2" charset="-78"/>
              </a:rPr>
              <a:t>– 30 % </a:t>
            </a:r>
            <a:r>
              <a:rPr lang="ar-SY" sz="2000" b="1" dirty="0">
                <a:cs typeface="Akhbar MT" pitchFamily="2" charset="-78"/>
              </a:rPr>
              <a:t>أ</a:t>
            </a:r>
            <a:r>
              <a:rPr lang="ar-SY" sz="2000" b="1" dirty="0" smtClean="0">
                <a:cs typeface="Akhbar MT" pitchFamily="2" charset="-78"/>
              </a:rPr>
              <a:t>ما الهيموغلوبين </a:t>
            </a:r>
            <a:r>
              <a:rPr lang="en-US" sz="2000" b="1" dirty="0" smtClean="0">
                <a:cs typeface="Akhbar MT" pitchFamily="2" charset="-78"/>
              </a:rPr>
              <a:t>A2</a:t>
            </a:r>
            <a:r>
              <a:rPr lang="ar-SY" sz="2000" b="1" dirty="0">
                <a:cs typeface="Akhbar MT" pitchFamily="2" charset="-78"/>
              </a:rPr>
              <a:t> </a:t>
            </a:r>
            <a:r>
              <a:rPr lang="ar-SY" sz="2000" b="1" dirty="0" smtClean="0">
                <a:cs typeface="Akhbar MT" pitchFamily="2" charset="-78"/>
              </a:rPr>
              <a:t>لا يحدث </a:t>
            </a:r>
            <a:r>
              <a:rPr lang="ar-SY" sz="2000" b="1" dirty="0">
                <a:cs typeface="Akhbar MT" pitchFamily="2" charset="-78"/>
              </a:rPr>
              <a:t>ارتفاع في </a:t>
            </a:r>
            <a:r>
              <a:rPr lang="ar-SY" sz="2000" b="1" dirty="0" smtClean="0">
                <a:cs typeface="Akhbar MT" pitchFamily="2" charset="-78"/>
              </a:rPr>
              <a:t>نسبته.</a:t>
            </a:r>
          </a:p>
          <a:p>
            <a:pPr marL="0" indent="0" algn="r" rtl="1">
              <a:buNone/>
            </a:pPr>
            <a:r>
              <a:rPr lang="ar-SY" sz="2000" b="1" dirty="0" smtClean="0">
                <a:cs typeface="Akhbar MT" pitchFamily="2" charset="-78"/>
              </a:rPr>
              <a:t>أما في البيتا تلاسيميا الصغرى نجد:</a:t>
            </a:r>
          </a:p>
          <a:p>
            <a:pPr marL="0" indent="0" algn="r" rtl="1">
              <a:lnSpc>
                <a:spcPct val="170000"/>
              </a:lnSpc>
              <a:buNone/>
            </a:pPr>
            <a:r>
              <a:rPr lang="ar-SY" sz="2000" dirty="0"/>
              <a:t>1- </a:t>
            </a:r>
            <a:r>
              <a:rPr lang="ar-SY" sz="2000" b="1" dirty="0" smtClean="0">
                <a:cs typeface="Akhbar MT" pitchFamily="2" charset="-78"/>
              </a:rPr>
              <a:t>هيموغلوبين </a:t>
            </a:r>
            <a:r>
              <a:rPr lang="en-US" sz="2000" b="1" dirty="0" smtClean="0">
                <a:cs typeface="Akhbar MT" pitchFamily="2" charset="-78"/>
              </a:rPr>
              <a:t>F</a:t>
            </a:r>
            <a:r>
              <a:rPr lang="ar-SY" sz="2000" b="1" dirty="0" smtClean="0">
                <a:cs typeface="Akhbar MT" pitchFamily="2" charset="-78"/>
              </a:rPr>
              <a:t> وهيموجلوبين </a:t>
            </a:r>
            <a:r>
              <a:rPr lang="en-US" sz="2000" b="1" dirty="0" smtClean="0">
                <a:cs typeface="Akhbar MT" pitchFamily="2" charset="-78"/>
              </a:rPr>
              <a:t>A2</a:t>
            </a:r>
            <a:r>
              <a:rPr lang="ar-SY" sz="2000" b="1" dirty="0" smtClean="0">
                <a:cs typeface="Akhbar MT" pitchFamily="2" charset="-78"/>
              </a:rPr>
              <a:t> ترتفع ارتفاعا </a:t>
            </a:r>
            <a:r>
              <a:rPr lang="ar-SY" sz="2000" b="1" dirty="0">
                <a:cs typeface="Akhbar MT" pitchFamily="2" charset="-78"/>
              </a:rPr>
              <a:t>طفيفا </a:t>
            </a:r>
            <a:r>
              <a:rPr lang="ar-SY" sz="2000" b="1" dirty="0" smtClean="0">
                <a:cs typeface="Akhbar MT" pitchFamily="2" charset="-78"/>
              </a:rPr>
              <a:t>.</a:t>
            </a:r>
            <a:r>
              <a:rPr lang="ar-SY" sz="2000" b="1" dirty="0">
                <a:cs typeface="Akhbar MT" pitchFamily="2" charset="-78"/>
              </a:rPr>
              <a:t/>
            </a:r>
            <a:br>
              <a:rPr lang="ar-SY" sz="2000" b="1" dirty="0">
                <a:cs typeface="Akhbar MT" pitchFamily="2" charset="-78"/>
              </a:rPr>
            </a:br>
            <a:r>
              <a:rPr lang="ar-SY" sz="2000" b="1" dirty="0">
                <a:cs typeface="Akhbar MT" pitchFamily="2" charset="-78"/>
              </a:rPr>
              <a:t>2- </a:t>
            </a:r>
            <a:r>
              <a:rPr lang="ar-SY" sz="2000" b="1" dirty="0" smtClean="0">
                <a:cs typeface="Akhbar MT" pitchFamily="2" charset="-78"/>
              </a:rPr>
              <a:t>هيموغلوبين</a:t>
            </a:r>
            <a:r>
              <a:rPr lang="en-US" sz="2000" b="1" dirty="0" smtClean="0">
                <a:cs typeface="Akhbar MT" pitchFamily="2" charset="-78"/>
              </a:rPr>
              <a:t>A1</a:t>
            </a:r>
            <a:r>
              <a:rPr lang="ar-SY" sz="2000" b="1" dirty="0" smtClean="0">
                <a:cs typeface="Akhbar MT" pitchFamily="2" charset="-78"/>
              </a:rPr>
              <a:t> تصل نسبته </a:t>
            </a:r>
            <a:r>
              <a:rPr lang="ar-SY" sz="2000" b="1" dirty="0">
                <a:cs typeface="Akhbar MT" pitchFamily="2" charset="-78"/>
              </a:rPr>
              <a:t>إلى 80</a:t>
            </a:r>
            <a:r>
              <a:rPr lang="ar-SY" sz="2000" b="1" dirty="0" smtClean="0">
                <a:cs typeface="Akhbar MT" pitchFamily="2" charset="-78"/>
              </a:rPr>
              <a:t>%.                                                                                                                                        3- </a:t>
            </a:r>
            <a:r>
              <a:rPr lang="ar-SY" sz="2100" b="1" dirty="0">
                <a:cs typeface="Akhbar MT" pitchFamily="2" charset="-78"/>
              </a:rPr>
              <a:t>عند عمل تحليل </a:t>
            </a:r>
            <a:r>
              <a:rPr lang="ar-SY" sz="2100" b="1" dirty="0" smtClean="0">
                <a:cs typeface="Akhbar MT" pitchFamily="2" charset="-78"/>
              </a:rPr>
              <a:t>الـ </a:t>
            </a:r>
            <a:r>
              <a:rPr lang="en-US" sz="2100" b="1" dirty="0" smtClean="0">
                <a:cs typeface="Akhbar MT" pitchFamily="2" charset="-78"/>
              </a:rPr>
              <a:t>CBC</a:t>
            </a:r>
            <a:r>
              <a:rPr lang="ar-SY" sz="2100" b="1" dirty="0" smtClean="0">
                <a:cs typeface="Akhbar MT" pitchFamily="2" charset="-78"/>
              </a:rPr>
              <a:t> نجد </a:t>
            </a:r>
            <a:r>
              <a:rPr lang="ar-SY" sz="2100" b="1" dirty="0">
                <a:cs typeface="Akhbar MT" pitchFamily="2" charset="-78"/>
              </a:rPr>
              <a:t>أ</a:t>
            </a:r>
            <a:r>
              <a:rPr lang="ar-SY" sz="2100" b="1" dirty="0" smtClean="0">
                <a:cs typeface="Akhbar MT" pitchFamily="2" charset="-78"/>
              </a:rPr>
              <a:t>ن </a:t>
            </a:r>
            <a:r>
              <a:rPr lang="ar-SY" sz="2100" b="1" dirty="0">
                <a:cs typeface="Akhbar MT" pitchFamily="2" charset="-78"/>
              </a:rPr>
              <a:t>تركيز </a:t>
            </a:r>
            <a:r>
              <a:rPr lang="ar-SY" sz="2100" b="1" dirty="0" smtClean="0">
                <a:cs typeface="Akhbar MT" pitchFamily="2" charset="-78"/>
              </a:rPr>
              <a:t>الهيموغلوبين </a:t>
            </a:r>
            <a:r>
              <a:rPr lang="ar-SY" sz="2100" b="1" dirty="0">
                <a:cs typeface="Akhbar MT" pitchFamily="2" charset="-78"/>
              </a:rPr>
              <a:t>في الدم من </a:t>
            </a:r>
            <a:r>
              <a:rPr lang="ar-SY" sz="2100" b="1" dirty="0" smtClean="0">
                <a:cs typeface="Akhbar MT" pitchFamily="2" charset="-78"/>
              </a:rPr>
              <a:t>10 - 12 </a:t>
            </a:r>
            <a:r>
              <a:rPr lang="ar-SY" sz="2100" b="1" dirty="0">
                <a:cs typeface="Akhbar MT" pitchFamily="2" charset="-78"/>
              </a:rPr>
              <a:t>جم / </a:t>
            </a:r>
            <a:r>
              <a:rPr lang="ar-SY" sz="2100" b="1" dirty="0" smtClean="0">
                <a:cs typeface="Akhbar MT" pitchFamily="2" charset="-78"/>
              </a:rPr>
              <a:t>ديسيلتر </a:t>
            </a:r>
            <a:r>
              <a:rPr lang="ar-SY" sz="2100" b="1" dirty="0">
                <a:cs typeface="Akhbar MT" pitchFamily="2" charset="-78"/>
              </a:rPr>
              <a:t>.         </a:t>
            </a:r>
            <a:endParaRPr lang="en-US" sz="2100" b="1" dirty="0">
              <a:cs typeface="Akhbar MT" pitchFamily="2" charset="-78"/>
            </a:endParaRPr>
          </a:p>
        </p:txBody>
      </p:sp>
    </p:spTree>
    <p:extLst>
      <p:ext uri="{BB962C8B-B14F-4D97-AF65-F5344CB8AC3E}">
        <p14:creationId xmlns:p14="http://schemas.microsoft.com/office/powerpoint/2010/main" val="90676503"/>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4450" y="495301"/>
            <a:ext cx="7588250" cy="5361188"/>
          </a:xfrm>
          <a:prstGeom prst="rect">
            <a:avLst/>
          </a:prstGeom>
        </p:spPr>
      </p:pic>
      <p:sp>
        <p:nvSpPr>
          <p:cNvPr id="6" name="مربع نص 5"/>
          <p:cNvSpPr txBox="1"/>
          <p:nvPr/>
        </p:nvSpPr>
        <p:spPr>
          <a:xfrm>
            <a:off x="4864100" y="5856489"/>
            <a:ext cx="5791200" cy="461665"/>
          </a:xfrm>
          <a:prstGeom prst="rect">
            <a:avLst/>
          </a:prstGeom>
          <a:noFill/>
        </p:spPr>
        <p:txBody>
          <a:bodyPr wrap="square" rtlCol="0">
            <a:spAutoFit/>
          </a:bodyPr>
          <a:lstStyle/>
          <a:p>
            <a:pPr algn="ctr" rtl="1"/>
            <a:r>
              <a:rPr lang="ar-SY" sz="2400" b="1" dirty="0" smtClean="0">
                <a:cs typeface="DecoType Naskh" panose="02010400000000000000" pitchFamily="2" charset="-78"/>
              </a:rPr>
              <a:t>مقارنة رحلان الخضاب الكهربائي بين مريض التلاسيميا والإنسان السليم</a:t>
            </a:r>
            <a:endParaRPr lang="en-US" sz="2400" b="1" dirty="0">
              <a:cs typeface="DecoType Naskh" panose="02010400000000000000" pitchFamily="2" charset="-78"/>
            </a:endParaRPr>
          </a:p>
        </p:txBody>
      </p:sp>
    </p:spTree>
    <p:extLst>
      <p:ext uri="{BB962C8B-B14F-4D97-AF65-F5344CB8AC3E}">
        <p14:creationId xmlns:p14="http://schemas.microsoft.com/office/powerpoint/2010/main" val="261097689"/>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89212" y="1117600"/>
            <a:ext cx="8915400" cy="5194300"/>
          </a:xfrm>
        </p:spPr>
        <p:txBody>
          <a:bodyPr>
            <a:noAutofit/>
          </a:bodyPr>
          <a:lstStyle/>
          <a:p>
            <a:pPr algn="r" rtl="1"/>
            <a:r>
              <a:rPr lang="ar-SY" sz="2000" b="1" dirty="0">
                <a:cs typeface="Akhbar MT" pitchFamily="2" charset="-78"/>
              </a:rPr>
              <a:t>تحليل الـحمض النووي</a:t>
            </a:r>
            <a:r>
              <a:rPr lang="en-US" sz="2000" b="1" dirty="0">
                <a:cs typeface="Akhbar MT" pitchFamily="2" charset="-78"/>
              </a:rPr>
              <a:t>DNA </a:t>
            </a:r>
            <a:r>
              <a:rPr lang="ar-SY" sz="2000" b="1" dirty="0">
                <a:cs typeface="Akhbar MT" pitchFamily="2" charset="-78"/>
              </a:rPr>
              <a:t>: لتشخيص الإصابة بالتلاسيميا، أو لتحديد إذا ما كان الشخص حاملاً للمرض (خلل في الجين المسؤول عن مادة الهيموغلوبين).</a:t>
            </a:r>
          </a:p>
          <a:p>
            <a:pPr algn="r" rtl="1"/>
            <a:r>
              <a:rPr lang="ar-SY" sz="2000" b="1" dirty="0">
                <a:cs typeface="Akhbar MT" pitchFamily="2" charset="-78"/>
              </a:rPr>
              <a:t>كما يمكن إجراء التحاليل على الجنين قبل الولادة لمعرفة ما إذا كان </a:t>
            </a:r>
            <a:r>
              <a:rPr lang="ar-SY" sz="2000" b="1" dirty="0" smtClean="0">
                <a:cs typeface="Akhbar MT" pitchFamily="2" charset="-78"/>
              </a:rPr>
              <a:t>مصاباً بالتلاسيميا </a:t>
            </a:r>
            <a:r>
              <a:rPr lang="ar-SY" sz="2000" b="1" dirty="0">
                <a:cs typeface="Akhbar MT" pitchFamily="2" charset="-78"/>
              </a:rPr>
              <a:t>،ومدى خطورة المرض المتوقعة .</a:t>
            </a:r>
            <a:br>
              <a:rPr lang="ar-SY" sz="2000" b="1" dirty="0">
                <a:cs typeface="Akhbar MT" pitchFamily="2" charset="-78"/>
              </a:rPr>
            </a:br>
            <a:r>
              <a:rPr lang="ar-SY" sz="2000" b="1" dirty="0">
                <a:cs typeface="Akhbar MT" pitchFamily="2" charset="-78"/>
              </a:rPr>
              <a:t>وهذه التحاليل تتضمن:</a:t>
            </a:r>
            <a:br>
              <a:rPr lang="ar-SY" sz="2000" b="1" dirty="0">
                <a:cs typeface="Akhbar MT" pitchFamily="2" charset="-78"/>
              </a:rPr>
            </a:br>
            <a:r>
              <a:rPr lang="ar-SY" sz="2000" b="1" dirty="0" smtClean="0">
                <a:cs typeface="Akhbar MT" pitchFamily="2" charset="-78"/>
              </a:rPr>
              <a:t>- عينة </a:t>
            </a:r>
            <a:r>
              <a:rPr lang="ar-SY" sz="2000" b="1" dirty="0">
                <a:cs typeface="Akhbar MT" pitchFamily="2" charset="-78"/>
              </a:rPr>
              <a:t>من المشيمة</a:t>
            </a:r>
            <a:br>
              <a:rPr lang="ar-SY" sz="2000" b="1" dirty="0">
                <a:cs typeface="Akhbar MT" pitchFamily="2" charset="-78"/>
              </a:rPr>
            </a:br>
            <a:r>
              <a:rPr lang="ar-SY" sz="2000" b="1" dirty="0">
                <a:cs typeface="Akhbar MT" pitchFamily="2" charset="-78"/>
              </a:rPr>
              <a:t>هذا الفحص عادة يتم في الأسبوع الـ 11 من الحمل ويتضمن أخذ عينة صغيرة الحجم من المشيمة لإجراء الفحوصات عليها.</a:t>
            </a:r>
            <a:br>
              <a:rPr lang="ar-SY" sz="2000" b="1" dirty="0">
                <a:cs typeface="Akhbar MT" pitchFamily="2" charset="-78"/>
              </a:rPr>
            </a:br>
            <a:r>
              <a:rPr lang="ar-SY" sz="2000" b="1" dirty="0" smtClean="0">
                <a:cs typeface="Akhbar MT" pitchFamily="2" charset="-78"/>
              </a:rPr>
              <a:t>- عينة </a:t>
            </a:r>
            <a:r>
              <a:rPr lang="ar-SY" sz="2000" b="1" dirty="0">
                <a:cs typeface="Akhbar MT" pitchFamily="2" charset="-78"/>
              </a:rPr>
              <a:t>من السائل المحيط بالجنين</a:t>
            </a:r>
            <a:br>
              <a:rPr lang="ar-SY" sz="2000" b="1" dirty="0">
                <a:cs typeface="Akhbar MT" pitchFamily="2" charset="-78"/>
              </a:rPr>
            </a:br>
            <a:r>
              <a:rPr lang="ar-SY" sz="2000" b="1" dirty="0">
                <a:cs typeface="Akhbar MT" pitchFamily="2" charset="-78"/>
              </a:rPr>
              <a:t>وهذا الإجراء يتم عادة في الأسبوع الـ 16 من الحمل ، وذلك بسحب عينة من السائل المحيط بالجنين و إجراء الفحوصات عليها.</a:t>
            </a:r>
            <a:br>
              <a:rPr lang="ar-SY" sz="2000" b="1" dirty="0">
                <a:cs typeface="Akhbar MT" pitchFamily="2" charset="-78"/>
              </a:rPr>
            </a:br>
            <a:r>
              <a:rPr lang="ar-SY" sz="2000" b="1" dirty="0" smtClean="0">
                <a:cs typeface="Akhbar MT" pitchFamily="2" charset="-78"/>
              </a:rPr>
              <a:t>- عينة </a:t>
            </a:r>
            <a:r>
              <a:rPr lang="ar-SY" sz="2000" b="1" dirty="0">
                <a:cs typeface="Akhbar MT" pitchFamily="2" charset="-78"/>
              </a:rPr>
              <a:t>من دم الجنين</a:t>
            </a:r>
            <a:br>
              <a:rPr lang="ar-SY" sz="2000" b="1" dirty="0">
                <a:cs typeface="Akhbar MT" pitchFamily="2" charset="-78"/>
              </a:rPr>
            </a:br>
            <a:r>
              <a:rPr lang="ar-SY" sz="2000" b="1" dirty="0">
                <a:cs typeface="Akhbar MT" pitchFamily="2" charset="-78"/>
              </a:rPr>
              <a:t>وهذا الإجراء يتم بعد الأسبوع الـ 18 من الحمل ، بأخذ عينة من دم الجنين أو من الأوعية الدموية للحبل السري بواسطة إبرة عن طريق استخدام الموجات فوق الصوتية</a:t>
            </a:r>
            <a:r>
              <a:rPr lang="ar-SY" sz="2000" b="1" dirty="0" smtClean="0">
                <a:cs typeface="Akhbar MT" pitchFamily="2" charset="-78"/>
              </a:rPr>
              <a:t>.</a:t>
            </a:r>
          </a:p>
          <a:p>
            <a:pPr algn="r" rtl="1"/>
            <a:r>
              <a:rPr lang="ar-SY" sz="2000" b="1" dirty="0">
                <a:cs typeface="Akhbar MT" pitchFamily="2" charset="-78"/>
              </a:rPr>
              <a:t>التقنية الحديثة للمساعدة على الإنجاب:</a:t>
            </a:r>
          </a:p>
          <a:p>
            <a:pPr marL="0" indent="0" algn="r" rtl="1">
              <a:buNone/>
            </a:pPr>
            <a:r>
              <a:rPr lang="ar-SY" sz="2000" b="1" dirty="0">
                <a:cs typeface="Akhbar MT" pitchFamily="2" charset="-78"/>
              </a:rPr>
              <a:t>تجمع بين التلقيح الخارجي والتشخيص المبكر قبل زراعة الجنين في </a:t>
            </a:r>
            <a:r>
              <a:rPr lang="ar-SY" sz="2000" b="1" dirty="0" smtClean="0">
                <a:cs typeface="Akhbar MT" pitchFamily="2" charset="-78"/>
              </a:rPr>
              <a:t>الرحم، هذه </a:t>
            </a:r>
            <a:r>
              <a:rPr lang="ar-SY" sz="2000" b="1" dirty="0">
                <a:cs typeface="Akhbar MT" pitchFamily="2" charset="-78"/>
              </a:rPr>
              <a:t>التقنية تساعد الوالدين المصابين بالتلاسيميا أو حاملين للجين المسبب للمرض، كلاهما أو أحدهما على إنجاب طفل سليم.</a:t>
            </a:r>
            <a:br>
              <a:rPr lang="ar-SY" sz="2000" b="1" dirty="0">
                <a:cs typeface="Akhbar MT" pitchFamily="2" charset="-78"/>
              </a:rPr>
            </a:br>
            <a:r>
              <a:rPr lang="ar-SY" sz="2000" b="1" dirty="0">
                <a:cs typeface="Akhbar MT" pitchFamily="2" charset="-78"/>
              </a:rPr>
              <a:t>وذلك عن طريق إجراء الفحوصات على الجنين قبل زراعته في رحم الأم للكشف عن الجينات المسببة للتلاسيميا، واختيار الجينات السليمة من الأب و الأم ومن ثم زراعتها في رحم الأم</a:t>
            </a:r>
            <a:r>
              <a:rPr lang="ar-SY" sz="2000" b="1" dirty="0" smtClean="0">
                <a:cs typeface="Akhbar MT" pitchFamily="2" charset="-78"/>
              </a:rPr>
              <a:t>.</a:t>
            </a:r>
            <a:endParaRPr lang="ar-SY" sz="2400" b="1" dirty="0"/>
          </a:p>
        </p:txBody>
      </p:sp>
      <p:sp>
        <p:nvSpPr>
          <p:cNvPr id="4" name="عنوان 1"/>
          <p:cNvSpPr>
            <a:spLocks noGrp="1"/>
          </p:cNvSpPr>
          <p:nvPr>
            <p:ph type="title"/>
          </p:nvPr>
        </p:nvSpPr>
        <p:spPr>
          <a:xfrm>
            <a:off x="5009356" y="0"/>
            <a:ext cx="4075112" cy="963390"/>
          </a:xfrm>
          <a:solidFill>
            <a:srgbClr val="CC0000"/>
          </a:solidFill>
        </p:spPr>
        <p:style>
          <a:lnRef idx="0">
            <a:schemeClr val="accent1"/>
          </a:lnRef>
          <a:fillRef idx="3">
            <a:schemeClr val="accent1"/>
          </a:fillRef>
          <a:effectRef idx="3">
            <a:schemeClr val="accent1"/>
          </a:effectRef>
          <a:fontRef idx="minor">
            <a:schemeClr val="lt1"/>
          </a:fontRef>
        </p:style>
        <p:txBody>
          <a:bodyPr>
            <a:noAutofit/>
          </a:bodyPr>
          <a:lstStyle/>
          <a:p>
            <a:pPr algn="ctr" rtl="1"/>
            <a:r>
              <a:rPr lang="ar-SY" sz="6000" dirty="0" smtClean="0">
                <a:solidFill>
                  <a:schemeClr val="bg1"/>
                </a:solidFill>
                <a:latin typeface="Andalus" panose="02020603050405020304" pitchFamily="18" charset="-78"/>
                <a:ea typeface="+mj-ea"/>
                <a:cs typeface="Andalus" panose="02020603050405020304" pitchFamily="18" charset="-78"/>
              </a:rPr>
              <a:t>فحوص الجينات</a:t>
            </a:r>
            <a:endParaRPr lang="en-US" sz="6000" dirty="0">
              <a:solidFill>
                <a:schemeClr val="bg1"/>
              </a:solidFill>
              <a:latin typeface="Andalus" panose="02020603050405020304" pitchFamily="18" charset="-78"/>
              <a:ea typeface="+mj-ea"/>
              <a:cs typeface="Andalus" panose="02020603050405020304" pitchFamily="18" charset="-78"/>
            </a:endParaRPr>
          </a:p>
        </p:txBody>
      </p:sp>
    </p:spTree>
    <p:extLst>
      <p:ext uri="{BB962C8B-B14F-4D97-AF65-F5344CB8AC3E}">
        <p14:creationId xmlns:p14="http://schemas.microsoft.com/office/powerpoint/2010/main" val="2979052414"/>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ربطة">
  <a:themeElements>
    <a:clrScheme name="بنفسجي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375</TotalTime>
  <Words>667</Words>
  <Application>Microsoft Office PowerPoint</Application>
  <PresentationFormat>ملء الشاشة</PresentationFormat>
  <Paragraphs>67</Paragraphs>
  <Slides>13</Slides>
  <Notes>1</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13</vt:i4>
      </vt:variant>
    </vt:vector>
  </HeadingPairs>
  <TitlesOfParts>
    <vt:vector size="25" baseType="lpstr">
      <vt:lpstr>Agency FB</vt:lpstr>
      <vt:lpstr>Akhbar MT</vt:lpstr>
      <vt:lpstr>Andalus</vt:lpstr>
      <vt:lpstr>Arabic Typesetting</vt:lpstr>
      <vt:lpstr>Arial</vt:lpstr>
      <vt:lpstr>Calibri</vt:lpstr>
      <vt:lpstr>Century Gothic</vt:lpstr>
      <vt:lpstr>DecoType Naskh</vt:lpstr>
      <vt:lpstr>DecoType Naskh Extensions</vt:lpstr>
      <vt:lpstr>Tahoma</vt:lpstr>
      <vt:lpstr>Wingdings 3</vt:lpstr>
      <vt:lpstr>ربطة</vt:lpstr>
      <vt:lpstr>الفحوص المخبرية اللازمة لمرضى التلاسيميا</vt:lpstr>
      <vt:lpstr>مقدمة</vt:lpstr>
      <vt:lpstr>التشخيص المخبري للتلاسيميا</vt:lpstr>
      <vt:lpstr>عرض تقديمي في PowerPoint</vt:lpstr>
      <vt:lpstr>عرض تقديمي في PowerPoint</vt:lpstr>
      <vt:lpstr>عرض تقديمي في PowerPoint</vt:lpstr>
      <vt:lpstr>تحاليل الهيموغلوبين</vt:lpstr>
      <vt:lpstr>عرض تقديمي في PowerPoint</vt:lpstr>
      <vt:lpstr>فحوص الجينات</vt:lpstr>
      <vt:lpstr>فحص التمنجل</vt:lpstr>
      <vt:lpstr>الفحوص المتممة والدورية </vt:lpstr>
      <vt:lpstr>ختاماً</vt:lpstr>
      <vt:lpstr>الفحوص المخبرية اللازمة لمرضى التلاسيميا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الفحوص المخبرية اللازمة لمرضى التلاسيميا</dc:title>
  <dc:creator>gaith_abtah</dc:creator>
  <cp:lastModifiedBy>gaith_abtah</cp:lastModifiedBy>
  <cp:revision>29</cp:revision>
  <dcterms:created xsi:type="dcterms:W3CDTF">2016-03-12T06:56:18Z</dcterms:created>
  <dcterms:modified xsi:type="dcterms:W3CDTF">2016-03-16T11:26:47Z</dcterms:modified>
</cp:coreProperties>
</file>