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 id="2147483744" r:id="rId2"/>
  </p:sldMasterIdLst>
  <p:notesMasterIdLst>
    <p:notesMasterId r:id="rId51"/>
  </p:notesMasterIdLst>
  <p:sldIdLst>
    <p:sldId id="256" r:id="rId3"/>
    <p:sldId id="656" r:id="rId4"/>
    <p:sldId id="664" r:id="rId5"/>
    <p:sldId id="717" r:id="rId6"/>
    <p:sldId id="719" r:id="rId7"/>
    <p:sldId id="720" r:id="rId8"/>
    <p:sldId id="721" r:id="rId9"/>
    <p:sldId id="722" r:id="rId10"/>
    <p:sldId id="723" r:id="rId11"/>
    <p:sldId id="724" r:id="rId12"/>
    <p:sldId id="757" r:id="rId13"/>
    <p:sldId id="725" r:id="rId14"/>
    <p:sldId id="726" r:id="rId15"/>
    <p:sldId id="718" r:id="rId16"/>
    <p:sldId id="727" r:id="rId17"/>
    <p:sldId id="728" r:id="rId18"/>
    <p:sldId id="729" r:id="rId19"/>
    <p:sldId id="754" r:id="rId20"/>
    <p:sldId id="755" r:id="rId21"/>
    <p:sldId id="730" r:id="rId22"/>
    <p:sldId id="756" r:id="rId23"/>
    <p:sldId id="731" r:id="rId24"/>
    <p:sldId id="732" r:id="rId25"/>
    <p:sldId id="733" r:id="rId26"/>
    <p:sldId id="734" r:id="rId27"/>
    <p:sldId id="735" r:id="rId28"/>
    <p:sldId id="736" r:id="rId29"/>
    <p:sldId id="741" r:id="rId30"/>
    <p:sldId id="737" r:id="rId31"/>
    <p:sldId id="746" r:id="rId32"/>
    <p:sldId id="745" r:id="rId33"/>
    <p:sldId id="744" r:id="rId34"/>
    <p:sldId id="742" r:id="rId35"/>
    <p:sldId id="743" r:id="rId36"/>
    <p:sldId id="748" r:id="rId37"/>
    <p:sldId id="752" r:id="rId38"/>
    <p:sldId id="749" r:id="rId39"/>
    <p:sldId id="750" r:id="rId40"/>
    <p:sldId id="751" r:id="rId41"/>
    <p:sldId id="753" r:id="rId42"/>
    <p:sldId id="758" r:id="rId43"/>
    <p:sldId id="747" r:id="rId44"/>
    <p:sldId id="738" r:id="rId45"/>
    <p:sldId id="739" r:id="rId46"/>
    <p:sldId id="740" r:id="rId47"/>
    <p:sldId id="716" r:id="rId48"/>
    <p:sldId id="390" r:id="rId49"/>
    <p:sldId id="278" r:id="rId5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7C8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2442" autoAdjust="0"/>
    <p:restoredTop sz="94627" autoAdjust="0"/>
  </p:normalViewPr>
  <p:slideViewPr>
    <p:cSldViewPr>
      <p:cViewPr>
        <p:scale>
          <a:sx n="80" d="100"/>
          <a:sy n="80" d="100"/>
        </p:scale>
        <p:origin x="-1116" y="96"/>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E6B63C-E077-4ECE-B8E3-9DDFC08E9A50}" type="datetimeFigureOut">
              <a:rPr lang="ar-SY" smtClean="0"/>
              <a:pPr/>
              <a:t>27/09/1437</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D82108-619D-4CCA-AD16-360CF83AA91D}" type="slidenum">
              <a:rPr lang="ar-SY" smtClean="0"/>
              <a:pPr/>
              <a:t>‹#›</a:t>
            </a:fld>
            <a:endParaRPr lang="ar-SY"/>
          </a:p>
        </p:txBody>
      </p:sp>
    </p:spTree>
    <p:extLst>
      <p:ext uri="{BB962C8B-B14F-4D97-AF65-F5344CB8AC3E}">
        <p14:creationId xmlns:p14="http://schemas.microsoft.com/office/powerpoint/2010/main" xmlns="" val="2768641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pPr/>
              <a:t>السبت، 02 تموز،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pPr/>
              <a:t>السبت، 02 تموز،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pPr/>
              <a:t>السبت، 02 تموز،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5C00782-50E0-4D97-8694-F0D9346AF8DF}"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65628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03365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73302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420411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18399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094575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958204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8744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C745B75-3791-4395-8DFD-49C1FD6EE83E}" type="datetime10">
              <a:rPr lang="ar-SA" smtClean="0"/>
              <a:pPr/>
              <a:t>السبت، 02 تموز،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64988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4B4B2-5228-46BF-A03D-6558607C223E}"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3263704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70A3F7-1DFD-4ECD-8B12-1447DD7921AA}"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294561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DBD236-230A-4D56-A534-D6971896A68E}" type="datetime10">
              <a:rPr lang="ar-SA" smtClean="0"/>
              <a:pPr/>
              <a:t>السبت، 02 تموز، 2016</a:t>
            </a:fld>
            <a:endParaRPr lang="ar-SA"/>
          </a:p>
        </p:txBody>
      </p:sp>
      <p:sp>
        <p:nvSpPr>
          <p:cNvPr id="5" name="عنصر نائب للتذييل 4"/>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876D54-FC02-468D-BE7A-3B1B22CBE748}" type="datetime10">
              <a:rPr lang="ar-SA" smtClean="0"/>
              <a:pPr/>
              <a:t>السبت، 02 تموز،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77656FB-70AF-4B95-BA3D-0A99E0785624}" type="datetime10">
              <a:rPr lang="ar-SA" smtClean="0"/>
              <a:pPr/>
              <a:t>السبت، 02 تموز، 2016</a:t>
            </a:fld>
            <a:endParaRPr lang="ar-SA"/>
          </a:p>
        </p:txBody>
      </p:sp>
      <p:sp>
        <p:nvSpPr>
          <p:cNvPr id="8" name="عنصر نائب للتذييل 7"/>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79E98D-942D-43E4-958C-8E5E5FDD6DA8}" type="datetime10">
              <a:rPr lang="ar-SA" smtClean="0"/>
              <a:pPr/>
              <a:t>السبت، 02 تموز، 2016</a:t>
            </a:fld>
            <a:endParaRPr lang="ar-SA"/>
          </a:p>
        </p:txBody>
      </p:sp>
      <p:sp>
        <p:nvSpPr>
          <p:cNvPr id="4" name="عنصر نائب للتذييل 3"/>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86AFC3-8E81-4E5D-B068-55AE6FD5EEAB}" type="datetime10">
              <a:rPr lang="ar-SA" smtClean="0"/>
              <a:pPr/>
              <a:t>السبت، 02 تموز، 2016</a:t>
            </a:fld>
            <a:endParaRPr lang="ar-SA"/>
          </a:p>
        </p:txBody>
      </p:sp>
      <p:sp>
        <p:nvSpPr>
          <p:cNvPr id="3" name="عنصر نائب للتذييل 2"/>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C1BC4C-D4B2-4196-BC5A-AD38A5A29984}" type="datetime10">
              <a:rPr lang="ar-SA" smtClean="0"/>
              <a:pPr/>
              <a:t>السبت، 02 تموز،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2BF7283-BF74-4CB4-9E1A-422FC5EB1A29}" type="datetime10">
              <a:rPr lang="ar-SA" smtClean="0"/>
              <a:pPr/>
              <a:t>السبت، 02 تموز، 2016</a:t>
            </a:fld>
            <a:endParaRPr lang="ar-SA"/>
          </a:p>
        </p:txBody>
      </p:sp>
      <p:sp>
        <p:nvSpPr>
          <p:cNvPr id="6" name="عنصر نائب للتذييل 5"/>
          <p:cNvSpPr>
            <a:spLocks noGrp="1"/>
          </p:cNvSpPr>
          <p:nvPr>
            <p:ph type="ftr" sz="quarter" idx="11"/>
          </p:nvPr>
        </p:nvSpPr>
        <p:spPr/>
        <p:txBody>
          <a:bodyPr/>
          <a:lstStyle/>
          <a:p>
            <a:r>
              <a:rPr lang="ar-SA" dirty="0" smtClean="0"/>
              <a:t>الدكتور بسام أبو الذهب-دائرة السلامة والصحة المِهَنية-وزارة الصحة</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pPr/>
              <a:t>السبت، 02 تموز، 2016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t>الدكتور بسام أبو الذهب-دائرة السلامة والصحة المِهَنية-وزارة الصحة</a:t>
            </a:r>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F6BA93-F7D0-472B-8176-296F5510EA0E}" type="datetime10">
              <a:rPr lang="ar-SA" smtClean="0">
                <a:solidFill>
                  <a:prstClr val="black">
                    <a:tint val="75000"/>
                  </a:prstClr>
                </a:solidFill>
              </a:rPr>
              <a:pPr/>
              <a:t>السبت، 02 تموز، 2016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dirty="0" smtClean="0">
                <a:solidFill>
                  <a:prstClr val="black">
                    <a:tint val="75000"/>
                  </a:prstClr>
                </a:solidFill>
              </a:rPr>
              <a:t>الدكتور بسام أبو الذهب-دائرة السلامة والصحة المِهَنية-وزارة الصحة</a:t>
            </a:r>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xmlns="" val="1742583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09941"/>
            <a:ext cx="8286808" cy="1861737"/>
          </a:xfrm>
          <a:solidFill>
            <a:srgbClr val="FFC000"/>
          </a:solidFill>
        </p:spPr>
        <p:txBody>
          <a:bodyPr>
            <a:noAutofit/>
          </a:bodyPr>
          <a:lstStyle/>
          <a:p>
            <a:r>
              <a:rPr lang="ar-SY" sz="4000" b="1" dirty="0" smtClean="0">
                <a:solidFill>
                  <a:srgbClr val="FFFF00"/>
                </a:solidFill>
                <a:latin typeface="Monotype Koufi" pitchFamily="2" charset="-78"/>
                <a:ea typeface="Monotype Koufi" pitchFamily="2" charset="-78"/>
                <a:cs typeface="Monotype Koufi" pitchFamily="2" charset="-78"/>
              </a:rPr>
              <a:t>الجذام</a:t>
            </a:r>
            <a:br>
              <a:rPr lang="ar-SY" sz="4000" b="1" dirty="0" smtClean="0">
                <a:solidFill>
                  <a:srgbClr val="FFFF00"/>
                </a:solidFill>
                <a:latin typeface="Monotype Koufi" pitchFamily="2" charset="-78"/>
                <a:ea typeface="Monotype Koufi" pitchFamily="2" charset="-78"/>
                <a:cs typeface="Monotype Koufi" pitchFamily="2" charset="-78"/>
              </a:rPr>
            </a:br>
            <a:r>
              <a:rPr lang="ar-SY" sz="3200" b="1" dirty="0" smtClean="0">
                <a:solidFill>
                  <a:srgbClr val="002060"/>
                </a:solidFill>
                <a:latin typeface="Segoe UI" pitchFamily="34" charset="0"/>
                <a:ea typeface="Segoe UI" pitchFamily="34" charset="0"/>
                <a:cs typeface="Segoe UI" pitchFamily="34" charset="0"/>
              </a:rPr>
              <a:t>تعريف المرض والحالة-العامل المسبب-الحدوث-المستودع-طرز الانتقال-الحضانة-</a:t>
            </a:r>
            <a:r>
              <a:rPr lang="ar-SY" sz="3200" b="1" dirty="0" err="1" smtClean="0">
                <a:solidFill>
                  <a:srgbClr val="002060"/>
                </a:solidFill>
                <a:latin typeface="Segoe UI" pitchFamily="34" charset="0"/>
                <a:ea typeface="Segoe UI" pitchFamily="34" charset="0"/>
                <a:cs typeface="Segoe UI" pitchFamily="34" charset="0"/>
              </a:rPr>
              <a:t>السراية</a:t>
            </a:r>
            <a:r>
              <a:rPr lang="ar-SY" sz="3200" b="1" dirty="0" smtClean="0">
                <a:solidFill>
                  <a:srgbClr val="002060"/>
                </a:solidFill>
                <a:latin typeface="Segoe UI" pitchFamily="34" charset="0"/>
                <a:ea typeface="Segoe UI" pitchFamily="34" charset="0"/>
                <a:cs typeface="Segoe UI" pitchFamily="34" charset="0"/>
              </a:rPr>
              <a:t>-المكافحة</a:t>
            </a:r>
            <a:endParaRPr lang="ar-SY" sz="4000" b="1" dirty="0">
              <a:solidFill>
                <a:srgbClr val="002060"/>
              </a:solidFill>
              <a:latin typeface="Segoe UI" pitchFamily="34" charset="0"/>
              <a:ea typeface="Segoe UI" pitchFamily="34" charset="0"/>
              <a:cs typeface="Segoe UI" pitchFamily="34" charset="0"/>
            </a:endParaRPr>
          </a:p>
        </p:txBody>
      </p:sp>
      <p:sp>
        <p:nvSpPr>
          <p:cNvPr id="3" name="عنوان فرعي 2"/>
          <p:cNvSpPr>
            <a:spLocks noGrp="1"/>
          </p:cNvSpPr>
          <p:nvPr>
            <p:ph type="subTitle" idx="1"/>
          </p:nvPr>
        </p:nvSpPr>
        <p:spPr>
          <a:xfrm>
            <a:off x="1357290" y="4857760"/>
            <a:ext cx="6400800" cy="1752600"/>
          </a:xfrm>
          <a:solidFill>
            <a:srgbClr val="C00000"/>
          </a:solidFill>
        </p:spPr>
        <p:txBody>
          <a:bodyPr>
            <a:normAutofit fontScale="55000" lnSpcReduction="20000"/>
          </a:bodyPr>
          <a:lstStyle/>
          <a:p>
            <a:r>
              <a:rPr lang="ar-SY" b="1" dirty="0" smtClean="0">
                <a:solidFill>
                  <a:schemeClr val="bg1"/>
                </a:solidFill>
                <a:latin typeface="Arial Unicode MS" pitchFamily="34" charset="-128"/>
                <a:ea typeface="Arial Unicode MS" pitchFamily="34" charset="-128"/>
                <a:cs typeface="Arial Unicode MS" pitchFamily="34" charset="-128"/>
              </a:rPr>
              <a:t>إعداد</a:t>
            </a:r>
          </a:p>
          <a:p>
            <a:r>
              <a:rPr lang="ar-SY" b="1" dirty="0" smtClean="0">
                <a:solidFill>
                  <a:schemeClr val="bg1"/>
                </a:solidFill>
                <a:latin typeface="Arial Unicode MS" pitchFamily="34" charset="-128"/>
                <a:ea typeface="Arial Unicode MS" pitchFamily="34" charset="-128"/>
                <a:cs typeface="Arial Unicode MS" pitchFamily="34" charset="-128"/>
              </a:rPr>
              <a:t>الدكتور بسام أبو الذهب</a:t>
            </a:r>
          </a:p>
          <a:p>
            <a:r>
              <a:rPr lang="ar-SY" b="1" dirty="0" smtClean="0">
                <a:solidFill>
                  <a:schemeClr val="bg1"/>
                </a:solidFill>
                <a:latin typeface="Arial Unicode MS" pitchFamily="34" charset="-128"/>
                <a:ea typeface="Arial Unicode MS" pitchFamily="34" charset="-128"/>
                <a:cs typeface="Arial Unicode MS" pitchFamily="34" charset="-128"/>
              </a:rPr>
              <a:t>رئيس دائرة السلامة والصحة المِهَنية</a:t>
            </a:r>
          </a:p>
          <a:p>
            <a:r>
              <a:rPr lang="ar-SY" b="1" dirty="0" smtClean="0">
                <a:solidFill>
                  <a:schemeClr val="bg1"/>
                </a:solidFill>
                <a:latin typeface="Arial Unicode MS" pitchFamily="34" charset="-128"/>
                <a:ea typeface="Arial Unicode MS" pitchFamily="34" charset="-128"/>
                <a:cs typeface="Arial Unicode MS" pitchFamily="34" charset="-128"/>
              </a:rPr>
              <a:t>مديرية الأمراض السارية والمزمنة</a:t>
            </a:r>
          </a:p>
          <a:p>
            <a:r>
              <a:rPr lang="ar-SY" b="1" dirty="0" smtClean="0">
                <a:solidFill>
                  <a:schemeClr val="bg1"/>
                </a:solidFill>
                <a:latin typeface="Arial Unicode MS" pitchFamily="34" charset="-128"/>
                <a:ea typeface="Arial Unicode MS" pitchFamily="34" charset="-128"/>
                <a:cs typeface="Arial Unicode MS" pitchFamily="34" charset="-128"/>
              </a:rPr>
              <a:t>وزارة الصحة</a:t>
            </a:r>
          </a:p>
          <a:p>
            <a:r>
              <a:rPr lang="ar-SY" b="1" dirty="0" smtClean="0">
                <a:solidFill>
                  <a:schemeClr val="bg1"/>
                </a:solidFill>
                <a:latin typeface="Arial Unicode MS" pitchFamily="34" charset="-128"/>
                <a:ea typeface="Arial Unicode MS" pitchFamily="34" charset="-128"/>
                <a:cs typeface="Arial Unicode MS" pitchFamily="34" charset="-128"/>
              </a:rPr>
              <a:t>دمشق-الجمهورية العربية السورية</a:t>
            </a:r>
            <a:endParaRPr lang="ar-SY" b="1" dirty="0">
              <a:solidFill>
                <a:schemeClr val="bg1"/>
              </a:solidFill>
              <a:latin typeface="Arial Unicode MS" pitchFamily="34" charset="-128"/>
              <a:ea typeface="Arial Unicode MS" pitchFamily="34" charset="-128"/>
              <a:cs typeface="Arial Unicode MS" pitchFamily="34" charset="-128"/>
            </a:endParaRPr>
          </a:p>
        </p:txBody>
      </p:sp>
      <p:pic>
        <p:nvPicPr>
          <p:cNvPr id="2050" name="Picture 2" descr="C:\Users\TOSHIBA\Documents\الجذام\المظاهر السريرية.jpg"/>
          <p:cNvPicPr>
            <a:picLocks noChangeAspect="1" noChangeArrowheads="1"/>
          </p:cNvPicPr>
          <p:nvPr/>
        </p:nvPicPr>
        <p:blipFill>
          <a:blip r:embed="rId2"/>
          <a:srcRect/>
          <a:stretch>
            <a:fillRect/>
          </a:stretch>
        </p:blipFill>
        <p:spPr bwMode="auto">
          <a:xfrm>
            <a:off x="4214810" y="2500306"/>
            <a:ext cx="1857378" cy="2080262"/>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2051" name="Picture 3" descr="C:\Users\TOSHIBA\Documents\الجذام\العامل المسبب4.jpg"/>
          <p:cNvPicPr>
            <a:picLocks noChangeAspect="1" noChangeArrowheads="1"/>
          </p:cNvPicPr>
          <p:nvPr/>
        </p:nvPicPr>
        <p:blipFill>
          <a:blip r:embed="rId3"/>
          <a:srcRect/>
          <a:stretch>
            <a:fillRect/>
          </a:stretch>
        </p:blipFill>
        <p:spPr bwMode="auto">
          <a:xfrm>
            <a:off x="642910" y="2714620"/>
            <a:ext cx="3316765" cy="185738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8" name="Picture 3" descr="BLIST2"/>
          <p:cNvPicPr>
            <a:picLocks noChangeAspect="1" noChangeArrowheads="1"/>
          </p:cNvPicPr>
          <p:nvPr/>
        </p:nvPicPr>
        <p:blipFill>
          <a:blip r:embed="rId4"/>
          <a:srcRect/>
          <a:stretch>
            <a:fillRect/>
          </a:stretch>
        </p:blipFill>
        <p:spPr bwMode="auto">
          <a:xfrm>
            <a:off x="6357950" y="2643182"/>
            <a:ext cx="2333617" cy="192912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83418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sz="3100" b="1" dirty="0" smtClean="0">
                <a:solidFill>
                  <a:srgbClr val="7030A0"/>
                </a:solidFill>
                <a:latin typeface="Simplified Arabic"/>
              </a:rPr>
              <a:t>لتشخيص الجذام من الناحية العملية، فإنه:</a:t>
            </a:r>
          </a:p>
          <a:p>
            <a:pPr>
              <a:buFont typeface="Wingdings" pitchFamily="2" charset="2"/>
              <a:buChar char="Ø"/>
            </a:pPr>
            <a:r>
              <a:rPr lang="ar-SA" sz="3100" b="1" dirty="0" smtClean="0">
                <a:solidFill>
                  <a:srgbClr val="7030A0"/>
                </a:solidFill>
                <a:latin typeface="Simplified Arabic"/>
              </a:rPr>
              <a:t>في الشكل قليل العصيات، قد  تكون العصيات من القلة بحيث لا يمكن إظهارها</a:t>
            </a:r>
          </a:p>
          <a:p>
            <a:pPr>
              <a:buFont typeface="Wingdings" pitchFamily="2" charset="2"/>
              <a:buChar char="Ø"/>
            </a:pPr>
            <a:r>
              <a:rPr lang="ar-SA" sz="3100" b="1" dirty="0" smtClean="0">
                <a:solidFill>
                  <a:srgbClr val="7030A0"/>
                </a:solidFill>
                <a:latin typeface="Simplified Arabic"/>
              </a:rPr>
              <a:t>يجب تحديد عدد وتكرار أخذ اللطخ إلى الحد الأدنى الضروري، نظراً للانتشار المتزايد لعدوى فيروس العوز المناعي البشري والتهاب الكبد البائي (</a:t>
            </a:r>
            <a:r>
              <a:rPr lang="en-US" sz="3100" b="1" dirty="0" smtClean="0">
                <a:solidFill>
                  <a:srgbClr val="7030A0"/>
                </a:solidFill>
                <a:latin typeface="Simplified Arabic"/>
              </a:rPr>
              <a:t>B</a:t>
            </a:r>
            <a:r>
              <a:rPr lang="ar-SA" sz="3100" b="1" dirty="0" smtClean="0">
                <a:solidFill>
                  <a:srgbClr val="7030A0"/>
                </a:solidFill>
                <a:latin typeface="Simplified Arabic"/>
              </a:rPr>
              <a:t>) في العديد من البلدان التي ما زال هذا المرض متوطن فيها</a:t>
            </a:r>
          </a:p>
          <a:p>
            <a:pPr>
              <a:buFont typeface="Wingdings" pitchFamily="2" charset="2"/>
              <a:buChar char="Ø"/>
            </a:pPr>
            <a:r>
              <a:rPr lang="ar-SA" sz="3100" b="1" dirty="0" smtClean="0">
                <a:solidFill>
                  <a:srgbClr val="7030A0"/>
                </a:solidFill>
                <a:latin typeface="Simplified Arabic"/>
              </a:rPr>
              <a:t>المختبرات غير ضرورية لتشخيص الجذام من الناحية العملية</a:t>
            </a:r>
            <a:endParaRPr lang="ar-SY" sz="3100" b="1" dirty="0" smtClean="0">
              <a:solidFill>
                <a:srgbClr val="7030A0"/>
              </a:solidFill>
              <a:latin typeface="Simplified Arabic"/>
            </a:endParaRPr>
          </a:p>
          <a:p>
            <a:pPr>
              <a:buNone/>
            </a:pPr>
            <a:r>
              <a:rPr lang="ar-SA" sz="3100" b="1" dirty="0" smtClean="0">
                <a:solidFill>
                  <a:srgbClr val="7030A0"/>
                </a:solidFill>
                <a:latin typeface="Simplified Arabic"/>
              </a:rPr>
              <a:t> </a:t>
            </a:r>
            <a:endParaRPr lang="ar-SY" sz="31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10</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11</a:t>
            </a:fld>
            <a:endParaRPr lang="ar-SA" dirty="0">
              <a:solidFill>
                <a:schemeClr val="accent6">
                  <a:lumMod val="60000"/>
                  <a:lumOff val="40000"/>
                </a:schemeClr>
              </a:solidFill>
            </a:endParaRPr>
          </a:p>
        </p:txBody>
      </p:sp>
      <p:pic>
        <p:nvPicPr>
          <p:cNvPr id="4098" name="Picture 2" descr="C:\Users\TOSHIBA\Documents\الجذام\المظاهر السريرية1.jpg"/>
          <p:cNvPicPr>
            <a:picLocks noGrp="1" noChangeAspect="1" noChangeArrowheads="1"/>
          </p:cNvPicPr>
          <p:nvPr>
            <p:ph idx="1"/>
          </p:nvPr>
        </p:nvPicPr>
        <p:blipFill>
          <a:blip r:embed="rId2"/>
          <a:srcRect/>
          <a:stretch>
            <a:fillRect/>
          </a:stretch>
        </p:blipFill>
        <p:spPr bwMode="auto">
          <a:xfrm>
            <a:off x="4929190" y="1643050"/>
            <a:ext cx="3571900" cy="2352919"/>
          </a:xfrm>
          <a:prstGeom prst="rect">
            <a:avLst/>
          </a:prstGeom>
          <a:noFill/>
        </p:spPr>
      </p:pic>
      <p:pic>
        <p:nvPicPr>
          <p:cNvPr id="4099" name="Picture 3" descr="C:\Users\TOSHIBA\Documents\الجذام\المظاهر السريرية2.jpg"/>
          <p:cNvPicPr>
            <a:picLocks noChangeAspect="1" noChangeArrowheads="1"/>
          </p:cNvPicPr>
          <p:nvPr/>
        </p:nvPicPr>
        <p:blipFill>
          <a:blip r:embed="rId3"/>
          <a:srcRect/>
          <a:stretch>
            <a:fillRect/>
          </a:stretch>
        </p:blipFill>
        <p:spPr bwMode="auto">
          <a:xfrm>
            <a:off x="226083" y="2428868"/>
            <a:ext cx="4339656" cy="3519482"/>
          </a:xfrm>
          <a:prstGeom prst="rect">
            <a:avLst/>
          </a:prstGeom>
          <a:noFill/>
        </p:spPr>
      </p:pic>
      <p:pic>
        <p:nvPicPr>
          <p:cNvPr id="4100" name="Picture 4" descr="C:\Users\TOSHIBA\Documents\الجذام\المظاهر السريرية3.jpg"/>
          <p:cNvPicPr>
            <a:picLocks noChangeAspect="1" noChangeArrowheads="1"/>
          </p:cNvPicPr>
          <p:nvPr/>
        </p:nvPicPr>
        <p:blipFill>
          <a:blip r:embed="rId4"/>
          <a:srcRect/>
          <a:stretch>
            <a:fillRect/>
          </a:stretch>
        </p:blipFill>
        <p:spPr bwMode="auto">
          <a:xfrm>
            <a:off x="5357818" y="4143380"/>
            <a:ext cx="3079447" cy="2114554"/>
          </a:xfrm>
          <a:prstGeom prst="rect">
            <a:avLst/>
          </a:prstGeom>
          <a:noFill/>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الحالة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sz="2400" b="1" dirty="0" smtClean="0">
                <a:solidFill>
                  <a:srgbClr val="7030A0"/>
                </a:solidFill>
                <a:latin typeface="Simplified Arabic"/>
              </a:rPr>
              <a:t>تعريف منظمة الصحة العالمية العملي: حالة الجذام هي شخص لديه واحد أو أكثر من الصفات التالية، والذي ما زال يحتاج إلى استكمال مقرر كامل من المعالجة:</a:t>
            </a:r>
          </a:p>
          <a:p>
            <a:pPr>
              <a:buFont typeface="Wingdings" pitchFamily="2" charset="2"/>
              <a:buChar char="Ø"/>
            </a:pPr>
            <a:r>
              <a:rPr lang="ar-SA" sz="2400" b="1" dirty="0" smtClean="0">
                <a:solidFill>
                  <a:srgbClr val="7030A0"/>
                </a:solidFill>
                <a:latin typeface="Simplified Arabic"/>
              </a:rPr>
              <a:t>آفة أو آفات جلدية ناقصة الأصباغ أو حمراء مع فقد مؤكد للإحساس</a:t>
            </a:r>
          </a:p>
          <a:p>
            <a:pPr>
              <a:buFont typeface="Wingdings" pitchFamily="2" charset="2"/>
              <a:buChar char="Ø"/>
            </a:pPr>
            <a:r>
              <a:rPr lang="ar-SA" sz="2400" b="1" dirty="0" smtClean="0">
                <a:solidFill>
                  <a:srgbClr val="7030A0"/>
                </a:solidFill>
                <a:latin typeface="Simplified Arabic"/>
              </a:rPr>
              <a:t>إصابة الأعصاب المحيطية (تسمك مؤكد مع فقد الإحساس)</a:t>
            </a:r>
          </a:p>
          <a:p>
            <a:pPr>
              <a:buFont typeface="Wingdings" pitchFamily="2" charset="2"/>
              <a:buChar char="Ø"/>
            </a:pPr>
            <a:r>
              <a:rPr lang="ar-SA" sz="2400" b="1" dirty="0" smtClean="0">
                <a:solidFill>
                  <a:srgbClr val="7030A0"/>
                </a:solidFill>
                <a:latin typeface="Simplified Arabic"/>
              </a:rPr>
              <a:t>اللطخة الجلدية إيجابية للعصيات الصامدة للحمض</a:t>
            </a:r>
          </a:p>
          <a:p>
            <a:pPr>
              <a:buFont typeface="Wingdings" pitchFamily="2" charset="2"/>
              <a:buChar char="Ø"/>
            </a:pPr>
            <a:r>
              <a:rPr lang="ar-SA" sz="2400" b="1" dirty="0" smtClean="0">
                <a:solidFill>
                  <a:srgbClr val="7030A0"/>
                </a:solidFill>
                <a:latin typeface="Simplified Arabic"/>
              </a:rPr>
              <a:t>ويشمل التعريف العملي للحالات المتغيبين عن المعالجة ولديهم علامات مرض نشط وحالات الانتكاس التي أكملت مقرراً كاملاً للمعالجة من قبل؛ ولكنه لا يشمل المرضى الذين تم شفاؤهم ولديهم تفاعلات متأخرة أو بقايا عجز</a:t>
            </a:r>
            <a:endParaRPr lang="ar-SY" sz="2400" b="1" dirty="0" smtClean="0">
              <a:solidFill>
                <a:srgbClr val="7030A0"/>
              </a:solidFill>
              <a:latin typeface="Simplified Arabic"/>
            </a:endParaRPr>
          </a:p>
          <a:p>
            <a:pPr>
              <a:buNone/>
            </a:pPr>
            <a:endParaRPr lang="ar-SY" sz="31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12</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العامل المسبب</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b="1" dirty="0" err="1" smtClean="0">
                <a:solidFill>
                  <a:srgbClr val="7030A0"/>
                </a:solidFill>
                <a:latin typeface="Simplified Arabic"/>
              </a:rPr>
              <a:t>المتفطرة</a:t>
            </a:r>
            <a:r>
              <a:rPr lang="ar-SA" b="1" dirty="0" smtClean="0">
                <a:solidFill>
                  <a:srgbClr val="7030A0"/>
                </a:solidFill>
                <a:latin typeface="Simplified Arabic"/>
              </a:rPr>
              <a:t> </a:t>
            </a:r>
            <a:r>
              <a:rPr lang="ar-SA" b="1" dirty="0" err="1" smtClean="0">
                <a:solidFill>
                  <a:srgbClr val="7030A0"/>
                </a:solidFill>
                <a:latin typeface="Simplified Arabic"/>
              </a:rPr>
              <a:t>الجذامية</a:t>
            </a:r>
            <a:r>
              <a:rPr lang="ar-SA" b="1" dirty="0" smtClean="0">
                <a:solidFill>
                  <a:srgbClr val="7030A0"/>
                </a:solidFill>
                <a:latin typeface="Simplified Arabic"/>
              </a:rPr>
              <a:t> (</a:t>
            </a:r>
            <a:r>
              <a:rPr lang="en-US" b="1" dirty="0" smtClean="0">
                <a:solidFill>
                  <a:srgbClr val="7030A0"/>
                </a:solidFill>
                <a:latin typeface="Simplified Arabic"/>
              </a:rPr>
              <a:t>Mycobacterium</a:t>
            </a:r>
            <a:r>
              <a:rPr lang="ar-SA" b="1" dirty="0" smtClean="0">
                <a:solidFill>
                  <a:srgbClr val="7030A0"/>
                </a:solidFill>
                <a:latin typeface="Simplified Arabic"/>
              </a:rPr>
              <a:t>)</a:t>
            </a:r>
          </a:p>
          <a:p>
            <a:pPr>
              <a:buFont typeface="Wingdings" pitchFamily="2" charset="2"/>
              <a:buChar char="Ø"/>
            </a:pPr>
            <a:r>
              <a:rPr lang="ar-SA" b="1" dirty="0" smtClean="0">
                <a:solidFill>
                  <a:srgbClr val="7030A0"/>
                </a:solidFill>
                <a:latin typeface="Simplified Arabic"/>
              </a:rPr>
              <a:t>لم يتم استنبات الجرثومة في وسائط جرثومية أو مزارع نسيجية</a:t>
            </a:r>
            <a:endParaRPr lang="ar-SY" b="1" dirty="0" smtClean="0">
              <a:solidFill>
                <a:srgbClr val="7030A0"/>
              </a:solidFill>
              <a:latin typeface="Simplified Arabic"/>
            </a:endParaRPr>
          </a:p>
          <a:p>
            <a:pPr>
              <a:buNone/>
            </a:pPr>
            <a:endParaRPr lang="ar-SY" sz="31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13</a:t>
            </a:fld>
            <a:endParaRPr lang="ar-SA" dirty="0">
              <a:solidFill>
                <a:schemeClr val="accent6">
                  <a:lumMod val="60000"/>
                  <a:lumOff val="40000"/>
                </a:schemeClr>
              </a:solidFill>
            </a:endParaRPr>
          </a:p>
        </p:txBody>
      </p:sp>
      <p:pic>
        <p:nvPicPr>
          <p:cNvPr id="6146" name="Picture 2" descr="C:\Users\TOSHIBA\Documents\الجذام\العامل المسبب1.jpg"/>
          <p:cNvPicPr>
            <a:picLocks noChangeAspect="1" noChangeArrowheads="1"/>
          </p:cNvPicPr>
          <p:nvPr/>
        </p:nvPicPr>
        <p:blipFill>
          <a:blip r:embed="rId2"/>
          <a:srcRect/>
          <a:stretch>
            <a:fillRect/>
          </a:stretch>
        </p:blipFill>
        <p:spPr bwMode="auto">
          <a:xfrm>
            <a:off x="6357950" y="3785486"/>
            <a:ext cx="2262486" cy="1500901"/>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6147" name="Picture 3" descr="C:\Users\TOSHIBA\Documents\الجذام\العامل المسبب2.jpg"/>
          <p:cNvPicPr>
            <a:picLocks noChangeAspect="1" noChangeArrowheads="1"/>
          </p:cNvPicPr>
          <p:nvPr/>
        </p:nvPicPr>
        <p:blipFill>
          <a:blip r:embed="rId3"/>
          <a:srcRect/>
          <a:stretch>
            <a:fillRect/>
          </a:stretch>
        </p:blipFill>
        <p:spPr bwMode="auto">
          <a:xfrm>
            <a:off x="4143372" y="3071810"/>
            <a:ext cx="2000264" cy="2284393"/>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6148" name="Picture 4" descr="C:\Users\TOSHIBA\Documents\الجذام\العامل المسبب4.jpg"/>
          <p:cNvPicPr>
            <a:picLocks noChangeAspect="1" noChangeArrowheads="1"/>
          </p:cNvPicPr>
          <p:nvPr/>
        </p:nvPicPr>
        <p:blipFill>
          <a:blip r:embed="rId4"/>
          <a:srcRect/>
          <a:stretch>
            <a:fillRect/>
          </a:stretch>
        </p:blipFill>
        <p:spPr bwMode="auto">
          <a:xfrm>
            <a:off x="571472" y="4429132"/>
            <a:ext cx="2765671" cy="1548776"/>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6149" name="Picture 5" descr="C:\Users\TOSHIBA\Documents\الجذام\العامل المسبب3.jpg"/>
          <p:cNvPicPr>
            <a:picLocks noChangeAspect="1" noChangeArrowheads="1"/>
          </p:cNvPicPr>
          <p:nvPr/>
        </p:nvPicPr>
        <p:blipFill>
          <a:blip r:embed="rId5"/>
          <a:srcRect/>
          <a:stretch>
            <a:fillRect/>
          </a:stretch>
        </p:blipFill>
        <p:spPr bwMode="auto">
          <a:xfrm>
            <a:off x="1428728" y="2864742"/>
            <a:ext cx="2143140" cy="1408349"/>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الحدوث</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rPr>
              <a:t>انخفضت نسبة حدوث الجذام على المستوى العالمي نتيجة لعدة عوامل كالتقدم الاقتصادي، والتلقيح بلقاح عصية كالميت غيران (</a:t>
            </a:r>
            <a:r>
              <a:rPr lang="en-US" b="1" dirty="0" smtClean="0">
                <a:solidFill>
                  <a:srgbClr val="7030A0"/>
                </a:solidFill>
                <a:latin typeface="Simplified Arabic"/>
              </a:rPr>
              <a:t>BCG</a:t>
            </a:r>
            <a:r>
              <a:rPr lang="ar-SY" b="1" dirty="0" smtClean="0">
                <a:solidFill>
                  <a:srgbClr val="7030A0"/>
                </a:solidFill>
                <a:latin typeface="Simplified Arabic"/>
              </a:rPr>
              <a:t>)، والتغطية العالية للمرض باستخدام المعالجة متعددة الأدوية</a:t>
            </a:r>
          </a:p>
          <a:p>
            <a:pPr>
              <a:buNone/>
            </a:pPr>
            <a:r>
              <a:rPr lang="ar-SY" b="1" dirty="0" smtClean="0">
                <a:solidFill>
                  <a:srgbClr val="7030A0"/>
                </a:solidFill>
                <a:latin typeface="Simplified Arabic"/>
              </a:rPr>
              <a:t>   (</a:t>
            </a:r>
            <a:r>
              <a:rPr lang="en-US" b="1" dirty="0" smtClean="0">
                <a:solidFill>
                  <a:srgbClr val="7030A0"/>
                </a:solidFill>
                <a:latin typeface="Simplified Arabic"/>
              </a:rPr>
              <a:t>multidrug treatment-MDT</a:t>
            </a:r>
            <a:r>
              <a:rPr lang="ar-SY" b="1" dirty="0" smtClean="0">
                <a:solidFill>
                  <a:srgbClr val="7030A0"/>
                </a:solidFill>
                <a:latin typeface="Simplified Arabic"/>
              </a:rPr>
              <a:t>)</a:t>
            </a:r>
          </a:p>
          <a:p>
            <a:pPr>
              <a:buFont typeface="Wingdings" pitchFamily="2" charset="2"/>
              <a:buChar char="Ø"/>
            </a:pPr>
            <a:r>
              <a:rPr lang="ar-SY" b="1" dirty="0" smtClean="0">
                <a:solidFill>
                  <a:srgbClr val="7030A0"/>
                </a:solidFill>
                <a:latin typeface="Simplified Arabic"/>
              </a:rPr>
              <a:t>في عام 2006 تم تشخيص 260000 حالة جذام، وكان أكثر من 50</a:t>
            </a:r>
            <a:r>
              <a:rPr lang="ar-SY" b="1" dirty="0" smtClean="0">
                <a:solidFill>
                  <a:srgbClr val="7030A0"/>
                </a:solidFill>
                <a:latin typeface="Simplified Arabic"/>
                <a:cs typeface="Simplified Arabic"/>
              </a:rPr>
              <a:t>٪ منها في الهند</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14</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الحدوث</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وضعت منظمة الصحة العالمية هدفاً لاستئصال المرض (أقل من حالة واحدة لكل 10000 من السكان)، وقد تم تحقيق هذا الهدف في كافة البلدان التي كان هذا المرض متوطناً فيها (122 بلد) في عام 1985 باستثناء البرازيل ونيبال  جمهورية تنزانيا المتحدة</a:t>
            </a:r>
            <a:endParaRPr lang="ar-SY" b="1" dirty="0" smtClean="0">
              <a:solidFill>
                <a:srgbClr val="7030A0"/>
              </a:solidFill>
              <a:latin typeface="Simplified Arabic"/>
            </a:endParaRPr>
          </a:p>
          <a:p>
            <a:pPr>
              <a:buFont typeface="Wingdings" pitchFamily="2" charset="2"/>
              <a:buChar char="Ø"/>
            </a:pP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15</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الحدوث</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بالنسبة للحالات التي تم التعرف عليها حديثاً في الولايات المتحدة فهي قليلة، وتم تشخيصها على وجه الخصوص في كاليفورنيا وهاواي وتكساس وفلوريدا ولويزيانا وبورتوريكو ومدينة نيويورك؛ وغالبية هذا الحالات موجودة بين المهاجرين واللاجئين الذين أصيبوا بالمرض في بلدانهم الأصلية، ومع ذلك لا يزال المرض متوطناً في كاليفورنيا وهاواي وبورتوريكو وتكساس ولويزيانا </a:t>
            </a:r>
            <a:endParaRPr lang="ar-SY" b="1" dirty="0" smtClean="0">
              <a:solidFill>
                <a:srgbClr val="7030A0"/>
              </a:solidFill>
              <a:latin typeface="Simplified Arabic"/>
            </a:endParaRPr>
          </a:p>
          <a:p>
            <a:pPr>
              <a:buFont typeface="Wingdings" pitchFamily="2" charset="2"/>
              <a:buChar char="Ø"/>
            </a:pP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16</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المستودع</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يعتقد أن الإنسان هو المستودع الوحيد الذي ثبتت أهميته</a:t>
            </a:r>
          </a:p>
          <a:p>
            <a:pPr>
              <a:buFont typeface="Wingdings" pitchFamily="2" charset="2"/>
              <a:buChar char="Ø"/>
            </a:pPr>
            <a:r>
              <a:rPr lang="ar-SY" b="1" dirty="0" smtClean="0">
                <a:solidFill>
                  <a:srgbClr val="7030A0"/>
                </a:solidFill>
                <a:latin typeface="Simplified Arabic"/>
                <a:cs typeface="Simplified Arabic"/>
              </a:rPr>
              <a:t>لقد وجد أن المدرع الوحشي في لويزيانا وتكساس في الولايات المتحدة الأمريكية يصاب في الطبيعة بمرض يماثل الجذام التجريبي في هذا الحيوان، وتوجد تقارير تفيد أن المرض في المدرع انتقل إلى الإنسان بطريقة طبيعية</a:t>
            </a:r>
          </a:p>
          <a:p>
            <a:pPr>
              <a:buFont typeface="Wingdings" pitchFamily="2" charset="2"/>
              <a:buChar char="Ø"/>
            </a:pPr>
            <a:r>
              <a:rPr lang="ar-SY" b="1" dirty="0" smtClean="0">
                <a:solidFill>
                  <a:srgbClr val="7030A0"/>
                </a:solidFill>
                <a:latin typeface="Simplified Arabic"/>
                <a:cs typeface="Simplified Arabic"/>
              </a:rPr>
              <a:t>وقد لوحظ الجذام المكتسب بطريقة طبيعية  في نسناس </a:t>
            </a:r>
            <a:r>
              <a:rPr lang="ar-SY" b="1" dirty="0" err="1" smtClean="0">
                <a:solidFill>
                  <a:srgbClr val="7030A0"/>
                </a:solidFill>
                <a:latin typeface="Simplified Arabic"/>
                <a:cs typeface="Simplified Arabic"/>
              </a:rPr>
              <a:t>منغابي</a:t>
            </a:r>
            <a:r>
              <a:rPr lang="ar-SY" b="1" dirty="0" smtClean="0">
                <a:solidFill>
                  <a:srgbClr val="7030A0"/>
                </a:solidFill>
                <a:latin typeface="Simplified Arabic"/>
                <a:cs typeface="Simplified Arabic"/>
              </a:rPr>
              <a:t> (</a:t>
            </a:r>
            <a:r>
              <a:rPr lang="en-US" b="1" dirty="0" err="1" smtClean="0">
                <a:solidFill>
                  <a:srgbClr val="7030A0"/>
                </a:solidFill>
                <a:latin typeface="Simplified Arabic"/>
                <a:cs typeface="Simplified Arabic"/>
              </a:rPr>
              <a:t>mangaby</a:t>
            </a:r>
            <a:r>
              <a:rPr lang="ar-SY" b="1" dirty="0" smtClean="0">
                <a:solidFill>
                  <a:srgbClr val="7030A0"/>
                </a:solidFill>
                <a:latin typeface="Simplified Arabic"/>
                <a:cs typeface="Simplified Arabic"/>
              </a:rPr>
              <a:t>) وفي بعام (</a:t>
            </a:r>
            <a:r>
              <a:rPr lang="ar-SY" b="1" dirty="0" err="1" smtClean="0">
                <a:solidFill>
                  <a:srgbClr val="7030A0"/>
                </a:solidFill>
                <a:latin typeface="Simplified Arabic"/>
                <a:cs typeface="Simplified Arabic"/>
              </a:rPr>
              <a:t>شمبانزي</a:t>
            </a:r>
            <a:r>
              <a:rPr lang="ar-SY" b="1" dirty="0" smtClean="0">
                <a:solidFill>
                  <a:srgbClr val="7030A0"/>
                </a:solidFill>
                <a:latin typeface="Simplified Arabic"/>
                <a:cs typeface="Simplified Arabic"/>
              </a:rPr>
              <a:t>) أسر في نيجيريا وفي سيراليون على التوالي  </a:t>
            </a:r>
            <a:endParaRPr lang="ar-SY" b="1" dirty="0" smtClean="0">
              <a:solidFill>
                <a:srgbClr val="7030A0"/>
              </a:solidFill>
              <a:latin typeface="Simplified Arabic"/>
            </a:endParaRPr>
          </a:p>
          <a:p>
            <a:pPr>
              <a:buFont typeface="Wingdings" pitchFamily="2" charset="2"/>
              <a:buChar char="Ø"/>
            </a:pP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17</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المستودع</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يعتقد أن الإنسان هو المستودع الوحيد الذي ثبتت أهميته</a:t>
            </a:r>
          </a:p>
          <a:p>
            <a:pPr>
              <a:buFont typeface="Wingdings" pitchFamily="2" charset="2"/>
              <a:buChar char="Ø"/>
            </a:pPr>
            <a:r>
              <a:rPr lang="ar-SY" b="1" dirty="0" smtClean="0">
                <a:solidFill>
                  <a:srgbClr val="7030A0"/>
                </a:solidFill>
                <a:latin typeface="Simplified Arabic"/>
                <a:cs typeface="Simplified Arabic"/>
              </a:rPr>
              <a:t>لقد وجد أن المدرع الوحشي في لويزيانا وتكساس في الولايات المتحدة الأمريكية يصاب في الطبيعة بمرض يماثل الجذام التجريبي في هذا الحيوان، وتوجد تقارير تفيد أن المرض في المدرع انتقل إلى الإنسان بطريقة طبيعية</a:t>
            </a:r>
          </a:p>
          <a:p>
            <a:pPr>
              <a:buFont typeface="Wingdings" pitchFamily="2" charset="2"/>
              <a:buChar char="Ø"/>
            </a:pPr>
            <a:r>
              <a:rPr lang="ar-SY" b="1" dirty="0" smtClean="0">
                <a:solidFill>
                  <a:srgbClr val="7030A0"/>
                </a:solidFill>
                <a:latin typeface="Simplified Arabic"/>
                <a:cs typeface="Simplified Arabic"/>
              </a:rPr>
              <a:t>وقد لوحظ الجذام المكتسب بطريقة طبيعية  في نسناس </a:t>
            </a:r>
            <a:r>
              <a:rPr lang="ar-SY" b="1" dirty="0" err="1" smtClean="0">
                <a:solidFill>
                  <a:srgbClr val="7030A0"/>
                </a:solidFill>
                <a:latin typeface="Simplified Arabic"/>
                <a:cs typeface="Simplified Arabic"/>
              </a:rPr>
              <a:t>منغابي</a:t>
            </a:r>
            <a:r>
              <a:rPr lang="ar-SY" b="1" dirty="0" smtClean="0">
                <a:solidFill>
                  <a:srgbClr val="7030A0"/>
                </a:solidFill>
                <a:latin typeface="Simplified Arabic"/>
                <a:cs typeface="Simplified Arabic"/>
              </a:rPr>
              <a:t> (</a:t>
            </a:r>
            <a:r>
              <a:rPr lang="en-US" b="1" dirty="0" err="1" smtClean="0">
                <a:solidFill>
                  <a:srgbClr val="7030A0"/>
                </a:solidFill>
                <a:latin typeface="Simplified Arabic"/>
                <a:cs typeface="Simplified Arabic"/>
              </a:rPr>
              <a:t>mangaby</a:t>
            </a:r>
            <a:r>
              <a:rPr lang="ar-SY" b="1" dirty="0" smtClean="0">
                <a:solidFill>
                  <a:srgbClr val="7030A0"/>
                </a:solidFill>
                <a:latin typeface="Simplified Arabic"/>
                <a:cs typeface="Simplified Arabic"/>
              </a:rPr>
              <a:t>) وفي بعام (</a:t>
            </a:r>
            <a:r>
              <a:rPr lang="ar-SY" b="1" dirty="0" err="1" smtClean="0">
                <a:solidFill>
                  <a:srgbClr val="7030A0"/>
                </a:solidFill>
                <a:latin typeface="Simplified Arabic"/>
                <a:cs typeface="Simplified Arabic"/>
              </a:rPr>
              <a:t>شمبانزي</a:t>
            </a:r>
            <a:r>
              <a:rPr lang="ar-SY" b="1" dirty="0" smtClean="0">
                <a:solidFill>
                  <a:srgbClr val="7030A0"/>
                </a:solidFill>
                <a:latin typeface="Simplified Arabic"/>
                <a:cs typeface="Simplified Arabic"/>
              </a:rPr>
              <a:t>) أسر في نيجيريا وفي سيراليون على التوالي  </a:t>
            </a:r>
            <a:endParaRPr lang="ar-SY" b="1" dirty="0" smtClean="0">
              <a:solidFill>
                <a:srgbClr val="7030A0"/>
              </a:solidFill>
              <a:latin typeface="Simplified Arabic"/>
            </a:endParaRPr>
          </a:p>
          <a:p>
            <a:pPr>
              <a:buFont typeface="Wingdings" pitchFamily="2" charset="2"/>
              <a:buChar char="Ø"/>
            </a:pP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18</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المستودع</a:t>
            </a:r>
            <a:endParaRPr lang="ar-SY" b="1" dirty="0">
              <a:solidFill>
                <a:srgbClr val="FFC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19</a:t>
            </a:fld>
            <a:endParaRPr lang="ar-SA" dirty="0">
              <a:solidFill>
                <a:schemeClr val="accent6">
                  <a:lumMod val="60000"/>
                  <a:lumOff val="40000"/>
                </a:schemeClr>
              </a:solidFill>
            </a:endParaRPr>
          </a:p>
        </p:txBody>
      </p:sp>
      <p:pic>
        <p:nvPicPr>
          <p:cNvPr id="2050" name="Picture 2" descr="C:\Users\TOSHIBA\Documents\الجذام\armadillo-h.jpg"/>
          <p:cNvPicPr>
            <a:picLocks noGrp="1" noChangeAspect="1" noChangeArrowheads="1"/>
          </p:cNvPicPr>
          <p:nvPr>
            <p:ph idx="1"/>
          </p:nvPr>
        </p:nvPicPr>
        <p:blipFill>
          <a:blip r:embed="rId2"/>
          <a:srcRect/>
          <a:stretch>
            <a:fillRect/>
          </a:stretch>
        </p:blipFill>
        <p:spPr bwMode="auto">
          <a:xfrm>
            <a:off x="1714500" y="2028031"/>
            <a:ext cx="5715000" cy="3670300"/>
          </a:xfrm>
          <a:prstGeom prst="rect">
            <a:avLst/>
          </a:prstGeom>
          <a:noFill/>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C00000"/>
                </a:solidFill>
                <a:latin typeface="Monotype Koufi" pitchFamily="2" charset="-78"/>
                <a:ea typeface="Monotype Koufi" pitchFamily="2" charset="-78"/>
                <a:cs typeface="Monotype Koufi" pitchFamily="2" charset="-78"/>
              </a:rPr>
              <a:t>المحتويات</a:t>
            </a:r>
            <a:endParaRPr lang="ar-SY" b="1" dirty="0">
              <a:solidFill>
                <a:srgbClr val="C00000"/>
              </a:solidFill>
              <a:latin typeface="Monotype Koufi" pitchFamily="2" charset="-78"/>
              <a:ea typeface="Monotype Koufi" pitchFamily="2" charset="-78"/>
              <a:cs typeface="Monotype Koufi" pitchFamily="2" charset="-78"/>
            </a:endParaRPr>
          </a:p>
        </p:txBody>
      </p:sp>
      <p:sp>
        <p:nvSpPr>
          <p:cNvPr id="3" name="عنصر نائب للمحتوى 2"/>
          <p:cNvSpPr>
            <a:spLocks noGrp="1"/>
          </p:cNvSpPr>
          <p:nvPr>
            <p:ph idx="1"/>
          </p:nvPr>
        </p:nvSpPr>
        <p:spPr>
          <a:solidFill>
            <a:srgbClr val="FF0000"/>
          </a:solidFill>
        </p:spPr>
        <p:txBody>
          <a:bodyPr>
            <a:normAutofit fontScale="77500" lnSpcReduction="20000"/>
          </a:bodyPr>
          <a:lstStyle/>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تعريف المرض</a:t>
            </a: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تعريف الحالة</a:t>
            </a: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العامل المسبب</a:t>
            </a: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الحدوث</a:t>
            </a: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المستودع</a:t>
            </a: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طرز الانتقال</a:t>
            </a: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فترة الحضانة</a:t>
            </a: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فترة </a:t>
            </a:r>
            <a:r>
              <a:rPr lang="ar-SY" sz="3600" b="1" dirty="0" err="1" smtClean="0">
                <a:solidFill>
                  <a:srgbClr val="FFFF00"/>
                </a:solidFill>
                <a:latin typeface="Microsoft Sans Serif" pitchFamily="34" charset="0"/>
                <a:cs typeface="Microsoft Sans Serif" pitchFamily="34" charset="0"/>
              </a:rPr>
              <a:t>السراية</a:t>
            </a:r>
            <a:endParaRPr lang="ar-SY" sz="3600" b="1" dirty="0" smtClean="0">
              <a:solidFill>
                <a:srgbClr val="FFFF00"/>
              </a:solidFill>
              <a:latin typeface="Microsoft Sans Serif" pitchFamily="34" charset="0"/>
              <a:cs typeface="Microsoft Sans Serif" pitchFamily="34" charset="0"/>
            </a:endParaRPr>
          </a:p>
          <a:p>
            <a:pPr>
              <a:buClr>
                <a:srgbClr val="FFFF00"/>
              </a:buClr>
              <a:buFont typeface="Wingdings" pitchFamily="2" charset="2"/>
              <a:buChar char="Ø"/>
            </a:pPr>
            <a:r>
              <a:rPr lang="ar-SY" sz="3600" b="1" dirty="0" smtClean="0">
                <a:solidFill>
                  <a:srgbClr val="FFFF00"/>
                </a:solidFill>
                <a:latin typeface="Microsoft Sans Serif" pitchFamily="34" charset="0"/>
                <a:cs typeface="Microsoft Sans Serif" pitchFamily="34" charset="0"/>
              </a:rPr>
              <a:t>الاستعداد</a:t>
            </a:r>
          </a:p>
          <a:p>
            <a:pPr>
              <a:buClr>
                <a:srgbClr val="FFFF00"/>
              </a:buClr>
              <a:buFont typeface="Wingdings" pitchFamily="2" charset="2"/>
              <a:buChar char="Ø"/>
            </a:pPr>
            <a:r>
              <a:rPr lang="ar-SY" b="1" dirty="0" smtClean="0">
                <a:solidFill>
                  <a:srgbClr val="FFFF00"/>
                </a:solidFill>
                <a:latin typeface="Microsoft Sans Serif" pitchFamily="34" charset="0"/>
                <a:cs typeface="Microsoft Sans Serif" pitchFamily="34" charset="0"/>
              </a:rPr>
              <a:t>طرق المكافحة والمعالجة</a:t>
            </a:r>
            <a:endParaRPr lang="ar-SY" sz="3500" b="1" dirty="0" smtClean="0">
              <a:solidFill>
                <a:srgbClr val="FFFF00"/>
              </a:solidFill>
              <a:latin typeface="Microsoft Sans Serif" pitchFamily="34" charset="0"/>
              <a:ea typeface="Arial Unicode MS" pitchFamily="34" charset="-128"/>
              <a:cs typeface="Microsoft Sans Serif" pitchFamily="34" charset="0"/>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طرز الانتقال</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يبقى الجدل قائماً على أن انتقال </a:t>
            </a:r>
            <a:r>
              <a:rPr lang="ar-SY" b="1" dirty="0" err="1" smtClean="0">
                <a:solidFill>
                  <a:srgbClr val="7030A0"/>
                </a:solidFill>
                <a:latin typeface="Simplified Arabic"/>
                <a:cs typeface="Simplified Arabic"/>
              </a:rPr>
              <a:t>المتفطرة</a:t>
            </a:r>
            <a:r>
              <a:rPr lang="ar-SY" b="1" dirty="0" smtClean="0">
                <a:solidFill>
                  <a:srgbClr val="7030A0"/>
                </a:solidFill>
                <a:latin typeface="Simplified Arabic"/>
                <a:cs typeface="Simplified Arabic"/>
              </a:rPr>
              <a:t> </a:t>
            </a:r>
            <a:r>
              <a:rPr lang="ar-SY" b="1" dirty="0" err="1" smtClean="0">
                <a:solidFill>
                  <a:srgbClr val="7030A0"/>
                </a:solidFill>
                <a:latin typeface="Simplified Arabic"/>
                <a:cs typeface="Simplified Arabic"/>
              </a:rPr>
              <a:t>الجذامية</a:t>
            </a:r>
            <a:r>
              <a:rPr lang="ar-SY" b="1" dirty="0" smtClean="0">
                <a:solidFill>
                  <a:srgbClr val="7030A0"/>
                </a:solidFill>
                <a:latin typeface="Simplified Arabic"/>
                <a:cs typeface="Simplified Arabic"/>
              </a:rPr>
              <a:t> عن طريق الغشاء المخاطي الأنفي للمريض إلى جلد شخص آخر أو جهازه التنفسي يمارس دوراً مهماً في غالبية المجتمعات </a:t>
            </a:r>
            <a:r>
              <a:rPr lang="ar-SY" b="1" dirty="0" err="1" smtClean="0">
                <a:solidFill>
                  <a:srgbClr val="7030A0"/>
                </a:solidFill>
                <a:latin typeface="Simplified Arabic"/>
                <a:cs typeface="Simplified Arabic"/>
              </a:rPr>
              <a:t>الي</a:t>
            </a:r>
            <a:r>
              <a:rPr lang="ar-SY" b="1" dirty="0" smtClean="0">
                <a:solidFill>
                  <a:srgbClr val="7030A0"/>
                </a:solidFill>
                <a:latin typeface="Simplified Arabic"/>
                <a:cs typeface="Simplified Arabic"/>
              </a:rPr>
              <a:t> يتوطن فيها هذا المرض</a:t>
            </a:r>
          </a:p>
          <a:p>
            <a:pPr>
              <a:buFont typeface="Wingdings" pitchFamily="2" charset="2"/>
              <a:buChar char="Ø"/>
            </a:pPr>
            <a:r>
              <a:rPr lang="ar-SY" b="1" dirty="0" smtClean="0">
                <a:solidFill>
                  <a:srgbClr val="7030A0"/>
                </a:solidFill>
                <a:latin typeface="Simplified Arabic"/>
                <a:cs typeface="Simplified Arabic"/>
              </a:rPr>
              <a:t>يتطلب الانتقال مخالطة قريبة</a:t>
            </a:r>
          </a:p>
          <a:p>
            <a:pPr>
              <a:buFont typeface="Wingdings" pitchFamily="2" charset="2"/>
              <a:buChar char="Ø"/>
            </a:pPr>
            <a:r>
              <a:rPr lang="ar-SY" b="1" dirty="0" smtClean="0">
                <a:solidFill>
                  <a:srgbClr val="7030A0"/>
                </a:solidFill>
                <a:latin typeface="Simplified Arabic"/>
                <a:cs typeface="Simplified Arabic"/>
              </a:rPr>
              <a:t>رغم أن العصيات يمكنها أن تبقى حية لمدة تصل حتى 7 أيام في إفرازات الأنف الجافة، إلا أن الانتقال غير المباشر بعيد الاحتمال</a:t>
            </a: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20</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طرز الانتقال</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None/>
            </a:pPr>
            <a:r>
              <a:rPr lang="ar-SY" b="1" dirty="0" smtClean="0">
                <a:solidFill>
                  <a:srgbClr val="7030A0"/>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21</a:t>
            </a:fld>
            <a:endParaRPr lang="ar-SA" dirty="0">
              <a:solidFill>
                <a:schemeClr val="accent6">
                  <a:lumMod val="60000"/>
                  <a:lumOff val="40000"/>
                </a:schemeClr>
              </a:solidFill>
            </a:endParaRPr>
          </a:p>
        </p:txBody>
      </p:sp>
      <p:pic>
        <p:nvPicPr>
          <p:cNvPr id="3074" name="Picture 2" descr="C:\Users\TOSHIBA\Documents\الجذام\طريقة العدوى.jpg"/>
          <p:cNvPicPr>
            <a:picLocks noChangeAspect="1" noChangeArrowheads="1"/>
          </p:cNvPicPr>
          <p:nvPr/>
        </p:nvPicPr>
        <p:blipFill>
          <a:blip r:embed="rId2"/>
          <a:srcRect/>
          <a:stretch>
            <a:fillRect/>
          </a:stretch>
        </p:blipFill>
        <p:spPr bwMode="auto">
          <a:xfrm>
            <a:off x="2000232" y="2000240"/>
            <a:ext cx="5310225" cy="398266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فترة الحضانة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تتراوح فترة الحضانة بين 9 شهور إلى 20 سنة</a:t>
            </a:r>
          </a:p>
          <a:p>
            <a:pPr>
              <a:buFont typeface="Wingdings" pitchFamily="2" charset="2"/>
              <a:buChar char="Ø"/>
            </a:pPr>
            <a:r>
              <a:rPr lang="ar-SY" b="1" dirty="0" smtClean="0">
                <a:solidFill>
                  <a:srgbClr val="7030A0"/>
                </a:solidFill>
                <a:latin typeface="Simplified Arabic"/>
                <a:cs typeface="Simplified Arabic"/>
              </a:rPr>
              <a:t>يندر أن يُرى المرض في أطفال تحت سن 3 سنوات؛ ومع ذلك فقد تم تشخيص أكثر من 50 حالة في أطفال عمرهم أقل من سنة، وكانت الحالة الأصغر سناً بعمر 10 أسابيع</a:t>
            </a: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22</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فترة </a:t>
            </a:r>
            <a:r>
              <a:rPr lang="ar-SY" b="1" dirty="0" err="1" smtClean="0">
                <a:solidFill>
                  <a:srgbClr val="FFC000"/>
                </a:solidFill>
                <a:cs typeface="PT Bold Heading" pitchFamily="2" charset="-78"/>
              </a:rPr>
              <a:t>السراية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تشير </a:t>
            </a:r>
            <a:r>
              <a:rPr lang="ar-SY" b="1" dirty="0" err="1" smtClean="0">
                <a:solidFill>
                  <a:srgbClr val="7030A0"/>
                </a:solidFill>
                <a:latin typeface="Simplified Arabic"/>
                <a:cs typeface="Simplified Arabic"/>
              </a:rPr>
              <a:t>البينات</a:t>
            </a:r>
            <a:r>
              <a:rPr lang="ar-SY" b="1" dirty="0" smtClean="0">
                <a:solidFill>
                  <a:srgbClr val="7030A0"/>
                </a:solidFill>
                <a:latin typeface="Simplified Arabic"/>
                <a:cs typeface="Simplified Arabic"/>
              </a:rPr>
              <a:t> </a:t>
            </a:r>
            <a:r>
              <a:rPr lang="ar-SY" b="1" dirty="0" err="1" smtClean="0">
                <a:solidFill>
                  <a:srgbClr val="7030A0"/>
                </a:solidFill>
                <a:latin typeface="Simplified Arabic"/>
                <a:cs typeface="Simplified Arabic"/>
              </a:rPr>
              <a:t>السريرية</a:t>
            </a:r>
            <a:r>
              <a:rPr lang="ar-SY" b="1" dirty="0" smtClean="0">
                <a:solidFill>
                  <a:srgbClr val="7030A0"/>
                </a:solidFill>
                <a:latin typeface="Simplified Arabic"/>
                <a:cs typeface="Simplified Arabic"/>
              </a:rPr>
              <a:t> </a:t>
            </a:r>
            <a:r>
              <a:rPr lang="ar-SY" b="1" dirty="0" err="1" smtClean="0">
                <a:solidFill>
                  <a:srgbClr val="7030A0"/>
                </a:solidFill>
                <a:latin typeface="Simplified Arabic"/>
                <a:cs typeface="Simplified Arabic"/>
              </a:rPr>
              <a:t>والمختبرية</a:t>
            </a:r>
            <a:r>
              <a:rPr lang="ar-SY" b="1" dirty="0" smtClean="0">
                <a:solidFill>
                  <a:srgbClr val="7030A0"/>
                </a:solidFill>
                <a:latin typeface="Simplified Arabic"/>
                <a:cs typeface="Simplified Arabic"/>
              </a:rPr>
              <a:t> بأن إمكانية نشر العدوى تفقد في معظم الأحوال خلال يوم واحد من </a:t>
            </a:r>
            <a:r>
              <a:rPr lang="ar-SY" b="1" dirty="0" smtClean="0">
                <a:solidFill>
                  <a:srgbClr val="7030A0"/>
                </a:solidFill>
                <a:latin typeface="Simplified Arabic"/>
              </a:rPr>
              <a:t>المعالجة متعددة الأدوية (</a:t>
            </a:r>
            <a:r>
              <a:rPr lang="en-US" b="1" dirty="0" smtClean="0">
                <a:solidFill>
                  <a:srgbClr val="7030A0"/>
                </a:solidFill>
                <a:latin typeface="Simplified Arabic"/>
              </a:rPr>
              <a:t>multidrug treatment-MDT</a:t>
            </a:r>
            <a:r>
              <a:rPr lang="ar-SY" b="1" dirty="0" smtClean="0">
                <a:solidFill>
                  <a:srgbClr val="7030A0"/>
                </a:solidFill>
                <a:latin typeface="Simplified Arabic"/>
              </a:rPr>
              <a:t>)</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23</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الاستعداد</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sz="2900" b="1" dirty="0" smtClean="0">
                <a:solidFill>
                  <a:srgbClr val="7030A0"/>
                </a:solidFill>
                <a:latin typeface="Simplified Arabic"/>
                <a:cs typeface="Simplified Arabic"/>
              </a:rPr>
              <a:t>يتوقف استمرار الجذام وشكله على القدرة على تكوين مناعة خلوية فعالة</a:t>
            </a:r>
          </a:p>
          <a:p>
            <a:pPr>
              <a:buFont typeface="Wingdings" pitchFamily="2" charset="2"/>
              <a:buChar char="Ø"/>
            </a:pPr>
            <a:r>
              <a:rPr lang="ar-SY" sz="2900" b="1" dirty="0" smtClean="0">
                <a:solidFill>
                  <a:srgbClr val="7030A0"/>
                </a:solidFill>
                <a:latin typeface="Simplified Arabic"/>
                <a:cs typeface="Simplified Arabic"/>
              </a:rPr>
              <a:t>يشير الانتشار المرتفع لتحولات الخلايا اللمفاوية النوعية والأضداد النوعية </a:t>
            </a:r>
            <a:r>
              <a:rPr lang="ar-SY" sz="2900" b="1" dirty="0" err="1" smtClean="0">
                <a:solidFill>
                  <a:srgbClr val="7030A0"/>
                </a:solidFill>
                <a:latin typeface="Simplified Arabic"/>
                <a:cs typeface="Simplified Arabic"/>
              </a:rPr>
              <a:t>للمتفطرة</a:t>
            </a:r>
            <a:r>
              <a:rPr lang="ar-SY" sz="2900" b="1" dirty="0" smtClean="0">
                <a:solidFill>
                  <a:srgbClr val="7030A0"/>
                </a:solidFill>
                <a:latin typeface="Simplified Arabic"/>
                <a:cs typeface="Simplified Arabic"/>
              </a:rPr>
              <a:t> </a:t>
            </a:r>
            <a:r>
              <a:rPr lang="ar-SY" sz="2900" b="1" dirty="0" err="1" smtClean="0">
                <a:solidFill>
                  <a:srgbClr val="7030A0"/>
                </a:solidFill>
                <a:latin typeface="Simplified Arabic"/>
                <a:cs typeface="Simplified Arabic"/>
              </a:rPr>
              <a:t>الجذامية</a:t>
            </a:r>
            <a:r>
              <a:rPr lang="ar-SY" sz="2900" b="1" dirty="0" smtClean="0">
                <a:solidFill>
                  <a:srgbClr val="7030A0"/>
                </a:solidFill>
                <a:latin typeface="Simplified Arabic"/>
                <a:cs typeface="Simplified Arabic"/>
              </a:rPr>
              <a:t> بين المخالطين الحميمين لمرضى الجذام إلى أن العدوى كثيرة الحدوث، ومع ذلك لا يظهر المرض </a:t>
            </a:r>
            <a:r>
              <a:rPr lang="ar-SY" sz="2900" b="1" dirty="0" err="1" smtClean="0">
                <a:solidFill>
                  <a:srgbClr val="7030A0"/>
                </a:solidFill>
                <a:latin typeface="Simplified Arabic"/>
                <a:cs typeface="Simplified Arabic"/>
              </a:rPr>
              <a:t>السريري</a:t>
            </a:r>
            <a:r>
              <a:rPr lang="ar-SY" sz="2900" b="1" dirty="0" smtClean="0">
                <a:solidFill>
                  <a:srgbClr val="7030A0"/>
                </a:solidFill>
                <a:latin typeface="Simplified Arabic"/>
                <a:cs typeface="Simplified Arabic"/>
              </a:rPr>
              <a:t> إلا في نسبة صغيرة من هؤلاء المخالطين الحميمين</a:t>
            </a:r>
          </a:p>
          <a:p>
            <a:pPr>
              <a:buFont typeface="Wingdings" pitchFamily="2" charset="2"/>
              <a:buChar char="Ø"/>
            </a:pPr>
            <a:r>
              <a:rPr lang="ar-SY" sz="2900" b="1" dirty="0" smtClean="0">
                <a:solidFill>
                  <a:srgbClr val="7030A0"/>
                </a:solidFill>
                <a:latin typeface="Simplified Arabic"/>
                <a:cs typeface="Simplified Arabic"/>
              </a:rPr>
              <a:t>يجب أن يخصص للأنشطة البحثية اختبار </a:t>
            </a:r>
            <a:r>
              <a:rPr lang="ar-SY" sz="2900" b="1" dirty="0" err="1" smtClean="0">
                <a:solidFill>
                  <a:srgbClr val="7030A0"/>
                </a:solidFill>
                <a:latin typeface="Simplified Arabic"/>
                <a:cs typeface="Simplified Arabic"/>
              </a:rPr>
              <a:t>الليبرومين</a:t>
            </a:r>
            <a:r>
              <a:rPr lang="ar-SY" sz="2900" b="1" dirty="0" smtClean="0">
                <a:solidFill>
                  <a:srgbClr val="7030A0"/>
                </a:solidFill>
                <a:latin typeface="Simplified Arabic"/>
                <a:cs typeface="Simplified Arabic"/>
              </a:rPr>
              <a:t> (</a:t>
            </a:r>
            <a:r>
              <a:rPr lang="en-US" sz="2900" b="1" dirty="0" err="1" smtClean="0">
                <a:solidFill>
                  <a:srgbClr val="7030A0"/>
                </a:solidFill>
                <a:latin typeface="Simplified Arabic"/>
                <a:cs typeface="Simplified Arabic"/>
              </a:rPr>
              <a:t>lipromin</a:t>
            </a:r>
            <a:r>
              <a:rPr lang="ar-SY" sz="2900" b="1" dirty="0" smtClean="0">
                <a:solidFill>
                  <a:srgbClr val="7030A0"/>
                </a:solidFill>
                <a:latin typeface="Simplified Arabic"/>
                <a:cs typeface="Simplified Arabic"/>
              </a:rPr>
              <a:t>) المناعي الذي كان يستخدم من قبل لتصنيف المرضى</a:t>
            </a: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24</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b="1" dirty="0" smtClean="0">
                <a:solidFill>
                  <a:srgbClr val="7030A0"/>
                </a:solidFill>
                <a:latin typeface="Simplified Arabic"/>
                <a:cs typeface="Simplified Arabic"/>
              </a:rPr>
              <a:t>مدخل</a:t>
            </a:r>
          </a:p>
          <a:p>
            <a:pPr>
              <a:buFont typeface="Wingdings" pitchFamily="2" charset="2"/>
              <a:buChar char="Ø"/>
            </a:pPr>
            <a:r>
              <a:rPr lang="ar-SY" b="1" dirty="0" smtClean="0">
                <a:solidFill>
                  <a:srgbClr val="7030A0"/>
                </a:solidFill>
                <a:latin typeface="Simplified Arabic"/>
                <a:cs typeface="Simplified Arabic"/>
              </a:rPr>
              <a:t>الإجراءات الوقائية</a:t>
            </a:r>
          </a:p>
          <a:p>
            <a:pPr>
              <a:buFont typeface="Wingdings" pitchFamily="2" charset="2"/>
              <a:buChar char="Ø"/>
            </a:pPr>
            <a:r>
              <a:rPr lang="ar-SY" b="1" dirty="0" smtClean="0">
                <a:solidFill>
                  <a:srgbClr val="7030A0"/>
                </a:solidFill>
                <a:latin typeface="Simplified Arabic"/>
                <a:cs typeface="Simplified Arabic"/>
              </a:rPr>
              <a:t>المكافحة على مستوى المريض ومخالطيه وبيئته المباشرة</a:t>
            </a:r>
          </a:p>
          <a:p>
            <a:pPr>
              <a:buFont typeface="Wingdings" pitchFamily="2" charset="2"/>
              <a:buChar char="Ø"/>
            </a:pPr>
            <a:r>
              <a:rPr lang="ar-SY" b="1" dirty="0" smtClean="0">
                <a:solidFill>
                  <a:srgbClr val="7030A0"/>
                </a:solidFill>
                <a:latin typeface="Simplified Arabic"/>
                <a:cs typeface="Simplified Arabic"/>
              </a:rPr>
              <a:t>الإجراءات الوبائية</a:t>
            </a:r>
          </a:p>
          <a:p>
            <a:pPr>
              <a:buFont typeface="Wingdings" pitchFamily="2" charset="2"/>
              <a:buChar char="Ø"/>
            </a:pPr>
            <a:r>
              <a:rPr lang="ar-SY" b="1" dirty="0" smtClean="0">
                <a:solidFill>
                  <a:srgbClr val="7030A0"/>
                </a:solidFill>
                <a:latin typeface="Simplified Arabic"/>
                <a:cs typeface="Simplified Arabic"/>
              </a:rPr>
              <a:t>مقتضيات الكوارث</a:t>
            </a:r>
          </a:p>
          <a:p>
            <a:pPr>
              <a:buFont typeface="Wingdings" pitchFamily="2" charset="2"/>
              <a:buChar char="Ø"/>
            </a:pPr>
            <a:r>
              <a:rPr lang="ar-SY" b="1" dirty="0" smtClean="0">
                <a:solidFill>
                  <a:srgbClr val="7030A0"/>
                </a:solidFill>
                <a:latin typeface="Simplified Arabic"/>
                <a:cs typeface="Simplified Arabic"/>
              </a:rPr>
              <a:t>الإجراءات الدولية</a:t>
            </a:r>
          </a:p>
          <a:p>
            <a:pPr>
              <a:buFont typeface="Wingdings" pitchFamily="2" charset="2"/>
              <a:buChar char="Ø"/>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25</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مدخل</a:t>
            </a:r>
          </a:p>
          <a:p>
            <a:pPr>
              <a:buFont typeface="Wingdings" pitchFamily="2" charset="2"/>
              <a:buChar char="Ø"/>
            </a:pPr>
            <a:r>
              <a:rPr lang="ar-SY" sz="2900" b="1" dirty="0" smtClean="0">
                <a:solidFill>
                  <a:srgbClr val="7030A0"/>
                </a:solidFill>
                <a:latin typeface="Simplified Arabic"/>
              </a:rPr>
              <a:t>إن إتاحة المعالجة الفعالة في وقت محدود، مع التخلص السريع من إمكانية نشر العدوى، قد غيرت التدبير العلاجي للمريض المصاب بالجذام من العزل الاجتماعي إلى المعالجة السائرة بدون حاجة لدخول المستشفى</a:t>
            </a:r>
          </a:p>
          <a:p>
            <a:pPr>
              <a:buFont typeface="Wingdings" pitchFamily="2" charset="2"/>
              <a:buChar char="Ø"/>
            </a:pPr>
            <a:r>
              <a:rPr lang="ar-SY" sz="2900" b="1" dirty="0" smtClean="0">
                <a:solidFill>
                  <a:srgbClr val="7030A0"/>
                </a:solidFill>
                <a:latin typeface="Simplified Arabic"/>
              </a:rPr>
              <a:t>يجب أن يقتصر دخول المستشفى حالياً على حالات خاصة كالإصلاح الجراحي للتشوهات، ومعالجة القرح الناتجة عن التخدر</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26</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الإجراءات الوقائية</a:t>
            </a:r>
          </a:p>
          <a:p>
            <a:pPr>
              <a:buFont typeface="Wingdings" pitchFamily="2" charset="2"/>
              <a:buChar char="Ø"/>
            </a:pPr>
            <a:r>
              <a:rPr lang="ar-SY" b="1" dirty="0" smtClean="0">
                <a:solidFill>
                  <a:srgbClr val="7030A0"/>
                </a:solidFill>
                <a:latin typeface="Simplified Arabic"/>
                <a:cs typeface="Simplified Arabic"/>
              </a:rPr>
              <a:t>الاكتشاف والعلاج المبكر للحالات. لا يوصى باستخدام </a:t>
            </a:r>
            <a:r>
              <a:rPr lang="ar-SY" b="1" dirty="0" err="1" smtClean="0">
                <a:solidFill>
                  <a:srgbClr val="7030A0"/>
                </a:solidFill>
                <a:latin typeface="Simplified Arabic"/>
                <a:cs typeface="Simplified Arabic"/>
              </a:rPr>
              <a:t>الدابسون</a:t>
            </a:r>
            <a:r>
              <a:rPr lang="ar-SY" b="1" dirty="0" smtClean="0">
                <a:solidFill>
                  <a:srgbClr val="7030A0"/>
                </a:solidFill>
                <a:latin typeface="Simplified Arabic"/>
                <a:cs typeface="Simplified Arabic"/>
              </a:rPr>
              <a:t> كاتقاء كيميائي (الفعالية محدودة مع خطر ظهور مقاومة)</a:t>
            </a:r>
          </a:p>
          <a:p>
            <a:pPr>
              <a:buFont typeface="Wingdings" pitchFamily="2" charset="2"/>
              <a:buChar char="Ø"/>
            </a:pPr>
            <a:r>
              <a:rPr lang="ar-SY" b="1" dirty="0" smtClean="0">
                <a:solidFill>
                  <a:srgbClr val="7030A0"/>
                </a:solidFill>
                <a:latin typeface="Simplified Arabic"/>
                <a:cs typeface="Simplified Arabic"/>
              </a:rPr>
              <a:t>التثقيف الصحي مع تقديم النصح للمرضى وأقاربهم؛ يجب أن يؤكد على توافر علاج فعال متعدد الأدوية، وعلى غياب إمكانية نشر العدوى في المرضى الذين هم قيد العلاج المستمر، وعلى الوقاية من العجز البدني والاجتماعي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27</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الإجراءات الوقائية</a:t>
            </a:r>
          </a:p>
          <a:p>
            <a:pPr>
              <a:buFont typeface="Wingdings" pitchFamily="2" charset="2"/>
              <a:buChar char="Ø"/>
            </a:pPr>
            <a:r>
              <a:rPr lang="ar-SY" b="1" dirty="0" smtClean="0">
                <a:solidFill>
                  <a:srgbClr val="7030A0"/>
                </a:solidFill>
                <a:latin typeface="Simplified Arabic"/>
                <a:cs typeface="Simplified Arabic"/>
              </a:rPr>
              <a:t>التلقيح الروتيني بلقاح عصية كالميت غيران (</a:t>
            </a:r>
            <a:r>
              <a:rPr lang="en-US" b="1" dirty="0" smtClean="0">
                <a:solidFill>
                  <a:srgbClr val="7030A0"/>
                </a:solidFill>
                <a:latin typeface="Simplified Arabic"/>
                <a:cs typeface="Simplified Arabic"/>
              </a:rPr>
              <a:t>BCG</a:t>
            </a:r>
            <a:r>
              <a:rPr lang="ar-SY" b="1" dirty="0" smtClean="0">
                <a:solidFill>
                  <a:srgbClr val="7030A0"/>
                </a:solidFill>
                <a:latin typeface="Simplified Arabic"/>
                <a:cs typeface="Simplified Arabic"/>
              </a:rPr>
              <a:t>)، حيث أنه يحرض الحماية ضد كل من الشكل </a:t>
            </a:r>
            <a:r>
              <a:rPr lang="ar-SY" b="1" dirty="0" err="1" smtClean="0">
                <a:solidFill>
                  <a:srgbClr val="7030A0"/>
                </a:solidFill>
                <a:latin typeface="Simplified Arabic"/>
                <a:cs typeface="Simplified Arabic"/>
              </a:rPr>
              <a:t>الجذامي</a:t>
            </a:r>
            <a:r>
              <a:rPr lang="ar-SY" b="1" dirty="0" smtClean="0">
                <a:solidFill>
                  <a:srgbClr val="7030A0"/>
                </a:solidFill>
                <a:latin typeface="Simplified Arabic"/>
                <a:cs typeface="Simplified Arabic"/>
              </a:rPr>
              <a:t> </a:t>
            </a:r>
            <a:r>
              <a:rPr lang="ar-SY" b="1" dirty="0" err="1" smtClean="0">
                <a:solidFill>
                  <a:srgbClr val="7030A0"/>
                </a:solidFill>
                <a:latin typeface="Simplified Arabic"/>
                <a:cs typeface="Simplified Arabic"/>
              </a:rPr>
              <a:t>والتدرني</a:t>
            </a:r>
            <a:r>
              <a:rPr lang="ar-SY" b="1" dirty="0" smtClean="0">
                <a:solidFill>
                  <a:srgbClr val="7030A0"/>
                </a:solidFill>
                <a:latin typeface="Simplified Arabic"/>
                <a:cs typeface="Simplified Arabic"/>
              </a:rPr>
              <a:t> للمرض، وهذا اللقاح هو جزء من مكافحة السل في الكثير من البلدان ، ويجب أن لا يتم إعطاؤه للوقاية من الجذام بشكل خاص</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28</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buFont typeface="Wingdings" pitchFamily="2" charset="2"/>
              <a:buChar char="Ø"/>
            </a:pPr>
            <a:r>
              <a:rPr lang="ar-SY" b="1" dirty="0" smtClean="0">
                <a:solidFill>
                  <a:srgbClr val="7030A0"/>
                </a:solidFill>
                <a:latin typeface="Simplified Arabic"/>
                <a:cs typeface="Simplified Arabic"/>
              </a:rPr>
              <a:t>تبليغ السلطات الصحية المحلية</a:t>
            </a:r>
          </a:p>
          <a:p>
            <a:pPr>
              <a:buFont typeface="Wingdings" pitchFamily="2" charset="2"/>
              <a:buChar char="Ø"/>
            </a:pPr>
            <a:r>
              <a:rPr lang="ar-SY" b="1" dirty="0" smtClean="0">
                <a:solidFill>
                  <a:srgbClr val="7030A0"/>
                </a:solidFill>
                <a:latin typeface="Simplified Arabic"/>
                <a:cs typeface="Simplified Arabic"/>
              </a:rPr>
              <a:t>العزل</a:t>
            </a:r>
          </a:p>
          <a:p>
            <a:pPr>
              <a:buFont typeface="Wingdings" pitchFamily="2" charset="2"/>
              <a:buChar char="Ø"/>
            </a:pPr>
            <a:r>
              <a:rPr lang="ar-SY" b="1" dirty="0" smtClean="0">
                <a:solidFill>
                  <a:srgbClr val="7030A0"/>
                </a:solidFill>
                <a:latin typeface="Simplified Arabic"/>
                <a:cs typeface="Simplified Arabic"/>
              </a:rPr>
              <a:t>الحجر الصحي</a:t>
            </a:r>
          </a:p>
          <a:p>
            <a:pPr>
              <a:buFont typeface="Wingdings" pitchFamily="2" charset="2"/>
              <a:buChar char="Ø"/>
            </a:pPr>
            <a:r>
              <a:rPr lang="ar-SY" b="1" dirty="0" err="1" smtClean="0">
                <a:solidFill>
                  <a:srgbClr val="7030A0"/>
                </a:solidFill>
                <a:latin typeface="Simplified Arabic"/>
                <a:cs typeface="Simplified Arabic"/>
              </a:rPr>
              <a:t>تمنيع</a:t>
            </a:r>
            <a:r>
              <a:rPr lang="ar-SY" b="1" dirty="0" smtClean="0">
                <a:solidFill>
                  <a:srgbClr val="7030A0"/>
                </a:solidFill>
                <a:latin typeface="Simplified Arabic"/>
                <a:cs typeface="Simplified Arabic"/>
              </a:rPr>
              <a:t> المخالطين</a:t>
            </a:r>
          </a:p>
          <a:p>
            <a:pPr>
              <a:buFont typeface="Wingdings" pitchFamily="2" charset="2"/>
              <a:buChar char="Ø"/>
            </a:pPr>
            <a:r>
              <a:rPr lang="ar-SY" b="1" dirty="0" smtClean="0">
                <a:solidFill>
                  <a:srgbClr val="7030A0"/>
                </a:solidFill>
                <a:latin typeface="Simplified Arabic"/>
                <a:cs typeface="Simplified Arabic"/>
              </a:rPr>
              <a:t>دراسة المخالطين ومصدر العدوى</a:t>
            </a:r>
          </a:p>
          <a:p>
            <a:pPr>
              <a:buFont typeface="Wingdings" pitchFamily="2" charset="2"/>
              <a:buChar char="Ø"/>
            </a:pPr>
            <a:r>
              <a:rPr lang="ar-SY" b="1" dirty="0" smtClean="0">
                <a:solidFill>
                  <a:srgbClr val="7030A0"/>
                </a:solidFill>
                <a:latin typeface="Simplified Arabic"/>
                <a:cs typeface="Simplified Arabic"/>
              </a:rPr>
              <a:t>العلاج النوعي</a:t>
            </a:r>
          </a:p>
          <a:p>
            <a:pPr>
              <a:buFont typeface="Wingdings" pitchFamily="2" charset="2"/>
              <a:buChar char="Ø"/>
            </a:pPr>
            <a:r>
              <a:rPr lang="ar-SY" b="1" dirty="0" smtClean="0">
                <a:solidFill>
                  <a:srgbClr val="7030A0"/>
                </a:solidFill>
                <a:latin typeface="Simplified Arabic"/>
                <a:cs typeface="Simplified Arabic"/>
              </a:rPr>
              <a:t>معالجة التفاعلات</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29</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Y" sz="3000" b="1" dirty="0" smtClean="0">
                <a:solidFill>
                  <a:srgbClr val="7030A0"/>
                </a:solidFill>
                <a:latin typeface="Simplified Arabic"/>
              </a:rPr>
              <a:t>الجذام: </a:t>
            </a:r>
            <a:r>
              <a:rPr lang="en-US" sz="3000" b="1" dirty="0" smtClean="0">
                <a:solidFill>
                  <a:srgbClr val="7030A0"/>
                </a:solidFill>
                <a:latin typeface="Simplified Arabic"/>
              </a:rPr>
              <a:t>LEPROSY</a:t>
            </a:r>
          </a:p>
          <a:p>
            <a:pPr>
              <a:buFont typeface="Wingdings" pitchFamily="2" charset="2"/>
              <a:buChar char="Ø"/>
            </a:pPr>
            <a:r>
              <a:rPr lang="ar-SA" sz="3000" b="1" dirty="0" smtClean="0">
                <a:solidFill>
                  <a:srgbClr val="7030A0"/>
                </a:solidFill>
                <a:latin typeface="Simplified Arabic"/>
              </a:rPr>
              <a:t>يدعى أيضاً داء </a:t>
            </a:r>
            <a:r>
              <a:rPr lang="ar-SA" sz="3000" b="1" dirty="0" err="1" smtClean="0">
                <a:solidFill>
                  <a:srgbClr val="7030A0"/>
                </a:solidFill>
                <a:latin typeface="Simplified Arabic"/>
              </a:rPr>
              <a:t>هانسن</a:t>
            </a:r>
            <a:r>
              <a:rPr lang="ar-SA" sz="3000" b="1" dirty="0" smtClean="0">
                <a:solidFill>
                  <a:srgbClr val="7030A0"/>
                </a:solidFill>
                <a:latin typeface="Simplified Arabic"/>
              </a:rPr>
              <a:t> </a:t>
            </a:r>
            <a:r>
              <a:rPr lang="en-US" sz="3000" b="1" dirty="0" smtClean="0">
                <a:solidFill>
                  <a:srgbClr val="7030A0"/>
                </a:solidFill>
                <a:latin typeface="Simplified Arabic"/>
              </a:rPr>
              <a:t>Hansen’s disease</a:t>
            </a:r>
          </a:p>
          <a:p>
            <a:pPr>
              <a:buFont typeface="Wingdings" pitchFamily="2" charset="2"/>
              <a:buChar char="Ø"/>
            </a:pPr>
            <a:r>
              <a:rPr lang="ar-SA" sz="3000" b="1" dirty="0" smtClean="0">
                <a:solidFill>
                  <a:srgbClr val="7030A0"/>
                </a:solidFill>
                <a:latin typeface="Simplified Arabic"/>
              </a:rPr>
              <a:t>الرقم في التصنيف الدولي العاشر للأمراض: </a:t>
            </a:r>
            <a:r>
              <a:rPr lang="en-US" sz="3000" b="1" dirty="0" smtClean="0">
                <a:solidFill>
                  <a:srgbClr val="7030A0"/>
                </a:solidFill>
                <a:latin typeface="Simplified Arabic"/>
              </a:rPr>
              <a:t>ICD-10 A 30</a:t>
            </a:r>
          </a:p>
          <a:p>
            <a:pPr>
              <a:buFont typeface="Wingdings" pitchFamily="2" charset="2"/>
              <a:buChar char="Ø"/>
            </a:pPr>
            <a:r>
              <a:rPr lang="ar-SA" sz="3000" b="1" dirty="0" smtClean="0">
                <a:solidFill>
                  <a:srgbClr val="7030A0"/>
                </a:solidFill>
                <a:latin typeface="Simplified Arabic"/>
              </a:rPr>
              <a:t>الرقم في التصنيف الدولي التاسع للأمراض: </a:t>
            </a:r>
            <a:r>
              <a:rPr lang="en-US" sz="3000" b="1" dirty="0" smtClean="0">
                <a:solidFill>
                  <a:srgbClr val="7030A0"/>
                </a:solidFill>
                <a:latin typeface="Simplified Arabic"/>
              </a:rPr>
              <a:t>ICD-9 A 030</a:t>
            </a:r>
            <a:endParaRPr lang="ar-SY" sz="3000" b="1" dirty="0" smtClean="0">
              <a:solidFill>
                <a:srgbClr val="7030A0"/>
              </a:solidFill>
              <a:latin typeface="Simplified Arabic"/>
            </a:endParaRPr>
          </a:p>
          <a:p>
            <a:pPr>
              <a:buNone/>
            </a:pPr>
            <a:endParaRPr lang="ar-SY" sz="3000" b="1" dirty="0" smtClean="0">
              <a:solidFill>
                <a:srgbClr val="7030A0"/>
              </a:solidFill>
              <a:latin typeface="Simplified Arabic"/>
            </a:endParaRPr>
          </a:p>
          <a:p>
            <a:pPr>
              <a:buFont typeface="Wingdings" pitchFamily="2" charset="2"/>
              <a:buChar char="Ø"/>
            </a:pPr>
            <a:endParaRPr lang="ar-SY" sz="30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تبليغ السلطات الصحية المحلية</a:t>
            </a:r>
          </a:p>
          <a:p>
            <a:pPr>
              <a:buFont typeface="Wingdings" pitchFamily="2" charset="2"/>
              <a:buChar char="Ø"/>
            </a:pPr>
            <a:r>
              <a:rPr lang="ar-SY" b="1" dirty="0" smtClean="0">
                <a:solidFill>
                  <a:srgbClr val="7030A0"/>
                </a:solidFill>
                <a:latin typeface="Simplified Arabic"/>
                <a:cs typeface="Simplified Arabic"/>
              </a:rPr>
              <a:t>التبليغ عن الحالات إجباري في معظم البلدان، ومرغوب في كل البلدان أيضاً</a:t>
            </a:r>
          </a:p>
          <a:p>
            <a:pPr>
              <a:buFont typeface="Wingdings" pitchFamily="2" charset="2"/>
              <a:buChar char="Ø"/>
            </a:pPr>
            <a:r>
              <a:rPr lang="ar-SY" b="1" dirty="0" smtClean="0">
                <a:solidFill>
                  <a:srgbClr val="7030A0"/>
                </a:solidFill>
                <a:latin typeface="Simplified Arabic"/>
                <a:cs typeface="Simplified Arabic"/>
              </a:rPr>
              <a:t>التبليغ هنا من الصنف 2 (التبليغ المنتظم عن الحالات مطلوب حيثما ظهر المرض)</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30</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العزل</a:t>
            </a:r>
          </a:p>
          <a:p>
            <a:pPr>
              <a:buFont typeface="Wingdings" pitchFamily="2" charset="2"/>
              <a:buChar char="Ø"/>
            </a:pPr>
            <a:r>
              <a:rPr lang="ar-SY" b="1" dirty="0" smtClean="0">
                <a:solidFill>
                  <a:srgbClr val="7030A0"/>
                </a:solidFill>
                <a:latin typeface="Simplified Arabic"/>
                <a:cs typeface="Simplified Arabic"/>
              </a:rPr>
              <a:t>غير ضروري</a:t>
            </a:r>
          </a:p>
          <a:p>
            <a:pPr>
              <a:buFont typeface="Wingdings" pitchFamily="2" charset="2"/>
              <a:buChar char="Ø"/>
            </a:pPr>
            <a:r>
              <a:rPr lang="ar-SY" b="1" dirty="0" smtClean="0">
                <a:solidFill>
                  <a:srgbClr val="7030A0"/>
                </a:solidFill>
                <a:latin typeface="Simplified Arabic"/>
                <a:cs typeface="Simplified Arabic"/>
              </a:rPr>
              <a:t>إن الإقلال من مخالطة المرضى المعروف إصابتهم بالجذام مشكوك في أهميته </a:t>
            </a:r>
            <a:r>
              <a:rPr lang="ar-SY" b="1" dirty="0" smtClean="0">
                <a:solidFill>
                  <a:srgbClr val="7030A0"/>
                </a:solidFill>
                <a:latin typeface="Simplified Arabic"/>
                <a:cs typeface="Simplified Arabic"/>
              </a:rPr>
              <a:t>وقد </a:t>
            </a:r>
            <a:r>
              <a:rPr lang="ar-SY" b="1" dirty="0" smtClean="0">
                <a:solidFill>
                  <a:srgbClr val="7030A0"/>
                </a:solidFill>
                <a:latin typeface="Simplified Arabic"/>
                <a:cs typeface="Simplified Arabic"/>
              </a:rPr>
              <a:t>يؤدي إلى الوصم بالعار</a:t>
            </a:r>
          </a:p>
          <a:p>
            <a:pPr>
              <a:buFont typeface="Wingdings" pitchFamily="2" charset="2"/>
              <a:buChar char="Ø"/>
            </a:pPr>
            <a:r>
              <a:rPr lang="ar-SY" b="1" dirty="0" smtClean="0">
                <a:solidFill>
                  <a:srgbClr val="7030A0"/>
                </a:solidFill>
                <a:latin typeface="Simplified Arabic"/>
                <a:cs typeface="Simplified Arabic"/>
              </a:rPr>
              <a:t>لا داعي </a:t>
            </a:r>
            <a:r>
              <a:rPr lang="ar-SY" b="1" dirty="0" err="1" smtClean="0">
                <a:solidFill>
                  <a:srgbClr val="7030A0"/>
                </a:solidFill>
                <a:latin typeface="Simplified Arabic"/>
                <a:cs typeface="Simplified Arabic"/>
              </a:rPr>
              <a:t>لتقييدات</a:t>
            </a:r>
            <a:r>
              <a:rPr lang="ar-SY" b="1" dirty="0" smtClean="0">
                <a:solidFill>
                  <a:srgbClr val="7030A0"/>
                </a:solidFill>
                <a:latin typeface="Simplified Arabic"/>
                <a:cs typeface="Simplified Arabic"/>
              </a:rPr>
              <a:t> في التوظيف أو الدوام في المدارس</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31</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الحجر الصحي</a:t>
            </a:r>
          </a:p>
          <a:p>
            <a:pPr>
              <a:buFont typeface="Wingdings" pitchFamily="2" charset="2"/>
              <a:buChar char="Ø"/>
            </a:pPr>
            <a:r>
              <a:rPr lang="ar-SY" b="1" dirty="0" smtClean="0">
                <a:solidFill>
                  <a:srgbClr val="7030A0"/>
                </a:solidFill>
                <a:latin typeface="Simplified Arabic"/>
                <a:cs typeface="Simplified Arabic"/>
              </a:rPr>
              <a:t>لا ينطبق</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32</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err="1" smtClean="0">
                <a:solidFill>
                  <a:srgbClr val="00B050"/>
                </a:solidFill>
                <a:latin typeface="Simplified Arabic"/>
                <a:cs typeface="Simplified Arabic"/>
              </a:rPr>
              <a:t>تمنيع</a:t>
            </a:r>
            <a:r>
              <a:rPr lang="ar-SY" b="1" dirty="0" smtClean="0">
                <a:solidFill>
                  <a:srgbClr val="00B050"/>
                </a:solidFill>
                <a:latin typeface="Simplified Arabic"/>
                <a:cs typeface="Simplified Arabic"/>
              </a:rPr>
              <a:t> المخالطين</a:t>
            </a:r>
          </a:p>
          <a:p>
            <a:pPr>
              <a:buFont typeface="Wingdings" pitchFamily="2" charset="2"/>
              <a:buChar char="Ø"/>
            </a:pPr>
            <a:r>
              <a:rPr lang="ar-SY" b="1" dirty="0" smtClean="0">
                <a:solidFill>
                  <a:srgbClr val="7030A0"/>
                </a:solidFill>
                <a:latin typeface="Simplified Arabic"/>
                <a:cs typeface="Simplified Arabic"/>
              </a:rPr>
              <a:t>لا يوصى </a:t>
            </a:r>
            <a:r>
              <a:rPr lang="ar-SY" b="1" dirty="0" err="1" smtClean="0">
                <a:solidFill>
                  <a:srgbClr val="7030A0"/>
                </a:solidFill>
                <a:latin typeface="Simplified Arabic"/>
                <a:cs typeface="Simplified Arabic"/>
              </a:rPr>
              <a:t>به</a:t>
            </a:r>
            <a:endParaRPr lang="ar-SY" b="1" dirty="0" smtClean="0">
              <a:solidFill>
                <a:srgbClr val="7030A0"/>
              </a:solidFill>
              <a:latin typeface="Simplified Arabic"/>
              <a:cs typeface="Simplified Arabic"/>
            </a:endParaRP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33</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دراسة المخالطين ومصدر العدوى</a:t>
            </a:r>
          </a:p>
          <a:p>
            <a:pPr>
              <a:buFont typeface="Wingdings" pitchFamily="2" charset="2"/>
              <a:buChar char="Ø"/>
            </a:pPr>
            <a:r>
              <a:rPr lang="ar-SY" b="1" dirty="0" smtClean="0">
                <a:solidFill>
                  <a:srgbClr val="7030A0"/>
                </a:solidFill>
                <a:latin typeface="Simplified Arabic"/>
                <a:cs typeface="Simplified Arabic"/>
              </a:rPr>
              <a:t>الفحص الابتدائي للمخالطين الحميمين قد يكون مفيداً</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34</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العلاج النوعي</a:t>
            </a:r>
          </a:p>
          <a:p>
            <a:pPr>
              <a:buFont typeface="Wingdings" pitchFamily="2" charset="2"/>
              <a:buChar char="Ø"/>
            </a:pPr>
            <a:r>
              <a:rPr lang="ar-SY" b="1" dirty="0" smtClean="0">
                <a:solidFill>
                  <a:srgbClr val="7030A0"/>
                </a:solidFill>
                <a:latin typeface="Simplified Arabic"/>
                <a:cs typeface="Simplified Arabic"/>
              </a:rPr>
              <a:t>إن نظم توليفة العلاج الكيميائي أساسية</a:t>
            </a:r>
          </a:p>
          <a:p>
            <a:pPr>
              <a:buFont typeface="Wingdings" pitchFamily="2" charset="2"/>
              <a:buChar char="Ø"/>
            </a:pPr>
            <a:r>
              <a:rPr lang="ar-SY" b="1" dirty="0" smtClean="0">
                <a:solidFill>
                  <a:srgbClr val="7030A0"/>
                </a:solidFill>
                <a:latin typeface="Simplified Arabic"/>
                <a:cs typeface="Simplified Arabic"/>
              </a:rPr>
              <a:t>يجب مراقبة المرضى تحت العلاج من أجل التأثيرات الجانبية، وتفاعلات الجذام، وتكون قرح </a:t>
            </a:r>
            <a:r>
              <a:rPr lang="ar-SY" b="1" dirty="0" err="1" smtClean="0">
                <a:solidFill>
                  <a:srgbClr val="7030A0"/>
                </a:solidFill>
                <a:latin typeface="Simplified Arabic"/>
                <a:cs typeface="Simplified Arabic"/>
              </a:rPr>
              <a:t>نمائية</a:t>
            </a:r>
            <a:endParaRPr lang="ar-SY" b="1" dirty="0" smtClean="0">
              <a:solidFill>
                <a:srgbClr val="7030A0"/>
              </a:solidFill>
              <a:latin typeface="Simplified Arabic"/>
              <a:cs typeface="Simplified Arabic"/>
            </a:endParaRPr>
          </a:p>
          <a:p>
            <a:pPr>
              <a:buFont typeface="Wingdings" pitchFamily="2" charset="2"/>
              <a:buChar char="Ø"/>
            </a:pPr>
            <a:r>
              <a:rPr lang="ar-SY" b="1" dirty="0" smtClean="0">
                <a:solidFill>
                  <a:srgbClr val="7030A0"/>
                </a:solidFill>
                <a:latin typeface="Simplified Arabic"/>
                <a:cs typeface="Simplified Arabic"/>
              </a:rPr>
              <a:t>قد تحتاج بعض المضاعفات إلى المعالجة في مركز مرجعي</a:t>
            </a:r>
          </a:p>
          <a:p>
            <a:pPr>
              <a:buFont typeface="Wingdings" pitchFamily="2" charset="2"/>
              <a:buChar char="Ø"/>
            </a:pPr>
            <a:r>
              <a:rPr lang="ar-SY" b="1" dirty="0" smtClean="0">
                <a:solidFill>
                  <a:srgbClr val="7030A0"/>
                </a:solidFill>
                <a:latin typeface="Simplified Arabic"/>
                <a:cs typeface="Simplified Arabic"/>
              </a:rPr>
              <a:t>يتم إعطاء المعالجة السائرة بالعلاج متعدد الأدوية طبقاً لتصنيف الحالة</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35</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العلاج النوعي</a:t>
            </a:r>
          </a:p>
          <a:p>
            <a:pPr>
              <a:buFont typeface="Wingdings" pitchFamily="2" charset="2"/>
              <a:buChar char="Ø"/>
            </a:pPr>
            <a:r>
              <a:rPr lang="ar-SY" b="1" dirty="0" smtClean="0">
                <a:solidFill>
                  <a:srgbClr val="7030A0"/>
                </a:solidFill>
                <a:latin typeface="Simplified Arabic"/>
                <a:cs typeface="Simplified Arabic"/>
              </a:rPr>
              <a:t>يجب تقديم النصح للمرضى بشأن استكمال مقرر المعالجة الكامل مع التماس الرعاية في حالة حدوث تأثيرات جانبية للدواء (تفاعلات </a:t>
            </a:r>
            <a:r>
              <a:rPr lang="ar-SY" b="1" dirty="0" err="1" smtClean="0">
                <a:solidFill>
                  <a:srgbClr val="7030A0"/>
                </a:solidFill>
                <a:latin typeface="Simplified Arabic"/>
                <a:cs typeface="Simplified Arabic"/>
              </a:rPr>
              <a:t>أرجية</a:t>
            </a:r>
            <a:r>
              <a:rPr lang="ar-SY" b="1" dirty="0" smtClean="0">
                <a:solidFill>
                  <a:srgbClr val="7030A0"/>
                </a:solidFill>
                <a:latin typeface="Simplified Arabic"/>
                <a:cs typeface="Simplified Arabic"/>
              </a:rPr>
              <a:t>) وتفاعلات مناعية (التهاب أعصاب يؤدي إلى تلف جذوع الأعصاب المحيطية)</a:t>
            </a:r>
          </a:p>
          <a:p>
            <a:pPr>
              <a:buFont typeface="Wingdings" pitchFamily="2" charset="2"/>
              <a:buChar char="Ø"/>
            </a:pPr>
            <a:r>
              <a:rPr lang="ar-SY" b="1" dirty="0" smtClean="0">
                <a:solidFill>
                  <a:srgbClr val="7030A0"/>
                </a:solidFill>
                <a:latin typeface="Simplified Arabic"/>
                <a:cs typeface="Simplified Arabic"/>
              </a:rPr>
              <a:t>العلاج متوفر مجاناً من منظمة الصحة العالمية</a:t>
            </a:r>
          </a:p>
          <a:p>
            <a:pPr>
              <a:buFont typeface="Wingdings" pitchFamily="2" charset="2"/>
              <a:buChar char="Ø"/>
            </a:pPr>
            <a:r>
              <a:rPr lang="ar-SY" b="1" dirty="0" smtClean="0">
                <a:solidFill>
                  <a:srgbClr val="7030A0"/>
                </a:solidFill>
                <a:latin typeface="Simplified Arabic"/>
                <a:cs typeface="Simplified Arabic"/>
              </a:rPr>
              <a:t>يوزع العلاج ضمن أشرطة مغلفة موحدة تكفي لمدة شهر</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36</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sz="3000"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sz="3000" b="1" dirty="0" smtClean="0">
                <a:solidFill>
                  <a:srgbClr val="00B050"/>
                </a:solidFill>
                <a:latin typeface="Simplified Arabic"/>
                <a:cs typeface="Simplified Arabic"/>
              </a:rPr>
              <a:t>العلاج النوعي</a:t>
            </a:r>
          </a:p>
          <a:p>
            <a:pPr>
              <a:buFont typeface="Wingdings" pitchFamily="2" charset="2"/>
              <a:buChar char="Ø"/>
            </a:pPr>
            <a:r>
              <a:rPr lang="ar-SY" sz="3000" b="1" dirty="0" smtClean="0">
                <a:solidFill>
                  <a:srgbClr val="7030A0"/>
                </a:solidFill>
                <a:latin typeface="Simplified Arabic"/>
                <a:cs typeface="Simplified Arabic"/>
              </a:rPr>
              <a:t>يستخدم عدد الآفات الجلدية (</a:t>
            </a:r>
            <a:r>
              <a:rPr lang="en-US" sz="3000" b="1" dirty="0" smtClean="0">
                <a:solidFill>
                  <a:srgbClr val="7030A0"/>
                </a:solidFill>
                <a:latin typeface="Simplified Arabic"/>
                <a:cs typeface="Simplified Arabic"/>
              </a:rPr>
              <a:t>patches</a:t>
            </a:r>
            <a:r>
              <a:rPr lang="ar-SY" sz="3000" b="1" dirty="0" smtClean="0">
                <a:solidFill>
                  <a:srgbClr val="7030A0"/>
                </a:solidFill>
                <a:latin typeface="Simplified Arabic"/>
                <a:cs typeface="Simplified Arabic"/>
              </a:rPr>
              <a:t>) كدليل على مقدار وجود العصيات في المرضى، ويستخدم أيضاً كقاعدة إرشادية لاستخدام الأدوية في العلاج ومدة العلاج</a:t>
            </a:r>
          </a:p>
          <a:p>
            <a:pPr>
              <a:buFont typeface="Wingdings" pitchFamily="2" charset="2"/>
              <a:buChar char="Ø"/>
            </a:pPr>
            <a:r>
              <a:rPr lang="ar-SY" sz="3000" b="1" dirty="0" smtClean="0">
                <a:solidFill>
                  <a:srgbClr val="7030A0"/>
                </a:solidFill>
                <a:latin typeface="Simplified Arabic"/>
                <a:cs typeface="Simplified Arabic"/>
              </a:rPr>
              <a:t>يدعى الجذام قليل العصيات (</a:t>
            </a:r>
            <a:r>
              <a:rPr lang="en-US" sz="3000" b="1" dirty="0" err="1" smtClean="0">
                <a:solidFill>
                  <a:srgbClr val="7030A0"/>
                </a:solidFill>
                <a:latin typeface="Simplified Arabic"/>
                <a:cs typeface="Simplified Arabic"/>
              </a:rPr>
              <a:t>paucibacilly</a:t>
            </a:r>
            <a:r>
              <a:rPr lang="en-US" sz="3000" b="1" dirty="0" smtClean="0">
                <a:solidFill>
                  <a:srgbClr val="7030A0"/>
                </a:solidFill>
                <a:latin typeface="Simplified Arabic"/>
                <a:cs typeface="Simplified Arabic"/>
              </a:rPr>
              <a:t>-PC</a:t>
            </a:r>
            <a:r>
              <a:rPr lang="ar-SY" sz="3000" b="1" dirty="0" smtClean="0">
                <a:solidFill>
                  <a:srgbClr val="7030A0"/>
                </a:solidFill>
                <a:latin typeface="Simplified Arabic"/>
                <a:cs typeface="Simplified Arabic"/>
              </a:rPr>
              <a:t>) إذا كان عدد الآفات الجلدية (</a:t>
            </a:r>
            <a:r>
              <a:rPr lang="en-US" sz="3000" b="1" dirty="0" smtClean="0">
                <a:solidFill>
                  <a:srgbClr val="7030A0"/>
                </a:solidFill>
                <a:latin typeface="Simplified Arabic"/>
                <a:cs typeface="Simplified Arabic"/>
              </a:rPr>
              <a:t>patches</a:t>
            </a:r>
            <a:r>
              <a:rPr lang="ar-SY" sz="3000" b="1" dirty="0" smtClean="0">
                <a:solidFill>
                  <a:srgbClr val="7030A0"/>
                </a:solidFill>
                <a:latin typeface="Simplified Arabic"/>
                <a:cs typeface="Simplified Arabic"/>
              </a:rPr>
              <a:t>) 1-5</a:t>
            </a:r>
          </a:p>
          <a:p>
            <a:pPr>
              <a:buFont typeface="Wingdings" pitchFamily="2" charset="2"/>
              <a:buChar char="Ø"/>
            </a:pPr>
            <a:r>
              <a:rPr lang="ar-SY" sz="3000" b="1" dirty="0" smtClean="0">
                <a:solidFill>
                  <a:srgbClr val="7030A0"/>
                </a:solidFill>
                <a:latin typeface="Simplified Arabic"/>
                <a:cs typeface="Simplified Arabic"/>
              </a:rPr>
              <a:t>يدعى الجذام متعدد العصيات (</a:t>
            </a:r>
            <a:r>
              <a:rPr lang="en-US" sz="3000" b="1" dirty="0" err="1" smtClean="0">
                <a:solidFill>
                  <a:srgbClr val="7030A0"/>
                </a:solidFill>
                <a:latin typeface="Simplified Arabic"/>
                <a:cs typeface="Simplified Arabic"/>
              </a:rPr>
              <a:t>multibacillary</a:t>
            </a:r>
            <a:r>
              <a:rPr lang="en-US" sz="3000" b="1" dirty="0" smtClean="0">
                <a:solidFill>
                  <a:srgbClr val="7030A0"/>
                </a:solidFill>
                <a:latin typeface="Simplified Arabic"/>
                <a:cs typeface="Simplified Arabic"/>
              </a:rPr>
              <a:t>-MC</a:t>
            </a:r>
            <a:r>
              <a:rPr lang="ar-SY" sz="3000" b="1" dirty="0" smtClean="0">
                <a:solidFill>
                  <a:srgbClr val="7030A0"/>
                </a:solidFill>
                <a:latin typeface="Simplified Arabic"/>
                <a:cs typeface="Simplified Arabic"/>
              </a:rPr>
              <a:t>) إذا كان عدد الآفات الجلدية (</a:t>
            </a:r>
            <a:r>
              <a:rPr lang="en-US" sz="3000" b="1" dirty="0" smtClean="0">
                <a:solidFill>
                  <a:srgbClr val="7030A0"/>
                </a:solidFill>
                <a:latin typeface="Simplified Arabic"/>
                <a:cs typeface="Simplified Arabic"/>
              </a:rPr>
              <a:t>patches</a:t>
            </a:r>
            <a:r>
              <a:rPr lang="ar-SY" sz="3000" b="1" dirty="0" smtClean="0">
                <a:solidFill>
                  <a:srgbClr val="7030A0"/>
                </a:solidFill>
                <a:latin typeface="Simplified Arabic"/>
                <a:cs typeface="Simplified Arabic"/>
              </a:rPr>
              <a:t>) أكثر من 5</a:t>
            </a:r>
          </a:p>
          <a:p>
            <a:pPr>
              <a:buFont typeface="Wingdings" pitchFamily="2" charset="2"/>
              <a:buChar char="Ø"/>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37</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sz="2400"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sz="2400" b="1" dirty="0" smtClean="0">
                <a:solidFill>
                  <a:srgbClr val="00B050"/>
                </a:solidFill>
                <a:latin typeface="Simplified Arabic"/>
                <a:cs typeface="Simplified Arabic"/>
              </a:rPr>
              <a:t>العلاج النوعي</a:t>
            </a:r>
          </a:p>
          <a:p>
            <a:pPr>
              <a:buFont typeface="Wingdings" pitchFamily="2" charset="2"/>
              <a:buChar char="Ø"/>
            </a:pPr>
            <a:r>
              <a:rPr lang="ar-SY" sz="2200" b="1" dirty="0" smtClean="0">
                <a:solidFill>
                  <a:srgbClr val="7030A0"/>
                </a:solidFill>
                <a:latin typeface="Simplified Arabic"/>
                <a:cs typeface="Simplified Arabic"/>
              </a:rPr>
              <a:t>الجذام قليل العصيات-المرضى البالغين</a:t>
            </a:r>
          </a:p>
          <a:p>
            <a:pPr>
              <a:buFont typeface="Wingdings" pitchFamily="2" charset="2"/>
              <a:buChar char="ü"/>
            </a:pPr>
            <a:r>
              <a:rPr lang="ar-SY" sz="2200" b="1" dirty="0" err="1" smtClean="0">
                <a:solidFill>
                  <a:srgbClr val="00B050"/>
                </a:solidFill>
                <a:latin typeface="Simplified Arabic"/>
                <a:cs typeface="Simplified Arabic"/>
              </a:rPr>
              <a:t>ريفامبيسين</a:t>
            </a:r>
            <a:r>
              <a:rPr lang="ar-SY" sz="2200" b="1" dirty="0" smtClean="0">
                <a:solidFill>
                  <a:srgbClr val="00B050"/>
                </a:solidFill>
                <a:latin typeface="Simplified Arabic"/>
                <a:cs typeface="Simplified Arabic"/>
              </a:rPr>
              <a:t> (</a:t>
            </a:r>
            <a:r>
              <a:rPr lang="en-US" sz="2200" b="1" dirty="0" err="1" smtClean="0">
                <a:solidFill>
                  <a:srgbClr val="00B050"/>
                </a:solidFill>
                <a:latin typeface="Simplified Arabic"/>
                <a:cs typeface="Simplified Arabic"/>
              </a:rPr>
              <a:t>rifampicin</a:t>
            </a:r>
            <a:r>
              <a:rPr lang="ar-SY" sz="2200" b="1" dirty="0" smtClean="0">
                <a:solidFill>
                  <a:srgbClr val="00B050"/>
                </a:solidFill>
                <a:latin typeface="Simplified Arabic"/>
                <a:cs typeface="Simplified Arabic"/>
              </a:rPr>
              <a:t>): 600 ملغ مرة واحدة كل شهر، </a:t>
            </a:r>
            <a:r>
              <a:rPr lang="ar-SY" sz="2200" b="1" dirty="0" err="1" smtClean="0">
                <a:solidFill>
                  <a:srgbClr val="00B050"/>
                </a:solidFill>
                <a:latin typeface="Simplified Arabic"/>
                <a:cs typeface="Simplified Arabic"/>
              </a:rPr>
              <a:t>و</a:t>
            </a:r>
            <a:endParaRPr lang="ar-SY" sz="2200" b="1" dirty="0" smtClean="0">
              <a:solidFill>
                <a:srgbClr val="00B050"/>
              </a:solidFill>
              <a:latin typeface="Simplified Arabic"/>
              <a:cs typeface="Simplified Arabic"/>
            </a:endParaRPr>
          </a:p>
          <a:p>
            <a:pPr>
              <a:buFont typeface="Wingdings" pitchFamily="2" charset="2"/>
              <a:buChar char="ü"/>
            </a:pPr>
            <a:r>
              <a:rPr lang="ar-SY" sz="2200" b="1" dirty="0" err="1" smtClean="0">
                <a:solidFill>
                  <a:srgbClr val="00B050"/>
                </a:solidFill>
                <a:latin typeface="Simplified Arabic"/>
                <a:cs typeface="Simplified Arabic"/>
              </a:rPr>
              <a:t>دابسون</a:t>
            </a:r>
            <a:r>
              <a:rPr lang="ar-SY" sz="2200" b="1" dirty="0" smtClean="0">
                <a:solidFill>
                  <a:srgbClr val="00B050"/>
                </a:solidFill>
                <a:latin typeface="Simplified Arabic"/>
                <a:cs typeface="Simplified Arabic"/>
              </a:rPr>
              <a:t> (</a:t>
            </a:r>
            <a:r>
              <a:rPr lang="en-US" sz="2200" b="1" dirty="0" err="1" smtClean="0">
                <a:solidFill>
                  <a:srgbClr val="00B050"/>
                </a:solidFill>
                <a:latin typeface="Simplified Arabic"/>
                <a:cs typeface="Simplified Arabic"/>
              </a:rPr>
              <a:t>dapsone</a:t>
            </a:r>
            <a:r>
              <a:rPr lang="ar-SY" sz="2200" b="1" dirty="0" smtClean="0">
                <a:solidFill>
                  <a:srgbClr val="00B050"/>
                </a:solidFill>
                <a:latin typeface="Simplified Arabic"/>
                <a:cs typeface="Simplified Arabic"/>
              </a:rPr>
              <a:t>): 100 ملغ كل يوم</a:t>
            </a:r>
          </a:p>
          <a:p>
            <a:pPr>
              <a:buFont typeface="Wingdings" pitchFamily="2" charset="2"/>
              <a:buChar char="ü"/>
            </a:pPr>
            <a:r>
              <a:rPr lang="ar-SY" sz="2200" b="1" dirty="0" smtClean="0">
                <a:solidFill>
                  <a:srgbClr val="00B050"/>
                </a:solidFill>
                <a:latin typeface="Simplified Arabic"/>
                <a:cs typeface="Simplified Arabic"/>
              </a:rPr>
              <a:t>مدة العلاج 6 أشهر</a:t>
            </a:r>
          </a:p>
          <a:p>
            <a:pPr>
              <a:buFont typeface="Wingdings" pitchFamily="2" charset="2"/>
              <a:buChar char="Ø"/>
            </a:pPr>
            <a:r>
              <a:rPr lang="ar-SY" sz="2200" b="1" dirty="0" smtClean="0">
                <a:solidFill>
                  <a:srgbClr val="7030A0"/>
                </a:solidFill>
                <a:latin typeface="Simplified Arabic"/>
                <a:cs typeface="Simplified Arabic"/>
              </a:rPr>
              <a:t>الجذام متعدد العصيات-المرضى البالغين</a:t>
            </a:r>
          </a:p>
          <a:p>
            <a:pPr>
              <a:buFont typeface="Wingdings" pitchFamily="2" charset="2"/>
              <a:buChar char="ü"/>
            </a:pPr>
            <a:r>
              <a:rPr lang="ar-SY" sz="2200" b="1" dirty="0" err="1" smtClean="0">
                <a:solidFill>
                  <a:srgbClr val="00B050"/>
                </a:solidFill>
                <a:latin typeface="Simplified Arabic"/>
                <a:cs typeface="Simplified Arabic"/>
              </a:rPr>
              <a:t>ريفامبيسين</a:t>
            </a:r>
            <a:r>
              <a:rPr lang="ar-SY" sz="2200" b="1" dirty="0" smtClean="0">
                <a:solidFill>
                  <a:srgbClr val="00B050"/>
                </a:solidFill>
                <a:latin typeface="Simplified Arabic"/>
                <a:cs typeface="Simplified Arabic"/>
              </a:rPr>
              <a:t> (</a:t>
            </a:r>
            <a:r>
              <a:rPr lang="en-US" sz="2200" b="1" dirty="0" err="1" smtClean="0">
                <a:solidFill>
                  <a:srgbClr val="00B050"/>
                </a:solidFill>
                <a:latin typeface="Simplified Arabic"/>
                <a:cs typeface="Simplified Arabic"/>
              </a:rPr>
              <a:t>rifampicin</a:t>
            </a:r>
            <a:r>
              <a:rPr lang="ar-SY" sz="2200" b="1" dirty="0" smtClean="0">
                <a:solidFill>
                  <a:srgbClr val="00B050"/>
                </a:solidFill>
                <a:latin typeface="Simplified Arabic"/>
                <a:cs typeface="Simplified Arabic"/>
              </a:rPr>
              <a:t>): 600 ملغ مرة واحدة كل شهر، </a:t>
            </a:r>
            <a:r>
              <a:rPr lang="ar-SY" sz="2200" b="1" dirty="0" err="1" smtClean="0">
                <a:solidFill>
                  <a:srgbClr val="00B050"/>
                </a:solidFill>
                <a:latin typeface="Simplified Arabic"/>
                <a:cs typeface="Simplified Arabic"/>
              </a:rPr>
              <a:t>و</a:t>
            </a:r>
            <a:endParaRPr lang="ar-SY" sz="2200" b="1" dirty="0" smtClean="0">
              <a:solidFill>
                <a:srgbClr val="00B050"/>
              </a:solidFill>
              <a:latin typeface="Simplified Arabic"/>
              <a:cs typeface="Simplified Arabic"/>
            </a:endParaRPr>
          </a:p>
          <a:p>
            <a:pPr>
              <a:buFont typeface="Wingdings" pitchFamily="2" charset="2"/>
              <a:buChar char="ü"/>
            </a:pPr>
            <a:r>
              <a:rPr lang="ar-SY" sz="2200" b="1" dirty="0" err="1" smtClean="0">
                <a:solidFill>
                  <a:srgbClr val="00B050"/>
                </a:solidFill>
                <a:latin typeface="Simplified Arabic"/>
                <a:cs typeface="Simplified Arabic"/>
              </a:rPr>
              <a:t>كلوفازيمين</a:t>
            </a:r>
            <a:r>
              <a:rPr lang="ar-SY" sz="2200" b="1" dirty="0" smtClean="0">
                <a:solidFill>
                  <a:srgbClr val="00B050"/>
                </a:solidFill>
                <a:latin typeface="Simplified Arabic"/>
                <a:cs typeface="Simplified Arabic"/>
              </a:rPr>
              <a:t> (</a:t>
            </a:r>
            <a:r>
              <a:rPr lang="en-US" sz="2200" b="1" dirty="0" err="1" smtClean="0">
                <a:solidFill>
                  <a:srgbClr val="00B050"/>
                </a:solidFill>
                <a:latin typeface="Simplified Arabic"/>
                <a:cs typeface="Simplified Arabic"/>
              </a:rPr>
              <a:t>clofazimine</a:t>
            </a:r>
            <a:r>
              <a:rPr lang="ar-SY" sz="2200" b="1" dirty="0" smtClean="0">
                <a:solidFill>
                  <a:srgbClr val="00B050"/>
                </a:solidFill>
                <a:latin typeface="Simplified Arabic"/>
                <a:cs typeface="Simplified Arabic"/>
              </a:rPr>
              <a:t>): 300 ملغ مرة واحدة شهرياً، </a:t>
            </a:r>
            <a:r>
              <a:rPr lang="ar-SY" sz="2200" b="1" dirty="0" err="1" smtClean="0">
                <a:solidFill>
                  <a:srgbClr val="00B050"/>
                </a:solidFill>
                <a:latin typeface="Simplified Arabic"/>
                <a:cs typeface="Simplified Arabic"/>
              </a:rPr>
              <a:t>و</a:t>
            </a:r>
            <a:endParaRPr lang="ar-SY" sz="2200" b="1" dirty="0" smtClean="0">
              <a:solidFill>
                <a:srgbClr val="00B050"/>
              </a:solidFill>
              <a:latin typeface="Simplified Arabic"/>
              <a:cs typeface="Simplified Arabic"/>
            </a:endParaRPr>
          </a:p>
          <a:p>
            <a:pPr>
              <a:buFont typeface="Wingdings" pitchFamily="2" charset="2"/>
              <a:buChar char="ü"/>
            </a:pPr>
            <a:r>
              <a:rPr lang="ar-SY" sz="2200" b="1" dirty="0" err="1" smtClean="0">
                <a:solidFill>
                  <a:srgbClr val="00B050"/>
                </a:solidFill>
                <a:latin typeface="Simplified Arabic"/>
                <a:cs typeface="Simplified Arabic"/>
              </a:rPr>
              <a:t>كلوفازيمين</a:t>
            </a:r>
            <a:r>
              <a:rPr lang="ar-SY" sz="2200" b="1" dirty="0" smtClean="0">
                <a:solidFill>
                  <a:srgbClr val="00B050"/>
                </a:solidFill>
                <a:latin typeface="Simplified Arabic"/>
                <a:cs typeface="Simplified Arabic"/>
              </a:rPr>
              <a:t> (</a:t>
            </a:r>
            <a:r>
              <a:rPr lang="en-US" sz="2200" b="1" dirty="0" err="1" smtClean="0">
                <a:solidFill>
                  <a:srgbClr val="00B050"/>
                </a:solidFill>
                <a:latin typeface="Simplified Arabic"/>
                <a:cs typeface="Simplified Arabic"/>
              </a:rPr>
              <a:t>clofazimine</a:t>
            </a:r>
            <a:r>
              <a:rPr lang="ar-SY" sz="2200" b="1" dirty="0" smtClean="0">
                <a:solidFill>
                  <a:srgbClr val="00B050"/>
                </a:solidFill>
                <a:latin typeface="Simplified Arabic"/>
                <a:cs typeface="Simplified Arabic"/>
              </a:rPr>
              <a:t>) 50 ملغ </a:t>
            </a:r>
            <a:r>
              <a:rPr lang="ar-SY" sz="2200" b="1" dirty="0" err="1" smtClean="0">
                <a:solidFill>
                  <a:srgbClr val="00B050"/>
                </a:solidFill>
                <a:latin typeface="Simplified Arabic"/>
                <a:cs typeface="Simplified Arabic"/>
              </a:rPr>
              <a:t>ودابسون</a:t>
            </a:r>
            <a:r>
              <a:rPr lang="ar-SY" sz="2200" b="1" dirty="0" smtClean="0">
                <a:solidFill>
                  <a:srgbClr val="00B050"/>
                </a:solidFill>
                <a:latin typeface="Simplified Arabic"/>
                <a:cs typeface="Simplified Arabic"/>
              </a:rPr>
              <a:t> (</a:t>
            </a:r>
            <a:r>
              <a:rPr lang="en-US" sz="2200" b="1" dirty="0" err="1" smtClean="0">
                <a:solidFill>
                  <a:srgbClr val="00B050"/>
                </a:solidFill>
                <a:latin typeface="Simplified Arabic"/>
                <a:cs typeface="Simplified Arabic"/>
              </a:rPr>
              <a:t>dapsone</a:t>
            </a:r>
            <a:r>
              <a:rPr lang="ar-SY" sz="2200" b="1" dirty="0" smtClean="0">
                <a:solidFill>
                  <a:srgbClr val="00B050"/>
                </a:solidFill>
                <a:latin typeface="Simplified Arabic"/>
                <a:cs typeface="Simplified Arabic"/>
              </a:rPr>
              <a:t>) 100 ملغ كل يوم</a:t>
            </a:r>
          </a:p>
          <a:p>
            <a:pPr>
              <a:buFont typeface="Wingdings" pitchFamily="2" charset="2"/>
              <a:buChar char="ü"/>
            </a:pPr>
            <a:r>
              <a:rPr lang="ar-SY" sz="2200" b="1" dirty="0" smtClean="0">
                <a:solidFill>
                  <a:srgbClr val="00B050"/>
                </a:solidFill>
                <a:latin typeface="Simplified Arabic"/>
                <a:cs typeface="Simplified Arabic"/>
              </a:rPr>
              <a:t>مدة العلاج 12 شهراً</a:t>
            </a:r>
            <a:endParaRPr lang="ar-SY" sz="2200" b="1" dirty="0" smtClean="0">
              <a:solidFill>
                <a:srgbClr val="00B050"/>
              </a:solidFill>
              <a:latin typeface="Simplified Arabic"/>
            </a:endParaRPr>
          </a:p>
          <a:p>
            <a:pPr>
              <a:buNone/>
            </a:pPr>
            <a:endParaRPr lang="ar-SY" sz="24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38</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sz="2400"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sz="2400" b="1" dirty="0" smtClean="0">
                <a:solidFill>
                  <a:srgbClr val="00B050"/>
                </a:solidFill>
                <a:latin typeface="Simplified Arabic"/>
                <a:cs typeface="Simplified Arabic"/>
              </a:rPr>
              <a:t>العلاج النوعي</a:t>
            </a:r>
          </a:p>
          <a:p>
            <a:pPr>
              <a:buFont typeface="Wingdings" pitchFamily="2" charset="2"/>
              <a:buChar char="Ø"/>
            </a:pPr>
            <a:r>
              <a:rPr lang="ar-SY" sz="2000" b="1" dirty="0" smtClean="0">
                <a:solidFill>
                  <a:srgbClr val="7030A0"/>
                </a:solidFill>
                <a:latin typeface="Simplified Arabic"/>
                <a:cs typeface="Simplified Arabic"/>
              </a:rPr>
              <a:t>الجذام قليل العصيات-المرضى الأطفال (10-14 سنة)</a:t>
            </a:r>
          </a:p>
          <a:p>
            <a:pPr>
              <a:buFont typeface="Wingdings" pitchFamily="2" charset="2"/>
              <a:buChar char="ü"/>
            </a:pPr>
            <a:r>
              <a:rPr lang="ar-SY" sz="2000" b="1" dirty="0" err="1" smtClean="0">
                <a:solidFill>
                  <a:srgbClr val="00B050"/>
                </a:solidFill>
                <a:latin typeface="Simplified Arabic"/>
                <a:cs typeface="Simplified Arabic"/>
              </a:rPr>
              <a:t>ريفامبيسين</a:t>
            </a:r>
            <a:r>
              <a:rPr lang="ar-SY" sz="2000" b="1" dirty="0" smtClean="0">
                <a:solidFill>
                  <a:srgbClr val="00B050"/>
                </a:solidFill>
                <a:latin typeface="Simplified Arabic"/>
                <a:cs typeface="Simplified Arabic"/>
              </a:rPr>
              <a:t> (</a:t>
            </a:r>
            <a:r>
              <a:rPr lang="en-US" sz="2000" b="1" dirty="0" err="1" smtClean="0">
                <a:solidFill>
                  <a:srgbClr val="00B050"/>
                </a:solidFill>
                <a:latin typeface="Simplified Arabic"/>
                <a:cs typeface="Simplified Arabic"/>
              </a:rPr>
              <a:t>rifampicin</a:t>
            </a:r>
            <a:r>
              <a:rPr lang="ar-SY" sz="2000" b="1" dirty="0" smtClean="0">
                <a:solidFill>
                  <a:srgbClr val="00B050"/>
                </a:solidFill>
                <a:latin typeface="Simplified Arabic"/>
                <a:cs typeface="Simplified Arabic"/>
              </a:rPr>
              <a:t>): 450 ملغ مرة واحدة كل شهر، </a:t>
            </a:r>
            <a:r>
              <a:rPr lang="ar-SY" sz="2000" b="1" dirty="0" err="1" smtClean="0">
                <a:solidFill>
                  <a:srgbClr val="00B050"/>
                </a:solidFill>
                <a:latin typeface="Simplified Arabic"/>
                <a:cs typeface="Simplified Arabic"/>
              </a:rPr>
              <a:t>و</a:t>
            </a:r>
            <a:endParaRPr lang="ar-SY" sz="2000" b="1" dirty="0" smtClean="0">
              <a:solidFill>
                <a:srgbClr val="00B050"/>
              </a:solidFill>
              <a:latin typeface="Simplified Arabic"/>
              <a:cs typeface="Simplified Arabic"/>
            </a:endParaRPr>
          </a:p>
          <a:p>
            <a:pPr>
              <a:buFont typeface="Wingdings" pitchFamily="2" charset="2"/>
              <a:buChar char="ü"/>
            </a:pPr>
            <a:r>
              <a:rPr lang="ar-SY" sz="2000" b="1" dirty="0" err="1" smtClean="0">
                <a:solidFill>
                  <a:srgbClr val="00B050"/>
                </a:solidFill>
                <a:latin typeface="Simplified Arabic"/>
                <a:cs typeface="Simplified Arabic"/>
              </a:rPr>
              <a:t>دابسون</a:t>
            </a:r>
            <a:r>
              <a:rPr lang="ar-SY" sz="2000" b="1" dirty="0" smtClean="0">
                <a:solidFill>
                  <a:srgbClr val="00B050"/>
                </a:solidFill>
                <a:latin typeface="Simplified Arabic"/>
                <a:cs typeface="Simplified Arabic"/>
              </a:rPr>
              <a:t> (</a:t>
            </a:r>
            <a:r>
              <a:rPr lang="en-US" sz="2000" b="1" dirty="0" err="1" smtClean="0">
                <a:solidFill>
                  <a:srgbClr val="00B050"/>
                </a:solidFill>
                <a:latin typeface="Simplified Arabic"/>
                <a:cs typeface="Simplified Arabic"/>
              </a:rPr>
              <a:t>dapsone</a:t>
            </a:r>
            <a:r>
              <a:rPr lang="ar-SY" sz="2000" b="1" smtClean="0">
                <a:solidFill>
                  <a:srgbClr val="00B050"/>
                </a:solidFill>
                <a:latin typeface="Simplified Arabic"/>
                <a:cs typeface="Simplified Arabic"/>
              </a:rPr>
              <a:t>): </a:t>
            </a:r>
            <a:r>
              <a:rPr lang="ar-SY" sz="2000" b="1" smtClean="0">
                <a:solidFill>
                  <a:srgbClr val="00B050"/>
                </a:solidFill>
                <a:latin typeface="Simplified Arabic"/>
                <a:cs typeface="Simplified Arabic"/>
              </a:rPr>
              <a:t>50 </a:t>
            </a:r>
            <a:r>
              <a:rPr lang="ar-SY" sz="2000" b="1" dirty="0" smtClean="0">
                <a:solidFill>
                  <a:srgbClr val="00B050"/>
                </a:solidFill>
                <a:latin typeface="Simplified Arabic"/>
                <a:cs typeface="Simplified Arabic"/>
              </a:rPr>
              <a:t>ملغ كل يوم</a:t>
            </a:r>
          </a:p>
          <a:p>
            <a:pPr>
              <a:buFont typeface="Wingdings" pitchFamily="2" charset="2"/>
              <a:buChar char="ü"/>
            </a:pPr>
            <a:r>
              <a:rPr lang="ar-SY" sz="2000" b="1" dirty="0" smtClean="0">
                <a:solidFill>
                  <a:srgbClr val="00B050"/>
                </a:solidFill>
                <a:latin typeface="Simplified Arabic"/>
                <a:cs typeface="Simplified Arabic"/>
              </a:rPr>
              <a:t>مدة العلاج 6 أشهر</a:t>
            </a:r>
          </a:p>
          <a:p>
            <a:pPr>
              <a:buFont typeface="Wingdings" pitchFamily="2" charset="2"/>
              <a:buChar char="Ø"/>
            </a:pPr>
            <a:r>
              <a:rPr lang="ar-SY" sz="2000" b="1" dirty="0" smtClean="0">
                <a:solidFill>
                  <a:srgbClr val="7030A0"/>
                </a:solidFill>
                <a:latin typeface="Simplified Arabic"/>
                <a:cs typeface="Simplified Arabic"/>
              </a:rPr>
              <a:t>الجذام متعدد العصيات-المرضى الأطفال (10-14 سنة)</a:t>
            </a:r>
          </a:p>
          <a:p>
            <a:pPr>
              <a:buFont typeface="Wingdings" pitchFamily="2" charset="2"/>
              <a:buChar char="ü"/>
            </a:pPr>
            <a:r>
              <a:rPr lang="ar-SY" sz="2000" b="1" dirty="0" err="1" smtClean="0">
                <a:solidFill>
                  <a:srgbClr val="00B050"/>
                </a:solidFill>
                <a:latin typeface="Simplified Arabic"/>
                <a:cs typeface="Simplified Arabic"/>
              </a:rPr>
              <a:t>ريفامبيسين</a:t>
            </a:r>
            <a:r>
              <a:rPr lang="ar-SY" sz="2000" b="1" dirty="0" smtClean="0">
                <a:solidFill>
                  <a:srgbClr val="00B050"/>
                </a:solidFill>
                <a:latin typeface="Simplified Arabic"/>
                <a:cs typeface="Simplified Arabic"/>
              </a:rPr>
              <a:t> (</a:t>
            </a:r>
            <a:r>
              <a:rPr lang="en-US" sz="2000" b="1" dirty="0" err="1" smtClean="0">
                <a:solidFill>
                  <a:srgbClr val="00B050"/>
                </a:solidFill>
                <a:latin typeface="Simplified Arabic"/>
                <a:cs typeface="Simplified Arabic"/>
              </a:rPr>
              <a:t>rifampicin</a:t>
            </a:r>
            <a:r>
              <a:rPr lang="ar-SY" sz="2000" b="1" dirty="0" smtClean="0">
                <a:solidFill>
                  <a:srgbClr val="00B050"/>
                </a:solidFill>
                <a:latin typeface="Simplified Arabic"/>
                <a:cs typeface="Simplified Arabic"/>
              </a:rPr>
              <a:t>): 450 ملغ مرة واحدة كل شهر، </a:t>
            </a:r>
            <a:r>
              <a:rPr lang="ar-SY" sz="2000" b="1" dirty="0" err="1" smtClean="0">
                <a:solidFill>
                  <a:srgbClr val="00B050"/>
                </a:solidFill>
                <a:latin typeface="Simplified Arabic"/>
                <a:cs typeface="Simplified Arabic"/>
              </a:rPr>
              <a:t>و</a:t>
            </a:r>
            <a:endParaRPr lang="ar-SY" sz="2000" b="1" dirty="0" smtClean="0">
              <a:solidFill>
                <a:srgbClr val="00B050"/>
              </a:solidFill>
              <a:latin typeface="Simplified Arabic"/>
              <a:cs typeface="Simplified Arabic"/>
            </a:endParaRPr>
          </a:p>
          <a:p>
            <a:pPr>
              <a:buFont typeface="Wingdings" pitchFamily="2" charset="2"/>
              <a:buChar char="ü"/>
            </a:pPr>
            <a:r>
              <a:rPr lang="ar-SY" sz="2000" b="1" dirty="0" err="1" smtClean="0">
                <a:solidFill>
                  <a:srgbClr val="00B050"/>
                </a:solidFill>
                <a:latin typeface="Simplified Arabic"/>
                <a:cs typeface="Simplified Arabic"/>
              </a:rPr>
              <a:t>كلوفازيمين</a:t>
            </a:r>
            <a:r>
              <a:rPr lang="ar-SY" sz="2000" b="1" dirty="0" smtClean="0">
                <a:solidFill>
                  <a:srgbClr val="00B050"/>
                </a:solidFill>
                <a:latin typeface="Simplified Arabic"/>
                <a:cs typeface="Simplified Arabic"/>
              </a:rPr>
              <a:t> (</a:t>
            </a:r>
            <a:r>
              <a:rPr lang="en-US" sz="2000" b="1" dirty="0" err="1" smtClean="0">
                <a:solidFill>
                  <a:srgbClr val="00B050"/>
                </a:solidFill>
                <a:latin typeface="Simplified Arabic"/>
                <a:cs typeface="Simplified Arabic"/>
              </a:rPr>
              <a:t>clofazimine</a:t>
            </a:r>
            <a:r>
              <a:rPr lang="ar-SY" sz="2000" b="1" dirty="0" smtClean="0">
                <a:solidFill>
                  <a:srgbClr val="00B050"/>
                </a:solidFill>
                <a:latin typeface="Simplified Arabic"/>
                <a:cs typeface="Simplified Arabic"/>
              </a:rPr>
              <a:t>): 150 ملغ مرة واحدة كل شهر، </a:t>
            </a:r>
            <a:r>
              <a:rPr lang="ar-SY" sz="2000" b="1" dirty="0" err="1" smtClean="0">
                <a:solidFill>
                  <a:srgbClr val="00B050"/>
                </a:solidFill>
                <a:latin typeface="Simplified Arabic"/>
                <a:cs typeface="Simplified Arabic"/>
              </a:rPr>
              <a:t>و</a:t>
            </a:r>
            <a:endParaRPr lang="ar-SY" sz="2000" b="1" dirty="0" smtClean="0">
              <a:solidFill>
                <a:srgbClr val="00B050"/>
              </a:solidFill>
              <a:latin typeface="Simplified Arabic"/>
              <a:cs typeface="Simplified Arabic"/>
            </a:endParaRPr>
          </a:p>
          <a:p>
            <a:pPr>
              <a:buFont typeface="Wingdings" pitchFamily="2" charset="2"/>
              <a:buChar char="ü"/>
            </a:pPr>
            <a:r>
              <a:rPr lang="ar-SY" sz="2000" b="1" dirty="0" err="1" smtClean="0">
                <a:solidFill>
                  <a:srgbClr val="00B050"/>
                </a:solidFill>
                <a:latin typeface="Simplified Arabic"/>
                <a:cs typeface="Simplified Arabic"/>
              </a:rPr>
              <a:t>كلوفازيمين</a:t>
            </a:r>
            <a:r>
              <a:rPr lang="ar-SY" sz="2000" b="1" dirty="0" smtClean="0">
                <a:solidFill>
                  <a:srgbClr val="00B050"/>
                </a:solidFill>
                <a:latin typeface="Simplified Arabic"/>
                <a:cs typeface="Simplified Arabic"/>
              </a:rPr>
              <a:t> (</a:t>
            </a:r>
            <a:r>
              <a:rPr lang="en-US" sz="2000" b="1" dirty="0" err="1" smtClean="0">
                <a:solidFill>
                  <a:srgbClr val="00B050"/>
                </a:solidFill>
                <a:latin typeface="Simplified Arabic"/>
                <a:cs typeface="Simplified Arabic"/>
              </a:rPr>
              <a:t>clofazimine</a:t>
            </a:r>
            <a:r>
              <a:rPr lang="ar-SY" sz="2000" b="1" dirty="0" smtClean="0">
                <a:solidFill>
                  <a:srgbClr val="00B050"/>
                </a:solidFill>
                <a:latin typeface="Simplified Arabic"/>
                <a:cs typeface="Simplified Arabic"/>
              </a:rPr>
              <a:t>) 50 ملغ </a:t>
            </a:r>
            <a:r>
              <a:rPr lang="ar-SY" sz="2000" b="1" dirty="0" err="1" smtClean="0">
                <a:solidFill>
                  <a:srgbClr val="00B050"/>
                </a:solidFill>
                <a:latin typeface="Simplified Arabic"/>
                <a:cs typeface="Simplified Arabic"/>
              </a:rPr>
              <a:t>ودابسون</a:t>
            </a:r>
            <a:r>
              <a:rPr lang="ar-SY" sz="2000" b="1" dirty="0" smtClean="0">
                <a:solidFill>
                  <a:srgbClr val="00B050"/>
                </a:solidFill>
                <a:latin typeface="Simplified Arabic"/>
                <a:cs typeface="Simplified Arabic"/>
              </a:rPr>
              <a:t> (</a:t>
            </a:r>
            <a:r>
              <a:rPr lang="en-US" sz="2000" b="1" dirty="0" err="1" smtClean="0">
                <a:solidFill>
                  <a:srgbClr val="00B050"/>
                </a:solidFill>
                <a:latin typeface="Simplified Arabic"/>
                <a:cs typeface="Simplified Arabic"/>
              </a:rPr>
              <a:t>dapsone</a:t>
            </a:r>
            <a:r>
              <a:rPr lang="ar-SY" sz="2000" b="1" dirty="0" smtClean="0">
                <a:solidFill>
                  <a:srgbClr val="00B050"/>
                </a:solidFill>
                <a:latin typeface="Simplified Arabic"/>
                <a:cs typeface="Simplified Arabic"/>
              </a:rPr>
              <a:t>) 50 ملغ كل يوم</a:t>
            </a:r>
          </a:p>
          <a:p>
            <a:pPr>
              <a:buFont typeface="Wingdings" pitchFamily="2" charset="2"/>
              <a:buChar char="ü"/>
            </a:pPr>
            <a:r>
              <a:rPr lang="ar-SY" sz="2000" b="1" dirty="0" smtClean="0">
                <a:solidFill>
                  <a:srgbClr val="00B050"/>
                </a:solidFill>
                <a:latin typeface="Simplified Arabic"/>
                <a:cs typeface="Simplified Arabic"/>
              </a:rPr>
              <a:t>مدة العلاج 12 شهراً</a:t>
            </a:r>
          </a:p>
          <a:p>
            <a:pPr>
              <a:buFont typeface="Wingdings" pitchFamily="2" charset="2"/>
              <a:buChar char="Ø"/>
            </a:pPr>
            <a:r>
              <a:rPr lang="ar-SY" sz="2000" b="1" dirty="0" smtClean="0">
                <a:solidFill>
                  <a:srgbClr val="7030A0"/>
                </a:solidFill>
                <a:latin typeface="Simplified Arabic"/>
                <a:cs typeface="Simplified Arabic"/>
              </a:rPr>
              <a:t>الأطفال الأصغر سناً: تعدل الجرعات بحسب الوزن</a:t>
            </a:r>
            <a:endParaRPr lang="ar-SY" sz="2000" b="1" dirty="0" smtClean="0">
              <a:solidFill>
                <a:srgbClr val="7030A0"/>
              </a:solidFill>
              <a:latin typeface="Simplified Arabic"/>
            </a:endParaRPr>
          </a:p>
          <a:p>
            <a:pPr>
              <a:buNone/>
            </a:pPr>
            <a:endParaRPr lang="ar-SY" sz="24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39</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b="1" dirty="0" smtClean="0">
                <a:solidFill>
                  <a:srgbClr val="7030A0"/>
                </a:solidFill>
                <a:latin typeface="Simplified Arabic"/>
              </a:rPr>
              <a:t>الجذام مرض جرثومي مزمن في الجلد، والأعصاب المحيطية، وفي بعض الحالات يصيب المسالك الهوائية العليا</a:t>
            </a:r>
          </a:p>
          <a:p>
            <a:pPr>
              <a:buFont typeface="Wingdings" pitchFamily="2" charset="2"/>
              <a:buChar char="Ø"/>
            </a:pPr>
            <a:r>
              <a:rPr lang="ar-SA" b="1" dirty="0" smtClean="0">
                <a:solidFill>
                  <a:srgbClr val="7030A0"/>
                </a:solidFill>
                <a:latin typeface="Simplified Arabic"/>
              </a:rPr>
              <a:t>قد </a:t>
            </a:r>
            <a:r>
              <a:rPr lang="ar-SA" b="1" dirty="0" smtClean="0">
                <a:solidFill>
                  <a:srgbClr val="7030A0"/>
                </a:solidFill>
                <a:latin typeface="Simplified Arabic"/>
              </a:rPr>
              <a:t>تكون إصابة الجلد إما على شكل </a:t>
            </a:r>
            <a:r>
              <a:rPr lang="ar-SA" b="1" dirty="0" err="1" smtClean="0">
                <a:solidFill>
                  <a:srgbClr val="7030A0"/>
                </a:solidFill>
                <a:latin typeface="Simplified Arabic"/>
              </a:rPr>
              <a:t>حطاطات</a:t>
            </a:r>
            <a:r>
              <a:rPr lang="ar-SA" b="1" dirty="0" smtClean="0">
                <a:solidFill>
                  <a:srgbClr val="7030A0"/>
                </a:solidFill>
                <a:latin typeface="Simplified Arabic"/>
              </a:rPr>
              <a:t> </a:t>
            </a:r>
            <a:r>
              <a:rPr lang="ar-SA" b="1" dirty="0" err="1" smtClean="0">
                <a:solidFill>
                  <a:srgbClr val="7030A0"/>
                </a:solidFill>
                <a:latin typeface="Simplified Arabic"/>
              </a:rPr>
              <a:t>وعقيدات</a:t>
            </a:r>
            <a:r>
              <a:rPr lang="ar-SA" b="1" dirty="0" smtClean="0">
                <a:solidFill>
                  <a:srgbClr val="7030A0"/>
                </a:solidFill>
                <a:latin typeface="Simplified Arabic"/>
              </a:rPr>
              <a:t> أو تكون محدودة على سطح الجلد</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العلاج النوعي</a:t>
            </a:r>
          </a:p>
          <a:p>
            <a:pPr>
              <a:buNone/>
            </a:pPr>
            <a:endParaRPr lang="ar-SY" b="1" dirty="0" smtClean="0">
              <a:solidFill>
                <a:srgbClr val="7030A0"/>
              </a:solidFill>
              <a:latin typeface="Simplified Arabic"/>
              <a:cs typeface="Simplified Arabic"/>
            </a:endParaRP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40</a:t>
            </a:fld>
            <a:endParaRPr lang="ar-SA" dirty="0">
              <a:solidFill>
                <a:schemeClr val="accent6">
                  <a:lumMod val="60000"/>
                  <a:lumOff val="40000"/>
                </a:schemeClr>
              </a:solidFill>
            </a:endParaRPr>
          </a:p>
        </p:txBody>
      </p:sp>
      <p:pic>
        <p:nvPicPr>
          <p:cNvPr id="7" name="Picture 3" descr="BLIST2"/>
          <p:cNvPicPr>
            <a:picLocks noChangeAspect="1" noChangeArrowheads="1"/>
          </p:cNvPicPr>
          <p:nvPr/>
        </p:nvPicPr>
        <p:blipFill>
          <a:blip r:embed="rId2"/>
          <a:srcRect/>
          <a:stretch>
            <a:fillRect/>
          </a:stretch>
        </p:blipFill>
        <p:spPr bwMode="auto">
          <a:xfrm>
            <a:off x="5572132" y="3500438"/>
            <a:ext cx="2642415" cy="218439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8" name="Picture 2"/>
          <p:cNvPicPr>
            <a:picLocks noChangeAspect="1" noChangeArrowheads="1"/>
          </p:cNvPicPr>
          <p:nvPr/>
        </p:nvPicPr>
        <p:blipFill>
          <a:blip r:embed="rId3"/>
          <a:srcRect/>
          <a:stretch>
            <a:fillRect/>
          </a:stretch>
        </p:blipFill>
        <p:spPr bwMode="auto">
          <a:xfrm>
            <a:off x="3143240" y="3429000"/>
            <a:ext cx="2276476" cy="230291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4"/>
          <a:srcRect/>
          <a:stretch>
            <a:fillRect/>
          </a:stretch>
        </p:blipFill>
        <p:spPr bwMode="auto">
          <a:xfrm>
            <a:off x="642910" y="3441798"/>
            <a:ext cx="2357454" cy="229223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41</a:t>
            </a:fld>
            <a:endParaRPr lang="ar-SA" dirty="0">
              <a:solidFill>
                <a:schemeClr val="accent6">
                  <a:lumMod val="60000"/>
                  <a:lumOff val="40000"/>
                </a:schemeClr>
              </a:solidFill>
            </a:endParaRPr>
          </a:p>
        </p:txBody>
      </p:sp>
      <p:pic>
        <p:nvPicPr>
          <p:cNvPr id="5122" name="Picture 2" descr="C:\Users\TOSHIBA\Documents\الجذام\قبل العلاج وبعده2.jpg"/>
          <p:cNvPicPr>
            <a:picLocks noGrp="1" noChangeAspect="1" noChangeArrowheads="1"/>
          </p:cNvPicPr>
          <p:nvPr>
            <p:ph idx="1"/>
          </p:nvPr>
        </p:nvPicPr>
        <p:blipFill>
          <a:blip r:embed="rId2"/>
          <a:srcRect/>
          <a:stretch>
            <a:fillRect/>
          </a:stretch>
        </p:blipFill>
        <p:spPr bwMode="auto">
          <a:xfrm>
            <a:off x="4142132" y="2571744"/>
            <a:ext cx="4132912" cy="3243266"/>
          </a:xfrm>
          <a:prstGeom prst="rect">
            <a:avLst/>
          </a:prstGeom>
          <a:noFill/>
        </p:spPr>
      </p:pic>
      <p:pic>
        <p:nvPicPr>
          <p:cNvPr id="5123" name="Picture 3" descr="C:\Users\TOSHIBA\Documents\الجذام\قبل العلاج وبعده1.jpg"/>
          <p:cNvPicPr>
            <a:picLocks noChangeAspect="1" noChangeArrowheads="1"/>
          </p:cNvPicPr>
          <p:nvPr/>
        </p:nvPicPr>
        <p:blipFill>
          <a:blip r:embed="rId3"/>
          <a:srcRect/>
          <a:stretch>
            <a:fillRect/>
          </a:stretch>
        </p:blipFill>
        <p:spPr bwMode="auto">
          <a:xfrm>
            <a:off x="571472" y="4000504"/>
            <a:ext cx="2926080" cy="2114093"/>
          </a:xfrm>
          <a:prstGeom prst="rect">
            <a:avLst/>
          </a:prstGeom>
          <a:noFill/>
        </p:spPr>
      </p:pic>
      <p:pic>
        <p:nvPicPr>
          <p:cNvPr id="5124" name="Picture 4" descr="C:\Users\TOSHIBA\Documents\الجذام\قبل العلاج وبعده.jpg"/>
          <p:cNvPicPr>
            <a:picLocks noChangeAspect="1" noChangeArrowheads="1"/>
          </p:cNvPicPr>
          <p:nvPr/>
        </p:nvPicPr>
        <p:blipFill>
          <a:blip r:embed="rId4"/>
          <a:srcRect/>
          <a:stretch>
            <a:fillRect/>
          </a:stretch>
        </p:blipFill>
        <p:spPr bwMode="auto">
          <a:xfrm>
            <a:off x="357158" y="1643050"/>
            <a:ext cx="2928958" cy="2035509"/>
          </a:xfrm>
          <a:prstGeom prst="rect">
            <a:avLst/>
          </a:prstGeom>
          <a:noFill/>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المكافحة على مستوى المريض ومخالطيه وبيئته المباشرة</a:t>
            </a:r>
          </a:p>
          <a:p>
            <a:pPr algn="ctr">
              <a:buNone/>
            </a:pPr>
            <a:r>
              <a:rPr lang="ar-SY" b="1" dirty="0" smtClean="0">
                <a:solidFill>
                  <a:srgbClr val="00B050"/>
                </a:solidFill>
                <a:latin typeface="Simplified Arabic"/>
                <a:cs typeface="Simplified Arabic"/>
              </a:rPr>
              <a:t>معالجة التفاعلات</a:t>
            </a:r>
            <a:endParaRPr lang="ar-SY" b="1" dirty="0" smtClean="0">
              <a:solidFill>
                <a:srgbClr val="7030A0"/>
              </a:solidFill>
              <a:latin typeface="Simplified Arabic"/>
              <a:cs typeface="Simplified Arabic"/>
            </a:endParaRPr>
          </a:p>
          <a:p>
            <a:pPr>
              <a:buFont typeface="Wingdings" pitchFamily="2" charset="2"/>
              <a:buChar char="Ø"/>
            </a:pPr>
            <a:r>
              <a:rPr lang="ar-SY" sz="3000" b="1" dirty="0" err="1" smtClean="0">
                <a:solidFill>
                  <a:srgbClr val="7030A0"/>
                </a:solidFill>
                <a:latin typeface="Simplified Arabic"/>
                <a:cs typeface="Simplified Arabic"/>
              </a:rPr>
              <a:t>الكورتيكوستيرويدات</a:t>
            </a:r>
            <a:r>
              <a:rPr lang="ar-SY" sz="3000" b="1" dirty="0" smtClean="0">
                <a:solidFill>
                  <a:srgbClr val="7030A0"/>
                </a:solidFill>
                <a:latin typeface="Simplified Arabic"/>
                <a:cs typeface="Simplified Arabic"/>
              </a:rPr>
              <a:t> هي الأدوية المختارة في التدبير العلاجي للتفاعلات المرتبطة بالتهاب الأعصاب</a:t>
            </a:r>
          </a:p>
          <a:p>
            <a:pPr>
              <a:buFont typeface="Wingdings" pitchFamily="2" charset="2"/>
              <a:buChar char="Ø"/>
            </a:pPr>
            <a:r>
              <a:rPr lang="ar-SY" sz="3000" b="1" dirty="0" smtClean="0">
                <a:solidFill>
                  <a:srgbClr val="7030A0"/>
                </a:solidFill>
                <a:latin typeface="Simplified Arabic"/>
                <a:cs typeface="Simplified Arabic"/>
              </a:rPr>
              <a:t>خلال الستينات من القرن الماضي أعيد استخدام </a:t>
            </a:r>
            <a:r>
              <a:rPr lang="ar-SY" sz="3000" b="1" dirty="0" err="1" smtClean="0">
                <a:solidFill>
                  <a:srgbClr val="7030A0"/>
                </a:solidFill>
                <a:latin typeface="Simplified Arabic"/>
                <a:cs typeface="Simplified Arabic"/>
              </a:rPr>
              <a:t>الثاليدوميد</a:t>
            </a:r>
            <a:r>
              <a:rPr lang="ar-SY" sz="3000" b="1" dirty="0" smtClean="0">
                <a:solidFill>
                  <a:srgbClr val="7030A0"/>
                </a:solidFill>
                <a:latin typeface="Simplified Arabic"/>
                <a:cs typeface="Simplified Arabic"/>
              </a:rPr>
              <a:t> كمعالجة </a:t>
            </a:r>
            <a:r>
              <a:rPr lang="ar-SY" sz="3000" b="1" dirty="0" err="1" smtClean="0">
                <a:solidFill>
                  <a:srgbClr val="7030A0"/>
                </a:solidFill>
                <a:latin typeface="Simplified Arabic"/>
                <a:cs typeface="Simplified Arabic"/>
              </a:rPr>
              <a:t>للحمامى</a:t>
            </a:r>
            <a:r>
              <a:rPr lang="ar-SY" sz="3000" b="1" dirty="0" smtClean="0">
                <a:solidFill>
                  <a:srgbClr val="7030A0"/>
                </a:solidFill>
                <a:latin typeface="Simplified Arabic"/>
                <a:cs typeface="Simplified Arabic"/>
              </a:rPr>
              <a:t> العقدية </a:t>
            </a:r>
            <a:r>
              <a:rPr lang="ar-SY" sz="3000" b="1" dirty="0" err="1" smtClean="0">
                <a:solidFill>
                  <a:srgbClr val="7030A0"/>
                </a:solidFill>
                <a:latin typeface="Simplified Arabic"/>
                <a:cs typeface="Simplified Arabic"/>
              </a:rPr>
              <a:t>الجذامية</a:t>
            </a:r>
            <a:r>
              <a:rPr lang="ar-SY" sz="3000" b="1" dirty="0" smtClean="0">
                <a:solidFill>
                  <a:srgbClr val="7030A0"/>
                </a:solidFill>
                <a:latin typeface="Simplified Arabic"/>
                <a:cs typeface="Simplified Arabic"/>
              </a:rPr>
              <a:t>، ونظراً لوجود خطر التشوهات </a:t>
            </a:r>
            <a:r>
              <a:rPr lang="ar-SY" sz="3000" b="1" dirty="0" err="1" smtClean="0">
                <a:solidFill>
                  <a:srgbClr val="7030A0"/>
                </a:solidFill>
                <a:latin typeface="Simplified Arabic"/>
                <a:cs typeface="Simplified Arabic"/>
              </a:rPr>
              <a:t>الولادية</a:t>
            </a:r>
            <a:r>
              <a:rPr lang="ar-SY" sz="3000" b="1" dirty="0" smtClean="0">
                <a:solidFill>
                  <a:srgbClr val="7030A0"/>
                </a:solidFill>
                <a:latin typeface="Simplified Arabic"/>
                <a:cs typeface="Simplified Arabic"/>
              </a:rPr>
              <a:t> بين مستخدميه، ورغم احتمال فائدته في الحالات الأخرى، فإنه لا مكان لهذا الدواء في معالجة الجذام، وإن دواء </a:t>
            </a:r>
            <a:r>
              <a:rPr lang="ar-SY" sz="3000" b="1" dirty="0" err="1" smtClean="0">
                <a:solidFill>
                  <a:srgbClr val="7030A0"/>
                </a:solidFill>
                <a:latin typeface="Simplified Arabic"/>
                <a:cs typeface="Simplified Arabic"/>
              </a:rPr>
              <a:t>كلوفازيمين</a:t>
            </a:r>
            <a:r>
              <a:rPr lang="ar-SY" sz="3000" b="1" dirty="0" smtClean="0">
                <a:solidFill>
                  <a:srgbClr val="7030A0"/>
                </a:solidFill>
                <a:latin typeface="Simplified Arabic"/>
                <a:cs typeface="Simplified Arabic"/>
              </a:rPr>
              <a:t> يفي بالغرض في هذه الحالات </a:t>
            </a: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42</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الإجراءات الوبائية</a:t>
            </a:r>
          </a:p>
          <a:p>
            <a:pPr>
              <a:buFont typeface="Wingdings" pitchFamily="2" charset="2"/>
              <a:buChar char="Ø"/>
            </a:pPr>
            <a:r>
              <a:rPr lang="ar-SY" b="1" dirty="0" smtClean="0">
                <a:solidFill>
                  <a:srgbClr val="7030A0"/>
                </a:solidFill>
                <a:latin typeface="Simplified Arabic"/>
                <a:cs typeface="Simplified Arabic"/>
              </a:rPr>
              <a:t>لا تنطبق</a:t>
            </a: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43</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مقتضيات الكوارث</a:t>
            </a:r>
          </a:p>
          <a:p>
            <a:pPr>
              <a:buFont typeface="Wingdings" pitchFamily="2" charset="2"/>
              <a:buChar char="Ø"/>
            </a:pPr>
            <a:r>
              <a:rPr lang="ar-SY" b="1" dirty="0" smtClean="0">
                <a:solidFill>
                  <a:srgbClr val="7030A0"/>
                </a:solidFill>
                <a:latin typeface="Simplified Arabic"/>
                <a:cs typeface="Simplified Arabic"/>
              </a:rPr>
              <a:t>إن أي انقطاع في نظم العلاج أمر خطير، وكثيراً ما </a:t>
            </a:r>
            <a:r>
              <a:rPr lang="ar-SY" b="1" dirty="0" err="1" smtClean="0">
                <a:solidFill>
                  <a:srgbClr val="7030A0"/>
                </a:solidFill>
                <a:latin typeface="Simplified Arabic"/>
                <a:cs typeface="Simplified Arabic"/>
              </a:rPr>
              <a:t>يُهْمَل</a:t>
            </a:r>
            <a:r>
              <a:rPr lang="ar-SY" b="1" dirty="0" smtClean="0">
                <a:solidFill>
                  <a:srgbClr val="7030A0"/>
                </a:solidFill>
                <a:latin typeface="Simplified Arabic"/>
                <a:cs typeface="Simplified Arabic"/>
              </a:rPr>
              <a:t> علاج الجذام أثناء الحروب</a:t>
            </a:r>
          </a:p>
          <a:p>
            <a:pPr>
              <a:buNone/>
            </a:pPr>
            <a:endParaRPr lang="ar-SY" sz="29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44</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طرق المكافحة والمعالجة</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lgn="ctr">
              <a:buNone/>
            </a:pPr>
            <a:r>
              <a:rPr lang="ar-SY" b="1" dirty="0" smtClean="0">
                <a:solidFill>
                  <a:srgbClr val="C00000"/>
                </a:solidFill>
                <a:latin typeface="Simplified Arabic"/>
                <a:cs typeface="Simplified Arabic"/>
              </a:rPr>
              <a:t>الإجراءات الدولية</a:t>
            </a:r>
          </a:p>
          <a:p>
            <a:pPr>
              <a:buFont typeface="Wingdings" pitchFamily="2" charset="2"/>
              <a:buChar char="Ø"/>
            </a:pPr>
            <a:r>
              <a:rPr lang="ar-SY" sz="2900" b="1" dirty="0" smtClean="0">
                <a:solidFill>
                  <a:srgbClr val="7030A0"/>
                </a:solidFill>
                <a:latin typeface="Simplified Arabic"/>
                <a:cs typeface="Simplified Arabic"/>
              </a:rPr>
              <a:t>يمكن العثور على المزيد من المعلومات على الموقعين الإلكترونيين التاليين:</a:t>
            </a:r>
          </a:p>
          <a:p>
            <a:pPr>
              <a:buNone/>
            </a:pPr>
            <a:r>
              <a:rPr lang="en-US" sz="2500" b="1" dirty="0" smtClean="0">
                <a:solidFill>
                  <a:srgbClr val="7030A0"/>
                </a:solidFill>
                <a:latin typeface="Simplified Arabic"/>
                <a:cs typeface="Simplified Arabic"/>
              </a:rPr>
              <a:t>&lt;http://www/who.int/lep&gt;</a:t>
            </a:r>
            <a:endParaRPr lang="ar-SY" sz="2500" b="1" dirty="0" smtClean="0">
              <a:solidFill>
                <a:srgbClr val="7030A0"/>
              </a:solidFill>
              <a:latin typeface="Simplified Arabic"/>
              <a:cs typeface="Simplified Arabic"/>
            </a:endParaRPr>
          </a:p>
          <a:p>
            <a:pPr>
              <a:buNone/>
            </a:pPr>
            <a:r>
              <a:rPr lang="en-US" sz="2500" b="1" dirty="0" smtClean="0">
                <a:solidFill>
                  <a:srgbClr val="7030A0"/>
                </a:solidFill>
                <a:latin typeface="Simplified Arabic"/>
                <a:cs typeface="Simplified Arabic"/>
              </a:rPr>
              <a:t>&lt;http://www/who.int/tdr/disease/leprosy/defaut.htm&gt;</a:t>
            </a:r>
            <a:endParaRPr lang="ar-SY" sz="2500"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45</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normAutofit/>
          </a:bodyPr>
          <a:lstStyle/>
          <a:p>
            <a:r>
              <a:rPr lang="ar-SY" sz="3200" b="1" dirty="0" smtClean="0">
                <a:solidFill>
                  <a:schemeClr val="bg1"/>
                </a:solidFill>
                <a:cs typeface="PT Bold Heading" pitchFamily="2" charset="-78"/>
              </a:rPr>
              <a:t>ختاماً</a:t>
            </a:r>
            <a:r>
              <a:rPr lang="ar-SY" sz="3200" b="1" dirty="0" smtClean="0">
                <a:solidFill>
                  <a:srgbClr val="FFC000"/>
                </a:solidFill>
                <a:cs typeface="PT Bold Heading" pitchFamily="2" charset="-78"/>
              </a:rPr>
              <a:t/>
            </a:r>
            <a:br>
              <a:rPr lang="ar-SY" sz="3200" b="1" dirty="0" smtClean="0">
                <a:solidFill>
                  <a:srgbClr val="FFC000"/>
                </a:solidFill>
                <a:cs typeface="PT Bold Heading" pitchFamily="2" charset="-78"/>
              </a:rPr>
            </a:br>
            <a:r>
              <a:rPr lang="ar-SY" sz="3200" b="1" dirty="0" smtClean="0">
                <a:solidFill>
                  <a:srgbClr val="FFFF00"/>
                </a:solidFill>
                <a:cs typeface="PT Bold Heading" pitchFamily="2" charset="-78"/>
              </a:rPr>
              <a:t>لنعمل على استئصال الجذام </a:t>
            </a:r>
          </a:p>
        </p:txBody>
      </p:sp>
      <p:sp>
        <p:nvSpPr>
          <p:cNvPr id="3" name="عنصر نائب للمحتوى 2"/>
          <p:cNvSpPr>
            <a:spLocks noGrp="1"/>
          </p:cNvSpPr>
          <p:nvPr>
            <p:ph idx="1"/>
          </p:nvPr>
        </p:nvSpPr>
        <p:spPr>
          <a:solidFill>
            <a:srgbClr val="C00000"/>
          </a:solidFill>
        </p:spPr>
        <p:txBody>
          <a:bodyPr>
            <a:noAutofit/>
          </a:bodyPr>
          <a:lstStyle/>
          <a:p>
            <a:pPr lvl="0" algn="ctr">
              <a:buNone/>
            </a:pPr>
            <a:r>
              <a:rPr lang="ar-SY" sz="3000" b="1" dirty="0" smtClean="0">
                <a:solidFill>
                  <a:srgbClr val="7030A0"/>
                </a:solidFill>
                <a:latin typeface="Simplified Arabic"/>
              </a:rPr>
              <a:t>   </a:t>
            </a: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46</a:t>
            </a:fld>
            <a:endParaRPr lang="ar-SA" dirty="0">
              <a:solidFill>
                <a:schemeClr val="accent6">
                  <a:lumMod val="60000"/>
                  <a:lumOff val="40000"/>
                </a:schemeClr>
              </a:solidFill>
            </a:endParaRPr>
          </a:p>
        </p:txBody>
      </p:sp>
      <p:pic>
        <p:nvPicPr>
          <p:cNvPr id="7" name="Picture 2" descr="C:\Users\TOSHIBA\Documents\الجذام\لا للجذام.jpg"/>
          <p:cNvPicPr>
            <a:picLocks noChangeAspect="1" noChangeArrowheads="1"/>
          </p:cNvPicPr>
          <p:nvPr/>
        </p:nvPicPr>
        <p:blipFill>
          <a:blip r:embed="rId2"/>
          <a:srcRect b="4825"/>
          <a:stretch>
            <a:fillRect/>
          </a:stretch>
        </p:blipFill>
        <p:spPr bwMode="auto">
          <a:xfrm>
            <a:off x="2428860" y="1785926"/>
            <a:ext cx="4270376" cy="424491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SY" b="1" dirty="0" smtClean="0">
                <a:solidFill>
                  <a:schemeClr val="accent3">
                    <a:lumMod val="50000"/>
                  </a:schemeClr>
                </a:solidFill>
                <a:cs typeface="PT Bold Heading" pitchFamily="2" charset="-78"/>
              </a:rPr>
              <a:t>المراجع</a:t>
            </a:r>
            <a:endParaRPr lang="ar-SY" b="1" dirty="0">
              <a:solidFill>
                <a:schemeClr val="accent3">
                  <a:lumMod val="50000"/>
                </a:schemeClr>
              </a:solidFill>
              <a:cs typeface="PT Bold Heading" pitchFamily="2" charset="-78"/>
            </a:endParaRPr>
          </a:p>
        </p:txBody>
      </p:sp>
      <p:sp>
        <p:nvSpPr>
          <p:cNvPr id="3" name="عنصر نائب للمحتوى 2"/>
          <p:cNvSpPr>
            <a:spLocks noGrp="1"/>
          </p:cNvSpPr>
          <p:nvPr>
            <p:ph idx="1"/>
          </p:nvPr>
        </p:nvSpPr>
        <p:spPr>
          <a:solidFill>
            <a:srgbClr val="C00000"/>
          </a:solidFill>
        </p:spPr>
        <p:txBody>
          <a:bodyPr>
            <a:normAutofit/>
          </a:bodyPr>
          <a:lstStyle/>
          <a:p>
            <a:pPr marL="514350" indent="-514350" algn="l" rtl="0">
              <a:buFont typeface="+mj-lt"/>
              <a:buAutoNum type="arabicPeriod"/>
            </a:pPr>
            <a:r>
              <a:rPr lang="en-US" b="1" dirty="0" smtClean="0">
                <a:solidFill>
                  <a:srgbClr val="002060"/>
                </a:solidFill>
              </a:rPr>
              <a:t>WHO, 2016,</a:t>
            </a:r>
            <a:r>
              <a:rPr lang="en-US" b="1" dirty="0" smtClean="0"/>
              <a:t> </a:t>
            </a:r>
            <a:r>
              <a:rPr lang="en-US" b="1" dirty="0" smtClean="0">
                <a:solidFill>
                  <a:srgbClr val="FFFF00"/>
                </a:solidFill>
              </a:rPr>
              <a:t>Global leprosy strategy 2016-2020: </a:t>
            </a:r>
            <a:r>
              <a:rPr lang="en-US" b="1" dirty="0" err="1" smtClean="0">
                <a:solidFill>
                  <a:srgbClr val="FFFF00"/>
                </a:solidFill>
              </a:rPr>
              <a:t>ccelerating</a:t>
            </a:r>
            <a:r>
              <a:rPr lang="en-US" b="1" dirty="0" smtClean="0">
                <a:solidFill>
                  <a:srgbClr val="FFFF00"/>
                </a:solidFill>
              </a:rPr>
              <a:t> towards a leprosy-free world</a:t>
            </a:r>
            <a:r>
              <a:rPr lang="en-US" b="1" dirty="0" smtClean="0">
                <a:solidFill>
                  <a:srgbClr val="002060"/>
                </a:solidFill>
              </a:rPr>
              <a:t>, Geneva.</a:t>
            </a:r>
          </a:p>
          <a:p>
            <a:pPr marL="514350" indent="-514350" algn="l" rtl="0">
              <a:buFont typeface="+mj-lt"/>
              <a:buAutoNum type="arabicPeriod"/>
            </a:pPr>
            <a:r>
              <a:rPr lang="en-US" b="1" dirty="0" smtClean="0">
                <a:solidFill>
                  <a:srgbClr val="002060"/>
                </a:solidFill>
              </a:rPr>
              <a:t>WHO, 2016,</a:t>
            </a:r>
            <a:r>
              <a:rPr lang="en-US" b="1" dirty="0" smtClean="0"/>
              <a:t> </a:t>
            </a:r>
            <a:r>
              <a:rPr lang="en-US" b="1" dirty="0" smtClean="0">
                <a:solidFill>
                  <a:srgbClr val="FFFF00"/>
                </a:solidFill>
              </a:rPr>
              <a:t>Factsheet: leprosy </a:t>
            </a:r>
            <a:r>
              <a:rPr lang="en-US" b="1" dirty="0" smtClean="0">
                <a:solidFill>
                  <a:srgbClr val="002060"/>
                </a:solidFill>
              </a:rPr>
              <a:t>, Geneva.</a:t>
            </a:r>
          </a:p>
          <a:p>
            <a:pPr marL="514350" indent="-514350" algn="r">
              <a:buFont typeface="+mj-lt"/>
              <a:buAutoNum type="arabicPeriod"/>
            </a:pPr>
            <a:r>
              <a:rPr lang="ar-SA" b="1" dirty="0" smtClean="0">
                <a:solidFill>
                  <a:srgbClr val="002060"/>
                </a:solidFill>
              </a:rPr>
              <a:t>منظمة الصحة العالمية-المكتب الإقليمي لشرق المتوسط، جمعية الصحة العامة الأمريكية؛2010؛ </a:t>
            </a:r>
            <a:r>
              <a:rPr lang="ar-SA" b="1" dirty="0" smtClean="0">
                <a:solidFill>
                  <a:srgbClr val="FFFF00"/>
                </a:solidFill>
              </a:rPr>
              <a:t>مكافحة الأمراض السارية</a:t>
            </a:r>
            <a:r>
              <a:rPr lang="ar-SA" b="1" dirty="0" smtClean="0">
                <a:solidFill>
                  <a:srgbClr val="002060"/>
                </a:solidFill>
              </a:rPr>
              <a:t>، ط19؛ القاهرة.</a:t>
            </a:r>
            <a:endParaRPr lang="en-US" b="1" dirty="0" smtClean="0">
              <a:solidFill>
                <a:srgbClr val="002060"/>
              </a:solidFill>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السبت، 02 تموز،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47</a:t>
            </a:fld>
            <a:endParaRPr lang="ar-SA" dirty="0">
              <a:solidFill>
                <a:srgbClr val="002060"/>
              </a:solidFill>
            </a:endParaRPr>
          </a:p>
        </p:txBody>
      </p:sp>
    </p:spTree>
    <p:extLst>
      <p:ext uri="{BB962C8B-B14F-4D97-AF65-F5344CB8AC3E}">
        <p14:creationId xmlns:p14="http://schemas.microsoft.com/office/powerpoint/2010/main" xmlns="" val="16003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1930226"/>
          </a:xfrm>
          <a:solidFill>
            <a:schemeClr val="accent2">
              <a:lumMod val="60000"/>
              <a:lumOff val="40000"/>
            </a:schemeClr>
          </a:solidFill>
        </p:spPr>
        <p:txBody>
          <a:bodyPr>
            <a:normAutofit/>
          </a:bodyPr>
          <a:lstStyle/>
          <a:p>
            <a:r>
              <a:rPr lang="ar-SY" sz="4600" b="1" smtClean="0">
                <a:solidFill>
                  <a:srgbClr val="FFFF00"/>
                </a:solidFill>
                <a:latin typeface="Tahoma" pitchFamily="34" charset="0"/>
                <a:ea typeface="Tahoma" pitchFamily="34" charset="0"/>
                <a:cs typeface="Tahoma" pitchFamily="34" charset="0"/>
              </a:rPr>
              <a:t>شكراً لإصغائكم</a:t>
            </a:r>
            <a:endParaRPr lang="ar-SY" sz="4600" b="1" dirty="0">
              <a:solidFill>
                <a:srgbClr val="FFFF00"/>
              </a:solidFill>
              <a:latin typeface="Tahoma" pitchFamily="34" charset="0"/>
              <a:ea typeface="Tahoma" pitchFamily="34" charset="0"/>
              <a:cs typeface="Tahoma" pitchFamily="34" charset="0"/>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rgbClr val="002060"/>
                </a:solidFill>
              </a:rPr>
              <a:pPr/>
              <a:t>السبت، 02 تموز، 2016</a:t>
            </a:fld>
            <a:endParaRPr lang="ar-SA" dirty="0">
              <a:solidFill>
                <a:srgbClr val="002060"/>
              </a:solidFill>
            </a:endParaRPr>
          </a:p>
        </p:txBody>
      </p:sp>
      <p:sp>
        <p:nvSpPr>
          <p:cNvPr id="5" name="عنصر نائب للتذييل 4"/>
          <p:cNvSpPr>
            <a:spLocks noGrp="1"/>
          </p:cNvSpPr>
          <p:nvPr>
            <p:ph type="ftr" sz="quarter" idx="11"/>
          </p:nvPr>
        </p:nvSpPr>
        <p:spPr/>
        <p:txBody>
          <a:bodyPr/>
          <a:lstStyle/>
          <a:p>
            <a:r>
              <a:rPr lang="ar-SA" dirty="0" smtClean="0">
                <a:solidFill>
                  <a:srgbClr val="002060"/>
                </a:solidFill>
              </a:rPr>
              <a:t>الدكتور بسام أبو الذهب-دائرة السلامة والصحة المِهَنية-وزارة الصحة</a:t>
            </a:r>
            <a:endParaRPr lang="ar-SA" dirty="0">
              <a:solidFill>
                <a:srgbClr val="00206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2060"/>
                </a:solidFill>
              </a:rPr>
              <a:pPr/>
              <a:t>48</a:t>
            </a:fld>
            <a:endParaRPr lang="ar-SA" dirty="0">
              <a:solidFill>
                <a:srgbClr val="002060"/>
              </a:solidFill>
            </a:endParaRPr>
          </a:p>
        </p:txBody>
      </p:sp>
      <p:sp>
        <p:nvSpPr>
          <p:cNvPr id="8" name="عنصر نائب للمحتوى 7"/>
          <p:cNvSpPr>
            <a:spLocks noGrp="1"/>
          </p:cNvSpPr>
          <p:nvPr>
            <p:ph idx="1"/>
          </p:nvPr>
        </p:nvSpPr>
        <p:spPr/>
        <p:txBody>
          <a:bodyPr/>
          <a:lstStyle/>
          <a:p>
            <a:pPr>
              <a:buNone/>
            </a:pPr>
            <a:r>
              <a:rPr lang="ar-SY" dirty="0" smtClean="0"/>
              <a:t>  </a:t>
            </a:r>
            <a:endParaRPr lang="ar-SY" dirty="0"/>
          </a:p>
        </p:txBody>
      </p:sp>
      <p:pic>
        <p:nvPicPr>
          <p:cNvPr id="1026" name="Picture 2" descr="D:\الصور\NOME\زهور\ورد\وردة دمشقية44.jpg"/>
          <p:cNvPicPr>
            <a:picLocks noChangeAspect="1" noChangeArrowheads="1"/>
          </p:cNvPicPr>
          <p:nvPr/>
        </p:nvPicPr>
        <p:blipFill>
          <a:blip r:embed="rId2" cstate="print"/>
          <a:srcRect b="7648"/>
          <a:stretch>
            <a:fillRect/>
          </a:stretch>
        </p:blipFill>
        <p:spPr bwMode="auto">
          <a:xfrm>
            <a:off x="1500166" y="2214554"/>
            <a:ext cx="5847858" cy="3577249"/>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624221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b="1" dirty="0" smtClean="0">
                <a:solidFill>
                  <a:srgbClr val="7030A0"/>
                </a:solidFill>
                <a:latin typeface="Simplified Arabic"/>
              </a:rPr>
              <a:t>يبنى التشخيص </a:t>
            </a:r>
            <a:r>
              <a:rPr lang="ar-SA" b="1" dirty="0" err="1" smtClean="0">
                <a:solidFill>
                  <a:srgbClr val="7030A0"/>
                </a:solidFill>
                <a:latin typeface="Simplified Arabic"/>
              </a:rPr>
              <a:t>السريري</a:t>
            </a:r>
            <a:r>
              <a:rPr lang="ar-SA" b="1" dirty="0" smtClean="0">
                <a:solidFill>
                  <a:srgbClr val="7030A0"/>
                </a:solidFill>
                <a:latin typeface="Simplified Arabic"/>
              </a:rPr>
              <a:t> على فحص شامل للجلد، والبحث عن علامات اكتناف الأعصاب المحيطية (فقد الحس أو الخدر أو الشلل أو هزال العضلات أو </a:t>
            </a:r>
            <a:r>
              <a:rPr lang="ar-SA" b="1" dirty="0" err="1" smtClean="0">
                <a:solidFill>
                  <a:srgbClr val="7030A0"/>
                </a:solidFill>
                <a:latin typeface="Simplified Arabic"/>
              </a:rPr>
              <a:t>القرحات</a:t>
            </a:r>
            <a:r>
              <a:rPr lang="ar-SA" b="1" dirty="0" smtClean="0">
                <a:solidFill>
                  <a:srgbClr val="7030A0"/>
                </a:solidFill>
                <a:latin typeface="Simplified Arabic"/>
              </a:rPr>
              <a:t> </a:t>
            </a:r>
            <a:r>
              <a:rPr lang="ar-SA" b="1" dirty="0" err="1" smtClean="0">
                <a:solidFill>
                  <a:srgbClr val="7030A0"/>
                </a:solidFill>
                <a:latin typeface="Simplified Arabic"/>
              </a:rPr>
              <a:t>الاغتذائية</a:t>
            </a:r>
            <a:r>
              <a:rPr lang="ar-SA" b="1" dirty="0" smtClean="0">
                <a:solidFill>
                  <a:srgbClr val="7030A0"/>
                </a:solidFill>
                <a:latin typeface="Simplified Arabic"/>
              </a:rPr>
              <a:t>)، وجس الأعصاب المحيطية (العصب </a:t>
            </a:r>
            <a:r>
              <a:rPr lang="ar-SA" b="1" dirty="0" err="1" smtClean="0">
                <a:solidFill>
                  <a:srgbClr val="7030A0"/>
                </a:solidFill>
                <a:latin typeface="Simplified Arabic"/>
              </a:rPr>
              <a:t>الزندي</a:t>
            </a:r>
            <a:r>
              <a:rPr lang="ar-SA" b="1" dirty="0" smtClean="0">
                <a:solidFill>
                  <a:srgbClr val="7030A0"/>
                </a:solidFill>
                <a:latin typeface="Simplified Arabic"/>
              </a:rPr>
              <a:t> عند المرفق، والعصب </a:t>
            </a:r>
            <a:r>
              <a:rPr lang="ar-SA" b="1" dirty="0" err="1" smtClean="0">
                <a:solidFill>
                  <a:srgbClr val="7030A0"/>
                </a:solidFill>
                <a:latin typeface="Simplified Arabic"/>
              </a:rPr>
              <a:t>الشظوي</a:t>
            </a:r>
            <a:r>
              <a:rPr lang="ar-SA" b="1" dirty="0" smtClean="0">
                <a:solidFill>
                  <a:srgbClr val="7030A0"/>
                </a:solidFill>
                <a:latin typeface="Simplified Arabic"/>
              </a:rPr>
              <a:t> عند رأس الشظية) للكشف عن أي تضخم أو ألم عند الجس</a:t>
            </a:r>
          </a:p>
          <a:p>
            <a:pPr>
              <a:buFont typeface="Wingdings" pitchFamily="2" charset="2"/>
              <a:buChar char="Ø"/>
            </a:pPr>
            <a:r>
              <a:rPr lang="ar-SA" b="1" dirty="0" smtClean="0">
                <a:solidFill>
                  <a:srgbClr val="7030A0"/>
                </a:solidFill>
                <a:latin typeface="Simplified Arabic"/>
              </a:rPr>
              <a:t>وتختبر الآفات الجلدية لتحري الإحساس (اللمس الخفيف </a:t>
            </a:r>
            <a:r>
              <a:rPr lang="ar-SA" b="1" dirty="0" err="1" smtClean="0">
                <a:solidFill>
                  <a:srgbClr val="7030A0"/>
                </a:solidFill>
                <a:latin typeface="Simplified Arabic"/>
              </a:rPr>
              <a:t>ووخزة</a:t>
            </a:r>
            <a:r>
              <a:rPr lang="ar-SA" b="1" dirty="0" smtClean="0">
                <a:solidFill>
                  <a:srgbClr val="7030A0"/>
                </a:solidFill>
                <a:latin typeface="Simplified Arabic"/>
              </a:rPr>
              <a:t> الدبوس وتمييز درجات الحرارة)</a:t>
            </a: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5</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b="1" dirty="0" smtClean="0">
                <a:solidFill>
                  <a:srgbClr val="7030A0"/>
                </a:solidFill>
                <a:latin typeface="Simplified Arabic"/>
              </a:rPr>
              <a:t>تشمل المعايير </a:t>
            </a:r>
            <a:r>
              <a:rPr lang="ar-SA" b="1" dirty="0" err="1" smtClean="0">
                <a:solidFill>
                  <a:srgbClr val="7030A0"/>
                </a:solidFill>
                <a:latin typeface="Simplified Arabic"/>
              </a:rPr>
              <a:t>المختبرية</a:t>
            </a:r>
            <a:r>
              <a:rPr lang="ar-SA" b="1" dirty="0" smtClean="0">
                <a:solidFill>
                  <a:srgbClr val="7030A0"/>
                </a:solidFill>
                <a:latin typeface="Simplified Arabic"/>
              </a:rPr>
              <a:t> وجود العصيات الصامدة للحمض والكحول في </a:t>
            </a:r>
            <a:r>
              <a:rPr lang="ar-SA" b="1" dirty="0" err="1" smtClean="0">
                <a:solidFill>
                  <a:srgbClr val="7030A0"/>
                </a:solidFill>
                <a:latin typeface="Simplified Arabic"/>
              </a:rPr>
              <a:t>لطاخات</a:t>
            </a:r>
            <a:r>
              <a:rPr lang="ar-SA" b="1" dirty="0" smtClean="0">
                <a:solidFill>
                  <a:srgbClr val="7030A0"/>
                </a:solidFill>
                <a:latin typeface="Simplified Arabic"/>
              </a:rPr>
              <a:t> جلدية (محضرة بطريقة الشق المكشوط </a:t>
            </a:r>
            <a:r>
              <a:rPr lang="en-US" b="1" dirty="0" smtClean="0">
                <a:solidFill>
                  <a:srgbClr val="7030A0"/>
                </a:solidFill>
                <a:latin typeface="Simplified Arabic"/>
              </a:rPr>
              <a:t>scrape incision</a:t>
            </a:r>
            <a:r>
              <a:rPr lang="ar-SA" b="1" dirty="0" smtClean="0">
                <a:solidFill>
                  <a:srgbClr val="7030A0"/>
                </a:solidFill>
                <a:latin typeface="Simplified Arabic"/>
              </a:rPr>
              <a:t>)</a:t>
            </a: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6</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b="1" dirty="0" smtClean="0">
                <a:solidFill>
                  <a:srgbClr val="7030A0"/>
                </a:solidFill>
                <a:latin typeface="Simplified Arabic"/>
              </a:rPr>
              <a:t>قد تشمل المظاهر </a:t>
            </a:r>
            <a:r>
              <a:rPr lang="ar-SA" b="1" dirty="0" err="1" smtClean="0">
                <a:solidFill>
                  <a:srgbClr val="7030A0"/>
                </a:solidFill>
                <a:latin typeface="Simplified Arabic"/>
              </a:rPr>
              <a:t>السريرية</a:t>
            </a:r>
            <a:r>
              <a:rPr lang="ar-SA" b="1" dirty="0" smtClean="0">
                <a:solidFill>
                  <a:srgbClr val="7030A0"/>
                </a:solidFill>
                <a:latin typeface="Simplified Arabic"/>
              </a:rPr>
              <a:t> للجذام نوبات حادة </a:t>
            </a:r>
            <a:r>
              <a:rPr lang="ar-SA" b="1" dirty="0" err="1" smtClean="0">
                <a:solidFill>
                  <a:srgbClr val="7030A0"/>
                </a:solidFill>
                <a:latin typeface="Simplified Arabic"/>
              </a:rPr>
              <a:t>ضائرة</a:t>
            </a:r>
            <a:r>
              <a:rPr lang="ar-SA" b="1" dirty="0" smtClean="0">
                <a:solidFill>
                  <a:srgbClr val="7030A0"/>
                </a:solidFill>
                <a:latin typeface="Simplified Arabic"/>
              </a:rPr>
              <a:t> يطلق عليها </a:t>
            </a:r>
            <a:r>
              <a:rPr lang="ar-SA" b="1" dirty="0" err="1" smtClean="0">
                <a:solidFill>
                  <a:srgbClr val="7030A0"/>
                </a:solidFill>
                <a:latin typeface="Simplified Arabic"/>
              </a:rPr>
              <a:t>الحمامى</a:t>
            </a:r>
            <a:r>
              <a:rPr lang="ar-SA" b="1" dirty="0" smtClean="0">
                <a:solidFill>
                  <a:srgbClr val="7030A0"/>
                </a:solidFill>
                <a:latin typeface="Simplified Arabic"/>
              </a:rPr>
              <a:t> العقدية </a:t>
            </a:r>
            <a:r>
              <a:rPr lang="ar-SA" b="1" dirty="0" err="1" smtClean="0">
                <a:solidFill>
                  <a:srgbClr val="7030A0"/>
                </a:solidFill>
                <a:latin typeface="Simplified Arabic"/>
              </a:rPr>
              <a:t>الجذامية</a:t>
            </a:r>
            <a:r>
              <a:rPr lang="ar-SA" b="1" dirty="0" smtClean="0">
                <a:solidFill>
                  <a:srgbClr val="7030A0"/>
                </a:solidFill>
                <a:latin typeface="Simplified Arabic"/>
              </a:rPr>
              <a:t> (</a:t>
            </a:r>
            <a:r>
              <a:rPr lang="en-US" b="1" dirty="0" err="1" smtClean="0">
                <a:solidFill>
                  <a:srgbClr val="7030A0"/>
                </a:solidFill>
                <a:latin typeface="Simplified Arabic"/>
              </a:rPr>
              <a:t>erythema</a:t>
            </a:r>
            <a:r>
              <a:rPr lang="en-US" b="1" dirty="0" smtClean="0">
                <a:solidFill>
                  <a:srgbClr val="7030A0"/>
                </a:solidFill>
                <a:latin typeface="Simplified Arabic"/>
              </a:rPr>
              <a:t> </a:t>
            </a:r>
            <a:r>
              <a:rPr lang="en-US" b="1" dirty="0" err="1" smtClean="0">
                <a:solidFill>
                  <a:srgbClr val="7030A0"/>
                </a:solidFill>
                <a:latin typeface="Simplified Arabic"/>
              </a:rPr>
              <a:t>nodosum</a:t>
            </a:r>
            <a:r>
              <a:rPr lang="en-US" b="1" dirty="0" smtClean="0">
                <a:solidFill>
                  <a:srgbClr val="7030A0"/>
                </a:solidFill>
                <a:latin typeface="Simplified Arabic"/>
              </a:rPr>
              <a:t> </a:t>
            </a:r>
            <a:r>
              <a:rPr lang="en-US" b="1" dirty="0" err="1" smtClean="0">
                <a:solidFill>
                  <a:srgbClr val="7030A0"/>
                </a:solidFill>
                <a:latin typeface="Simplified Arabic"/>
              </a:rPr>
              <a:t>leprosum</a:t>
            </a:r>
            <a:r>
              <a:rPr lang="ar-SA" b="1" dirty="0" smtClean="0">
                <a:solidFill>
                  <a:srgbClr val="7030A0"/>
                </a:solidFill>
                <a:latin typeface="Simplified Arabic"/>
              </a:rPr>
              <a:t>) أو تفاعلات عكسية</a:t>
            </a:r>
          </a:p>
          <a:p>
            <a:pPr>
              <a:buFont typeface="Wingdings" pitchFamily="2" charset="2"/>
              <a:buChar char="Ø"/>
            </a:pPr>
            <a:r>
              <a:rPr lang="ar-SA" b="1" dirty="0" smtClean="0">
                <a:solidFill>
                  <a:srgbClr val="7030A0"/>
                </a:solidFill>
                <a:latin typeface="Simplified Arabic"/>
              </a:rPr>
              <a:t>قد يكون مرض الجذام غير ظاهر لدى مرضى المراحل المتقدمة من مرض عوز المناعة المكتسبة، وقد يظهر فقط بعد إعادة بناء المناعة أثناء العلاج بمضادات الفيروسات </a:t>
            </a:r>
            <a:r>
              <a:rPr lang="ar-SA" b="1" dirty="0" err="1" smtClean="0">
                <a:solidFill>
                  <a:srgbClr val="7030A0"/>
                </a:solidFill>
                <a:latin typeface="Simplified Arabic"/>
              </a:rPr>
              <a:t>القهقرية</a:t>
            </a: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7</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sz="2400" b="1" dirty="0" smtClean="0">
                <a:solidFill>
                  <a:srgbClr val="7030A0"/>
                </a:solidFill>
                <a:latin typeface="Simplified Arabic"/>
              </a:rPr>
              <a:t>قد يشمل التشخيص التفريقي أمراضاً جلدية </a:t>
            </a:r>
            <a:r>
              <a:rPr lang="ar-SA" sz="2400" b="1" dirty="0" err="1" smtClean="0">
                <a:solidFill>
                  <a:srgbClr val="7030A0"/>
                </a:solidFill>
                <a:latin typeface="Simplified Arabic"/>
              </a:rPr>
              <a:t>ارتشاحية</a:t>
            </a:r>
            <a:r>
              <a:rPr lang="ar-SA" sz="2400" b="1" dirty="0" smtClean="0">
                <a:solidFill>
                  <a:srgbClr val="7030A0"/>
                </a:solidFill>
                <a:latin typeface="Simplified Arabic"/>
              </a:rPr>
              <a:t> كثيرة (لكن لا توجد العصية الصامدة للحمض)، بما فيها:</a:t>
            </a:r>
          </a:p>
          <a:p>
            <a:pPr>
              <a:buFont typeface="Wingdings" pitchFamily="2" charset="2"/>
              <a:buChar char="ü"/>
            </a:pPr>
            <a:r>
              <a:rPr lang="ar-SA" sz="2400" b="1" dirty="0" err="1" smtClean="0">
                <a:solidFill>
                  <a:srgbClr val="00B050"/>
                </a:solidFill>
                <a:latin typeface="Simplified Arabic"/>
              </a:rPr>
              <a:t>اللمفومات</a:t>
            </a:r>
            <a:r>
              <a:rPr lang="ar-SA" sz="2400" b="1" dirty="0" smtClean="0">
                <a:solidFill>
                  <a:srgbClr val="00B050"/>
                </a:solidFill>
                <a:latin typeface="Simplified Arabic"/>
              </a:rPr>
              <a:t> (</a:t>
            </a:r>
            <a:r>
              <a:rPr lang="en-US" sz="2400" b="1" dirty="0" smtClean="0">
                <a:solidFill>
                  <a:srgbClr val="00B050"/>
                </a:solidFill>
                <a:latin typeface="Simplified Arabic"/>
              </a:rPr>
              <a:t>lymphomas</a:t>
            </a:r>
            <a:r>
              <a:rPr lang="ar-SA" sz="2400" b="1" dirty="0" smtClean="0">
                <a:solidFill>
                  <a:srgbClr val="00B050"/>
                </a:solidFill>
                <a:latin typeface="Simplified Arabic"/>
              </a:rPr>
              <a:t>) </a:t>
            </a:r>
          </a:p>
          <a:p>
            <a:pPr>
              <a:buFont typeface="Wingdings" pitchFamily="2" charset="2"/>
              <a:buChar char="ü"/>
            </a:pPr>
            <a:r>
              <a:rPr lang="ar-SA" sz="2400" b="1" dirty="0" err="1" smtClean="0">
                <a:solidFill>
                  <a:srgbClr val="00B050"/>
                </a:solidFill>
                <a:latin typeface="Simplified Arabic"/>
              </a:rPr>
              <a:t>الذئبة</a:t>
            </a:r>
            <a:r>
              <a:rPr lang="ar-SA" sz="2400" b="1" dirty="0" smtClean="0">
                <a:solidFill>
                  <a:srgbClr val="00B050"/>
                </a:solidFill>
                <a:latin typeface="Simplified Arabic"/>
              </a:rPr>
              <a:t> </a:t>
            </a:r>
            <a:r>
              <a:rPr lang="ar-SA" sz="2400" b="1" dirty="0" err="1" smtClean="0">
                <a:solidFill>
                  <a:srgbClr val="00B050"/>
                </a:solidFill>
                <a:latin typeface="Simplified Arabic"/>
              </a:rPr>
              <a:t>الحمامية</a:t>
            </a:r>
            <a:r>
              <a:rPr lang="ar-SA" sz="2400" b="1" dirty="0" smtClean="0">
                <a:solidFill>
                  <a:srgbClr val="00B050"/>
                </a:solidFill>
                <a:latin typeface="Simplified Arabic"/>
              </a:rPr>
              <a:t> (</a:t>
            </a:r>
            <a:r>
              <a:rPr lang="en-US" sz="2400" b="1" dirty="0" smtClean="0">
                <a:solidFill>
                  <a:srgbClr val="00B050"/>
                </a:solidFill>
                <a:latin typeface="Simplified Arabic"/>
              </a:rPr>
              <a:t>lupus </a:t>
            </a:r>
            <a:r>
              <a:rPr lang="en-US" sz="2400" b="1" dirty="0" err="1" smtClean="0">
                <a:solidFill>
                  <a:srgbClr val="00B050"/>
                </a:solidFill>
                <a:latin typeface="Simplified Arabic"/>
              </a:rPr>
              <a:t>erythematous</a:t>
            </a:r>
            <a:r>
              <a:rPr lang="ar-SA" sz="2400" b="1" dirty="0" smtClean="0">
                <a:solidFill>
                  <a:srgbClr val="00B050"/>
                </a:solidFill>
                <a:latin typeface="Simplified Arabic"/>
              </a:rPr>
              <a:t>)  </a:t>
            </a:r>
            <a:endParaRPr lang="ar-SY" sz="2400" b="1" dirty="0" smtClean="0">
              <a:solidFill>
                <a:srgbClr val="00B050"/>
              </a:solidFill>
              <a:latin typeface="Simplified Arabic"/>
            </a:endParaRPr>
          </a:p>
          <a:p>
            <a:pPr>
              <a:buFont typeface="Wingdings" pitchFamily="2" charset="2"/>
              <a:buChar char="ü"/>
            </a:pPr>
            <a:r>
              <a:rPr lang="ar-SA" sz="2400" b="1" dirty="0" smtClean="0">
                <a:solidFill>
                  <a:srgbClr val="00B050"/>
                </a:solidFill>
                <a:latin typeface="Simplified Arabic"/>
              </a:rPr>
              <a:t>الصدفية (</a:t>
            </a:r>
            <a:r>
              <a:rPr lang="en-US" sz="2400" b="1" dirty="0" smtClean="0">
                <a:solidFill>
                  <a:srgbClr val="00B050"/>
                </a:solidFill>
                <a:latin typeface="Simplified Arabic"/>
              </a:rPr>
              <a:t>psoriasis</a:t>
            </a:r>
            <a:r>
              <a:rPr lang="ar-SA" sz="2400" b="1" dirty="0" smtClean="0">
                <a:solidFill>
                  <a:srgbClr val="00B050"/>
                </a:solidFill>
                <a:latin typeface="Simplified Arabic"/>
              </a:rPr>
              <a:t>)  </a:t>
            </a:r>
            <a:endParaRPr lang="ar-SY" sz="2400" b="1" dirty="0" smtClean="0">
              <a:solidFill>
                <a:srgbClr val="00B050"/>
              </a:solidFill>
              <a:latin typeface="Simplified Arabic"/>
            </a:endParaRPr>
          </a:p>
          <a:p>
            <a:pPr>
              <a:buFont typeface="Wingdings" pitchFamily="2" charset="2"/>
              <a:buChar char="ü"/>
            </a:pPr>
            <a:r>
              <a:rPr lang="ar-SA" sz="2400" b="1" dirty="0" smtClean="0">
                <a:solidFill>
                  <a:srgbClr val="00B050"/>
                </a:solidFill>
                <a:latin typeface="Simplified Arabic"/>
              </a:rPr>
              <a:t>تصلب الجلد (</a:t>
            </a:r>
            <a:r>
              <a:rPr lang="en-US" sz="2400" b="1" dirty="0" smtClean="0">
                <a:solidFill>
                  <a:srgbClr val="00B050"/>
                </a:solidFill>
                <a:latin typeface="Simplified Arabic"/>
              </a:rPr>
              <a:t>scleroderma</a:t>
            </a:r>
            <a:r>
              <a:rPr lang="ar-SA" sz="2400" b="1" dirty="0" smtClean="0">
                <a:solidFill>
                  <a:srgbClr val="00B050"/>
                </a:solidFill>
                <a:latin typeface="Simplified Arabic"/>
              </a:rPr>
              <a:t>)  </a:t>
            </a:r>
            <a:endParaRPr lang="ar-SY" sz="2400" b="1" dirty="0" smtClean="0">
              <a:solidFill>
                <a:srgbClr val="00B050"/>
              </a:solidFill>
              <a:latin typeface="Simplified Arabic"/>
            </a:endParaRPr>
          </a:p>
          <a:p>
            <a:pPr>
              <a:buFont typeface="Wingdings" pitchFamily="2" charset="2"/>
              <a:buChar char="ü"/>
            </a:pPr>
            <a:r>
              <a:rPr lang="ar-SA" sz="2400" b="1" dirty="0" err="1" smtClean="0">
                <a:solidFill>
                  <a:srgbClr val="00B050"/>
                </a:solidFill>
                <a:latin typeface="Simplified Arabic"/>
              </a:rPr>
              <a:t>الورام</a:t>
            </a:r>
            <a:r>
              <a:rPr lang="ar-SA" sz="2400" b="1" dirty="0" smtClean="0">
                <a:solidFill>
                  <a:srgbClr val="00B050"/>
                </a:solidFill>
                <a:latin typeface="Simplified Arabic"/>
              </a:rPr>
              <a:t> الليفي العصبي (</a:t>
            </a:r>
            <a:r>
              <a:rPr lang="en-US" sz="2400" b="1" dirty="0" smtClean="0">
                <a:solidFill>
                  <a:srgbClr val="00B050"/>
                </a:solidFill>
                <a:latin typeface="Simplified Arabic"/>
              </a:rPr>
              <a:t>neurofibromatosis</a:t>
            </a:r>
            <a:r>
              <a:rPr lang="ar-SA" sz="2400" b="1" dirty="0" smtClean="0">
                <a:solidFill>
                  <a:srgbClr val="00B050"/>
                </a:solidFill>
                <a:latin typeface="Simplified Arabic"/>
              </a:rPr>
              <a:t>)  </a:t>
            </a:r>
            <a:endParaRPr lang="ar-SY" sz="2400" b="1" dirty="0" smtClean="0">
              <a:solidFill>
                <a:srgbClr val="00B050"/>
              </a:solidFill>
              <a:latin typeface="Simplified Arabic"/>
            </a:endParaRPr>
          </a:p>
          <a:p>
            <a:pPr>
              <a:buFont typeface="Wingdings" pitchFamily="2" charset="2"/>
              <a:buChar char="ü"/>
            </a:pPr>
            <a:r>
              <a:rPr lang="ar-SA" sz="2400" b="1" dirty="0" smtClean="0">
                <a:solidFill>
                  <a:srgbClr val="00B050"/>
                </a:solidFill>
                <a:latin typeface="Simplified Arabic"/>
              </a:rPr>
              <a:t>داء </a:t>
            </a:r>
            <a:r>
              <a:rPr lang="ar-SA" sz="2400" b="1" dirty="0" err="1" smtClean="0">
                <a:solidFill>
                  <a:srgbClr val="00B050"/>
                </a:solidFill>
                <a:latin typeface="Simplified Arabic"/>
              </a:rPr>
              <a:t>الليشمانيات</a:t>
            </a:r>
            <a:r>
              <a:rPr lang="ar-SA" sz="2400" b="1" dirty="0" smtClean="0">
                <a:solidFill>
                  <a:srgbClr val="00B050"/>
                </a:solidFill>
                <a:latin typeface="Simplified Arabic"/>
              </a:rPr>
              <a:t> الجلدي المنتشر </a:t>
            </a:r>
            <a:r>
              <a:rPr lang="ar-SA" sz="2400" b="1" dirty="0" smtClean="0">
                <a:solidFill>
                  <a:srgbClr val="00B050"/>
                </a:solidFill>
                <a:latin typeface="Simplified Arabic"/>
              </a:rPr>
              <a:t>(</a:t>
            </a:r>
            <a:r>
              <a:rPr lang="en-US" sz="2400" b="1" dirty="0" smtClean="0">
                <a:solidFill>
                  <a:srgbClr val="00B050"/>
                </a:solidFill>
                <a:latin typeface="Simplified Arabic"/>
              </a:rPr>
              <a:t>diffuse </a:t>
            </a:r>
            <a:r>
              <a:rPr lang="en-US" sz="2400" b="1" dirty="0" err="1" smtClean="0">
                <a:solidFill>
                  <a:srgbClr val="00B050"/>
                </a:solidFill>
                <a:latin typeface="Simplified Arabic"/>
              </a:rPr>
              <a:t>cutaneous</a:t>
            </a:r>
            <a:r>
              <a:rPr lang="en-US" sz="2400" b="1" dirty="0" smtClean="0">
                <a:solidFill>
                  <a:srgbClr val="00B050"/>
                </a:solidFill>
                <a:latin typeface="Simplified Arabic"/>
              </a:rPr>
              <a:t> </a:t>
            </a:r>
            <a:r>
              <a:rPr lang="en-US" sz="2400" b="1" dirty="0" err="1" smtClean="0">
                <a:solidFill>
                  <a:srgbClr val="00B050"/>
                </a:solidFill>
                <a:latin typeface="Simplified Arabic"/>
              </a:rPr>
              <a:t>leishmaniasid</a:t>
            </a:r>
            <a:r>
              <a:rPr lang="ar-SA" sz="2400" b="1" dirty="0" smtClean="0">
                <a:solidFill>
                  <a:srgbClr val="00B050"/>
                </a:solidFill>
                <a:latin typeface="Simplified Arabic"/>
              </a:rPr>
              <a:t>) </a:t>
            </a:r>
            <a:endParaRPr lang="ar-SA" sz="2400" b="1" dirty="0" smtClean="0">
              <a:solidFill>
                <a:srgbClr val="00B050"/>
              </a:solidFill>
              <a:latin typeface="Simplified Arabic"/>
            </a:endParaRPr>
          </a:p>
          <a:p>
            <a:pPr>
              <a:buFont typeface="Wingdings" pitchFamily="2" charset="2"/>
              <a:buChar char="ü"/>
            </a:pPr>
            <a:r>
              <a:rPr lang="ar-SA" sz="2400" b="1" dirty="0" smtClean="0">
                <a:solidFill>
                  <a:srgbClr val="00B050"/>
                </a:solidFill>
                <a:latin typeface="Simplified Arabic"/>
              </a:rPr>
              <a:t>بعض </a:t>
            </a:r>
            <a:r>
              <a:rPr lang="ar-SA" sz="2400" b="1" dirty="0" err="1" smtClean="0">
                <a:solidFill>
                  <a:srgbClr val="00B050"/>
                </a:solidFill>
                <a:latin typeface="Simplified Arabic"/>
              </a:rPr>
              <a:t>الفطارات</a:t>
            </a:r>
            <a:r>
              <a:rPr lang="ar-SA" sz="2400" b="1" dirty="0" smtClean="0">
                <a:solidFill>
                  <a:srgbClr val="00B050"/>
                </a:solidFill>
                <a:latin typeface="Simplified Arabic"/>
              </a:rPr>
              <a:t> (</a:t>
            </a:r>
            <a:r>
              <a:rPr lang="en-US" sz="2400" b="1" dirty="0" smtClean="0">
                <a:solidFill>
                  <a:srgbClr val="00B050"/>
                </a:solidFill>
                <a:latin typeface="Simplified Arabic"/>
              </a:rPr>
              <a:t>mycosis</a:t>
            </a:r>
            <a:r>
              <a:rPr lang="ar-SA" sz="2400" b="1" dirty="0" smtClean="0">
                <a:solidFill>
                  <a:srgbClr val="00B050"/>
                </a:solidFill>
                <a:latin typeface="Simplified Arabic"/>
              </a:rPr>
              <a:t>)  </a:t>
            </a:r>
            <a:endParaRPr lang="ar-SY" sz="2400" b="1" dirty="0" smtClean="0">
              <a:solidFill>
                <a:srgbClr val="00B050"/>
              </a:solidFill>
              <a:latin typeface="Simplified Arabic"/>
            </a:endParaRPr>
          </a:p>
          <a:p>
            <a:pPr>
              <a:buFont typeface="Wingdings" pitchFamily="2" charset="2"/>
              <a:buChar char="ü"/>
            </a:pPr>
            <a:r>
              <a:rPr lang="ar-SA" sz="2400" b="1" dirty="0" err="1" smtClean="0">
                <a:solidFill>
                  <a:srgbClr val="00B050"/>
                </a:solidFill>
                <a:latin typeface="Simplified Arabic"/>
              </a:rPr>
              <a:t>الوذمة</a:t>
            </a:r>
            <a:r>
              <a:rPr lang="ar-SA" sz="2400" b="1" dirty="0" smtClean="0">
                <a:solidFill>
                  <a:srgbClr val="00B050"/>
                </a:solidFill>
                <a:latin typeface="Simplified Arabic"/>
              </a:rPr>
              <a:t> المخاطية </a:t>
            </a:r>
            <a:r>
              <a:rPr lang="ar-SA" sz="2400" b="1" dirty="0" err="1" smtClean="0">
                <a:solidFill>
                  <a:srgbClr val="00B050"/>
                </a:solidFill>
                <a:latin typeface="Simplified Arabic"/>
              </a:rPr>
              <a:t>وثخن</a:t>
            </a:r>
            <a:r>
              <a:rPr lang="ar-SA" sz="2400" b="1" dirty="0" smtClean="0">
                <a:solidFill>
                  <a:srgbClr val="00B050"/>
                </a:solidFill>
                <a:latin typeface="Simplified Arabic"/>
              </a:rPr>
              <a:t> الجلد وتعظم </a:t>
            </a:r>
            <a:r>
              <a:rPr lang="ar-SA" sz="2400" b="1" dirty="0" err="1" smtClean="0">
                <a:solidFill>
                  <a:srgbClr val="00B050"/>
                </a:solidFill>
                <a:latin typeface="Simplified Arabic"/>
              </a:rPr>
              <a:t>السمحاق</a:t>
            </a:r>
            <a:endParaRPr lang="ar-SY" sz="2400" b="1" dirty="0" smtClean="0">
              <a:solidFill>
                <a:srgbClr val="00B050"/>
              </a:solidFill>
              <a:latin typeface="Simplified Arabic"/>
            </a:endParaRPr>
          </a:p>
          <a:p>
            <a:pPr>
              <a:buFont typeface="Wingdings" pitchFamily="2" charset="2"/>
              <a:buChar char="Ø"/>
            </a:pPr>
            <a:endParaRPr lang="ar-SY" sz="2400" b="1" dirty="0" smtClean="0">
              <a:solidFill>
                <a:srgbClr val="7030A0"/>
              </a:solidFill>
              <a:latin typeface="Simplified Arabic"/>
            </a:endParaRPr>
          </a:p>
          <a:p>
            <a:pPr>
              <a:buNone/>
            </a:pPr>
            <a:r>
              <a:rPr lang="ar-SA" b="1" dirty="0" smtClean="0">
                <a:solidFill>
                  <a:srgbClr val="7030A0"/>
                </a:solidFill>
                <a:latin typeface="Simplified Arabic"/>
              </a:rPr>
              <a:t> </a:t>
            </a: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8</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Y" b="1" dirty="0" smtClean="0">
                <a:solidFill>
                  <a:srgbClr val="FFC000"/>
                </a:solidFill>
                <a:cs typeface="PT Bold Heading" pitchFamily="2" charset="-78"/>
              </a:rPr>
              <a:t>تعريف المرض</a:t>
            </a:r>
            <a:endParaRPr lang="ar-SY" b="1" dirty="0">
              <a:solidFill>
                <a:srgbClr val="FFC000"/>
              </a:solidFill>
              <a:cs typeface="PT Bold Heading" pitchFamily="2" charset="-78"/>
            </a:endParaRPr>
          </a:p>
        </p:txBody>
      </p:sp>
      <p:sp>
        <p:nvSpPr>
          <p:cNvPr id="3" name="عنصر نائب للمحتوى 2"/>
          <p:cNvSpPr>
            <a:spLocks noGrp="1"/>
          </p:cNvSpPr>
          <p:nvPr>
            <p:ph idx="1"/>
          </p:nvPr>
        </p:nvSpPr>
        <p:spPr>
          <a:solidFill>
            <a:srgbClr val="FFFF99"/>
          </a:solidFill>
        </p:spPr>
        <p:txBody>
          <a:bodyPr>
            <a:noAutofit/>
          </a:bodyPr>
          <a:lstStyle/>
          <a:p>
            <a:pPr>
              <a:buFont typeface="Wingdings" pitchFamily="2" charset="2"/>
              <a:buChar char="Ø"/>
            </a:pPr>
            <a:r>
              <a:rPr lang="ar-SA" b="1" dirty="0" smtClean="0">
                <a:solidFill>
                  <a:srgbClr val="7030A0"/>
                </a:solidFill>
                <a:latin typeface="Simplified Arabic"/>
              </a:rPr>
              <a:t>قد يتشابه الجذام المحدد على مستوى سطح الجلد مع كثير من الإصابات الجلدية </a:t>
            </a:r>
            <a:r>
              <a:rPr lang="ar-SA" b="1" dirty="0" err="1" smtClean="0">
                <a:solidFill>
                  <a:srgbClr val="7030A0"/>
                </a:solidFill>
                <a:latin typeface="Simplified Arabic"/>
              </a:rPr>
              <a:t>كَــ</a:t>
            </a:r>
            <a:r>
              <a:rPr lang="ar-SA" b="1" dirty="0" smtClean="0">
                <a:solidFill>
                  <a:srgbClr val="7030A0"/>
                </a:solidFill>
                <a:latin typeface="Simplified Arabic"/>
              </a:rPr>
              <a:t>:</a:t>
            </a:r>
          </a:p>
          <a:p>
            <a:pPr>
              <a:buFont typeface="Wingdings" pitchFamily="2" charset="2"/>
              <a:buChar char="Ø"/>
            </a:pPr>
            <a:r>
              <a:rPr lang="ar-SA" b="1" dirty="0" smtClean="0">
                <a:solidFill>
                  <a:srgbClr val="7030A0"/>
                </a:solidFill>
                <a:latin typeface="Simplified Arabic"/>
              </a:rPr>
              <a:t>البهاق (</a:t>
            </a:r>
            <a:r>
              <a:rPr lang="en-US" b="1" dirty="0" err="1" smtClean="0">
                <a:solidFill>
                  <a:srgbClr val="7030A0"/>
                </a:solidFill>
                <a:latin typeface="Simplified Arabic"/>
              </a:rPr>
              <a:t>vitiligo</a:t>
            </a:r>
            <a:r>
              <a:rPr lang="ar-SA" b="1" dirty="0" smtClean="0">
                <a:solidFill>
                  <a:srgbClr val="7030A0"/>
                </a:solidFill>
                <a:latin typeface="Simplified Arabic"/>
              </a:rPr>
              <a:t>)</a:t>
            </a:r>
          </a:p>
          <a:p>
            <a:pPr>
              <a:buFont typeface="Wingdings" pitchFamily="2" charset="2"/>
              <a:buChar char="Ø"/>
            </a:pPr>
            <a:r>
              <a:rPr lang="ar-SA" b="1" dirty="0" smtClean="0">
                <a:solidFill>
                  <a:srgbClr val="7030A0"/>
                </a:solidFill>
                <a:latin typeface="Simplified Arabic"/>
              </a:rPr>
              <a:t>السعفة المبرقشة (</a:t>
            </a:r>
            <a:r>
              <a:rPr lang="en-US" b="1" dirty="0" err="1" smtClean="0">
                <a:solidFill>
                  <a:srgbClr val="7030A0"/>
                </a:solidFill>
                <a:latin typeface="Simplified Arabic"/>
              </a:rPr>
              <a:t>tinea</a:t>
            </a:r>
            <a:r>
              <a:rPr lang="en-US" b="1" dirty="0" smtClean="0">
                <a:solidFill>
                  <a:srgbClr val="7030A0"/>
                </a:solidFill>
                <a:latin typeface="Simplified Arabic"/>
              </a:rPr>
              <a:t> </a:t>
            </a:r>
            <a:r>
              <a:rPr lang="en-US" b="1" dirty="0" err="1" smtClean="0">
                <a:solidFill>
                  <a:srgbClr val="7030A0"/>
                </a:solidFill>
                <a:latin typeface="Simplified Arabic"/>
              </a:rPr>
              <a:t>versicolor</a:t>
            </a:r>
            <a:r>
              <a:rPr lang="ar-SA" b="1" dirty="0" smtClean="0">
                <a:solidFill>
                  <a:srgbClr val="7030A0"/>
                </a:solidFill>
                <a:latin typeface="Simplified Arabic"/>
              </a:rPr>
              <a:t>)</a:t>
            </a:r>
            <a:endParaRPr lang="ar-SY" b="1" dirty="0" smtClean="0">
              <a:solidFill>
                <a:srgbClr val="7030A0"/>
              </a:solidFill>
              <a:latin typeface="Simplified Arabic"/>
            </a:endParaRPr>
          </a:p>
          <a:p>
            <a:pPr>
              <a:buFont typeface="Wingdings" pitchFamily="2" charset="2"/>
              <a:buChar char="Ø"/>
            </a:pPr>
            <a:r>
              <a:rPr lang="ar-SA" b="1" dirty="0" err="1" smtClean="0">
                <a:solidFill>
                  <a:srgbClr val="7030A0"/>
                </a:solidFill>
                <a:latin typeface="Simplified Arabic"/>
              </a:rPr>
              <a:t>النخالية</a:t>
            </a:r>
            <a:r>
              <a:rPr lang="ar-SA" b="1" dirty="0" smtClean="0">
                <a:solidFill>
                  <a:srgbClr val="7030A0"/>
                </a:solidFill>
                <a:latin typeface="Simplified Arabic"/>
              </a:rPr>
              <a:t> البيضاء (</a:t>
            </a:r>
            <a:r>
              <a:rPr lang="en-US" b="1" dirty="0" err="1" smtClean="0">
                <a:solidFill>
                  <a:srgbClr val="7030A0"/>
                </a:solidFill>
                <a:latin typeface="Simplified Arabic"/>
              </a:rPr>
              <a:t>pityriasis</a:t>
            </a:r>
            <a:r>
              <a:rPr lang="en-US" b="1" dirty="0" smtClean="0">
                <a:solidFill>
                  <a:srgbClr val="7030A0"/>
                </a:solidFill>
                <a:latin typeface="Simplified Arabic"/>
              </a:rPr>
              <a:t> alba</a:t>
            </a:r>
            <a:r>
              <a:rPr lang="ar-SA" b="1" dirty="0" smtClean="0">
                <a:solidFill>
                  <a:srgbClr val="7030A0"/>
                </a:solidFill>
                <a:latin typeface="Simplified Arabic"/>
              </a:rPr>
              <a:t>)</a:t>
            </a:r>
            <a:endParaRPr lang="ar-SY" b="1" dirty="0" smtClean="0">
              <a:solidFill>
                <a:srgbClr val="7030A0"/>
              </a:solidFill>
              <a:latin typeface="Simplified Arabic"/>
            </a:endParaRPr>
          </a:p>
          <a:p>
            <a:pPr>
              <a:buFont typeface="Wingdings" pitchFamily="2" charset="2"/>
              <a:buChar char="Ø"/>
            </a:pPr>
            <a:r>
              <a:rPr lang="ar-SA" b="1" dirty="0" smtClean="0">
                <a:solidFill>
                  <a:srgbClr val="7030A0"/>
                </a:solidFill>
                <a:latin typeface="Simplified Arabic"/>
              </a:rPr>
              <a:t>خلل </a:t>
            </a:r>
            <a:r>
              <a:rPr lang="ar-SA" b="1" dirty="0" err="1" smtClean="0">
                <a:solidFill>
                  <a:srgbClr val="7030A0"/>
                </a:solidFill>
                <a:latin typeface="Simplified Arabic"/>
              </a:rPr>
              <a:t>التصبغ</a:t>
            </a:r>
            <a:r>
              <a:rPr lang="ar-SA" b="1" dirty="0" smtClean="0">
                <a:solidFill>
                  <a:srgbClr val="7030A0"/>
                </a:solidFill>
                <a:latin typeface="Simplified Arabic"/>
              </a:rPr>
              <a:t> </a:t>
            </a:r>
            <a:r>
              <a:rPr lang="ar-SA" b="1" dirty="0" err="1" smtClean="0">
                <a:solidFill>
                  <a:srgbClr val="7030A0"/>
                </a:solidFill>
                <a:latin typeface="Simplified Arabic"/>
              </a:rPr>
              <a:t>التغذوي</a:t>
            </a:r>
            <a:r>
              <a:rPr lang="ar-SA" b="1" dirty="0" smtClean="0">
                <a:solidFill>
                  <a:srgbClr val="7030A0"/>
                </a:solidFill>
                <a:latin typeface="Simplified Arabic"/>
              </a:rPr>
              <a:t> (</a:t>
            </a:r>
            <a:r>
              <a:rPr lang="en-US" b="1" dirty="0" smtClean="0">
                <a:solidFill>
                  <a:srgbClr val="7030A0"/>
                </a:solidFill>
                <a:latin typeface="Simplified Arabic"/>
              </a:rPr>
              <a:t>nutritional </a:t>
            </a:r>
            <a:r>
              <a:rPr lang="en-US" b="1" dirty="0" err="1" smtClean="0">
                <a:solidFill>
                  <a:srgbClr val="7030A0"/>
                </a:solidFill>
                <a:latin typeface="Simplified Arabic"/>
              </a:rPr>
              <a:t>dyschromia</a:t>
            </a:r>
            <a:r>
              <a:rPr lang="ar-SA" b="1" dirty="0" smtClean="0">
                <a:solidFill>
                  <a:srgbClr val="7030A0"/>
                </a:solidFill>
                <a:latin typeface="Simplified Arabic"/>
              </a:rPr>
              <a:t>)</a:t>
            </a:r>
            <a:endParaRPr lang="ar-SY" b="1" dirty="0" smtClean="0">
              <a:solidFill>
                <a:srgbClr val="7030A0"/>
              </a:solidFill>
              <a:latin typeface="Simplified Arabic"/>
            </a:endParaRPr>
          </a:p>
          <a:p>
            <a:pPr>
              <a:buFont typeface="Wingdings" pitchFamily="2" charset="2"/>
              <a:buChar char="Ø"/>
            </a:pPr>
            <a:r>
              <a:rPr lang="ar-SA" b="1" dirty="0" smtClean="0">
                <a:solidFill>
                  <a:srgbClr val="7030A0"/>
                </a:solidFill>
                <a:latin typeface="Simplified Arabic"/>
              </a:rPr>
              <a:t>الوحمة (</a:t>
            </a:r>
            <a:r>
              <a:rPr lang="en-US" b="1" dirty="0" smtClean="0">
                <a:solidFill>
                  <a:srgbClr val="7030A0"/>
                </a:solidFill>
                <a:latin typeface="Simplified Arabic"/>
              </a:rPr>
              <a:t>nevus</a:t>
            </a:r>
            <a:r>
              <a:rPr lang="ar-SA" b="1" dirty="0" smtClean="0">
                <a:solidFill>
                  <a:srgbClr val="7030A0"/>
                </a:solidFill>
                <a:latin typeface="Simplified Arabic"/>
              </a:rPr>
              <a:t>)</a:t>
            </a:r>
            <a:endParaRPr lang="ar-SY" b="1" dirty="0" smtClean="0">
              <a:solidFill>
                <a:srgbClr val="7030A0"/>
              </a:solidFill>
              <a:latin typeface="Simplified Arabic"/>
            </a:endParaRPr>
          </a:p>
          <a:p>
            <a:pPr>
              <a:buFont typeface="Wingdings" pitchFamily="2" charset="2"/>
              <a:buChar char="Ø"/>
            </a:pPr>
            <a:r>
              <a:rPr lang="ar-SA" b="1" dirty="0" smtClean="0">
                <a:solidFill>
                  <a:srgbClr val="7030A0"/>
                </a:solidFill>
                <a:latin typeface="Simplified Arabic"/>
              </a:rPr>
              <a:t>الندبة (</a:t>
            </a:r>
            <a:r>
              <a:rPr lang="en-US" b="1" dirty="0" smtClean="0">
                <a:solidFill>
                  <a:srgbClr val="7030A0"/>
                </a:solidFill>
                <a:latin typeface="Simplified Arabic"/>
              </a:rPr>
              <a:t>scar</a:t>
            </a:r>
            <a:r>
              <a:rPr lang="ar-SA" b="1" dirty="0" smtClean="0">
                <a:solidFill>
                  <a:srgbClr val="7030A0"/>
                </a:solidFill>
                <a:latin typeface="Simplified Arabic"/>
              </a:rPr>
              <a:t>)</a:t>
            </a:r>
            <a:endParaRPr lang="ar-SY" b="1" dirty="0" smtClean="0">
              <a:solidFill>
                <a:srgbClr val="7030A0"/>
              </a:solidFill>
              <a:latin typeface="Simplified Arabic"/>
            </a:endParaRPr>
          </a:p>
          <a:p>
            <a:pPr>
              <a:buFont typeface="Wingdings" pitchFamily="2" charset="2"/>
              <a:buChar char="Ø"/>
            </a:pPr>
            <a:endParaRPr lang="ar-SY" sz="2400" b="1" dirty="0" smtClean="0">
              <a:solidFill>
                <a:srgbClr val="7030A0"/>
              </a:solidFill>
              <a:latin typeface="Simplified Arabic"/>
            </a:endParaRPr>
          </a:p>
          <a:p>
            <a:pPr>
              <a:buNone/>
            </a:pPr>
            <a:r>
              <a:rPr lang="ar-SA" b="1" dirty="0" smtClean="0">
                <a:solidFill>
                  <a:srgbClr val="7030A0"/>
                </a:solidFill>
                <a:latin typeface="Simplified Arabic"/>
              </a:rPr>
              <a:t> </a:t>
            </a:r>
            <a:endParaRPr lang="ar-SY" b="1" dirty="0" smtClean="0">
              <a:solidFill>
                <a:srgbClr val="7030A0"/>
              </a:solidFill>
              <a:latin typeface="Simplified Arabic"/>
            </a:endParaRPr>
          </a:p>
        </p:txBody>
      </p:sp>
      <p:sp>
        <p:nvSpPr>
          <p:cNvPr id="4" name="عنصر نائب للتاريخ 3"/>
          <p:cNvSpPr>
            <a:spLocks noGrp="1"/>
          </p:cNvSpPr>
          <p:nvPr>
            <p:ph type="dt" sz="half" idx="10"/>
          </p:nvPr>
        </p:nvSpPr>
        <p:spPr/>
        <p:txBody>
          <a:bodyPr/>
          <a:lstStyle/>
          <a:p>
            <a:fld id="{1DF8996B-C852-4286-BE65-505464FDA9CC}" type="datetime10">
              <a:rPr lang="ar-SA" smtClean="0">
                <a:solidFill>
                  <a:schemeClr val="accent6">
                    <a:lumMod val="60000"/>
                    <a:lumOff val="40000"/>
                  </a:schemeClr>
                </a:solidFill>
              </a:rPr>
              <a:pPr/>
              <a:t>السبت، 02 تموز، 2016</a:t>
            </a:fld>
            <a:endParaRPr lang="ar-SA" dirty="0">
              <a:solidFill>
                <a:schemeClr val="accent6">
                  <a:lumMod val="60000"/>
                  <a:lumOff val="40000"/>
                </a:schemeClr>
              </a:solidFill>
            </a:endParaRPr>
          </a:p>
        </p:txBody>
      </p:sp>
      <p:sp>
        <p:nvSpPr>
          <p:cNvPr id="5" name="عنصر نائب للتذييل 4"/>
          <p:cNvSpPr>
            <a:spLocks noGrp="1"/>
          </p:cNvSpPr>
          <p:nvPr>
            <p:ph type="ftr" sz="quarter" idx="11"/>
          </p:nvPr>
        </p:nvSpPr>
        <p:spPr/>
        <p:txBody>
          <a:bodyPr/>
          <a:lstStyle/>
          <a:p>
            <a:r>
              <a:rPr lang="ar-SA" dirty="0" smtClean="0">
                <a:solidFill>
                  <a:schemeClr val="accent6">
                    <a:lumMod val="60000"/>
                    <a:lumOff val="40000"/>
                  </a:schemeClr>
                </a:solidFill>
              </a:rPr>
              <a:t>الدكتور بسام أبو الذهب-دائرة السلامة والصحة المِهَنية-وزارة الصحة</a:t>
            </a:r>
            <a:endParaRPr lang="ar-SA" dirty="0">
              <a:solidFill>
                <a:schemeClr val="accent6">
                  <a:lumMod val="60000"/>
                  <a:lumOff val="40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chemeClr val="accent6">
                    <a:lumMod val="60000"/>
                    <a:lumOff val="40000"/>
                  </a:schemeClr>
                </a:solidFill>
              </a:rPr>
              <a:pPr/>
              <a:t>9</a:t>
            </a:fld>
            <a:endParaRPr lang="ar-SA" dirty="0">
              <a:solidFill>
                <a:schemeClr val="accent6">
                  <a:lumMod val="60000"/>
                  <a:lumOff val="40000"/>
                </a:schemeClr>
              </a:solidFill>
            </a:endParaRPr>
          </a:p>
        </p:txBody>
      </p:sp>
    </p:spTree>
    <p:extLst>
      <p:ext uri="{BB962C8B-B14F-4D97-AF65-F5344CB8AC3E}">
        <p14:creationId xmlns="" xmlns:p14="http://schemas.microsoft.com/office/powerpoint/2010/main" val="3054245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6049</TotalTime>
  <Words>2404</Words>
  <Application>Microsoft Office PowerPoint</Application>
  <PresentationFormat>عرض على الشاشة (3:4)‏</PresentationFormat>
  <Paragraphs>367</Paragraphs>
  <Slides>48</Slides>
  <Notes>0</Notes>
  <HiddenSlides>0</HiddenSlides>
  <MMClips>0</MMClips>
  <ScaleCrop>false</ScaleCrop>
  <HeadingPairs>
    <vt:vector size="4" baseType="variant">
      <vt:variant>
        <vt:lpstr>سمة</vt:lpstr>
      </vt:variant>
      <vt:variant>
        <vt:i4>2</vt:i4>
      </vt:variant>
      <vt:variant>
        <vt:lpstr>عناوين الشرائح</vt:lpstr>
      </vt:variant>
      <vt:variant>
        <vt:i4>48</vt:i4>
      </vt:variant>
    </vt:vector>
  </HeadingPairs>
  <TitlesOfParts>
    <vt:vector size="50" baseType="lpstr">
      <vt:lpstr>سمة Office</vt:lpstr>
      <vt:lpstr>6_سمة Office</vt:lpstr>
      <vt:lpstr>الجذام تعريف المرض والحالة-العامل المسبب-الحدوث-المستودع-طرز الانتقال-الحضانة-السراية-المكافحة</vt:lpstr>
      <vt:lpstr>المحتويات</vt:lpstr>
      <vt:lpstr>تعريف المرض</vt:lpstr>
      <vt:lpstr>تعريف المرض</vt:lpstr>
      <vt:lpstr>تعريف المرض</vt:lpstr>
      <vt:lpstr>تعريف المرض</vt:lpstr>
      <vt:lpstr>تعريف المرض</vt:lpstr>
      <vt:lpstr>تعريف المرض</vt:lpstr>
      <vt:lpstr>تعريف المرض</vt:lpstr>
      <vt:lpstr>تعريف المرض</vt:lpstr>
      <vt:lpstr>تعريف المرض</vt:lpstr>
      <vt:lpstr>تعريف الحالة</vt:lpstr>
      <vt:lpstr>العامل المسبب</vt:lpstr>
      <vt:lpstr>الحدوث</vt:lpstr>
      <vt:lpstr>الحدوث</vt:lpstr>
      <vt:lpstr>الحدوث</vt:lpstr>
      <vt:lpstr>المستودع</vt:lpstr>
      <vt:lpstr>المستودع</vt:lpstr>
      <vt:lpstr>المستودع</vt:lpstr>
      <vt:lpstr>طرز الانتقال</vt:lpstr>
      <vt:lpstr>طرز الانتقال</vt:lpstr>
      <vt:lpstr>فترة الحضانة</vt:lpstr>
      <vt:lpstr>فترة السراية</vt:lpstr>
      <vt:lpstr>الاستعداد</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طرق المكافحة والمعالجة</vt:lpstr>
      <vt:lpstr>ختاماً لنعمل على استئصال الجذام </vt:lpstr>
      <vt:lpstr>المراجع</vt:lpstr>
      <vt:lpstr>شكراً لإصغائكم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العوامل المسرطنة للكولون-المستقيم</dc:title>
  <dc:creator>HP</dc:creator>
  <cp:lastModifiedBy>TOSHIBA</cp:lastModifiedBy>
  <cp:revision>1195</cp:revision>
  <dcterms:created xsi:type="dcterms:W3CDTF">2016-01-29T19:45:25Z</dcterms:created>
  <dcterms:modified xsi:type="dcterms:W3CDTF">2016-07-02T05:13:45Z</dcterms:modified>
</cp:coreProperties>
</file>