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8"/>
  </p:notesMasterIdLst>
  <p:sldIdLst>
    <p:sldId id="257" r:id="rId2"/>
    <p:sldId id="261" r:id="rId3"/>
    <p:sldId id="277" r:id="rId4"/>
    <p:sldId id="279" r:id="rId5"/>
    <p:sldId id="280" r:id="rId6"/>
    <p:sldId id="281" r:id="rId7"/>
    <p:sldId id="282" r:id="rId8"/>
    <p:sldId id="283" r:id="rId9"/>
    <p:sldId id="285" r:id="rId10"/>
    <p:sldId id="286" r:id="rId11"/>
    <p:sldId id="287" r:id="rId12"/>
    <p:sldId id="288" r:id="rId13"/>
    <p:sldId id="270" r:id="rId14"/>
    <p:sldId id="338" r:id="rId15"/>
    <p:sldId id="271" r:id="rId16"/>
    <p:sldId id="269" r:id="rId17"/>
    <p:sldId id="299" r:id="rId18"/>
    <p:sldId id="294" r:id="rId19"/>
    <p:sldId id="289" r:id="rId20"/>
    <p:sldId id="290" r:id="rId21"/>
    <p:sldId id="291" r:id="rId22"/>
    <p:sldId id="260" r:id="rId23"/>
    <p:sldId id="292" r:id="rId24"/>
    <p:sldId id="295" r:id="rId25"/>
    <p:sldId id="318" r:id="rId26"/>
    <p:sldId id="320" r:id="rId27"/>
    <p:sldId id="321" r:id="rId28"/>
    <p:sldId id="322" r:id="rId29"/>
    <p:sldId id="259" r:id="rId30"/>
    <p:sldId id="323" r:id="rId31"/>
    <p:sldId id="336" r:id="rId32"/>
    <p:sldId id="324" r:id="rId33"/>
    <p:sldId id="325" r:id="rId34"/>
    <p:sldId id="326" r:id="rId35"/>
    <p:sldId id="327" r:id="rId36"/>
    <p:sldId id="263" r:id="rId37"/>
    <p:sldId id="314" r:id="rId38"/>
    <p:sldId id="310" r:id="rId39"/>
    <p:sldId id="311" r:id="rId40"/>
    <p:sldId id="308" r:id="rId41"/>
    <p:sldId id="330" r:id="rId42"/>
    <p:sldId id="331" r:id="rId43"/>
    <p:sldId id="332" r:id="rId44"/>
    <p:sldId id="333" r:id="rId45"/>
    <p:sldId id="335" r:id="rId46"/>
    <p:sldId id="316"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90" y="2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59CF4A-E3D5-4428-AA03-3F7817898115}" type="datetimeFigureOut">
              <a:rPr lang="en-US" smtClean="0"/>
              <a:t>3/5/2016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124CBC-9F88-4A3F-8229-480E01541E15}" type="slidenum">
              <a:rPr lang="en-US" smtClean="0"/>
              <a:t>‹#›</a:t>
            </a:fld>
            <a:endParaRPr lang="en-US"/>
          </a:p>
        </p:txBody>
      </p:sp>
    </p:spTree>
    <p:extLst>
      <p:ext uri="{BB962C8B-B14F-4D97-AF65-F5344CB8AC3E}">
        <p14:creationId xmlns:p14="http://schemas.microsoft.com/office/powerpoint/2010/main" val="577689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5AB4F4A-6963-41D4-8DD1-BBE92D5DB704}" type="slidenum">
              <a:rPr lang="en-US"/>
              <a:pPr eaLnBrk="1" hangingPunct="1"/>
              <a:t>3</a:t>
            </a:fld>
            <a:endParaRPr 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SA" smtClean="0"/>
          </a:p>
        </p:txBody>
      </p:sp>
    </p:spTree>
    <p:extLst>
      <p:ext uri="{BB962C8B-B14F-4D97-AF65-F5344CB8AC3E}">
        <p14:creationId xmlns:p14="http://schemas.microsoft.com/office/powerpoint/2010/main" val="17307903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4" name="Slide Number Placeholder 3"/>
          <p:cNvSpPr>
            <a:spLocks noGrp="1"/>
          </p:cNvSpPr>
          <p:nvPr>
            <p:ph type="sldNum" sz="quarter" idx="5"/>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F3F72878-5D8B-4666-96CD-5E9C29644508}" type="slidenum">
              <a:rPr lang="en-US" sz="1200"/>
              <a:pPr eaLnBrk="1" hangingPunct="1"/>
              <a:t>28</a:t>
            </a:fld>
            <a:endParaRPr lang="en-US" sz="1200"/>
          </a:p>
        </p:txBody>
      </p:sp>
    </p:spTree>
    <p:extLst>
      <p:ext uri="{BB962C8B-B14F-4D97-AF65-F5344CB8AC3E}">
        <p14:creationId xmlns:p14="http://schemas.microsoft.com/office/powerpoint/2010/main" val="20408048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4" name="Slide Number Placeholder 3"/>
          <p:cNvSpPr>
            <a:spLocks noGrp="1"/>
          </p:cNvSpPr>
          <p:nvPr>
            <p:ph type="sldNum" sz="quarter" idx="5"/>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1D9F5AD6-4FBF-4506-B87F-E01B7D21580D}" type="slidenum">
              <a:rPr lang="en-US" sz="1200"/>
              <a:pPr eaLnBrk="1" hangingPunct="1"/>
              <a:t>30</a:t>
            </a:fld>
            <a:endParaRPr lang="en-US" sz="1200"/>
          </a:p>
        </p:txBody>
      </p:sp>
    </p:spTree>
    <p:extLst>
      <p:ext uri="{BB962C8B-B14F-4D97-AF65-F5344CB8AC3E}">
        <p14:creationId xmlns:p14="http://schemas.microsoft.com/office/powerpoint/2010/main" val="17007548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1CF1FDB4-EEDB-48E6-B2A1-04BDFE3D3BBB}" type="slidenum">
              <a:rPr lang="en-US" sz="1200"/>
              <a:pPr eaLnBrk="1" hangingPunct="1"/>
              <a:t>32</a:t>
            </a:fld>
            <a:endParaRPr lang="en-US" sz="1200"/>
          </a:p>
        </p:txBody>
      </p:sp>
    </p:spTree>
    <p:extLst>
      <p:ext uri="{BB962C8B-B14F-4D97-AF65-F5344CB8AC3E}">
        <p14:creationId xmlns:p14="http://schemas.microsoft.com/office/powerpoint/2010/main" val="5696505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A146E971-F5D6-4452-B05D-CBD044C3BB1F}" type="slidenum">
              <a:rPr lang="en-US" sz="1200"/>
              <a:pPr eaLnBrk="1" hangingPunct="1"/>
              <a:t>33</a:t>
            </a:fld>
            <a:endParaRPr lang="en-US" sz="1200"/>
          </a:p>
        </p:txBody>
      </p:sp>
    </p:spTree>
    <p:extLst>
      <p:ext uri="{BB962C8B-B14F-4D97-AF65-F5344CB8AC3E}">
        <p14:creationId xmlns:p14="http://schemas.microsoft.com/office/powerpoint/2010/main" val="37539260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DFEE3145-2F46-4A72-B8C7-91E3360B817D}" type="slidenum">
              <a:rPr lang="en-US" sz="1200"/>
              <a:pPr eaLnBrk="1" hangingPunct="1"/>
              <a:t>34</a:t>
            </a:fld>
            <a:endParaRPr lang="en-US" sz="1200"/>
          </a:p>
        </p:txBody>
      </p:sp>
    </p:spTree>
    <p:extLst>
      <p:ext uri="{BB962C8B-B14F-4D97-AF65-F5344CB8AC3E}">
        <p14:creationId xmlns:p14="http://schemas.microsoft.com/office/powerpoint/2010/main" val="2355750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0554C321-2916-4180-AD0D-A8741ABA67A5}" type="slidenum">
              <a:rPr lang="en-US" sz="1200"/>
              <a:pPr eaLnBrk="1" hangingPunct="1"/>
              <a:t>35</a:t>
            </a:fld>
            <a:endParaRPr lang="en-US" sz="1200"/>
          </a:p>
        </p:txBody>
      </p:sp>
    </p:spTree>
    <p:extLst>
      <p:ext uri="{BB962C8B-B14F-4D97-AF65-F5344CB8AC3E}">
        <p14:creationId xmlns:p14="http://schemas.microsoft.com/office/powerpoint/2010/main" val="36752312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124CBC-9F88-4A3F-8229-480E01541E15}" type="slidenum">
              <a:rPr lang="en-US" smtClean="0"/>
              <a:t>36</a:t>
            </a:fld>
            <a:endParaRPr lang="en-US"/>
          </a:p>
        </p:txBody>
      </p:sp>
    </p:spTree>
    <p:extLst>
      <p:ext uri="{BB962C8B-B14F-4D97-AF65-F5344CB8AC3E}">
        <p14:creationId xmlns:p14="http://schemas.microsoft.com/office/powerpoint/2010/main" val="13337902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0302FAF-3B86-4447-B84E-53B4D8E61349}" type="slidenum">
              <a:rPr lang="en-US"/>
              <a:pPr eaLnBrk="1" hangingPunct="1"/>
              <a:t>4</a:t>
            </a:fld>
            <a:endParaRPr 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smtClean="0"/>
              <a:t>Cigarette smoking - #1 avoidable risk factor </a:t>
            </a:r>
          </a:p>
        </p:txBody>
      </p:sp>
    </p:spTree>
    <p:extLst>
      <p:ext uri="{BB962C8B-B14F-4D97-AF65-F5344CB8AC3E}">
        <p14:creationId xmlns:p14="http://schemas.microsoft.com/office/powerpoint/2010/main" val="7580211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37B5846-706F-46F3-B3E0-2112ABB8BB11}" type="slidenum">
              <a:rPr lang="en-US"/>
              <a:pPr eaLnBrk="1" hangingPunct="1"/>
              <a:t>8</a:t>
            </a:fld>
            <a:endParaRPr 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SA" smtClean="0"/>
          </a:p>
        </p:txBody>
      </p:sp>
    </p:spTree>
    <p:extLst>
      <p:ext uri="{BB962C8B-B14F-4D97-AF65-F5344CB8AC3E}">
        <p14:creationId xmlns:p14="http://schemas.microsoft.com/office/powerpoint/2010/main" val="6224760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F813661-8869-4999-A929-A5843AC0B91B}" type="slidenum">
              <a:rPr lang="en-US"/>
              <a:pPr eaLnBrk="1" hangingPunct="1"/>
              <a:t>9</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The bladder is a source of gross hematuria (40%), but benign cystitis (22%) is a more common cause than </a:t>
            </a:r>
            <a:r>
              <a:rPr lang="en-US" b="1" smtClean="0"/>
              <a:t>bladder CA </a:t>
            </a:r>
            <a:r>
              <a:rPr lang="en-US" smtClean="0"/>
              <a:t>(15%). Microscopic hematuria is more commonly of prostate origin (25%); only 2% of bladder CAs produce microscopic hematuria. </a:t>
            </a:r>
          </a:p>
          <a:p>
            <a:pPr eaLnBrk="1" hangingPunct="1"/>
            <a:endParaRPr lang="en-US" smtClean="0"/>
          </a:p>
          <a:p>
            <a:pPr eaLnBrk="1" hangingPunct="1"/>
            <a:endParaRPr lang="en-US" smtClean="0"/>
          </a:p>
        </p:txBody>
      </p:sp>
    </p:spTree>
    <p:extLst>
      <p:ext uri="{BB962C8B-B14F-4D97-AF65-F5344CB8AC3E}">
        <p14:creationId xmlns:p14="http://schemas.microsoft.com/office/powerpoint/2010/main" val="28457406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FD6913E-F603-4540-95DF-C17802B08B05}" type="slidenum">
              <a:rPr lang="en-US"/>
              <a:pPr eaLnBrk="1" hangingPunct="1"/>
              <a:t>11</a:t>
            </a:fld>
            <a:endParaRPr 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SA" smtClean="0"/>
          </a:p>
        </p:txBody>
      </p:sp>
    </p:spTree>
    <p:extLst>
      <p:ext uri="{BB962C8B-B14F-4D97-AF65-F5344CB8AC3E}">
        <p14:creationId xmlns:p14="http://schemas.microsoft.com/office/powerpoint/2010/main" val="6355350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A23AC72-CC69-4278-8506-0E8D161218E1}" type="slidenum">
              <a:rPr lang="en-US"/>
              <a:pPr eaLnBrk="1" hangingPunct="1"/>
              <a:t>12</a:t>
            </a:fld>
            <a:endParaRPr 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smtClean="0"/>
              <a:t>Selective retrograde catheterization of the ureters up to the renal pelves to assess for upper tract dz.</a:t>
            </a:r>
          </a:p>
          <a:p>
            <a:pPr eaLnBrk="1" hangingPunct="1">
              <a:buFontTx/>
              <a:buChar char="•"/>
            </a:pPr>
            <a:r>
              <a:rPr lang="en-US" smtClean="0"/>
              <a:t>The mainstay of dx &amp; staging of bladder CA is cystoscopic eval, incl exam under anesthesia to determine if there is a palpable mass and, if so, whether it is mobile. A non mobile tumor mass indicates dz extending beyond the wall of the bladder &amp; invading into regional organs (eg, prostate, vagina, or muscles along the pelvic sidewall); these tumors are unlikely to be surgically resectable. The bladder is visually inspected to detail the size, number, location, and growth pattern (papillary or flat) of all lesions. </a:t>
            </a:r>
          </a:p>
          <a:p>
            <a:pPr eaLnBrk="1" hangingPunct="1">
              <a:buFontTx/>
              <a:buChar char="•"/>
            </a:pPr>
            <a:r>
              <a:rPr lang="en-US" smtClean="0"/>
              <a:t>U/S, CT, and/or MRI may help to determine whether a tumor extends to perivesical fat (T3) and to document nodal spread. Distant metastases are assessed by CT of the chest and abdomen, MRI, or radionuclide imaging of the skeleton.</a:t>
            </a:r>
          </a:p>
          <a:p>
            <a:pPr eaLnBrk="1" hangingPunct="1"/>
            <a:endParaRPr lang="en-US" smtClean="0"/>
          </a:p>
          <a:p>
            <a:pPr eaLnBrk="1" hangingPunct="1"/>
            <a:endParaRPr lang="en-US" smtClean="0"/>
          </a:p>
        </p:txBody>
      </p:sp>
    </p:spTree>
    <p:extLst>
      <p:ext uri="{BB962C8B-B14F-4D97-AF65-F5344CB8AC3E}">
        <p14:creationId xmlns:p14="http://schemas.microsoft.com/office/powerpoint/2010/main" val="2585767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4" name="Slide Number Placeholder 3"/>
          <p:cNvSpPr>
            <a:spLocks noGrp="1"/>
          </p:cNvSpPr>
          <p:nvPr>
            <p:ph type="sldNum" sz="quarter" idx="5"/>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2137B53E-5D9D-44A3-A29F-AAC923FD4354}" type="slidenum">
              <a:rPr lang="en-US" sz="1200"/>
              <a:pPr eaLnBrk="1" hangingPunct="1"/>
              <a:t>25</a:t>
            </a:fld>
            <a:endParaRPr lang="en-US" sz="1200"/>
          </a:p>
        </p:txBody>
      </p:sp>
    </p:spTree>
    <p:extLst>
      <p:ext uri="{BB962C8B-B14F-4D97-AF65-F5344CB8AC3E}">
        <p14:creationId xmlns:p14="http://schemas.microsoft.com/office/powerpoint/2010/main" val="10950508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4" name="Slide Number Placeholder 3"/>
          <p:cNvSpPr>
            <a:spLocks noGrp="1"/>
          </p:cNvSpPr>
          <p:nvPr>
            <p:ph type="sldNum" sz="quarter" idx="5"/>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6460E8AC-0899-4147-BC1D-51458D8905A5}" type="slidenum">
              <a:rPr lang="en-US" sz="1200"/>
              <a:pPr eaLnBrk="1" hangingPunct="1"/>
              <a:t>26</a:t>
            </a:fld>
            <a:endParaRPr lang="en-US" sz="1200"/>
          </a:p>
        </p:txBody>
      </p:sp>
    </p:spTree>
    <p:extLst>
      <p:ext uri="{BB962C8B-B14F-4D97-AF65-F5344CB8AC3E}">
        <p14:creationId xmlns:p14="http://schemas.microsoft.com/office/powerpoint/2010/main" val="17725209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4" name="Slide Number Placeholder 3"/>
          <p:cNvSpPr>
            <a:spLocks noGrp="1"/>
          </p:cNvSpPr>
          <p:nvPr>
            <p:ph type="sldNum" sz="quarter" idx="5"/>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F09DE213-FFF8-4598-8C8F-2005B16999D8}" type="slidenum">
              <a:rPr lang="en-US" sz="1200"/>
              <a:pPr eaLnBrk="1" hangingPunct="1"/>
              <a:t>27</a:t>
            </a:fld>
            <a:endParaRPr lang="en-US" sz="1200"/>
          </a:p>
        </p:txBody>
      </p:sp>
    </p:spTree>
    <p:extLst>
      <p:ext uri="{BB962C8B-B14F-4D97-AF65-F5344CB8AC3E}">
        <p14:creationId xmlns:p14="http://schemas.microsoft.com/office/powerpoint/2010/main" val="17838760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82981" name="Rectangle 5"/>
          <p:cNvSpPr>
            <a:spLocks noGrp="1" noChangeArrowheads="1"/>
          </p:cNvSpPr>
          <p:nvPr>
            <p:ph type="ctrTitle" sz="quarter"/>
          </p:nvPr>
        </p:nvSpPr>
        <p:spPr>
          <a:xfrm>
            <a:off x="914400" y="2286000"/>
            <a:ext cx="10363200" cy="1143000"/>
          </a:xfrm>
        </p:spPr>
        <p:txBody>
          <a:bodyPr/>
          <a:lstStyle>
            <a:lvl1pPr>
              <a:defRPr/>
            </a:lvl1pPr>
          </a:lstStyle>
          <a:p>
            <a:r>
              <a:rPr lang="en-US"/>
              <a:t>Click to edit Master title style</a:t>
            </a:r>
          </a:p>
        </p:txBody>
      </p:sp>
      <p:sp>
        <p:nvSpPr>
          <p:cNvPr id="382982" name="Rectangle 6"/>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r>
              <a:rPr lang="en-US"/>
              <a:t>Click to edit Master subtitle style</a:t>
            </a:r>
          </a:p>
        </p:txBody>
      </p:sp>
      <p:sp>
        <p:nvSpPr>
          <p:cNvPr id="4" name="Rectangle 2"/>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p>
        </p:txBody>
      </p:sp>
      <p:sp>
        <p:nvSpPr>
          <p:cNvPr id="5" name="Rectangle 3"/>
          <p:cNvSpPr>
            <a:spLocks noGrp="1" noChangeArrowheads="1"/>
          </p:cNvSpPr>
          <p:nvPr>
            <p:ph type="ftr" sz="quarter" idx="11"/>
          </p:nvPr>
        </p:nvSpPr>
        <p:spPr/>
        <p:txBody>
          <a:bodyPr/>
          <a:lstStyle>
            <a:lvl1pPr algn="l" eaLnBrk="1" fontAlgn="auto" hangingPunct="1">
              <a:spcBef>
                <a:spcPts val="0"/>
              </a:spcBef>
              <a:spcAft>
                <a:spcPts val="0"/>
              </a:spcAft>
              <a:defRPr/>
            </a:lvl1pPr>
          </a:lstStyle>
          <a:p>
            <a:pPr>
              <a:defRPr/>
            </a:pPr>
            <a:endParaRPr lang="en-US"/>
          </a:p>
        </p:txBody>
      </p:sp>
      <p:sp>
        <p:nvSpPr>
          <p:cNvPr id="6" name="Rectangle 4"/>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AE2C8B62-C112-4870-AC30-B6821F47F2F8}" type="slidenum">
              <a:rPr lang="ar-SA"/>
              <a:pPr>
                <a:defRPr/>
              </a:pPr>
              <a:t>‹#›</a:t>
            </a:fld>
            <a:endParaRPr lang="en-US"/>
          </a:p>
        </p:txBody>
      </p:sp>
    </p:spTree>
    <p:extLst>
      <p:ext uri="{BB962C8B-B14F-4D97-AF65-F5344CB8AC3E}">
        <p14:creationId xmlns:p14="http://schemas.microsoft.com/office/powerpoint/2010/main" val="3910769608"/>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p>
        </p:txBody>
      </p:sp>
      <p:sp>
        <p:nvSpPr>
          <p:cNvPr id="5" name="Rectangle 3"/>
          <p:cNvSpPr>
            <a:spLocks noGrp="1" noChangeArrowheads="1"/>
          </p:cNvSpPr>
          <p:nvPr>
            <p:ph type="ftr" sz="quarter" idx="11"/>
          </p:nvPr>
        </p:nvSpPr>
        <p:spPr/>
        <p:txBody>
          <a:bodyPr/>
          <a:lstStyle>
            <a:lvl1pPr algn="l" eaLnBrk="1" fontAlgn="auto" hangingPunct="1">
              <a:spcBef>
                <a:spcPts val="0"/>
              </a:spcBef>
              <a:spcAft>
                <a:spcPts val="0"/>
              </a:spcAft>
              <a:defRPr/>
            </a:lvl1pPr>
          </a:lstStyle>
          <a:p>
            <a:pPr>
              <a:defRPr/>
            </a:pPr>
            <a:endParaRPr lang="en-US"/>
          </a:p>
        </p:txBody>
      </p:sp>
      <p:sp>
        <p:nvSpPr>
          <p:cNvPr id="6" name="Rectangle 4"/>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766025AD-DD03-4D80-A999-E89DBE88DE9F}" type="slidenum">
              <a:rPr lang="ar-SA"/>
              <a:pPr>
                <a:defRPr/>
              </a:pPr>
              <a:t>‹#›</a:t>
            </a:fld>
            <a:endParaRPr lang="en-US"/>
          </a:p>
        </p:txBody>
      </p:sp>
    </p:spTree>
    <p:extLst>
      <p:ext uri="{BB962C8B-B14F-4D97-AF65-F5344CB8AC3E}">
        <p14:creationId xmlns:p14="http://schemas.microsoft.com/office/powerpoint/2010/main" val="1369354902"/>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33418" y="223838"/>
            <a:ext cx="3043767" cy="625316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 y="223838"/>
            <a:ext cx="8930217" cy="62531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p>
        </p:txBody>
      </p:sp>
      <p:sp>
        <p:nvSpPr>
          <p:cNvPr id="5" name="Rectangle 3"/>
          <p:cNvSpPr>
            <a:spLocks noGrp="1" noChangeArrowheads="1"/>
          </p:cNvSpPr>
          <p:nvPr>
            <p:ph type="ftr" sz="quarter" idx="11"/>
          </p:nvPr>
        </p:nvSpPr>
        <p:spPr/>
        <p:txBody>
          <a:bodyPr/>
          <a:lstStyle>
            <a:lvl1pPr algn="l" eaLnBrk="1" fontAlgn="auto" hangingPunct="1">
              <a:spcBef>
                <a:spcPts val="0"/>
              </a:spcBef>
              <a:spcAft>
                <a:spcPts val="0"/>
              </a:spcAft>
              <a:defRPr/>
            </a:lvl1pPr>
          </a:lstStyle>
          <a:p>
            <a:pPr>
              <a:defRPr/>
            </a:pPr>
            <a:endParaRPr lang="en-US"/>
          </a:p>
        </p:txBody>
      </p:sp>
      <p:sp>
        <p:nvSpPr>
          <p:cNvPr id="6" name="Rectangle 4"/>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2A04A62A-B1FF-488B-95F4-E6F965D96588}" type="slidenum">
              <a:rPr lang="ar-SA"/>
              <a:pPr>
                <a:defRPr/>
              </a:pPr>
              <a:t>‹#›</a:t>
            </a:fld>
            <a:endParaRPr lang="en-US"/>
          </a:p>
        </p:txBody>
      </p:sp>
    </p:spTree>
    <p:extLst>
      <p:ext uri="{BB962C8B-B14F-4D97-AF65-F5344CB8AC3E}">
        <p14:creationId xmlns:p14="http://schemas.microsoft.com/office/powerpoint/2010/main" val="4176720051"/>
      </p:ext>
    </p:extLst>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عنوان ومخطط">
    <p:spTree>
      <p:nvGrpSpPr>
        <p:cNvPr id="1" name=""/>
        <p:cNvGrpSpPr/>
        <p:nvPr/>
      </p:nvGrpSpPr>
      <p:grpSpPr>
        <a:xfrm>
          <a:off x="0" y="0"/>
          <a:ext cx="0" cy="0"/>
          <a:chOff x="0" y="0"/>
          <a:chExt cx="0" cy="0"/>
        </a:xfrm>
      </p:grpSpPr>
      <p:sp>
        <p:nvSpPr>
          <p:cNvPr id="2" name="عنوان 1"/>
          <p:cNvSpPr>
            <a:spLocks noGrp="1"/>
          </p:cNvSpPr>
          <p:nvPr>
            <p:ph type="title"/>
          </p:nvPr>
        </p:nvSpPr>
        <p:spPr>
          <a:xfrm>
            <a:off x="0" y="423863"/>
            <a:ext cx="12177184" cy="1143000"/>
          </a:xfrm>
        </p:spPr>
        <p:txBody>
          <a:bodyPr/>
          <a:lstStyle/>
          <a:p>
            <a:r>
              <a:rPr lang="ar-SA" smtClean="0"/>
              <a:t>انقر لتحرير نمط العنوان الرئيسي</a:t>
            </a:r>
            <a:endParaRPr lang="ar-SY"/>
          </a:p>
        </p:txBody>
      </p:sp>
      <p:sp>
        <p:nvSpPr>
          <p:cNvPr id="3" name="عنصر نائب للمخطط 2"/>
          <p:cNvSpPr>
            <a:spLocks noGrp="1"/>
          </p:cNvSpPr>
          <p:nvPr>
            <p:ph type="chart" idx="1"/>
          </p:nvPr>
        </p:nvSpPr>
        <p:spPr>
          <a:xfrm>
            <a:off x="711200" y="1828800"/>
            <a:ext cx="10769600" cy="4648200"/>
          </a:xfrm>
        </p:spPr>
        <p:txBody>
          <a:bodyPr/>
          <a:lstStyle/>
          <a:p>
            <a:pPr lvl="0"/>
            <a:endParaRPr lang="ar-SY" noProof="0"/>
          </a:p>
        </p:txBody>
      </p:sp>
      <p:sp>
        <p:nvSpPr>
          <p:cNvPr id="4" name="عنصر نائب للتاريخ 3"/>
          <p:cNvSpPr>
            <a:spLocks noGrp="1"/>
          </p:cNvSpPr>
          <p:nvPr>
            <p:ph type="dt" sz="half" idx="10"/>
          </p:nvPr>
        </p:nvSpPr>
        <p:spPr/>
        <p:txBody>
          <a:bodyPr/>
          <a:lstStyle>
            <a:lvl1pPr eaLnBrk="1" fontAlgn="auto" hangingPunct="1">
              <a:spcBef>
                <a:spcPts val="0"/>
              </a:spcBef>
              <a:spcAft>
                <a:spcPts val="0"/>
              </a:spcAft>
              <a:defRPr/>
            </a:lvl1pPr>
          </a:lstStyle>
          <a:p>
            <a:pPr>
              <a:defRPr/>
            </a:pPr>
            <a:endParaRPr lang="en-GB"/>
          </a:p>
        </p:txBody>
      </p:sp>
      <p:sp>
        <p:nvSpPr>
          <p:cNvPr id="5" name="عنصر نائب للتذييل 4"/>
          <p:cNvSpPr>
            <a:spLocks noGrp="1"/>
          </p:cNvSpPr>
          <p:nvPr>
            <p:ph type="ftr" sz="quarter" idx="11"/>
          </p:nvPr>
        </p:nvSpPr>
        <p:spPr/>
        <p:txBody>
          <a:bodyPr/>
          <a:lstStyle>
            <a:lvl1pPr algn="l" eaLnBrk="1" fontAlgn="auto" hangingPunct="1">
              <a:spcBef>
                <a:spcPts val="0"/>
              </a:spcBef>
              <a:spcAft>
                <a:spcPts val="0"/>
              </a:spcAft>
              <a:defRPr/>
            </a:lvl1pPr>
          </a:lstStyle>
          <a:p>
            <a:pPr>
              <a:defRPr/>
            </a:pPr>
            <a:endParaRPr lang="en-GB"/>
          </a:p>
        </p:txBody>
      </p:sp>
      <p:sp>
        <p:nvSpPr>
          <p:cNvPr id="6" name="عنصر نائب لرقم الشريحة 5"/>
          <p:cNvSpPr>
            <a:spLocks noGrp="1"/>
          </p:cNvSpPr>
          <p:nvPr>
            <p:ph type="sldNum" sz="quarter" idx="12"/>
          </p:nvPr>
        </p:nvSpPr>
        <p:spPr/>
        <p:txBody>
          <a:bodyPr/>
          <a:lstStyle>
            <a:lvl1pPr eaLnBrk="1" fontAlgn="auto" hangingPunct="1">
              <a:spcBef>
                <a:spcPts val="0"/>
              </a:spcBef>
              <a:spcAft>
                <a:spcPts val="0"/>
              </a:spcAft>
              <a:defRPr/>
            </a:lvl1pPr>
          </a:lstStyle>
          <a:p>
            <a:pPr>
              <a:defRPr/>
            </a:pPr>
            <a:fld id="{0AC6D34A-C0CE-4245-B76D-12598D1AE2EE}" type="slidenum">
              <a:rPr lang="ar-SA"/>
              <a:pPr>
                <a:defRPr/>
              </a:pPr>
              <a:t>‹#›</a:t>
            </a:fld>
            <a:endParaRPr lang="en-GB"/>
          </a:p>
        </p:txBody>
      </p:sp>
    </p:spTree>
    <p:extLst>
      <p:ext uri="{BB962C8B-B14F-4D97-AF65-F5344CB8AC3E}">
        <p14:creationId xmlns:p14="http://schemas.microsoft.com/office/powerpoint/2010/main" val="2773601683"/>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p>
        </p:txBody>
      </p:sp>
      <p:sp>
        <p:nvSpPr>
          <p:cNvPr id="5" name="Rectangle 3"/>
          <p:cNvSpPr>
            <a:spLocks noGrp="1" noChangeArrowheads="1"/>
          </p:cNvSpPr>
          <p:nvPr>
            <p:ph type="ftr" sz="quarter" idx="11"/>
          </p:nvPr>
        </p:nvSpPr>
        <p:spPr/>
        <p:txBody>
          <a:bodyPr/>
          <a:lstStyle>
            <a:lvl1pPr algn="l" eaLnBrk="1" fontAlgn="auto" hangingPunct="1">
              <a:spcBef>
                <a:spcPts val="0"/>
              </a:spcBef>
              <a:spcAft>
                <a:spcPts val="0"/>
              </a:spcAft>
              <a:defRPr/>
            </a:lvl1pPr>
          </a:lstStyle>
          <a:p>
            <a:pPr>
              <a:defRPr/>
            </a:pPr>
            <a:endParaRPr lang="en-US"/>
          </a:p>
        </p:txBody>
      </p:sp>
      <p:sp>
        <p:nvSpPr>
          <p:cNvPr id="6" name="Rectangle 4"/>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3B01D7B6-93E7-4690-B784-945A17FF5DCB}" type="slidenum">
              <a:rPr lang="ar-SA"/>
              <a:pPr>
                <a:defRPr/>
              </a:pPr>
              <a:t>‹#›</a:t>
            </a:fld>
            <a:endParaRPr lang="en-US"/>
          </a:p>
        </p:txBody>
      </p:sp>
    </p:spTree>
    <p:extLst>
      <p:ext uri="{BB962C8B-B14F-4D97-AF65-F5344CB8AC3E}">
        <p14:creationId xmlns:p14="http://schemas.microsoft.com/office/powerpoint/2010/main" val="2872002197"/>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p>
        </p:txBody>
      </p:sp>
      <p:sp>
        <p:nvSpPr>
          <p:cNvPr id="5" name="Rectangle 3"/>
          <p:cNvSpPr>
            <a:spLocks noGrp="1" noChangeArrowheads="1"/>
          </p:cNvSpPr>
          <p:nvPr>
            <p:ph type="ftr" sz="quarter" idx="11"/>
          </p:nvPr>
        </p:nvSpPr>
        <p:spPr/>
        <p:txBody>
          <a:bodyPr/>
          <a:lstStyle>
            <a:lvl1pPr algn="l" eaLnBrk="1" fontAlgn="auto" hangingPunct="1">
              <a:spcBef>
                <a:spcPts val="0"/>
              </a:spcBef>
              <a:spcAft>
                <a:spcPts val="0"/>
              </a:spcAft>
              <a:defRPr/>
            </a:lvl1pPr>
          </a:lstStyle>
          <a:p>
            <a:pPr>
              <a:defRPr/>
            </a:pPr>
            <a:endParaRPr lang="en-US"/>
          </a:p>
        </p:txBody>
      </p:sp>
      <p:sp>
        <p:nvSpPr>
          <p:cNvPr id="6" name="Rectangle 4"/>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57203EC0-F047-4AC4-B54F-35282B40544A}" type="slidenum">
              <a:rPr lang="ar-SA"/>
              <a:pPr>
                <a:defRPr/>
              </a:pPr>
              <a:t>‹#›</a:t>
            </a:fld>
            <a:endParaRPr lang="en-US"/>
          </a:p>
        </p:txBody>
      </p:sp>
    </p:spTree>
    <p:extLst>
      <p:ext uri="{BB962C8B-B14F-4D97-AF65-F5344CB8AC3E}">
        <p14:creationId xmlns:p14="http://schemas.microsoft.com/office/powerpoint/2010/main" val="2852393157"/>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711200" y="1828800"/>
            <a:ext cx="5283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828800"/>
            <a:ext cx="5283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2"/>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p>
        </p:txBody>
      </p:sp>
      <p:sp>
        <p:nvSpPr>
          <p:cNvPr id="6" name="Rectangle 3"/>
          <p:cNvSpPr>
            <a:spLocks noGrp="1" noChangeArrowheads="1"/>
          </p:cNvSpPr>
          <p:nvPr>
            <p:ph type="ftr" sz="quarter" idx="11"/>
          </p:nvPr>
        </p:nvSpPr>
        <p:spPr/>
        <p:txBody>
          <a:bodyPr/>
          <a:lstStyle>
            <a:lvl1pPr algn="l" eaLnBrk="1" fontAlgn="auto" hangingPunct="1">
              <a:spcBef>
                <a:spcPts val="0"/>
              </a:spcBef>
              <a:spcAft>
                <a:spcPts val="0"/>
              </a:spcAft>
              <a:defRPr/>
            </a:lvl1pPr>
          </a:lstStyle>
          <a:p>
            <a:pPr>
              <a:defRPr/>
            </a:pPr>
            <a:endParaRPr lang="en-US"/>
          </a:p>
        </p:txBody>
      </p:sp>
      <p:sp>
        <p:nvSpPr>
          <p:cNvPr id="7" name="Rectangle 4"/>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DD2527CF-0958-4CAF-81E2-7353FD3A0308}" type="slidenum">
              <a:rPr lang="ar-SA"/>
              <a:pPr>
                <a:defRPr/>
              </a:pPr>
              <a:t>‹#›</a:t>
            </a:fld>
            <a:endParaRPr lang="en-US"/>
          </a:p>
        </p:txBody>
      </p:sp>
    </p:spTree>
    <p:extLst>
      <p:ext uri="{BB962C8B-B14F-4D97-AF65-F5344CB8AC3E}">
        <p14:creationId xmlns:p14="http://schemas.microsoft.com/office/powerpoint/2010/main" val="1789338408"/>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2"/>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p>
        </p:txBody>
      </p:sp>
      <p:sp>
        <p:nvSpPr>
          <p:cNvPr id="8" name="Rectangle 3"/>
          <p:cNvSpPr>
            <a:spLocks noGrp="1" noChangeArrowheads="1"/>
          </p:cNvSpPr>
          <p:nvPr>
            <p:ph type="ftr" sz="quarter" idx="11"/>
          </p:nvPr>
        </p:nvSpPr>
        <p:spPr/>
        <p:txBody>
          <a:bodyPr/>
          <a:lstStyle>
            <a:lvl1pPr algn="l" eaLnBrk="1" fontAlgn="auto" hangingPunct="1">
              <a:spcBef>
                <a:spcPts val="0"/>
              </a:spcBef>
              <a:spcAft>
                <a:spcPts val="0"/>
              </a:spcAft>
              <a:defRPr/>
            </a:lvl1pPr>
          </a:lstStyle>
          <a:p>
            <a:pPr>
              <a:defRPr/>
            </a:pPr>
            <a:endParaRPr lang="en-US"/>
          </a:p>
        </p:txBody>
      </p:sp>
      <p:sp>
        <p:nvSpPr>
          <p:cNvPr id="9" name="Rectangle 4"/>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88884B0B-B7A9-4F17-A07F-2C69544DAF08}" type="slidenum">
              <a:rPr lang="ar-SA"/>
              <a:pPr>
                <a:defRPr/>
              </a:pPr>
              <a:t>‹#›</a:t>
            </a:fld>
            <a:endParaRPr lang="en-US"/>
          </a:p>
        </p:txBody>
      </p:sp>
    </p:spTree>
    <p:extLst>
      <p:ext uri="{BB962C8B-B14F-4D97-AF65-F5344CB8AC3E}">
        <p14:creationId xmlns:p14="http://schemas.microsoft.com/office/powerpoint/2010/main" val="2579926429"/>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2"/>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p>
        </p:txBody>
      </p:sp>
      <p:sp>
        <p:nvSpPr>
          <p:cNvPr id="4" name="Rectangle 3"/>
          <p:cNvSpPr>
            <a:spLocks noGrp="1" noChangeArrowheads="1"/>
          </p:cNvSpPr>
          <p:nvPr>
            <p:ph type="ftr" sz="quarter" idx="11"/>
          </p:nvPr>
        </p:nvSpPr>
        <p:spPr/>
        <p:txBody>
          <a:bodyPr/>
          <a:lstStyle>
            <a:lvl1pPr algn="l" eaLnBrk="1" fontAlgn="auto" hangingPunct="1">
              <a:spcBef>
                <a:spcPts val="0"/>
              </a:spcBef>
              <a:spcAft>
                <a:spcPts val="0"/>
              </a:spcAft>
              <a:defRPr/>
            </a:lvl1pPr>
          </a:lstStyle>
          <a:p>
            <a:pPr>
              <a:defRPr/>
            </a:pPr>
            <a:endParaRPr lang="en-US"/>
          </a:p>
        </p:txBody>
      </p:sp>
      <p:sp>
        <p:nvSpPr>
          <p:cNvPr id="5" name="Rectangle 4"/>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CB90F6E0-F5A3-4A59-A5BA-E97D50393C00}" type="slidenum">
              <a:rPr lang="ar-SA"/>
              <a:pPr>
                <a:defRPr/>
              </a:pPr>
              <a:t>‹#›</a:t>
            </a:fld>
            <a:endParaRPr lang="en-US"/>
          </a:p>
        </p:txBody>
      </p:sp>
    </p:spTree>
    <p:extLst>
      <p:ext uri="{BB962C8B-B14F-4D97-AF65-F5344CB8AC3E}">
        <p14:creationId xmlns:p14="http://schemas.microsoft.com/office/powerpoint/2010/main" val="1657076056"/>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p>
        </p:txBody>
      </p:sp>
      <p:sp>
        <p:nvSpPr>
          <p:cNvPr id="3" name="Rectangle 3"/>
          <p:cNvSpPr>
            <a:spLocks noGrp="1" noChangeArrowheads="1"/>
          </p:cNvSpPr>
          <p:nvPr>
            <p:ph type="ftr" sz="quarter" idx="11"/>
          </p:nvPr>
        </p:nvSpPr>
        <p:spPr/>
        <p:txBody>
          <a:bodyPr/>
          <a:lstStyle>
            <a:lvl1pPr algn="l" eaLnBrk="1" fontAlgn="auto" hangingPunct="1">
              <a:spcBef>
                <a:spcPts val="0"/>
              </a:spcBef>
              <a:spcAft>
                <a:spcPts val="0"/>
              </a:spcAft>
              <a:defRPr/>
            </a:lvl1pPr>
          </a:lstStyle>
          <a:p>
            <a:pPr>
              <a:defRPr/>
            </a:pPr>
            <a:endParaRPr lang="en-US"/>
          </a:p>
        </p:txBody>
      </p:sp>
      <p:sp>
        <p:nvSpPr>
          <p:cNvPr id="4" name="Rectangle 4"/>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C00A04B3-B853-4658-AA14-9B5E0C60F865}" type="slidenum">
              <a:rPr lang="ar-SA"/>
              <a:pPr>
                <a:defRPr/>
              </a:pPr>
              <a:t>‹#›</a:t>
            </a:fld>
            <a:endParaRPr lang="en-US"/>
          </a:p>
        </p:txBody>
      </p:sp>
    </p:spTree>
    <p:extLst>
      <p:ext uri="{BB962C8B-B14F-4D97-AF65-F5344CB8AC3E}">
        <p14:creationId xmlns:p14="http://schemas.microsoft.com/office/powerpoint/2010/main" val="4210456247"/>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p>
        </p:txBody>
      </p:sp>
      <p:sp>
        <p:nvSpPr>
          <p:cNvPr id="6" name="Rectangle 3"/>
          <p:cNvSpPr>
            <a:spLocks noGrp="1" noChangeArrowheads="1"/>
          </p:cNvSpPr>
          <p:nvPr>
            <p:ph type="ftr" sz="quarter" idx="11"/>
          </p:nvPr>
        </p:nvSpPr>
        <p:spPr/>
        <p:txBody>
          <a:bodyPr/>
          <a:lstStyle>
            <a:lvl1pPr algn="l" eaLnBrk="1" fontAlgn="auto" hangingPunct="1">
              <a:spcBef>
                <a:spcPts val="0"/>
              </a:spcBef>
              <a:spcAft>
                <a:spcPts val="0"/>
              </a:spcAft>
              <a:defRPr/>
            </a:lvl1pPr>
          </a:lstStyle>
          <a:p>
            <a:pPr>
              <a:defRPr/>
            </a:pPr>
            <a:endParaRPr lang="en-US"/>
          </a:p>
        </p:txBody>
      </p:sp>
      <p:sp>
        <p:nvSpPr>
          <p:cNvPr id="7" name="Rectangle 4"/>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487D5B5A-9957-4C56-A6C7-87ACDEE0DBE3}" type="slidenum">
              <a:rPr lang="ar-SA"/>
              <a:pPr>
                <a:defRPr/>
              </a:pPr>
              <a:t>‹#›</a:t>
            </a:fld>
            <a:endParaRPr lang="en-US"/>
          </a:p>
        </p:txBody>
      </p:sp>
    </p:spTree>
    <p:extLst>
      <p:ext uri="{BB962C8B-B14F-4D97-AF65-F5344CB8AC3E}">
        <p14:creationId xmlns:p14="http://schemas.microsoft.com/office/powerpoint/2010/main" val="2901927616"/>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p>
        </p:txBody>
      </p:sp>
      <p:sp>
        <p:nvSpPr>
          <p:cNvPr id="6" name="Rectangle 3"/>
          <p:cNvSpPr>
            <a:spLocks noGrp="1" noChangeArrowheads="1"/>
          </p:cNvSpPr>
          <p:nvPr>
            <p:ph type="ftr" sz="quarter" idx="11"/>
          </p:nvPr>
        </p:nvSpPr>
        <p:spPr/>
        <p:txBody>
          <a:bodyPr/>
          <a:lstStyle>
            <a:lvl1pPr algn="l" eaLnBrk="1" fontAlgn="auto" hangingPunct="1">
              <a:spcBef>
                <a:spcPts val="0"/>
              </a:spcBef>
              <a:spcAft>
                <a:spcPts val="0"/>
              </a:spcAft>
              <a:defRPr/>
            </a:lvl1pPr>
          </a:lstStyle>
          <a:p>
            <a:pPr>
              <a:defRPr/>
            </a:pPr>
            <a:endParaRPr lang="en-US"/>
          </a:p>
        </p:txBody>
      </p:sp>
      <p:sp>
        <p:nvSpPr>
          <p:cNvPr id="7" name="Rectangle 4"/>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71D82E0B-D854-4EF4-957F-062BA0F36C01}" type="slidenum">
              <a:rPr lang="ar-SA"/>
              <a:pPr>
                <a:defRPr/>
              </a:pPr>
              <a:t>‹#›</a:t>
            </a:fld>
            <a:endParaRPr lang="en-US"/>
          </a:p>
        </p:txBody>
      </p:sp>
    </p:spTree>
    <p:extLst>
      <p:ext uri="{BB962C8B-B14F-4D97-AF65-F5344CB8AC3E}">
        <p14:creationId xmlns:p14="http://schemas.microsoft.com/office/powerpoint/2010/main" val="3151649660"/>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381954" name="Rectangle 2"/>
          <p:cNvSpPr>
            <a:spLocks noGrp="1" noChangeArrowheads="1"/>
          </p:cNvSpPr>
          <p:nvPr>
            <p:ph type="dt" sz="half" idx="2"/>
          </p:nvPr>
        </p:nvSpPr>
        <p:spPr bwMode="auto">
          <a:xfrm>
            <a:off x="947738" y="6248400"/>
            <a:ext cx="2530475"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a:defRPr sz="1400" b="0">
                <a:solidFill>
                  <a:srgbClr val="FFFFFF"/>
                </a:solidFill>
                <a:latin typeface="Times New Roman" charset="0"/>
              </a:defRPr>
            </a:lvl1pPr>
          </a:lstStyle>
          <a:p>
            <a:pPr eaLnBrk="0" fontAlgn="base" hangingPunct="0">
              <a:spcBef>
                <a:spcPct val="0"/>
              </a:spcBef>
              <a:spcAft>
                <a:spcPct val="0"/>
              </a:spcAft>
              <a:defRPr/>
            </a:pPr>
            <a:endParaRPr lang="en-US"/>
          </a:p>
        </p:txBody>
      </p:sp>
      <p:sp>
        <p:nvSpPr>
          <p:cNvPr id="381955" name="Rectangle 3"/>
          <p:cNvSpPr>
            <a:spLocks noGrp="1" noChangeArrowheads="1"/>
          </p:cNvSpPr>
          <p:nvPr>
            <p:ph type="ftr" sz="quarter" idx="3"/>
          </p:nvPr>
        </p:nvSpPr>
        <p:spPr bwMode="auto">
          <a:xfrm>
            <a:off x="4198938" y="6248400"/>
            <a:ext cx="3794125"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b="0">
                <a:solidFill>
                  <a:srgbClr val="FFFFFF"/>
                </a:solidFill>
                <a:latin typeface="Times New Roman" charset="0"/>
              </a:defRPr>
            </a:lvl1pPr>
          </a:lstStyle>
          <a:p>
            <a:pPr eaLnBrk="0" fontAlgn="base" hangingPunct="0">
              <a:spcBef>
                <a:spcPct val="0"/>
              </a:spcBef>
              <a:spcAft>
                <a:spcPct val="0"/>
              </a:spcAft>
              <a:defRPr/>
            </a:pPr>
            <a:endParaRPr lang="en-US"/>
          </a:p>
        </p:txBody>
      </p:sp>
      <p:sp>
        <p:nvSpPr>
          <p:cNvPr id="381956" name="Rectangle 4"/>
          <p:cNvSpPr>
            <a:spLocks noGrp="1" noChangeArrowheads="1"/>
          </p:cNvSpPr>
          <p:nvPr>
            <p:ph type="sldNum" sz="quarter" idx="4"/>
          </p:nvPr>
        </p:nvSpPr>
        <p:spPr bwMode="auto">
          <a:xfrm>
            <a:off x="8713788" y="6248400"/>
            <a:ext cx="2530475"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b="0">
                <a:solidFill>
                  <a:srgbClr val="FFFFFF"/>
                </a:solidFill>
                <a:latin typeface="Times New Roman" panose="02020603050405020304" pitchFamily="18" charset="0"/>
                <a:cs typeface="Times New Roman" panose="02020603050405020304" pitchFamily="18" charset="0"/>
              </a:defRPr>
            </a:lvl1pPr>
          </a:lstStyle>
          <a:p>
            <a:pPr eaLnBrk="0" fontAlgn="base" hangingPunct="0">
              <a:spcBef>
                <a:spcPct val="0"/>
              </a:spcBef>
              <a:spcAft>
                <a:spcPct val="0"/>
              </a:spcAft>
              <a:defRPr/>
            </a:pPr>
            <a:fld id="{989D361F-6FE4-4097-9E1A-BEC9F71D4462}" type="slidenum">
              <a:rPr lang="ar-SA"/>
              <a:pPr eaLnBrk="0" fontAlgn="base" hangingPunct="0">
                <a:spcBef>
                  <a:spcPct val="0"/>
                </a:spcBef>
                <a:spcAft>
                  <a:spcPct val="0"/>
                </a:spcAft>
                <a:defRPr/>
              </a:pPr>
              <a:t>‹#›</a:t>
            </a:fld>
            <a:endParaRPr lang="en-US"/>
          </a:p>
        </p:txBody>
      </p:sp>
      <p:sp>
        <p:nvSpPr>
          <p:cNvPr id="1029" name="Rectangle 5"/>
          <p:cNvSpPr>
            <a:spLocks noGrp="1" noChangeArrowheads="1"/>
          </p:cNvSpPr>
          <p:nvPr>
            <p:ph type="title"/>
          </p:nvPr>
        </p:nvSpPr>
        <p:spPr bwMode="auto">
          <a:xfrm>
            <a:off x="0" y="223838"/>
            <a:ext cx="121777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smtClean="0"/>
              <a:t>Slide Title</a:t>
            </a:r>
          </a:p>
        </p:txBody>
      </p:sp>
      <p:sp>
        <p:nvSpPr>
          <p:cNvPr id="1030" name="Rectangle 6"/>
          <p:cNvSpPr>
            <a:spLocks noGrp="1" noChangeArrowheads="1"/>
          </p:cNvSpPr>
          <p:nvPr>
            <p:ph type="body" idx="1"/>
          </p:nvPr>
        </p:nvSpPr>
        <p:spPr bwMode="auto">
          <a:xfrm>
            <a:off x="711200" y="1828800"/>
            <a:ext cx="107696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Body Text</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1863623646"/>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wipe dir="r"/>
  </p:transition>
  <p:txStyles>
    <p:titleStyle>
      <a:lvl1pPr algn="ctr" rtl="0" eaLnBrk="0" fontAlgn="base" hangingPunct="0">
        <a:spcBef>
          <a:spcPct val="0"/>
        </a:spcBef>
        <a:spcAft>
          <a:spcPct val="0"/>
        </a:spcAft>
        <a:defRPr sz="3600" b="1">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Arial" charset="0"/>
        </a:defRPr>
      </a:lvl2pPr>
      <a:lvl3pPr algn="ctr" rtl="0" eaLnBrk="0" fontAlgn="base" hangingPunct="0">
        <a:spcBef>
          <a:spcPct val="0"/>
        </a:spcBef>
        <a:spcAft>
          <a:spcPct val="0"/>
        </a:spcAft>
        <a:defRPr sz="3600" b="1">
          <a:solidFill>
            <a:schemeClr val="tx2"/>
          </a:solidFill>
          <a:latin typeface="Arial" charset="0"/>
        </a:defRPr>
      </a:lvl3pPr>
      <a:lvl4pPr algn="ctr" rtl="0" eaLnBrk="0" fontAlgn="base" hangingPunct="0">
        <a:spcBef>
          <a:spcPct val="0"/>
        </a:spcBef>
        <a:spcAft>
          <a:spcPct val="0"/>
        </a:spcAft>
        <a:defRPr sz="3600" b="1">
          <a:solidFill>
            <a:schemeClr val="tx2"/>
          </a:solidFill>
          <a:latin typeface="Arial" charset="0"/>
        </a:defRPr>
      </a:lvl4pPr>
      <a:lvl5pPr algn="ctr" rtl="0" eaLnBrk="0" fontAlgn="base" hangingPunct="0">
        <a:spcBef>
          <a:spcPct val="0"/>
        </a:spcBef>
        <a:spcAft>
          <a:spcPct val="0"/>
        </a:spcAft>
        <a:defRPr sz="3600" b="1">
          <a:solidFill>
            <a:schemeClr val="tx2"/>
          </a:solidFill>
          <a:latin typeface="Arial" charset="0"/>
        </a:defRPr>
      </a:lvl5pPr>
      <a:lvl6pPr marL="457200" algn="ctr" rtl="0" eaLnBrk="0" fontAlgn="base" hangingPunct="0">
        <a:spcBef>
          <a:spcPct val="0"/>
        </a:spcBef>
        <a:spcAft>
          <a:spcPct val="0"/>
        </a:spcAft>
        <a:defRPr sz="3600" b="1">
          <a:solidFill>
            <a:schemeClr val="tx2"/>
          </a:solidFill>
          <a:latin typeface="Arial" charset="0"/>
        </a:defRPr>
      </a:lvl6pPr>
      <a:lvl7pPr marL="914400" algn="ctr" rtl="0" eaLnBrk="0" fontAlgn="base" hangingPunct="0">
        <a:spcBef>
          <a:spcPct val="0"/>
        </a:spcBef>
        <a:spcAft>
          <a:spcPct val="0"/>
        </a:spcAft>
        <a:defRPr sz="3600" b="1">
          <a:solidFill>
            <a:schemeClr val="tx2"/>
          </a:solidFill>
          <a:latin typeface="Arial" charset="0"/>
        </a:defRPr>
      </a:lvl7pPr>
      <a:lvl8pPr marL="1371600" algn="ctr" rtl="0" eaLnBrk="0" fontAlgn="base" hangingPunct="0">
        <a:spcBef>
          <a:spcPct val="0"/>
        </a:spcBef>
        <a:spcAft>
          <a:spcPct val="0"/>
        </a:spcAft>
        <a:defRPr sz="3600" b="1">
          <a:solidFill>
            <a:schemeClr val="tx2"/>
          </a:solidFill>
          <a:latin typeface="Arial" charset="0"/>
        </a:defRPr>
      </a:lvl8pPr>
      <a:lvl9pPr marL="1828800" algn="ctr" rtl="0" eaLnBrk="0" fontAlgn="base" hangingPunct="0">
        <a:spcBef>
          <a:spcPct val="0"/>
        </a:spcBef>
        <a:spcAft>
          <a:spcPct val="0"/>
        </a:spcAft>
        <a:defRPr sz="3600" b="1">
          <a:solidFill>
            <a:schemeClr val="tx2"/>
          </a:solidFill>
          <a:latin typeface="Arial" charset="0"/>
        </a:defRPr>
      </a:lvl9pPr>
    </p:titleStyle>
    <p:bodyStyle>
      <a:lvl1pPr marL="487363" indent="-487363" algn="l" rtl="0" eaLnBrk="0" fontAlgn="base" hangingPunct="0">
        <a:spcBef>
          <a:spcPct val="30000"/>
        </a:spcBef>
        <a:spcAft>
          <a:spcPct val="30000"/>
        </a:spcAft>
        <a:buClr>
          <a:schemeClr val="hlink"/>
        </a:buClr>
        <a:buSzPct val="100000"/>
        <a:buFont typeface="Wingdings" panose="05000000000000000000" pitchFamily="2" charset="2"/>
        <a:buChar char="l"/>
        <a:defRPr sz="2600" b="1">
          <a:solidFill>
            <a:schemeClr val="tx1"/>
          </a:solidFill>
          <a:latin typeface="+mn-lt"/>
          <a:ea typeface="+mn-ea"/>
          <a:cs typeface="+mn-cs"/>
        </a:defRPr>
      </a:lvl1pPr>
      <a:lvl2pPr marL="1058863" indent="-381000" algn="l" rtl="0" eaLnBrk="0" fontAlgn="base" hangingPunct="0">
        <a:spcBef>
          <a:spcPct val="30000"/>
        </a:spcBef>
        <a:spcAft>
          <a:spcPct val="30000"/>
        </a:spcAft>
        <a:buClr>
          <a:schemeClr val="hlink"/>
        </a:buClr>
        <a:buSzPct val="100000"/>
        <a:buChar char="–"/>
        <a:defRPr sz="2200" b="1">
          <a:solidFill>
            <a:schemeClr val="tx1"/>
          </a:solidFill>
          <a:latin typeface="+mn-lt"/>
        </a:defRPr>
      </a:lvl2pPr>
      <a:lvl3pPr marL="1562100" indent="-228600" algn="l" rtl="0" eaLnBrk="0" fontAlgn="base" hangingPunct="0">
        <a:spcBef>
          <a:spcPct val="30000"/>
        </a:spcBef>
        <a:spcAft>
          <a:spcPct val="30000"/>
        </a:spcAft>
        <a:buClr>
          <a:schemeClr val="folHlink"/>
        </a:buClr>
        <a:buSzPct val="100000"/>
        <a:buFont typeface="Symbol" panose="05050102010706020507" pitchFamily="18" charset="2"/>
        <a:buChar char="·"/>
        <a:defRPr sz="2400" b="1">
          <a:solidFill>
            <a:schemeClr val="tx1"/>
          </a:solidFill>
          <a:latin typeface="+mn-lt"/>
        </a:defRPr>
      </a:lvl3pPr>
      <a:lvl4pPr marL="2011363" indent="-258763" algn="l" rtl="0" eaLnBrk="0" fontAlgn="base" hangingPunct="0">
        <a:spcBef>
          <a:spcPct val="30000"/>
        </a:spcBef>
        <a:spcAft>
          <a:spcPct val="30000"/>
        </a:spcAft>
        <a:buClr>
          <a:srgbClr val="FF3399"/>
        </a:buClr>
        <a:buSzPct val="100000"/>
        <a:buChar char="–"/>
        <a:defRPr sz="1600" b="1">
          <a:solidFill>
            <a:schemeClr val="tx1"/>
          </a:solidFill>
          <a:latin typeface="+mn-lt"/>
        </a:defRPr>
      </a:lvl4pPr>
      <a:lvl5pPr marL="2354263" indent="-228600" algn="l" rtl="0" eaLnBrk="0" fontAlgn="base" hangingPunct="0">
        <a:spcBef>
          <a:spcPct val="20000"/>
        </a:spcBef>
        <a:spcAft>
          <a:spcPct val="0"/>
        </a:spcAft>
        <a:buChar char="•"/>
        <a:defRPr sz="2000">
          <a:solidFill>
            <a:schemeClr val="tx1"/>
          </a:solidFill>
          <a:latin typeface="Times New Roman" charset="0"/>
        </a:defRPr>
      </a:lvl5pPr>
      <a:lvl6pPr marL="2811463" indent="-228600" algn="l" rtl="0" eaLnBrk="0" fontAlgn="base" hangingPunct="0">
        <a:spcBef>
          <a:spcPct val="20000"/>
        </a:spcBef>
        <a:spcAft>
          <a:spcPct val="0"/>
        </a:spcAft>
        <a:buChar char="•"/>
        <a:defRPr sz="2000">
          <a:solidFill>
            <a:schemeClr val="tx1"/>
          </a:solidFill>
          <a:latin typeface="Times New Roman" charset="0"/>
        </a:defRPr>
      </a:lvl6pPr>
      <a:lvl7pPr marL="3268663" indent="-228600" algn="l" rtl="0" eaLnBrk="0" fontAlgn="base" hangingPunct="0">
        <a:spcBef>
          <a:spcPct val="20000"/>
        </a:spcBef>
        <a:spcAft>
          <a:spcPct val="0"/>
        </a:spcAft>
        <a:buChar char="•"/>
        <a:defRPr sz="2000">
          <a:solidFill>
            <a:schemeClr val="tx1"/>
          </a:solidFill>
          <a:latin typeface="Times New Roman" charset="0"/>
        </a:defRPr>
      </a:lvl7pPr>
      <a:lvl8pPr marL="3725863" indent="-228600" algn="l" rtl="0" eaLnBrk="0" fontAlgn="base" hangingPunct="0">
        <a:spcBef>
          <a:spcPct val="20000"/>
        </a:spcBef>
        <a:spcAft>
          <a:spcPct val="0"/>
        </a:spcAft>
        <a:buChar char="•"/>
        <a:defRPr sz="2000">
          <a:solidFill>
            <a:schemeClr val="tx1"/>
          </a:solidFill>
          <a:latin typeface="Times New Roman" charset="0"/>
        </a:defRPr>
      </a:lvl8pPr>
      <a:lvl9pPr marL="4183063" indent="-228600" algn="l" rtl="0" eaLnBrk="0" fontAlgn="base" hangingPunct="0">
        <a:spcBef>
          <a:spcPct val="20000"/>
        </a:spcBef>
        <a:spcAft>
          <a:spcPct val="0"/>
        </a:spcAft>
        <a:buChar char="•"/>
        <a:defRPr sz="2000">
          <a:solidFill>
            <a:schemeClr val="tx1"/>
          </a:solidFill>
          <a:latin typeface="Times New Roman"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ctrTitle" sz="quarter"/>
          </p:nvPr>
        </p:nvSpPr>
        <p:spPr>
          <a:xfrm>
            <a:off x="1524000" y="374753"/>
            <a:ext cx="9144000" cy="2623279"/>
          </a:xfrm>
        </p:spPr>
        <p:txBody>
          <a:bodyPr/>
          <a:lstStyle/>
          <a:p>
            <a:r>
              <a:rPr lang="ar-SA" sz="5400" dirty="0" smtClean="0"/>
              <a:t>أورام المثانة</a:t>
            </a:r>
            <a:br>
              <a:rPr lang="ar-SA" sz="5400" dirty="0" smtClean="0"/>
            </a:br>
            <a:r>
              <a:rPr lang="en-US" sz="5400" dirty="0" smtClean="0"/>
              <a:t>Bladder cancer</a:t>
            </a:r>
            <a:r>
              <a:rPr lang="en-US" dirty="0" smtClean="0"/>
              <a:t/>
            </a:r>
            <a:br>
              <a:rPr lang="en-US" dirty="0" smtClean="0"/>
            </a:br>
            <a:endParaRPr lang="en-US" dirty="0" smtClean="0"/>
          </a:p>
        </p:txBody>
      </p:sp>
      <p:sp>
        <p:nvSpPr>
          <p:cNvPr id="3" name="Subtitle 2"/>
          <p:cNvSpPr>
            <a:spLocks noGrp="1"/>
          </p:cNvSpPr>
          <p:nvPr>
            <p:ph type="subTitle" sz="quarter" idx="1"/>
          </p:nvPr>
        </p:nvSpPr>
        <p:spPr>
          <a:xfrm>
            <a:off x="1374099" y="3282845"/>
            <a:ext cx="9144000" cy="2577840"/>
          </a:xfrm>
        </p:spPr>
        <p:txBody>
          <a:bodyPr>
            <a:normAutofit fontScale="92500" lnSpcReduction="20000"/>
          </a:bodyPr>
          <a:lstStyle/>
          <a:p>
            <a:pPr>
              <a:defRPr/>
            </a:pPr>
            <a:r>
              <a:rPr lang="en-US" sz="4000" dirty="0" err="1" smtClean="0"/>
              <a:t>Dr.Alseoudi</a:t>
            </a:r>
            <a:r>
              <a:rPr lang="en-US" sz="4000" dirty="0" smtClean="0"/>
              <a:t> </a:t>
            </a:r>
            <a:r>
              <a:rPr lang="en-US" sz="4000" dirty="0" err="1" smtClean="0"/>
              <a:t>Alhadi</a:t>
            </a:r>
            <a:endParaRPr lang="en-US" sz="4000" dirty="0" smtClean="0"/>
          </a:p>
          <a:p>
            <a:pPr>
              <a:defRPr/>
            </a:pPr>
            <a:r>
              <a:rPr lang="ar-SA" sz="5200" dirty="0" smtClean="0">
                <a:solidFill>
                  <a:schemeClr val="tx2"/>
                </a:solidFill>
              </a:rPr>
              <a:t>د.الهادي السعودي</a:t>
            </a:r>
            <a:endParaRPr lang="en-US" sz="5200" dirty="0" smtClean="0">
              <a:solidFill>
                <a:schemeClr val="tx2"/>
              </a:solidFill>
            </a:endParaRPr>
          </a:p>
          <a:p>
            <a:pPr>
              <a:defRPr/>
            </a:pPr>
            <a:r>
              <a:rPr lang="en-US" sz="4000" dirty="0" err="1" smtClean="0"/>
              <a:t>Albairouni</a:t>
            </a:r>
            <a:r>
              <a:rPr lang="en-US" sz="4000" dirty="0"/>
              <a:t> </a:t>
            </a:r>
            <a:r>
              <a:rPr lang="en-US" sz="4000" dirty="0" smtClean="0"/>
              <a:t>C.H.U</a:t>
            </a:r>
          </a:p>
          <a:p>
            <a:pPr>
              <a:defRPr/>
            </a:pPr>
            <a:endParaRPr lang="en-US" dirty="0"/>
          </a:p>
        </p:txBody>
      </p:sp>
    </p:spTree>
    <p:extLst>
      <p:ext uri="{BB962C8B-B14F-4D97-AF65-F5344CB8AC3E}">
        <p14:creationId xmlns:p14="http://schemas.microsoft.com/office/powerpoint/2010/main" val="593736476"/>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5000" y="685801"/>
            <a:ext cx="8229600" cy="4525963"/>
          </a:xfrm>
        </p:spPr>
        <p:txBody>
          <a:bodyPr/>
          <a:lstStyle/>
          <a:p>
            <a:pPr marL="0" indent="0" eaLnBrk="1" fontAlgn="auto" hangingPunct="1">
              <a:lnSpc>
                <a:spcPct val="150000"/>
              </a:lnSpc>
              <a:spcAft>
                <a:spcPts val="0"/>
              </a:spcAft>
              <a:buNone/>
              <a:defRPr/>
            </a:pPr>
            <a:r>
              <a:rPr lang="en-US" sz="2800" u="sng" dirty="0">
                <a:solidFill>
                  <a:srgbClr val="FF0000"/>
                </a:solidFill>
              </a:rPr>
              <a:t>3. Other urinary Symptoms: </a:t>
            </a:r>
          </a:p>
          <a:p>
            <a:pPr lvl="1" eaLnBrk="1" fontAlgn="auto" hangingPunct="1">
              <a:lnSpc>
                <a:spcPct val="150000"/>
              </a:lnSpc>
              <a:spcAft>
                <a:spcPts val="0"/>
              </a:spcAft>
              <a:defRPr/>
            </a:pPr>
            <a:r>
              <a:rPr lang="en-US" sz="2400" dirty="0"/>
              <a:t>Frequency, urgency, </a:t>
            </a:r>
            <a:r>
              <a:rPr lang="en-US" sz="2400" dirty="0" err="1"/>
              <a:t>nocturia</a:t>
            </a:r>
            <a:r>
              <a:rPr lang="en-US" sz="2400" dirty="0"/>
              <a:t>  due to  irritation of the mucosa or due to  decrease  bladder capacity.</a:t>
            </a:r>
          </a:p>
          <a:p>
            <a:pPr eaLnBrk="1" hangingPunct="1">
              <a:defRPr/>
            </a:pPr>
            <a:endParaRPr lang="ar-SA" dirty="0"/>
          </a:p>
        </p:txBody>
      </p:sp>
      <p:sp>
        <p:nvSpPr>
          <p:cNvPr id="2" name="Slide Number Placeholder 1"/>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D4B4DFD-EDFE-4A3E-8576-D6ADEDD50DB1}" type="slidenum">
              <a:rPr lang="en-US" altLang="en-US">
                <a:solidFill>
                  <a:srgbClr val="898989"/>
                </a:solidFill>
              </a:rPr>
              <a:pPr eaLnBrk="1" hangingPunct="1"/>
              <a:t>10</a:t>
            </a:fld>
            <a:endParaRPr lang="en-US" altLang="en-US">
              <a:solidFill>
                <a:srgbClr val="898989"/>
              </a:solidFill>
            </a:endParaRPr>
          </a:p>
        </p:txBody>
      </p:sp>
    </p:spTree>
    <p:extLst>
      <p:ext uri="{BB962C8B-B14F-4D97-AF65-F5344CB8AC3E}">
        <p14:creationId xmlns:p14="http://schemas.microsoft.com/office/powerpoint/2010/main" val="4038361914"/>
      </p:ext>
    </p:extLst>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1676400" y="304801"/>
            <a:ext cx="8686800" cy="792163"/>
          </a:xfrm>
        </p:spPr>
        <p:txBody>
          <a:bodyPr/>
          <a:lstStyle/>
          <a:p>
            <a:pPr rtl="0" eaLnBrk="1" hangingPunct="1"/>
            <a:r>
              <a:rPr lang="en-US" b="1" i="1" u="sng" dirty="0" smtClean="0"/>
              <a:t>* Investigations for  Bladder Cancer:</a:t>
            </a:r>
          </a:p>
        </p:txBody>
      </p:sp>
      <p:sp>
        <p:nvSpPr>
          <p:cNvPr id="39939" name="Rectangle 3"/>
          <p:cNvSpPr>
            <a:spLocks noGrp="1" noChangeArrowheads="1"/>
          </p:cNvSpPr>
          <p:nvPr>
            <p:ph idx="1"/>
          </p:nvPr>
        </p:nvSpPr>
        <p:spPr>
          <a:xfrm>
            <a:off x="1828800" y="1371600"/>
            <a:ext cx="8610600" cy="4953000"/>
          </a:xfrm>
        </p:spPr>
        <p:txBody>
          <a:bodyPr/>
          <a:lstStyle/>
          <a:p>
            <a:pPr marL="571500" indent="-514350" eaLnBrk="1" hangingPunct="1">
              <a:lnSpc>
                <a:spcPct val="150000"/>
              </a:lnSpc>
              <a:buFont typeface="Calibri" panose="020F0502020204030204" pitchFamily="34" charset="0"/>
              <a:buAutoNum type="arabicPeriod"/>
            </a:pPr>
            <a:r>
              <a:rPr lang="en-US" b="1" u="sng" smtClean="0">
                <a:solidFill>
                  <a:srgbClr val="FF0000"/>
                </a:solidFill>
              </a:rPr>
              <a:t>Urinary Cytology: </a:t>
            </a:r>
            <a:r>
              <a:rPr lang="en-US" smtClean="0"/>
              <a:t>to detect any desquamated malignant cells.</a:t>
            </a:r>
          </a:p>
          <a:p>
            <a:pPr marL="571500" indent="-514350" eaLnBrk="1" hangingPunct="1">
              <a:lnSpc>
                <a:spcPct val="150000"/>
              </a:lnSpc>
              <a:buFont typeface="Calibri" panose="020F0502020204030204" pitchFamily="34" charset="0"/>
              <a:buAutoNum type="arabicPeriod"/>
            </a:pPr>
            <a:r>
              <a:rPr lang="en-US" b="1" u="sng" smtClean="0">
                <a:solidFill>
                  <a:srgbClr val="FF0000"/>
                </a:solidFill>
              </a:rPr>
              <a:t>Cystoscopy: </a:t>
            </a:r>
            <a:r>
              <a:rPr lang="en-US" smtClean="0"/>
              <a:t>regardless of cytology results.</a:t>
            </a:r>
          </a:p>
          <a:p>
            <a:pPr marL="571500" indent="-514350" eaLnBrk="1" hangingPunct="1">
              <a:lnSpc>
                <a:spcPct val="150000"/>
              </a:lnSpc>
              <a:buFont typeface="Calibri" panose="020F0502020204030204" pitchFamily="34" charset="0"/>
              <a:buAutoNum type="arabicPeriod"/>
            </a:pPr>
            <a:r>
              <a:rPr lang="en-US" b="1" u="sng" smtClean="0">
                <a:solidFill>
                  <a:srgbClr val="FF0000"/>
                </a:solidFill>
              </a:rPr>
              <a:t>TURB</a:t>
            </a:r>
            <a:r>
              <a:rPr lang="en-US" smtClean="0"/>
              <a:t> (Transurethral resection of bladder tumor) for all visible tumors to determine histology &amp; depth of invasion</a:t>
            </a:r>
          </a:p>
          <a:p>
            <a:pPr marL="457200" lvl="1" indent="0" eaLnBrk="1" hangingPunct="1">
              <a:lnSpc>
                <a:spcPct val="150000"/>
              </a:lnSpc>
              <a:buNone/>
            </a:pPr>
            <a:endParaRPr lang="en-US" smtClean="0"/>
          </a:p>
        </p:txBody>
      </p:sp>
      <p:sp>
        <p:nvSpPr>
          <p:cNvPr id="2" name="Slide Number Placeholder 1"/>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5FE691A-FB55-45FD-BC17-EF9BAC8561EA}" type="slidenum">
              <a:rPr lang="en-US" altLang="en-US">
                <a:solidFill>
                  <a:srgbClr val="898989"/>
                </a:solidFill>
              </a:rPr>
              <a:pPr eaLnBrk="1" hangingPunct="1"/>
              <a:t>11</a:t>
            </a:fld>
            <a:endParaRPr lang="en-US" altLang="en-US">
              <a:solidFill>
                <a:srgbClr val="898989"/>
              </a:solidFill>
            </a:endParaRPr>
          </a:p>
        </p:txBody>
      </p:sp>
    </p:spTree>
    <p:extLst>
      <p:ext uri="{BB962C8B-B14F-4D97-AF65-F5344CB8AC3E}">
        <p14:creationId xmlns:p14="http://schemas.microsoft.com/office/powerpoint/2010/main" val="651031331"/>
      </p:ext>
    </p:extLst>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idx="1"/>
          </p:nvPr>
        </p:nvSpPr>
        <p:spPr>
          <a:xfrm>
            <a:off x="1828800" y="533401"/>
            <a:ext cx="8382000" cy="5592763"/>
          </a:xfrm>
        </p:spPr>
        <p:txBody>
          <a:bodyPr/>
          <a:lstStyle/>
          <a:p>
            <a:pPr marL="0" indent="0" eaLnBrk="1" hangingPunct="1">
              <a:lnSpc>
                <a:spcPct val="150000"/>
              </a:lnSpc>
              <a:buNone/>
            </a:pPr>
            <a:r>
              <a:rPr lang="en-US" b="1" u="sng" smtClean="0">
                <a:solidFill>
                  <a:srgbClr val="FF0000"/>
                </a:solidFill>
              </a:rPr>
              <a:t>4. Imaging:</a:t>
            </a:r>
          </a:p>
          <a:p>
            <a:pPr marL="971550" lvl="1" indent="-514350" eaLnBrk="1" hangingPunct="1">
              <a:lnSpc>
                <a:spcPct val="150000"/>
              </a:lnSpc>
              <a:buFont typeface="Calibri" panose="020F0502020204030204" pitchFamily="34" charset="0"/>
              <a:buAutoNum type="alphaUcPeriod"/>
            </a:pPr>
            <a:r>
              <a:rPr lang="en-US" smtClean="0"/>
              <a:t>Ultrasonography</a:t>
            </a:r>
          </a:p>
          <a:p>
            <a:pPr marL="971550" lvl="1" indent="-514350" eaLnBrk="1" hangingPunct="1">
              <a:lnSpc>
                <a:spcPct val="150000"/>
              </a:lnSpc>
              <a:buFont typeface="Calibri" panose="020F0502020204030204" pitchFamily="34" charset="0"/>
              <a:buAutoNum type="alphaUcPeriod"/>
            </a:pPr>
            <a:r>
              <a:rPr lang="en-US" smtClean="0"/>
              <a:t>CT, or MRI - Can determine the extent of tumor spread (e.g. into perivsesical fat, prostate or vagina, LNs)</a:t>
            </a:r>
          </a:p>
          <a:p>
            <a:pPr marL="971550" lvl="1" indent="-514350" eaLnBrk="1" hangingPunct="1">
              <a:lnSpc>
                <a:spcPct val="150000"/>
              </a:lnSpc>
              <a:buFont typeface="Calibri" panose="020F0502020204030204" pitchFamily="34" charset="0"/>
              <a:buAutoNum type="alphaUcPeriod"/>
            </a:pPr>
            <a:r>
              <a:rPr lang="en-US" smtClean="0"/>
              <a:t>CT chest / abdomen, MRI, radionuclide imaging of skeleton to assess for distant metastasis.</a:t>
            </a:r>
          </a:p>
        </p:txBody>
      </p:sp>
      <p:sp>
        <p:nvSpPr>
          <p:cNvPr id="2" name="Slide Number Placeholder 1"/>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E9FD5BA-2A3A-46F9-A65D-91CEE795C2EF}" type="slidenum">
              <a:rPr lang="en-US" altLang="en-US">
                <a:solidFill>
                  <a:srgbClr val="898989"/>
                </a:solidFill>
              </a:rPr>
              <a:pPr eaLnBrk="1" hangingPunct="1"/>
              <a:t>12</a:t>
            </a:fld>
            <a:endParaRPr lang="en-US" altLang="en-US">
              <a:solidFill>
                <a:srgbClr val="898989"/>
              </a:solidFill>
            </a:endParaRPr>
          </a:p>
        </p:txBody>
      </p:sp>
    </p:spTree>
    <p:extLst>
      <p:ext uri="{BB962C8B-B14F-4D97-AF65-F5344CB8AC3E}">
        <p14:creationId xmlns:p14="http://schemas.microsoft.com/office/powerpoint/2010/main" val="2297033004"/>
      </p:ext>
    </p:extLst>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67000" y="342900"/>
            <a:ext cx="6858000" cy="6172200"/>
          </a:xfrm>
          <a:prstGeom prst="rect">
            <a:avLst/>
          </a:prstGeom>
        </p:spPr>
      </p:pic>
    </p:spTree>
    <p:extLst>
      <p:ext uri="{BB962C8B-B14F-4D97-AF65-F5344CB8AC3E}">
        <p14:creationId xmlns:p14="http://schemas.microsoft.com/office/powerpoint/2010/main" val="1072096047"/>
      </p:ext>
    </p:extLst>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eaLnBrk="1" hangingPunct="1">
              <a:defRPr/>
            </a:pPr>
            <a:r>
              <a:rPr lang="en-US" dirty="0" smtClean="0">
                <a:solidFill>
                  <a:srgbClr val="FF0000"/>
                </a:solidFill>
                <a:effectLst>
                  <a:outerShdw blurRad="38100" dist="38100" dir="2700000" algn="tl">
                    <a:srgbClr val="000000">
                      <a:alpha val="43137"/>
                    </a:srgbClr>
                  </a:outerShdw>
                </a:effectLst>
              </a:rPr>
              <a:t>Papillary carcinoma</a:t>
            </a:r>
            <a:endParaRPr lang="ar-SA" dirty="0">
              <a:solidFill>
                <a:srgbClr val="FF0000"/>
              </a:solidFill>
              <a:effectLst>
                <a:outerShdw blurRad="38100" dist="38100" dir="2700000" algn="tl">
                  <a:srgbClr val="000000">
                    <a:alpha val="43137"/>
                  </a:srgbClr>
                </a:outerShdw>
              </a:effectLst>
            </a:endParaRPr>
          </a:p>
        </p:txBody>
      </p:sp>
      <p:sp>
        <p:nvSpPr>
          <p:cNvPr id="27651" name="Content Placeholder 2"/>
          <p:cNvSpPr>
            <a:spLocks noGrp="1"/>
          </p:cNvSpPr>
          <p:nvPr>
            <p:ph idx="1"/>
          </p:nvPr>
        </p:nvSpPr>
        <p:spPr/>
        <p:txBody>
          <a:bodyPr/>
          <a:lstStyle/>
          <a:p>
            <a:pPr eaLnBrk="1" hangingPunct="1"/>
            <a:endParaRPr lang="ar-SA" dirty="0" smtClean="0"/>
          </a:p>
        </p:txBody>
      </p:sp>
      <p:pic>
        <p:nvPicPr>
          <p:cNvPr id="2765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40725" y="152400"/>
            <a:ext cx="2903538" cy="29955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65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1" y="1600200"/>
            <a:ext cx="6588125" cy="4679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C8157DE-FA35-4C7D-8887-EF35161C8B8E}" type="slidenum">
              <a:rPr lang="en-US" altLang="en-US">
                <a:solidFill>
                  <a:srgbClr val="898989"/>
                </a:solidFill>
              </a:rPr>
              <a:pPr eaLnBrk="1" hangingPunct="1"/>
              <a:t>14</a:t>
            </a:fld>
            <a:endParaRPr lang="en-US" altLang="en-US">
              <a:solidFill>
                <a:srgbClr val="898989"/>
              </a:solidFill>
            </a:endParaRPr>
          </a:p>
        </p:txBody>
      </p:sp>
    </p:spTree>
    <p:extLst>
      <p:ext uri="{BB962C8B-B14F-4D97-AF65-F5344CB8AC3E}">
        <p14:creationId xmlns:p14="http://schemas.microsoft.com/office/powerpoint/2010/main" val="3811478712"/>
      </p:ext>
    </p:extLst>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14204" y="569626"/>
            <a:ext cx="8919148" cy="5921115"/>
          </a:xfrm>
          <a:prstGeom prst="rect">
            <a:avLst/>
          </a:prstGeom>
        </p:spPr>
      </p:pic>
    </p:spTree>
    <p:extLst>
      <p:ext uri="{BB962C8B-B14F-4D97-AF65-F5344CB8AC3E}">
        <p14:creationId xmlns:p14="http://schemas.microsoft.com/office/powerpoint/2010/main" val="1957792576"/>
      </p:ext>
    </p:extLst>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84027" y="374753"/>
            <a:ext cx="8604354" cy="6086007"/>
          </a:xfrm>
          <a:prstGeom prst="rect">
            <a:avLst/>
          </a:prstGeom>
        </p:spPr>
      </p:pic>
    </p:spTree>
    <p:extLst>
      <p:ext uri="{BB962C8B-B14F-4D97-AF65-F5344CB8AC3E}">
        <p14:creationId xmlns:p14="http://schemas.microsoft.com/office/powerpoint/2010/main" val="3722388478"/>
      </p:ext>
    </p:extLst>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1828800" y="152401"/>
            <a:ext cx="8610600" cy="1139825"/>
          </a:xfrm>
        </p:spPr>
        <p:txBody>
          <a:bodyPr/>
          <a:lstStyle/>
          <a:p>
            <a:pPr algn="l" rtl="0" eaLnBrk="1" hangingPunct="1"/>
            <a:r>
              <a:rPr lang="en-US" sz="3200" i="1" u="sng" dirty="0"/>
              <a:t>* Complications of urinary bladder carcinoma:</a:t>
            </a:r>
            <a:endParaRPr lang="ar-SA" sz="3200" i="1" u="sng" dirty="0"/>
          </a:p>
        </p:txBody>
      </p:sp>
      <p:sp>
        <p:nvSpPr>
          <p:cNvPr id="50179" name="Content Placeholder 2"/>
          <p:cNvSpPr>
            <a:spLocks noGrp="1"/>
          </p:cNvSpPr>
          <p:nvPr>
            <p:ph idx="1"/>
          </p:nvPr>
        </p:nvSpPr>
        <p:spPr>
          <a:xfrm>
            <a:off x="1828800" y="1447800"/>
            <a:ext cx="8610600" cy="4648200"/>
          </a:xfrm>
        </p:spPr>
        <p:txBody>
          <a:bodyPr/>
          <a:lstStyle/>
          <a:p>
            <a:pPr marL="0" indent="0" eaLnBrk="1" hangingPunct="1">
              <a:buNone/>
              <a:defRPr/>
            </a:pPr>
            <a:r>
              <a:rPr lang="en-US" sz="2800" dirty="0">
                <a:solidFill>
                  <a:srgbClr val="FF0000"/>
                </a:solidFill>
              </a:rPr>
              <a:t>1. Bleeding.</a:t>
            </a:r>
          </a:p>
          <a:p>
            <a:pPr marL="0" indent="0" eaLnBrk="1" hangingPunct="1">
              <a:buNone/>
              <a:defRPr/>
            </a:pPr>
            <a:r>
              <a:rPr lang="en-US" sz="2800" dirty="0">
                <a:solidFill>
                  <a:srgbClr val="FF0000"/>
                </a:solidFill>
              </a:rPr>
              <a:t>2. Obstruction: </a:t>
            </a:r>
            <a:r>
              <a:rPr lang="en-US" sz="2800" dirty="0"/>
              <a:t>specially if the tumor grow near the urethral openings of the bladder lead to obstructive </a:t>
            </a:r>
            <a:r>
              <a:rPr lang="en-US" sz="2800" dirty="0" err="1"/>
              <a:t>uropathy</a:t>
            </a:r>
            <a:r>
              <a:rPr lang="en-US" sz="2800" dirty="0"/>
              <a:t>  in the form of </a:t>
            </a:r>
            <a:r>
              <a:rPr lang="en-US" sz="2800" dirty="0" err="1"/>
              <a:t>hydroureter</a:t>
            </a:r>
            <a:r>
              <a:rPr lang="en-US" sz="2800" dirty="0"/>
              <a:t>, </a:t>
            </a:r>
            <a:r>
              <a:rPr lang="en-US" sz="2800" dirty="0" err="1"/>
              <a:t>hydronephrosis</a:t>
            </a:r>
            <a:r>
              <a:rPr lang="en-US" sz="2800" dirty="0"/>
              <a:t> </a:t>
            </a:r>
          </a:p>
          <a:p>
            <a:pPr marL="0" indent="0" eaLnBrk="1" hangingPunct="1">
              <a:buNone/>
              <a:defRPr/>
            </a:pPr>
            <a:r>
              <a:rPr lang="en-US" sz="2800" dirty="0">
                <a:solidFill>
                  <a:srgbClr val="FF0000"/>
                </a:solidFill>
              </a:rPr>
              <a:t>3. Stone formation: </a:t>
            </a:r>
            <a:r>
              <a:rPr lang="en-US" sz="2800" dirty="0"/>
              <a:t>secondary to the obstruction and infection.</a:t>
            </a:r>
          </a:p>
          <a:p>
            <a:pPr marL="0" indent="0" eaLnBrk="1" hangingPunct="1">
              <a:buNone/>
              <a:defRPr/>
            </a:pPr>
            <a:r>
              <a:rPr lang="en-US" sz="2800" dirty="0">
                <a:solidFill>
                  <a:srgbClr val="FF0000"/>
                </a:solidFill>
              </a:rPr>
              <a:t>4. </a:t>
            </a:r>
            <a:r>
              <a:rPr lang="en-US" sz="2800" dirty="0" err="1">
                <a:solidFill>
                  <a:srgbClr val="FF0000"/>
                </a:solidFill>
              </a:rPr>
              <a:t>Fistual</a:t>
            </a:r>
            <a:r>
              <a:rPr lang="en-US" sz="2800" dirty="0">
                <a:solidFill>
                  <a:srgbClr val="FF0000"/>
                </a:solidFill>
              </a:rPr>
              <a:t> formation: </a:t>
            </a:r>
            <a:r>
              <a:rPr lang="en-US" sz="2800" dirty="0"/>
              <a:t>fistula is an abnormal channel that connects the urinary bladder with another structure within the abdomen. </a:t>
            </a:r>
            <a:br>
              <a:rPr lang="en-US" sz="2800" dirty="0"/>
            </a:br>
            <a:endParaRPr lang="en-US" sz="2800" dirty="0"/>
          </a:p>
          <a:p>
            <a:pPr algn="l" rtl="0" eaLnBrk="1" hangingPunct="1">
              <a:defRPr/>
            </a:pPr>
            <a:endParaRPr lang="en-US" sz="2800" dirty="0"/>
          </a:p>
          <a:p>
            <a:pPr algn="l" rtl="0" eaLnBrk="1" hangingPunct="1">
              <a:defRPr/>
            </a:pPr>
            <a:endParaRPr lang="en-US" sz="2800" dirty="0"/>
          </a:p>
          <a:p>
            <a:pPr algn="l" rtl="0" eaLnBrk="1" hangingPunct="1">
              <a:defRPr/>
            </a:pPr>
            <a:endParaRPr lang="ar-SA" sz="2800" dirty="0"/>
          </a:p>
        </p:txBody>
      </p:sp>
      <p:sp>
        <p:nvSpPr>
          <p:cNvPr id="2" name="Slide Number Placeholder 1"/>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2DFDE88-83A5-45EB-BC7B-0CD10B53FAB3}" type="slidenum">
              <a:rPr lang="en-US" altLang="en-US">
                <a:solidFill>
                  <a:srgbClr val="898989"/>
                </a:solidFill>
              </a:rPr>
              <a:pPr eaLnBrk="1" hangingPunct="1"/>
              <a:t>17</a:t>
            </a:fld>
            <a:endParaRPr lang="en-US" altLang="en-US">
              <a:solidFill>
                <a:srgbClr val="898989"/>
              </a:solidFill>
            </a:endParaRPr>
          </a:p>
        </p:txBody>
      </p:sp>
    </p:spTree>
    <p:extLst>
      <p:ext uri="{BB962C8B-B14F-4D97-AF65-F5344CB8AC3E}">
        <p14:creationId xmlns:p14="http://schemas.microsoft.com/office/powerpoint/2010/main" val="2176541997"/>
      </p:ext>
    </p:extLst>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Content Placeholder 2"/>
          <p:cNvSpPr>
            <a:spLocks noGrp="1"/>
          </p:cNvSpPr>
          <p:nvPr>
            <p:ph idx="1"/>
          </p:nvPr>
        </p:nvSpPr>
        <p:spPr>
          <a:xfrm>
            <a:off x="1981200" y="685801"/>
            <a:ext cx="8229600" cy="5440363"/>
          </a:xfrm>
        </p:spPr>
        <p:txBody>
          <a:bodyPr/>
          <a:lstStyle/>
          <a:p>
            <a:pPr marL="0" indent="0" eaLnBrk="1" hangingPunct="1">
              <a:buNone/>
            </a:pPr>
            <a:r>
              <a:rPr lang="en-US" b="1" smtClean="0">
                <a:solidFill>
                  <a:srgbClr val="FF0000"/>
                </a:solidFill>
              </a:rPr>
              <a:t>6. Spread  of the malignant tumor </a:t>
            </a:r>
            <a:r>
              <a:rPr lang="en-US" smtClean="0"/>
              <a:t>either by :</a:t>
            </a:r>
          </a:p>
          <a:p>
            <a:pPr marL="0" indent="0" eaLnBrk="1" hangingPunct="1">
              <a:buNone/>
            </a:pPr>
            <a:r>
              <a:rPr lang="en-US" smtClean="0"/>
              <a:t>      a. Direct spread to surrounding structures</a:t>
            </a:r>
          </a:p>
          <a:p>
            <a:pPr marL="0" indent="0" eaLnBrk="1" hangingPunct="1">
              <a:buNone/>
            </a:pPr>
            <a:r>
              <a:rPr lang="en-US" smtClean="0"/>
              <a:t>      b. Hematogenous spread to distant organs.</a:t>
            </a:r>
          </a:p>
          <a:p>
            <a:pPr marL="0" indent="0" eaLnBrk="1" hangingPunct="1">
              <a:buNone/>
            </a:pPr>
            <a:r>
              <a:rPr lang="en-US" smtClean="0"/>
              <a:t>      c. Lymphatic spread.</a:t>
            </a:r>
            <a:endParaRPr lang="ar-SA" smtClean="0"/>
          </a:p>
        </p:txBody>
      </p:sp>
      <p:sp>
        <p:nvSpPr>
          <p:cNvPr id="2" name="Slide Number Placeholder 1"/>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73195FE-874B-4103-9010-8C0D3E2EE970}" type="slidenum">
              <a:rPr lang="en-US" altLang="en-US">
                <a:solidFill>
                  <a:srgbClr val="898989"/>
                </a:solidFill>
              </a:rPr>
              <a:pPr eaLnBrk="1" hangingPunct="1"/>
              <a:t>18</a:t>
            </a:fld>
            <a:endParaRPr lang="en-US" altLang="en-US">
              <a:solidFill>
                <a:srgbClr val="898989"/>
              </a:solidFill>
            </a:endParaRPr>
          </a:p>
        </p:txBody>
      </p:sp>
    </p:spTree>
    <p:extLst>
      <p:ext uri="{BB962C8B-B14F-4D97-AF65-F5344CB8AC3E}">
        <p14:creationId xmlns:p14="http://schemas.microsoft.com/office/powerpoint/2010/main" val="1974306227"/>
      </p:ext>
    </p:extLst>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1752600" y="381000"/>
            <a:ext cx="8229600" cy="838200"/>
          </a:xfrm>
        </p:spPr>
        <p:txBody>
          <a:bodyPr/>
          <a:lstStyle/>
          <a:p>
            <a:pPr algn="l" rtl="0" eaLnBrk="1" hangingPunct="1"/>
            <a:r>
              <a:rPr lang="en-US" i="1" u="sng" dirty="0"/>
              <a:t>* Grading of transitional cell carcinoma:</a:t>
            </a:r>
            <a:r>
              <a:rPr lang="en-US" i="1" u="sng" dirty="0">
                <a:solidFill>
                  <a:srgbClr val="C00000"/>
                </a:solidFill>
              </a:rPr>
              <a:t/>
            </a:r>
            <a:br>
              <a:rPr lang="en-US" i="1" u="sng" dirty="0">
                <a:solidFill>
                  <a:srgbClr val="C00000"/>
                </a:solidFill>
              </a:rPr>
            </a:br>
            <a:endParaRPr lang="ar-SA" sz="1600" i="1" u="sng" dirty="0">
              <a:solidFill>
                <a:srgbClr val="C00000"/>
              </a:solidFill>
            </a:endParaRPr>
          </a:p>
        </p:txBody>
      </p:sp>
      <p:sp>
        <p:nvSpPr>
          <p:cNvPr id="3" name="Content Placeholder 2"/>
          <p:cNvSpPr>
            <a:spLocks noGrp="1"/>
          </p:cNvSpPr>
          <p:nvPr>
            <p:ph idx="1"/>
          </p:nvPr>
        </p:nvSpPr>
        <p:spPr>
          <a:xfrm>
            <a:off x="1981200" y="1371600"/>
            <a:ext cx="8382000" cy="4876800"/>
          </a:xfrm>
        </p:spPr>
        <p:txBody>
          <a:bodyPr rtlCol="1">
            <a:normAutofit/>
          </a:bodyPr>
          <a:lstStyle/>
          <a:p>
            <a:pPr marL="514350" indent="-514350" eaLnBrk="1" fontAlgn="auto" hangingPunct="1">
              <a:spcAft>
                <a:spcPts val="0"/>
              </a:spcAft>
              <a:buFont typeface="Arial" panose="020B0604020202020204" pitchFamily="34" charset="0"/>
              <a:buAutoNum type="arabicPeriod"/>
              <a:defRPr/>
            </a:pPr>
            <a:r>
              <a:rPr lang="en-US" b="1" i="1" u="sng" dirty="0" smtClean="0">
                <a:solidFill>
                  <a:srgbClr val="FF0000"/>
                </a:solidFill>
              </a:rPr>
              <a:t>Low grade TCC: </a:t>
            </a:r>
          </a:p>
          <a:p>
            <a:pPr marL="0" indent="0" eaLnBrk="1" fontAlgn="auto" hangingPunct="1">
              <a:spcAft>
                <a:spcPts val="0"/>
              </a:spcAft>
              <a:buNone/>
              <a:defRPr/>
            </a:pPr>
            <a:r>
              <a:rPr lang="en-US" dirty="0" smtClean="0"/>
              <a:t>- The tumor cells are less pleomorphic, slightly similar to the cell of origin, few mitosis, so have better prognosis.</a:t>
            </a:r>
          </a:p>
          <a:p>
            <a:pPr marL="0" indent="0" eaLnBrk="1" fontAlgn="auto" hangingPunct="1">
              <a:spcAft>
                <a:spcPts val="0"/>
              </a:spcAft>
              <a:buNone/>
              <a:defRPr/>
            </a:pPr>
            <a:r>
              <a:rPr lang="en-US" b="1" i="1" u="sng" dirty="0">
                <a:solidFill>
                  <a:srgbClr val="FF0000"/>
                </a:solidFill>
              </a:rPr>
              <a:t>2. High </a:t>
            </a:r>
            <a:r>
              <a:rPr lang="en-US" b="1" i="1" u="sng" dirty="0" smtClean="0">
                <a:solidFill>
                  <a:srgbClr val="FF0000"/>
                </a:solidFill>
              </a:rPr>
              <a:t>grade TCC:  </a:t>
            </a:r>
            <a:endParaRPr lang="en-US" b="1" i="1" u="sng" dirty="0">
              <a:solidFill>
                <a:srgbClr val="FF0000"/>
              </a:solidFill>
            </a:endParaRPr>
          </a:p>
          <a:p>
            <a:pPr marL="0" indent="0" eaLnBrk="1" fontAlgn="auto" hangingPunct="1">
              <a:spcAft>
                <a:spcPts val="0"/>
              </a:spcAft>
              <a:buNone/>
              <a:defRPr/>
            </a:pPr>
            <a:r>
              <a:rPr lang="en-US" dirty="0" smtClean="0"/>
              <a:t>- The </a:t>
            </a:r>
            <a:r>
              <a:rPr lang="en-US" dirty="0"/>
              <a:t>cells highly pleomorphic, have more mitosis. </a:t>
            </a:r>
            <a:endParaRPr lang="ar-SA" dirty="0"/>
          </a:p>
          <a:p>
            <a:pPr marL="0" indent="0" eaLnBrk="1" fontAlgn="auto" hangingPunct="1">
              <a:spcAft>
                <a:spcPts val="0"/>
              </a:spcAft>
              <a:buNone/>
              <a:defRPr/>
            </a:pPr>
            <a:r>
              <a:rPr lang="en-US" dirty="0" smtClean="0"/>
              <a:t>- worse prognosis because it have aggressive behavior, more infiltrative</a:t>
            </a:r>
          </a:p>
        </p:txBody>
      </p:sp>
      <p:sp>
        <p:nvSpPr>
          <p:cNvPr id="2" name="Slide Number Placeholder 1"/>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40D0F7A-E3D0-47D7-9AD8-2C9C73D55F6D}" type="slidenum">
              <a:rPr lang="en-US" altLang="en-US">
                <a:solidFill>
                  <a:srgbClr val="898989"/>
                </a:solidFill>
              </a:rPr>
              <a:pPr eaLnBrk="1" hangingPunct="1"/>
              <a:t>19</a:t>
            </a:fld>
            <a:endParaRPr lang="en-US" altLang="en-US">
              <a:solidFill>
                <a:srgbClr val="898989"/>
              </a:solidFill>
            </a:endParaRPr>
          </a:p>
        </p:txBody>
      </p:sp>
    </p:spTree>
    <p:extLst>
      <p:ext uri="{BB962C8B-B14F-4D97-AF65-F5344CB8AC3E}">
        <p14:creationId xmlns:p14="http://schemas.microsoft.com/office/powerpoint/2010/main" val="3580936664"/>
      </p:ext>
    </p:extLst>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59764" y="179882"/>
            <a:ext cx="11452485" cy="6490741"/>
          </a:xfrm>
          <a:prstGeom prst="rect">
            <a:avLst/>
          </a:prstGeom>
        </p:spPr>
      </p:pic>
    </p:spTree>
    <p:extLst>
      <p:ext uri="{BB962C8B-B14F-4D97-AF65-F5344CB8AC3E}">
        <p14:creationId xmlns:p14="http://schemas.microsoft.com/office/powerpoint/2010/main" val="2467694236"/>
      </p:ext>
    </p:extLst>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1828800" y="304800"/>
            <a:ext cx="8229600" cy="1143000"/>
          </a:xfrm>
        </p:spPr>
        <p:txBody>
          <a:bodyPr/>
          <a:lstStyle/>
          <a:p>
            <a:pPr algn="l" eaLnBrk="1" hangingPunct="1"/>
            <a:r>
              <a:rPr lang="en-US" sz="4000" i="1" u="sng" dirty="0"/>
              <a:t>* TNM staging for bladder carcinoma:</a:t>
            </a:r>
            <a:endParaRPr lang="ar-SA" sz="4000" i="1" u="sng" dirty="0"/>
          </a:p>
        </p:txBody>
      </p:sp>
      <p:sp>
        <p:nvSpPr>
          <p:cNvPr id="22531" name="Content Placeholder 2"/>
          <p:cNvSpPr>
            <a:spLocks noGrp="1"/>
          </p:cNvSpPr>
          <p:nvPr>
            <p:ph idx="1"/>
          </p:nvPr>
        </p:nvSpPr>
        <p:spPr>
          <a:xfrm>
            <a:off x="1981200" y="1371601"/>
            <a:ext cx="8458200" cy="4530725"/>
          </a:xfrm>
        </p:spPr>
        <p:txBody>
          <a:bodyPr rtlCol="1">
            <a:normAutofit lnSpcReduction="10000"/>
          </a:bodyPr>
          <a:lstStyle/>
          <a:p>
            <a:pPr eaLnBrk="1" fontAlgn="auto" hangingPunct="1">
              <a:spcAft>
                <a:spcPts val="0"/>
              </a:spcAft>
              <a:defRPr/>
            </a:pPr>
            <a:r>
              <a:rPr lang="en-US" sz="3900" dirty="0">
                <a:solidFill>
                  <a:srgbClr val="FF0000"/>
                </a:solidFill>
                <a:effectLst>
                  <a:outerShdw blurRad="38100" dist="38100" dir="2700000" algn="tl">
                    <a:srgbClr val="000000">
                      <a:alpha val="43137"/>
                    </a:srgbClr>
                  </a:outerShdw>
                </a:effectLst>
              </a:rPr>
              <a:t>T:  </a:t>
            </a:r>
            <a:r>
              <a:rPr lang="en-US" dirty="0" smtClean="0"/>
              <a:t>is tumor size.</a:t>
            </a:r>
          </a:p>
          <a:p>
            <a:pPr eaLnBrk="1" fontAlgn="auto" hangingPunct="1">
              <a:spcAft>
                <a:spcPts val="0"/>
              </a:spcAft>
              <a:defRPr/>
            </a:pPr>
            <a:r>
              <a:rPr lang="en-US" sz="3900" dirty="0">
                <a:solidFill>
                  <a:srgbClr val="FF0000"/>
                </a:solidFill>
                <a:effectLst>
                  <a:outerShdw blurRad="38100" dist="38100" dir="2700000" algn="tl">
                    <a:srgbClr val="000000">
                      <a:alpha val="43137"/>
                    </a:srgbClr>
                  </a:outerShdw>
                </a:effectLst>
              </a:rPr>
              <a:t>N: </a:t>
            </a:r>
            <a:r>
              <a:rPr lang="en-US" dirty="0" smtClean="0"/>
              <a:t>express lymph node affection by the tumor so:</a:t>
            </a:r>
          </a:p>
          <a:p>
            <a:pPr marL="0" indent="0" eaLnBrk="1" fontAlgn="auto" hangingPunct="1">
              <a:spcAft>
                <a:spcPts val="0"/>
              </a:spcAft>
              <a:buNone/>
              <a:defRPr/>
            </a:pPr>
            <a:r>
              <a:rPr lang="en-US" dirty="0"/>
              <a:t> </a:t>
            </a:r>
            <a:r>
              <a:rPr lang="en-US" dirty="0" smtClean="0"/>
              <a:t>   - N0    no affection to lymph nodes.</a:t>
            </a:r>
          </a:p>
          <a:p>
            <a:pPr marL="0" indent="0" eaLnBrk="1" fontAlgn="auto" hangingPunct="1">
              <a:spcAft>
                <a:spcPts val="0"/>
              </a:spcAft>
              <a:buNone/>
              <a:defRPr/>
            </a:pPr>
            <a:r>
              <a:rPr lang="en-US" dirty="0"/>
              <a:t> </a:t>
            </a:r>
            <a:r>
              <a:rPr lang="en-US" dirty="0" smtClean="0"/>
              <a:t>   - N+    the lymph nodes are infiltrated by the tumor</a:t>
            </a:r>
          </a:p>
          <a:p>
            <a:pPr eaLnBrk="1" fontAlgn="auto" hangingPunct="1">
              <a:spcAft>
                <a:spcPts val="0"/>
              </a:spcAft>
              <a:defRPr/>
            </a:pPr>
            <a:r>
              <a:rPr lang="en-US" sz="3900" dirty="0">
                <a:solidFill>
                  <a:srgbClr val="FF0000"/>
                </a:solidFill>
                <a:effectLst>
                  <a:outerShdw blurRad="38100" dist="38100" dir="2700000" algn="tl">
                    <a:srgbClr val="000000">
                      <a:alpha val="43137"/>
                    </a:srgbClr>
                  </a:outerShdw>
                </a:effectLst>
              </a:rPr>
              <a:t>M:</a:t>
            </a:r>
            <a:r>
              <a:rPr lang="en-US" sz="3900" dirty="0"/>
              <a:t> </a:t>
            </a:r>
            <a:r>
              <a:rPr lang="en-US" dirty="0" smtClean="0"/>
              <a:t>express  distant metastasis so:</a:t>
            </a:r>
          </a:p>
          <a:p>
            <a:pPr marL="0" indent="0" eaLnBrk="1" fontAlgn="auto" hangingPunct="1">
              <a:spcAft>
                <a:spcPts val="0"/>
              </a:spcAft>
              <a:buNone/>
              <a:defRPr/>
            </a:pPr>
            <a:r>
              <a:rPr lang="en-US" dirty="0"/>
              <a:t> </a:t>
            </a:r>
            <a:r>
              <a:rPr lang="en-US" dirty="0" smtClean="0"/>
              <a:t>       - M0      no distant metastasis.</a:t>
            </a:r>
          </a:p>
          <a:p>
            <a:pPr marL="0" indent="0" eaLnBrk="1" fontAlgn="auto" hangingPunct="1">
              <a:spcAft>
                <a:spcPts val="0"/>
              </a:spcAft>
              <a:buNone/>
              <a:defRPr/>
            </a:pPr>
            <a:r>
              <a:rPr lang="en-US" dirty="0"/>
              <a:t> </a:t>
            </a:r>
            <a:r>
              <a:rPr lang="en-US" dirty="0" smtClean="0"/>
              <a:t>        - M+     there is distant metastasis.</a:t>
            </a:r>
            <a:endParaRPr lang="ar-SA" dirty="0" smtClean="0"/>
          </a:p>
        </p:txBody>
      </p:sp>
      <p:sp>
        <p:nvSpPr>
          <p:cNvPr id="2" name="Slide Number Placeholder 1"/>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15EF43D-D204-477A-92CA-09CCB0C50CA1}" type="slidenum">
              <a:rPr lang="en-US" altLang="en-US">
                <a:solidFill>
                  <a:srgbClr val="898989"/>
                </a:solidFill>
              </a:rPr>
              <a:pPr eaLnBrk="1" hangingPunct="1"/>
              <a:t>20</a:t>
            </a:fld>
            <a:endParaRPr lang="en-US" altLang="en-US">
              <a:solidFill>
                <a:srgbClr val="898989"/>
              </a:solidFill>
            </a:endParaRPr>
          </a:p>
        </p:txBody>
      </p:sp>
    </p:spTree>
    <p:extLst>
      <p:ext uri="{BB962C8B-B14F-4D97-AF65-F5344CB8AC3E}">
        <p14:creationId xmlns:p14="http://schemas.microsoft.com/office/powerpoint/2010/main" val="42745420"/>
      </p:ext>
    </p:extLst>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1828800" y="381000"/>
            <a:ext cx="8229600" cy="484188"/>
          </a:xfrm>
        </p:spPr>
        <p:txBody>
          <a:bodyPr/>
          <a:lstStyle/>
          <a:p>
            <a:pPr algn="l" rtl="0" eaLnBrk="1" hangingPunct="1"/>
            <a:r>
              <a:rPr lang="en-US" sz="4000" dirty="0"/>
              <a:t>T: Tumor size. </a:t>
            </a:r>
            <a:endParaRPr lang="ar-SA" sz="4000" dirty="0"/>
          </a:p>
        </p:txBody>
      </p:sp>
      <p:sp>
        <p:nvSpPr>
          <p:cNvPr id="3" name="Content Placeholder 2"/>
          <p:cNvSpPr>
            <a:spLocks noGrp="1"/>
          </p:cNvSpPr>
          <p:nvPr>
            <p:ph idx="1"/>
          </p:nvPr>
        </p:nvSpPr>
        <p:spPr>
          <a:xfrm>
            <a:off x="1676400" y="1066801"/>
            <a:ext cx="8534400" cy="5076825"/>
          </a:xfrm>
        </p:spPr>
        <p:txBody>
          <a:bodyPr rtlCol="1">
            <a:normAutofit/>
          </a:bodyPr>
          <a:lstStyle/>
          <a:p>
            <a:pPr eaLnBrk="1" fontAlgn="auto" hangingPunct="1">
              <a:lnSpc>
                <a:spcPct val="150000"/>
              </a:lnSpc>
              <a:spcAft>
                <a:spcPts val="0"/>
              </a:spcAft>
              <a:defRPr/>
            </a:pPr>
            <a:r>
              <a:rPr lang="en-US" b="1" dirty="0" err="1">
                <a:solidFill>
                  <a:srgbClr val="FF0000"/>
                </a:solidFill>
                <a:effectLst>
                  <a:outerShdw blurRad="38100" dist="38100" dir="2700000" algn="tl">
                    <a:srgbClr val="000000">
                      <a:alpha val="43137"/>
                    </a:srgbClr>
                  </a:outerShdw>
                </a:effectLst>
              </a:rPr>
              <a:t>p</a:t>
            </a:r>
            <a:r>
              <a:rPr lang="en-US" b="1" dirty="0" err="1" smtClean="0">
                <a:solidFill>
                  <a:srgbClr val="FF0000"/>
                </a:solidFill>
                <a:effectLst>
                  <a:outerShdw blurRad="38100" dist="38100" dir="2700000" algn="tl">
                    <a:srgbClr val="000000">
                      <a:alpha val="43137"/>
                    </a:srgbClr>
                  </a:outerShdw>
                </a:effectLst>
              </a:rPr>
              <a:t>T</a:t>
            </a:r>
            <a:r>
              <a:rPr lang="en-US" b="1" dirty="0" smtClean="0">
                <a:solidFill>
                  <a:srgbClr val="FF0000"/>
                </a:solidFill>
                <a:effectLst>
                  <a:outerShdw blurRad="38100" dist="38100" dir="2700000" algn="tl">
                    <a:srgbClr val="000000">
                      <a:alpha val="43137"/>
                    </a:srgbClr>
                  </a:outerShdw>
                </a:effectLst>
              </a:rPr>
              <a:t> 0: </a:t>
            </a:r>
            <a:r>
              <a:rPr lang="en-US" dirty="0" smtClean="0"/>
              <a:t>carcinoma in situ</a:t>
            </a:r>
            <a:r>
              <a:rPr lang="en-US" dirty="0"/>
              <a:t>.</a:t>
            </a:r>
            <a:endParaRPr lang="en-US" dirty="0" smtClean="0"/>
          </a:p>
          <a:p>
            <a:pPr eaLnBrk="1" fontAlgn="auto" hangingPunct="1">
              <a:lnSpc>
                <a:spcPct val="150000"/>
              </a:lnSpc>
              <a:spcAft>
                <a:spcPts val="0"/>
              </a:spcAft>
              <a:defRPr/>
            </a:pPr>
            <a:r>
              <a:rPr lang="en-US" b="1" dirty="0" err="1">
                <a:solidFill>
                  <a:srgbClr val="FF0000"/>
                </a:solidFill>
                <a:effectLst>
                  <a:outerShdw blurRad="38100" dist="38100" dir="2700000" algn="tl">
                    <a:srgbClr val="000000">
                      <a:alpha val="43137"/>
                    </a:srgbClr>
                  </a:outerShdw>
                </a:effectLst>
              </a:rPr>
              <a:t>pT</a:t>
            </a:r>
            <a:r>
              <a:rPr lang="en-US" b="1" dirty="0">
                <a:solidFill>
                  <a:srgbClr val="FF0000"/>
                </a:solidFill>
                <a:effectLst>
                  <a:outerShdw blurRad="38100" dist="38100" dir="2700000" algn="tl">
                    <a:srgbClr val="000000">
                      <a:alpha val="43137"/>
                    </a:srgbClr>
                  </a:outerShdw>
                </a:effectLst>
              </a:rPr>
              <a:t> I: </a:t>
            </a:r>
            <a:r>
              <a:rPr lang="en-US" dirty="0"/>
              <a:t>the tumor </a:t>
            </a:r>
            <a:r>
              <a:rPr lang="en-US" dirty="0" smtClean="0"/>
              <a:t>infiltrates the lamina </a:t>
            </a:r>
            <a:r>
              <a:rPr lang="en-US" dirty="0" err="1" smtClean="0"/>
              <a:t>propria</a:t>
            </a:r>
            <a:r>
              <a:rPr lang="en-US" dirty="0" smtClean="0"/>
              <a:t>.</a:t>
            </a:r>
          </a:p>
          <a:p>
            <a:pPr eaLnBrk="1" fontAlgn="auto" hangingPunct="1">
              <a:lnSpc>
                <a:spcPct val="150000"/>
              </a:lnSpc>
              <a:spcAft>
                <a:spcPts val="0"/>
              </a:spcAft>
              <a:defRPr/>
            </a:pPr>
            <a:r>
              <a:rPr lang="en-US" b="1" dirty="0" err="1">
                <a:solidFill>
                  <a:srgbClr val="FF0000"/>
                </a:solidFill>
                <a:effectLst>
                  <a:outerShdw blurRad="38100" dist="38100" dir="2700000" algn="tl">
                    <a:srgbClr val="000000">
                      <a:alpha val="43137"/>
                    </a:srgbClr>
                  </a:outerShdw>
                </a:effectLst>
              </a:rPr>
              <a:t>pT</a:t>
            </a:r>
            <a:r>
              <a:rPr lang="en-US" b="1" dirty="0">
                <a:solidFill>
                  <a:srgbClr val="FF0000"/>
                </a:solidFill>
                <a:effectLst>
                  <a:outerShdw blurRad="38100" dist="38100" dir="2700000" algn="tl">
                    <a:srgbClr val="000000">
                      <a:alpha val="43137"/>
                    </a:srgbClr>
                  </a:outerShdw>
                </a:effectLst>
              </a:rPr>
              <a:t> II: </a:t>
            </a:r>
            <a:r>
              <a:rPr lang="en-US" dirty="0" smtClean="0"/>
              <a:t>the tumor infiltrates the </a:t>
            </a:r>
            <a:r>
              <a:rPr lang="en-US" dirty="0" err="1"/>
              <a:t>musculosa</a:t>
            </a:r>
            <a:r>
              <a:rPr lang="en-US" dirty="0"/>
              <a:t> </a:t>
            </a:r>
            <a:r>
              <a:rPr lang="en-US" dirty="0" err="1"/>
              <a:t>propria</a:t>
            </a:r>
            <a:r>
              <a:rPr lang="en-US" dirty="0"/>
              <a:t>.</a:t>
            </a:r>
          </a:p>
          <a:p>
            <a:pPr eaLnBrk="1" fontAlgn="auto" hangingPunct="1">
              <a:lnSpc>
                <a:spcPct val="150000"/>
              </a:lnSpc>
              <a:spcAft>
                <a:spcPts val="0"/>
              </a:spcAft>
              <a:defRPr/>
            </a:pPr>
            <a:r>
              <a:rPr lang="en-US" b="1" dirty="0">
                <a:solidFill>
                  <a:srgbClr val="FF0000"/>
                </a:solidFill>
                <a:effectLst>
                  <a:outerShdw blurRad="38100" dist="38100" dir="2700000" algn="tl">
                    <a:srgbClr val="000000">
                      <a:alpha val="43137"/>
                    </a:srgbClr>
                  </a:outerShdw>
                </a:effectLst>
              </a:rPr>
              <a:t>pT3: </a:t>
            </a:r>
            <a:r>
              <a:rPr lang="en-US" dirty="0" smtClean="0"/>
              <a:t>the tumor infiltrates </a:t>
            </a:r>
            <a:r>
              <a:rPr lang="en-US" dirty="0" err="1" smtClean="0"/>
              <a:t>perivesical</a:t>
            </a:r>
            <a:r>
              <a:rPr lang="en-US" dirty="0" smtClean="0"/>
              <a:t> fat.</a:t>
            </a:r>
          </a:p>
          <a:p>
            <a:pPr eaLnBrk="1" fontAlgn="auto" hangingPunct="1">
              <a:lnSpc>
                <a:spcPct val="150000"/>
              </a:lnSpc>
              <a:spcAft>
                <a:spcPts val="0"/>
              </a:spcAft>
              <a:defRPr/>
            </a:pPr>
            <a:r>
              <a:rPr lang="en-US" b="1" dirty="0">
                <a:solidFill>
                  <a:srgbClr val="FF0000"/>
                </a:solidFill>
                <a:effectLst>
                  <a:outerShdw blurRad="38100" dist="38100" dir="2700000" algn="tl">
                    <a:srgbClr val="000000">
                      <a:alpha val="43137"/>
                    </a:srgbClr>
                  </a:outerShdw>
                </a:effectLst>
              </a:rPr>
              <a:t>pT4: </a:t>
            </a:r>
            <a:r>
              <a:rPr lang="en-US" dirty="0" smtClean="0"/>
              <a:t>distant spread.</a:t>
            </a:r>
          </a:p>
          <a:p>
            <a:pPr eaLnBrk="1" fontAlgn="auto" hangingPunct="1">
              <a:lnSpc>
                <a:spcPct val="150000"/>
              </a:lnSpc>
              <a:spcAft>
                <a:spcPts val="0"/>
              </a:spcAft>
              <a:defRPr/>
            </a:pPr>
            <a:endParaRPr lang="en-US" dirty="0" smtClean="0"/>
          </a:p>
          <a:p>
            <a:pPr marL="0" indent="0" eaLnBrk="1" fontAlgn="auto" hangingPunct="1">
              <a:lnSpc>
                <a:spcPct val="150000"/>
              </a:lnSpc>
              <a:spcAft>
                <a:spcPts val="0"/>
              </a:spcAft>
              <a:buNone/>
              <a:defRPr/>
            </a:pPr>
            <a:endParaRPr lang="en-US" dirty="0" smtClean="0"/>
          </a:p>
        </p:txBody>
      </p:sp>
      <p:sp>
        <p:nvSpPr>
          <p:cNvPr id="2" name="Slide Number Placeholder 1"/>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8B58155-21C5-4CDB-80E0-7C0A98F9BE4E}" type="slidenum">
              <a:rPr lang="en-US" altLang="en-US">
                <a:solidFill>
                  <a:srgbClr val="898989"/>
                </a:solidFill>
              </a:rPr>
              <a:pPr eaLnBrk="1" hangingPunct="1"/>
              <a:t>21</a:t>
            </a:fld>
            <a:endParaRPr lang="en-US" altLang="en-US">
              <a:solidFill>
                <a:srgbClr val="898989"/>
              </a:solidFill>
            </a:endParaRPr>
          </a:p>
        </p:txBody>
      </p:sp>
    </p:spTree>
    <p:extLst>
      <p:ext uri="{BB962C8B-B14F-4D97-AF65-F5344CB8AC3E}">
        <p14:creationId xmlns:p14="http://schemas.microsoft.com/office/powerpoint/2010/main" val="3065330535"/>
      </p:ext>
    </p:extLst>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4911" y="149902"/>
            <a:ext cx="11827240" cy="6550701"/>
          </a:xfrm>
          <a:prstGeom prst="rect">
            <a:avLst/>
          </a:prstGeom>
        </p:spPr>
      </p:pic>
    </p:spTree>
    <p:extLst>
      <p:ext uri="{BB962C8B-B14F-4D97-AF65-F5344CB8AC3E}">
        <p14:creationId xmlns:p14="http://schemas.microsoft.com/office/powerpoint/2010/main" val="608961711"/>
      </p:ext>
    </p:extLst>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eaLnBrk="1" hangingPunct="1"/>
            <a:endParaRPr lang="ar-SA" smtClean="0"/>
          </a:p>
        </p:txBody>
      </p:sp>
      <p:sp>
        <p:nvSpPr>
          <p:cNvPr id="45059" name="Content Placeholder 2"/>
          <p:cNvSpPr>
            <a:spLocks noGrp="1"/>
          </p:cNvSpPr>
          <p:nvPr>
            <p:ph idx="1"/>
          </p:nvPr>
        </p:nvSpPr>
        <p:spPr/>
        <p:txBody>
          <a:bodyPr/>
          <a:lstStyle/>
          <a:p>
            <a:pPr eaLnBrk="1" hangingPunct="1"/>
            <a:endParaRPr lang="ar-SA" dirty="0" smtClean="0"/>
          </a:p>
        </p:txBody>
      </p:sp>
      <p:pic>
        <p:nvPicPr>
          <p:cNvPr id="4506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8761" y="1618938"/>
            <a:ext cx="8589364" cy="4858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C3790AC-9EFA-4B8C-A780-339098358799}" type="slidenum">
              <a:rPr lang="en-US" altLang="en-US">
                <a:solidFill>
                  <a:srgbClr val="898989"/>
                </a:solidFill>
              </a:rPr>
              <a:pPr eaLnBrk="1" hangingPunct="1"/>
              <a:t>23</a:t>
            </a:fld>
            <a:endParaRPr lang="en-US" altLang="en-US">
              <a:solidFill>
                <a:srgbClr val="898989"/>
              </a:solidFill>
            </a:endParaRPr>
          </a:p>
        </p:txBody>
      </p:sp>
    </p:spTree>
    <p:extLst>
      <p:ext uri="{BB962C8B-B14F-4D97-AF65-F5344CB8AC3E}">
        <p14:creationId xmlns:p14="http://schemas.microsoft.com/office/powerpoint/2010/main" val="3123924102"/>
      </p:ext>
    </p:extLst>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362200"/>
            <a:ext cx="8229600" cy="1143000"/>
          </a:xfrm>
        </p:spPr>
        <p:txBody>
          <a:bodyPr/>
          <a:lstStyle/>
          <a:p>
            <a:pPr>
              <a:defRPr/>
            </a:pPr>
            <a:r>
              <a:rPr lang="en-US" b="1" dirty="0" smtClean="0">
                <a:effectLst>
                  <a:outerShdw blurRad="38100" dist="38100" dir="2700000" algn="tl">
                    <a:srgbClr val="000000">
                      <a:alpha val="43137"/>
                    </a:srgbClr>
                  </a:outerShdw>
                </a:effectLst>
              </a:rPr>
              <a:t>Treatment of Bladder cancer</a:t>
            </a:r>
            <a:endParaRPr lang="ar-SA" b="1"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8091596-7CB3-487D-9B57-90C05E279351}" type="slidenum">
              <a:rPr lang="en-US" altLang="en-US">
                <a:solidFill>
                  <a:srgbClr val="898989"/>
                </a:solidFill>
              </a:rPr>
              <a:pPr eaLnBrk="1" hangingPunct="1"/>
              <a:t>24</a:t>
            </a:fld>
            <a:endParaRPr lang="en-US" altLang="en-US">
              <a:solidFill>
                <a:srgbClr val="898989"/>
              </a:solidFill>
            </a:endParaRPr>
          </a:p>
        </p:txBody>
      </p:sp>
    </p:spTree>
    <p:extLst>
      <p:ext uri="{BB962C8B-B14F-4D97-AF65-F5344CB8AC3E}">
        <p14:creationId xmlns:p14="http://schemas.microsoft.com/office/powerpoint/2010/main" val="1997070399"/>
      </p:ext>
    </p:extLst>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0" y="0"/>
            <a:ext cx="12177713" cy="1143000"/>
          </a:xfrm>
        </p:spPr>
        <p:txBody>
          <a:bodyPr/>
          <a:lstStyle/>
          <a:p>
            <a:pPr eaLnBrk="1" hangingPunct="1"/>
            <a:r>
              <a:rPr lang="en-US" dirty="0"/>
              <a:t>Treatment – </a:t>
            </a:r>
            <a:r>
              <a:rPr lang="en-US" dirty="0" err="1"/>
              <a:t>Superfical</a:t>
            </a:r>
            <a:r>
              <a:rPr lang="en-US" dirty="0"/>
              <a:t> TCC</a:t>
            </a:r>
          </a:p>
        </p:txBody>
      </p:sp>
      <p:sp>
        <p:nvSpPr>
          <p:cNvPr id="17411" name="Content Placeholder 2"/>
          <p:cNvSpPr>
            <a:spLocks noGrp="1"/>
          </p:cNvSpPr>
          <p:nvPr>
            <p:ph idx="1"/>
          </p:nvPr>
        </p:nvSpPr>
        <p:spPr>
          <a:xfrm>
            <a:off x="149902" y="1143001"/>
            <a:ext cx="11692328" cy="5714999"/>
          </a:xfrm>
        </p:spPr>
        <p:txBody>
          <a:bodyPr/>
          <a:lstStyle/>
          <a:p>
            <a:pPr eaLnBrk="1" hangingPunct="1"/>
            <a:r>
              <a:rPr lang="en-US" sz="2000" dirty="0" smtClean="0"/>
              <a:t>TURBT</a:t>
            </a:r>
            <a:endParaRPr lang="en-US" sz="2000" dirty="0"/>
          </a:p>
          <a:p>
            <a:pPr eaLnBrk="1" hangingPunct="1"/>
            <a:r>
              <a:rPr lang="en-US" sz="2000" dirty="0"/>
              <a:t>Check </a:t>
            </a:r>
            <a:r>
              <a:rPr lang="en-US" sz="2000" dirty="0" smtClean="0"/>
              <a:t>cystoscopy</a:t>
            </a:r>
          </a:p>
          <a:p>
            <a:pPr eaLnBrk="1" hangingPunct="1">
              <a:buFont typeface="Wingdings" panose="05000000000000000000" pitchFamily="2" charset="2"/>
              <a:buNone/>
            </a:pPr>
            <a:r>
              <a:rPr lang="en-US" sz="2000" dirty="0" smtClean="0"/>
              <a:t>             frequency pending initial differentiation and </a:t>
            </a:r>
            <a:r>
              <a:rPr lang="en-US" sz="2000" dirty="0" err="1" smtClean="0"/>
              <a:t>behaviour</a:t>
            </a:r>
            <a:endParaRPr lang="en-US" sz="2000" dirty="0" smtClean="0"/>
          </a:p>
          <a:p>
            <a:pPr eaLnBrk="1" hangingPunct="1">
              <a:buFont typeface="Wingdings" panose="05000000000000000000" pitchFamily="2" charset="2"/>
              <a:buNone/>
            </a:pPr>
            <a:r>
              <a:rPr lang="en-US" sz="2000" dirty="0" smtClean="0"/>
              <a:t>             </a:t>
            </a:r>
            <a:r>
              <a:rPr lang="en-US" sz="2000" dirty="0"/>
              <a:t>generally commencing 3 monthly, then back to 6 then 12 monthly</a:t>
            </a:r>
          </a:p>
          <a:p>
            <a:pPr eaLnBrk="1" hangingPunct="1">
              <a:buFont typeface="Wingdings" panose="05000000000000000000" pitchFamily="2" charset="2"/>
              <a:buNone/>
            </a:pPr>
            <a:r>
              <a:rPr lang="en-US" sz="2000" dirty="0"/>
              <a:t>             flexible cystoscopy </a:t>
            </a:r>
            <a:endParaRPr lang="en-US" sz="2000" dirty="0" smtClean="0"/>
          </a:p>
          <a:p>
            <a:pPr eaLnBrk="1" hangingPunct="1">
              <a:buSzPct val="175000"/>
              <a:buFont typeface="Arial" panose="020B0604020202020204" pitchFamily="34" charset="0"/>
              <a:buChar char="•"/>
            </a:pPr>
            <a:r>
              <a:rPr lang="en-US" sz="2000" dirty="0" err="1" smtClean="0"/>
              <a:t>Intravesical</a:t>
            </a:r>
            <a:r>
              <a:rPr lang="en-US" sz="2000" dirty="0" smtClean="0"/>
              <a:t> chemotherapy</a:t>
            </a:r>
          </a:p>
          <a:p>
            <a:pPr eaLnBrk="1" hangingPunct="1">
              <a:buSzPct val="175000"/>
              <a:buFont typeface="Wingdings" panose="05000000000000000000" pitchFamily="2" charset="2"/>
              <a:buNone/>
            </a:pPr>
            <a:r>
              <a:rPr lang="en-US" sz="2000" dirty="0" smtClean="0"/>
              <a:t>             </a:t>
            </a:r>
            <a:r>
              <a:rPr lang="en-US" sz="2000" dirty="0"/>
              <a:t>current fashion single dose </a:t>
            </a:r>
            <a:r>
              <a:rPr lang="en-US" sz="2000" dirty="0" err="1"/>
              <a:t>Mitomycin</a:t>
            </a:r>
            <a:r>
              <a:rPr lang="en-US" sz="2000" dirty="0"/>
              <a:t> instilled immediate post op</a:t>
            </a:r>
          </a:p>
          <a:p>
            <a:pPr eaLnBrk="1" hangingPunct="1">
              <a:buSzPct val="175000"/>
              <a:buFont typeface="Wingdings" panose="05000000000000000000" pitchFamily="2" charset="2"/>
              <a:buNone/>
            </a:pPr>
            <a:r>
              <a:rPr lang="en-US" sz="2000" dirty="0"/>
              <a:t>             subsequent 6 dose therapy if frequent recurrence to enforce reduced frequency </a:t>
            </a:r>
            <a:r>
              <a:rPr lang="en-US" sz="2000" dirty="0" smtClean="0"/>
              <a:t>rec</a:t>
            </a:r>
            <a:endParaRPr lang="en-US" sz="2000" dirty="0"/>
          </a:p>
          <a:p>
            <a:pPr eaLnBrk="1" hangingPunct="1">
              <a:buSzPct val="175000"/>
              <a:buFont typeface="Arial" panose="020B0604020202020204" pitchFamily="34" charset="0"/>
              <a:buChar char="•"/>
            </a:pPr>
            <a:r>
              <a:rPr lang="en-US" sz="2000" dirty="0"/>
              <a:t>Upper tract imaging</a:t>
            </a:r>
          </a:p>
          <a:p>
            <a:pPr eaLnBrk="1" hangingPunct="1">
              <a:buSzPct val="175000"/>
              <a:buFont typeface="Wingdings" panose="05000000000000000000" pitchFamily="2" charset="2"/>
              <a:buNone/>
            </a:pPr>
            <a:r>
              <a:rPr lang="en-US" sz="2000" dirty="0"/>
              <a:t>              more so in high grade disease and CIS but consider radiation dose</a:t>
            </a:r>
          </a:p>
          <a:p>
            <a:pPr eaLnBrk="1" hangingPunct="1">
              <a:buSzPct val="175000"/>
              <a:buFont typeface="Wingdings" panose="05000000000000000000" pitchFamily="2" charset="2"/>
              <a:buNone/>
            </a:pPr>
            <a:endParaRPr lang="en-US" sz="1600" dirty="0">
              <a:solidFill>
                <a:schemeClr val="bg2"/>
              </a:solidFill>
            </a:endParaRPr>
          </a:p>
          <a:p>
            <a:pPr eaLnBrk="1" hangingPunct="1">
              <a:buSzPct val="175000"/>
              <a:buFont typeface="Wingdings" panose="05000000000000000000" pitchFamily="2" charset="2"/>
              <a:buNone/>
            </a:pPr>
            <a:endParaRPr lang="en-US" sz="1600" dirty="0">
              <a:solidFill>
                <a:schemeClr val="bg2"/>
              </a:solidFill>
            </a:endParaRPr>
          </a:p>
        </p:txBody>
      </p:sp>
    </p:spTree>
    <p:extLst>
      <p:ext uri="{BB962C8B-B14F-4D97-AF65-F5344CB8AC3E}">
        <p14:creationId xmlns:p14="http://schemas.microsoft.com/office/powerpoint/2010/main" val="2489724109"/>
      </p:ext>
    </p:extLst>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0" y="223838"/>
            <a:ext cx="12177713" cy="960385"/>
          </a:xfrm>
        </p:spPr>
        <p:txBody>
          <a:bodyPr/>
          <a:lstStyle/>
          <a:p>
            <a:pPr eaLnBrk="1" hangingPunct="1"/>
            <a:r>
              <a:rPr lang="en-US" sz="3200" dirty="0"/>
              <a:t>Treatment – Superficial TCC and </a:t>
            </a:r>
            <a:r>
              <a:rPr lang="en-US" sz="3200" dirty="0" err="1"/>
              <a:t>Intravesical</a:t>
            </a:r>
            <a:r>
              <a:rPr lang="en-US" sz="3200" dirty="0"/>
              <a:t> Chemotherapy</a:t>
            </a:r>
          </a:p>
        </p:txBody>
      </p:sp>
      <p:sp>
        <p:nvSpPr>
          <p:cNvPr id="18435" name="Content Placeholder 2"/>
          <p:cNvSpPr>
            <a:spLocks noGrp="1"/>
          </p:cNvSpPr>
          <p:nvPr>
            <p:ph idx="1"/>
          </p:nvPr>
        </p:nvSpPr>
        <p:spPr>
          <a:xfrm>
            <a:off x="419725" y="1409076"/>
            <a:ext cx="11317573" cy="5141626"/>
          </a:xfrm>
        </p:spPr>
        <p:txBody>
          <a:bodyPr/>
          <a:lstStyle/>
          <a:p>
            <a:pPr eaLnBrk="1" hangingPunct="1"/>
            <a:r>
              <a:rPr lang="en-US" sz="2400" dirty="0"/>
              <a:t>Frequent recurrence – repeat TURBT problematic </a:t>
            </a:r>
            <a:r>
              <a:rPr lang="en-US" sz="2400" dirty="0" smtClean="0"/>
              <a:t>.</a:t>
            </a:r>
          </a:p>
          <a:p>
            <a:pPr eaLnBrk="1" hangingPunct="1"/>
            <a:r>
              <a:rPr lang="en-US" sz="2400" dirty="0" smtClean="0"/>
              <a:t> </a:t>
            </a:r>
            <a:r>
              <a:rPr lang="en-US" sz="2400" dirty="0" err="1"/>
              <a:t>intravesical</a:t>
            </a:r>
            <a:r>
              <a:rPr lang="en-US" sz="2400" dirty="0"/>
              <a:t> </a:t>
            </a:r>
            <a:r>
              <a:rPr lang="en-US" sz="2400" dirty="0" smtClean="0"/>
              <a:t>chemo </a:t>
            </a:r>
            <a:r>
              <a:rPr lang="en-US" sz="2400" dirty="0"/>
              <a:t>usually weekly doses for 6 weeks  +/- “maintenance” </a:t>
            </a:r>
            <a:r>
              <a:rPr lang="en-US" sz="2400" dirty="0" smtClean="0"/>
              <a:t>monthly  single doses                </a:t>
            </a:r>
            <a:endParaRPr lang="en-US" sz="2400" dirty="0"/>
          </a:p>
          <a:p>
            <a:pPr eaLnBrk="1" hangingPunct="1">
              <a:buFont typeface="Wingdings" panose="05000000000000000000" pitchFamily="2" charset="2"/>
              <a:buNone/>
            </a:pPr>
            <a:r>
              <a:rPr lang="en-US" sz="2400" dirty="0"/>
              <a:t>            </a:t>
            </a:r>
            <a:r>
              <a:rPr lang="en-US" sz="2400" dirty="0" smtClean="0"/>
              <a:t>   </a:t>
            </a:r>
            <a:r>
              <a:rPr lang="en-US" sz="2400" dirty="0"/>
              <a:t>Current fashion </a:t>
            </a:r>
            <a:r>
              <a:rPr lang="en-US" sz="2400" dirty="0" err="1" smtClean="0"/>
              <a:t>Mitomycin</a:t>
            </a:r>
            <a:r>
              <a:rPr lang="en-US" sz="2400" dirty="0"/>
              <a:t> </a:t>
            </a:r>
            <a:r>
              <a:rPr lang="en-US" sz="2400" dirty="0" smtClean="0"/>
              <a:t> for low grade TCC</a:t>
            </a:r>
            <a:endParaRPr lang="en-US" sz="2400" dirty="0"/>
          </a:p>
          <a:p>
            <a:pPr eaLnBrk="1" hangingPunct="1">
              <a:buFont typeface="Wingdings" panose="05000000000000000000" pitchFamily="2" charset="2"/>
              <a:buNone/>
            </a:pPr>
            <a:r>
              <a:rPr lang="en-US" sz="2400" dirty="0"/>
              <a:t>              </a:t>
            </a:r>
            <a:r>
              <a:rPr lang="en-US" sz="2400" dirty="0" smtClean="0"/>
              <a:t> </a:t>
            </a:r>
            <a:r>
              <a:rPr lang="en-US" sz="2400" dirty="0"/>
              <a:t>Adriamycin </a:t>
            </a:r>
            <a:r>
              <a:rPr lang="en-US" sz="2400" dirty="0" smtClean="0"/>
              <a:t>probably </a:t>
            </a:r>
            <a:r>
              <a:rPr lang="en-US" sz="2400" dirty="0"/>
              <a:t>as </a:t>
            </a:r>
            <a:r>
              <a:rPr lang="en-US" sz="2400" dirty="0" smtClean="0"/>
              <a:t>effective</a:t>
            </a:r>
            <a:endParaRPr lang="en-US" sz="2400" dirty="0"/>
          </a:p>
          <a:p>
            <a:pPr eaLnBrk="1" hangingPunct="1">
              <a:buFont typeface="Wingdings" panose="05000000000000000000" pitchFamily="2" charset="2"/>
              <a:buNone/>
            </a:pPr>
            <a:r>
              <a:rPr lang="en-US" sz="2400" dirty="0"/>
              <a:t>        </a:t>
            </a:r>
            <a:r>
              <a:rPr lang="en-US" sz="2400" dirty="0" smtClean="0"/>
              <a:t>Not </a:t>
            </a:r>
            <a:r>
              <a:rPr lang="en-US" sz="2400" dirty="0"/>
              <a:t>a cure, but to reduce frequency of recurrence and need </a:t>
            </a:r>
            <a:r>
              <a:rPr lang="en-US" sz="2400" dirty="0" smtClean="0"/>
              <a:t>for  TURBT          </a:t>
            </a:r>
            <a:endParaRPr lang="en-US" sz="2400" dirty="0"/>
          </a:p>
        </p:txBody>
      </p:sp>
    </p:spTree>
    <p:extLst>
      <p:ext uri="{BB962C8B-B14F-4D97-AF65-F5344CB8AC3E}">
        <p14:creationId xmlns:p14="http://schemas.microsoft.com/office/powerpoint/2010/main" val="477974609"/>
      </p:ext>
    </p:extLst>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dirty="0"/>
              <a:t>Treatment - CIS</a:t>
            </a:r>
          </a:p>
        </p:txBody>
      </p:sp>
      <p:sp>
        <p:nvSpPr>
          <p:cNvPr id="19459" name="Content Placeholder 2"/>
          <p:cNvSpPr>
            <a:spLocks noGrp="1"/>
          </p:cNvSpPr>
          <p:nvPr>
            <p:ph idx="1"/>
          </p:nvPr>
        </p:nvSpPr>
        <p:spPr>
          <a:xfrm>
            <a:off x="704056" y="1216936"/>
            <a:ext cx="10769600" cy="6128244"/>
          </a:xfrm>
        </p:spPr>
        <p:txBody>
          <a:bodyPr/>
          <a:lstStyle/>
          <a:p>
            <a:pPr eaLnBrk="1" hangingPunct="1"/>
            <a:r>
              <a:rPr lang="en-US" sz="2000" dirty="0"/>
              <a:t>Generally high grade and dangerous, high risk of progression to </a:t>
            </a:r>
            <a:r>
              <a:rPr lang="en-US" sz="2000" dirty="0" smtClean="0"/>
              <a:t>invasive           </a:t>
            </a:r>
            <a:endParaRPr lang="en-US" sz="2000" dirty="0"/>
          </a:p>
          <a:p>
            <a:pPr eaLnBrk="1" hangingPunct="1"/>
            <a:r>
              <a:rPr lang="en-US" sz="2000" dirty="0"/>
              <a:t>Can metastasize without clinical </a:t>
            </a:r>
            <a:r>
              <a:rPr lang="en-US" sz="2000" dirty="0" smtClean="0"/>
              <a:t>invasion</a:t>
            </a:r>
            <a:endParaRPr lang="en-US" sz="2000" dirty="0"/>
          </a:p>
          <a:p>
            <a:pPr eaLnBrk="1" hangingPunct="1"/>
            <a:r>
              <a:rPr lang="en-US" sz="2000" dirty="0"/>
              <a:t>Treatment </a:t>
            </a:r>
            <a:r>
              <a:rPr lang="en-US" sz="2400" dirty="0" err="1"/>
              <a:t>intravesical</a:t>
            </a:r>
            <a:r>
              <a:rPr lang="en-US" sz="2400" dirty="0"/>
              <a:t> BCG </a:t>
            </a:r>
            <a:r>
              <a:rPr lang="en-US" sz="2000" dirty="0"/>
              <a:t>– weekly dose 6 weeks, then “booster” doses with a range</a:t>
            </a:r>
          </a:p>
          <a:p>
            <a:pPr eaLnBrk="1" hangingPunct="1">
              <a:buFont typeface="Wingdings" panose="05000000000000000000" pitchFamily="2" charset="2"/>
              <a:buNone/>
            </a:pPr>
            <a:r>
              <a:rPr lang="en-US" sz="2000" dirty="0"/>
              <a:t>             of </a:t>
            </a:r>
            <a:r>
              <a:rPr lang="en-US" sz="2000" dirty="0" smtClean="0"/>
              <a:t>protocols</a:t>
            </a:r>
            <a:endParaRPr lang="en-US" sz="2000" dirty="0"/>
          </a:p>
          <a:p>
            <a:pPr eaLnBrk="1" hangingPunct="1">
              <a:buFont typeface="Wingdings" panose="05000000000000000000" pitchFamily="2" charset="2"/>
              <a:buNone/>
            </a:pPr>
            <a:r>
              <a:rPr lang="en-US" sz="2000" dirty="0"/>
              <a:t>             80% cure, but reasonable long term failure rate – proceed to </a:t>
            </a:r>
            <a:r>
              <a:rPr lang="en-US" sz="2000" dirty="0" smtClean="0"/>
              <a:t>cystectomy</a:t>
            </a:r>
            <a:endParaRPr lang="en-US" sz="2000" dirty="0"/>
          </a:p>
          <a:p>
            <a:pPr eaLnBrk="1" hangingPunct="1">
              <a:buFont typeface="Wingdings" panose="05000000000000000000" pitchFamily="2" charset="2"/>
              <a:buNone/>
            </a:pPr>
            <a:r>
              <a:rPr lang="en-US" sz="2000" dirty="0"/>
              <a:t>             form of </a:t>
            </a:r>
            <a:r>
              <a:rPr lang="en-US" sz="2000" dirty="0" smtClean="0"/>
              <a:t>immunotherapy</a:t>
            </a:r>
            <a:endParaRPr lang="en-US" sz="2000" dirty="0"/>
          </a:p>
          <a:p>
            <a:pPr eaLnBrk="1" hangingPunct="1">
              <a:buFont typeface="Wingdings" panose="05000000000000000000" pitchFamily="2" charset="2"/>
              <a:buNone/>
            </a:pPr>
            <a:r>
              <a:rPr lang="en-US" sz="2000" dirty="0"/>
              <a:t>             moderate risk – rare systemic BCG life threatening, not if immunosuppressed</a:t>
            </a:r>
          </a:p>
          <a:p>
            <a:pPr eaLnBrk="1" hangingPunct="1">
              <a:buFont typeface="Wingdings" panose="05000000000000000000" pitchFamily="2" charset="2"/>
              <a:buNone/>
            </a:pPr>
            <a:r>
              <a:rPr lang="en-US" sz="2000" dirty="0"/>
              <a:t>                                      bladder scarring with obstructive </a:t>
            </a:r>
            <a:r>
              <a:rPr lang="en-US" sz="2000" dirty="0" err="1"/>
              <a:t>uropathy</a:t>
            </a:r>
            <a:r>
              <a:rPr lang="en-US" sz="2000" dirty="0"/>
              <a:t> requires </a:t>
            </a:r>
            <a:r>
              <a:rPr lang="en-US" sz="2000" dirty="0" smtClean="0"/>
              <a:t>cystectomy</a:t>
            </a:r>
            <a:endParaRPr lang="en-US" sz="2000" dirty="0"/>
          </a:p>
          <a:p>
            <a:pPr eaLnBrk="1" hangingPunct="1">
              <a:buSzPct val="175000"/>
              <a:buFont typeface="Arial" panose="020B0604020202020204" pitchFamily="34" charset="0"/>
              <a:buChar char="•"/>
            </a:pPr>
            <a:r>
              <a:rPr lang="en-US" sz="2400" dirty="0" err="1"/>
              <a:t>Mitomycin</a:t>
            </a:r>
            <a:r>
              <a:rPr lang="en-US" sz="2400" dirty="0"/>
              <a:t> C    </a:t>
            </a:r>
            <a:r>
              <a:rPr lang="en-US" sz="2000" dirty="0"/>
              <a:t>40% cure</a:t>
            </a:r>
          </a:p>
        </p:txBody>
      </p:sp>
    </p:spTree>
    <p:extLst>
      <p:ext uri="{BB962C8B-B14F-4D97-AF65-F5344CB8AC3E}">
        <p14:creationId xmlns:p14="http://schemas.microsoft.com/office/powerpoint/2010/main" val="339679879"/>
      </p:ext>
    </p:extLst>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dirty="0"/>
              <a:t>Treatment – “T1G3” TCC</a:t>
            </a:r>
          </a:p>
        </p:txBody>
      </p:sp>
      <p:sp>
        <p:nvSpPr>
          <p:cNvPr id="20483" name="Content Placeholder 2"/>
          <p:cNvSpPr>
            <a:spLocks noGrp="1"/>
          </p:cNvSpPr>
          <p:nvPr>
            <p:ph idx="1"/>
          </p:nvPr>
        </p:nvSpPr>
        <p:spPr/>
        <p:txBody>
          <a:bodyPr/>
          <a:lstStyle/>
          <a:p>
            <a:pPr eaLnBrk="1" hangingPunct="1"/>
            <a:r>
              <a:rPr lang="en-US" sz="2400" dirty="0"/>
              <a:t>Re resection at 6 weeks of </a:t>
            </a:r>
            <a:r>
              <a:rPr lang="en-US" sz="2400" dirty="0" err="1"/>
              <a:t>tumour</a:t>
            </a:r>
            <a:r>
              <a:rPr lang="en-US" sz="2400" dirty="0"/>
              <a:t> scar to re check for muscle invasion</a:t>
            </a:r>
          </a:p>
          <a:p>
            <a:pPr eaLnBrk="1" hangingPunct="1"/>
            <a:endParaRPr lang="en-US" sz="2400" dirty="0"/>
          </a:p>
          <a:p>
            <a:pPr eaLnBrk="1" hangingPunct="1"/>
            <a:r>
              <a:rPr lang="en-US" sz="2400" dirty="0" smtClean="0"/>
              <a:t> </a:t>
            </a:r>
            <a:r>
              <a:rPr lang="en-US" sz="2400" dirty="0"/>
              <a:t>BCG </a:t>
            </a:r>
            <a:r>
              <a:rPr lang="en-US" sz="2400" dirty="0" smtClean="0"/>
              <a:t> </a:t>
            </a:r>
            <a:r>
              <a:rPr lang="en-US" sz="2400" dirty="0"/>
              <a:t>with close follow up high risk of recurrence, progression</a:t>
            </a:r>
          </a:p>
          <a:p>
            <a:pPr eaLnBrk="1" hangingPunct="1"/>
            <a:endParaRPr lang="en-US" sz="2400" dirty="0"/>
          </a:p>
          <a:p>
            <a:pPr eaLnBrk="1" hangingPunct="1"/>
            <a:r>
              <a:rPr lang="en-US" sz="2400" dirty="0"/>
              <a:t>Cystectomy if recurrence or progression</a:t>
            </a:r>
          </a:p>
          <a:p>
            <a:pPr marL="0" indent="0" eaLnBrk="1" hangingPunct="1">
              <a:buNone/>
            </a:pPr>
            <a:endParaRPr lang="en-US" sz="1800" dirty="0"/>
          </a:p>
          <a:p>
            <a:pPr marL="0" indent="0" eaLnBrk="1" hangingPunct="1">
              <a:buNone/>
            </a:pPr>
            <a:endParaRPr lang="en-US" sz="1800" dirty="0"/>
          </a:p>
        </p:txBody>
      </p:sp>
    </p:spTree>
    <p:extLst>
      <p:ext uri="{BB962C8B-B14F-4D97-AF65-F5344CB8AC3E}">
        <p14:creationId xmlns:p14="http://schemas.microsoft.com/office/powerpoint/2010/main" val="2519035819"/>
      </p:ext>
    </p:extLst>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73377" y="194872"/>
            <a:ext cx="6850505" cy="6400800"/>
          </a:xfrm>
          <a:prstGeom prst="rect">
            <a:avLst/>
          </a:prstGeom>
        </p:spPr>
      </p:pic>
    </p:spTree>
    <p:extLst>
      <p:ext uri="{BB962C8B-B14F-4D97-AF65-F5344CB8AC3E}">
        <p14:creationId xmlns:p14="http://schemas.microsoft.com/office/powerpoint/2010/main" val="2885353214"/>
      </p:ext>
    </p:extLst>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92790" y="124918"/>
            <a:ext cx="12177713" cy="1143000"/>
          </a:xfrm>
        </p:spPr>
        <p:txBody>
          <a:bodyPr rtlCol="1">
            <a:normAutofit/>
          </a:bodyPr>
          <a:lstStyle/>
          <a:p>
            <a:pPr eaLnBrk="1" fontAlgn="auto" hangingPunct="1">
              <a:spcAft>
                <a:spcPts val="0"/>
              </a:spcAft>
              <a:defRPr/>
            </a:pPr>
            <a:r>
              <a:rPr lang="en-US" b="1" dirty="0" smtClean="0"/>
              <a:t>Epidemiology of Bladder Carcinoma</a:t>
            </a:r>
          </a:p>
        </p:txBody>
      </p:sp>
      <p:sp>
        <p:nvSpPr>
          <p:cNvPr id="20483" name="Rectangle 3"/>
          <p:cNvSpPr>
            <a:spLocks noGrp="1" noChangeArrowheads="1"/>
          </p:cNvSpPr>
          <p:nvPr>
            <p:ph idx="1"/>
          </p:nvPr>
        </p:nvSpPr>
        <p:spPr>
          <a:xfrm>
            <a:off x="809470" y="2080510"/>
            <a:ext cx="10434793" cy="4669436"/>
          </a:xfrm>
        </p:spPr>
        <p:txBody>
          <a:bodyPr/>
          <a:lstStyle/>
          <a:p>
            <a:pPr algn="l" rtl="0" eaLnBrk="1" hangingPunct="1"/>
            <a:r>
              <a:rPr lang="en-US" dirty="0" smtClean="0"/>
              <a:t>Carcinoma of the bladder is more common in males than females, in industrialized than in developing nations, and in urban than in rural dwellers. </a:t>
            </a:r>
          </a:p>
          <a:p>
            <a:pPr algn="l" rtl="0" eaLnBrk="1" hangingPunct="1"/>
            <a:r>
              <a:rPr lang="en-US" dirty="0" smtClean="0"/>
              <a:t>The male to female ratio for transitional cell tumors is approximately 3:1. </a:t>
            </a:r>
          </a:p>
          <a:p>
            <a:pPr algn="l" rtl="0" eaLnBrk="1" hangingPunct="1"/>
            <a:r>
              <a:rPr lang="en-US" dirty="0" smtClean="0"/>
              <a:t>About 80% of patients are between the ages of 50 and 80 years. </a:t>
            </a:r>
            <a:endParaRPr lang="en-US" sz="2800" dirty="0"/>
          </a:p>
        </p:txBody>
      </p:sp>
      <p:sp>
        <p:nvSpPr>
          <p:cNvPr id="2" name="Slide Number Placeholder 1"/>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E48EABD-BE5C-45B3-A3D6-F8E84D30C495}" type="slidenum">
              <a:rPr lang="en-US" altLang="en-US">
                <a:solidFill>
                  <a:srgbClr val="898989"/>
                </a:solidFill>
              </a:rPr>
              <a:pPr eaLnBrk="1" hangingPunct="1"/>
              <a:t>3</a:t>
            </a:fld>
            <a:endParaRPr lang="en-US" altLang="en-US">
              <a:solidFill>
                <a:srgbClr val="898989"/>
              </a:solidFill>
            </a:endParaRPr>
          </a:p>
        </p:txBody>
      </p:sp>
    </p:spTree>
    <p:extLst>
      <p:ext uri="{BB962C8B-B14F-4D97-AF65-F5344CB8AC3E}">
        <p14:creationId xmlns:p14="http://schemas.microsoft.com/office/powerpoint/2010/main" val="97302231"/>
      </p:ext>
    </p:extLst>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dirty="0"/>
              <a:t>Treatment – Muscle Invasive TCC ≥ T2</a:t>
            </a:r>
          </a:p>
        </p:txBody>
      </p:sp>
      <p:sp>
        <p:nvSpPr>
          <p:cNvPr id="21507" name="Content Placeholder 2"/>
          <p:cNvSpPr>
            <a:spLocks noGrp="1"/>
          </p:cNvSpPr>
          <p:nvPr>
            <p:ph idx="1"/>
          </p:nvPr>
        </p:nvSpPr>
        <p:spPr>
          <a:xfrm>
            <a:off x="239843" y="1603948"/>
            <a:ext cx="11707317" cy="5006714"/>
          </a:xfrm>
        </p:spPr>
        <p:txBody>
          <a:bodyPr/>
          <a:lstStyle/>
          <a:p>
            <a:pPr eaLnBrk="1" hangingPunct="1"/>
            <a:r>
              <a:rPr lang="en-US" sz="2800" dirty="0" smtClean="0"/>
              <a:t>Radiotherapy</a:t>
            </a:r>
          </a:p>
          <a:p>
            <a:pPr eaLnBrk="1" hangingPunct="1"/>
            <a:endParaRPr lang="en-US" sz="2000" dirty="0"/>
          </a:p>
          <a:p>
            <a:pPr eaLnBrk="1" hangingPunct="1">
              <a:buFont typeface="Wingdings" panose="05000000000000000000" pitchFamily="2" charset="2"/>
              <a:buNone/>
            </a:pPr>
            <a:r>
              <a:rPr lang="en-US" sz="2800" dirty="0"/>
              <a:t>              20% cure alone (depending on staging)</a:t>
            </a:r>
          </a:p>
          <a:p>
            <a:pPr eaLnBrk="1" hangingPunct="1">
              <a:buFont typeface="Wingdings" panose="05000000000000000000" pitchFamily="2" charset="2"/>
              <a:buNone/>
            </a:pPr>
            <a:r>
              <a:rPr lang="en-US" sz="2800" dirty="0"/>
              <a:t>              </a:t>
            </a:r>
            <a:r>
              <a:rPr lang="en-US" sz="2800" dirty="0" err="1"/>
              <a:t>chemoradiotherapy</a:t>
            </a:r>
            <a:r>
              <a:rPr lang="en-US" sz="2800" dirty="0"/>
              <a:t> may improve cure rate</a:t>
            </a:r>
          </a:p>
          <a:p>
            <a:pPr eaLnBrk="1" hangingPunct="1">
              <a:buFont typeface="Wingdings" panose="05000000000000000000" pitchFamily="2" charset="2"/>
              <a:buNone/>
            </a:pPr>
            <a:r>
              <a:rPr lang="en-US" sz="2800" dirty="0"/>
              <a:t>              not effective if CIS present</a:t>
            </a:r>
          </a:p>
          <a:p>
            <a:pPr eaLnBrk="1" hangingPunct="1">
              <a:buFont typeface="Wingdings" panose="05000000000000000000" pitchFamily="2" charset="2"/>
              <a:buNone/>
            </a:pPr>
            <a:r>
              <a:rPr lang="en-US" sz="2800" dirty="0"/>
              <a:t>              check cystoscopy follow up</a:t>
            </a:r>
          </a:p>
          <a:p>
            <a:pPr eaLnBrk="1" hangingPunct="1">
              <a:buFont typeface="Wingdings" panose="05000000000000000000" pitchFamily="2" charset="2"/>
              <a:buNone/>
            </a:pPr>
            <a:r>
              <a:rPr lang="en-US" sz="2800" dirty="0"/>
              <a:t>              “salvage” cystectomy for failure – up to 40% cure overall</a:t>
            </a:r>
          </a:p>
          <a:p>
            <a:pPr eaLnBrk="1" hangingPunct="1"/>
            <a:endParaRPr lang="en-US" sz="1600" dirty="0">
              <a:solidFill>
                <a:schemeClr val="bg2"/>
              </a:solidFill>
            </a:endParaRPr>
          </a:p>
          <a:p>
            <a:pPr eaLnBrk="1" hangingPunct="1">
              <a:buSzPct val="175000"/>
              <a:buFont typeface="Arial" panose="020B0604020202020204" pitchFamily="34" charset="0"/>
              <a:buChar char="•"/>
            </a:pPr>
            <a:endParaRPr lang="en-US" sz="1600" dirty="0">
              <a:solidFill>
                <a:schemeClr val="bg2"/>
              </a:solidFill>
            </a:endParaRPr>
          </a:p>
          <a:p>
            <a:pPr eaLnBrk="1" hangingPunct="1">
              <a:buSzPct val="175000"/>
              <a:buFont typeface="Wingdings" panose="05000000000000000000" pitchFamily="2" charset="2"/>
              <a:buNone/>
            </a:pPr>
            <a:endParaRPr lang="en-US" sz="1600" dirty="0">
              <a:solidFill>
                <a:schemeClr val="bg2"/>
              </a:solidFill>
            </a:endParaRPr>
          </a:p>
        </p:txBody>
      </p:sp>
    </p:spTree>
    <p:extLst>
      <p:ext uri="{BB962C8B-B14F-4D97-AF65-F5344CB8AC3E}">
        <p14:creationId xmlns:p14="http://schemas.microsoft.com/office/powerpoint/2010/main" val="3206234116"/>
      </p:ext>
    </p:extLst>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711200" y="1738859"/>
            <a:ext cx="10769600" cy="4738141"/>
          </a:xfrm>
        </p:spPr>
        <p:txBody>
          <a:bodyPr/>
          <a:lstStyle/>
          <a:p>
            <a:endParaRPr lang="en-US" dirty="0"/>
          </a:p>
        </p:txBody>
      </p:sp>
      <p:pic>
        <p:nvPicPr>
          <p:cNvPr id="4" name="Picture 3"/>
          <p:cNvPicPr>
            <a:picLocks noChangeAspect="1"/>
          </p:cNvPicPr>
          <p:nvPr/>
        </p:nvPicPr>
        <p:blipFill>
          <a:blip r:embed="rId2"/>
          <a:stretch>
            <a:fillRect/>
          </a:stretch>
        </p:blipFill>
        <p:spPr>
          <a:xfrm>
            <a:off x="3717561" y="1738859"/>
            <a:ext cx="4796852" cy="4738141"/>
          </a:xfrm>
          <a:prstGeom prst="rect">
            <a:avLst/>
          </a:prstGeom>
        </p:spPr>
      </p:pic>
    </p:spTree>
    <p:extLst>
      <p:ext uri="{BB962C8B-B14F-4D97-AF65-F5344CB8AC3E}">
        <p14:creationId xmlns:p14="http://schemas.microsoft.com/office/powerpoint/2010/main" val="214552411"/>
      </p:ext>
    </p:extLst>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0" y="0"/>
            <a:ext cx="12177713" cy="915414"/>
          </a:xfrm>
        </p:spPr>
        <p:txBody>
          <a:bodyPr/>
          <a:lstStyle/>
          <a:p>
            <a:pPr eaLnBrk="1" hangingPunct="1"/>
            <a:r>
              <a:rPr lang="en-US" dirty="0"/>
              <a:t>Treatment – Muscle Invasive TCC ≥ T2</a:t>
            </a:r>
          </a:p>
        </p:txBody>
      </p:sp>
      <p:sp>
        <p:nvSpPr>
          <p:cNvPr id="22531" name="Content Placeholder 2"/>
          <p:cNvSpPr>
            <a:spLocks noGrp="1"/>
          </p:cNvSpPr>
          <p:nvPr>
            <p:ph idx="1"/>
          </p:nvPr>
        </p:nvSpPr>
        <p:spPr>
          <a:xfrm>
            <a:off x="0" y="734518"/>
            <a:ext cx="12191999" cy="6123482"/>
          </a:xfrm>
        </p:spPr>
        <p:txBody>
          <a:bodyPr/>
          <a:lstStyle/>
          <a:p>
            <a:pPr eaLnBrk="1" hangingPunct="1"/>
            <a:r>
              <a:rPr lang="en-US" sz="2400" dirty="0" smtClean="0"/>
              <a:t>Surgery</a:t>
            </a:r>
            <a:endParaRPr lang="en-US" sz="2400" dirty="0"/>
          </a:p>
          <a:p>
            <a:pPr marL="0" indent="0" eaLnBrk="1" hangingPunct="1">
              <a:buSzPct val="175000"/>
              <a:buNone/>
            </a:pPr>
            <a:r>
              <a:rPr lang="en-US" sz="2400" dirty="0" smtClean="0"/>
              <a:t>       Partial cystectomy</a:t>
            </a:r>
          </a:p>
          <a:p>
            <a:pPr marL="0" indent="0" eaLnBrk="1" hangingPunct="1">
              <a:buSzPct val="175000"/>
              <a:buNone/>
            </a:pPr>
            <a:r>
              <a:rPr lang="en-US" sz="2400" dirty="0" smtClean="0"/>
              <a:t>                 </a:t>
            </a:r>
            <a:r>
              <a:rPr lang="en-US" sz="2400" dirty="0"/>
              <a:t>Little data</a:t>
            </a:r>
          </a:p>
          <a:p>
            <a:pPr eaLnBrk="1" hangingPunct="1">
              <a:buSzPct val="175000"/>
              <a:buFont typeface="Wingdings" panose="05000000000000000000" pitchFamily="2" charset="2"/>
              <a:buNone/>
            </a:pPr>
            <a:r>
              <a:rPr lang="en-US" sz="2400" dirty="0"/>
              <a:t>          </a:t>
            </a:r>
            <a:r>
              <a:rPr lang="en-US" sz="2400" dirty="0" smtClean="0"/>
              <a:t>       </a:t>
            </a:r>
            <a:r>
              <a:rPr lang="en-US" sz="2400" dirty="0"/>
              <a:t>Possible use in small solid </a:t>
            </a:r>
            <a:r>
              <a:rPr lang="en-US" sz="2400" dirty="0" err="1"/>
              <a:t>tumours</a:t>
            </a:r>
            <a:r>
              <a:rPr lang="en-US" sz="2400" dirty="0"/>
              <a:t> in </a:t>
            </a:r>
            <a:r>
              <a:rPr lang="en-US" sz="2400" dirty="0" smtClean="0"/>
              <a:t>dome</a:t>
            </a:r>
            <a:endParaRPr lang="en-US" sz="2400" dirty="0"/>
          </a:p>
          <a:p>
            <a:pPr marL="0" indent="0" eaLnBrk="1" hangingPunct="1">
              <a:buSzPct val="175000"/>
              <a:buNone/>
            </a:pPr>
            <a:r>
              <a:rPr lang="en-US" sz="2400" dirty="0" smtClean="0"/>
              <a:t>       Radical cystectomy</a:t>
            </a:r>
            <a:endParaRPr lang="en-US" sz="2400" dirty="0"/>
          </a:p>
          <a:p>
            <a:pPr eaLnBrk="1" hangingPunct="1">
              <a:buSzPct val="175000"/>
              <a:buFont typeface="Wingdings" panose="05000000000000000000" pitchFamily="2" charset="2"/>
              <a:buNone/>
            </a:pPr>
            <a:r>
              <a:rPr lang="en-US" sz="2400" dirty="0"/>
              <a:t>            </a:t>
            </a:r>
            <a:r>
              <a:rPr lang="en-US" sz="2400" dirty="0" err="1"/>
              <a:t>Cystoprostatectomy</a:t>
            </a:r>
            <a:r>
              <a:rPr lang="en-US" sz="2400" dirty="0"/>
              <a:t> in males</a:t>
            </a:r>
          </a:p>
          <a:p>
            <a:pPr eaLnBrk="1" hangingPunct="1">
              <a:buSzPct val="175000"/>
              <a:buFont typeface="Wingdings" panose="05000000000000000000" pitchFamily="2" charset="2"/>
              <a:buNone/>
            </a:pPr>
            <a:r>
              <a:rPr lang="en-US" sz="2400" dirty="0"/>
              <a:t>            Cystectomy +/-  hysterectomy and bilateral </a:t>
            </a:r>
            <a:r>
              <a:rPr lang="en-US" sz="2400" dirty="0" err="1"/>
              <a:t>salpingo</a:t>
            </a:r>
            <a:r>
              <a:rPr lang="en-US" sz="2400" dirty="0"/>
              <a:t> </a:t>
            </a:r>
            <a:r>
              <a:rPr lang="en-US" sz="2400" dirty="0" smtClean="0"/>
              <a:t>oophorectomy</a:t>
            </a:r>
          </a:p>
          <a:p>
            <a:pPr eaLnBrk="1" hangingPunct="1">
              <a:buSzPct val="175000"/>
              <a:buFont typeface="Wingdings" panose="05000000000000000000" pitchFamily="2" charset="2"/>
              <a:buNone/>
            </a:pPr>
            <a:r>
              <a:rPr lang="en-US" sz="2400" dirty="0"/>
              <a:t> </a:t>
            </a:r>
            <a:r>
              <a:rPr lang="en-US" sz="2400" dirty="0" smtClean="0"/>
              <a:t>           in females</a:t>
            </a:r>
            <a:endParaRPr lang="en-US" sz="2400" dirty="0"/>
          </a:p>
          <a:p>
            <a:pPr eaLnBrk="1" hangingPunct="1">
              <a:buSzPct val="175000"/>
              <a:buFont typeface="Wingdings" panose="05000000000000000000" pitchFamily="2" charset="2"/>
              <a:buNone/>
            </a:pPr>
            <a:r>
              <a:rPr lang="en-US" sz="2400" dirty="0"/>
              <a:t>            Usually with regional </a:t>
            </a:r>
            <a:r>
              <a:rPr lang="en-US" sz="2400" dirty="0" smtClean="0"/>
              <a:t>lymphadenectomy</a:t>
            </a:r>
            <a:endParaRPr lang="en-US" sz="2400" dirty="0"/>
          </a:p>
          <a:p>
            <a:pPr eaLnBrk="1" hangingPunct="1">
              <a:buSzPct val="175000"/>
              <a:buFont typeface="Wingdings" panose="05000000000000000000" pitchFamily="2" charset="2"/>
              <a:buNone/>
            </a:pPr>
            <a:r>
              <a:rPr lang="en-US" sz="2400" dirty="0"/>
              <a:t>            Major surgery with moderate </a:t>
            </a:r>
            <a:r>
              <a:rPr lang="en-US" sz="2400" dirty="0" smtClean="0"/>
              <a:t>risks</a:t>
            </a:r>
          </a:p>
          <a:p>
            <a:pPr eaLnBrk="1" hangingPunct="1">
              <a:buSzPct val="175000"/>
              <a:buFont typeface="Wingdings" panose="05000000000000000000" pitchFamily="2" charset="2"/>
              <a:buNone/>
            </a:pPr>
            <a:endParaRPr lang="en-US" sz="1600" dirty="0">
              <a:solidFill>
                <a:schemeClr val="bg2"/>
              </a:solidFill>
            </a:endParaRPr>
          </a:p>
        </p:txBody>
      </p:sp>
    </p:spTree>
    <p:extLst>
      <p:ext uri="{BB962C8B-B14F-4D97-AF65-F5344CB8AC3E}">
        <p14:creationId xmlns:p14="http://schemas.microsoft.com/office/powerpoint/2010/main" val="2054315707"/>
      </p:ext>
    </p:extLst>
  </p:cSld>
  <p:clrMapOvr>
    <a:masterClrMapping/>
  </p:clrMapOvr>
  <p:transition>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dirty="0"/>
              <a:t>Treatment – Muscle Invasive TCC ≥ T2</a:t>
            </a:r>
          </a:p>
        </p:txBody>
      </p:sp>
      <p:sp>
        <p:nvSpPr>
          <p:cNvPr id="23555" name="Content Placeholder 2"/>
          <p:cNvSpPr>
            <a:spLocks noGrp="1"/>
          </p:cNvSpPr>
          <p:nvPr>
            <p:ph idx="1"/>
          </p:nvPr>
        </p:nvSpPr>
        <p:spPr>
          <a:xfrm>
            <a:off x="704056" y="1259174"/>
            <a:ext cx="10769600" cy="5598826"/>
          </a:xfrm>
        </p:spPr>
        <p:txBody>
          <a:bodyPr/>
          <a:lstStyle/>
          <a:p>
            <a:pPr eaLnBrk="1" hangingPunct="1"/>
            <a:r>
              <a:rPr lang="en-US" sz="2800" dirty="0"/>
              <a:t>Cure rates radical </a:t>
            </a:r>
            <a:r>
              <a:rPr lang="en-US" sz="2800" dirty="0" err="1"/>
              <a:t>cystecomy</a:t>
            </a:r>
            <a:r>
              <a:rPr lang="en-US" sz="2800" dirty="0" smtClean="0"/>
              <a:t>:</a:t>
            </a:r>
            <a:endParaRPr lang="en-US" sz="2800" dirty="0"/>
          </a:p>
          <a:p>
            <a:pPr eaLnBrk="1" hangingPunct="1">
              <a:buFont typeface="Wingdings" panose="05000000000000000000" pitchFamily="2" charset="2"/>
              <a:buNone/>
            </a:pPr>
            <a:r>
              <a:rPr lang="en-US" sz="2800" dirty="0"/>
              <a:t>          T2              60 – 70 </a:t>
            </a:r>
            <a:r>
              <a:rPr lang="en-US" sz="2800" dirty="0" smtClean="0"/>
              <a:t>%</a:t>
            </a:r>
            <a:endParaRPr lang="en-US" sz="2800" dirty="0"/>
          </a:p>
          <a:p>
            <a:pPr eaLnBrk="1" hangingPunct="1">
              <a:buFont typeface="Wingdings" panose="05000000000000000000" pitchFamily="2" charset="2"/>
              <a:buNone/>
            </a:pPr>
            <a:r>
              <a:rPr lang="en-US" sz="2800" dirty="0"/>
              <a:t>          T3              20 – 30 </a:t>
            </a:r>
            <a:r>
              <a:rPr lang="en-US" sz="2800" dirty="0" smtClean="0"/>
              <a:t>%</a:t>
            </a:r>
            <a:endParaRPr lang="en-US" sz="2800" dirty="0"/>
          </a:p>
          <a:p>
            <a:pPr eaLnBrk="1" hangingPunct="1">
              <a:buFont typeface="Wingdings" panose="05000000000000000000" pitchFamily="2" charset="2"/>
              <a:buNone/>
            </a:pPr>
            <a:r>
              <a:rPr lang="en-US" sz="2800" dirty="0"/>
              <a:t>     </a:t>
            </a:r>
            <a:r>
              <a:rPr lang="en-US" sz="2800" dirty="0" smtClean="0"/>
              <a:t> Boosted </a:t>
            </a:r>
            <a:r>
              <a:rPr lang="en-US" sz="2800" dirty="0"/>
              <a:t>cure rates recently with </a:t>
            </a:r>
            <a:endParaRPr lang="en-US" sz="2800" dirty="0" smtClean="0"/>
          </a:p>
          <a:p>
            <a:pPr eaLnBrk="1" hangingPunct="1">
              <a:buFont typeface="Wingdings" panose="05000000000000000000" pitchFamily="2" charset="2"/>
              <a:buNone/>
            </a:pPr>
            <a:r>
              <a:rPr lang="en-US" sz="2800" dirty="0"/>
              <a:t> </a:t>
            </a:r>
            <a:r>
              <a:rPr lang="en-US" sz="2800" dirty="0" smtClean="0"/>
              <a:t>     neo </a:t>
            </a:r>
            <a:r>
              <a:rPr lang="en-US" sz="2800" dirty="0" err="1" smtClean="0"/>
              <a:t>adjuvantchemotherapy</a:t>
            </a:r>
            <a:endParaRPr lang="en-US" sz="2800" dirty="0" smtClean="0"/>
          </a:p>
          <a:p>
            <a:pPr eaLnBrk="1" hangingPunct="1">
              <a:buFont typeface="Wingdings" panose="05000000000000000000" pitchFamily="2" charset="2"/>
              <a:buNone/>
            </a:pPr>
            <a:endParaRPr lang="en-US" sz="2400" dirty="0"/>
          </a:p>
          <a:p>
            <a:pPr marL="0" indent="0" eaLnBrk="1" hangingPunct="1">
              <a:buSzPct val="175000"/>
              <a:buNone/>
            </a:pPr>
            <a:endParaRPr lang="en-US" sz="2400" dirty="0"/>
          </a:p>
        </p:txBody>
      </p:sp>
    </p:spTree>
    <p:extLst>
      <p:ext uri="{BB962C8B-B14F-4D97-AF65-F5344CB8AC3E}">
        <p14:creationId xmlns:p14="http://schemas.microsoft.com/office/powerpoint/2010/main" val="565570307"/>
      </p:ext>
    </p:extLst>
  </p:cSld>
  <p:clrMapOvr>
    <a:masterClrMapping/>
  </p:clrMapOvr>
  <p:transition>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0" y="101184"/>
            <a:ext cx="12177713" cy="1038068"/>
          </a:xfrm>
        </p:spPr>
        <p:txBody>
          <a:bodyPr/>
          <a:lstStyle/>
          <a:p>
            <a:pPr eaLnBrk="1" hangingPunct="1"/>
            <a:r>
              <a:rPr lang="en-US" dirty="0"/>
              <a:t>Treatment – Muscle Invasive TCC ≥ T2</a:t>
            </a:r>
          </a:p>
        </p:txBody>
      </p:sp>
      <p:sp>
        <p:nvSpPr>
          <p:cNvPr id="24579" name="Content Placeholder 2"/>
          <p:cNvSpPr>
            <a:spLocks noGrp="1"/>
          </p:cNvSpPr>
          <p:nvPr>
            <p:ph idx="1"/>
          </p:nvPr>
        </p:nvSpPr>
        <p:spPr>
          <a:xfrm>
            <a:off x="419725" y="2053652"/>
            <a:ext cx="11452485" cy="4916774"/>
          </a:xfrm>
        </p:spPr>
        <p:txBody>
          <a:bodyPr/>
          <a:lstStyle/>
          <a:p>
            <a:pPr eaLnBrk="1" hangingPunct="1"/>
            <a:r>
              <a:rPr lang="en-US" sz="2800" dirty="0"/>
              <a:t>Bladder reconstruction  “</a:t>
            </a:r>
            <a:r>
              <a:rPr lang="en-US" sz="2800" dirty="0" err="1"/>
              <a:t>neobladder</a:t>
            </a:r>
            <a:r>
              <a:rPr lang="en-US" sz="2800" dirty="0" smtClean="0"/>
              <a:t>”</a:t>
            </a:r>
            <a:endParaRPr lang="en-US" sz="2800" dirty="0"/>
          </a:p>
          <a:p>
            <a:pPr eaLnBrk="1" hangingPunct="1">
              <a:buFont typeface="Wingdings" panose="05000000000000000000" pitchFamily="2" charset="2"/>
              <a:buNone/>
            </a:pPr>
            <a:r>
              <a:rPr lang="en-US" sz="2800" dirty="0"/>
              <a:t>          Uses “</a:t>
            </a:r>
            <a:r>
              <a:rPr lang="en-US" sz="2800" dirty="0" err="1"/>
              <a:t>detubularized</a:t>
            </a:r>
            <a:r>
              <a:rPr lang="en-US" sz="2800" dirty="0"/>
              <a:t>” bowel </a:t>
            </a:r>
            <a:r>
              <a:rPr lang="en-US" sz="2800" dirty="0" smtClean="0"/>
              <a:t>segments</a:t>
            </a:r>
            <a:endParaRPr lang="en-US" sz="2800" dirty="0"/>
          </a:p>
          <a:p>
            <a:pPr eaLnBrk="1" hangingPunct="1">
              <a:buFont typeface="Wingdings" panose="05000000000000000000" pitchFamily="2" charset="2"/>
              <a:buNone/>
            </a:pPr>
            <a:r>
              <a:rPr lang="en-US" sz="2800" dirty="0"/>
              <a:t>          Larger procedure, generally done in younger </a:t>
            </a:r>
            <a:r>
              <a:rPr lang="en-US" sz="2800" dirty="0" smtClean="0"/>
              <a:t>patients</a:t>
            </a:r>
            <a:endParaRPr lang="en-US" sz="2800" dirty="0"/>
          </a:p>
          <a:p>
            <a:pPr eaLnBrk="1" hangingPunct="1">
              <a:buFont typeface="Wingdings" panose="05000000000000000000" pitchFamily="2" charset="2"/>
              <a:buNone/>
            </a:pPr>
            <a:r>
              <a:rPr lang="en-US" sz="2800" dirty="0"/>
              <a:t>     </a:t>
            </a:r>
          </a:p>
          <a:p>
            <a:pPr eaLnBrk="1" hangingPunct="1">
              <a:buFont typeface="Wingdings" panose="05000000000000000000" pitchFamily="2" charset="2"/>
              <a:buNone/>
            </a:pPr>
            <a:r>
              <a:rPr lang="en-US" sz="2800" dirty="0"/>
              <a:t>          All have a risk of adenocarcinoma in </a:t>
            </a:r>
            <a:r>
              <a:rPr lang="en-US" sz="2800" dirty="0" err="1"/>
              <a:t>neobladder</a:t>
            </a:r>
            <a:r>
              <a:rPr lang="en-US" sz="2800" dirty="0" smtClean="0"/>
              <a:t>,</a:t>
            </a:r>
          </a:p>
          <a:p>
            <a:pPr eaLnBrk="1" hangingPunct="1">
              <a:buFont typeface="Wingdings" panose="05000000000000000000" pitchFamily="2" charset="2"/>
              <a:buNone/>
            </a:pPr>
            <a:r>
              <a:rPr lang="en-US" sz="2800" dirty="0"/>
              <a:t> </a:t>
            </a:r>
            <a:r>
              <a:rPr lang="en-US" sz="2800" dirty="0" smtClean="0"/>
              <a:t>         check </a:t>
            </a:r>
            <a:r>
              <a:rPr lang="en-US" sz="2800" dirty="0"/>
              <a:t>cystoscopies after 5 years</a:t>
            </a:r>
          </a:p>
          <a:p>
            <a:pPr eaLnBrk="1" hangingPunct="1">
              <a:buFont typeface="Wingdings" panose="05000000000000000000" pitchFamily="2" charset="2"/>
              <a:buNone/>
            </a:pPr>
            <a:endParaRPr lang="en-US" sz="1600" dirty="0">
              <a:solidFill>
                <a:schemeClr val="bg2"/>
              </a:solidFill>
            </a:endParaRPr>
          </a:p>
          <a:p>
            <a:pPr eaLnBrk="1" hangingPunct="1">
              <a:buFont typeface="Wingdings" panose="05000000000000000000" pitchFamily="2" charset="2"/>
              <a:buNone/>
            </a:pPr>
            <a:r>
              <a:rPr lang="en-US" sz="1600" dirty="0">
                <a:solidFill>
                  <a:schemeClr val="bg2"/>
                </a:solidFill>
              </a:rPr>
              <a:t>        </a:t>
            </a:r>
          </a:p>
        </p:txBody>
      </p:sp>
    </p:spTree>
    <p:extLst>
      <p:ext uri="{BB962C8B-B14F-4D97-AF65-F5344CB8AC3E}">
        <p14:creationId xmlns:p14="http://schemas.microsoft.com/office/powerpoint/2010/main" val="3006846941"/>
      </p:ext>
    </p:extLst>
  </p:cSld>
  <p:clrMapOvr>
    <a:masterClrMapping/>
  </p:clrMapOvr>
  <p:transition>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0" y="0"/>
            <a:ext cx="12177713" cy="1143000"/>
          </a:xfrm>
        </p:spPr>
        <p:txBody>
          <a:bodyPr/>
          <a:lstStyle/>
          <a:p>
            <a:pPr eaLnBrk="1" hangingPunct="1"/>
            <a:r>
              <a:rPr lang="en-US" dirty="0"/>
              <a:t>Treatment – Muscle Invasive TCC ≥ T2</a:t>
            </a:r>
          </a:p>
        </p:txBody>
      </p:sp>
      <p:sp>
        <p:nvSpPr>
          <p:cNvPr id="25603" name="Content Placeholder 2"/>
          <p:cNvSpPr>
            <a:spLocks noGrp="1"/>
          </p:cNvSpPr>
          <p:nvPr>
            <p:ph idx="1"/>
          </p:nvPr>
        </p:nvSpPr>
        <p:spPr>
          <a:xfrm>
            <a:off x="1" y="914400"/>
            <a:ext cx="12177712" cy="5943600"/>
          </a:xfrm>
        </p:spPr>
        <p:txBody>
          <a:bodyPr/>
          <a:lstStyle/>
          <a:p>
            <a:pPr eaLnBrk="1" hangingPunct="1">
              <a:buSzPct val="175000"/>
              <a:buFont typeface="Arial" panose="020B0604020202020204" pitchFamily="34" charset="0"/>
              <a:buChar char="•"/>
            </a:pPr>
            <a:r>
              <a:rPr lang="en-US" sz="2400" dirty="0" smtClean="0"/>
              <a:t>Chemotherapy</a:t>
            </a:r>
            <a:endParaRPr lang="en-US" sz="2400" dirty="0"/>
          </a:p>
          <a:p>
            <a:pPr eaLnBrk="1" hangingPunct="1">
              <a:buSzPct val="175000"/>
              <a:buFont typeface="Wingdings" panose="05000000000000000000" pitchFamily="2" charset="2"/>
              <a:buNone/>
            </a:pPr>
            <a:r>
              <a:rPr lang="en-US" sz="2400" dirty="0"/>
              <a:t>       </a:t>
            </a:r>
            <a:r>
              <a:rPr lang="en-US" sz="2400" dirty="0" smtClean="0"/>
              <a:t>MVAC  moderate </a:t>
            </a:r>
            <a:r>
              <a:rPr lang="en-US" sz="2400" dirty="0"/>
              <a:t>morbidity, requiring good renal </a:t>
            </a:r>
            <a:r>
              <a:rPr lang="en-US" sz="2400" dirty="0" smtClean="0"/>
              <a:t>  function</a:t>
            </a:r>
            <a:endParaRPr lang="en-US" sz="2400" dirty="0"/>
          </a:p>
          <a:p>
            <a:pPr eaLnBrk="1" hangingPunct="1">
              <a:buSzPct val="175000"/>
              <a:buFont typeface="Wingdings" panose="05000000000000000000" pitchFamily="2" charset="2"/>
              <a:buNone/>
            </a:pPr>
            <a:r>
              <a:rPr lang="en-US" sz="2400" dirty="0"/>
              <a:t>       </a:t>
            </a:r>
            <a:r>
              <a:rPr lang="en-US" sz="2400" dirty="0" err="1" smtClean="0"/>
              <a:t>Cisplatinum</a:t>
            </a:r>
            <a:r>
              <a:rPr lang="en-US" sz="2400" dirty="0" smtClean="0"/>
              <a:t> </a:t>
            </a:r>
            <a:r>
              <a:rPr lang="en-US" sz="2400" dirty="0"/>
              <a:t>/ </a:t>
            </a:r>
            <a:r>
              <a:rPr lang="en-US" sz="2400" dirty="0" err="1"/>
              <a:t>Gemcytabine</a:t>
            </a:r>
            <a:r>
              <a:rPr lang="en-US" sz="2400" dirty="0"/>
              <a:t> (or </a:t>
            </a:r>
            <a:r>
              <a:rPr lang="en-US" sz="2400" dirty="0" err="1"/>
              <a:t>carboplatinum</a:t>
            </a:r>
            <a:r>
              <a:rPr lang="en-US" sz="2400" dirty="0"/>
              <a:t>)</a:t>
            </a:r>
          </a:p>
          <a:p>
            <a:pPr eaLnBrk="1" hangingPunct="1">
              <a:buSzPct val="175000"/>
              <a:buFont typeface="Wingdings" panose="05000000000000000000" pitchFamily="2" charset="2"/>
              <a:buNone/>
            </a:pPr>
            <a:r>
              <a:rPr lang="en-US" sz="2400" dirty="0"/>
              <a:t>                   less toxic but less </a:t>
            </a:r>
            <a:r>
              <a:rPr lang="en-US" sz="2400" dirty="0" smtClean="0"/>
              <a:t>effective</a:t>
            </a:r>
            <a:endParaRPr lang="en-US" sz="2400" dirty="0"/>
          </a:p>
          <a:p>
            <a:pPr eaLnBrk="1" hangingPunct="1">
              <a:buSzPct val="175000"/>
              <a:buFont typeface="Wingdings" panose="05000000000000000000" pitchFamily="2" charset="2"/>
              <a:buNone/>
            </a:pPr>
            <a:r>
              <a:rPr lang="en-US" sz="2400" dirty="0"/>
              <a:t>       </a:t>
            </a:r>
            <a:r>
              <a:rPr lang="en-US" sz="2400" dirty="0" smtClean="0"/>
              <a:t>Not </a:t>
            </a:r>
            <a:r>
              <a:rPr lang="en-US" sz="2400" dirty="0"/>
              <a:t>curative </a:t>
            </a:r>
            <a:r>
              <a:rPr lang="en-US" sz="2400" dirty="0" smtClean="0"/>
              <a:t>alone</a:t>
            </a:r>
            <a:endParaRPr lang="en-US" sz="2400" dirty="0"/>
          </a:p>
          <a:p>
            <a:pPr eaLnBrk="1" hangingPunct="1">
              <a:buSzPct val="175000"/>
              <a:buFont typeface="Wingdings" panose="05000000000000000000" pitchFamily="2" charset="2"/>
              <a:buNone/>
            </a:pPr>
            <a:r>
              <a:rPr lang="en-US" sz="2400" dirty="0" smtClean="0"/>
              <a:t>      </a:t>
            </a:r>
            <a:r>
              <a:rPr lang="en-US" sz="2400" dirty="0"/>
              <a:t>Used with surgery in adjuvant or neo adjuvant setting 5% </a:t>
            </a:r>
            <a:r>
              <a:rPr lang="en-US" sz="2400" dirty="0" smtClean="0"/>
              <a:t>increase  cure in  </a:t>
            </a:r>
            <a:r>
              <a:rPr lang="en-US" sz="2400" dirty="0" err="1" smtClean="0"/>
              <a:t>neoadjuvant</a:t>
            </a:r>
            <a:r>
              <a:rPr lang="en-US" sz="2400" dirty="0" smtClean="0"/>
              <a:t> setting</a:t>
            </a:r>
            <a:endParaRPr lang="en-US" sz="2000" dirty="0" smtClean="0"/>
          </a:p>
          <a:p>
            <a:pPr eaLnBrk="1" hangingPunct="1">
              <a:buSzPct val="175000"/>
              <a:buFont typeface="Arial" panose="020B0604020202020204" pitchFamily="34" charset="0"/>
              <a:buChar char="•"/>
            </a:pPr>
            <a:r>
              <a:rPr lang="en-US" sz="2400" dirty="0" err="1" smtClean="0"/>
              <a:t>Chemoradiotherapy</a:t>
            </a:r>
            <a:r>
              <a:rPr lang="en-US" sz="2400" dirty="0" smtClean="0"/>
              <a:t> </a:t>
            </a:r>
            <a:endParaRPr lang="en-US" sz="2400" dirty="0">
              <a:solidFill>
                <a:schemeClr val="bg2"/>
              </a:solidFill>
            </a:endParaRPr>
          </a:p>
          <a:p>
            <a:pPr eaLnBrk="1" hangingPunct="1">
              <a:buSzPct val="175000"/>
              <a:buFont typeface="Wingdings" panose="05000000000000000000" pitchFamily="2" charset="2"/>
              <a:buNone/>
            </a:pPr>
            <a:r>
              <a:rPr lang="en-US" sz="2400" dirty="0"/>
              <a:t>             </a:t>
            </a:r>
            <a:r>
              <a:rPr lang="en-US" sz="2400" dirty="0" err="1" smtClean="0"/>
              <a:t>Cisplatinum</a:t>
            </a:r>
            <a:r>
              <a:rPr lang="en-US" sz="2400" dirty="0" smtClean="0"/>
              <a:t> </a:t>
            </a:r>
            <a:r>
              <a:rPr lang="en-US" sz="2400" dirty="0"/>
              <a:t>especially </a:t>
            </a:r>
            <a:r>
              <a:rPr lang="en-US" sz="2400" dirty="0" err="1"/>
              <a:t>radiosensitizing</a:t>
            </a:r>
            <a:endParaRPr lang="en-US" sz="2400" dirty="0"/>
          </a:p>
          <a:p>
            <a:pPr eaLnBrk="1" hangingPunct="1"/>
            <a:endParaRPr lang="en-US" sz="1600" dirty="0">
              <a:solidFill>
                <a:schemeClr val="bg2"/>
              </a:solidFill>
            </a:endParaRPr>
          </a:p>
        </p:txBody>
      </p:sp>
    </p:spTree>
    <p:extLst>
      <p:ext uri="{BB962C8B-B14F-4D97-AF65-F5344CB8AC3E}">
        <p14:creationId xmlns:p14="http://schemas.microsoft.com/office/powerpoint/2010/main" val="2737777794"/>
      </p:ext>
    </p:extLst>
  </p:cSld>
  <p:clrMapOvr>
    <a:masterClrMapping/>
  </p:clrMapOvr>
  <p:transition>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9922" y="103303"/>
            <a:ext cx="11902190" cy="6597300"/>
          </a:xfrm>
          <a:prstGeom prst="rect">
            <a:avLst/>
          </a:prstGeom>
        </p:spPr>
      </p:pic>
    </p:spTree>
    <p:extLst>
      <p:ext uri="{BB962C8B-B14F-4D97-AF65-F5344CB8AC3E}">
        <p14:creationId xmlns:p14="http://schemas.microsoft.com/office/powerpoint/2010/main" val="3046839432"/>
      </p:ext>
    </p:extLst>
  </p:cSld>
  <p:clrMapOvr>
    <a:masterClrMapping/>
  </p:clrMapOvr>
  <p:transition>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39646" y="1094282"/>
            <a:ext cx="11152682" cy="4601980"/>
          </a:xfrm>
          <a:prstGeom prst="rect">
            <a:avLst/>
          </a:prstGeom>
        </p:spPr>
      </p:pic>
    </p:spTree>
    <p:extLst>
      <p:ext uri="{BB962C8B-B14F-4D97-AF65-F5344CB8AC3E}">
        <p14:creationId xmlns:p14="http://schemas.microsoft.com/office/powerpoint/2010/main" val="1172916005"/>
      </p:ext>
    </p:extLst>
  </p:cSld>
  <p:clrMapOvr>
    <a:masterClrMapping/>
  </p:clrMapOvr>
  <p:transition>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914400" y="1768839"/>
            <a:ext cx="10363200" cy="2117361"/>
          </a:xfrm>
        </p:spPr>
        <p:txBody>
          <a:bodyPr/>
          <a:lstStyle/>
          <a:p>
            <a:r>
              <a:rPr lang="en-US" sz="4000" dirty="0" err="1" smtClean="0"/>
              <a:t>Traitement</a:t>
            </a:r>
            <a:r>
              <a:rPr lang="en-US" sz="4000" dirty="0" smtClean="0"/>
              <a:t> for Metastatic Bladder cancer </a:t>
            </a:r>
            <a:r>
              <a:rPr lang="en-US" dirty="0" smtClean="0"/>
              <a:t>TCC</a:t>
            </a:r>
            <a:endParaRPr lang="en-US" dirty="0"/>
          </a:p>
        </p:txBody>
      </p:sp>
      <p:sp>
        <p:nvSpPr>
          <p:cNvPr id="3" name="Subtitle 2"/>
          <p:cNvSpPr>
            <a:spLocks noGrp="1"/>
          </p:cNvSpPr>
          <p:nvPr>
            <p:ph type="subTitle" sz="quarter" idx="1"/>
          </p:nvPr>
        </p:nvSpPr>
        <p:spPr/>
        <p:txBody>
          <a:bodyPr/>
          <a:lstStyle/>
          <a:p>
            <a:endParaRPr lang="en-US" dirty="0"/>
          </a:p>
        </p:txBody>
      </p:sp>
    </p:spTree>
    <p:extLst>
      <p:ext uri="{BB962C8B-B14F-4D97-AF65-F5344CB8AC3E}">
        <p14:creationId xmlns:p14="http://schemas.microsoft.com/office/powerpoint/2010/main" val="1103347520"/>
      </p:ext>
    </p:extLst>
  </p:cSld>
  <p:clrMapOvr>
    <a:masterClrMapping/>
  </p:clrMapOvr>
  <p:transition>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4400" dirty="0" smtClean="0"/>
              <a:t>Chemotherapy</a:t>
            </a:r>
          </a:p>
          <a:p>
            <a:r>
              <a:rPr lang="en-US" sz="4400" dirty="0" smtClean="0"/>
              <a:t>Palliative radio-</a:t>
            </a:r>
            <a:r>
              <a:rPr lang="en-US" sz="4400" dirty="0" err="1" smtClean="0"/>
              <a:t>chemiotherapy</a:t>
            </a:r>
            <a:endParaRPr lang="en-US" sz="4400" dirty="0" smtClean="0"/>
          </a:p>
          <a:p>
            <a:r>
              <a:rPr lang="en-US" sz="4400" dirty="0" smtClean="0"/>
              <a:t>Palliative radiotherapy </a:t>
            </a:r>
          </a:p>
          <a:p>
            <a:endParaRPr lang="en-US" dirty="0"/>
          </a:p>
          <a:p>
            <a:endParaRPr lang="en-US" dirty="0"/>
          </a:p>
        </p:txBody>
      </p:sp>
    </p:spTree>
    <p:extLst>
      <p:ext uri="{BB962C8B-B14F-4D97-AF65-F5344CB8AC3E}">
        <p14:creationId xmlns:p14="http://schemas.microsoft.com/office/powerpoint/2010/main" val="1330284352"/>
      </p:ext>
    </p:extLst>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905000" y="152401"/>
            <a:ext cx="8229600" cy="1139825"/>
          </a:xfrm>
        </p:spPr>
        <p:txBody>
          <a:bodyPr/>
          <a:lstStyle/>
          <a:p>
            <a:pPr algn="l" rtl="0" eaLnBrk="1" hangingPunct="1"/>
            <a:r>
              <a:rPr lang="en-US" b="1" i="1" u="sng" dirty="0" smtClean="0"/>
              <a:t>* Risk Factors for Bladder Cancer:</a:t>
            </a:r>
          </a:p>
        </p:txBody>
      </p:sp>
      <p:sp>
        <p:nvSpPr>
          <p:cNvPr id="21507" name="Rectangle 3"/>
          <p:cNvSpPr>
            <a:spLocks noGrp="1" noChangeArrowheads="1"/>
          </p:cNvSpPr>
          <p:nvPr>
            <p:ph idx="1"/>
          </p:nvPr>
        </p:nvSpPr>
        <p:spPr>
          <a:xfrm>
            <a:off x="1676400" y="1219200"/>
            <a:ext cx="8763000" cy="5334000"/>
          </a:xfrm>
        </p:spPr>
        <p:txBody>
          <a:bodyPr/>
          <a:lstStyle/>
          <a:p>
            <a:pPr marL="0" lvl="1" indent="0" eaLnBrk="1" hangingPunct="1">
              <a:lnSpc>
                <a:spcPct val="150000"/>
              </a:lnSpc>
              <a:buClr>
                <a:schemeClr val="accent1"/>
              </a:buClr>
              <a:buSzPct val="65000"/>
              <a:buNone/>
            </a:pPr>
            <a:r>
              <a:rPr lang="en-US" sz="3200" i="1">
                <a:solidFill>
                  <a:srgbClr val="FF0000"/>
                </a:solidFill>
              </a:rPr>
              <a:t>1. Cigarette smoking:</a:t>
            </a:r>
            <a:r>
              <a:rPr lang="en-US" sz="3200">
                <a:solidFill>
                  <a:srgbClr val="FF0000"/>
                </a:solidFill>
              </a:rPr>
              <a:t> </a:t>
            </a:r>
            <a:r>
              <a:rPr lang="en-US" smtClean="0"/>
              <a:t>is clearly the most important influence, increasing the risk threefold to sevenfold, depending on the pack-years and smoking habits. 50% to 80% of all bladder cancers among men are associated with the use of cigarettes, cigars and pipes.</a:t>
            </a:r>
          </a:p>
          <a:p>
            <a:pPr marL="0" lvl="1" indent="0" eaLnBrk="1" hangingPunct="1">
              <a:lnSpc>
                <a:spcPct val="150000"/>
              </a:lnSpc>
              <a:buClr>
                <a:schemeClr val="accent1"/>
              </a:buClr>
              <a:buSzPct val="65000"/>
              <a:buNone/>
            </a:pPr>
            <a:r>
              <a:rPr lang="en-US" sz="3200" i="1">
                <a:solidFill>
                  <a:srgbClr val="FF0000"/>
                </a:solidFill>
              </a:rPr>
              <a:t>2. Industrial exposure to naphthylamine </a:t>
            </a:r>
            <a:r>
              <a:rPr lang="en-US" smtClean="0"/>
              <a:t>as present in aniline dye used in rubber industries. The cancers appear 15 to 40 years after the first exposure.</a:t>
            </a:r>
            <a:r>
              <a:rPr lang="en-US" sz="1400"/>
              <a:t/>
            </a:r>
            <a:br>
              <a:rPr lang="en-US" sz="1400"/>
            </a:br>
            <a:r>
              <a:rPr lang="en-US" sz="1400"/>
              <a:t/>
            </a:r>
            <a:br>
              <a:rPr lang="en-US" sz="1400"/>
            </a:br>
            <a:endParaRPr lang="en-US" sz="1400">
              <a:sym typeface="Wingdings" panose="05000000000000000000" pitchFamily="2" charset="2"/>
            </a:endParaRPr>
          </a:p>
          <a:p>
            <a:pPr marL="0" indent="0" eaLnBrk="1" hangingPunct="1">
              <a:lnSpc>
                <a:spcPct val="150000"/>
              </a:lnSpc>
              <a:buNone/>
            </a:pPr>
            <a:endParaRPr lang="en-US" sz="1400"/>
          </a:p>
        </p:txBody>
      </p:sp>
      <p:sp>
        <p:nvSpPr>
          <p:cNvPr id="2" name="Slide Number Placeholder 1"/>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A3788ED-E237-4B46-9A25-A6D3A7595050}" type="slidenum">
              <a:rPr lang="en-US" altLang="en-US">
                <a:solidFill>
                  <a:srgbClr val="898989"/>
                </a:solidFill>
              </a:rPr>
              <a:pPr eaLnBrk="1" hangingPunct="1"/>
              <a:t>4</a:t>
            </a:fld>
            <a:endParaRPr lang="en-US" altLang="en-US">
              <a:solidFill>
                <a:srgbClr val="898989"/>
              </a:solidFill>
            </a:endParaRPr>
          </a:p>
        </p:txBody>
      </p:sp>
    </p:spTree>
    <p:extLst>
      <p:ext uri="{BB962C8B-B14F-4D97-AF65-F5344CB8AC3E}">
        <p14:creationId xmlns:p14="http://schemas.microsoft.com/office/powerpoint/2010/main" val="762784183"/>
      </p:ext>
    </p:extLst>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18349" y="1"/>
            <a:ext cx="7914806" cy="6858000"/>
          </a:xfrm>
          <a:prstGeom prst="rect">
            <a:avLst/>
          </a:prstGeom>
        </p:spPr>
      </p:pic>
    </p:spTree>
    <p:extLst>
      <p:ext uri="{BB962C8B-B14F-4D97-AF65-F5344CB8AC3E}">
        <p14:creationId xmlns:p14="http://schemas.microsoft.com/office/powerpoint/2010/main" val="2427857465"/>
      </p:ext>
    </p:extLst>
  </p:cSld>
  <p:clrMapOvr>
    <a:masterClrMapping/>
  </p:clrMapOvr>
  <p:transition>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p:txBody>
          <a:bodyPr/>
          <a:lstStyle/>
          <a:p>
            <a:r>
              <a:rPr lang="en-US" dirty="0" smtClean="0"/>
              <a:t>New idea in Bladder Cancer </a:t>
            </a:r>
            <a:br>
              <a:rPr lang="en-US" dirty="0" smtClean="0"/>
            </a:br>
            <a:r>
              <a:rPr lang="en-US" dirty="0" smtClean="0"/>
              <a:t> treatment </a:t>
            </a:r>
            <a:endParaRPr lang="en-US" dirty="0"/>
          </a:p>
        </p:txBody>
      </p:sp>
      <p:sp>
        <p:nvSpPr>
          <p:cNvPr id="3" name="Subtitle 2"/>
          <p:cNvSpPr>
            <a:spLocks noGrp="1"/>
          </p:cNvSpPr>
          <p:nvPr>
            <p:ph type="subTitle" sz="quarter" idx="1"/>
          </p:nvPr>
        </p:nvSpPr>
        <p:spPr/>
        <p:txBody>
          <a:bodyPr/>
          <a:lstStyle/>
          <a:p>
            <a:endParaRPr lang="en-US" dirty="0"/>
          </a:p>
        </p:txBody>
      </p:sp>
    </p:spTree>
    <p:extLst>
      <p:ext uri="{BB962C8B-B14F-4D97-AF65-F5344CB8AC3E}">
        <p14:creationId xmlns:p14="http://schemas.microsoft.com/office/powerpoint/2010/main" val="307058536"/>
      </p:ext>
    </p:extLst>
  </p:cSld>
  <p:clrMapOvr>
    <a:masterClrMapping/>
  </p:clrMapOvr>
  <p:transition>
    <p:wipe dir="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p:txBody>
          <a:bodyPr/>
          <a:lstStyle/>
          <a:p>
            <a:r>
              <a:rPr lang="en-US" dirty="0" smtClean="0"/>
              <a:t>Urine </a:t>
            </a:r>
            <a:r>
              <a:rPr lang="en-US" dirty="0" err="1" smtClean="0"/>
              <a:t>teste</a:t>
            </a:r>
            <a:endParaRPr lang="en-US" dirty="0"/>
          </a:p>
        </p:txBody>
      </p:sp>
      <p:sp>
        <p:nvSpPr>
          <p:cNvPr id="3" name="Subtitle 2"/>
          <p:cNvSpPr>
            <a:spLocks noGrp="1"/>
          </p:cNvSpPr>
          <p:nvPr>
            <p:ph type="subTitle" sz="quarter" idx="1"/>
          </p:nvPr>
        </p:nvSpPr>
        <p:spPr/>
        <p:txBody>
          <a:bodyPr/>
          <a:lstStyle/>
          <a:p>
            <a:r>
              <a:rPr lang="en-US" dirty="0" smtClean="0"/>
              <a:t>Checking for </a:t>
            </a:r>
            <a:r>
              <a:rPr lang="en-US" sz="3600" dirty="0" smtClean="0">
                <a:solidFill>
                  <a:srgbClr val="FF0000"/>
                </a:solidFill>
              </a:rPr>
              <a:t>Telomerase</a:t>
            </a:r>
            <a:r>
              <a:rPr lang="en-US" dirty="0" smtClean="0"/>
              <a:t> enzyme in urine</a:t>
            </a:r>
            <a:endParaRPr lang="en-US" dirty="0"/>
          </a:p>
        </p:txBody>
      </p:sp>
    </p:spTree>
    <p:extLst>
      <p:ext uri="{BB962C8B-B14F-4D97-AF65-F5344CB8AC3E}">
        <p14:creationId xmlns:p14="http://schemas.microsoft.com/office/powerpoint/2010/main" val="1467646047"/>
      </p:ext>
    </p:extLst>
  </p:cSld>
  <p:clrMapOvr>
    <a:masterClrMapping/>
  </p:clrMapOvr>
  <p:transition>
    <p:wipe dir="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794478" y="1161738"/>
            <a:ext cx="10363200" cy="1143000"/>
          </a:xfrm>
        </p:spPr>
        <p:txBody>
          <a:bodyPr/>
          <a:lstStyle/>
          <a:p>
            <a:r>
              <a:rPr lang="en-US" dirty="0" smtClean="0"/>
              <a:t>Immune checkpoint  inhibitors</a:t>
            </a:r>
            <a:endParaRPr lang="en-US" dirty="0"/>
          </a:p>
        </p:txBody>
      </p:sp>
      <p:sp>
        <p:nvSpPr>
          <p:cNvPr id="3" name="Subtitle 2"/>
          <p:cNvSpPr>
            <a:spLocks noGrp="1"/>
          </p:cNvSpPr>
          <p:nvPr>
            <p:ph type="subTitle" sz="quarter" idx="1"/>
          </p:nvPr>
        </p:nvSpPr>
        <p:spPr>
          <a:xfrm>
            <a:off x="1708878" y="2926828"/>
            <a:ext cx="8534400" cy="3309080"/>
          </a:xfrm>
        </p:spPr>
        <p:txBody>
          <a:bodyPr/>
          <a:lstStyle/>
          <a:p>
            <a:r>
              <a:rPr lang="en-US" sz="3200" dirty="0" smtClean="0">
                <a:solidFill>
                  <a:srgbClr val="FF0000"/>
                </a:solidFill>
              </a:rPr>
              <a:t>PDL1</a:t>
            </a:r>
            <a:r>
              <a:rPr lang="en-US" dirty="0" smtClean="0"/>
              <a:t> : </a:t>
            </a:r>
            <a:r>
              <a:rPr lang="en-US" dirty="0" err="1" smtClean="0"/>
              <a:t>Aterolizumab</a:t>
            </a:r>
            <a:r>
              <a:rPr lang="en-US" dirty="0" smtClean="0"/>
              <a:t> </a:t>
            </a:r>
          </a:p>
          <a:p>
            <a:r>
              <a:rPr lang="en-US" sz="3200" dirty="0" smtClean="0">
                <a:solidFill>
                  <a:srgbClr val="FF0000"/>
                </a:solidFill>
              </a:rPr>
              <a:t>PD1</a:t>
            </a:r>
            <a:r>
              <a:rPr lang="en-US" dirty="0" smtClean="0"/>
              <a:t> : </a:t>
            </a:r>
            <a:r>
              <a:rPr lang="en-US" dirty="0" err="1" smtClean="0"/>
              <a:t>Pembrolizumab</a:t>
            </a:r>
            <a:endParaRPr lang="en-US" dirty="0" smtClean="0"/>
          </a:p>
          <a:p>
            <a:r>
              <a:rPr lang="en-US" dirty="0" smtClean="0"/>
              <a:t>( turned </a:t>
            </a:r>
            <a:r>
              <a:rPr lang="en-US" dirty="0" smtClean="0">
                <a:solidFill>
                  <a:schemeClr val="tx2"/>
                </a:solidFill>
              </a:rPr>
              <a:t>on</a:t>
            </a:r>
            <a:r>
              <a:rPr lang="en-US" dirty="0" smtClean="0"/>
              <a:t> / </a:t>
            </a:r>
            <a:r>
              <a:rPr lang="en-US" dirty="0" smtClean="0">
                <a:solidFill>
                  <a:schemeClr val="tx2"/>
                </a:solidFill>
              </a:rPr>
              <a:t>off</a:t>
            </a:r>
            <a:r>
              <a:rPr lang="en-US" dirty="0" smtClean="0"/>
              <a:t> the immune response )</a:t>
            </a:r>
          </a:p>
          <a:p>
            <a:endParaRPr lang="en-US" dirty="0"/>
          </a:p>
        </p:txBody>
      </p:sp>
    </p:spTree>
    <p:extLst>
      <p:ext uri="{BB962C8B-B14F-4D97-AF65-F5344CB8AC3E}">
        <p14:creationId xmlns:p14="http://schemas.microsoft.com/office/powerpoint/2010/main" val="1617649198"/>
      </p:ext>
    </p:extLst>
  </p:cSld>
  <p:clrMapOvr>
    <a:masterClrMapping/>
  </p:clrMapOvr>
  <p:transition>
    <p:wipe dir="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914400" y="652072"/>
            <a:ext cx="10363200" cy="1143000"/>
          </a:xfrm>
        </p:spPr>
        <p:txBody>
          <a:bodyPr/>
          <a:lstStyle/>
          <a:p>
            <a:r>
              <a:rPr lang="en-US" dirty="0" smtClean="0"/>
              <a:t>Target Therapy</a:t>
            </a:r>
            <a:endParaRPr lang="en-US" dirty="0"/>
          </a:p>
        </p:txBody>
      </p:sp>
      <p:sp>
        <p:nvSpPr>
          <p:cNvPr id="3" name="Subtitle 2"/>
          <p:cNvSpPr>
            <a:spLocks noGrp="1"/>
          </p:cNvSpPr>
          <p:nvPr>
            <p:ph type="subTitle" sz="quarter" idx="1"/>
          </p:nvPr>
        </p:nvSpPr>
        <p:spPr>
          <a:xfrm>
            <a:off x="1828800" y="1795072"/>
            <a:ext cx="8534400" cy="4950502"/>
          </a:xfrm>
        </p:spPr>
        <p:txBody>
          <a:bodyPr/>
          <a:lstStyle/>
          <a:p>
            <a:r>
              <a:rPr lang="en-US" dirty="0" err="1" smtClean="0"/>
              <a:t>Lapatinib</a:t>
            </a:r>
            <a:endParaRPr lang="en-US" dirty="0" smtClean="0"/>
          </a:p>
          <a:p>
            <a:r>
              <a:rPr lang="en-US" dirty="0" err="1" smtClean="0"/>
              <a:t>Erlotunib</a:t>
            </a:r>
            <a:endParaRPr lang="en-US" dirty="0" smtClean="0"/>
          </a:p>
          <a:p>
            <a:r>
              <a:rPr lang="en-US" dirty="0" err="1" smtClean="0"/>
              <a:t>Bevazumab</a:t>
            </a:r>
            <a:endParaRPr lang="en-US" dirty="0" smtClean="0"/>
          </a:p>
          <a:p>
            <a:r>
              <a:rPr lang="en-US" dirty="0" err="1" smtClean="0"/>
              <a:t>Sorafinb</a:t>
            </a:r>
            <a:r>
              <a:rPr lang="en-US" dirty="0" smtClean="0"/>
              <a:t> ….</a:t>
            </a:r>
          </a:p>
          <a:p>
            <a:r>
              <a:rPr lang="en-US" dirty="0" smtClean="0"/>
              <a:t>Usually combined with chemotherapy</a:t>
            </a:r>
          </a:p>
          <a:p>
            <a:endParaRPr lang="en-US" dirty="0" smtClean="0"/>
          </a:p>
          <a:p>
            <a:endParaRPr lang="en-US" dirty="0"/>
          </a:p>
        </p:txBody>
      </p:sp>
    </p:spTree>
    <p:extLst>
      <p:ext uri="{BB962C8B-B14F-4D97-AF65-F5344CB8AC3E}">
        <p14:creationId xmlns:p14="http://schemas.microsoft.com/office/powerpoint/2010/main" val="2859458184"/>
      </p:ext>
    </p:extLst>
  </p:cSld>
  <p:clrMapOvr>
    <a:masterClrMapping/>
  </p:clrMapOvr>
  <p:transition>
    <p:wipe dir="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p:txBody>
          <a:bodyPr/>
          <a:lstStyle/>
          <a:p>
            <a:r>
              <a:rPr lang="en-US" dirty="0" smtClean="0"/>
              <a:t>Gene Therapy</a:t>
            </a:r>
            <a:endParaRPr lang="en-US" dirty="0"/>
          </a:p>
        </p:txBody>
      </p:sp>
      <p:sp>
        <p:nvSpPr>
          <p:cNvPr id="3" name="Subtitle 2"/>
          <p:cNvSpPr>
            <a:spLocks noGrp="1"/>
          </p:cNvSpPr>
          <p:nvPr>
            <p:ph type="subTitle" sz="quarter" idx="1"/>
          </p:nvPr>
        </p:nvSpPr>
        <p:spPr/>
        <p:txBody>
          <a:bodyPr/>
          <a:lstStyle/>
          <a:p>
            <a:r>
              <a:rPr lang="en-US" dirty="0" smtClean="0"/>
              <a:t>Using special viruses modified in the lab</a:t>
            </a:r>
            <a:endParaRPr lang="en-US" dirty="0"/>
          </a:p>
        </p:txBody>
      </p:sp>
    </p:spTree>
    <p:extLst>
      <p:ext uri="{BB962C8B-B14F-4D97-AF65-F5344CB8AC3E}">
        <p14:creationId xmlns:p14="http://schemas.microsoft.com/office/powerpoint/2010/main" val="349199976"/>
      </p:ext>
    </p:extLst>
  </p:cSld>
  <p:clrMapOvr>
    <a:masterClrMapping/>
  </p:clrMapOvr>
  <p:transition>
    <p:wipe dir="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a:xfrm>
            <a:off x="858153" y="1992313"/>
            <a:ext cx="10363200" cy="1980080"/>
          </a:xfrm>
        </p:spPr>
        <p:txBody>
          <a:bodyPr/>
          <a:lstStyle/>
          <a:p>
            <a:r>
              <a:rPr lang="en-US" sz="4800" dirty="0" smtClean="0">
                <a:solidFill>
                  <a:schemeClr val="tx2"/>
                </a:solidFill>
              </a:rPr>
              <a:t>                    </a:t>
            </a:r>
            <a:r>
              <a:rPr lang="en-US" sz="6000" dirty="0" smtClean="0">
                <a:solidFill>
                  <a:schemeClr val="tx2"/>
                </a:solidFill>
              </a:rPr>
              <a:t>Thank you</a:t>
            </a:r>
            <a:endParaRPr lang="en-US" sz="6000" dirty="0">
              <a:solidFill>
                <a:schemeClr val="tx2"/>
              </a:solidFill>
            </a:endParaRPr>
          </a:p>
        </p:txBody>
      </p:sp>
    </p:spTree>
    <p:extLst>
      <p:ext uri="{BB962C8B-B14F-4D97-AF65-F5344CB8AC3E}">
        <p14:creationId xmlns:p14="http://schemas.microsoft.com/office/powerpoint/2010/main" val="264415678"/>
      </p:ext>
    </p:extLst>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idx="1"/>
          </p:nvPr>
        </p:nvSpPr>
        <p:spPr>
          <a:xfrm>
            <a:off x="1752600" y="762001"/>
            <a:ext cx="8763000" cy="5364163"/>
          </a:xfrm>
        </p:spPr>
        <p:txBody>
          <a:bodyPr/>
          <a:lstStyle/>
          <a:p>
            <a:pPr marL="0" indent="0" eaLnBrk="1" hangingPunct="1">
              <a:buNone/>
            </a:pPr>
            <a:r>
              <a:rPr lang="en-US" b="1" i="1" smtClean="0">
                <a:solidFill>
                  <a:srgbClr val="FF0000"/>
                </a:solidFill>
              </a:rPr>
              <a:t>3. Schistosoma haematobium:</a:t>
            </a:r>
            <a:r>
              <a:rPr lang="en-US" b="1" smtClean="0">
                <a:solidFill>
                  <a:srgbClr val="FF0000"/>
                </a:solidFill>
              </a:rPr>
              <a:t> </a:t>
            </a:r>
            <a:r>
              <a:rPr lang="en-US" smtClean="0"/>
              <a:t>infections in areas where these are endemic (Egypt, Sudan) are an established risk. The ova are deposited in the bladder wall and incite a brisk chronic inflammatory response that induces progressive mucosal squamous metaplasia and dysplasia and, in some instances, neoplasia. Seventy per cent of the cancers are squamous, the remainder being urothelial cell carcinoma.</a:t>
            </a:r>
            <a:br>
              <a:rPr lang="en-US" smtClean="0"/>
            </a:br>
            <a:endParaRPr lang="ar-SA" smtClean="0"/>
          </a:p>
        </p:txBody>
      </p:sp>
      <p:sp>
        <p:nvSpPr>
          <p:cNvPr id="2" name="Slide Number Placeholder 1"/>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8813009-208D-4069-88C3-6152735CB5C2}" type="slidenum">
              <a:rPr lang="en-US" altLang="en-US">
                <a:solidFill>
                  <a:srgbClr val="898989"/>
                </a:solidFill>
              </a:rPr>
              <a:pPr eaLnBrk="1" hangingPunct="1"/>
              <a:t>5</a:t>
            </a:fld>
            <a:endParaRPr lang="en-US" altLang="en-US">
              <a:solidFill>
                <a:srgbClr val="898989"/>
              </a:solidFill>
            </a:endParaRPr>
          </a:p>
        </p:txBody>
      </p:sp>
    </p:spTree>
    <p:extLst>
      <p:ext uri="{BB962C8B-B14F-4D97-AF65-F5344CB8AC3E}">
        <p14:creationId xmlns:p14="http://schemas.microsoft.com/office/powerpoint/2010/main" val="3178592050"/>
      </p:ext>
    </p:extLst>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p:cNvSpPr>
            <a:spLocks noGrp="1"/>
          </p:cNvSpPr>
          <p:nvPr>
            <p:ph idx="1"/>
          </p:nvPr>
        </p:nvSpPr>
        <p:spPr>
          <a:xfrm>
            <a:off x="1752600" y="609600"/>
            <a:ext cx="8686800" cy="5867400"/>
          </a:xfrm>
        </p:spPr>
        <p:txBody>
          <a:bodyPr/>
          <a:lstStyle/>
          <a:p>
            <a:pPr marL="0" indent="0" eaLnBrk="1" hangingPunct="1">
              <a:buNone/>
            </a:pPr>
            <a:r>
              <a:rPr lang="en-US" b="1" i="1" smtClean="0">
                <a:solidFill>
                  <a:srgbClr val="FF0000"/>
                </a:solidFill>
              </a:rPr>
              <a:t>4. Long-term use of analgesics.</a:t>
            </a:r>
          </a:p>
          <a:p>
            <a:pPr marL="0" indent="0" eaLnBrk="1" hangingPunct="1">
              <a:buNone/>
            </a:pPr>
            <a:r>
              <a:rPr lang="en-US" b="1" i="1" smtClean="0">
                <a:solidFill>
                  <a:srgbClr val="FF0000"/>
                </a:solidFill>
              </a:rPr>
              <a:t>5. Heavy long-term exposure to cyclophosphamide</a:t>
            </a:r>
            <a:r>
              <a:rPr lang="en-US" smtClean="0"/>
              <a:t>, an immunosuppressive agent, induces, as noted, hemorrhagic cystitis and increases the risk of bladder cancer.</a:t>
            </a:r>
          </a:p>
          <a:p>
            <a:pPr marL="0" indent="0" eaLnBrk="1" hangingPunct="1">
              <a:buNone/>
            </a:pPr>
            <a:r>
              <a:rPr lang="en-US" b="1" i="1" smtClean="0">
                <a:solidFill>
                  <a:srgbClr val="FF0000"/>
                </a:solidFill>
              </a:rPr>
              <a:t>6. Prior exposure of the bladder to radiation:</a:t>
            </a:r>
            <a:r>
              <a:rPr lang="en-US" smtClean="0"/>
              <a:t> often performed for other pelvic malignancies, increases the risk of urothelial carcinoma. In this setting, bladder cancer occurs many years after the radiation.</a:t>
            </a:r>
            <a:br>
              <a:rPr lang="en-US" smtClean="0"/>
            </a:br>
            <a:endParaRPr lang="ar-SA" smtClean="0"/>
          </a:p>
        </p:txBody>
      </p:sp>
      <p:sp>
        <p:nvSpPr>
          <p:cNvPr id="2" name="Slide Number Placeholder 1"/>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E2FE7ED-8E3A-4848-8293-F01E76991BA7}" type="slidenum">
              <a:rPr lang="en-US" altLang="en-US">
                <a:solidFill>
                  <a:srgbClr val="898989"/>
                </a:solidFill>
              </a:rPr>
              <a:pPr eaLnBrk="1" hangingPunct="1"/>
              <a:t>6</a:t>
            </a:fld>
            <a:endParaRPr lang="en-US" altLang="en-US">
              <a:solidFill>
                <a:srgbClr val="898989"/>
              </a:solidFill>
            </a:endParaRPr>
          </a:p>
        </p:txBody>
      </p:sp>
    </p:spTree>
    <p:extLst>
      <p:ext uri="{BB962C8B-B14F-4D97-AF65-F5344CB8AC3E}">
        <p14:creationId xmlns:p14="http://schemas.microsoft.com/office/powerpoint/2010/main" val="3788866768"/>
      </p:ext>
    </p:extLst>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p:cNvSpPr>
            <a:spLocks noGrp="1"/>
          </p:cNvSpPr>
          <p:nvPr>
            <p:ph idx="1"/>
          </p:nvPr>
        </p:nvSpPr>
        <p:spPr>
          <a:xfrm>
            <a:off x="1981200" y="685801"/>
            <a:ext cx="8229600" cy="5440363"/>
          </a:xfrm>
        </p:spPr>
        <p:txBody>
          <a:bodyPr/>
          <a:lstStyle/>
          <a:p>
            <a:pPr marL="0" lvl="1" indent="0" eaLnBrk="1" hangingPunct="1">
              <a:buNone/>
            </a:pPr>
            <a:r>
              <a:rPr lang="en-US" sz="3200" i="1">
                <a:solidFill>
                  <a:srgbClr val="FF0000"/>
                </a:solidFill>
                <a:sym typeface="Wingdings" panose="05000000000000000000" pitchFamily="2" charset="2"/>
              </a:rPr>
              <a:t>7. Bladder stones: </a:t>
            </a:r>
            <a:r>
              <a:rPr lang="en-US" sz="3200">
                <a:sym typeface="Wingdings" panose="05000000000000000000" pitchFamily="2" charset="2"/>
              </a:rPr>
              <a:t>cause chronic irritation to the mucosa  so increase risk for squamous cell  metaplasia  then cancer. </a:t>
            </a:r>
          </a:p>
          <a:p>
            <a:pPr eaLnBrk="1" hangingPunct="1"/>
            <a:endParaRPr lang="ar-SA" smtClean="0"/>
          </a:p>
        </p:txBody>
      </p:sp>
      <p:sp>
        <p:nvSpPr>
          <p:cNvPr id="2" name="Slide Number Placeholder 1"/>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9E95C37-CBD3-451B-A438-40F76F9AFB7F}" type="slidenum">
              <a:rPr lang="en-US" altLang="en-US">
                <a:solidFill>
                  <a:srgbClr val="898989"/>
                </a:solidFill>
              </a:rPr>
              <a:pPr eaLnBrk="1" hangingPunct="1"/>
              <a:t>7</a:t>
            </a:fld>
            <a:endParaRPr lang="en-US" altLang="en-US">
              <a:solidFill>
                <a:srgbClr val="898989"/>
              </a:solidFill>
            </a:endParaRPr>
          </a:p>
        </p:txBody>
      </p:sp>
    </p:spTree>
    <p:extLst>
      <p:ext uri="{BB962C8B-B14F-4D97-AF65-F5344CB8AC3E}">
        <p14:creationId xmlns:p14="http://schemas.microsoft.com/office/powerpoint/2010/main" val="4189360647"/>
      </p:ext>
    </p:extLst>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749425" y="333531"/>
            <a:ext cx="8229600" cy="838200"/>
          </a:xfrm>
        </p:spPr>
        <p:txBody>
          <a:bodyPr/>
          <a:lstStyle/>
          <a:p>
            <a:pPr algn="l" rtl="0" eaLnBrk="1" hangingPunct="1"/>
            <a:r>
              <a:rPr lang="en-US" sz="3200" i="1" u="sng" dirty="0"/>
              <a:t>*Histologic types of bladder carcinoma: </a:t>
            </a:r>
          </a:p>
        </p:txBody>
      </p:sp>
      <p:sp>
        <p:nvSpPr>
          <p:cNvPr id="25603" name="Rectangle 3"/>
          <p:cNvSpPr>
            <a:spLocks noGrp="1" noChangeArrowheads="1"/>
          </p:cNvSpPr>
          <p:nvPr>
            <p:ph idx="1"/>
          </p:nvPr>
        </p:nvSpPr>
        <p:spPr>
          <a:xfrm>
            <a:off x="1905000" y="1469036"/>
            <a:ext cx="8534400" cy="5126636"/>
          </a:xfrm>
        </p:spPr>
        <p:txBody>
          <a:bodyPr/>
          <a:lstStyle/>
          <a:p>
            <a:pPr marL="0" indent="0" eaLnBrk="1" hangingPunct="1">
              <a:lnSpc>
                <a:spcPct val="150000"/>
              </a:lnSpc>
              <a:buNone/>
            </a:pPr>
            <a:r>
              <a:rPr lang="en-US" sz="2400" dirty="0">
                <a:solidFill>
                  <a:srgbClr val="FF0000"/>
                </a:solidFill>
              </a:rPr>
              <a:t>1. Transitional cell  carcinoma.</a:t>
            </a:r>
          </a:p>
          <a:p>
            <a:pPr lvl="1" algn="l" rtl="0" eaLnBrk="1" hangingPunct="1">
              <a:lnSpc>
                <a:spcPct val="150000"/>
              </a:lnSpc>
            </a:pPr>
            <a:r>
              <a:rPr lang="en-US" sz="2400" dirty="0" smtClean="0"/>
              <a:t> TCC in situ.</a:t>
            </a:r>
          </a:p>
          <a:p>
            <a:pPr lvl="1" algn="l" rtl="0" eaLnBrk="1" hangingPunct="1">
              <a:lnSpc>
                <a:spcPct val="150000"/>
              </a:lnSpc>
            </a:pPr>
            <a:r>
              <a:rPr lang="en-US" sz="2400" dirty="0" smtClean="0"/>
              <a:t>Papillary (superficial) TCC carcinoma.</a:t>
            </a:r>
          </a:p>
          <a:p>
            <a:pPr lvl="1" algn="l" rtl="0" eaLnBrk="1" hangingPunct="1">
              <a:lnSpc>
                <a:spcPct val="150000"/>
              </a:lnSpc>
            </a:pPr>
            <a:r>
              <a:rPr lang="en-US" sz="2400" dirty="0" smtClean="0"/>
              <a:t>Invasive TCC . </a:t>
            </a:r>
          </a:p>
          <a:p>
            <a:pPr marL="0" indent="0" eaLnBrk="1" hangingPunct="1">
              <a:lnSpc>
                <a:spcPct val="150000"/>
              </a:lnSpc>
              <a:buNone/>
            </a:pPr>
            <a:r>
              <a:rPr lang="en-US" sz="2400" dirty="0">
                <a:solidFill>
                  <a:srgbClr val="FF0000"/>
                </a:solidFill>
              </a:rPr>
              <a:t>2. Squamous cell carcinoma: </a:t>
            </a:r>
          </a:p>
          <a:p>
            <a:pPr marL="0" indent="0" eaLnBrk="1" hangingPunct="1">
              <a:lnSpc>
                <a:spcPct val="150000"/>
              </a:lnSpc>
              <a:buNone/>
            </a:pPr>
            <a:r>
              <a:rPr lang="en-US" sz="2400" dirty="0"/>
              <a:t>- On top of squamous  metaplasia.</a:t>
            </a:r>
          </a:p>
          <a:p>
            <a:pPr marL="0" indent="0" eaLnBrk="1" hangingPunct="1">
              <a:lnSpc>
                <a:spcPct val="150000"/>
              </a:lnSpc>
              <a:buNone/>
            </a:pPr>
            <a:r>
              <a:rPr lang="en-US" sz="2400" dirty="0">
                <a:solidFill>
                  <a:srgbClr val="FF0000"/>
                </a:solidFill>
              </a:rPr>
              <a:t>3. Adenocarcinoma.</a:t>
            </a:r>
          </a:p>
        </p:txBody>
      </p:sp>
    </p:spTree>
    <p:extLst>
      <p:ext uri="{BB962C8B-B14F-4D97-AF65-F5344CB8AC3E}">
        <p14:creationId xmlns:p14="http://schemas.microsoft.com/office/powerpoint/2010/main" val="2706646945"/>
      </p:ext>
    </p:extLst>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828800" y="304801"/>
            <a:ext cx="8458200" cy="868363"/>
          </a:xfrm>
        </p:spPr>
        <p:txBody>
          <a:bodyPr rtlCol="1">
            <a:normAutofit fontScale="90000"/>
          </a:bodyPr>
          <a:lstStyle/>
          <a:p>
            <a:pPr algn="l" eaLnBrk="1" fontAlgn="auto" hangingPunct="1">
              <a:spcAft>
                <a:spcPts val="0"/>
              </a:spcAft>
              <a:defRPr/>
            </a:pPr>
            <a:r>
              <a:rPr lang="en-US" b="1" i="1" u="sng" dirty="0" smtClean="0"/>
              <a:t>* Clinical Manifestations of Bladder CA</a:t>
            </a:r>
          </a:p>
        </p:txBody>
      </p:sp>
      <p:sp>
        <p:nvSpPr>
          <p:cNvPr id="37891" name="Rectangle 3"/>
          <p:cNvSpPr>
            <a:spLocks noGrp="1" noChangeArrowheads="1"/>
          </p:cNvSpPr>
          <p:nvPr>
            <p:ph idx="1"/>
          </p:nvPr>
        </p:nvSpPr>
        <p:spPr>
          <a:xfrm>
            <a:off x="1752600" y="1295400"/>
            <a:ext cx="8610600" cy="5105400"/>
          </a:xfrm>
        </p:spPr>
        <p:txBody>
          <a:bodyPr/>
          <a:lstStyle/>
          <a:p>
            <a:pPr marL="0" indent="0" eaLnBrk="1" hangingPunct="1">
              <a:lnSpc>
                <a:spcPct val="150000"/>
              </a:lnSpc>
              <a:buNone/>
            </a:pPr>
            <a:r>
              <a:rPr lang="en-US" sz="2800" u="sng">
                <a:solidFill>
                  <a:srgbClr val="FF0000"/>
                </a:solidFill>
              </a:rPr>
              <a:t>1. Hematuria (80-90%): </a:t>
            </a:r>
            <a:r>
              <a:rPr lang="en-US"/>
              <a:t>Generally painless and may be gross or microscopic hematuria.</a:t>
            </a:r>
          </a:p>
          <a:p>
            <a:pPr marL="0" indent="0" eaLnBrk="1" hangingPunct="1">
              <a:lnSpc>
                <a:spcPct val="150000"/>
              </a:lnSpc>
              <a:buNone/>
            </a:pPr>
            <a:r>
              <a:rPr lang="en-US" sz="2800" u="sng">
                <a:solidFill>
                  <a:srgbClr val="FF0000"/>
                </a:solidFill>
              </a:rPr>
              <a:t>2. Pain:  </a:t>
            </a:r>
            <a:r>
              <a:rPr lang="en-US"/>
              <a:t>often reflects tumor location</a:t>
            </a:r>
          </a:p>
          <a:p>
            <a:pPr lvl="1" algn="l" rtl="0" eaLnBrk="1" hangingPunct="1">
              <a:lnSpc>
                <a:spcPct val="150000"/>
              </a:lnSpc>
            </a:pPr>
            <a:r>
              <a:rPr lang="en-US" sz="2400"/>
              <a:t>Lower abdominal pain – Bladder mass</a:t>
            </a:r>
          </a:p>
          <a:p>
            <a:pPr lvl="1" algn="l" rtl="0" eaLnBrk="1" hangingPunct="1">
              <a:lnSpc>
                <a:spcPct val="150000"/>
              </a:lnSpc>
            </a:pPr>
            <a:r>
              <a:rPr lang="en-US" sz="2400"/>
              <a:t>Rectal discomfort &amp; perineal pain – Invasion of prostate or pelvis. </a:t>
            </a:r>
          </a:p>
          <a:p>
            <a:pPr lvl="1" algn="l" rtl="0" eaLnBrk="1" hangingPunct="1">
              <a:lnSpc>
                <a:spcPct val="150000"/>
              </a:lnSpc>
            </a:pPr>
            <a:r>
              <a:rPr lang="en-US" sz="2400"/>
              <a:t>Flank pain - Obstruction of ureters</a:t>
            </a:r>
          </a:p>
          <a:p>
            <a:pPr marL="0" indent="0" eaLnBrk="1" hangingPunct="1">
              <a:lnSpc>
                <a:spcPct val="150000"/>
              </a:lnSpc>
              <a:buNone/>
            </a:pPr>
            <a:endParaRPr lang="en-US" sz="2200"/>
          </a:p>
        </p:txBody>
      </p:sp>
      <p:sp>
        <p:nvSpPr>
          <p:cNvPr id="2" name="Slide Number Placeholder 1"/>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BD33DD1-36D7-4EE3-BAA8-2D275748EDE1}" type="slidenum">
              <a:rPr lang="en-US" altLang="en-US">
                <a:solidFill>
                  <a:srgbClr val="898989"/>
                </a:solidFill>
              </a:rPr>
              <a:pPr eaLnBrk="1" hangingPunct="1"/>
              <a:t>9</a:t>
            </a:fld>
            <a:endParaRPr lang="en-US" altLang="en-US">
              <a:solidFill>
                <a:srgbClr val="898989"/>
              </a:solidFill>
            </a:endParaRPr>
          </a:p>
        </p:txBody>
      </p:sp>
    </p:spTree>
    <p:extLst>
      <p:ext uri="{BB962C8B-B14F-4D97-AF65-F5344CB8AC3E}">
        <p14:creationId xmlns:p14="http://schemas.microsoft.com/office/powerpoint/2010/main" val="93298574"/>
      </p:ext>
    </p:extLst>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1_Newonscr">
  <a:themeElements>
    <a:clrScheme name="">
      <a:dk1>
        <a:srgbClr val="919191"/>
      </a:dk1>
      <a:lt1>
        <a:srgbClr val="FFFFFF"/>
      </a:lt1>
      <a:dk2>
        <a:srgbClr val="0101EF"/>
      </a:dk2>
      <a:lt2>
        <a:srgbClr val="FAFD00"/>
      </a:lt2>
      <a:accent1>
        <a:srgbClr val="0101EF"/>
      </a:accent1>
      <a:accent2>
        <a:srgbClr val="00FF00"/>
      </a:accent2>
      <a:accent3>
        <a:srgbClr val="AAAAF6"/>
      </a:accent3>
      <a:accent4>
        <a:srgbClr val="DADADA"/>
      </a:accent4>
      <a:accent5>
        <a:srgbClr val="AAAAF6"/>
      </a:accent5>
      <a:accent6>
        <a:srgbClr val="00E700"/>
      </a:accent6>
      <a:hlink>
        <a:srgbClr val="FAFD00"/>
      </a:hlink>
      <a:folHlink>
        <a:srgbClr val="00FADC"/>
      </a:folHlink>
    </a:clrScheme>
    <a:fontScheme name="Newonsc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flat" cmpd="sng" algn="ctr">
          <a:solidFill>
            <a:srgbClr val="00FFFF"/>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6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38100" cap="flat" cmpd="sng" algn="ctr">
          <a:solidFill>
            <a:srgbClr val="00FFFF"/>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600" b="1" i="0" u="none" strike="noStrike" cap="none" normalizeH="0" baseline="0" smtClean="0">
            <a:ln>
              <a:noFill/>
            </a:ln>
            <a:solidFill>
              <a:schemeClr val="tx1"/>
            </a:solidFill>
            <a:effectLst/>
            <a:latin typeface="Arial" charset="0"/>
          </a:defRPr>
        </a:defPPr>
      </a:lstStyle>
    </a:lnDef>
  </a:objectDefaults>
  <a:extraClrSchemeLst>
    <a:extraClrScheme>
      <a:clrScheme name="Newonscr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ewonscr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Newonscr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ewonscr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ewonscr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ewonscr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Newonscr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483</TotalTime>
  <Words>1622</Words>
  <Application>Microsoft Office PowerPoint</Application>
  <PresentationFormat>Widescreen</PresentationFormat>
  <Paragraphs>207</Paragraphs>
  <Slides>46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46</vt:i4>
      </vt:variant>
    </vt:vector>
  </HeadingPairs>
  <TitlesOfParts>
    <vt:vector size="52" baseType="lpstr">
      <vt:lpstr>Arial</vt:lpstr>
      <vt:lpstr>Calibri</vt:lpstr>
      <vt:lpstr>Symbol</vt:lpstr>
      <vt:lpstr>Times New Roman</vt:lpstr>
      <vt:lpstr>Wingdings</vt:lpstr>
      <vt:lpstr>1_Newonscr</vt:lpstr>
      <vt:lpstr>أورام المثانة Bladder cancer </vt:lpstr>
      <vt:lpstr>PowerPoint Presentation</vt:lpstr>
      <vt:lpstr>Epidemiology of Bladder Carcinoma</vt:lpstr>
      <vt:lpstr>* Risk Factors for Bladder Cancer:</vt:lpstr>
      <vt:lpstr>PowerPoint Presentation</vt:lpstr>
      <vt:lpstr>PowerPoint Presentation</vt:lpstr>
      <vt:lpstr>PowerPoint Presentation</vt:lpstr>
      <vt:lpstr>*Histologic types of bladder carcinoma: </vt:lpstr>
      <vt:lpstr>* Clinical Manifestations of Bladder CA</vt:lpstr>
      <vt:lpstr>PowerPoint Presentation</vt:lpstr>
      <vt:lpstr>* Investigations for  Bladder Cancer:</vt:lpstr>
      <vt:lpstr>PowerPoint Presentation</vt:lpstr>
      <vt:lpstr>PowerPoint Presentation</vt:lpstr>
      <vt:lpstr>Papillary carcinoma</vt:lpstr>
      <vt:lpstr>PowerPoint Presentation</vt:lpstr>
      <vt:lpstr>PowerPoint Presentation</vt:lpstr>
      <vt:lpstr>* Complications of urinary bladder carcinoma:</vt:lpstr>
      <vt:lpstr>PowerPoint Presentation</vt:lpstr>
      <vt:lpstr>* Grading of transitional cell carcinoma: </vt:lpstr>
      <vt:lpstr>* TNM staging for bladder carcinoma:</vt:lpstr>
      <vt:lpstr>T: Tumor size. </vt:lpstr>
      <vt:lpstr>PowerPoint Presentation</vt:lpstr>
      <vt:lpstr>PowerPoint Presentation</vt:lpstr>
      <vt:lpstr>Treatment of Bladder cancer</vt:lpstr>
      <vt:lpstr>Treatment – Superfical TCC</vt:lpstr>
      <vt:lpstr>Treatment – Superficial TCC and Intravesical Chemotherapy</vt:lpstr>
      <vt:lpstr>Treatment - CIS</vt:lpstr>
      <vt:lpstr>Treatment – “T1G3” TCC</vt:lpstr>
      <vt:lpstr>PowerPoint Presentation</vt:lpstr>
      <vt:lpstr>Treatment – Muscle Invasive TCC ≥ T2</vt:lpstr>
      <vt:lpstr>PowerPoint Presentation</vt:lpstr>
      <vt:lpstr>Treatment – Muscle Invasive TCC ≥ T2</vt:lpstr>
      <vt:lpstr>Treatment – Muscle Invasive TCC ≥ T2</vt:lpstr>
      <vt:lpstr>Treatment – Muscle Invasive TCC ≥ T2</vt:lpstr>
      <vt:lpstr>Treatment – Muscle Invasive TCC ≥ T2</vt:lpstr>
      <vt:lpstr>PowerPoint Presentation</vt:lpstr>
      <vt:lpstr>PowerPoint Presentation</vt:lpstr>
      <vt:lpstr>Traitement for Metastatic Bladder cancer TCC</vt:lpstr>
      <vt:lpstr>PowerPoint Presentation</vt:lpstr>
      <vt:lpstr>PowerPoint Presentation</vt:lpstr>
      <vt:lpstr>New idea in Bladder Cancer   treatment </vt:lpstr>
      <vt:lpstr>Urine teste</vt:lpstr>
      <vt:lpstr>Immune checkpoint  inhibitors</vt:lpstr>
      <vt:lpstr>Target Therapy</vt:lpstr>
      <vt:lpstr>Gene Therapy</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أورام المثانة Bladder cancer</dc:title>
  <dc:creator>AL-hadi</dc:creator>
  <cp:lastModifiedBy>AL-hadi</cp:lastModifiedBy>
  <cp:revision>68</cp:revision>
  <dcterms:created xsi:type="dcterms:W3CDTF">2016-01-26T17:13:33Z</dcterms:created>
  <dcterms:modified xsi:type="dcterms:W3CDTF">2016-03-05T18:02:55Z</dcterms:modified>
</cp:coreProperties>
</file>