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4" r:id="rId3"/>
    <p:sldMasterId id="2147483686" r:id="rId4"/>
    <p:sldMasterId id="2147483711" r:id="rId5"/>
    <p:sldMasterId id="2147483723" r:id="rId6"/>
    <p:sldMasterId id="2147483736" r:id="rId7"/>
  </p:sldMasterIdLst>
  <p:notesMasterIdLst>
    <p:notesMasterId r:id="rId72"/>
  </p:notesMasterIdLst>
  <p:sldIdLst>
    <p:sldId id="256" r:id="rId8"/>
    <p:sldId id="314" r:id="rId9"/>
    <p:sldId id="315" r:id="rId10"/>
    <p:sldId id="316" r:id="rId11"/>
    <p:sldId id="318" r:id="rId12"/>
    <p:sldId id="328" r:id="rId13"/>
    <p:sldId id="319" r:id="rId14"/>
    <p:sldId id="329" r:id="rId15"/>
    <p:sldId id="276" r:id="rId16"/>
    <p:sldId id="320" r:id="rId17"/>
    <p:sldId id="278" r:id="rId18"/>
    <p:sldId id="324" r:id="rId19"/>
    <p:sldId id="321" r:id="rId20"/>
    <p:sldId id="331" r:id="rId21"/>
    <p:sldId id="323" r:id="rId22"/>
    <p:sldId id="325" r:id="rId23"/>
    <p:sldId id="332" r:id="rId24"/>
    <p:sldId id="326" r:id="rId25"/>
    <p:sldId id="333" r:id="rId26"/>
    <p:sldId id="327" r:id="rId27"/>
    <p:sldId id="342" r:id="rId28"/>
    <p:sldId id="343" r:id="rId29"/>
    <p:sldId id="345" r:id="rId30"/>
    <p:sldId id="344" r:id="rId31"/>
    <p:sldId id="335" r:id="rId32"/>
    <p:sldId id="336" r:id="rId33"/>
    <p:sldId id="337" r:id="rId34"/>
    <p:sldId id="338" r:id="rId35"/>
    <p:sldId id="341" r:id="rId36"/>
    <p:sldId id="279" r:id="rId37"/>
    <p:sldId id="340" r:id="rId38"/>
    <p:sldId id="293" r:id="rId39"/>
    <p:sldId id="289" r:id="rId40"/>
    <p:sldId id="295" r:id="rId41"/>
    <p:sldId id="290" r:id="rId42"/>
    <p:sldId id="291" r:id="rId43"/>
    <p:sldId id="292" r:id="rId44"/>
    <p:sldId id="280" r:id="rId45"/>
    <p:sldId id="294" r:id="rId46"/>
    <p:sldId id="281" r:id="rId47"/>
    <p:sldId id="283" r:id="rId48"/>
    <p:sldId id="296" r:id="rId49"/>
    <p:sldId id="297" r:id="rId50"/>
    <p:sldId id="298" r:id="rId51"/>
    <p:sldId id="299" r:id="rId52"/>
    <p:sldId id="300" r:id="rId53"/>
    <p:sldId id="301" r:id="rId54"/>
    <p:sldId id="303" r:id="rId55"/>
    <p:sldId id="302" r:id="rId56"/>
    <p:sldId id="304" r:id="rId57"/>
    <p:sldId id="305" r:id="rId58"/>
    <p:sldId id="308" r:id="rId59"/>
    <p:sldId id="306" r:id="rId60"/>
    <p:sldId id="309" r:id="rId61"/>
    <p:sldId id="310" r:id="rId62"/>
    <p:sldId id="311" r:id="rId63"/>
    <p:sldId id="312" r:id="rId64"/>
    <p:sldId id="313" r:id="rId65"/>
    <p:sldId id="346" r:id="rId66"/>
    <p:sldId id="347" r:id="rId67"/>
    <p:sldId id="349" r:id="rId68"/>
    <p:sldId id="350" r:id="rId69"/>
    <p:sldId id="351" r:id="rId70"/>
    <p:sldId id="348" r:id="rId71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8A6AE4-889F-441A-B3BD-FD8B7D9376FC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6C55EE-0FE8-4CE6-9FFE-B18F34BADCD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271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55EE-0FE8-4CE6-9FFE-B18F34BADCD1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013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55EE-0FE8-4CE6-9FFE-B18F34BADCD1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013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55EE-0FE8-4CE6-9FFE-B18F34BADCD1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013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F324B6E-82CA-4910-9C6C-CA9F92001960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Congenital</a:t>
            </a:r>
            <a:r>
              <a:rPr lang="en-US" baseline="0" dirty="0" smtClean="0"/>
              <a:t> hypertrophy of the retinal pigment epithelium</a:t>
            </a:r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55EE-0FE8-4CE6-9FFE-B18F34BADCD1}" type="slidenum">
              <a:rPr lang="ar-SY" smtClean="0"/>
              <a:t>38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629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7639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28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3588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58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58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91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5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2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221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7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63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72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58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0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919B8-E5FC-45BF-9ED0-BF8A19B45A69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39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7B891-0122-40BC-8238-EF7BB01D344C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35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D3DF7-9566-4A5C-BE8A-4E465EBADD4D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95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609-4C84-4B71-8168-7C7067D081DB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8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2349C-D3F4-4664-9EDA-878FF2D8DA3D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5354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EE03C-1606-4355-A9F3-BDA1D43487C8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9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36F1-AB59-471B-B0E7-61EFD0DA65AE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4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BAD3-40C4-40C7-BAD0-7E0EA11148A7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97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0D993-761C-44E2-A308-045BFEC66843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28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306BD-52D7-4C55-977B-3210F6D7DF50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68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491B-055B-43F6-B298-9F6C9137AA84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71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462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215901"/>
          </a:xfrm>
          <a:prstGeom prst="rect">
            <a:avLst/>
          </a:prstGeom>
          <a:solidFill>
            <a:srgbClr val="294B8E"/>
          </a:solidFill>
          <a:ln w="9525" algn="ctr">
            <a:solidFill>
              <a:srgbClr val="294B8E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88913"/>
            <a:ext cx="9144000" cy="71437"/>
          </a:xfrm>
          <a:prstGeom prst="rect">
            <a:avLst/>
          </a:prstGeom>
          <a:solidFill>
            <a:srgbClr val="009FBD"/>
          </a:solidFill>
          <a:ln w="9525" algn="ctr">
            <a:solidFill>
              <a:srgbClr val="009FBD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>
            <a:lvl1pPr>
              <a:defRPr>
                <a:solidFill>
                  <a:srgbClr val="294B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FB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0488-9D7D-4386-AEED-B9B528D3B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4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333375"/>
            <a:ext cx="1293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215901"/>
          </a:xfrm>
          <a:prstGeom prst="rect">
            <a:avLst/>
          </a:prstGeom>
          <a:solidFill>
            <a:srgbClr val="294B8E"/>
          </a:solidFill>
          <a:ln w="9525" algn="ctr">
            <a:solidFill>
              <a:srgbClr val="294B8E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88913"/>
            <a:ext cx="9144000" cy="71437"/>
          </a:xfrm>
          <a:prstGeom prst="rect">
            <a:avLst/>
          </a:prstGeom>
          <a:solidFill>
            <a:srgbClr val="009FBD"/>
          </a:solidFill>
          <a:ln w="9525" algn="ctr">
            <a:solidFill>
              <a:srgbClr val="009FBD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128792" cy="1143000"/>
          </a:xfrm>
        </p:spPr>
        <p:txBody>
          <a:bodyPr/>
          <a:lstStyle>
            <a:lvl1pPr>
              <a:defRPr sz="4000" b="1">
                <a:solidFill>
                  <a:srgbClr val="294B8E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>
            <a:lvl1pPr>
              <a:buClr>
                <a:srgbClr val="009FBD"/>
              </a:buClr>
              <a:defRPr sz="3000">
                <a:solidFill>
                  <a:srgbClr val="294B8E"/>
                </a:solidFill>
              </a:defRPr>
            </a:lvl1pPr>
            <a:lvl2pPr>
              <a:buClr>
                <a:srgbClr val="009FBD"/>
              </a:buClr>
              <a:buFont typeface="Wingdings" pitchFamily="2" charset="2"/>
              <a:buChar char="Ø"/>
              <a:defRPr>
                <a:solidFill>
                  <a:srgbClr val="3663BC"/>
                </a:solidFill>
              </a:defRPr>
            </a:lvl2pPr>
            <a:lvl3pPr>
              <a:buClr>
                <a:srgbClr val="009FBD"/>
              </a:buClr>
              <a:buFont typeface="Courier New" pitchFamily="49" charset="0"/>
              <a:buChar char="o"/>
              <a:defRPr>
                <a:solidFill>
                  <a:srgbClr val="3663BC"/>
                </a:solidFill>
              </a:defRPr>
            </a:lvl3pPr>
            <a:lvl4pPr>
              <a:buClr>
                <a:srgbClr val="009FBD"/>
              </a:buClr>
              <a:buFont typeface="Wingdings" pitchFamily="2" charset="2"/>
              <a:buChar char="v"/>
              <a:defRPr>
                <a:solidFill>
                  <a:srgbClr val="3663BC"/>
                </a:solidFill>
              </a:defRPr>
            </a:lvl4pPr>
            <a:lvl5pPr>
              <a:buClr>
                <a:srgbClr val="009FBD"/>
              </a:buClr>
              <a:defRPr>
                <a:solidFill>
                  <a:srgbClr val="3663B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5C68-AC68-481B-B917-3F1DC00490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4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8D58-9744-4FC3-A5AB-354E58E21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6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42D1-B9F7-4321-9DC9-967D80BD5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2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68445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5ECB-B0FA-45ED-87C1-4B989E12D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36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95C6-8B0F-4E26-B93F-D6DEC1219A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28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6BD0-313E-4B5B-873E-5523FF3308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63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23BE-7601-49F9-BB8C-BBC33284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89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8F29-EB9F-49F4-B0D4-1044CF819B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99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76EC1-0E8D-4876-87EA-4050E45976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21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B5BD-D371-47DD-8653-D7BA554D9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26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ACCC-71E1-41A3-AA5A-11D412628F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7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67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96302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53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47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67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06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10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11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5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52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44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462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215901"/>
          </a:xfrm>
          <a:prstGeom prst="rect">
            <a:avLst/>
          </a:prstGeom>
          <a:solidFill>
            <a:srgbClr val="294B8E"/>
          </a:solidFill>
          <a:ln w="9525" algn="ctr">
            <a:solidFill>
              <a:srgbClr val="294B8E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88913"/>
            <a:ext cx="9144000" cy="71437"/>
          </a:xfrm>
          <a:prstGeom prst="rect">
            <a:avLst/>
          </a:prstGeom>
          <a:solidFill>
            <a:srgbClr val="009FBD"/>
          </a:solidFill>
          <a:ln w="9525" algn="ctr">
            <a:solidFill>
              <a:srgbClr val="009FBD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>
            <a:lvl1pPr>
              <a:defRPr>
                <a:solidFill>
                  <a:srgbClr val="294B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FB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0488-9D7D-4386-AEED-B9B528D3B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1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80431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333375"/>
            <a:ext cx="1293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215901"/>
          </a:xfrm>
          <a:prstGeom prst="rect">
            <a:avLst/>
          </a:prstGeom>
          <a:solidFill>
            <a:srgbClr val="294B8E"/>
          </a:solidFill>
          <a:ln w="9525" algn="ctr">
            <a:solidFill>
              <a:srgbClr val="294B8E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88913"/>
            <a:ext cx="9144000" cy="71437"/>
          </a:xfrm>
          <a:prstGeom prst="rect">
            <a:avLst/>
          </a:prstGeom>
          <a:solidFill>
            <a:srgbClr val="009FBD"/>
          </a:solidFill>
          <a:ln w="9525" algn="ctr">
            <a:solidFill>
              <a:srgbClr val="009FBD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128792" cy="1143000"/>
          </a:xfrm>
        </p:spPr>
        <p:txBody>
          <a:bodyPr/>
          <a:lstStyle>
            <a:lvl1pPr>
              <a:defRPr sz="4000" b="1">
                <a:solidFill>
                  <a:srgbClr val="294B8E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>
            <a:lvl1pPr>
              <a:buClr>
                <a:srgbClr val="009FBD"/>
              </a:buClr>
              <a:defRPr sz="3000">
                <a:solidFill>
                  <a:srgbClr val="294B8E"/>
                </a:solidFill>
              </a:defRPr>
            </a:lvl1pPr>
            <a:lvl2pPr>
              <a:buClr>
                <a:srgbClr val="009FBD"/>
              </a:buClr>
              <a:buFont typeface="Wingdings" pitchFamily="2" charset="2"/>
              <a:buChar char="Ø"/>
              <a:defRPr>
                <a:solidFill>
                  <a:srgbClr val="3663BC"/>
                </a:solidFill>
              </a:defRPr>
            </a:lvl2pPr>
            <a:lvl3pPr>
              <a:buClr>
                <a:srgbClr val="009FBD"/>
              </a:buClr>
              <a:buFont typeface="Courier New" pitchFamily="49" charset="0"/>
              <a:buChar char="o"/>
              <a:defRPr>
                <a:solidFill>
                  <a:srgbClr val="3663BC"/>
                </a:solidFill>
              </a:defRPr>
            </a:lvl3pPr>
            <a:lvl4pPr>
              <a:buClr>
                <a:srgbClr val="009FBD"/>
              </a:buClr>
              <a:buFont typeface="Wingdings" pitchFamily="2" charset="2"/>
              <a:buChar char="v"/>
              <a:defRPr>
                <a:solidFill>
                  <a:srgbClr val="3663BC"/>
                </a:solidFill>
              </a:defRPr>
            </a:lvl4pPr>
            <a:lvl5pPr>
              <a:buClr>
                <a:srgbClr val="009FBD"/>
              </a:buClr>
              <a:defRPr>
                <a:solidFill>
                  <a:srgbClr val="3663B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5C68-AC68-481B-B917-3F1DC00490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3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8D58-9744-4FC3-A5AB-354E58E21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84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42D1-B9F7-4321-9DC9-967D80BD5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5ECB-B0FA-45ED-87C1-4B989E12D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1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95C6-8B0F-4E26-B93F-D6DEC1219A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24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6BD0-313E-4B5B-873E-5523FF3308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69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23BE-7601-49F9-BB8C-BBC33284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35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8F29-EB9F-49F4-B0D4-1044CF819B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34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76EC1-0E8D-4876-87EA-4050E45976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80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B5BD-D371-47DD-8653-D7BA554D9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2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81646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ACCC-71E1-41A3-AA5A-11D412628F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44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68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7871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640839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8400" y="2286000"/>
            <a:ext cx="3378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2286000"/>
            <a:ext cx="3378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8023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2740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4594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305983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209720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62613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79534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4295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4724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8400" y="2286000"/>
            <a:ext cx="3378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9000" y="2286000"/>
            <a:ext cx="33782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35835962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68400" y="2286000"/>
            <a:ext cx="69088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83821012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8400" y="2286000"/>
            <a:ext cx="33782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0" y="2286000"/>
            <a:ext cx="3378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762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86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6FA8-A129-4306-B8B5-2B299E06DD67}" type="datetimeFigureOut">
              <a:rPr lang="ar-SY" smtClean="0"/>
              <a:t>14/04/1437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4497-E3C7-4828-B83A-1B860536385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522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mtClean="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348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666699"/>
                </a:solidFill>
              </a:endParaRPr>
            </a:p>
          </p:txBody>
        </p:sp>
        <p:sp>
          <p:nvSpPr>
            <p:cNvPr id="3348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666699"/>
                </a:solidFill>
              </a:endParaRPr>
            </a:p>
          </p:txBody>
        </p:sp>
        <p:sp>
          <p:nvSpPr>
            <p:cNvPr id="3348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9999CC"/>
                </a:solidFill>
              </a:endParaRPr>
            </a:p>
          </p:txBody>
        </p:sp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666699"/>
                </a:solidFill>
              </a:endParaRPr>
            </a:p>
          </p:txBody>
        </p:sp>
        <p:sp>
          <p:nvSpPr>
            <p:cNvPr id="3348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8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9999CC"/>
                </a:solidFill>
              </a:endParaRPr>
            </a:p>
          </p:txBody>
        </p:sp>
        <p:sp>
          <p:nvSpPr>
            <p:cNvPr id="3348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9999CC"/>
                </a:solidFill>
              </a:endParaRPr>
            </a:p>
          </p:txBody>
        </p:sp>
      </p:grpSp>
      <p:sp>
        <p:nvSpPr>
          <p:cNvPr id="410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48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mtClean="0">
                <a:latin typeface="+mn-lt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4103" name="Picture 17" descr="GEP logo blackon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88065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772C4EFC-14CB-4905-9AD0-AFEE4E6E6FB8}" type="slidenum">
              <a:rPr lang="en-US" smtClean="0">
                <a:solidFill>
                  <a:srgbClr val="FFFF00"/>
                </a:solidFill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B316C2A-E0E1-457A-AA58-4D1A7A094434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7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6FA8-A129-4306-B8B5-2B299E06DD6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14/04/1437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4497-E3C7-4828-B83A-1B860536385A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2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B316C2A-E0E1-457A-AA58-4D1A7A094434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5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9144000" cy="1066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8400" y="2286000"/>
            <a:ext cx="69088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28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ransition>
    <p:dissolve/>
  </p:transition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00664D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00664D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00664D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00664D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00664D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96004B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</a:defRPr>
      </a:lvl6pPr>
      <a:lvl7pPr marL="9144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96004B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</a:defRPr>
      </a:lvl7pPr>
      <a:lvl8pPr marL="13716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96004B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</a:defRPr>
      </a:lvl8pPr>
      <a:lvl9pPr marL="18288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400" b="1">
          <a:solidFill>
            <a:srgbClr val="96004B"/>
          </a:solidFill>
          <a:effectLst>
            <a:outerShdw blurRad="38100" dist="38100" dir="2700000" algn="tl">
              <a:srgbClr val="DDDDDD"/>
            </a:outerShdw>
          </a:effectLst>
          <a:latin typeface="Arial Black" pitchFamily="29" charset="0"/>
        </a:defRPr>
      </a:lvl9pPr>
    </p:titleStyle>
    <p:bodyStyle>
      <a:lvl1pPr marL="342900" indent="-342900" algn="l" rtl="0" eaLnBrk="0" fontAlgn="base" hangingPunct="0">
        <a:lnSpc>
          <a:spcPct val="70000"/>
        </a:lnSpc>
        <a:spcBef>
          <a:spcPct val="40000"/>
        </a:spcBef>
        <a:spcAft>
          <a:spcPct val="0"/>
        </a:spcAft>
        <a:buClr>
          <a:srgbClr val="8CA256"/>
        </a:buClr>
        <a:buSzPct val="75000"/>
        <a:buFont typeface="Wingdings" pitchFamily="2" charset="2"/>
        <a:buChar char="v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SzPct val="100000"/>
        <a:buChar char="–"/>
        <a:defRPr sz="28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ＭＳ Ｐゴシック" pitchFamily="29" charset="-128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ＭＳ Ｐゴシック" pitchFamily="29" charset="-128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ＭＳ Ｐゴシック" pitchFamily="29" charset="-128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ＭＳ Ｐゴシック" pitchFamily="2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uvenile_polyposis_syndrome#cite_note-Brosens-3" TargetMode="External"/><Relationship Id="rId2" Type="http://schemas.openxmlformats.org/officeDocument/2006/relationships/hyperlink" Target="https://en.wikipedia.org/wiki/Juvenile_polyposis_syndrome#cite_note-NBK1469-1" TargetMode="Externa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chemeClr val="tx2"/>
                </a:solidFill>
              </a:rPr>
              <a:t>Colorectal cancer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Screening and Prevention</a:t>
            </a:r>
            <a:endParaRPr lang="ar-SY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malek</a:t>
            </a:r>
            <a:r>
              <a:rPr lang="en-US" dirty="0" smtClean="0"/>
              <a:t> </a:t>
            </a:r>
            <a:r>
              <a:rPr lang="en-US" dirty="0" err="1" smtClean="0"/>
              <a:t>Alhamidi</a:t>
            </a:r>
            <a:endParaRPr lang="en-US" dirty="0" smtClean="0"/>
          </a:p>
          <a:p>
            <a:pPr rtl="0"/>
            <a:r>
              <a:rPr lang="en-US" dirty="0" smtClean="0"/>
              <a:t>24.1.2016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737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127875" cy="1143000"/>
          </a:xfrm>
        </p:spPr>
        <p:txBody>
          <a:bodyPr/>
          <a:lstStyle/>
          <a:p>
            <a:r>
              <a:rPr lang="en-IE" altLang="en-US" sz="3200" smtClean="0"/>
              <a:t>Colorectal cancer screening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en-IE" altLang="en-US" sz="2400" smtClean="0"/>
              <a:t>Reduction in incidence</a:t>
            </a:r>
          </a:p>
          <a:p>
            <a:r>
              <a:rPr lang="en-IE" altLang="en-US" sz="2400" smtClean="0"/>
              <a:t>Reduction in mortality</a:t>
            </a:r>
          </a:p>
          <a:p>
            <a:r>
              <a:rPr lang="en-IE" altLang="en-US" sz="2400" smtClean="0"/>
              <a:t>Economic benefit in life years saved</a:t>
            </a:r>
          </a:p>
          <a:p>
            <a:r>
              <a:rPr lang="en-IE" altLang="en-US" sz="2400" smtClean="0"/>
              <a:t>Improves QOL</a:t>
            </a:r>
          </a:p>
        </p:txBody>
      </p:sp>
      <p:pic>
        <p:nvPicPr>
          <p:cNvPr id="7172" name="Picture 12" descr="C:\Users\nclarke\Desktop\adenoma-carcinoma-sequ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71800"/>
            <a:ext cx="5184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24"/>
            <a:ext cx="8229600" cy="13716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ea typeface="MS PGothic" panose="020B0600070205080204" pitchFamily="34" charset="-128"/>
              </a:rPr>
              <a:t>Colon Cancer Tests</a:t>
            </a:r>
            <a:endParaRPr lang="ar-SY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88620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ct val="50000"/>
              </a:spcBef>
              <a:buClr>
                <a:srgbClr val="808080"/>
              </a:buClr>
              <a:buSzPct val="85000"/>
              <a:buNone/>
            </a:pPr>
            <a:r>
              <a:rPr lang="en-US" altLang="en-US" sz="2800" b="1" i="1" kern="1200" dirty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Get the test. Get the polyp. Get the cure.</a:t>
            </a:r>
          </a:p>
          <a:p>
            <a:pPr lvl="0">
              <a:lnSpc>
                <a:spcPct val="9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Fecal </a:t>
            </a: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occult blood testing (FOBT)</a:t>
            </a:r>
          </a:p>
          <a:p>
            <a:pPr lvl="0">
              <a:lnSpc>
                <a:spcPct val="9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Barium enema</a:t>
            </a:r>
          </a:p>
          <a:p>
            <a:pPr lvl="0">
              <a:lnSpc>
                <a:spcPct val="9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Flexible </a:t>
            </a:r>
            <a:r>
              <a:rPr lang="en-US" altLang="en-US" b="1" dirty="0" err="1">
                <a:solidFill>
                  <a:srgbClr val="000000"/>
                </a:solidFill>
                <a:ea typeface="MS PGothic" panose="020B0600070205080204" pitchFamily="34" charset="-128"/>
              </a:rPr>
              <a:t>sigmoidoscopy</a:t>
            </a:r>
            <a:endParaRPr lang="en-US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0">
              <a:lnSpc>
                <a:spcPct val="9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Colonoscopy</a:t>
            </a:r>
          </a:p>
          <a:p>
            <a:pPr lvl="0">
              <a:lnSpc>
                <a:spcPct val="9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ü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Virtual </a:t>
            </a:r>
            <a:r>
              <a:rPr lang="en-US" altLang="en-US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Colonoscopy</a:t>
            </a:r>
          </a:p>
          <a:p>
            <a:pPr lvl="0">
              <a:lnSpc>
                <a:spcPct val="9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ü"/>
            </a:pPr>
            <a:r>
              <a:rPr lang="en-US" altLang="en-US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Stool DNA test</a:t>
            </a:r>
            <a:endParaRPr lang="en-US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838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Endoscopic tests: Colonoscopy</a:t>
            </a:r>
            <a:endParaRPr lang="ar-SY" sz="4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886200"/>
          </a:xfrm>
        </p:spPr>
        <p:txBody>
          <a:bodyPr/>
          <a:lstStyle/>
          <a:p>
            <a:r>
              <a:rPr lang="en-US" dirty="0" smtClean="0"/>
              <a:t>Dietary preparation and bowel cleansing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Sedation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Complications: bleeding, perforation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48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Endoscopic tests: Colonoscopy</a:t>
            </a:r>
            <a:endParaRPr lang="ar-SY" sz="4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most complete screening procedure allowing examination of the entire large bowel and the removal of polyps in one session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518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ea typeface="MS PGothic" panose="020B0600070205080204" pitchFamily="34" charset="-128"/>
              </a:rPr>
              <a:t>Polypectomy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ea typeface="MS PGothic" panose="020B0600070205080204" pitchFamily="34" charset="-128"/>
              </a:rPr>
              <a:t> Technique</a:t>
            </a:r>
            <a:b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ea typeface="MS PGothic" panose="020B0600070205080204" pitchFamily="34" charset="-128"/>
              </a:rPr>
            </a:br>
            <a:endParaRPr lang="ar-SY" dirty="0">
              <a:solidFill>
                <a:schemeClr val="bg2"/>
              </a:solidFill>
            </a:endParaRPr>
          </a:p>
        </p:txBody>
      </p:sp>
      <p:pic>
        <p:nvPicPr>
          <p:cNvPr id="3" name="Picture 5" descr="http://hopkins-gi.nts.jhu.edu/images/shared/disease/database/shared_2274_NH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6413"/>
            <a:ext cx="46482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0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71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Endoscopic tests: </a:t>
            </a:r>
            <a:r>
              <a:rPr lang="en-US" sz="3600" b="1" dirty="0" err="1" smtClean="0">
                <a:solidFill>
                  <a:schemeClr val="bg2"/>
                </a:solidFill>
              </a:rPr>
              <a:t>Sigmoidoscopy</a:t>
            </a:r>
            <a:endParaRPr lang="ar-SY" sz="36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886200"/>
          </a:xfrm>
        </p:spPr>
        <p:txBody>
          <a:bodyPr/>
          <a:lstStyle/>
          <a:p>
            <a:r>
              <a:rPr lang="en-US" dirty="0" smtClean="0"/>
              <a:t>Requires no sedation</a:t>
            </a:r>
          </a:p>
          <a:p>
            <a:r>
              <a:rPr lang="en-US" dirty="0" smtClean="0"/>
              <a:t>Less bowel preparation</a:t>
            </a:r>
          </a:p>
          <a:p>
            <a:r>
              <a:rPr lang="en-US" dirty="0" smtClean="0"/>
              <a:t>Limited the examination to the distal colon</a:t>
            </a:r>
          </a:p>
          <a:p>
            <a:r>
              <a:rPr lang="en-US" dirty="0" smtClean="0"/>
              <a:t>37% of undetected lesions were beyond the reach of the </a:t>
            </a:r>
            <a:r>
              <a:rPr lang="en-US" dirty="0" err="1" smtClean="0"/>
              <a:t>sigmoidoscope</a:t>
            </a:r>
            <a:endParaRPr lang="en-US" dirty="0" smtClean="0"/>
          </a:p>
          <a:p>
            <a:r>
              <a:rPr lang="en-US" dirty="0" smtClean="0"/>
              <a:t>Patients with lesions larger than 1 cm should be referred directly to colonoscopy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95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Computed Tomographic </a:t>
            </a:r>
            <a:r>
              <a:rPr lang="en-US" sz="2800" b="1" dirty="0" err="1" smtClean="0">
                <a:solidFill>
                  <a:schemeClr val="bg2"/>
                </a:solidFill>
              </a:rPr>
              <a:t>colonography</a:t>
            </a:r>
            <a:r>
              <a:rPr lang="en-US" sz="2800" b="1" dirty="0" smtClean="0">
                <a:solidFill>
                  <a:schemeClr val="bg2"/>
                </a:solidFill>
              </a:rPr>
              <a:t> (Virtual colonoscopy)</a:t>
            </a:r>
            <a:endParaRPr lang="ar-SY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886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Promising technique</a:t>
            </a:r>
          </a:p>
          <a:p>
            <a:r>
              <a:rPr lang="en-US" sz="2800" dirty="0" smtClean="0"/>
              <a:t>Non invasive</a:t>
            </a:r>
          </a:p>
          <a:p>
            <a:r>
              <a:rPr lang="en-US" sz="2800" dirty="0" smtClean="0"/>
              <a:t>No sedation</a:t>
            </a:r>
          </a:p>
          <a:p>
            <a:r>
              <a:rPr lang="en-US" sz="2800" dirty="0" smtClean="0"/>
              <a:t>Sensitivity 90%, specificity 86%</a:t>
            </a:r>
          </a:p>
          <a:p>
            <a:pPr lvl="0">
              <a:buClr>
                <a:srgbClr val="00007D"/>
              </a:buClr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000000"/>
                </a:solidFill>
              </a:rPr>
              <a:t>Sensitivity </a:t>
            </a:r>
            <a:r>
              <a:rPr lang="en-US" sz="2800" dirty="0" smtClean="0">
                <a:solidFill>
                  <a:srgbClr val="000000"/>
                </a:solidFill>
              </a:rPr>
              <a:t>93%, </a:t>
            </a:r>
            <a:r>
              <a:rPr lang="en-US" sz="2800" dirty="0">
                <a:solidFill>
                  <a:srgbClr val="000000"/>
                </a:solidFill>
              </a:rPr>
              <a:t>specificity </a:t>
            </a:r>
            <a:r>
              <a:rPr lang="en-US" sz="2800" dirty="0" smtClean="0">
                <a:solidFill>
                  <a:srgbClr val="000000"/>
                </a:solidFill>
              </a:rPr>
              <a:t>97% for lesions more than 1 cm</a:t>
            </a:r>
            <a:endParaRPr lang="en-US" sz="2800" dirty="0" smtClean="0"/>
          </a:p>
          <a:p>
            <a:r>
              <a:rPr lang="en-US" sz="2800" dirty="0" smtClean="0"/>
              <a:t>A positive finding requires colonoscopy</a:t>
            </a:r>
          </a:p>
          <a:p>
            <a:r>
              <a:rPr lang="en-US" sz="2800" dirty="0" smtClean="0"/>
              <a:t>Data are insufficient to determine its clinical impact 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2720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ea typeface="MS PGothic" panose="020B0600070205080204" pitchFamily="34" charset="-128"/>
              </a:rPr>
              <a:t>Virtual Colonoscopy</a:t>
            </a:r>
            <a:endParaRPr lang="ar-SY" dirty="0">
              <a:solidFill>
                <a:schemeClr val="bg2"/>
              </a:solidFill>
            </a:endParaRPr>
          </a:p>
        </p:txBody>
      </p:sp>
      <p:pic>
        <p:nvPicPr>
          <p:cNvPr id="3" name="Picture 1027" descr="D:\external colon-v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8999"/>
            <a:ext cx="3851920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41306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  <a:buFont typeface="Wingdings" pitchFamily="2" charset="2"/>
              <a:buChar char="v"/>
            </a:pPr>
            <a:r>
              <a:rPr lang="en-US" altLang="en-US" sz="3200" b="1" kern="0" dirty="0">
                <a:solidFill>
                  <a:srgbClr val="000000"/>
                </a:solidFill>
                <a:ea typeface="MS PGothic" panose="020B0600070205080204" pitchFamily="34" charset="-128"/>
              </a:rPr>
              <a:t>Spiral CT to generate 3D images</a:t>
            </a:r>
          </a:p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  <a:buFont typeface="Wingdings" pitchFamily="2" charset="2"/>
              <a:buChar char="v"/>
            </a:pPr>
            <a:r>
              <a:rPr lang="en-US" altLang="en-US" sz="3200" b="1" kern="0" dirty="0">
                <a:solidFill>
                  <a:srgbClr val="000000"/>
                </a:solidFill>
                <a:ea typeface="MS PGothic" panose="020B0600070205080204" pitchFamily="34" charset="-128"/>
              </a:rPr>
              <a:t>Cleaning of bowel, distension with air</a:t>
            </a:r>
          </a:p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  <a:buFont typeface="Wingdings" pitchFamily="2" charset="2"/>
              <a:buChar char="v"/>
            </a:pPr>
            <a:r>
              <a:rPr lang="en-US" altLang="en-US" sz="3200" b="1" kern="0" dirty="0">
                <a:solidFill>
                  <a:srgbClr val="000000"/>
                </a:solidFill>
                <a:ea typeface="MS PGothic" panose="020B0600070205080204" pitchFamily="34" charset="-128"/>
              </a:rPr>
              <a:t>Non invasive, no complications</a:t>
            </a:r>
          </a:p>
          <a:p>
            <a:pPr marL="342900" lvl="0" indent="-342900" algn="l" rtl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  <a:buFont typeface="Wingdings" pitchFamily="2" charset="2"/>
              <a:buChar char="v"/>
            </a:pPr>
            <a:r>
              <a:rPr lang="en-US" altLang="en-US" sz="3200" b="1" i="1" kern="0" dirty="0">
                <a:solidFill>
                  <a:srgbClr val="96004B"/>
                </a:solidFill>
                <a:ea typeface="MS PGothic" panose="020B0600070205080204" pitchFamily="34" charset="-128"/>
              </a:rPr>
              <a:t>Not</a:t>
            </a:r>
            <a:r>
              <a:rPr lang="en-US" altLang="en-US" sz="3200" b="1" i="1" kern="0" dirty="0">
                <a:solidFill>
                  <a:srgbClr val="FFFF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3200" b="1" kern="0" dirty="0">
                <a:solidFill>
                  <a:srgbClr val="000000"/>
                </a:solidFill>
                <a:ea typeface="MS PGothic" panose="020B0600070205080204" pitchFamily="34" charset="-128"/>
              </a:rPr>
              <a:t>endorsed for CRC screening</a:t>
            </a:r>
          </a:p>
        </p:txBody>
      </p:sp>
    </p:spTree>
    <p:extLst>
      <p:ext uri="{BB962C8B-B14F-4D97-AF65-F5344CB8AC3E}">
        <p14:creationId xmlns:p14="http://schemas.microsoft.com/office/powerpoint/2010/main" val="3203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122568" cy="302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122568" cy="28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Limitations of virtual colonoscopy</a:t>
            </a:r>
            <a:endParaRPr lang="ar-SY" sz="36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Variable results</a:t>
            </a:r>
          </a:p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No screening studies</a:t>
            </a:r>
          </a:p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No longitudinal studies</a:t>
            </a:r>
          </a:p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Cost</a:t>
            </a:r>
          </a:p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Does not allow for therapy</a:t>
            </a:r>
          </a:p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endParaRPr lang="en-US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6826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127875" cy="1143000"/>
          </a:xfrm>
        </p:spPr>
        <p:txBody>
          <a:bodyPr/>
          <a:lstStyle/>
          <a:p>
            <a:r>
              <a:rPr lang="en-IE" altLang="en-US" sz="3200" dirty="0" smtClean="0"/>
              <a:t>Colorectal cancer: 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en-IE" altLang="en-US" sz="2800" b="1" dirty="0" smtClean="0"/>
              <a:t>Colorectal cancer </a:t>
            </a:r>
          </a:p>
          <a:p>
            <a:pPr lvl="1"/>
            <a:r>
              <a:rPr lang="en-IE" altLang="en-US" sz="2400" b="1" dirty="0" smtClean="0"/>
              <a:t>  </a:t>
            </a:r>
            <a:r>
              <a:rPr lang="en-IE" altLang="en-US" sz="2400" b="1" dirty="0" smtClean="0">
                <a:solidFill>
                  <a:schemeClr val="accent2"/>
                </a:solidFill>
              </a:rPr>
              <a:t>3</a:t>
            </a:r>
            <a:r>
              <a:rPr lang="en-IE" altLang="en-US" sz="2400" b="1" baseline="30000" dirty="0" smtClean="0">
                <a:solidFill>
                  <a:schemeClr val="accent2"/>
                </a:solidFill>
              </a:rPr>
              <a:t>rd</a:t>
            </a:r>
            <a:r>
              <a:rPr lang="en-IE" altLang="en-US" sz="2400" b="1" dirty="0" smtClean="0">
                <a:solidFill>
                  <a:schemeClr val="accent2"/>
                </a:solidFill>
              </a:rPr>
              <a:t> most common in women worldwide</a:t>
            </a:r>
          </a:p>
          <a:p>
            <a:pPr lvl="1"/>
            <a:r>
              <a:rPr lang="en-IE" altLang="en-US" sz="2400" b="1" dirty="0" smtClean="0">
                <a:solidFill>
                  <a:schemeClr val="accent2"/>
                </a:solidFill>
              </a:rPr>
              <a:t>  2</a:t>
            </a:r>
            <a:r>
              <a:rPr lang="en-IE" altLang="en-US" sz="2400" b="1" baseline="30000" dirty="0" smtClean="0">
                <a:solidFill>
                  <a:schemeClr val="accent2"/>
                </a:solidFill>
              </a:rPr>
              <a:t>nd</a:t>
            </a:r>
            <a:r>
              <a:rPr lang="en-IE" altLang="en-US" sz="2400" b="1" dirty="0" smtClean="0">
                <a:solidFill>
                  <a:schemeClr val="accent2"/>
                </a:solidFill>
              </a:rPr>
              <a:t> most common in men worldwide</a:t>
            </a:r>
          </a:p>
          <a:p>
            <a:pPr lvl="1"/>
            <a:endParaRPr lang="en-IE" altLang="en-US" sz="2400" b="1" dirty="0">
              <a:solidFill>
                <a:schemeClr val="accent2"/>
              </a:solidFill>
            </a:endParaRPr>
          </a:p>
          <a:p>
            <a:pPr marL="514350" indent="-457200"/>
            <a:r>
              <a:rPr lang="en-IE" altLang="en-US" sz="2600" b="1" dirty="0" smtClean="0"/>
              <a:t>In 2014 in USA: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IE" altLang="en-US" sz="2600" b="1" dirty="0"/>
              <a:t> </a:t>
            </a:r>
            <a:r>
              <a:rPr lang="en-IE" altLang="en-US" sz="2600" b="1" dirty="0" smtClean="0"/>
              <a:t>   93610 new CRC cases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IE" altLang="en-US" sz="2600" b="1" dirty="0" smtClean="0"/>
              <a:t>    49700 die from CRC</a:t>
            </a:r>
          </a:p>
          <a:p>
            <a:pPr marL="57150" indent="0">
              <a:buNone/>
            </a:pPr>
            <a:endParaRPr lang="en-IE" altLang="en-US" sz="2600" dirty="0" smtClean="0"/>
          </a:p>
          <a:p>
            <a:pPr marL="57150" indent="0">
              <a:buNone/>
            </a:pPr>
            <a:endParaRPr lang="en-IE" altLang="en-US" sz="2600" dirty="0" smtClean="0"/>
          </a:p>
          <a:p>
            <a:pPr marL="457200" lvl="1" indent="0">
              <a:buNone/>
            </a:pPr>
            <a:endParaRPr lang="en-IE" altLang="en-US" sz="2400" dirty="0" smtClean="0"/>
          </a:p>
          <a:p>
            <a:pPr lvl="4" algn="l">
              <a:buFontTx/>
              <a:buNone/>
            </a:pPr>
            <a:endParaRPr lang="en-IE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14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Fecal based screening</a:t>
            </a:r>
            <a:endParaRPr lang="ar-SY" sz="4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7D"/>
                </a:solidFill>
                <a:ea typeface="+mj-ea"/>
                <a:cs typeface="+mj-cs"/>
              </a:rPr>
              <a:t>Fecal </a:t>
            </a:r>
            <a:r>
              <a:rPr lang="en-US" sz="2800" b="1" dirty="0">
                <a:solidFill>
                  <a:srgbClr val="00007D"/>
                </a:solidFill>
                <a:ea typeface="+mj-ea"/>
                <a:cs typeface="+mj-cs"/>
              </a:rPr>
              <a:t>Occult Blood Test (</a:t>
            </a:r>
            <a:r>
              <a:rPr lang="en-US" sz="2800" b="1" dirty="0" smtClean="0">
                <a:solidFill>
                  <a:srgbClr val="00007D"/>
                </a:solidFill>
                <a:ea typeface="+mj-ea"/>
                <a:cs typeface="+mj-cs"/>
              </a:rPr>
              <a:t>FOBT)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7D"/>
              </a:solidFill>
              <a:ea typeface="+mj-ea"/>
              <a:cs typeface="+mj-cs"/>
            </a:endParaRPr>
          </a:p>
          <a:p>
            <a:r>
              <a:rPr lang="en-US" sz="2800" b="1" dirty="0" smtClean="0">
                <a:solidFill>
                  <a:srgbClr val="00007D"/>
                </a:solidFill>
                <a:ea typeface="+mj-ea"/>
                <a:cs typeface="+mj-cs"/>
              </a:rPr>
              <a:t> Guaiac FOBT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7D"/>
              </a:solidFill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00007D"/>
                </a:solidFill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00007D"/>
                </a:solidFill>
                <a:ea typeface="+mj-ea"/>
                <a:cs typeface="+mj-cs"/>
              </a:rPr>
              <a:t>Fecal </a:t>
            </a:r>
            <a:r>
              <a:rPr lang="en-US" sz="2800" b="1" dirty="0" err="1" smtClean="0">
                <a:solidFill>
                  <a:srgbClr val="00007D"/>
                </a:solidFill>
                <a:ea typeface="+mj-ea"/>
                <a:cs typeface="+mj-cs"/>
              </a:rPr>
              <a:t>Immunohistocgemical</a:t>
            </a:r>
            <a:r>
              <a:rPr lang="en-US" sz="2800" b="1" dirty="0" smtClean="0">
                <a:solidFill>
                  <a:srgbClr val="00007D"/>
                </a:solidFill>
                <a:ea typeface="+mj-ea"/>
                <a:cs typeface="+mj-cs"/>
              </a:rPr>
              <a:t> Test FIT</a:t>
            </a:r>
            <a:br>
              <a:rPr lang="en-US" sz="2800" b="1" dirty="0" smtClean="0">
                <a:solidFill>
                  <a:srgbClr val="00007D"/>
                </a:solidFill>
                <a:ea typeface="+mj-ea"/>
                <a:cs typeface="+mj-cs"/>
              </a:rPr>
            </a:br>
            <a:r>
              <a:rPr lang="en-US" sz="2800" b="1" dirty="0">
                <a:solidFill>
                  <a:srgbClr val="00007D"/>
                </a:solidFill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srgbClr val="00007D"/>
                </a:solidFill>
                <a:ea typeface="+mj-ea"/>
                <a:cs typeface="+mj-cs"/>
              </a:rPr>
            </a:b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212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Guaiac FOBT</a:t>
            </a:r>
            <a:endParaRPr lang="ar-SY" sz="4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6200"/>
          </a:xfrm>
        </p:spPr>
        <p:txBody>
          <a:bodyPr/>
          <a:lstStyle/>
          <a:p>
            <a:r>
              <a:rPr lang="en-US" sz="2800" dirty="0" smtClean="0"/>
              <a:t>Based on </a:t>
            </a:r>
            <a:r>
              <a:rPr lang="en-US" sz="2800" dirty="0" err="1" smtClean="0"/>
              <a:t>pseudoperoxidase</a:t>
            </a:r>
            <a:r>
              <a:rPr lang="en-US" sz="2800" dirty="0" smtClean="0"/>
              <a:t> activity of </a:t>
            </a:r>
            <a:r>
              <a:rPr lang="en-US" sz="2800" dirty="0" err="1" smtClean="0"/>
              <a:t>heme</a:t>
            </a:r>
            <a:endParaRPr lang="en-US" sz="2800" dirty="0" smtClean="0"/>
          </a:p>
          <a:p>
            <a:r>
              <a:rPr lang="en-US" sz="2800" dirty="0" smtClean="0"/>
              <a:t>Major disadvantages: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May miss tumor that bleed in small amounts or intermittently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High false positive rate (reaction with non human </a:t>
            </a:r>
            <a:r>
              <a:rPr lang="en-US" sz="2800" dirty="0" err="1" smtClean="0"/>
              <a:t>heme</a:t>
            </a:r>
            <a:r>
              <a:rPr lang="en-US" sz="2800" dirty="0" smtClean="0"/>
              <a:t> in food or bleeding form upper GI tract) (prescribed diet + 3 consecutive specimen)</a:t>
            </a:r>
          </a:p>
          <a:p>
            <a:r>
              <a:rPr lang="en-US" sz="2800" dirty="0" smtClean="0"/>
              <a:t>Randomized control trials: guaiac FOBT reduces mortality from CRC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2734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7D"/>
                </a:solidFill>
                <a:ea typeface="+mn-ea"/>
                <a:cs typeface="+mn-cs"/>
              </a:rPr>
              <a:t/>
            </a:r>
            <a:br>
              <a:rPr lang="en-US" sz="3200" b="1" dirty="0" smtClean="0">
                <a:solidFill>
                  <a:srgbClr val="00007D"/>
                </a:solidFill>
                <a:ea typeface="+mn-ea"/>
                <a:cs typeface="+mn-cs"/>
              </a:rPr>
            </a:br>
            <a:r>
              <a:rPr lang="en-US" sz="3200" b="1" dirty="0">
                <a:solidFill>
                  <a:srgbClr val="00007D"/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00007D"/>
                </a:solidFill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00007D"/>
                </a:solidFill>
                <a:ea typeface="+mn-ea"/>
                <a:cs typeface="+mn-cs"/>
              </a:rPr>
              <a:t>Fecal </a:t>
            </a:r>
            <a:r>
              <a:rPr lang="en-US" sz="3200" b="1" dirty="0" err="1">
                <a:solidFill>
                  <a:srgbClr val="00007D"/>
                </a:solidFill>
                <a:ea typeface="+mn-ea"/>
                <a:cs typeface="+mn-cs"/>
              </a:rPr>
              <a:t>Immunohistocgemical</a:t>
            </a:r>
            <a:r>
              <a:rPr lang="en-US" sz="3200" b="1" dirty="0">
                <a:solidFill>
                  <a:srgbClr val="00007D"/>
                </a:solidFill>
                <a:ea typeface="+mn-ea"/>
                <a:cs typeface="+mn-cs"/>
              </a:rPr>
              <a:t> Test FIT</a:t>
            </a:r>
            <a:br>
              <a:rPr lang="en-US" sz="3200" b="1" dirty="0">
                <a:solidFill>
                  <a:srgbClr val="00007D"/>
                </a:solidFill>
                <a:ea typeface="+mn-ea"/>
                <a:cs typeface="+mn-cs"/>
              </a:rPr>
            </a:br>
            <a:r>
              <a:rPr lang="en-US" sz="3200" b="1" dirty="0">
                <a:solidFill>
                  <a:srgbClr val="00007D"/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00007D"/>
                </a:solidFill>
                <a:ea typeface="+mn-ea"/>
                <a:cs typeface="+mn-cs"/>
              </a:rPr>
            </a:br>
            <a:endParaRPr lang="ar-SY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6200"/>
          </a:xfrm>
        </p:spPr>
        <p:txBody>
          <a:bodyPr/>
          <a:lstStyle/>
          <a:p>
            <a:r>
              <a:rPr lang="en-US" sz="2800" dirty="0" smtClean="0"/>
              <a:t>FDA approved 2001</a:t>
            </a:r>
          </a:p>
          <a:p>
            <a:r>
              <a:rPr lang="en-US" sz="2800" dirty="0" smtClean="0"/>
              <a:t>Directly detects human globin in hemoglobin</a:t>
            </a:r>
          </a:p>
          <a:p>
            <a:r>
              <a:rPr lang="en-US" sz="2800" dirty="0" smtClean="0"/>
              <a:t>Does not require dietary restrictions</a:t>
            </a:r>
          </a:p>
          <a:p>
            <a:r>
              <a:rPr lang="en-US" sz="2800" dirty="0" smtClean="0"/>
              <a:t>One test is sufficient</a:t>
            </a:r>
          </a:p>
          <a:p>
            <a:r>
              <a:rPr lang="en-US" sz="2800" dirty="0" smtClean="0"/>
              <a:t>Sensitivity 97 %</a:t>
            </a:r>
          </a:p>
          <a:p>
            <a:r>
              <a:rPr lang="en-US" sz="2800" dirty="0" smtClean="0"/>
              <a:t>Specificity 94 %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1434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7D"/>
                </a:solidFill>
              </a:rPr>
              <a:t>Stool DNA Test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Detects known DNA alterations during colorectal carcinogenesis in tumor cells sloughed in stool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</a:pPr>
            <a:r>
              <a:rPr lang="en-US" altLang="en-US" sz="28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Multi-target </a:t>
            </a:r>
            <a:r>
              <a:rPr lang="en-US" alt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DNA stool assay required to achieve adequate sensitivity and detect the various gene mutations</a:t>
            </a:r>
          </a:p>
          <a:p>
            <a:endParaRPr lang="ar-S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8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42" y="-1714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Stool DNA test</a:t>
            </a:r>
            <a:endParaRPr lang="ar-SY" sz="4000" b="1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442" y="1268760"/>
            <a:ext cx="7704856" cy="613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  <a:buFont typeface="Wingdings" pitchFamily="2" charset="2"/>
              <a:buChar char="Ø"/>
            </a:pPr>
            <a:endParaRPr lang="en-US" altLang="en-US" sz="2400" kern="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Multi target DNA assay:</a:t>
            </a:r>
          </a:p>
          <a:p>
            <a:pPr marL="342900" lvl="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400" b="1" kern="0" dirty="0" smtClean="0">
                <a:solidFill>
                  <a:schemeClr val="accent6">
                    <a:lumMod val="75000"/>
                  </a:schemeClr>
                </a:solidFill>
                <a:ea typeface="MS PGothic" panose="020B0600070205080204" pitchFamily="34" charset="-128"/>
              </a:rPr>
              <a:t>SDT-1:</a:t>
            </a:r>
            <a:r>
              <a:rPr lang="en-US" altLang="en-US" sz="2400" kern="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MS PGothic" pitchFamily="34" charset="-128"/>
              </a:rPr>
              <a:t>21 separate point 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mutations: P53, K-</a:t>
            </a:r>
            <a:r>
              <a:rPr lang="en-US" sz="2400" dirty="0" err="1" smtClean="0">
                <a:solidFill>
                  <a:srgbClr val="000000"/>
                </a:solidFill>
                <a:ea typeface="MS PGothic" pitchFamily="34" charset="-128"/>
              </a:rPr>
              <a:t>ras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, APC, plus 2 other markers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342900" lvl="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SDT-2: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 Mutations in APC, K-</a:t>
            </a:r>
            <a:r>
              <a:rPr lang="en-US" sz="2400" dirty="0" err="1" smtClean="0">
                <a:solidFill>
                  <a:srgbClr val="000000"/>
                </a:solidFill>
                <a:ea typeface="MS PGothic" pitchFamily="34" charset="-128"/>
              </a:rPr>
              <a:t>ras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a typeface="MS PGothic" pitchFamily="34" charset="-128"/>
              </a:rPr>
              <a:t>vimentin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 methylation</a:t>
            </a:r>
          </a:p>
          <a:p>
            <a:pPr marL="342900" lvl="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342900" lvl="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Cologuard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 first FDA approved (August 2014) for primary screening of CRC</a:t>
            </a:r>
          </a:p>
          <a:p>
            <a:pPr marL="342900" lvl="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Cologuard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 K-</a:t>
            </a:r>
            <a:r>
              <a:rPr lang="en-US" sz="2400" dirty="0" err="1" smtClean="0">
                <a:solidFill>
                  <a:srgbClr val="000000"/>
                </a:solidFill>
                <a:ea typeface="MS PGothic" pitchFamily="34" charset="-128"/>
              </a:rPr>
              <a:t>ras</a:t>
            </a: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 mutations, aberrant NDRG4 and BMP3 methylation, and ACTB in conjunction with hemoglobin immunoassay </a:t>
            </a:r>
            <a:endParaRPr lang="en-US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342900" lvl="0" indent="-342900" algn="l" rtl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  <a:buFont typeface="Wingdings" pitchFamily="2" charset="2"/>
              <a:buChar char="Ø"/>
            </a:pPr>
            <a:endParaRPr lang="en-US" altLang="en-US" sz="2400" kern="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457200" lvl="0" indent="-457200" algn="l" rtl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  <a:buFont typeface="Wingdings" pitchFamily="2" charset="2"/>
              <a:buChar char="Ø"/>
            </a:pPr>
            <a:endParaRPr lang="en-US" altLang="en-US" sz="2800" kern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0" algn="l" rtl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Clr>
                <a:srgbClr val="8CA256"/>
              </a:buClr>
              <a:buSzPct val="75000"/>
            </a:pPr>
            <a:endParaRPr lang="en-US" altLang="en-US" sz="2800" kern="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7" descr="aniP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202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ＭＳ Ｐゴシック" pitchFamily="-105" charset="-128"/>
              </a:rPr>
              <a:t>Video Capsule Colonoscopy</a:t>
            </a:r>
            <a:endParaRPr lang="ar-SY" sz="4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ea typeface="MS PGothic" panose="020B0600070205080204" pitchFamily="34" charset="-128"/>
              </a:rPr>
              <a:t>In the process of development</a:t>
            </a:r>
          </a:p>
          <a:p>
            <a:pPr lvl="1">
              <a:spcBef>
                <a:spcPct val="40000"/>
              </a:spcBef>
              <a:buClrTx/>
              <a:buSzPct val="100000"/>
              <a:buFontTx/>
              <a:buChar char="–"/>
            </a:pPr>
            <a:r>
              <a:rPr lang="en-US" altLang="en-US" dirty="0">
                <a:solidFill>
                  <a:srgbClr val="000000"/>
                </a:solidFill>
                <a:ea typeface="MS PGothic" panose="020B0600070205080204" pitchFamily="34" charset="-128"/>
              </a:rPr>
              <a:t>Battery life</a:t>
            </a:r>
          </a:p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ea typeface="MS PGothic" panose="020B0600070205080204" pitchFamily="34" charset="-128"/>
              </a:rPr>
              <a:t>No clinical data available</a:t>
            </a:r>
          </a:p>
          <a:p>
            <a:pPr lvl="0">
              <a:lnSpc>
                <a:spcPct val="70000"/>
              </a:lnSpc>
              <a:spcBef>
                <a:spcPct val="40000"/>
              </a:spcBef>
              <a:buClr>
                <a:srgbClr val="8CA256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ea typeface="MS PGothic" panose="020B0600070205080204" pitchFamily="34" charset="-128"/>
              </a:rPr>
              <a:t>Anticipate to see clinical trials</a:t>
            </a:r>
          </a:p>
          <a:p>
            <a:endParaRPr lang="ar-SY" dirty="0"/>
          </a:p>
        </p:txBody>
      </p:sp>
      <p:pic>
        <p:nvPicPr>
          <p:cNvPr id="4" name="Picture 4" descr="caps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77072"/>
            <a:ext cx="20002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CRC screening: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MS PGothic" panose="020B0600070205080204" pitchFamily="34" charset="-128"/>
              </a:rPr>
              <a:t>Average Risk Individuals</a:t>
            </a:r>
            <a:endParaRPr lang="ar-SY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>
                <a:srgbClr val="96004B"/>
              </a:buClr>
              <a:buFont typeface="Wingdings" pitchFamily="2" charset="2"/>
              <a:buChar char="ü"/>
            </a:pPr>
            <a:r>
              <a:rPr lang="en-US" altLang="en-US" sz="3600" b="1" kern="12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 No Symptoms</a:t>
            </a:r>
            <a:endParaRPr lang="en-US" altLang="en-US" sz="3600" b="1" kern="1200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  <a:p>
            <a:pPr marL="0" lvl="0" indent="0">
              <a:spcBef>
                <a:spcPct val="0"/>
              </a:spcBef>
              <a:buClr>
                <a:srgbClr val="96004B"/>
              </a:buClr>
              <a:buFont typeface="Wingdings" pitchFamily="2" charset="2"/>
              <a:buChar char="ü"/>
            </a:pPr>
            <a:r>
              <a:rPr lang="en-US" altLang="en-US" sz="3600" b="1" kern="12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 Age </a:t>
            </a:r>
            <a:r>
              <a:rPr lang="en-US" altLang="en-US" sz="3600" b="1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sym typeface="Symbol" pitchFamily="18" charset="2"/>
              </a:rPr>
              <a:t></a:t>
            </a:r>
            <a:r>
              <a:rPr lang="en-US" altLang="en-US" sz="3600" b="1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 50</a:t>
            </a:r>
          </a:p>
          <a:p>
            <a:pPr marL="0" lvl="0" indent="0">
              <a:spcBef>
                <a:spcPct val="0"/>
              </a:spcBef>
              <a:buClr>
                <a:srgbClr val="96004B"/>
              </a:buClr>
              <a:buFont typeface="Wingdings" pitchFamily="2" charset="2"/>
              <a:buChar char="ü"/>
            </a:pPr>
            <a:r>
              <a:rPr lang="en-US" altLang="en-US" sz="3600" b="1" kern="12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 No </a:t>
            </a:r>
            <a:r>
              <a:rPr lang="en-US" altLang="en-US" sz="3600" b="1" kern="12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risk factors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9439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Black"/>
                <a:ea typeface="MS PGothic" panose="020B0600070205080204" pitchFamily="34" charset="-128"/>
              </a:rPr>
              <a:t>Current Recommendations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Black"/>
                <a:ea typeface="MS PGothic" panose="020B0600070205080204" pitchFamily="34" charset="-128"/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Black"/>
                <a:ea typeface="MS PGothic" panose="020B0600070205080204" pitchFamily="34" charset="-128"/>
              </a:rPr>
              <a:t>Average Risk</a:t>
            </a:r>
            <a:endParaRPr lang="ar-SY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Group 121"/>
          <p:cNvGraphicFramePr>
            <a:graphicFrameLocks noGrp="1"/>
          </p:cNvGraphicFramePr>
          <p:nvPr/>
        </p:nvGraphicFramePr>
        <p:xfrm>
          <a:off x="914400" y="2354263"/>
          <a:ext cx="7391400" cy="3819525"/>
        </p:xfrm>
        <a:graphic>
          <a:graphicData uri="http://schemas.openxmlformats.org/drawingml/2006/table">
            <a:tbl>
              <a:tblPr/>
              <a:tblGrid>
                <a:gridCol w="4343400"/>
                <a:gridCol w="3048000"/>
              </a:tblGrid>
              <a:tr h="43288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004B"/>
                          </a:solidFill>
                          <a:effectLst/>
                          <a:latin typeface="Arial" pitchFamily="29" charset="0"/>
                        </a:rPr>
                        <a:t>Test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004B"/>
                          </a:solidFill>
                          <a:effectLst/>
                          <a:latin typeface="Arial" pitchFamily="29" charset="0"/>
                        </a:rPr>
                        <a:t>Interval (years)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96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FOBT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Yearly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37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Sigmoidoscopy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Every 5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96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FOBT + Sigmoidoscopy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Yearly, every 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96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Colonoscopy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Every 10*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37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Barium enema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8CA256"/>
                        </a:buClr>
                        <a:buSzPct val="75000"/>
                        <a:buFont typeface="Wingdings" pitchFamily="29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29" charset="0"/>
                        </a:rPr>
                        <a:t>Every 5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Approach to Colon Cancer Testing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895600" y="1295400"/>
            <a:ext cx="3352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ea typeface="MS PGothic" pitchFamily="34" charset="-128"/>
              </a:rPr>
              <a:t>Asymptomatic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ea typeface="MS PGothic" pitchFamily="34" charset="-128"/>
              </a:rPr>
              <a:t>Men and Women</a:t>
            </a:r>
          </a:p>
        </p:txBody>
      </p:sp>
      <p:grpSp>
        <p:nvGrpSpPr>
          <p:cNvPr id="57348" name="Group 51"/>
          <p:cNvGrpSpPr>
            <a:grpSpLocks/>
          </p:cNvGrpSpPr>
          <p:nvPr/>
        </p:nvGrpSpPr>
        <p:grpSpPr bwMode="auto">
          <a:xfrm>
            <a:off x="381000" y="2209800"/>
            <a:ext cx="3505200" cy="2057400"/>
            <a:chOff x="96" y="1392"/>
            <a:chExt cx="2064" cy="1296"/>
          </a:xfrm>
        </p:grpSpPr>
        <p:sp>
          <p:nvSpPr>
            <p:cNvPr id="57375" name="Rectangle 5"/>
            <p:cNvSpPr>
              <a:spLocks noChangeArrowheads="1"/>
            </p:cNvSpPr>
            <p:nvPr/>
          </p:nvSpPr>
          <p:spPr bwMode="auto">
            <a:xfrm>
              <a:off x="1056" y="1392"/>
              <a:ext cx="1104" cy="336"/>
            </a:xfrm>
            <a:prstGeom prst="rect">
              <a:avLst/>
            </a:prstGeom>
            <a:solidFill>
              <a:srgbClr val="99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000000"/>
                  </a:solidFill>
                  <a:ea typeface="MS PGothic" pitchFamily="34" charset="-128"/>
                </a:rPr>
                <a:t>Age &lt; 50 </a:t>
              </a:r>
              <a:r>
                <a:rPr lang="en-US" altLang="en-US" sz="2400" dirty="0" err="1" smtClean="0">
                  <a:solidFill>
                    <a:srgbClr val="000000"/>
                  </a:solidFill>
                  <a:ea typeface="MS PGothic" pitchFamily="34" charset="-128"/>
                </a:rPr>
                <a:t>yr</a:t>
              </a:r>
              <a:endParaRPr lang="en-US" altLang="en-US" sz="2400" dirty="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7376" name="Rectangle 10"/>
            <p:cNvSpPr>
              <a:spLocks noChangeArrowheads="1"/>
            </p:cNvSpPr>
            <p:nvPr/>
          </p:nvSpPr>
          <p:spPr bwMode="auto">
            <a:xfrm>
              <a:off x="192" y="2016"/>
              <a:ext cx="1152" cy="288"/>
            </a:xfrm>
            <a:prstGeom prst="rect">
              <a:avLst/>
            </a:prstGeom>
            <a:solidFill>
              <a:srgbClr val="99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No family Hx</a:t>
              </a:r>
            </a:p>
          </p:txBody>
        </p:sp>
        <p:sp>
          <p:nvSpPr>
            <p:cNvPr id="57377" name="Rectangle 12"/>
            <p:cNvSpPr>
              <a:spLocks noChangeArrowheads="1"/>
            </p:cNvSpPr>
            <p:nvPr/>
          </p:nvSpPr>
          <p:spPr bwMode="auto">
            <a:xfrm>
              <a:off x="96" y="2448"/>
              <a:ext cx="1344" cy="240"/>
            </a:xfrm>
            <a:prstGeom prst="rect">
              <a:avLst/>
            </a:prstGeom>
            <a:solidFill>
              <a:srgbClr val="99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No Screening</a:t>
              </a:r>
            </a:p>
          </p:txBody>
        </p:sp>
        <p:sp>
          <p:nvSpPr>
            <p:cNvPr id="127009" name="Line 33"/>
            <p:cNvSpPr>
              <a:spLocks noChangeShapeType="1"/>
            </p:cNvSpPr>
            <p:nvPr/>
          </p:nvSpPr>
          <p:spPr bwMode="auto">
            <a:xfrm flipH="1">
              <a:off x="912" y="1728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  <p:sp>
          <p:nvSpPr>
            <p:cNvPr id="127010" name="Line 34"/>
            <p:cNvSpPr>
              <a:spLocks noChangeShapeType="1"/>
            </p:cNvSpPr>
            <p:nvPr/>
          </p:nvSpPr>
          <p:spPr bwMode="auto">
            <a:xfrm>
              <a:off x="720" y="230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</p:grpSp>
      <p:sp>
        <p:nvSpPr>
          <p:cNvPr id="127019" name="Line 43"/>
          <p:cNvSpPr>
            <a:spLocks noChangeShapeType="1"/>
          </p:cNvSpPr>
          <p:nvPr/>
        </p:nvSpPr>
        <p:spPr bwMode="auto">
          <a:xfrm>
            <a:off x="3962400" y="3657600"/>
            <a:ext cx="3124200" cy="83820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29" charset="0"/>
              <a:ea typeface="MS PGothic" pitchFamily="34" charset="-128"/>
            </a:endParaRPr>
          </a:p>
        </p:txBody>
      </p:sp>
      <p:sp>
        <p:nvSpPr>
          <p:cNvPr id="127023" name="Line 47"/>
          <p:cNvSpPr>
            <a:spLocks noChangeShapeType="1"/>
          </p:cNvSpPr>
          <p:nvPr/>
        </p:nvSpPr>
        <p:spPr bwMode="auto">
          <a:xfrm>
            <a:off x="7848600" y="5334000"/>
            <a:ext cx="0" cy="22860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29" charset="0"/>
              <a:ea typeface="MS PGothic" pitchFamily="34" charset="-128"/>
            </a:endParaRPr>
          </a:p>
        </p:txBody>
      </p:sp>
      <p:sp>
        <p:nvSpPr>
          <p:cNvPr id="127017" name="Line 41"/>
          <p:cNvSpPr>
            <a:spLocks noChangeShapeType="1"/>
          </p:cNvSpPr>
          <p:nvPr/>
        </p:nvSpPr>
        <p:spPr bwMode="auto">
          <a:xfrm>
            <a:off x="3962400" y="3657600"/>
            <a:ext cx="0" cy="91440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29" charset="0"/>
              <a:ea typeface="MS PGothic" pitchFamily="34" charset="-128"/>
            </a:endParaRPr>
          </a:p>
        </p:txBody>
      </p:sp>
      <p:sp>
        <p:nvSpPr>
          <p:cNvPr id="127028" name="Line 52"/>
          <p:cNvSpPr>
            <a:spLocks noChangeShapeType="1"/>
          </p:cNvSpPr>
          <p:nvPr/>
        </p:nvSpPr>
        <p:spPr bwMode="auto">
          <a:xfrm>
            <a:off x="3962400" y="5334000"/>
            <a:ext cx="0" cy="22860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29" charset="0"/>
              <a:ea typeface="MS PGothic" pitchFamily="34" charset="-128"/>
            </a:endParaRPr>
          </a:p>
        </p:txBody>
      </p:sp>
      <p:grpSp>
        <p:nvGrpSpPr>
          <p:cNvPr id="57353" name="Group 57"/>
          <p:cNvGrpSpPr>
            <a:grpSpLocks/>
          </p:cNvGrpSpPr>
          <p:nvPr/>
        </p:nvGrpSpPr>
        <p:grpSpPr bwMode="auto">
          <a:xfrm>
            <a:off x="0" y="3657600"/>
            <a:ext cx="4267200" cy="2971800"/>
            <a:chOff x="0" y="2304"/>
            <a:chExt cx="2688" cy="1872"/>
          </a:xfrm>
        </p:grpSpPr>
        <p:sp>
          <p:nvSpPr>
            <p:cNvPr id="127018" name="Line 42"/>
            <p:cNvSpPr>
              <a:spLocks noChangeShapeType="1"/>
            </p:cNvSpPr>
            <p:nvPr/>
          </p:nvSpPr>
          <p:spPr bwMode="auto">
            <a:xfrm flipH="1">
              <a:off x="1200" y="2304"/>
              <a:ext cx="1296" cy="528"/>
            </a:xfrm>
            <a:prstGeom prst="line">
              <a:avLst/>
            </a:prstGeom>
            <a:noFill/>
            <a:ln w="38100">
              <a:noFill/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  <p:grpSp>
          <p:nvGrpSpPr>
            <p:cNvPr id="57370" name="Group 45"/>
            <p:cNvGrpSpPr>
              <a:grpSpLocks/>
            </p:cNvGrpSpPr>
            <p:nvPr/>
          </p:nvGrpSpPr>
          <p:grpSpPr bwMode="auto">
            <a:xfrm>
              <a:off x="0" y="2880"/>
              <a:ext cx="1872" cy="1296"/>
              <a:chOff x="0" y="2880"/>
              <a:chExt cx="1872" cy="1296"/>
            </a:xfrm>
          </p:grpSpPr>
          <p:sp>
            <p:nvSpPr>
              <p:cNvPr id="57372" name="Rectangle 19"/>
              <p:cNvSpPr>
                <a:spLocks noChangeArrowheads="1"/>
              </p:cNvSpPr>
              <p:nvPr/>
            </p:nvSpPr>
            <p:spPr bwMode="auto">
              <a:xfrm>
                <a:off x="96" y="2880"/>
                <a:ext cx="1440" cy="480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mtClean="0">
                    <a:solidFill>
                      <a:srgbClr val="000000"/>
                    </a:solidFill>
                    <a:ea typeface="MS PGothic" pitchFamily="34" charset="-128"/>
                  </a:rPr>
                  <a:t>HNPCC or FAP</a:t>
                </a:r>
              </a:p>
            </p:txBody>
          </p:sp>
          <p:sp>
            <p:nvSpPr>
              <p:cNvPr id="57373" name="Rectangle 21"/>
              <p:cNvSpPr>
                <a:spLocks noChangeArrowheads="1"/>
              </p:cNvSpPr>
              <p:nvPr/>
            </p:nvSpPr>
            <p:spPr bwMode="auto">
              <a:xfrm>
                <a:off x="0" y="3504"/>
                <a:ext cx="1872" cy="672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mtClean="0">
                    <a:solidFill>
                      <a:srgbClr val="000000"/>
                    </a:solidFill>
                    <a:ea typeface="MS PGothic" pitchFamily="34" charset="-128"/>
                  </a:rPr>
                  <a:t>Genetic Counseling</a:t>
                </a:r>
              </a:p>
            </p:txBody>
          </p:sp>
          <p:sp>
            <p:nvSpPr>
              <p:cNvPr id="127020" name="Line 44"/>
              <p:cNvSpPr>
                <a:spLocks noChangeShapeType="1"/>
              </p:cNvSpPr>
              <p:nvPr/>
            </p:nvSpPr>
            <p:spPr bwMode="auto">
              <a:xfrm>
                <a:off x="768" y="3360"/>
                <a:ext cx="0" cy="144"/>
              </a:xfrm>
              <a:prstGeom prst="line">
                <a:avLst/>
              </a:prstGeom>
              <a:noFill/>
              <a:ln w="38100">
                <a:noFill/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29" charset="0"/>
                  <a:ea typeface="MS PGothic" pitchFamily="34" charset="-128"/>
                </a:endParaRPr>
              </a:p>
            </p:txBody>
          </p:sp>
        </p:grpSp>
        <p:sp>
          <p:nvSpPr>
            <p:cNvPr id="127030" name="Line 54"/>
            <p:cNvSpPr>
              <a:spLocks noChangeShapeType="1"/>
            </p:cNvSpPr>
            <p:nvPr/>
          </p:nvSpPr>
          <p:spPr bwMode="auto">
            <a:xfrm flipH="1">
              <a:off x="1392" y="2304"/>
              <a:ext cx="129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</p:grpSp>
      <p:grpSp>
        <p:nvGrpSpPr>
          <p:cNvPr id="57354" name="Group 59"/>
          <p:cNvGrpSpPr>
            <a:grpSpLocks/>
          </p:cNvGrpSpPr>
          <p:nvPr/>
        </p:nvGrpSpPr>
        <p:grpSpPr bwMode="auto">
          <a:xfrm>
            <a:off x="5678488" y="3265488"/>
            <a:ext cx="3465512" cy="3363912"/>
            <a:chOff x="3577" y="2057"/>
            <a:chExt cx="2183" cy="2119"/>
          </a:xfrm>
        </p:grpSpPr>
        <p:sp>
          <p:nvSpPr>
            <p:cNvPr id="57366" name="Rectangle 25"/>
            <p:cNvSpPr>
              <a:spLocks noChangeArrowheads="1"/>
            </p:cNvSpPr>
            <p:nvPr/>
          </p:nvSpPr>
          <p:spPr bwMode="auto">
            <a:xfrm>
              <a:off x="4128" y="2880"/>
              <a:ext cx="1392" cy="48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000000"/>
                  </a:solidFill>
                  <a:ea typeface="MS PGothic" pitchFamily="34" charset="-128"/>
                </a:rPr>
                <a:t>1 first-degree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2400" dirty="0" smtClean="0">
                  <a:solidFill>
                    <a:srgbClr val="000000"/>
                  </a:solidFill>
                  <a:ea typeface="MS PGothic" pitchFamily="34" charset="-128"/>
                  <a:sym typeface="Symbol" pitchFamily="18" charset="2"/>
                </a:rPr>
                <a:t> 60 </a:t>
              </a:r>
              <a:r>
                <a:rPr lang="en-US" altLang="en-US" sz="2400" dirty="0" err="1" smtClean="0">
                  <a:solidFill>
                    <a:srgbClr val="000000"/>
                  </a:solidFill>
                  <a:ea typeface="MS PGothic" pitchFamily="34" charset="-128"/>
                  <a:sym typeface="Symbol" pitchFamily="18" charset="2"/>
                </a:rPr>
                <a:t>yrs</a:t>
              </a:r>
              <a:endParaRPr lang="en-US" altLang="en-US" sz="2400" dirty="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7367" name="Rectangle 29"/>
            <p:cNvSpPr>
              <a:spLocks noChangeArrowheads="1"/>
            </p:cNvSpPr>
            <p:nvPr/>
          </p:nvSpPr>
          <p:spPr bwMode="auto">
            <a:xfrm>
              <a:off x="4176" y="3504"/>
              <a:ext cx="1584" cy="67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Average-risk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screening, 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starting age 40</a:t>
              </a:r>
            </a:p>
          </p:txBody>
        </p:sp>
        <p:sp>
          <p:nvSpPr>
            <p:cNvPr id="127031" name="Line 55"/>
            <p:cNvSpPr>
              <a:spLocks noChangeShapeType="1"/>
            </p:cNvSpPr>
            <p:nvPr/>
          </p:nvSpPr>
          <p:spPr bwMode="auto">
            <a:xfrm rot="13863258" flipH="1">
              <a:off x="3289" y="2345"/>
              <a:ext cx="105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</p:grpSp>
      <p:sp>
        <p:nvSpPr>
          <p:cNvPr id="57355" name="Rectangle 14"/>
          <p:cNvSpPr>
            <a:spLocks noChangeArrowheads="1"/>
          </p:cNvSpPr>
          <p:nvPr/>
        </p:nvSpPr>
        <p:spPr bwMode="auto">
          <a:xfrm>
            <a:off x="3352800" y="3276600"/>
            <a:ext cx="2133600" cy="457200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ea typeface="MS PGothic" pitchFamily="34" charset="-128"/>
              </a:rPr>
              <a:t>YES family Hx</a:t>
            </a:r>
          </a:p>
        </p:txBody>
      </p:sp>
      <p:grpSp>
        <p:nvGrpSpPr>
          <p:cNvPr id="57356" name="Group 58"/>
          <p:cNvGrpSpPr>
            <a:grpSpLocks/>
          </p:cNvGrpSpPr>
          <p:nvPr/>
        </p:nvGrpSpPr>
        <p:grpSpPr bwMode="auto">
          <a:xfrm>
            <a:off x="2667000" y="3733800"/>
            <a:ext cx="3733800" cy="2895600"/>
            <a:chOff x="1680" y="2352"/>
            <a:chExt cx="2352" cy="1824"/>
          </a:xfrm>
        </p:grpSpPr>
        <p:sp>
          <p:nvSpPr>
            <p:cNvPr id="57363" name="Rectangle 23"/>
            <p:cNvSpPr>
              <a:spLocks noChangeArrowheads="1"/>
            </p:cNvSpPr>
            <p:nvPr/>
          </p:nvSpPr>
          <p:spPr bwMode="auto">
            <a:xfrm>
              <a:off x="1680" y="2880"/>
              <a:ext cx="2304" cy="48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  <a:sym typeface="Symbol" pitchFamily="18" charset="2"/>
                </a:rPr>
                <a:t>2 or more first-degree or 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1 first-degree &lt; 60 yrs</a:t>
              </a:r>
            </a:p>
          </p:txBody>
        </p:sp>
        <p:sp>
          <p:nvSpPr>
            <p:cNvPr id="57364" name="Rectangle 27"/>
            <p:cNvSpPr>
              <a:spLocks noChangeArrowheads="1"/>
            </p:cNvSpPr>
            <p:nvPr/>
          </p:nvSpPr>
          <p:spPr bwMode="auto">
            <a:xfrm>
              <a:off x="1968" y="3504"/>
              <a:ext cx="2064" cy="67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Colonoscopy every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5 yrs, starting age 40</a:t>
              </a:r>
            </a:p>
          </p:txBody>
        </p:sp>
        <p:sp>
          <p:nvSpPr>
            <p:cNvPr id="127032" name="Line 56"/>
            <p:cNvSpPr>
              <a:spLocks noChangeShapeType="1"/>
            </p:cNvSpPr>
            <p:nvPr/>
          </p:nvSpPr>
          <p:spPr bwMode="auto">
            <a:xfrm>
              <a:off x="2832" y="235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</p:grpSp>
      <p:grpSp>
        <p:nvGrpSpPr>
          <p:cNvPr id="57357" name="Group 61"/>
          <p:cNvGrpSpPr>
            <a:grpSpLocks/>
          </p:cNvGrpSpPr>
          <p:nvPr/>
        </p:nvGrpSpPr>
        <p:grpSpPr bwMode="auto">
          <a:xfrm>
            <a:off x="4953000" y="2209800"/>
            <a:ext cx="4038600" cy="2133600"/>
            <a:chOff x="3120" y="1392"/>
            <a:chExt cx="2544" cy="1344"/>
          </a:xfrm>
        </p:grpSpPr>
        <p:sp>
          <p:nvSpPr>
            <p:cNvPr id="57358" name="Rectangle 6"/>
            <p:cNvSpPr>
              <a:spLocks noChangeArrowheads="1"/>
            </p:cNvSpPr>
            <p:nvPr/>
          </p:nvSpPr>
          <p:spPr bwMode="auto">
            <a:xfrm>
              <a:off x="3120" y="1392"/>
              <a:ext cx="1104" cy="336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000000"/>
                  </a:solidFill>
                  <a:ea typeface="MS PGothic" pitchFamily="34" charset="-128"/>
                </a:rPr>
                <a:t>Age </a:t>
              </a:r>
              <a:r>
                <a:rPr lang="en-US" altLang="en-US" sz="2400" dirty="0" smtClean="0">
                  <a:solidFill>
                    <a:srgbClr val="000000"/>
                  </a:solidFill>
                  <a:ea typeface="MS PGothic" pitchFamily="34" charset="-128"/>
                  <a:sym typeface="Symbol" pitchFamily="18" charset="2"/>
                </a:rPr>
                <a:t> 50 </a:t>
              </a:r>
              <a:r>
                <a:rPr lang="en-US" altLang="en-US" sz="2400" dirty="0" err="1" smtClean="0">
                  <a:solidFill>
                    <a:srgbClr val="000000"/>
                  </a:solidFill>
                  <a:ea typeface="MS PGothic" pitchFamily="34" charset="-128"/>
                  <a:sym typeface="Symbol" pitchFamily="18" charset="2"/>
                </a:rPr>
                <a:t>yr</a:t>
              </a:r>
              <a:endParaRPr lang="en-US" altLang="en-US" sz="2400" dirty="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7359" name="Rectangle 16"/>
            <p:cNvSpPr>
              <a:spLocks noChangeArrowheads="1"/>
            </p:cNvSpPr>
            <p:nvPr/>
          </p:nvSpPr>
          <p:spPr bwMode="auto">
            <a:xfrm>
              <a:off x="3840" y="2016"/>
              <a:ext cx="1248" cy="28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NO family Hx</a:t>
              </a:r>
            </a:p>
          </p:txBody>
        </p:sp>
        <p:sp>
          <p:nvSpPr>
            <p:cNvPr id="57360" name="Rectangle 17"/>
            <p:cNvSpPr>
              <a:spLocks noChangeArrowheads="1"/>
            </p:cNvSpPr>
            <p:nvPr/>
          </p:nvSpPr>
          <p:spPr bwMode="auto">
            <a:xfrm>
              <a:off x="3840" y="2448"/>
              <a:ext cx="1824" cy="28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ea typeface="MS PGothic" pitchFamily="34" charset="-128"/>
                </a:rPr>
                <a:t>Average Screening</a:t>
              </a:r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auto">
            <a:xfrm>
              <a:off x="3648" y="1728"/>
              <a:ext cx="76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  <p:sp>
          <p:nvSpPr>
            <p:cNvPr id="127036" name="Line 60"/>
            <p:cNvSpPr>
              <a:spLocks noChangeShapeType="1"/>
            </p:cNvSpPr>
            <p:nvPr/>
          </p:nvSpPr>
          <p:spPr bwMode="auto">
            <a:xfrm>
              <a:off x="4560" y="230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29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279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Lynch syndrome: Genetic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Features </a:t>
            </a:r>
            <a:endParaRPr lang="ar-SY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4% of colon cancer cases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Autosomal </a:t>
            </a:r>
            <a:r>
              <a:rPr lang="en-US" sz="2800" dirty="0"/>
              <a:t>dominant </a:t>
            </a:r>
            <a:r>
              <a:rPr lang="en-US" sz="2800" dirty="0" smtClean="0"/>
              <a:t>inheritance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Penetrance ~80</a:t>
            </a:r>
            <a:r>
              <a:rPr lang="en-US" sz="2800" dirty="0" smtClean="0"/>
              <a:t>%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 err="1" smtClean="0"/>
              <a:t>Germline</a:t>
            </a:r>
            <a:r>
              <a:rPr lang="en-US" sz="2800" dirty="0" smtClean="0"/>
              <a:t> mutations in 1 of DNA </a:t>
            </a:r>
            <a:r>
              <a:rPr lang="en-US" sz="2800" dirty="0"/>
              <a:t>mismatch repair (MMR) </a:t>
            </a:r>
            <a:r>
              <a:rPr lang="en-US" sz="2800" dirty="0" smtClean="0"/>
              <a:t>genes family (</a:t>
            </a:r>
            <a:r>
              <a:rPr lang="en-US" sz="2800" i="1" dirty="0"/>
              <a:t>MLH1, MSH2, MSH6, PMS1, PMS2</a:t>
            </a:r>
            <a:r>
              <a:rPr lang="en-US" sz="2800" dirty="0"/>
              <a:t>)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88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127875" cy="1143000"/>
          </a:xfrm>
        </p:spPr>
        <p:txBody>
          <a:bodyPr/>
          <a:lstStyle/>
          <a:p>
            <a:r>
              <a:rPr lang="en-IE" altLang="en-US" sz="3200" dirty="0" smtClean="0"/>
              <a:t>Colorectal cancer: 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marL="514350" indent="-457200"/>
            <a:r>
              <a:rPr lang="en-IE" altLang="en-US" sz="2600" dirty="0" smtClean="0"/>
              <a:t>Incidence per 100000: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IE" altLang="en-US" sz="2600" dirty="0" smtClean="0"/>
              <a:t>60.5 in 1976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IE" altLang="en-US" sz="2600" dirty="0" smtClean="0"/>
              <a:t>46.4 in 2005</a:t>
            </a:r>
          </a:p>
          <a:p>
            <a:pPr marL="57150" indent="0">
              <a:buNone/>
            </a:pPr>
            <a:endParaRPr lang="en-IE" altLang="en-US" sz="2600" dirty="0" smtClean="0"/>
          </a:p>
          <a:p>
            <a:pPr marL="514350" indent="-457200"/>
            <a:r>
              <a:rPr lang="en-IE" altLang="en-US" sz="2600" dirty="0" smtClean="0"/>
              <a:t>Average annual percentage change of: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IE" altLang="en-US" sz="2600" dirty="0" smtClean="0"/>
              <a:t>- 2.7 % in men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IE" altLang="en-US" sz="2600" dirty="0" smtClean="0"/>
              <a:t>- 2. 1% in women </a:t>
            </a:r>
          </a:p>
          <a:p>
            <a:pPr marL="57150" indent="0">
              <a:buNone/>
            </a:pPr>
            <a:endParaRPr lang="en-IE" altLang="en-US" sz="2600" dirty="0"/>
          </a:p>
          <a:p>
            <a:pPr marL="514350" indent="-457200"/>
            <a:r>
              <a:rPr lang="en-IE" altLang="en-US" sz="2600" dirty="0" smtClean="0"/>
              <a:t>Mortality from CRC decreased by almost 35% from 1990 to 2007</a:t>
            </a:r>
            <a:endParaRPr lang="en-IE" altLang="en-US" sz="2600" dirty="0"/>
          </a:p>
          <a:p>
            <a:pPr marL="514350" indent="-457200"/>
            <a:endParaRPr lang="en-IE" altLang="en-US" sz="2600" dirty="0" smtClean="0"/>
          </a:p>
          <a:p>
            <a:pPr marL="57150" indent="0">
              <a:buNone/>
            </a:pPr>
            <a:endParaRPr lang="en-IE" altLang="en-US" sz="2600" dirty="0" smtClean="0"/>
          </a:p>
          <a:p>
            <a:pPr marL="457200" lvl="1" indent="0">
              <a:buNone/>
            </a:pPr>
            <a:endParaRPr lang="en-IE" altLang="en-US" sz="2400" dirty="0" smtClean="0"/>
          </a:p>
          <a:p>
            <a:pPr lvl="4" algn="l">
              <a:buFontTx/>
              <a:buNone/>
            </a:pPr>
            <a:endParaRPr lang="en-IE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59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Lynch syndrome</a:t>
            </a:r>
            <a:endParaRPr lang="ar-SY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70 </a:t>
            </a:r>
            <a:r>
              <a:rPr lang="en-US" sz="2400" dirty="0" smtClean="0"/>
              <a:t>% </a:t>
            </a:r>
            <a:r>
              <a:rPr lang="en-US" sz="2400" dirty="0"/>
              <a:t>chance of developing colon cancer by age </a:t>
            </a:r>
            <a:r>
              <a:rPr lang="en-US" sz="2400" dirty="0" smtClean="0"/>
              <a:t>70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40 % </a:t>
            </a:r>
            <a:r>
              <a:rPr lang="en-US" sz="2400" dirty="0"/>
              <a:t>risk of developing a second primary colon cancer within </a:t>
            </a:r>
            <a:r>
              <a:rPr lang="en-US" sz="2400" dirty="0" smtClean="0"/>
              <a:t>7 </a:t>
            </a:r>
            <a:r>
              <a:rPr lang="en-US" sz="2400" dirty="0"/>
              <a:t>years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50% </a:t>
            </a:r>
            <a:r>
              <a:rPr lang="en-US" sz="2400" dirty="0"/>
              <a:t>estimated lifetime risk of developing endometrial cancer.</a:t>
            </a:r>
          </a:p>
          <a:p>
            <a:pPr marL="0" indent="0">
              <a:buNone/>
            </a:pPr>
            <a:endParaRPr lang="ar-SY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Cancers associated with Lynch syndrome</a:t>
            </a:r>
            <a:endParaRPr lang="ar-SY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Colorectal</a:t>
            </a: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Ovarian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</a:rPr>
              <a:t>Small bowel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</a:rPr>
              <a:t>Upper urinary </a:t>
            </a:r>
            <a:r>
              <a:rPr lang="en-US" sz="3200" dirty="0" smtClean="0">
                <a:solidFill>
                  <a:srgbClr val="000000"/>
                </a:solidFill>
              </a:rPr>
              <a:t>tract</a:t>
            </a:r>
          </a:p>
          <a:p>
            <a:pPr lvl="0"/>
            <a:r>
              <a:rPr lang="en-US" sz="3200" dirty="0" err="1">
                <a:solidFill>
                  <a:srgbClr val="000000"/>
                </a:solidFill>
              </a:rPr>
              <a:t>H</a:t>
            </a:r>
            <a:r>
              <a:rPr lang="en-US" sz="3200" dirty="0" err="1" smtClean="0">
                <a:solidFill>
                  <a:srgbClr val="000000"/>
                </a:solidFill>
              </a:rPr>
              <a:t>epatobiliary</a:t>
            </a:r>
            <a:r>
              <a:rPr lang="en-US" sz="3200" dirty="0" smtClean="0">
                <a:solidFill>
                  <a:srgbClr val="000000"/>
                </a:solidFill>
              </a:rPr>
              <a:t> tract</a:t>
            </a:r>
          </a:p>
          <a:p>
            <a:endParaRPr lang="ar-SY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3818467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Endometrial</a:t>
            </a:r>
          </a:p>
          <a:p>
            <a:r>
              <a:rPr lang="en-US" dirty="0" smtClean="0"/>
              <a:t>Gastric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Brain 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</a:rPr>
              <a:t>Pancreas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Sebaceous </a:t>
            </a:r>
            <a:r>
              <a:rPr lang="en-US" dirty="0" err="1">
                <a:solidFill>
                  <a:srgbClr val="000000"/>
                </a:solidFill>
              </a:rPr>
              <a:t>neoplasia</a:t>
            </a:r>
            <a:r>
              <a:rPr lang="en-US" dirty="0">
                <a:solidFill>
                  <a:srgbClr val="000000"/>
                </a:solidFill>
              </a:rPr>
              <a:t> of the skin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31967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Clinical Features of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Lynch syndrome</a:t>
            </a:r>
            <a:endParaRPr lang="ar-SY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4174231" cy="41148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dirty="0"/>
              <a:t>Early but variable age at CRC diagnosis (~45 years)</a:t>
            </a: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dirty="0"/>
              <a:t>Tumor site in proximal colon predominates</a:t>
            </a: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dirty="0" err="1"/>
              <a:t>Extracolonic</a:t>
            </a:r>
            <a:r>
              <a:rPr lang="en-US" dirty="0"/>
              <a:t> cancers:  endometrium, ovary, stomach, urinary tract, small bowel, bile ducts, sebaceous skin tumors</a:t>
            </a:r>
          </a:p>
          <a:p>
            <a:endParaRPr lang="ar-SY" dirty="0"/>
          </a:p>
        </p:txBody>
      </p:sp>
      <p:pic>
        <p:nvPicPr>
          <p:cNvPr id="5" name="Picture 2" descr="CO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384376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5724155" y="3940175"/>
            <a:ext cx="709613" cy="673100"/>
          </a:xfrm>
          <a:custGeom>
            <a:avLst/>
            <a:gdLst>
              <a:gd name="T0" fmla="*/ 29 w 329"/>
              <a:gd name="T1" fmla="*/ 247 h 394"/>
              <a:gd name="T2" fmla="*/ 0 w 329"/>
              <a:gd name="T3" fmla="*/ 119 h 394"/>
              <a:gd name="T4" fmla="*/ 29 w 329"/>
              <a:gd name="T5" fmla="*/ 30 h 394"/>
              <a:gd name="T6" fmla="*/ 127 w 329"/>
              <a:gd name="T7" fmla="*/ 11 h 394"/>
              <a:gd name="T8" fmla="*/ 196 w 329"/>
              <a:gd name="T9" fmla="*/ 50 h 394"/>
              <a:gd name="T10" fmla="*/ 226 w 329"/>
              <a:gd name="T11" fmla="*/ 60 h 394"/>
              <a:gd name="T12" fmla="*/ 285 w 329"/>
              <a:gd name="T13" fmla="*/ 99 h 394"/>
              <a:gd name="T14" fmla="*/ 295 w 329"/>
              <a:gd name="T15" fmla="*/ 345 h 394"/>
              <a:gd name="T16" fmla="*/ 255 w 329"/>
              <a:gd name="T17" fmla="*/ 365 h 394"/>
              <a:gd name="T18" fmla="*/ 147 w 329"/>
              <a:gd name="T19" fmla="*/ 394 h 394"/>
              <a:gd name="T20" fmla="*/ 68 w 329"/>
              <a:gd name="T21" fmla="*/ 375 h 394"/>
              <a:gd name="T22" fmla="*/ 29 w 329"/>
              <a:gd name="T23" fmla="*/ 24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9" h="394">
                <a:moveTo>
                  <a:pt x="29" y="247"/>
                </a:moveTo>
                <a:cubicBezTo>
                  <a:pt x="22" y="203"/>
                  <a:pt x="13" y="162"/>
                  <a:pt x="0" y="119"/>
                </a:cubicBezTo>
                <a:cubicBezTo>
                  <a:pt x="5" y="103"/>
                  <a:pt x="26" y="31"/>
                  <a:pt x="29" y="30"/>
                </a:cubicBezTo>
                <a:cubicBezTo>
                  <a:pt x="62" y="24"/>
                  <a:pt x="127" y="11"/>
                  <a:pt x="127" y="11"/>
                </a:cubicBezTo>
                <a:cubicBezTo>
                  <a:pt x="237" y="31"/>
                  <a:pt x="134" y="0"/>
                  <a:pt x="196" y="50"/>
                </a:cubicBezTo>
                <a:cubicBezTo>
                  <a:pt x="204" y="57"/>
                  <a:pt x="217" y="55"/>
                  <a:pt x="226" y="60"/>
                </a:cubicBezTo>
                <a:cubicBezTo>
                  <a:pt x="247" y="71"/>
                  <a:pt x="285" y="99"/>
                  <a:pt x="285" y="99"/>
                </a:cubicBezTo>
                <a:cubicBezTo>
                  <a:pt x="317" y="195"/>
                  <a:pt x="329" y="205"/>
                  <a:pt x="295" y="345"/>
                </a:cubicBezTo>
                <a:cubicBezTo>
                  <a:pt x="291" y="359"/>
                  <a:pt x="269" y="359"/>
                  <a:pt x="255" y="365"/>
                </a:cubicBezTo>
                <a:cubicBezTo>
                  <a:pt x="221" y="380"/>
                  <a:pt x="183" y="387"/>
                  <a:pt x="147" y="394"/>
                </a:cubicBezTo>
                <a:cubicBezTo>
                  <a:pt x="141" y="393"/>
                  <a:pt x="72" y="380"/>
                  <a:pt x="68" y="375"/>
                </a:cubicBezTo>
                <a:cubicBezTo>
                  <a:pt x="41" y="341"/>
                  <a:pt x="73" y="288"/>
                  <a:pt x="29" y="247"/>
                </a:cubicBez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tint val="30196"/>
                  <a:invGamma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Y" kern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870204" y="2955703"/>
            <a:ext cx="417513" cy="425450"/>
          </a:xfrm>
          <a:custGeom>
            <a:avLst/>
            <a:gdLst>
              <a:gd name="T0" fmla="*/ 166 w 400"/>
              <a:gd name="T1" fmla="*/ 15 h 340"/>
              <a:gd name="T2" fmla="*/ 363 w 400"/>
              <a:gd name="T3" fmla="*/ 54 h 340"/>
              <a:gd name="T4" fmla="*/ 373 w 400"/>
              <a:gd name="T5" fmla="*/ 232 h 340"/>
              <a:gd name="T6" fmla="*/ 363 w 400"/>
              <a:gd name="T7" fmla="*/ 281 h 340"/>
              <a:gd name="T8" fmla="*/ 216 w 400"/>
              <a:gd name="T9" fmla="*/ 340 h 340"/>
              <a:gd name="T10" fmla="*/ 166 w 400"/>
              <a:gd name="T11" fmla="*/ 320 h 340"/>
              <a:gd name="T12" fmla="*/ 147 w 400"/>
              <a:gd name="T13" fmla="*/ 241 h 340"/>
              <a:gd name="T14" fmla="*/ 117 w 400"/>
              <a:gd name="T15" fmla="*/ 222 h 340"/>
              <a:gd name="T16" fmla="*/ 98 w 400"/>
              <a:gd name="T17" fmla="*/ 192 h 340"/>
              <a:gd name="T18" fmla="*/ 38 w 400"/>
              <a:gd name="T19" fmla="*/ 172 h 340"/>
              <a:gd name="T20" fmla="*/ 29 w 400"/>
              <a:gd name="T21" fmla="*/ 54 h 340"/>
              <a:gd name="T22" fmla="*/ 98 w 400"/>
              <a:gd name="T23" fmla="*/ 35 h 340"/>
              <a:gd name="T24" fmla="*/ 157 w 400"/>
              <a:gd name="T25" fmla="*/ 15 h 340"/>
              <a:gd name="T26" fmla="*/ 186 w 400"/>
              <a:gd name="T27" fmla="*/ 5 h 340"/>
              <a:gd name="T28" fmla="*/ 166 w 400"/>
              <a:gd name="T29" fmla="*/ 1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0" h="340">
                <a:moveTo>
                  <a:pt x="166" y="15"/>
                </a:moveTo>
                <a:cubicBezTo>
                  <a:pt x="233" y="37"/>
                  <a:pt x="303" y="15"/>
                  <a:pt x="363" y="54"/>
                </a:cubicBezTo>
                <a:cubicBezTo>
                  <a:pt x="400" y="128"/>
                  <a:pt x="394" y="147"/>
                  <a:pt x="373" y="232"/>
                </a:cubicBezTo>
                <a:cubicBezTo>
                  <a:pt x="369" y="248"/>
                  <a:pt x="372" y="267"/>
                  <a:pt x="363" y="281"/>
                </a:cubicBezTo>
                <a:cubicBezTo>
                  <a:pt x="334" y="327"/>
                  <a:pt x="263" y="324"/>
                  <a:pt x="216" y="340"/>
                </a:cubicBezTo>
                <a:cubicBezTo>
                  <a:pt x="199" y="333"/>
                  <a:pt x="180" y="331"/>
                  <a:pt x="166" y="320"/>
                </a:cubicBezTo>
                <a:cubicBezTo>
                  <a:pt x="145" y="303"/>
                  <a:pt x="161" y="264"/>
                  <a:pt x="147" y="241"/>
                </a:cubicBezTo>
                <a:cubicBezTo>
                  <a:pt x="141" y="231"/>
                  <a:pt x="127" y="228"/>
                  <a:pt x="117" y="222"/>
                </a:cubicBezTo>
                <a:cubicBezTo>
                  <a:pt x="111" y="212"/>
                  <a:pt x="108" y="198"/>
                  <a:pt x="98" y="192"/>
                </a:cubicBezTo>
                <a:cubicBezTo>
                  <a:pt x="80" y="181"/>
                  <a:pt x="38" y="172"/>
                  <a:pt x="38" y="172"/>
                </a:cubicBezTo>
                <a:cubicBezTo>
                  <a:pt x="10" y="129"/>
                  <a:pt x="0" y="127"/>
                  <a:pt x="29" y="54"/>
                </a:cubicBezTo>
                <a:cubicBezTo>
                  <a:pt x="30" y="51"/>
                  <a:pt x="83" y="40"/>
                  <a:pt x="98" y="35"/>
                </a:cubicBezTo>
                <a:cubicBezTo>
                  <a:pt x="118" y="29"/>
                  <a:pt x="137" y="22"/>
                  <a:pt x="157" y="15"/>
                </a:cubicBezTo>
                <a:cubicBezTo>
                  <a:pt x="167" y="12"/>
                  <a:pt x="195" y="0"/>
                  <a:pt x="186" y="5"/>
                </a:cubicBezTo>
                <a:cubicBezTo>
                  <a:pt x="179" y="8"/>
                  <a:pt x="173" y="12"/>
                  <a:pt x="166" y="15"/>
                </a:cubicBez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tint val="30196"/>
                  <a:invGamma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You should suspect Lynch syndrome if a patient has a family history of cancer, especially if there are: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ar-SY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Three </a:t>
            </a:r>
            <a:r>
              <a:rPr lang="en-US" sz="2400" dirty="0"/>
              <a:t>or more family members, one of whom is a first-degree relative of the other two, with HNPCC-related </a:t>
            </a:r>
            <a:r>
              <a:rPr lang="en-US" sz="2400" dirty="0" smtClean="0"/>
              <a:t>cancer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Two successive affected </a:t>
            </a:r>
            <a:r>
              <a:rPr lang="en-US" sz="2400" dirty="0" smtClean="0"/>
              <a:t>generations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One or more of the HNPCC-related cancers diagnosed before age 50 </a:t>
            </a:r>
            <a:r>
              <a:rPr lang="en-US" sz="2400" dirty="0" smtClean="0"/>
              <a:t>years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Exclusion of </a:t>
            </a:r>
            <a:r>
              <a:rPr lang="en-US" sz="2400" dirty="0" smtClean="0"/>
              <a:t>FAP</a:t>
            </a:r>
            <a:endParaRPr lang="en-US" sz="2400" dirty="0"/>
          </a:p>
          <a:p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3353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Amsterdam Criteria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3 or more relatives with verified CRC in family</a:t>
            </a:r>
          </a:p>
          <a:p>
            <a:pPr lvl="2"/>
            <a:r>
              <a:rPr lang="en-US" dirty="0" smtClean="0"/>
              <a:t> - One case a first-degree relative of the other two</a:t>
            </a:r>
          </a:p>
          <a:p>
            <a:pPr lvl="1"/>
            <a:r>
              <a:rPr lang="en-US" dirty="0" smtClean="0"/>
              <a:t>2 or more generations</a:t>
            </a:r>
          </a:p>
          <a:p>
            <a:pPr lvl="1"/>
            <a:r>
              <a:rPr lang="en-US" dirty="0" smtClean="0"/>
              <a:t>1 CRC by age 50</a:t>
            </a:r>
          </a:p>
          <a:p>
            <a:pPr lvl="1"/>
            <a:r>
              <a:rPr lang="en-US" dirty="0" smtClean="0"/>
              <a:t>FAP excluded</a:t>
            </a:r>
          </a:p>
          <a:p>
            <a:pPr lvl="1"/>
            <a:endParaRPr lang="ar-SY" dirty="0"/>
          </a:p>
        </p:txBody>
      </p:sp>
      <p:sp>
        <p:nvSpPr>
          <p:cNvPr id="4" name="Rectangle 3"/>
          <p:cNvSpPr/>
          <p:nvPr/>
        </p:nvSpPr>
        <p:spPr>
          <a:xfrm>
            <a:off x="611560" y="499635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</a:rPr>
              <a:t>Failure to meet these criteria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does </a:t>
            </a:r>
            <a:r>
              <a:rPr lang="en-US" sz="3200" b="1" i="1" dirty="0">
                <a:solidFill>
                  <a:srgbClr val="C00000"/>
                </a:solidFill>
              </a:rPr>
              <a:t>not</a:t>
            </a:r>
            <a:r>
              <a:rPr lang="en-US" sz="3200" b="1" dirty="0">
                <a:solidFill>
                  <a:srgbClr val="C00000"/>
                </a:solidFill>
              </a:rPr>
              <a:t> exclude HNPCC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5813" y="6300788"/>
            <a:ext cx="448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Vasen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HFA et al. 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Dis Colon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</a:rPr>
              <a:t>Rect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34:424, 1991 </a:t>
            </a:r>
          </a:p>
        </p:txBody>
      </p:sp>
    </p:spTree>
    <p:extLst>
      <p:ext uri="{BB962C8B-B14F-4D97-AF65-F5344CB8AC3E}">
        <p14:creationId xmlns:p14="http://schemas.microsoft.com/office/powerpoint/2010/main" val="29397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70C0"/>
                </a:solidFill>
              </a:rPr>
              <a:t>Lynch </a:t>
            </a:r>
            <a:r>
              <a:rPr lang="en-US" sz="3600" b="1" dirty="0" smtClean="0">
                <a:solidFill>
                  <a:srgbClr val="0070C0"/>
                </a:solidFill>
              </a:rPr>
              <a:t>syndrome screening</a:t>
            </a:r>
            <a:endParaRPr lang="ar-SY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For colon cancer: </a:t>
            </a:r>
          </a:p>
          <a:p>
            <a:r>
              <a:rPr lang="en-US" dirty="0" smtClean="0"/>
              <a:t>Colonoscopy started at age 25 or 5 years younger than the youngest diagnosis age in the family whichever comes first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be repeated every 1 to 2 years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598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Lynch syndrome screening</a:t>
            </a:r>
            <a:endParaRPr lang="ar-SY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For endometrial and ovarian cancers: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Patients education to enhance recognition of relevant symptoms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TAH/BSO after completing childbearing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Annual endometrial sampling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Transvaginal</a:t>
            </a:r>
            <a:r>
              <a:rPr lang="en-US" sz="2800" dirty="0" smtClean="0"/>
              <a:t> ultrasound and serum CA 125: not sufficiently sensitive or specific</a:t>
            </a:r>
          </a:p>
        </p:txBody>
      </p:sp>
    </p:spTree>
    <p:extLst>
      <p:ext uri="{BB962C8B-B14F-4D97-AF65-F5344CB8AC3E}">
        <p14:creationId xmlns:p14="http://schemas.microsoft.com/office/powerpoint/2010/main" val="3067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Lynch syndrome: chemoprevention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CAPP2 trial</a:t>
            </a:r>
            <a:endParaRPr lang="ar-SY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886200"/>
          </a:xfrm>
        </p:spPr>
        <p:txBody>
          <a:bodyPr/>
          <a:lstStyle/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861 patients with Lynch syndrome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Aspirin 600 mg daily or placebo for up to 4 years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After mean follow up of 55.7 months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63 % reduction in the incidence of CRC p= .008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Protection from all Lynch </a:t>
            </a:r>
            <a:r>
              <a:rPr lang="en-US" sz="2800" dirty="0" err="1" smtClean="0">
                <a:solidFill>
                  <a:schemeClr val="tx2"/>
                </a:solidFill>
              </a:rPr>
              <a:t>synd</a:t>
            </a:r>
            <a:r>
              <a:rPr lang="en-US" sz="2800" dirty="0" smtClean="0">
                <a:solidFill>
                  <a:schemeClr val="tx2"/>
                </a:solidFill>
              </a:rPr>
              <a:t> cancers p=.001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2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23"/>
            <a:ext cx="7715200" cy="828391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Familial  adenomatous polyposis FAP</a:t>
            </a:r>
            <a:endParaRPr lang="ar-SY" sz="3200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2"/>
            <a:ext cx="5292080" cy="4691063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imes New Roman"/>
              </a:rPr>
              <a:t>Autosomal dominant</a:t>
            </a:r>
          </a:p>
          <a:p>
            <a:pPr marL="342900" lvl="0" indent="-3429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800" dirty="0" err="1" smtClean="0">
                <a:solidFill>
                  <a:schemeClr val="tx2"/>
                </a:solidFill>
                <a:latin typeface="Times New Roman"/>
              </a:rPr>
              <a:t>Germline</a:t>
            </a:r>
            <a:r>
              <a:rPr lang="en-US" sz="2800" dirty="0" smtClean="0">
                <a:solidFill>
                  <a:schemeClr val="tx2"/>
                </a:solidFill>
                <a:latin typeface="Times New Roman"/>
              </a:rPr>
              <a:t> mutation in APC gene</a:t>
            </a:r>
          </a:p>
          <a:p>
            <a:pPr marL="342900" lvl="0" indent="-3429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imes New Roman"/>
              </a:rPr>
              <a:t>Estimated </a:t>
            </a:r>
            <a:r>
              <a:rPr lang="en-US" sz="2800" dirty="0">
                <a:solidFill>
                  <a:schemeClr val="tx2"/>
                </a:solidFill>
                <a:latin typeface="Times New Roman"/>
              </a:rPr>
              <a:t>penetrance for adenomas &gt;90%</a:t>
            </a:r>
          </a:p>
          <a:p>
            <a:pPr marL="342900" lvl="0" indent="-3429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/>
              </a:rPr>
              <a:t>Risk of </a:t>
            </a:r>
            <a:r>
              <a:rPr lang="en-US" sz="2800" dirty="0" err="1">
                <a:solidFill>
                  <a:schemeClr val="tx2"/>
                </a:solidFill>
                <a:latin typeface="Times New Roman"/>
              </a:rPr>
              <a:t>extracolonic</a:t>
            </a:r>
            <a:r>
              <a:rPr lang="en-US" sz="2800" dirty="0">
                <a:solidFill>
                  <a:schemeClr val="tx2"/>
                </a:solidFill>
                <a:latin typeface="Times New Roman"/>
              </a:rPr>
              <a:t> tumors (upper GI, </a:t>
            </a:r>
            <a:r>
              <a:rPr lang="en-US" sz="2800" dirty="0" err="1">
                <a:solidFill>
                  <a:schemeClr val="tx2"/>
                </a:solidFill>
                <a:latin typeface="Times New Roman"/>
              </a:rPr>
              <a:t>desmoid</a:t>
            </a:r>
            <a:r>
              <a:rPr lang="en-US" sz="2800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/>
              </a:rPr>
              <a:t>osteoma</a:t>
            </a:r>
            <a:r>
              <a:rPr lang="en-US" sz="2800" dirty="0">
                <a:solidFill>
                  <a:schemeClr val="tx2"/>
                </a:solidFill>
                <a:latin typeface="Times New Roman"/>
              </a:rPr>
              <a:t>, thyroid, brain, other)</a:t>
            </a:r>
          </a:p>
          <a:p>
            <a:pPr marL="342900" lvl="0" indent="-3429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/>
              </a:rPr>
              <a:t>CHRPE may be present </a:t>
            </a:r>
            <a:endParaRPr lang="en-US" sz="2800" dirty="0" smtClean="0">
              <a:solidFill>
                <a:schemeClr val="tx2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en-US" sz="2800" dirty="0">
              <a:solidFill>
                <a:schemeClr val="tx2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</a:rPr>
              <a:t>cancer 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endParaRPr lang="ar-SY" dirty="0"/>
          </a:p>
        </p:txBody>
      </p:sp>
      <p:pic>
        <p:nvPicPr>
          <p:cNvPr id="5" name="Content Placeholder 4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1" b="-302"/>
          <a:stretch>
            <a:fillRect/>
          </a:stretch>
        </p:blipFill>
        <p:spPr bwMode="auto">
          <a:xfrm>
            <a:off x="5436096" y="1412777"/>
            <a:ext cx="37079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7D"/>
                </a:solidFill>
              </a:rPr>
              <a:t>Familial  adenomatous polyposis FAP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time risk for colon cancer 100 % by the age of 50 years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 cancers associated with FAP: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Duodenal cancer 4 – 12 %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Hepatoblastoma</a:t>
            </a:r>
            <a:r>
              <a:rPr lang="en-US" dirty="0" smtClean="0"/>
              <a:t> 2%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Thyroid cancer 2%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020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127875" cy="1143000"/>
          </a:xfrm>
        </p:spPr>
        <p:txBody>
          <a:bodyPr/>
          <a:lstStyle/>
          <a:p>
            <a:r>
              <a:rPr lang="en-IE" altLang="en-US" sz="3200" dirty="0" smtClean="0"/>
              <a:t>Colorectal cancer: 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marL="57150" indent="0">
              <a:buNone/>
            </a:pPr>
            <a:r>
              <a:rPr lang="en-IE" altLang="en-US" sz="2600" b="1" dirty="0" smtClean="0"/>
              <a:t>These </a:t>
            </a:r>
            <a:r>
              <a:rPr lang="en-IE" altLang="en-US" sz="2600" b="1" dirty="0" smtClean="0">
                <a:solidFill>
                  <a:srgbClr val="FF0000"/>
                </a:solidFill>
              </a:rPr>
              <a:t>improvements </a:t>
            </a:r>
            <a:r>
              <a:rPr lang="en-IE" altLang="en-US" sz="2600" b="1" dirty="0" smtClean="0"/>
              <a:t>in incidence of and mortality from CRC are thought to be a result of:</a:t>
            </a:r>
          </a:p>
          <a:p>
            <a:pPr marL="514350" indent="-457200"/>
            <a:r>
              <a:rPr lang="en-IE" altLang="en-US" sz="2600" b="1" dirty="0" smtClean="0">
                <a:solidFill>
                  <a:srgbClr val="FF0000"/>
                </a:solidFill>
              </a:rPr>
              <a:t>Cancer prevention</a:t>
            </a:r>
          </a:p>
          <a:p>
            <a:pPr marL="514350" indent="-457200"/>
            <a:r>
              <a:rPr lang="en-IE" altLang="en-US" sz="2600" b="1" dirty="0" smtClean="0">
                <a:solidFill>
                  <a:srgbClr val="FF0000"/>
                </a:solidFill>
              </a:rPr>
              <a:t>Earlier diagnosis through screening</a:t>
            </a:r>
          </a:p>
          <a:p>
            <a:pPr marL="514350" indent="-457200"/>
            <a:r>
              <a:rPr lang="en-IE" altLang="en-US" sz="2600" b="1" dirty="0" smtClean="0">
                <a:solidFill>
                  <a:srgbClr val="FF0000"/>
                </a:solidFill>
              </a:rPr>
              <a:t>Better treatment modalities</a:t>
            </a:r>
          </a:p>
          <a:p>
            <a:pPr marL="514350" indent="-457200"/>
            <a:endParaRPr lang="en-IE" altLang="en-US" sz="2600" b="1" dirty="0" smtClean="0">
              <a:solidFill>
                <a:srgbClr val="FF0000"/>
              </a:solidFill>
            </a:endParaRPr>
          </a:p>
          <a:p>
            <a:pPr marL="57150" indent="0">
              <a:buNone/>
            </a:pPr>
            <a:endParaRPr lang="en-IE" altLang="en-US" sz="2600" dirty="0" smtClean="0"/>
          </a:p>
          <a:p>
            <a:pPr marL="457200" lvl="1" indent="0">
              <a:buNone/>
            </a:pPr>
            <a:endParaRPr lang="en-IE" altLang="en-US" sz="2400" dirty="0" smtClean="0"/>
          </a:p>
          <a:p>
            <a:pPr lvl="4" algn="l">
              <a:buFontTx/>
              <a:buNone/>
            </a:pPr>
            <a:endParaRPr lang="en-IE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52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Multi-Step Carcinogenesis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352778" y="3975100"/>
            <a:ext cx="1086556" cy="9842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Normal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epithelium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1629836" y="3975100"/>
            <a:ext cx="1251655" cy="9842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Hyper-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proliferative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epithelium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3076222" y="3975100"/>
            <a:ext cx="910167" cy="9842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Early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adenoma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5281789" y="3975100"/>
            <a:ext cx="901700" cy="9842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Late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adenoma</a:t>
            </a: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6381047" y="3975100"/>
            <a:ext cx="1120422" cy="9842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Carcinoma</a:t>
            </a:r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7699025" y="3975100"/>
            <a:ext cx="1025878" cy="9842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Metastasis</a:t>
            </a:r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>
            <a:off x="1439336" y="4318000"/>
            <a:ext cx="18908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2882900" y="4337050"/>
            <a:ext cx="191911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>
            <a:off x="3987803" y="4340225"/>
            <a:ext cx="19473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>
            <a:off x="5091291" y="4349750"/>
            <a:ext cx="18908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6184903" y="4337050"/>
            <a:ext cx="194733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50" name="Line 14"/>
          <p:cNvSpPr>
            <a:spLocks noChangeShapeType="1"/>
          </p:cNvSpPr>
          <p:nvPr/>
        </p:nvSpPr>
        <p:spPr bwMode="auto">
          <a:xfrm>
            <a:off x="7502881" y="4330700"/>
            <a:ext cx="19473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51" name="Text Box 15"/>
          <p:cNvSpPr txBox="1">
            <a:spLocks noChangeArrowheads="1"/>
          </p:cNvSpPr>
          <p:nvPr/>
        </p:nvSpPr>
        <p:spPr bwMode="auto">
          <a:xfrm>
            <a:off x="991651" y="2251080"/>
            <a:ext cx="10999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Loss of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chemeClr val="tx2"/>
                </a:solidFill>
              </a:rPr>
              <a:t>APC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321552" name="Line 16"/>
          <p:cNvSpPr>
            <a:spLocks noChangeShapeType="1"/>
          </p:cNvSpPr>
          <p:nvPr/>
        </p:nvSpPr>
        <p:spPr bwMode="auto">
          <a:xfrm>
            <a:off x="1538111" y="3171830"/>
            <a:ext cx="0" cy="1108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3321136" y="2251080"/>
            <a:ext cx="1481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Activation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of K-</a:t>
            </a:r>
            <a:r>
              <a:rPr lang="en-US" sz="2400" dirty="0" err="1" smtClean="0">
                <a:solidFill>
                  <a:schemeClr val="tx2"/>
                </a:solidFill>
              </a:rPr>
              <a:t>ras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321554" name="Line 18"/>
          <p:cNvSpPr>
            <a:spLocks noChangeShapeType="1"/>
          </p:cNvSpPr>
          <p:nvPr/>
        </p:nvSpPr>
        <p:spPr bwMode="auto">
          <a:xfrm>
            <a:off x="4082345" y="3171830"/>
            <a:ext cx="0" cy="1108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55" name="Text Box 19"/>
          <p:cNvSpPr txBox="1">
            <a:spLocks noChangeArrowheads="1"/>
          </p:cNvSpPr>
          <p:nvPr/>
        </p:nvSpPr>
        <p:spPr bwMode="auto">
          <a:xfrm>
            <a:off x="4642196" y="2251080"/>
            <a:ext cx="10999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Loss of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18q</a:t>
            </a:r>
          </a:p>
        </p:txBody>
      </p:sp>
      <p:sp>
        <p:nvSpPr>
          <p:cNvPr id="321556" name="Line 20"/>
          <p:cNvSpPr>
            <a:spLocks noChangeShapeType="1"/>
          </p:cNvSpPr>
          <p:nvPr/>
        </p:nvSpPr>
        <p:spPr bwMode="auto">
          <a:xfrm>
            <a:off x="5191478" y="3171830"/>
            <a:ext cx="0" cy="1108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1557" name="Text Box 21"/>
          <p:cNvSpPr txBox="1">
            <a:spLocks noChangeArrowheads="1"/>
          </p:cNvSpPr>
          <p:nvPr/>
        </p:nvSpPr>
        <p:spPr bwMode="auto">
          <a:xfrm>
            <a:off x="5742863" y="2251080"/>
            <a:ext cx="10999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Loss of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TP53</a:t>
            </a:r>
          </a:p>
        </p:txBody>
      </p:sp>
      <p:sp>
        <p:nvSpPr>
          <p:cNvPr id="321558" name="Line 22"/>
          <p:cNvSpPr>
            <a:spLocks noChangeShapeType="1"/>
          </p:cNvSpPr>
          <p:nvPr/>
        </p:nvSpPr>
        <p:spPr bwMode="auto">
          <a:xfrm>
            <a:off x="6292145" y="3171830"/>
            <a:ext cx="0" cy="1108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dirty="0" smtClean="0">
              <a:solidFill>
                <a:srgbClr val="FFFF00"/>
              </a:solidFill>
            </a:endParaRPr>
          </a:p>
        </p:txBody>
      </p:sp>
      <p:sp>
        <p:nvSpPr>
          <p:cNvPr id="321559" name="Text Box 23"/>
          <p:cNvSpPr txBox="1">
            <a:spLocks noChangeArrowheads="1"/>
          </p:cNvSpPr>
          <p:nvPr/>
        </p:nvSpPr>
        <p:spPr bwMode="auto">
          <a:xfrm>
            <a:off x="6873958" y="2251080"/>
            <a:ext cx="1463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Other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alterations</a:t>
            </a:r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>
            <a:off x="7605889" y="3176588"/>
            <a:ext cx="0" cy="11033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1561" name="Text Box 25"/>
          <p:cNvSpPr txBox="1">
            <a:spLocks noChangeArrowheads="1"/>
          </p:cNvSpPr>
          <p:nvPr/>
        </p:nvSpPr>
        <p:spPr bwMode="auto">
          <a:xfrm>
            <a:off x="674513" y="6065838"/>
            <a:ext cx="4358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Adapted from </a:t>
            </a:r>
            <a:r>
              <a:rPr lang="en-US" sz="1600" b="1" dirty="0" err="1" smtClean="0">
                <a:solidFill>
                  <a:schemeClr val="tx2"/>
                </a:solidFill>
                <a:latin typeface="Arial" pitchFamily="34" charset="0"/>
              </a:rPr>
              <a:t>Fearon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 ER. </a:t>
            </a:r>
            <a:r>
              <a:rPr lang="en-US" sz="1600" b="1" i="1" dirty="0" smtClean="0">
                <a:solidFill>
                  <a:schemeClr val="tx2"/>
                </a:solidFill>
                <a:latin typeface="Arial" pitchFamily="34" charset="0"/>
              </a:rPr>
              <a:t>Cell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 61:759, 1990</a:t>
            </a:r>
          </a:p>
        </p:txBody>
      </p:sp>
      <p:sp>
        <p:nvSpPr>
          <p:cNvPr id="321562" name="Rectangle 26"/>
          <p:cNvSpPr>
            <a:spLocks noChangeArrowheads="1"/>
          </p:cNvSpPr>
          <p:nvPr/>
        </p:nvSpPr>
        <p:spPr bwMode="auto">
          <a:xfrm>
            <a:off x="4183945" y="3975100"/>
            <a:ext cx="907344" cy="9842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Inter-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mediate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adenoma</a:t>
            </a:r>
          </a:p>
        </p:txBody>
      </p:sp>
      <p:sp>
        <p:nvSpPr>
          <p:cNvPr id="321563" name="Rectangle 27"/>
          <p:cNvSpPr>
            <a:spLocks noChangeArrowheads="1"/>
          </p:cNvSpPr>
          <p:nvPr/>
        </p:nvSpPr>
        <p:spPr bwMode="auto">
          <a:xfrm>
            <a:off x="6022622" y="63119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Goudy" pitchFamily="18" charset="0"/>
              </a:rPr>
              <a:t>ASCO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Attenuated FAP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Later onset (CRC ~age 50)</a:t>
            </a:r>
          </a:p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Fewer colonic adenomas</a:t>
            </a:r>
          </a:p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Not associated with CHRPE</a:t>
            </a:r>
          </a:p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UGI lesions</a:t>
            </a:r>
          </a:p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Associated with mutations at 5' and 3' ends of </a:t>
            </a:r>
            <a:r>
              <a:rPr lang="en-US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APC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gene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7" name="Picture 3"/>
          <p:cNvPicPr>
            <a:picLocks noGrp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/>
          <a:stretch>
            <a:fillRect/>
          </a:stretch>
        </p:blipFill>
        <p:spPr bwMode="auto">
          <a:xfrm>
            <a:off x="5148064" y="2420888"/>
            <a:ext cx="3168352" cy="298533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Surgical options in FAP and AFAP</a:t>
            </a:r>
            <a:endParaRPr lang="ar-SY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proctocolectomy</a:t>
            </a:r>
            <a:r>
              <a:rPr lang="en-US" dirty="0" smtClean="0"/>
              <a:t> with </a:t>
            </a:r>
            <a:r>
              <a:rPr lang="en-US" dirty="0" err="1" smtClean="0"/>
              <a:t>ileal</a:t>
            </a:r>
            <a:r>
              <a:rPr lang="en-US" dirty="0" smtClean="0"/>
              <a:t> pouch anal anastomosis</a:t>
            </a:r>
          </a:p>
          <a:p>
            <a:r>
              <a:rPr lang="en-US" dirty="0" smtClean="0"/>
              <a:t>Total abdominal colectomy with </a:t>
            </a:r>
            <a:r>
              <a:rPr lang="en-US" dirty="0" err="1" smtClean="0"/>
              <a:t>ileorectal</a:t>
            </a:r>
            <a:r>
              <a:rPr lang="en-US" dirty="0" smtClean="0"/>
              <a:t> anastomosis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proctocolectomy</a:t>
            </a:r>
            <a:r>
              <a:rPr lang="en-US" dirty="0" smtClean="0"/>
              <a:t> with permanent end ileostomy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635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Chemoprevention in FAP and AFAP</a:t>
            </a:r>
            <a:endParaRPr lang="ar-SY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114800"/>
          </a:xfrm>
        </p:spPr>
        <p:txBody>
          <a:bodyPr/>
          <a:lstStyle/>
          <a:p>
            <a:r>
              <a:rPr lang="en-US" sz="2800" dirty="0" smtClean="0"/>
              <a:t>ASPIRIN        SULINDAC     CELECOXIB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No FDA approved medication for patients with remaining rectum after surgery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Sulindac</a:t>
            </a:r>
            <a:r>
              <a:rPr lang="en-US" sz="2800" dirty="0" smtClean="0"/>
              <a:t> is the most potent polyp regression medication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is not known if the decrease in polyp burden decreases cancer risk 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5398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MYH-Associated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Polyposis MAP</a:t>
            </a:r>
            <a:endParaRPr lang="ar-SY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en-US" sz="2800" dirty="0" smtClean="0"/>
              <a:t>Autosomal </a:t>
            </a:r>
            <a:r>
              <a:rPr lang="en-US" sz="2800" dirty="0"/>
              <a:t>recessive inheritance </a:t>
            </a:r>
            <a:r>
              <a:rPr lang="en-US" sz="2800" dirty="0" smtClean="0"/>
              <a:t>pattern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1 in every 100 people may carry a single mutation in the </a:t>
            </a:r>
            <a:r>
              <a:rPr lang="en-US" sz="2800" i="1" dirty="0"/>
              <a:t>MYH </a:t>
            </a:r>
            <a:r>
              <a:rPr lang="en-US" sz="2800" dirty="0" smtClean="0"/>
              <a:t>gene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Associated </a:t>
            </a:r>
            <a:r>
              <a:rPr lang="en-US" sz="2800" dirty="0"/>
              <a:t>with developing </a:t>
            </a:r>
            <a:r>
              <a:rPr lang="en-US" sz="2800" dirty="0" smtClean="0"/>
              <a:t>less than 20 or 100s of adenomatous polyps similar to FAP or AFAP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Other conditions associated with MAP: polyps in the stomach and the </a:t>
            </a:r>
            <a:r>
              <a:rPr lang="en-US" sz="2800" dirty="0"/>
              <a:t>upper </a:t>
            </a:r>
            <a:r>
              <a:rPr lang="en-US" sz="2800" dirty="0" smtClean="0"/>
              <a:t>GI, thyroid cancer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16585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MAP diagnosis</a:t>
            </a:r>
            <a:endParaRPr lang="ar-SY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possible diagnosis when a person has multiple adenomatous colon polyps but does not have a mutation in the </a:t>
            </a:r>
            <a:r>
              <a:rPr lang="en-US" sz="2800" i="1" dirty="0"/>
              <a:t>APC</a:t>
            </a:r>
            <a:r>
              <a:rPr lang="en-US" sz="2800" dirty="0"/>
              <a:t> gene associated with FAP and AFAP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9661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MAP screening and management: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ASCO recommendations</a:t>
            </a:r>
            <a:endParaRPr lang="ar-SY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/>
              <a:t>Colonoscopy </a:t>
            </a:r>
            <a:r>
              <a:rPr lang="en-US" sz="2800" dirty="0"/>
              <a:t>every 1 to 2 years, beginning at age 18 to </a:t>
            </a:r>
            <a:r>
              <a:rPr lang="en-US" sz="2800" dirty="0" smtClean="0"/>
              <a:t>20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Yearly colonoscopy once a person develops polyps, with the goal of removing all large </a:t>
            </a:r>
            <a:r>
              <a:rPr lang="en-US" sz="2800" dirty="0" smtClean="0"/>
              <a:t>polyps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 err="1" smtClean="0"/>
              <a:t>Rectocolectomy</a:t>
            </a:r>
            <a:r>
              <a:rPr lang="en-US" sz="2800" dirty="0" smtClean="0"/>
              <a:t> may be </a:t>
            </a:r>
            <a:r>
              <a:rPr lang="en-US" sz="2800" dirty="0" err="1" smtClean="0"/>
              <a:t>considerd</a:t>
            </a:r>
            <a:r>
              <a:rPr lang="en-US" sz="2800" dirty="0" smtClean="0"/>
              <a:t> if polyps </a:t>
            </a:r>
            <a:r>
              <a:rPr lang="en-US" sz="2800" dirty="0"/>
              <a:t>are too numerous to be moved during a </a:t>
            </a:r>
            <a:r>
              <a:rPr lang="en-US" sz="2800" dirty="0" smtClean="0"/>
              <a:t>colonoscopy</a:t>
            </a:r>
          </a:p>
          <a:p>
            <a:pPr marL="0" indent="0">
              <a:buNone/>
            </a:pP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15645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Peutz-Jeghers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syndrome PJS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4114800"/>
          </a:xfrm>
        </p:spPr>
        <p:txBody>
          <a:bodyPr/>
          <a:lstStyle/>
          <a:p>
            <a:r>
              <a:rPr lang="en-US" sz="2800" dirty="0" smtClean="0"/>
              <a:t>Rare syndrome </a:t>
            </a:r>
          </a:p>
          <a:p>
            <a:r>
              <a:rPr lang="en-US" sz="2800" dirty="0" smtClean="0"/>
              <a:t>autosomal dominant inheritance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Majority of cases are caused by mutation of STK11 gene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Large </a:t>
            </a:r>
            <a:r>
              <a:rPr lang="en-US" sz="2800" dirty="0" err="1" smtClean="0"/>
              <a:t>pedunculated</a:t>
            </a:r>
            <a:r>
              <a:rPr lang="en-US" sz="2800" dirty="0" smtClean="0"/>
              <a:t> </a:t>
            </a:r>
            <a:r>
              <a:rPr lang="en-US" sz="2800" dirty="0" err="1" smtClean="0"/>
              <a:t>hamartomatous</a:t>
            </a:r>
            <a:r>
              <a:rPr lang="en-US" sz="2800" dirty="0" smtClean="0"/>
              <a:t> GI polyps (obstruction, bleeding)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Hyperpigmentation on the lips, </a:t>
            </a:r>
            <a:r>
              <a:rPr lang="en-US" sz="2800" dirty="0" err="1" smtClean="0"/>
              <a:t>buccal</a:t>
            </a:r>
            <a:r>
              <a:rPr lang="en-US" sz="2800" dirty="0" smtClean="0"/>
              <a:t> mucosa, vulva, fingers, and toes</a:t>
            </a:r>
          </a:p>
          <a:p>
            <a:endParaRPr lang="en-US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300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1026" name="Picture 2" descr="نتيجة بحث الصور عن ‪peutz jeghe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6" y="2162572"/>
            <a:ext cx="3127652" cy="22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‪peutz jegher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62572"/>
            <a:ext cx="2952328" cy="22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Cancers associated with PJS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Gastrointestinal cancers</a:t>
            </a:r>
          </a:p>
          <a:p>
            <a:r>
              <a:rPr lang="en-US" dirty="0" smtClean="0"/>
              <a:t>Breast cancer</a:t>
            </a:r>
          </a:p>
          <a:p>
            <a:r>
              <a:rPr lang="en-US" dirty="0" smtClean="0"/>
              <a:t>Ovarian cancer</a:t>
            </a:r>
          </a:p>
          <a:p>
            <a:r>
              <a:rPr lang="en-US" dirty="0" smtClean="0"/>
              <a:t>Pancreas cancer</a:t>
            </a:r>
          </a:p>
          <a:p>
            <a:r>
              <a:rPr lang="en-US" dirty="0" smtClean="0"/>
              <a:t>Gallbladder cancer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The risk of developing any cancer by age 65 years: 37 %</a:t>
            </a:r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56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ea typeface="MS PGothic" panose="020B0600070205080204" pitchFamily="34" charset="-128"/>
              </a:rPr>
              <a:t>Types of Colon Cancer </a:t>
            </a:r>
            <a:endParaRPr lang="ar-SY" sz="40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204864"/>
            <a:ext cx="966676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1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Management of  PJS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endoscopy and colonoscopy every 2 -3 years stated at 20 years</a:t>
            </a:r>
          </a:p>
          <a:p>
            <a:r>
              <a:rPr lang="en-US" dirty="0" smtClean="0"/>
              <a:t>Biannual breast MRI and mammography started at age 25 years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12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Serrated Polyposis Syndrome (SPS) </a:t>
            </a:r>
            <a:endParaRPr lang="ar-SY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/>
              <a:t>hyperplastic or serrated polyps are identified in the large </a:t>
            </a:r>
            <a:r>
              <a:rPr lang="en-US" dirty="0" smtClean="0"/>
              <a:t>bowel</a:t>
            </a:r>
          </a:p>
          <a:p>
            <a:pPr>
              <a:buFont typeface="Arial"/>
              <a:buChar char="•"/>
            </a:pPr>
            <a:r>
              <a:rPr lang="en-US" dirty="0" smtClean="0"/>
              <a:t>1 </a:t>
            </a:r>
            <a:r>
              <a:rPr lang="en-US" dirty="0"/>
              <a:t>in 3000 people may have this </a:t>
            </a:r>
            <a:r>
              <a:rPr lang="en-US" dirty="0" smtClean="0"/>
              <a:t>condition </a:t>
            </a:r>
            <a:r>
              <a:rPr lang="en-US" dirty="0"/>
              <a:t>  </a:t>
            </a:r>
          </a:p>
          <a:p>
            <a:pPr>
              <a:buFont typeface="Arial"/>
              <a:buChar char="•"/>
            </a:pPr>
            <a:r>
              <a:rPr lang="en-US" dirty="0" smtClean="0"/>
              <a:t>Increased </a:t>
            </a:r>
            <a:r>
              <a:rPr lang="en-US" dirty="0"/>
              <a:t>risk of </a:t>
            </a:r>
            <a:r>
              <a:rPr lang="en-US" dirty="0" smtClean="0"/>
              <a:t>developing bowel cancer</a:t>
            </a:r>
          </a:p>
          <a:p>
            <a:pPr>
              <a:buFont typeface="Arial"/>
              <a:buChar char="•"/>
            </a:pPr>
            <a:r>
              <a:rPr lang="en-US" dirty="0" smtClean="0"/>
              <a:t>May be associated </a:t>
            </a:r>
            <a:r>
              <a:rPr lang="en-US" dirty="0"/>
              <a:t>with </a:t>
            </a:r>
            <a:r>
              <a:rPr lang="en-US" dirty="0" smtClean="0"/>
              <a:t>pancreatic </a:t>
            </a:r>
            <a:r>
              <a:rPr lang="en-US" dirty="0"/>
              <a:t>cancer at older ages. </a:t>
            </a:r>
            <a:endParaRPr lang="en-US" dirty="0" smtClean="0"/>
          </a:p>
          <a:p>
            <a:pPr lvl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Genetic testing is not available.   </a:t>
            </a:r>
          </a:p>
          <a:p>
            <a:pPr marL="0" indent="0">
              <a:buNone/>
            </a:pP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0422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1026" name="Picture 2" descr="نتيجة بحث الصور عن ‪serrated polypos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0781"/>
            <a:ext cx="3096344" cy="2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‪serrated polypos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10780"/>
            <a:ext cx="2952328" cy="2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Serrated Polyposis Syndrome (SPS) </a:t>
            </a:r>
            <a:endParaRPr lang="ar-SY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Screening </a:t>
            </a: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annual colonoscopy </a:t>
            </a:r>
            <a:r>
              <a:rPr lang="en-US" dirty="0">
                <a:solidFill>
                  <a:srgbClr val="000000"/>
                </a:solidFill>
              </a:rPr>
              <a:t>( with removal of </a:t>
            </a:r>
            <a:r>
              <a:rPr lang="en-US" dirty="0" smtClean="0">
                <a:solidFill>
                  <a:srgbClr val="000000"/>
                </a:solidFill>
              </a:rPr>
              <a:t>polyps) in </a:t>
            </a:r>
            <a:r>
              <a:rPr lang="en-US" dirty="0">
                <a:solidFill>
                  <a:srgbClr val="000000"/>
                </a:solidFill>
              </a:rPr>
              <a:t>the initial years after a diagnosis </a:t>
            </a: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After </a:t>
            </a:r>
            <a:r>
              <a:rPr lang="en-US" dirty="0">
                <a:solidFill>
                  <a:srgbClr val="000000"/>
                </a:solidFill>
              </a:rPr>
              <a:t>a few years the interval between procedures may lengthen.  </a:t>
            </a:r>
            <a:endParaRPr lang="en-US" dirty="0" smtClean="0">
              <a:solidFill>
                <a:srgbClr val="000000"/>
              </a:solidFill>
            </a:endParaRPr>
          </a:p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Occasionally </a:t>
            </a:r>
            <a:r>
              <a:rPr lang="en-US" dirty="0">
                <a:solidFill>
                  <a:srgbClr val="000000"/>
                </a:solidFill>
              </a:rPr>
              <a:t>bowel surgery is required when polyps are multiple, large and show early signs of bowel cancer.   </a:t>
            </a:r>
          </a:p>
        </p:txBody>
      </p:sp>
    </p:spTree>
    <p:extLst>
      <p:ext uri="{BB962C8B-B14F-4D97-AF65-F5344CB8AC3E}">
        <p14:creationId xmlns:p14="http://schemas.microsoft.com/office/powerpoint/2010/main" val="17529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Juvenile polyposis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syndrome JPS</a:t>
            </a:r>
            <a:endParaRPr lang="ar-SY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juvenile polyps in the </a:t>
            </a:r>
            <a:r>
              <a:rPr lang="en-US" dirty="0" smtClean="0"/>
              <a:t>GI tract</a:t>
            </a:r>
          </a:p>
          <a:p>
            <a:r>
              <a:rPr lang="en-US" dirty="0"/>
              <a:t>the term </a:t>
            </a:r>
            <a:r>
              <a:rPr lang="en-US" i="1" dirty="0"/>
              <a:t>juvenile</a:t>
            </a:r>
            <a:r>
              <a:rPr lang="en-US" dirty="0"/>
              <a:t> refers to the type of polyp, not to the age of the affected </a:t>
            </a:r>
            <a:r>
              <a:rPr lang="en-US" dirty="0" smtClean="0"/>
              <a:t>person</a:t>
            </a:r>
          </a:p>
          <a:p>
            <a:r>
              <a:rPr lang="en-US" dirty="0"/>
              <a:t>While the majority of the polyps found in Juvenile Polyposis Syndrome are </a:t>
            </a:r>
            <a:r>
              <a:rPr lang="en-US" dirty="0" smtClean="0"/>
              <a:t>non- neoplastic, </a:t>
            </a:r>
            <a:r>
              <a:rPr lang="en-US" dirty="0" err="1" smtClean="0"/>
              <a:t>hamartomatous</a:t>
            </a:r>
            <a:r>
              <a:rPr lang="en-US" dirty="0" smtClean="0"/>
              <a:t>, </a:t>
            </a:r>
            <a:r>
              <a:rPr lang="en-US" dirty="0"/>
              <a:t>self-limiting and benign, there is an increased risk </a:t>
            </a:r>
            <a:r>
              <a:rPr lang="en-US" dirty="0" smtClean="0"/>
              <a:t>of adenocarcinoma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339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WHO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criteria for diagnosis of juvenile polyposis syndrome are one of either</a:t>
            </a:r>
            <a:endParaRPr lang="ar-SY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/>
              <a:t>than five juvenile polyps in the colon or </a:t>
            </a:r>
            <a:r>
              <a:rPr lang="en-US" dirty="0" smtClean="0"/>
              <a:t>rectum  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Juvenile </a:t>
            </a:r>
            <a:r>
              <a:rPr lang="en-US" dirty="0"/>
              <a:t>polyps throughout </a:t>
            </a:r>
            <a:r>
              <a:rPr lang="en-US" dirty="0" smtClean="0"/>
              <a:t>the GI tract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Any </a:t>
            </a:r>
            <a:r>
              <a:rPr lang="en-US" dirty="0"/>
              <a:t>number of juvenile polyps in a person with a family history of juvenile </a:t>
            </a:r>
            <a:r>
              <a:rPr lang="en-US" dirty="0" smtClean="0"/>
              <a:t>polyposis</a:t>
            </a:r>
            <a:endParaRPr lang="en-US" dirty="0"/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606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JPS Presentation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of onset is </a:t>
            </a:r>
            <a:r>
              <a:rPr lang="en-US" dirty="0" smtClean="0"/>
              <a:t>variable</a:t>
            </a:r>
          </a:p>
          <a:p>
            <a:r>
              <a:rPr lang="en-US" dirty="0" smtClean="0"/>
              <a:t>Rectal </a:t>
            </a:r>
            <a:r>
              <a:rPr lang="en-US" dirty="0"/>
              <a:t>bleeding, abdominal pain, diarrhea or </a:t>
            </a:r>
            <a:r>
              <a:rPr lang="en-US" dirty="0" smtClean="0"/>
              <a:t>anemia</a:t>
            </a:r>
          </a:p>
          <a:p>
            <a:r>
              <a:rPr lang="en-US" dirty="0" smtClean="0"/>
              <a:t>Colonoscopy </a:t>
            </a:r>
            <a:r>
              <a:rPr lang="en-US" dirty="0" err="1" smtClean="0"/>
              <a:t>orsigmoidoscopy</a:t>
            </a:r>
            <a:r>
              <a:rPr lang="en-US" dirty="0" smtClean="0"/>
              <a:t> reveals </a:t>
            </a:r>
            <a:r>
              <a:rPr lang="en-US" dirty="0"/>
              <a:t>polyps that vary in shape or size </a:t>
            </a:r>
            <a:endParaRPr lang="en-US" dirty="0" smtClean="0"/>
          </a:p>
          <a:p>
            <a:r>
              <a:rPr lang="en-US" dirty="0" smtClean="0"/>
              <a:t>Polyps </a:t>
            </a:r>
            <a:r>
              <a:rPr lang="en-US" dirty="0"/>
              <a:t>can be sessile or </a:t>
            </a:r>
            <a:r>
              <a:rPr lang="en-US" dirty="0" err="1"/>
              <a:t>pedunculated</a:t>
            </a:r>
            <a:r>
              <a:rPr lang="en-US" dirty="0"/>
              <a:t> </a:t>
            </a:r>
            <a:r>
              <a:rPr lang="en-US" dirty="0" err="1"/>
              <a:t>hamartomatous</a:t>
            </a:r>
            <a:r>
              <a:rPr lang="en-US" dirty="0"/>
              <a:t> polyps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3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JPS Presentation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dominant inheritance</a:t>
            </a:r>
          </a:p>
          <a:p>
            <a:r>
              <a:rPr lang="en-US" dirty="0" smtClean="0"/>
              <a:t>2 genes associated with JPS BMPR1A and SMAD4</a:t>
            </a:r>
            <a:r>
              <a:rPr lang="en-US" baseline="30000" dirty="0" smtClean="0">
                <a:hlinkClick r:id="rId2"/>
              </a:rPr>
              <a:t>]</a:t>
            </a:r>
            <a:endParaRPr lang="en-US" baseline="30000" dirty="0" smtClean="0"/>
          </a:p>
          <a:p>
            <a:r>
              <a:rPr lang="en-US" dirty="0"/>
              <a:t>The cumulative lifetime risk of colorectal cancer is 39% in patients with juvenile polyposis syndrome.</a:t>
            </a:r>
            <a:r>
              <a:rPr lang="en-US" baseline="30000" dirty="0">
                <a:hlinkClick r:id="rId3"/>
              </a:rPr>
              <a:t>[3]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395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JPS Presentation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upper </a:t>
            </a:r>
            <a:r>
              <a:rPr lang="en-US" dirty="0"/>
              <a:t>and </a:t>
            </a:r>
            <a:r>
              <a:rPr lang="en-US" dirty="0" smtClean="0"/>
              <a:t>lower endoscopy with </a:t>
            </a:r>
            <a:r>
              <a:rPr lang="en-US" dirty="0"/>
              <a:t>polyp </a:t>
            </a:r>
            <a:r>
              <a:rPr lang="en-US" dirty="0" smtClean="0"/>
              <a:t>excision</a:t>
            </a:r>
          </a:p>
          <a:p>
            <a:r>
              <a:rPr lang="en-US" dirty="0" smtClean="0"/>
              <a:t>Their </a:t>
            </a:r>
            <a:r>
              <a:rPr lang="en-US" dirty="0"/>
              <a:t>siblings may also need to be screened </a:t>
            </a:r>
            <a:r>
              <a:rPr lang="en-US" dirty="0" smtClean="0"/>
              <a:t>regularly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77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 reduce the risk of CRC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Follow testing guidelines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Know your family history</a:t>
            </a:r>
            <a:r>
              <a:rPr lang="en-US" b="1" kern="1200" dirty="0">
                <a:solidFill>
                  <a:srgbClr val="000000"/>
                </a:solidFill>
                <a:latin typeface="Symbol" pitchFamily="18" charset="2"/>
                <a:ea typeface="ＭＳ Ｐゴシック" pitchFamily="-105" charset="-128"/>
                <a:cs typeface="Times New Roman" pitchFamily="18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Times New Roman" pitchFamily="18" charset="0"/>
              </a:rPr>
              <a:t>  Get regular exercise</a:t>
            </a:r>
            <a:endParaRPr lang="en-US" sz="2000" b="1" i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Times New Roman" pitchFamily="18" charset="0"/>
              </a:rPr>
              <a:t>  Do not smoke or use other tobacco products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Times New Roman" pitchFamily="18" charset="0"/>
              </a:rPr>
              <a:t>  Avoid excessive alcohol consumption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645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CRC: Risk factors</a:t>
            </a:r>
            <a:endParaRPr lang="ar-SY" sz="4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886200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28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</a:rPr>
              <a:t>Nearly 90% of colon cancer patients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28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</a:rPr>
              <a:t>are over the age of 50.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12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</a:rPr>
              <a:t>		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</a:rPr>
              <a:t>	Other risk factors include</a:t>
            </a:r>
            <a:r>
              <a:rPr 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</a:rPr>
              <a:t>:</a:t>
            </a:r>
          </a:p>
          <a:p>
            <a:pPr marL="1828800" lvl="4" indent="0">
              <a:spcBef>
                <a:spcPct val="0"/>
              </a:spcBef>
              <a:buClrTx/>
              <a:buBlip>
                <a:blip r:embed="rId2"/>
              </a:buBlip>
              <a:defRPr/>
            </a:pPr>
            <a:r>
              <a:rPr 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</a:t>
            </a: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family or personal history of colon </a:t>
            </a:r>
            <a:r>
              <a:rPr lang="en-US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cancer  or </a:t>
            </a: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polyps</a:t>
            </a:r>
          </a:p>
          <a:p>
            <a:pPr marL="1828800" lvl="4" indent="0">
              <a:spcBef>
                <a:spcPct val="0"/>
              </a:spcBef>
              <a:buClr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chronic inflammatory bowel disease</a:t>
            </a:r>
          </a:p>
          <a:p>
            <a:pPr marL="1828800" lvl="4" indent="0">
              <a:spcBef>
                <a:spcPct val="0"/>
              </a:spcBef>
              <a:buClr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hereditary colorectal syndromes</a:t>
            </a:r>
          </a:p>
          <a:p>
            <a:pPr marL="1828800" lvl="4" indent="0">
              <a:spcBef>
                <a:spcPct val="0"/>
              </a:spcBef>
              <a:buClr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use of cigarettes and other tobacco products</a:t>
            </a:r>
          </a:p>
          <a:p>
            <a:pPr marL="1828800" lvl="4" indent="0">
              <a:spcBef>
                <a:spcPct val="0"/>
              </a:spcBef>
              <a:buClrTx/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 </a:t>
            </a: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high-fat/low fiber diet</a:t>
            </a:r>
          </a:p>
          <a:p>
            <a:pPr marL="1828800" lvl="4" indent="0">
              <a:spcBef>
                <a:spcPct val="0"/>
              </a:spcBef>
              <a:buClr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physical inactivity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063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 reduce the risk of CRC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Eat 5 or more servings of fruits &amp; vegetables a day 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Choose whole grain foods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Limit your intake of red meat</a:t>
            </a: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en-US" sz="1200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ＭＳ Ｐゴシック" pitchFamily="-105" charset="-128"/>
                <a:cs typeface="+mn-cs"/>
              </a:rPr>
              <a:t>  Maintain a healthy weight  </a:t>
            </a: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endParaRPr lang="en-US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+mn-cs"/>
            </a:endParaRPr>
          </a:p>
          <a:p>
            <a:pPr marL="914400" lvl="2" indent="0">
              <a:spcBef>
                <a:spcPct val="0"/>
              </a:spcBef>
              <a:buBlip>
                <a:blip r:embed="rId2"/>
              </a:buBlip>
              <a:defRPr/>
            </a:pPr>
            <a:endParaRPr lang="en-US" b="1" kern="1200" dirty="0">
              <a:solidFill>
                <a:srgbClr val="000000"/>
              </a:solidFill>
              <a:latin typeface="Arial" pitchFamily="34" charset="0"/>
              <a:ea typeface="ＭＳ Ｐゴシック" pitchFamily="-105" charset="-128"/>
              <a:cs typeface="Times New Roman" pitchFamily="18" charset="0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967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Conclusion 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CRC is a common cancer</a:t>
            </a:r>
          </a:p>
          <a:p>
            <a:r>
              <a:rPr lang="en-US" dirty="0" smtClean="0"/>
              <a:t>Preventable</a:t>
            </a:r>
          </a:p>
          <a:p>
            <a:r>
              <a:rPr lang="en-US" dirty="0" smtClean="0"/>
              <a:t>Screening to detect and remove polyps </a:t>
            </a:r>
          </a:p>
          <a:p>
            <a:r>
              <a:rPr lang="en-US" dirty="0" smtClean="0"/>
              <a:t>Colonoscopy every 10 years ++++ for average risk population</a:t>
            </a:r>
          </a:p>
          <a:p>
            <a:r>
              <a:rPr lang="en-US" dirty="0" smtClean="0"/>
              <a:t>To prevent hereditary CRC patients should be managed by expert physicians</a:t>
            </a:r>
          </a:p>
          <a:p>
            <a:r>
              <a:rPr lang="en-US" dirty="0" smtClean="0"/>
              <a:t>Aspirin ++++ 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65725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SY" sz="7200" dirty="0" smtClean="0">
                <a:solidFill>
                  <a:schemeClr val="accent6">
                    <a:lumMod val="75000"/>
                  </a:schemeClr>
                </a:solidFill>
              </a:rPr>
              <a:t>شكرا لإصغائكم</a:t>
            </a:r>
            <a:endParaRPr lang="ar-SY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2800"/>
            <a:ext cx="77724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chemeClr val="tx2"/>
                </a:solidFill>
                <a:latin typeface="Arial" pitchFamily="34" charset="0"/>
              </a:rPr>
              <a:t>Risk of Colorectal Cancer (CRC)</a:t>
            </a:r>
          </a:p>
        </p:txBody>
      </p:sp>
      <p:sp>
        <p:nvSpPr>
          <p:cNvPr id="323587" name="Freeform 3"/>
          <p:cNvSpPr>
            <a:spLocks/>
          </p:cNvSpPr>
          <p:nvPr/>
        </p:nvSpPr>
        <p:spPr bwMode="auto">
          <a:xfrm>
            <a:off x="3004257" y="2016126"/>
            <a:ext cx="204611" cy="3749675"/>
          </a:xfrm>
          <a:custGeom>
            <a:avLst/>
            <a:gdLst>
              <a:gd name="T0" fmla="*/ 0 w 145"/>
              <a:gd name="T1" fmla="*/ 2362 h 2362"/>
              <a:gd name="T2" fmla="*/ 145 w 145"/>
              <a:gd name="T3" fmla="*/ 2246 h 2362"/>
              <a:gd name="T4" fmla="*/ 145 w 145"/>
              <a:gd name="T5" fmla="*/ 0 h 2362"/>
              <a:gd name="T6" fmla="*/ 0 w 145"/>
              <a:gd name="T7" fmla="*/ 116 h 2362"/>
              <a:gd name="T8" fmla="*/ 0 w 145"/>
              <a:gd name="T9" fmla="*/ 2362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362">
                <a:moveTo>
                  <a:pt x="0" y="2362"/>
                </a:moveTo>
                <a:lnTo>
                  <a:pt x="145" y="2246"/>
                </a:lnTo>
                <a:lnTo>
                  <a:pt x="145" y="0"/>
                </a:lnTo>
                <a:lnTo>
                  <a:pt x="0" y="116"/>
                </a:lnTo>
                <a:lnTo>
                  <a:pt x="0" y="236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88" name="Freeform 4"/>
          <p:cNvSpPr>
            <a:spLocks/>
          </p:cNvSpPr>
          <p:nvPr/>
        </p:nvSpPr>
        <p:spPr bwMode="auto">
          <a:xfrm>
            <a:off x="3004256" y="5581650"/>
            <a:ext cx="4875388" cy="184150"/>
          </a:xfrm>
          <a:custGeom>
            <a:avLst/>
            <a:gdLst>
              <a:gd name="T0" fmla="*/ 0 w 3455"/>
              <a:gd name="T1" fmla="*/ 116 h 116"/>
              <a:gd name="T2" fmla="*/ 3310 w 3455"/>
              <a:gd name="T3" fmla="*/ 116 h 116"/>
              <a:gd name="T4" fmla="*/ 3455 w 3455"/>
              <a:gd name="T5" fmla="*/ 0 h 116"/>
              <a:gd name="T6" fmla="*/ 145 w 3455"/>
              <a:gd name="T7" fmla="*/ 0 h 116"/>
              <a:gd name="T8" fmla="*/ 0 w 3455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5" h="116">
                <a:moveTo>
                  <a:pt x="0" y="116"/>
                </a:moveTo>
                <a:lnTo>
                  <a:pt x="3310" y="116"/>
                </a:lnTo>
                <a:lnTo>
                  <a:pt x="3455" y="0"/>
                </a:lnTo>
                <a:lnTo>
                  <a:pt x="145" y="0"/>
                </a:lnTo>
                <a:lnTo>
                  <a:pt x="0" y="11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3208868" y="2016125"/>
            <a:ext cx="467077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0" name="Freeform 6"/>
          <p:cNvSpPr>
            <a:spLocks/>
          </p:cNvSpPr>
          <p:nvPr/>
        </p:nvSpPr>
        <p:spPr bwMode="auto">
          <a:xfrm>
            <a:off x="3004257" y="2016126"/>
            <a:ext cx="204611" cy="3749675"/>
          </a:xfrm>
          <a:custGeom>
            <a:avLst/>
            <a:gdLst>
              <a:gd name="T0" fmla="*/ 145 w 145"/>
              <a:gd name="T1" fmla="*/ 0 h 2362"/>
              <a:gd name="T2" fmla="*/ 0 w 145"/>
              <a:gd name="T3" fmla="*/ 116 h 2362"/>
              <a:gd name="T4" fmla="*/ 0 w 145"/>
              <a:gd name="T5" fmla="*/ 2362 h 2362"/>
              <a:gd name="T6" fmla="*/ 145 w 145"/>
              <a:gd name="T7" fmla="*/ 2246 h 2362"/>
              <a:gd name="T8" fmla="*/ 145 w 145"/>
              <a:gd name="T9" fmla="*/ 0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362">
                <a:moveTo>
                  <a:pt x="145" y="0"/>
                </a:moveTo>
                <a:lnTo>
                  <a:pt x="0" y="116"/>
                </a:lnTo>
                <a:lnTo>
                  <a:pt x="0" y="2362"/>
                </a:lnTo>
                <a:lnTo>
                  <a:pt x="145" y="2246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1" name="Freeform 7"/>
          <p:cNvSpPr>
            <a:spLocks/>
          </p:cNvSpPr>
          <p:nvPr/>
        </p:nvSpPr>
        <p:spPr bwMode="auto">
          <a:xfrm>
            <a:off x="3004256" y="5581650"/>
            <a:ext cx="4875388" cy="184150"/>
          </a:xfrm>
          <a:custGeom>
            <a:avLst/>
            <a:gdLst>
              <a:gd name="T0" fmla="*/ 0 w 3455"/>
              <a:gd name="T1" fmla="*/ 116 h 116"/>
              <a:gd name="T2" fmla="*/ 3310 w 3455"/>
              <a:gd name="T3" fmla="*/ 116 h 116"/>
              <a:gd name="T4" fmla="*/ 3455 w 3455"/>
              <a:gd name="T5" fmla="*/ 0 h 116"/>
              <a:gd name="T6" fmla="*/ 145 w 3455"/>
              <a:gd name="T7" fmla="*/ 0 h 116"/>
              <a:gd name="T8" fmla="*/ 0 w 3455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5" h="116">
                <a:moveTo>
                  <a:pt x="0" y="116"/>
                </a:moveTo>
                <a:lnTo>
                  <a:pt x="3310" y="116"/>
                </a:lnTo>
                <a:lnTo>
                  <a:pt x="3455" y="0"/>
                </a:lnTo>
                <a:lnTo>
                  <a:pt x="145" y="0"/>
                </a:lnTo>
                <a:lnTo>
                  <a:pt x="0" y="11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208868" y="2016125"/>
            <a:ext cx="467077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3" name="Freeform 9"/>
          <p:cNvSpPr>
            <a:spLocks/>
          </p:cNvSpPr>
          <p:nvPr/>
        </p:nvSpPr>
        <p:spPr bwMode="auto">
          <a:xfrm>
            <a:off x="3004258" y="5027613"/>
            <a:ext cx="4646788" cy="184150"/>
          </a:xfrm>
          <a:custGeom>
            <a:avLst/>
            <a:gdLst>
              <a:gd name="T0" fmla="*/ 0 w 3293"/>
              <a:gd name="T1" fmla="*/ 116 h 116"/>
              <a:gd name="T2" fmla="*/ 3142 w 3293"/>
              <a:gd name="T3" fmla="*/ 116 h 116"/>
              <a:gd name="T4" fmla="*/ 3293 w 3293"/>
              <a:gd name="T5" fmla="*/ 0 h 116"/>
              <a:gd name="T6" fmla="*/ 145 w 3293"/>
              <a:gd name="T7" fmla="*/ 0 h 116"/>
              <a:gd name="T8" fmla="*/ 0 w 3293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3" h="116">
                <a:moveTo>
                  <a:pt x="0" y="116"/>
                </a:moveTo>
                <a:lnTo>
                  <a:pt x="3142" y="116"/>
                </a:lnTo>
                <a:lnTo>
                  <a:pt x="3293" y="0"/>
                </a:lnTo>
                <a:lnTo>
                  <a:pt x="145" y="0"/>
                </a:lnTo>
                <a:lnTo>
                  <a:pt x="0" y="116"/>
                </a:lnTo>
                <a:close/>
              </a:path>
            </a:pathLst>
          </a:custGeom>
          <a:solidFill>
            <a:srgbClr val="00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3004258" y="5211766"/>
            <a:ext cx="4433711" cy="396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5" name="Freeform 11"/>
          <p:cNvSpPr>
            <a:spLocks/>
          </p:cNvSpPr>
          <p:nvPr/>
        </p:nvSpPr>
        <p:spPr bwMode="auto">
          <a:xfrm>
            <a:off x="7437967" y="5027616"/>
            <a:ext cx="213077" cy="581025"/>
          </a:xfrm>
          <a:custGeom>
            <a:avLst/>
            <a:gdLst>
              <a:gd name="T0" fmla="*/ 151 w 151"/>
              <a:gd name="T1" fmla="*/ 250 h 366"/>
              <a:gd name="T2" fmla="*/ 0 w 151"/>
              <a:gd name="T3" fmla="*/ 366 h 366"/>
              <a:gd name="T4" fmla="*/ 0 w 151"/>
              <a:gd name="T5" fmla="*/ 116 h 366"/>
              <a:gd name="T6" fmla="*/ 151 w 151"/>
              <a:gd name="T7" fmla="*/ 0 h 366"/>
              <a:gd name="T8" fmla="*/ 151 w 151"/>
              <a:gd name="T9" fmla="*/ 25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366">
                <a:moveTo>
                  <a:pt x="151" y="250"/>
                </a:moveTo>
                <a:lnTo>
                  <a:pt x="0" y="366"/>
                </a:lnTo>
                <a:lnTo>
                  <a:pt x="0" y="116"/>
                </a:lnTo>
                <a:lnTo>
                  <a:pt x="151" y="0"/>
                </a:lnTo>
                <a:lnTo>
                  <a:pt x="151" y="25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6" name="Freeform 12"/>
          <p:cNvSpPr>
            <a:spLocks/>
          </p:cNvSpPr>
          <p:nvPr/>
        </p:nvSpPr>
        <p:spPr bwMode="auto">
          <a:xfrm>
            <a:off x="3004256" y="4316413"/>
            <a:ext cx="3479800" cy="184150"/>
          </a:xfrm>
          <a:custGeom>
            <a:avLst/>
            <a:gdLst>
              <a:gd name="T0" fmla="*/ 0 w 2466"/>
              <a:gd name="T1" fmla="*/ 116 h 116"/>
              <a:gd name="T2" fmla="*/ 2315 w 2466"/>
              <a:gd name="T3" fmla="*/ 116 h 116"/>
              <a:gd name="T4" fmla="*/ 2466 w 2466"/>
              <a:gd name="T5" fmla="*/ 0 h 116"/>
              <a:gd name="T6" fmla="*/ 145 w 2466"/>
              <a:gd name="T7" fmla="*/ 0 h 116"/>
              <a:gd name="T8" fmla="*/ 0 w 2466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6" h="116">
                <a:moveTo>
                  <a:pt x="0" y="116"/>
                </a:moveTo>
                <a:lnTo>
                  <a:pt x="2315" y="116"/>
                </a:lnTo>
                <a:lnTo>
                  <a:pt x="2466" y="0"/>
                </a:lnTo>
                <a:lnTo>
                  <a:pt x="145" y="0"/>
                </a:lnTo>
                <a:lnTo>
                  <a:pt x="0" y="116"/>
                </a:lnTo>
                <a:close/>
              </a:path>
            </a:pathLst>
          </a:custGeom>
          <a:solidFill>
            <a:srgbClr val="00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3004256" y="4500566"/>
            <a:ext cx="3266722" cy="396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598" name="Freeform 14"/>
          <p:cNvSpPr>
            <a:spLocks/>
          </p:cNvSpPr>
          <p:nvPr/>
        </p:nvSpPr>
        <p:spPr bwMode="auto">
          <a:xfrm>
            <a:off x="6270978" y="4316416"/>
            <a:ext cx="213078" cy="581025"/>
          </a:xfrm>
          <a:custGeom>
            <a:avLst/>
            <a:gdLst>
              <a:gd name="T0" fmla="*/ 151 w 151"/>
              <a:gd name="T1" fmla="*/ 250 h 366"/>
              <a:gd name="T2" fmla="*/ 0 w 151"/>
              <a:gd name="T3" fmla="*/ 366 h 366"/>
              <a:gd name="T4" fmla="*/ 0 w 151"/>
              <a:gd name="T5" fmla="*/ 116 h 366"/>
              <a:gd name="T6" fmla="*/ 151 w 151"/>
              <a:gd name="T7" fmla="*/ 0 h 366"/>
              <a:gd name="T8" fmla="*/ 151 w 151"/>
              <a:gd name="T9" fmla="*/ 25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366">
                <a:moveTo>
                  <a:pt x="151" y="250"/>
                </a:moveTo>
                <a:lnTo>
                  <a:pt x="0" y="366"/>
                </a:lnTo>
                <a:lnTo>
                  <a:pt x="0" y="116"/>
                </a:lnTo>
                <a:lnTo>
                  <a:pt x="151" y="0"/>
                </a:lnTo>
                <a:lnTo>
                  <a:pt x="151" y="25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6270978" y="4316416"/>
            <a:ext cx="685800" cy="193675"/>
            <a:chOff x="4344" y="2719"/>
            <a:chExt cx="486" cy="122"/>
          </a:xfrm>
        </p:grpSpPr>
        <p:sp>
          <p:nvSpPr>
            <p:cNvPr id="323600" name="Rectangle 16"/>
            <p:cNvSpPr>
              <a:spLocks noChangeArrowheads="1"/>
            </p:cNvSpPr>
            <p:nvPr/>
          </p:nvSpPr>
          <p:spPr bwMode="auto">
            <a:xfrm>
              <a:off x="4344" y="2719"/>
              <a:ext cx="5" cy="122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1" name="Rectangle 17"/>
            <p:cNvSpPr>
              <a:spLocks noChangeArrowheads="1"/>
            </p:cNvSpPr>
            <p:nvPr/>
          </p:nvSpPr>
          <p:spPr bwMode="auto">
            <a:xfrm>
              <a:off x="4349" y="2719"/>
              <a:ext cx="11" cy="122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2" name="Rectangle 18"/>
            <p:cNvSpPr>
              <a:spLocks noChangeArrowheads="1"/>
            </p:cNvSpPr>
            <p:nvPr/>
          </p:nvSpPr>
          <p:spPr bwMode="auto">
            <a:xfrm>
              <a:off x="4360" y="2719"/>
              <a:ext cx="6" cy="122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3" name="Rectangle 19"/>
            <p:cNvSpPr>
              <a:spLocks noChangeArrowheads="1"/>
            </p:cNvSpPr>
            <p:nvPr/>
          </p:nvSpPr>
          <p:spPr bwMode="auto">
            <a:xfrm>
              <a:off x="4366" y="2719"/>
              <a:ext cx="6" cy="122"/>
            </a:xfrm>
            <a:prstGeom prst="rect">
              <a:avLst/>
            </a:prstGeom>
            <a:solidFill>
              <a:srgbClr val="00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4" name="Rectangle 20"/>
            <p:cNvSpPr>
              <a:spLocks noChangeArrowheads="1"/>
            </p:cNvSpPr>
            <p:nvPr/>
          </p:nvSpPr>
          <p:spPr bwMode="auto">
            <a:xfrm>
              <a:off x="4372" y="2719"/>
              <a:ext cx="11" cy="122"/>
            </a:xfrm>
            <a:prstGeom prst="rect">
              <a:avLst/>
            </a:prstGeom>
            <a:solidFill>
              <a:srgbClr val="00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5" name="Rectangle 21"/>
            <p:cNvSpPr>
              <a:spLocks noChangeArrowheads="1"/>
            </p:cNvSpPr>
            <p:nvPr/>
          </p:nvSpPr>
          <p:spPr bwMode="auto">
            <a:xfrm>
              <a:off x="4383" y="2719"/>
              <a:ext cx="5" cy="122"/>
            </a:xfrm>
            <a:prstGeom prst="rect">
              <a:avLst/>
            </a:prstGeom>
            <a:solidFill>
              <a:srgbClr val="00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6" name="Rectangle 22"/>
            <p:cNvSpPr>
              <a:spLocks noChangeArrowheads="1"/>
            </p:cNvSpPr>
            <p:nvPr/>
          </p:nvSpPr>
          <p:spPr bwMode="auto">
            <a:xfrm>
              <a:off x="4388" y="2719"/>
              <a:ext cx="12" cy="122"/>
            </a:xfrm>
            <a:prstGeom prst="rect">
              <a:avLst/>
            </a:prstGeom>
            <a:solidFill>
              <a:srgbClr val="00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7" name="Rectangle 23"/>
            <p:cNvSpPr>
              <a:spLocks noChangeArrowheads="1"/>
            </p:cNvSpPr>
            <p:nvPr/>
          </p:nvSpPr>
          <p:spPr bwMode="auto">
            <a:xfrm>
              <a:off x="4400" y="2719"/>
              <a:ext cx="5" cy="122"/>
            </a:xfrm>
            <a:prstGeom prst="rect">
              <a:avLst/>
            </a:prstGeom>
            <a:solidFill>
              <a:srgbClr val="00B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8" name="Rectangle 24"/>
            <p:cNvSpPr>
              <a:spLocks noChangeArrowheads="1"/>
            </p:cNvSpPr>
            <p:nvPr/>
          </p:nvSpPr>
          <p:spPr bwMode="auto">
            <a:xfrm>
              <a:off x="4405" y="2719"/>
              <a:ext cx="6" cy="122"/>
            </a:xfrm>
            <a:prstGeom prst="rect">
              <a:avLst/>
            </a:prstGeom>
            <a:solidFill>
              <a:srgbClr val="00B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09" name="Rectangle 25"/>
            <p:cNvSpPr>
              <a:spLocks noChangeArrowheads="1"/>
            </p:cNvSpPr>
            <p:nvPr/>
          </p:nvSpPr>
          <p:spPr bwMode="auto">
            <a:xfrm>
              <a:off x="4411" y="2719"/>
              <a:ext cx="11" cy="122"/>
            </a:xfrm>
            <a:prstGeom prst="rect">
              <a:avLst/>
            </a:prstGeom>
            <a:solidFill>
              <a:srgbClr val="00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0" name="Rectangle 26"/>
            <p:cNvSpPr>
              <a:spLocks noChangeArrowheads="1"/>
            </p:cNvSpPr>
            <p:nvPr/>
          </p:nvSpPr>
          <p:spPr bwMode="auto">
            <a:xfrm>
              <a:off x="4422" y="2719"/>
              <a:ext cx="6" cy="122"/>
            </a:xfrm>
            <a:prstGeom prst="rect">
              <a:avLst/>
            </a:prstGeom>
            <a:solidFill>
              <a:srgbClr val="00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1" name="Rectangle 27"/>
            <p:cNvSpPr>
              <a:spLocks noChangeArrowheads="1"/>
            </p:cNvSpPr>
            <p:nvPr/>
          </p:nvSpPr>
          <p:spPr bwMode="auto">
            <a:xfrm>
              <a:off x="4428" y="2719"/>
              <a:ext cx="5" cy="122"/>
            </a:xfrm>
            <a:prstGeom prst="rect">
              <a:avLst/>
            </a:prstGeom>
            <a:solidFill>
              <a:srgbClr val="00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2" name="Rectangle 28"/>
            <p:cNvSpPr>
              <a:spLocks noChangeArrowheads="1"/>
            </p:cNvSpPr>
            <p:nvPr/>
          </p:nvSpPr>
          <p:spPr bwMode="auto">
            <a:xfrm>
              <a:off x="4433" y="2719"/>
              <a:ext cx="11" cy="122"/>
            </a:xfrm>
            <a:prstGeom prst="rect">
              <a:avLst/>
            </a:prstGeom>
            <a:solidFill>
              <a:srgbClr val="00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3" name="Rectangle 29"/>
            <p:cNvSpPr>
              <a:spLocks noChangeArrowheads="1"/>
            </p:cNvSpPr>
            <p:nvPr/>
          </p:nvSpPr>
          <p:spPr bwMode="auto">
            <a:xfrm>
              <a:off x="4444" y="2719"/>
              <a:ext cx="6" cy="122"/>
            </a:xfrm>
            <a:prstGeom prst="rect">
              <a:avLst/>
            </a:prstGeom>
            <a:solidFill>
              <a:srgbClr val="00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4" name="Rectangle 30"/>
            <p:cNvSpPr>
              <a:spLocks noChangeArrowheads="1"/>
            </p:cNvSpPr>
            <p:nvPr/>
          </p:nvSpPr>
          <p:spPr bwMode="auto">
            <a:xfrm>
              <a:off x="4450" y="2719"/>
              <a:ext cx="5" cy="122"/>
            </a:xfrm>
            <a:prstGeom prst="rect">
              <a:avLst/>
            </a:prstGeom>
            <a:solidFill>
              <a:srgbClr val="00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5" name="Rectangle 31"/>
            <p:cNvSpPr>
              <a:spLocks noChangeArrowheads="1"/>
            </p:cNvSpPr>
            <p:nvPr/>
          </p:nvSpPr>
          <p:spPr bwMode="auto">
            <a:xfrm>
              <a:off x="4455" y="2719"/>
              <a:ext cx="12" cy="122"/>
            </a:xfrm>
            <a:prstGeom prst="rect">
              <a:avLst/>
            </a:prstGeom>
            <a:solidFill>
              <a:srgbClr val="00B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6" name="Rectangle 32"/>
            <p:cNvSpPr>
              <a:spLocks noChangeArrowheads="1"/>
            </p:cNvSpPr>
            <p:nvPr/>
          </p:nvSpPr>
          <p:spPr bwMode="auto">
            <a:xfrm>
              <a:off x="4467" y="2719"/>
              <a:ext cx="5" cy="122"/>
            </a:xfrm>
            <a:prstGeom prst="rect">
              <a:avLst/>
            </a:prstGeom>
            <a:solidFill>
              <a:srgbClr val="00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7" name="Rectangle 33"/>
            <p:cNvSpPr>
              <a:spLocks noChangeArrowheads="1"/>
            </p:cNvSpPr>
            <p:nvPr/>
          </p:nvSpPr>
          <p:spPr bwMode="auto">
            <a:xfrm>
              <a:off x="4472" y="2719"/>
              <a:ext cx="6" cy="122"/>
            </a:xfrm>
            <a:prstGeom prst="rect">
              <a:avLst/>
            </a:prstGeom>
            <a:solidFill>
              <a:srgbClr val="00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8" name="Rectangle 34"/>
            <p:cNvSpPr>
              <a:spLocks noChangeArrowheads="1"/>
            </p:cNvSpPr>
            <p:nvPr/>
          </p:nvSpPr>
          <p:spPr bwMode="auto">
            <a:xfrm>
              <a:off x="4478" y="2719"/>
              <a:ext cx="11" cy="122"/>
            </a:xfrm>
            <a:prstGeom prst="rect">
              <a:avLst/>
            </a:prstGeom>
            <a:solidFill>
              <a:srgbClr val="00A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19" name="Rectangle 35"/>
            <p:cNvSpPr>
              <a:spLocks noChangeArrowheads="1"/>
            </p:cNvSpPr>
            <p:nvPr/>
          </p:nvSpPr>
          <p:spPr bwMode="auto">
            <a:xfrm>
              <a:off x="4489" y="2719"/>
              <a:ext cx="6" cy="122"/>
            </a:xfrm>
            <a:prstGeom prst="rect">
              <a:avLst/>
            </a:prstGeom>
            <a:solidFill>
              <a:srgbClr val="00A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0" name="Rectangle 36"/>
            <p:cNvSpPr>
              <a:spLocks noChangeArrowheads="1"/>
            </p:cNvSpPr>
            <p:nvPr/>
          </p:nvSpPr>
          <p:spPr bwMode="auto">
            <a:xfrm>
              <a:off x="4495" y="2719"/>
              <a:ext cx="11" cy="122"/>
            </a:xfrm>
            <a:prstGeom prst="rect">
              <a:avLst/>
            </a:prstGeom>
            <a:solidFill>
              <a:srgbClr val="00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1" name="Rectangle 37"/>
            <p:cNvSpPr>
              <a:spLocks noChangeArrowheads="1"/>
            </p:cNvSpPr>
            <p:nvPr/>
          </p:nvSpPr>
          <p:spPr bwMode="auto">
            <a:xfrm>
              <a:off x="4506" y="2719"/>
              <a:ext cx="5" cy="122"/>
            </a:xfrm>
            <a:prstGeom prst="rect">
              <a:avLst/>
            </a:prstGeom>
            <a:solidFill>
              <a:srgbClr val="00A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2" name="Rectangle 38"/>
            <p:cNvSpPr>
              <a:spLocks noChangeArrowheads="1"/>
            </p:cNvSpPr>
            <p:nvPr/>
          </p:nvSpPr>
          <p:spPr bwMode="auto">
            <a:xfrm>
              <a:off x="4511" y="2719"/>
              <a:ext cx="6" cy="122"/>
            </a:xfrm>
            <a:prstGeom prst="rect">
              <a:avLst/>
            </a:prstGeom>
            <a:solidFill>
              <a:srgbClr val="00A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3" name="Rectangle 39"/>
            <p:cNvSpPr>
              <a:spLocks noChangeArrowheads="1"/>
            </p:cNvSpPr>
            <p:nvPr/>
          </p:nvSpPr>
          <p:spPr bwMode="auto">
            <a:xfrm>
              <a:off x="4517" y="2719"/>
              <a:ext cx="11" cy="122"/>
            </a:xfrm>
            <a:prstGeom prst="rect">
              <a:avLst/>
            </a:prstGeom>
            <a:solidFill>
              <a:srgbClr val="00A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4" name="Rectangle 40"/>
            <p:cNvSpPr>
              <a:spLocks noChangeArrowheads="1"/>
            </p:cNvSpPr>
            <p:nvPr/>
          </p:nvSpPr>
          <p:spPr bwMode="auto">
            <a:xfrm>
              <a:off x="4528" y="2719"/>
              <a:ext cx="6" cy="122"/>
            </a:xfrm>
            <a:prstGeom prst="rect">
              <a:avLst/>
            </a:prstGeom>
            <a:solidFill>
              <a:srgbClr val="009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5" name="Rectangle 41"/>
            <p:cNvSpPr>
              <a:spLocks noChangeArrowheads="1"/>
            </p:cNvSpPr>
            <p:nvPr/>
          </p:nvSpPr>
          <p:spPr bwMode="auto">
            <a:xfrm>
              <a:off x="4534" y="2719"/>
              <a:ext cx="5" cy="122"/>
            </a:xfrm>
            <a:prstGeom prst="rect">
              <a:avLst/>
            </a:prstGeom>
            <a:solidFill>
              <a:srgbClr val="009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6" name="Rectangle 42"/>
            <p:cNvSpPr>
              <a:spLocks noChangeArrowheads="1"/>
            </p:cNvSpPr>
            <p:nvPr/>
          </p:nvSpPr>
          <p:spPr bwMode="auto">
            <a:xfrm>
              <a:off x="4539" y="2719"/>
              <a:ext cx="12" cy="122"/>
            </a:xfrm>
            <a:prstGeom prst="rect">
              <a:avLst/>
            </a:prstGeom>
            <a:solidFill>
              <a:srgbClr val="009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7" name="Rectangle 43"/>
            <p:cNvSpPr>
              <a:spLocks noChangeArrowheads="1"/>
            </p:cNvSpPr>
            <p:nvPr/>
          </p:nvSpPr>
          <p:spPr bwMode="auto">
            <a:xfrm>
              <a:off x="4551" y="2719"/>
              <a:ext cx="5" cy="122"/>
            </a:xfrm>
            <a:prstGeom prst="rect">
              <a:avLst/>
            </a:prstGeom>
            <a:solidFill>
              <a:srgbClr val="00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8" name="Rectangle 44"/>
            <p:cNvSpPr>
              <a:spLocks noChangeArrowheads="1"/>
            </p:cNvSpPr>
            <p:nvPr/>
          </p:nvSpPr>
          <p:spPr bwMode="auto">
            <a:xfrm>
              <a:off x="4556" y="2719"/>
              <a:ext cx="6" cy="122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29" name="Rectangle 45"/>
            <p:cNvSpPr>
              <a:spLocks noChangeArrowheads="1"/>
            </p:cNvSpPr>
            <p:nvPr/>
          </p:nvSpPr>
          <p:spPr bwMode="auto">
            <a:xfrm>
              <a:off x="4562" y="2719"/>
              <a:ext cx="11" cy="122"/>
            </a:xfrm>
            <a:prstGeom prst="rect">
              <a:avLst/>
            </a:prstGeom>
            <a:solidFill>
              <a:srgbClr val="009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0" name="Rectangle 46"/>
            <p:cNvSpPr>
              <a:spLocks noChangeArrowheads="1"/>
            </p:cNvSpPr>
            <p:nvPr/>
          </p:nvSpPr>
          <p:spPr bwMode="auto">
            <a:xfrm>
              <a:off x="4573" y="2719"/>
              <a:ext cx="6" cy="122"/>
            </a:xfrm>
            <a:prstGeom prst="rect">
              <a:avLst/>
            </a:prstGeom>
            <a:solidFill>
              <a:srgbClr val="008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1" name="Rectangle 47"/>
            <p:cNvSpPr>
              <a:spLocks noChangeArrowheads="1"/>
            </p:cNvSpPr>
            <p:nvPr/>
          </p:nvSpPr>
          <p:spPr bwMode="auto">
            <a:xfrm>
              <a:off x="4579" y="2719"/>
              <a:ext cx="5" cy="122"/>
            </a:xfrm>
            <a:prstGeom prst="rect">
              <a:avLst/>
            </a:prstGeom>
            <a:solidFill>
              <a:srgbClr val="00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2" name="Rectangle 48"/>
            <p:cNvSpPr>
              <a:spLocks noChangeArrowheads="1"/>
            </p:cNvSpPr>
            <p:nvPr/>
          </p:nvSpPr>
          <p:spPr bwMode="auto">
            <a:xfrm>
              <a:off x="4584" y="2719"/>
              <a:ext cx="11" cy="122"/>
            </a:xfrm>
            <a:prstGeom prst="rect">
              <a:avLst/>
            </a:prstGeom>
            <a:solidFill>
              <a:srgbClr val="008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3" name="Rectangle 49"/>
            <p:cNvSpPr>
              <a:spLocks noChangeArrowheads="1"/>
            </p:cNvSpPr>
            <p:nvPr/>
          </p:nvSpPr>
          <p:spPr bwMode="auto">
            <a:xfrm>
              <a:off x="4595" y="2719"/>
              <a:ext cx="6" cy="122"/>
            </a:xfrm>
            <a:prstGeom prst="rect">
              <a:avLst/>
            </a:prstGeom>
            <a:solidFill>
              <a:srgbClr val="0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4" name="Rectangle 50"/>
            <p:cNvSpPr>
              <a:spLocks noChangeArrowheads="1"/>
            </p:cNvSpPr>
            <p:nvPr/>
          </p:nvSpPr>
          <p:spPr bwMode="auto">
            <a:xfrm>
              <a:off x="4601" y="2719"/>
              <a:ext cx="11" cy="122"/>
            </a:xfrm>
            <a:prstGeom prst="rect">
              <a:avLst/>
            </a:prstGeom>
            <a:solidFill>
              <a:srgbClr val="00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5" name="Rectangle 51"/>
            <p:cNvSpPr>
              <a:spLocks noChangeArrowheads="1"/>
            </p:cNvSpPr>
            <p:nvPr/>
          </p:nvSpPr>
          <p:spPr bwMode="auto">
            <a:xfrm>
              <a:off x="4612" y="2719"/>
              <a:ext cx="6" cy="122"/>
            </a:xfrm>
            <a:prstGeom prst="rect">
              <a:avLst/>
            </a:prstGeom>
            <a:solidFill>
              <a:srgbClr val="007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6" name="Rectangle 52"/>
            <p:cNvSpPr>
              <a:spLocks noChangeArrowheads="1"/>
            </p:cNvSpPr>
            <p:nvPr/>
          </p:nvSpPr>
          <p:spPr bwMode="auto">
            <a:xfrm>
              <a:off x="4618" y="2719"/>
              <a:ext cx="5" cy="122"/>
            </a:xfrm>
            <a:prstGeom prst="rect">
              <a:avLst/>
            </a:prstGeom>
            <a:solidFill>
              <a:srgbClr val="007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7" name="Rectangle 53"/>
            <p:cNvSpPr>
              <a:spLocks noChangeArrowheads="1"/>
            </p:cNvSpPr>
            <p:nvPr/>
          </p:nvSpPr>
          <p:spPr bwMode="auto">
            <a:xfrm>
              <a:off x="4623" y="2719"/>
              <a:ext cx="11" cy="122"/>
            </a:xfrm>
            <a:prstGeom prst="rect">
              <a:avLst/>
            </a:prstGeom>
            <a:solidFill>
              <a:srgbClr val="007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8" name="Rectangle 54"/>
            <p:cNvSpPr>
              <a:spLocks noChangeArrowheads="1"/>
            </p:cNvSpPr>
            <p:nvPr/>
          </p:nvSpPr>
          <p:spPr bwMode="auto">
            <a:xfrm>
              <a:off x="4634" y="2719"/>
              <a:ext cx="6" cy="122"/>
            </a:xfrm>
            <a:prstGeom prst="rect">
              <a:avLst/>
            </a:prstGeom>
            <a:solidFill>
              <a:srgbClr val="006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39" name="Rectangle 55"/>
            <p:cNvSpPr>
              <a:spLocks noChangeArrowheads="1"/>
            </p:cNvSpPr>
            <p:nvPr/>
          </p:nvSpPr>
          <p:spPr bwMode="auto">
            <a:xfrm>
              <a:off x="4640" y="2719"/>
              <a:ext cx="6" cy="122"/>
            </a:xfrm>
            <a:prstGeom prst="rect">
              <a:avLst/>
            </a:prstGeom>
            <a:solidFill>
              <a:srgbClr val="006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0" name="Rectangle 56"/>
            <p:cNvSpPr>
              <a:spLocks noChangeArrowheads="1"/>
            </p:cNvSpPr>
            <p:nvPr/>
          </p:nvSpPr>
          <p:spPr bwMode="auto">
            <a:xfrm>
              <a:off x="4646" y="2719"/>
              <a:ext cx="11" cy="122"/>
            </a:xfrm>
            <a:prstGeom prst="rect">
              <a:avLst/>
            </a:prstGeom>
            <a:solidFill>
              <a:srgbClr val="00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1" name="Rectangle 57"/>
            <p:cNvSpPr>
              <a:spLocks noChangeArrowheads="1"/>
            </p:cNvSpPr>
            <p:nvPr/>
          </p:nvSpPr>
          <p:spPr bwMode="auto">
            <a:xfrm>
              <a:off x="4657" y="2719"/>
              <a:ext cx="5" cy="122"/>
            </a:xfrm>
            <a:prstGeom prst="rect">
              <a:avLst/>
            </a:prstGeom>
            <a:solidFill>
              <a:srgbClr val="006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2" name="Rectangle 58"/>
            <p:cNvSpPr>
              <a:spLocks noChangeArrowheads="1"/>
            </p:cNvSpPr>
            <p:nvPr/>
          </p:nvSpPr>
          <p:spPr bwMode="auto">
            <a:xfrm>
              <a:off x="4662" y="2719"/>
              <a:ext cx="6" cy="122"/>
            </a:xfrm>
            <a:prstGeom prst="rect">
              <a:avLst/>
            </a:prstGeom>
            <a:solidFill>
              <a:srgbClr val="005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3" name="Rectangle 59"/>
            <p:cNvSpPr>
              <a:spLocks noChangeArrowheads="1"/>
            </p:cNvSpPr>
            <p:nvPr/>
          </p:nvSpPr>
          <p:spPr bwMode="auto">
            <a:xfrm>
              <a:off x="4668" y="2719"/>
              <a:ext cx="11" cy="122"/>
            </a:xfrm>
            <a:prstGeom prst="rect">
              <a:avLst/>
            </a:prstGeom>
            <a:solidFill>
              <a:srgbClr val="00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4" name="Rectangle 60"/>
            <p:cNvSpPr>
              <a:spLocks noChangeArrowheads="1"/>
            </p:cNvSpPr>
            <p:nvPr/>
          </p:nvSpPr>
          <p:spPr bwMode="auto">
            <a:xfrm>
              <a:off x="4679" y="2719"/>
              <a:ext cx="6" cy="122"/>
            </a:xfrm>
            <a:prstGeom prst="rect">
              <a:avLst/>
            </a:prstGeom>
            <a:solidFill>
              <a:srgbClr val="00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5" name="Rectangle 61"/>
            <p:cNvSpPr>
              <a:spLocks noChangeArrowheads="1"/>
            </p:cNvSpPr>
            <p:nvPr/>
          </p:nvSpPr>
          <p:spPr bwMode="auto">
            <a:xfrm>
              <a:off x="4685" y="2719"/>
              <a:ext cx="11" cy="122"/>
            </a:xfrm>
            <a:prstGeom prst="rect">
              <a:avLst/>
            </a:prstGeom>
            <a:solidFill>
              <a:srgbClr val="005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6" name="Rectangle 62"/>
            <p:cNvSpPr>
              <a:spLocks noChangeArrowheads="1"/>
            </p:cNvSpPr>
            <p:nvPr/>
          </p:nvSpPr>
          <p:spPr bwMode="auto">
            <a:xfrm>
              <a:off x="4696" y="2719"/>
              <a:ext cx="6" cy="122"/>
            </a:xfrm>
            <a:prstGeom prst="rect">
              <a:avLst/>
            </a:prstGeom>
            <a:solidFill>
              <a:srgbClr val="004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7" name="Rectangle 63"/>
            <p:cNvSpPr>
              <a:spLocks noChangeArrowheads="1"/>
            </p:cNvSpPr>
            <p:nvPr/>
          </p:nvSpPr>
          <p:spPr bwMode="auto">
            <a:xfrm>
              <a:off x="4702" y="2719"/>
              <a:ext cx="5" cy="122"/>
            </a:xfrm>
            <a:prstGeom prst="rect">
              <a:avLst/>
            </a:prstGeom>
            <a:solidFill>
              <a:srgbClr val="004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8" name="Rectangle 64"/>
            <p:cNvSpPr>
              <a:spLocks noChangeArrowheads="1"/>
            </p:cNvSpPr>
            <p:nvPr/>
          </p:nvSpPr>
          <p:spPr bwMode="auto">
            <a:xfrm>
              <a:off x="4707" y="2719"/>
              <a:ext cx="11" cy="122"/>
            </a:xfrm>
            <a:prstGeom prst="rect">
              <a:avLst/>
            </a:prstGeom>
            <a:solidFill>
              <a:srgbClr val="004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49" name="Rectangle 65"/>
            <p:cNvSpPr>
              <a:spLocks noChangeArrowheads="1"/>
            </p:cNvSpPr>
            <p:nvPr/>
          </p:nvSpPr>
          <p:spPr bwMode="auto">
            <a:xfrm>
              <a:off x="4718" y="2719"/>
              <a:ext cx="6" cy="122"/>
            </a:xfrm>
            <a:prstGeom prst="rect">
              <a:avLst/>
            </a:prstGeom>
            <a:solidFill>
              <a:srgbClr val="004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0" name="Rectangle 66"/>
            <p:cNvSpPr>
              <a:spLocks noChangeArrowheads="1"/>
            </p:cNvSpPr>
            <p:nvPr/>
          </p:nvSpPr>
          <p:spPr bwMode="auto">
            <a:xfrm>
              <a:off x="4724" y="2719"/>
              <a:ext cx="5" cy="12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1" name="Rectangle 67"/>
            <p:cNvSpPr>
              <a:spLocks noChangeArrowheads="1"/>
            </p:cNvSpPr>
            <p:nvPr/>
          </p:nvSpPr>
          <p:spPr bwMode="auto">
            <a:xfrm>
              <a:off x="4729" y="2719"/>
              <a:ext cx="12" cy="122"/>
            </a:xfrm>
            <a:prstGeom prst="rect">
              <a:avLst/>
            </a:prstGeom>
            <a:solidFill>
              <a:srgbClr val="003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2" name="Rectangle 68"/>
            <p:cNvSpPr>
              <a:spLocks noChangeArrowheads="1"/>
            </p:cNvSpPr>
            <p:nvPr/>
          </p:nvSpPr>
          <p:spPr bwMode="auto">
            <a:xfrm>
              <a:off x="4741" y="2719"/>
              <a:ext cx="5" cy="122"/>
            </a:xfrm>
            <a:prstGeom prst="rect">
              <a:avLst/>
            </a:prstGeom>
            <a:solidFill>
              <a:srgbClr val="003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3" name="Rectangle 69"/>
            <p:cNvSpPr>
              <a:spLocks noChangeArrowheads="1"/>
            </p:cNvSpPr>
            <p:nvPr/>
          </p:nvSpPr>
          <p:spPr bwMode="auto">
            <a:xfrm>
              <a:off x="4746" y="2719"/>
              <a:ext cx="6" cy="122"/>
            </a:xfrm>
            <a:prstGeom prst="rect">
              <a:avLst/>
            </a:prstGeom>
            <a:solidFill>
              <a:srgbClr val="003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4" name="Rectangle 70"/>
            <p:cNvSpPr>
              <a:spLocks noChangeArrowheads="1"/>
            </p:cNvSpPr>
            <p:nvPr/>
          </p:nvSpPr>
          <p:spPr bwMode="auto">
            <a:xfrm>
              <a:off x="4752" y="2719"/>
              <a:ext cx="11" cy="122"/>
            </a:xfrm>
            <a:prstGeom prst="rect">
              <a:avLst/>
            </a:prstGeom>
            <a:solidFill>
              <a:srgbClr val="00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5" name="Rectangle 71"/>
            <p:cNvSpPr>
              <a:spLocks noChangeArrowheads="1"/>
            </p:cNvSpPr>
            <p:nvPr/>
          </p:nvSpPr>
          <p:spPr bwMode="auto">
            <a:xfrm>
              <a:off x="4763" y="2719"/>
              <a:ext cx="6" cy="122"/>
            </a:xfrm>
            <a:prstGeom prst="rect">
              <a:avLst/>
            </a:prstGeom>
            <a:solidFill>
              <a:srgbClr val="002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6" name="Rectangle 72"/>
            <p:cNvSpPr>
              <a:spLocks noChangeArrowheads="1"/>
            </p:cNvSpPr>
            <p:nvPr/>
          </p:nvSpPr>
          <p:spPr bwMode="auto">
            <a:xfrm>
              <a:off x="4769" y="2719"/>
              <a:ext cx="5" cy="122"/>
            </a:xfrm>
            <a:prstGeom prst="rect">
              <a:avLst/>
            </a:prstGeom>
            <a:solidFill>
              <a:srgbClr val="002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7" name="Rectangle 73"/>
            <p:cNvSpPr>
              <a:spLocks noChangeArrowheads="1"/>
            </p:cNvSpPr>
            <p:nvPr/>
          </p:nvSpPr>
          <p:spPr bwMode="auto">
            <a:xfrm>
              <a:off x="4774" y="2719"/>
              <a:ext cx="11" cy="122"/>
            </a:xfrm>
            <a:prstGeom prst="rect">
              <a:avLst/>
            </a:prstGeom>
            <a:solidFill>
              <a:srgbClr val="002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8" name="Rectangle 74"/>
            <p:cNvSpPr>
              <a:spLocks noChangeArrowheads="1"/>
            </p:cNvSpPr>
            <p:nvPr/>
          </p:nvSpPr>
          <p:spPr bwMode="auto">
            <a:xfrm>
              <a:off x="4785" y="2719"/>
              <a:ext cx="6" cy="122"/>
            </a:xfrm>
            <a:prstGeom prst="rect">
              <a:avLst/>
            </a:prstGeom>
            <a:solidFill>
              <a:srgbClr val="00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59" name="Rectangle 75"/>
            <p:cNvSpPr>
              <a:spLocks noChangeArrowheads="1"/>
            </p:cNvSpPr>
            <p:nvPr/>
          </p:nvSpPr>
          <p:spPr bwMode="auto">
            <a:xfrm>
              <a:off x="4791" y="2719"/>
              <a:ext cx="11" cy="122"/>
            </a:xfrm>
            <a:prstGeom prst="rect">
              <a:avLst/>
            </a:prstGeom>
            <a:solidFill>
              <a:srgbClr val="001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60" name="Rectangle 76"/>
            <p:cNvSpPr>
              <a:spLocks noChangeArrowheads="1"/>
            </p:cNvSpPr>
            <p:nvPr/>
          </p:nvSpPr>
          <p:spPr bwMode="auto">
            <a:xfrm>
              <a:off x="4802" y="2719"/>
              <a:ext cx="6" cy="122"/>
            </a:xfrm>
            <a:prstGeom prst="rect">
              <a:avLst/>
            </a:prstGeom>
            <a:solidFill>
              <a:srgbClr val="001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61" name="Rectangle 77"/>
            <p:cNvSpPr>
              <a:spLocks noChangeArrowheads="1"/>
            </p:cNvSpPr>
            <p:nvPr/>
          </p:nvSpPr>
          <p:spPr bwMode="auto">
            <a:xfrm>
              <a:off x="4808" y="2719"/>
              <a:ext cx="5" cy="122"/>
            </a:xfrm>
            <a:prstGeom prst="rect">
              <a:avLst/>
            </a:prstGeom>
            <a:solidFill>
              <a:srgbClr val="001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62" name="Rectangle 78"/>
            <p:cNvSpPr>
              <a:spLocks noChangeArrowheads="1"/>
            </p:cNvSpPr>
            <p:nvPr/>
          </p:nvSpPr>
          <p:spPr bwMode="auto">
            <a:xfrm>
              <a:off x="4813" y="2719"/>
              <a:ext cx="12" cy="122"/>
            </a:xfrm>
            <a:prstGeom prst="rect">
              <a:avLst/>
            </a:prstGeom>
            <a:solidFill>
              <a:srgbClr val="000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63" name="Rectangle 79"/>
            <p:cNvSpPr>
              <a:spLocks noChangeArrowheads="1"/>
            </p:cNvSpPr>
            <p:nvPr/>
          </p:nvSpPr>
          <p:spPr bwMode="auto">
            <a:xfrm>
              <a:off x="4825" y="2719"/>
              <a:ext cx="5" cy="122"/>
            </a:xfrm>
            <a:prstGeom prst="rect">
              <a:avLst/>
            </a:prstGeom>
            <a:solidFill>
              <a:srgbClr val="000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323664" name="Freeform 80"/>
          <p:cNvSpPr>
            <a:spLocks/>
          </p:cNvSpPr>
          <p:nvPr/>
        </p:nvSpPr>
        <p:spPr bwMode="auto">
          <a:xfrm>
            <a:off x="6270979" y="4316413"/>
            <a:ext cx="678745" cy="184150"/>
          </a:xfrm>
          <a:custGeom>
            <a:avLst/>
            <a:gdLst>
              <a:gd name="T0" fmla="*/ 0 w 481"/>
              <a:gd name="T1" fmla="*/ 116 h 116"/>
              <a:gd name="T2" fmla="*/ 330 w 481"/>
              <a:gd name="T3" fmla="*/ 116 h 116"/>
              <a:gd name="T4" fmla="*/ 481 w 481"/>
              <a:gd name="T5" fmla="*/ 0 h 116"/>
              <a:gd name="T6" fmla="*/ 151 w 481"/>
              <a:gd name="T7" fmla="*/ 0 h 116"/>
              <a:gd name="T8" fmla="*/ 0 w 481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1" h="116">
                <a:moveTo>
                  <a:pt x="0" y="116"/>
                </a:moveTo>
                <a:lnTo>
                  <a:pt x="330" y="116"/>
                </a:lnTo>
                <a:lnTo>
                  <a:pt x="481" y="0"/>
                </a:lnTo>
                <a:lnTo>
                  <a:pt x="151" y="0"/>
                </a:lnTo>
                <a:lnTo>
                  <a:pt x="0" y="11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grpSp>
        <p:nvGrpSpPr>
          <p:cNvPr id="323665" name="Group 81"/>
          <p:cNvGrpSpPr>
            <a:grpSpLocks/>
          </p:cNvGrpSpPr>
          <p:nvPr/>
        </p:nvGrpSpPr>
        <p:grpSpPr bwMode="auto">
          <a:xfrm>
            <a:off x="6270979" y="4500566"/>
            <a:ext cx="465667" cy="396875"/>
            <a:chOff x="4344" y="2835"/>
            <a:chExt cx="330" cy="250"/>
          </a:xfrm>
        </p:grpSpPr>
        <p:sp>
          <p:nvSpPr>
            <p:cNvPr id="323666" name="Rectangle 82"/>
            <p:cNvSpPr>
              <a:spLocks noChangeArrowheads="1"/>
            </p:cNvSpPr>
            <p:nvPr/>
          </p:nvSpPr>
          <p:spPr bwMode="auto">
            <a:xfrm>
              <a:off x="4344" y="2835"/>
              <a:ext cx="11" cy="250"/>
            </a:xfrm>
            <a:prstGeom prst="rect">
              <a:avLst/>
            </a:prstGeom>
            <a:solidFill>
              <a:srgbClr val="00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67" name="Rectangle 83"/>
            <p:cNvSpPr>
              <a:spLocks noChangeArrowheads="1"/>
            </p:cNvSpPr>
            <p:nvPr/>
          </p:nvSpPr>
          <p:spPr bwMode="auto">
            <a:xfrm>
              <a:off x="4355" y="2835"/>
              <a:ext cx="11" cy="250"/>
            </a:xfrm>
            <a:prstGeom prst="rect">
              <a:avLst/>
            </a:prstGeom>
            <a:solidFill>
              <a:srgbClr val="00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68" name="Rectangle 84"/>
            <p:cNvSpPr>
              <a:spLocks noChangeArrowheads="1"/>
            </p:cNvSpPr>
            <p:nvPr/>
          </p:nvSpPr>
          <p:spPr bwMode="auto">
            <a:xfrm>
              <a:off x="4366" y="2835"/>
              <a:ext cx="11" cy="250"/>
            </a:xfrm>
            <a:prstGeom prst="rect">
              <a:avLst/>
            </a:prstGeom>
            <a:solidFill>
              <a:srgbClr val="00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69" name="Rectangle 85"/>
            <p:cNvSpPr>
              <a:spLocks noChangeArrowheads="1"/>
            </p:cNvSpPr>
            <p:nvPr/>
          </p:nvSpPr>
          <p:spPr bwMode="auto">
            <a:xfrm>
              <a:off x="4377" y="2835"/>
              <a:ext cx="6" cy="250"/>
            </a:xfrm>
            <a:prstGeom prst="rect">
              <a:avLst/>
            </a:prstGeom>
            <a:solidFill>
              <a:srgbClr val="00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0" name="Rectangle 86"/>
            <p:cNvSpPr>
              <a:spLocks noChangeArrowheads="1"/>
            </p:cNvSpPr>
            <p:nvPr/>
          </p:nvSpPr>
          <p:spPr bwMode="auto">
            <a:xfrm>
              <a:off x="4383" y="2835"/>
              <a:ext cx="11" cy="250"/>
            </a:xfrm>
            <a:prstGeom prst="rect">
              <a:avLst/>
            </a:prstGeom>
            <a:solidFill>
              <a:srgbClr val="00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1" name="Rectangle 87"/>
            <p:cNvSpPr>
              <a:spLocks noChangeArrowheads="1"/>
            </p:cNvSpPr>
            <p:nvPr/>
          </p:nvSpPr>
          <p:spPr bwMode="auto">
            <a:xfrm>
              <a:off x="4394" y="2835"/>
              <a:ext cx="11" cy="250"/>
            </a:xfrm>
            <a:prstGeom prst="rect">
              <a:avLst/>
            </a:prstGeom>
            <a:solidFill>
              <a:srgbClr val="0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2" name="Rectangle 88"/>
            <p:cNvSpPr>
              <a:spLocks noChangeArrowheads="1"/>
            </p:cNvSpPr>
            <p:nvPr/>
          </p:nvSpPr>
          <p:spPr bwMode="auto">
            <a:xfrm>
              <a:off x="4405" y="2835"/>
              <a:ext cx="11" cy="250"/>
            </a:xfrm>
            <a:prstGeom prst="rect">
              <a:avLst/>
            </a:prstGeom>
            <a:solidFill>
              <a:srgbClr val="00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3" name="Rectangle 89"/>
            <p:cNvSpPr>
              <a:spLocks noChangeArrowheads="1"/>
            </p:cNvSpPr>
            <p:nvPr/>
          </p:nvSpPr>
          <p:spPr bwMode="auto">
            <a:xfrm>
              <a:off x="4416" y="2835"/>
              <a:ext cx="12" cy="250"/>
            </a:xfrm>
            <a:prstGeom prst="rect">
              <a:avLst/>
            </a:prstGeom>
            <a:solidFill>
              <a:srgbClr val="00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4" name="Rectangle 90"/>
            <p:cNvSpPr>
              <a:spLocks noChangeArrowheads="1"/>
            </p:cNvSpPr>
            <p:nvPr/>
          </p:nvSpPr>
          <p:spPr bwMode="auto">
            <a:xfrm>
              <a:off x="4428" y="2835"/>
              <a:ext cx="11" cy="250"/>
            </a:xfrm>
            <a:prstGeom prst="rect">
              <a:avLst/>
            </a:prstGeom>
            <a:solidFill>
              <a:srgbClr val="00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5" name="Rectangle 91"/>
            <p:cNvSpPr>
              <a:spLocks noChangeArrowheads="1"/>
            </p:cNvSpPr>
            <p:nvPr/>
          </p:nvSpPr>
          <p:spPr bwMode="auto">
            <a:xfrm>
              <a:off x="4439" y="2835"/>
              <a:ext cx="5" cy="250"/>
            </a:xfrm>
            <a:prstGeom prst="rect">
              <a:avLst/>
            </a:prstGeom>
            <a:solidFill>
              <a:srgbClr val="00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6" name="Rectangle 92"/>
            <p:cNvSpPr>
              <a:spLocks noChangeArrowheads="1"/>
            </p:cNvSpPr>
            <p:nvPr/>
          </p:nvSpPr>
          <p:spPr bwMode="auto">
            <a:xfrm>
              <a:off x="4444" y="2835"/>
              <a:ext cx="11" cy="250"/>
            </a:xfrm>
            <a:prstGeom prst="rect">
              <a:avLst/>
            </a:prstGeom>
            <a:solidFill>
              <a:srgbClr val="00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7" name="Rectangle 93"/>
            <p:cNvSpPr>
              <a:spLocks noChangeArrowheads="1"/>
            </p:cNvSpPr>
            <p:nvPr/>
          </p:nvSpPr>
          <p:spPr bwMode="auto">
            <a:xfrm>
              <a:off x="4455" y="2835"/>
              <a:ext cx="12" cy="250"/>
            </a:xfrm>
            <a:prstGeom prst="rect">
              <a:avLst/>
            </a:prstGeom>
            <a:solidFill>
              <a:srgbClr val="00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8" name="Rectangle 94"/>
            <p:cNvSpPr>
              <a:spLocks noChangeArrowheads="1"/>
            </p:cNvSpPr>
            <p:nvPr/>
          </p:nvSpPr>
          <p:spPr bwMode="auto">
            <a:xfrm>
              <a:off x="4467" y="2835"/>
              <a:ext cx="11" cy="250"/>
            </a:xfrm>
            <a:prstGeom prst="rect">
              <a:avLst/>
            </a:prstGeom>
            <a:solidFill>
              <a:srgbClr val="00D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79" name="Rectangle 95"/>
            <p:cNvSpPr>
              <a:spLocks noChangeArrowheads="1"/>
            </p:cNvSpPr>
            <p:nvPr/>
          </p:nvSpPr>
          <p:spPr bwMode="auto">
            <a:xfrm>
              <a:off x="4478" y="2835"/>
              <a:ext cx="11" cy="250"/>
            </a:xfrm>
            <a:prstGeom prst="rect">
              <a:avLst/>
            </a:prstGeom>
            <a:solidFill>
              <a:srgbClr val="00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0" name="Rectangle 96"/>
            <p:cNvSpPr>
              <a:spLocks noChangeArrowheads="1"/>
            </p:cNvSpPr>
            <p:nvPr/>
          </p:nvSpPr>
          <p:spPr bwMode="auto">
            <a:xfrm>
              <a:off x="4489" y="2835"/>
              <a:ext cx="11" cy="250"/>
            </a:xfrm>
            <a:prstGeom prst="rect">
              <a:avLst/>
            </a:prstGeom>
            <a:solidFill>
              <a:srgbClr val="00C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1" name="Rectangle 97"/>
            <p:cNvSpPr>
              <a:spLocks noChangeArrowheads="1"/>
            </p:cNvSpPr>
            <p:nvPr/>
          </p:nvSpPr>
          <p:spPr bwMode="auto">
            <a:xfrm>
              <a:off x="4500" y="2835"/>
              <a:ext cx="6" cy="250"/>
            </a:xfrm>
            <a:prstGeom prst="rect">
              <a:avLst/>
            </a:prstGeom>
            <a:solidFill>
              <a:srgbClr val="00B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2" name="Rectangle 98"/>
            <p:cNvSpPr>
              <a:spLocks noChangeArrowheads="1"/>
            </p:cNvSpPr>
            <p:nvPr/>
          </p:nvSpPr>
          <p:spPr bwMode="auto">
            <a:xfrm>
              <a:off x="4506" y="2835"/>
              <a:ext cx="11" cy="250"/>
            </a:xfrm>
            <a:prstGeom prst="rect">
              <a:avLst/>
            </a:prstGeom>
            <a:solidFill>
              <a:srgbClr val="00B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3" name="Rectangle 99"/>
            <p:cNvSpPr>
              <a:spLocks noChangeArrowheads="1"/>
            </p:cNvSpPr>
            <p:nvPr/>
          </p:nvSpPr>
          <p:spPr bwMode="auto">
            <a:xfrm>
              <a:off x="4517" y="2835"/>
              <a:ext cx="11" cy="250"/>
            </a:xfrm>
            <a:prstGeom prst="rect">
              <a:avLst/>
            </a:prstGeom>
            <a:solidFill>
              <a:srgbClr val="00A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4" name="Rectangle 100"/>
            <p:cNvSpPr>
              <a:spLocks noChangeArrowheads="1"/>
            </p:cNvSpPr>
            <p:nvPr/>
          </p:nvSpPr>
          <p:spPr bwMode="auto">
            <a:xfrm>
              <a:off x="4528" y="2835"/>
              <a:ext cx="11" cy="250"/>
            </a:xfrm>
            <a:prstGeom prst="rect">
              <a:avLst/>
            </a:prstGeom>
            <a:solidFill>
              <a:srgbClr val="009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5" name="Rectangle 101"/>
            <p:cNvSpPr>
              <a:spLocks noChangeArrowheads="1"/>
            </p:cNvSpPr>
            <p:nvPr/>
          </p:nvSpPr>
          <p:spPr bwMode="auto">
            <a:xfrm>
              <a:off x="4539" y="2835"/>
              <a:ext cx="12" cy="250"/>
            </a:xfrm>
            <a:prstGeom prst="rect">
              <a:avLst/>
            </a:prstGeom>
            <a:solidFill>
              <a:srgbClr val="009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6" name="Rectangle 102"/>
            <p:cNvSpPr>
              <a:spLocks noChangeArrowheads="1"/>
            </p:cNvSpPr>
            <p:nvPr/>
          </p:nvSpPr>
          <p:spPr bwMode="auto">
            <a:xfrm>
              <a:off x="4551" y="2835"/>
              <a:ext cx="11" cy="250"/>
            </a:xfrm>
            <a:prstGeom prst="rect">
              <a:avLst/>
            </a:prstGeom>
            <a:solidFill>
              <a:srgbClr val="008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7" name="Rectangle 103"/>
            <p:cNvSpPr>
              <a:spLocks noChangeArrowheads="1"/>
            </p:cNvSpPr>
            <p:nvPr/>
          </p:nvSpPr>
          <p:spPr bwMode="auto">
            <a:xfrm>
              <a:off x="4562" y="2835"/>
              <a:ext cx="11" cy="250"/>
            </a:xfrm>
            <a:prstGeom prst="rect">
              <a:avLst/>
            </a:prstGeom>
            <a:solidFill>
              <a:srgbClr val="007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8" name="Rectangle 104"/>
            <p:cNvSpPr>
              <a:spLocks noChangeArrowheads="1"/>
            </p:cNvSpPr>
            <p:nvPr/>
          </p:nvSpPr>
          <p:spPr bwMode="auto">
            <a:xfrm>
              <a:off x="4573" y="2835"/>
              <a:ext cx="6" cy="250"/>
            </a:xfrm>
            <a:prstGeom prst="rect">
              <a:avLst/>
            </a:prstGeom>
            <a:solidFill>
              <a:srgbClr val="00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89" name="Rectangle 105"/>
            <p:cNvSpPr>
              <a:spLocks noChangeArrowheads="1"/>
            </p:cNvSpPr>
            <p:nvPr/>
          </p:nvSpPr>
          <p:spPr bwMode="auto">
            <a:xfrm>
              <a:off x="4579" y="2835"/>
              <a:ext cx="11" cy="250"/>
            </a:xfrm>
            <a:prstGeom prst="rect">
              <a:avLst/>
            </a:prstGeom>
            <a:solidFill>
              <a:srgbClr val="006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0" name="Rectangle 106"/>
            <p:cNvSpPr>
              <a:spLocks noChangeArrowheads="1"/>
            </p:cNvSpPr>
            <p:nvPr/>
          </p:nvSpPr>
          <p:spPr bwMode="auto">
            <a:xfrm>
              <a:off x="4590" y="2835"/>
              <a:ext cx="11" cy="250"/>
            </a:xfrm>
            <a:prstGeom prst="rect">
              <a:avLst/>
            </a:prstGeom>
            <a:solidFill>
              <a:srgbClr val="005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1" name="Rectangle 107"/>
            <p:cNvSpPr>
              <a:spLocks noChangeArrowheads="1"/>
            </p:cNvSpPr>
            <p:nvPr/>
          </p:nvSpPr>
          <p:spPr bwMode="auto">
            <a:xfrm>
              <a:off x="4601" y="2835"/>
              <a:ext cx="11" cy="250"/>
            </a:xfrm>
            <a:prstGeom prst="rect">
              <a:avLst/>
            </a:prstGeom>
            <a:solidFill>
              <a:srgbClr val="005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2" name="Rectangle 108"/>
            <p:cNvSpPr>
              <a:spLocks noChangeArrowheads="1"/>
            </p:cNvSpPr>
            <p:nvPr/>
          </p:nvSpPr>
          <p:spPr bwMode="auto">
            <a:xfrm>
              <a:off x="4612" y="2835"/>
              <a:ext cx="11" cy="250"/>
            </a:xfrm>
            <a:prstGeom prst="rect">
              <a:avLst/>
            </a:prstGeom>
            <a:solidFill>
              <a:srgbClr val="004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3" name="Rectangle 109"/>
            <p:cNvSpPr>
              <a:spLocks noChangeArrowheads="1"/>
            </p:cNvSpPr>
            <p:nvPr/>
          </p:nvSpPr>
          <p:spPr bwMode="auto">
            <a:xfrm>
              <a:off x="4623" y="2835"/>
              <a:ext cx="11" cy="250"/>
            </a:xfrm>
            <a:prstGeom prst="rect">
              <a:avLst/>
            </a:prstGeom>
            <a:solidFill>
              <a:srgbClr val="003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4" name="Rectangle 110"/>
            <p:cNvSpPr>
              <a:spLocks noChangeArrowheads="1"/>
            </p:cNvSpPr>
            <p:nvPr/>
          </p:nvSpPr>
          <p:spPr bwMode="auto">
            <a:xfrm>
              <a:off x="4634" y="2835"/>
              <a:ext cx="6" cy="250"/>
            </a:xfrm>
            <a:prstGeom prst="rect">
              <a:avLst/>
            </a:prstGeom>
            <a:solidFill>
              <a:srgbClr val="003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5" name="Rectangle 111"/>
            <p:cNvSpPr>
              <a:spLocks noChangeArrowheads="1"/>
            </p:cNvSpPr>
            <p:nvPr/>
          </p:nvSpPr>
          <p:spPr bwMode="auto">
            <a:xfrm>
              <a:off x="4640" y="2835"/>
              <a:ext cx="11" cy="250"/>
            </a:xfrm>
            <a:prstGeom prst="rect">
              <a:avLst/>
            </a:prstGeom>
            <a:solidFill>
              <a:srgbClr val="002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6" name="Rectangle 112"/>
            <p:cNvSpPr>
              <a:spLocks noChangeArrowheads="1"/>
            </p:cNvSpPr>
            <p:nvPr/>
          </p:nvSpPr>
          <p:spPr bwMode="auto">
            <a:xfrm>
              <a:off x="4651" y="2835"/>
              <a:ext cx="11" cy="250"/>
            </a:xfrm>
            <a:prstGeom prst="rect">
              <a:avLst/>
            </a:prstGeom>
            <a:solidFill>
              <a:srgbClr val="001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697" name="Rectangle 113"/>
            <p:cNvSpPr>
              <a:spLocks noChangeArrowheads="1"/>
            </p:cNvSpPr>
            <p:nvPr/>
          </p:nvSpPr>
          <p:spPr bwMode="auto">
            <a:xfrm>
              <a:off x="4662" y="2835"/>
              <a:ext cx="12" cy="250"/>
            </a:xfrm>
            <a:prstGeom prst="rect">
              <a:avLst/>
            </a:prstGeom>
            <a:solidFill>
              <a:srgbClr val="000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323698" name="Rectangle 114"/>
          <p:cNvSpPr>
            <a:spLocks noChangeArrowheads="1"/>
          </p:cNvSpPr>
          <p:nvPr/>
        </p:nvSpPr>
        <p:spPr bwMode="auto">
          <a:xfrm>
            <a:off x="6270979" y="4500566"/>
            <a:ext cx="4656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699" name="Freeform 115"/>
          <p:cNvSpPr>
            <a:spLocks/>
          </p:cNvSpPr>
          <p:nvPr/>
        </p:nvSpPr>
        <p:spPr bwMode="auto">
          <a:xfrm>
            <a:off x="6736646" y="4316416"/>
            <a:ext cx="213078" cy="581025"/>
          </a:xfrm>
          <a:custGeom>
            <a:avLst/>
            <a:gdLst>
              <a:gd name="T0" fmla="*/ 151 w 151"/>
              <a:gd name="T1" fmla="*/ 250 h 366"/>
              <a:gd name="T2" fmla="*/ 0 w 151"/>
              <a:gd name="T3" fmla="*/ 366 h 366"/>
              <a:gd name="T4" fmla="*/ 0 w 151"/>
              <a:gd name="T5" fmla="*/ 116 h 366"/>
              <a:gd name="T6" fmla="*/ 151 w 151"/>
              <a:gd name="T7" fmla="*/ 0 h 366"/>
              <a:gd name="T8" fmla="*/ 151 w 151"/>
              <a:gd name="T9" fmla="*/ 25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366">
                <a:moveTo>
                  <a:pt x="151" y="250"/>
                </a:moveTo>
                <a:lnTo>
                  <a:pt x="0" y="366"/>
                </a:lnTo>
                <a:lnTo>
                  <a:pt x="0" y="116"/>
                </a:lnTo>
                <a:lnTo>
                  <a:pt x="151" y="0"/>
                </a:lnTo>
                <a:lnTo>
                  <a:pt x="151" y="25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700" name="Freeform 116"/>
          <p:cNvSpPr>
            <a:spLocks/>
          </p:cNvSpPr>
          <p:nvPr/>
        </p:nvSpPr>
        <p:spPr bwMode="auto">
          <a:xfrm>
            <a:off x="3004256" y="3595691"/>
            <a:ext cx="907344" cy="193675"/>
          </a:xfrm>
          <a:custGeom>
            <a:avLst/>
            <a:gdLst>
              <a:gd name="T0" fmla="*/ 0 w 643"/>
              <a:gd name="T1" fmla="*/ 122 h 122"/>
              <a:gd name="T2" fmla="*/ 497 w 643"/>
              <a:gd name="T3" fmla="*/ 122 h 122"/>
              <a:gd name="T4" fmla="*/ 643 w 643"/>
              <a:gd name="T5" fmla="*/ 0 h 122"/>
              <a:gd name="T6" fmla="*/ 145 w 643"/>
              <a:gd name="T7" fmla="*/ 0 h 122"/>
              <a:gd name="T8" fmla="*/ 0 w 643"/>
              <a:gd name="T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3" h="122">
                <a:moveTo>
                  <a:pt x="0" y="122"/>
                </a:moveTo>
                <a:lnTo>
                  <a:pt x="497" y="122"/>
                </a:lnTo>
                <a:lnTo>
                  <a:pt x="643" y="0"/>
                </a:lnTo>
                <a:lnTo>
                  <a:pt x="145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701" name="Rectangle 117"/>
          <p:cNvSpPr>
            <a:spLocks noChangeArrowheads="1"/>
          </p:cNvSpPr>
          <p:nvPr/>
        </p:nvSpPr>
        <p:spPr bwMode="auto">
          <a:xfrm>
            <a:off x="3004256" y="3789366"/>
            <a:ext cx="701322" cy="396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702" name="Freeform 118"/>
          <p:cNvSpPr>
            <a:spLocks/>
          </p:cNvSpPr>
          <p:nvPr/>
        </p:nvSpPr>
        <p:spPr bwMode="auto">
          <a:xfrm>
            <a:off x="3705578" y="3595688"/>
            <a:ext cx="206022" cy="590550"/>
          </a:xfrm>
          <a:custGeom>
            <a:avLst/>
            <a:gdLst>
              <a:gd name="T0" fmla="*/ 146 w 146"/>
              <a:gd name="T1" fmla="*/ 250 h 372"/>
              <a:gd name="T2" fmla="*/ 0 w 146"/>
              <a:gd name="T3" fmla="*/ 372 h 372"/>
              <a:gd name="T4" fmla="*/ 0 w 146"/>
              <a:gd name="T5" fmla="*/ 122 h 372"/>
              <a:gd name="T6" fmla="*/ 146 w 146"/>
              <a:gd name="T7" fmla="*/ 0 h 372"/>
              <a:gd name="T8" fmla="*/ 146 w 146"/>
              <a:gd name="T9" fmla="*/ 25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72">
                <a:moveTo>
                  <a:pt x="146" y="250"/>
                </a:moveTo>
                <a:lnTo>
                  <a:pt x="0" y="372"/>
                </a:lnTo>
                <a:lnTo>
                  <a:pt x="0" y="122"/>
                </a:lnTo>
                <a:lnTo>
                  <a:pt x="146" y="0"/>
                </a:lnTo>
                <a:lnTo>
                  <a:pt x="146" y="25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grpSp>
        <p:nvGrpSpPr>
          <p:cNvPr id="323703" name="Group 119"/>
          <p:cNvGrpSpPr>
            <a:grpSpLocks/>
          </p:cNvGrpSpPr>
          <p:nvPr/>
        </p:nvGrpSpPr>
        <p:grpSpPr bwMode="auto">
          <a:xfrm>
            <a:off x="3705578" y="3595688"/>
            <a:ext cx="1381478" cy="203200"/>
            <a:chOff x="2526" y="2265"/>
            <a:chExt cx="979" cy="128"/>
          </a:xfrm>
        </p:grpSpPr>
        <p:sp>
          <p:nvSpPr>
            <p:cNvPr id="323704" name="Rectangle 120"/>
            <p:cNvSpPr>
              <a:spLocks noChangeArrowheads="1"/>
            </p:cNvSpPr>
            <p:nvPr/>
          </p:nvSpPr>
          <p:spPr bwMode="auto">
            <a:xfrm>
              <a:off x="2526" y="2265"/>
              <a:ext cx="6" cy="128"/>
            </a:xfrm>
            <a:prstGeom prst="rect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05" name="Rectangle 121"/>
            <p:cNvSpPr>
              <a:spLocks noChangeArrowheads="1"/>
            </p:cNvSpPr>
            <p:nvPr/>
          </p:nvSpPr>
          <p:spPr bwMode="auto">
            <a:xfrm>
              <a:off x="2532" y="2265"/>
              <a:ext cx="11" cy="128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06" name="Rectangle 122"/>
            <p:cNvSpPr>
              <a:spLocks noChangeArrowheads="1"/>
            </p:cNvSpPr>
            <p:nvPr/>
          </p:nvSpPr>
          <p:spPr bwMode="auto">
            <a:xfrm>
              <a:off x="2543" y="2265"/>
              <a:ext cx="6" cy="128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07" name="Rectangle 123"/>
            <p:cNvSpPr>
              <a:spLocks noChangeArrowheads="1"/>
            </p:cNvSpPr>
            <p:nvPr/>
          </p:nvSpPr>
          <p:spPr bwMode="auto">
            <a:xfrm>
              <a:off x="2549" y="2265"/>
              <a:ext cx="5" cy="128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08" name="Rectangle 124"/>
            <p:cNvSpPr>
              <a:spLocks noChangeArrowheads="1"/>
            </p:cNvSpPr>
            <p:nvPr/>
          </p:nvSpPr>
          <p:spPr bwMode="auto">
            <a:xfrm>
              <a:off x="2554" y="2265"/>
              <a:ext cx="12" cy="128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09" name="Rectangle 125"/>
            <p:cNvSpPr>
              <a:spLocks noChangeArrowheads="1"/>
            </p:cNvSpPr>
            <p:nvPr/>
          </p:nvSpPr>
          <p:spPr bwMode="auto">
            <a:xfrm>
              <a:off x="2566" y="2265"/>
              <a:ext cx="5" cy="128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0" name="Rectangle 126"/>
            <p:cNvSpPr>
              <a:spLocks noChangeArrowheads="1"/>
            </p:cNvSpPr>
            <p:nvPr/>
          </p:nvSpPr>
          <p:spPr bwMode="auto">
            <a:xfrm>
              <a:off x="2571" y="2265"/>
              <a:ext cx="11" cy="128"/>
            </a:xfrm>
            <a:prstGeom prst="rect">
              <a:avLst/>
            </a:prstGeom>
            <a:solidFill>
              <a:srgbClr val="00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1" name="Rectangle 127"/>
            <p:cNvSpPr>
              <a:spLocks noChangeArrowheads="1"/>
            </p:cNvSpPr>
            <p:nvPr/>
          </p:nvSpPr>
          <p:spPr bwMode="auto">
            <a:xfrm>
              <a:off x="2582" y="2265"/>
              <a:ext cx="6" cy="128"/>
            </a:xfrm>
            <a:prstGeom prst="rect">
              <a:avLst/>
            </a:prstGeom>
            <a:solidFill>
              <a:srgbClr val="00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2" name="Rectangle 128"/>
            <p:cNvSpPr>
              <a:spLocks noChangeArrowheads="1"/>
            </p:cNvSpPr>
            <p:nvPr/>
          </p:nvSpPr>
          <p:spPr bwMode="auto">
            <a:xfrm>
              <a:off x="2588" y="2265"/>
              <a:ext cx="5" cy="128"/>
            </a:xfrm>
            <a:prstGeom prst="rect">
              <a:avLst/>
            </a:prstGeom>
            <a:solidFill>
              <a:srgbClr val="00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3" name="Rectangle 129"/>
            <p:cNvSpPr>
              <a:spLocks noChangeArrowheads="1"/>
            </p:cNvSpPr>
            <p:nvPr/>
          </p:nvSpPr>
          <p:spPr bwMode="auto">
            <a:xfrm>
              <a:off x="2593" y="2265"/>
              <a:ext cx="12" cy="128"/>
            </a:xfrm>
            <a:prstGeom prst="rect">
              <a:avLst/>
            </a:prstGeom>
            <a:solidFill>
              <a:srgbClr val="00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4" name="Rectangle 130"/>
            <p:cNvSpPr>
              <a:spLocks noChangeArrowheads="1"/>
            </p:cNvSpPr>
            <p:nvPr/>
          </p:nvSpPr>
          <p:spPr bwMode="auto">
            <a:xfrm>
              <a:off x="2605" y="2265"/>
              <a:ext cx="5" cy="128"/>
            </a:xfrm>
            <a:prstGeom prst="rect">
              <a:avLst/>
            </a:prstGeom>
            <a:solidFill>
              <a:srgbClr val="00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5" name="Rectangle 131"/>
            <p:cNvSpPr>
              <a:spLocks noChangeArrowheads="1"/>
            </p:cNvSpPr>
            <p:nvPr/>
          </p:nvSpPr>
          <p:spPr bwMode="auto">
            <a:xfrm>
              <a:off x="2610" y="2265"/>
              <a:ext cx="6" cy="128"/>
            </a:xfrm>
            <a:prstGeom prst="rect">
              <a:avLst/>
            </a:prstGeom>
            <a:solidFill>
              <a:srgbClr val="00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6" name="Rectangle 132"/>
            <p:cNvSpPr>
              <a:spLocks noChangeArrowheads="1"/>
            </p:cNvSpPr>
            <p:nvPr/>
          </p:nvSpPr>
          <p:spPr bwMode="auto">
            <a:xfrm>
              <a:off x="2616" y="2265"/>
              <a:ext cx="11" cy="128"/>
            </a:xfrm>
            <a:prstGeom prst="rect">
              <a:avLst/>
            </a:prstGeom>
            <a:solidFill>
              <a:srgbClr val="00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7" name="Rectangle 133"/>
            <p:cNvSpPr>
              <a:spLocks noChangeArrowheads="1"/>
            </p:cNvSpPr>
            <p:nvPr/>
          </p:nvSpPr>
          <p:spPr bwMode="auto">
            <a:xfrm>
              <a:off x="2627" y="2265"/>
              <a:ext cx="6" cy="128"/>
            </a:xfrm>
            <a:prstGeom prst="rect">
              <a:avLst/>
            </a:prstGeom>
            <a:solidFill>
              <a:srgbClr val="00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8" name="Rectangle 134"/>
            <p:cNvSpPr>
              <a:spLocks noChangeArrowheads="1"/>
            </p:cNvSpPr>
            <p:nvPr/>
          </p:nvSpPr>
          <p:spPr bwMode="auto">
            <a:xfrm>
              <a:off x="2633" y="2265"/>
              <a:ext cx="11" cy="128"/>
            </a:xfrm>
            <a:prstGeom prst="rect">
              <a:avLst/>
            </a:prstGeom>
            <a:solidFill>
              <a:srgbClr val="00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19" name="Rectangle 135"/>
            <p:cNvSpPr>
              <a:spLocks noChangeArrowheads="1"/>
            </p:cNvSpPr>
            <p:nvPr/>
          </p:nvSpPr>
          <p:spPr bwMode="auto">
            <a:xfrm>
              <a:off x="2644" y="2265"/>
              <a:ext cx="5" cy="128"/>
            </a:xfrm>
            <a:prstGeom prst="rect">
              <a:avLst/>
            </a:prstGeom>
            <a:solidFill>
              <a:srgbClr val="00B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0" name="Rectangle 136"/>
            <p:cNvSpPr>
              <a:spLocks noChangeArrowheads="1"/>
            </p:cNvSpPr>
            <p:nvPr/>
          </p:nvSpPr>
          <p:spPr bwMode="auto">
            <a:xfrm>
              <a:off x="2649" y="2265"/>
              <a:ext cx="6" cy="128"/>
            </a:xfrm>
            <a:prstGeom prst="rect">
              <a:avLst/>
            </a:prstGeom>
            <a:solidFill>
              <a:srgbClr val="00B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1" name="Rectangle 137"/>
            <p:cNvSpPr>
              <a:spLocks noChangeArrowheads="1"/>
            </p:cNvSpPr>
            <p:nvPr/>
          </p:nvSpPr>
          <p:spPr bwMode="auto">
            <a:xfrm>
              <a:off x="2655" y="2265"/>
              <a:ext cx="11" cy="128"/>
            </a:xfrm>
            <a:prstGeom prst="rect">
              <a:avLst/>
            </a:prstGeom>
            <a:solidFill>
              <a:srgbClr val="00B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2" name="Rectangle 138"/>
            <p:cNvSpPr>
              <a:spLocks noChangeArrowheads="1"/>
            </p:cNvSpPr>
            <p:nvPr/>
          </p:nvSpPr>
          <p:spPr bwMode="auto">
            <a:xfrm>
              <a:off x="2666" y="2265"/>
              <a:ext cx="6" cy="128"/>
            </a:xfrm>
            <a:prstGeom prst="rect">
              <a:avLst/>
            </a:prstGeom>
            <a:solidFill>
              <a:srgbClr val="00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3" name="Rectangle 139"/>
            <p:cNvSpPr>
              <a:spLocks noChangeArrowheads="1"/>
            </p:cNvSpPr>
            <p:nvPr/>
          </p:nvSpPr>
          <p:spPr bwMode="auto">
            <a:xfrm>
              <a:off x="2672" y="2265"/>
              <a:ext cx="5" cy="128"/>
            </a:xfrm>
            <a:prstGeom prst="rect">
              <a:avLst/>
            </a:prstGeom>
            <a:solidFill>
              <a:srgbClr val="00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4" name="Rectangle 140"/>
            <p:cNvSpPr>
              <a:spLocks noChangeArrowheads="1"/>
            </p:cNvSpPr>
            <p:nvPr/>
          </p:nvSpPr>
          <p:spPr bwMode="auto">
            <a:xfrm>
              <a:off x="2677" y="2265"/>
              <a:ext cx="12" cy="128"/>
            </a:xfrm>
            <a:prstGeom prst="rect">
              <a:avLst/>
            </a:prstGeom>
            <a:solidFill>
              <a:srgbClr val="00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5" name="Rectangle 141"/>
            <p:cNvSpPr>
              <a:spLocks noChangeArrowheads="1"/>
            </p:cNvSpPr>
            <p:nvPr/>
          </p:nvSpPr>
          <p:spPr bwMode="auto">
            <a:xfrm>
              <a:off x="2689" y="2265"/>
              <a:ext cx="5" cy="128"/>
            </a:xfrm>
            <a:prstGeom prst="rect">
              <a:avLst/>
            </a:prstGeom>
            <a:solidFill>
              <a:srgbClr val="00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6" name="Rectangle 142"/>
            <p:cNvSpPr>
              <a:spLocks noChangeArrowheads="1"/>
            </p:cNvSpPr>
            <p:nvPr/>
          </p:nvSpPr>
          <p:spPr bwMode="auto">
            <a:xfrm>
              <a:off x="2694" y="2265"/>
              <a:ext cx="6" cy="128"/>
            </a:xfrm>
            <a:prstGeom prst="rect">
              <a:avLst/>
            </a:prstGeom>
            <a:solidFill>
              <a:srgbClr val="00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7" name="Rectangle 143"/>
            <p:cNvSpPr>
              <a:spLocks noChangeArrowheads="1"/>
            </p:cNvSpPr>
            <p:nvPr/>
          </p:nvSpPr>
          <p:spPr bwMode="auto">
            <a:xfrm>
              <a:off x="2700" y="2265"/>
              <a:ext cx="11" cy="128"/>
            </a:xfrm>
            <a:prstGeom prst="rect">
              <a:avLst/>
            </a:prstGeom>
            <a:solidFill>
              <a:srgbClr val="00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8" name="Rectangle 144"/>
            <p:cNvSpPr>
              <a:spLocks noChangeArrowheads="1"/>
            </p:cNvSpPr>
            <p:nvPr/>
          </p:nvSpPr>
          <p:spPr bwMode="auto">
            <a:xfrm>
              <a:off x="2711" y="2265"/>
              <a:ext cx="5" cy="128"/>
            </a:xfrm>
            <a:prstGeom prst="rect">
              <a:avLst/>
            </a:prstGeom>
            <a:solidFill>
              <a:srgbClr val="0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29" name="Rectangle 145"/>
            <p:cNvSpPr>
              <a:spLocks noChangeArrowheads="1"/>
            </p:cNvSpPr>
            <p:nvPr/>
          </p:nvSpPr>
          <p:spPr bwMode="auto">
            <a:xfrm>
              <a:off x="2716" y="2265"/>
              <a:ext cx="12" cy="128"/>
            </a:xfrm>
            <a:prstGeom prst="rect">
              <a:avLst/>
            </a:prstGeom>
            <a:solidFill>
              <a:srgbClr val="00B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0" name="Rectangle 146"/>
            <p:cNvSpPr>
              <a:spLocks noChangeArrowheads="1"/>
            </p:cNvSpPr>
            <p:nvPr/>
          </p:nvSpPr>
          <p:spPr bwMode="auto">
            <a:xfrm>
              <a:off x="2728" y="2265"/>
              <a:ext cx="5" cy="128"/>
            </a:xfrm>
            <a:prstGeom prst="rect">
              <a:avLst/>
            </a:prstGeom>
            <a:solidFill>
              <a:srgbClr val="00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1" name="Rectangle 147"/>
            <p:cNvSpPr>
              <a:spLocks noChangeArrowheads="1"/>
            </p:cNvSpPr>
            <p:nvPr/>
          </p:nvSpPr>
          <p:spPr bwMode="auto">
            <a:xfrm>
              <a:off x="2733" y="2265"/>
              <a:ext cx="6" cy="128"/>
            </a:xfrm>
            <a:prstGeom prst="rect">
              <a:avLst/>
            </a:prstGeom>
            <a:solidFill>
              <a:srgbClr val="00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2" name="Rectangle 148"/>
            <p:cNvSpPr>
              <a:spLocks noChangeArrowheads="1"/>
            </p:cNvSpPr>
            <p:nvPr/>
          </p:nvSpPr>
          <p:spPr bwMode="auto">
            <a:xfrm>
              <a:off x="2739" y="2265"/>
              <a:ext cx="11" cy="128"/>
            </a:xfrm>
            <a:prstGeom prst="rect">
              <a:avLst/>
            </a:prstGeom>
            <a:solidFill>
              <a:srgbClr val="00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3" name="Rectangle 149"/>
            <p:cNvSpPr>
              <a:spLocks noChangeArrowheads="1"/>
            </p:cNvSpPr>
            <p:nvPr/>
          </p:nvSpPr>
          <p:spPr bwMode="auto">
            <a:xfrm>
              <a:off x="2750" y="2265"/>
              <a:ext cx="6" cy="128"/>
            </a:xfrm>
            <a:prstGeom prst="rect">
              <a:avLst/>
            </a:prstGeom>
            <a:solidFill>
              <a:srgbClr val="00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4" name="Rectangle 150"/>
            <p:cNvSpPr>
              <a:spLocks noChangeArrowheads="1"/>
            </p:cNvSpPr>
            <p:nvPr/>
          </p:nvSpPr>
          <p:spPr bwMode="auto">
            <a:xfrm>
              <a:off x="2756" y="2265"/>
              <a:ext cx="5" cy="128"/>
            </a:xfrm>
            <a:prstGeom prst="rect">
              <a:avLst/>
            </a:prstGeom>
            <a:solidFill>
              <a:srgbClr val="00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5" name="Rectangle 151"/>
            <p:cNvSpPr>
              <a:spLocks noChangeArrowheads="1"/>
            </p:cNvSpPr>
            <p:nvPr/>
          </p:nvSpPr>
          <p:spPr bwMode="auto">
            <a:xfrm>
              <a:off x="2761" y="2265"/>
              <a:ext cx="11" cy="128"/>
            </a:xfrm>
            <a:prstGeom prst="rect">
              <a:avLst/>
            </a:prstGeom>
            <a:solidFill>
              <a:srgbClr val="00B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6" name="Rectangle 152"/>
            <p:cNvSpPr>
              <a:spLocks noChangeArrowheads="1"/>
            </p:cNvSpPr>
            <p:nvPr/>
          </p:nvSpPr>
          <p:spPr bwMode="auto">
            <a:xfrm>
              <a:off x="2772" y="2265"/>
              <a:ext cx="6" cy="128"/>
            </a:xfrm>
            <a:prstGeom prst="rect">
              <a:avLst/>
            </a:prstGeom>
            <a:solidFill>
              <a:srgbClr val="00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7" name="Rectangle 153"/>
            <p:cNvSpPr>
              <a:spLocks noChangeArrowheads="1"/>
            </p:cNvSpPr>
            <p:nvPr/>
          </p:nvSpPr>
          <p:spPr bwMode="auto">
            <a:xfrm>
              <a:off x="2778" y="2265"/>
              <a:ext cx="6" cy="128"/>
            </a:xfrm>
            <a:prstGeom prst="rect">
              <a:avLst/>
            </a:prstGeom>
            <a:solidFill>
              <a:srgbClr val="00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8" name="Rectangle 154"/>
            <p:cNvSpPr>
              <a:spLocks noChangeArrowheads="1"/>
            </p:cNvSpPr>
            <p:nvPr/>
          </p:nvSpPr>
          <p:spPr bwMode="auto">
            <a:xfrm>
              <a:off x="2784" y="2265"/>
              <a:ext cx="11" cy="128"/>
            </a:xfrm>
            <a:prstGeom prst="rect">
              <a:avLst/>
            </a:prstGeom>
            <a:solidFill>
              <a:srgbClr val="00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39" name="Rectangle 155"/>
            <p:cNvSpPr>
              <a:spLocks noChangeArrowheads="1"/>
            </p:cNvSpPr>
            <p:nvPr/>
          </p:nvSpPr>
          <p:spPr bwMode="auto">
            <a:xfrm>
              <a:off x="2795" y="2265"/>
              <a:ext cx="5" cy="128"/>
            </a:xfrm>
            <a:prstGeom prst="rect">
              <a:avLst/>
            </a:prstGeom>
            <a:solidFill>
              <a:srgbClr val="00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0" name="Rectangle 156"/>
            <p:cNvSpPr>
              <a:spLocks noChangeArrowheads="1"/>
            </p:cNvSpPr>
            <p:nvPr/>
          </p:nvSpPr>
          <p:spPr bwMode="auto">
            <a:xfrm>
              <a:off x="2800" y="2265"/>
              <a:ext cx="12" cy="128"/>
            </a:xfrm>
            <a:prstGeom prst="rect">
              <a:avLst/>
            </a:prstGeom>
            <a:solidFill>
              <a:srgbClr val="00A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1" name="Rectangle 157"/>
            <p:cNvSpPr>
              <a:spLocks noChangeArrowheads="1"/>
            </p:cNvSpPr>
            <p:nvPr/>
          </p:nvSpPr>
          <p:spPr bwMode="auto">
            <a:xfrm>
              <a:off x="2812" y="2265"/>
              <a:ext cx="5" cy="128"/>
            </a:xfrm>
            <a:prstGeom prst="rect">
              <a:avLst/>
            </a:prstGeom>
            <a:solidFill>
              <a:srgbClr val="00A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2" name="Rectangle 158"/>
            <p:cNvSpPr>
              <a:spLocks noChangeArrowheads="1"/>
            </p:cNvSpPr>
            <p:nvPr/>
          </p:nvSpPr>
          <p:spPr bwMode="auto">
            <a:xfrm>
              <a:off x="2817" y="2265"/>
              <a:ext cx="6" cy="128"/>
            </a:xfrm>
            <a:prstGeom prst="rect">
              <a:avLst/>
            </a:prstGeom>
            <a:solidFill>
              <a:srgbClr val="00A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3" name="Rectangle 159"/>
            <p:cNvSpPr>
              <a:spLocks noChangeArrowheads="1"/>
            </p:cNvSpPr>
            <p:nvPr/>
          </p:nvSpPr>
          <p:spPr bwMode="auto">
            <a:xfrm>
              <a:off x="2823" y="2265"/>
              <a:ext cx="11" cy="128"/>
            </a:xfrm>
            <a:prstGeom prst="rect">
              <a:avLst/>
            </a:prstGeom>
            <a:solidFill>
              <a:srgbClr val="00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4" name="Rectangle 160"/>
            <p:cNvSpPr>
              <a:spLocks noChangeArrowheads="1"/>
            </p:cNvSpPr>
            <p:nvPr/>
          </p:nvSpPr>
          <p:spPr bwMode="auto">
            <a:xfrm>
              <a:off x="2834" y="2265"/>
              <a:ext cx="6" cy="128"/>
            </a:xfrm>
            <a:prstGeom prst="rect">
              <a:avLst/>
            </a:prstGeom>
            <a:solidFill>
              <a:srgbClr val="00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5" name="Rectangle 161"/>
            <p:cNvSpPr>
              <a:spLocks noChangeArrowheads="1"/>
            </p:cNvSpPr>
            <p:nvPr/>
          </p:nvSpPr>
          <p:spPr bwMode="auto">
            <a:xfrm>
              <a:off x="2840" y="2265"/>
              <a:ext cx="5" cy="128"/>
            </a:xfrm>
            <a:prstGeom prst="rect">
              <a:avLst/>
            </a:prstGeom>
            <a:solidFill>
              <a:srgbClr val="00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6" name="Rectangle 162"/>
            <p:cNvSpPr>
              <a:spLocks noChangeArrowheads="1"/>
            </p:cNvSpPr>
            <p:nvPr/>
          </p:nvSpPr>
          <p:spPr bwMode="auto">
            <a:xfrm>
              <a:off x="2845" y="2265"/>
              <a:ext cx="11" cy="128"/>
            </a:xfrm>
            <a:prstGeom prst="rect">
              <a:avLst/>
            </a:prstGeom>
            <a:solidFill>
              <a:srgbClr val="0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7" name="Rectangle 163"/>
            <p:cNvSpPr>
              <a:spLocks noChangeArrowheads="1"/>
            </p:cNvSpPr>
            <p:nvPr/>
          </p:nvSpPr>
          <p:spPr bwMode="auto">
            <a:xfrm>
              <a:off x="2856" y="2265"/>
              <a:ext cx="6" cy="128"/>
            </a:xfrm>
            <a:prstGeom prst="rect">
              <a:avLst/>
            </a:prstGeom>
            <a:solidFill>
              <a:srgbClr val="00A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8" name="Rectangle 164"/>
            <p:cNvSpPr>
              <a:spLocks noChangeArrowheads="1"/>
            </p:cNvSpPr>
            <p:nvPr/>
          </p:nvSpPr>
          <p:spPr bwMode="auto">
            <a:xfrm>
              <a:off x="2862" y="2265"/>
              <a:ext cx="11" cy="128"/>
            </a:xfrm>
            <a:prstGeom prst="rect">
              <a:avLst/>
            </a:prstGeom>
            <a:solidFill>
              <a:srgbClr val="00A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49" name="Rectangle 165"/>
            <p:cNvSpPr>
              <a:spLocks noChangeArrowheads="1"/>
            </p:cNvSpPr>
            <p:nvPr/>
          </p:nvSpPr>
          <p:spPr bwMode="auto">
            <a:xfrm>
              <a:off x="2873" y="2265"/>
              <a:ext cx="6" cy="128"/>
            </a:xfrm>
            <a:prstGeom prst="rect">
              <a:avLst/>
            </a:prstGeom>
            <a:solidFill>
              <a:srgbClr val="00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0" name="Rectangle 166"/>
            <p:cNvSpPr>
              <a:spLocks noChangeArrowheads="1"/>
            </p:cNvSpPr>
            <p:nvPr/>
          </p:nvSpPr>
          <p:spPr bwMode="auto">
            <a:xfrm>
              <a:off x="2879" y="2265"/>
              <a:ext cx="5" cy="128"/>
            </a:xfrm>
            <a:prstGeom prst="rect">
              <a:avLst/>
            </a:prstGeom>
            <a:solidFill>
              <a:srgbClr val="00A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1" name="Rectangle 167"/>
            <p:cNvSpPr>
              <a:spLocks noChangeArrowheads="1"/>
            </p:cNvSpPr>
            <p:nvPr/>
          </p:nvSpPr>
          <p:spPr bwMode="auto">
            <a:xfrm>
              <a:off x="2884" y="2265"/>
              <a:ext cx="11" cy="128"/>
            </a:xfrm>
            <a:prstGeom prst="rect">
              <a:avLst/>
            </a:prstGeom>
            <a:solidFill>
              <a:srgbClr val="00A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2" name="Rectangle 168"/>
            <p:cNvSpPr>
              <a:spLocks noChangeArrowheads="1"/>
            </p:cNvSpPr>
            <p:nvPr/>
          </p:nvSpPr>
          <p:spPr bwMode="auto">
            <a:xfrm>
              <a:off x="2895" y="2265"/>
              <a:ext cx="6" cy="128"/>
            </a:xfrm>
            <a:prstGeom prst="rect">
              <a:avLst/>
            </a:prstGeom>
            <a:solidFill>
              <a:srgbClr val="009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3" name="Rectangle 169"/>
            <p:cNvSpPr>
              <a:spLocks noChangeArrowheads="1"/>
            </p:cNvSpPr>
            <p:nvPr/>
          </p:nvSpPr>
          <p:spPr bwMode="auto">
            <a:xfrm>
              <a:off x="2901" y="2265"/>
              <a:ext cx="6" cy="128"/>
            </a:xfrm>
            <a:prstGeom prst="rect">
              <a:avLst/>
            </a:prstGeom>
            <a:solidFill>
              <a:srgbClr val="009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4" name="Rectangle 170"/>
            <p:cNvSpPr>
              <a:spLocks noChangeArrowheads="1"/>
            </p:cNvSpPr>
            <p:nvPr/>
          </p:nvSpPr>
          <p:spPr bwMode="auto">
            <a:xfrm>
              <a:off x="2907" y="2265"/>
              <a:ext cx="11" cy="128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5" name="Rectangle 171"/>
            <p:cNvSpPr>
              <a:spLocks noChangeArrowheads="1"/>
            </p:cNvSpPr>
            <p:nvPr/>
          </p:nvSpPr>
          <p:spPr bwMode="auto">
            <a:xfrm>
              <a:off x="2918" y="2265"/>
              <a:ext cx="5" cy="128"/>
            </a:xfrm>
            <a:prstGeom prst="rect">
              <a:avLst/>
            </a:prstGeom>
            <a:solidFill>
              <a:srgbClr val="009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6" name="Rectangle 172"/>
            <p:cNvSpPr>
              <a:spLocks noChangeArrowheads="1"/>
            </p:cNvSpPr>
            <p:nvPr/>
          </p:nvSpPr>
          <p:spPr bwMode="auto">
            <a:xfrm>
              <a:off x="2923" y="2265"/>
              <a:ext cx="6" cy="128"/>
            </a:xfrm>
            <a:prstGeom prst="rect">
              <a:avLst/>
            </a:prstGeom>
            <a:solidFill>
              <a:srgbClr val="009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7" name="Rectangle 173"/>
            <p:cNvSpPr>
              <a:spLocks noChangeArrowheads="1"/>
            </p:cNvSpPr>
            <p:nvPr/>
          </p:nvSpPr>
          <p:spPr bwMode="auto">
            <a:xfrm>
              <a:off x="2929" y="2265"/>
              <a:ext cx="11" cy="128"/>
            </a:xfrm>
            <a:prstGeom prst="rect">
              <a:avLst/>
            </a:prstGeom>
            <a:solidFill>
              <a:srgbClr val="00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8" name="Rectangle 174"/>
            <p:cNvSpPr>
              <a:spLocks noChangeArrowheads="1"/>
            </p:cNvSpPr>
            <p:nvPr/>
          </p:nvSpPr>
          <p:spPr bwMode="auto">
            <a:xfrm>
              <a:off x="2940" y="2265"/>
              <a:ext cx="6" cy="128"/>
            </a:xfrm>
            <a:prstGeom prst="rect">
              <a:avLst/>
            </a:prstGeom>
            <a:solidFill>
              <a:srgbClr val="009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59" name="Rectangle 175"/>
            <p:cNvSpPr>
              <a:spLocks noChangeArrowheads="1"/>
            </p:cNvSpPr>
            <p:nvPr/>
          </p:nvSpPr>
          <p:spPr bwMode="auto">
            <a:xfrm>
              <a:off x="2946" y="2265"/>
              <a:ext cx="11" cy="128"/>
            </a:xfrm>
            <a:prstGeom prst="rect">
              <a:avLst/>
            </a:prstGeom>
            <a:solidFill>
              <a:srgbClr val="009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0" name="Rectangle 176"/>
            <p:cNvSpPr>
              <a:spLocks noChangeArrowheads="1"/>
            </p:cNvSpPr>
            <p:nvPr/>
          </p:nvSpPr>
          <p:spPr bwMode="auto">
            <a:xfrm>
              <a:off x="2957" y="2265"/>
              <a:ext cx="6" cy="128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1" name="Rectangle 177"/>
            <p:cNvSpPr>
              <a:spLocks noChangeArrowheads="1"/>
            </p:cNvSpPr>
            <p:nvPr/>
          </p:nvSpPr>
          <p:spPr bwMode="auto">
            <a:xfrm>
              <a:off x="2963" y="2265"/>
              <a:ext cx="5" cy="128"/>
            </a:xfrm>
            <a:prstGeom prst="rect">
              <a:avLst/>
            </a:prstGeom>
            <a:solidFill>
              <a:srgbClr val="00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2" name="Rectangle 178"/>
            <p:cNvSpPr>
              <a:spLocks noChangeArrowheads="1"/>
            </p:cNvSpPr>
            <p:nvPr/>
          </p:nvSpPr>
          <p:spPr bwMode="auto">
            <a:xfrm>
              <a:off x="2968" y="2265"/>
              <a:ext cx="11" cy="128"/>
            </a:xfrm>
            <a:prstGeom prst="rect">
              <a:avLst/>
            </a:prstGeom>
            <a:solidFill>
              <a:srgbClr val="009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3" name="Rectangle 179"/>
            <p:cNvSpPr>
              <a:spLocks noChangeArrowheads="1"/>
            </p:cNvSpPr>
            <p:nvPr/>
          </p:nvSpPr>
          <p:spPr bwMode="auto">
            <a:xfrm>
              <a:off x="2979" y="2265"/>
              <a:ext cx="6" cy="128"/>
            </a:xfrm>
            <a:prstGeom prst="rect">
              <a:avLst/>
            </a:prstGeom>
            <a:solidFill>
              <a:srgbClr val="008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4" name="Rectangle 180"/>
            <p:cNvSpPr>
              <a:spLocks noChangeArrowheads="1"/>
            </p:cNvSpPr>
            <p:nvPr/>
          </p:nvSpPr>
          <p:spPr bwMode="auto">
            <a:xfrm>
              <a:off x="2985" y="2265"/>
              <a:ext cx="5" cy="128"/>
            </a:xfrm>
            <a:prstGeom prst="rect">
              <a:avLst/>
            </a:prstGeom>
            <a:solidFill>
              <a:srgbClr val="008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5" name="Rectangle 181"/>
            <p:cNvSpPr>
              <a:spLocks noChangeArrowheads="1"/>
            </p:cNvSpPr>
            <p:nvPr/>
          </p:nvSpPr>
          <p:spPr bwMode="auto">
            <a:xfrm>
              <a:off x="2990" y="2265"/>
              <a:ext cx="12" cy="128"/>
            </a:xfrm>
            <a:prstGeom prst="rect">
              <a:avLst/>
            </a:prstGeom>
            <a:solidFill>
              <a:srgbClr val="008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6" name="Rectangle 182"/>
            <p:cNvSpPr>
              <a:spLocks noChangeArrowheads="1"/>
            </p:cNvSpPr>
            <p:nvPr/>
          </p:nvSpPr>
          <p:spPr bwMode="auto">
            <a:xfrm>
              <a:off x="3002" y="2265"/>
              <a:ext cx="5" cy="128"/>
            </a:xfrm>
            <a:prstGeom prst="rect">
              <a:avLst/>
            </a:prstGeom>
            <a:solidFill>
              <a:srgbClr val="00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7" name="Rectangle 183"/>
            <p:cNvSpPr>
              <a:spLocks noChangeArrowheads="1"/>
            </p:cNvSpPr>
            <p:nvPr/>
          </p:nvSpPr>
          <p:spPr bwMode="auto">
            <a:xfrm>
              <a:off x="3007" y="2265"/>
              <a:ext cx="6" cy="128"/>
            </a:xfrm>
            <a:prstGeom prst="rect">
              <a:avLst/>
            </a:prstGeom>
            <a:solidFill>
              <a:srgbClr val="008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8" name="Rectangle 184"/>
            <p:cNvSpPr>
              <a:spLocks noChangeArrowheads="1"/>
            </p:cNvSpPr>
            <p:nvPr/>
          </p:nvSpPr>
          <p:spPr bwMode="auto">
            <a:xfrm>
              <a:off x="3013" y="2265"/>
              <a:ext cx="11" cy="128"/>
            </a:xfrm>
            <a:prstGeom prst="rect">
              <a:avLst/>
            </a:prstGeom>
            <a:solidFill>
              <a:srgbClr val="008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69" name="Rectangle 185"/>
            <p:cNvSpPr>
              <a:spLocks noChangeArrowheads="1"/>
            </p:cNvSpPr>
            <p:nvPr/>
          </p:nvSpPr>
          <p:spPr bwMode="auto">
            <a:xfrm>
              <a:off x="3024" y="2265"/>
              <a:ext cx="6" cy="128"/>
            </a:xfrm>
            <a:prstGeom prst="rect">
              <a:avLst/>
            </a:prstGeom>
            <a:solidFill>
              <a:srgbClr val="00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0" name="Rectangle 186"/>
            <p:cNvSpPr>
              <a:spLocks noChangeArrowheads="1"/>
            </p:cNvSpPr>
            <p:nvPr/>
          </p:nvSpPr>
          <p:spPr bwMode="auto">
            <a:xfrm>
              <a:off x="3030" y="2265"/>
              <a:ext cx="11" cy="128"/>
            </a:xfrm>
            <a:prstGeom prst="rect">
              <a:avLst/>
            </a:prstGeom>
            <a:solidFill>
              <a:srgbClr val="00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1" name="Rectangle 187"/>
            <p:cNvSpPr>
              <a:spLocks noChangeArrowheads="1"/>
            </p:cNvSpPr>
            <p:nvPr/>
          </p:nvSpPr>
          <p:spPr bwMode="auto">
            <a:xfrm>
              <a:off x="3041" y="2265"/>
              <a:ext cx="5" cy="128"/>
            </a:xfrm>
            <a:prstGeom prst="rect">
              <a:avLst/>
            </a:prstGeom>
            <a:solidFill>
              <a:srgbClr val="008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2" name="Rectangle 188"/>
            <p:cNvSpPr>
              <a:spLocks noChangeArrowheads="1"/>
            </p:cNvSpPr>
            <p:nvPr/>
          </p:nvSpPr>
          <p:spPr bwMode="auto">
            <a:xfrm>
              <a:off x="3046" y="2265"/>
              <a:ext cx="6" cy="128"/>
            </a:xfrm>
            <a:prstGeom prst="rect">
              <a:avLst/>
            </a:prstGeom>
            <a:solidFill>
              <a:srgbClr val="007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3" name="Rectangle 189"/>
            <p:cNvSpPr>
              <a:spLocks noChangeArrowheads="1"/>
            </p:cNvSpPr>
            <p:nvPr/>
          </p:nvSpPr>
          <p:spPr bwMode="auto">
            <a:xfrm>
              <a:off x="3052" y="2265"/>
              <a:ext cx="11" cy="128"/>
            </a:xfrm>
            <a:prstGeom prst="rect">
              <a:avLst/>
            </a:prstGeom>
            <a:solidFill>
              <a:srgbClr val="00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4" name="Rectangle 190"/>
            <p:cNvSpPr>
              <a:spLocks noChangeArrowheads="1"/>
            </p:cNvSpPr>
            <p:nvPr/>
          </p:nvSpPr>
          <p:spPr bwMode="auto">
            <a:xfrm>
              <a:off x="3063" y="2265"/>
              <a:ext cx="6" cy="128"/>
            </a:xfrm>
            <a:prstGeom prst="rect">
              <a:avLst/>
            </a:prstGeom>
            <a:solidFill>
              <a:srgbClr val="007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5" name="Rectangle 191"/>
            <p:cNvSpPr>
              <a:spLocks noChangeArrowheads="1"/>
            </p:cNvSpPr>
            <p:nvPr/>
          </p:nvSpPr>
          <p:spPr bwMode="auto">
            <a:xfrm>
              <a:off x="3069" y="2265"/>
              <a:ext cx="5" cy="128"/>
            </a:xfrm>
            <a:prstGeom prst="rect">
              <a:avLst/>
            </a:prstGeom>
            <a:solidFill>
              <a:srgbClr val="007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6" name="Rectangle 192"/>
            <p:cNvSpPr>
              <a:spLocks noChangeArrowheads="1"/>
            </p:cNvSpPr>
            <p:nvPr/>
          </p:nvSpPr>
          <p:spPr bwMode="auto">
            <a:xfrm>
              <a:off x="3074" y="2265"/>
              <a:ext cx="12" cy="128"/>
            </a:xfrm>
            <a:prstGeom prst="rect">
              <a:avLst/>
            </a:prstGeom>
            <a:solidFill>
              <a:srgbClr val="007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7" name="Rectangle 193"/>
            <p:cNvSpPr>
              <a:spLocks noChangeArrowheads="1"/>
            </p:cNvSpPr>
            <p:nvPr/>
          </p:nvSpPr>
          <p:spPr bwMode="auto">
            <a:xfrm>
              <a:off x="3086" y="2265"/>
              <a:ext cx="5" cy="128"/>
            </a:xfrm>
            <a:prstGeom prst="rect">
              <a:avLst/>
            </a:prstGeom>
            <a:solidFill>
              <a:srgbClr val="007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8" name="Rectangle 194"/>
            <p:cNvSpPr>
              <a:spLocks noChangeArrowheads="1"/>
            </p:cNvSpPr>
            <p:nvPr/>
          </p:nvSpPr>
          <p:spPr bwMode="auto">
            <a:xfrm>
              <a:off x="3091" y="2265"/>
              <a:ext cx="11" cy="128"/>
            </a:xfrm>
            <a:prstGeom prst="rect">
              <a:avLst/>
            </a:prstGeom>
            <a:solidFill>
              <a:srgbClr val="007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79" name="Rectangle 195"/>
            <p:cNvSpPr>
              <a:spLocks noChangeArrowheads="1"/>
            </p:cNvSpPr>
            <p:nvPr/>
          </p:nvSpPr>
          <p:spPr bwMode="auto">
            <a:xfrm>
              <a:off x="3102" y="2265"/>
              <a:ext cx="6" cy="128"/>
            </a:xfrm>
            <a:prstGeom prst="rect">
              <a:avLst/>
            </a:prstGeom>
            <a:solidFill>
              <a:srgbClr val="007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0" name="Rectangle 196"/>
            <p:cNvSpPr>
              <a:spLocks noChangeArrowheads="1"/>
            </p:cNvSpPr>
            <p:nvPr/>
          </p:nvSpPr>
          <p:spPr bwMode="auto">
            <a:xfrm>
              <a:off x="3108" y="2265"/>
              <a:ext cx="5" cy="128"/>
            </a:xfrm>
            <a:prstGeom prst="rect">
              <a:avLst/>
            </a:prstGeom>
            <a:solidFill>
              <a:srgbClr val="006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1" name="Rectangle 197"/>
            <p:cNvSpPr>
              <a:spLocks noChangeArrowheads="1"/>
            </p:cNvSpPr>
            <p:nvPr/>
          </p:nvSpPr>
          <p:spPr bwMode="auto">
            <a:xfrm>
              <a:off x="3113" y="2265"/>
              <a:ext cx="12" cy="128"/>
            </a:xfrm>
            <a:prstGeom prst="rect">
              <a:avLst/>
            </a:prstGeom>
            <a:solidFill>
              <a:srgbClr val="006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2" name="Rectangle 198"/>
            <p:cNvSpPr>
              <a:spLocks noChangeArrowheads="1"/>
            </p:cNvSpPr>
            <p:nvPr/>
          </p:nvSpPr>
          <p:spPr bwMode="auto">
            <a:xfrm>
              <a:off x="3125" y="2265"/>
              <a:ext cx="5" cy="128"/>
            </a:xfrm>
            <a:prstGeom prst="rect">
              <a:avLst/>
            </a:prstGeom>
            <a:solidFill>
              <a:srgbClr val="006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3" name="Rectangle 199"/>
            <p:cNvSpPr>
              <a:spLocks noChangeArrowheads="1"/>
            </p:cNvSpPr>
            <p:nvPr/>
          </p:nvSpPr>
          <p:spPr bwMode="auto">
            <a:xfrm>
              <a:off x="3130" y="2265"/>
              <a:ext cx="6" cy="128"/>
            </a:xfrm>
            <a:prstGeom prst="rect">
              <a:avLst/>
            </a:prstGeom>
            <a:solidFill>
              <a:srgbClr val="006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4" name="Rectangle 200"/>
            <p:cNvSpPr>
              <a:spLocks noChangeArrowheads="1"/>
            </p:cNvSpPr>
            <p:nvPr/>
          </p:nvSpPr>
          <p:spPr bwMode="auto">
            <a:xfrm>
              <a:off x="3136" y="2265"/>
              <a:ext cx="11" cy="128"/>
            </a:xfrm>
            <a:prstGeom prst="rect">
              <a:avLst/>
            </a:prstGeom>
            <a:solidFill>
              <a:srgbClr val="006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5" name="Rectangle 201"/>
            <p:cNvSpPr>
              <a:spLocks noChangeArrowheads="1"/>
            </p:cNvSpPr>
            <p:nvPr/>
          </p:nvSpPr>
          <p:spPr bwMode="auto">
            <a:xfrm>
              <a:off x="3147" y="2265"/>
              <a:ext cx="6" cy="128"/>
            </a:xfrm>
            <a:prstGeom prst="rect">
              <a:avLst/>
            </a:prstGeom>
            <a:solidFill>
              <a:srgbClr val="006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6" name="Rectangle 202"/>
            <p:cNvSpPr>
              <a:spLocks noChangeArrowheads="1"/>
            </p:cNvSpPr>
            <p:nvPr/>
          </p:nvSpPr>
          <p:spPr bwMode="auto">
            <a:xfrm>
              <a:off x="3153" y="2265"/>
              <a:ext cx="5" cy="128"/>
            </a:xfrm>
            <a:prstGeom prst="rect">
              <a:avLst/>
            </a:prstGeom>
            <a:solidFill>
              <a:srgbClr val="006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7" name="Rectangle 203"/>
            <p:cNvSpPr>
              <a:spLocks noChangeArrowheads="1"/>
            </p:cNvSpPr>
            <p:nvPr/>
          </p:nvSpPr>
          <p:spPr bwMode="auto">
            <a:xfrm>
              <a:off x="3158" y="2265"/>
              <a:ext cx="11" cy="128"/>
            </a:xfrm>
            <a:prstGeom prst="rect">
              <a:avLst/>
            </a:prstGeom>
            <a:solidFill>
              <a:srgbClr val="006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8" name="Rectangle 204"/>
            <p:cNvSpPr>
              <a:spLocks noChangeArrowheads="1"/>
            </p:cNvSpPr>
            <p:nvPr/>
          </p:nvSpPr>
          <p:spPr bwMode="auto">
            <a:xfrm>
              <a:off x="3169" y="2265"/>
              <a:ext cx="6" cy="128"/>
            </a:xfrm>
            <a:prstGeom prst="rect">
              <a:avLst/>
            </a:prstGeom>
            <a:solidFill>
              <a:srgbClr val="005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89" name="Rectangle 205"/>
            <p:cNvSpPr>
              <a:spLocks noChangeArrowheads="1"/>
            </p:cNvSpPr>
            <p:nvPr/>
          </p:nvSpPr>
          <p:spPr bwMode="auto">
            <a:xfrm>
              <a:off x="3175" y="2265"/>
              <a:ext cx="11" cy="128"/>
            </a:xfrm>
            <a:prstGeom prst="rect">
              <a:avLst/>
            </a:prstGeom>
            <a:solidFill>
              <a:srgbClr val="005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0" name="Rectangle 206"/>
            <p:cNvSpPr>
              <a:spLocks noChangeArrowheads="1"/>
            </p:cNvSpPr>
            <p:nvPr/>
          </p:nvSpPr>
          <p:spPr bwMode="auto">
            <a:xfrm>
              <a:off x="3186" y="2265"/>
              <a:ext cx="6" cy="128"/>
            </a:xfrm>
            <a:prstGeom prst="rect">
              <a:avLst/>
            </a:prstGeom>
            <a:solidFill>
              <a:srgbClr val="005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1" name="Rectangle 207"/>
            <p:cNvSpPr>
              <a:spLocks noChangeArrowheads="1"/>
            </p:cNvSpPr>
            <p:nvPr/>
          </p:nvSpPr>
          <p:spPr bwMode="auto">
            <a:xfrm>
              <a:off x="3192" y="2265"/>
              <a:ext cx="5" cy="128"/>
            </a:xfrm>
            <a:prstGeom prst="rect">
              <a:avLst/>
            </a:prstGeom>
            <a:solidFill>
              <a:srgbClr val="005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2" name="Rectangle 208"/>
            <p:cNvSpPr>
              <a:spLocks noChangeArrowheads="1"/>
            </p:cNvSpPr>
            <p:nvPr/>
          </p:nvSpPr>
          <p:spPr bwMode="auto">
            <a:xfrm>
              <a:off x="3197" y="2265"/>
              <a:ext cx="12" cy="128"/>
            </a:xfrm>
            <a:prstGeom prst="rect">
              <a:avLst/>
            </a:prstGeom>
            <a:solidFill>
              <a:srgbClr val="005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3" name="Rectangle 209"/>
            <p:cNvSpPr>
              <a:spLocks noChangeArrowheads="1"/>
            </p:cNvSpPr>
            <p:nvPr/>
          </p:nvSpPr>
          <p:spPr bwMode="auto">
            <a:xfrm>
              <a:off x="3209" y="2265"/>
              <a:ext cx="5" cy="128"/>
            </a:xfrm>
            <a:prstGeom prst="rect">
              <a:avLst/>
            </a:prstGeom>
            <a:solidFill>
              <a:srgbClr val="005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4" name="Rectangle 210"/>
            <p:cNvSpPr>
              <a:spLocks noChangeArrowheads="1"/>
            </p:cNvSpPr>
            <p:nvPr/>
          </p:nvSpPr>
          <p:spPr bwMode="auto">
            <a:xfrm>
              <a:off x="3214" y="2265"/>
              <a:ext cx="6" cy="128"/>
            </a:xfrm>
            <a:prstGeom prst="rect">
              <a:avLst/>
            </a:prstGeom>
            <a:solidFill>
              <a:srgbClr val="005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5" name="Rectangle 211"/>
            <p:cNvSpPr>
              <a:spLocks noChangeArrowheads="1"/>
            </p:cNvSpPr>
            <p:nvPr/>
          </p:nvSpPr>
          <p:spPr bwMode="auto">
            <a:xfrm>
              <a:off x="3220" y="2265"/>
              <a:ext cx="11" cy="128"/>
            </a:xfrm>
            <a:prstGeom prst="rect">
              <a:avLst/>
            </a:prstGeom>
            <a:solidFill>
              <a:srgbClr val="005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6" name="Rectangle 212"/>
            <p:cNvSpPr>
              <a:spLocks noChangeArrowheads="1"/>
            </p:cNvSpPr>
            <p:nvPr/>
          </p:nvSpPr>
          <p:spPr bwMode="auto">
            <a:xfrm>
              <a:off x="3231" y="2265"/>
              <a:ext cx="6" cy="128"/>
            </a:xfrm>
            <a:prstGeom prst="rect">
              <a:avLst/>
            </a:prstGeom>
            <a:solidFill>
              <a:srgbClr val="004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7" name="Rectangle 213"/>
            <p:cNvSpPr>
              <a:spLocks noChangeArrowheads="1"/>
            </p:cNvSpPr>
            <p:nvPr/>
          </p:nvSpPr>
          <p:spPr bwMode="auto">
            <a:xfrm>
              <a:off x="3237" y="2265"/>
              <a:ext cx="11" cy="128"/>
            </a:xfrm>
            <a:prstGeom prst="rect">
              <a:avLst/>
            </a:prstGeom>
            <a:solidFill>
              <a:srgbClr val="00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8" name="Rectangle 214"/>
            <p:cNvSpPr>
              <a:spLocks noChangeArrowheads="1"/>
            </p:cNvSpPr>
            <p:nvPr/>
          </p:nvSpPr>
          <p:spPr bwMode="auto">
            <a:xfrm>
              <a:off x="3248" y="2265"/>
              <a:ext cx="5" cy="128"/>
            </a:xfrm>
            <a:prstGeom prst="rect">
              <a:avLst/>
            </a:prstGeom>
            <a:solidFill>
              <a:srgbClr val="004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799" name="Rectangle 215"/>
            <p:cNvSpPr>
              <a:spLocks noChangeArrowheads="1"/>
            </p:cNvSpPr>
            <p:nvPr/>
          </p:nvSpPr>
          <p:spPr bwMode="auto">
            <a:xfrm>
              <a:off x="3253" y="2265"/>
              <a:ext cx="6" cy="128"/>
            </a:xfrm>
            <a:prstGeom prst="rect">
              <a:avLst/>
            </a:prstGeom>
            <a:solidFill>
              <a:srgbClr val="004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0" name="Rectangle 216"/>
            <p:cNvSpPr>
              <a:spLocks noChangeArrowheads="1"/>
            </p:cNvSpPr>
            <p:nvPr/>
          </p:nvSpPr>
          <p:spPr bwMode="auto">
            <a:xfrm>
              <a:off x="3259" y="2265"/>
              <a:ext cx="11" cy="128"/>
            </a:xfrm>
            <a:prstGeom prst="rect">
              <a:avLst/>
            </a:prstGeom>
            <a:solidFill>
              <a:srgbClr val="004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1" name="Rectangle 217"/>
            <p:cNvSpPr>
              <a:spLocks noChangeArrowheads="1"/>
            </p:cNvSpPr>
            <p:nvPr/>
          </p:nvSpPr>
          <p:spPr bwMode="auto">
            <a:xfrm>
              <a:off x="3270" y="2265"/>
              <a:ext cx="6" cy="128"/>
            </a:xfrm>
            <a:prstGeom prst="rect">
              <a:avLst/>
            </a:prstGeom>
            <a:solidFill>
              <a:srgbClr val="004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2" name="Rectangle 218"/>
            <p:cNvSpPr>
              <a:spLocks noChangeArrowheads="1"/>
            </p:cNvSpPr>
            <p:nvPr/>
          </p:nvSpPr>
          <p:spPr bwMode="auto">
            <a:xfrm>
              <a:off x="3276" y="2265"/>
              <a:ext cx="5" cy="128"/>
            </a:xfrm>
            <a:prstGeom prst="rect">
              <a:avLst/>
            </a:prstGeom>
            <a:solidFill>
              <a:srgbClr val="004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3" name="Rectangle 219"/>
            <p:cNvSpPr>
              <a:spLocks noChangeArrowheads="1"/>
            </p:cNvSpPr>
            <p:nvPr/>
          </p:nvSpPr>
          <p:spPr bwMode="auto">
            <a:xfrm>
              <a:off x="3281" y="2265"/>
              <a:ext cx="11" cy="128"/>
            </a:xfrm>
            <a:prstGeom prst="rect">
              <a:avLst/>
            </a:prstGeom>
            <a:solidFill>
              <a:srgbClr val="004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4" name="Rectangle 220"/>
            <p:cNvSpPr>
              <a:spLocks noChangeArrowheads="1"/>
            </p:cNvSpPr>
            <p:nvPr/>
          </p:nvSpPr>
          <p:spPr bwMode="auto">
            <a:xfrm>
              <a:off x="3292" y="2265"/>
              <a:ext cx="6" cy="128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5" name="Rectangle 221"/>
            <p:cNvSpPr>
              <a:spLocks noChangeArrowheads="1"/>
            </p:cNvSpPr>
            <p:nvPr/>
          </p:nvSpPr>
          <p:spPr bwMode="auto">
            <a:xfrm>
              <a:off x="3298" y="2265"/>
              <a:ext cx="6" cy="128"/>
            </a:xfrm>
            <a:prstGeom prst="rect">
              <a:avLst/>
            </a:prstGeom>
            <a:solidFill>
              <a:srgbClr val="003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6" name="Rectangle 222"/>
            <p:cNvSpPr>
              <a:spLocks noChangeArrowheads="1"/>
            </p:cNvSpPr>
            <p:nvPr/>
          </p:nvSpPr>
          <p:spPr bwMode="auto">
            <a:xfrm>
              <a:off x="3304" y="2265"/>
              <a:ext cx="11" cy="128"/>
            </a:xfrm>
            <a:prstGeom prst="rect">
              <a:avLst/>
            </a:prstGeom>
            <a:solidFill>
              <a:srgbClr val="003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7" name="Rectangle 223"/>
            <p:cNvSpPr>
              <a:spLocks noChangeArrowheads="1"/>
            </p:cNvSpPr>
            <p:nvPr/>
          </p:nvSpPr>
          <p:spPr bwMode="auto">
            <a:xfrm>
              <a:off x="3315" y="2265"/>
              <a:ext cx="5" cy="128"/>
            </a:xfrm>
            <a:prstGeom prst="rect">
              <a:avLst/>
            </a:prstGeom>
            <a:solidFill>
              <a:srgbClr val="003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8" name="Rectangle 224"/>
            <p:cNvSpPr>
              <a:spLocks noChangeArrowheads="1"/>
            </p:cNvSpPr>
            <p:nvPr/>
          </p:nvSpPr>
          <p:spPr bwMode="auto">
            <a:xfrm>
              <a:off x="3320" y="2265"/>
              <a:ext cx="12" cy="128"/>
            </a:xfrm>
            <a:prstGeom prst="rect">
              <a:avLst/>
            </a:prstGeom>
            <a:solidFill>
              <a:srgbClr val="00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09" name="Rectangle 225"/>
            <p:cNvSpPr>
              <a:spLocks noChangeArrowheads="1"/>
            </p:cNvSpPr>
            <p:nvPr/>
          </p:nvSpPr>
          <p:spPr bwMode="auto">
            <a:xfrm>
              <a:off x="3332" y="2265"/>
              <a:ext cx="5" cy="128"/>
            </a:xfrm>
            <a:prstGeom prst="rect">
              <a:avLst/>
            </a:prstGeom>
            <a:solidFill>
              <a:srgbClr val="003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0" name="Rectangle 226"/>
            <p:cNvSpPr>
              <a:spLocks noChangeArrowheads="1"/>
            </p:cNvSpPr>
            <p:nvPr/>
          </p:nvSpPr>
          <p:spPr bwMode="auto">
            <a:xfrm>
              <a:off x="3337" y="2265"/>
              <a:ext cx="6" cy="128"/>
            </a:xfrm>
            <a:prstGeom prst="rect">
              <a:avLst/>
            </a:prstGeom>
            <a:solidFill>
              <a:srgbClr val="003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1" name="Rectangle 227"/>
            <p:cNvSpPr>
              <a:spLocks noChangeArrowheads="1"/>
            </p:cNvSpPr>
            <p:nvPr/>
          </p:nvSpPr>
          <p:spPr bwMode="auto">
            <a:xfrm>
              <a:off x="3343" y="2265"/>
              <a:ext cx="11" cy="128"/>
            </a:xfrm>
            <a:prstGeom prst="rect">
              <a:avLst/>
            </a:prstGeom>
            <a:solidFill>
              <a:srgbClr val="003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2" name="Rectangle 228"/>
            <p:cNvSpPr>
              <a:spLocks noChangeArrowheads="1"/>
            </p:cNvSpPr>
            <p:nvPr/>
          </p:nvSpPr>
          <p:spPr bwMode="auto">
            <a:xfrm>
              <a:off x="3354" y="2265"/>
              <a:ext cx="6" cy="128"/>
            </a:xfrm>
            <a:prstGeom prst="rect">
              <a:avLst/>
            </a:prstGeom>
            <a:solidFill>
              <a:srgbClr val="00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3" name="Rectangle 229"/>
            <p:cNvSpPr>
              <a:spLocks noChangeArrowheads="1"/>
            </p:cNvSpPr>
            <p:nvPr/>
          </p:nvSpPr>
          <p:spPr bwMode="auto">
            <a:xfrm>
              <a:off x="3360" y="2265"/>
              <a:ext cx="5" cy="128"/>
            </a:xfrm>
            <a:prstGeom prst="rect">
              <a:avLst/>
            </a:prstGeom>
            <a:solidFill>
              <a:srgbClr val="00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4" name="Rectangle 230"/>
            <p:cNvSpPr>
              <a:spLocks noChangeArrowheads="1"/>
            </p:cNvSpPr>
            <p:nvPr/>
          </p:nvSpPr>
          <p:spPr bwMode="auto">
            <a:xfrm>
              <a:off x="3365" y="2265"/>
              <a:ext cx="11" cy="128"/>
            </a:xfrm>
            <a:prstGeom prst="rect">
              <a:avLst/>
            </a:prstGeom>
            <a:solidFill>
              <a:srgbClr val="002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5" name="Rectangle 231"/>
            <p:cNvSpPr>
              <a:spLocks noChangeArrowheads="1"/>
            </p:cNvSpPr>
            <p:nvPr/>
          </p:nvSpPr>
          <p:spPr bwMode="auto">
            <a:xfrm>
              <a:off x="3376" y="2265"/>
              <a:ext cx="6" cy="128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6" name="Rectangle 232"/>
            <p:cNvSpPr>
              <a:spLocks noChangeArrowheads="1"/>
            </p:cNvSpPr>
            <p:nvPr/>
          </p:nvSpPr>
          <p:spPr bwMode="auto">
            <a:xfrm>
              <a:off x="3382" y="2265"/>
              <a:ext cx="5" cy="128"/>
            </a:xfrm>
            <a:prstGeom prst="rect">
              <a:avLst/>
            </a:prstGeom>
            <a:solidFill>
              <a:srgbClr val="002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7" name="Rectangle 233"/>
            <p:cNvSpPr>
              <a:spLocks noChangeArrowheads="1"/>
            </p:cNvSpPr>
            <p:nvPr/>
          </p:nvSpPr>
          <p:spPr bwMode="auto">
            <a:xfrm>
              <a:off x="3387" y="2265"/>
              <a:ext cx="12" cy="128"/>
            </a:xfrm>
            <a:prstGeom prst="rect">
              <a:avLst/>
            </a:prstGeom>
            <a:solidFill>
              <a:srgbClr val="002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8" name="Rectangle 234"/>
            <p:cNvSpPr>
              <a:spLocks noChangeArrowheads="1"/>
            </p:cNvSpPr>
            <p:nvPr/>
          </p:nvSpPr>
          <p:spPr bwMode="auto">
            <a:xfrm>
              <a:off x="3399" y="2265"/>
              <a:ext cx="5" cy="128"/>
            </a:xfrm>
            <a:prstGeom prst="rect">
              <a:avLst/>
            </a:prstGeom>
            <a:solidFill>
              <a:srgbClr val="002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19" name="Rectangle 235"/>
            <p:cNvSpPr>
              <a:spLocks noChangeArrowheads="1"/>
            </p:cNvSpPr>
            <p:nvPr/>
          </p:nvSpPr>
          <p:spPr bwMode="auto">
            <a:xfrm>
              <a:off x="3404" y="2265"/>
              <a:ext cx="11" cy="128"/>
            </a:xfrm>
            <a:prstGeom prst="rect">
              <a:avLst/>
            </a:prstGeom>
            <a:solidFill>
              <a:srgbClr val="002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0" name="Rectangle 236"/>
            <p:cNvSpPr>
              <a:spLocks noChangeArrowheads="1"/>
            </p:cNvSpPr>
            <p:nvPr/>
          </p:nvSpPr>
          <p:spPr bwMode="auto">
            <a:xfrm>
              <a:off x="3415" y="2265"/>
              <a:ext cx="6" cy="128"/>
            </a:xfrm>
            <a:prstGeom prst="rect">
              <a:avLst/>
            </a:prstGeom>
            <a:solidFill>
              <a:srgbClr val="00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1" name="Rectangle 237"/>
            <p:cNvSpPr>
              <a:spLocks noChangeArrowheads="1"/>
            </p:cNvSpPr>
            <p:nvPr/>
          </p:nvSpPr>
          <p:spPr bwMode="auto">
            <a:xfrm>
              <a:off x="3421" y="2265"/>
              <a:ext cx="6" cy="128"/>
            </a:xfrm>
            <a:prstGeom prst="rect">
              <a:avLst/>
            </a:prstGeom>
            <a:solidFill>
              <a:srgbClr val="001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2" name="Rectangle 238"/>
            <p:cNvSpPr>
              <a:spLocks noChangeArrowheads="1"/>
            </p:cNvSpPr>
            <p:nvPr/>
          </p:nvSpPr>
          <p:spPr bwMode="auto">
            <a:xfrm>
              <a:off x="3427" y="2265"/>
              <a:ext cx="11" cy="128"/>
            </a:xfrm>
            <a:prstGeom prst="rect">
              <a:avLst/>
            </a:prstGeom>
            <a:solidFill>
              <a:srgbClr val="001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3" name="Rectangle 239"/>
            <p:cNvSpPr>
              <a:spLocks noChangeArrowheads="1"/>
            </p:cNvSpPr>
            <p:nvPr/>
          </p:nvSpPr>
          <p:spPr bwMode="auto">
            <a:xfrm>
              <a:off x="3438" y="2265"/>
              <a:ext cx="5" cy="128"/>
            </a:xfrm>
            <a:prstGeom prst="rect">
              <a:avLst/>
            </a:prstGeom>
            <a:solidFill>
              <a:srgbClr val="001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4" name="Rectangle 240"/>
            <p:cNvSpPr>
              <a:spLocks noChangeArrowheads="1"/>
            </p:cNvSpPr>
            <p:nvPr/>
          </p:nvSpPr>
          <p:spPr bwMode="auto">
            <a:xfrm>
              <a:off x="3443" y="2265"/>
              <a:ext cx="6" cy="128"/>
            </a:xfrm>
            <a:prstGeom prst="rect">
              <a:avLst/>
            </a:prstGeom>
            <a:solidFill>
              <a:srgbClr val="001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5" name="Rectangle 241"/>
            <p:cNvSpPr>
              <a:spLocks noChangeArrowheads="1"/>
            </p:cNvSpPr>
            <p:nvPr/>
          </p:nvSpPr>
          <p:spPr bwMode="auto">
            <a:xfrm>
              <a:off x="3449" y="2265"/>
              <a:ext cx="11" cy="128"/>
            </a:xfrm>
            <a:prstGeom prst="rect">
              <a:avLst/>
            </a:prstGeom>
            <a:solidFill>
              <a:srgbClr val="001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6" name="Rectangle 242"/>
            <p:cNvSpPr>
              <a:spLocks noChangeArrowheads="1"/>
            </p:cNvSpPr>
            <p:nvPr/>
          </p:nvSpPr>
          <p:spPr bwMode="auto">
            <a:xfrm>
              <a:off x="3460" y="2265"/>
              <a:ext cx="6" cy="128"/>
            </a:xfrm>
            <a:prstGeom prst="rect">
              <a:avLst/>
            </a:prstGeom>
            <a:solidFill>
              <a:srgbClr val="001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7" name="Rectangle 243"/>
            <p:cNvSpPr>
              <a:spLocks noChangeArrowheads="1"/>
            </p:cNvSpPr>
            <p:nvPr/>
          </p:nvSpPr>
          <p:spPr bwMode="auto">
            <a:xfrm>
              <a:off x="3466" y="2265"/>
              <a:ext cx="11" cy="128"/>
            </a:xfrm>
            <a:prstGeom prst="rect">
              <a:avLst/>
            </a:prstGeom>
            <a:solidFill>
              <a:srgbClr val="001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8" name="Rectangle 244"/>
            <p:cNvSpPr>
              <a:spLocks noChangeArrowheads="1"/>
            </p:cNvSpPr>
            <p:nvPr/>
          </p:nvSpPr>
          <p:spPr bwMode="auto">
            <a:xfrm>
              <a:off x="3477" y="2265"/>
              <a:ext cx="6" cy="128"/>
            </a:xfrm>
            <a:prstGeom prst="rect">
              <a:avLst/>
            </a:prstGeom>
            <a:solidFill>
              <a:srgbClr val="000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29" name="Rectangle 245"/>
            <p:cNvSpPr>
              <a:spLocks noChangeArrowheads="1"/>
            </p:cNvSpPr>
            <p:nvPr/>
          </p:nvSpPr>
          <p:spPr bwMode="auto">
            <a:xfrm>
              <a:off x="3483" y="2265"/>
              <a:ext cx="5" cy="128"/>
            </a:xfrm>
            <a:prstGeom prst="rect">
              <a:avLst/>
            </a:prstGeom>
            <a:solidFill>
              <a:srgbClr val="000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30" name="Rectangle 246"/>
            <p:cNvSpPr>
              <a:spLocks noChangeArrowheads="1"/>
            </p:cNvSpPr>
            <p:nvPr/>
          </p:nvSpPr>
          <p:spPr bwMode="auto">
            <a:xfrm>
              <a:off x="3488" y="2265"/>
              <a:ext cx="11" cy="128"/>
            </a:xfrm>
            <a:prstGeom prst="rect">
              <a:avLst/>
            </a:prstGeom>
            <a:solidFill>
              <a:srgbClr val="000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31" name="Rectangle 247"/>
            <p:cNvSpPr>
              <a:spLocks noChangeArrowheads="1"/>
            </p:cNvSpPr>
            <p:nvPr/>
          </p:nvSpPr>
          <p:spPr bwMode="auto">
            <a:xfrm>
              <a:off x="3499" y="2265"/>
              <a:ext cx="6" cy="128"/>
            </a:xfrm>
            <a:prstGeom prst="rect">
              <a:avLst/>
            </a:prstGeom>
            <a:solidFill>
              <a:srgbClr val="000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323832" name="Freeform 248"/>
          <p:cNvSpPr>
            <a:spLocks/>
          </p:cNvSpPr>
          <p:nvPr/>
        </p:nvSpPr>
        <p:spPr bwMode="auto">
          <a:xfrm>
            <a:off x="3705578" y="3595691"/>
            <a:ext cx="1373012" cy="193675"/>
          </a:xfrm>
          <a:custGeom>
            <a:avLst/>
            <a:gdLst>
              <a:gd name="T0" fmla="*/ 0 w 973"/>
              <a:gd name="T1" fmla="*/ 122 h 122"/>
              <a:gd name="T2" fmla="*/ 828 w 973"/>
              <a:gd name="T3" fmla="*/ 122 h 122"/>
              <a:gd name="T4" fmla="*/ 973 w 973"/>
              <a:gd name="T5" fmla="*/ 0 h 122"/>
              <a:gd name="T6" fmla="*/ 146 w 973"/>
              <a:gd name="T7" fmla="*/ 0 h 122"/>
              <a:gd name="T8" fmla="*/ 0 w 973"/>
              <a:gd name="T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122">
                <a:moveTo>
                  <a:pt x="0" y="122"/>
                </a:moveTo>
                <a:lnTo>
                  <a:pt x="828" y="122"/>
                </a:lnTo>
                <a:lnTo>
                  <a:pt x="973" y="0"/>
                </a:lnTo>
                <a:lnTo>
                  <a:pt x="146" y="0"/>
                </a:lnTo>
                <a:lnTo>
                  <a:pt x="0" y="12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grpSp>
        <p:nvGrpSpPr>
          <p:cNvPr id="323833" name="Group 249"/>
          <p:cNvGrpSpPr>
            <a:grpSpLocks/>
          </p:cNvGrpSpPr>
          <p:nvPr/>
        </p:nvGrpSpPr>
        <p:grpSpPr bwMode="auto">
          <a:xfrm>
            <a:off x="3705578" y="3789366"/>
            <a:ext cx="1168400" cy="396875"/>
            <a:chOff x="2526" y="2387"/>
            <a:chExt cx="828" cy="250"/>
          </a:xfrm>
        </p:grpSpPr>
        <p:sp>
          <p:nvSpPr>
            <p:cNvPr id="323834" name="Rectangle 250"/>
            <p:cNvSpPr>
              <a:spLocks noChangeArrowheads="1"/>
            </p:cNvSpPr>
            <p:nvPr/>
          </p:nvSpPr>
          <p:spPr bwMode="auto">
            <a:xfrm>
              <a:off x="2526" y="2387"/>
              <a:ext cx="6" cy="25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35" name="Rectangle 251"/>
            <p:cNvSpPr>
              <a:spLocks noChangeArrowheads="1"/>
            </p:cNvSpPr>
            <p:nvPr/>
          </p:nvSpPr>
          <p:spPr bwMode="auto">
            <a:xfrm>
              <a:off x="2532" y="2387"/>
              <a:ext cx="6" cy="250"/>
            </a:xfrm>
            <a:prstGeom prst="rect">
              <a:avLst/>
            </a:prstGeom>
            <a:solidFill>
              <a:srgbClr val="00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36" name="Rectangle 252"/>
            <p:cNvSpPr>
              <a:spLocks noChangeArrowheads="1"/>
            </p:cNvSpPr>
            <p:nvPr/>
          </p:nvSpPr>
          <p:spPr bwMode="auto">
            <a:xfrm>
              <a:off x="2538" y="2387"/>
              <a:ext cx="5" cy="250"/>
            </a:xfrm>
            <a:prstGeom prst="rect">
              <a:avLst/>
            </a:prstGeom>
            <a:solidFill>
              <a:srgbClr val="00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37" name="Rectangle 253"/>
            <p:cNvSpPr>
              <a:spLocks noChangeArrowheads="1"/>
            </p:cNvSpPr>
            <p:nvPr/>
          </p:nvSpPr>
          <p:spPr bwMode="auto">
            <a:xfrm>
              <a:off x="2543" y="2387"/>
              <a:ext cx="11" cy="250"/>
            </a:xfrm>
            <a:prstGeom prst="rect">
              <a:avLst/>
            </a:prstGeom>
            <a:solidFill>
              <a:srgbClr val="00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38" name="Rectangle 254"/>
            <p:cNvSpPr>
              <a:spLocks noChangeArrowheads="1"/>
            </p:cNvSpPr>
            <p:nvPr/>
          </p:nvSpPr>
          <p:spPr bwMode="auto">
            <a:xfrm>
              <a:off x="2554" y="2387"/>
              <a:ext cx="6" cy="250"/>
            </a:xfrm>
            <a:prstGeom prst="rect">
              <a:avLst/>
            </a:prstGeom>
            <a:solidFill>
              <a:srgbClr val="00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39" name="Rectangle 255"/>
            <p:cNvSpPr>
              <a:spLocks noChangeArrowheads="1"/>
            </p:cNvSpPr>
            <p:nvPr/>
          </p:nvSpPr>
          <p:spPr bwMode="auto">
            <a:xfrm>
              <a:off x="2560" y="2387"/>
              <a:ext cx="6" cy="250"/>
            </a:xfrm>
            <a:prstGeom prst="rect">
              <a:avLst/>
            </a:prstGeom>
            <a:solidFill>
              <a:srgbClr val="00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0" name="Rectangle 256"/>
            <p:cNvSpPr>
              <a:spLocks noChangeArrowheads="1"/>
            </p:cNvSpPr>
            <p:nvPr/>
          </p:nvSpPr>
          <p:spPr bwMode="auto">
            <a:xfrm>
              <a:off x="2566" y="2387"/>
              <a:ext cx="5" cy="250"/>
            </a:xfrm>
            <a:prstGeom prst="rect">
              <a:avLst/>
            </a:prstGeom>
            <a:solidFill>
              <a:srgbClr val="00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1" name="Rectangle 257"/>
            <p:cNvSpPr>
              <a:spLocks noChangeArrowheads="1"/>
            </p:cNvSpPr>
            <p:nvPr/>
          </p:nvSpPr>
          <p:spPr bwMode="auto">
            <a:xfrm>
              <a:off x="2571" y="2387"/>
              <a:ext cx="6" cy="250"/>
            </a:xfrm>
            <a:prstGeom prst="rect">
              <a:avLst/>
            </a:prstGeom>
            <a:solidFill>
              <a:srgbClr val="00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2" name="Rectangle 258"/>
            <p:cNvSpPr>
              <a:spLocks noChangeArrowheads="1"/>
            </p:cNvSpPr>
            <p:nvPr/>
          </p:nvSpPr>
          <p:spPr bwMode="auto">
            <a:xfrm>
              <a:off x="2577" y="2387"/>
              <a:ext cx="5" cy="250"/>
            </a:xfrm>
            <a:prstGeom prst="rect">
              <a:avLst/>
            </a:prstGeom>
            <a:solidFill>
              <a:srgbClr val="00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3" name="Rectangle 259"/>
            <p:cNvSpPr>
              <a:spLocks noChangeArrowheads="1"/>
            </p:cNvSpPr>
            <p:nvPr/>
          </p:nvSpPr>
          <p:spPr bwMode="auto">
            <a:xfrm>
              <a:off x="2582" y="2387"/>
              <a:ext cx="11" cy="250"/>
            </a:xfrm>
            <a:prstGeom prst="rect">
              <a:avLst/>
            </a:prstGeom>
            <a:solidFill>
              <a:srgbClr val="00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4" name="Rectangle 260"/>
            <p:cNvSpPr>
              <a:spLocks noChangeArrowheads="1"/>
            </p:cNvSpPr>
            <p:nvPr/>
          </p:nvSpPr>
          <p:spPr bwMode="auto">
            <a:xfrm>
              <a:off x="2593" y="2387"/>
              <a:ext cx="6" cy="250"/>
            </a:xfrm>
            <a:prstGeom prst="rect">
              <a:avLst/>
            </a:prstGeom>
            <a:solidFill>
              <a:srgbClr val="00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5" name="Rectangle 261"/>
            <p:cNvSpPr>
              <a:spLocks noChangeArrowheads="1"/>
            </p:cNvSpPr>
            <p:nvPr/>
          </p:nvSpPr>
          <p:spPr bwMode="auto">
            <a:xfrm>
              <a:off x="2599" y="2387"/>
              <a:ext cx="6" cy="250"/>
            </a:xfrm>
            <a:prstGeom prst="rect">
              <a:avLst/>
            </a:prstGeom>
            <a:solidFill>
              <a:srgbClr val="00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6" name="Rectangle 262"/>
            <p:cNvSpPr>
              <a:spLocks noChangeArrowheads="1"/>
            </p:cNvSpPr>
            <p:nvPr/>
          </p:nvSpPr>
          <p:spPr bwMode="auto">
            <a:xfrm>
              <a:off x="2605" y="2387"/>
              <a:ext cx="5" cy="250"/>
            </a:xfrm>
            <a:prstGeom prst="rect">
              <a:avLst/>
            </a:prstGeom>
            <a:solidFill>
              <a:srgbClr val="00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7" name="Rectangle 263"/>
            <p:cNvSpPr>
              <a:spLocks noChangeArrowheads="1"/>
            </p:cNvSpPr>
            <p:nvPr/>
          </p:nvSpPr>
          <p:spPr bwMode="auto">
            <a:xfrm>
              <a:off x="2610" y="2387"/>
              <a:ext cx="6" cy="250"/>
            </a:xfrm>
            <a:prstGeom prst="rect">
              <a:avLst/>
            </a:prstGeom>
            <a:solidFill>
              <a:srgbClr val="00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8" name="Rectangle 264"/>
            <p:cNvSpPr>
              <a:spLocks noChangeArrowheads="1"/>
            </p:cNvSpPr>
            <p:nvPr/>
          </p:nvSpPr>
          <p:spPr bwMode="auto">
            <a:xfrm>
              <a:off x="2616" y="2387"/>
              <a:ext cx="5" cy="250"/>
            </a:xfrm>
            <a:prstGeom prst="rect">
              <a:avLst/>
            </a:prstGeom>
            <a:solidFill>
              <a:srgbClr val="00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49" name="Rectangle 265"/>
            <p:cNvSpPr>
              <a:spLocks noChangeArrowheads="1"/>
            </p:cNvSpPr>
            <p:nvPr/>
          </p:nvSpPr>
          <p:spPr bwMode="auto">
            <a:xfrm>
              <a:off x="2621" y="2387"/>
              <a:ext cx="6" cy="250"/>
            </a:xfrm>
            <a:prstGeom prst="rect">
              <a:avLst/>
            </a:prstGeom>
            <a:solidFill>
              <a:srgbClr val="00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0" name="Rectangle 266"/>
            <p:cNvSpPr>
              <a:spLocks noChangeArrowheads="1"/>
            </p:cNvSpPr>
            <p:nvPr/>
          </p:nvSpPr>
          <p:spPr bwMode="auto">
            <a:xfrm>
              <a:off x="2627" y="2387"/>
              <a:ext cx="11" cy="250"/>
            </a:xfrm>
            <a:prstGeom prst="rect">
              <a:avLst/>
            </a:prstGeom>
            <a:solidFill>
              <a:srgbClr val="00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1" name="Rectangle 267"/>
            <p:cNvSpPr>
              <a:spLocks noChangeArrowheads="1"/>
            </p:cNvSpPr>
            <p:nvPr/>
          </p:nvSpPr>
          <p:spPr bwMode="auto">
            <a:xfrm>
              <a:off x="2638" y="2387"/>
              <a:ext cx="6" cy="250"/>
            </a:xfrm>
            <a:prstGeom prst="rect">
              <a:avLst/>
            </a:prstGeom>
            <a:solidFill>
              <a:srgbClr val="00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2" name="Rectangle 268"/>
            <p:cNvSpPr>
              <a:spLocks noChangeArrowheads="1"/>
            </p:cNvSpPr>
            <p:nvPr/>
          </p:nvSpPr>
          <p:spPr bwMode="auto">
            <a:xfrm>
              <a:off x="2644" y="2387"/>
              <a:ext cx="5" cy="250"/>
            </a:xfrm>
            <a:prstGeom prst="rect">
              <a:avLst/>
            </a:prstGeom>
            <a:solidFill>
              <a:srgbClr val="00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3" name="Rectangle 269"/>
            <p:cNvSpPr>
              <a:spLocks noChangeArrowheads="1"/>
            </p:cNvSpPr>
            <p:nvPr/>
          </p:nvSpPr>
          <p:spPr bwMode="auto">
            <a:xfrm>
              <a:off x="2649" y="2387"/>
              <a:ext cx="6" cy="250"/>
            </a:xfrm>
            <a:prstGeom prst="rect">
              <a:avLst/>
            </a:prstGeom>
            <a:solidFill>
              <a:srgbClr val="00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4" name="Rectangle 270"/>
            <p:cNvSpPr>
              <a:spLocks noChangeArrowheads="1"/>
            </p:cNvSpPr>
            <p:nvPr/>
          </p:nvSpPr>
          <p:spPr bwMode="auto">
            <a:xfrm>
              <a:off x="2655" y="2387"/>
              <a:ext cx="6" cy="250"/>
            </a:xfrm>
            <a:prstGeom prst="rect">
              <a:avLst/>
            </a:prstGeom>
            <a:solidFill>
              <a:srgbClr val="00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5" name="Rectangle 271"/>
            <p:cNvSpPr>
              <a:spLocks noChangeArrowheads="1"/>
            </p:cNvSpPr>
            <p:nvPr/>
          </p:nvSpPr>
          <p:spPr bwMode="auto">
            <a:xfrm>
              <a:off x="2661" y="2387"/>
              <a:ext cx="5" cy="250"/>
            </a:xfrm>
            <a:prstGeom prst="rect">
              <a:avLst/>
            </a:prstGeom>
            <a:solidFill>
              <a:srgbClr val="00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6" name="Rectangle 272"/>
            <p:cNvSpPr>
              <a:spLocks noChangeArrowheads="1"/>
            </p:cNvSpPr>
            <p:nvPr/>
          </p:nvSpPr>
          <p:spPr bwMode="auto">
            <a:xfrm>
              <a:off x="2666" y="2387"/>
              <a:ext cx="11" cy="250"/>
            </a:xfrm>
            <a:prstGeom prst="rect">
              <a:avLst/>
            </a:prstGeom>
            <a:solidFill>
              <a:srgbClr val="0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7" name="Rectangle 273"/>
            <p:cNvSpPr>
              <a:spLocks noChangeArrowheads="1"/>
            </p:cNvSpPr>
            <p:nvPr/>
          </p:nvSpPr>
          <p:spPr bwMode="auto">
            <a:xfrm>
              <a:off x="2677" y="2387"/>
              <a:ext cx="6" cy="250"/>
            </a:xfrm>
            <a:prstGeom prst="rect">
              <a:avLst/>
            </a:prstGeom>
            <a:solidFill>
              <a:srgbClr val="00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8" name="Rectangle 274"/>
            <p:cNvSpPr>
              <a:spLocks noChangeArrowheads="1"/>
            </p:cNvSpPr>
            <p:nvPr/>
          </p:nvSpPr>
          <p:spPr bwMode="auto">
            <a:xfrm>
              <a:off x="2683" y="2387"/>
              <a:ext cx="6" cy="250"/>
            </a:xfrm>
            <a:prstGeom prst="rect">
              <a:avLst/>
            </a:prstGeom>
            <a:solidFill>
              <a:srgbClr val="00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59" name="Rectangle 275"/>
            <p:cNvSpPr>
              <a:spLocks noChangeArrowheads="1"/>
            </p:cNvSpPr>
            <p:nvPr/>
          </p:nvSpPr>
          <p:spPr bwMode="auto">
            <a:xfrm>
              <a:off x="2689" y="2387"/>
              <a:ext cx="5" cy="250"/>
            </a:xfrm>
            <a:prstGeom prst="rect">
              <a:avLst/>
            </a:prstGeom>
            <a:solidFill>
              <a:srgbClr val="00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0" name="Rectangle 276"/>
            <p:cNvSpPr>
              <a:spLocks noChangeArrowheads="1"/>
            </p:cNvSpPr>
            <p:nvPr/>
          </p:nvSpPr>
          <p:spPr bwMode="auto">
            <a:xfrm>
              <a:off x="2694" y="2387"/>
              <a:ext cx="6" cy="250"/>
            </a:xfrm>
            <a:prstGeom prst="rect">
              <a:avLst/>
            </a:prstGeom>
            <a:solidFill>
              <a:srgbClr val="00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1" name="Rectangle 277"/>
            <p:cNvSpPr>
              <a:spLocks noChangeArrowheads="1"/>
            </p:cNvSpPr>
            <p:nvPr/>
          </p:nvSpPr>
          <p:spPr bwMode="auto">
            <a:xfrm>
              <a:off x="2700" y="2387"/>
              <a:ext cx="5" cy="250"/>
            </a:xfrm>
            <a:prstGeom prst="rect">
              <a:avLst/>
            </a:prstGeom>
            <a:solidFill>
              <a:srgbClr val="00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2" name="Rectangle 278"/>
            <p:cNvSpPr>
              <a:spLocks noChangeArrowheads="1"/>
            </p:cNvSpPr>
            <p:nvPr/>
          </p:nvSpPr>
          <p:spPr bwMode="auto">
            <a:xfrm>
              <a:off x="2705" y="2387"/>
              <a:ext cx="11" cy="250"/>
            </a:xfrm>
            <a:prstGeom prst="rect">
              <a:avLst/>
            </a:prstGeom>
            <a:solidFill>
              <a:srgbClr val="00E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3" name="Rectangle 279"/>
            <p:cNvSpPr>
              <a:spLocks noChangeArrowheads="1"/>
            </p:cNvSpPr>
            <p:nvPr/>
          </p:nvSpPr>
          <p:spPr bwMode="auto">
            <a:xfrm>
              <a:off x="2716" y="2387"/>
              <a:ext cx="6" cy="250"/>
            </a:xfrm>
            <a:prstGeom prst="rect">
              <a:avLst/>
            </a:prstGeom>
            <a:solidFill>
              <a:srgbClr val="00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4" name="Rectangle 280"/>
            <p:cNvSpPr>
              <a:spLocks noChangeArrowheads="1"/>
            </p:cNvSpPr>
            <p:nvPr/>
          </p:nvSpPr>
          <p:spPr bwMode="auto">
            <a:xfrm>
              <a:off x="2722" y="2387"/>
              <a:ext cx="6" cy="250"/>
            </a:xfrm>
            <a:prstGeom prst="rect">
              <a:avLst/>
            </a:prstGeom>
            <a:solidFill>
              <a:srgbClr val="00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5" name="Rectangle 281"/>
            <p:cNvSpPr>
              <a:spLocks noChangeArrowheads="1"/>
            </p:cNvSpPr>
            <p:nvPr/>
          </p:nvSpPr>
          <p:spPr bwMode="auto">
            <a:xfrm>
              <a:off x="2728" y="2387"/>
              <a:ext cx="5" cy="250"/>
            </a:xfrm>
            <a:prstGeom prst="rect">
              <a:avLst/>
            </a:prstGeom>
            <a:solidFill>
              <a:srgbClr val="00E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6" name="Rectangle 282"/>
            <p:cNvSpPr>
              <a:spLocks noChangeArrowheads="1"/>
            </p:cNvSpPr>
            <p:nvPr/>
          </p:nvSpPr>
          <p:spPr bwMode="auto">
            <a:xfrm>
              <a:off x="2733" y="2387"/>
              <a:ext cx="6" cy="250"/>
            </a:xfrm>
            <a:prstGeom prst="rect">
              <a:avLst/>
            </a:prstGeom>
            <a:solidFill>
              <a:srgbClr val="00E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7" name="Rectangle 283"/>
            <p:cNvSpPr>
              <a:spLocks noChangeArrowheads="1"/>
            </p:cNvSpPr>
            <p:nvPr/>
          </p:nvSpPr>
          <p:spPr bwMode="auto">
            <a:xfrm>
              <a:off x="2739" y="2387"/>
              <a:ext cx="5" cy="250"/>
            </a:xfrm>
            <a:prstGeom prst="rect">
              <a:avLst/>
            </a:prstGeom>
            <a:solidFill>
              <a:srgbClr val="00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8" name="Rectangle 284"/>
            <p:cNvSpPr>
              <a:spLocks noChangeArrowheads="1"/>
            </p:cNvSpPr>
            <p:nvPr/>
          </p:nvSpPr>
          <p:spPr bwMode="auto">
            <a:xfrm>
              <a:off x="2744" y="2387"/>
              <a:ext cx="6" cy="250"/>
            </a:xfrm>
            <a:prstGeom prst="rect">
              <a:avLst/>
            </a:prstGeom>
            <a:solidFill>
              <a:srgbClr val="00E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69" name="Rectangle 285"/>
            <p:cNvSpPr>
              <a:spLocks noChangeArrowheads="1"/>
            </p:cNvSpPr>
            <p:nvPr/>
          </p:nvSpPr>
          <p:spPr bwMode="auto">
            <a:xfrm>
              <a:off x="2750" y="2387"/>
              <a:ext cx="11" cy="250"/>
            </a:xfrm>
            <a:prstGeom prst="rect">
              <a:avLst/>
            </a:prstGeom>
            <a:solidFill>
              <a:srgbClr val="00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0" name="Rectangle 286"/>
            <p:cNvSpPr>
              <a:spLocks noChangeArrowheads="1"/>
            </p:cNvSpPr>
            <p:nvPr/>
          </p:nvSpPr>
          <p:spPr bwMode="auto">
            <a:xfrm>
              <a:off x="2761" y="2387"/>
              <a:ext cx="6" cy="250"/>
            </a:xfrm>
            <a:prstGeom prst="rect">
              <a:avLst/>
            </a:prstGeom>
            <a:solidFill>
              <a:srgbClr val="00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1" name="Rectangle 287"/>
            <p:cNvSpPr>
              <a:spLocks noChangeArrowheads="1"/>
            </p:cNvSpPr>
            <p:nvPr/>
          </p:nvSpPr>
          <p:spPr bwMode="auto">
            <a:xfrm>
              <a:off x="2767" y="2387"/>
              <a:ext cx="5" cy="250"/>
            </a:xfrm>
            <a:prstGeom prst="rect">
              <a:avLst/>
            </a:prstGeom>
            <a:solidFill>
              <a:srgbClr val="00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2" name="Rectangle 288"/>
            <p:cNvSpPr>
              <a:spLocks noChangeArrowheads="1"/>
            </p:cNvSpPr>
            <p:nvPr/>
          </p:nvSpPr>
          <p:spPr bwMode="auto">
            <a:xfrm>
              <a:off x="2772" y="2387"/>
              <a:ext cx="6" cy="250"/>
            </a:xfrm>
            <a:prstGeom prst="rect">
              <a:avLst/>
            </a:prstGeom>
            <a:solidFill>
              <a:srgbClr val="00E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3" name="Rectangle 289"/>
            <p:cNvSpPr>
              <a:spLocks noChangeArrowheads="1"/>
            </p:cNvSpPr>
            <p:nvPr/>
          </p:nvSpPr>
          <p:spPr bwMode="auto">
            <a:xfrm>
              <a:off x="2778" y="2387"/>
              <a:ext cx="6" cy="250"/>
            </a:xfrm>
            <a:prstGeom prst="rect">
              <a:avLst/>
            </a:prstGeom>
            <a:solidFill>
              <a:srgbClr val="00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4" name="Rectangle 290"/>
            <p:cNvSpPr>
              <a:spLocks noChangeArrowheads="1"/>
            </p:cNvSpPr>
            <p:nvPr/>
          </p:nvSpPr>
          <p:spPr bwMode="auto">
            <a:xfrm>
              <a:off x="2784" y="2387"/>
              <a:ext cx="5" cy="250"/>
            </a:xfrm>
            <a:prstGeom prst="rect">
              <a:avLst/>
            </a:prstGeom>
            <a:solidFill>
              <a:srgbClr val="00E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5" name="Rectangle 291"/>
            <p:cNvSpPr>
              <a:spLocks noChangeArrowheads="1"/>
            </p:cNvSpPr>
            <p:nvPr/>
          </p:nvSpPr>
          <p:spPr bwMode="auto">
            <a:xfrm>
              <a:off x="2789" y="2387"/>
              <a:ext cx="11" cy="250"/>
            </a:xfrm>
            <a:prstGeom prst="rect">
              <a:avLst/>
            </a:prstGeom>
            <a:solidFill>
              <a:srgbClr val="00D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6" name="Rectangle 292"/>
            <p:cNvSpPr>
              <a:spLocks noChangeArrowheads="1"/>
            </p:cNvSpPr>
            <p:nvPr/>
          </p:nvSpPr>
          <p:spPr bwMode="auto">
            <a:xfrm>
              <a:off x="2800" y="2387"/>
              <a:ext cx="6" cy="250"/>
            </a:xfrm>
            <a:prstGeom prst="rect">
              <a:avLst/>
            </a:prstGeom>
            <a:solidFill>
              <a:srgbClr val="00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7" name="Rectangle 293"/>
            <p:cNvSpPr>
              <a:spLocks noChangeArrowheads="1"/>
            </p:cNvSpPr>
            <p:nvPr/>
          </p:nvSpPr>
          <p:spPr bwMode="auto">
            <a:xfrm>
              <a:off x="2806" y="2387"/>
              <a:ext cx="6" cy="250"/>
            </a:xfrm>
            <a:prstGeom prst="rect">
              <a:avLst/>
            </a:prstGeom>
            <a:solidFill>
              <a:srgbClr val="00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8" name="Rectangle 294"/>
            <p:cNvSpPr>
              <a:spLocks noChangeArrowheads="1"/>
            </p:cNvSpPr>
            <p:nvPr/>
          </p:nvSpPr>
          <p:spPr bwMode="auto">
            <a:xfrm>
              <a:off x="2812" y="2387"/>
              <a:ext cx="5" cy="250"/>
            </a:xfrm>
            <a:prstGeom prst="rect">
              <a:avLst/>
            </a:prstGeom>
            <a:solidFill>
              <a:srgbClr val="00D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79" name="Rectangle 295"/>
            <p:cNvSpPr>
              <a:spLocks noChangeArrowheads="1"/>
            </p:cNvSpPr>
            <p:nvPr/>
          </p:nvSpPr>
          <p:spPr bwMode="auto">
            <a:xfrm>
              <a:off x="2817" y="2387"/>
              <a:ext cx="6" cy="250"/>
            </a:xfrm>
            <a:prstGeom prst="rect">
              <a:avLst/>
            </a:prstGeom>
            <a:solidFill>
              <a:srgbClr val="00D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0" name="Rectangle 296"/>
            <p:cNvSpPr>
              <a:spLocks noChangeArrowheads="1"/>
            </p:cNvSpPr>
            <p:nvPr/>
          </p:nvSpPr>
          <p:spPr bwMode="auto">
            <a:xfrm>
              <a:off x="2823" y="2387"/>
              <a:ext cx="5" cy="250"/>
            </a:xfrm>
            <a:prstGeom prst="rect">
              <a:avLst/>
            </a:prstGeom>
            <a:solidFill>
              <a:srgbClr val="00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1" name="Rectangle 297"/>
            <p:cNvSpPr>
              <a:spLocks noChangeArrowheads="1"/>
            </p:cNvSpPr>
            <p:nvPr/>
          </p:nvSpPr>
          <p:spPr bwMode="auto">
            <a:xfrm>
              <a:off x="2828" y="2387"/>
              <a:ext cx="6" cy="250"/>
            </a:xfrm>
            <a:prstGeom prst="rect">
              <a:avLst/>
            </a:prstGeom>
            <a:solidFill>
              <a:srgbClr val="00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2" name="Rectangle 298"/>
            <p:cNvSpPr>
              <a:spLocks noChangeArrowheads="1"/>
            </p:cNvSpPr>
            <p:nvPr/>
          </p:nvSpPr>
          <p:spPr bwMode="auto">
            <a:xfrm>
              <a:off x="2834" y="2387"/>
              <a:ext cx="11" cy="250"/>
            </a:xfrm>
            <a:prstGeom prst="rect">
              <a:avLst/>
            </a:prstGeom>
            <a:solidFill>
              <a:srgbClr val="00D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3" name="Rectangle 299"/>
            <p:cNvSpPr>
              <a:spLocks noChangeArrowheads="1"/>
            </p:cNvSpPr>
            <p:nvPr/>
          </p:nvSpPr>
          <p:spPr bwMode="auto">
            <a:xfrm>
              <a:off x="2845" y="2387"/>
              <a:ext cx="6" cy="250"/>
            </a:xfrm>
            <a:prstGeom prst="rect">
              <a:avLst/>
            </a:prstGeom>
            <a:solidFill>
              <a:srgbClr val="00D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4" name="Rectangle 300"/>
            <p:cNvSpPr>
              <a:spLocks noChangeArrowheads="1"/>
            </p:cNvSpPr>
            <p:nvPr/>
          </p:nvSpPr>
          <p:spPr bwMode="auto">
            <a:xfrm>
              <a:off x="2851" y="2387"/>
              <a:ext cx="5" cy="250"/>
            </a:xfrm>
            <a:prstGeom prst="rect">
              <a:avLst/>
            </a:prstGeom>
            <a:solidFill>
              <a:srgbClr val="00D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5" name="Rectangle 301"/>
            <p:cNvSpPr>
              <a:spLocks noChangeArrowheads="1"/>
            </p:cNvSpPr>
            <p:nvPr/>
          </p:nvSpPr>
          <p:spPr bwMode="auto">
            <a:xfrm>
              <a:off x="2856" y="2387"/>
              <a:ext cx="6" cy="250"/>
            </a:xfrm>
            <a:prstGeom prst="rect">
              <a:avLst/>
            </a:prstGeom>
            <a:solidFill>
              <a:srgbClr val="00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6" name="Rectangle 302"/>
            <p:cNvSpPr>
              <a:spLocks noChangeArrowheads="1"/>
            </p:cNvSpPr>
            <p:nvPr/>
          </p:nvSpPr>
          <p:spPr bwMode="auto">
            <a:xfrm>
              <a:off x="2862" y="2387"/>
              <a:ext cx="5" cy="250"/>
            </a:xfrm>
            <a:prstGeom prst="rect">
              <a:avLst/>
            </a:prstGeom>
            <a:solidFill>
              <a:srgbClr val="00C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7" name="Rectangle 303"/>
            <p:cNvSpPr>
              <a:spLocks noChangeArrowheads="1"/>
            </p:cNvSpPr>
            <p:nvPr/>
          </p:nvSpPr>
          <p:spPr bwMode="auto">
            <a:xfrm>
              <a:off x="2867" y="2387"/>
              <a:ext cx="6" cy="250"/>
            </a:xfrm>
            <a:prstGeom prst="rect">
              <a:avLst/>
            </a:prstGeom>
            <a:solidFill>
              <a:srgbClr val="00C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8" name="Rectangle 304"/>
            <p:cNvSpPr>
              <a:spLocks noChangeArrowheads="1"/>
            </p:cNvSpPr>
            <p:nvPr/>
          </p:nvSpPr>
          <p:spPr bwMode="auto">
            <a:xfrm>
              <a:off x="2873" y="2387"/>
              <a:ext cx="11" cy="250"/>
            </a:xfrm>
            <a:prstGeom prst="rect">
              <a:avLst/>
            </a:prstGeom>
            <a:solidFill>
              <a:srgbClr val="00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89" name="Rectangle 305"/>
            <p:cNvSpPr>
              <a:spLocks noChangeArrowheads="1"/>
            </p:cNvSpPr>
            <p:nvPr/>
          </p:nvSpPr>
          <p:spPr bwMode="auto">
            <a:xfrm>
              <a:off x="2884" y="2387"/>
              <a:ext cx="6" cy="250"/>
            </a:xfrm>
            <a:prstGeom prst="rect">
              <a:avLst/>
            </a:prstGeom>
            <a:solidFill>
              <a:srgbClr val="00C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0" name="Rectangle 306"/>
            <p:cNvSpPr>
              <a:spLocks noChangeArrowheads="1"/>
            </p:cNvSpPr>
            <p:nvPr/>
          </p:nvSpPr>
          <p:spPr bwMode="auto">
            <a:xfrm>
              <a:off x="2890" y="2387"/>
              <a:ext cx="5" cy="250"/>
            </a:xfrm>
            <a:prstGeom prst="rect">
              <a:avLst/>
            </a:prstGeom>
            <a:solidFill>
              <a:srgbClr val="00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1" name="Rectangle 307"/>
            <p:cNvSpPr>
              <a:spLocks noChangeArrowheads="1"/>
            </p:cNvSpPr>
            <p:nvPr/>
          </p:nvSpPr>
          <p:spPr bwMode="auto">
            <a:xfrm>
              <a:off x="2895" y="2387"/>
              <a:ext cx="6" cy="250"/>
            </a:xfrm>
            <a:prstGeom prst="rect">
              <a:avLst/>
            </a:prstGeom>
            <a:solidFill>
              <a:srgbClr val="00C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2" name="Rectangle 308"/>
            <p:cNvSpPr>
              <a:spLocks noChangeArrowheads="1"/>
            </p:cNvSpPr>
            <p:nvPr/>
          </p:nvSpPr>
          <p:spPr bwMode="auto">
            <a:xfrm>
              <a:off x="2901" y="2387"/>
              <a:ext cx="6" cy="250"/>
            </a:xfrm>
            <a:prstGeom prst="rect">
              <a:avLst/>
            </a:prstGeom>
            <a:solidFill>
              <a:srgbClr val="00C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3" name="Rectangle 309"/>
            <p:cNvSpPr>
              <a:spLocks noChangeArrowheads="1"/>
            </p:cNvSpPr>
            <p:nvPr/>
          </p:nvSpPr>
          <p:spPr bwMode="auto">
            <a:xfrm>
              <a:off x="2907" y="2387"/>
              <a:ext cx="5" cy="250"/>
            </a:xfrm>
            <a:prstGeom prst="rect">
              <a:avLst/>
            </a:prstGeom>
            <a:solidFill>
              <a:srgbClr val="00B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4" name="Rectangle 310"/>
            <p:cNvSpPr>
              <a:spLocks noChangeArrowheads="1"/>
            </p:cNvSpPr>
            <p:nvPr/>
          </p:nvSpPr>
          <p:spPr bwMode="auto">
            <a:xfrm>
              <a:off x="2912" y="2387"/>
              <a:ext cx="11" cy="250"/>
            </a:xfrm>
            <a:prstGeom prst="rect">
              <a:avLst/>
            </a:prstGeom>
            <a:solidFill>
              <a:srgbClr val="00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5" name="Rectangle 311"/>
            <p:cNvSpPr>
              <a:spLocks noChangeArrowheads="1"/>
            </p:cNvSpPr>
            <p:nvPr/>
          </p:nvSpPr>
          <p:spPr bwMode="auto">
            <a:xfrm>
              <a:off x="2923" y="2387"/>
              <a:ext cx="6" cy="250"/>
            </a:xfrm>
            <a:prstGeom prst="rect">
              <a:avLst/>
            </a:prstGeom>
            <a:solidFill>
              <a:srgbClr val="00B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6" name="Rectangle 312"/>
            <p:cNvSpPr>
              <a:spLocks noChangeArrowheads="1"/>
            </p:cNvSpPr>
            <p:nvPr/>
          </p:nvSpPr>
          <p:spPr bwMode="auto">
            <a:xfrm>
              <a:off x="2929" y="2387"/>
              <a:ext cx="6" cy="250"/>
            </a:xfrm>
            <a:prstGeom prst="rect">
              <a:avLst/>
            </a:prstGeom>
            <a:solidFill>
              <a:srgbClr val="00B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7" name="Rectangle 313"/>
            <p:cNvSpPr>
              <a:spLocks noChangeArrowheads="1"/>
            </p:cNvSpPr>
            <p:nvPr/>
          </p:nvSpPr>
          <p:spPr bwMode="auto">
            <a:xfrm>
              <a:off x="2935" y="2387"/>
              <a:ext cx="5" cy="250"/>
            </a:xfrm>
            <a:prstGeom prst="rect">
              <a:avLst/>
            </a:prstGeom>
            <a:solidFill>
              <a:srgbClr val="0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8" name="Rectangle 314"/>
            <p:cNvSpPr>
              <a:spLocks noChangeArrowheads="1"/>
            </p:cNvSpPr>
            <p:nvPr/>
          </p:nvSpPr>
          <p:spPr bwMode="auto">
            <a:xfrm>
              <a:off x="2940" y="2387"/>
              <a:ext cx="6" cy="250"/>
            </a:xfrm>
            <a:prstGeom prst="rect">
              <a:avLst/>
            </a:prstGeom>
            <a:solidFill>
              <a:srgbClr val="00B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899" name="Rectangle 315"/>
            <p:cNvSpPr>
              <a:spLocks noChangeArrowheads="1"/>
            </p:cNvSpPr>
            <p:nvPr/>
          </p:nvSpPr>
          <p:spPr bwMode="auto">
            <a:xfrm>
              <a:off x="2946" y="2387"/>
              <a:ext cx="5" cy="250"/>
            </a:xfrm>
            <a:prstGeom prst="rect">
              <a:avLst/>
            </a:prstGeom>
            <a:solidFill>
              <a:srgbClr val="00B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0" name="Rectangle 316"/>
            <p:cNvSpPr>
              <a:spLocks noChangeArrowheads="1"/>
            </p:cNvSpPr>
            <p:nvPr/>
          </p:nvSpPr>
          <p:spPr bwMode="auto">
            <a:xfrm>
              <a:off x="2951" y="2387"/>
              <a:ext cx="6" cy="250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1" name="Rectangle 317"/>
            <p:cNvSpPr>
              <a:spLocks noChangeArrowheads="1"/>
            </p:cNvSpPr>
            <p:nvPr/>
          </p:nvSpPr>
          <p:spPr bwMode="auto">
            <a:xfrm>
              <a:off x="2957" y="2387"/>
              <a:ext cx="11" cy="250"/>
            </a:xfrm>
            <a:prstGeom prst="rect">
              <a:avLst/>
            </a:prstGeom>
            <a:solidFill>
              <a:srgbClr val="00A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2" name="Rectangle 318"/>
            <p:cNvSpPr>
              <a:spLocks noChangeArrowheads="1"/>
            </p:cNvSpPr>
            <p:nvPr/>
          </p:nvSpPr>
          <p:spPr bwMode="auto">
            <a:xfrm>
              <a:off x="2968" y="2387"/>
              <a:ext cx="6" cy="250"/>
            </a:xfrm>
            <a:prstGeom prst="rect">
              <a:avLst/>
            </a:prstGeom>
            <a:solidFill>
              <a:srgbClr val="00A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3" name="Rectangle 319"/>
            <p:cNvSpPr>
              <a:spLocks noChangeArrowheads="1"/>
            </p:cNvSpPr>
            <p:nvPr/>
          </p:nvSpPr>
          <p:spPr bwMode="auto">
            <a:xfrm>
              <a:off x="2974" y="2387"/>
              <a:ext cx="5" cy="250"/>
            </a:xfrm>
            <a:prstGeom prst="rect">
              <a:avLst/>
            </a:prstGeom>
            <a:solidFill>
              <a:srgbClr val="00A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4" name="Rectangle 320"/>
            <p:cNvSpPr>
              <a:spLocks noChangeArrowheads="1"/>
            </p:cNvSpPr>
            <p:nvPr/>
          </p:nvSpPr>
          <p:spPr bwMode="auto">
            <a:xfrm>
              <a:off x="2979" y="2387"/>
              <a:ext cx="6" cy="250"/>
            </a:xfrm>
            <a:prstGeom prst="rect">
              <a:avLst/>
            </a:prstGeom>
            <a:solidFill>
              <a:srgbClr val="00A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5" name="Rectangle 321"/>
            <p:cNvSpPr>
              <a:spLocks noChangeArrowheads="1"/>
            </p:cNvSpPr>
            <p:nvPr/>
          </p:nvSpPr>
          <p:spPr bwMode="auto">
            <a:xfrm>
              <a:off x="2985" y="2387"/>
              <a:ext cx="5" cy="250"/>
            </a:xfrm>
            <a:prstGeom prst="rect">
              <a:avLst/>
            </a:prstGeom>
            <a:solidFill>
              <a:srgbClr val="00A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6" name="Rectangle 322"/>
            <p:cNvSpPr>
              <a:spLocks noChangeArrowheads="1"/>
            </p:cNvSpPr>
            <p:nvPr/>
          </p:nvSpPr>
          <p:spPr bwMode="auto">
            <a:xfrm>
              <a:off x="2990" y="2387"/>
              <a:ext cx="6" cy="250"/>
            </a:xfrm>
            <a:prstGeom prst="rect">
              <a:avLst/>
            </a:prstGeom>
            <a:solidFill>
              <a:srgbClr val="009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7" name="Rectangle 323"/>
            <p:cNvSpPr>
              <a:spLocks noChangeArrowheads="1"/>
            </p:cNvSpPr>
            <p:nvPr/>
          </p:nvSpPr>
          <p:spPr bwMode="auto">
            <a:xfrm>
              <a:off x="2996" y="2387"/>
              <a:ext cx="11" cy="250"/>
            </a:xfrm>
            <a:prstGeom prst="rect">
              <a:avLst/>
            </a:prstGeom>
            <a:solidFill>
              <a:srgbClr val="009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8" name="Rectangle 324"/>
            <p:cNvSpPr>
              <a:spLocks noChangeArrowheads="1"/>
            </p:cNvSpPr>
            <p:nvPr/>
          </p:nvSpPr>
          <p:spPr bwMode="auto">
            <a:xfrm>
              <a:off x="3007" y="2387"/>
              <a:ext cx="6" cy="250"/>
            </a:xfrm>
            <a:prstGeom prst="rect">
              <a:avLst/>
            </a:prstGeom>
            <a:solidFill>
              <a:srgbClr val="009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09" name="Rectangle 325"/>
            <p:cNvSpPr>
              <a:spLocks noChangeArrowheads="1"/>
            </p:cNvSpPr>
            <p:nvPr/>
          </p:nvSpPr>
          <p:spPr bwMode="auto">
            <a:xfrm>
              <a:off x="3013" y="2387"/>
              <a:ext cx="5" cy="250"/>
            </a:xfrm>
            <a:prstGeom prst="rect">
              <a:avLst/>
            </a:prstGeom>
            <a:solidFill>
              <a:srgbClr val="009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0" name="Rectangle 326"/>
            <p:cNvSpPr>
              <a:spLocks noChangeArrowheads="1"/>
            </p:cNvSpPr>
            <p:nvPr/>
          </p:nvSpPr>
          <p:spPr bwMode="auto">
            <a:xfrm>
              <a:off x="3018" y="2387"/>
              <a:ext cx="6" cy="250"/>
            </a:xfrm>
            <a:prstGeom prst="rect">
              <a:avLst/>
            </a:prstGeom>
            <a:solidFill>
              <a:srgbClr val="009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1" name="Rectangle 327"/>
            <p:cNvSpPr>
              <a:spLocks noChangeArrowheads="1"/>
            </p:cNvSpPr>
            <p:nvPr/>
          </p:nvSpPr>
          <p:spPr bwMode="auto">
            <a:xfrm>
              <a:off x="3024" y="2387"/>
              <a:ext cx="6" cy="250"/>
            </a:xfrm>
            <a:prstGeom prst="rect">
              <a:avLst/>
            </a:prstGeom>
            <a:solidFill>
              <a:srgbClr val="009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2" name="Rectangle 328"/>
            <p:cNvSpPr>
              <a:spLocks noChangeArrowheads="1"/>
            </p:cNvSpPr>
            <p:nvPr/>
          </p:nvSpPr>
          <p:spPr bwMode="auto">
            <a:xfrm>
              <a:off x="3030" y="2387"/>
              <a:ext cx="5" cy="250"/>
            </a:xfrm>
            <a:prstGeom prst="rect">
              <a:avLst/>
            </a:prstGeom>
            <a:solidFill>
              <a:srgbClr val="009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3" name="Rectangle 329"/>
            <p:cNvSpPr>
              <a:spLocks noChangeArrowheads="1"/>
            </p:cNvSpPr>
            <p:nvPr/>
          </p:nvSpPr>
          <p:spPr bwMode="auto">
            <a:xfrm>
              <a:off x="3035" y="2387"/>
              <a:ext cx="6" cy="250"/>
            </a:xfrm>
            <a:prstGeom prst="rect">
              <a:avLst/>
            </a:prstGeom>
            <a:solidFill>
              <a:srgbClr val="008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4" name="Rectangle 330"/>
            <p:cNvSpPr>
              <a:spLocks noChangeArrowheads="1"/>
            </p:cNvSpPr>
            <p:nvPr/>
          </p:nvSpPr>
          <p:spPr bwMode="auto">
            <a:xfrm>
              <a:off x="3041" y="2387"/>
              <a:ext cx="11" cy="250"/>
            </a:xfrm>
            <a:prstGeom prst="rect">
              <a:avLst/>
            </a:prstGeom>
            <a:solidFill>
              <a:srgbClr val="008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5" name="Rectangle 331"/>
            <p:cNvSpPr>
              <a:spLocks noChangeArrowheads="1"/>
            </p:cNvSpPr>
            <p:nvPr/>
          </p:nvSpPr>
          <p:spPr bwMode="auto">
            <a:xfrm>
              <a:off x="3052" y="2387"/>
              <a:ext cx="6" cy="250"/>
            </a:xfrm>
            <a:prstGeom prst="rect">
              <a:avLst/>
            </a:pr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6" name="Rectangle 332"/>
            <p:cNvSpPr>
              <a:spLocks noChangeArrowheads="1"/>
            </p:cNvSpPr>
            <p:nvPr/>
          </p:nvSpPr>
          <p:spPr bwMode="auto">
            <a:xfrm>
              <a:off x="3058" y="2387"/>
              <a:ext cx="5" cy="250"/>
            </a:xfrm>
            <a:prstGeom prst="rect">
              <a:avLst/>
            </a:prstGeom>
            <a:solidFill>
              <a:srgbClr val="008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7" name="Rectangle 333"/>
            <p:cNvSpPr>
              <a:spLocks noChangeArrowheads="1"/>
            </p:cNvSpPr>
            <p:nvPr/>
          </p:nvSpPr>
          <p:spPr bwMode="auto">
            <a:xfrm>
              <a:off x="3063" y="2387"/>
              <a:ext cx="6" cy="250"/>
            </a:xfrm>
            <a:prstGeom prst="rect">
              <a:avLst/>
            </a:prstGeom>
            <a:solidFill>
              <a:srgbClr val="008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8" name="Rectangle 334"/>
            <p:cNvSpPr>
              <a:spLocks noChangeArrowheads="1"/>
            </p:cNvSpPr>
            <p:nvPr/>
          </p:nvSpPr>
          <p:spPr bwMode="auto">
            <a:xfrm>
              <a:off x="3069" y="2387"/>
              <a:ext cx="5" cy="250"/>
            </a:xfrm>
            <a:prstGeom prst="rect">
              <a:avLst/>
            </a:prstGeom>
            <a:solidFill>
              <a:srgbClr val="007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19" name="Rectangle 335"/>
            <p:cNvSpPr>
              <a:spLocks noChangeArrowheads="1"/>
            </p:cNvSpPr>
            <p:nvPr/>
          </p:nvSpPr>
          <p:spPr bwMode="auto">
            <a:xfrm>
              <a:off x="3074" y="2387"/>
              <a:ext cx="6" cy="250"/>
            </a:xfrm>
            <a:prstGeom prst="rect">
              <a:avLst/>
            </a:prstGeom>
            <a:solidFill>
              <a:srgbClr val="007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0" name="Rectangle 336"/>
            <p:cNvSpPr>
              <a:spLocks noChangeArrowheads="1"/>
            </p:cNvSpPr>
            <p:nvPr/>
          </p:nvSpPr>
          <p:spPr bwMode="auto">
            <a:xfrm>
              <a:off x="3080" y="2387"/>
              <a:ext cx="11" cy="250"/>
            </a:xfrm>
            <a:prstGeom prst="rect">
              <a:avLst/>
            </a:prstGeom>
            <a:solidFill>
              <a:srgbClr val="007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1" name="Rectangle 337"/>
            <p:cNvSpPr>
              <a:spLocks noChangeArrowheads="1"/>
            </p:cNvSpPr>
            <p:nvPr/>
          </p:nvSpPr>
          <p:spPr bwMode="auto">
            <a:xfrm>
              <a:off x="3091" y="2387"/>
              <a:ext cx="6" cy="250"/>
            </a:xfrm>
            <a:prstGeom prst="rect">
              <a:avLst/>
            </a:prstGeom>
            <a:solidFill>
              <a:srgbClr val="007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2" name="Rectangle 338"/>
            <p:cNvSpPr>
              <a:spLocks noChangeArrowheads="1"/>
            </p:cNvSpPr>
            <p:nvPr/>
          </p:nvSpPr>
          <p:spPr bwMode="auto">
            <a:xfrm>
              <a:off x="3097" y="2387"/>
              <a:ext cx="5" cy="250"/>
            </a:xfrm>
            <a:prstGeom prst="rect">
              <a:avLst/>
            </a:prstGeom>
            <a:solidFill>
              <a:srgbClr val="007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3" name="Rectangle 339"/>
            <p:cNvSpPr>
              <a:spLocks noChangeArrowheads="1"/>
            </p:cNvSpPr>
            <p:nvPr/>
          </p:nvSpPr>
          <p:spPr bwMode="auto">
            <a:xfrm>
              <a:off x="3102" y="2387"/>
              <a:ext cx="6" cy="250"/>
            </a:xfrm>
            <a:prstGeom prst="rect">
              <a:avLst/>
            </a:prstGeom>
            <a:solidFill>
              <a:srgbClr val="007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4" name="Rectangle 340"/>
            <p:cNvSpPr>
              <a:spLocks noChangeArrowheads="1"/>
            </p:cNvSpPr>
            <p:nvPr/>
          </p:nvSpPr>
          <p:spPr bwMode="auto">
            <a:xfrm>
              <a:off x="3108" y="2387"/>
              <a:ext cx="5" cy="250"/>
            </a:xfrm>
            <a:prstGeom prst="rect">
              <a:avLst/>
            </a:prstGeom>
            <a:solidFill>
              <a:srgbClr val="00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5" name="Rectangle 341"/>
            <p:cNvSpPr>
              <a:spLocks noChangeArrowheads="1"/>
            </p:cNvSpPr>
            <p:nvPr/>
          </p:nvSpPr>
          <p:spPr bwMode="auto">
            <a:xfrm>
              <a:off x="3113" y="2387"/>
              <a:ext cx="6" cy="250"/>
            </a:xfrm>
            <a:prstGeom prst="rect">
              <a:avLst/>
            </a:prstGeom>
            <a:solidFill>
              <a:srgbClr val="006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6" name="Rectangle 342"/>
            <p:cNvSpPr>
              <a:spLocks noChangeArrowheads="1"/>
            </p:cNvSpPr>
            <p:nvPr/>
          </p:nvSpPr>
          <p:spPr bwMode="auto">
            <a:xfrm>
              <a:off x="3119" y="2387"/>
              <a:ext cx="11" cy="250"/>
            </a:xfrm>
            <a:prstGeom prst="rect">
              <a:avLst/>
            </a:prstGeom>
            <a:solidFill>
              <a:srgbClr val="006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7" name="Rectangle 343"/>
            <p:cNvSpPr>
              <a:spLocks noChangeArrowheads="1"/>
            </p:cNvSpPr>
            <p:nvPr/>
          </p:nvSpPr>
          <p:spPr bwMode="auto">
            <a:xfrm>
              <a:off x="3130" y="2387"/>
              <a:ext cx="6" cy="250"/>
            </a:xfrm>
            <a:prstGeom prst="rect">
              <a:avLst/>
            </a:prstGeom>
            <a:solidFill>
              <a:srgbClr val="006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8" name="Rectangle 344"/>
            <p:cNvSpPr>
              <a:spLocks noChangeArrowheads="1"/>
            </p:cNvSpPr>
            <p:nvPr/>
          </p:nvSpPr>
          <p:spPr bwMode="auto">
            <a:xfrm>
              <a:off x="3136" y="2387"/>
              <a:ext cx="5" cy="250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29" name="Rectangle 345"/>
            <p:cNvSpPr>
              <a:spLocks noChangeArrowheads="1"/>
            </p:cNvSpPr>
            <p:nvPr/>
          </p:nvSpPr>
          <p:spPr bwMode="auto">
            <a:xfrm>
              <a:off x="3141" y="2387"/>
              <a:ext cx="6" cy="250"/>
            </a:xfrm>
            <a:prstGeom prst="rect">
              <a:avLst/>
            </a:prstGeom>
            <a:solidFill>
              <a:srgbClr val="006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0" name="Rectangle 346"/>
            <p:cNvSpPr>
              <a:spLocks noChangeArrowheads="1"/>
            </p:cNvSpPr>
            <p:nvPr/>
          </p:nvSpPr>
          <p:spPr bwMode="auto">
            <a:xfrm>
              <a:off x="3147" y="2387"/>
              <a:ext cx="6" cy="250"/>
            </a:xfrm>
            <a:prstGeom prst="rect">
              <a:avLst/>
            </a:prstGeom>
            <a:solidFill>
              <a:srgbClr val="005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1" name="Rectangle 347"/>
            <p:cNvSpPr>
              <a:spLocks noChangeArrowheads="1"/>
            </p:cNvSpPr>
            <p:nvPr/>
          </p:nvSpPr>
          <p:spPr bwMode="auto">
            <a:xfrm>
              <a:off x="3153" y="2387"/>
              <a:ext cx="5" cy="250"/>
            </a:xfrm>
            <a:prstGeom prst="rect">
              <a:avLst/>
            </a:prstGeom>
            <a:solidFill>
              <a:srgbClr val="0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2" name="Rectangle 348"/>
            <p:cNvSpPr>
              <a:spLocks noChangeArrowheads="1"/>
            </p:cNvSpPr>
            <p:nvPr/>
          </p:nvSpPr>
          <p:spPr bwMode="auto">
            <a:xfrm>
              <a:off x="3158" y="2387"/>
              <a:ext cx="6" cy="250"/>
            </a:xfrm>
            <a:prstGeom prst="rect">
              <a:avLst/>
            </a:prstGeom>
            <a:solidFill>
              <a:srgbClr val="005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3" name="Rectangle 349"/>
            <p:cNvSpPr>
              <a:spLocks noChangeArrowheads="1"/>
            </p:cNvSpPr>
            <p:nvPr/>
          </p:nvSpPr>
          <p:spPr bwMode="auto">
            <a:xfrm>
              <a:off x="3164" y="2387"/>
              <a:ext cx="11" cy="250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4" name="Rectangle 350"/>
            <p:cNvSpPr>
              <a:spLocks noChangeArrowheads="1"/>
            </p:cNvSpPr>
            <p:nvPr/>
          </p:nvSpPr>
          <p:spPr bwMode="auto">
            <a:xfrm>
              <a:off x="3175" y="2387"/>
              <a:ext cx="6" cy="250"/>
            </a:xfrm>
            <a:prstGeom prst="rect">
              <a:avLst/>
            </a:prstGeom>
            <a:solidFill>
              <a:srgbClr val="005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5" name="Rectangle 351"/>
            <p:cNvSpPr>
              <a:spLocks noChangeArrowheads="1"/>
            </p:cNvSpPr>
            <p:nvPr/>
          </p:nvSpPr>
          <p:spPr bwMode="auto">
            <a:xfrm>
              <a:off x="3181" y="2387"/>
              <a:ext cx="5" cy="250"/>
            </a:xfrm>
            <a:prstGeom prst="rect">
              <a:avLst/>
            </a:prstGeom>
            <a:solidFill>
              <a:srgbClr val="005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6" name="Rectangle 352"/>
            <p:cNvSpPr>
              <a:spLocks noChangeArrowheads="1"/>
            </p:cNvSpPr>
            <p:nvPr/>
          </p:nvSpPr>
          <p:spPr bwMode="auto">
            <a:xfrm>
              <a:off x="3186" y="2387"/>
              <a:ext cx="6" cy="250"/>
            </a:xfrm>
            <a:prstGeom prst="rect">
              <a:avLst/>
            </a:pr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7" name="Rectangle 353"/>
            <p:cNvSpPr>
              <a:spLocks noChangeArrowheads="1"/>
            </p:cNvSpPr>
            <p:nvPr/>
          </p:nvSpPr>
          <p:spPr bwMode="auto">
            <a:xfrm>
              <a:off x="3192" y="2387"/>
              <a:ext cx="5" cy="250"/>
            </a:xfrm>
            <a:prstGeom prst="rect">
              <a:avLst/>
            </a:prstGeom>
            <a:solidFill>
              <a:srgbClr val="004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8" name="Rectangle 354"/>
            <p:cNvSpPr>
              <a:spLocks noChangeArrowheads="1"/>
            </p:cNvSpPr>
            <p:nvPr/>
          </p:nvSpPr>
          <p:spPr bwMode="auto">
            <a:xfrm>
              <a:off x="3197" y="2387"/>
              <a:ext cx="6" cy="250"/>
            </a:xfrm>
            <a:prstGeom prst="rect">
              <a:avLst/>
            </a:prstGeom>
            <a:solidFill>
              <a:srgbClr val="004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39" name="Rectangle 355"/>
            <p:cNvSpPr>
              <a:spLocks noChangeArrowheads="1"/>
            </p:cNvSpPr>
            <p:nvPr/>
          </p:nvSpPr>
          <p:spPr bwMode="auto">
            <a:xfrm>
              <a:off x="3203" y="2387"/>
              <a:ext cx="11" cy="250"/>
            </a:xfrm>
            <a:prstGeom prst="rect">
              <a:avLst/>
            </a:prstGeom>
            <a:solidFill>
              <a:srgbClr val="004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0" name="Rectangle 356"/>
            <p:cNvSpPr>
              <a:spLocks noChangeArrowheads="1"/>
            </p:cNvSpPr>
            <p:nvPr/>
          </p:nvSpPr>
          <p:spPr bwMode="auto">
            <a:xfrm>
              <a:off x="3214" y="2387"/>
              <a:ext cx="6" cy="250"/>
            </a:xfrm>
            <a:prstGeom prst="rect">
              <a:avLst/>
            </a:prstGeom>
            <a:solidFill>
              <a:srgbClr val="004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1" name="Rectangle 357"/>
            <p:cNvSpPr>
              <a:spLocks noChangeArrowheads="1"/>
            </p:cNvSpPr>
            <p:nvPr/>
          </p:nvSpPr>
          <p:spPr bwMode="auto">
            <a:xfrm>
              <a:off x="3220" y="2387"/>
              <a:ext cx="5" cy="250"/>
            </a:xfrm>
            <a:prstGeom prst="rect">
              <a:avLst/>
            </a:prstGeom>
            <a:solidFill>
              <a:srgbClr val="004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2" name="Rectangle 358"/>
            <p:cNvSpPr>
              <a:spLocks noChangeArrowheads="1"/>
            </p:cNvSpPr>
            <p:nvPr/>
          </p:nvSpPr>
          <p:spPr bwMode="auto">
            <a:xfrm>
              <a:off x="3225" y="2387"/>
              <a:ext cx="6" cy="250"/>
            </a:xfrm>
            <a:prstGeom prst="rect">
              <a:avLst/>
            </a:prstGeom>
            <a:solidFill>
              <a:srgbClr val="00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3" name="Rectangle 359"/>
            <p:cNvSpPr>
              <a:spLocks noChangeArrowheads="1"/>
            </p:cNvSpPr>
            <p:nvPr/>
          </p:nvSpPr>
          <p:spPr bwMode="auto">
            <a:xfrm>
              <a:off x="3231" y="2387"/>
              <a:ext cx="6" cy="250"/>
            </a:xfrm>
            <a:prstGeom prst="rect">
              <a:avLst/>
            </a:prstGeom>
            <a:solidFill>
              <a:srgbClr val="003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4" name="Rectangle 360"/>
            <p:cNvSpPr>
              <a:spLocks noChangeArrowheads="1"/>
            </p:cNvSpPr>
            <p:nvPr/>
          </p:nvSpPr>
          <p:spPr bwMode="auto">
            <a:xfrm>
              <a:off x="3237" y="2387"/>
              <a:ext cx="5" cy="250"/>
            </a:xfrm>
            <a:prstGeom prst="rect">
              <a:avLst/>
            </a:prstGeom>
            <a:solidFill>
              <a:srgbClr val="003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5" name="Rectangle 361"/>
            <p:cNvSpPr>
              <a:spLocks noChangeArrowheads="1"/>
            </p:cNvSpPr>
            <p:nvPr/>
          </p:nvSpPr>
          <p:spPr bwMode="auto">
            <a:xfrm>
              <a:off x="3242" y="2387"/>
              <a:ext cx="6" cy="250"/>
            </a:xfrm>
            <a:prstGeom prst="rect">
              <a:avLst/>
            </a:prstGeom>
            <a:solidFill>
              <a:srgbClr val="003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6" name="Rectangle 362"/>
            <p:cNvSpPr>
              <a:spLocks noChangeArrowheads="1"/>
            </p:cNvSpPr>
            <p:nvPr/>
          </p:nvSpPr>
          <p:spPr bwMode="auto">
            <a:xfrm>
              <a:off x="3248" y="2387"/>
              <a:ext cx="11" cy="250"/>
            </a:xfrm>
            <a:prstGeom prst="rect">
              <a:avLst/>
            </a:prstGeom>
            <a:solidFill>
              <a:srgbClr val="003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7" name="Rectangle 363"/>
            <p:cNvSpPr>
              <a:spLocks noChangeArrowheads="1"/>
            </p:cNvSpPr>
            <p:nvPr/>
          </p:nvSpPr>
          <p:spPr bwMode="auto">
            <a:xfrm>
              <a:off x="3259" y="2387"/>
              <a:ext cx="5" cy="250"/>
            </a:xfrm>
            <a:prstGeom prst="rect">
              <a:avLst/>
            </a:prstGeom>
            <a:solidFill>
              <a:srgbClr val="003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8" name="Rectangle 364"/>
            <p:cNvSpPr>
              <a:spLocks noChangeArrowheads="1"/>
            </p:cNvSpPr>
            <p:nvPr/>
          </p:nvSpPr>
          <p:spPr bwMode="auto">
            <a:xfrm>
              <a:off x="3264" y="2387"/>
              <a:ext cx="6" cy="250"/>
            </a:xfrm>
            <a:prstGeom prst="rect">
              <a:avLst/>
            </a:prstGeom>
            <a:solidFill>
              <a:srgbClr val="00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49" name="Rectangle 365"/>
            <p:cNvSpPr>
              <a:spLocks noChangeArrowheads="1"/>
            </p:cNvSpPr>
            <p:nvPr/>
          </p:nvSpPr>
          <p:spPr bwMode="auto">
            <a:xfrm>
              <a:off x="3270" y="2387"/>
              <a:ext cx="6" cy="250"/>
            </a:xfrm>
            <a:prstGeom prst="rect">
              <a:avLst/>
            </a:prstGeom>
            <a:solidFill>
              <a:srgbClr val="002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0" name="Rectangle 366"/>
            <p:cNvSpPr>
              <a:spLocks noChangeArrowheads="1"/>
            </p:cNvSpPr>
            <p:nvPr/>
          </p:nvSpPr>
          <p:spPr bwMode="auto">
            <a:xfrm>
              <a:off x="3276" y="2387"/>
              <a:ext cx="5" cy="250"/>
            </a:xfrm>
            <a:prstGeom prst="rect">
              <a:avLst/>
            </a:prstGeom>
            <a:solidFill>
              <a:srgbClr val="002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1" name="Rectangle 367"/>
            <p:cNvSpPr>
              <a:spLocks noChangeArrowheads="1"/>
            </p:cNvSpPr>
            <p:nvPr/>
          </p:nvSpPr>
          <p:spPr bwMode="auto">
            <a:xfrm>
              <a:off x="3281" y="2387"/>
              <a:ext cx="6" cy="250"/>
            </a:xfrm>
            <a:prstGeom prst="rect">
              <a:avLst/>
            </a:prstGeom>
            <a:solidFill>
              <a:srgbClr val="002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2" name="Rectangle 368"/>
            <p:cNvSpPr>
              <a:spLocks noChangeArrowheads="1"/>
            </p:cNvSpPr>
            <p:nvPr/>
          </p:nvSpPr>
          <p:spPr bwMode="auto">
            <a:xfrm>
              <a:off x="3287" y="2387"/>
              <a:ext cx="11" cy="250"/>
            </a:xfrm>
            <a:prstGeom prst="rect">
              <a:avLst/>
            </a:prstGeom>
            <a:solidFill>
              <a:srgbClr val="002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3" name="Rectangle 369"/>
            <p:cNvSpPr>
              <a:spLocks noChangeArrowheads="1"/>
            </p:cNvSpPr>
            <p:nvPr/>
          </p:nvSpPr>
          <p:spPr bwMode="auto">
            <a:xfrm>
              <a:off x="3298" y="2387"/>
              <a:ext cx="6" cy="250"/>
            </a:xfrm>
            <a:prstGeom prst="rect">
              <a:avLst/>
            </a:prstGeom>
            <a:solidFill>
              <a:srgbClr val="002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4" name="Rectangle 370"/>
            <p:cNvSpPr>
              <a:spLocks noChangeArrowheads="1"/>
            </p:cNvSpPr>
            <p:nvPr/>
          </p:nvSpPr>
          <p:spPr bwMode="auto">
            <a:xfrm>
              <a:off x="3304" y="2387"/>
              <a:ext cx="5" cy="250"/>
            </a:xfrm>
            <a:prstGeom prst="rect">
              <a:avLst/>
            </a:prstGeom>
            <a:solidFill>
              <a:srgbClr val="001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5" name="Rectangle 371"/>
            <p:cNvSpPr>
              <a:spLocks noChangeArrowheads="1"/>
            </p:cNvSpPr>
            <p:nvPr/>
          </p:nvSpPr>
          <p:spPr bwMode="auto">
            <a:xfrm>
              <a:off x="3309" y="2387"/>
              <a:ext cx="6" cy="250"/>
            </a:xfrm>
            <a:prstGeom prst="rect">
              <a:avLst/>
            </a:prstGeom>
            <a:solidFill>
              <a:srgbClr val="001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6" name="Rectangle 372"/>
            <p:cNvSpPr>
              <a:spLocks noChangeArrowheads="1"/>
            </p:cNvSpPr>
            <p:nvPr/>
          </p:nvSpPr>
          <p:spPr bwMode="auto">
            <a:xfrm>
              <a:off x="3315" y="2387"/>
              <a:ext cx="5" cy="250"/>
            </a:xfrm>
            <a:prstGeom prst="rect">
              <a:avLst/>
            </a:prstGeom>
            <a:solidFill>
              <a:srgbClr val="001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7" name="Rectangle 373"/>
            <p:cNvSpPr>
              <a:spLocks noChangeArrowheads="1"/>
            </p:cNvSpPr>
            <p:nvPr/>
          </p:nvSpPr>
          <p:spPr bwMode="auto">
            <a:xfrm>
              <a:off x="3320" y="2387"/>
              <a:ext cx="6" cy="250"/>
            </a:xfrm>
            <a:prstGeom prst="rect">
              <a:avLst/>
            </a:prstGeom>
            <a:solidFill>
              <a:srgbClr val="001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8" name="Rectangle 374"/>
            <p:cNvSpPr>
              <a:spLocks noChangeArrowheads="1"/>
            </p:cNvSpPr>
            <p:nvPr/>
          </p:nvSpPr>
          <p:spPr bwMode="auto">
            <a:xfrm>
              <a:off x="3326" y="2387"/>
              <a:ext cx="11" cy="250"/>
            </a:xfrm>
            <a:prstGeom prst="rect">
              <a:avLst/>
            </a:prstGeom>
            <a:solidFill>
              <a:srgbClr val="001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59" name="Rectangle 375"/>
            <p:cNvSpPr>
              <a:spLocks noChangeArrowheads="1"/>
            </p:cNvSpPr>
            <p:nvPr/>
          </p:nvSpPr>
          <p:spPr bwMode="auto">
            <a:xfrm>
              <a:off x="3337" y="2387"/>
              <a:ext cx="6" cy="250"/>
            </a:xfrm>
            <a:prstGeom prst="rect">
              <a:avLst/>
            </a:prstGeom>
            <a:solidFill>
              <a:srgbClr val="000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60" name="Rectangle 376"/>
            <p:cNvSpPr>
              <a:spLocks noChangeArrowheads="1"/>
            </p:cNvSpPr>
            <p:nvPr/>
          </p:nvSpPr>
          <p:spPr bwMode="auto">
            <a:xfrm>
              <a:off x="3343" y="2387"/>
              <a:ext cx="5" cy="250"/>
            </a:xfrm>
            <a:prstGeom prst="rect">
              <a:avLst/>
            </a:prstGeom>
            <a:solidFill>
              <a:srgbClr val="000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61" name="Rectangle 377"/>
            <p:cNvSpPr>
              <a:spLocks noChangeArrowheads="1"/>
            </p:cNvSpPr>
            <p:nvPr/>
          </p:nvSpPr>
          <p:spPr bwMode="auto">
            <a:xfrm>
              <a:off x="3348" y="2387"/>
              <a:ext cx="6" cy="25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323962" name="Rectangle 378"/>
          <p:cNvSpPr>
            <a:spLocks noChangeArrowheads="1"/>
          </p:cNvSpPr>
          <p:nvPr/>
        </p:nvSpPr>
        <p:spPr bwMode="auto">
          <a:xfrm>
            <a:off x="3705578" y="3789366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963" name="Freeform 379"/>
          <p:cNvSpPr>
            <a:spLocks/>
          </p:cNvSpPr>
          <p:nvPr/>
        </p:nvSpPr>
        <p:spPr bwMode="auto">
          <a:xfrm>
            <a:off x="3004256" y="2884488"/>
            <a:ext cx="907344" cy="184150"/>
          </a:xfrm>
          <a:custGeom>
            <a:avLst/>
            <a:gdLst>
              <a:gd name="T0" fmla="*/ 0 w 643"/>
              <a:gd name="T1" fmla="*/ 116 h 116"/>
              <a:gd name="T2" fmla="*/ 497 w 643"/>
              <a:gd name="T3" fmla="*/ 116 h 116"/>
              <a:gd name="T4" fmla="*/ 643 w 643"/>
              <a:gd name="T5" fmla="*/ 0 h 116"/>
              <a:gd name="T6" fmla="*/ 145 w 643"/>
              <a:gd name="T7" fmla="*/ 0 h 116"/>
              <a:gd name="T8" fmla="*/ 0 w 643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3" h="116">
                <a:moveTo>
                  <a:pt x="0" y="116"/>
                </a:moveTo>
                <a:lnTo>
                  <a:pt x="497" y="116"/>
                </a:lnTo>
                <a:lnTo>
                  <a:pt x="643" y="0"/>
                </a:lnTo>
                <a:lnTo>
                  <a:pt x="145" y="0"/>
                </a:lnTo>
                <a:lnTo>
                  <a:pt x="0" y="116"/>
                </a:lnTo>
                <a:close/>
              </a:path>
            </a:pathLst>
          </a:custGeom>
          <a:solidFill>
            <a:srgbClr val="00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964" name="Rectangle 380"/>
          <p:cNvSpPr>
            <a:spLocks noChangeArrowheads="1"/>
          </p:cNvSpPr>
          <p:nvPr/>
        </p:nvSpPr>
        <p:spPr bwMode="auto">
          <a:xfrm>
            <a:off x="3004256" y="3068641"/>
            <a:ext cx="701322" cy="396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3965" name="Freeform 381"/>
          <p:cNvSpPr>
            <a:spLocks/>
          </p:cNvSpPr>
          <p:nvPr/>
        </p:nvSpPr>
        <p:spPr bwMode="auto">
          <a:xfrm>
            <a:off x="3705578" y="2884491"/>
            <a:ext cx="206022" cy="581025"/>
          </a:xfrm>
          <a:custGeom>
            <a:avLst/>
            <a:gdLst>
              <a:gd name="T0" fmla="*/ 146 w 146"/>
              <a:gd name="T1" fmla="*/ 250 h 366"/>
              <a:gd name="T2" fmla="*/ 0 w 146"/>
              <a:gd name="T3" fmla="*/ 366 h 366"/>
              <a:gd name="T4" fmla="*/ 0 w 146"/>
              <a:gd name="T5" fmla="*/ 116 h 366"/>
              <a:gd name="T6" fmla="*/ 146 w 146"/>
              <a:gd name="T7" fmla="*/ 0 h 366"/>
              <a:gd name="T8" fmla="*/ 146 w 146"/>
              <a:gd name="T9" fmla="*/ 25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66">
                <a:moveTo>
                  <a:pt x="146" y="250"/>
                </a:moveTo>
                <a:lnTo>
                  <a:pt x="0" y="366"/>
                </a:lnTo>
                <a:lnTo>
                  <a:pt x="0" y="116"/>
                </a:lnTo>
                <a:lnTo>
                  <a:pt x="146" y="0"/>
                </a:lnTo>
                <a:lnTo>
                  <a:pt x="146" y="25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grpSp>
        <p:nvGrpSpPr>
          <p:cNvPr id="323966" name="Group 382"/>
          <p:cNvGrpSpPr>
            <a:grpSpLocks/>
          </p:cNvGrpSpPr>
          <p:nvPr/>
        </p:nvGrpSpPr>
        <p:grpSpPr bwMode="auto">
          <a:xfrm>
            <a:off x="3705579" y="2884491"/>
            <a:ext cx="450145" cy="193675"/>
            <a:chOff x="2526" y="1817"/>
            <a:chExt cx="319" cy="122"/>
          </a:xfrm>
        </p:grpSpPr>
        <p:sp>
          <p:nvSpPr>
            <p:cNvPr id="323967" name="Rectangle 383"/>
            <p:cNvSpPr>
              <a:spLocks noChangeArrowheads="1"/>
            </p:cNvSpPr>
            <p:nvPr/>
          </p:nvSpPr>
          <p:spPr bwMode="auto">
            <a:xfrm>
              <a:off x="2526" y="1817"/>
              <a:ext cx="12" cy="122"/>
            </a:xfrm>
            <a:prstGeom prst="rect">
              <a:avLst/>
            </a:pr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68" name="Rectangle 384"/>
            <p:cNvSpPr>
              <a:spLocks noChangeArrowheads="1"/>
            </p:cNvSpPr>
            <p:nvPr/>
          </p:nvSpPr>
          <p:spPr bwMode="auto">
            <a:xfrm>
              <a:off x="2538" y="1817"/>
              <a:ext cx="11" cy="122"/>
            </a:xfrm>
            <a:prstGeom prst="rect">
              <a:avLst/>
            </a:prstGeom>
            <a:solidFill>
              <a:srgbClr val="00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69" name="Rectangle 385"/>
            <p:cNvSpPr>
              <a:spLocks noChangeArrowheads="1"/>
            </p:cNvSpPr>
            <p:nvPr/>
          </p:nvSpPr>
          <p:spPr bwMode="auto">
            <a:xfrm>
              <a:off x="2549" y="1817"/>
              <a:ext cx="5" cy="122"/>
            </a:xfrm>
            <a:prstGeom prst="rect">
              <a:avLst/>
            </a:prstGeom>
            <a:solidFill>
              <a:srgbClr val="00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0" name="Rectangle 386"/>
            <p:cNvSpPr>
              <a:spLocks noChangeArrowheads="1"/>
            </p:cNvSpPr>
            <p:nvPr/>
          </p:nvSpPr>
          <p:spPr bwMode="auto">
            <a:xfrm>
              <a:off x="2554" y="1817"/>
              <a:ext cx="12" cy="122"/>
            </a:xfrm>
            <a:prstGeom prst="rect">
              <a:avLst/>
            </a:prstGeom>
            <a:solidFill>
              <a:srgbClr val="00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1" name="Rectangle 387"/>
            <p:cNvSpPr>
              <a:spLocks noChangeArrowheads="1"/>
            </p:cNvSpPr>
            <p:nvPr/>
          </p:nvSpPr>
          <p:spPr bwMode="auto">
            <a:xfrm>
              <a:off x="2566" y="1817"/>
              <a:ext cx="11" cy="122"/>
            </a:xfrm>
            <a:prstGeom prst="rect">
              <a:avLst/>
            </a:prstGeom>
            <a:solidFill>
              <a:srgbClr val="00B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2" name="Rectangle 388"/>
            <p:cNvSpPr>
              <a:spLocks noChangeArrowheads="1"/>
            </p:cNvSpPr>
            <p:nvPr/>
          </p:nvSpPr>
          <p:spPr bwMode="auto">
            <a:xfrm>
              <a:off x="2577" y="1817"/>
              <a:ext cx="11" cy="122"/>
            </a:xfrm>
            <a:prstGeom prst="rect">
              <a:avLst/>
            </a:prstGeom>
            <a:solidFill>
              <a:srgbClr val="00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3" name="Rectangle 389"/>
            <p:cNvSpPr>
              <a:spLocks noChangeArrowheads="1"/>
            </p:cNvSpPr>
            <p:nvPr/>
          </p:nvSpPr>
          <p:spPr bwMode="auto">
            <a:xfrm>
              <a:off x="2588" y="1817"/>
              <a:ext cx="5" cy="122"/>
            </a:xfrm>
            <a:prstGeom prst="rect">
              <a:avLst/>
            </a:prstGeom>
            <a:solidFill>
              <a:srgbClr val="00B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4" name="Rectangle 390"/>
            <p:cNvSpPr>
              <a:spLocks noChangeArrowheads="1"/>
            </p:cNvSpPr>
            <p:nvPr/>
          </p:nvSpPr>
          <p:spPr bwMode="auto">
            <a:xfrm>
              <a:off x="2593" y="1817"/>
              <a:ext cx="12" cy="122"/>
            </a:xfrm>
            <a:prstGeom prst="rect">
              <a:avLst/>
            </a:prstGeom>
            <a:solidFill>
              <a:srgbClr val="00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5" name="Rectangle 391"/>
            <p:cNvSpPr>
              <a:spLocks noChangeArrowheads="1"/>
            </p:cNvSpPr>
            <p:nvPr/>
          </p:nvSpPr>
          <p:spPr bwMode="auto">
            <a:xfrm>
              <a:off x="2605" y="1817"/>
              <a:ext cx="11" cy="122"/>
            </a:xfrm>
            <a:prstGeom prst="rect">
              <a:avLst/>
            </a:prstGeom>
            <a:solidFill>
              <a:srgbClr val="00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6" name="Rectangle 392"/>
            <p:cNvSpPr>
              <a:spLocks noChangeArrowheads="1"/>
            </p:cNvSpPr>
            <p:nvPr/>
          </p:nvSpPr>
          <p:spPr bwMode="auto">
            <a:xfrm>
              <a:off x="2616" y="1817"/>
              <a:ext cx="11" cy="122"/>
            </a:xfrm>
            <a:prstGeom prst="rect">
              <a:avLst/>
            </a:prstGeom>
            <a:solidFill>
              <a:srgbClr val="00A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7" name="Rectangle 393"/>
            <p:cNvSpPr>
              <a:spLocks noChangeArrowheads="1"/>
            </p:cNvSpPr>
            <p:nvPr/>
          </p:nvSpPr>
          <p:spPr bwMode="auto">
            <a:xfrm>
              <a:off x="2627" y="1817"/>
              <a:ext cx="11" cy="122"/>
            </a:xfrm>
            <a:prstGeom prst="rect">
              <a:avLst/>
            </a:prstGeom>
            <a:solidFill>
              <a:srgbClr val="00A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8" name="Rectangle 394"/>
            <p:cNvSpPr>
              <a:spLocks noChangeArrowheads="1"/>
            </p:cNvSpPr>
            <p:nvPr/>
          </p:nvSpPr>
          <p:spPr bwMode="auto">
            <a:xfrm>
              <a:off x="2638" y="1817"/>
              <a:ext cx="6" cy="122"/>
            </a:xfrm>
            <a:prstGeom prst="rect">
              <a:avLst/>
            </a:prstGeom>
            <a:solidFill>
              <a:srgbClr val="00A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79" name="Rectangle 395"/>
            <p:cNvSpPr>
              <a:spLocks noChangeArrowheads="1"/>
            </p:cNvSpPr>
            <p:nvPr/>
          </p:nvSpPr>
          <p:spPr bwMode="auto">
            <a:xfrm>
              <a:off x="2644" y="1817"/>
              <a:ext cx="11" cy="122"/>
            </a:xfrm>
            <a:prstGeom prst="rect">
              <a:avLst/>
            </a:prstGeom>
            <a:solidFill>
              <a:srgbClr val="009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0" name="Rectangle 396"/>
            <p:cNvSpPr>
              <a:spLocks noChangeArrowheads="1"/>
            </p:cNvSpPr>
            <p:nvPr/>
          </p:nvSpPr>
          <p:spPr bwMode="auto">
            <a:xfrm>
              <a:off x="2655" y="1817"/>
              <a:ext cx="11" cy="122"/>
            </a:xfrm>
            <a:prstGeom prst="rect">
              <a:avLst/>
            </a:prstGeom>
            <a:solidFill>
              <a:srgbClr val="009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1" name="Rectangle 397"/>
            <p:cNvSpPr>
              <a:spLocks noChangeArrowheads="1"/>
            </p:cNvSpPr>
            <p:nvPr/>
          </p:nvSpPr>
          <p:spPr bwMode="auto">
            <a:xfrm>
              <a:off x="2666" y="1817"/>
              <a:ext cx="11" cy="122"/>
            </a:xfrm>
            <a:prstGeom prst="rect">
              <a:avLst/>
            </a:prstGeom>
            <a:solidFill>
              <a:srgbClr val="009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2" name="Rectangle 398"/>
            <p:cNvSpPr>
              <a:spLocks noChangeArrowheads="1"/>
            </p:cNvSpPr>
            <p:nvPr/>
          </p:nvSpPr>
          <p:spPr bwMode="auto">
            <a:xfrm>
              <a:off x="2677" y="1817"/>
              <a:ext cx="6" cy="122"/>
            </a:xfrm>
            <a:prstGeom prst="rect">
              <a:avLst/>
            </a:prstGeom>
            <a:solidFill>
              <a:srgbClr val="008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3" name="Rectangle 399"/>
            <p:cNvSpPr>
              <a:spLocks noChangeArrowheads="1"/>
            </p:cNvSpPr>
            <p:nvPr/>
          </p:nvSpPr>
          <p:spPr bwMode="auto">
            <a:xfrm>
              <a:off x="2683" y="1817"/>
              <a:ext cx="11" cy="122"/>
            </a:xfrm>
            <a:prstGeom prst="rect">
              <a:avLst/>
            </a:prstGeom>
            <a:solidFill>
              <a:srgbClr val="00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4" name="Rectangle 400"/>
            <p:cNvSpPr>
              <a:spLocks noChangeArrowheads="1"/>
            </p:cNvSpPr>
            <p:nvPr/>
          </p:nvSpPr>
          <p:spPr bwMode="auto">
            <a:xfrm>
              <a:off x="2694" y="1817"/>
              <a:ext cx="11" cy="122"/>
            </a:xfrm>
            <a:prstGeom prst="rect">
              <a:avLst/>
            </a:prstGeom>
            <a:solidFill>
              <a:srgbClr val="007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5" name="Rectangle 401"/>
            <p:cNvSpPr>
              <a:spLocks noChangeArrowheads="1"/>
            </p:cNvSpPr>
            <p:nvPr/>
          </p:nvSpPr>
          <p:spPr bwMode="auto">
            <a:xfrm>
              <a:off x="2705" y="1817"/>
              <a:ext cx="11" cy="122"/>
            </a:xfrm>
            <a:prstGeom prst="rect">
              <a:avLst/>
            </a:prstGeom>
            <a:solidFill>
              <a:srgbClr val="00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6" name="Rectangle 402"/>
            <p:cNvSpPr>
              <a:spLocks noChangeArrowheads="1"/>
            </p:cNvSpPr>
            <p:nvPr/>
          </p:nvSpPr>
          <p:spPr bwMode="auto">
            <a:xfrm>
              <a:off x="2716" y="1817"/>
              <a:ext cx="12" cy="122"/>
            </a:xfrm>
            <a:prstGeom prst="rect">
              <a:avLst/>
            </a:prstGeom>
            <a:solidFill>
              <a:srgbClr val="006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7" name="Rectangle 403"/>
            <p:cNvSpPr>
              <a:spLocks noChangeArrowheads="1"/>
            </p:cNvSpPr>
            <p:nvPr/>
          </p:nvSpPr>
          <p:spPr bwMode="auto">
            <a:xfrm>
              <a:off x="2728" y="1817"/>
              <a:ext cx="5" cy="122"/>
            </a:xfrm>
            <a:prstGeom prst="rect">
              <a:avLst/>
            </a:prstGeom>
            <a:solidFill>
              <a:srgbClr val="006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8" name="Rectangle 404"/>
            <p:cNvSpPr>
              <a:spLocks noChangeArrowheads="1"/>
            </p:cNvSpPr>
            <p:nvPr/>
          </p:nvSpPr>
          <p:spPr bwMode="auto">
            <a:xfrm>
              <a:off x="2733" y="1817"/>
              <a:ext cx="11" cy="122"/>
            </a:xfrm>
            <a:prstGeom prst="rect">
              <a:avLst/>
            </a:prstGeom>
            <a:solidFill>
              <a:srgbClr val="005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89" name="Rectangle 405"/>
            <p:cNvSpPr>
              <a:spLocks noChangeArrowheads="1"/>
            </p:cNvSpPr>
            <p:nvPr/>
          </p:nvSpPr>
          <p:spPr bwMode="auto">
            <a:xfrm>
              <a:off x="2744" y="1817"/>
              <a:ext cx="12" cy="122"/>
            </a:xfrm>
            <a:prstGeom prst="rect">
              <a:avLst/>
            </a:prstGeom>
            <a:solidFill>
              <a:srgbClr val="005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0" name="Rectangle 406"/>
            <p:cNvSpPr>
              <a:spLocks noChangeArrowheads="1"/>
            </p:cNvSpPr>
            <p:nvPr/>
          </p:nvSpPr>
          <p:spPr bwMode="auto">
            <a:xfrm>
              <a:off x="2756" y="1817"/>
              <a:ext cx="11" cy="122"/>
            </a:xfrm>
            <a:prstGeom prst="rect">
              <a:avLst/>
            </a:prstGeom>
            <a:solidFill>
              <a:srgbClr val="004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1" name="Rectangle 407"/>
            <p:cNvSpPr>
              <a:spLocks noChangeArrowheads="1"/>
            </p:cNvSpPr>
            <p:nvPr/>
          </p:nvSpPr>
          <p:spPr bwMode="auto">
            <a:xfrm>
              <a:off x="2767" y="1817"/>
              <a:ext cx="11" cy="122"/>
            </a:xfrm>
            <a:prstGeom prst="rect">
              <a:avLst/>
            </a:prstGeom>
            <a:solidFill>
              <a:srgbClr val="004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2" name="Rectangle 408"/>
            <p:cNvSpPr>
              <a:spLocks noChangeArrowheads="1"/>
            </p:cNvSpPr>
            <p:nvPr/>
          </p:nvSpPr>
          <p:spPr bwMode="auto">
            <a:xfrm>
              <a:off x="2778" y="1817"/>
              <a:ext cx="6" cy="122"/>
            </a:xfrm>
            <a:prstGeom prst="rect">
              <a:avLst/>
            </a:prstGeom>
            <a:solidFill>
              <a:srgbClr val="003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3" name="Rectangle 409"/>
            <p:cNvSpPr>
              <a:spLocks noChangeArrowheads="1"/>
            </p:cNvSpPr>
            <p:nvPr/>
          </p:nvSpPr>
          <p:spPr bwMode="auto">
            <a:xfrm>
              <a:off x="2784" y="1817"/>
              <a:ext cx="11" cy="122"/>
            </a:xfrm>
            <a:prstGeom prst="rect">
              <a:avLst/>
            </a:prstGeom>
            <a:solidFill>
              <a:srgbClr val="003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4" name="Rectangle 410"/>
            <p:cNvSpPr>
              <a:spLocks noChangeArrowheads="1"/>
            </p:cNvSpPr>
            <p:nvPr/>
          </p:nvSpPr>
          <p:spPr bwMode="auto">
            <a:xfrm>
              <a:off x="2795" y="1817"/>
              <a:ext cx="11" cy="122"/>
            </a:xfrm>
            <a:prstGeom prst="rect">
              <a:avLst/>
            </a:prstGeom>
            <a:solidFill>
              <a:srgbClr val="002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5" name="Rectangle 411"/>
            <p:cNvSpPr>
              <a:spLocks noChangeArrowheads="1"/>
            </p:cNvSpPr>
            <p:nvPr/>
          </p:nvSpPr>
          <p:spPr bwMode="auto">
            <a:xfrm>
              <a:off x="2806" y="1817"/>
              <a:ext cx="11" cy="122"/>
            </a:xfrm>
            <a:prstGeom prst="rect">
              <a:avLst/>
            </a:prstGeom>
            <a:solidFill>
              <a:srgbClr val="002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6" name="Rectangle 412"/>
            <p:cNvSpPr>
              <a:spLocks noChangeArrowheads="1"/>
            </p:cNvSpPr>
            <p:nvPr/>
          </p:nvSpPr>
          <p:spPr bwMode="auto">
            <a:xfrm>
              <a:off x="2817" y="1817"/>
              <a:ext cx="6" cy="122"/>
            </a:xfrm>
            <a:prstGeom prst="rect">
              <a:avLst/>
            </a:prstGeom>
            <a:solidFill>
              <a:srgbClr val="001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7" name="Rectangle 413"/>
            <p:cNvSpPr>
              <a:spLocks noChangeArrowheads="1"/>
            </p:cNvSpPr>
            <p:nvPr/>
          </p:nvSpPr>
          <p:spPr bwMode="auto">
            <a:xfrm>
              <a:off x="2823" y="1817"/>
              <a:ext cx="11" cy="122"/>
            </a:xfrm>
            <a:prstGeom prst="rect">
              <a:avLst/>
            </a:prstGeom>
            <a:solidFill>
              <a:srgbClr val="001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3998" name="Rectangle 414"/>
            <p:cNvSpPr>
              <a:spLocks noChangeArrowheads="1"/>
            </p:cNvSpPr>
            <p:nvPr/>
          </p:nvSpPr>
          <p:spPr bwMode="auto">
            <a:xfrm>
              <a:off x="2834" y="1817"/>
              <a:ext cx="11" cy="122"/>
            </a:xfrm>
            <a:prstGeom prst="rect">
              <a:avLst/>
            </a:prstGeom>
            <a:solidFill>
              <a:srgbClr val="000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323999" name="Freeform 415"/>
          <p:cNvSpPr>
            <a:spLocks/>
          </p:cNvSpPr>
          <p:nvPr/>
        </p:nvSpPr>
        <p:spPr bwMode="auto">
          <a:xfrm>
            <a:off x="3705579" y="2884488"/>
            <a:ext cx="443089" cy="184150"/>
          </a:xfrm>
          <a:custGeom>
            <a:avLst/>
            <a:gdLst>
              <a:gd name="T0" fmla="*/ 0 w 314"/>
              <a:gd name="T1" fmla="*/ 116 h 116"/>
              <a:gd name="T2" fmla="*/ 163 w 314"/>
              <a:gd name="T3" fmla="*/ 116 h 116"/>
              <a:gd name="T4" fmla="*/ 314 w 314"/>
              <a:gd name="T5" fmla="*/ 0 h 116"/>
              <a:gd name="T6" fmla="*/ 146 w 314"/>
              <a:gd name="T7" fmla="*/ 0 h 116"/>
              <a:gd name="T8" fmla="*/ 0 w 314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116">
                <a:moveTo>
                  <a:pt x="0" y="116"/>
                </a:moveTo>
                <a:lnTo>
                  <a:pt x="163" y="116"/>
                </a:lnTo>
                <a:lnTo>
                  <a:pt x="314" y="0"/>
                </a:lnTo>
                <a:lnTo>
                  <a:pt x="146" y="0"/>
                </a:lnTo>
                <a:lnTo>
                  <a:pt x="0" y="11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grpSp>
        <p:nvGrpSpPr>
          <p:cNvPr id="324000" name="Group 416"/>
          <p:cNvGrpSpPr>
            <a:grpSpLocks/>
          </p:cNvGrpSpPr>
          <p:nvPr/>
        </p:nvGrpSpPr>
        <p:grpSpPr bwMode="auto">
          <a:xfrm>
            <a:off x="3705578" y="3068641"/>
            <a:ext cx="230012" cy="396875"/>
            <a:chOff x="2526" y="1933"/>
            <a:chExt cx="163" cy="250"/>
          </a:xfrm>
        </p:grpSpPr>
        <p:sp>
          <p:nvSpPr>
            <p:cNvPr id="324001" name="Rectangle 417"/>
            <p:cNvSpPr>
              <a:spLocks noChangeArrowheads="1"/>
            </p:cNvSpPr>
            <p:nvPr/>
          </p:nvSpPr>
          <p:spPr bwMode="auto">
            <a:xfrm>
              <a:off x="2526" y="1933"/>
              <a:ext cx="12" cy="250"/>
            </a:xfrm>
            <a:prstGeom prst="rect">
              <a:avLst/>
            </a:prstGeom>
            <a:solidFill>
              <a:srgbClr val="00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2" name="Rectangle 418"/>
            <p:cNvSpPr>
              <a:spLocks noChangeArrowheads="1"/>
            </p:cNvSpPr>
            <p:nvPr/>
          </p:nvSpPr>
          <p:spPr bwMode="auto">
            <a:xfrm>
              <a:off x="2538" y="1933"/>
              <a:ext cx="11" cy="250"/>
            </a:xfrm>
            <a:prstGeom prst="rect">
              <a:avLst/>
            </a:prstGeom>
            <a:solidFill>
              <a:srgbClr val="00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3" name="Rectangle 419"/>
            <p:cNvSpPr>
              <a:spLocks noChangeArrowheads="1"/>
            </p:cNvSpPr>
            <p:nvPr/>
          </p:nvSpPr>
          <p:spPr bwMode="auto">
            <a:xfrm>
              <a:off x="2549" y="1933"/>
              <a:ext cx="5" cy="250"/>
            </a:xfrm>
            <a:prstGeom prst="rect">
              <a:avLst/>
            </a:prstGeom>
            <a:solidFill>
              <a:srgbClr val="00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4" name="Rectangle 420"/>
            <p:cNvSpPr>
              <a:spLocks noChangeArrowheads="1"/>
            </p:cNvSpPr>
            <p:nvPr/>
          </p:nvSpPr>
          <p:spPr bwMode="auto">
            <a:xfrm>
              <a:off x="2554" y="1933"/>
              <a:ext cx="12" cy="250"/>
            </a:xfrm>
            <a:prstGeom prst="rect">
              <a:avLst/>
            </a:prstGeom>
            <a:solidFill>
              <a:srgbClr val="00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5" name="Rectangle 421"/>
            <p:cNvSpPr>
              <a:spLocks noChangeArrowheads="1"/>
            </p:cNvSpPr>
            <p:nvPr/>
          </p:nvSpPr>
          <p:spPr bwMode="auto">
            <a:xfrm>
              <a:off x="2566" y="1933"/>
              <a:ext cx="11" cy="250"/>
            </a:xfrm>
            <a:prstGeom prst="rect">
              <a:avLst/>
            </a:prstGeom>
            <a:solidFill>
              <a:srgbClr val="00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6" name="Rectangle 422"/>
            <p:cNvSpPr>
              <a:spLocks noChangeArrowheads="1"/>
            </p:cNvSpPr>
            <p:nvPr/>
          </p:nvSpPr>
          <p:spPr bwMode="auto">
            <a:xfrm>
              <a:off x="2577" y="1933"/>
              <a:ext cx="11" cy="250"/>
            </a:xfrm>
            <a:prstGeom prst="rect">
              <a:avLst/>
            </a:prstGeom>
            <a:solidFill>
              <a:srgbClr val="00D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7" name="Rectangle 423"/>
            <p:cNvSpPr>
              <a:spLocks noChangeArrowheads="1"/>
            </p:cNvSpPr>
            <p:nvPr/>
          </p:nvSpPr>
          <p:spPr bwMode="auto">
            <a:xfrm>
              <a:off x="2588" y="1933"/>
              <a:ext cx="11" cy="250"/>
            </a:xfrm>
            <a:prstGeom prst="rect">
              <a:avLst/>
            </a:prstGeom>
            <a:solidFill>
              <a:srgbClr val="00C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8" name="Rectangle 424"/>
            <p:cNvSpPr>
              <a:spLocks noChangeArrowheads="1"/>
            </p:cNvSpPr>
            <p:nvPr/>
          </p:nvSpPr>
          <p:spPr bwMode="auto">
            <a:xfrm>
              <a:off x="2599" y="1933"/>
              <a:ext cx="6" cy="250"/>
            </a:xfrm>
            <a:prstGeom prst="rect">
              <a:avLst/>
            </a:prstGeom>
            <a:solidFill>
              <a:srgbClr val="00B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09" name="Rectangle 425"/>
            <p:cNvSpPr>
              <a:spLocks noChangeArrowheads="1"/>
            </p:cNvSpPr>
            <p:nvPr/>
          </p:nvSpPr>
          <p:spPr bwMode="auto">
            <a:xfrm>
              <a:off x="2605" y="1933"/>
              <a:ext cx="11" cy="250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10" name="Rectangle 426"/>
            <p:cNvSpPr>
              <a:spLocks noChangeArrowheads="1"/>
            </p:cNvSpPr>
            <p:nvPr/>
          </p:nvSpPr>
          <p:spPr bwMode="auto">
            <a:xfrm>
              <a:off x="2616" y="1933"/>
              <a:ext cx="11" cy="250"/>
            </a:xfrm>
            <a:prstGeom prst="rect">
              <a:avLst/>
            </a:prstGeom>
            <a:solidFill>
              <a:srgbClr val="009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11" name="Rectangle 427"/>
            <p:cNvSpPr>
              <a:spLocks noChangeArrowheads="1"/>
            </p:cNvSpPr>
            <p:nvPr/>
          </p:nvSpPr>
          <p:spPr bwMode="auto">
            <a:xfrm>
              <a:off x="2627" y="1933"/>
              <a:ext cx="11" cy="250"/>
            </a:xfrm>
            <a:prstGeom prst="rect">
              <a:avLst/>
            </a:prstGeom>
            <a:solidFill>
              <a:srgbClr val="008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12" name="Rectangle 428"/>
            <p:cNvSpPr>
              <a:spLocks noChangeArrowheads="1"/>
            </p:cNvSpPr>
            <p:nvPr/>
          </p:nvSpPr>
          <p:spPr bwMode="auto">
            <a:xfrm>
              <a:off x="2638" y="1933"/>
              <a:ext cx="11" cy="250"/>
            </a:xfrm>
            <a:prstGeom prst="rect">
              <a:avLst/>
            </a:prstGeom>
            <a:solidFill>
              <a:srgbClr val="006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13" name="Rectangle 429"/>
            <p:cNvSpPr>
              <a:spLocks noChangeArrowheads="1"/>
            </p:cNvSpPr>
            <p:nvPr/>
          </p:nvSpPr>
          <p:spPr bwMode="auto">
            <a:xfrm>
              <a:off x="2649" y="1933"/>
              <a:ext cx="12" cy="250"/>
            </a:xfrm>
            <a:prstGeom prst="rect">
              <a:avLst/>
            </a:prstGeom>
            <a:solidFill>
              <a:srgbClr val="005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14" name="Rectangle 430"/>
            <p:cNvSpPr>
              <a:spLocks noChangeArrowheads="1"/>
            </p:cNvSpPr>
            <p:nvPr/>
          </p:nvSpPr>
          <p:spPr bwMode="auto">
            <a:xfrm>
              <a:off x="2661" y="1933"/>
              <a:ext cx="5" cy="250"/>
            </a:xfrm>
            <a:prstGeom prst="rect">
              <a:avLst/>
            </a:prstGeom>
            <a:solidFill>
              <a:srgbClr val="003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15" name="Rectangle 431"/>
            <p:cNvSpPr>
              <a:spLocks noChangeArrowheads="1"/>
            </p:cNvSpPr>
            <p:nvPr/>
          </p:nvSpPr>
          <p:spPr bwMode="auto">
            <a:xfrm>
              <a:off x="2666" y="1933"/>
              <a:ext cx="11" cy="250"/>
            </a:xfrm>
            <a:prstGeom prst="rect">
              <a:avLst/>
            </a:prstGeom>
            <a:solidFill>
              <a:srgbClr val="00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324016" name="Rectangle 432"/>
            <p:cNvSpPr>
              <a:spLocks noChangeArrowheads="1"/>
            </p:cNvSpPr>
            <p:nvPr/>
          </p:nvSpPr>
          <p:spPr bwMode="auto">
            <a:xfrm>
              <a:off x="2677" y="1933"/>
              <a:ext cx="12" cy="250"/>
            </a:xfrm>
            <a:prstGeom prst="rect">
              <a:avLst/>
            </a:prstGeom>
            <a:solidFill>
              <a:srgbClr val="001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Y" sz="3200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324017" name="Rectangle 433"/>
          <p:cNvSpPr>
            <a:spLocks noChangeArrowheads="1"/>
          </p:cNvSpPr>
          <p:nvPr/>
        </p:nvSpPr>
        <p:spPr bwMode="auto">
          <a:xfrm>
            <a:off x="3705578" y="3068641"/>
            <a:ext cx="23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18" name="Freeform 434"/>
          <p:cNvSpPr>
            <a:spLocks/>
          </p:cNvSpPr>
          <p:nvPr/>
        </p:nvSpPr>
        <p:spPr bwMode="auto">
          <a:xfrm>
            <a:off x="3935590" y="2884491"/>
            <a:ext cx="213077" cy="581025"/>
          </a:xfrm>
          <a:custGeom>
            <a:avLst/>
            <a:gdLst>
              <a:gd name="T0" fmla="*/ 151 w 151"/>
              <a:gd name="T1" fmla="*/ 250 h 366"/>
              <a:gd name="T2" fmla="*/ 0 w 151"/>
              <a:gd name="T3" fmla="*/ 366 h 366"/>
              <a:gd name="T4" fmla="*/ 0 w 151"/>
              <a:gd name="T5" fmla="*/ 116 h 366"/>
              <a:gd name="T6" fmla="*/ 151 w 151"/>
              <a:gd name="T7" fmla="*/ 0 h 366"/>
              <a:gd name="T8" fmla="*/ 151 w 151"/>
              <a:gd name="T9" fmla="*/ 25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366">
                <a:moveTo>
                  <a:pt x="151" y="250"/>
                </a:moveTo>
                <a:lnTo>
                  <a:pt x="0" y="366"/>
                </a:lnTo>
                <a:lnTo>
                  <a:pt x="0" y="116"/>
                </a:lnTo>
                <a:lnTo>
                  <a:pt x="151" y="0"/>
                </a:lnTo>
                <a:lnTo>
                  <a:pt x="151" y="25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19" name="Freeform 435"/>
          <p:cNvSpPr>
            <a:spLocks/>
          </p:cNvSpPr>
          <p:nvPr/>
        </p:nvSpPr>
        <p:spPr bwMode="auto">
          <a:xfrm>
            <a:off x="3004258" y="2173288"/>
            <a:ext cx="441677" cy="184150"/>
          </a:xfrm>
          <a:custGeom>
            <a:avLst/>
            <a:gdLst>
              <a:gd name="T0" fmla="*/ 0 w 313"/>
              <a:gd name="T1" fmla="*/ 116 h 116"/>
              <a:gd name="T2" fmla="*/ 162 w 313"/>
              <a:gd name="T3" fmla="*/ 116 h 116"/>
              <a:gd name="T4" fmla="*/ 313 w 313"/>
              <a:gd name="T5" fmla="*/ 0 h 116"/>
              <a:gd name="T6" fmla="*/ 145 w 313"/>
              <a:gd name="T7" fmla="*/ 0 h 116"/>
              <a:gd name="T8" fmla="*/ 0 w 313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116">
                <a:moveTo>
                  <a:pt x="0" y="116"/>
                </a:moveTo>
                <a:lnTo>
                  <a:pt x="162" y="116"/>
                </a:lnTo>
                <a:lnTo>
                  <a:pt x="313" y="0"/>
                </a:lnTo>
                <a:lnTo>
                  <a:pt x="145" y="0"/>
                </a:lnTo>
                <a:lnTo>
                  <a:pt x="0" y="116"/>
                </a:lnTo>
                <a:close/>
              </a:path>
            </a:pathLst>
          </a:custGeom>
          <a:solidFill>
            <a:srgbClr val="00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0" name="Rectangle 436"/>
          <p:cNvSpPr>
            <a:spLocks noChangeArrowheads="1"/>
          </p:cNvSpPr>
          <p:nvPr/>
        </p:nvSpPr>
        <p:spPr bwMode="auto">
          <a:xfrm>
            <a:off x="3004256" y="2357441"/>
            <a:ext cx="228600" cy="396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1" name="Freeform 437"/>
          <p:cNvSpPr>
            <a:spLocks/>
          </p:cNvSpPr>
          <p:nvPr/>
        </p:nvSpPr>
        <p:spPr bwMode="auto">
          <a:xfrm>
            <a:off x="3232856" y="2173291"/>
            <a:ext cx="213077" cy="581025"/>
          </a:xfrm>
          <a:custGeom>
            <a:avLst/>
            <a:gdLst>
              <a:gd name="T0" fmla="*/ 151 w 151"/>
              <a:gd name="T1" fmla="*/ 250 h 366"/>
              <a:gd name="T2" fmla="*/ 0 w 151"/>
              <a:gd name="T3" fmla="*/ 366 h 366"/>
              <a:gd name="T4" fmla="*/ 0 w 151"/>
              <a:gd name="T5" fmla="*/ 116 h 366"/>
              <a:gd name="T6" fmla="*/ 151 w 151"/>
              <a:gd name="T7" fmla="*/ 0 h 366"/>
              <a:gd name="T8" fmla="*/ 151 w 151"/>
              <a:gd name="T9" fmla="*/ 25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366">
                <a:moveTo>
                  <a:pt x="151" y="250"/>
                </a:moveTo>
                <a:lnTo>
                  <a:pt x="0" y="366"/>
                </a:lnTo>
                <a:lnTo>
                  <a:pt x="0" y="116"/>
                </a:lnTo>
                <a:lnTo>
                  <a:pt x="151" y="0"/>
                </a:lnTo>
                <a:lnTo>
                  <a:pt x="151" y="25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2" name="Line 438"/>
          <p:cNvSpPr>
            <a:spLocks noChangeShapeType="1"/>
          </p:cNvSpPr>
          <p:nvPr/>
        </p:nvSpPr>
        <p:spPr bwMode="auto">
          <a:xfrm>
            <a:off x="3004256" y="5765800"/>
            <a:ext cx="467077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3" name="Line 439"/>
          <p:cNvSpPr>
            <a:spLocks noChangeShapeType="1"/>
          </p:cNvSpPr>
          <p:nvPr/>
        </p:nvSpPr>
        <p:spPr bwMode="auto">
          <a:xfrm>
            <a:off x="3004257" y="5765803"/>
            <a:ext cx="1411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4" name="Line 440"/>
          <p:cNvSpPr>
            <a:spLocks noChangeShapeType="1"/>
          </p:cNvSpPr>
          <p:nvPr/>
        </p:nvSpPr>
        <p:spPr bwMode="auto">
          <a:xfrm>
            <a:off x="3935591" y="5765803"/>
            <a:ext cx="1411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5" name="Line 441"/>
          <p:cNvSpPr>
            <a:spLocks noChangeShapeType="1"/>
          </p:cNvSpPr>
          <p:nvPr/>
        </p:nvSpPr>
        <p:spPr bwMode="auto">
          <a:xfrm>
            <a:off x="4873978" y="5765803"/>
            <a:ext cx="1412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6" name="Line 442"/>
          <p:cNvSpPr>
            <a:spLocks noChangeShapeType="1"/>
          </p:cNvSpPr>
          <p:nvPr/>
        </p:nvSpPr>
        <p:spPr bwMode="auto">
          <a:xfrm>
            <a:off x="5805312" y="5765803"/>
            <a:ext cx="1412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7" name="Line 443"/>
          <p:cNvSpPr>
            <a:spLocks noChangeShapeType="1"/>
          </p:cNvSpPr>
          <p:nvPr/>
        </p:nvSpPr>
        <p:spPr bwMode="auto">
          <a:xfrm>
            <a:off x="6736644" y="5765803"/>
            <a:ext cx="1412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8" name="Line 444"/>
          <p:cNvSpPr>
            <a:spLocks noChangeShapeType="1"/>
          </p:cNvSpPr>
          <p:nvPr/>
        </p:nvSpPr>
        <p:spPr bwMode="auto">
          <a:xfrm>
            <a:off x="7675035" y="5765803"/>
            <a:ext cx="1411" cy="555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29" name="Rectangle 445"/>
          <p:cNvSpPr>
            <a:spLocks noChangeArrowheads="1"/>
          </p:cNvSpPr>
          <p:nvPr/>
        </p:nvSpPr>
        <p:spPr bwMode="auto">
          <a:xfrm>
            <a:off x="2956278" y="5876927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</a:t>
            </a: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030" name="Rectangle 446"/>
          <p:cNvSpPr>
            <a:spLocks noChangeArrowheads="1"/>
          </p:cNvSpPr>
          <p:nvPr/>
        </p:nvSpPr>
        <p:spPr bwMode="auto">
          <a:xfrm>
            <a:off x="3839634" y="5876927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20</a:t>
            </a: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031" name="Rectangle 447"/>
          <p:cNvSpPr>
            <a:spLocks noChangeArrowheads="1"/>
          </p:cNvSpPr>
          <p:nvPr/>
        </p:nvSpPr>
        <p:spPr bwMode="auto">
          <a:xfrm>
            <a:off x="4779434" y="5876927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40</a:t>
            </a: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032" name="Rectangle 448"/>
          <p:cNvSpPr>
            <a:spLocks noChangeArrowheads="1"/>
          </p:cNvSpPr>
          <p:nvPr/>
        </p:nvSpPr>
        <p:spPr bwMode="auto">
          <a:xfrm>
            <a:off x="5710767" y="5876927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60</a:t>
            </a: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033" name="Rectangle 449"/>
          <p:cNvSpPr>
            <a:spLocks noChangeArrowheads="1"/>
          </p:cNvSpPr>
          <p:nvPr/>
        </p:nvSpPr>
        <p:spPr bwMode="auto">
          <a:xfrm>
            <a:off x="6640689" y="5876927"/>
            <a:ext cx="230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80</a:t>
            </a: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034" name="Rectangle 450"/>
          <p:cNvSpPr>
            <a:spLocks noChangeArrowheads="1"/>
          </p:cNvSpPr>
          <p:nvPr/>
        </p:nvSpPr>
        <p:spPr bwMode="auto">
          <a:xfrm>
            <a:off x="7532512" y="5876927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100</a:t>
            </a: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035" name="Line 451"/>
          <p:cNvSpPr>
            <a:spLocks noChangeShapeType="1"/>
          </p:cNvSpPr>
          <p:nvPr/>
        </p:nvSpPr>
        <p:spPr bwMode="auto">
          <a:xfrm flipH="1" flipV="1">
            <a:off x="2991556" y="2216150"/>
            <a:ext cx="12700" cy="3549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36" name="Line 452"/>
          <p:cNvSpPr>
            <a:spLocks noChangeShapeType="1"/>
          </p:cNvSpPr>
          <p:nvPr/>
        </p:nvSpPr>
        <p:spPr bwMode="auto">
          <a:xfrm flipH="1">
            <a:off x="2956279" y="5765800"/>
            <a:ext cx="4797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37" name="Line 453"/>
          <p:cNvSpPr>
            <a:spLocks noChangeShapeType="1"/>
          </p:cNvSpPr>
          <p:nvPr/>
        </p:nvSpPr>
        <p:spPr bwMode="auto">
          <a:xfrm flipH="1">
            <a:off x="2956279" y="5054600"/>
            <a:ext cx="4797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38" name="Line 454"/>
          <p:cNvSpPr>
            <a:spLocks noChangeShapeType="1"/>
          </p:cNvSpPr>
          <p:nvPr/>
        </p:nvSpPr>
        <p:spPr bwMode="auto">
          <a:xfrm flipH="1">
            <a:off x="2956279" y="4343400"/>
            <a:ext cx="4797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39" name="Line 455"/>
          <p:cNvSpPr>
            <a:spLocks noChangeShapeType="1"/>
          </p:cNvSpPr>
          <p:nvPr/>
        </p:nvSpPr>
        <p:spPr bwMode="auto">
          <a:xfrm flipH="1">
            <a:off x="2956279" y="3622675"/>
            <a:ext cx="4797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40" name="Line 456"/>
          <p:cNvSpPr>
            <a:spLocks noChangeShapeType="1"/>
          </p:cNvSpPr>
          <p:nvPr/>
        </p:nvSpPr>
        <p:spPr bwMode="auto">
          <a:xfrm flipH="1">
            <a:off x="2956279" y="2911475"/>
            <a:ext cx="4797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41" name="Line 457"/>
          <p:cNvSpPr>
            <a:spLocks noChangeShapeType="1"/>
          </p:cNvSpPr>
          <p:nvPr/>
        </p:nvSpPr>
        <p:spPr bwMode="auto">
          <a:xfrm flipH="1">
            <a:off x="2956279" y="2200275"/>
            <a:ext cx="4797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42" name="Text Box 458"/>
          <p:cNvSpPr txBox="1">
            <a:spLocks noChangeArrowheads="1"/>
          </p:cNvSpPr>
          <p:nvPr/>
        </p:nvSpPr>
        <p:spPr bwMode="auto">
          <a:xfrm>
            <a:off x="477962" y="2211391"/>
            <a:ext cx="24472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General population</a:t>
            </a:r>
          </a:p>
        </p:txBody>
      </p:sp>
      <p:sp>
        <p:nvSpPr>
          <p:cNvPr id="324043" name="Text Box 459"/>
          <p:cNvSpPr txBox="1">
            <a:spLocks noChangeArrowheads="1"/>
          </p:cNvSpPr>
          <p:nvPr/>
        </p:nvSpPr>
        <p:spPr bwMode="auto">
          <a:xfrm>
            <a:off x="321734" y="2768600"/>
            <a:ext cx="2603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Personal history of colorectal </a:t>
            </a:r>
            <a:r>
              <a:rPr lang="en-US" sz="2200" b="1" dirty="0" err="1" smtClean="0">
                <a:solidFill>
                  <a:prstClr val="black"/>
                </a:solidFill>
              </a:rPr>
              <a:t>neoplasia</a:t>
            </a:r>
            <a:endParaRPr lang="en-US" sz="2200" b="1" dirty="0" smtClean="0">
              <a:solidFill>
                <a:prstClr val="black"/>
              </a:solidFill>
            </a:endParaRPr>
          </a:p>
        </p:txBody>
      </p:sp>
      <p:sp>
        <p:nvSpPr>
          <p:cNvPr id="324044" name="Text Box 460"/>
          <p:cNvSpPr txBox="1">
            <a:spLocks noChangeArrowheads="1"/>
          </p:cNvSpPr>
          <p:nvPr/>
        </p:nvSpPr>
        <p:spPr bwMode="auto">
          <a:xfrm>
            <a:off x="708378" y="3562350"/>
            <a:ext cx="221685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Inflammatory </a:t>
            </a:r>
            <a:br>
              <a:rPr lang="en-US" sz="2200" b="1" dirty="0" smtClean="0">
                <a:solidFill>
                  <a:prstClr val="black"/>
                </a:solidFill>
              </a:rPr>
            </a:br>
            <a:r>
              <a:rPr lang="en-US" sz="2200" b="1" dirty="0" smtClean="0">
                <a:solidFill>
                  <a:prstClr val="black"/>
                </a:solidFill>
              </a:rPr>
              <a:t>bowel disease</a:t>
            </a:r>
          </a:p>
        </p:txBody>
      </p:sp>
      <p:sp>
        <p:nvSpPr>
          <p:cNvPr id="324045" name="Text Box 461"/>
          <p:cNvSpPr txBox="1">
            <a:spLocks noChangeArrowheads="1"/>
          </p:cNvSpPr>
          <p:nvPr/>
        </p:nvSpPr>
        <p:spPr bwMode="auto">
          <a:xfrm>
            <a:off x="782275" y="4489452"/>
            <a:ext cx="21429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HNPCC mutation</a:t>
            </a:r>
          </a:p>
        </p:txBody>
      </p:sp>
      <p:sp>
        <p:nvSpPr>
          <p:cNvPr id="324046" name="Text Box 462"/>
          <p:cNvSpPr txBox="1">
            <a:spLocks noChangeArrowheads="1"/>
          </p:cNvSpPr>
          <p:nvPr/>
        </p:nvSpPr>
        <p:spPr bwMode="auto">
          <a:xfrm>
            <a:off x="1349024" y="5221291"/>
            <a:ext cx="159032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FAP</a:t>
            </a:r>
          </a:p>
        </p:txBody>
      </p:sp>
      <p:sp>
        <p:nvSpPr>
          <p:cNvPr id="324047" name="Text Box 463"/>
          <p:cNvSpPr txBox="1">
            <a:spLocks noChangeArrowheads="1"/>
          </p:cNvSpPr>
          <p:nvPr/>
        </p:nvSpPr>
        <p:spPr bwMode="auto">
          <a:xfrm>
            <a:off x="3392312" y="2187577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6%</a:t>
            </a:r>
          </a:p>
        </p:txBody>
      </p:sp>
      <p:sp>
        <p:nvSpPr>
          <p:cNvPr id="324048" name="Text Box 464"/>
          <p:cNvSpPr txBox="1">
            <a:spLocks noChangeArrowheads="1"/>
          </p:cNvSpPr>
          <p:nvPr/>
        </p:nvSpPr>
        <p:spPr bwMode="auto">
          <a:xfrm>
            <a:off x="4092222" y="2951165"/>
            <a:ext cx="1439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15%–20%</a:t>
            </a:r>
          </a:p>
        </p:txBody>
      </p:sp>
      <p:sp>
        <p:nvSpPr>
          <p:cNvPr id="324049" name="Text Box 465"/>
          <p:cNvSpPr txBox="1">
            <a:spLocks noChangeArrowheads="1"/>
          </p:cNvSpPr>
          <p:nvPr/>
        </p:nvSpPr>
        <p:spPr bwMode="auto">
          <a:xfrm>
            <a:off x="5071533" y="3717927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15%–40%</a:t>
            </a:r>
          </a:p>
        </p:txBody>
      </p:sp>
      <p:sp>
        <p:nvSpPr>
          <p:cNvPr id="324050" name="Text Box 466"/>
          <p:cNvSpPr txBox="1">
            <a:spLocks noChangeArrowheads="1"/>
          </p:cNvSpPr>
          <p:nvPr/>
        </p:nvSpPr>
        <p:spPr bwMode="auto">
          <a:xfrm>
            <a:off x="6929967" y="4402140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70%–80%</a:t>
            </a:r>
          </a:p>
        </p:txBody>
      </p:sp>
      <p:sp>
        <p:nvSpPr>
          <p:cNvPr id="324051" name="Text Box 467"/>
          <p:cNvSpPr txBox="1">
            <a:spLocks noChangeArrowheads="1"/>
          </p:cNvSpPr>
          <p:nvPr/>
        </p:nvSpPr>
        <p:spPr bwMode="auto">
          <a:xfrm>
            <a:off x="7734301" y="5119690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&gt;95%</a:t>
            </a:r>
          </a:p>
        </p:txBody>
      </p:sp>
      <p:sp>
        <p:nvSpPr>
          <p:cNvPr id="324052" name="Text Box 468"/>
          <p:cNvSpPr txBox="1">
            <a:spLocks noChangeArrowheads="1"/>
          </p:cNvSpPr>
          <p:nvPr/>
        </p:nvSpPr>
        <p:spPr bwMode="auto">
          <a:xfrm>
            <a:off x="4294013" y="6215065"/>
            <a:ext cx="2233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Lifetime risk (%)</a:t>
            </a:r>
          </a:p>
        </p:txBody>
      </p:sp>
      <p:sp>
        <p:nvSpPr>
          <p:cNvPr id="324053" name="AutoShape 469"/>
          <p:cNvSpPr>
            <a:spLocks noChangeArrowheads="1"/>
          </p:cNvSpPr>
          <p:nvPr/>
        </p:nvSpPr>
        <p:spPr bwMode="auto">
          <a:xfrm rot="5400000" flipH="1">
            <a:off x="3753381" y="3062642"/>
            <a:ext cx="574675" cy="221544"/>
          </a:xfrm>
          <a:prstGeom prst="parallelogram">
            <a:avLst>
              <a:gd name="adj" fmla="val 76431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54" name="AutoShape 470"/>
          <p:cNvSpPr>
            <a:spLocks noChangeArrowheads="1"/>
          </p:cNvSpPr>
          <p:nvPr/>
        </p:nvSpPr>
        <p:spPr bwMode="auto">
          <a:xfrm rot="5400000" flipH="1">
            <a:off x="4697414" y="3777017"/>
            <a:ext cx="574675" cy="221545"/>
          </a:xfrm>
          <a:prstGeom prst="parallelogram">
            <a:avLst>
              <a:gd name="adj" fmla="val 76431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  <p:sp>
        <p:nvSpPr>
          <p:cNvPr id="324055" name="AutoShape 471"/>
          <p:cNvSpPr>
            <a:spLocks noChangeArrowheads="1"/>
          </p:cNvSpPr>
          <p:nvPr/>
        </p:nvSpPr>
        <p:spPr bwMode="auto">
          <a:xfrm rot="5400000" flipH="1">
            <a:off x="6560080" y="4489805"/>
            <a:ext cx="574675" cy="221545"/>
          </a:xfrm>
          <a:prstGeom prst="parallelogram">
            <a:avLst>
              <a:gd name="adj" fmla="val 76431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Y" sz="3200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CRC: Signs and symptoms</a:t>
            </a:r>
            <a:endParaRPr lang="ar-SY" sz="4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88620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ct val="50000"/>
              </a:spcBef>
              <a:buClr>
                <a:srgbClr val="FFFFFF"/>
              </a:buClr>
              <a:buSzPct val="85000"/>
              <a:buNone/>
            </a:pPr>
            <a:endParaRPr lang="en-US" altLang="en-US" sz="2400" b="1" i="1" kern="1200" dirty="0" smtClean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ct val="50000"/>
              </a:spcBef>
              <a:buClr>
                <a:srgbClr val="FFFFFF"/>
              </a:buClr>
              <a:buSzPct val="85000"/>
              <a:buNone/>
            </a:pPr>
            <a:r>
              <a:rPr lang="en-US" altLang="en-US" sz="2400" b="1" i="1" kern="1200" dirty="0" smtClean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Early </a:t>
            </a:r>
            <a:r>
              <a:rPr lang="en-US" altLang="en-US" sz="2400" b="1" i="1" kern="1200" dirty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colon cancer usually has </a:t>
            </a:r>
            <a:r>
              <a:rPr lang="en-US" altLang="en-US" sz="2400" b="1" i="1" u="sng" kern="1200" dirty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no</a:t>
            </a:r>
            <a:r>
              <a:rPr lang="en-US" altLang="en-US" sz="2400" b="1" i="1" kern="1200" dirty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symptoms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endParaRPr lang="en-US" sz="2000" b="1" kern="1200" dirty="0" smtClean="0">
              <a:solidFill>
                <a:srgbClr val="000000"/>
              </a:solidFill>
              <a:latin typeface="Arial" pitchFamily="29" charset="0"/>
              <a:ea typeface="MS PGothic" pitchFamily="34" charset="-128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2000" b="1" kern="1200" dirty="0" smtClean="0">
                <a:solidFill>
                  <a:srgbClr val="000000"/>
                </a:solidFill>
                <a:latin typeface="Arial" pitchFamily="29" charset="0"/>
                <a:ea typeface="MS PGothic" pitchFamily="34" charset="-128"/>
              </a:rPr>
              <a:t>Signs </a:t>
            </a:r>
            <a:r>
              <a:rPr lang="en-US" sz="20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</a:rPr>
              <a:t>and symptoms typically occur only in </a:t>
            </a:r>
            <a:r>
              <a:rPr lang="en-US" sz="2000" b="1" u="sng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</a:rPr>
              <a:t>advanced</a:t>
            </a:r>
            <a:r>
              <a:rPr lang="en-US" sz="20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</a:rPr>
              <a:t> colon cancer. Symptoms may include:</a:t>
            </a:r>
          </a:p>
          <a:p>
            <a:pPr marL="0" lvl="0" indent="0">
              <a:spcBef>
                <a:spcPct val="70000"/>
              </a:spcBef>
              <a:buClrTx/>
              <a:buSzTx/>
              <a:buNone/>
              <a:defRPr/>
            </a:pPr>
            <a:endParaRPr lang="en-US" sz="800" b="1" kern="1200" dirty="0">
              <a:solidFill>
                <a:srgbClr val="000000"/>
              </a:solidFill>
              <a:latin typeface="Arial" pitchFamily="29" charset="0"/>
              <a:ea typeface="MS PGothic" pitchFamily="34" charset="-128"/>
            </a:endParaRPr>
          </a:p>
          <a:p>
            <a:pPr marL="1371600" lvl="3" indent="0">
              <a:spcBef>
                <a:spcPct val="0"/>
              </a:spcBef>
              <a:buClrTx/>
              <a:buSz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  <a:cs typeface="+mn-cs"/>
              </a:rPr>
              <a:t>  Change in bowel habits lasting more</a:t>
            </a:r>
          </a:p>
          <a:p>
            <a:pPr marL="1371600" lvl="3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  <a:cs typeface="+mn-cs"/>
              </a:rPr>
              <a:t>     than a few days</a:t>
            </a:r>
          </a:p>
          <a:p>
            <a:pPr marL="1371600" lvl="3" indent="0">
              <a:lnSpc>
                <a:spcPct val="120000"/>
              </a:lnSpc>
              <a:buClrTx/>
              <a:buSz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  <a:cs typeface="+mn-cs"/>
              </a:rPr>
              <a:t>  Bleeding from the rectum</a:t>
            </a:r>
          </a:p>
          <a:p>
            <a:pPr marL="1371600" lvl="3" indent="0">
              <a:lnSpc>
                <a:spcPct val="120000"/>
              </a:lnSpc>
              <a:buClrTx/>
              <a:buSz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  <a:cs typeface="+mn-cs"/>
              </a:rPr>
              <a:t>  Blood in the stool</a:t>
            </a:r>
          </a:p>
          <a:p>
            <a:pPr marL="1371600" lvl="3" indent="0">
              <a:lnSpc>
                <a:spcPct val="120000"/>
              </a:lnSpc>
              <a:buClrTx/>
              <a:buSz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  <a:cs typeface="+mn-cs"/>
              </a:rPr>
              <a:t>  Cramping or gnawing stomach pains</a:t>
            </a:r>
          </a:p>
          <a:p>
            <a:pPr marL="1371600" lvl="3" indent="0">
              <a:lnSpc>
                <a:spcPct val="120000"/>
              </a:lnSpc>
              <a:buClrTx/>
              <a:buSz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29" charset="0"/>
                <a:ea typeface="MS PGothic" pitchFamily="34" charset="-128"/>
                <a:cs typeface="+mn-cs"/>
              </a:rPr>
              <a:t>  Weakness and </a:t>
            </a:r>
            <a:r>
              <a:rPr lang="en-US" sz="2400" b="1" kern="1200" dirty="0" smtClean="0">
                <a:solidFill>
                  <a:srgbClr val="000000"/>
                </a:solidFill>
                <a:latin typeface="Arial" pitchFamily="29" charset="0"/>
                <a:ea typeface="MS PGothic" pitchFamily="34" charset="-128"/>
                <a:cs typeface="+mn-cs"/>
              </a:rPr>
              <a:t>fatigue </a:t>
            </a:r>
            <a:endParaRPr lang="en-US" sz="2400" b="1" kern="1200" dirty="0">
              <a:solidFill>
                <a:srgbClr val="000000"/>
              </a:solidFill>
              <a:latin typeface="Arial" pitchFamily="29" charset="0"/>
              <a:ea typeface="MS PGothic" pitchFamily="34" charset="-128"/>
              <a:cs typeface="+mn-cs"/>
            </a:endParaRPr>
          </a:p>
          <a:p>
            <a:pPr marL="1371600" lvl="3" indent="0">
              <a:lnSpc>
                <a:spcPct val="120000"/>
              </a:lnSpc>
              <a:buClrTx/>
              <a:buSzTx/>
              <a:buBlip>
                <a:blip r:embed="rId2"/>
              </a:buBlip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 pitchFamily="29" charset="0"/>
                <a:ea typeface="Times New Roman" pitchFamily="29" charset="0"/>
                <a:cs typeface="Times New Roman" pitchFamily="29" charset="0"/>
              </a:rPr>
              <a:t>  Jaundice </a:t>
            </a:r>
            <a:r>
              <a:rPr lang="en-US" sz="1800" b="1" kern="1200" dirty="0">
                <a:solidFill>
                  <a:srgbClr val="000000"/>
                </a:solidFill>
                <a:latin typeface="Arial" pitchFamily="29" charset="0"/>
                <a:ea typeface="Times New Roman" pitchFamily="29" charset="0"/>
                <a:cs typeface="Times New Roman" pitchFamily="29" charset="0"/>
              </a:rPr>
              <a:t>(yellow-green color of the skin &amp; white part of the eye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02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ea typeface="MS PGothic" panose="020B0600070205080204" pitchFamily="34" charset="-128"/>
              </a:rPr>
              <a:t>Colon Polyp to Cancer takes about 10-15 years</a:t>
            </a:r>
            <a:endParaRPr lang="ar-SY" sz="3600" dirty="0">
              <a:solidFill>
                <a:schemeClr val="bg2"/>
              </a:solidFill>
            </a:endParaRPr>
          </a:p>
        </p:txBody>
      </p:sp>
      <p:pic>
        <p:nvPicPr>
          <p:cNvPr id="3" name="Picture 4" descr="colon cancer progressi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05" y="1988842"/>
            <a:ext cx="67818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2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solidDmnd">
          <a:fgClr>
            <a:schemeClr val="bg2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Char char="–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solidDmnd">
          <a:fgClr>
            <a:schemeClr val="bg2"/>
          </a:fgClr>
          <a:bgClr>
            <a:srgbClr val="FFFFFF"/>
          </a:bgClr>
        </a:patt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Char char="–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alloo">
  <a:themeElements>
    <a:clrScheme name="Kallo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ll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29" charset="0"/>
          </a:defRPr>
        </a:defPPr>
      </a:lstStyle>
    </a:lnDef>
  </a:objectDefaults>
  <a:extraClrSchemeLst>
    <a:extraClrScheme>
      <a:clrScheme name="Kallo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llo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llo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llo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llo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llo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llo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10506</TotalTime>
  <Words>1991</Words>
  <Application>Microsoft Office PowerPoint</Application>
  <PresentationFormat>On-screen Show (4:3)</PresentationFormat>
  <Paragraphs>441</Paragraphs>
  <Slides>64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Office Theme</vt:lpstr>
      <vt:lpstr>Pixel</vt:lpstr>
      <vt:lpstr>Default Design</vt:lpstr>
      <vt:lpstr>Blank Presentation</vt:lpstr>
      <vt:lpstr>2_Office Theme</vt:lpstr>
      <vt:lpstr>1_Blank Presentation</vt:lpstr>
      <vt:lpstr>Kalloo</vt:lpstr>
      <vt:lpstr>Colorectal cancer  Screening and Prevention</vt:lpstr>
      <vt:lpstr>Colorectal cancer: Introduction</vt:lpstr>
      <vt:lpstr>Colorectal cancer: Introduction</vt:lpstr>
      <vt:lpstr>Colorectal cancer: Introduction</vt:lpstr>
      <vt:lpstr>Types of Colon Cancer </vt:lpstr>
      <vt:lpstr>CRC: Risk factors</vt:lpstr>
      <vt:lpstr>Risk of Colorectal Cancer (CRC)</vt:lpstr>
      <vt:lpstr>CRC: Signs and symptoms</vt:lpstr>
      <vt:lpstr>Colon Polyp to Cancer takes about 10-15 years</vt:lpstr>
      <vt:lpstr>Colorectal cancer screening</vt:lpstr>
      <vt:lpstr>Colon Cancer Tests</vt:lpstr>
      <vt:lpstr>Endoscopic tests: Colonoscopy</vt:lpstr>
      <vt:lpstr>Endoscopic tests: Colonoscopy</vt:lpstr>
      <vt:lpstr>Polypectomy Technique </vt:lpstr>
      <vt:lpstr>Endoscopic tests: Sigmoidoscopy</vt:lpstr>
      <vt:lpstr>Computed Tomographic colonography (Virtual colonoscopy)</vt:lpstr>
      <vt:lpstr>Virtual Colonoscopy</vt:lpstr>
      <vt:lpstr>PowerPoint Presentation</vt:lpstr>
      <vt:lpstr>Limitations of virtual colonoscopy</vt:lpstr>
      <vt:lpstr>Fecal based screening</vt:lpstr>
      <vt:lpstr>Guaiac FOBT</vt:lpstr>
      <vt:lpstr>  Fecal Immunohistocgemical Test FIT  </vt:lpstr>
      <vt:lpstr>Stool DNA Test</vt:lpstr>
      <vt:lpstr>Stool DNA test</vt:lpstr>
      <vt:lpstr>Video Capsule Colonoscopy</vt:lpstr>
      <vt:lpstr>CRC screening: Average Risk Individuals</vt:lpstr>
      <vt:lpstr>Current Recommendations Average Risk</vt:lpstr>
      <vt:lpstr>Approach to Colon Cancer Testing</vt:lpstr>
      <vt:lpstr>Lynch syndrome: Genetic Features </vt:lpstr>
      <vt:lpstr>Lynch syndrome</vt:lpstr>
      <vt:lpstr>Cancers associated with Lynch syndrome</vt:lpstr>
      <vt:lpstr>Clinical Features of Lynch syndrome</vt:lpstr>
      <vt:lpstr>You should suspect Lynch syndrome if a patient has a family history of cancer, especially if there are: </vt:lpstr>
      <vt:lpstr>Amsterdam Criteria</vt:lpstr>
      <vt:lpstr>Lynch syndrome screening</vt:lpstr>
      <vt:lpstr>Lynch syndrome screening</vt:lpstr>
      <vt:lpstr>Lynch syndrome: chemoprevention CAPP2 trial</vt:lpstr>
      <vt:lpstr>Familial  adenomatous polyposis FAP</vt:lpstr>
      <vt:lpstr>Familial  adenomatous polyposis FAP</vt:lpstr>
      <vt:lpstr>Multi-Step Carcinogenesis </vt:lpstr>
      <vt:lpstr>Attenuated FAP</vt:lpstr>
      <vt:lpstr>Surgical options in FAP and AFAP</vt:lpstr>
      <vt:lpstr>Chemoprevention in FAP and AFAP</vt:lpstr>
      <vt:lpstr>MYH-Associated Polyposis MAP</vt:lpstr>
      <vt:lpstr>MAP diagnosis</vt:lpstr>
      <vt:lpstr>MAP screening and management: ASCO recommendations</vt:lpstr>
      <vt:lpstr>Peutz-Jeghers syndrome PJS</vt:lpstr>
      <vt:lpstr>PowerPoint Presentation</vt:lpstr>
      <vt:lpstr>Cancers associated with PJS</vt:lpstr>
      <vt:lpstr>Management of  PJS</vt:lpstr>
      <vt:lpstr>Serrated Polyposis Syndrome (SPS) </vt:lpstr>
      <vt:lpstr>PowerPoint Presentation</vt:lpstr>
      <vt:lpstr>Serrated Polyposis Syndrome (SPS) </vt:lpstr>
      <vt:lpstr>Juvenile polyposis syndrome JPS</vt:lpstr>
      <vt:lpstr>WHO criteria for diagnosis of juvenile polyposis syndrome are one of either</vt:lpstr>
      <vt:lpstr>JPS Presentation</vt:lpstr>
      <vt:lpstr>JPS Presentation</vt:lpstr>
      <vt:lpstr>JPS Presentation</vt:lpstr>
      <vt:lpstr>To reduce the risk of CRC</vt:lpstr>
      <vt:lpstr>To reduce the risk of CRC</vt:lpstr>
      <vt:lpstr>PowerPoint Presentation</vt:lpstr>
      <vt:lpstr>PowerPoint Presentation</vt:lpstr>
      <vt:lpstr>Conclusion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 cancer screening</dc:title>
  <dc:creator>User</dc:creator>
  <cp:lastModifiedBy>User</cp:lastModifiedBy>
  <cp:revision>107</cp:revision>
  <dcterms:created xsi:type="dcterms:W3CDTF">2015-12-28T13:24:15Z</dcterms:created>
  <dcterms:modified xsi:type="dcterms:W3CDTF">2016-01-24T05:29:00Z</dcterms:modified>
</cp:coreProperties>
</file>