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80" r:id="rId2"/>
    <p:sldId id="256" r:id="rId3"/>
    <p:sldId id="372" r:id="rId4"/>
    <p:sldId id="349" r:id="rId5"/>
    <p:sldId id="350" r:id="rId6"/>
    <p:sldId id="363" r:id="rId7"/>
    <p:sldId id="352" r:id="rId8"/>
    <p:sldId id="353" r:id="rId9"/>
    <p:sldId id="354" r:id="rId10"/>
    <p:sldId id="360" r:id="rId11"/>
    <p:sldId id="361" r:id="rId12"/>
    <p:sldId id="331" r:id="rId13"/>
    <p:sldId id="314" r:id="rId14"/>
    <p:sldId id="285" r:id="rId15"/>
    <p:sldId id="286" r:id="rId16"/>
    <p:sldId id="287" r:id="rId17"/>
    <p:sldId id="288" r:id="rId18"/>
    <p:sldId id="289" r:id="rId19"/>
    <p:sldId id="290" r:id="rId20"/>
    <p:sldId id="291" r:id="rId21"/>
    <p:sldId id="371" r:id="rId22"/>
    <p:sldId id="292" r:id="rId23"/>
    <p:sldId id="293" r:id="rId24"/>
    <p:sldId id="326" r:id="rId25"/>
    <p:sldId id="296" r:id="rId26"/>
    <p:sldId id="297" r:id="rId27"/>
    <p:sldId id="333" r:id="rId28"/>
    <p:sldId id="298" r:id="rId29"/>
    <p:sldId id="334" r:id="rId30"/>
    <p:sldId id="370" r:id="rId31"/>
    <p:sldId id="295" r:id="rId32"/>
    <p:sldId id="299" r:id="rId33"/>
    <p:sldId id="300" r:id="rId34"/>
    <p:sldId id="301" r:id="rId35"/>
    <p:sldId id="323" r:id="rId36"/>
    <p:sldId id="261" r:id="rId37"/>
    <p:sldId id="262" r:id="rId38"/>
    <p:sldId id="284" r:id="rId39"/>
    <p:sldId id="266" r:id="rId40"/>
    <p:sldId id="322" r:id="rId41"/>
    <p:sldId id="306" r:id="rId42"/>
    <p:sldId id="307" r:id="rId43"/>
    <p:sldId id="308" r:id="rId44"/>
    <p:sldId id="321" r:id="rId45"/>
    <p:sldId id="364" r:id="rId46"/>
    <p:sldId id="315" r:id="rId47"/>
    <p:sldId id="316" r:id="rId48"/>
    <p:sldId id="317" r:id="rId49"/>
    <p:sldId id="318" r:id="rId50"/>
    <p:sldId id="303" r:id="rId51"/>
    <p:sldId id="273" r:id="rId52"/>
    <p:sldId id="346" r:id="rId53"/>
    <p:sldId id="347" r:id="rId54"/>
    <p:sldId id="309" r:id="rId55"/>
    <p:sldId id="365" r:id="rId56"/>
    <p:sldId id="310" r:id="rId57"/>
    <p:sldId id="311" r:id="rId58"/>
    <p:sldId id="270" r:id="rId59"/>
    <p:sldId id="325" r:id="rId60"/>
    <p:sldId id="366" r:id="rId61"/>
    <p:sldId id="369" r:id="rId62"/>
    <p:sldId id="367" r:id="rId63"/>
    <p:sldId id="271" r:id="rId64"/>
    <p:sldId id="274" r:id="rId65"/>
    <p:sldId id="276" r:id="rId66"/>
    <p:sldId id="304" r:id="rId67"/>
    <p:sldId id="277" r:id="rId68"/>
    <p:sldId id="278" r:id="rId69"/>
    <p:sldId id="279" r:id="rId70"/>
    <p:sldId id="313" r:id="rId71"/>
    <p:sldId id="282" r:id="rId72"/>
    <p:sldId id="302" r:id="rId73"/>
    <p:sldId id="319" r:id="rId74"/>
    <p:sldId id="329" r:id="rId75"/>
    <p:sldId id="338" r:id="rId76"/>
    <p:sldId id="339" r:id="rId77"/>
    <p:sldId id="340" r:id="rId78"/>
    <p:sldId id="341" r:id="rId79"/>
    <p:sldId id="344" r:id="rId80"/>
    <p:sldId id="373" r:id="rId81"/>
    <p:sldId id="374" r:id="rId82"/>
    <p:sldId id="375" r:id="rId83"/>
    <p:sldId id="376" r:id="rId84"/>
    <p:sldId id="377"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67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73AA8E-C1D7-4FB6-A649-546FF5864E94}" type="datetimeFigureOut">
              <a:rPr lang="en-US" smtClean="0"/>
              <a:pPr/>
              <a:t>9/23/2017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5404B5-3F36-491E-9747-3AA5370A7C0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A027EB4-8C6D-4524-9A56-13A17CC238E8}"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27</a:t>
            </a:fld>
            <a:endParaRPr lang="en-US" sz="1200" b="0" i="0" u="none" strike="noStrike" kern="1200" cap="none" spc="0" baseline="0">
              <a:solidFill>
                <a:srgbClr val="000000"/>
              </a:solidFill>
              <a:uFillTx/>
              <a:latin typeface="Arial" pitchFamily="34"/>
            </a:endParaRPr>
          </a:p>
        </p:txBody>
      </p:sp>
      <p:sp>
        <p:nvSpPr>
          <p:cNvPr id="3" name="Slide Image Placeholder 2"/>
          <p:cNvSpPr>
            <a:spLocks noGrp="1" noRot="1" noChangeAspect="1"/>
          </p:cNvSpPr>
          <p:nvPr>
            <p:ph type="sldImg"/>
          </p:nvPr>
        </p:nvSpPr>
        <p:spPr>
          <a:xfrm>
            <a:off x="1152525" y="692150"/>
            <a:ext cx="4554538" cy="3416300"/>
          </a:xfrm>
        </p:spPr>
      </p:sp>
      <p:sp>
        <p:nvSpPr>
          <p:cNvPr id="4" name="Rectangle 3"/>
          <p:cNvSpPr txBox="1">
            <a:spLocks noGrp="1"/>
          </p:cNvSpPr>
          <p:nvPr>
            <p:ph type="body" sz="quarter" idx="1"/>
          </p:nvPr>
        </p:nvSpPr>
        <p:spPr>
          <a:xfrm>
            <a:off x="882652" y="4339038"/>
            <a:ext cx="5076821" cy="4106085"/>
          </a:xfrm>
        </p:spPr>
        <p:txBody>
          <a:bodyPr lIns="90489" tIns="44448" rIns="90489" bIns="44448"/>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5037AF-1428-4873-887B-25A4792B8C0D}"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29</a:t>
            </a:fld>
            <a:endParaRPr lang="en-US" sz="1200" b="0" i="0" u="none" strike="noStrike" kern="1200" cap="none" spc="0" baseline="0">
              <a:solidFill>
                <a:srgbClr val="000000"/>
              </a:solidFill>
              <a:uFillTx/>
              <a:latin typeface="Arial" pitchFamily="34"/>
            </a:endParaRPr>
          </a:p>
        </p:txBody>
      </p:sp>
      <p:sp>
        <p:nvSpPr>
          <p:cNvPr id="3" name="Slide Image Placeholder 2"/>
          <p:cNvSpPr>
            <a:spLocks noGrp="1" noRot="1" noChangeAspect="1"/>
          </p:cNvSpPr>
          <p:nvPr>
            <p:ph type="sldImg"/>
          </p:nvPr>
        </p:nvSpPr>
        <p:spPr>
          <a:xfrm>
            <a:off x="1152525" y="692150"/>
            <a:ext cx="4554538" cy="3416300"/>
          </a:xfrm>
        </p:spPr>
      </p:sp>
      <p:sp>
        <p:nvSpPr>
          <p:cNvPr id="4" name="Rectangle 3"/>
          <p:cNvSpPr txBox="1">
            <a:spLocks noGrp="1"/>
          </p:cNvSpPr>
          <p:nvPr>
            <p:ph type="body" sz="quarter" idx="1"/>
          </p:nvPr>
        </p:nvSpPr>
        <p:spPr>
          <a:xfrm>
            <a:off x="882652" y="4339038"/>
            <a:ext cx="5076821" cy="4106085"/>
          </a:xfrm>
        </p:spPr>
        <p:txBody>
          <a:bodyPr lIns="90489" tIns="44448" rIns="90489" bIns="44448"/>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B9401-F881-4D72-BF09-31C3D0F1B906}"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45</a:t>
            </a:fld>
            <a:endParaRPr lang="en-US" sz="1200" b="0" i="0" u="none" strike="noStrike" kern="1200" cap="none" spc="0" baseline="0">
              <a:solidFill>
                <a:srgbClr val="000000"/>
              </a:solidFill>
              <a:uFillTx/>
              <a:latin typeface="Arial" pitchFamily="34"/>
            </a:endParaRPr>
          </a:p>
        </p:txBody>
      </p:sp>
      <p:sp>
        <p:nvSpPr>
          <p:cNvPr id="3" name="Slide Image Placeholder 2"/>
          <p:cNvSpPr>
            <a:spLocks noGrp="1" noRot="1" noChangeAspect="1"/>
          </p:cNvSpPr>
          <p:nvPr>
            <p:ph type="sldImg"/>
          </p:nvPr>
        </p:nvSpPr>
        <p:spPr>
          <a:xfrm>
            <a:off x="1152528" y="692145"/>
            <a:ext cx="4554534" cy="3416298"/>
          </a:xfrm>
        </p:spPr>
      </p:sp>
      <p:sp>
        <p:nvSpPr>
          <p:cNvPr id="4" name="Rectangle 3"/>
          <p:cNvSpPr txBox="1">
            <a:spLocks noGrp="1"/>
          </p:cNvSpPr>
          <p:nvPr>
            <p:ph type="body" sz="quarter" idx="1"/>
          </p:nvPr>
        </p:nvSpPr>
        <p:spPr>
          <a:xfrm>
            <a:off x="882652" y="4339038"/>
            <a:ext cx="5076821" cy="4106085"/>
          </a:xfrm>
        </p:spPr>
        <p:txBody>
          <a:bodyPr lIns="90489" tIns="44448" rIns="90489" bIns="44448"/>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4025D8-60D8-4520-8B32-B69C841A8321}"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62</a:t>
            </a:fld>
            <a:endParaRPr lang="en-US" sz="1200" b="0" i="0" u="none" strike="noStrike" kern="1200" cap="none" spc="0" baseline="0">
              <a:solidFill>
                <a:srgbClr val="000000"/>
              </a:solidFill>
              <a:uFillTx/>
              <a:latin typeface="Calibri"/>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a:xfrm>
            <a:off x="685800" y="4343555"/>
            <a:ext cx="5486400" cy="4115101"/>
          </a:xfrm>
        </p:spPr>
        <p:txBody>
          <a:bodyPr/>
          <a:lstStyle/>
          <a:p>
            <a:pPr lvl="0"/>
            <a:r>
              <a:rPr lang="en-US"/>
              <a:t>Could avoid deformation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ar-SY" smtClean="0"/>
              <a:t>روتين مخرب للايب</a:t>
            </a:r>
            <a:endParaRPr lang="en-US" smtClean="0"/>
          </a:p>
        </p:txBody>
      </p:sp>
      <p:sp>
        <p:nvSpPr>
          <p:cNvPr id="93188" name="Slide Number Placeholder 3"/>
          <p:cNvSpPr>
            <a:spLocks noGrp="1"/>
          </p:cNvSpPr>
          <p:nvPr>
            <p:ph type="sldNum" sz="quarter" idx="5"/>
          </p:nvPr>
        </p:nvSpPr>
        <p:spPr>
          <a:noFill/>
        </p:spPr>
        <p:txBody>
          <a:bodyPr/>
          <a:lstStyle/>
          <a:p>
            <a:fld id="{733FAD71-CFD3-4271-87A6-D83460816442}" type="slidenum">
              <a:rPr lang="ar-SA" smtClean="0"/>
              <a:pPr/>
              <a:t>77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5404B5-3F36-491E-9747-3AA5370A7C07}" type="slidenum">
              <a:rPr lang="en-US" smtClean="0"/>
              <a:pPr/>
              <a:t>79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txBox="1">
            <a:spLocks noGrp="1"/>
          </p:cNvSpPr>
          <p:nvPr>
            <p:ph/>
          </p:nvPr>
        </p:nvSpPr>
        <p:spPr>
          <a:xfrm>
            <a:off x="457200" y="274640"/>
            <a:ext cx="8229600" cy="585152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3" name="Rectangle 4"/>
          <p:cNvSpPr txBox="1">
            <a:spLocks noGrp="1"/>
          </p:cNvSpPr>
          <p:nvPr>
            <p:ph type="dt" sz="half" idx="7"/>
          </p:nvPr>
        </p:nvSpPr>
        <p:spPr/>
        <p:txBody>
          <a:bodyPr/>
          <a:lstStyle>
            <a:lvl1pPr>
              <a:defRPr/>
            </a:lvl1pPr>
          </a:lstStyle>
          <a:p>
            <a:pPr lvl="0"/>
            <a:endParaRPr lang="en-US"/>
          </a:p>
        </p:txBody>
      </p:sp>
      <p:sp>
        <p:nvSpPr>
          <p:cNvPr id="4" name="Rectangle 5"/>
          <p:cNvSpPr txBox="1">
            <a:spLocks noGrp="1"/>
          </p:cNvSpPr>
          <p:nvPr>
            <p:ph type="ftr" sz="quarter" idx="9"/>
          </p:nvPr>
        </p:nvSpPr>
        <p:spPr/>
        <p:txBody>
          <a:bodyPr/>
          <a:lstStyle>
            <a:lvl1pPr>
              <a:defRPr/>
            </a:lvl1pPr>
          </a:lstStyle>
          <a:p>
            <a:pPr lvl="0"/>
            <a:endParaRPr lang="en-US"/>
          </a:p>
        </p:txBody>
      </p:sp>
      <p:sp>
        <p:nvSpPr>
          <p:cNvPr id="5" name="Rectangle 6"/>
          <p:cNvSpPr txBox="1">
            <a:spLocks noGrp="1"/>
          </p:cNvSpPr>
          <p:nvPr>
            <p:ph type="sldNum" sz="quarter" idx="8"/>
          </p:nvPr>
        </p:nvSpPr>
        <p:spPr/>
        <p:txBody>
          <a:bodyPr/>
          <a:lstStyle>
            <a:lvl1pPr>
              <a:defRPr lang="ar-SA">
                <a:cs typeface="Arial"/>
              </a:defRPr>
            </a:lvl1pPr>
          </a:lstStyle>
          <a:p>
            <a:pPr lvl="0"/>
            <a:fld id="{C3DD5B8D-3848-4FB2-BEEF-777B958BD492}" type="slidenum">
              <a:rPr/>
              <a:pPr lvl="0"/>
              <a:t>‹#›</a:t>
            </a:fld>
            <a:endParaRPr lang="en-US"/>
          </a:p>
        </p:txBody>
      </p:sp>
    </p:spTree>
  </p:cSld>
  <p:clrMapOvr>
    <a:masterClrMapping/>
  </p:clrMapOvr>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8" name="عنصر نائب للتذييل 7"/>
          <p:cNvSpPr>
            <a:spLocks noGrp="1"/>
          </p:cNvSpPr>
          <p:nvPr>
            <p:ph type="ftr" sz="quarter" idx="11"/>
          </p:nvPr>
        </p:nvSpPr>
        <p:spPr/>
        <p:txBody>
          <a:bodyPr/>
          <a:lstStyle/>
          <a:p>
            <a:endParaRPr lang="en-US" dirty="0"/>
          </a:p>
        </p:txBody>
      </p:sp>
      <p:sp>
        <p:nvSpPr>
          <p:cNvPr id="9" name="عنصر نائب لرقم الشريحة 8"/>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4" name="عنصر نائب للتذييل 3"/>
          <p:cNvSpPr>
            <a:spLocks noGrp="1"/>
          </p:cNvSpPr>
          <p:nvPr>
            <p:ph type="ftr" sz="quarter" idx="11"/>
          </p:nvPr>
        </p:nvSpPr>
        <p:spPr/>
        <p:txBody>
          <a:bodyPr/>
          <a:lstStyle/>
          <a:p>
            <a:endParaRPr lang="en-US" dirty="0"/>
          </a:p>
        </p:txBody>
      </p:sp>
      <p:sp>
        <p:nvSpPr>
          <p:cNvPr id="5" name="عنصر نائب لرقم الشريحة 4"/>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3" name="عنصر نائب للتذييل 2"/>
          <p:cNvSpPr>
            <a:spLocks noGrp="1"/>
          </p:cNvSpPr>
          <p:nvPr>
            <p:ph type="ftr" sz="quarter" idx="11"/>
          </p:nvPr>
        </p:nvSpPr>
        <p:spPr/>
        <p:txBody>
          <a:bodyPr/>
          <a:lstStyle/>
          <a:p>
            <a:endParaRPr lang="en-US" dirty="0"/>
          </a:p>
        </p:txBody>
      </p:sp>
      <p:sp>
        <p:nvSpPr>
          <p:cNvPr id="4" name="عنصر نائب لرقم الشريحة 3"/>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2A5AFC1-E853-4200-B5B2-71B608BF4359}" type="datetimeFigureOut">
              <a:rPr lang="en-US" smtClean="0"/>
              <a:pPr/>
              <a:t>9/23/2017</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00DE46BA-2143-4BC1-B655-6CFB67558D0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5AFC1-E853-4200-B5B2-71B608BF4359}" type="datetimeFigureOut">
              <a:rPr lang="en-US" smtClean="0"/>
              <a:pPr/>
              <a:t>9/23/2017</a:t>
            </a:fld>
            <a:endParaRPr lang="en-US" dirty="0"/>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E46BA-2143-4BC1-B655-6CFB67558D0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educationforhealth.org/" TargetMode="External"/><Relationship Id="rId2" Type="http://schemas.openxmlformats.org/officeDocument/2006/relationships/hyperlink" Target="http://www.ginasthma.or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EG" dirty="0" smtClean="0"/>
              <a:t>أهم المعلومات عن الربو</a:t>
            </a:r>
            <a:endParaRPr lang="en-US" dirty="0"/>
          </a:p>
        </p:txBody>
      </p:sp>
      <p:sp>
        <p:nvSpPr>
          <p:cNvPr id="3" name="Subtitle 2"/>
          <p:cNvSpPr>
            <a:spLocks noGrp="1"/>
          </p:cNvSpPr>
          <p:nvPr>
            <p:ph type="subTitle" idx="1"/>
          </p:nvPr>
        </p:nvSpPr>
        <p:spPr/>
        <p:txBody>
          <a:bodyPr/>
          <a:lstStyle/>
          <a:p>
            <a:r>
              <a:rPr lang="ar-EG" sz="4000" dirty="0" smtClean="0">
                <a:solidFill>
                  <a:srgbClr val="FF0000"/>
                </a:solidFill>
              </a:rPr>
              <a:t>اللجنه الوطنية للأمراض المزمنه</a:t>
            </a:r>
          </a:p>
          <a:p>
            <a:r>
              <a:rPr lang="ar-EG" dirty="0" smtClean="0"/>
              <a:t>2016- 2017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fontScale="90000"/>
          </a:bodyPr>
          <a:lstStyle/>
          <a:p>
            <a:pPr lvl="0"/>
            <a:r>
              <a:rPr lang="ar-SY">
                <a:solidFill>
                  <a:srgbClr val="FFFFFF"/>
                </a:solidFill>
              </a:rPr>
              <a:t>ألية الربو </a:t>
            </a:r>
            <a:r>
              <a:rPr lang="ar-EG">
                <a:solidFill>
                  <a:srgbClr val="FFFFFF"/>
                </a:solidFill>
              </a:rPr>
              <a:t>ال</a:t>
            </a:r>
            <a:r>
              <a:rPr lang="ar-SY">
                <a:solidFill>
                  <a:srgbClr val="FFFFFF"/>
                </a:solidFill>
              </a:rPr>
              <a:t>: م</a:t>
            </a:r>
            <a:r>
              <a:rPr lang="ar-EG">
                <a:solidFill>
                  <a:srgbClr val="FFFFFF"/>
                </a:solidFill>
              </a:rPr>
              <a:t>اا</a:t>
            </a:r>
            <a:r>
              <a:rPr lang="ar-SY">
                <a:solidFill>
                  <a:srgbClr val="FFFFFF"/>
                </a:solidFill>
              </a:rPr>
              <a:t>رض م</a:t>
            </a:r>
            <a:r>
              <a:rPr lang="ar-EG">
                <a:solidFill>
                  <a:srgbClr val="FFFFFF"/>
                </a:solidFill>
              </a:rPr>
              <a:t>ال</a:t>
            </a:r>
            <a:r>
              <a:rPr lang="ar-SY">
                <a:solidFill>
                  <a:srgbClr val="FFFFFF"/>
                </a:solidFill>
              </a:rPr>
              <a:t>زمن اتسدادي عكوس </a:t>
            </a:r>
            <a:endParaRPr lang="en-US">
              <a:solidFill>
                <a:srgbClr val="FFFFFF"/>
              </a:solidFill>
            </a:endParaRPr>
          </a:p>
        </p:txBody>
      </p:sp>
      <p:pic>
        <p:nvPicPr>
          <p:cNvPr id="3" name="Content Placeholder 2" descr="C:\Users\Dr. Yousser\Desktop\asthmaad.jpg"/>
          <p:cNvPicPr>
            <a:picLocks noGrp="1" noChangeAspect="1"/>
          </p:cNvPicPr>
          <p:nvPr>
            <p:ph idx="1"/>
          </p:nvPr>
        </p:nvPicPr>
        <p:blipFill>
          <a:blip r:embed="rId2" cstate="print"/>
          <a:stretch>
            <a:fillRect/>
          </a:stretch>
        </p:blipFill>
        <p:spPr>
          <a:xfrm>
            <a:off x="3619496" y="2910681"/>
            <a:ext cx="1904996" cy="1904996"/>
          </a:xfrm>
        </p:spPr>
      </p:pic>
      <p:pic>
        <p:nvPicPr>
          <p:cNvPr id="4" name="Picture 2" descr="C:\Users\Dr. Yousser\Desktop\asthmaad.jpg"/>
          <p:cNvPicPr>
            <a:picLocks noChangeAspect="1"/>
          </p:cNvPicPr>
          <p:nvPr/>
        </p:nvPicPr>
        <p:blipFill>
          <a:blip r:embed="rId2" cstate="print"/>
          <a:srcRect/>
          <a:stretch>
            <a:fillRect/>
          </a:stretch>
        </p:blipFill>
        <p:spPr>
          <a:xfrm>
            <a:off x="1828800" y="1752603"/>
            <a:ext cx="5715000" cy="3824285"/>
          </a:xfrm>
          <a:prstGeom prst="rect">
            <a:avLst/>
          </a:prstGeom>
          <a:noFill/>
          <a:ln>
            <a:noFill/>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ar-EG">
                <a:solidFill>
                  <a:srgbClr val="FF0000"/>
                </a:solidFill>
              </a:rPr>
              <a:t>ينجم عن هذا الامراضية التالية</a:t>
            </a:r>
            <a:endParaRPr lang="en-US">
              <a:solidFill>
                <a:srgbClr val="FF0000"/>
              </a:solidFill>
            </a:endParaRPr>
          </a:p>
        </p:txBody>
      </p:sp>
      <p:sp>
        <p:nvSpPr>
          <p:cNvPr id="3" name="Content Placeholder 2"/>
          <p:cNvSpPr txBox="1">
            <a:spLocks noGrp="1"/>
          </p:cNvSpPr>
          <p:nvPr>
            <p:ph idx="1"/>
          </p:nvPr>
        </p:nvSpPr>
        <p:spPr/>
        <p:txBody>
          <a:bodyPr>
            <a:normAutofit fontScale="92500" lnSpcReduction="10000"/>
          </a:bodyPr>
          <a:lstStyle/>
          <a:p>
            <a:pPr lvl="0" algn="r" rtl="1"/>
            <a:r>
              <a:rPr lang="ar-EG"/>
              <a:t>تشنج عضلات قصبية ملساء</a:t>
            </a:r>
          </a:p>
          <a:p>
            <a:pPr lvl="0" algn="r" rtl="1"/>
            <a:r>
              <a:rPr lang="ar-EG"/>
              <a:t>وتسمك جدر بسبب الالتهاب</a:t>
            </a:r>
          </a:p>
          <a:p>
            <a:pPr lvl="0" algn="r" rtl="1"/>
            <a:r>
              <a:rPr lang="ar-EG"/>
              <a:t>وتجمع مفرزات سميكة مخلوطة مع الخلايا الحامضية والمتوسفة من الابيتليوم . أحينا تشكل سدادات جامدة صفراوية ويجب تفريقها عن القيح الجرثومي</a:t>
            </a:r>
          </a:p>
          <a:p>
            <a:pPr lvl="0" algn="r" rtl="1"/>
            <a:endParaRPr lang="ar-EG"/>
          </a:p>
          <a:p>
            <a:pPr lvl="0" algn="r" rtl="1">
              <a:buNone/>
            </a:pPr>
            <a:r>
              <a:rPr lang="ar-EG" b="1" u="sng">
                <a:solidFill>
                  <a:srgbClr val="00B050"/>
                </a:solidFill>
              </a:rPr>
              <a:t>كل هذه العوامل تشارك وتسبب التضيق القصبي العكوس عفويا او بالعلاج. ولكن مع الزمن تحدث اعادة هيكلة </a:t>
            </a:r>
            <a:r>
              <a:rPr lang="en-US" b="1" u="sng">
                <a:solidFill>
                  <a:srgbClr val="00B050"/>
                </a:solidFill>
              </a:rPr>
              <a:t>Remodeling </a:t>
            </a:r>
            <a:r>
              <a:rPr lang="ar-EG" b="1" u="sng">
                <a:solidFill>
                  <a:srgbClr val="00B050"/>
                </a:solidFill>
              </a:rPr>
              <a:t>ويصبح تسمك عضلات مساء والتهاب وفرط استثارة دائم </a:t>
            </a:r>
            <a:endParaRPr lang="en-US" b="1" u="sng">
              <a:solidFill>
                <a:srgbClr val="00B05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rtl="1"/>
            <a:r>
              <a:rPr lang="ar-EG" b="1" u="sng" dirty="0">
                <a:solidFill>
                  <a:srgbClr val="FF0000"/>
                </a:solidFill>
              </a:rPr>
              <a:t>تدبير الربو: خمسة مكونات</a:t>
            </a:r>
            <a:endParaRPr lang="en-US" b="1" u="sng" dirty="0">
              <a:solidFill>
                <a:srgbClr val="FF0000"/>
              </a:solidFill>
            </a:endParaRPr>
          </a:p>
        </p:txBody>
      </p:sp>
      <p:sp>
        <p:nvSpPr>
          <p:cNvPr id="3" name="Content Placeholder 2"/>
          <p:cNvSpPr txBox="1">
            <a:spLocks noGrp="1"/>
          </p:cNvSpPr>
          <p:nvPr>
            <p:ph idx="1"/>
          </p:nvPr>
        </p:nvSpPr>
        <p:spPr/>
        <p:txBody>
          <a:bodyPr/>
          <a:lstStyle/>
          <a:p>
            <a:pPr lvl="0"/>
            <a:r>
              <a:rPr lang="en-US" dirty="0"/>
              <a:t>Management of asthma</a:t>
            </a:r>
            <a:endParaRPr lang="ar-EG" dirty="0"/>
          </a:p>
          <a:p>
            <a:pPr lvl="0" algn="r" rtl="1"/>
            <a:r>
              <a:rPr lang="ar-EG" dirty="0"/>
              <a:t>المكونه الأولى: </a:t>
            </a:r>
            <a:r>
              <a:rPr lang="ar-EG" dirty="0" smtClean="0"/>
              <a:t>شخص ثم صنف </a:t>
            </a:r>
            <a:r>
              <a:rPr lang="ar-EG" dirty="0"/>
              <a:t>وعالج وتابع مريض الربو</a:t>
            </a:r>
            <a:r>
              <a:rPr lang="en-US" dirty="0"/>
              <a:t> </a:t>
            </a:r>
            <a:r>
              <a:rPr lang="ar-EG" dirty="0"/>
              <a:t>بعد التشخيص .</a:t>
            </a:r>
          </a:p>
          <a:p>
            <a:pPr lvl="0" algn="r" rtl="1"/>
            <a:r>
              <a:rPr lang="ar-EG" dirty="0"/>
              <a:t>المكونه الثانية: عالج نوبة الربو</a:t>
            </a:r>
          </a:p>
          <a:p>
            <a:pPr lvl="0" algn="r" rtl="1"/>
            <a:r>
              <a:rPr lang="ar-EG" dirty="0"/>
              <a:t>المكونه الثالثة: ابعد العوامل المسببة</a:t>
            </a:r>
          </a:p>
          <a:p>
            <a:pPr lvl="0" algn="r" rtl="1"/>
            <a:r>
              <a:rPr lang="ar-EG" dirty="0"/>
              <a:t>المكونه الرابعه: تشاركية مع المريض(بطاقة المريض للعلاج الذاتي)</a:t>
            </a:r>
          </a:p>
          <a:p>
            <a:pPr lvl="0" algn="r" rtl="1"/>
            <a:r>
              <a:rPr lang="ar-EG" dirty="0"/>
              <a:t>المكونه الخامسة: حالات خاصة</a:t>
            </a:r>
          </a:p>
          <a:p>
            <a:pPr lvl="0"/>
            <a:endParaRPr lang="en-US" dirty="0"/>
          </a:p>
        </p:txBody>
      </p:sp>
      <p:pic>
        <p:nvPicPr>
          <p:cNvPr id="4" name="Picture 1037" descr="global"/>
          <p:cNvPicPr>
            <a:picLocks noChangeAspect="1"/>
          </p:cNvPicPr>
          <p:nvPr/>
        </p:nvPicPr>
        <p:blipFill>
          <a:blip r:embed="rId2" cstate="print"/>
          <a:srcRect/>
          <a:stretch>
            <a:fillRect/>
          </a:stretch>
        </p:blipFill>
        <p:spPr>
          <a:xfrm>
            <a:off x="642910" y="2857496"/>
            <a:ext cx="1109660" cy="1143000"/>
          </a:xfrm>
          <a:prstGeom prst="rect">
            <a:avLst/>
          </a:prstGeom>
          <a:noFill/>
          <a:ln>
            <a:noFill/>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EG" b="1" u="sng" dirty="0" smtClean="0">
                <a:solidFill>
                  <a:srgbClr val="FF0000"/>
                </a:solidFill>
              </a:rPr>
              <a:t>المكونه الأولى: تشخيص وتصنيف وعلاج على المدى الطويل </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ar-SY">
                <a:cs typeface="Times New Roman"/>
              </a:rPr>
              <a:t>تشخيص الربو </a:t>
            </a:r>
            <a:endParaRPr lang="en-US"/>
          </a:p>
        </p:txBody>
      </p:sp>
      <p:sp>
        <p:nvSpPr>
          <p:cNvPr id="3" name="Rectangle 3"/>
          <p:cNvSpPr txBox="1">
            <a:spLocks noGrp="1"/>
          </p:cNvSpPr>
          <p:nvPr>
            <p:ph idx="1"/>
          </p:nvPr>
        </p:nvSpPr>
        <p:spPr/>
        <p:txBody>
          <a:bodyPr/>
          <a:lstStyle/>
          <a:p>
            <a:pPr lvl="0" algn="r" rtl="1"/>
            <a:r>
              <a:rPr lang="ar-SA" b="1" dirty="0" smtClean="0">
                <a:solidFill>
                  <a:srgbClr val="FFFFFF"/>
                </a:solidFill>
                <a:cs typeface="Arial"/>
              </a:rPr>
              <a:t>الأعراض </a:t>
            </a:r>
            <a:r>
              <a:rPr lang="ar-SA" b="1" dirty="0">
                <a:solidFill>
                  <a:srgbClr val="FFFFFF"/>
                </a:solidFill>
                <a:cs typeface="Arial"/>
              </a:rPr>
              <a:t>السريرّية</a:t>
            </a:r>
            <a:r>
              <a:rPr lang="ar-SY" b="1" dirty="0">
                <a:solidFill>
                  <a:srgbClr val="FFFF99"/>
                </a:solidFill>
                <a:cs typeface="Arial"/>
              </a:rPr>
              <a:t>:</a:t>
            </a:r>
            <a:endParaRPr lang="ar-SY" dirty="0">
              <a:solidFill>
                <a:srgbClr val="FFFF99"/>
              </a:solidFill>
              <a:cs typeface="Arial"/>
            </a:endParaRPr>
          </a:p>
          <a:p>
            <a:pPr lvl="0" algn="r" rtl="1"/>
            <a:r>
              <a:rPr lang="ar-SY" dirty="0">
                <a:cs typeface="Arial"/>
              </a:rPr>
              <a:t>أربعة أعراض رئيسية:</a:t>
            </a:r>
            <a:endParaRPr lang="ar-SA" dirty="0">
              <a:cs typeface="Arial"/>
            </a:endParaRPr>
          </a:p>
          <a:p>
            <a:pPr lvl="0" algn="r" rtl="1"/>
            <a:r>
              <a:rPr lang="ar-SA" dirty="0">
                <a:solidFill>
                  <a:srgbClr val="FF0000"/>
                </a:solidFill>
                <a:cs typeface="Arial"/>
              </a:rPr>
              <a:t>ضيق نفس</a:t>
            </a:r>
          </a:p>
          <a:p>
            <a:pPr lvl="0" algn="r" rtl="1"/>
            <a:r>
              <a:rPr lang="ar-SA" dirty="0">
                <a:solidFill>
                  <a:srgbClr val="FF0000"/>
                </a:solidFill>
                <a:cs typeface="Arial"/>
              </a:rPr>
              <a:t>حس ضغط على الصدر  </a:t>
            </a:r>
            <a:r>
              <a:rPr lang="en-US" dirty="0">
                <a:solidFill>
                  <a:srgbClr val="FF0000"/>
                </a:solidFill>
              </a:rPr>
              <a:t>Tightness</a:t>
            </a:r>
            <a:r>
              <a:rPr lang="ar-SA" dirty="0">
                <a:solidFill>
                  <a:srgbClr val="FF0000"/>
                </a:solidFill>
                <a:cs typeface="Arial"/>
              </a:rPr>
              <a:t>     </a:t>
            </a:r>
            <a:endParaRPr lang="ar-SY" dirty="0">
              <a:solidFill>
                <a:srgbClr val="FF0000"/>
              </a:solidFill>
              <a:cs typeface="Arial"/>
            </a:endParaRPr>
          </a:p>
          <a:p>
            <a:pPr lvl="0" algn="r" rtl="1"/>
            <a:r>
              <a:rPr lang="ar-SY" dirty="0">
                <a:solidFill>
                  <a:srgbClr val="FF0000"/>
                </a:solidFill>
                <a:cs typeface="Arial"/>
              </a:rPr>
              <a:t>أ</a:t>
            </a:r>
            <a:r>
              <a:rPr lang="ar-SA" dirty="0">
                <a:solidFill>
                  <a:srgbClr val="FF0000"/>
                </a:solidFill>
                <a:cs typeface="Arial"/>
              </a:rPr>
              <a:t>زيز</a:t>
            </a:r>
          </a:p>
          <a:p>
            <a:pPr lvl="0" algn="r" rtl="1"/>
            <a:r>
              <a:rPr lang="ar-SA" dirty="0">
                <a:solidFill>
                  <a:srgbClr val="FF0000"/>
                </a:solidFill>
                <a:cs typeface="Arial"/>
              </a:rPr>
              <a:t>سعال ...  </a:t>
            </a:r>
            <a:r>
              <a:rPr lang="en-US" dirty="0">
                <a:solidFill>
                  <a:srgbClr val="FF0000"/>
                </a:solidFill>
              </a:rPr>
              <a:t>)</a:t>
            </a:r>
            <a:r>
              <a:rPr lang="ar-SA" dirty="0">
                <a:solidFill>
                  <a:srgbClr val="FF0000"/>
                </a:solidFill>
                <a:cs typeface="Arial"/>
              </a:rPr>
              <a:t> قد يكون عرضاً مفرداً عند الأطفال</a:t>
            </a:r>
            <a:r>
              <a:rPr lang="en-US" dirty="0">
                <a:solidFill>
                  <a:srgbClr val="FF0000"/>
                </a:solidFill>
              </a:rPr>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9" descr="photo13"/>
          <p:cNvPicPr>
            <a:picLocks noChangeAspect="1"/>
          </p:cNvPicPr>
          <p:nvPr/>
        </p:nvPicPr>
        <p:blipFill>
          <a:blip r:embed="rId2" cstate="print">
            <a:grayscl/>
          </a:blip>
          <a:srcRect/>
          <a:stretch>
            <a:fillRect/>
          </a:stretch>
        </p:blipFill>
        <p:spPr>
          <a:xfrm>
            <a:off x="2819396" y="685800"/>
            <a:ext cx="4419596" cy="3657600"/>
          </a:xfrm>
          <a:prstGeom prst="rect">
            <a:avLst/>
          </a:prstGeom>
          <a:noFill/>
          <a:ln>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p:nvPr/>
        </p:nvSpPr>
        <p:spPr>
          <a:xfrm>
            <a:off x="8443917" y="6732590"/>
            <a:ext cx="71432" cy="107954"/>
          </a:xfrm>
          <a:custGeom>
            <a:avLst>
              <a:gd name="f0" fmla="val 162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FFFF"/>
          </a:solidFill>
          <a:ln w="9528">
            <a:solidFill>
              <a:srgbClr val="000000"/>
            </a:solidFill>
            <a:prstDash val="solid"/>
            <a:miter/>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ar-SY" sz="1800" b="0" i="0" u="none" strike="noStrike" kern="1200" cap="none" spc="0" baseline="0">
              <a:solidFill>
                <a:srgbClr val="000000"/>
              </a:solidFill>
              <a:uFillTx/>
              <a:latin typeface="Calibri"/>
              <a:cs typeface="Arial"/>
            </a:endParaRPr>
          </a:p>
        </p:txBody>
      </p:sp>
      <p:sp>
        <p:nvSpPr>
          <p:cNvPr id="3" name="AutoShape 4"/>
          <p:cNvSpPr/>
          <p:nvPr/>
        </p:nvSpPr>
        <p:spPr>
          <a:xfrm>
            <a:off x="5880104" y="6743700"/>
            <a:ext cx="71442" cy="107954"/>
          </a:xfrm>
          <a:custGeom>
            <a:avLst>
              <a:gd name="f0" fmla="val 5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f20 f19 1"/>
              <a:gd name="f28" fmla="*/ 21600 f21 1"/>
              <a:gd name="f29" fmla="*/ 0 f21 1"/>
              <a:gd name="f30" fmla="*/ f19 f12 1"/>
              <a:gd name="f31" fmla="*/ f20 f13 1"/>
              <a:gd name="f32" fmla="+- f24 0 f3"/>
              <a:gd name="f33" fmla="+- f25 0 f3"/>
              <a:gd name="f34" fmla="*/ f27 1 10800"/>
              <a:gd name="f35" fmla="*/ f29 1 f21"/>
              <a:gd name="f36" fmla="*/ f28 1 f21"/>
              <a:gd name="f37" fmla="*/ f26 f12 1"/>
              <a:gd name="f38" fmla="+- f20 0 f34"/>
              <a:gd name="f39" fmla="*/ f36 f13 1"/>
              <a:gd name="f40" fmla="*/ f35 f12 1"/>
              <a:gd name="f41" fmla="*/ f36 f12 1"/>
              <a:gd name="f42" fmla="*/ f38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42" r="f37" b="f39"/>
            <a:pathLst>
              <a:path w="21600" h="21600">
                <a:moveTo>
                  <a:pt x="f19" y="f8"/>
                </a:moveTo>
                <a:lnTo>
                  <a:pt x="f19" y="f20"/>
                </a:lnTo>
                <a:lnTo>
                  <a:pt x="f7" y="f20"/>
                </a:lnTo>
                <a:lnTo>
                  <a:pt x="f9" y="f7"/>
                </a:lnTo>
                <a:lnTo>
                  <a:pt x="f8" y="f20"/>
                </a:lnTo>
                <a:lnTo>
                  <a:pt x="f26" y="f20"/>
                </a:lnTo>
                <a:lnTo>
                  <a:pt x="f26" y="f8"/>
                </a:lnTo>
                <a:close/>
              </a:path>
            </a:pathLst>
          </a:custGeom>
          <a:solidFill>
            <a:srgbClr val="FFFFFF"/>
          </a:solidFill>
          <a:ln w="9528">
            <a:solidFill>
              <a:srgbClr val="000000"/>
            </a:solidFill>
            <a:prstDash val="solid"/>
            <a:miter/>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ar-SY" sz="1800" b="0" i="0" u="none" strike="noStrike" kern="1200" cap="none" spc="0" baseline="0">
              <a:solidFill>
                <a:srgbClr val="000000"/>
              </a:solidFill>
              <a:uFillTx/>
              <a:latin typeface="Calibri"/>
              <a:cs typeface="Arial"/>
            </a:endParaRPr>
          </a:p>
        </p:txBody>
      </p:sp>
      <p:sp>
        <p:nvSpPr>
          <p:cNvPr id="4" name="Rectangle 113"/>
          <p:cNvSpPr/>
          <p:nvPr/>
        </p:nvSpPr>
        <p:spPr>
          <a:xfrm>
            <a:off x="0" y="6719889"/>
            <a:ext cx="9144000" cy="0"/>
          </a:xfrm>
          <a:prstGeom prst="rect">
            <a:avLst/>
          </a:prstGeom>
          <a:noFill/>
          <a:ln>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ar-SY" sz="1800" b="0" i="0" u="none" strike="noStrike" kern="1200" cap="none" spc="0" baseline="0">
              <a:solidFill>
                <a:srgbClr val="000000"/>
              </a:solidFill>
              <a:uFillTx/>
              <a:latin typeface="Calibri"/>
              <a:cs typeface="Arial"/>
            </a:endParaRPr>
          </a:p>
        </p:txBody>
      </p:sp>
      <p:sp>
        <p:nvSpPr>
          <p:cNvPr id="5" name="Rectangle 115"/>
          <p:cNvSpPr/>
          <p:nvPr/>
        </p:nvSpPr>
        <p:spPr>
          <a:xfrm>
            <a:off x="0" y="-563563"/>
            <a:ext cx="2311402" cy="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ar-SY" sz="1800" b="0" i="0" u="none" strike="noStrike" kern="1200" cap="none" spc="0" baseline="0">
              <a:solidFill>
                <a:srgbClr val="000000"/>
              </a:solidFill>
              <a:uFillTx/>
              <a:latin typeface="Calibri"/>
              <a:cs typeface="Arial"/>
            </a:endParaRPr>
          </a:p>
        </p:txBody>
      </p:sp>
      <p:sp>
        <p:nvSpPr>
          <p:cNvPr id="7" name="Rectangle 132"/>
          <p:cNvSpPr/>
          <p:nvPr/>
        </p:nvSpPr>
        <p:spPr>
          <a:xfrm>
            <a:off x="2616656" y="1259174"/>
            <a:ext cx="5665329" cy="4339650"/>
          </a:xfrm>
          <a:prstGeom prst="rect">
            <a:avLst/>
          </a:prstGeom>
          <a:noFill/>
          <a:ln>
            <a:noFill/>
            <a:prstDash val="solid"/>
          </a:ln>
        </p:spPr>
        <p:txBody>
          <a:bodyPr vert="horz" wrap="none" lIns="91440" tIns="45720" rIns="91440" bIns="45720" anchor="ctr" anchorCtr="0" compatLnSpc="1">
            <a:spAutoFit/>
          </a:bodyPr>
          <a:lstStyle/>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rPr>
              <a:t> </a:t>
            </a:r>
            <a:r>
              <a:rPr lang="ar-SA" sz="2400" b="0" i="0" u="sng" strike="noStrike" kern="1200" cap="none" spc="0" baseline="0" dirty="0">
                <a:solidFill>
                  <a:srgbClr val="FF0000"/>
                </a:solidFill>
                <a:uFillTx/>
                <a:latin typeface="Calibri"/>
                <a:cs typeface="Arial"/>
              </a:rPr>
              <a:t>ت</a:t>
            </a:r>
            <a:r>
              <a:rPr lang="ar-SY" sz="2400" b="0" i="0" u="sng" strike="noStrike" kern="1200" cap="none" spc="0" baseline="0" dirty="0">
                <a:solidFill>
                  <a:srgbClr val="FF0000"/>
                </a:solidFill>
                <a:uFillTx/>
                <a:latin typeface="Calibri"/>
                <a:cs typeface="Arial"/>
              </a:rPr>
              <a:t>تميّز</a:t>
            </a:r>
            <a:r>
              <a:rPr lang="ar-SA" sz="2400" b="0" i="0" u="sng" strike="noStrike" kern="1200" cap="none" spc="0" baseline="0" dirty="0">
                <a:solidFill>
                  <a:srgbClr val="FF0000"/>
                </a:solidFill>
                <a:uFillTx/>
                <a:latin typeface="Calibri"/>
                <a:cs typeface="Arial"/>
              </a:rPr>
              <a:t> هذه الأعراض بأنها</a:t>
            </a:r>
            <a:r>
              <a:rPr lang="ar-SA" sz="2400" b="0" i="0" u="none" strike="noStrike" kern="1200" cap="none" spc="0" baseline="0" dirty="0">
                <a:solidFill>
                  <a:srgbClr val="FF0000"/>
                </a:solidFill>
                <a:uFillTx/>
                <a:latin typeface="Calibri"/>
                <a:cs typeface="Arial"/>
              </a:rPr>
              <a:t> </a:t>
            </a:r>
            <a:r>
              <a:rPr lang="ar-SA" sz="1800" b="0" i="0" u="none" strike="noStrike" kern="1200" cap="none" spc="0" baseline="0" dirty="0">
                <a:solidFill>
                  <a:srgbClr val="000000"/>
                </a:solidFill>
                <a:uFillTx/>
                <a:latin typeface="Calibri"/>
                <a:cs typeface="Arial"/>
              </a:rPr>
              <a:t>:</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1- متبدلة أي متغيرة </a:t>
            </a:r>
            <a:r>
              <a:rPr lang="ar-SY" sz="1800" b="0" i="0" u="none" strike="noStrike" kern="1200" cap="none" spc="0" baseline="0" dirty="0">
                <a:solidFill>
                  <a:srgbClr val="000000"/>
                </a:solidFill>
                <a:uFillTx/>
                <a:latin typeface="Calibri"/>
                <a:cs typeface="Arial"/>
              </a:rPr>
              <a:t>.</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2-</a:t>
            </a:r>
            <a:r>
              <a:rPr lang="ar-SY" sz="1800" b="0" i="0" u="none" strike="noStrike" kern="1200" cap="none" spc="0" baseline="0" dirty="0">
                <a:solidFill>
                  <a:srgbClr val="000000"/>
                </a:solidFill>
                <a:uFillTx/>
                <a:latin typeface="Calibri"/>
                <a:cs typeface="Arial"/>
              </a:rPr>
              <a:t> ناكسة ونوبية.</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3- تشتد </a:t>
            </a:r>
            <a:r>
              <a:rPr lang="ar-SY" sz="1800" b="0" i="0" u="none" strike="noStrike" kern="1200" cap="none" spc="0" baseline="0" dirty="0">
                <a:solidFill>
                  <a:srgbClr val="000000"/>
                </a:solidFill>
                <a:uFillTx/>
                <a:latin typeface="Calibri"/>
                <a:cs typeface="Arial"/>
              </a:rPr>
              <a:t>لي</a:t>
            </a:r>
            <a:r>
              <a:rPr lang="ar-SA" sz="1800" b="0" i="0" u="none" strike="noStrike" kern="1200" cap="none" spc="0" baseline="0" dirty="0">
                <a:solidFill>
                  <a:srgbClr val="000000"/>
                </a:solidFill>
                <a:uFillTx/>
                <a:latin typeface="Calibri"/>
                <a:cs typeface="Arial"/>
              </a:rPr>
              <a:t>لاً </a:t>
            </a:r>
            <a:r>
              <a:rPr lang="ar-SY" sz="1800" b="0" i="0" u="none" strike="noStrike" kern="1200" cap="none" spc="0" baseline="0" dirty="0">
                <a:solidFill>
                  <a:srgbClr val="000000"/>
                </a:solidFill>
                <a:uFillTx/>
                <a:latin typeface="Calibri"/>
                <a:cs typeface="Arial"/>
              </a:rPr>
              <a:t>أو صباحا باكرا، حيث تنتهي أو تترافق مع قشع مطاطي جامد.</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4- تُثار بعدة عوامل</a:t>
            </a:r>
            <a:r>
              <a:rPr lang="en-US" sz="1800" b="0" i="0" u="none" strike="noStrike" kern="1200" cap="none" spc="0" baseline="0" dirty="0">
                <a:solidFill>
                  <a:srgbClr val="000000"/>
                </a:solidFill>
                <a:uFillTx/>
                <a:latin typeface="Calibri"/>
              </a:rPr>
              <a:t>  </a:t>
            </a:r>
            <a:r>
              <a:rPr lang="ar-SA" sz="1800" b="0" i="0" u="none" strike="noStrike" kern="1200" cap="none" spc="0" baseline="0" dirty="0">
                <a:solidFill>
                  <a:srgbClr val="000000"/>
                </a:solidFill>
                <a:uFillTx/>
                <a:latin typeface="Calibri"/>
                <a:cs typeface="Arial"/>
              </a:rPr>
              <a:t>محرّضة ( </a:t>
            </a:r>
            <a:r>
              <a:rPr lang="en-US" sz="1800" b="0" i="0" u="none" strike="noStrike" kern="1200" cap="none" spc="0" baseline="0" dirty="0">
                <a:solidFill>
                  <a:srgbClr val="000000"/>
                </a:solidFill>
                <a:uFillTx/>
                <a:latin typeface="Calibri"/>
              </a:rPr>
              <a:t>triggers</a:t>
            </a:r>
            <a:r>
              <a:rPr lang="ar-SA" sz="1800" b="0" i="0" u="none" strike="noStrike" kern="1200" cap="none" spc="0" baseline="0" dirty="0">
                <a:solidFill>
                  <a:srgbClr val="000000"/>
                </a:solidFill>
                <a:uFillTx/>
                <a:latin typeface="Calibri"/>
                <a:cs typeface="Arial"/>
              </a:rPr>
              <a:t>) :</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Y" sz="1800" b="0" i="0" u="none" strike="noStrike" kern="1200" cap="none" spc="0" baseline="0" dirty="0">
                <a:solidFill>
                  <a:srgbClr val="000000"/>
                </a:solidFill>
                <a:uFillTx/>
                <a:latin typeface="Calibri"/>
                <a:cs typeface="Arial"/>
              </a:rPr>
              <a:t>الجهد</a:t>
            </a:r>
            <a:r>
              <a:rPr lang="ar-SA" sz="1800" b="0" i="0" u="none" strike="noStrike" kern="1200" cap="none" spc="0" baseline="0" dirty="0">
                <a:solidFill>
                  <a:srgbClr val="000000"/>
                </a:solidFill>
                <a:uFillTx/>
                <a:latin typeface="Calibri"/>
                <a:cs typeface="Arial"/>
              </a:rPr>
              <a:t>.</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انتانات فيروسية.</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الحيوانات ذات الفراء.</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دقائق الغبار المنزلي (المفارش، الوسادات، المفروشات المنجدة، السجادات).</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الدخان ( التبغ، الخشب ).</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غبار الطلع.</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تغيرات درجة الحرارة.</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تعابير عاطفية شديدة ( الضحك أو البكاء بشدة ).</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Y" sz="1800" b="0" i="0" u="none" strike="noStrike" kern="1200" cap="none" spc="0" baseline="0" dirty="0">
                <a:solidFill>
                  <a:srgbClr val="000000"/>
                </a:solidFill>
                <a:uFillTx/>
                <a:latin typeface="Calibri"/>
                <a:cs typeface="Arial"/>
              </a:rPr>
              <a:t>الملوثات البيئية.</a:t>
            </a:r>
            <a:endParaRPr lang="en-US" sz="1800" b="0" i="0" u="none" strike="noStrike" kern="1200" cap="none" spc="0" baseline="0" dirty="0">
              <a:solidFill>
                <a:srgbClr val="000000"/>
              </a:solidFill>
              <a:uFillTx/>
              <a:latin typeface="Calibri"/>
            </a:endParaRPr>
          </a:p>
          <a:p>
            <a:pPr marL="0" marR="0" lvl="0" indent="0" algn="r" defTabSz="914400" rtl="1" fontAlgn="auto" hangingPunct="1">
              <a:lnSpc>
                <a:spcPct val="100000"/>
              </a:lnSpc>
              <a:spcBef>
                <a:spcPts val="0"/>
              </a:spcBef>
              <a:spcAft>
                <a:spcPts val="0"/>
              </a:spcAft>
              <a:buNone/>
              <a:tabLst>
                <a:tab pos="228600" algn="l"/>
              </a:tabLst>
              <a:defRPr sz="1800" b="0" i="0" u="none" strike="noStrike" kern="0" cap="none" spc="0" baseline="0">
                <a:solidFill>
                  <a:srgbClr val="000000"/>
                </a:solidFill>
                <a:uFillTx/>
              </a:defRPr>
            </a:pPr>
            <a:r>
              <a:rPr lang="ar-SA" sz="1800" b="0" i="0" u="none" strike="noStrike" kern="1200" cap="none" spc="0" baseline="0" dirty="0">
                <a:solidFill>
                  <a:srgbClr val="000000"/>
                </a:solidFill>
                <a:uFillTx/>
                <a:latin typeface="Calibri"/>
                <a:cs typeface="Arial"/>
              </a:rPr>
              <a:t>الأدوية ( أسبرين ، حاصرات </a:t>
            </a:r>
            <a:r>
              <a:rPr lang="el-GR" sz="1800" b="0" i="0" u="none" strike="noStrike" kern="1200" cap="none" spc="0" baseline="0" dirty="0">
                <a:solidFill>
                  <a:srgbClr val="000000"/>
                </a:solidFill>
                <a:uFillTx/>
                <a:latin typeface="Calibri"/>
              </a:rPr>
              <a:t>β</a:t>
            </a:r>
            <a:r>
              <a:rPr lang="ar-SA" sz="1800" b="0" i="0" u="none" strike="noStrike" kern="1200" cap="none" spc="0" baseline="0" dirty="0">
                <a:solidFill>
                  <a:srgbClr val="000000"/>
                </a:solidFill>
                <a:uFillTx/>
                <a:latin typeface="Calibri"/>
                <a:cs typeface="Arial"/>
              </a:rPr>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ar-SY">
                <a:solidFill>
                  <a:srgbClr val="FF0000"/>
                </a:solidFill>
                <a:cs typeface="Times New Roman"/>
              </a:rPr>
              <a:t>المواد المحرضة لنوب الربو</a:t>
            </a:r>
            <a:endParaRPr lang="en-US">
              <a:solidFill>
                <a:srgbClr val="FF0000"/>
              </a:solidFill>
            </a:endParaRPr>
          </a:p>
        </p:txBody>
      </p:sp>
      <p:sp>
        <p:nvSpPr>
          <p:cNvPr id="3" name="Rectangle 3"/>
          <p:cNvSpPr txBox="1">
            <a:spLocks noGrp="1"/>
          </p:cNvSpPr>
          <p:nvPr>
            <p:ph idx="1"/>
          </p:nvPr>
        </p:nvSpPr>
        <p:spPr/>
        <p:txBody>
          <a:bodyPr/>
          <a:lstStyle/>
          <a:p>
            <a:endParaRPr lang="en-US"/>
          </a:p>
        </p:txBody>
      </p:sp>
      <p:sp>
        <p:nvSpPr>
          <p:cNvPr id="4" name="Rectangle 4"/>
          <p:cNvSpPr/>
          <p:nvPr/>
        </p:nvSpPr>
        <p:spPr>
          <a:xfrm>
            <a:off x="457200" y="1600200"/>
            <a:ext cx="8229600" cy="4525959"/>
          </a:xfrm>
          <a:prstGeom prst="rect">
            <a:avLst/>
          </a:prstGeom>
          <a:noFill/>
          <a:ln>
            <a:noFill/>
            <a:prstDash val="solid"/>
          </a:ln>
        </p:spPr>
        <p:txBody>
          <a:bodyPr vert="horz" wrap="square" lIns="91440" tIns="45720" rIns="91440" bIns="45720" anchor="t" anchorCtr="0" compatLnSpc="1"/>
          <a:lstStyle/>
          <a:p>
            <a:pPr marL="342900" marR="0" lvl="0" indent="-342900" algn="r" defTabSz="914400" rtl="1" fontAlgn="auto" hangingPunct="1">
              <a:lnSpc>
                <a:spcPct val="100000"/>
              </a:lnSpc>
              <a:spcBef>
                <a:spcPts val="900"/>
              </a:spcBef>
              <a:spcAft>
                <a:spcPts val="0"/>
              </a:spcAft>
              <a:buNone/>
              <a:tabLst/>
              <a:defRPr sz="1800" b="0" i="0" u="none" strike="noStrike" kern="0" cap="none" spc="0" baseline="0">
                <a:solidFill>
                  <a:srgbClr val="000000"/>
                </a:solidFill>
                <a:uFillTx/>
              </a:defRPr>
            </a:pPr>
            <a:endParaRPr lang="ar-SY" sz="3600" b="0" i="0" u="none" strike="noStrike" kern="1200" cap="none" spc="0" baseline="0">
              <a:solidFill>
                <a:srgbClr val="000000"/>
              </a:solidFill>
              <a:uFillTx/>
              <a:latin typeface="Calibri"/>
              <a:cs typeface="Arial"/>
            </a:endParaRPr>
          </a:p>
        </p:txBody>
      </p:sp>
      <p:grpSp>
        <p:nvGrpSpPr>
          <p:cNvPr id="5" name="Group 5"/>
          <p:cNvGrpSpPr/>
          <p:nvPr/>
        </p:nvGrpSpPr>
        <p:grpSpPr>
          <a:xfrm>
            <a:off x="1065211" y="1768477"/>
            <a:ext cx="5333996" cy="5089522"/>
            <a:chOff x="1065211" y="1768477"/>
            <a:chExt cx="5333996" cy="5089522"/>
          </a:xfrm>
        </p:grpSpPr>
        <p:pic>
          <p:nvPicPr>
            <p:cNvPr id="6" name="Picture 6" descr="photo18"/>
            <p:cNvPicPr>
              <a:picLocks noChangeAspect="1"/>
            </p:cNvPicPr>
            <p:nvPr/>
          </p:nvPicPr>
          <p:blipFill>
            <a:blip r:embed="rId2" cstate="print">
              <a:grayscl/>
            </a:blip>
            <a:srcRect/>
            <a:stretch>
              <a:fillRect/>
            </a:stretch>
          </p:blipFill>
          <p:spPr>
            <a:xfrm>
              <a:off x="1065211" y="1768477"/>
              <a:ext cx="5333996" cy="4500402"/>
            </a:xfrm>
            <a:prstGeom prst="rect">
              <a:avLst/>
            </a:prstGeom>
            <a:noFill/>
            <a:ln>
              <a:noFill/>
            </a:ln>
          </p:spPr>
        </p:pic>
        <p:sp>
          <p:nvSpPr>
            <p:cNvPr id="7" name="Text Box 7"/>
            <p:cNvSpPr txBox="1"/>
            <p:nvPr/>
          </p:nvSpPr>
          <p:spPr>
            <a:xfrm>
              <a:off x="1927335" y="6341574"/>
              <a:ext cx="3799734" cy="516425"/>
            </a:xfrm>
            <a:prstGeom prst="rect">
              <a:avLst/>
            </a:prstGeom>
            <a:solidFill>
              <a:srgbClr val="FFFFFF"/>
            </a:solidFill>
            <a:ln w="9528">
              <a:solidFill>
                <a:srgbClr val="FFFFFF"/>
              </a:solidFill>
              <a:prstDash val="solid"/>
              <a:miter/>
            </a:ln>
          </p:spPr>
          <p:txBody>
            <a:bodyPr vert="horz" wrap="square" lIns="91440" tIns="45720" rIns="91440" bIns="45720" anchor="t" anchorCtr="0" compatLnSpc="1"/>
            <a:lstStyle/>
            <a:p>
              <a:pPr marL="457200" marR="0" lvl="1" indent="0" algn="l" defTabSz="914400" rtl="1"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ar-SY" sz="1500" b="0" i="0" u="none" strike="noStrike" kern="1200" cap="none" spc="0" baseline="0">
                  <a:solidFill>
                    <a:srgbClr val="000000"/>
                  </a:solidFill>
                  <a:uFillTx/>
                  <a:latin typeface="Times New Roman" pitchFamily="18"/>
                  <a:cs typeface="Monotype Koufi" pitchFamily="2"/>
                </a:rPr>
                <a:t>اسأل المريض عنها؟</a:t>
              </a:r>
              <a:endParaRPr lang="en-US" sz="1500" b="0" i="0" u="none" strike="noStrike" kern="1200" cap="none" spc="0" baseline="0">
                <a:solidFill>
                  <a:srgbClr val="000000"/>
                </a:solidFill>
                <a:uFillTx/>
                <a:latin typeface="Times New Roman" pitchFamily="18"/>
                <a:cs typeface="Monotype Koufi"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304796" y="533396"/>
            <a:ext cx="8229600" cy="1143000"/>
          </a:xfrm>
        </p:spPr>
        <p:txBody>
          <a:bodyPr/>
          <a:lstStyle/>
          <a:p>
            <a:pPr lvl="0"/>
            <a:r>
              <a:rPr lang="ar-SY">
                <a:solidFill>
                  <a:srgbClr val="FF0000"/>
                </a:solidFill>
                <a:cs typeface="Times New Roman"/>
              </a:rPr>
              <a:t>يساعد في التوجه </a:t>
            </a:r>
            <a:endParaRPr lang="en-US">
              <a:solidFill>
                <a:srgbClr val="FF0000"/>
              </a:solidFill>
            </a:endParaRPr>
          </a:p>
        </p:txBody>
      </p:sp>
      <p:sp>
        <p:nvSpPr>
          <p:cNvPr id="3" name="Rectangle 3"/>
          <p:cNvSpPr txBox="1">
            <a:spLocks noGrp="1"/>
          </p:cNvSpPr>
          <p:nvPr>
            <p:ph idx="1"/>
          </p:nvPr>
        </p:nvSpPr>
        <p:spPr/>
        <p:txBody>
          <a:bodyPr/>
          <a:lstStyle/>
          <a:p>
            <a:pPr lvl="0" algn="r" rtl="1"/>
            <a:r>
              <a:rPr lang="ar-SY">
                <a:solidFill>
                  <a:srgbClr val="FFFFFF"/>
                </a:solidFill>
                <a:cs typeface="Arial"/>
              </a:rPr>
              <a:t>وجود</a:t>
            </a:r>
            <a:r>
              <a:rPr lang="ar-SY">
                <a:cs typeface="Arial"/>
              </a:rPr>
              <a:t> </a:t>
            </a:r>
            <a:r>
              <a:rPr lang="ar-SY">
                <a:solidFill>
                  <a:srgbClr val="FFFFFF"/>
                </a:solidFill>
                <a:cs typeface="Arial"/>
              </a:rPr>
              <a:t>ربو في الأسرة</a:t>
            </a:r>
          </a:p>
          <a:p>
            <a:pPr lvl="0" algn="r" rtl="1"/>
            <a:r>
              <a:rPr lang="ar-SY">
                <a:solidFill>
                  <a:srgbClr val="FFFFFF"/>
                </a:solidFill>
                <a:cs typeface="Arial"/>
              </a:rPr>
              <a:t>أو </a:t>
            </a:r>
            <a:r>
              <a:rPr lang="ar-SY">
                <a:cs typeface="Arial"/>
              </a:rPr>
              <a:t>سوابق تحسس في الطفولة</a:t>
            </a:r>
            <a:r>
              <a:rPr lang="ar-EG">
                <a:cs typeface="Arial"/>
              </a:rPr>
              <a:t> وقصة عائلية</a:t>
            </a:r>
            <a:endParaRPr lang="en-US">
              <a:cs typeface="Arial"/>
            </a:endParaRPr>
          </a:p>
          <a:p>
            <a:pPr lvl="0" algn="r" rtl="1">
              <a:buNone/>
            </a:pPr>
            <a:r>
              <a:rPr lang="en-US">
                <a:cs typeface="Arial"/>
              </a:rPr>
              <a:t>   </a:t>
            </a: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ar-SY" b="1" u="sng" dirty="0">
                <a:solidFill>
                  <a:srgbClr val="00B050"/>
                </a:solidFill>
                <a:cs typeface="Times New Roman"/>
              </a:rPr>
              <a:t>. العلامات السريرية</a:t>
            </a:r>
            <a:r>
              <a:rPr lang="ar-SY" b="1" dirty="0">
                <a:cs typeface="Times New Roman"/>
              </a:rPr>
              <a:t>:</a:t>
            </a:r>
            <a:endParaRPr lang="en-US" b="1" dirty="0"/>
          </a:p>
        </p:txBody>
      </p:sp>
      <p:sp>
        <p:nvSpPr>
          <p:cNvPr id="3" name="Rectangle 3"/>
          <p:cNvSpPr txBox="1">
            <a:spLocks noGrp="1"/>
          </p:cNvSpPr>
          <p:nvPr>
            <p:ph idx="1"/>
          </p:nvPr>
        </p:nvSpPr>
        <p:spPr/>
        <p:txBody>
          <a:bodyPr/>
          <a:lstStyle/>
          <a:p>
            <a:pPr lvl="0" algn="r" rtl="1">
              <a:buNone/>
            </a:pPr>
            <a:endParaRPr lang="ar-SY" dirty="0">
              <a:solidFill>
                <a:srgbClr val="FFFF99"/>
              </a:solidFill>
              <a:cs typeface="Arial"/>
            </a:endParaRPr>
          </a:p>
          <a:p>
            <a:pPr lvl="1" algn="r" rtl="1"/>
            <a:r>
              <a:rPr lang="en-US" dirty="0">
                <a:solidFill>
                  <a:srgbClr val="FFFF99"/>
                </a:solidFill>
                <a:cs typeface="Arial"/>
              </a:rPr>
              <a:t>- -</a:t>
            </a:r>
            <a:r>
              <a:rPr lang="ar-EG" dirty="0" smtClean="0">
                <a:cs typeface="Arial"/>
              </a:rPr>
              <a:t>العلامه </a:t>
            </a:r>
            <a:r>
              <a:rPr lang="ar-EG" dirty="0">
                <a:cs typeface="Arial"/>
              </a:rPr>
              <a:t>المميزة للربو هي أزيز منتشر مع تطاول زمن الزفير</a:t>
            </a:r>
            <a:endParaRPr lang="en-US" dirty="0">
              <a:solidFill>
                <a:srgbClr val="FFFF99"/>
              </a:solidFill>
              <a:cs typeface="Arial"/>
            </a:endParaRPr>
          </a:p>
          <a:p>
            <a:pPr lvl="1" algn="r" rtl="1"/>
            <a:r>
              <a:rPr lang="ar-SY" dirty="0">
                <a:cs typeface="Arial"/>
              </a:rPr>
              <a:t>أثناء</a:t>
            </a:r>
            <a:r>
              <a:rPr lang="ar-SA" dirty="0">
                <a:cs typeface="Arial"/>
              </a:rPr>
              <a:t> الهجمات </a:t>
            </a:r>
            <a:r>
              <a:rPr lang="ar-SY" dirty="0">
                <a:cs typeface="Arial"/>
              </a:rPr>
              <a:t>نسمع </a:t>
            </a:r>
            <a:r>
              <a:rPr lang="ar-SA" dirty="0">
                <a:cs typeface="Arial"/>
              </a:rPr>
              <a:t>بالإصغاء أزيزا معمّماً زفير</a:t>
            </a:r>
            <a:r>
              <a:rPr lang="ar-SY" dirty="0">
                <a:cs typeface="Arial"/>
              </a:rPr>
              <a:t>ا، </a:t>
            </a:r>
            <a:r>
              <a:rPr lang="ar-SA" dirty="0">
                <a:cs typeface="Arial"/>
              </a:rPr>
              <a:t>وهو العلامة الأساسية للربو القصبي، </a:t>
            </a:r>
            <a:r>
              <a:rPr lang="ar-SY" dirty="0">
                <a:cs typeface="Arial"/>
              </a:rPr>
              <a:t>أ</a:t>
            </a:r>
            <a:r>
              <a:rPr lang="ar-SA" dirty="0">
                <a:cs typeface="Arial"/>
              </a:rPr>
              <a:t>ما خارج النوب فقد لا نجد أيّة علامات سريرية.</a:t>
            </a:r>
            <a:endParaRPr lang="ar-EG" dirty="0">
              <a:cs typeface="Arial"/>
            </a:endParaRPr>
          </a:p>
          <a:p>
            <a:pPr lvl="1" algn="r" rtl="1"/>
            <a:r>
              <a:rPr lang="ar-SA" dirty="0">
                <a:cs typeface="Arial"/>
              </a:rPr>
              <a:t>تسرع نفس </a:t>
            </a:r>
            <a:r>
              <a:rPr lang="ar-SY" dirty="0">
                <a:cs typeface="Arial"/>
              </a:rPr>
              <a:t>ونبض  في النوب الشديدة، مع سحب ضلعي ورقبي.</a:t>
            </a:r>
          </a:p>
          <a:p>
            <a:pPr lvl="1" algn="r" rtl="1"/>
            <a:r>
              <a:rPr lang="ar-SY" dirty="0">
                <a:cs typeface="Arial"/>
              </a:rPr>
              <a:t>وفي الحالات المهددة للحياة قد تغيب الأصوات</a:t>
            </a:r>
            <a:r>
              <a:rPr lang="ar-SY" dirty="0" smtClean="0">
                <a:cs typeface="Arial"/>
              </a:rPr>
              <a:t>.</a:t>
            </a:r>
            <a:r>
              <a:rPr lang="en-US" dirty="0" smtClean="0">
                <a:cs typeface="Arial"/>
              </a:rPr>
              <a:t> </a:t>
            </a:r>
            <a:r>
              <a:rPr lang="ar-EG" dirty="0" smtClean="0">
                <a:cs typeface="Arial"/>
              </a:rPr>
              <a:t>ونقص في اشباع الأوكسجين أقل من 92%</a:t>
            </a:r>
            <a:endParaRPr lang="ar-SY" dirty="0">
              <a:cs typeface="Arial"/>
            </a:endParaRPr>
          </a:p>
          <a:p>
            <a:pPr lvl="1" algn="r" rtl="1">
              <a:buNone/>
            </a:pPr>
            <a:endParaRPr lang="ar-SA" dirty="0">
              <a:cs typeface="Aria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normAutofit/>
          </a:bodyPr>
          <a:lstStyle/>
          <a:p>
            <a:r>
              <a:rPr lang="en-US" b="1" dirty="0" smtClean="0"/>
              <a:t>www.ginasthma.com</a:t>
            </a:r>
            <a:r>
              <a:rPr lang="ar-SA" b="1" dirty="0" smtClean="0"/>
              <a:t>تعريف الربو</a:t>
            </a:r>
            <a:endParaRPr lang="en-US" dirty="0"/>
          </a:p>
        </p:txBody>
      </p:sp>
      <p:sp>
        <p:nvSpPr>
          <p:cNvPr id="5" name="عنصر نائب للمحتوى 4"/>
          <p:cNvSpPr>
            <a:spLocks noGrp="1"/>
          </p:cNvSpPr>
          <p:nvPr>
            <p:ph idx="1"/>
          </p:nvPr>
        </p:nvSpPr>
        <p:spPr/>
        <p:txBody>
          <a:bodyPr/>
          <a:lstStyle/>
          <a:p>
            <a:pPr algn="r" rtl="1"/>
            <a:r>
              <a:rPr lang="ar-SY" b="1" dirty="0" smtClean="0"/>
              <a:t>التهاب </a:t>
            </a:r>
            <a:r>
              <a:rPr lang="ar-SY" b="1" dirty="0"/>
              <a:t>مزمن للطرق التنفسية</a:t>
            </a:r>
            <a:r>
              <a:rPr lang="ar-SY" b="1" dirty="0" smtClean="0"/>
              <a:t>.</a:t>
            </a:r>
            <a:endParaRPr lang="ar-SA" b="1" dirty="0" smtClean="0"/>
          </a:p>
          <a:p>
            <a:pPr algn="r" rtl="1"/>
            <a:r>
              <a:rPr lang="ar-SY" b="1" dirty="0"/>
              <a:t>قصة لأعراض تنفسية كالأزيز وضيق النفس، وضيق الصدر،وسعال </a:t>
            </a:r>
            <a:r>
              <a:rPr lang="ar-SY" b="1" dirty="0" smtClean="0"/>
              <a:t>.</a:t>
            </a:r>
            <a:endParaRPr lang="ar-SA" b="1" dirty="0" smtClean="0"/>
          </a:p>
          <a:p>
            <a:pPr algn="r" rtl="1"/>
            <a:r>
              <a:rPr lang="ar-SY" b="1" dirty="0" smtClean="0"/>
              <a:t> ه</a:t>
            </a:r>
            <a:r>
              <a:rPr lang="ar-SA" b="1" dirty="0"/>
              <a:t>ذ</a:t>
            </a:r>
            <a:r>
              <a:rPr lang="ar-SY" b="1" dirty="0" smtClean="0"/>
              <a:t>ه </a:t>
            </a:r>
            <a:r>
              <a:rPr lang="ar-SY" b="1" dirty="0"/>
              <a:t>الأعراض تتغير في زمن حدوثها وشدتها، وتترافق مع تحدد متغير في جريان الهواء </a:t>
            </a:r>
            <a:r>
              <a:rPr lang="ar-SY" b="1" dirty="0" err="1" smtClean="0"/>
              <a:t>الزفيري</a:t>
            </a:r>
            <a:r>
              <a:rPr lang="ar-SA" b="1" dirty="0" smtClean="0"/>
              <a:t> بشكل </a:t>
            </a:r>
            <a:r>
              <a:rPr lang="ar-SA" b="1" dirty="0" err="1" smtClean="0"/>
              <a:t>عكوس</a:t>
            </a:r>
            <a:r>
              <a:rPr lang="ar-SA" b="1" dirty="0" smtClean="0"/>
              <a:t> </a:t>
            </a:r>
          </a:p>
          <a:p>
            <a:pPr algn="r" rtl="1"/>
            <a:r>
              <a:rPr lang="ar-SA" b="1" dirty="0" smtClean="0"/>
              <a:t>فرط </a:t>
            </a:r>
            <a:r>
              <a:rPr lang="ar-SA" b="1" dirty="0" err="1" smtClean="0"/>
              <a:t>ارتكاس</a:t>
            </a:r>
            <a:r>
              <a:rPr lang="ar-SA" b="1" dirty="0" smtClean="0"/>
              <a:t> قصبي لمنبهات غير نوعية</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ar-EG" sz="3200" dirty="0" smtClean="0">
                <a:solidFill>
                  <a:srgbClr val="FF0000"/>
                </a:solidFill>
                <a:cs typeface="Times New Roman"/>
              </a:rPr>
              <a:t>نؤكد التشخيص عن طريق </a:t>
            </a:r>
            <a:r>
              <a:rPr lang="ar-SY" sz="3200" dirty="0" smtClean="0">
                <a:solidFill>
                  <a:srgbClr val="FF0000"/>
                </a:solidFill>
                <a:cs typeface="Times New Roman"/>
              </a:rPr>
              <a:t>وظائف </a:t>
            </a:r>
            <a:r>
              <a:rPr lang="ar-SY" sz="3200" dirty="0">
                <a:solidFill>
                  <a:srgbClr val="FF0000"/>
                </a:solidFill>
                <a:cs typeface="Times New Roman"/>
              </a:rPr>
              <a:t>الرئة</a:t>
            </a:r>
            <a:br>
              <a:rPr lang="ar-SY" sz="3200" dirty="0">
                <a:solidFill>
                  <a:srgbClr val="FF0000"/>
                </a:solidFill>
                <a:cs typeface="Times New Roman"/>
              </a:rPr>
            </a:br>
            <a:r>
              <a:rPr lang="ar-SY" sz="3200" dirty="0">
                <a:solidFill>
                  <a:srgbClr val="FF0000"/>
                </a:solidFill>
                <a:cs typeface="Times New Roman"/>
              </a:rPr>
              <a:t> بيك فلو وحجم الزفير الأقصى في الثانية الواحدة</a:t>
            </a:r>
            <a:endParaRPr lang="en-US" sz="3200" dirty="0">
              <a:solidFill>
                <a:srgbClr val="FF0000"/>
              </a:solidFill>
            </a:endParaRPr>
          </a:p>
        </p:txBody>
      </p:sp>
      <p:sp>
        <p:nvSpPr>
          <p:cNvPr id="3" name="Rectangle 3"/>
          <p:cNvSpPr txBox="1">
            <a:spLocks noGrp="1"/>
          </p:cNvSpPr>
          <p:nvPr>
            <p:ph idx="1"/>
          </p:nvPr>
        </p:nvSpPr>
        <p:spPr/>
        <p:txBody>
          <a:bodyPr>
            <a:normAutofit lnSpcReduction="10000"/>
          </a:bodyPr>
          <a:lstStyle/>
          <a:p>
            <a:pPr lvl="1" algn="r" rtl="1"/>
            <a:r>
              <a:rPr lang="en-US" dirty="0"/>
              <a:t> </a:t>
            </a:r>
            <a:r>
              <a:rPr lang="ar-SA" dirty="0">
                <a:cs typeface="Arial"/>
              </a:rPr>
              <a:t>نقص بوظائف الرئة من النمط الساد</a:t>
            </a:r>
            <a:r>
              <a:rPr lang="ar-SY" dirty="0">
                <a:cs typeface="Arial"/>
              </a:rPr>
              <a:t> والذي </a:t>
            </a:r>
            <a:r>
              <a:rPr lang="ar-SA" dirty="0">
                <a:cs typeface="Arial"/>
              </a:rPr>
              <a:t> يتجلّى </a:t>
            </a:r>
            <a:r>
              <a:rPr lang="ar-SY" dirty="0">
                <a:cs typeface="Arial"/>
              </a:rPr>
              <a:t>ب</a:t>
            </a:r>
            <a:r>
              <a:rPr lang="ar-SA" dirty="0">
                <a:cs typeface="Arial"/>
              </a:rPr>
              <a:t>نقص بحجم الزفير ا</a:t>
            </a:r>
            <a:r>
              <a:rPr lang="ar-SY" dirty="0">
                <a:cs typeface="Arial"/>
              </a:rPr>
              <a:t>لأقصى</a:t>
            </a:r>
            <a:r>
              <a:rPr lang="ar-SA" dirty="0">
                <a:cs typeface="Arial"/>
              </a:rPr>
              <a:t> بالثانية الأولى  </a:t>
            </a:r>
            <a:r>
              <a:rPr lang="en-US" dirty="0"/>
              <a:t>FEV1 </a:t>
            </a:r>
            <a:r>
              <a:rPr lang="ar-SY" dirty="0">
                <a:cs typeface="Arial"/>
              </a:rPr>
              <a:t>و</a:t>
            </a:r>
            <a:r>
              <a:rPr lang="ar-SA" dirty="0">
                <a:cs typeface="Arial"/>
              </a:rPr>
              <a:t>انخفاض  </a:t>
            </a:r>
            <a:r>
              <a:rPr lang="ar-SY" dirty="0">
                <a:cs typeface="Arial"/>
              </a:rPr>
              <a:t>معدّل </a:t>
            </a:r>
            <a:r>
              <a:rPr lang="ar-SA" dirty="0">
                <a:cs typeface="Arial"/>
              </a:rPr>
              <a:t>الجريان الزفيري الأعظمي  </a:t>
            </a:r>
            <a:r>
              <a:rPr lang="en-US" dirty="0"/>
              <a:t>PEFR  </a:t>
            </a:r>
            <a:r>
              <a:rPr lang="ar-SA" dirty="0">
                <a:cs typeface="Arial"/>
              </a:rPr>
              <a:t>. </a:t>
            </a:r>
            <a:endParaRPr lang="ar-EG" dirty="0">
              <a:cs typeface="Arial"/>
            </a:endParaRPr>
          </a:p>
          <a:p>
            <a:pPr lvl="1" algn="r" rtl="1"/>
            <a:r>
              <a:rPr lang="ar-SA" dirty="0">
                <a:cs typeface="Arial"/>
              </a:rPr>
              <a:t>يتميز هذا النقص بأنه متغير وعكوس، مما يفسر أن وظائف الرئة </a:t>
            </a:r>
            <a:r>
              <a:rPr lang="ar-SA" b="1" u="sng" dirty="0">
                <a:solidFill>
                  <a:srgbClr val="00B050"/>
                </a:solidFill>
                <a:cs typeface="Arial"/>
              </a:rPr>
              <a:t>قد تكون طبيعية بين النوب</a:t>
            </a:r>
            <a:r>
              <a:rPr lang="ar-EG" dirty="0">
                <a:cs typeface="Arial"/>
              </a:rPr>
              <a:t>:</a:t>
            </a:r>
            <a:endParaRPr lang="en-US" dirty="0"/>
          </a:p>
          <a:p>
            <a:pPr lvl="0" algn="r" rtl="1">
              <a:buNone/>
            </a:pPr>
            <a:r>
              <a:rPr lang="ar-EG" dirty="0">
                <a:cs typeface="Arial"/>
              </a:rPr>
              <a:t>    </a:t>
            </a:r>
            <a:r>
              <a:rPr lang="ar-SY" dirty="0">
                <a:cs typeface="Arial"/>
              </a:rPr>
              <a:t>إن ازدياد</a:t>
            </a:r>
            <a:r>
              <a:rPr lang="ar-EG" dirty="0">
                <a:cs typeface="Arial"/>
              </a:rPr>
              <a:t>ة</a:t>
            </a:r>
            <a:r>
              <a:rPr lang="ar-SY" dirty="0">
                <a:cs typeface="Arial"/>
              </a:rPr>
              <a:t> ا</a:t>
            </a:r>
            <a:r>
              <a:rPr lang="ar-SA" dirty="0">
                <a:cs typeface="Arial"/>
              </a:rPr>
              <a:t>ل</a:t>
            </a:r>
            <a:r>
              <a:rPr lang="en-US" dirty="0"/>
              <a:t>FEV1&gt;12%</a:t>
            </a:r>
            <a:r>
              <a:rPr lang="ar-SY" dirty="0">
                <a:cs typeface="Arial"/>
              </a:rPr>
              <a:t>اوعلى الأقل 200 مل</a:t>
            </a:r>
            <a:r>
              <a:rPr lang="en-US" dirty="0"/>
              <a:t> )</a:t>
            </a:r>
            <a:r>
              <a:rPr lang="ar-SY" u="sng" dirty="0">
                <a:cs typeface="Arial"/>
              </a:rPr>
              <a:t> أو</a:t>
            </a:r>
            <a:r>
              <a:rPr lang="ar-SY" dirty="0">
                <a:cs typeface="Arial"/>
              </a:rPr>
              <a:t> الـ</a:t>
            </a:r>
            <a:r>
              <a:rPr lang="en-US" dirty="0"/>
              <a:t>PEFR  </a:t>
            </a:r>
            <a:r>
              <a:rPr lang="ar-SY" dirty="0">
                <a:cs typeface="Arial"/>
              </a:rPr>
              <a:t>&gt; 20 % أو على الأقل 60 ل/ د</a:t>
            </a:r>
            <a:r>
              <a:rPr lang="ar-EG" dirty="0"/>
              <a:t>،</a:t>
            </a:r>
            <a:r>
              <a:rPr lang="en-US" dirty="0"/>
              <a:t> </a:t>
            </a:r>
            <a:r>
              <a:rPr lang="ar-SY" dirty="0">
                <a:cs typeface="Arial"/>
              </a:rPr>
              <a:t>وذلك بعد</a:t>
            </a:r>
            <a:r>
              <a:rPr lang="ar-SA" dirty="0">
                <a:cs typeface="Arial"/>
              </a:rPr>
              <a:t> بعد 5-20 دقيقة من</a:t>
            </a:r>
            <a:r>
              <a:rPr lang="en-US" dirty="0"/>
              <a:t> </a:t>
            </a:r>
            <a:r>
              <a:rPr lang="ar-SY" dirty="0">
                <a:cs typeface="Arial"/>
              </a:rPr>
              <a:t>إعطاء المشتقات الادرنرجية</a:t>
            </a:r>
            <a:r>
              <a:rPr lang="en-US" dirty="0"/>
              <a:t>  400 </a:t>
            </a:r>
            <a:r>
              <a:rPr lang="ar-SY" dirty="0">
                <a:cs typeface="Arial"/>
              </a:rPr>
              <a:t>مكغ</a:t>
            </a:r>
            <a:r>
              <a:rPr lang="en-US" dirty="0"/>
              <a:t> </a:t>
            </a:r>
            <a:r>
              <a:rPr lang="en-US" dirty="0" err="1"/>
              <a:t>Salbutamol</a:t>
            </a:r>
            <a:r>
              <a:rPr lang="ar-SY" dirty="0">
                <a:cs typeface="Arial"/>
              </a:rPr>
              <a:t> انشاقاً</a:t>
            </a:r>
            <a:r>
              <a:rPr lang="en-US" dirty="0"/>
              <a:t>   </a:t>
            </a:r>
            <a:r>
              <a:rPr lang="ar-SY" u="sng" dirty="0">
                <a:cs typeface="Arial"/>
              </a:rPr>
              <a:t>أو</a:t>
            </a:r>
            <a:r>
              <a:rPr lang="ar-SY" dirty="0">
                <a:cs typeface="Arial"/>
              </a:rPr>
              <a:t> 5 ملغ ممدا" رذاذا</a:t>
            </a:r>
            <a:r>
              <a:rPr lang="en-US" dirty="0"/>
              <a:t> </a:t>
            </a:r>
            <a:r>
              <a:rPr lang="ar-EG" u="sng" dirty="0">
                <a:cs typeface="Arial"/>
              </a:rPr>
              <a:t> </a:t>
            </a:r>
            <a:r>
              <a:rPr lang="ar-EG" sz="3600" u="sng" dirty="0">
                <a:solidFill>
                  <a:srgbClr val="00B050"/>
                </a:solidFill>
                <a:cs typeface="Arial"/>
              </a:rPr>
              <a:t>تعني العكوسية</a:t>
            </a:r>
            <a:endParaRPr lang="ar-SY" sz="3600" u="sng" dirty="0">
              <a:solidFill>
                <a:srgbClr val="00B050"/>
              </a:solidFill>
              <a:cs typeface="Aria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US" smtClean="0"/>
              <a:t>Reversibility </a:t>
            </a:r>
            <a:r>
              <a:rPr lang="ar-EG" smtClean="0"/>
              <a:t>عكوسية</a:t>
            </a:r>
            <a:endParaRPr lang="en-US" smtClean="0"/>
          </a:p>
        </p:txBody>
      </p:sp>
      <p:sp>
        <p:nvSpPr>
          <p:cNvPr id="23555" name="Content Placeholder 3"/>
          <p:cNvSpPr>
            <a:spLocks noGrp="1"/>
          </p:cNvSpPr>
          <p:nvPr>
            <p:ph idx="1"/>
          </p:nvPr>
        </p:nvSpPr>
        <p:spPr/>
        <p:txBody>
          <a:bodyPr/>
          <a:lstStyle/>
          <a:p>
            <a:pPr algn="r" rtl="1">
              <a:buFontTx/>
              <a:buNone/>
            </a:pPr>
            <a:r>
              <a:rPr lang="ar-EG" smtClean="0"/>
              <a:t>هناك عكوسيه كاملة . </a:t>
            </a:r>
          </a:p>
          <a:p>
            <a:pPr algn="r" rtl="1">
              <a:buFontTx/>
              <a:buNone/>
            </a:pPr>
            <a:r>
              <a:rPr lang="ar-EG" smtClean="0"/>
              <a:t>الأسود في البدء</a:t>
            </a:r>
          </a:p>
          <a:p>
            <a:pPr algn="r" rtl="1">
              <a:buFontTx/>
              <a:buNone/>
            </a:pPr>
            <a:r>
              <a:rPr lang="ar-EG" smtClean="0"/>
              <a:t>الطبيعي هو الأزرق</a:t>
            </a:r>
          </a:p>
          <a:p>
            <a:pPr algn="r" rtl="1">
              <a:buFontTx/>
              <a:buNone/>
            </a:pPr>
            <a:r>
              <a:rPr lang="ar-EG" smtClean="0"/>
              <a:t>بعد الموسع البنفسجي </a:t>
            </a:r>
          </a:p>
          <a:p>
            <a:pPr algn="r" rtl="1">
              <a:buFontTx/>
              <a:buNone/>
            </a:pPr>
            <a:r>
              <a:rPr lang="ar-EG" smtClean="0"/>
              <a:t>اذن عكوسية كاملة </a:t>
            </a:r>
          </a:p>
          <a:p>
            <a:pPr algn="r" rtl="1">
              <a:buFontTx/>
              <a:buNone/>
            </a:pPr>
            <a:r>
              <a:rPr lang="ar-EG" smtClean="0"/>
              <a:t>فهو ربو وليس داء انسدادي</a:t>
            </a:r>
            <a:endParaRPr lang="en-US" smtClean="0"/>
          </a:p>
        </p:txBody>
      </p:sp>
      <p:sp>
        <p:nvSpPr>
          <p:cNvPr id="23556" name="Text Placeholder 4"/>
          <p:cNvSpPr>
            <a:spLocks noGrp="1"/>
          </p:cNvSpPr>
          <p:nvPr>
            <p:ph type="body" sz="half" idx="2"/>
          </p:nvPr>
        </p:nvSpPr>
        <p:spPr/>
        <p:txBody>
          <a:bodyPr/>
          <a:lstStyle/>
          <a:p>
            <a:endParaRPr lang="en-US" smtClean="0"/>
          </a:p>
        </p:txBody>
      </p:sp>
      <p:pic>
        <p:nvPicPr>
          <p:cNvPr id="23557" name="Picture 2"/>
          <p:cNvPicPr>
            <a:picLocks noChangeAspect="1" noChangeArrowheads="1"/>
          </p:cNvPicPr>
          <p:nvPr/>
        </p:nvPicPr>
        <p:blipFill>
          <a:blip r:embed="rId2" cstate="print"/>
          <a:srcRect/>
          <a:stretch>
            <a:fillRect/>
          </a:stretch>
        </p:blipFill>
        <p:spPr bwMode="auto">
          <a:xfrm>
            <a:off x="4495800" y="3352800"/>
            <a:ext cx="152400" cy="152400"/>
          </a:xfrm>
          <a:prstGeom prst="rect">
            <a:avLst/>
          </a:prstGeom>
          <a:noFill/>
          <a:ln w="9525">
            <a:noFill/>
            <a:miter lim="800000"/>
            <a:headEnd/>
            <a:tailEnd/>
          </a:ln>
        </p:spPr>
      </p:pic>
      <p:pic>
        <p:nvPicPr>
          <p:cNvPr id="23558" name="Picture 3"/>
          <p:cNvPicPr>
            <a:picLocks noChangeAspect="1" noChangeArrowheads="1"/>
          </p:cNvPicPr>
          <p:nvPr/>
        </p:nvPicPr>
        <p:blipFill>
          <a:blip r:embed="rId3" cstate="print"/>
          <a:srcRect/>
          <a:stretch>
            <a:fillRect/>
          </a:stretch>
        </p:blipFill>
        <p:spPr bwMode="auto">
          <a:xfrm>
            <a:off x="533400" y="1447800"/>
            <a:ext cx="27432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r>
              <a:rPr lang="ar-EG" u="sng" dirty="0" smtClean="0">
                <a:solidFill>
                  <a:srgbClr val="FF0000"/>
                </a:solidFill>
              </a:rPr>
              <a:t>يجب أن نعالج المريض</a:t>
            </a:r>
            <a:endParaRPr lang="en-US" u="sng" dirty="0">
              <a:solidFill>
                <a:srgbClr val="FF0000"/>
              </a:solidFill>
            </a:endParaRPr>
          </a:p>
        </p:txBody>
      </p:sp>
      <p:sp>
        <p:nvSpPr>
          <p:cNvPr id="3" name="Content Placeholder 2"/>
          <p:cNvSpPr txBox="1">
            <a:spLocks noGrp="1"/>
          </p:cNvSpPr>
          <p:nvPr>
            <p:ph idx="1"/>
          </p:nvPr>
        </p:nvSpPr>
        <p:spPr/>
        <p:txBody>
          <a:bodyPr/>
          <a:lstStyle/>
          <a:p>
            <a:pPr lvl="0"/>
            <a:r>
              <a:rPr lang="ar-EG" dirty="0"/>
              <a:t>في حال عدم توفر الاجهزة نلجا الى التجربة العلاجية بالموسعات عند الحاجة والكورتيزون الاستنشاقي </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ar-SY">
                <a:solidFill>
                  <a:srgbClr val="FF0000"/>
                </a:solidFill>
                <a:cs typeface="Times New Roman"/>
              </a:rPr>
              <a:t>التشخيص التفريقي</a:t>
            </a:r>
            <a:endParaRPr lang="en-US">
              <a:solidFill>
                <a:srgbClr val="FF0000"/>
              </a:solidFill>
            </a:endParaRPr>
          </a:p>
        </p:txBody>
      </p:sp>
      <p:sp>
        <p:nvSpPr>
          <p:cNvPr id="3" name="Rectangle 3"/>
          <p:cNvSpPr txBox="1">
            <a:spLocks noGrp="1"/>
          </p:cNvSpPr>
          <p:nvPr>
            <p:ph idx="1"/>
          </p:nvPr>
        </p:nvSpPr>
        <p:spPr/>
        <p:txBody>
          <a:bodyPr/>
          <a:lstStyle/>
          <a:p>
            <a:pPr lvl="0" algn="r" rtl="1">
              <a:lnSpc>
                <a:spcPct val="90000"/>
              </a:lnSpc>
              <a:spcBef>
                <a:spcPts val="600"/>
              </a:spcBef>
            </a:pPr>
            <a:r>
              <a:rPr lang="ar-SY" sz="2400">
                <a:cs typeface="Arial"/>
              </a:rPr>
              <a:t>لأ</a:t>
            </a:r>
            <a:r>
              <a:rPr lang="ar-SA" sz="2400">
                <a:cs typeface="Arial"/>
              </a:rPr>
              <a:t>زيز العلوي المنشأ في أورام الحنجرة، الرغامى والقصبات</a:t>
            </a:r>
            <a:r>
              <a:rPr lang="ar-SY" sz="2400">
                <a:cs typeface="Arial"/>
              </a:rPr>
              <a:t>.</a:t>
            </a:r>
          </a:p>
          <a:p>
            <a:pPr lvl="0" algn="r" rtl="1">
              <a:lnSpc>
                <a:spcPct val="90000"/>
              </a:lnSpc>
              <a:spcBef>
                <a:spcPts val="600"/>
              </a:spcBef>
            </a:pPr>
            <a:r>
              <a:rPr lang="ar-SY" sz="2400">
                <a:cs typeface="Arial"/>
              </a:rPr>
              <a:t>الآفات القصبية الرئوية الانسدادية المزمنة </a:t>
            </a:r>
            <a:r>
              <a:rPr lang="en-US" sz="2400"/>
              <a:t>COPD</a:t>
            </a:r>
            <a:endParaRPr lang="ar-SA" sz="2400">
              <a:cs typeface="Arial"/>
            </a:endParaRPr>
          </a:p>
          <a:p>
            <a:pPr lvl="0" algn="r" rtl="1">
              <a:lnSpc>
                <a:spcPct val="90000"/>
              </a:lnSpc>
              <a:spcBef>
                <a:spcPts val="600"/>
              </a:spcBef>
            </a:pPr>
            <a:r>
              <a:rPr lang="ar-SA" sz="2400">
                <a:cs typeface="Arial"/>
              </a:rPr>
              <a:t>خناق الصدر</a:t>
            </a:r>
            <a:r>
              <a:rPr lang="ar-SY" sz="2400">
                <a:cs typeface="Arial"/>
              </a:rPr>
              <a:t> والأمراض القلبية الأخرى مثل </a:t>
            </a:r>
            <a:r>
              <a:rPr lang="ar-SA" sz="2400">
                <a:cs typeface="Arial"/>
              </a:rPr>
              <a:t>قصور القلب الأيسر</a:t>
            </a:r>
            <a:r>
              <a:rPr lang="ar-SY" sz="2400">
                <a:cs typeface="Arial"/>
              </a:rPr>
              <a:t> و</a:t>
            </a:r>
            <a:r>
              <a:rPr lang="ar-SA" sz="2400">
                <a:cs typeface="Arial"/>
              </a:rPr>
              <a:t>وذمة الرئة</a:t>
            </a:r>
            <a:r>
              <a:rPr lang="ar-SY" sz="2400">
                <a:cs typeface="Arial"/>
              </a:rPr>
              <a:t>.</a:t>
            </a:r>
          </a:p>
          <a:p>
            <a:pPr lvl="0" algn="r" rtl="1">
              <a:lnSpc>
                <a:spcPct val="90000"/>
              </a:lnSpc>
              <a:spcBef>
                <a:spcPts val="600"/>
              </a:spcBef>
            </a:pPr>
            <a:r>
              <a:rPr lang="ar-SY" sz="2400">
                <a:cs typeface="Arial"/>
              </a:rPr>
              <a:t>توسّع القصبات.</a:t>
            </a:r>
            <a:endParaRPr lang="ar-SA" sz="2400">
              <a:cs typeface="Arial"/>
            </a:endParaRPr>
          </a:p>
          <a:p>
            <a:pPr lvl="0" algn="r" rtl="1">
              <a:lnSpc>
                <a:spcPct val="90000"/>
              </a:lnSpc>
              <a:spcBef>
                <a:spcPts val="600"/>
              </a:spcBef>
            </a:pPr>
            <a:r>
              <a:rPr lang="ar-SA" sz="2400">
                <a:cs typeface="Arial"/>
              </a:rPr>
              <a:t>الداء المعثكلي الليفي الكيسي</a:t>
            </a:r>
            <a:r>
              <a:rPr lang="en-US" sz="2400"/>
              <a:t>Cystic Fibrosis </a:t>
            </a:r>
            <a:r>
              <a:rPr lang="ar-SY" sz="2400">
                <a:cs typeface="Arial"/>
              </a:rPr>
              <a:t>.</a:t>
            </a:r>
            <a:endParaRPr lang="ar-SA" sz="2400">
              <a:cs typeface="Arial"/>
            </a:endParaRPr>
          </a:p>
          <a:p>
            <a:pPr lvl="0" algn="r" rtl="1">
              <a:lnSpc>
                <a:spcPct val="90000"/>
              </a:lnSpc>
              <a:spcBef>
                <a:spcPts val="600"/>
              </a:spcBef>
            </a:pPr>
            <a:r>
              <a:rPr lang="ar-SA" sz="2400">
                <a:cs typeface="Arial"/>
              </a:rPr>
              <a:t>الانتانات التنفسية المتكررة</a:t>
            </a:r>
            <a:r>
              <a:rPr lang="ar-SY" sz="2400">
                <a:cs typeface="Arial"/>
              </a:rPr>
              <a:t>.</a:t>
            </a:r>
            <a:endParaRPr lang="ar-SA" sz="2400">
              <a:cs typeface="Arial"/>
            </a:endParaRPr>
          </a:p>
          <a:p>
            <a:pPr lvl="0" algn="r" rtl="1">
              <a:lnSpc>
                <a:spcPct val="90000"/>
              </a:lnSpc>
              <a:spcBef>
                <a:spcPts val="600"/>
              </a:spcBef>
            </a:pPr>
            <a:r>
              <a:rPr lang="ar-SA" sz="2400">
                <a:cs typeface="Arial"/>
              </a:rPr>
              <a:t>الأجسام الأجنبية</a:t>
            </a:r>
          </a:p>
          <a:p>
            <a:pPr lvl="0" algn="r" rtl="1">
              <a:lnSpc>
                <a:spcPct val="90000"/>
              </a:lnSpc>
              <a:spcBef>
                <a:spcPts val="600"/>
              </a:spcBef>
            </a:pPr>
            <a:r>
              <a:rPr lang="ar-SA" sz="2400">
                <a:cs typeface="Arial"/>
              </a:rPr>
              <a:t>الصمّامة الرئوية</a:t>
            </a:r>
            <a:endParaRPr lang="ar-SY" sz="2400">
              <a:cs typeface="Arial"/>
            </a:endParaRPr>
          </a:p>
          <a:p>
            <a:pPr lvl="0" algn="r" rtl="1">
              <a:lnSpc>
                <a:spcPct val="90000"/>
              </a:lnSpc>
              <a:spcBef>
                <a:spcPts val="600"/>
              </a:spcBef>
            </a:pPr>
            <a:r>
              <a:rPr lang="ar-SY" sz="2400">
                <a:cs typeface="Arial"/>
              </a:rPr>
              <a:t>فرط التهوية.</a:t>
            </a:r>
          </a:p>
          <a:p>
            <a:pPr lvl="0" algn="r" rtl="1">
              <a:lnSpc>
                <a:spcPct val="90000"/>
              </a:lnSpc>
              <a:spcBef>
                <a:spcPts val="600"/>
              </a:spcBef>
            </a:pPr>
            <a:r>
              <a:rPr lang="ar-SY" sz="2400">
                <a:cs typeface="Arial"/>
              </a:rPr>
              <a:t>سوء وظيفة الحبال الصوتية. </a:t>
            </a:r>
            <a:endParaRPr lang="en-US" sz="240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fontScale="90000"/>
          </a:bodyPr>
          <a:lstStyle/>
          <a:p>
            <a:pPr lvl="0"/>
            <a:r>
              <a:rPr lang="ar-EG" smtClean="0"/>
              <a:t>طفل هندي يقول أحس بفيل يجسم على صدري يا أمي (نوبة ربو)</a:t>
            </a:r>
            <a:r>
              <a:rPr lang="en-US" smtClean="0"/>
              <a:t>?</a:t>
            </a:r>
            <a:r>
              <a:rPr lang="en-US" sz="4800" smtClean="0">
                <a:solidFill>
                  <a:srgbClr val="948A54"/>
                </a:solidFill>
              </a:rPr>
              <a:t>?</a:t>
            </a:r>
            <a:r>
              <a:rPr lang="en-US" sz="5400" smtClean="0">
                <a:solidFill>
                  <a:srgbClr val="FFFF00"/>
                </a:solidFill>
              </a:rPr>
              <a:t>?</a:t>
            </a:r>
            <a:r>
              <a:rPr lang="en-US" sz="6000" smtClean="0">
                <a:solidFill>
                  <a:srgbClr val="00B050"/>
                </a:solidFill>
              </a:rPr>
              <a:t>?</a:t>
            </a:r>
            <a:r>
              <a:rPr lang="en-US" sz="6600" smtClean="0">
                <a:solidFill>
                  <a:srgbClr val="FF0000"/>
                </a:solidFill>
              </a:rPr>
              <a:t>?</a:t>
            </a:r>
            <a:endParaRPr lang="en-US" sz="6600" dirty="0">
              <a:solidFill>
                <a:srgbClr val="FF0000"/>
              </a:solidFill>
            </a:endParaRPr>
          </a:p>
        </p:txBody>
      </p:sp>
      <p:pic>
        <p:nvPicPr>
          <p:cNvPr id="3" name="Content Placeholder 2"/>
          <p:cNvPicPr>
            <a:picLocks noGrp="1" noChangeAspect="1"/>
          </p:cNvPicPr>
          <p:nvPr>
            <p:ph idx="1"/>
          </p:nvPr>
        </p:nvPicPr>
        <p:blipFill>
          <a:blip r:embed="rId2" cstate="print"/>
          <a:srcRect/>
          <a:stretch>
            <a:fillRect/>
          </a:stretch>
        </p:blipFill>
        <p:spPr>
          <a:xfrm>
            <a:off x="3294061" y="1890714"/>
            <a:ext cx="3781428" cy="3914775"/>
          </a:xfr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b="1" u="sng" dirty="0" smtClean="0">
                <a:solidFill>
                  <a:srgbClr val="FF0000"/>
                </a:solidFill>
              </a:rPr>
              <a:t>علاج المريض</a:t>
            </a:r>
            <a:endParaRPr lang="en-US" b="1" u="sng" dirty="0">
              <a:solidFill>
                <a:srgbClr val="FF0000"/>
              </a:solidFill>
            </a:endParaRPr>
          </a:p>
        </p:txBody>
      </p:sp>
      <p:sp>
        <p:nvSpPr>
          <p:cNvPr id="3" name="Content Placeholder 2"/>
          <p:cNvSpPr>
            <a:spLocks noGrp="1"/>
          </p:cNvSpPr>
          <p:nvPr>
            <p:ph idx="1"/>
          </p:nvPr>
        </p:nvSpPr>
        <p:spPr/>
        <p:txBody>
          <a:bodyPr>
            <a:normAutofit/>
          </a:bodyPr>
          <a:lstStyle/>
          <a:p>
            <a:pPr algn="r" rtl="1"/>
            <a:r>
              <a:rPr lang="ar-EG" sz="4000" dirty="0" smtClean="0"/>
              <a:t>العلاج على المدى الطويل بالمسيطرات </a:t>
            </a:r>
            <a:r>
              <a:rPr lang="en-US" sz="4000" dirty="0" smtClean="0"/>
              <a:t>controllers</a:t>
            </a:r>
          </a:p>
          <a:p>
            <a:pPr algn="r" rtl="1"/>
            <a:r>
              <a:rPr lang="ar-EG" sz="4000" dirty="0" smtClean="0"/>
              <a:t>علاج الأعراض والهجمات </a:t>
            </a:r>
            <a:r>
              <a:rPr lang="en-US" sz="4000" dirty="0" smtClean="0"/>
              <a:t>Relievers</a:t>
            </a:r>
            <a:endParaRPr lang="en-US" sz="4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SA" sz="3600" b="1" u="sng" dirty="0" smtClean="0"/>
              <a:t>ال</a:t>
            </a:r>
            <a:r>
              <a:rPr lang="ar-EG" sz="3600" b="1" u="sng" dirty="0" smtClean="0"/>
              <a:t>مسيطرات </a:t>
            </a:r>
            <a:r>
              <a:rPr lang="ar-SA" sz="3600" b="1" u="sng" dirty="0" smtClean="0"/>
              <a:t>على الربو</a:t>
            </a:r>
            <a:br>
              <a:rPr lang="ar-SA" sz="3600" b="1" u="sng" dirty="0" smtClean="0"/>
            </a:br>
            <a:r>
              <a:rPr lang="ar-SA" sz="3600" b="1" u="sng" dirty="0"/>
              <a:t>المعالجات الوقائية على المدى الطويل</a:t>
            </a:r>
            <a:r>
              <a:rPr lang="en-US" sz="3600" b="1" u="sng" dirty="0"/>
              <a:t> </a:t>
            </a:r>
            <a:r>
              <a:rPr lang="ar-SA" sz="3600" dirty="0" smtClean="0"/>
              <a:t/>
            </a:r>
            <a:br>
              <a:rPr lang="ar-SA" sz="3600" dirty="0" smtClean="0"/>
            </a:br>
            <a:r>
              <a:rPr lang="en-US" sz="3600" u="sng" dirty="0" smtClean="0"/>
              <a:t>Controllers</a:t>
            </a:r>
            <a:endParaRPr lang="en-US" sz="3600" u="sng" dirty="0"/>
          </a:p>
        </p:txBody>
      </p:sp>
      <p:sp>
        <p:nvSpPr>
          <p:cNvPr id="3" name="عنصر نائب للمحتوى 2"/>
          <p:cNvSpPr>
            <a:spLocks noGrp="1"/>
          </p:cNvSpPr>
          <p:nvPr>
            <p:ph idx="1"/>
          </p:nvPr>
        </p:nvSpPr>
        <p:spPr/>
        <p:txBody>
          <a:bodyPr/>
          <a:lstStyle/>
          <a:p>
            <a:pPr lvl="0" algn="r" rtl="1"/>
            <a:r>
              <a:rPr lang="ar-SA" dirty="0"/>
              <a:t>الكورتيزون </a:t>
            </a:r>
            <a:r>
              <a:rPr lang="ar-EG" dirty="0" smtClean="0"/>
              <a:t> </a:t>
            </a:r>
            <a:r>
              <a:rPr lang="ar-SA" dirty="0" smtClean="0"/>
              <a:t>الانشاقي </a:t>
            </a:r>
          </a:p>
          <a:p>
            <a:pPr lvl="0" algn="r" rtl="1"/>
            <a:r>
              <a:rPr lang="ar-SA" dirty="0" smtClean="0"/>
              <a:t> </a:t>
            </a:r>
            <a:r>
              <a:rPr lang="ar-SA" dirty="0"/>
              <a:t>ثم كخط ثان مقلدات بيتا 2 مديدة الأمد كمرافق للكورتيزون الانشاقي وليث </a:t>
            </a:r>
            <a:r>
              <a:rPr lang="ar-EG" dirty="0" smtClean="0"/>
              <a:t>بيتا 2 </a:t>
            </a:r>
            <a:r>
              <a:rPr lang="ar-SA" dirty="0" smtClean="0"/>
              <a:t>لوحده </a:t>
            </a:r>
            <a:r>
              <a:rPr lang="ar-SA" dirty="0"/>
              <a:t>مطلقا . </a:t>
            </a:r>
          </a:p>
          <a:p>
            <a:pPr lvl="0" algn="r" rtl="1"/>
            <a:r>
              <a:rPr lang="ar-SA" dirty="0" smtClean="0"/>
              <a:t>معدلات اللوكوتريين</a:t>
            </a:r>
            <a:r>
              <a:rPr lang="ar-EG" dirty="0" smtClean="0"/>
              <a:t> مع الكورتيزون الاستنشاقي ونادرا لوحدها عند الأطفال الصغار </a:t>
            </a:r>
            <a:endParaRPr lang="ar-SA" dirty="0"/>
          </a:p>
          <a:p>
            <a:pPr lvl="0" algn="r" rtl="1"/>
            <a:r>
              <a:rPr lang="ar-SA" dirty="0" smtClean="0"/>
              <a:t> </a:t>
            </a:r>
            <a:r>
              <a:rPr lang="ar-SA" dirty="0"/>
              <a:t>التيوفيلين المديد </a:t>
            </a:r>
            <a:r>
              <a:rPr lang="ar-EG" dirty="0" smtClean="0"/>
              <a:t>كذلك يضاف وليس لوحده</a:t>
            </a:r>
            <a:r>
              <a:rPr lang="ar-SA" dirty="0" smtClean="0"/>
              <a:t>.</a:t>
            </a:r>
            <a:endParaRPr lang="en-US" dirty="0"/>
          </a:p>
          <a:p>
            <a:pPr algn="r" rtl="1"/>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p:nvPr/>
        </p:nvSpPr>
        <p:spPr>
          <a:xfrm>
            <a:off x="1524003" y="228600"/>
            <a:ext cx="7239003" cy="1143000"/>
          </a:xfrm>
          <a:prstGeom prst="rect">
            <a:avLst/>
          </a:prstGeom>
          <a:noFill/>
          <a:ln>
            <a:noFill/>
            <a:prstDash val="solid"/>
          </a:ln>
          <a:effectLst>
            <a:outerShdw dist="35924" dir="2700000" algn="tl">
              <a:srgbClr val="000000"/>
            </a:outerShdw>
          </a:effectLst>
        </p:spPr>
        <p:txBody>
          <a:bodyPr vert="horz" wrap="square" lIns="90489" tIns="44448" rIns="90489" bIns="44448" anchor="ctr" anchorCtr="0" compatLnSpc="1"/>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FF0000"/>
                </a:solidFill>
                <a:uFillTx/>
                <a:latin typeface="Arial"/>
              </a:rPr>
              <a:t>Controller Medications</a:t>
            </a:r>
            <a:r>
              <a:rPr lang="ar-EG" sz="3200" b="0" i="0" u="none" strike="noStrike" kern="1200" cap="none" spc="0" baseline="0" dirty="0">
                <a:solidFill>
                  <a:srgbClr val="FF0000"/>
                </a:solidFill>
                <a:uFillTx/>
                <a:latin typeface="Arial"/>
                <a:cs typeface="Arial"/>
              </a:rPr>
              <a:t>الأدوية  المساعدة في السيطرة على الربو </a:t>
            </a:r>
            <a:r>
              <a:rPr lang="ar-EG" sz="3200" kern="0" dirty="0" smtClean="0">
                <a:solidFill>
                  <a:srgbClr val="FF0000"/>
                </a:solidFill>
                <a:latin typeface="Arial"/>
                <a:cs typeface="Arial"/>
              </a:rPr>
              <a:t>(مصطلحات انكليزي)</a:t>
            </a:r>
            <a:r>
              <a:rPr lang="ar-EG" sz="3200" b="0" i="0" u="none" strike="noStrike" kern="1200" cap="none" spc="0" baseline="0" dirty="0" smtClean="0">
                <a:solidFill>
                  <a:srgbClr val="FF0000"/>
                </a:solidFill>
                <a:uFillTx/>
                <a:latin typeface="Arial"/>
                <a:cs typeface="Arial"/>
              </a:rPr>
              <a:t> </a:t>
            </a:r>
            <a:endParaRPr lang="en-US" sz="3200" b="0" i="0" u="none" strike="noStrike" kern="1200" cap="none" spc="0" baseline="0" dirty="0">
              <a:solidFill>
                <a:srgbClr val="FF0000"/>
              </a:solidFill>
              <a:uFillTx/>
              <a:latin typeface="Arial"/>
            </a:endParaRPr>
          </a:p>
        </p:txBody>
      </p:sp>
      <p:sp>
        <p:nvSpPr>
          <p:cNvPr id="3" name="Rectangle 1027"/>
          <p:cNvSpPr/>
          <p:nvPr/>
        </p:nvSpPr>
        <p:spPr>
          <a:xfrm>
            <a:off x="615948" y="1752603"/>
            <a:ext cx="7994654" cy="4953003"/>
          </a:xfrm>
          <a:prstGeom prst="rect">
            <a:avLst/>
          </a:prstGeom>
          <a:noFill/>
          <a:ln>
            <a:noFill/>
            <a:prstDash val="solid"/>
          </a:ln>
          <a:effectLst>
            <a:outerShdw dist="28400" dir="3806097" algn="tl">
              <a:srgbClr val="000000"/>
            </a:outerShdw>
          </a:effectLst>
        </p:spPr>
        <p:txBody>
          <a:bodyPr vert="horz" wrap="square" lIns="90489" tIns="44448" rIns="90489" bIns="44448" anchor="t" anchorCtr="0" compatLnSpc="1"/>
          <a:lstStyle/>
          <a:p>
            <a:pPr marL="288922" marR="0" lvl="0" indent="-288922" algn="l" defTabSz="914400" rtl="0" fontAlgn="auto" hangingPunct="1">
              <a:lnSpc>
                <a:spcPct val="100000"/>
              </a:lnSpc>
              <a:spcBef>
                <a:spcPts val="0"/>
              </a:spcBef>
              <a:spcAft>
                <a:spcPts val="700"/>
              </a:spcAft>
              <a:buClr>
                <a:srgbClr val="FFFF00"/>
              </a:buClr>
              <a:buSzPct val="65000"/>
              <a:buFont typeface="Wingdings" pitchFamily="2"/>
              <a:buChar char=""/>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Arial"/>
              </a:rPr>
              <a:t>I</a:t>
            </a:r>
            <a:r>
              <a:rPr lang="en-US" sz="2800" b="0" i="0" u="none" strike="noStrike" kern="1200" cap="none" spc="0" baseline="0" dirty="0">
                <a:solidFill>
                  <a:srgbClr val="00B050"/>
                </a:solidFill>
                <a:uFillTx/>
                <a:latin typeface="Arial"/>
              </a:rPr>
              <a:t>nhaled </a:t>
            </a:r>
            <a:r>
              <a:rPr lang="en-US" sz="2800" b="0" i="0" u="none" strike="noStrike" kern="1200" cap="none" spc="0" baseline="0" dirty="0" err="1">
                <a:solidFill>
                  <a:srgbClr val="00B050"/>
                </a:solidFill>
                <a:uFillTx/>
                <a:latin typeface="Arial"/>
              </a:rPr>
              <a:t>glucocorticosteroids</a:t>
            </a:r>
            <a:endParaRPr lang="en-US" sz="2800" b="0" i="0" u="none" strike="noStrike" kern="1200" cap="none" spc="0" baseline="0" dirty="0">
              <a:solidFill>
                <a:srgbClr val="00B050"/>
              </a:solidFill>
              <a:uFillTx/>
              <a:latin typeface="Arial"/>
            </a:endParaRPr>
          </a:p>
          <a:p>
            <a:pPr marL="288922" marR="0" lvl="0" indent="-288922" algn="l" defTabSz="914400" rtl="0" fontAlgn="auto" hangingPunct="1">
              <a:lnSpc>
                <a:spcPct val="100000"/>
              </a:lnSpc>
              <a:spcBef>
                <a:spcPts val="0"/>
              </a:spcBef>
              <a:spcAft>
                <a:spcPts val="700"/>
              </a:spcAft>
              <a:buClr>
                <a:srgbClr val="FFFF00"/>
              </a:buClr>
              <a:buSzPct val="65000"/>
              <a:buFont typeface="Wingdings" pitchFamily="2"/>
              <a:buChar char=""/>
              <a:tabLst/>
              <a:defRPr sz="1800" b="0" i="0" u="none" strike="noStrike" kern="0" cap="none" spc="0" baseline="0">
                <a:solidFill>
                  <a:srgbClr val="000000"/>
                </a:solidFill>
                <a:uFillTx/>
              </a:defRPr>
            </a:pPr>
            <a:r>
              <a:rPr lang="en-US" sz="2800" b="0" i="0" u="none" strike="noStrike" kern="1200" cap="none" spc="0" baseline="0" dirty="0" err="1">
                <a:solidFill>
                  <a:srgbClr val="000000"/>
                </a:solidFill>
                <a:uFillTx/>
                <a:latin typeface="Arial"/>
              </a:rPr>
              <a:t>Leukotriene</a:t>
            </a:r>
            <a:r>
              <a:rPr lang="en-US" sz="2800" b="0" i="0" u="none" strike="noStrike" kern="1200" cap="none" spc="0" baseline="0" dirty="0">
                <a:solidFill>
                  <a:srgbClr val="000000"/>
                </a:solidFill>
                <a:uFillTx/>
                <a:latin typeface="Arial"/>
              </a:rPr>
              <a:t> modifiers</a:t>
            </a:r>
          </a:p>
          <a:p>
            <a:pPr marL="288922" marR="0" lvl="0" indent="-288922" algn="l" defTabSz="914400" rtl="0" fontAlgn="auto" hangingPunct="1">
              <a:lnSpc>
                <a:spcPct val="100000"/>
              </a:lnSpc>
              <a:spcBef>
                <a:spcPts val="0"/>
              </a:spcBef>
              <a:spcAft>
                <a:spcPts val="700"/>
              </a:spcAft>
              <a:buClr>
                <a:srgbClr val="FFFF00"/>
              </a:buClr>
              <a:buSzPct val="65000"/>
              <a:buFont typeface="Wingdings" pitchFamily="2"/>
              <a:buChar char=""/>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Arial"/>
              </a:rPr>
              <a:t>Long-acting inhaled </a:t>
            </a:r>
            <a:r>
              <a:rPr lang="en-US" sz="2800" b="0" i="0" u="none" strike="noStrike" kern="1200" cap="none" spc="0" baseline="0" dirty="0">
                <a:solidFill>
                  <a:srgbClr val="000000"/>
                </a:solidFill>
                <a:uFillTx/>
                <a:latin typeface="Arial"/>
                <a:cs typeface="Arial"/>
              </a:rPr>
              <a:t>β</a:t>
            </a:r>
            <a:r>
              <a:rPr lang="en-US" sz="2800" b="0" i="0" u="none" strike="noStrike" kern="1200" cap="none" spc="0" baseline="-25000" dirty="0">
                <a:solidFill>
                  <a:srgbClr val="000000"/>
                </a:solidFill>
                <a:uFillTx/>
                <a:latin typeface="Arial"/>
              </a:rPr>
              <a:t>2</a:t>
            </a:r>
            <a:r>
              <a:rPr lang="en-US" sz="2800" b="0" i="0" u="none" strike="noStrike" kern="1200" cap="none" spc="0" baseline="0" dirty="0">
                <a:solidFill>
                  <a:srgbClr val="000000"/>
                </a:solidFill>
                <a:uFillTx/>
                <a:latin typeface="Arial"/>
              </a:rPr>
              <a:t>-agonists(LABA)</a:t>
            </a:r>
          </a:p>
          <a:p>
            <a:pPr marL="288922" marR="0" lvl="0" indent="-288922" algn="l" defTabSz="914400" rtl="0" fontAlgn="auto" hangingPunct="1">
              <a:lnSpc>
                <a:spcPct val="100000"/>
              </a:lnSpc>
              <a:spcBef>
                <a:spcPts val="0"/>
              </a:spcBef>
              <a:spcAft>
                <a:spcPts val="700"/>
              </a:spcAft>
              <a:buClr>
                <a:srgbClr val="FFFF00"/>
              </a:buClr>
              <a:buSzPct val="65000"/>
              <a:buFont typeface="Wingdings" pitchFamily="2"/>
              <a:buChar char=""/>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Arial"/>
              </a:rPr>
              <a:t>Long acting </a:t>
            </a:r>
            <a:r>
              <a:rPr lang="en-US" sz="2800" b="0" i="0" u="none" strike="noStrike" kern="1200" cap="none" spc="0" baseline="0" dirty="0" err="1" smtClean="0">
                <a:solidFill>
                  <a:srgbClr val="000000"/>
                </a:solidFill>
                <a:uFillTx/>
                <a:latin typeface="Arial"/>
              </a:rPr>
              <a:t>antich</a:t>
            </a:r>
            <a:r>
              <a:rPr lang="en-US" sz="2800" b="0" i="0" u="none" strike="noStrike" kern="0" cap="none" spc="0" baseline="0" dirty="0" err="1" smtClean="0">
                <a:solidFill>
                  <a:srgbClr val="000000"/>
                </a:solidFill>
                <a:uFillTx/>
                <a:latin typeface="Arial"/>
              </a:rPr>
              <a:t>o</a:t>
            </a:r>
            <a:r>
              <a:rPr lang="en-US" sz="2800" b="0" i="0" u="none" strike="noStrike" kern="1200" cap="none" spc="0" baseline="0" dirty="0" err="1" smtClean="0">
                <a:solidFill>
                  <a:srgbClr val="000000"/>
                </a:solidFill>
                <a:uFillTx/>
                <a:latin typeface="Arial"/>
              </a:rPr>
              <a:t>linergics,muscarinic</a:t>
            </a:r>
            <a:r>
              <a:rPr lang="en-US" sz="2800" b="0" i="0" u="none" strike="noStrike" kern="1200" cap="none" spc="0" baseline="0" dirty="0" smtClean="0">
                <a:solidFill>
                  <a:srgbClr val="000000"/>
                </a:solidFill>
                <a:uFillTx/>
                <a:latin typeface="Arial"/>
              </a:rPr>
              <a:t> agonists (</a:t>
            </a:r>
            <a:r>
              <a:rPr lang="en-US" sz="2800" b="0" i="0" u="none" strike="noStrike" kern="1200" cap="none" spc="0" baseline="0" dirty="0" err="1" smtClean="0">
                <a:solidFill>
                  <a:srgbClr val="000000"/>
                </a:solidFill>
                <a:uFillTx/>
                <a:latin typeface="Arial"/>
              </a:rPr>
              <a:t>Tiotropium</a:t>
            </a:r>
            <a:r>
              <a:rPr lang="en-US" sz="2800" b="0" i="0" u="none" strike="noStrike" kern="1200" cap="none" spc="0" baseline="0" dirty="0">
                <a:solidFill>
                  <a:srgbClr val="000000"/>
                </a:solidFill>
                <a:uFillTx/>
                <a:latin typeface="Arial"/>
              </a:rPr>
              <a:t>):(LAMA) </a:t>
            </a:r>
          </a:p>
          <a:p>
            <a:pPr marL="288922" marR="0" lvl="0" indent="-288922" algn="l" defTabSz="914400" rtl="0" fontAlgn="auto" hangingPunct="1">
              <a:lnSpc>
                <a:spcPct val="100000"/>
              </a:lnSpc>
              <a:spcBef>
                <a:spcPts val="0"/>
              </a:spcBef>
              <a:spcAft>
                <a:spcPts val="700"/>
              </a:spcAft>
              <a:buClr>
                <a:srgbClr val="FFFF00"/>
              </a:buClr>
              <a:buSzPct val="65000"/>
              <a:buFont typeface="Wingdings" pitchFamily="2"/>
              <a:buChar char=""/>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Arial"/>
              </a:rPr>
              <a:t>Anti-</a:t>
            </a:r>
            <a:r>
              <a:rPr lang="en-US" sz="2800" b="0" i="0" u="none" strike="noStrike" kern="1200" cap="none" spc="0" baseline="0" dirty="0" err="1">
                <a:solidFill>
                  <a:srgbClr val="000000"/>
                </a:solidFill>
                <a:uFillTx/>
                <a:latin typeface="Arial"/>
              </a:rPr>
              <a:t>IgE</a:t>
            </a:r>
            <a:r>
              <a:rPr lang="ar-EG" sz="2800" b="0" i="0" u="none" strike="noStrike" kern="0" cap="none" spc="0" baseline="0" dirty="0">
                <a:solidFill>
                  <a:srgbClr val="000000"/>
                </a:solidFill>
                <a:uFillTx/>
                <a:latin typeface="Arial"/>
                <a:cs typeface="Arial"/>
              </a:rPr>
              <a:t> في الحالات المعندة </a:t>
            </a:r>
            <a:endParaRPr lang="en-US" sz="2800" b="0" i="0" u="none" strike="noStrike" kern="1200" cap="none" spc="0" baseline="0" dirty="0">
              <a:solidFill>
                <a:srgbClr val="000000"/>
              </a:solidFill>
              <a:uFillTx/>
              <a:latin typeface="Arial"/>
            </a:endParaRPr>
          </a:p>
          <a:p>
            <a:pPr marL="288922" marR="0" lvl="0" indent="-288922" algn="l" defTabSz="914400" rtl="0" fontAlgn="auto" hangingPunct="1">
              <a:lnSpc>
                <a:spcPct val="100000"/>
              </a:lnSpc>
              <a:spcBef>
                <a:spcPts val="0"/>
              </a:spcBef>
              <a:spcAft>
                <a:spcPts val="700"/>
              </a:spcAft>
              <a:buClr>
                <a:srgbClr val="FFFF00"/>
              </a:buClr>
              <a:buSzPct val="65000"/>
              <a:buFont typeface="Wingdings" pitchFamily="2"/>
              <a:buChar char=""/>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Arial"/>
              </a:rPr>
              <a:t>Systemic </a:t>
            </a:r>
            <a:r>
              <a:rPr lang="en-US" sz="2800" b="0" i="0" u="none" strike="noStrike" kern="1200" cap="none" spc="0" baseline="0" dirty="0" err="1">
                <a:solidFill>
                  <a:srgbClr val="000000"/>
                </a:solidFill>
                <a:uFillTx/>
                <a:latin typeface="Arial"/>
              </a:rPr>
              <a:t>glucocorticosteroids</a:t>
            </a:r>
            <a:r>
              <a:rPr lang="en-US" sz="2800" b="0" i="0" u="none" strike="noStrike" kern="1200" cap="none" spc="0" baseline="0" dirty="0">
                <a:solidFill>
                  <a:srgbClr val="000000"/>
                </a:solidFill>
                <a:uFillTx/>
                <a:latin typeface="Arial"/>
              </a:rPr>
              <a:t>:  </a:t>
            </a:r>
            <a:r>
              <a:rPr lang="ar-EG" sz="2800" b="0" i="0" u="none" strike="noStrike" kern="1200" cap="none" spc="0" baseline="0" dirty="0">
                <a:solidFill>
                  <a:srgbClr val="000000"/>
                </a:solidFill>
                <a:uFillTx/>
                <a:latin typeface="Arial"/>
                <a:cs typeface="Arial"/>
              </a:rPr>
              <a:t>في الحالات المعندة</a:t>
            </a:r>
            <a:endParaRPr lang="en-US" sz="2800" b="0" i="0" u="none" strike="noStrike" kern="1200" cap="none" spc="0" baseline="0" dirty="0">
              <a:solidFill>
                <a:srgbClr val="000000"/>
              </a:solidFill>
              <a:uFillTx/>
              <a:latin typeface="Arial"/>
            </a:endParaRPr>
          </a:p>
        </p:txBody>
      </p:sp>
      <p:sp>
        <p:nvSpPr>
          <p:cNvPr id="4" name="Line 1030"/>
          <p:cNvSpPr/>
          <p:nvPr/>
        </p:nvSpPr>
        <p:spPr>
          <a:xfrm>
            <a:off x="685800" y="1447796"/>
            <a:ext cx="7848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8103">
            <a:solidFill>
              <a:srgbClr val="FFFF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effectLst>
                <a:outerShdw dist="38096" dir="2700000">
                  <a:srgbClr val="000000"/>
                </a:outerShdw>
              </a:effectLst>
              <a:uFillTx/>
              <a:latin typeface="Arial"/>
            </a:endParaRPr>
          </a:p>
        </p:txBody>
      </p:sp>
      <p:pic>
        <p:nvPicPr>
          <p:cNvPr id="5" name="Picture 1031" descr="global"/>
          <p:cNvPicPr>
            <a:picLocks noChangeAspect="1"/>
          </p:cNvPicPr>
          <p:nvPr/>
        </p:nvPicPr>
        <p:blipFill>
          <a:blip r:embed="rId3" cstate="print"/>
          <a:srcRect/>
          <a:stretch>
            <a:fillRect/>
          </a:stretch>
        </p:blipFill>
        <p:spPr>
          <a:xfrm>
            <a:off x="261939" y="152403"/>
            <a:ext cx="1109660" cy="1143000"/>
          </a:xfrm>
          <a:prstGeom prst="rect">
            <a:avLst/>
          </a:prstGeom>
          <a:noFill/>
          <a:ln>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العلاجات </a:t>
            </a:r>
            <a:r>
              <a:rPr lang="ar-SA" dirty="0"/>
              <a:t>سريعة التأثير </a:t>
            </a:r>
            <a:r>
              <a:rPr lang="ar-SA" dirty="0" smtClean="0"/>
              <a:t/>
            </a:r>
            <a:br>
              <a:rPr lang="ar-SA" dirty="0" smtClean="0"/>
            </a:br>
            <a:r>
              <a:rPr lang="en-US" dirty="0" smtClean="0"/>
              <a:t>Relievers</a:t>
            </a:r>
            <a:r>
              <a:rPr lang="ar-SY" dirty="0"/>
              <a:t>و</a:t>
            </a:r>
            <a:endParaRPr lang="en-US" dirty="0"/>
          </a:p>
        </p:txBody>
      </p:sp>
      <p:sp>
        <p:nvSpPr>
          <p:cNvPr id="3" name="عنصر نائب للمحتوى 2"/>
          <p:cNvSpPr>
            <a:spLocks noGrp="1"/>
          </p:cNvSpPr>
          <p:nvPr>
            <p:ph idx="1"/>
          </p:nvPr>
        </p:nvSpPr>
        <p:spPr/>
        <p:txBody>
          <a:bodyPr/>
          <a:lstStyle/>
          <a:p>
            <a:pPr lvl="0" algn="r" rtl="1"/>
            <a:r>
              <a:rPr lang="ar-SY" dirty="0"/>
              <a:t>الموسعات القصبية </a:t>
            </a:r>
            <a:r>
              <a:rPr lang="ar-SA" dirty="0"/>
              <a:t> التي تعمل بشكل سريع لعلاج النوبات وإراحة المريض الفورية من </a:t>
            </a:r>
            <a:r>
              <a:rPr lang="ar-SA" dirty="0" smtClean="0"/>
              <a:t>الأعراض</a:t>
            </a:r>
            <a:r>
              <a:rPr lang="ar-EG" dirty="0" smtClean="0"/>
              <a:t> </a:t>
            </a:r>
            <a:r>
              <a:rPr lang="ar-SA" dirty="0" smtClean="0"/>
              <a:t>وأهمها </a:t>
            </a:r>
            <a:r>
              <a:rPr lang="ar-SA" b="1" dirty="0"/>
              <a:t>الفنتولين</a:t>
            </a:r>
            <a:r>
              <a:rPr lang="ar-SA" dirty="0"/>
              <a:t> الانشاقي ثم </a:t>
            </a:r>
            <a:r>
              <a:rPr lang="ar-SA" b="1" dirty="0"/>
              <a:t>الاتروبين الانشاقي</a:t>
            </a:r>
            <a:r>
              <a:rPr lang="ar-SA" dirty="0"/>
              <a:t> وثم </a:t>
            </a:r>
            <a:r>
              <a:rPr lang="ar-SA" b="1" dirty="0"/>
              <a:t>التيوفيلين</a:t>
            </a:r>
            <a:r>
              <a:rPr lang="ar-SA" dirty="0"/>
              <a:t> </a:t>
            </a:r>
            <a:endParaRPr lang="en-US" dirty="0" smtClean="0"/>
          </a:p>
          <a:p>
            <a:pPr lvl="0" algn="r" rtl="1"/>
            <a:r>
              <a:rPr lang="ar-SA" dirty="0" smtClean="0"/>
              <a:t>وهي </a:t>
            </a:r>
            <a:r>
              <a:rPr lang="ar-SA" dirty="0"/>
              <a:t>لا تكف في النوب الشديدة وانما يضاف اليها </a:t>
            </a:r>
            <a:r>
              <a:rPr lang="ar-SA" b="1" dirty="0"/>
              <a:t>الكورتيزون الجهازي</a:t>
            </a:r>
            <a:r>
              <a:rPr lang="ar-SA" dirty="0"/>
              <a:t>.</a:t>
            </a:r>
            <a:endParaRPr lang="en-US" dirty="0"/>
          </a:p>
          <a:p>
            <a:pPr algn="r" rtl="1">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3" y="228600"/>
            <a:ext cx="7391396" cy="1143000"/>
          </a:xfrm>
          <a:prstGeom prst="rect">
            <a:avLst/>
          </a:prstGeom>
          <a:noFill/>
          <a:ln>
            <a:noFill/>
            <a:prstDash val="solid"/>
          </a:ln>
          <a:effectLst>
            <a:outerShdw dist="35924" dir="2700000" algn="tl">
              <a:srgbClr val="000000"/>
            </a:outerShdw>
          </a:effectLst>
        </p:spPr>
        <p:txBody>
          <a:bodyPr vert="horz" wrap="square" lIns="90489" tIns="44448" rIns="90489" bIns="44448" anchor="ctr" anchorCtr="0" compatLnSpc="1"/>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00B050"/>
                </a:solidFill>
                <a:uFillTx/>
                <a:latin typeface="Arial"/>
              </a:rPr>
              <a:t>Reliever Medications </a:t>
            </a:r>
            <a:r>
              <a:rPr lang="ar-EG" sz="3200" b="0" i="0" u="none" strike="noStrike" kern="1200" cap="none" spc="0" baseline="0" dirty="0">
                <a:solidFill>
                  <a:srgbClr val="00B050"/>
                </a:solidFill>
                <a:uFillTx/>
                <a:latin typeface="Arial"/>
                <a:cs typeface="Arial"/>
              </a:rPr>
              <a:t>:أدوية عرضية </a:t>
            </a:r>
            <a:r>
              <a:rPr lang="ar-EG" sz="3200" b="0" i="0" u="none" strike="noStrike" kern="1200" cap="none" spc="0" baseline="0" dirty="0" smtClean="0">
                <a:solidFill>
                  <a:srgbClr val="00B050"/>
                </a:solidFill>
                <a:uFillTx/>
                <a:latin typeface="Arial"/>
                <a:cs typeface="Arial"/>
              </a:rPr>
              <a:t>مصطلحات بالانكليزي </a:t>
            </a:r>
            <a:endParaRPr lang="en-US" sz="3200" b="0" i="0" u="none" strike="noStrike" kern="1200" cap="none" spc="0" baseline="0" dirty="0">
              <a:solidFill>
                <a:srgbClr val="00B050"/>
              </a:solidFill>
              <a:uFillTx/>
              <a:latin typeface="Arial"/>
            </a:endParaRPr>
          </a:p>
        </p:txBody>
      </p:sp>
      <p:sp>
        <p:nvSpPr>
          <p:cNvPr id="3" name="Rectangle 4"/>
          <p:cNvSpPr/>
          <p:nvPr/>
        </p:nvSpPr>
        <p:spPr>
          <a:xfrm>
            <a:off x="761996" y="1752603"/>
            <a:ext cx="7086600" cy="4114800"/>
          </a:xfrm>
          <a:prstGeom prst="rect">
            <a:avLst/>
          </a:prstGeom>
          <a:noFill/>
          <a:ln>
            <a:noFill/>
            <a:prstDash val="solid"/>
          </a:ln>
          <a:effectLst>
            <a:outerShdw dist="28400" dir="3806097" algn="tl">
              <a:srgbClr val="000000"/>
            </a:outerShdw>
          </a:effectLst>
        </p:spPr>
        <p:txBody>
          <a:bodyPr vert="horz" wrap="square" lIns="90489" tIns="44448" rIns="90489" bIns="44448" anchor="t" anchorCtr="0" compatLnSpc="1"/>
          <a:lstStyle/>
          <a:p>
            <a:pPr marL="681035" marR="0" lvl="1" indent="-295278" algn="l" defTabSz="914400" rtl="0" fontAlgn="auto" hangingPunct="1">
              <a:lnSpc>
                <a:spcPct val="100000"/>
              </a:lnSpc>
              <a:spcBef>
                <a:spcPts val="800"/>
              </a:spcBef>
              <a:spcAft>
                <a:spcPts val="1200"/>
              </a:spcAft>
              <a:buClr>
                <a:srgbClr val="FFFF00"/>
              </a:buClr>
              <a:buSzPct val="100000"/>
              <a:buFont typeface="Wingdings" pitchFamily="2"/>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Arial"/>
              </a:rPr>
              <a:t>Short-acting inhaled </a:t>
            </a:r>
            <a:r>
              <a:rPr lang="en-US" sz="3200" b="0" i="0" u="none" strike="noStrike" kern="1200" cap="none" spc="0" baseline="0">
                <a:solidFill>
                  <a:srgbClr val="000000"/>
                </a:solidFill>
                <a:uFillTx/>
                <a:latin typeface="Arial"/>
                <a:cs typeface="Arial"/>
              </a:rPr>
              <a:t>β</a:t>
            </a:r>
            <a:r>
              <a:rPr lang="en-US" sz="3200" b="0" i="0" u="none" strike="noStrike" kern="1200" cap="none" spc="0" baseline="-25000">
                <a:solidFill>
                  <a:srgbClr val="000000"/>
                </a:solidFill>
                <a:uFillTx/>
                <a:latin typeface="Arial"/>
              </a:rPr>
              <a:t>2</a:t>
            </a:r>
            <a:r>
              <a:rPr lang="en-US" sz="3200" b="0" i="0" u="none" strike="noStrike" kern="1200" cap="none" spc="0" baseline="0">
                <a:solidFill>
                  <a:srgbClr val="000000"/>
                </a:solidFill>
                <a:uFillTx/>
                <a:latin typeface="Arial"/>
              </a:rPr>
              <a:t>-agonists(SABA)</a:t>
            </a:r>
          </a:p>
          <a:p>
            <a:pPr marL="681035" marR="0" lvl="1" indent="-295278" algn="l" defTabSz="914400" rtl="0" fontAlgn="auto" hangingPunct="1">
              <a:lnSpc>
                <a:spcPct val="100000"/>
              </a:lnSpc>
              <a:spcBef>
                <a:spcPts val="800"/>
              </a:spcBef>
              <a:spcAft>
                <a:spcPts val="1200"/>
              </a:spcAft>
              <a:buClr>
                <a:srgbClr val="FFFF00"/>
              </a:buClr>
              <a:buSzPct val="100000"/>
              <a:buFont typeface="Wingdings" pitchFamily="2"/>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Arial"/>
              </a:rPr>
              <a:t>Systemic glucocorticosteroids</a:t>
            </a:r>
          </a:p>
          <a:p>
            <a:pPr marL="681035" marR="0" lvl="1" indent="-295278" algn="l" defTabSz="914400" rtl="0" fontAlgn="auto" hangingPunct="1">
              <a:lnSpc>
                <a:spcPct val="100000"/>
              </a:lnSpc>
              <a:spcBef>
                <a:spcPts val="800"/>
              </a:spcBef>
              <a:spcAft>
                <a:spcPts val="1200"/>
              </a:spcAft>
              <a:buClr>
                <a:srgbClr val="FFFF00"/>
              </a:buClr>
              <a:buSzPct val="100000"/>
              <a:buFont typeface="Wingdings" pitchFamily="2"/>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Arial"/>
              </a:rPr>
              <a:t>Short Acting  Anticholinergics, muscarinic agonists(SAMA)</a:t>
            </a:r>
          </a:p>
          <a:p>
            <a:pPr marL="681035" marR="0" lvl="1" indent="-295278"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FFFFFF"/>
              </a:solidFill>
              <a:uFillTx/>
              <a:latin typeface="Arial"/>
            </a:endParaRPr>
          </a:p>
        </p:txBody>
      </p:sp>
      <p:sp>
        <p:nvSpPr>
          <p:cNvPr id="4" name="Line 6"/>
          <p:cNvSpPr/>
          <p:nvPr/>
        </p:nvSpPr>
        <p:spPr>
          <a:xfrm>
            <a:off x="685800" y="1447796"/>
            <a:ext cx="7848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8103">
            <a:solidFill>
              <a:srgbClr val="FFFF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effectLst>
                <a:outerShdw dist="38096" dir="2700000">
                  <a:srgbClr val="000000"/>
                </a:outerShdw>
              </a:effectLst>
              <a:uFillTx/>
              <a:latin typeface="Arial"/>
            </a:endParaRPr>
          </a:p>
        </p:txBody>
      </p:sp>
      <p:pic>
        <p:nvPicPr>
          <p:cNvPr id="5" name="Picture 7" descr="global"/>
          <p:cNvPicPr>
            <a:picLocks noChangeAspect="1"/>
          </p:cNvPicPr>
          <p:nvPr/>
        </p:nvPicPr>
        <p:blipFill>
          <a:blip r:embed="rId3" cstate="print"/>
          <a:srcRect/>
          <a:stretch>
            <a:fillRect/>
          </a:stretch>
        </p:blipFill>
        <p:spPr>
          <a:xfrm>
            <a:off x="261939" y="152403"/>
            <a:ext cx="1109660" cy="1143000"/>
          </a:xfrm>
          <a:prstGeom prst="rect">
            <a:avLst/>
          </a:prstGeom>
          <a:noFill/>
          <a:ln>
            <a:no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ar-EG" dirty="0" smtClean="0">
                <a:solidFill>
                  <a:srgbClr val="FF0000"/>
                </a:solidFill>
              </a:rPr>
              <a:t>الفريق العامل : نركز على المشرف لندعم دور الرعاية الاولية</a:t>
            </a:r>
            <a:endParaRPr lang="en-US" dirty="0">
              <a:solidFill>
                <a:srgbClr val="FF0000"/>
              </a:solidFill>
            </a:endParaRPr>
          </a:p>
        </p:txBody>
      </p:sp>
      <p:sp>
        <p:nvSpPr>
          <p:cNvPr id="3" name="Content Placeholder 2"/>
          <p:cNvSpPr>
            <a:spLocks noGrp="1"/>
          </p:cNvSpPr>
          <p:nvPr>
            <p:ph idx="1"/>
          </p:nvPr>
        </p:nvSpPr>
        <p:spPr/>
        <p:txBody>
          <a:bodyPr/>
          <a:lstStyle/>
          <a:p>
            <a:pPr algn="r" rtl="1"/>
            <a:r>
              <a:rPr lang="ar-EG" dirty="0" smtClean="0"/>
              <a:t>طبيب المستوصف أو العيادة في المشفى أو غرفة الاسعاف</a:t>
            </a:r>
          </a:p>
          <a:p>
            <a:pPr algn="r" rtl="1">
              <a:buNone/>
            </a:pPr>
            <a:r>
              <a:rPr lang="ar-EG" dirty="0" smtClean="0"/>
              <a:t>والذي يرى المرضى يوميا </a:t>
            </a:r>
          </a:p>
          <a:p>
            <a:pPr algn="r" rtl="1"/>
            <a:r>
              <a:rPr lang="ar-EG" dirty="0" smtClean="0"/>
              <a:t>المشرف </a:t>
            </a:r>
            <a:r>
              <a:rPr lang="en-US" dirty="0" smtClean="0"/>
              <a:t>Supervisor pulmonologist</a:t>
            </a:r>
            <a:r>
              <a:rPr lang="ar-EG" dirty="0" smtClean="0"/>
              <a:t>طبيب صدرية </a:t>
            </a:r>
          </a:p>
          <a:p>
            <a:pPr algn="r" rtl="1">
              <a:buNone/>
            </a:pPr>
            <a:r>
              <a:rPr lang="ar-EG" dirty="0" smtClean="0"/>
              <a:t>ياتي اسبوعيا ليراجع مع طبيب المستوصف الاستمارات ، مع التدقيق والاحتفاظ ببطاقة لمريض ربو وأخرى لمريض داء انسدادي ، بهدف تقييم الاداء والتعليم والبحث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الأعراض الجانبية للأدوية</a:t>
            </a:r>
            <a:endParaRPr lang="en-US" dirty="0"/>
          </a:p>
        </p:txBody>
      </p:sp>
      <p:sp>
        <p:nvSpPr>
          <p:cNvPr id="3" name="Content Placeholder 2"/>
          <p:cNvSpPr>
            <a:spLocks noGrp="1"/>
          </p:cNvSpPr>
          <p:nvPr>
            <p:ph idx="1"/>
          </p:nvPr>
        </p:nvSpPr>
        <p:spPr/>
        <p:txBody>
          <a:bodyPr/>
          <a:lstStyle/>
          <a:p>
            <a:pPr algn="r" rtl="1">
              <a:buNone/>
            </a:pPr>
            <a:r>
              <a:rPr lang="ar-EG" dirty="0" smtClean="0">
                <a:solidFill>
                  <a:srgbClr val="FF0000"/>
                </a:solidFill>
              </a:rPr>
              <a:t>موجودة في جدول في نهاية الدليل بما فيها الادوية الانشاقية</a:t>
            </a:r>
          </a:p>
          <a:p>
            <a:pPr algn="r" rtl="1">
              <a:buNone/>
            </a:pPr>
            <a:endParaRPr lang="en-US"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b="1" u="sng" dirty="0" smtClean="0">
                <a:solidFill>
                  <a:srgbClr val="FF0000"/>
                </a:solidFill>
              </a:rPr>
              <a:t> وضع المريض على العلاج الدائم الوقائي</a:t>
            </a:r>
            <a:endParaRPr lang="en-US" b="1" u="sng" dirty="0">
              <a:solidFill>
                <a:srgbClr val="FF0000"/>
              </a:solidFill>
            </a:endParaRPr>
          </a:p>
        </p:txBody>
      </p:sp>
      <p:sp>
        <p:nvSpPr>
          <p:cNvPr id="3" name="Content Placeholder 2"/>
          <p:cNvSpPr>
            <a:spLocks noGrp="1"/>
          </p:cNvSpPr>
          <p:nvPr>
            <p:ph idx="1"/>
          </p:nvPr>
        </p:nvSpPr>
        <p:spPr/>
        <p:txBody>
          <a:bodyPr/>
          <a:lstStyle/>
          <a:p>
            <a:pPr algn="r" rtl="1"/>
            <a:r>
              <a:rPr lang="ar-EG" b="1" dirty="0" smtClean="0"/>
              <a:t>الهدف هو أولا السيطرة على الأعراض السريرية وبالتالي حياة طبيعية</a:t>
            </a:r>
            <a:r>
              <a:rPr lang="ar-EG" dirty="0" smtClean="0"/>
              <a:t>.</a:t>
            </a:r>
          </a:p>
          <a:p>
            <a:pPr algn="r" rtl="1"/>
            <a:r>
              <a:rPr lang="ar-EG" b="1" u="sng" dirty="0" smtClean="0"/>
              <a:t>ثانيا تدبر الخطورة المستقبلية </a:t>
            </a:r>
            <a:r>
              <a:rPr lang="ar-EG" b="1" dirty="0" smtClean="0"/>
              <a:t>: </a:t>
            </a:r>
          </a:p>
          <a:p>
            <a:pPr algn="r" rtl="1">
              <a:buFontTx/>
              <a:buChar char="-"/>
            </a:pPr>
            <a:r>
              <a:rPr lang="ar-EG" b="1" dirty="0" smtClean="0"/>
              <a:t>لانوب خطيرة أو مميته</a:t>
            </a:r>
          </a:p>
          <a:p>
            <a:pPr algn="r" rtl="1">
              <a:buFontTx/>
              <a:buChar char="-"/>
            </a:pPr>
            <a:r>
              <a:rPr lang="ar-EG" b="1" dirty="0" smtClean="0"/>
              <a:t>لا نقص مستقبلي في وظائف الرئة</a:t>
            </a:r>
          </a:p>
          <a:p>
            <a:pPr algn="r" rtl="1">
              <a:buFontTx/>
              <a:buChar char="-"/>
            </a:pPr>
            <a:r>
              <a:rPr lang="ar-EG" b="1" dirty="0" smtClean="0"/>
              <a:t>حد أدنى من الأعراض الجانبية للأدوية بما فيها الانشاقية. </a:t>
            </a:r>
          </a:p>
          <a:p>
            <a:pPr algn="r" rtl="1"/>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r" rtl="1"/>
            <a:r>
              <a:rPr lang="ar-SA" dirty="0" smtClean="0"/>
              <a:t/>
            </a:r>
            <a:br>
              <a:rPr lang="ar-SA" dirty="0" smtClean="0"/>
            </a:br>
            <a:r>
              <a:rPr lang="ar-SY" dirty="0" smtClean="0"/>
              <a:t> </a:t>
            </a:r>
            <a:r>
              <a:rPr lang="ar-EG" u="sng" dirty="0" smtClean="0"/>
              <a:t>     </a:t>
            </a:r>
            <a:r>
              <a:rPr lang="ar-SY" u="sng" dirty="0" smtClean="0">
                <a:solidFill>
                  <a:srgbClr val="FF0000"/>
                </a:solidFill>
              </a:rPr>
              <a:t>مؤشرات </a:t>
            </a:r>
            <a:r>
              <a:rPr lang="ar-SY" u="sng" dirty="0">
                <a:solidFill>
                  <a:srgbClr val="FF0000"/>
                </a:solidFill>
              </a:rPr>
              <a:t>السيطرة </a:t>
            </a:r>
            <a:r>
              <a:rPr lang="ar-EG" u="sng" dirty="0" smtClean="0">
                <a:solidFill>
                  <a:srgbClr val="FF0000"/>
                </a:solidFill>
              </a:rPr>
              <a:t>على الربو</a:t>
            </a:r>
            <a:endParaRPr lang="en-US" u="sng" dirty="0">
              <a:solidFill>
                <a:srgbClr val="FF0000"/>
              </a:solidFill>
            </a:endParaRPr>
          </a:p>
        </p:txBody>
      </p:sp>
      <p:sp>
        <p:nvSpPr>
          <p:cNvPr id="3" name="عنصر نائب للمحتوى 2"/>
          <p:cNvSpPr>
            <a:spLocks noGrp="1"/>
          </p:cNvSpPr>
          <p:nvPr>
            <p:ph idx="1"/>
          </p:nvPr>
        </p:nvSpPr>
        <p:spPr/>
        <p:txBody>
          <a:bodyPr>
            <a:normAutofit fontScale="85000" lnSpcReduction="20000"/>
          </a:bodyPr>
          <a:lstStyle/>
          <a:p>
            <a:pPr lvl="0" algn="r" rtl="1"/>
            <a:r>
              <a:rPr lang="ar-SY" dirty="0"/>
              <a:t>عدم تكرار الأعراض في النهار (مرتين أو اقل أسبوعياً</a:t>
            </a:r>
            <a:r>
              <a:rPr lang="ar-SY" dirty="0" smtClean="0"/>
              <a:t>).</a:t>
            </a:r>
            <a:r>
              <a:rPr lang="ar-SA" dirty="0" smtClean="0"/>
              <a:t>		</a:t>
            </a:r>
            <a:endParaRPr lang="en-US" dirty="0"/>
          </a:p>
          <a:p>
            <a:pPr lvl="0" algn="r" rtl="1"/>
            <a:r>
              <a:rPr lang="ar-SY" dirty="0"/>
              <a:t>عدم تحدد الفعاليات اليومية بما فيه الرياضة أي </a:t>
            </a:r>
            <a:r>
              <a:rPr lang="ar-SY" dirty="0" smtClean="0"/>
              <a:t>الجهد</a:t>
            </a:r>
            <a:r>
              <a:rPr lang="ar-SA" dirty="0" smtClean="0"/>
              <a:t>			</a:t>
            </a:r>
            <a:endParaRPr lang="en-US" dirty="0"/>
          </a:p>
          <a:p>
            <a:pPr lvl="0" algn="r" rtl="1"/>
            <a:r>
              <a:rPr lang="ar-SY" dirty="0"/>
              <a:t>عدم وجود الأعراض ليلاً أو الاستيقاظ ليلا ًبسبب الربو </a:t>
            </a:r>
            <a:r>
              <a:rPr lang="ar-SY" dirty="0" smtClean="0"/>
              <a:t>.</a:t>
            </a:r>
            <a:r>
              <a:rPr lang="ar-SA" dirty="0" smtClean="0"/>
              <a:t>		</a:t>
            </a:r>
            <a:endParaRPr lang="en-US" dirty="0"/>
          </a:p>
          <a:p>
            <a:pPr lvl="0" algn="r" rtl="1"/>
            <a:r>
              <a:rPr lang="ar-SY" dirty="0"/>
              <a:t>عدم الحاجة إلى علاج عرضي سريع المفعول (مرتين أو أقل أسبوعياً</a:t>
            </a:r>
            <a:r>
              <a:rPr lang="ar-SY" dirty="0" smtClean="0"/>
              <a:t>).</a:t>
            </a:r>
            <a:r>
              <a:rPr lang="ar-SA" dirty="0" smtClean="0"/>
              <a:t>	</a:t>
            </a:r>
            <a:endParaRPr lang="en-US" dirty="0"/>
          </a:p>
          <a:p>
            <a:pPr lvl="0" algn="r" rtl="1"/>
            <a:r>
              <a:rPr lang="ar-SY" dirty="0"/>
              <a:t>وظائف رئة طبيعية أو قريبة من الطبيعية( قد يكون أفضل وظيفة رئة يصلها المريض</a:t>
            </a:r>
            <a:r>
              <a:rPr lang="ar-SY" dirty="0" smtClean="0"/>
              <a:t>).</a:t>
            </a:r>
            <a:r>
              <a:rPr lang="ar-SA" dirty="0" smtClean="0"/>
              <a:t>							</a:t>
            </a:r>
            <a:endParaRPr lang="en-US" dirty="0"/>
          </a:p>
          <a:p>
            <a:pPr lvl="0" algn="r" rtl="1"/>
            <a:r>
              <a:rPr lang="ar-SY" dirty="0"/>
              <a:t>عدم اشتداد الأعراض أي عدم حدوث </a:t>
            </a:r>
            <a:r>
              <a:rPr lang="ar-SY" dirty="0" err="1"/>
              <a:t>نوب</a:t>
            </a:r>
            <a:r>
              <a:rPr lang="ar-SY" dirty="0"/>
              <a:t> تفاقم</a:t>
            </a:r>
            <a:endParaRPr lang="en-US" dirty="0"/>
          </a:p>
          <a:p>
            <a:pPr algn="r" rtl="1"/>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a:off x="952503" y="381003"/>
            <a:ext cx="7505696" cy="6096003"/>
          </a:xfrm>
          <a:prstGeom prst="rect">
            <a:avLst/>
          </a:prstGeom>
          <a:noFill/>
          <a:ln>
            <a:noFill/>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a:off x="681035" y="381003"/>
            <a:ext cx="7781928" cy="6172200"/>
          </a:xfrm>
          <a:prstGeom prst="rect">
            <a:avLst/>
          </a:prstGeom>
          <a:noFill/>
          <a:ln>
            <a:noFill/>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EG" b="1" u="sng" dirty="0" smtClean="0">
                <a:solidFill>
                  <a:srgbClr val="FF0000"/>
                </a:solidFill>
              </a:rPr>
              <a:t>من نضع على العلاج اليومي بالكورتيزون الاستنشاقي</a:t>
            </a:r>
            <a:endParaRPr lang="en-US" b="1" u="sng" dirty="0">
              <a:solidFill>
                <a:srgbClr val="FF0000"/>
              </a:solidFill>
            </a:endParaRPr>
          </a:p>
        </p:txBody>
      </p:sp>
      <p:sp>
        <p:nvSpPr>
          <p:cNvPr id="3" name="Content Placeholder 2"/>
          <p:cNvSpPr>
            <a:spLocks noGrp="1"/>
          </p:cNvSpPr>
          <p:nvPr>
            <p:ph idx="1"/>
          </p:nvPr>
        </p:nvSpPr>
        <p:spPr/>
        <p:txBody>
          <a:bodyPr/>
          <a:lstStyle/>
          <a:p>
            <a:pPr algn="r" rtl="1"/>
            <a:r>
              <a:rPr lang="ar-EG" dirty="0" smtClean="0"/>
              <a:t>وفقا للجدول (2) : كل مريض مسيطر على الربو عنده جزئيا أو غير مسيطر عليه كليا</a:t>
            </a:r>
          </a:p>
          <a:p>
            <a:pPr algn="r" rtl="1"/>
            <a:r>
              <a:rPr lang="ar-EG" dirty="0" smtClean="0"/>
              <a:t>حتى لو مسيطر عليه سريريا مع وجود عوامل خطورة لنوبه شديدة أو لنقص بوظائف الرئة </a:t>
            </a:r>
          </a:p>
          <a:p>
            <a:pPr algn="r" rtl="1"/>
            <a:r>
              <a:rPr lang="ar-EG" dirty="0" smtClean="0"/>
              <a:t>نراعي التأثيرات الجانبية للأدوية</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b="1" dirty="0"/>
              <a:t>في العيادة أو المستوصف وعند وضع المريض على العلاج الدائم</a:t>
            </a:r>
            <a:endParaRPr lang="en-US" dirty="0"/>
          </a:p>
        </p:txBody>
      </p:sp>
      <p:sp>
        <p:nvSpPr>
          <p:cNvPr id="3" name="عنصر نائب للمحتوى 2"/>
          <p:cNvSpPr>
            <a:spLocks noGrp="1"/>
          </p:cNvSpPr>
          <p:nvPr>
            <p:ph idx="1"/>
          </p:nvPr>
        </p:nvSpPr>
        <p:spPr/>
        <p:txBody>
          <a:bodyPr>
            <a:normAutofit fontScale="70000" lnSpcReduction="20000"/>
          </a:bodyPr>
          <a:lstStyle/>
          <a:p>
            <a:pPr algn="r" rtl="1">
              <a:buNone/>
            </a:pPr>
            <a:r>
              <a:rPr lang="ar-SY" b="1" u="sng" dirty="0" smtClean="0">
                <a:solidFill>
                  <a:srgbClr val="FF0000"/>
                </a:solidFill>
              </a:rPr>
              <a:t>يأخذ </a:t>
            </a:r>
            <a:r>
              <a:rPr lang="ar-SY" b="1" u="sng" dirty="0">
                <a:solidFill>
                  <a:srgbClr val="FF0000"/>
                </a:solidFill>
              </a:rPr>
              <a:t>بطاقة المريض للعلاج الذاتي وفيها</a:t>
            </a:r>
            <a:r>
              <a:rPr lang="en-US" b="1" dirty="0"/>
              <a:t>:</a:t>
            </a:r>
          </a:p>
          <a:p>
            <a:pPr lvl="0" algn="r" rtl="1"/>
            <a:r>
              <a:rPr lang="ar-SY" b="1" dirty="0"/>
              <a:t> علاجه الدائم </a:t>
            </a:r>
            <a:r>
              <a:rPr lang="ar-SY" b="1" dirty="0" err="1"/>
              <a:t>بالكورتيزون</a:t>
            </a:r>
            <a:r>
              <a:rPr lang="ar-SY" b="1" dirty="0"/>
              <a:t> </a:t>
            </a:r>
            <a:r>
              <a:rPr lang="ar-SY" b="1" dirty="0" err="1"/>
              <a:t>الانشاقي</a:t>
            </a:r>
            <a:r>
              <a:rPr lang="ar-SY" b="1" dirty="0"/>
              <a:t> مع أو بدون مقلدات بيتا مديدة الأمد أو مضادات </a:t>
            </a:r>
            <a:r>
              <a:rPr lang="ar-SY" b="1" dirty="0" err="1"/>
              <a:t>اللوكوتريين</a:t>
            </a:r>
            <a:r>
              <a:rPr lang="ar-SY" b="1" dirty="0"/>
              <a:t> </a:t>
            </a:r>
            <a:r>
              <a:rPr lang="ar-SA" b="1" dirty="0" smtClean="0"/>
              <a:t>.</a:t>
            </a:r>
            <a:endParaRPr lang="en-US" b="1" dirty="0"/>
          </a:p>
          <a:p>
            <a:pPr lvl="0" algn="r" rtl="1"/>
            <a:r>
              <a:rPr lang="ar-SY" b="1" dirty="0" smtClean="0"/>
              <a:t> </a:t>
            </a:r>
            <a:r>
              <a:rPr lang="ar-EG" b="1" dirty="0" smtClean="0"/>
              <a:t>في حال تفاقم: </a:t>
            </a:r>
            <a:r>
              <a:rPr lang="ar-SY" b="1" dirty="0" smtClean="0"/>
              <a:t>خمسة </a:t>
            </a:r>
            <a:r>
              <a:rPr lang="ar-SY" b="1" dirty="0"/>
              <a:t>أيام كورتيزون </a:t>
            </a:r>
            <a:r>
              <a:rPr lang="ar-SY" b="1" dirty="0" smtClean="0"/>
              <a:t>فموي</a:t>
            </a:r>
            <a:endParaRPr lang="en-US" b="1" dirty="0"/>
          </a:p>
          <a:p>
            <a:pPr lvl="0" algn="r" rtl="1"/>
            <a:r>
              <a:rPr lang="ar-SY" b="1" dirty="0"/>
              <a:t>أن يذهب للمشفى في حال عدم تحسنه على الخطوة </a:t>
            </a:r>
            <a:r>
              <a:rPr lang="ar-SY" b="1" dirty="0" smtClean="0"/>
              <a:t>2</a:t>
            </a:r>
            <a:r>
              <a:rPr lang="ar-EG" b="1" dirty="0" smtClean="0"/>
              <a:t>، أو كون النوبة تعيق الكلام</a:t>
            </a:r>
            <a:endParaRPr lang="ar-SA" b="1" dirty="0" smtClean="0"/>
          </a:p>
          <a:p>
            <a:pPr lvl="0" algn="r" rtl="1">
              <a:buNone/>
            </a:pPr>
            <a:r>
              <a:rPr lang="ar-SA" b="1" dirty="0"/>
              <a:t>	</a:t>
            </a:r>
            <a:r>
              <a:rPr lang="ar-SA" b="1" dirty="0" smtClean="0"/>
              <a:t>* </a:t>
            </a:r>
            <a:r>
              <a:rPr lang="ar-EG" b="1" u="sng" dirty="0"/>
              <a:t>كما نعل</a:t>
            </a:r>
            <a:r>
              <a:rPr lang="ar-SY" b="1" u="sng" dirty="0"/>
              <a:t>ّ</a:t>
            </a:r>
            <a:r>
              <a:rPr lang="ar-EG" b="1" u="sng" dirty="0"/>
              <a:t>م المريض </a:t>
            </a:r>
            <a:r>
              <a:rPr lang="ar-EG" b="1" u="sng" dirty="0">
                <a:solidFill>
                  <a:srgbClr val="FF0000"/>
                </a:solidFill>
              </a:rPr>
              <a:t>طريقة استخدام البخاخ</a:t>
            </a:r>
            <a:r>
              <a:rPr lang="ar-EG" b="1" dirty="0">
                <a:solidFill>
                  <a:srgbClr val="FF0000"/>
                </a:solidFill>
              </a:rPr>
              <a:t> </a:t>
            </a:r>
            <a:r>
              <a:rPr lang="ar-EG" b="1" dirty="0"/>
              <a:t>أو حجرة الاستنشاق او منشقات البودرة الجافة, لمعرفة طريقة استخدام تلك </a:t>
            </a:r>
            <a:r>
              <a:rPr lang="ar-EG" b="1" dirty="0" smtClean="0"/>
              <a:t>المنشقات</a:t>
            </a:r>
            <a:r>
              <a:rPr lang="en-US" b="1" dirty="0" smtClean="0"/>
              <a:t>www.educationforhealth.org</a:t>
            </a:r>
            <a:endParaRPr lang="ar-EG" b="1" dirty="0" smtClean="0"/>
          </a:p>
          <a:p>
            <a:pPr lvl="0" algn="r" rtl="1">
              <a:buNone/>
            </a:pPr>
            <a:r>
              <a:rPr lang="ar-EG" b="1" dirty="0" smtClean="0"/>
              <a:t>* يات المشرف اختصاصي الصدرية اسبوعيا لتقييم الاستبيانات</a:t>
            </a:r>
            <a:endParaRPr lang="ar-SA" b="1" dirty="0" smtClean="0"/>
          </a:p>
          <a:p>
            <a:pPr algn="r" rtl="1">
              <a:buNone/>
            </a:pPr>
            <a:r>
              <a:rPr lang="ar-SA" b="1" dirty="0"/>
              <a:t>	</a:t>
            </a:r>
            <a:r>
              <a:rPr lang="ar-SA" b="1" dirty="0" smtClean="0"/>
              <a:t>* </a:t>
            </a:r>
            <a:r>
              <a:rPr lang="ar-EG" b="1" u="sng" dirty="0"/>
              <a:t>ونعط المريض موعدا للمراجعة الدورية</a:t>
            </a:r>
            <a:endParaRPr lang="en-US" b="1" dirty="0"/>
          </a:p>
          <a:p>
            <a:pPr algn="r" rtl="1"/>
            <a:r>
              <a:rPr lang="ar-EG" b="1" u="sng" dirty="0"/>
              <a:t>نسجله في سجل المستوصف أو </a:t>
            </a:r>
            <a:r>
              <a:rPr lang="ar-EG" b="1" u="sng" dirty="0" smtClean="0"/>
              <a:t>العيادة</a:t>
            </a:r>
            <a:endParaRPr lang="ar-SA" b="1" u="sng" dirty="0"/>
          </a:p>
          <a:p>
            <a:pPr algn="r" rtl="1">
              <a:buNone/>
            </a:pPr>
            <a:r>
              <a:rPr lang="ar-SA" b="1" dirty="0" smtClean="0"/>
              <a:t>    * </a:t>
            </a:r>
            <a:r>
              <a:rPr lang="ar-EG" b="1" u="sng" dirty="0"/>
              <a:t>نحوله لاستشارة صدرية</a:t>
            </a:r>
            <a:r>
              <a:rPr lang="ar-EG" b="1" dirty="0"/>
              <a:t>:  </a:t>
            </a:r>
            <a:r>
              <a:rPr lang="ar-EG" b="1" dirty="0" smtClean="0"/>
              <a:t>بعد رأي المشرف . في </a:t>
            </a:r>
            <a:r>
              <a:rPr lang="ar-EG" b="1" dirty="0"/>
              <a:t>حال كان وضعه يحتاج ذلك بعد عدة متابعات </a:t>
            </a:r>
            <a:r>
              <a:rPr lang="ar-EG" b="1" dirty="0" smtClean="0"/>
              <a:t>وحسب رأي المشرف ، ثم </a:t>
            </a:r>
            <a:r>
              <a:rPr lang="ar-EG" b="1" dirty="0"/>
              <a:t>يعود للمتابعة من جديد في مركز الرعاية </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SA" sz="3600" b="1" u="sng" dirty="0" smtClean="0"/>
              <a:t>السيطرة </a:t>
            </a:r>
            <a:r>
              <a:rPr lang="ar-SA" sz="3600" b="1" u="sng" dirty="0"/>
              <a:t>على </a:t>
            </a:r>
            <a:r>
              <a:rPr lang="ar-SA" sz="3600" b="1" u="sng" dirty="0" smtClean="0"/>
              <a:t>الربو</a:t>
            </a:r>
            <a:br>
              <a:rPr lang="ar-SA" sz="3600" b="1" u="sng" dirty="0" smtClean="0"/>
            </a:br>
            <a:r>
              <a:rPr lang="ar-SA" sz="3600" b="1" u="sng" dirty="0"/>
              <a:t>المعالجات الوقائية على المدى الطويل</a:t>
            </a:r>
            <a:r>
              <a:rPr lang="en-US" sz="3600" b="1" u="sng" dirty="0"/>
              <a:t> </a:t>
            </a:r>
            <a:r>
              <a:rPr lang="ar-SA" sz="3600" dirty="0" smtClean="0"/>
              <a:t/>
            </a:r>
            <a:br>
              <a:rPr lang="ar-SA" sz="3600" dirty="0" smtClean="0"/>
            </a:br>
            <a:r>
              <a:rPr lang="en-US" sz="3600" u="sng" dirty="0" smtClean="0"/>
              <a:t>Controllers</a:t>
            </a:r>
            <a:endParaRPr lang="en-US" sz="3600" u="sng" dirty="0"/>
          </a:p>
        </p:txBody>
      </p:sp>
      <p:sp>
        <p:nvSpPr>
          <p:cNvPr id="3" name="عنصر نائب للمحتوى 2"/>
          <p:cNvSpPr>
            <a:spLocks noGrp="1"/>
          </p:cNvSpPr>
          <p:nvPr>
            <p:ph idx="1"/>
          </p:nvPr>
        </p:nvSpPr>
        <p:spPr/>
        <p:txBody>
          <a:bodyPr>
            <a:normAutofit/>
          </a:bodyPr>
          <a:lstStyle/>
          <a:p>
            <a:pPr algn="r" rtl="1"/>
            <a:r>
              <a:rPr lang="ar-EG" sz="6000" dirty="0" smtClean="0"/>
              <a:t>وفقا للجدول  5 والجدول 7</a:t>
            </a:r>
            <a:endParaRPr lang="en-US" sz="6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stretch>
            <a:fillRect/>
          </a:stretch>
        </p:blipFill>
        <p:spPr>
          <a:xfrm>
            <a:off x="495301" y="108448"/>
            <a:ext cx="8458200" cy="6410110"/>
          </a:xfrm>
          <a:prstGeom prst="rect">
            <a:avLst/>
          </a:prstGeom>
        </p:spPr>
      </p:pic>
    </p:spTree>
    <p:extLst>
      <p:ext uri="{BB962C8B-B14F-4D97-AF65-F5344CB8AC3E}">
        <p14:creationId xmlns:p14="http://schemas.microsoft.com/office/powerpoint/2010/main" xmlns="" val="3700051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EG" dirty="0" smtClean="0"/>
              <a:t> </a:t>
            </a:r>
            <a:br>
              <a:rPr lang="ar-EG" dirty="0" smtClean="0"/>
            </a:br>
            <a:r>
              <a:rPr lang="ar-EG" sz="3100" dirty="0" smtClean="0">
                <a:solidFill>
                  <a:srgbClr val="FF0000"/>
                </a:solidFill>
              </a:rPr>
              <a:t>كيف نبدأ العلاج وكيف نتابع بهدف </a:t>
            </a:r>
            <a:r>
              <a:rPr lang="ar-SY" sz="3100" dirty="0" smtClean="0">
                <a:solidFill>
                  <a:srgbClr val="FF0000"/>
                </a:solidFill>
              </a:rPr>
              <a:t>السيطرة على </a:t>
            </a:r>
            <a:r>
              <a:rPr lang="ar-EG" dirty="0" smtClean="0"/>
              <a:t/>
            </a:r>
            <a:br>
              <a:rPr lang="ar-EG" dirty="0" smtClean="0"/>
            </a:br>
            <a:r>
              <a:rPr lang="ar-SY" dirty="0" smtClean="0">
                <a:solidFill>
                  <a:srgbClr val="FF0000"/>
                </a:solidFill>
              </a:rPr>
              <a:t>الربو</a:t>
            </a:r>
            <a:endParaRPr lang="en-US" dirty="0">
              <a:solidFill>
                <a:srgbClr val="FF0000"/>
              </a:solidFill>
            </a:endParaRPr>
          </a:p>
        </p:txBody>
      </p:sp>
      <p:sp>
        <p:nvSpPr>
          <p:cNvPr id="3" name="عنصر نائب للمحتوى 2"/>
          <p:cNvSpPr>
            <a:spLocks noGrp="1"/>
          </p:cNvSpPr>
          <p:nvPr>
            <p:ph idx="1"/>
          </p:nvPr>
        </p:nvSpPr>
        <p:spPr/>
        <p:txBody>
          <a:bodyPr>
            <a:normAutofit fontScale="40000" lnSpcReduction="20000"/>
          </a:bodyPr>
          <a:lstStyle/>
          <a:p>
            <a:pPr lvl="0" algn="r" rtl="1"/>
            <a:r>
              <a:rPr lang="ar-EG" sz="8000" dirty="0" smtClean="0"/>
              <a:t>وفقا للجدول (7) ، </a:t>
            </a:r>
            <a:r>
              <a:rPr lang="ar-SY" sz="8000" dirty="0" smtClean="0"/>
              <a:t>نبدأ </a:t>
            </a:r>
            <a:r>
              <a:rPr lang="ar-SY" sz="8000" dirty="0"/>
              <a:t>المعالجة بالدرجة 2 في معظم الحالات ، أوقد نبدأ بالدرجة 3 في حال السيطرة سيئة جدا وفي بدء العلاج نراقب المريض اسبوعيا حتى الاستقرار ، ثم نعدل الجرعة كل 3 أشهر</a:t>
            </a:r>
            <a:r>
              <a:rPr lang="ar-SY" sz="8000" dirty="0" smtClean="0"/>
              <a:t>.</a:t>
            </a:r>
            <a:r>
              <a:rPr lang="ar-SA" sz="8000" dirty="0" smtClean="0"/>
              <a:t>				</a:t>
            </a:r>
            <a:endParaRPr lang="en-US" sz="8000" dirty="0"/>
          </a:p>
          <a:p>
            <a:pPr lvl="0" algn="r" rtl="1"/>
            <a:r>
              <a:rPr lang="ar-SY" sz="8000" dirty="0"/>
              <a:t>قد يحتاج أي مريض </a:t>
            </a:r>
            <a:r>
              <a:rPr lang="ar-SY" sz="8000" dirty="0" err="1"/>
              <a:t>لكورتيزون</a:t>
            </a:r>
            <a:r>
              <a:rPr lang="ar-SY" sz="8000" dirty="0"/>
              <a:t> فموي في الهجمات </a:t>
            </a:r>
            <a:r>
              <a:rPr lang="ar-SY" sz="8000" dirty="0" err="1"/>
              <a:t>التفاقمية</a:t>
            </a:r>
            <a:r>
              <a:rPr lang="ar-SY" sz="8000" dirty="0"/>
              <a:t>  أو عندما يأت ونضعه على العلاج الوقائي الدائم وتكون عدم السيطرة شديدة مع استيقاظ ليلي متكرر ونقص في وظائف الرئة وهنا نعطيه خمسة أيام 30 </a:t>
            </a:r>
            <a:r>
              <a:rPr lang="ar-SY" sz="8000" dirty="0" err="1"/>
              <a:t>الى</a:t>
            </a:r>
            <a:r>
              <a:rPr lang="ar-SY" sz="8000" dirty="0"/>
              <a:t> 60 </a:t>
            </a:r>
            <a:r>
              <a:rPr lang="ar-SY" sz="8000" dirty="0" err="1"/>
              <a:t>مغ</a:t>
            </a:r>
            <a:r>
              <a:rPr lang="ar-SY" sz="8000" dirty="0"/>
              <a:t> </a:t>
            </a:r>
            <a:r>
              <a:rPr lang="ar-SY" sz="8000" dirty="0" err="1"/>
              <a:t>بريدنيزولون</a:t>
            </a:r>
            <a:r>
              <a:rPr lang="ar-SY" sz="8000" dirty="0"/>
              <a:t> يوميا ثم نوقفه دفعة واحدة </a:t>
            </a:r>
            <a:r>
              <a:rPr lang="ar-SY" sz="8000" dirty="0" smtClean="0"/>
              <a:t> .</a:t>
            </a:r>
            <a:r>
              <a:rPr lang="ar-SA" sz="8000" dirty="0" smtClean="0"/>
              <a:t>					</a:t>
            </a:r>
            <a:endParaRPr lang="en-US" sz="8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ar-EG" u="sng">
                <a:solidFill>
                  <a:srgbClr val="FF0000"/>
                </a:solidFill>
              </a:rPr>
              <a:t>آلية الربو</a:t>
            </a:r>
            <a:endParaRPr lang="en-US" u="sng">
              <a:solidFill>
                <a:srgbClr val="FF0000"/>
              </a:solidFill>
            </a:endParaRPr>
          </a:p>
        </p:txBody>
      </p:sp>
      <p:sp>
        <p:nvSpPr>
          <p:cNvPr id="3" name="Content Placeholder 2"/>
          <p:cNvSpPr txBox="1">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تابع</a:t>
            </a:r>
            <a:endParaRPr lang="en-US" dirty="0"/>
          </a:p>
        </p:txBody>
      </p:sp>
      <p:sp>
        <p:nvSpPr>
          <p:cNvPr id="3" name="Content Placeholder 2"/>
          <p:cNvSpPr>
            <a:spLocks noGrp="1"/>
          </p:cNvSpPr>
          <p:nvPr>
            <p:ph idx="1"/>
          </p:nvPr>
        </p:nvSpPr>
        <p:spPr/>
        <p:txBody>
          <a:bodyPr>
            <a:normAutofit fontScale="70000" lnSpcReduction="20000"/>
          </a:bodyPr>
          <a:lstStyle/>
          <a:p>
            <a:pPr lvl="0" algn="r" rtl="1"/>
            <a:r>
              <a:rPr lang="ar-SY" dirty="0" smtClean="0"/>
              <a:t> في كل زيارة دورية : اسأل عن طريقة أخذ البخاخ ، والمواظبة على الدواء، ومؤشرات السيطرة ، والابتعاد عن المحرضات . ثم تأكد من فهم بطاقة العلاج الذاتي</a:t>
            </a:r>
            <a:r>
              <a:rPr lang="ar-SA" dirty="0" smtClean="0"/>
              <a:t>				</a:t>
            </a:r>
            <a:endParaRPr lang="ar-EG" dirty="0" smtClean="0"/>
          </a:p>
          <a:p>
            <a:pPr lvl="0" algn="r" rtl="1"/>
            <a:endParaRPr lang="ar-EG" dirty="0" smtClean="0"/>
          </a:p>
          <a:p>
            <a:pPr lvl="0" algn="r" rtl="1"/>
            <a:r>
              <a:rPr lang="ar-SA" dirty="0" smtClean="0"/>
              <a:t>إذا كانت السيطرة مقبولة أو عظمى : يراجع كل 3-6 أشهر لتخفيف جرعة الكورتيزون الاستنشاقي بمعدل الربع للكورتيزون الانشاقي كل مرة أو ايقاف الموسع القصبي المديد أو معدلات اللوكوتريين ثم بعد 3 أشهر تخفيف ربع جرعة الكورتيزون الاستنشاقي وهكذا.</a:t>
            </a:r>
            <a:endParaRPr lang="en-US" dirty="0" smtClean="0"/>
          </a:p>
          <a:p>
            <a:pPr lvl="0" algn="r" rtl="1"/>
            <a:r>
              <a:rPr lang="ar-EG" dirty="0" smtClean="0"/>
              <a:t>اذا فقد المريض السيطرة بدون سبب مؤقت واضح نرفع درجة العلاج</a:t>
            </a:r>
            <a:r>
              <a:rPr lang="ar-SA" dirty="0" smtClean="0"/>
              <a:t>					</a:t>
            </a:r>
            <a:endParaRPr lang="en-US" dirty="0" smtClean="0"/>
          </a:p>
          <a:p>
            <a:pPr lvl="0" algn="r" rtl="1"/>
            <a:r>
              <a:rPr lang="ar-SY" dirty="0" smtClean="0"/>
              <a:t>إن </a:t>
            </a:r>
            <a:r>
              <a:rPr lang="ar-SA" b="1" dirty="0" smtClean="0"/>
              <a:t>منبهات </a:t>
            </a:r>
            <a:r>
              <a:rPr lang="el-GR" b="1" dirty="0" smtClean="0"/>
              <a:t>β</a:t>
            </a:r>
            <a:r>
              <a:rPr lang="en-US" b="1" dirty="0" smtClean="0"/>
              <a:t>2</a:t>
            </a:r>
            <a:r>
              <a:rPr lang="ar-SA" b="1" dirty="0" smtClean="0"/>
              <a:t>استنشاقية مديدة المفعول تكون أكثر فعالية إذا أُضيفت إلى جرعة منخفضة أو متوسطة من الستيروئيدات </a:t>
            </a:r>
            <a:r>
              <a:rPr lang="ar-SY" b="1" dirty="0" smtClean="0"/>
              <a:t>الاستنشاقية،</a:t>
            </a:r>
            <a:r>
              <a:rPr lang="ar-SA" b="1" dirty="0" smtClean="0"/>
              <a:t>مقارنةً مع زيادة جرعة الستيروئيدات لوحدها.</a:t>
            </a:r>
            <a:endParaRPr lang="en-US" dirty="0" smtClean="0"/>
          </a:p>
          <a:p>
            <a:pPr lvl="0" algn="r" rtl="1"/>
            <a:r>
              <a:rPr lang="ar-SY" dirty="0" smtClean="0"/>
              <a:t>انتبه ، </a:t>
            </a:r>
            <a:r>
              <a:rPr lang="ar-SY" b="1" dirty="0" smtClean="0"/>
              <a:t>العلاج المستمر بمقلدات</a:t>
            </a:r>
            <a:r>
              <a:rPr lang="en-GB" b="1" dirty="0" smtClean="0"/>
              <a:t>β2</a:t>
            </a:r>
            <a:r>
              <a:rPr lang="ar-SY" b="1" dirty="0" smtClean="0"/>
              <a:t> المديدة بمفردها ،لا يفيد وقد يكون خطيرا </a:t>
            </a:r>
            <a:r>
              <a:rPr lang="ar-SY" dirty="0" smtClean="0"/>
              <a:t>الا اذا كان مضافا للكورتيزون ال</a:t>
            </a:r>
            <a:r>
              <a:rPr lang="ar-EG" dirty="0" smtClean="0"/>
              <a:t>ا</a:t>
            </a:r>
            <a:r>
              <a:rPr lang="ar-SY" dirty="0" smtClean="0"/>
              <a:t>نشاقي</a:t>
            </a:r>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p:nvPr>
        </p:nvPicPr>
        <p:blipFill>
          <a:blip r:embed="rId2" cstate="print"/>
          <a:srcRect/>
          <a:stretch>
            <a:fillRect/>
          </a:stretch>
        </p:blipFill>
        <p:spPr>
          <a:xfrm>
            <a:off x="990596" y="304796"/>
            <a:ext cx="7315200" cy="5943600"/>
          </a:xfr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a:off x="1038228" y="681035"/>
            <a:ext cx="7067553" cy="5495928"/>
          </a:xfrm>
          <a:prstGeom prst="rect">
            <a:avLst/>
          </a:prstGeom>
          <a:noFill/>
          <a:ln>
            <a:noFill/>
          </a:ln>
        </p:spPr>
      </p:pic>
      <p:sp>
        <p:nvSpPr>
          <p:cNvPr id="3" name="Title 2"/>
          <p:cNvSpPr txBox="1">
            <a:spLocks noGrp="1"/>
          </p:cNvSpPr>
          <p:nvPr>
            <p:ph type="title"/>
          </p:nvPr>
        </p:nvSpPr>
        <p:spPr>
          <a:xfrm>
            <a:off x="1435095" y="274640"/>
            <a:ext cx="7499351" cy="582609"/>
          </a:xfrm>
        </p:spPr>
        <p:txBody>
          <a:bodyPr>
            <a:normAutofit/>
          </a:bodyPr>
          <a:lstStyle/>
          <a:p>
            <a:pPr lvl="0"/>
            <a:r>
              <a:rPr lang="ar-EG" sz="2000" b="1" u="sng" dirty="0" smtClean="0">
                <a:solidFill>
                  <a:srgbClr val="FF0000"/>
                </a:solidFill>
              </a:rPr>
              <a:t>وراثيا تختلف الاستجابة للأدوية ، فهناك من يرجف من الفنتولين ويتسرع قلبه وغيره لا</a:t>
            </a:r>
            <a:endParaRPr lang="ar-LB" sz="2000" b="1" u="sng" dirty="0">
              <a:solidFill>
                <a:srgbClr val="FF0000"/>
              </a:solidFill>
              <a:cs typeface="Times New Roman"/>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r>
              <a:rPr lang="ar-EG" sz="3600" u="sng" dirty="0" smtClean="0">
                <a:solidFill>
                  <a:srgbClr val="FF0000"/>
                </a:solidFill>
              </a:rPr>
              <a:t>كما أن هناك استعداد وراثي للتعنيد على الكورتيزون</a:t>
            </a:r>
            <a:endParaRPr lang="en-US" sz="3600" u="sng" dirty="0">
              <a:solidFill>
                <a:srgbClr val="FF0000"/>
              </a:solidFill>
            </a:endParaRPr>
          </a:p>
        </p:txBody>
      </p:sp>
      <p:pic>
        <p:nvPicPr>
          <p:cNvPr id="3" name="Content Placeholder 2"/>
          <p:cNvPicPr>
            <a:picLocks noGrp="1" noChangeAspect="1"/>
          </p:cNvPicPr>
          <p:nvPr>
            <p:ph idx="1"/>
          </p:nvPr>
        </p:nvPicPr>
        <p:blipFill>
          <a:blip r:embed="rId2" cstate="print"/>
          <a:srcRect/>
          <a:stretch>
            <a:fillRect/>
          </a:stretch>
        </p:blipFill>
        <p:spPr>
          <a:xfrm>
            <a:off x="1700217" y="1447796"/>
            <a:ext cx="6969127" cy="4800600"/>
          </a:xfr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28662" y="357166"/>
            <a:ext cx="7215238"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3" y="0"/>
            <a:ext cx="7162796" cy="1143000"/>
          </a:xfrm>
          <a:prstGeom prst="rect">
            <a:avLst/>
          </a:prstGeom>
          <a:noFill/>
          <a:ln>
            <a:noFill/>
            <a:prstDash val="solid"/>
          </a:ln>
          <a:effectLst>
            <a:outerShdw dist="35924" dir="2700000" algn="tl">
              <a:srgbClr val="000000"/>
            </a:outerShdw>
          </a:effectLst>
        </p:spPr>
        <p:txBody>
          <a:bodyPr vert="horz" wrap="square" lIns="90489" tIns="44448" rIns="90489" bIns="44448" anchor="ctr" anchorCtr="0" compatLnSpc="1"/>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a:cs typeface="Times New Roman" pitchFamily="18"/>
              </a:rPr>
              <a:t>Estimate Comparative Daily Dosages for Inhaled Glucocorticosteroids by Age</a:t>
            </a:r>
          </a:p>
        </p:txBody>
      </p:sp>
      <p:sp>
        <p:nvSpPr>
          <p:cNvPr id="3" name="Rectangle 3"/>
          <p:cNvSpPr/>
          <p:nvPr/>
        </p:nvSpPr>
        <p:spPr>
          <a:xfrm>
            <a:off x="304796" y="1524003"/>
            <a:ext cx="8458200" cy="457200"/>
          </a:xfrm>
          <a:prstGeom prst="rect">
            <a:avLst/>
          </a:prstGeom>
          <a:noFill/>
          <a:ln>
            <a:noFill/>
            <a:prstDash val="solid"/>
          </a:ln>
          <a:effectLst>
            <a:outerShdw dist="28400" dir="1593903" algn="tl">
              <a:srgbClr val="000000"/>
            </a:outerShdw>
          </a:effectLst>
        </p:spPr>
        <p:txBody>
          <a:bodyPr vert="horz" wrap="square" lIns="90489" tIns="44448" rIns="90489" bIns="44448" anchor="t" anchorCtr="0" compatLnSpc="1"/>
          <a:lstStyle/>
          <a:p>
            <a:pPr marL="681035" marR="0" lvl="1" indent="-295278"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a:cs typeface="Times New Roman" pitchFamily="18"/>
              </a:rPr>
              <a:t>Drug    </a:t>
            </a:r>
            <a:r>
              <a:rPr lang="en-US" sz="1400" b="0" i="0" u="none" strike="noStrike" kern="1200" cap="none" spc="0" baseline="0">
                <a:solidFill>
                  <a:srgbClr val="000000"/>
                </a:solidFill>
                <a:uFillTx/>
                <a:latin typeface="Arial"/>
                <a:cs typeface="Times New Roman" pitchFamily="18"/>
              </a:rPr>
              <a:t> </a:t>
            </a:r>
            <a:r>
              <a:rPr lang="en-US" sz="1400" b="0" i="0" u="none" strike="noStrike" kern="1200" cap="none" spc="0" baseline="30000">
                <a:solidFill>
                  <a:srgbClr val="000000"/>
                </a:solidFill>
                <a:uFillTx/>
                <a:latin typeface="Arial"/>
                <a:cs typeface="Times New Roman" pitchFamily="18"/>
              </a:rPr>
              <a:t>                            </a:t>
            </a:r>
            <a:r>
              <a:rPr lang="en-US" sz="1400" b="0" i="0" u="none" strike="noStrike" kern="1200" cap="none" spc="0" baseline="0">
                <a:solidFill>
                  <a:srgbClr val="000000"/>
                </a:solidFill>
                <a:uFillTx/>
                <a:latin typeface="Arial"/>
                <a:cs typeface="Times New Roman" pitchFamily="18"/>
              </a:rPr>
              <a:t>Low  Daily Dose (</a:t>
            </a:r>
            <a:r>
              <a:rPr lang="en-US" sz="1400" b="0" i="0" u="none" strike="noStrike" kern="1200" cap="none" spc="0" baseline="0">
                <a:solidFill>
                  <a:srgbClr val="000000"/>
                </a:solidFill>
                <a:uFillTx/>
                <a:cs typeface="Times New Roman" pitchFamily="18"/>
              </a:rPr>
              <a:t></a:t>
            </a:r>
            <a:r>
              <a:rPr lang="en-US" sz="1400" b="0" i="0" u="none" strike="noStrike" kern="1200" cap="none" spc="0" baseline="0">
                <a:solidFill>
                  <a:srgbClr val="000000"/>
                </a:solidFill>
                <a:uFillTx/>
                <a:latin typeface="Arial"/>
                <a:cs typeface="Times New Roman" pitchFamily="18"/>
              </a:rPr>
              <a:t>g)     Medium Daily Dose (</a:t>
            </a:r>
            <a:r>
              <a:rPr lang="en-US" sz="1400" b="0" i="0" u="none" strike="noStrike" kern="1200" cap="none" spc="0" baseline="0">
                <a:solidFill>
                  <a:srgbClr val="000000"/>
                </a:solidFill>
                <a:uFillTx/>
                <a:cs typeface="Times New Roman" pitchFamily="18"/>
              </a:rPr>
              <a:t></a:t>
            </a:r>
            <a:r>
              <a:rPr lang="en-US" sz="1400" b="0" i="0" u="none" strike="noStrike" kern="1200" cap="none" spc="0" baseline="0">
                <a:solidFill>
                  <a:srgbClr val="000000"/>
                </a:solidFill>
                <a:uFillTx/>
                <a:latin typeface="Arial"/>
                <a:cs typeface="Times New Roman" pitchFamily="18"/>
              </a:rPr>
              <a:t>g)      High Daily Dose (</a:t>
            </a:r>
            <a:r>
              <a:rPr lang="en-US" sz="1400" b="0" i="0" u="none" strike="noStrike" kern="1200" cap="none" spc="0" baseline="0">
                <a:solidFill>
                  <a:srgbClr val="000000"/>
                </a:solidFill>
                <a:uFillTx/>
                <a:cs typeface="Times New Roman" pitchFamily="18"/>
              </a:rPr>
              <a:t></a:t>
            </a:r>
            <a:r>
              <a:rPr lang="en-US" sz="1400" b="0" i="0" u="none" strike="noStrike" kern="1200" cap="none" spc="0" baseline="0">
                <a:solidFill>
                  <a:srgbClr val="000000"/>
                </a:solidFill>
                <a:uFillTx/>
                <a:latin typeface="Arial"/>
                <a:cs typeface="Times New Roman" pitchFamily="18"/>
              </a:rPr>
              <a:t>g)</a:t>
            </a:r>
          </a:p>
          <a:p>
            <a:pPr marL="681035" marR="0" lvl="1" indent="-295278"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a:cs typeface="Times New Roman" pitchFamily="18"/>
              </a:rPr>
              <a:t>                                    &gt; 5 y     Age    &lt; 5 y             &gt; 5 y    Age     &lt; 5 y           &gt; 5 y     Age    &lt; 5 y</a:t>
            </a:r>
            <a:endParaRPr lang="en-US" sz="1400" b="0" i="0" u="none" strike="noStrike" kern="1200" cap="none" spc="0" baseline="0">
              <a:solidFill>
                <a:srgbClr val="000000"/>
              </a:solidFill>
              <a:uFillTx/>
              <a:latin typeface="Arial"/>
            </a:endParaRPr>
          </a:p>
        </p:txBody>
      </p:sp>
      <p:sp>
        <p:nvSpPr>
          <p:cNvPr id="4" name="Line 4"/>
          <p:cNvSpPr/>
          <p:nvPr/>
        </p:nvSpPr>
        <p:spPr>
          <a:xfrm>
            <a:off x="685800" y="1371600"/>
            <a:ext cx="7848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8103">
            <a:solidFill>
              <a:srgbClr val="FFFF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effectLst>
                <a:outerShdw dist="38096" dir="2700000">
                  <a:srgbClr val="000000"/>
                </a:outerShdw>
              </a:effectLst>
              <a:uFillTx/>
              <a:latin typeface="Arial"/>
            </a:endParaRPr>
          </a:p>
        </p:txBody>
      </p:sp>
      <p:pic>
        <p:nvPicPr>
          <p:cNvPr id="5" name="Picture 5" descr="global"/>
          <p:cNvPicPr>
            <a:picLocks noChangeAspect="1"/>
          </p:cNvPicPr>
          <p:nvPr/>
        </p:nvPicPr>
        <p:blipFill>
          <a:blip r:embed="rId3" cstate="print"/>
          <a:srcRect/>
          <a:stretch>
            <a:fillRect/>
          </a:stretch>
        </p:blipFill>
        <p:spPr>
          <a:xfrm>
            <a:off x="261939" y="152403"/>
            <a:ext cx="1109660" cy="1143000"/>
          </a:xfrm>
          <a:prstGeom prst="rect">
            <a:avLst/>
          </a:prstGeom>
          <a:noFill/>
          <a:ln>
            <a:noFill/>
          </a:ln>
        </p:spPr>
      </p:pic>
      <p:pic>
        <p:nvPicPr>
          <p:cNvPr id="6" name="Picture 6"/>
          <p:cNvPicPr>
            <a:picLocks noChangeAspect="1"/>
          </p:cNvPicPr>
          <p:nvPr/>
        </p:nvPicPr>
        <p:blipFill>
          <a:blip r:embed="rId4" cstate="print"/>
          <a:stretch>
            <a:fillRect/>
          </a:stretch>
        </p:blipFill>
        <p:spPr>
          <a:xfrm>
            <a:off x="158492" y="2060444"/>
            <a:ext cx="8528307" cy="3267452"/>
          </a:xfrm>
          <a:prstGeom prst="rect">
            <a:avLst/>
          </a:prstGeom>
          <a:noFill/>
          <a:ln>
            <a:noFill/>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 </a:t>
            </a:r>
            <a:r>
              <a:rPr lang="ar-EG" u="sng" dirty="0" smtClean="0">
                <a:solidFill>
                  <a:srgbClr val="FF0000"/>
                </a:solidFill>
              </a:rPr>
              <a:t>المكونه الثالثة </a:t>
            </a:r>
            <a:r>
              <a:rPr lang="ar-SA" u="sng" dirty="0" smtClean="0">
                <a:solidFill>
                  <a:srgbClr val="FF0000"/>
                </a:solidFill>
              </a:rPr>
              <a:t>معالجة التفاقم( </a:t>
            </a:r>
            <a:r>
              <a:rPr lang="ar-SA" u="sng" dirty="0">
                <a:solidFill>
                  <a:srgbClr val="FF0000"/>
                </a:solidFill>
              </a:rPr>
              <a:t>نوبات </a:t>
            </a:r>
            <a:r>
              <a:rPr lang="ar-SA" u="sng" dirty="0" smtClean="0">
                <a:solidFill>
                  <a:srgbClr val="FF0000"/>
                </a:solidFill>
              </a:rPr>
              <a:t>الربو</a:t>
            </a:r>
            <a:r>
              <a:rPr lang="ar-EG" u="sng" dirty="0" smtClean="0">
                <a:solidFill>
                  <a:srgbClr val="FF0000"/>
                </a:solidFill>
              </a:rPr>
              <a:t> الحادة </a:t>
            </a:r>
            <a:r>
              <a:rPr lang="ar-SA" u="sng" dirty="0" smtClean="0">
                <a:solidFill>
                  <a:srgbClr val="FF0000"/>
                </a:solidFill>
              </a:rPr>
              <a:t>)</a:t>
            </a:r>
            <a:endParaRPr lang="en-US" u="sng" dirty="0">
              <a:solidFill>
                <a:srgbClr val="FF0000"/>
              </a:solidFill>
            </a:endParaRPr>
          </a:p>
        </p:txBody>
      </p:sp>
      <p:sp>
        <p:nvSpPr>
          <p:cNvPr id="3" name="عنصر نائب للمحتوى 2"/>
          <p:cNvSpPr>
            <a:spLocks noGrp="1"/>
          </p:cNvSpPr>
          <p:nvPr>
            <p:ph idx="1"/>
          </p:nvPr>
        </p:nvSpPr>
        <p:spPr/>
        <p:txBody>
          <a:bodyPr>
            <a:normAutofit fontScale="92500"/>
          </a:bodyPr>
          <a:lstStyle/>
          <a:p>
            <a:pPr lvl="0" algn="r" rtl="1"/>
            <a:r>
              <a:rPr lang="ar-SY" dirty="0"/>
              <a:t>حجر الأساس في العلاج </a:t>
            </a:r>
            <a:r>
              <a:rPr lang="ar-SY" dirty="0" err="1"/>
              <a:t>الاسعافي</a:t>
            </a:r>
            <a:r>
              <a:rPr lang="ar-SY" dirty="0"/>
              <a:t> هو:</a:t>
            </a:r>
            <a:endParaRPr lang="en-US" sz="2400" dirty="0"/>
          </a:p>
          <a:p>
            <a:pPr lvl="1" algn="r" rtl="1"/>
            <a:r>
              <a:rPr lang="ar-SY" b="1" dirty="0" err="1"/>
              <a:t>ارذاذ</a:t>
            </a:r>
            <a:r>
              <a:rPr lang="ar-SY" b="1" dirty="0"/>
              <a:t> أو استنشاق </a:t>
            </a:r>
            <a:r>
              <a:rPr lang="ar-SY" b="1" dirty="0" err="1"/>
              <a:t>الفنتولين</a:t>
            </a:r>
            <a:r>
              <a:rPr lang="ar-SY" dirty="0"/>
              <a:t>( وللعلم فإن بضعة </a:t>
            </a:r>
            <a:r>
              <a:rPr lang="ar-SY" dirty="0" err="1"/>
              <a:t>بخّات</a:t>
            </a:r>
            <a:r>
              <a:rPr lang="ar-SY" dirty="0"/>
              <a:t> عبر غرفة الاستنشاق أو </a:t>
            </a:r>
            <a:r>
              <a:rPr lang="ar-SY" dirty="0" err="1"/>
              <a:t>ال</a:t>
            </a:r>
            <a:r>
              <a:rPr lang="en-US" dirty="0"/>
              <a:t>Spacer</a:t>
            </a:r>
            <a:r>
              <a:rPr lang="ar-SA" dirty="0"/>
              <a:t>، تعادل جلسة </a:t>
            </a:r>
            <a:r>
              <a:rPr lang="ar-SA" dirty="0" err="1"/>
              <a:t>ارذاذ</a:t>
            </a:r>
            <a:r>
              <a:rPr lang="ar-SA" dirty="0"/>
              <a:t> 1مغ </a:t>
            </a:r>
            <a:r>
              <a:rPr lang="ar-SA" dirty="0" err="1"/>
              <a:t>سالبوتامول</a:t>
            </a:r>
            <a:r>
              <a:rPr lang="ar-SA" dirty="0"/>
              <a:t> سائل </a:t>
            </a:r>
            <a:r>
              <a:rPr lang="ar-SA" dirty="0" smtClean="0"/>
              <a:t>ممدد </a:t>
            </a:r>
            <a:r>
              <a:rPr lang="ar-SA" dirty="0" err="1"/>
              <a:t>بالمرذ</a:t>
            </a:r>
            <a:r>
              <a:rPr lang="ar-SY" dirty="0"/>
              <a:t>ّ</a:t>
            </a:r>
            <a:r>
              <a:rPr lang="ar-SA" dirty="0"/>
              <a:t>ة</a:t>
            </a:r>
            <a:r>
              <a:rPr lang="ar-SY" dirty="0"/>
              <a:t>)</a:t>
            </a:r>
            <a:endParaRPr lang="en-US" sz="2000" dirty="0"/>
          </a:p>
          <a:p>
            <a:pPr lvl="1" algn="r" rtl="1"/>
            <a:r>
              <a:rPr lang="ar-SY" dirty="0"/>
              <a:t>إعطاء </a:t>
            </a:r>
            <a:r>
              <a:rPr lang="ar-SY" b="1" dirty="0" err="1"/>
              <a:t>الستيروئيدات</a:t>
            </a:r>
            <a:r>
              <a:rPr lang="ar-SY" b="1" dirty="0"/>
              <a:t> القشرية </a:t>
            </a:r>
            <a:r>
              <a:rPr lang="ar-SY" b="1" dirty="0" smtClean="0"/>
              <a:t>فمويا</a:t>
            </a:r>
            <a:r>
              <a:rPr lang="ar-SY" dirty="0" smtClean="0"/>
              <a:t> </a:t>
            </a:r>
            <a:r>
              <a:rPr lang="ar-SY" dirty="0"/>
              <a:t>أو </a:t>
            </a:r>
            <a:r>
              <a:rPr lang="ar-SY" dirty="0" smtClean="0"/>
              <a:t>حقنا</a:t>
            </a:r>
            <a:r>
              <a:rPr lang="ar-SA" dirty="0" smtClean="0"/>
              <a:t>ً </a:t>
            </a:r>
            <a:r>
              <a:rPr lang="ar-SY" dirty="0" smtClean="0"/>
              <a:t>علما</a:t>
            </a:r>
            <a:r>
              <a:rPr lang="ar-SA" dirty="0" smtClean="0"/>
              <a:t> </a:t>
            </a:r>
            <a:r>
              <a:rPr lang="ar-SA" dirty="0"/>
              <a:t>أن سرعة وقوّة تأثير</a:t>
            </a:r>
            <a:r>
              <a:rPr lang="ar-SY" dirty="0" smtClean="0"/>
              <a:t>ها</a:t>
            </a:r>
            <a:r>
              <a:rPr lang="ar-EG" sz="2000" dirty="0" smtClean="0"/>
              <a:t> </a:t>
            </a:r>
            <a:r>
              <a:rPr lang="ar-SY" dirty="0" smtClean="0"/>
              <a:t>متماثل </a:t>
            </a:r>
            <a:r>
              <a:rPr lang="ar-SY" dirty="0"/>
              <a:t>في الحالتين.</a:t>
            </a:r>
            <a:r>
              <a:rPr lang="ar-SA" dirty="0"/>
              <a:t> يبدأ تأثيرها بعد ساعة</a:t>
            </a:r>
            <a:r>
              <a:rPr lang="ar-SY" dirty="0"/>
              <a:t> إلى أربع ساعات.</a:t>
            </a:r>
            <a:endParaRPr lang="en-US" sz="2400" dirty="0"/>
          </a:p>
          <a:p>
            <a:pPr lvl="1" algn="r" rtl="1"/>
            <a:r>
              <a:rPr lang="ar-SY" dirty="0"/>
              <a:t>يمنع استخدام </a:t>
            </a:r>
            <a:r>
              <a:rPr lang="ar-SY" dirty="0" err="1"/>
              <a:t>المركنات</a:t>
            </a:r>
            <a:r>
              <a:rPr lang="ar-SY" dirty="0"/>
              <a:t> المركزية ويمنع العلاج الفيزيائي ولا داع </a:t>
            </a:r>
            <a:r>
              <a:rPr lang="ar-SY" dirty="0" err="1"/>
              <a:t>للمقشعات</a:t>
            </a:r>
            <a:r>
              <a:rPr lang="ar-SY" dirty="0"/>
              <a:t> ولا الصادات.</a:t>
            </a:r>
            <a:endParaRPr lang="en-US" sz="2000" dirty="0"/>
          </a:p>
          <a:p>
            <a:pPr lvl="1" algn="r" rtl="1"/>
            <a:r>
              <a:rPr lang="ar-SY" b="1" dirty="0">
                <a:solidFill>
                  <a:srgbClr val="FF0000"/>
                </a:solidFill>
              </a:rPr>
              <a:t>لا ترسل المريض </a:t>
            </a:r>
            <a:r>
              <a:rPr lang="ar-SY" b="1" dirty="0" err="1">
                <a:solidFill>
                  <a:srgbClr val="FF0000"/>
                </a:solidFill>
              </a:rPr>
              <a:t>الى</a:t>
            </a:r>
            <a:r>
              <a:rPr lang="ar-SY" b="1" dirty="0">
                <a:solidFill>
                  <a:srgbClr val="FF0000"/>
                </a:solidFill>
              </a:rPr>
              <a:t> المنزل بدون وصفة </a:t>
            </a:r>
            <a:r>
              <a:rPr lang="ar-SY" b="1" dirty="0" err="1">
                <a:solidFill>
                  <a:srgbClr val="FF0000"/>
                </a:solidFill>
              </a:rPr>
              <a:t>كورتيزون</a:t>
            </a:r>
            <a:r>
              <a:rPr lang="ar-SY" b="1" dirty="0">
                <a:solidFill>
                  <a:srgbClr val="FF0000"/>
                </a:solidFill>
              </a:rPr>
              <a:t> فموي لمدة خمسة أيام  بعد خروجه من غرفة الإسعاف أو </a:t>
            </a:r>
            <a:r>
              <a:rPr lang="ar-SY" b="1" dirty="0" err="1">
                <a:solidFill>
                  <a:srgbClr val="FF0000"/>
                </a:solidFill>
              </a:rPr>
              <a:t>المشفى</a:t>
            </a:r>
            <a:endParaRPr lang="en-US" sz="2000" b="1" dirty="0">
              <a:solidFill>
                <a:srgbClr val="FF0000"/>
              </a:solidFill>
            </a:endParaRPr>
          </a:p>
          <a:p>
            <a:pPr algn="r" rtl="1"/>
            <a:endParaRPr lang="en-US" sz="2400" dirty="0"/>
          </a:p>
          <a:p>
            <a:pPr algn="r" rtl="1"/>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b="1" dirty="0"/>
              <a:t>مريض ربو عندما يأت بنوبة حادة </a:t>
            </a:r>
            <a:r>
              <a:rPr lang="ar-EG" b="1" dirty="0" err="1"/>
              <a:t>الى</a:t>
            </a:r>
            <a:r>
              <a:rPr lang="ar-EG" b="1" dirty="0"/>
              <a:t> المستوصف </a:t>
            </a:r>
            <a:endParaRPr lang="en-US" dirty="0"/>
          </a:p>
        </p:txBody>
      </p:sp>
      <p:sp>
        <p:nvSpPr>
          <p:cNvPr id="3" name="عنصر نائب للمحتوى 2"/>
          <p:cNvSpPr>
            <a:spLocks noGrp="1"/>
          </p:cNvSpPr>
          <p:nvPr>
            <p:ph idx="1"/>
          </p:nvPr>
        </p:nvSpPr>
        <p:spPr/>
        <p:txBody>
          <a:bodyPr>
            <a:normAutofit fontScale="85000" lnSpcReduction="10000"/>
          </a:bodyPr>
          <a:lstStyle/>
          <a:p>
            <a:pPr algn="ctr" rtl="1">
              <a:buNone/>
            </a:pPr>
            <a:r>
              <a:rPr lang="ar-SA" u="sng" dirty="0" smtClean="0"/>
              <a:t>	</a:t>
            </a:r>
            <a:r>
              <a:rPr lang="ar-EG" b="1" u="sng" dirty="0" smtClean="0"/>
              <a:t>الحالة </a:t>
            </a:r>
            <a:r>
              <a:rPr lang="ar-SY" b="1" u="sng" dirty="0" smtClean="0"/>
              <a:t>الأولى</a:t>
            </a:r>
            <a:r>
              <a:rPr lang="ar-SY" b="1" u="sng" dirty="0"/>
              <a:t>: اذا وجد أي مما يلي:</a:t>
            </a:r>
            <a:endParaRPr lang="en-US" b="1" u="sng" dirty="0"/>
          </a:p>
          <a:p>
            <a:pPr lvl="0" algn="r" rtl="1"/>
            <a:r>
              <a:rPr lang="ar-SY" dirty="0"/>
              <a:t>أزيز مسموع عن بعد ، أو حتى غياب أصوات تنفسية بسبب شدة النوبة</a:t>
            </a:r>
            <a:endParaRPr lang="en-US" dirty="0"/>
          </a:p>
          <a:p>
            <a:pPr lvl="0" algn="r" rtl="1"/>
            <a:r>
              <a:rPr lang="ar-SY" dirty="0"/>
              <a:t>عد </a:t>
            </a:r>
            <a:r>
              <a:rPr lang="ar-SY" dirty="0" err="1"/>
              <a:t>د</a:t>
            </a:r>
            <a:r>
              <a:rPr lang="ar-SY" dirty="0"/>
              <a:t> مرات التنفس </a:t>
            </a:r>
            <a:r>
              <a:rPr lang="ar-SY" dirty="0" err="1"/>
              <a:t>اكثر</a:t>
            </a:r>
            <a:r>
              <a:rPr lang="ar-SY" dirty="0"/>
              <a:t> من 30</a:t>
            </a:r>
            <a:r>
              <a:rPr lang="en-US" dirty="0"/>
              <a:t>/ </a:t>
            </a:r>
            <a:r>
              <a:rPr lang="ar-SY" dirty="0"/>
              <a:t>دقيقة</a:t>
            </a:r>
            <a:endParaRPr lang="en-US" dirty="0"/>
          </a:p>
          <a:p>
            <a:pPr lvl="0" algn="r" rtl="1"/>
            <a:r>
              <a:rPr lang="ar-SY" dirty="0"/>
              <a:t>سحب ضلعي أو رقبي </a:t>
            </a:r>
            <a:endParaRPr lang="en-US" dirty="0"/>
          </a:p>
          <a:p>
            <a:pPr lvl="0" algn="r" rtl="1"/>
            <a:r>
              <a:rPr lang="ar-SY" dirty="0"/>
              <a:t>زرقة</a:t>
            </a:r>
            <a:endParaRPr lang="en-US" dirty="0"/>
          </a:p>
          <a:p>
            <a:pPr lvl="0" algn="r" rtl="1"/>
            <a:r>
              <a:rPr lang="ar-SY" dirty="0" err="1"/>
              <a:t>أوكسيمتري</a:t>
            </a:r>
            <a:r>
              <a:rPr lang="en-US" dirty="0"/>
              <a:t>&gt;</a:t>
            </a:r>
            <a:r>
              <a:rPr lang="ar-SY" dirty="0"/>
              <a:t>92%</a:t>
            </a:r>
            <a:endParaRPr lang="en-US" dirty="0"/>
          </a:p>
          <a:p>
            <a:pPr lvl="0" algn="r" rtl="1"/>
            <a:r>
              <a:rPr lang="en-US" dirty="0"/>
              <a:t>PEFR</a:t>
            </a:r>
            <a:r>
              <a:rPr lang="ar-SY" dirty="0"/>
              <a:t>جريان أعظمي زفيري </a:t>
            </a:r>
            <a:r>
              <a:rPr lang="en-US" dirty="0"/>
              <a:t>&gt;</a:t>
            </a:r>
            <a:r>
              <a:rPr lang="ar-SY" dirty="0"/>
              <a:t>80% من القيمة المتوقعة للطول والعمر والجنس بعد الموسع القصبي الاستنشاقي</a:t>
            </a:r>
            <a:endParaRPr lang="en-US" dirty="0"/>
          </a:p>
          <a:p>
            <a:pPr lvl="0" algn="r" rtl="1"/>
            <a:r>
              <a:rPr lang="ar-SY" dirty="0"/>
              <a:t>نبض سريع أو </a:t>
            </a:r>
            <a:r>
              <a:rPr lang="ar-SY" dirty="0" err="1"/>
              <a:t>تو</a:t>
            </a:r>
            <a:r>
              <a:rPr lang="ar-SY" dirty="0"/>
              <a:t> تر شرياني غير طبيعي</a:t>
            </a:r>
            <a:endParaRPr lang="en-US" dirty="0"/>
          </a:p>
          <a:p>
            <a:pPr lvl="0" algn="r" rtl="1"/>
            <a:r>
              <a:rPr lang="ar-SY" dirty="0"/>
              <a:t>أخذ كثيرا من </a:t>
            </a:r>
            <a:r>
              <a:rPr lang="ar-SY" dirty="0" err="1"/>
              <a:t>الفنتولين</a:t>
            </a:r>
            <a:r>
              <a:rPr lang="ar-SY" dirty="0"/>
              <a:t> الاستنشاقي في المنزل ولم يتحسن</a:t>
            </a:r>
            <a:endParaRPr lang="en-US" dirty="0"/>
          </a:p>
          <a:p>
            <a:pPr algn="r" rtl="1"/>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علاج الحالة الأولى</a:t>
            </a:r>
            <a:endParaRPr lang="en-US" dirty="0"/>
          </a:p>
        </p:txBody>
      </p:sp>
      <p:sp>
        <p:nvSpPr>
          <p:cNvPr id="3" name="عنصر نائب للمحتوى 2"/>
          <p:cNvSpPr>
            <a:spLocks noGrp="1"/>
          </p:cNvSpPr>
          <p:nvPr>
            <p:ph idx="1"/>
          </p:nvPr>
        </p:nvSpPr>
        <p:spPr/>
        <p:txBody>
          <a:bodyPr>
            <a:normAutofit fontScale="70000" lnSpcReduction="20000"/>
          </a:bodyPr>
          <a:lstStyle/>
          <a:p>
            <a:pPr algn="r" rtl="1"/>
            <a:r>
              <a:rPr lang="ar-SY" dirty="0"/>
              <a:t>يتوجب </a:t>
            </a:r>
            <a:r>
              <a:rPr lang="ar-SY" dirty="0" err="1"/>
              <a:t>اعطاء</a:t>
            </a:r>
            <a:r>
              <a:rPr lang="ar-SY" dirty="0"/>
              <a:t> </a:t>
            </a:r>
            <a:r>
              <a:rPr lang="ar-SY" b="1" dirty="0" err="1"/>
              <a:t>ارذاذ</a:t>
            </a:r>
            <a:r>
              <a:rPr lang="ar-SY" b="1" dirty="0"/>
              <a:t> موسع قصبي </a:t>
            </a:r>
            <a:r>
              <a:rPr lang="ar-SY" dirty="0" err="1"/>
              <a:t>كالسالبوتامول</a:t>
            </a:r>
            <a:r>
              <a:rPr lang="ar-SY" dirty="0"/>
              <a:t> أو </a:t>
            </a:r>
            <a:r>
              <a:rPr lang="ar-SY" dirty="0" err="1"/>
              <a:t>بخاخ</a:t>
            </a:r>
            <a:r>
              <a:rPr lang="ar-SY" dirty="0"/>
              <a:t> سالبوتامول4- 10 </a:t>
            </a:r>
            <a:r>
              <a:rPr lang="ar-SY" dirty="0" err="1"/>
              <a:t>بخات</a:t>
            </a:r>
            <a:r>
              <a:rPr lang="ar-SY" dirty="0"/>
              <a:t> </a:t>
            </a:r>
            <a:r>
              <a:rPr lang="ar-SY" dirty="0" err="1"/>
              <a:t>فنتولين</a:t>
            </a:r>
            <a:r>
              <a:rPr lang="ar-SY" dirty="0"/>
              <a:t> عبر حجرة الاستنشاق </a:t>
            </a:r>
            <a:r>
              <a:rPr lang="ar-SY" dirty="0" smtClean="0"/>
              <a:t>، </a:t>
            </a:r>
            <a:r>
              <a:rPr lang="ar-SY" dirty="0"/>
              <a:t>مع جرعة </a:t>
            </a:r>
            <a:r>
              <a:rPr lang="ar-SY" b="1" dirty="0"/>
              <a:t>كورتيزون فموي أو وريدي </a:t>
            </a:r>
            <a:r>
              <a:rPr lang="ar-SY" dirty="0"/>
              <a:t>أو عضلي (وله نفس الفعالية وسرعة التأثير) </a:t>
            </a:r>
            <a:r>
              <a:rPr lang="ar-SY" dirty="0" smtClean="0"/>
              <a:t> </a:t>
            </a:r>
            <a:r>
              <a:rPr lang="ar-SY" dirty="0"/>
              <a:t>20-40 مغ بريدنيزولون</a:t>
            </a:r>
            <a:r>
              <a:rPr lang="ar-SY" dirty="0" smtClean="0"/>
              <a:t>.</a:t>
            </a:r>
            <a:r>
              <a:rPr lang="ar-SA" dirty="0" smtClean="0"/>
              <a:t>				</a:t>
            </a:r>
          </a:p>
          <a:p>
            <a:pPr algn="r" rtl="1"/>
            <a:r>
              <a:rPr lang="ar-SY" dirty="0" smtClean="0"/>
              <a:t> </a:t>
            </a:r>
            <a:r>
              <a:rPr lang="ar-SY" b="1" dirty="0"/>
              <a:t>يكرر </a:t>
            </a:r>
            <a:r>
              <a:rPr lang="ar-SY" b="1" dirty="0" err="1"/>
              <a:t>الارذاذ</a:t>
            </a:r>
            <a:r>
              <a:rPr lang="ar-SY" b="1" dirty="0"/>
              <a:t> أو </a:t>
            </a:r>
            <a:r>
              <a:rPr lang="ar-SY" b="1" dirty="0" err="1"/>
              <a:t>البخاخ</a:t>
            </a:r>
            <a:r>
              <a:rPr lang="ar-SY" b="1" dirty="0"/>
              <a:t> </a:t>
            </a:r>
            <a:r>
              <a:rPr lang="ar-SY" dirty="0"/>
              <a:t>عبر حجرة الاستنشاق كل ثلث ساعة </a:t>
            </a:r>
            <a:r>
              <a:rPr lang="ar-SY" dirty="0" err="1"/>
              <a:t>اذا</a:t>
            </a:r>
            <a:r>
              <a:rPr lang="ar-SY" dirty="0"/>
              <a:t> احتاج الأمر مع المراقبة لمدة ساعة  مع </a:t>
            </a:r>
            <a:r>
              <a:rPr lang="ar-SY" b="1" dirty="0"/>
              <a:t>أوكسجين</a:t>
            </a:r>
            <a:r>
              <a:rPr lang="ar-SY" dirty="0"/>
              <a:t> أنفي في حال </a:t>
            </a:r>
            <a:r>
              <a:rPr lang="ar-SY" dirty="0" err="1"/>
              <a:t>اشباع</a:t>
            </a:r>
            <a:r>
              <a:rPr lang="ar-SY" dirty="0"/>
              <a:t> منخفض . </a:t>
            </a:r>
            <a:r>
              <a:rPr lang="ar-SA" dirty="0" smtClean="0"/>
              <a:t>				</a:t>
            </a:r>
          </a:p>
          <a:p>
            <a:pPr algn="r" rtl="1"/>
            <a:r>
              <a:rPr lang="ar-SY" dirty="0" err="1" smtClean="0"/>
              <a:t>فاذا</a:t>
            </a:r>
            <a:r>
              <a:rPr lang="ar-SY" dirty="0" smtClean="0"/>
              <a:t> </a:t>
            </a:r>
            <a:r>
              <a:rPr lang="ar-SY" dirty="0"/>
              <a:t>تحسن المريض وذهبت الأعراض نرسله </a:t>
            </a:r>
            <a:r>
              <a:rPr lang="ar-SY" dirty="0" err="1"/>
              <a:t>الى</a:t>
            </a:r>
            <a:r>
              <a:rPr lang="ar-SY" dirty="0"/>
              <a:t> المنزل مع وصفة </a:t>
            </a:r>
            <a:r>
              <a:rPr lang="ar-SY" b="1" dirty="0" err="1"/>
              <a:t>كورتيزون</a:t>
            </a:r>
            <a:r>
              <a:rPr lang="ar-SY" b="1" dirty="0"/>
              <a:t> فموي لمدة خمسة أيام </a:t>
            </a:r>
            <a:r>
              <a:rPr lang="ar-SY" dirty="0"/>
              <a:t>30-40 مع </a:t>
            </a:r>
            <a:r>
              <a:rPr lang="ar-SY" dirty="0" err="1"/>
              <a:t>بريدنيزولون</a:t>
            </a:r>
            <a:r>
              <a:rPr lang="ar-SY" dirty="0"/>
              <a:t> في اليوم ، </a:t>
            </a:r>
            <a:r>
              <a:rPr lang="ar-SY" b="1" dirty="0"/>
              <a:t>وكورتيزون استنشاقي</a:t>
            </a:r>
            <a:r>
              <a:rPr lang="ar-SY" dirty="0"/>
              <a:t> يوميا أو </a:t>
            </a:r>
            <a:r>
              <a:rPr lang="ar-SY" b="1" dirty="0"/>
              <a:t>كورتيزون استنشاقي مع موسع قصبي </a:t>
            </a:r>
            <a:r>
              <a:rPr lang="ar-SY" b="1" dirty="0" smtClean="0"/>
              <a:t>مديد </a:t>
            </a:r>
            <a:r>
              <a:rPr lang="ar-SY" dirty="0"/>
              <a:t>وسالبوتامول استنشاقي متكرر</a:t>
            </a:r>
            <a:r>
              <a:rPr lang="ar-SY" dirty="0" smtClean="0"/>
              <a:t>.</a:t>
            </a:r>
            <a:r>
              <a:rPr lang="ar-SA" dirty="0" smtClean="0"/>
              <a:t>			</a:t>
            </a:r>
          </a:p>
          <a:p>
            <a:pPr algn="r" rtl="1"/>
            <a:r>
              <a:rPr lang="ar-SY" dirty="0" smtClean="0"/>
              <a:t> </a:t>
            </a:r>
            <a:r>
              <a:rPr lang="ar-SY" dirty="0"/>
              <a:t>نعلمه استخدام </a:t>
            </a:r>
            <a:r>
              <a:rPr lang="ar-SY" dirty="0" err="1"/>
              <a:t>البخاخ</a:t>
            </a:r>
            <a:r>
              <a:rPr lang="ar-SY" dirty="0"/>
              <a:t> ونرسله للمتابعة في مركز الرعاية الصحية ، أو نحوله لأخذ الرأي الى العيادة الصدرية في المستوصف المركزي أو عيادة </a:t>
            </a:r>
            <a:r>
              <a:rPr lang="ar-SY" dirty="0" smtClean="0"/>
              <a:t>المشفى </a:t>
            </a:r>
            <a:r>
              <a:rPr lang="ar-SY" dirty="0"/>
              <a:t>أو طبيبه الخاص</a:t>
            </a:r>
            <a:r>
              <a:rPr lang="ar-SY" dirty="0" smtClean="0"/>
              <a:t>.</a:t>
            </a:r>
            <a:r>
              <a:rPr lang="ar-SA" dirty="0" smtClean="0"/>
              <a:t>	</a:t>
            </a:r>
            <a:endParaRPr lang="en-US" dirty="0"/>
          </a:p>
          <a:p>
            <a:pPr algn="r" rtl="1"/>
            <a:r>
              <a:rPr lang="ar-SY" dirty="0"/>
              <a:t>أما </a:t>
            </a:r>
            <a:r>
              <a:rPr lang="ar-SY" dirty="0" err="1"/>
              <a:t>اذا</a:t>
            </a:r>
            <a:r>
              <a:rPr lang="ar-SY" dirty="0"/>
              <a:t> لم يتحسن </a:t>
            </a:r>
            <a:r>
              <a:rPr lang="ar-SY" dirty="0" err="1"/>
              <a:t>فمشفى</a:t>
            </a:r>
            <a:endParaRPr lang="en-US" dirty="0"/>
          </a:p>
          <a:p>
            <a:pPr algn="r" rtl="1"/>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u="sng" dirty="0" smtClean="0"/>
              <a:t>الحالة الثانية</a:t>
            </a:r>
            <a:endParaRPr lang="en-US" b="1" u="sng" dirty="0"/>
          </a:p>
        </p:txBody>
      </p:sp>
      <p:sp>
        <p:nvSpPr>
          <p:cNvPr id="3" name="عنصر نائب للمحتوى 2"/>
          <p:cNvSpPr>
            <a:spLocks noGrp="1"/>
          </p:cNvSpPr>
          <p:nvPr>
            <p:ph idx="1"/>
          </p:nvPr>
        </p:nvSpPr>
        <p:spPr/>
        <p:txBody>
          <a:bodyPr/>
          <a:lstStyle/>
          <a:p>
            <a:pPr algn="r" rtl="1"/>
            <a:r>
              <a:rPr lang="ar-SY" dirty="0" err="1"/>
              <a:t>اذا</a:t>
            </a:r>
            <a:r>
              <a:rPr lang="ar-SY" dirty="0"/>
              <a:t> جاء يتكلم بكلمات بسبب ضيق النفس فلا يستطيع </a:t>
            </a:r>
            <a:r>
              <a:rPr lang="ar-SY" dirty="0" err="1"/>
              <a:t>اتمام</a:t>
            </a:r>
            <a:r>
              <a:rPr lang="ar-SY" dirty="0"/>
              <a:t> الجملة </a:t>
            </a:r>
            <a:endParaRPr lang="ar-SA" dirty="0" smtClean="0"/>
          </a:p>
          <a:p>
            <a:pPr algn="r" rtl="1"/>
            <a:r>
              <a:rPr lang="ar-SY" dirty="0" smtClean="0"/>
              <a:t> </a:t>
            </a:r>
            <a:r>
              <a:rPr lang="ar-SY" dirty="0"/>
              <a:t>أو في حالة </a:t>
            </a:r>
            <a:r>
              <a:rPr lang="ar-SY" dirty="0" err="1"/>
              <a:t>انهاك</a:t>
            </a:r>
            <a:r>
              <a:rPr lang="ar-SY" dirty="0"/>
              <a:t> </a:t>
            </a:r>
            <a:r>
              <a:rPr lang="ar-SY" dirty="0" smtClean="0"/>
              <a:t>تنفسي</a:t>
            </a:r>
            <a:endParaRPr lang="ar-SA" dirty="0" smtClean="0"/>
          </a:p>
          <a:p>
            <a:pPr algn="r" rtl="1"/>
            <a:r>
              <a:rPr lang="ar-SY" dirty="0" smtClean="0"/>
              <a:t> </a:t>
            </a:r>
            <a:r>
              <a:rPr lang="ar-SY" dirty="0"/>
              <a:t>نعطيه ما سبق وبالأخص الكورتيزون </a:t>
            </a:r>
            <a:r>
              <a:rPr lang="ar-SY" dirty="0" err="1"/>
              <a:t>الجهازي</a:t>
            </a:r>
            <a:r>
              <a:rPr lang="ar-SY" dirty="0"/>
              <a:t> </a:t>
            </a:r>
            <a:endParaRPr lang="ar-SA" dirty="0" smtClean="0"/>
          </a:p>
          <a:p>
            <a:pPr algn="r" rtl="1"/>
            <a:r>
              <a:rPr lang="ar-SY" dirty="0" smtClean="0"/>
              <a:t> </a:t>
            </a:r>
            <a:r>
              <a:rPr lang="ar-SY" dirty="0"/>
              <a:t>وقد نعطيه سولفات الماغنيزيوم والاتروبين ارذاذا إضافة للفنتولين ونحوله للمشفى فوراً لوضع الاوكسجين.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ar-EG" u="sng" dirty="0"/>
              <a:t>مرض وراثي بيئي</a:t>
            </a:r>
            <a:endParaRPr lang="en-US" u="sng" dirty="0"/>
          </a:p>
        </p:txBody>
      </p:sp>
      <p:sp>
        <p:nvSpPr>
          <p:cNvPr id="3" name="Content Placeholder 2"/>
          <p:cNvSpPr txBox="1">
            <a:spLocks noGrp="1"/>
          </p:cNvSpPr>
          <p:nvPr>
            <p:ph idx="1"/>
          </p:nvPr>
        </p:nvSpPr>
        <p:spPr/>
        <p:txBody>
          <a:bodyPr/>
          <a:lstStyle/>
          <a:p>
            <a:pPr lvl="0" algn="r" rtl="1"/>
            <a:r>
              <a:rPr lang="ar-EG" dirty="0"/>
              <a:t>هناك عدة مورثات تؤثر في الظهور والشدة والتظاهر السريري ، </a:t>
            </a:r>
            <a:r>
              <a:rPr lang="en-US" dirty="0"/>
              <a:t>Genotype</a:t>
            </a:r>
          </a:p>
          <a:p>
            <a:pPr lvl="0" algn="r" rtl="1"/>
            <a:endParaRPr lang="en-US" dirty="0"/>
          </a:p>
          <a:p>
            <a:pPr lvl="0" algn="r" rtl="1"/>
            <a:r>
              <a:rPr lang="ar-EG" dirty="0" smtClean="0"/>
              <a:t>وهناك </a:t>
            </a:r>
            <a:r>
              <a:rPr lang="ar-EG" dirty="0"/>
              <a:t>التأثير البيئي الذي </a:t>
            </a:r>
            <a:r>
              <a:rPr lang="ar-EG" dirty="0" smtClean="0"/>
              <a:t>يبرمج  المورثات </a:t>
            </a:r>
            <a:r>
              <a:rPr lang="en-US" dirty="0" smtClean="0"/>
              <a:t>(</a:t>
            </a:r>
            <a:r>
              <a:rPr lang="en-US" dirty="0" err="1" smtClean="0"/>
              <a:t>Epigenetics</a:t>
            </a:r>
            <a:r>
              <a:rPr lang="en-US" dirty="0" smtClean="0"/>
              <a:t>)</a:t>
            </a:r>
            <a:r>
              <a:rPr lang="ar-EG" dirty="0" smtClean="0"/>
              <a:t>، فيظهر المرض سريريا بأشكال متعددة تسمى </a:t>
            </a:r>
            <a:r>
              <a:rPr lang="en-US" dirty="0" smtClean="0"/>
              <a:t>Phenotypes</a:t>
            </a:r>
          </a:p>
          <a:p>
            <a:pPr lvl="0" algn="r" rtl="1">
              <a:buNone/>
            </a:pPr>
            <a:endParaRPr lang="ar-EG" dirty="0"/>
          </a:p>
          <a:p>
            <a:pPr lvl="0" algn="r" rtl="1">
              <a:buNone/>
            </a:pP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u="sng" dirty="0" smtClean="0">
                <a:solidFill>
                  <a:srgbClr val="FF0000"/>
                </a:solidFill>
              </a:rPr>
              <a:t>المكونه الرابعة :التشاركية مع المريض وتثقيفه </a:t>
            </a:r>
            <a:endParaRPr lang="en-US" u="sng" dirty="0">
              <a:solidFill>
                <a:srgbClr val="FF000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ar-SY" b="1" dirty="0" smtClean="0"/>
              <a:t>تثقيف المرضى</a:t>
            </a:r>
            <a:endParaRPr lang="en-US" dirty="0"/>
          </a:p>
        </p:txBody>
      </p:sp>
      <p:sp>
        <p:nvSpPr>
          <p:cNvPr id="6" name="عنصر نائب للمحتوى 5"/>
          <p:cNvSpPr>
            <a:spLocks noGrp="1"/>
          </p:cNvSpPr>
          <p:nvPr>
            <p:ph idx="1"/>
          </p:nvPr>
        </p:nvSpPr>
        <p:spPr/>
        <p:txBody>
          <a:bodyPr/>
          <a:lstStyle/>
          <a:p>
            <a:pPr lvl="0" algn="r" rtl="1"/>
            <a:r>
              <a:rPr lang="ar-EG" dirty="0"/>
              <a:t>اقرأ </a:t>
            </a:r>
            <a:r>
              <a:rPr lang="ar-SY" dirty="0"/>
              <a:t>أنت ومريضك بطاقة المريض للعلاج </a:t>
            </a:r>
            <a:r>
              <a:rPr lang="ar-SY" dirty="0" smtClean="0"/>
              <a:t>الذاتي</a:t>
            </a:r>
            <a:r>
              <a:rPr lang="ar-SA" dirty="0" smtClean="0"/>
              <a:t>		</a:t>
            </a:r>
            <a:endParaRPr lang="en-US" dirty="0"/>
          </a:p>
          <a:p>
            <a:pPr algn="r" rtl="1"/>
            <a:r>
              <a:rPr lang="ar-SY" dirty="0"/>
              <a:t>وأجعله يستعمل المنشقة أمامك ، وركز على أهمية المواظبة على العلاج ، واشرح له أهمية وجود كورتيزون فموي في حوزته للاستعمال عند الشدة</a:t>
            </a:r>
            <a:r>
              <a:rPr lang="ar-SY" dirty="0" smtClean="0"/>
              <a:t>.</a:t>
            </a:r>
            <a:r>
              <a:rPr lang="ar-SA" dirty="0" smtClean="0"/>
              <a:t>					</a:t>
            </a:r>
            <a:endParaRPr lang="en-US" dirty="0"/>
          </a:p>
          <a:p>
            <a:pPr algn="r" rtl="1"/>
            <a:r>
              <a:rPr lang="en-US" dirty="0"/>
              <a:t> </a:t>
            </a:r>
            <a:r>
              <a:rPr lang="ar-SY" dirty="0" smtClean="0"/>
              <a:t>أكد </a:t>
            </a:r>
            <a:r>
              <a:rPr lang="ar-SY" dirty="0"/>
              <a:t>لمريضك أنه بحاجة </a:t>
            </a:r>
            <a:r>
              <a:rPr lang="ar-SY" dirty="0" err="1"/>
              <a:t>الى</a:t>
            </a:r>
            <a:r>
              <a:rPr lang="ar-SY" dirty="0"/>
              <a:t> </a:t>
            </a:r>
            <a:r>
              <a:rPr lang="ar-SY" dirty="0" err="1"/>
              <a:t>دوائين</a:t>
            </a:r>
            <a:r>
              <a:rPr lang="ar-SY" dirty="0"/>
              <a:t> لعلاج الربو : وقائي يومي دائم وعرضي عند الحاجة .</a:t>
            </a:r>
            <a:endParaRPr lang="en-US" dirty="0"/>
          </a:p>
          <a:p>
            <a:pPr algn="r" rtl="1"/>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بطاقة المريض للعلاج الذاتي </a:t>
            </a:r>
            <a:endParaRPr lang="en-US" dirty="0"/>
          </a:p>
        </p:txBody>
      </p:sp>
      <p:sp>
        <p:nvSpPr>
          <p:cNvPr id="3" name="Content Placeholder 2"/>
          <p:cNvSpPr>
            <a:spLocks noGrp="1"/>
          </p:cNvSpPr>
          <p:nvPr>
            <p:ph idx="1"/>
          </p:nvPr>
        </p:nvSpPr>
        <p:spPr/>
        <p:txBody>
          <a:bodyPr/>
          <a:lstStyle/>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286000" y="1719263"/>
            <a:ext cx="45720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sz="3600" dirty="0" smtClean="0"/>
              <a:t>مثال لمحتويات خطة تدبير ذاتي للمريض  للمحافظة على السيطرة على الربو</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5257800"/>
          </a:xfrm>
        </p:spPr>
        <p:txBody>
          <a:bodyPr>
            <a:normAutofit fontScale="25000" lnSpcReduction="20000"/>
          </a:bodyPr>
          <a:lstStyle/>
          <a:p>
            <a:pPr algn="r" rtl="1"/>
            <a:r>
              <a:rPr lang="ar-SA" sz="7200" u="sng" dirty="0" smtClean="0"/>
              <a:t>اسمك ......              رقم هاتف يمكن الاتصال به اسعافيا .....   أفضل قيمة للجريان الزفيري الاعظمي.</a:t>
            </a:r>
            <a:endParaRPr lang="en-US" sz="7200" dirty="0" smtClean="0"/>
          </a:p>
          <a:p>
            <a:pPr algn="r" rtl="1"/>
            <a:r>
              <a:rPr lang="ar-SA" sz="8000" u="sng" dirty="0" smtClean="0"/>
              <a:t>معالجتك المنتظمة:</a:t>
            </a:r>
            <a:endParaRPr lang="en-US" sz="8000" dirty="0" smtClean="0"/>
          </a:p>
          <a:p>
            <a:pPr lvl="0" algn="r" rtl="1"/>
            <a:r>
              <a:rPr lang="ar-SA" sz="8000" dirty="0" smtClean="0"/>
              <a:t>خذ كل يوم—250 مكغ بيكلوميتازون مرتين ، صبلحا ومساء </a:t>
            </a:r>
            <a:endParaRPr lang="en-US" sz="8000" dirty="0" smtClean="0"/>
          </a:p>
          <a:p>
            <a:pPr lvl="0" algn="r" rtl="1"/>
            <a:r>
              <a:rPr lang="ar-SA" sz="8000" dirty="0" smtClean="0"/>
              <a:t>قبل التمرين, خذ بختين فنتولين</a:t>
            </a:r>
            <a:endParaRPr lang="en-US" sz="8000" dirty="0" smtClean="0"/>
          </a:p>
          <a:p>
            <a:pPr algn="r" rtl="1"/>
            <a:r>
              <a:rPr lang="ar-SA" sz="8000" u="sng" dirty="0" smtClean="0"/>
              <a:t>قيم درجة السيطرة بالاجابة على الأسئلة  التالية ، في  الأسبوع الماضي  هل ظهر لديك:</a:t>
            </a:r>
            <a:endParaRPr lang="en-US" sz="8000" dirty="0" smtClean="0"/>
          </a:p>
          <a:p>
            <a:pPr algn="r" rtl="1"/>
            <a:r>
              <a:rPr lang="ar-SA" sz="8000" dirty="0" smtClean="0"/>
              <a:t>أعراض ربو يومية أكثر من مرتين أسبوعيا"؟                                  لا                   نعم             </a:t>
            </a:r>
            <a:endParaRPr lang="en-US" sz="8000" dirty="0" smtClean="0"/>
          </a:p>
          <a:p>
            <a:pPr algn="r" rtl="1"/>
            <a:r>
              <a:rPr lang="ar-SA" sz="8000" dirty="0" smtClean="0"/>
              <a:t>هل حدث لديك تحدد في التمرين(الرياضة) بسبب الربو؟                      لا                   نعم             </a:t>
            </a:r>
            <a:endParaRPr lang="en-US" sz="8000" dirty="0" smtClean="0"/>
          </a:p>
          <a:p>
            <a:pPr algn="r" rtl="1"/>
            <a:r>
              <a:rPr lang="ar-SA" sz="8000" dirty="0" smtClean="0"/>
              <a:t>استيقاظ ليلي بسبب الربو؟                                                           لا                   نعم             </a:t>
            </a:r>
            <a:endParaRPr lang="en-US" sz="8000" dirty="0" smtClean="0"/>
          </a:p>
          <a:p>
            <a:pPr algn="r" rtl="1"/>
            <a:r>
              <a:rPr lang="ar-SA" sz="8000" dirty="0" smtClean="0"/>
              <a:t>حاجة إلى استخدام الأدوية العرضية السريعة أكثر من مرتين أسبوعيا"؟     لا                   نعم </a:t>
            </a:r>
            <a:endParaRPr lang="en-US" sz="8000" dirty="0" smtClean="0"/>
          </a:p>
          <a:p>
            <a:pPr algn="r" rtl="1"/>
            <a:r>
              <a:rPr lang="ar-SA" sz="8000" dirty="0" smtClean="0"/>
              <a:t>إذا راقبت الجريان ألأعظمي, هل كان أقل من ----------؟                    لا                   نعم </a:t>
            </a:r>
            <a:endParaRPr lang="en-US" sz="8000" dirty="0" smtClean="0"/>
          </a:p>
          <a:p>
            <a:pPr algn="r" rtl="1"/>
            <a:r>
              <a:rPr lang="ar-SA" sz="8000" dirty="0" smtClean="0"/>
              <a:t>إذا كانت الإجابة نعم لثلاثة أسئلة أو أكثر, الربو لديك غير مضبوطا, فراجع طبيبك وربما تحتاج رفع درجة المعالجة ولا تتأخر في أخذ شوط من الكورتيزون الفموي قورا في منزلك في حال اشتد ت اعراضك كثيرا ولم يعد بخاخ الفنتولين يكفيك الا لساعات .</a:t>
            </a:r>
            <a:endParaRPr lang="en-US" sz="8000" dirty="0" smtClean="0"/>
          </a:p>
          <a:p>
            <a:pPr algn="r" rtl="1"/>
            <a:r>
              <a:rPr lang="ar-EG" sz="8000" dirty="0" smtClean="0"/>
              <a:t>اذهب للمشفى بعد أخذ جرعه من الكورتيزون الفموي في حال: لم تستجب على ما سبق. أو نوبه شديدة تمنعك من اتمام الجمل.</a:t>
            </a:r>
            <a:endParaRPr lang="en-US" sz="8000" dirty="0" smtClean="0"/>
          </a:p>
          <a:p>
            <a:pPr algn="r" rtl="1"/>
            <a:endParaRPr lang="en-US" sz="8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lvl="0"/>
            <a:r>
              <a:rPr lang="ar-SY" dirty="0"/>
              <a:t>-طريقة استخدام </a:t>
            </a:r>
            <a:r>
              <a:rPr lang="ar-SY" dirty="0" err="1"/>
              <a:t>البيك</a:t>
            </a:r>
            <a:r>
              <a:rPr lang="ar-SY" dirty="0"/>
              <a:t> فلو:</a:t>
            </a:r>
            <a:r>
              <a:rPr lang="en-US" dirty="0"/>
              <a:t/>
            </a:r>
            <a:br>
              <a:rPr lang="en-US" dirty="0"/>
            </a:b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85720" y="1142984"/>
            <a:ext cx="8643997" cy="542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ctrTitle"/>
          </p:nvPr>
        </p:nvSpPr>
        <p:spPr/>
        <p:txBody>
          <a:bodyPr/>
          <a:lstStyle/>
          <a:p>
            <a:endParaRPr lang="en-US"/>
          </a:p>
        </p:txBody>
      </p:sp>
      <p:sp>
        <p:nvSpPr>
          <p:cNvPr id="3" name="Rectangle 3"/>
          <p:cNvSpPr txBox="1">
            <a:spLocks noGrp="1"/>
          </p:cNvSpPr>
          <p:nvPr>
            <p:ph type="subTitle" idx="1"/>
          </p:nvPr>
        </p:nvSpPr>
        <p:spPr/>
        <p:txBody>
          <a:bodyPr/>
          <a:lstStyle/>
          <a:p>
            <a:endParaRPr lang="en-US"/>
          </a:p>
        </p:txBody>
      </p:sp>
      <p:pic>
        <p:nvPicPr>
          <p:cNvPr id="4" name="Picture 4"/>
          <p:cNvPicPr>
            <a:picLocks noChangeAspect="1"/>
          </p:cNvPicPr>
          <p:nvPr/>
        </p:nvPicPr>
        <p:blipFill>
          <a:blip r:embed="rId2" cstate="print"/>
          <a:srcRect/>
          <a:stretch>
            <a:fillRect/>
          </a:stretch>
        </p:blipFill>
        <p:spPr>
          <a:xfrm>
            <a:off x="0" y="0"/>
            <a:ext cx="9144000" cy="6070601"/>
          </a:xfrm>
          <a:prstGeom prst="rect">
            <a:avLst/>
          </a:prstGeom>
          <a:noFill/>
          <a:ln>
            <a:noFill/>
          </a:ln>
        </p:spPr>
      </p:pic>
      <p:sp>
        <p:nvSpPr>
          <p:cNvPr id="5" name="Rectangle 5"/>
          <p:cNvSpPr/>
          <p:nvPr/>
        </p:nvSpPr>
        <p:spPr>
          <a:xfrm>
            <a:off x="1516066" y="6111877"/>
            <a:ext cx="6116641" cy="519114"/>
          </a:xfrm>
          <a:prstGeom prst="rect">
            <a:avLst/>
          </a:prstGeom>
          <a:noFill/>
          <a:ln>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Community nurse could play a role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
            </a:r>
            <a:br>
              <a:rPr lang="ar-SA" b="1" dirty="0" smtClean="0"/>
            </a:br>
            <a:r>
              <a:rPr lang="ar-SY" dirty="0"/>
              <a:t> صور لتثقيف المرضى </a:t>
            </a:r>
            <a:endParaRPr lang="en-US"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648200" y="1714488"/>
            <a:ext cx="4038600" cy="4357717"/>
          </a:xfrm>
          <a:prstGeom prst="rect">
            <a:avLst/>
          </a:prstGeom>
          <a:noFill/>
          <a:ln w="9525">
            <a:noFill/>
            <a:miter lim="800000"/>
            <a:headEnd/>
            <a:tailEnd/>
          </a:ln>
          <a:effectLst/>
        </p:spPr>
      </p:pic>
      <p:pic>
        <p:nvPicPr>
          <p:cNvPr id="3075" name="Picture 3"/>
          <p:cNvPicPr>
            <a:picLocks noGrp="1" noChangeAspect="1" noChangeArrowheads="1"/>
          </p:cNvPicPr>
          <p:nvPr>
            <p:ph sz="half" idx="1"/>
          </p:nvPr>
        </p:nvPicPr>
        <p:blipFill>
          <a:blip r:embed="rId3" cstate="print"/>
          <a:srcRect/>
          <a:stretch>
            <a:fillRect/>
          </a:stretch>
        </p:blipFill>
        <p:spPr bwMode="auto">
          <a:xfrm>
            <a:off x="457200" y="2285992"/>
            <a:ext cx="4038600" cy="3786213"/>
          </a:xfrm>
          <a:prstGeom prst="rect">
            <a:avLst/>
          </a:prstGeom>
          <a:noFill/>
          <a:ln w="9525">
            <a:noFill/>
            <a:miter lim="800000"/>
            <a:headEnd/>
            <a:tailEnd/>
          </a:ln>
          <a:effectLst/>
        </p:spPr>
      </p:pic>
      <p:sp>
        <p:nvSpPr>
          <p:cNvPr id="8" name="مربع نص 7"/>
          <p:cNvSpPr txBox="1"/>
          <p:nvPr/>
        </p:nvSpPr>
        <p:spPr>
          <a:xfrm>
            <a:off x="642910" y="1714488"/>
            <a:ext cx="3643338" cy="369332"/>
          </a:xfrm>
          <a:prstGeom prst="rect">
            <a:avLst/>
          </a:prstGeom>
          <a:noFill/>
        </p:spPr>
        <p:txBody>
          <a:bodyPr wrap="square" rtlCol="0">
            <a:spAutoFit/>
          </a:bodyPr>
          <a:lstStyle/>
          <a:p>
            <a:r>
              <a:rPr lang="ar-SY" dirty="0" err="1" smtClean="0"/>
              <a:t>القصبةبعدأخذالكورتيزون</a:t>
            </a:r>
            <a:r>
              <a:rPr lang="ar-SA" dirty="0" smtClean="0"/>
              <a:t> </a:t>
            </a:r>
            <a:r>
              <a:rPr lang="ar-SY" dirty="0" smtClean="0"/>
              <a:t>الاستنشاقي </a:t>
            </a:r>
            <a:r>
              <a:rPr lang="ar-SY" dirty="0"/>
              <a:t>لأشهر</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normAutofit fontScale="90000"/>
          </a:bodyPr>
          <a:lstStyle/>
          <a:p>
            <a:pPr algn="r" rtl="1"/>
            <a:r>
              <a:rPr lang="ar-EG" dirty="0" smtClean="0"/>
              <a:t> </a:t>
            </a:r>
            <a:r>
              <a:rPr lang="ar-SY" sz="3600" u="sng" dirty="0" smtClean="0"/>
              <a:t>القصبة</a:t>
            </a:r>
            <a:r>
              <a:rPr lang="ar-EG" sz="3600" u="sng" dirty="0" smtClean="0"/>
              <a:t> تنفتح </a:t>
            </a:r>
            <a:r>
              <a:rPr lang="ar-SY" sz="3600" u="sng" dirty="0" smtClean="0"/>
              <a:t>بعدأخذالكورتيزون</a:t>
            </a:r>
            <a:r>
              <a:rPr lang="ar-SA" sz="3600" u="sng" dirty="0" smtClean="0"/>
              <a:t> </a:t>
            </a:r>
            <a:r>
              <a:rPr lang="ar-SY" sz="3600" u="sng" dirty="0" smtClean="0"/>
              <a:t>الاستنشاقي </a:t>
            </a:r>
            <a:r>
              <a:rPr lang="ar-EG" sz="3600" u="sng" dirty="0" smtClean="0"/>
              <a:t> </a:t>
            </a:r>
            <a:r>
              <a:rPr lang="ar-SY" sz="3600" u="sng" dirty="0" smtClean="0"/>
              <a:t>لأشهر</a:t>
            </a:r>
            <a:r>
              <a:rPr lang="ar-EG" sz="3600" u="sng" dirty="0" smtClean="0"/>
              <a:t> والمواظبة على الدواء يوميا ضرورية ولأشهر. </a:t>
            </a:r>
            <a:r>
              <a:rPr lang="en-US" dirty="0" smtClean="0"/>
              <a:t/>
            </a:r>
            <a:br>
              <a:rPr lang="en-US" dirty="0" smtClean="0"/>
            </a:b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500166" y="1500174"/>
            <a:ext cx="6500857" cy="5143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2" descr="Image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ar-SY">
                <a:solidFill>
                  <a:srgbClr val="FFFFFF"/>
                </a:solidFill>
              </a:rPr>
              <a:t>(دور الصيدلاني)  الادوية الاستنشاقية</a:t>
            </a:r>
            <a:endParaRPr lang="en-US">
              <a:solidFill>
                <a:srgbClr val="FFFFFF"/>
              </a:solidFill>
            </a:endParaRPr>
          </a:p>
        </p:txBody>
      </p:sp>
      <p:pic>
        <p:nvPicPr>
          <p:cNvPr id="3" name="Content Placeholder 3"/>
          <p:cNvPicPr>
            <a:picLocks noGrp="1" noChangeAspect="1"/>
          </p:cNvPicPr>
          <p:nvPr>
            <p:ph idx="1"/>
          </p:nvPr>
        </p:nvPicPr>
        <p:blipFill>
          <a:blip r:embed="rId2" cstate="print"/>
          <a:srcRect/>
          <a:stretch>
            <a:fillRect/>
          </a:stretch>
        </p:blipFill>
        <p:spPr>
          <a:xfrm>
            <a:off x="2987673" y="2784476"/>
            <a:ext cx="3168652" cy="2157417"/>
          </a:xfrm>
        </p:spPr>
      </p:pic>
      <p:pic>
        <p:nvPicPr>
          <p:cNvPr id="4" name="Picture 3"/>
          <p:cNvPicPr>
            <a:picLocks noChangeAspect="1"/>
          </p:cNvPicPr>
          <p:nvPr/>
        </p:nvPicPr>
        <p:blipFill>
          <a:blip r:embed="rId3" cstate="print"/>
          <a:srcRect/>
          <a:stretch>
            <a:fillRect/>
          </a:stretch>
        </p:blipFill>
        <p:spPr>
          <a:xfrm>
            <a:off x="5076821" y="1143000"/>
            <a:ext cx="3743325" cy="1524003"/>
          </a:xfrm>
          <a:prstGeom prst="rect">
            <a:avLst/>
          </a:prstGeom>
          <a:noFill/>
          <a:ln>
            <a:noFill/>
          </a:ln>
        </p:spPr>
      </p:pic>
      <p:pic>
        <p:nvPicPr>
          <p:cNvPr id="5" name="Picture 6"/>
          <p:cNvPicPr>
            <a:picLocks noChangeAspect="1"/>
          </p:cNvPicPr>
          <p:nvPr/>
        </p:nvPicPr>
        <p:blipFill>
          <a:blip r:embed="rId4" cstate="print"/>
          <a:srcRect/>
          <a:stretch>
            <a:fillRect/>
          </a:stretch>
        </p:blipFill>
        <p:spPr>
          <a:xfrm>
            <a:off x="7308854" y="3352803"/>
            <a:ext cx="1835145" cy="2133596"/>
          </a:xfrm>
          <a:prstGeom prst="rect">
            <a:avLst/>
          </a:prstGeom>
          <a:noFill/>
          <a:ln>
            <a:noFill/>
          </a:ln>
        </p:spPr>
      </p:pic>
      <p:pic>
        <p:nvPicPr>
          <p:cNvPr id="6" name="Picture 2" descr="قنينة"/>
          <p:cNvPicPr>
            <a:picLocks noChangeAspect="1"/>
          </p:cNvPicPr>
          <p:nvPr/>
        </p:nvPicPr>
        <p:blipFill>
          <a:blip r:embed="rId5" cstate="print"/>
          <a:srcRect/>
          <a:stretch>
            <a:fillRect/>
          </a:stretch>
        </p:blipFill>
        <p:spPr>
          <a:xfrm>
            <a:off x="533396" y="1600200"/>
            <a:ext cx="2286000" cy="2057400"/>
          </a:xfrm>
          <a:prstGeom prst="rect">
            <a:avLst/>
          </a:prstGeom>
          <a:noFill/>
          <a:ln>
            <a:noFill/>
          </a:ln>
        </p:spPr>
      </p:pic>
      <p:pic>
        <p:nvPicPr>
          <p:cNvPr id="7" name="Picture 9"/>
          <p:cNvPicPr>
            <a:picLocks noChangeAspect="1"/>
          </p:cNvPicPr>
          <p:nvPr/>
        </p:nvPicPr>
        <p:blipFill>
          <a:blip r:embed="rId6" cstate="print"/>
          <a:srcRect/>
          <a:stretch>
            <a:fillRect/>
          </a:stretch>
        </p:blipFill>
        <p:spPr>
          <a:xfrm>
            <a:off x="228600" y="4038603"/>
            <a:ext cx="2057400" cy="2559048"/>
          </a:xfrm>
          <a:prstGeom prst="rect">
            <a:avLst/>
          </a:prstGeom>
          <a:noFill/>
          <a:ln>
            <a:noFill/>
          </a:ln>
        </p:spPr>
      </p:pic>
      <p:sp>
        <p:nvSpPr>
          <p:cNvPr id="8" name="TextBox 8"/>
          <p:cNvSpPr txBox="1"/>
          <p:nvPr/>
        </p:nvSpPr>
        <p:spPr>
          <a:xfrm>
            <a:off x="2514600" y="5715000"/>
            <a:ext cx="6142033" cy="3693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smtClean="0">
                <a:solidFill>
                  <a:srgbClr val="000000"/>
                </a:solidFill>
                <a:uFillTx/>
                <a:latin typeface="Calibri"/>
              </a:rPr>
              <a:t>www.admit-inhalers.org</a:t>
            </a:r>
            <a:r>
              <a:rPr lang="ar-SY" sz="1800" b="0" i="0" u="none" strike="noStrike" kern="1200" cap="none" spc="0" baseline="0" dirty="0" smtClean="0">
                <a:solidFill>
                  <a:srgbClr val="000000"/>
                </a:solidFill>
                <a:uFillTx/>
                <a:latin typeface="Calibri"/>
                <a:cs typeface="Arial"/>
              </a:rPr>
              <a:t>نجد </a:t>
            </a:r>
            <a:r>
              <a:rPr lang="ar-SY" sz="1800" b="0" i="0" u="none" strike="noStrike" kern="1200" cap="none" spc="0" baseline="0" dirty="0">
                <a:solidFill>
                  <a:srgbClr val="000000"/>
                </a:solidFill>
                <a:uFillTx/>
                <a:latin typeface="Calibri"/>
                <a:cs typeface="Arial"/>
              </a:rPr>
              <a:t>تفاصيل الاستعمال على الموقع : </a:t>
            </a:r>
            <a:endParaRPr lang="en-US" sz="1800" b="0" i="0" u="none" strike="noStrike" kern="1200" cap="none" spc="0" baseline="0" dirty="0">
              <a:solidFill>
                <a:srgbClr val="000000"/>
              </a:solidFill>
              <a:uFillTx/>
              <a:latin typeface="Calibri"/>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563563"/>
          </a:xfrm>
        </p:spPr>
        <p:txBody>
          <a:bodyPr>
            <a:normAutofit fontScale="90000"/>
          </a:bodyPr>
          <a:lstStyle/>
          <a:p>
            <a:pPr lvl="0"/>
            <a:r>
              <a:rPr lang="ar-SY" u="sng" dirty="0" smtClean="0">
                <a:solidFill>
                  <a:srgbClr val="000000"/>
                </a:solidFill>
                <a:cs typeface="Arial"/>
              </a:rPr>
              <a:t>: </a:t>
            </a:r>
            <a:r>
              <a:rPr lang="ar-SY" sz="3100" u="sng" dirty="0" smtClean="0">
                <a:solidFill>
                  <a:srgbClr val="000000"/>
                </a:solidFill>
                <a:cs typeface="Arial"/>
              </a:rPr>
              <a:t>انفجار الخلية الدقلية بعد ارتباطها بالمحسس وتحرير الوسائط</a:t>
            </a:r>
            <a:r>
              <a:rPr lang="en-US" dirty="0" smtClean="0">
                <a:solidFill>
                  <a:srgbClr val="000000"/>
                </a:solidFill>
              </a:rPr>
              <a:t/>
            </a:r>
            <a:br>
              <a:rPr lang="en-US" dirty="0" smtClean="0">
                <a:solidFill>
                  <a:srgbClr val="000000"/>
                </a:solidFill>
              </a:rPr>
            </a:br>
            <a:endParaRPr lang="en-US" dirty="0"/>
          </a:p>
        </p:txBody>
      </p:sp>
      <p:grpSp>
        <p:nvGrpSpPr>
          <p:cNvPr id="3" name="Group 2"/>
          <p:cNvGrpSpPr/>
          <p:nvPr/>
        </p:nvGrpSpPr>
        <p:grpSpPr>
          <a:xfrm>
            <a:off x="381003" y="0"/>
            <a:ext cx="7696193" cy="6430965"/>
            <a:chOff x="381003" y="0"/>
            <a:chExt cx="7696193" cy="6430965"/>
          </a:xfrm>
        </p:grpSpPr>
        <p:grpSp>
          <p:nvGrpSpPr>
            <p:cNvPr id="4" name="Group 3"/>
            <p:cNvGrpSpPr/>
            <p:nvPr/>
          </p:nvGrpSpPr>
          <p:grpSpPr>
            <a:xfrm>
              <a:off x="1534664" y="914372"/>
              <a:ext cx="6542532" cy="4866848"/>
              <a:chOff x="1534664" y="914372"/>
              <a:chExt cx="6542532" cy="4866848"/>
            </a:xfrm>
          </p:grpSpPr>
          <p:grpSp>
            <p:nvGrpSpPr>
              <p:cNvPr id="5" name="Group 4"/>
              <p:cNvGrpSpPr/>
              <p:nvPr/>
            </p:nvGrpSpPr>
            <p:grpSpPr>
              <a:xfrm>
                <a:off x="1534664" y="914372"/>
                <a:ext cx="6542532" cy="4866848"/>
                <a:chOff x="1534664" y="914372"/>
                <a:chExt cx="6542532" cy="4866848"/>
              </a:xfrm>
            </p:grpSpPr>
            <p:sp>
              <p:nvSpPr>
                <p:cNvPr id="6" name="Text Box 5"/>
                <p:cNvSpPr txBox="1"/>
                <p:nvPr/>
              </p:nvSpPr>
              <p:spPr>
                <a:xfrm>
                  <a:off x="1871785" y="5080351"/>
                  <a:ext cx="1875342" cy="143094"/>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34"/>
                    </a:rPr>
                    <a:t>5- Lipo-oxygenase</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34"/>
                    </a:rPr>
                    <a:t>  </a:t>
                  </a:r>
                </a:p>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34"/>
                    </a:rPr>
                    <a:t> </a:t>
                  </a:r>
                  <a:endParaRPr lang="en-US" sz="1800" b="0" i="0" u="none" strike="noStrike" kern="1200" cap="none" spc="0" baseline="0">
                    <a:solidFill>
                      <a:srgbClr val="000000"/>
                    </a:solidFill>
                    <a:uFillTx/>
                    <a:latin typeface="Calibri"/>
                  </a:endParaRPr>
                </a:p>
              </p:txBody>
            </p:sp>
            <p:sp>
              <p:nvSpPr>
                <p:cNvPr id="7" name="AutoShape 6"/>
                <p:cNvSpPr/>
                <p:nvPr/>
              </p:nvSpPr>
              <p:spPr>
                <a:xfrm>
                  <a:off x="5760262" y="5003413"/>
                  <a:ext cx="640363" cy="145407"/>
                </a:xfrm>
                <a:custGeom>
                  <a:avLst/>
                  <a:gdLst>
                    <a:gd name="f0" fmla="val 10800000"/>
                    <a:gd name="f1" fmla="val 5400000"/>
                    <a:gd name="f2" fmla="val 180"/>
                    <a:gd name="f3" fmla="val w"/>
                    <a:gd name="f4" fmla="val h"/>
                    <a:gd name="f5" fmla="val 0"/>
                    <a:gd name="f6" fmla="val 21600"/>
                    <a:gd name="f7" fmla="val 16200"/>
                    <a:gd name="f8" fmla="val 5400"/>
                    <a:gd name="f9" fmla="val 3375"/>
                    <a:gd name="f10" fmla="val 10800"/>
                    <a:gd name="f11" fmla="val 1350"/>
                    <a:gd name="f12" fmla="val 2700"/>
                    <a:gd name="f13" fmla="val 675"/>
                    <a:gd name="f14" fmla="+- 0 0 -360"/>
                    <a:gd name="f15" fmla="+- 0 0 -270"/>
                    <a:gd name="f16" fmla="+- 0 0 -180"/>
                    <a:gd name="f17" fmla="+- 0 0 -90"/>
                    <a:gd name="f18" fmla="*/ f3 1 21600"/>
                    <a:gd name="f19" fmla="*/ f4 1 21600"/>
                    <a:gd name="f20" fmla="+- f6 0 f5"/>
                    <a:gd name="f21" fmla="*/ f14 f0 1"/>
                    <a:gd name="f22" fmla="*/ f15 f0 1"/>
                    <a:gd name="f23" fmla="*/ f16 f0 1"/>
                    <a:gd name="f24" fmla="*/ f17 f0 1"/>
                    <a:gd name="f25" fmla="*/ f20 1 21600"/>
                    <a:gd name="f26" fmla="*/ 0 f20 1"/>
                    <a:gd name="f27" fmla="*/ 3371 f20 1"/>
                    <a:gd name="f28" fmla="*/ 5410 f20 1"/>
                    <a:gd name="f29" fmla="*/ 18895 f20 1"/>
                    <a:gd name="f30" fmla="*/ 16190 f20 1"/>
                    <a:gd name="f31" fmla="*/ f21 1 f2"/>
                    <a:gd name="f32" fmla="*/ f22 1 f2"/>
                    <a:gd name="f33" fmla="*/ f23 1 f2"/>
                    <a:gd name="f34" fmla="*/ f24 1 f2"/>
                    <a:gd name="f35" fmla="*/ f26 1 21600"/>
                    <a:gd name="f36" fmla="*/ f27 1 21600"/>
                    <a:gd name="f37" fmla="*/ f28 1 21600"/>
                    <a:gd name="f38" fmla="*/ f29 1 21600"/>
                    <a:gd name="f39" fmla="*/ f30 1 21600"/>
                    <a:gd name="f40" fmla="+- f31 0 f1"/>
                    <a:gd name="f41" fmla="+- f32 0 f1"/>
                    <a:gd name="f42" fmla="+- f33 0 f1"/>
                    <a:gd name="f43" fmla="+- f34 0 f1"/>
                    <a:gd name="f44" fmla="*/ f35 1 f25"/>
                    <a:gd name="f45" fmla="*/ f36 1 f25"/>
                    <a:gd name="f46" fmla="*/ f38 1 f25"/>
                    <a:gd name="f47" fmla="*/ f37 1 f25"/>
                    <a:gd name="f48" fmla="*/ f39 1 f25"/>
                    <a:gd name="f49" fmla="*/ f45 f18 1"/>
                    <a:gd name="f50" fmla="*/ f46 f18 1"/>
                    <a:gd name="f51" fmla="*/ f48 f19 1"/>
                    <a:gd name="f52" fmla="*/ f47 f19 1"/>
                    <a:gd name="f53" fmla="*/ f44 f18 1"/>
                    <a:gd name="f54" fmla="*/ f44 f19 1"/>
                  </a:gdLst>
                  <a:ahLst/>
                  <a:cxnLst>
                    <a:cxn ang="3cd4">
                      <a:pos x="hc" y="t"/>
                    </a:cxn>
                    <a:cxn ang="0">
                      <a:pos x="r" y="vc"/>
                    </a:cxn>
                    <a:cxn ang="cd4">
                      <a:pos x="hc" y="b"/>
                    </a:cxn>
                    <a:cxn ang="cd2">
                      <a:pos x="l" y="vc"/>
                    </a:cxn>
                    <a:cxn ang="f40">
                      <a:pos x="f53" y="f54"/>
                    </a:cxn>
                    <a:cxn ang="f41">
                      <a:pos x="f53" y="f54"/>
                    </a:cxn>
                    <a:cxn ang="f42">
                      <a:pos x="f53" y="f54"/>
                    </a:cxn>
                    <a:cxn ang="f43">
                      <a:pos x="f53" y="f54"/>
                    </a:cxn>
                  </a:cxnLst>
                  <a:rect l="f49" t="f52" r="f50" b="f51"/>
                  <a:pathLst>
                    <a:path w="21600" h="21600">
                      <a:moveTo>
                        <a:pt x="f7" y="f5"/>
                      </a:moveTo>
                      <a:lnTo>
                        <a:pt x="f7" y="f8"/>
                      </a:lnTo>
                      <a:lnTo>
                        <a:pt x="f9" y="f8"/>
                      </a:lnTo>
                      <a:lnTo>
                        <a:pt x="f9" y="f7"/>
                      </a:lnTo>
                      <a:lnTo>
                        <a:pt x="f7" y="f7"/>
                      </a:lnTo>
                      <a:lnTo>
                        <a:pt x="f7" y="f6"/>
                      </a:lnTo>
                      <a:lnTo>
                        <a:pt x="f6" y="f10"/>
                      </a:lnTo>
                      <a:close/>
                    </a:path>
                    <a:path w="21600" h="21600">
                      <a:moveTo>
                        <a:pt x="f11" y="f8"/>
                      </a:moveTo>
                      <a:lnTo>
                        <a:pt x="f11" y="f7"/>
                      </a:lnTo>
                      <a:lnTo>
                        <a:pt x="f12" y="f7"/>
                      </a:lnTo>
                      <a:lnTo>
                        <a:pt x="f12" y="f8"/>
                      </a:lnTo>
                      <a:close/>
                    </a:path>
                    <a:path w="21600" h="21600">
                      <a:moveTo>
                        <a:pt x="f5" y="f8"/>
                      </a:moveTo>
                      <a:lnTo>
                        <a:pt x="f5" y="f7"/>
                      </a:lnTo>
                      <a:lnTo>
                        <a:pt x="f13" y="f7"/>
                      </a:lnTo>
                      <a:lnTo>
                        <a:pt x="f13" y="f8"/>
                      </a:lnTo>
                      <a:close/>
                    </a:path>
                  </a:pathLst>
                </a:custGeom>
                <a:solidFill>
                  <a:srgbClr val="FFFFFF"/>
                </a:solidFill>
                <a:ln w="9528">
                  <a:solidFill>
                    <a:srgbClr val="000000"/>
                  </a:solidFill>
                  <a:prstDash val="solid"/>
                  <a:miter/>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ext Box 8"/>
                <p:cNvSpPr txBox="1"/>
                <p:nvPr/>
              </p:nvSpPr>
              <p:spPr>
                <a:xfrm>
                  <a:off x="1945203" y="5421166"/>
                  <a:ext cx="1874776" cy="249265"/>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34"/>
                    </a:rPr>
                    <a:t>Leukotrienes</a:t>
                  </a:r>
                </a:p>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ar-SY" sz="1800" b="0" i="0" u="none" strike="noStrike" kern="1200" cap="none" spc="0" baseline="0">
                      <a:solidFill>
                        <a:srgbClr val="000000"/>
                      </a:solidFill>
                      <a:uFillTx/>
                      <a:latin typeface="Calibri"/>
                      <a:cs typeface="Arial"/>
                    </a:rPr>
                    <a:t>لوكوتريين</a:t>
                  </a:r>
                  <a:endParaRPr lang="en-US" sz="1800" b="0" i="0" u="none" strike="noStrike" kern="1200" cap="none" spc="0" baseline="0">
                    <a:solidFill>
                      <a:srgbClr val="000000"/>
                    </a:solidFill>
                    <a:uFillTx/>
                    <a:latin typeface="Calibri"/>
                  </a:endParaRPr>
                </a:p>
              </p:txBody>
            </p:sp>
            <p:sp>
              <p:nvSpPr>
                <p:cNvPr id="9" name="Oval 9"/>
                <p:cNvSpPr/>
                <p:nvPr/>
              </p:nvSpPr>
              <p:spPr>
                <a:xfrm>
                  <a:off x="1928259" y="5391677"/>
                  <a:ext cx="1820003" cy="2944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9528">
                  <a:solidFill>
                    <a:srgbClr val="0000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AutoShape 10"/>
                <p:cNvSpPr/>
                <p:nvPr/>
              </p:nvSpPr>
              <p:spPr>
                <a:xfrm>
                  <a:off x="2743108" y="5029318"/>
                  <a:ext cx="159242" cy="111812"/>
                </a:xfrm>
                <a:custGeom>
                  <a:avLst>
                    <a:gd name="f0" fmla="val 1325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FFFF"/>
                </a:solidFill>
                <a:ln w="9528">
                  <a:solidFill>
                    <a:srgbClr val="000000"/>
                  </a:solidFill>
                  <a:prstDash val="solid"/>
                  <a:miter/>
                </a:ln>
              </p:spPr>
              <p:txBody>
                <a:bodyPr vert="eaVert"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11" name="Group 11"/>
                <p:cNvGrpSpPr/>
                <p:nvPr/>
              </p:nvGrpSpPr>
              <p:grpSpPr>
                <a:xfrm>
                  <a:off x="1534664" y="914372"/>
                  <a:ext cx="6542532" cy="4866848"/>
                  <a:chOff x="1534664" y="914372"/>
                  <a:chExt cx="6542532" cy="4866848"/>
                </a:xfrm>
              </p:grpSpPr>
              <p:pic>
                <p:nvPicPr>
                  <p:cNvPr id="12" name="Picture 12" descr="للل1"/>
                  <p:cNvPicPr>
                    <a:picLocks noChangeAspect="1"/>
                  </p:cNvPicPr>
                  <p:nvPr/>
                </p:nvPicPr>
                <p:blipFill>
                  <a:blip r:embed="rId2" cstate="print"/>
                  <a:srcRect l="26039" t="39899" r="19711" b="24808"/>
                  <a:stretch>
                    <a:fillRect/>
                  </a:stretch>
                </p:blipFill>
                <p:spPr>
                  <a:xfrm>
                    <a:off x="1534664" y="914372"/>
                    <a:ext cx="4737771" cy="2232882"/>
                  </a:xfrm>
                  <a:prstGeom prst="rect">
                    <a:avLst/>
                  </a:prstGeom>
                  <a:noFill/>
                  <a:ln>
                    <a:noFill/>
                  </a:ln>
                </p:spPr>
              </p:pic>
              <p:sp>
                <p:nvSpPr>
                  <p:cNvPr id="13" name="Oval 13"/>
                  <p:cNvSpPr/>
                  <p:nvPr/>
                </p:nvSpPr>
                <p:spPr>
                  <a:xfrm>
                    <a:off x="4207355" y="4897242"/>
                    <a:ext cx="1626315" cy="41543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FF"/>
                  </a:solidFill>
                  <a:ln w="9528">
                    <a:solidFill>
                      <a:srgbClr val="0000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a:rPr>
                      <a:t>Arachidonic acid</a:t>
                    </a:r>
                  </a:p>
                </p:txBody>
              </p:sp>
              <p:sp>
                <p:nvSpPr>
                  <p:cNvPr id="14" name="Text Box 14"/>
                  <p:cNvSpPr txBox="1"/>
                  <p:nvPr/>
                </p:nvSpPr>
                <p:spPr>
                  <a:xfrm>
                    <a:off x="1842991" y="3200335"/>
                    <a:ext cx="1938592" cy="1673571"/>
                  </a:xfrm>
                  <a:prstGeom prst="rect">
                    <a:avLst/>
                  </a:prstGeom>
                  <a:noFill/>
                  <a:ln w="9528">
                    <a:solidFill>
                      <a:srgbClr val="000000"/>
                    </a:solidFill>
                    <a:prstDash val="solid"/>
                    <a:miter/>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ar-SA" sz="1200" b="0" i="0" u="none" strike="noStrike" kern="1200" cap="none" spc="0" baseline="0">
                        <a:solidFill>
                          <a:srgbClr val="000000"/>
                        </a:solidFill>
                        <a:uFillTx/>
                        <a:latin typeface="Calibri"/>
                        <a:cs typeface="Arial"/>
                      </a:rPr>
                      <a:t>تحرير الوسائط المسبقة الصنع بعد انفجار جدار الخلية</a:t>
                    </a:r>
                    <a:endParaRPr lang="en-US" sz="1200" b="0" i="0" u="none" strike="noStrike" kern="1200" cap="none" spc="0" baseline="0">
                      <a:solidFill>
                        <a:srgbClr val="000000"/>
                      </a:solidFill>
                      <a:uFillTx/>
                      <a:latin typeface="Calibri"/>
                    </a:endParaRPr>
                  </a:p>
                  <a:p>
                    <a:pPr marL="0" marR="0" lvl="0" indent="0" algn="r" defTabSz="914400" rtl="1" fontAlgn="auto" hangingPunct="1">
                      <a:lnSpc>
                        <a:spcPct val="100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ar-SY" sz="1200" b="0" i="0" u="none" strike="noStrike" kern="1200" cap="none" spc="0" baseline="0">
                        <a:solidFill>
                          <a:srgbClr val="000000"/>
                        </a:solidFill>
                        <a:uFillTx/>
                        <a:latin typeface="Calibri"/>
                        <a:cs typeface="Arial"/>
                      </a:rPr>
                      <a:t>الهيستامين</a:t>
                    </a:r>
                    <a:r>
                      <a:rPr lang="ar-SY" sz="1600" b="0" i="0" u="none" strike="noStrike" kern="1200" cap="none" spc="0" baseline="0">
                        <a:solidFill>
                          <a:srgbClr val="000000"/>
                        </a:solidFill>
                        <a:uFillTx/>
                        <a:latin typeface="Calibri"/>
                        <a:cs typeface="Arial"/>
                      </a:rPr>
                      <a:t> ,لوكوتريين</a:t>
                    </a:r>
                    <a:endParaRPr lang="en-US" sz="1600" b="0" i="0" u="none" strike="noStrike" kern="1200" cap="none" spc="0" baseline="0">
                      <a:solidFill>
                        <a:srgbClr val="000000"/>
                      </a:solidFill>
                      <a:uFillTx/>
                      <a:latin typeface="Calibri"/>
                    </a:endParaRPr>
                  </a:p>
                  <a:p>
                    <a:pPr marL="0" marR="0" lvl="0" indent="0" algn="l" defTabSz="914400" rtl="1" fontAlgn="auto" hangingPunct="1">
                      <a:lnSpc>
                        <a:spcPct val="100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ar-SY" sz="1600" b="0" i="0" u="none" strike="noStrike" kern="1200" cap="none" spc="0" baseline="0">
                        <a:solidFill>
                          <a:srgbClr val="000000"/>
                        </a:solidFill>
                        <a:uFillTx/>
                        <a:latin typeface="Calibri"/>
                        <a:cs typeface="Arial"/>
                      </a:rPr>
                      <a:t>الكيتوكين الجاذبة لمحبات الحامض وكثيرات النوى</a:t>
                    </a:r>
                    <a:endParaRPr lang="en-US" sz="1800" b="0" i="0" u="none" strike="noStrike" kern="1200" cap="none" spc="0" baseline="0">
                      <a:solidFill>
                        <a:srgbClr val="000000"/>
                      </a:solidFill>
                      <a:uFillTx/>
                      <a:latin typeface="Calibri"/>
                    </a:endParaRPr>
                  </a:p>
                </p:txBody>
              </p:sp>
              <p:sp>
                <p:nvSpPr>
                  <p:cNvPr id="15" name="Text Box 15"/>
                  <p:cNvSpPr txBox="1"/>
                  <p:nvPr/>
                </p:nvSpPr>
                <p:spPr>
                  <a:xfrm rot="221460">
                    <a:off x="3937433" y="3128281"/>
                    <a:ext cx="2189878" cy="1470208"/>
                  </a:xfrm>
                  <a:prstGeom prst="rect">
                    <a:avLst/>
                  </a:prstGeom>
                  <a:noFill/>
                  <a:ln w="9528">
                    <a:solidFill>
                      <a:srgbClr val="000000"/>
                    </a:solidFill>
                    <a:prstDash val="solid"/>
                    <a:miter/>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ar-SY" sz="1800" b="0" i="0" u="none" strike="noStrike" kern="1200" cap="none" spc="0" baseline="0">
                        <a:solidFill>
                          <a:srgbClr val="000000"/>
                        </a:solidFill>
                        <a:uFillTx/>
                        <a:latin typeface="Calibri"/>
                        <a:cs typeface="Arial"/>
                      </a:rPr>
                      <a:t>تصنيع وسائط  جديدة من فوسفوليبيتات غشاء الخلية المفعل</a:t>
                    </a:r>
                    <a:endParaRPr lang="en-US" sz="1800" b="0" i="0" u="none" strike="noStrike" kern="1200" cap="none" spc="0" baseline="0">
                      <a:solidFill>
                        <a:srgbClr val="000000"/>
                      </a:solidFill>
                      <a:uFillTx/>
                      <a:latin typeface="Calibri"/>
                    </a:endParaRPr>
                  </a:p>
                </p:txBody>
              </p:sp>
              <p:sp>
                <p:nvSpPr>
                  <p:cNvPr id="16" name="AutoShape 16"/>
                  <p:cNvSpPr/>
                  <p:nvPr/>
                </p:nvSpPr>
                <p:spPr>
                  <a:xfrm>
                    <a:off x="4904192" y="4612078"/>
                    <a:ext cx="150208" cy="268760"/>
                  </a:xfrm>
                  <a:custGeom>
                    <a:avLst>
                      <a:gd name="f0" fmla="val 9709"/>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FFFF"/>
                  </a:solidFill>
                  <a:ln w="9528">
                    <a:solidFill>
                      <a:srgbClr val="000000"/>
                    </a:solidFill>
                    <a:prstDash val="solid"/>
                    <a:miter/>
                  </a:ln>
                </p:spPr>
                <p:txBody>
                  <a:bodyPr vert="eaVert"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7" name="Oval 18"/>
                  <p:cNvSpPr/>
                  <p:nvPr/>
                </p:nvSpPr>
                <p:spPr>
                  <a:xfrm>
                    <a:off x="6435071" y="4724915"/>
                    <a:ext cx="1590735" cy="523667"/>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FF"/>
                  </a:solidFill>
                  <a:ln w="9528">
                    <a:solidFill>
                      <a:srgbClr val="0000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8" name="Text Box 19"/>
                  <p:cNvSpPr txBox="1"/>
                  <p:nvPr/>
                </p:nvSpPr>
                <p:spPr>
                  <a:xfrm>
                    <a:off x="6629326" y="4800563"/>
                    <a:ext cx="1371636" cy="359542"/>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34"/>
                      </a:rPr>
                      <a:t>5-Cyclo- oxygenase path</a:t>
                    </a:r>
                    <a:endParaRPr lang="en-US" sz="1100" b="0" i="0" u="none" strike="noStrike" kern="1200" cap="none" spc="0" baseline="0">
                      <a:solidFill>
                        <a:srgbClr val="000000"/>
                      </a:solidFill>
                      <a:uFillTx/>
                      <a:latin typeface="Calibri"/>
                    </a:endParaRPr>
                  </a:p>
                </p:txBody>
              </p:sp>
              <p:sp>
                <p:nvSpPr>
                  <p:cNvPr id="19" name="Oval 20"/>
                  <p:cNvSpPr/>
                  <p:nvPr/>
                </p:nvSpPr>
                <p:spPr>
                  <a:xfrm>
                    <a:off x="6389900" y="5448095"/>
                    <a:ext cx="1590735" cy="333125"/>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FF"/>
                  </a:solidFill>
                  <a:ln w="9528">
                    <a:solidFill>
                      <a:srgbClr val="0000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0" name="Text Box 21"/>
                  <p:cNvSpPr txBox="1"/>
                  <p:nvPr/>
                </p:nvSpPr>
                <p:spPr>
                  <a:xfrm>
                    <a:off x="6553093" y="5545031"/>
                    <a:ext cx="1355259" cy="93863"/>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34"/>
                      </a:rPr>
                      <a:t>Prostacyclines </a:t>
                    </a:r>
                    <a:endParaRPr lang="en-US" sz="1800" b="0" i="0" u="none" strike="noStrike" kern="1200" cap="none" spc="0" baseline="0">
                      <a:solidFill>
                        <a:srgbClr val="000000"/>
                      </a:solidFill>
                      <a:uFillTx/>
                      <a:latin typeface="Calibri"/>
                    </a:endParaRPr>
                  </a:p>
                </p:txBody>
              </p:sp>
              <p:sp>
                <p:nvSpPr>
                  <p:cNvPr id="21" name="Oval 22"/>
                  <p:cNvSpPr/>
                  <p:nvPr/>
                </p:nvSpPr>
                <p:spPr>
                  <a:xfrm>
                    <a:off x="6553093" y="4190996"/>
                    <a:ext cx="1524103" cy="22849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FF"/>
                  </a:solidFill>
                  <a:ln w="9528">
                    <a:solidFill>
                      <a:srgbClr val="000000"/>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a:rPr>
                      <a:t>Prostaglandine </a:t>
                    </a:r>
                    <a:endParaRPr lang="en-US" sz="1800" b="0" i="0" u="none" strike="noStrike" kern="1200" cap="none" spc="0" baseline="0">
                      <a:solidFill>
                        <a:srgbClr val="000000"/>
                      </a:solidFill>
                      <a:uFillTx/>
                      <a:latin typeface="Calibri"/>
                    </a:endParaRPr>
                  </a:p>
                </p:txBody>
              </p:sp>
              <p:sp>
                <p:nvSpPr>
                  <p:cNvPr id="22" name="AutoShape 24"/>
                  <p:cNvSpPr/>
                  <p:nvPr/>
                </p:nvSpPr>
                <p:spPr>
                  <a:xfrm>
                    <a:off x="7122865" y="5257297"/>
                    <a:ext cx="206681" cy="197208"/>
                  </a:xfrm>
                  <a:custGeom>
                    <a:avLst>
                      <a:gd name="f0" fmla="val 10254"/>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FFFF"/>
                  </a:solidFill>
                  <a:ln w="9528">
                    <a:solidFill>
                      <a:srgbClr val="000000"/>
                    </a:solidFill>
                    <a:prstDash val="solid"/>
                    <a:miter/>
                  </a:ln>
                </p:spPr>
                <p:txBody>
                  <a:bodyPr vert="eaVert"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3" name="AutoShape 25"/>
                  <p:cNvSpPr/>
                  <p:nvPr/>
                </p:nvSpPr>
                <p:spPr>
                  <a:xfrm>
                    <a:off x="7122865" y="4584380"/>
                    <a:ext cx="158675" cy="140534"/>
                  </a:xfrm>
                  <a:custGeom>
                    <a:avLst>
                      <a:gd name="f0" fmla="val 1053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f20 f19 1"/>
                      <a:gd name="f28" fmla="*/ 21600 f21 1"/>
                      <a:gd name="f29" fmla="*/ 0 f21 1"/>
                      <a:gd name="f30" fmla="*/ f19 f12 1"/>
                      <a:gd name="f31" fmla="*/ f20 f13 1"/>
                      <a:gd name="f32" fmla="+- f24 0 f3"/>
                      <a:gd name="f33" fmla="+- f25 0 f3"/>
                      <a:gd name="f34" fmla="*/ f27 1 10800"/>
                      <a:gd name="f35" fmla="*/ f29 1 f21"/>
                      <a:gd name="f36" fmla="*/ f28 1 f21"/>
                      <a:gd name="f37" fmla="*/ f26 f12 1"/>
                      <a:gd name="f38" fmla="+- f20 0 f34"/>
                      <a:gd name="f39" fmla="*/ f36 f13 1"/>
                      <a:gd name="f40" fmla="*/ f35 f12 1"/>
                      <a:gd name="f41" fmla="*/ f36 f12 1"/>
                      <a:gd name="f42" fmla="*/ f38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42" r="f37" b="f39"/>
                    <a:pathLst>
                      <a:path w="21600" h="21600">
                        <a:moveTo>
                          <a:pt x="f19" y="f8"/>
                        </a:moveTo>
                        <a:lnTo>
                          <a:pt x="f19" y="f20"/>
                        </a:lnTo>
                        <a:lnTo>
                          <a:pt x="f7" y="f20"/>
                        </a:lnTo>
                        <a:lnTo>
                          <a:pt x="f9" y="f7"/>
                        </a:lnTo>
                        <a:lnTo>
                          <a:pt x="f8" y="f20"/>
                        </a:lnTo>
                        <a:lnTo>
                          <a:pt x="f26" y="f20"/>
                        </a:lnTo>
                        <a:lnTo>
                          <a:pt x="f26" y="f8"/>
                        </a:lnTo>
                        <a:close/>
                      </a:path>
                    </a:pathLst>
                  </a:custGeom>
                  <a:solidFill>
                    <a:srgbClr val="FFFFFF"/>
                  </a:solidFill>
                  <a:ln w="9528">
                    <a:solidFill>
                      <a:srgbClr val="000000"/>
                    </a:solidFill>
                    <a:prstDash val="solid"/>
                    <a:miter/>
                  </a:ln>
                </p:spPr>
                <p:txBody>
                  <a:bodyPr vert="eaVert"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24" name="AutoShape 26"/>
                <p:cNvSpPr/>
                <p:nvPr/>
              </p:nvSpPr>
              <p:spPr>
                <a:xfrm rot="10799991">
                  <a:off x="3640345" y="5044442"/>
                  <a:ext cx="537584" cy="145407"/>
                </a:xfrm>
                <a:custGeom>
                  <a:avLst/>
                  <a:gdLst>
                    <a:gd name="f0" fmla="val 10800000"/>
                    <a:gd name="f1" fmla="val 5400000"/>
                    <a:gd name="f2" fmla="val 180"/>
                    <a:gd name="f3" fmla="val w"/>
                    <a:gd name="f4" fmla="val h"/>
                    <a:gd name="f5" fmla="val 0"/>
                    <a:gd name="f6" fmla="val 21600"/>
                    <a:gd name="f7" fmla="val 16200"/>
                    <a:gd name="f8" fmla="val 5400"/>
                    <a:gd name="f9" fmla="val 3375"/>
                    <a:gd name="f10" fmla="val 10800"/>
                    <a:gd name="f11" fmla="val 1350"/>
                    <a:gd name="f12" fmla="val 2700"/>
                    <a:gd name="f13" fmla="val 675"/>
                    <a:gd name="f14" fmla="+- 0 0 -360"/>
                    <a:gd name="f15" fmla="+- 0 0 -270"/>
                    <a:gd name="f16" fmla="+- 0 0 -180"/>
                    <a:gd name="f17" fmla="+- 0 0 -90"/>
                    <a:gd name="f18" fmla="*/ f3 1 21600"/>
                    <a:gd name="f19" fmla="*/ f4 1 21600"/>
                    <a:gd name="f20" fmla="+- f6 0 f5"/>
                    <a:gd name="f21" fmla="*/ f14 f0 1"/>
                    <a:gd name="f22" fmla="*/ f15 f0 1"/>
                    <a:gd name="f23" fmla="*/ f16 f0 1"/>
                    <a:gd name="f24" fmla="*/ f17 f0 1"/>
                    <a:gd name="f25" fmla="*/ f20 1 21600"/>
                    <a:gd name="f26" fmla="*/ 0 f20 1"/>
                    <a:gd name="f27" fmla="*/ 3381 f20 1"/>
                    <a:gd name="f28" fmla="*/ 5410 f20 1"/>
                    <a:gd name="f29" fmla="*/ 18900 f20 1"/>
                    <a:gd name="f30" fmla="*/ 16190 f20 1"/>
                    <a:gd name="f31" fmla="*/ f21 1 f2"/>
                    <a:gd name="f32" fmla="*/ f22 1 f2"/>
                    <a:gd name="f33" fmla="*/ f23 1 f2"/>
                    <a:gd name="f34" fmla="*/ f24 1 f2"/>
                    <a:gd name="f35" fmla="*/ f26 1 21600"/>
                    <a:gd name="f36" fmla="*/ f27 1 21600"/>
                    <a:gd name="f37" fmla="*/ f28 1 21600"/>
                    <a:gd name="f38" fmla="*/ f29 1 21600"/>
                    <a:gd name="f39" fmla="*/ f30 1 21600"/>
                    <a:gd name="f40" fmla="+- f31 0 f1"/>
                    <a:gd name="f41" fmla="+- f32 0 f1"/>
                    <a:gd name="f42" fmla="+- f33 0 f1"/>
                    <a:gd name="f43" fmla="+- f34 0 f1"/>
                    <a:gd name="f44" fmla="*/ f35 1 f25"/>
                    <a:gd name="f45" fmla="*/ f36 1 f25"/>
                    <a:gd name="f46" fmla="*/ f38 1 f25"/>
                    <a:gd name="f47" fmla="*/ f37 1 f25"/>
                    <a:gd name="f48" fmla="*/ f39 1 f25"/>
                    <a:gd name="f49" fmla="*/ f45 f18 1"/>
                    <a:gd name="f50" fmla="*/ f46 f18 1"/>
                    <a:gd name="f51" fmla="*/ f48 f19 1"/>
                    <a:gd name="f52" fmla="*/ f47 f19 1"/>
                    <a:gd name="f53" fmla="*/ f44 f18 1"/>
                    <a:gd name="f54" fmla="*/ f44 f19 1"/>
                  </a:gdLst>
                  <a:ahLst/>
                  <a:cxnLst>
                    <a:cxn ang="3cd4">
                      <a:pos x="hc" y="t"/>
                    </a:cxn>
                    <a:cxn ang="0">
                      <a:pos x="r" y="vc"/>
                    </a:cxn>
                    <a:cxn ang="cd4">
                      <a:pos x="hc" y="b"/>
                    </a:cxn>
                    <a:cxn ang="cd2">
                      <a:pos x="l" y="vc"/>
                    </a:cxn>
                    <a:cxn ang="f40">
                      <a:pos x="f53" y="f54"/>
                    </a:cxn>
                    <a:cxn ang="f41">
                      <a:pos x="f53" y="f54"/>
                    </a:cxn>
                    <a:cxn ang="f42">
                      <a:pos x="f53" y="f54"/>
                    </a:cxn>
                    <a:cxn ang="f43">
                      <a:pos x="f53" y="f54"/>
                    </a:cxn>
                  </a:cxnLst>
                  <a:rect l="f49" t="f52" r="f50" b="f51"/>
                  <a:pathLst>
                    <a:path w="21600" h="21600">
                      <a:moveTo>
                        <a:pt x="f7" y="f5"/>
                      </a:moveTo>
                      <a:lnTo>
                        <a:pt x="f7" y="f8"/>
                      </a:lnTo>
                      <a:lnTo>
                        <a:pt x="f9" y="f8"/>
                      </a:lnTo>
                      <a:lnTo>
                        <a:pt x="f9" y="f7"/>
                      </a:lnTo>
                      <a:lnTo>
                        <a:pt x="f7" y="f7"/>
                      </a:lnTo>
                      <a:lnTo>
                        <a:pt x="f7" y="f6"/>
                      </a:lnTo>
                      <a:lnTo>
                        <a:pt x="f6" y="f10"/>
                      </a:lnTo>
                      <a:close/>
                    </a:path>
                    <a:path w="21600" h="21600">
                      <a:moveTo>
                        <a:pt x="f11" y="f8"/>
                      </a:moveTo>
                      <a:lnTo>
                        <a:pt x="f11" y="f7"/>
                      </a:lnTo>
                      <a:lnTo>
                        <a:pt x="f12" y="f7"/>
                      </a:lnTo>
                      <a:lnTo>
                        <a:pt x="f12" y="f8"/>
                      </a:lnTo>
                      <a:close/>
                    </a:path>
                    <a:path w="21600" h="21600">
                      <a:moveTo>
                        <a:pt x="f5" y="f8"/>
                      </a:moveTo>
                      <a:lnTo>
                        <a:pt x="f5" y="f7"/>
                      </a:lnTo>
                      <a:lnTo>
                        <a:pt x="f13" y="f7"/>
                      </a:lnTo>
                      <a:lnTo>
                        <a:pt x="f13" y="f8"/>
                      </a:lnTo>
                      <a:close/>
                    </a:path>
                  </a:pathLst>
                </a:custGeom>
                <a:solidFill>
                  <a:srgbClr val="FFFFFF"/>
                </a:solidFill>
                <a:ln w="9528">
                  <a:solidFill>
                    <a:srgbClr val="000000"/>
                  </a:solidFill>
                  <a:prstDash val="solid"/>
                  <a:miter/>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25" name="Text Box 27"/>
              <p:cNvSpPr txBox="1"/>
              <p:nvPr/>
            </p:nvSpPr>
            <p:spPr>
              <a:xfrm>
                <a:off x="4419688" y="1676259"/>
                <a:ext cx="533634" cy="609621"/>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6" name="Text Box 28"/>
              <p:cNvSpPr txBox="1"/>
              <p:nvPr/>
            </p:nvSpPr>
            <p:spPr>
              <a:xfrm rot="16200000">
                <a:off x="4596168" y="1552312"/>
                <a:ext cx="617777" cy="619771"/>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2600" b="0" i="0" u="none" strike="noStrike" kern="1200" cap="none" spc="0" baseline="0" dirty="0" err="1">
                    <a:solidFill>
                      <a:srgbClr val="FF0000"/>
                    </a:solidFill>
                    <a:uFillTx/>
                    <a:latin typeface="Calibri" pitchFamily="34"/>
                  </a:rPr>
                  <a:t>IgE</a:t>
                </a:r>
                <a:r>
                  <a:rPr lang="en-US" sz="2600" b="0" i="0" u="none" strike="noStrike" kern="1200" cap="none" spc="0" baseline="0" dirty="0">
                    <a:solidFill>
                      <a:srgbClr val="FF0000"/>
                    </a:solidFill>
                    <a:uFillTx/>
                    <a:latin typeface="Calibri" pitchFamily="34"/>
                  </a:rPr>
                  <a:t> </a:t>
                </a:r>
                <a:endParaRPr lang="en-US" sz="1800" b="0" i="0" u="none" strike="noStrike" kern="1200" cap="none" spc="0" baseline="0" dirty="0">
                  <a:solidFill>
                    <a:srgbClr val="000000"/>
                  </a:solidFill>
                  <a:uFillTx/>
                  <a:latin typeface="Calibri"/>
                </a:endParaRPr>
              </a:p>
            </p:txBody>
          </p:sp>
        </p:grpSp>
        <p:sp>
          <p:nvSpPr>
            <p:cNvPr id="27" name="Text Box 29"/>
            <p:cNvSpPr txBox="1"/>
            <p:nvPr/>
          </p:nvSpPr>
          <p:spPr>
            <a:xfrm>
              <a:off x="381003" y="0"/>
              <a:ext cx="7221291" cy="928670"/>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US" sz="1800" b="0" i="0" u="sng" strike="noStrike" kern="1200" cap="none" spc="0" baseline="0" dirty="0">
                <a:solidFill>
                  <a:srgbClr val="000000"/>
                </a:solidFill>
                <a:uFillTx/>
                <a:latin typeface="Calibri"/>
              </a:endParaRPr>
            </a:p>
          </p:txBody>
        </p:sp>
        <p:sp>
          <p:nvSpPr>
            <p:cNvPr id="28" name="Text Box 30"/>
            <p:cNvSpPr txBox="1"/>
            <p:nvPr/>
          </p:nvSpPr>
          <p:spPr>
            <a:xfrm>
              <a:off x="1893813" y="5846060"/>
              <a:ext cx="5836670" cy="584905"/>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ar-SY" sz="1200" b="0" i="0" u="sng" strike="noStrike" kern="1200" cap="none" spc="0" baseline="0">
                  <a:solidFill>
                    <a:srgbClr val="000000"/>
                  </a:solidFill>
                  <a:uFillTx/>
                  <a:latin typeface="Calibri"/>
                  <a:cs typeface="Arial"/>
                </a:rPr>
                <a:t>الوسائط المسبقة الصنع تسبب الأعراض الفورية</a:t>
              </a:r>
              <a:endParaRPr lang="en-US" sz="1200" b="0" i="0" u="sng" strike="noStrike" kern="1200" cap="none" spc="0" baseline="0">
                <a:solidFill>
                  <a:srgbClr val="000000"/>
                </a:solidFill>
                <a:uFillTx/>
                <a:latin typeface="Calibri"/>
              </a:endParaRPr>
            </a:p>
            <a:p>
              <a:pPr marL="0" marR="0" lvl="0" indent="0" algn="just" defTabSz="914400" rtl="1"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ar-SY" sz="1200" b="0" i="0" u="sng" strike="noStrike" kern="1200" cap="none" spc="0" baseline="0">
                  <a:solidFill>
                    <a:srgbClr val="000000"/>
                  </a:solidFill>
                  <a:uFillTx/>
                  <a:latin typeface="Calibri"/>
                  <a:cs typeface="Arial"/>
                </a:rPr>
                <a:t>الوسائط الجديدة الصنع تفسر الالتهاب </a:t>
              </a:r>
              <a:r>
                <a:rPr lang="en-US" sz="1200" b="0" i="0" u="sng" strike="noStrike" kern="1200" cap="none" spc="0" baseline="0">
                  <a:solidFill>
                    <a:srgbClr val="000000"/>
                  </a:solidFill>
                  <a:uFillTx/>
                  <a:latin typeface="Calibri" pitchFamily="34"/>
                </a:rPr>
                <a:t>Chronic inflammation </a:t>
              </a:r>
              <a:r>
                <a:rPr lang="ar-SY" sz="1200" b="0" i="0" u="sng" strike="noStrike" kern="1200" cap="none" spc="0" baseline="0">
                  <a:solidFill>
                    <a:srgbClr val="000000"/>
                  </a:solidFill>
                  <a:uFillTx/>
                  <a:latin typeface="Calibri"/>
                  <a:cs typeface="Arial"/>
                </a:rPr>
                <a:t>واستمرار الأعراض بعد بضعة ساعات والإزمان</a:t>
              </a:r>
              <a:r>
                <a:rPr lang="en-US" sz="1200" b="0" i="0" u="sng" strike="noStrike" kern="1200" cap="none" spc="0" baseline="0">
                  <a:solidFill>
                    <a:srgbClr val="000000"/>
                  </a:solidFill>
                  <a:uFillTx/>
                  <a:latin typeface="Calibri" pitchFamily="34"/>
                </a:rPr>
                <a:t>   </a:t>
              </a:r>
              <a:r>
                <a:rPr lang="ar-SY" sz="1200" b="0" i="0" u="sng" strike="noStrike" kern="1200" cap="none" spc="0" baseline="0">
                  <a:solidFill>
                    <a:srgbClr val="000000"/>
                  </a:solidFill>
                  <a:uFillTx/>
                  <a:latin typeface="Calibri"/>
                  <a:cs typeface="Arial"/>
                </a:rPr>
                <a:t>والتغيرات الهيكلية اللاعكوسة</a:t>
              </a:r>
              <a:r>
                <a:rPr lang="ar-SY" sz="1800" b="0" i="0" u="sng" strike="noStrike" kern="1200" cap="none" spc="0" baseline="0">
                  <a:solidFill>
                    <a:srgbClr val="000000"/>
                  </a:solidFill>
                  <a:uFillTx/>
                  <a:latin typeface="Calibri"/>
                  <a:cs typeface="Arial"/>
                </a:rPr>
                <a:t> </a:t>
              </a:r>
              <a:r>
                <a:rPr lang="en-US" sz="1800" b="0" i="0" u="sng" strike="noStrike" kern="1200" cap="none" spc="0" baseline="0">
                  <a:solidFill>
                    <a:srgbClr val="000000"/>
                  </a:solidFill>
                  <a:uFillTx/>
                  <a:latin typeface="Calibri" pitchFamily="34"/>
                </a:rPr>
                <a:t>Remoduling </a:t>
              </a:r>
              <a:endParaRPr lang="en-US" sz="1800" b="0" i="0" u="none" strike="noStrike" kern="1200" cap="none" spc="0" baseline="0">
                <a:solidFill>
                  <a:srgbClr val="000000"/>
                </a:solidFill>
                <a:uFillTx/>
                <a:latin typeface="Calibri"/>
              </a:endParaRPr>
            </a:p>
          </p:txBody>
        </p:sp>
      </p:grpSp>
      <p:sp>
        <p:nvSpPr>
          <p:cNvPr id="29" name="TextBox 32"/>
          <p:cNvSpPr txBox="1"/>
          <p:nvPr/>
        </p:nvSpPr>
        <p:spPr>
          <a:xfrm>
            <a:off x="3505196" y="1066803"/>
            <a:ext cx="1371600" cy="46196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ar-SY" sz="1800" b="0" i="0" u="none" strike="noStrike" kern="1200" cap="none" spc="0" baseline="0">
                <a:solidFill>
                  <a:srgbClr val="000000"/>
                </a:solidFill>
                <a:uFillTx/>
                <a:latin typeface="Calibri"/>
                <a:cs typeface="Arial"/>
              </a:rPr>
              <a:t>محسس</a:t>
            </a:r>
            <a:endParaRPr lang="en-US" sz="1800" b="0" i="0" u="none" strike="noStrike" kern="1200" cap="none" spc="0" baseline="0">
              <a:solidFill>
                <a:srgbClr val="000000"/>
              </a:solidFill>
              <a:uFillTx/>
              <a:latin typeface="Calibri"/>
            </a:endParaRPr>
          </a:p>
        </p:txBody>
      </p:sp>
      <p:sp>
        <p:nvSpPr>
          <p:cNvPr id="30" name="TextBox 33"/>
          <p:cNvSpPr txBox="1"/>
          <p:nvPr/>
        </p:nvSpPr>
        <p:spPr>
          <a:xfrm>
            <a:off x="4572000" y="3124203"/>
            <a:ext cx="1524003" cy="46196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ar-SY" sz="1800" b="0" i="0" u="none" strike="noStrike" kern="1200" cap="none" spc="0" baseline="0">
                <a:solidFill>
                  <a:srgbClr val="000000"/>
                </a:solidFill>
                <a:uFillTx/>
                <a:latin typeface="Calibri"/>
                <a:cs typeface="Arial"/>
              </a:rPr>
              <a:t>خلية دقلية</a:t>
            </a:r>
            <a:endParaRPr lang="en-US" sz="1800" b="0" i="0" u="none" strike="noStrike" kern="1200" cap="none" spc="0" baseline="0">
              <a:solidFill>
                <a:srgbClr val="000000"/>
              </a:solidFill>
              <a:uFillTx/>
              <a:latin typeface="Calibri"/>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oto12"/>
          <p:cNvPicPr>
            <a:picLocks noChangeAspect="1"/>
          </p:cNvPicPr>
          <p:nvPr/>
        </p:nvPicPr>
        <p:blipFill>
          <a:blip r:embed="rId2" cstate="print"/>
          <a:srcRect/>
          <a:stretch>
            <a:fillRect/>
          </a:stretch>
        </p:blipFill>
        <p:spPr>
          <a:xfrm>
            <a:off x="1374772" y="761996"/>
            <a:ext cx="5811834" cy="5861047"/>
          </a:xfrm>
          <a:prstGeom prst="rect">
            <a:avLst/>
          </a:prstGeom>
          <a:noFill/>
          <a:ln>
            <a:noFill/>
          </a:ln>
        </p:spPr>
      </p:pic>
      <p:sp>
        <p:nvSpPr>
          <p:cNvPr id="3" name="Rectangle 3"/>
          <p:cNvSpPr/>
          <p:nvPr/>
        </p:nvSpPr>
        <p:spPr>
          <a:xfrm>
            <a:off x="448930" y="5850441"/>
            <a:ext cx="8246168" cy="584775"/>
          </a:xfrm>
          <a:prstGeom prst="rect">
            <a:avLst/>
          </a:prstGeom>
          <a:noFill/>
          <a:ln>
            <a:noFill/>
            <a:prstDash val="solid"/>
          </a:ln>
        </p:spPr>
        <p:txBody>
          <a:bodyPr vert="horz" wrap="non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ar-EG" sz="3200" b="0" i="0" u="none" strike="noStrike" kern="1200" cap="none" spc="0" baseline="0" dirty="0" smtClean="0">
                <a:solidFill>
                  <a:srgbClr val="000000"/>
                </a:solidFill>
                <a:uFillTx/>
                <a:latin typeface="Calibri"/>
                <a:cs typeface="Arial"/>
              </a:rPr>
              <a:t>البخاخة لا تضر اذ لا تدخل للدم وبالتالي</a:t>
            </a:r>
            <a:r>
              <a:rPr lang="ar-EG" sz="3200" b="0" i="0" u="none" strike="noStrike" kern="1200" cap="none" spc="0" dirty="0" smtClean="0">
                <a:solidFill>
                  <a:srgbClr val="000000"/>
                </a:solidFill>
                <a:uFillTx/>
                <a:latin typeface="Calibri"/>
                <a:cs typeface="Arial"/>
              </a:rPr>
              <a:t> أعراض جانبية خفيفه</a:t>
            </a:r>
            <a:endParaRPr lang="en-US" sz="3200" b="0" i="0" u="none" strike="noStrike" kern="1200" cap="none" spc="0" baseline="0" dirty="0">
              <a:solidFill>
                <a:srgbClr val="000000"/>
              </a:solidFill>
              <a:uFillTx/>
              <a:latin typeface="Calibri"/>
              <a:cs typeface="Aria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609600"/>
            <a:ext cx="9144000" cy="228600"/>
          </a:xfrm>
          <a:prstGeom prst="rect">
            <a:avLst/>
          </a:prstGeom>
          <a:solidFill>
            <a:schemeClr val="bg1"/>
          </a:solidFill>
          <a:ln w="9525">
            <a:noFill/>
            <a:miter lim="800000"/>
            <a:headEnd/>
            <a:tailEnd/>
          </a:ln>
        </p:spPr>
        <p:txBody>
          <a:bodyPr wrap="none" anchor="ctr"/>
          <a:lstStyle/>
          <a:p>
            <a:endParaRPr lang="ar-SY"/>
          </a:p>
        </p:txBody>
      </p:sp>
      <p:sp>
        <p:nvSpPr>
          <p:cNvPr id="63491" name="Rectangle 3"/>
          <p:cNvSpPr>
            <a:spLocks noGrp="1" noChangeArrowheads="1"/>
          </p:cNvSpPr>
          <p:nvPr>
            <p:ph type="ctrTitle"/>
          </p:nvPr>
        </p:nvSpPr>
        <p:spPr/>
        <p:txBody>
          <a:bodyPr/>
          <a:lstStyle/>
          <a:p>
            <a:pPr eaLnBrk="1" hangingPunct="1"/>
            <a:endParaRPr lang="ar-SY" smtClean="0"/>
          </a:p>
        </p:txBody>
      </p:sp>
      <p:sp>
        <p:nvSpPr>
          <p:cNvPr id="63492" name="Rectangle 4"/>
          <p:cNvSpPr>
            <a:spLocks noGrp="1" noChangeArrowheads="1"/>
          </p:cNvSpPr>
          <p:nvPr>
            <p:ph type="subTitle" idx="1"/>
          </p:nvPr>
        </p:nvSpPr>
        <p:spPr/>
        <p:txBody>
          <a:bodyPr/>
          <a:lstStyle/>
          <a:p>
            <a:pPr eaLnBrk="1" hangingPunct="1"/>
            <a:endParaRPr lang="ar-SY" smtClean="0"/>
          </a:p>
        </p:txBody>
      </p:sp>
      <p:sp>
        <p:nvSpPr>
          <p:cNvPr id="63493" name="Rectangle 5"/>
          <p:cNvSpPr>
            <a:spLocks noChangeArrowheads="1"/>
          </p:cNvSpPr>
          <p:nvPr/>
        </p:nvSpPr>
        <p:spPr bwMode="auto">
          <a:xfrm>
            <a:off x="0" y="1371600"/>
            <a:ext cx="9144000" cy="0"/>
          </a:xfrm>
          <a:prstGeom prst="rect">
            <a:avLst/>
          </a:prstGeom>
          <a:noFill/>
          <a:ln w="9525">
            <a:noFill/>
            <a:miter lim="800000"/>
            <a:headEnd/>
            <a:tailEnd/>
          </a:ln>
        </p:spPr>
        <p:txBody>
          <a:bodyPr wrap="none" anchor="ctr">
            <a:spAutoFit/>
          </a:bodyPr>
          <a:lstStyle/>
          <a:p>
            <a:endParaRPr lang="ar-SY"/>
          </a:p>
        </p:txBody>
      </p:sp>
      <p:grpSp>
        <p:nvGrpSpPr>
          <p:cNvPr id="2" name="Group 6"/>
          <p:cNvGrpSpPr>
            <a:grpSpLocks/>
          </p:cNvGrpSpPr>
          <p:nvPr/>
        </p:nvGrpSpPr>
        <p:grpSpPr bwMode="auto">
          <a:xfrm>
            <a:off x="381000" y="304800"/>
            <a:ext cx="8382000" cy="6084888"/>
            <a:chOff x="240" y="192"/>
            <a:chExt cx="5280" cy="3833"/>
          </a:xfrm>
        </p:grpSpPr>
        <p:sp>
          <p:nvSpPr>
            <p:cNvPr id="63498" name="Rectangle 7"/>
            <p:cNvSpPr>
              <a:spLocks noChangeArrowheads="1"/>
            </p:cNvSpPr>
            <p:nvPr/>
          </p:nvSpPr>
          <p:spPr bwMode="auto">
            <a:xfrm>
              <a:off x="2812" y="3695"/>
              <a:ext cx="116" cy="330"/>
            </a:xfrm>
            <a:prstGeom prst="rect">
              <a:avLst/>
            </a:prstGeom>
            <a:noFill/>
            <a:ln w="9525">
              <a:noFill/>
              <a:miter lim="800000"/>
              <a:headEnd/>
              <a:tailEnd/>
            </a:ln>
          </p:spPr>
          <p:txBody>
            <a:bodyPr wrap="none" anchor="ctr">
              <a:spAutoFit/>
            </a:bodyPr>
            <a:lstStyle/>
            <a:p>
              <a:endParaRPr lang="en-US" sz="2800" i="0" dirty="0"/>
            </a:p>
          </p:txBody>
        </p:sp>
        <p:pic>
          <p:nvPicPr>
            <p:cNvPr id="63499" name="Picture 8" descr="milad1"/>
            <p:cNvPicPr>
              <a:picLocks noChangeAspect="1" noChangeArrowheads="1"/>
            </p:cNvPicPr>
            <p:nvPr/>
          </p:nvPicPr>
          <p:blipFill>
            <a:blip r:embed="rId2" cstate="print"/>
            <a:srcRect/>
            <a:stretch>
              <a:fillRect/>
            </a:stretch>
          </p:blipFill>
          <p:spPr bwMode="auto">
            <a:xfrm>
              <a:off x="240" y="192"/>
              <a:ext cx="5280" cy="3504"/>
            </a:xfrm>
            <a:prstGeom prst="rect">
              <a:avLst/>
            </a:prstGeom>
            <a:noFill/>
            <a:ln w="9525">
              <a:noFill/>
              <a:miter lim="800000"/>
              <a:headEnd/>
              <a:tailEnd/>
            </a:ln>
          </p:spPr>
        </p:pic>
      </p:grpSp>
      <p:grpSp>
        <p:nvGrpSpPr>
          <p:cNvPr id="3" name="Group 9"/>
          <p:cNvGrpSpPr>
            <a:grpSpLocks/>
          </p:cNvGrpSpPr>
          <p:nvPr/>
        </p:nvGrpSpPr>
        <p:grpSpPr bwMode="auto">
          <a:xfrm>
            <a:off x="381000" y="304800"/>
            <a:ext cx="8382000" cy="6084888"/>
            <a:chOff x="240" y="192"/>
            <a:chExt cx="5280" cy="3833"/>
          </a:xfrm>
        </p:grpSpPr>
        <p:sp>
          <p:nvSpPr>
            <p:cNvPr id="63496" name="Rectangle 10"/>
            <p:cNvSpPr>
              <a:spLocks noChangeArrowheads="1"/>
            </p:cNvSpPr>
            <p:nvPr/>
          </p:nvSpPr>
          <p:spPr bwMode="auto">
            <a:xfrm>
              <a:off x="1393" y="3695"/>
              <a:ext cx="2954" cy="330"/>
            </a:xfrm>
            <a:prstGeom prst="rect">
              <a:avLst/>
            </a:prstGeom>
            <a:noFill/>
            <a:ln w="9525">
              <a:noFill/>
              <a:miter lim="800000"/>
              <a:headEnd/>
              <a:tailEnd/>
            </a:ln>
          </p:spPr>
          <p:txBody>
            <a:bodyPr wrap="none" anchor="ctr">
              <a:spAutoFit/>
            </a:bodyPr>
            <a:lstStyle/>
            <a:p>
              <a:r>
                <a:rPr lang="ar-EG" sz="2800" i="0" dirty="0" smtClean="0"/>
                <a:t>البخاخ  لا يضر طفلك بل سينمو طبيعيا </a:t>
              </a:r>
              <a:endParaRPr lang="en-US" sz="2800" i="0" dirty="0"/>
            </a:p>
          </p:txBody>
        </p:sp>
        <p:pic>
          <p:nvPicPr>
            <p:cNvPr id="63497" name="Picture 11" descr="milad1"/>
            <p:cNvPicPr>
              <a:picLocks noChangeAspect="1" noChangeArrowheads="1"/>
            </p:cNvPicPr>
            <p:nvPr/>
          </p:nvPicPr>
          <p:blipFill>
            <a:blip r:embed="rId2" cstate="print"/>
            <a:srcRect/>
            <a:stretch>
              <a:fillRect/>
            </a:stretch>
          </p:blipFill>
          <p:spPr bwMode="auto">
            <a:xfrm>
              <a:off x="240" y="192"/>
              <a:ext cx="5280" cy="350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rcRect/>
          <a:stretch>
            <a:fillRect/>
          </a:stretch>
        </p:blipFill>
        <p:spPr>
          <a:xfrm>
            <a:off x="1981203" y="381003"/>
            <a:ext cx="4918072" cy="5257800"/>
          </a:xfrm>
          <a:prstGeom prst="rect">
            <a:avLst/>
          </a:prstGeom>
          <a:noFill/>
          <a:ln>
            <a:noFill/>
          </a:ln>
        </p:spPr>
      </p:pic>
      <p:sp>
        <p:nvSpPr>
          <p:cNvPr id="3" name="Rectangle 3"/>
          <p:cNvSpPr/>
          <p:nvPr/>
        </p:nvSpPr>
        <p:spPr>
          <a:xfrm>
            <a:off x="858340" y="5742934"/>
            <a:ext cx="7443191" cy="461665"/>
          </a:xfrm>
          <a:prstGeom prst="rect">
            <a:avLst/>
          </a:prstGeom>
          <a:noFill/>
          <a:ln>
            <a:noFill/>
            <a:prstDash val="solid"/>
          </a:ln>
        </p:spPr>
        <p:txBody>
          <a:bodyPr vert="horz" wrap="non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FFFFFF"/>
                </a:solidFill>
                <a:uFillTx/>
                <a:latin typeface="Calibri"/>
                <a:cs typeface="Arial"/>
              </a:rPr>
              <a:t>Inhaled </a:t>
            </a:r>
            <a:r>
              <a:rPr lang="en-GB" sz="2400" b="0" i="0" u="none" strike="noStrike" kern="1200" cap="none" spc="0" baseline="0" dirty="0" err="1" smtClean="0">
                <a:solidFill>
                  <a:srgbClr val="FFFFFF"/>
                </a:solidFill>
                <a:uFillTx/>
                <a:latin typeface="Calibri"/>
                <a:cs typeface="Arial"/>
              </a:rPr>
              <a:t>cortic</a:t>
            </a:r>
            <a:r>
              <a:rPr lang="ar-EG" sz="2400" b="0" i="0" u="none" strike="noStrike" kern="1200" cap="none" spc="0" baseline="0" dirty="0" smtClean="0">
                <a:solidFill>
                  <a:srgbClr val="FFFFFF"/>
                </a:solidFill>
                <a:uFillTx/>
                <a:latin typeface="Calibri"/>
                <a:cs typeface="Arial"/>
              </a:rPr>
              <a:t>سسسسسسس</a:t>
            </a:r>
            <a:r>
              <a:rPr lang="en-GB" sz="2400" b="0" i="0" u="none" strike="noStrike" kern="1200" cap="none" spc="0" baseline="0" dirty="0" err="1" smtClean="0">
                <a:solidFill>
                  <a:srgbClr val="FFFFFF"/>
                </a:solidFill>
                <a:uFillTx/>
                <a:latin typeface="Calibri"/>
                <a:cs typeface="Arial"/>
              </a:rPr>
              <a:t>osteroids</a:t>
            </a:r>
            <a:r>
              <a:rPr lang="en-GB" sz="2400" b="0" i="0" u="none" strike="noStrike" kern="1200" cap="none" spc="0" baseline="0" dirty="0" smtClean="0">
                <a:solidFill>
                  <a:srgbClr val="FFFFFF"/>
                </a:solidFill>
                <a:uFillTx/>
                <a:latin typeface="Calibri"/>
                <a:cs typeface="Arial"/>
              </a:rPr>
              <a:t> </a:t>
            </a:r>
            <a:r>
              <a:rPr lang="en-GB" sz="2400" b="0" i="0" u="none" strike="noStrike" kern="1200" cap="none" spc="0" baseline="0" dirty="0">
                <a:solidFill>
                  <a:srgbClr val="FFFFFF"/>
                </a:solidFill>
                <a:uFillTx/>
                <a:latin typeface="Calibri"/>
                <a:cs typeface="Arial"/>
              </a:rPr>
              <a:t>prevent chest </a:t>
            </a:r>
            <a:r>
              <a:rPr lang="en-GB" sz="2400" b="0" i="0" u="none" strike="noStrike" kern="1200" cap="none" spc="0" baseline="0" dirty="0" smtClean="0">
                <a:solidFill>
                  <a:srgbClr val="FFFFFF"/>
                </a:solidFill>
                <a:uFillTx/>
                <a:latin typeface="Calibri"/>
                <a:cs typeface="Arial"/>
              </a:rPr>
              <a:t>deform</a:t>
            </a:r>
            <a:r>
              <a:rPr lang="ar-EG" sz="2400" b="0" i="0" u="none" strike="noStrike" kern="1200" cap="none" spc="0" baseline="0" dirty="0" smtClean="0">
                <a:solidFill>
                  <a:srgbClr val="FFFFFF"/>
                </a:solidFill>
                <a:uFillTx/>
                <a:latin typeface="Calibri"/>
                <a:cs typeface="Arial"/>
              </a:rPr>
              <a:t>س</a:t>
            </a:r>
            <a:endParaRPr lang="en-GB" sz="2400" b="0" i="0" u="none" strike="noStrike" kern="1200" cap="none" spc="0" baseline="0" dirty="0">
              <a:solidFill>
                <a:srgbClr val="FFFFFF"/>
              </a:solidFill>
              <a:uFillTx/>
              <a:latin typeface="Calibri"/>
              <a:cs typeface="Arial"/>
            </a:endParaRPr>
          </a:p>
        </p:txBody>
      </p:sp>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r>
              <a:rPr lang="ar-EG" dirty="0" smtClean="0">
                <a:solidFill>
                  <a:srgbClr val="FF0000"/>
                </a:solidFill>
              </a:rPr>
              <a:t>سيتشوه صدر ابنك اذا لم يأخذ هذا الكورتيزون الاستنشاقي</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الفطر.jpg"/>
          <p:cNvPicPr>
            <a:picLocks noChangeAspect="1" noChangeArrowheads="1"/>
          </p:cNvPicPr>
          <p:nvPr/>
        </p:nvPicPr>
        <p:blipFill>
          <a:blip r:embed="rId2" cstate="print"/>
          <a:srcRect t="6154"/>
          <a:stretch>
            <a:fillRect/>
          </a:stretch>
        </p:blipFill>
        <p:spPr bwMode="auto">
          <a:xfrm>
            <a:off x="500034" y="214291"/>
            <a:ext cx="8286808" cy="665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2" cstate="print"/>
          <a:stretch>
            <a:fillRect/>
          </a:stretch>
        </p:blipFill>
        <p:spPr bwMode="auto">
          <a:xfrm>
            <a:off x="0" y="15206"/>
            <a:ext cx="9144000" cy="6842794"/>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b="1" dirty="0"/>
              <a:t>استعاضة عن غرفة الاستنشاق بزجاجة بلاستك</a:t>
            </a:r>
            <a:endParaRPr lang="en-US" dirty="0"/>
          </a:p>
        </p:txBody>
      </p:sp>
      <p:sp>
        <p:nvSpPr>
          <p:cNvPr id="4" name="عنصر نائب للمحتوى 3"/>
          <p:cNvSpPr>
            <a:spLocks noGrp="1"/>
          </p:cNvSpPr>
          <p:nvPr>
            <p:ph sz="half" idx="2"/>
          </p:nvPr>
        </p:nvSpPr>
        <p:spPr/>
        <p:txBody>
          <a:bodyPr>
            <a:normAutofit fontScale="77500" lnSpcReduction="20000"/>
          </a:bodyPr>
          <a:lstStyle/>
          <a:p>
            <a:pPr lvl="0" algn="r" rtl="1"/>
            <a:r>
              <a:rPr lang="ar-SY" dirty="0"/>
              <a:t>أحضر زجاجة بلاستيك قياس </a:t>
            </a:r>
            <a:r>
              <a:rPr lang="ar-SY" dirty="0" err="1"/>
              <a:t>ا</a:t>
            </a:r>
            <a:r>
              <a:rPr lang="ar-SY" dirty="0"/>
              <a:t> </a:t>
            </a:r>
            <a:r>
              <a:rPr lang="ar-SY" dirty="0" err="1"/>
              <a:t>ليتر</a:t>
            </a:r>
            <a:r>
              <a:rPr lang="ar-SY" dirty="0"/>
              <a:t> </a:t>
            </a:r>
            <a:r>
              <a:rPr lang="ar-SY" dirty="0" err="1"/>
              <a:t>عتى</a:t>
            </a:r>
            <a:r>
              <a:rPr lang="ar-SY" dirty="0"/>
              <a:t> الأقل وأحضر </a:t>
            </a:r>
            <a:r>
              <a:rPr lang="ar-SY" dirty="0" err="1"/>
              <a:t>بخّاخة</a:t>
            </a:r>
            <a:r>
              <a:rPr lang="ar-SY" dirty="0" smtClean="0"/>
              <a:t>.</a:t>
            </a:r>
            <a:r>
              <a:rPr lang="ar-SA" dirty="0" smtClean="0"/>
              <a:t>			</a:t>
            </a:r>
            <a:endParaRPr lang="en-US" dirty="0"/>
          </a:p>
          <a:p>
            <a:pPr lvl="0" algn="r" rtl="1"/>
            <a:r>
              <a:rPr lang="ar-SY" dirty="0"/>
              <a:t>انزع غطاء فوهة </a:t>
            </a:r>
            <a:r>
              <a:rPr lang="ar-SY" dirty="0" err="1"/>
              <a:t>البخاخةوثم</a:t>
            </a:r>
            <a:r>
              <a:rPr lang="ar-SY" dirty="0"/>
              <a:t> ضعها على قاعدة الزجاجة وارسم شكل الفوهة عليه وقص مكانه، ثم ثبت </a:t>
            </a:r>
            <a:r>
              <a:rPr lang="ar-SY" dirty="0" err="1"/>
              <a:t>البخاخة</a:t>
            </a:r>
            <a:r>
              <a:rPr lang="ar-SY" dirty="0"/>
              <a:t> بعد خضها على الزجاجة قبل كل استعمال. </a:t>
            </a:r>
            <a:r>
              <a:rPr lang="ar-SA" dirty="0" smtClean="0"/>
              <a:t>			</a:t>
            </a:r>
            <a:endParaRPr lang="en-US" dirty="0"/>
          </a:p>
          <a:p>
            <a:pPr lvl="0" algn="r" rtl="1"/>
            <a:r>
              <a:rPr lang="ar-SY" dirty="0"/>
              <a:t>فرغ رئتيك ثم عض على فم الزجاجة.</a:t>
            </a:r>
            <a:endParaRPr lang="en-US" dirty="0"/>
          </a:p>
          <a:p>
            <a:pPr algn="r"/>
            <a:endParaRPr lang="ar-SA" dirty="0" smtClean="0"/>
          </a:p>
          <a:p>
            <a:pPr algn="r"/>
            <a:r>
              <a:rPr lang="ar-SY" dirty="0" smtClean="0"/>
              <a:t>أثناء </a:t>
            </a:r>
            <a:r>
              <a:rPr lang="ar-SY" dirty="0" err="1"/>
              <a:t>النوب</a:t>
            </a:r>
            <a:r>
              <a:rPr lang="ar-SY" dirty="0"/>
              <a:t> اضغط 2-15 </a:t>
            </a:r>
            <a:r>
              <a:rPr lang="ar-SY" dirty="0" err="1"/>
              <a:t>بخة</a:t>
            </a:r>
            <a:r>
              <a:rPr lang="ar-SY" dirty="0"/>
              <a:t> حسب شدة النوبة، ثم  تنفس عشرة ثوان بهدوء وعمق ثم ازفر. يعوض ذلك عن جهاز </a:t>
            </a:r>
            <a:r>
              <a:rPr lang="ar-SY" dirty="0" err="1"/>
              <a:t>الارذاذ</a:t>
            </a:r>
            <a:endParaRPr lang="en-US" dirty="0"/>
          </a:p>
        </p:txBody>
      </p:sp>
      <p:pic>
        <p:nvPicPr>
          <p:cNvPr id="8195" name="Picture 3"/>
          <p:cNvPicPr>
            <a:picLocks noGrp="1" noChangeAspect="1" noChangeArrowheads="1"/>
          </p:cNvPicPr>
          <p:nvPr>
            <p:ph sz="half" idx="1"/>
          </p:nvPr>
        </p:nvPicPr>
        <p:blipFill>
          <a:blip r:embed="rId2" cstate="print"/>
          <a:srcRect/>
          <a:stretch>
            <a:fillRect/>
          </a:stretch>
        </p:blipFill>
        <p:spPr bwMode="auto">
          <a:xfrm>
            <a:off x="714349" y="1714488"/>
            <a:ext cx="3500462" cy="44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ar-EG" u="sng" dirty="0" smtClean="0">
                <a:solidFill>
                  <a:srgbClr val="FF0000"/>
                </a:solidFill>
              </a:rPr>
              <a:t>المكونه الرابعه :لابتعاد عن المحرضات والمسببات</a:t>
            </a:r>
            <a:endParaRPr lang="en-US" u="sng" dirty="0">
              <a:solidFill>
                <a:srgbClr val="FF0000"/>
              </a:solidFill>
            </a:endParaRPr>
          </a:p>
        </p:txBody>
      </p:sp>
      <p:sp>
        <p:nvSpPr>
          <p:cNvPr id="3" name="Content Placeholder 2"/>
          <p:cNvSpPr>
            <a:spLocks noGrp="1"/>
          </p:cNvSpPr>
          <p:nvPr>
            <p:ph sz="half" idx="1"/>
          </p:nvPr>
        </p:nvSpPr>
        <p:spPr/>
        <p:txBody>
          <a:bodyPr/>
          <a:lstStyle/>
          <a:p>
            <a:pPr algn="r" rtl="1"/>
            <a:r>
              <a:rPr lang="ar-EG" dirty="0" smtClean="0"/>
              <a:t>العت البحري</a:t>
            </a:r>
          </a:p>
          <a:p>
            <a:pPr algn="r" rtl="1"/>
            <a:r>
              <a:rPr lang="ar-EG" dirty="0" smtClean="0"/>
              <a:t>حبيبات الطلع </a:t>
            </a:r>
          </a:p>
          <a:p>
            <a:pPr algn="r" rtl="1"/>
            <a:r>
              <a:rPr lang="ar-EG" dirty="0" smtClean="0"/>
              <a:t>...........</a:t>
            </a:r>
            <a:endParaRPr lang="en-US" dirty="0"/>
          </a:p>
        </p:txBody>
      </p:sp>
      <p:sp>
        <p:nvSpPr>
          <p:cNvPr id="4" name="Content Placeholder 3"/>
          <p:cNvSpPr>
            <a:spLocks noGrp="1"/>
          </p:cNvSpPr>
          <p:nvPr>
            <p:ph sz="half" idx="2"/>
          </p:nvPr>
        </p:nvSpPr>
        <p:spPr/>
        <p:txBody>
          <a:bodyPr/>
          <a:lstStyle/>
          <a:p>
            <a:pPr algn="r" rtl="1"/>
            <a:r>
              <a:rPr lang="ar-EG" dirty="0" smtClean="0"/>
              <a:t>التدخين السلبي أراكيل وسكائر</a:t>
            </a:r>
          </a:p>
          <a:p>
            <a:pPr algn="r" rtl="1"/>
            <a:r>
              <a:rPr lang="ar-EG" dirty="0" smtClean="0"/>
              <a:t>الوقود بعض أنواعه </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ar-SY" b="1" dirty="0"/>
              <a:t>الابتعاد عن المحرضات: في الربو </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2143108" y="1500174"/>
            <a:ext cx="5286412" cy="50720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b="1" dirty="0" smtClean="0"/>
              <a:t>الابتعاد عن المحرضات: في الربو </a:t>
            </a:r>
            <a:endParaRPr lang="en-US" dirty="0"/>
          </a:p>
        </p:txBody>
      </p:sp>
      <p:sp>
        <p:nvSpPr>
          <p:cNvPr id="3" name="عنصر نائب للمحتوى 2"/>
          <p:cNvSpPr>
            <a:spLocks noGrp="1"/>
          </p:cNvSpPr>
          <p:nvPr>
            <p:ph idx="1"/>
          </p:nvPr>
        </p:nvSpPr>
        <p:spPr/>
        <p:txBody>
          <a:bodyPr>
            <a:normAutofit fontScale="70000" lnSpcReduction="20000"/>
          </a:bodyPr>
          <a:lstStyle/>
          <a:p>
            <a:pPr algn="r" rtl="1"/>
            <a:r>
              <a:rPr lang="ar-SY" dirty="0"/>
              <a:t>يجب أن تكون غرفة النوم مشمسة والفرش  وأغطية الفراش قماش أملس غير </a:t>
            </a:r>
            <a:r>
              <a:rPr lang="ar-SY" dirty="0" err="1"/>
              <a:t>مصوف</a:t>
            </a:r>
            <a:r>
              <a:rPr lang="ar-SY" dirty="0"/>
              <a:t> </a:t>
            </a:r>
            <a:r>
              <a:rPr lang="ar-SA" dirty="0" smtClean="0"/>
              <a:t>								</a:t>
            </a:r>
            <a:endParaRPr lang="en-US" dirty="0"/>
          </a:p>
          <a:p>
            <a:pPr algn="r" rtl="1"/>
            <a:r>
              <a:rPr lang="ar-SY" dirty="0"/>
              <a:t> حيث تغسل بدرجة حرارة 60 مئوية كل أسبوع </a:t>
            </a:r>
            <a:r>
              <a:rPr lang="ar-SA" dirty="0" smtClean="0"/>
              <a:t>				</a:t>
            </a:r>
          </a:p>
          <a:p>
            <a:pPr algn="r" rtl="1"/>
            <a:r>
              <a:rPr lang="ar-SY" dirty="0" smtClean="0"/>
              <a:t> </a:t>
            </a:r>
            <a:r>
              <a:rPr lang="ar-SY" dirty="0"/>
              <a:t>عدم وضع سجاد أو موكيت في غرفة النوم </a:t>
            </a:r>
            <a:r>
              <a:rPr lang="ar-SA" dirty="0" smtClean="0"/>
              <a:t>						</a:t>
            </a:r>
          </a:p>
          <a:p>
            <a:pPr algn="r" rtl="1"/>
            <a:r>
              <a:rPr lang="ar-SY" dirty="0" smtClean="0"/>
              <a:t>تستعمل </a:t>
            </a:r>
            <a:r>
              <a:rPr lang="ar-SY" dirty="0"/>
              <a:t>مكنسة الكهرباء وان لم توجد فالمسح بالماء </a:t>
            </a:r>
            <a:r>
              <a:rPr lang="ar-SA" dirty="0" smtClean="0"/>
              <a:t>				</a:t>
            </a:r>
            <a:endParaRPr lang="ar-SA" dirty="0"/>
          </a:p>
          <a:p>
            <a:pPr algn="r" rtl="1"/>
            <a:r>
              <a:rPr lang="ar-SY" dirty="0" smtClean="0"/>
              <a:t>عدم </a:t>
            </a:r>
            <a:r>
              <a:rPr lang="ar-SY" dirty="0"/>
              <a:t>وضع ألعاب ذات فراء</a:t>
            </a:r>
            <a:r>
              <a:rPr lang="ar-SY" dirty="0" smtClean="0"/>
              <a:t>.</a:t>
            </a:r>
            <a:r>
              <a:rPr lang="ar-SA" dirty="0" smtClean="0"/>
              <a:t>						</a:t>
            </a:r>
            <a:endParaRPr lang="en-US" dirty="0"/>
          </a:p>
          <a:p>
            <a:pPr algn="r" rtl="1"/>
            <a:r>
              <a:rPr lang="ar-SY" dirty="0"/>
              <a:t> </a:t>
            </a:r>
            <a:r>
              <a:rPr lang="ar-SY" b="1" u="sng" dirty="0">
                <a:solidFill>
                  <a:srgbClr val="FF0000"/>
                </a:solidFill>
              </a:rPr>
              <a:t>وبالتأكيد عدم التدخين في المنزل ,واعلم أن الفلاتر لتنقية الهواء لا تفيد </a:t>
            </a:r>
            <a:r>
              <a:rPr lang="ar-SA" dirty="0" smtClean="0"/>
              <a:t>		</a:t>
            </a:r>
          </a:p>
          <a:p>
            <a:pPr algn="r"/>
            <a:r>
              <a:rPr lang="ar-SY" dirty="0" smtClean="0"/>
              <a:t>بالنسبة </a:t>
            </a:r>
            <a:r>
              <a:rPr lang="ar-SY" dirty="0"/>
              <a:t>للمنظفات فيمكن استعمال الخل لمسح الأرض والبيكربونات للتنظيف  والتبييض </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928662" y="500042"/>
            <a:ext cx="7500990" cy="59293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a:solidFill>
                  <a:srgbClr val="FF0000"/>
                </a:solidFill>
              </a:rPr>
              <a:t>Allergic Cascade</a:t>
            </a:r>
            <a:r>
              <a:rPr lang="ar-EG">
                <a:solidFill>
                  <a:srgbClr val="FF0000"/>
                </a:solidFill>
              </a:rPr>
              <a:t>(الحدثية التحسسيه)</a:t>
            </a:r>
            <a:endParaRPr lang="en-US">
              <a:solidFill>
                <a:srgbClr val="FF0000"/>
              </a:solidFill>
            </a:endParaRPr>
          </a:p>
        </p:txBody>
      </p:sp>
      <p:pic>
        <p:nvPicPr>
          <p:cNvPr id="3" name="Content Placeholder 2"/>
          <p:cNvPicPr>
            <a:picLocks noGrp="1" noChangeAspect="1"/>
          </p:cNvPicPr>
          <p:nvPr>
            <p:ph idx="1"/>
          </p:nvPr>
        </p:nvPicPr>
        <p:blipFill>
          <a:blip r:embed="rId2" cstate="print"/>
          <a:srcRect/>
          <a:stretch>
            <a:fillRect/>
          </a:stretch>
        </p:blipFill>
        <p:spPr>
          <a:xfrm>
            <a:off x="714375" y="1143000"/>
            <a:ext cx="7429500" cy="5105396"/>
          </a:xfr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u="sng" dirty="0" smtClean="0">
                <a:solidFill>
                  <a:srgbClr val="FF0000"/>
                </a:solidFill>
              </a:rPr>
              <a:t>المكونه الخامسة: حالات خاصة </a:t>
            </a:r>
            <a:endParaRPr lang="en-US" u="sng" dirty="0">
              <a:solidFill>
                <a:srgbClr val="FF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u="sng" dirty="0" smtClean="0">
                <a:solidFill>
                  <a:srgbClr val="FF0000"/>
                </a:solidFill>
              </a:rPr>
              <a:t>حالات خاصة</a:t>
            </a:r>
            <a:endParaRPr lang="en-US" u="sng"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algn="r" rtl="1"/>
            <a:r>
              <a:rPr lang="ar-EG" dirty="0" smtClean="0"/>
              <a:t>1</a:t>
            </a:r>
            <a:r>
              <a:rPr lang="ar-EG" b="1" dirty="0" smtClean="0"/>
              <a:t>- رشح تحسسي مرافق: يعالج</a:t>
            </a:r>
          </a:p>
          <a:p>
            <a:pPr algn="r" rtl="1"/>
            <a:r>
              <a:rPr lang="ar-EG" b="1" dirty="0" smtClean="0"/>
              <a:t>2- حامل تعالج: يفضل ضبط جرعه الكورتيزون الاستنشاقي المناسبة وأقل جرعة تضبط المرض</a:t>
            </a:r>
          </a:p>
          <a:p>
            <a:pPr algn="r" rtl="1"/>
            <a:r>
              <a:rPr lang="ar-EG" b="1" dirty="0" smtClean="0"/>
              <a:t>3- فتق حجابي عرضي يعالج</a:t>
            </a:r>
          </a:p>
          <a:p>
            <a:pPr algn="r" rtl="1"/>
            <a:r>
              <a:rPr lang="ar-EG" b="1" dirty="0" smtClean="0"/>
              <a:t>4- .ربو شديد معند :درجة 4 أو 5 :أعلى جرعات الكورتيزون الاستنشاقي مع مقلد بيتا 2 مديد ومضاد لوكوتريين ، وثم يضاف </a:t>
            </a:r>
            <a:r>
              <a:rPr lang="en-US" b="1" dirty="0" smtClean="0"/>
              <a:t>Tiotropium</a:t>
            </a:r>
            <a:r>
              <a:rPr lang="ar-EG" b="1" dirty="0" smtClean="0"/>
              <a:t>وقد يكون جرعة فطام من الكورتيزون وثم الأدوية الحديثة. رأي الاختصاصي المشرف</a:t>
            </a:r>
            <a:r>
              <a:rPr lang="en-US" b="1" dirty="0" smtClean="0"/>
              <a:t> </a:t>
            </a:r>
            <a:r>
              <a:rPr lang="ar-EG" b="1" dirty="0" smtClean="0"/>
              <a:t> أو تحويل للعيادة الصدرية في مراكز مختصة</a:t>
            </a:r>
          </a:p>
          <a:p>
            <a:pPr algn="r" rtl="1"/>
            <a:r>
              <a:rPr lang="ar-EG" b="1" dirty="0" smtClean="0"/>
              <a:t>5- الربو المهني</a:t>
            </a:r>
          </a:p>
          <a:p>
            <a:pPr algn="r" rtl="1"/>
            <a:r>
              <a:rPr lang="ar-EG" b="1" dirty="0" smtClean="0"/>
              <a:t>6- المسنين </a:t>
            </a:r>
          </a:p>
          <a:p>
            <a:pPr algn="r" rtl="1"/>
            <a:r>
              <a:rPr lang="ar-EG" b="1" dirty="0" smtClean="0"/>
              <a:t>7- الأطفال دون خمسة سنوات</a:t>
            </a:r>
          </a:p>
          <a:p>
            <a:pPr algn="r" rtl="1"/>
            <a:endParaRPr lang="ar-EG" dirty="0" smtClean="0"/>
          </a:p>
          <a:p>
            <a:pPr algn="r" rtl="1"/>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الربو </a:t>
            </a:r>
            <a:r>
              <a:rPr lang="ar-SA" dirty="0" err="1" smtClean="0"/>
              <a:t>المعند</a:t>
            </a:r>
            <a:r>
              <a:rPr lang="ar-SA" dirty="0" smtClean="0"/>
              <a:t> :</a:t>
            </a:r>
            <a:br>
              <a:rPr lang="ar-SA" dirty="0" smtClean="0"/>
            </a:br>
            <a:r>
              <a:rPr lang="ar-SA" dirty="0" smtClean="0"/>
              <a:t> </a:t>
            </a:r>
            <a:r>
              <a:rPr lang="en-US" dirty="0" smtClean="0"/>
              <a:t>Refractory Asthma, Severe Asthma</a:t>
            </a:r>
            <a:endParaRPr lang="en-US" dirty="0"/>
          </a:p>
        </p:txBody>
      </p:sp>
      <p:sp>
        <p:nvSpPr>
          <p:cNvPr id="3" name="عنصر نائب للمحتوى 2"/>
          <p:cNvSpPr>
            <a:spLocks noGrp="1"/>
          </p:cNvSpPr>
          <p:nvPr>
            <p:ph idx="1"/>
          </p:nvPr>
        </p:nvSpPr>
        <p:spPr/>
        <p:txBody>
          <a:bodyPr>
            <a:normAutofit fontScale="92500" lnSpcReduction="20000"/>
          </a:bodyPr>
          <a:lstStyle/>
          <a:p>
            <a:pPr algn="r" rtl="1"/>
            <a:r>
              <a:rPr lang="ar-SA" dirty="0" smtClean="0"/>
              <a:t>عندما يحتاج مريض الربو لأعلى جرعات </a:t>
            </a:r>
            <a:r>
              <a:rPr lang="ar-SA" dirty="0" err="1" smtClean="0"/>
              <a:t>الكورتيزون</a:t>
            </a:r>
            <a:r>
              <a:rPr lang="ar-SA" dirty="0" smtClean="0"/>
              <a:t> الاستنشاقي </a:t>
            </a:r>
            <a:r>
              <a:rPr lang="ar-SA" dirty="0" err="1" smtClean="0"/>
              <a:t>بالاضافة</a:t>
            </a:r>
            <a:r>
              <a:rPr lang="ar-SA" dirty="0" smtClean="0"/>
              <a:t> لمقلدات بيتا 2 مديدة الأمد , ولمعدلات اللوكوتريين وقد يكون لجرعة فطام من الكورتيزون الفموي ولا يستقر نسميه الربو المعند </a:t>
            </a:r>
          </a:p>
          <a:p>
            <a:pPr algn="r" rtl="1"/>
            <a:r>
              <a:rPr lang="ar-SA" dirty="0" smtClean="0"/>
              <a:t> وعندما يستقر على هذا العلاج ولكن أي محاولة لانقاصه تجعله يفقد الاستقرار نسميه الربو الشديد أو أيضا المعند أو الربو المعتمد على </a:t>
            </a:r>
            <a:r>
              <a:rPr lang="ar-SA" dirty="0" err="1" smtClean="0"/>
              <a:t>الكورتيزون</a:t>
            </a:r>
            <a:r>
              <a:rPr lang="ar-SA" dirty="0" smtClean="0"/>
              <a:t> .</a:t>
            </a:r>
          </a:p>
          <a:p>
            <a:pPr algn="r" rtl="1"/>
            <a:r>
              <a:rPr lang="ar-SA" dirty="0" smtClean="0"/>
              <a:t> شرط أن يكون تم التأكد من التشخيص ، ومن علاج المرافقات المرضية كقصور قلب أو قلس أو رشح والتهاب جيوب تحسسي ، ومن طريقة أخذ البخاخ ,وبعد المواظبة على الدواء لستة أشهر وباشراف اختصاصي.</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928662" y="571480"/>
            <a:ext cx="7572428" cy="5857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714348" y="1719262"/>
            <a:ext cx="7572428" cy="43529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fontScale="90000"/>
          </a:bodyPr>
          <a:lstStyle/>
          <a:p>
            <a:pPr lvl="0"/>
            <a:r>
              <a:rPr lang="ar-EG" sz="4000">
                <a:solidFill>
                  <a:srgbClr val="FF0000"/>
                </a:solidFill>
                <a:cs typeface="Times New Roman"/>
              </a:rPr>
              <a:t>نجد طرق استخدام منشقات البودرة الجافة على المواقع التالية</a:t>
            </a:r>
            <a:endParaRPr lang="en-US" sz="4000">
              <a:solidFill>
                <a:srgbClr val="FF0000"/>
              </a:solidFill>
            </a:endParaRPr>
          </a:p>
        </p:txBody>
      </p:sp>
      <p:sp>
        <p:nvSpPr>
          <p:cNvPr id="3" name="Content Placeholder 2"/>
          <p:cNvSpPr txBox="1">
            <a:spLocks noGrp="1"/>
          </p:cNvSpPr>
          <p:nvPr>
            <p:ph idx="1"/>
          </p:nvPr>
        </p:nvSpPr>
        <p:spPr/>
        <p:txBody>
          <a:bodyPr>
            <a:normAutofit fontScale="92500"/>
          </a:bodyPr>
          <a:lstStyle/>
          <a:p>
            <a:pPr lvl="0"/>
            <a:r>
              <a:rPr lang="en-US" dirty="0">
                <a:hlinkClick r:id="rId2"/>
              </a:rPr>
              <a:t>www.ginasthma.org</a:t>
            </a:r>
            <a:endParaRPr lang="en-US" dirty="0"/>
          </a:p>
          <a:p>
            <a:pPr lvl="0"/>
            <a:r>
              <a:rPr lang="en-US" dirty="0">
                <a:hlinkClick r:id="rId3"/>
              </a:rPr>
              <a:t>www.educationforhealth.org</a:t>
            </a:r>
            <a:endParaRPr lang="en-US" dirty="0"/>
          </a:p>
          <a:p>
            <a:pPr lvl="0"/>
            <a:r>
              <a:rPr lang="en-US" dirty="0" smtClean="0"/>
              <a:t>www.admit-inhalers.org</a:t>
            </a:r>
            <a:endParaRPr lang="en-US" dirty="0"/>
          </a:p>
          <a:p>
            <a:pPr lvl="0"/>
            <a:endParaRPr lang="en-US" dirty="0"/>
          </a:p>
          <a:p>
            <a:pPr lvl="0" algn="r">
              <a:buNone/>
            </a:pPr>
            <a:r>
              <a:rPr lang="ar-EG" dirty="0">
                <a:cs typeface="Arial"/>
              </a:rPr>
              <a:t>بالنسبه للبخاخات العادية يجب التأكد من احتوائها على غاز دافع : </a:t>
            </a:r>
            <a:r>
              <a:rPr lang="en-US" dirty="0" err="1" smtClean="0"/>
              <a:t>Hydrofluoroalkin</a:t>
            </a:r>
            <a:r>
              <a:rPr lang="en-US" dirty="0" smtClean="0"/>
              <a:t> (HFA), </a:t>
            </a:r>
            <a:r>
              <a:rPr lang="en-US" dirty="0" err="1" smtClean="0"/>
              <a:t>Chloroflurocarbon</a:t>
            </a:r>
            <a:r>
              <a:rPr lang="en-US" dirty="0" smtClean="0"/>
              <a:t>(CFC)</a:t>
            </a:r>
            <a:endParaRPr lang="en-US" dirty="0"/>
          </a:p>
          <a:p>
            <a:pPr lvl="0" algn="r" rtl="1">
              <a:buNone/>
            </a:pPr>
            <a:r>
              <a:rPr lang="ar-EG" dirty="0">
                <a:cs typeface="Arial"/>
              </a:rPr>
              <a:t>لان الجرعة ليست معادلة والتوصية هي </a:t>
            </a:r>
            <a:r>
              <a:rPr lang="ar-EG" dirty="0" smtClean="0">
                <a:cs typeface="Arial"/>
              </a:rPr>
              <a:t>لاستعمال  </a:t>
            </a:r>
            <a:r>
              <a:rPr lang="en-US" dirty="0" smtClean="0">
                <a:cs typeface="Arial"/>
              </a:rPr>
              <a:t>HFA</a:t>
            </a:r>
            <a:r>
              <a:rPr lang="ar-EG" dirty="0" smtClean="0">
                <a:cs typeface="Arial"/>
              </a:rPr>
              <a:t>صديقة البيئة</a:t>
            </a:r>
            <a:endParaRPr lang="ar-EG" dirty="0">
              <a:cs typeface="Aria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ar-SY" dirty="0" smtClean="0">
                <a:solidFill>
                  <a:schemeClr val="bg1"/>
                </a:solidFill>
              </a:rPr>
              <a:t>ألية الربو : مرض مزمن </a:t>
            </a:r>
            <a:r>
              <a:rPr lang="ar-EG" dirty="0" smtClean="0">
                <a:solidFill>
                  <a:schemeClr val="bg1"/>
                </a:solidFill>
              </a:rPr>
              <a:t>لا يشفى </a:t>
            </a:r>
            <a:r>
              <a:rPr lang="ar-SY" dirty="0" smtClean="0">
                <a:solidFill>
                  <a:schemeClr val="bg1"/>
                </a:solidFill>
              </a:rPr>
              <a:t>ا</a:t>
            </a:r>
            <a:r>
              <a:rPr lang="ar-EG" dirty="0" smtClean="0">
                <a:solidFill>
                  <a:schemeClr val="bg1"/>
                </a:solidFill>
              </a:rPr>
              <a:t>ن</a:t>
            </a:r>
            <a:r>
              <a:rPr lang="ar-SY" dirty="0" smtClean="0">
                <a:solidFill>
                  <a:schemeClr val="bg1"/>
                </a:solidFill>
              </a:rPr>
              <a:t>سدادي عكوس </a:t>
            </a:r>
            <a:endParaRPr lang="en-US" dirty="0" smtClean="0">
              <a:solidFill>
                <a:schemeClr val="bg1"/>
              </a:solidFill>
            </a:endParaRPr>
          </a:p>
        </p:txBody>
      </p:sp>
      <p:pic>
        <p:nvPicPr>
          <p:cNvPr id="6147" name="Picture 2" descr="C:\Users\Dr. Yousser\Desktop\asthmaad.jpg"/>
          <p:cNvPicPr>
            <a:picLocks noGrp="1" noChangeAspect="1" noChangeArrowheads="1"/>
          </p:cNvPicPr>
          <p:nvPr>
            <p:ph idx="1"/>
          </p:nvPr>
        </p:nvPicPr>
        <p:blipFill>
          <a:blip r:embed="rId2" cstate="print"/>
          <a:srcRect/>
          <a:stretch>
            <a:fillRect/>
          </a:stretch>
        </p:blipFill>
        <p:spPr>
          <a:xfrm>
            <a:off x="1676400" y="1600200"/>
            <a:ext cx="5715000" cy="3824288"/>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r" rtl="1"/>
            <a:r>
              <a:rPr lang="ar-SY" u="sng" dirty="0" smtClean="0">
                <a:solidFill>
                  <a:schemeClr val="bg1"/>
                </a:solidFill>
              </a:rPr>
              <a:t>الانسداد القصبي ف</a:t>
            </a:r>
            <a:r>
              <a:rPr lang="ar-EG" u="sng" dirty="0" smtClean="0">
                <a:solidFill>
                  <a:schemeClr val="bg1"/>
                </a:solidFill>
              </a:rPr>
              <a:t>الالالصوة </a:t>
            </a:r>
            <a:r>
              <a:rPr lang="ar-SY" u="sng" dirty="0" smtClean="0">
                <a:solidFill>
                  <a:schemeClr val="bg1"/>
                </a:solidFill>
              </a:rPr>
              <a:t>ي ا</a:t>
            </a:r>
            <a:r>
              <a:rPr lang="ar-EG" u="sng" dirty="0" smtClean="0">
                <a:solidFill>
                  <a:schemeClr val="bg1"/>
                </a:solidFill>
              </a:rPr>
              <a:t>الص</a:t>
            </a:r>
            <a:r>
              <a:rPr lang="ar-SY" u="sng" dirty="0" smtClean="0">
                <a:solidFill>
                  <a:schemeClr val="bg1"/>
                </a:solidFill>
              </a:rPr>
              <a:t>لربو له ثلاثة مسببات</a:t>
            </a:r>
            <a:r>
              <a:rPr lang="ar-EG" u="sng" dirty="0" smtClean="0">
                <a:solidFill>
                  <a:schemeClr val="bg1"/>
                </a:solidFill>
              </a:rPr>
              <a:t>الاال</a:t>
            </a:r>
            <a:endParaRPr lang="en-US" u="sng" dirty="0" smtClean="0">
              <a:solidFill>
                <a:schemeClr val="bg1"/>
              </a:solidFill>
            </a:endParaRPr>
          </a:p>
        </p:txBody>
      </p:sp>
      <p:sp>
        <p:nvSpPr>
          <p:cNvPr id="7171" name="Content Placeholder 2"/>
          <p:cNvSpPr>
            <a:spLocks noGrp="1"/>
          </p:cNvSpPr>
          <p:nvPr>
            <p:ph idx="1"/>
          </p:nvPr>
        </p:nvSpPr>
        <p:spPr/>
        <p:txBody>
          <a:bodyPr>
            <a:normAutofit lnSpcReduction="10000"/>
          </a:bodyPr>
          <a:lstStyle/>
          <a:p>
            <a:pPr algn="r" rtl="1"/>
            <a:r>
              <a:rPr lang="ar-SY" dirty="0" smtClean="0"/>
              <a:t>التشنج العضلي للعضلات القصبية والقصيبية الملساء </a:t>
            </a:r>
            <a:r>
              <a:rPr lang="ar-EG" dirty="0" smtClean="0"/>
              <a:t>وهذا يفسر دور العلاج العرضي بالموسع القصبي</a:t>
            </a:r>
            <a:endParaRPr lang="ar-SY" dirty="0" smtClean="0"/>
          </a:p>
          <a:p>
            <a:pPr algn="r" rtl="1"/>
            <a:r>
              <a:rPr lang="ar-SY" dirty="0" smtClean="0"/>
              <a:t>الوزمة والتجمع الخلوي وبالأخص </a:t>
            </a:r>
            <a:r>
              <a:rPr lang="ar-EG" dirty="0" smtClean="0"/>
              <a:t>محبات الحامض</a:t>
            </a:r>
            <a:r>
              <a:rPr lang="ar-SY" dirty="0" smtClean="0"/>
              <a:t> </a:t>
            </a:r>
            <a:r>
              <a:rPr lang="ar-EG" dirty="0" smtClean="0"/>
              <a:t>وهذا ما نسميه الالتهاب الذي يستمر اذا استمر التعرض للمحسس ، حيث أن الربو مرض مزمن(هنا نفهم الحاجة للكورتيزون الاستناقي يوميا)،وكما يزداد الالتهاب في النوب الشديدة الحادة مما يحتاج للكورتيزون الفموي أو حقنا“</a:t>
            </a:r>
            <a:endParaRPr lang="ar-SY" dirty="0" smtClean="0"/>
          </a:p>
          <a:p>
            <a:pPr algn="r" rtl="1"/>
            <a:r>
              <a:rPr lang="ar-SY" dirty="0" smtClean="0"/>
              <a:t>فرط افرار المخاط اللزج وتجمع سدادات قصبية</a:t>
            </a:r>
            <a:r>
              <a:rPr lang="ar-EG" dirty="0" smtClean="0"/>
              <a:t> يتقشعها المريض في نهاية النوب</a:t>
            </a:r>
            <a:endParaRPr 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ar-EG" sz="3600" u="sng" dirty="0" smtClean="0">
                <a:solidFill>
                  <a:srgbClr val="FF0000"/>
                </a:solidFill>
              </a:rPr>
              <a:t>يجب أن تجيد الممرضة قياس البيك فلو وتسجله يوميا في المشافي ومنزل المريض أن طلب ذلك        </a:t>
            </a:r>
            <a:r>
              <a:rPr lang="en-US" dirty="0" smtClean="0">
                <a:solidFill>
                  <a:srgbClr val="FF0000"/>
                </a:solidFill>
              </a:rPr>
              <a:t/>
            </a:r>
            <a:br>
              <a:rPr lang="en-US" dirty="0" smtClean="0">
                <a:solidFill>
                  <a:srgbClr val="FF0000"/>
                </a:solidFill>
              </a:rPr>
            </a:br>
            <a:endParaRPr lang="en-US" dirty="0"/>
          </a:p>
        </p:txBody>
      </p:sp>
      <p:sp>
        <p:nvSpPr>
          <p:cNvPr id="2" name="Content Placeholder 1"/>
          <p:cNvSpPr>
            <a:spLocks noGrp="1"/>
          </p:cNvSpPr>
          <p:nvPr>
            <p:ph idx="1"/>
          </p:nvPr>
        </p:nvSpPr>
        <p:spPr/>
        <p:txBody>
          <a:bodyPr/>
          <a:lstStyle/>
          <a:p>
            <a:endParaRPr lang="en-US" dirty="0">
              <a:solidFill>
                <a:srgbClr val="FF0000"/>
              </a:solidFill>
            </a:endParaRPr>
          </a:p>
        </p:txBody>
      </p:sp>
      <p:pic>
        <p:nvPicPr>
          <p:cNvPr id="4" name="Picture 4"/>
          <p:cNvPicPr>
            <a:picLocks noChangeAspect="1" noChangeArrowheads="1"/>
          </p:cNvPicPr>
          <p:nvPr/>
        </p:nvPicPr>
        <p:blipFill>
          <a:blip r:embed="rId2" cstate="print"/>
          <a:srcRect/>
          <a:stretch>
            <a:fillRect/>
          </a:stretch>
        </p:blipFill>
        <p:spPr bwMode="auto">
          <a:xfrm>
            <a:off x="0" y="1828800"/>
            <a:ext cx="3124200" cy="424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ا</a:t>
            </a:r>
            <a:endParaRPr lang="en-US" dirty="0"/>
          </a:p>
        </p:txBody>
      </p:sp>
      <p:sp>
        <p:nvSpPr>
          <p:cNvPr id="3" name="Content Placeholder 2"/>
          <p:cNvSpPr>
            <a:spLocks noGrp="1"/>
          </p:cNvSpPr>
          <p:nvPr>
            <p:ph idx="1"/>
          </p:nvPr>
        </p:nvSpPr>
        <p:spPr/>
        <p:txBody>
          <a:bodyPr>
            <a:normAutofit lnSpcReduction="10000"/>
          </a:bodyPr>
          <a:lstStyle/>
          <a:p>
            <a:pPr algn="ctr">
              <a:buNone/>
            </a:pPr>
            <a:r>
              <a:rPr lang="ar-EG" sz="4800" u="sng" smtClean="0"/>
              <a:t>: تستعمل حسب الامكانية في المراكز </a:t>
            </a:r>
            <a:r>
              <a:rPr lang="en-US" sz="4800" u="sng" dirty="0" smtClean="0"/>
              <a:t>Audits</a:t>
            </a:r>
            <a:endParaRPr lang="en-US" sz="4800" dirty="0" smtClean="0"/>
          </a:p>
          <a:p>
            <a:pPr algn="ctr">
              <a:buNone/>
            </a:pPr>
            <a:r>
              <a:rPr lang="ar-EG" sz="4800" dirty="0" smtClean="0"/>
              <a:t>الاستمارات </a:t>
            </a:r>
            <a:r>
              <a:rPr lang="ar-EG" sz="4800" dirty="0" smtClean="0"/>
              <a:t>البحثية </a:t>
            </a:r>
            <a:r>
              <a:rPr lang="ar-EG" sz="4800" dirty="0" smtClean="0"/>
              <a:t>والتعليميه</a:t>
            </a:r>
          </a:p>
          <a:p>
            <a:pPr algn="ctr">
              <a:buNone/>
            </a:pPr>
            <a:r>
              <a:rPr lang="ar-EG" sz="4800" dirty="0" smtClean="0"/>
              <a:t>يملؤها الطبيب بعد مساءلة المريض ،في </a:t>
            </a:r>
          </a:p>
          <a:p>
            <a:pPr algn="r" rtl="1">
              <a:buNone/>
            </a:pPr>
            <a:r>
              <a:rPr lang="ar-EG" sz="4800" dirty="0" smtClean="0"/>
              <a:t> البدء وفي كل زياررة متابعه، ثم يعاينها ال </a:t>
            </a:r>
            <a:r>
              <a:rPr lang="en-US" sz="4800" dirty="0" smtClean="0"/>
              <a:t>Supervisor </a:t>
            </a:r>
            <a:r>
              <a:rPr lang="ar-EG" sz="4800" dirty="0" smtClean="0"/>
              <a:t> بشكل دوري</a:t>
            </a:r>
            <a:endParaRPr lang="en-US" sz="4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a:off x="500067" y="1000125"/>
            <a:ext cx="8215307" cy="5500692"/>
          </a:xfrm>
          <a:prstGeom prst="rect">
            <a:avLst/>
          </a:prstGeom>
          <a:noFill/>
          <a:ln>
            <a:noFill/>
          </a:ln>
        </p:spPr>
      </p:pic>
      <p:sp>
        <p:nvSpPr>
          <p:cNvPr id="3" name="TextBox 2"/>
          <p:cNvSpPr txBox="1"/>
          <p:nvPr/>
        </p:nvSpPr>
        <p:spPr>
          <a:xfrm>
            <a:off x="5643567" y="1071567"/>
            <a:ext cx="1357307" cy="120015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Calibri"/>
              </a:rPr>
              <a:t>1-Early phase  : 15 min /exposure</a:t>
            </a:r>
          </a:p>
        </p:txBody>
      </p:sp>
      <p:sp>
        <p:nvSpPr>
          <p:cNvPr id="4" name="Title 3"/>
          <p:cNvSpPr txBox="1">
            <a:spLocks noGrp="1"/>
          </p:cNvSpPr>
          <p:nvPr>
            <p:ph type="title"/>
          </p:nvPr>
        </p:nvSpPr>
        <p:spPr/>
        <p:txBody>
          <a:bodyPr/>
          <a:lstStyle/>
          <a:p>
            <a:pPr lvl="0"/>
            <a:r>
              <a:rPr lang="en-US" sz="3200">
                <a:solidFill>
                  <a:srgbClr val="FF0000"/>
                </a:solidFill>
              </a:rPr>
              <a:t>Early and Late phase of Allergy</a:t>
            </a:r>
            <a:r>
              <a:rPr lang="ar-EG" sz="3200">
                <a:solidFill>
                  <a:srgbClr val="FF0000"/>
                </a:solidFill>
              </a:rPr>
              <a:t/>
            </a:r>
            <a:br>
              <a:rPr lang="ar-EG" sz="3200">
                <a:solidFill>
                  <a:srgbClr val="FF0000"/>
                </a:solidFill>
              </a:rPr>
            </a:br>
            <a:r>
              <a:rPr lang="ar-EG" sz="3200">
                <a:solidFill>
                  <a:srgbClr val="FF0000"/>
                </a:solidFill>
              </a:rPr>
              <a:t>ا</a:t>
            </a:r>
            <a:r>
              <a:rPr lang="ar-EG" sz="3200" b="1" u="sng">
                <a:solidFill>
                  <a:srgbClr val="FF0000"/>
                </a:solidFill>
              </a:rPr>
              <a:t>لطور المبكر والطور المتأخر من التحسس</a:t>
            </a:r>
            <a:endParaRPr lang="ar-LB" sz="3200" b="1" u="sng">
              <a:solidFill>
                <a:srgbClr val="FF0000"/>
              </a:solidFill>
              <a:cs typeface="Times New Roman"/>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81000" y="0"/>
            <a:ext cx="827722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690563" y="0"/>
            <a:ext cx="776287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71613" y="1"/>
            <a:ext cx="6200775"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36650" y="0"/>
            <a:ext cx="68707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50863" y="1"/>
            <a:ext cx="8040687"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sz="1400"/>
              <a:t>    </a:t>
            </a:r>
            <a:r>
              <a:rPr lang="en-US" sz="2800">
                <a:solidFill>
                  <a:srgbClr val="FF0000"/>
                </a:solidFill>
              </a:rPr>
              <a:t>After degranulation : Membrane   Phospholipids arachidonic acid( Late phase: Inhaled corticosteroides)  </a:t>
            </a:r>
          </a:p>
        </p:txBody>
      </p:sp>
      <p:pic>
        <p:nvPicPr>
          <p:cNvPr id="3" name="Content Placeholder 2"/>
          <p:cNvPicPr>
            <a:picLocks noGrp="1" noChangeAspect="1"/>
          </p:cNvPicPr>
          <p:nvPr>
            <p:ph idx="1"/>
          </p:nvPr>
        </p:nvPicPr>
        <p:blipFill>
          <a:blip r:embed="rId2" cstate="print"/>
          <a:srcRect/>
          <a:stretch>
            <a:fillRect/>
          </a:stretch>
        </p:blipFill>
        <p:spPr>
          <a:xfrm>
            <a:off x="1627183" y="1652585"/>
            <a:ext cx="7115175" cy="4391021"/>
          </a:xfrm>
        </p:spPr>
      </p:pic>
      <p:sp>
        <p:nvSpPr>
          <p:cNvPr id="4" name="TextBox 3"/>
          <p:cNvSpPr txBox="1"/>
          <p:nvPr/>
        </p:nvSpPr>
        <p:spPr>
          <a:xfrm>
            <a:off x="2571749" y="4286249"/>
            <a:ext cx="1041401" cy="120015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Calibri"/>
              </a:rPr>
              <a:t>2-Late phase :  attack </a:t>
            </a:r>
            <a:r>
              <a:rPr lang="en-US" sz="1800" b="0" i="0" u="none" strike="noStrike" kern="1200" cap="none" spc="0" baseline="0">
                <a:solidFill>
                  <a:srgbClr val="000000"/>
                </a:solidFill>
                <a:uFillTx/>
                <a:latin typeface="Calibri"/>
              </a:rPr>
              <a:t> </a:t>
            </a:r>
            <a:r>
              <a:rPr lang="en-US" sz="1800" b="0" i="0" u="none" strike="noStrike" kern="1200" cap="none" spc="0" baseline="0">
                <a:solidFill>
                  <a:srgbClr val="FF0000"/>
                </a:solidFill>
                <a:uFillTx/>
                <a:latin typeface="Calibri"/>
              </a:rPr>
              <a:t>6h later</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2183</Words>
  <Application>Microsoft Office PowerPoint</Application>
  <PresentationFormat>On-screen Show (4:3)</PresentationFormat>
  <Paragraphs>301</Paragraphs>
  <Slides>84</Slides>
  <Notes>6</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سمة Office</vt:lpstr>
      <vt:lpstr>أهم المعلومات عن الربو</vt:lpstr>
      <vt:lpstr>www.ginasthma.comتعريف الربو</vt:lpstr>
      <vt:lpstr>الفريق العامل : نركز على المشرف لندعم دور الرعاية الاولية</vt:lpstr>
      <vt:lpstr>آلية الربو</vt:lpstr>
      <vt:lpstr>مرض وراثي بيئي</vt:lpstr>
      <vt:lpstr>: انفجار الخلية الدقلية بعد ارتباطها بالمحسس وتحرير الوسائط </vt:lpstr>
      <vt:lpstr>Allergic Cascade(الحدثية التحسسيه)</vt:lpstr>
      <vt:lpstr>Early and Late phase of Allergy الطور المبكر والطور المتأخر من التحسس</vt:lpstr>
      <vt:lpstr>    After degranulation : Membrane   Phospholipids arachidonic acid( Late phase: Inhaled corticosteroides)  </vt:lpstr>
      <vt:lpstr>ألية الربو ال: ماارض مالزمن اتسدادي عكوس </vt:lpstr>
      <vt:lpstr>ينجم عن هذا الامراضية التالية</vt:lpstr>
      <vt:lpstr>تدبير الربو: خمسة مكونات</vt:lpstr>
      <vt:lpstr>المكونه الأولى: تشخيص وتصنيف وعلاج على المدى الطويل </vt:lpstr>
      <vt:lpstr>تشخيص الربو </vt:lpstr>
      <vt:lpstr>Slide 15</vt:lpstr>
      <vt:lpstr>Slide 16</vt:lpstr>
      <vt:lpstr>المواد المحرضة لنوب الربو</vt:lpstr>
      <vt:lpstr>يساعد في التوجه </vt:lpstr>
      <vt:lpstr>. العلامات السريرية:</vt:lpstr>
      <vt:lpstr>نؤكد التشخيص عن طريق وظائف الرئة  بيك فلو وحجم الزفير الأقصى في الثانية الواحدة</vt:lpstr>
      <vt:lpstr>Reversibility عكوسية</vt:lpstr>
      <vt:lpstr>يجب أن نعالج المريض</vt:lpstr>
      <vt:lpstr>التشخيص التفريقي</vt:lpstr>
      <vt:lpstr>طفل هندي يقول أحس بفيل يجسم على صدري يا أمي (نوبة ربو)?????</vt:lpstr>
      <vt:lpstr>علاج المريض</vt:lpstr>
      <vt:lpstr>المسيطرات على الربو المعالجات الوقائية على المدى الطويل  Controllers</vt:lpstr>
      <vt:lpstr>Slide 27</vt:lpstr>
      <vt:lpstr>العلاجات سريعة التأثير  Relieversو</vt:lpstr>
      <vt:lpstr>Slide 29</vt:lpstr>
      <vt:lpstr>الأعراض الجانبية للأدوية</vt:lpstr>
      <vt:lpstr> وضع المريض على العلاج الدائم الوقائي</vt:lpstr>
      <vt:lpstr>       مؤشرات السيطرة على الربو</vt:lpstr>
      <vt:lpstr>Slide 33</vt:lpstr>
      <vt:lpstr>Slide 34</vt:lpstr>
      <vt:lpstr>من نضع على العلاج اليومي بالكورتيزون الاستنشاقي</vt:lpstr>
      <vt:lpstr>في العيادة أو المستوصف وعند وضع المريض على العلاج الدائم</vt:lpstr>
      <vt:lpstr>السيطرة على الربو المعالجات الوقائية على المدى الطويل  Controllers</vt:lpstr>
      <vt:lpstr>Slide 38</vt:lpstr>
      <vt:lpstr>  كيف نبدأ العلاج وكيف نتابع بهدف السيطرة على  الربو</vt:lpstr>
      <vt:lpstr>تابع</vt:lpstr>
      <vt:lpstr>Slide 41</vt:lpstr>
      <vt:lpstr>وراثيا تختلف الاستجابة للأدوية ، فهناك من يرجف من الفنتولين ويتسرع قلبه وغيره لا</vt:lpstr>
      <vt:lpstr>كما أن هناك استعداد وراثي للتعنيد على الكورتيزون</vt:lpstr>
      <vt:lpstr>Slide 44</vt:lpstr>
      <vt:lpstr>Slide 45</vt:lpstr>
      <vt:lpstr> المكونه الثالثة معالجة التفاقم( نوبات الربو الحادة )</vt:lpstr>
      <vt:lpstr>مريض ربو عندما يأت بنوبة حادة الى المستوصف </vt:lpstr>
      <vt:lpstr>علاج الحالة الأولى</vt:lpstr>
      <vt:lpstr>الحالة الثانية</vt:lpstr>
      <vt:lpstr>المكونه الرابعة :التشاركية مع المريض وتثقيفه </vt:lpstr>
      <vt:lpstr>تثقيف المرضى</vt:lpstr>
      <vt:lpstr>بطاقة المريض للعلاج الذاتي </vt:lpstr>
      <vt:lpstr>مثال لمحتويات خطة تدبير ذاتي للمريض  للمحافظة على السيطرة على الربو </vt:lpstr>
      <vt:lpstr>-طريقة استخدام البيك فلو: </vt:lpstr>
      <vt:lpstr>Slide 55</vt:lpstr>
      <vt:lpstr>  صور لتثقيف المرضى </vt:lpstr>
      <vt:lpstr> القصبة تنفتح بعدأخذالكورتيزون الاستنشاقي  لأشهر والمواظبة على الدواء يوميا ضرورية ولأشهر.  </vt:lpstr>
      <vt:lpstr>Slide 58</vt:lpstr>
      <vt:lpstr>(دور الصيدلاني)  الادوية الاستنشاقية</vt:lpstr>
      <vt:lpstr>Slide 60</vt:lpstr>
      <vt:lpstr>Slide 61</vt:lpstr>
      <vt:lpstr>Slide 62</vt:lpstr>
      <vt:lpstr>Slide 63</vt:lpstr>
      <vt:lpstr>Slide 64</vt:lpstr>
      <vt:lpstr>استعاضة عن غرفة الاستنشاق بزجاجة بلاستك</vt:lpstr>
      <vt:lpstr>المكونه الرابعه :لابتعاد عن المحرضات والمسببات</vt:lpstr>
      <vt:lpstr>الابتعاد عن المحرضات: في الربو </vt:lpstr>
      <vt:lpstr>الابتعاد عن المحرضات: في الربو </vt:lpstr>
      <vt:lpstr>Slide 69</vt:lpstr>
      <vt:lpstr>المكونه الخامسة: حالات خاصة </vt:lpstr>
      <vt:lpstr>حالات خاصة</vt:lpstr>
      <vt:lpstr>الربو المعند :  Refractory Asthma, Severe Asthma</vt:lpstr>
      <vt:lpstr>Slide 73</vt:lpstr>
      <vt:lpstr>Slide 74</vt:lpstr>
      <vt:lpstr>نجد طرق استخدام منشقات البودرة الجافة على المواقع التالية</vt:lpstr>
      <vt:lpstr>ألية الربو : مرض مزمن لا يشفى انسدادي عكوس </vt:lpstr>
      <vt:lpstr>الانسداد القصبي فالالالصوة ي االصلربو له ثلاثة مسبباتالاال</vt:lpstr>
      <vt:lpstr>يجب أن تجيد الممرضة قياس البيك فلو وتسجله يوميا في المشافي ومنزل المريض أن طلب ذلك         </vt:lpstr>
      <vt:lpstr>ا</vt:lpstr>
      <vt:lpstr>Slide 80</vt:lpstr>
      <vt:lpstr>Slide 81</vt:lpstr>
      <vt:lpstr>Slide 82</vt:lpstr>
      <vt:lpstr>Slide 83</vt:lpstr>
      <vt:lpstr>Slide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الربو 2015</dc:title>
  <dc:creator>**</dc:creator>
  <cp:lastModifiedBy>Shamfuture</cp:lastModifiedBy>
  <cp:revision>22</cp:revision>
  <dcterms:created xsi:type="dcterms:W3CDTF">2016-12-10T15:40:27Z</dcterms:created>
  <dcterms:modified xsi:type="dcterms:W3CDTF">2017-09-23T14:42:15Z</dcterms:modified>
</cp:coreProperties>
</file>