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83" r:id="rId3"/>
    <p:sldId id="286" r:id="rId4"/>
    <p:sldId id="282" r:id="rId5"/>
    <p:sldId id="326" r:id="rId6"/>
    <p:sldId id="325" r:id="rId7"/>
    <p:sldId id="324" r:id="rId8"/>
    <p:sldId id="258" r:id="rId9"/>
    <p:sldId id="287" r:id="rId10"/>
    <p:sldId id="257" r:id="rId11"/>
    <p:sldId id="288" r:id="rId12"/>
    <p:sldId id="289" r:id="rId13"/>
    <p:sldId id="260" r:id="rId14"/>
    <p:sldId id="290" r:id="rId15"/>
    <p:sldId id="291" r:id="rId16"/>
    <p:sldId id="292" r:id="rId17"/>
    <p:sldId id="293" r:id="rId18"/>
    <p:sldId id="261" r:id="rId19"/>
    <p:sldId id="263" r:id="rId20"/>
    <p:sldId id="308" r:id="rId21"/>
    <p:sldId id="309" r:id="rId22"/>
    <p:sldId id="317" r:id="rId23"/>
    <p:sldId id="262" r:id="rId24"/>
    <p:sldId id="311" r:id="rId25"/>
    <p:sldId id="259" r:id="rId26"/>
    <p:sldId id="312" r:id="rId27"/>
    <p:sldId id="318" r:id="rId28"/>
    <p:sldId id="273" r:id="rId29"/>
    <p:sldId id="313" r:id="rId30"/>
    <p:sldId id="320" r:id="rId31"/>
    <p:sldId id="275" r:id="rId32"/>
    <p:sldId id="316" r:id="rId33"/>
    <p:sldId id="322" r:id="rId34"/>
    <p:sldId id="276" r:id="rId35"/>
    <p:sldId id="323" r:id="rId36"/>
    <p:sldId id="264" r:id="rId37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7" d="100"/>
          <a:sy n="97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5AB6EA-8B93-4D38-A92E-342BCCED7185}" type="datetimeFigureOut">
              <a:rPr lang="ar-SY" smtClean="0"/>
              <a:pPr/>
              <a:t>13/09/1439</a:t>
            </a:fld>
            <a:endParaRPr lang="ar-SY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CEDBD0-26E0-4B06-80E1-ECAA61131CB7}" type="slidenum">
              <a:rPr lang="ar-SY" smtClean="0"/>
              <a:pPr/>
              <a:t>‹#›</a:t>
            </a:fld>
            <a:endParaRPr lang="ar-SY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ar-SY" sz="6000" dirty="0" smtClean="0">
                <a:solidFill>
                  <a:schemeClr val="tx1"/>
                </a:solidFill>
                <a:effectLst/>
                <a:cs typeface="+mn-cs"/>
              </a:rPr>
              <a:t>تقصي وتدبير مخالطي مرضى السل</a:t>
            </a:r>
            <a:r>
              <a:rPr lang="ar-SA" sz="6000" dirty="0" smtClean="0">
                <a:effectLst/>
                <a:cs typeface="+mn-cs"/>
              </a:rPr>
              <a:t/>
            </a:r>
            <a:br>
              <a:rPr lang="ar-SA" sz="6000" dirty="0" smtClean="0">
                <a:effectLst/>
                <a:cs typeface="+mn-cs"/>
              </a:rPr>
            </a:br>
            <a:r>
              <a:rPr lang="en-US" sz="6000" dirty="0" smtClean="0">
                <a:solidFill>
                  <a:schemeClr val="tx1"/>
                </a:solidFill>
              </a:rPr>
              <a:t/>
            </a:r>
            <a:br>
              <a:rPr lang="en-US" sz="6000" dirty="0" smtClean="0">
                <a:solidFill>
                  <a:schemeClr val="tx1"/>
                </a:solidFill>
              </a:rPr>
            </a:br>
            <a:endParaRPr lang="ar-SY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ar-SY" sz="4800" dirty="0" smtClean="0"/>
              <a:t>*</a:t>
            </a:r>
            <a:r>
              <a:rPr lang="ar-SY" sz="4800" b="1" dirty="0" err="1" smtClean="0"/>
              <a:t>القطيرات</a:t>
            </a:r>
            <a:r>
              <a:rPr lang="ar-SY" sz="4800" b="1" dirty="0" smtClean="0"/>
              <a:t> تنتشر في الوسط المحيط </a:t>
            </a:r>
          </a:p>
          <a:p>
            <a:r>
              <a:rPr lang="ar-SY" sz="4800" b="1" dirty="0" smtClean="0"/>
              <a:t>-لكن العصيات </a:t>
            </a:r>
            <a:r>
              <a:rPr lang="ar-SY" sz="4800" b="1" dirty="0" err="1" smtClean="0"/>
              <a:t>السلية</a:t>
            </a:r>
            <a:r>
              <a:rPr lang="ar-SY" sz="4800" b="1" dirty="0" smtClean="0"/>
              <a:t> لا تبقى حية لفترة طويلة في الهواء (</a:t>
            </a:r>
            <a:r>
              <a:rPr lang="ar-SY" sz="4800" b="1" dirty="0" smtClean="0">
                <a:solidFill>
                  <a:srgbClr val="FF0000"/>
                </a:solidFill>
              </a:rPr>
              <a:t>20</a:t>
            </a:r>
            <a:r>
              <a:rPr lang="ar-SY" sz="4800" b="1" dirty="0" smtClean="0"/>
              <a:t>-</a:t>
            </a:r>
            <a:r>
              <a:rPr lang="ar-SY" sz="4800" b="1" dirty="0" smtClean="0">
                <a:solidFill>
                  <a:srgbClr val="FF0000"/>
                </a:solidFill>
              </a:rPr>
              <a:t>30</a:t>
            </a:r>
            <a:r>
              <a:rPr lang="ar-SY" sz="4800" b="1" dirty="0" smtClean="0"/>
              <a:t>دقيقة) إذا تعرضت لأشعة </a:t>
            </a:r>
            <a:r>
              <a:rPr lang="ar-SY" sz="4800" b="1" dirty="0" smtClean="0">
                <a:solidFill>
                  <a:srgbClr val="FF0000"/>
                </a:solidFill>
              </a:rPr>
              <a:t>الشمس</a:t>
            </a:r>
            <a:r>
              <a:rPr lang="ar-SY" sz="4800" b="1" dirty="0" smtClean="0"/>
              <a:t>.</a:t>
            </a:r>
          </a:p>
          <a:p>
            <a:r>
              <a:rPr lang="ar-SY" sz="4800" b="1" dirty="0" smtClean="0"/>
              <a:t>-في حين تبقى العصيات </a:t>
            </a:r>
            <a:r>
              <a:rPr lang="ar-SY" sz="4800" b="1" dirty="0" smtClean="0">
                <a:solidFill>
                  <a:srgbClr val="FF0000"/>
                </a:solidFill>
              </a:rPr>
              <a:t>حية ومعدية </a:t>
            </a:r>
            <a:r>
              <a:rPr lang="ar-SY" sz="4800" b="1" dirty="0" smtClean="0"/>
              <a:t>لفترة أطول في الأماكن </a:t>
            </a:r>
            <a:r>
              <a:rPr lang="ar-SY" sz="4800" b="1" dirty="0" smtClean="0">
                <a:solidFill>
                  <a:srgbClr val="FF0000"/>
                </a:solidFill>
              </a:rPr>
              <a:t>الرطبة والمظلمة</a:t>
            </a:r>
            <a:r>
              <a:rPr lang="ar-SY" sz="4800" b="1" dirty="0" smtClean="0"/>
              <a:t>.</a:t>
            </a:r>
          </a:p>
          <a:p>
            <a:r>
              <a:rPr lang="ar-SY" sz="4800" b="1" dirty="0" smtClean="0"/>
              <a:t>-</a:t>
            </a:r>
            <a:r>
              <a:rPr lang="ar-SY" sz="4800" b="1" dirty="0" err="1" smtClean="0"/>
              <a:t>القطيرة</a:t>
            </a:r>
            <a:r>
              <a:rPr lang="ar-SY" sz="4800" b="1" dirty="0" smtClean="0"/>
              <a:t> قد تمر عبر </a:t>
            </a:r>
            <a:r>
              <a:rPr lang="ar-SY" sz="4800" b="1" dirty="0" err="1" smtClean="0">
                <a:solidFill>
                  <a:srgbClr val="FF0000"/>
                </a:solidFill>
              </a:rPr>
              <a:t>الفلاتر</a:t>
            </a:r>
            <a:r>
              <a:rPr lang="ar-SY" sz="4800" b="1" dirty="0" smtClean="0">
                <a:solidFill>
                  <a:srgbClr val="FF0000"/>
                </a:solidFill>
              </a:rPr>
              <a:t> العادية</a:t>
            </a:r>
            <a:r>
              <a:rPr lang="ar-SY" sz="4800" b="1" dirty="0" smtClean="0"/>
              <a:t> و</a:t>
            </a:r>
            <a:r>
              <a:rPr lang="ar-SY" sz="4800" b="1" dirty="0" smtClean="0">
                <a:solidFill>
                  <a:srgbClr val="FF0000"/>
                </a:solidFill>
              </a:rPr>
              <a:t>الأقنعة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FF0000"/>
                </a:solidFill>
              </a:rPr>
              <a:t>العادية</a:t>
            </a:r>
            <a:r>
              <a:rPr lang="ar-SY" sz="4800" b="1" dirty="0" smtClean="0"/>
              <a:t> أيضاً.</a:t>
            </a:r>
          </a:p>
          <a:p>
            <a:r>
              <a:rPr lang="ar-SY" sz="4800" b="1" dirty="0" smtClean="0"/>
              <a:t>-لكن </a:t>
            </a:r>
            <a:r>
              <a:rPr lang="ar-SY" sz="4800" b="1" dirty="0" err="1" smtClean="0"/>
              <a:t>القطيرة</a:t>
            </a:r>
            <a:r>
              <a:rPr lang="ar-SY" sz="4800" b="1" dirty="0" smtClean="0"/>
              <a:t> وبعد </a:t>
            </a:r>
            <a:r>
              <a:rPr lang="ar-SY" sz="4800" b="1" dirty="0" smtClean="0">
                <a:solidFill>
                  <a:srgbClr val="FF0000"/>
                </a:solidFill>
              </a:rPr>
              <a:t>جفافها تذهب مع الريح </a:t>
            </a:r>
            <a:r>
              <a:rPr lang="ar-SY" sz="4800" b="1" dirty="0" smtClean="0"/>
              <a:t>وقد تموت العصيات المتواجدة فيها بعد تعرضها لأشعة الشمس.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ar-SY" sz="4800" dirty="0" smtClean="0"/>
              <a:t>*</a:t>
            </a:r>
            <a:r>
              <a:rPr lang="ar-SY" sz="4800" b="1" dirty="0" smtClean="0"/>
              <a:t>إمكانية نقل المرض (العدوى)مرتبط </a:t>
            </a:r>
            <a:r>
              <a:rPr lang="ar-SY" sz="4800" b="1" dirty="0" err="1" smtClean="0"/>
              <a:t>بـ</a:t>
            </a:r>
            <a:r>
              <a:rPr lang="ar-SY" sz="4800" b="1" dirty="0" smtClean="0"/>
              <a:t>: </a:t>
            </a:r>
          </a:p>
          <a:p>
            <a:r>
              <a:rPr lang="ar-SY" sz="4800" b="1" dirty="0" smtClean="0"/>
              <a:t>                       -</a:t>
            </a:r>
            <a:r>
              <a:rPr lang="ar-SY" sz="4800" b="1" dirty="0" smtClean="0">
                <a:solidFill>
                  <a:srgbClr val="FF0000"/>
                </a:solidFill>
              </a:rPr>
              <a:t>عدد </a:t>
            </a:r>
            <a:r>
              <a:rPr lang="ar-SY" sz="4800" b="1" dirty="0" err="1" smtClean="0">
                <a:solidFill>
                  <a:srgbClr val="FF0000"/>
                </a:solidFill>
              </a:rPr>
              <a:t>القطيرات</a:t>
            </a:r>
            <a:r>
              <a:rPr lang="ar-SY" sz="4800" b="1" dirty="0" smtClean="0">
                <a:solidFill>
                  <a:srgbClr val="FF0000"/>
                </a:solidFill>
              </a:rPr>
              <a:t> </a:t>
            </a:r>
            <a:r>
              <a:rPr lang="ar-SY" sz="4800" b="1" dirty="0" smtClean="0"/>
              <a:t>التي تخرج</a:t>
            </a:r>
          </a:p>
          <a:p>
            <a:r>
              <a:rPr lang="ar-SY" sz="4800" b="1" dirty="0" smtClean="0"/>
              <a:t>                        من المريض</a:t>
            </a:r>
          </a:p>
          <a:p>
            <a:r>
              <a:rPr lang="ar-SY" sz="4800" b="1" dirty="0" smtClean="0"/>
              <a:t>                       -</a:t>
            </a:r>
            <a:r>
              <a:rPr lang="ar-SY" sz="4800" b="1" dirty="0" smtClean="0">
                <a:solidFill>
                  <a:srgbClr val="FF0000"/>
                </a:solidFill>
              </a:rPr>
              <a:t>محتوى </a:t>
            </a:r>
            <a:r>
              <a:rPr lang="ar-SY" sz="4800" b="1" dirty="0" err="1" smtClean="0">
                <a:solidFill>
                  <a:srgbClr val="FF0000"/>
                </a:solidFill>
              </a:rPr>
              <a:t>القطيرات</a:t>
            </a:r>
            <a:r>
              <a:rPr lang="ar-SY" sz="4800" b="1" dirty="0" smtClean="0">
                <a:solidFill>
                  <a:srgbClr val="FF0000"/>
                </a:solidFill>
              </a:rPr>
              <a:t> </a:t>
            </a:r>
            <a:r>
              <a:rPr lang="ar-SY" sz="4800" b="1" dirty="0" smtClean="0"/>
              <a:t>من</a:t>
            </a:r>
          </a:p>
          <a:p>
            <a:r>
              <a:rPr lang="ar-SY" sz="4800" b="1" dirty="0" smtClean="0"/>
              <a:t>                        العصيات(عدد العصيات </a:t>
            </a:r>
          </a:p>
          <a:p>
            <a:r>
              <a:rPr lang="ar-SY" sz="4800" b="1" dirty="0" smtClean="0"/>
              <a:t>                        المتواجدة في </a:t>
            </a:r>
            <a:r>
              <a:rPr lang="ar-SY" sz="4800" b="1" dirty="0" err="1" smtClean="0"/>
              <a:t>القطيرة</a:t>
            </a:r>
            <a:r>
              <a:rPr lang="ar-SY" sz="4800" b="1" dirty="0" smtClean="0"/>
              <a:t> )</a:t>
            </a:r>
          </a:p>
          <a:p>
            <a:r>
              <a:rPr lang="ar-SY" sz="4800" b="1" dirty="0" smtClean="0"/>
              <a:t>                       -</a:t>
            </a:r>
            <a:r>
              <a:rPr lang="ar-SY" sz="4800" b="1" dirty="0" smtClean="0">
                <a:solidFill>
                  <a:srgbClr val="FF0000"/>
                </a:solidFill>
              </a:rPr>
              <a:t>التماس الطويل </a:t>
            </a:r>
            <a:r>
              <a:rPr lang="ar-SY" sz="4800" b="1" dirty="0" smtClean="0"/>
              <a:t>مع </a:t>
            </a:r>
          </a:p>
          <a:p>
            <a:r>
              <a:rPr lang="ar-SY" sz="4800" b="1" dirty="0" smtClean="0"/>
              <a:t>                        مريض إيجابي القشع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ar-SY" sz="4800" dirty="0" smtClean="0"/>
          </a:p>
          <a:p>
            <a:r>
              <a:rPr lang="ar-SY" sz="4800" dirty="0" smtClean="0"/>
              <a:t>*</a:t>
            </a:r>
            <a:r>
              <a:rPr lang="ar-SY" sz="4800" b="1" dirty="0" smtClean="0"/>
              <a:t>ومن جهة أخرى قد تحدث العدوى من </a:t>
            </a:r>
            <a:r>
              <a:rPr lang="ar-SY" sz="4800" b="1" dirty="0" smtClean="0">
                <a:solidFill>
                  <a:srgbClr val="FF0000"/>
                </a:solidFill>
              </a:rPr>
              <a:t>تعرض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FF0000"/>
                </a:solidFill>
              </a:rPr>
              <a:t>وحيد</a:t>
            </a:r>
            <a:r>
              <a:rPr lang="ar-SY" sz="4800" b="1" dirty="0" smtClean="0"/>
              <a:t> للعصية خاصة لدى عناصر السلك الطبي  (</a:t>
            </a:r>
            <a:r>
              <a:rPr lang="ar-SY" sz="4800" b="1" dirty="0" err="1" smtClean="0"/>
              <a:t>تنبيب</a:t>
            </a:r>
            <a:r>
              <a:rPr lang="ar-SY" sz="4800" b="1" dirty="0" smtClean="0"/>
              <a:t> – تنظير قصبات – فحص مريض ....)</a:t>
            </a:r>
            <a:endParaRPr lang="ar-SY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1470" y="0"/>
            <a:ext cx="9144000" cy="6858000"/>
          </a:xfrm>
        </p:spPr>
        <p:txBody>
          <a:bodyPr>
            <a:normAutofit/>
          </a:bodyPr>
          <a:lstStyle/>
          <a:p>
            <a:r>
              <a:rPr lang="ar-SY" sz="4800" b="1" dirty="0" smtClean="0"/>
              <a:t>*بعض العوامل التي تساهم في نقل العدوى:</a:t>
            </a:r>
          </a:p>
          <a:p>
            <a:r>
              <a:rPr lang="ar-SY" sz="4800" b="1" dirty="0" smtClean="0"/>
              <a:t>-مريض واحد </a:t>
            </a:r>
            <a:r>
              <a:rPr lang="ar-SY" sz="4800" b="1" dirty="0" smtClean="0">
                <a:solidFill>
                  <a:srgbClr val="FF0000"/>
                </a:solidFill>
              </a:rPr>
              <a:t>إيجابي القشع </a:t>
            </a:r>
            <a:r>
              <a:rPr lang="ar-SY" sz="4800" b="1" dirty="0" smtClean="0"/>
              <a:t>يمكن أن ينقل العدوى لعدد كبير من الأشخاص( في المنزل ...العمل...وسائل النقل العامة ...الخ) .</a:t>
            </a:r>
          </a:p>
          <a:p>
            <a:r>
              <a:rPr lang="ar-SY" sz="4800" b="1" dirty="0" smtClean="0"/>
              <a:t>-</a:t>
            </a:r>
            <a:r>
              <a:rPr lang="ar-SY" sz="4800" b="1" dirty="0" err="1" smtClean="0"/>
              <a:t>القطيرات</a:t>
            </a:r>
            <a:r>
              <a:rPr lang="ar-SY" sz="4800" b="1" dirty="0" smtClean="0"/>
              <a:t> التي تحوي عصية كوخ والتي تخرج من </a:t>
            </a:r>
            <a:r>
              <a:rPr lang="ar-SY" sz="4800" b="1" dirty="0" smtClean="0">
                <a:solidFill>
                  <a:srgbClr val="FF0000"/>
                </a:solidFill>
              </a:rPr>
              <a:t>سعال واحد قد تصل إلى</a:t>
            </a:r>
            <a:r>
              <a:rPr lang="ar-SY" sz="4800" b="1" dirty="0" smtClean="0"/>
              <a:t> العديد من الأشخاص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1470" y="0"/>
            <a:ext cx="9144000" cy="6858000"/>
          </a:xfrm>
        </p:spPr>
        <p:txBody>
          <a:bodyPr>
            <a:normAutofit/>
          </a:bodyPr>
          <a:lstStyle/>
          <a:p>
            <a:endParaRPr lang="ar-SY" sz="4800" dirty="0" smtClean="0"/>
          </a:p>
          <a:p>
            <a:r>
              <a:rPr lang="ar-SY" sz="4800" b="1" dirty="0" smtClean="0"/>
              <a:t>-</a:t>
            </a:r>
            <a:r>
              <a:rPr lang="ar-SY" sz="4800" b="1" dirty="0" smtClean="0">
                <a:solidFill>
                  <a:srgbClr val="FF0000"/>
                </a:solidFill>
              </a:rPr>
              <a:t>السعال الواحد </a:t>
            </a:r>
            <a:r>
              <a:rPr lang="ar-SY" sz="4800" b="1" dirty="0" smtClean="0"/>
              <a:t>قد ينتج عدد من </a:t>
            </a:r>
            <a:r>
              <a:rPr lang="ar-SY" sz="4800" b="1" dirty="0" err="1" smtClean="0"/>
              <a:t>القطيرات</a:t>
            </a:r>
            <a:r>
              <a:rPr lang="ar-SY" sz="4800" b="1" dirty="0" smtClean="0"/>
              <a:t> </a:t>
            </a:r>
          </a:p>
          <a:p>
            <a:r>
              <a:rPr lang="ar-SY" sz="4800" b="1" dirty="0" smtClean="0"/>
              <a:t>  يصل إلى </a:t>
            </a:r>
            <a:r>
              <a:rPr lang="ar-SY" sz="4800" b="1" dirty="0" smtClean="0">
                <a:solidFill>
                  <a:srgbClr val="FF0000"/>
                </a:solidFill>
              </a:rPr>
              <a:t>3500</a:t>
            </a:r>
            <a:r>
              <a:rPr lang="ar-SY" sz="4800" b="1" dirty="0" smtClean="0"/>
              <a:t> نفس العدد قد يخرج خلال </a:t>
            </a:r>
          </a:p>
          <a:p>
            <a:r>
              <a:rPr lang="ar-SY" sz="4800" b="1" dirty="0" smtClean="0"/>
              <a:t>  حديث (كلام عادي) مدته </a:t>
            </a:r>
            <a:r>
              <a:rPr lang="ar-SY" sz="4800" b="1" dirty="0" smtClean="0">
                <a:solidFill>
                  <a:srgbClr val="FF0000"/>
                </a:solidFill>
              </a:rPr>
              <a:t>5 دقائق </a:t>
            </a:r>
            <a:r>
              <a:rPr lang="ar-SY" sz="4800" b="1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1470" y="0"/>
            <a:ext cx="9144000" cy="6858000"/>
          </a:xfrm>
        </p:spPr>
        <p:txBody>
          <a:bodyPr/>
          <a:lstStyle/>
          <a:p>
            <a:endParaRPr lang="ar-SY" sz="4800" dirty="0" smtClean="0"/>
          </a:p>
          <a:p>
            <a:r>
              <a:rPr lang="ar-SY" sz="4800" b="1" dirty="0" smtClean="0"/>
              <a:t>-المريض الذي </a:t>
            </a:r>
            <a:r>
              <a:rPr lang="ar-SY" sz="4800" b="1" dirty="0" smtClean="0">
                <a:solidFill>
                  <a:srgbClr val="FF0000"/>
                </a:solidFill>
              </a:rPr>
              <a:t>يسعل 48 مرة </a:t>
            </a:r>
            <a:r>
              <a:rPr lang="ar-SY" sz="4800" b="1" dirty="0" smtClean="0"/>
              <a:t>في </a:t>
            </a:r>
            <a:r>
              <a:rPr lang="ar-SY" sz="4800" b="1" dirty="0" smtClean="0">
                <a:solidFill>
                  <a:srgbClr val="FF0000"/>
                </a:solidFill>
              </a:rPr>
              <a:t>الليلة </a:t>
            </a:r>
          </a:p>
          <a:p>
            <a:r>
              <a:rPr lang="ar-SY" sz="4800" b="1" dirty="0" smtClean="0">
                <a:solidFill>
                  <a:srgbClr val="FF0000"/>
                </a:solidFill>
              </a:rPr>
              <a:t>  الواحدة </a:t>
            </a:r>
            <a:r>
              <a:rPr lang="ar-SY" sz="4800" b="1" dirty="0" err="1" smtClean="0"/>
              <a:t>يعدي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FF0000"/>
                </a:solidFill>
              </a:rPr>
              <a:t>48%</a:t>
            </a:r>
            <a:r>
              <a:rPr lang="ar-SY" sz="4800" b="1" dirty="0" smtClean="0"/>
              <a:t>من المتواجدين معه .</a:t>
            </a:r>
          </a:p>
          <a:p>
            <a:r>
              <a:rPr lang="ar-SY" sz="4800" b="1" dirty="0" smtClean="0"/>
              <a:t>-المريض الذي </a:t>
            </a:r>
            <a:r>
              <a:rPr lang="ar-SY" sz="4800" b="1" dirty="0" smtClean="0">
                <a:solidFill>
                  <a:srgbClr val="FF0000"/>
                </a:solidFill>
              </a:rPr>
              <a:t>يسعل أقل من 12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FF0000"/>
                </a:solidFill>
              </a:rPr>
              <a:t>مرة </a:t>
            </a:r>
            <a:r>
              <a:rPr lang="ar-SY" sz="4800" b="1" dirty="0" smtClean="0"/>
              <a:t>في </a:t>
            </a:r>
          </a:p>
          <a:p>
            <a:r>
              <a:rPr lang="ar-SY" sz="4800" b="1" dirty="0" smtClean="0">
                <a:solidFill>
                  <a:srgbClr val="FF0000"/>
                </a:solidFill>
              </a:rPr>
              <a:t>  الليلة</a:t>
            </a:r>
            <a:r>
              <a:rPr lang="ar-SY" sz="4800" b="1" dirty="0" smtClean="0"/>
              <a:t> </a:t>
            </a:r>
            <a:r>
              <a:rPr lang="ar-SY" sz="4800" b="1" dirty="0" err="1" smtClean="0"/>
              <a:t>يعدي</a:t>
            </a:r>
            <a:r>
              <a:rPr lang="ar-SY" sz="4800" b="1" dirty="0" smtClean="0"/>
              <a:t> فقط </a:t>
            </a:r>
            <a:r>
              <a:rPr lang="ar-SY" sz="4800" b="1" dirty="0" smtClean="0">
                <a:solidFill>
                  <a:srgbClr val="FF0000"/>
                </a:solidFill>
              </a:rPr>
              <a:t>28%</a:t>
            </a:r>
            <a:r>
              <a:rPr lang="ar-SY" sz="4800" b="1" dirty="0" smtClean="0"/>
              <a:t>من المخالطين .</a:t>
            </a:r>
          </a:p>
          <a:p>
            <a:r>
              <a:rPr lang="ar-SY" dirty="0" smtClean="0"/>
              <a:t>-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1470" y="0"/>
            <a:ext cx="9144000" cy="6858000"/>
          </a:xfrm>
        </p:spPr>
        <p:txBody>
          <a:bodyPr/>
          <a:lstStyle/>
          <a:p>
            <a:endParaRPr lang="ar-SY" sz="4800" dirty="0" smtClean="0"/>
          </a:p>
          <a:p>
            <a:endParaRPr lang="ar-SY" sz="4800" dirty="0" smtClean="0"/>
          </a:p>
          <a:p>
            <a:r>
              <a:rPr lang="ar-SY" sz="4800" b="1" dirty="0" smtClean="0"/>
              <a:t>-قد </a:t>
            </a:r>
            <a:r>
              <a:rPr lang="ar-SY" sz="4800" b="1" dirty="0" smtClean="0">
                <a:solidFill>
                  <a:srgbClr val="FF0000"/>
                </a:solidFill>
              </a:rPr>
              <a:t>يسبق السعال </a:t>
            </a:r>
            <a:r>
              <a:rPr lang="ar-SY" sz="4800" b="1" dirty="0" smtClean="0"/>
              <a:t>التشخيص بفترة تصل </a:t>
            </a:r>
            <a:r>
              <a:rPr lang="ar-SY" sz="4800" b="1" dirty="0" smtClean="0">
                <a:solidFill>
                  <a:srgbClr val="FF0000"/>
                </a:solidFill>
              </a:rPr>
              <a:t>لأشهر</a:t>
            </a:r>
          </a:p>
          <a:p>
            <a:r>
              <a:rPr lang="ar-SY" sz="4800" b="1" dirty="0" smtClean="0">
                <a:solidFill>
                  <a:srgbClr val="FF0000"/>
                </a:solidFill>
              </a:rPr>
              <a:t> </a:t>
            </a:r>
            <a:r>
              <a:rPr lang="ar-SY" sz="4800" b="1" dirty="0" smtClean="0"/>
              <a:t> لذا يجب استقصاء أي مريض لديه سعال </a:t>
            </a:r>
          </a:p>
          <a:p>
            <a:r>
              <a:rPr lang="ar-SY" sz="4800" b="1" dirty="0" smtClean="0"/>
              <a:t>  لفترة تتجاوز الأسبوعين .</a:t>
            </a:r>
          </a:p>
          <a:p>
            <a:r>
              <a:rPr lang="ar-SY" dirty="0" smtClean="0"/>
              <a:t>-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147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endParaRPr lang="ar-SY" dirty="0" smtClean="0"/>
          </a:p>
          <a:p>
            <a:pPr>
              <a:buFontTx/>
              <a:buChar char="-"/>
            </a:pPr>
            <a:r>
              <a:rPr lang="ar-SY" sz="4800" b="1" dirty="0" smtClean="0">
                <a:solidFill>
                  <a:srgbClr val="FF0000"/>
                </a:solidFill>
              </a:rPr>
              <a:t>قشع</a:t>
            </a:r>
            <a:r>
              <a:rPr lang="ar-SY" sz="4800" b="1" dirty="0" smtClean="0"/>
              <a:t> المريض </a:t>
            </a:r>
            <a:r>
              <a:rPr lang="ar-SY" sz="4800" b="1" dirty="0" smtClean="0">
                <a:solidFill>
                  <a:srgbClr val="FF0000"/>
                </a:solidFill>
              </a:rPr>
              <a:t>بعد بدء العلاج </a:t>
            </a:r>
            <a:r>
              <a:rPr lang="ar-SY" sz="4800" b="1" dirty="0" smtClean="0"/>
              <a:t>أقل نقلاً </a:t>
            </a:r>
          </a:p>
          <a:p>
            <a:r>
              <a:rPr lang="ar-SY" sz="4800" b="1" dirty="0" smtClean="0"/>
              <a:t>  للعدوى لأن </a:t>
            </a:r>
            <a:r>
              <a:rPr lang="ar-SY" sz="4800" b="1" dirty="0" smtClean="0">
                <a:solidFill>
                  <a:srgbClr val="FF0000"/>
                </a:solidFill>
              </a:rPr>
              <a:t>عدد العصيات </a:t>
            </a:r>
            <a:r>
              <a:rPr lang="ar-SY" sz="4800" b="1" dirty="0" smtClean="0"/>
              <a:t>فيه يكون </a:t>
            </a:r>
            <a:r>
              <a:rPr lang="ar-SY" sz="4800" b="1" dirty="0" smtClean="0">
                <a:solidFill>
                  <a:srgbClr val="FF0000"/>
                </a:solidFill>
              </a:rPr>
              <a:t>أقل</a:t>
            </a:r>
            <a:r>
              <a:rPr lang="ar-SY" sz="4800" b="1" dirty="0" smtClean="0"/>
              <a:t> وقد</a:t>
            </a:r>
          </a:p>
          <a:p>
            <a:r>
              <a:rPr lang="ar-SY" sz="4800" b="1" dirty="0" smtClean="0"/>
              <a:t>  </a:t>
            </a:r>
            <a:r>
              <a:rPr lang="ar-SY" sz="4800" b="1" smtClean="0"/>
              <a:t>تكون </a:t>
            </a:r>
            <a:r>
              <a:rPr lang="ar-SY" sz="4800" b="1" smtClean="0">
                <a:solidFill>
                  <a:srgbClr val="FF0000"/>
                </a:solidFill>
              </a:rPr>
              <a:t>ميّتة </a:t>
            </a:r>
            <a:endParaRPr lang="ar-SY" sz="48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ar-SY" sz="4800" b="1" dirty="0" smtClean="0"/>
              <a:t>بعد تناول الجرعات الأولى من العلاج (</a:t>
            </a:r>
            <a:r>
              <a:rPr lang="ar-SY" sz="4800" b="1" dirty="0" smtClean="0">
                <a:solidFill>
                  <a:srgbClr val="92D050"/>
                </a:solidFill>
              </a:rPr>
              <a:t>2</a:t>
            </a:r>
            <a:r>
              <a:rPr lang="ar-SY" sz="4800" b="1" dirty="0" smtClean="0"/>
              <a:t>-</a:t>
            </a:r>
          </a:p>
          <a:p>
            <a:r>
              <a:rPr lang="ar-SY" sz="4800" b="1" dirty="0" smtClean="0">
                <a:solidFill>
                  <a:srgbClr val="92D050"/>
                </a:solidFill>
              </a:rPr>
              <a:t>  3</a:t>
            </a:r>
            <a:r>
              <a:rPr lang="ar-SY" sz="4800" b="1" dirty="0" smtClean="0"/>
              <a:t>جرعات) </a:t>
            </a:r>
            <a:r>
              <a:rPr lang="ar-SY" sz="4800" b="1" dirty="0" smtClean="0">
                <a:solidFill>
                  <a:srgbClr val="92D050"/>
                </a:solidFill>
              </a:rPr>
              <a:t>تنقص العدوى بشكل واضح </a:t>
            </a:r>
            <a:r>
              <a:rPr lang="ar-SY" sz="4800" b="1" dirty="0" smtClean="0"/>
              <a:t>.</a:t>
            </a:r>
          </a:p>
          <a:p>
            <a:pPr>
              <a:buFontTx/>
              <a:buChar char="-"/>
            </a:pPr>
            <a:r>
              <a:rPr lang="ar-SY" sz="4800" b="1" dirty="0" smtClean="0"/>
              <a:t>من المؤكد أن </a:t>
            </a:r>
            <a:r>
              <a:rPr lang="ar-SY" sz="4800" b="1" dirty="0" smtClean="0">
                <a:solidFill>
                  <a:srgbClr val="92D050"/>
                </a:solidFill>
              </a:rPr>
              <a:t>مريض </a:t>
            </a:r>
            <a:r>
              <a:rPr lang="ar-SY" sz="4800" b="1" dirty="0" err="1" smtClean="0">
                <a:solidFill>
                  <a:srgbClr val="92D050"/>
                </a:solidFill>
              </a:rPr>
              <a:t>التدرن</a:t>
            </a:r>
            <a:r>
              <a:rPr lang="ar-SY" sz="4800" b="1" dirty="0" smtClean="0">
                <a:solidFill>
                  <a:srgbClr val="92D050"/>
                </a:solidFill>
              </a:rPr>
              <a:t> يصبح غير معد</a:t>
            </a:r>
          </a:p>
          <a:p>
            <a:r>
              <a:rPr lang="ar-SY" sz="4800" b="1" dirty="0" smtClean="0">
                <a:solidFill>
                  <a:srgbClr val="92D050"/>
                </a:solidFill>
              </a:rPr>
              <a:t>  </a:t>
            </a:r>
            <a:r>
              <a:rPr lang="ar-SY" sz="4800" b="1" dirty="0" smtClean="0"/>
              <a:t>بعد </a:t>
            </a:r>
            <a:r>
              <a:rPr lang="ar-SY" sz="4800" b="1" dirty="0" err="1" smtClean="0"/>
              <a:t>اسبوعين</a:t>
            </a:r>
            <a:r>
              <a:rPr lang="ar-SY" sz="4800" b="1" dirty="0" smtClean="0"/>
              <a:t> من العلاج ما لم تكن </a:t>
            </a:r>
            <a:r>
              <a:rPr lang="ar-SY" sz="4800" b="1" dirty="0" smtClean="0">
                <a:solidFill>
                  <a:srgbClr val="FF0000"/>
                </a:solidFill>
              </a:rPr>
              <a:t>العصية </a:t>
            </a:r>
          </a:p>
          <a:p>
            <a:r>
              <a:rPr lang="ar-SY" sz="4800" b="1" dirty="0" smtClean="0">
                <a:solidFill>
                  <a:srgbClr val="FF0000"/>
                </a:solidFill>
              </a:rPr>
              <a:t>  مقاومة للعلاج </a:t>
            </a:r>
            <a:r>
              <a:rPr lang="ar-SY" sz="4800" b="1" dirty="0" smtClean="0"/>
              <a:t>.</a:t>
            </a:r>
            <a:endParaRPr lang="ar-SY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ar-SY" sz="4800" b="1" dirty="0" smtClean="0"/>
              <a:t>في </a:t>
            </a:r>
            <a:r>
              <a:rPr lang="ar-SY" sz="4800" b="1" dirty="0" err="1" smtClean="0"/>
              <a:t>المشفى</a:t>
            </a:r>
            <a:r>
              <a:rPr lang="ar-SY" sz="4800" b="1" dirty="0" smtClean="0"/>
              <a:t> :</a:t>
            </a:r>
          </a:p>
          <a:p>
            <a:pPr>
              <a:buFontTx/>
              <a:buChar char="-"/>
            </a:pPr>
            <a:r>
              <a:rPr lang="ar-SY" sz="4800" b="1" dirty="0" smtClean="0">
                <a:cs typeface="+mj-cs"/>
              </a:rPr>
              <a:t>يفضل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FF0000"/>
                </a:solidFill>
              </a:rPr>
              <a:t>عزل</a:t>
            </a:r>
            <a:r>
              <a:rPr lang="ar-SY" sz="4800" b="1" dirty="0" smtClean="0"/>
              <a:t> المريض حتى تصبح عينات </a:t>
            </a:r>
          </a:p>
          <a:p>
            <a:r>
              <a:rPr lang="ar-SY" sz="4800" b="1" dirty="0" smtClean="0"/>
              <a:t>  القشع سلبية(3عينات) ؟؟</a:t>
            </a:r>
          </a:p>
          <a:p>
            <a:pPr>
              <a:buFontTx/>
              <a:buChar char="-"/>
            </a:pPr>
            <a:r>
              <a:rPr lang="ar-SY" sz="4800" b="1" dirty="0" smtClean="0"/>
              <a:t>العزل يجب أن يتم في </a:t>
            </a:r>
            <a:r>
              <a:rPr lang="ar-SY" sz="4800" b="1" dirty="0" smtClean="0">
                <a:solidFill>
                  <a:srgbClr val="FF0000"/>
                </a:solidFill>
              </a:rPr>
              <a:t>غرف جيدة التهوية</a:t>
            </a:r>
          </a:p>
          <a:p>
            <a:r>
              <a:rPr lang="ar-SY" sz="4800" b="1" dirty="0" smtClean="0">
                <a:solidFill>
                  <a:srgbClr val="FF0000"/>
                </a:solidFill>
              </a:rPr>
              <a:t>  </a:t>
            </a:r>
            <a:r>
              <a:rPr lang="ar-SY" sz="4800" b="1" dirty="0" smtClean="0"/>
              <a:t>مع استخدام </a:t>
            </a:r>
            <a:r>
              <a:rPr lang="ar-SY" sz="4800" b="1" dirty="0" smtClean="0">
                <a:solidFill>
                  <a:srgbClr val="FF0000"/>
                </a:solidFill>
              </a:rPr>
              <a:t>أقنعة</a:t>
            </a:r>
            <a:r>
              <a:rPr lang="ar-SY" sz="4800" b="1" dirty="0" smtClean="0"/>
              <a:t> لا تسمح بمرور الجزيئات</a:t>
            </a:r>
          </a:p>
          <a:p>
            <a:r>
              <a:rPr lang="ar-SY" sz="4800" b="1" dirty="0" smtClean="0"/>
              <a:t>  الصغيرة.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90000"/>
              </a:lnSpc>
            </a:pPr>
            <a:r>
              <a:rPr lang="ar-SY" sz="6500" dirty="0" smtClean="0"/>
              <a:t>متى يجرى اختبار </a:t>
            </a:r>
            <a:r>
              <a:rPr lang="ar-SY" sz="6500" dirty="0" err="1" smtClean="0"/>
              <a:t>السلّين</a:t>
            </a:r>
            <a:r>
              <a:rPr lang="ar-SY" sz="6500" dirty="0" smtClean="0"/>
              <a:t> ؟</a:t>
            </a:r>
          </a:p>
          <a:p>
            <a:pPr>
              <a:lnSpc>
                <a:spcPct val="90000"/>
              </a:lnSpc>
            </a:pPr>
            <a:endParaRPr lang="ar-SY" dirty="0" smtClean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</a:pPr>
            <a:r>
              <a:rPr lang="ar-SY" sz="4000" b="1" dirty="0" smtClean="0"/>
              <a:t>1- في تقصي مخالطي مرضى السل من الأطفال بعمر دون </a:t>
            </a:r>
          </a:p>
          <a:p>
            <a:pPr>
              <a:lnSpc>
                <a:spcPct val="90000"/>
              </a:lnSpc>
            </a:pPr>
            <a:r>
              <a:rPr lang="ar-SY" sz="4000" b="1" dirty="0" smtClean="0"/>
              <a:t>    الخمس سنوات .</a:t>
            </a:r>
          </a:p>
          <a:p>
            <a:pPr>
              <a:lnSpc>
                <a:spcPct val="90000"/>
              </a:lnSpc>
            </a:pPr>
            <a:r>
              <a:rPr lang="ar-SY" sz="4000" b="1" dirty="0" smtClean="0"/>
              <a:t>  - إذا كان </a:t>
            </a:r>
            <a:r>
              <a:rPr lang="ar-SY" sz="4000" b="1" dirty="0" smtClean="0">
                <a:solidFill>
                  <a:srgbClr val="FF0000"/>
                </a:solidFill>
              </a:rPr>
              <a:t>ايجابياً</a:t>
            </a:r>
            <a:r>
              <a:rPr lang="ar-SY" sz="4000" b="1" dirty="0" smtClean="0"/>
              <a:t> : يعطى الطفل </a:t>
            </a:r>
            <a:r>
              <a:rPr lang="ar-SY" sz="4000" b="1" dirty="0" err="1" smtClean="0"/>
              <a:t>الايزونيازيد</a:t>
            </a:r>
            <a:r>
              <a:rPr lang="ar-SY" sz="4000" b="1" dirty="0" smtClean="0"/>
              <a:t> لمدة ستة </a:t>
            </a:r>
          </a:p>
          <a:p>
            <a:pPr>
              <a:lnSpc>
                <a:spcPct val="90000"/>
              </a:lnSpc>
            </a:pPr>
            <a:r>
              <a:rPr lang="ar-SY" sz="4000" b="1" dirty="0" smtClean="0"/>
              <a:t>    أشهر. </a:t>
            </a:r>
          </a:p>
          <a:p>
            <a:pPr>
              <a:lnSpc>
                <a:spcPct val="90000"/>
              </a:lnSpc>
            </a:pPr>
            <a:r>
              <a:rPr lang="ar-SY" sz="4000" b="1" dirty="0" smtClean="0"/>
              <a:t>  - إذا كان </a:t>
            </a:r>
            <a:r>
              <a:rPr lang="ar-SY" sz="4000" b="1" dirty="0" smtClean="0">
                <a:solidFill>
                  <a:srgbClr val="00B050"/>
                </a:solidFill>
              </a:rPr>
              <a:t>سلبياً</a:t>
            </a:r>
            <a:r>
              <a:rPr lang="ar-SY" sz="4000" b="1" dirty="0" smtClean="0"/>
              <a:t> : يعطى الطفل </a:t>
            </a:r>
            <a:r>
              <a:rPr lang="ar-SY" sz="4000" b="1" dirty="0" err="1" smtClean="0"/>
              <a:t>الايزونيازيد</a:t>
            </a:r>
            <a:r>
              <a:rPr lang="ar-SY" sz="4000" b="1" dirty="0" smtClean="0"/>
              <a:t> لمدة شهرين</a:t>
            </a:r>
          </a:p>
          <a:p>
            <a:pPr>
              <a:lnSpc>
                <a:spcPct val="90000"/>
              </a:lnSpc>
            </a:pPr>
            <a:r>
              <a:rPr lang="ar-SY" sz="4000" b="1" dirty="0" smtClean="0"/>
              <a:t>     ويعاد بعدها اختبار </a:t>
            </a:r>
            <a:r>
              <a:rPr lang="ar-SY" sz="4000" b="1" dirty="0" err="1" smtClean="0"/>
              <a:t>السلّين</a:t>
            </a:r>
            <a:r>
              <a:rPr lang="ar-SY" sz="4000" b="1" dirty="0" smtClean="0"/>
              <a:t> .</a:t>
            </a:r>
          </a:p>
          <a:p>
            <a:pPr>
              <a:lnSpc>
                <a:spcPct val="90000"/>
              </a:lnSpc>
            </a:pPr>
            <a:r>
              <a:rPr lang="ar-SY" sz="4000" b="1" dirty="0" smtClean="0"/>
              <a:t> آ - إذا  ظلَّ </a:t>
            </a:r>
            <a:r>
              <a:rPr lang="ar-SY" sz="4000" b="1" dirty="0" smtClean="0">
                <a:solidFill>
                  <a:srgbClr val="00B050"/>
                </a:solidFill>
              </a:rPr>
              <a:t>سلبياً</a:t>
            </a:r>
            <a:r>
              <a:rPr lang="ar-SY" sz="4000" b="1" dirty="0" smtClean="0"/>
              <a:t> يوقف </a:t>
            </a:r>
            <a:r>
              <a:rPr lang="ar-SY" sz="4000" b="1" dirty="0" err="1" smtClean="0"/>
              <a:t>الايزونيازيد</a:t>
            </a:r>
            <a:r>
              <a:rPr lang="ar-SY" sz="4000" b="1" dirty="0" smtClean="0"/>
              <a:t> ويعطى الطفل  لقاح   </a:t>
            </a:r>
          </a:p>
          <a:p>
            <a:pPr>
              <a:lnSpc>
                <a:spcPct val="90000"/>
              </a:lnSpc>
            </a:pPr>
            <a:r>
              <a:rPr lang="ar-SY" sz="4000" b="1" dirty="0" smtClean="0"/>
              <a:t>     </a:t>
            </a:r>
            <a:r>
              <a:rPr lang="ar-SY" sz="4000" b="1" dirty="0" err="1" smtClean="0"/>
              <a:t>الـ</a:t>
            </a:r>
            <a:r>
              <a:rPr lang="ar-SY" sz="4000" b="1" dirty="0" smtClean="0"/>
              <a:t> </a:t>
            </a:r>
            <a:r>
              <a:rPr lang="en-US" sz="4000" b="1" dirty="0" smtClean="0"/>
              <a:t>BCG</a:t>
            </a:r>
            <a:r>
              <a:rPr lang="ar-SY" sz="4000" b="1" dirty="0" smtClean="0"/>
              <a:t> .</a:t>
            </a:r>
          </a:p>
          <a:p>
            <a:pPr>
              <a:lnSpc>
                <a:spcPct val="90000"/>
              </a:lnSpc>
            </a:pPr>
            <a:r>
              <a:rPr lang="ar-SY" sz="4000" b="1" dirty="0" smtClean="0"/>
              <a:t> ب - إذا أصبح </a:t>
            </a:r>
            <a:r>
              <a:rPr lang="ar-SY" sz="4000" b="1" dirty="0" smtClean="0">
                <a:solidFill>
                  <a:srgbClr val="FF0000"/>
                </a:solidFill>
              </a:rPr>
              <a:t>ايجابياً</a:t>
            </a:r>
            <a:r>
              <a:rPr lang="ar-SY" sz="4000" b="1" dirty="0" smtClean="0"/>
              <a:t> يتابع الطفل العلاج </a:t>
            </a:r>
            <a:r>
              <a:rPr lang="ar-SY" sz="4000" b="1" dirty="0" err="1" smtClean="0"/>
              <a:t>بالإيزونيازيد</a:t>
            </a:r>
            <a:r>
              <a:rPr lang="ar-SY" sz="4000" b="1" dirty="0" smtClean="0"/>
              <a:t> لمدة </a:t>
            </a:r>
          </a:p>
          <a:p>
            <a:pPr>
              <a:lnSpc>
                <a:spcPct val="90000"/>
              </a:lnSpc>
            </a:pPr>
            <a:r>
              <a:rPr lang="ar-SY" sz="4000" b="1" dirty="0" smtClean="0"/>
              <a:t>     أربعة أشهر أخرى .</a:t>
            </a:r>
          </a:p>
          <a:p>
            <a:pPr>
              <a:lnSpc>
                <a:spcPct val="90000"/>
              </a:lnSpc>
            </a:pPr>
            <a:r>
              <a:rPr lang="ar-SY" b="1" i="1" dirty="0" smtClean="0">
                <a:solidFill>
                  <a:srgbClr val="66FF66"/>
                </a:solidFill>
              </a:rPr>
              <a:t>.</a:t>
            </a:r>
            <a:r>
              <a:rPr lang="en-US" dirty="0" smtClean="0">
                <a:solidFill>
                  <a:srgbClr val="66FF66"/>
                </a:solidFill>
              </a:rPr>
              <a:t> 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3071810"/>
            <a:ext cx="7851648" cy="1071570"/>
          </a:xfrm>
        </p:spPr>
        <p:txBody>
          <a:bodyPr>
            <a:noAutofit/>
          </a:bodyPr>
          <a:lstStyle/>
          <a:p>
            <a:pPr algn="ctr"/>
            <a:r>
              <a:rPr lang="ar-SY" sz="7200" dirty="0" smtClean="0">
                <a:solidFill>
                  <a:schemeClr val="tx1"/>
                </a:solidFill>
                <a:effectLst/>
              </a:rPr>
              <a:t>المخالط ؟؟؟</a:t>
            </a:r>
            <a:endParaRPr lang="ar-SY" sz="72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ar-SY" sz="6000" dirty="0" smtClean="0"/>
              <a:t>متى يجرى اختبار </a:t>
            </a:r>
            <a:r>
              <a:rPr lang="ar-SY" sz="6000" dirty="0" err="1" smtClean="0"/>
              <a:t>السلّين</a:t>
            </a:r>
            <a:r>
              <a:rPr lang="ar-SY" sz="6000" dirty="0" smtClean="0"/>
              <a:t> ؟</a:t>
            </a:r>
          </a:p>
          <a:p>
            <a:pPr>
              <a:lnSpc>
                <a:spcPct val="90000"/>
              </a:lnSpc>
            </a:pPr>
            <a:endParaRPr lang="ar-SY" b="1" i="1" dirty="0" smtClean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</a:pPr>
            <a:r>
              <a:rPr lang="ar-SY" sz="4800" b="1" dirty="0" smtClean="0"/>
              <a:t>2- عند المرضى المعالجين بالأدوية المثبطة </a:t>
            </a:r>
          </a:p>
          <a:p>
            <a:pPr>
              <a:lnSpc>
                <a:spcPct val="90000"/>
              </a:lnSpc>
            </a:pPr>
            <a:r>
              <a:rPr lang="ar-SY" sz="4800" b="1" dirty="0" smtClean="0"/>
              <a:t>     للمناعة .</a:t>
            </a:r>
          </a:p>
          <a:p>
            <a:pPr>
              <a:lnSpc>
                <a:spcPct val="90000"/>
              </a:lnSpc>
            </a:pPr>
            <a:r>
              <a:rPr lang="ar-SY" sz="4800" b="1" dirty="0" smtClean="0"/>
              <a:t>    - إذا كان </a:t>
            </a:r>
            <a:r>
              <a:rPr lang="ar-SY" sz="4800" b="1" dirty="0" smtClean="0">
                <a:solidFill>
                  <a:srgbClr val="FF0000"/>
                </a:solidFill>
              </a:rPr>
              <a:t>ايجابياً</a:t>
            </a:r>
            <a:r>
              <a:rPr lang="ar-SY" sz="4800" b="1" dirty="0" smtClean="0"/>
              <a:t>: </a:t>
            </a:r>
          </a:p>
          <a:p>
            <a:pPr>
              <a:lnSpc>
                <a:spcPct val="90000"/>
              </a:lnSpc>
            </a:pPr>
            <a:r>
              <a:rPr lang="ar-SY" sz="4800" b="1" dirty="0" smtClean="0"/>
              <a:t>  يعطى المريض </a:t>
            </a:r>
            <a:r>
              <a:rPr lang="ar-SY" sz="4800" b="1" dirty="0" err="1" smtClean="0"/>
              <a:t>الايزونيازيد</a:t>
            </a:r>
            <a:r>
              <a:rPr lang="ar-SY" sz="4800" b="1" dirty="0" smtClean="0"/>
              <a:t> لمدة ستة أشهر .</a:t>
            </a:r>
          </a:p>
          <a:p>
            <a:pPr>
              <a:lnSpc>
                <a:spcPct val="90000"/>
              </a:lnSpc>
            </a:pPr>
            <a:r>
              <a:rPr lang="ar-SY" b="1" i="1" dirty="0" smtClean="0">
                <a:solidFill>
                  <a:srgbClr val="66FF66"/>
                </a:solidFill>
              </a:rPr>
              <a:t>.</a:t>
            </a:r>
            <a:r>
              <a:rPr lang="en-US" dirty="0" smtClean="0">
                <a:solidFill>
                  <a:srgbClr val="66FF66"/>
                </a:solidFill>
              </a:rPr>
              <a:t> 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ar-SY" sz="6000" b="1" dirty="0" smtClean="0"/>
              <a:t>متى يجرى اختبار </a:t>
            </a:r>
            <a:r>
              <a:rPr lang="ar-SY" sz="6000" b="1" dirty="0" err="1" smtClean="0"/>
              <a:t>السلّين</a:t>
            </a:r>
            <a:r>
              <a:rPr lang="ar-SY" sz="6000" b="1" dirty="0" smtClean="0"/>
              <a:t> ؟</a:t>
            </a:r>
          </a:p>
          <a:p>
            <a:pPr>
              <a:lnSpc>
                <a:spcPct val="90000"/>
              </a:lnSpc>
            </a:pPr>
            <a:endParaRPr lang="ar-SY" sz="4800" b="1" i="1" dirty="0" smtClean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</a:pPr>
            <a:r>
              <a:rPr lang="ar-SY" sz="4800" b="1" dirty="0" smtClean="0"/>
              <a:t>3- في المناطق الموبوءة بالسل لمسح </a:t>
            </a:r>
            <a:r>
              <a:rPr lang="ar-SY" sz="4800" b="1" dirty="0" err="1" smtClean="0"/>
              <a:t>المخموجين</a:t>
            </a:r>
            <a:r>
              <a:rPr lang="ar-SY" sz="4800" b="1" dirty="0" smtClean="0"/>
              <a:t> بالعصيات </a:t>
            </a:r>
            <a:r>
              <a:rPr lang="ar-SY" sz="4800" b="1" dirty="0" err="1" smtClean="0"/>
              <a:t>السلّية</a:t>
            </a:r>
            <a:r>
              <a:rPr lang="ar-SY" sz="4800" b="1" dirty="0" smtClean="0"/>
              <a:t> . </a:t>
            </a:r>
          </a:p>
          <a:p>
            <a:pPr>
              <a:lnSpc>
                <a:spcPct val="90000"/>
              </a:lnSpc>
            </a:pPr>
            <a:r>
              <a:rPr lang="ar-SY" sz="4800" b="1" dirty="0" smtClean="0"/>
              <a:t>حيث يعطى </a:t>
            </a:r>
            <a:r>
              <a:rPr lang="ar-SY" sz="4800" b="1" dirty="0" err="1" smtClean="0"/>
              <a:t>الايزونيازيد</a:t>
            </a:r>
            <a:r>
              <a:rPr lang="ar-SY" sz="4800" b="1" dirty="0" smtClean="0"/>
              <a:t> لكل الأطفال الذين لديهم اختبار </a:t>
            </a:r>
            <a:r>
              <a:rPr lang="ar-SY" sz="4800" b="1" dirty="0" err="1" smtClean="0"/>
              <a:t>السلّين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FF0000"/>
                </a:solidFill>
              </a:rPr>
              <a:t>إيجابي</a:t>
            </a:r>
            <a:r>
              <a:rPr lang="ar-SY" sz="4800" b="1" dirty="0" smtClean="0"/>
              <a:t> (</a:t>
            </a:r>
            <a:r>
              <a:rPr lang="ar-SY" sz="4800" b="1" dirty="0" smtClean="0">
                <a:solidFill>
                  <a:srgbClr val="FF0000"/>
                </a:solidFill>
              </a:rPr>
              <a:t>+</a:t>
            </a:r>
            <a:r>
              <a:rPr lang="ar-SY" sz="4800" b="1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ar-SY" sz="4800" b="1" dirty="0" smtClean="0"/>
              <a:t> ويطبق </a:t>
            </a:r>
            <a:r>
              <a:rPr lang="ar-SY" sz="4800" b="1" dirty="0" err="1" smtClean="0"/>
              <a:t>الـ</a:t>
            </a:r>
            <a:r>
              <a:rPr lang="ar-SY" sz="4800" b="1" dirty="0" smtClean="0"/>
              <a:t> </a:t>
            </a:r>
            <a:r>
              <a:rPr lang="en-US" sz="4800" b="1" dirty="0" smtClean="0"/>
              <a:t>BCG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00B050"/>
                </a:solidFill>
              </a:rPr>
              <a:t>لسلبيي</a:t>
            </a:r>
            <a:r>
              <a:rPr lang="ar-SY" sz="4800" b="1" dirty="0" smtClean="0"/>
              <a:t> </a:t>
            </a:r>
            <a:r>
              <a:rPr lang="ar-SY" sz="4800" b="1" dirty="0" err="1" smtClean="0"/>
              <a:t>الإختبار</a:t>
            </a:r>
            <a:r>
              <a:rPr lang="ar-SY" sz="4800" b="1" dirty="0" smtClean="0"/>
              <a:t> .</a:t>
            </a:r>
            <a:r>
              <a:rPr lang="en-US" sz="4800" dirty="0" smtClean="0"/>
              <a:t> 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ar-SY" dirty="0"/>
          </a:p>
        </p:txBody>
      </p:sp>
      <p:sp>
        <p:nvSpPr>
          <p:cNvPr id="4" name="مستطيل 3"/>
          <p:cNvSpPr/>
          <p:nvPr/>
        </p:nvSpPr>
        <p:spPr>
          <a:xfrm>
            <a:off x="3571868" y="0"/>
            <a:ext cx="335758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90000"/>
              </a:lnSpc>
            </a:pPr>
            <a:r>
              <a:rPr lang="ar-SY" sz="2800" b="1" dirty="0" smtClean="0">
                <a:solidFill>
                  <a:schemeClr val="tx1"/>
                </a:solidFill>
              </a:rPr>
              <a:t>متى يجرى اختبار </a:t>
            </a:r>
            <a:r>
              <a:rPr lang="ar-SY" sz="2800" b="1" dirty="0" err="1" smtClean="0">
                <a:solidFill>
                  <a:schemeClr val="tx1"/>
                </a:solidFill>
              </a:rPr>
              <a:t>السلّين</a:t>
            </a:r>
            <a:r>
              <a:rPr lang="ar-SY" sz="2800" b="1" dirty="0" smtClean="0">
                <a:solidFill>
                  <a:schemeClr val="tx1"/>
                </a:solidFill>
              </a:rPr>
              <a:t> </a:t>
            </a:r>
            <a:r>
              <a:rPr lang="ar-SY" b="1" i="1" dirty="0" smtClean="0">
                <a:solidFill>
                  <a:srgbClr val="008080"/>
                </a:solidFill>
              </a:rPr>
              <a:t>؟</a:t>
            </a:r>
            <a:endParaRPr lang="ar-SY" b="1" i="1" dirty="0">
              <a:solidFill>
                <a:srgbClr val="00808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282" y="1214422"/>
            <a:ext cx="30003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العمر &lt; 5 سنوات</a:t>
            </a:r>
            <a:endParaRPr lang="ar-SY" sz="2000" b="1" dirty="0"/>
          </a:p>
        </p:txBody>
      </p:sp>
      <p:sp>
        <p:nvSpPr>
          <p:cNvPr id="6" name="مستطيل 5"/>
          <p:cNvSpPr/>
          <p:nvPr/>
        </p:nvSpPr>
        <p:spPr>
          <a:xfrm>
            <a:off x="3929058" y="1214422"/>
            <a:ext cx="207170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مرضى معالجين بأدوية مثبطة للمناعة</a:t>
            </a:r>
            <a:endParaRPr lang="ar-SY" sz="2000" b="1" dirty="0"/>
          </a:p>
        </p:txBody>
      </p:sp>
      <p:sp>
        <p:nvSpPr>
          <p:cNvPr id="7" name="مستطيل 6"/>
          <p:cNvSpPr/>
          <p:nvPr/>
        </p:nvSpPr>
        <p:spPr>
          <a:xfrm>
            <a:off x="6429388" y="1214422"/>
            <a:ext cx="22145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مناطق موبوءة</a:t>
            </a:r>
            <a:endParaRPr lang="ar-SY" sz="2000" b="1" dirty="0"/>
          </a:p>
        </p:txBody>
      </p:sp>
      <p:sp>
        <p:nvSpPr>
          <p:cNvPr id="8" name="شكل بيضاوي 7"/>
          <p:cNvSpPr/>
          <p:nvPr/>
        </p:nvSpPr>
        <p:spPr>
          <a:xfrm>
            <a:off x="571472" y="2285992"/>
            <a:ext cx="642942" cy="42862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-</a:t>
            </a:r>
            <a:endParaRPr lang="ar-SY" sz="2000" b="1" dirty="0"/>
          </a:p>
        </p:txBody>
      </p:sp>
      <p:sp>
        <p:nvSpPr>
          <p:cNvPr id="9" name="شكل بيضاوي 8"/>
          <p:cNvSpPr/>
          <p:nvPr/>
        </p:nvSpPr>
        <p:spPr>
          <a:xfrm>
            <a:off x="1714480" y="2214554"/>
            <a:ext cx="642942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+</a:t>
            </a:r>
            <a:endParaRPr lang="ar-SY" sz="2000" b="1" dirty="0"/>
          </a:p>
        </p:txBody>
      </p:sp>
      <p:sp>
        <p:nvSpPr>
          <p:cNvPr id="10" name="شكل بيضاوي 9"/>
          <p:cNvSpPr/>
          <p:nvPr/>
        </p:nvSpPr>
        <p:spPr>
          <a:xfrm>
            <a:off x="4286248" y="2714620"/>
            <a:ext cx="642942" cy="42862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-</a:t>
            </a:r>
            <a:endParaRPr lang="ar-SY" sz="2000" b="1" dirty="0"/>
          </a:p>
        </p:txBody>
      </p:sp>
      <p:sp>
        <p:nvSpPr>
          <p:cNvPr id="11" name="شكل بيضاوي 10"/>
          <p:cNvSpPr/>
          <p:nvPr/>
        </p:nvSpPr>
        <p:spPr>
          <a:xfrm>
            <a:off x="5072066" y="2714620"/>
            <a:ext cx="642942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>
                <a:solidFill>
                  <a:schemeClr val="tx1"/>
                </a:solidFill>
              </a:rPr>
              <a:t>+</a:t>
            </a:r>
            <a:endParaRPr lang="ar-SY" sz="2000" b="1" dirty="0">
              <a:solidFill>
                <a:srgbClr val="FF0000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7858148" y="4286256"/>
            <a:ext cx="1071570" cy="5715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الأطفال</a:t>
            </a:r>
          </a:p>
          <a:p>
            <a:pPr algn="ctr"/>
            <a:r>
              <a:rPr lang="ar-SY" sz="2000" b="1" dirty="0" smtClean="0">
                <a:solidFill>
                  <a:schemeClr val="tx1"/>
                </a:solidFill>
              </a:rPr>
              <a:t>+</a:t>
            </a:r>
            <a:endParaRPr lang="ar-SY" sz="2000" b="1" dirty="0">
              <a:solidFill>
                <a:schemeClr val="tx1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6500826" y="4286256"/>
            <a:ext cx="1071570" cy="5715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الأطفال</a:t>
            </a:r>
          </a:p>
          <a:p>
            <a:pPr algn="ctr"/>
            <a:r>
              <a:rPr lang="ar-SY" sz="2000" b="1" dirty="0" smtClean="0"/>
              <a:t>-</a:t>
            </a: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7429520" y="5429264"/>
            <a:ext cx="15716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علاج</a:t>
            </a:r>
          </a:p>
          <a:p>
            <a:pPr algn="ctr"/>
            <a:r>
              <a:rPr lang="en-US" sz="2000" b="1" dirty="0" smtClean="0"/>
              <a:t>INH</a:t>
            </a:r>
            <a:endParaRPr lang="ar-SY" sz="2000" b="1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5786446" y="5429264"/>
            <a:ext cx="14859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لقاح</a:t>
            </a:r>
          </a:p>
          <a:p>
            <a:pPr algn="ctr"/>
            <a:r>
              <a:rPr lang="en-US" sz="2000" b="1" dirty="0" smtClean="0"/>
              <a:t>BCG</a:t>
            </a:r>
            <a:endParaRPr lang="ar-SY" sz="2000" b="1" dirty="0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4714876" y="3429000"/>
            <a:ext cx="142876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علاج 6 أشهر</a:t>
            </a:r>
          </a:p>
          <a:p>
            <a:pPr algn="ctr"/>
            <a:r>
              <a:rPr lang="en-US" sz="2000" b="1" dirty="0" smtClean="0"/>
              <a:t>INH</a:t>
            </a:r>
            <a:endParaRPr lang="ar-SY" sz="2000" b="1" dirty="0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1857356" y="3286124"/>
            <a:ext cx="150019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علاج 6 أشهر</a:t>
            </a:r>
          </a:p>
          <a:p>
            <a:pPr algn="ctr"/>
            <a:r>
              <a:rPr lang="en-US" sz="2000" b="1" dirty="0" smtClean="0"/>
              <a:t>INH</a:t>
            </a:r>
            <a:endParaRPr lang="ar-SY" sz="2000" b="1" dirty="0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0" y="4286256"/>
            <a:ext cx="19287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Y" sz="2000" b="1" dirty="0" smtClean="0"/>
              <a:t>إعادة تفاعل </a:t>
            </a:r>
            <a:r>
              <a:rPr lang="ar-SY" sz="2000" b="1" dirty="0" err="1" smtClean="0"/>
              <a:t>السلّين</a:t>
            </a:r>
            <a:endParaRPr lang="ar-SY" sz="2000" b="1" dirty="0"/>
          </a:p>
        </p:txBody>
      </p:sp>
      <p:sp>
        <p:nvSpPr>
          <p:cNvPr id="21" name="شكل بيضاوي 20"/>
          <p:cNvSpPr/>
          <p:nvPr/>
        </p:nvSpPr>
        <p:spPr>
          <a:xfrm>
            <a:off x="428596" y="5143512"/>
            <a:ext cx="571504" cy="42862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-</a:t>
            </a:r>
            <a:endParaRPr lang="ar-SY" sz="2000" b="1" dirty="0"/>
          </a:p>
        </p:txBody>
      </p:sp>
      <p:sp>
        <p:nvSpPr>
          <p:cNvPr id="22" name="شكل بيضاوي 21"/>
          <p:cNvSpPr/>
          <p:nvPr/>
        </p:nvSpPr>
        <p:spPr>
          <a:xfrm>
            <a:off x="1571604" y="5072074"/>
            <a:ext cx="571504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>
                <a:solidFill>
                  <a:schemeClr val="tx1"/>
                </a:solidFill>
              </a:rPr>
              <a:t>+</a:t>
            </a:r>
            <a:endParaRPr lang="ar-SY" sz="2000" b="1" dirty="0">
              <a:solidFill>
                <a:schemeClr val="tx1"/>
              </a:solidFill>
            </a:endParaRPr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1785918" y="5786454"/>
            <a:ext cx="214314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متابعة العلاج 4 أشهر أخرى</a:t>
            </a:r>
            <a:endParaRPr lang="ar-SY" sz="2000" b="1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0" y="3286124"/>
            <a:ext cx="171448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علاج شهرين</a:t>
            </a:r>
          </a:p>
          <a:p>
            <a:pPr algn="ctr"/>
            <a:r>
              <a:rPr lang="en-US" sz="2000" b="1" dirty="0" smtClean="0"/>
              <a:t>INH</a:t>
            </a:r>
            <a:endParaRPr lang="ar-SY" sz="2000" b="1" dirty="0"/>
          </a:p>
        </p:txBody>
      </p:sp>
      <p:sp>
        <p:nvSpPr>
          <p:cNvPr id="28" name="مستطيل مستدير الزوايا 27"/>
          <p:cNvSpPr/>
          <p:nvPr/>
        </p:nvSpPr>
        <p:spPr>
          <a:xfrm>
            <a:off x="0" y="5857892"/>
            <a:ext cx="150016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لقاح</a:t>
            </a:r>
          </a:p>
          <a:p>
            <a:pPr algn="ctr"/>
            <a:r>
              <a:rPr lang="en-US" sz="2000" b="1" dirty="0" smtClean="0"/>
              <a:t>BCG</a:t>
            </a:r>
            <a:endParaRPr lang="ar-SY" sz="2000" b="1" dirty="0"/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6858016" y="3143248"/>
            <a:ext cx="184309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لمسح </a:t>
            </a:r>
            <a:r>
              <a:rPr lang="ar-SY" b="1" dirty="0" err="1" smtClean="0"/>
              <a:t>المخموجين</a:t>
            </a:r>
            <a:r>
              <a:rPr lang="ar-SY" b="1" dirty="0" smtClean="0"/>
              <a:t> بعصية كوخ</a:t>
            </a:r>
            <a:endParaRPr lang="ar-SY" b="1" dirty="0"/>
          </a:p>
        </p:txBody>
      </p:sp>
      <p:sp>
        <p:nvSpPr>
          <p:cNvPr id="31" name="سهم للأسفل 30"/>
          <p:cNvSpPr/>
          <p:nvPr/>
        </p:nvSpPr>
        <p:spPr>
          <a:xfrm rot="20246651">
            <a:off x="5050621" y="2187841"/>
            <a:ext cx="428628" cy="4676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2" name="سهم للأسفل 31"/>
          <p:cNvSpPr/>
          <p:nvPr/>
        </p:nvSpPr>
        <p:spPr>
          <a:xfrm rot="1499218">
            <a:off x="4567377" y="2149461"/>
            <a:ext cx="424087" cy="52974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3" name="سهم للأسفل 32"/>
          <p:cNvSpPr/>
          <p:nvPr/>
        </p:nvSpPr>
        <p:spPr>
          <a:xfrm>
            <a:off x="7500958" y="2357430"/>
            <a:ext cx="285752" cy="64294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4" name="سهم للأسفل 33"/>
          <p:cNvSpPr/>
          <p:nvPr/>
        </p:nvSpPr>
        <p:spPr>
          <a:xfrm>
            <a:off x="1571604" y="2000240"/>
            <a:ext cx="285752" cy="28575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5" name="سهم للأسفل 34"/>
          <p:cNvSpPr/>
          <p:nvPr/>
        </p:nvSpPr>
        <p:spPr>
          <a:xfrm>
            <a:off x="642910" y="2071678"/>
            <a:ext cx="214314" cy="21431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7" name="سهم للأسفل 36"/>
          <p:cNvSpPr/>
          <p:nvPr/>
        </p:nvSpPr>
        <p:spPr>
          <a:xfrm>
            <a:off x="2143108" y="2714620"/>
            <a:ext cx="357190" cy="50006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8" name="سهم للأسفل 37"/>
          <p:cNvSpPr/>
          <p:nvPr/>
        </p:nvSpPr>
        <p:spPr>
          <a:xfrm>
            <a:off x="571472" y="2714620"/>
            <a:ext cx="285752" cy="57150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9" name="سهم للأسفل 38"/>
          <p:cNvSpPr/>
          <p:nvPr/>
        </p:nvSpPr>
        <p:spPr>
          <a:xfrm>
            <a:off x="571472" y="4071942"/>
            <a:ext cx="571504" cy="21431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0" name="سهم للأسفل 39"/>
          <p:cNvSpPr/>
          <p:nvPr/>
        </p:nvSpPr>
        <p:spPr>
          <a:xfrm rot="18348158">
            <a:off x="1230609" y="4969894"/>
            <a:ext cx="285752" cy="3623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1" name="سهم للأسفل 40"/>
          <p:cNvSpPr/>
          <p:nvPr/>
        </p:nvSpPr>
        <p:spPr>
          <a:xfrm rot="2472143">
            <a:off x="894836" y="4989160"/>
            <a:ext cx="285752" cy="275869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2" name="سهم للأسفل 41"/>
          <p:cNvSpPr/>
          <p:nvPr/>
        </p:nvSpPr>
        <p:spPr>
          <a:xfrm>
            <a:off x="1785918" y="5500702"/>
            <a:ext cx="357190" cy="28575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3" name="سهم للأسفل 42"/>
          <p:cNvSpPr/>
          <p:nvPr/>
        </p:nvSpPr>
        <p:spPr>
          <a:xfrm>
            <a:off x="571472" y="5643578"/>
            <a:ext cx="357158" cy="21431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4" name="سهم للأسفل 43"/>
          <p:cNvSpPr/>
          <p:nvPr/>
        </p:nvSpPr>
        <p:spPr>
          <a:xfrm>
            <a:off x="5286380" y="3143248"/>
            <a:ext cx="214314" cy="21431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5" name="سهم للأسفل 44"/>
          <p:cNvSpPr/>
          <p:nvPr/>
        </p:nvSpPr>
        <p:spPr>
          <a:xfrm rot="17896948">
            <a:off x="7099782" y="662496"/>
            <a:ext cx="428628" cy="64294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6" name="سهم للأسفل 45"/>
          <p:cNvSpPr/>
          <p:nvPr/>
        </p:nvSpPr>
        <p:spPr>
          <a:xfrm rot="3964767">
            <a:off x="2915868" y="586430"/>
            <a:ext cx="431739" cy="71438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7" name="سهم للأسفل 46"/>
          <p:cNvSpPr/>
          <p:nvPr/>
        </p:nvSpPr>
        <p:spPr>
          <a:xfrm>
            <a:off x="4857752" y="928670"/>
            <a:ext cx="357190" cy="35719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8" name="سهم للأسفل 47"/>
          <p:cNvSpPr/>
          <p:nvPr/>
        </p:nvSpPr>
        <p:spPr>
          <a:xfrm rot="20516774">
            <a:off x="8056514" y="3807632"/>
            <a:ext cx="382380" cy="503198"/>
          </a:xfrm>
          <a:prstGeom prst="downArrow">
            <a:avLst>
              <a:gd name="adj1" fmla="val 37424"/>
              <a:gd name="adj2" fmla="val 58901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9" name="سهم للأسفل 48"/>
          <p:cNvSpPr/>
          <p:nvPr/>
        </p:nvSpPr>
        <p:spPr>
          <a:xfrm rot="1018734">
            <a:off x="7205635" y="3846863"/>
            <a:ext cx="307172" cy="46956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0" name="سهم للأسفل 49"/>
          <p:cNvSpPr/>
          <p:nvPr/>
        </p:nvSpPr>
        <p:spPr>
          <a:xfrm>
            <a:off x="8215338" y="4929198"/>
            <a:ext cx="285752" cy="50006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1" name="سهم للأسفل 50"/>
          <p:cNvSpPr/>
          <p:nvPr/>
        </p:nvSpPr>
        <p:spPr>
          <a:xfrm>
            <a:off x="6858016" y="4929198"/>
            <a:ext cx="285752" cy="50006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851648" cy="1828800"/>
          </a:xfrm>
        </p:spPr>
        <p:txBody>
          <a:bodyPr/>
          <a:lstStyle/>
          <a:p>
            <a:pPr algn="ctr"/>
            <a:r>
              <a:rPr lang="ar-SY" sz="6000" dirty="0" smtClean="0">
                <a:solidFill>
                  <a:srgbClr val="0000FF"/>
                </a:solidFill>
                <a:sym typeface="Wingdings 3" pitchFamily="18" charset="2"/>
              </a:rPr>
              <a:t> </a:t>
            </a:r>
            <a:r>
              <a:rPr lang="ar-SY" sz="6000" dirty="0" smtClean="0">
                <a:solidFill>
                  <a:schemeClr val="tx1"/>
                </a:solidFill>
                <a:effectLst/>
                <a:cs typeface="+mn-cs"/>
              </a:rPr>
              <a:t>تقصي  المخالطين</a:t>
            </a:r>
            <a:r>
              <a:rPr lang="ar-SY" sz="6000" dirty="0" smtClean="0">
                <a:solidFill>
                  <a:schemeClr val="tx1"/>
                </a:solidFill>
              </a:rPr>
              <a:t/>
            </a:r>
            <a:br>
              <a:rPr lang="ar-SY" sz="6000" dirty="0" smtClean="0">
                <a:solidFill>
                  <a:schemeClr val="tx1"/>
                </a:solidFill>
              </a:rPr>
            </a:br>
            <a:r>
              <a:rPr lang="ar-SY" sz="6000" dirty="0" smtClean="0">
                <a:solidFill>
                  <a:schemeClr val="tx1"/>
                </a:solidFill>
              </a:rPr>
              <a:t> </a:t>
            </a:r>
            <a:endParaRPr lang="ar-SY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2844" y="2000240"/>
            <a:ext cx="8786842" cy="3571876"/>
          </a:xfrm>
        </p:spPr>
        <p:txBody>
          <a:bodyPr>
            <a:normAutofit fontScale="77500" lnSpcReduction="20000"/>
          </a:bodyPr>
          <a:lstStyle/>
          <a:p>
            <a:r>
              <a:rPr lang="ar-SY" sz="6900" b="1" dirty="0" smtClean="0"/>
              <a:t>عند تأكيد تشخيص إصابة المريض بالسل يجب إجراء تقصي مخالطي المريض للبحث عن </a:t>
            </a:r>
            <a:r>
              <a:rPr lang="ar-SY" sz="6900" b="1" dirty="0" smtClean="0">
                <a:solidFill>
                  <a:srgbClr val="FF0000"/>
                </a:solidFill>
              </a:rPr>
              <a:t>إصابة </a:t>
            </a:r>
            <a:r>
              <a:rPr lang="ar-SY" sz="6900" b="1" dirty="0" smtClean="0"/>
              <a:t>غير ظاهرة بين المخالطين قد تكون مصدراً للعدوى ومن اجل </a:t>
            </a:r>
            <a:r>
              <a:rPr lang="ar-SY" sz="6900" b="1" dirty="0" smtClean="0">
                <a:solidFill>
                  <a:srgbClr val="00B050"/>
                </a:solidFill>
              </a:rPr>
              <a:t>تدبير</a:t>
            </a:r>
            <a:r>
              <a:rPr lang="ar-SY" sz="6900" b="1" dirty="0" smtClean="0"/>
              <a:t> المخالطين 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851648" cy="1271598"/>
          </a:xfrm>
        </p:spPr>
        <p:txBody>
          <a:bodyPr/>
          <a:lstStyle/>
          <a:p>
            <a:pPr algn="ctr"/>
            <a:r>
              <a:rPr lang="ar-SY" sz="6000" dirty="0" smtClean="0">
                <a:solidFill>
                  <a:srgbClr val="0000FF"/>
                </a:solidFill>
                <a:effectLst/>
                <a:sym typeface="Wingdings 3" pitchFamily="18" charset="2"/>
              </a:rPr>
              <a:t> </a:t>
            </a:r>
            <a:r>
              <a:rPr lang="ar-SY" sz="6000" dirty="0" smtClean="0">
                <a:solidFill>
                  <a:schemeClr val="tx1"/>
                </a:solidFill>
                <a:effectLst/>
                <a:cs typeface="+mn-cs"/>
              </a:rPr>
              <a:t>تقصي المخالطين </a:t>
            </a:r>
            <a:endParaRPr lang="ar-SY" sz="6000" dirty="0">
              <a:solidFill>
                <a:schemeClr val="tx1"/>
              </a:solidFill>
              <a:effectLst/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Y" sz="4800" b="1" dirty="0" smtClean="0">
                <a:solidFill>
                  <a:srgbClr val="FF0000"/>
                </a:solidFill>
              </a:rPr>
              <a:t>طريقة تقصي المخالطين :</a:t>
            </a:r>
          </a:p>
          <a:p>
            <a:r>
              <a:rPr lang="ar-SY" sz="4800" b="1" dirty="0" smtClean="0"/>
              <a:t>أولاً -  بوجود اختبار </a:t>
            </a:r>
            <a:r>
              <a:rPr lang="ar-SY" sz="4800" b="1" dirty="0" err="1" smtClean="0"/>
              <a:t>السلّين</a:t>
            </a:r>
            <a:r>
              <a:rPr lang="ar-SY" sz="4800" b="1" dirty="0" smtClean="0"/>
              <a:t> :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ar-SY" sz="6000" dirty="0" smtClean="0">
                <a:solidFill>
                  <a:srgbClr val="FF0000"/>
                </a:solidFill>
              </a:rPr>
              <a:t/>
            </a:r>
            <a:br>
              <a:rPr lang="ar-SY" sz="6000" dirty="0" smtClean="0">
                <a:solidFill>
                  <a:srgbClr val="FF0000"/>
                </a:solidFill>
              </a:rPr>
            </a:br>
            <a:r>
              <a:rPr lang="ar-SY" sz="6000" dirty="0" smtClean="0">
                <a:solidFill>
                  <a:srgbClr val="FF0000"/>
                </a:solidFill>
              </a:rPr>
              <a:t/>
            </a:r>
            <a:br>
              <a:rPr lang="ar-SY" sz="6000" dirty="0" smtClean="0">
                <a:solidFill>
                  <a:srgbClr val="FF0000"/>
                </a:solidFill>
              </a:rPr>
            </a:br>
            <a:r>
              <a:rPr lang="ar-SY" sz="6000" dirty="0" smtClean="0">
                <a:solidFill>
                  <a:schemeClr val="tx1"/>
                </a:solidFill>
              </a:rPr>
              <a:t> </a:t>
            </a:r>
            <a:r>
              <a:rPr lang="ar-SY" sz="6700" dirty="0" smtClean="0">
                <a:solidFill>
                  <a:schemeClr val="tx1"/>
                </a:solidFill>
                <a:effectLst/>
                <a:cs typeface="+mn-cs"/>
              </a:rPr>
              <a:t>تقصي المخالطين </a:t>
            </a: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ar-SY" sz="6000" dirty="0" smtClean="0">
                <a:solidFill>
                  <a:srgbClr val="FF0000"/>
                </a:solidFill>
                <a:effectLst/>
                <a:cs typeface="+mn-cs"/>
              </a:rPr>
              <a:t>عند الأطفال :</a:t>
            </a:r>
            <a:endParaRPr lang="ar-SY" dirty="0">
              <a:effectLst/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285992"/>
            <a:ext cx="8786842" cy="457200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1- إذا كان اختبار </a:t>
            </a:r>
            <a:r>
              <a:rPr lang="ar-SY" sz="4800" b="1" dirty="0" err="1" smtClean="0">
                <a:latin typeface="Arial" pitchFamily="34" charset="0"/>
                <a:cs typeface="Arial" pitchFamily="34" charset="0"/>
              </a:rPr>
              <a:t>السلّين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Y" sz="4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سلبياً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lnSpc>
                <a:spcPct val="80000"/>
              </a:lnSpc>
            </a:pP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الطفل </a:t>
            </a:r>
            <a:r>
              <a:rPr lang="ar-SY" sz="4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سليم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يعطى </a:t>
            </a:r>
            <a:r>
              <a:rPr lang="ar-SY" sz="4800" b="1" dirty="0" err="1" smtClean="0">
                <a:latin typeface="Arial" pitchFamily="34" charset="0"/>
                <a:cs typeface="Arial" pitchFamily="34" charset="0"/>
              </a:rPr>
              <a:t>ايزونيازيد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لمدة شهرين</a:t>
            </a:r>
          </a:p>
          <a:p>
            <a:pPr>
              <a:lnSpc>
                <a:spcPct val="80000"/>
              </a:lnSpc>
            </a:pP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ويعاد بعدها اختبار </a:t>
            </a:r>
            <a:r>
              <a:rPr lang="ar-SY" sz="4800" b="1" dirty="0" err="1" smtClean="0">
                <a:latin typeface="Arial" pitchFamily="34" charset="0"/>
                <a:cs typeface="Arial" pitchFamily="34" charset="0"/>
              </a:rPr>
              <a:t>السلّين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lnSpc>
                <a:spcPct val="80000"/>
              </a:lnSpc>
            </a:pP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إذا بقي </a:t>
            </a:r>
            <a:r>
              <a:rPr lang="ar-SY" sz="4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سلبياً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يوقف </a:t>
            </a:r>
            <a:r>
              <a:rPr lang="ar-SY" sz="4800" b="1" dirty="0" err="1" smtClean="0">
                <a:latin typeface="Arial" pitchFamily="34" charset="0"/>
                <a:cs typeface="Arial" pitchFamily="34" charset="0"/>
              </a:rPr>
              <a:t>الإيزونيازيد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ويعطى </a:t>
            </a:r>
          </a:p>
          <a:p>
            <a:pPr>
              <a:lnSpc>
                <a:spcPct val="80000"/>
              </a:lnSpc>
            </a:pP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الطفل لقاح </a:t>
            </a:r>
            <a:r>
              <a:rPr lang="ar-SY" sz="4800" b="1" dirty="0" err="1" smtClean="0">
                <a:latin typeface="Arial" pitchFamily="34" charset="0"/>
                <a:cs typeface="Arial" pitchFamily="34" charset="0"/>
              </a:rPr>
              <a:t>الـ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BCG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. </a:t>
            </a:r>
          </a:p>
          <a:p>
            <a:pPr>
              <a:lnSpc>
                <a:spcPct val="80000"/>
              </a:lnSpc>
            </a:pP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وإذا أصبح </a:t>
            </a:r>
            <a:r>
              <a:rPr lang="ar-SY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إيجابياً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يتابع العلاج </a:t>
            </a:r>
            <a:r>
              <a:rPr lang="ar-SY" sz="4800" b="1" dirty="0" err="1" smtClean="0">
                <a:latin typeface="Arial" pitchFamily="34" charset="0"/>
                <a:cs typeface="Arial" pitchFamily="34" charset="0"/>
              </a:rPr>
              <a:t>بالإيزونيازيد</a:t>
            </a:r>
            <a:endParaRPr lang="ar-SY" sz="4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حتى </a:t>
            </a:r>
            <a:r>
              <a:rPr lang="ar-SY" sz="4800" b="1" dirty="0" err="1" smtClean="0">
                <a:latin typeface="Arial" pitchFamily="34" charset="0"/>
                <a:cs typeface="Arial" pitchFamily="34" charset="0"/>
              </a:rPr>
              <a:t>ستةأشهر</a:t>
            </a:r>
            <a:r>
              <a:rPr lang="ar-SY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Y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851648" cy="1828800"/>
          </a:xfrm>
        </p:spPr>
        <p:txBody>
          <a:bodyPr/>
          <a:lstStyle/>
          <a:p>
            <a:pPr algn="ctr"/>
            <a:r>
              <a:rPr lang="ar-SY" sz="6000" dirty="0" smtClean="0">
                <a:solidFill>
                  <a:schemeClr val="tx1"/>
                </a:solidFill>
                <a:cs typeface="+mn-cs"/>
              </a:rPr>
              <a:t>تقصي المخالطين </a:t>
            </a: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ar-SY" sz="6000" dirty="0" smtClean="0">
                <a:solidFill>
                  <a:srgbClr val="FF0000"/>
                </a:solidFill>
                <a:effectLst/>
                <a:cs typeface="+mn-cs"/>
              </a:rPr>
              <a:t>عند الأطفال :</a:t>
            </a:r>
            <a:endParaRPr lang="ar-SY" dirty="0">
              <a:effectLst/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285992"/>
            <a:ext cx="9144000" cy="45720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ar-SY" sz="5200" b="1" dirty="0" smtClean="0"/>
              <a:t>2 - إذا كان اختبار </a:t>
            </a:r>
            <a:r>
              <a:rPr lang="ar-SY" sz="5200" b="1" dirty="0" err="1" smtClean="0"/>
              <a:t>السلّين</a:t>
            </a:r>
            <a:r>
              <a:rPr lang="ar-SY" sz="5200" b="1" dirty="0" smtClean="0"/>
              <a:t> </a:t>
            </a:r>
            <a:r>
              <a:rPr lang="ar-SY" sz="5200" b="1" dirty="0" smtClean="0">
                <a:solidFill>
                  <a:srgbClr val="FF0000"/>
                </a:solidFill>
              </a:rPr>
              <a:t>إيجابياً</a:t>
            </a:r>
            <a:r>
              <a:rPr lang="ar-SY" sz="5200" b="1" dirty="0" smtClean="0"/>
              <a:t> :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- الطفل </a:t>
            </a:r>
            <a:r>
              <a:rPr lang="ar-SY" sz="4800" b="1" dirty="0" smtClean="0">
                <a:solidFill>
                  <a:srgbClr val="00B050"/>
                </a:solidFill>
              </a:rPr>
              <a:t>سليم</a:t>
            </a:r>
            <a:r>
              <a:rPr lang="ar-SY" sz="4800" b="1" dirty="0" smtClean="0"/>
              <a:t> و</a:t>
            </a:r>
            <a:r>
              <a:rPr lang="ar-SY" sz="4800" b="1" dirty="0" smtClean="0">
                <a:solidFill>
                  <a:srgbClr val="FF0000"/>
                </a:solidFill>
              </a:rPr>
              <a:t>غير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FF0000"/>
                </a:solidFill>
              </a:rPr>
              <a:t>ملقح</a:t>
            </a:r>
            <a:r>
              <a:rPr lang="ar-SY" sz="4800" b="1" dirty="0" smtClean="0"/>
              <a:t> بالـ  </a:t>
            </a:r>
            <a:r>
              <a:rPr lang="en-US" sz="4800" b="1" dirty="0" smtClean="0"/>
              <a:t>BCG</a:t>
            </a:r>
            <a:r>
              <a:rPr lang="ar-SY" sz="4800" b="1" dirty="0" smtClean="0"/>
              <a:t> يعطى </a:t>
            </a:r>
            <a:r>
              <a:rPr lang="ar-SY" sz="4800" b="1" dirty="0" err="1" smtClean="0">
                <a:solidFill>
                  <a:srgbClr val="00B050"/>
                </a:solidFill>
              </a:rPr>
              <a:t>الإيزونيازيد</a:t>
            </a:r>
            <a:endParaRPr lang="ar-SY" sz="4800" b="1" dirty="0" smtClean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</a:pPr>
            <a:r>
              <a:rPr lang="ar-SY" sz="4800" b="1" dirty="0" smtClean="0"/>
              <a:t> وقائياً لمدة ستة أشهر </a:t>
            </a:r>
            <a:r>
              <a:rPr lang="ar-SY" sz="4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- الطفل </a:t>
            </a:r>
            <a:r>
              <a:rPr lang="ar-SY" sz="4800" b="1" dirty="0" smtClean="0">
                <a:solidFill>
                  <a:srgbClr val="00B050"/>
                </a:solidFill>
              </a:rPr>
              <a:t>سليم</a:t>
            </a:r>
            <a:r>
              <a:rPr lang="ar-SY" sz="4800" b="1" dirty="0" smtClean="0"/>
              <a:t> و</a:t>
            </a:r>
            <a:r>
              <a:rPr lang="ar-SY" sz="4800" b="1" dirty="0" smtClean="0">
                <a:solidFill>
                  <a:srgbClr val="00B050"/>
                </a:solidFill>
              </a:rPr>
              <a:t>ملقح</a:t>
            </a:r>
            <a:r>
              <a:rPr lang="ar-SY" sz="4800" b="1" dirty="0" smtClean="0"/>
              <a:t> بالـ </a:t>
            </a:r>
            <a:r>
              <a:rPr lang="en-US" sz="4800" b="1" dirty="0" smtClean="0"/>
              <a:t>BCG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00B050"/>
                </a:solidFill>
              </a:rPr>
              <a:t>لا داعي </a:t>
            </a:r>
            <a:r>
              <a:rPr lang="ar-SY" sz="4800" b="1" dirty="0" smtClean="0"/>
              <a:t>لاتخاذ أي إجراء </a:t>
            </a:r>
            <a:r>
              <a:rPr lang="ar-SY" sz="4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- لدى الطفل </a:t>
            </a:r>
            <a:r>
              <a:rPr lang="ar-SY" sz="4800" b="1" dirty="0" smtClean="0">
                <a:solidFill>
                  <a:srgbClr val="FF0000"/>
                </a:solidFill>
              </a:rPr>
              <a:t>أعراض</a:t>
            </a:r>
            <a:r>
              <a:rPr lang="ar-SY" sz="4800" b="1" dirty="0" smtClean="0"/>
              <a:t> : تجرى له صورة صدر وفحص قشع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ويجرى البحث عن إصابة </a:t>
            </a:r>
            <a:r>
              <a:rPr lang="ar-SY" sz="4800" b="1" dirty="0" err="1" smtClean="0"/>
              <a:t>سلّية</a:t>
            </a:r>
            <a:r>
              <a:rPr lang="ar-SY" sz="4800" b="1" dirty="0" smtClean="0"/>
              <a:t> وتطبق معالجة درنية 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عند وجود </a:t>
            </a:r>
            <a:r>
              <a:rPr lang="ar-SY" sz="4800" b="1" dirty="0" smtClean="0">
                <a:solidFill>
                  <a:srgbClr val="FF0000"/>
                </a:solidFill>
              </a:rPr>
              <a:t>علامات </a:t>
            </a:r>
            <a:r>
              <a:rPr lang="ar-SY" sz="4800" b="1" dirty="0" err="1" smtClean="0">
                <a:solidFill>
                  <a:srgbClr val="FF0000"/>
                </a:solidFill>
              </a:rPr>
              <a:t>شعاعية</a:t>
            </a:r>
            <a:r>
              <a:rPr lang="ar-SY" sz="4800" b="1" dirty="0" smtClean="0">
                <a:solidFill>
                  <a:srgbClr val="FF0000"/>
                </a:solidFill>
              </a:rPr>
              <a:t> </a:t>
            </a:r>
            <a:r>
              <a:rPr lang="ar-SY" sz="4800" b="1" dirty="0" smtClean="0"/>
              <a:t>أو فحص </a:t>
            </a:r>
            <a:r>
              <a:rPr lang="ar-SY" sz="4800" b="1" dirty="0" smtClean="0">
                <a:solidFill>
                  <a:srgbClr val="FF0000"/>
                </a:solidFill>
              </a:rPr>
              <a:t>قشع ايجابي </a:t>
            </a:r>
            <a:r>
              <a:rPr lang="ar-SY" sz="4800" b="1" dirty="0" smtClean="0"/>
              <a:t>.</a:t>
            </a:r>
          </a:p>
          <a:p>
            <a:r>
              <a:rPr lang="ar-SY" dirty="0" smtClean="0"/>
              <a:t>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571868" y="0"/>
            <a:ext cx="335758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تقصي المخالطين</a:t>
            </a:r>
          </a:p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(الأطفال )</a:t>
            </a:r>
            <a:r>
              <a:rPr lang="ar-SY" sz="2400" b="1" dirty="0" smtClean="0">
                <a:solidFill>
                  <a:srgbClr val="008080"/>
                </a:solidFill>
              </a:rPr>
              <a:t>؟</a:t>
            </a:r>
            <a:endParaRPr lang="ar-SY" sz="2400" b="1" dirty="0">
              <a:solidFill>
                <a:srgbClr val="00808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282" y="1214422"/>
            <a:ext cx="30003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الأطفال الذين</a:t>
            </a:r>
          </a:p>
          <a:p>
            <a:pPr algn="ctr"/>
            <a:r>
              <a:rPr lang="ar-SY" sz="2000" b="1" dirty="0" smtClean="0"/>
              <a:t>لديهم اختبار </a:t>
            </a:r>
            <a:r>
              <a:rPr lang="ar-SY" sz="2000" b="1" dirty="0" err="1" smtClean="0"/>
              <a:t>السلّين</a:t>
            </a:r>
            <a:r>
              <a:rPr lang="ar-SY" sz="2000" b="1" dirty="0" smtClean="0"/>
              <a:t> </a:t>
            </a:r>
            <a:r>
              <a:rPr lang="ar-SY" sz="2000" b="1" dirty="0" smtClean="0">
                <a:solidFill>
                  <a:srgbClr val="00B050"/>
                </a:solidFill>
              </a:rPr>
              <a:t>سلبي</a:t>
            </a:r>
            <a:endParaRPr lang="ar-SY" sz="2000" b="1" dirty="0">
              <a:solidFill>
                <a:srgbClr val="00B05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215074" y="1214422"/>
            <a:ext cx="24288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الأطفال الذين</a:t>
            </a:r>
          </a:p>
          <a:p>
            <a:pPr algn="ctr"/>
            <a:r>
              <a:rPr lang="ar-SY" sz="2000" b="1" dirty="0" smtClean="0"/>
              <a:t>لديهم اختبار </a:t>
            </a:r>
            <a:r>
              <a:rPr lang="ar-SY" sz="2000" b="1" dirty="0" err="1" smtClean="0"/>
              <a:t>السلّين</a:t>
            </a:r>
            <a:r>
              <a:rPr lang="ar-SY" sz="2000" b="1" dirty="0" smtClean="0"/>
              <a:t> </a:t>
            </a:r>
            <a:r>
              <a:rPr lang="ar-SY" sz="2000" b="1" dirty="0" smtClean="0">
                <a:solidFill>
                  <a:srgbClr val="FF0000"/>
                </a:solidFill>
              </a:rPr>
              <a:t>إيجابي</a:t>
            </a:r>
            <a:endParaRPr lang="ar-SY" sz="2000" b="1" dirty="0">
              <a:solidFill>
                <a:srgbClr val="FF0000"/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357818" y="4786322"/>
            <a:ext cx="378618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إذا كان الطفل لديه </a:t>
            </a:r>
            <a:r>
              <a:rPr lang="ar-SY" b="1" dirty="0" smtClean="0">
                <a:solidFill>
                  <a:srgbClr val="FF0000"/>
                </a:solidFill>
              </a:rPr>
              <a:t>أعراض</a:t>
            </a:r>
            <a:r>
              <a:rPr lang="ar-SY" b="1" dirty="0" smtClean="0"/>
              <a:t> يجرى له :</a:t>
            </a:r>
          </a:p>
          <a:p>
            <a:pPr algn="ctr"/>
            <a:r>
              <a:rPr lang="ar-SY" b="1" dirty="0" smtClean="0"/>
              <a:t>صورة صدر </a:t>
            </a:r>
          </a:p>
          <a:p>
            <a:pPr algn="ctr"/>
            <a:r>
              <a:rPr lang="ar-SY" b="1" dirty="0" smtClean="0"/>
              <a:t>وتحري عصية كوخ في القشع</a:t>
            </a:r>
          </a:p>
          <a:p>
            <a:pPr algn="ctr"/>
            <a:r>
              <a:rPr lang="ar-SY" b="1" dirty="0" smtClean="0"/>
              <a:t>يعطى علاج درني في حال وجود </a:t>
            </a:r>
            <a:r>
              <a:rPr lang="ar-SY" b="1" dirty="0" smtClean="0">
                <a:solidFill>
                  <a:srgbClr val="FF0000"/>
                </a:solidFill>
              </a:rPr>
              <a:t>علامات</a:t>
            </a:r>
            <a:r>
              <a:rPr lang="ar-SY" b="1" dirty="0" smtClean="0"/>
              <a:t> </a:t>
            </a:r>
            <a:r>
              <a:rPr lang="ar-SY" b="1" dirty="0" err="1" smtClean="0">
                <a:solidFill>
                  <a:srgbClr val="FF0000"/>
                </a:solidFill>
              </a:rPr>
              <a:t>شعاعية</a:t>
            </a:r>
            <a:r>
              <a:rPr lang="ar-SY" b="1" dirty="0" smtClean="0"/>
              <a:t> أو </a:t>
            </a:r>
            <a:r>
              <a:rPr lang="ar-SY" b="1" dirty="0" smtClean="0">
                <a:solidFill>
                  <a:srgbClr val="FF0000"/>
                </a:solidFill>
              </a:rPr>
              <a:t>قشع إيجابي</a:t>
            </a:r>
            <a:endParaRPr lang="ar-SY" b="1" dirty="0">
              <a:solidFill>
                <a:srgbClr val="FF0000"/>
              </a:solidFill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1214414" y="2428868"/>
            <a:ext cx="150019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طفل </a:t>
            </a:r>
            <a:r>
              <a:rPr lang="ar-SY" sz="2000" b="1" dirty="0" smtClean="0">
                <a:solidFill>
                  <a:srgbClr val="00B050"/>
                </a:solidFill>
              </a:rPr>
              <a:t>سليم</a:t>
            </a:r>
            <a:endParaRPr lang="ar-SY" sz="2000" b="1" dirty="0">
              <a:solidFill>
                <a:srgbClr val="00B050"/>
              </a:solidFill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785786" y="4286256"/>
            <a:ext cx="185735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Y" sz="2000" b="1" dirty="0" smtClean="0"/>
              <a:t>إعادة تفاعل </a:t>
            </a:r>
            <a:r>
              <a:rPr lang="ar-SY" sz="2000" b="1" dirty="0" err="1" smtClean="0"/>
              <a:t>السلّين</a:t>
            </a:r>
            <a:endParaRPr lang="ar-SY" sz="2000" b="1" dirty="0"/>
          </a:p>
        </p:txBody>
      </p:sp>
      <p:sp>
        <p:nvSpPr>
          <p:cNvPr id="21" name="شكل بيضاوي 20"/>
          <p:cNvSpPr/>
          <p:nvPr/>
        </p:nvSpPr>
        <p:spPr>
          <a:xfrm>
            <a:off x="428596" y="5143512"/>
            <a:ext cx="571504" cy="42862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-</a:t>
            </a:r>
            <a:endParaRPr lang="ar-SY" sz="2000" b="1" dirty="0"/>
          </a:p>
        </p:txBody>
      </p:sp>
      <p:sp>
        <p:nvSpPr>
          <p:cNvPr id="22" name="شكل بيضاوي 21"/>
          <p:cNvSpPr/>
          <p:nvPr/>
        </p:nvSpPr>
        <p:spPr>
          <a:xfrm>
            <a:off x="1500166" y="5143512"/>
            <a:ext cx="571504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>
                <a:solidFill>
                  <a:schemeClr val="tx1"/>
                </a:solidFill>
              </a:rPr>
              <a:t>+</a:t>
            </a:r>
            <a:endParaRPr lang="ar-SY" sz="2000" b="1" dirty="0">
              <a:solidFill>
                <a:schemeClr val="tx1"/>
              </a:solidFill>
            </a:endParaRPr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1857356" y="5786454"/>
            <a:ext cx="214314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متابعة العلاج 4 أشهر أخرى </a:t>
            </a:r>
            <a:r>
              <a:rPr lang="ar-SY" b="1" dirty="0" err="1" smtClean="0"/>
              <a:t>بــ</a:t>
            </a:r>
            <a:r>
              <a:rPr lang="ar-SY" b="1" dirty="0" smtClean="0"/>
              <a:t> </a:t>
            </a:r>
            <a:r>
              <a:rPr lang="en-US" b="1" dirty="0" smtClean="0"/>
              <a:t>INH</a:t>
            </a:r>
            <a:endParaRPr lang="ar-SY" b="1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1000100" y="3357562"/>
            <a:ext cx="171448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علاج شهرين</a:t>
            </a:r>
          </a:p>
          <a:p>
            <a:pPr algn="ctr"/>
            <a:r>
              <a:rPr lang="en-US" sz="2000" b="1" dirty="0" smtClean="0"/>
              <a:t>INH</a:t>
            </a:r>
            <a:endParaRPr lang="ar-SY" sz="2000" b="1" dirty="0"/>
          </a:p>
        </p:txBody>
      </p:sp>
      <p:sp>
        <p:nvSpPr>
          <p:cNvPr id="28" name="مستطيل مستدير الزوايا 27"/>
          <p:cNvSpPr/>
          <p:nvPr/>
        </p:nvSpPr>
        <p:spPr>
          <a:xfrm>
            <a:off x="0" y="5857892"/>
            <a:ext cx="171448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يوقف </a:t>
            </a:r>
            <a:r>
              <a:rPr lang="ar-SY" b="1" dirty="0" err="1" smtClean="0"/>
              <a:t>الـ</a:t>
            </a:r>
            <a:r>
              <a:rPr lang="ar-SY" b="1" dirty="0" smtClean="0"/>
              <a:t> </a:t>
            </a:r>
            <a:r>
              <a:rPr lang="en-US" b="1" dirty="0" smtClean="0"/>
              <a:t>INH</a:t>
            </a:r>
            <a:endParaRPr lang="ar-SY" b="1" dirty="0" smtClean="0"/>
          </a:p>
          <a:p>
            <a:pPr algn="ctr"/>
            <a:r>
              <a:rPr lang="ar-SY" b="1" dirty="0" smtClean="0"/>
              <a:t>ويعطى لقاح</a:t>
            </a:r>
            <a:r>
              <a:rPr lang="en-US" b="1" dirty="0" smtClean="0"/>
              <a:t>BCG </a:t>
            </a:r>
            <a:endParaRPr lang="ar-SY" b="1" dirty="0"/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7358082" y="3000372"/>
            <a:ext cx="178591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طفل </a:t>
            </a:r>
            <a:r>
              <a:rPr lang="ar-SY" sz="2000" b="1" dirty="0" smtClean="0">
                <a:solidFill>
                  <a:srgbClr val="00B050"/>
                </a:solidFill>
              </a:rPr>
              <a:t>سليم</a:t>
            </a:r>
            <a:r>
              <a:rPr lang="ar-SY" sz="2000" b="1" dirty="0" smtClean="0"/>
              <a:t> و</a:t>
            </a:r>
            <a:r>
              <a:rPr lang="ar-SY" sz="2000" b="1" dirty="0" smtClean="0">
                <a:solidFill>
                  <a:srgbClr val="00B050"/>
                </a:solidFill>
              </a:rPr>
              <a:t>ملقّح</a:t>
            </a:r>
          </a:p>
          <a:p>
            <a:pPr algn="ctr"/>
            <a:r>
              <a:rPr lang="ar-SY" sz="2000" b="1" dirty="0" err="1" smtClean="0"/>
              <a:t>لاداعي</a:t>
            </a:r>
            <a:r>
              <a:rPr lang="ar-SY" sz="2000" b="1" dirty="0" smtClean="0"/>
              <a:t> لأي إجراء </a:t>
            </a:r>
            <a:endParaRPr lang="ar-SY" sz="2000" b="1" dirty="0"/>
          </a:p>
        </p:txBody>
      </p:sp>
      <p:sp>
        <p:nvSpPr>
          <p:cNvPr id="33" name="سهم للأسفل 32"/>
          <p:cNvSpPr/>
          <p:nvPr/>
        </p:nvSpPr>
        <p:spPr>
          <a:xfrm rot="19478515">
            <a:off x="7652671" y="2273844"/>
            <a:ext cx="400767" cy="728403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9" name="سهم للأسفل 38"/>
          <p:cNvSpPr/>
          <p:nvPr/>
        </p:nvSpPr>
        <p:spPr>
          <a:xfrm>
            <a:off x="1500166" y="4071942"/>
            <a:ext cx="571504" cy="14287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0" name="سهم للأسفل 39"/>
          <p:cNvSpPr/>
          <p:nvPr/>
        </p:nvSpPr>
        <p:spPr>
          <a:xfrm rot="18348158">
            <a:off x="1230609" y="4969894"/>
            <a:ext cx="285752" cy="3623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1" name="سهم للأسفل 40"/>
          <p:cNvSpPr/>
          <p:nvPr/>
        </p:nvSpPr>
        <p:spPr>
          <a:xfrm rot="2472143">
            <a:off x="894836" y="4989160"/>
            <a:ext cx="285752" cy="275869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2" name="سهم للأسفل 41"/>
          <p:cNvSpPr/>
          <p:nvPr/>
        </p:nvSpPr>
        <p:spPr>
          <a:xfrm>
            <a:off x="1785918" y="5500702"/>
            <a:ext cx="357190" cy="28575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3" name="سهم للأسفل 42"/>
          <p:cNvSpPr/>
          <p:nvPr/>
        </p:nvSpPr>
        <p:spPr>
          <a:xfrm>
            <a:off x="571472" y="5643578"/>
            <a:ext cx="357158" cy="21431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5" name="سهم للأسفل 44"/>
          <p:cNvSpPr/>
          <p:nvPr/>
        </p:nvSpPr>
        <p:spPr>
          <a:xfrm rot="17896948">
            <a:off x="7099782" y="662496"/>
            <a:ext cx="428628" cy="64294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6" name="سهم للأسفل 45"/>
          <p:cNvSpPr/>
          <p:nvPr/>
        </p:nvSpPr>
        <p:spPr>
          <a:xfrm rot="3964767">
            <a:off x="2915868" y="586430"/>
            <a:ext cx="431739" cy="71438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2" name="عنوان فرعي 51"/>
          <p:cNvSpPr>
            <a:spLocks noGrp="1"/>
          </p:cNvSpPr>
          <p:nvPr>
            <p:ph type="subTitle" idx="1"/>
          </p:nvPr>
        </p:nvSpPr>
        <p:spPr>
          <a:xfrm>
            <a:off x="6786578" y="3857628"/>
            <a:ext cx="235742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fontScale="40000" lnSpcReduction="20000"/>
          </a:bodyPr>
          <a:lstStyle/>
          <a:p>
            <a:pPr algn="ctr"/>
            <a:endParaRPr lang="ar-SY" dirty="0" smtClean="0"/>
          </a:p>
          <a:p>
            <a:pPr algn="ctr"/>
            <a:r>
              <a:rPr lang="ar-SY" sz="4400" b="1" dirty="0" smtClean="0"/>
              <a:t>طفل </a:t>
            </a:r>
            <a:r>
              <a:rPr lang="ar-SY" sz="4400" b="1" dirty="0" smtClean="0">
                <a:solidFill>
                  <a:srgbClr val="00B050"/>
                </a:solidFill>
              </a:rPr>
              <a:t>سليم</a:t>
            </a:r>
            <a:r>
              <a:rPr lang="ar-SY" sz="4400" b="1" dirty="0" smtClean="0"/>
              <a:t> و</a:t>
            </a:r>
            <a:r>
              <a:rPr lang="ar-SY" sz="4400" b="1" dirty="0" smtClean="0">
                <a:solidFill>
                  <a:srgbClr val="FF0000"/>
                </a:solidFill>
              </a:rPr>
              <a:t>غير</a:t>
            </a:r>
            <a:r>
              <a:rPr lang="ar-SY" sz="4400" b="1" dirty="0" smtClean="0"/>
              <a:t> </a:t>
            </a:r>
            <a:r>
              <a:rPr lang="ar-SY" sz="4400" b="1" dirty="0" smtClean="0">
                <a:solidFill>
                  <a:srgbClr val="FF0000"/>
                </a:solidFill>
              </a:rPr>
              <a:t>ملقح</a:t>
            </a:r>
            <a:r>
              <a:rPr lang="ar-SY" sz="4400" b="1" dirty="0" smtClean="0"/>
              <a:t> </a:t>
            </a:r>
          </a:p>
          <a:p>
            <a:pPr algn="ctr"/>
            <a:r>
              <a:rPr lang="ar-SY" sz="4400" b="1" dirty="0" smtClean="0"/>
              <a:t>يعطى </a:t>
            </a:r>
            <a:r>
              <a:rPr lang="ar-SY" sz="4500" b="1" dirty="0" smtClean="0"/>
              <a:t>علاج 6 أشهر </a:t>
            </a:r>
            <a:r>
              <a:rPr lang="en-US" sz="4500" b="1" dirty="0" smtClean="0"/>
              <a:t>INH</a:t>
            </a:r>
            <a:endParaRPr lang="ar-SY" sz="4500" b="1" dirty="0" smtClean="0"/>
          </a:p>
          <a:p>
            <a:pPr algn="ctr"/>
            <a:endParaRPr lang="ar-SY" dirty="0"/>
          </a:p>
        </p:txBody>
      </p:sp>
      <p:sp>
        <p:nvSpPr>
          <p:cNvPr id="53" name="سهم للأسفل 52"/>
          <p:cNvSpPr/>
          <p:nvPr/>
        </p:nvSpPr>
        <p:spPr>
          <a:xfrm>
            <a:off x="6929454" y="2428868"/>
            <a:ext cx="357190" cy="1428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4" name="سهم للأسفل 53"/>
          <p:cNvSpPr/>
          <p:nvPr/>
        </p:nvSpPr>
        <p:spPr>
          <a:xfrm rot="1232248">
            <a:off x="6126894" y="2314525"/>
            <a:ext cx="409673" cy="253542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5" name="سهم للأسفل 24"/>
          <p:cNvSpPr/>
          <p:nvPr/>
        </p:nvSpPr>
        <p:spPr>
          <a:xfrm>
            <a:off x="1643042" y="3143248"/>
            <a:ext cx="571504" cy="14287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6" name="سهم للأسفل 25"/>
          <p:cNvSpPr/>
          <p:nvPr/>
        </p:nvSpPr>
        <p:spPr>
          <a:xfrm>
            <a:off x="1714480" y="2143116"/>
            <a:ext cx="571504" cy="14287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851648" cy="1828800"/>
          </a:xfrm>
        </p:spPr>
        <p:txBody>
          <a:bodyPr/>
          <a:lstStyle/>
          <a:p>
            <a:pPr algn="ctr"/>
            <a:r>
              <a:rPr lang="ar-SY" dirty="0" smtClean="0">
                <a:solidFill>
                  <a:schemeClr val="tx1"/>
                </a:solidFill>
                <a:effectLst/>
                <a:cs typeface="+mn-cs"/>
              </a:rPr>
              <a:t>تقصي المخالطين</a:t>
            </a:r>
            <a:r>
              <a:rPr lang="ar-SY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ar-SY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ar-SY" dirty="0" smtClean="0">
                <a:solidFill>
                  <a:srgbClr val="FF0000"/>
                </a:solidFill>
                <a:effectLst/>
                <a:cs typeface="+mn-cs"/>
              </a:rPr>
              <a:t>عند الكهول ( البالغين )</a:t>
            </a:r>
            <a:endParaRPr lang="ar-SY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285992"/>
            <a:ext cx="9001156" cy="435771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ar-SY" sz="4800" b="1" dirty="0" smtClean="0"/>
              <a:t>1- إذا كان اختبار </a:t>
            </a:r>
            <a:r>
              <a:rPr lang="ar-SY" sz="4800" b="1" dirty="0" err="1" smtClean="0"/>
              <a:t>السلّين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00B050"/>
                </a:solidFill>
              </a:rPr>
              <a:t>سلبياً</a:t>
            </a:r>
            <a:r>
              <a:rPr lang="ar-SY" sz="4800" b="1" dirty="0" smtClean="0"/>
              <a:t> :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آ- عدم وجود أعراض :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         يراقب بعد ( 1 – 2 ) شهر .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ب - بوجود أعراض صدرية توحي </a:t>
            </a:r>
            <a:r>
              <a:rPr lang="ar-SY" sz="4800" b="1" dirty="0" err="1" smtClean="0"/>
              <a:t>بالتدرن</a:t>
            </a:r>
            <a:r>
              <a:rPr lang="ar-SY" sz="4800" b="1" dirty="0" smtClean="0"/>
              <a:t> : 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       تجرى صورة صدر وفحص قشع ثلاثة أيام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       متتالية ، إذا كان </a:t>
            </a:r>
            <a:r>
              <a:rPr lang="ar-SY" sz="4800" b="1" dirty="0" smtClean="0">
                <a:solidFill>
                  <a:srgbClr val="FF0000"/>
                </a:solidFill>
              </a:rPr>
              <a:t>القشع ايجابياً </a:t>
            </a:r>
            <a:r>
              <a:rPr lang="ar-SY" sz="4800" b="1" dirty="0" smtClean="0"/>
              <a:t>لعصيات السل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       يعالج المريض علاج درني .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      وإذا كانت صورة الصدر </a:t>
            </a:r>
            <a:r>
              <a:rPr lang="ar-SY" sz="4800" b="1" dirty="0" smtClean="0">
                <a:solidFill>
                  <a:srgbClr val="00B050"/>
                </a:solidFill>
              </a:rPr>
              <a:t>طبيعية</a:t>
            </a:r>
            <a:r>
              <a:rPr lang="ar-SY" sz="4800" b="1" dirty="0" smtClean="0"/>
              <a:t> وفحص القشع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      المباشر </a:t>
            </a:r>
            <a:r>
              <a:rPr lang="ar-SY" sz="4800" b="1" dirty="0" smtClean="0">
                <a:solidFill>
                  <a:srgbClr val="00B050"/>
                </a:solidFill>
              </a:rPr>
              <a:t>سلبياً</a:t>
            </a:r>
            <a:r>
              <a:rPr lang="ar-SY" sz="4800" b="1" dirty="0" smtClean="0"/>
              <a:t> يعاد  بعد شهر .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851648" cy="1828800"/>
          </a:xfrm>
        </p:spPr>
        <p:txBody>
          <a:bodyPr/>
          <a:lstStyle/>
          <a:p>
            <a:pPr algn="ctr"/>
            <a:r>
              <a:rPr lang="ar-SY" dirty="0" smtClean="0">
                <a:solidFill>
                  <a:schemeClr val="tx1"/>
                </a:solidFill>
                <a:effectLst/>
                <a:cs typeface="+mn-cs"/>
              </a:rPr>
              <a:t>تقصي المخالطين</a:t>
            </a:r>
            <a:r>
              <a:rPr lang="ar-SY" dirty="0" smtClean="0">
                <a:solidFill>
                  <a:schemeClr val="accent2"/>
                </a:solidFill>
                <a:effectLst/>
              </a:rPr>
              <a:t/>
            </a:r>
            <a:br>
              <a:rPr lang="ar-SY" dirty="0" smtClean="0">
                <a:solidFill>
                  <a:schemeClr val="accent2"/>
                </a:solidFill>
                <a:effectLst/>
              </a:rPr>
            </a:br>
            <a:r>
              <a:rPr lang="ar-SY" sz="6000" dirty="0" smtClean="0">
                <a:solidFill>
                  <a:srgbClr val="FF0000"/>
                </a:solidFill>
                <a:effectLst/>
                <a:cs typeface="+mn-cs"/>
              </a:rPr>
              <a:t>عند الكهول ( البالغين )</a:t>
            </a:r>
            <a:endParaRPr lang="ar-SY" sz="6000" dirty="0">
              <a:effectLst/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2844" y="2214554"/>
            <a:ext cx="9001156" cy="464344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ar-SY" sz="4800" b="1" dirty="0" smtClean="0"/>
              <a:t>2-  إذا كان اختبار </a:t>
            </a:r>
            <a:r>
              <a:rPr lang="ar-SY" sz="4800" b="1" dirty="0" err="1" smtClean="0"/>
              <a:t>السلّين</a:t>
            </a:r>
            <a:r>
              <a:rPr lang="ar-SY" sz="4800" b="1" dirty="0" smtClean="0"/>
              <a:t> </a:t>
            </a:r>
            <a:r>
              <a:rPr lang="ar-SY" sz="4800" b="1" dirty="0" smtClean="0">
                <a:solidFill>
                  <a:srgbClr val="FF0000"/>
                </a:solidFill>
              </a:rPr>
              <a:t>ايجابياً</a:t>
            </a:r>
            <a:r>
              <a:rPr lang="ar-SY" sz="4800" b="1" dirty="0" smtClean="0"/>
              <a:t> :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آ - عدم وجود أعراض يعطى </a:t>
            </a:r>
            <a:r>
              <a:rPr lang="ar-SY" sz="4800" b="1" dirty="0" err="1" smtClean="0"/>
              <a:t>الإيزونيازيد</a:t>
            </a:r>
            <a:r>
              <a:rPr lang="ar-SY" sz="4800" b="1" dirty="0" smtClean="0"/>
              <a:t> وقائياً 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    لمدة ستة أشهر إذا كان بعمر أقل من 25 سنة .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ب - بوجود أعراض صدرية توحي </a:t>
            </a:r>
            <a:r>
              <a:rPr lang="ar-SY" sz="4800" b="1" dirty="0" err="1" smtClean="0"/>
              <a:t>بالتدرن</a:t>
            </a:r>
            <a:r>
              <a:rPr lang="ar-SY" sz="4800" b="1" dirty="0" smtClean="0"/>
              <a:t> :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 تجرى صورة صدر وفحص قشع ثلاثة أيام متتالية 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-إذا كان </a:t>
            </a:r>
            <a:r>
              <a:rPr lang="ar-SY" sz="4800" b="1" dirty="0" smtClean="0">
                <a:solidFill>
                  <a:srgbClr val="FF0000"/>
                </a:solidFill>
              </a:rPr>
              <a:t>القشع ايجابياً</a:t>
            </a:r>
            <a:r>
              <a:rPr lang="ar-SY" sz="4800" b="1" dirty="0" smtClean="0"/>
              <a:t> لعصيات السل يعالج المريض 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 علاج درني .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-وإذا كانت </a:t>
            </a:r>
            <a:r>
              <a:rPr lang="ar-SY" sz="4800" b="1" dirty="0" smtClean="0">
                <a:solidFill>
                  <a:srgbClr val="00B050"/>
                </a:solidFill>
              </a:rPr>
              <a:t>صورة الصدر طبيعية</a:t>
            </a:r>
            <a:r>
              <a:rPr lang="ar-SY" sz="4800" b="1" dirty="0" smtClean="0"/>
              <a:t> وفحص القشع</a:t>
            </a:r>
          </a:p>
          <a:p>
            <a:pPr>
              <a:lnSpc>
                <a:spcPct val="80000"/>
              </a:lnSpc>
            </a:pPr>
            <a:r>
              <a:rPr lang="ar-SY" sz="4800" b="1" dirty="0" smtClean="0"/>
              <a:t> المباشر </a:t>
            </a:r>
            <a:r>
              <a:rPr lang="ar-SY" sz="4800" b="1" dirty="0" smtClean="0">
                <a:solidFill>
                  <a:srgbClr val="00B050"/>
                </a:solidFill>
              </a:rPr>
              <a:t>سلبياً</a:t>
            </a:r>
            <a:r>
              <a:rPr lang="ar-SY" sz="4800" b="1" dirty="0" smtClean="0"/>
              <a:t> يعاد  بعد شهر .</a:t>
            </a:r>
            <a:endParaRPr lang="ar-SY" sz="4800" b="1" i="1" dirty="0" smtClean="0"/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6143644"/>
          </a:xfrm>
        </p:spPr>
        <p:txBody>
          <a:bodyPr>
            <a:normAutofit/>
          </a:bodyPr>
          <a:lstStyle/>
          <a:p>
            <a:pPr algn="ctr"/>
            <a:endParaRPr lang="ar-SY" dirty="0">
              <a:solidFill>
                <a:schemeClr val="tx1"/>
              </a:solidFill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t="16252" r="10190"/>
          <a:stretch>
            <a:fillRect/>
          </a:stretch>
        </p:blipFill>
        <p:spPr bwMode="auto">
          <a:xfrm>
            <a:off x="-142908" y="0"/>
            <a:ext cx="9429816" cy="70590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571868" y="0"/>
            <a:ext cx="335758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تقصي المخالطين</a:t>
            </a:r>
          </a:p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(الكهول /البالغين/ )</a:t>
            </a:r>
            <a:r>
              <a:rPr lang="ar-SY" sz="2400" b="1" dirty="0" smtClean="0">
                <a:solidFill>
                  <a:srgbClr val="008080"/>
                </a:solidFill>
              </a:rPr>
              <a:t>؟</a:t>
            </a:r>
            <a:endParaRPr lang="ar-SY" sz="2400" b="1" dirty="0">
              <a:solidFill>
                <a:srgbClr val="00808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282" y="1214422"/>
            <a:ext cx="30003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الكهول الذين</a:t>
            </a:r>
          </a:p>
          <a:p>
            <a:pPr algn="ctr"/>
            <a:r>
              <a:rPr lang="ar-SY" b="1" dirty="0" smtClean="0"/>
              <a:t>لديهم تفاعل </a:t>
            </a:r>
            <a:r>
              <a:rPr lang="ar-SY" b="1" dirty="0" err="1" smtClean="0"/>
              <a:t>السلّين</a:t>
            </a:r>
            <a:r>
              <a:rPr lang="ar-SY" b="1" dirty="0" smtClean="0"/>
              <a:t> </a:t>
            </a:r>
            <a:r>
              <a:rPr lang="ar-SY" b="1" dirty="0" smtClean="0">
                <a:solidFill>
                  <a:srgbClr val="00B050"/>
                </a:solidFill>
              </a:rPr>
              <a:t>سلبي</a:t>
            </a:r>
            <a:endParaRPr lang="ar-SY" b="1" dirty="0">
              <a:solidFill>
                <a:srgbClr val="00B05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429388" y="1214422"/>
            <a:ext cx="22145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الكهول الذين</a:t>
            </a:r>
          </a:p>
          <a:p>
            <a:pPr algn="ctr"/>
            <a:r>
              <a:rPr lang="ar-SY" b="1" dirty="0" smtClean="0"/>
              <a:t>لديهم تفاعل </a:t>
            </a:r>
            <a:r>
              <a:rPr lang="ar-SY" b="1" dirty="0" err="1" smtClean="0"/>
              <a:t>السلّين</a:t>
            </a:r>
            <a:r>
              <a:rPr lang="ar-SY" b="1" dirty="0" smtClean="0"/>
              <a:t> </a:t>
            </a:r>
            <a:r>
              <a:rPr lang="ar-SY" b="1" dirty="0" smtClean="0">
                <a:solidFill>
                  <a:srgbClr val="FF0000"/>
                </a:solidFill>
              </a:rPr>
              <a:t>إيجابي</a:t>
            </a:r>
            <a:endParaRPr lang="ar-SY" b="1" dirty="0">
              <a:solidFill>
                <a:srgbClr val="FF0000"/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357818" y="4357694"/>
            <a:ext cx="3786182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بوجود أعراض صدرية يجرى له :</a:t>
            </a:r>
          </a:p>
          <a:p>
            <a:pPr algn="ctr"/>
            <a:r>
              <a:rPr lang="ar-SY" b="1" dirty="0" smtClean="0"/>
              <a:t>صورة صدر </a:t>
            </a:r>
          </a:p>
          <a:p>
            <a:pPr algn="ctr"/>
            <a:r>
              <a:rPr lang="ar-SY" b="1" dirty="0" smtClean="0"/>
              <a:t>وتحري عصية كوخ في القشع ثلاثة أيام متتالية</a:t>
            </a: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3071802" y="2571744"/>
            <a:ext cx="242889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عدم وجود أعراض </a:t>
            </a:r>
          </a:p>
          <a:p>
            <a:pPr algn="ctr"/>
            <a:r>
              <a:rPr lang="ar-SY" b="1" dirty="0" smtClean="0"/>
              <a:t>يراقب 1 – 2 شهر</a:t>
            </a:r>
            <a:endParaRPr lang="ar-SY" b="1" dirty="0"/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2214546" y="5072074"/>
            <a:ext cx="207170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إذا كان </a:t>
            </a:r>
            <a:r>
              <a:rPr lang="ar-SY" b="1" dirty="0" smtClean="0">
                <a:solidFill>
                  <a:srgbClr val="FF0000"/>
                </a:solidFill>
              </a:rPr>
              <a:t>القشع إيجابي </a:t>
            </a:r>
          </a:p>
          <a:p>
            <a:pPr algn="ctr"/>
            <a:r>
              <a:rPr lang="ar-SY" b="1" dirty="0" smtClean="0"/>
              <a:t>يعطى علاج درني</a:t>
            </a:r>
            <a:endParaRPr lang="ar-SY" b="1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500034" y="2571744"/>
            <a:ext cx="2357454" cy="2071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بوجود أعراض</a:t>
            </a:r>
          </a:p>
          <a:p>
            <a:pPr algn="ctr"/>
            <a:r>
              <a:rPr lang="ar-SY" b="1" dirty="0" smtClean="0"/>
              <a:t>تجرى للمريض :</a:t>
            </a:r>
          </a:p>
          <a:p>
            <a:pPr algn="ctr"/>
            <a:r>
              <a:rPr lang="ar-SY" b="1" dirty="0" smtClean="0"/>
              <a:t>صورة صدر </a:t>
            </a:r>
          </a:p>
          <a:p>
            <a:pPr algn="ctr"/>
            <a:r>
              <a:rPr lang="ar-SY" b="1" dirty="0" smtClean="0"/>
              <a:t>تحري عصية كوخ في القشع ثلاثة أيام متتالية</a:t>
            </a:r>
            <a:endParaRPr lang="ar-SY" b="1" dirty="0"/>
          </a:p>
        </p:txBody>
      </p:sp>
      <p:sp>
        <p:nvSpPr>
          <p:cNvPr id="28" name="مستطيل مستدير الزوايا 27"/>
          <p:cNvSpPr/>
          <p:nvPr/>
        </p:nvSpPr>
        <p:spPr>
          <a:xfrm>
            <a:off x="0" y="5072050"/>
            <a:ext cx="2143108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إذا كانت</a:t>
            </a:r>
          </a:p>
          <a:p>
            <a:pPr algn="ctr"/>
            <a:r>
              <a:rPr lang="ar-SY" b="1" dirty="0" smtClean="0"/>
              <a:t> صورة الصدر </a:t>
            </a:r>
            <a:r>
              <a:rPr lang="ar-SY" b="1" dirty="0" smtClean="0">
                <a:solidFill>
                  <a:srgbClr val="00B050"/>
                </a:solidFill>
              </a:rPr>
              <a:t>طبيعية</a:t>
            </a:r>
          </a:p>
          <a:p>
            <a:pPr algn="ctr"/>
            <a:r>
              <a:rPr lang="ar-SY" b="1" dirty="0" smtClean="0"/>
              <a:t>وفحص القشع </a:t>
            </a:r>
            <a:r>
              <a:rPr lang="ar-SY" b="1" dirty="0" smtClean="0">
                <a:solidFill>
                  <a:srgbClr val="00B050"/>
                </a:solidFill>
              </a:rPr>
              <a:t>سلبي </a:t>
            </a:r>
          </a:p>
          <a:p>
            <a:pPr algn="ctr"/>
            <a:r>
              <a:rPr lang="ar-SY" b="1" dirty="0" smtClean="0"/>
              <a:t>يعاد التقييم بعد شهر  </a:t>
            </a:r>
            <a:endParaRPr lang="ar-SY" b="1" dirty="0"/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7358082" y="2928934"/>
            <a:ext cx="178591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عدم وجود أعراض والمريض بعمر أقل من </a:t>
            </a:r>
            <a:r>
              <a:rPr lang="ar-SY" b="1" dirty="0" smtClean="0">
                <a:solidFill>
                  <a:srgbClr val="FF0000"/>
                </a:solidFill>
              </a:rPr>
              <a:t>25 سنة </a:t>
            </a:r>
            <a:r>
              <a:rPr lang="ar-SY" b="1" dirty="0" smtClean="0"/>
              <a:t>يعطى علاج 6 أشهر </a:t>
            </a:r>
            <a:r>
              <a:rPr lang="en-US" b="1" dirty="0" smtClean="0"/>
              <a:t>INH</a:t>
            </a:r>
            <a:endParaRPr lang="ar-SY" b="1" dirty="0"/>
          </a:p>
        </p:txBody>
      </p:sp>
      <p:sp>
        <p:nvSpPr>
          <p:cNvPr id="33" name="سهم للأسفل 32"/>
          <p:cNvSpPr/>
          <p:nvPr/>
        </p:nvSpPr>
        <p:spPr>
          <a:xfrm rot="19478515">
            <a:off x="7613924" y="2230059"/>
            <a:ext cx="285752" cy="728403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5" name="سهم للأسفل 44"/>
          <p:cNvSpPr/>
          <p:nvPr/>
        </p:nvSpPr>
        <p:spPr>
          <a:xfrm rot="17896948">
            <a:off x="7099782" y="662496"/>
            <a:ext cx="428628" cy="64294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6" name="سهم للأسفل 45"/>
          <p:cNvSpPr/>
          <p:nvPr/>
        </p:nvSpPr>
        <p:spPr>
          <a:xfrm rot="3964767">
            <a:off x="2915868" y="586430"/>
            <a:ext cx="431739" cy="71438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4" name="سهم للأسفل 53"/>
          <p:cNvSpPr/>
          <p:nvPr/>
        </p:nvSpPr>
        <p:spPr>
          <a:xfrm rot="1971166">
            <a:off x="6571877" y="2102301"/>
            <a:ext cx="285752" cy="237300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6715140" y="6072206"/>
            <a:ext cx="2286016" cy="7857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إذا كان </a:t>
            </a:r>
            <a:r>
              <a:rPr lang="ar-SY" b="1" dirty="0" smtClean="0">
                <a:solidFill>
                  <a:srgbClr val="FF0000"/>
                </a:solidFill>
              </a:rPr>
              <a:t>القشع إيجابي </a:t>
            </a:r>
          </a:p>
          <a:p>
            <a:pPr algn="ctr"/>
            <a:r>
              <a:rPr lang="ar-SY" b="1" dirty="0" smtClean="0"/>
              <a:t>يعطى علاج درني</a:t>
            </a:r>
            <a:endParaRPr lang="ar-SY" b="1" dirty="0"/>
          </a:p>
        </p:txBody>
      </p:sp>
      <p:sp>
        <p:nvSpPr>
          <p:cNvPr id="31" name="مخطط انسيابي: معالجة متعاقبة 30"/>
          <p:cNvSpPr/>
          <p:nvPr/>
        </p:nvSpPr>
        <p:spPr>
          <a:xfrm>
            <a:off x="4357686" y="5786454"/>
            <a:ext cx="2143140" cy="107154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إذا كانت</a:t>
            </a:r>
            <a:endParaRPr lang="ar-SY" b="1" dirty="0" smtClean="0">
              <a:solidFill>
                <a:srgbClr val="FF0000"/>
              </a:solidFill>
            </a:endParaRPr>
          </a:p>
          <a:p>
            <a:pPr algn="ctr"/>
            <a:r>
              <a:rPr lang="ar-SY" b="1" dirty="0" smtClean="0"/>
              <a:t> صورة الصدر </a:t>
            </a:r>
            <a:r>
              <a:rPr lang="ar-SY" b="1" dirty="0" smtClean="0">
                <a:solidFill>
                  <a:srgbClr val="00B050"/>
                </a:solidFill>
              </a:rPr>
              <a:t>طبيعية</a:t>
            </a:r>
          </a:p>
          <a:p>
            <a:pPr algn="ctr"/>
            <a:r>
              <a:rPr lang="ar-SY" b="1" dirty="0" smtClean="0"/>
              <a:t>وفحص القشع </a:t>
            </a:r>
            <a:r>
              <a:rPr lang="ar-SY" b="1" dirty="0" smtClean="0">
                <a:solidFill>
                  <a:srgbClr val="00B050"/>
                </a:solidFill>
              </a:rPr>
              <a:t>سلبي </a:t>
            </a:r>
          </a:p>
          <a:p>
            <a:pPr algn="ctr"/>
            <a:r>
              <a:rPr lang="ar-SY" b="1" dirty="0" smtClean="0"/>
              <a:t>يعاد التقييم بعد شهر  </a:t>
            </a:r>
            <a:endParaRPr lang="ar-SY" b="1" dirty="0"/>
          </a:p>
        </p:txBody>
      </p:sp>
      <p:sp>
        <p:nvSpPr>
          <p:cNvPr id="32" name="سهم للأسفل 31"/>
          <p:cNvSpPr/>
          <p:nvPr/>
        </p:nvSpPr>
        <p:spPr>
          <a:xfrm>
            <a:off x="7500958" y="5786454"/>
            <a:ext cx="214314" cy="28575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4" name="سهم إلى اليسار 33"/>
          <p:cNvSpPr/>
          <p:nvPr/>
        </p:nvSpPr>
        <p:spPr>
          <a:xfrm rot="20684063">
            <a:off x="6500826" y="5786454"/>
            <a:ext cx="1000132" cy="214314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5" name="سهم إلى اليمين 34"/>
          <p:cNvSpPr/>
          <p:nvPr/>
        </p:nvSpPr>
        <p:spPr>
          <a:xfrm rot="944992">
            <a:off x="1727782" y="2250528"/>
            <a:ext cx="1357322" cy="285752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6" name="سهم للأسفل 35"/>
          <p:cNvSpPr/>
          <p:nvPr/>
        </p:nvSpPr>
        <p:spPr>
          <a:xfrm>
            <a:off x="1500166" y="2285992"/>
            <a:ext cx="285752" cy="28575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7" name="سهم إلى اليمين 36"/>
          <p:cNvSpPr/>
          <p:nvPr/>
        </p:nvSpPr>
        <p:spPr>
          <a:xfrm rot="1571783">
            <a:off x="1591351" y="4745789"/>
            <a:ext cx="761571" cy="285752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8" name="سهم للأسفل 37"/>
          <p:cNvSpPr/>
          <p:nvPr/>
        </p:nvSpPr>
        <p:spPr>
          <a:xfrm>
            <a:off x="1357290" y="4786322"/>
            <a:ext cx="285752" cy="28575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851648" cy="1828800"/>
          </a:xfrm>
        </p:spPr>
        <p:txBody>
          <a:bodyPr/>
          <a:lstStyle/>
          <a:p>
            <a:pPr algn="ctr"/>
            <a:r>
              <a:rPr lang="ar-SY" sz="6000" dirty="0" err="1" smtClean="0">
                <a:solidFill>
                  <a:schemeClr val="tx1"/>
                </a:solidFill>
                <a:cs typeface="+mn-cs"/>
              </a:rPr>
              <a:t>اختبارالسلّين</a:t>
            </a:r>
            <a:r>
              <a:rPr lang="ar-SY" sz="6000" dirty="0" smtClean="0">
                <a:solidFill>
                  <a:schemeClr val="tx1"/>
                </a:solidFill>
                <a:cs typeface="+mn-cs"/>
              </a:rPr>
              <a:t> غير متوفر</a:t>
            </a:r>
            <a:r>
              <a:rPr lang="ar-SY" sz="6600" dirty="0" smtClean="0">
                <a:solidFill>
                  <a:schemeClr val="tx1"/>
                </a:solidFill>
                <a:cs typeface="+mn-cs"/>
              </a:rPr>
              <a:t> </a:t>
            </a:r>
            <a:endParaRPr lang="ar-SY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857364"/>
            <a:ext cx="9144000" cy="5000636"/>
          </a:xfrm>
        </p:spPr>
        <p:txBody>
          <a:bodyPr>
            <a:normAutofit fontScale="70000" lnSpcReduction="20000"/>
          </a:bodyPr>
          <a:lstStyle/>
          <a:p>
            <a:r>
              <a:rPr lang="en-US" sz="6900" b="1" dirty="0" smtClean="0">
                <a:sym typeface="Wingdings 3" pitchFamily="18" charset="2"/>
              </a:rPr>
              <a:t> </a:t>
            </a:r>
            <a:r>
              <a:rPr lang="ar-SY" sz="6900" b="1" dirty="0" smtClean="0">
                <a:sym typeface="Wingdings 3" pitchFamily="18" charset="2"/>
              </a:rPr>
              <a:t>الأطفال بعمر </a:t>
            </a:r>
            <a:r>
              <a:rPr lang="ar-SY" sz="6900" b="1" dirty="0" smtClean="0">
                <a:solidFill>
                  <a:srgbClr val="00B050"/>
                </a:solidFill>
                <a:sym typeface="Wingdings 3" pitchFamily="18" charset="2"/>
              </a:rPr>
              <a:t>دون خمس </a:t>
            </a:r>
            <a:r>
              <a:rPr lang="ar-SY" sz="6900" b="1" dirty="0" smtClean="0">
                <a:sym typeface="Wingdings 3" pitchFamily="18" charset="2"/>
              </a:rPr>
              <a:t>سنوات :</a:t>
            </a:r>
          </a:p>
          <a:p>
            <a:r>
              <a:rPr lang="ar-SY" sz="5600" b="1" dirty="0" smtClean="0">
                <a:sym typeface="Wingdings 3" pitchFamily="18" charset="2"/>
              </a:rPr>
              <a:t>1- الطفل سليم : يراقب كل 1-2 شهر أو عند ظهور الأعراض .</a:t>
            </a:r>
          </a:p>
          <a:p>
            <a:r>
              <a:rPr lang="ar-SY" sz="5600" b="1" dirty="0" smtClean="0">
                <a:sym typeface="Wingdings 3" pitchFamily="18" charset="2"/>
              </a:rPr>
              <a:t>2- لدى الطفل أعراض : يجرى فحص شعاعي ونطبق العلاج الدرني عند وجود شبهة كبيرة </a:t>
            </a:r>
            <a:r>
              <a:rPr lang="ar-SY" sz="5600" b="1" dirty="0" err="1" smtClean="0">
                <a:sym typeface="Wingdings 3" pitchFamily="18" charset="2"/>
              </a:rPr>
              <a:t>بالتدرن</a:t>
            </a:r>
            <a:r>
              <a:rPr lang="ar-SY" sz="5600" b="1" dirty="0" smtClean="0">
                <a:sym typeface="Wingdings 3" pitchFamily="18" charset="2"/>
              </a:rPr>
              <a:t> ، أو نعالج الحالة المرضية </a:t>
            </a:r>
            <a:r>
              <a:rPr lang="ar-SY" sz="5600" b="1" dirty="0" err="1" smtClean="0">
                <a:sym typeface="Wingdings 3" pitchFamily="18" charset="2"/>
              </a:rPr>
              <a:t>الخرى</a:t>
            </a:r>
            <a:r>
              <a:rPr lang="ar-SY" sz="5600" b="1" dirty="0" smtClean="0">
                <a:sym typeface="Wingdings 3" pitchFamily="18" charset="2"/>
              </a:rPr>
              <a:t> </a:t>
            </a:r>
            <a:r>
              <a:rPr lang="ar-SY" sz="5600" b="1" dirty="0" err="1" smtClean="0">
                <a:sym typeface="Wingdings 3" pitchFamily="18" charset="2"/>
              </a:rPr>
              <a:t>المسؤولة</a:t>
            </a:r>
            <a:r>
              <a:rPr lang="ar-SY" sz="5600" b="1" dirty="0" smtClean="0">
                <a:sym typeface="Wingdings 3" pitchFamily="18" charset="2"/>
              </a:rPr>
              <a:t> عن الأعراض .</a:t>
            </a:r>
          </a:p>
          <a:p>
            <a:r>
              <a:rPr lang="ar-SY" sz="5600" b="1" dirty="0" smtClean="0">
                <a:sym typeface="Wingdings 3" pitchFamily="18" charset="2"/>
              </a:rPr>
              <a:t>3- يعطى </a:t>
            </a:r>
            <a:r>
              <a:rPr lang="ar-SY" sz="5600" b="1" dirty="0" err="1" smtClean="0">
                <a:sym typeface="Wingdings 3" pitchFamily="18" charset="2"/>
              </a:rPr>
              <a:t>الإيزونيازيد</a:t>
            </a:r>
            <a:r>
              <a:rPr lang="ar-SY" sz="5600" b="1" dirty="0" smtClean="0">
                <a:sym typeface="Wingdings 3" pitchFamily="18" charset="2"/>
              </a:rPr>
              <a:t> لمدة ستة أشهر لكل رضيع من أم مصابة </a:t>
            </a:r>
            <a:r>
              <a:rPr lang="ar-SY" sz="5600" b="1" dirty="0" err="1" smtClean="0">
                <a:sym typeface="Wingdings 3" pitchFamily="18" charset="2"/>
              </a:rPr>
              <a:t>بتدرن</a:t>
            </a:r>
            <a:r>
              <a:rPr lang="ar-SY" sz="5600" b="1" dirty="0" smtClean="0">
                <a:sym typeface="Wingdings 3" pitchFamily="18" charset="2"/>
              </a:rPr>
              <a:t> رئة ايجابي القشع مع مراقبته كل شهرين .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Y" sz="6000" dirty="0" err="1" smtClean="0">
                <a:solidFill>
                  <a:schemeClr val="tx1"/>
                </a:solidFill>
                <a:effectLst/>
                <a:cs typeface="+mn-cs"/>
              </a:rPr>
              <a:t>اختبارالسلّين</a:t>
            </a:r>
            <a:r>
              <a:rPr lang="ar-SY" sz="6000" dirty="0" smtClean="0">
                <a:solidFill>
                  <a:schemeClr val="tx1"/>
                </a:solidFill>
                <a:effectLst/>
                <a:cs typeface="+mn-cs"/>
              </a:rPr>
              <a:t> غير متوفر</a:t>
            </a:r>
            <a:r>
              <a:rPr lang="ar-SY" sz="6600" dirty="0" smtClean="0">
                <a:effectLst/>
                <a:cs typeface="+mn-cs"/>
              </a:rPr>
              <a:t> </a:t>
            </a:r>
            <a:endParaRPr lang="ar-SY" dirty="0">
              <a:effectLst/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610600" cy="3629464"/>
          </a:xfrm>
        </p:spPr>
        <p:txBody>
          <a:bodyPr>
            <a:normAutofit/>
          </a:bodyPr>
          <a:lstStyle/>
          <a:p>
            <a:r>
              <a:rPr lang="ar-SY" sz="4800" b="1" dirty="0" smtClean="0">
                <a:sym typeface="Wingdings 3" pitchFamily="18" charset="2"/>
              </a:rPr>
              <a:t>الأطفال بعمر </a:t>
            </a:r>
            <a:r>
              <a:rPr lang="ar-SY" sz="4800" b="1" dirty="0" smtClean="0">
                <a:solidFill>
                  <a:srgbClr val="00B050"/>
                </a:solidFill>
                <a:sym typeface="Wingdings 3" pitchFamily="18" charset="2"/>
              </a:rPr>
              <a:t>فوق خمس </a:t>
            </a:r>
            <a:r>
              <a:rPr lang="ar-SY" sz="4800" b="1" dirty="0" smtClean="0">
                <a:sym typeface="Wingdings 3" pitchFamily="18" charset="2"/>
              </a:rPr>
              <a:t>سنوات :</a:t>
            </a:r>
          </a:p>
          <a:p>
            <a:r>
              <a:rPr lang="ar-SY" sz="4800" b="1" dirty="0" smtClean="0">
                <a:sym typeface="Wingdings 3" pitchFamily="18" charset="2"/>
              </a:rPr>
              <a:t>  وبصحة جيدة لا يعطى علاج وقائي ويتابع كل شهرين .</a:t>
            </a:r>
            <a:endParaRPr lang="en-US" sz="4800" b="1" dirty="0" smtClean="0">
              <a:sym typeface="Wingdings 3" pitchFamily="18" charset="2"/>
            </a:endParaRP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571868" y="0"/>
            <a:ext cx="335758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تقصي المخالطين</a:t>
            </a:r>
          </a:p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(الأطفال )</a:t>
            </a:r>
            <a:r>
              <a:rPr lang="ar-SY" sz="2400" b="1" dirty="0" smtClean="0">
                <a:solidFill>
                  <a:srgbClr val="008080"/>
                </a:solidFill>
              </a:rPr>
              <a:t>؟</a:t>
            </a:r>
          </a:p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اختبار </a:t>
            </a:r>
            <a:r>
              <a:rPr lang="ar-SY" sz="2400" b="1" dirty="0" err="1" smtClean="0">
                <a:solidFill>
                  <a:schemeClr val="tx1"/>
                </a:solidFill>
              </a:rPr>
              <a:t>السلّين</a:t>
            </a:r>
            <a:r>
              <a:rPr lang="ar-SY" sz="2400" b="1" dirty="0" smtClean="0">
                <a:solidFill>
                  <a:schemeClr val="tx1"/>
                </a:solidFill>
              </a:rPr>
              <a:t> غير متوفر</a:t>
            </a:r>
            <a:endParaRPr lang="ar-SY" sz="2400" b="1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282" y="1214422"/>
            <a:ext cx="30003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الأطفال بعمر &gt; 5 سنوات</a:t>
            </a:r>
            <a:endParaRPr lang="ar-SY" sz="2000" b="1" dirty="0"/>
          </a:p>
        </p:txBody>
      </p:sp>
      <p:sp>
        <p:nvSpPr>
          <p:cNvPr id="7" name="مستطيل 6"/>
          <p:cNvSpPr/>
          <p:nvPr/>
        </p:nvSpPr>
        <p:spPr>
          <a:xfrm>
            <a:off x="6357950" y="1214422"/>
            <a:ext cx="22860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الأطفال بعمر &lt; 5 سنوات</a:t>
            </a:r>
            <a:endParaRPr lang="ar-SY" sz="2000" b="1" dirty="0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214942" y="4143380"/>
            <a:ext cx="378618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إذا كان الطفل لديه أعراض يجرى له :</a:t>
            </a:r>
          </a:p>
          <a:p>
            <a:pPr algn="ctr"/>
            <a:r>
              <a:rPr lang="ar-SY" b="1" dirty="0" smtClean="0"/>
              <a:t>صورة صدر </a:t>
            </a:r>
          </a:p>
          <a:p>
            <a:pPr algn="ctr"/>
            <a:r>
              <a:rPr lang="ar-SY" b="1" dirty="0" smtClean="0"/>
              <a:t>يعطى علاج درني في حال وجود </a:t>
            </a:r>
            <a:r>
              <a:rPr lang="ar-SY" b="1" dirty="0" smtClean="0">
                <a:solidFill>
                  <a:srgbClr val="FF0000"/>
                </a:solidFill>
              </a:rPr>
              <a:t>شبهة عالية </a:t>
            </a:r>
            <a:r>
              <a:rPr lang="ar-SY" b="1" dirty="0" err="1" smtClean="0">
                <a:solidFill>
                  <a:srgbClr val="FF0000"/>
                </a:solidFill>
              </a:rPr>
              <a:t>بالتدرن</a:t>
            </a:r>
            <a:endParaRPr lang="ar-SY" b="1" dirty="0">
              <a:solidFill>
                <a:srgbClr val="FF0000"/>
              </a:solidFill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428596" y="2857496"/>
            <a:ext cx="264320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إذا كان الطفل بصحة جيدة </a:t>
            </a:r>
          </a:p>
          <a:p>
            <a:pPr algn="ctr"/>
            <a:r>
              <a:rPr lang="ar-SY" b="1" dirty="0" smtClean="0">
                <a:solidFill>
                  <a:srgbClr val="00B050"/>
                </a:solidFill>
              </a:rPr>
              <a:t>لا</a:t>
            </a:r>
            <a:r>
              <a:rPr lang="ar-SY" b="1" dirty="0" smtClean="0"/>
              <a:t> يعطى علاج وقائي</a:t>
            </a:r>
          </a:p>
          <a:p>
            <a:pPr algn="ctr"/>
            <a:r>
              <a:rPr lang="ar-SY" b="1" dirty="0" smtClean="0"/>
              <a:t>إنما يراقب كل شهرين</a:t>
            </a:r>
            <a:endParaRPr lang="ar-SY" b="1" dirty="0"/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7215206" y="2857496"/>
            <a:ext cx="192879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/>
              <a:t>الطفل سليم</a:t>
            </a:r>
          </a:p>
          <a:p>
            <a:pPr algn="ctr"/>
            <a:r>
              <a:rPr lang="ar-SY" b="1" dirty="0" smtClean="0"/>
              <a:t>يراقب كل 1 – 2 شهر</a:t>
            </a:r>
          </a:p>
          <a:p>
            <a:pPr algn="ctr"/>
            <a:r>
              <a:rPr lang="ar-SY" b="1" dirty="0" smtClean="0"/>
              <a:t>أو عند ظهور أعراض</a:t>
            </a:r>
            <a:endParaRPr lang="ar-SY" b="1" dirty="0"/>
          </a:p>
        </p:txBody>
      </p:sp>
      <p:sp>
        <p:nvSpPr>
          <p:cNvPr id="33" name="سهم للأسفل 32"/>
          <p:cNvSpPr/>
          <p:nvPr/>
        </p:nvSpPr>
        <p:spPr>
          <a:xfrm rot="19478515">
            <a:off x="7542486" y="2158620"/>
            <a:ext cx="285752" cy="728403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9" name="سهم للأسفل 38"/>
          <p:cNvSpPr/>
          <p:nvPr/>
        </p:nvSpPr>
        <p:spPr>
          <a:xfrm>
            <a:off x="1500166" y="2214554"/>
            <a:ext cx="428628" cy="50006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5" name="سهم للأسفل 44"/>
          <p:cNvSpPr/>
          <p:nvPr/>
        </p:nvSpPr>
        <p:spPr>
          <a:xfrm rot="17896948">
            <a:off x="7099782" y="662496"/>
            <a:ext cx="428628" cy="64294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6" name="سهم للأسفل 45"/>
          <p:cNvSpPr/>
          <p:nvPr/>
        </p:nvSpPr>
        <p:spPr>
          <a:xfrm rot="3964767">
            <a:off x="2915868" y="586430"/>
            <a:ext cx="431739" cy="71438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2" name="عنوان فرعي 51"/>
          <p:cNvSpPr>
            <a:spLocks noGrp="1"/>
          </p:cNvSpPr>
          <p:nvPr>
            <p:ph type="subTitle" idx="1"/>
          </p:nvPr>
        </p:nvSpPr>
        <p:spPr>
          <a:xfrm>
            <a:off x="3428992" y="2643182"/>
            <a:ext cx="2500330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fontScale="40000" lnSpcReduction="20000"/>
          </a:bodyPr>
          <a:lstStyle/>
          <a:p>
            <a:pPr algn="ctr"/>
            <a:endParaRPr lang="ar-SY" dirty="0" smtClean="0"/>
          </a:p>
          <a:p>
            <a:pPr algn="ctr"/>
            <a:r>
              <a:rPr lang="ar-SY" sz="4400" b="1" dirty="0" smtClean="0">
                <a:solidFill>
                  <a:srgbClr val="00B050"/>
                </a:solidFill>
              </a:rPr>
              <a:t>يعطى </a:t>
            </a:r>
            <a:r>
              <a:rPr lang="ar-SY" sz="4500" b="1" dirty="0" smtClean="0">
                <a:solidFill>
                  <a:srgbClr val="00B050"/>
                </a:solidFill>
              </a:rPr>
              <a:t>علاج 6 أشهر </a:t>
            </a:r>
            <a:r>
              <a:rPr lang="en-US" sz="4500" b="1" dirty="0" smtClean="0">
                <a:solidFill>
                  <a:srgbClr val="00B050"/>
                </a:solidFill>
              </a:rPr>
              <a:t>INH</a:t>
            </a:r>
            <a:endParaRPr lang="ar-SY" sz="4500" b="1" dirty="0" smtClean="0">
              <a:solidFill>
                <a:srgbClr val="00B050"/>
              </a:solidFill>
            </a:endParaRPr>
          </a:p>
          <a:p>
            <a:pPr algn="ctr"/>
            <a:r>
              <a:rPr lang="ar-SY" sz="4500" b="1" dirty="0" smtClean="0">
                <a:solidFill>
                  <a:srgbClr val="00B050"/>
                </a:solidFill>
              </a:rPr>
              <a:t>كل رضيع من أم مصابة </a:t>
            </a:r>
            <a:r>
              <a:rPr lang="ar-SY" sz="4500" b="1" dirty="0" err="1" smtClean="0">
                <a:solidFill>
                  <a:srgbClr val="00B050"/>
                </a:solidFill>
              </a:rPr>
              <a:t>بتدرن</a:t>
            </a:r>
            <a:r>
              <a:rPr lang="ar-SY" sz="4500" b="1" dirty="0" smtClean="0">
                <a:solidFill>
                  <a:srgbClr val="00B050"/>
                </a:solidFill>
              </a:rPr>
              <a:t> رئوي إيجابي القشع مع مراقبة كل شهرين  </a:t>
            </a:r>
          </a:p>
          <a:p>
            <a:pPr algn="ctr"/>
            <a:endParaRPr lang="ar-SY" dirty="0"/>
          </a:p>
        </p:txBody>
      </p:sp>
      <p:sp>
        <p:nvSpPr>
          <p:cNvPr id="53" name="سهم للأسفل 52"/>
          <p:cNvSpPr/>
          <p:nvPr/>
        </p:nvSpPr>
        <p:spPr>
          <a:xfrm rot="550965">
            <a:off x="6817621" y="2328054"/>
            <a:ext cx="285752" cy="1817819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4" name="سهم للأسفل 53"/>
          <p:cNvSpPr/>
          <p:nvPr/>
        </p:nvSpPr>
        <p:spPr>
          <a:xfrm rot="2461675">
            <a:off x="6203503" y="2108935"/>
            <a:ext cx="285752" cy="132448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Y" sz="6000" dirty="0" err="1" smtClean="0">
                <a:solidFill>
                  <a:schemeClr val="tx1"/>
                </a:solidFill>
                <a:effectLst/>
                <a:cs typeface="+mn-cs"/>
              </a:rPr>
              <a:t>اختبارالسلّين</a:t>
            </a:r>
            <a:r>
              <a:rPr lang="ar-SY" sz="6000" dirty="0" smtClean="0">
                <a:solidFill>
                  <a:schemeClr val="tx1"/>
                </a:solidFill>
                <a:effectLst/>
                <a:cs typeface="+mn-cs"/>
              </a:rPr>
              <a:t> غير متوفر</a:t>
            </a:r>
            <a:r>
              <a:rPr lang="ar-SY" sz="5400" dirty="0" smtClean="0">
                <a:solidFill>
                  <a:schemeClr val="tx1"/>
                </a:solidFill>
              </a:rPr>
              <a:t/>
            </a:r>
            <a:br>
              <a:rPr lang="ar-SY" sz="5400" dirty="0" smtClean="0">
                <a:solidFill>
                  <a:schemeClr val="tx1"/>
                </a:solidFill>
              </a:rPr>
            </a:br>
            <a:r>
              <a:rPr lang="ar-SY" sz="6000" dirty="0" smtClean="0"/>
              <a:t> </a:t>
            </a:r>
            <a:r>
              <a:rPr lang="ar-SY" dirty="0" smtClean="0">
                <a:solidFill>
                  <a:schemeClr val="tx1"/>
                </a:solidFill>
                <a:effectLst/>
                <a:cs typeface="+mn-cs"/>
                <a:sym typeface="Wingdings 3" pitchFamily="18" charset="2"/>
              </a:rPr>
              <a:t>المخالط الكهل :</a:t>
            </a:r>
            <a:endParaRPr lang="ar-SY" dirty="0">
              <a:solidFill>
                <a:schemeClr val="tx1"/>
              </a:solidFill>
              <a:effectLst/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3228536"/>
            <a:ext cx="9144000" cy="3629464"/>
          </a:xfrm>
        </p:spPr>
        <p:txBody>
          <a:bodyPr>
            <a:normAutofit fontScale="77500" lnSpcReduction="20000"/>
          </a:bodyPr>
          <a:lstStyle/>
          <a:p>
            <a:r>
              <a:rPr lang="ar-SY" sz="4800" b="1" dirty="0" smtClean="0"/>
              <a:t>1- عدم وجود أعراض : يراقب 1-2 شهر .</a:t>
            </a:r>
          </a:p>
          <a:p>
            <a:r>
              <a:rPr lang="ar-SY" sz="4800" b="1" dirty="0" smtClean="0"/>
              <a:t>2- بوجود أعراض صدرية توحي </a:t>
            </a:r>
            <a:r>
              <a:rPr lang="ar-SY" sz="4800" b="1" dirty="0" err="1" smtClean="0"/>
              <a:t>بالتدرن</a:t>
            </a:r>
            <a:r>
              <a:rPr lang="ar-SY" sz="4800" b="1" dirty="0" smtClean="0"/>
              <a:t> : </a:t>
            </a:r>
          </a:p>
          <a:p>
            <a:r>
              <a:rPr lang="ar-SY" sz="4800" b="1" dirty="0" smtClean="0"/>
              <a:t>-تجرى صورة صدر وفحص قشع ثلاثة أيام متتالية ، إذا كان</a:t>
            </a:r>
          </a:p>
          <a:p>
            <a:r>
              <a:rPr lang="ar-SY" sz="4800" b="1" dirty="0" smtClean="0"/>
              <a:t>   </a:t>
            </a:r>
            <a:r>
              <a:rPr lang="ar-SY" sz="4800" b="1" dirty="0" smtClean="0">
                <a:solidFill>
                  <a:srgbClr val="FF0000"/>
                </a:solidFill>
              </a:rPr>
              <a:t>القشع ايجابياً </a:t>
            </a:r>
            <a:r>
              <a:rPr lang="ar-SY" sz="4800" b="1" dirty="0" smtClean="0"/>
              <a:t>لعصيات السل يعالج المريض علاج درني .</a:t>
            </a:r>
          </a:p>
          <a:p>
            <a:r>
              <a:rPr lang="ar-SY" sz="4800" b="1" dirty="0" smtClean="0"/>
              <a:t> وإذا كانت </a:t>
            </a:r>
            <a:r>
              <a:rPr lang="ar-SY" sz="4800" b="1" dirty="0" smtClean="0">
                <a:solidFill>
                  <a:srgbClr val="00B050"/>
                </a:solidFill>
              </a:rPr>
              <a:t>صورة الصدر طبيعية</a:t>
            </a:r>
            <a:r>
              <a:rPr lang="ar-SY" sz="4800" b="1" dirty="0" smtClean="0"/>
              <a:t> وفحص القشع المباشر </a:t>
            </a:r>
          </a:p>
          <a:p>
            <a:r>
              <a:rPr lang="ar-SY" sz="4800" b="1" dirty="0" smtClean="0">
                <a:solidFill>
                  <a:srgbClr val="00B050"/>
                </a:solidFill>
              </a:rPr>
              <a:t>   سلبياً</a:t>
            </a:r>
            <a:r>
              <a:rPr lang="ar-SY" sz="4800" b="1" dirty="0" smtClean="0"/>
              <a:t> يعاد  بعد شهر .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143240" y="714356"/>
            <a:ext cx="335758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تقصي المخالطين</a:t>
            </a:r>
          </a:p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(الكهول / البالغين / )</a:t>
            </a:r>
            <a:r>
              <a:rPr lang="ar-SY" sz="2400" b="1" dirty="0" smtClean="0">
                <a:solidFill>
                  <a:srgbClr val="008080"/>
                </a:solidFill>
              </a:rPr>
              <a:t>؟</a:t>
            </a:r>
          </a:p>
          <a:p>
            <a:pPr algn="ctr">
              <a:lnSpc>
                <a:spcPct val="90000"/>
              </a:lnSpc>
            </a:pPr>
            <a:r>
              <a:rPr lang="ar-SY" sz="2400" b="1" dirty="0" smtClean="0">
                <a:solidFill>
                  <a:schemeClr val="tx1"/>
                </a:solidFill>
              </a:rPr>
              <a:t>اختبار </a:t>
            </a:r>
            <a:r>
              <a:rPr lang="ar-SY" sz="2400" b="1" dirty="0" err="1" smtClean="0">
                <a:solidFill>
                  <a:schemeClr val="tx1"/>
                </a:solidFill>
              </a:rPr>
              <a:t>السلّين</a:t>
            </a:r>
            <a:r>
              <a:rPr lang="ar-SY" sz="2400" b="1" dirty="0" smtClean="0">
                <a:solidFill>
                  <a:schemeClr val="tx1"/>
                </a:solidFill>
              </a:rPr>
              <a:t> غير متوفر</a:t>
            </a:r>
            <a:endParaRPr lang="ar-SY" sz="2400" b="1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71472" y="2500306"/>
            <a:ext cx="2714676" cy="1057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400" b="1" dirty="0" smtClean="0"/>
              <a:t>عدم وجود أعراض</a:t>
            </a:r>
            <a:endParaRPr lang="ar-SY" sz="2400" b="1" dirty="0"/>
          </a:p>
        </p:txBody>
      </p:sp>
      <p:sp>
        <p:nvSpPr>
          <p:cNvPr id="7" name="مستطيل 6"/>
          <p:cNvSpPr/>
          <p:nvPr/>
        </p:nvSpPr>
        <p:spPr>
          <a:xfrm>
            <a:off x="5500694" y="2500306"/>
            <a:ext cx="2928958" cy="1057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b="1" dirty="0" smtClean="0"/>
              <a:t>بوجود أعراض صدرية </a:t>
            </a:r>
          </a:p>
          <a:p>
            <a:pPr algn="ctr"/>
            <a:r>
              <a:rPr lang="ar-SY" sz="2000" b="1" dirty="0" smtClean="0"/>
              <a:t>يجرى </a:t>
            </a:r>
            <a:r>
              <a:rPr lang="ar-SY" sz="2000" b="1" dirty="0" smtClean="0">
                <a:solidFill>
                  <a:srgbClr val="00B050"/>
                </a:solidFill>
              </a:rPr>
              <a:t>صورة</a:t>
            </a:r>
            <a:r>
              <a:rPr lang="ar-SY" sz="2000" b="1" dirty="0" smtClean="0"/>
              <a:t> صدر </a:t>
            </a:r>
          </a:p>
          <a:p>
            <a:pPr algn="ctr"/>
            <a:r>
              <a:rPr lang="ar-SY" sz="2000" b="1" dirty="0" smtClean="0"/>
              <a:t>فحص قشع ثلاثة أيام متتالية</a:t>
            </a:r>
          </a:p>
          <a:p>
            <a:pPr algn="ctr"/>
            <a:endParaRPr lang="ar-SY" dirty="0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642910" y="4286256"/>
            <a:ext cx="264320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400" b="1" dirty="0" smtClean="0"/>
              <a:t>يراقب 1 – 2 شهر</a:t>
            </a:r>
            <a:endParaRPr lang="ar-SY" sz="2400" b="1" dirty="0"/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7000892" y="4357694"/>
            <a:ext cx="192879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إذا كان القشع </a:t>
            </a:r>
            <a:r>
              <a:rPr lang="ar-SY" b="1" dirty="0" smtClean="0">
                <a:solidFill>
                  <a:srgbClr val="FF0000"/>
                </a:solidFill>
              </a:rPr>
              <a:t>إيجابي</a:t>
            </a:r>
            <a:r>
              <a:rPr lang="ar-SY" dirty="0" smtClean="0"/>
              <a:t> لعصيات كوخ</a:t>
            </a:r>
          </a:p>
          <a:p>
            <a:pPr algn="ctr"/>
            <a:r>
              <a:rPr lang="ar-SY" sz="3600" b="1" dirty="0" smtClean="0"/>
              <a:t> </a:t>
            </a:r>
            <a:r>
              <a:rPr lang="ar-SY" sz="2800" b="1" dirty="0" smtClean="0"/>
              <a:t>يعالج</a:t>
            </a:r>
            <a:endParaRPr lang="ar-SY" sz="2800" b="1" dirty="0"/>
          </a:p>
        </p:txBody>
      </p:sp>
      <p:sp>
        <p:nvSpPr>
          <p:cNvPr id="33" name="سهم للأسفل 32"/>
          <p:cNvSpPr/>
          <p:nvPr/>
        </p:nvSpPr>
        <p:spPr>
          <a:xfrm rot="19478515">
            <a:off x="7605277" y="3631693"/>
            <a:ext cx="379501" cy="728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9" name="سهم للأسفل 38"/>
          <p:cNvSpPr/>
          <p:nvPr/>
        </p:nvSpPr>
        <p:spPr>
          <a:xfrm>
            <a:off x="1714480" y="3643314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5" name="سهم للأسفل 44"/>
          <p:cNvSpPr/>
          <p:nvPr/>
        </p:nvSpPr>
        <p:spPr>
          <a:xfrm rot="19326460">
            <a:off x="4986968" y="1594326"/>
            <a:ext cx="428628" cy="10331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46" name="سهم للأسفل 45"/>
          <p:cNvSpPr/>
          <p:nvPr/>
        </p:nvSpPr>
        <p:spPr>
          <a:xfrm rot="3697778">
            <a:off x="3776723" y="1277485"/>
            <a:ext cx="431739" cy="16305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2" name="عنوان فرعي 51"/>
          <p:cNvSpPr>
            <a:spLocks noGrp="1"/>
          </p:cNvSpPr>
          <p:nvPr>
            <p:ph type="subTitle" idx="1"/>
          </p:nvPr>
        </p:nvSpPr>
        <p:spPr>
          <a:xfrm>
            <a:off x="4214810" y="4357694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fontScale="47500" lnSpcReduction="20000"/>
          </a:bodyPr>
          <a:lstStyle/>
          <a:p>
            <a:pPr algn="ctr"/>
            <a:endParaRPr lang="ar-SY" dirty="0" smtClean="0"/>
          </a:p>
          <a:p>
            <a:pPr algn="ctr"/>
            <a:r>
              <a:rPr lang="ar-SY" sz="4400" b="1" dirty="0" smtClean="0"/>
              <a:t>إذا كان القشع </a:t>
            </a:r>
            <a:r>
              <a:rPr lang="ar-SY" sz="4400" b="1" dirty="0" smtClean="0">
                <a:solidFill>
                  <a:srgbClr val="00B050"/>
                </a:solidFill>
              </a:rPr>
              <a:t>سلبي</a:t>
            </a:r>
            <a:r>
              <a:rPr lang="ar-SY" sz="4400" b="1" dirty="0" smtClean="0"/>
              <a:t> وصورة الصدر </a:t>
            </a:r>
            <a:r>
              <a:rPr lang="ar-SY" sz="4400" b="1" dirty="0" smtClean="0">
                <a:solidFill>
                  <a:srgbClr val="00B050"/>
                </a:solidFill>
              </a:rPr>
              <a:t>طبيعية</a:t>
            </a:r>
            <a:r>
              <a:rPr lang="ar-SY" sz="4400" b="1" dirty="0" smtClean="0"/>
              <a:t>  يعاد التقييم بعد شهر</a:t>
            </a:r>
            <a:endParaRPr lang="ar-SY" sz="4500" b="1" dirty="0" smtClean="0"/>
          </a:p>
          <a:p>
            <a:pPr algn="ctr"/>
            <a:endParaRPr lang="ar-SY" dirty="0"/>
          </a:p>
        </p:txBody>
      </p:sp>
      <p:sp>
        <p:nvSpPr>
          <p:cNvPr id="54" name="سهم للأسفل 53"/>
          <p:cNvSpPr/>
          <p:nvPr/>
        </p:nvSpPr>
        <p:spPr>
          <a:xfrm rot="2238641">
            <a:off x="6148432" y="3654115"/>
            <a:ext cx="363236" cy="7518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00034" y="2786058"/>
            <a:ext cx="7851648" cy="24288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/>
            </a:r>
            <a:br>
              <a:rPr lang="en-US" sz="8000" dirty="0" smtClean="0">
                <a:solidFill>
                  <a:schemeClr val="tx1"/>
                </a:solidFill>
              </a:rPr>
            </a:br>
            <a:r>
              <a:rPr lang="en-US" sz="8000" dirty="0" smtClean="0">
                <a:solidFill>
                  <a:schemeClr val="tx1"/>
                </a:solidFill>
              </a:rPr>
              <a:t/>
            </a:r>
            <a:br>
              <a:rPr lang="en-US" sz="8000" dirty="0" smtClean="0">
                <a:solidFill>
                  <a:schemeClr val="tx1"/>
                </a:solidFill>
              </a:rPr>
            </a:br>
            <a:r>
              <a:rPr lang="en-US" sz="8000" dirty="0" smtClean="0">
                <a:solidFill>
                  <a:schemeClr val="tx1"/>
                </a:solidFill>
              </a:rPr>
              <a:t/>
            </a:r>
            <a:br>
              <a:rPr lang="en-US" sz="8000" dirty="0" smtClean="0">
                <a:solidFill>
                  <a:schemeClr val="tx1"/>
                </a:solidFill>
              </a:rPr>
            </a:br>
            <a:r>
              <a:rPr lang="en-US" sz="8000" dirty="0" smtClean="0">
                <a:solidFill>
                  <a:schemeClr val="tx1"/>
                </a:solidFill>
              </a:rPr>
              <a:t/>
            </a:r>
            <a:br>
              <a:rPr lang="en-US" sz="8000" dirty="0" smtClean="0">
                <a:solidFill>
                  <a:schemeClr val="tx1"/>
                </a:solidFill>
              </a:rPr>
            </a:br>
            <a:r>
              <a:rPr lang="en-US" sz="8000" dirty="0" smtClean="0">
                <a:solidFill>
                  <a:schemeClr val="tx1"/>
                </a:solidFill>
              </a:rPr>
              <a:t/>
            </a:r>
            <a:br>
              <a:rPr lang="en-US" sz="8000" dirty="0" smtClean="0">
                <a:solidFill>
                  <a:schemeClr val="tx1"/>
                </a:solidFill>
              </a:rPr>
            </a:br>
            <a:r>
              <a:rPr lang="ar-SA" sz="8000" dirty="0" smtClean="0">
                <a:solidFill>
                  <a:schemeClr val="tx1"/>
                </a:solidFill>
              </a:rPr>
              <a:t>شكراً لإصغائكم</a:t>
            </a:r>
            <a:r>
              <a:rPr lang="en-US" sz="8000" dirty="0" smtClean="0">
                <a:solidFill>
                  <a:schemeClr val="tx1"/>
                </a:solidFill>
              </a:rPr>
              <a:t/>
            </a:r>
            <a:br>
              <a:rPr lang="en-US" sz="8000" dirty="0" smtClean="0">
                <a:solidFill>
                  <a:schemeClr val="tx1"/>
                </a:solidFill>
              </a:rPr>
            </a:br>
            <a:r>
              <a:rPr lang="en-US" sz="6000" dirty="0" smtClean="0"/>
              <a:t/>
            </a:r>
            <a:br>
              <a:rPr lang="en-US" sz="6000" dirty="0" smtClean="0"/>
            </a:b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ctrTitle"/>
          </p:nvPr>
        </p:nvSpPr>
        <p:spPr>
          <a:xfrm>
            <a:off x="428596" y="714375"/>
            <a:ext cx="7851775" cy="6143625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ar-SY" sz="7200" dirty="0" smtClean="0">
                <a:solidFill>
                  <a:schemeClr val="tx1"/>
                </a:solidFill>
                <a:effectLst/>
              </a:rPr>
              <a:t>المخالط ؟</a:t>
            </a:r>
            <a:br>
              <a:rPr lang="ar-SY" sz="7200" dirty="0" smtClean="0">
                <a:solidFill>
                  <a:schemeClr val="tx1"/>
                </a:solidFill>
                <a:effectLst/>
              </a:rPr>
            </a:br>
            <a:r>
              <a:rPr lang="ar-SY" sz="7200" dirty="0" err="1" smtClean="0">
                <a:solidFill>
                  <a:schemeClr val="tx1"/>
                </a:solidFill>
                <a:effectLst/>
              </a:rPr>
              <a:t>يعدي</a:t>
            </a:r>
            <a:r>
              <a:rPr lang="ar-SY" sz="7200" dirty="0" smtClean="0">
                <a:solidFill>
                  <a:schemeClr val="tx1"/>
                </a:solidFill>
                <a:effectLst/>
              </a:rPr>
              <a:t> مريض </a:t>
            </a:r>
            <a:r>
              <a:rPr lang="ar-SY" sz="7200" dirty="0" err="1" smtClean="0">
                <a:solidFill>
                  <a:schemeClr val="tx1"/>
                </a:solidFill>
                <a:effectLst/>
              </a:rPr>
              <a:t>التدرن</a:t>
            </a:r>
            <a:r>
              <a:rPr lang="ar-SY" sz="7200" dirty="0" smtClean="0">
                <a:solidFill>
                  <a:schemeClr val="tx1"/>
                </a:solidFill>
                <a:effectLst/>
              </a:rPr>
              <a:t> أسرته</a:t>
            </a:r>
            <a:br>
              <a:rPr lang="ar-SY" sz="7200" dirty="0" smtClean="0">
                <a:solidFill>
                  <a:schemeClr val="tx1"/>
                </a:solidFill>
                <a:effectLst/>
              </a:rPr>
            </a:br>
            <a:r>
              <a:rPr lang="ar-SY" sz="7200" dirty="0" smtClean="0">
                <a:solidFill>
                  <a:schemeClr val="tx1"/>
                </a:solidFill>
                <a:effectLst/>
              </a:rPr>
              <a:t>خاصة الأطفال</a:t>
            </a:r>
            <a:br>
              <a:rPr lang="ar-SY" sz="7200" dirty="0" smtClean="0">
                <a:solidFill>
                  <a:schemeClr val="tx1"/>
                </a:solidFill>
                <a:effectLst/>
              </a:rPr>
            </a:br>
            <a:r>
              <a:rPr lang="ar-SY" sz="7200" dirty="0" smtClean="0">
                <a:solidFill>
                  <a:schemeClr val="tx1"/>
                </a:solidFill>
                <a:effectLst/>
              </a:rPr>
              <a:t>لذا يجب فحص أسرة كل مريض لديه قشع </a:t>
            </a:r>
            <a:r>
              <a:rPr lang="ar-SY" sz="7200" dirty="0" smtClean="0">
                <a:solidFill>
                  <a:srgbClr val="FF0000"/>
                </a:solidFill>
                <a:effectLst/>
              </a:rPr>
              <a:t>إيجابي</a:t>
            </a:r>
            <a:r>
              <a:rPr lang="ar-SY" sz="7200" dirty="0" smtClean="0">
                <a:solidFill>
                  <a:schemeClr val="tx1"/>
                </a:solidFill>
                <a:effectLst/>
              </a:rPr>
              <a:t> لمعرفة </a:t>
            </a:r>
            <a:r>
              <a:rPr lang="ar-SY" sz="7200" dirty="0" err="1" smtClean="0">
                <a:solidFill>
                  <a:schemeClr val="tx1"/>
                </a:solidFill>
                <a:effectLst/>
              </a:rPr>
              <a:t>المخموجين</a:t>
            </a:r>
            <a:endParaRPr lang="ar-SY" sz="72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ar-SY" sz="7200" dirty="0" smtClean="0">
                <a:solidFill>
                  <a:schemeClr val="tx1"/>
                </a:solidFill>
                <a:cs typeface="+mn-cs"/>
              </a:rPr>
              <a:t>ا</a:t>
            </a:r>
            <a:r>
              <a:rPr lang="ar-SY" sz="7200" dirty="0" smtClean="0">
                <a:solidFill>
                  <a:schemeClr val="tx1"/>
                </a:solidFill>
                <a:effectLst/>
                <a:cs typeface="+mn-cs"/>
              </a:rPr>
              <a:t>لمخالط ؟</a:t>
            </a:r>
            <a:r>
              <a:rPr lang="ar-SY" sz="7200" dirty="0" smtClean="0">
                <a:solidFill>
                  <a:schemeClr val="tx1"/>
                </a:solidFill>
              </a:rPr>
              <a:t/>
            </a:r>
            <a:br>
              <a:rPr lang="ar-SY" sz="7200" dirty="0" smtClean="0">
                <a:solidFill>
                  <a:schemeClr val="tx1"/>
                </a:solidFill>
              </a:rPr>
            </a:br>
            <a:r>
              <a:rPr lang="ar-SY" sz="6000" dirty="0" smtClean="0">
                <a:solidFill>
                  <a:schemeClr val="tx1"/>
                </a:solidFill>
                <a:effectLst/>
                <a:cs typeface="+mn-cs"/>
              </a:rPr>
              <a:t>من جهة أخرى إذا شخّصنا طفلاً مريضاً </a:t>
            </a:r>
            <a:r>
              <a:rPr lang="ar-SY" sz="6000" dirty="0" err="1" smtClean="0">
                <a:solidFill>
                  <a:schemeClr val="tx1"/>
                </a:solidFill>
                <a:effectLst/>
                <a:cs typeface="+mn-cs"/>
              </a:rPr>
              <a:t>بالتدرن</a:t>
            </a:r>
            <a:r>
              <a:rPr lang="ar-SY" sz="6000" dirty="0" smtClean="0">
                <a:solidFill>
                  <a:schemeClr val="tx1"/>
                </a:solidFill>
                <a:effectLst/>
                <a:cs typeface="+mn-cs"/>
              </a:rPr>
              <a:t> يجب فحص العائلة </a:t>
            </a:r>
            <a:r>
              <a:rPr lang="ar-SY" sz="6000" dirty="0" err="1" smtClean="0">
                <a:solidFill>
                  <a:schemeClr val="tx1"/>
                </a:solidFill>
                <a:effectLst/>
                <a:cs typeface="+mn-cs"/>
              </a:rPr>
              <a:t>لمعرقة</a:t>
            </a:r>
            <a:r>
              <a:rPr lang="ar-SY" sz="6000" dirty="0" smtClean="0">
                <a:solidFill>
                  <a:schemeClr val="tx1"/>
                </a:solidFill>
                <a:effectLst/>
                <a:cs typeface="+mn-cs"/>
              </a:rPr>
              <a:t> مصدر العدوى</a:t>
            </a:r>
            <a:r>
              <a:rPr lang="ar-SY" sz="7200" dirty="0" smtClean="0">
                <a:solidFill>
                  <a:schemeClr val="tx1"/>
                </a:solidFill>
              </a:rPr>
              <a:t/>
            </a:r>
            <a:br>
              <a:rPr lang="ar-SY" sz="7200" dirty="0" smtClean="0">
                <a:solidFill>
                  <a:schemeClr val="tx1"/>
                </a:solidFill>
              </a:rPr>
            </a:br>
            <a:r>
              <a:rPr lang="ar-SY" sz="7200" dirty="0" smtClean="0">
                <a:solidFill>
                  <a:schemeClr val="tx1"/>
                </a:solidFill>
              </a:rPr>
              <a:t> </a:t>
            </a:r>
            <a:endParaRPr lang="ar-SY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3071810"/>
            <a:ext cx="7851648" cy="1071570"/>
          </a:xfrm>
        </p:spPr>
        <p:txBody>
          <a:bodyPr>
            <a:noAutofit/>
          </a:bodyPr>
          <a:lstStyle/>
          <a:p>
            <a:pPr algn="ctr"/>
            <a:r>
              <a:rPr lang="ar-SY" sz="7200" dirty="0" smtClean="0">
                <a:solidFill>
                  <a:schemeClr val="tx1"/>
                </a:solidFill>
                <a:cs typeface="+mn-cs"/>
              </a:rPr>
              <a:t>المخالط ؟</a:t>
            </a:r>
            <a:endParaRPr lang="ar-SY" sz="7200" dirty="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ar-SY" sz="6000" b="1" dirty="0" smtClean="0">
                <a:solidFill>
                  <a:srgbClr val="FF0000"/>
                </a:solidFill>
              </a:rPr>
              <a:t>العدوى</a:t>
            </a:r>
          </a:p>
          <a:p>
            <a:pPr algn="ctr"/>
            <a:endParaRPr lang="ar-SY" sz="6000" b="1" dirty="0" smtClean="0">
              <a:solidFill>
                <a:srgbClr val="FF0000"/>
              </a:solidFill>
            </a:endParaRPr>
          </a:p>
          <a:p>
            <a:r>
              <a:rPr lang="ar-SY" sz="4800" b="1" dirty="0" smtClean="0"/>
              <a:t>الطريق الهوائي هو الطريق الأساسي لانتقال </a:t>
            </a:r>
            <a:r>
              <a:rPr lang="ar-SY" sz="5200" b="1" dirty="0" smtClean="0"/>
              <a:t>المرض</a:t>
            </a:r>
          </a:p>
          <a:p>
            <a:r>
              <a:rPr lang="ar-SY" sz="4800" b="1" dirty="0" err="1" smtClean="0"/>
              <a:t>القطيرات</a:t>
            </a:r>
            <a:r>
              <a:rPr lang="ar-SY" sz="4800" b="1" dirty="0" smtClean="0"/>
              <a:t> الصغيرة جداً تصل إلى </a:t>
            </a:r>
            <a:r>
              <a:rPr lang="ar-SY" sz="4800" b="1" dirty="0" err="1" smtClean="0"/>
              <a:t>الأسناخ</a:t>
            </a:r>
            <a:r>
              <a:rPr lang="ar-SY" sz="4800" b="1" dirty="0" smtClean="0"/>
              <a:t> وتسبب العدوى (</a:t>
            </a:r>
            <a:r>
              <a:rPr lang="ar-SY" sz="4800" b="1" dirty="0" smtClean="0">
                <a:solidFill>
                  <a:srgbClr val="FF0000"/>
                </a:solidFill>
              </a:rPr>
              <a:t>عدوى </a:t>
            </a:r>
            <a:r>
              <a:rPr lang="ar-SY" sz="4800" b="1" dirty="0" err="1" smtClean="0">
                <a:solidFill>
                  <a:srgbClr val="FF0000"/>
                </a:solidFill>
              </a:rPr>
              <a:t>القطيرة</a:t>
            </a:r>
            <a:r>
              <a:rPr lang="ar-SY" sz="48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85164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ar-SY" sz="6700" dirty="0" smtClean="0">
                <a:solidFill>
                  <a:srgbClr val="FF0000"/>
                </a:solidFill>
                <a:cs typeface="+mn-cs"/>
              </a:rPr>
              <a:t>العدوى</a:t>
            </a:r>
            <a:r>
              <a:rPr lang="ar-SY" dirty="0" smtClean="0"/>
              <a:t/>
            </a:r>
            <a:br>
              <a:rPr lang="ar-SY" dirty="0" smtClean="0"/>
            </a:b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42910" y="1643050"/>
            <a:ext cx="7854696" cy="4857784"/>
          </a:xfrm>
        </p:spPr>
        <p:txBody>
          <a:bodyPr>
            <a:noAutofit/>
          </a:bodyPr>
          <a:lstStyle/>
          <a:p>
            <a:r>
              <a:rPr lang="ar-SY" sz="4800" b="1" dirty="0" smtClean="0"/>
              <a:t>*</a:t>
            </a:r>
            <a:r>
              <a:rPr lang="ar-SY" sz="4800" b="1" dirty="0" err="1" smtClean="0"/>
              <a:t>القطيرات</a:t>
            </a:r>
            <a:r>
              <a:rPr lang="ar-SY" sz="4800" b="1" dirty="0" smtClean="0"/>
              <a:t> هي جزيئات صغيرة جداً من القشع تخرج أثناء :</a:t>
            </a:r>
          </a:p>
          <a:p>
            <a:r>
              <a:rPr lang="ar-SY" sz="4800" b="1" dirty="0" smtClean="0">
                <a:solidFill>
                  <a:srgbClr val="FF0000"/>
                </a:solidFill>
              </a:rPr>
              <a:t>السعال</a:t>
            </a:r>
          </a:p>
          <a:p>
            <a:r>
              <a:rPr lang="ar-SY" sz="4800" b="1" dirty="0" err="1" smtClean="0">
                <a:solidFill>
                  <a:srgbClr val="FF0000"/>
                </a:solidFill>
              </a:rPr>
              <a:t>العطاس</a:t>
            </a:r>
            <a:endParaRPr lang="ar-SY" sz="4800" b="1" dirty="0" smtClean="0">
              <a:solidFill>
                <a:srgbClr val="FF0000"/>
              </a:solidFill>
            </a:endParaRPr>
          </a:p>
          <a:p>
            <a:r>
              <a:rPr lang="ar-SY" sz="4800" b="1" dirty="0" smtClean="0">
                <a:solidFill>
                  <a:srgbClr val="FF0000"/>
                </a:solidFill>
              </a:rPr>
              <a:t>الغناء</a:t>
            </a:r>
          </a:p>
          <a:p>
            <a:r>
              <a:rPr lang="ar-SY" sz="4800" b="1" dirty="0" smtClean="0"/>
              <a:t>الحديث(</a:t>
            </a:r>
            <a:r>
              <a:rPr lang="ar-SY" sz="4800" b="1" dirty="0" smtClean="0">
                <a:solidFill>
                  <a:srgbClr val="FF0000"/>
                </a:solidFill>
              </a:rPr>
              <a:t>الكلام</a:t>
            </a:r>
            <a:r>
              <a:rPr lang="ar-SY" sz="4800" b="1" dirty="0" smtClean="0"/>
              <a:t>)</a:t>
            </a:r>
            <a:endParaRPr lang="ar-SY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901</TotalTime>
  <Words>1372</Words>
  <Application>Microsoft Office PowerPoint</Application>
  <PresentationFormat>عرض على الشاشة (3:4)‏</PresentationFormat>
  <Paragraphs>257</Paragraphs>
  <Slides>36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36</vt:i4>
      </vt:variant>
    </vt:vector>
  </HeadingPairs>
  <TitlesOfParts>
    <vt:vector size="37" baseType="lpstr">
      <vt:lpstr>تدفق</vt:lpstr>
      <vt:lpstr>تقصي وتدبير مخالطي مرضى السل  </vt:lpstr>
      <vt:lpstr>المخالط ؟؟؟</vt:lpstr>
      <vt:lpstr>عرض تقديمي في PowerPoint</vt:lpstr>
      <vt:lpstr>عرض تقديمي في PowerPoint</vt:lpstr>
      <vt:lpstr>المخالط ؟ يعدي مريض التدرن أسرته خاصة الأطفال لذا يجب فحص أسرة كل مريض لديه قشع إيجابي لمعرفة المخموجين</vt:lpstr>
      <vt:lpstr>المخالط ؟ من جهة أخرى إذا شخّصنا طفلاً مريضاً بالتدرن يجب فحص العائلة لمعرقة مصدر العدوى  </vt:lpstr>
      <vt:lpstr>المخالط ؟</vt:lpstr>
      <vt:lpstr>عرض تقديمي في PowerPoint</vt:lpstr>
      <vt:lpstr>العدوى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تقصي  المخالطين  </vt:lpstr>
      <vt:lpstr> تقصي المخالطين </vt:lpstr>
      <vt:lpstr>   تقصي المخالطين  عند الأطفال :</vt:lpstr>
      <vt:lpstr>تقصي المخالطين  عند الأطفال :</vt:lpstr>
      <vt:lpstr>عرض تقديمي في PowerPoint</vt:lpstr>
      <vt:lpstr>تقصي المخالطين عند الكهول ( البالغين )</vt:lpstr>
      <vt:lpstr>تقصي المخالطين عند الكهول ( البالغين )</vt:lpstr>
      <vt:lpstr>عرض تقديمي في PowerPoint</vt:lpstr>
      <vt:lpstr>اختبارالسلّين غير متوفر </vt:lpstr>
      <vt:lpstr>اختبارالسلّين غير متوفر </vt:lpstr>
      <vt:lpstr>عرض تقديمي في PowerPoint</vt:lpstr>
      <vt:lpstr>اختبارالسلّين غير متوفر  المخالط الكهل :</vt:lpstr>
      <vt:lpstr>عرض تقديمي في PowerPoint</vt:lpstr>
      <vt:lpstr>     شكراً لإصغائكم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تقصي وتدبير مخالطي مرضى السل </dc:title>
  <dc:creator>D-maan</dc:creator>
  <cp:lastModifiedBy>Mahmoud Al-Baour</cp:lastModifiedBy>
  <cp:revision>119</cp:revision>
  <dcterms:created xsi:type="dcterms:W3CDTF">2014-09-11T15:48:08Z</dcterms:created>
  <dcterms:modified xsi:type="dcterms:W3CDTF">2018-05-27T10:06:31Z</dcterms:modified>
</cp:coreProperties>
</file>