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330" r:id="rId6"/>
    <p:sldId id="260" r:id="rId7"/>
    <p:sldId id="331" r:id="rId8"/>
    <p:sldId id="261" r:id="rId9"/>
    <p:sldId id="262" r:id="rId10"/>
    <p:sldId id="263" r:id="rId11"/>
    <p:sldId id="264" r:id="rId12"/>
    <p:sldId id="332" r:id="rId13"/>
    <p:sldId id="265" r:id="rId14"/>
    <p:sldId id="302" r:id="rId15"/>
    <p:sldId id="328" r:id="rId16"/>
    <p:sldId id="268" r:id="rId17"/>
    <p:sldId id="329" r:id="rId18"/>
    <p:sldId id="333" r:id="rId19"/>
    <p:sldId id="334" r:id="rId20"/>
    <p:sldId id="335" r:id="rId21"/>
    <p:sldId id="336" r:id="rId22"/>
    <p:sldId id="337" r:id="rId23"/>
    <p:sldId id="266" r:id="rId24"/>
    <p:sldId id="267" r:id="rId25"/>
    <p:sldId id="269" r:id="rId26"/>
    <p:sldId id="270" r:id="rId27"/>
    <p:sldId id="271" r:id="rId28"/>
    <p:sldId id="272" r:id="rId29"/>
    <p:sldId id="273" r:id="rId30"/>
    <p:sldId id="274" r:id="rId31"/>
    <p:sldId id="275" r:id="rId32"/>
    <p:sldId id="276"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325" r:id="rId47"/>
    <p:sldId id="291" r:id="rId48"/>
    <p:sldId id="292" r:id="rId49"/>
    <p:sldId id="293" r:id="rId50"/>
    <p:sldId id="294" r:id="rId51"/>
    <p:sldId id="295" r:id="rId52"/>
    <p:sldId id="296" r:id="rId53"/>
    <p:sldId id="297" r:id="rId54"/>
    <p:sldId id="298" r:id="rId55"/>
    <p:sldId id="299" r:id="rId56"/>
    <p:sldId id="338" r:id="rId57"/>
    <p:sldId id="300" r:id="rId58"/>
    <p:sldId id="301" r:id="rId59"/>
    <p:sldId id="303" r:id="rId60"/>
    <p:sldId id="304" r:id="rId61"/>
    <p:sldId id="305" r:id="rId62"/>
    <p:sldId id="306" r:id="rId63"/>
    <p:sldId id="307" r:id="rId64"/>
    <p:sldId id="324" r:id="rId65"/>
    <p:sldId id="309" r:id="rId66"/>
    <p:sldId id="310" r:id="rId67"/>
    <p:sldId id="311" r:id="rId68"/>
    <p:sldId id="312" r:id="rId69"/>
    <p:sldId id="313" r:id="rId70"/>
    <p:sldId id="314" r:id="rId71"/>
    <p:sldId id="316" r:id="rId72"/>
    <p:sldId id="323" r:id="rId73"/>
    <p:sldId id="326" r:id="rId74"/>
    <p:sldId id="327" r:id="rId75"/>
    <p:sldId id="342" r:id="rId76"/>
    <p:sldId id="339" r:id="rId77"/>
    <p:sldId id="341" r:id="rId78"/>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7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رابط مستقيم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عنوان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ar-SA" smtClean="0"/>
              <a:t>انقر لتحرير نمط العنوان الرئيسي</a:t>
            </a:r>
            <a:endParaRPr kumimoji="0" lang="en-US"/>
          </a:p>
        </p:txBody>
      </p:sp>
      <p:sp>
        <p:nvSpPr>
          <p:cNvPr id="25" name="عنوان فرعي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C269C02-4327-4034-ADF6-1448009EC454}" type="datetimeFigureOut">
              <a:rPr lang="ar-SY" smtClean="0"/>
              <a:pPr/>
              <a:t>08/06/1437</a:t>
            </a:fld>
            <a:endParaRPr lang="ar-SY"/>
          </a:p>
        </p:txBody>
      </p:sp>
      <p:sp>
        <p:nvSpPr>
          <p:cNvPr id="18" name="عنصر نائب للتذييل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Y"/>
          </a:p>
        </p:txBody>
      </p:sp>
      <p:sp>
        <p:nvSpPr>
          <p:cNvPr id="29" name="عنصر نائب لرقم الشريحة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F6F0556-DB5A-4CD3-9F93-D6F1B70A3A97}" type="slidenum">
              <a:rPr lang="ar-SY" smtClean="0"/>
              <a:pPr/>
              <a:t>‹#›</a:t>
            </a:fld>
            <a:endParaRPr lang="ar-SY"/>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3C269C02-4327-4034-ADF6-1448009EC454}" type="datetimeFigureOut">
              <a:rPr lang="ar-SY" smtClean="0"/>
              <a:pPr/>
              <a:t>08/06/1437</a:t>
            </a:fld>
            <a:endParaRPr lang="ar-SY"/>
          </a:p>
        </p:txBody>
      </p:sp>
      <p:sp>
        <p:nvSpPr>
          <p:cNvPr id="5" name="عنصر نائب للتذييل 4"/>
          <p:cNvSpPr>
            <a:spLocks noGrp="1"/>
          </p:cNvSpPr>
          <p:nvPr>
            <p:ph type="ftr" sz="quarter" idx="11"/>
          </p:nvPr>
        </p:nvSpPr>
        <p:spPr/>
        <p:txBody>
          <a:bodyPr/>
          <a:lstStyle>
            <a:extLst/>
          </a:lstStyle>
          <a:p>
            <a:endParaRPr lang="ar-SY"/>
          </a:p>
        </p:txBody>
      </p:sp>
      <p:sp>
        <p:nvSpPr>
          <p:cNvPr id="6" name="عنصر نائب لرقم الشريحة 5"/>
          <p:cNvSpPr>
            <a:spLocks noGrp="1"/>
          </p:cNvSpPr>
          <p:nvPr>
            <p:ph type="sldNum" sz="quarter" idx="12"/>
          </p:nvPr>
        </p:nvSpPr>
        <p:spPr/>
        <p:txBody>
          <a:bodyPr/>
          <a:lstStyle>
            <a:extLst/>
          </a:lstStyle>
          <a:p>
            <a:fld id="{7F6F0556-DB5A-4CD3-9F93-D6F1B70A3A97}" type="slidenum">
              <a:rPr lang="ar-SY" smtClean="0"/>
              <a:pPr/>
              <a:t>‹#›</a:t>
            </a:fld>
            <a:endParaRPr lang="ar-S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274955"/>
            <a:ext cx="1524000" cy="5851525"/>
          </a:xfrm>
        </p:spPr>
        <p:txBody>
          <a:bodyPr vert="eaVert" ancho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2"/>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242816" y="6557946"/>
            <a:ext cx="2002464" cy="226902"/>
          </a:xfrm>
        </p:spPr>
        <p:txBody>
          <a:bodyPr/>
          <a:lstStyle>
            <a:extLst/>
          </a:lstStyle>
          <a:p>
            <a:fld id="{3C269C02-4327-4034-ADF6-1448009EC454}" type="datetimeFigureOut">
              <a:rPr lang="ar-SY" smtClean="0"/>
              <a:pPr/>
              <a:t>08/06/1437</a:t>
            </a:fld>
            <a:endParaRPr lang="ar-SY"/>
          </a:p>
        </p:txBody>
      </p:sp>
      <p:sp>
        <p:nvSpPr>
          <p:cNvPr id="5" name="عنصر نائب للتذييل 4"/>
          <p:cNvSpPr>
            <a:spLocks noGrp="1"/>
          </p:cNvSpPr>
          <p:nvPr>
            <p:ph type="ftr" sz="quarter" idx="11"/>
          </p:nvPr>
        </p:nvSpPr>
        <p:spPr>
          <a:xfrm>
            <a:off x="457200" y="6556248"/>
            <a:ext cx="3657600" cy="228600"/>
          </a:xfrm>
        </p:spPr>
        <p:txBody>
          <a:bodyPr/>
          <a:lstStyle>
            <a:extLst/>
          </a:lstStyle>
          <a:p>
            <a:endParaRPr lang="ar-SY"/>
          </a:p>
        </p:txBody>
      </p:sp>
      <p:sp>
        <p:nvSpPr>
          <p:cNvPr id="6" name="عنصر نائب لرقم الشريحة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F6F0556-DB5A-4CD3-9F93-D6F1B70A3A97}" type="slidenum">
              <a:rPr lang="ar-SY" smtClean="0"/>
              <a:pPr/>
              <a:t>‹#›</a:t>
            </a:fld>
            <a:endParaRPr lang="ar-S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3C269C02-4327-4034-ADF6-1448009EC454}" type="datetimeFigureOut">
              <a:rPr lang="ar-SY" smtClean="0"/>
              <a:pPr/>
              <a:t>08/06/1437</a:t>
            </a:fld>
            <a:endParaRPr lang="ar-SY"/>
          </a:p>
        </p:txBody>
      </p:sp>
      <p:sp>
        <p:nvSpPr>
          <p:cNvPr id="5" name="عنصر نائب للتذييل 4"/>
          <p:cNvSpPr>
            <a:spLocks noGrp="1"/>
          </p:cNvSpPr>
          <p:nvPr>
            <p:ph type="ftr" sz="quarter" idx="11"/>
          </p:nvPr>
        </p:nvSpPr>
        <p:spPr/>
        <p:txBody>
          <a:bodyPr/>
          <a:lstStyle>
            <a:extLst/>
          </a:lstStyle>
          <a:p>
            <a:endParaRPr lang="ar-SY"/>
          </a:p>
        </p:txBody>
      </p:sp>
      <p:sp>
        <p:nvSpPr>
          <p:cNvPr id="6" name="عنصر نائب لرقم الشريحة 5"/>
          <p:cNvSpPr>
            <a:spLocks noGrp="1"/>
          </p:cNvSpPr>
          <p:nvPr>
            <p:ph type="sldNum" sz="quarter" idx="12"/>
          </p:nvPr>
        </p:nvSpPr>
        <p:spPr/>
        <p:txBody>
          <a:bodyPr/>
          <a:lstStyle>
            <a:extLst/>
          </a:lstStyle>
          <a:p>
            <a:fld id="{7F6F0556-DB5A-4CD3-9F93-D6F1B70A3A97}" type="slidenum">
              <a:rPr lang="ar-SY" smtClean="0"/>
              <a:pPr/>
              <a:t>‹#›</a:t>
            </a:fld>
            <a:endParaRPr lang="ar-S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C269C02-4327-4034-ADF6-1448009EC454}" type="datetimeFigureOut">
              <a:rPr lang="ar-SY" smtClean="0"/>
              <a:pPr/>
              <a:t>08/06/1437</a:t>
            </a:fld>
            <a:endParaRPr lang="ar-SY"/>
          </a:p>
        </p:txBody>
      </p:sp>
      <p:sp>
        <p:nvSpPr>
          <p:cNvPr id="5" name="عنصر نائب للتذييل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Y"/>
          </a:p>
        </p:txBody>
      </p:sp>
      <p:sp>
        <p:nvSpPr>
          <p:cNvPr id="6" name="عنصر نائب لرقم الشريحة 5"/>
          <p:cNvSpPr>
            <a:spLocks noGrp="1"/>
          </p:cNvSpPr>
          <p:nvPr>
            <p:ph type="sldNum" sz="quarter" idx="12"/>
          </p:nvPr>
        </p:nvSpPr>
        <p:spPr>
          <a:xfrm>
            <a:off x="6733952" y="6555112"/>
            <a:ext cx="588336" cy="228600"/>
          </a:xfrm>
        </p:spPr>
        <p:txBody>
          <a:bodyPr/>
          <a:lstStyle>
            <a:extLst/>
          </a:lstStyle>
          <a:p>
            <a:fld id="{7F6F0556-DB5A-4CD3-9F93-D6F1B70A3A97}" type="slidenum">
              <a:rPr lang="ar-SY" smtClean="0"/>
              <a:pPr/>
              <a:t>‹#›</a:t>
            </a:fld>
            <a:endParaRPr lang="ar-SY"/>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3C269C02-4327-4034-ADF6-1448009EC454}" type="datetimeFigureOut">
              <a:rPr lang="ar-SY" smtClean="0"/>
              <a:pPr/>
              <a:t>08/06/1437</a:t>
            </a:fld>
            <a:endParaRPr lang="ar-SY"/>
          </a:p>
        </p:txBody>
      </p:sp>
      <p:sp>
        <p:nvSpPr>
          <p:cNvPr id="6" name="عنصر نائب للتذييل 5"/>
          <p:cNvSpPr>
            <a:spLocks noGrp="1"/>
          </p:cNvSpPr>
          <p:nvPr>
            <p:ph type="ftr" sz="quarter" idx="11"/>
          </p:nvPr>
        </p:nvSpPr>
        <p:spPr/>
        <p:txBody>
          <a:bodyPr/>
          <a:lstStyle>
            <a:extLst/>
          </a:lstStyle>
          <a:p>
            <a:endParaRPr lang="ar-SY"/>
          </a:p>
        </p:txBody>
      </p:sp>
      <p:sp>
        <p:nvSpPr>
          <p:cNvPr id="7" name="عنصر نائب لرقم الشريحة 6"/>
          <p:cNvSpPr>
            <a:spLocks noGrp="1"/>
          </p:cNvSpPr>
          <p:nvPr>
            <p:ph type="sldNum" sz="quarter" idx="12"/>
          </p:nvPr>
        </p:nvSpPr>
        <p:spPr/>
        <p:txBody>
          <a:bodyPr/>
          <a:lstStyle>
            <a:extLst/>
          </a:lstStyle>
          <a:p>
            <a:fld id="{7F6F0556-DB5A-4CD3-9F93-D6F1B70A3A97}" type="slidenum">
              <a:rPr lang="ar-SY" smtClean="0"/>
              <a:pPr/>
              <a:t>‹#›</a:t>
            </a:fld>
            <a:endParaRPr lang="ar-S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3C269C02-4327-4034-ADF6-1448009EC454}" type="datetimeFigureOut">
              <a:rPr lang="ar-SY" smtClean="0"/>
              <a:pPr/>
              <a:t>08/06/1437</a:t>
            </a:fld>
            <a:endParaRPr lang="ar-SY"/>
          </a:p>
        </p:txBody>
      </p:sp>
      <p:sp>
        <p:nvSpPr>
          <p:cNvPr id="8" name="عنصر نائب للتذييل 7"/>
          <p:cNvSpPr>
            <a:spLocks noGrp="1"/>
          </p:cNvSpPr>
          <p:nvPr>
            <p:ph type="ftr" sz="quarter" idx="11"/>
          </p:nvPr>
        </p:nvSpPr>
        <p:spPr/>
        <p:txBody>
          <a:bodyPr/>
          <a:lstStyle>
            <a:extLst/>
          </a:lstStyle>
          <a:p>
            <a:endParaRPr lang="ar-SY"/>
          </a:p>
        </p:txBody>
      </p:sp>
      <p:sp>
        <p:nvSpPr>
          <p:cNvPr id="9" name="عنصر نائب لرقم الشريحة 8"/>
          <p:cNvSpPr>
            <a:spLocks noGrp="1"/>
          </p:cNvSpPr>
          <p:nvPr>
            <p:ph type="sldNum" sz="quarter" idx="12"/>
          </p:nvPr>
        </p:nvSpPr>
        <p:spPr/>
        <p:txBody>
          <a:bodyPr/>
          <a:lstStyle>
            <a:extLst/>
          </a:lstStyle>
          <a:p>
            <a:fld id="{7F6F0556-DB5A-4CD3-9F93-D6F1B70A3A97}" type="slidenum">
              <a:rPr lang="ar-SY" smtClean="0"/>
              <a:pPr/>
              <a:t>‹#›</a:t>
            </a:fld>
            <a:endParaRPr lang="ar-S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3C269C02-4327-4034-ADF6-1448009EC454}" type="datetimeFigureOut">
              <a:rPr lang="ar-SY" smtClean="0"/>
              <a:pPr/>
              <a:t>08/06/1437</a:t>
            </a:fld>
            <a:endParaRPr lang="ar-SY"/>
          </a:p>
        </p:txBody>
      </p:sp>
      <p:sp>
        <p:nvSpPr>
          <p:cNvPr id="4" name="عنصر نائب للتذييل 3"/>
          <p:cNvSpPr>
            <a:spLocks noGrp="1"/>
          </p:cNvSpPr>
          <p:nvPr>
            <p:ph type="ftr" sz="quarter" idx="11"/>
          </p:nvPr>
        </p:nvSpPr>
        <p:spPr/>
        <p:txBody>
          <a:bodyPr/>
          <a:lstStyle>
            <a:extLst/>
          </a:lstStyle>
          <a:p>
            <a:endParaRPr lang="ar-SY"/>
          </a:p>
        </p:txBody>
      </p:sp>
      <p:sp>
        <p:nvSpPr>
          <p:cNvPr id="5" name="عنصر نائب لرقم الشريحة 4"/>
          <p:cNvSpPr>
            <a:spLocks noGrp="1"/>
          </p:cNvSpPr>
          <p:nvPr>
            <p:ph type="sldNum" sz="quarter" idx="12"/>
          </p:nvPr>
        </p:nvSpPr>
        <p:spPr/>
        <p:txBody>
          <a:bodyPr/>
          <a:lstStyle>
            <a:extLst/>
          </a:lstStyle>
          <a:p>
            <a:fld id="{7F6F0556-DB5A-4CD3-9F93-D6F1B70A3A97}" type="slidenum">
              <a:rPr lang="ar-SY" smtClean="0"/>
              <a:pPr/>
              <a:t>‹#›</a:t>
            </a:fld>
            <a:endParaRPr lang="ar-S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3C269C02-4327-4034-ADF6-1448009EC454}" type="datetimeFigureOut">
              <a:rPr lang="ar-SY" smtClean="0"/>
              <a:pPr/>
              <a:t>08/06/1437</a:t>
            </a:fld>
            <a:endParaRPr lang="ar-SY"/>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ar-SY"/>
          </a:p>
        </p:txBody>
      </p:sp>
      <p:sp>
        <p:nvSpPr>
          <p:cNvPr id="4" name="عنصر نائب لرقم الشريحة 3"/>
          <p:cNvSpPr>
            <a:spLocks noGrp="1"/>
          </p:cNvSpPr>
          <p:nvPr>
            <p:ph type="sldNum" sz="quarter" idx="12"/>
          </p:nvPr>
        </p:nvSpPr>
        <p:spPr/>
        <p:txBody>
          <a:bodyPr/>
          <a:lstStyle>
            <a:extLst/>
          </a:lstStyle>
          <a:p>
            <a:fld id="{7F6F0556-DB5A-4CD3-9F93-D6F1B70A3A97}" type="slidenum">
              <a:rPr lang="ar-SY" smtClean="0"/>
              <a:pPr/>
              <a:t>‹#›</a:t>
            </a:fld>
            <a:endParaRPr lang="ar-S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3C269C02-4327-4034-ADF6-1448009EC454}" type="datetimeFigureOut">
              <a:rPr lang="ar-SY" smtClean="0"/>
              <a:pPr/>
              <a:t>08/06/1437</a:t>
            </a:fld>
            <a:endParaRPr lang="ar-SY"/>
          </a:p>
        </p:txBody>
      </p:sp>
      <p:sp>
        <p:nvSpPr>
          <p:cNvPr id="6" name="عنصر نائب للتذييل 5"/>
          <p:cNvSpPr>
            <a:spLocks noGrp="1"/>
          </p:cNvSpPr>
          <p:nvPr>
            <p:ph type="ftr" sz="quarter" idx="11"/>
          </p:nvPr>
        </p:nvSpPr>
        <p:spPr/>
        <p:txBody>
          <a:bodyPr/>
          <a:lstStyle>
            <a:extLst/>
          </a:lstStyle>
          <a:p>
            <a:endParaRPr lang="ar-SY"/>
          </a:p>
        </p:txBody>
      </p:sp>
      <p:sp>
        <p:nvSpPr>
          <p:cNvPr id="7" name="عنصر نائب لرقم الشريحة 6"/>
          <p:cNvSpPr>
            <a:spLocks noGrp="1"/>
          </p:cNvSpPr>
          <p:nvPr>
            <p:ph type="sldNum" sz="quarter" idx="12"/>
          </p:nvPr>
        </p:nvSpPr>
        <p:spPr/>
        <p:txBody>
          <a:bodyPr/>
          <a:lstStyle>
            <a:extLst/>
          </a:lstStyle>
          <a:p>
            <a:fld id="{7F6F0556-DB5A-4CD3-9F93-D6F1B70A3A97}" type="slidenum">
              <a:rPr lang="ar-SY" smtClean="0"/>
              <a:pPr/>
              <a:t>‹#›</a:t>
            </a:fld>
            <a:endParaRPr lang="ar-S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مستطيل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smtClean="0"/>
              <a:t>انقر لتحرير نمط العنوان الرئيسي</a:t>
            </a:r>
            <a:endParaRPr kumimoji="0" lang="en-US" dirty="0"/>
          </a:p>
        </p:txBody>
      </p:sp>
      <p:sp>
        <p:nvSpPr>
          <p:cNvPr id="4" name="عنصر نائب للنص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extLst/>
          </a:lstStyle>
          <a:p>
            <a:fld id="{3C269C02-4327-4034-ADF6-1448009EC454}" type="datetimeFigureOut">
              <a:rPr lang="ar-SY" smtClean="0"/>
              <a:pPr/>
              <a:t>08/06/1437</a:t>
            </a:fld>
            <a:endParaRPr lang="ar-SY"/>
          </a:p>
        </p:txBody>
      </p:sp>
      <p:sp>
        <p:nvSpPr>
          <p:cNvPr id="6" name="عنصر نائب للتذييل 5"/>
          <p:cNvSpPr>
            <a:spLocks noGrp="1"/>
          </p:cNvSpPr>
          <p:nvPr>
            <p:ph type="ftr" sz="quarter" idx="11"/>
          </p:nvPr>
        </p:nvSpPr>
        <p:spPr/>
        <p:txBody>
          <a:bodyPr/>
          <a:lstStyle>
            <a:extLst/>
          </a:lstStyle>
          <a:p>
            <a:endParaRPr lang="ar-SY"/>
          </a:p>
        </p:txBody>
      </p:sp>
      <p:sp>
        <p:nvSpPr>
          <p:cNvPr id="7" name="عنصر نائب لرقم الشريحة 6"/>
          <p:cNvSpPr>
            <a:spLocks noGrp="1"/>
          </p:cNvSpPr>
          <p:nvPr>
            <p:ph type="sldNum" sz="quarter" idx="12"/>
          </p:nvPr>
        </p:nvSpPr>
        <p:spPr/>
        <p:txBody>
          <a:bodyPr/>
          <a:lstStyle>
            <a:extLst/>
          </a:lstStyle>
          <a:p>
            <a:fld id="{7F6F0556-DB5A-4CD3-9F93-D6F1B70A3A97}" type="slidenum">
              <a:rPr lang="ar-SY" smtClean="0"/>
              <a:pPr/>
              <a:t>‹#›</a:t>
            </a:fld>
            <a:endParaRPr lang="ar-SY"/>
          </a:p>
        </p:txBody>
      </p:sp>
      <p:sp>
        <p:nvSpPr>
          <p:cNvPr id="10" name="عنصر نائب للصورة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smtClean="0"/>
              <a:t>انقر فوق الرمز لإضافة صورة</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عنصر نائب للعنوان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ar-SA" smtClean="0"/>
              <a:t>انقر لتحرير نمط العنوان الرئيسي</a:t>
            </a:r>
            <a:endParaRPr kumimoji="0" lang="en-US"/>
          </a:p>
        </p:txBody>
      </p:sp>
      <p:sp>
        <p:nvSpPr>
          <p:cNvPr id="31" name="عنصر نائب للنص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7" name="عنصر نائب للتاريخ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C269C02-4327-4034-ADF6-1448009EC454}" type="datetimeFigureOut">
              <a:rPr lang="ar-SY" smtClean="0"/>
              <a:pPr/>
              <a:t>08/06/1437</a:t>
            </a:fld>
            <a:endParaRPr lang="ar-SY"/>
          </a:p>
        </p:txBody>
      </p:sp>
      <p:sp>
        <p:nvSpPr>
          <p:cNvPr id="4" name="عنصر نائب للتذييل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Y"/>
          </a:p>
        </p:txBody>
      </p:sp>
      <p:sp>
        <p:nvSpPr>
          <p:cNvPr id="16" name="عنصر نائب لرقم الشريحة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F6F0556-DB5A-4CD3-9F93-D6F1B70A3A97}" type="slidenum">
              <a:rPr lang="ar-SY" smtClean="0"/>
              <a:pPr/>
              <a:t>‹#›</a:t>
            </a:fld>
            <a:endParaRPr lang="ar-SY"/>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African_diaspora" TargetMode="External"/><Relationship Id="rId2" Type="http://schemas.openxmlformats.org/officeDocument/2006/relationships/hyperlink" Target="http://en.wikipedia.org/wiki/West_Indi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United_States" TargetMode="External"/><Relationship Id="rId2" Type="http://schemas.openxmlformats.org/officeDocument/2006/relationships/hyperlink" Target="http://en.wikipedia.org/wiki/Prevalenc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ctr"/>
            <a:r>
              <a:rPr lang="en-US" sz="6000" dirty="0" smtClean="0"/>
              <a:t>Sickle cell anemia</a:t>
            </a:r>
            <a:endParaRPr lang="ar-SY" sz="6000" dirty="0"/>
          </a:p>
        </p:txBody>
      </p:sp>
      <p:sp>
        <p:nvSpPr>
          <p:cNvPr id="3" name="عنوان فرعي 2"/>
          <p:cNvSpPr>
            <a:spLocks noGrp="1"/>
          </p:cNvSpPr>
          <p:nvPr>
            <p:ph type="subTitle" idx="1"/>
          </p:nvPr>
        </p:nvSpPr>
        <p:spPr/>
        <p:txBody>
          <a:bodyPr/>
          <a:lstStyle/>
          <a:p>
            <a:endParaRPr lang="ar-SY" dirty="0"/>
          </a:p>
        </p:txBody>
      </p:sp>
      <p:pic>
        <p:nvPicPr>
          <p:cNvPr id="5" name="صورة 4" descr="sca7.jpg"/>
          <p:cNvPicPr>
            <a:picLocks noChangeAspect="1"/>
          </p:cNvPicPr>
          <p:nvPr/>
        </p:nvPicPr>
        <p:blipFill>
          <a:blip r:embed="rId2"/>
          <a:stretch>
            <a:fillRect/>
          </a:stretch>
        </p:blipFill>
        <p:spPr>
          <a:xfrm>
            <a:off x="3286116" y="3500438"/>
            <a:ext cx="5214974" cy="335756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dirty="0" smtClean="0"/>
              <a:t>There was recognition that </a:t>
            </a:r>
            <a:r>
              <a:rPr lang="en-US" dirty="0" smtClean="0">
                <a:solidFill>
                  <a:srgbClr val="C00000"/>
                </a:solidFill>
              </a:rPr>
              <a:t>the children involved died early</a:t>
            </a:r>
            <a:r>
              <a:rPr lang="en-US" dirty="0" smtClean="0"/>
              <a:t>, and it was assumed that they came to bring ill luck and pain to their families. Curiously, more than one child in the family usually had it, with series of ill health and subsequent death. </a:t>
            </a:r>
            <a:endParaRPr lang="ar-SY"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dirty="0" smtClean="0"/>
              <a:t>In </a:t>
            </a:r>
            <a:r>
              <a:rPr lang="en-US" b="1" dirty="0" smtClean="0">
                <a:solidFill>
                  <a:srgbClr val="C00000"/>
                </a:solidFill>
              </a:rPr>
              <a:t>1949</a:t>
            </a:r>
            <a:r>
              <a:rPr lang="en-US" dirty="0" smtClean="0"/>
              <a:t>, </a:t>
            </a:r>
            <a:r>
              <a:rPr lang="en-US" b="1" dirty="0" err="1" smtClean="0">
                <a:solidFill>
                  <a:schemeClr val="accent4">
                    <a:lumMod val="75000"/>
                  </a:schemeClr>
                </a:solidFill>
              </a:rPr>
              <a:t>Linus</a:t>
            </a:r>
            <a:r>
              <a:rPr lang="en-US" b="1" dirty="0" smtClean="0">
                <a:solidFill>
                  <a:schemeClr val="accent4">
                    <a:lumMod val="75000"/>
                  </a:schemeClr>
                </a:solidFill>
              </a:rPr>
              <a:t> Pauling</a:t>
            </a:r>
            <a:r>
              <a:rPr lang="en-US" dirty="0" smtClean="0"/>
              <a:t>, et al. were the first to demonstrate that </a:t>
            </a:r>
            <a:r>
              <a:rPr lang="en-US" dirty="0" smtClean="0">
                <a:solidFill>
                  <a:srgbClr val="C00000"/>
                </a:solidFill>
              </a:rPr>
              <a:t>SCD</a:t>
            </a:r>
            <a:r>
              <a:rPr lang="en-US" dirty="0" smtClean="0"/>
              <a:t> occurs as a result of an </a:t>
            </a:r>
            <a:r>
              <a:rPr lang="en-US" b="1" dirty="0" smtClean="0">
                <a:solidFill>
                  <a:srgbClr val="00B050"/>
                </a:solidFill>
              </a:rPr>
              <a:t>abnormality in the </a:t>
            </a:r>
            <a:r>
              <a:rPr lang="en-US" b="1" dirty="0" err="1" smtClean="0">
                <a:solidFill>
                  <a:srgbClr val="00B050"/>
                </a:solidFill>
              </a:rPr>
              <a:t>haemoglobin</a:t>
            </a:r>
            <a:r>
              <a:rPr lang="en-US" b="1" dirty="0" smtClean="0">
                <a:solidFill>
                  <a:srgbClr val="00B050"/>
                </a:solidFill>
              </a:rPr>
              <a:t> molecule. </a:t>
            </a:r>
            <a:r>
              <a:rPr lang="en-US" dirty="0" smtClean="0"/>
              <a:t>They were the </a:t>
            </a:r>
            <a:r>
              <a:rPr lang="en-US" dirty="0" smtClean="0">
                <a:solidFill>
                  <a:srgbClr val="FF0000"/>
                </a:solidFill>
              </a:rPr>
              <a:t>first to link it as a genetic disease due to a mutation of a specific protein</a:t>
            </a:r>
            <a:r>
              <a:rPr lang="en-US" dirty="0" smtClean="0"/>
              <a:t> .</a:t>
            </a:r>
            <a:endParaRPr lang="ar-SY"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descr="sc10.jpg"/>
          <p:cNvPicPr>
            <a:picLocks noGrp="1" noChangeAspect="1"/>
          </p:cNvPicPr>
          <p:nvPr>
            <p:ph sz="quarter" idx="1"/>
          </p:nvPr>
        </p:nvPicPr>
        <p:blipFill>
          <a:blip r:embed="rId2"/>
          <a:stretch>
            <a:fillRect/>
          </a:stretch>
        </p:blipFill>
        <p:spPr>
          <a:xfrm>
            <a:off x="0" y="0"/>
            <a:ext cx="9144000" cy="6857999"/>
          </a:xfrm>
        </p:spPr>
      </p:pic>
    </p:spTree>
  </p:cSld>
  <p:clrMapOvr>
    <a:masterClrMapping/>
  </p:clrMapOvr>
  <p:transition advTm="3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dirty="0" smtClean="0"/>
              <a:t>In </a:t>
            </a:r>
            <a:r>
              <a:rPr lang="en-US" b="1" dirty="0" smtClean="0">
                <a:solidFill>
                  <a:srgbClr val="FF0000"/>
                </a:solidFill>
              </a:rPr>
              <a:t>1956</a:t>
            </a:r>
            <a:r>
              <a:rPr lang="en-US" dirty="0" smtClean="0"/>
              <a:t>, </a:t>
            </a:r>
            <a:r>
              <a:rPr lang="en-US" b="1" dirty="0" smtClean="0">
                <a:solidFill>
                  <a:srgbClr val="FF0000"/>
                </a:solidFill>
              </a:rPr>
              <a:t>Ingram</a:t>
            </a:r>
            <a:r>
              <a:rPr lang="en-US" dirty="0" smtClean="0"/>
              <a:t> revealed that it was the </a:t>
            </a:r>
            <a:r>
              <a:rPr lang="en-US" dirty="0" smtClean="0">
                <a:solidFill>
                  <a:srgbClr val="00B050"/>
                </a:solidFill>
              </a:rPr>
              <a:t>substitution</a:t>
            </a:r>
            <a:r>
              <a:rPr lang="en-US" dirty="0" smtClean="0"/>
              <a:t> of </a:t>
            </a:r>
            <a:r>
              <a:rPr lang="en-US" b="1" dirty="0" err="1" smtClean="0">
                <a:solidFill>
                  <a:srgbClr val="C00000"/>
                </a:solidFill>
              </a:rPr>
              <a:t>valine</a:t>
            </a:r>
            <a:r>
              <a:rPr lang="en-US" b="1" dirty="0" smtClean="0">
                <a:solidFill>
                  <a:srgbClr val="C00000"/>
                </a:solidFill>
              </a:rPr>
              <a:t> for the </a:t>
            </a:r>
            <a:r>
              <a:rPr lang="en-US" b="1" dirty="0" err="1" smtClean="0">
                <a:solidFill>
                  <a:srgbClr val="C00000"/>
                </a:solidFill>
              </a:rPr>
              <a:t>glutamic</a:t>
            </a:r>
            <a:r>
              <a:rPr lang="en-US" b="1" dirty="0" smtClean="0">
                <a:solidFill>
                  <a:srgbClr val="C00000"/>
                </a:solidFill>
              </a:rPr>
              <a:t> acid in the sixth position of the beta globulin molecule</a:t>
            </a:r>
            <a:r>
              <a:rPr lang="en-US" dirty="0" smtClean="0"/>
              <a:t> that was responsible for the abnormal function of the molecule after </a:t>
            </a:r>
            <a:r>
              <a:rPr lang="en-US" dirty="0" err="1" smtClean="0"/>
              <a:t>deoxygenation</a:t>
            </a:r>
            <a:r>
              <a:rPr lang="en-US" dirty="0" smtClean="0"/>
              <a:t> .</a:t>
            </a:r>
            <a:endParaRPr lang="ar-SY"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descr="36710tn.jpg"/>
          <p:cNvPicPr>
            <a:picLocks noGrp="1" noChangeAspect="1"/>
          </p:cNvPicPr>
          <p:nvPr>
            <p:ph idx="1"/>
          </p:nvPr>
        </p:nvPicPr>
        <p:blipFill>
          <a:blip r:embed="rId2"/>
          <a:stretch>
            <a:fillRect/>
          </a:stretch>
        </p:blipFill>
        <p:spPr>
          <a:xfrm>
            <a:off x="4214810" y="142852"/>
            <a:ext cx="3786214" cy="6500834"/>
          </a:xfrm>
        </p:spPr>
      </p:pic>
      <p:pic>
        <p:nvPicPr>
          <p:cNvPr id="5" name="صورة 4" descr="sca3.png"/>
          <p:cNvPicPr>
            <a:picLocks noChangeAspect="1"/>
          </p:cNvPicPr>
          <p:nvPr/>
        </p:nvPicPr>
        <p:blipFill>
          <a:blip r:embed="rId3"/>
          <a:stretch>
            <a:fillRect/>
          </a:stretch>
        </p:blipFill>
        <p:spPr>
          <a:xfrm>
            <a:off x="142844" y="1857364"/>
            <a:ext cx="4071966" cy="300039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Epidemiology</a:t>
            </a:r>
            <a:endParaRPr lang="ar-SY" dirty="0"/>
          </a:p>
        </p:txBody>
      </p:sp>
      <p:sp>
        <p:nvSpPr>
          <p:cNvPr id="3" name="عنصر نائب للمحتوى 2"/>
          <p:cNvSpPr>
            <a:spLocks noGrp="1"/>
          </p:cNvSpPr>
          <p:nvPr>
            <p:ph sz="quarter" idx="1"/>
          </p:nvPr>
        </p:nvSpPr>
        <p:spPr/>
        <p:txBody>
          <a:bodyPr/>
          <a:lstStyle/>
          <a:p>
            <a:pPr algn="l">
              <a:buNone/>
            </a:pPr>
            <a:r>
              <a:rPr lang="en-US" dirty="0" smtClean="0"/>
              <a:t>Almost </a:t>
            </a:r>
            <a:r>
              <a:rPr lang="en-US" b="1" dirty="0" smtClean="0">
                <a:solidFill>
                  <a:srgbClr val="FF0000"/>
                </a:solidFill>
              </a:rPr>
              <a:t>300,000</a:t>
            </a:r>
            <a:r>
              <a:rPr lang="en-US" dirty="0" smtClean="0"/>
              <a:t> children are born with a form </a:t>
            </a:r>
            <a:endParaRPr lang="ar-SY" dirty="0" smtClean="0"/>
          </a:p>
          <a:p>
            <a:pPr algn="l">
              <a:buNone/>
            </a:pPr>
            <a:r>
              <a:rPr lang="en-US" dirty="0" smtClean="0"/>
              <a:t>sickle-cell disease every year</a:t>
            </a:r>
            <a:endParaRPr lang="ar-SY" dirty="0" smtClean="0"/>
          </a:p>
          <a:p>
            <a:pPr algn="l">
              <a:buNone/>
            </a:pPr>
            <a:endParaRPr lang="en-US" dirty="0" smtClean="0"/>
          </a:p>
          <a:p>
            <a:pPr algn="l">
              <a:buNone/>
            </a:pPr>
            <a:r>
              <a:rPr lang="en-US" dirty="0" smtClean="0"/>
              <a:t>mostly in </a:t>
            </a:r>
            <a:r>
              <a:rPr lang="en-US" b="1" dirty="0" smtClean="0">
                <a:solidFill>
                  <a:srgbClr val="FFC000"/>
                </a:solidFill>
              </a:rPr>
              <a:t>sub-Saharan Africa</a:t>
            </a:r>
            <a:r>
              <a:rPr lang="en-US" dirty="0" smtClean="0"/>
              <a:t>, but also in other countries such as the </a:t>
            </a:r>
            <a:r>
              <a:rPr lang="en-US" b="1" dirty="0" smtClean="0">
                <a:solidFill>
                  <a:srgbClr val="FFC000"/>
                </a:solidFill>
                <a:hlinkClick r:id="rId2" tooltip="West Indies"/>
              </a:rPr>
              <a:t>West Indies</a:t>
            </a:r>
            <a:r>
              <a:rPr lang="en-US" b="1" dirty="0" smtClean="0">
                <a:solidFill>
                  <a:srgbClr val="FFC000"/>
                </a:solidFill>
              </a:rPr>
              <a:t> </a:t>
            </a:r>
            <a:r>
              <a:rPr lang="en-US" dirty="0" smtClean="0"/>
              <a:t>and in </a:t>
            </a:r>
            <a:r>
              <a:rPr lang="en-US" b="1" dirty="0" smtClean="0">
                <a:solidFill>
                  <a:srgbClr val="FFC000"/>
                </a:solidFill>
                <a:hlinkClick r:id="rId3" tooltip="African diaspora"/>
              </a:rPr>
              <a:t>people of African origin</a:t>
            </a:r>
            <a:r>
              <a:rPr lang="en-US" b="1" dirty="0" smtClean="0">
                <a:solidFill>
                  <a:srgbClr val="FFC000"/>
                </a:solidFill>
              </a:rPr>
              <a:t> </a:t>
            </a:r>
            <a:r>
              <a:rPr lang="en-US" dirty="0" smtClean="0"/>
              <a:t>elsewhere in the world.</a:t>
            </a:r>
          </a:p>
          <a:p>
            <a:pPr algn="l">
              <a:buNone/>
            </a:pPr>
            <a:endParaRPr lang="ar-SY"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1200" dirty="0" smtClean="0"/>
              <a:t>Global prevalence of sickle cell disease.[Orange: 0.1-0.99, White: 1- 9.9, Grey: 10- &gt; 19 Births </a:t>
            </a:r>
            <a:r>
              <a:rPr lang="ar-SA" sz="1200" dirty="0" smtClean="0"/>
              <a:t> </a:t>
            </a:r>
            <a:r>
              <a:rPr lang="en-US" sz="1200" dirty="0" smtClean="0"/>
              <a:t> pathological </a:t>
            </a:r>
            <a:r>
              <a:rPr lang="en-US" sz="1200" dirty="0" err="1" smtClean="0"/>
              <a:t>Hb</a:t>
            </a:r>
            <a:r>
              <a:rPr lang="en-US" sz="1200" dirty="0" smtClean="0"/>
              <a:t> disorder per 1000 live </a:t>
            </a:r>
            <a:endParaRPr lang="ar-SY" sz="1200" dirty="0"/>
          </a:p>
        </p:txBody>
      </p:sp>
      <p:pic>
        <p:nvPicPr>
          <p:cNvPr id="4" name="عنصر نائب للمحتوى 3" descr="خريطة المنجلي.png"/>
          <p:cNvPicPr>
            <a:picLocks noGrp="1" noChangeAspect="1"/>
          </p:cNvPicPr>
          <p:nvPr>
            <p:ph idx="1"/>
          </p:nvPr>
        </p:nvPicPr>
        <p:blipFill>
          <a:blip r:embed="rId2"/>
          <a:stretch>
            <a:fillRect/>
          </a:stretch>
        </p:blipFill>
        <p:spPr>
          <a:xfrm>
            <a:off x="214282" y="1500174"/>
            <a:ext cx="7572428" cy="5357826"/>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Epidemiology</a:t>
            </a:r>
            <a:endParaRPr lang="ar-SY" dirty="0"/>
          </a:p>
        </p:txBody>
      </p:sp>
      <p:sp>
        <p:nvSpPr>
          <p:cNvPr id="3" name="عنصر نائب للمحتوى 2"/>
          <p:cNvSpPr>
            <a:spLocks noGrp="1"/>
          </p:cNvSpPr>
          <p:nvPr>
            <p:ph sz="quarter" idx="1"/>
          </p:nvPr>
        </p:nvSpPr>
        <p:spPr/>
        <p:txBody>
          <a:bodyPr>
            <a:normAutofit/>
          </a:bodyPr>
          <a:lstStyle/>
          <a:p>
            <a:pPr algn="l">
              <a:buNone/>
            </a:pPr>
            <a:r>
              <a:rPr lang="en-US" dirty="0" smtClean="0"/>
              <a:t>The highest frequency of sickle cell disease is found in tropical regions, particularly </a:t>
            </a:r>
            <a:r>
              <a:rPr lang="en-US" dirty="0" smtClean="0">
                <a:solidFill>
                  <a:srgbClr val="FF0000"/>
                </a:solidFill>
              </a:rPr>
              <a:t>sub-Saharan Africa, </a:t>
            </a:r>
            <a:r>
              <a:rPr lang="en-US" dirty="0" smtClean="0"/>
              <a:t>tribal regions of </a:t>
            </a:r>
            <a:r>
              <a:rPr lang="en-US" dirty="0" smtClean="0">
                <a:solidFill>
                  <a:srgbClr val="FF0000"/>
                </a:solidFill>
              </a:rPr>
              <a:t>India</a:t>
            </a:r>
            <a:r>
              <a:rPr lang="en-US" dirty="0" smtClean="0"/>
              <a:t> and the </a:t>
            </a:r>
            <a:r>
              <a:rPr lang="en-US" dirty="0" smtClean="0">
                <a:solidFill>
                  <a:srgbClr val="FF0000"/>
                </a:solidFill>
              </a:rPr>
              <a:t>Middle-East</a:t>
            </a:r>
            <a:r>
              <a:rPr lang="en-US" dirty="0" smtClean="0"/>
              <a:t>.</a:t>
            </a:r>
          </a:p>
          <a:p>
            <a:pPr algn="l">
              <a:buNone/>
            </a:pPr>
            <a:endParaRPr lang="en-US" dirty="0" smtClean="0"/>
          </a:p>
          <a:p>
            <a:pPr algn="l">
              <a:buNone/>
            </a:pPr>
            <a:r>
              <a:rPr lang="en-US" b="1" dirty="0" smtClean="0">
                <a:solidFill>
                  <a:srgbClr val="FFC000"/>
                </a:solidFill>
              </a:rPr>
              <a:t>Africa</a:t>
            </a:r>
            <a:r>
              <a:rPr lang="en-US" b="1" dirty="0" smtClean="0"/>
              <a:t>:</a:t>
            </a:r>
          </a:p>
          <a:p>
            <a:pPr algn="l">
              <a:buNone/>
            </a:pPr>
            <a:r>
              <a:rPr lang="en-US" dirty="0" smtClean="0">
                <a:solidFill>
                  <a:srgbClr val="C00000"/>
                </a:solidFill>
              </a:rPr>
              <a:t>Three quarters </a:t>
            </a:r>
            <a:r>
              <a:rPr lang="en-US" dirty="0" smtClean="0"/>
              <a:t>of sickle-cell cases occur in Africa</a:t>
            </a:r>
          </a:p>
          <a:p>
            <a:pPr algn="l">
              <a:buNone/>
            </a:pPr>
            <a:r>
              <a:rPr lang="en-US" dirty="0" smtClean="0"/>
              <a:t>around </a:t>
            </a:r>
            <a:r>
              <a:rPr lang="en-US" dirty="0" smtClean="0">
                <a:solidFill>
                  <a:srgbClr val="FF0000"/>
                </a:solidFill>
              </a:rPr>
              <a:t>2% of newborns </a:t>
            </a:r>
            <a:r>
              <a:rPr lang="en-US" dirty="0" smtClean="0"/>
              <a:t>in </a:t>
            </a:r>
            <a:r>
              <a:rPr lang="en-US" dirty="0" smtClean="0">
                <a:solidFill>
                  <a:srgbClr val="FFC000"/>
                </a:solidFill>
              </a:rPr>
              <a:t>Nigeria </a:t>
            </a:r>
            <a:r>
              <a:rPr lang="en-US" dirty="0" smtClean="0"/>
              <a:t>were affected by sickle cell </a:t>
            </a:r>
            <a:r>
              <a:rPr lang="en-US" dirty="0" err="1" smtClean="0"/>
              <a:t>anaemia</a:t>
            </a:r>
            <a:r>
              <a:rPr lang="en-US" dirty="0" smtClean="0"/>
              <a:t>.</a:t>
            </a:r>
            <a:endParaRPr lang="ar-SY"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sz="quarter" idx="1"/>
          </p:nvPr>
        </p:nvSpPr>
        <p:spPr/>
        <p:txBody>
          <a:bodyPr>
            <a:normAutofit/>
          </a:bodyPr>
          <a:lstStyle/>
          <a:p>
            <a:pPr algn="l">
              <a:buNone/>
            </a:pPr>
            <a:r>
              <a:rPr lang="en-US" dirty="0" smtClean="0">
                <a:solidFill>
                  <a:srgbClr val="FF0000"/>
                </a:solidFill>
              </a:rPr>
              <a:t>150,000</a:t>
            </a:r>
            <a:r>
              <a:rPr lang="en-US" dirty="0" smtClean="0"/>
              <a:t> affected children born every year in Nigeria alone.</a:t>
            </a:r>
          </a:p>
          <a:p>
            <a:pPr algn="l">
              <a:buNone/>
            </a:pPr>
            <a:r>
              <a:rPr lang="en-US" dirty="0" smtClean="0"/>
              <a:t>The </a:t>
            </a:r>
            <a:r>
              <a:rPr lang="en-US" dirty="0" smtClean="0">
                <a:solidFill>
                  <a:srgbClr val="FFC000"/>
                </a:solidFill>
              </a:rPr>
              <a:t>carrier</a:t>
            </a:r>
            <a:r>
              <a:rPr lang="en-US" dirty="0" smtClean="0"/>
              <a:t> frequency ranges between </a:t>
            </a:r>
            <a:r>
              <a:rPr lang="en-US" dirty="0" smtClean="0">
                <a:solidFill>
                  <a:srgbClr val="FF0000"/>
                </a:solidFill>
              </a:rPr>
              <a:t>10% and 40% </a:t>
            </a:r>
            <a:r>
              <a:rPr lang="en-US" dirty="0" smtClean="0"/>
              <a:t>across equatorial Africa.</a:t>
            </a:r>
          </a:p>
          <a:p>
            <a:pPr algn="l">
              <a:buNone/>
            </a:pPr>
            <a:r>
              <a:rPr lang="en-US" b="1" dirty="0" smtClean="0">
                <a:solidFill>
                  <a:srgbClr val="C00000"/>
                </a:solidFill>
              </a:rPr>
              <a:t>United States</a:t>
            </a:r>
            <a:r>
              <a:rPr lang="en-US" b="1" dirty="0" smtClean="0"/>
              <a:t>:</a:t>
            </a:r>
          </a:p>
          <a:p>
            <a:pPr algn="l">
              <a:buNone/>
            </a:pPr>
            <a:r>
              <a:rPr lang="en-US" dirty="0" smtClean="0"/>
              <a:t>The </a:t>
            </a:r>
            <a:r>
              <a:rPr lang="en-US" dirty="0" smtClean="0">
                <a:hlinkClick r:id="rId2" action="ppaction://hlinkfile" tooltip="Prevalence"/>
              </a:rPr>
              <a:t>prevalence</a:t>
            </a:r>
            <a:r>
              <a:rPr lang="en-US" dirty="0" smtClean="0"/>
              <a:t> of the disease in the </a:t>
            </a:r>
            <a:r>
              <a:rPr lang="en-US" dirty="0" smtClean="0">
                <a:hlinkClick r:id="rId3" action="ppaction://hlinkfile" tooltip="United States"/>
              </a:rPr>
              <a:t>United States</a:t>
            </a:r>
            <a:r>
              <a:rPr lang="en-US" dirty="0" smtClean="0"/>
              <a:t> is approximately </a:t>
            </a:r>
            <a:r>
              <a:rPr lang="en-US" dirty="0" smtClean="0">
                <a:solidFill>
                  <a:srgbClr val="FF0000"/>
                </a:solidFill>
              </a:rPr>
              <a:t>1 in 5,000</a:t>
            </a:r>
            <a:r>
              <a:rPr lang="en-US" dirty="0" smtClean="0"/>
              <a:t>, mostly affecting Americans of Sub-Saharan African descent,</a:t>
            </a:r>
            <a:endParaRPr lang="ar-SY"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sz="quarter" idx="1"/>
          </p:nvPr>
        </p:nvSpPr>
        <p:spPr/>
        <p:txBody>
          <a:bodyPr/>
          <a:lstStyle/>
          <a:p>
            <a:pPr algn="l">
              <a:buNone/>
            </a:pPr>
            <a:r>
              <a:rPr lang="en-US" dirty="0" smtClean="0"/>
              <a:t>In the United States, about </a:t>
            </a:r>
            <a:r>
              <a:rPr lang="en-US" dirty="0" smtClean="0">
                <a:solidFill>
                  <a:srgbClr val="FF0000"/>
                </a:solidFill>
              </a:rPr>
              <a:t>1 out of 500 </a:t>
            </a:r>
            <a:r>
              <a:rPr lang="en-US" dirty="0" smtClean="0"/>
              <a:t>African-American children and </a:t>
            </a:r>
            <a:r>
              <a:rPr lang="en-US" dirty="0" smtClean="0">
                <a:solidFill>
                  <a:srgbClr val="FF0000"/>
                </a:solidFill>
              </a:rPr>
              <a:t>1 in every 36,000 </a:t>
            </a:r>
            <a:r>
              <a:rPr lang="en-US" dirty="0" smtClean="0"/>
              <a:t>Hispanic-American children born will have sickle-cell </a:t>
            </a:r>
            <a:r>
              <a:rPr lang="en-US" dirty="0" err="1" smtClean="0"/>
              <a:t>anaemia</a:t>
            </a:r>
            <a:r>
              <a:rPr lang="en-US" dirty="0" smtClean="0"/>
              <a:t>.</a:t>
            </a:r>
            <a:endParaRPr lang="en-US" baseline="30000" dirty="0" smtClean="0"/>
          </a:p>
          <a:p>
            <a:pPr algn="l">
              <a:buNone/>
            </a:pPr>
            <a:r>
              <a:rPr lang="en-US" dirty="0" smtClean="0">
                <a:solidFill>
                  <a:srgbClr val="FFC000"/>
                </a:solidFill>
              </a:rPr>
              <a:t>Sickle cell trait </a:t>
            </a:r>
            <a:r>
              <a:rPr lang="en-US" dirty="0" smtClean="0"/>
              <a:t>occurs among about </a:t>
            </a:r>
            <a:r>
              <a:rPr lang="en-US" dirty="0" smtClean="0">
                <a:solidFill>
                  <a:srgbClr val="FF0000"/>
                </a:solidFill>
              </a:rPr>
              <a:t>1:12</a:t>
            </a:r>
            <a:r>
              <a:rPr lang="en-US" dirty="0" smtClean="0"/>
              <a:t> African-Americans and </a:t>
            </a:r>
            <a:r>
              <a:rPr lang="en-US" dirty="0" smtClean="0">
                <a:solidFill>
                  <a:srgbClr val="FF0000"/>
                </a:solidFill>
              </a:rPr>
              <a:t>1:100</a:t>
            </a:r>
            <a:r>
              <a:rPr lang="en-US" dirty="0" smtClean="0"/>
              <a:t> Hispanic-Americans.</a:t>
            </a:r>
          </a:p>
          <a:p>
            <a:pPr algn="l">
              <a:buNone/>
            </a:pPr>
            <a:r>
              <a:rPr lang="en-US" dirty="0" smtClean="0"/>
              <a:t>It is estimated that </a:t>
            </a:r>
            <a:r>
              <a:rPr lang="en-US" dirty="0" smtClean="0">
                <a:solidFill>
                  <a:srgbClr val="FF0000"/>
                </a:solidFill>
              </a:rPr>
              <a:t>2.5 million </a:t>
            </a:r>
            <a:r>
              <a:rPr lang="en-US" dirty="0" smtClean="0"/>
              <a:t>Americans are heterozygous carriers for the sickle-cell trait</a:t>
            </a:r>
            <a:endParaRPr lang="ar-SY"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rtl="0"/>
            <a:r>
              <a:rPr lang="en-US" dirty="0" smtClean="0"/>
              <a:t> </a:t>
            </a:r>
            <a:br>
              <a:rPr lang="en-US" dirty="0" smtClean="0"/>
            </a:br>
            <a:r>
              <a:rPr lang="en-US" sz="3600" dirty="0" smtClean="0"/>
              <a:t>Musculoskeletal Manifestations of Sickle Cell Disease</a:t>
            </a:r>
            <a:endParaRPr lang="ar-SY" sz="3600" dirty="0"/>
          </a:p>
        </p:txBody>
      </p:sp>
      <p:pic>
        <p:nvPicPr>
          <p:cNvPr id="6" name="عنصر نائب للمحتوى 5" descr="sca2.jpg"/>
          <p:cNvPicPr>
            <a:picLocks noGrp="1" noChangeAspect="1"/>
          </p:cNvPicPr>
          <p:nvPr>
            <p:ph idx="1"/>
          </p:nvPr>
        </p:nvPicPr>
        <p:blipFill>
          <a:blip r:embed="rId2"/>
          <a:stretch>
            <a:fillRect/>
          </a:stretch>
        </p:blipFill>
        <p:spPr>
          <a:xfrm>
            <a:off x="1" y="1609725"/>
            <a:ext cx="8001024" cy="4846638"/>
          </a:xfrm>
        </p:spPr>
      </p:pic>
      <p:sp>
        <p:nvSpPr>
          <p:cNvPr id="7" name="مستطيل 6"/>
          <p:cNvSpPr/>
          <p:nvPr/>
        </p:nvSpPr>
        <p:spPr>
          <a:xfrm>
            <a:off x="1285852" y="1928802"/>
            <a:ext cx="6000792" cy="34778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cap="none" spc="0" dirty="0" smtClean="0">
                <a:ln w="11430"/>
                <a:solidFill>
                  <a:srgbClr val="FF0000"/>
                </a:solidFill>
                <a:effectLst>
                  <a:outerShdw blurRad="50800" dist="39000" dir="5460000" algn="tl">
                    <a:srgbClr val="000000">
                      <a:alpha val="38000"/>
                    </a:srgbClr>
                  </a:outerShdw>
                </a:effectLst>
              </a:rPr>
              <a:t>الدكتور</a:t>
            </a:r>
          </a:p>
          <a:p>
            <a:pPr algn="ctr"/>
            <a:r>
              <a:rPr lang="ar-SA" sz="5400" b="1" dirty="0" smtClean="0">
                <a:ln w="11430"/>
                <a:solidFill>
                  <a:schemeClr val="tx1">
                    <a:lumMod val="75000"/>
                    <a:lumOff val="25000"/>
                  </a:schemeClr>
                </a:solidFill>
                <a:effectLst>
                  <a:outerShdw blurRad="50800" dist="39000" dir="5460000" algn="tl">
                    <a:srgbClr val="000000">
                      <a:alpha val="38000"/>
                    </a:srgbClr>
                  </a:outerShdw>
                </a:effectLst>
              </a:rPr>
              <a:t>مؤنس أبو منصور</a:t>
            </a:r>
          </a:p>
          <a:p>
            <a:pPr algn="ctr"/>
            <a:r>
              <a:rPr lang="ar-SA" sz="3600" b="1" cap="none" spc="0" dirty="0" smtClean="0">
                <a:ln w="11430"/>
                <a:solidFill>
                  <a:schemeClr val="accent6">
                    <a:lumMod val="75000"/>
                  </a:schemeClr>
                </a:solidFill>
                <a:effectLst>
                  <a:outerShdw blurRad="50800" dist="39000" dir="5460000" algn="tl">
                    <a:srgbClr val="000000">
                      <a:alpha val="38000"/>
                    </a:srgbClr>
                  </a:outerShdw>
                </a:effectLst>
              </a:rPr>
              <a:t>أخصائي أمراض دم </a:t>
            </a:r>
            <a:r>
              <a:rPr lang="ar-SA" sz="4000" b="1" cap="none" spc="0" dirty="0" smtClean="0">
                <a:ln w="11430"/>
                <a:solidFill>
                  <a:schemeClr val="accent6">
                    <a:lumMod val="75000"/>
                  </a:schemeClr>
                </a:solidFill>
                <a:effectLst>
                  <a:outerShdw blurRad="50800" dist="39000" dir="5460000" algn="tl">
                    <a:srgbClr val="000000">
                      <a:alpha val="38000"/>
                    </a:srgbClr>
                  </a:outerShdw>
                </a:effectLst>
              </a:rPr>
              <a:t>وأورام</a:t>
            </a:r>
          </a:p>
          <a:p>
            <a:pPr algn="ctr"/>
            <a:r>
              <a:rPr lang="ar-S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رئيس مركز الأمراض </a:t>
            </a:r>
            <a:r>
              <a:rPr lang="ar-SA"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الوراثيةبالسويداء</a:t>
            </a:r>
            <a:endParaRPr lang="ar-SA"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sp>
        <p:nvSpPr>
          <p:cNvPr id="3" name="عنصر نائب للمحتوى 2"/>
          <p:cNvSpPr>
            <a:spLocks noGrp="1"/>
          </p:cNvSpPr>
          <p:nvPr>
            <p:ph sz="quarter" idx="1"/>
          </p:nvPr>
        </p:nvSpPr>
        <p:spPr/>
        <p:txBody>
          <a:bodyPr/>
          <a:lstStyle/>
          <a:p>
            <a:pPr algn="l">
              <a:buNone/>
            </a:pPr>
            <a:r>
              <a:rPr lang="en-US" b="1" dirty="0" smtClean="0">
                <a:solidFill>
                  <a:srgbClr val="C00000"/>
                </a:solidFill>
              </a:rPr>
              <a:t>Middle East</a:t>
            </a:r>
            <a:r>
              <a:rPr lang="en-US" b="1" dirty="0" smtClean="0"/>
              <a:t>:</a:t>
            </a:r>
          </a:p>
          <a:p>
            <a:pPr algn="l">
              <a:buNone/>
            </a:pPr>
            <a:r>
              <a:rPr lang="en-US" dirty="0" smtClean="0"/>
              <a:t>In </a:t>
            </a:r>
            <a:r>
              <a:rPr lang="en-US" dirty="0" smtClean="0">
                <a:solidFill>
                  <a:srgbClr val="FFC000"/>
                </a:solidFill>
              </a:rPr>
              <a:t>Saudi Arabia </a:t>
            </a:r>
            <a:r>
              <a:rPr lang="en-US" dirty="0" smtClean="0"/>
              <a:t>about </a:t>
            </a:r>
            <a:r>
              <a:rPr lang="en-US" dirty="0" smtClean="0">
                <a:solidFill>
                  <a:srgbClr val="FF0000"/>
                </a:solidFill>
              </a:rPr>
              <a:t>4.2% </a:t>
            </a:r>
            <a:r>
              <a:rPr lang="en-US" dirty="0" smtClean="0"/>
              <a:t>of the population </a:t>
            </a:r>
            <a:r>
              <a:rPr lang="en-US" dirty="0" smtClean="0">
                <a:solidFill>
                  <a:srgbClr val="FFC000"/>
                </a:solidFill>
              </a:rPr>
              <a:t>carry</a:t>
            </a:r>
            <a:r>
              <a:rPr lang="en-US" dirty="0" smtClean="0"/>
              <a:t> the sickle-cell </a:t>
            </a:r>
            <a:r>
              <a:rPr lang="en-US" dirty="0" smtClean="0">
                <a:solidFill>
                  <a:srgbClr val="FF0000"/>
                </a:solidFill>
              </a:rPr>
              <a:t>trait</a:t>
            </a:r>
            <a:r>
              <a:rPr lang="en-US" dirty="0" smtClean="0"/>
              <a:t> and </a:t>
            </a:r>
            <a:r>
              <a:rPr lang="en-US" dirty="0" smtClean="0">
                <a:solidFill>
                  <a:srgbClr val="FF0000"/>
                </a:solidFill>
              </a:rPr>
              <a:t>0.26% </a:t>
            </a:r>
            <a:r>
              <a:rPr lang="en-US" dirty="0" smtClean="0"/>
              <a:t>have sickle-cell </a:t>
            </a:r>
            <a:r>
              <a:rPr lang="en-US" dirty="0" smtClean="0">
                <a:solidFill>
                  <a:srgbClr val="FFC000"/>
                </a:solidFill>
              </a:rPr>
              <a:t>disease</a:t>
            </a:r>
            <a:r>
              <a:rPr lang="en-US" dirty="0" smtClean="0"/>
              <a:t>. The highest prevalence is in the </a:t>
            </a:r>
            <a:r>
              <a:rPr lang="en-US" dirty="0" smtClean="0">
                <a:solidFill>
                  <a:srgbClr val="C00000"/>
                </a:solidFill>
              </a:rPr>
              <a:t>Eastern</a:t>
            </a:r>
            <a:r>
              <a:rPr lang="en-US" dirty="0" smtClean="0"/>
              <a:t> province where approximately </a:t>
            </a:r>
            <a:r>
              <a:rPr lang="en-US" dirty="0" smtClean="0">
                <a:solidFill>
                  <a:srgbClr val="FF0000"/>
                </a:solidFill>
              </a:rPr>
              <a:t>17%</a:t>
            </a:r>
            <a:r>
              <a:rPr lang="en-US" dirty="0" smtClean="0"/>
              <a:t> of the population </a:t>
            </a:r>
            <a:r>
              <a:rPr lang="en-US" dirty="0" smtClean="0">
                <a:solidFill>
                  <a:srgbClr val="FFC000"/>
                </a:solidFill>
              </a:rPr>
              <a:t>carry</a:t>
            </a:r>
            <a:r>
              <a:rPr lang="en-US" dirty="0" smtClean="0"/>
              <a:t> the gene and </a:t>
            </a:r>
            <a:r>
              <a:rPr lang="en-US" dirty="0" smtClean="0">
                <a:solidFill>
                  <a:srgbClr val="FF0000"/>
                </a:solidFill>
              </a:rPr>
              <a:t>1.2% </a:t>
            </a:r>
            <a:r>
              <a:rPr lang="en-US" dirty="0" smtClean="0"/>
              <a:t>have sickle-cell </a:t>
            </a:r>
            <a:r>
              <a:rPr lang="en-US" dirty="0" smtClean="0">
                <a:solidFill>
                  <a:srgbClr val="FFC000"/>
                </a:solidFill>
              </a:rPr>
              <a:t>disease</a:t>
            </a:r>
            <a:r>
              <a:rPr lang="en-US" dirty="0" smtClean="0"/>
              <a:t>.</a:t>
            </a:r>
            <a:endParaRPr lang="ar-SY"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sz="quarter" idx="1"/>
          </p:nvPr>
        </p:nvSpPr>
        <p:spPr/>
        <p:txBody>
          <a:bodyPr/>
          <a:lstStyle/>
          <a:p>
            <a:pPr algn="l">
              <a:buNone/>
            </a:pPr>
            <a:r>
              <a:rPr lang="en-US" b="1" dirty="0" smtClean="0">
                <a:solidFill>
                  <a:srgbClr val="C00000"/>
                </a:solidFill>
              </a:rPr>
              <a:t>India:</a:t>
            </a:r>
          </a:p>
          <a:p>
            <a:pPr algn="l">
              <a:buNone/>
            </a:pPr>
            <a:r>
              <a:rPr lang="en-US" dirty="0" smtClean="0"/>
              <a:t>Sickle-cell disease is common in the </a:t>
            </a:r>
            <a:r>
              <a:rPr lang="en-US" dirty="0" smtClean="0">
                <a:solidFill>
                  <a:srgbClr val="C00000"/>
                </a:solidFill>
              </a:rPr>
              <a:t>tribal</a:t>
            </a:r>
            <a:r>
              <a:rPr lang="en-US" dirty="0" smtClean="0"/>
              <a:t> people of </a:t>
            </a:r>
            <a:r>
              <a:rPr lang="en-US" dirty="0" smtClean="0">
                <a:solidFill>
                  <a:srgbClr val="FF0000"/>
                </a:solidFill>
              </a:rPr>
              <a:t>central India </a:t>
            </a:r>
            <a:r>
              <a:rPr lang="en-US" dirty="0" smtClean="0"/>
              <a:t>who share a genetic linkage with the </a:t>
            </a:r>
            <a:r>
              <a:rPr lang="en-US" dirty="0" err="1" smtClean="0"/>
              <a:t>african</a:t>
            </a:r>
            <a:r>
              <a:rPr lang="en-US" dirty="0" smtClean="0"/>
              <a:t> race, where the prevalence has ranged from </a:t>
            </a:r>
            <a:r>
              <a:rPr lang="en-US" dirty="0" smtClean="0">
                <a:solidFill>
                  <a:srgbClr val="FF0000"/>
                </a:solidFill>
              </a:rPr>
              <a:t>9.4 to 22.2% </a:t>
            </a:r>
            <a:r>
              <a:rPr lang="en-US" dirty="0" smtClean="0"/>
              <a:t>in endemic areas of </a:t>
            </a:r>
            <a:r>
              <a:rPr lang="en-US" dirty="0" err="1" smtClean="0">
                <a:solidFill>
                  <a:srgbClr val="FF0000"/>
                </a:solidFill>
              </a:rPr>
              <a:t>madhya</a:t>
            </a:r>
            <a:r>
              <a:rPr lang="en-US" dirty="0" smtClean="0"/>
              <a:t> .</a:t>
            </a:r>
            <a:r>
              <a:rPr lang="en-US" dirty="0" err="1" smtClean="0">
                <a:solidFill>
                  <a:srgbClr val="FF0000"/>
                </a:solidFill>
              </a:rPr>
              <a:t>pradesh</a:t>
            </a:r>
            <a:r>
              <a:rPr lang="en-US" dirty="0" smtClean="0"/>
              <a:t>, </a:t>
            </a:r>
            <a:r>
              <a:rPr lang="en-US" dirty="0" err="1" smtClean="0">
                <a:solidFill>
                  <a:srgbClr val="00B0F0"/>
                </a:solidFill>
              </a:rPr>
              <a:t>rajasthan</a:t>
            </a:r>
            <a:r>
              <a:rPr lang="en-US" dirty="0" smtClean="0"/>
              <a:t> and </a:t>
            </a:r>
            <a:r>
              <a:rPr lang="en-US" dirty="0" err="1" smtClean="0">
                <a:solidFill>
                  <a:srgbClr val="FFC000"/>
                </a:solidFill>
              </a:rPr>
              <a:t>chhattisgarh</a:t>
            </a:r>
            <a:r>
              <a:rPr lang="en-US" dirty="0" smtClean="0"/>
              <a:t>.</a:t>
            </a:r>
            <a:endParaRPr lang="ar-SY"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sz="quarter" idx="1"/>
          </p:nvPr>
        </p:nvSpPr>
        <p:spPr/>
        <p:txBody>
          <a:bodyPr>
            <a:normAutofit/>
          </a:bodyPr>
          <a:lstStyle/>
          <a:p>
            <a:pPr algn="l">
              <a:buNone/>
            </a:pPr>
            <a:r>
              <a:rPr lang="en-US" sz="3200" dirty="0" smtClean="0"/>
              <a:t>In </a:t>
            </a:r>
            <a:r>
              <a:rPr lang="en-US" sz="3200" dirty="0" smtClean="0">
                <a:solidFill>
                  <a:srgbClr val="FFC000"/>
                </a:solidFill>
              </a:rPr>
              <a:t>2013</a:t>
            </a:r>
            <a:r>
              <a:rPr lang="en-US" sz="3200" dirty="0" smtClean="0"/>
              <a:t> it resulted in </a:t>
            </a:r>
            <a:r>
              <a:rPr lang="en-US" sz="3200" dirty="0" smtClean="0">
                <a:solidFill>
                  <a:srgbClr val="FF0000"/>
                </a:solidFill>
              </a:rPr>
              <a:t>176,000</a:t>
            </a:r>
            <a:r>
              <a:rPr lang="en-US" sz="3200" dirty="0" smtClean="0"/>
              <a:t> deaths up from </a:t>
            </a:r>
            <a:r>
              <a:rPr lang="en-US" sz="3200" dirty="0" smtClean="0">
                <a:solidFill>
                  <a:srgbClr val="FF0000"/>
                </a:solidFill>
              </a:rPr>
              <a:t>113,000</a:t>
            </a:r>
            <a:r>
              <a:rPr lang="en-US" sz="3200" dirty="0" smtClean="0"/>
              <a:t> deaths in </a:t>
            </a:r>
            <a:r>
              <a:rPr lang="en-US" sz="3200" dirty="0" smtClean="0">
                <a:solidFill>
                  <a:srgbClr val="FFC000"/>
                </a:solidFill>
              </a:rPr>
              <a:t>1990</a:t>
            </a:r>
            <a:r>
              <a:rPr lang="en-US" sz="3200" dirty="0" smtClean="0"/>
              <a:t>.</a:t>
            </a:r>
            <a:endParaRPr lang="en-US" sz="3200" baseline="30000" dirty="0"/>
          </a:p>
          <a:p>
            <a:pPr algn="l">
              <a:buNone/>
            </a:pPr>
            <a:endParaRPr lang="en-US" baseline="30000" dirty="0" smtClean="0"/>
          </a:p>
          <a:p>
            <a:pPr algn="l">
              <a:buNone/>
            </a:pPr>
            <a:endParaRPr lang="ar-SY"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Orthopaedic</a:t>
            </a:r>
            <a:r>
              <a:rPr lang="en-US" dirty="0" smtClean="0"/>
              <a:t> complications</a:t>
            </a:r>
            <a:endParaRPr lang="ar-SY" dirty="0"/>
          </a:p>
        </p:txBody>
      </p:sp>
      <p:sp>
        <p:nvSpPr>
          <p:cNvPr id="3" name="عنصر نائب للمحتوى 2"/>
          <p:cNvSpPr>
            <a:spLocks noGrp="1"/>
          </p:cNvSpPr>
          <p:nvPr>
            <p:ph idx="1"/>
          </p:nvPr>
        </p:nvSpPr>
        <p:spPr/>
        <p:txBody>
          <a:bodyPr>
            <a:normAutofit/>
          </a:bodyPr>
          <a:lstStyle/>
          <a:p>
            <a:pPr algn="l" rtl="0"/>
            <a:r>
              <a:rPr lang="en-US" dirty="0" err="1" smtClean="0">
                <a:solidFill>
                  <a:srgbClr val="C00000"/>
                </a:solidFill>
              </a:rPr>
              <a:t>Avascular</a:t>
            </a:r>
            <a:r>
              <a:rPr lang="en-US" dirty="0" smtClean="0">
                <a:solidFill>
                  <a:srgbClr val="C00000"/>
                </a:solidFill>
              </a:rPr>
              <a:t> necrosis of hip</a:t>
            </a:r>
          </a:p>
          <a:p>
            <a:pPr algn="l" rtl="0"/>
            <a:r>
              <a:rPr lang="en-US" dirty="0" err="1" smtClean="0">
                <a:solidFill>
                  <a:srgbClr val="C00000"/>
                </a:solidFill>
              </a:rPr>
              <a:t>Osteomyelitis</a:t>
            </a:r>
            <a:endParaRPr lang="en-US" dirty="0" smtClean="0">
              <a:solidFill>
                <a:srgbClr val="C00000"/>
              </a:solidFill>
            </a:endParaRPr>
          </a:p>
          <a:p>
            <a:pPr algn="l" rtl="0"/>
            <a:r>
              <a:rPr lang="en-US" dirty="0" smtClean="0">
                <a:solidFill>
                  <a:srgbClr val="C00000"/>
                </a:solidFill>
              </a:rPr>
              <a:t>Septic arthritis</a:t>
            </a:r>
          </a:p>
          <a:p>
            <a:pPr algn="l" rtl="0"/>
            <a:r>
              <a:rPr lang="en-US" dirty="0" smtClean="0">
                <a:solidFill>
                  <a:srgbClr val="C00000"/>
                </a:solidFill>
              </a:rPr>
              <a:t>Leg ulcer</a:t>
            </a:r>
          </a:p>
          <a:p>
            <a:pPr algn="l" rtl="0"/>
            <a:r>
              <a:rPr lang="en-US" dirty="0" smtClean="0">
                <a:solidFill>
                  <a:srgbClr val="C00000"/>
                </a:solidFill>
              </a:rPr>
              <a:t>Growth retardation and skeletal immaturity</a:t>
            </a:r>
          </a:p>
          <a:p>
            <a:pPr algn="l" rtl="0"/>
            <a:r>
              <a:rPr lang="en-US" dirty="0" err="1" smtClean="0">
                <a:solidFill>
                  <a:srgbClr val="C00000"/>
                </a:solidFill>
              </a:rPr>
              <a:t>Dactylitis</a:t>
            </a:r>
            <a:endParaRPr lang="en-US" dirty="0" smtClean="0">
              <a:solidFill>
                <a:srgbClr val="C00000"/>
              </a:solidFill>
            </a:endParaRPr>
          </a:p>
          <a:p>
            <a:pPr algn="l" rtl="0"/>
            <a:r>
              <a:rPr lang="en-US" dirty="0" smtClean="0">
                <a:solidFill>
                  <a:srgbClr val="C00000"/>
                </a:solidFill>
              </a:rPr>
              <a:t>Osteoporosis and vertebral collapse</a:t>
            </a:r>
          </a:p>
          <a:p>
            <a:pPr algn="l" rtl="0"/>
            <a:r>
              <a:rPr lang="en-US" dirty="0" smtClean="0">
                <a:solidFill>
                  <a:srgbClr val="C00000"/>
                </a:solidFill>
              </a:rPr>
              <a:t>Pathological fracture</a:t>
            </a:r>
          </a:p>
          <a:p>
            <a:pPr algn="l" rtl="0"/>
            <a:r>
              <a:rPr lang="en-US" dirty="0" smtClean="0">
                <a:solidFill>
                  <a:srgbClr val="C00000"/>
                </a:solidFill>
              </a:rPr>
              <a:t>Arthritis</a:t>
            </a:r>
          </a:p>
          <a:p>
            <a:pPr algn="l" rtl="0"/>
            <a:r>
              <a:rPr lang="en-US" sz="1000" dirty="0" err="1" smtClean="0">
                <a:solidFill>
                  <a:srgbClr val="002060"/>
                </a:solidFill>
              </a:rPr>
              <a:t>Vaishya</a:t>
            </a:r>
            <a:r>
              <a:rPr lang="en-US" sz="1000" dirty="0" smtClean="0">
                <a:solidFill>
                  <a:srgbClr val="002060"/>
                </a:solidFill>
              </a:rPr>
              <a:t> R, </a:t>
            </a:r>
            <a:r>
              <a:rPr lang="en-US" sz="1000" dirty="0" err="1" smtClean="0">
                <a:solidFill>
                  <a:srgbClr val="002060"/>
                </a:solidFill>
              </a:rPr>
              <a:t>Agarwal</a:t>
            </a:r>
            <a:r>
              <a:rPr lang="en-US" sz="1000" dirty="0" smtClean="0">
                <a:solidFill>
                  <a:srgbClr val="002060"/>
                </a:solidFill>
              </a:rPr>
              <a:t> A, </a:t>
            </a:r>
            <a:r>
              <a:rPr lang="en-US" sz="1000" dirty="0" err="1" smtClean="0">
                <a:solidFill>
                  <a:srgbClr val="002060"/>
                </a:solidFill>
              </a:rPr>
              <a:t>Edomwonyi</a:t>
            </a:r>
            <a:r>
              <a:rPr lang="en-US" sz="1000" dirty="0" smtClean="0">
                <a:solidFill>
                  <a:srgbClr val="002060"/>
                </a:solidFill>
              </a:rPr>
              <a:t> E O, et al. (October 20, 2015) Musculoskeletal Manifestations of Sickle Cell Disease: A Review. </a:t>
            </a:r>
            <a:r>
              <a:rPr lang="en-US" sz="1000" dirty="0" err="1" smtClean="0">
                <a:solidFill>
                  <a:srgbClr val="002060"/>
                </a:solidFill>
              </a:rPr>
              <a:t>Cureus</a:t>
            </a:r>
            <a:r>
              <a:rPr lang="en-US" sz="1000" dirty="0" smtClean="0">
                <a:solidFill>
                  <a:srgbClr val="002060"/>
                </a:solidFill>
              </a:rPr>
              <a:t> 7(10): e358. doi:10. .7759/cureus.358</a:t>
            </a:r>
          </a:p>
          <a:p>
            <a:pPr algn="l" rtl="0">
              <a:buNone/>
            </a:pPr>
            <a:endParaRPr lang="en-US" sz="1000" dirty="0" smtClean="0">
              <a:solidFill>
                <a:srgbClr val="FF0000"/>
              </a:solidFill>
            </a:endParaRPr>
          </a:p>
          <a:p>
            <a:pPr algn="l" rtl="0"/>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3100" i="1" dirty="0" err="1" smtClean="0"/>
              <a:t>Avascular</a:t>
            </a:r>
            <a:r>
              <a:rPr lang="en-US" sz="3100" i="1" dirty="0" smtClean="0"/>
              <a:t> Necrosis and </a:t>
            </a:r>
            <a:r>
              <a:rPr lang="en-US" sz="3100" i="1" dirty="0" err="1" smtClean="0"/>
              <a:t>Medullary</a:t>
            </a:r>
            <a:r>
              <a:rPr lang="en-US" sz="3100" i="1" dirty="0" smtClean="0"/>
              <a:t> Infarct</a:t>
            </a:r>
            <a:endParaRPr lang="ar-SY" dirty="0"/>
          </a:p>
        </p:txBody>
      </p:sp>
      <p:sp>
        <p:nvSpPr>
          <p:cNvPr id="3" name="عنصر نائب للمحتوى 2"/>
          <p:cNvSpPr>
            <a:spLocks noGrp="1"/>
          </p:cNvSpPr>
          <p:nvPr>
            <p:ph idx="1"/>
          </p:nvPr>
        </p:nvSpPr>
        <p:spPr/>
        <p:txBody>
          <a:bodyPr>
            <a:normAutofit/>
          </a:bodyPr>
          <a:lstStyle/>
          <a:p>
            <a:pPr algn="l">
              <a:buNone/>
            </a:pPr>
            <a:r>
              <a:rPr lang="en-US" dirty="0" err="1" smtClean="0"/>
              <a:t>Avascular</a:t>
            </a:r>
            <a:r>
              <a:rPr lang="en-US" dirty="0" smtClean="0"/>
              <a:t> necrosis (AVN) of the bone is a relatively </a:t>
            </a:r>
            <a:r>
              <a:rPr lang="en-US" dirty="0" smtClean="0">
                <a:solidFill>
                  <a:srgbClr val="FF0000"/>
                </a:solidFill>
              </a:rPr>
              <a:t>common problem </a:t>
            </a:r>
            <a:r>
              <a:rPr lang="en-US" dirty="0" smtClean="0"/>
              <a:t>among patients with SCD. The </a:t>
            </a:r>
            <a:r>
              <a:rPr lang="en-US" b="1" dirty="0" smtClean="0">
                <a:solidFill>
                  <a:srgbClr val="C00000"/>
                </a:solidFill>
              </a:rPr>
              <a:t>femoral head </a:t>
            </a:r>
            <a:r>
              <a:rPr lang="en-US" dirty="0" smtClean="0"/>
              <a:t>is the most common area of bone destruction in those patients.</a:t>
            </a:r>
            <a:r>
              <a:rPr lang="en-US" sz="2800" dirty="0" smtClean="0"/>
              <a:t> </a:t>
            </a:r>
          </a:p>
          <a:p>
            <a:pPr algn="l">
              <a:buNone/>
            </a:pPr>
            <a:endParaRPr lang="en-US" sz="2800" dirty="0" smtClean="0"/>
          </a:p>
          <a:p>
            <a:pPr algn="l">
              <a:buNone/>
            </a:pPr>
            <a:endParaRPr lang="en-US" sz="2800" dirty="0" smtClean="0"/>
          </a:p>
          <a:p>
            <a:pPr algn="l">
              <a:buNone/>
            </a:pPr>
            <a:endParaRPr lang="en-US" sz="2800" dirty="0" smtClean="0"/>
          </a:p>
          <a:p>
            <a:pPr algn="l">
              <a:buNone/>
            </a:pPr>
            <a:endParaRPr lang="en-US" sz="2800" dirty="0" smtClean="0"/>
          </a:p>
          <a:p>
            <a:pPr algn="l">
              <a:buNone/>
            </a:pPr>
            <a:r>
              <a:rPr lang="en-US" sz="1000" dirty="0" err="1" smtClean="0">
                <a:solidFill>
                  <a:srgbClr val="002060"/>
                </a:solidFill>
              </a:rPr>
              <a:t>Vaishya</a:t>
            </a:r>
            <a:r>
              <a:rPr lang="en-US" sz="1000" dirty="0" smtClean="0">
                <a:solidFill>
                  <a:srgbClr val="002060"/>
                </a:solidFill>
              </a:rPr>
              <a:t> R, </a:t>
            </a:r>
            <a:r>
              <a:rPr lang="en-US" sz="1000" dirty="0" err="1" smtClean="0">
                <a:solidFill>
                  <a:srgbClr val="002060"/>
                </a:solidFill>
              </a:rPr>
              <a:t>Agarwal</a:t>
            </a:r>
            <a:r>
              <a:rPr lang="en-US" sz="1000" dirty="0" smtClean="0">
                <a:solidFill>
                  <a:srgbClr val="002060"/>
                </a:solidFill>
              </a:rPr>
              <a:t> A, </a:t>
            </a:r>
            <a:r>
              <a:rPr lang="en-US" sz="1000" dirty="0" err="1" smtClean="0">
                <a:solidFill>
                  <a:srgbClr val="002060"/>
                </a:solidFill>
              </a:rPr>
              <a:t>Edomwonyi</a:t>
            </a:r>
            <a:r>
              <a:rPr lang="en-US" sz="1000" dirty="0" smtClean="0">
                <a:solidFill>
                  <a:srgbClr val="002060"/>
                </a:solidFill>
              </a:rPr>
              <a:t> E O, et al. (October 20, 2015) Musculoskeletal Manifestations of Sickle Cell Disease: A Review. </a:t>
            </a:r>
            <a:r>
              <a:rPr lang="en-US" sz="1000" dirty="0" err="1" smtClean="0">
                <a:solidFill>
                  <a:srgbClr val="002060"/>
                </a:solidFill>
              </a:rPr>
              <a:t>Cureus</a:t>
            </a:r>
            <a:r>
              <a:rPr lang="en-US" sz="1000" dirty="0" smtClean="0">
                <a:solidFill>
                  <a:srgbClr val="002060"/>
                </a:solidFill>
              </a:rPr>
              <a:t> 7(10): e358. doi:10. .7759/cureus.358</a:t>
            </a:r>
          </a:p>
          <a:p>
            <a:pPr algn="l">
              <a:buNone/>
            </a:pPr>
            <a:endParaRPr lang="en-US" dirty="0" smtClean="0"/>
          </a:p>
          <a:p>
            <a:pPr algn="l">
              <a:buNone/>
            </a:pPr>
            <a:endParaRPr lang="en-US" dirty="0" smtClean="0"/>
          </a:p>
          <a:p>
            <a:pPr algn="l">
              <a:buNone/>
            </a:pPr>
            <a:endParaRPr lang="en-US" dirty="0" smtClean="0"/>
          </a:p>
          <a:p>
            <a:pPr algn="l">
              <a:buNone/>
            </a:pPr>
            <a:endParaRPr lang="en-US" dirty="0" smtClean="0"/>
          </a:p>
          <a:p>
            <a:pPr algn="l">
              <a:buNone/>
            </a:pPr>
            <a:endParaRPr lang="en-US" dirty="0" smtClean="0"/>
          </a:p>
          <a:p>
            <a:pPr algn="l">
              <a:buNone/>
            </a:pPr>
            <a:endParaRPr lang="ar-SY"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1200" i="1" dirty="0" smtClean="0"/>
              <a:t>: X-ray pelvis </a:t>
            </a:r>
            <a:r>
              <a:rPr lang="en-US" sz="1200" i="1" dirty="0" err="1" smtClean="0"/>
              <a:t>anteroposterior</a:t>
            </a:r>
            <a:r>
              <a:rPr lang="en-US" sz="1200" i="1" dirty="0" smtClean="0"/>
              <a:t> view showing </a:t>
            </a:r>
            <a:r>
              <a:rPr lang="en-US" sz="1200" i="1" dirty="0" err="1" smtClean="0"/>
              <a:t>avascular</a:t>
            </a:r>
            <a:r>
              <a:rPr lang="en-US" sz="1200" i="1" dirty="0" smtClean="0"/>
              <a:t> necrosis of the head of the femur</a:t>
            </a:r>
            <a:endParaRPr lang="ar-SY" sz="1200" dirty="0"/>
          </a:p>
        </p:txBody>
      </p:sp>
      <p:pic>
        <p:nvPicPr>
          <p:cNvPr id="4" name="عنصر نائب للمحتوى 3" descr="sca12.png"/>
          <p:cNvPicPr>
            <a:picLocks noGrp="1" noChangeAspect="1"/>
          </p:cNvPicPr>
          <p:nvPr>
            <p:ph idx="1"/>
          </p:nvPr>
        </p:nvPicPr>
        <p:blipFill>
          <a:blip r:embed="rId2"/>
          <a:stretch>
            <a:fillRect/>
          </a:stretch>
        </p:blipFill>
        <p:spPr>
          <a:xfrm>
            <a:off x="1" y="1609724"/>
            <a:ext cx="8215338" cy="5248275"/>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6" name="عنصر نائب للمحتوى 5" descr="sca11.jpg"/>
          <p:cNvPicPr>
            <a:picLocks noGrp="1" noChangeAspect="1"/>
          </p:cNvPicPr>
          <p:nvPr>
            <p:ph idx="1"/>
          </p:nvPr>
        </p:nvPicPr>
        <p:blipFill>
          <a:blip r:embed="rId2"/>
          <a:stretch>
            <a:fillRect/>
          </a:stretch>
        </p:blipFill>
        <p:spPr>
          <a:xfrm>
            <a:off x="0" y="357166"/>
            <a:ext cx="8143900" cy="6500834"/>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b="1" dirty="0" smtClean="0">
                <a:solidFill>
                  <a:srgbClr val="FF0000"/>
                </a:solidFill>
              </a:rPr>
              <a:t>Other sites </a:t>
            </a:r>
            <a:r>
              <a:rPr lang="en-US" dirty="0" smtClean="0"/>
              <a:t>affected are the </a:t>
            </a:r>
            <a:r>
              <a:rPr lang="en-US" dirty="0" smtClean="0">
                <a:solidFill>
                  <a:srgbClr val="C00000"/>
                </a:solidFill>
              </a:rPr>
              <a:t>shoulder, knee, and talus </a:t>
            </a:r>
            <a:endParaRPr lang="ar-SY" dirty="0">
              <a:solidFill>
                <a:srgbClr val="C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1200" dirty="0" smtClean="0"/>
              <a:t>X-ray right shoulder </a:t>
            </a:r>
            <a:r>
              <a:rPr lang="en-US" sz="1200" dirty="0" err="1" smtClean="0"/>
              <a:t>anteroposterior</a:t>
            </a:r>
            <a:r>
              <a:rPr lang="en-US" sz="1200" dirty="0" smtClean="0"/>
              <a:t> view showing </a:t>
            </a:r>
            <a:r>
              <a:rPr lang="en-US" sz="1200" dirty="0" err="1" smtClean="0"/>
              <a:t>avascular</a:t>
            </a:r>
            <a:r>
              <a:rPr lang="en-US" sz="1200" dirty="0" smtClean="0"/>
              <a:t> necrosis of the head of the </a:t>
            </a:r>
            <a:r>
              <a:rPr lang="en-US" sz="1200" dirty="0" err="1" smtClean="0"/>
              <a:t>humerus</a:t>
            </a:r>
            <a:endParaRPr lang="ar-SY" sz="1200" dirty="0"/>
          </a:p>
        </p:txBody>
      </p:sp>
      <p:pic>
        <p:nvPicPr>
          <p:cNvPr id="4" name="عنصر نائب للمحتوى 3" descr="sca13.png"/>
          <p:cNvPicPr>
            <a:picLocks noGrp="1" noChangeAspect="1"/>
          </p:cNvPicPr>
          <p:nvPr>
            <p:ph idx="1"/>
          </p:nvPr>
        </p:nvPicPr>
        <p:blipFill>
          <a:blip r:embed="rId2"/>
          <a:stretch>
            <a:fillRect/>
          </a:stretch>
        </p:blipFill>
        <p:spPr>
          <a:xfrm>
            <a:off x="0" y="1500174"/>
            <a:ext cx="8143899" cy="5357826"/>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1200" dirty="0" smtClean="0"/>
              <a:t>MRI of the knee showing multiple infarcts</a:t>
            </a:r>
            <a:endParaRPr lang="ar-SY" sz="1200" dirty="0"/>
          </a:p>
        </p:txBody>
      </p:sp>
      <p:pic>
        <p:nvPicPr>
          <p:cNvPr id="4" name="عنصر نائب للمحتوى 3" descr="sca14.png"/>
          <p:cNvPicPr>
            <a:picLocks noGrp="1" noChangeAspect="1"/>
          </p:cNvPicPr>
          <p:nvPr>
            <p:ph idx="1"/>
          </p:nvPr>
        </p:nvPicPr>
        <p:blipFill>
          <a:blip r:embed="rId2"/>
          <a:stretch>
            <a:fillRect/>
          </a:stretch>
        </p:blipFill>
        <p:spPr>
          <a:xfrm>
            <a:off x="0" y="1500174"/>
            <a:ext cx="8143899" cy="535782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Sickle cell anemia</a:t>
            </a:r>
            <a:endParaRPr lang="en-US" dirty="0"/>
          </a:p>
        </p:txBody>
      </p:sp>
      <p:sp>
        <p:nvSpPr>
          <p:cNvPr id="3" name="عنصر نائب للمحتوى 2"/>
          <p:cNvSpPr>
            <a:spLocks noGrp="1"/>
          </p:cNvSpPr>
          <p:nvPr>
            <p:ph idx="1"/>
          </p:nvPr>
        </p:nvSpPr>
        <p:spPr/>
        <p:txBody>
          <a:bodyPr/>
          <a:lstStyle/>
          <a:p>
            <a:pPr algn="l"/>
            <a:r>
              <a:rPr lang="en-US" dirty="0" smtClean="0"/>
              <a:t>Sickle cell anemia is an </a:t>
            </a:r>
            <a:r>
              <a:rPr lang="en-US" dirty="0" smtClean="0">
                <a:solidFill>
                  <a:srgbClr val="C00000"/>
                </a:solidFill>
              </a:rPr>
              <a:t>inherited form </a:t>
            </a:r>
            <a:r>
              <a:rPr lang="en-US" dirty="0" smtClean="0"/>
              <a:t>of anemia — a condition in which there aren't enough healthy red blood cells to carry adequate oxygen throughout your body.</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dirty="0" smtClean="0">
                <a:solidFill>
                  <a:srgbClr val="C00000"/>
                </a:solidFill>
              </a:rPr>
              <a:t>AVN in SCD is different from AVN due to other causes.</a:t>
            </a:r>
            <a:r>
              <a:rPr lang="en-US" dirty="0" smtClean="0"/>
              <a:t> </a:t>
            </a:r>
            <a:r>
              <a:rPr lang="en-US" b="1" dirty="0" smtClean="0">
                <a:solidFill>
                  <a:srgbClr val="FF0000"/>
                </a:solidFill>
              </a:rPr>
              <a:t>In SCD</a:t>
            </a:r>
            <a:r>
              <a:rPr lang="en-US" dirty="0" smtClean="0"/>
              <a:t>:</a:t>
            </a:r>
          </a:p>
          <a:p>
            <a:pPr algn="l">
              <a:buNone/>
            </a:pPr>
            <a:r>
              <a:rPr lang="en-US" dirty="0" smtClean="0">
                <a:solidFill>
                  <a:srgbClr val="C00000"/>
                </a:solidFill>
              </a:rPr>
              <a:t>1-</a:t>
            </a:r>
            <a:r>
              <a:rPr lang="en-US" dirty="0" smtClean="0"/>
              <a:t> the </a:t>
            </a:r>
            <a:r>
              <a:rPr lang="en-US" b="1" dirty="0" smtClean="0">
                <a:solidFill>
                  <a:srgbClr val="0070C0"/>
                </a:solidFill>
              </a:rPr>
              <a:t>entire epiphysis </a:t>
            </a:r>
            <a:r>
              <a:rPr lang="en-US" dirty="0" smtClean="0"/>
              <a:t>of the long bone is uniformly affected while, in other conditions, the weight-bearing areas are commonly involved. </a:t>
            </a:r>
          </a:p>
          <a:p>
            <a:pPr algn="l">
              <a:buNone/>
            </a:pPr>
            <a:r>
              <a:rPr lang="en-US" dirty="0" smtClean="0"/>
              <a:t>2-The </a:t>
            </a:r>
            <a:r>
              <a:rPr lang="en-US" dirty="0" smtClean="0">
                <a:solidFill>
                  <a:srgbClr val="FF0000"/>
                </a:solidFill>
              </a:rPr>
              <a:t>initial infarcts </a:t>
            </a:r>
            <a:r>
              <a:rPr lang="en-US" dirty="0" smtClean="0"/>
              <a:t>often occur in the </a:t>
            </a:r>
            <a:r>
              <a:rPr lang="en-US" dirty="0" err="1" smtClean="0">
                <a:solidFill>
                  <a:srgbClr val="FF0000"/>
                </a:solidFill>
              </a:rPr>
              <a:t>subchondral</a:t>
            </a:r>
            <a:r>
              <a:rPr lang="en-US" dirty="0" smtClean="0">
                <a:solidFill>
                  <a:srgbClr val="FF0000"/>
                </a:solidFill>
              </a:rPr>
              <a:t> regions </a:t>
            </a:r>
            <a:r>
              <a:rPr lang="en-US" dirty="0" smtClean="0"/>
              <a:t>where the collateral circulation is minimal</a:t>
            </a:r>
            <a:endParaRPr lang="ar-SY"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dirty="0" smtClean="0">
                <a:solidFill>
                  <a:srgbClr val="FFC000"/>
                </a:solidFill>
              </a:rPr>
              <a:t>3</a:t>
            </a:r>
            <a:r>
              <a:rPr lang="en-US" dirty="0" smtClean="0"/>
              <a:t>-The overlying </a:t>
            </a:r>
            <a:r>
              <a:rPr lang="en-US" dirty="0" smtClean="0">
                <a:solidFill>
                  <a:srgbClr val="FF0000"/>
                </a:solidFill>
              </a:rPr>
              <a:t>articular cartilage </a:t>
            </a:r>
            <a:r>
              <a:rPr lang="en-US" dirty="0" smtClean="0"/>
              <a:t>often remains </a:t>
            </a:r>
            <a:r>
              <a:rPr lang="en-US" dirty="0" smtClean="0">
                <a:solidFill>
                  <a:srgbClr val="C00000"/>
                </a:solidFill>
              </a:rPr>
              <a:t>viable</a:t>
            </a:r>
            <a:r>
              <a:rPr lang="en-US" dirty="0" smtClean="0"/>
              <a:t> in the early stages of the disease because it receives nutrition </a:t>
            </a:r>
            <a:r>
              <a:rPr lang="en-US" dirty="0" err="1" smtClean="0"/>
              <a:t>fromthe</a:t>
            </a:r>
            <a:r>
              <a:rPr lang="en-US" dirty="0" smtClean="0"/>
              <a:t> synovial fluid,</a:t>
            </a:r>
          </a:p>
          <a:p>
            <a:pPr algn="l">
              <a:buNone/>
            </a:pPr>
            <a:r>
              <a:rPr lang="en-US" dirty="0" smtClean="0">
                <a:solidFill>
                  <a:srgbClr val="FFC000"/>
                </a:solidFill>
              </a:rPr>
              <a:t>4</a:t>
            </a:r>
            <a:r>
              <a:rPr lang="en-US" dirty="0" smtClean="0"/>
              <a:t>- </a:t>
            </a:r>
            <a:r>
              <a:rPr lang="en-US" dirty="0" smtClean="0">
                <a:solidFill>
                  <a:srgbClr val="FF0000"/>
                </a:solidFill>
              </a:rPr>
              <a:t>then micro-fractures </a:t>
            </a:r>
            <a:r>
              <a:rPr lang="en-US" dirty="0" smtClean="0"/>
              <a:t>develop that eventually lead to the collapse of necrotic </a:t>
            </a:r>
            <a:r>
              <a:rPr lang="en-US" dirty="0" err="1" smtClean="0"/>
              <a:t>cancellous</a:t>
            </a:r>
            <a:r>
              <a:rPr lang="en-US" dirty="0" smtClean="0"/>
              <a:t> bone and ultimately to </a:t>
            </a:r>
            <a:r>
              <a:rPr lang="en-US" dirty="0" smtClean="0">
                <a:solidFill>
                  <a:srgbClr val="FF0000"/>
                </a:solidFill>
              </a:rPr>
              <a:t>joint destruction</a:t>
            </a:r>
            <a:r>
              <a:rPr lang="en-US" dirty="0" smtClean="0"/>
              <a:t> </a:t>
            </a:r>
            <a:endParaRPr lang="ar-SY"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dirty="0" smtClean="0">
                <a:solidFill>
                  <a:srgbClr val="FFC000"/>
                </a:solidFill>
              </a:rPr>
              <a:t>5</a:t>
            </a:r>
            <a:r>
              <a:rPr lang="en-US" dirty="0" smtClean="0"/>
              <a:t>-This </a:t>
            </a:r>
            <a:r>
              <a:rPr lang="en-US" dirty="0" smtClean="0">
                <a:solidFill>
                  <a:srgbClr val="C00000"/>
                </a:solidFill>
              </a:rPr>
              <a:t>almost always includes </a:t>
            </a:r>
            <a:r>
              <a:rPr lang="en-US" dirty="0" smtClean="0"/>
              <a:t>the </a:t>
            </a:r>
            <a:r>
              <a:rPr lang="en-US" dirty="0" smtClean="0">
                <a:solidFill>
                  <a:srgbClr val="FF0000"/>
                </a:solidFill>
              </a:rPr>
              <a:t>anterior superior portion</a:t>
            </a:r>
            <a:r>
              <a:rPr lang="en-US" dirty="0" smtClean="0"/>
              <a:t> of the </a:t>
            </a:r>
            <a:r>
              <a:rPr lang="en-US" dirty="0" smtClean="0">
                <a:solidFill>
                  <a:srgbClr val="0070C0"/>
                </a:solidFill>
              </a:rPr>
              <a:t>proximal femur</a:t>
            </a:r>
            <a:r>
              <a:rPr lang="en-US" dirty="0" smtClean="0"/>
              <a:t>, where the weight-bearing forces are the greatest </a:t>
            </a:r>
            <a:r>
              <a:rPr lang="en-US" u="sng" dirty="0" smtClean="0"/>
              <a:t>.</a:t>
            </a:r>
          </a:p>
          <a:p>
            <a:pPr algn="l">
              <a:buNone/>
            </a:pPr>
            <a:r>
              <a:rPr lang="en-US" u="sng" dirty="0" smtClean="0">
                <a:solidFill>
                  <a:srgbClr val="FFC000"/>
                </a:solidFill>
              </a:rPr>
              <a:t>6</a:t>
            </a:r>
            <a:r>
              <a:rPr lang="en-US" u="sng" dirty="0" smtClean="0"/>
              <a:t>-</a:t>
            </a:r>
            <a:r>
              <a:rPr lang="en-US" dirty="0" smtClean="0"/>
              <a:t>Early reports have found a </a:t>
            </a:r>
            <a:r>
              <a:rPr lang="en-US" dirty="0" smtClean="0">
                <a:solidFill>
                  <a:srgbClr val="FF0000"/>
                </a:solidFill>
              </a:rPr>
              <a:t>higher rate </a:t>
            </a:r>
            <a:r>
              <a:rPr lang="en-US" dirty="0" smtClean="0"/>
              <a:t>of AVN in </a:t>
            </a:r>
            <a:r>
              <a:rPr lang="en-US" dirty="0" smtClean="0">
                <a:solidFill>
                  <a:srgbClr val="C00000"/>
                </a:solidFill>
              </a:rPr>
              <a:t>homozygous SCD </a:t>
            </a:r>
            <a:r>
              <a:rPr lang="en-US" dirty="0" smtClean="0"/>
              <a:t>compared with other sickle mutations. </a:t>
            </a:r>
            <a:endParaRPr lang="ar-SY"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dirty="0" smtClean="0"/>
              <a:t>The </a:t>
            </a:r>
            <a:r>
              <a:rPr lang="en-US" b="1" dirty="0" smtClean="0">
                <a:solidFill>
                  <a:srgbClr val="0070C0"/>
                </a:solidFill>
              </a:rPr>
              <a:t>pathogenesis of AVN </a:t>
            </a:r>
            <a:r>
              <a:rPr lang="en-US" dirty="0" smtClean="0"/>
              <a:t>is still not clear. </a:t>
            </a:r>
            <a:r>
              <a:rPr lang="en-US" dirty="0" smtClean="0">
                <a:solidFill>
                  <a:srgbClr val="C00000"/>
                </a:solidFill>
              </a:rPr>
              <a:t>Several possible factors have been implicated</a:t>
            </a:r>
            <a:r>
              <a:rPr lang="en-US" dirty="0" smtClean="0"/>
              <a:t>:</a:t>
            </a:r>
          </a:p>
          <a:p>
            <a:pPr algn="l">
              <a:buNone/>
            </a:pPr>
            <a:r>
              <a:rPr lang="en-US" dirty="0" smtClean="0"/>
              <a:t>1- </a:t>
            </a:r>
            <a:r>
              <a:rPr lang="en-US" dirty="0" smtClean="0">
                <a:solidFill>
                  <a:srgbClr val="FF0000"/>
                </a:solidFill>
              </a:rPr>
              <a:t>intravascular coagulation</a:t>
            </a:r>
          </a:p>
          <a:p>
            <a:pPr algn="l">
              <a:buNone/>
            </a:pPr>
            <a:r>
              <a:rPr lang="en-US" dirty="0" smtClean="0"/>
              <a:t>2- </a:t>
            </a:r>
            <a:r>
              <a:rPr lang="en-US" dirty="0" err="1" smtClean="0">
                <a:solidFill>
                  <a:srgbClr val="FF0000"/>
                </a:solidFill>
              </a:rPr>
              <a:t>microvascular</a:t>
            </a:r>
            <a:r>
              <a:rPr lang="en-US" dirty="0" smtClean="0">
                <a:solidFill>
                  <a:srgbClr val="FF0000"/>
                </a:solidFill>
              </a:rPr>
              <a:t> occlusion </a:t>
            </a:r>
            <a:r>
              <a:rPr lang="en-US" dirty="0" smtClean="0"/>
              <a:t>(following marrow hyperplasia with tissue crowding)</a:t>
            </a:r>
          </a:p>
          <a:p>
            <a:pPr algn="l">
              <a:buNone/>
            </a:pPr>
            <a:r>
              <a:rPr lang="en-US" dirty="0" smtClean="0"/>
              <a:t>3- </a:t>
            </a:r>
            <a:r>
              <a:rPr lang="en-US" dirty="0" smtClean="0">
                <a:solidFill>
                  <a:srgbClr val="FF0000"/>
                </a:solidFill>
              </a:rPr>
              <a:t>fat embolism </a:t>
            </a:r>
          </a:p>
          <a:p>
            <a:pPr algn="l">
              <a:buNone/>
            </a:pPr>
            <a:r>
              <a:rPr lang="en-US" dirty="0" smtClean="0"/>
              <a:t>4- </a:t>
            </a:r>
            <a:r>
              <a:rPr lang="en-US" dirty="0" err="1" smtClean="0">
                <a:solidFill>
                  <a:srgbClr val="FF0000"/>
                </a:solidFill>
              </a:rPr>
              <a:t>intraosseous</a:t>
            </a:r>
            <a:r>
              <a:rPr lang="en-US" dirty="0" smtClean="0">
                <a:solidFill>
                  <a:srgbClr val="FF0000"/>
                </a:solidFill>
              </a:rPr>
              <a:t> stress </a:t>
            </a:r>
          </a:p>
          <a:p>
            <a:pPr algn="l">
              <a:buNone/>
            </a:pPr>
            <a:r>
              <a:rPr lang="en-US" dirty="0" smtClean="0"/>
              <a:t>5- </a:t>
            </a:r>
            <a:r>
              <a:rPr lang="en-US" dirty="0" smtClean="0">
                <a:solidFill>
                  <a:srgbClr val="FF0000"/>
                </a:solidFill>
              </a:rPr>
              <a:t>immunologic factors</a:t>
            </a:r>
            <a:endParaRPr lang="ar-SY"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b="1" dirty="0" smtClean="0">
                <a:solidFill>
                  <a:srgbClr val="00B0F0"/>
                </a:solidFill>
              </a:rPr>
              <a:t>The treatment of early disease may require</a:t>
            </a:r>
            <a:r>
              <a:rPr lang="en-US" dirty="0" smtClean="0"/>
              <a:t>:</a:t>
            </a:r>
          </a:p>
          <a:p>
            <a:pPr algn="l">
              <a:buNone/>
            </a:pPr>
            <a:r>
              <a:rPr lang="en-US" dirty="0" smtClean="0"/>
              <a:t> -</a:t>
            </a:r>
            <a:r>
              <a:rPr lang="en-US" dirty="0" smtClean="0">
                <a:solidFill>
                  <a:srgbClr val="FF0000"/>
                </a:solidFill>
              </a:rPr>
              <a:t>prolonged bed rest</a:t>
            </a:r>
          </a:p>
          <a:p>
            <a:pPr algn="l">
              <a:buNone/>
            </a:pPr>
            <a:r>
              <a:rPr lang="en-US" dirty="0" smtClean="0"/>
              <a:t> -with the </a:t>
            </a:r>
            <a:r>
              <a:rPr lang="en-US" dirty="0" smtClean="0">
                <a:solidFill>
                  <a:srgbClr val="FF0000"/>
                </a:solidFill>
              </a:rPr>
              <a:t>traction of the affected limb </a:t>
            </a:r>
            <a:r>
              <a:rPr lang="en-US" dirty="0" smtClean="0"/>
              <a:t>to relieve the weight,</a:t>
            </a:r>
          </a:p>
          <a:p>
            <a:pPr algn="l">
              <a:buFontTx/>
              <a:buChar char="-"/>
            </a:pPr>
            <a:r>
              <a:rPr lang="en-US" dirty="0"/>
              <a:t>-</a:t>
            </a:r>
            <a:r>
              <a:rPr lang="en-US" dirty="0" smtClean="0">
                <a:solidFill>
                  <a:srgbClr val="FF0000"/>
                </a:solidFill>
              </a:rPr>
              <a:t>physical therapy</a:t>
            </a:r>
            <a:r>
              <a:rPr lang="en-US" dirty="0" smtClean="0"/>
              <a:t>, and subsequently graduated weight-bearing.</a:t>
            </a:r>
          </a:p>
          <a:p>
            <a:pPr algn="l">
              <a:buFontTx/>
              <a:buChar char="-"/>
            </a:pPr>
            <a:r>
              <a:rPr lang="en-US" dirty="0" smtClean="0"/>
              <a:t> -</a:t>
            </a:r>
            <a:r>
              <a:rPr lang="en-US" dirty="0" smtClean="0">
                <a:solidFill>
                  <a:srgbClr val="92D050"/>
                </a:solidFill>
              </a:rPr>
              <a:t>Untreated asymptomatic AVN of the femoral head </a:t>
            </a:r>
            <a:r>
              <a:rPr lang="en-US" dirty="0" smtClean="0"/>
              <a:t>in patients with SCD has a high likelihood of progression and </a:t>
            </a:r>
            <a:r>
              <a:rPr lang="en-US" dirty="0" smtClean="0">
                <a:solidFill>
                  <a:srgbClr val="FF0000"/>
                </a:solidFill>
              </a:rPr>
              <a:t>collapse</a:t>
            </a:r>
            <a:endParaRPr lang="ar-SY"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dirty="0" smtClean="0"/>
              <a:t>Therefore, </a:t>
            </a:r>
            <a:r>
              <a:rPr lang="en-US" b="1" dirty="0" smtClean="0">
                <a:solidFill>
                  <a:srgbClr val="FF0000"/>
                </a:solidFill>
              </a:rPr>
              <a:t>early surgical intervention to retard the progression of the disease is helpful</a:t>
            </a:r>
            <a:r>
              <a:rPr lang="en-US" dirty="0" smtClean="0"/>
              <a:t> . </a:t>
            </a:r>
          </a:p>
          <a:p>
            <a:pPr algn="l">
              <a:buNone/>
            </a:pPr>
            <a:r>
              <a:rPr lang="en-US" dirty="0" smtClean="0">
                <a:solidFill>
                  <a:srgbClr val="00B0F0"/>
                </a:solidFill>
              </a:rPr>
              <a:t>Many surgical procedures have been proposed to treat AVN</a:t>
            </a:r>
            <a:r>
              <a:rPr lang="en-US" dirty="0" smtClean="0"/>
              <a:t>, but none is entirely satisfactory. </a:t>
            </a:r>
          </a:p>
          <a:p>
            <a:pPr algn="l">
              <a:buNone/>
            </a:pPr>
            <a:r>
              <a:rPr lang="en-US" dirty="0" smtClean="0">
                <a:solidFill>
                  <a:srgbClr val="7030A0"/>
                </a:solidFill>
              </a:rPr>
              <a:t>Core decompression with the removal of necrotic zones and concomitant bone grafting or muscle pedicle grafting is a vital option for early cases</a:t>
            </a:r>
            <a:endParaRPr lang="ar-SY" dirty="0">
              <a:solidFill>
                <a:srgbClr val="7030A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dirty="0" smtClean="0">
                <a:solidFill>
                  <a:srgbClr val="92D050"/>
                </a:solidFill>
              </a:rPr>
              <a:t>The purpose of core decompression is to promote </a:t>
            </a:r>
            <a:r>
              <a:rPr lang="en-US" dirty="0" err="1" smtClean="0">
                <a:solidFill>
                  <a:srgbClr val="92D050"/>
                </a:solidFill>
              </a:rPr>
              <a:t>osteogenesis</a:t>
            </a:r>
            <a:r>
              <a:rPr lang="en-US" dirty="0" smtClean="0">
                <a:solidFill>
                  <a:srgbClr val="92D050"/>
                </a:solidFill>
              </a:rPr>
              <a:t> and improve bone repair</a:t>
            </a:r>
            <a:r>
              <a:rPr lang="en-US" dirty="0" smtClean="0"/>
              <a:t>.</a:t>
            </a:r>
            <a:endParaRPr lang="ar-SY"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dirty="0" smtClean="0"/>
              <a:t>-</a:t>
            </a:r>
            <a:r>
              <a:rPr lang="en-US" b="1" dirty="0" smtClean="0">
                <a:solidFill>
                  <a:srgbClr val="00B0F0"/>
                </a:solidFill>
              </a:rPr>
              <a:t>Electrical stimulation </a:t>
            </a:r>
            <a:r>
              <a:rPr lang="en-US" dirty="0" smtClean="0"/>
              <a:t>may be transiently effective in some cases. </a:t>
            </a:r>
          </a:p>
          <a:p>
            <a:pPr algn="l">
              <a:buNone/>
            </a:pPr>
            <a:r>
              <a:rPr lang="en-US" dirty="0" smtClean="0"/>
              <a:t>-</a:t>
            </a:r>
            <a:r>
              <a:rPr lang="en-US" dirty="0" err="1" smtClean="0">
                <a:solidFill>
                  <a:srgbClr val="FF0000"/>
                </a:solidFill>
              </a:rPr>
              <a:t>Autologous</a:t>
            </a:r>
            <a:r>
              <a:rPr lang="en-US" dirty="0" smtClean="0">
                <a:solidFill>
                  <a:srgbClr val="FF0000"/>
                </a:solidFill>
              </a:rPr>
              <a:t> bone marrow graft</a:t>
            </a:r>
            <a:r>
              <a:rPr lang="en-US" dirty="0" smtClean="0"/>
              <a:t> or </a:t>
            </a:r>
            <a:r>
              <a:rPr lang="en-US" dirty="0" smtClean="0">
                <a:solidFill>
                  <a:srgbClr val="FF0000"/>
                </a:solidFill>
              </a:rPr>
              <a:t>acrylic cement</a:t>
            </a:r>
            <a:r>
              <a:rPr lang="en-US" dirty="0" smtClean="0"/>
              <a:t> may be helpful to support the </a:t>
            </a:r>
            <a:r>
              <a:rPr lang="en-US" dirty="0" err="1" smtClean="0"/>
              <a:t>subchondral</a:t>
            </a:r>
            <a:r>
              <a:rPr lang="en-US" dirty="0" smtClean="0"/>
              <a:t> bone at risk of collapse </a:t>
            </a:r>
            <a:endParaRPr lang="ar-SY"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b="1" dirty="0" smtClean="0">
                <a:solidFill>
                  <a:srgbClr val="FF0000"/>
                </a:solidFill>
              </a:rPr>
              <a:t>The procedure of the core decompression with a vascularized fibular transplant is a promising treatment for AVN</a:t>
            </a:r>
            <a:r>
              <a:rPr lang="en-US" dirty="0"/>
              <a:t>.</a:t>
            </a:r>
            <a:endParaRPr lang="en-US" dirty="0" smtClean="0"/>
          </a:p>
          <a:p>
            <a:pPr algn="l">
              <a:buNone/>
            </a:pPr>
            <a:endParaRPr lang="en-US" dirty="0" smtClean="0"/>
          </a:p>
          <a:p>
            <a:pPr algn="l">
              <a:buNone/>
            </a:pPr>
            <a:r>
              <a:rPr lang="en-US" b="1" dirty="0" smtClean="0">
                <a:solidFill>
                  <a:srgbClr val="0070C0"/>
                </a:solidFill>
              </a:rPr>
              <a:t>Arthroscopic and surgical debridement are other options available</a:t>
            </a:r>
            <a:endParaRPr lang="ar-SY" b="1" dirty="0">
              <a:solidFill>
                <a:srgbClr val="0070C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dirty="0" smtClean="0"/>
              <a:t>-</a:t>
            </a:r>
            <a:r>
              <a:rPr lang="en-US" b="1" dirty="0" smtClean="0">
                <a:solidFill>
                  <a:srgbClr val="FF0000"/>
                </a:solidFill>
              </a:rPr>
              <a:t>Upper femoral osteotomy redirects the load on the femoral head and prevents further </a:t>
            </a:r>
            <a:endParaRPr lang="ar-SA" b="1" dirty="0" smtClean="0">
              <a:solidFill>
                <a:srgbClr val="FF0000"/>
              </a:solidFill>
            </a:endParaRPr>
          </a:p>
          <a:p>
            <a:pPr algn="l">
              <a:buNone/>
            </a:pPr>
            <a:r>
              <a:rPr lang="en-US" b="1" dirty="0" smtClean="0">
                <a:solidFill>
                  <a:srgbClr val="FF0000"/>
                </a:solidFill>
              </a:rPr>
              <a:t>collapse of the femoral head</a:t>
            </a:r>
            <a:r>
              <a:rPr lang="en-US" dirty="0" smtClean="0"/>
              <a:t>.</a:t>
            </a:r>
          </a:p>
          <a:p>
            <a:pPr algn="l">
              <a:buFontTx/>
              <a:buChar char="-"/>
            </a:pPr>
            <a:r>
              <a:rPr lang="en-US" dirty="0" smtClean="0"/>
              <a:t> </a:t>
            </a:r>
          </a:p>
          <a:p>
            <a:pPr algn="l">
              <a:buFontTx/>
              <a:buChar char="-"/>
            </a:pPr>
            <a:r>
              <a:rPr lang="en-US" dirty="0" smtClean="0"/>
              <a:t>-</a:t>
            </a:r>
            <a:r>
              <a:rPr lang="en-US" b="1" dirty="0" smtClean="0">
                <a:solidFill>
                  <a:srgbClr val="0070C0"/>
                </a:solidFill>
              </a:rPr>
              <a:t>Total hip </a:t>
            </a:r>
            <a:r>
              <a:rPr lang="en-US" b="1" dirty="0" err="1" smtClean="0">
                <a:solidFill>
                  <a:srgbClr val="0070C0"/>
                </a:solidFill>
              </a:rPr>
              <a:t>arthroplasty</a:t>
            </a:r>
            <a:r>
              <a:rPr lang="en-US" b="1" dirty="0" smtClean="0">
                <a:solidFill>
                  <a:srgbClr val="0070C0"/>
                </a:solidFill>
              </a:rPr>
              <a:t> (THA) is the only option left with advanced stage disease</a:t>
            </a:r>
            <a:r>
              <a:rPr lang="en-US" dirty="0" smtClean="0"/>
              <a:t> .</a:t>
            </a:r>
          </a:p>
          <a:p>
            <a:pPr algn="l">
              <a:buFontTx/>
              <a:buChar char="-"/>
            </a:pPr>
            <a:endParaRPr lang="en-US" dirty="0" smtClean="0"/>
          </a:p>
          <a:p>
            <a:pPr algn="l">
              <a:buFontTx/>
              <a:buChar char="-"/>
            </a:pPr>
            <a:r>
              <a:rPr lang="en-US" dirty="0" smtClean="0"/>
              <a:t> -Overall, </a:t>
            </a:r>
            <a:r>
              <a:rPr lang="en-US" dirty="0" smtClean="0">
                <a:solidFill>
                  <a:srgbClr val="C00000"/>
                </a:solidFill>
              </a:rPr>
              <a:t>patients with SCD requiring THA are younger </a:t>
            </a:r>
            <a:r>
              <a:rPr lang="en-US" dirty="0" smtClean="0"/>
              <a:t>than the general population</a:t>
            </a:r>
            <a:endParaRPr lang="ar-SY"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dirty="0" smtClean="0"/>
              <a:t>. In sickle cell anemia, the red blood cells become </a:t>
            </a:r>
            <a:r>
              <a:rPr lang="en-US" b="1" dirty="0" smtClean="0">
                <a:solidFill>
                  <a:srgbClr val="C00000"/>
                </a:solidFill>
              </a:rPr>
              <a:t>rigid and sticky </a:t>
            </a:r>
            <a:r>
              <a:rPr lang="en-US" dirty="0" smtClean="0"/>
              <a:t>and are shaped like sickles or </a:t>
            </a:r>
            <a:r>
              <a:rPr lang="en-US" b="1" dirty="0" smtClean="0">
                <a:solidFill>
                  <a:srgbClr val="FF0000"/>
                </a:solidFill>
              </a:rPr>
              <a:t>crescent moons</a:t>
            </a:r>
            <a:r>
              <a:rPr lang="en-US" dirty="0" smtClean="0"/>
              <a:t>. These irregularly shaped cells can get stuck in small blood vessels, which can </a:t>
            </a:r>
            <a:r>
              <a:rPr lang="en-US" dirty="0" smtClean="0">
                <a:solidFill>
                  <a:srgbClr val="00B050"/>
                </a:solidFill>
              </a:rPr>
              <a:t>slow or block blood flow </a:t>
            </a:r>
            <a:r>
              <a:rPr lang="en-US" dirty="0" smtClean="0"/>
              <a:t>and oxygen to parts of the body. </a:t>
            </a:r>
            <a:endParaRPr lang="ar-SY"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i="1" dirty="0" smtClean="0"/>
              <a:t>Osteomyelitis</a:t>
            </a:r>
            <a:r>
              <a:rPr lang="en-US" dirty="0" smtClean="0"/>
              <a:t/>
            </a:r>
            <a:br>
              <a:rPr lang="en-US" dirty="0" smtClean="0"/>
            </a:br>
            <a:endParaRPr lang="ar-SY" dirty="0"/>
          </a:p>
        </p:txBody>
      </p:sp>
      <p:sp>
        <p:nvSpPr>
          <p:cNvPr id="3" name="عنصر نائب للمحتوى 2"/>
          <p:cNvSpPr>
            <a:spLocks noGrp="1"/>
          </p:cNvSpPr>
          <p:nvPr>
            <p:ph idx="1"/>
          </p:nvPr>
        </p:nvSpPr>
        <p:spPr/>
        <p:txBody>
          <a:bodyPr/>
          <a:lstStyle/>
          <a:p>
            <a:pPr algn="l">
              <a:buNone/>
            </a:pPr>
            <a:r>
              <a:rPr lang="en-US" dirty="0" smtClean="0"/>
              <a:t>-Nearly </a:t>
            </a:r>
            <a:r>
              <a:rPr lang="en-US" b="1" dirty="0" smtClean="0">
                <a:solidFill>
                  <a:srgbClr val="FF0000"/>
                </a:solidFill>
              </a:rPr>
              <a:t>90%</a:t>
            </a:r>
            <a:r>
              <a:rPr lang="en-US" b="1" dirty="0" smtClean="0"/>
              <a:t> </a:t>
            </a:r>
            <a:r>
              <a:rPr lang="en-US" dirty="0" smtClean="0"/>
              <a:t>of SS </a:t>
            </a:r>
            <a:r>
              <a:rPr lang="en-US" dirty="0" err="1" smtClean="0"/>
              <a:t>sicklers</a:t>
            </a:r>
            <a:r>
              <a:rPr lang="en-US" dirty="0" smtClean="0"/>
              <a:t> suffer from </a:t>
            </a:r>
            <a:r>
              <a:rPr lang="en-US" dirty="0" smtClean="0">
                <a:solidFill>
                  <a:srgbClr val="C00000"/>
                </a:solidFill>
              </a:rPr>
              <a:t>osteomyelitis</a:t>
            </a:r>
            <a:r>
              <a:rPr lang="en-US" dirty="0" smtClean="0"/>
              <a:t> of one or more bones </a:t>
            </a:r>
            <a:r>
              <a:rPr lang="en-US" dirty="0" smtClean="0">
                <a:solidFill>
                  <a:srgbClr val="C00000"/>
                </a:solidFill>
              </a:rPr>
              <a:t>before </a:t>
            </a:r>
            <a:endParaRPr lang="ar-SA" dirty="0" smtClean="0">
              <a:solidFill>
                <a:srgbClr val="C00000"/>
              </a:solidFill>
            </a:endParaRPr>
          </a:p>
          <a:p>
            <a:pPr algn="l">
              <a:buNone/>
            </a:pPr>
            <a:r>
              <a:rPr lang="en-US" dirty="0" smtClean="0">
                <a:solidFill>
                  <a:srgbClr val="C00000"/>
                </a:solidFill>
              </a:rPr>
              <a:t>they are ten years of age</a:t>
            </a:r>
            <a:r>
              <a:rPr lang="en-US" dirty="0" smtClean="0"/>
              <a:t>.</a:t>
            </a:r>
          </a:p>
          <a:p>
            <a:pPr algn="l">
              <a:buNone/>
            </a:pPr>
            <a:endParaRPr lang="en-US" dirty="0" smtClean="0"/>
          </a:p>
          <a:p>
            <a:pPr algn="l">
              <a:buNone/>
            </a:pPr>
            <a:r>
              <a:rPr lang="en-US" dirty="0" smtClean="0"/>
              <a:t>- </a:t>
            </a:r>
            <a:r>
              <a:rPr lang="en-US" b="1" dirty="0" smtClean="0">
                <a:solidFill>
                  <a:srgbClr val="00B0F0"/>
                </a:solidFill>
              </a:rPr>
              <a:t>No bone is exempted from osteomyelitis, and several bones could be affected at a time</a:t>
            </a:r>
            <a:endParaRPr lang="ar-SY" b="1" dirty="0">
              <a:solidFill>
                <a:srgbClr val="00B0F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a:t>few factors that </a:t>
            </a:r>
            <a:r>
              <a:rPr lang="en-US" sz="2800" dirty="0" smtClean="0"/>
              <a:t>predispose </a:t>
            </a:r>
            <a:r>
              <a:rPr lang="en-US" sz="2800" i="1" dirty="0" smtClean="0"/>
              <a:t>Osteomyelitis</a:t>
            </a:r>
            <a:endParaRPr lang="ar-SY" sz="2800" dirty="0"/>
          </a:p>
        </p:txBody>
      </p:sp>
      <p:sp>
        <p:nvSpPr>
          <p:cNvPr id="3" name="عنصر نائب للمحتوى 2"/>
          <p:cNvSpPr>
            <a:spLocks noGrp="1"/>
          </p:cNvSpPr>
          <p:nvPr>
            <p:ph idx="1"/>
          </p:nvPr>
        </p:nvSpPr>
        <p:spPr/>
        <p:txBody>
          <a:bodyPr/>
          <a:lstStyle/>
          <a:p>
            <a:pPr algn="l">
              <a:buNone/>
            </a:pPr>
            <a:r>
              <a:rPr lang="en-US" dirty="0" smtClean="0"/>
              <a:t> </a:t>
            </a:r>
            <a:r>
              <a:rPr lang="en-US" b="1" dirty="0" smtClean="0">
                <a:solidFill>
                  <a:srgbClr val="FF0000"/>
                </a:solidFill>
              </a:rPr>
              <a:t>-</a:t>
            </a:r>
            <a:r>
              <a:rPr lang="en-US" b="1" dirty="0" smtClean="0">
                <a:solidFill>
                  <a:srgbClr val="00B0F0"/>
                </a:solidFill>
              </a:rPr>
              <a:t> </a:t>
            </a:r>
            <a:r>
              <a:rPr lang="en-US" b="1" dirty="0" err="1" smtClean="0">
                <a:solidFill>
                  <a:srgbClr val="00B0F0"/>
                </a:solidFill>
              </a:rPr>
              <a:t>Hyposplenism</a:t>
            </a:r>
            <a:r>
              <a:rPr lang="en-US" b="1" dirty="0" smtClean="0">
                <a:solidFill>
                  <a:srgbClr val="00B0F0"/>
                </a:solidFill>
              </a:rPr>
              <a:t>  </a:t>
            </a:r>
          </a:p>
          <a:p>
            <a:pPr algn="l">
              <a:buNone/>
            </a:pPr>
            <a:r>
              <a:rPr lang="en-US" b="1" dirty="0" smtClean="0">
                <a:solidFill>
                  <a:srgbClr val="00B0F0"/>
                </a:solidFill>
              </a:rPr>
              <a:t> </a:t>
            </a:r>
            <a:r>
              <a:rPr lang="en-US" b="1" dirty="0" smtClean="0">
                <a:solidFill>
                  <a:srgbClr val="FF0000"/>
                </a:solidFill>
              </a:rPr>
              <a:t>-</a:t>
            </a:r>
            <a:r>
              <a:rPr lang="en-US" b="1" dirty="0" smtClean="0">
                <a:solidFill>
                  <a:srgbClr val="00B0F0"/>
                </a:solidFill>
              </a:rPr>
              <a:t> impaired complement activity</a:t>
            </a:r>
          </a:p>
          <a:p>
            <a:pPr algn="l">
              <a:buNone/>
            </a:pPr>
            <a:r>
              <a:rPr lang="en-US" dirty="0"/>
              <a:t> </a:t>
            </a:r>
            <a:r>
              <a:rPr lang="en-US" b="1" dirty="0" smtClean="0">
                <a:solidFill>
                  <a:srgbClr val="FF0000"/>
                </a:solidFill>
              </a:rPr>
              <a:t>-</a:t>
            </a:r>
            <a:r>
              <a:rPr lang="en-US" dirty="0" smtClean="0"/>
              <a:t> </a:t>
            </a:r>
            <a:r>
              <a:rPr lang="en-US" b="1" dirty="0" smtClean="0">
                <a:solidFill>
                  <a:srgbClr val="00B0F0"/>
                </a:solidFill>
              </a:rPr>
              <a:t>presence of infarcted and necrotic bone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The common infective agents </a:t>
            </a:r>
            <a:r>
              <a:rPr lang="en-US" dirty="0" smtClean="0"/>
              <a:t>i</a:t>
            </a:r>
            <a:endParaRPr lang="ar-SY" dirty="0"/>
          </a:p>
        </p:txBody>
      </p:sp>
      <p:sp>
        <p:nvSpPr>
          <p:cNvPr id="3" name="عنصر نائب للمحتوى 2"/>
          <p:cNvSpPr>
            <a:spLocks noGrp="1"/>
          </p:cNvSpPr>
          <p:nvPr>
            <p:ph idx="1"/>
          </p:nvPr>
        </p:nvSpPr>
        <p:spPr/>
        <p:txBody>
          <a:bodyPr/>
          <a:lstStyle/>
          <a:p>
            <a:pPr algn="l">
              <a:buNone/>
            </a:pPr>
            <a:r>
              <a:rPr lang="en-US" b="1" dirty="0" smtClean="0">
                <a:solidFill>
                  <a:srgbClr val="FF0000"/>
                </a:solidFill>
              </a:rPr>
              <a:t>-</a:t>
            </a:r>
            <a:r>
              <a:rPr lang="en-US" dirty="0" smtClean="0"/>
              <a:t> </a:t>
            </a:r>
            <a:r>
              <a:rPr lang="en-US" b="1" dirty="0" smtClean="0">
                <a:solidFill>
                  <a:srgbClr val="92D050"/>
                </a:solidFill>
              </a:rPr>
              <a:t>Staphylococcus </a:t>
            </a:r>
            <a:r>
              <a:rPr lang="en-US" b="1" dirty="0" err="1" smtClean="0">
                <a:solidFill>
                  <a:srgbClr val="92D050"/>
                </a:solidFill>
              </a:rPr>
              <a:t>pyogenes</a:t>
            </a:r>
            <a:r>
              <a:rPr lang="en-US" b="1" dirty="0" smtClean="0">
                <a:solidFill>
                  <a:srgbClr val="92D050"/>
                </a:solidFill>
              </a:rPr>
              <a:t> </a:t>
            </a:r>
          </a:p>
          <a:p>
            <a:pPr algn="l">
              <a:buNone/>
            </a:pPr>
            <a:r>
              <a:rPr lang="en-US" b="1" dirty="0" smtClean="0">
                <a:solidFill>
                  <a:srgbClr val="FF0000"/>
                </a:solidFill>
              </a:rPr>
              <a:t>-</a:t>
            </a:r>
            <a:r>
              <a:rPr lang="en-US" dirty="0" smtClean="0"/>
              <a:t> </a:t>
            </a:r>
            <a:r>
              <a:rPr lang="en-US" b="1" dirty="0" smtClean="0">
                <a:solidFill>
                  <a:srgbClr val="92D050"/>
                </a:solidFill>
              </a:rPr>
              <a:t>coliforms.</a:t>
            </a:r>
          </a:p>
          <a:p>
            <a:pPr algn="l">
              <a:buNone/>
            </a:pPr>
            <a:r>
              <a:rPr lang="en-US" b="1" dirty="0" smtClean="0">
                <a:solidFill>
                  <a:srgbClr val="FF0000"/>
                </a:solidFill>
              </a:rPr>
              <a:t>-</a:t>
            </a:r>
            <a:r>
              <a:rPr lang="en-US" dirty="0" smtClean="0"/>
              <a:t> </a:t>
            </a:r>
            <a:r>
              <a:rPr lang="en-US" b="1" dirty="0" smtClean="0">
                <a:solidFill>
                  <a:srgbClr val="92D050"/>
                </a:solidFill>
              </a:rPr>
              <a:t>Salmonella </a:t>
            </a:r>
            <a:r>
              <a:rPr lang="en-US" b="1" dirty="0" err="1" smtClean="0">
                <a:solidFill>
                  <a:srgbClr val="92D050"/>
                </a:solidFill>
              </a:rPr>
              <a:t>typhi</a:t>
            </a:r>
            <a:r>
              <a:rPr lang="en-US" b="1" dirty="0" smtClean="0">
                <a:solidFill>
                  <a:srgbClr val="92D050"/>
                </a:solidFill>
              </a:rPr>
              <a:t> </a:t>
            </a:r>
          </a:p>
          <a:p>
            <a:pPr algn="l">
              <a:buNone/>
            </a:pPr>
            <a:r>
              <a:rPr lang="en-US" dirty="0" smtClean="0"/>
              <a:t>is more common in SCD patients than in the </a:t>
            </a:r>
            <a:endParaRPr lang="ar-SA" dirty="0" smtClean="0"/>
          </a:p>
          <a:p>
            <a:pPr algn="l">
              <a:buNone/>
            </a:pPr>
            <a:r>
              <a:rPr lang="en-US" dirty="0" smtClean="0"/>
              <a:t>general population .</a:t>
            </a:r>
            <a:r>
              <a:rPr lang="en-US" b="1" dirty="0">
                <a:solidFill>
                  <a:srgbClr val="00B0F0"/>
                </a:solidFill>
              </a:rPr>
              <a:t> </a:t>
            </a:r>
            <a:endParaRPr lang="en-US" b="1" dirty="0" smtClean="0">
              <a:solidFill>
                <a:srgbClr val="00B0F0"/>
              </a:solidFill>
            </a:endParaRPr>
          </a:p>
          <a:p>
            <a:pPr algn="l">
              <a:buNone/>
            </a:pPr>
            <a:endParaRPr lang="en-US" b="1" dirty="0">
              <a:solidFill>
                <a:srgbClr val="00B0F0"/>
              </a:solidFill>
            </a:endParaRPr>
          </a:p>
          <a:p>
            <a:pPr algn="l">
              <a:buNone/>
            </a:pPr>
            <a:r>
              <a:rPr lang="en-US" b="1" dirty="0" smtClean="0">
                <a:solidFill>
                  <a:srgbClr val="00B0F0"/>
                </a:solidFill>
              </a:rPr>
              <a:t>It </a:t>
            </a:r>
            <a:r>
              <a:rPr lang="en-US" b="1" dirty="0">
                <a:solidFill>
                  <a:srgbClr val="00B0F0"/>
                </a:solidFill>
              </a:rPr>
              <a:t>could be multifocal in some cases</a:t>
            </a:r>
            <a:r>
              <a:rPr lang="en-US" dirty="0" smtClean="0"/>
              <a:t> </a:t>
            </a:r>
          </a:p>
          <a:p>
            <a:pPr algn="l">
              <a:buNone/>
            </a:pPr>
            <a:endParaRPr lang="en-US" dirty="0"/>
          </a:p>
          <a:p>
            <a:pPr algn="l">
              <a:buNone/>
            </a:pPr>
            <a:endParaRPr lang="en-US" dirty="0" smtClean="0"/>
          </a:p>
          <a:p>
            <a:pPr algn="l">
              <a:buNone/>
            </a:pPr>
            <a:endParaRPr lang="ar-SY"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dirty="0" smtClean="0"/>
              <a:t>.</a:t>
            </a:r>
          </a:p>
          <a:p>
            <a:pPr algn="l">
              <a:buNone/>
            </a:pPr>
            <a:r>
              <a:rPr lang="en-US" dirty="0" smtClean="0"/>
              <a:t> </a:t>
            </a:r>
            <a:r>
              <a:rPr lang="en-US" b="1" dirty="0" smtClean="0">
                <a:solidFill>
                  <a:srgbClr val="00B0F0"/>
                </a:solidFill>
              </a:rPr>
              <a:t>Osteomyelitis commonly affects </a:t>
            </a:r>
            <a:r>
              <a:rPr lang="en-US" dirty="0" smtClean="0"/>
              <a:t>the diaphysis of the </a:t>
            </a:r>
            <a:r>
              <a:rPr lang="en-US" b="1" dirty="0" smtClean="0">
                <a:solidFill>
                  <a:srgbClr val="FF0000"/>
                </a:solidFill>
              </a:rPr>
              <a:t>femur, tibia, or </a:t>
            </a:r>
            <a:r>
              <a:rPr lang="en-US" b="1" dirty="0" err="1" smtClean="0">
                <a:solidFill>
                  <a:srgbClr val="FF0000"/>
                </a:solidFill>
              </a:rPr>
              <a:t>humerus</a:t>
            </a:r>
            <a:r>
              <a:rPr lang="en-US" dirty="0"/>
              <a:t>.</a:t>
            </a:r>
            <a:endParaRPr lang="ar-SY"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The acute attack of bone infarction could present as</a:t>
            </a:r>
            <a:endParaRPr lang="ar-SY" dirty="0"/>
          </a:p>
        </p:txBody>
      </p:sp>
      <p:sp>
        <p:nvSpPr>
          <p:cNvPr id="3" name="عنصر نائب للمحتوى 2"/>
          <p:cNvSpPr>
            <a:spLocks noGrp="1"/>
          </p:cNvSpPr>
          <p:nvPr>
            <p:ph idx="1"/>
          </p:nvPr>
        </p:nvSpPr>
        <p:spPr/>
        <p:txBody>
          <a:bodyPr/>
          <a:lstStyle/>
          <a:p>
            <a:pPr algn="l">
              <a:buNone/>
            </a:pPr>
            <a:r>
              <a:rPr lang="en-US" dirty="0" smtClean="0"/>
              <a:t>- </a:t>
            </a:r>
            <a:r>
              <a:rPr lang="en-US" b="1" dirty="0" smtClean="0">
                <a:solidFill>
                  <a:srgbClr val="00B0F0"/>
                </a:solidFill>
              </a:rPr>
              <a:t>persistent fever.</a:t>
            </a:r>
          </a:p>
          <a:p>
            <a:pPr algn="l">
              <a:buFontTx/>
              <a:buChar char="-"/>
            </a:pPr>
            <a:r>
              <a:rPr lang="en-US" dirty="0" smtClean="0"/>
              <a:t>- </a:t>
            </a:r>
            <a:r>
              <a:rPr lang="en-US" b="1" dirty="0" smtClean="0">
                <a:solidFill>
                  <a:srgbClr val="00B0F0"/>
                </a:solidFill>
              </a:rPr>
              <a:t>swelling.</a:t>
            </a:r>
          </a:p>
          <a:p>
            <a:pPr algn="l">
              <a:buFontTx/>
              <a:buChar char="-"/>
            </a:pPr>
            <a:r>
              <a:rPr lang="en-US" dirty="0" smtClean="0"/>
              <a:t>- </a:t>
            </a:r>
            <a:r>
              <a:rPr lang="en-US" b="1" dirty="0" smtClean="0">
                <a:solidFill>
                  <a:srgbClr val="00B0F0"/>
                </a:solidFill>
              </a:rPr>
              <a:t>bone tenderness.</a:t>
            </a:r>
          </a:p>
          <a:p>
            <a:pPr algn="l">
              <a:buFontTx/>
              <a:buChar char="-"/>
            </a:pPr>
            <a:r>
              <a:rPr lang="en-US" dirty="0" smtClean="0"/>
              <a:t>- </a:t>
            </a:r>
            <a:r>
              <a:rPr lang="en-US" b="1" dirty="0" err="1" smtClean="0">
                <a:solidFill>
                  <a:srgbClr val="00B0F0"/>
                </a:solidFill>
              </a:rPr>
              <a:t>leucocytosis</a:t>
            </a:r>
            <a:r>
              <a:rPr lang="en-US" dirty="0" smtClean="0"/>
              <a:t>. </a:t>
            </a:r>
          </a:p>
          <a:p>
            <a:pPr algn="l">
              <a:buFontTx/>
              <a:buChar char="-"/>
            </a:pPr>
            <a:r>
              <a:rPr lang="en-US" dirty="0" smtClean="0"/>
              <a:t>- </a:t>
            </a:r>
            <a:r>
              <a:rPr lang="en-US" b="1" dirty="0" err="1" smtClean="0">
                <a:solidFill>
                  <a:srgbClr val="00B0F0"/>
                </a:solidFill>
              </a:rPr>
              <a:t>septicaemia</a:t>
            </a:r>
            <a:r>
              <a:rPr lang="en-US" dirty="0" smtClean="0"/>
              <a:t>. </a:t>
            </a:r>
            <a:endParaRPr lang="ar-SY"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b="1" dirty="0" smtClean="0">
                <a:solidFill>
                  <a:srgbClr val="FF0000"/>
                </a:solidFill>
              </a:rPr>
              <a:t>Like acute osteomyelitis, significant x-ray finding is usually not seen in the early stages of bone infarction</a:t>
            </a:r>
            <a:r>
              <a:rPr lang="en-US" dirty="0" smtClean="0"/>
              <a:t>.</a:t>
            </a:r>
          </a:p>
          <a:p>
            <a:pPr algn="l">
              <a:buNone/>
            </a:pPr>
            <a:r>
              <a:rPr lang="en-US" dirty="0" smtClean="0"/>
              <a:t> </a:t>
            </a:r>
          </a:p>
          <a:p>
            <a:pPr algn="l">
              <a:buNone/>
            </a:pPr>
            <a:r>
              <a:rPr lang="en-US" b="1" dirty="0" smtClean="0">
                <a:solidFill>
                  <a:srgbClr val="FFC000"/>
                </a:solidFill>
              </a:rPr>
              <a:t>Infarction can be 50 times more common than bacterial </a:t>
            </a:r>
            <a:r>
              <a:rPr lang="en-US" b="1" dirty="0" err="1" smtClean="0">
                <a:solidFill>
                  <a:srgbClr val="FFC000"/>
                </a:solidFill>
              </a:rPr>
              <a:t>osteomyelitis</a:t>
            </a:r>
            <a:r>
              <a:rPr lang="en-US" b="1" dirty="0" smtClean="0">
                <a:solidFill>
                  <a:srgbClr val="FFC000"/>
                </a:solidFill>
              </a:rPr>
              <a:t> in those who have sickle cell disease</a:t>
            </a:r>
            <a:r>
              <a:rPr lang="en-US" dirty="0" smtClean="0"/>
              <a:t> .</a:t>
            </a:r>
            <a:endParaRPr lang="ar-SY"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descr="36716tn.jpg"/>
          <p:cNvPicPr>
            <a:picLocks noGrp="1" noChangeAspect="1"/>
          </p:cNvPicPr>
          <p:nvPr>
            <p:ph idx="1"/>
          </p:nvPr>
        </p:nvPicPr>
        <p:blipFill>
          <a:blip r:embed="rId2"/>
          <a:stretch>
            <a:fillRect/>
          </a:stretch>
        </p:blipFill>
        <p:spPr>
          <a:xfrm>
            <a:off x="142844" y="1500174"/>
            <a:ext cx="7715304" cy="5357826"/>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dirty="0" smtClean="0"/>
              <a:t>It is admissible, however, that a persistent </a:t>
            </a:r>
            <a:r>
              <a:rPr lang="en-US" b="1" dirty="0" err="1" smtClean="0">
                <a:solidFill>
                  <a:srgbClr val="00B0F0"/>
                </a:solidFill>
              </a:rPr>
              <a:t>leukocytosis</a:t>
            </a:r>
            <a:r>
              <a:rPr lang="en-US" b="1" dirty="0" smtClean="0">
                <a:solidFill>
                  <a:srgbClr val="00B0F0"/>
                </a:solidFill>
              </a:rPr>
              <a:t> with fever</a:t>
            </a:r>
            <a:r>
              <a:rPr lang="en-US" dirty="0" smtClean="0"/>
              <a:t>, overabundant </a:t>
            </a:r>
            <a:r>
              <a:rPr lang="en-US" dirty="0" err="1" smtClean="0"/>
              <a:t>involucrum</a:t>
            </a:r>
            <a:r>
              <a:rPr lang="en-US" dirty="0" smtClean="0"/>
              <a:t> suggests </a:t>
            </a:r>
            <a:r>
              <a:rPr lang="en-US" b="1" dirty="0" err="1" smtClean="0">
                <a:solidFill>
                  <a:srgbClr val="FF0000"/>
                </a:solidFill>
              </a:rPr>
              <a:t>osteomyelitis</a:t>
            </a:r>
            <a:r>
              <a:rPr lang="en-US" dirty="0" smtClean="0"/>
              <a:t>.</a:t>
            </a:r>
            <a:endParaRPr lang="ar-SY"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b="1" dirty="0" smtClean="0">
                <a:solidFill>
                  <a:srgbClr val="00B0F0"/>
                </a:solidFill>
              </a:rPr>
              <a:t>Radionuclide scanning can be useful</a:t>
            </a:r>
            <a:r>
              <a:rPr lang="en-US" dirty="0" smtClean="0"/>
              <a:t>. It has been shown that a combination of the 99mTc-sulphur colloid and 99mTc-diphosphonate or 99mTc with gallium leads to improved accuracy . </a:t>
            </a:r>
          </a:p>
          <a:p>
            <a:pPr algn="l">
              <a:buNone/>
            </a:pPr>
            <a:r>
              <a:rPr lang="en-US" b="1" dirty="0" smtClean="0">
                <a:solidFill>
                  <a:srgbClr val="FF0000"/>
                </a:solidFill>
              </a:rPr>
              <a:t>The marrow uptake is normal in osteomyelitis but increased in infarction</a:t>
            </a:r>
            <a:endParaRPr lang="ar-SY" b="1"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b="1" dirty="0" smtClean="0">
                <a:solidFill>
                  <a:srgbClr val="00B0F0"/>
                </a:solidFill>
              </a:rPr>
              <a:t>MRI </a:t>
            </a:r>
            <a:r>
              <a:rPr lang="en-US" dirty="0" smtClean="0"/>
              <a:t>shows considerable overlap </a:t>
            </a:r>
            <a:r>
              <a:rPr lang="en-US" dirty="0" smtClean="0">
                <a:solidFill>
                  <a:srgbClr val="FF0000"/>
                </a:solidFill>
              </a:rPr>
              <a:t>between infection and infarction</a:t>
            </a:r>
            <a:r>
              <a:rPr lang="en-US" dirty="0" smtClean="0"/>
              <a:t>. However, specificity is increased by contrast enhancement.</a:t>
            </a:r>
          </a:p>
          <a:p>
            <a:pPr algn="l">
              <a:buNone/>
            </a:pPr>
            <a:r>
              <a:rPr lang="en-US" b="1" dirty="0" smtClean="0">
                <a:solidFill>
                  <a:srgbClr val="92D050"/>
                </a:solidFill>
              </a:rPr>
              <a:t>It is more useful in the localization of the lesion and monitoring of response to treatment</a:t>
            </a:r>
            <a:endParaRPr lang="ar-SY" b="1" dirty="0">
              <a:solidFill>
                <a:srgbClr val="92D05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10" name="عنصر نائب للمحتوى 9" descr="sca4.jpg"/>
          <p:cNvPicPr>
            <a:picLocks noGrp="1" noChangeAspect="1"/>
          </p:cNvPicPr>
          <p:nvPr>
            <p:ph idx="1"/>
          </p:nvPr>
        </p:nvPicPr>
        <p:blipFill>
          <a:blip r:embed="rId2"/>
          <a:stretch>
            <a:fillRect/>
          </a:stretch>
        </p:blipFill>
        <p:spPr>
          <a:xfrm>
            <a:off x="285720" y="428604"/>
            <a:ext cx="7786742" cy="6143668"/>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Treatment of acute </a:t>
            </a:r>
            <a:r>
              <a:rPr lang="en-US" dirty="0" err="1" smtClean="0"/>
              <a:t>osteomyelitis</a:t>
            </a:r>
            <a:endParaRPr lang="ar-SY" dirty="0"/>
          </a:p>
        </p:txBody>
      </p:sp>
      <p:sp>
        <p:nvSpPr>
          <p:cNvPr id="3" name="عنصر نائب للمحتوى 2"/>
          <p:cNvSpPr>
            <a:spLocks noGrp="1"/>
          </p:cNvSpPr>
          <p:nvPr>
            <p:ph idx="1"/>
          </p:nvPr>
        </p:nvSpPr>
        <p:spPr/>
        <p:txBody>
          <a:bodyPr/>
          <a:lstStyle/>
          <a:p>
            <a:pPr algn="l">
              <a:buNone/>
            </a:pPr>
            <a:r>
              <a:rPr lang="en-US" b="1" dirty="0" smtClean="0">
                <a:solidFill>
                  <a:srgbClr val="00B0F0"/>
                </a:solidFill>
              </a:rPr>
              <a:t>Treatment of acute </a:t>
            </a:r>
            <a:r>
              <a:rPr lang="en-US" b="1" dirty="0" err="1" smtClean="0">
                <a:solidFill>
                  <a:srgbClr val="00B0F0"/>
                </a:solidFill>
              </a:rPr>
              <a:t>osteomyelitis</a:t>
            </a:r>
            <a:r>
              <a:rPr lang="en-US" b="1" dirty="0" smtClean="0">
                <a:solidFill>
                  <a:srgbClr val="00B0F0"/>
                </a:solidFill>
              </a:rPr>
              <a:t> is mostly conservative </a:t>
            </a:r>
            <a:r>
              <a:rPr lang="en-US" dirty="0" smtClean="0"/>
              <a:t>and may require </a:t>
            </a:r>
            <a:r>
              <a:rPr lang="en-US" b="1" dirty="0" smtClean="0">
                <a:solidFill>
                  <a:srgbClr val="FF0000"/>
                </a:solidFill>
              </a:rPr>
              <a:t>immobilization</a:t>
            </a:r>
            <a:r>
              <a:rPr lang="en-US" dirty="0" smtClean="0"/>
              <a:t> in plaster or traction, </a:t>
            </a:r>
            <a:r>
              <a:rPr lang="en-US" b="1" dirty="0" smtClean="0">
                <a:solidFill>
                  <a:srgbClr val="FF0000"/>
                </a:solidFill>
              </a:rPr>
              <a:t>analgesics</a:t>
            </a:r>
            <a:r>
              <a:rPr lang="en-US" dirty="0" smtClean="0"/>
              <a:t>, </a:t>
            </a:r>
            <a:r>
              <a:rPr lang="en-US" b="1" dirty="0" smtClean="0">
                <a:solidFill>
                  <a:srgbClr val="FF0000"/>
                </a:solidFill>
              </a:rPr>
              <a:t>and broad-spectrum antibiotics </a:t>
            </a:r>
            <a:r>
              <a:rPr lang="en-US" dirty="0" smtClean="0"/>
              <a:t>for </a:t>
            </a:r>
            <a:r>
              <a:rPr lang="en-US" b="1" dirty="0" smtClean="0">
                <a:solidFill>
                  <a:srgbClr val="00B0F0"/>
                </a:solidFill>
              </a:rPr>
              <a:t>six weeks</a:t>
            </a:r>
            <a:endParaRPr lang="ar-SY" b="1" dirty="0">
              <a:solidFill>
                <a:srgbClr val="00B0F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Chronic </a:t>
            </a:r>
            <a:r>
              <a:rPr lang="en-US" dirty="0" err="1" smtClean="0"/>
              <a:t>osteomyelitis</a:t>
            </a:r>
            <a:r>
              <a:rPr lang="en-US" dirty="0" smtClean="0"/>
              <a:t> </a:t>
            </a:r>
            <a:endParaRPr lang="ar-SY" dirty="0"/>
          </a:p>
        </p:txBody>
      </p:sp>
      <p:sp>
        <p:nvSpPr>
          <p:cNvPr id="3" name="عنصر نائب للمحتوى 2"/>
          <p:cNvSpPr>
            <a:spLocks noGrp="1"/>
          </p:cNvSpPr>
          <p:nvPr>
            <p:ph idx="1"/>
          </p:nvPr>
        </p:nvSpPr>
        <p:spPr/>
        <p:txBody>
          <a:bodyPr/>
          <a:lstStyle/>
          <a:p>
            <a:pPr algn="l">
              <a:buNone/>
            </a:pPr>
            <a:r>
              <a:rPr lang="en-US" b="1" dirty="0" smtClean="0">
                <a:solidFill>
                  <a:srgbClr val="00B0F0"/>
                </a:solidFill>
              </a:rPr>
              <a:t>Chronic </a:t>
            </a:r>
            <a:r>
              <a:rPr lang="en-US" b="1" dirty="0" err="1" smtClean="0">
                <a:solidFill>
                  <a:srgbClr val="00B0F0"/>
                </a:solidFill>
              </a:rPr>
              <a:t>osteomyelitis</a:t>
            </a:r>
            <a:r>
              <a:rPr lang="en-US" b="1" dirty="0" smtClean="0">
                <a:solidFill>
                  <a:srgbClr val="00B0F0"/>
                </a:solidFill>
              </a:rPr>
              <a:t> </a:t>
            </a:r>
            <a:r>
              <a:rPr lang="en-US" dirty="0" smtClean="0"/>
              <a:t>may manifest as a </a:t>
            </a:r>
            <a:r>
              <a:rPr lang="en-US" b="1" dirty="0" smtClean="0">
                <a:solidFill>
                  <a:srgbClr val="FF0000"/>
                </a:solidFill>
              </a:rPr>
              <a:t>discharging sinus</a:t>
            </a:r>
            <a:r>
              <a:rPr lang="en-US" dirty="0" smtClean="0"/>
              <a:t>. The infection is mostly contained </a:t>
            </a:r>
            <a:r>
              <a:rPr lang="en-US" b="1" dirty="0" smtClean="0">
                <a:solidFill>
                  <a:srgbClr val="FF0000"/>
                </a:solidFill>
              </a:rPr>
              <a:t>locally</a:t>
            </a:r>
            <a:r>
              <a:rPr lang="en-US" dirty="0" smtClean="0"/>
              <a:t>, and </a:t>
            </a:r>
            <a:r>
              <a:rPr lang="en-US" b="1" dirty="0" smtClean="0">
                <a:solidFill>
                  <a:srgbClr val="FF0000"/>
                </a:solidFill>
              </a:rPr>
              <a:t>systemic signs </a:t>
            </a:r>
            <a:r>
              <a:rPr lang="en-US" dirty="0" smtClean="0"/>
              <a:t>are common. An x-ray may reveal </a:t>
            </a:r>
            <a:r>
              <a:rPr lang="en-US" dirty="0" err="1" smtClean="0"/>
              <a:t>sequestrum</a:t>
            </a:r>
            <a:r>
              <a:rPr lang="en-US" dirty="0" smtClean="0"/>
              <a:t>, abundant </a:t>
            </a:r>
            <a:r>
              <a:rPr lang="en-US" dirty="0" err="1" smtClean="0"/>
              <a:t>involucrum</a:t>
            </a:r>
            <a:r>
              <a:rPr lang="en-US" dirty="0" smtClean="0"/>
              <a:t>, and </a:t>
            </a:r>
            <a:r>
              <a:rPr lang="en-US" dirty="0" err="1" smtClean="0"/>
              <a:t>cloaca</a:t>
            </a:r>
            <a:r>
              <a:rPr lang="en-US" dirty="0" smtClean="0"/>
              <a:t>. </a:t>
            </a:r>
            <a:r>
              <a:rPr lang="en-US" b="1" dirty="0" smtClean="0">
                <a:solidFill>
                  <a:srgbClr val="00B050"/>
                </a:solidFill>
              </a:rPr>
              <a:t>Wound swab culture and biopsy are advised</a:t>
            </a:r>
            <a:endParaRPr lang="ar-SY" b="1" dirty="0">
              <a:solidFill>
                <a:srgbClr val="00B05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b="1" dirty="0" smtClean="0">
                <a:solidFill>
                  <a:srgbClr val="00B050"/>
                </a:solidFill>
              </a:rPr>
              <a:t>Treatment involves </a:t>
            </a:r>
            <a:r>
              <a:rPr lang="en-US" dirty="0" smtClean="0"/>
              <a:t>adequate </a:t>
            </a:r>
            <a:r>
              <a:rPr lang="en-US" b="1" dirty="0" smtClean="0">
                <a:solidFill>
                  <a:srgbClr val="FF0000"/>
                </a:solidFill>
              </a:rPr>
              <a:t>surgical debridement</a:t>
            </a:r>
            <a:r>
              <a:rPr lang="en-US" dirty="0" smtClean="0"/>
              <a:t>, </a:t>
            </a:r>
            <a:r>
              <a:rPr lang="en-US" b="1" dirty="0" smtClean="0">
                <a:solidFill>
                  <a:srgbClr val="FF0000"/>
                </a:solidFill>
              </a:rPr>
              <a:t>management of the resultant dead space</a:t>
            </a:r>
            <a:r>
              <a:rPr lang="en-US" dirty="0" smtClean="0"/>
              <a:t>, and </a:t>
            </a:r>
            <a:r>
              <a:rPr lang="en-US" b="1" dirty="0" smtClean="0">
                <a:solidFill>
                  <a:srgbClr val="FF0000"/>
                </a:solidFill>
              </a:rPr>
              <a:t>antibiotic</a:t>
            </a:r>
            <a:r>
              <a:rPr lang="en-US" dirty="0" smtClean="0"/>
              <a:t> coverage based on a sensitivity pattern. </a:t>
            </a:r>
            <a:endParaRPr lang="ar-SY"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i="1" dirty="0" smtClean="0"/>
              <a:t>Septic Arthritis</a:t>
            </a:r>
            <a:r>
              <a:rPr lang="en-US" dirty="0" smtClean="0"/>
              <a:t/>
            </a:r>
            <a:br>
              <a:rPr lang="en-US" dirty="0" smtClean="0"/>
            </a:br>
            <a:endParaRPr lang="ar-SY" dirty="0"/>
          </a:p>
        </p:txBody>
      </p:sp>
      <p:sp>
        <p:nvSpPr>
          <p:cNvPr id="3" name="عنصر نائب للمحتوى 2"/>
          <p:cNvSpPr>
            <a:spLocks noGrp="1"/>
          </p:cNvSpPr>
          <p:nvPr>
            <p:ph idx="1"/>
          </p:nvPr>
        </p:nvSpPr>
        <p:spPr/>
        <p:txBody>
          <a:bodyPr/>
          <a:lstStyle/>
          <a:p>
            <a:pPr algn="l">
              <a:buNone/>
            </a:pPr>
            <a:r>
              <a:rPr lang="en-US" dirty="0" smtClean="0"/>
              <a:t>Septic arthritis (SA) results from </a:t>
            </a:r>
            <a:r>
              <a:rPr lang="en-US" b="1" dirty="0" err="1" smtClean="0">
                <a:solidFill>
                  <a:srgbClr val="00B0F0"/>
                </a:solidFill>
              </a:rPr>
              <a:t>vaso</a:t>
            </a:r>
            <a:r>
              <a:rPr lang="en-US" b="1" dirty="0" smtClean="0">
                <a:solidFill>
                  <a:srgbClr val="00B0F0"/>
                </a:solidFill>
              </a:rPr>
              <a:t>-occlusion involving articular surfaces with subsequent infection .</a:t>
            </a:r>
          </a:p>
          <a:p>
            <a:pPr algn="l">
              <a:buNone/>
            </a:pPr>
            <a:r>
              <a:rPr lang="en-US" dirty="0" smtClean="0"/>
              <a:t> It is usually by </a:t>
            </a:r>
            <a:r>
              <a:rPr lang="en-US" dirty="0" err="1" smtClean="0"/>
              <a:t>haematogenous</a:t>
            </a:r>
            <a:r>
              <a:rPr lang="en-US" dirty="0" smtClean="0"/>
              <a:t> spread. The profile of the </a:t>
            </a:r>
            <a:r>
              <a:rPr lang="en-US" b="1" dirty="0" smtClean="0">
                <a:solidFill>
                  <a:srgbClr val="FF0000"/>
                </a:solidFill>
              </a:rPr>
              <a:t>organisms is similar to that of </a:t>
            </a:r>
            <a:r>
              <a:rPr lang="en-US" b="1" dirty="0" err="1" smtClean="0">
                <a:solidFill>
                  <a:srgbClr val="FF0000"/>
                </a:solidFill>
              </a:rPr>
              <a:t>osteomyelitis</a:t>
            </a:r>
            <a:endParaRPr lang="ar-SY" b="1" dirty="0">
              <a:solidFill>
                <a:srgbClr val="FF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b="1" dirty="0" smtClean="0">
                <a:solidFill>
                  <a:srgbClr val="00B0F0"/>
                </a:solidFill>
              </a:rPr>
              <a:t>Diagnosis </a:t>
            </a:r>
            <a:r>
              <a:rPr lang="en-US" dirty="0" smtClean="0"/>
              <a:t>can be confirmed by a </a:t>
            </a:r>
            <a:r>
              <a:rPr lang="en-US" b="1" dirty="0" smtClean="0">
                <a:solidFill>
                  <a:srgbClr val="FF0000"/>
                </a:solidFill>
              </a:rPr>
              <a:t>culture of joint aspirate.</a:t>
            </a:r>
            <a:r>
              <a:rPr lang="en-US" dirty="0" smtClean="0"/>
              <a:t> Early diagnosis and treatment are essential to prevent irreparable joint damage. </a:t>
            </a:r>
            <a:r>
              <a:rPr lang="en-US" b="1" dirty="0" smtClean="0">
                <a:solidFill>
                  <a:srgbClr val="00B0F0"/>
                </a:solidFill>
              </a:rPr>
              <a:t>The treatment </a:t>
            </a:r>
            <a:r>
              <a:rPr lang="en-US" dirty="0" smtClean="0"/>
              <a:t>entails </a:t>
            </a:r>
            <a:r>
              <a:rPr lang="en-US" b="1" dirty="0" smtClean="0">
                <a:solidFill>
                  <a:srgbClr val="92D050"/>
                </a:solidFill>
              </a:rPr>
              <a:t>bed rest</a:t>
            </a:r>
            <a:r>
              <a:rPr lang="en-US" dirty="0" smtClean="0"/>
              <a:t>, </a:t>
            </a:r>
            <a:r>
              <a:rPr lang="en-US" b="1" dirty="0" smtClean="0">
                <a:solidFill>
                  <a:srgbClr val="92D050"/>
                </a:solidFill>
              </a:rPr>
              <a:t>drainage</a:t>
            </a:r>
            <a:r>
              <a:rPr lang="en-US" dirty="0" smtClean="0"/>
              <a:t>, and </a:t>
            </a:r>
            <a:r>
              <a:rPr lang="en-US" b="1" dirty="0" smtClean="0">
                <a:solidFill>
                  <a:srgbClr val="92D050"/>
                </a:solidFill>
              </a:rPr>
              <a:t>splinting of the joint</a:t>
            </a:r>
            <a:r>
              <a:rPr lang="en-US" dirty="0" smtClean="0"/>
              <a:t>, </a:t>
            </a:r>
            <a:r>
              <a:rPr lang="en-US" b="1" dirty="0" smtClean="0">
                <a:solidFill>
                  <a:srgbClr val="92D050"/>
                </a:solidFill>
              </a:rPr>
              <a:t>graduated mobilization</a:t>
            </a:r>
            <a:r>
              <a:rPr lang="en-US" dirty="0" smtClean="0"/>
              <a:t>, </a:t>
            </a:r>
            <a:r>
              <a:rPr lang="en-US" b="1" dirty="0" smtClean="0">
                <a:solidFill>
                  <a:srgbClr val="92D050"/>
                </a:solidFill>
              </a:rPr>
              <a:t>analgesics</a:t>
            </a:r>
            <a:r>
              <a:rPr lang="en-US" dirty="0" smtClean="0"/>
              <a:t>, and </a:t>
            </a:r>
            <a:r>
              <a:rPr lang="en-US" b="1" dirty="0" smtClean="0">
                <a:solidFill>
                  <a:srgbClr val="92D050"/>
                </a:solidFill>
              </a:rPr>
              <a:t>antibiotics</a:t>
            </a:r>
            <a:r>
              <a:rPr lang="en-US" dirty="0" smtClean="0"/>
              <a:t>.</a:t>
            </a:r>
          </a:p>
          <a:p>
            <a:pPr algn="l">
              <a:buNone/>
            </a:pPr>
            <a:endParaRPr lang="en-US" dirty="0"/>
          </a:p>
          <a:p>
            <a:pPr algn="l">
              <a:buNone/>
            </a:pPr>
            <a:r>
              <a:rPr lang="en-US" b="1" dirty="0" smtClean="0">
                <a:solidFill>
                  <a:srgbClr val="FF0000"/>
                </a:solidFill>
              </a:rPr>
              <a:t> Arthroscopic debridement and irrigation are rewarding</a:t>
            </a:r>
            <a:endParaRPr lang="ar-SY" b="1" dirty="0">
              <a:solidFill>
                <a:srgbClr val="FF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i="1" dirty="0" smtClean="0"/>
              <a:t>Leg Ulcers</a:t>
            </a:r>
            <a:r>
              <a:rPr lang="en-US" dirty="0" smtClean="0"/>
              <a:t/>
            </a:r>
            <a:br>
              <a:rPr lang="en-US" dirty="0" smtClean="0"/>
            </a:br>
            <a:endParaRPr lang="ar-SY" dirty="0"/>
          </a:p>
        </p:txBody>
      </p:sp>
      <p:sp>
        <p:nvSpPr>
          <p:cNvPr id="3" name="عنصر نائب للمحتوى 2"/>
          <p:cNvSpPr>
            <a:spLocks noGrp="1"/>
          </p:cNvSpPr>
          <p:nvPr>
            <p:ph idx="1"/>
          </p:nvPr>
        </p:nvSpPr>
        <p:spPr/>
        <p:txBody>
          <a:bodyPr/>
          <a:lstStyle/>
          <a:p>
            <a:pPr algn="l"/>
            <a:r>
              <a:rPr lang="en-US" dirty="0" smtClean="0"/>
              <a:t>SCD patients commonly present with leg ulcers with up to </a:t>
            </a:r>
            <a:r>
              <a:rPr lang="en-US" b="1" dirty="0" smtClean="0">
                <a:solidFill>
                  <a:srgbClr val="FF0000"/>
                </a:solidFill>
              </a:rPr>
              <a:t>90%</a:t>
            </a:r>
            <a:r>
              <a:rPr lang="en-US" dirty="0" smtClean="0"/>
              <a:t> occurring in the </a:t>
            </a:r>
            <a:r>
              <a:rPr lang="en-US" b="1" dirty="0" smtClean="0">
                <a:solidFill>
                  <a:srgbClr val="00B0F0"/>
                </a:solidFill>
              </a:rPr>
              <a:t>lower third of the leg </a:t>
            </a:r>
            <a:r>
              <a:rPr lang="en-US" dirty="0" smtClean="0"/>
              <a:t>above the medial </a:t>
            </a:r>
            <a:r>
              <a:rPr lang="en-US" dirty="0" err="1" smtClean="0"/>
              <a:t>malleolus</a:t>
            </a:r>
            <a:r>
              <a:rPr lang="en-US" dirty="0" smtClean="0"/>
              <a:t>.</a:t>
            </a:r>
          </a:p>
          <a:p>
            <a:pPr algn="l"/>
            <a:r>
              <a:rPr lang="en-US" dirty="0" smtClean="0"/>
              <a:t>It is </a:t>
            </a:r>
            <a:r>
              <a:rPr lang="en-US" b="1" dirty="0" smtClean="0">
                <a:solidFill>
                  <a:srgbClr val="00B0F0"/>
                </a:solidFill>
              </a:rPr>
              <a:t>bilateral</a:t>
            </a:r>
            <a:r>
              <a:rPr lang="en-US" dirty="0" smtClean="0">
                <a:solidFill>
                  <a:srgbClr val="00B0F0"/>
                </a:solidFill>
              </a:rPr>
              <a:t> </a:t>
            </a:r>
            <a:r>
              <a:rPr lang="en-US" dirty="0" smtClean="0"/>
              <a:t>in </a:t>
            </a:r>
            <a:r>
              <a:rPr lang="en-US" dirty="0" smtClean="0">
                <a:solidFill>
                  <a:srgbClr val="00B0F0"/>
                </a:solidFill>
              </a:rPr>
              <a:t>30%</a:t>
            </a:r>
            <a:r>
              <a:rPr lang="en-US" dirty="0" smtClean="0"/>
              <a:t> of the cases, and it is usually superficial. </a:t>
            </a:r>
            <a:endParaRPr lang="ar-SY"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lgn="l">
              <a:buNone/>
            </a:pPr>
            <a:r>
              <a:rPr lang="en-US" dirty="0"/>
              <a:t>The cause is </a:t>
            </a:r>
            <a:r>
              <a:rPr lang="en-US" b="1" dirty="0">
                <a:solidFill>
                  <a:srgbClr val="00B0F0"/>
                </a:solidFill>
              </a:rPr>
              <a:t>multifactorial</a:t>
            </a:r>
            <a:r>
              <a:rPr lang="en-US" dirty="0"/>
              <a:t> and has been associated with </a:t>
            </a:r>
            <a:r>
              <a:rPr lang="en-US" b="1" dirty="0">
                <a:solidFill>
                  <a:srgbClr val="FF0000"/>
                </a:solidFill>
              </a:rPr>
              <a:t>trauma</a:t>
            </a:r>
            <a:r>
              <a:rPr lang="en-US" dirty="0"/>
              <a:t>, </a:t>
            </a:r>
            <a:r>
              <a:rPr lang="en-US" b="1" dirty="0">
                <a:solidFill>
                  <a:srgbClr val="FF0000"/>
                </a:solidFill>
              </a:rPr>
              <a:t>infection</a:t>
            </a:r>
            <a:r>
              <a:rPr lang="en-US" dirty="0"/>
              <a:t>, </a:t>
            </a:r>
            <a:r>
              <a:rPr lang="en-US" b="1" dirty="0" err="1">
                <a:solidFill>
                  <a:srgbClr val="FF0000"/>
                </a:solidFill>
              </a:rPr>
              <a:t>anaemia</a:t>
            </a:r>
            <a:r>
              <a:rPr lang="en-US" dirty="0"/>
              <a:t>, and </a:t>
            </a:r>
            <a:r>
              <a:rPr lang="en-US" b="1" dirty="0">
                <a:solidFill>
                  <a:srgbClr val="FF0000"/>
                </a:solidFill>
              </a:rPr>
              <a:t>circulatory defects </a:t>
            </a:r>
            <a:r>
              <a:rPr lang="en-US" dirty="0"/>
              <a:t>in the ankle due to </a:t>
            </a:r>
            <a:r>
              <a:rPr lang="en-US" b="1" dirty="0">
                <a:solidFill>
                  <a:srgbClr val="FF0000"/>
                </a:solidFill>
              </a:rPr>
              <a:t>stasis and thrombosis</a:t>
            </a:r>
            <a:endParaRPr lang="ar-SA" b="1" dirty="0">
              <a:solidFill>
                <a:srgbClr val="FF0000"/>
              </a:solidFill>
            </a:endParaRPr>
          </a:p>
        </p:txBody>
      </p:sp>
    </p:spTree>
    <p:extLst>
      <p:ext uri="{BB962C8B-B14F-4D97-AF65-F5344CB8AC3E}">
        <p14:creationId xmlns:p14="http://schemas.microsoft.com/office/powerpoint/2010/main" val="31206289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b="1" dirty="0" smtClean="0">
                <a:solidFill>
                  <a:srgbClr val="00B0F0"/>
                </a:solidFill>
              </a:rPr>
              <a:t>Treatment includes: </a:t>
            </a:r>
            <a:r>
              <a:rPr lang="en-US" b="1" dirty="0" smtClean="0">
                <a:solidFill>
                  <a:srgbClr val="FF0000"/>
                </a:solidFill>
              </a:rPr>
              <a:t>bed rest</a:t>
            </a:r>
            <a:r>
              <a:rPr lang="en-US" dirty="0" smtClean="0"/>
              <a:t>, </a:t>
            </a:r>
            <a:r>
              <a:rPr lang="en-US" b="1" dirty="0" smtClean="0">
                <a:solidFill>
                  <a:srgbClr val="FF0000"/>
                </a:solidFill>
              </a:rPr>
              <a:t>limb elevation</a:t>
            </a:r>
            <a:r>
              <a:rPr lang="en-US" dirty="0" smtClean="0"/>
              <a:t>, </a:t>
            </a:r>
            <a:r>
              <a:rPr lang="en-US" b="1" dirty="0" smtClean="0">
                <a:solidFill>
                  <a:srgbClr val="FF0000"/>
                </a:solidFill>
              </a:rPr>
              <a:t>dressings</a:t>
            </a:r>
            <a:r>
              <a:rPr lang="en-US" dirty="0" smtClean="0"/>
              <a:t>, </a:t>
            </a:r>
            <a:r>
              <a:rPr lang="en-US" b="1" dirty="0" smtClean="0">
                <a:solidFill>
                  <a:srgbClr val="FF0000"/>
                </a:solidFill>
              </a:rPr>
              <a:t>compression bandaging</a:t>
            </a:r>
            <a:r>
              <a:rPr lang="en-US" dirty="0" smtClean="0"/>
              <a:t>, and use of </a:t>
            </a:r>
            <a:r>
              <a:rPr lang="en-US" b="1" dirty="0" smtClean="0">
                <a:solidFill>
                  <a:srgbClr val="FF0000"/>
                </a:solidFill>
              </a:rPr>
              <a:t>zinc tablets and zinc cream</a:t>
            </a:r>
            <a:r>
              <a:rPr lang="en-US" dirty="0" smtClean="0"/>
              <a:t>.</a:t>
            </a:r>
          </a:p>
          <a:p>
            <a:pPr algn="l">
              <a:buNone/>
            </a:pPr>
            <a:r>
              <a:rPr lang="en-US" dirty="0" smtClean="0"/>
              <a:t> </a:t>
            </a:r>
          </a:p>
          <a:p>
            <a:pPr algn="l">
              <a:buNone/>
            </a:pPr>
            <a:r>
              <a:rPr lang="en-US" b="1" dirty="0" smtClean="0">
                <a:solidFill>
                  <a:srgbClr val="00B050"/>
                </a:solidFill>
              </a:rPr>
              <a:t>Ulcer excision and subsequent skin cover with skin graft provide a good result</a:t>
            </a:r>
            <a:r>
              <a:rPr lang="en-US" dirty="0" smtClean="0"/>
              <a:t>. </a:t>
            </a:r>
          </a:p>
          <a:p>
            <a:pPr algn="l">
              <a:buNone/>
            </a:pPr>
            <a:endParaRPr lang="en-US" dirty="0"/>
          </a:p>
          <a:p>
            <a:pPr algn="l">
              <a:buNone/>
            </a:pPr>
            <a:r>
              <a:rPr lang="en-US" b="1" dirty="0" smtClean="0">
                <a:solidFill>
                  <a:srgbClr val="FF0000"/>
                </a:solidFill>
              </a:rPr>
              <a:t>A human epidermal </a:t>
            </a:r>
            <a:r>
              <a:rPr lang="en-US" b="1" dirty="0" err="1" smtClean="0">
                <a:solidFill>
                  <a:srgbClr val="FF0000"/>
                </a:solidFill>
              </a:rPr>
              <a:t>autograft</a:t>
            </a:r>
            <a:r>
              <a:rPr lang="en-US" b="1" dirty="0" smtClean="0">
                <a:solidFill>
                  <a:srgbClr val="FF0000"/>
                </a:solidFill>
              </a:rPr>
              <a:t> is being advanced</a:t>
            </a:r>
            <a:endParaRPr lang="ar-SY" b="1" dirty="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i="1" dirty="0" smtClean="0"/>
              <a:t>Growth Retardation and Skeletal Immaturity</a:t>
            </a:r>
            <a:endParaRPr lang="ar-SY" dirty="0"/>
          </a:p>
        </p:txBody>
      </p:sp>
      <p:sp>
        <p:nvSpPr>
          <p:cNvPr id="3" name="عنصر نائب للمحتوى 2"/>
          <p:cNvSpPr>
            <a:spLocks noGrp="1"/>
          </p:cNvSpPr>
          <p:nvPr>
            <p:ph idx="1"/>
          </p:nvPr>
        </p:nvSpPr>
        <p:spPr/>
        <p:txBody>
          <a:bodyPr/>
          <a:lstStyle/>
          <a:p>
            <a:pPr algn="l">
              <a:buNone/>
            </a:pPr>
            <a:r>
              <a:rPr lang="en-US" b="1" dirty="0" smtClean="0">
                <a:solidFill>
                  <a:srgbClr val="00B0F0"/>
                </a:solidFill>
              </a:rPr>
              <a:t>Abnormalities of growth </a:t>
            </a:r>
            <a:r>
              <a:rPr lang="en-US" dirty="0" smtClean="0"/>
              <a:t>are one of the </a:t>
            </a:r>
            <a:r>
              <a:rPr lang="en-US" b="1" dirty="0" smtClean="0">
                <a:solidFill>
                  <a:srgbClr val="FF0000"/>
                </a:solidFill>
              </a:rPr>
              <a:t>primary </a:t>
            </a:r>
            <a:r>
              <a:rPr lang="en-US" b="1" dirty="0" err="1" smtClean="0">
                <a:solidFill>
                  <a:srgbClr val="FF0000"/>
                </a:solidFill>
              </a:rPr>
              <a:t>orthopaedic</a:t>
            </a:r>
            <a:r>
              <a:rPr lang="en-US" b="1" dirty="0" smtClean="0">
                <a:solidFill>
                  <a:srgbClr val="FF0000"/>
                </a:solidFill>
              </a:rPr>
              <a:t> complications </a:t>
            </a:r>
            <a:r>
              <a:rPr lang="en-US" dirty="0" smtClean="0"/>
              <a:t>of SCD in children. </a:t>
            </a:r>
          </a:p>
          <a:p>
            <a:pPr algn="l">
              <a:buNone/>
            </a:pPr>
            <a:r>
              <a:rPr lang="en-US" b="1" dirty="0" smtClean="0">
                <a:solidFill>
                  <a:srgbClr val="00B0F0"/>
                </a:solidFill>
              </a:rPr>
              <a:t>The pathological basis </a:t>
            </a:r>
            <a:r>
              <a:rPr lang="en-US" dirty="0" smtClean="0"/>
              <a:t>for these is numerous. </a:t>
            </a:r>
            <a:r>
              <a:rPr lang="en-US" b="1" dirty="0" smtClean="0">
                <a:solidFill>
                  <a:srgbClr val="FF0000"/>
                </a:solidFill>
              </a:rPr>
              <a:t>Marrow hyperplasia leading to </a:t>
            </a:r>
            <a:r>
              <a:rPr lang="en-US" b="1" dirty="0" err="1" smtClean="0">
                <a:solidFill>
                  <a:srgbClr val="FF0000"/>
                </a:solidFill>
              </a:rPr>
              <a:t>ischaemia</a:t>
            </a:r>
            <a:r>
              <a:rPr lang="en-US" dirty="0" smtClean="0"/>
              <a:t> accounts for the H-shaped and ‘tower’ vertebrae of the spine.</a:t>
            </a:r>
            <a:endParaRPr lang="ar-SY"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r>
              <a:rPr lang="en-US" b="1" dirty="0" smtClean="0">
                <a:solidFill>
                  <a:srgbClr val="00B0F0"/>
                </a:solidFill>
              </a:rPr>
              <a:t>Local anoxic events </a:t>
            </a:r>
            <a:r>
              <a:rPr lang="en-US" dirty="0" smtClean="0"/>
              <a:t>may result in the </a:t>
            </a:r>
            <a:r>
              <a:rPr lang="en-US" b="1" dirty="0" smtClean="0">
                <a:solidFill>
                  <a:srgbClr val="FF0000"/>
                </a:solidFill>
              </a:rPr>
              <a:t>premature closure of the epiphysis and impaired or even asymmetrical growth of the long bones of the limbs</a:t>
            </a:r>
            <a:r>
              <a:rPr lang="en-US" dirty="0" smtClean="0"/>
              <a:t>. </a:t>
            </a:r>
          </a:p>
          <a:p>
            <a:pPr algn="l"/>
            <a:r>
              <a:rPr lang="en-US" b="1" dirty="0" smtClean="0">
                <a:solidFill>
                  <a:srgbClr val="00B0F0"/>
                </a:solidFill>
              </a:rPr>
              <a:t>Skeletal immaturity </a:t>
            </a:r>
            <a:r>
              <a:rPr lang="en-US" dirty="0" smtClean="0"/>
              <a:t>and subsequent retardation in growth and angular deformities are usually seen . </a:t>
            </a:r>
          </a:p>
          <a:p>
            <a:pPr algn="l"/>
            <a:r>
              <a:rPr lang="en-US" dirty="0" smtClean="0"/>
              <a:t>The </a:t>
            </a:r>
            <a:r>
              <a:rPr lang="en-US" b="1" dirty="0" smtClean="0">
                <a:solidFill>
                  <a:srgbClr val="00B0F0"/>
                </a:solidFill>
              </a:rPr>
              <a:t>ongoing hematopoietic activity </a:t>
            </a:r>
            <a:r>
              <a:rPr lang="en-US" dirty="0" smtClean="0"/>
              <a:t>involving the skull bones leads to expansion and subsequent frontal bossing observed in some of these patients.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dirty="0" smtClean="0"/>
              <a:t>There's </a:t>
            </a:r>
            <a:r>
              <a:rPr lang="en-US" b="1" dirty="0" smtClean="0">
                <a:solidFill>
                  <a:srgbClr val="C00000"/>
                </a:solidFill>
              </a:rPr>
              <a:t>no cure </a:t>
            </a:r>
            <a:r>
              <a:rPr lang="en-US" dirty="0" smtClean="0"/>
              <a:t>for most people with sickle cell anemia. However, </a:t>
            </a:r>
            <a:r>
              <a:rPr lang="en-US" b="1" dirty="0" smtClean="0">
                <a:solidFill>
                  <a:srgbClr val="C00000"/>
                </a:solidFill>
              </a:rPr>
              <a:t>treatments </a:t>
            </a:r>
            <a:r>
              <a:rPr lang="en-US" dirty="0" smtClean="0"/>
              <a:t>can </a:t>
            </a:r>
            <a:r>
              <a:rPr lang="en-US" dirty="0" smtClean="0">
                <a:solidFill>
                  <a:srgbClr val="FF0000"/>
                </a:solidFill>
              </a:rPr>
              <a:t>relieve pain and help prevent further problems </a:t>
            </a:r>
            <a:r>
              <a:rPr lang="en-US" dirty="0" smtClean="0"/>
              <a:t>associated with sickle cell anemia.</a:t>
            </a:r>
            <a:endParaRPr lang="ar-SY"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descr="36728tn.jpg"/>
          <p:cNvPicPr>
            <a:picLocks noGrp="1" noChangeAspect="1"/>
          </p:cNvPicPr>
          <p:nvPr>
            <p:ph idx="1"/>
          </p:nvPr>
        </p:nvPicPr>
        <p:blipFill>
          <a:blip r:embed="rId2"/>
          <a:stretch>
            <a:fillRect/>
          </a:stretch>
        </p:blipFill>
        <p:spPr>
          <a:xfrm>
            <a:off x="0" y="1428736"/>
            <a:ext cx="8072462" cy="5429264"/>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1000" i="1" dirty="0" smtClean="0"/>
              <a:t>Figure 6: X-ray pelvis </a:t>
            </a:r>
            <a:r>
              <a:rPr lang="en-US" sz="1000" i="1" dirty="0" err="1" smtClean="0"/>
              <a:t>anteroposterior</a:t>
            </a:r>
            <a:r>
              <a:rPr lang="en-US" sz="1000" i="1" dirty="0" smtClean="0"/>
              <a:t> (AP) view showing retardation in growth of the proximal femur</a:t>
            </a:r>
            <a:endParaRPr lang="ar-SY" sz="1000" dirty="0"/>
          </a:p>
        </p:txBody>
      </p:sp>
      <p:pic>
        <p:nvPicPr>
          <p:cNvPr id="4" name="عنصر نائب للمحتوى 3" descr="sca15.png"/>
          <p:cNvPicPr>
            <a:picLocks noGrp="1" noChangeAspect="1"/>
          </p:cNvPicPr>
          <p:nvPr>
            <p:ph idx="1"/>
          </p:nvPr>
        </p:nvPicPr>
        <p:blipFill>
          <a:blip r:embed="rId2"/>
          <a:stretch>
            <a:fillRect/>
          </a:stretch>
        </p:blipFill>
        <p:spPr>
          <a:xfrm>
            <a:off x="214283" y="1500174"/>
            <a:ext cx="7572428" cy="5357826"/>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i="1" dirty="0" err="1" smtClean="0"/>
              <a:t>Dactylitis</a:t>
            </a:r>
            <a:endParaRPr lang="ar-SY" dirty="0"/>
          </a:p>
        </p:txBody>
      </p:sp>
      <p:sp>
        <p:nvSpPr>
          <p:cNvPr id="3" name="عنصر نائب للمحتوى 2"/>
          <p:cNvSpPr>
            <a:spLocks noGrp="1"/>
          </p:cNvSpPr>
          <p:nvPr>
            <p:ph idx="1"/>
          </p:nvPr>
        </p:nvSpPr>
        <p:spPr/>
        <p:txBody>
          <a:bodyPr/>
          <a:lstStyle/>
          <a:p>
            <a:pPr algn="l">
              <a:buNone/>
            </a:pPr>
            <a:r>
              <a:rPr lang="en-US" b="1" dirty="0" smtClean="0">
                <a:solidFill>
                  <a:srgbClr val="00B0F0"/>
                </a:solidFill>
              </a:rPr>
              <a:t>Hand and foot syndrome </a:t>
            </a:r>
            <a:r>
              <a:rPr lang="en-US" dirty="0" smtClean="0"/>
              <a:t>is common at </a:t>
            </a:r>
            <a:r>
              <a:rPr lang="en-US" b="1" dirty="0" smtClean="0">
                <a:solidFill>
                  <a:srgbClr val="FF0000"/>
                </a:solidFill>
              </a:rPr>
              <a:t>six months to seven years of age</a:t>
            </a:r>
            <a:r>
              <a:rPr lang="en-US" dirty="0" smtClean="0"/>
              <a:t>.</a:t>
            </a:r>
          </a:p>
          <a:p>
            <a:pPr algn="l">
              <a:buNone/>
            </a:pPr>
            <a:r>
              <a:rPr lang="en-US" dirty="0" smtClean="0"/>
              <a:t> </a:t>
            </a:r>
          </a:p>
          <a:p>
            <a:pPr algn="l">
              <a:buNone/>
            </a:pPr>
            <a:r>
              <a:rPr lang="en-US" dirty="0" smtClean="0"/>
              <a:t>These are symptomatic </a:t>
            </a:r>
            <a:r>
              <a:rPr lang="en-US" b="1" dirty="0" err="1" smtClean="0">
                <a:solidFill>
                  <a:srgbClr val="00B0F0"/>
                </a:solidFill>
              </a:rPr>
              <a:t>microinfarcts</a:t>
            </a:r>
            <a:r>
              <a:rPr lang="en-US" dirty="0" smtClean="0"/>
              <a:t> in the phalanges and metatarsal bones, </a:t>
            </a:r>
          </a:p>
          <a:p>
            <a:pPr algn="l">
              <a:buNone/>
            </a:pPr>
            <a:endParaRPr lang="en-U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b="1" dirty="0" smtClean="0">
                <a:solidFill>
                  <a:srgbClr val="00B0F0"/>
                </a:solidFill>
              </a:rPr>
              <a:t>Symptoms of </a:t>
            </a:r>
            <a:r>
              <a:rPr lang="en-US" b="1" dirty="0" err="1" smtClean="0">
                <a:solidFill>
                  <a:srgbClr val="00B0F0"/>
                </a:solidFill>
              </a:rPr>
              <a:t>dactylitis</a:t>
            </a:r>
            <a:r>
              <a:rPr lang="en-US" b="1" dirty="0" smtClean="0">
                <a:solidFill>
                  <a:srgbClr val="00B0F0"/>
                </a:solidFill>
              </a:rPr>
              <a:t> </a:t>
            </a:r>
            <a:r>
              <a:rPr lang="en-US" dirty="0" smtClean="0"/>
              <a:t>consist of:</a:t>
            </a:r>
          </a:p>
          <a:p>
            <a:pPr algn="l">
              <a:buNone/>
            </a:pPr>
            <a:r>
              <a:rPr lang="en-US" dirty="0" smtClean="0"/>
              <a:t>1- </a:t>
            </a:r>
            <a:r>
              <a:rPr lang="en-US" b="1" dirty="0" smtClean="0">
                <a:solidFill>
                  <a:srgbClr val="FF0000"/>
                </a:solidFill>
              </a:rPr>
              <a:t>unilateral or bilateral painful swelling </a:t>
            </a:r>
            <a:r>
              <a:rPr lang="en-US" dirty="0" smtClean="0"/>
              <a:t>of the distal extremities.</a:t>
            </a:r>
          </a:p>
          <a:p>
            <a:pPr algn="l">
              <a:buNone/>
            </a:pPr>
            <a:r>
              <a:rPr lang="en-US" dirty="0" smtClean="0"/>
              <a:t>2- This painful swelling of the hands and feet is often associated with </a:t>
            </a:r>
            <a:r>
              <a:rPr lang="en-US" b="1" dirty="0" err="1" smtClean="0">
                <a:solidFill>
                  <a:srgbClr val="FF0000"/>
                </a:solidFill>
              </a:rPr>
              <a:t>leukocytosis</a:t>
            </a:r>
            <a:r>
              <a:rPr lang="en-US" dirty="0" smtClean="0"/>
              <a:t> and fever. 3-The symptoms mimic </a:t>
            </a:r>
            <a:r>
              <a:rPr lang="en-US" b="1" dirty="0" err="1" smtClean="0">
                <a:solidFill>
                  <a:srgbClr val="FF0000"/>
                </a:solidFill>
              </a:rPr>
              <a:t>osteomyelitis</a:t>
            </a:r>
            <a:r>
              <a:rPr lang="en-US" b="1" dirty="0" smtClean="0">
                <a:solidFill>
                  <a:srgbClr val="FF0000"/>
                </a:solidFill>
              </a:rPr>
              <a:t> or </a:t>
            </a:r>
            <a:r>
              <a:rPr lang="en-US" b="1" dirty="0" err="1" smtClean="0">
                <a:solidFill>
                  <a:srgbClr val="FF0000"/>
                </a:solidFill>
              </a:rPr>
              <a:t>cellulitis</a:t>
            </a:r>
            <a:r>
              <a:rPr lang="en-US" dirty="0" smtClean="0"/>
              <a:t>.</a:t>
            </a:r>
          </a:p>
          <a:p>
            <a:pPr algn="l">
              <a:buNone/>
            </a:pPr>
            <a:r>
              <a:rPr lang="en-US" dirty="0" smtClean="0"/>
              <a:t>4- the symptoms of </a:t>
            </a:r>
            <a:r>
              <a:rPr lang="en-US" dirty="0" err="1" smtClean="0"/>
              <a:t>dactylitis</a:t>
            </a:r>
            <a:r>
              <a:rPr lang="en-US" dirty="0" smtClean="0"/>
              <a:t> are </a:t>
            </a:r>
            <a:r>
              <a:rPr lang="en-US" b="1" dirty="0" smtClean="0">
                <a:solidFill>
                  <a:srgbClr val="FF0000"/>
                </a:solidFill>
              </a:rPr>
              <a:t>self-limiting</a:t>
            </a:r>
            <a:r>
              <a:rPr lang="en-US" dirty="0" smtClean="0"/>
              <a:t> and usually resolve within a month </a:t>
            </a:r>
            <a:endParaRPr lang="ar-SY"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descr="36726tn.jpg"/>
          <p:cNvPicPr>
            <a:picLocks noGrp="1" noChangeAspect="1"/>
          </p:cNvPicPr>
          <p:nvPr>
            <p:ph idx="1"/>
          </p:nvPr>
        </p:nvPicPr>
        <p:blipFill>
          <a:blip r:embed="rId2"/>
          <a:stretch>
            <a:fillRect/>
          </a:stretch>
        </p:blipFill>
        <p:spPr>
          <a:xfrm>
            <a:off x="4357686" y="1500174"/>
            <a:ext cx="3714776" cy="5357826"/>
          </a:xfrm>
        </p:spPr>
      </p:pic>
      <p:pic>
        <p:nvPicPr>
          <p:cNvPr id="6" name="صورة 5" descr="sca8.jpg"/>
          <p:cNvPicPr>
            <a:picLocks noChangeAspect="1"/>
          </p:cNvPicPr>
          <p:nvPr/>
        </p:nvPicPr>
        <p:blipFill>
          <a:blip r:embed="rId3"/>
          <a:stretch>
            <a:fillRect/>
          </a:stretch>
        </p:blipFill>
        <p:spPr>
          <a:xfrm>
            <a:off x="285720" y="1500174"/>
            <a:ext cx="3929090" cy="5357826"/>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b="1" dirty="0" smtClean="0">
                <a:solidFill>
                  <a:srgbClr val="00B0F0"/>
                </a:solidFill>
              </a:rPr>
              <a:t>Conservative treatment </a:t>
            </a:r>
            <a:r>
              <a:rPr lang="en-US" dirty="0" smtClean="0"/>
              <a:t>is advised since symptoms usually resolve within weeks. </a:t>
            </a:r>
            <a:r>
              <a:rPr lang="en-US" b="1" dirty="0" smtClean="0">
                <a:solidFill>
                  <a:srgbClr val="00B0F0"/>
                </a:solidFill>
              </a:rPr>
              <a:t>Treatment includes:</a:t>
            </a:r>
          </a:p>
          <a:p>
            <a:pPr algn="l">
              <a:buNone/>
            </a:pPr>
            <a:r>
              <a:rPr lang="en-US" dirty="0" smtClean="0"/>
              <a:t>1- </a:t>
            </a:r>
            <a:r>
              <a:rPr lang="en-US" dirty="0" smtClean="0">
                <a:solidFill>
                  <a:srgbClr val="FF0000"/>
                </a:solidFill>
              </a:rPr>
              <a:t>bed rest</a:t>
            </a:r>
            <a:r>
              <a:rPr lang="en-US" dirty="0" smtClean="0"/>
              <a:t>.</a:t>
            </a:r>
          </a:p>
          <a:p>
            <a:pPr algn="l">
              <a:buNone/>
            </a:pPr>
            <a:r>
              <a:rPr lang="en-US" dirty="0" smtClean="0"/>
              <a:t>2- </a:t>
            </a:r>
            <a:r>
              <a:rPr lang="en-US" dirty="0" smtClean="0">
                <a:solidFill>
                  <a:srgbClr val="FF0000"/>
                </a:solidFill>
              </a:rPr>
              <a:t>elevation, immobilization</a:t>
            </a:r>
            <a:r>
              <a:rPr lang="en-US" dirty="0" smtClean="0"/>
              <a:t>.</a:t>
            </a:r>
          </a:p>
          <a:p>
            <a:pPr algn="l">
              <a:buNone/>
            </a:pPr>
            <a:r>
              <a:rPr lang="en-US" dirty="0" smtClean="0"/>
              <a:t>3- </a:t>
            </a:r>
            <a:r>
              <a:rPr lang="en-US" dirty="0" smtClean="0">
                <a:solidFill>
                  <a:srgbClr val="FF0000"/>
                </a:solidFill>
              </a:rPr>
              <a:t>analgesics</a:t>
            </a:r>
            <a:r>
              <a:rPr lang="en-US" dirty="0" smtClean="0"/>
              <a:t>. </a:t>
            </a:r>
          </a:p>
          <a:p>
            <a:pPr algn="l">
              <a:buNone/>
            </a:pPr>
            <a:r>
              <a:rPr lang="en-US" dirty="0" smtClean="0">
                <a:solidFill>
                  <a:srgbClr val="FF0000"/>
                </a:solidFill>
              </a:rPr>
              <a:t>4-Mild heat is acceptable</a:t>
            </a:r>
            <a:r>
              <a:rPr lang="en-US" dirty="0" smtClean="0"/>
              <a:t>, but </a:t>
            </a:r>
            <a:r>
              <a:rPr lang="en-US" b="1" dirty="0" smtClean="0">
                <a:solidFill>
                  <a:srgbClr val="92D050"/>
                </a:solidFill>
              </a:rPr>
              <a:t>avoidance of ice </a:t>
            </a:r>
            <a:r>
              <a:rPr lang="en-US" dirty="0" smtClean="0"/>
              <a:t>or cold is necessary to avoid a </a:t>
            </a:r>
            <a:r>
              <a:rPr lang="en-US" dirty="0" err="1" smtClean="0"/>
              <a:t>vaso</a:t>
            </a:r>
            <a:r>
              <a:rPr lang="en-US" dirty="0" smtClean="0"/>
              <a:t>-occlusive crisis .</a:t>
            </a:r>
            <a:endParaRPr lang="ar-SY"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i="1" dirty="0" smtClean="0"/>
              <a:t>Osteoporosis and Vertebral Collapse</a:t>
            </a:r>
            <a:endParaRPr lang="ar-SY" dirty="0"/>
          </a:p>
        </p:txBody>
      </p:sp>
      <p:sp>
        <p:nvSpPr>
          <p:cNvPr id="3" name="عنصر نائب للمحتوى 2"/>
          <p:cNvSpPr>
            <a:spLocks noGrp="1"/>
          </p:cNvSpPr>
          <p:nvPr>
            <p:ph idx="1"/>
          </p:nvPr>
        </p:nvSpPr>
        <p:spPr/>
        <p:txBody>
          <a:bodyPr/>
          <a:lstStyle/>
          <a:p>
            <a:pPr algn="l">
              <a:buNone/>
            </a:pPr>
            <a:r>
              <a:rPr lang="en-US" dirty="0" smtClean="0"/>
              <a:t>Patients with SCD have been shown to have a </a:t>
            </a:r>
            <a:r>
              <a:rPr lang="en-US" b="1" dirty="0" smtClean="0">
                <a:solidFill>
                  <a:srgbClr val="00B0F0"/>
                </a:solidFill>
              </a:rPr>
              <a:t>lower bone density </a:t>
            </a:r>
            <a:r>
              <a:rPr lang="en-US" dirty="0" smtClean="0"/>
              <a:t>at all sites compared with age match in the general population . This is attributed to </a:t>
            </a:r>
            <a:r>
              <a:rPr lang="en-US" b="1" dirty="0" err="1" smtClean="0">
                <a:solidFill>
                  <a:srgbClr val="00B050"/>
                </a:solidFill>
              </a:rPr>
              <a:t>erythroid</a:t>
            </a:r>
            <a:r>
              <a:rPr lang="en-US" b="1" dirty="0" smtClean="0">
                <a:solidFill>
                  <a:srgbClr val="00B050"/>
                </a:solidFill>
              </a:rPr>
              <a:t> hyperplasia </a:t>
            </a:r>
            <a:r>
              <a:rPr lang="en-US" dirty="0" smtClean="0"/>
              <a:t>due to </a:t>
            </a:r>
            <a:r>
              <a:rPr lang="en-US" b="1" dirty="0" smtClean="0">
                <a:solidFill>
                  <a:srgbClr val="00B050"/>
                </a:solidFill>
              </a:rPr>
              <a:t>increased </a:t>
            </a:r>
            <a:r>
              <a:rPr lang="en-US" b="1" dirty="0" err="1" smtClean="0">
                <a:solidFill>
                  <a:srgbClr val="00B050"/>
                </a:solidFill>
              </a:rPr>
              <a:t>haemopoietic</a:t>
            </a:r>
            <a:r>
              <a:rPr lang="en-US" b="1" dirty="0" smtClean="0">
                <a:solidFill>
                  <a:srgbClr val="00B050"/>
                </a:solidFill>
              </a:rPr>
              <a:t> activity in the bone </a:t>
            </a:r>
            <a:r>
              <a:rPr lang="en-US" b="1" dirty="0" err="1" smtClean="0">
                <a:solidFill>
                  <a:srgbClr val="00B050"/>
                </a:solidFill>
              </a:rPr>
              <a:t>resorption</a:t>
            </a:r>
            <a:r>
              <a:rPr lang="en-US" dirty="0" smtClean="0"/>
              <a:t>. This leads to </a:t>
            </a:r>
            <a:r>
              <a:rPr lang="en-US" dirty="0" err="1" smtClean="0">
                <a:solidFill>
                  <a:srgbClr val="FF0000"/>
                </a:solidFill>
              </a:rPr>
              <a:t>generalised</a:t>
            </a:r>
            <a:r>
              <a:rPr lang="en-US" dirty="0" smtClean="0">
                <a:solidFill>
                  <a:srgbClr val="FF0000"/>
                </a:solidFill>
              </a:rPr>
              <a:t> osteoporosis </a:t>
            </a:r>
            <a:r>
              <a:rPr lang="en-US" dirty="0" smtClean="0"/>
              <a:t>and </a:t>
            </a:r>
            <a:r>
              <a:rPr lang="en-US" dirty="0" smtClean="0">
                <a:solidFill>
                  <a:srgbClr val="FF0000"/>
                </a:solidFill>
              </a:rPr>
              <a:t>thinning</a:t>
            </a:r>
            <a:r>
              <a:rPr lang="en-US" dirty="0" smtClean="0"/>
              <a:t> of the </a:t>
            </a:r>
            <a:r>
              <a:rPr lang="en-US" dirty="0" smtClean="0">
                <a:solidFill>
                  <a:srgbClr val="FF0000"/>
                </a:solidFill>
              </a:rPr>
              <a:t>cortex</a:t>
            </a:r>
            <a:r>
              <a:rPr lang="en-US" dirty="0" smtClean="0"/>
              <a:t>, especially in the </a:t>
            </a:r>
            <a:r>
              <a:rPr lang="en-US" dirty="0" smtClean="0">
                <a:solidFill>
                  <a:srgbClr val="FF0000"/>
                </a:solidFill>
              </a:rPr>
              <a:t>vertebrae</a:t>
            </a:r>
            <a:endParaRPr lang="ar-SY" dirty="0">
              <a:solidFill>
                <a:srgbClr val="FF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dirty="0" smtClean="0"/>
              <a:t>. </a:t>
            </a:r>
            <a:r>
              <a:rPr lang="en-US" b="1" dirty="0" err="1" smtClean="0">
                <a:solidFill>
                  <a:srgbClr val="00B0F0"/>
                </a:solidFill>
              </a:rPr>
              <a:t>Radiologically</a:t>
            </a:r>
            <a:r>
              <a:rPr lang="en-US" dirty="0" smtClean="0"/>
              <a:t>, the vertebral body appears as </a:t>
            </a:r>
            <a:r>
              <a:rPr lang="en-US" b="1" dirty="0" smtClean="0">
                <a:solidFill>
                  <a:srgbClr val="92D050"/>
                </a:solidFill>
              </a:rPr>
              <a:t>biconcave</a:t>
            </a:r>
            <a:r>
              <a:rPr lang="en-US" dirty="0" smtClean="0"/>
              <a:t> or ‘</a:t>
            </a:r>
            <a:r>
              <a:rPr lang="en-US" dirty="0" smtClean="0">
                <a:solidFill>
                  <a:srgbClr val="FF0000"/>
                </a:solidFill>
              </a:rPr>
              <a:t>fish-mouth’ </a:t>
            </a:r>
            <a:r>
              <a:rPr lang="en-US" dirty="0" smtClean="0"/>
              <a:t>due to the effect of the intervening disc on the adjoining vertebral end plate. </a:t>
            </a:r>
          </a:p>
          <a:p>
            <a:pPr algn="l">
              <a:buNone/>
            </a:pPr>
            <a:r>
              <a:rPr lang="en-US" b="1" dirty="0" smtClean="0">
                <a:solidFill>
                  <a:srgbClr val="92D050"/>
                </a:solidFill>
              </a:rPr>
              <a:t>Vertebral collapse </a:t>
            </a:r>
            <a:r>
              <a:rPr lang="en-US" dirty="0" smtClean="0"/>
              <a:t>can thus readily occur following weakening from </a:t>
            </a:r>
            <a:r>
              <a:rPr lang="en-US" dirty="0" smtClean="0">
                <a:solidFill>
                  <a:srgbClr val="FF0000"/>
                </a:solidFill>
              </a:rPr>
              <a:t>thrombosis</a:t>
            </a:r>
            <a:r>
              <a:rPr lang="en-US" dirty="0" smtClean="0"/>
              <a:t> or </a:t>
            </a:r>
            <a:r>
              <a:rPr lang="en-US" dirty="0" smtClean="0">
                <a:solidFill>
                  <a:srgbClr val="FF0000"/>
                </a:solidFill>
              </a:rPr>
              <a:t>infarction</a:t>
            </a:r>
            <a:r>
              <a:rPr lang="en-US" dirty="0" smtClean="0"/>
              <a:t>. </a:t>
            </a:r>
          </a:p>
          <a:p>
            <a:pPr algn="l">
              <a:buNone/>
            </a:pPr>
            <a:r>
              <a:rPr lang="en-US" dirty="0" smtClean="0"/>
              <a:t>This is common </a:t>
            </a:r>
            <a:r>
              <a:rPr lang="en-US" dirty="0" err="1" smtClean="0"/>
              <a:t>sequelae</a:t>
            </a:r>
            <a:r>
              <a:rPr lang="en-US" dirty="0" smtClean="0"/>
              <a:t> to osteoporosis involving the vertebrae</a:t>
            </a:r>
            <a:endParaRPr lang="ar-SY"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b="1" dirty="0" smtClean="0">
                <a:solidFill>
                  <a:srgbClr val="00B0F0"/>
                </a:solidFill>
              </a:rPr>
              <a:t>Rest or physical therapy</a:t>
            </a:r>
            <a:r>
              <a:rPr lang="en-US" dirty="0" smtClean="0"/>
              <a:t> is often only minimally helpful.</a:t>
            </a:r>
          </a:p>
          <a:p>
            <a:pPr algn="l">
              <a:buNone/>
            </a:pPr>
            <a:r>
              <a:rPr lang="en-US" b="1" dirty="0" smtClean="0">
                <a:solidFill>
                  <a:srgbClr val="00B0F0"/>
                </a:solidFill>
              </a:rPr>
              <a:t>proper thoracic or lumbar </a:t>
            </a:r>
            <a:r>
              <a:rPr lang="en-US" b="1" dirty="0" err="1" smtClean="0">
                <a:solidFill>
                  <a:srgbClr val="00B0F0"/>
                </a:solidFill>
              </a:rPr>
              <a:t>orthosis</a:t>
            </a:r>
            <a:r>
              <a:rPr lang="en-US" b="1" dirty="0" smtClean="0">
                <a:solidFill>
                  <a:srgbClr val="00B0F0"/>
                </a:solidFill>
              </a:rPr>
              <a:t> </a:t>
            </a:r>
            <a:r>
              <a:rPr lang="en-US" dirty="0" smtClean="0"/>
              <a:t>can be beneficial and diminish the need for medications. </a:t>
            </a:r>
          </a:p>
          <a:p>
            <a:pPr algn="l">
              <a:buNone/>
            </a:pPr>
            <a:r>
              <a:rPr lang="en-US" b="1" dirty="0" smtClean="0">
                <a:solidFill>
                  <a:srgbClr val="00B0F0"/>
                </a:solidFill>
              </a:rPr>
              <a:t>Surgical intervention </a:t>
            </a:r>
            <a:r>
              <a:rPr lang="en-US" dirty="0" smtClean="0"/>
              <a:t>may be required in </a:t>
            </a:r>
            <a:r>
              <a:rPr lang="en-US" dirty="0" smtClean="0">
                <a:solidFill>
                  <a:srgbClr val="FF0000"/>
                </a:solidFill>
              </a:rPr>
              <a:t>advanced collapse</a:t>
            </a:r>
            <a:endParaRPr lang="ar-SY" dirty="0">
              <a:solidFill>
                <a:srgbClr val="FF00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i="1" dirty="0" smtClean="0"/>
              <a:t>Pathologic Fracture</a:t>
            </a:r>
            <a:endParaRPr lang="ar-SY" dirty="0"/>
          </a:p>
        </p:txBody>
      </p:sp>
      <p:sp>
        <p:nvSpPr>
          <p:cNvPr id="3" name="عنصر نائب للمحتوى 2"/>
          <p:cNvSpPr>
            <a:spLocks noGrp="1"/>
          </p:cNvSpPr>
          <p:nvPr>
            <p:ph idx="1"/>
          </p:nvPr>
        </p:nvSpPr>
        <p:spPr/>
        <p:txBody>
          <a:bodyPr/>
          <a:lstStyle/>
          <a:p>
            <a:pPr algn="l">
              <a:buNone/>
            </a:pPr>
            <a:r>
              <a:rPr lang="en-US" b="1" dirty="0" smtClean="0">
                <a:solidFill>
                  <a:srgbClr val="00B0F0"/>
                </a:solidFill>
              </a:rPr>
              <a:t>Osteoporotic bone </a:t>
            </a:r>
            <a:r>
              <a:rPr lang="en-US" dirty="0" smtClean="0"/>
              <a:t>is prone to </a:t>
            </a:r>
            <a:r>
              <a:rPr lang="en-US" b="1" dirty="0" smtClean="0">
                <a:solidFill>
                  <a:srgbClr val="FF0000"/>
                </a:solidFill>
              </a:rPr>
              <a:t>pathologic fracture</a:t>
            </a:r>
            <a:r>
              <a:rPr lang="en-US" dirty="0" smtClean="0"/>
              <a:t> as it cannot withstand normal physiological stresses. Repeated infarcts give rise to areas of necrosis and weakening that are prone to pathologic fractures. </a:t>
            </a:r>
          </a:p>
          <a:p>
            <a:pPr algn="l">
              <a:buNone/>
            </a:pPr>
            <a:r>
              <a:rPr lang="en-US" dirty="0" smtClean="0"/>
              <a:t>These weakened bones can be protected by </a:t>
            </a:r>
            <a:r>
              <a:rPr lang="en-US" b="1" dirty="0" smtClean="0">
                <a:solidFill>
                  <a:srgbClr val="FF0000"/>
                </a:solidFill>
              </a:rPr>
              <a:t>external casts and fractures fixed internally or externally as the case may require</a:t>
            </a:r>
            <a:r>
              <a:rPr lang="en-US" dirty="0" smtClean="0"/>
              <a:t>.</a:t>
            </a:r>
            <a:endParaRPr lang="ar-SY"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descr="sca6.jpg"/>
          <p:cNvPicPr>
            <a:picLocks noGrp="1" noChangeAspect="1"/>
          </p:cNvPicPr>
          <p:nvPr>
            <p:ph idx="1"/>
          </p:nvPr>
        </p:nvPicPr>
        <p:blipFill>
          <a:blip r:embed="rId2"/>
          <a:stretch>
            <a:fillRect/>
          </a:stretch>
        </p:blipFill>
        <p:spPr>
          <a:xfrm>
            <a:off x="0" y="285728"/>
            <a:ext cx="4000496" cy="6429420"/>
          </a:xfrm>
        </p:spPr>
      </p:pic>
      <p:pic>
        <p:nvPicPr>
          <p:cNvPr id="5" name="صورة 4" descr="sca5.jpg"/>
          <p:cNvPicPr>
            <a:picLocks noChangeAspect="1"/>
          </p:cNvPicPr>
          <p:nvPr/>
        </p:nvPicPr>
        <p:blipFill>
          <a:blip r:embed="rId3"/>
          <a:stretch>
            <a:fillRect/>
          </a:stretch>
        </p:blipFill>
        <p:spPr>
          <a:xfrm>
            <a:off x="4071934" y="285728"/>
            <a:ext cx="4052883" cy="6429420"/>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t>Arthritis</a:t>
            </a:r>
            <a:endParaRPr lang="en-US" dirty="0"/>
          </a:p>
        </p:txBody>
      </p:sp>
      <p:sp>
        <p:nvSpPr>
          <p:cNvPr id="3" name="عنصر نائب للمحتوى 2"/>
          <p:cNvSpPr>
            <a:spLocks noGrp="1"/>
          </p:cNvSpPr>
          <p:nvPr>
            <p:ph idx="1"/>
          </p:nvPr>
        </p:nvSpPr>
        <p:spPr/>
        <p:txBody>
          <a:bodyPr/>
          <a:lstStyle/>
          <a:p>
            <a:pPr algn="l">
              <a:buNone/>
            </a:pPr>
            <a:r>
              <a:rPr lang="en-US" b="1" dirty="0" smtClean="0">
                <a:solidFill>
                  <a:srgbClr val="00B0F0"/>
                </a:solidFill>
              </a:rPr>
              <a:t>Several forms of arthritis</a:t>
            </a:r>
            <a:r>
              <a:rPr lang="en-US" dirty="0" smtClean="0"/>
              <a:t>, both inflammatory and non-inflammatory, are described in association with SCD, including:</a:t>
            </a:r>
          </a:p>
          <a:p>
            <a:pPr algn="l">
              <a:buNone/>
            </a:pPr>
            <a:r>
              <a:rPr lang="en-US" dirty="0" smtClean="0"/>
              <a:t>1- </a:t>
            </a:r>
            <a:r>
              <a:rPr lang="en-US" b="1" dirty="0" smtClean="0">
                <a:solidFill>
                  <a:srgbClr val="FF0000"/>
                </a:solidFill>
              </a:rPr>
              <a:t>bone infarcts</a:t>
            </a:r>
            <a:r>
              <a:rPr lang="en-US" dirty="0" smtClean="0"/>
              <a:t>.</a:t>
            </a:r>
          </a:p>
          <a:p>
            <a:pPr algn="l">
              <a:buNone/>
            </a:pPr>
            <a:r>
              <a:rPr lang="en-US" dirty="0" smtClean="0"/>
              <a:t>2- </a:t>
            </a:r>
            <a:r>
              <a:rPr lang="en-US" b="1" dirty="0" err="1" smtClean="0">
                <a:solidFill>
                  <a:srgbClr val="FF0000"/>
                </a:solidFill>
              </a:rPr>
              <a:t>hyperuricemia</a:t>
            </a:r>
            <a:r>
              <a:rPr lang="en-US" b="1" dirty="0" smtClean="0">
                <a:solidFill>
                  <a:srgbClr val="FF0000"/>
                </a:solidFill>
              </a:rPr>
              <a:t>.</a:t>
            </a:r>
          </a:p>
          <a:p>
            <a:pPr algn="l">
              <a:buNone/>
            </a:pPr>
            <a:r>
              <a:rPr lang="en-US" dirty="0" smtClean="0"/>
              <a:t>3- </a:t>
            </a:r>
            <a:r>
              <a:rPr lang="en-US" b="1" dirty="0" smtClean="0">
                <a:solidFill>
                  <a:srgbClr val="FF0000"/>
                </a:solidFill>
              </a:rPr>
              <a:t>gout</a:t>
            </a:r>
            <a:r>
              <a:rPr lang="en-US" dirty="0" smtClean="0"/>
              <a:t>.</a:t>
            </a:r>
          </a:p>
          <a:p>
            <a:pPr algn="l">
              <a:buNone/>
            </a:pPr>
            <a:r>
              <a:rPr lang="en-US" dirty="0" smtClean="0"/>
              <a:t>4-</a:t>
            </a:r>
            <a:r>
              <a:rPr lang="en-US" b="1" dirty="0" smtClean="0">
                <a:solidFill>
                  <a:srgbClr val="FF0000"/>
                </a:solidFill>
              </a:rPr>
              <a:t>osteomyelitis</a:t>
            </a:r>
            <a:endParaRPr lang="ar-SY" b="1" dirty="0">
              <a:solidFill>
                <a:srgbClr val="FF00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sp>
        <p:nvSpPr>
          <p:cNvPr id="3" name="عنصر نائب للمحتوى 2"/>
          <p:cNvSpPr>
            <a:spLocks noGrp="1"/>
          </p:cNvSpPr>
          <p:nvPr>
            <p:ph idx="1"/>
          </p:nvPr>
        </p:nvSpPr>
        <p:spPr/>
        <p:txBody>
          <a:bodyPr/>
          <a:lstStyle/>
          <a:p>
            <a:pPr algn="l">
              <a:buNone/>
            </a:pPr>
            <a:r>
              <a:rPr lang="en-US" b="1" dirty="0" smtClean="0">
                <a:solidFill>
                  <a:srgbClr val="C00000"/>
                </a:solidFill>
              </a:rPr>
              <a:t>Arthritis associated with SCD </a:t>
            </a:r>
            <a:r>
              <a:rPr lang="en-US" dirty="0" smtClean="0"/>
              <a:t>is usually </a:t>
            </a:r>
          </a:p>
          <a:p>
            <a:pPr algn="l">
              <a:buNone/>
            </a:pPr>
            <a:r>
              <a:rPr lang="en-US" dirty="0" smtClean="0"/>
              <a:t>1-</a:t>
            </a:r>
            <a:r>
              <a:rPr lang="en-US" b="1" dirty="0" smtClean="0">
                <a:solidFill>
                  <a:srgbClr val="92D050"/>
                </a:solidFill>
              </a:rPr>
              <a:t>polyarticular</a:t>
            </a:r>
            <a:r>
              <a:rPr lang="en-US" dirty="0" smtClean="0"/>
              <a:t> (more than 80% of cases) and symmetric (over 60% of cases),</a:t>
            </a:r>
          </a:p>
          <a:p>
            <a:pPr algn="l">
              <a:buNone/>
            </a:pPr>
            <a:r>
              <a:rPr lang="en-US" dirty="0" smtClean="0"/>
              <a:t>2- with a predilection for </a:t>
            </a:r>
            <a:r>
              <a:rPr lang="en-US" b="1" dirty="0" smtClean="0">
                <a:solidFill>
                  <a:srgbClr val="92D050"/>
                </a:solidFill>
              </a:rPr>
              <a:t>large joints </a:t>
            </a:r>
            <a:r>
              <a:rPr lang="en-US" dirty="0" smtClean="0"/>
              <a:t>and </a:t>
            </a:r>
            <a:r>
              <a:rPr lang="en-US" b="1" dirty="0" smtClean="0">
                <a:solidFill>
                  <a:srgbClr val="92D050"/>
                </a:solidFill>
              </a:rPr>
              <a:t>lower extremities</a:t>
            </a:r>
            <a:r>
              <a:rPr lang="en-US" dirty="0" smtClean="0"/>
              <a:t> and generally lasting less than a week . </a:t>
            </a:r>
          </a:p>
          <a:p>
            <a:pPr algn="l">
              <a:buNone/>
            </a:pPr>
            <a:r>
              <a:rPr lang="en-US" dirty="0" smtClean="0"/>
              <a:t>3-</a:t>
            </a:r>
            <a:r>
              <a:rPr lang="en-US" b="1" dirty="0" smtClean="0">
                <a:solidFill>
                  <a:srgbClr val="00B0F0"/>
                </a:solidFill>
              </a:rPr>
              <a:t>X-rays</a:t>
            </a:r>
            <a:r>
              <a:rPr lang="en-US" dirty="0" smtClean="0"/>
              <a:t> can identify </a:t>
            </a:r>
            <a:r>
              <a:rPr lang="en-US" b="1" dirty="0" err="1" smtClean="0">
                <a:solidFill>
                  <a:srgbClr val="92D050"/>
                </a:solidFill>
              </a:rPr>
              <a:t>periarticular</a:t>
            </a:r>
            <a:r>
              <a:rPr lang="en-US" b="1" dirty="0" smtClean="0">
                <a:solidFill>
                  <a:srgbClr val="92D050"/>
                </a:solidFill>
              </a:rPr>
              <a:t> </a:t>
            </a:r>
            <a:r>
              <a:rPr lang="en-US" b="1" dirty="0" err="1" smtClean="0">
                <a:solidFill>
                  <a:srgbClr val="92D050"/>
                </a:solidFill>
              </a:rPr>
              <a:t>osteopenia</a:t>
            </a:r>
            <a:r>
              <a:rPr lang="en-US" dirty="0" smtClean="0"/>
              <a:t>, </a:t>
            </a:r>
            <a:r>
              <a:rPr lang="en-US" b="1" dirty="0" smtClean="0">
                <a:solidFill>
                  <a:srgbClr val="92D050"/>
                </a:solidFill>
              </a:rPr>
              <a:t>bone erosion</a:t>
            </a:r>
            <a:r>
              <a:rPr lang="en-US" dirty="0" smtClean="0"/>
              <a:t>, </a:t>
            </a:r>
            <a:r>
              <a:rPr lang="en-US" b="1" dirty="0" err="1" smtClean="0">
                <a:solidFill>
                  <a:srgbClr val="92D050"/>
                </a:solidFill>
              </a:rPr>
              <a:t>synovitis</a:t>
            </a:r>
            <a:r>
              <a:rPr lang="en-US" dirty="0" smtClean="0"/>
              <a:t>, and </a:t>
            </a:r>
            <a:r>
              <a:rPr lang="en-US" b="1" dirty="0" smtClean="0">
                <a:solidFill>
                  <a:srgbClr val="92D050"/>
                </a:solidFill>
              </a:rPr>
              <a:t>joint space narrowing.</a:t>
            </a:r>
            <a:endParaRPr lang="ar-SY" b="1" dirty="0">
              <a:solidFill>
                <a:srgbClr val="92D05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4" name="عنصر نائب للمحتوى 3" descr="علاج.jpg"/>
          <p:cNvPicPr>
            <a:picLocks noGrp="1" noChangeAspect="1"/>
          </p:cNvPicPr>
          <p:nvPr>
            <p:ph idx="1"/>
          </p:nvPr>
        </p:nvPicPr>
        <p:blipFill>
          <a:blip r:embed="rId2"/>
          <a:stretch>
            <a:fillRect/>
          </a:stretch>
        </p:blipFill>
        <p:spPr>
          <a:xfrm>
            <a:off x="4572000" y="1500174"/>
            <a:ext cx="3429023" cy="5214974"/>
          </a:xfrm>
        </p:spPr>
      </p:pic>
      <p:pic>
        <p:nvPicPr>
          <p:cNvPr id="5" name="صورة 4" descr="كاريكاتير1.jpg"/>
          <p:cNvPicPr>
            <a:picLocks noChangeAspect="1"/>
          </p:cNvPicPr>
          <p:nvPr/>
        </p:nvPicPr>
        <p:blipFill>
          <a:blip r:embed="rId3"/>
          <a:stretch>
            <a:fillRect/>
          </a:stretch>
        </p:blipFill>
        <p:spPr>
          <a:xfrm>
            <a:off x="214282" y="1500174"/>
            <a:ext cx="3806177" cy="5357826"/>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descr="كاريكاتير2.jpg"/>
          <p:cNvPicPr>
            <a:picLocks noGrp="1" noChangeAspect="1"/>
          </p:cNvPicPr>
          <p:nvPr>
            <p:ph idx="1"/>
          </p:nvPr>
        </p:nvPicPr>
        <p:blipFill>
          <a:blip r:embed="rId2"/>
          <a:stretch>
            <a:fillRect/>
          </a:stretch>
        </p:blipFill>
        <p:spPr>
          <a:xfrm>
            <a:off x="4286248" y="1500174"/>
            <a:ext cx="3857652" cy="5357826"/>
          </a:xfrm>
        </p:spPr>
      </p:pic>
      <p:pic>
        <p:nvPicPr>
          <p:cNvPr id="5" name="صورة 4" descr="كاريكاتير3.jpg"/>
          <p:cNvPicPr>
            <a:picLocks noChangeAspect="1"/>
          </p:cNvPicPr>
          <p:nvPr/>
        </p:nvPicPr>
        <p:blipFill>
          <a:blip r:embed="rId3"/>
          <a:stretch>
            <a:fillRect/>
          </a:stretch>
        </p:blipFill>
        <p:spPr>
          <a:xfrm>
            <a:off x="285720" y="1500174"/>
            <a:ext cx="4028653" cy="5357826"/>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descr="كاريكاتور4.jpg"/>
          <p:cNvPicPr>
            <a:picLocks noGrp="1" noChangeAspect="1"/>
          </p:cNvPicPr>
          <p:nvPr>
            <p:ph idx="1"/>
          </p:nvPr>
        </p:nvPicPr>
        <p:blipFill>
          <a:blip r:embed="rId2"/>
          <a:stretch>
            <a:fillRect/>
          </a:stretch>
        </p:blipFill>
        <p:spPr>
          <a:xfrm>
            <a:off x="4071934" y="1500174"/>
            <a:ext cx="4000528" cy="5357826"/>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endParaRPr lang="ar-SA" dirty="0"/>
          </a:p>
        </p:txBody>
      </p:sp>
      <p:sp>
        <p:nvSpPr>
          <p:cNvPr id="4" name="مستطيل 3"/>
          <p:cNvSpPr/>
          <p:nvPr/>
        </p:nvSpPr>
        <p:spPr>
          <a:xfrm>
            <a:off x="539552" y="2967335"/>
            <a:ext cx="7128792" cy="258532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dirty="0" smtClean="0">
                <a:ln w="11430"/>
                <a:solidFill>
                  <a:schemeClr val="tx2">
                    <a:lumMod val="60000"/>
                    <a:lumOff val="40000"/>
                  </a:schemeClr>
                </a:solidFill>
                <a:effectLst>
                  <a:outerShdw blurRad="50800" dist="39000" dir="5460000" algn="tl">
                    <a:srgbClr val="000000">
                      <a:alpha val="38000"/>
                    </a:srgbClr>
                  </a:outerShdw>
                </a:effectLst>
              </a:rPr>
              <a:t>الرجل الذي نقل الجبل </a:t>
            </a:r>
          </a:p>
          <a:p>
            <a:pPr algn="ctr"/>
            <a:r>
              <a:rPr lang="ar-SA" sz="5400" b="1" cap="none" spc="0" dirty="0" smtClean="0">
                <a:ln w="11430"/>
                <a:solidFill>
                  <a:schemeClr val="tx2">
                    <a:lumMod val="60000"/>
                    <a:lumOff val="40000"/>
                  </a:schemeClr>
                </a:solidFill>
                <a:effectLst>
                  <a:outerShdw blurRad="50800" dist="39000" dir="5460000" algn="tl">
                    <a:srgbClr val="000000">
                      <a:alpha val="38000"/>
                    </a:srgbClr>
                  </a:outerShdw>
                </a:effectLst>
              </a:rPr>
              <a:t>من مكانه هو من بدأ</a:t>
            </a:r>
          </a:p>
          <a:p>
            <a:pPr algn="ctr"/>
            <a:r>
              <a:rPr lang="ar-SA" sz="5400" b="1" dirty="0" smtClean="0">
                <a:ln w="11430"/>
                <a:solidFill>
                  <a:schemeClr val="tx2">
                    <a:lumMod val="60000"/>
                    <a:lumOff val="40000"/>
                  </a:schemeClr>
                </a:solidFill>
                <a:effectLst>
                  <a:outerShdw blurRad="50800" dist="39000" dir="5460000" algn="tl">
                    <a:srgbClr val="000000">
                      <a:alpha val="38000"/>
                    </a:srgbClr>
                  </a:outerShdw>
                </a:effectLst>
              </a:rPr>
              <a:t>بنقل الأحجار الصغيرة</a:t>
            </a:r>
            <a:endParaRPr lang="ar-SA" sz="5400" b="1" cap="none" spc="0" dirty="0" smtClean="0">
              <a:ln w="11430"/>
              <a:solidFill>
                <a:schemeClr val="tx2">
                  <a:lumMod val="60000"/>
                  <a:lumOff val="40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1309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8172400" cy="5661248"/>
          </a:xfrm>
        </p:spPr>
      </p:pic>
    </p:spTree>
    <p:extLst>
      <p:ext uri="{BB962C8B-B14F-4D97-AF65-F5344CB8AC3E}">
        <p14:creationId xmlns:p14="http://schemas.microsoft.com/office/powerpoint/2010/main" val="28141113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4078" y="2204864"/>
            <a:ext cx="4661306" cy="1862048"/>
          </a:xfrm>
          <a:prstGeom prst="rect">
            <a:avLst/>
          </a:prstGeom>
          <a:noFill/>
        </p:spPr>
        <p:txBody>
          <a:bodyPr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400" fontAlgn="base">
              <a:spcBef>
                <a:spcPct val="0"/>
              </a:spcBef>
              <a:spcAft>
                <a:spcPct val="0"/>
              </a:spcAft>
              <a:defRPr/>
            </a:pPr>
            <a:r>
              <a:rPr lang="en-US" sz="11500" b="1" spc="50" dirty="0">
                <a:ln w="11430"/>
                <a:solidFill>
                  <a:srgbClr val="FFFF00"/>
                </a:solidFill>
                <a:effectLst>
                  <a:outerShdw blurRad="76200" dist="50800" dir="5400000" algn="tl" rotWithShape="0">
                    <a:srgbClr val="000000">
                      <a:alpha val="65000"/>
                    </a:srgbClr>
                  </a:outerShdw>
                </a:effectLst>
                <a:latin typeface="Edwardian Script ITC" pitchFamily="66" charset="0"/>
                <a:ea typeface="新細明體" pitchFamily="18" charset="-120"/>
              </a:rPr>
              <a:t>Thank you </a:t>
            </a:r>
            <a:endParaRPr lang="ar-EG" sz="11500" b="1" spc="50" dirty="0">
              <a:ln w="11430"/>
              <a:solidFill>
                <a:srgbClr val="FFFF00"/>
              </a:solidFill>
              <a:effectLst>
                <a:outerShdw blurRad="76200" dist="50800" dir="5400000" algn="tl" rotWithShape="0">
                  <a:srgbClr val="000000">
                    <a:alpha val="65000"/>
                  </a:srgbClr>
                </a:outerShdw>
              </a:effectLst>
              <a:latin typeface="Edwardian Script ITC" pitchFamily="66" charset="0"/>
              <a:ea typeface="新細明體" pitchFamily="18" charset="-120"/>
            </a:endParaRPr>
          </a:p>
        </p:txBody>
      </p:sp>
      <p:pic>
        <p:nvPicPr>
          <p:cNvPr id="41987" name="Picture 4" descr="natu008"/>
          <p:cNvPicPr>
            <a:picLocks noChangeAspect="1" noChangeArrowheads="1" noCrop="1"/>
          </p:cNvPicPr>
          <p:nvPr/>
        </p:nvPicPr>
        <p:blipFill>
          <a:blip r:embed="rId2" cstate="print"/>
          <a:srcRect/>
          <a:stretch>
            <a:fillRect/>
          </a:stretch>
        </p:blipFill>
        <p:spPr bwMode="auto">
          <a:xfrm flipH="1">
            <a:off x="1732361" y="1228726"/>
            <a:ext cx="1382315" cy="5029200"/>
          </a:xfrm>
          <a:prstGeom prst="rect">
            <a:avLst/>
          </a:prstGeom>
          <a:noFill/>
          <a:ln w="9525">
            <a:noFill/>
            <a:miter lim="800000"/>
            <a:headEnd/>
            <a:tailEnd/>
          </a:ln>
        </p:spPr>
      </p:pic>
    </p:spTree>
    <p:extLst>
      <p:ext uri="{BB962C8B-B14F-4D97-AF65-F5344CB8AC3E}">
        <p14:creationId xmlns:p14="http://schemas.microsoft.com/office/powerpoint/2010/main" val="346607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History</a:t>
            </a:r>
            <a:endParaRPr lang="ar-SY" dirty="0"/>
          </a:p>
        </p:txBody>
      </p:sp>
      <p:sp>
        <p:nvSpPr>
          <p:cNvPr id="3" name="عنصر نائب للمحتوى 2"/>
          <p:cNvSpPr>
            <a:spLocks noGrp="1"/>
          </p:cNvSpPr>
          <p:nvPr>
            <p:ph idx="1"/>
          </p:nvPr>
        </p:nvSpPr>
        <p:spPr/>
        <p:txBody>
          <a:bodyPr/>
          <a:lstStyle/>
          <a:p>
            <a:pPr algn="l">
              <a:buNone/>
            </a:pPr>
            <a:r>
              <a:rPr lang="en-US" dirty="0" smtClean="0"/>
              <a:t>In </a:t>
            </a:r>
            <a:r>
              <a:rPr lang="en-US" b="1" dirty="0" smtClean="0">
                <a:solidFill>
                  <a:srgbClr val="FF0000"/>
                </a:solidFill>
              </a:rPr>
              <a:t>1910</a:t>
            </a:r>
            <a:r>
              <a:rPr lang="en-US" dirty="0" smtClean="0"/>
              <a:t>, a Chicago cardiologist, Professor </a:t>
            </a:r>
            <a:r>
              <a:rPr lang="en-US" dirty="0" smtClean="0">
                <a:solidFill>
                  <a:srgbClr val="FF0000"/>
                </a:solidFill>
              </a:rPr>
              <a:t>James Herrick</a:t>
            </a:r>
            <a:r>
              <a:rPr lang="en-US" dirty="0" smtClean="0"/>
              <a:t>, described the sickle cell in the blood film of a dental student, </a:t>
            </a:r>
            <a:r>
              <a:rPr lang="en-US" dirty="0" smtClean="0">
                <a:solidFill>
                  <a:srgbClr val="00B050"/>
                </a:solidFill>
              </a:rPr>
              <a:t>Walter </a:t>
            </a:r>
            <a:endParaRPr lang="ar-SA" dirty="0" smtClean="0">
              <a:solidFill>
                <a:srgbClr val="00B050"/>
              </a:solidFill>
            </a:endParaRPr>
          </a:p>
          <a:p>
            <a:pPr algn="l">
              <a:buNone/>
            </a:pPr>
            <a:r>
              <a:rPr lang="en-US" dirty="0" smtClean="0">
                <a:solidFill>
                  <a:srgbClr val="00B050"/>
                </a:solidFill>
              </a:rPr>
              <a:t>Clement Noel</a:t>
            </a:r>
            <a:r>
              <a:rPr lang="en-US" dirty="0" smtClean="0"/>
              <a:t> .</a:t>
            </a:r>
          </a:p>
          <a:p>
            <a:pPr algn="l">
              <a:buNone/>
            </a:pPr>
            <a:r>
              <a:rPr lang="en-US" dirty="0" smtClean="0"/>
              <a:t>The </a:t>
            </a:r>
            <a:r>
              <a:rPr lang="en-US" dirty="0" smtClean="0">
                <a:solidFill>
                  <a:srgbClr val="C00000"/>
                </a:solidFill>
              </a:rPr>
              <a:t>role of </a:t>
            </a:r>
            <a:r>
              <a:rPr lang="en-US" dirty="0" err="1" smtClean="0">
                <a:solidFill>
                  <a:srgbClr val="C00000"/>
                </a:solidFill>
              </a:rPr>
              <a:t>deoxygenation</a:t>
            </a:r>
            <a:r>
              <a:rPr lang="en-US" dirty="0" smtClean="0">
                <a:solidFill>
                  <a:srgbClr val="C00000"/>
                </a:solidFill>
              </a:rPr>
              <a:t> </a:t>
            </a:r>
            <a:r>
              <a:rPr lang="en-US" dirty="0" smtClean="0"/>
              <a:t>was discovered in the </a:t>
            </a:r>
            <a:r>
              <a:rPr lang="en-US" b="1" dirty="0" smtClean="0">
                <a:solidFill>
                  <a:srgbClr val="FF0000"/>
                </a:solidFill>
              </a:rPr>
              <a:t>1920’</a:t>
            </a:r>
            <a:r>
              <a:rPr lang="en-US" dirty="0" smtClean="0"/>
              <a:t>s by </a:t>
            </a:r>
            <a:r>
              <a:rPr lang="en-US" dirty="0" smtClean="0">
                <a:solidFill>
                  <a:srgbClr val="FF0000"/>
                </a:solidFill>
              </a:rPr>
              <a:t>Hahn</a:t>
            </a:r>
            <a:r>
              <a:rPr lang="en-US" dirty="0" smtClean="0"/>
              <a:t> and </a:t>
            </a:r>
            <a:r>
              <a:rPr lang="en-US" dirty="0" smtClean="0">
                <a:solidFill>
                  <a:srgbClr val="FF0000"/>
                </a:solidFill>
              </a:rPr>
              <a:t>Gillespie</a:t>
            </a:r>
            <a:r>
              <a:rPr lang="en-US" dirty="0" smtClean="0"/>
              <a:t>.</a:t>
            </a:r>
          </a:p>
          <a:p>
            <a:pPr algn="l">
              <a:buNone/>
            </a:pPr>
            <a:r>
              <a:rPr lang="en-US" dirty="0" smtClean="0"/>
              <a:t>  </a:t>
            </a:r>
          </a:p>
          <a:p>
            <a:pPr algn="l">
              <a:buNone/>
            </a:pPr>
            <a:r>
              <a:rPr lang="en-US" dirty="0" smtClean="0"/>
              <a:t>In </a:t>
            </a:r>
            <a:r>
              <a:rPr lang="en-US" b="1" dirty="0" smtClean="0">
                <a:solidFill>
                  <a:srgbClr val="FF0000"/>
                </a:solidFill>
              </a:rPr>
              <a:t>1922</a:t>
            </a:r>
            <a:r>
              <a:rPr lang="en-US" dirty="0" smtClean="0"/>
              <a:t>, a medical student, </a:t>
            </a:r>
            <a:r>
              <a:rPr lang="en-US" dirty="0" smtClean="0">
                <a:solidFill>
                  <a:srgbClr val="FF0000"/>
                </a:solidFill>
              </a:rPr>
              <a:t>Verne Mason</a:t>
            </a:r>
            <a:r>
              <a:rPr lang="en-US" dirty="0" smtClean="0"/>
              <a:t>, at John Hopkins University coined the term sickle cell anemia.</a:t>
            </a:r>
            <a:endParaRPr lang="ar-SY"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a:buNone/>
            </a:pPr>
            <a:r>
              <a:rPr lang="en-US" dirty="0" smtClean="0"/>
              <a:t>Some </a:t>
            </a:r>
            <a:r>
              <a:rPr lang="en-US" b="1" dirty="0" smtClean="0">
                <a:solidFill>
                  <a:srgbClr val="FF0000"/>
                </a:solidFill>
              </a:rPr>
              <a:t>50 years earlier</a:t>
            </a:r>
            <a:r>
              <a:rPr lang="en-US" dirty="0" smtClean="0"/>
              <a:t>, the African medical literature was quoted to have </a:t>
            </a:r>
            <a:r>
              <a:rPr lang="en-US" dirty="0" smtClean="0">
                <a:solidFill>
                  <a:srgbClr val="C00000"/>
                </a:solidFill>
              </a:rPr>
              <a:t>reported</a:t>
            </a:r>
            <a:r>
              <a:rPr lang="en-US" dirty="0" smtClean="0"/>
              <a:t> the condition. Long before this time, this condition was known amongst the </a:t>
            </a:r>
            <a:r>
              <a:rPr lang="en-US" dirty="0" err="1" smtClean="0"/>
              <a:t>lgbos</a:t>
            </a:r>
            <a:r>
              <a:rPr lang="en-US" dirty="0" smtClean="0"/>
              <a:t> in </a:t>
            </a:r>
            <a:r>
              <a:rPr lang="en-US" dirty="0" smtClean="0">
                <a:solidFill>
                  <a:srgbClr val="C00000"/>
                </a:solidFill>
              </a:rPr>
              <a:t>Southeast Nigeria </a:t>
            </a:r>
            <a:r>
              <a:rPr lang="en-US" dirty="0" smtClean="0"/>
              <a:t>and </a:t>
            </a:r>
            <a:r>
              <a:rPr lang="en-US" dirty="0" err="1" smtClean="0"/>
              <a:t>Binis</a:t>
            </a:r>
            <a:r>
              <a:rPr lang="en-US" dirty="0" smtClean="0"/>
              <a:t> in the South Nigeria as </a:t>
            </a:r>
            <a:r>
              <a:rPr lang="en-US" dirty="0" err="1" smtClean="0"/>
              <a:t>Ogbanje</a:t>
            </a:r>
            <a:r>
              <a:rPr lang="en-US" dirty="0" smtClean="0"/>
              <a:t> and </a:t>
            </a:r>
            <a:r>
              <a:rPr lang="en-US" dirty="0" err="1" smtClean="0"/>
              <a:t>Igbakhwan</a:t>
            </a:r>
            <a:r>
              <a:rPr lang="en-US" dirty="0" smtClean="0"/>
              <a:t>, respectively.</a:t>
            </a:r>
            <a:endParaRPr lang="ar-SY"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711</TotalTime>
  <Words>2139</Words>
  <Application>Microsoft Office PowerPoint</Application>
  <PresentationFormat>عرض على الشاشة (3:4)‏</PresentationFormat>
  <Paragraphs>202</Paragraphs>
  <Slides>77</Slides>
  <Notes>0</Notes>
  <HiddenSlides>0</HiddenSlides>
  <MMClips>0</MMClips>
  <ScaleCrop>false</ScaleCrop>
  <HeadingPairs>
    <vt:vector size="4" baseType="variant">
      <vt:variant>
        <vt:lpstr>نسق</vt:lpstr>
      </vt:variant>
      <vt:variant>
        <vt:i4>1</vt:i4>
      </vt:variant>
      <vt:variant>
        <vt:lpstr>عناوين الشرائح</vt:lpstr>
      </vt:variant>
      <vt:variant>
        <vt:i4>77</vt:i4>
      </vt:variant>
    </vt:vector>
  </HeadingPairs>
  <TitlesOfParts>
    <vt:vector size="78" baseType="lpstr">
      <vt:lpstr>وافر</vt:lpstr>
      <vt:lpstr>Sickle cell anemia</vt:lpstr>
      <vt:lpstr>  Musculoskeletal Manifestations of Sickle Cell Disease</vt:lpstr>
      <vt:lpstr>Sickle cell anemia</vt:lpstr>
      <vt:lpstr>عرض تقديمي في PowerPoint</vt:lpstr>
      <vt:lpstr>عرض تقديمي في PowerPoint</vt:lpstr>
      <vt:lpstr>عرض تقديمي في PowerPoint</vt:lpstr>
      <vt:lpstr>عرض تقديمي في PowerPoint</vt:lpstr>
      <vt:lpstr>History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Epidemiology</vt:lpstr>
      <vt:lpstr>Global prevalence of sickle cell disease.[Orange: 0.1-0.99, White: 1- 9.9, Grey: 10- &gt; 19 Births   pathological Hb disorder per 1000 live </vt:lpstr>
      <vt:lpstr>Epidemiology</vt:lpstr>
      <vt:lpstr>عرض تقديمي في PowerPoint</vt:lpstr>
      <vt:lpstr>عرض تقديمي في PowerPoint</vt:lpstr>
      <vt:lpstr>عرض تقديمي في PowerPoint</vt:lpstr>
      <vt:lpstr>عرض تقديمي في PowerPoint</vt:lpstr>
      <vt:lpstr>عرض تقديمي في PowerPoint</vt:lpstr>
      <vt:lpstr>Orthopaedic complications</vt:lpstr>
      <vt:lpstr>Avascular Necrosis and Medullary Infarct</vt:lpstr>
      <vt:lpstr>: X-ray pelvis anteroposterior view showing avascular necrosis of the head of the femur</vt:lpstr>
      <vt:lpstr>عرض تقديمي في PowerPoint</vt:lpstr>
      <vt:lpstr>عرض تقديمي في PowerPoint</vt:lpstr>
      <vt:lpstr>X-ray right shoulder anteroposterior view showing avascular necrosis of the head of the humerus</vt:lpstr>
      <vt:lpstr>MRI of the knee showing multiple infarcts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Osteomyelitis </vt:lpstr>
      <vt:lpstr>few factors that predispose Osteomyelitis</vt:lpstr>
      <vt:lpstr>The common infective agents i</vt:lpstr>
      <vt:lpstr>عرض تقديمي في PowerPoint</vt:lpstr>
      <vt:lpstr>The acute attack of bone infarction could present as</vt:lpstr>
      <vt:lpstr>عرض تقديمي في PowerPoint</vt:lpstr>
      <vt:lpstr>عرض تقديمي في PowerPoint</vt:lpstr>
      <vt:lpstr>عرض تقديمي في PowerPoint</vt:lpstr>
      <vt:lpstr>عرض تقديمي في PowerPoint</vt:lpstr>
      <vt:lpstr>عرض تقديمي في PowerPoint</vt:lpstr>
      <vt:lpstr>Treatment of acute osteomyelitis</vt:lpstr>
      <vt:lpstr>Chronic osteomyelitis </vt:lpstr>
      <vt:lpstr>عرض تقديمي في PowerPoint</vt:lpstr>
      <vt:lpstr>Septic Arthritis </vt:lpstr>
      <vt:lpstr>عرض تقديمي في PowerPoint</vt:lpstr>
      <vt:lpstr>Leg Ulcers </vt:lpstr>
      <vt:lpstr>عرض تقديمي في PowerPoint</vt:lpstr>
      <vt:lpstr>عرض تقديمي في PowerPoint</vt:lpstr>
      <vt:lpstr>Growth Retardation and Skeletal Immaturity</vt:lpstr>
      <vt:lpstr>عرض تقديمي في PowerPoint</vt:lpstr>
      <vt:lpstr>عرض تقديمي في PowerPoint</vt:lpstr>
      <vt:lpstr>Figure 6: X-ray pelvis anteroposterior (AP) view showing retardation in growth of the proximal femur</vt:lpstr>
      <vt:lpstr>Dactylitis</vt:lpstr>
      <vt:lpstr>عرض تقديمي في PowerPoint</vt:lpstr>
      <vt:lpstr>عرض تقديمي في PowerPoint</vt:lpstr>
      <vt:lpstr>عرض تقديمي في PowerPoint</vt:lpstr>
      <vt:lpstr>Osteoporosis and Vertebral Collapse</vt:lpstr>
      <vt:lpstr>عرض تقديمي في PowerPoint</vt:lpstr>
      <vt:lpstr>عرض تقديمي في PowerPoint</vt:lpstr>
      <vt:lpstr>Pathologic Fracture</vt:lpstr>
      <vt:lpstr>Arthritis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Sickle cell anemia</dc:title>
  <dc:creator>DR-Moanes</dc:creator>
  <cp:lastModifiedBy>cluster</cp:lastModifiedBy>
  <cp:revision>70</cp:revision>
  <dcterms:created xsi:type="dcterms:W3CDTF">2016-03-11T18:09:13Z</dcterms:created>
  <dcterms:modified xsi:type="dcterms:W3CDTF">2016-03-17T06:45:25Z</dcterms:modified>
</cp:coreProperties>
</file>