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7"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تثقيف مريض الداء الانسدادي المزمن</a:t>
            </a:r>
            <a:endParaRPr lang="en-US" dirty="0"/>
          </a:p>
        </p:txBody>
      </p:sp>
      <p:sp>
        <p:nvSpPr>
          <p:cNvPr id="3" name="Subtitle 2"/>
          <p:cNvSpPr>
            <a:spLocks noGrp="1"/>
          </p:cNvSpPr>
          <p:nvPr>
            <p:ph type="subTitle" idx="1"/>
          </p:nvPr>
        </p:nvSpPr>
        <p:spPr/>
        <p:txBody>
          <a:bodyPr/>
          <a:lstStyle/>
          <a:p>
            <a:r>
              <a:rPr lang="ar-EG" dirty="0" smtClean="0"/>
              <a:t>اللجنه الوطنية لأمراض الرئة المزمنة</a:t>
            </a:r>
          </a:p>
          <a:p>
            <a:r>
              <a:rPr lang="ar-EG" dirty="0" smtClean="0"/>
              <a:t>2017-2018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214282" y="142852"/>
            <a:ext cx="8715436" cy="67151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Y" b="1" dirty="0"/>
              <a:t>ماذا سيحصل إذا تابعت التدخين</a:t>
            </a:r>
            <a:r>
              <a:rPr lang="en-US" dirty="0"/>
              <a:t/>
            </a:r>
            <a:br>
              <a:rPr lang="en-US" dirty="0"/>
            </a:br>
            <a:endParaRPr lang="en-US" dirty="0"/>
          </a:p>
        </p:txBody>
      </p:sp>
      <p:sp>
        <p:nvSpPr>
          <p:cNvPr id="3" name="عنصر نائب للمحتوى 2"/>
          <p:cNvSpPr>
            <a:spLocks noGrp="1"/>
          </p:cNvSpPr>
          <p:nvPr>
            <p:ph idx="1"/>
          </p:nvPr>
        </p:nvSpPr>
        <p:spPr>
          <a:xfrm>
            <a:off x="571472" y="1285860"/>
            <a:ext cx="8229600" cy="4525963"/>
          </a:xfrm>
        </p:spPr>
        <p:txBody>
          <a:bodyPr/>
          <a:lstStyle/>
          <a:p>
            <a:pPr algn="r" rtl="1"/>
            <a:r>
              <a:rPr lang="ar-SY" dirty="0"/>
              <a:t>ستتزايد درجة شعورك بضيق النفس عاما بعد عام من شعور بضيق أثناء صعود الدرج إلى ضيق نفس وأنت جالس يمنعك من الحركة ومن الذهاب إلى الحمام وغسل وجهك كما وستصبح حياتك الزوجية صعبة(العجز). </a:t>
            </a:r>
            <a:r>
              <a:rPr lang="ar-SY" dirty="0" smtClean="0"/>
              <a:t>			</a:t>
            </a:r>
          </a:p>
          <a:p>
            <a:pPr algn="r" rtl="1"/>
            <a:r>
              <a:rPr lang="ar-SY" dirty="0" smtClean="0"/>
              <a:t> </a:t>
            </a:r>
            <a:r>
              <a:rPr lang="ar-SY" dirty="0"/>
              <a:t>ثم وفاة مبكرة حيث أن هجمات قصور التنفس تتزايد وقد ينجم عنها نقص شديد في الأوكسجين والوفاة.</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a:t>أما إذا تركت التدخين في سن مبكرة</a:t>
            </a:r>
            <a:endParaRPr lang="en-US" dirty="0"/>
          </a:p>
        </p:txBody>
      </p:sp>
      <p:sp>
        <p:nvSpPr>
          <p:cNvPr id="3" name="عنصر نائب للمحتوى 2"/>
          <p:cNvSpPr>
            <a:spLocks noGrp="1"/>
          </p:cNvSpPr>
          <p:nvPr>
            <p:ph idx="1"/>
          </p:nvPr>
        </p:nvSpPr>
        <p:spPr/>
        <p:txBody>
          <a:bodyPr/>
          <a:lstStyle/>
          <a:p>
            <a:pPr algn="r" rtl="1"/>
            <a:r>
              <a:rPr lang="ar-SY" dirty="0"/>
              <a:t>فما حصل من تخرب نسيجي في </a:t>
            </a:r>
            <a:r>
              <a:rPr lang="ar-SY" dirty="0" err="1"/>
              <a:t>قصباتك</a:t>
            </a:r>
            <a:r>
              <a:rPr lang="ar-SY" dirty="0"/>
              <a:t> ورئتك  بسبب التدخين سيبقى ولكن لن يتزايد وبالتالي لن يحصل العجز وسيبقى المريض قادراً على الحياة المهنية المنتجة وعلى حياة أسرية طبيعية.</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428596" y="214290"/>
            <a:ext cx="8143932" cy="62865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dirty="0" err="1" smtClean="0"/>
              <a:t>رئ</a:t>
            </a:r>
            <a:r>
              <a:rPr lang="ar-SY" dirty="0" smtClean="0"/>
              <a:t>ة </a:t>
            </a:r>
            <a:r>
              <a:rPr lang="ar-EG" dirty="0" smtClean="0"/>
              <a:t>المدخن</a:t>
            </a:r>
            <a:r>
              <a:rPr lang="ar-EG" dirty="0"/>
              <a:t>: </a:t>
            </a:r>
            <a:r>
              <a:rPr lang="ar-SY" dirty="0"/>
              <a:t>فاترك التدخين فوراً</a:t>
            </a:r>
            <a:r>
              <a:rPr lang="en-US" dirty="0"/>
              <a:t/>
            </a:r>
            <a:br>
              <a:rPr lang="en-US" dirty="0"/>
            </a:b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000100" y="1714488"/>
            <a:ext cx="7429551" cy="47863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u="sng" dirty="0"/>
              <a:t>هل العلاج ممكن</a:t>
            </a:r>
            <a:endParaRPr lang="en-US" dirty="0"/>
          </a:p>
        </p:txBody>
      </p:sp>
      <p:sp>
        <p:nvSpPr>
          <p:cNvPr id="3" name="عنصر نائب للمحتوى 2"/>
          <p:cNvSpPr>
            <a:spLocks noGrp="1"/>
          </p:cNvSpPr>
          <p:nvPr>
            <p:ph idx="1"/>
          </p:nvPr>
        </p:nvSpPr>
        <p:spPr/>
        <p:txBody>
          <a:bodyPr>
            <a:normAutofit fontScale="70000" lnSpcReduction="20000"/>
          </a:bodyPr>
          <a:lstStyle/>
          <a:p>
            <a:pPr lvl="0" algn="r" rtl="1">
              <a:buNone/>
            </a:pPr>
            <a:r>
              <a:rPr lang="ar-SY" b="1" dirty="0" smtClean="0"/>
              <a:t>* لا </a:t>
            </a:r>
            <a:r>
              <a:rPr lang="ar-SY" b="1" dirty="0"/>
              <a:t>يستطيع الأطباء شفاء المرضى المصابين بالداء الرئوي </a:t>
            </a:r>
            <a:r>
              <a:rPr lang="ar-SY" b="1" dirty="0" err="1"/>
              <a:t>الانسدادي</a:t>
            </a:r>
            <a:r>
              <a:rPr lang="ar-SY" b="1" dirty="0"/>
              <a:t> المزمن، لكنهم يستطيعون المساعدة</a:t>
            </a:r>
            <a:endParaRPr lang="en-US" dirty="0"/>
          </a:p>
          <a:p>
            <a:pPr algn="r" rtl="1">
              <a:buNone/>
            </a:pPr>
            <a:r>
              <a:rPr lang="ar-SY" b="1" dirty="0" smtClean="0"/>
              <a:t>	عندما </a:t>
            </a:r>
            <a:r>
              <a:rPr lang="ar-SY" b="1" dirty="0"/>
              <a:t>تتبع تعليمات طبيبك:</a:t>
            </a:r>
            <a:endParaRPr lang="en-US" dirty="0"/>
          </a:p>
          <a:p>
            <a:pPr lvl="0" algn="r" rtl="1"/>
            <a:r>
              <a:rPr lang="ar-SY" dirty="0"/>
              <a:t>سيكون شعورك أقل</a:t>
            </a:r>
            <a:r>
              <a:rPr lang="ar-EG" dirty="0"/>
              <a:t> بضيق</a:t>
            </a:r>
            <a:r>
              <a:rPr lang="ar-SY" dirty="0"/>
              <a:t> التنفس</a:t>
            </a:r>
            <a:endParaRPr lang="en-US" dirty="0"/>
          </a:p>
          <a:p>
            <a:pPr lvl="0" algn="r" rtl="1"/>
            <a:r>
              <a:rPr lang="ar-SY" dirty="0"/>
              <a:t>سيكون سعالـك أقل</a:t>
            </a:r>
            <a:endParaRPr lang="en-US" dirty="0"/>
          </a:p>
          <a:p>
            <a:pPr lvl="0" algn="r" rtl="1"/>
            <a:r>
              <a:rPr lang="ar-SY" dirty="0"/>
              <a:t>سيكون مزاجك أفضل</a:t>
            </a:r>
            <a:endParaRPr lang="en-US" dirty="0"/>
          </a:p>
          <a:p>
            <a:pPr lvl="0" algn="r" rtl="1"/>
            <a:r>
              <a:rPr lang="ar-SY" dirty="0"/>
              <a:t>العلاج المستمر اليومي اذن سيساعدك : </a:t>
            </a:r>
            <a:r>
              <a:rPr lang="ar-EG" dirty="0" smtClean="0"/>
              <a:t>واحد من ال</a:t>
            </a:r>
            <a:r>
              <a:rPr lang="ar-SY" dirty="0" smtClean="0"/>
              <a:t>موسعات </a:t>
            </a:r>
            <a:r>
              <a:rPr lang="ar-EG" dirty="0" smtClean="0"/>
              <a:t>ال</a:t>
            </a:r>
            <a:r>
              <a:rPr lang="ar-SY" dirty="0" smtClean="0"/>
              <a:t>قصبية </a:t>
            </a:r>
            <a:r>
              <a:rPr lang="ar-SY" dirty="0"/>
              <a:t>مديدة الأمد مستنشقة </a:t>
            </a:r>
            <a:r>
              <a:rPr lang="en-US" dirty="0" err="1"/>
              <a:t>Salmeterol</a:t>
            </a:r>
            <a:r>
              <a:rPr lang="en-US" dirty="0"/>
              <a:t>, </a:t>
            </a:r>
            <a:r>
              <a:rPr lang="en-US" dirty="0" err="1"/>
              <a:t>Formoterol</a:t>
            </a:r>
            <a:r>
              <a:rPr lang="en-US" dirty="0"/>
              <a:t>, </a:t>
            </a:r>
            <a:r>
              <a:rPr lang="en-US" dirty="0" err="1" smtClean="0"/>
              <a:t>Tiotropium</a:t>
            </a:r>
            <a:r>
              <a:rPr lang="ar-SY" dirty="0" smtClean="0"/>
              <a:t>     </a:t>
            </a:r>
            <a:r>
              <a:rPr lang="ar-SY" dirty="0"/>
              <a:t>قد تتشارك </a:t>
            </a:r>
            <a:r>
              <a:rPr lang="ar-SY" dirty="0" smtClean="0"/>
              <a:t>معا</a:t>
            </a:r>
            <a:endParaRPr lang="en-US" dirty="0"/>
          </a:p>
          <a:p>
            <a:pPr lvl="0" algn="r" rtl="1"/>
            <a:r>
              <a:rPr lang="ar-SY" dirty="0" smtClean="0"/>
              <a:t>خذ </a:t>
            </a:r>
            <a:r>
              <a:rPr lang="ar-SY" dirty="0"/>
              <a:t>موسعاً قصبياً سريعاً عند ضيق النفس مثل عدة بخات فنتولين أو ايبراتروبيومبرومايد</a:t>
            </a:r>
            <a:r>
              <a:rPr lang="en-US" dirty="0" err="1"/>
              <a:t>Ventolin</a:t>
            </a:r>
            <a:r>
              <a:rPr lang="en-US" dirty="0"/>
              <a:t> Inhaler  , </a:t>
            </a:r>
            <a:r>
              <a:rPr lang="en-US" dirty="0" err="1"/>
              <a:t>Ipratropium</a:t>
            </a:r>
            <a:r>
              <a:rPr lang="en-US" dirty="0"/>
              <a:t> inhaler:</a:t>
            </a:r>
          </a:p>
          <a:p>
            <a:pPr lvl="0" algn="r" rtl="1"/>
            <a:r>
              <a:rPr lang="ar-SY" dirty="0"/>
              <a:t>خذ دواءك يومياً ، أكثر الأدوية استنشاقية ، سيعلمك طبيبك أو الممرض طريقة استخدام المنشقة فجربها أمامه </a:t>
            </a:r>
            <a:endParaRPr lang="en-US" dirty="0"/>
          </a:p>
          <a:p>
            <a:pPr lvl="0" algn="r" rtl="1"/>
            <a:r>
              <a:rPr lang="ar-SY" dirty="0"/>
              <a:t>اذهب إلى </a:t>
            </a:r>
            <a:r>
              <a:rPr lang="ar-SY" dirty="0" err="1"/>
              <a:t>المشفى</a:t>
            </a:r>
            <a:r>
              <a:rPr lang="ar-SY" dirty="0"/>
              <a:t> أو الطبيب على الفور إذا ما شعرت بأن تنفسك قد أصبح سيئاً كثيراً</a:t>
            </a:r>
            <a:endParaRPr lang="en-US" dirty="0"/>
          </a:p>
          <a:p>
            <a:pPr algn="r" rt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u="sng" dirty="0" smtClean="0"/>
              <a:t>العلاج</a:t>
            </a:r>
            <a:endParaRPr lang="en-US" dirty="0"/>
          </a:p>
        </p:txBody>
      </p:sp>
      <p:sp>
        <p:nvSpPr>
          <p:cNvPr id="3" name="عنصر نائب للمحتوى 2"/>
          <p:cNvSpPr>
            <a:spLocks noGrp="1"/>
          </p:cNvSpPr>
          <p:nvPr>
            <p:ph idx="1"/>
          </p:nvPr>
        </p:nvSpPr>
        <p:spPr/>
        <p:txBody>
          <a:bodyPr/>
          <a:lstStyle/>
          <a:p>
            <a:pPr algn="r" rtl="1"/>
            <a:r>
              <a:rPr lang="ar-EG" b="1" dirty="0"/>
              <a:t>لا تنسى أخذ لقاح </a:t>
            </a:r>
            <a:r>
              <a:rPr lang="ar-EG" b="1" dirty="0" err="1"/>
              <a:t>الانفلونزا</a:t>
            </a:r>
            <a:r>
              <a:rPr lang="ar-EG" b="1" dirty="0"/>
              <a:t> كل عام ، والنشاط الفيزيائي فهما رديف للعلاج الدوائي</a:t>
            </a:r>
            <a:r>
              <a:rPr lang="ar-EG" b="1" dirty="0" smtClean="0"/>
              <a:t>.</a:t>
            </a:r>
            <a:endParaRPr lang="ar-SY" b="1" dirty="0" smtClean="0"/>
          </a:p>
          <a:p>
            <a:pPr algn="r" rtl="1"/>
            <a:r>
              <a:rPr lang="ar-EG" b="1" dirty="0" smtClean="0"/>
              <a:t> </a:t>
            </a:r>
            <a:r>
              <a:rPr lang="ar-EG" b="1" dirty="0"/>
              <a:t>كما أن أكل الخضار والفواكه يفيد كمضاد أكسدة</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u="sng" dirty="0" smtClean="0"/>
              <a:t>ا</a:t>
            </a:r>
            <a:r>
              <a:rPr lang="ar-EG" b="1" u="sng" dirty="0" smtClean="0"/>
              <a:t>لانذار والتطور اذا لم يترك التدخين</a:t>
            </a:r>
            <a:endParaRPr lang="en-US" dirty="0"/>
          </a:p>
        </p:txBody>
      </p:sp>
      <p:sp>
        <p:nvSpPr>
          <p:cNvPr id="3" name="عنصر نائب للمحتوى 2"/>
          <p:cNvSpPr>
            <a:spLocks noGrp="1"/>
          </p:cNvSpPr>
          <p:nvPr>
            <p:ph idx="1"/>
          </p:nvPr>
        </p:nvSpPr>
        <p:spPr/>
        <p:txBody>
          <a:bodyPr>
            <a:normAutofit fontScale="77500" lnSpcReduction="20000"/>
          </a:bodyPr>
          <a:lstStyle/>
          <a:p>
            <a:pPr lvl="0" algn="r" rtl="1"/>
            <a:r>
              <a:rPr lang="ar-EG" b="1" dirty="0"/>
              <a:t>في مراحل ضيق النفس أثناء الراحة، قد تكون أصبحت مريض قصور تنفسي </a:t>
            </a:r>
            <a:r>
              <a:rPr lang="ar-EG" b="1" dirty="0" err="1"/>
              <a:t>و</a:t>
            </a:r>
            <a:r>
              <a:rPr lang="ar-EG" b="1" dirty="0"/>
              <a:t> قد يصف لك طبيبك  الأوكسجين الدائم في المنزل</a:t>
            </a:r>
            <a:r>
              <a:rPr lang="ar-EG" b="1" dirty="0" smtClean="0"/>
              <a:t>.</a:t>
            </a:r>
            <a:r>
              <a:rPr lang="ar-SY" b="1" dirty="0" smtClean="0"/>
              <a:t>		</a:t>
            </a:r>
            <a:endParaRPr lang="en-US" dirty="0"/>
          </a:p>
          <a:p>
            <a:pPr algn="r" rtl="1"/>
            <a:r>
              <a:rPr lang="ar-EG" dirty="0"/>
              <a:t>فالتزم بتعاليم طبيبك ولا تخفف أو تزيد جرعة الأوكسجين دون مشورته ، واعلم أنك بحاجة الى 15 ساعة أوكسجين يوميافي هذا الحال </a:t>
            </a:r>
            <a:r>
              <a:rPr lang="ar-EG" dirty="0" smtClean="0"/>
              <a:t>.</a:t>
            </a:r>
            <a:r>
              <a:rPr lang="ar-SY" dirty="0" smtClean="0"/>
              <a:t>		</a:t>
            </a:r>
            <a:endParaRPr lang="en-US" dirty="0"/>
          </a:p>
          <a:p>
            <a:pPr algn="r" rtl="1"/>
            <a:r>
              <a:rPr lang="ar-EG" dirty="0"/>
              <a:t>اترك التدخين وبالأخص في حال استخدمت الأوكسجين حتى لا تحصل حرائق. كما أن </a:t>
            </a:r>
            <a:r>
              <a:rPr lang="ar-EG" dirty="0" err="1"/>
              <a:t>السيكارة</a:t>
            </a:r>
            <a:r>
              <a:rPr lang="ar-EG" dirty="0"/>
              <a:t> تكون أكثر ضرراً عند من يعالج بالأوكسجين بشكل مستمر في المنزل بسبب زيادة المؤكسدات</a:t>
            </a:r>
            <a:r>
              <a:rPr lang="ar-EG" dirty="0" smtClean="0"/>
              <a:t>.</a:t>
            </a:r>
            <a:r>
              <a:rPr lang="ar-SY" dirty="0" smtClean="0"/>
              <a:t>				</a:t>
            </a:r>
            <a:endParaRPr lang="en-US" dirty="0"/>
          </a:p>
          <a:p>
            <a:pPr lvl="0" algn="r" rtl="1"/>
            <a:r>
              <a:rPr lang="ar-EG" b="1" dirty="0"/>
              <a:t>قد تصيبك هجمات أو </a:t>
            </a:r>
            <a:r>
              <a:rPr lang="ar-EG" b="1" dirty="0" err="1"/>
              <a:t>سورات</a:t>
            </a:r>
            <a:r>
              <a:rPr lang="ar-EG" b="1" dirty="0"/>
              <a:t> حادة: </a:t>
            </a:r>
            <a:r>
              <a:rPr lang="ar-EG" dirty="0"/>
              <a:t>حيث يزداد ضيق النفس والسعال </a:t>
            </a:r>
            <a:r>
              <a:rPr lang="ar-EG" dirty="0" err="1"/>
              <a:t>والقشع</a:t>
            </a:r>
            <a:r>
              <a:rPr lang="ar-EG" dirty="0"/>
              <a:t> يصبح أخضر فراجع طبيبك أو مركز الرعاية أو </a:t>
            </a:r>
            <a:r>
              <a:rPr lang="ar-EG" dirty="0" err="1"/>
              <a:t>المشفى</a:t>
            </a:r>
            <a:r>
              <a:rPr lang="ar-EG" dirty="0"/>
              <a:t> ، وهنا أنت بحاجة </a:t>
            </a:r>
            <a:r>
              <a:rPr lang="ar-EG" dirty="0" err="1"/>
              <a:t>الى</a:t>
            </a:r>
            <a:r>
              <a:rPr lang="ar-EG" dirty="0"/>
              <a:t> مضاد حيوي ولكن بدون </a:t>
            </a:r>
            <a:r>
              <a:rPr lang="ar-EG" dirty="0" err="1"/>
              <a:t>مقشع</a:t>
            </a:r>
            <a:r>
              <a:rPr lang="ar-EG" dirty="0"/>
              <a:t> أو مضاد سعال</a:t>
            </a:r>
            <a:r>
              <a:rPr lang="ar-EG" b="1" dirty="0"/>
              <a:t>.</a:t>
            </a:r>
            <a:endParaRPr lang="en-US" dirty="0"/>
          </a:p>
          <a:p>
            <a:pPr algn="r" rtl="1"/>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u="sng" dirty="0"/>
              <a:t>خصوصيات ثقافية لمجتمعنا العربي الشرق </a:t>
            </a:r>
            <a:r>
              <a:rPr lang="ar-SY" b="1" u="sng" dirty="0" smtClean="0"/>
              <a:t>الأوسطي</a:t>
            </a:r>
            <a:endParaRPr lang="en-US" dirty="0"/>
          </a:p>
        </p:txBody>
      </p:sp>
      <p:sp>
        <p:nvSpPr>
          <p:cNvPr id="3" name="عنصر نائب للمحتوى 2"/>
          <p:cNvSpPr>
            <a:spLocks noGrp="1"/>
          </p:cNvSpPr>
          <p:nvPr>
            <p:ph idx="1"/>
          </p:nvPr>
        </p:nvSpPr>
        <p:spPr/>
        <p:txBody>
          <a:bodyPr>
            <a:normAutofit fontScale="85000" lnSpcReduction="20000"/>
          </a:bodyPr>
          <a:lstStyle/>
          <a:p>
            <a:pPr algn="r" rtl="1"/>
            <a:r>
              <a:rPr lang="ar-EG" dirty="0"/>
              <a:t>الأدوية الاستنشاقية الوقائية تؤخذ مرتين في </a:t>
            </a:r>
            <a:r>
              <a:rPr lang="ar-EG" dirty="0" err="1"/>
              <a:t>السحور</a:t>
            </a:r>
            <a:r>
              <a:rPr lang="ar-EG" dirty="0"/>
              <a:t> </a:t>
            </a:r>
            <a:r>
              <a:rPr lang="ar-EG" dirty="0" err="1"/>
              <a:t>والافطار</a:t>
            </a:r>
            <a:r>
              <a:rPr lang="ar-EG" dirty="0"/>
              <a:t> وأن </a:t>
            </a:r>
            <a:r>
              <a:rPr lang="ar-EG" dirty="0" err="1"/>
              <a:t>الافطار</a:t>
            </a:r>
            <a:r>
              <a:rPr lang="ar-EG" dirty="0"/>
              <a:t> مسموح في حال النوبة الخطيرة . كما أن </a:t>
            </a:r>
            <a:r>
              <a:rPr lang="ar-EG" dirty="0" err="1"/>
              <a:t>السيكارة</a:t>
            </a:r>
            <a:r>
              <a:rPr lang="ar-EG" dirty="0"/>
              <a:t> </a:t>
            </a:r>
            <a:r>
              <a:rPr lang="ar-EG" dirty="0" err="1"/>
              <a:t>والأركيلة</a:t>
            </a:r>
            <a:r>
              <a:rPr lang="ar-EG" dirty="0"/>
              <a:t> يصوم المؤمن عنها كما الطعام فاستغل الفرصة لترك التدخين . </a:t>
            </a:r>
            <a:r>
              <a:rPr lang="ar-SY" dirty="0" smtClean="0"/>
              <a:t>									</a:t>
            </a:r>
            <a:endParaRPr lang="en-US" dirty="0"/>
          </a:p>
          <a:p>
            <a:pPr algn="r" rtl="1"/>
            <a:r>
              <a:rPr lang="ar-EG" dirty="0"/>
              <a:t>أما </a:t>
            </a:r>
            <a:r>
              <a:rPr lang="ar-EG" dirty="0" err="1"/>
              <a:t>بخاخ</a:t>
            </a:r>
            <a:r>
              <a:rPr lang="ar-EG" dirty="0"/>
              <a:t> </a:t>
            </a:r>
            <a:r>
              <a:rPr lang="ar-EG" dirty="0" err="1"/>
              <a:t>الفنتولين</a:t>
            </a:r>
            <a:r>
              <a:rPr lang="ar-EG" dirty="0"/>
              <a:t> أو </a:t>
            </a:r>
            <a:r>
              <a:rPr lang="ar-EG" dirty="0" err="1"/>
              <a:t>الاتروفنت</a:t>
            </a:r>
            <a:r>
              <a:rPr lang="ar-EG" dirty="0"/>
              <a:t> الذي يعطى لإزالة الأعراض بسرعة فيختلف العلماء حول أنه يسبب </a:t>
            </a:r>
            <a:r>
              <a:rPr lang="ar-EG" dirty="0" err="1"/>
              <a:t>الافطار</a:t>
            </a:r>
            <a:r>
              <a:rPr lang="ar-EG" dirty="0"/>
              <a:t> أم لا. وفي كل حال ( فان كنتم مرضى أو على سفر فعدة من أيام أخر</a:t>
            </a:r>
            <a:r>
              <a:rPr lang="ar-EG" dirty="0" smtClean="0"/>
              <a:t>).</a:t>
            </a:r>
            <a:r>
              <a:rPr lang="ar-SY" dirty="0" smtClean="0"/>
              <a:t>						</a:t>
            </a:r>
            <a:endParaRPr lang="en-US" dirty="0"/>
          </a:p>
          <a:p>
            <a:pPr algn="r" rtl="1"/>
            <a:r>
              <a:rPr lang="ar-SY" b="1" dirty="0"/>
              <a:t>كما </a:t>
            </a:r>
            <a:r>
              <a:rPr lang="ar-SY" dirty="0"/>
              <a:t>تدعو تعاليم الدين المسيحية  إلى عناية المؤمن بنفسه ومنه أخذ الدواء والابتعاد عن المضرات ومنه نرى دعوة الدين المسيحي إلى ترك التدخين والمواظبة على أخذ الدواء يوميا </a:t>
            </a:r>
            <a:r>
              <a:rPr lang="ar-SY" dirty="0" err="1"/>
              <a:t>كالبخاخ</a:t>
            </a:r>
            <a:r>
              <a:rPr lang="ar-SY" dirty="0"/>
              <a:t> الوقائي وغيره ليحمي صحته وبحفظ سعادة </a:t>
            </a:r>
            <a:r>
              <a:rPr lang="ar-SY" dirty="0" err="1"/>
              <a:t>اسرته</a:t>
            </a:r>
            <a:r>
              <a:rPr lang="ar-SY" dirty="0"/>
              <a:t>.</a:t>
            </a:r>
            <a:endParaRPr lang="en-US" dirty="0"/>
          </a:p>
          <a:p>
            <a:pPr algn="r" rtl="1"/>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u="sng" dirty="0"/>
              <a:t>مفاهيم خاطئة</a:t>
            </a:r>
            <a:r>
              <a:rPr lang="en-US" dirty="0"/>
              <a:t/>
            </a:r>
            <a:br>
              <a:rPr lang="en-US" dirty="0"/>
            </a:br>
            <a:endParaRPr lang="en-US" dirty="0"/>
          </a:p>
        </p:txBody>
      </p:sp>
      <p:sp>
        <p:nvSpPr>
          <p:cNvPr id="3" name="عنصر نائب للمحتوى 2"/>
          <p:cNvSpPr>
            <a:spLocks noGrp="1"/>
          </p:cNvSpPr>
          <p:nvPr>
            <p:ph idx="1"/>
          </p:nvPr>
        </p:nvSpPr>
        <p:spPr>
          <a:xfrm>
            <a:off x="428596" y="1285860"/>
            <a:ext cx="8229600" cy="4525963"/>
          </a:xfrm>
        </p:spPr>
        <p:txBody>
          <a:bodyPr/>
          <a:lstStyle/>
          <a:p>
            <a:pPr algn="r" rtl="1"/>
            <a:r>
              <a:rPr lang="ar-SY" dirty="0"/>
              <a:t>1</a:t>
            </a:r>
            <a:r>
              <a:rPr lang="ar-SY" dirty="0" smtClean="0"/>
              <a:t>- </a:t>
            </a:r>
            <a:r>
              <a:rPr lang="ar-SY" dirty="0"/>
              <a:t>بعكس النظرة السائدة والقائمة على خطأ وخوف لا مبرر له ،البخاخ يفيد ولا يضر</a:t>
            </a:r>
            <a:endParaRPr lang="en-US" dirty="0"/>
          </a:p>
          <a:p>
            <a:pPr algn="r"/>
            <a:r>
              <a:rPr lang="ar-SY" dirty="0"/>
              <a:t>2- على العكس مما تظنون البخاخ ليث فقط للربو وإنما كذلك </a:t>
            </a:r>
            <a:endParaRPr lang="ar-EG" dirty="0" smtClean="0"/>
          </a:p>
          <a:p>
            <a:pPr algn="r"/>
            <a:endParaRPr lang="ar-EG" dirty="0" smtClean="0"/>
          </a:p>
          <a:p>
            <a:pPr algn="r" rtl="1">
              <a:buNone/>
            </a:pPr>
            <a:r>
              <a:rPr lang="ar-SY" dirty="0" smtClean="0"/>
              <a:t>للداء </a:t>
            </a:r>
            <a:r>
              <a:rPr lang="ar-SY" dirty="0"/>
              <a:t>الرئوي الانسدادي المزمن</a:t>
            </a:r>
            <a:r>
              <a:rPr lang="ar-SY" dirty="0" smtClean="0"/>
              <a:t>.</a:t>
            </a:r>
            <a:endParaRPr lang="ar-EG" dirty="0" smtClean="0"/>
          </a:p>
          <a:p>
            <a:pPr algn="r" rtl="1">
              <a:buNone/>
            </a:pPr>
            <a:r>
              <a:rPr lang="ar-EG" dirty="0" smtClean="0"/>
              <a:t>3- قل لطبيبك أو الصيدلاني أن يعلماك طريقة استخدام البخاخة ,وتارة يضيف حجرة استنشاق ، هناك انواع عديدة من ادوية الاستنششاق</a:t>
            </a:r>
            <a:r>
              <a:rPr lang="en-US" smtClean="0"/>
              <a:t>www.dmit_inhalers.org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b="1" dirty="0"/>
              <a:t>معلومات لتثقيف المريض</a:t>
            </a:r>
            <a:endParaRPr lang="en-US" dirty="0"/>
          </a:p>
        </p:txBody>
      </p:sp>
      <p:sp>
        <p:nvSpPr>
          <p:cNvPr id="3" name="عنصر نائب للمحتوى 2"/>
          <p:cNvSpPr>
            <a:spLocks noGrp="1"/>
          </p:cNvSpPr>
          <p:nvPr>
            <p:ph idx="1"/>
          </p:nvPr>
        </p:nvSpPr>
        <p:spPr/>
        <p:txBody>
          <a:bodyPr/>
          <a:lstStyle/>
          <a:p>
            <a:pPr algn="r" rtl="1">
              <a:buNone/>
            </a:pPr>
            <a:r>
              <a:rPr lang="ar-SY" b="1" dirty="0"/>
              <a:t>تشير عبارة "الداء الرئوي الانسدادي المزمن" إلى ما يلي</a:t>
            </a:r>
            <a:r>
              <a:rPr lang="ar-SY" b="1" dirty="0" smtClean="0"/>
              <a:t>:</a:t>
            </a:r>
            <a:r>
              <a:rPr lang="ar-SA" b="1" dirty="0" smtClean="0"/>
              <a:t>	</a:t>
            </a:r>
            <a:endParaRPr lang="en-US" dirty="0"/>
          </a:p>
          <a:p>
            <a:pPr algn="r" rtl="1"/>
            <a:r>
              <a:rPr lang="ar-SY" dirty="0"/>
              <a:t>تشير كلمة "الـــداء" إلى "المـــرض".</a:t>
            </a:r>
            <a:endParaRPr lang="en-US" dirty="0"/>
          </a:p>
          <a:p>
            <a:pPr algn="r" rtl="1"/>
            <a:r>
              <a:rPr lang="ar-SY" dirty="0"/>
              <a:t>تشير كلمة "الرئــوي" في "الرئتيـــن".</a:t>
            </a:r>
            <a:endParaRPr lang="en-US" dirty="0"/>
          </a:p>
          <a:p>
            <a:pPr algn="r" rtl="1"/>
            <a:r>
              <a:rPr lang="ar-SY" dirty="0"/>
              <a:t>تشير كلمة "الانسدادي"  إلى "تضيّق جزئي" </a:t>
            </a:r>
            <a:endParaRPr lang="ar-SA" dirty="0" smtClean="0"/>
          </a:p>
          <a:p>
            <a:pPr algn="r">
              <a:buNone/>
            </a:pPr>
            <a:r>
              <a:rPr lang="ar-SY" dirty="0" smtClean="0"/>
              <a:t>تشير </a:t>
            </a:r>
            <a:r>
              <a:rPr lang="ar-SY" dirty="0"/>
              <a:t>كلمة "المزمـن" إلى  "لن يتراجـع".</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3" descr="DSC_6171"/>
          <p:cNvPicPr>
            <a:picLocks noChangeAspect="1" noChangeArrowheads="1"/>
          </p:cNvPicPr>
          <p:nvPr/>
        </p:nvPicPr>
        <p:blipFill>
          <a:blip r:embed="rId2" cstate="print"/>
          <a:srcRect/>
          <a:stretch>
            <a:fillRect/>
          </a:stretch>
        </p:blipFill>
        <p:spPr bwMode="auto">
          <a:xfrm>
            <a:off x="571472" y="285728"/>
            <a:ext cx="8001056" cy="60722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YOU NEED TWO MEDICATIO</a:t>
            </a:r>
            <a:endParaRPr lang="en-US" dirty="0"/>
          </a:p>
        </p:txBody>
      </p:sp>
      <p:sp>
        <p:nvSpPr>
          <p:cNvPr id="3" name="Text Placeholder 2"/>
          <p:cNvSpPr>
            <a:spLocks noGrp="1"/>
          </p:cNvSpPr>
          <p:nvPr>
            <p:ph type="body" idx="1"/>
          </p:nvPr>
        </p:nvSpPr>
        <p:spPr>
          <a:xfrm>
            <a:off x="722313" y="-2057400"/>
            <a:ext cx="7126287" cy="914400"/>
          </a:xfrm>
        </p:spPr>
        <p:txBody>
          <a:bodyPr rtlCol="0">
            <a:normAutofit/>
          </a:bodyPr>
          <a:lstStyle/>
          <a:p>
            <a:pPr algn="r" eaLnBrk="1" fontAlgn="auto" hangingPunct="1">
              <a:spcAft>
                <a:spcPts val="0"/>
              </a:spcAft>
              <a:buFont typeface="Arial" pitchFamily="34" charset="0"/>
              <a:buNone/>
              <a:defRPr/>
            </a:pPr>
            <a:r>
              <a:rPr lang="ar-EG" sz="3200" dirty="0" smtClean="0"/>
              <a:t>- بحاجة الى دوائين- طريقة الاستعمال </a:t>
            </a:r>
            <a:endParaRPr lang="en-US" sz="3200" dirty="0"/>
          </a:p>
        </p:txBody>
      </p:sp>
      <p:grpSp>
        <p:nvGrpSpPr>
          <p:cNvPr id="4" name="Group 2"/>
          <p:cNvGrpSpPr>
            <a:grpSpLocks/>
          </p:cNvGrpSpPr>
          <p:nvPr/>
        </p:nvGrpSpPr>
        <p:grpSpPr bwMode="auto">
          <a:xfrm>
            <a:off x="950913" y="762000"/>
            <a:ext cx="5867400" cy="6107113"/>
            <a:chOff x="1797" y="1118"/>
            <a:chExt cx="9240" cy="7572"/>
          </a:xfrm>
        </p:grpSpPr>
        <p:grpSp>
          <p:nvGrpSpPr>
            <p:cNvPr id="5" name="Group 3"/>
            <p:cNvGrpSpPr>
              <a:grpSpLocks/>
            </p:cNvGrpSpPr>
            <p:nvPr/>
          </p:nvGrpSpPr>
          <p:grpSpPr bwMode="auto">
            <a:xfrm>
              <a:off x="1797" y="1118"/>
              <a:ext cx="9240" cy="7572"/>
              <a:chOff x="1797" y="1293"/>
              <a:chExt cx="9240" cy="7572"/>
            </a:xfrm>
          </p:grpSpPr>
          <p:grpSp>
            <p:nvGrpSpPr>
              <p:cNvPr id="6" name="Group 4"/>
              <p:cNvGrpSpPr>
                <a:grpSpLocks/>
              </p:cNvGrpSpPr>
              <p:nvPr/>
            </p:nvGrpSpPr>
            <p:grpSpPr bwMode="auto">
              <a:xfrm>
                <a:off x="1797" y="1293"/>
                <a:ext cx="9240" cy="7572"/>
                <a:chOff x="1797" y="1293"/>
                <a:chExt cx="9240" cy="7572"/>
              </a:xfrm>
            </p:grpSpPr>
            <p:grpSp>
              <p:nvGrpSpPr>
                <p:cNvPr id="7" name="Group 5"/>
                <p:cNvGrpSpPr>
                  <a:grpSpLocks/>
                </p:cNvGrpSpPr>
                <p:nvPr/>
              </p:nvGrpSpPr>
              <p:grpSpPr bwMode="auto">
                <a:xfrm>
                  <a:off x="1797" y="1293"/>
                  <a:ext cx="9240" cy="7572"/>
                  <a:chOff x="1797" y="1293"/>
                  <a:chExt cx="9240" cy="7572"/>
                </a:xfrm>
              </p:grpSpPr>
              <p:grpSp>
                <p:nvGrpSpPr>
                  <p:cNvPr id="8" name="Group 6"/>
                  <p:cNvGrpSpPr>
                    <a:grpSpLocks/>
                  </p:cNvGrpSpPr>
                  <p:nvPr/>
                </p:nvGrpSpPr>
                <p:grpSpPr bwMode="auto">
                  <a:xfrm>
                    <a:off x="1797" y="1293"/>
                    <a:ext cx="9240" cy="7572"/>
                    <a:chOff x="1797" y="1293"/>
                    <a:chExt cx="9240" cy="7572"/>
                  </a:xfrm>
                </p:grpSpPr>
                <p:grpSp>
                  <p:nvGrpSpPr>
                    <p:cNvPr id="9" name="Group 7"/>
                    <p:cNvGrpSpPr>
                      <a:grpSpLocks/>
                    </p:cNvGrpSpPr>
                    <p:nvPr/>
                  </p:nvGrpSpPr>
                  <p:grpSpPr bwMode="auto">
                    <a:xfrm>
                      <a:off x="1797" y="1293"/>
                      <a:ext cx="9240" cy="7572"/>
                      <a:chOff x="1797" y="1293"/>
                      <a:chExt cx="9240" cy="7572"/>
                    </a:xfrm>
                  </p:grpSpPr>
                  <p:grpSp>
                    <p:nvGrpSpPr>
                      <p:cNvPr id="10" name="Group 8"/>
                      <p:cNvGrpSpPr>
                        <a:grpSpLocks/>
                      </p:cNvGrpSpPr>
                      <p:nvPr/>
                    </p:nvGrpSpPr>
                    <p:grpSpPr bwMode="auto">
                      <a:xfrm>
                        <a:off x="1797" y="1293"/>
                        <a:ext cx="9240" cy="7572"/>
                        <a:chOff x="1797" y="1293"/>
                        <a:chExt cx="9240" cy="7572"/>
                      </a:xfrm>
                    </p:grpSpPr>
                    <p:pic>
                      <p:nvPicPr>
                        <p:cNvPr id="21521" name="Picture 9" descr="Image4"/>
                        <p:cNvPicPr>
                          <a:picLocks noChangeAspect="1" noChangeArrowheads="1"/>
                        </p:cNvPicPr>
                        <p:nvPr/>
                      </p:nvPicPr>
                      <p:blipFill>
                        <a:blip r:embed="rId2" cstate="print"/>
                        <a:srcRect/>
                        <a:stretch>
                          <a:fillRect/>
                        </a:stretch>
                      </p:blipFill>
                      <p:spPr bwMode="auto">
                        <a:xfrm>
                          <a:off x="1797" y="1293"/>
                          <a:ext cx="9240" cy="7572"/>
                        </a:xfrm>
                        <a:prstGeom prst="rect">
                          <a:avLst/>
                        </a:prstGeom>
                        <a:noFill/>
                        <a:ln w="9525">
                          <a:noFill/>
                          <a:miter lim="800000"/>
                          <a:headEnd/>
                          <a:tailEnd/>
                        </a:ln>
                      </p:spPr>
                    </p:pic>
                    <p:sp>
                      <p:nvSpPr>
                        <p:cNvPr id="21522" name="Text Box 10"/>
                        <p:cNvSpPr txBox="1">
                          <a:spLocks noChangeArrowheads="1"/>
                        </p:cNvSpPr>
                        <p:nvPr/>
                      </p:nvSpPr>
                      <p:spPr bwMode="auto">
                        <a:xfrm>
                          <a:off x="2700" y="1399"/>
                          <a:ext cx="7338" cy="753"/>
                        </a:xfrm>
                        <a:prstGeom prst="rect">
                          <a:avLst/>
                        </a:prstGeom>
                        <a:solidFill>
                          <a:srgbClr val="FFFFFF"/>
                        </a:solidFill>
                        <a:ln w="9525">
                          <a:solidFill>
                            <a:srgbClr val="FFFFFF"/>
                          </a:solidFill>
                          <a:miter lim="800000"/>
                          <a:headEnd/>
                          <a:tailEnd/>
                        </a:ln>
                      </p:spPr>
                      <p:txBody>
                        <a:bodyPr/>
                        <a:lstStyle/>
                        <a:p>
                          <a:pPr algn="ctr" rtl="1">
                            <a:spcAft>
                              <a:spcPts val="1000"/>
                            </a:spcAft>
                          </a:pPr>
                          <a:r>
                            <a:rPr lang="ar-SY" sz="1600" b="1">
                              <a:latin typeface="Simplified Arabic" pitchFamily="18" charset="-78"/>
                              <a:ea typeface="Arial" charset="0"/>
                              <a:cs typeface="Simplified Arabic" pitchFamily="18" charset="-78"/>
                            </a:rPr>
                            <a:t>3</a:t>
                          </a:r>
                          <a:r>
                            <a:rPr lang="ar-SY" sz="1600">
                              <a:latin typeface="Calibri" pitchFamily="34" charset="0"/>
                              <a:ea typeface="Arial" charset="0"/>
                              <a:cs typeface="PT Bold Heading" pitchFamily="2" charset="-78"/>
                            </a:rPr>
                            <a:t>- طريقة استخدام البخاخ</a:t>
                          </a:r>
                          <a:endParaRPr lang="en-US"/>
                        </a:p>
                      </p:txBody>
                    </p:sp>
                  </p:grpSp>
                  <p:sp>
                    <p:nvSpPr>
                      <p:cNvPr id="21520" name="Text Box 11"/>
                      <p:cNvSpPr txBox="1">
                        <a:spLocks noChangeArrowheads="1"/>
                      </p:cNvSpPr>
                      <p:nvPr/>
                    </p:nvSpPr>
                    <p:spPr bwMode="auto">
                      <a:xfrm>
                        <a:off x="5237" y="4738"/>
                        <a:ext cx="2195" cy="673"/>
                      </a:xfrm>
                      <a:prstGeom prst="rect">
                        <a:avLst/>
                      </a:prstGeom>
                      <a:solidFill>
                        <a:srgbClr val="FFFFFF"/>
                      </a:solidFill>
                      <a:ln w="9525">
                        <a:solidFill>
                          <a:srgbClr val="FFFFFF"/>
                        </a:solidFill>
                        <a:miter lim="800000"/>
                        <a:headEnd/>
                        <a:tailEnd/>
                      </a:ln>
                    </p:spPr>
                    <p:txBody>
                      <a:bodyPr/>
                      <a:lstStyle/>
                      <a:p>
                        <a:pPr algn="ctr" rtl="1">
                          <a:spcAft>
                            <a:spcPts val="1000"/>
                          </a:spcAft>
                        </a:pPr>
                        <a:r>
                          <a:rPr lang="ar-SY" sz="1100">
                            <a:latin typeface="Simplified Arabic" pitchFamily="18" charset="-78"/>
                            <a:ea typeface="Arial" charset="0"/>
                            <a:cs typeface="Simplified Arabic" pitchFamily="18" charset="-78"/>
                          </a:rPr>
                          <a:t>2- رج البخاخ</a:t>
                        </a:r>
                        <a:endParaRPr lang="en-US">
                          <a:ea typeface="Arial" charset="0"/>
                          <a:cs typeface="Simplified Arabic" pitchFamily="18" charset="-78"/>
                        </a:endParaRPr>
                      </a:p>
                    </p:txBody>
                  </p:sp>
                </p:grpSp>
                <p:sp>
                  <p:nvSpPr>
                    <p:cNvPr id="21518" name="Text Box 12"/>
                    <p:cNvSpPr txBox="1">
                      <a:spLocks noChangeArrowheads="1"/>
                    </p:cNvSpPr>
                    <p:nvPr/>
                  </p:nvSpPr>
                  <p:spPr bwMode="auto">
                    <a:xfrm>
                      <a:off x="2490" y="4813"/>
                      <a:ext cx="2195" cy="505"/>
                    </a:xfrm>
                    <a:prstGeom prst="rect">
                      <a:avLst/>
                    </a:prstGeom>
                    <a:solidFill>
                      <a:srgbClr val="FFFFFF"/>
                    </a:solidFill>
                    <a:ln w="9525">
                      <a:solidFill>
                        <a:srgbClr val="FFFFFF"/>
                      </a:solidFill>
                      <a:miter lim="800000"/>
                      <a:headEnd/>
                      <a:tailEnd/>
                    </a:ln>
                  </p:spPr>
                  <p:txBody>
                    <a:bodyPr/>
                    <a:lstStyle/>
                    <a:p>
                      <a:pPr algn="ctr" rtl="1">
                        <a:spcAft>
                          <a:spcPts val="1000"/>
                        </a:spcAft>
                      </a:pPr>
                      <a:r>
                        <a:rPr lang="ar-SY" sz="1100"/>
                        <a:t>1</a:t>
                      </a:r>
                      <a:r>
                        <a:rPr lang="ar-SY" sz="1100">
                          <a:latin typeface="Simplified Arabic" pitchFamily="18" charset="-78"/>
                          <a:ea typeface="Arial" charset="0"/>
                          <a:cs typeface="Simplified Arabic" pitchFamily="18" charset="-78"/>
                        </a:rPr>
                        <a:t>- انزع السدادة</a:t>
                      </a:r>
                      <a:endParaRPr lang="en-US"/>
                    </a:p>
                  </p:txBody>
                </p:sp>
              </p:grpSp>
              <p:sp>
                <p:nvSpPr>
                  <p:cNvPr id="21516" name="Text Box 13"/>
                  <p:cNvSpPr txBox="1">
                    <a:spLocks noChangeArrowheads="1"/>
                  </p:cNvSpPr>
                  <p:nvPr/>
                </p:nvSpPr>
                <p:spPr bwMode="auto">
                  <a:xfrm>
                    <a:off x="7572" y="7542"/>
                    <a:ext cx="2888" cy="1009"/>
                  </a:xfrm>
                  <a:prstGeom prst="rect">
                    <a:avLst/>
                  </a:prstGeom>
                  <a:solidFill>
                    <a:srgbClr val="FFFFFF"/>
                  </a:solidFill>
                  <a:ln w="9525">
                    <a:solidFill>
                      <a:srgbClr val="FFFFFF"/>
                    </a:solidFill>
                    <a:miter lim="800000"/>
                    <a:headEnd/>
                    <a:tailEnd/>
                  </a:ln>
                </p:spPr>
                <p:txBody>
                  <a:bodyPr/>
                  <a:lstStyle/>
                  <a:p>
                    <a:pPr algn="just" rtl="1">
                      <a:spcAft>
                        <a:spcPts val="1000"/>
                      </a:spcAft>
                    </a:pPr>
                    <a:r>
                      <a:rPr lang="ar-SY" sz="1100">
                        <a:latin typeface="Simplified Arabic" pitchFamily="18" charset="-78"/>
                        <a:ea typeface="Arial" charset="0"/>
                        <a:cs typeface="Simplified Arabic" pitchFamily="18" charset="-78"/>
                      </a:rPr>
                      <a:t>6- احبس نفسك 10 ثوان ثم ازفر خارجاً</a:t>
                    </a:r>
                    <a:endParaRPr lang="en-US">
                      <a:ea typeface="Arial" charset="0"/>
                      <a:cs typeface="Simplified Arabic" pitchFamily="18" charset="-78"/>
                    </a:endParaRPr>
                  </a:p>
                </p:txBody>
              </p:sp>
            </p:grpSp>
            <p:sp>
              <p:nvSpPr>
                <p:cNvPr id="21514" name="Text Box 14"/>
                <p:cNvSpPr txBox="1">
                  <a:spLocks noChangeArrowheads="1"/>
                </p:cNvSpPr>
                <p:nvPr/>
              </p:nvSpPr>
              <p:spPr bwMode="auto">
                <a:xfrm>
                  <a:off x="4916" y="7517"/>
                  <a:ext cx="2425" cy="1346"/>
                </a:xfrm>
                <a:prstGeom prst="rect">
                  <a:avLst/>
                </a:prstGeom>
                <a:solidFill>
                  <a:srgbClr val="FFFFFF"/>
                </a:solidFill>
                <a:ln w="9525">
                  <a:solidFill>
                    <a:srgbClr val="FFFFFF"/>
                  </a:solidFill>
                  <a:miter lim="800000"/>
                  <a:headEnd/>
                  <a:tailEnd/>
                </a:ln>
              </p:spPr>
              <p:txBody>
                <a:bodyPr/>
                <a:lstStyle/>
                <a:p>
                  <a:pPr algn="ctr" rtl="1">
                    <a:spcAft>
                      <a:spcPts val="1000"/>
                    </a:spcAft>
                  </a:pPr>
                  <a:r>
                    <a:rPr lang="ar-SY" sz="1100">
                      <a:latin typeface="Simplified Arabic" pitchFamily="18" charset="-78"/>
                      <a:ea typeface="Arial" charset="0"/>
                      <a:cs typeface="Simplified Arabic" pitchFamily="18" charset="-78"/>
                    </a:rPr>
                    <a:t>5- عندما تبدأ بالاستنشاق اضغط على اعلى البخاخ واستمر بالتنفس ببطء</a:t>
                  </a:r>
                  <a:endParaRPr lang="en-US">
                    <a:ea typeface="Arial" charset="0"/>
                    <a:cs typeface="Simplified Arabic" pitchFamily="18" charset="-78"/>
                  </a:endParaRPr>
                </a:p>
              </p:txBody>
            </p:sp>
          </p:grpSp>
          <p:sp>
            <p:nvSpPr>
              <p:cNvPr id="21512" name="Text Box 15"/>
              <p:cNvSpPr txBox="1">
                <a:spLocks noChangeArrowheads="1"/>
              </p:cNvSpPr>
              <p:nvPr/>
            </p:nvSpPr>
            <p:spPr bwMode="auto">
              <a:xfrm>
                <a:off x="2025" y="7557"/>
                <a:ext cx="2508" cy="855"/>
              </a:xfrm>
              <a:prstGeom prst="rect">
                <a:avLst/>
              </a:prstGeom>
              <a:solidFill>
                <a:srgbClr val="FFFFFF"/>
              </a:solidFill>
              <a:ln w="9525">
                <a:noFill/>
                <a:miter lim="800000"/>
                <a:headEnd/>
                <a:tailEnd/>
              </a:ln>
            </p:spPr>
            <p:txBody>
              <a:bodyPr/>
              <a:lstStyle/>
              <a:p>
                <a:pPr algn="r" rtl="1">
                  <a:spcAft>
                    <a:spcPts val="1000"/>
                  </a:spcAft>
                </a:pPr>
                <a:r>
                  <a:rPr lang="ar-SY" sz="1100">
                    <a:latin typeface="Simplified Arabic" pitchFamily="18" charset="-78"/>
                    <a:ea typeface="Arial" charset="0"/>
                    <a:cs typeface="Simplified Arabic" pitchFamily="18" charset="-78"/>
                  </a:rPr>
                  <a:t>4- أخرج الهواء من رئتيك</a:t>
                </a:r>
                <a:endParaRPr lang="en-US">
                  <a:ea typeface="Arial" charset="0"/>
                  <a:cs typeface="Simplified Arabic" pitchFamily="18" charset="-78"/>
                </a:endParaRPr>
              </a:p>
            </p:txBody>
          </p:sp>
        </p:grpSp>
        <p:sp>
          <p:nvSpPr>
            <p:cNvPr id="21510" name="Text Box 16"/>
            <p:cNvSpPr txBox="1">
              <a:spLocks noChangeArrowheads="1"/>
            </p:cNvSpPr>
            <p:nvPr/>
          </p:nvSpPr>
          <p:spPr bwMode="auto">
            <a:xfrm>
              <a:off x="7896" y="4596"/>
              <a:ext cx="2310" cy="845"/>
            </a:xfrm>
            <a:prstGeom prst="rect">
              <a:avLst/>
            </a:prstGeom>
            <a:solidFill>
              <a:srgbClr val="FFFFFF"/>
            </a:solidFill>
            <a:ln w="9525">
              <a:solidFill>
                <a:srgbClr val="FFFFFF"/>
              </a:solidFill>
              <a:miter lim="800000"/>
              <a:headEnd/>
              <a:tailEnd/>
            </a:ln>
          </p:spPr>
          <p:txBody>
            <a:bodyPr/>
            <a:lstStyle/>
            <a:p>
              <a:pPr algn="ctr" rtl="1">
                <a:spcAft>
                  <a:spcPts val="1000"/>
                </a:spcAft>
              </a:pPr>
              <a:r>
                <a:rPr lang="ar-SY" sz="1100">
                  <a:latin typeface="Simplified Arabic" pitchFamily="18" charset="-78"/>
                  <a:ea typeface="Arial" charset="0"/>
                  <a:cs typeface="Simplified Arabic" pitchFamily="18" charset="-78"/>
                </a:rPr>
                <a:t>3- ضعه في فمك أو أمامه</a:t>
              </a:r>
              <a:endParaRPr lang="en-US">
                <a:ea typeface="Arial" charset="0"/>
                <a:cs typeface="Simplified Arabic" pitchFamily="18" charset="-78"/>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ar-EG" sz="2400" smtClean="0"/>
              <a:t>أنواع عديدة من المنشقات : علم مريضك في الصيدلية أو في العيادة أو غرف الاسعاف أو المركز الصحي طريقة استعمال المنشقة الموصوفه</a:t>
            </a:r>
            <a:endParaRPr lang="en-US" sz="2400" smtClean="0"/>
          </a:p>
        </p:txBody>
      </p:sp>
      <p:pic>
        <p:nvPicPr>
          <p:cNvPr id="32771" name="Picture 2"/>
          <p:cNvPicPr>
            <a:picLocks noGrp="1" noChangeAspect="1" noChangeArrowheads="1"/>
          </p:cNvPicPr>
          <p:nvPr>
            <p:ph idx="1"/>
          </p:nvPr>
        </p:nvPicPr>
        <p:blipFill>
          <a:blip r:embed="rId2" cstate="print"/>
          <a:srcRect/>
          <a:stretch>
            <a:fillRect/>
          </a:stretch>
        </p:blipFill>
        <p:spPr>
          <a:xfrm>
            <a:off x="304800" y="2147888"/>
            <a:ext cx="7620000" cy="4405312"/>
          </a:xfr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r"/>
            <a:r>
              <a:rPr lang="ar-EG" sz="3200" dirty="0" smtClean="0"/>
              <a:t>- بحاجة الى دوائين- طريقة الاستعمال </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u="sng" dirty="0"/>
              <a:t>ما هي أسباب الداء الرئوي </a:t>
            </a:r>
            <a:r>
              <a:rPr lang="ar-SY" u="sng" dirty="0" err="1"/>
              <a:t>الانسدادي</a:t>
            </a:r>
            <a:r>
              <a:rPr lang="ar-SY" u="sng" dirty="0"/>
              <a:t> المزمن</a:t>
            </a:r>
            <a:endParaRPr lang="en-US" dirty="0"/>
          </a:p>
        </p:txBody>
      </p:sp>
      <p:sp>
        <p:nvSpPr>
          <p:cNvPr id="3" name="عنصر نائب للمحتوى 2"/>
          <p:cNvSpPr>
            <a:spLocks noGrp="1"/>
          </p:cNvSpPr>
          <p:nvPr>
            <p:ph idx="1"/>
          </p:nvPr>
        </p:nvSpPr>
        <p:spPr/>
        <p:txBody>
          <a:bodyPr/>
          <a:lstStyle/>
          <a:p>
            <a:pPr lvl="0" algn="r" rtl="1"/>
            <a:r>
              <a:rPr lang="ar-SY" dirty="0"/>
              <a:t>التدخين سواء </a:t>
            </a:r>
            <a:r>
              <a:rPr lang="ar-SY" dirty="0" err="1"/>
              <a:t>سكائر</a:t>
            </a:r>
            <a:r>
              <a:rPr lang="ar-SY" dirty="0"/>
              <a:t> أو </a:t>
            </a:r>
            <a:r>
              <a:rPr lang="ar-SY" dirty="0" err="1"/>
              <a:t>أراكيل</a:t>
            </a:r>
            <a:r>
              <a:rPr lang="ar-SY" dirty="0"/>
              <a:t> أو </a:t>
            </a:r>
            <a:r>
              <a:rPr lang="ar-SY" dirty="0" err="1"/>
              <a:t>بايب</a:t>
            </a:r>
            <a:r>
              <a:rPr lang="ar-SY" dirty="0"/>
              <a:t> أو </a:t>
            </a:r>
            <a:r>
              <a:rPr lang="ar-SY" dirty="0" err="1"/>
              <a:t>سيكار</a:t>
            </a:r>
            <a:r>
              <a:rPr lang="ar-SY" dirty="0"/>
              <a:t> +++++ </a:t>
            </a:r>
            <a:endParaRPr lang="en-US" dirty="0"/>
          </a:p>
          <a:p>
            <a:pPr lvl="0" algn="r" rtl="1"/>
            <a:r>
              <a:rPr lang="ar-SY" dirty="0"/>
              <a:t>التدخين السلبي++ وهو أن تتنفس دخان الآخرين ممن يدخنون حولك</a:t>
            </a:r>
            <a:endParaRPr lang="en-US" dirty="0"/>
          </a:p>
          <a:p>
            <a:pPr lvl="0" algn="r" rtl="1"/>
            <a:r>
              <a:rPr lang="ar-SY" dirty="0"/>
              <a:t>دخان الطهي أو التدفئة داخل المنازل وخاصة على النار المفتوحة وبالحطب أو  بالوقود العضوي</a:t>
            </a:r>
            <a:endParaRPr lang="en-US" dirty="0"/>
          </a:p>
          <a:p>
            <a:pPr algn="r"/>
            <a:r>
              <a:rPr lang="ar-SA" dirty="0" smtClean="0"/>
              <a:t>* </a:t>
            </a:r>
            <a:r>
              <a:rPr lang="ar-SY" dirty="0" smtClean="0"/>
              <a:t>التلوث </a:t>
            </a:r>
            <a:r>
              <a:rPr lang="ar-SY" dirty="0"/>
              <a:t>البيئي والصناعي</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rtl="1"/>
            <a:r>
              <a:rPr lang="ar-SY" sz="2400" b="1" dirty="0"/>
              <a:t>كثير من المرضى مصابون بالداء الرئوي </a:t>
            </a:r>
            <a:r>
              <a:rPr lang="ar-SY" sz="2400" b="1" dirty="0" err="1"/>
              <a:t>الانسدادي</a:t>
            </a:r>
            <a:r>
              <a:rPr lang="ar-SY" sz="2400" b="1" dirty="0"/>
              <a:t> المزمن ولا يعرفون.</a:t>
            </a:r>
            <a:r>
              <a:rPr lang="en-US" sz="2400" dirty="0"/>
              <a:t/>
            </a:r>
            <a:br>
              <a:rPr lang="en-US" sz="2400" dirty="0"/>
            </a:br>
            <a:r>
              <a:rPr lang="ar-SY" sz="2400" dirty="0"/>
              <a:t>كل شخص مدعو للإجابة على الأسئلة التالية، فالإجابة بنعم تساعدك على معرفة إصابتك بالداء الرئوي </a:t>
            </a:r>
            <a:r>
              <a:rPr lang="ar-SY" sz="2400" dirty="0" err="1"/>
              <a:t>الانسدادي</a:t>
            </a:r>
            <a:r>
              <a:rPr lang="ar-SY" sz="2400" dirty="0"/>
              <a:t> المزمن</a:t>
            </a:r>
            <a:endParaRPr lang="en-US" sz="2400" dirty="0"/>
          </a:p>
        </p:txBody>
      </p:sp>
      <p:sp>
        <p:nvSpPr>
          <p:cNvPr id="3" name="عنصر نائب للمحتوى 2"/>
          <p:cNvSpPr>
            <a:spLocks noGrp="1"/>
          </p:cNvSpPr>
          <p:nvPr>
            <p:ph idx="1"/>
          </p:nvPr>
        </p:nvSpPr>
        <p:spPr/>
        <p:txBody>
          <a:bodyPr>
            <a:normAutofit fontScale="70000" lnSpcReduction="20000"/>
          </a:bodyPr>
          <a:lstStyle/>
          <a:p>
            <a:pPr algn="r" rtl="1"/>
            <a:r>
              <a:rPr lang="ar-SA" dirty="0"/>
              <a:t>1</a:t>
            </a:r>
            <a:r>
              <a:rPr lang="ar-SY" dirty="0" smtClean="0"/>
              <a:t>- </a:t>
            </a:r>
            <a:r>
              <a:rPr lang="ar-SY" dirty="0"/>
              <a:t>السؤال الأول: هل تسعل مرات عديدة ومعظم الأيام   :   </a:t>
            </a:r>
            <a:r>
              <a:rPr lang="ar-SY" dirty="0" smtClean="0"/>
              <a:t>  </a:t>
            </a:r>
            <a:r>
              <a:rPr lang="ar-SY" dirty="0"/>
              <a:t>نعم                   لا</a:t>
            </a:r>
            <a:endParaRPr lang="en-US" dirty="0"/>
          </a:p>
          <a:p>
            <a:pPr algn="r" rtl="1"/>
            <a:r>
              <a:rPr lang="ar-SY" dirty="0"/>
              <a:t>2- السؤال الثاني: هل تنقشع معظم الأيام:                   </a:t>
            </a:r>
            <a:r>
              <a:rPr lang="ar-SY" dirty="0" smtClean="0"/>
              <a:t>   </a:t>
            </a:r>
            <a:r>
              <a:rPr lang="ar-SY" dirty="0"/>
              <a:t>نعم                   لا</a:t>
            </a:r>
            <a:endParaRPr lang="en-US" dirty="0"/>
          </a:p>
          <a:p>
            <a:pPr algn="r" rtl="1"/>
            <a:r>
              <a:rPr lang="ar-SY" dirty="0"/>
              <a:t>3- السؤال الثالث: هل تحس بأن نفسك يضيق أكثر من الآخرين</a:t>
            </a:r>
            <a:r>
              <a:rPr lang="ar-SY" dirty="0" smtClean="0"/>
              <a:t>: نعم             </a:t>
            </a:r>
            <a:r>
              <a:rPr lang="ar-SY" dirty="0" smtClean="0"/>
              <a:t>لا </a:t>
            </a:r>
            <a:endParaRPr lang="en-US" dirty="0"/>
          </a:p>
          <a:p>
            <a:pPr algn="r" rtl="1"/>
            <a:r>
              <a:rPr lang="ar-SY" dirty="0"/>
              <a:t>4-السؤال الرابع: هل عمرك 40 عاما وما فوق:            </a:t>
            </a:r>
            <a:r>
              <a:rPr lang="ar-SY" dirty="0" smtClean="0"/>
              <a:t>  </a:t>
            </a:r>
            <a:r>
              <a:rPr lang="ar-SY" dirty="0"/>
              <a:t>نعم                    لا</a:t>
            </a:r>
            <a:endParaRPr lang="en-US" dirty="0"/>
          </a:p>
          <a:p>
            <a:pPr algn="r" rtl="1"/>
            <a:r>
              <a:rPr lang="ar-SY" dirty="0"/>
              <a:t>5-هل أنت تدخن أو هل كنت تدخن </a:t>
            </a:r>
            <a:r>
              <a:rPr lang="ar-EG" dirty="0" smtClean="0"/>
              <a:t>                             نعم                    لا</a:t>
            </a:r>
          </a:p>
          <a:p>
            <a:pPr algn="r" rtl="1"/>
            <a:r>
              <a:rPr lang="ar-EG" dirty="0" smtClean="0"/>
              <a:t>هل تتعرض للتدخين السلبي            </a:t>
            </a:r>
            <a:r>
              <a:rPr lang="ar-SY" dirty="0" smtClean="0"/>
              <a:t>                           </a:t>
            </a:r>
            <a:r>
              <a:rPr lang="ar-SY" dirty="0" smtClean="0"/>
              <a:t>نعم                    </a:t>
            </a:r>
            <a:r>
              <a:rPr lang="ar-SY" dirty="0" smtClean="0"/>
              <a:t>لا</a:t>
            </a:r>
            <a:endParaRPr lang="ar-EG" dirty="0" smtClean="0"/>
          </a:p>
          <a:p>
            <a:pPr algn="r" rtl="1"/>
            <a:r>
              <a:rPr lang="ar-EG" dirty="0" smtClean="0"/>
              <a:t>هل تتعرض في مهنتك للأغبرة والأبخرة</a:t>
            </a:r>
            <a:r>
              <a:rPr lang="ar-SA" dirty="0" smtClean="0"/>
              <a:t>		</a:t>
            </a:r>
            <a:endParaRPr lang="en-US" dirty="0"/>
          </a:p>
          <a:p>
            <a:pPr algn="r" rtl="1"/>
            <a:r>
              <a:rPr lang="ar-SY" dirty="0" err="1"/>
              <a:t>اذا</a:t>
            </a:r>
            <a:r>
              <a:rPr lang="ar-SY" dirty="0"/>
              <a:t> أجبت </a:t>
            </a:r>
            <a:r>
              <a:rPr lang="ar-SY" dirty="0" err="1"/>
              <a:t>بــ</a:t>
            </a:r>
            <a:r>
              <a:rPr lang="ar-SY" dirty="0"/>
              <a:t> نعم اذهب لإجراء تخطيط  وظائف الرئة </a:t>
            </a:r>
            <a:r>
              <a:rPr lang="en-US" dirty="0" err="1"/>
              <a:t>Spirometry</a:t>
            </a:r>
            <a:r>
              <a:rPr lang="ar-SY" dirty="0"/>
              <a:t>لتأكيد </a:t>
            </a:r>
            <a:r>
              <a:rPr lang="ar-SY" dirty="0" err="1"/>
              <a:t>اصابتك</a:t>
            </a:r>
            <a:r>
              <a:rPr lang="ar-SY" dirty="0"/>
              <a:t> بالداء الرئوي </a:t>
            </a:r>
            <a:r>
              <a:rPr lang="ar-SY" dirty="0" err="1"/>
              <a:t>الانسدادي</a:t>
            </a:r>
            <a:r>
              <a:rPr lang="ar-SY" dirty="0"/>
              <a:t> </a:t>
            </a:r>
            <a:r>
              <a:rPr lang="ar-SY" dirty="0" smtClean="0"/>
              <a:t>المزمن</a:t>
            </a:r>
            <a:endParaRPr lang="ar-SA" dirty="0" smtClean="0"/>
          </a:p>
          <a:p>
            <a:pPr algn="r" rtl="1"/>
            <a:endParaRPr lang="en-US" dirty="0"/>
          </a:p>
          <a:p>
            <a:pPr algn="r"/>
            <a:r>
              <a:rPr lang="ar-SY" dirty="0"/>
              <a:t>تخطيط وظائف الرئة عن طريق جهاز </a:t>
            </a:r>
            <a:r>
              <a:rPr lang="ar-SY" dirty="0" err="1"/>
              <a:t>السبيروميتر</a:t>
            </a:r>
            <a:r>
              <a:rPr lang="ar-SY" dirty="0"/>
              <a:t> في عيادة طبيب أو </a:t>
            </a:r>
            <a:r>
              <a:rPr lang="ar-SY" dirty="0" err="1"/>
              <a:t>مشفى</a:t>
            </a:r>
            <a:r>
              <a:rPr lang="ar-SY" dirty="0"/>
              <a:t> أو مركز صحي  سيؤكد لك </a:t>
            </a:r>
            <a:r>
              <a:rPr lang="ar-SY" dirty="0" err="1"/>
              <a:t>اصابتك</a:t>
            </a:r>
            <a:r>
              <a:rPr lang="ar-SY" dirty="0"/>
              <a:t> بالداء الرئوي </a:t>
            </a:r>
            <a:r>
              <a:rPr lang="ar-SY" dirty="0" err="1"/>
              <a:t>الانسدادي</a:t>
            </a:r>
            <a:r>
              <a:rPr lang="ar-SY" dirty="0"/>
              <a:t> المزمن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اختبار وظائف الرئة يشخص </a:t>
            </a:r>
            <a:r>
              <a:rPr lang="ar-SA" dirty="0" err="1" smtClean="0"/>
              <a:t>الاصابة</a:t>
            </a:r>
            <a:r>
              <a:rPr lang="ar-SA" dirty="0" smtClean="0"/>
              <a:t> بالداء الرئوي </a:t>
            </a:r>
            <a:r>
              <a:rPr lang="ar-SA" dirty="0" err="1" smtClean="0"/>
              <a:t>الانسدادي</a:t>
            </a:r>
            <a:r>
              <a:rPr lang="ar-SA" dirty="0" smtClean="0"/>
              <a:t> المزمن</a:t>
            </a:r>
            <a:endParaRPr lang="en-US" dirty="0"/>
          </a:p>
        </p:txBody>
      </p:sp>
      <p:pic>
        <p:nvPicPr>
          <p:cNvPr id="1026" name="Picture 2"/>
          <p:cNvPicPr>
            <a:picLocks noGrp="1" noChangeAspect="1" noChangeArrowheads="1"/>
          </p:cNvPicPr>
          <p:nvPr>
            <p:ph sz="half" idx="1"/>
          </p:nvPr>
        </p:nvPicPr>
        <p:blipFill>
          <a:blip r:embed="rId2" cstate="print"/>
          <a:stretch>
            <a:fillRect/>
          </a:stretch>
        </p:blipFill>
        <p:spPr bwMode="auto">
          <a:xfrm>
            <a:off x="538162" y="2443956"/>
            <a:ext cx="3876675" cy="2838450"/>
          </a:xfrm>
          <a:prstGeom prst="rect">
            <a:avLst/>
          </a:prstGeom>
          <a:noFill/>
          <a:ln w="9525">
            <a:noFill/>
            <a:miter lim="800000"/>
            <a:headEnd/>
            <a:tailEnd/>
          </a:ln>
          <a:effectLst/>
        </p:spPr>
      </p:pic>
      <p:sp>
        <p:nvSpPr>
          <p:cNvPr id="4" name="Content Placeholder 3"/>
          <p:cNvSpPr>
            <a:spLocks noGrp="1"/>
          </p:cNvSpPr>
          <p:nvPr>
            <p:ph sz="half" idx="2"/>
          </p:nvPr>
        </p:nvSpPr>
        <p:spPr/>
        <p:txBody>
          <a:bodyPr/>
          <a:lstStyle/>
          <a:p>
            <a:pPr algn="r" rtl="1"/>
            <a:r>
              <a:rPr lang="ar-EG" dirty="0" smtClean="0"/>
              <a:t>اذا كنت مصاب بداء رئوي انسدادي مزمن . سيكون عندك حجم الزفير الأقصى في الثانية</a:t>
            </a:r>
            <a:r>
              <a:rPr lang="en-US" dirty="0" smtClean="0"/>
              <a:t>/ </a:t>
            </a:r>
            <a:endParaRPr lang="ar-EG" dirty="0" smtClean="0"/>
          </a:p>
          <a:p>
            <a:pPr algn="r" rtl="1">
              <a:buNone/>
            </a:pPr>
            <a:r>
              <a:rPr lang="ar-EG" dirty="0" smtClean="0"/>
              <a:t>السعه الحيوية القسرية(</a:t>
            </a:r>
            <a:r>
              <a:rPr lang="en-US" dirty="0" smtClean="0"/>
              <a:t>FEV!/FVC&lt;70%</a:t>
            </a:r>
            <a:r>
              <a:rPr lang="ar-EG" dirty="0" smtClean="0"/>
              <a:t>) بعد استناق الفنتولين الموسع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a:t>كيف يتم القياس</a:t>
            </a:r>
            <a:endParaRPr lang="en-US" dirty="0"/>
          </a:p>
        </p:txBody>
      </p:sp>
      <p:sp>
        <p:nvSpPr>
          <p:cNvPr id="3" name="عنصر نائب للمحتوى 2"/>
          <p:cNvSpPr>
            <a:spLocks noGrp="1"/>
          </p:cNvSpPr>
          <p:nvPr>
            <p:ph idx="1"/>
          </p:nvPr>
        </p:nvSpPr>
        <p:spPr/>
        <p:txBody>
          <a:bodyPr/>
          <a:lstStyle/>
          <a:p>
            <a:pPr algn="r" rtl="1"/>
            <a:r>
              <a:rPr lang="ar-SY" dirty="0"/>
              <a:t>أثناء القياس تبقى جالسا  وظهرك مستقيم، تملأ رئتيك بالهواء بشهيق كامل ثم تضع القطعة الفموية بين  أسنانك وشفاهك ثم تغلق فمك بإحكام  وتزفر أي تخرج الهواء بأقوى وأسرع ما يمكن وحتى لا تعد تستطيع إخراج أية كمية إضافية من </a:t>
            </a:r>
            <a:r>
              <a:rPr lang="ar-SY" dirty="0" smtClean="0"/>
              <a:t>الهواء</a:t>
            </a:r>
          </a:p>
          <a:p>
            <a:pPr algn="r" rtl="1"/>
            <a:r>
              <a:rPr lang="ar-SY" dirty="0" smtClean="0"/>
              <a:t> </a:t>
            </a:r>
            <a:r>
              <a:rPr lang="ar-SY" dirty="0"/>
              <a:t>سيطلب منك الطبيب تكرار ذلك عدة مرات ليأخذ أفضل نفس.</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dirty="0"/>
              <a:t>في حال كونك مصاب بالداء الرئوي </a:t>
            </a:r>
            <a:r>
              <a:rPr lang="ar-SY" dirty="0" err="1"/>
              <a:t>الانسدادي</a:t>
            </a:r>
            <a:r>
              <a:rPr lang="ar-SY" dirty="0"/>
              <a:t> المزمن</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357158" y="1571612"/>
            <a:ext cx="8429683" cy="47863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u="sng" dirty="0"/>
              <a:t>قال لك الطبيب أنك مصاب بالداء الرئوي </a:t>
            </a:r>
            <a:r>
              <a:rPr lang="ar-SY" b="1" u="sng" dirty="0" err="1"/>
              <a:t>الانسدادي</a:t>
            </a:r>
            <a:r>
              <a:rPr lang="ar-SY" b="1" u="sng" dirty="0"/>
              <a:t> المزمن</a:t>
            </a:r>
            <a:r>
              <a:rPr lang="ar-SY" u="sng" dirty="0"/>
              <a:t> </a:t>
            </a:r>
            <a:endParaRPr lang="en-US" dirty="0"/>
          </a:p>
        </p:txBody>
      </p:sp>
      <p:sp>
        <p:nvSpPr>
          <p:cNvPr id="3" name="عنصر نائب للمحتوى 2"/>
          <p:cNvSpPr>
            <a:spLocks noGrp="1"/>
          </p:cNvSpPr>
          <p:nvPr>
            <p:ph idx="1"/>
          </p:nvPr>
        </p:nvSpPr>
        <p:spPr/>
        <p:txBody>
          <a:bodyPr>
            <a:normAutofit fontScale="70000" lnSpcReduction="20000"/>
          </a:bodyPr>
          <a:lstStyle/>
          <a:p>
            <a:pPr algn="r" rtl="1"/>
            <a:r>
              <a:rPr lang="ar-SY" b="1" dirty="0"/>
              <a:t>لا يستطيع الأطباء شفاء المرضى المصابين بالداء الرئوي </a:t>
            </a:r>
            <a:r>
              <a:rPr lang="ar-SY" b="1" dirty="0" err="1"/>
              <a:t>الانسدادي</a:t>
            </a:r>
            <a:r>
              <a:rPr lang="ar-SY" b="1" dirty="0"/>
              <a:t> المزمن، لكنهم يستطيعون المساعدة لتحسين أعراضك وتوقيف تطور أذية رئتيك </a:t>
            </a:r>
            <a:r>
              <a:rPr lang="ar-SY" b="1" dirty="0" smtClean="0"/>
              <a:t>.								</a:t>
            </a:r>
            <a:endParaRPr lang="en-US" dirty="0"/>
          </a:p>
          <a:p>
            <a:pPr lvl="0" algn="r" rtl="1"/>
            <a:r>
              <a:rPr lang="ar-SY" dirty="0"/>
              <a:t>خذ أدويتك الوقائية </a:t>
            </a:r>
            <a:endParaRPr lang="en-US" dirty="0"/>
          </a:p>
          <a:p>
            <a:pPr lvl="0" algn="r" rtl="1"/>
            <a:r>
              <a:rPr lang="ar-SY" dirty="0"/>
              <a:t> وراجعه دوريا  </a:t>
            </a:r>
            <a:endParaRPr lang="en-US" dirty="0"/>
          </a:p>
          <a:p>
            <a:pPr lvl="0" algn="r" rtl="1"/>
            <a:r>
              <a:rPr lang="ar-SY" dirty="0"/>
              <a:t>واترك التدخين </a:t>
            </a:r>
            <a:endParaRPr lang="en-US" dirty="0"/>
          </a:p>
          <a:p>
            <a:pPr lvl="0" algn="r" rtl="1"/>
            <a:r>
              <a:rPr lang="ar-SY" dirty="0"/>
              <a:t>خذ لقاح الأنفلونزا كل عام </a:t>
            </a:r>
            <a:endParaRPr lang="en-US" dirty="0"/>
          </a:p>
          <a:p>
            <a:pPr lvl="0" algn="r" rtl="1"/>
            <a:r>
              <a:rPr lang="ar-SY" dirty="0"/>
              <a:t>أكثر الخضار والنشاط الفيزيائي : لا تسمن ولا </a:t>
            </a:r>
            <a:r>
              <a:rPr lang="ar-SY" dirty="0" smtClean="0"/>
              <a:t>تكسل			</a:t>
            </a:r>
            <a:endParaRPr lang="en-US" dirty="0"/>
          </a:p>
          <a:p>
            <a:pPr algn="r"/>
            <a:endParaRPr lang="ar-SY" b="1" dirty="0" smtClean="0"/>
          </a:p>
          <a:p>
            <a:pPr algn="r"/>
            <a:r>
              <a:rPr lang="ar-SY" b="1" dirty="0" smtClean="0"/>
              <a:t>من </a:t>
            </a:r>
            <a:r>
              <a:rPr lang="ar-SY" b="1" dirty="0"/>
              <a:t>الناحية التشريحية : يحدث كل هذا لان التدخين يسبب شللاً بالأهداب </a:t>
            </a:r>
            <a:r>
              <a:rPr lang="ar-SY" b="1" dirty="0" smtClean="0"/>
              <a:t> المتحركة وفرط </a:t>
            </a:r>
            <a:r>
              <a:rPr lang="ar-SY" b="1" dirty="0"/>
              <a:t>افرازمخاط </a:t>
            </a:r>
            <a:r>
              <a:rPr lang="ar-SY" b="1" dirty="0" smtClean="0"/>
              <a:t> </a:t>
            </a:r>
            <a:r>
              <a:rPr lang="ar-SY" b="1" dirty="0"/>
              <a:t>فسعال </a:t>
            </a:r>
            <a:r>
              <a:rPr lang="ar-SY" b="1" dirty="0" smtClean="0"/>
              <a:t>وقشع</a:t>
            </a:r>
          </a:p>
          <a:p>
            <a:pPr algn="r"/>
            <a:endParaRPr lang="ar-SY" b="1" dirty="0" smtClean="0"/>
          </a:p>
          <a:p>
            <a:pPr algn="r"/>
            <a:r>
              <a:rPr lang="ar-EG" b="1" dirty="0" smtClean="0"/>
              <a:t>يحدث </a:t>
            </a:r>
            <a:r>
              <a:rPr lang="ar-EG" b="1" dirty="0"/>
              <a:t>ضيق النفس لأن  </a:t>
            </a:r>
            <a:r>
              <a:rPr lang="ar-EG" b="1" dirty="0" err="1"/>
              <a:t>القصيبات</a:t>
            </a:r>
            <a:r>
              <a:rPr lang="ar-EG" b="1" dirty="0"/>
              <a:t> </a:t>
            </a:r>
            <a:r>
              <a:rPr lang="ar-EG" b="1" dirty="0" err="1"/>
              <a:t>الانتهائية</a:t>
            </a:r>
            <a:r>
              <a:rPr lang="ar-EG" b="1" dirty="0"/>
              <a:t> والتنفسية </a:t>
            </a:r>
            <a:r>
              <a:rPr lang="ar-EG" b="1" dirty="0" err="1"/>
              <a:t>تضيقت</a:t>
            </a:r>
            <a:r>
              <a:rPr lang="ar-EG" b="1" dirty="0"/>
              <a:t> بسبب التليف والالتهاب المزمن وأصبح دخول الأوكسجين وخروج ثاني </a:t>
            </a:r>
            <a:r>
              <a:rPr lang="ar-EG" b="1" dirty="0" err="1"/>
              <a:t>أوكسيد</a:t>
            </a:r>
            <a:r>
              <a:rPr lang="ar-EG" b="1" dirty="0"/>
              <a:t> </a:t>
            </a:r>
            <a:r>
              <a:rPr lang="ar-EG" b="1" dirty="0" err="1"/>
              <a:t>الكاربون</a:t>
            </a:r>
            <a:r>
              <a:rPr lang="ar-EG" b="1" dirty="0"/>
              <a:t>  أصعب</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428596" y="571480"/>
            <a:ext cx="8286808" cy="60007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614</Words>
  <Application>Microsoft Office PowerPoint</Application>
  <PresentationFormat>On-screen Show (4:3)</PresentationFormat>
  <Paragraphs>88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تثقيف مريض الداء الانسدادي المزمن</vt:lpstr>
      <vt:lpstr>معلومات لتثقيف المريض</vt:lpstr>
      <vt:lpstr>ما هي أسباب الداء الرئوي الانسدادي المزمن</vt:lpstr>
      <vt:lpstr>كثير من المرضى مصابون بالداء الرئوي الانسدادي المزمن ولا يعرفون. كل شخص مدعو للإجابة على الأسئلة التالية، فالإجابة بنعم تساعدك على معرفة إصابتك بالداء الرئوي الانسدادي المزمن</vt:lpstr>
      <vt:lpstr>اختبار وظائف الرئة يشخص الاصابة بالداء الرئوي الانسدادي المزمن</vt:lpstr>
      <vt:lpstr>كيف يتم القياس</vt:lpstr>
      <vt:lpstr>في حال كونك مصاب بالداء الرئوي الانسدادي المزمن</vt:lpstr>
      <vt:lpstr>قال لك الطبيب أنك مصاب بالداء الرئوي الانسدادي المزمن </vt:lpstr>
      <vt:lpstr>Slide 9</vt:lpstr>
      <vt:lpstr>Slide 10</vt:lpstr>
      <vt:lpstr>ماذا سيحصل إذا تابعت التدخين </vt:lpstr>
      <vt:lpstr>أما إذا تركت التدخين في سن مبكرة</vt:lpstr>
      <vt:lpstr>Slide 13</vt:lpstr>
      <vt:lpstr>رئة المدخن: فاترك التدخين فوراً </vt:lpstr>
      <vt:lpstr>هل العلاج ممكن</vt:lpstr>
      <vt:lpstr>العلاج</vt:lpstr>
      <vt:lpstr>الانذار والتطور اذا لم يترك التدخين</vt:lpstr>
      <vt:lpstr>خصوصيات ثقافية لمجتمعنا العربي الشرق الأوسطي</vt:lpstr>
      <vt:lpstr>مفاهيم خاطئة </vt:lpstr>
      <vt:lpstr>Slide 20</vt:lpstr>
      <vt:lpstr>YOU NEED TWO MEDICATIO</vt:lpstr>
      <vt:lpstr>أنواع عديدة من المنشقات : علم مريضك في الصيدلية أو في العيادة أو غرف الاسعاف أو المركز الصحي طريقة استعمال المنشقة الموصوفه</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تثقيف مريض الداء الانسدادي المزمن</dc:title>
  <dc:creator>SAMSUNG</dc:creator>
  <cp:lastModifiedBy>Shamfuture</cp:lastModifiedBy>
  <cp:revision>2</cp:revision>
  <dcterms:created xsi:type="dcterms:W3CDTF">2006-08-16T00:00:00Z</dcterms:created>
  <dcterms:modified xsi:type="dcterms:W3CDTF">2017-09-16T09:49:49Z</dcterms:modified>
</cp:coreProperties>
</file>