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3" r:id="rId1"/>
  </p:sldMasterIdLst>
  <p:notesMasterIdLst>
    <p:notesMasterId r:id="rId54"/>
  </p:notesMasterIdLst>
  <p:sldIdLst>
    <p:sldId id="256" r:id="rId2"/>
    <p:sldId id="257" r:id="rId3"/>
    <p:sldId id="258" r:id="rId4"/>
    <p:sldId id="264" r:id="rId5"/>
    <p:sldId id="268" r:id="rId6"/>
    <p:sldId id="269" r:id="rId7"/>
    <p:sldId id="267" r:id="rId8"/>
    <p:sldId id="270" r:id="rId9"/>
    <p:sldId id="271" r:id="rId10"/>
    <p:sldId id="272" r:id="rId11"/>
    <p:sldId id="273" r:id="rId12"/>
    <p:sldId id="266" r:id="rId13"/>
    <p:sldId id="265" r:id="rId14"/>
    <p:sldId id="278" r:id="rId15"/>
    <p:sldId id="262" r:id="rId16"/>
    <p:sldId id="277" r:id="rId17"/>
    <p:sldId id="276" r:id="rId18"/>
    <p:sldId id="263" r:id="rId19"/>
    <p:sldId id="279" r:id="rId20"/>
    <p:sldId id="280" r:id="rId21"/>
    <p:sldId id="259" r:id="rId22"/>
    <p:sldId id="261" r:id="rId23"/>
    <p:sldId id="260" r:id="rId24"/>
    <p:sldId id="284" r:id="rId25"/>
    <p:sldId id="283" r:id="rId26"/>
    <p:sldId id="282" r:id="rId27"/>
    <p:sldId id="281" r:id="rId28"/>
    <p:sldId id="285" r:id="rId29"/>
    <p:sldId id="287" r:id="rId30"/>
    <p:sldId id="286" r:id="rId31"/>
    <p:sldId id="288" r:id="rId32"/>
    <p:sldId id="289" r:id="rId33"/>
    <p:sldId id="292" r:id="rId34"/>
    <p:sldId id="291" r:id="rId35"/>
    <p:sldId id="290" r:id="rId36"/>
    <p:sldId id="293" r:id="rId37"/>
    <p:sldId id="294" r:id="rId38"/>
    <p:sldId id="295" r:id="rId39"/>
    <p:sldId id="296" r:id="rId40"/>
    <p:sldId id="305" r:id="rId41"/>
    <p:sldId id="301" r:id="rId42"/>
    <p:sldId id="302" r:id="rId43"/>
    <p:sldId id="297" r:id="rId44"/>
    <p:sldId id="298" r:id="rId45"/>
    <p:sldId id="303" r:id="rId46"/>
    <p:sldId id="299" r:id="rId47"/>
    <p:sldId id="304" r:id="rId48"/>
    <p:sldId id="300" r:id="rId49"/>
    <p:sldId id="306" r:id="rId50"/>
    <p:sldId id="307" r:id="rId51"/>
    <p:sldId id="308" r:id="rId52"/>
    <p:sldId id="309"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5CAC3EC-1C19-4A12-88CF-D1EA2A74237E}" type="datetimeFigureOut">
              <a:rPr lang="ar-SA" smtClean="0"/>
              <a:t>23/07/1439</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057FE0-9E1D-48BA-B951-7FA1AE9F4439}" type="slidenum">
              <a:rPr lang="ar-SA" smtClean="0"/>
              <a:t>‹#›</a:t>
            </a:fld>
            <a:endParaRPr lang="ar-SA" dirty="0"/>
          </a:p>
        </p:txBody>
      </p:sp>
    </p:spTree>
    <p:extLst>
      <p:ext uri="{BB962C8B-B14F-4D97-AF65-F5344CB8AC3E}">
        <p14:creationId xmlns:p14="http://schemas.microsoft.com/office/powerpoint/2010/main" val="30545420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1125538" y="4343400"/>
            <a:ext cx="4608512" cy="4114800"/>
          </a:xfrm>
        </p:spPr>
        <p:txBody>
          <a:bodyPr/>
          <a:lstStyle/>
          <a:p>
            <a:pPr algn="just"/>
            <a:r>
              <a:rPr lang="en-US" dirty="0">
                <a:sym typeface="Symbol" pitchFamily="18" charset="2"/>
              </a:rPr>
              <a:t>HbS is much less soluble than normal HbA when deoxygenated. Polymerization of HbS leads to the formation of the irreversibly ‘sickled’ cells.</a:t>
            </a:r>
          </a:p>
          <a:p>
            <a:pPr algn="just"/>
            <a:r>
              <a:rPr lang="en-US" dirty="0">
                <a:sym typeface="Symbol" pitchFamily="18" charset="2"/>
              </a:rPr>
              <a:t>The pathogenesis of SCD relates to the shortened life span of the sickled erythrocytes (16</a:t>
            </a:r>
            <a:r>
              <a:rPr lang="en-US" dirty="0">
                <a:cs typeface="Arial" pitchFamily="34" charset="0"/>
                <a:sym typeface="Symbol" pitchFamily="18" charset="2"/>
              </a:rPr>
              <a:t>–</a:t>
            </a:r>
            <a:r>
              <a:rPr lang="en-US" dirty="0">
                <a:sym typeface="Symbol" pitchFamily="18" charset="2"/>
              </a:rPr>
              <a:t>20 days in contrast to a lifespan of 120 days for normal erythrocytes) and adhesion of the sickled erythrocytes to the microvascular endothelium.</a:t>
            </a:r>
          </a:p>
          <a:p>
            <a:pPr algn="just"/>
            <a:r>
              <a:rPr lang="en-US" dirty="0">
                <a:sym typeface="Symbol" pitchFamily="18" charset="2"/>
              </a:rPr>
              <a:t>Factors that increase the intracellular concentration of hemoglobin (eg red blood cell dehydration), the time spent in the microcirculation or deoxygenation, all contribute to greater HbS polymerization. Exercise, fever, and dehydration may all have deleterious effects in SCD.</a:t>
            </a:r>
          </a:p>
          <a:p>
            <a:pPr algn="just"/>
            <a:r>
              <a:rPr lang="en-US" dirty="0">
                <a:sym typeface="Symbol" pitchFamily="18" charset="2"/>
              </a:rPr>
              <a:t>Although polymerization of HbS is critical, the irreversibly sickled red cells alone are not sufficient for initiating or maintaining the vaso-occlusion that underlies all the complications of SCD.</a:t>
            </a:r>
          </a:p>
          <a:p>
            <a:pPr algn="just"/>
            <a:r>
              <a:rPr lang="en-US" dirty="0">
                <a:sym typeface="Symbol" pitchFamily="18" charset="2"/>
              </a:rPr>
              <a:t>Vaso-occlusion is also dependent on factors extrinsic to the cell, such as the state of the vascular endothelium, vascular tone and activation of platelets and white blood cells involving cytokines and adhesion molecules (α4β1 and CD36).</a:t>
            </a:r>
          </a:p>
          <a:p>
            <a:pPr algn="just"/>
            <a:r>
              <a:rPr lang="en-US" dirty="0"/>
              <a:t>The anemia seen in SCD is primarily hemolytic, a consequence of the shortened survival of the damaged sickled red cells.</a:t>
            </a:r>
            <a:r>
              <a:rPr lang="en-US" dirty="0">
                <a:sym typeface="Symbol" pitchFamily="18" charset="2"/>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1125538" y="4343400"/>
            <a:ext cx="4608512" cy="4114800"/>
          </a:xfrm>
        </p:spPr>
        <p:txBody>
          <a:bodyPr/>
          <a:lstStyle/>
          <a:p>
            <a:pPr marL="209550" indent="-209550">
              <a:lnSpc>
                <a:spcPct val="90000"/>
              </a:lnSpc>
            </a:pPr>
            <a:r>
              <a:rPr lang="en-US" altLang="ja-JP" sz="1000" dirty="0"/>
              <a:t>Repeated vaso-occlusive events ultimately result in end organ damage and almost any organ can be affected. </a:t>
            </a:r>
          </a:p>
          <a:p>
            <a:pPr marL="209550" indent="-209550">
              <a:lnSpc>
                <a:spcPct val="90000"/>
              </a:lnSpc>
            </a:pPr>
            <a:r>
              <a:rPr lang="en-US" altLang="ja-JP" sz="1000" dirty="0"/>
              <a:t>Glomerular damage may in the longer term cause chronic renal failure. Vaso-occlusion in the vasa recta of the kidneys causes reduced urine concentrating capacity, which leads to further vasoocclusive complications due to dehydration. Virtually every patient with SCD has some form of renal impairment, with progressive inability to concentrate urine, polyuria, nocturia and enuresis, which is common in children. Eventually the glomerular damage causes chronic renal failure, particularly in patients over 40 years of age.</a:t>
            </a:r>
            <a:r>
              <a:rPr lang="en-US" altLang="ja-JP" sz="1000" baseline="30000" dirty="0"/>
              <a:t>1</a:t>
            </a:r>
          </a:p>
          <a:p>
            <a:pPr marL="209550" indent="-209550">
              <a:lnSpc>
                <a:spcPct val="90000"/>
              </a:lnSpc>
            </a:pPr>
            <a:r>
              <a:rPr lang="en-US" altLang="ja-JP" sz="1000" dirty="0"/>
              <a:t>A range of other common clinical conditions include gallstones, recurrent chronic leg ulceration and proliferative retinopathy leading to progressive visual loss. </a:t>
            </a:r>
          </a:p>
          <a:p>
            <a:pPr marL="209550" indent="-209550">
              <a:lnSpc>
                <a:spcPct val="90000"/>
              </a:lnSpc>
            </a:pPr>
            <a:r>
              <a:rPr lang="en-US" altLang="ja-JP" sz="1000" dirty="0"/>
              <a:t>Temporary marrow aplasia is also commonly seen and can have a profound effect with reticulocytopenia and a very sudden drop in hematocrit. These aplastic crises appear to result from intercurrent infections, particularly due to parvovirus B19, and often occur in epidemics, frequently involving more than one sibling in the same family.</a:t>
            </a:r>
            <a:r>
              <a:rPr lang="en-US" altLang="ja-JP" sz="1000" baseline="30000" dirty="0"/>
              <a:t>2</a:t>
            </a:r>
            <a:r>
              <a:rPr lang="en-US" altLang="ja-JP" sz="1000" dirty="0"/>
              <a:t> </a:t>
            </a:r>
          </a:p>
          <a:p>
            <a:pPr marL="209550" indent="-209550">
              <a:lnSpc>
                <a:spcPct val="90000"/>
              </a:lnSpc>
            </a:pPr>
            <a:r>
              <a:rPr lang="en-US" altLang="ja-JP" sz="1000" dirty="0"/>
              <a:t>Infection is a major cause of death in children, with loss of spleen function (hyposplenism) increasing the susceptibility to encapsulated bacteria, in particular </a:t>
            </a:r>
            <a:r>
              <a:rPr lang="en-US" altLang="ja-JP" sz="1000" i="1" dirty="0"/>
              <a:t>Streptococcus pneumoniae</a:t>
            </a:r>
            <a:r>
              <a:rPr lang="en-US" altLang="ja-JP" sz="1000" dirty="0"/>
              <a:t>. Causes of death in adults are more variable and include infection, acute chest syndrome, liver failure, stroke and heart failure.</a:t>
            </a:r>
          </a:p>
          <a:p>
            <a:pPr marL="209550" indent="-209550">
              <a:lnSpc>
                <a:spcPct val="90000"/>
              </a:lnSpc>
              <a:buFont typeface="Wingdings" pitchFamily="2" charset="2"/>
              <a:buNone/>
            </a:pPr>
            <a:endParaRPr lang="en-GB" sz="1000" dirty="0"/>
          </a:p>
          <a:p>
            <a:pPr marL="209550" indent="-209550">
              <a:lnSpc>
                <a:spcPct val="90000"/>
              </a:lnSpc>
              <a:buFont typeface="Wingdings" pitchFamily="2" charset="2"/>
              <a:buNone/>
            </a:pPr>
            <a:r>
              <a:rPr lang="en-GB" sz="1000" b="1" dirty="0"/>
              <a:t>References</a:t>
            </a:r>
          </a:p>
          <a:p>
            <a:pPr marL="209550" indent="-209550" algn="just">
              <a:lnSpc>
                <a:spcPct val="90000"/>
              </a:lnSpc>
              <a:buFont typeface="Wingdings" pitchFamily="2" charset="2"/>
              <a:buAutoNum type="arabicPeriod"/>
            </a:pPr>
            <a:r>
              <a:rPr lang="en-GB" sz="1000" dirty="0"/>
              <a:t>Schnog JB </a:t>
            </a:r>
            <a:r>
              <a:rPr lang="en-GB" sz="1000" i="1" dirty="0"/>
              <a:t>et al. Neth J Med</a:t>
            </a:r>
            <a:r>
              <a:rPr lang="en-GB" sz="1000" dirty="0"/>
              <a:t> 2004;62:364–374.</a:t>
            </a:r>
          </a:p>
          <a:p>
            <a:pPr marL="209550" indent="-209550">
              <a:lnSpc>
                <a:spcPct val="90000"/>
              </a:lnSpc>
              <a:buFont typeface="Wingdings" pitchFamily="2" charset="2"/>
              <a:buAutoNum type="arabicPeriod"/>
            </a:pPr>
            <a:r>
              <a:rPr lang="en-US" sz="1000" dirty="0"/>
              <a:t>Smith-Whitley K </a:t>
            </a:r>
            <a:r>
              <a:rPr lang="en-US" sz="1000" i="1" dirty="0"/>
              <a:t>et al</a:t>
            </a:r>
            <a:r>
              <a:rPr lang="en-US" sz="1000" dirty="0"/>
              <a:t>. </a:t>
            </a:r>
            <a:r>
              <a:rPr lang="en-US" sz="1000" i="1" dirty="0"/>
              <a:t>Blood </a:t>
            </a:r>
            <a:r>
              <a:rPr lang="en-US" sz="1000" dirty="0"/>
              <a:t>2004;103:422–427.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6997783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48177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4353015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عنوان ون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0314431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2061935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0275577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137830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7602095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3285718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9280261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4442410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23/07/1439</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8735981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23/07/1439</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dirty="0"/>
          </a:p>
        </p:txBody>
      </p:sp>
    </p:spTree>
    <p:extLst>
      <p:ext uri="{BB962C8B-B14F-4D97-AF65-F5344CB8AC3E}">
        <p14:creationId xmlns:p14="http://schemas.microsoft.com/office/powerpoint/2010/main" val="395183929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ar-SY" sz="4800" b="1" i="1" dirty="0" smtClean="0">
                <a:solidFill>
                  <a:schemeClr val="accent2">
                    <a:lumMod val="20000"/>
                    <a:lumOff val="80000"/>
                  </a:schemeClr>
                </a:solidFill>
                <a:latin typeface="Script MT Bold" panose="03040602040607080904" pitchFamily="66" charset="0"/>
                <a:cs typeface="Old Antic Outline Shaded" panose="02010400000000000000" pitchFamily="2" charset="-78"/>
              </a:rPr>
              <a:t>فقر الدم المنجلي والحمل</a:t>
            </a:r>
            <a:endParaRPr lang="ar-SA" sz="4800" b="1" i="1" dirty="0">
              <a:solidFill>
                <a:schemeClr val="accent2">
                  <a:lumMod val="20000"/>
                  <a:lumOff val="80000"/>
                </a:schemeClr>
              </a:solidFill>
              <a:latin typeface="Script MT Bold" panose="03040602040607080904" pitchFamily="66" charset="0"/>
              <a:cs typeface="Old Antic Outline Shaded" panose="02010400000000000000" pitchFamily="2" charset="-78"/>
            </a:endParaRPr>
          </a:p>
        </p:txBody>
      </p:sp>
      <p:sp>
        <p:nvSpPr>
          <p:cNvPr id="5" name="عنصر نائب للمحتوى 4"/>
          <p:cNvSpPr>
            <a:spLocks noGrp="1"/>
          </p:cNvSpPr>
          <p:nvPr>
            <p:ph idx="1"/>
          </p:nvPr>
        </p:nvSpPr>
        <p:spPr/>
        <p:txBody>
          <a:bodyPr/>
          <a:lstStyle/>
          <a:p>
            <a:endParaRPr lang="ar-SA" dirty="0"/>
          </a:p>
        </p:txBody>
      </p:sp>
      <p:pic>
        <p:nvPicPr>
          <p:cNvPr id="1026" name="Picture 2" descr="C:\Users\yaser\Desktop\sicle\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3999"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725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i="1" dirty="0" smtClean="0">
                <a:solidFill>
                  <a:schemeClr val="accent2">
                    <a:lumMod val="20000"/>
                    <a:lumOff val="80000"/>
                  </a:schemeClr>
                </a:solidFill>
                <a:cs typeface="Old Antic Outline Shaded" panose="02010400000000000000" pitchFamily="2" charset="-78"/>
              </a:rPr>
              <a:t>علاج الداء المنجلي</a:t>
            </a:r>
            <a:endParaRPr lang="en-US" sz="4800" b="1" i="1" dirty="0">
              <a:solidFill>
                <a:schemeClr val="accent2">
                  <a:lumMod val="20000"/>
                  <a:lumOff val="80000"/>
                </a:schemeClr>
              </a:solidFill>
              <a:cs typeface="Old Antic Outline Shaded" panose="02010400000000000000" pitchFamily="2" charset="-78"/>
            </a:endParaRPr>
          </a:p>
        </p:txBody>
      </p:sp>
      <p:pic>
        <p:nvPicPr>
          <p:cNvPr id="1026" name="Picture 2" descr="C:\Documents and Settings\User\Desktop\صصص\untitled.bmp"/>
          <p:cNvPicPr>
            <a:picLocks noGrp="1" noChangeAspect="1" noChangeArrowheads="1"/>
          </p:cNvPicPr>
          <p:nvPr>
            <p:ph idx="1"/>
          </p:nvPr>
        </p:nvPicPr>
        <p:blipFill>
          <a:blip r:embed="rId2"/>
          <a:srcRect/>
          <a:stretch>
            <a:fillRect/>
          </a:stretch>
        </p:blipFill>
        <p:spPr bwMode="auto">
          <a:xfrm>
            <a:off x="642910" y="1714488"/>
            <a:ext cx="3990991" cy="4500594"/>
          </a:xfrm>
          <a:prstGeom prst="rect">
            <a:avLst/>
          </a:prstGeom>
          <a:noFill/>
        </p:spPr>
      </p:pic>
      <p:pic>
        <p:nvPicPr>
          <p:cNvPr id="1027" name="Picture 3" descr="C:\Documents and Settings\User\Desktop\صصص\CAA7012V.jpg"/>
          <p:cNvPicPr>
            <a:picLocks noChangeAspect="1" noChangeArrowheads="1"/>
          </p:cNvPicPr>
          <p:nvPr/>
        </p:nvPicPr>
        <p:blipFill>
          <a:blip r:embed="rId3"/>
          <a:srcRect/>
          <a:stretch>
            <a:fillRect/>
          </a:stretch>
        </p:blipFill>
        <p:spPr bwMode="auto">
          <a:xfrm>
            <a:off x="5143504" y="1714488"/>
            <a:ext cx="2790835" cy="2071702"/>
          </a:xfrm>
          <a:prstGeom prst="rect">
            <a:avLst/>
          </a:prstGeom>
          <a:noFill/>
        </p:spPr>
      </p:pic>
      <p:pic>
        <p:nvPicPr>
          <p:cNvPr id="1028" name="Picture 4" descr="C:\Documents and Settings\User\Desktop\صصص\CA3EISLO.jpg"/>
          <p:cNvPicPr>
            <a:picLocks noChangeAspect="1" noChangeArrowheads="1"/>
          </p:cNvPicPr>
          <p:nvPr/>
        </p:nvPicPr>
        <p:blipFill>
          <a:blip r:embed="rId4"/>
          <a:srcRect/>
          <a:stretch>
            <a:fillRect/>
          </a:stretch>
        </p:blipFill>
        <p:spPr bwMode="auto">
          <a:xfrm>
            <a:off x="5143504" y="4071942"/>
            <a:ext cx="2786082" cy="2071702"/>
          </a:xfrm>
          <a:prstGeom prst="rect">
            <a:avLst/>
          </a:prstGeom>
          <a:noFill/>
        </p:spPr>
      </p:pic>
    </p:spTree>
    <p:extLst>
      <p:ext uri="{BB962C8B-B14F-4D97-AF65-F5344CB8AC3E}">
        <p14:creationId xmlns:p14="http://schemas.microsoft.com/office/powerpoint/2010/main" val="19873115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2">
                    <a:lumMod val="20000"/>
                    <a:lumOff val="80000"/>
                  </a:schemeClr>
                </a:solidFill>
                <a:cs typeface="Old Antic Outline Shaded" panose="02010400000000000000" pitchFamily="2" charset="-78"/>
              </a:rPr>
              <a:t>فقر الدم المنجلي</a:t>
            </a:r>
            <a:endParaRPr lang="ar-SA" sz="4800" b="1" i="1" dirty="0">
              <a:solidFill>
                <a:schemeClr val="accent2">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20000"/>
          </a:bodyPr>
          <a:lstStyle/>
          <a:p>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إن المخاطر الكبيرة لفقر الدم المنجلي ناجمة عن الخلايا المنجلية وماينجم عنها من إحتشاءات متعددة ومخاطر على الأم والجنين .</a:t>
            </a:r>
          </a:p>
          <a:p>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يشكل المنجلي خطورة على الحامل والجنين .</a:t>
            </a:r>
          </a:p>
          <a:p>
            <a:r>
              <a:rPr lang="ar-SY"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المخاطر الوالدية :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مشاكل كلوية , الارجاج , قصور قلب , ارتفاع توتر رئوي , متلازمة الصدر الحاد , فقر دم حاد , مخاض مبكر , قصور كلوي. خثارات وانحلالات دموية .</a:t>
            </a:r>
          </a:p>
          <a:p>
            <a:r>
              <a:rPr lang="ar-SY"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المخاطر على الجنين :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نقص تروية المشيمة , التمنيع وانحلال دم الجنين , نقص نمو الجنين , موت الجنين .</a:t>
            </a:r>
          </a:p>
          <a:p>
            <a:endPar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22723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lstStyle/>
          <a:p>
            <a:r>
              <a:rPr lang="ar-SY" dirty="0" smtClean="0">
                <a:latin typeface="Tahoma" panose="020B0604030504040204" pitchFamily="34" charset="0"/>
                <a:ea typeface="Tahoma" panose="020B0604030504040204" pitchFamily="34" charset="0"/>
                <a:cs typeface="Tahoma" panose="020B0604030504040204" pitchFamily="34" charset="0"/>
              </a:rPr>
              <a:t>تحتاج 50 – 70 % من الأمهات المنجليات الاستشفاء في المشفى ولو لمرة واحدة أثناء الحمل .</a:t>
            </a:r>
          </a:p>
          <a:p>
            <a:r>
              <a:rPr lang="ar-SY" dirty="0" smtClean="0">
                <a:latin typeface="Tahoma" panose="020B0604030504040204" pitchFamily="34" charset="0"/>
                <a:ea typeface="Tahoma" panose="020B0604030504040204" pitchFamily="34" charset="0"/>
                <a:cs typeface="Tahoma" panose="020B0604030504040204" pitchFamily="34" charset="0"/>
              </a:rPr>
              <a:t>تحتاج 30 – 40 % من الأمهات المنجليات نقل دم أثناء الحمل .</a:t>
            </a:r>
          </a:p>
          <a:p>
            <a:r>
              <a:rPr lang="ar-SY" dirty="0" smtClean="0">
                <a:latin typeface="Tahoma" panose="020B0604030504040204" pitchFamily="34" charset="0"/>
                <a:ea typeface="Tahoma" panose="020B0604030504040204" pitchFamily="34" charset="0"/>
                <a:cs typeface="Tahoma" panose="020B0604030504040204" pitchFamily="34" charset="0"/>
              </a:rPr>
              <a:t>الحوامل المنجليات عرضة للوفاة أكثر من الحوامل الطبيعيات بحوالي 10%</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3492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a:bodyPr>
          <a:lstStyle/>
          <a:p>
            <a:pPr marL="0" indent="0">
              <a:buNone/>
            </a:pPr>
            <a:r>
              <a:rPr lang="ar-SY" sz="2200" b="1" i="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أشيع الاختلاطات التي تتعرض لها الحامل المنجلية أثناء الحمل</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9144000"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3663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fontScale="55000" lnSpcReduction="20000"/>
          </a:bodyPr>
          <a:lstStyle/>
          <a:p>
            <a:pPr marL="0" indent="0">
              <a:buNone/>
            </a:pPr>
            <a:r>
              <a:rPr lang="ar-SY" sz="3600" b="1" i="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أشيع الاختلاطات التي تتعرض لها الحامل المنجلية أثناء الحمل :</a:t>
            </a:r>
          </a:p>
          <a:p>
            <a:pPr marL="0" indent="0">
              <a:buNone/>
            </a:pPr>
            <a:endParaRPr lang="ar-SY" i="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latin typeface="Tahoma" panose="020B0604030504040204" pitchFamily="34" charset="0"/>
                <a:ea typeface="Tahoma" panose="020B0604030504040204" pitchFamily="34" charset="0"/>
                <a:cs typeface="Tahoma" panose="020B0604030504040204" pitchFamily="34" charset="0"/>
              </a:rPr>
              <a:t>ارتفاع التوتر الرئوي : </a:t>
            </a:r>
            <a:r>
              <a:rPr lang="ar-SY" dirty="0" smtClean="0">
                <a:latin typeface="Tahoma" panose="020B0604030504040204" pitchFamily="34" charset="0"/>
                <a:ea typeface="Tahoma" panose="020B0604030504040204" pitchFamily="34" charset="0"/>
                <a:cs typeface="Tahoma" panose="020B0604030504040204" pitchFamily="34" charset="0"/>
              </a:rPr>
              <a:t>بسبب زيادة الحمل الدوراني واختلاط متلازمة الصدر الحاد.</a:t>
            </a:r>
          </a:p>
          <a:p>
            <a:pPr>
              <a:buFont typeface="Wingdings" panose="05000000000000000000" pitchFamily="2" charset="2"/>
              <a:buChar char="Ø"/>
            </a:pPr>
            <a:endParaRPr lang="ar-SY"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latin typeface="Tahoma" panose="020B0604030504040204" pitchFamily="34" charset="0"/>
                <a:ea typeface="Tahoma" panose="020B0604030504040204" pitchFamily="34" charset="0"/>
                <a:cs typeface="Tahoma" panose="020B0604030504040204" pitchFamily="34" charset="0"/>
              </a:rPr>
              <a:t>الإرجاج وما قبل الإرجاج : </a:t>
            </a:r>
            <a:r>
              <a:rPr lang="ar-SY" dirty="0" smtClean="0">
                <a:latin typeface="Tahoma" panose="020B0604030504040204" pitchFamily="34" charset="0"/>
                <a:ea typeface="Tahoma" panose="020B0604030504040204" pitchFamily="34" charset="0"/>
                <a:cs typeface="Tahoma" panose="020B0604030504040204" pitchFamily="34" charset="0"/>
              </a:rPr>
              <a:t>وخاصة بعد الأذيات الكلوية وارتفاع الضغط واحتشاءات المشيمة.</a:t>
            </a:r>
          </a:p>
          <a:p>
            <a:pPr>
              <a:buFont typeface="Wingdings" panose="05000000000000000000" pitchFamily="2" charset="2"/>
              <a:buChar char="Ø"/>
            </a:pPr>
            <a:endParaRPr lang="ar-SY"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latin typeface="Tahoma" panose="020B0604030504040204" pitchFamily="34" charset="0"/>
                <a:ea typeface="Tahoma" panose="020B0604030504040204" pitchFamily="34" charset="0"/>
                <a:cs typeface="Tahoma" panose="020B0604030504040204" pitchFamily="34" charset="0"/>
              </a:rPr>
              <a:t>ارتفاع الخطورة بالإصابة بالصمات : </a:t>
            </a:r>
            <a:r>
              <a:rPr lang="ar-SY" dirty="0" smtClean="0">
                <a:latin typeface="Tahoma" panose="020B0604030504040204" pitchFamily="34" charset="0"/>
                <a:ea typeface="Tahoma" panose="020B0604030504040204" pitchFamily="34" charset="0"/>
                <a:cs typeface="Tahoma" panose="020B0604030504040204" pitchFamily="34" charset="0"/>
              </a:rPr>
              <a:t>( الحمل عامل محرض على التخثر ).</a:t>
            </a:r>
          </a:p>
          <a:p>
            <a:pPr>
              <a:buFont typeface="Wingdings" panose="05000000000000000000" pitchFamily="2" charset="2"/>
              <a:buChar char="Ø"/>
            </a:pPr>
            <a:endParaRPr lang="ar-SY"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latin typeface="Tahoma" panose="020B0604030504040204" pitchFamily="34" charset="0"/>
                <a:ea typeface="Tahoma" panose="020B0604030504040204" pitchFamily="34" charset="0"/>
                <a:cs typeface="Tahoma" panose="020B0604030504040204" pitchFamily="34" charset="0"/>
              </a:rPr>
              <a:t>فقر الدم : </a:t>
            </a:r>
            <a:r>
              <a:rPr lang="ar-SY" dirty="0" smtClean="0">
                <a:latin typeface="Tahoma" panose="020B0604030504040204" pitchFamily="34" charset="0"/>
                <a:ea typeface="Tahoma" panose="020B0604030504040204" pitchFamily="34" charset="0"/>
                <a:cs typeface="Tahoma" panose="020B0604030504040204" pitchFamily="34" charset="0"/>
              </a:rPr>
              <a:t>يزداد تعداد الـ</a:t>
            </a:r>
            <a:r>
              <a:rPr lang="en-US" dirty="0" smtClean="0">
                <a:latin typeface="Tahoma" panose="020B0604030504040204" pitchFamily="34" charset="0"/>
                <a:ea typeface="Tahoma" panose="020B0604030504040204" pitchFamily="34" charset="0"/>
                <a:cs typeface="Tahoma" panose="020B0604030504040204" pitchFamily="34" charset="0"/>
              </a:rPr>
              <a:t>RBC </a:t>
            </a:r>
            <a:r>
              <a:rPr lang="ar-SY" dirty="0" smtClean="0">
                <a:latin typeface="Tahoma" panose="020B0604030504040204" pitchFamily="34" charset="0"/>
                <a:ea typeface="Tahoma" panose="020B0604030504040204" pitchFamily="34" charset="0"/>
                <a:cs typeface="Tahoma" panose="020B0604030504040204" pitchFamily="34" charset="0"/>
              </a:rPr>
              <a:t>خلال الحمل للسيدات الطبيعيات من 400 -450 مل من أجل تعويض زيادة الحجم التي تتراوح من 40 -50مرة أما عند الحامل المنجلية فهذا الأمر لا يتحقق وبالتالي يحدث فقر دم إضافة إلى الأسباب الانحلالية للمرض ذاته.</a:t>
            </a:r>
          </a:p>
          <a:p>
            <a:pPr>
              <a:buFont typeface="Wingdings" panose="05000000000000000000" pitchFamily="2" charset="2"/>
              <a:buChar char="Ø"/>
            </a:pPr>
            <a:endParaRPr lang="ar-SY"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latin typeface="Tahoma" panose="020B0604030504040204" pitchFamily="34" charset="0"/>
                <a:ea typeface="Tahoma" panose="020B0604030504040204" pitchFamily="34" charset="0"/>
                <a:cs typeface="Tahoma" panose="020B0604030504040204" pitchFamily="34" charset="0"/>
              </a:rPr>
              <a:t>النوب الألمية  :</a:t>
            </a:r>
            <a:r>
              <a:rPr lang="ar-SY" dirty="0" smtClean="0">
                <a:latin typeface="Tahoma" panose="020B0604030504040204" pitchFamily="34" charset="0"/>
                <a:ea typeface="Tahoma" panose="020B0604030504040204" pitchFamily="34" charset="0"/>
                <a:cs typeface="Tahoma" panose="020B0604030504040204" pitchFamily="34" charset="0"/>
              </a:rPr>
              <a:t>الشديدة لنوب التمنجل .</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23782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a:bodyPr>
          <a:lstStyle/>
          <a:p>
            <a:pPr marL="0" indent="0">
              <a:buNone/>
            </a:pPr>
            <a:r>
              <a:rPr lang="ar-SY" b="1" i="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أهم الاختلاطات على الجنين:</a:t>
            </a:r>
          </a:p>
          <a:p>
            <a:pPr marL="0" indent="0">
              <a:buNone/>
            </a:pPr>
            <a:endParaRPr lang="ar-SY"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Users\yaser\Desktop\sicl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9144000"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1234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fontScale="77500" lnSpcReduction="20000"/>
          </a:bodyPr>
          <a:lstStyle/>
          <a:p>
            <a:pPr marL="0" indent="0">
              <a:buNone/>
            </a:pPr>
            <a:r>
              <a:rPr lang="ar-SY" b="1" i="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أهم الاختلاطات على الجنين:</a:t>
            </a:r>
          </a:p>
          <a:p>
            <a:pPr marL="0" indent="0">
              <a:buNone/>
            </a:pPr>
            <a:endParaRPr lang="ar-SY"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عدم كفاية التروية المشيمية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بسبب الاحتشاءات المتكررة مما يؤدي إلى نقص أكسجة الجنين ,نقص وزن الجنين , تأخر في النمو داخل الرحم , موت محصول الحمل , مخاض مبكر .</a:t>
            </a:r>
          </a:p>
          <a:p>
            <a:pPr>
              <a:buFont typeface="Wingdings" panose="05000000000000000000" pitchFamily="2" charset="2"/>
              <a:buChar char="Ø"/>
            </a:pPr>
            <a:endPar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التمنيع :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بسبب نقل الدم المتكرر للأم وظهور بعض الأضداد الشاذة التي يمكن أن تعبر المشيمة وتسبب انحلال دم الجنين أو فقر دم له أو موت الجنين .</a:t>
            </a:r>
          </a:p>
          <a:p>
            <a:pPr>
              <a:buFont typeface="Wingdings" panose="05000000000000000000" pitchFamily="2" charset="2"/>
              <a:buChar char="Ø"/>
            </a:pPr>
            <a:endPar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ar-SY" b="1"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إختلاطات المسكنات المورفينية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على الجنين.</a:t>
            </a:r>
          </a:p>
        </p:txBody>
      </p:sp>
    </p:spTree>
    <p:extLst>
      <p:ext uri="{BB962C8B-B14F-4D97-AF65-F5344CB8AC3E}">
        <p14:creationId xmlns:p14="http://schemas.microsoft.com/office/powerpoint/2010/main" val="36125595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Y" b="1" dirty="0" smtClean="0">
                <a:latin typeface="Tahoma" panose="020B0604030504040204" pitchFamily="34" charset="0"/>
                <a:ea typeface="Tahoma" panose="020B0604030504040204" pitchFamily="34" charset="0"/>
                <a:cs typeface="Tahoma" panose="020B0604030504040204" pitchFamily="34" charset="0"/>
              </a:rPr>
              <a:t>تستوجب العناية بالسيدة المصابة بفقر الدم المنجلي التركيز على ما يلي :</a:t>
            </a:r>
          </a:p>
          <a:p>
            <a:pPr>
              <a:buFont typeface="Wingdings" panose="05000000000000000000" pitchFamily="2" charset="2"/>
              <a:buChar char="v"/>
            </a:pPr>
            <a:endParaRPr lang="ar-SY"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ar-SY" dirty="0" smtClean="0">
                <a:latin typeface="Tahoma" panose="020B0604030504040204" pitchFamily="34" charset="0"/>
                <a:ea typeface="Tahoma" panose="020B0604030504040204" pitchFamily="34" charset="0"/>
                <a:cs typeface="Tahoma" panose="020B0604030504040204" pitchFamily="34" charset="0"/>
              </a:rPr>
              <a:t>العناية بالسيدة قبل الحمل (التخطيط للحمل ).</a:t>
            </a:r>
          </a:p>
          <a:p>
            <a:pPr>
              <a:buFont typeface="Wingdings" panose="05000000000000000000" pitchFamily="2" charset="2"/>
              <a:buChar char="v"/>
            </a:pPr>
            <a:endParaRPr lang="ar-SY"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ar-SY" dirty="0" smtClean="0">
                <a:latin typeface="Tahoma" panose="020B0604030504040204" pitchFamily="34" charset="0"/>
                <a:ea typeface="Tahoma" panose="020B0604030504040204" pitchFamily="34" charset="0"/>
                <a:cs typeface="Tahoma" panose="020B0604030504040204" pitchFamily="34" charset="0"/>
              </a:rPr>
              <a:t>العناية بالسيدة أثناء الحمل .</a:t>
            </a:r>
          </a:p>
          <a:p>
            <a:pPr>
              <a:buFont typeface="Wingdings" panose="05000000000000000000" pitchFamily="2" charset="2"/>
              <a:buChar char="v"/>
            </a:pPr>
            <a:endParaRPr lang="ar-SY"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ar-SY" dirty="0" smtClean="0">
                <a:latin typeface="Tahoma" panose="020B0604030504040204" pitchFamily="34" charset="0"/>
                <a:ea typeface="Tahoma" panose="020B0604030504040204" pitchFamily="34" charset="0"/>
                <a:cs typeface="Tahoma" panose="020B0604030504040204" pitchFamily="34" charset="0"/>
              </a:rPr>
              <a:t>العناية بالسيدة أثناء الولادة .</a:t>
            </a:r>
          </a:p>
          <a:p>
            <a:pPr>
              <a:buFont typeface="Wingdings" panose="05000000000000000000" pitchFamily="2" charset="2"/>
              <a:buChar char="v"/>
            </a:pPr>
            <a:endParaRPr lang="ar-SY"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r>
              <a:rPr lang="ar-SY" dirty="0" smtClean="0">
                <a:latin typeface="Tahoma" panose="020B0604030504040204" pitchFamily="34" charset="0"/>
                <a:ea typeface="Tahoma" panose="020B0604030504040204" pitchFamily="34" charset="0"/>
                <a:cs typeface="Tahoma" panose="020B0604030504040204" pitchFamily="34" charset="0"/>
              </a:rPr>
              <a:t>العناية بالسيدة ما بعد الولادة .</a:t>
            </a:r>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00104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solidFill>
                  <a:schemeClr val="accent2">
                    <a:lumMod val="20000"/>
                    <a:lumOff val="80000"/>
                  </a:schemeClr>
                </a:solidFill>
                <a:cs typeface="Old Antic Outline Shaded" panose="02010400000000000000" pitchFamily="2" charset="-78"/>
              </a:rPr>
              <a:t>العناية قبل الحمل</a:t>
            </a:r>
            <a:endParaRPr lang="ar-SA" b="1" dirty="0">
              <a:solidFill>
                <a:schemeClr val="accent2">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endParaRPr lang="ar-SA" dirty="0"/>
          </a:p>
        </p:txBody>
      </p:sp>
      <p:pic>
        <p:nvPicPr>
          <p:cNvPr id="4098" name="Picture 2" descr="C:\Users\yaser\Desktop\sicle\preconception_care_8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4480"/>
            <a:ext cx="9144000"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0435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Y" sz="3600" b="1" i="1" dirty="0">
                <a:solidFill>
                  <a:schemeClr val="accent6">
                    <a:lumMod val="20000"/>
                    <a:lumOff val="80000"/>
                  </a:schemeClr>
                </a:solidFill>
                <a:cs typeface="Old Antic Outline Shaded" panose="02010400000000000000" pitchFamily="2" charset="-78"/>
              </a:rPr>
              <a:t>التوصيات قبل الحمل </a:t>
            </a:r>
            <a:r>
              <a:rPr lang="ar-SY" sz="3600" b="1" i="1" dirty="0" smtClean="0">
                <a:solidFill>
                  <a:schemeClr val="accent6">
                    <a:lumMod val="20000"/>
                    <a:lumOff val="80000"/>
                  </a:schemeClr>
                </a:solidFill>
                <a:cs typeface="Old Antic Outline Shaded" panose="02010400000000000000" pitchFamily="2" charset="-78"/>
              </a:rPr>
              <a:t>لحامل سمة </a:t>
            </a:r>
            <a:r>
              <a:rPr lang="ar-SY" sz="3600" b="1" i="1" dirty="0">
                <a:solidFill>
                  <a:schemeClr val="accent6">
                    <a:lumMod val="20000"/>
                    <a:lumOff val="80000"/>
                  </a:schemeClr>
                </a:solidFill>
                <a:cs typeface="Old Antic Outline Shaded" panose="02010400000000000000" pitchFamily="2" charset="-78"/>
              </a:rPr>
              <a:t>فقر الدم المنجلي</a:t>
            </a:r>
            <a:endParaRPr lang="ar-SA" sz="3600" b="1" dirty="0">
              <a:solidFill>
                <a:schemeClr val="accent6">
                  <a:lumMod val="20000"/>
                  <a:lumOff val="80000"/>
                </a:schemeClr>
              </a:solidFill>
            </a:endParaRPr>
          </a:p>
        </p:txBody>
      </p:sp>
      <p:sp>
        <p:nvSpPr>
          <p:cNvPr id="3" name="عنصر نائب للمحتوى 2"/>
          <p:cNvSpPr>
            <a:spLocks noGrp="1"/>
          </p:cNvSpPr>
          <p:nvPr>
            <p:ph idx="1"/>
          </p:nvPr>
        </p:nvSpPr>
        <p:spPr/>
        <p:txBody>
          <a:bodyPr>
            <a:normAutofit fontScale="85000" lnSpcReduction="10000"/>
          </a:bodyPr>
          <a:lstStyle/>
          <a:p>
            <a:pPr marL="0" indent="0">
              <a:buNone/>
            </a:pPr>
            <a:r>
              <a:rPr lang="ar-SY" b="1" u="sng" dirty="0" smtClean="0">
                <a:solidFill>
                  <a:schemeClr val="tx1">
                    <a:lumMod val="95000"/>
                    <a:lumOff val="5000"/>
                  </a:schemeClr>
                </a:solidFill>
              </a:rPr>
              <a:t>السيدات </a:t>
            </a:r>
            <a:r>
              <a:rPr lang="ar-SY" b="1" u="sng" dirty="0">
                <a:solidFill>
                  <a:schemeClr val="tx1">
                    <a:lumMod val="95000"/>
                    <a:lumOff val="5000"/>
                  </a:schemeClr>
                </a:solidFill>
              </a:rPr>
              <a:t>حاملات سمة </a:t>
            </a:r>
            <a:r>
              <a:rPr lang="ar-SY" b="1" u="sng" dirty="0" smtClean="0">
                <a:solidFill>
                  <a:schemeClr val="tx1">
                    <a:lumMod val="95000"/>
                    <a:lumOff val="5000"/>
                  </a:schemeClr>
                </a:solidFill>
              </a:rPr>
              <a:t>المنجلي:</a:t>
            </a:r>
            <a:endParaRPr lang="ar-SY" b="1" u="sng" dirty="0">
              <a:solidFill>
                <a:schemeClr val="tx1">
                  <a:lumMod val="95000"/>
                  <a:lumOff val="5000"/>
                </a:schemeClr>
              </a:solidFill>
            </a:endParaRPr>
          </a:p>
          <a:p>
            <a:r>
              <a:rPr lang="ar-SY" dirty="0">
                <a:solidFill>
                  <a:schemeClr val="tx1">
                    <a:lumMod val="95000"/>
                    <a:lumOff val="5000"/>
                  </a:schemeClr>
                </a:solidFill>
              </a:rPr>
              <a:t>ا</a:t>
            </a:r>
            <a:r>
              <a:rPr lang="ar-SY" dirty="0" smtClean="0">
                <a:solidFill>
                  <a:schemeClr val="tx1">
                    <a:lumMod val="95000"/>
                    <a:lumOff val="5000"/>
                  </a:schemeClr>
                </a:solidFill>
              </a:rPr>
              <a:t>لسيدة </a:t>
            </a:r>
            <a:r>
              <a:rPr lang="ar-SY" dirty="0">
                <a:solidFill>
                  <a:schemeClr val="tx1">
                    <a:lumMod val="95000"/>
                    <a:lumOff val="5000"/>
                  </a:schemeClr>
                </a:solidFill>
              </a:rPr>
              <a:t>الحامل للسمة معرضة </a:t>
            </a:r>
            <a:r>
              <a:rPr lang="ar-SY" dirty="0" smtClean="0">
                <a:solidFill>
                  <a:schemeClr val="tx1">
                    <a:lumMod val="95000"/>
                    <a:lumOff val="5000"/>
                  </a:schemeClr>
                </a:solidFill>
              </a:rPr>
              <a:t>لانخفاض </a:t>
            </a:r>
            <a:r>
              <a:rPr lang="ar-SY" dirty="0">
                <a:solidFill>
                  <a:schemeClr val="tx1">
                    <a:lumMod val="95000"/>
                    <a:lumOff val="5000"/>
                  </a:schemeClr>
                </a:solidFill>
              </a:rPr>
              <a:t>قيم الخضاب والدخول في مشاكل فقر الدم .</a:t>
            </a:r>
          </a:p>
          <a:p>
            <a:r>
              <a:rPr lang="ar-SY" dirty="0">
                <a:solidFill>
                  <a:schemeClr val="tx1">
                    <a:lumMod val="95000"/>
                    <a:lumOff val="5000"/>
                  </a:schemeClr>
                </a:solidFill>
              </a:rPr>
              <a:t>لذلك يجب إجراء </a:t>
            </a:r>
            <a:r>
              <a:rPr lang="ar-SY" u="sng" dirty="0">
                <a:solidFill>
                  <a:schemeClr val="tx1">
                    <a:lumMod val="95000"/>
                    <a:lumOff val="5000"/>
                  </a:schemeClr>
                </a:solidFill>
              </a:rPr>
              <a:t>تعداد </a:t>
            </a:r>
            <a:r>
              <a:rPr lang="ar-SY" b="1" u="sng" dirty="0">
                <a:solidFill>
                  <a:schemeClr val="tx1">
                    <a:lumMod val="95000"/>
                    <a:lumOff val="5000"/>
                  </a:schemeClr>
                </a:solidFill>
              </a:rPr>
              <a:t>الكريات الحمراء</a:t>
            </a:r>
            <a:r>
              <a:rPr lang="ar-SY" dirty="0">
                <a:solidFill>
                  <a:schemeClr val="tx1">
                    <a:lumMod val="95000"/>
                    <a:lumOff val="5000"/>
                  </a:schemeClr>
                </a:solidFill>
              </a:rPr>
              <a:t> و </a:t>
            </a:r>
            <a:r>
              <a:rPr lang="ar-SY" b="1" u="sng" dirty="0">
                <a:solidFill>
                  <a:schemeClr val="tx1">
                    <a:lumMod val="95000"/>
                    <a:lumOff val="5000"/>
                  </a:schemeClr>
                </a:solidFill>
              </a:rPr>
              <a:t>الخضاب والهيماتوكريت </a:t>
            </a:r>
            <a:r>
              <a:rPr lang="ar-SY" dirty="0">
                <a:solidFill>
                  <a:schemeClr val="tx1">
                    <a:lumMod val="95000"/>
                    <a:lumOff val="5000"/>
                  </a:schemeClr>
                </a:solidFill>
              </a:rPr>
              <a:t>و</a:t>
            </a:r>
            <a:r>
              <a:rPr lang="ar-SY" b="1" u="sng" dirty="0">
                <a:solidFill>
                  <a:schemeClr val="tx1">
                    <a:lumMod val="95000"/>
                    <a:lumOff val="5000"/>
                  </a:schemeClr>
                </a:solidFill>
              </a:rPr>
              <a:t>فيريتين المصل</a:t>
            </a:r>
            <a:r>
              <a:rPr lang="ar-SY" u="sng" dirty="0">
                <a:solidFill>
                  <a:schemeClr val="tx1">
                    <a:lumMod val="95000"/>
                    <a:lumOff val="5000"/>
                  </a:schemeClr>
                </a:solidFill>
              </a:rPr>
              <a:t> </a:t>
            </a:r>
            <a:r>
              <a:rPr lang="ar-SY" dirty="0">
                <a:solidFill>
                  <a:schemeClr val="tx1">
                    <a:lumMod val="95000"/>
                    <a:lumOff val="5000"/>
                  </a:schemeClr>
                </a:solidFill>
              </a:rPr>
              <a:t>عند التفكير بالحمل وفي حال كانت قيم الفيريتين منخفضة يجب ملء مخازن الحديد بإعطاء أدوية الحديد مدة ثلاثة أشهر (الجرعة الداعمة للحديد هي 30 ملغ يومياً ).</a:t>
            </a:r>
          </a:p>
          <a:p>
            <a:r>
              <a:rPr lang="ar-SY" dirty="0">
                <a:solidFill>
                  <a:schemeClr val="tx1">
                    <a:lumMod val="95000"/>
                    <a:lumOff val="5000"/>
                  </a:schemeClr>
                </a:solidFill>
              </a:rPr>
              <a:t>يجب إعطاء </a:t>
            </a:r>
            <a:r>
              <a:rPr lang="ar-SY" b="1" dirty="0">
                <a:solidFill>
                  <a:schemeClr val="tx1">
                    <a:lumMod val="95000"/>
                    <a:lumOff val="5000"/>
                  </a:schemeClr>
                </a:solidFill>
              </a:rPr>
              <a:t>الفوليك أسيد </a:t>
            </a:r>
            <a:r>
              <a:rPr lang="ar-SY" dirty="0">
                <a:solidFill>
                  <a:schemeClr val="tx1">
                    <a:lumMod val="95000"/>
                    <a:lumOff val="5000"/>
                  </a:schemeClr>
                </a:solidFill>
              </a:rPr>
              <a:t>قبل الحمل وأثنائه.</a:t>
            </a:r>
          </a:p>
          <a:p>
            <a:r>
              <a:rPr lang="ar-SY" dirty="0">
                <a:solidFill>
                  <a:schemeClr val="tx1">
                    <a:lumMod val="95000"/>
                    <a:lumOff val="5000"/>
                  </a:schemeClr>
                </a:solidFill>
              </a:rPr>
              <a:t>يجب التأكيد على إجراء رحلان الخضاب للزوج ( إن لم يكن مجرى سابقاً) للتأكد من أنه غير حامل لسمة التلاسيميا أو المنجلي .</a:t>
            </a:r>
            <a:endParaRPr lang="ar-SA" dirty="0">
              <a:solidFill>
                <a:schemeClr val="tx1">
                  <a:lumMod val="95000"/>
                  <a:lumOff val="5000"/>
                </a:schemeClr>
              </a:solidFill>
            </a:endParaRPr>
          </a:p>
          <a:p>
            <a:endParaRPr lang="ar-SA" dirty="0">
              <a:solidFill>
                <a:schemeClr val="tx1">
                  <a:lumMod val="95000"/>
                  <a:lumOff val="5000"/>
                </a:schemeClr>
              </a:solidFill>
            </a:endParaRPr>
          </a:p>
        </p:txBody>
      </p:sp>
    </p:spTree>
    <p:extLst>
      <p:ext uri="{BB962C8B-B14F-4D97-AF65-F5344CB8AC3E}">
        <p14:creationId xmlns:p14="http://schemas.microsoft.com/office/powerpoint/2010/main" val="8020873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2">
                    <a:lumMod val="20000"/>
                    <a:lumOff val="80000"/>
                  </a:schemeClr>
                </a:solidFill>
                <a:cs typeface="Old Antic Outline Shaded" panose="02010400000000000000" pitchFamily="2" charset="-78"/>
              </a:rPr>
              <a:t>مقدمة</a:t>
            </a:r>
            <a:endParaRPr lang="ar-SA" sz="4800" b="1" i="1" dirty="0">
              <a:solidFill>
                <a:schemeClr val="accent2">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10000"/>
          </a:bodyPr>
          <a:lstStyle/>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تهدف الرعاية الطبية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للحامل المنجلية تحضير </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الأم للحمل والحفاظ على صحة كلاً من الأم والجنين خلال الحمل ومابعد الولادة.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هناك العديد من السيدات اللاتي يتطلبن عناية خاصة قبل الحمل وأثنائه وما بعد الحمل لأنهن من السيدات عالية الخطورة ( كالسيدات المصابات بالتلاسيميا أو فقر الدم المنجلي)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لذلك سنتحدث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عن فقر الدم المنجلي وماهي </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التدبيرات الواجب إجراؤها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قبل الحمل وأثناؤه وما بعد الولادة </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2564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b="1" i="1" dirty="0">
                <a:solidFill>
                  <a:schemeClr val="accent6">
                    <a:lumMod val="20000"/>
                    <a:lumOff val="80000"/>
                  </a:schemeClr>
                </a:solidFill>
                <a:cs typeface="Old Antic Outline Shaded" panose="02010400000000000000" pitchFamily="2" charset="-78"/>
              </a:rPr>
              <a:t>التوصيات قبل الحمل لمريضات فقر الدم المنجلي</a:t>
            </a:r>
            <a:endParaRPr lang="ar-SA" sz="3600" b="1" dirty="0">
              <a:solidFill>
                <a:schemeClr val="accent6">
                  <a:lumMod val="20000"/>
                  <a:lumOff val="80000"/>
                </a:schemeClr>
              </a:solidFill>
            </a:endParaRPr>
          </a:p>
        </p:txBody>
      </p:sp>
      <p:sp>
        <p:nvSpPr>
          <p:cNvPr id="3" name="عنصر نائب للمحتوى 2"/>
          <p:cNvSpPr>
            <a:spLocks noGrp="1"/>
          </p:cNvSpPr>
          <p:nvPr>
            <p:ph idx="1"/>
          </p:nvPr>
        </p:nvSpPr>
        <p:spPr/>
        <p:txBody>
          <a:bodyPr>
            <a:normAutofit/>
          </a:bodyPr>
          <a:lstStyle/>
          <a:p>
            <a:pPr marL="0" indent="0">
              <a:buNone/>
            </a:pPr>
            <a:r>
              <a:rPr lang="ar-SY" b="1" u="sng" dirty="0">
                <a:solidFill>
                  <a:schemeClr val="accent6">
                    <a:lumMod val="50000"/>
                  </a:schemeClr>
                </a:solidFill>
              </a:rPr>
              <a:t>ثانياً : السيدات المصابات </a:t>
            </a:r>
            <a:r>
              <a:rPr lang="ar-SY" b="1" u="sng" dirty="0" smtClean="0">
                <a:solidFill>
                  <a:schemeClr val="accent6">
                    <a:lumMod val="50000"/>
                  </a:schemeClr>
                </a:solidFill>
              </a:rPr>
              <a:t>بفقر الدم المنجلي:</a:t>
            </a:r>
            <a:endParaRPr lang="ar-SY" b="1" u="sng" dirty="0">
              <a:solidFill>
                <a:schemeClr val="accent6">
                  <a:lumMod val="50000"/>
                </a:schemeClr>
              </a:solidFill>
            </a:endParaRPr>
          </a:p>
          <a:p>
            <a:pPr marL="0" indent="0">
              <a:buNone/>
            </a:pPr>
            <a:endParaRPr lang="ar-SY" dirty="0">
              <a:solidFill>
                <a:schemeClr val="accent6">
                  <a:lumMod val="50000"/>
                </a:schemeClr>
              </a:solidFill>
            </a:endParaRPr>
          </a:p>
        </p:txBody>
      </p:sp>
      <p:pic>
        <p:nvPicPr>
          <p:cNvPr id="3075" name="Picture 3" descr="C:\Users\yaser\Desktop\sicle\aid7952172-v4-728px-Prevent-Sickle-Cell-Anemia-Ste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856984" cy="55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0816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يجب استجواب المريضة بشكل جيد </a:t>
            </a:r>
            <a:r>
              <a:rPr lang="ar-SY"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ويتضمن ذلك:</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سوابق نقل الدم وتواتره .</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الاستشفاء السابق في المشفى وتكراره .</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العمليات الجراحية السابقة .</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الولادات أو الاسقاطات السابقة .</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العلاجات الحالية أو السابقة.</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الأمراض المرافقة إن وجدت.</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اللقاحات السابقة .</a:t>
            </a:r>
          </a:p>
          <a:p>
            <a:pPr>
              <a:buFont typeface="Wingdings" panose="05000000000000000000" pitchFamily="2" charset="2"/>
              <a:buChar char="§"/>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رحلان خضاب الزوج وزمرته الدموية .</a:t>
            </a:r>
          </a:p>
          <a:p>
            <a:pPr marL="0" indent="0">
              <a:buNone/>
            </a:pPr>
            <a:endPar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07770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normAutofit fontScale="92500" lnSpcReduction="20000"/>
          </a:bodyPr>
          <a:lstStyle/>
          <a:p>
            <a:pPr marL="0" indent="0">
              <a:buNone/>
            </a:pPr>
            <a:r>
              <a:rPr lang="ar-SY" b="1"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تتضمن </a:t>
            </a:r>
            <a:r>
              <a:rPr lang="ar-SY"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دراسة السيدة الحامل المصابة </a:t>
            </a:r>
            <a:r>
              <a:rPr lang="ar-SY" b="1"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بفقر الدم المنجلي </a:t>
            </a:r>
            <a:r>
              <a:rPr lang="ar-SY"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دراسة المحاور التالية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1- الوظيفة القلبية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2- الوظيفة الكبدية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3- الدراسة الفيروسية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4- الدراسة الغدية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5- الدراسة الدموية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6- اللقاحات .</a:t>
            </a:r>
          </a:p>
          <a:p>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7- المعالجة الدوائية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p>
          <a:p>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8- الوظيفة الكلوية .</a:t>
            </a:r>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66835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normAutofit fontScale="55000" lnSpcReduction="20000"/>
          </a:bodyPr>
          <a:lstStyle/>
          <a:p>
            <a:pPr marL="0" indent="0">
              <a:buNone/>
            </a:pPr>
            <a:r>
              <a:rPr lang="ar-SY" sz="5800" b="1" u="sng" dirty="0" smtClean="0">
                <a:latin typeface="Tahoma" panose="020B0604030504040204" pitchFamily="34" charset="0"/>
                <a:ea typeface="Tahoma" panose="020B0604030504040204" pitchFamily="34" charset="0"/>
                <a:cs typeface="Tahoma" panose="020B0604030504040204" pitchFamily="34" charset="0"/>
              </a:rPr>
              <a:t>أولاً الإستشارة القلبية :</a:t>
            </a:r>
          </a:p>
          <a:p>
            <a:pPr marL="0" indent="0">
              <a:buNone/>
            </a:pPr>
            <a:endParaRPr lang="ar-SY" sz="3800" b="1" u="sng" dirty="0" smtClean="0">
              <a:latin typeface="Tahoma" panose="020B0604030504040204" pitchFamily="34" charset="0"/>
              <a:ea typeface="Tahoma" panose="020B0604030504040204" pitchFamily="34" charset="0"/>
              <a:cs typeface="Tahoma" panose="020B0604030504040204" pitchFamily="34" charset="0"/>
            </a:endParaRPr>
          </a:p>
          <a:p>
            <a:r>
              <a:rPr lang="ar-SY" b="1" dirty="0" smtClean="0">
                <a:latin typeface="Tahoma" panose="020B0604030504040204" pitchFamily="34" charset="0"/>
                <a:ea typeface="Tahoma" panose="020B0604030504040204" pitchFamily="34" charset="0"/>
                <a:cs typeface="Tahoma" panose="020B0604030504040204" pitchFamily="34" charset="0"/>
              </a:rPr>
              <a:t>تنجم المشاكل القلبية عند السيدة الحامل بسبب ارتفاع قيم فيريتين المصل  الناجم عن الانحلال ونقل الدم فضلاً عن زيادة الحمل الدوراني وتأثيره على نتاج القلب .</a:t>
            </a:r>
          </a:p>
          <a:p>
            <a:endParaRPr lang="ar-SY" b="1" dirty="0" smtClean="0">
              <a:latin typeface="Tahoma" panose="020B0604030504040204" pitchFamily="34" charset="0"/>
              <a:ea typeface="Tahoma" panose="020B0604030504040204" pitchFamily="34" charset="0"/>
              <a:cs typeface="Tahoma" panose="020B0604030504040204" pitchFamily="34" charset="0"/>
            </a:endParaRPr>
          </a:p>
          <a:p>
            <a:r>
              <a:rPr lang="ar-SY" b="1" dirty="0" smtClean="0">
                <a:latin typeface="Tahoma" panose="020B0604030504040204" pitchFamily="34" charset="0"/>
                <a:ea typeface="Tahoma" panose="020B0604030504040204" pitchFamily="34" charset="0"/>
                <a:cs typeface="Tahoma" panose="020B0604030504040204" pitchFamily="34" charset="0"/>
              </a:rPr>
              <a:t>إن وجود سوابق إحتشاءات صدرية رئوية يزيد من خطورة ارتفاع التوتر الرئوي وزيادة الخطورة على الأم .</a:t>
            </a:r>
          </a:p>
          <a:p>
            <a:endParaRPr lang="ar-SY" b="1" dirty="0" smtClean="0">
              <a:latin typeface="Tahoma" panose="020B0604030504040204" pitchFamily="34" charset="0"/>
              <a:ea typeface="Tahoma" panose="020B0604030504040204" pitchFamily="34" charset="0"/>
              <a:cs typeface="Tahoma" panose="020B0604030504040204" pitchFamily="34" charset="0"/>
            </a:endParaRPr>
          </a:p>
          <a:p>
            <a:r>
              <a:rPr lang="ar-SY" b="1" dirty="0" smtClean="0">
                <a:latin typeface="Tahoma" panose="020B0604030504040204" pitchFamily="34" charset="0"/>
                <a:ea typeface="Tahoma" panose="020B0604030504040204" pitchFamily="34" charset="0"/>
                <a:cs typeface="Tahoma" panose="020B0604030504040204" pitchFamily="34" charset="0"/>
              </a:rPr>
              <a:t> يجب الابقاء على قيم ضغط الدم ( 9 – 14) .</a:t>
            </a:r>
          </a:p>
          <a:p>
            <a:endParaRPr lang="ar-SY" b="1" dirty="0" smtClean="0">
              <a:latin typeface="Tahoma" panose="020B0604030504040204" pitchFamily="34" charset="0"/>
              <a:ea typeface="Tahoma" panose="020B0604030504040204" pitchFamily="34" charset="0"/>
              <a:cs typeface="Tahoma" panose="020B0604030504040204" pitchFamily="34" charset="0"/>
            </a:endParaRPr>
          </a:p>
          <a:p>
            <a:r>
              <a:rPr lang="ar-SY" b="1" dirty="0" smtClean="0">
                <a:latin typeface="Tahoma" panose="020B0604030504040204" pitchFamily="34" charset="0"/>
                <a:ea typeface="Tahoma" panose="020B0604030504040204" pitchFamily="34" charset="0"/>
                <a:cs typeface="Tahoma" panose="020B0604030504040204" pitchFamily="34" charset="0"/>
              </a:rPr>
              <a:t>يجب أن يكون </a:t>
            </a:r>
            <a:r>
              <a:rPr lang="en-US" b="1" dirty="0" smtClean="0">
                <a:latin typeface="Tahoma" panose="020B0604030504040204" pitchFamily="34" charset="0"/>
                <a:ea typeface="Tahoma" panose="020B0604030504040204" pitchFamily="34" charset="0"/>
                <a:cs typeface="Tahoma" panose="020B0604030504040204" pitchFamily="34" charset="0"/>
              </a:rPr>
              <a:t>Ejection Fraction &gt;65%</a:t>
            </a:r>
            <a:r>
              <a:rPr lang="ar-SA" b="1" dirty="0" smtClean="0">
                <a:latin typeface="Tahoma" panose="020B0604030504040204" pitchFamily="34" charset="0"/>
                <a:ea typeface="Tahoma" panose="020B0604030504040204" pitchFamily="34" charset="0"/>
                <a:cs typeface="Tahoma" panose="020B0604030504040204" pitchFamily="34" charset="0"/>
              </a:rPr>
              <a:t>.</a:t>
            </a:r>
          </a:p>
          <a:p>
            <a:endParaRPr lang="ar-SA" b="1" dirty="0" smtClean="0">
              <a:latin typeface="Tahoma" panose="020B0604030504040204" pitchFamily="34" charset="0"/>
              <a:ea typeface="Tahoma" panose="020B0604030504040204" pitchFamily="34" charset="0"/>
              <a:cs typeface="Tahoma" panose="020B0604030504040204" pitchFamily="34" charset="0"/>
            </a:endParaRPr>
          </a:p>
          <a:p>
            <a:r>
              <a:rPr lang="ar-SA" b="1" dirty="0" smtClean="0">
                <a:latin typeface="Tahoma" panose="020B0604030504040204" pitchFamily="34" charset="0"/>
                <a:ea typeface="Tahoma" panose="020B0604030504040204" pitchFamily="34" charset="0"/>
                <a:cs typeface="Tahoma" panose="020B0604030504040204" pitchFamily="34" charset="0"/>
              </a:rPr>
              <a:t>يجب إجراء الفحوصات التالية :</a:t>
            </a:r>
          </a:p>
          <a:p>
            <a:endParaRPr lang="ar-SA"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ar-SY" b="1" dirty="0" smtClean="0">
                <a:latin typeface="Tahoma" panose="020B0604030504040204" pitchFamily="34" charset="0"/>
                <a:ea typeface="Tahoma" panose="020B0604030504040204" pitchFamily="34" charset="0"/>
                <a:cs typeface="Tahoma" panose="020B0604030504040204" pitchFamily="34" charset="0"/>
              </a:rPr>
              <a:t>إيكو قلب , تخطيطي قلب كهربائي . دوبلر أوعية , </a:t>
            </a:r>
            <a:r>
              <a:rPr lang="en-US" b="1" dirty="0" smtClean="0">
                <a:latin typeface="Tahoma" panose="020B0604030504040204" pitchFamily="34" charset="0"/>
                <a:ea typeface="Tahoma" panose="020B0604030504040204" pitchFamily="34" charset="0"/>
                <a:cs typeface="Tahoma" panose="020B0604030504040204" pitchFamily="34" charset="0"/>
              </a:rPr>
              <a:t>T2*</a:t>
            </a:r>
            <a:r>
              <a:rPr lang="ar-SY" b="1" dirty="0" smtClean="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686539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pic>
        <p:nvPicPr>
          <p:cNvPr id="4" name="Picture 2" descr="C:\Users\yaser\Desktop\sicle\pregnancy-with-beta-thalassemia-37-1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6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812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r>
              <a:rPr lang="ar-SY" sz="4000" b="1" u="sng" dirty="0" smtClean="0">
                <a:solidFill>
                  <a:schemeClr val="tx1">
                    <a:lumMod val="95000"/>
                    <a:lumOff val="5000"/>
                  </a:schemeClr>
                </a:solidFill>
              </a:rPr>
              <a:t>ثانياً الاستشارة الكبدية:</a:t>
            </a:r>
          </a:p>
          <a:p>
            <a:r>
              <a:rPr lang="ar-SY" dirty="0" smtClean="0">
                <a:solidFill>
                  <a:schemeClr val="tx1">
                    <a:lumMod val="95000"/>
                    <a:lumOff val="5000"/>
                  </a:schemeClr>
                </a:solidFill>
              </a:rPr>
              <a:t>تنجم الأذية الكبدية عن تراكم الحديد في النسيج الكبدي بسبب نقل الدم المتكرر , وبسبب الاصابات الفيروسية الناجمة عن نقل الدم والتي قد تؤدي إلى تشمع في الكبد .</a:t>
            </a:r>
          </a:p>
          <a:p>
            <a:r>
              <a:rPr lang="ar-SY" dirty="0" smtClean="0">
                <a:solidFill>
                  <a:schemeClr val="tx1">
                    <a:lumMod val="95000"/>
                    <a:lumOff val="5000"/>
                  </a:schemeClr>
                </a:solidFill>
              </a:rPr>
              <a:t>أهم الفحوص الواجب إجراؤها:</a:t>
            </a:r>
          </a:p>
          <a:p>
            <a:r>
              <a:rPr lang="ar-SY" dirty="0" smtClean="0">
                <a:solidFill>
                  <a:schemeClr val="tx1">
                    <a:lumMod val="95000"/>
                    <a:lumOff val="5000"/>
                  </a:schemeClr>
                </a:solidFill>
              </a:rPr>
              <a:t>إيكو للكبد والمرارة , خزعة كبد , </a:t>
            </a:r>
            <a:r>
              <a:rPr lang="en-US" dirty="0" smtClean="0">
                <a:solidFill>
                  <a:schemeClr val="tx1">
                    <a:lumMod val="95000"/>
                    <a:lumOff val="5000"/>
                  </a:schemeClr>
                </a:solidFill>
              </a:rPr>
              <a:t>T2* </a:t>
            </a:r>
            <a:r>
              <a:rPr lang="ar-SY" dirty="0" smtClean="0">
                <a:solidFill>
                  <a:schemeClr val="tx1">
                    <a:lumMod val="95000"/>
                    <a:lumOff val="5000"/>
                  </a:schemeClr>
                </a:solidFill>
              </a:rPr>
              <a:t>, </a:t>
            </a:r>
            <a:r>
              <a:rPr lang="en-US" dirty="0" smtClean="0">
                <a:solidFill>
                  <a:schemeClr val="tx1">
                    <a:lumMod val="95000"/>
                    <a:lumOff val="5000"/>
                  </a:schemeClr>
                </a:solidFill>
              </a:rPr>
              <a:t>Alt , Ast  AntiHcv , HBSAg </a:t>
            </a:r>
            <a:r>
              <a:rPr lang="ar-SY" dirty="0" smtClean="0">
                <a:solidFill>
                  <a:schemeClr val="tx1">
                    <a:lumMod val="95000"/>
                    <a:lumOff val="5000"/>
                  </a:schemeClr>
                </a:solidFill>
              </a:rPr>
              <a:t>.</a:t>
            </a: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9208380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endParaRPr lang="ar-SA" dirty="0"/>
          </a:p>
        </p:txBody>
      </p:sp>
      <p:pic>
        <p:nvPicPr>
          <p:cNvPr id="4" name="Picture 2" descr="C:\Users\yaser\Desktop\sicle\pregnancy-with-beta-thalassemia-38-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6601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pic>
        <p:nvPicPr>
          <p:cNvPr id="4" name="Picture 2" descr="C:\Users\yaser\Desktop\sicle\pregnancy-with-beta-thalassemia-39-1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18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normAutofit/>
          </a:bodyPr>
          <a:lstStyle/>
          <a:p>
            <a:pPr marL="0" indent="0">
              <a:buNone/>
            </a:pPr>
            <a:r>
              <a:rPr lang="ar-SY"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ثالثاً الاستشارة الغدية :</a:t>
            </a:r>
          </a:p>
          <a:p>
            <a:pPr marL="0" indent="0">
              <a:buNone/>
            </a:pPr>
            <a:endParaRPr lang="ar-SY" b="1"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أهم الغدد الواجب استقصاؤها : </a:t>
            </a:r>
          </a:p>
          <a:p>
            <a:endPar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ar-SY" b="1"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(البنكرياس والدرق وجارات الدرق ).</a:t>
            </a:r>
          </a:p>
        </p:txBody>
      </p:sp>
    </p:spTree>
    <p:extLst>
      <p:ext uri="{BB962C8B-B14F-4D97-AF65-F5344CB8AC3E}">
        <p14:creationId xmlns:p14="http://schemas.microsoft.com/office/powerpoint/2010/main" val="8242592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a:xfrm>
            <a:off x="457200" y="1268760"/>
            <a:ext cx="8229600" cy="4857403"/>
          </a:xfrm>
        </p:spPr>
        <p:txBody>
          <a:bodyPr/>
          <a:lstStyle/>
          <a:p>
            <a:pPr marL="0" indent="0">
              <a:buNone/>
            </a:pPr>
            <a:r>
              <a:rPr lang="ar-SA" sz="4400" b="1" i="1" u="sng" dirty="0"/>
              <a:t>البنكرياس </a:t>
            </a:r>
            <a:r>
              <a:rPr lang="ar-SA" sz="4400" b="1" i="1" u="sng" dirty="0" smtClean="0"/>
              <a:t>: </a:t>
            </a:r>
          </a:p>
          <a:p>
            <a:r>
              <a:rPr lang="ar-SA" dirty="0" smtClean="0"/>
              <a:t> </a:t>
            </a:r>
            <a:r>
              <a:rPr lang="ar-SA" dirty="0"/>
              <a:t>ترسب الحديد ضمنها يؤدي </a:t>
            </a:r>
            <a:r>
              <a:rPr lang="ar-SY" dirty="0" smtClean="0"/>
              <a:t>إلى</a:t>
            </a:r>
            <a:r>
              <a:rPr lang="ar-SA" dirty="0" smtClean="0"/>
              <a:t> </a:t>
            </a:r>
            <a:r>
              <a:rPr lang="ar-SA" dirty="0"/>
              <a:t>الداء السكري .</a:t>
            </a:r>
          </a:p>
          <a:p>
            <a:r>
              <a:rPr lang="ar-SA" dirty="0"/>
              <a:t>يجب معايرة سكر الدم والخضاب السكري .</a:t>
            </a:r>
          </a:p>
          <a:p>
            <a:r>
              <a:rPr lang="ar-SA" dirty="0"/>
              <a:t>في حال كانت السيدة مصابة بالسكري يجب ضبط قيم السكر لديها اقل من </a:t>
            </a:r>
            <a:r>
              <a:rPr lang="ar-SA" b="1" dirty="0"/>
              <a:t>160</a:t>
            </a:r>
            <a:r>
              <a:rPr lang="ar-SA" dirty="0"/>
              <a:t>ملغ/ دل والخضاب السكري (</a:t>
            </a:r>
            <a:r>
              <a:rPr lang="ar-SA" b="1" dirty="0"/>
              <a:t>7</a:t>
            </a:r>
            <a:r>
              <a:rPr lang="ar-SA" dirty="0"/>
              <a:t>) </a:t>
            </a:r>
            <a:r>
              <a:rPr lang="ar-SA" dirty="0" smtClean="0"/>
              <a:t>.</a:t>
            </a:r>
          </a:p>
          <a:p>
            <a:r>
              <a:rPr lang="ar-SA" dirty="0" smtClean="0"/>
              <a:t>يجب الاستعاضة عن خافضات السكر الفموية بالأنسولين.</a:t>
            </a:r>
          </a:p>
          <a:p>
            <a:endParaRPr lang="ar-SA" dirty="0"/>
          </a:p>
        </p:txBody>
      </p:sp>
    </p:spTree>
    <p:extLst>
      <p:ext uri="{BB962C8B-B14F-4D97-AF65-F5344CB8AC3E}">
        <p14:creationId xmlns:p14="http://schemas.microsoft.com/office/powerpoint/2010/main" val="34991064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i="1" dirty="0" smtClean="0">
                <a:solidFill>
                  <a:schemeClr val="accent2">
                    <a:lumMod val="20000"/>
                    <a:lumOff val="80000"/>
                  </a:schemeClr>
                </a:solidFill>
                <a:cs typeface="Old Antic Outline Shaded" panose="02010400000000000000" pitchFamily="2" charset="-78"/>
              </a:rPr>
              <a:t>فقر الدم المنجلي</a:t>
            </a:r>
            <a:endParaRPr lang="ar-SA" sz="4800" b="1" i="1" dirty="0">
              <a:solidFill>
                <a:schemeClr val="accent2">
                  <a:lumMod val="20000"/>
                  <a:lumOff val="80000"/>
                </a:schemeClr>
              </a:solidFill>
              <a:cs typeface="Old Antic Outline Shaded" panose="02010400000000000000" pitchFamily="2" charset="-78"/>
            </a:endParaRPr>
          </a:p>
        </p:txBody>
      </p:sp>
      <p:pic>
        <p:nvPicPr>
          <p:cNvPr id="4" name="Picture 3" descr="C:\Users\yaser\Desktop\sicle\gr4_lr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9144000" cy="49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7162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r>
              <a:rPr lang="ar-SA" sz="4400" b="1" i="1" u="sng" dirty="0">
                <a:solidFill>
                  <a:schemeClr val="tx1">
                    <a:lumMod val="95000"/>
                    <a:lumOff val="5000"/>
                  </a:schemeClr>
                </a:solidFill>
              </a:rPr>
              <a:t>الغدة الدرقية :</a:t>
            </a:r>
          </a:p>
          <a:p>
            <a:pPr marL="0" indent="0">
              <a:buNone/>
            </a:pPr>
            <a:r>
              <a:rPr lang="ar-SA" dirty="0">
                <a:solidFill>
                  <a:schemeClr val="tx1">
                    <a:lumMod val="95000"/>
                    <a:lumOff val="5000"/>
                  </a:schemeClr>
                </a:solidFill>
              </a:rPr>
              <a:t>من إختلاطات نقل الدم عند مرضى التلاسيميا تراكم الحديد في الغدة الدرقية .</a:t>
            </a:r>
          </a:p>
          <a:p>
            <a:pPr marL="0" indent="0">
              <a:buNone/>
            </a:pPr>
            <a:r>
              <a:rPr lang="ar-SA" dirty="0">
                <a:solidFill>
                  <a:schemeClr val="tx1">
                    <a:lumMod val="95000"/>
                    <a:lumOff val="5000"/>
                  </a:schemeClr>
                </a:solidFill>
              </a:rPr>
              <a:t>يجب مراقبة تحاليل الغدة قبل الحمل والحفاظ على القيم ضمن الحدود الطبيعية </a:t>
            </a:r>
            <a:r>
              <a:rPr lang="ar-SA" b="1" dirty="0">
                <a:solidFill>
                  <a:schemeClr val="tx1">
                    <a:lumMod val="95000"/>
                    <a:lumOff val="5000"/>
                  </a:schemeClr>
                </a:solidFill>
              </a:rPr>
              <a:t>.</a:t>
            </a:r>
          </a:p>
          <a:p>
            <a:pPr marL="0" indent="0">
              <a:buNone/>
            </a:pPr>
            <a:r>
              <a:rPr lang="ar-SA" b="1" dirty="0">
                <a:solidFill>
                  <a:schemeClr val="tx1">
                    <a:lumMod val="95000"/>
                    <a:lumOff val="5000"/>
                  </a:schemeClr>
                </a:solidFill>
              </a:rPr>
              <a:t>تحليل </a:t>
            </a:r>
            <a:r>
              <a:rPr lang="en-US" b="1" dirty="0">
                <a:solidFill>
                  <a:schemeClr val="tx1">
                    <a:lumMod val="95000"/>
                    <a:lumOff val="5000"/>
                  </a:schemeClr>
                </a:solidFill>
              </a:rPr>
              <a:t>TSH , FT4 , FT3</a:t>
            </a:r>
            <a:endParaRPr lang="ar-SA" b="1" dirty="0">
              <a:solidFill>
                <a:schemeClr val="tx1">
                  <a:lumMod val="95000"/>
                  <a:lumOff val="5000"/>
                </a:schemeClr>
              </a:solidFill>
            </a:endParaRPr>
          </a:p>
          <a:p>
            <a:pPr marL="0" indent="0">
              <a:buNone/>
            </a:pPr>
            <a:endParaRPr lang="ar-SA" dirty="0" smtClean="0">
              <a:solidFill>
                <a:schemeClr val="tx1">
                  <a:lumMod val="95000"/>
                  <a:lumOff val="5000"/>
                </a:schemeClr>
              </a:solidFill>
            </a:endParaRPr>
          </a:p>
        </p:txBody>
      </p:sp>
    </p:spTree>
    <p:extLst>
      <p:ext uri="{BB962C8B-B14F-4D97-AF65-F5344CB8AC3E}">
        <p14:creationId xmlns:p14="http://schemas.microsoft.com/office/powerpoint/2010/main" val="249771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r>
              <a:rPr lang="ar-SY" sz="4400" b="1" i="1" u="sng" dirty="0">
                <a:solidFill>
                  <a:schemeClr val="tx1">
                    <a:lumMod val="95000"/>
                    <a:lumOff val="5000"/>
                  </a:schemeClr>
                </a:solidFill>
              </a:rPr>
              <a:t>الغدد جارات الدرق :</a:t>
            </a:r>
          </a:p>
          <a:p>
            <a:pPr>
              <a:buFont typeface="Wingdings" panose="05000000000000000000" pitchFamily="2" charset="2"/>
              <a:buChar char="§"/>
            </a:pPr>
            <a:r>
              <a:rPr lang="ar-SY" dirty="0">
                <a:solidFill>
                  <a:schemeClr val="tx1">
                    <a:lumMod val="95000"/>
                    <a:lumOff val="5000"/>
                  </a:schemeClr>
                </a:solidFill>
              </a:rPr>
              <a:t>من إختلاطات تراكم الحديد عند مريض التلاسيميا قصور جارات الدرق .</a:t>
            </a:r>
          </a:p>
          <a:p>
            <a:pPr>
              <a:buFont typeface="Wingdings" panose="05000000000000000000" pitchFamily="2" charset="2"/>
              <a:buChar char="§"/>
            </a:pPr>
            <a:r>
              <a:rPr lang="ar-SY" dirty="0">
                <a:solidFill>
                  <a:schemeClr val="tx1">
                    <a:lumMod val="95000"/>
                    <a:lumOff val="5000"/>
                  </a:schemeClr>
                </a:solidFill>
              </a:rPr>
              <a:t>يجب إجراء تحليل </a:t>
            </a:r>
            <a:r>
              <a:rPr lang="en-US" dirty="0">
                <a:solidFill>
                  <a:schemeClr val="tx1">
                    <a:lumMod val="95000"/>
                    <a:lumOff val="5000"/>
                  </a:schemeClr>
                </a:solidFill>
              </a:rPr>
              <a:t>PTH </a:t>
            </a:r>
            <a:r>
              <a:rPr lang="ar-SY" dirty="0">
                <a:solidFill>
                  <a:schemeClr val="tx1">
                    <a:lumMod val="95000"/>
                    <a:lumOff val="5000"/>
                  </a:schemeClr>
                </a:solidFill>
              </a:rPr>
              <a:t>وتحليل فيتامين </a:t>
            </a:r>
            <a:r>
              <a:rPr lang="en-US" dirty="0">
                <a:solidFill>
                  <a:schemeClr val="tx1">
                    <a:lumMod val="95000"/>
                    <a:lumOff val="5000"/>
                  </a:schemeClr>
                </a:solidFill>
              </a:rPr>
              <a:t>D</a:t>
            </a:r>
            <a:r>
              <a:rPr lang="ar-SY" dirty="0">
                <a:solidFill>
                  <a:schemeClr val="tx1">
                    <a:lumMod val="95000"/>
                    <a:lumOff val="5000"/>
                  </a:schemeClr>
                </a:solidFill>
              </a:rPr>
              <a:t> والكالسيوم .</a:t>
            </a:r>
          </a:p>
          <a:p>
            <a:pPr>
              <a:buFont typeface="Wingdings" panose="05000000000000000000" pitchFamily="2" charset="2"/>
              <a:buChar char="§"/>
            </a:pPr>
            <a:r>
              <a:rPr lang="ar-SY" dirty="0">
                <a:solidFill>
                  <a:schemeClr val="tx1">
                    <a:lumMod val="95000"/>
                    <a:lumOff val="5000"/>
                  </a:schemeClr>
                </a:solidFill>
              </a:rPr>
              <a:t>يجب تعويض فيتامين </a:t>
            </a:r>
            <a:r>
              <a:rPr lang="en-US" dirty="0">
                <a:solidFill>
                  <a:schemeClr val="tx1">
                    <a:lumMod val="95000"/>
                    <a:lumOff val="5000"/>
                  </a:schemeClr>
                </a:solidFill>
              </a:rPr>
              <a:t>D</a:t>
            </a:r>
            <a:r>
              <a:rPr lang="ar-SY" dirty="0">
                <a:solidFill>
                  <a:schemeClr val="tx1">
                    <a:lumMod val="95000"/>
                    <a:lumOff val="5000"/>
                  </a:schemeClr>
                </a:solidFill>
              </a:rPr>
              <a:t> والكالسيوم قبل الحمل وأثنائه .</a:t>
            </a:r>
            <a:endParaRPr lang="ar-SA" dirty="0">
              <a:solidFill>
                <a:schemeClr val="tx1">
                  <a:lumMod val="95000"/>
                  <a:lumOff val="5000"/>
                </a:schemeClr>
              </a:solidFill>
            </a:endParaRPr>
          </a:p>
          <a:p>
            <a:pPr marL="0" indent="0">
              <a:buNone/>
            </a:pPr>
            <a:endParaRPr lang="ar-SA" dirty="0" smtClean="0">
              <a:solidFill>
                <a:schemeClr val="tx1">
                  <a:lumMod val="95000"/>
                  <a:lumOff val="5000"/>
                </a:schemeClr>
              </a:solidFill>
            </a:endParaRPr>
          </a:p>
        </p:txBody>
      </p:sp>
    </p:spTree>
    <p:extLst>
      <p:ext uri="{BB962C8B-B14F-4D97-AF65-F5344CB8AC3E}">
        <p14:creationId xmlns:p14="http://schemas.microsoft.com/office/powerpoint/2010/main" val="1386738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r>
              <a:rPr lang="ar-SY" sz="4000" b="1" i="1" u="sng" dirty="0" smtClean="0">
                <a:solidFill>
                  <a:schemeClr val="tx1">
                    <a:lumMod val="95000"/>
                    <a:lumOff val="5000"/>
                  </a:schemeClr>
                </a:solidFill>
              </a:rPr>
              <a:t>رابعا ًالدراسة الدموية :</a:t>
            </a:r>
            <a:endParaRPr lang="ar-SY" sz="4000" b="1" i="1" u="sng" dirty="0">
              <a:solidFill>
                <a:schemeClr val="tx1">
                  <a:lumMod val="95000"/>
                  <a:lumOff val="5000"/>
                </a:schemeClr>
              </a:solidFill>
            </a:endParaRPr>
          </a:p>
          <a:p>
            <a:pPr marL="0" indent="0">
              <a:buNone/>
            </a:pPr>
            <a:r>
              <a:rPr lang="ar-SY" dirty="0">
                <a:solidFill>
                  <a:schemeClr val="tx1">
                    <a:lumMod val="95000"/>
                    <a:lumOff val="5000"/>
                  </a:schemeClr>
                </a:solidFill>
              </a:rPr>
              <a:t>يجب إجراء تحليل الخضاب والهيماتوكريت قبل التخطيط للحمل والمحافظة على قيم الخضاب &gt; 10 غ/دل </a:t>
            </a:r>
            <a:r>
              <a:rPr lang="ar-SY" dirty="0" smtClean="0">
                <a:solidFill>
                  <a:schemeClr val="tx1">
                    <a:lumMod val="95000"/>
                    <a:lumOff val="5000"/>
                  </a:schemeClr>
                </a:solidFill>
              </a:rPr>
              <a:t>وذلك بهدف انقاص قيمة الخضاب </a:t>
            </a:r>
            <a:r>
              <a:rPr lang="en-US" dirty="0" smtClean="0">
                <a:solidFill>
                  <a:schemeClr val="tx1">
                    <a:lumMod val="95000"/>
                    <a:lumOff val="5000"/>
                  </a:schemeClr>
                </a:solidFill>
              </a:rPr>
              <a:t>S</a:t>
            </a:r>
            <a:r>
              <a:rPr lang="ar-SY" dirty="0" smtClean="0">
                <a:solidFill>
                  <a:schemeClr val="tx1">
                    <a:lumMod val="95000"/>
                    <a:lumOff val="5000"/>
                  </a:schemeClr>
                </a:solidFill>
              </a:rPr>
              <a:t> أقل من 40% للتخفيف من شدة نوب التمنجل ومخاطرها.</a:t>
            </a:r>
            <a:endParaRPr lang="ar-SY" dirty="0">
              <a:solidFill>
                <a:schemeClr val="tx1">
                  <a:lumMod val="95000"/>
                  <a:lumOff val="5000"/>
                </a:schemeClr>
              </a:solidFill>
            </a:endParaRPr>
          </a:p>
          <a:p>
            <a:pPr marL="0" indent="0">
              <a:buNone/>
            </a:pPr>
            <a:r>
              <a:rPr lang="ar-SY" dirty="0">
                <a:solidFill>
                  <a:schemeClr val="tx1">
                    <a:lumMod val="95000"/>
                    <a:lumOff val="5000"/>
                  </a:schemeClr>
                </a:solidFill>
              </a:rPr>
              <a:t>يجب إجراء دراسة دموية مناعية ( بسبب نقل الدم المتكرر والذي قد يتسبب يانحلال دم الجنين) .</a:t>
            </a:r>
          </a:p>
          <a:p>
            <a:pPr marL="0" indent="0">
              <a:buNone/>
            </a:pPr>
            <a:r>
              <a:rPr lang="ar-SY" dirty="0">
                <a:solidFill>
                  <a:schemeClr val="tx1">
                    <a:lumMod val="95000"/>
                    <a:lumOff val="5000"/>
                  </a:schemeClr>
                </a:solidFill>
              </a:rPr>
              <a:t>تحليل </a:t>
            </a:r>
            <a:r>
              <a:rPr lang="en-US" b="1" u="sng" dirty="0">
                <a:solidFill>
                  <a:schemeClr val="tx1">
                    <a:lumMod val="95000"/>
                    <a:lumOff val="5000"/>
                  </a:schemeClr>
                </a:solidFill>
              </a:rPr>
              <a:t>ABO</a:t>
            </a:r>
            <a:r>
              <a:rPr lang="en-US" dirty="0">
                <a:solidFill>
                  <a:schemeClr val="tx1">
                    <a:lumMod val="95000"/>
                    <a:lumOff val="5000"/>
                  </a:schemeClr>
                </a:solidFill>
              </a:rPr>
              <a:t> , </a:t>
            </a:r>
            <a:r>
              <a:rPr lang="en-US" b="1" u="sng" dirty="0">
                <a:solidFill>
                  <a:schemeClr val="tx1">
                    <a:lumMod val="95000"/>
                    <a:lumOff val="5000"/>
                  </a:schemeClr>
                </a:solidFill>
              </a:rPr>
              <a:t>RH</a:t>
            </a:r>
            <a:r>
              <a:rPr lang="en-US" dirty="0">
                <a:solidFill>
                  <a:schemeClr val="tx1">
                    <a:lumMod val="95000"/>
                    <a:lumOff val="5000"/>
                  </a:schemeClr>
                </a:solidFill>
              </a:rPr>
              <a:t> , </a:t>
            </a:r>
            <a:r>
              <a:rPr lang="en-US" u="sng" dirty="0">
                <a:solidFill>
                  <a:schemeClr val="tx1">
                    <a:lumMod val="95000"/>
                    <a:lumOff val="5000"/>
                  </a:schemeClr>
                </a:solidFill>
              </a:rPr>
              <a:t>Direct+Indirect </a:t>
            </a:r>
            <a:r>
              <a:rPr lang="en-US" b="1" u="sng" dirty="0">
                <a:solidFill>
                  <a:schemeClr val="tx1">
                    <a:lumMod val="95000"/>
                    <a:lumOff val="5000"/>
                  </a:schemeClr>
                </a:solidFill>
              </a:rPr>
              <a:t>coombs test</a:t>
            </a:r>
            <a:endParaRPr lang="ar-SY" b="1" u="sng" dirty="0">
              <a:solidFill>
                <a:schemeClr val="tx1">
                  <a:lumMod val="95000"/>
                  <a:lumOff val="5000"/>
                </a:schemeClr>
              </a:solidFill>
            </a:endParaRPr>
          </a:p>
          <a:p>
            <a:pPr marL="0" indent="0">
              <a:buNone/>
            </a:pPr>
            <a:endParaRPr lang="ar-SA" dirty="0">
              <a:solidFill>
                <a:schemeClr val="tx1">
                  <a:lumMod val="95000"/>
                  <a:lumOff val="5000"/>
                </a:schemeClr>
              </a:solidFill>
            </a:endParaRPr>
          </a:p>
          <a:p>
            <a:pPr marL="0" indent="0">
              <a:buNone/>
            </a:pPr>
            <a:endParaRPr lang="ar-SA"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00027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r>
              <a:rPr lang="ar-SY" b="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خامساً الاستشارة الكلوية :</a:t>
            </a:r>
          </a:p>
          <a:p>
            <a:pPr marL="0" indent="0">
              <a:buNone/>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يجب إجراء استشارة كلوية خوفاً من الانتانات , </a:t>
            </a:r>
            <a:r>
              <a:rPr lang="ar-SY"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أو وجود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مشاكل كلوية بسبب الاحتشاءات الناجمة عن المنجلي .</a:t>
            </a:r>
          </a:p>
          <a:p>
            <a:pPr marL="0" indent="0">
              <a:buNone/>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نجري الفحوص التالية :</a:t>
            </a:r>
          </a:p>
          <a:p>
            <a:pPr marL="0" indent="0">
              <a:buNone/>
            </a:pP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بول وراسب , كرياتينين , بروتين البول . </a:t>
            </a:r>
            <a:endPar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16733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r>
              <a:rPr lang="ar-SY" b="1" i="1" u="sng"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سادساً الدراسة </a:t>
            </a:r>
            <a:r>
              <a:rPr lang="ar-SY" b="1" i="1" u="sng"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الفيروسية :</a:t>
            </a:r>
          </a:p>
          <a:p>
            <a:pPr>
              <a:buFont typeface="Wingdings" panose="05000000000000000000" pitchFamily="2" charset="2"/>
              <a:buChar char="§"/>
            </a:pP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أهم الاختلاطات الناجمة عن نقل الدم المتكرر هي الاصابة بإلتهاب الكبد </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B ,C</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
            </a:pP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كما يمكن أن تحدث الاصابة بـ </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HIV , CMV</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
            </a:pP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يجب أن نجري تحليل </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Anti Hcv , HbsAg</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
            </a:pPr>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يجب إعطاء العلاجات اللازمة قبل التفكير بالحمل .</a:t>
            </a:r>
          </a:p>
        </p:txBody>
      </p:sp>
    </p:spTree>
    <p:extLst>
      <p:ext uri="{BB962C8B-B14F-4D97-AF65-F5344CB8AC3E}">
        <p14:creationId xmlns:p14="http://schemas.microsoft.com/office/powerpoint/2010/main" val="35879969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r>
              <a:rPr lang="ar-SY" sz="4400" b="1" i="1" u="sng" dirty="0" smtClean="0">
                <a:solidFill>
                  <a:schemeClr val="tx1">
                    <a:lumMod val="95000"/>
                    <a:lumOff val="5000"/>
                  </a:schemeClr>
                </a:solidFill>
              </a:rPr>
              <a:t>سابعاً اللقاحات </a:t>
            </a:r>
            <a:r>
              <a:rPr lang="ar-SY" sz="4400" b="1" i="1" u="sng" dirty="0">
                <a:solidFill>
                  <a:schemeClr val="tx1">
                    <a:lumMod val="95000"/>
                    <a:lumOff val="5000"/>
                  </a:schemeClr>
                </a:solidFill>
              </a:rPr>
              <a:t>:</a:t>
            </a:r>
          </a:p>
          <a:p>
            <a:r>
              <a:rPr lang="ar-SY" dirty="0">
                <a:solidFill>
                  <a:schemeClr val="tx1">
                    <a:lumMod val="95000"/>
                    <a:lumOff val="5000"/>
                  </a:schemeClr>
                </a:solidFill>
              </a:rPr>
              <a:t>يجب تمنيع جميع السيدات غير الملقحات بلقاح الكبد</a:t>
            </a:r>
            <a:r>
              <a:rPr lang="en-US" dirty="0">
                <a:solidFill>
                  <a:schemeClr val="tx1">
                    <a:lumMod val="95000"/>
                    <a:lumOff val="5000"/>
                  </a:schemeClr>
                </a:solidFill>
              </a:rPr>
              <a:t>B </a:t>
            </a:r>
            <a:r>
              <a:rPr lang="ar-SA" dirty="0">
                <a:solidFill>
                  <a:schemeClr val="tx1">
                    <a:lumMod val="95000"/>
                    <a:lumOff val="5000"/>
                  </a:schemeClr>
                </a:solidFill>
              </a:rPr>
              <a:t> قبل الحمل .</a:t>
            </a:r>
          </a:p>
          <a:p>
            <a:r>
              <a:rPr lang="ar-SA" dirty="0">
                <a:solidFill>
                  <a:schemeClr val="tx1">
                    <a:lumMod val="95000"/>
                    <a:lumOff val="5000"/>
                  </a:schemeClr>
                </a:solidFill>
              </a:rPr>
              <a:t>يجب تلقيح السيدات المستأصلات للطحال ( المكورات الرئوية , المستدميات النزلية , السحائيات )واللاتي لم يتلقين اللقاحات قبل الاستئصال .</a:t>
            </a:r>
          </a:p>
          <a:p>
            <a:r>
              <a:rPr lang="ar-SA" dirty="0">
                <a:solidFill>
                  <a:schemeClr val="tx1">
                    <a:lumMod val="95000"/>
                    <a:lumOff val="5000"/>
                  </a:schemeClr>
                </a:solidFill>
              </a:rPr>
              <a:t>إعطاء لقاح الكزاز إن لم يكن معطىً سابقاً.</a:t>
            </a:r>
          </a:p>
          <a:p>
            <a:pPr marL="0" indent="0">
              <a:buNone/>
            </a:pPr>
            <a:endParaRPr lang="ar-SA" dirty="0" smtClean="0">
              <a:solidFill>
                <a:schemeClr val="tx1">
                  <a:lumMod val="95000"/>
                  <a:lumOff val="5000"/>
                </a:schemeClr>
              </a:solidFill>
            </a:endParaRPr>
          </a:p>
        </p:txBody>
      </p:sp>
    </p:spTree>
    <p:extLst>
      <p:ext uri="{BB962C8B-B14F-4D97-AF65-F5344CB8AC3E}">
        <p14:creationId xmlns:p14="http://schemas.microsoft.com/office/powerpoint/2010/main" val="33403236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normAutofit fontScale="70000" lnSpcReduction="20000"/>
          </a:bodyPr>
          <a:lstStyle/>
          <a:p>
            <a:pPr marL="0" indent="0">
              <a:buNone/>
            </a:pPr>
            <a:r>
              <a:rPr lang="ar-SY" sz="5100" b="1" u="sng" dirty="0" smtClean="0">
                <a:solidFill>
                  <a:schemeClr val="tx1">
                    <a:lumMod val="95000"/>
                    <a:lumOff val="5000"/>
                  </a:schemeClr>
                </a:solidFill>
              </a:rPr>
              <a:t>ثامناً العلاجات </a:t>
            </a:r>
            <a:r>
              <a:rPr lang="ar-SY" sz="5100" b="1" u="sng" dirty="0">
                <a:solidFill>
                  <a:schemeClr val="tx1">
                    <a:lumMod val="95000"/>
                    <a:lumOff val="5000"/>
                  </a:schemeClr>
                </a:solidFill>
              </a:rPr>
              <a:t>الدوائية :</a:t>
            </a:r>
          </a:p>
          <a:p>
            <a:r>
              <a:rPr lang="ar-SY" dirty="0">
                <a:solidFill>
                  <a:schemeClr val="tx1">
                    <a:lumMod val="95000"/>
                    <a:lumOff val="5000"/>
                  </a:schemeClr>
                </a:solidFill>
              </a:rPr>
              <a:t>يجب إيقاف العلاج بخالبات الحديد من زمرة </a:t>
            </a:r>
            <a:r>
              <a:rPr lang="ar-SY" b="1" dirty="0">
                <a:solidFill>
                  <a:schemeClr val="tx1">
                    <a:lumMod val="95000"/>
                    <a:lumOff val="5000"/>
                  </a:schemeClr>
                </a:solidFill>
              </a:rPr>
              <a:t>الديفيرازيروكس</a:t>
            </a:r>
            <a:r>
              <a:rPr lang="ar-SY" dirty="0">
                <a:solidFill>
                  <a:schemeClr val="tx1">
                    <a:lumMod val="95000"/>
                    <a:lumOff val="5000"/>
                  </a:schemeClr>
                </a:solidFill>
              </a:rPr>
              <a:t> و</a:t>
            </a:r>
            <a:r>
              <a:rPr lang="ar-SY" b="1" dirty="0">
                <a:solidFill>
                  <a:schemeClr val="tx1">
                    <a:lumMod val="95000"/>
                    <a:lumOff val="5000"/>
                  </a:schemeClr>
                </a:solidFill>
              </a:rPr>
              <a:t>الديفيريبرون</a:t>
            </a:r>
            <a:r>
              <a:rPr lang="ar-SY" dirty="0">
                <a:solidFill>
                  <a:schemeClr val="tx1">
                    <a:lumMod val="95000"/>
                    <a:lumOff val="5000"/>
                  </a:schemeClr>
                </a:solidFill>
              </a:rPr>
              <a:t> قبل الحمل بثلاثة أشهر .</a:t>
            </a:r>
          </a:p>
          <a:p>
            <a:r>
              <a:rPr lang="ar-SY" dirty="0">
                <a:solidFill>
                  <a:schemeClr val="tx1">
                    <a:lumMod val="95000"/>
                    <a:lumOff val="5000"/>
                  </a:schemeClr>
                </a:solidFill>
              </a:rPr>
              <a:t>يمكن الاستمرار بخالب الحديد من زمرة </a:t>
            </a:r>
            <a:r>
              <a:rPr lang="ar-SY" b="1" dirty="0">
                <a:solidFill>
                  <a:schemeClr val="tx1">
                    <a:lumMod val="95000"/>
                    <a:lumOff val="5000"/>
                  </a:schemeClr>
                </a:solidFill>
              </a:rPr>
              <a:t>ديسفيروكسامين</a:t>
            </a:r>
            <a:r>
              <a:rPr lang="ar-SY" dirty="0">
                <a:solidFill>
                  <a:schemeClr val="tx1">
                    <a:lumMod val="95000"/>
                    <a:lumOff val="5000"/>
                  </a:schemeClr>
                </a:solidFill>
              </a:rPr>
              <a:t> ضمن الجرعات الدنيا إذا تطلب </a:t>
            </a:r>
            <a:r>
              <a:rPr lang="ar-SY" dirty="0" smtClean="0">
                <a:solidFill>
                  <a:schemeClr val="tx1">
                    <a:lumMod val="95000"/>
                    <a:lumOff val="5000"/>
                  </a:schemeClr>
                </a:solidFill>
              </a:rPr>
              <a:t>الأمر (المجموعة </a:t>
            </a:r>
            <a:r>
              <a:rPr lang="en-US" dirty="0" smtClean="0">
                <a:solidFill>
                  <a:schemeClr val="tx1">
                    <a:lumMod val="95000"/>
                    <a:lumOff val="5000"/>
                  </a:schemeClr>
                </a:solidFill>
              </a:rPr>
              <a:t>C</a:t>
            </a:r>
            <a:r>
              <a:rPr lang="ar-SY" dirty="0" smtClean="0">
                <a:solidFill>
                  <a:schemeClr val="tx1">
                    <a:lumMod val="95000"/>
                    <a:lumOff val="5000"/>
                  </a:schemeClr>
                </a:solidFill>
              </a:rPr>
              <a:t>) </a:t>
            </a:r>
            <a:r>
              <a:rPr lang="ar-SY" dirty="0">
                <a:solidFill>
                  <a:schemeClr val="tx1">
                    <a:lumMod val="95000"/>
                    <a:lumOff val="5000"/>
                  </a:schemeClr>
                </a:solidFill>
              </a:rPr>
              <a:t>.</a:t>
            </a:r>
          </a:p>
          <a:p>
            <a:r>
              <a:rPr lang="ar-SY" dirty="0">
                <a:solidFill>
                  <a:schemeClr val="tx1">
                    <a:lumMod val="95000"/>
                    <a:lumOff val="5000"/>
                  </a:schemeClr>
                </a:solidFill>
              </a:rPr>
              <a:t>يجب إيقاف دواء </a:t>
            </a:r>
            <a:r>
              <a:rPr lang="ar-SY" sz="6000" b="1" dirty="0">
                <a:solidFill>
                  <a:schemeClr val="tx1">
                    <a:lumMod val="95000"/>
                    <a:lumOff val="5000"/>
                  </a:schemeClr>
                </a:solidFill>
              </a:rPr>
              <a:t>الهيدروكسي يوريا </a:t>
            </a:r>
            <a:r>
              <a:rPr lang="ar-SY" dirty="0">
                <a:solidFill>
                  <a:schemeClr val="tx1">
                    <a:lumMod val="95000"/>
                    <a:lumOff val="5000"/>
                  </a:schemeClr>
                </a:solidFill>
              </a:rPr>
              <a:t>عند المرضى المعالجين به (الجرعات العالية من الهيدريا تسببت بمشاكل على حيوانات التجربة).</a:t>
            </a:r>
          </a:p>
          <a:p>
            <a:r>
              <a:rPr lang="ar-SY" dirty="0">
                <a:solidFill>
                  <a:schemeClr val="tx1">
                    <a:lumMod val="95000"/>
                    <a:lumOff val="5000"/>
                  </a:schemeClr>
                </a:solidFill>
              </a:rPr>
              <a:t>يجب إعطاء دواء </a:t>
            </a:r>
            <a:r>
              <a:rPr lang="ar-SY" b="1" dirty="0">
                <a:solidFill>
                  <a:schemeClr val="tx1">
                    <a:lumMod val="95000"/>
                    <a:lumOff val="5000"/>
                  </a:schemeClr>
                </a:solidFill>
              </a:rPr>
              <a:t>الفوليك أسيد </a:t>
            </a:r>
            <a:r>
              <a:rPr lang="ar-SY" dirty="0">
                <a:solidFill>
                  <a:schemeClr val="tx1">
                    <a:lumMod val="95000"/>
                    <a:lumOff val="5000"/>
                  </a:schemeClr>
                </a:solidFill>
              </a:rPr>
              <a:t>بشكل وقائي قبل الحمل وأثنائه بجرعة( 4ملغ يومياً ).</a:t>
            </a:r>
          </a:p>
          <a:p>
            <a:r>
              <a:rPr lang="ar-SY" dirty="0">
                <a:solidFill>
                  <a:schemeClr val="tx1">
                    <a:lumMod val="95000"/>
                    <a:lumOff val="5000"/>
                  </a:schemeClr>
                </a:solidFill>
              </a:rPr>
              <a:t>يجب إعطاء</a:t>
            </a:r>
            <a:r>
              <a:rPr lang="ar-SY" b="1" dirty="0">
                <a:solidFill>
                  <a:schemeClr val="tx1">
                    <a:lumMod val="95000"/>
                    <a:lumOff val="5000"/>
                  </a:schemeClr>
                </a:solidFill>
              </a:rPr>
              <a:t> البنسلين </a:t>
            </a:r>
            <a:r>
              <a:rPr lang="ar-SY" dirty="0">
                <a:solidFill>
                  <a:schemeClr val="tx1">
                    <a:lumMod val="95000"/>
                    <a:lumOff val="5000"/>
                  </a:schemeClr>
                </a:solidFill>
              </a:rPr>
              <a:t>قبل وأثناء الحمل للسيدات المستأصلات للطحال أو ممن لديهن ضمور </a:t>
            </a:r>
            <a:r>
              <a:rPr lang="ar-SY" dirty="0" smtClean="0">
                <a:solidFill>
                  <a:schemeClr val="tx1">
                    <a:lumMod val="95000"/>
                    <a:lumOff val="5000"/>
                  </a:schemeClr>
                </a:solidFill>
              </a:rPr>
              <a:t>بالطحال (المجموعة </a:t>
            </a:r>
            <a:r>
              <a:rPr lang="en-US" dirty="0" smtClean="0">
                <a:solidFill>
                  <a:schemeClr val="tx1">
                    <a:lumMod val="95000"/>
                    <a:lumOff val="5000"/>
                  </a:schemeClr>
                </a:solidFill>
              </a:rPr>
              <a:t>C</a:t>
            </a:r>
            <a:r>
              <a:rPr lang="ar-SY" dirty="0" smtClean="0">
                <a:solidFill>
                  <a:schemeClr val="tx1">
                    <a:lumMod val="95000"/>
                    <a:lumOff val="5000"/>
                  </a:schemeClr>
                </a:solidFill>
              </a:rPr>
              <a:t>) .</a:t>
            </a:r>
            <a:endParaRPr lang="ar-SY" dirty="0">
              <a:solidFill>
                <a:schemeClr val="tx1">
                  <a:lumMod val="95000"/>
                  <a:lumOff val="5000"/>
                </a:schemeClr>
              </a:solidFill>
            </a:endParaRPr>
          </a:p>
          <a:p>
            <a:r>
              <a:rPr lang="ar-SY" dirty="0">
                <a:solidFill>
                  <a:schemeClr val="tx1">
                    <a:lumMod val="95000"/>
                    <a:lumOff val="5000"/>
                  </a:schemeClr>
                </a:solidFill>
              </a:rPr>
              <a:t>معالجة الالتهابات بشكل عاجل بالصادات المناسبة .</a:t>
            </a:r>
          </a:p>
          <a:p>
            <a:pPr marL="0" indent="0">
              <a:buNone/>
            </a:pPr>
            <a:endParaRPr lang="ar-SA" b="1" dirty="0">
              <a:solidFill>
                <a:schemeClr val="tx1">
                  <a:lumMod val="95000"/>
                  <a:lumOff val="5000"/>
                </a:schemeClr>
              </a:solidFill>
            </a:endParaRPr>
          </a:p>
          <a:p>
            <a:pPr marL="0" indent="0">
              <a:buNone/>
            </a:pPr>
            <a:endParaRPr lang="ar-SA" dirty="0" smtClean="0">
              <a:solidFill>
                <a:schemeClr val="tx1">
                  <a:lumMod val="95000"/>
                  <a:lumOff val="5000"/>
                </a:schemeClr>
              </a:solidFill>
            </a:endParaRPr>
          </a:p>
        </p:txBody>
      </p:sp>
    </p:spTree>
    <p:extLst>
      <p:ext uri="{BB962C8B-B14F-4D97-AF65-F5344CB8AC3E}">
        <p14:creationId xmlns:p14="http://schemas.microsoft.com/office/powerpoint/2010/main" val="8370008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Y" dirty="0" smtClean="0">
                <a:solidFill>
                  <a:schemeClr val="tx1">
                    <a:lumMod val="95000"/>
                    <a:lumOff val="5000"/>
                  </a:schemeClr>
                </a:solidFill>
              </a:rPr>
              <a:t>يجب </a:t>
            </a:r>
            <a:r>
              <a:rPr lang="ar-SY" dirty="0">
                <a:solidFill>
                  <a:schemeClr val="tx1">
                    <a:lumMod val="95000"/>
                    <a:lumOff val="5000"/>
                  </a:schemeClr>
                </a:solidFill>
              </a:rPr>
              <a:t>إعطاء</a:t>
            </a:r>
            <a:r>
              <a:rPr lang="ar-SY" b="1" dirty="0">
                <a:solidFill>
                  <a:schemeClr val="tx1">
                    <a:lumMod val="95000"/>
                    <a:lumOff val="5000"/>
                  </a:schemeClr>
                </a:solidFill>
              </a:rPr>
              <a:t> الأسبيرين </a:t>
            </a:r>
            <a:r>
              <a:rPr lang="ar-SY" dirty="0">
                <a:solidFill>
                  <a:schemeClr val="tx1">
                    <a:lumMod val="95000"/>
                    <a:lumOff val="5000"/>
                  </a:schemeClr>
                </a:solidFill>
              </a:rPr>
              <a:t>والهبارين</a:t>
            </a:r>
            <a:r>
              <a:rPr lang="ar-SY" b="1" dirty="0">
                <a:solidFill>
                  <a:schemeClr val="tx1">
                    <a:lumMod val="95000"/>
                    <a:lumOff val="5000"/>
                  </a:schemeClr>
                </a:solidFill>
              </a:rPr>
              <a:t> </a:t>
            </a:r>
            <a:r>
              <a:rPr lang="ar-SY" dirty="0">
                <a:solidFill>
                  <a:schemeClr val="tx1">
                    <a:lumMod val="95000"/>
                    <a:lumOff val="5000"/>
                  </a:schemeClr>
                </a:solidFill>
              </a:rPr>
              <a:t>للسيدات المستأصلات للطحال ولديهن إرتفاع في تعداد الصفيحات الدموية .</a:t>
            </a:r>
          </a:p>
          <a:p>
            <a:r>
              <a:rPr lang="ar-SY" dirty="0">
                <a:solidFill>
                  <a:schemeClr val="tx1">
                    <a:lumMod val="95000"/>
                    <a:lumOff val="5000"/>
                  </a:schemeClr>
                </a:solidFill>
              </a:rPr>
              <a:t>الأمهات اللاتي لديهن سوابق للصمات الرئوية أو الارجاج يوصى بإعطائهن جرعات مخففة من الأسبيرين منذ الثلث الأول من الحمل .</a:t>
            </a:r>
          </a:p>
          <a:p>
            <a:r>
              <a:rPr lang="ar-SY" dirty="0">
                <a:solidFill>
                  <a:schemeClr val="tx1">
                    <a:lumMod val="95000"/>
                    <a:lumOff val="5000"/>
                  </a:schemeClr>
                </a:solidFill>
              </a:rPr>
              <a:t>السيدات اللاتي في سوابقهن صمات وريدية يوصى بإعطائهن جرعات خفيفة من الهبارين خلال الحمل وبعد الولادة.</a:t>
            </a:r>
          </a:p>
          <a:p>
            <a:r>
              <a:rPr lang="ar-SY" dirty="0">
                <a:solidFill>
                  <a:schemeClr val="tx1">
                    <a:lumMod val="95000"/>
                    <a:lumOff val="5000"/>
                  </a:schemeClr>
                </a:solidFill>
              </a:rPr>
              <a:t>يجب إيقاف مضادات الالتهاب غير الستيروئيدية </a:t>
            </a:r>
            <a:r>
              <a:rPr lang="ar-SY" dirty="0" smtClean="0">
                <a:solidFill>
                  <a:schemeClr val="tx1">
                    <a:lumMod val="95000"/>
                    <a:lumOff val="5000"/>
                  </a:schemeClr>
                </a:solidFill>
              </a:rPr>
              <a:t>.</a:t>
            </a:r>
          </a:p>
          <a:p>
            <a:r>
              <a:rPr lang="ar-SY" dirty="0" smtClean="0">
                <a:solidFill>
                  <a:schemeClr val="tx1">
                    <a:lumMod val="95000"/>
                    <a:lumOff val="5000"/>
                  </a:schemeClr>
                </a:solidFill>
              </a:rPr>
              <a:t>يمكن إعطاء الترامادول أو المورفين في الحلات الشديدة (المجموعة </a:t>
            </a:r>
            <a:r>
              <a:rPr lang="en-US" dirty="0" smtClean="0">
                <a:solidFill>
                  <a:schemeClr val="tx1">
                    <a:lumMod val="95000"/>
                    <a:lumOff val="5000"/>
                  </a:schemeClr>
                </a:solidFill>
              </a:rPr>
              <a:t>C</a:t>
            </a:r>
            <a:r>
              <a:rPr lang="ar-SY" dirty="0" smtClean="0">
                <a:solidFill>
                  <a:schemeClr val="tx1">
                    <a:lumMod val="95000"/>
                    <a:lumOff val="5000"/>
                  </a:schemeClr>
                </a:solidFill>
              </a:rPr>
              <a:t>) .</a:t>
            </a:r>
            <a:endParaRPr lang="ar-SY" dirty="0">
              <a:solidFill>
                <a:schemeClr val="tx1">
                  <a:lumMod val="95000"/>
                  <a:lumOff val="5000"/>
                </a:schemeClr>
              </a:solidFill>
            </a:endParaRPr>
          </a:p>
          <a:p>
            <a:pPr marL="0" indent="0">
              <a:buNone/>
            </a:pPr>
            <a:endParaRPr lang="ar-SA" dirty="0">
              <a:solidFill>
                <a:schemeClr val="tx1">
                  <a:lumMod val="95000"/>
                  <a:lumOff val="5000"/>
                </a:schemeClr>
              </a:solidFill>
            </a:endParaRPr>
          </a:p>
          <a:p>
            <a:pPr marL="0" indent="0">
              <a:buNone/>
            </a:pPr>
            <a:endParaRPr lang="ar-SA" b="1" dirty="0">
              <a:solidFill>
                <a:schemeClr val="tx1">
                  <a:lumMod val="95000"/>
                  <a:lumOff val="5000"/>
                </a:schemeClr>
              </a:solidFill>
            </a:endParaRPr>
          </a:p>
          <a:p>
            <a:pPr marL="0" indent="0">
              <a:buNone/>
            </a:pPr>
            <a:endParaRPr lang="ar-SA" dirty="0" smtClean="0">
              <a:solidFill>
                <a:schemeClr val="tx1">
                  <a:lumMod val="95000"/>
                  <a:lumOff val="5000"/>
                </a:schemeClr>
              </a:solidFill>
            </a:endParaRPr>
          </a:p>
        </p:txBody>
      </p:sp>
    </p:spTree>
    <p:extLst>
      <p:ext uri="{BB962C8B-B14F-4D97-AF65-F5344CB8AC3E}">
        <p14:creationId xmlns:p14="http://schemas.microsoft.com/office/powerpoint/2010/main" val="40058928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solidFill>
                  <a:schemeClr val="accent2">
                    <a:lumMod val="20000"/>
                    <a:lumOff val="80000"/>
                  </a:schemeClr>
                </a:solidFill>
                <a:cs typeface="Old Antic Outline Shaded" panose="02010400000000000000" pitchFamily="2" charset="-78"/>
              </a:rPr>
              <a:t>العناية قبل الحمل</a:t>
            </a:r>
            <a:endParaRPr lang="ar-SA" dirty="0"/>
          </a:p>
        </p:txBody>
      </p:sp>
      <p:sp>
        <p:nvSpPr>
          <p:cNvPr id="3" name="عنصر نائب للمحتوى 2"/>
          <p:cNvSpPr>
            <a:spLocks noGrp="1"/>
          </p:cNvSpPr>
          <p:nvPr>
            <p:ph idx="1"/>
          </p:nvPr>
        </p:nvSpPr>
        <p:spPr/>
        <p:txBody>
          <a:bodyPr/>
          <a:lstStyle/>
          <a:p>
            <a:pPr marL="0" indent="0">
              <a:buNone/>
            </a:pPr>
            <a:endParaRPr lang="ar-SA" dirty="0" smtClean="0">
              <a:solidFill>
                <a:schemeClr val="tx1">
                  <a:lumMod val="95000"/>
                  <a:lumOff val="5000"/>
                </a:schemeClr>
              </a:solidFill>
            </a:endParaRPr>
          </a:p>
        </p:txBody>
      </p:sp>
      <p:pic>
        <p:nvPicPr>
          <p:cNvPr id="4" name="Picture 2" descr="C:\Users\yaser\Desktop\sicle\pregnancy-with-beta-thalassemia-53-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715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dirty="0" smtClean="0">
                <a:solidFill>
                  <a:schemeClr val="accent2">
                    <a:lumMod val="20000"/>
                    <a:lumOff val="80000"/>
                  </a:schemeClr>
                </a:solidFill>
                <a:cs typeface="Old Antic Outline Shaded" panose="02010400000000000000" pitchFamily="2" charset="-78"/>
              </a:rPr>
              <a:t>العناية أثناء الحمل</a:t>
            </a:r>
            <a:endParaRPr lang="ar-SA" sz="4800" b="1" dirty="0">
              <a:solidFill>
                <a:schemeClr val="accent2">
                  <a:lumMod val="20000"/>
                  <a:lumOff val="80000"/>
                </a:schemeClr>
              </a:solidFill>
              <a:cs typeface="Old Antic Outline Shaded" panose="02010400000000000000" pitchFamily="2" charset="-78"/>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600200"/>
            <a:ext cx="6408712" cy="51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1230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lnSpcReduction="10000"/>
          </a:bodyPr>
          <a:lstStyle/>
          <a:p>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مجموعة من الاعتلالات الوراثية التي تؤثر في تركيب  	 السلاسل </a:t>
            </a:r>
            <a:r>
              <a:rPr lang="el-GR"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β</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endParaRPr lang="el-GR"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حيث يحل الحمض الأميني (فالين)مكان الحمض الاميني (غلوتاميك) .</a:t>
            </a:r>
          </a:p>
          <a:p>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هذا التغيير في ترتيب الحموض الامينية ينتج خضاب جديد يدعى الخضاب المنجلي  </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 </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وهو مرض </a:t>
            </a:r>
            <a:r>
              <a:rPr lang="ar-SA" b="1" u="sng"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وراثي</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ينقله الآباء والأمهات الحاملين للمرض إلى الأبناء</a:t>
            </a:r>
            <a:r>
              <a:rPr lang="ar-SA" b="1" u="sng"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الذكور والإناث </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على حد سواء .</a:t>
            </a: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573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dirty="0" smtClean="0">
                <a:solidFill>
                  <a:schemeClr val="accent2">
                    <a:lumMod val="20000"/>
                    <a:lumOff val="80000"/>
                  </a:schemeClr>
                </a:solidFill>
                <a:cs typeface="Old Antic Outline Shaded" panose="02010400000000000000" pitchFamily="2" charset="-78"/>
              </a:rPr>
              <a:t>العناية أثناء الحمل</a:t>
            </a:r>
            <a:endParaRPr lang="ar-SA" sz="4800" b="1" dirty="0">
              <a:solidFill>
                <a:schemeClr val="accent2">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10000"/>
          </a:bodyPr>
          <a:lstStyle/>
          <a:p>
            <a:r>
              <a:rPr lang="ar-SY" dirty="0" smtClean="0">
                <a:solidFill>
                  <a:schemeClr val="tx1">
                    <a:lumMod val="95000"/>
                    <a:lumOff val="5000"/>
                  </a:schemeClr>
                </a:solidFill>
              </a:rPr>
              <a:t>يجب أن يتم الاشراف على السيدة الحامل من قبل فريق طبي مؤلف من طبيب أمراض دم , أخصائي توليد , أخصائي تخدير .</a:t>
            </a:r>
          </a:p>
          <a:p>
            <a:r>
              <a:rPr lang="ar-SY" dirty="0" smtClean="0">
                <a:solidFill>
                  <a:schemeClr val="tx1">
                    <a:lumMod val="95000"/>
                    <a:lumOff val="5000"/>
                  </a:schemeClr>
                </a:solidFill>
              </a:rPr>
              <a:t>الاستمرار بإيقاف الأدوية التي تم ذكرها سابقاً .</a:t>
            </a:r>
          </a:p>
          <a:p>
            <a:r>
              <a:rPr lang="ar-SY" dirty="0" smtClean="0">
                <a:solidFill>
                  <a:schemeClr val="tx1">
                    <a:lumMod val="95000"/>
                    <a:lumOff val="5000"/>
                  </a:schemeClr>
                </a:solidFill>
              </a:rPr>
              <a:t>الاستمرار بالعلاج الوقائي بالفوليك أسيد .</a:t>
            </a:r>
          </a:p>
          <a:p>
            <a:r>
              <a:rPr lang="ar-SY" dirty="0" smtClean="0">
                <a:solidFill>
                  <a:schemeClr val="tx1">
                    <a:lumMod val="95000"/>
                    <a:lumOff val="5000"/>
                  </a:schemeClr>
                </a:solidFill>
              </a:rPr>
              <a:t>يجب إجراء تحليل خضاب الدم شهرياً والمحافظة على قيم خضاب أعلى من 10 غ/دل .</a:t>
            </a:r>
          </a:p>
          <a:p>
            <a:r>
              <a:rPr lang="ar-SY" dirty="0" smtClean="0">
                <a:solidFill>
                  <a:schemeClr val="tx1">
                    <a:lumMod val="95000"/>
                    <a:lumOff val="5000"/>
                  </a:schemeClr>
                </a:solidFill>
              </a:rPr>
              <a:t>إجراء إيكو للجنين بدءاً من الشهر الثالث وتكرار الإيكو كل 3 -4 أسابيع .</a:t>
            </a:r>
          </a:p>
          <a:p>
            <a:r>
              <a:rPr lang="ar-SY" dirty="0" smtClean="0">
                <a:solidFill>
                  <a:schemeClr val="tx1">
                    <a:lumMod val="95000"/>
                    <a:lumOff val="5000"/>
                  </a:schemeClr>
                </a:solidFill>
              </a:rPr>
              <a:t>إجراء فحص بول شهرياً .</a:t>
            </a:r>
            <a:r>
              <a:rPr lang="ar-SA" dirty="0" smtClean="0">
                <a:solidFill>
                  <a:schemeClr val="tx1">
                    <a:lumMod val="95000"/>
                    <a:lumOff val="5000"/>
                  </a:schemeClr>
                </a:solidFill>
              </a:rPr>
              <a:t>.</a:t>
            </a:r>
            <a:endParaRPr lang="ar-SA" dirty="0">
              <a:solidFill>
                <a:schemeClr val="tx1">
                  <a:lumMod val="95000"/>
                  <a:lumOff val="5000"/>
                </a:schemeClr>
              </a:solidFill>
            </a:endParaRPr>
          </a:p>
        </p:txBody>
      </p:sp>
    </p:spTree>
    <p:extLst>
      <p:ext uri="{BB962C8B-B14F-4D97-AF65-F5344CB8AC3E}">
        <p14:creationId xmlns:p14="http://schemas.microsoft.com/office/powerpoint/2010/main" val="36204743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dirty="0" smtClean="0">
                <a:solidFill>
                  <a:schemeClr val="accent2">
                    <a:lumMod val="20000"/>
                    <a:lumOff val="80000"/>
                  </a:schemeClr>
                </a:solidFill>
                <a:cs typeface="Old Antic Outline Shaded" panose="02010400000000000000" pitchFamily="2" charset="-78"/>
              </a:rPr>
              <a:t>العناية أثناء الحمل</a:t>
            </a:r>
            <a:endParaRPr lang="ar-SA" sz="4800" b="1" dirty="0">
              <a:solidFill>
                <a:schemeClr val="accent2">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20000"/>
          </a:bodyPr>
          <a:lstStyle/>
          <a:p>
            <a:r>
              <a:rPr lang="ar-SY" dirty="0" smtClean="0">
                <a:solidFill>
                  <a:schemeClr val="tx1">
                    <a:lumMod val="95000"/>
                    <a:lumOff val="5000"/>
                  </a:schemeClr>
                </a:solidFill>
              </a:rPr>
              <a:t>للوقاية من الإرجاج وماقبل الإرجاج نعطي الأسبيرين بعد الثلث الأول من الحمل .</a:t>
            </a:r>
          </a:p>
          <a:p>
            <a:r>
              <a:rPr lang="ar-SY" dirty="0" smtClean="0">
                <a:solidFill>
                  <a:schemeClr val="tx1">
                    <a:lumMod val="95000"/>
                    <a:lumOff val="5000"/>
                  </a:schemeClr>
                </a:solidFill>
              </a:rPr>
              <a:t>الأمهات اللواتي في سوابقهن صمات وعائية وريدية (</a:t>
            </a:r>
            <a:r>
              <a:rPr lang="en-US" dirty="0" smtClean="0">
                <a:solidFill>
                  <a:schemeClr val="tx1">
                    <a:lumMod val="95000"/>
                    <a:lumOff val="5000"/>
                  </a:schemeClr>
                </a:solidFill>
              </a:rPr>
              <a:t>(VTE</a:t>
            </a:r>
            <a:r>
              <a:rPr lang="ar-SA" dirty="0" smtClean="0">
                <a:solidFill>
                  <a:schemeClr val="tx1">
                    <a:lumMod val="95000"/>
                    <a:lumOff val="5000"/>
                  </a:schemeClr>
                </a:solidFill>
              </a:rPr>
              <a:t> ينصح بإعطائهن جرعات من الهبارين منخفض الوزن الجزيئي خلال الحمل والولادة ومابعد الولادة لستة أسابيع.</a:t>
            </a:r>
          </a:p>
          <a:p>
            <a:r>
              <a:rPr lang="ar-SA" dirty="0" smtClean="0">
                <a:solidFill>
                  <a:schemeClr val="tx1">
                    <a:lumMod val="95000"/>
                    <a:lumOff val="5000"/>
                  </a:schemeClr>
                </a:solidFill>
              </a:rPr>
              <a:t>يجب تكثيف المتابعة المستمرة للحامل بعد الأسبوع 32 من الحمل .</a:t>
            </a:r>
          </a:p>
          <a:p>
            <a:r>
              <a:rPr lang="ar-SA" dirty="0" smtClean="0">
                <a:solidFill>
                  <a:schemeClr val="tx1">
                    <a:lumMod val="95000"/>
                    <a:lumOff val="5000"/>
                  </a:schemeClr>
                </a:solidFill>
              </a:rPr>
              <a:t>مراقبة الضغط الدموي .</a:t>
            </a:r>
          </a:p>
          <a:p>
            <a:r>
              <a:rPr lang="ar-SA" dirty="0" smtClean="0">
                <a:solidFill>
                  <a:schemeClr val="tx1">
                    <a:lumMod val="95000"/>
                    <a:lumOff val="5000"/>
                  </a:schemeClr>
                </a:solidFill>
              </a:rPr>
              <a:t>إجراء استشارة تخديرية أخر الحمل لاحتمال الولادة القيصرية .</a:t>
            </a:r>
          </a:p>
          <a:p>
            <a:r>
              <a:rPr lang="ar-SA" dirty="0" smtClean="0">
                <a:solidFill>
                  <a:schemeClr val="tx1">
                    <a:lumMod val="95000"/>
                    <a:lumOff val="5000"/>
                  </a:schemeClr>
                </a:solidFill>
              </a:rPr>
              <a:t>مراقبة حركات الجنين من قبل الأم .</a:t>
            </a:r>
            <a:endParaRPr lang="ar-SA" dirty="0">
              <a:solidFill>
                <a:schemeClr val="tx1">
                  <a:lumMod val="95000"/>
                  <a:lumOff val="5000"/>
                </a:schemeClr>
              </a:solidFill>
            </a:endParaRPr>
          </a:p>
        </p:txBody>
      </p:sp>
    </p:spTree>
    <p:extLst>
      <p:ext uri="{BB962C8B-B14F-4D97-AF65-F5344CB8AC3E}">
        <p14:creationId xmlns:p14="http://schemas.microsoft.com/office/powerpoint/2010/main" val="23049506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dirty="0" smtClean="0">
                <a:solidFill>
                  <a:schemeClr val="accent2">
                    <a:lumMod val="20000"/>
                    <a:lumOff val="80000"/>
                  </a:schemeClr>
                </a:solidFill>
                <a:cs typeface="Old Antic Outline Shaded" panose="02010400000000000000" pitchFamily="2" charset="-78"/>
              </a:rPr>
              <a:t>العناية أثناء الحمل</a:t>
            </a:r>
            <a:endParaRPr lang="ar-SA" sz="4800" b="1" dirty="0">
              <a:solidFill>
                <a:schemeClr val="accent2">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r>
              <a:rPr lang="ar-SA" dirty="0" smtClean="0">
                <a:solidFill>
                  <a:schemeClr val="tx1">
                    <a:lumMod val="95000"/>
                    <a:lumOff val="5000"/>
                  </a:schemeClr>
                </a:solidFill>
              </a:rPr>
              <a:t>مراقبة حركات الجنين من قبل الأم .</a:t>
            </a:r>
            <a:endParaRPr lang="ar-SA" dirty="0">
              <a:solidFill>
                <a:schemeClr val="tx1">
                  <a:lumMod val="95000"/>
                  <a:lumOff val="5000"/>
                </a:schemeClr>
              </a:solidFill>
            </a:endParaRPr>
          </a:p>
        </p:txBody>
      </p:sp>
      <p:pic>
        <p:nvPicPr>
          <p:cNvPr id="8194" name="Picture 2" descr="C:\Users\yaser\Desktop\sicle\58aa58e92800001f00999e8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9144000"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288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800" b="1" dirty="0" smtClean="0">
                <a:solidFill>
                  <a:schemeClr val="accent6">
                    <a:lumMod val="20000"/>
                    <a:lumOff val="80000"/>
                  </a:schemeClr>
                </a:solidFill>
                <a:cs typeface="Old Antic Outline Shaded" panose="02010400000000000000" pitchFamily="2" charset="-78"/>
              </a:rPr>
              <a:t>الولادة</a:t>
            </a:r>
            <a:endParaRPr lang="ar-SA" sz="4800" b="1" dirty="0">
              <a:solidFill>
                <a:schemeClr val="accent6">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lstStyle/>
          <a:p>
            <a:r>
              <a:rPr lang="ar-SA" dirty="0" smtClean="0"/>
              <a:t>لا تعتبر الولادة القيصرية إجراء روتيني لكل حامل منجلية .</a:t>
            </a:r>
          </a:p>
          <a:p>
            <a:r>
              <a:rPr lang="ar-SA" dirty="0" smtClean="0"/>
              <a:t>يجب أن تتم الولادة في مشفى مجهز .</a:t>
            </a:r>
          </a:p>
          <a:p>
            <a:endParaRPr lang="ar-SA" dirty="0" smtClean="0"/>
          </a:p>
          <a:p>
            <a:endParaRPr lang="ar-SA" dirty="0"/>
          </a:p>
        </p:txBody>
      </p:sp>
      <p:pic>
        <p:nvPicPr>
          <p:cNvPr id="7170" name="Picture 2" descr="C:\Users\yaser\Desktop\sicle\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80928"/>
            <a:ext cx="9144000"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137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normAutofit/>
          </a:bodyPr>
          <a:lstStyle/>
          <a:p>
            <a:r>
              <a:rPr lang="ar-SA" sz="4800" b="1" dirty="0" smtClean="0">
                <a:solidFill>
                  <a:schemeClr val="accent6">
                    <a:lumMod val="20000"/>
                    <a:lumOff val="80000"/>
                  </a:schemeClr>
                </a:solidFill>
                <a:cs typeface="Old Antic Outline Shaded" panose="02010400000000000000" pitchFamily="2" charset="-78"/>
              </a:rPr>
              <a:t>الولادة</a:t>
            </a:r>
            <a:endParaRPr lang="ar-SA" sz="4800" b="1" dirty="0">
              <a:solidFill>
                <a:schemeClr val="accent6">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a:xfrm>
            <a:off x="457200" y="980728"/>
            <a:ext cx="8229600" cy="5145435"/>
          </a:xfrm>
        </p:spPr>
        <p:txBody>
          <a:bodyPr/>
          <a:lstStyle/>
          <a:p>
            <a:r>
              <a:rPr lang="ar-SA" dirty="0" smtClean="0"/>
              <a:t>يجب مراقبة الضغط وخضاب الدم قبل الولادة وأثناءها .</a:t>
            </a:r>
          </a:p>
          <a:p>
            <a:r>
              <a:rPr lang="ar-SA" dirty="0" smtClean="0"/>
              <a:t>يجب مراقبة دقات القلب للأم والجنين بشكل دائم .</a:t>
            </a:r>
          </a:p>
          <a:p>
            <a:endParaRPr lang="ar-SA" dirty="0"/>
          </a:p>
        </p:txBody>
      </p:sp>
      <p:pic>
        <p:nvPicPr>
          <p:cNvPr id="9218" name="Picture 2" descr="C:\Users\yaser\Desktop\sicle\670px-Detect-Appendicitis-During-Pregnancy-Step-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144000" cy="465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83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24744"/>
          </a:xfrm>
        </p:spPr>
        <p:txBody>
          <a:bodyPr>
            <a:normAutofit/>
          </a:bodyPr>
          <a:lstStyle/>
          <a:p>
            <a:r>
              <a:rPr lang="ar-SA" sz="4800" b="1" dirty="0" smtClean="0">
                <a:solidFill>
                  <a:schemeClr val="accent6">
                    <a:lumMod val="20000"/>
                    <a:lumOff val="80000"/>
                  </a:schemeClr>
                </a:solidFill>
                <a:cs typeface="Old Antic Outline Shaded" panose="02010400000000000000" pitchFamily="2" charset="-78"/>
              </a:rPr>
              <a:t>الولادة</a:t>
            </a:r>
            <a:endParaRPr lang="ar-SA" sz="4800" b="1" dirty="0">
              <a:solidFill>
                <a:schemeClr val="accent6">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a:xfrm>
            <a:off x="457200" y="980728"/>
            <a:ext cx="8229600" cy="5877272"/>
          </a:xfrm>
        </p:spPr>
        <p:txBody>
          <a:bodyPr/>
          <a:lstStyle/>
          <a:p>
            <a:r>
              <a:rPr lang="ar-SA" dirty="0" smtClean="0"/>
              <a:t>يجب تأمين وحدتي دم قبل الولادة .</a:t>
            </a:r>
          </a:p>
          <a:p>
            <a:r>
              <a:rPr lang="ar-SA" dirty="0" smtClean="0"/>
              <a:t>في الولادة الطبيعية يجب أن لا نطيل بالمخاض وإن كان المخاض مؤلماً جداً نفكر بالقيصرية .</a:t>
            </a:r>
          </a:p>
          <a:p>
            <a:r>
              <a:rPr lang="ar-SA" dirty="0" smtClean="0"/>
              <a:t>في حال الولادة القيصرية يفضل التخدير القطني والتأكد من نوع المخدر المستعمل .</a:t>
            </a:r>
          </a:p>
          <a:p>
            <a:endParaRPr lang="ar-SA" dirty="0"/>
          </a:p>
        </p:txBody>
      </p:sp>
      <p:pic>
        <p:nvPicPr>
          <p:cNvPr id="10242" name="Picture 2" descr="C:\Users\yaser\Desktop\sicle\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9144000"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2454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6">
                    <a:lumMod val="20000"/>
                    <a:lumOff val="80000"/>
                  </a:schemeClr>
                </a:solidFill>
                <a:cs typeface="Old Antic Outline Shaded" panose="02010400000000000000" pitchFamily="2" charset="-78"/>
              </a:rPr>
              <a:t>المتابعة مابعد الولادة</a:t>
            </a:r>
            <a:endParaRPr lang="ar-SA" b="1" dirty="0">
              <a:solidFill>
                <a:schemeClr val="accent6">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a:bodyPr>
          <a:lstStyle/>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1266" name="Picture 2" descr="C:\Users\yaser\Desktop\sicle\giving-birth-21812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78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6">
                    <a:lumMod val="20000"/>
                    <a:lumOff val="80000"/>
                  </a:schemeClr>
                </a:solidFill>
                <a:cs typeface="Old Antic Outline Shaded" panose="02010400000000000000" pitchFamily="2" charset="-78"/>
              </a:rPr>
              <a:t>المتابعة مابعد الولادة</a:t>
            </a:r>
            <a:endParaRPr lang="ar-SA" b="1" dirty="0">
              <a:solidFill>
                <a:schemeClr val="accent6">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20000"/>
          </a:bodyPr>
          <a:lstStyle/>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مراقبة الخضاب بعد الولادة مباشرة وتكرار القياس كل أربع ساعات ولمدة 24 ساعة .</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وضع المريضة على قناع الأكسجين وإعطاء المسكنات والمضادات الحيوية .</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تمييع المريضة بعد ساعتين من الولادة بـ </a:t>
            </a:r>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10.000 </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ar-SY"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وحدة هبارين ثم جرعات داعمة </a:t>
            </a:r>
          </a:p>
          <a:p>
            <a:r>
              <a:rPr lang="en-US"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5000 – 15000 U </a:t>
            </a:r>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كل ست ساعات .</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الاستمرار بالمسكنات والمضادات الحيوية .</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الارضاع الوالدي بعد نصف ساعة من الولادة.</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مراقبة الضغط خلال الستة ساعات الأولى .</a:t>
            </a:r>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12866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accent6">
                    <a:lumMod val="20000"/>
                    <a:lumOff val="80000"/>
                  </a:schemeClr>
                </a:solidFill>
                <a:cs typeface="Old Antic Outline Shaded" panose="02010400000000000000" pitchFamily="2" charset="-78"/>
              </a:rPr>
              <a:t>المتابعة مابعد الولادة</a:t>
            </a:r>
            <a:endParaRPr lang="ar-SA" b="1" dirty="0">
              <a:solidFill>
                <a:schemeClr val="accent6">
                  <a:lumMod val="20000"/>
                  <a:lumOff val="80000"/>
                </a:schemeClr>
              </a:solidFill>
              <a:cs typeface="Old Antic Outline Shaded" panose="02010400000000000000" pitchFamily="2" charset="-78"/>
            </a:endParaRPr>
          </a:p>
        </p:txBody>
      </p:sp>
      <p:sp>
        <p:nvSpPr>
          <p:cNvPr id="3" name="عنصر نائب للمحتوى 2"/>
          <p:cNvSpPr>
            <a:spLocks noGrp="1"/>
          </p:cNvSpPr>
          <p:nvPr>
            <p:ph idx="1"/>
          </p:nvPr>
        </p:nvSpPr>
        <p:spPr/>
        <p:txBody>
          <a:bodyPr>
            <a:normAutofit fontScale="92500" lnSpcReduction="20000"/>
          </a:bodyPr>
          <a:lstStyle/>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التأكيد على البدء باستعمال مانعات الحمل بعد فترة النفاس .</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يفضل عدم استعمال اللوالب خوفاً من تسببها بإحداث انتان , وكونها تزيد من النزف الشهري وبالتالي تزيد من فقر الدم .</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يفضل عدم استعمال مانعات الحمل الفموية ذات التركيب الاستروجيني لأنها عامل خطورة للصمات الوعائية .</a:t>
            </a:r>
          </a:p>
          <a:p>
            <a:r>
              <a:rPr lang="ar-SA" dirty="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الأفضل والأكثر أماناً هي مانعات الحمل البروجسترونية لأنها تخفف من النزف الشهري وتقلل من هبوط قيم الخضاب .</a:t>
            </a:r>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29173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4800" b="1" dirty="0" smtClean="0">
                <a:solidFill>
                  <a:schemeClr val="accent6">
                    <a:lumMod val="20000"/>
                    <a:lumOff val="80000"/>
                  </a:schemeClr>
                </a:solidFill>
                <a:latin typeface="Arial Unicode MS" panose="020B0604020202020204" pitchFamily="34" charset="-128"/>
                <a:ea typeface="Arial Unicode MS" panose="020B0604020202020204" pitchFamily="34" charset="-128"/>
                <a:cs typeface="Old Antic Outline Shaded" panose="02010400000000000000" pitchFamily="2" charset="-78"/>
              </a:rPr>
              <a:t>شكراً لإصغائكم</a:t>
            </a:r>
            <a:endParaRPr lang="ar-SA" sz="4800" b="1" dirty="0">
              <a:solidFill>
                <a:schemeClr val="accent6">
                  <a:lumMod val="20000"/>
                  <a:lumOff val="80000"/>
                </a:schemeClr>
              </a:solidFill>
              <a:latin typeface="Arial Unicode MS" panose="020B0604020202020204" pitchFamily="34" charset="-128"/>
              <a:ea typeface="Arial Unicode MS" panose="020B0604020202020204" pitchFamily="34" charset="-128"/>
              <a:cs typeface="Old Antic Outline Shaded" panose="02010400000000000000" pitchFamily="2" charset="-78"/>
            </a:endParaRPr>
          </a:p>
        </p:txBody>
      </p:sp>
      <p:sp>
        <p:nvSpPr>
          <p:cNvPr id="3" name="عنصر نائب للمحتوى 2"/>
          <p:cNvSpPr>
            <a:spLocks noGrp="1"/>
          </p:cNvSpPr>
          <p:nvPr>
            <p:ph idx="1"/>
          </p:nvPr>
        </p:nvSpPr>
        <p:spPr/>
        <p:txBody>
          <a:bodyPr/>
          <a:lstStyle/>
          <a:p>
            <a:endParaRPr lang="ar-SA" dirty="0"/>
          </a:p>
        </p:txBody>
      </p:sp>
      <p:pic>
        <p:nvPicPr>
          <p:cNvPr id="1026" name="Picture 2" descr="C:\Users\yaser\Desktop\sicle\kWM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0613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fontScale="92500" lnSpcReduction="20000"/>
          </a:bodyPr>
          <a:lstStyle/>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إن شكل الكرية الحمراء المنجلي يفقد الكرية الحمراء خاصية الانسلال عبر الأوعية الدموية</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فتتجمع الكريات الحمراء المنجلية في الأوعية الدموية وتتكدس فوق بعضها سادة الأوعية الشعرية </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انسداد الاوعية يؤدي لحدوث تموت فيها </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هذا التموت يؤدي لآلام شديدة تدعى بنوبة التمنجل</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تكرار هذه الانسدادات يؤدي لتلف تدريجي في الأعضاء</a:t>
            </a:r>
            <a:r>
              <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13319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descr="C:\Users\yaser\Desktop\تلفوني\FB_IMG_1517516191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7"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215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052736"/>
          </a:xfrm>
        </p:spPr>
        <p:txBody>
          <a:bodyPr>
            <a:noAutofit/>
          </a:bodyPr>
          <a:lstStyle/>
          <a:p>
            <a:r>
              <a:rPr lang="ar-SY" sz="7200" b="1" dirty="0" smtClean="0"/>
              <a:t>وأخيراً</a:t>
            </a:r>
            <a:endParaRPr lang="ar-SA" sz="7200" b="1" dirty="0"/>
          </a:p>
        </p:txBody>
      </p:sp>
      <p:sp>
        <p:nvSpPr>
          <p:cNvPr id="3" name="عنصر نائب للمحتوى 2"/>
          <p:cNvSpPr>
            <a:spLocks noGrp="1"/>
          </p:cNvSpPr>
          <p:nvPr>
            <p:ph idx="1"/>
          </p:nvPr>
        </p:nvSpPr>
        <p:spPr/>
        <p:txBody>
          <a:bodyPr/>
          <a:lstStyle/>
          <a:p>
            <a:endParaRPr lang="ar-SA" dirty="0"/>
          </a:p>
        </p:txBody>
      </p:sp>
      <p:pic>
        <p:nvPicPr>
          <p:cNvPr id="1026" name="Picture 2" descr="C:\Users\yaser\Desktop\sicle\59d559783bd49be0dc43015e9d98a8e2208d97bf_h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8450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858218"/>
          </a:xfrm>
        </p:spPr>
        <p:txBody>
          <a:bodyPr>
            <a:normAutofit/>
          </a:bodyPr>
          <a:lstStyle/>
          <a:p>
            <a:r>
              <a:rPr lang="ar-SA" sz="7200" dirty="0" smtClean="0">
                <a:solidFill>
                  <a:schemeClr val="bg1">
                    <a:lumMod val="95000"/>
                  </a:schemeClr>
                </a:solidFill>
                <a:cs typeface="Old Antic Outline Shaded" panose="02010400000000000000" pitchFamily="2" charset="-78"/>
              </a:rPr>
              <a:t>د . محمد ياسر مخللاتي</a:t>
            </a:r>
            <a:r>
              <a:rPr lang="ar-SA" b="1" dirty="0" smtClean="0">
                <a:solidFill>
                  <a:schemeClr val="bg1">
                    <a:lumMod val="95000"/>
                  </a:schemeClr>
                </a:solidFill>
                <a:cs typeface="Old Antic Outline Shaded" panose="02010400000000000000" pitchFamily="2" charset="-78"/>
              </a:rPr>
              <a:t/>
            </a:r>
            <a:br>
              <a:rPr lang="ar-SA" b="1" dirty="0" smtClean="0">
                <a:solidFill>
                  <a:schemeClr val="bg1">
                    <a:lumMod val="95000"/>
                  </a:schemeClr>
                </a:solidFill>
                <a:cs typeface="Old Antic Outline Shaded" panose="02010400000000000000" pitchFamily="2" charset="-78"/>
              </a:rPr>
            </a:br>
            <a:r>
              <a:rPr lang="ar-SA" sz="3600" b="1" dirty="0" smtClean="0">
                <a:solidFill>
                  <a:schemeClr val="bg1">
                    <a:lumMod val="95000"/>
                  </a:schemeClr>
                </a:solidFill>
                <a:cs typeface="Old Antic Outline Shaded" panose="02010400000000000000" pitchFamily="2" charset="-78"/>
              </a:rPr>
              <a:t>مدير المركز التخصصي للتلاسيميا</a:t>
            </a:r>
            <a:endParaRPr lang="ar-SA" sz="3600" b="1" dirty="0">
              <a:solidFill>
                <a:schemeClr val="bg1">
                  <a:lumMod val="95000"/>
                </a:schemeClr>
              </a:solidFill>
              <a:cs typeface="Old Antic Outline Shaded" panose="02010400000000000000" pitchFamily="2" charset="-78"/>
            </a:endParaRPr>
          </a:p>
        </p:txBody>
      </p:sp>
      <p:pic>
        <p:nvPicPr>
          <p:cNvPr id="4" name="Picture 2" descr="C:\Documents and Settings\User\Desktop\صصص\centers.gif"/>
          <p:cNvPicPr>
            <a:picLocks noGrp="1" noChangeAspect="1" noChangeArrowheads="1"/>
          </p:cNvPicPr>
          <p:nvPr>
            <p:ph idx="1"/>
          </p:nvPr>
        </p:nvPicPr>
        <p:blipFill>
          <a:blip r:embed="rId2"/>
          <a:stretch>
            <a:fillRect/>
          </a:stretch>
        </p:blipFill>
        <p:spPr bwMode="auto">
          <a:xfrm>
            <a:off x="0" y="2111896"/>
            <a:ext cx="9144000" cy="4746104"/>
          </a:xfrm>
          <a:prstGeom prst="rect">
            <a:avLst/>
          </a:prstGeom>
          <a:noFill/>
        </p:spPr>
      </p:pic>
    </p:spTree>
    <p:extLst>
      <p:ext uri="{BB962C8B-B14F-4D97-AF65-F5344CB8AC3E}">
        <p14:creationId xmlns:p14="http://schemas.microsoft.com/office/powerpoint/2010/main" val="18117526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260350"/>
            <a:ext cx="8229600" cy="1143000"/>
          </a:xfrm>
        </p:spPr>
        <p:txBody>
          <a:bodyPr>
            <a:normAutofit fontScale="90000"/>
          </a:bodyPr>
          <a:lstStyle/>
          <a:p>
            <a:r>
              <a:rPr lang="ar-SY" b="1" i="1" dirty="0" smtClean="0">
                <a:solidFill>
                  <a:schemeClr val="accent2">
                    <a:lumMod val="20000"/>
                    <a:lumOff val="80000"/>
                  </a:schemeClr>
                </a:solidFill>
                <a:cs typeface="Old Antic Outline Shaded" panose="02010400000000000000" pitchFamily="2" charset="-78"/>
              </a:rPr>
              <a:t>الآلية الإمراضية في مرض فقر الدم المنجلي</a:t>
            </a:r>
            <a:endParaRPr lang="en-GB" b="1" i="1" dirty="0">
              <a:solidFill>
                <a:schemeClr val="accent2">
                  <a:lumMod val="20000"/>
                  <a:lumOff val="80000"/>
                </a:schemeClr>
              </a:solidFill>
              <a:cs typeface="Old Antic Outline Shaded" panose="02010400000000000000" pitchFamily="2" charset="-78"/>
            </a:endParaRPr>
          </a:p>
        </p:txBody>
      </p:sp>
      <p:sp>
        <p:nvSpPr>
          <p:cNvPr id="15363" name="Rectangle 3"/>
          <p:cNvSpPr>
            <a:spLocks noGrp="1" noChangeArrowheads="1"/>
          </p:cNvSpPr>
          <p:nvPr>
            <p:ph idx="1"/>
          </p:nvPr>
        </p:nvSpPr>
        <p:spPr>
          <a:xfrm>
            <a:off x="515938" y="1504950"/>
            <a:ext cx="7886700" cy="4741863"/>
          </a:xfrm>
        </p:spPr>
        <p:txBody>
          <a:bodyPr/>
          <a:lstStyle/>
          <a:p>
            <a:pPr>
              <a:buFont typeface="Arial" pitchFamily="34" charset="0"/>
              <a:buNone/>
            </a:pPr>
            <a:r>
              <a:rPr lang="en-GB" b="0" dirty="0"/>
              <a:t> </a:t>
            </a:r>
          </a:p>
        </p:txBody>
      </p:sp>
      <p:sp>
        <p:nvSpPr>
          <p:cNvPr id="15364" name="Text Box 4"/>
          <p:cNvSpPr txBox="1">
            <a:spLocks noChangeArrowheads="1"/>
          </p:cNvSpPr>
          <p:nvPr/>
        </p:nvSpPr>
        <p:spPr bwMode="auto">
          <a:xfrm>
            <a:off x="1000100" y="2647950"/>
            <a:ext cx="2436885" cy="646331"/>
          </a:xfrm>
          <a:prstGeom prst="rect">
            <a:avLst/>
          </a:prstGeom>
          <a:noFill/>
          <a:ln w="9525">
            <a:noFill/>
            <a:miter lim="800000"/>
            <a:headEnd/>
            <a:tailEnd/>
          </a:ln>
          <a:effectLst/>
        </p:spPr>
        <p:txBody>
          <a:bodyPr wrap="none">
            <a:spAutoFit/>
          </a:bodyPr>
          <a:lstStyle/>
          <a:p>
            <a:pPr algn="ctr" eaLnBrk="0" hangingPunct="0"/>
            <a:r>
              <a:rPr lang="ar-SY" b="1" dirty="0" smtClean="0">
                <a:solidFill>
                  <a:srgbClr val="CC6600"/>
                </a:solidFill>
              </a:rPr>
              <a:t>تصلب الكريات الحمراء بسبب </a:t>
            </a:r>
          </a:p>
          <a:p>
            <a:pPr algn="ctr" eaLnBrk="0" hangingPunct="0"/>
            <a:r>
              <a:rPr lang="ar-SY" b="1" dirty="0" smtClean="0">
                <a:solidFill>
                  <a:srgbClr val="CC6600"/>
                </a:solidFill>
              </a:rPr>
              <a:t>نقص الأكسجين</a:t>
            </a:r>
            <a:endParaRPr lang="en-GB" b="1" dirty="0">
              <a:solidFill>
                <a:srgbClr val="CC6600"/>
              </a:solidFill>
            </a:endParaRPr>
          </a:p>
        </p:txBody>
      </p:sp>
      <p:sp>
        <p:nvSpPr>
          <p:cNvPr id="15365" name="Text Box 5"/>
          <p:cNvSpPr txBox="1">
            <a:spLocks noChangeArrowheads="1"/>
          </p:cNvSpPr>
          <p:nvPr/>
        </p:nvSpPr>
        <p:spPr bwMode="auto">
          <a:xfrm>
            <a:off x="1660513" y="1504950"/>
            <a:ext cx="1125537" cy="307777"/>
          </a:xfrm>
          <a:prstGeom prst="rect">
            <a:avLst/>
          </a:prstGeom>
          <a:noFill/>
          <a:ln w="9525">
            <a:noFill/>
            <a:miter lim="800000"/>
            <a:headEnd/>
            <a:tailEnd/>
          </a:ln>
          <a:effectLst/>
        </p:spPr>
        <p:txBody>
          <a:bodyPr>
            <a:spAutoFit/>
          </a:bodyPr>
          <a:lstStyle/>
          <a:p>
            <a:pPr algn="ctr" eaLnBrk="0" hangingPunct="0"/>
            <a:r>
              <a:rPr lang="en-GB" sz="1400" b="1" dirty="0" smtClean="0">
                <a:solidFill>
                  <a:srgbClr val="CC6600"/>
                </a:solidFill>
              </a:rPr>
              <a:t>S</a:t>
            </a:r>
            <a:r>
              <a:rPr lang="ar-SY" sz="1400" b="1" dirty="0" smtClean="0">
                <a:solidFill>
                  <a:srgbClr val="CC6600"/>
                </a:solidFill>
              </a:rPr>
              <a:t>خضاب </a:t>
            </a:r>
            <a:endParaRPr lang="en-GB" sz="1400" b="1" dirty="0">
              <a:solidFill>
                <a:srgbClr val="CC6600"/>
              </a:solidFill>
            </a:endParaRPr>
          </a:p>
        </p:txBody>
      </p:sp>
      <p:sp>
        <p:nvSpPr>
          <p:cNvPr id="15366" name="Line 6"/>
          <p:cNvSpPr>
            <a:spLocks noChangeShapeType="1"/>
          </p:cNvSpPr>
          <p:nvPr/>
        </p:nvSpPr>
        <p:spPr bwMode="auto">
          <a:xfrm>
            <a:off x="2420938" y="2076450"/>
            <a:ext cx="1587" cy="592138"/>
          </a:xfrm>
          <a:prstGeom prst="line">
            <a:avLst/>
          </a:prstGeom>
          <a:noFill/>
          <a:ln w="28575">
            <a:solidFill>
              <a:srgbClr val="000000"/>
            </a:solidFill>
            <a:round/>
            <a:headEnd/>
            <a:tailEnd type="triangle" w="med" len="med"/>
          </a:ln>
          <a:effectLst/>
        </p:spPr>
        <p:txBody>
          <a:bodyPr/>
          <a:lstStyle/>
          <a:p>
            <a:endParaRPr lang="ar-SY" dirty="0"/>
          </a:p>
        </p:txBody>
      </p:sp>
      <p:sp>
        <p:nvSpPr>
          <p:cNvPr id="15367" name="Line 7"/>
          <p:cNvSpPr>
            <a:spLocks noChangeShapeType="1"/>
          </p:cNvSpPr>
          <p:nvPr/>
        </p:nvSpPr>
        <p:spPr bwMode="auto">
          <a:xfrm flipV="1">
            <a:off x="2192338" y="2076450"/>
            <a:ext cx="1587" cy="592138"/>
          </a:xfrm>
          <a:prstGeom prst="line">
            <a:avLst/>
          </a:prstGeom>
          <a:noFill/>
          <a:ln w="28575">
            <a:solidFill>
              <a:srgbClr val="000000"/>
            </a:solidFill>
            <a:round/>
            <a:headEnd/>
            <a:tailEnd type="triangle" w="med" len="med"/>
          </a:ln>
          <a:effectLst/>
        </p:spPr>
        <p:txBody>
          <a:bodyPr/>
          <a:lstStyle/>
          <a:p>
            <a:endParaRPr lang="ar-SY" dirty="0"/>
          </a:p>
        </p:txBody>
      </p:sp>
      <p:sp>
        <p:nvSpPr>
          <p:cNvPr id="15368" name="Text Box 8"/>
          <p:cNvSpPr txBox="1">
            <a:spLocks noChangeArrowheads="1"/>
          </p:cNvSpPr>
          <p:nvPr/>
        </p:nvSpPr>
        <p:spPr bwMode="auto">
          <a:xfrm>
            <a:off x="2474913" y="2136775"/>
            <a:ext cx="855662" cy="396875"/>
          </a:xfrm>
          <a:prstGeom prst="rect">
            <a:avLst/>
          </a:prstGeom>
          <a:noFill/>
          <a:ln w="9525">
            <a:noFill/>
            <a:miter lim="800000"/>
            <a:headEnd/>
            <a:tailEnd/>
          </a:ln>
          <a:effectLst/>
        </p:spPr>
        <p:txBody>
          <a:bodyPr>
            <a:spAutoFit/>
          </a:bodyPr>
          <a:lstStyle/>
          <a:p>
            <a:pPr eaLnBrk="0" hangingPunct="0"/>
            <a:r>
              <a:rPr lang="en-GB" sz="2000" b="1" dirty="0">
                <a:solidFill>
                  <a:srgbClr val="000000"/>
                </a:solidFill>
                <a:cs typeface="Arial" pitchFamily="34" charset="0"/>
              </a:rPr>
              <a:t>–</a:t>
            </a:r>
            <a:r>
              <a:rPr lang="en-GB" sz="2000" b="1" dirty="0">
                <a:solidFill>
                  <a:srgbClr val="000000"/>
                </a:solidFill>
              </a:rPr>
              <a:t>O</a:t>
            </a:r>
            <a:r>
              <a:rPr lang="en-GB" sz="2000" b="1" baseline="-25000" dirty="0">
                <a:solidFill>
                  <a:srgbClr val="000000"/>
                </a:solidFill>
              </a:rPr>
              <a:t>2</a:t>
            </a:r>
          </a:p>
        </p:txBody>
      </p:sp>
      <p:sp>
        <p:nvSpPr>
          <p:cNvPr id="15369" name="Rectangle 9"/>
          <p:cNvSpPr>
            <a:spLocks noChangeArrowheads="1"/>
          </p:cNvSpPr>
          <p:nvPr/>
        </p:nvSpPr>
        <p:spPr bwMode="auto">
          <a:xfrm>
            <a:off x="1506538" y="2152650"/>
            <a:ext cx="620712" cy="396875"/>
          </a:xfrm>
          <a:prstGeom prst="rect">
            <a:avLst/>
          </a:prstGeom>
          <a:noFill/>
          <a:ln w="9525">
            <a:noFill/>
            <a:miter lim="800000"/>
            <a:headEnd/>
            <a:tailEnd/>
          </a:ln>
          <a:effectLst/>
        </p:spPr>
        <p:txBody>
          <a:bodyPr wrap="none">
            <a:spAutoFit/>
          </a:bodyPr>
          <a:lstStyle/>
          <a:p>
            <a:pPr eaLnBrk="0" hangingPunct="0"/>
            <a:r>
              <a:rPr lang="en-GB" sz="2000" b="1" dirty="0">
                <a:solidFill>
                  <a:srgbClr val="000000"/>
                </a:solidFill>
              </a:rPr>
              <a:t>+O</a:t>
            </a:r>
            <a:r>
              <a:rPr lang="en-GB" sz="2000" b="1" baseline="-25000" dirty="0">
                <a:solidFill>
                  <a:srgbClr val="000000"/>
                </a:solidFill>
              </a:rPr>
              <a:t>2</a:t>
            </a:r>
          </a:p>
        </p:txBody>
      </p:sp>
      <p:sp>
        <p:nvSpPr>
          <p:cNvPr id="15370" name="Text Box 10"/>
          <p:cNvSpPr txBox="1">
            <a:spLocks noChangeArrowheads="1"/>
          </p:cNvSpPr>
          <p:nvPr/>
        </p:nvSpPr>
        <p:spPr bwMode="auto">
          <a:xfrm>
            <a:off x="1071538" y="3702610"/>
            <a:ext cx="2177199" cy="369332"/>
          </a:xfrm>
          <a:prstGeom prst="rect">
            <a:avLst/>
          </a:prstGeom>
          <a:noFill/>
          <a:ln w="9525">
            <a:noFill/>
            <a:miter lim="800000"/>
            <a:headEnd/>
            <a:tailEnd/>
          </a:ln>
          <a:effectLst/>
        </p:spPr>
        <p:txBody>
          <a:bodyPr wrap="none">
            <a:spAutoFit/>
          </a:bodyPr>
          <a:lstStyle/>
          <a:p>
            <a:pPr algn="ctr" eaLnBrk="0" hangingPunct="0"/>
            <a:r>
              <a:rPr lang="ar-SY" b="1" dirty="0" smtClean="0">
                <a:solidFill>
                  <a:srgbClr val="000000"/>
                </a:solidFill>
              </a:rPr>
              <a:t>تحولها إلى الشكل المنجلي </a:t>
            </a:r>
          </a:p>
        </p:txBody>
      </p:sp>
      <p:sp>
        <p:nvSpPr>
          <p:cNvPr id="15371" name="Text Box 11"/>
          <p:cNvSpPr txBox="1">
            <a:spLocks noChangeArrowheads="1"/>
          </p:cNvSpPr>
          <p:nvPr/>
        </p:nvSpPr>
        <p:spPr bwMode="auto">
          <a:xfrm>
            <a:off x="1320800" y="4691063"/>
            <a:ext cx="2117887" cy="400110"/>
          </a:xfrm>
          <a:prstGeom prst="rect">
            <a:avLst/>
          </a:prstGeom>
          <a:solidFill>
            <a:srgbClr val="FF9900"/>
          </a:solidFill>
          <a:ln w="9525">
            <a:noFill/>
            <a:miter lim="800000"/>
            <a:headEnd/>
            <a:tailEnd/>
          </a:ln>
          <a:effectLst/>
        </p:spPr>
        <p:txBody>
          <a:bodyPr wrap="none">
            <a:spAutoFit/>
          </a:bodyPr>
          <a:lstStyle/>
          <a:p>
            <a:pPr eaLnBrk="0" hangingPunct="0"/>
            <a:r>
              <a:rPr lang="ar-SY" sz="2000" b="1" dirty="0" smtClean="0"/>
              <a:t>حدوث الانسداد الوعائي</a:t>
            </a:r>
            <a:endParaRPr lang="en-GB" sz="2000" b="1" dirty="0"/>
          </a:p>
        </p:txBody>
      </p:sp>
      <p:sp>
        <p:nvSpPr>
          <p:cNvPr id="15372" name="Line 12"/>
          <p:cNvSpPr>
            <a:spLocks noChangeShapeType="1"/>
          </p:cNvSpPr>
          <p:nvPr/>
        </p:nvSpPr>
        <p:spPr bwMode="auto">
          <a:xfrm>
            <a:off x="2281238" y="3267075"/>
            <a:ext cx="1587" cy="369888"/>
          </a:xfrm>
          <a:prstGeom prst="line">
            <a:avLst/>
          </a:prstGeom>
          <a:noFill/>
          <a:ln w="19050">
            <a:solidFill>
              <a:srgbClr val="000000"/>
            </a:solidFill>
            <a:round/>
            <a:headEnd/>
            <a:tailEnd type="triangle" w="med" len="med"/>
          </a:ln>
          <a:effectLst/>
        </p:spPr>
        <p:txBody>
          <a:bodyPr/>
          <a:lstStyle/>
          <a:p>
            <a:endParaRPr lang="ar-SY" dirty="0"/>
          </a:p>
        </p:txBody>
      </p:sp>
      <p:sp>
        <p:nvSpPr>
          <p:cNvPr id="15373" name="Line 13"/>
          <p:cNvSpPr>
            <a:spLocks noChangeShapeType="1"/>
          </p:cNvSpPr>
          <p:nvPr/>
        </p:nvSpPr>
        <p:spPr bwMode="auto">
          <a:xfrm>
            <a:off x="2281238" y="4219575"/>
            <a:ext cx="1587" cy="369888"/>
          </a:xfrm>
          <a:prstGeom prst="line">
            <a:avLst/>
          </a:prstGeom>
          <a:noFill/>
          <a:ln w="19050">
            <a:solidFill>
              <a:srgbClr val="000000"/>
            </a:solidFill>
            <a:round/>
            <a:headEnd/>
            <a:tailEnd type="triangle" w="med" len="med"/>
          </a:ln>
          <a:effectLst/>
        </p:spPr>
        <p:txBody>
          <a:bodyPr/>
          <a:lstStyle/>
          <a:p>
            <a:endParaRPr lang="ar-SY" dirty="0"/>
          </a:p>
        </p:txBody>
      </p:sp>
      <p:pic>
        <p:nvPicPr>
          <p:cNvPr id="15374" name="Picture 14" descr="sickle_cell_image_1"/>
          <p:cNvPicPr>
            <a:picLocks noChangeAspect="1" noChangeArrowheads="1"/>
          </p:cNvPicPr>
          <p:nvPr/>
        </p:nvPicPr>
        <p:blipFill>
          <a:blip r:embed="rId3"/>
          <a:srcRect/>
          <a:stretch>
            <a:fillRect/>
          </a:stretch>
        </p:blipFill>
        <p:spPr bwMode="auto">
          <a:xfrm>
            <a:off x="6850063" y="4433888"/>
            <a:ext cx="2108200" cy="1885950"/>
          </a:xfrm>
          <a:prstGeom prst="rect">
            <a:avLst/>
          </a:prstGeom>
          <a:noFill/>
        </p:spPr>
      </p:pic>
      <p:sp>
        <p:nvSpPr>
          <p:cNvPr id="15375" name="Text Box 15"/>
          <p:cNvSpPr txBox="1">
            <a:spLocks noChangeArrowheads="1"/>
          </p:cNvSpPr>
          <p:nvPr/>
        </p:nvSpPr>
        <p:spPr bwMode="auto">
          <a:xfrm>
            <a:off x="714348" y="5568751"/>
            <a:ext cx="3071834" cy="646331"/>
          </a:xfrm>
          <a:prstGeom prst="rect">
            <a:avLst/>
          </a:prstGeom>
          <a:noFill/>
          <a:ln w="9525">
            <a:noFill/>
            <a:miter lim="800000"/>
            <a:headEnd/>
            <a:tailEnd/>
          </a:ln>
          <a:effectLst/>
        </p:spPr>
        <p:txBody>
          <a:bodyPr wrap="square">
            <a:spAutoFit/>
          </a:bodyPr>
          <a:lstStyle/>
          <a:p>
            <a:pPr marL="266700" indent="-266700" algn="ctr" eaLnBrk="0" hangingPunct="0"/>
            <a:r>
              <a:rPr lang="ar-SY" b="1" dirty="0" smtClean="0">
                <a:solidFill>
                  <a:srgbClr val="000000"/>
                </a:solidFill>
              </a:rPr>
              <a:t>نوبات التمنجل</a:t>
            </a:r>
          </a:p>
          <a:p>
            <a:pPr marL="266700" indent="-266700" algn="ctr" eaLnBrk="0" hangingPunct="0"/>
            <a:r>
              <a:rPr lang="ar-SY" b="1" dirty="0" smtClean="0">
                <a:solidFill>
                  <a:srgbClr val="000000"/>
                </a:solidFill>
              </a:rPr>
              <a:t>تلف الأعضاء التدريجي</a:t>
            </a:r>
            <a:endParaRPr lang="en-GB" b="1" dirty="0">
              <a:solidFill>
                <a:srgbClr val="000000"/>
              </a:solidFill>
            </a:endParaRPr>
          </a:p>
        </p:txBody>
      </p:sp>
      <p:sp>
        <p:nvSpPr>
          <p:cNvPr id="15376" name="Line 16"/>
          <p:cNvSpPr>
            <a:spLocks noChangeShapeType="1"/>
          </p:cNvSpPr>
          <p:nvPr/>
        </p:nvSpPr>
        <p:spPr bwMode="auto">
          <a:xfrm>
            <a:off x="3148013" y="3895725"/>
            <a:ext cx="908050" cy="1588"/>
          </a:xfrm>
          <a:prstGeom prst="line">
            <a:avLst/>
          </a:prstGeom>
          <a:noFill/>
          <a:ln w="28575">
            <a:solidFill>
              <a:srgbClr val="000000"/>
            </a:solidFill>
            <a:round/>
            <a:headEnd/>
            <a:tailEnd type="triangle" w="med" len="med"/>
          </a:ln>
          <a:effectLst/>
        </p:spPr>
        <p:txBody>
          <a:bodyPr/>
          <a:lstStyle/>
          <a:p>
            <a:endParaRPr lang="ar-SY" dirty="0"/>
          </a:p>
        </p:txBody>
      </p:sp>
      <p:sp>
        <p:nvSpPr>
          <p:cNvPr id="15377" name="Line 17"/>
          <p:cNvSpPr>
            <a:spLocks noChangeShapeType="1"/>
          </p:cNvSpPr>
          <p:nvPr/>
        </p:nvSpPr>
        <p:spPr bwMode="auto">
          <a:xfrm>
            <a:off x="3487738" y="4879975"/>
            <a:ext cx="2921000" cy="1588"/>
          </a:xfrm>
          <a:prstGeom prst="line">
            <a:avLst/>
          </a:prstGeom>
          <a:noFill/>
          <a:ln w="19050">
            <a:solidFill>
              <a:srgbClr val="000000"/>
            </a:solidFill>
            <a:round/>
            <a:headEnd/>
            <a:tailEnd type="triangle" w="med" len="med"/>
          </a:ln>
          <a:effectLst/>
        </p:spPr>
        <p:txBody>
          <a:bodyPr/>
          <a:lstStyle/>
          <a:p>
            <a:endParaRPr lang="ar-SY" dirty="0"/>
          </a:p>
        </p:txBody>
      </p:sp>
      <p:sp>
        <p:nvSpPr>
          <p:cNvPr id="15378" name="Text Box 18"/>
          <p:cNvSpPr txBox="1">
            <a:spLocks noChangeArrowheads="1"/>
          </p:cNvSpPr>
          <p:nvPr/>
        </p:nvSpPr>
        <p:spPr bwMode="auto">
          <a:xfrm>
            <a:off x="3005138" y="1758950"/>
            <a:ext cx="2425700" cy="366713"/>
          </a:xfrm>
          <a:prstGeom prst="rect">
            <a:avLst/>
          </a:prstGeom>
          <a:noFill/>
          <a:ln w="9525">
            <a:noFill/>
            <a:miter lim="800000"/>
            <a:headEnd/>
            <a:tailEnd/>
          </a:ln>
          <a:effectLst/>
        </p:spPr>
        <p:txBody>
          <a:bodyPr>
            <a:spAutoFit/>
          </a:bodyPr>
          <a:lstStyle/>
          <a:p>
            <a:r>
              <a:rPr lang="ar-SY" b="1" dirty="0" smtClean="0">
                <a:solidFill>
                  <a:srgbClr val="000000"/>
                </a:solidFill>
              </a:rPr>
              <a:t>نقص الأكسجين</a:t>
            </a:r>
            <a:endParaRPr lang="en-GB" b="1" dirty="0">
              <a:solidFill>
                <a:srgbClr val="000000"/>
              </a:solidFill>
            </a:endParaRPr>
          </a:p>
        </p:txBody>
      </p:sp>
      <p:pic>
        <p:nvPicPr>
          <p:cNvPr id="15379" name="Picture 19" descr="sickle_smear2"/>
          <p:cNvPicPr>
            <a:picLocks noChangeAspect="1" noChangeArrowheads="1"/>
          </p:cNvPicPr>
          <p:nvPr/>
        </p:nvPicPr>
        <p:blipFill>
          <a:blip r:embed="rId4"/>
          <a:srcRect/>
          <a:stretch>
            <a:fillRect/>
          </a:stretch>
        </p:blipFill>
        <p:spPr bwMode="auto">
          <a:xfrm>
            <a:off x="4135450" y="3059113"/>
            <a:ext cx="2222500" cy="1666875"/>
          </a:xfrm>
          <a:prstGeom prst="rect">
            <a:avLst/>
          </a:prstGeom>
          <a:noFill/>
          <a:ln w="9525">
            <a:solidFill>
              <a:srgbClr val="000000"/>
            </a:solidFill>
            <a:miter lim="800000"/>
            <a:headEnd/>
            <a:tailEnd/>
          </a:ln>
        </p:spPr>
      </p:pic>
      <p:sp>
        <p:nvSpPr>
          <p:cNvPr id="15380" name="Text Box 20"/>
          <p:cNvSpPr txBox="1">
            <a:spLocks noChangeArrowheads="1"/>
          </p:cNvSpPr>
          <p:nvPr/>
        </p:nvSpPr>
        <p:spPr bwMode="auto">
          <a:xfrm>
            <a:off x="7259667" y="3600394"/>
            <a:ext cx="1598613" cy="400110"/>
          </a:xfrm>
          <a:prstGeom prst="rect">
            <a:avLst/>
          </a:prstGeom>
          <a:solidFill>
            <a:srgbClr val="FF9900"/>
          </a:solidFill>
          <a:ln w="9525">
            <a:noFill/>
            <a:miter lim="800000"/>
            <a:headEnd/>
            <a:tailEnd/>
          </a:ln>
          <a:effectLst/>
        </p:spPr>
        <p:txBody>
          <a:bodyPr>
            <a:spAutoFit/>
          </a:bodyPr>
          <a:lstStyle/>
          <a:p>
            <a:pPr algn="ctr" eaLnBrk="0" hangingPunct="0"/>
            <a:r>
              <a:rPr lang="ar-SY" sz="2000" b="1" dirty="0" smtClean="0"/>
              <a:t>انحلال وفقر الدم</a:t>
            </a:r>
            <a:endParaRPr lang="en-GB" sz="2000" b="1" dirty="0"/>
          </a:p>
        </p:txBody>
      </p:sp>
      <p:sp>
        <p:nvSpPr>
          <p:cNvPr id="15381" name="Text Box 21"/>
          <p:cNvSpPr txBox="1">
            <a:spLocks noChangeArrowheads="1"/>
          </p:cNvSpPr>
          <p:nvPr/>
        </p:nvSpPr>
        <p:spPr bwMode="auto">
          <a:xfrm>
            <a:off x="4600575" y="5160963"/>
            <a:ext cx="2054225" cy="707886"/>
          </a:xfrm>
          <a:prstGeom prst="rect">
            <a:avLst/>
          </a:prstGeom>
          <a:solidFill>
            <a:srgbClr val="FF9900"/>
          </a:solidFill>
          <a:ln w="9525">
            <a:noFill/>
            <a:miter lim="800000"/>
            <a:headEnd/>
            <a:tailEnd/>
          </a:ln>
          <a:effectLst/>
        </p:spPr>
        <p:txBody>
          <a:bodyPr>
            <a:spAutoFit/>
          </a:bodyPr>
          <a:lstStyle/>
          <a:p>
            <a:pPr algn="ctr" eaLnBrk="0" hangingPunct="0"/>
            <a:r>
              <a:rPr lang="ar-SY" sz="2000" b="1" dirty="0" smtClean="0"/>
              <a:t>احتجاز كريات الدم في الشعيرات الدموية</a:t>
            </a:r>
            <a:endParaRPr lang="en-GB" sz="2000" b="1" dirty="0"/>
          </a:p>
        </p:txBody>
      </p:sp>
      <p:sp>
        <p:nvSpPr>
          <p:cNvPr id="23" name="Line 13"/>
          <p:cNvSpPr>
            <a:spLocks noChangeShapeType="1"/>
          </p:cNvSpPr>
          <p:nvPr/>
        </p:nvSpPr>
        <p:spPr bwMode="auto">
          <a:xfrm>
            <a:off x="2285984" y="5143512"/>
            <a:ext cx="1587" cy="369888"/>
          </a:xfrm>
          <a:prstGeom prst="line">
            <a:avLst/>
          </a:prstGeom>
          <a:noFill/>
          <a:ln w="19050">
            <a:solidFill>
              <a:srgbClr val="000000"/>
            </a:solidFill>
            <a:round/>
            <a:headEnd/>
            <a:tailEnd type="triangle" w="med" len="med"/>
          </a:ln>
          <a:effectLst/>
        </p:spPr>
        <p:txBody>
          <a:bodyPr/>
          <a:lstStyle/>
          <a:p>
            <a:endParaRPr lang="ar-SY" dirty="0"/>
          </a:p>
        </p:txBody>
      </p:sp>
      <p:sp>
        <p:nvSpPr>
          <p:cNvPr id="25" name="Line 16"/>
          <p:cNvSpPr>
            <a:spLocks noChangeShapeType="1"/>
          </p:cNvSpPr>
          <p:nvPr/>
        </p:nvSpPr>
        <p:spPr bwMode="auto">
          <a:xfrm>
            <a:off x="6357950" y="3856040"/>
            <a:ext cx="908050" cy="1588"/>
          </a:xfrm>
          <a:prstGeom prst="line">
            <a:avLst/>
          </a:prstGeom>
          <a:noFill/>
          <a:ln w="28575">
            <a:solidFill>
              <a:srgbClr val="000000"/>
            </a:solidFill>
            <a:round/>
            <a:headEnd/>
            <a:tailEnd type="triangle" w="med" len="med"/>
          </a:ln>
          <a:effectLst/>
        </p:spPr>
        <p:txBody>
          <a:bodyPr/>
          <a:lstStyle/>
          <a:p>
            <a:endParaRPr lang="ar-SY" dirty="0"/>
          </a:p>
        </p:txBody>
      </p:sp>
    </p:spTree>
    <p:extLst>
      <p:ext uri="{BB962C8B-B14F-4D97-AF65-F5344CB8AC3E}">
        <p14:creationId xmlns:p14="http://schemas.microsoft.com/office/powerpoint/2010/main" val="13337805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i="1" dirty="0">
                <a:solidFill>
                  <a:schemeClr val="accent2">
                    <a:lumMod val="20000"/>
                    <a:lumOff val="80000"/>
                  </a:schemeClr>
                </a:solidFill>
                <a:cs typeface="Old Antic Outline Shaded" panose="02010400000000000000" pitchFamily="2" charset="-78"/>
              </a:rPr>
              <a:t>فقر الدم المنجلي</a:t>
            </a:r>
            <a:endParaRPr lang="ar-SA" dirty="0"/>
          </a:p>
        </p:txBody>
      </p:sp>
      <p:sp>
        <p:nvSpPr>
          <p:cNvPr id="3" name="عنصر نائب للمحتوى 2"/>
          <p:cNvSpPr>
            <a:spLocks noGrp="1"/>
          </p:cNvSpPr>
          <p:nvPr>
            <p:ph idx="1"/>
          </p:nvPr>
        </p:nvSpPr>
        <p:spPr/>
        <p:txBody>
          <a:bodyPr>
            <a:normAutofit fontScale="92500" lnSpcReduction="10000"/>
          </a:bodyPr>
          <a:lstStyle/>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غالباً لا عرضي حتى عمر ستة أشهر(اختفاء الخضاب الجنيني)</a:t>
            </a: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غالباً ما يرتبط ظهور الأعراض بنقص الأكسجة</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أكثر الأعراض تواتراً: الآلام الشديدة الناجمة عن نوبة التمنجل</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بكاء شديد وهيجان لدى الطفل</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تعب وإعياء</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صعوبة في التنفس</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r>
              <a:rPr lang="ar-JO"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بطء في النمو</a:t>
            </a:r>
            <a:r>
              <a:rPr lang="ar-SY"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endPar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endParaRPr lang="ar-SA"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84543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rso1"/>
          <p:cNvPicPr>
            <a:picLocks noChangeAspect="1" noChangeArrowheads="1"/>
          </p:cNvPicPr>
          <p:nvPr/>
        </p:nvPicPr>
        <p:blipFill>
          <a:blip r:embed="rId3"/>
          <a:srcRect/>
          <a:stretch>
            <a:fillRect/>
          </a:stretch>
        </p:blipFill>
        <p:spPr bwMode="auto">
          <a:xfrm>
            <a:off x="2890838" y="2279650"/>
            <a:ext cx="2687637" cy="3717925"/>
          </a:xfrm>
          <a:prstGeom prst="rect">
            <a:avLst/>
          </a:prstGeom>
          <a:noFill/>
          <a:ln w="9525">
            <a:noFill/>
            <a:miter lim="800000"/>
            <a:headEnd/>
            <a:tailEnd/>
          </a:ln>
          <a:effectLst/>
        </p:spPr>
      </p:pic>
      <p:sp>
        <p:nvSpPr>
          <p:cNvPr id="23555" name="Text Box 3"/>
          <p:cNvSpPr txBox="1">
            <a:spLocks noChangeArrowheads="1"/>
          </p:cNvSpPr>
          <p:nvPr/>
        </p:nvSpPr>
        <p:spPr bwMode="auto">
          <a:xfrm>
            <a:off x="6143636" y="3144838"/>
            <a:ext cx="1686680" cy="954107"/>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الطحال:</a:t>
            </a:r>
            <a:endParaRPr lang="ar-SY" sz="1400" b="1" dirty="0">
              <a:solidFill>
                <a:srgbClr val="080808"/>
              </a:solidFill>
            </a:endParaRPr>
          </a:p>
          <a:p>
            <a:pPr algn="r"/>
            <a:r>
              <a:rPr lang="ar-SY" sz="1400" b="1" dirty="0" smtClean="0">
                <a:solidFill>
                  <a:srgbClr val="080808"/>
                </a:solidFill>
              </a:rPr>
              <a:t>ضخامة الطحال الاحتباسية</a:t>
            </a:r>
            <a:endParaRPr lang="en-US" sz="1400" b="1" dirty="0">
              <a:solidFill>
                <a:srgbClr val="080808"/>
              </a:solidFill>
            </a:endParaRPr>
          </a:p>
          <a:p>
            <a:pPr algn="r"/>
            <a:r>
              <a:rPr lang="ar-SY" sz="1400" b="1" dirty="0" smtClean="0">
                <a:solidFill>
                  <a:srgbClr val="080808"/>
                </a:solidFill>
              </a:rPr>
              <a:t>فرط نشاط الطحال المزمن</a:t>
            </a:r>
            <a:endParaRPr lang="en-US" sz="1400" b="1" dirty="0">
              <a:solidFill>
                <a:srgbClr val="080808"/>
              </a:solidFill>
            </a:endParaRPr>
          </a:p>
          <a:p>
            <a:pPr algn="r"/>
            <a:r>
              <a:rPr lang="ar-SY" sz="1400" b="1" dirty="0" smtClean="0">
                <a:solidFill>
                  <a:srgbClr val="080808"/>
                </a:solidFill>
              </a:rPr>
              <a:t>ضعف المناعة</a:t>
            </a:r>
            <a:endParaRPr lang="en-US" sz="1400" b="1" dirty="0">
              <a:solidFill>
                <a:srgbClr val="080808"/>
              </a:solidFill>
            </a:endParaRPr>
          </a:p>
        </p:txBody>
      </p:sp>
      <p:sp>
        <p:nvSpPr>
          <p:cNvPr id="23556" name="Line 4"/>
          <p:cNvSpPr>
            <a:spLocks noChangeShapeType="1"/>
          </p:cNvSpPr>
          <p:nvPr/>
        </p:nvSpPr>
        <p:spPr bwMode="auto">
          <a:xfrm flipH="1">
            <a:off x="4981575" y="3727450"/>
            <a:ext cx="889000" cy="393700"/>
          </a:xfrm>
          <a:prstGeom prst="line">
            <a:avLst/>
          </a:prstGeom>
          <a:noFill/>
          <a:ln w="19050">
            <a:solidFill>
              <a:srgbClr val="080808"/>
            </a:solidFill>
            <a:round/>
            <a:headEnd/>
            <a:tailEnd/>
          </a:ln>
          <a:effectLst/>
        </p:spPr>
        <p:txBody>
          <a:bodyPr/>
          <a:lstStyle/>
          <a:p>
            <a:endParaRPr lang="ar-SY" dirty="0"/>
          </a:p>
        </p:txBody>
      </p:sp>
      <p:sp>
        <p:nvSpPr>
          <p:cNvPr id="23557" name="Text Box 5"/>
          <p:cNvSpPr txBox="1">
            <a:spLocks noChangeArrowheads="1"/>
          </p:cNvSpPr>
          <p:nvPr/>
        </p:nvSpPr>
        <p:spPr bwMode="auto">
          <a:xfrm>
            <a:off x="285720" y="4926013"/>
            <a:ext cx="2081018" cy="1169551"/>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العظام والمفاصل:</a:t>
            </a:r>
            <a:endParaRPr lang="en-GB" sz="1400" b="1" i="1" u="sng" dirty="0">
              <a:solidFill>
                <a:srgbClr val="080808"/>
              </a:solidFill>
            </a:endParaRPr>
          </a:p>
          <a:p>
            <a:pPr algn="r"/>
            <a:r>
              <a:rPr lang="ar-SY" sz="1400" b="1" dirty="0" smtClean="0">
                <a:solidFill>
                  <a:srgbClr val="080808"/>
                </a:solidFill>
              </a:rPr>
              <a:t>فرط تنسج نقي العظم</a:t>
            </a:r>
            <a:endParaRPr lang="en-GB" sz="1400" b="1" dirty="0">
              <a:solidFill>
                <a:srgbClr val="080808"/>
              </a:solidFill>
            </a:endParaRPr>
          </a:p>
          <a:p>
            <a:pPr algn="r"/>
            <a:r>
              <a:rPr lang="ar-SY" sz="1400" b="1" dirty="0" smtClean="0">
                <a:solidFill>
                  <a:srgbClr val="080808"/>
                </a:solidFill>
              </a:rPr>
              <a:t>تنخر في النسج المفصلية</a:t>
            </a:r>
            <a:endParaRPr lang="en-GB" sz="1400" b="1" dirty="0">
              <a:solidFill>
                <a:srgbClr val="080808"/>
              </a:solidFill>
            </a:endParaRPr>
          </a:p>
          <a:p>
            <a:pPr algn="r"/>
            <a:r>
              <a:rPr lang="ar-SY" sz="1400" b="1" dirty="0" smtClean="0">
                <a:solidFill>
                  <a:srgbClr val="080808"/>
                </a:solidFill>
              </a:rPr>
              <a:t>متلازمة التهاب أصابع اليد والقدم</a:t>
            </a:r>
            <a:endParaRPr lang="en-GB" sz="1400" b="1" dirty="0">
              <a:solidFill>
                <a:srgbClr val="080808"/>
              </a:solidFill>
            </a:endParaRPr>
          </a:p>
          <a:p>
            <a:pPr algn="r"/>
            <a:r>
              <a:rPr lang="ar-SY" sz="1400" b="1" dirty="0" smtClean="0">
                <a:solidFill>
                  <a:srgbClr val="080808"/>
                </a:solidFill>
              </a:rPr>
              <a:t>التهاب نقي العظم</a:t>
            </a:r>
            <a:endParaRPr lang="en-GB" sz="1400" b="1" dirty="0">
              <a:solidFill>
                <a:srgbClr val="080808"/>
              </a:solidFill>
            </a:endParaRPr>
          </a:p>
        </p:txBody>
      </p:sp>
      <p:sp>
        <p:nvSpPr>
          <p:cNvPr id="23558" name="Line 6"/>
          <p:cNvSpPr>
            <a:spLocks noChangeShapeType="1"/>
          </p:cNvSpPr>
          <p:nvPr/>
        </p:nvSpPr>
        <p:spPr bwMode="auto">
          <a:xfrm>
            <a:off x="2676525" y="5622925"/>
            <a:ext cx="668338" cy="306388"/>
          </a:xfrm>
          <a:prstGeom prst="line">
            <a:avLst/>
          </a:prstGeom>
          <a:noFill/>
          <a:ln w="19050">
            <a:solidFill>
              <a:srgbClr val="080808"/>
            </a:solidFill>
            <a:round/>
            <a:headEnd/>
            <a:tailEnd/>
          </a:ln>
          <a:effectLst/>
        </p:spPr>
        <p:txBody>
          <a:bodyPr/>
          <a:lstStyle/>
          <a:p>
            <a:endParaRPr lang="ar-SY" dirty="0"/>
          </a:p>
        </p:txBody>
      </p:sp>
      <p:sp>
        <p:nvSpPr>
          <p:cNvPr id="23559" name="Text Box 7"/>
          <p:cNvSpPr txBox="1">
            <a:spLocks noChangeArrowheads="1"/>
          </p:cNvSpPr>
          <p:nvPr/>
        </p:nvSpPr>
        <p:spPr bwMode="auto">
          <a:xfrm>
            <a:off x="571472" y="3171825"/>
            <a:ext cx="1812017" cy="738664"/>
          </a:xfrm>
          <a:prstGeom prst="rect">
            <a:avLst/>
          </a:prstGeom>
          <a:noFill/>
          <a:ln w="19050">
            <a:solidFill>
              <a:srgbClr val="080808"/>
            </a:solidFill>
            <a:miter lim="800000"/>
            <a:headEnd/>
            <a:tailEnd/>
          </a:ln>
          <a:effectLst/>
        </p:spPr>
        <p:txBody>
          <a:bodyPr wrap="square">
            <a:spAutoFit/>
          </a:bodyPr>
          <a:lstStyle/>
          <a:p>
            <a:pPr algn="r"/>
            <a:r>
              <a:rPr lang="ar-SY" sz="1400" b="1" i="1" u="sng" dirty="0" smtClean="0">
                <a:solidFill>
                  <a:srgbClr val="080808"/>
                </a:solidFill>
              </a:rPr>
              <a:t>القلب:</a:t>
            </a:r>
            <a:endParaRPr lang="en-GB" sz="1400" b="1" i="1" u="sng" dirty="0">
              <a:solidFill>
                <a:srgbClr val="080808"/>
              </a:solidFill>
            </a:endParaRPr>
          </a:p>
          <a:p>
            <a:pPr algn="r"/>
            <a:r>
              <a:rPr lang="ar-SY" sz="1400" b="1" dirty="0" smtClean="0">
                <a:solidFill>
                  <a:srgbClr val="080808"/>
                </a:solidFill>
              </a:rPr>
              <a:t>اعتلال العضلة القلبية</a:t>
            </a:r>
            <a:endParaRPr lang="en-GB" sz="1400" b="1" dirty="0">
              <a:solidFill>
                <a:srgbClr val="080808"/>
              </a:solidFill>
            </a:endParaRPr>
          </a:p>
          <a:p>
            <a:pPr algn="r"/>
            <a:r>
              <a:rPr lang="ar-SY" sz="1400" b="1" dirty="0" smtClean="0">
                <a:solidFill>
                  <a:srgbClr val="080808"/>
                </a:solidFill>
              </a:rPr>
              <a:t>اعتلال الشريان التاجي</a:t>
            </a:r>
            <a:endParaRPr lang="en-US" sz="1400" b="1" dirty="0">
              <a:solidFill>
                <a:srgbClr val="080808"/>
              </a:solidFill>
            </a:endParaRPr>
          </a:p>
        </p:txBody>
      </p:sp>
      <p:sp>
        <p:nvSpPr>
          <p:cNvPr id="23560" name="Line 8"/>
          <p:cNvSpPr>
            <a:spLocks noChangeShapeType="1"/>
          </p:cNvSpPr>
          <p:nvPr/>
        </p:nvSpPr>
        <p:spPr bwMode="auto">
          <a:xfrm flipV="1">
            <a:off x="2598738" y="3460750"/>
            <a:ext cx="1717675" cy="57150"/>
          </a:xfrm>
          <a:prstGeom prst="line">
            <a:avLst/>
          </a:prstGeom>
          <a:noFill/>
          <a:ln w="19050">
            <a:solidFill>
              <a:srgbClr val="080808"/>
            </a:solidFill>
            <a:round/>
            <a:headEnd/>
            <a:tailEnd/>
          </a:ln>
          <a:effectLst/>
        </p:spPr>
        <p:txBody>
          <a:bodyPr/>
          <a:lstStyle/>
          <a:p>
            <a:endParaRPr lang="ar-SY" dirty="0"/>
          </a:p>
        </p:txBody>
      </p:sp>
      <p:sp>
        <p:nvSpPr>
          <p:cNvPr id="23561" name="Text Box 9"/>
          <p:cNvSpPr txBox="1">
            <a:spLocks noChangeArrowheads="1"/>
          </p:cNvSpPr>
          <p:nvPr/>
        </p:nvSpPr>
        <p:spPr bwMode="auto">
          <a:xfrm>
            <a:off x="6143636" y="1846263"/>
            <a:ext cx="2260625" cy="954107"/>
          </a:xfrm>
          <a:prstGeom prst="rect">
            <a:avLst/>
          </a:prstGeom>
          <a:noFill/>
          <a:ln w="19050">
            <a:solidFill>
              <a:srgbClr val="080808"/>
            </a:solidFill>
            <a:miter lim="800000"/>
            <a:headEnd/>
            <a:tailEnd/>
          </a:ln>
          <a:effectLst/>
        </p:spPr>
        <p:txBody>
          <a:bodyPr wrap="square">
            <a:spAutoFit/>
          </a:bodyPr>
          <a:lstStyle/>
          <a:p>
            <a:pPr algn="r"/>
            <a:r>
              <a:rPr lang="ar-SY" sz="1400" b="1" i="1" u="sng" dirty="0" smtClean="0">
                <a:solidFill>
                  <a:srgbClr val="080808"/>
                </a:solidFill>
              </a:rPr>
              <a:t>الأوعية الدموية:</a:t>
            </a:r>
            <a:endParaRPr lang="en-GB" sz="1400" b="1" i="1" u="sng" dirty="0">
              <a:solidFill>
                <a:srgbClr val="080808"/>
              </a:solidFill>
            </a:endParaRPr>
          </a:p>
          <a:p>
            <a:pPr algn="r"/>
            <a:r>
              <a:rPr lang="ar-SY" sz="1400" b="1" dirty="0" smtClean="0">
                <a:solidFill>
                  <a:srgbClr val="080808"/>
                </a:solidFill>
              </a:rPr>
              <a:t>السكتة الدماغية</a:t>
            </a:r>
            <a:endParaRPr lang="en-GB" sz="1400" b="1" dirty="0">
              <a:solidFill>
                <a:srgbClr val="080808"/>
              </a:solidFill>
            </a:endParaRPr>
          </a:p>
          <a:p>
            <a:pPr algn="r"/>
            <a:r>
              <a:rPr lang="ar-SY" sz="1400" b="1" dirty="0" smtClean="0">
                <a:solidFill>
                  <a:srgbClr val="080808"/>
                </a:solidFill>
              </a:rPr>
              <a:t>تضرر الشرايين الدماغية</a:t>
            </a:r>
            <a:endParaRPr lang="ar-SY" sz="1400" b="1" dirty="0">
              <a:solidFill>
                <a:srgbClr val="080808"/>
              </a:solidFill>
            </a:endParaRPr>
          </a:p>
          <a:p>
            <a:pPr algn="r" rtl="1"/>
            <a:r>
              <a:rPr lang="ar-SY" sz="1400" b="1" dirty="0" smtClean="0">
                <a:solidFill>
                  <a:srgbClr val="080808"/>
                </a:solidFill>
              </a:rPr>
              <a:t>تضرر واعتلال شبكية العين</a:t>
            </a:r>
            <a:endParaRPr lang="en-US" sz="1400" b="1" dirty="0">
              <a:solidFill>
                <a:srgbClr val="080808"/>
              </a:solidFill>
            </a:endParaRPr>
          </a:p>
        </p:txBody>
      </p:sp>
      <p:sp>
        <p:nvSpPr>
          <p:cNvPr id="23562" name="Line 10"/>
          <p:cNvSpPr>
            <a:spLocks noChangeShapeType="1"/>
          </p:cNvSpPr>
          <p:nvPr/>
        </p:nvSpPr>
        <p:spPr bwMode="auto">
          <a:xfrm flipH="1" flipV="1">
            <a:off x="4429124" y="2430463"/>
            <a:ext cx="1443037" cy="0"/>
          </a:xfrm>
          <a:prstGeom prst="line">
            <a:avLst/>
          </a:prstGeom>
          <a:noFill/>
          <a:ln w="19050">
            <a:solidFill>
              <a:srgbClr val="080808"/>
            </a:solidFill>
            <a:round/>
            <a:headEnd/>
            <a:tailEnd/>
          </a:ln>
          <a:effectLst/>
        </p:spPr>
        <p:txBody>
          <a:bodyPr/>
          <a:lstStyle/>
          <a:p>
            <a:endParaRPr lang="ar-SY" dirty="0"/>
          </a:p>
        </p:txBody>
      </p:sp>
      <p:sp>
        <p:nvSpPr>
          <p:cNvPr id="23563" name="Text Box 11"/>
          <p:cNvSpPr txBox="1">
            <a:spLocks noChangeArrowheads="1"/>
          </p:cNvSpPr>
          <p:nvPr/>
        </p:nvSpPr>
        <p:spPr bwMode="auto">
          <a:xfrm>
            <a:off x="6143636" y="4533900"/>
            <a:ext cx="1438214" cy="954107"/>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الكلية:</a:t>
            </a:r>
            <a:endParaRPr lang="en-GB" sz="1400" b="1" i="1" u="sng" dirty="0">
              <a:solidFill>
                <a:srgbClr val="080808"/>
              </a:solidFill>
            </a:endParaRPr>
          </a:p>
          <a:p>
            <a:pPr algn="r"/>
            <a:r>
              <a:rPr lang="ar-SY" sz="1400" b="1" dirty="0" smtClean="0">
                <a:solidFill>
                  <a:srgbClr val="080808"/>
                </a:solidFill>
              </a:rPr>
              <a:t>نقص تركيز البول</a:t>
            </a:r>
            <a:endParaRPr lang="en-GB" sz="1400" b="1" dirty="0">
              <a:solidFill>
                <a:srgbClr val="080808"/>
              </a:solidFill>
            </a:endParaRPr>
          </a:p>
          <a:p>
            <a:pPr algn="r"/>
            <a:r>
              <a:rPr lang="ar-SY" sz="1400" b="1" dirty="0" smtClean="0">
                <a:solidFill>
                  <a:srgbClr val="080808"/>
                </a:solidFill>
              </a:rPr>
              <a:t>تنخر الحليمات الكلوية</a:t>
            </a:r>
            <a:endParaRPr lang="en-GB" sz="1400" b="1" dirty="0">
              <a:solidFill>
                <a:srgbClr val="080808"/>
              </a:solidFill>
            </a:endParaRPr>
          </a:p>
          <a:p>
            <a:pPr algn="r"/>
            <a:r>
              <a:rPr lang="ar-SY" sz="1400" b="1" dirty="0" smtClean="0">
                <a:solidFill>
                  <a:srgbClr val="080808"/>
                </a:solidFill>
              </a:rPr>
              <a:t>فشل كلوي</a:t>
            </a:r>
            <a:endParaRPr lang="en-US" sz="1400" b="1" dirty="0">
              <a:solidFill>
                <a:srgbClr val="080808"/>
              </a:solidFill>
            </a:endParaRPr>
          </a:p>
        </p:txBody>
      </p:sp>
      <p:sp>
        <p:nvSpPr>
          <p:cNvPr id="23564" name="Line 12"/>
          <p:cNvSpPr>
            <a:spLocks noChangeShapeType="1"/>
          </p:cNvSpPr>
          <p:nvPr/>
        </p:nvSpPr>
        <p:spPr bwMode="auto">
          <a:xfrm flipH="1" flipV="1">
            <a:off x="4791075" y="4849813"/>
            <a:ext cx="1079500" cy="166687"/>
          </a:xfrm>
          <a:prstGeom prst="line">
            <a:avLst/>
          </a:prstGeom>
          <a:noFill/>
          <a:ln w="19050" cap="rnd">
            <a:solidFill>
              <a:srgbClr val="080808"/>
            </a:solidFill>
            <a:prstDash val="sysDot"/>
            <a:round/>
            <a:headEnd/>
            <a:tailEnd/>
          </a:ln>
          <a:effectLst/>
        </p:spPr>
        <p:txBody>
          <a:bodyPr/>
          <a:lstStyle/>
          <a:p>
            <a:endParaRPr lang="ar-SY" dirty="0"/>
          </a:p>
        </p:txBody>
      </p:sp>
      <p:sp>
        <p:nvSpPr>
          <p:cNvPr id="23565" name="Text Box 13"/>
          <p:cNvSpPr txBox="1">
            <a:spLocks noChangeArrowheads="1"/>
          </p:cNvSpPr>
          <p:nvPr/>
        </p:nvSpPr>
        <p:spPr bwMode="auto">
          <a:xfrm>
            <a:off x="6143636" y="5795963"/>
            <a:ext cx="1811714" cy="523220"/>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الأعضاء التناسلية:</a:t>
            </a:r>
            <a:endParaRPr lang="en-GB" sz="1400" b="1" i="1" u="sng" dirty="0">
              <a:solidFill>
                <a:srgbClr val="080808"/>
              </a:solidFill>
            </a:endParaRPr>
          </a:p>
          <a:p>
            <a:pPr algn="r"/>
            <a:r>
              <a:rPr lang="ar-SY" sz="1400" b="1" dirty="0" smtClean="0">
                <a:solidFill>
                  <a:srgbClr val="080808"/>
                </a:solidFill>
              </a:rPr>
              <a:t>النعوظ ( الانتصاب المرضي)</a:t>
            </a:r>
            <a:endParaRPr lang="en-US" sz="1400" b="1" dirty="0">
              <a:solidFill>
                <a:srgbClr val="080808"/>
              </a:solidFill>
            </a:endParaRPr>
          </a:p>
        </p:txBody>
      </p:sp>
      <p:sp>
        <p:nvSpPr>
          <p:cNvPr id="23566" name="Line 14"/>
          <p:cNvSpPr>
            <a:spLocks noChangeShapeType="1"/>
          </p:cNvSpPr>
          <p:nvPr/>
        </p:nvSpPr>
        <p:spPr bwMode="auto">
          <a:xfrm flipH="1" flipV="1">
            <a:off x="4481513" y="5937250"/>
            <a:ext cx="1439862" cy="149225"/>
          </a:xfrm>
          <a:prstGeom prst="line">
            <a:avLst/>
          </a:prstGeom>
          <a:noFill/>
          <a:ln w="19050">
            <a:solidFill>
              <a:srgbClr val="080808"/>
            </a:solidFill>
            <a:round/>
            <a:headEnd/>
            <a:tailEnd/>
          </a:ln>
          <a:effectLst/>
        </p:spPr>
        <p:txBody>
          <a:bodyPr/>
          <a:lstStyle/>
          <a:p>
            <a:endParaRPr lang="ar-SY" dirty="0"/>
          </a:p>
        </p:txBody>
      </p:sp>
      <p:sp>
        <p:nvSpPr>
          <p:cNvPr id="23567" name="Text Box 15"/>
          <p:cNvSpPr txBox="1">
            <a:spLocks noChangeArrowheads="1"/>
          </p:cNvSpPr>
          <p:nvPr/>
        </p:nvSpPr>
        <p:spPr bwMode="auto">
          <a:xfrm>
            <a:off x="428596" y="1865313"/>
            <a:ext cx="1939954" cy="954107"/>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الرئة:</a:t>
            </a:r>
            <a:endParaRPr lang="en-GB" sz="1400" b="1" i="1" u="sng" dirty="0" smtClean="0">
              <a:solidFill>
                <a:srgbClr val="080808"/>
              </a:solidFill>
            </a:endParaRPr>
          </a:p>
          <a:p>
            <a:pPr algn="r"/>
            <a:r>
              <a:rPr lang="ar-SY" sz="1400" b="1" dirty="0" smtClean="0">
                <a:solidFill>
                  <a:srgbClr val="080808"/>
                </a:solidFill>
              </a:rPr>
              <a:t>متلازمة التهاب الصدر الحاد</a:t>
            </a:r>
            <a:endParaRPr lang="en-GB" sz="1400" b="1" dirty="0" smtClean="0">
              <a:solidFill>
                <a:srgbClr val="080808"/>
              </a:solidFill>
            </a:endParaRPr>
          </a:p>
          <a:p>
            <a:pPr algn="r"/>
            <a:r>
              <a:rPr lang="ar-SY" sz="1400" b="1" dirty="0" smtClean="0">
                <a:solidFill>
                  <a:srgbClr val="080808"/>
                </a:solidFill>
              </a:rPr>
              <a:t>ارتفاع التوتر الشرياني الرئوي</a:t>
            </a:r>
            <a:endParaRPr lang="en-GB" sz="1400" b="1" dirty="0" smtClean="0">
              <a:solidFill>
                <a:srgbClr val="080808"/>
              </a:solidFill>
            </a:endParaRPr>
          </a:p>
          <a:p>
            <a:pPr algn="r"/>
            <a:r>
              <a:rPr lang="ar-SY" sz="1400" b="1" dirty="0" smtClean="0">
                <a:solidFill>
                  <a:srgbClr val="080808"/>
                </a:solidFill>
              </a:rPr>
              <a:t>تليف مزمن للنسيج الرئوي</a:t>
            </a:r>
            <a:endParaRPr lang="en-US" sz="1400" b="1" dirty="0">
              <a:solidFill>
                <a:srgbClr val="080808"/>
              </a:solidFill>
            </a:endParaRPr>
          </a:p>
        </p:txBody>
      </p:sp>
      <p:sp>
        <p:nvSpPr>
          <p:cNvPr id="23568" name="Line 16"/>
          <p:cNvSpPr>
            <a:spLocks noChangeShapeType="1"/>
          </p:cNvSpPr>
          <p:nvPr/>
        </p:nvSpPr>
        <p:spPr bwMode="auto">
          <a:xfrm>
            <a:off x="2643188" y="2463800"/>
            <a:ext cx="1101725" cy="725488"/>
          </a:xfrm>
          <a:prstGeom prst="line">
            <a:avLst/>
          </a:prstGeom>
          <a:noFill/>
          <a:ln w="19050">
            <a:solidFill>
              <a:srgbClr val="080808"/>
            </a:solidFill>
            <a:round/>
            <a:headEnd/>
            <a:tailEnd/>
          </a:ln>
          <a:effectLst/>
        </p:spPr>
        <p:txBody>
          <a:bodyPr/>
          <a:lstStyle/>
          <a:p>
            <a:endParaRPr lang="ar-SY" dirty="0"/>
          </a:p>
        </p:txBody>
      </p:sp>
      <p:sp>
        <p:nvSpPr>
          <p:cNvPr id="23569" name="Text Box 17"/>
          <p:cNvSpPr txBox="1">
            <a:spLocks noChangeArrowheads="1"/>
          </p:cNvSpPr>
          <p:nvPr/>
        </p:nvSpPr>
        <p:spPr bwMode="auto">
          <a:xfrm>
            <a:off x="1285852" y="4148138"/>
            <a:ext cx="1055097" cy="523220"/>
          </a:xfrm>
          <a:prstGeom prst="rect">
            <a:avLst/>
          </a:prstGeom>
          <a:noFill/>
          <a:ln w="19050">
            <a:solidFill>
              <a:srgbClr val="080808"/>
            </a:solidFill>
            <a:miter lim="800000"/>
            <a:headEnd/>
            <a:tailEnd/>
          </a:ln>
          <a:effectLst/>
        </p:spPr>
        <p:txBody>
          <a:bodyPr wrap="none">
            <a:spAutoFit/>
          </a:bodyPr>
          <a:lstStyle/>
          <a:p>
            <a:pPr algn="r"/>
            <a:r>
              <a:rPr lang="ar-SY" sz="1400" b="1" i="1" u="sng" dirty="0" smtClean="0">
                <a:solidFill>
                  <a:srgbClr val="080808"/>
                </a:solidFill>
              </a:rPr>
              <a:t>المرارة:</a:t>
            </a:r>
            <a:endParaRPr lang="en-GB" sz="1400" b="1" i="1" u="sng" dirty="0">
              <a:solidFill>
                <a:srgbClr val="080808"/>
              </a:solidFill>
            </a:endParaRPr>
          </a:p>
          <a:p>
            <a:pPr algn="r"/>
            <a:r>
              <a:rPr lang="ar-SY" sz="1400" b="1" dirty="0" smtClean="0">
                <a:solidFill>
                  <a:srgbClr val="080808"/>
                </a:solidFill>
              </a:rPr>
              <a:t>حصيات مرارية</a:t>
            </a:r>
            <a:endParaRPr lang="en-US" sz="1400" b="1" dirty="0">
              <a:solidFill>
                <a:srgbClr val="080808"/>
              </a:solidFill>
            </a:endParaRPr>
          </a:p>
        </p:txBody>
      </p:sp>
      <p:sp>
        <p:nvSpPr>
          <p:cNvPr id="23571" name="Line 19"/>
          <p:cNvSpPr>
            <a:spLocks noChangeShapeType="1"/>
          </p:cNvSpPr>
          <p:nvPr/>
        </p:nvSpPr>
        <p:spPr bwMode="auto">
          <a:xfrm>
            <a:off x="2565400" y="4389438"/>
            <a:ext cx="1270000" cy="23812"/>
          </a:xfrm>
          <a:prstGeom prst="line">
            <a:avLst/>
          </a:prstGeom>
          <a:noFill/>
          <a:ln w="19050">
            <a:solidFill>
              <a:srgbClr val="080808"/>
            </a:solidFill>
            <a:round/>
            <a:headEnd/>
            <a:tailEnd/>
          </a:ln>
          <a:effectLst/>
        </p:spPr>
        <p:txBody>
          <a:bodyPr/>
          <a:lstStyle/>
          <a:p>
            <a:endParaRPr lang="ar-SY" dirty="0"/>
          </a:p>
        </p:txBody>
      </p:sp>
      <p:sp>
        <p:nvSpPr>
          <p:cNvPr id="23572" name="Rectangle 20"/>
          <p:cNvSpPr>
            <a:spLocks noGrp="1" noChangeArrowheads="1"/>
          </p:cNvSpPr>
          <p:nvPr>
            <p:ph type="title"/>
          </p:nvPr>
        </p:nvSpPr>
        <p:spPr>
          <a:noFill/>
          <a:ln/>
        </p:spPr>
        <p:txBody>
          <a:bodyPr lIns="91427" tIns="45713" rIns="91427" bIns="45713">
            <a:noAutofit/>
          </a:bodyPr>
          <a:lstStyle/>
          <a:p>
            <a:r>
              <a:rPr lang="en-US" b="1" i="1" dirty="0" smtClean="0">
                <a:solidFill>
                  <a:schemeClr val="accent2">
                    <a:lumMod val="20000"/>
                    <a:lumOff val="80000"/>
                  </a:schemeClr>
                </a:solidFill>
                <a:cs typeface="Old Antic Outline Shaded" panose="02010400000000000000" pitchFamily="2" charset="-78"/>
              </a:rPr>
              <a:t/>
            </a:r>
            <a:br>
              <a:rPr lang="en-US" b="1" i="1" dirty="0" smtClean="0">
                <a:solidFill>
                  <a:schemeClr val="accent2">
                    <a:lumMod val="20000"/>
                    <a:lumOff val="80000"/>
                  </a:schemeClr>
                </a:solidFill>
                <a:cs typeface="Old Antic Outline Shaded" panose="02010400000000000000" pitchFamily="2" charset="-78"/>
              </a:rPr>
            </a:br>
            <a:r>
              <a:rPr lang="ar-SY" b="1" i="1" dirty="0" smtClean="0">
                <a:solidFill>
                  <a:schemeClr val="accent2">
                    <a:lumMod val="20000"/>
                    <a:lumOff val="80000"/>
                  </a:schemeClr>
                </a:solidFill>
                <a:cs typeface="Old Antic Outline Shaded" panose="02010400000000000000" pitchFamily="2" charset="-78"/>
              </a:rPr>
              <a:t>الاختلاطات الشائعة لفقر الدم المنجلي</a:t>
            </a:r>
            <a:endParaRPr lang="en-US" b="1" i="1" dirty="0">
              <a:solidFill>
                <a:schemeClr val="accent2">
                  <a:lumMod val="20000"/>
                  <a:lumOff val="80000"/>
                </a:schemeClr>
              </a:solidFill>
              <a:cs typeface="Old Antic Outline Shaded" panose="02010400000000000000" pitchFamily="2" charset="-78"/>
            </a:endParaRPr>
          </a:p>
        </p:txBody>
      </p:sp>
    </p:spTree>
    <p:extLst>
      <p:ext uri="{BB962C8B-B14F-4D97-AF65-F5344CB8AC3E}">
        <p14:creationId xmlns:p14="http://schemas.microsoft.com/office/powerpoint/2010/main" val="8944714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i="1" dirty="0" smtClean="0">
                <a:solidFill>
                  <a:schemeClr val="accent2">
                    <a:lumMod val="20000"/>
                    <a:lumOff val="80000"/>
                  </a:schemeClr>
                </a:solidFill>
                <a:cs typeface="Old Antic Outline Shaded" panose="02010400000000000000" pitchFamily="2" charset="-78"/>
              </a:rPr>
              <a:t>علاج المرض</a:t>
            </a:r>
            <a:endParaRPr lang="en-US" sz="4800" b="1" i="1" dirty="0">
              <a:solidFill>
                <a:schemeClr val="accent2">
                  <a:lumMod val="20000"/>
                  <a:lumOff val="80000"/>
                </a:schemeClr>
              </a:solidFill>
              <a:cs typeface="Old Antic Outline Shaded" panose="02010400000000000000" pitchFamily="2" charset="-78"/>
            </a:endParaRPr>
          </a:p>
        </p:txBody>
      </p:sp>
      <p:pic>
        <p:nvPicPr>
          <p:cNvPr id="4" name="Content Placeholder 3" descr="097291_2009_07_29_18_50_35.jpg"/>
          <p:cNvPicPr>
            <a:picLocks noGrp="1" noChangeAspect="1"/>
          </p:cNvPicPr>
          <p:nvPr>
            <p:ph idx="1"/>
          </p:nvPr>
        </p:nvPicPr>
        <p:blipFill>
          <a:blip r:embed="rId2"/>
          <a:stretch>
            <a:fillRect/>
          </a:stretch>
        </p:blipFill>
        <p:spPr>
          <a:xfrm>
            <a:off x="214282" y="1428736"/>
            <a:ext cx="3000396" cy="2214578"/>
          </a:xfrm>
        </p:spPr>
      </p:pic>
      <p:pic>
        <p:nvPicPr>
          <p:cNvPr id="8194" name="Picture 2" descr="C:\Documents and Settings\User\Desktop\صصص\kelfer_250.jpg"/>
          <p:cNvPicPr>
            <a:picLocks noChangeAspect="1" noChangeArrowheads="1"/>
          </p:cNvPicPr>
          <p:nvPr/>
        </p:nvPicPr>
        <p:blipFill>
          <a:blip r:embed="rId3"/>
          <a:srcRect/>
          <a:stretch>
            <a:fillRect/>
          </a:stretch>
        </p:blipFill>
        <p:spPr bwMode="auto">
          <a:xfrm>
            <a:off x="5357818" y="3929066"/>
            <a:ext cx="3071834" cy="2293938"/>
          </a:xfrm>
          <a:prstGeom prst="rect">
            <a:avLst/>
          </a:prstGeom>
          <a:noFill/>
        </p:spPr>
      </p:pic>
      <p:pic>
        <p:nvPicPr>
          <p:cNvPr id="8195" name="Picture 3" descr="C:\Documents and Settings\User\Desktop\صصص\2ص.jpg"/>
          <p:cNvPicPr>
            <a:picLocks noChangeAspect="1" noChangeArrowheads="1"/>
          </p:cNvPicPr>
          <p:nvPr/>
        </p:nvPicPr>
        <p:blipFill>
          <a:blip r:embed="rId4"/>
          <a:srcRect/>
          <a:stretch>
            <a:fillRect/>
          </a:stretch>
        </p:blipFill>
        <p:spPr bwMode="auto">
          <a:xfrm>
            <a:off x="5357818" y="1357298"/>
            <a:ext cx="3149611" cy="2362208"/>
          </a:xfrm>
          <a:prstGeom prst="rect">
            <a:avLst/>
          </a:prstGeom>
          <a:noFill/>
        </p:spPr>
      </p:pic>
      <p:pic>
        <p:nvPicPr>
          <p:cNvPr id="3074" name="Picture 2" descr="C:\Documents and Settings\User\Desktop\صصص\CACDIFC9.jpg"/>
          <p:cNvPicPr>
            <a:picLocks noChangeAspect="1" noChangeArrowheads="1"/>
          </p:cNvPicPr>
          <p:nvPr/>
        </p:nvPicPr>
        <p:blipFill>
          <a:blip r:embed="rId5"/>
          <a:srcRect/>
          <a:stretch>
            <a:fillRect/>
          </a:stretch>
        </p:blipFill>
        <p:spPr bwMode="auto">
          <a:xfrm>
            <a:off x="357158" y="4071942"/>
            <a:ext cx="3429024" cy="2428892"/>
          </a:xfrm>
          <a:prstGeom prst="rect">
            <a:avLst/>
          </a:prstGeom>
          <a:noFill/>
        </p:spPr>
      </p:pic>
      <p:pic>
        <p:nvPicPr>
          <p:cNvPr id="2050" name="Picture 2" descr="C:\Documents and Settings\User\Desktop\صصص\images.jpg"/>
          <p:cNvPicPr>
            <a:picLocks noChangeAspect="1" noChangeArrowheads="1"/>
          </p:cNvPicPr>
          <p:nvPr/>
        </p:nvPicPr>
        <p:blipFill>
          <a:blip r:embed="rId6"/>
          <a:srcRect/>
          <a:stretch>
            <a:fillRect/>
          </a:stretch>
        </p:blipFill>
        <p:spPr bwMode="auto">
          <a:xfrm>
            <a:off x="3428992" y="1428736"/>
            <a:ext cx="1714512" cy="2286016"/>
          </a:xfrm>
          <a:prstGeom prst="rect">
            <a:avLst/>
          </a:prstGeom>
          <a:noFill/>
        </p:spPr>
      </p:pic>
    </p:spTree>
    <p:extLst>
      <p:ext uri="{BB962C8B-B14F-4D97-AF65-F5344CB8AC3E}">
        <p14:creationId xmlns:p14="http://schemas.microsoft.com/office/powerpoint/2010/main" val="9039819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عرض تقديمي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تقديمي12</Template>
  <TotalTime>356</TotalTime>
  <Words>2416</Words>
  <Application>Microsoft Office PowerPoint</Application>
  <PresentationFormat>عرض على الشاشة (3:4)‏</PresentationFormat>
  <Paragraphs>282</Paragraphs>
  <Slides>52</Slides>
  <Notes>2</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عرض تقديمي12</vt:lpstr>
      <vt:lpstr>فقر الدم المنجلي والحمل</vt:lpstr>
      <vt:lpstr>مقدمة</vt:lpstr>
      <vt:lpstr>فقر الدم المنجلي</vt:lpstr>
      <vt:lpstr>فقر الدم المنجلي</vt:lpstr>
      <vt:lpstr>فقر الدم المنجلي</vt:lpstr>
      <vt:lpstr>الآلية الإمراضية في مرض فقر الدم المنجلي</vt:lpstr>
      <vt:lpstr>فقر الدم المنجلي</vt:lpstr>
      <vt:lpstr> الاختلاطات الشائعة لفقر الدم المنجلي</vt:lpstr>
      <vt:lpstr>علاج المرض</vt:lpstr>
      <vt:lpstr>علاج الداء المنجلي</vt:lpstr>
      <vt:lpstr>فقر الدم المنجلي</vt:lpstr>
      <vt:lpstr>فقر الدم المنجلي</vt:lpstr>
      <vt:lpstr>فقر الدم المنجلي</vt:lpstr>
      <vt:lpstr>فقر الدم المنجلي</vt:lpstr>
      <vt:lpstr>فقر الدم المنجلي</vt:lpstr>
      <vt:lpstr>فقر الدم المنجلي</vt:lpstr>
      <vt:lpstr>فقر الدم المنجلي</vt:lpstr>
      <vt:lpstr>العناية قبل الحمل</vt:lpstr>
      <vt:lpstr>التوصيات قبل الحمل لحامل سمة فقر الدم المنجلي</vt:lpstr>
      <vt:lpstr>التوصيات قبل الحمل لمريضات فقر الدم المنجلي</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قبل الحمل</vt:lpstr>
      <vt:lpstr>العناية أثناء الحمل</vt:lpstr>
      <vt:lpstr>العناية أثناء الحمل</vt:lpstr>
      <vt:lpstr>العناية أثناء الحمل</vt:lpstr>
      <vt:lpstr>العناية أثناء الحمل</vt:lpstr>
      <vt:lpstr>الولادة</vt:lpstr>
      <vt:lpstr>الولادة</vt:lpstr>
      <vt:lpstr>الولادة</vt:lpstr>
      <vt:lpstr>المتابعة مابعد الولادة</vt:lpstr>
      <vt:lpstr>المتابعة مابعد الولادة</vt:lpstr>
      <vt:lpstr>المتابعة مابعد الولادة</vt:lpstr>
      <vt:lpstr>شكراً لإصغائكم</vt:lpstr>
      <vt:lpstr>عرض تقديمي في PowerPoint</vt:lpstr>
      <vt:lpstr>وأخيراً</vt:lpstr>
      <vt:lpstr>د . محمد ياسر مخللاتي مدير المركز التخصصي للتلاسيميا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yaser</dc:creator>
  <cp:lastModifiedBy>DR.Ahmed Saker 2o1O</cp:lastModifiedBy>
  <cp:revision>63</cp:revision>
  <dcterms:created xsi:type="dcterms:W3CDTF">2018-03-23T18:47:46Z</dcterms:created>
  <dcterms:modified xsi:type="dcterms:W3CDTF">2018-04-08T09:43:25Z</dcterms:modified>
</cp:coreProperties>
</file>