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68"/>
  </p:notesMasterIdLst>
  <p:sldIdLst>
    <p:sldId id="312" r:id="rId2"/>
    <p:sldId id="359" r:id="rId3"/>
    <p:sldId id="439" r:id="rId4"/>
    <p:sldId id="438" r:id="rId5"/>
    <p:sldId id="360" r:id="rId6"/>
    <p:sldId id="516" r:id="rId7"/>
    <p:sldId id="384" r:id="rId8"/>
    <p:sldId id="385" r:id="rId9"/>
    <p:sldId id="388" r:id="rId10"/>
    <p:sldId id="390" r:id="rId11"/>
    <p:sldId id="541" r:id="rId12"/>
    <p:sldId id="542" r:id="rId13"/>
    <p:sldId id="389" r:id="rId14"/>
    <p:sldId id="545" r:id="rId15"/>
    <p:sldId id="487" r:id="rId16"/>
    <p:sldId id="514" r:id="rId17"/>
    <p:sldId id="515" r:id="rId18"/>
    <p:sldId id="517" r:id="rId19"/>
    <p:sldId id="525" r:id="rId20"/>
    <p:sldId id="526" r:id="rId21"/>
    <p:sldId id="529" r:id="rId22"/>
    <p:sldId id="393" r:id="rId23"/>
    <p:sldId id="442" r:id="rId24"/>
    <p:sldId id="391" r:id="rId25"/>
    <p:sldId id="401" r:id="rId26"/>
    <p:sldId id="402" r:id="rId27"/>
    <p:sldId id="546" r:id="rId28"/>
    <p:sldId id="443" r:id="rId29"/>
    <p:sldId id="521" r:id="rId30"/>
    <p:sldId id="530" r:id="rId31"/>
    <p:sldId id="537" r:id="rId32"/>
    <p:sldId id="538" r:id="rId33"/>
    <p:sldId id="527" r:id="rId34"/>
    <p:sldId id="468" r:id="rId35"/>
    <p:sldId id="446" r:id="rId36"/>
    <p:sldId id="455" r:id="rId37"/>
    <p:sldId id="400" r:id="rId38"/>
    <p:sldId id="404" r:id="rId39"/>
    <p:sldId id="469" r:id="rId40"/>
    <p:sldId id="405" r:id="rId41"/>
    <p:sldId id="447" r:id="rId42"/>
    <p:sldId id="482" r:id="rId43"/>
    <p:sldId id="485" r:id="rId44"/>
    <p:sldId id="410" r:id="rId45"/>
    <p:sldId id="365" r:id="rId46"/>
    <p:sldId id="366" r:id="rId47"/>
    <p:sldId id="523" r:id="rId48"/>
    <p:sldId id="369" r:id="rId49"/>
    <p:sldId id="383" r:id="rId50"/>
    <p:sldId id="417" r:id="rId51"/>
    <p:sldId id="539" r:id="rId52"/>
    <p:sldId id="518" r:id="rId53"/>
    <p:sldId id="477" r:id="rId54"/>
    <p:sldId id="478" r:id="rId55"/>
    <p:sldId id="520" r:id="rId56"/>
    <p:sldId id="524" r:id="rId57"/>
    <p:sldId id="484" r:id="rId58"/>
    <p:sldId id="479" r:id="rId59"/>
    <p:sldId id="533" r:id="rId60"/>
    <p:sldId id="532" r:id="rId61"/>
    <p:sldId id="500" r:id="rId62"/>
    <p:sldId id="506" r:id="rId63"/>
    <p:sldId id="535" r:id="rId64"/>
    <p:sldId id="536" r:id="rId65"/>
    <p:sldId id="540" r:id="rId66"/>
    <p:sldId id="543" r:id="rId67"/>
  </p:sldIdLst>
  <p:sldSz cx="9144000" cy="6858000" type="screen4x3"/>
  <p:notesSz cx="6858000" cy="9144000"/>
  <p:defaultTextStyle>
    <a:defPPr>
      <a:defRPr lang="en-US"/>
    </a:defPPr>
    <a:lvl1pPr algn="ctr" rtl="0" fontAlgn="base">
      <a:spcBef>
        <a:spcPct val="0"/>
      </a:spcBef>
      <a:spcAft>
        <a:spcPct val="0"/>
      </a:spcAft>
      <a:defRPr sz="2400" b="1" i="1" kern="1200">
        <a:solidFill>
          <a:schemeClr val="bg1"/>
        </a:solidFill>
        <a:latin typeface="Arial" pitchFamily="34" charset="0"/>
        <a:ea typeface="+mn-ea"/>
        <a:cs typeface="Arial" pitchFamily="34" charset="0"/>
      </a:defRPr>
    </a:lvl1pPr>
    <a:lvl2pPr marL="457200" algn="ctr" rtl="0" fontAlgn="base">
      <a:spcBef>
        <a:spcPct val="0"/>
      </a:spcBef>
      <a:spcAft>
        <a:spcPct val="0"/>
      </a:spcAft>
      <a:defRPr sz="2400" b="1" i="1" kern="1200">
        <a:solidFill>
          <a:schemeClr val="bg1"/>
        </a:solidFill>
        <a:latin typeface="Arial" pitchFamily="34" charset="0"/>
        <a:ea typeface="+mn-ea"/>
        <a:cs typeface="Arial" pitchFamily="34" charset="0"/>
      </a:defRPr>
    </a:lvl2pPr>
    <a:lvl3pPr marL="914400" algn="ctr" rtl="0" fontAlgn="base">
      <a:spcBef>
        <a:spcPct val="0"/>
      </a:spcBef>
      <a:spcAft>
        <a:spcPct val="0"/>
      </a:spcAft>
      <a:defRPr sz="2400" b="1" i="1" kern="1200">
        <a:solidFill>
          <a:schemeClr val="bg1"/>
        </a:solidFill>
        <a:latin typeface="Arial" pitchFamily="34" charset="0"/>
        <a:ea typeface="+mn-ea"/>
        <a:cs typeface="Arial" pitchFamily="34" charset="0"/>
      </a:defRPr>
    </a:lvl3pPr>
    <a:lvl4pPr marL="1371600" algn="ctr" rtl="0" fontAlgn="base">
      <a:spcBef>
        <a:spcPct val="0"/>
      </a:spcBef>
      <a:spcAft>
        <a:spcPct val="0"/>
      </a:spcAft>
      <a:defRPr sz="2400" b="1" i="1" kern="1200">
        <a:solidFill>
          <a:schemeClr val="bg1"/>
        </a:solidFill>
        <a:latin typeface="Arial" pitchFamily="34" charset="0"/>
        <a:ea typeface="+mn-ea"/>
        <a:cs typeface="Arial" pitchFamily="34" charset="0"/>
      </a:defRPr>
    </a:lvl4pPr>
    <a:lvl5pPr marL="1828800" algn="ctr" rtl="0" fontAlgn="base">
      <a:spcBef>
        <a:spcPct val="0"/>
      </a:spcBef>
      <a:spcAft>
        <a:spcPct val="0"/>
      </a:spcAft>
      <a:defRPr sz="2400" b="1" i="1" kern="1200">
        <a:solidFill>
          <a:schemeClr val="bg1"/>
        </a:solidFill>
        <a:latin typeface="Arial" pitchFamily="34" charset="0"/>
        <a:ea typeface="+mn-ea"/>
        <a:cs typeface="Arial" pitchFamily="34" charset="0"/>
      </a:defRPr>
    </a:lvl5pPr>
    <a:lvl6pPr marL="2286000" algn="l" defTabSz="914400" rtl="0" eaLnBrk="1" latinLnBrk="0" hangingPunct="1">
      <a:defRPr sz="2400" b="1" i="1" kern="1200">
        <a:solidFill>
          <a:schemeClr val="bg1"/>
        </a:solidFill>
        <a:latin typeface="Arial" pitchFamily="34" charset="0"/>
        <a:ea typeface="+mn-ea"/>
        <a:cs typeface="Arial" pitchFamily="34" charset="0"/>
      </a:defRPr>
    </a:lvl6pPr>
    <a:lvl7pPr marL="2743200" algn="l" defTabSz="914400" rtl="0" eaLnBrk="1" latinLnBrk="0" hangingPunct="1">
      <a:defRPr sz="2400" b="1" i="1" kern="1200">
        <a:solidFill>
          <a:schemeClr val="bg1"/>
        </a:solidFill>
        <a:latin typeface="Arial" pitchFamily="34" charset="0"/>
        <a:ea typeface="+mn-ea"/>
        <a:cs typeface="Arial" pitchFamily="34" charset="0"/>
      </a:defRPr>
    </a:lvl7pPr>
    <a:lvl8pPr marL="3200400" algn="l" defTabSz="914400" rtl="0" eaLnBrk="1" latinLnBrk="0" hangingPunct="1">
      <a:defRPr sz="2400" b="1" i="1" kern="1200">
        <a:solidFill>
          <a:schemeClr val="bg1"/>
        </a:solidFill>
        <a:latin typeface="Arial" pitchFamily="34" charset="0"/>
        <a:ea typeface="+mn-ea"/>
        <a:cs typeface="Arial" pitchFamily="34" charset="0"/>
      </a:defRPr>
    </a:lvl8pPr>
    <a:lvl9pPr marL="3657600" algn="l" defTabSz="914400" rtl="0" eaLnBrk="1" latinLnBrk="0" hangingPunct="1">
      <a:defRPr sz="2400" b="1" i="1"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3300"/>
    <a:srgbClr val="0033CC"/>
    <a:srgbClr val="3399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85586" autoAdjust="0"/>
  </p:normalViewPr>
  <p:slideViewPr>
    <p:cSldViewPr>
      <p:cViewPr>
        <p:scale>
          <a:sx n="66" d="100"/>
          <a:sy n="66" d="100"/>
        </p:scale>
        <p:origin x="-7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8E27C92B-1264-101C-8A2F-040224009C02}" ax:persistence="persistPropertyBag">
  <ax:ocxPr ax:name="_Version" ax:value="524288"/>
  <ax:ocxPr ax:name="_ExtentX" ax:value="17145"/>
  <ax:ocxPr ax:name="_ExtentY" ax:value="11245"/>
  <ax:ocxPr ax:name="_StockProps" ax:value="1"/>
  <ax:ocxPr ax:name="BackColor" ax:value="-2147483633"/>
  <ax:ocxPr ax:name="Year" ax:value="2004"/>
  <ax:ocxPr ax:name="Month" ax:value="12"/>
  <ax:ocxPr ax:name="Day" ax:value="3"/>
  <ax:ocxPr ax:name="DayLength" ax:value="1"/>
  <ax:ocxPr ax:name="MonthLength" ax:value="1"/>
  <ax:ocxPr ax:name="DayFontColor" ax:value="0"/>
  <ax:ocxPr ax:name="FirstDay" ax:value="7"/>
  <ax:ocxPr ax:name="GridCellEffect" ax:value="1"/>
  <ax:ocxPr ax:name="GridFontColor" ax:value="10485760"/>
  <ax:ocxPr ax:name="GridLinesColor" ax:value="-2147483632"/>
  <ax:ocxPr ax:name="ShowDateSelectors" ax:value="-1"/>
  <ax:ocxPr ax:name="ShowDays" ax:value="-1"/>
  <ax:ocxPr ax:name="ShowHorizontalGrid" ax:value="-1"/>
  <ax:ocxPr ax:name="ShowTitle" ax:value="-1"/>
  <ax:ocxPr ax:name="ShowVerticalGrid" ax:value="-1"/>
  <ax:ocxPr ax:name="TitleFontColor" ax:value="10485760"/>
  <ax:ocxPr ax:name="ValueIsNull" ax:value="0"/>
  <ax:ocxPr ax:name="DayFont">
    <ax:font ax:persistence="persistPropertyBag">
      <ax:ocxPr ax:name="Name" ax:value="Arial"/>
      <ax:ocxPr ax:name="Size" ax:value="8.25"/>
      <ax:ocxPr ax:name="Charset" ax:value="178"/>
      <ax:ocxPr ax:name="Weight" ax:value="700"/>
      <ax:ocxPr ax:name="Underline" ax:value="0"/>
      <ax:ocxPr ax:name="Italic" ax:value="0"/>
      <ax:ocxPr ax:name="Strikethrough" ax:value="0"/>
    </ax:font>
  </ax:ocxPr>
  <ax:ocxPr ax:name="GridFont">
    <ax:font ax:persistence="persistPropertyBag">
      <ax:ocxPr ax:name="Name" ax:value="Arial"/>
      <ax:ocxPr ax:name="Size" ax:value="8.25"/>
      <ax:ocxPr ax:name="Charset" ax:value="178"/>
      <ax:ocxPr ax:name="Weight" ax:value="400"/>
      <ax:ocxPr ax:name="Underline" ax:value="0"/>
      <ax:ocxPr ax:name="Italic" ax:value="0"/>
      <ax:ocxPr ax:name="Strikethrough" ax:value="0"/>
    </ax:font>
  </ax:ocxPr>
  <ax:ocxPr ax:name="TitleFont">
    <ax:font ax:persistence="persistPropertyBag">
      <ax:ocxPr ax:name="Name" ax:value="Arial"/>
      <ax:ocxPr ax:name="Size" ax:value="12"/>
      <ax:ocxPr ax:name="Charset" ax:value="178"/>
      <ax:ocxPr ax:name="Weight" ax:value="700"/>
      <ax:ocxPr ax:name="Underline" ax:value="0"/>
      <ax:ocxPr ax:name="Italic" ax:value="0"/>
      <ax:ocxPr ax:name="Strikethrough" ax:value="0"/>
    </ax:font>
  </ax:ocxPr>
</ax:ocx>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solidFill>
                  <a:schemeClr val="tx1"/>
                </a:solidFill>
                <a:latin typeface="Arial" pitchFamily="34" charset="0"/>
                <a:cs typeface="Arial"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solidFill>
                  <a:schemeClr val="tx1"/>
                </a:solidFill>
                <a:latin typeface="Arial" pitchFamily="34" charset="0"/>
                <a:cs typeface="Arial" pitchFamily="34" charset="0"/>
              </a:defRPr>
            </a:lvl1pPr>
          </a:lstStyle>
          <a:p>
            <a:pPr>
              <a:defRPr/>
            </a:pPr>
            <a:endParaRPr lang="en-US"/>
          </a:p>
        </p:txBody>
      </p:sp>
      <p:sp>
        <p:nvSpPr>
          <p:cNvPr id="921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solidFill>
                  <a:schemeClr val="tx1"/>
                </a:solidFill>
                <a:latin typeface="Arial" pitchFamily="34" charset="0"/>
                <a:cs typeface="Arial"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solidFill>
                  <a:schemeClr val="tx1"/>
                </a:solidFill>
                <a:latin typeface="Arial" pitchFamily="34" charset="0"/>
                <a:cs typeface="Arial" pitchFamily="34" charset="0"/>
              </a:defRPr>
            </a:lvl1pPr>
          </a:lstStyle>
          <a:p>
            <a:pPr>
              <a:defRPr/>
            </a:pPr>
            <a:fld id="{AC795DD6-9129-4DD8-AF8B-533BB0D20D43}"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ar-SY" smtClean="0"/>
              <a:t>روتين مخرب للايب</a:t>
            </a:r>
            <a:endParaRPr lang="en-US" smtClean="0"/>
          </a:p>
        </p:txBody>
      </p:sp>
      <p:sp>
        <p:nvSpPr>
          <p:cNvPr id="93188" name="Slide Number Placeholder 3"/>
          <p:cNvSpPr>
            <a:spLocks noGrp="1"/>
          </p:cNvSpPr>
          <p:nvPr>
            <p:ph type="sldNum" sz="quarter" idx="5"/>
          </p:nvPr>
        </p:nvSpPr>
        <p:spPr>
          <a:noFill/>
        </p:spPr>
        <p:txBody>
          <a:bodyPr/>
          <a:lstStyle/>
          <a:p>
            <a:fld id="{733FAD71-CFD3-4271-87A6-D83460816442}" type="slidenum">
              <a:rPr lang="ar-SA"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A0B78FC-A924-4740-913C-CB67BA4BB09D}" type="slidenum">
              <a:rPr lang="ar-SA" smtClean="0"/>
              <a:pPr/>
              <a:t>29</a:t>
            </a:fld>
            <a:endParaRPr lang="en-US" smtClean="0"/>
          </a:p>
        </p:txBody>
      </p:sp>
      <p:sp>
        <p:nvSpPr>
          <p:cNvPr id="94211" name="Rectangle 2"/>
          <p:cNvSpPr>
            <a:spLocks noGrp="1" noRot="1" noChangeAspect="1" noChangeArrowheads="1" noTextEdit="1"/>
          </p:cNvSpPr>
          <p:nvPr>
            <p:ph type="sldImg"/>
          </p:nvPr>
        </p:nvSpPr>
        <p:spPr>
          <a:xfrm>
            <a:off x="1152525" y="692150"/>
            <a:ext cx="4554538" cy="3416300"/>
          </a:xfrm>
          <a:ln w="12700"/>
        </p:spPr>
      </p:sp>
      <p:sp>
        <p:nvSpPr>
          <p:cNvPr id="94212" name="Rectangle 3"/>
          <p:cNvSpPr>
            <a:spLocks noGrp="1" noChangeArrowheads="1"/>
          </p:cNvSpPr>
          <p:nvPr>
            <p:ph type="body" idx="1"/>
          </p:nvPr>
        </p:nvSpPr>
        <p:spPr>
          <a:xfrm>
            <a:off x="882650" y="4338638"/>
            <a:ext cx="5076825" cy="4106862"/>
          </a:xfrm>
          <a:noFill/>
          <a:ln/>
        </p:spPr>
        <p:txBody>
          <a:bodyPr lIns="90487" tIns="44450" rIns="90487" bIns="44450"/>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69E4E7D-B4F8-441B-A18A-A0AF958041D0}" type="slidenum">
              <a:rPr lang="ar-SA" smtClean="0"/>
              <a:pPr/>
              <a:t>31</a:t>
            </a:fld>
            <a:endParaRPr lang="en-US" smtClean="0"/>
          </a:p>
        </p:txBody>
      </p:sp>
      <p:sp>
        <p:nvSpPr>
          <p:cNvPr id="96259" name="Rectangle 2"/>
          <p:cNvSpPr>
            <a:spLocks noGrp="1" noRot="1" noChangeAspect="1" noChangeArrowheads="1" noTextEdit="1"/>
          </p:cNvSpPr>
          <p:nvPr>
            <p:ph type="sldImg"/>
          </p:nvPr>
        </p:nvSpPr>
        <p:spPr>
          <a:xfrm>
            <a:off x="1152525" y="692150"/>
            <a:ext cx="4554538" cy="3416300"/>
          </a:xfrm>
          <a:ln w="12700"/>
        </p:spPr>
      </p:sp>
      <p:sp>
        <p:nvSpPr>
          <p:cNvPr id="96260" name="Rectangle 3"/>
          <p:cNvSpPr>
            <a:spLocks noGrp="1" noChangeArrowheads="1"/>
          </p:cNvSpPr>
          <p:nvPr>
            <p:ph type="body" idx="1"/>
          </p:nvPr>
        </p:nvSpPr>
        <p:spPr>
          <a:xfrm>
            <a:off x="882650" y="4338638"/>
            <a:ext cx="5076825" cy="4106862"/>
          </a:xfrm>
          <a:noFill/>
          <a:ln/>
        </p:spPr>
        <p:txBody>
          <a:bodyPr lIns="90487" tIns="44450" rIns="90487" bIns="44450"/>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68903D2C-0C59-4FDE-BE4B-E35C5F2F1609}" type="slidenum">
              <a:rPr lang="ar-SA" smtClean="0"/>
              <a:pPr/>
              <a:t>38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95F7F23-3D75-4DA3-8D26-DA312371910D}" type="slidenum">
              <a:rPr lang="ar-SA" smtClean="0"/>
              <a:pPr/>
              <a:t>47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Could avoid deformation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7059C53-5592-41D8-883C-FD77BE8D5176}" type="slidenum">
              <a:rPr lang="ar-SA" smtClean="0"/>
              <a:pPr/>
              <a:t>49</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Free ICS for the poorest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49B6BF-3ABB-4CA8-9B21-FF373F1F8316}"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202303-1516-440E-AE91-8EE29E42A75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AE902-E1A0-48B7-A164-3430E7753E67}"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47D7AA-24AA-4C25-87C6-8CC1244F1EBF}"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38B85B-8CBC-431C-B96D-D0569647228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F0A3B7-C17E-4750-90F0-5A0F50601CC3}"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A4D2A9-8049-460D-9251-DD4033E474FC}"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40D60A-9B1D-4DBC-AAB7-9660E281F65B}"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E9E6A4-A86C-4575-BE03-55D2282D5D69}"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927D936-3023-4705-BFDF-5F2805AD462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58AD95-9D48-4668-B0E4-14F368993F50}"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878B1D-3618-4607-828C-E668FF66D148}"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Arial" pitchFamily="34" charset="0"/>
                <a:cs typeface="Arial" pitchFamily="34" charset="0"/>
              </a:defRPr>
            </a:lvl1pPr>
          </a:lstStyle>
          <a:p>
            <a:pPr>
              <a:defRPr/>
            </a:pPr>
            <a:endParaRPr lang="en-US"/>
          </a:p>
        </p:txBody>
      </p:sp>
      <p:sp>
        <p:nvSpPr>
          <p:cNvPr id="129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latin typeface="Arial" pitchFamily="34" charset="0"/>
                <a:cs typeface="Arial" pitchFamily="34" charset="0"/>
              </a:defRPr>
            </a:lvl1pPr>
          </a:lstStyle>
          <a:p>
            <a:pPr>
              <a:defRPr/>
            </a:pPr>
            <a:endParaRPr lang="en-US"/>
          </a:p>
        </p:txBody>
      </p:sp>
      <p:sp>
        <p:nvSpPr>
          <p:cNvPr id="129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itchFamily="34" charset="0"/>
                <a:cs typeface="Arial" pitchFamily="34" charset="0"/>
              </a:defRPr>
            </a:lvl1pPr>
          </a:lstStyle>
          <a:p>
            <a:pPr>
              <a:defRPr/>
            </a:pPr>
            <a:fld id="{09BADDA2-9DC2-4821-9B29-0CA61C2A8E90}"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AMSUNG\Desktop\post%20graduate%20pulmonary\&#1583;&#1585;&#1575;&#1587;&#1575;&#1578;%20&#1593;&#1575;&#1605;&#1607;\semiology%20%20of%20respiratory\video%20auscultation\video16_24.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SAMSUNG\Desktop\post%20graduate%20pulmonary\&#1583;&#1585;&#1575;&#1587;&#1575;&#1578;%20&#1593;&#1575;&#1605;&#1607;\semiology%20%20of%20respiratory\Video%20inspection\video16_18.wm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important%20to%20know.DOC"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inasthma.org/" TargetMode="External"/><Relationship Id="rId2" Type="http://schemas.openxmlformats.org/officeDocument/2006/relationships/hyperlink" Target="http://www.admit-.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0" y="1066800"/>
            <a:ext cx="8077200" cy="2554545"/>
          </a:xfrm>
          <a:prstGeom prst="rect">
            <a:avLst/>
          </a:prstGeom>
          <a:noFill/>
          <a:ln w="9525">
            <a:noFill/>
            <a:miter lim="800000"/>
            <a:headEnd/>
            <a:tailEnd/>
          </a:ln>
        </p:spPr>
        <p:txBody>
          <a:bodyPr wrap="square">
            <a:spAutoFit/>
          </a:bodyPr>
          <a:lstStyle/>
          <a:p>
            <a:endParaRPr lang="en-US" sz="3200" i="0" dirty="0"/>
          </a:p>
          <a:p>
            <a:r>
              <a:rPr lang="ar-EG" sz="3200" i="0" dirty="0" smtClean="0"/>
              <a:t>اللجنه الوطنية للأمراض الرئوية</a:t>
            </a:r>
            <a:endParaRPr lang="en-US" sz="3200" i="0" dirty="0" smtClean="0"/>
          </a:p>
          <a:p>
            <a:r>
              <a:rPr lang="en-US" sz="3200" i="0" dirty="0" smtClean="0"/>
              <a:t>Asthma</a:t>
            </a:r>
            <a:r>
              <a:rPr lang="ar-EG" sz="3200" i="0" dirty="0" smtClean="0"/>
              <a:t> </a:t>
            </a:r>
          </a:p>
          <a:p>
            <a:endParaRPr lang="en-US" sz="3200" i="0" dirty="0" smtClean="0"/>
          </a:p>
          <a:p>
            <a:r>
              <a:rPr lang="ar-EG" sz="3200" i="0" dirty="0" smtClean="0"/>
              <a:t>للهيئة التمريضية-2017</a:t>
            </a:r>
            <a:endParaRPr lang="en-US" sz="3200" i="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ar-SY" b="1" u="sng" smtClean="0">
                <a:solidFill>
                  <a:srgbClr val="FFFF99"/>
                </a:solidFill>
              </a:rPr>
              <a:t>. العلامات السريرية</a:t>
            </a:r>
            <a:r>
              <a:rPr lang="ar-SY" b="1" smtClean="0">
                <a:solidFill>
                  <a:srgbClr val="FFFF99"/>
                </a:solidFill>
              </a:rPr>
              <a:t>:</a:t>
            </a:r>
            <a:endParaRPr lang="en-US" b="1" smtClean="0">
              <a:solidFill>
                <a:srgbClr val="FFFF99"/>
              </a:solidFill>
            </a:endParaRPr>
          </a:p>
        </p:txBody>
      </p:sp>
      <p:sp>
        <p:nvSpPr>
          <p:cNvPr id="20483" name="Rectangle 3"/>
          <p:cNvSpPr>
            <a:spLocks noGrp="1" noChangeArrowheads="1"/>
          </p:cNvSpPr>
          <p:nvPr>
            <p:ph type="body" idx="1"/>
          </p:nvPr>
        </p:nvSpPr>
        <p:spPr/>
        <p:txBody>
          <a:bodyPr/>
          <a:lstStyle/>
          <a:p>
            <a:pPr eaLnBrk="1" hangingPunct="1"/>
            <a:endParaRPr lang="ar-SY" b="1" u="sng" dirty="0" smtClean="0"/>
          </a:p>
          <a:p>
            <a:pPr algn="r" rtl="1" eaLnBrk="1" hangingPunct="1">
              <a:buFontTx/>
              <a:buNone/>
            </a:pPr>
            <a:endParaRPr lang="ar-SY" dirty="0" smtClean="0">
              <a:solidFill>
                <a:srgbClr val="FFFF99"/>
              </a:solidFill>
            </a:endParaRPr>
          </a:p>
          <a:p>
            <a:pPr lvl="1" algn="r" rtl="1" eaLnBrk="1" hangingPunct="1"/>
            <a:r>
              <a:rPr lang="ar-SY" dirty="0" smtClean="0">
                <a:solidFill>
                  <a:srgbClr val="FFFF99"/>
                </a:solidFill>
              </a:rPr>
              <a:t> </a:t>
            </a:r>
            <a:r>
              <a:rPr lang="ar-SY" dirty="0" smtClean="0">
                <a:solidFill>
                  <a:srgbClr val="FF0000"/>
                </a:solidFill>
              </a:rPr>
              <a:t>أثناء</a:t>
            </a:r>
            <a:r>
              <a:rPr lang="ar-SA" dirty="0" smtClean="0">
                <a:solidFill>
                  <a:srgbClr val="FF0000"/>
                </a:solidFill>
              </a:rPr>
              <a:t> الهجمات </a:t>
            </a:r>
            <a:r>
              <a:rPr lang="ar-SY" dirty="0" smtClean="0">
                <a:solidFill>
                  <a:srgbClr val="FF0000"/>
                </a:solidFill>
              </a:rPr>
              <a:t>نسمع </a:t>
            </a:r>
            <a:r>
              <a:rPr lang="ar-SA" dirty="0" smtClean="0">
                <a:solidFill>
                  <a:srgbClr val="FF0000"/>
                </a:solidFill>
              </a:rPr>
              <a:t>بالإصغاء أزيزا معمّماً </a:t>
            </a:r>
            <a:r>
              <a:rPr lang="ar-SA" dirty="0" smtClean="0">
                <a:solidFill>
                  <a:srgbClr val="FFFF99"/>
                </a:solidFill>
              </a:rPr>
              <a:t>زفير</a:t>
            </a:r>
            <a:r>
              <a:rPr lang="ar-EG" dirty="0" smtClean="0">
                <a:solidFill>
                  <a:srgbClr val="FFFF99"/>
                </a:solidFill>
              </a:rPr>
              <a:t>يا</a:t>
            </a:r>
            <a:r>
              <a:rPr lang="ar-SY" dirty="0" smtClean="0">
                <a:solidFill>
                  <a:srgbClr val="FFFF99"/>
                </a:solidFill>
              </a:rPr>
              <a:t> ، </a:t>
            </a:r>
            <a:r>
              <a:rPr lang="ar-SA" dirty="0" smtClean="0">
                <a:solidFill>
                  <a:srgbClr val="FFFF99"/>
                </a:solidFill>
              </a:rPr>
              <a:t>وهو العلامة الأساسية للربو القصبي، </a:t>
            </a:r>
            <a:r>
              <a:rPr lang="ar-SY" dirty="0" smtClean="0">
                <a:solidFill>
                  <a:srgbClr val="FF0000"/>
                </a:solidFill>
              </a:rPr>
              <a:t>أ</a:t>
            </a:r>
            <a:r>
              <a:rPr lang="ar-SA" dirty="0" smtClean="0">
                <a:solidFill>
                  <a:srgbClr val="FF0000"/>
                </a:solidFill>
              </a:rPr>
              <a:t>ما خارج النوب فقد لا نجد أيّة علامات سريرية</a:t>
            </a:r>
            <a:r>
              <a:rPr lang="ar-EG" dirty="0" smtClean="0">
                <a:solidFill>
                  <a:srgbClr val="FF0000"/>
                </a:solidFill>
              </a:rPr>
              <a:t> عندما نضع السماعه</a:t>
            </a:r>
            <a:r>
              <a:rPr lang="ar-SA" dirty="0" smtClean="0">
                <a:solidFill>
                  <a:srgbClr val="FF0000"/>
                </a:solidFill>
              </a:rPr>
              <a:t>.</a:t>
            </a:r>
          </a:p>
          <a:p>
            <a:pPr lvl="1" algn="r" rtl="1" eaLnBrk="1" hangingPunct="1"/>
            <a:r>
              <a:rPr lang="ar-SA" dirty="0" smtClean="0">
                <a:solidFill>
                  <a:srgbClr val="FFFF99"/>
                </a:solidFill>
              </a:rPr>
              <a:t> تسرع نفس </a:t>
            </a:r>
            <a:r>
              <a:rPr lang="ar-SY" dirty="0" smtClean="0">
                <a:solidFill>
                  <a:srgbClr val="FFFF99"/>
                </a:solidFill>
              </a:rPr>
              <a:t>فوق 30 مرة ∕  دقيقة ونبض  فوق 110∕  دقيقة في النوب الشديدة</a:t>
            </a:r>
            <a:r>
              <a:rPr lang="ar-EG" dirty="0" smtClean="0">
                <a:solidFill>
                  <a:srgbClr val="FFFF99"/>
                </a:solidFill>
              </a:rPr>
              <a:t> عند الكبار</a:t>
            </a:r>
            <a:r>
              <a:rPr lang="ar-SY" dirty="0" smtClean="0">
                <a:solidFill>
                  <a:srgbClr val="FFFF99"/>
                </a:solidFill>
              </a:rPr>
              <a:t>، مع سحب ضلعي ورقبي.</a:t>
            </a:r>
          </a:p>
          <a:p>
            <a:pPr lvl="1" algn="r" rtl="1" eaLnBrk="1" hangingPunct="1"/>
            <a:r>
              <a:rPr lang="ar-SY" dirty="0" smtClean="0">
                <a:solidFill>
                  <a:srgbClr val="FFFF99"/>
                </a:solidFill>
              </a:rPr>
              <a:t>وفي الحالات المهددة للحياة قد </a:t>
            </a:r>
            <a:r>
              <a:rPr lang="ar-SY" dirty="0" smtClean="0">
                <a:solidFill>
                  <a:srgbClr val="FF0000"/>
                </a:solidFill>
              </a:rPr>
              <a:t>تغيب الأصوات </a:t>
            </a:r>
            <a:r>
              <a:rPr lang="ar-SY" dirty="0" smtClean="0">
                <a:solidFill>
                  <a:srgbClr val="FFFF99"/>
                </a:solidFill>
              </a:rPr>
              <a:t>التنفسية </a:t>
            </a:r>
            <a:endParaRPr lang="en-US" dirty="0" smtClean="0">
              <a:solidFill>
                <a:srgbClr val="FFFF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video16_24.wmv">
            <a:hlinkClick r:id="" action="ppaction://media"/>
          </p:cNvPr>
          <p:cNvPicPr>
            <a:picLocks noGrp="1" noRot="1" noChangeAspect="1"/>
          </p:cNvPicPr>
          <p:nvPr>
            <p:ph idx="1"/>
            <a:videoFile r:link="rId1"/>
          </p:nvPr>
        </p:nvPicPr>
        <p:blipFill>
          <a:blip r:embed="rId3" cstate="print"/>
          <a:stretch>
            <a:fillRect/>
          </a:stretch>
        </p:blipFill>
        <p:spPr>
          <a:xfrm>
            <a:off x="1524000" y="1576388"/>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deo16_18.wmv">
            <a:hlinkClick r:id="" action="ppaction://media"/>
          </p:cNvPr>
          <p:cNvPicPr>
            <a:picLocks noGrp="1" noRot="1" noChangeAspect="1"/>
          </p:cNvPicPr>
          <p:nvPr>
            <p:ph idx="1"/>
            <a:videoFile r:link="rId1"/>
          </p:nvPr>
        </p:nvPicPr>
        <p:blipFill>
          <a:blip r:embed="rId3" cstate="print"/>
          <a:stretch>
            <a:fillRect/>
          </a:stretch>
        </p:blipFill>
        <p:spPr>
          <a:xfrm>
            <a:off x="1524000" y="1576388"/>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ar-SY" sz="3200" u="sng" dirty="0" smtClean="0">
                <a:solidFill>
                  <a:srgbClr val="FFFF99"/>
                </a:solidFill>
              </a:rPr>
              <a:t>وظائف الرئة</a:t>
            </a:r>
            <a:r>
              <a:rPr lang="ar-SY" sz="3200" dirty="0" smtClean="0">
                <a:solidFill>
                  <a:srgbClr val="FFFF99"/>
                </a:solidFill>
              </a:rPr>
              <a:t/>
            </a:r>
            <a:br>
              <a:rPr lang="ar-SY" sz="3200" dirty="0" smtClean="0">
                <a:solidFill>
                  <a:srgbClr val="FFFF99"/>
                </a:solidFill>
              </a:rPr>
            </a:br>
            <a:r>
              <a:rPr lang="ar-SY" sz="3200" dirty="0" smtClean="0">
                <a:solidFill>
                  <a:srgbClr val="FFFF99"/>
                </a:solidFill>
              </a:rPr>
              <a:t> </a:t>
            </a:r>
            <a:r>
              <a:rPr lang="ar-EG" sz="2800" u="sng" dirty="0" smtClean="0">
                <a:solidFill>
                  <a:srgbClr val="FFC000"/>
                </a:solidFill>
              </a:rPr>
              <a:t>الجريان الزفيري الأعظمي </a:t>
            </a:r>
            <a:r>
              <a:rPr lang="ar-SY" sz="2800" u="sng" dirty="0" smtClean="0">
                <a:solidFill>
                  <a:srgbClr val="FFC000"/>
                </a:solidFill>
              </a:rPr>
              <a:t>وحجم الزفير الأقصى في الثانية الواحدة</a:t>
            </a:r>
            <a:endParaRPr lang="en-US" sz="2800" u="sng" dirty="0" smtClean="0">
              <a:solidFill>
                <a:srgbClr val="FFC000"/>
              </a:solidFill>
            </a:endParaRPr>
          </a:p>
        </p:txBody>
      </p:sp>
      <p:sp>
        <p:nvSpPr>
          <p:cNvPr id="21507" name="Rectangle 3"/>
          <p:cNvSpPr>
            <a:spLocks noGrp="1" noChangeArrowheads="1"/>
          </p:cNvSpPr>
          <p:nvPr>
            <p:ph type="body" idx="1"/>
          </p:nvPr>
        </p:nvSpPr>
        <p:spPr/>
        <p:txBody>
          <a:bodyPr/>
          <a:lstStyle/>
          <a:p>
            <a:pPr lvl="1" algn="r" rtl="1" eaLnBrk="1" hangingPunct="1"/>
            <a:r>
              <a:rPr lang="en-US" dirty="0" smtClean="0"/>
              <a:t> </a:t>
            </a:r>
            <a:r>
              <a:rPr lang="ar-SA" dirty="0" smtClean="0">
                <a:solidFill>
                  <a:srgbClr val="FFFF99"/>
                </a:solidFill>
              </a:rPr>
              <a:t>نقص بوظائف الرئة من </a:t>
            </a:r>
            <a:r>
              <a:rPr lang="ar-SA" dirty="0" smtClean="0">
                <a:solidFill>
                  <a:srgbClr val="FF0000"/>
                </a:solidFill>
              </a:rPr>
              <a:t>النمط الساد</a:t>
            </a:r>
            <a:r>
              <a:rPr lang="ar-SY" dirty="0" smtClean="0">
                <a:solidFill>
                  <a:srgbClr val="FF0000"/>
                </a:solidFill>
              </a:rPr>
              <a:t> </a:t>
            </a:r>
            <a:r>
              <a:rPr lang="ar-EG" dirty="0" smtClean="0">
                <a:solidFill>
                  <a:srgbClr val="FF0000"/>
                </a:solidFill>
              </a:rPr>
              <a:t>(الانسدادي) ، </a:t>
            </a:r>
            <a:r>
              <a:rPr lang="ar-SY" dirty="0" smtClean="0">
                <a:solidFill>
                  <a:srgbClr val="FFFF99"/>
                </a:solidFill>
              </a:rPr>
              <a:t>والذي </a:t>
            </a:r>
            <a:r>
              <a:rPr lang="ar-SA" dirty="0" smtClean="0">
                <a:solidFill>
                  <a:srgbClr val="FFFF99"/>
                </a:solidFill>
              </a:rPr>
              <a:t> يتجلّى </a:t>
            </a:r>
            <a:r>
              <a:rPr lang="ar-SY" dirty="0" smtClean="0">
                <a:solidFill>
                  <a:srgbClr val="FFFF99"/>
                </a:solidFill>
              </a:rPr>
              <a:t>ب</a:t>
            </a:r>
            <a:r>
              <a:rPr lang="ar-SA" dirty="0" smtClean="0">
                <a:solidFill>
                  <a:srgbClr val="FFFF99"/>
                </a:solidFill>
              </a:rPr>
              <a:t>نقص بحجم الزفير ا</a:t>
            </a:r>
            <a:r>
              <a:rPr lang="ar-SY" dirty="0" smtClean="0">
                <a:solidFill>
                  <a:srgbClr val="FFFF99"/>
                </a:solidFill>
              </a:rPr>
              <a:t>لأقصى</a:t>
            </a:r>
            <a:r>
              <a:rPr lang="ar-SA" dirty="0" smtClean="0">
                <a:solidFill>
                  <a:srgbClr val="FFFF99"/>
                </a:solidFill>
              </a:rPr>
              <a:t> بالثانية الأولى  </a:t>
            </a:r>
            <a:r>
              <a:rPr lang="en-US" dirty="0" smtClean="0">
                <a:solidFill>
                  <a:srgbClr val="FFFF99"/>
                </a:solidFill>
              </a:rPr>
              <a:t>FEV1 </a:t>
            </a:r>
            <a:r>
              <a:rPr lang="ar-SY" dirty="0" smtClean="0">
                <a:solidFill>
                  <a:srgbClr val="FFFF99"/>
                </a:solidFill>
              </a:rPr>
              <a:t>و</a:t>
            </a:r>
            <a:r>
              <a:rPr lang="ar-SA" dirty="0" smtClean="0">
                <a:solidFill>
                  <a:srgbClr val="FFFF99"/>
                </a:solidFill>
              </a:rPr>
              <a:t>انخفاض  </a:t>
            </a:r>
            <a:r>
              <a:rPr lang="ar-SY" dirty="0" smtClean="0">
                <a:solidFill>
                  <a:srgbClr val="FFFF99"/>
                </a:solidFill>
              </a:rPr>
              <a:t>معدّل </a:t>
            </a:r>
            <a:r>
              <a:rPr lang="ar-SA" dirty="0" smtClean="0">
                <a:solidFill>
                  <a:srgbClr val="FFFF99"/>
                </a:solidFill>
              </a:rPr>
              <a:t>الجريان الزفيري الأعظمي  </a:t>
            </a:r>
            <a:r>
              <a:rPr lang="en-US" dirty="0" smtClean="0">
                <a:solidFill>
                  <a:srgbClr val="FFFF99"/>
                </a:solidFill>
              </a:rPr>
              <a:t>PEFR  </a:t>
            </a:r>
            <a:r>
              <a:rPr lang="ar-SA" dirty="0" smtClean="0">
                <a:solidFill>
                  <a:srgbClr val="FFFF99"/>
                </a:solidFill>
              </a:rPr>
              <a:t>. يتميز هذا النقص بأنه متغير وعكوس، مما يفسر أن </a:t>
            </a:r>
            <a:r>
              <a:rPr lang="ar-SA" dirty="0" smtClean="0">
                <a:solidFill>
                  <a:srgbClr val="FF0000"/>
                </a:solidFill>
              </a:rPr>
              <a:t>وظائف الرئة قد تكون طبيعية بين النوب</a:t>
            </a:r>
            <a:r>
              <a:rPr lang="ar-SA" dirty="0" smtClean="0">
                <a:solidFill>
                  <a:srgbClr val="FFFF99"/>
                </a:solidFill>
              </a:rPr>
              <a:t>.</a:t>
            </a:r>
            <a:endParaRPr lang="en-US" dirty="0" smtClean="0">
              <a:solidFill>
                <a:srgbClr val="FFFF99"/>
              </a:solidFill>
            </a:endParaRPr>
          </a:p>
          <a:p>
            <a:pPr algn="r" rtl="1" eaLnBrk="1" hangingPunct="1"/>
            <a:r>
              <a:rPr lang="en-US" dirty="0" smtClean="0">
                <a:solidFill>
                  <a:srgbClr val="FFFF99"/>
                </a:solidFill>
              </a:rPr>
              <a:t> </a:t>
            </a:r>
            <a:r>
              <a:rPr lang="ar-SY" dirty="0" smtClean="0">
                <a:solidFill>
                  <a:srgbClr val="FFFF99"/>
                </a:solidFill>
              </a:rPr>
              <a:t>إن ازدياد ا</a:t>
            </a:r>
            <a:r>
              <a:rPr lang="ar-SA" dirty="0" smtClean="0">
                <a:solidFill>
                  <a:srgbClr val="FFFF99"/>
                </a:solidFill>
              </a:rPr>
              <a:t>ل</a:t>
            </a:r>
            <a:r>
              <a:rPr lang="en-US" dirty="0" smtClean="0">
                <a:solidFill>
                  <a:srgbClr val="FFFF99"/>
                </a:solidFill>
              </a:rPr>
              <a:t>FEV1  &gt; 12</a:t>
            </a:r>
            <a:r>
              <a:rPr lang="ar-SY" dirty="0" smtClean="0">
                <a:solidFill>
                  <a:srgbClr val="FFFF99"/>
                </a:solidFill>
              </a:rPr>
              <a:t> %(اوعلى الأقل 200 مل</a:t>
            </a:r>
            <a:r>
              <a:rPr lang="en-US" dirty="0" smtClean="0">
                <a:solidFill>
                  <a:srgbClr val="FFFF99"/>
                </a:solidFill>
              </a:rPr>
              <a:t> )</a:t>
            </a:r>
            <a:r>
              <a:rPr lang="ar-SY" u="sng" dirty="0" smtClean="0">
                <a:solidFill>
                  <a:srgbClr val="FFFF99"/>
                </a:solidFill>
              </a:rPr>
              <a:t> أو</a:t>
            </a:r>
            <a:r>
              <a:rPr lang="ar-SY" dirty="0" smtClean="0">
                <a:solidFill>
                  <a:srgbClr val="FFFF99"/>
                </a:solidFill>
              </a:rPr>
              <a:t> الـ</a:t>
            </a:r>
            <a:r>
              <a:rPr lang="en-US" dirty="0" smtClean="0">
                <a:solidFill>
                  <a:srgbClr val="FFFF99"/>
                </a:solidFill>
              </a:rPr>
              <a:t>PEFR  </a:t>
            </a:r>
            <a:r>
              <a:rPr lang="ar-SY" dirty="0" smtClean="0">
                <a:solidFill>
                  <a:srgbClr val="FFFF99"/>
                </a:solidFill>
              </a:rPr>
              <a:t>&gt; 20 % (أو على الأقل 60 ل/ د</a:t>
            </a:r>
            <a:r>
              <a:rPr lang="en-US" dirty="0" smtClean="0">
                <a:solidFill>
                  <a:srgbClr val="FFFF99"/>
                </a:solidFill>
              </a:rPr>
              <a:t>) </a:t>
            </a:r>
            <a:r>
              <a:rPr lang="ar-SY" dirty="0" smtClean="0">
                <a:solidFill>
                  <a:srgbClr val="FFFF99"/>
                </a:solidFill>
              </a:rPr>
              <a:t>وذلك </a:t>
            </a:r>
            <a:r>
              <a:rPr lang="ar-SA" dirty="0" smtClean="0">
                <a:solidFill>
                  <a:srgbClr val="FFFF99"/>
                </a:solidFill>
              </a:rPr>
              <a:t> بعد 5-20 دقيقة من</a:t>
            </a:r>
            <a:r>
              <a:rPr lang="en-US" dirty="0" smtClean="0">
                <a:solidFill>
                  <a:srgbClr val="FFFF99"/>
                </a:solidFill>
              </a:rPr>
              <a:t> </a:t>
            </a:r>
            <a:r>
              <a:rPr lang="ar-SY" dirty="0" smtClean="0">
                <a:solidFill>
                  <a:srgbClr val="FFFF99"/>
                </a:solidFill>
              </a:rPr>
              <a:t>إعطاء المشتقات الادرنرجية</a:t>
            </a:r>
            <a:r>
              <a:rPr lang="en-US" dirty="0" smtClean="0">
                <a:solidFill>
                  <a:srgbClr val="FFFF99"/>
                </a:solidFill>
              </a:rPr>
              <a:t>  </a:t>
            </a:r>
            <a:r>
              <a:rPr lang="ar-EG" dirty="0" smtClean="0">
                <a:solidFill>
                  <a:srgbClr val="FFFF99"/>
                </a:solidFill>
              </a:rPr>
              <a:t>بختين الى اربعه بخات </a:t>
            </a:r>
            <a:r>
              <a:rPr lang="en-US" dirty="0" err="1" smtClean="0">
                <a:solidFill>
                  <a:srgbClr val="FFFF99"/>
                </a:solidFill>
              </a:rPr>
              <a:t>Salbutamol</a:t>
            </a:r>
            <a:r>
              <a:rPr lang="ar-SY" dirty="0" smtClean="0">
                <a:solidFill>
                  <a:srgbClr val="FFFF99"/>
                </a:solidFill>
              </a:rPr>
              <a:t> انشاقاً</a:t>
            </a:r>
            <a:r>
              <a:rPr lang="en-US" dirty="0" smtClean="0">
                <a:solidFill>
                  <a:srgbClr val="FFFF99"/>
                </a:solidFill>
              </a:rPr>
              <a:t>   </a:t>
            </a:r>
            <a:r>
              <a:rPr lang="ar-SY" u="sng" dirty="0" smtClean="0">
                <a:solidFill>
                  <a:srgbClr val="FFFF99"/>
                </a:solidFill>
              </a:rPr>
              <a:t>أو</a:t>
            </a:r>
            <a:r>
              <a:rPr lang="ar-SY" dirty="0" smtClean="0">
                <a:solidFill>
                  <a:srgbClr val="FFFF99"/>
                </a:solidFill>
              </a:rPr>
              <a:t> 5 ملغ ممدا" رذاذا</a:t>
            </a:r>
            <a:r>
              <a:rPr lang="en-US" dirty="0" smtClean="0">
                <a:solidFill>
                  <a:srgbClr val="FFFF99"/>
                </a:solidFill>
              </a:rPr>
              <a:t> </a:t>
            </a:r>
            <a:r>
              <a:rPr lang="ar-SY" u="sng" dirty="0" smtClean="0">
                <a:solidFill>
                  <a:srgbClr val="FFFF99"/>
                </a:solidFill>
              </a:rPr>
              <a:t>هي علامة</a:t>
            </a:r>
            <a:r>
              <a:rPr lang="ar-EG" u="sng" dirty="0" smtClean="0">
                <a:solidFill>
                  <a:srgbClr val="FFFF99"/>
                </a:solidFill>
              </a:rPr>
              <a:t> تؤكد تشخيص الربو.</a:t>
            </a:r>
            <a:r>
              <a:rPr lang="en-US" sz="2800" dirty="0" smtClean="0">
                <a:solidFill>
                  <a:srgbClr val="FFFF99"/>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22531" name="Picture 2"/>
          <p:cNvPicPr>
            <a:picLocks noGrp="1" noChangeAspect="1" noChangeArrowheads="1"/>
          </p:cNvPicPr>
          <p:nvPr>
            <p:ph idx="1"/>
          </p:nvPr>
        </p:nvPicPr>
        <p:blipFill>
          <a:blip r:embed="rId2" cstate="print"/>
          <a:srcRect/>
          <a:stretch>
            <a:fillRect/>
          </a:stretch>
        </p:blipFill>
        <p:spPr>
          <a:xfrm>
            <a:off x="533400" y="304800"/>
            <a:ext cx="8305800" cy="528161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smtClean="0">
                <a:solidFill>
                  <a:srgbClr val="FF0000"/>
                </a:solidFill>
              </a:rPr>
              <a:t>البيك فلو</a:t>
            </a:r>
            <a:r>
              <a:rPr lang="en-US" dirty="0" smtClean="0">
                <a:solidFill>
                  <a:srgbClr val="FF0000"/>
                </a:solidFill>
              </a:rPr>
              <a:t>PEAK FLOW</a:t>
            </a:r>
            <a:r>
              <a:rPr lang="ar-SY" dirty="0" smtClean="0">
                <a:solidFill>
                  <a:srgbClr val="FF0000"/>
                </a:solidFill>
              </a:rPr>
              <a:t> :</a:t>
            </a:r>
            <a:r>
              <a:rPr lang="ar-EG" dirty="0" smtClean="0">
                <a:solidFill>
                  <a:srgbClr val="FF0000"/>
                </a:solidFill>
              </a:rPr>
              <a:t>ويقيس</a:t>
            </a:r>
            <a:r>
              <a:rPr lang="ar-SY" dirty="0" smtClean="0">
                <a:solidFill>
                  <a:srgbClr val="FF0000"/>
                </a:solidFill>
              </a:rPr>
              <a:t> الجريان الزفيري الاعظمي </a:t>
            </a:r>
            <a:r>
              <a:rPr lang="en-US" dirty="0" smtClean="0">
                <a:solidFill>
                  <a:srgbClr val="FF0000"/>
                </a:solidFill>
              </a:rPr>
              <a:t>PEFR</a:t>
            </a:r>
            <a:r>
              <a:rPr lang="ar-SY" dirty="0" smtClean="0">
                <a:solidFill>
                  <a:srgbClr val="FF0000"/>
                </a:solidFill>
              </a:rPr>
              <a:t>يهمني </a:t>
            </a:r>
            <a:endParaRPr lang="en-US" dirty="0">
              <a:solidFill>
                <a:srgbClr val="FF0000"/>
              </a:solidFill>
            </a:endParaRPr>
          </a:p>
        </p:txBody>
      </p:sp>
      <p:sp>
        <p:nvSpPr>
          <p:cNvPr id="3" name="Content Placeholder 2"/>
          <p:cNvSpPr>
            <a:spLocks noGrp="1"/>
          </p:cNvSpPr>
          <p:nvPr>
            <p:ph idx="1"/>
          </p:nvPr>
        </p:nvSpPr>
        <p:spPr/>
        <p:txBody>
          <a:bodyPr/>
          <a:lstStyle/>
          <a:p>
            <a:pPr algn="r" rtl="1"/>
            <a:r>
              <a:rPr lang="ar-SY" dirty="0" smtClean="0">
                <a:solidFill>
                  <a:srgbClr val="FFFFFF"/>
                </a:solidFill>
              </a:rPr>
              <a:t>لانه بسيط واذا كان ناقص أقل من 80%  ثم زاد بعد الموسع </a:t>
            </a:r>
            <a:r>
              <a:rPr lang="ar-EG" dirty="0" smtClean="0">
                <a:solidFill>
                  <a:srgbClr val="FFFFFF"/>
                </a:solidFill>
              </a:rPr>
              <a:t>نقول أن هناك عكوسية وأنه</a:t>
            </a:r>
            <a:r>
              <a:rPr lang="ar-SY" dirty="0" smtClean="0">
                <a:solidFill>
                  <a:srgbClr val="FFFFFF"/>
                </a:solidFill>
              </a:rPr>
              <a:t> ربو</a:t>
            </a:r>
            <a:r>
              <a:rPr lang="en-US" dirty="0" smtClean="0">
                <a:solidFill>
                  <a:srgbClr val="FFFFFF"/>
                </a:solidFill>
              </a:rPr>
              <a:t> </a:t>
            </a:r>
            <a:r>
              <a:rPr lang="ar-EG" dirty="0" smtClean="0">
                <a:solidFill>
                  <a:srgbClr val="FFFFFF"/>
                </a:solidFill>
              </a:rPr>
              <a:t>. ويحل محل جهاز وظائف الرئة </a:t>
            </a:r>
            <a:r>
              <a:rPr lang="en-US" dirty="0" smtClean="0">
                <a:solidFill>
                  <a:srgbClr val="FFFFFF"/>
                </a:solidFill>
              </a:rPr>
              <a:t>Spirometry</a:t>
            </a:r>
            <a:r>
              <a:rPr lang="ar-EG" dirty="0" smtClean="0">
                <a:solidFill>
                  <a:srgbClr val="FFFFFF"/>
                </a:solidFill>
              </a:rPr>
              <a:t>في غرف الاسعاف ولمراقبة المريض يوميا في المشفى .</a:t>
            </a:r>
            <a:endParaRPr lang="ar-SY" dirty="0" smtClean="0">
              <a:solidFill>
                <a:srgbClr val="FFFFFF"/>
              </a:solidFill>
            </a:endParaRPr>
          </a:p>
          <a:p>
            <a:pPr algn="r" rtl="1"/>
            <a:r>
              <a:rPr lang="ar-SY" dirty="0" smtClean="0">
                <a:solidFill>
                  <a:srgbClr val="FFFFFF"/>
                </a:solidFill>
              </a:rPr>
              <a:t>وقد يكون طبيعي خارج النوب وناقص في النوب</a:t>
            </a:r>
          </a:p>
          <a:p>
            <a:pPr algn="r" rtl="1"/>
            <a:r>
              <a:rPr lang="ar-SY" u="sng" dirty="0" smtClean="0">
                <a:solidFill>
                  <a:srgbClr val="FF0000"/>
                </a:solidFill>
              </a:rPr>
              <a:t>اذا كان ناقص في غرفة الاسعاف نعط المريض </a:t>
            </a:r>
            <a:r>
              <a:rPr lang="ar-EG" u="sng" dirty="0" smtClean="0">
                <a:solidFill>
                  <a:srgbClr val="FF0000"/>
                </a:solidFill>
              </a:rPr>
              <a:t>سالبوتامول استناقي عن طريق حجرة الاستنشاق أو جهاز الارذاذ,</a:t>
            </a:r>
            <a:r>
              <a:rPr lang="ar-SY" u="sng" dirty="0" smtClean="0">
                <a:solidFill>
                  <a:srgbClr val="FF0000"/>
                </a:solidFill>
              </a:rPr>
              <a:t>وكورتيزون جهازي قبل ان يذهب الى المنزل حتى ولو تحسن</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pPr eaLnBrk="1" hangingPunct="1"/>
            <a:endParaRPr lang="ar-SY" smtClean="0"/>
          </a:p>
        </p:txBody>
      </p:sp>
      <p:sp>
        <p:nvSpPr>
          <p:cNvPr id="59395" name="Rectangle 3"/>
          <p:cNvSpPr>
            <a:spLocks noGrp="1" noChangeArrowheads="1"/>
          </p:cNvSpPr>
          <p:nvPr>
            <p:ph type="subTitle" idx="1"/>
          </p:nvPr>
        </p:nvSpPr>
        <p:spPr/>
        <p:txBody>
          <a:bodyPr/>
          <a:lstStyle/>
          <a:p>
            <a:pPr eaLnBrk="1" hangingPunct="1"/>
            <a:endParaRPr lang="ar-SY" smtClean="0"/>
          </a:p>
        </p:txBody>
      </p:sp>
      <p:pic>
        <p:nvPicPr>
          <p:cNvPr id="59396" name="Picture 4"/>
          <p:cNvPicPr>
            <a:picLocks noChangeAspect="1" noChangeArrowheads="1"/>
          </p:cNvPicPr>
          <p:nvPr/>
        </p:nvPicPr>
        <p:blipFill>
          <a:blip r:embed="rId2" cstate="print"/>
          <a:srcRect/>
          <a:stretch>
            <a:fillRect/>
          </a:stretch>
        </p:blipFill>
        <p:spPr bwMode="auto">
          <a:xfrm>
            <a:off x="0" y="0"/>
            <a:ext cx="9144000" cy="6070600"/>
          </a:xfrm>
          <a:prstGeom prst="rect">
            <a:avLst/>
          </a:prstGeom>
          <a:noFill/>
          <a:ln w="9525">
            <a:noFill/>
            <a:miter lim="800000"/>
            <a:headEnd/>
            <a:tailEnd/>
          </a:ln>
        </p:spPr>
      </p:pic>
      <p:sp>
        <p:nvSpPr>
          <p:cNvPr id="59397" name="Rectangle 5"/>
          <p:cNvSpPr>
            <a:spLocks noChangeArrowheads="1"/>
          </p:cNvSpPr>
          <p:nvPr/>
        </p:nvSpPr>
        <p:spPr bwMode="auto">
          <a:xfrm>
            <a:off x="73804" y="6109822"/>
            <a:ext cx="9001182" cy="523220"/>
          </a:xfrm>
          <a:prstGeom prst="rect">
            <a:avLst/>
          </a:prstGeom>
          <a:noFill/>
          <a:ln w="9525">
            <a:noFill/>
            <a:miter lim="800000"/>
            <a:headEnd/>
            <a:tailEnd/>
          </a:ln>
        </p:spPr>
        <p:txBody>
          <a:bodyPr wrap="none" anchor="ctr">
            <a:spAutoFit/>
          </a:bodyPr>
          <a:lstStyle/>
          <a:p>
            <a:r>
              <a:rPr lang="ar-EG" sz="2800" i="0" u="sng" dirty="0" smtClean="0"/>
              <a:t>للمرضة دور مع الطبيب في المجتمع وغرف الاسعاف والمشفى والمستوصف</a:t>
            </a:r>
            <a:endParaRPr lang="en-US" sz="2800" i="0"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p:nvPr>
        </p:nvPicPr>
        <p:blipFill>
          <a:blip r:embed="rId2" cstate="print"/>
          <a:srcRect/>
          <a:stretch>
            <a:fillRect/>
          </a:stretch>
        </p:blipFill>
        <p:spPr>
          <a:xfrm>
            <a:off x="1709738" y="495300"/>
            <a:ext cx="5724525" cy="54102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u="sng" dirty="0" smtClean="0">
                <a:solidFill>
                  <a:schemeClr val="bg1"/>
                </a:solidFill>
              </a:rPr>
              <a:t>شكرا للممرضات والممرضين</a:t>
            </a:r>
            <a:endParaRPr lang="en-US" u="sng" dirty="0">
              <a:solidFill>
                <a:schemeClr val="bg1"/>
              </a:solidFill>
            </a:endParaRPr>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lstStyle/>
          <a:p>
            <a:pPr algn="r" rtl="1"/>
            <a:r>
              <a:rPr lang="ar-EG" sz="4000" u="sng" dirty="0" smtClean="0">
                <a:solidFill>
                  <a:srgbClr val="FF0000"/>
                </a:solidFill>
              </a:rPr>
              <a:t>يجب أن تجيد الممرضة قياس البيك فلو وتسجله يوميا في المشافي ومنزل المريض أن طلب ذلك        </a:t>
            </a:r>
            <a:r>
              <a:rPr lang="en-US" sz="4000" dirty="0" smtClean="0">
                <a:solidFill>
                  <a:srgbClr val="FF0000"/>
                </a:solidFill>
              </a:rPr>
              <a:t/>
            </a:r>
            <a:br>
              <a:rPr lang="en-US" sz="4000" dirty="0" smtClean="0">
                <a:solidFill>
                  <a:srgbClr val="FF0000"/>
                </a:solidFill>
              </a:rPr>
            </a:br>
            <a:endParaRPr lang="en-US" sz="4000" dirty="0"/>
          </a:p>
        </p:txBody>
      </p:sp>
      <p:pic>
        <p:nvPicPr>
          <p:cNvPr id="4" name="Picture 4"/>
          <p:cNvPicPr>
            <a:picLocks noChangeAspect="1" noChangeArrowheads="1"/>
          </p:cNvPicPr>
          <p:nvPr/>
        </p:nvPicPr>
        <p:blipFill>
          <a:blip r:embed="rId2" cstate="print"/>
          <a:srcRect/>
          <a:stretch>
            <a:fillRect/>
          </a:stretch>
        </p:blipFill>
        <p:spPr bwMode="auto">
          <a:xfrm>
            <a:off x="0" y="1524000"/>
            <a:ext cx="4572000" cy="424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EG" u="sng" dirty="0" smtClean="0">
                <a:solidFill>
                  <a:schemeClr val="bg1"/>
                </a:solidFill>
              </a:rPr>
              <a:t>جدول القيم النظرية للبيك فلو</a:t>
            </a:r>
            <a:endParaRPr lang="en-US" u="sng" dirty="0">
              <a:solidFill>
                <a:schemeClr val="bg1"/>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1724415" y="1600200"/>
            <a:ext cx="569517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ar-SY" u="sng" dirty="0" smtClean="0">
                <a:solidFill>
                  <a:schemeClr val="accent1"/>
                </a:solidFill>
              </a:rPr>
              <a:t>تعريف الربو</a:t>
            </a:r>
            <a:r>
              <a:rPr lang="ar-SY" u="sng" dirty="0" smtClean="0">
                <a:solidFill>
                  <a:schemeClr val="bg1"/>
                </a:solidFill>
              </a:rPr>
              <a:t> </a:t>
            </a:r>
            <a:endParaRPr lang="en-US" u="sng" dirty="0" smtClean="0">
              <a:solidFill>
                <a:schemeClr val="bg1"/>
              </a:solidFill>
            </a:endParaRPr>
          </a:p>
        </p:txBody>
      </p:sp>
      <p:sp>
        <p:nvSpPr>
          <p:cNvPr id="5123" name="Rectangle 3"/>
          <p:cNvSpPr>
            <a:spLocks noGrp="1" noChangeArrowheads="1"/>
          </p:cNvSpPr>
          <p:nvPr>
            <p:ph type="body" idx="1"/>
          </p:nvPr>
        </p:nvSpPr>
        <p:spPr/>
        <p:txBody>
          <a:bodyPr/>
          <a:lstStyle/>
          <a:p>
            <a:pPr algn="r" rtl="1" eaLnBrk="1" hangingPunct="1">
              <a:lnSpc>
                <a:spcPct val="90000"/>
              </a:lnSpc>
            </a:pPr>
            <a:r>
              <a:rPr lang="ar-SA" sz="3600" dirty="0" smtClean="0">
                <a:solidFill>
                  <a:schemeClr val="bg1"/>
                </a:solidFill>
              </a:rPr>
              <a:t>حالة التهابية </a:t>
            </a:r>
            <a:r>
              <a:rPr lang="ar-SA" sz="3600" dirty="0" smtClean="0">
                <a:solidFill>
                  <a:srgbClr val="FF0000"/>
                </a:solidFill>
              </a:rPr>
              <a:t>للطرق التنفسية</a:t>
            </a:r>
            <a:r>
              <a:rPr lang="ar-SA" sz="3600" dirty="0" smtClean="0">
                <a:solidFill>
                  <a:srgbClr val="FFFF99"/>
                </a:solidFill>
              </a:rPr>
              <a:t>. معتمد على الخلايا الدقلية، المحببات،</a:t>
            </a:r>
            <a:r>
              <a:rPr lang="ar-SA" sz="3600" dirty="0" smtClean="0">
                <a:solidFill>
                  <a:srgbClr val="FF0000"/>
                </a:solidFill>
              </a:rPr>
              <a:t>واللمفاويات المساعدة </a:t>
            </a:r>
            <a:r>
              <a:rPr lang="en-US" sz="3600" dirty="0" smtClean="0">
                <a:solidFill>
                  <a:srgbClr val="FF0000"/>
                </a:solidFill>
              </a:rPr>
              <a:t>Th</a:t>
            </a:r>
            <a:r>
              <a:rPr lang="en-US" sz="2800" dirty="0" smtClean="0">
                <a:solidFill>
                  <a:srgbClr val="FF0000"/>
                </a:solidFill>
              </a:rPr>
              <a:t>2</a:t>
            </a:r>
            <a:r>
              <a:rPr lang="ar-SA" sz="3600" dirty="0" smtClean="0">
                <a:solidFill>
                  <a:srgbClr val="FFFF99"/>
                </a:solidFill>
              </a:rPr>
              <a:t> عند أشخاص مؤهبين. </a:t>
            </a:r>
          </a:p>
          <a:p>
            <a:pPr algn="r" rtl="1" eaLnBrk="1" hangingPunct="1">
              <a:lnSpc>
                <a:spcPct val="90000"/>
              </a:lnSpc>
            </a:pPr>
            <a:r>
              <a:rPr lang="ar-SA" sz="3600" dirty="0" smtClean="0">
                <a:solidFill>
                  <a:srgbClr val="FFFF99"/>
                </a:solidFill>
              </a:rPr>
              <a:t>هذه الحالة الالتهابية تسبب أزيزاً </a:t>
            </a:r>
            <a:r>
              <a:rPr lang="ar-SA" sz="3600" dirty="0" smtClean="0">
                <a:solidFill>
                  <a:srgbClr val="FF0000"/>
                </a:solidFill>
              </a:rPr>
              <a:t>نوبياً</a:t>
            </a:r>
            <a:r>
              <a:rPr lang="ar-SA" sz="3600" dirty="0" smtClean="0">
                <a:solidFill>
                  <a:srgbClr val="FFFF99"/>
                </a:solidFill>
              </a:rPr>
              <a:t> مع ضيق نفس وسعال وخاصة في الليل أو الصباح الباكر. </a:t>
            </a:r>
          </a:p>
          <a:p>
            <a:pPr algn="r" rtl="1" eaLnBrk="1" hangingPunct="1">
              <a:lnSpc>
                <a:spcPct val="90000"/>
              </a:lnSpc>
            </a:pPr>
            <a:r>
              <a:rPr lang="ar-SA" sz="3600" dirty="0" smtClean="0">
                <a:solidFill>
                  <a:srgbClr val="FFFF99"/>
                </a:solidFill>
              </a:rPr>
              <a:t>تترافق هذه الأعراض </a:t>
            </a:r>
            <a:r>
              <a:rPr lang="ar-SA" sz="3600" dirty="0" smtClean="0">
                <a:solidFill>
                  <a:srgbClr val="FF0000"/>
                </a:solidFill>
              </a:rPr>
              <a:t>بانسداد قصبي متغير </a:t>
            </a:r>
            <a:r>
              <a:rPr lang="ar-SY" sz="3600" dirty="0" smtClean="0">
                <a:solidFill>
                  <a:srgbClr val="FF0000"/>
                </a:solidFill>
              </a:rPr>
              <a:t>و</a:t>
            </a:r>
            <a:r>
              <a:rPr lang="ar-SA" sz="3600" dirty="0" smtClean="0">
                <a:solidFill>
                  <a:srgbClr val="FF0000"/>
                </a:solidFill>
              </a:rPr>
              <a:t>عكوس </a:t>
            </a:r>
            <a:r>
              <a:rPr lang="ar-SA" sz="3600" dirty="0" smtClean="0">
                <a:solidFill>
                  <a:srgbClr val="FFFF99"/>
                </a:solidFill>
              </a:rPr>
              <a:t>بشكل تلقائي أو بعد تعاطي الأدوية. هذه الحالة الالتهابية تسبب </a:t>
            </a:r>
            <a:r>
              <a:rPr lang="ar-SY" sz="3600" dirty="0" smtClean="0">
                <a:solidFill>
                  <a:srgbClr val="FF0000"/>
                </a:solidFill>
              </a:rPr>
              <a:t>ف</a:t>
            </a:r>
            <a:r>
              <a:rPr lang="ar-SA" sz="3600" dirty="0" smtClean="0">
                <a:solidFill>
                  <a:srgbClr val="FF0000"/>
                </a:solidFill>
              </a:rPr>
              <a:t>رط استثارة </a:t>
            </a:r>
            <a:r>
              <a:rPr lang="ar-SA" sz="3600" dirty="0" smtClean="0">
                <a:solidFill>
                  <a:srgbClr val="FFFF99"/>
                </a:solidFill>
              </a:rPr>
              <a:t>قصبية لعوامل منبهة.</a:t>
            </a:r>
            <a:r>
              <a:rPr lang="ar-SA" sz="3600" dirty="0" smtClean="0"/>
              <a:t> </a:t>
            </a:r>
            <a:endParaRPr lang="en-US"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u="sng" dirty="0" smtClean="0">
                <a:solidFill>
                  <a:schemeClr val="bg1"/>
                </a:solidFill>
              </a:rPr>
              <a:t>قيمه البيك فلو حسب الطول والعمر والجنس</a:t>
            </a:r>
            <a:endParaRPr lang="en-US" u="sng" dirty="0">
              <a:solidFill>
                <a:schemeClr val="bg1"/>
              </a:solidFill>
            </a:endParaRPr>
          </a:p>
        </p:txBody>
      </p:sp>
      <p:pic>
        <p:nvPicPr>
          <p:cNvPr id="90116" name="Picture 4"/>
          <p:cNvPicPr>
            <a:picLocks noGrp="1" noChangeAspect="1" noChangeArrowheads="1"/>
          </p:cNvPicPr>
          <p:nvPr>
            <p:ph idx="1"/>
          </p:nvPr>
        </p:nvPicPr>
        <p:blipFill>
          <a:blip r:embed="rId2" cstate="print"/>
          <a:srcRect/>
          <a:stretch>
            <a:fillRect/>
          </a:stretch>
        </p:blipFill>
        <p:spPr bwMode="auto">
          <a:xfrm>
            <a:off x="914400" y="1600200"/>
            <a:ext cx="685800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ar-SY" smtClean="0">
                <a:solidFill>
                  <a:srgbClr val="FFFF00"/>
                </a:solidFill>
              </a:rPr>
              <a:t>اشكال سريرية </a:t>
            </a:r>
            <a:endParaRPr lang="en-US" smtClean="0">
              <a:solidFill>
                <a:srgbClr val="FFFF00"/>
              </a:solidFill>
            </a:endParaRPr>
          </a:p>
        </p:txBody>
      </p:sp>
      <p:sp>
        <p:nvSpPr>
          <p:cNvPr id="3" name="Content Placeholder 2"/>
          <p:cNvSpPr>
            <a:spLocks noGrp="1"/>
          </p:cNvSpPr>
          <p:nvPr>
            <p:ph idx="1"/>
          </p:nvPr>
        </p:nvSpPr>
        <p:spPr/>
        <p:txBody>
          <a:bodyPr/>
          <a:lstStyle/>
          <a:p>
            <a:pPr algn="r" rtl="1">
              <a:buFont typeface="Arial" pitchFamily="34" charset="0"/>
              <a:buChar char="•"/>
              <a:defRPr/>
            </a:pPr>
            <a:r>
              <a:rPr lang="ar-SY" dirty="0" smtClean="0">
                <a:solidFill>
                  <a:schemeClr val="bg1"/>
                </a:solidFill>
              </a:rPr>
              <a:t>عند الأطفال في المدارس:  </a:t>
            </a:r>
            <a:r>
              <a:rPr lang="ar-SY" dirty="0" smtClean="0">
                <a:solidFill>
                  <a:schemeClr val="accent3"/>
                </a:solidFill>
              </a:rPr>
              <a:t>ربو المجهود العضلي</a:t>
            </a:r>
          </a:p>
          <a:p>
            <a:pPr algn="r" rtl="1">
              <a:buFont typeface="Arial" pitchFamily="34" charset="0"/>
              <a:buChar char="•"/>
              <a:defRPr/>
            </a:pPr>
            <a:r>
              <a:rPr lang="ar-SY" dirty="0" smtClean="0">
                <a:solidFill>
                  <a:schemeClr val="accent3"/>
                </a:solidFill>
              </a:rPr>
              <a:t>ربو مهني: يزيد في جو العمل ويخف في العطل</a:t>
            </a:r>
            <a:r>
              <a:rPr lang="en-US" dirty="0" smtClean="0">
                <a:solidFill>
                  <a:schemeClr val="accent3"/>
                </a:solidFill>
              </a:rPr>
              <a:t>  </a:t>
            </a:r>
            <a:r>
              <a:rPr lang="ar-SY" smtClean="0">
                <a:solidFill>
                  <a:schemeClr val="accent3"/>
                </a:solidFill>
              </a:rPr>
              <a:t> ويشخص بقياس البيك فلو في البيت وكل ساعة في العمل للبحث عن تغيرية </a:t>
            </a:r>
            <a:endParaRPr lang="ar-SY" dirty="0" smtClean="0">
              <a:solidFill>
                <a:schemeClr val="accent3"/>
              </a:solidFill>
            </a:endParaRPr>
          </a:p>
          <a:p>
            <a:pPr algn="r" rtl="1">
              <a:buFont typeface="Arial" pitchFamily="34" charset="0"/>
              <a:buChar char="•"/>
              <a:defRPr/>
            </a:pPr>
            <a:r>
              <a:rPr lang="en-US" dirty="0" smtClean="0">
                <a:solidFill>
                  <a:schemeClr val="accent3"/>
                </a:solidFill>
              </a:rPr>
              <a:t>: </a:t>
            </a:r>
            <a:r>
              <a:rPr lang="ar-SY" dirty="0" smtClean="0">
                <a:solidFill>
                  <a:schemeClr val="accent3"/>
                </a:solidFill>
              </a:rPr>
              <a:t>ربو عند المسنين: معه أمراض مرافقة وعدم القدرة على استعمال البخاخ وأعراض جانبية للادوية</a:t>
            </a:r>
          </a:p>
          <a:p>
            <a:pPr algn="r" rtl="1">
              <a:buFont typeface="Arial" pitchFamily="34" charset="0"/>
              <a:buChar char="•"/>
              <a:defRPr/>
            </a:pPr>
            <a:r>
              <a:rPr lang="ar-SY" dirty="0" smtClean="0">
                <a:solidFill>
                  <a:schemeClr val="accent3"/>
                </a:solidFill>
              </a:rPr>
              <a:t>ربو حملي: لا مانع من علاجه </a:t>
            </a:r>
          </a:p>
          <a:p>
            <a:pPr algn="r" rtl="1">
              <a:buFont typeface="Arial" pitchFamily="34" charset="0"/>
              <a:buChar char="•"/>
              <a:defRPr/>
            </a:pPr>
            <a:r>
              <a:rPr lang="ar-SY" dirty="0" smtClean="0">
                <a:solidFill>
                  <a:schemeClr val="accent3"/>
                </a:solidFill>
              </a:rPr>
              <a:t>ربو الاسبرين ومضادات الالتهاب لا ستروئيدية: شديد مع بوليب أنفي ورشح</a:t>
            </a:r>
          </a:p>
          <a:p>
            <a:pPr algn="r" rtl="1">
              <a:buFont typeface="Arial" pitchFamily="34" charset="0"/>
              <a:buChar char="•"/>
              <a:defRPr/>
            </a:pPr>
            <a:r>
              <a:rPr lang="ar-SY" dirty="0" smtClean="0">
                <a:solidFill>
                  <a:schemeClr val="accent3"/>
                </a:solidFill>
              </a:rPr>
              <a:t>ربو مع رشح تحسسي: يعالج الرشح والربو </a:t>
            </a:r>
            <a:endParaRPr lang="en-US" dirty="0">
              <a:solidFill>
                <a:schemeClr val="accent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ar-SY" u="sng" dirty="0" smtClean="0">
                <a:solidFill>
                  <a:srgbClr val="FFFF99"/>
                </a:solidFill>
              </a:rPr>
              <a:t>دورالاستقصاءات الأخرى</a:t>
            </a:r>
            <a:endParaRPr lang="en-US" u="sng" dirty="0" smtClean="0">
              <a:solidFill>
                <a:srgbClr val="FFFF99"/>
              </a:solidFill>
            </a:endParaRPr>
          </a:p>
        </p:txBody>
      </p:sp>
      <p:sp>
        <p:nvSpPr>
          <p:cNvPr id="24579" name="Rectangle 3"/>
          <p:cNvSpPr>
            <a:spLocks noGrp="1" noChangeArrowheads="1"/>
          </p:cNvSpPr>
          <p:nvPr>
            <p:ph type="body" idx="1"/>
          </p:nvPr>
        </p:nvSpPr>
        <p:spPr/>
        <p:txBody>
          <a:bodyPr/>
          <a:lstStyle/>
          <a:p>
            <a:pPr algn="r" rtl="1" eaLnBrk="1" hangingPunct="1"/>
            <a:r>
              <a:rPr lang="ar-SY" dirty="0" smtClean="0"/>
              <a:t> </a:t>
            </a:r>
            <a:r>
              <a:rPr lang="ar-SY" dirty="0" smtClean="0">
                <a:solidFill>
                  <a:srgbClr val="FFFFFF"/>
                </a:solidFill>
              </a:rPr>
              <a:t>الاختبارات الجلدية </a:t>
            </a:r>
            <a:r>
              <a:rPr lang="ar-EG" dirty="0" smtClean="0">
                <a:solidFill>
                  <a:srgbClr val="FFFFFF"/>
                </a:solidFill>
              </a:rPr>
              <a:t>ليست أساسية ، </a:t>
            </a:r>
            <a:r>
              <a:rPr lang="ar-SY" dirty="0" smtClean="0">
                <a:solidFill>
                  <a:srgbClr val="FFFFFF"/>
                </a:solidFill>
              </a:rPr>
              <a:t>تفيد في معرفة المحسس</a:t>
            </a:r>
            <a:r>
              <a:rPr lang="ar-EG" dirty="0" smtClean="0">
                <a:solidFill>
                  <a:srgbClr val="FFFFFF"/>
                </a:solidFill>
              </a:rPr>
              <a:t> وقد يعوض عنها استجواب المريض عما يحرض نوبة الربو عنده</a:t>
            </a:r>
            <a:endParaRPr lang="ar-SY" dirty="0" smtClean="0">
              <a:solidFill>
                <a:srgbClr val="FFFFFF"/>
              </a:solidFill>
            </a:endParaRPr>
          </a:p>
          <a:p>
            <a:pPr algn="r" rtl="1" eaLnBrk="1" hangingPunct="1"/>
            <a:r>
              <a:rPr lang="ar-SY" dirty="0" smtClean="0">
                <a:solidFill>
                  <a:srgbClr val="FFFFFF"/>
                </a:solidFill>
              </a:rPr>
              <a:t>صورة الصدر وتخطيط القلب لا داع لهما إلا بهدف التشخيص التفريقي</a:t>
            </a:r>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642938" y="2071688"/>
            <a:ext cx="6286500" cy="2714625"/>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1071563" y="4429125"/>
            <a:ext cx="5715000" cy="2000250"/>
          </a:xfrm>
          <a:prstGeom prst="rect">
            <a:avLst/>
          </a:prstGeom>
          <a:noFill/>
          <a:ln w="9525">
            <a:noFill/>
            <a:miter lim="800000"/>
            <a:headEnd/>
            <a:tailEnd/>
          </a:ln>
        </p:spPr>
      </p:pic>
      <p:sp>
        <p:nvSpPr>
          <p:cNvPr id="25604" name="Title 3"/>
          <p:cNvSpPr>
            <a:spLocks noGrp="1"/>
          </p:cNvSpPr>
          <p:nvPr>
            <p:ph type="title"/>
          </p:nvPr>
        </p:nvSpPr>
        <p:spPr/>
        <p:txBody>
          <a:bodyPr/>
          <a:lstStyle/>
          <a:p>
            <a:pPr algn="r" rtl="1"/>
            <a:r>
              <a:rPr lang="ar-SY" u="sng" dirty="0" smtClean="0">
                <a:solidFill>
                  <a:schemeClr val="bg1"/>
                </a:solidFill>
              </a:rPr>
              <a:t>الاختبار الجلدي: يكشف التحسس</a:t>
            </a:r>
            <a:endParaRPr lang="en-US" u="sng"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ar-SY" u="sng" dirty="0" smtClean="0">
                <a:solidFill>
                  <a:schemeClr val="bg1"/>
                </a:solidFill>
              </a:rPr>
              <a:t>التشخيص التفريقي</a:t>
            </a:r>
            <a:endParaRPr lang="en-US" u="sng" dirty="0" smtClean="0">
              <a:solidFill>
                <a:schemeClr val="bg1"/>
              </a:solidFill>
            </a:endParaRPr>
          </a:p>
        </p:txBody>
      </p:sp>
      <p:sp>
        <p:nvSpPr>
          <p:cNvPr id="26627" name="Rectangle 3"/>
          <p:cNvSpPr>
            <a:spLocks noGrp="1" noChangeArrowheads="1"/>
          </p:cNvSpPr>
          <p:nvPr>
            <p:ph type="body" idx="1"/>
          </p:nvPr>
        </p:nvSpPr>
        <p:spPr/>
        <p:txBody>
          <a:bodyPr/>
          <a:lstStyle/>
          <a:p>
            <a:pPr algn="r" rtl="1" eaLnBrk="1" hangingPunct="1">
              <a:lnSpc>
                <a:spcPct val="90000"/>
              </a:lnSpc>
            </a:pPr>
            <a:r>
              <a:rPr lang="ar-SY" sz="2400" smtClean="0">
                <a:solidFill>
                  <a:srgbClr val="FFFF99"/>
                </a:solidFill>
              </a:rPr>
              <a:t>لأ</a:t>
            </a:r>
            <a:r>
              <a:rPr lang="ar-SA" sz="2400" smtClean="0">
                <a:solidFill>
                  <a:srgbClr val="FFFF99"/>
                </a:solidFill>
              </a:rPr>
              <a:t>زيز العلوي المنشأ في أورام الحنجرة، الرغامى والقصبات</a:t>
            </a:r>
            <a:r>
              <a:rPr lang="ar-SY" sz="2400" smtClean="0">
                <a:solidFill>
                  <a:srgbClr val="FFFF99"/>
                </a:solidFill>
              </a:rPr>
              <a:t>.</a:t>
            </a:r>
          </a:p>
          <a:p>
            <a:pPr algn="r" rtl="1" eaLnBrk="1" hangingPunct="1">
              <a:lnSpc>
                <a:spcPct val="90000"/>
              </a:lnSpc>
            </a:pPr>
            <a:r>
              <a:rPr lang="ar-SY" sz="2400" smtClean="0">
                <a:solidFill>
                  <a:srgbClr val="FFFF99"/>
                </a:solidFill>
              </a:rPr>
              <a:t>الآفات القصبية الرئوية الانسدادية المزمنة </a:t>
            </a:r>
            <a:r>
              <a:rPr lang="en-US" sz="2400" smtClean="0">
                <a:solidFill>
                  <a:srgbClr val="FFFF99"/>
                </a:solidFill>
              </a:rPr>
              <a:t>COPD</a:t>
            </a:r>
            <a:endParaRPr lang="ar-SA" sz="2400" smtClean="0">
              <a:solidFill>
                <a:srgbClr val="FFFF99"/>
              </a:solidFill>
            </a:endParaRPr>
          </a:p>
          <a:p>
            <a:pPr algn="r" rtl="1" eaLnBrk="1" hangingPunct="1">
              <a:lnSpc>
                <a:spcPct val="90000"/>
              </a:lnSpc>
            </a:pPr>
            <a:r>
              <a:rPr lang="ar-SA" sz="2400" smtClean="0">
                <a:solidFill>
                  <a:srgbClr val="FFFF99"/>
                </a:solidFill>
              </a:rPr>
              <a:t>خناق الصدر</a:t>
            </a:r>
            <a:r>
              <a:rPr lang="ar-SY" sz="2400" smtClean="0">
                <a:solidFill>
                  <a:srgbClr val="FFFF99"/>
                </a:solidFill>
              </a:rPr>
              <a:t> والأمراض القلبية الأخرى مثل </a:t>
            </a:r>
            <a:r>
              <a:rPr lang="ar-SA" sz="2400" smtClean="0">
                <a:solidFill>
                  <a:srgbClr val="FFFF99"/>
                </a:solidFill>
              </a:rPr>
              <a:t>قصور القلب الأيسر</a:t>
            </a:r>
            <a:r>
              <a:rPr lang="ar-SY" sz="2400" smtClean="0">
                <a:solidFill>
                  <a:srgbClr val="FFFF99"/>
                </a:solidFill>
              </a:rPr>
              <a:t> و</a:t>
            </a:r>
            <a:r>
              <a:rPr lang="ar-SA" sz="2400" smtClean="0">
                <a:solidFill>
                  <a:srgbClr val="FFFF99"/>
                </a:solidFill>
              </a:rPr>
              <a:t>وذمة الرئة</a:t>
            </a:r>
            <a:r>
              <a:rPr lang="ar-SY" sz="2400" smtClean="0">
                <a:solidFill>
                  <a:srgbClr val="FFFF99"/>
                </a:solidFill>
              </a:rPr>
              <a:t>.</a:t>
            </a:r>
          </a:p>
          <a:p>
            <a:pPr algn="r" rtl="1" eaLnBrk="1" hangingPunct="1">
              <a:lnSpc>
                <a:spcPct val="90000"/>
              </a:lnSpc>
            </a:pPr>
            <a:r>
              <a:rPr lang="ar-SY" sz="2400" smtClean="0">
                <a:solidFill>
                  <a:srgbClr val="FFFF99"/>
                </a:solidFill>
              </a:rPr>
              <a:t>توسّع القصبات.</a:t>
            </a:r>
            <a:endParaRPr lang="ar-SA" sz="2400" smtClean="0">
              <a:solidFill>
                <a:srgbClr val="FFFF99"/>
              </a:solidFill>
            </a:endParaRPr>
          </a:p>
          <a:p>
            <a:pPr algn="r" rtl="1" eaLnBrk="1" hangingPunct="1">
              <a:lnSpc>
                <a:spcPct val="90000"/>
              </a:lnSpc>
            </a:pPr>
            <a:r>
              <a:rPr lang="ar-SA" sz="2400" smtClean="0">
                <a:solidFill>
                  <a:srgbClr val="FFFF99"/>
                </a:solidFill>
              </a:rPr>
              <a:t>الداء المعثكلي الليفي الكيسي</a:t>
            </a:r>
            <a:r>
              <a:rPr lang="en-US" sz="2400" smtClean="0">
                <a:solidFill>
                  <a:srgbClr val="FFFF99"/>
                </a:solidFill>
              </a:rPr>
              <a:t>Cystic Fibrosis </a:t>
            </a:r>
            <a:r>
              <a:rPr lang="ar-SY" sz="2400" smtClean="0">
                <a:solidFill>
                  <a:srgbClr val="FFFF99"/>
                </a:solidFill>
              </a:rPr>
              <a:t>.</a:t>
            </a:r>
            <a:endParaRPr lang="ar-SA" sz="2400" smtClean="0">
              <a:solidFill>
                <a:srgbClr val="FFFF99"/>
              </a:solidFill>
            </a:endParaRPr>
          </a:p>
          <a:p>
            <a:pPr algn="r" rtl="1" eaLnBrk="1" hangingPunct="1">
              <a:lnSpc>
                <a:spcPct val="90000"/>
              </a:lnSpc>
            </a:pPr>
            <a:r>
              <a:rPr lang="ar-SA" sz="2400" smtClean="0">
                <a:solidFill>
                  <a:srgbClr val="FFFF99"/>
                </a:solidFill>
              </a:rPr>
              <a:t>الانتانات التنفسية المتكررة</a:t>
            </a:r>
            <a:r>
              <a:rPr lang="ar-SY" sz="2400" smtClean="0">
                <a:solidFill>
                  <a:srgbClr val="FFFF99"/>
                </a:solidFill>
              </a:rPr>
              <a:t>.</a:t>
            </a:r>
            <a:endParaRPr lang="ar-SA" sz="2400" smtClean="0">
              <a:solidFill>
                <a:srgbClr val="FFFF99"/>
              </a:solidFill>
            </a:endParaRPr>
          </a:p>
          <a:p>
            <a:pPr algn="r" rtl="1" eaLnBrk="1" hangingPunct="1">
              <a:lnSpc>
                <a:spcPct val="90000"/>
              </a:lnSpc>
            </a:pPr>
            <a:r>
              <a:rPr lang="ar-SA" sz="2400" smtClean="0">
                <a:solidFill>
                  <a:srgbClr val="FFFF99"/>
                </a:solidFill>
              </a:rPr>
              <a:t>الأجسام الأجنبية </a:t>
            </a:r>
          </a:p>
          <a:p>
            <a:pPr algn="r" rtl="1" eaLnBrk="1" hangingPunct="1">
              <a:lnSpc>
                <a:spcPct val="90000"/>
              </a:lnSpc>
            </a:pPr>
            <a:r>
              <a:rPr lang="ar-SA" sz="2400" smtClean="0">
                <a:solidFill>
                  <a:srgbClr val="FFFF99"/>
                </a:solidFill>
              </a:rPr>
              <a:t>الصمّامة الرئوية</a:t>
            </a:r>
            <a:endParaRPr lang="ar-SY" sz="2400" smtClean="0">
              <a:solidFill>
                <a:srgbClr val="FFFF99"/>
              </a:solidFill>
            </a:endParaRPr>
          </a:p>
          <a:p>
            <a:pPr algn="r" rtl="1" eaLnBrk="1" hangingPunct="1">
              <a:lnSpc>
                <a:spcPct val="90000"/>
              </a:lnSpc>
            </a:pPr>
            <a:r>
              <a:rPr lang="ar-SY" sz="2400" smtClean="0">
                <a:solidFill>
                  <a:srgbClr val="FFFF99"/>
                </a:solidFill>
              </a:rPr>
              <a:t>فرط التهوية.</a:t>
            </a:r>
          </a:p>
          <a:p>
            <a:pPr algn="r" rtl="1" eaLnBrk="1" hangingPunct="1">
              <a:lnSpc>
                <a:spcPct val="90000"/>
              </a:lnSpc>
            </a:pPr>
            <a:r>
              <a:rPr lang="ar-SY" sz="2400" smtClean="0">
                <a:solidFill>
                  <a:srgbClr val="FFFF99"/>
                </a:solidFill>
              </a:rPr>
              <a:t>سوء وظيفة الحبال الصوتية.</a:t>
            </a:r>
            <a:r>
              <a:rPr lang="ar-SY" sz="2400" smtClean="0"/>
              <a:t> </a:t>
            </a:r>
            <a:endParaRPr 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ar-SY" u="sng" dirty="0" smtClean="0">
                <a:solidFill>
                  <a:srgbClr val="FFFF99"/>
                </a:solidFill>
              </a:rPr>
              <a:t>تدبير الربو بعد تشخيصه</a:t>
            </a:r>
            <a:endParaRPr lang="en-US" u="sng" dirty="0" smtClean="0">
              <a:solidFill>
                <a:srgbClr val="FFFF99"/>
              </a:solidFill>
            </a:endParaRPr>
          </a:p>
        </p:txBody>
      </p:sp>
      <p:sp>
        <p:nvSpPr>
          <p:cNvPr id="30723" name="Rectangle 3"/>
          <p:cNvSpPr>
            <a:spLocks noGrp="1" noChangeArrowheads="1"/>
          </p:cNvSpPr>
          <p:nvPr>
            <p:ph type="body" idx="1"/>
          </p:nvPr>
        </p:nvSpPr>
        <p:spPr/>
        <p:txBody>
          <a:bodyPr/>
          <a:lstStyle/>
          <a:p>
            <a:pPr algn="ctr" eaLnBrk="1" hangingPunct="1">
              <a:buFontTx/>
              <a:buNone/>
            </a:pPr>
            <a:r>
              <a:rPr lang="ar-SY" b="1" smtClean="0">
                <a:solidFill>
                  <a:srgbClr val="FFFFFF"/>
                </a:solidFill>
              </a:rPr>
              <a:t>بعد أن نشخص الربو هناك استراتيجية من 5 مكونات لتدبيره</a:t>
            </a:r>
            <a:r>
              <a:rPr lang="ar-SY" b="1" smtClean="0"/>
              <a:t> </a:t>
            </a:r>
            <a:r>
              <a:rPr lang="ar-SY" b="1" smtClean="0">
                <a:solidFill>
                  <a:srgbClr val="FFFFFF"/>
                </a:solidFill>
              </a:rPr>
              <a:t>أي للسيطرة عليه</a:t>
            </a:r>
            <a:r>
              <a:rPr lang="en-US"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ar-SY" u="sng" dirty="0" smtClean="0">
                <a:solidFill>
                  <a:srgbClr val="FFFF99"/>
                </a:solidFill>
              </a:rPr>
              <a:t>المكونات الخمسة في تدبير الربو</a:t>
            </a:r>
            <a:endParaRPr lang="en-US" u="sng" dirty="0" smtClean="0"/>
          </a:p>
        </p:txBody>
      </p:sp>
      <p:sp>
        <p:nvSpPr>
          <p:cNvPr id="31747" name="Rectangle 3"/>
          <p:cNvSpPr>
            <a:spLocks noGrp="1" noChangeArrowheads="1"/>
          </p:cNvSpPr>
          <p:nvPr>
            <p:ph type="body" idx="1"/>
          </p:nvPr>
        </p:nvSpPr>
        <p:spPr/>
        <p:txBody>
          <a:bodyPr/>
          <a:lstStyle/>
          <a:p>
            <a:pPr algn="r" rtl="1" eaLnBrk="1" hangingPunct="1"/>
            <a:r>
              <a:rPr lang="ar-SY" sz="3600" dirty="0" smtClean="0">
                <a:solidFill>
                  <a:srgbClr val="FF0000"/>
                </a:solidFill>
              </a:rPr>
              <a:t>تقدير درجة </a:t>
            </a:r>
            <a:r>
              <a:rPr lang="ar-SA" sz="3600" dirty="0" smtClean="0">
                <a:solidFill>
                  <a:srgbClr val="FF0000"/>
                </a:solidFill>
              </a:rPr>
              <a:t>السيطرة على الربو</a:t>
            </a:r>
            <a:r>
              <a:rPr lang="ar-SY" sz="3600" dirty="0" smtClean="0">
                <a:solidFill>
                  <a:srgbClr val="FF0000"/>
                </a:solidFill>
              </a:rPr>
              <a:t> وعلاجة ومراقبتة وذلك على المستوى المديد.</a:t>
            </a:r>
            <a:endParaRPr lang="en-US" sz="3600" dirty="0" smtClean="0">
              <a:solidFill>
                <a:srgbClr val="FF0000"/>
              </a:solidFill>
            </a:endParaRPr>
          </a:p>
          <a:p>
            <a:pPr algn="r" rtl="1" eaLnBrk="1" hangingPunct="1"/>
            <a:r>
              <a:rPr lang="en-US" sz="3600" dirty="0" smtClean="0">
                <a:solidFill>
                  <a:srgbClr val="FF0000"/>
                </a:solidFill>
              </a:rPr>
              <a:t> </a:t>
            </a:r>
            <a:r>
              <a:rPr lang="ar-SY" sz="3600" dirty="0" smtClean="0">
                <a:solidFill>
                  <a:srgbClr val="FF0000"/>
                </a:solidFill>
              </a:rPr>
              <a:t>تدبير التفاقم أي نوب  الربو</a:t>
            </a:r>
            <a:endParaRPr lang="en-US" sz="3600" dirty="0" smtClean="0">
              <a:solidFill>
                <a:srgbClr val="FF0000"/>
              </a:solidFill>
            </a:endParaRPr>
          </a:p>
          <a:p>
            <a:pPr algn="r" rtl="1" eaLnBrk="1" hangingPunct="1"/>
            <a:r>
              <a:rPr lang="ar-SY" sz="3600" dirty="0" smtClean="0">
                <a:solidFill>
                  <a:srgbClr val="FF0000"/>
                </a:solidFill>
              </a:rPr>
              <a:t>تحري المحرضات و عوامل الخطورة وتجنب التعرض لها.</a:t>
            </a:r>
            <a:endParaRPr lang="en-US" sz="3600" dirty="0" smtClean="0">
              <a:solidFill>
                <a:srgbClr val="FF0000"/>
              </a:solidFill>
            </a:endParaRPr>
          </a:p>
          <a:p>
            <a:pPr algn="r" rtl="1" eaLnBrk="1" hangingPunct="1"/>
            <a:r>
              <a:rPr lang="ar-SY" sz="3600" dirty="0" smtClean="0">
                <a:solidFill>
                  <a:srgbClr val="FF0000"/>
                </a:solidFill>
              </a:rPr>
              <a:t>تطوير علاقة الشراكة بين الطبيب وا</a:t>
            </a:r>
            <a:r>
              <a:rPr lang="ar-EG" sz="3600" dirty="0" smtClean="0">
                <a:solidFill>
                  <a:srgbClr val="FF0000"/>
                </a:solidFill>
              </a:rPr>
              <a:t>لكادر الطبي : ممرض وطبيب رعاية وطبيب اختصاصي.</a:t>
            </a:r>
            <a:endParaRPr lang="en-US" sz="3600" dirty="0" smtClean="0">
              <a:solidFill>
                <a:srgbClr val="FF0000"/>
              </a:solidFill>
            </a:endParaRPr>
          </a:p>
          <a:p>
            <a:pPr algn="r" rtl="1" eaLnBrk="1" hangingPunct="1"/>
            <a:r>
              <a:rPr lang="ar-SY" sz="3600" dirty="0" smtClean="0">
                <a:solidFill>
                  <a:srgbClr val="FF0000"/>
                </a:solidFill>
              </a:rPr>
              <a:t>الاعتبارات الخاصة.</a:t>
            </a:r>
            <a:endParaRPr lang="en-US" sz="3600" dirty="0" smtClean="0">
              <a:solidFill>
                <a:srgbClr val="FF0000"/>
              </a:solidFill>
            </a:endParaRPr>
          </a:p>
          <a:p>
            <a:pPr eaLnBrk="1" hangingPunct="1"/>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solidFill>
                  <a:srgbClr val="FF0000"/>
                </a:solidFill>
              </a:rPr>
              <a:t>درجة السيطرة على الربو</a:t>
            </a:r>
            <a:endParaRPr lang="en-US" dirty="0">
              <a:solidFill>
                <a:srgbClr val="FF0000"/>
              </a:solidFill>
            </a:endParaRPr>
          </a:p>
        </p:txBody>
      </p:sp>
      <p:sp>
        <p:nvSpPr>
          <p:cNvPr id="3" name="Content Placeholder 2"/>
          <p:cNvSpPr>
            <a:spLocks noGrp="1"/>
          </p:cNvSpPr>
          <p:nvPr>
            <p:ph idx="1"/>
          </p:nvPr>
        </p:nvSpPr>
        <p:spPr/>
        <p:txBody>
          <a:bodyPr/>
          <a:lstStyle/>
          <a:p>
            <a:pPr algn="r" rtl="1"/>
            <a:r>
              <a:rPr lang="ar-EG" dirty="0" smtClean="0">
                <a:solidFill>
                  <a:schemeClr val="accent2">
                    <a:lumMod val="20000"/>
                    <a:lumOff val="80000"/>
                  </a:schemeClr>
                </a:solidFill>
              </a:rPr>
              <a:t>يستيقظ ليلا</a:t>
            </a:r>
          </a:p>
          <a:p>
            <a:pPr algn="r" rtl="1"/>
            <a:endParaRPr lang="ar-EG" dirty="0" smtClean="0">
              <a:solidFill>
                <a:schemeClr val="accent2">
                  <a:lumMod val="20000"/>
                  <a:lumOff val="80000"/>
                </a:schemeClr>
              </a:solidFill>
            </a:endParaRPr>
          </a:p>
          <a:p>
            <a:pPr algn="r" rtl="1"/>
            <a:r>
              <a:rPr lang="ar-EG" dirty="0" smtClean="0">
                <a:solidFill>
                  <a:schemeClr val="accent2">
                    <a:lumMod val="20000"/>
                    <a:lumOff val="80000"/>
                  </a:schemeClr>
                </a:solidFill>
              </a:rPr>
              <a:t>محدود الجهد</a:t>
            </a:r>
          </a:p>
          <a:p>
            <a:pPr algn="r" rtl="1"/>
            <a:r>
              <a:rPr lang="ar-EG" dirty="0" smtClean="0">
                <a:solidFill>
                  <a:schemeClr val="accent2">
                    <a:lumMod val="20000"/>
                    <a:lumOff val="80000"/>
                  </a:schemeClr>
                </a:solidFill>
              </a:rPr>
              <a:t>بخاخ الفنتولين كثيرا </a:t>
            </a:r>
          </a:p>
          <a:p>
            <a:pPr algn="r" rtl="1"/>
            <a:r>
              <a:rPr lang="ar-EG" dirty="0" smtClean="0">
                <a:solidFill>
                  <a:schemeClr val="accent2">
                    <a:lumMod val="20000"/>
                    <a:lumOff val="80000"/>
                  </a:schemeClr>
                </a:solidFill>
              </a:rPr>
              <a:t>أخذ كورتيزون او دخل المشفى بسبب الربو</a:t>
            </a:r>
          </a:p>
          <a:p>
            <a:pPr algn="r" rtl="1"/>
            <a:r>
              <a:rPr lang="ar-EG" dirty="0" smtClean="0">
                <a:solidFill>
                  <a:schemeClr val="accent2">
                    <a:lumMod val="20000"/>
                    <a:lumOff val="80000"/>
                  </a:schemeClr>
                </a:solidFill>
              </a:rPr>
              <a:t>نقص في وظائف</a:t>
            </a:r>
            <a:endParaRPr lang="en-US" dirty="0">
              <a:solidFill>
                <a:schemeClr val="accent2">
                  <a:lumMod val="20000"/>
                  <a:lumOff val="8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pPr algn="r" rtl="1"/>
            <a:r>
              <a:rPr lang="ar-SY" u="sng" dirty="0" smtClean="0">
                <a:solidFill>
                  <a:srgbClr val="FFC000"/>
                </a:solidFill>
              </a:rPr>
              <a:t>علاج الربو الدوائي</a:t>
            </a:r>
            <a:br>
              <a:rPr lang="ar-SY" u="sng" dirty="0" smtClean="0">
                <a:solidFill>
                  <a:srgbClr val="FFC000"/>
                </a:solidFill>
              </a:rPr>
            </a:br>
            <a:r>
              <a:rPr lang="ar-SY" u="sng" dirty="0" smtClean="0">
                <a:solidFill>
                  <a:srgbClr val="FFC000"/>
                </a:solidFill>
              </a:rPr>
              <a:t>1</a:t>
            </a:r>
            <a:r>
              <a:rPr lang="ar-SY" dirty="0" smtClean="0">
                <a:solidFill>
                  <a:srgbClr val="FFC000"/>
                </a:solidFill>
              </a:rPr>
              <a:t>- </a:t>
            </a:r>
            <a:r>
              <a:rPr lang="ar-SY" sz="3200" dirty="0" smtClean="0">
                <a:solidFill>
                  <a:srgbClr val="FFC000"/>
                </a:solidFill>
              </a:rPr>
              <a:t>الأشكال الدوائية : </a:t>
            </a:r>
            <a:r>
              <a:rPr lang="ar-EG" sz="3200" dirty="0" smtClean="0">
                <a:solidFill>
                  <a:srgbClr val="FFC000"/>
                </a:solidFill>
              </a:rPr>
              <a:t>أهمها </a:t>
            </a:r>
            <a:r>
              <a:rPr lang="ar-SY" sz="3200" dirty="0" smtClean="0">
                <a:solidFill>
                  <a:srgbClr val="FFC000"/>
                </a:solidFill>
              </a:rPr>
              <a:t>المنشقات ، </a:t>
            </a:r>
            <a:r>
              <a:rPr lang="ar-EG" sz="3200" dirty="0" smtClean="0">
                <a:solidFill>
                  <a:srgbClr val="FF0000"/>
                </a:solidFill>
              </a:rPr>
              <a:t>ويجب أن تتعلم  </a:t>
            </a:r>
            <a:br>
              <a:rPr lang="ar-EG" sz="3200" dirty="0" smtClean="0">
                <a:solidFill>
                  <a:srgbClr val="FF0000"/>
                </a:solidFill>
              </a:rPr>
            </a:br>
            <a:r>
              <a:rPr lang="ar-EG" sz="3200" dirty="0" smtClean="0">
                <a:solidFill>
                  <a:srgbClr val="FF0000"/>
                </a:solidFill>
              </a:rPr>
              <a:t> الممرضة طريقة استخدامها لتعلم المريض</a:t>
            </a:r>
            <a:endParaRPr lang="en-US" sz="3200" dirty="0" smtClean="0">
              <a:solidFill>
                <a:srgbClr val="FF0000"/>
              </a:solidFill>
            </a:endParaRPr>
          </a:p>
        </p:txBody>
      </p:sp>
      <p:sp>
        <p:nvSpPr>
          <p:cNvPr id="34819" name="Content Placeholder 3"/>
          <p:cNvSpPr>
            <a:spLocks noGrp="1"/>
          </p:cNvSpPr>
          <p:nvPr>
            <p:ph idx="1"/>
          </p:nvPr>
        </p:nvSpPr>
        <p:spPr/>
        <p:txBody>
          <a:bodyPr/>
          <a:lstStyle/>
          <a:p>
            <a:pPr algn="r" rtl="1">
              <a:buFontTx/>
              <a:buNone/>
            </a:pPr>
            <a:r>
              <a:rPr lang="ar-SY" dirty="0" smtClean="0">
                <a:solidFill>
                  <a:srgbClr val="FFC000"/>
                </a:solidFill>
              </a:rPr>
              <a:t> 2- </a:t>
            </a:r>
            <a:r>
              <a:rPr lang="ar-EG" dirty="0" smtClean="0">
                <a:solidFill>
                  <a:srgbClr val="FFC000"/>
                </a:solidFill>
              </a:rPr>
              <a:t>المجموعات الدوائية: وهي أولا </a:t>
            </a:r>
            <a:r>
              <a:rPr lang="ar-SY" dirty="0" smtClean="0">
                <a:solidFill>
                  <a:srgbClr val="FFC000"/>
                </a:solidFill>
              </a:rPr>
              <a:t>الأدوية الموجودة كأدوية مسيطرة ( المسيطرات) والتي تستعمل للوقاية اليومية</a:t>
            </a:r>
            <a:r>
              <a:rPr lang="ar-EG" dirty="0" smtClean="0">
                <a:solidFill>
                  <a:srgbClr val="FFC000"/>
                </a:solidFill>
              </a:rPr>
              <a:t> وبالاخص الكورتيزون الاستنشاقي.    </a:t>
            </a:r>
            <a:r>
              <a:rPr lang="ar-SY" dirty="0" smtClean="0">
                <a:solidFill>
                  <a:srgbClr val="FFC000"/>
                </a:solidFill>
              </a:rPr>
              <a:t> </a:t>
            </a:r>
          </a:p>
          <a:p>
            <a:pPr algn="r" rtl="1">
              <a:buNone/>
            </a:pPr>
            <a:r>
              <a:rPr lang="ar-EG" dirty="0" smtClean="0">
                <a:solidFill>
                  <a:srgbClr val="FFC000"/>
                </a:solidFill>
              </a:rPr>
              <a:t>  وثانيا </a:t>
            </a:r>
            <a:r>
              <a:rPr lang="ar-SY" dirty="0" smtClean="0">
                <a:solidFill>
                  <a:srgbClr val="FFC000"/>
                </a:solidFill>
              </a:rPr>
              <a:t> الادوية سريعة المفعول العرضية عند ظهور أعراض </a:t>
            </a:r>
            <a:r>
              <a:rPr lang="ar-EG" dirty="0" smtClean="0">
                <a:solidFill>
                  <a:srgbClr val="FFC000"/>
                </a:solidFill>
              </a:rPr>
              <a:t>وأهمها الفنتولين الاستنشاقي ، </a:t>
            </a:r>
            <a:r>
              <a:rPr lang="ar-SY" dirty="0" smtClean="0">
                <a:solidFill>
                  <a:srgbClr val="FFC000"/>
                </a:solidFill>
              </a:rPr>
              <a:t>أو تفاقم أو نوب خطيرة</a:t>
            </a:r>
            <a:r>
              <a:rPr lang="ar-EG" dirty="0" smtClean="0">
                <a:solidFill>
                  <a:srgbClr val="FFC000"/>
                </a:solidFill>
              </a:rPr>
              <a:t> ولابد هنا من الكورتيزون الفموي . </a:t>
            </a:r>
          </a:p>
          <a:p>
            <a:pPr algn="r" rtl="1">
              <a:buNone/>
            </a:pPr>
            <a:r>
              <a:rPr lang="ar-EG" dirty="0" smtClean="0">
                <a:solidFill>
                  <a:srgbClr val="FFC000"/>
                </a:solidFill>
              </a:rPr>
              <a:t>3- </a:t>
            </a:r>
            <a:r>
              <a:rPr lang="ar-EG" dirty="0" smtClean="0">
                <a:solidFill>
                  <a:srgbClr val="FF0000"/>
                </a:solidFill>
              </a:rPr>
              <a:t>ويجب أن تنبه الممرضة المريض للدواء الوقائي اليومي والذي لا يفيد عرضيا.</a:t>
            </a:r>
            <a:endParaRPr lang="ar-SY" dirty="0" smtClean="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ChangeArrowheads="1"/>
          </p:cNvSpPr>
          <p:nvPr/>
        </p:nvSpPr>
        <p:spPr bwMode="auto">
          <a:xfrm>
            <a:off x="1524000" y="228600"/>
            <a:ext cx="7239000" cy="1143000"/>
          </a:xfrm>
          <a:prstGeom prst="rect">
            <a:avLst/>
          </a:prstGeom>
          <a:noFill/>
          <a:ln w="12700">
            <a:noFill/>
            <a:miter lim="800000"/>
            <a:headEnd/>
            <a:tailEnd/>
          </a:ln>
          <a:effectLst>
            <a:outerShdw dist="35921" dir="2700000" algn="ctr" rotWithShape="0">
              <a:schemeClr val="tx1"/>
            </a:outerShdw>
          </a:effectLst>
        </p:spPr>
        <p:txBody>
          <a:bodyPr lIns="90487" tIns="44450" rIns="90487" bIns="44450" anchor="ctr"/>
          <a:lstStyle/>
          <a:p>
            <a:pPr>
              <a:lnSpc>
                <a:spcPct val="110000"/>
              </a:lnSpc>
              <a:defRPr/>
            </a:pPr>
            <a:r>
              <a:rPr lang="en-US" sz="2000" b="0" dirty="0" smtClean="0">
                <a:latin typeface="Arial" charset="0"/>
                <a:cs typeface="Arial" charset="0"/>
              </a:rPr>
              <a:t>Asthma </a:t>
            </a:r>
            <a:r>
              <a:rPr lang="en-US" sz="2000" b="0" dirty="0">
                <a:latin typeface="Arial" charset="0"/>
                <a:cs typeface="Arial" charset="0"/>
              </a:rPr>
              <a:t>Management and Prevention Program</a:t>
            </a:r>
          </a:p>
          <a:p>
            <a:pPr rtl="1">
              <a:lnSpc>
                <a:spcPct val="110000"/>
              </a:lnSpc>
              <a:defRPr/>
            </a:pPr>
            <a:r>
              <a:rPr lang="ar-SY" sz="3200" b="0" dirty="0" smtClean="0">
                <a:latin typeface="Arial" charset="0"/>
                <a:cs typeface="Arial" charset="0"/>
              </a:rPr>
              <a:t>المسيطرات</a:t>
            </a:r>
            <a:r>
              <a:rPr lang="ar-EG" sz="3200" b="0" dirty="0" smtClean="0">
                <a:latin typeface="Arial" charset="0"/>
                <a:cs typeface="Arial" charset="0"/>
              </a:rPr>
              <a:t> والتي تستعمل يوميا:</a:t>
            </a:r>
          </a:p>
          <a:p>
            <a:pPr rtl="1">
              <a:lnSpc>
                <a:spcPct val="110000"/>
              </a:lnSpc>
              <a:defRPr/>
            </a:pPr>
            <a:r>
              <a:rPr lang="ar-SY" sz="3200" b="0" dirty="0" smtClean="0">
                <a:latin typeface="Arial" charset="0"/>
                <a:cs typeface="Arial" charset="0"/>
              </a:rPr>
              <a:t> </a:t>
            </a:r>
            <a:r>
              <a:rPr lang="en-US" b="0" dirty="0" smtClean="0">
                <a:latin typeface="Arial" charset="0"/>
                <a:cs typeface="Arial" charset="0"/>
              </a:rPr>
              <a:t>Controller </a:t>
            </a:r>
            <a:r>
              <a:rPr lang="en-US" b="0" dirty="0">
                <a:latin typeface="Arial" charset="0"/>
                <a:cs typeface="Arial" charset="0"/>
              </a:rPr>
              <a:t>Medications</a:t>
            </a:r>
          </a:p>
        </p:txBody>
      </p:sp>
      <p:sp>
        <p:nvSpPr>
          <p:cNvPr id="119811" name="Rectangle 1027"/>
          <p:cNvSpPr>
            <a:spLocks noChangeArrowheads="1"/>
          </p:cNvSpPr>
          <p:nvPr/>
        </p:nvSpPr>
        <p:spPr bwMode="auto">
          <a:xfrm>
            <a:off x="615950" y="1752600"/>
            <a:ext cx="7994650" cy="4953000"/>
          </a:xfrm>
          <a:prstGeom prst="rect">
            <a:avLst/>
          </a:prstGeom>
          <a:noFill/>
          <a:ln w="12700">
            <a:noFill/>
            <a:miter lim="800000"/>
            <a:headEnd/>
            <a:tailEnd/>
          </a:ln>
          <a:effectLst>
            <a:outerShdw dist="28398" dir="3806097" algn="ctr" rotWithShape="0">
              <a:schemeClr val="tx1"/>
            </a:outerShdw>
          </a:effectLst>
        </p:spPr>
        <p:txBody>
          <a:bodyPr lIns="90487" tIns="44450" rIns="90487" bIns="44450"/>
          <a:lstStyle/>
          <a:p>
            <a:pPr marL="288925" indent="-288925" algn="l">
              <a:spcAft>
                <a:spcPct val="20000"/>
              </a:spcAft>
              <a:buClr>
                <a:srgbClr val="FFFF00"/>
              </a:buClr>
              <a:buSzPct val="65000"/>
              <a:buFont typeface="Wingdings" pitchFamily="2" charset="2"/>
              <a:buChar char=""/>
              <a:defRPr/>
            </a:pPr>
            <a:r>
              <a:rPr lang="en-US" sz="2800" b="0" dirty="0">
                <a:solidFill>
                  <a:srgbClr val="FF0000"/>
                </a:solidFill>
                <a:latin typeface="Arial" charset="0"/>
                <a:cs typeface="Arial" charset="0"/>
              </a:rPr>
              <a:t>Inhaled </a:t>
            </a:r>
            <a:r>
              <a:rPr lang="en-US" sz="2800" b="0" dirty="0" err="1" smtClean="0">
                <a:solidFill>
                  <a:srgbClr val="FF0000"/>
                </a:solidFill>
                <a:latin typeface="Arial" charset="0"/>
                <a:cs typeface="Arial" charset="0"/>
              </a:rPr>
              <a:t>glucocorticosteroids</a:t>
            </a:r>
            <a:r>
              <a:rPr lang="ar-EG" sz="2800" b="0" dirty="0" smtClean="0">
                <a:solidFill>
                  <a:srgbClr val="FF0000"/>
                </a:solidFill>
                <a:latin typeface="Arial" charset="0"/>
                <a:cs typeface="Arial" charset="0"/>
              </a:rPr>
              <a:t> </a:t>
            </a:r>
            <a:r>
              <a:rPr lang="en-US" sz="2800" b="0" dirty="0" smtClean="0">
                <a:latin typeface="Arial" charset="0"/>
                <a:cs typeface="Arial" charset="0"/>
              </a:rPr>
              <a:t>: </a:t>
            </a:r>
            <a:r>
              <a:rPr lang="ar-SY" sz="2800" b="0" dirty="0" smtClean="0">
                <a:latin typeface="Arial" charset="0"/>
                <a:cs typeface="Arial" charset="0"/>
              </a:rPr>
              <a:t>الكورتيزون الاستنشاقي للجميع </a:t>
            </a:r>
            <a:endParaRPr lang="en-US" sz="2800" b="0" dirty="0">
              <a:latin typeface="Arial" charset="0"/>
              <a:cs typeface="Arial" charset="0"/>
            </a:endParaRPr>
          </a:p>
          <a:p>
            <a:pPr marL="288925" indent="-288925">
              <a:spcAft>
                <a:spcPct val="20000"/>
              </a:spcAft>
              <a:buClr>
                <a:srgbClr val="FFFF00"/>
              </a:buClr>
              <a:buSzPct val="65000"/>
              <a:defRPr/>
            </a:pPr>
            <a:r>
              <a:rPr lang="ar-EG" sz="3200" u="sng" dirty="0" smtClean="0">
                <a:solidFill>
                  <a:srgbClr val="FF0000"/>
                </a:solidFill>
                <a:latin typeface="Algerian" pitchFamily="82" charset="0"/>
                <a:cs typeface="Arial" charset="0"/>
              </a:rPr>
              <a:t>قد نضيف له اذا لم يكف</a:t>
            </a:r>
            <a:r>
              <a:rPr lang="en-US" sz="2800" dirty="0" smtClean="0">
                <a:latin typeface="Arial" charset="0"/>
                <a:cs typeface="Arial" charset="0"/>
              </a:rPr>
              <a:t>;</a:t>
            </a:r>
            <a:endParaRPr lang="en-US" sz="2800" b="0" dirty="0">
              <a:latin typeface="Arial" charset="0"/>
              <a:cs typeface="Arial" charset="0"/>
            </a:endParaRPr>
          </a:p>
          <a:p>
            <a:pPr marL="288925" indent="-288925" algn="l">
              <a:spcAft>
                <a:spcPct val="20000"/>
              </a:spcAft>
              <a:buClr>
                <a:srgbClr val="FFFF00"/>
              </a:buClr>
              <a:buSzPct val="65000"/>
              <a:buFont typeface="Wingdings" pitchFamily="2" charset="2"/>
              <a:buChar char=""/>
              <a:defRPr/>
            </a:pPr>
            <a:r>
              <a:rPr lang="en-US" sz="3600" b="0" dirty="0" err="1">
                <a:solidFill>
                  <a:srgbClr val="00B050"/>
                </a:solidFill>
                <a:latin typeface="Arial" charset="0"/>
                <a:cs typeface="Arial" charset="0"/>
              </a:rPr>
              <a:t>Leukotriene</a:t>
            </a:r>
            <a:r>
              <a:rPr lang="en-US" sz="3600" b="0" dirty="0">
                <a:solidFill>
                  <a:srgbClr val="00B050"/>
                </a:solidFill>
                <a:latin typeface="Arial" charset="0"/>
                <a:cs typeface="Arial" charset="0"/>
              </a:rPr>
              <a:t> </a:t>
            </a:r>
            <a:r>
              <a:rPr lang="en-US" sz="3600" b="0" dirty="0" smtClean="0">
                <a:solidFill>
                  <a:srgbClr val="00B050"/>
                </a:solidFill>
                <a:latin typeface="Arial" charset="0"/>
                <a:cs typeface="Arial" charset="0"/>
              </a:rPr>
              <a:t>modifiers</a:t>
            </a:r>
            <a:r>
              <a:rPr lang="ar-EG" sz="3600" b="0" dirty="0" smtClean="0">
                <a:solidFill>
                  <a:srgbClr val="00B050"/>
                </a:solidFill>
                <a:latin typeface="Arial" charset="0"/>
                <a:cs typeface="Arial" charset="0"/>
              </a:rPr>
              <a:t> معدلات اللوكوتريين :</a:t>
            </a:r>
            <a:endParaRPr lang="en-US" sz="3600" b="0" dirty="0">
              <a:solidFill>
                <a:srgbClr val="00B050"/>
              </a:solidFill>
              <a:latin typeface="Arial" charset="0"/>
              <a:cs typeface="Arial" charset="0"/>
            </a:endParaRPr>
          </a:p>
          <a:p>
            <a:pPr marL="288925" indent="-288925" algn="l">
              <a:spcAft>
                <a:spcPct val="20000"/>
              </a:spcAft>
              <a:buClr>
                <a:srgbClr val="FFFF00"/>
              </a:buClr>
              <a:buSzPct val="65000"/>
              <a:buFont typeface="Wingdings" pitchFamily="2" charset="2"/>
              <a:buChar char=""/>
              <a:defRPr/>
            </a:pPr>
            <a:r>
              <a:rPr lang="en-US" sz="3600" b="0" dirty="0">
                <a:solidFill>
                  <a:srgbClr val="00B050"/>
                </a:solidFill>
                <a:latin typeface="Arial" charset="0"/>
                <a:cs typeface="Arial" charset="0"/>
              </a:rPr>
              <a:t>Long-acting inhaled </a:t>
            </a:r>
            <a:r>
              <a:rPr lang="en-US" sz="3600" b="0" dirty="0" smtClean="0">
                <a:solidFill>
                  <a:srgbClr val="00B050"/>
                </a:solidFill>
                <a:latin typeface="Arial" charset="0"/>
                <a:cs typeface="Arial" charset="0"/>
              </a:rPr>
              <a:t>β</a:t>
            </a:r>
            <a:r>
              <a:rPr lang="en-US" sz="3600" b="0" baseline="-25000" dirty="0" smtClean="0">
                <a:solidFill>
                  <a:srgbClr val="00B050"/>
                </a:solidFill>
                <a:latin typeface="Arial" charset="0"/>
                <a:cs typeface="Arial" charset="0"/>
              </a:rPr>
              <a:t>2</a:t>
            </a:r>
            <a:r>
              <a:rPr lang="en-US" sz="3600" b="0" dirty="0" smtClean="0">
                <a:solidFill>
                  <a:srgbClr val="00B050"/>
                </a:solidFill>
                <a:latin typeface="Arial" charset="0"/>
                <a:cs typeface="Arial" charset="0"/>
              </a:rPr>
              <a:t>-agonists</a:t>
            </a:r>
            <a:r>
              <a:rPr lang="ar-EG" sz="3600" b="0" dirty="0" smtClean="0">
                <a:solidFill>
                  <a:srgbClr val="00B050"/>
                </a:solidFill>
                <a:latin typeface="Arial" charset="0"/>
                <a:cs typeface="Arial" charset="0"/>
              </a:rPr>
              <a:t>مقلدات بيتا 2 المديدة: </a:t>
            </a:r>
            <a:endParaRPr lang="en-US" sz="3600" b="0" dirty="0">
              <a:solidFill>
                <a:srgbClr val="00B050"/>
              </a:solidFill>
              <a:latin typeface="Arial" charset="0"/>
              <a:cs typeface="Arial" charset="0"/>
            </a:endParaRPr>
          </a:p>
          <a:p>
            <a:pPr marL="288925" indent="-288925" algn="l">
              <a:spcAft>
                <a:spcPct val="20000"/>
              </a:spcAft>
              <a:buClr>
                <a:srgbClr val="FFFF00"/>
              </a:buClr>
              <a:buSzPct val="65000"/>
              <a:buFont typeface="Wingdings" pitchFamily="2" charset="2"/>
              <a:buChar char=""/>
              <a:defRPr/>
            </a:pPr>
            <a:r>
              <a:rPr lang="en-US" sz="3600" b="0" dirty="0" smtClean="0">
                <a:latin typeface="Arial" charset="0"/>
                <a:cs typeface="Arial" charset="0"/>
              </a:rPr>
              <a:t>Long </a:t>
            </a:r>
            <a:r>
              <a:rPr lang="en-US" sz="3600" b="0" dirty="0">
                <a:latin typeface="Arial" charset="0"/>
                <a:cs typeface="Arial" charset="0"/>
              </a:rPr>
              <a:t>acting </a:t>
            </a:r>
            <a:r>
              <a:rPr lang="en-US" sz="3600" b="0" dirty="0" err="1" smtClean="0">
                <a:latin typeface="Arial" charset="0"/>
                <a:cs typeface="Arial" charset="0"/>
              </a:rPr>
              <a:t>Muscarinic</a:t>
            </a:r>
            <a:r>
              <a:rPr lang="en-US" sz="3600" b="0" dirty="0" smtClean="0">
                <a:latin typeface="Arial" charset="0"/>
                <a:cs typeface="Arial" charset="0"/>
              </a:rPr>
              <a:t> Agonists: </a:t>
            </a:r>
            <a:r>
              <a:rPr lang="ar-EG" sz="3600" b="0" dirty="0" smtClean="0">
                <a:latin typeface="Arial" charset="0"/>
                <a:cs typeface="Arial" charset="0"/>
              </a:rPr>
              <a:t>مضادات الاستيل كولين مديدة الأمد</a:t>
            </a:r>
            <a:r>
              <a:rPr lang="en-US" sz="3600" b="0" dirty="0" smtClean="0">
                <a:latin typeface="Arial" charset="0"/>
                <a:cs typeface="Arial" charset="0"/>
              </a:rPr>
              <a:t> </a:t>
            </a:r>
            <a:endParaRPr lang="en-US" sz="3600" b="0" dirty="0">
              <a:latin typeface="Arial" charset="0"/>
              <a:cs typeface="Arial" charset="0"/>
            </a:endParaRPr>
          </a:p>
          <a:p>
            <a:pPr marL="288925" indent="-288925" algn="l">
              <a:spcAft>
                <a:spcPct val="20000"/>
              </a:spcAft>
              <a:buClr>
                <a:srgbClr val="FFFF00"/>
              </a:buClr>
              <a:buSzPct val="65000"/>
              <a:defRPr/>
            </a:pPr>
            <a:r>
              <a:rPr lang="ar-EG" sz="3600" b="0" dirty="0" smtClean="0">
                <a:latin typeface="Arial" charset="0"/>
                <a:cs typeface="Arial" charset="0"/>
              </a:rPr>
              <a:t> </a:t>
            </a:r>
            <a:endParaRPr lang="en-US" sz="3600" b="0" dirty="0">
              <a:latin typeface="Arial" charset="0"/>
              <a:cs typeface="Arial" charset="0"/>
            </a:endParaRPr>
          </a:p>
        </p:txBody>
      </p:sp>
      <p:sp>
        <p:nvSpPr>
          <p:cNvPr id="119814" name="Line 1030"/>
          <p:cNvSpPr>
            <a:spLocks noChangeShapeType="1"/>
          </p:cNvSpPr>
          <p:nvPr/>
        </p:nvSpPr>
        <p:spPr bwMode="auto">
          <a:xfrm>
            <a:off x="685800" y="1447800"/>
            <a:ext cx="7848600" cy="0"/>
          </a:xfrm>
          <a:prstGeom prst="line">
            <a:avLst/>
          </a:prstGeom>
          <a:noFill/>
          <a:ln w="38100">
            <a:solidFill>
              <a:srgbClr val="FFFF00"/>
            </a:solidFill>
            <a:round/>
            <a:headEnd/>
            <a:tailEnd/>
          </a:ln>
          <a:effectLst/>
        </p:spPr>
        <p:txBody>
          <a:bodyPr/>
          <a:lstStyle/>
          <a:p>
            <a:pPr>
              <a:defRPr/>
            </a:pPr>
            <a:endParaRPr lang="en-US">
              <a:effectLst>
                <a:outerShdw blurRad="38100" dist="38100" dir="2700000" algn="tl">
                  <a:srgbClr val="000000">
                    <a:alpha val="43137"/>
                  </a:srgbClr>
                </a:outerShdw>
              </a:effectLst>
              <a:latin typeface="Arial" charset="0"/>
              <a:cs typeface="Arial" charset="0"/>
            </a:endParaRPr>
          </a:p>
        </p:txBody>
      </p:sp>
      <p:pic>
        <p:nvPicPr>
          <p:cNvPr id="36869" name="Picture 1031" descr="global"/>
          <p:cNvPicPr>
            <a:picLocks noChangeAspect="1" noChangeArrowheads="1"/>
          </p:cNvPicPr>
          <p:nvPr/>
        </p:nvPicPr>
        <p:blipFill>
          <a:blip r:embed="rId3" cstate="print"/>
          <a:srcRect/>
          <a:stretch>
            <a:fillRect/>
          </a:stretch>
        </p:blipFill>
        <p:spPr bwMode="auto">
          <a:xfrm>
            <a:off x="261938" y="152400"/>
            <a:ext cx="1109662"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ar-SY" dirty="0" smtClean="0">
                <a:solidFill>
                  <a:schemeClr val="bg1"/>
                </a:solidFill>
              </a:rPr>
              <a:t>ألية الربو : مرض مزمن </a:t>
            </a:r>
            <a:r>
              <a:rPr lang="ar-EG" dirty="0" smtClean="0">
                <a:solidFill>
                  <a:schemeClr val="bg1"/>
                </a:solidFill>
              </a:rPr>
              <a:t>لا يشفى </a:t>
            </a:r>
            <a:r>
              <a:rPr lang="ar-SY" dirty="0" smtClean="0">
                <a:solidFill>
                  <a:schemeClr val="bg1"/>
                </a:solidFill>
              </a:rPr>
              <a:t>ا</a:t>
            </a:r>
            <a:r>
              <a:rPr lang="ar-EG" dirty="0" smtClean="0">
                <a:solidFill>
                  <a:schemeClr val="bg1"/>
                </a:solidFill>
              </a:rPr>
              <a:t>ن</a:t>
            </a:r>
            <a:r>
              <a:rPr lang="ar-SY" dirty="0" smtClean="0">
                <a:solidFill>
                  <a:schemeClr val="bg1"/>
                </a:solidFill>
              </a:rPr>
              <a:t>سدادي عكوس </a:t>
            </a:r>
            <a:endParaRPr lang="en-US" dirty="0" smtClean="0">
              <a:solidFill>
                <a:schemeClr val="bg1"/>
              </a:solidFill>
            </a:endParaRPr>
          </a:p>
        </p:txBody>
      </p:sp>
      <p:pic>
        <p:nvPicPr>
          <p:cNvPr id="6147" name="Picture 2" descr="C:\Users\Dr. Yousser\Desktop\asthmaad.jpg"/>
          <p:cNvPicPr>
            <a:picLocks noGrp="1" noChangeAspect="1" noChangeArrowheads="1"/>
          </p:cNvPicPr>
          <p:nvPr>
            <p:ph idx="1"/>
          </p:nvPr>
        </p:nvPicPr>
        <p:blipFill>
          <a:blip r:embed="rId2" cstate="print"/>
          <a:srcRect/>
          <a:stretch>
            <a:fillRect/>
          </a:stretch>
        </p:blipFill>
        <p:spPr>
          <a:xfrm>
            <a:off x="1676400" y="1600200"/>
            <a:ext cx="5715000" cy="3824288"/>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r" rtl="1" eaLnBrk="1" hangingPunct="1"/>
            <a:r>
              <a:rPr lang="ar-EG" sz="3200" u="sng" dirty="0" smtClean="0">
                <a:solidFill>
                  <a:schemeClr val="bg1"/>
                </a:solidFill>
              </a:rPr>
              <a:t> </a:t>
            </a:r>
            <a:r>
              <a:rPr lang="ar-SY" sz="3200" u="sng" dirty="0" smtClean="0">
                <a:solidFill>
                  <a:schemeClr val="bg1"/>
                </a:solidFill>
              </a:rPr>
              <a:t>ال</a:t>
            </a:r>
            <a:r>
              <a:rPr lang="ar-EG" sz="3200" u="sng" dirty="0" smtClean="0">
                <a:solidFill>
                  <a:schemeClr val="bg1"/>
                </a:solidFill>
              </a:rPr>
              <a:t>كورتيزون </a:t>
            </a:r>
            <a:r>
              <a:rPr lang="ar-SY" sz="3200" u="sng" dirty="0" smtClean="0">
                <a:solidFill>
                  <a:schemeClr val="bg1"/>
                </a:solidFill>
              </a:rPr>
              <a:t>الانشاقي</a:t>
            </a:r>
            <a:r>
              <a:rPr lang="ar-EG" sz="3200" u="sng" dirty="0" smtClean="0">
                <a:solidFill>
                  <a:schemeClr val="bg1"/>
                </a:solidFill>
              </a:rPr>
              <a:t> هو الداء الوقائي اليومي الرئيسي </a:t>
            </a:r>
            <a:endParaRPr lang="en-US" sz="3200" u="sng" dirty="0" smtClean="0">
              <a:solidFill>
                <a:schemeClr val="bg1"/>
              </a:solidFill>
            </a:endParaRPr>
          </a:p>
        </p:txBody>
      </p:sp>
      <p:sp>
        <p:nvSpPr>
          <p:cNvPr id="47107" name="Rectangle 3"/>
          <p:cNvSpPr>
            <a:spLocks noGrp="1" noChangeArrowheads="1"/>
          </p:cNvSpPr>
          <p:nvPr>
            <p:ph type="body" idx="1"/>
          </p:nvPr>
        </p:nvSpPr>
        <p:spPr/>
        <p:txBody>
          <a:bodyPr/>
          <a:lstStyle/>
          <a:p>
            <a:pPr algn="r" rtl="1" eaLnBrk="1" hangingPunct="1"/>
            <a:r>
              <a:rPr lang="ar-SY" dirty="0" smtClean="0">
                <a:solidFill>
                  <a:srgbClr val="FF0000"/>
                </a:solidFill>
              </a:rPr>
              <a:t>نبدأ بجرعة خفيفة وفق الجدول“ درجة2“</a:t>
            </a:r>
          </a:p>
          <a:p>
            <a:pPr algn="r" rtl="1" eaLnBrk="1" hangingPunct="1"/>
            <a:r>
              <a:rPr lang="ar-SY" dirty="0" smtClean="0">
                <a:solidFill>
                  <a:srgbClr val="FF0000"/>
                </a:solidFill>
              </a:rPr>
              <a:t>اذا كانت عدم السيطرة كلية </a:t>
            </a:r>
            <a:r>
              <a:rPr lang="ar-EG" dirty="0" smtClean="0">
                <a:solidFill>
                  <a:srgbClr val="FF0000"/>
                </a:solidFill>
              </a:rPr>
              <a:t>حيث يستيقظ المريض ليلا كثيرا </a:t>
            </a:r>
            <a:r>
              <a:rPr lang="ar-SY" dirty="0" smtClean="0">
                <a:solidFill>
                  <a:srgbClr val="FF0000"/>
                </a:solidFill>
              </a:rPr>
              <a:t>: نبدا بجرعة متوسطة من الكورتيزون الانشاقي ، أو جرعة صغيرة مع دواء آخر من المسيطرات“درجة3“</a:t>
            </a:r>
          </a:p>
          <a:p>
            <a:pPr algn="r" rtl="1" eaLnBrk="1" hangingPunct="1"/>
            <a:r>
              <a:rPr lang="ar-SY" dirty="0" smtClean="0">
                <a:solidFill>
                  <a:srgbClr val="FF0000"/>
                </a:solidFill>
              </a:rPr>
              <a:t>قد نضيف جرعة كورتيزمون فموي لبضعة أيام اذا كان المريض يستيقظ كثيرا ليلا أو قيمة البيك فلو منخفضة جدا </a:t>
            </a:r>
          </a:p>
          <a:p>
            <a:pPr algn="r" rtl="1" eaLnBrk="1" hangingPunct="1"/>
            <a:r>
              <a:rPr lang="ar-SY" dirty="0" smtClean="0">
                <a:solidFill>
                  <a:srgbClr val="FF0000"/>
                </a:solidFill>
              </a:rPr>
              <a:t>خلال الشهر الأول من بدء العلاج تكون المراجعات متكررة للتاكد من بدء الاستجابة والدرجة المناسبة </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ChangeArrowheads="1"/>
          </p:cNvSpPr>
          <p:nvPr/>
        </p:nvSpPr>
        <p:spPr bwMode="auto">
          <a:xfrm>
            <a:off x="1524000" y="0"/>
            <a:ext cx="7162800" cy="1143000"/>
          </a:xfrm>
          <a:prstGeom prst="rect">
            <a:avLst/>
          </a:prstGeom>
          <a:noFill/>
          <a:ln w="12700">
            <a:noFill/>
            <a:miter lim="800000"/>
            <a:headEnd/>
            <a:tailEnd/>
          </a:ln>
          <a:effectLst>
            <a:outerShdw dist="35921" dir="2700000" algn="ctr" rotWithShape="0">
              <a:schemeClr val="tx1"/>
            </a:outerShdw>
          </a:effectLst>
        </p:spPr>
        <p:txBody>
          <a:bodyPr lIns="90487" tIns="44450" rIns="90487" bIns="44450" anchor="ctr"/>
          <a:lstStyle/>
          <a:p>
            <a:pPr>
              <a:lnSpc>
                <a:spcPct val="110000"/>
              </a:lnSpc>
              <a:defRPr/>
            </a:pPr>
            <a:r>
              <a:rPr lang="ar-EG" sz="2800" dirty="0" smtClean="0">
                <a:latin typeface="Arial" charset="0"/>
                <a:cs typeface="Times New Roman" pitchFamily="18" charset="0"/>
              </a:rPr>
              <a:t>جرعه الكورتيزون الاستنشاقي اليومية</a:t>
            </a:r>
            <a:endParaRPr lang="en-US" sz="2800" dirty="0">
              <a:latin typeface="Arial" charset="0"/>
              <a:cs typeface="Times New Roman" pitchFamily="18" charset="0"/>
            </a:endParaRPr>
          </a:p>
        </p:txBody>
      </p:sp>
      <p:sp>
        <p:nvSpPr>
          <p:cNvPr id="404483" name="Rectangle 3"/>
          <p:cNvSpPr>
            <a:spLocks noChangeArrowheads="1"/>
          </p:cNvSpPr>
          <p:nvPr/>
        </p:nvSpPr>
        <p:spPr bwMode="auto">
          <a:xfrm>
            <a:off x="304800" y="1524000"/>
            <a:ext cx="8458200" cy="457200"/>
          </a:xfrm>
          <a:prstGeom prst="rect">
            <a:avLst/>
          </a:prstGeom>
          <a:noFill/>
          <a:ln w="12700">
            <a:noFill/>
            <a:miter lim="800000"/>
            <a:headEnd/>
            <a:tailEnd/>
          </a:ln>
          <a:effectLst>
            <a:outerShdw dist="28398" dir="1593903" algn="ctr" rotWithShape="0">
              <a:schemeClr val="tx1"/>
            </a:outerShdw>
          </a:effectLst>
        </p:spPr>
        <p:txBody>
          <a:bodyPr lIns="90487" tIns="44450" rIns="90487" bIns="44450"/>
          <a:lstStyle/>
          <a:p>
            <a:pPr marL="681038" lvl="1" indent="-295275">
              <a:spcBef>
                <a:spcPct val="30000"/>
              </a:spcBef>
              <a:buClr>
                <a:srgbClr val="FFFF00"/>
              </a:buClr>
              <a:buSzPct val="65000"/>
              <a:buFont typeface="Wingdings" pitchFamily="2" charset="2"/>
              <a:buNone/>
              <a:defRPr/>
            </a:pPr>
            <a:r>
              <a:rPr lang="en-US" sz="1600">
                <a:latin typeface="Arial" charset="0"/>
                <a:cs typeface="Times New Roman" pitchFamily="18" charset="0"/>
              </a:rPr>
              <a:t>Drug    </a:t>
            </a:r>
            <a:r>
              <a:rPr lang="en-US" sz="1400">
                <a:latin typeface="Arial" charset="0"/>
                <a:cs typeface="Times New Roman" pitchFamily="18" charset="0"/>
              </a:rPr>
              <a:t> </a:t>
            </a:r>
            <a:r>
              <a:rPr lang="en-US" sz="1400" baseline="30000">
                <a:latin typeface="Arial" charset="0"/>
                <a:cs typeface="Times New Roman" pitchFamily="18" charset="0"/>
              </a:rPr>
              <a:t>                            </a:t>
            </a:r>
            <a:r>
              <a:rPr lang="en-US" sz="1400">
                <a:latin typeface="Arial" charset="0"/>
                <a:cs typeface="Times New Roman" pitchFamily="18" charset="0"/>
              </a:rPr>
              <a:t>Low  Daily Dose (</a:t>
            </a:r>
            <a:r>
              <a:rPr lang="en-US" sz="1400">
                <a:latin typeface="Times New Roman" pitchFamily="18" charset="0"/>
                <a:cs typeface="Times New Roman" pitchFamily="18" charset="0"/>
                <a:sym typeface="Symbol" pitchFamily="18" charset="2"/>
              </a:rPr>
              <a:t></a:t>
            </a:r>
            <a:r>
              <a:rPr lang="en-US" sz="1400">
                <a:latin typeface="Arial" charset="0"/>
                <a:cs typeface="Times New Roman" pitchFamily="18" charset="0"/>
              </a:rPr>
              <a:t>g)     Medium Daily Dose (</a:t>
            </a:r>
            <a:r>
              <a:rPr lang="en-US" sz="1400">
                <a:latin typeface="Times New Roman" pitchFamily="18" charset="0"/>
                <a:cs typeface="Times New Roman" pitchFamily="18" charset="0"/>
                <a:sym typeface="Symbol" pitchFamily="18" charset="2"/>
              </a:rPr>
              <a:t></a:t>
            </a:r>
            <a:r>
              <a:rPr lang="en-US" sz="1400">
                <a:latin typeface="Arial" charset="0"/>
                <a:cs typeface="Times New Roman" pitchFamily="18" charset="0"/>
              </a:rPr>
              <a:t>g)      High Daily Dose (</a:t>
            </a:r>
            <a:r>
              <a:rPr lang="en-US" sz="1400">
                <a:latin typeface="Times New Roman" pitchFamily="18" charset="0"/>
                <a:cs typeface="Times New Roman" pitchFamily="18" charset="0"/>
                <a:sym typeface="Symbol" pitchFamily="18" charset="2"/>
              </a:rPr>
              <a:t></a:t>
            </a:r>
            <a:r>
              <a:rPr lang="en-US" sz="1400">
                <a:latin typeface="Arial" charset="0"/>
                <a:cs typeface="Times New Roman" pitchFamily="18" charset="0"/>
              </a:rPr>
              <a:t>g)</a:t>
            </a:r>
            <a:endParaRPr lang="en-US" sz="1400" b="0">
              <a:latin typeface="Arial" charset="0"/>
              <a:cs typeface="Times New Roman" pitchFamily="18" charset="0"/>
            </a:endParaRPr>
          </a:p>
          <a:p>
            <a:pPr marL="681038" lvl="1" indent="-295275">
              <a:spcBef>
                <a:spcPct val="30000"/>
              </a:spcBef>
              <a:buClr>
                <a:srgbClr val="FFFF00"/>
              </a:buClr>
              <a:buSzPct val="65000"/>
              <a:buFont typeface="Wingdings" pitchFamily="2" charset="2"/>
              <a:buNone/>
              <a:defRPr/>
            </a:pPr>
            <a:r>
              <a:rPr lang="en-US" sz="1400">
                <a:latin typeface="Arial" charset="0"/>
                <a:cs typeface="Times New Roman" pitchFamily="18" charset="0"/>
              </a:rPr>
              <a:t>                                    &gt; 5 y     Age    &lt; 5 y             &gt; 5 y    Age     &lt; 5 y           &gt; 5 y     Age    &lt; 5 y</a:t>
            </a:r>
            <a:endParaRPr lang="en-US" sz="1400" b="0">
              <a:latin typeface="Arial" charset="0"/>
              <a:cs typeface="Arial" charset="0"/>
            </a:endParaRPr>
          </a:p>
        </p:txBody>
      </p:sp>
      <p:sp>
        <p:nvSpPr>
          <p:cNvPr id="404484" name="Line 4"/>
          <p:cNvSpPr>
            <a:spLocks noChangeShapeType="1"/>
          </p:cNvSpPr>
          <p:nvPr/>
        </p:nvSpPr>
        <p:spPr bwMode="auto">
          <a:xfrm>
            <a:off x="685800" y="1371600"/>
            <a:ext cx="7848600" cy="0"/>
          </a:xfrm>
          <a:prstGeom prst="line">
            <a:avLst/>
          </a:prstGeom>
          <a:noFill/>
          <a:ln w="38100">
            <a:solidFill>
              <a:srgbClr val="FFFF00"/>
            </a:solidFill>
            <a:round/>
            <a:headEnd/>
            <a:tailEnd/>
          </a:ln>
          <a:effectLst/>
        </p:spPr>
        <p:txBody>
          <a:bodyPr/>
          <a:lstStyle/>
          <a:p>
            <a:pPr>
              <a:defRPr/>
            </a:pPr>
            <a:endParaRPr lang="en-US">
              <a:effectLst>
                <a:outerShdw blurRad="38100" dist="38100" dir="2700000" algn="tl">
                  <a:srgbClr val="000000">
                    <a:alpha val="43137"/>
                  </a:srgbClr>
                </a:outerShdw>
              </a:effectLst>
              <a:latin typeface="Arial" charset="0"/>
              <a:cs typeface="Arial" charset="0"/>
            </a:endParaRPr>
          </a:p>
        </p:txBody>
      </p:sp>
      <p:pic>
        <p:nvPicPr>
          <p:cNvPr id="46085" name="Picture 5" descr="global"/>
          <p:cNvPicPr>
            <a:picLocks noChangeAspect="1" noChangeArrowheads="1"/>
          </p:cNvPicPr>
          <p:nvPr/>
        </p:nvPicPr>
        <p:blipFill>
          <a:blip r:embed="rId3" cstate="print"/>
          <a:srcRect/>
          <a:stretch>
            <a:fillRect/>
          </a:stretch>
        </p:blipFill>
        <p:spPr bwMode="auto">
          <a:xfrm>
            <a:off x="261938" y="152400"/>
            <a:ext cx="1109662" cy="1143000"/>
          </a:xfrm>
          <a:prstGeom prst="rect">
            <a:avLst/>
          </a:prstGeom>
          <a:noFill/>
          <a:ln w="9525">
            <a:noFill/>
            <a:miter lim="800000"/>
            <a:headEnd/>
            <a:tailEnd/>
          </a:ln>
        </p:spPr>
      </p:pic>
      <p:graphicFrame>
        <p:nvGraphicFramePr>
          <p:cNvPr id="404486" name="Group 6"/>
          <p:cNvGraphicFramePr>
            <a:graphicFrameLocks noGrp="1"/>
          </p:cNvGraphicFramePr>
          <p:nvPr/>
        </p:nvGraphicFramePr>
        <p:xfrm>
          <a:off x="228600" y="2133600"/>
          <a:ext cx="8382000" cy="3311145"/>
        </p:xfrm>
        <a:graphic>
          <a:graphicData uri="http://schemas.openxmlformats.org/drawingml/2006/table">
            <a:tbl>
              <a:tblPr/>
              <a:tblGrid>
                <a:gridCol w="2286000"/>
                <a:gridCol w="1828800"/>
                <a:gridCol w="2362200"/>
                <a:gridCol w="19050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Beclomethasone</a:t>
                      </a:r>
                      <a:r>
                        <a:rPr kumimoji="0" lang="en-US" sz="1400" b="1" i="0" u="none" strike="noStrike" cap="none" normalizeH="0" baseline="0" dirty="0" smtClean="0">
                          <a:ln>
                            <a:noFill/>
                          </a:ln>
                          <a:solidFill>
                            <a:schemeClr val="tx1"/>
                          </a:solidFill>
                          <a:effectLst/>
                          <a:latin typeface="Arial" charset="0"/>
                          <a:cs typeface="Times New Roman" pitchFamily="18" charset="0"/>
                        </a:rPr>
                        <a:t> CFC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Beclomethasone</a:t>
                      </a:r>
                      <a:r>
                        <a:rPr kumimoji="0" lang="en-US" sz="1400" b="1" i="0" u="none" strike="noStrike" cap="none" normalizeH="0" baseline="0" dirty="0" smtClean="0">
                          <a:ln>
                            <a:noFill/>
                          </a:ln>
                          <a:solidFill>
                            <a:schemeClr val="tx1"/>
                          </a:solidFill>
                          <a:effectLst/>
                          <a:latin typeface="Arial" charset="0"/>
                          <a:cs typeface="Times New Roman" pitchFamily="18" charset="0"/>
                        </a:rPr>
                        <a:t> HFA</a:t>
                      </a:r>
                    </a:p>
                  </a:txBody>
                  <a:tcPr marL="90487" marR="90487"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200-500    10-200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100-250      100-200 </a:t>
                      </a: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 &gt;500-1000          &gt;200-400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250-500</a:t>
                      </a: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  &gt;1000           &gt;400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&gt; 500</a:t>
                      </a:r>
                    </a:p>
                  </a:txBody>
                  <a:tcPr marL="90487" marR="90487"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Budesonide</a:t>
                      </a:r>
                      <a:r>
                        <a:rPr kumimoji="0" lang="en-US" sz="1400" b="1" i="0" u="none" strike="noStrike" cap="none" normalizeH="0" baseline="0" dirty="0" smtClean="0">
                          <a:ln>
                            <a:noFill/>
                          </a:ln>
                          <a:solidFill>
                            <a:schemeClr val="tx1"/>
                          </a:solidFill>
                          <a:effectLst/>
                          <a:latin typeface="Arial" charset="0"/>
                          <a:cs typeface="Times New Roman" pitchFamily="18" charset="0"/>
                        </a:rPr>
                        <a:t> Spray, or DPI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0487" marR="90487"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200-400       100-200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  400-800           &gt;200-400</a:t>
                      </a:r>
                      <a:r>
                        <a:rPr kumimoji="0" lang="en-US" sz="1400" b="1" i="0" u="none" strike="noStrike" cap="none" normalizeH="0" baseline="0" dirty="0" smtClean="0">
                          <a:ln>
                            <a:noFill/>
                          </a:ln>
                          <a:solidFill>
                            <a:schemeClr val="tx1"/>
                          </a:solidFill>
                          <a:effectLst/>
                          <a:latin typeface="Arial" charset="0"/>
                        </a:rPr>
                        <a:t> </a:t>
                      </a: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&gt;800             &gt;400</a:t>
                      </a:r>
                      <a:r>
                        <a:rPr kumimoji="0" lang="en-US" sz="1400" b="1" i="0" u="none" strike="noStrike" cap="none" normalizeH="0" baseline="0" dirty="0" smtClean="0">
                          <a:ln>
                            <a:noFill/>
                          </a:ln>
                          <a:solidFill>
                            <a:schemeClr val="tx1"/>
                          </a:solidFill>
                          <a:effectLst/>
                          <a:latin typeface="Arial" charset="0"/>
                        </a:rPr>
                        <a:t> </a:t>
                      </a:r>
                    </a:p>
                  </a:txBody>
                  <a:tcPr marL="90487" marR="90487"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Budesonide</a:t>
                      </a:r>
                      <a:r>
                        <a:rPr kumimoji="0" lang="en-US" sz="1400" b="1" i="0" u="none" strike="noStrike" cap="none" normalizeH="0" baseline="0" dirty="0" smtClean="0">
                          <a:ln>
                            <a:noFill/>
                          </a:ln>
                          <a:solidFill>
                            <a:schemeClr val="tx1"/>
                          </a:solidFill>
                          <a:effectLst/>
                          <a:latin typeface="Arial" charset="0"/>
                          <a:cs typeface="Times New Roman" pitchFamily="18" charset="0"/>
                        </a:rPr>
                        <a:t>-Neb Inhalation Suspension</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0487" marR="90487"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                    250-500</a:t>
                      </a:r>
                      <a:r>
                        <a:rPr kumimoji="0" lang="en-US" sz="1400" b="1" i="0" u="none" strike="noStrike" cap="none" normalizeH="0" baseline="0" smtClean="0">
                          <a:ln>
                            <a:noFill/>
                          </a:ln>
                          <a:solidFill>
                            <a:schemeClr val="tx1"/>
                          </a:solidFill>
                          <a:effectLst/>
                          <a:latin typeface="Arial" charset="0"/>
                        </a:rPr>
                        <a:t> </a:t>
                      </a: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                          500-1000</a:t>
                      </a:r>
                      <a:r>
                        <a:rPr kumimoji="0" lang="en-US" sz="1400" b="1" i="0" u="none" strike="noStrike" cap="none" normalizeH="0" baseline="0" smtClean="0">
                          <a:ln>
                            <a:noFill/>
                          </a:ln>
                          <a:solidFill>
                            <a:schemeClr val="tx1"/>
                          </a:solidFill>
                          <a:effectLst/>
                          <a:latin typeface="Arial" charset="0"/>
                        </a:rPr>
                        <a:t> </a:t>
                      </a: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                     &gt;1000</a:t>
                      </a:r>
                      <a:r>
                        <a:rPr kumimoji="0" lang="en-US" sz="1400" b="1" i="0" u="none" strike="noStrike" cap="none" normalizeH="0" baseline="0" smtClean="0">
                          <a:ln>
                            <a:noFill/>
                          </a:ln>
                          <a:solidFill>
                            <a:schemeClr val="tx1"/>
                          </a:solidFill>
                          <a:effectLst/>
                          <a:latin typeface="Arial" charset="0"/>
                        </a:rPr>
                        <a:t> </a:t>
                      </a:r>
                    </a:p>
                  </a:txBody>
                  <a:tcPr marL="90487" marR="90487"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L="90487" marR="90487"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L="90487" marR="90487"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Times New Roman" pitchFamily="18" charset="0"/>
                      </a:endParaRPr>
                    </a:p>
                  </a:txBody>
                  <a:tcPr marL="90487" marR="90487"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L="90487" marR="90487"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Fluticasone</a:t>
                      </a:r>
                      <a:r>
                        <a:rPr kumimoji="0" lang="en-US" sz="1400" b="1" i="0" u="none" strike="noStrike" cap="none" normalizeH="0" baseline="0" dirty="0" smtClean="0">
                          <a:ln>
                            <a:noFill/>
                          </a:ln>
                          <a:solidFill>
                            <a:schemeClr val="tx1"/>
                          </a:solidFill>
                          <a:effectLst/>
                          <a:latin typeface="Arial" charset="0"/>
                          <a:cs typeface="Times New Roman" pitchFamily="18" charset="0"/>
                        </a:rPr>
                        <a:t> HFA</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txBody>
                  <a:tcPr marL="90487" marR="90487"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100-250       100-200</a:t>
                      </a:r>
                      <a:r>
                        <a:rPr kumimoji="0" lang="en-US" sz="1400" b="1" i="0" u="none" strike="noStrike" cap="none" normalizeH="0" baseline="0" smtClean="0">
                          <a:ln>
                            <a:noFill/>
                          </a:ln>
                          <a:solidFill>
                            <a:schemeClr val="tx1"/>
                          </a:solidFill>
                          <a:effectLst/>
                          <a:latin typeface="Arial" charset="0"/>
                        </a:rPr>
                        <a:t> </a:t>
                      </a: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  &gt;250-500           &gt;200-500</a:t>
                      </a:r>
                      <a:r>
                        <a:rPr kumimoji="0" lang="en-US" sz="1400" b="1" i="0" u="none" strike="noStrike" cap="none" normalizeH="0" baseline="0" smtClean="0">
                          <a:ln>
                            <a:noFill/>
                          </a:ln>
                          <a:solidFill>
                            <a:schemeClr val="tx1"/>
                          </a:solidFill>
                          <a:effectLst/>
                          <a:latin typeface="Arial" charset="0"/>
                        </a:rPr>
                        <a:t> </a:t>
                      </a:r>
                    </a:p>
                  </a:txBody>
                  <a:tcPr marL="90487" marR="90487"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  &gt;500              &gt;500</a:t>
                      </a:r>
                      <a:r>
                        <a:rPr kumimoji="0" lang="en-US" sz="1400" b="1" i="0" u="none" strike="noStrike" cap="none" normalizeH="0" baseline="0" dirty="0" smtClean="0">
                          <a:ln>
                            <a:noFill/>
                          </a:ln>
                          <a:solidFill>
                            <a:schemeClr val="tx1"/>
                          </a:solidFill>
                          <a:effectLst/>
                          <a:latin typeface="Arial" charset="0"/>
                        </a:rPr>
                        <a:t> </a:t>
                      </a:r>
                    </a:p>
                  </a:txBody>
                  <a:tcPr marL="90487" marR="90487"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u="sng" dirty="0" smtClean="0">
                <a:solidFill>
                  <a:srgbClr val="FF0000"/>
                </a:solidFill>
              </a:rPr>
              <a:t>الاثار الجانبية للكورتيزون الاستنشاقي</a:t>
            </a:r>
            <a:endParaRPr lang="en-US" u="sng" dirty="0">
              <a:solidFill>
                <a:srgbClr val="FF0000"/>
              </a:solidFill>
            </a:endParaRPr>
          </a:p>
        </p:txBody>
      </p:sp>
      <p:sp>
        <p:nvSpPr>
          <p:cNvPr id="3" name="Content Placeholder 2"/>
          <p:cNvSpPr>
            <a:spLocks noGrp="1"/>
          </p:cNvSpPr>
          <p:nvPr>
            <p:ph idx="1"/>
          </p:nvPr>
        </p:nvSpPr>
        <p:spPr/>
        <p:txBody>
          <a:bodyPr/>
          <a:lstStyle/>
          <a:p>
            <a:pPr algn="r" rtl="1"/>
            <a:r>
              <a:rPr lang="ar-EG" dirty="0" smtClean="0">
                <a:solidFill>
                  <a:schemeClr val="bg1"/>
                </a:solidFill>
              </a:rPr>
              <a:t>غير مهمه اذ هو موضعي</a:t>
            </a:r>
          </a:p>
          <a:p>
            <a:pPr algn="r" rtl="1"/>
            <a:r>
              <a:rPr lang="ar-EG" dirty="0" smtClean="0">
                <a:solidFill>
                  <a:schemeClr val="bg1"/>
                </a:solidFill>
              </a:rPr>
              <a:t>قد يكون فطور على اللسان: غسل ومضمضة</a:t>
            </a:r>
          </a:p>
          <a:p>
            <a:pPr algn="r" rtl="1"/>
            <a:r>
              <a:rPr lang="ar-EG" dirty="0" smtClean="0">
                <a:solidFill>
                  <a:schemeClr val="bg1"/>
                </a:solidFill>
              </a:rPr>
              <a:t>قد يكون بحه صوت</a:t>
            </a:r>
          </a:p>
          <a:p>
            <a:pPr algn="r" rtl="1"/>
            <a:r>
              <a:rPr lang="ar-EG" dirty="0" smtClean="0">
                <a:solidFill>
                  <a:schemeClr val="bg1"/>
                </a:solidFill>
              </a:rPr>
              <a:t>لا يؤثر على نمو الأطفال الا في الجرعات العالية جدا، ولا على الكظر</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u="sng" dirty="0" smtClean="0">
                <a:solidFill>
                  <a:srgbClr val="FF0000"/>
                </a:solidFill>
              </a:rPr>
              <a:t>العلاجات </a:t>
            </a:r>
            <a:r>
              <a:rPr lang="ar-SA" u="sng" dirty="0">
                <a:solidFill>
                  <a:srgbClr val="FF0000"/>
                </a:solidFill>
              </a:rPr>
              <a:t>سريعة التأثير </a:t>
            </a:r>
            <a:r>
              <a:rPr lang="ar-SA" dirty="0" smtClean="0"/>
              <a:t/>
            </a:r>
            <a:br>
              <a:rPr lang="ar-SA" dirty="0" smtClean="0"/>
            </a:br>
            <a:r>
              <a:rPr lang="en-US" u="sng" dirty="0" smtClean="0">
                <a:solidFill>
                  <a:srgbClr val="FF0000"/>
                </a:solidFill>
              </a:rPr>
              <a:t>Relievers</a:t>
            </a:r>
            <a:endParaRPr lang="en-US" u="sng" dirty="0">
              <a:solidFill>
                <a:srgbClr val="FF0000"/>
              </a:solidFill>
            </a:endParaRPr>
          </a:p>
        </p:txBody>
      </p:sp>
      <p:sp>
        <p:nvSpPr>
          <p:cNvPr id="3" name="عنصر نائب للمحتوى 2"/>
          <p:cNvSpPr>
            <a:spLocks noGrp="1"/>
          </p:cNvSpPr>
          <p:nvPr>
            <p:ph idx="1"/>
          </p:nvPr>
        </p:nvSpPr>
        <p:spPr/>
        <p:txBody>
          <a:bodyPr/>
          <a:lstStyle/>
          <a:p>
            <a:pPr lvl="0" algn="r" rtl="1"/>
            <a:r>
              <a:rPr lang="ar-SY" dirty="0">
                <a:solidFill>
                  <a:schemeClr val="bg1"/>
                </a:solidFill>
              </a:rPr>
              <a:t>الموسعات القصبية </a:t>
            </a:r>
            <a:r>
              <a:rPr lang="ar-SA" dirty="0">
                <a:solidFill>
                  <a:schemeClr val="bg1"/>
                </a:solidFill>
              </a:rPr>
              <a:t> التي تعمل بشكل سريع لعلاج النوبات وإراحة المريض الفورية من </a:t>
            </a:r>
            <a:r>
              <a:rPr lang="ar-SA" dirty="0" smtClean="0">
                <a:solidFill>
                  <a:schemeClr val="bg1"/>
                </a:solidFill>
              </a:rPr>
              <a:t>الأعراض</a:t>
            </a:r>
            <a:r>
              <a:rPr lang="ar-EG" dirty="0" smtClean="0">
                <a:solidFill>
                  <a:schemeClr val="bg1"/>
                </a:solidFill>
              </a:rPr>
              <a:t> </a:t>
            </a:r>
            <a:r>
              <a:rPr lang="ar-SA" dirty="0" smtClean="0">
                <a:solidFill>
                  <a:schemeClr val="bg1"/>
                </a:solidFill>
              </a:rPr>
              <a:t>وأهمها </a:t>
            </a:r>
            <a:r>
              <a:rPr lang="ar-SA" b="1" dirty="0">
                <a:solidFill>
                  <a:schemeClr val="bg1"/>
                </a:solidFill>
              </a:rPr>
              <a:t>الفنتولين</a:t>
            </a:r>
            <a:r>
              <a:rPr lang="ar-SA" dirty="0">
                <a:solidFill>
                  <a:schemeClr val="bg1"/>
                </a:solidFill>
              </a:rPr>
              <a:t> الانشاقي ثم </a:t>
            </a:r>
            <a:r>
              <a:rPr lang="ar-SA" b="1" dirty="0">
                <a:solidFill>
                  <a:schemeClr val="bg1"/>
                </a:solidFill>
              </a:rPr>
              <a:t>الاتروبين الانشاقي</a:t>
            </a:r>
            <a:r>
              <a:rPr lang="ar-SA" dirty="0">
                <a:solidFill>
                  <a:schemeClr val="bg1"/>
                </a:solidFill>
              </a:rPr>
              <a:t> </a:t>
            </a:r>
            <a:r>
              <a:rPr lang="ar-SA" dirty="0" smtClean="0">
                <a:solidFill>
                  <a:schemeClr val="bg1"/>
                </a:solidFill>
              </a:rPr>
              <a:t>وهي </a:t>
            </a:r>
            <a:r>
              <a:rPr lang="ar-SA" dirty="0">
                <a:solidFill>
                  <a:schemeClr val="bg1"/>
                </a:solidFill>
              </a:rPr>
              <a:t>لا تكف في النوب الشديدة وانما يضاف اليها </a:t>
            </a:r>
            <a:r>
              <a:rPr lang="ar-SA" b="1" dirty="0">
                <a:solidFill>
                  <a:schemeClr val="bg1"/>
                </a:solidFill>
              </a:rPr>
              <a:t>الكورتيزون الجهازي</a:t>
            </a:r>
            <a:r>
              <a:rPr lang="ar-SA" dirty="0">
                <a:solidFill>
                  <a:schemeClr val="bg1"/>
                </a:solidFill>
              </a:rPr>
              <a:t>.</a:t>
            </a:r>
            <a:endParaRPr lang="en-US" dirty="0">
              <a:solidFill>
                <a:schemeClr val="bg1"/>
              </a:solidFill>
            </a:endParaRPr>
          </a:p>
          <a:p>
            <a:pPr algn="r" rtl="1"/>
            <a:r>
              <a:rPr lang="ar-SA" dirty="0">
                <a:solidFill>
                  <a:schemeClr val="bg1"/>
                </a:solidFill>
              </a:rPr>
              <a:t> </a:t>
            </a:r>
            <a:endParaRPr lang="en-US" dirty="0">
              <a:solidFill>
                <a:schemeClr val="bg1"/>
              </a:solidFill>
            </a:endParaRPr>
          </a:p>
          <a:p>
            <a:pPr algn="r" rtl="1"/>
            <a:endParaRPr lang="en-US"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ar-SY" u="sng" dirty="0" smtClean="0">
                <a:solidFill>
                  <a:srgbClr val="FFFF00"/>
                </a:solidFill>
              </a:rPr>
              <a:t>الادوية الاستنشاقية </a:t>
            </a:r>
            <a:r>
              <a:rPr lang="ar-EG" u="sng" dirty="0" smtClean="0">
                <a:solidFill>
                  <a:srgbClr val="FFFF00"/>
                </a:solidFill>
              </a:rPr>
              <a:t>هي أساس العلاج </a:t>
            </a:r>
            <a:endParaRPr lang="en-US" u="sng" dirty="0" smtClean="0">
              <a:solidFill>
                <a:srgbClr val="FFFF00"/>
              </a:solidFill>
            </a:endParaRPr>
          </a:p>
        </p:txBody>
      </p:sp>
      <p:sp>
        <p:nvSpPr>
          <p:cNvPr id="37891" name="Content Placeholder 2"/>
          <p:cNvSpPr>
            <a:spLocks noGrp="1"/>
          </p:cNvSpPr>
          <p:nvPr>
            <p:ph idx="1"/>
          </p:nvPr>
        </p:nvSpPr>
        <p:spPr/>
        <p:txBody>
          <a:bodyPr/>
          <a:lstStyle/>
          <a:p>
            <a:pPr algn="r" rtl="1"/>
            <a:r>
              <a:rPr lang="ar-SY" dirty="0" smtClean="0">
                <a:solidFill>
                  <a:srgbClr val="FF0000"/>
                </a:solidFill>
              </a:rPr>
              <a:t>الأشكال : </a:t>
            </a:r>
            <a:r>
              <a:rPr lang="ar-EG" dirty="0" smtClean="0">
                <a:solidFill>
                  <a:schemeClr val="bg1"/>
                </a:solidFill>
              </a:rPr>
              <a:t>ال</a:t>
            </a:r>
            <a:r>
              <a:rPr lang="ar-SY" dirty="0" smtClean="0">
                <a:solidFill>
                  <a:schemeClr val="bg1"/>
                </a:solidFill>
              </a:rPr>
              <a:t>منشقة </a:t>
            </a:r>
            <a:r>
              <a:rPr lang="ar-EG" dirty="0" smtClean="0">
                <a:solidFill>
                  <a:schemeClr val="bg1"/>
                </a:solidFill>
              </a:rPr>
              <a:t>المعيارية المضغوطة أي البخاخه </a:t>
            </a:r>
            <a:r>
              <a:rPr lang="ar-SY" dirty="0" smtClean="0">
                <a:solidFill>
                  <a:srgbClr val="FF0000"/>
                </a:solidFill>
              </a:rPr>
              <a:t>( </a:t>
            </a:r>
            <a:r>
              <a:rPr lang="en-US" dirty="0" smtClean="0">
                <a:solidFill>
                  <a:srgbClr val="FF0000"/>
                </a:solidFill>
              </a:rPr>
              <a:t>(Meter dose Inhaler = Spray</a:t>
            </a:r>
            <a:r>
              <a:rPr lang="ar-SY" dirty="0" smtClean="0">
                <a:solidFill>
                  <a:srgbClr val="FF0000"/>
                </a:solidFill>
              </a:rPr>
              <a:t> حيث ان الغاز الدافع هو الآن </a:t>
            </a:r>
            <a:r>
              <a:rPr lang="en-US" dirty="0" err="1" smtClean="0">
                <a:solidFill>
                  <a:srgbClr val="FF0000"/>
                </a:solidFill>
              </a:rPr>
              <a:t>Hydrofluoroalkan</a:t>
            </a:r>
            <a:r>
              <a:rPr lang="en-US" dirty="0" smtClean="0">
                <a:solidFill>
                  <a:srgbClr val="FF0000"/>
                </a:solidFill>
              </a:rPr>
              <a:t> </a:t>
            </a:r>
            <a:r>
              <a:rPr lang="ar-SY" dirty="0" smtClean="0">
                <a:solidFill>
                  <a:srgbClr val="FF0000"/>
                </a:solidFill>
              </a:rPr>
              <a:t>وتم التخلي عن ال </a:t>
            </a:r>
            <a:r>
              <a:rPr lang="en-US" dirty="0" smtClean="0">
                <a:solidFill>
                  <a:srgbClr val="FF0000"/>
                </a:solidFill>
              </a:rPr>
              <a:t>chlorofluorocarbon </a:t>
            </a:r>
            <a:r>
              <a:rPr lang="ar-SY" dirty="0" smtClean="0">
                <a:solidFill>
                  <a:srgbClr val="FF0000"/>
                </a:solidFill>
              </a:rPr>
              <a:t>الذي يزيد فجوة الاوزون ويحتاج استعمالها لتنسيق حركي </a:t>
            </a:r>
            <a:r>
              <a:rPr lang="ar-EG" dirty="0" smtClean="0">
                <a:solidFill>
                  <a:srgbClr val="FF0000"/>
                </a:solidFill>
              </a:rPr>
              <a:t>بين ضغطة اليد والاستنشاق</a:t>
            </a:r>
            <a:r>
              <a:rPr lang="ar-SY" dirty="0" smtClean="0">
                <a:solidFill>
                  <a:srgbClr val="FF0000"/>
                </a:solidFill>
              </a:rPr>
              <a:t>.</a:t>
            </a:r>
          </a:p>
          <a:p>
            <a:pPr algn="r" rtl="1"/>
            <a:r>
              <a:rPr lang="ar-SY" dirty="0" smtClean="0">
                <a:solidFill>
                  <a:srgbClr val="FF0000"/>
                </a:solidFill>
              </a:rPr>
              <a:t>يضاف لها </a:t>
            </a:r>
            <a:r>
              <a:rPr lang="ar-SY" dirty="0" smtClean="0">
                <a:solidFill>
                  <a:schemeClr val="bg1"/>
                </a:solidFill>
              </a:rPr>
              <a:t>حجرة استنشاق </a:t>
            </a:r>
            <a:r>
              <a:rPr lang="ar-SY" dirty="0" smtClean="0">
                <a:solidFill>
                  <a:srgbClr val="FF0000"/>
                </a:solidFill>
              </a:rPr>
              <a:t>عند الاطفال دون خمسة سنوات وفي الاسعاف وعند من لا يجيد استخدامها</a:t>
            </a:r>
          </a:p>
          <a:p>
            <a:pPr algn="r" rtl="1"/>
            <a:r>
              <a:rPr lang="ar-SY" dirty="0" smtClean="0">
                <a:solidFill>
                  <a:srgbClr val="FF0000"/>
                </a:solidFill>
              </a:rPr>
              <a:t>منشقات </a:t>
            </a:r>
            <a:r>
              <a:rPr lang="ar-SY" dirty="0" smtClean="0">
                <a:solidFill>
                  <a:schemeClr val="bg1"/>
                </a:solidFill>
              </a:rPr>
              <a:t>البودرة الجافة </a:t>
            </a:r>
            <a:r>
              <a:rPr lang="ar-SY" dirty="0" smtClean="0">
                <a:solidFill>
                  <a:srgbClr val="FF0000"/>
                </a:solidFill>
              </a:rPr>
              <a:t>: </a:t>
            </a:r>
            <a:r>
              <a:rPr lang="en-US" dirty="0" smtClean="0">
                <a:solidFill>
                  <a:srgbClr val="FF0000"/>
                </a:solidFill>
              </a:rPr>
              <a:t>Dry powder inhaler</a:t>
            </a:r>
          </a:p>
          <a:p>
            <a:pPr algn="r" rtl="1">
              <a:buFontTx/>
              <a:buNone/>
            </a:pPr>
            <a:r>
              <a:rPr lang="en-US" dirty="0" smtClean="0">
                <a:solidFill>
                  <a:srgbClr val="FF0000"/>
                </a:solidFill>
              </a:rPr>
              <a:t>(</a:t>
            </a:r>
            <a:r>
              <a:rPr lang="en-US" dirty="0" err="1" smtClean="0">
                <a:solidFill>
                  <a:srgbClr val="FF0000"/>
                </a:solidFill>
              </a:rPr>
              <a:t>diskus</a:t>
            </a:r>
            <a:r>
              <a:rPr lang="en-US" dirty="0" smtClean="0">
                <a:solidFill>
                  <a:srgbClr val="FF0000"/>
                </a:solidFill>
              </a:rPr>
              <a:t>, </a:t>
            </a:r>
            <a:r>
              <a:rPr lang="en-US" dirty="0" err="1" smtClean="0">
                <a:solidFill>
                  <a:srgbClr val="FF0000"/>
                </a:solidFill>
              </a:rPr>
              <a:t>Turbohaler,breath-haler,spinhaler</a:t>
            </a:r>
            <a:r>
              <a:rPr lang="en-US" dirty="0" smtClean="0">
                <a:solidFill>
                  <a:srgbClr val="FF0000"/>
                </a:solidFill>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ar-SY" smtClean="0">
                <a:solidFill>
                  <a:schemeClr val="bg1"/>
                </a:solidFill>
              </a:rPr>
              <a:t> الادوية الاستنشاقية</a:t>
            </a:r>
            <a:endParaRPr lang="en-US" smtClean="0">
              <a:solidFill>
                <a:schemeClr val="bg1"/>
              </a:solidFill>
            </a:endParaRPr>
          </a:p>
        </p:txBody>
      </p:sp>
      <p:pic>
        <p:nvPicPr>
          <p:cNvPr id="38915" name="Content Placeholder 3"/>
          <p:cNvPicPr>
            <a:picLocks noGrp="1" noChangeAspect="1" noChangeArrowheads="1"/>
          </p:cNvPicPr>
          <p:nvPr>
            <p:ph idx="1"/>
          </p:nvPr>
        </p:nvPicPr>
        <p:blipFill>
          <a:blip r:embed="rId2" cstate="print"/>
          <a:srcRect/>
          <a:stretch>
            <a:fillRect/>
          </a:stretch>
        </p:blipFill>
        <p:spPr>
          <a:xfrm>
            <a:off x="2987675" y="2784475"/>
            <a:ext cx="3168650" cy="2157413"/>
          </a:xfrm>
          <a:noFill/>
        </p:spPr>
      </p:pic>
      <p:pic>
        <p:nvPicPr>
          <p:cNvPr id="38916" name="Picture 3"/>
          <p:cNvPicPr>
            <a:picLocks noChangeAspect="1" noChangeArrowheads="1"/>
          </p:cNvPicPr>
          <p:nvPr/>
        </p:nvPicPr>
        <p:blipFill>
          <a:blip r:embed="rId3" cstate="print"/>
          <a:srcRect/>
          <a:stretch>
            <a:fillRect/>
          </a:stretch>
        </p:blipFill>
        <p:spPr bwMode="auto">
          <a:xfrm>
            <a:off x="5076825" y="1143000"/>
            <a:ext cx="3743325" cy="1524000"/>
          </a:xfrm>
          <a:prstGeom prst="rect">
            <a:avLst/>
          </a:prstGeom>
          <a:noFill/>
          <a:ln w="9525">
            <a:noFill/>
            <a:miter lim="800000"/>
            <a:headEnd/>
            <a:tailEnd/>
          </a:ln>
        </p:spPr>
      </p:pic>
      <p:pic>
        <p:nvPicPr>
          <p:cNvPr id="38917" name="Picture 6"/>
          <p:cNvPicPr>
            <a:picLocks noChangeAspect="1" noChangeArrowheads="1"/>
          </p:cNvPicPr>
          <p:nvPr/>
        </p:nvPicPr>
        <p:blipFill>
          <a:blip r:embed="rId4" cstate="print"/>
          <a:srcRect/>
          <a:stretch>
            <a:fillRect/>
          </a:stretch>
        </p:blipFill>
        <p:spPr bwMode="auto">
          <a:xfrm>
            <a:off x="7308850" y="3352800"/>
            <a:ext cx="1835150" cy="2133600"/>
          </a:xfrm>
          <a:prstGeom prst="rect">
            <a:avLst/>
          </a:prstGeom>
          <a:noFill/>
          <a:ln w="9525">
            <a:noFill/>
            <a:miter lim="800000"/>
            <a:headEnd/>
            <a:tailEnd/>
          </a:ln>
        </p:spPr>
      </p:pic>
      <p:pic>
        <p:nvPicPr>
          <p:cNvPr id="38918" name="Picture 2" descr="قنينة"/>
          <p:cNvPicPr>
            <a:picLocks noChangeAspect="1" noChangeArrowheads="1"/>
          </p:cNvPicPr>
          <p:nvPr/>
        </p:nvPicPr>
        <p:blipFill>
          <a:blip r:embed="rId5" cstate="print"/>
          <a:srcRect/>
          <a:stretch>
            <a:fillRect/>
          </a:stretch>
        </p:blipFill>
        <p:spPr bwMode="auto">
          <a:xfrm>
            <a:off x="533400" y="1600200"/>
            <a:ext cx="2286000" cy="2057400"/>
          </a:xfrm>
          <a:prstGeom prst="rect">
            <a:avLst/>
          </a:prstGeom>
          <a:noFill/>
          <a:ln w="9525">
            <a:noFill/>
            <a:miter lim="800000"/>
            <a:headEnd/>
            <a:tailEnd/>
          </a:ln>
        </p:spPr>
      </p:pic>
      <p:pic>
        <p:nvPicPr>
          <p:cNvPr id="38919" name="Picture 9"/>
          <p:cNvPicPr>
            <a:picLocks noChangeAspect="1" noChangeArrowheads="1"/>
          </p:cNvPicPr>
          <p:nvPr/>
        </p:nvPicPr>
        <p:blipFill>
          <a:blip r:embed="rId6" cstate="print"/>
          <a:srcRect/>
          <a:stretch>
            <a:fillRect/>
          </a:stretch>
        </p:blipFill>
        <p:spPr bwMode="auto">
          <a:xfrm>
            <a:off x="228600" y="4038600"/>
            <a:ext cx="2057400" cy="2559050"/>
          </a:xfrm>
          <a:prstGeom prst="rect">
            <a:avLst/>
          </a:prstGeom>
          <a:noFill/>
          <a:ln w="9525">
            <a:noFill/>
            <a:miter lim="800000"/>
            <a:headEnd/>
            <a:tailEnd/>
          </a:ln>
        </p:spPr>
      </p:pic>
      <p:sp>
        <p:nvSpPr>
          <p:cNvPr id="38920" name="TextBox 8"/>
          <p:cNvSpPr txBox="1">
            <a:spLocks noChangeArrowheads="1"/>
          </p:cNvSpPr>
          <p:nvPr/>
        </p:nvSpPr>
        <p:spPr bwMode="auto">
          <a:xfrm>
            <a:off x="2514600" y="5715000"/>
            <a:ext cx="6142038" cy="461963"/>
          </a:xfrm>
          <a:prstGeom prst="rect">
            <a:avLst/>
          </a:prstGeom>
          <a:noFill/>
          <a:ln w="9525">
            <a:noFill/>
            <a:miter lim="800000"/>
            <a:headEnd/>
            <a:tailEnd/>
          </a:ln>
        </p:spPr>
        <p:txBody>
          <a:bodyPr>
            <a:spAutoFit/>
          </a:bodyPr>
          <a:lstStyle/>
          <a:p>
            <a:r>
              <a:rPr lang="en-US"/>
              <a:t>www.ginasthma.org</a:t>
            </a:r>
            <a:r>
              <a:rPr lang="ar-SY" sz="1800"/>
              <a:t>نجد تفاصيل الاستعمال على الموقع : </a:t>
            </a:r>
            <a:endParaRPr lang="en-US" sz="18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ar-SY" u="sng" dirty="0" smtClean="0">
                <a:solidFill>
                  <a:srgbClr val="FF0000"/>
                </a:solidFill>
              </a:rPr>
              <a:t>الكورتيزون الفموي</a:t>
            </a:r>
            <a:endParaRPr lang="en-US" u="sng" dirty="0" smtClean="0">
              <a:solidFill>
                <a:srgbClr val="FF0000"/>
              </a:solidFill>
            </a:endParaRPr>
          </a:p>
        </p:txBody>
      </p:sp>
      <p:sp>
        <p:nvSpPr>
          <p:cNvPr id="45059" name="Content Placeholder 2"/>
          <p:cNvSpPr>
            <a:spLocks noGrp="1"/>
          </p:cNvSpPr>
          <p:nvPr>
            <p:ph idx="1"/>
          </p:nvPr>
        </p:nvSpPr>
        <p:spPr/>
        <p:txBody>
          <a:bodyPr/>
          <a:lstStyle/>
          <a:p>
            <a:pPr algn="r" rtl="1"/>
            <a:r>
              <a:rPr lang="ar-SY" dirty="0" smtClean="0">
                <a:solidFill>
                  <a:schemeClr val="bg1"/>
                </a:solidFill>
              </a:rPr>
              <a:t>يعطى في النوب الشديدة خمسة الى 6 أيام . يوقف دفعة واحدة ، على أن نبدأ فورا بالكورتيزون الانشاقي مع الكورتيزون الفموي ، ليستمر المفعول المضاد للالتهاب بعد ايقاف الفموي </a:t>
            </a:r>
          </a:p>
          <a:p>
            <a:pPr algn="r" rtl="1"/>
            <a:r>
              <a:rPr lang="ar-SY" dirty="0" smtClean="0">
                <a:solidFill>
                  <a:schemeClr val="bg1"/>
                </a:solidFill>
              </a:rPr>
              <a:t>آثاره الجانبية معروفة ، ولكن بهذه الجرعات وبهذه المدة لا خوف منه .</a:t>
            </a:r>
          </a:p>
          <a:p>
            <a:pPr algn="r" rtl="1">
              <a:buFontTx/>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ar-SA" sz="2800" b="1" dirty="0" smtClean="0">
                <a:solidFill>
                  <a:srgbClr val="FFFF99"/>
                </a:solidFill>
              </a:rPr>
              <a:t>كيفية المراقبة </a:t>
            </a:r>
            <a:r>
              <a:rPr lang="ar-EG" sz="2800" b="1" dirty="0" smtClean="0">
                <a:solidFill>
                  <a:srgbClr val="FFFF99"/>
                </a:solidFill>
              </a:rPr>
              <a:t>بزيارات دورية </a:t>
            </a:r>
            <a:r>
              <a:rPr lang="ar-SA" sz="2800" b="1" dirty="0" smtClean="0">
                <a:solidFill>
                  <a:srgbClr val="FFFF99"/>
                </a:solidFill>
              </a:rPr>
              <a:t>والعناية بمريض الربو</a:t>
            </a:r>
            <a:r>
              <a:rPr lang="ar-SY" sz="2800" b="1" dirty="0" smtClean="0">
                <a:solidFill>
                  <a:srgbClr val="FFFF99"/>
                </a:solidFill>
              </a:rPr>
              <a:t>للحفاظ </a:t>
            </a:r>
            <a:r>
              <a:rPr lang="ar-SA" sz="2800" b="1" dirty="0" smtClean="0">
                <a:solidFill>
                  <a:srgbClr val="FFFF99"/>
                </a:solidFill>
              </a:rPr>
              <a:t> للسيطرة الفعّالة المديدة</a:t>
            </a:r>
            <a:r>
              <a:rPr lang="ar-SY" sz="4000" b="1" dirty="0" smtClean="0">
                <a:solidFill>
                  <a:srgbClr val="FFFF99"/>
                </a:solidFill>
              </a:rPr>
              <a:t>: </a:t>
            </a:r>
            <a:r>
              <a:rPr lang="en-US" sz="4000" b="1" dirty="0" smtClean="0">
                <a:solidFill>
                  <a:srgbClr val="FFFF99"/>
                </a:solidFill>
              </a:rPr>
              <a:t/>
            </a:r>
            <a:br>
              <a:rPr lang="en-US" sz="4000" b="1" dirty="0" smtClean="0">
                <a:solidFill>
                  <a:srgbClr val="FFFF99"/>
                </a:solidFill>
              </a:rPr>
            </a:br>
            <a:r>
              <a:rPr lang="en-US" sz="2000" b="1" dirty="0" smtClean="0">
                <a:solidFill>
                  <a:srgbClr val="FFFF99"/>
                </a:solidFill>
              </a:rPr>
              <a:t>Follow up =Asthma control</a:t>
            </a:r>
          </a:p>
        </p:txBody>
      </p:sp>
      <p:sp>
        <p:nvSpPr>
          <p:cNvPr id="50179" name="Rectangle 3"/>
          <p:cNvSpPr>
            <a:spLocks noGrp="1" noChangeArrowheads="1"/>
          </p:cNvSpPr>
          <p:nvPr>
            <p:ph type="body" idx="1"/>
          </p:nvPr>
        </p:nvSpPr>
        <p:spPr/>
        <p:txBody>
          <a:bodyPr/>
          <a:lstStyle/>
          <a:p>
            <a:pPr eaLnBrk="1" hangingPunct="1">
              <a:lnSpc>
                <a:spcPct val="80000"/>
              </a:lnSpc>
            </a:pPr>
            <a:r>
              <a:rPr lang="en-US" sz="2400" dirty="0" smtClean="0"/>
              <a:t> </a:t>
            </a:r>
            <a:endParaRPr lang="ar-SA" sz="2400" dirty="0" smtClean="0"/>
          </a:p>
          <a:p>
            <a:pPr algn="r" rtl="1" eaLnBrk="1" hangingPunct="1">
              <a:lnSpc>
                <a:spcPct val="80000"/>
              </a:lnSpc>
            </a:pPr>
            <a:r>
              <a:rPr lang="ar-SA" sz="2400" dirty="0" smtClean="0">
                <a:solidFill>
                  <a:schemeClr val="bg1"/>
                </a:solidFill>
              </a:rPr>
              <a:t>تتطلب السيطرة على الربو عناية ومراقبة مستمرة على المدى الطويل .</a:t>
            </a:r>
          </a:p>
          <a:p>
            <a:pPr algn="r" rtl="1" eaLnBrk="1" hangingPunct="1">
              <a:lnSpc>
                <a:spcPct val="80000"/>
              </a:lnSpc>
            </a:pPr>
            <a:r>
              <a:rPr lang="ar-SA" sz="2400" dirty="0" smtClean="0">
                <a:solidFill>
                  <a:schemeClr val="bg1"/>
                </a:solidFill>
              </a:rPr>
              <a:t>تعتبر الزيارات المنتظمة </a:t>
            </a:r>
            <a:r>
              <a:rPr lang="ar-SY" sz="2400" dirty="0" smtClean="0">
                <a:solidFill>
                  <a:schemeClr val="bg1"/>
                </a:solidFill>
              </a:rPr>
              <a:t>بهدف المراقبة</a:t>
            </a:r>
            <a:r>
              <a:rPr lang="ar-SA" sz="2400" dirty="0" smtClean="0">
                <a:solidFill>
                  <a:schemeClr val="bg1"/>
                </a:solidFill>
              </a:rPr>
              <a:t> بفاصل 1-6 شهور أمر أساسي حتى بعد </a:t>
            </a:r>
            <a:r>
              <a:rPr lang="ar-SY" sz="2400" dirty="0" smtClean="0">
                <a:solidFill>
                  <a:schemeClr val="bg1"/>
                </a:solidFill>
              </a:rPr>
              <a:t>ال</a:t>
            </a:r>
            <a:r>
              <a:rPr lang="ar-SA" sz="2400" dirty="0" smtClean="0">
                <a:solidFill>
                  <a:schemeClr val="bg1"/>
                </a:solidFill>
              </a:rPr>
              <a:t>استقرار والسيطرة على الربو</a:t>
            </a:r>
            <a:r>
              <a:rPr lang="ar-SY" sz="2400" dirty="0" smtClean="0">
                <a:solidFill>
                  <a:schemeClr val="bg1"/>
                </a:solidFill>
              </a:rPr>
              <a:t>.  </a:t>
            </a:r>
            <a:endParaRPr lang="ar-SA" sz="2400" dirty="0" smtClean="0">
              <a:solidFill>
                <a:schemeClr val="bg1"/>
              </a:solidFill>
            </a:endParaRPr>
          </a:p>
          <a:p>
            <a:pPr algn="r" rtl="1" eaLnBrk="1" hangingPunct="1">
              <a:lnSpc>
                <a:spcPct val="80000"/>
              </a:lnSpc>
            </a:pPr>
            <a:r>
              <a:rPr lang="ar-SA" sz="2400" dirty="0" smtClean="0">
                <a:solidFill>
                  <a:schemeClr val="bg1"/>
                </a:solidFill>
              </a:rPr>
              <a:t>تشمل المراقبة مراجعة الأعراض وقياس </a:t>
            </a:r>
            <a:r>
              <a:rPr lang="ar-SY" sz="2400" dirty="0" smtClean="0">
                <a:solidFill>
                  <a:schemeClr val="bg1"/>
                </a:solidFill>
              </a:rPr>
              <a:t>البيك فلو والتأكد من طريقة استخدام البخاخ في كل زيارة. المريض ميال إلى المبالغة في وصف تحسنه ،فلا تعتمد فقط على قوله أنّه بخير وإنما اسأل المريض الأسئلة المفيدة التالية: </a:t>
            </a:r>
            <a:endParaRPr lang="ar-SA" sz="2400" dirty="0" smtClean="0">
              <a:solidFill>
                <a:schemeClr val="bg1"/>
              </a:solidFill>
            </a:endParaRPr>
          </a:p>
          <a:p>
            <a:pPr algn="r" rtl="1" eaLnBrk="1" hangingPunct="1">
              <a:lnSpc>
                <a:spcPct val="80000"/>
              </a:lnSpc>
            </a:pPr>
            <a:r>
              <a:rPr lang="ar-SA" sz="2400" dirty="0" smtClean="0">
                <a:solidFill>
                  <a:schemeClr val="bg1"/>
                </a:solidFill>
              </a:rPr>
              <a:t>هل أيقظك الربو ليلاً</a:t>
            </a:r>
            <a:r>
              <a:rPr lang="ar-SY" sz="2400" dirty="0" smtClean="0">
                <a:solidFill>
                  <a:schemeClr val="bg1"/>
                </a:solidFill>
              </a:rPr>
              <a:t>، كم مرة</a:t>
            </a:r>
            <a:r>
              <a:rPr lang="ar-SA" sz="2400" dirty="0" smtClean="0">
                <a:solidFill>
                  <a:schemeClr val="bg1"/>
                </a:solidFill>
              </a:rPr>
              <a:t> ؟</a:t>
            </a:r>
            <a:endParaRPr lang="ar-SY" sz="2400" dirty="0" smtClean="0">
              <a:solidFill>
                <a:schemeClr val="bg1"/>
              </a:solidFill>
            </a:endParaRPr>
          </a:p>
          <a:p>
            <a:pPr algn="r" rtl="1" eaLnBrk="1" hangingPunct="1">
              <a:lnSpc>
                <a:spcPct val="80000"/>
              </a:lnSpc>
            </a:pPr>
            <a:r>
              <a:rPr lang="ar-SY" sz="2400" dirty="0" smtClean="0">
                <a:solidFill>
                  <a:schemeClr val="bg1"/>
                </a:solidFill>
              </a:rPr>
              <a:t>2</a:t>
            </a:r>
            <a:r>
              <a:rPr lang="ar-SA" sz="2400" dirty="0" smtClean="0">
                <a:solidFill>
                  <a:schemeClr val="bg1"/>
                </a:solidFill>
              </a:rPr>
              <a:t>هل تشارك في نشاطاتك الفيزيائية الاعتيادية ؟</a:t>
            </a:r>
            <a:endParaRPr lang="ar-SY" sz="2400" dirty="0" smtClean="0">
              <a:solidFill>
                <a:schemeClr val="bg1"/>
              </a:solidFill>
            </a:endParaRPr>
          </a:p>
          <a:p>
            <a:pPr algn="r" rtl="1" eaLnBrk="1" hangingPunct="1">
              <a:lnSpc>
                <a:spcPct val="80000"/>
              </a:lnSpc>
            </a:pPr>
            <a:r>
              <a:rPr lang="ar-SY" sz="2400" dirty="0" smtClean="0">
                <a:solidFill>
                  <a:schemeClr val="bg1"/>
                </a:solidFill>
              </a:rPr>
              <a:t>3.</a:t>
            </a:r>
            <a:r>
              <a:rPr lang="ar-SA" sz="2400" dirty="0" smtClean="0">
                <a:solidFill>
                  <a:schemeClr val="bg1"/>
                </a:solidFill>
              </a:rPr>
              <a:t>هل احتجت إلى </a:t>
            </a:r>
            <a:r>
              <a:rPr lang="ar-EG" sz="2400" dirty="0" smtClean="0">
                <a:solidFill>
                  <a:schemeClr val="bg1"/>
                </a:solidFill>
              </a:rPr>
              <a:t>بخاخ الفنتولين </a:t>
            </a:r>
            <a:r>
              <a:rPr lang="ar-SA" sz="2400" dirty="0" smtClean="0">
                <a:solidFill>
                  <a:schemeClr val="bg1"/>
                </a:solidFill>
              </a:rPr>
              <a:t>أكثر من المعتاد ؟</a:t>
            </a:r>
            <a:endParaRPr lang="ar-SY" sz="2400" dirty="0" smtClean="0">
              <a:solidFill>
                <a:schemeClr val="bg1"/>
              </a:solidFill>
            </a:endParaRPr>
          </a:p>
          <a:p>
            <a:pPr algn="r" rtl="1" eaLnBrk="1" hangingPunct="1">
              <a:lnSpc>
                <a:spcPct val="80000"/>
              </a:lnSpc>
            </a:pPr>
            <a:r>
              <a:rPr lang="ar-SY" sz="2400" dirty="0" smtClean="0">
                <a:solidFill>
                  <a:schemeClr val="bg1"/>
                </a:solidFill>
              </a:rPr>
              <a:t>4.</a:t>
            </a:r>
            <a:r>
              <a:rPr lang="ar-SA" sz="2400" dirty="0" smtClean="0">
                <a:solidFill>
                  <a:schemeClr val="bg1"/>
                </a:solidFill>
              </a:rPr>
              <a:t>هل احتجت إلى أي عناية طبية طارئة ؟</a:t>
            </a:r>
            <a:endParaRPr lang="ar-SY" sz="2400" dirty="0" smtClean="0">
              <a:solidFill>
                <a:schemeClr val="bg1"/>
              </a:solidFill>
            </a:endParaRPr>
          </a:p>
          <a:p>
            <a:pPr algn="r" rtl="1" eaLnBrk="1" hangingPunct="1">
              <a:lnSpc>
                <a:spcPct val="80000"/>
              </a:lnSpc>
            </a:pPr>
            <a:r>
              <a:rPr lang="ar-SY" sz="2400" dirty="0" smtClean="0">
                <a:solidFill>
                  <a:schemeClr val="bg1"/>
                </a:solidFill>
              </a:rPr>
              <a:t>5.هل يتناول أدويته حسب  الخطة، وهل يتجنب المحرضات.</a:t>
            </a: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ar-SY" sz="4000" smtClean="0">
                <a:solidFill>
                  <a:srgbClr val="FFFF99"/>
                </a:solidFill>
              </a:rPr>
              <a:t>المكونة الثانية :</a:t>
            </a:r>
            <a:br>
              <a:rPr lang="ar-SY" sz="4000" smtClean="0">
                <a:solidFill>
                  <a:srgbClr val="FFFF99"/>
                </a:solidFill>
              </a:rPr>
            </a:br>
            <a:r>
              <a:rPr lang="ar-SY" sz="4000" smtClean="0">
                <a:solidFill>
                  <a:srgbClr val="FFFF99"/>
                </a:solidFill>
              </a:rPr>
              <a:t> تدبير النوب والتفاقم الحاد</a:t>
            </a:r>
            <a:endParaRPr lang="en-US" sz="4000" smtClean="0">
              <a:solidFill>
                <a:srgbClr val="FFFF99"/>
              </a:solidFill>
            </a:endParaRPr>
          </a:p>
        </p:txBody>
      </p:sp>
      <p:sp>
        <p:nvSpPr>
          <p:cNvPr id="53251" name="Rectangle 3"/>
          <p:cNvSpPr>
            <a:spLocks noGrp="1" noChangeArrowheads="1"/>
          </p:cNvSpPr>
          <p:nvPr>
            <p:ph type="body" idx="1"/>
          </p:nvPr>
        </p:nvSpPr>
        <p:spPr/>
        <p:txBody>
          <a:bodyPr/>
          <a:lstStyle/>
          <a:p>
            <a:pPr algn="r" rtl="1" eaLnBrk="1" hangingPunct="1">
              <a:lnSpc>
                <a:spcPct val="90000"/>
              </a:lnSpc>
            </a:pPr>
            <a:r>
              <a:rPr lang="ar-SY" sz="2400" b="1" u="sng" dirty="0" smtClean="0">
                <a:solidFill>
                  <a:schemeClr val="folHlink"/>
                </a:solidFill>
              </a:rPr>
              <a:t>معلومات أساسية لا بد من البدء بها والتركيز عليها:</a:t>
            </a:r>
            <a:endParaRPr lang="ar-SA" sz="2400" dirty="0" smtClean="0">
              <a:solidFill>
                <a:schemeClr val="folHlink"/>
              </a:solidFill>
            </a:endParaRPr>
          </a:p>
          <a:p>
            <a:pPr algn="r" rtl="1" eaLnBrk="1" hangingPunct="1">
              <a:lnSpc>
                <a:spcPct val="90000"/>
              </a:lnSpc>
            </a:pPr>
            <a:r>
              <a:rPr lang="ar-SA" sz="2400" dirty="0" smtClean="0">
                <a:solidFill>
                  <a:schemeClr val="accent1">
                    <a:lumMod val="90000"/>
                  </a:schemeClr>
                </a:solidFill>
              </a:rPr>
              <a:t>النوب الشديدة من الربو قد تكون مهددة للحياة،</a:t>
            </a:r>
            <a:r>
              <a:rPr lang="ar-SY" sz="2400" dirty="0" smtClean="0">
                <a:solidFill>
                  <a:schemeClr val="accent1">
                    <a:lumMod val="90000"/>
                  </a:schemeClr>
                </a:solidFill>
              </a:rPr>
              <a:t>لذلك يجب تقديرها بشكل جيّد</a:t>
            </a:r>
            <a:r>
              <a:rPr lang="ar-SY" sz="2400" dirty="0" smtClean="0">
                <a:solidFill>
                  <a:srgbClr val="00B050"/>
                </a:solidFill>
              </a:rPr>
              <a:t>.</a:t>
            </a:r>
          </a:p>
          <a:p>
            <a:pPr algn="r" rtl="1" eaLnBrk="1" hangingPunct="1">
              <a:lnSpc>
                <a:spcPct val="90000"/>
              </a:lnSpc>
            </a:pPr>
            <a:r>
              <a:rPr lang="ar-SY" sz="2400" dirty="0" smtClean="0">
                <a:solidFill>
                  <a:srgbClr val="FFFFFF"/>
                </a:solidFill>
              </a:rPr>
              <a:t>حجر الأساس في العلاج الاسعافي هو:</a:t>
            </a:r>
          </a:p>
          <a:p>
            <a:pPr lvl="1" algn="r" rtl="1" eaLnBrk="1" hangingPunct="1">
              <a:lnSpc>
                <a:spcPct val="90000"/>
              </a:lnSpc>
            </a:pPr>
            <a:r>
              <a:rPr lang="ar-SY" sz="2000" dirty="0" smtClean="0">
                <a:solidFill>
                  <a:schemeClr val="accent1"/>
                </a:solidFill>
              </a:rPr>
              <a:t>ارذاذ أو استنشاق الفنتولين( وللعلم فإن </a:t>
            </a:r>
            <a:r>
              <a:rPr lang="ar-SY" sz="2000" dirty="0" smtClean="0">
                <a:solidFill>
                  <a:srgbClr val="FF0000"/>
                </a:solidFill>
              </a:rPr>
              <a:t>6</a:t>
            </a:r>
            <a:r>
              <a:rPr lang="ar-SY" sz="2000" dirty="0" smtClean="0">
                <a:solidFill>
                  <a:srgbClr val="FF0000"/>
                </a:solidFill>
                <a:latin typeface="Algerian" pitchFamily="82" charset="0"/>
              </a:rPr>
              <a:t>-10 بخّات عبر غرفة الاستنشاق أو ال</a:t>
            </a:r>
            <a:r>
              <a:rPr lang="en-US" sz="2000" dirty="0" smtClean="0">
                <a:solidFill>
                  <a:srgbClr val="FF0000"/>
                </a:solidFill>
                <a:latin typeface="Algerian" pitchFamily="82" charset="0"/>
              </a:rPr>
              <a:t>Spacer</a:t>
            </a:r>
            <a:r>
              <a:rPr lang="ar-SA" sz="2000" dirty="0" smtClean="0">
                <a:solidFill>
                  <a:srgbClr val="FF0000"/>
                </a:solidFill>
                <a:latin typeface="Algerian" pitchFamily="82" charset="0"/>
              </a:rPr>
              <a:t>، تعادل جلسة ارذاذ 1مغ سالبوتامول سائل ممد بالمرذ</a:t>
            </a:r>
            <a:r>
              <a:rPr lang="ar-SY" sz="2000" dirty="0" smtClean="0">
                <a:solidFill>
                  <a:srgbClr val="FF0000"/>
                </a:solidFill>
                <a:latin typeface="Algerian" pitchFamily="82" charset="0"/>
              </a:rPr>
              <a:t>ّ</a:t>
            </a:r>
            <a:r>
              <a:rPr lang="ar-SA" sz="2000" dirty="0" smtClean="0">
                <a:solidFill>
                  <a:srgbClr val="FF0000"/>
                </a:solidFill>
                <a:latin typeface="Algerian" pitchFamily="82" charset="0"/>
              </a:rPr>
              <a:t>ة</a:t>
            </a:r>
            <a:r>
              <a:rPr lang="ar-SY" sz="2000" dirty="0" smtClean="0">
                <a:solidFill>
                  <a:srgbClr val="FF0000"/>
                </a:solidFill>
                <a:latin typeface="Algerian" pitchFamily="82" charset="0"/>
              </a:rPr>
              <a:t>)</a:t>
            </a:r>
            <a:r>
              <a:rPr lang="en-US" sz="2000" dirty="0" smtClean="0">
                <a:solidFill>
                  <a:srgbClr val="FF0000"/>
                </a:solidFill>
                <a:latin typeface="Algerian" pitchFamily="82" charset="0"/>
              </a:rPr>
              <a:t> </a:t>
            </a:r>
            <a:r>
              <a:rPr lang="ar-SY" sz="2000" dirty="0" smtClean="0">
                <a:solidFill>
                  <a:schemeClr val="accent1"/>
                </a:solidFill>
              </a:rPr>
              <a:t>، يمكن اضافة اتروفنت </a:t>
            </a:r>
          </a:p>
          <a:p>
            <a:pPr lvl="1" algn="r" rtl="1" eaLnBrk="1" hangingPunct="1">
              <a:lnSpc>
                <a:spcPct val="90000"/>
              </a:lnSpc>
            </a:pPr>
            <a:r>
              <a:rPr lang="ar-SY" sz="2000" dirty="0" smtClean="0">
                <a:solidFill>
                  <a:schemeClr val="accent1"/>
                </a:solidFill>
              </a:rPr>
              <a:t> إعطاء الستيروئيدات القشرية فمويا" أو حقنا علما</a:t>
            </a:r>
            <a:r>
              <a:rPr lang="ar-SA" sz="2000" dirty="0" smtClean="0">
                <a:solidFill>
                  <a:schemeClr val="accent1"/>
                </a:solidFill>
              </a:rPr>
              <a:t> أن سرعة وقوّة تأثير</a:t>
            </a:r>
            <a:r>
              <a:rPr lang="ar-SY" sz="2000" dirty="0" smtClean="0">
                <a:solidFill>
                  <a:schemeClr val="accent1"/>
                </a:solidFill>
              </a:rPr>
              <a:t>ها</a:t>
            </a:r>
          </a:p>
          <a:p>
            <a:pPr lvl="1" algn="r" rtl="1" eaLnBrk="1" hangingPunct="1">
              <a:lnSpc>
                <a:spcPct val="90000"/>
              </a:lnSpc>
              <a:buFontTx/>
              <a:buNone/>
            </a:pPr>
            <a:r>
              <a:rPr lang="ar-SY" sz="2000" dirty="0" smtClean="0">
                <a:solidFill>
                  <a:schemeClr val="accent1"/>
                </a:solidFill>
              </a:rPr>
              <a:t>   متماثل في الحالتين.</a:t>
            </a:r>
            <a:r>
              <a:rPr lang="ar-SA" sz="2000" dirty="0" smtClean="0">
                <a:solidFill>
                  <a:schemeClr val="accent1"/>
                </a:solidFill>
              </a:rPr>
              <a:t> يبدأ تأثيرها بعد ساعة</a:t>
            </a:r>
            <a:r>
              <a:rPr lang="ar-SY" sz="2000" dirty="0" smtClean="0">
                <a:solidFill>
                  <a:schemeClr val="accent1"/>
                </a:solidFill>
              </a:rPr>
              <a:t> إلى أربع ساعات.</a:t>
            </a:r>
          </a:p>
          <a:p>
            <a:pPr lvl="1" algn="r" rtl="1" eaLnBrk="1" hangingPunct="1">
              <a:lnSpc>
                <a:spcPct val="90000"/>
              </a:lnSpc>
            </a:pPr>
            <a:r>
              <a:rPr lang="ar-SY" sz="2000" dirty="0" smtClean="0">
                <a:solidFill>
                  <a:schemeClr val="accent1"/>
                </a:solidFill>
              </a:rPr>
              <a:t>. </a:t>
            </a:r>
          </a:p>
          <a:p>
            <a:pPr lvl="1" algn="r" rtl="1" eaLnBrk="1" hangingPunct="1">
              <a:lnSpc>
                <a:spcPct val="90000"/>
              </a:lnSpc>
            </a:pPr>
            <a:r>
              <a:rPr lang="ar-SY" sz="2000" dirty="0" smtClean="0">
                <a:solidFill>
                  <a:schemeClr val="accent1"/>
                </a:solidFill>
              </a:rPr>
              <a:t>يمنع استخدام المركنات أي المهدئات المركزية ويمنع العلاج الفيزيائي. </a:t>
            </a:r>
          </a:p>
          <a:p>
            <a:pPr lvl="1" algn="r" rtl="1" eaLnBrk="1" hangingPunct="1">
              <a:lnSpc>
                <a:spcPct val="90000"/>
              </a:lnSpc>
            </a:pPr>
            <a:r>
              <a:rPr lang="ar-SY" sz="2000" dirty="0" smtClean="0">
                <a:solidFill>
                  <a:schemeClr val="accent1"/>
                </a:solidFill>
              </a:rPr>
              <a:t>لا مكان للمقشعات ولا للصادات</a:t>
            </a:r>
            <a:endParaRPr lang="en-US" sz="2000" dirty="0" smtClean="0">
              <a:solidFill>
                <a:schemeClr val="accent1"/>
              </a:solidFill>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smtClean="0"/>
          </a:p>
        </p:txBody>
      </p:sp>
      <p:pic>
        <p:nvPicPr>
          <p:cNvPr id="54275" name="Picture 2"/>
          <p:cNvPicPr>
            <a:picLocks noGrp="1" noChangeAspect="1" noChangeArrowheads="1"/>
          </p:cNvPicPr>
          <p:nvPr>
            <p:ph idx="1"/>
          </p:nvPr>
        </p:nvPicPr>
        <p:blipFill>
          <a:blip r:embed="rId2" cstate="print"/>
          <a:srcRect/>
          <a:stretch>
            <a:fillRect/>
          </a:stretch>
        </p:blipFill>
        <p:spPr>
          <a:xfrm>
            <a:off x="2286000" y="2147888"/>
            <a:ext cx="4572000" cy="3429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r" rtl="1"/>
            <a:r>
              <a:rPr lang="ar-SY" u="sng" smtClean="0">
                <a:solidFill>
                  <a:schemeClr val="bg1"/>
                </a:solidFill>
              </a:rPr>
              <a:t>الانسداد القصبي في الربو له ثلاثة مسببات</a:t>
            </a:r>
            <a:endParaRPr lang="en-US" u="sng" smtClean="0">
              <a:solidFill>
                <a:schemeClr val="bg1"/>
              </a:solidFill>
            </a:endParaRPr>
          </a:p>
        </p:txBody>
      </p:sp>
      <p:sp>
        <p:nvSpPr>
          <p:cNvPr id="7171" name="Content Placeholder 2"/>
          <p:cNvSpPr>
            <a:spLocks noGrp="1"/>
          </p:cNvSpPr>
          <p:nvPr>
            <p:ph idx="1"/>
          </p:nvPr>
        </p:nvSpPr>
        <p:spPr/>
        <p:txBody>
          <a:bodyPr/>
          <a:lstStyle/>
          <a:p>
            <a:pPr algn="r" rtl="1"/>
            <a:r>
              <a:rPr lang="ar-SY" dirty="0" smtClean="0">
                <a:solidFill>
                  <a:srgbClr val="FFC000"/>
                </a:solidFill>
              </a:rPr>
              <a:t>التشنج العضلي للعضلات القصبية والقصيبية الملساء </a:t>
            </a:r>
            <a:r>
              <a:rPr lang="ar-EG" dirty="0" smtClean="0">
                <a:solidFill>
                  <a:srgbClr val="FFFF00"/>
                </a:solidFill>
              </a:rPr>
              <a:t>وهذا يفسر دور العلاج العرضي بالموسع القصبي</a:t>
            </a:r>
            <a:endParaRPr lang="ar-SY" dirty="0" smtClean="0">
              <a:solidFill>
                <a:srgbClr val="FFFF00"/>
              </a:solidFill>
            </a:endParaRPr>
          </a:p>
          <a:p>
            <a:pPr algn="r" rtl="1"/>
            <a:r>
              <a:rPr lang="ar-SY" dirty="0" smtClean="0">
                <a:solidFill>
                  <a:srgbClr val="FFC000"/>
                </a:solidFill>
              </a:rPr>
              <a:t>الوزمة والتجمع الخلوي </a:t>
            </a:r>
            <a:r>
              <a:rPr lang="ar-SY" dirty="0" smtClean="0">
                <a:solidFill>
                  <a:srgbClr val="FFFF00"/>
                </a:solidFill>
              </a:rPr>
              <a:t>وبالأخص </a:t>
            </a:r>
            <a:r>
              <a:rPr lang="ar-EG" dirty="0" smtClean="0">
                <a:solidFill>
                  <a:srgbClr val="FFFF00"/>
                </a:solidFill>
              </a:rPr>
              <a:t>محبات الحامض</a:t>
            </a:r>
            <a:r>
              <a:rPr lang="ar-SY" dirty="0" smtClean="0">
                <a:solidFill>
                  <a:srgbClr val="FFFF00"/>
                </a:solidFill>
              </a:rPr>
              <a:t> </a:t>
            </a:r>
            <a:r>
              <a:rPr lang="ar-EG" dirty="0" smtClean="0">
                <a:solidFill>
                  <a:srgbClr val="FFFF00"/>
                </a:solidFill>
              </a:rPr>
              <a:t>وهذا ما نسميه الالتهاب الذي يستمر اذا استمر التعرض للمحسس ، حيث أن الربو مرض مزمن(هنا نفهم الحاجة للكورتيزون الاستناقي يوميا)،وكما يزداد الالتهاب في النوب الشديدة الحادة مما يحتاج للكورتيزون الفموي أو حقنا“</a:t>
            </a:r>
            <a:endParaRPr lang="ar-SY" dirty="0" smtClean="0">
              <a:solidFill>
                <a:srgbClr val="FFFF00"/>
              </a:solidFill>
            </a:endParaRPr>
          </a:p>
          <a:p>
            <a:pPr algn="r" rtl="1"/>
            <a:r>
              <a:rPr lang="ar-SY" dirty="0" smtClean="0">
                <a:solidFill>
                  <a:srgbClr val="FFC000"/>
                </a:solidFill>
              </a:rPr>
              <a:t>فرط افرار المخاط اللزج </a:t>
            </a:r>
            <a:r>
              <a:rPr lang="ar-SY" dirty="0" smtClean="0">
                <a:solidFill>
                  <a:srgbClr val="FFFF00"/>
                </a:solidFill>
              </a:rPr>
              <a:t>وتجمع سدادات قصبية</a:t>
            </a:r>
            <a:r>
              <a:rPr lang="ar-EG" dirty="0" smtClean="0">
                <a:solidFill>
                  <a:srgbClr val="FFFF00"/>
                </a:solidFill>
              </a:rPr>
              <a:t> يتقشعها المريض في نهاية النوب</a:t>
            </a: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ar-SY" sz="4000" smtClean="0">
                <a:solidFill>
                  <a:srgbClr val="FFFF99"/>
                </a:solidFill>
              </a:rPr>
              <a:t>المكونة الثالثة:</a:t>
            </a:r>
            <a:br>
              <a:rPr lang="ar-SY" sz="4000" smtClean="0">
                <a:solidFill>
                  <a:srgbClr val="FFFF99"/>
                </a:solidFill>
              </a:rPr>
            </a:br>
            <a:r>
              <a:rPr lang="ar-SY" sz="4000" smtClean="0">
                <a:solidFill>
                  <a:srgbClr val="FFFF99"/>
                </a:solidFill>
              </a:rPr>
              <a:t>تحديد المحرضات وتجنبها</a:t>
            </a:r>
            <a:endParaRPr lang="en-US" sz="4000" smtClean="0">
              <a:solidFill>
                <a:srgbClr val="FFFF99"/>
              </a:solidFill>
            </a:endParaRPr>
          </a:p>
        </p:txBody>
      </p:sp>
      <p:sp>
        <p:nvSpPr>
          <p:cNvPr id="56323" name="Rectangle 3"/>
          <p:cNvSpPr>
            <a:spLocks noGrp="1" noChangeArrowheads="1"/>
          </p:cNvSpPr>
          <p:nvPr>
            <p:ph type="body" idx="1"/>
          </p:nvPr>
        </p:nvSpPr>
        <p:spPr>
          <a:xfrm>
            <a:off x="0" y="2057400"/>
            <a:ext cx="8229600" cy="4525963"/>
          </a:xfrm>
        </p:spPr>
        <p:txBody>
          <a:bodyPr/>
          <a:lstStyle/>
          <a:p>
            <a:pPr algn="r" rtl="1" eaLnBrk="1" hangingPunct="1"/>
            <a:r>
              <a:rPr lang="ar-SY" dirty="0" smtClean="0">
                <a:solidFill>
                  <a:srgbClr val="FFFFFF"/>
                </a:solidFill>
              </a:rPr>
              <a:t>التدخين السلبي وخاصة عند الرضع والأطفال </a:t>
            </a:r>
          </a:p>
          <a:p>
            <a:pPr algn="r" rtl="1" eaLnBrk="1" hangingPunct="1"/>
            <a:r>
              <a:rPr lang="ar-SY" dirty="0" smtClean="0">
                <a:solidFill>
                  <a:srgbClr val="FFFFFF"/>
                </a:solidFill>
              </a:rPr>
              <a:t>العت البحري: شمس ، رطوبة منخفضة في المنازل</a:t>
            </a:r>
          </a:p>
          <a:p>
            <a:pPr algn="r" rtl="1" eaLnBrk="1" hangingPunct="1"/>
            <a:r>
              <a:rPr lang="ar-SY" dirty="0" smtClean="0">
                <a:solidFill>
                  <a:srgbClr val="FFFFFF"/>
                </a:solidFill>
              </a:rPr>
              <a:t>المنظفات : استعمال الخل والبيكربونات للتنظيف والتبييض في المنازل والحمّامات</a:t>
            </a:r>
          </a:p>
          <a:p>
            <a:pPr algn="r" rtl="1" eaLnBrk="1" hangingPunct="1"/>
            <a:r>
              <a:rPr lang="ar-SY" dirty="0" smtClean="0">
                <a:solidFill>
                  <a:srgbClr val="FFFFFF"/>
                </a:solidFill>
              </a:rPr>
              <a:t>الابتعاد عن حاصرات بيتا</a:t>
            </a:r>
            <a:r>
              <a:rPr lang="ar-EG" dirty="0" smtClean="0">
                <a:solidFill>
                  <a:srgbClr val="FFFFFF"/>
                </a:solidFill>
              </a:rPr>
              <a:t> وان اضطرينا فالانتقائي منها</a:t>
            </a:r>
            <a:r>
              <a:rPr lang="ar-SY" dirty="0" smtClean="0">
                <a:solidFill>
                  <a:srgbClr val="FFFFFF"/>
                </a:solidFill>
              </a:rPr>
              <a:t>، والأسبيرين عند مرضى ربو الاسبرين فقط</a:t>
            </a:r>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ar-SY" dirty="0" smtClean="0">
                <a:solidFill>
                  <a:schemeClr val="bg1"/>
                </a:solidFill>
              </a:rPr>
              <a:t>العت البحري: في غبار أساس المنزل</a:t>
            </a:r>
            <a:r>
              <a:rPr lang="ar-EG" dirty="0" smtClean="0">
                <a:solidFill>
                  <a:schemeClr val="bg1"/>
                </a:solidFill>
              </a:rPr>
              <a:t> وينموا في الرطوبة والحرارة المعتدله</a:t>
            </a:r>
            <a:r>
              <a:rPr lang="ar-SY" dirty="0" smtClean="0">
                <a:solidFill>
                  <a:schemeClr val="bg1"/>
                </a:solidFill>
              </a:rPr>
              <a:t>  </a:t>
            </a:r>
            <a:endParaRPr lang="en-US" dirty="0" smtClean="0">
              <a:solidFill>
                <a:schemeClr val="bg1"/>
              </a:solidFill>
            </a:endParaRPr>
          </a:p>
        </p:txBody>
      </p:sp>
      <p:pic>
        <p:nvPicPr>
          <p:cNvPr id="57347" name="Picture 2"/>
          <p:cNvPicPr>
            <a:picLocks noGrp="1" noChangeAspect="1" noChangeArrowheads="1"/>
          </p:cNvPicPr>
          <p:nvPr>
            <p:ph idx="1"/>
          </p:nvPr>
        </p:nvPicPr>
        <p:blipFill>
          <a:blip r:embed="rId2" cstate="print"/>
          <a:srcRect/>
          <a:stretch>
            <a:fillRect/>
          </a:stretch>
        </p:blipFill>
        <p:spPr>
          <a:xfrm>
            <a:off x="3257550" y="2997200"/>
            <a:ext cx="2628900" cy="1731963"/>
          </a:xfrm>
          <a:noFill/>
        </p:spPr>
      </p:pic>
      <p:pic>
        <p:nvPicPr>
          <p:cNvPr id="57348" name="Picture 4" descr="http://wordpress.allin1carpetcleaning.com.au/wp-content/uploads/2012/05/dustmites-problem.jpg"/>
          <p:cNvPicPr>
            <a:picLocks noChangeAspect="1" noChangeArrowheads="1"/>
          </p:cNvPicPr>
          <p:nvPr/>
        </p:nvPicPr>
        <p:blipFill>
          <a:blip r:embed="rId3" cstate="print"/>
          <a:srcRect/>
          <a:stretch>
            <a:fillRect/>
          </a:stretch>
        </p:blipFill>
        <p:spPr bwMode="auto">
          <a:xfrm>
            <a:off x="4343400" y="1752600"/>
            <a:ext cx="2286000" cy="1143000"/>
          </a:xfrm>
          <a:prstGeom prst="rect">
            <a:avLst/>
          </a:prstGeom>
          <a:noFill/>
          <a:ln w="9525">
            <a:noFill/>
            <a:miter lim="800000"/>
            <a:headEnd/>
            <a:tailEnd/>
          </a:ln>
        </p:spPr>
      </p:pic>
      <p:pic>
        <p:nvPicPr>
          <p:cNvPr id="57349" name="Picture 6" descr="http://wordpress.allin1carpetcleaning.com.au/wp-content/uploads/2012/05/nora-12.jpg"/>
          <p:cNvPicPr>
            <a:picLocks noChangeAspect="1" noChangeArrowheads="1"/>
          </p:cNvPicPr>
          <p:nvPr/>
        </p:nvPicPr>
        <p:blipFill>
          <a:blip r:embed="rId4" cstate="print"/>
          <a:srcRect/>
          <a:stretch>
            <a:fillRect/>
          </a:stretch>
        </p:blipFill>
        <p:spPr bwMode="auto">
          <a:xfrm>
            <a:off x="1295400" y="1752600"/>
            <a:ext cx="2514600" cy="1219200"/>
          </a:xfrm>
          <a:prstGeom prst="rect">
            <a:avLst/>
          </a:prstGeom>
          <a:noFill/>
          <a:ln w="9525">
            <a:noFill/>
            <a:miter lim="800000"/>
            <a:headEnd/>
            <a:tailEnd/>
          </a:ln>
        </p:spPr>
      </p:pic>
      <p:pic>
        <p:nvPicPr>
          <p:cNvPr id="57350" name="Picture 8" descr="http://lisa.drbronner.com/wp-content/uploads/2012/05/bed-dust-mites2.jpg"/>
          <p:cNvPicPr>
            <a:picLocks noChangeAspect="1" noChangeArrowheads="1"/>
          </p:cNvPicPr>
          <p:nvPr/>
        </p:nvPicPr>
        <p:blipFill>
          <a:blip r:embed="rId5" cstate="print"/>
          <a:srcRect/>
          <a:stretch>
            <a:fillRect/>
          </a:stretch>
        </p:blipFill>
        <p:spPr bwMode="auto">
          <a:xfrm>
            <a:off x="-228600" y="3352800"/>
            <a:ext cx="3429000" cy="6751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elpDesk\Desktop\Dr YESSER\1.jpg"/>
          <p:cNvPicPr>
            <a:picLocks noChangeAspect="1" noChangeArrowheads="1"/>
          </p:cNvPicPr>
          <p:nvPr/>
        </p:nvPicPr>
        <p:blipFill>
          <a:blip r:embed="rId2" cstate="print"/>
          <a:srcRect l="1903" r="6768" b="4056"/>
          <a:stretch>
            <a:fillRect/>
          </a:stretch>
        </p:blipFill>
        <p:spPr bwMode="auto">
          <a:xfrm>
            <a:off x="914400" y="0"/>
            <a:ext cx="77724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solidFill>
                  <a:srgbClr val="FF0000"/>
                </a:solidFill>
              </a:rPr>
              <a:t>المنظفات</a:t>
            </a:r>
            <a:endParaRPr lang="en-US" dirty="0">
              <a:solidFill>
                <a:srgbClr val="FF0000"/>
              </a:solidFill>
            </a:endParaRPr>
          </a:p>
        </p:txBody>
      </p:sp>
      <p:sp>
        <p:nvSpPr>
          <p:cNvPr id="3" name="Content Placeholder 2"/>
          <p:cNvSpPr>
            <a:spLocks noGrp="1"/>
          </p:cNvSpPr>
          <p:nvPr>
            <p:ph idx="1"/>
          </p:nvPr>
        </p:nvSpPr>
        <p:spPr/>
        <p:txBody>
          <a:bodyPr/>
          <a:lstStyle/>
          <a:p>
            <a:pPr algn="r">
              <a:buNone/>
            </a:pPr>
            <a:r>
              <a:rPr lang="ar-SY" sz="5400" dirty="0" smtClean="0">
                <a:solidFill>
                  <a:srgbClr val="FFFF00"/>
                </a:solidFill>
              </a:rPr>
              <a:t>تنظيف بالبيكربونات للمجالي وبالخل للارض أو المحاليل بدون رائحة</a:t>
            </a:r>
            <a:endParaRPr lang="en-US" sz="5400"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rtl="1" eaLnBrk="1" hangingPunct="1">
              <a:buFont typeface="Arial" pitchFamily="34" charset="0"/>
              <a:buChar char="•"/>
            </a:pPr>
            <a:r>
              <a:rPr lang="ar-EG" u="sng" dirty="0" smtClean="0">
                <a:solidFill>
                  <a:srgbClr val="FF0000"/>
                </a:solidFill>
              </a:rPr>
              <a:t>المكونه الرابعه: </a:t>
            </a:r>
            <a:r>
              <a:rPr lang="ar-SY" u="sng" dirty="0" smtClean="0">
                <a:solidFill>
                  <a:srgbClr val="FF0000"/>
                </a:solidFill>
              </a:rPr>
              <a:t>التثقيف أساس الشراكة</a:t>
            </a:r>
            <a:r>
              <a:rPr lang="ar-EG" dirty="0" smtClean="0">
                <a:solidFill>
                  <a:srgbClr val="FF0000"/>
                </a:solidFill>
              </a:rPr>
              <a:t>:</a:t>
            </a:r>
            <a:endParaRPr lang="en-US" dirty="0" smtClean="0">
              <a:solidFill>
                <a:srgbClr val="FF0000"/>
              </a:solidFill>
            </a:endParaRPr>
          </a:p>
        </p:txBody>
      </p:sp>
      <p:sp>
        <p:nvSpPr>
          <p:cNvPr id="60419" name="Rectangle 3"/>
          <p:cNvSpPr>
            <a:spLocks noGrp="1" noChangeArrowheads="1"/>
          </p:cNvSpPr>
          <p:nvPr>
            <p:ph type="body" idx="1"/>
          </p:nvPr>
        </p:nvSpPr>
        <p:spPr/>
        <p:txBody>
          <a:bodyPr/>
          <a:lstStyle/>
          <a:p>
            <a:pPr algn="r" rtl="1" eaLnBrk="1" hangingPunct="1"/>
            <a:r>
              <a:rPr lang="ar-SY" dirty="0" smtClean="0">
                <a:solidFill>
                  <a:srgbClr val="FF0000"/>
                </a:solidFill>
              </a:rPr>
              <a:t>في كل زيارة طبية </a:t>
            </a:r>
          </a:p>
          <a:p>
            <a:pPr algn="r" rtl="1" eaLnBrk="1" hangingPunct="1"/>
            <a:r>
              <a:rPr lang="ar-SY" dirty="0" smtClean="0">
                <a:solidFill>
                  <a:srgbClr val="FF0000"/>
                </a:solidFill>
              </a:rPr>
              <a:t>جميع العاملين الصحيين </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hoto12"/>
          <p:cNvPicPr>
            <a:picLocks noChangeAspect="1" noChangeArrowheads="1"/>
          </p:cNvPicPr>
          <p:nvPr/>
        </p:nvPicPr>
        <p:blipFill>
          <a:blip r:embed="rId2" cstate="print"/>
          <a:srcRect/>
          <a:stretch>
            <a:fillRect/>
          </a:stretch>
        </p:blipFill>
        <p:spPr bwMode="auto">
          <a:xfrm>
            <a:off x="1374775" y="762000"/>
            <a:ext cx="5811838" cy="5861050"/>
          </a:xfrm>
          <a:prstGeom prst="rect">
            <a:avLst/>
          </a:prstGeom>
          <a:noFill/>
          <a:ln w="9525">
            <a:noFill/>
            <a:miter lim="800000"/>
            <a:headEnd/>
            <a:tailEnd/>
          </a:ln>
        </p:spPr>
      </p:pic>
      <p:sp>
        <p:nvSpPr>
          <p:cNvPr id="62467" name="Rectangle 3"/>
          <p:cNvSpPr>
            <a:spLocks noChangeArrowheads="1"/>
          </p:cNvSpPr>
          <p:nvPr/>
        </p:nvSpPr>
        <p:spPr bwMode="auto">
          <a:xfrm>
            <a:off x="2157413" y="5853113"/>
            <a:ext cx="4829175" cy="579437"/>
          </a:xfrm>
          <a:prstGeom prst="rect">
            <a:avLst/>
          </a:prstGeom>
          <a:noFill/>
          <a:ln w="9525">
            <a:noFill/>
            <a:miter lim="800000"/>
            <a:headEnd/>
            <a:tailEnd/>
          </a:ln>
        </p:spPr>
        <p:txBody>
          <a:bodyPr wrap="none" anchor="ctr">
            <a:spAutoFit/>
          </a:bodyPr>
          <a:lstStyle/>
          <a:p>
            <a:r>
              <a:rPr lang="en-US" sz="3200" i="0">
                <a:solidFill>
                  <a:schemeClr val="tx1"/>
                </a:solidFill>
              </a:rPr>
              <a:t>Safety  of  Inhaler (GSK)</a:t>
            </a:r>
          </a:p>
        </p:txBody>
      </p:sp>
      <p:sp>
        <p:nvSpPr>
          <p:cNvPr id="4" name="Title 3"/>
          <p:cNvSpPr>
            <a:spLocks noGrp="1"/>
          </p:cNvSpPr>
          <p:nvPr>
            <p:ph type="title"/>
          </p:nvPr>
        </p:nvSpPr>
        <p:spPr/>
        <p:txBody>
          <a:bodyPr/>
          <a:lstStyle/>
          <a:p>
            <a:r>
              <a:rPr lang="ar-EG" sz="3600" u="sng" dirty="0" smtClean="0">
                <a:solidFill>
                  <a:srgbClr val="FF0000"/>
                </a:solidFill>
              </a:rPr>
              <a:t>أقنع الأهل أن البخاخ لا يضر</a:t>
            </a:r>
            <a:endParaRPr lang="en-US" sz="3600" u="sng" dirty="0">
              <a:solidFill>
                <a:srgbClr val="FF0000"/>
              </a:solidFill>
            </a:endParaRPr>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609600"/>
            <a:ext cx="9144000" cy="228600"/>
          </a:xfrm>
          <a:prstGeom prst="rect">
            <a:avLst/>
          </a:prstGeom>
          <a:solidFill>
            <a:schemeClr val="bg1"/>
          </a:solidFill>
          <a:ln w="9525">
            <a:noFill/>
            <a:miter lim="800000"/>
            <a:headEnd/>
            <a:tailEnd/>
          </a:ln>
        </p:spPr>
        <p:txBody>
          <a:bodyPr wrap="none" anchor="ctr"/>
          <a:lstStyle/>
          <a:p>
            <a:endParaRPr lang="ar-SY"/>
          </a:p>
        </p:txBody>
      </p:sp>
      <p:sp>
        <p:nvSpPr>
          <p:cNvPr id="63491" name="Rectangle 3"/>
          <p:cNvSpPr>
            <a:spLocks noGrp="1" noChangeArrowheads="1"/>
          </p:cNvSpPr>
          <p:nvPr>
            <p:ph type="ctrTitle"/>
          </p:nvPr>
        </p:nvSpPr>
        <p:spPr/>
        <p:txBody>
          <a:bodyPr/>
          <a:lstStyle/>
          <a:p>
            <a:pPr eaLnBrk="1" hangingPunct="1"/>
            <a:endParaRPr lang="ar-SY" smtClean="0"/>
          </a:p>
        </p:txBody>
      </p:sp>
      <p:sp>
        <p:nvSpPr>
          <p:cNvPr id="63492" name="Rectangle 4"/>
          <p:cNvSpPr>
            <a:spLocks noGrp="1" noChangeArrowheads="1"/>
          </p:cNvSpPr>
          <p:nvPr>
            <p:ph type="subTitle" idx="1"/>
          </p:nvPr>
        </p:nvSpPr>
        <p:spPr/>
        <p:txBody>
          <a:bodyPr/>
          <a:lstStyle/>
          <a:p>
            <a:pPr eaLnBrk="1" hangingPunct="1"/>
            <a:endParaRPr lang="ar-SY" smtClean="0"/>
          </a:p>
        </p:txBody>
      </p:sp>
      <p:sp>
        <p:nvSpPr>
          <p:cNvPr id="63493" name="Rectangle 5"/>
          <p:cNvSpPr>
            <a:spLocks noChangeArrowheads="1"/>
          </p:cNvSpPr>
          <p:nvPr/>
        </p:nvSpPr>
        <p:spPr bwMode="auto">
          <a:xfrm>
            <a:off x="0" y="1371600"/>
            <a:ext cx="9144000" cy="0"/>
          </a:xfrm>
          <a:prstGeom prst="rect">
            <a:avLst/>
          </a:prstGeom>
          <a:noFill/>
          <a:ln w="9525">
            <a:noFill/>
            <a:miter lim="800000"/>
            <a:headEnd/>
            <a:tailEnd/>
          </a:ln>
        </p:spPr>
        <p:txBody>
          <a:bodyPr wrap="none" anchor="ctr">
            <a:spAutoFit/>
          </a:bodyPr>
          <a:lstStyle/>
          <a:p>
            <a:endParaRPr lang="ar-SY"/>
          </a:p>
        </p:txBody>
      </p:sp>
      <p:grpSp>
        <p:nvGrpSpPr>
          <p:cNvPr id="63494" name="Group 6"/>
          <p:cNvGrpSpPr>
            <a:grpSpLocks/>
          </p:cNvGrpSpPr>
          <p:nvPr/>
        </p:nvGrpSpPr>
        <p:grpSpPr bwMode="auto">
          <a:xfrm>
            <a:off x="381000" y="304800"/>
            <a:ext cx="8382000" cy="6084888"/>
            <a:chOff x="240" y="192"/>
            <a:chExt cx="5280" cy="3833"/>
          </a:xfrm>
        </p:grpSpPr>
        <p:sp>
          <p:nvSpPr>
            <p:cNvPr id="63498" name="Rectangle 7"/>
            <p:cNvSpPr>
              <a:spLocks noChangeArrowheads="1"/>
            </p:cNvSpPr>
            <p:nvPr/>
          </p:nvSpPr>
          <p:spPr bwMode="auto">
            <a:xfrm>
              <a:off x="2812" y="3695"/>
              <a:ext cx="116" cy="330"/>
            </a:xfrm>
            <a:prstGeom prst="rect">
              <a:avLst/>
            </a:prstGeom>
            <a:noFill/>
            <a:ln w="9525">
              <a:noFill/>
              <a:miter lim="800000"/>
              <a:headEnd/>
              <a:tailEnd/>
            </a:ln>
          </p:spPr>
          <p:txBody>
            <a:bodyPr wrap="none" anchor="ctr">
              <a:spAutoFit/>
            </a:bodyPr>
            <a:lstStyle/>
            <a:p>
              <a:endParaRPr lang="en-US" sz="2800" i="0" dirty="0"/>
            </a:p>
          </p:txBody>
        </p:sp>
        <p:pic>
          <p:nvPicPr>
            <p:cNvPr id="63499" name="Picture 8" descr="milad1"/>
            <p:cNvPicPr>
              <a:picLocks noChangeAspect="1" noChangeArrowheads="1"/>
            </p:cNvPicPr>
            <p:nvPr/>
          </p:nvPicPr>
          <p:blipFill>
            <a:blip r:embed="rId2" cstate="print"/>
            <a:srcRect/>
            <a:stretch>
              <a:fillRect/>
            </a:stretch>
          </p:blipFill>
          <p:spPr bwMode="auto">
            <a:xfrm>
              <a:off x="240" y="192"/>
              <a:ext cx="5280" cy="3504"/>
            </a:xfrm>
            <a:prstGeom prst="rect">
              <a:avLst/>
            </a:prstGeom>
            <a:noFill/>
            <a:ln w="9525">
              <a:noFill/>
              <a:miter lim="800000"/>
              <a:headEnd/>
              <a:tailEnd/>
            </a:ln>
          </p:spPr>
        </p:pic>
      </p:grpSp>
      <p:grpSp>
        <p:nvGrpSpPr>
          <p:cNvPr id="63495" name="Group 9"/>
          <p:cNvGrpSpPr>
            <a:grpSpLocks/>
          </p:cNvGrpSpPr>
          <p:nvPr/>
        </p:nvGrpSpPr>
        <p:grpSpPr bwMode="auto">
          <a:xfrm>
            <a:off x="381000" y="304800"/>
            <a:ext cx="8382000" cy="6084888"/>
            <a:chOff x="240" y="192"/>
            <a:chExt cx="5280" cy="3833"/>
          </a:xfrm>
        </p:grpSpPr>
        <p:sp>
          <p:nvSpPr>
            <p:cNvPr id="63496" name="Rectangle 10"/>
            <p:cNvSpPr>
              <a:spLocks noChangeArrowheads="1"/>
            </p:cNvSpPr>
            <p:nvPr/>
          </p:nvSpPr>
          <p:spPr bwMode="auto">
            <a:xfrm>
              <a:off x="1393" y="3695"/>
              <a:ext cx="2954" cy="330"/>
            </a:xfrm>
            <a:prstGeom prst="rect">
              <a:avLst/>
            </a:prstGeom>
            <a:noFill/>
            <a:ln w="9525">
              <a:noFill/>
              <a:miter lim="800000"/>
              <a:headEnd/>
              <a:tailEnd/>
            </a:ln>
          </p:spPr>
          <p:txBody>
            <a:bodyPr wrap="none" anchor="ctr">
              <a:spAutoFit/>
            </a:bodyPr>
            <a:lstStyle/>
            <a:p>
              <a:r>
                <a:rPr lang="ar-EG" sz="2800" i="0" dirty="0" smtClean="0"/>
                <a:t>البخاخ  لا يضر طفلك بل سينمو طبيعيا </a:t>
              </a:r>
              <a:endParaRPr lang="en-US" sz="2800" i="0" dirty="0"/>
            </a:p>
          </p:txBody>
        </p:sp>
        <p:pic>
          <p:nvPicPr>
            <p:cNvPr id="63497" name="Picture 11" descr="milad1"/>
            <p:cNvPicPr>
              <a:picLocks noChangeAspect="1" noChangeArrowheads="1"/>
            </p:cNvPicPr>
            <p:nvPr/>
          </p:nvPicPr>
          <p:blipFill>
            <a:blip r:embed="rId2" cstate="print"/>
            <a:srcRect/>
            <a:stretch>
              <a:fillRect/>
            </a:stretch>
          </p:blipFill>
          <p:spPr bwMode="auto">
            <a:xfrm>
              <a:off x="240" y="192"/>
              <a:ext cx="5280" cy="35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981200" y="381000"/>
            <a:ext cx="4918075" cy="5257800"/>
          </a:xfrm>
          <a:prstGeom prst="rect">
            <a:avLst/>
          </a:prstGeom>
          <a:noFill/>
          <a:ln w="9525">
            <a:noFill/>
            <a:miter lim="800000"/>
            <a:headEnd/>
            <a:tailEnd/>
          </a:ln>
        </p:spPr>
      </p:pic>
      <p:sp>
        <p:nvSpPr>
          <p:cNvPr id="66563" name="Rectangle 3"/>
          <p:cNvSpPr>
            <a:spLocks noChangeArrowheads="1"/>
          </p:cNvSpPr>
          <p:nvPr/>
        </p:nvSpPr>
        <p:spPr bwMode="auto">
          <a:xfrm>
            <a:off x="3175" y="5745163"/>
            <a:ext cx="6778625" cy="523875"/>
          </a:xfrm>
          <a:prstGeom prst="rect">
            <a:avLst/>
          </a:prstGeom>
          <a:noFill/>
          <a:ln w="9525">
            <a:noFill/>
            <a:miter lim="800000"/>
            <a:headEnd/>
            <a:tailEnd/>
          </a:ln>
        </p:spPr>
        <p:txBody>
          <a:bodyPr anchor="ctr">
            <a:spAutoFit/>
          </a:bodyPr>
          <a:lstStyle/>
          <a:p>
            <a:r>
              <a:rPr lang="ar-SY" sz="1400" i="0"/>
              <a:t>الكورتيزون الاستنشاقي في الطفولة الأولى يؤد الى السيطرة على الربو ويق من تشوه الصدر</a:t>
            </a:r>
          </a:p>
          <a:p>
            <a:r>
              <a:rPr lang="ar-SY" sz="1400" i="0"/>
              <a:t>لو أخذ هذا الشاب الذي كان يعاني من الربو في طفولته الأولى الكورتيزون الاستنشاقي لما تشوه صدره</a:t>
            </a:r>
            <a:endParaRPr lang="en-GB" sz="1400" i="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0" y="1143000"/>
            <a:ext cx="7848600" cy="4953000"/>
          </a:xfrm>
          <a:prstGeom prst="rect">
            <a:avLst/>
          </a:prstGeom>
          <a:noFill/>
          <a:ln w="9525">
            <a:solidFill>
              <a:schemeClr val="tx1"/>
            </a:solidFill>
            <a:miter lim="800000"/>
            <a:headEnd/>
            <a:tailEnd/>
          </a:ln>
        </p:spPr>
      </p:pic>
      <p:sp>
        <p:nvSpPr>
          <p:cNvPr id="65539" name="Text Box 3"/>
          <p:cNvSpPr txBox="1">
            <a:spLocks noChangeArrowheads="1"/>
          </p:cNvSpPr>
          <p:nvPr/>
        </p:nvSpPr>
        <p:spPr bwMode="auto">
          <a:xfrm>
            <a:off x="7010400" y="2667000"/>
            <a:ext cx="1143000" cy="244475"/>
          </a:xfrm>
          <a:prstGeom prst="rect">
            <a:avLst/>
          </a:prstGeom>
          <a:noFill/>
          <a:ln w="9525">
            <a:noFill/>
            <a:miter lim="800000"/>
            <a:headEnd/>
            <a:tailEnd/>
          </a:ln>
        </p:spPr>
        <p:txBody>
          <a:bodyPr>
            <a:spAutoFit/>
          </a:bodyPr>
          <a:lstStyle/>
          <a:p>
            <a:pPr algn="l">
              <a:spcBef>
                <a:spcPct val="50000"/>
              </a:spcBef>
            </a:pPr>
            <a:endParaRPr lang="ar-SY" sz="1000" b="0" i="0">
              <a:solidFill>
                <a:schemeClr val="tx1"/>
              </a:solidFill>
            </a:endParaRPr>
          </a:p>
        </p:txBody>
      </p:sp>
      <p:sp>
        <p:nvSpPr>
          <p:cNvPr id="65540" name="Text Box 4"/>
          <p:cNvSpPr txBox="1">
            <a:spLocks noChangeArrowheads="1"/>
          </p:cNvSpPr>
          <p:nvPr/>
        </p:nvSpPr>
        <p:spPr bwMode="auto">
          <a:xfrm>
            <a:off x="4419600" y="5486400"/>
            <a:ext cx="4038600" cy="336550"/>
          </a:xfrm>
          <a:prstGeom prst="rect">
            <a:avLst/>
          </a:prstGeom>
          <a:noFill/>
          <a:ln w="9525">
            <a:noFill/>
            <a:miter lim="800000"/>
            <a:headEnd/>
            <a:tailEnd/>
          </a:ln>
        </p:spPr>
        <p:txBody>
          <a:bodyPr>
            <a:spAutoFit/>
          </a:bodyPr>
          <a:lstStyle/>
          <a:p>
            <a:pPr algn="l">
              <a:spcBef>
                <a:spcPct val="50000"/>
              </a:spcBef>
            </a:pPr>
            <a:r>
              <a:rPr lang="en-US" sz="1600" b="0" i="0">
                <a:solidFill>
                  <a:schemeClr val="tx1"/>
                </a:solidFill>
              </a:rPr>
              <a:t>UK – national respiratory training center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p:txBody>
          <a:bodyPr/>
          <a:lstStyle/>
          <a:p>
            <a:pPr eaLnBrk="1" hangingPunct="1"/>
            <a:endParaRPr lang="ar-SY" smtClean="0"/>
          </a:p>
        </p:txBody>
      </p:sp>
      <p:sp>
        <p:nvSpPr>
          <p:cNvPr id="72707" name="Rectangle 3"/>
          <p:cNvSpPr>
            <a:spLocks noGrp="1" noChangeArrowheads="1"/>
          </p:cNvSpPr>
          <p:nvPr>
            <p:ph type="subTitle" idx="1"/>
          </p:nvPr>
        </p:nvSpPr>
        <p:spPr/>
        <p:txBody>
          <a:bodyPr/>
          <a:lstStyle/>
          <a:p>
            <a:pPr eaLnBrk="1" hangingPunct="1"/>
            <a:endParaRPr lang="ar-SY" smtClean="0"/>
          </a:p>
        </p:txBody>
      </p:sp>
      <p:pic>
        <p:nvPicPr>
          <p:cNvPr id="72708" name="Picture 4"/>
          <p:cNvPicPr>
            <a:picLocks noChangeAspect="1" noChangeArrowheads="1"/>
          </p:cNvPicPr>
          <p:nvPr/>
        </p:nvPicPr>
        <p:blipFill>
          <a:blip r:embed="rId3" cstate="print"/>
          <a:srcRect/>
          <a:stretch>
            <a:fillRect/>
          </a:stretch>
        </p:blipFill>
        <p:spPr bwMode="auto">
          <a:xfrm>
            <a:off x="685800" y="800100"/>
            <a:ext cx="70866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ar-SY" u="sng" dirty="0" smtClean="0">
                <a:solidFill>
                  <a:schemeClr val="bg1"/>
                </a:solidFill>
              </a:rPr>
              <a:t>تشخيص الربو </a:t>
            </a:r>
            <a:endParaRPr lang="en-US" u="sng" dirty="0" smtClean="0">
              <a:solidFill>
                <a:schemeClr val="bg1"/>
              </a:solidFill>
            </a:endParaRPr>
          </a:p>
        </p:txBody>
      </p:sp>
      <p:sp>
        <p:nvSpPr>
          <p:cNvPr id="15363" name="Rectangle 3"/>
          <p:cNvSpPr>
            <a:spLocks noGrp="1" noChangeArrowheads="1"/>
          </p:cNvSpPr>
          <p:nvPr>
            <p:ph type="body" idx="1"/>
          </p:nvPr>
        </p:nvSpPr>
        <p:spPr/>
        <p:txBody>
          <a:bodyPr/>
          <a:lstStyle/>
          <a:p>
            <a:pPr algn="r" rtl="1" eaLnBrk="1" hangingPunct="1"/>
            <a:r>
              <a:rPr lang="ar-SY" sz="3600" b="1" smtClean="0">
                <a:solidFill>
                  <a:srgbClr val="FF0000"/>
                </a:solidFill>
                <a:latin typeface="Algerian" pitchFamily="82" charset="0"/>
              </a:rPr>
              <a:t>. </a:t>
            </a:r>
            <a:r>
              <a:rPr lang="ar-SA" sz="3600" b="1" smtClean="0">
                <a:solidFill>
                  <a:srgbClr val="FF0000"/>
                </a:solidFill>
                <a:latin typeface="Algerian" pitchFamily="82" charset="0"/>
              </a:rPr>
              <a:t>الأعراض السريرّية</a:t>
            </a:r>
            <a:r>
              <a:rPr lang="ar-SY" b="1" smtClean="0">
                <a:solidFill>
                  <a:srgbClr val="FFFF99"/>
                </a:solidFill>
              </a:rPr>
              <a:t>:</a:t>
            </a:r>
            <a:endParaRPr lang="ar-SY" smtClean="0">
              <a:solidFill>
                <a:srgbClr val="FFFF99"/>
              </a:solidFill>
            </a:endParaRPr>
          </a:p>
          <a:p>
            <a:pPr algn="r" rtl="1" eaLnBrk="1" hangingPunct="1"/>
            <a:r>
              <a:rPr lang="ar-SY" smtClean="0">
                <a:solidFill>
                  <a:srgbClr val="FFFF99"/>
                </a:solidFill>
              </a:rPr>
              <a:t>أربعة أعراض رئيسية:</a:t>
            </a:r>
            <a:endParaRPr lang="ar-SA" smtClean="0">
              <a:solidFill>
                <a:srgbClr val="FFFF99"/>
              </a:solidFill>
            </a:endParaRPr>
          </a:p>
          <a:p>
            <a:pPr algn="r" rtl="1" eaLnBrk="1" hangingPunct="1"/>
            <a:r>
              <a:rPr lang="ar-SA" smtClean="0">
                <a:solidFill>
                  <a:srgbClr val="FFFF99"/>
                </a:solidFill>
              </a:rPr>
              <a:t>ضيق نفس</a:t>
            </a:r>
          </a:p>
          <a:p>
            <a:pPr algn="r" rtl="1" eaLnBrk="1" hangingPunct="1"/>
            <a:r>
              <a:rPr lang="ar-SA" smtClean="0">
                <a:solidFill>
                  <a:srgbClr val="FFFF99"/>
                </a:solidFill>
              </a:rPr>
              <a:t>حس ضغط على الصدر  </a:t>
            </a:r>
            <a:r>
              <a:rPr lang="en-US" smtClean="0">
                <a:solidFill>
                  <a:srgbClr val="FFFF99"/>
                </a:solidFill>
              </a:rPr>
              <a:t>Tightness</a:t>
            </a:r>
            <a:r>
              <a:rPr lang="ar-SA" smtClean="0">
                <a:solidFill>
                  <a:srgbClr val="FFFF99"/>
                </a:solidFill>
              </a:rPr>
              <a:t>     </a:t>
            </a:r>
            <a:endParaRPr lang="ar-SY" smtClean="0">
              <a:solidFill>
                <a:srgbClr val="FFFF99"/>
              </a:solidFill>
            </a:endParaRPr>
          </a:p>
          <a:p>
            <a:pPr algn="r" rtl="1" eaLnBrk="1" hangingPunct="1"/>
            <a:r>
              <a:rPr lang="ar-SY" smtClean="0">
                <a:solidFill>
                  <a:srgbClr val="FFFF99"/>
                </a:solidFill>
              </a:rPr>
              <a:t>أ</a:t>
            </a:r>
            <a:r>
              <a:rPr lang="ar-SA" smtClean="0">
                <a:solidFill>
                  <a:srgbClr val="FFFF99"/>
                </a:solidFill>
              </a:rPr>
              <a:t>زيز </a:t>
            </a:r>
          </a:p>
          <a:p>
            <a:pPr algn="r" rtl="1" eaLnBrk="1" hangingPunct="1"/>
            <a:r>
              <a:rPr lang="ar-SA" smtClean="0">
                <a:solidFill>
                  <a:srgbClr val="FFFF99"/>
                </a:solidFill>
              </a:rPr>
              <a:t>سعال ...  </a:t>
            </a:r>
            <a:r>
              <a:rPr lang="en-US" smtClean="0">
                <a:solidFill>
                  <a:srgbClr val="FFFF99"/>
                </a:solidFill>
              </a:rPr>
              <a:t>)</a:t>
            </a:r>
            <a:r>
              <a:rPr lang="ar-SA" smtClean="0">
                <a:solidFill>
                  <a:srgbClr val="FFFF99"/>
                </a:solidFill>
              </a:rPr>
              <a:t> قد يكون عرضاً مفرداً عند الأطفال</a:t>
            </a:r>
            <a:r>
              <a:rPr lang="en-US" smtClean="0">
                <a:solidFill>
                  <a:srgbClr val="FFFF99"/>
                </a:solidFill>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739775" y="1052513"/>
            <a:ext cx="2363788"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lgn="l">
              <a:spcBef>
                <a:spcPct val="50000"/>
              </a:spcBef>
              <a:defRPr/>
            </a:pPr>
            <a:r>
              <a:rPr lang="en-US" b="0" i="0">
                <a:latin typeface="Times New Roman" pitchFamily="18" charset="0"/>
              </a:rPr>
              <a:t>United States</a:t>
            </a:r>
          </a:p>
        </p:txBody>
      </p:sp>
      <p:sp>
        <p:nvSpPr>
          <p:cNvPr id="74755" name="Text Box 3"/>
          <p:cNvSpPr txBox="1">
            <a:spLocks noChangeArrowheads="1"/>
          </p:cNvSpPr>
          <p:nvPr/>
        </p:nvSpPr>
        <p:spPr bwMode="auto">
          <a:xfrm>
            <a:off x="190500" y="2311400"/>
            <a:ext cx="2400300" cy="457200"/>
          </a:xfrm>
          <a:prstGeom prst="rect">
            <a:avLst/>
          </a:prstGeom>
          <a:noFill/>
          <a:ln w="9525">
            <a:noFill/>
            <a:miter lim="800000"/>
            <a:headEnd/>
            <a:tailEnd/>
          </a:ln>
        </p:spPr>
        <p:txBody>
          <a:bodyPr>
            <a:spAutoFit/>
          </a:bodyPr>
          <a:lstStyle/>
          <a:p>
            <a:pPr algn="l">
              <a:spcBef>
                <a:spcPct val="50000"/>
              </a:spcBef>
            </a:pPr>
            <a:r>
              <a:rPr lang="en-US" i="0">
                <a:solidFill>
                  <a:srgbClr val="FCF004"/>
                </a:solidFill>
                <a:latin typeface="Times New Roman" pitchFamily="18" charset="0"/>
              </a:rPr>
              <a:t>United Kingdom</a:t>
            </a:r>
          </a:p>
        </p:txBody>
      </p:sp>
      <p:sp>
        <p:nvSpPr>
          <p:cNvPr id="258052" name="Text Box 4"/>
          <p:cNvSpPr txBox="1">
            <a:spLocks noChangeArrowheads="1"/>
          </p:cNvSpPr>
          <p:nvPr/>
        </p:nvSpPr>
        <p:spPr bwMode="auto">
          <a:xfrm>
            <a:off x="152400" y="3352800"/>
            <a:ext cx="1524000"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a:solidFill>
                  <a:srgbClr val="33CC33"/>
                </a:solidFill>
                <a:latin typeface="Times New Roman" pitchFamily="18" charset="0"/>
              </a:rPr>
              <a:t>Argentina</a:t>
            </a:r>
          </a:p>
        </p:txBody>
      </p:sp>
      <p:sp>
        <p:nvSpPr>
          <p:cNvPr id="258053" name="Text Box 5"/>
          <p:cNvSpPr txBox="1">
            <a:spLocks noChangeArrowheads="1"/>
          </p:cNvSpPr>
          <p:nvPr/>
        </p:nvSpPr>
        <p:spPr bwMode="auto">
          <a:xfrm>
            <a:off x="1176338" y="509588"/>
            <a:ext cx="1441450"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i="0">
                <a:solidFill>
                  <a:srgbClr val="FF0066"/>
                </a:solidFill>
                <a:latin typeface="Times New Roman" pitchFamily="18" charset="0"/>
              </a:rPr>
              <a:t>Australia</a:t>
            </a:r>
          </a:p>
        </p:txBody>
      </p:sp>
      <p:sp>
        <p:nvSpPr>
          <p:cNvPr id="258054" name="Text Box 6"/>
          <p:cNvSpPr txBox="1">
            <a:spLocks noChangeArrowheads="1"/>
          </p:cNvSpPr>
          <p:nvPr/>
        </p:nvSpPr>
        <p:spPr bwMode="auto">
          <a:xfrm>
            <a:off x="2730500" y="715963"/>
            <a:ext cx="1971675" cy="457200"/>
          </a:xfrm>
          <a:prstGeom prst="rect">
            <a:avLst/>
          </a:prstGeom>
          <a:noFill/>
          <a:ln w="9525">
            <a:noFill/>
            <a:miter lim="800000"/>
            <a:headEnd/>
            <a:tailEnd/>
          </a:ln>
          <a:effectLst>
            <a:outerShdw dist="25400" dir="5400000" algn="ctr" rotWithShape="0">
              <a:schemeClr val="tx1"/>
            </a:outerShdw>
          </a:effectLst>
        </p:spPr>
        <p:txBody>
          <a:bodyPr>
            <a:spAutoFit/>
          </a:bodyPr>
          <a:lstStyle/>
          <a:p>
            <a:pPr algn="l">
              <a:spcBef>
                <a:spcPct val="50000"/>
              </a:spcBef>
              <a:defRPr/>
            </a:pPr>
            <a:r>
              <a:rPr lang="en-US">
                <a:solidFill>
                  <a:srgbClr val="0000FF"/>
                </a:solidFill>
                <a:latin typeface="Times New Roman" pitchFamily="18" charset="0"/>
              </a:rPr>
              <a:t>Brazil</a:t>
            </a:r>
          </a:p>
        </p:txBody>
      </p:sp>
      <p:sp>
        <p:nvSpPr>
          <p:cNvPr id="74759" name="Text Box 7"/>
          <p:cNvSpPr txBox="1">
            <a:spLocks noChangeArrowheads="1"/>
          </p:cNvSpPr>
          <p:nvPr/>
        </p:nvSpPr>
        <p:spPr bwMode="auto">
          <a:xfrm>
            <a:off x="5438775" y="873125"/>
            <a:ext cx="1539875" cy="457200"/>
          </a:xfrm>
          <a:prstGeom prst="rect">
            <a:avLst/>
          </a:prstGeom>
          <a:noFill/>
          <a:ln w="9525">
            <a:noFill/>
            <a:miter lim="800000"/>
            <a:headEnd/>
            <a:tailEnd/>
          </a:ln>
        </p:spPr>
        <p:txBody>
          <a:bodyPr>
            <a:spAutoFit/>
          </a:bodyPr>
          <a:lstStyle/>
          <a:p>
            <a:pPr algn="l">
              <a:spcBef>
                <a:spcPct val="50000"/>
              </a:spcBef>
            </a:pPr>
            <a:r>
              <a:rPr lang="en-US" i="0">
                <a:solidFill>
                  <a:srgbClr val="33CC33"/>
                </a:solidFill>
              </a:rPr>
              <a:t>Austria</a:t>
            </a:r>
          </a:p>
        </p:txBody>
      </p:sp>
      <p:sp>
        <p:nvSpPr>
          <p:cNvPr id="258056" name="Text Box 8"/>
          <p:cNvSpPr txBox="1">
            <a:spLocks noChangeArrowheads="1"/>
          </p:cNvSpPr>
          <p:nvPr/>
        </p:nvSpPr>
        <p:spPr bwMode="auto">
          <a:xfrm>
            <a:off x="3910013" y="649288"/>
            <a:ext cx="1231900" cy="457200"/>
          </a:xfrm>
          <a:prstGeom prst="rect">
            <a:avLst/>
          </a:prstGeom>
          <a:noFill/>
          <a:ln w="9525">
            <a:noFill/>
            <a:miter lim="800000"/>
            <a:headEnd/>
            <a:tailEnd/>
          </a:ln>
          <a:effectLst>
            <a:outerShdw dist="28398" dir="1593903" algn="ctr" rotWithShape="0">
              <a:schemeClr val="tx1"/>
            </a:outerShdw>
          </a:effectLst>
        </p:spPr>
        <p:txBody>
          <a:bodyPr>
            <a:spAutoFit/>
          </a:bodyPr>
          <a:lstStyle/>
          <a:p>
            <a:pPr algn="l">
              <a:spcBef>
                <a:spcPct val="50000"/>
              </a:spcBef>
              <a:defRPr/>
            </a:pPr>
            <a:r>
              <a:rPr lang="en-US" i="0">
                <a:solidFill>
                  <a:srgbClr val="FCF004"/>
                </a:solidFill>
                <a:latin typeface="Times New Roman" pitchFamily="18" charset="0"/>
              </a:rPr>
              <a:t>Canada</a:t>
            </a:r>
          </a:p>
        </p:txBody>
      </p:sp>
      <p:sp>
        <p:nvSpPr>
          <p:cNvPr id="74761" name="Text Box 9"/>
          <p:cNvSpPr txBox="1">
            <a:spLocks noChangeArrowheads="1"/>
          </p:cNvSpPr>
          <p:nvPr/>
        </p:nvSpPr>
        <p:spPr bwMode="auto">
          <a:xfrm>
            <a:off x="7510463" y="2895600"/>
            <a:ext cx="1404937" cy="457200"/>
          </a:xfrm>
          <a:prstGeom prst="rect">
            <a:avLst/>
          </a:prstGeom>
          <a:noFill/>
          <a:ln w="9525">
            <a:noFill/>
            <a:miter lim="800000"/>
            <a:headEnd/>
            <a:tailEnd/>
          </a:ln>
        </p:spPr>
        <p:txBody>
          <a:bodyPr>
            <a:spAutoFit/>
          </a:bodyPr>
          <a:lstStyle/>
          <a:p>
            <a:pPr algn="l">
              <a:spcBef>
                <a:spcPct val="50000"/>
              </a:spcBef>
            </a:pPr>
            <a:r>
              <a:rPr lang="en-US">
                <a:latin typeface="Times New Roman" pitchFamily="18" charset="0"/>
              </a:rPr>
              <a:t>Chile</a:t>
            </a:r>
          </a:p>
        </p:txBody>
      </p:sp>
      <p:sp>
        <p:nvSpPr>
          <p:cNvPr id="74762" name="Text Box 10"/>
          <p:cNvSpPr txBox="1">
            <a:spLocks noChangeArrowheads="1"/>
          </p:cNvSpPr>
          <p:nvPr/>
        </p:nvSpPr>
        <p:spPr bwMode="auto">
          <a:xfrm>
            <a:off x="4879975" y="5624513"/>
            <a:ext cx="1220788" cy="396875"/>
          </a:xfrm>
          <a:prstGeom prst="rect">
            <a:avLst/>
          </a:prstGeom>
          <a:noFill/>
          <a:ln w="9525">
            <a:noFill/>
            <a:miter lim="800000"/>
            <a:headEnd/>
            <a:tailEnd/>
          </a:ln>
        </p:spPr>
        <p:txBody>
          <a:bodyPr>
            <a:spAutoFit/>
          </a:bodyPr>
          <a:lstStyle/>
          <a:p>
            <a:pPr algn="l">
              <a:spcBef>
                <a:spcPct val="50000"/>
              </a:spcBef>
            </a:pPr>
            <a:r>
              <a:rPr lang="en-US" sz="2000" b="0" i="0">
                <a:solidFill>
                  <a:srgbClr val="FF0000"/>
                </a:solidFill>
              </a:rPr>
              <a:t>Belgium</a:t>
            </a:r>
          </a:p>
        </p:txBody>
      </p:sp>
      <p:sp>
        <p:nvSpPr>
          <p:cNvPr id="258059" name="Text Box 11"/>
          <p:cNvSpPr txBox="1">
            <a:spLocks noChangeArrowheads="1"/>
          </p:cNvSpPr>
          <p:nvPr/>
        </p:nvSpPr>
        <p:spPr bwMode="auto">
          <a:xfrm>
            <a:off x="5791200" y="1695450"/>
            <a:ext cx="981075" cy="45720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i="0">
                <a:solidFill>
                  <a:srgbClr val="FF9900"/>
                </a:solidFill>
                <a:latin typeface="Times New Roman" pitchFamily="18" charset="0"/>
              </a:rPr>
              <a:t>China</a:t>
            </a:r>
          </a:p>
        </p:txBody>
      </p:sp>
      <p:sp>
        <p:nvSpPr>
          <p:cNvPr id="258060" name="Text Box 12"/>
          <p:cNvSpPr txBox="1">
            <a:spLocks noChangeArrowheads="1"/>
          </p:cNvSpPr>
          <p:nvPr/>
        </p:nvSpPr>
        <p:spPr bwMode="auto">
          <a:xfrm>
            <a:off x="7113588" y="5418138"/>
            <a:ext cx="1516062" cy="457200"/>
          </a:xfrm>
          <a:prstGeom prst="rect">
            <a:avLst/>
          </a:prstGeom>
          <a:noFill/>
          <a:ln w="9525">
            <a:noFill/>
            <a:miter lim="800000"/>
            <a:headEnd/>
            <a:tailEnd/>
          </a:ln>
          <a:effectLst>
            <a:outerShdw dist="17961" dir="2700000" algn="ctr" rotWithShape="0">
              <a:schemeClr val="bg1"/>
            </a:outerShdw>
          </a:effectLst>
        </p:spPr>
        <p:txBody>
          <a:bodyPr>
            <a:spAutoFit/>
          </a:bodyPr>
          <a:lstStyle/>
          <a:p>
            <a:pPr algn="l">
              <a:spcBef>
                <a:spcPct val="50000"/>
              </a:spcBef>
              <a:defRPr/>
            </a:pPr>
            <a:r>
              <a:rPr lang="en-US" b="0" i="0">
                <a:solidFill>
                  <a:srgbClr val="FF99CC"/>
                </a:solidFill>
                <a:latin typeface="Times New Roman" pitchFamily="18" charset="0"/>
              </a:rPr>
              <a:t>Denmark</a:t>
            </a:r>
          </a:p>
        </p:txBody>
      </p:sp>
      <p:sp>
        <p:nvSpPr>
          <p:cNvPr id="258061" name="Text Box 13"/>
          <p:cNvSpPr txBox="1">
            <a:spLocks noChangeArrowheads="1"/>
          </p:cNvSpPr>
          <p:nvPr/>
        </p:nvSpPr>
        <p:spPr bwMode="auto">
          <a:xfrm>
            <a:off x="2868613" y="6040438"/>
            <a:ext cx="1477962"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i="0">
                <a:solidFill>
                  <a:srgbClr val="FF9900"/>
                </a:solidFill>
                <a:latin typeface="Times New Roman" pitchFamily="18" charset="0"/>
              </a:rPr>
              <a:t>Columbia</a:t>
            </a:r>
          </a:p>
        </p:txBody>
      </p:sp>
      <p:sp>
        <p:nvSpPr>
          <p:cNvPr id="258062" name="Text Box 14"/>
          <p:cNvSpPr txBox="1">
            <a:spLocks noChangeArrowheads="1"/>
          </p:cNvSpPr>
          <p:nvPr/>
        </p:nvSpPr>
        <p:spPr bwMode="auto">
          <a:xfrm>
            <a:off x="7423150" y="509588"/>
            <a:ext cx="1651000"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a:solidFill>
                  <a:srgbClr val="FCF004"/>
                </a:solidFill>
                <a:latin typeface="Times New Roman" pitchFamily="18" charset="0"/>
              </a:rPr>
              <a:t>Croatia</a:t>
            </a:r>
          </a:p>
        </p:txBody>
      </p:sp>
      <p:sp>
        <p:nvSpPr>
          <p:cNvPr id="74767" name="Text Box 15"/>
          <p:cNvSpPr txBox="1">
            <a:spLocks noChangeArrowheads="1"/>
          </p:cNvSpPr>
          <p:nvPr/>
        </p:nvSpPr>
        <p:spPr bwMode="auto">
          <a:xfrm>
            <a:off x="2425700" y="166688"/>
            <a:ext cx="1714500" cy="457200"/>
          </a:xfrm>
          <a:prstGeom prst="rect">
            <a:avLst/>
          </a:prstGeom>
          <a:noFill/>
          <a:ln w="9525">
            <a:noFill/>
            <a:miter lim="800000"/>
            <a:headEnd/>
            <a:tailEnd/>
          </a:ln>
        </p:spPr>
        <p:txBody>
          <a:bodyPr>
            <a:spAutoFit/>
          </a:bodyPr>
          <a:lstStyle/>
          <a:p>
            <a:pPr algn="l">
              <a:spcBef>
                <a:spcPct val="50000"/>
              </a:spcBef>
            </a:pPr>
            <a:r>
              <a:rPr lang="en-US" b="0" i="0">
                <a:solidFill>
                  <a:srgbClr val="33CC33"/>
                </a:solidFill>
                <a:latin typeface="Times New Roman" pitchFamily="18" charset="0"/>
              </a:rPr>
              <a:t>Germany</a:t>
            </a:r>
          </a:p>
        </p:txBody>
      </p:sp>
      <p:sp>
        <p:nvSpPr>
          <p:cNvPr id="74768" name="Text Box 16"/>
          <p:cNvSpPr txBox="1">
            <a:spLocks noChangeArrowheads="1"/>
          </p:cNvSpPr>
          <p:nvPr/>
        </p:nvSpPr>
        <p:spPr bwMode="auto">
          <a:xfrm>
            <a:off x="3757613" y="1600200"/>
            <a:ext cx="1477962" cy="457200"/>
          </a:xfrm>
          <a:prstGeom prst="rect">
            <a:avLst/>
          </a:prstGeom>
          <a:noFill/>
          <a:ln w="9525">
            <a:noFill/>
            <a:miter lim="800000"/>
            <a:headEnd/>
            <a:tailEnd/>
          </a:ln>
        </p:spPr>
        <p:txBody>
          <a:bodyPr>
            <a:spAutoFit/>
          </a:bodyPr>
          <a:lstStyle/>
          <a:p>
            <a:pPr algn="l">
              <a:spcBef>
                <a:spcPct val="50000"/>
              </a:spcBef>
            </a:pPr>
            <a:r>
              <a:rPr lang="en-US" i="0">
                <a:solidFill>
                  <a:srgbClr val="FF0000"/>
                </a:solidFill>
              </a:rPr>
              <a:t>Greece</a:t>
            </a:r>
          </a:p>
        </p:txBody>
      </p:sp>
      <p:sp>
        <p:nvSpPr>
          <p:cNvPr id="258065" name="Text Box 17"/>
          <p:cNvSpPr txBox="1">
            <a:spLocks noChangeArrowheads="1"/>
          </p:cNvSpPr>
          <p:nvPr/>
        </p:nvSpPr>
        <p:spPr bwMode="auto">
          <a:xfrm>
            <a:off x="4448175" y="179388"/>
            <a:ext cx="1785938"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b="0" i="0"/>
              <a:t>Ireland</a:t>
            </a:r>
          </a:p>
        </p:txBody>
      </p:sp>
      <p:sp>
        <p:nvSpPr>
          <p:cNvPr id="258066" name="Text Box 18"/>
          <p:cNvSpPr txBox="1">
            <a:spLocks noChangeArrowheads="1"/>
          </p:cNvSpPr>
          <p:nvPr/>
        </p:nvSpPr>
        <p:spPr bwMode="auto">
          <a:xfrm>
            <a:off x="152400" y="2836863"/>
            <a:ext cx="1289050"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i="0">
                <a:solidFill>
                  <a:srgbClr val="FF0000"/>
                </a:solidFill>
                <a:latin typeface="Times New Roman" pitchFamily="18" charset="0"/>
              </a:rPr>
              <a:t>Italy</a:t>
            </a:r>
          </a:p>
        </p:txBody>
      </p:sp>
      <p:sp>
        <p:nvSpPr>
          <p:cNvPr id="258067" name="Text Box 19"/>
          <p:cNvSpPr txBox="1">
            <a:spLocks noChangeArrowheads="1"/>
          </p:cNvSpPr>
          <p:nvPr/>
        </p:nvSpPr>
        <p:spPr bwMode="auto">
          <a:xfrm>
            <a:off x="2590800" y="1898650"/>
            <a:ext cx="1828800" cy="396875"/>
          </a:xfrm>
          <a:prstGeom prst="rect">
            <a:avLst/>
          </a:prstGeom>
          <a:noFill/>
          <a:ln w="9525">
            <a:noFill/>
            <a:miter lim="800000"/>
            <a:headEnd/>
            <a:tailEnd/>
          </a:ln>
          <a:effectLst>
            <a:outerShdw dist="12700" dir="5400000" algn="ctr" rotWithShape="0">
              <a:schemeClr val="bg1"/>
            </a:outerShdw>
          </a:effectLst>
        </p:spPr>
        <p:txBody>
          <a:bodyPr>
            <a:spAutoFit/>
          </a:bodyPr>
          <a:lstStyle/>
          <a:p>
            <a:pPr algn="l">
              <a:spcBef>
                <a:spcPct val="50000"/>
              </a:spcBef>
              <a:defRPr/>
            </a:pPr>
            <a:r>
              <a:rPr lang="en-US" sz="2000" i="0">
                <a:solidFill>
                  <a:srgbClr val="FF99CC"/>
                </a:solidFill>
                <a:latin typeface="Tahoma" pitchFamily="34" charset="0"/>
              </a:rPr>
              <a:t>Syria</a:t>
            </a:r>
          </a:p>
        </p:txBody>
      </p:sp>
      <p:sp>
        <p:nvSpPr>
          <p:cNvPr id="74772" name="Text Box 20"/>
          <p:cNvSpPr txBox="1">
            <a:spLocks noChangeArrowheads="1"/>
          </p:cNvSpPr>
          <p:nvPr/>
        </p:nvSpPr>
        <p:spPr bwMode="auto">
          <a:xfrm>
            <a:off x="5562600" y="2362200"/>
            <a:ext cx="2813050" cy="457200"/>
          </a:xfrm>
          <a:prstGeom prst="rect">
            <a:avLst/>
          </a:prstGeom>
          <a:noFill/>
          <a:ln w="9525">
            <a:noFill/>
            <a:miter lim="800000"/>
            <a:headEnd/>
            <a:tailEnd/>
          </a:ln>
        </p:spPr>
        <p:txBody>
          <a:bodyPr>
            <a:spAutoFit/>
          </a:bodyPr>
          <a:lstStyle/>
          <a:p>
            <a:pPr algn="l">
              <a:spcBef>
                <a:spcPct val="50000"/>
              </a:spcBef>
            </a:pPr>
            <a:r>
              <a:rPr lang="en-US">
                <a:solidFill>
                  <a:srgbClr val="FF0000"/>
                </a:solidFill>
                <a:latin typeface="Times New Roman" pitchFamily="18" charset="0"/>
              </a:rPr>
              <a:t>Hong Kong ROC</a:t>
            </a:r>
          </a:p>
        </p:txBody>
      </p:sp>
      <p:sp>
        <p:nvSpPr>
          <p:cNvPr id="74773" name="Text Box 21"/>
          <p:cNvSpPr txBox="1">
            <a:spLocks noChangeArrowheads="1"/>
          </p:cNvSpPr>
          <p:nvPr/>
        </p:nvSpPr>
        <p:spPr bwMode="auto">
          <a:xfrm>
            <a:off x="7467600" y="3930650"/>
            <a:ext cx="1520825" cy="457200"/>
          </a:xfrm>
          <a:prstGeom prst="rect">
            <a:avLst/>
          </a:prstGeom>
          <a:noFill/>
          <a:ln w="9525">
            <a:noFill/>
            <a:miter lim="800000"/>
            <a:headEnd/>
            <a:tailEnd/>
          </a:ln>
        </p:spPr>
        <p:txBody>
          <a:bodyPr>
            <a:spAutoFit/>
          </a:bodyPr>
          <a:lstStyle/>
          <a:p>
            <a:pPr algn="l">
              <a:spcBef>
                <a:spcPct val="50000"/>
              </a:spcBef>
            </a:pPr>
            <a:r>
              <a:rPr lang="en-US" i="0">
                <a:solidFill>
                  <a:srgbClr val="FF9900"/>
                </a:solidFill>
                <a:latin typeface="Tahoma" pitchFamily="34" charset="0"/>
              </a:rPr>
              <a:t>Japan</a:t>
            </a:r>
          </a:p>
        </p:txBody>
      </p:sp>
      <p:sp>
        <p:nvSpPr>
          <p:cNvPr id="258070" name="Text Box 22"/>
          <p:cNvSpPr txBox="1">
            <a:spLocks noChangeArrowheads="1"/>
          </p:cNvSpPr>
          <p:nvPr/>
        </p:nvSpPr>
        <p:spPr bwMode="auto">
          <a:xfrm>
            <a:off x="228600" y="6165850"/>
            <a:ext cx="1722438"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b="0">
                <a:solidFill>
                  <a:srgbClr val="00FF00"/>
                </a:solidFill>
              </a:rPr>
              <a:t>India</a:t>
            </a:r>
          </a:p>
        </p:txBody>
      </p:sp>
      <p:sp>
        <p:nvSpPr>
          <p:cNvPr id="258071" name="Text Box 23"/>
          <p:cNvSpPr txBox="1">
            <a:spLocks noChangeArrowheads="1"/>
          </p:cNvSpPr>
          <p:nvPr/>
        </p:nvSpPr>
        <p:spPr bwMode="auto">
          <a:xfrm>
            <a:off x="1447800" y="4343400"/>
            <a:ext cx="1071563" cy="457200"/>
          </a:xfrm>
          <a:prstGeom prst="rect">
            <a:avLst/>
          </a:prstGeom>
          <a:noFill/>
          <a:ln w="9525">
            <a:noFill/>
            <a:miter lim="800000"/>
            <a:headEnd/>
            <a:tailEnd/>
          </a:ln>
          <a:effectLst>
            <a:outerShdw dist="17961" dir="2700000" algn="ctr" rotWithShape="0">
              <a:schemeClr val="bg1"/>
            </a:outerShdw>
          </a:effectLst>
        </p:spPr>
        <p:txBody>
          <a:bodyPr>
            <a:spAutoFit/>
          </a:bodyPr>
          <a:lstStyle/>
          <a:p>
            <a:pPr algn="l">
              <a:spcBef>
                <a:spcPct val="50000"/>
              </a:spcBef>
              <a:defRPr/>
            </a:pPr>
            <a:r>
              <a:rPr lang="en-US" i="0">
                <a:solidFill>
                  <a:schemeClr val="folHlink"/>
                </a:solidFill>
                <a:latin typeface="Times New Roman" pitchFamily="18" charset="0"/>
              </a:rPr>
              <a:t>Korea</a:t>
            </a:r>
          </a:p>
        </p:txBody>
      </p:sp>
      <p:sp>
        <p:nvSpPr>
          <p:cNvPr id="74776" name="Text Box 24"/>
          <p:cNvSpPr txBox="1">
            <a:spLocks noChangeArrowheads="1"/>
          </p:cNvSpPr>
          <p:nvPr/>
        </p:nvSpPr>
        <p:spPr bwMode="auto">
          <a:xfrm>
            <a:off x="5467350" y="6386513"/>
            <a:ext cx="2555875" cy="457200"/>
          </a:xfrm>
          <a:prstGeom prst="rect">
            <a:avLst/>
          </a:prstGeom>
          <a:noFill/>
          <a:ln w="9525">
            <a:noFill/>
            <a:miter lim="800000"/>
            <a:headEnd/>
            <a:tailEnd/>
          </a:ln>
        </p:spPr>
        <p:txBody>
          <a:bodyPr>
            <a:spAutoFit/>
          </a:bodyPr>
          <a:lstStyle/>
          <a:p>
            <a:pPr algn="l">
              <a:spcBef>
                <a:spcPct val="50000"/>
              </a:spcBef>
            </a:pPr>
            <a:r>
              <a:rPr lang="en-US">
                <a:solidFill>
                  <a:schemeClr val="accent2"/>
                </a:solidFill>
                <a:latin typeface="Times New Roman" pitchFamily="18" charset="0"/>
              </a:rPr>
              <a:t>Kyrgyzstan</a:t>
            </a:r>
          </a:p>
        </p:txBody>
      </p:sp>
      <p:sp>
        <p:nvSpPr>
          <p:cNvPr id="258073" name="Text Box 25"/>
          <p:cNvSpPr txBox="1">
            <a:spLocks noChangeArrowheads="1"/>
          </p:cNvSpPr>
          <p:nvPr/>
        </p:nvSpPr>
        <p:spPr bwMode="auto">
          <a:xfrm>
            <a:off x="209550" y="1676400"/>
            <a:ext cx="1485900"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b="0" i="0">
                <a:solidFill>
                  <a:srgbClr val="CC0099"/>
                </a:solidFill>
                <a:latin typeface="Times New Roman" pitchFamily="18" charset="0"/>
              </a:rPr>
              <a:t>Moldova</a:t>
            </a:r>
          </a:p>
        </p:txBody>
      </p:sp>
      <p:sp>
        <p:nvSpPr>
          <p:cNvPr id="74778" name="Text Box 26"/>
          <p:cNvSpPr txBox="1">
            <a:spLocks noChangeArrowheads="1"/>
          </p:cNvSpPr>
          <p:nvPr/>
        </p:nvSpPr>
        <p:spPr bwMode="auto">
          <a:xfrm>
            <a:off x="3956050" y="5029200"/>
            <a:ext cx="1835150" cy="457200"/>
          </a:xfrm>
          <a:prstGeom prst="rect">
            <a:avLst/>
          </a:prstGeom>
          <a:noFill/>
          <a:ln w="9525">
            <a:noFill/>
            <a:miter lim="800000"/>
            <a:headEnd/>
            <a:tailEnd/>
          </a:ln>
        </p:spPr>
        <p:txBody>
          <a:bodyPr>
            <a:spAutoFit/>
          </a:bodyPr>
          <a:lstStyle/>
          <a:p>
            <a:pPr algn="l">
              <a:spcBef>
                <a:spcPct val="50000"/>
              </a:spcBef>
            </a:pPr>
            <a:r>
              <a:rPr lang="en-US" b="0" i="0">
                <a:latin typeface="Times New Roman" pitchFamily="18" charset="0"/>
              </a:rPr>
              <a:t>Macedonia</a:t>
            </a:r>
          </a:p>
        </p:txBody>
      </p:sp>
      <p:sp>
        <p:nvSpPr>
          <p:cNvPr id="74779" name="Text Box 27"/>
          <p:cNvSpPr txBox="1">
            <a:spLocks noChangeArrowheads="1"/>
          </p:cNvSpPr>
          <p:nvPr/>
        </p:nvSpPr>
        <p:spPr bwMode="auto">
          <a:xfrm>
            <a:off x="7265988" y="1484313"/>
            <a:ext cx="1427162" cy="457200"/>
          </a:xfrm>
          <a:prstGeom prst="rect">
            <a:avLst/>
          </a:prstGeom>
          <a:noFill/>
          <a:ln w="9525">
            <a:noFill/>
            <a:miter lim="800000"/>
            <a:headEnd/>
            <a:tailEnd/>
          </a:ln>
        </p:spPr>
        <p:txBody>
          <a:bodyPr>
            <a:spAutoFit/>
          </a:bodyPr>
          <a:lstStyle/>
          <a:p>
            <a:pPr algn="l">
              <a:spcBef>
                <a:spcPct val="50000"/>
              </a:spcBef>
            </a:pPr>
            <a:r>
              <a:rPr lang="en-US" b="0" i="0"/>
              <a:t>Malta</a:t>
            </a:r>
          </a:p>
        </p:txBody>
      </p:sp>
      <p:sp>
        <p:nvSpPr>
          <p:cNvPr id="74780" name="Text Box 28"/>
          <p:cNvSpPr txBox="1">
            <a:spLocks noChangeArrowheads="1"/>
          </p:cNvSpPr>
          <p:nvPr/>
        </p:nvSpPr>
        <p:spPr bwMode="auto">
          <a:xfrm>
            <a:off x="7010400" y="4454525"/>
            <a:ext cx="1981200" cy="427038"/>
          </a:xfrm>
          <a:prstGeom prst="rect">
            <a:avLst/>
          </a:prstGeom>
          <a:noFill/>
          <a:ln w="9525">
            <a:noFill/>
            <a:miter lim="800000"/>
            <a:headEnd/>
            <a:tailEnd/>
          </a:ln>
        </p:spPr>
        <p:txBody>
          <a:bodyPr>
            <a:spAutoFit/>
          </a:bodyPr>
          <a:lstStyle/>
          <a:p>
            <a:pPr algn="l">
              <a:spcBef>
                <a:spcPct val="50000"/>
              </a:spcBef>
            </a:pPr>
            <a:r>
              <a:rPr lang="en-US" sz="2200" i="0">
                <a:solidFill>
                  <a:srgbClr val="33CC33"/>
                </a:solidFill>
                <a:latin typeface="Tahoma" pitchFamily="34" charset="0"/>
              </a:rPr>
              <a:t>Netherlands</a:t>
            </a:r>
          </a:p>
        </p:txBody>
      </p:sp>
      <p:sp>
        <p:nvSpPr>
          <p:cNvPr id="74781" name="Text Box 29"/>
          <p:cNvSpPr txBox="1">
            <a:spLocks noChangeArrowheads="1"/>
          </p:cNvSpPr>
          <p:nvPr/>
        </p:nvSpPr>
        <p:spPr bwMode="auto">
          <a:xfrm>
            <a:off x="1524000" y="2819400"/>
            <a:ext cx="2127250" cy="457200"/>
          </a:xfrm>
          <a:prstGeom prst="rect">
            <a:avLst/>
          </a:prstGeom>
          <a:noFill/>
          <a:ln w="9525">
            <a:noFill/>
            <a:miter lim="800000"/>
            <a:headEnd/>
            <a:tailEnd/>
          </a:ln>
        </p:spPr>
        <p:txBody>
          <a:bodyPr>
            <a:spAutoFit/>
          </a:bodyPr>
          <a:lstStyle/>
          <a:p>
            <a:pPr algn="l">
              <a:spcBef>
                <a:spcPct val="50000"/>
              </a:spcBef>
            </a:pPr>
            <a:r>
              <a:rPr lang="en-US" b="0" i="0">
                <a:solidFill>
                  <a:schemeClr val="hlink"/>
                </a:solidFill>
                <a:latin typeface="Tahoma" pitchFamily="34" charset="0"/>
              </a:rPr>
              <a:t>New Zealand</a:t>
            </a:r>
          </a:p>
        </p:txBody>
      </p:sp>
      <p:sp>
        <p:nvSpPr>
          <p:cNvPr id="258078" name="Text Box 30"/>
          <p:cNvSpPr txBox="1">
            <a:spLocks noChangeArrowheads="1"/>
          </p:cNvSpPr>
          <p:nvPr/>
        </p:nvSpPr>
        <p:spPr bwMode="auto">
          <a:xfrm>
            <a:off x="279400" y="4198938"/>
            <a:ext cx="1538288"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a:latin typeface="Times New Roman" pitchFamily="18" charset="0"/>
              </a:rPr>
              <a:t>Poland</a:t>
            </a:r>
          </a:p>
        </p:txBody>
      </p:sp>
      <p:sp>
        <p:nvSpPr>
          <p:cNvPr id="74783" name="Text Box 31"/>
          <p:cNvSpPr txBox="1">
            <a:spLocks noChangeArrowheads="1"/>
          </p:cNvSpPr>
          <p:nvPr/>
        </p:nvSpPr>
        <p:spPr bwMode="auto">
          <a:xfrm>
            <a:off x="4310063" y="1079500"/>
            <a:ext cx="1317625" cy="457200"/>
          </a:xfrm>
          <a:prstGeom prst="rect">
            <a:avLst/>
          </a:prstGeom>
          <a:noFill/>
          <a:ln w="9525">
            <a:noFill/>
            <a:miter lim="800000"/>
            <a:headEnd/>
            <a:tailEnd/>
          </a:ln>
        </p:spPr>
        <p:txBody>
          <a:bodyPr>
            <a:spAutoFit/>
          </a:bodyPr>
          <a:lstStyle/>
          <a:p>
            <a:pPr algn="l">
              <a:spcBef>
                <a:spcPct val="50000"/>
              </a:spcBef>
            </a:pPr>
            <a:r>
              <a:rPr lang="en-US" i="0">
                <a:solidFill>
                  <a:srgbClr val="CC0099"/>
                </a:solidFill>
                <a:latin typeface="Times New Roman" pitchFamily="18" charset="0"/>
              </a:rPr>
              <a:t>Portugal</a:t>
            </a:r>
          </a:p>
        </p:txBody>
      </p:sp>
      <p:sp>
        <p:nvSpPr>
          <p:cNvPr id="258080" name="Text Box 32"/>
          <p:cNvSpPr txBox="1">
            <a:spLocks noChangeArrowheads="1"/>
          </p:cNvSpPr>
          <p:nvPr/>
        </p:nvSpPr>
        <p:spPr bwMode="auto">
          <a:xfrm>
            <a:off x="7010400" y="4953000"/>
            <a:ext cx="1462088"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b="0">
                <a:solidFill>
                  <a:srgbClr val="FCF004"/>
                </a:solidFill>
                <a:latin typeface="Times New Roman" pitchFamily="18" charset="0"/>
              </a:rPr>
              <a:t>Georgia</a:t>
            </a:r>
          </a:p>
        </p:txBody>
      </p:sp>
      <p:sp>
        <p:nvSpPr>
          <p:cNvPr id="74785" name="Text Box 33"/>
          <p:cNvSpPr txBox="1">
            <a:spLocks noChangeArrowheads="1"/>
          </p:cNvSpPr>
          <p:nvPr/>
        </p:nvSpPr>
        <p:spPr bwMode="auto">
          <a:xfrm>
            <a:off x="1250950" y="6096000"/>
            <a:ext cx="1416050" cy="396875"/>
          </a:xfrm>
          <a:prstGeom prst="rect">
            <a:avLst/>
          </a:prstGeom>
          <a:noFill/>
          <a:ln w="9525">
            <a:noFill/>
            <a:miter lim="800000"/>
            <a:headEnd/>
            <a:tailEnd/>
          </a:ln>
        </p:spPr>
        <p:txBody>
          <a:bodyPr>
            <a:spAutoFit/>
          </a:bodyPr>
          <a:lstStyle/>
          <a:p>
            <a:pPr algn="l">
              <a:spcBef>
                <a:spcPct val="50000"/>
              </a:spcBef>
            </a:pPr>
            <a:r>
              <a:rPr lang="en-US" sz="2000" i="0">
                <a:solidFill>
                  <a:srgbClr val="FFFFCC"/>
                </a:solidFill>
              </a:rPr>
              <a:t>Romania</a:t>
            </a:r>
          </a:p>
        </p:txBody>
      </p:sp>
      <p:sp>
        <p:nvSpPr>
          <p:cNvPr id="74786" name="Text Box 34"/>
          <p:cNvSpPr txBox="1">
            <a:spLocks noChangeArrowheads="1"/>
          </p:cNvSpPr>
          <p:nvPr/>
        </p:nvSpPr>
        <p:spPr bwMode="auto">
          <a:xfrm>
            <a:off x="2166938" y="4956175"/>
            <a:ext cx="1985962" cy="457200"/>
          </a:xfrm>
          <a:prstGeom prst="rect">
            <a:avLst/>
          </a:prstGeom>
          <a:noFill/>
          <a:ln w="9525">
            <a:noFill/>
            <a:miter lim="800000"/>
            <a:headEnd/>
            <a:tailEnd/>
          </a:ln>
        </p:spPr>
        <p:txBody>
          <a:bodyPr>
            <a:spAutoFit/>
          </a:bodyPr>
          <a:lstStyle/>
          <a:p>
            <a:pPr algn="l">
              <a:spcBef>
                <a:spcPct val="50000"/>
              </a:spcBef>
            </a:pPr>
            <a:r>
              <a:rPr lang="en-US" i="0">
                <a:solidFill>
                  <a:srgbClr val="33CC33"/>
                </a:solidFill>
              </a:rPr>
              <a:t>Russia</a:t>
            </a:r>
          </a:p>
        </p:txBody>
      </p:sp>
      <p:sp>
        <p:nvSpPr>
          <p:cNvPr id="74787" name="Text Box 35"/>
          <p:cNvSpPr txBox="1">
            <a:spLocks noChangeArrowheads="1"/>
          </p:cNvSpPr>
          <p:nvPr/>
        </p:nvSpPr>
        <p:spPr bwMode="auto">
          <a:xfrm>
            <a:off x="6169025" y="5897563"/>
            <a:ext cx="2193925" cy="457200"/>
          </a:xfrm>
          <a:prstGeom prst="rect">
            <a:avLst/>
          </a:prstGeom>
          <a:noFill/>
          <a:ln w="9525">
            <a:noFill/>
            <a:miter lim="800000"/>
            <a:headEnd/>
            <a:tailEnd/>
          </a:ln>
        </p:spPr>
        <p:txBody>
          <a:bodyPr>
            <a:spAutoFit/>
          </a:bodyPr>
          <a:lstStyle/>
          <a:p>
            <a:pPr algn="l">
              <a:spcBef>
                <a:spcPct val="50000"/>
              </a:spcBef>
            </a:pPr>
            <a:r>
              <a:rPr lang="en-US" i="0">
                <a:solidFill>
                  <a:srgbClr val="FF9900"/>
                </a:solidFill>
                <a:latin typeface="Times New Roman" pitchFamily="18" charset="0"/>
              </a:rPr>
              <a:t>Singapore</a:t>
            </a:r>
          </a:p>
        </p:txBody>
      </p:sp>
      <p:sp>
        <p:nvSpPr>
          <p:cNvPr id="74788" name="Text Box 36"/>
          <p:cNvSpPr txBox="1">
            <a:spLocks noChangeArrowheads="1"/>
          </p:cNvSpPr>
          <p:nvPr/>
        </p:nvSpPr>
        <p:spPr bwMode="auto">
          <a:xfrm>
            <a:off x="3282950" y="5634038"/>
            <a:ext cx="1530350" cy="457200"/>
          </a:xfrm>
          <a:prstGeom prst="rect">
            <a:avLst/>
          </a:prstGeom>
          <a:noFill/>
          <a:ln w="9525">
            <a:noFill/>
            <a:miter lim="800000"/>
            <a:headEnd/>
            <a:tailEnd/>
          </a:ln>
        </p:spPr>
        <p:txBody>
          <a:bodyPr>
            <a:spAutoFit/>
          </a:bodyPr>
          <a:lstStyle/>
          <a:p>
            <a:pPr algn="l">
              <a:spcBef>
                <a:spcPct val="50000"/>
              </a:spcBef>
            </a:pPr>
            <a:r>
              <a:rPr lang="en-US">
                <a:solidFill>
                  <a:srgbClr val="CC0099"/>
                </a:solidFill>
                <a:latin typeface="Times New Roman" pitchFamily="18" charset="0"/>
              </a:rPr>
              <a:t>Slovakia</a:t>
            </a:r>
          </a:p>
        </p:txBody>
      </p:sp>
      <p:sp>
        <p:nvSpPr>
          <p:cNvPr id="74789" name="Text Box 37"/>
          <p:cNvSpPr txBox="1">
            <a:spLocks noChangeArrowheads="1"/>
          </p:cNvSpPr>
          <p:nvPr/>
        </p:nvSpPr>
        <p:spPr bwMode="auto">
          <a:xfrm>
            <a:off x="292100" y="149225"/>
            <a:ext cx="1747838" cy="457200"/>
          </a:xfrm>
          <a:prstGeom prst="rect">
            <a:avLst/>
          </a:prstGeom>
          <a:noFill/>
          <a:ln w="9525">
            <a:noFill/>
            <a:miter lim="800000"/>
            <a:headEnd/>
            <a:tailEnd/>
          </a:ln>
        </p:spPr>
        <p:txBody>
          <a:bodyPr>
            <a:spAutoFit/>
          </a:bodyPr>
          <a:lstStyle/>
          <a:p>
            <a:pPr algn="l">
              <a:spcBef>
                <a:spcPct val="50000"/>
              </a:spcBef>
            </a:pPr>
            <a:r>
              <a:rPr lang="en-US">
                <a:solidFill>
                  <a:srgbClr val="FFFF00"/>
                </a:solidFill>
                <a:latin typeface="Times New Roman" pitchFamily="18" charset="0"/>
              </a:rPr>
              <a:t>Slovenia</a:t>
            </a:r>
          </a:p>
        </p:txBody>
      </p:sp>
      <p:sp>
        <p:nvSpPr>
          <p:cNvPr id="258086" name="Text Box 38"/>
          <p:cNvSpPr txBox="1">
            <a:spLocks noChangeArrowheads="1"/>
          </p:cNvSpPr>
          <p:nvPr/>
        </p:nvSpPr>
        <p:spPr bwMode="auto">
          <a:xfrm>
            <a:off x="5702300" y="77788"/>
            <a:ext cx="1797050" cy="396875"/>
          </a:xfrm>
          <a:prstGeom prst="rect">
            <a:avLst/>
          </a:prstGeom>
          <a:noFill/>
          <a:ln w="9525">
            <a:noFill/>
            <a:miter lim="800000"/>
            <a:headEnd/>
            <a:tailEnd/>
          </a:ln>
          <a:effectLst>
            <a:outerShdw dist="28398" dir="3806097" algn="ctr" rotWithShape="0">
              <a:schemeClr val="tx1"/>
            </a:outerShdw>
          </a:effectLst>
        </p:spPr>
        <p:txBody>
          <a:bodyPr>
            <a:spAutoFit/>
          </a:bodyPr>
          <a:lstStyle/>
          <a:p>
            <a:pPr algn="l">
              <a:spcBef>
                <a:spcPct val="50000"/>
              </a:spcBef>
              <a:defRPr/>
            </a:pPr>
            <a:r>
              <a:rPr lang="en-US" sz="2000" i="0">
                <a:solidFill>
                  <a:srgbClr val="FF0000"/>
                </a:solidFill>
                <a:latin typeface="Times New Roman" pitchFamily="18" charset="0"/>
              </a:rPr>
              <a:t>Saudi Arabia</a:t>
            </a:r>
          </a:p>
        </p:txBody>
      </p:sp>
      <p:sp>
        <p:nvSpPr>
          <p:cNvPr id="258087" name="Text Box 39"/>
          <p:cNvSpPr txBox="1">
            <a:spLocks noChangeArrowheads="1"/>
          </p:cNvSpPr>
          <p:nvPr/>
        </p:nvSpPr>
        <p:spPr bwMode="auto">
          <a:xfrm>
            <a:off x="6934200" y="1905000"/>
            <a:ext cx="2149475"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a:solidFill>
                  <a:srgbClr val="33CC33"/>
                </a:solidFill>
                <a:latin typeface="Times New Roman" pitchFamily="18" charset="0"/>
              </a:rPr>
              <a:t>South Africa</a:t>
            </a:r>
          </a:p>
        </p:txBody>
      </p:sp>
      <p:sp>
        <p:nvSpPr>
          <p:cNvPr id="74792" name="Text Box 40"/>
          <p:cNvSpPr txBox="1">
            <a:spLocks noChangeArrowheads="1"/>
          </p:cNvSpPr>
          <p:nvPr/>
        </p:nvSpPr>
        <p:spPr bwMode="auto">
          <a:xfrm>
            <a:off x="7829550" y="5924550"/>
            <a:ext cx="1282700" cy="457200"/>
          </a:xfrm>
          <a:prstGeom prst="rect">
            <a:avLst/>
          </a:prstGeom>
          <a:noFill/>
          <a:ln w="9525">
            <a:noFill/>
            <a:miter lim="800000"/>
            <a:headEnd/>
            <a:tailEnd/>
          </a:ln>
        </p:spPr>
        <p:txBody>
          <a:bodyPr>
            <a:spAutoFit/>
          </a:bodyPr>
          <a:lstStyle/>
          <a:p>
            <a:pPr algn="l">
              <a:spcBef>
                <a:spcPct val="50000"/>
              </a:spcBef>
            </a:pPr>
            <a:r>
              <a:rPr lang="en-US" i="0">
                <a:solidFill>
                  <a:srgbClr val="FF0066"/>
                </a:solidFill>
              </a:rPr>
              <a:t>Spain</a:t>
            </a:r>
          </a:p>
        </p:txBody>
      </p:sp>
      <p:sp>
        <p:nvSpPr>
          <p:cNvPr id="258089" name="Text Box 41"/>
          <p:cNvSpPr txBox="1">
            <a:spLocks noChangeArrowheads="1"/>
          </p:cNvSpPr>
          <p:nvPr/>
        </p:nvSpPr>
        <p:spPr bwMode="auto">
          <a:xfrm>
            <a:off x="2220913" y="6357938"/>
            <a:ext cx="2266950"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i="0">
                <a:solidFill>
                  <a:srgbClr val="FF99CC"/>
                </a:solidFill>
                <a:latin typeface="Times New Roman" pitchFamily="18" charset="0"/>
              </a:rPr>
              <a:t>Sweden</a:t>
            </a:r>
          </a:p>
        </p:txBody>
      </p:sp>
      <p:sp>
        <p:nvSpPr>
          <p:cNvPr id="258090" name="Text Box 42"/>
          <p:cNvSpPr txBox="1">
            <a:spLocks noChangeArrowheads="1"/>
          </p:cNvSpPr>
          <p:nvPr/>
        </p:nvSpPr>
        <p:spPr bwMode="auto">
          <a:xfrm>
            <a:off x="2843213" y="1227138"/>
            <a:ext cx="1404937"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i="0">
                <a:solidFill>
                  <a:srgbClr val="33CC33"/>
                </a:solidFill>
                <a:latin typeface="Times New Roman" pitchFamily="18" charset="0"/>
              </a:rPr>
              <a:t>Thailand</a:t>
            </a:r>
          </a:p>
        </p:txBody>
      </p:sp>
      <p:sp>
        <p:nvSpPr>
          <p:cNvPr id="258091" name="Text Box 43"/>
          <p:cNvSpPr txBox="1">
            <a:spLocks noChangeArrowheads="1"/>
          </p:cNvSpPr>
          <p:nvPr/>
        </p:nvSpPr>
        <p:spPr bwMode="auto">
          <a:xfrm>
            <a:off x="225425" y="4876800"/>
            <a:ext cx="2365375"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i="0">
                <a:solidFill>
                  <a:srgbClr val="FCF004"/>
                </a:solidFill>
                <a:latin typeface="Times New Roman" pitchFamily="18" charset="0"/>
              </a:rPr>
              <a:t>Switzerland</a:t>
            </a:r>
          </a:p>
        </p:txBody>
      </p:sp>
      <p:sp>
        <p:nvSpPr>
          <p:cNvPr id="258092" name="Text Box 44"/>
          <p:cNvSpPr txBox="1">
            <a:spLocks noChangeArrowheads="1"/>
          </p:cNvSpPr>
          <p:nvPr/>
        </p:nvSpPr>
        <p:spPr bwMode="auto">
          <a:xfrm>
            <a:off x="4564063" y="6021388"/>
            <a:ext cx="1674812"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l">
              <a:spcBef>
                <a:spcPct val="50000"/>
              </a:spcBef>
              <a:defRPr/>
            </a:pPr>
            <a:r>
              <a:rPr lang="en-US" i="0">
                <a:solidFill>
                  <a:srgbClr val="33CC33"/>
                </a:solidFill>
                <a:latin typeface="Times New Roman" pitchFamily="18" charset="0"/>
              </a:rPr>
              <a:t>Ukraine</a:t>
            </a:r>
          </a:p>
        </p:txBody>
      </p:sp>
      <p:sp>
        <p:nvSpPr>
          <p:cNvPr id="74797" name="Text Box 45"/>
          <p:cNvSpPr txBox="1">
            <a:spLocks noChangeArrowheads="1"/>
          </p:cNvSpPr>
          <p:nvPr/>
        </p:nvSpPr>
        <p:spPr bwMode="auto">
          <a:xfrm>
            <a:off x="6959600" y="990600"/>
            <a:ext cx="2032000" cy="427038"/>
          </a:xfrm>
          <a:prstGeom prst="rect">
            <a:avLst/>
          </a:prstGeom>
          <a:noFill/>
          <a:ln w="9525">
            <a:noFill/>
            <a:miter lim="800000"/>
            <a:headEnd/>
            <a:tailEnd/>
          </a:ln>
        </p:spPr>
        <p:txBody>
          <a:bodyPr>
            <a:spAutoFit/>
          </a:bodyPr>
          <a:lstStyle/>
          <a:p>
            <a:pPr algn="l">
              <a:spcBef>
                <a:spcPct val="50000"/>
              </a:spcBef>
            </a:pPr>
            <a:r>
              <a:rPr lang="en-US" sz="2200" i="0">
                <a:solidFill>
                  <a:srgbClr val="FF0000"/>
                </a:solidFill>
                <a:latin typeface="Tahoma" pitchFamily="34" charset="0"/>
              </a:rPr>
              <a:t>Taiwan ROC</a:t>
            </a:r>
          </a:p>
        </p:txBody>
      </p:sp>
      <p:sp>
        <p:nvSpPr>
          <p:cNvPr id="258094" name="Text Box 46"/>
          <p:cNvSpPr txBox="1">
            <a:spLocks noChangeArrowheads="1"/>
          </p:cNvSpPr>
          <p:nvPr/>
        </p:nvSpPr>
        <p:spPr bwMode="auto">
          <a:xfrm>
            <a:off x="5410200" y="2971800"/>
            <a:ext cx="1957388" cy="457200"/>
          </a:xfrm>
          <a:prstGeom prst="rect">
            <a:avLst/>
          </a:prstGeom>
          <a:noFill/>
          <a:ln w="9525">
            <a:noFill/>
            <a:miter lim="800000"/>
            <a:headEnd/>
            <a:tailEnd/>
          </a:ln>
          <a:effectLst>
            <a:outerShdw dist="28398" dir="1593903" algn="ctr" rotWithShape="0">
              <a:schemeClr val="tx1"/>
            </a:outerShdw>
          </a:effectLst>
        </p:spPr>
        <p:txBody>
          <a:bodyPr>
            <a:spAutoFit/>
          </a:bodyPr>
          <a:lstStyle/>
          <a:p>
            <a:pPr algn="l">
              <a:spcBef>
                <a:spcPct val="50000"/>
              </a:spcBef>
              <a:defRPr/>
            </a:pPr>
            <a:r>
              <a:rPr lang="en-US" i="0">
                <a:solidFill>
                  <a:srgbClr val="FCF004"/>
                </a:solidFill>
              </a:rPr>
              <a:t>Venezuela</a:t>
            </a:r>
          </a:p>
        </p:txBody>
      </p:sp>
      <p:sp>
        <p:nvSpPr>
          <p:cNvPr id="74799" name="Text Box 47"/>
          <p:cNvSpPr txBox="1">
            <a:spLocks noChangeArrowheads="1"/>
          </p:cNvSpPr>
          <p:nvPr/>
        </p:nvSpPr>
        <p:spPr bwMode="auto">
          <a:xfrm>
            <a:off x="7229475" y="6357938"/>
            <a:ext cx="1711325" cy="457200"/>
          </a:xfrm>
          <a:prstGeom prst="rect">
            <a:avLst/>
          </a:prstGeom>
          <a:noFill/>
          <a:ln w="9525">
            <a:noFill/>
            <a:miter lim="800000"/>
            <a:headEnd/>
            <a:tailEnd/>
          </a:ln>
        </p:spPr>
        <p:txBody>
          <a:bodyPr>
            <a:spAutoFit/>
          </a:bodyPr>
          <a:lstStyle/>
          <a:p>
            <a:pPr algn="l">
              <a:spcBef>
                <a:spcPct val="50000"/>
              </a:spcBef>
            </a:pPr>
            <a:r>
              <a:rPr lang="en-US" i="0"/>
              <a:t>Vietnam</a:t>
            </a:r>
          </a:p>
        </p:txBody>
      </p:sp>
      <p:sp>
        <p:nvSpPr>
          <p:cNvPr id="74800" name="Text Box 48"/>
          <p:cNvSpPr txBox="1">
            <a:spLocks noChangeArrowheads="1"/>
          </p:cNvSpPr>
          <p:nvPr/>
        </p:nvSpPr>
        <p:spPr bwMode="auto">
          <a:xfrm>
            <a:off x="5729288" y="485775"/>
            <a:ext cx="1797050" cy="457200"/>
          </a:xfrm>
          <a:prstGeom prst="rect">
            <a:avLst/>
          </a:prstGeom>
          <a:noFill/>
          <a:ln w="9525">
            <a:noFill/>
            <a:miter lim="800000"/>
            <a:headEnd/>
            <a:tailEnd/>
          </a:ln>
        </p:spPr>
        <p:txBody>
          <a:bodyPr>
            <a:spAutoFit/>
          </a:bodyPr>
          <a:lstStyle/>
          <a:p>
            <a:pPr algn="l">
              <a:spcBef>
                <a:spcPct val="50000"/>
              </a:spcBef>
            </a:pPr>
            <a:r>
              <a:rPr lang="en-US" i="0">
                <a:latin typeface="Times New Roman" pitchFamily="18" charset="0"/>
              </a:rPr>
              <a:t>Yugoslavia</a:t>
            </a:r>
            <a:endParaRPr lang="en-US" b="0" i="0">
              <a:latin typeface="Times New Roman" pitchFamily="18" charset="0"/>
            </a:endParaRPr>
          </a:p>
        </p:txBody>
      </p:sp>
      <p:sp>
        <p:nvSpPr>
          <p:cNvPr id="74801" name="Text Box 49"/>
          <p:cNvSpPr txBox="1">
            <a:spLocks noChangeArrowheads="1"/>
          </p:cNvSpPr>
          <p:nvPr/>
        </p:nvSpPr>
        <p:spPr bwMode="auto">
          <a:xfrm>
            <a:off x="3911600" y="6424613"/>
            <a:ext cx="1270000" cy="457200"/>
          </a:xfrm>
          <a:prstGeom prst="rect">
            <a:avLst/>
          </a:prstGeom>
          <a:noFill/>
          <a:ln w="9525">
            <a:noFill/>
            <a:miter lim="800000"/>
            <a:headEnd/>
            <a:tailEnd/>
          </a:ln>
        </p:spPr>
        <p:txBody>
          <a:bodyPr>
            <a:spAutoFit/>
          </a:bodyPr>
          <a:lstStyle/>
          <a:p>
            <a:pPr algn="l">
              <a:spcBef>
                <a:spcPct val="50000"/>
              </a:spcBef>
            </a:pPr>
            <a:r>
              <a:rPr lang="en-US" i="0">
                <a:solidFill>
                  <a:srgbClr val="FFFF00"/>
                </a:solidFill>
                <a:latin typeface="Times New Roman" pitchFamily="18" charset="0"/>
              </a:rPr>
              <a:t>Albania</a:t>
            </a:r>
          </a:p>
        </p:txBody>
      </p:sp>
      <p:sp>
        <p:nvSpPr>
          <p:cNvPr id="74802" name="Text Box 50"/>
          <p:cNvSpPr txBox="1">
            <a:spLocks noChangeArrowheads="1"/>
          </p:cNvSpPr>
          <p:nvPr/>
        </p:nvSpPr>
        <p:spPr bwMode="auto">
          <a:xfrm>
            <a:off x="7550150" y="0"/>
            <a:ext cx="1593850" cy="396875"/>
          </a:xfrm>
          <a:prstGeom prst="rect">
            <a:avLst/>
          </a:prstGeom>
          <a:noFill/>
          <a:ln w="9525">
            <a:noFill/>
            <a:miter lim="800000"/>
            <a:headEnd/>
            <a:tailEnd/>
          </a:ln>
        </p:spPr>
        <p:txBody>
          <a:bodyPr>
            <a:spAutoFit/>
          </a:bodyPr>
          <a:lstStyle/>
          <a:p>
            <a:pPr algn="l">
              <a:spcBef>
                <a:spcPct val="50000"/>
              </a:spcBef>
            </a:pPr>
            <a:r>
              <a:rPr lang="en-US" sz="2000" i="0">
                <a:solidFill>
                  <a:srgbClr val="33CC33"/>
                </a:solidFill>
                <a:latin typeface="Times New Roman" pitchFamily="18" charset="0"/>
              </a:rPr>
              <a:t>Bangladesh</a:t>
            </a:r>
          </a:p>
        </p:txBody>
      </p:sp>
      <p:sp>
        <p:nvSpPr>
          <p:cNvPr id="74803" name="Text Box 51"/>
          <p:cNvSpPr txBox="1">
            <a:spLocks noChangeArrowheads="1"/>
          </p:cNvSpPr>
          <p:nvPr/>
        </p:nvSpPr>
        <p:spPr bwMode="auto">
          <a:xfrm>
            <a:off x="5791200" y="5105400"/>
            <a:ext cx="1193800" cy="457200"/>
          </a:xfrm>
          <a:prstGeom prst="rect">
            <a:avLst/>
          </a:prstGeom>
          <a:noFill/>
          <a:ln w="9525">
            <a:noFill/>
            <a:miter lim="800000"/>
            <a:headEnd/>
            <a:tailEnd/>
          </a:ln>
        </p:spPr>
        <p:txBody>
          <a:bodyPr>
            <a:spAutoFit/>
          </a:bodyPr>
          <a:lstStyle/>
          <a:p>
            <a:pPr algn="l">
              <a:spcBef>
                <a:spcPct val="50000"/>
              </a:spcBef>
            </a:pPr>
            <a:r>
              <a:rPr lang="en-US" i="0">
                <a:solidFill>
                  <a:srgbClr val="FF9900"/>
                </a:solidFill>
                <a:latin typeface="Times New Roman" pitchFamily="18" charset="0"/>
              </a:rPr>
              <a:t>France</a:t>
            </a:r>
          </a:p>
        </p:txBody>
      </p:sp>
      <p:sp>
        <p:nvSpPr>
          <p:cNvPr id="74804" name="Text Box 52"/>
          <p:cNvSpPr txBox="1">
            <a:spLocks noChangeArrowheads="1"/>
          </p:cNvSpPr>
          <p:nvPr/>
        </p:nvSpPr>
        <p:spPr bwMode="auto">
          <a:xfrm>
            <a:off x="1524000" y="1676400"/>
            <a:ext cx="990600" cy="396875"/>
          </a:xfrm>
          <a:prstGeom prst="rect">
            <a:avLst/>
          </a:prstGeom>
          <a:noFill/>
          <a:ln w="9525">
            <a:noFill/>
            <a:miter lim="800000"/>
            <a:headEnd/>
            <a:tailEnd/>
          </a:ln>
        </p:spPr>
        <p:txBody>
          <a:bodyPr>
            <a:spAutoFit/>
          </a:bodyPr>
          <a:lstStyle/>
          <a:p>
            <a:pPr algn="l">
              <a:spcBef>
                <a:spcPct val="50000"/>
              </a:spcBef>
            </a:pPr>
            <a:r>
              <a:rPr lang="en-US" sz="2000" b="0" i="0">
                <a:solidFill>
                  <a:srgbClr val="FF0000"/>
                </a:solidFill>
              </a:rPr>
              <a:t>Mexico</a:t>
            </a:r>
          </a:p>
        </p:txBody>
      </p:sp>
      <p:sp>
        <p:nvSpPr>
          <p:cNvPr id="74805" name="Text Box 53"/>
          <p:cNvSpPr txBox="1">
            <a:spLocks noChangeArrowheads="1"/>
          </p:cNvSpPr>
          <p:nvPr/>
        </p:nvSpPr>
        <p:spPr bwMode="auto">
          <a:xfrm>
            <a:off x="304800" y="5486400"/>
            <a:ext cx="1749425" cy="457200"/>
          </a:xfrm>
          <a:prstGeom prst="rect">
            <a:avLst/>
          </a:prstGeom>
          <a:noFill/>
          <a:ln w="9525">
            <a:noFill/>
            <a:miter lim="800000"/>
            <a:headEnd/>
            <a:tailEnd/>
          </a:ln>
        </p:spPr>
        <p:txBody>
          <a:bodyPr>
            <a:spAutoFit/>
          </a:bodyPr>
          <a:lstStyle/>
          <a:p>
            <a:pPr algn="l">
              <a:spcBef>
                <a:spcPct val="50000"/>
              </a:spcBef>
            </a:pPr>
            <a:r>
              <a:rPr lang="en-US" i="0">
                <a:solidFill>
                  <a:srgbClr val="FFCC00"/>
                </a:solidFill>
                <a:latin typeface="Tahoma" pitchFamily="34" charset="0"/>
              </a:rPr>
              <a:t>Turkey</a:t>
            </a:r>
          </a:p>
        </p:txBody>
      </p:sp>
      <p:sp>
        <p:nvSpPr>
          <p:cNvPr id="74806" name="Text Box 54"/>
          <p:cNvSpPr txBox="1">
            <a:spLocks noChangeArrowheads="1"/>
          </p:cNvSpPr>
          <p:nvPr/>
        </p:nvSpPr>
        <p:spPr bwMode="auto">
          <a:xfrm>
            <a:off x="1600200" y="5410200"/>
            <a:ext cx="1447800" cy="701675"/>
          </a:xfrm>
          <a:prstGeom prst="rect">
            <a:avLst/>
          </a:prstGeom>
          <a:noFill/>
          <a:ln w="9525">
            <a:noFill/>
            <a:miter lim="800000"/>
            <a:headEnd/>
            <a:tailEnd/>
          </a:ln>
        </p:spPr>
        <p:txBody>
          <a:bodyPr>
            <a:spAutoFit/>
          </a:bodyPr>
          <a:lstStyle/>
          <a:p>
            <a:pPr algn="l">
              <a:spcBef>
                <a:spcPct val="50000"/>
              </a:spcBef>
            </a:pPr>
            <a:r>
              <a:rPr lang="en-US" sz="2000" i="0">
                <a:solidFill>
                  <a:srgbClr val="FF0000"/>
                </a:solidFill>
                <a:latin typeface="Tahoma" pitchFamily="34" charset="0"/>
              </a:rPr>
              <a:t>Czech Republic</a:t>
            </a:r>
          </a:p>
        </p:txBody>
      </p:sp>
      <p:sp>
        <p:nvSpPr>
          <p:cNvPr id="74807" name="Text Box 55"/>
          <p:cNvSpPr txBox="1">
            <a:spLocks noChangeArrowheads="1"/>
          </p:cNvSpPr>
          <p:nvPr/>
        </p:nvSpPr>
        <p:spPr bwMode="auto">
          <a:xfrm>
            <a:off x="1828800" y="3505200"/>
            <a:ext cx="1295400" cy="396875"/>
          </a:xfrm>
          <a:prstGeom prst="rect">
            <a:avLst/>
          </a:prstGeom>
          <a:noFill/>
          <a:ln w="9525">
            <a:noFill/>
            <a:miter lim="800000"/>
            <a:headEnd/>
            <a:tailEnd/>
          </a:ln>
        </p:spPr>
        <p:txBody>
          <a:bodyPr>
            <a:spAutoFit/>
          </a:bodyPr>
          <a:lstStyle/>
          <a:p>
            <a:pPr algn="l"/>
            <a:r>
              <a:rPr lang="en-US" sz="2000" b="0" i="0">
                <a:solidFill>
                  <a:srgbClr val="FF9900"/>
                </a:solidFill>
                <a:latin typeface="Tahoma" pitchFamily="34" charset="0"/>
              </a:rPr>
              <a:t>Lebanon</a:t>
            </a:r>
          </a:p>
        </p:txBody>
      </p:sp>
      <p:sp>
        <p:nvSpPr>
          <p:cNvPr id="74808" name="Text Box 56"/>
          <p:cNvSpPr txBox="1">
            <a:spLocks noChangeArrowheads="1"/>
          </p:cNvSpPr>
          <p:nvPr/>
        </p:nvSpPr>
        <p:spPr bwMode="auto">
          <a:xfrm>
            <a:off x="5715000" y="3505200"/>
            <a:ext cx="1752600" cy="457200"/>
          </a:xfrm>
          <a:prstGeom prst="rect">
            <a:avLst/>
          </a:prstGeom>
          <a:noFill/>
          <a:ln w="9525">
            <a:noFill/>
            <a:miter lim="800000"/>
            <a:headEnd/>
            <a:tailEnd/>
          </a:ln>
        </p:spPr>
        <p:txBody>
          <a:bodyPr>
            <a:spAutoFit/>
          </a:bodyPr>
          <a:lstStyle/>
          <a:p>
            <a:pPr algn="l">
              <a:spcBef>
                <a:spcPct val="50000"/>
              </a:spcBef>
            </a:pPr>
            <a:r>
              <a:rPr lang="en-US" b="0">
                <a:solidFill>
                  <a:srgbClr val="FF0000"/>
                </a:solidFill>
                <a:latin typeface="Tahoma" pitchFamily="34" charset="0"/>
              </a:rPr>
              <a:t>Pakistan</a:t>
            </a:r>
          </a:p>
        </p:txBody>
      </p:sp>
      <p:pic>
        <p:nvPicPr>
          <p:cNvPr id="74809" name="Picture 57" descr="global"/>
          <p:cNvPicPr>
            <a:picLocks noChangeAspect="1" noChangeArrowheads="1"/>
          </p:cNvPicPr>
          <p:nvPr/>
        </p:nvPicPr>
        <p:blipFill>
          <a:blip r:embed="rId2" cstate="print"/>
          <a:srcRect/>
          <a:stretch>
            <a:fillRect/>
          </a:stretch>
        </p:blipFill>
        <p:spPr bwMode="auto">
          <a:xfrm>
            <a:off x="3814763" y="2438400"/>
            <a:ext cx="1479550" cy="1524000"/>
          </a:xfrm>
          <a:prstGeom prst="rect">
            <a:avLst/>
          </a:prstGeom>
          <a:noFill/>
          <a:ln w="9525">
            <a:noFill/>
            <a:miter lim="800000"/>
            <a:headEnd/>
            <a:tailEnd/>
          </a:ln>
        </p:spPr>
      </p:pic>
      <p:sp>
        <p:nvSpPr>
          <p:cNvPr id="74810" name="Text Box 58"/>
          <p:cNvSpPr txBox="1">
            <a:spLocks noChangeArrowheads="1"/>
          </p:cNvSpPr>
          <p:nvPr/>
        </p:nvSpPr>
        <p:spPr bwMode="auto">
          <a:xfrm>
            <a:off x="2590800" y="4189413"/>
            <a:ext cx="3886200" cy="639762"/>
          </a:xfrm>
          <a:prstGeom prst="rect">
            <a:avLst/>
          </a:prstGeom>
          <a:noFill/>
          <a:ln w="28575">
            <a:solidFill>
              <a:schemeClr val="bg1"/>
            </a:solidFill>
            <a:miter lim="800000"/>
            <a:headEnd/>
            <a:tailEnd/>
          </a:ln>
        </p:spPr>
        <p:txBody>
          <a:bodyPr lIns="90487" tIns="44450" rIns="90487" bIns="44450">
            <a:spAutoFit/>
          </a:bodyPr>
          <a:lstStyle/>
          <a:p>
            <a:pPr algn="l" eaLnBrk="0" hangingPunct="0">
              <a:lnSpc>
                <a:spcPct val="90000"/>
              </a:lnSpc>
              <a:spcBef>
                <a:spcPct val="50000"/>
              </a:spcBef>
            </a:pPr>
            <a:r>
              <a:rPr lang="en-US" sz="3800" i="0">
                <a:solidFill>
                  <a:srgbClr val="FFFF00"/>
                </a:solidFill>
              </a:rPr>
              <a:t>GINA Assembly</a:t>
            </a:r>
          </a:p>
        </p:txBody>
      </p:sp>
      <p:sp>
        <p:nvSpPr>
          <p:cNvPr id="258107" name="Text Box 59"/>
          <p:cNvSpPr txBox="1">
            <a:spLocks noChangeArrowheads="1"/>
          </p:cNvSpPr>
          <p:nvPr/>
        </p:nvSpPr>
        <p:spPr bwMode="auto">
          <a:xfrm>
            <a:off x="7543800" y="3429000"/>
            <a:ext cx="1143000" cy="417513"/>
          </a:xfrm>
          <a:prstGeom prst="rect">
            <a:avLst/>
          </a:prstGeom>
          <a:noFill/>
          <a:ln w="12700">
            <a:noFill/>
            <a:miter lim="800000"/>
            <a:headEnd/>
            <a:tailEnd/>
          </a:ln>
          <a:effectLst/>
        </p:spPr>
        <p:txBody>
          <a:bodyPr lIns="90487" tIns="44450" rIns="90487" bIns="44450">
            <a:spAutoFit/>
          </a:bodyPr>
          <a:lstStyle/>
          <a:p>
            <a:pPr algn="l" eaLnBrk="0" hangingPunct="0">
              <a:lnSpc>
                <a:spcPct val="90000"/>
              </a:lnSpc>
              <a:spcBef>
                <a:spcPct val="50000"/>
              </a:spcBef>
              <a:defRPr/>
            </a:pPr>
            <a:r>
              <a:rPr lang="en-US" i="0">
                <a:solidFill>
                  <a:srgbClr val="FFFF00"/>
                </a:solidFill>
                <a:effectLst>
                  <a:outerShdw blurRad="38100" dist="38100" dir="2700000" algn="tl">
                    <a:srgbClr val="000000"/>
                  </a:outerShdw>
                </a:effectLst>
              </a:rPr>
              <a:t>Israel</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22" name="Picture 2"/>
          <p:cNvPicPr>
            <a:picLocks noGrp="1" noChangeAspect="1" noChangeArrowheads="1"/>
          </p:cNvPicPr>
          <p:nvPr>
            <p:ph idx="1"/>
          </p:nvPr>
        </p:nvPicPr>
        <p:blipFill>
          <a:blip r:embed="rId2" cstate="print"/>
          <a:srcRect/>
          <a:stretch>
            <a:fillRect/>
          </a:stretch>
        </p:blipFill>
        <p:spPr bwMode="auto">
          <a:xfrm>
            <a:off x="1812593" y="1600200"/>
            <a:ext cx="551881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Grp="1" noChangeAspect="1" noChangeArrowheads="1"/>
          </p:cNvPicPr>
          <p:nvPr>
            <p:ph/>
          </p:nvPr>
        </p:nvPicPr>
        <p:blipFill>
          <a:blip r:embed="rId2" cstate="print"/>
          <a:srcRect/>
          <a:stretch>
            <a:fillRect/>
          </a:stretch>
        </p:blipFill>
        <p:spPr>
          <a:xfrm>
            <a:off x="914400" y="533400"/>
            <a:ext cx="7620000" cy="5038725"/>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r" rtl="1">
              <a:buNone/>
              <a:defRPr/>
            </a:pPr>
            <a:r>
              <a:rPr lang="en-US" b="1" u="sng" dirty="0" smtClean="0">
                <a:solidFill>
                  <a:schemeClr val="bg2">
                    <a:lumMod val="20000"/>
                    <a:lumOff val="80000"/>
                  </a:schemeClr>
                </a:solidFill>
              </a:rPr>
              <a:t> </a:t>
            </a:r>
            <a:r>
              <a:rPr lang="ar-SY" b="1" u="sng" dirty="0" smtClean="0">
                <a:solidFill>
                  <a:srgbClr val="FF0000"/>
                </a:solidFill>
              </a:rPr>
              <a:t>استعاضة عن غرفة الاستنشاق بزجاجة بلاستك</a:t>
            </a:r>
            <a:r>
              <a:rPr lang="ar-SY" b="1" dirty="0" smtClean="0">
                <a:solidFill>
                  <a:srgbClr val="FF0000"/>
                </a:solidFill>
              </a:rPr>
              <a:t>:</a:t>
            </a:r>
            <a:endParaRPr lang="en-US" dirty="0" smtClean="0">
              <a:solidFill>
                <a:srgbClr val="FF0000"/>
              </a:solidFill>
            </a:endParaRPr>
          </a:p>
          <a:p>
            <a:pPr algn="r" rtl="1">
              <a:defRPr/>
            </a:pPr>
            <a:r>
              <a:rPr lang="en-US" dirty="0" smtClean="0">
                <a:solidFill>
                  <a:schemeClr val="bg2">
                    <a:lumMod val="20000"/>
                    <a:lumOff val="80000"/>
                  </a:schemeClr>
                </a:solidFill>
              </a:rPr>
              <a:t>      </a:t>
            </a:r>
            <a:r>
              <a:rPr lang="ar-SY" dirty="0" smtClean="0">
                <a:solidFill>
                  <a:schemeClr val="bg2">
                    <a:lumMod val="20000"/>
                    <a:lumOff val="80000"/>
                  </a:schemeClr>
                </a:solidFill>
              </a:rPr>
              <a:t>أحضر زجاجة بلاستيك قياس ا ليتر عتى الأقل وأحضر بخّاخة.</a:t>
            </a:r>
            <a:endParaRPr lang="en-US" dirty="0" smtClean="0">
              <a:solidFill>
                <a:schemeClr val="bg2">
                  <a:lumMod val="20000"/>
                  <a:lumOff val="80000"/>
                </a:schemeClr>
              </a:solidFill>
            </a:endParaRPr>
          </a:p>
          <a:p>
            <a:pPr algn="r" rtl="1">
              <a:defRPr/>
            </a:pPr>
            <a:r>
              <a:rPr lang="ar-SY" dirty="0" smtClean="0">
                <a:solidFill>
                  <a:schemeClr val="bg2">
                    <a:lumMod val="20000"/>
                    <a:lumOff val="80000"/>
                  </a:schemeClr>
                </a:solidFill>
              </a:rPr>
              <a:t>انزع غطاء فوهة البخاخةو ثم ضعها على قاعدة الزجاجة وارسم شكل الفوهة عليه وقص مكانه، ثم ثبت البخاخة بعد خضها على الزجاجة قبل كل استعمال. </a:t>
            </a:r>
            <a:endParaRPr lang="en-US" dirty="0" smtClean="0">
              <a:solidFill>
                <a:schemeClr val="bg2">
                  <a:lumMod val="20000"/>
                  <a:lumOff val="80000"/>
                </a:schemeClr>
              </a:solidFill>
            </a:endParaRPr>
          </a:p>
          <a:p>
            <a:pPr algn="r" rtl="1">
              <a:defRPr/>
            </a:pPr>
            <a:r>
              <a:rPr lang="ar-SY" dirty="0" smtClean="0">
                <a:solidFill>
                  <a:schemeClr val="bg2">
                    <a:lumMod val="20000"/>
                    <a:lumOff val="80000"/>
                  </a:schemeClr>
                </a:solidFill>
              </a:rPr>
              <a:t>فرغ رئتيك ثم عض على فم الزجاجة.</a:t>
            </a:r>
            <a:endParaRPr lang="en-US" dirty="0" smtClean="0">
              <a:solidFill>
                <a:schemeClr val="bg2">
                  <a:lumMod val="20000"/>
                  <a:lumOff val="80000"/>
                </a:schemeClr>
              </a:solidFill>
            </a:endParaRPr>
          </a:p>
          <a:p>
            <a:pPr algn="r" rtl="1">
              <a:defRPr/>
            </a:pPr>
            <a:r>
              <a:rPr lang="ar-SY" dirty="0" smtClean="0">
                <a:solidFill>
                  <a:schemeClr val="bg2">
                    <a:lumMod val="20000"/>
                    <a:lumOff val="80000"/>
                  </a:schemeClr>
                </a:solidFill>
              </a:rPr>
              <a:t>أثناء النوب اضغط 2-15 بخة حسب شدة النوبة، ثم  تنفس عشرة ثوان بهدوء وعمق ثم ازفر. يعوض ذلك عن جهاز الارذاذ</a:t>
            </a:r>
            <a:endParaRPr lang="en-US" dirty="0" smtClean="0">
              <a:solidFill>
                <a:schemeClr val="bg2">
                  <a:lumMod val="20000"/>
                  <a:lumOff val="80000"/>
                </a:schemeClr>
              </a:solidFill>
            </a:endParaRPr>
          </a:p>
          <a:p>
            <a:pPr algn="r">
              <a:defRPr/>
            </a:pPr>
            <a:endParaRPr lang="en-US"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Grp="1" noChangeAspect="1" noChangeArrowheads="1"/>
          </p:cNvPicPr>
          <p:nvPr>
            <p:ph/>
          </p:nvPr>
        </p:nvPicPr>
        <p:blipFill>
          <a:blip r:embed="rId2" cstate="print"/>
          <a:srcRect/>
          <a:stretch>
            <a:fillRect/>
          </a:stretch>
        </p:blipFill>
        <p:spPr>
          <a:xfrm>
            <a:off x="1871663" y="1443038"/>
            <a:ext cx="5400675" cy="3514725"/>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ar-EG" sz="4800" dirty="0" smtClean="0">
                <a:solidFill>
                  <a:srgbClr val="FFFF00"/>
                </a:solidFill>
              </a:rPr>
              <a:t>يجب أن </a:t>
            </a:r>
            <a:r>
              <a:rPr lang="ar-EG" sz="4800" dirty="0" smtClean="0">
                <a:solidFill>
                  <a:srgbClr val="FF0000"/>
                </a:solidFill>
              </a:rPr>
              <a:t>تعلم</a:t>
            </a:r>
            <a:r>
              <a:rPr lang="ar-EG" sz="4800" dirty="0" smtClean="0">
                <a:solidFill>
                  <a:srgbClr val="FFFF00"/>
                </a:solidFill>
              </a:rPr>
              <a:t> الممرضة المريض طريقة الاستنشاق </a:t>
            </a:r>
            <a:r>
              <a:rPr lang="ar-EG" sz="4800" dirty="0" smtClean="0">
                <a:solidFill>
                  <a:srgbClr val="FF0000"/>
                </a:solidFill>
              </a:rPr>
              <a:t>ويمثلها</a:t>
            </a:r>
            <a:r>
              <a:rPr lang="ar-EG" sz="4800" dirty="0" smtClean="0">
                <a:solidFill>
                  <a:srgbClr val="FFFF00"/>
                </a:solidFill>
              </a:rPr>
              <a:t> أما مها وكذا حجرة الاستنشاق في كل مراجعه وفي الشعبة ومركز الرعاية وأن تعطيه الدواء في غرفة الاسعاف وتعلمه الفرق بين دواء دائم ودواء اسعافي       </a:t>
            </a:r>
          </a:p>
          <a:p>
            <a:endParaRPr lang="en-US" dirty="0"/>
          </a:p>
        </p:txBody>
      </p:sp>
      <p:pic>
        <p:nvPicPr>
          <p:cNvPr id="61444" name="Picture 4">
            <a:hlinkClick r:id="rId2"/>
          </p:cNvPr>
          <p:cNvPicPr>
            <a:picLocks noChangeAspect="1" noChangeArrowheads="1"/>
          </p:cNvPicPr>
          <p:nvPr/>
        </p:nvPicPr>
        <p:blipFill>
          <a:blip r:embed="rId3" cstate="print"/>
          <a:srcRect/>
          <a:stretch>
            <a:fillRect/>
          </a:stretch>
        </p:blipFill>
        <p:spPr bwMode="auto">
          <a:xfrm>
            <a:off x="4495800" y="3429000"/>
            <a:ext cx="76200" cy="7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ar-SY" sz="3200" u="sng" dirty="0" smtClean="0">
                <a:solidFill>
                  <a:schemeClr val="bg1"/>
                </a:solidFill>
              </a:rPr>
              <a:t>ألية الربو : </a:t>
            </a:r>
            <a:r>
              <a:rPr lang="ar-EG" sz="3200" u="sng" dirty="0" smtClean="0">
                <a:solidFill>
                  <a:schemeClr val="bg1"/>
                </a:solidFill>
              </a:rPr>
              <a:t>تريه هذه الصورة ليقتنع بدور الدواء اليومي الوقائي لاشهرحيث الالتهاب شديد</a:t>
            </a:r>
            <a:r>
              <a:rPr lang="ar-SY" u="sng" dirty="0" smtClean="0">
                <a:solidFill>
                  <a:schemeClr val="bg1"/>
                </a:solidFill>
              </a:rPr>
              <a:t> </a:t>
            </a:r>
            <a:endParaRPr lang="en-US" u="sng" dirty="0" smtClean="0">
              <a:solidFill>
                <a:schemeClr val="bg1"/>
              </a:solidFill>
            </a:endParaRPr>
          </a:p>
        </p:txBody>
      </p:sp>
      <p:pic>
        <p:nvPicPr>
          <p:cNvPr id="6147" name="Picture 2" descr="C:\Users\Dr. Yousser\Desktop\asthmaad.jpg"/>
          <p:cNvPicPr>
            <a:picLocks noGrp="1" noChangeAspect="1" noChangeArrowheads="1"/>
          </p:cNvPicPr>
          <p:nvPr>
            <p:ph idx="1"/>
          </p:nvPr>
        </p:nvPicPr>
        <p:blipFill>
          <a:blip r:embed="rId2" cstate="print"/>
          <a:srcRect/>
          <a:stretch>
            <a:fillRect/>
          </a:stretch>
        </p:blipFill>
        <p:spPr>
          <a:xfrm>
            <a:off x="1676400" y="1600200"/>
            <a:ext cx="5715000" cy="3824288"/>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r-EG" u="sng" dirty="0" smtClean="0">
                <a:solidFill>
                  <a:schemeClr val="bg1"/>
                </a:solidFill>
              </a:rPr>
              <a:t>توص الممرضة بمضمضة الفم</a:t>
            </a:r>
            <a:endParaRPr lang="en-US" u="sng" dirty="0">
              <a:solidFill>
                <a:schemeClr val="bg1"/>
              </a:solidFill>
            </a:endParaRPr>
          </a:p>
        </p:txBody>
      </p:sp>
      <p:pic>
        <p:nvPicPr>
          <p:cNvPr id="3" name="Content Placeholder 2" descr="الفطر.jpg"/>
          <p:cNvPicPr>
            <a:picLocks noGrp="1"/>
          </p:cNvPicPr>
          <p:nvPr>
            <p:ph idx="1"/>
          </p:nvPr>
        </p:nvPicPr>
        <p:blipFill>
          <a:blip r:embed="rId2" cstate="print"/>
          <a:stretch>
            <a:fillRect/>
          </a:stretch>
        </p:blipFill>
        <p:spPr>
          <a:xfrm>
            <a:off x="2638425" y="2258219"/>
            <a:ext cx="3867150" cy="320992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p:txBody>
          <a:bodyPr/>
          <a:lstStyle/>
          <a:p>
            <a:r>
              <a:rPr lang="ar-EG" sz="3200" b="1" u="sng" dirty="0" smtClean="0">
                <a:solidFill>
                  <a:schemeClr val="bg1"/>
                </a:solidFill>
              </a:rPr>
              <a:t>نجد طرق استخدام جميع المنشقات على الموقع</a:t>
            </a:r>
            <a:endParaRPr lang="en-US" sz="3200" b="1" u="sng" dirty="0" smtClean="0">
              <a:solidFill>
                <a:schemeClr val="bg1"/>
              </a:solidFill>
            </a:endParaRPr>
          </a:p>
        </p:txBody>
      </p:sp>
      <p:sp>
        <p:nvSpPr>
          <p:cNvPr id="90115" name="Content Placeholder 3"/>
          <p:cNvSpPr>
            <a:spLocks noGrp="1"/>
          </p:cNvSpPr>
          <p:nvPr>
            <p:ph idx="1"/>
          </p:nvPr>
        </p:nvSpPr>
        <p:spPr/>
        <p:txBody>
          <a:bodyPr/>
          <a:lstStyle/>
          <a:p>
            <a:pPr algn="r"/>
            <a:r>
              <a:rPr lang="en-US" dirty="0" smtClean="0">
                <a:solidFill>
                  <a:srgbClr val="FF0000"/>
                </a:solidFill>
                <a:hlinkClick r:id="rId2"/>
              </a:rPr>
              <a:t>www.admit- inhalers.org</a:t>
            </a:r>
            <a:endParaRPr lang="en-US" dirty="0" smtClean="0">
              <a:solidFill>
                <a:srgbClr val="FF0000"/>
              </a:solidFill>
            </a:endParaRPr>
          </a:p>
          <a:p>
            <a:pPr algn="r" rtl="1"/>
            <a:r>
              <a:rPr lang="en-US" dirty="0" smtClean="0">
                <a:solidFill>
                  <a:srgbClr val="FF0000"/>
                </a:solidFill>
                <a:hlinkClick r:id="rId3"/>
              </a:rPr>
              <a:t>www.ginasthma.org</a:t>
            </a:r>
            <a:r>
              <a:rPr lang="en-US" dirty="0" smtClean="0">
                <a:solidFill>
                  <a:srgbClr val="FF0000"/>
                </a:solidFill>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u="sng" dirty="0" smtClean="0">
                <a:solidFill>
                  <a:schemeClr val="bg1"/>
                </a:solidFill>
              </a:rPr>
              <a:t>نعط المريض بطاقة للعلاج الذاتي</a:t>
            </a:r>
            <a:endParaRPr lang="en-US" u="sng" dirty="0">
              <a:solidFill>
                <a:schemeClr val="bg1"/>
              </a:solidFill>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EG" sz="2400" u="sng" dirty="0" smtClean="0">
                <a:solidFill>
                  <a:srgbClr val="FF0000"/>
                </a:solidFill>
              </a:rPr>
              <a:t>نوبة الربو عند طفل هندي: أحس بفيل على صدري يا أمي</a:t>
            </a:r>
            <a:r>
              <a:rPr lang="en-US" dirty="0" smtClean="0"/>
              <a:t>?</a:t>
            </a:r>
            <a:r>
              <a:rPr lang="en-US" sz="4800" dirty="0" smtClean="0">
                <a:solidFill>
                  <a:schemeClr val="bg2">
                    <a:lumMod val="50000"/>
                  </a:schemeClr>
                </a:solidFill>
              </a:rPr>
              <a:t>?</a:t>
            </a:r>
            <a:r>
              <a:rPr lang="en-US" sz="5400" dirty="0" smtClean="0">
                <a:solidFill>
                  <a:srgbClr val="FFFF00"/>
                </a:solidFill>
              </a:rPr>
              <a:t>?</a:t>
            </a:r>
            <a:r>
              <a:rPr lang="en-US" sz="6000" dirty="0" smtClean="0">
                <a:solidFill>
                  <a:srgbClr val="00B050"/>
                </a:solidFill>
              </a:rPr>
              <a:t>?</a:t>
            </a:r>
            <a:r>
              <a:rPr lang="en-US" sz="6600" dirty="0" smtClean="0">
                <a:solidFill>
                  <a:srgbClr val="FF0000"/>
                </a:solidFill>
              </a:rPr>
              <a:t>?</a:t>
            </a:r>
            <a:endParaRPr lang="en-US" sz="6600" dirty="0">
              <a:solidFill>
                <a:srgbClr val="FF0000"/>
              </a:solidFill>
            </a:endParaRPr>
          </a:p>
        </p:txBody>
      </p:sp>
      <p:pic>
        <p:nvPicPr>
          <p:cNvPr id="23555" name="Picture 2"/>
          <p:cNvPicPr>
            <a:picLocks noGrp="1" noChangeAspect="1" noChangeArrowheads="1"/>
          </p:cNvPicPr>
          <p:nvPr>
            <p:ph idx="1"/>
          </p:nvPr>
        </p:nvPicPr>
        <p:blipFill>
          <a:blip r:embed="rId2" cstate="print"/>
          <a:srcRect/>
          <a:stretch>
            <a:fillRect/>
          </a:stretch>
        </p:blipFill>
        <p:spPr>
          <a:xfrm>
            <a:off x="3294063" y="1890713"/>
            <a:ext cx="3781425" cy="3914775"/>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ar-SA" dirty="0" smtClean="0">
                <a:solidFill>
                  <a:srgbClr val="FF0000"/>
                </a:solidFill>
              </a:rPr>
              <a:t>مثال لمحتويات خطة تدبير ذاتي للمريض  للمحافظة على السيطرة على الربو</a:t>
            </a:r>
            <a:endParaRPr lang="en-US" dirty="0">
              <a:solidFill>
                <a:srgbClr val="FF0000"/>
              </a:solidFill>
            </a:endParaRPr>
          </a:p>
        </p:txBody>
      </p:sp>
      <p:sp>
        <p:nvSpPr>
          <p:cNvPr id="3" name="Content Placeholder 2"/>
          <p:cNvSpPr>
            <a:spLocks noGrp="1"/>
          </p:cNvSpPr>
          <p:nvPr>
            <p:ph idx="1"/>
          </p:nvPr>
        </p:nvSpPr>
        <p:spPr/>
        <p:txBody>
          <a:bodyPr/>
          <a:lstStyle/>
          <a:p>
            <a:pPr algn="r" rtl="1"/>
            <a:r>
              <a:rPr lang="ar-SA" sz="1400" dirty="0" smtClean="0">
                <a:solidFill>
                  <a:schemeClr val="accent3"/>
                </a:solidFill>
              </a:rPr>
              <a:t>اسمك ......              رقم هاتف يمكن الاتصال به اسعافيا .....   أفضل قيمة للجريان الزفيري</a:t>
            </a:r>
            <a:r>
              <a:rPr lang="en-US" sz="1400" dirty="0" smtClean="0">
                <a:solidFill>
                  <a:schemeClr val="accent3"/>
                </a:solidFill>
              </a:rPr>
              <a:t>PEAK  FLOW</a:t>
            </a:r>
            <a:r>
              <a:rPr lang="ar-SA" sz="1400" dirty="0" smtClean="0">
                <a:solidFill>
                  <a:schemeClr val="accent3"/>
                </a:solidFill>
              </a:rPr>
              <a:t>.</a:t>
            </a:r>
            <a:endParaRPr lang="en-US" sz="1400" dirty="0" smtClean="0">
              <a:solidFill>
                <a:schemeClr val="accent3"/>
              </a:solidFill>
            </a:endParaRPr>
          </a:p>
          <a:p>
            <a:pPr algn="r" rtl="1"/>
            <a:r>
              <a:rPr lang="ar-SA" sz="1400" u="sng" dirty="0" smtClean="0">
                <a:solidFill>
                  <a:srgbClr val="FFFF00"/>
                </a:solidFill>
              </a:rPr>
              <a:t>معالجتك المنتظمة</a:t>
            </a:r>
            <a:r>
              <a:rPr lang="ar-SA" sz="1400" dirty="0" smtClean="0"/>
              <a:t>:</a:t>
            </a:r>
            <a:endParaRPr lang="en-US" sz="1400" dirty="0" smtClean="0"/>
          </a:p>
          <a:p>
            <a:pPr lvl="0" algn="r" rtl="1">
              <a:buNone/>
            </a:pPr>
            <a:r>
              <a:rPr lang="ar-SA" sz="1400" dirty="0" smtClean="0">
                <a:solidFill>
                  <a:schemeClr val="accent3"/>
                </a:solidFill>
              </a:rPr>
              <a:t>خذ كل يوم—250 مكغ بيكلوميتازون مرتين ، صبلحا ومساء </a:t>
            </a:r>
            <a:endParaRPr lang="en-US" sz="1400" dirty="0" smtClean="0">
              <a:solidFill>
                <a:schemeClr val="accent3"/>
              </a:solidFill>
            </a:endParaRPr>
          </a:p>
          <a:p>
            <a:pPr lvl="0" algn="r" rtl="1">
              <a:buNone/>
            </a:pPr>
            <a:r>
              <a:rPr lang="ar-SA" sz="1400" dirty="0" smtClean="0">
                <a:solidFill>
                  <a:schemeClr val="accent3"/>
                </a:solidFill>
              </a:rPr>
              <a:t>قبل التمرين, خذ بختين فنتولين</a:t>
            </a:r>
            <a:endParaRPr lang="en-US" sz="1400" dirty="0" smtClean="0">
              <a:solidFill>
                <a:schemeClr val="accent3"/>
              </a:solidFill>
            </a:endParaRPr>
          </a:p>
          <a:p>
            <a:pPr algn="r" rtl="1"/>
            <a:r>
              <a:rPr lang="ar-SA" sz="1400" u="sng" dirty="0" smtClean="0">
                <a:solidFill>
                  <a:srgbClr val="FFFF00"/>
                </a:solidFill>
              </a:rPr>
              <a:t>قيم درجة السيطرة بالاجابة على الأسئلة  التالية ، في  الأسبوع الماضي  هل ظهر لديك</a:t>
            </a:r>
            <a:r>
              <a:rPr lang="ar-SA" sz="1400" dirty="0" smtClean="0"/>
              <a:t>:</a:t>
            </a:r>
            <a:endParaRPr lang="en-US" sz="1400" dirty="0" smtClean="0"/>
          </a:p>
          <a:p>
            <a:pPr algn="r" rtl="1">
              <a:buNone/>
            </a:pPr>
            <a:r>
              <a:rPr lang="ar-SA" sz="1400" dirty="0" smtClean="0">
                <a:solidFill>
                  <a:schemeClr val="accent3"/>
                </a:solidFill>
              </a:rPr>
              <a:t>هل حدث لديك تحدد في التمرين(الرياضة) بسبب الربو؟                      لا                   نعم             </a:t>
            </a:r>
            <a:endParaRPr lang="en-US" sz="1400" dirty="0" smtClean="0">
              <a:solidFill>
                <a:schemeClr val="accent3"/>
              </a:solidFill>
            </a:endParaRPr>
          </a:p>
          <a:p>
            <a:pPr algn="r" rtl="1">
              <a:buNone/>
            </a:pPr>
            <a:r>
              <a:rPr lang="ar-SA" sz="1400" dirty="0" smtClean="0">
                <a:solidFill>
                  <a:schemeClr val="accent3"/>
                </a:solidFill>
              </a:rPr>
              <a:t>أعراض ربو يومية أكثر من مرتين أسبوعيا"؟                                  لا                   نعم             </a:t>
            </a:r>
            <a:endParaRPr lang="en-US" sz="1400" dirty="0" smtClean="0">
              <a:solidFill>
                <a:schemeClr val="accent3"/>
              </a:solidFill>
            </a:endParaRPr>
          </a:p>
          <a:p>
            <a:pPr algn="r" rtl="1">
              <a:buNone/>
            </a:pPr>
            <a:r>
              <a:rPr lang="ar-SA" sz="1400" dirty="0" smtClean="0">
                <a:solidFill>
                  <a:schemeClr val="accent3"/>
                </a:solidFill>
              </a:rPr>
              <a:t>استيقاظ ليلي بسبب الربو؟                                                           لا                   نعم             </a:t>
            </a:r>
            <a:endParaRPr lang="en-US" sz="1400" dirty="0" smtClean="0">
              <a:solidFill>
                <a:schemeClr val="accent3"/>
              </a:solidFill>
            </a:endParaRPr>
          </a:p>
          <a:p>
            <a:pPr algn="r" rtl="1">
              <a:buNone/>
            </a:pPr>
            <a:r>
              <a:rPr lang="ar-SA" sz="1400" dirty="0" smtClean="0">
                <a:solidFill>
                  <a:schemeClr val="accent3"/>
                </a:solidFill>
              </a:rPr>
              <a:t>حاجة إلى استخدام الأدوية العرضية السريعة أكثر من مرتين أسبوعيا"؟     لا                   نعم </a:t>
            </a:r>
            <a:endParaRPr lang="en-US" sz="1400" dirty="0" smtClean="0">
              <a:solidFill>
                <a:schemeClr val="accent3"/>
              </a:solidFill>
            </a:endParaRPr>
          </a:p>
          <a:p>
            <a:pPr algn="r" rtl="1">
              <a:buNone/>
            </a:pPr>
            <a:r>
              <a:rPr lang="ar-SA" sz="1400" dirty="0" smtClean="0">
                <a:solidFill>
                  <a:schemeClr val="accent3"/>
                </a:solidFill>
              </a:rPr>
              <a:t>إذا راقبت الجريان ألأعظمي, هل كان أقل من ----------؟                    لا                   نعم </a:t>
            </a:r>
            <a:endParaRPr lang="en-US" sz="1400" dirty="0" smtClean="0">
              <a:solidFill>
                <a:schemeClr val="accent3"/>
              </a:solidFill>
            </a:endParaRPr>
          </a:p>
          <a:p>
            <a:pPr algn="r" rtl="1">
              <a:buNone/>
            </a:pPr>
            <a:r>
              <a:rPr lang="ar-SA" sz="1400" dirty="0" smtClean="0">
                <a:solidFill>
                  <a:schemeClr val="accent3"/>
                </a:solidFill>
              </a:rPr>
              <a:t>إذا كانت الإجابة نعم لثلاثة أسئلة أو أكثر, الربو لديك غير مضبوطا, فراجع طبيبك وربما تحتاج رفع درجة المعالجة ولا تتأخر في أخذ شوط من الكورتيزون الفموي قورا في منزلك في حال اشتد ت اعراضك كثيرا ولم يعد بخاخ الفنتولين يكفيك الا لساعات </a:t>
            </a:r>
            <a:r>
              <a:rPr lang="ar-SA" sz="1400" dirty="0" smtClean="0"/>
              <a:t>.</a:t>
            </a:r>
            <a:endParaRPr lang="en-US" sz="1400" dirty="0" smtClean="0"/>
          </a:p>
          <a:p>
            <a:pPr algn="r" rtl="1"/>
            <a:r>
              <a:rPr lang="ar-SA" sz="1400" u="sng" dirty="0" smtClean="0">
                <a:solidFill>
                  <a:srgbClr val="FFFF00"/>
                </a:solidFill>
              </a:rPr>
              <a:t>متى تتصل بالطبيب أو العيادة</a:t>
            </a:r>
            <a:r>
              <a:rPr lang="ar-SA" sz="1400" dirty="0" smtClean="0"/>
              <a:t>: </a:t>
            </a:r>
            <a:endParaRPr lang="en-US" sz="1400" dirty="0" smtClean="0"/>
          </a:p>
          <a:p>
            <a:pPr algn="r" rtl="1"/>
            <a:r>
              <a:rPr lang="ar-SA" sz="1400" dirty="0" smtClean="0">
                <a:solidFill>
                  <a:schemeClr val="accent3"/>
                </a:solidFill>
              </a:rPr>
              <a:t>الحالة الطارئة/فقدان شديد في السيطرة على حالة الربو: إذا حدث قصور شديد في التنفس, تستطيع فقط التحدث بجمل قصيرة.</a:t>
            </a:r>
            <a:endParaRPr lang="en-US" sz="1400" dirty="0" smtClean="0">
              <a:solidFill>
                <a:schemeClr val="accent3"/>
              </a:solidFill>
            </a:endParaRPr>
          </a:p>
          <a:p>
            <a:pPr algn="r" rtl="1"/>
            <a:r>
              <a:rPr lang="ar-SA" sz="1400" dirty="0" smtClean="0">
                <a:solidFill>
                  <a:schemeClr val="accent3"/>
                </a:solidFill>
              </a:rPr>
              <a:t>أو إذا حدثت نوبة شديدة من الربو لدرجة الهلع.</a:t>
            </a:r>
            <a:endParaRPr lang="en-US" sz="1400" dirty="0" smtClean="0">
              <a:solidFill>
                <a:schemeClr val="accent3"/>
              </a:solidFill>
            </a:endParaRPr>
          </a:p>
          <a:p>
            <a:pPr algn="r" rtl="1"/>
            <a:r>
              <a:rPr lang="ar-SA" sz="1400" dirty="0" smtClean="0">
                <a:solidFill>
                  <a:schemeClr val="accent3"/>
                </a:solidFill>
              </a:rPr>
              <a:t>اتصل بالطبيب/العيادة -------------[ اكتب رقم تلفون الطبيب].</a:t>
            </a:r>
            <a:endParaRPr lang="en-US" sz="1400" dirty="0" smtClean="0">
              <a:solidFill>
                <a:schemeClr val="accent3"/>
              </a:solidFill>
            </a:endParaRPr>
          </a:p>
          <a:p>
            <a:pPr lvl="1" algn="r" rtl="1"/>
            <a:r>
              <a:rPr lang="ar-SA" sz="1000" dirty="0" smtClean="0">
                <a:solidFill>
                  <a:schemeClr val="accent3"/>
                </a:solidFill>
              </a:rPr>
              <a:t>إذا لم تتحسن حالتك خلال ساعات من الكورتيزون الفموي </a:t>
            </a:r>
            <a:endParaRPr lang="en-US" sz="1000" dirty="0" smtClean="0">
              <a:solidFill>
                <a:schemeClr val="accent3"/>
              </a:solidFill>
            </a:endParaRPr>
          </a:p>
          <a:p>
            <a:pPr algn="r" rtl="1"/>
            <a:r>
              <a:rPr lang="ar-SA" sz="2400" dirty="0" smtClean="0">
                <a:solidFill>
                  <a:srgbClr val="C00000"/>
                </a:solidFill>
              </a:rPr>
              <a:t>فكرر استخدام الفنتولين عبر حجرة استنشاق وخذ 30-60 مغ بريدنيزولون واذهب الى المشفى</a:t>
            </a:r>
            <a:endParaRPr lang="en-US" sz="2400" dirty="0" smtClean="0">
              <a:solidFill>
                <a:srgbClr val="C00000"/>
              </a:solidFill>
            </a:endParaRPr>
          </a:p>
          <a:p>
            <a:pPr algn="r" rtl="1"/>
            <a:r>
              <a:rPr lang="ar-SA" sz="1400" dirty="0" smtClean="0"/>
              <a:t> </a:t>
            </a:r>
            <a:endParaRPr lang="en-US" sz="1400" dirty="0" smtClean="0"/>
          </a:p>
          <a:p>
            <a:pPr algn="r" rtl="1"/>
            <a:endParaRPr lang="en-US" sz="1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ar-EG" dirty="0" smtClean="0">
                <a:solidFill>
                  <a:srgbClr val="FF0000"/>
                </a:solidFill>
              </a:rPr>
              <a:t> للممرضة دور مع الطبيب والأهل</a:t>
            </a:r>
            <a:br>
              <a:rPr lang="ar-EG" dirty="0" smtClean="0">
                <a:solidFill>
                  <a:srgbClr val="FF0000"/>
                </a:solidFill>
              </a:rPr>
            </a:br>
            <a:r>
              <a:rPr lang="ar-SY" dirty="0" smtClean="0">
                <a:solidFill>
                  <a:srgbClr val="FF0000"/>
                </a:solidFill>
              </a:rPr>
              <a:t>التثقيف أساس الشراكة</a:t>
            </a:r>
            <a:endParaRPr lang="en-US" dirty="0" smtClean="0">
              <a:solidFill>
                <a:srgbClr val="FF0000"/>
              </a:solidFill>
            </a:endParaRPr>
          </a:p>
        </p:txBody>
      </p:sp>
      <p:sp>
        <p:nvSpPr>
          <p:cNvPr id="60419" name="Rectangle 3"/>
          <p:cNvSpPr>
            <a:spLocks noGrp="1" noChangeArrowheads="1"/>
          </p:cNvSpPr>
          <p:nvPr>
            <p:ph type="body" idx="1"/>
          </p:nvPr>
        </p:nvSpPr>
        <p:spPr/>
        <p:txBody>
          <a:bodyPr/>
          <a:lstStyle/>
          <a:p>
            <a:pPr algn="r" rtl="1" eaLnBrk="1" hangingPunct="1"/>
            <a:r>
              <a:rPr lang="ar-SY" dirty="0" smtClean="0">
                <a:solidFill>
                  <a:schemeClr val="bg1"/>
                </a:solidFill>
              </a:rPr>
              <a:t>في كل زيارة طبية </a:t>
            </a:r>
            <a:r>
              <a:rPr lang="ar-EG" dirty="0" smtClean="0">
                <a:solidFill>
                  <a:schemeClr val="bg1"/>
                </a:solidFill>
              </a:rPr>
              <a:t> اعرض الصور أعلاه لتفهم مريضك</a:t>
            </a:r>
          </a:p>
          <a:p>
            <a:pPr algn="r" rtl="1" eaLnBrk="1" hangingPunct="1"/>
            <a:r>
              <a:rPr lang="ar-EG" dirty="0" smtClean="0">
                <a:solidFill>
                  <a:schemeClr val="bg1"/>
                </a:solidFill>
              </a:rPr>
              <a:t>دعه يستعمل المنشقة أمامك </a:t>
            </a:r>
          </a:p>
          <a:p>
            <a:pPr algn="r" rtl="1" eaLnBrk="1" hangingPunct="1"/>
            <a:r>
              <a:rPr lang="ar-EG" dirty="0" smtClean="0">
                <a:solidFill>
                  <a:schemeClr val="bg1"/>
                </a:solidFill>
              </a:rPr>
              <a:t>علمه الفرق بين دواء يومي وقائي ودواء للنوب</a:t>
            </a:r>
          </a:p>
          <a:p>
            <a:pPr algn="r" rtl="1" eaLnBrk="1" hangingPunct="1"/>
            <a:r>
              <a:rPr lang="ar-EG" dirty="0" smtClean="0">
                <a:solidFill>
                  <a:schemeClr val="bg1"/>
                </a:solidFill>
              </a:rPr>
              <a:t>تأكد من تجنبه المحرضات</a:t>
            </a:r>
          </a:p>
          <a:p>
            <a:pPr algn="r" rtl="1" eaLnBrk="1" hangingPunct="1"/>
            <a:r>
              <a:rPr lang="ar-EG" dirty="0" smtClean="0">
                <a:solidFill>
                  <a:schemeClr val="bg1"/>
                </a:solidFill>
              </a:rPr>
              <a:t>راجع بطاقة المريض للعلاج الذاتي معه</a:t>
            </a:r>
            <a:endParaRPr lang="ar-SY" dirty="0" smtClean="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ar-SY" sz="3200" dirty="0" smtClean="0">
                <a:solidFill>
                  <a:srgbClr val="FF0000"/>
                </a:solidFill>
              </a:rPr>
              <a:t>التوصيات الانكليزية</a:t>
            </a:r>
            <a:endParaRPr lang="en-US" sz="3200" dirty="0" smtClean="0">
              <a:solidFill>
                <a:schemeClr val="bg1"/>
              </a:solidFill>
            </a:endParaRPr>
          </a:p>
        </p:txBody>
      </p:sp>
      <p:sp>
        <p:nvSpPr>
          <p:cNvPr id="69635" name="Rectangle 3"/>
          <p:cNvSpPr>
            <a:spLocks noGrp="1" noChangeArrowheads="1"/>
          </p:cNvSpPr>
          <p:nvPr>
            <p:ph type="body" idx="1"/>
          </p:nvPr>
        </p:nvSpPr>
        <p:spPr/>
        <p:txBody>
          <a:bodyPr/>
          <a:lstStyle/>
          <a:p>
            <a:pPr algn="r" rtl="1" eaLnBrk="1" hangingPunct="1"/>
            <a:r>
              <a:rPr lang="ar-SY" dirty="0" smtClean="0">
                <a:solidFill>
                  <a:schemeClr val="bg1"/>
                </a:solidFill>
              </a:rPr>
              <a:t>عندما </a:t>
            </a:r>
            <a:r>
              <a:rPr lang="ar-EG" dirty="0" smtClean="0">
                <a:solidFill>
                  <a:schemeClr val="bg1"/>
                </a:solidFill>
              </a:rPr>
              <a:t>ترى </a:t>
            </a:r>
            <a:r>
              <a:rPr lang="ar-SY" dirty="0" smtClean="0">
                <a:solidFill>
                  <a:schemeClr val="bg1"/>
                </a:solidFill>
              </a:rPr>
              <a:t> مريض الربو :</a:t>
            </a:r>
          </a:p>
          <a:p>
            <a:pPr algn="r" rtl="1" eaLnBrk="1" hangingPunct="1">
              <a:buFontTx/>
              <a:buChar char="-"/>
            </a:pPr>
            <a:r>
              <a:rPr lang="ar-EG" dirty="0" smtClean="0">
                <a:solidFill>
                  <a:schemeClr val="bg1"/>
                </a:solidFill>
              </a:rPr>
              <a:t>ارسله الى الطبيب  لوضعه </a:t>
            </a:r>
            <a:r>
              <a:rPr lang="ar-SY" dirty="0" smtClean="0">
                <a:solidFill>
                  <a:schemeClr val="bg1"/>
                </a:solidFill>
              </a:rPr>
              <a:t>على الكورتيزون الاستنشاقي على المدى الطويل في حال، خلال الشهر الماضي :</a:t>
            </a:r>
          </a:p>
          <a:p>
            <a:pPr algn="r" rtl="1" eaLnBrk="1" hangingPunct="1">
              <a:buFontTx/>
              <a:buNone/>
            </a:pPr>
            <a:r>
              <a:rPr lang="ar-SY" dirty="0" smtClean="0">
                <a:solidFill>
                  <a:schemeClr val="bg2"/>
                </a:solidFill>
              </a:rPr>
              <a:t>- </a:t>
            </a:r>
            <a:r>
              <a:rPr lang="ar-SY" sz="2400" dirty="0" smtClean="0">
                <a:solidFill>
                  <a:srgbClr val="FFFF00"/>
                </a:solidFill>
              </a:rPr>
              <a:t>تكرار الأعراض النهارية والحاجة لبخاخ الموسع القصبي</a:t>
            </a:r>
            <a:endParaRPr lang="ar-SY" dirty="0" smtClean="0">
              <a:solidFill>
                <a:srgbClr val="FFFF00"/>
              </a:solidFill>
            </a:endParaRPr>
          </a:p>
          <a:p>
            <a:pPr algn="r" rtl="1" eaLnBrk="1" hangingPunct="1">
              <a:buFontTx/>
              <a:buChar char="-"/>
            </a:pPr>
            <a:r>
              <a:rPr lang="ar-SY" dirty="0" smtClean="0">
                <a:solidFill>
                  <a:srgbClr val="FFFF00"/>
                </a:solidFill>
              </a:rPr>
              <a:t>أعراض ليلية أكثر من مرة اسبوعيا</a:t>
            </a:r>
          </a:p>
          <a:p>
            <a:pPr algn="r" rtl="1" eaLnBrk="1" hangingPunct="1">
              <a:buFontTx/>
              <a:buChar char="-"/>
            </a:pPr>
            <a:r>
              <a:rPr lang="ar-SY" dirty="0" smtClean="0">
                <a:solidFill>
                  <a:srgbClr val="FFFF00"/>
                </a:solidFill>
              </a:rPr>
              <a:t>حصول نوبة اسعافية خلال العام الفائت</a:t>
            </a:r>
          </a:p>
          <a:p>
            <a:pPr algn="r" rtl="1" eaLnBrk="1" hangingPunct="1">
              <a:buFontTx/>
              <a:buChar char="-"/>
            </a:pPr>
            <a:r>
              <a:rPr lang="ar-SY" dirty="0" smtClean="0">
                <a:solidFill>
                  <a:srgbClr val="FFFF00"/>
                </a:solidFill>
              </a:rPr>
              <a:t>نقص في قيمة البيك فلو</a:t>
            </a:r>
          </a:p>
          <a:p>
            <a:pPr algn="r" rtl="1" eaLnBrk="1" hangingPunct="1">
              <a:buFontTx/>
              <a:buChar char="-"/>
            </a:pPr>
            <a:endParaRPr lang="en-US" dirty="0" smtClean="0">
              <a:solidFill>
                <a:schemeClr val="bg2"/>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4" cstate="print"/>
          <a:srcRect t="18001" r="8281" b="25999"/>
          <a:stretch>
            <a:fillRect/>
          </a:stretch>
        </p:blipFill>
        <p:spPr bwMode="auto">
          <a:xfrm>
            <a:off x="1676400" y="152400"/>
            <a:ext cx="5486400" cy="2133600"/>
          </a:xfrm>
          <a:prstGeom prst="rect">
            <a:avLst/>
          </a:prstGeom>
          <a:noFill/>
          <a:ln w="9525">
            <a:noFill/>
            <a:miter lim="800000"/>
            <a:headEnd/>
            <a:tailEnd/>
          </a:ln>
        </p:spPr>
      </p:pic>
      <p:sp>
        <p:nvSpPr>
          <p:cNvPr id="1028" name="Rectangle 3"/>
          <p:cNvSpPr>
            <a:spLocks noChangeArrowheads="1"/>
          </p:cNvSpPr>
          <p:nvPr/>
        </p:nvSpPr>
        <p:spPr bwMode="auto">
          <a:xfrm>
            <a:off x="0" y="1304925"/>
            <a:ext cx="9144000" cy="0"/>
          </a:xfrm>
          <a:prstGeom prst="rect">
            <a:avLst/>
          </a:prstGeom>
          <a:noFill/>
          <a:ln w="9525">
            <a:noFill/>
            <a:miter lim="800000"/>
            <a:headEnd/>
            <a:tailEnd/>
          </a:ln>
        </p:spPr>
        <p:txBody>
          <a:bodyPr wrap="none" anchor="ctr">
            <a:spAutoFit/>
          </a:bodyPr>
          <a:lstStyle/>
          <a:p>
            <a:endParaRPr lang="ar-SY"/>
          </a:p>
        </p:txBody>
      </p:sp>
    </p:spTree>
    <p:controls>
      <p:control spid="1026" name="Calendar1" r:id="rId2" imgW="6162743" imgH="4038510"/>
    </p:controls>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038225" y="681038"/>
            <a:ext cx="7067550" cy="5495925"/>
          </a:xfrm>
          <a:prstGeom prst="rect">
            <a:avLst/>
          </a:prstGeom>
          <a:noFill/>
          <a:ln w="9525">
            <a:noFill/>
            <a:miter lim="800000"/>
            <a:headEnd/>
            <a:tailEnd/>
          </a:ln>
        </p:spPr>
      </p:pic>
      <p:sp>
        <p:nvSpPr>
          <p:cNvPr id="35843" name="Title 2"/>
          <p:cNvSpPr>
            <a:spLocks noGrp="1"/>
          </p:cNvSpPr>
          <p:nvPr>
            <p:ph type="title"/>
          </p:nvPr>
        </p:nvSpPr>
        <p:spPr>
          <a:xfrm>
            <a:off x="1435100" y="274638"/>
            <a:ext cx="7499350" cy="582612"/>
          </a:xfrm>
        </p:spPr>
        <p:txBody>
          <a:bodyPr>
            <a:normAutofit fontScale="90000"/>
          </a:bodyPr>
          <a:lstStyle/>
          <a:p>
            <a:pPr>
              <a:defRPr/>
            </a:pPr>
            <a:r>
              <a:rPr lang="en-US" sz="2400" smtClean="0">
                <a:solidFill>
                  <a:srgbClr val="FF0000"/>
                </a:solidFill>
              </a:rPr>
              <a:t>Genetic polymorphism in a single nucleotide lead response to therapy</a:t>
            </a:r>
            <a:endParaRPr lang="ar-LB" sz="2400" smtClean="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u="sng" dirty="0" smtClean="0">
                <a:solidFill>
                  <a:srgbClr val="FF0000"/>
                </a:solidFill>
              </a:rPr>
              <a:t>انتبه</a:t>
            </a:r>
            <a:endParaRPr lang="en-US" u="sng" dirty="0">
              <a:solidFill>
                <a:srgbClr val="FF0000"/>
              </a:solidFill>
            </a:endParaRPr>
          </a:p>
        </p:txBody>
      </p:sp>
      <p:sp>
        <p:nvSpPr>
          <p:cNvPr id="3" name="Content Placeholder 2"/>
          <p:cNvSpPr>
            <a:spLocks noGrp="1"/>
          </p:cNvSpPr>
          <p:nvPr>
            <p:ph idx="1"/>
          </p:nvPr>
        </p:nvSpPr>
        <p:spPr/>
        <p:txBody>
          <a:bodyPr/>
          <a:lstStyle/>
          <a:p>
            <a:pPr algn="r" rtl="1"/>
            <a:r>
              <a:rPr lang="ar-EG" dirty="0" smtClean="0">
                <a:solidFill>
                  <a:schemeClr val="bg1"/>
                </a:solidFill>
              </a:rPr>
              <a:t>لا دور للمقشعات </a:t>
            </a:r>
          </a:p>
          <a:p>
            <a:pPr algn="r" rtl="1"/>
            <a:r>
              <a:rPr lang="ar-EG" dirty="0" smtClean="0">
                <a:solidFill>
                  <a:schemeClr val="bg1"/>
                </a:solidFill>
              </a:rPr>
              <a:t>لا دور لمضادات السعال</a:t>
            </a:r>
          </a:p>
          <a:p>
            <a:pPr algn="r" rtl="1"/>
            <a:r>
              <a:rPr lang="ar-EG" dirty="0" smtClean="0">
                <a:solidFill>
                  <a:schemeClr val="bg1"/>
                </a:solidFill>
              </a:rPr>
              <a:t>لا دور للمهدئات المركزية</a:t>
            </a:r>
          </a:p>
          <a:p>
            <a:pPr algn="r" rtl="1"/>
            <a:r>
              <a:rPr lang="ar-EG" dirty="0" smtClean="0">
                <a:solidFill>
                  <a:schemeClr val="bg1"/>
                </a:solidFill>
              </a:rPr>
              <a:t>لا دور للصادات في الربو</a:t>
            </a:r>
          </a:p>
          <a:p>
            <a:pPr algn="r" rtl="1"/>
            <a:r>
              <a:rPr lang="ar-EG" dirty="0" smtClean="0">
                <a:solidFill>
                  <a:schemeClr val="bg1"/>
                </a:solidFill>
              </a:rPr>
              <a:t>لا تعط موسع قصبي مديد وحده في الربو فقد يسبب الوفاة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u="sng" dirty="0" smtClean="0">
                <a:solidFill>
                  <a:srgbClr val="FF0000"/>
                </a:solidFill>
              </a:rPr>
              <a:t>أنت بحاجة الى دوائين للسيطرة على الربو</a:t>
            </a:r>
            <a:endParaRPr lang="en-US" u="sng" dirty="0">
              <a:solidFill>
                <a:srgbClr val="FF0000"/>
              </a:solidFill>
            </a:endParaRPr>
          </a:p>
        </p:txBody>
      </p:sp>
      <p:sp>
        <p:nvSpPr>
          <p:cNvPr id="3" name="Content Placeholder 2"/>
          <p:cNvSpPr>
            <a:spLocks noGrp="1"/>
          </p:cNvSpPr>
          <p:nvPr>
            <p:ph idx="1"/>
          </p:nvPr>
        </p:nvSpPr>
        <p:spPr/>
        <p:txBody>
          <a:bodyPr/>
          <a:lstStyle/>
          <a:p>
            <a:pPr algn="ctr"/>
            <a:r>
              <a:rPr lang="ar-EG" sz="2800" dirty="0" smtClean="0">
                <a:solidFill>
                  <a:schemeClr val="accent3"/>
                </a:solidFill>
              </a:rPr>
              <a:t>وقائي للالتهاب المزمن (كورتيزون استنشاقي) كل يوم ومضاد تشنج العضلات القصبية فنتولين استنشاقي عند الحاجة</a:t>
            </a:r>
            <a:endParaRPr lang="en-US" sz="2800" dirty="0">
              <a:solidFill>
                <a:schemeClr val="accent3"/>
              </a:solidFill>
            </a:endParaRPr>
          </a:p>
        </p:txBody>
      </p:sp>
      <p:pic>
        <p:nvPicPr>
          <p:cNvPr id="83970" name="Picture 2"/>
          <p:cNvPicPr>
            <a:picLocks noChangeAspect="1" noChangeArrowheads="1"/>
          </p:cNvPicPr>
          <p:nvPr/>
        </p:nvPicPr>
        <p:blipFill>
          <a:blip r:embed="rId2" cstate="print"/>
          <a:srcRect/>
          <a:stretch>
            <a:fillRect/>
          </a:stretch>
        </p:blipFill>
        <p:spPr bwMode="auto">
          <a:xfrm>
            <a:off x="1528763" y="2971800"/>
            <a:ext cx="6086475" cy="2513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0"/>
          <p:cNvSpPr>
            <a:spLocks noChangeArrowheads="1"/>
          </p:cNvSpPr>
          <p:nvPr/>
        </p:nvSpPr>
        <p:spPr bwMode="auto">
          <a:xfrm>
            <a:off x="884238" y="6815138"/>
            <a:ext cx="7377112" cy="1004887"/>
          </a:xfrm>
          <a:prstGeom prst="rect">
            <a:avLst/>
          </a:prstGeom>
          <a:noFill/>
          <a:ln w="9525" algn="ctr">
            <a:noFill/>
            <a:miter lim="800000"/>
            <a:headEnd/>
            <a:tailEnd/>
          </a:ln>
        </p:spPr>
        <p:txBody>
          <a:bodyPr wrap="none" anchor="ctr">
            <a:spAutoFit/>
          </a:bodyPr>
          <a:lstStyle/>
          <a:p>
            <a:pPr algn="l" rtl="1">
              <a:buFontTx/>
              <a:buChar char="•"/>
              <a:tabLst>
                <a:tab pos="304800" algn="l"/>
              </a:tabLst>
            </a:pPr>
            <a:r>
              <a:rPr lang="ar-SA" sz="1400" b="0" i="0">
                <a:solidFill>
                  <a:schemeClr val="tx1"/>
                </a:solidFill>
                <a:latin typeface="Tahoma" pitchFamily="34" charset="0"/>
                <a:ea typeface="Times New Roman" pitchFamily="18" charset="0"/>
                <a:cs typeface="Tahoma" pitchFamily="34" charset="0"/>
              </a:rPr>
              <a:t>إن وجود إحدى الموجودات السريرية السابقة أمر كافي لتصنيف المريض ضمن تلك الفئة .</a:t>
            </a:r>
            <a:endParaRPr lang="en-US" sz="1100" b="0" i="0">
              <a:solidFill>
                <a:schemeClr val="tx1"/>
              </a:solidFill>
              <a:ea typeface="Times New Roman" pitchFamily="18" charset="0"/>
              <a:cs typeface="Tahoma" pitchFamily="34" charset="0"/>
            </a:endParaRPr>
          </a:p>
          <a:p>
            <a:pPr algn="l" rtl="1" eaLnBrk="0" hangingPunct="0">
              <a:buFontTx/>
              <a:buChar char="•"/>
              <a:tabLst>
                <a:tab pos="304800" algn="l"/>
              </a:tabLst>
            </a:pPr>
            <a:r>
              <a:rPr lang="ar-SA" sz="1400" b="0" i="0">
                <a:solidFill>
                  <a:schemeClr val="tx1"/>
                </a:solidFill>
                <a:latin typeface="Tahoma" pitchFamily="34" charset="0"/>
                <a:ea typeface="Times New Roman" pitchFamily="18" charset="0"/>
                <a:cs typeface="Tahoma" pitchFamily="34" charset="0"/>
              </a:rPr>
              <a:t>قد يتعرض المريض لنوبات ربوية حادة خطيرة حتى لو كان مصنفاً ضمن الدرجة الأولى .</a:t>
            </a:r>
            <a:r>
              <a:rPr lang="ar-SY" sz="1400" b="0" i="0">
                <a:solidFill>
                  <a:srgbClr val="FF0000"/>
                </a:solidFill>
                <a:latin typeface="Tahoma" pitchFamily="34" charset="0"/>
                <a:ea typeface="Times New Roman" pitchFamily="18" charset="0"/>
                <a:cs typeface="Tahoma" pitchFamily="34" charset="0"/>
              </a:rPr>
              <a:t>ويعتبر متوسط </a:t>
            </a:r>
            <a:endParaRPr lang="en-US" sz="1100" b="0" i="0"/>
          </a:p>
          <a:p>
            <a:pPr algn="l" rtl="1" eaLnBrk="0" hangingPunct="0">
              <a:buFontTx/>
              <a:buChar char="•"/>
              <a:tabLst>
                <a:tab pos="304800" algn="l"/>
              </a:tabLst>
            </a:pPr>
            <a:r>
              <a:rPr lang="ar-SY" sz="1400" b="0" i="0">
                <a:solidFill>
                  <a:srgbClr val="FF0000"/>
                </a:solidFill>
                <a:latin typeface="Tahoma" pitchFamily="34" charset="0"/>
                <a:cs typeface="Tahoma" pitchFamily="34" charset="0"/>
              </a:rPr>
              <a:t>تضاف درجة شدة إذا كان المريض قيد العلاج بالاستنشاق الكورتيزوني.</a:t>
            </a:r>
            <a:endParaRPr lang="en-US" sz="1100" b="0" i="0"/>
          </a:p>
          <a:p>
            <a:pPr algn="l" eaLnBrk="0" hangingPunct="0">
              <a:tabLst>
                <a:tab pos="304800" algn="l"/>
              </a:tabLst>
            </a:pPr>
            <a:endParaRPr lang="en-US" sz="1800" b="0" i="0">
              <a:solidFill>
                <a:schemeClr val="tx1"/>
              </a:solidFill>
            </a:endParaRPr>
          </a:p>
        </p:txBody>
      </p:sp>
      <p:pic>
        <p:nvPicPr>
          <p:cNvPr id="16387" name="Picture 179" descr="photo13"/>
          <p:cNvPicPr>
            <a:picLocks noChangeAspect="1" noChangeArrowheads="1"/>
          </p:cNvPicPr>
          <p:nvPr/>
        </p:nvPicPr>
        <p:blipFill>
          <a:blip r:embed="rId2" cstate="print">
            <a:grayscl/>
          </a:blip>
          <a:srcRect/>
          <a:stretch>
            <a:fillRect/>
          </a:stretch>
        </p:blipFill>
        <p:spPr bwMode="auto">
          <a:xfrm>
            <a:off x="2819400" y="685800"/>
            <a:ext cx="4419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5"/>
          <p:cNvSpPr>
            <a:spLocks noChangeArrowheads="1"/>
          </p:cNvSpPr>
          <p:nvPr/>
        </p:nvSpPr>
        <p:spPr bwMode="auto">
          <a:xfrm>
            <a:off x="8443913" y="6732588"/>
            <a:ext cx="71437" cy="107950"/>
          </a:xfrm>
          <a:prstGeom prst="downArrow">
            <a:avLst>
              <a:gd name="adj1" fmla="val 50000"/>
              <a:gd name="adj2" fmla="val 37778"/>
            </a:avLst>
          </a:prstGeom>
          <a:solidFill>
            <a:srgbClr val="FFFFFF"/>
          </a:solidFill>
          <a:ln w="9525">
            <a:solidFill>
              <a:srgbClr val="000000"/>
            </a:solidFill>
            <a:miter lim="800000"/>
            <a:headEnd/>
            <a:tailEnd/>
          </a:ln>
        </p:spPr>
        <p:txBody>
          <a:bodyPr/>
          <a:lstStyle/>
          <a:p>
            <a:endParaRPr lang="ar-SY"/>
          </a:p>
        </p:txBody>
      </p:sp>
      <p:sp>
        <p:nvSpPr>
          <p:cNvPr id="17411" name="AutoShape 4"/>
          <p:cNvSpPr>
            <a:spLocks noChangeArrowheads="1"/>
          </p:cNvSpPr>
          <p:nvPr/>
        </p:nvSpPr>
        <p:spPr bwMode="auto">
          <a:xfrm>
            <a:off x="5880100" y="6743700"/>
            <a:ext cx="71438" cy="107950"/>
          </a:xfrm>
          <a:prstGeom prst="upArrow">
            <a:avLst>
              <a:gd name="adj1" fmla="val 50000"/>
              <a:gd name="adj2" fmla="val 37778"/>
            </a:avLst>
          </a:prstGeom>
          <a:solidFill>
            <a:srgbClr val="FFFFFF"/>
          </a:solidFill>
          <a:ln w="9525">
            <a:solidFill>
              <a:srgbClr val="000000"/>
            </a:solidFill>
            <a:miter lim="800000"/>
            <a:headEnd/>
            <a:tailEnd/>
          </a:ln>
        </p:spPr>
        <p:txBody>
          <a:bodyPr/>
          <a:lstStyle/>
          <a:p>
            <a:endParaRPr lang="ar-SY"/>
          </a:p>
        </p:txBody>
      </p:sp>
      <p:sp>
        <p:nvSpPr>
          <p:cNvPr id="17412" name="Rectangle 113"/>
          <p:cNvSpPr>
            <a:spLocks noChangeArrowheads="1"/>
          </p:cNvSpPr>
          <p:nvPr/>
        </p:nvSpPr>
        <p:spPr bwMode="auto">
          <a:xfrm>
            <a:off x="0" y="6719888"/>
            <a:ext cx="9144000" cy="0"/>
          </a:xfrm>
          <a:prstGeom prst="rect">
            <a:avLst/>
          </a:prstGeom>
          <a:noFill/>
          <a:ln w="9525" algn="ctr">
            <a:noFill/>
            <a:miter lim="800000"/>
            <a:headEnd/>
            <a:tailEnd/>
          </a:ln>
        </p:spPr>
        <p:txBody>
          <a:bodyPr wrap="none" anchor="ctr">
            <a:spAutoFit/>
          </a:bodyPr>
          <a:lstStyle/>
          <a:p>
            <a:pPr algn="l"/>
            <a:endParaRPr lang="ar-SY" sz="1800" b="0" i="0">
              <a:solidFill>
                <a:schemeClr val="tx1"/>
              </a:solidFill>
            </a:endParaRPr>
          </a:p>
        </p:txBody>
      </p:sp>
      <p:sp>
        <p:nvSpPr>
          <p:cNvPr id="17413" name="Rectangle 115"/>
          <p:cNvSpPr>
            <a:spLocks noChangeArrowheads="1"/>
          </p:cNvSpPr>
          <p:nvPr/>
        </p:nvSpPr>
        <p:spPr bwMode="auto">
          <a:xfrm>
            <a:off x="0" y="-563563"/>
            <a:ext cx="2311400" cy="0"/>
          </a:xfrm>
          <a:prstGeom prst="rect">
            <a:avLst/>
          </a:prstGeom>
          <a:noFill/>
          <a:ln w="9525" algn="ctr">
            <a:noFill/>
            <a:miter lim="800000"/>
            <a:headEnd/>
            <a:tailEnd/>
          </a:ln>
        </p:spPr>
        <p:txBody>
          <a:bodyPr wrap="none">
            <a:spAutoFit/>
          </a:bodyPr>
          <a:lstStyle/>
          <a:p>
            <a:endParaRPr lang="ar-SY"/>
          </a:p>
        </p:txBody>
      </p:sp>
      <p:graphicFrame>
        <p:nvGraphicFramePr>
          <p:cNvPr id="220286" name="Group 126"/>
          <p:cNvGraphicFramePr>
            <a:graphicFrameLocks noGrp="1"/>
          </p:cNvGraphicFramePr>
          <p:nvPr/>
        </p:nvGraphicFramePr>
        <p:xfrm>
          <a:off x="3886200" y="7102475"/>
          <a:ext cx="3505200" cy="944880"/>
        </p:xfrm>
        <a:graphic>
          <a:graphicData uri="http://schemas.openxmlformats.org/drawingml/2006/table">
            <a:tbl>
              <a:tblPr/>
              <a:tblGrid>
                <a:gridCol w="1943834"/>
                <a:gridCol w="1561366"/>
              </a:tblGrid>
              <a:tr h="0">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الصعود درجة    </a:t>
                      </a:r>
                      <a:r>
                        <a:rPr kumimoji="0" lang="en-US" sz="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Step up</a:t>
                      </a:r>
                      <a:endParaRPr kumimoji="0" lang="en-US"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800" b="0" i="0" u="none" strike="noStrike" cap="none" normalizeH="0" baseline="0" dirty="0" smtClean="0">
                          <a:ln>
                            <a:noFill/>
                          </a:ln>
                          <a:solidFill>
                            <a:schemeClr val="tx1"/>
                          </a:solidFill>
                          <a:effectLst/>
                          <a:latin typeface="Tahoma" pitchFamily="34" charset="0"/>
                          <a:cs typeface="Tahoma" pitchFamily="34" charset="0"/>
                        </a:rPr>
                        <a:t>إذا لم نتمكن من السيطرة على الربو يجب أن نفكر بزيادة درجة العلاج و لكن يجب أولاً مراجعة تقنية تعاطي المريض للدواء ، والتأكد من السيطرة التامة على العوامل البيئية (تجنب المؤرجات و العوامل المحرضة الأخرى)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النزول درجة    </a:t>
                      </a:r>
                      <a:r>
                        <a:rPr kumimoji="0" lang="en-US" sz="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Step down</a:t>
                      </a:r>
                      <a:endParaRPr kumimoji="0" lang="en-US"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800" b="0" i="0" u="none" strike="noStrike" cap="none" normalizeH="0" baseline="0" dirty="0" smtClean="0">
                          <a:ln>
                            <a:noFill/>
                          </a:ln>
                          <a:solidFill>
                            <a:schemeClr val="tx1"/>
                          </a:solidFill>
                          <a:effectLst/>
                          <a:latin typeface="Tahoma" pitchFamily="34" charset="0"/>
                          <a:cs typeface="Tahoma" pitchFamily="34" charset="0"/>
                        </a:rPr>
                        <a:t>راجع خطة العلاج كل 3 – 6 شهور ، قد يكون بالإمكان تخفيض العلاج بشكل تدريجي شيئاً فشيئاً إذا كانت السيطرة على الربو ثابتة و فعالة لمدة  3 شهور على الأقل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17417" name="Rectangle 132"/>
          <p:cNvSpPr>
            <a:spLocks noChangeArrowheads="1"/>
          </p:cNvSpPr>
          <p:nvPr/>
        </p:nvSpPr>
        <p:spPr bwMode="auto">
          <a:xfrm>
            <a:off x="827088" y="644525"/>
            <a:ext cx="7454900" cy="5694363"/>
          </a:xfrm>
          <a:prstGeom prst="rect">
            <a:avLst/>
          </a:prstGeom>
          <a:noFill/>
          <a:ln w="9525" algn="ctr">
            <a:noFill/>
            <a:miter lim="800000"/>
            <a:headEnd/>
            <a:tailEnd/>
          </a:ln>
        </p:spPr>
        <p:txBody>
          <a:bodyPr wrap="none" anchor="ctr">
            <a:spAutoFit/>
          </a:bodyPr>
          <a:lstStyle/>
          <a:p>
            <a:pPr algn="r" rtl="1">
              <a:tabLst>
                <a:tab pos="228600" algn="l"/>
              </a:tabLst>
            </a:pPr>
            <a:r>
              <a:rPr lang="en-US" dirty="0"/>
              <a:t> </a:t>
            </a:r>
            <a:r>
              <a:rPr lang="ar-SA" i="0" u="sng" dirty="0">
                <a:solidFill>
                  <a:srgbClr val="FFFF99"/>
                </a:solidFill>
              </a:rPr>
              <a:t>ت</a:t>
            </a:r>
            <a:r>
              <a:rPr lang="ar-SY" i="0" u="sng" dirty="0">
                <a:solidFill>
                  <a:srgbClr val="FFFF99"/>
                </a:solidFill>
              </a:rPr>
              <a:t>تميّز</a:t>
            </a:r>
            <a:r>
              <a:rPr lang="ar-SA" i="0" u="sng" dirty="0">
                <a:solidFill>
                  <a:srgbClr val="FFFF99"/>
                </a:solidFill>
              </a:rPr>
              <a:t> هذه الأعراض بأنها</a:t>
            </a:r>
            <a:r>
              <a:rPr lang="ar-SA" i="0" dirty="0"/>
              <a:t> :</a:t>
            </a:r>
            <a:endParaRPr lang="en-US" i="0" dirty="0"/>
          </a:p>
          <a:p>
            <a:pPr algn="r" rtl="1">
              <a:tabLst>
                <a:tab pos="228600" algn="l"/>
              </a:tabLst>
            </a:pPr>
            <a:endParaRPr lang="en-US" b="0" i="0" dirty="0">
              <a:solidFill>
                <a:srgbClr val="FF0000"/>
              </a:solidFill>
              <a:latin typeface="Algerian" pitchFamily="82" charset="0"/>
            </a:endParaRPr>
          </a:p>
          <a:p>
            <a:pPr algn="r" rtl="1">
              <a:tabLst>
                <a:tab pos="228600" algn="l"/>
              </a:tabLst>
            </a:pPr>
            <a:r>
              <a:rPr lang="en-US" b="0" i="0" dirty="0" smtClean="0">
                <a:solidFill>
                  <a:srgbClr val="FF0000"/>
                </a:solidFill>
                <a:latin typeface="Algerian" pitchFamily="82" charset="0"/>
              </a:rPr>
              <a:t>1</a:t>
            </a:r>
            <a:r>
              <a:rPr lang="ar-SA" b="0" i="0" dirty="0" smtClean="0">
                <a:solidFill>
                  <a:srgbClr val="FF0000"/>
                </a:solidFill>
                <a:latin typeface="Algerian" pitchFamily="82" charset="0"/>
              </a:rPr>
              <a:t>-</a:t>
            </a:r>
            <a:r>
              <a:rPr lang="ar-SY" b="0" i="0" dirty="0" smtClean="0">
                <a:solidFill>
                  <a:srgbClr val="FF0000"/>
                </a:solidFill>
                <a:latin typeface="Algerian" pitchFamily="82" charset="0"/>
              </a:rPr>
              <a:t> </a:t>
            </a:r>
            <a:r>
              <a:rPr lang="ar-SY" b="0" i="0" dirty="0">
                <a:solidFill>
                  <a:srgbClr val="FF0000"/>
                </a:solidFill>
                <a:latin typeface="Algerian" pitchFamily="82" charset="0"/>
              </a:rPr>
              <a:t>ناكسة ونوبية.</a:t>
            </a:r>
            <a:endParaRPr lang="en-US" b="0" i="0" dirty="0">
              <a:solidFill>
                <a:srgbClr val="FF0000"/>
              </a:solidFill>
              <a:latin typeface="Algerian" pitchFamily="82" charset="0"/>
            </a:endParaRPr>
          </a:p>
          <a:p>
            <a:pPr algn="r" rtl="1">
              <a:tabLst>
                <a:tab pos="228600" algn="l"/>
              </a:tabLst>
            </a:pPr>
            <a:r>
              <a:rPr lang="en-US" b="0" i="0" dirty="0" smtClean="0">
                <a:solidFill>
                  <a:srgbClr val="FF0000"/>
                </a:solidFill>
                <a:latin typeface="Algerian" pitchFamily="82" charset="0"/>
              </a:rPr>
              <a:t>2</a:t>
            </a:r>
            <a:r>
              <a:rPr lang="ar-SA" b="0" i="0" dirty="0" smtClean="0">
                <a:solidFill>
                  <a:srgbClr val="FF0000"/>
                </a:solidFill>
                <a:latin typeface="Algerian" pitchFamily="82" charset="0"/>
              </a:rPr>
              <a:t>- </a:t>
            </a:r>
            <a:r>
              <a:rPr lang="ar-SA" b="0" i="0" dirty="0">
                <a:solidFill>
                  <a:srgbClr val="FF0000"/>
                </a:solidFill>
                <a:latin typeface="Algerian" pitchFamily="82" charset="0"/>
              </a:rPr>
              <a:t>تشتد </a:t>
            </a:r>
            <a:r>
              <a:rPr lang="ar-SY" b="0" i="0" dirty="0">
                <a:solidFill>
                  <a:srgbClr val="FF0000"/>
                </a:solidFill>
                <a:latin typeface="Algerian" pitchFamily="82" charset="0"/>
              </a:rPr>
              <a:t>لي</a:t>
            </a:r>
            <a:r>
              <a:rPr lang="ar-SA" b="0" i="0" dirty="0">
                <a:solidFill>
                  <a:srgbClr val="FF0000"/>
                </a:solidFill>
                <a:latin typeface="Algerian" pitchFamily="82" charset="0"/>
              </a:rPr>
              <a:t>لاً </a:t>
            </a:r>
            <a:r>
              <a:rPr lang="ar-SY" b="0" i="0" dirty="0">
                <a:solidFill>
                  <a:srgbClr val="FF0000"/>
                </a:solidFill>
                <a:latin typeface="Algerian" pitchFamily="82" charset="0"/>
              </a:rPr>
              <a:t>أو صباحا باكرا، حيث تنتهي أو تترافق مع قشع مطاطي جامد.</a:t>
            </a:r>
            <a:endParaRPr lang="en-US" b="0" i="0" dirty="0">
              <a:solidFill>
                <a:srgbClr val="FF0000"/>
              </a:solidFill>
              <a:latin typeface="Algerian" pitchFamily="82" charset="0"/>
            </a:endParaRPr>
          </a:p>
          <a:p>
            <a:pPr algn="r" rtl="1">
              <a:tabLst>
                <a:tab pos="228600" algn="l"/>
              </a:tabLst>
            </a:pPr>
            <a:r>
              <a:rPr lang="en-US" b="0" i="0" dirty="0" smtClean="0">
                <a:solidFill>
                  <a:srgbClr val="FF0000"/>
                </a:solidFill>
                <a:latin typeface="Algerian" pitchFamily="82" charset="0"/>
              </a:rPr>
              <a:t>3</a:t>
            </a:r>
            <a:r>
              <a:rPr lang="ar-SA" b="0" i="0" dirty="0" smtClean="0">
                <a:solidFill>
                  <a:srgbClr val="FF0000"/>
                </a:solidFill>
                <a:latin typeface="Algerian" pitchFamily="82" charset="0"/>
              </a:rPr>
              <a:t>- </a:t>
            </a:r>
            <a:r>
              <a:rPr lang="ar-SA" b="0" i="0" dirty="0">
                <a:solidFill>
                  <a:srgbClr val="FF0000"/>
                </a:solidFill>
                <a:latin typeface="Algerian" pitchFamily="82" charset="0"/>
              </a:rPr>
              <a:t>تُثار بعدة عوامل</a:t>
            </a:r>
            <a:r>
              <a:rPr lang="en-US" b="0" i="0" dirty="0">
                <a:solidFill>
                  <a:srgbClr val="FF0000"/>
                </a:solidFill>
                <a:latin typeface="Algerian" pitchFamily="82" charset="0"/>
              </a:rPr>
              <a:t>  </a:t>
            </a:r>
            <a:r>
              <a:rPr lang="ar-SA" b="0" i="0" dirty="0">
                <a:solidFill>
                  <a:srgbClr val="FF0000"/>
                </a:solidFill>
                <a:latin typeface="Algerian" pitchFamily="82" charset="0"/>
              </a:rPr>
              <a:t>محرّضة ( </a:t>
            </a:r>
            <a:r>
              <a:rPr lang="en-US" b="0" i="0" dirty="0">
                <a:solidFill>
                  <a:srgbClr val="FF0000"/>
                </a:solidFill>
                <a:latin typeface="Algerian" pitchFamily="82" charset="0"/>
              </a:rPr>
              <a:t>triggers</a:t>
            </a:r>
            <a:r>
              <a:rPr lang="ar-SA" b="0" i="0" dirty="0">
                <a:solidFill>
                  <a:srgbClr val="FF0000"/>
                </a:solidFill>
                <a:latin typeface="Algerian" pitchFamily="82" charset="0"/>
              </a:rPr>
              <a:t>) :</a:t>
            </a:r>
            <a:endParaRPr lang="en-US" b="0" i="0" dirty="0">
              <a:solidFill>
                <a:srgbClr val="FF0000"/>
              </a:solidFill>
              <a:latin typeface="Algerian" pitchFamily="82" charset="0"/>
            </a:endParaRPr>
          </a:p>
          <a:p>
            <a:pPr algn="r" rtl="1">
              <a:tabLst>
                <a:tab pos="228600" algn="l"/>
              </a:tabLst>
            </a:pPr>
            <a:r>
              <a:rPr lang="ar-SY" sz="2000" b="0" i="0" dirty="0"/>
              <a:t>الجهد</a:t>
            </a:r>
            <a:r>
              <a:rPr lang="ar-SA" sz="2000" b="0" i="0" dirty="0"/>
              <a:t>.</a:t>
            </a:r>
            <a:endParaRPr lang="en-US" sz="2000" b="0" i="0" dirty="0"/>
          </a:p>
          <a:p>
            <a:pPr algn="r" rtl="1">
              <a:tabLst>
                <a:tab pos="228600" algn="l"/>
              </a:tabLst>
            </a:pPr>
            <a:r>
              <a:rPr lang="ar-SA" sz="2000" b="0" i="0" dirty="0"/>
              <a:t>انتانات فيروسية.</a:t>
            </a:r>
            <a:endParaRPr lang="en-US" sz="2000" b="0" i="0" dirty="0"/>
          </a:p>
          <a:p>
            <a:pPr algn="r" rtl="1">
              <a:tabLst>
                <a:tab pos="228600" algn="l"/>
              </a:tabLst>
            </a:pPr>
            <a:r>
              <a:rPr lang="ar-SA" sz="2000" b="0" i="0" dirty="0"/>
              <a:t>الحيوانات ذات الفراء.</a:t>
            </a:r>
            <a:endParaRPr lang="ar-SY" sz="2000" b="0" i="0" dirty="0"/>
          </a:p>
          <a:p>
            <a:pPr algn="r" rtl="1">
              <a:tabLst>
                <a:tab pos="228600" algn="l"/>
              </a:tabLst>
            </a:pPr>
            <a:r>
              <a:rPr lang="ar-SY" sz="2000" b="0" i="0" dirty="0"/>
              <a:t>الصرصور </a:t>
            </a:r>
            <a:endParaRPr lang="en-US" sz="2000" b="0" i="0" dirty="0"/>
          </a:p>
          <a:p>
            <a:pPr algn="r" rtl="1">
              <a:tabLst>
                <a:tab pos="228600" algn="l"/>
              </a:tabLst>
            </a:pPr>
            <a:r>
              <a:rPr lang="ar-SA" sz="2000" b="0" i="0" dirty="0"/>
              <a:t>دقائق الغبار المنزلي (المفارش، الوسادات، المفروشات المنجدة، السجادات).</a:t>
            </a:r>
            <a:endParaRPr lang="en-US" sz="2000" b="0" i="0" dirty="0"/>
          </a:p>
          <a:p>
            <a:pPr algn="r" rtl="1">
              <a:tabLst>
                <a:tab pos="228600" algn="l"/>
              </a:tabLst>
            </a:pPr>
            <a:r>
              <a:rPr lang="ar-SA" sz="2000" b="0" i="0" dirty="0"/>
              <a:t>الدخان ( </a:t>
            </a:r>
            <a:r>
              <a:rPr lang="ar-SY" sz="2000" b="0" i="0" dirty="0"/>
              <a:t>التدخين السلبي </a:t>
            </a:r>
            <a:r>
              <a:rPr lang="ar-SA" sz="2000" b="0" i="0" dirty="0"/>
              <a:t>، الخشب ).</a:t>
            </a:r>
            <a:endParaRPr lang="en-US" sz="2000" b="0" i="0" dirty="0"/>
          </a:p>
          <a:p>
            <a:pPr algn="r" rtl="1">
              <a:tabLst>
                <a:tab pos="228600" algn="l"/>
              </a:tabLst>
            </a:pPr>
            <a:r>
              <a:rPr lang="ar-SA" sz="2000" b="0" i="0" dirty="0"/>
              <a:t>غبار الطلع.</a:t>
            </a:r>
            <a:endParaRPr lang="en-US" sz="2000" b="0" i="0" dirty="0"/>
          </a:p>
          <a:p>
            <a:pPr algn="r" rtl="1">
              <a:tabLst>
                <a:tab pos="228600" algn="l"/>
              </a:tabLst>
            </a:pPr>
            <a:r>
              <a:rPr lang="ar-SA" sz="2000" b="0" i="0" dirty="0"/>
              <a:t>تغيرات درجة الحرارة.</a:t>
            </a:r>
            <a:endParaRPr lang="en-US" sz="2000" b="0" i="0" dirty="0"/>
          </a:p>
          <a:p>
            <a:pPr algn="r" rtl="1">
              <a:tabLst>
                <a:tab pos="228600" algn="l"/>
              </a:tabLst>
            </a:pPr>
            <a:r>
              <a:rPr lang="ar-SA" sz="2000" b="0" i="0" dirty="0"/>
              <a:t>تعابير عاطفية شديدة ( الضحك أو البكاء بشدة ).</a:t>
            </a:r>
            <a:endParaRPr lang="en-US" sz="2000" b="0" i="0" dirty="0"/>
          </a:p>
          <a:p>
            <a:pPr algn="r" rtl="1">
              <a:tabLst>
                <a:tab pos="228600" algn="l"/>
              </a:tabLst>
            </a:pPr>
            <a:r>
              <a:rPr lang="ar-SY" sz="2000" b="0" i="0" dirty="0"/>
              <a:t>الملوثات البيئية.</a:t>
            </a:r>
          </a:p>
          <a:p>
            <a:pPr algn="r" rtl="1">
              <a:tabLst>
                <a:tab pos="228600" algn="l"/>
              </a:tabLst>
            </a:pPr>
            <a:r>
              <a:rPr lang="ar-SY" sz="2000" b="0" i="0" dirty="0"/>
              <a:t>الملوثات الصناعية </a:t>
            </a:r>
          </a:p>
          <a:p>
            <a:pPr algn="r" rtl="1">
              <a:tabLst>
                <a:tab pos="228600" algn="l"/>
              </a:tabLst>
            </a:pPr>
            <a:r>
              <a:rPr lang="ar-SA" b="0" i="0" dirty="0"/>
              <a:t>الأدوية ( أسبرين ، حاصرات </a:t>
            </a:r>
            <a:r>
              <a:rPr lang="el-GR" b="0" i="0" dirty="0"/>
              <a:t>β</a:t>
            </a:r>
            <a:r>
              <a:rPr lang="ar-SA" b="0" i="0"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ar-SY" smtClean="0">
                <a:solidFill>
                  <a:srgbClr val="FFFF99"/>
                </a:solidFill>
              </a:rPr>
              <a:t>المواد المحرضة لنوب الربو</a:t>
            </a:r>
            <a:endParaRPr lang="en-US" smtClean="0">
              <a:solidFill>
                <a:srgbClr val="FFFF99"/>
              </a:solidFill>
            </a:endParaRPr>
          </a:p>
        </p:txBody>
      </p:sp>
      <p:sp>
        <p:nvSpPr>
          <p:cNvPr id="18435" name="Rectangle 3"/>
          <p:cNvSpPr>
            <a:spLocks noGrp="1" noChangeArrowheads="1"/>
          </p:cNvSpPr>
          <p:nvPr>
            <p:ph type="body" idx="1"/>
          </p:nvPr>
        </p:nvSpPr>
        <p:spPr/>
        <p:txBody>
          <a:bodyPr/>
          <a:lstStyle/>
          <a:p>
            <a:pPr algn="r" rtl="1" eaLnBrk="1" hangingPunct="1">
              <a:buFontTx/>
              <a:buNone/>
            </a:pPr>
            <a:endParaRPr lang="ar-SY" sz="3600" smtClean="0"/>
          </a:p>
        </p:txBody>
      </p:sp>
      <p:sp>
        <p:nvSpPr>
          <p:cNvPr id="18436" name="Rectangle 4"/>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gn="r" rtl="1">
              <a:spcBef>
                <a:spcPct val="20000"/>
              </a:spcBef>
            </a:pPr>
            <a:endParaRPr lang="ar-SY" sz="3600" b="0" i="0">
              <a:solidFill>
                <a:schemeClr val="tx1"/>
              </a:solidFill>
            </a:endParaRPr>
          </a:p>
        </p:txBody>
      </p:sp>
      <p:grpSp>
        <p:nvGrpSpPr>
          <p:cNvPr id="18437" name="Group 5"/>
          <p:cNvGrpSpPr>
            <a:grpSpLocks/>
          </p:cNvGrpSpPr>
          <p:nvPr/>
        </p:nvGrpSpPr>
        <p:grpSpPr bwMode="auto">
          <a:xfrm>
            <a:off x="1065213" y="1768475"/>
            <a:ext cx="5334000" cy="5089525"/>
            <a:chOff x="801" y="1976"/>
            <a:chExt cx="6682" cy="7421"/>
          </a:xfrm>
        </p:grpSpPr>
        <p:pic>
          <p:nvPicPr>
            <p:cNvPr id="18438" name="Picture 6" descr="photo18"/>
            <p:cNvPicPr>
              <a:picLocks noChangeAspect="1" noChangeArrowheads="1"/>
            </p:cNvPicPr>
            <p:nvPr/>
          </p:nvPicPr>
          <p:blipFill>
            <a:blip r:embed="rId2" cstate="print">
              <a:grayscl/>
            </a:blip>
            <a:srcRect/>
            <a:stretch>
              <a:fillRect/>
            </a:stretch>
          </p:blipFill>
          <p:spPr bwMode="auto">
            <a:xfrm>
              <a:off x="801" y="1976"/>
              <a:ext cx="6682" cy="6562"/>
            </a:xfrm>
            <a:prstGeom prst="rect">
              <a:avLst/>
            </a:prstGeom>
            <a:noFill/>
            <a:ln w="9525">
              <a:noFill/>
              <a:miter lim="800000"/>
              <a:headEnd/>
              <a:tailEnd/>
            </a:ln>
          </p:spPr>
        </p:pic>
        <p:sp>
          <p:nvSpPr>
            <p:cNvPr id="18439" name="Text Box 7"/>
            <p:cNvSpPr txBox="1">
              <a:spLocks noChangeArrowheads="1"/>
            </p:cNvSpPr>
            <p:nvPr/>
          </p:nvSpPr>
          <p:spPr bwMode="auto">
            <a:xfrm>
              <a:off x="1881" y="8644"/>
              <a:ext cx="4760" cy="753"/>
            </a:xfrm>
            <a:prstGeom prst="rect">
              <a:avLst/>
            </a:prstGeom>
            <a:solidFill>
              <a:srgbClr val="FFFFFF"/>
            </a:solidFill>
            <a:ln w="9525">
              <a:solidFill>
                <a:srgbClr val="FFFFFF"/>
              </a:solidFill>
              <a:miter lim="800000"/>
              <a:headEnd/>
              <a:tailEnd/>
            </a:ln>
          </p:spPr>
          <p:txBody>
            <a:bodyPr/>
            <a:lstStyle/>
            <a:p>
              <a:pPr lvl="1" rtl="1"/>
              <a:r>
                <a:rPr lang="ar-SY" sz="1500" i="0">
                  <a:latin typeface="Times New Roman" pitchFamily="18" charset="0"/>
                  <a:cs typeface="Monotype Koufi" pitchFamily="2" charset="-78"/>
                </a:rPr>
                <a:t>اسأل المريض عنها؟</a:t>
              </a:r>
              <a:endParaRPr lang="en-US" sz="1500" i="0">
                <a:latin typeface="Times New Roman" pitchFamily="18" charset="0"/>
                <a:cs typeface="Monotype Koufi" pitchFamily="2" charset="-78"/>
              </a:endParaRPr>
            </a:p>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5177</TotalTime>
  <Words>2444</Words>
  <Application>Microsoft Office PowerPoint</Application>
  <PresentationFormat>On-screen Show (4:3)</PresentationFormat>
  <Paragraphs>318</Paragraphs>
  <Slides>66</Slides>
  <Notes>6</Notes>
  <HiddenSlides>0</HiddenSlides>
  <MMClips>2</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Default Design</vt:lpstr>
      <vt:lpstr>Slide 1</vt:lpstr>
      <vt:lpstr>تعريف الربو </vt:lpstr>
      <vt:lpstr>ألية الربو : مرض مزمن لا يشفى انسدادي عكوس </vt:lpstr>
      <vt:lpstr>الانسداد القصبي في الربو له ثلاثة مسببات</vt:lpstr>
      <vt:lpstr>تشخيص الربو </vt:lpstr>
      <vt:lpstr>نوبة الربو عند طفل هندي: أحس بفيل على صدري يا أمي?????</vt:lpstr>
      <vt:lpstr>Slide 7</vt:lpstr>
      <vt:lpstr>Slide 8</vt:lpstr>
      <vt:lpstr>المواد المحرضة لنوب الربو</vt:lpstr>
      <vt:lpstr>. العلامات السريرية:</vt:lpstr>
      <vt:lpstr>Slide 11</vt:lpstr>
      <vt:lpstr>Slide 12</vt:lpstr>
      <vt:lpstr>وظائف الرئة  الجريان الزفيري الأعظمي وحجم الزفير الأقصى في الثانية الواحدة</vt:lpstr>
      <vt:lpstr>Slide 14</vt:lpstr>
      <vt:lpstr>البيك فلوPEAK FLOW :ويقيس الجريان الزفيري الاعظمي PEFRيهمني </vt:lpstr>
      <vt:lpstr>Slide 16</vt:lpstr>
      <vt:lpstr>Slide 17</vt:lpstr>
      <vt:lpstr>شكرا للممرضات والممرضين</vt:lpstr>
      <vt:lpstr>جدول القيم النظرية للبيك فلو</vt:lpstr>
      <vt:lpstr>قيمه البيك فلو حسب الطول والعمر والجنس</vt:lpstr>
      <vt:lpstr>اشكال سريرية </vt:lpstr>
      <vt:lpstr>دورالاستقصاءات الأخرى</vt:lpstr>
      <vt:lpstr>الاختبار الجلدي: يكشف التحسس</vt:lpstr>
      <vt:lpstr>التشخيص التفريقي</vt:lpstr>
      <vt:lpstr>تدبير الربو بعد تشخيصه</vt:lpstr>
      <vt:lpstr>المكونات الخمسة في تدبير الربو</vt:lpstr>
      <vt:lpstr>درجة السيطرة على الربو</vt:lpstr>
      <vt:lpstr>علاج الربو الدوائي 1- الأشكال الدوائية : أهمها المنشقات ، ويجب أن تتعلم    الممرضة طريقة استخدامها لتعلم المريض</vt:lpstr>
      <vt:lpstr>Slide 29</vt:lpstr>
      <vt:lpstr> الكورتيزون الانشاقي هو الداء الوقائي اليومي الرئيسي </vt:lpstr>
      <vt:lpstr>Slide 31</vt:lpstr>
      <vt:lpstr>الاثار الجانبية للكورتيزون الاستنشاقي</vt:lpstr>
      <vt:lpstr>العلاجات سريعة التأثير  Relievers</vt:lpstr>
      <vt:lpstr>الادوية الاستنشاقية هي أساس العلاج </vt:lpstr>
      <vt:lpstr> الادوية الاستنشاقية</vt:lpstr>
      <vt:lpstr>الكورتيزون الفموي</vt:lpstr>
      <vt:lpstr>كيفية المراقبة بزيارات دورية والعناية بمريض الربوللحفاظ  للسيطرة الفعّالة المديدة:  Follow up =Asthma control</vt:lpstr>
      <vt:lpstr>المكونة الثانية :  تدبير النوب والتفاقم الحاد</vt:lpstr>
      <vt:lpstr>Slide 39</vt:lpstr>
      <vt:lpstr>المكونة الثالثة: تحديد المحرضات وتجنبها</vt:lpstr>
      <vt:lpstr>العت البحري: في غبار أساس المنزل وينموا في الرطوبة والحرارة المعتدله  </vt:lpstr>
      <vt:lpstr>Slide 42</vt:lpstr>
      <vt:lpstr>المنظفات</vt:lpstr>
      <vt:lpstr>المكونه الرابعه: التثقيف أساس الشراكة:</vt:lpstr>
      <vt:lpstr>أقنع الأهل أن البخاخ لا يضر</vt:lpstr>
      <vt:lpstr>Slide 46</vt:lpstr>
      <vt:lpstr>Slide 47</vt:lpstr>
      <vt:lpstr>Slide 48</vt:lpstr>
      <vt:lpstr>Slide 49</vt:lpstr>
      <vt:lpstr>Slide 50</vt:lpstr>
      <vt:lpstr>Slide 51</vt:lpstr>
      <vt:lpstr>Slide 52</vt:lpstr>
      <vt:lpstr>Slide 53</vt:lpstr>
      <vt:lpstr>Slide 54</vt:lpstr>
      <vt:lpstr>Slide 55</vt:lpstr>
      <vt:lpstr>ألية الربو : تريه هذه الصورة ليقتنع بدور الدواء اليومي الوقائي لاشهرحيث الالتهاب شديد </vt:lpstr>
      <vt:lpstr>توص الممرضة بمضمضة الفم</vt:lpstr>
      <vt:lpstr>نجد طرق استخدام جميع المنشقات على الموقع</vt:lpstr>
      <vt:lpstr>نعط المريض بطاقة للعلاج الذاتي</vt:lpstr>
      <vt:lpstr>مثال لمحتويات خطة تدبير ذاتي للمريض  للمحافظة على السيطرة على الربو</vt:lpstr>
      <vt:lpstr> للممرضة دور مع الطبيب والأهل التثقيف أساس الشراكة</vt:lpstr>
      <vt:lpstr>التوصيات الانكليزية</vt:lpstr>
      <vt:lpstr>Slide 63</vt:lpstr>
      <vt:lpstr>Genetic polymorphism in a single nucleotide lead response to therapy</vt:lpstr>
      <vt:lpstr>انتبه</vt:lpstr>
      <vt:lpstr>أنت بحاجة الى دوائين للسيطرة على الربو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Dr.Yousser Mohammad</dc:creator>
  <cp:lastModifiedBy>Shamfuture</cp:lastModifiedBy>
  <cp:revision>548</cp:revision>
  <dcterms:created xsi:type="dcterms:W3CDTF">2005-03-11T17:42:45Z</dcterms:created>
  <dcterms:modified xsi:type="dcterms:W3CDTF">2017-09-16T13:49:27Z</dcterms:modified>
</cp:coreProperties>
</file>